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256" r:id="rId2"/>
    <p:sldId id="257" r:id="rId3"/>
    <p:sldId id="353" r:id="rId4"/>
    <p:sldId id="354" r:id="rId5"/>
    <p:sldId id="356" r:id="rId6"/>
    <p:sldId id="357" r:id="rId7"/>
    <p:sldId id="358" r:id="rId8"/>
    <p:sldId id="359" r:id="rId9"/>
    <p:sldId id="287" r:id="rId10"/>
    <p:sldId id="288" r:id="rId11"/>
    <p:sldId id="289" r:id="rId12"/>
    <p:sldId id="290" r:id="rId13"/>
    <p:sldId id="291" r:id="rId14"/>
    <p:sldId id="292" r:id="rId15"/>
    <p:sldId id="293" r:id="rId16"/>
    <p:sldId id="294" r:id="rId17"/>
    <p:sldId id="295" r:id="rId18"/>
    <p:sldId id="296" r:id="rId19"/>
    <p:sldId id="302" r:id="rId20"/>
    <p:sldId id="297" r:id="rId21"/>
    <p:sldId id="317" r:id="rId22"/>
    <p:sldId id="324" r:id="rId23"/>
    <p:sldId id="325" r:id="rId24"/>
    <p:sldId id="326" r:id="rId25"/>
    <p:sldId id="327" r:id="rId26"/>
    <p:sldId id="328" r:id="rId27"/>
    <p:sldId id="329" r:id="rId28"/>
    <p:sldId id="330" r:id="rId29"/>
    <p:sldId id="331" r:id="rId30"/>
    <p:sldId id="332" r:id="rId31"/>
    <p:sldId id="322" r:id="rId32"/>
    <p:sldId id="323" r:id="rId33"/>
    <p:sldId id="265" r:id="rId34"/>
    <p:sldId id="360" r:id="rId35"/>
    <p:sldId id="361" r:id="rId36"/>
    <p:sldId id="362" r:id="rId37"/>
    <p:sldId id="303" r:id="rId38"/>
    <p:sldId id="272" r:id="rId39"/>
    <p:sldId id="274" r:id="rId40"/>
    <p:sldId id="275"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CFF"/>
    <a:srgbClr val="89FD41"/>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517" autoAdjust="0"/>
  </p:normalViewPr>
  <p:slideViewPr>
    <p:cSldViewPr>
      <p:cViewPr varScale="1">
        <p:scale>
          <a:sx n="59" d="100"/>
          <a:sy n="59" d="100"/>
        </p:scale>
        <p:origin x="-73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BF2B307-94CD-4F3E-8C2B-3D42DFC0DECC}" type="datetime8">
              <a:rPr lang="en-US"/>
              <a:pPr/>
              <a:t>10/29/2009 9:50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8754B80A-E83A-4087-B65D-D130F293853A}" type="slidenum">
              <a:rPr lang="en-US"/>
              <a:pPr/>
              <a:t>11</a:t>
            </a:fld>
            <a:endParaRPr lang="en-US"/>
          </a:p>
        </p:txBody>
      </p:sp>
      <p:sp>
        <p:nvSpPr>
          <p:cNvPr id="1729538" name="Rectangle 2"/>
          <p:cNvSpPr>
            <a:spLocks noGrp="1" noRot="1" noChangeAspect="1" noChangeArrowheads="1" noTextEdit="1"/>
          </p:cNvSpPr>
          <p:nvPr>
            <p:ph type="sldImg"/>
          </p:nvPr>
        </p:nvSpPr>
        <p:spPr>
          <a:xfrm>
            <a:off x="1144588" y="685800"/>
            <a:ext cx="4568825" cy="3427413"/>
          </a:xfrm>
          <a:ln/>
        </p:spPr>
      </p:sp>
      <p:sp>
        <p:nvSpPr>
          <p:cNvPr id="1729539" name="Rectangle 3"/>
          <p:cNvSpPr>
            <a:spLocks noGrp="1" noChangeArrowheads="1"/>
          </p:cNvSpPr>
          <p:nvPr>
            <p:ph type="body" idx="1"/>
          </p:nvPr>
        </p:nvSpPr>
        <p:spPr/>
        <p:txBody>
          <a:bodyPr>
            <a:normAutofit fontScale="47500" lnSpcReduction="20000"/>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3D22F9C-061F-407D-98CA-ACCC433D3CD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7A858E-9D3F-4688-8844-3E4F466A64B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7A858E-9D3F-4688-8844-3E4F466A64B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7A858E-9D3F-4688-8844-3E4F466A64B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BDC82-1591-41A8-BF90-5CF1221603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17</a:t>
            </a:fld>
            <a:endParaRPr lang="en-US">
              <a:latin typeface="Segoe"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7A858E-9D3F-4688-8844-3E4F466A64B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359BBE9-66E9-464C-B79E-34E79114FD83}" type="slidenum">
              <a:rPr lang="en-US"/>
              <a:pPr defTabSz="912813" fontAlgn="base">
                <a:spcBef>
                  <a:spcPct val="0"/>
                </a:spcBef>
                <a:spcAft>
                  <a:spcPct val="0"/>
                </a:spcAft>
                <a:defRPr/>
              </a:pPr>
              <a:t>22</a:t>
            </a:fld>
            <a:endParaRPr lang="en-US"/>
          </a:p>
        </p:txBody>
      </p:sp>
      <p:sp>
        <p:nvSpPr>
          <p:cNvPr id="32772"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2773"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F20636C5-0EE1-4B09-9104-7B0293833BBE}" type="datetime1">
              <a:rPr lang="en-US"/>
              <a:pPr defTabSz="912813" fontAlgn="base">
                <a:spcBef>
                  <a:spcPct val="0"/>
                </a:spcBef>
                <a:spcAft>
                  <a:spcPct val="0"/>
                </a:spcAft>
                <a:defRPr/>
              </a:pPr>
              <a:t>10/29/2009</a:t>
            </a:fld>
            <a:endParaRPr lang="en-US"/>
          </a:p>
        </p:txBody>
      </p:sp>
      <p:sp>
        <p:nvSpPr>
          <p:cNvPr id="32774"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435741-841D-4DBD-913F-FDD42C1B3DC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0F3F8DB-F4D0-4DBC-9A1C-03E9FBF15644}"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435741-841D-4DBD-913F-FDD42C1B3DC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Slide Image Placeholder 1"/>
          <p:cNvSpPr>
            <a:spLocks noGrp="1" noRot="1" noChangeAspect="1" noTextEdit="1"/>
          </p:cNvSpPr>
          <p:nvPr>
            <p:ph type="sldImg"/>
          </p:nvPr>
        </p:nvSpPr>
        <p:spPr>
          <a:xfrm>
            <a:off x="1143000" y="685800"/>
            <a:ext cx="4573588" cy="3429000"/>
          </a:xfrm>
          <a:ln/>
        </p:spPr>
      </p:sp>
      <p:sp>
        <p:nvSpPr>
          <p:cNvPr id="628739" name="Notes Placeholder 2"/>
          <p:cNvSpPr>
            <a:spLocks noGrp="1"/>
          </p:cNvSpPr>
          <p:nvPr>
            <p:ph type="body" idx="1"/>
          </p:nvPr>
        </p:nvSpPr>
        <p:spPr>
          <a:noFill/>
          <a:ln/>
        </p:spPr>
        <p:txBody>
          <a:bodyPr/>
          <a:lstStyle/>
          <a:p>
            <a:endParaRPr lang="en-US" dirty="0" smtClean="0"/>
          </a:p>
        </p:txBody>
      </p:sp>
      <p:sp>
        <p:nvSpPr>
          <p:cNvPr id="628740" name="Date Placeholder 3"/>
          <p:cNvSpPr txBox="1">
            <a:spLocks noGrp="1"/>
          </p:cNvSpPr>
          <p:nvPr/>
        </p:nvSpPr>
        <p:spPr bwMode="auto">
          <a:xfrm>
            <a:off x="3884027" y="1"/>
            <a:ext cx="2972421" cy="457513"/>
          </a:xfrm>
          <a:prstGeom prst="rect">
            <a:avLst/>
          </a:prstGeom>
          <a:noFill/>
          <a:ln w="9525" algn="ctr">
            <a:noFill/>
            <a:miter lim="800000"/>
            <a:headEnd/>
            <a:tailEnd/>
          </a:ln>
        </p:spPr>
        <p:txBody>
          <a:bodyPr lIns="89728" tIns="44865" rIns="89728" bIns="44865"/>
          <a:lstStyle/>
          <a:p>
            <a:pPr algn="r"/>
            <a:fld id="{DBD7EB5B-0928-4598-BF18-6999C9EE15F0}" type="datetime8">
              <a:rPr lang="en-US" sz="1200">
                <a:cs typeface="Arial" pitchFamily="34" charset="0"/>
              </a:rPr>
              <a:pPr algn="r"/>
              <a:t>10/29/2009 9:50 AM</a:t>
            </a:fld>
            <a:endParaRPr lang="en-US" sz="1200" dirty="0">
              <a:cs typeface="Arial" pitchFamily="34" charset="0"/>
            </a:endParaRPr>
          </a:p>
        </p:txBody>
      </p:sp>
      <p:sp>
        <p:nvSpPr>
          <p:cNvPr id="628741" name="Footer Placeholder 4"/>
          <p:cNvSpPr txBox="1">
            <a:spLocks noGrp="1"/>
          </p:cNvSpPr>
          <p:nvPr/>
        </p:nvSpPr>
        <p:spPr bwMode="auto">
          <a:xfrm>
            <a:off x="1" y="8728648"/>
            <a:ext cx="5666858" cy="349770"/>
          </a:xfrm>
          <a:prstGeom prst="rect">
            <a:avLst/>
          </a:prstGeom>
          <a:noFill/>
          <a:ln w="9525" algn="ctr">
            <a:noFill/>
            <a:miter lim="800000"/>
            <a:headEnd/>
            <a:tailEnd/>
          </a:ln>
        </p:spPr>
        <p:txBody>
          <a:bodyPr lIns="89728" tIns="44865" rIns="89728" bIns="44865" anchor="b"/>
          <a:lstStyle/>
          <a:p>
            <a:r>
              <a:rPr lang="en-US" sz="500" dirty="0">
                <a:ea typeface="ＭＳ Ｐゴシック" pitchFamily="34" charset="-128"/>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28742" name="Slide Number Placeholder 5"/>
          <p:cNvSpPr txBox="1">
            <a:spLocks noGrp="1"/>
          </p:cNvSpPr>
          <p:nvPr/>
        </p:nvSpPr>
        <p:spPr bwMode="auto">
          <a:xfrm>
            <a:off x="5582997" y="8684926"/>
            <a:ext cx="1273451" cy="457513"/>
          </a:xfrm>
          <a:prstGeom prst="rect">
            <a:avLst/>
          </a:prstGeom>
          <a:noFill/>
          <a:ln w="9525" algn="ctr">
            <a:noFill/>
            <a:miter lim="800000"/>
            <a:headEnd/>
            <a:tailEnd/>
          </a:ln>
        </p:spPr>
        <p:txBody>
          <a:bodyPr lIns="89728" tIns="44865" rIns="89728" bIns="44865" anchor="b"/>
          <a:lstStyle/>
          <a:p>
            <a:pPr algn="r"/>
            <a:fld id="{73B45D3B-EF9C-4253-A9C0-673B51EFFC96}" type="slidenum">
              <a:rPr lang="en-US" sz="1200">
                <a:cs typeface="Arial" pitchFamily="34" charset="0"/>
              </a:rPr>
              <a:pPr algn="r"/>
              <a:t>32</a:t>
            </a:fld>
            <a:endParaRPr lang="en-US" sz="1200" dirty="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CF688E9-3023-45AB-AFC1-446CC4F0E2D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D3ECE-9656-4D09-B0F5-9BCEC48590A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notesSlide" Target="../notesSlides/notesSlide13.xml"/><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slideLayout" Target="../slideLayouts/slideLayout6.xml"/><Relationship Id="rId16" Type="http://schemas.openxmlformats.org/officeDocument/2006/relationships/image" Target="../media/image69.png"/><Relationship Id="rId1" Type="http://schemas.openxmlformats.org/officeDocument/2006/relationships/tags" Target="../tags/tag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hyperlink" Target="#bankdata"/><Relationship Id="rId13" Type="http://schemas.openxmlformats.org/officeDocument/2006/relationships/image" Target="../media/image72.jpeg"/><Relationship Id="rId3" Type="http://schemas.openxmlformats.org/officeDocument/2006/relationships/hyperlink" Target="#sempra"/><Relationship Id="rId7" Type="http://schemas.openxmlformats.org/officeDocument/2006/relationships/hyperlink" Target="#bankdata"/><Relationship Id="rId12" Type="http://schemas.openxmlformats.org/officeDocument/2006/relationships/hyperlink" Target="http://www.microsoft.com/casestudies/casestudy.aspx?casestudyid=4000004114"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bankdata"/><Relationship Id="rId11" Type="http://schemas.openxmlformats.org/officeDocument/2006/relationships/image" Target="../media/image71.jpeg"/><Relationship Id="rId5" Type="http://schemas.openxmlformats.org/officeDocument/2006/relationships/hyperlink" Target="#sempra"/><Relationship Id="rId15" Type="http://schemas.openxmlformats.org/officeDocument/2006/relationships/image" Target="../media/image73.jpeg"/><Relationship Id="rId10" Type="http://schemas.openxmlformats.org/officeDocument/2006/relationships/hyperlink" Target="http://www.microsoft.com/casestudies/casestudy.aspx?casestudyid=4000004116" TargetMode="External"/><Relationship Id="rId4" Type="http://schemas.openxmlformats.org/officeDocument/2006/relationships/hyperlink" Target="#sempra"/><Relationship Id="rId9" Type="http://schemas.openxmlformats.org/officeDocument/2006/relationships/hyperlink" Target="#xbox"/><Relationship Id="rId14" Type="http://schemas.openxmlformats.org/officeDocument/2006/relationships/hyperlink" Target="http://www.microsoft.com/casestudies/casestudy.aspx?casestudyid=400000411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17.xml"/><Relationship Id="rId7" Type="http://schemas.openxmlformats.org/officeDocument/2006/relationships/image" Target="../media/image79.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png"/><Relationship Id="rId3" Type="http://schemas.openxmlformats.org/officeDocument/2006/relationships/notesSlide" Target="../notesSlides/notesSlide18.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7.png"/><Relationship Id="rId3" Type="http://schemas.openxmlformats.org/officeDocument/2006/relationships/notesSlide" Target="../notesSlides/notesSlide34.xml"/><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6.png"/><Relationship Id="rId2" Type="http://schemas.openxmlformats.org/officeDocument/2006/relationships/slideLayout" Target="../slideLayouts/slideLayout12.xml"/><Relationship Id="rId16" Type="http://schemas.openxmlformats.org/officeDocument/2006/relationships/image" Target="../media/image95.png"/><Relationship Id="rId1" Type="http://schemas.openxmlformats.org/officeDocument/2006/relationships/tags" Target="../tags/tag10.xml"/><Relationship Id="rId6" Type="http://schemas.openxmlformats.org/officeDocument/2006/relationships/image" Target="../media/image18.png"/><Relationship Id="rId11" Type="http://schemas.openxmlformats.org/officeDocument/2006/relationships/image" Target="../media/image92.png"/><Relationship Id="rId5" Type="http://schemas.openxmlformats.org/officeDocument/2006/relationships/image" Target="../media/image13.png"/><Relationship Id="rId15" Type="http://schemas.openxmlformats.org/officeDocument/2006/relationships/image" Target="../media/image16.png"/><Relationship Id="rId10" Type="http://schemas.openxmlformats.org/officeDocument/2006/relationships/image" Target="../media/image91.png"/><Relationship Id="rId4" Type="http://schemas.openxmlformats.org/officeDocument/2006/relationships/image" Target="../media/image8.png"/><Relationship Id="rId9" Type="http://schemas.openxmlformats.org/officeDocument/2006/relationships/image" Target="../media/image90.png"/><Relationship Id="rId14" Type="http://schemas.openxmlformats.org/officeDocument/2006/relationships/image" Target="../media/image11.png"/></Relationships>
</file>

<file path=ppt/slides/_rels/slide3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8.png"/><Relationship Id="rId7"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94.png"/><Relationship Id="rId9" Type="http://schemas.openxmlformats.org/officeDocument/2006/relationships/image" Target="../media/image10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notesSlide" Target="../notesSlides/notesSlide6.xml"/><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Layout" Target="../slideLayouts/slideLayout1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tags" Target="../tags/tag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8" Type="http://schemas.openxmlformats.org/officeDocument/2006/relationships/hyperlink" Target="http://www.microsoft.com/biztalk/en/us/case-studies.aspx" TargetMode="External"/><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2009 </a:t>
            </a:r>
            <a:r>
              <a:rPr lang="zh-CN" altLang="en-US" dirty="0" smtClean="0"/>
              <a:t>的附加值</a:t>
            </a:r>
            <a:endParaRPr lang="en-US" dirty="0"/>
          </a:p>
        </p:txBody>
      </p:sp>
      <p:sp>
        <p:nvSpPr>
          <p:cNvPr id="3" name="Text Placeholder 2"/>
          <p:cNvSpPr>
            <a:spLocks noGrp="1"/>
          </p:cNvSpPr>
          <p:nvPr>
            <p:ph idx="1"/>
          </p:nvPr>
        </p:nvSpPr>
        <p:spPr>
          <a:xfrm>
            <a:off x="457200" y="1357298"/>
            <a:ext cx="8229600" cy="4525963"/>
          </a:xfrm>
        </p:spPr>
        <p:txBody>
          <a:bodyPr/>
          <a:lstStyle/>
          <a:p>
            <a:pPr lvl="0"/>
            <a:r>
              <a:rPr lang="zh-CN" altLang="en-US" sz="2800" dirty="0" smtClean="0"/>
              <a:t>提高生产率</a:t>
            </a:r>
            <a:endParaRPr lang="en-US" sz="2800" dirty="0" smtClean="0"/>
          </a:p>
          <a:p>
            <a:pPr lvl="1"/>
            <a:r>
              <a:rPr lang="zh-CN" altLang="en-US" dirty="0" smtClean="0"/>
              <a:t>开发人员和</a:t>
            </a:r>
            <a:r>
              <a:rPr lang="en-US" dirty="0" smtClean="0"/>
              <a:t>IT</a:t>
            </a:r>
            <a:r>
              <a:rPr lang="zh-CN" altLang="en-US" dirty="0" smtClean="0"/>
              <a:t>专业人员在生产率和可管理性方面可以轻松获得极大的提升</a:t>
            </a:r>
            <a:endParaRPr lang="en-US" dirty="0" smtClean="0"/>
          </a:p>
          <a:p>
            <a:pPr lvl="0"/>
            <a:r>
              <a:rPr lang="zh-CN" altLang="en-US" sz="2800" dirty="0" smtClean="0"/>
              <a:t>倡导灵活与创新</a:t>
            </a:r>
            <a:endParaRPr lang="en-US" sz="2800" dirty="0" smtClean="0"/>
          </a:p>
          <a:p>
            <a:pPr lvl="1"/>
            <a:r>
              <a:rPr lang="zh-CN" altLang="en-US" dirty="0" smtClean="0"/>
              <a:t>提高服务能力</a:t>
            </a:r>
            <a:r>
              <a:rPr lang="en-US" dirty="0" smtClean="0"/>
              <a:t> </a:t>
            </a:r>
            <a:br>
              <a:rPr lang="en-US" dirty="0" smtClean="0"/>
            </a:br>
            <a:r>
              <a:rPr lang="en-US" dirty="0" smtClean="0"/>
              <a:t>RFID </a:t>
            </a:r>
            <a:r>
              <a:rPr lang="zh-CN" altLang="en-US" dirty="0" smtClean="0"/>
              <a:t>和</a:t>
            </a:r>
            <a:r>
              <a:rPr lang="en-US" dirty="0" smtClean="0"/>
              <a:t> BAM </a:t>
            </a:r>
            <a:r>
              <a:rPr lang="zh-CN" altLang="en-US" dirty="0" smtClean="0"/>
              <a:t>功能有助于业务创新</a:t>
            </a:r>
            <a:endParaRPr lang="en-US" dirty="0" smtClean="0"/>
          </a:p>
          <a:p>
            <a:r>
              <a:rPr lang="zh-CN" altLang="en-US" sz="2800" dirty="0" smtClean="0"/>
              <a:t>降低成本</a:t>
            </a:r>
            <a:endParaRPr lang="en-US" sz="2800" dirty="0" smtClean="0"/>
          </a:p>
          <a:p>
            <a:pPr lvl="1"/>
            <a:r>
              <a:rPr lang="zh-CN" altLang="en-US" dirty="0" smtClean="0"/>
              <a:t>通过虚拟化和服务器集中</a:t>
            </a:r>
            <a:endParaRPr lang="en-US" altLang="zh-CN" dirty="0" smtClean="0"/>
          </a:p>
          <a:p>
            <a:pPr lvl="1">
              <a:buNone/>
            </a:pPr>
            <a:r>
              <a:rPr lang="zh-CN" altLang="en-US" dirty="0" smtClean="0"/>
              <a:t>    还可以通过重用现有系统提供更好的连接功能</a:t>
            </a:r>
            <a:endParaRPr lang="en-US" dirty="0"/>
          </a:p>
        </p:txBody>
      </p:sp>
    </p:spTree>
  </p:cSld>
  <p:clrMapOvr>
    <a:masterClrMapping/>
  </p:clrMapOvr>
  <p:transition advTm="79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4611331" y="4044762"/>
            <a:ext cx="4191000" cy="2313196"/>
          </a:xfrm>
          <a:prstGeom prst="roundRect">
            <a:avLst>
              <a:gd name="adj" fmla="val 9228"/>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buBlip>
                <a:blip r:embed="rId4"/>
              </a:buBlip>
            </a:pPr>
            <a:endParaRPr lang="en-US" sz="1600" dirty="0" smtClean="0">
              <a:solidFill>
                <a:schemeClr val="bg2"/>
              </a:solidFill>
            </a:endParaRPr>
          </a:p>
        </p:txBody>
      </p:sp>
      <p:sp>
        <p:nvSpPr>
          <p:cNvPr id="31" name="Rounded Rectangle 30"/>
          <p:cNvSpPr/>
          <p:nvPr/>
        </p:nvSpPr>
        <p:spPr bwMode="auto">
          <a:xfrm>
            <a:off x="4611331" y="1332804"/>
            <a:ext cx="4191000" cy="2400995"/>
          </a:xfrm>
          <a:prstGeom prst="roundRect">
            <a:avLst>
              <a:gd name="adj" fmla="val 10985"/>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buBlip>
                <a:blip r:embed="rId4"/>
              </a:buBlip>
            </a:pPr>
            <a:endParaRPr lang="en-US" sz="1600" dirty="0" smtClean="0">
              <a:solidFill>
                <a:schemeClr val="bg2"/>
              </a:solidFill>
            </a:endParaRPr>
          </a:p>
        </p:txBody>
      </p:sp>
      <p:sp>
        <p:nvSpPr>
          <p:cNvPr id="29" name="Rounded Rectangle 28"/>
          <p:cNvSpPr/>
          <p:nvPr/>
        </p:nvSpPr>
        <p:spPr bwMode="auto">
          <a:xfrm>
            <a:off x="304802" y="1332802"/>
            <a:ext cx="4191000" cy="2400998"/>
          </a:xfrm>
          <a:prstGeom prst="roundRect">
            <a:avLst>
              <a:gd name="adj" fmla="val 10822"/>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buBlip>
                <a:blip r:embed="rId4"/>
              </a:buBlip>
            </a:pPr>
            <a:endParaRPr lang="en-US" sz="1600" dirty="0" smtClean="0">
              <a:solidFill>
                <a:schemeClr val="bg2"/>
              </a:solidFill>
            </a:endParaRPr>
          </a:p>
        </p:txBody>
      </p:sp>
      <p:sp>
        <p:nvSpPr>
          <p:cNvPr id="30" name="Rounded Rectangle 29"/>
          <p:cNvSpPr/>
          <p:nvPr/>
        </p:nvSpPr>
        <p:spPr bwMode="auto">
          <a:xfrm>
            <a:off x="304800" y="4044762"/>
            <a:ext cx="4191000" cy="2313196"/>
          </a:xfrm>
          <a:prstGeom prst="roundRect">
            <a:avLst>
              <a:gd name="adj" fmla="val 8697"/>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spcBef>
                <a:spcPct val="0"/>
              </a:spcBef>
              <a:spcAft>
                <a:spcPct val="0"/>
              </a:spcAft>
            </a:pPr>
            <a:endParaRPr lang="en-US" sz="2000" dirty="0" smtClean="0">
              <a:effectLst>
                <a:outerShdw blurRad="38100" dist="38100" dir="2700000" algn="tl">
                  <a:srgbClr val="000000">
                    <a:alpha val="43137"/>
                  </a:srgbClr>
                </a:outerShdw>
              </a:effectLst>
              <a:latin typeface="Segoe" pitchFamily="34" charset="0"/>
            </a:endParaRPr>
          </a:p>
        </p:txBody>
      </p:sp>
      <p:sp>
        <p:nvSpPr>
          <p:cNvPr id="1728516" name="Rectangle 4"/>
          <p:cNvSpPr>
            <a:spLocks noChangeArrowheads="1"/>
          </p:cNvSpPr>
          <p:nvPr/>
        </p:nvSpPr>
        <p:spPr bwMode="auto">
          <a:xfrm>
            <a:off x="295585" y="4509556"/>
            <a:ext cx="4257980" cy="1587212"/>
          </a:xfrm>
          <a:prstGeom prst="rect">
            <a:avLst/>
          </a:prstGeom>
          <a:noFill/>
          <a:ln w="9525">
            <a:noFill/>
            <a:miter lim="800000"/>
            <a:headEnd/>
            <a:tailEnd/>
          </a:ln>
          <a:effectLst/>
        </p:spPr>
        <p:txBody>
          <a:bodyPr wrap="square" lIns="108821" tIns="54411" rIns="108821" bIns="54411">
            <a:spAutoFit/>
          </a:bodyPr>
          <a:lstStyle/>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新的移动</a:t>
            </a:r>
            <a:r>
              <a:rPr lang="en-US" sz="1600" dirty="0" smtClean="0">
                <a:solidFill>
                  <a:schemeClr val="bg1"/>
                </a:solidFill>
              </a:rPr>
              <a:t>RFID</a:t>
            </a:r>
            <a:r>
              <a:rPr lang="zh-CN" altLang="en-US" sz="1600" dirty="0" smtClean="0">
                <a:solidFill>
                  <a:schemeClr val="bg1"/>
                </a:solidFill>
              </a:rPr>
              <a:t>平台</a:t>
            </a:r>
            <a:endParaRPr lang="en-US" sz="1600" dirty="0" smtClean="0">
              <a:solidFill>
                <a:schemeClr val="bg1"/>
              </a:solidFill>
            </a:endParaRP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新的</a:t>
            </a:r>
            <a:r>
              <a:rPr lang="en-US" sz="1600" dirty="0" smtClean="0">
                <a:solidFill>
                  <a:schemeClr val="bg1"/>
                </a:solidFill>
              </a:rPr>
              <a:t> RFID </a:t>
            </a:r>
            <a:r>
              <a:rPr lang="zh-CN" altLang="en-US" sz="1600" dirty="0" smtClean="0">
                <a:solidFill>
                  <a:schemeClr val="bg1"/>
                </a:solidFill>
              </a:rPr>
              <a:t>设备管理和行业标准支持</a:t>
            </a:r>
            <a:endParaRPr lang="en-US" sz="1600" dirty="0" smtClean="0">
              <a:solidFill>
                <a:schemeClr val="bg1"/>
              </a:solidFill>
            </a:endParaRP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对</a:t>
            </a:r>
            <a:r>
              <a:rPr lang="en-US" sz="1600" dirty="0" smtClean="0">
                <a:solidFill>
                  <a:schemeClr val="bg1"/>
                </a:solidFill>
              </a:rPr>
              <a:t>EDI</a:t>
            </a:r>
            <a:r>
              <a:rPr lang="zh-CN" altLang="en-US" sz="1600" dirty="0" smtClean="0">
                <a:solidFill>
                  <a:schemeClr val="bg1"/>
                </a:solidFill>
              </a:rPr>
              <a:t>和</a:t>
            </a:r>
            <a:r>
              <a:rPr lang="en-US" sz="1600" dirty="0" smtClean="0">
                <a:solidFill>
                  <a:schemeClr val="bg1"/>
                </a:solidFill>
              </a:rPr>
              <a:t> AS2</a:t>
            </a:r>
            <a:r>
              <a:rPr lang="zh-CN" altLang="en-US" sz="1600" dirty="0" smtClean="0">
                <a:solidFill>
                  <a:schemeClr val="bg1"/>
                </a:solidFill>
              </a:rPr>
              <a:t>协议的支持以及 </a:t>
            </a:r>
            <a:r>
              <a:rPr lang="en-US" sz="1600" dirty="0" smtClean="0">
                <a:solidFill>
                  <a:schemeClr val="bg1"/>
                </a:solidFill>
              </a:rPr>
              <a:t>Drummond </a:t>
            </a:r>
            <a:r>
              <a:rPr lang="zh-CN" altLang="en-US" sz="1600" dirty="0" smtClean="0">
                <a:solidFill>
                  <a:schemeClr val="bg1"/>
                </a:solidFill>
              </a:rPr>
              <a:t>的认证</a:t>
            </a:r>
            <a:endParaRPr lang="en-US" sz="1600" dirty="0" smtClean="0">
              <a:solidFill>
                <a:schemeClr val="bg1"/>
              </a:solidFill>
            </a:endParaRP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更新的</a:t>
            </a:r>
            <a:r>
              <a:rPr lang="en-US" sz="1600" dirty="0" smtClean="0">
                <a:solidFill>
                  <a:schemeClr val="bg1"/>
                </a:solidFill>
              </a:rPr>
              <a:t> </a:t>
            </a:r>
            <a:r>
              <a:rPr lang="zh-CN" altLang="en-US" sz="1600" dirty="0" smtClean="0">
                <a:solidFill>
                  <a:schemeClr val="bg1"/>
                </a:solidFill>
              </a:rPr>
              <a:t>对</a:t>
            </a:r>
            <a:r>
              <a:rPr lang="en-US" sz="1600" dirty="0" smtClean="0">
                <a:solidFill>
                  <a:schemeClr val="bg1"/>
                </a:solidFill>
              </a:rPr>
              <a:t>SWIFT</a:t>
            </a:r>
            <a:r>
              <a:rPr lang="zh-CN" altLang="en-US" sz="1600" dirty="0" smtClean="0">
                <a:solidFill>
                  <a:schemeClr val="bg1"/>
                </a:solidFill>
              </a:rPr>
              <a:t>的支持以及</a:t>
            </a:r>
            <a:r>
              <a:rPr lang="en-US" sz="1600" dirty="0" err="1" smtClean="0">
                <a:solidFill>
                  <a:schemeClr val="bg1"/>
                </a:solidFill>
              </a:rPr>
              <a:t>SWIFTReady</a:t>
            </a:r>
            <a:r>
              <a:rPr lang="en-US" sz="1600" dirty="0" smtClean="0">
                <a:solidFill>
                  <a:schemeClr val="bg1"/>
                </a:solidFill>
              </a:rPr>
              <a:t> Financial EAI Gold </a:t>
            </a:r>
            <a:r>
              <a:rPr lang="zh-CN" altLang="en-US" sz="1600" dirty="0" smtClean="0">
                <a:solidFill>
                  <a:schemeClr val="bg1"/>
                </a:solidFill>
              </a:rPr>
              <a:t>认证</a:t>
            </a:r>
            <a:endParaRPr lang="en-US" sz="1600" dirty="0" smtClean="0">
              <a:solidFill>
                <a:schemeClr val="bg1"/>
              </a:solidFill>
            </a:endParaRPr>
          </a:p>
        </p:txBody>
      </p:sp>
      <p:sp>
        <p:nvSpPr>
          <p:cNvPr id="1728520" name="Rectangle 8"/>
          <p:cNvSpPr>
            <a:spLocks noChangeArrowheads="1"/>
          </p:cNvSpPr>
          <p:nvPr/>
        </p:nvSpPr>
        <p:spPr bwMode="auto">
          <a:xfrm>
            <a:off x="4724400" y="4615012"/>
            <a:ext cx="3989707" cy="1270202"/>
          </a:xfrm>
          <a:prstGeom prst="rect">
            <a:avLst/>
          </a:prstGeom>
          <a:noFill/>
          <a:ln w="9525">
            <a:noFill/>
            <a:miter lim="800000"/>
            <a:headEnd/>
            <a:tailEnd/>
          </a:ln>
          <a:effectLst/>
        </p:spPr>
        <p:txBody>
          <a:bodyPr wrap="square" lIns="108821" tIns="54411" rIns="108821" bIns="54411">
            <a:spAutoFit/>
          </a:bodyPr>
          <a:lstStyle/>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新的对应用生命周期管理</a:t>
            </a:r>
            <a:r>
              <a:rPr lang="en-US" sz="1600" dirty="0" smtClean="0">
                <a:solidFill>
                  <a:schemeClr val="bg1"/>
                </a:solidFill>
              </a:rPr>
              <a:t> (ALM) </a:t>
            </a:r>
            <a:r>
              <a:rPr lang="zh-CN" altLang="en-US" sz="1600" dirty="0" smtClean="0">
                <a:solidFill>
                  <a:schemeClr val="bg1"/>
                </a:solidFill>
              </a:rPr>
              <a:t>的支持</a:t>
            </a:r>
            <a:endParaRPr lang="en-US" sz="1600" dirty="0" smtClean="0">
              <a:solidFill>
                <a:schemeClr val="bg1"/>
              </a:solidFill>
            </a:endParaRPr>
          </a:p>
          <a:p>
            <a:pPr marL="280988" lvl="2" indent="-109538" defTabSz="1088169" fontAlgn="base">
              <a:lnSpc>
                <a:spcPct val="90000"/>
              </a:lnSpc>
              <a:spcBef>
                <a:spcPct val="20000"/>
              </a:spcBef>
              <a:spcAft>
                <a:spcPct val="0"/>
              </a:spcAft>
              <a:buClr>
                <a:srgbClr val="DC5C31"/>
              </a:buClr>
              <a:buSzPct val="70000"/>
              <a:buBlip>
                <a:blip r:embed="rId4"/>
              </a:buBlip>
            </a:pPr>
            <a:r>
              <a:rPr lang="zh-CN" altLang="en-US" sz="1400" dirty="0" smtClean="0">
                <a:solidFill>
                  <a:schemeClr val="bg1"/>
                </a:solidFill>
              </a:rPr>
              <a:t>支持</a:t>
            </a:r>
            <a:r>
              <a:rPr lang="en-US" sz="1400" dirty="0" smtClean="0">
                <a:solidFill>
                  <a:schemeClr val="bg1"/>
                </a:solidFill>
              </a:rPr>
              <a:t>TFS – </a:t>
            </a:r>
            <a:r>
              <a:rPr lang="zh-CN" altLang="en-US" sz="1400" dirty="0" smtClean="0">
                <a:solidFill>
                  <a:schemeClr val="bg1"/>
                </a:solidFill>
              </a:rPr>
              <a:t>整合的资源控制、</a:t>
            </a:r>
            <a:r>
              <a:rPr lang="en-US" sz="1400" dirty="0" smtClean="0">
                <a:solidFill>
                  <a:schemeClr val="bg1"/>
                </a:solidFill>
              </a:rPr>
              <a:t>bug</a:t>
            </a:r>
            <a:r>
              <a:rPr lang="zh-CN" altLang="en-US" sz="1400" dirty="0" smtClean="0">
                <a:solidFill>
                  <a:schemeClr val="bg1"/>
                </a:solidFill>
              </a:rPr>
              <a:t>的跟踪，以及</a:t>
            </a:r>
            <a:r>
              <a:rPr lang="en-US" sz="1400" dirty="0" smtClean="0">
                <a:solidFill>
                  <a:schemeClr val="bg1"/>
                </a:solidFill>
              </a:rPr>
              <a:t> </a:t>
            </a:r>
            <a:r>
              <a:rPr lang="en-US" sz="1400" dirty="0" err="1" smtClean="0">
                <a:solidFill>
                  <a:schemeClr val="bg1"/>
                </a:solidFill>
              </a:rPr>
              <a:t>MSBuild</a:t>
            </a:r>
            <a:r>
              <a:rPr lang="zh-CN" altLang="en-US" sz="1400" dirty="0" smtClean="0">
                <a:solidFill>
                  <a:schemeClr val="bg1"/>
                </a:solidFill>
              </a:rPr>
              <a:t>的自动化</a:t>
            </a:r>
            <a:endParaRPr lang="en-US" sz="1400" dirty="0" smtClean="0">
              <a:solidFill>
                <a:schemeClr val="bg1"/>
              </a:solidFill>
            </a:endParaRP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为开发人员提供更高效的环境</a:t>
            </a:r>
            <a:endParaRPr lang="en-US" sz="1600" dirty="0" smtClean="0">
              <a:solidFill>
                <a:schemeClr val="bg1"/>
              </a:solidFill>
            </a:endParaRPr>
          </a:p>
          <a:p>
            <a:pPr marL="280988" lvl="2" indent="-109538" defTabSz="1088169" fontAlgn="base">
              <a:lnSpc>
                <a:spcPct val="90000"/>
              </a:lnSpc>
              <a:spcBef>
                <a:spcPct val="20000"/>
              </a:spcBef>
              <a:spcAft>
                <a:spcPct val="0"/>
              </a:spcAft>
              <a:buClr>
                <a:srgbClr val="DC5C31"/>
              </a:buClr>
              <a:buSzPct val="70000"/>
              <a:buBlip>
                <a:blip r:embed="rId4"/>
              </a:buBlip>
            </a:pPr>
            <a:r>
              <a:rPr lang="en-US" sz="1400" dirty="0" smtClean="0">
                <a:solidFill>
                  <a:schemeClr val="bg1"/>
                </a:solidFill>
              </a:rPr>
              <a:t>Visual Studio project system</a:t>
            </a:r>
            <a:r>
              <a:rPr lang="zh-CN" altLang="en-US" sz="1400" dirty="0" smtClean="0">
                <a:solidFill>
                  <a:schemeClr val="bg1"/>
                </a:solidFill>
              </a:rPr>
              <a:t>的更新</a:t>
            </a:r>
            <a:endParaRPr lang="en-US" sz="1400" dirty="0">
              <a:solidFill>
                <a:schemeClr val="bg1"/>
              </a:solidFill>
              <a:latin typeface="Segoe Semibold" pitchFamily="34" charset="0"/>
            </a:endParaRPr>
          </a:p>
        </p:txBody>
      </p:sp>
      <p:sp>
        <p:nvSpPr>
          <p:cNvPr id="1728525" name="Rectangle 13"/>
          <p:cNvSpPr>
            <a:spLocks noChangeArrowheads="1"/>
          </p:cNvSpPr>
          <p:nvPr/>
        </p:nvSpPr>
        <p:spPr bwMode="auto">
          <a:xfrm>
            <a:off x="357158" y="1719266"/>
            <a:ext cx="4190997" cy="2209800"/>
          </a:xfrm>
          <a:prstGeom prst="rect">
            <a:avLst/>
          </a:prstGeom>
          <a:noFill/>
          <a:ln w="57150">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支持</a:t>
            </a:r>
            <a:r>
              <a:rPr lang="en-US" sz="1600" dirty="0" smtClean="0">
                <a:solidFill>
                  <a:schemeClr val="bg1"/>
                </a:solidFill>
              </a:rPr>
              <a:t>.NET Framework 3.5 SP1 </a:t>
            </a:r>
            <a:r>
              <a:rPr lang="zh-CN" altLang="en-US" sz="1600" dirty="0" smtClean="0">
                <a:solidFill>
                  <a:schemeClr val="bg1"/>
                </a:solidFill>
              </a:rPr>
              <a:t>和</a:t>
            </a:r>
            <a:r>
              <a:rPr lang="en-US" sz="1600" dirty="0" smtClean="0">
                <a:solidFill>
                  <a:schemeClr val="bg1"/>
                </a:solidFill>
              </a:rPr>
              <a:t>  Visual Studio 2008 SP1</a:t>
            </a:r>
          </a:p>
          <a:p>
            <a:pPr marL="171450" lvl="2"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总是能够利用最新的开发工具</a:t>
            </a:r>
            <a:endParaRPr lang="en-US" sz="1600" dirty="0" smtClean="0">
              <a:solidFill>
                <a:schemeClr val="bg1"/>
              </a:solidFill>
            </a:endParaRP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支持</a:t>
            </a:r>
            <a:r>
              <a:rPr lang="en-US" sz="1600" dirty="0" smtClean="0">
                <a:solidFill>
                  <a:schemeClr val="bg1"/>
                </a:solidFill>
              </a:rPr>
              <a:t>Windows Server 2008 </a:t>
            </a:r>
            <a:r>
              <a:rPr lang="zh-CN" altLang="en-US" sz="1600" dirty="0" smtClean="0">
                <a:solidFill>
                  <a:schemeClr val="bg1"/>
                </a:solidFill>
              </a:rPr>
              <a:t>和</a:t>
            </a:r>
            <a:r>
              <a:rPr lang="en-US" sz="1600" dirty="0" smtClean="0">
                <a:solidFill>
                  <a:schemeClr val="bg1"/>
                </a:solidFill>
              </a:rPr>
              <a:t/>
            </a:r>
            <a:br>
              <a:rPr lang="en-US" sz="1600" dirty="0" smtClean="0">
                <a:solidFill>
                  <a:schemeClr val="bg1"/>
                </a:solidFill>
              </a:rPr>
            </a:br>
            <a:r>
              <a:rPr lang="en-US" sz="1600" dirty="0" smtClean="0">
                <a:solidFill>
                  <a:schemeClr val="bg1"/>
                </a:solidFill>
              </a:rPr>
              <a:t>SQL Server 2008</a:t>
            </a:r>
          </a:p>
          <a:p>
            <a:pPr marL="171450" lvl="2"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支持</a:t>
            </a:r>
            <a:r>
              <a:rPr lang="en-US" sz="1600" dirty="0" smtClean="0">
                <a:solidFill>
                  <a:schemeClr val="bg1"/>
                </a:solidFill>
              </a:rPr>
              <a:t>Hyper-V</a:t>
            </a:r>
          </a:p>
          <a:p>
            <a:pPr marL="171450" lvl="2"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持续提高的 性能和可扩展性</a:t>
            </a:r>
            <a:endParaRPr lang="en-US" sz="1600" dirty="0" smtClean="0">
              <a:solidFill>
                <a:schemeClr val="bg1"/>
              </a:solidFill>
            </a:endParaRPr>
          </a:p>
        </p:txBody>
      </p:sp>
      <p:sp>
        <p:nvSpPr>
          <p:cNvPr id="1728529" name="Rectangle 17"/>
          <p:cNvSpPr>
            <a:spLocks noChangeArrowheads="1"/>
          </p:cNvSpPr>
          <p:nvPr/>
        </p:nvSpPr>
        <p:spPr bwMode="auto">
          <a:xfrm>
            <a:off x="4724400" y="1905000"/>
            <a:ext cx="4038600" cy="1858056"/>
          </a:xfrm>
          <a:prstGeom prst="rect">
            <a:avLst/>
          </a:prstGeom>
          <a:noFill/>
          <a:ln w="9525">
            <a:noFill/>
            <a:miter lim="800000"/>
            <a:headEnd/>
            <a:tailEnd/>
          </a:ln>
          <a:effectLst/>
        </p:spPr>
        <p:txBody>
          <a:bodyPr wrap="square" lIns="108821" tIns="54411" rIns="108821" bIns="54411">
            <a:spAutoFit/>
          </a:bodyPr>
          <a:lstStyle/>
          <a:p>
            <a:pPr marL="171450" indent="-171450" defTabSz="1088169" fontAlgn="base">
              <a:lnSpc>
                <a:spcPct val="90000"/>
              </a:lnSpc>
              <a:spcBef>
                <a:spcPct val="20000"/>
              </a:spcBef>
              <a:spcAft>
                <a:spcPct val="0"/>
              </a:spcAft>
              <a:buClr>
                <a:srgbClr val="DC5C31"/>
              </a:buClr>
              <a:buSzPct val="70000"/>
              <a:buBlip>
                <a:blip r:embed="rId4"/>
              </a:buBlip>
            </a:pPr>
            <a:r>
              <a:rPr lang="en-US" altLang="en-US" sz="1600" dirty="0" smtClean="0">
                <a:solidFill>
                  <a:schemeClr val="bg1"/>
                </a:solidFill>
              </a:rPr>
              <a:t>ESB Guidance 2.0</a:t>
            </a: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新的</a:t>
            </a:r>
            <a:r>
              <a:rPr lang="en-US" altLang="en-US" sz="1600" dirty="0" smtClean="0">
                <a:solidFill>
                  <a:schemeClr val="bg1"/>
                </a:solidFill>
              </a:rPr>
              <a:t> UDDI v3 Web Services Registry</a:t>
            </a: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新的、更好的</a:t>
            </a:r>
            <a:r>
              <a:rPr lang="en-US" altLang="en-US" sz="1600" dirty="0" smtClean="0">
                <a:solidFill>
                  <a:schemeClr val="bg1"/>
                </a:solidFill>
              </a:rPr>
              <a:t> LOB </a:t>
            </a:r>
            <a:r>
              <a:rPr lang="zh-CN" altLang="en-US" sz="1600" dirty="0" smtClean="0">
                <a:solidFill>
                  <a:schemeClr val="bg1"/>
                </a:solidFill>
              </a:rPr>
              <a:t>适配器 </a:t>
            </a:r>
            <a:r>
              <a:rPr lang="en-US" altLang="en-US" sz="1600" dirty="0" smtClean="0">
                <a:solidFill>
                  <a:schemeClr val="bg1"/>
                </a:solidFill>
              </a:rPr>
              <a:t>(Oracle EBS, SQL Server)</a:t>
            </a: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更好的与</a:t>
            </a:r>
            <a:r>
              <a:rPr lang="en-US" altLang="en-US" sz="1600" dirty="0" smtClean="0">
                <a:solidFill>
                  <a:schemeClr val="bg1"/>
                </a:solidFill>
              </a:rPr>
              <a:t> host systems</a:t>
            </a:r>
            <a:r>
              <a:rPr lang="zh-CN" altLang="en-US" sz="1600" dirty="0" smtClean="0">
                <a:solidFill>
                  <a:schemeClr val="bg1"/>
                </a:solidFill>
              </a:rPr>
              <a:t>的整合</a:t>
            </a:r>
            <a:r>
              <a:rPr lang="en-US" altLang="en-US" sz="1600" dirty="0" smtClean="0">
                <a:solidFill>
                  <a:schemeClr val="bg1"/>
                </a:solidFill>
              </a:rPr>
              <a:t> (MQ, CICS, IMS)</a:t>
            </a:r>
          </a:p>
          <a:p>
            <a:pPr marL="171450" indent="-171450" defTabSz="1088169" fontAlgn="base">
              <a:lnSpc>
                <a:spcPct val="90000"/>
              </a:lnSpc>
              <a:spcBef>
                <a:spcPct val="20000"/>
              </a:spcBef>
              <a:spcAft>
                <a:spcPct val="0"/>
              </a:spcAft>
              <a:buClr>
                <a:srgbClr val="DC5C31"/>
              </a:buClr>
              <a:buSzPct val="70000"/>
              <a:buBlip>
                <a:blip r:embed="rId4"/>
              </a:buBlip>
            </a:pPr>
            <a:r>
              <a:rPr lang="zh-CN" altLang="en-US" sz="1600" dirty="0" smtClean="0">
                <a:solidFill>
                  <a:schemeClr val="bg1"/>
                </a:solidFill>
              </a:rPr>
              <a:t>更好的</a:t>
            </a:r>
            <a:r>
              <a:rPr lang="en-US" altLang="en-US" sz="1600" dirty="0" smtClean="0">
                <a:solidFill>
                  <a:schemeClr val="bg1"/>
                </a:solidFill>
              </a:rPr>
              <a:t> BAM</a:t>
            </a:r>
            <a:r>
              <a:rPr lang="zh-CN" altLang="en-US" sz="1600" dirty="0" smtClean="0">
                <a:solidFill>
                  <a:schemeClr val="bg1"/>
                </a:solidFill>
              </a:rPr>
              <a:t>支持</a:t>
            </a:r>
            <a:endParaRPr lang="en-US" altLang="en-US" sz="1600" dirty="0" smtClean="0">
              <a:solidFill>
                <a:schemeClr val="bg1"/>
              </a:solidFill>
            </a:endParaRPr>
          </a:p>
        </p:txBody>
      </p:sp>
      <p:sp>
        <p:nvSpPr>
          <p:cNvPr id="15" name="Title 14"/>
          <p:cNvSpPr>
            <a:spLocks noGrp="1"/>
          </p:cNvSpPr>
          <p:nvPr>
            <p:ph type="title"/>
          </p:nvPr>
        </p:nvSpPr>
        <p:spPr>
          <a:xfrm>
            <a:off x="357158" y="274638"/>
            <a:ext cx="8329642" cy="1143000"/>
          </a:xfrm>
        </p:spPr>
        <p:txBody>
          <a:bodyPr/>
          <a:lstStyle/>
          <a:p>
            <a:pPr algn="l"/>
            <a:r>
              <a:rPr lang="en-US" dirty="0" smtClean="0"/>
              <a:t>BizTalk Server 2009</a:t>
            </a:r>
            <a:r>
              <a:rPr lang="zh-CN" altLang="en-US" dirty="0" smtClean="0"/>
              <a:t>主题</a:t>
            </a:r>
            <a:endParaRPr lang="en-US" dirty="0"/>
          </a:p>
        </p:txBody>
      </p:sp>
      <p:sp>
        <p:nvSpPr>
          <p:cNvPr id="17" name="Rounded Rectangle 16"/>
          <p:cNvSpPr/>
          <p:nvPr/>
        </p:nvSpPr>
        <p:spPr>
          <a:xfrm>
            <a:off x="304802" y="1180404"/>
            <a:ext cx="4202675" cy="560438"/>
          </a:xfrm>
          <a:prstGeom prst="round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18" name="TextBox 17"/>
          <p:cNvSpPr txBox="1"/>
          <p:nvPr/>
        </p:nvSpPr>
        <p:spPr>
          <a:xfrm>
            <a:off x="371187" y="1280224"/>
            <a:ext cx="4037183" cy="327888"/>
          </a:xfrm>
          <a:prstGeom prst="rect">
            <a:avLst/>
          </a:prstGeom>
          <a:noFill/>
        </p:spPr>
        <p:txBody>
          <a:bodyPr wrap="square" lIns="76179" tIns="38089" rIns="76179" bIns="38089" rtlCol="0">
            <a:spAutoFit/>
          </a:bodyPr>
          <a:lstStyle/>
          <a:p>
            <a:pPr defTabSz="1025868">
              <a:lnSpc>
                <a:spcPct val="80000"/>
              </a:lnSpc>
              <a:spcBef>
                <a:spcPct val="20000"/>
              </a:spcBef>
              <a:spcAft>
                <a:spcPct val="35000"/>
              </a:spcAft>
            </a:pPr>
            <a:r>
              <a:rPr lang="zh-CN" altLang="en-US" sz="2000" b="1" kern="0" dirty="0" smtClean="0">
                <a:solidFill>
                  <a:schemeClr val="bg1">
                    <a:lumMod val="95000"/>
                  </a:schemeClr>
                </a:solidFill>
                <a:effectLst>
                  <a:outerShdw blurRad="38100" dist="38100" dir="2700000" algn="tl">
                    <a:srgbClr val="000000">
                      <a:alpha val="43137"/>
                    </a:srgbClr>
                  </a:outerShdw>
                </a:effectLst>
              </a:rPr>
              <a:t>更新的平台支持</a:t>
            </a:r>
            <a:endParaRPr lang="en-US" sz="2000" b="1" kern="0" dirty="0" smtClean="0">
              <a:solidFill>
                <a:schemeClr val="bg1">
                  <a:lumMod val="95000"/>
                </a:schemeClr>
              </a:solidFill>
              <a:effectLst>
                <a:outerShdw blurRad="38100" dist="38100" dir="2700000" algn="tl">
                  <a:srgbClr val="000000">
                    <a:alpha val="43137"/>
                  </a:srgbClr>
                </a:outerShdw>
              </a:effectLst>
            </a:endParaRPr>
          </a:p>
        </p:txBody>
      </p:sp>
      <p:sp>
        <p:nvSpPr>
          <p:cNvPr id="21" name="Rounded Rectangle 20"/>
          <p:cNvSpPr/>
          <p:nvPr/>
        </p:nvSpPr>
        <p:spPr>
          <a:xfrm>
            <a:off x="4611330" y="1180403"/>
            <a:ext cx="4202675" cy="560438"/>
          </a:xfrm>
          <a:prstGeom prst="round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22" name="TextBox 21"/>
          <p:cNvSpPr txBox="1"/>
          <p:nvPr/>
        </p:nvSpPr>
        <p:spPr>
          <a:xfrm>
            <a:off x="4673393" y="1292513"/>
            <a:ext cx="3177900" cy="326093"/>
          </a:xfrm>
          <a:prstGeom prst="rect">
            <a:avLst/>
          </a:prstGeom>
          <a:noFill/>
        </p:spPr>
        <p:txBody>
          <a:bodyPr wrap="square" lIns="76179" tIns="38089" rIns="76179" bIns="38089" rtlCol="0">
            <a:spAutoFit/>
          </a:bodyPr>
          <a:lstStyle/>
          <a:p>
            <a:pPr defTabSz="1025868">
              <a:lnSpc>
                <a:spcPct val="80000"/>
              </a:lnSpc>
              <a:spcBef>
                <a:spcPct val="20000"/>
              </a:spcBef>
              <a:spcAft>
                <a:spcPct val="35000"/>
              </a:spcAft>
            </a:pPr>
            <a:r>
              <a:rPr lang="en-US" sz="2000" b="1" kern="0" dirty="0" smtClean="0">
                <a:solidFill>
                  <a:schemeClr val="bg1">
                    <a:lumMod val="95000"/>
                  </a:schemeClr>
                </a:solidFill>
                <a:effectLst>
                  <a:outerShdw blurRad="38100" dist="38100" dir="2700000" algn="tl">
                    <a:srgbClr val="000000">
                      <a:alpha val="43137"/>
                    </a:srgbClr>
                  </a:outerShdw>
                </a:effectLst>
              </a:rPr>
              <a:t>SOA </a:t>
            </a:r>
            <a:r>
              <a:rPr lang="zh-CN" altLang="en-US" sz="2000" b="1" kern="0" dirty="0" smtClean="0">
                <a:solidFill>
                  <a:schemeClr val="bg1">
                    <a:lumMod val="95000"/>
                  </a:schemeClr>
                </a:solidFill>
                <a:effectLst>
                  <a:outerShdw blurRad="38100" dist="38100" dir="2700000" algn="tl">
                    <a:srgbClr val="000000">
                      <a:alpha val="43137"/>
                    </a:srgbClr>
                  </a:outerShdw>
                </a:effectLst>
              </a:rPr>
              <a:t>与</a:t>
            </a:r>
            <a:r>
              <a:rPr lang="en-US" sz="2000" b="1" kern="0" dirty="0" smtClean="0">
                <a:solidFill>
                  <a:schemeClr val="bg1">
                    <a:lumMod val="95000"/>
                  </a:schemeClr>
                </a:solidFill>
                <a:effectLst>
                  <a:outerShdw blurRad="38100" dist="38100" dir="2700000" algn="tl">
                    <a:srgbClr val="000000">
                      <a:alpha val="43137"/>
                    </a:srgbClr>
                  </a:outerShdw>
                </a:effectLst>
              </a:rPr>
              <a:t> Web Services</a:t>
            </a:r>
          </a:p>
        </p:txBody>
      </p:sp>
      <p:sp>
        <p:nvSpPr>
          <p:cNvPr id="24" name="Rounded Rectangle 23"/>
          <p:cNvSpPr/>
          <p:nvPr/>
        </p:nvSpPr>
        <p:spPr>
          <a:xfrm>
            <a:off x="304802" y="3892362"/>
            <a:ext cx="4202675" cy="560438"/>
          </a:xfrm>
          <a:prstGeom prst="round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25" name="TextBox 24"/>
          <p:cNvSpPr txBox="1"/>
          <p:nvPr/>
        </p:nvSpPr>
        <p:spPr>
          <a:xfrm>
            <a:off x="371187" y="4004472"/>
            <a:ext cx="4037183" cy="327888"/>
          </a:xfrm>
          <a:prstGeom prst="rect">
            <a:avLst/>
          </a:prstGeom>
          <a:noFill/>
        </p:spPr>
        <p:txBody>
          <a:bodyPr wrap="square" lIns="76179" tIns="38089" rIns="76179" bIns="38089" rtlCol="0">
            <a:spAutoFit/>
          </a:bodyPr>
          <a:lstStyle/>
          <a:p>
            <a:pPr defTabSz="1025868">
              <a:lnSpc>
                <a:spcPct val="80000"/>
              </a:lnSpc>
              <a:spcBef>
                <a:spcPct val="20000"/>
              </a:spcBef>
              <a:spcAft>
                <a:spcPct val="35000"/>
              </a:spcAft>
            </a:pPr>
            <a:r>
              <a:rPr lang="en-US" sz="2000" b="1" kern="0" dirty="0" smtClean="0">
                <a:solidFill>
                  <a:schemeClr val="bg1">
                    <a:lumMod val="95000"/>
                  </a:schemeClr>
                </a:solidFill>
                <a:effectLst>
                  <a:outerShdw blurRad="38100" dist="38100" dir="2700000" algn="tl">
                    <a:srgbClr val="000000">
                      <a:alpha val="43137"/>
                    </a:srgbClr>
                  </a:outerShdw>
                </a:effectLst>
              </a:rPr>
              <a:t>Business to Business </a:t>
            </a:r>
            <a:r>
              <a:rPr lang="zh-CN" altLang="en-US" sz="2000" b="1" kern="0" dirty="0" smtClean="0">
                <a:solidFill>
                  <a:schemeClr val="bg1">
                    <a:lumMod val="95000"/>
                  </a:schemeClr>
                </a:solidFill>
                <a:effectLst>
                  <a:outerShdw blurRad="38100" dist="38100" dir="2700000" algn="tl">
                    <a:srgbClr val="000000">
                      <a:alpha val="43137"/>
                    </a:srgbClr>
                  </a:outerShdw>
                </a:effectLst>
              </a:rPr>
              <a:t>整合</a:t>
            </a:r>
            <a:endParaRPr lang="en-US" sz="2000" b="1" kern="0" dirty="0" smtClean="0">
              <a:solidFill>
                <a:schemeClr val="bg1">
                  <a:lumMod val="95000"/>
                </a:schemeClr>
              </a:solidFill>
              <a:effectLst>
                <a:outerShdw blurRad="38100" dist="38100" dir="2700000" algn="tl">
                  <a:srgbClr val="000000">
                    <a:alpha val="43137"/>
                  </a:srgbClr>
                </a:outerShdw>
              </a:effectLst>
            </a:endParaRPr>
          </a:p>
        </p:txBody>
      </p:sp>
      <p:sp>
        <p:nvSpPr>
          <p:cNvPr id="27" name="Rounded Rectangle 26"/>
          <p:cNvSpPr/>
          <p:nvPr/>
        </p:nvSpPr>
        <p:spPr>
          <a:xfrm>
            <a:off x="4611330" y="3892362"/>
            <a:ext cx="4202675" cy="560438"/>
          </a:xfrm>
          <a:prstGeom prst="round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28" name="TextBox 27"/>
          <p:cNvSpPr txBox="1"/>
          <p:nvPr/>
        </p:nvSpPr>
        <p:spPr>
          <a:xfrm>
            <a:off x="4673393" y="4004473"/>
            <a:ext cx="2462170" cy="327888"/>
          </a:xfrm>
          <a:prstGeom prst="rect">
            <a:avLst/>
          </a:prstGeom>
          <a:noFill/>
        </p:spPr>
        <p:txBody>
          <a:bodyPr wrap="none" lIns="76179" tIns="38089" rIns="76179" bIns="38089" rtlCol="0">
            <a:spAutoFit/>
          </a:bodyPr>
          <a:lstStyle/>
          <a:p>
            <a:pPr defTabSz="1025868">
              <a:lnSpc>
                <a:spcPct val="80000"/>
              </a:lnSpc>
              <a:spcBef>
                <a:spcPct val="20000"/>
              </a:spcBef>
              <a:spcAft>
                <a:spcPct val="35000"/>
              </a:spcAft>
            </a:pPr>
            <a:r>
              <a:rPr lang="zh-CN" altLang="en-US" sz="2000" b="1" kern="0" dirty="0" smtClean="0">
                <a:solidFill>
                  <a:schemeClr val="bg1">
                    <a:lumMod val="95000"/>
                  </a:schemeClr>
                </a:solidFill>
                <a:effectLst>
                  <a:outerShdw blurRad="38100" dist="38100" dir="2700000" algn="tl">
                    <a:srgbClr val="000000">
                      <a:alpha val="43137"/>
                    </a:srgbClr>
                  </a:outerShdw>
                </a:effectLst>
              </a:rPr>
              <a:t>开发人员与团队效率</a:t>
            </a:r>
            <a:endParaRPr lang="en-US" sz="2000" b="1" kern="0" dirty="0" smtClean="0">
              <a:solidFill>
                <a:schemeClr val="bg1">
                  <a:lumMod val="95000"/>
                </a:schemeClr>
              </a:solidFill>
              <a:effectLst>
                <a:outerShdw blurRad="38100" dist="38100" dir="2700000" algn="tl">
                  <a:srgbClr val="000000">
                    <a:alpha val="43137"/>
                  </a:srgbClr>
                </a:outerShdw>
              </a:effectLst>
            </a:endParaRPr>
          </a:p>
        </p:txBody>
      </p:sp>
    </p:spTree>
    <p:custDataLst>
      <p:tags r:id="rId1"/>
    </p:custDataLst>
  </p:cSld>
  <p:clrMapOvr>
    <a:masterClrMapping/>
  </p:clrMapOvr>
  <p:transition spd="med" advTm="15175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8525"/>
                                        </p:tgtEl>
                                        <p:attrNameLst>
                                          <p:attrName>style.visibility</p:attrName>
                                        </p:attrNameLst>
                                      </p:cBhvr>
                                      <p:to>
                                        <p:strVal val="visible"/>
                                      </p:to>
                                    </p:set>
                                    <p:animEffect transition="in" filter="dissolve">
                                      <p:cBhvr>
                                        <p:cTn id="7" dur="500"/>
                                        <p:tgtEl>
                                          <p:spTgt spid="17285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8529"/>
                                        </p:tgtEl>
                                        <p:attrNameLst>
                                          <p:attrName>style.visibility</p:attrName>
                                        </p:attrNameLst>
                                      </p:cBhvr>
                                      <p:to>
                                        <p:strVal val="visible"/>
                                      </p:to>
                                    </p:set>
                                    <p:animEffect transition="in" filter="dissolve">
                                      <p:cBhvr>
                                        <p:cTn id="12" dur="500"/>
                                        <p:tgtEl>
                                          <p:spTgt spid="17285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8516"/>
                                        </p:tgtEl>
                                        <p:attrNameLst>
                                          <p:attrName>style.visibility</p:attrName>
                                        </p:attrNameLst>
                                      </p:cBhvr>
                                      <p:to>
                                        <p:strVal val="visible"/>
                                      </p:to>
                                    </p:set>
                                    <p:animEffect transition="in" filter="dissolve">
                                      <p:cBhvr>
                                        <p:cTn id="17" dur="500"/>
                                        <p:tgtEl>
                                          <p:spTgt spid="17285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28520"/>
                                        </p:tgtEl>
                                        <p:attrNameLst>
                                          <p:attrName>style.visibility</p:attrName>
                                        </p:attrNameLst>
                                      </p:cBhvr>
                                      <p:to>
                                        <p:strVal val="visible"/>
                                      </p:to>
                                    </p:set>
                                    <p:animEffect transition="in" filter="dissolve">
                                      <p:cBhvr>
                                        <p:cTn id="22" dur="500"/>
                                        <p:tgtEl>
                                          <p:spTgt spid="172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6" grpId="0"/>
      <p:bldP spid="1728520" grpId="0"/>
      <p:bldP spid="1728525" grpId="0"/>
      <p:bldP spid="17285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74243" y="1358708"/>
          <a:ext cx="8382000" cy="4601227"/>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524000"/>
                <a:gridCol w="1863684"/>
                <a:gridCol w="4994316"/>
              </a:tblGrid>
              <a:tr h="485140">
                <a:tc>
                  <a:txBody>
                    <a:bodyPr/>
                    <a:lstStyle/>
                    <a:p>
                      <a:r>
                        <a:rPr lang="zh-CN" altLang="en-US" sz="2600" b="1" dirty="0" smtClean="0">
                          <a:solidFill>
                            <a:schemeClr val="bg1"/>
                          </a:solidFill>
                          <a:effectLst>
                            <a:outerShdw blurRad="38100" dist="38100" dir="2700000" algn="tl">
                              <a:srgbClr val="000000">
                                <a:alpha val="43137"/>
                              </a:srgbClr>
                            </a:outerShdw>
                          </a:effectLst>
                        </a:rPr>
                        <a:t>场景</a:t>
                      </a:r>
                      <a:endParaRPr lang="en-US" sz="2600" b="1" dirty="0">
                        <a:solidFill>
                          <a:schemeClr val="bg1"/>
                        </a:solidFill>
                        <a:effectLst>
                          <a:outerShdw blurRad="38100" dist="38100" dir="2700000" algn="tl">
                            <a:srgbClr val="000000">
                              <a:alpha val="43137"/>
                            </a:srgbClr>
                          </a:outerShdw>
                        </a:effectLst>
                      </a:endParaRPr>
                    </a:p>
                  </a:txBody>
                  <a:tcPr>
                    <a:solidFill>
                      <a:schemeClr val="accent1">
                        <a:lumMod val="75000"/>
                      </a:schemeClr>
                    </a:solidFill>
                  </a:tcPr>
                </a:tc>
                <a:tc>
                  <a:txBody>
                    <a:bodyPr/>
                    <a:lstStyle/>
                    <a:p>
                      <a:r>
                        <a:rPr lang="zh-CN" altLang="en-US" sz="2600" b="1" dirty="0" smtClean="0">
                          <a:solidFill>
                            <a:schemeClr val="bg1"/>
                          </a:solidFill>
                          <a:effectLst>
                            <a:outerShdw blurRad="38100" dist="38100" dir="2700000" algn="tl">
                              <a:srgbClr val="000000">
                                <a:alpha val="43137"/>
                              </a:srgbClr>
                            </a:outerShdw>
                          </a:effectLst>
                        </a:rPr>
                        <a:t>任务</a:t>
                      </a:r>
                      <a:endParaRPr lang="en-US" sz="2600" b="1" dirty="0">
                        <a:solidFill>
                          <a:schemeClr val="bg1"/>
                        </a:solidFill>
                        <a:effectLst>
                          <a:outerShdw blurRad="38100" dist="38100" dir="2700000" algn="tl">
                            <a:srgbClr val="000000">
                              <a:alpha val="43137"/>
                            </a:srgbClr>
                          </a:outerShdw>
                        </a:effectLst>
                      </a:endParaRPr>
                    </a:p>
                  </a:txBody>
                  <a:tcPr>
                    <a:solidFill>
                      <a:schemeClr val="accent1">
                        <a:lumMod val="75000"/>
                      </a:schemeClr>
                    </a:solidFill>
                  </a:tcPr>
                </a:tc>
                <a:tc>
                  <a:txBody>
                    <a:bodyPr/>
                    <a:lstStyle/>
                    <a:p>
                      <a:r>
                        <a:rPr lang="zh-CN" altLang="en-US" sz="2600" b="1" dirty="0" smtClean="0">
                          <a:solidFill>
                            <a:schemeClr val="bg1"/>
                          </a:solidFill>
                          <a:effectLst>
                            <a:outerShdw blurRad="38100" dist="38100" dir="2700000" algn="tl">
                              <a:srgbClr val="000000">
                                <a:alpha val="43137"/>
                              </a:srgbClr>
                            </a:outerShdw>
                          </a:effectLst>
                        </a:rPr>
                        <a:t>描述</a:t>
                      </a:r>
                      <a:endParaRPr lang="en-US" sz="2600" b="1" dirty="0">
                        <a:solidFill>
                          <a:schemeClr val="bg1"/>
                        </a:solidFill>
                        <a:effectLst>
                          <a:outerShdw blurRad="38100" dist="38100" dir="2700000" algn="tl">
                            <a:srgbClr val="000000">
                              <a:alpha val="43137"/>
                            </a:srgbClr>
                          </a:outerShdw>
                        </a:effectLst>
                      </a:endParaRPr>
                    </a:p>
                  </a:txBody>
                  <a:tcPr>
                    <a:solidFill>
                      <a:schemeClr val="accent1">
                        <a:lumMod val="75000"/>
                      </a:schemeClr>
                    </a:solidFill>
                  </a:tcPr>
                </a:tc>
              </a:tr>
              <a:tr h="693743">
                <a:tc rowSpan="3">
                  <a:txBody>
                    <a:bodyPr/>
                    <a:lstStyle/>
                    <a:p>
                      <a:r>
                        <a:rPr lang="zh-CN" altLang="en-US" sz="1800" dirty="0" smtClean="0">
                          <a:solidFill>
                            <a:srgbClr val="7030A0"/>
                          </a:solidFill>
                        </a:rPr>
                        <a:t>零售业：仓库</a:t>
                      </a:r>
                      <a:r>
                        <a:rPr lang="en-US" altLang="zh-CN" sz="1800" dirty="0" smtClean="0">
                          <a:solidFill>
                            <a:srgbClr val="7030A0"/>
                          </a:solidFill>
                        </a:rPr>
                        <a:t>/</a:t>
                      </a:r>
                      <a:r>
                        <a:rPr lang="zh-CN" altLang="en-US" sz="1800" dirty="0" smtClean="0">
                          <a:solidFill>
                            <a:srgbClr val="7030A0"/>
                          </a:solidFill>
                        </a:rPr>
                        <a:t>商店</a:t>
                      </a:r>
                      <a:endParaRPr lang="en-IN" sz="2000" dirty="0">
                        <a:solidFill>
                          <a:srgbClr val="7030A0"/>
                        </a:solidFill>
                      </a:endParaRPr>
                    </a:p>
                  </a:txBody>
                  <a:tcPr anchor="ctr">
                    <a:solidFill>
                      <a:schemeClr val="accent2">
                        <a:lumMod val="60000"/>
                        <a:lumOff val="40000"/>
                      </a:schemeClr>
                    </a:solidFill>
                  </a:tcPr>
                </a:tc>
                <a:tc>
                  <a:txBody>
                    <a:bodyPr/>
                    <a:lstStyle/>
                    <a:p>
                      <a:r>
                        <a:rPr lang="zh-CN" altLang="en-US" sz="1800" baseline="0" dirty="0" smtClean="0">
                          <a:solidFill>
                            <a:schemeClr val="bg2">
                              <a:lumMod val="50000"/>
                            </a:schemeClr>
                          </a:solidFill>
                        </a:rPr>
                        <a:t>搬运</a:t>
                      </a:r>
                      <a:endParaRPr lang="en-US" sz="1800" baseline="0" dirty="0" smtClean="0">
                        <a:solidFill>
                          <a:schemeClr val="bg2">
                            <a:lumMod val="50000"/>
                          </a:schemeClr>
                        </a:solidFill>
                      </a:endParaRPr>
                    </a:p>
                  </a:txBody>
                  <a:tcPr>
                    <a:solidFill>
                      <a:schemeClr val="accent2">
                        <a:lumMod val="20000"/>
                        <a:lumOff val="80000"/>
                      </a:schemeClr>
                    </a:solidFill>
                  </a:tcPr>
                </a:tc>
                <a:tc>
                  <a:txBody>
                    <a:bodyPr/>
                    <a:lstStyle/>
                    <a:p>
                      <a:r>
                        <a:rPr lang="zh-CN" altLang="en-US" sz="1800" kern="1200" baseline="0" dirty="0" smtClean="0">
                          <a:solidFill>
                            <a:schemeClr val="bg2">
                              <a:lumMod val="50000"/>
                            </a:schemeClr>
                          </a:solidFill>
                          <a:latin typeface="+mn-lt"/>
                          <a:ea typeface="+mn-ea"/>
                          <a:cs typeface="+mn-cs"/>
                        </a:rPr>
                        <a:t>叉车上的</a:t>
                      </a:r>
                      <a:r>
                        <a:rPr lang="en-US" sz="1800" kern="1200" baseline="0" dirty="0" smtClean="0">
                          <a:solidFill>
                            <a:schemeClr val="bg2">
                              <a:lumMod val="50000"/>
                            </a:schemeClr>
                          </a:solidFill>
                          <a:latin typeface="+mn-lt"/>
                          <a:ea typeface="+mn-ea"/>
                          <a:cs typeface="+mn-cs"/>
                        </a:rPr>
                        <a:t>RFID</a:t>
                      </a:r>
                      <a:r>
                        <a:rPr lang="zh-CN" altLang="en-US" sz="1800" kern="1200" baseline="0" dirty="0" smtClean="0">
                          <a:solidFill>
                            <a:schemeClr val="bg2">
                              <a:lumMod val="50000"/>
                            </a:schemeClr>
                          </a:solidFill>
                          <a:latin typeface="+mn-lt"/>
                          <a:ea typeface="+mn-ea"/>
                          <a:cs typeface="+mn-cs"/>
                        </a:rPr>
                        <a:t>阅读器在搬动物品时获取物品信息和位置变更信息</a:t>
                      </a:r>
                      <a:endParaRPr lang="en-US" sz="1800" kern="1200" dirty="0">
                        <a:solidFill>
                          <a:schemeClr val="bg2">
                            <a:lumMod val="50000"/>
                          </a:schemeClr>
                        </a:solidFill>
                        <a:latin typeface="+mn-lt"/>
                        <a:ea typeface="+mn-ea"/>
                        <a:cs typeface="+mn-cs"/>
                      </a:endParaRPr>
                    </a:p>
                  </a:txBody>
                  <a:tcPr>
                    <a:solidFill>
                      <a:schemeClr val="accent2">
                        <a:lumMod val="20000"/>
                        <a:lumOff val="80000"/>
                      </a:schemeClr>
                    </a:solidFill>
                  </a:tcPr>
                </a:tc>
              </a:tr>
              <a:tr h="693743">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smtClean="0">
                          <a:solidFill>
                            <a:schemeClr val="bg2">
                              <a:lumMod val="50000"/>
                            </a:schemeClr>
                          </a:solidFill>
                        </a:rPr>
                        <a:t>取货</a:t>
                      </a:r>
                      <a:endParaRPr lang="en-US" sz="1800" baseline="0" dirty="0" smtClean="0">
                        <a:solidFill>
                          <a:schemeClr val="bg2">
                            <a:lumMod val="50000"/>
                          </a:schemeClr>
                        </a:solidFill>
                      </a:endParaRPr>
                    </a:p>
                  </a:txBody>
                  <a:tcPr>
                    <a:solidFill>
                      <a:schemeClr val="accent2">
                        <a:lumMod val="20000"/>
                        <a:lumOff val="80000"/>
                      </a:schemeClr>
                    </a:solidFill>
                  </a:tcPr>
                </a:tc>
                <a:tc>
                  <a:txBody>
                    <a:bodyPr/>
                    <a:lstStyle/>
                    <a:p>
                      <a:r>
                        <a:rPr lang="zh-CN" altLang="en-US" sz="1800" kern="1200" dirty="0" smtClean="0">
                          <a:solidFill>
                            <a:schemeClr val="bg2">
                              <a:lumMod val="50000"/>
                            </a:schemeClr>
                          </a:solidFill>
                          <a:latin typeface="+mn-lt"/>
                          <a:ea typeface="+mn-ea"/>
                          <a:cs typeface="+mn-cs"/>
                        </a:rPr>
                        <a:t>用手持设备在库房与店面取货上货</a:t>
                      </a:r>
                      <a:endParaRPr lang="en-US" sz="1800" kern="1200" dirty="0" smtClean="0">
                        <a:solidFill>
                          <a:schemeClr val="bg2">
                            <a:lumMod val="50000"/>
                          </a:schemeClr>
                        </a:solidFill>
                        <a:latin typeface="+mn-lt"/>
                        <a:ea typeface="+mn-ea"/>
                        <a:cs typeface="+mn-cs"/>
                      </a:endParaRPr>
                    </a:p>
                  </a:txBody>
                  <a:tcPr>
                    <a:solidFill>
                      <a:schemeClr val="accent2">
                        <a:lumMod val="20000"/>
                        <a:lumOff val="80000"/>
                      </a:schemeClr>
                    </a:solidFill>
                  </a:tcPr>
                </a:tc>
              </a:tr>
              <a:tr h="891540">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smtClean="0">
                          <a:solidFill>
                            <a:schemeClr val="bg2">
                              <a:lumMod val="50000"/>
                            </a:schemeClr>
                          </a:solidFill>
                        </a:rPr>
                        <a:t>库存</a:t>
                      </a:r>
                      <a:endParaRPr lang="en-US" sz="1800" baseline="0" dirty="0" smtClean="0">
                        <a:solidFill>
                          <a:schemeClr val="bg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baseline="0" dirty="0" smtClean="0">
                        <a:solidFill>
                          <a:schemeClr val="bg2">
                            <a:lumMod val="50000"/>
                          </a:schemeClr>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2">
                              <a:lumMod val="50000"/>
                            </a:schemeClr>
                          </a:solidFill>
                          <a:latin typeface="+mn-lt"/>
                          <a:ea typeface="+mn-ea"/>
                          <a:cs typeface="+mn-cs"/>
                        </a:rPr>
                        <a:t>用手持设备在库房获取库存清单</a:t>
                      </a:r>
                      <a:endParaRPr lang="en-US" altLang="zh-CN" sz="1800" kern="1200" dirty="0" smtClean="0">
                        <a:solidFill>
                          <a:schemeClr val="bg2">
                            <a:lumMod val="50000"/>
                          </a:schemeClr>
                        </a:solidFill>
                        <a:latin typeface="+mn-lt"/>
                        <a:ea typeface="+mn-ea"/>
                        <a:cs typeface="+mn-cs"/>
                      </a:endParaRPr>
                    </a:p>
                  </a:txBody>
                  <a:tcPr>
                    <a:solidFill>
                      <a:schemeClr val="accent2">
                        <a:lumMod val="20000"/>
                        <a:lumOff val="80000"/>
                      </a:schemeClr>
                    </a:solidFill>
                  </a:tcPr>
                </a:tc>
              </a:tr>
              <a:tr h="875222">
                <a:tc>
                  <a:txBody>
                    <a:bodyPr/>
                    <a:lstStyle/>
                    <a:p>
                      <a:r>
                        <a:rPr lang="zh-CN" altLang="en-US" sz="1800" dirty="0" smtClean="0">
                          <a:solidFill>
                            <a:srgbClr val="7030A0"/>
                          </a:solidFill>
                        </a:rPr>
                        <a:t>资产管理</a:t>
                      </a:r>
                      <a:endParaRPr lang="en-US" sz="1800" dirty="0">
                        <a:solidFill>
                          <a:srgbClr val="7030A0"/>
                        </a:solidFill>
                      </a:endParaRPr>
                    </a:p>
                  </a:txBody>
                  <a:tcPr anchor="ctr">
                    <a:solidFill>
                      <a:schemeClr val="accent2">
                        <a:lumMod val="60000"/>
                        <a:lumOff val="40000"/>
                      </a:schemeClr>
                    </a:solidFill>
                  </a:tcPr>
                </a:tc>
                <a:tc>
                  <a:txBody>
                    <a:bodyPr/>
                    <a:lstStyle/>
                    <a:p>
                      <a:r>
                        <a:rPr lang="zh-CN" altLang="en-US" sz="1800" dirty="0" smtClean="0">
                          <a:solidFill>
                            <a:schemeClr val="bg2">
                              <a:lumMod val="50000"/>
                            </a:schemeClr>
                          </a:solidFill>
                        </a:rPr>
                        <a:t>跟踪资产</a:t>
                      </a:r>
                      <a:endParaRPr lang="en-US" sz="1800" dirty="0" smtClean="0">
                        <a:solidFill>
                          <a:schemeClr val="bg2">
                            <a:lumMod val="50000"/>
                          </a:schemeClr>
                        </a:solidFill>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2">
                              <a:lumMod val="50000"/>
                            </a:schemeClr>
                          </a:solidFill>
                          <a:latin typeface="+mn-lt"/>
                          <a:ea typeface="+mn-ea"/>
                          <a:cs typeface="+mn-cs"/>
                        </a:rPr>
                        <a:t>用手持设备跟踪贷款文件、贵重药品，或</a:t>
                      </a:r>
                      <a:r>
                        <a:rPr lang="en-US" altLang="zh-CN" sz="1800" kern="1200" dirty="0" smtClean="0">
                          <a:solidFill>
                            <a:schemeClr val="bg2">
                              <a:lumMod val="50000"/>
                            </a:schemeClr>
                          </a:solidFill>
                          <a:latin typeface="+mn-lt"/>
                          <a:ea typeface="+mn-ea"/>
                          <a:cs typeface="+mn-cs"/>
                        </a:rPr>
                        <a:t>IT</a:t>
                      </a:r>
                      <a:r>
                        <a:rPr lang="zh-CN" altLang="en-US" sz="1800" kern="1200" dirty="0" smtClean="0">
                          <a:solidFill>
                            <a:schemeClr val="bg2">
                              <a:lumMod val="50000"/>
                            </a:schemeClr>
                          </a:solidFill>
                          <a:latin typeface="+mn-lt"/>
                          <a:ea typeface="+mn-ea"/>
                          <a:cs typeface="+mn-cs"/>
                        </a:rPr>
                        <a:t>硬件</a:t>
                      </a:r>
                      <a:endParaRPr lang="en-US" altLang="zh-CN" sz="1800" kern="1200" dirty="0" smtClean="0">
                        <a:solidFill>
                          <a:schemeClr val="bg2">
                            <a:lumMod val="50000"/>
                          </a:schemeClr>
                        </a:solidFill>
                        <a:latin typeface="+mn-lt"/>
                        <a:ea typeface="+mn-ea"/>
                        <a:cs typeface="+mn-cs"/>
                      </a:endParaRPr>
                    </a:p>
                    <a:p>
                      <a:pPr lvl="0"/>
                      <a:endParaRPr lang="en-US" sz="1800" kern="1200" dirty="0">
                        <a:solidFill>
                          <a:schemeClr val="bg2">
                            <a:lumMod val="50000"/>
                          </a:schemeClr>
                        </a:solidFill>
                        <a:latin typeface="+mn-lt"/>
                        <a:ea typeface="+mn-ea"/>
                        <a:cs typeface="+mn-cs"/>
                      </a:endParaRPr>
                    </a:p>
                  </a:txBody>
                  <a:tcPr>
                    <a:solidFill>
                      <a:schemeClr val="accent2">
                        <a:lumMod val="20000"/>
                        <a:lumOff val="80000"/>
                      </a:schemeClr>
                    </a:solidFill>
                  </a:tcPr>
                </a:tc>
              </a:tr>
              <a:tr h="959299">
                <a:tc>
                  <a:txBody>
                    <a:bodyPr/>
                    <a:lstStyle/>
                    <a:p>
                      <a:r>
                        <a:rPr lang="zh-CN" altLang="en-US" sz="1800" dirty="0" smtClean="0">
                          <a:solidFill>
                            <a:srgbClr val="7030A0"/>
                          </a:solidFill>
                        </a:rPr>
                        <a:t>客户应用</a:t>
                      </a:r>
                      <a:endParaRPr lang="en-US" sz="1800" dirty="0">
                        <a:solidFill>
                          <a:srgbClr val="7030A0"/>
                        </a:solidFill>
                      </a:endParaRPr>
                    </a:p>
                  </a:txBody>
                  <a:tcPr anchor="ctr">
                    <a:solidFill>
                      <a:schemeClr val="accent2">
                        <a:lumMod val="60000"/>
                        <a:lumOff val="40000"/>
                      </a:schemeClr>
                    </a:solidFill>
                  </a:tcPr>
                </a:tc>
                <a:tc>
                  <a:txBody>
                    <a:bodyPr/>
                    <a:lstStyle/>
                    <a:p>
                      <a:r>
                        <a:rPr lang="zh-CN" altLang="en-US" sz="1800" dirty="0" smtClean="0">
                          <a:solidFill>
                            <a:schemeClr val="bg2">
                              <a:lumMod val="50000"/>
                            </a:schemeClr>
                          </a:solidFill>
                        </a:rPr>
                        <a:t>跟踪包裹</a:t>
                      </a:r>
                      <a:endParaRPr lang="en-US" sz="1800" dirty="0" smtClean="0">
                        <a:solidFill>
                          <a:schemeClr val="bg2">
                            <a:lumMod val="50000"/>
                          </a:schemeClr>
                        </a:solidFill>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2">
                              <a:lumMod val="50000"/>
                            </a:schemeClr>
                          </a:solidFill>
                          <a:latin typeface="+mn-lt"/>
                          <a:ea typeface="+mn-ea"/>
                          <a:cs typeface="+mn-cs"/>
                        </a:rPr>
                        <a:t>用手持设备打印</a:t>
                      </a:r>
                      <a:r>
                        <a:rPr lang="en-US" altLang="zh-CN" sz="1800" kern="1200" dirty="0" smtClean="0">
                          <a:solidFill>
                            <a:schemeClr val="bg2">
                              <a:lumMod val="50000"/>
                            </a:schemeClr>
                          </a:solidFill>
                          <a:latin typeface="+mn-lt"/>
                          <a:ea typeface="+mn-ea"/>
                          <a:cs typeface="+mn-cs"/>
                        </a:rPr>
                        <a:t>/</a:t>
                      </a:r>
                      <a:r>
                        <a:rPr lang="zh-CN" altLang="en-US" sz="1800" kern="1200" dirty="0" smtClean="0">
                          <a:solidFill>
                            <a:schemeClr val="bg2">
                              <a:lumMod val="50000"/>
                            </a:schemeClr>
                          </a:solidFill>
                          <a:latin typeface="+mn-lt"/>
                          <a:ea typeface="+mn-ea"/>
                          <a:cs typeface="+mn-cs"/>
                        </a:rPr>
                        <a:t>读取车船票和行李包裹</a:t>
                      </a:r>
                      <a:endParaRPr lang="en-US" sz="1800" kern="1200" dirty="0">
                        <a:solidFill>
                          <a:schemeClr val="bg2">
                            <a:lumMod val="50000"/>
                          </a:schemeClr>
                        </a:solidFill>
                        <a:latin typeface="+mn-lt"/>
                        <a:ea typeface="+mn-ea"/>
                        <a:cs typeface="+mn-cs"/>
                      </a:endParaRPr>
                    </a:p>
                  </a:txBody>
                  <a:tcPr>
                    <a:solidFill>
                      <a:schemeClr val="accent2">
                        <a:lumMod val="20000"/>
                        <a:lumOff val="80000"/>
                      </a:schemeClr>
                    </a:solidFill>
                  </a:tcPr>
                </a:tc>
              </a:tr>
            </a:tbl>
          </a:graphicData>
        </a:graphic>
      </p:graphicFrame>
      <p:pic>
        <p:nvPicPr>
          <p:cNvPr id="8" name="Picture 7" descr="store_shelf.jpg"/>
          <p:cNvPicPr>
            <a:picLocks noChangeAspect="1"/>
          </p:cNvPicPr>
          <p:nvPr/>
        </p:nvPicPr>
        <p:blipFill>
          <a:blip r:embed="rId3" cstate="screen"/>
          <a:stretch>
            <a:fillRect/>
          </a:stretch>
        </p:blipFill>
        <p:spPr>
          <a:xfrm>
            <a:off x="3236213" y="3336975"/>
            <a:ext cx="419819" cy="715061"/>
          </a:xfrm>
          <a:prstGeom prst="rect">
            <a:avLst/>
          </a:prstGeom>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4" cstate="screen"/>
          <a:srcRect/>
          <a:stretch>
            <a:fillRect/>
          </a:stretch>
        </p:blipFill>
        <p:spPr bwMode="auto">
          <a:xfrm>
            <a:off x="3076518" y="2639080"/>
            <a:ext cx="579515" cy="52035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algn="l"/>
            <a:r>
              <a:rPr lang="en-US" dirty="0" smtClean="0"/>
              <a:t>RFID</a:t>
            </a:r>
            <a:r>
              <a:rPr lang="zh-CN" altLang="en-US" dirty="0" smtClean="0"/>
              <a:t>移动场景</a:t>
            </a:r>
            <a:endParaRPr lang="en-US" dirty="0"/>
          </a:p>
        </p:txBody>
      </p:sp>
      <p:pic>
        <p:nvPicPr>
          <p:cNvPr id="5" name="Picture 3"/>
          <p:cNvPicPr>
            <a:picLocks noChangeAspect="1" noChangeArrowheads="1"/>
          </p:cNvPicPr>
          <p:nvPr/>
        </p:nvPicPr>
        <p:blipFill>
          <a:blip r:embed="rId5" cstate="screen"/>
          <a:srcRect/>
          <a:stretch>
            <a:fillRect/>
          </a:stretch>
        </p:blipFill>
        <p:spPr bwMode="auto">
          <a:xfrm>
            <a:off x="3260909" y="1922427"/>
            <a:ext cx="395123" cy="53644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074" name="Picture 2" descr="C:\Users\sudhirh\Pictures\BaggageTag.jpg"/>
          <p:cNvPicPr>
            <a:picLocks noChangeAspect="1" noChangeArrowheads="1"/>
          </p:cNvPicPr>
          <p:nvPr/>
        </p:nvPicPr>
        <p:blipFill>
          <a:blip r:embed="rId6" cstate="screen"/>
          <a:srcRect/>
          <a:stretch>
            <a:fillRect/>
          </a:stretch>
        </p:blipFill>
        <p:spPr bwMode="auto">
          <a:xfrm>
            <a:off x="3071802" y="5143512"/>
            <a:ext cx="600917" cy="538460"/>
          </a:xfrm>
          <a:prstGeom prst="rect">
            <a:avLst/>
          </a:prstGeom>
          <a:noFill/>
          <a:effectLst>
            <a:outerShdw blurRad="50800" dist="38100" dir="2700000" algn="tl" rotWithShape="0">
              <a:prstClr val="black">
                <a:alpha val="40000"/>
              </a:prstClr>
            </a:outerShdw>
          </a:effectLst>
        </p:spPr>
      </p:pic>
      <p:pic>
        <p:nvPicPr>
          <p:cNvPr id="9" name="Picture 7"/>
          <p:cNvPicPr>
            <a:picLocks noChangeAspect="1" noChangeArrowheads="1"/>
          </p:cNvPicPr>
          <p:nvPr/>
        </p:nvPicPr>
        <p:blipFill>
          <a:blip r:embed="rId7" cstate="screen"/>
          <a:srcRect/>
          <a:stretch>
            <a:fillRect/>
          </a:stretch>
        </p:blipFill>
        <p:spPr bwMode="auto">
          <a:xfrm>
            <a:off x="2604495" y="4366422"/>
            <a:ext cx="411623" cy="54868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oup 50"/>
          <p:cNvGrpSpPr>
            <a:grpSpLocks/>
          </p:cNvGrpSpPr>
          <p:nvPr/>
        </p:nvGrpSpPr>
        <p:grpSpPr bwMode="auto">
          <a:xfrm>
            <a:off x="3071802" y="4214818"/>
            <a:ext cx="562901" cy="567370"/>
            <a:chOff x="4916" y="631"/>
            <a:chExt cx="556" cy="973"/>
          </a:xfrm>
          <a:effectLst>
            <a:outerShdw blurRad="50800" dist="38100" dir="2700000" algn="tl" rotWithShape="0">
              <a:prstClr val="black">
                <a:alpha val="40000"/>
              </a:prstClr>
            </a:outerShdw>
          </a:effectLst>
        </p:grpSpPr>
        <p:pic>
          <p:nvPicPr>
            <p:cNvPr id="11" name="Picture 51" descr="ラック"/>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4916" y="806"/>
              <a:ext cx="556" cy="798"/>
            </a:xfrm>
            <a:prstGeom prst="rect">
              <a:avLst/>
            </a:prstGeom>
            <a:noFill/>
          </p:spPr>
        </p:pic>
        <p:pic>
          <p:nvPicPr>
            <p:cNvPr id="12" name="Picture 52" descr="荷物onパレット"/>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124" y="631"/>
              <a:ext cx="331" cy="268"/>
            </a:xfrm>
            <a:prstGeom prst="rect">
              <a:avLst/>
            </a:prstGeom>
            <a:noFill/>
          </p:spPr>
        </p:pic>
        <p:pic>
          <p:nvPicPr>
            <p:cNvPr id="13" name="Picture 53" descr="荷物onパレット"/>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022" y="727"/>
              <a:ext cx="331" cy="268"/>
            </a:xfrm>
            <a:prstGeom prst="rect">
              <a:avLst/>
            </a:prstGeom>
            <a:noFill/>
          </p:spPr>
        </p:pic>
        <p:pic>
          <p:nvPicPr>
            <p:cNvPr id="14" name="Picture 54" descr="荷物onパレット"/>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4923" y="817"/>
              <a:ext cx="331" cy="268"/>
            </a:xfrm>
            <a:prstGeom prst="rect">
              <a:avLst/>
            </a:prstGeom>
            <a:noFill/>
          </p:spPr>
        </p:pic>
      </p:grpSp>
    </p:spTree>
  </p:cSld>
  <p:clrMapOvr>
    <a:masterClrMapping/>
  </p:clrMapOvr>
  <p:transition advTm="3746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VSTS </a:t>
            </a:r>
            <a:r>
              <a:rPr lang="zh-CN" altLang="en-US" dirty="0" smtClean="0"/>
              <a:t>与</a:t>
            </a:r>
            <a:r>
              <a:rPr lang="en-US" dirty="0" smtClean="0"/>
              <a:t> TFS </a:t>
            </a:r>
            <a:r>
              <a:rPr lang="zh-CN" altLang="en-US" dirty="0" smtClean="0"/>
              <a:t>的整合</a:t>
            </a:r>
            <a:r>
              <a:rPr lang="en-US" dirty="0" smtClean="0"/>
              <a:t/>
            </a:r>
            <a:br>
              <a:rPr lang="en-US" dirty="0" smtClean="0"/>
            </a:br>
            <a:r>
              <a:rPr lang="zh-CN" altLang="en-US" sz="3600" dirty="0" smtClean="0"/>
              <a:t>应用生命周期管理</a:t>
            </a:r>
            <a:endParaRPr lang="en-US" sz="3100" dirty="0">
              <a:solidFill>
                <a:schemeClr val="tx2"/>
              </a:solidFill>
            </a:endParaRPr>
          </a:p>
        </p:txBody>
      </p:sp>
      <p:sp>
        <p:nvSpPr>
          <p:cNvPr id="3" name="Text Placeholder 2"/>
          <p:cNvSpPr>
            <a:spLocks noGrp="1"/>
          </p:cNvSpPr>
          <p:nvPr>
            <p:ph idx="1"/>
          </p:nvPr>
        </p:nvSpPr>
        <p:spPr>
          <a:xfrm>
            <a:off x="428596" y="1357298"/>
            <a:ext cx="8229600" cy="4525963"/>
          </a:xfrm>
        </p:spPr>
        <p:txBody>
          <a:bodyPr/>
          <a:lstStyle/>
          <a:p>
            <a:r>
              <a:rPr lang="zh-CN" altLang="en-US" sz="2800" dirty="0" smtClean="0"/>
              <a:t>支持团队开发</a:t>
            </a:r>
            <a:endParaRPr lang="en-US" sz="2800" dirty="0" smtClean="0"/>
          </a:p>
          <a:p>
            <a:r>
              <a:rPr lang="zh-CN" altLang="en-US" sz="2800" dirty="0" smtClean="0"/>
              <a:t>微软项目服务器整合</a:t>
            </a:r>
            <a:endParaRPr lang="en-US" sz="2800" dirty="0" smtClean="0"/>
          </a:p>
          <a:p>
            <a:r>
              <a:rPr lang="zh-CN" altLang="en-US" sz="2800" dirty="0" smtClean="0"/>
              <a:t>一致的自动</a:t>
            </a:r>
            <a:r>
              <a:rPr lang="en-US" sz="2800" dirty="0" smtClean="0"/>
              <a:t>build</a:t>
            </a:r>
          </a:p>
          <a:p>
            <a:r>
              <a:rPr lang="zh-CN" altLang="en-US" sz="2800" dirty="0" smtClean="0"/>
              <a:t>综合源控制</a:t>
            </a:r>
            <a:endParaRPr lang="en-US" altLang="zh-CN" sz="2800" dirty="0" smtClean="0"/>
          </a:p>
          <a:p>
            <a:r>
              <a:rPr lang="en-US" sz="2800" dirty="0" smtClean="0"/>
              <a:t>Bug</a:t>
            </a:r>
            <a:r>
              <a:rPr lang="zh-CN" altLang="en-US" sz="2800" dirty="0" smtClean="0"/>
              <a:t>跟踪系统</a:t>
            </a:r>
            <a:endParaRPr lang="en-US" sz="2800" dirty="0" smtClean="0"/>
          </a:p>
          <a:p>
            <a:endParaRPr lang="en-US" dirty="0"/>
          </a:p>
        </p:txBody>
      </p:sp>
      <p:pic>
        <p:nvPicPr>
          <p:cNvPr id="4" name="Content Placeholder 4" descr="vsts_diagram2.png"/>
          <p:cNvPicPr>
            <a:picLocks noChangeAspect="1"/>
          </p:cNvPicPr>
          <p:nvPr/>
        </p:nvPicPr>
        <p:blipFill>
          <a:blip r:embed="rId4" cstate="screen"/>
          <a:stretch>
            <a:fillRect/>
          </a:stretch>
        </p:blipFill>
        <p:spPr bwMode="auto">
          <a:xfrm>
            <a:off x="3956179" y="3769116"/>
            <a:ext cx="3901969" cy="2946032"/>
          </a:xfrm>
          <a:prstGeom prst="rect">
            <a:avLst/>
          </a:prstGeom>
          <a:noFill/>
          <a:ln w="9525">
            <a:noFill/>
            <a:miter lim="800000"/>
            <a:headEnd/>
            <a:tailEnd/>
          </a:ln>
          <a:effectLst/>
        </p:spPr>
      </p:pic>
      <p:grpSp>
        <p:nvGrpSpPr>
          <p:cNvPr id="5" name="Group 85"/>
          <p:cNvGrpSpPr/>
          <p:nvPr/>
        </p:nvGrpSpPr>
        <p:grpSpPr>
          <a:xfrm>
            <a:off x="4784313" y="1357298"/>
            <a:ext cx="4145405" cy="3288905"/>
            <a:chOff x="314327" y="228603"/>
            <a:chExt cx="8213734" cy="5973764"/>
          </a:xfrm>
        </p:grpSpPr>
        <p:grpSp>
          <p:nvGrpSpPr>
            <p:cNvPr id="6" name="Group 3"/>
            <p:cNvGrpSpPr>
              <a:grpSpLocks/>
            </p:cNvGrpSpPr>
            <p:nvPr/>
          </p:nvGrpSpPr>
          <p:grpSpPr bwMode="auto">
            <a:xfrm>
              <a:off x="314327" y="2417764"/>
              <a:ext cx="1438275" cy="2032001"/>
              <a:chOff x="198" y="1431"/>
              <a:chExt cx="906" cy="1280"/>
            </a:xfrm>
          </p:grpSpPr>
          <p:grpSp>
            <p:nvGrpSpPr>
              <p:cNvPr id="7" name="Group 4"/>
              <p:cNvGrpSpPr>
                <a:grpSpLocks/>
              </p:cNvGrpSpPr>
              <p:nvPr/>
            </p:nvGrpSpPr>
            <p:grpSpPr bwMode="auto">
              <a:xfrm>
                <a:off x="340" y="1431"/>
                <a:ext cx="659" cy="873"/>
                <a:chOff x="340" y="1431"/>
                <a:chExt cx="659" cy="873"/>
              </a:xfrm>
            </p:grpSpPr>
            <p:pic>
              <p:nvPicPr>
                <p:cNvPr id="46" name="Picture 5" descr="Tablet PC Clare woman restaurant stylus writing"/>
                <p:cNvPicPr>
                  <a:picLocks noChangeAspect="1" noChangeArrowheads="1"/>
                </p:cNvPicPr>
                <p:nvPr/>
              </p:nvPicPr>
              <p:blipFill>
                <a:blip r:embed="rId5" cstate="screen">
                  <a:lum bright="-100000"/>
                </a:blip>
                <a:srcRect/>
                <a:stretch>
                  <a:fillRect/>
                </a:stretch>
              </p:blipFill>
              <p:spPr bwMode="auto">
                <a:xfrm>
                  <a:off x="385" y="1480"/>
                  <a:ext cx="614" cy="824"/>
                </a:xfrm>
                <a:prstGeom prst="rect">
                  <a:avLst/>
                </a:prstGeom>
                <a:noFill/>
              </p:spPr>
            </p:pic>
            <p:pic>
              <p:nvPicPr>
                <p:cNvPr id="47" name="Picture 6" descr="Tablet PC Clare woman restaurant stylus writing"/>
                <p:cNvPicPr>
                  <a:picLocks noChangeAspect="1" noChangeArrowheads="1"/>
                </p:cNvPicPr>
                <p:nvPr/>
              </p:nvPicPr>
              <p:blipFill>
                <a:blip r:embed="rId5" cstate="screen"/>
                <a:srcRect/>
                <a:stretch>
                  <a:fillRect/>
                </a:stretch>
              </p:blipFill>
              <p:spPr bwMode="auto">
                <a:xfrm>
                  <a:off x="340" y="1431"/>
                  <a:ext cx="614" cy="824"/>
                </a:xfrm>
                <a:prstGeom prst="rect">
                  <a:avLst/>
                </a:prstGeom>
                <a:noFill/>
              </p:spPr>
            </p:pic>
          </p:grpSp>
          <p:sp>
            <p:nvSpPr>
              <p:cNvPr id="45" name="Text Box 7"/>
              <p:cNvSpPr txBox="1">
                <a:spLocks noChangeArrowheads="1"/>
              </p:cNvSpPr>
              <p:nvPr/>
            </p:nvSpPr>
            <p:spPr bwMode="auto">
              <a:xfrm>
                <a:off x="198" y="2253"/>
                <a:ext cx="906" cy="458"/>
              </a:xfrm>
              <a:prstGeom prst="rect">
                <a:avLst/>
              </a:prstGeom>
              <a:noFill/>
              <a:ln w="12700">
                <a:noFill/>
                <a:miter lim="800000"/>
                <a:headEnd/>
                <a:tailEnd/>
              </a:ln>
              <a:effectLst/>
            </p:spPr>
            <p:txBody>
              <a:bodyPr wrap="square">
                <a:spAutoFit/>
              </a:bodyPr>
              <a:lstStyle/>
              <a:p>
                <a:pPr algn="ctr"/>
                <a:r>
                  <a:rPr lang="en-GB" sz="1000" dirty="0">
                    <a:solidFill>
                      <a:schemeClr val="bg2"/>
                    </a:solidFill>
                    <a:effectLst>
                      <a:outerShdw blurRad="38100" dist="38100" dir="2700000" algn="tl">
                        <a:srgbClr val="000000">
                          <a:alpha val="43137"/>
                        </a:srgbClr>
                      </a:outerShdw>
                    </a:effectLst>
                  </a:rPr>
                  <a:t>Business</a:t>
                </a:r>
              </a:p>
              <a:p>
                <a:pPr algn="ctr"/>
                <a:r>
                  <a:rPr lang="en-GB" sz="1000" dirty="0">
                    <a:solidFill>
                      <a:schemeClr val="bg2"/>
                    </a:solidFill>
                    <a:effectLst>
                      <a:outerShdw blurRad="38100" dist="38100" dir="2700000" algn="tl">
                        <a:srgbClr val="000000">
                          <a:alpha val="43137"/>
                        </a:srgbClr>
                      </a:outerShdw>
                    </a:effectLst>
                  </a:rPr>
                  <a:t>Analyst</a:t>
                </a:r>
              </a:p>
            </p:txBody>
          </p:sp>
        </p:grpSp>
        <p:grpSp>
          <p:nvGrpSpPr>
            <p:cNvPr id="8" name="Group 8"/>
            <p:cNvGrpSpPr>
              <a:grpSpLocks/>
            </p:cNvGrpSpPr>
            <p:nvPr/>
          </p:nvGrpSpPr>
          <p:grpSpPr bwMode="auto">
            <a:xfrm>
              <a:off x="3294061" y="2203450"/>
              <a:ext cx="1462088" cy="2565400"/>
              <a:chOff x="2075" y="1296"/>
              <a:chExt cx="921" cy="1616"/>
            </a:xfrm>
          </p:grpSpPr>
          <p:grpSp>
            <p:nvGrpSpPr>
              <p:cNvPr id="9" name="Group 9"/>
              <p:cNvGrpSpPr>
                <a:grpSpLocks/>
              </p:cNvGrpSpPr>
              <p:nvPr/>
            </p:nvGrpSpPr>
            <p:grpSpPr bwMode="auto">
              <a:xfrm>
                <a:off x="2154" y="1296"/>
                <a:ext cx="730" cy="1226"/>
                <a:chOff x="3198" y="2341"/>
                <a:chExt cx="730" cy="1226"/>
              </a:xfrm>
            </p:grpSpPr>
            <p:pic>
              <p:nvPicPr>
                <p:cNvPr id="51" name="Picture 10" descr="MSB Business_Sam_man sitting laptop thoughtful"/>
                <p:cNvPicPr>
                  <a:picLocks noChangeAspect="1" noChangeArrowheads="1"/>
                </p:cNvPicPr>
                <p:nvPr/>
              </p:nvPicPr>
              <p:blipFill>
                <a:blip r:embed="rId6" cstate="screen">
                  <a:lum bright="-100000"/>
                </a:blip>
                <a:srcRect/>
                <a:stretch>
                  <a:fillRect/>
                </a:stretch>
              </p:blipFill>
              <p:spPr bwMode="auto">
                <a:xfrm>
                  <a:off x="3264" y="2408"/>
                  <a:ext cx="664" cy="1159"/>
                </a:xfrm>
                <a:prstGeom prst="rect">
                  <a:avLst/>
                </a:prstGeom>
                <a:noFill/>
              </p:spPr>
            </p:pic>
            <p:pic>
              <p:nvPicPr>
                <p:cNvPr id="52" name="Picture 11" descr="MSB Business_Sam_man sitting laptop thoughtful"/>
                <p:cNvPicPr>
                  <a:picLocks noChangeAspect="1" noChangeArrowheads="1"/>
                </p:cNvPicPr>
                <p:nvPr/>
              </p:nvPicPr>
              <p:blipFill>
                <a:blip r:embed="rId6" cstate="screen"/>
                <a:srcRect/>
                <a:stretch>
                  <a:fillRect/>
                </a:stretch>
              </p:blipFill>
              <p:spPr bwMode="auto">
                <a:xfrm>
                  <a:off x="3198" y="2341"/>
                  <a:ext cx="664" cy="1159"/>
                </a:xfrm>
                <a:prstGeom prst="rect">
                  <a:avLst/>
                </a:prstGeom>
                <a:noFill/>
              </p:spPr>
            </p:pic>
          </p:grpSp>
          <p:sp>
            <p:nvSpPr>
              <p:cNvPr id="50" name="Text Box 12"/>
              <p:cNvSpPr txBox="1">
                <a:spLocks noChangeArrowheads="1"/>
              </p:cNvSpPr>
              <p:nvPr/>
            </p:nvSpPr>
            <p:spPr bwMode="auto">
              <a:xfrm>
                <a:off x="2075" y="2454"/>
                <a:ext cx="921" cy="458"/>
              </a:xfrm>
              <a:prstGeom prst="rect">
                <a:avLst/>
              </a:prstGeom>
              <a:noFill/>
              <a:ln w="12700">
                <a:noFill/>
                <a:miter lim="800000"/>
                <a:headEnd/>
                <a:tailEnd/>
              </a:ln>
              <a:effectLst/>
            </p:spPr>
            <p:txBody>
              <a:bodyPr wrap="square">
                <a:spAutoFit/>
              </a:bodyPr>
              <a:lstStyle/>
              <a:p>
                <a:pPr algn="ctr"/>
                <a:r>
                  <a:rPr lang="en-GB" sz="1000" dirty="0">
                    <a:solidFill>
                      <a:schemeClr val="bg2"/>
                    </a:solidFill>
                    <a:effectLst>
                      <a:outerShdw blurRad="38100" dist="38100" dir="2700000" algn="tl">
                        <a:srgbClr val="000000">
                          <a:alpha val="43137"/>
                        </a:srgbClr>
                      </a:outerShdw>
                    </a:effectLst>
                  </a:rPr>
                  <a:t>Project</a:t>
                </a:r>
              </a:p>
              <a:p>
                <a:pPr algn="ctr"/>
                <a:r>
                  <a:rPr lang="en-GB" sz="1000" dirty="0">
                    <a:solidFill>
                      <a:schemeClr val="bg2"/>
                    </a:solidFill>
                    <a:effectLst>
                      <a:outerShdw blurRad="38100" dist="38100" dir="2700000" algn="tl">
                        <a:srgbClr val="000000">
                          <a:alpha val="43137"/>
                        </a:srgbClr>
                      </a:outerShdw>
                    </a:effectLst>
                  </a:rPr>
                  <a:t>Manager</a:t>
                </a:r>
              </a:p>
            </p:txBody>
          </p:sp>
        </p:grpSp>
        <p:grpSp>
          <p:nvGrpSpPr>
            <p:cNvPr id="10" name="Group 13"/>
            <p:cNvGrpSpPr>
              <a:grpSpLocks/>
            </p:cNvGrpSpPr>
            <p:nvPr/>
          </p:nvGrpSpPr>
          <p:grpSpPr bwMode="auto">
            <a:xfrm>
              <a:off x="6130932" y="2347913"/>
              <a:ext cx="1679575" cy="2162176"/>
              <a:chOff x="3629" y="344"/>
              <a:chExt cx="1058" cy="1362"/>
            </a:xfrm>
          </p:grpSpPr>
          <p:grpSp>
            <p:nvGrpSpPr>
              <p:cNvPr id="11" name="Group 14"/>
              <p:cNvGrpSpPr>
                <a:grpSpLocks/>
              </p:cNvGrpSpPr>
              <p:nvPr/>
            </p:nvGrpSpPr>
            <p:grpSpPr bwMode="auto">
              <a:xfrm>
                <a:off x="3629" y="344"/>
                <a:ext cx="1058" cy="953"/>
                <a:chOff x="2983" y="890"/>
                <a:chExt cx="1058" cy="953"/>
              </a:xfrm>
            </p:grpSpPr>
            <p:pic>
              <p:nvPicPr>
                <p:cNvPr id="56" name="Picture 15" descr="IT Work Group tech technical meeting collaboration"/>
                <p:cNvPicPr>
                  <a:picLocks noChangeAspect="1" noChangeArrowheads="1"/>
                </p:cNvPicPr>
                <p:nvPr/>
              </p:nvPicPr>
              <p:blipFill>
                <a:blip r:embed="rId7" cstate="screen">
                  <a:lum bright="-100000"/>
                </a:blip>
                <a:srcRect/>
                <a:stretch>
                  <a:fillRect/>
                </a:stretch>
              </p:blipFill>
              <p:spPr bwMode="auto">
                <a:xfrm>
                  <a:off x="3028" y="938"/>
                  <a:ext cx="1013" cy="905"/>
                </a:xfrm>
                <a:prstGeom prst="rect">
                  <a:avLst/>
                </a:prstGeom>
                <a:noFill/>
                <a:ln w="9525">
                  <a:noFill/>
                  <a:miter lim="800000"/>
                  <a:headEnd/>
                  <a:tailEnd/>
                </a:ln>
              </p:spPr>
            </p:pic>
            <p:pic>
              <p:nvPicPr>
                <p:cNvPr id="57" name="Picture 16" descr="IT Work Group tech technical meeting collaboration"/>
                <p:cNvPicPr>
                  <a:picLocks noChangeAspect="1" noChangeArrowheads="1"/>
                </p:cNvPicPr>
                <p:nvPr/>
              </p:nvPicPr>
              <p:blipFill>
                <a:blip r:embed="rId7" cstate="screen"/>
                <a:srcRect/>
                <a:stretch>
                  <a:fillRect/>
                </a:stretch>
              </p:blipFill>
              <p:spPr bwMode="auto">
                <a:xfrm>
                  <a:off x="2983" y="890"/>
                  <a:ext cx="1013" cy="905"/>
                </a:xfrm>
                <a:prstGeom prst="rect">
                  <a:avLst/>
                </a:prstGeom>
                <a:noFill/>
              </p:spPr>
            </p:pic>
          </p:grpSp>
          <p:sp>
            <p:nvSpPr>
              <p:cNvPr id="55" name="Text Box 17"/>
              <p:cNvSpPr txBox="1">
                <a:spLocks noChangeArrowheads="1"/>
              </p:cNvSpPr>
              <p:nvPr/>
            </p:nvSpPr>
            <p:spPr bwMode="auto">
              <a:xfrm>
                <a:off x="3862" y="1248"/>
                <a:ext cx="820" cy="458"/>
              </a:xfrm>
              <a:prstGeom prst="rect">
                <a:avLst/>
              </a:prstGeom>
              <a:noFill/>
              <a:ln w="12700">
                <a:noFill/>
                <a:miter lim="800000"/>
                <a:headEnd/>
                <a:tailEnd/>
              </a:ln>
              <a:effectLst/>
            </p:spPr>
            <p:txBody>
              <a:bodyPr>
                <a:spAutoFit/>
              </a:bodyPr>
              <a:lstStyle/>
              <a:p>
                <a:pPr algn="ctr"/>
                <a:r>
                  <a:rPr lang="en-GB" sz="1000" dirty="0">
                    <a:solidFill>
                      <a:schemeClr val="bg2"/>
                    </a:solidFill>
                    <a:effectLst>
                      <a:outerShdw blurRad="38100" dist="38100" dir="2700000" algn="tl">
                        <a:srgbClr val="000000">
                          <a:alpha val="43137"/>
                        </a:srgbClr>
                      </a:outerShdw>
                    </a:effectLst>
                  </a:rPr>
                  <a:t>Dev Team</a:t>
                </a:r>
              </a:p>
            </p:txBody>
          </p:sp>
        </p:grpSp>
        <p:grpSp>
          <p:nvGrpSpPr>
            <p:cNvPr id="12" name="Group 18"/>
            <p:cNvGrpSpPr>
              <a:grpSpLocks/>
            </p:cNvGrpSpPr>
            <p:nvPr/>
          </p:nvGrpSpPr>
          <p:grpSpPr bwMode="auto">
            <a:xfrm>
              <a:off x="6842125" y="228603"/>
              <a:ext cx="1301750" cy="1936752"/>
              <a:chOff x="4420" y="1860"/>
              <a:chExt cx="820" cy="1220"/>
            </a:xfrm>
          </p:grpSpPr>
          <p:grpSp>
            <p:nvGrpSpPr>
              <p:cNvPr id="13" name="Group 19"/>
              <p:cNvGrpSpPr>
                <a:grpSpLocks/>
              </p:cNvGrpSpPr>
              <p:nvPr/>
            </p:nvGrpSpPr>
            <p:grpSpPr bwMode="auto">
              <a:xfrm>
                <a:off x="4420" y="1860"/>
                <a:ext cx="596" cy="996"/>
                <a:chOff x="4194" y="2069"/>
                <a:chExt cx="596" cy="996"/>
              </a:xfrm>
            </p:grpSpPr>
            <p:pic>
              <p:nvPicPr>
                <p:cNvPr id="61" name="Picture 20" descr="OFC Enterprise woman Live Meeting"/>
                <p:cNvPicPr>
                  <a:picLocks noChangeAspect="1" noChangeArrowheads="1"/>
                </p:cNvPicPr>
                <p:nvPr/>
              </p:nvPicPr>
              <p:blipFill>
                <a:blip r:embed="rId8" cstate="screen">
                  <a:lum bright="-100000"/>
                </a:blip>
                <a:srcRect/>
                <a:stretch>
                  <a:fillRect/>
                </a:stretch>
              </p:blipFill>
              <p:spPr bwMode="auto">
                <a:xfrm>
                  <a:off x="4261" y="2129"/>
                  <a:ext cx="529" cy="936"/>
                </a:xfrm>
                <a:prstGeom prst="rect">
                  <a:avLst/>
                </a:prstGeom>
                <a:noFill/>
                <a:ln w="9525">
                  <a:noFill/>
                  <a:miter lim="800000"/>
                  <a:headEnd/>
                  <a:tailEnd/>
                </a:ln>
              </p:spPr>
            </p:pic>
            <p:pic>
              <p:nvPicPr>
                <p:cNvPr id="62" name="Picture 21" descr="OFC Enterprise woman Live Meeting"/>
                <p:cNvPicPr>
                  <a:picLocks noChangeAspect="1" noChangeArrowheads="1"/>
                </p:cNvPicPr>
                <p:nvPr/>
              </p:nvPicPr>
              <p:blipFill>
                <a:blip r:embed="rId8" cstate="screen"/>
                <a:srcRect/>
                <a:stretch>
                  <a:fillRect/>
                </a:stretch>
              </p:blipFill>
              <p:spPr bwMode="auto">
                <a:xfrm>
                  <a:off x="4194" y="2069"/>
                  <a:ext cx="529" cy="936"/>
                </a:xfrm>
                <a:prstGeom prst="rect">
                  <a:avLst/>
                </a:prstGeom>
                <a:noFill/>
              </p:spPr>
            </p:pic>
          </p:grpSp>
          <p:sp>
            <p:nvSpPr>
              <p:cNvPr id="60" name="Text Box 22"/>
              <p:cNvSpPr txBox="1">
                <a:spLocks noChangeArrowheads="1"/>
              </p:cNvSpPr>
              <p:nvPr/>
            </p:nvSpPr>
            <p:spPr bwMode="auto">
              <a:xfrm>
                <a:off x="4420" y="2798"/>
                <a:ext cx="820" cy="282"/>
              </a:xfrm>
              <a:prstGeom prst="rect">
                <a:avLst/>
              </a:prstGeom>
              <a:noFill/>
              <a:ln w="12700">
                <a:noFill/>
                <a:miter lim="800000"/>
                <a:headEnd/>
                <a:tailEnd/>
              </a:ln>
              <a:effectLst/>
            </p:spPr>
            <p:txBody>
              <a:bodyPr>
                <a:spAutoFit/>
              </a:bodyPr>
              <a:lstStyle/>
              <a:p>
                <a:pPr algn="ctr"/>
                <a:r>
                  <a:rPr lang="en-GB" sz="1000" dirty="0">
                    <a:solidFill>
                      <a:schemeClr val="bg2"/>
                    </a:solidFill>
                    <a:effectLst>
                      <a:outerShdw blurRad="38100" dist="38100" dir="2700000" algn="tl">
                        <a:srgbClr val="000000">
                          <a:alpha val="43137"/>
                        </a:srgbClr>
                      </a:outerShdw>
                    </a:effectLst>
                  </a:rPr>
                  <a:t>Test</a:t>
                </a:r>
              </a:p>
            </p:txBody>
          </p:sp>
        </p:grpSp>
        <p:grpSp>
          <p:nvGrpSpPr>
            <p:cNvPr id="14" name="Group 23"/>
            <p:cNvGrpSpPr>
              <a:grpSpLocks/>
            </p:cNvGrpSpPr>
            <p:nvPr/>
          </p:nvGrpSpPr>
          <p:grpSpPr bwMode="auto">
            <a:xfrm>
              <a:off x="5670560" y="4227516"/>
              <a:ext cx="1609725" cy="1974851"/>
              <a:chOff x="2899" y="2511"/>
              <a:chExt cx="1014" cy="1244"/>
            </a:xfrm>
          </p:grpSpPr>
          <p:grpSp>
            <p:nvGrpSpPr>
              <p:cNvPr id="15" name="Group 24"/>
              <p:cNvGrpSpPr>
                <a:grpSpLocks/>
              </p:cNvGrpSpPr>
              <p:nvPr/>
            </p:nvGrpSpPr>
            <p:grpSpPr bwMode="auto">
              <a:xfrm>
                <a:off x="3146" y="2511"/>
                <a:ext cx="536" cy="1031"/>
                <a:chOff x="1882" y="2916"/>
                <a:chExt cx="536" cy="1031"/>
              </a:xfrm>
            </p:grpSpPr>
            <p:pic>
              <p:nvPicPr>
                <p:cNvPr id="66" name="Picture 25" descr="OEM Asian man smiling working pc hardware tech technician repair computer"/>
                <p:cNvPicPr>
                  <a:picLocks noChangeAspect="1" noChangeArrowheads="1"/>
                </p:cNvPicPr>
                <p:nvPr/>
              </p:nvPicPr>
              <p:blipFill>
                <a:blip r:embed="rId9" cstate="screen">
                  <a:lum bright="-100000"/>
                </a:blip>
                <a:srcRect/>
                <a:stretch>
                  <a:fillRect/>
                </a:stretch>
              </p:blipFill>
              <p:spPr bwMode="auto">
                <a:xfrm>
                  <a:off x="1923" y="2962"/>
                  <a:ext cx="495" cy="985"/>
                </a:xfrm>
                <a:prstGeom prst="rect">
                  <a:avLst/>
                </a:prstGeom>
                <a:noFill/>
                <a:ln w="9525">
                  <a:noFill/>
                  <a:miter lim="800000"/>
                  <a:headEnd/>
                  <a:tailEnd/>
                </a:ln>
                <a:effectLst/>
              </p:spPr>
            </p:pic>
            <p:pic>
              <p:nvPicPr>
                <p:cNvPr id="67" name="Picture 26" descr="OEM Asian man smiling working pc hardware tech technician repair computer"/>
                <p:cNvPicPr>
                  <a:picLocks noChangeAspect="1" noChangeArrowheads="1"/>
                </p:cNvPicPr>
                <p:nvPr/>
              </p:nvPicPr>
              <p:blipFill>
                <a:blip r:embed="rId9" cstate="screen"/>
                <a:srcRect/>
                <a:stretch>
                  <a:fillRect/>
                </a:stretch>
              </p:blipFill>
              <p:spPr bwMode="auto">
                <a:xfrm>
                  <a:off x="1882" y="2916"/>
                  <a:ext cx="495" cy="985"/>
                </a:xfrm>
                <a:prstGeom prst="rect">
                  <a:avLst/>
                </a:prstGeom>
                <a:noFill/>
                <a:effectLst/>
              </p:spPr>
            </p:pic>
          </p:grpSp>
          <p:sp>
            <p:nvSpPr>
              <p:cNvPr id="65" name="Text Box 27"/>
              <p:cNvSpPr txBox="1">
                <a:spLocks noChangeArrowheads="1"/>
              </p:cNvSpPr>
              <p:nvPr/>
            </p:nvSpPr>
            <p:spPr bwMode="auto">
              <a:xfrm>
                <a:off x="2899" y="3491"/>
                <a:ext cx="1014" cy="264"/>
              </a:xfrm>
              <a:prstGeom prst="rect">
                <a:avLst/>
              </a:prstGeom>
              <a:noFill/>
              <a:ln w="12700">
                <a:noFill/>
                <a:miter lim="800000"/>
                <a:headEnd/>
                <a:tailEnd/>
              </a:ln>
              <a:effectLst/>
            </p:spPr>
            <p:txBody>
              <a:bodyPr>
                <a:spAutoFit/>
              </a:bodyPr>
              <a:lstStyle/>
              <a:p>
                <a:pPr algn="ctr"/>
                <a:r>
                  <a:rPr lang="en-GB" sz="900" dirty="0">
                    <a:solidFill>
                      <a:schemeClr val="bg2"/>
                    </a:solidFill>
                    <a:effectLst>
                      <a:outerShdw blurRad="38100" dist="38100" dir="2700000" algn="tl">
                        <a:srgbClr val="000000">
                          <a:alpha val="43137"/>
                        </a:srgbClr>
                      </a:outerShdw>
                    </a:effectLst>
                  </a:rPr>
                  <a:t>Operations</a:t>
                </a:r>
              </a:p>
            </p:txBody>
          </p:sp>
        </p:grpSp>
        <p:grpSp>
          <p:nvGrpSpPr>
            <p:cNvPr id="16" name="Group 28"/>
            <p:cNvGrpSpPr>
              <a:grpSpLocks/>
            </p:cNvGrpSpPr>
            <p:nvPr/>
          </p:nvGrpSpPr>
          <p:grpSpPr bwMode="auto">
            <a:xfrm>
              <a:off x="1550992" y="3659190"/>
              <a:ext cx="1758950" cy="1244600"/>
              <a:chOff x="977" y="2213"/>
              <a:chExt cx="1108" cy="784"/>
            </a:xfrm>
          </p:grpSpPr>
          <p:pic>
            <p:nvPicPr>
              <p:cNvPr id="69" name="Picture 29" descr="curved arrow 4_Flipped"/>
              <p:cNvPicPr>
                <a:picLocks noChangeAspect="1" noChangeArrowheads="1"/>
              </p:cNvPicPr>
              <p:nvPr/>
            </p:nvPicPr>
            <p:blipFill>
              <a:blip r:embed="rId10" cstate="screen"/>
              <a:srcRect/>
              <a:stretch>
                <a:fillRect/>
              </a:stretch>
            </p:blipFill>
            <p:spPr bwMode="auto">
              <a:xfrm rot="4080000">
                <a:off x="1190" y="2000"/>
                <a:ext cx="682" cy="1108"/>
              </a:xfrm>
              <a:prstGeom prst="rect">
                <a:avLst/>
              </a:prstGeom>
              <a:noFill/>
              <a:ln w="9525" algn="ctr">
                <a:noFill/>
                <a:miter lim="800000"/>
                <a:headEnd/>
                <a:tailEnd/>
              </a:ln>
              <a:effectLst/>
            </p:spPr>
          </p:pic>
          <p:sp>
            <p:nvSpPr>
              <p:cNvPr id="70" name="Text Box 30"/>
              <p:cNvSpPr txBox="1">
                <a:spLocks noChangeArrowheads="1"/>
              </p:cNvSpPr>
              <p:nvPr/>
            </p:nvSpPr>
            <p:spPr bwMode="auto">
              <a:xfrm>
                <a:off x="1130" y="2539"/>
                <a:ext cx="898" cy="458"/>
              </a:xfrm>
              <a:prstGeom prst="rect">
                <a:avLst/>
              </a:prstGeom>
              <a:noFill/>
              <a:ln w="12700">
                <a:noFill/>
                <a:miter lim="800000"/>
                <a:headEnd/>
                <a:tailEnd/>
              </a:ln>
              <a:effectLst/>
            </p:spPr>
            <p:txBody>
              <a:bodyPr wrap="none">
                <a:spAutoFit/>
              </a:bodyPr>
              <a:lstStyle/>
              <a:p>
                <a:pPr algn="ctr"/>
                <a:r>
                  <a:rPr lang="en-GB" sz="1000" dirty="0">
                    <a:solidFill>
                      <a:schemeClr val="bg2"/>
                    </a:solidFill>
                    <a:effectLst>
                      <a:outerShdw blurRad="38100" dist="38100" dir="2700000" algn="tl">
                        <a:srgbClr val="000000">
                          <a:alpha val="43137"/>
                        </a:srgbClr>
                      </a:outerShdw>
                    </a:effectLst>
                  </a:rPr>
                  <a:t>Change</a:t>
                </a:r>
              </a:p>
              <a:p>
                <a:pPr algn="ctr"/>
                <a:r>
                  <a:rPr lang="en-GB" sz="1000" dirty="0">
                    <a:solidFill>
                      <a:schemeClr val="bg2"/>
                    </a:solidFill>
                    <a:effectLst>
                      <a:outerShdw blurRad="38100" dist="38100" dir="2700000" algn="tl">
                        <a:srgbClr val="000000">
                          <a:alpha val="43137"/>
                        </a:srgbClr>
                      </a:outerShdw>
                    </a:effectLst>
                  </a:rPr>
                  <a:t>Requests</a:t>
                </a:r>
              </a:p>
            </p:txBody>
          </p:sp>
        </p:grpSp>
        <p:grpSp>
          <p:nvGrpSpPr>
            <p:cNvPr id="17" name="Group 31"/>
            <p:cNvGrpSpPr>
              <a:grpSpLocks/>
            </p:cNvGrpSpPr>
            <p:nvPr/>
          </p:nvGrpSpPr>
          <p:grpSpPr bwMode="auto">
            <a:xfrm>
              <a:off x="1741491" y="2897188"/>
              <a:ext cx="1433513" cy="482600"/>
              <a:chOff x="1097" y="1733"/>
              <a:chExt cx="903" cy="304"/>
            </a:xfrm>
          </p:grpSpPr>
          <p:pic>
            <p:nvPicPr>
              <p:cNvPr id="72" name="Picture 32" descr="arrow 3"/>
              <p:cNvPicPr>
                <a:picLocks noChangeAspect="1" noChangeArrowheads="1"/>
              </p:cNvPicPr>
              <p:nvPr/>
            </p:nvPicPr>
            <p:blipFill>
              <a:blip r:embed="rId11" cstate="screen"/>
              <a:srcRect/>
              <a:stretch>
                <a:fillRect/>
              </a:stretch>
            </p:blipFill>
            <p:spPr bwMode="auto">
              <a:xfrm>
                <a:off x="1137" y="1733"/>
                <a:ext cx="834" cy="304"/>
              </a:xfrm>
              <a:prstGeom prst="rect">
                <a:avLst/>
              </a:prstGeom>
              <a:noFill/>
            </p:spPr>
          </p:pic>
          <p:sp>
            <p:nvSpPr>
              <p:cNvPr id="73" name="Text Box 33"/>
              <p:cNvSpPr txBox="1">
                <a:spLocks noChangeArrowheads="1"/>
              </p:cNvSpPr>
              <p:nvPr/>
            </p:nvSpPr>
            <p:spPr bwMode="auto">
              <a:xfrm>
                <a:off x="1097" y="1734"/>
                <a:ext cx="903" cy="282"/>
              </a:xfrm>
              <a:prstGeom prst="rect">
                <a:avLst/>
              </a:prstGeom>
              <a:noFill/>
              <a:ln w="12700">
                <a:noFill/>
                <a:miter lim="800000"/>
                <a:headEnd/>
                <a:tailEnd/>
              </a:ln>
              <a:effectLst/>
            </p:spPr>
            <p:txBody>
              <a:bodyPr wrap="none">
                <a:spAutoFit/>
              </a:bodyPr>
              <a:lstStyle/>
              <a:p>
                <a:pPr algn="ctr"/>
                <a:r>
                  <a:rPr lang="en-GB" sz="1000" dirty="0" smtClean="0">
                    <a:solidFill>
                      <a:schemeClr val="bg2"/>
                    </a:solidFill>
                    <a:effectLst>
                      <a:outerShdw blurRad="38100" dist="38100" dir="2700000" algn="tl">
                        <a:srgbClr val="000000">
                          <a:alpha val="43137"/>
                        </a:srgbClr>
                      </a:outerShdw>
                    </a:effectLst>
                  </a:rPr>
                  <a:t>Use Case</a:t>
                </a:r>
                <a:endParaRPr lang="en-GB" sz="1000" dirty="0">
                  <a:solidFill>
                    <a:schemeClr val="bg2"/>
                  </a:solidFill>
                  <a:effectLst>
                    <a:outerShdw blurRad="38100" dist="38100" dir="2700000" algn="tl">
                      <a:srgbClr val="000000">
                        <a:alpha val="43137"/>
                      </a:srgbClr>
                    </a:outerShdw>
                  </a:effectLst>
                </a:endParaRPr>
              </a:p>
            </p:txBody>
          </p:sp>
        </p:grpSp>
        <p:grpSp>
          <p:nvGrpSpPr>
            <p:cNvPr id="18" name="Group 34"/>
            <p:cNvGrpSpPr>
              <a:grpSpLocks/>
            </p:cNvGrpSpPr>
            <p:nvPr/>
          </p:nvGrpSpPr>
          <p:grpSpPr bwMode="auto">
            <a:xfrm>
              <a:off x="1550991" y="1722438"/>
              <a:ext cx="2195513" cy="1127125"/>
              <a:chOff x="977" y="993"/>
              <a:chExt cx="1383" cy="710"/>
            </a:xfrm>
          </p:grpSpPr>
          <p:pic>
            <p:nvPicPr>
              <p:cNvPr id="75" name="Picture 35" descr="curved arrow 4"/>
              <p:cNvPicPr>
                <a:picLocks noChangeAspect="1" noChangeArrowheads="1"/>
              </p:cNvPicPr>
              <p:nvPr/>
            </p:nvPicPr>
            <p:blipFill>
              <a:blip r:embed="rId12" cstate="screen"/>
              <a:srcRect/>
              <a:stretch>
                <a:fillRect/>
              </a:stretch>
            </p:blipFill>
            <p:spPr bwMode="auto">
              <a:xfrm rot="6700473">
                <a:off x="1190" y="810"/>
                <a:ext cx="680" cy="1106"/>
              </a:xfrm>
              <a:prstGeom prst="rect">
                <a:avLst/>
              </a:prstGeom>
              <a:noFill/>
            </p:spPr>
          </p:pic>
          <p:sp>
            <p:nvSpPr>
              <p:cNvPr id="76" name="Text Box 36"/>
              <p:cNvSpPr txBox="1">
                <a:spLocks noChangeArrowheads="1"/>
              </p:cNvSpPr>
              <p:nvPr/>
            </p:nvSpPr>
            <p:spPr bwMode="auto">
              <a:xfrm>
                <a:off x="983" y="993"/>
                <a:ext cx="1377" cy="458"/>
              </a:xfrm>
              <a:prstGeom prst="rect">
                <a:avLst/>
              </a:prstGeom>
              <a:noFill/>
              <a:ln w="12700">
                <a:noFill/>
                <a:miter lim="800000"/>
                <a:headEnd/>
                <a:tailEnd/>
              </a:ln>
              <a:effectLst/>
            </p:spPr>
            <p:txBody>
              <a:bodyPr wrap="none">
                <a:spAutoFit/>
              </a:bodyPr>
              <a:lstStyle/>
              <a:p>
                <a:pPr algn="ctr"/>
                <a:r>
                  <a:rPr lang="en-GB" sz="1000" dirty="0" smtClean="0">
                    <a:solidFill>
                      <a:schemeClr val="bg2"/>
                    </a:solidFill>
                    <a:effectLst>
                      <a:outerShdw blurRad="38100" dist="38100" dir="2700000" algn="tl">
                        <a:srgbClr val="000000">
                          <a:alpha val="43137"/>
                        </a:srgbClr>
                      </a:outerShdw>
                    </a:effectLst>
                  </a:rPr>
                  <a:t>Non Functional</a:t>
                </a:r>
                <a:br>
                  <a:rPr lang="en-GB" sz="1000" dirty="0" smtClean="0">
                    <a:solidFill>
                      <a:schemeClr val="bg2"/>
                    </a:solidFill>
                    <a:effectLst>
                      <a:outerShdw blurRad="38100" dist="38100" dir="2700000" algn="tl">
                        <a:srgbClr val="000000">
                          <a:alpha val="43137"/>
                        </a:srgbClr>
                      </a:outerShdw>
                    </a:effectLst>
                  </a:rPr>
                </a:br>
                <a:r>
                  <a:rPr lang="en-GB" sz="1000" dirty="0" smtClean="0">
                    <a:solidFill>
                      <a:schemeClr val="bg2"/>
                    </a:solidFill>
                    <a:effectLst>
                      <a:outerShdw blurRad="38100" dist="38100" dir="2700000" algn="tl">
                        <a:srgbClr val="000000">
                          <a:alpha val="43137"/>
                        </a:srgbClr>
                      </a:outerShdw>
                    </a:effectLst>
                  </a:rPr>
                  <a:t>Requirements</a:t>
                </a:r>
                <a:endParaRPr lang="en-GB" sz="1000" dirty="0">
                  <a:solidFill>
                    <a:schemeClr val="bg2"/>
                  </a:solidFill>
                  <a:effectLst>
                    <a:outerShdw blurRad="38100" dist="38100" dir="2700000" algn="tl">
                      <a:srgbClr val="000000">
                        <a:alpha val="43137"/>
                      </a:srgbClr>
                    </a:outerShdw>
                  </a:effectLst>
                </a:endParaRPr>
              </a:p>
            </p:txBody>
          </p:sp>
        </p:grpSp>
        <p:grpSp>
          <p:nvGrpSpPr>
            <p:cNvPr id="19" name="Group 37"/>
            <p:cNvGrpSpPr>
              <a:grpSpLocks/>
            </p:cNvGrpSpPr>
            <p:nvPr/>
          </p:nvGrpSpPr>
          <p:grpSpPr bwMode="auto">
            <a:xfrm>
              <a:off x="6024572" y="744538"/>
              <a:ext cx="1249364" cy="1758950"/>
              <a:chOff x="3795" y="469"/>
              <a:chExt cx="787" cy="1108"/>
            </a:xfrm>
          </p:grpSpPr>
          <p:pic>
            <p:nvPicPr>
              <p:cNvPr id="78" name="Picture 38" descr="curved arrow 4_Flipped"/>
              <p:cNvPicPr>
                <a:picLocks noChangeAspect="1" noChangeArrowheads="1"/>
              </p:cNvPicPr>
              <p:nvPr/>
            </p:nvPicPr>
            <p:blipFill>
              <a:blip r:embed="rId13" cstate="screen"/>
              <a:srcRect/>
              <a:stretch>
                <a:fillRect/>
              </a:stretch>
            </p:blipFill>
            <p:spPr bwMode="auto">
              <a:xfrm rot="9616692">
                <a:off x="3900" y="469"/>
                <a:ext cx="682" cy="1108"/>
              </a:xfrm>
              <a:prstGeom prst="rect">
                <a:avLst/>
              </a:prstGeom>
              <a:noFill/>
              <a:ln w="9525" algn="ctr">
                <a:noFill/>
                <a:miter lim="800000"/>
                <a:headEnd/>
                <a:tailEnd/>
              </a:ln>
              <a:effectLst/>
            </p:spPr>
          </p:pic>
          <p:sp>
            <p:nvSpPr>
              <p:cNvPr id="79" name="Text Box 39"/>
              <p:cNvSpPr txBox="1">
                <a:spLocks noChangeArrowheads="1"/>
              </p:cNvSpPr>
              <p:nvPr/>
            </p:nvSpPr>
            <p:spPr bwMode="auto">
              <a:xfrm>
                <a:off x="3795" y="956"/>
                <a:ext cx="602" cy="282"/>
              </a:xfrm>
              <a:prstGeom prst="rect">
                <a:avLst/>
              </a:prstGeom>
              <a:noFill/>
              <a:ln w="12700">
                <a:noFill/>
                <a:miter lim="800000"/>
                <a:headEnd/>
                <a:tailEnd/>
              </a:ln>
              <a:effectLst/>
            </p:spPr>
            <p:txBody>
              <a:bodyPr wrap="none">
                <a:spAutoFit/>
              </a:bodyPr>
              <a:lstStyle/>
              <a:p>
                <a:pPr algn="ctr"/>
                <a:r>
                  <a:rPr lang="en-GB" sz="1000" dirty="0">
                    <a:solidFill>
                      <a:schemeClr val="bg2"/>
                    </a:solidFill>
                    <a:effectLst>
                      <a:outerShdw blurRad="38100" dist="38100" dir="2700000" algn="tl">
                        <a:srgbClr val="000000">
                          <a:alpha val="43137"/>
                        </a:srgbClr>
                      </a:outerShdw>
                    </a:effectLst>
                  </a:rPr>
                  <a:t>Bugs</a:t>
                </a:r>
              </a:p>
            </p:txBody>
          </p:sp>
        </p:grpSp>
        <p:grpSp>
          <p:nvGrpSpPr>
            <p:cNvPr id="20" name="Group 40"/>
            <p:cNvGrpSpPr>
              <a:grpSpLocks/>
            </p:cNvGrpSpPr>
            <p:nvPr/>
          </p:nvGrpSpPr>
          <p:grpSpPr bwMode="auto">
            <a:xfrm>
              <a:off x="4592644" y="2908301"/>
              <a:ext cx="1323975" cy="488950"/>
              <a:chOff x="2893" y="1740"/>
              <a:chExt cx="834" cy="308"/>
            </a:xfrm>
          </p:grpSpPr>
          <p:pic>
            <p:nvPicPr>
              <p:cNvPr id="81" name="Picture 41" descr="arrow 3"/>
              <p:cNvPicPr>
                <a:picLocks noChangeAspect="1" noChangeArrowheads="1"/>
              </p:cNvPicPr>
              <p:nvPr/>
            </p:nvPicPr>
            <p:blipFill>
              <a:blip r:embed="rId11" cstate="screen"/>
              <a:srcRect/>
              <a:stretch>
                <a:fillRect/>
              </a:stretch>
            </p:blipFill>
            <p:spPr bwMode="auto">
              <a:xfrm>
                <a:off x="2893" y="1740"/>
                <a:ext cx="834" cy="304"/>
              </a:xfrm>
              <a:prstGeom prst="rect">
                <a:avLst/>
              </a:prstGeom>
              <a:noFill/>
            </p:spPr>
          </p:pic>
          <p:sp>
            <p:nvSpPr>
              <p:cNvPr id="82" name="Text Box 42"/>
              <p:cNvSpPr txBox="1">
                <a:spLocks noChangeArrowheads="1"/>
              </p:cNvSpPr>
              <p:nvPr/>
            </p:nvSpPr>
            <p:spPr bwMode="auto">
              <a:xfrm>
                <a:off x="3060" y="1766"/>
                <a:ext cx="634" cy="282"/>
              </a:xfrm>
              <a:prstGeom prst="rect">
                <a:avLst/>
              </a:prstGeom>
              <a:noFill/>
              <a:ln w="12700">
                <a:noFill/>
                <a:miter lim="800000"/>
                <a:headEnd/>
                <a:tailEnd/>
              </a:ln>
              <a:effectLst/>
            </p:spPr>
            <p:txBody>
              <a:bodyPr wrap="none">
                <a:spAutoFit/>
              </a:bodyPr>
              <a:lstStyle/>
              <a:p>
                <a:pPr algn="ctr"/>
                <a:r>
                  <a:rPr lang="en-GB" sz="1000" dirty="0">
                    <a:solidFill>
                      <a:schemeClr val="bg2"/>
                    </a:solidFill>
                    <a:effectLst>
                      <a:outerShdw blurRad="38100" dist="38100" dir="2700000" algn="tl">
                        <a:srgbClr val="000000">
                          <a:alpha val="43137"/>
                        </a:srgbClr>
                      </a:outerShdw>
                    </a:effectLst>
                  </a:rPr>
                  <a:t>Tasks</a:t>
                </a:r>
              </a:p>
            </p:txBody>
          </p:sp>
        </p:grpSp>
        <p:grpSp>
          <p:nvGrpSpPr>
            <p:cNvPr id="21" name="Group 43"/>
            <p:cNvGrpSpPr>
              <a:grpSpLocks/>
            </p:cNvGrpSpPr>
            <p:nvPr/>
          </p:nvGrpSpPr>
          <p:grpSpPr bwMode="auto">
            <a:xfrm>
              <a:off x="6846898" y="3895725"/>
              <a:ext cx="1681163" cy="1758950"/>
              <a:chOff x="4313" y="2454"/>
              <a:chExt cx="1059" cy="1108"/>
            </a:xfrm>
          </p:grpSpPr>
          <p:pic>
            <p:nvPicPr>
              <p:cNvPr id="84" name="Picture 44" descr="curved arrow 4_Flipped"/>
              <p:cNvPicPr>
                <a:picLocks noChangeAspect="1" noChangeArrowheads="1"/>
              </p:cNvPicPr>
              <p:nvPr/>
            </p:nvPicPr>
            <p:blipFill>
              <a:blip r:embed="rId13" cstate="screen"/>
              <a:srcRect/>
              <a:stretch>
                <a:fillRect/>
              </a:stretch>
            </p:blipFill>
            <p:spPr bwMode="auto">
              <a:xfrm rot="393164">
                <a:off x="4426" y="2454"/>
                <a:ext cx="682" cy="1108"/>
              </a:xfrm>
              <a:prstGeom prst="rect">
                <a:avLst/>
              </a:prstGeom>
              <a:noFill/>
              <a:ln w="9525" algn="ctr">
                <a:noFill/>
                <a:miter lim="800000"/>
                <a:headEnd/>
                <a:tailEnd/>
              </a:ln>
              <a:effectLst/>
            </p:spPr>
          </p:pic>
          <p:sp>
            <p:nvSpPr>
              <p:cNvPr id="85" name="Text Box 45"/>
              <p:cNvSpPr txBox="1">
                <a:spLocks noChangeArrowheads="1"/>
              </p:cNvSpPr>
              <p:nvPr/>
            </p:nvSpPr>
            <p:spPr bwMode="auto">
              <a:xfrm>
                <a:off x="4313" y="2900"/>
                <a:ext cx="1059" cy="458"/>
              </a:xfrm>
              <a:prstGeom prst="rect">
                <a:avLst/>
              </a:prstGeom>
              <a:noFill/>
              <a:ln w="12700">
                <a:noFill/>
                <a:miter lim="800000"/>
                <a:headEnd/>
                <a:tailEnd/>
              </a:ln>
              <a:effectLst/>
            </p:spPr>
            <p:txBody>
              <a:bodyPr wrap="none">
                <a:spAutoFit/>
              </a:bodyPr>
              <a:lstStyle/>
              <a:p>
                <a:pPr algn="ctr"/>
                <a:r>
                  <a:rPr lang="en-GB" sz="1000" dirty="0">
                    <a:solidFill>
                      <a:schemeClr val="bg2"/>
                    </a:solidFill>
                    <a:effectLst>
                      <a:outerShdw blurRad="38100" dist="38100" dir="2700000" algn="tl">
                        <a:srgbClr val="000000">
                          <a:alpha val="43137"/>
                        </a:srgbClr>
                      </a:outerShdw>
                    </a:effectLst>
                  </a:rPr>
                  <a:t>Production</a:t>
                </a:r>
              </a:p>
              <a:p>
                <a:pPr algn="ctr"/>
                <a:r>
                  <a:rPr lang="en-GB" sz="1000" dirty="0">
                    <a:solidFill>
                      <a:schemeClr val="bg2"/>
                    </a:solidFill>
                    <a:effectLst>
                      <a:outerShdw blurRad="38100" dist="38100" dir="2700000" algn="tl">
                        <a:srgbClr val="000000">
                          <a:alpha val="43137"/>
                        </a:srgbClr>
                      </a:outerShdw>
                    </a:effectLst>
                  </a:rPr>
                  <a:t>Errors</a:t>
                </a:r>
              </a:p>
            </p:txBody>
          </p:sp>
        </p:grpSp>
      </p:grpSp>
      <p:grpSp>
        <p:nvGrpSpPr>
          <p:cNvPr id="22" name="Group 95"/>
          <p:cNvGrpSpPr>
            <a:grpSpLocks noChangeAspect="1"/>
          </p:cNvGrpSpPr>
          <p:nvPr/>
        </p:nvGrpSpPr>
        <p:grpSpPr>
          <a:xfrm>
            <a:off x="967373" y="3857628"/>
            <a:ext cx="2741231" cy="2372236"/>
            <a:chOff x="457200" y="1066800"/>
            <a:chExt cx="7362485" cy="5729870"/>
          </a:xfrm>
        </p:grpSpPr>
        <p:pic>
          <p:nvPicPr>
            <p:cNvPr id="97" name="Picture 16"/>
            <p:cNvPicPr>
              <a:picLocks noChangeAspect="1" noChangeArrowheads="1"/>
            </p:cNvPicPr>
            <p:nvPr/>
          </p:nvPicPr>
          <p:blipFill>
            <a:blip r:embed="rId14" cstate="screen"/>
            <a:srcRect/>
            <a:stretch>
              <a:fillRect/>
            </a:stretch>
          </p:blipFill>
          <p:spPr bwMode="auto">
            <a:xfrm>
              <a:off x="457200" y="1066800"/>
              <a:ext cx="6895554" cy="5255588"/>
            </a:xfrm>
            <a:prstGeom prst="rect">
              <a:avLst/>
            </a:prstGeom>
            <a:noFill/>
            <a:ln w="9525">
              <a:noFill/>
              <a:miter lim="800000"/>
              <a:headEnd/>
              <a:tailEnd/>
            </a:ln>
            <a:effectLst>
              <a:reflection blurRad="6350" stA="52000" endA="300" endPos="35000" dir="5400000" sy="-100000" algn="bl" rotWithShape="0"/>
            </a:effectLst>
          </p:spPr>
        </p:pic>
        <p:pic>
          <p:nvPicPr>
            <p:cNvPr id="98" name="Picture 97" descr="teamprojec"/>
            <p:cNvPicPr>
              <a:picLocks noChangeAspect="1" noChangeArrowheads="1"/>
            </p:cNvPicPr>
            <p:nvPr/>
          </p:nvPicPr>
          <p:blipFill>
            <a:blip r:embed="rId15" cstate="screen"/>
            <a:srcRect/>
            <a:stretch>
              <a:fillRect/>
            </a:stretch>
          </p:blipFill>
          <p:spPr bwMode="auto">
            <a:xfrm>
              <a:off x="3429002" y="2170678"/>
              <a:ext cx="4390683" cy="4625992"/>
            </a:xfrm>
            <a:prstGeom prst="rect">
              <a:avLst/>
            </a:prstGeom>
            <a:noFill/>
            <a:effectLst>
              <a:outerShdw dist="35921" dir="2700000" algn="ctr" rotWithShape="0">
                <a:schemeClr val="bg2">
                  <a:alpha val="50000"/>
                </a:schemeClr>
              </a:outerShdw>
              <a:reflection blurRad="6350" stA="52000" endA="300" endPos="35000" dir="5400000" sy="-100000" algn="bl" rotWithShape="0"/>
            </a:effectLst>
          </p:spPr>
        </p:pic>
      </p:grpSp>
      <p:pic>
        <p:nvPicPr>
          <p:cNvPr id="102" name="Picture 3" descr="project"/>
          <p:cNvPicPr>
            <a:picLocks noChangeAspect="1" noChangeArrowheads="1"/>
          </p:cNvPicPr>
          <p:nvPr/>
        </p:nvPicPr>
        <p:blipFill>
          <a:blip r:embed="rId16" cstate="screen"/>
          <a:srcRect/>
          <a:stretch>
            <a:fillRect/>
          </a:stretch>
        </p:blipFill>
        <p:spPr bwMode="auto">
          <a:xfrm>
            <a:off x="1029202" y="3878898"/>
            <a:ext cx="2369477" cy="2263989"/>
          </a:xfrm>
          <a:prstGeom prst="rect">
            <a:avLst/>
          </a:prstGeom>
          <a:noFill/>
          <a:effectLst>
            <a:outerShdw dist="35921" dir="2700000" algn="ctr" rotWithShape="0">
              <a:schemeClr val="bg2">
                <a:alpha val="50000"/>
              </a:schemeClr>
            </a:outerShdw>
            <a:reflection blurRad="6350" stA="52000" endA="300" endPos="35000" dir="5400000" sy="-100000" algn="bl" rotWithShape="0"/>
          </a:effectLst>
        </p:spPr>
      </p:pic>
      <p:pic>
        <p:nvPicPr>
          <p:cNvPr id="103" name="Picture 102" descr="portal"/>
          <p:cNvPicPr>
            <a:picLocks noChangeAspect="1" noChangeArrowheads="1"/>
          </p:cNvPicPr>
          <p:nvPr/>
        </p:nvPicPr>
        <p:blipFill>
          <a:blip r:embed="rId17" cstate="screen"/>
          <a:srcRect/>
          <a:stretch>
            <a:fillRect/>
          </a:stretch>
        </p:blipFill>
        <p:spPr bwMode="auto">
          <a:xfrm>
            <a:off x="1031144" y="3871353"/>
            <a:ext cx="2357799" cy="2327240"/>
          </a:xfrm>
          <a:prstGeom prst="rect">
            <a:avLst/>
          </a:prstGeom>
          <a:noFill/>
          <a:effectLst>
            <a:outerShdw dist="35921" dir="2700000" algn="ctr" rotWithShape="0">
              <a:schemeClr val="bg2">
                <a:alpha val="50000"/>
              </a:schemeClr>
            </a:outerShdw>
            <a:reflection blurRad="6350" stA="52000" endA="300" endPos="35000" dir="5400000" sy="-100000" algn="bl" rotWithShape="0"/>
          </a:effectLst>
        </p:spPr>
      </p:pic>
    </p:spTree>
    <p:custDataLst>
      <p:tags r:id="rId1"/>
    </p:custDataLst>
  </p:cSld>
  <p:clrMapOvr>
    <a:masterClrMapping/>
  </p:clrMapOvr>
  <p:transition advTm="41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BizTalk 2009 TAP </a:t>
            </a:r>
            <a:r>
              <a:rPr lang="zh-CN" altLang="en-US" dirty="0" smtClean="0"/>
              <a:t>客户反馈</a:t>
            </a:r>
            <a:endParaRPr lang="en-US" dirty="0"/>
          </a:p>
        </p:txBody>
      </p:sp>
      <p:graphicFrame>
        <p:nvGraphicFramePr>
          <p:cNvPr id="23" name="Table 22"/>
          <p:cNvGraphicFramePr>
            <a:graphicFrameLocks noGrp="1"/>
          </p:cNvGraphicFramePr>
          <p:nvPr/>
        </p:nvGraphicFramePr>
        <p:xfrm>
          <a:off x="228601" y="3047984"/>
          <a:ext cx="3657600" cy="3185160"/>
        </p:xfrm>
        <a:graphic>
          <a:graphicData uri="http://schemas.openxmlformats.org/drawingml/2006/table">
            <a:tbl>
              <a:tblPr firstRow="1" bandRow="1">
                <a:tableStyleId>{3C2FFA5D-87B4-456A-9821-1D502468CF0F}</a:tableStyleId>
              </a:tblPr>
              <a:tblGrid>
                <a:gridCol w="1431235"/>
                <a:gridCol w="1007164"/>
                <a:gridCol w="1219201"/>
              </a:tblGrid>
              <a:tr h="533400">
                <a:tc>
                  <a:txBody>
                    <a:bodyPr/>
                    <a:lstStyle/>
                    <a:p>
                      <a:r>
                        <a:rPr lang="en-US" sz="1400" dirty="0" smtClean="0">
                          <a:solidFill>
                            <a:schemeClr val="bg1"/>
                          </a:solidFill>
                        </a:rPr>
                        <a:t>Industry / Vertical</a:t>
                      </a:r>
                      <a:endParaRPr lang="en-US" sz="1400" dirty="0">
                        <a:solidFill>
                          <a:schemeClr val="bg1"/>
                        </a:solidFill>
                      </a:endParaRPr>
                    </a:p>
                  </a:txBody>
                  <a:tcPr anchor="ctr"/>
                </a:tc>
                <a:tc>
                  <a:txBody>
                    <a:bodyPr/>
                    <a:lstStyle/>
                    <a:p>
                      <a:pPr algn="ctr"/>
                      <a:r>
                        <a:rPr lang="en-US" sz="1400" dirty="0" smtClean="0">
                          <a:solidFill>
                            <a:schemeClr val="bg1"/>
                          </a:solidFill>
                        </a:rPr>
                        <a:t>Enterprise</a:t>
                      </a:r>
                    </a:p>
                    <a:p>
                      <a:pPr algn="ctr"/>
                      <a:r>
                        <a:rPr lang="en-US" sz="1400" dirty="0" smtClean="0">
                          <a:solidFill>
                            <a:schemeClr val="bg1"/>
                          </a:solidFill>
                        </a:rPr>
                        <a:t>Customers</a:t>
                      </a:r>
                      <a:endParaRPr lang="en-US" sz="1400" dirty="0">
                        <a:solidFill>
                          <a:schemeClr val="bg1"/>
                        </a:solidFill>
                      </a:endParaRPr>
                    </a:p>
                  </a:txBody>
                  <a:tcPr anchor="ctr"/>
                </a:tc>
                <a:tc>
                  <a:txBody>
                    <a:bodyPr/>
                    <a:lstStyle/>
                    <a:p>
                      <a:pPr algn="ctr"/>
                      <a:r>
                        <a:rPr lang="en-US" sz="1400" dirty="0" smtClean="0">
                          <a:solidFill>
                            <a:schemeClr val="bg1"/>
                          </a:solidFill>
                        </a:rPr>
                        <a:t>Medium and Small</a:t>
                      </a:r>
                      <a:r>
                        <a:rPr lang="en-US" sz="1400" baseline="0" dirty="0" smtClean="0">
                          <a:solidFill>
                            <a:schemeClr val="bg1"/>
                          </a:solidFill>
                        </a:rPr>
                        <a:t> Size</a:t>
                      </a:r>
                      <a:endParaRPr lang="en-US" sz="1400" dirty="0">
                        <a:solidFill>
                          <a:schemeClr val="bg1"/>
                        </a:solidFill>
                      </a:endParaRPr>
                    </a:p>
                  </a:txBody>
                  <a:tcPr anchor="ctr"/>
                </a:tc>
              </a:tr>
              <a:tr h="228600">
                <a:tc>
                  <a:txBody>
                    <a:bodyPr/>
                    <a:lstStyle/>
                    <a:p>
                      <a:r>
                        <a:rPr lang="en-US" sz="1400" dirty="0" smtClean="0"/>
                        <a:t>Public Services (Government)</a:t>
                      </a:r>
                      <a:endParaRPr lang="en-US" sz="1400" dirty="0"/>
                    </a:p>
                  </a:txBody>
                  <a:tcPr/>
                </a:tc>
                <a:tc>
                  <a:txBody>
                    <a:bodyPr/>
                    <a:lstStyle/>
                    <a:p>
                      <a:pPr algn="ctr"/>
                      <a:r>
                        <a:rPr lang="en-US" sz="1400" dirty="0" smtClean="0"/>
                        <a:t>3</a:t>
                      </a:r>
                      <a:endParaRPr lang="en-US" sz="1400" dirty="0"/>
                    </a:p>
                  </a:txBody>
                  <a:tcPr/>
                </a:tc>
                <a:tc>
                  <a:txBody>
                    <a:bodyPr/>
                    <a:lstStyle/>
                    <a:p>
                      <a:pPr algn="ctr"/>
                      <a:endParaRPr lang="en-US" sz="1400" dirty="0"/>
                    </a:p>
                  </a:txBody>
                  <a:tcPr/>
                </a:tc>
              </a:tr>
              <a:tr h="228600">
                <a:tc>
                  <a:txBody>
                    <a:bodyPr/>
                    <a:lstStyle/>
                    <a:p>
                      <a:r>
                        <a:rPr lang="en-US" sz="1400" dirty="0" smtClean="0"/>
                        <a:t>Healthcare</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r>
              <a:tr h="228600">
                <a:tc>
                  <a:txBody>
                    <a:bodyPr/>
                    <a:lstStyle/>
                    <a:p>
                      <a:r>
                        <a:rPr lang="en-US" sz="1400" dirty="0" smtClean="0"/>
                        <a:t>Retail</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r>
              <a:tr h="228600">
                <a:tc>
                  <a:txBody>
                    <a:bodyPr/>
                    <a:lstStyle/>
                    <a:p>
                      <a:r>
                        <a:rPr lang="en-US" sz="1400" dirty="0" smtClean="0"/>
                        <a:t>Manufacturing</a:t>
                      </a:r>
                      <a:endParaRPr lang="en-US" sz="1400" dirty="0"/>
                    </a:p>
                  </a:txBody>
                  <a:tcPr/>
                </a:tc>
                <a:tc>
                  <a:txBody>
                    <a:bodyPr/>
                    <a:lstStyle/>
                    <a:p>
                      <a:pPr algn="ctr"/>
                      <a:r>
                        <a:rPr lang="en-US" sz="1400" dirty="0" smtClean="0"/>
                        <a:t>3</a:t>
                      </a:r>
                      <a:endParaRPr lang="en-US" sz="1400" dirty="0"/>
                    </a:p>
                  </a:txBody>
                  <a:tcPr/>
                </a:tc>
                <a:tc>
                  <a:txBody>
                    <a:bodyPr/>
                    <a:lstStyle/>
                    <a:p>
                      <a:pPr algn="ctr"/>
                      <a:endParaRPr lang="en-US" sz="1400" dirty="0"/>
                    </a:p>
                  </a:txBody>
                  <a:tcPr/>
                </a:tc>
              </a:tr>
              <a:tr h="228600">
                <a:tc>
                  <a:txBody>
                    <a:bodyPr/>
                    <a:lstStyle/>
                    <a:p>
                      <a:r>
                        <a:rPr lang="en-US" sz="1400" dirty="0" smtClean="0"/>
                        <a:t>Software /</a:t>
                      </a:r>
                      <a:r>
                        <a:rPr lang="en-US" sz="1400" baseline="0" dirty="0" smtClean="0"/>
                        <a:t> </a:t>
                      </a:r>
                      <a:r>
                        <a:rPr lang="en-US" sz="1400" baseline="0" dirty="0" err="1" smtClean="0"/>
                        <a:t>SaaS</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r>
              <a:tr h="228600">
                <a:tc>
                  <a:txBody>
                    <a:bodyPr/>
                    <a:lstStyle/>
                    <a:p>
                      <a:r>
                        <a:rPr lang="en-US" sz="1400" dirty="0" smtClean="0"/>
                        <a:t>Finance/Banking</a:t>
                      </a:r>
                      <a:endParaRPr lang="en-US" sz="1400" dirty="0"/>
                    </a:p>
                  </a:txBody>
                  <a:tcPr/>
                </a:tc>
                <a:tc>
                  <a:txBody>
                    <a:bodyPr/>
                    <a:lstStyle/>
                    <a:p>
                      <a:pPr algn="ctr"/>
                      <a:r>
                        <a:rPr lang="en-US" sz="1400" dirty="0" smtClean="0"/>
                        <a:t>2</a:t>
                      </a:r>
                      <a:endParaRPr lang="en-US" sz="1400" dirty="0"/>
                    </a:p>
                  </a:txBody>
                  <a:tcPr/>
                </a:tc>
                <a:tc>
                  <a:txBody>
                    <a:bodyPr/>
                    <a:lstStyle/>
                    <a:p>
                      <a:pPr algn="ctr"/>
                      <a:endParaRPr lang="en-US" sz="1400" dirty="0"/>
                    </a:p>
                  </a:txBody>
                  <a:tcPr/>
                </a:tc>
              </a:tr>
              <a:tr h="228600">
                <a:tc>
                  <a:txBody>
                    <a:bodyPr/>
                    <a:lstStyle/>
                    <a:p>
                      <a:r>
                        <a:rPr lang="en-US" sz="1400" dirty="0" smtClean="0"/>
                        <a:t>Supply Chain</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a:t>
                      </a:r>
                      <a:endParaRPr lang="en-US" sz="1400" dirty="0"/>
                    </a:p>
                  </a:txBody>
                  <a:tcPr/>
                </a:tc>
              </a:tr>
              <a:tr h="228600">
                <a:tc>
                  <a:txBody>
                    <a:bodyPr/>
                    <a:lstStyle/>
                    <a:p>
                      <a:r>
                        <a:rPr lang="en-US" sz="1400" dirty="0" smtClean="0"/>
                        <a:t>Utilities</a:t>
                      </a:r>
                      <a:endParaRPr lang="en-US" sz="1400" dirty="0"/>
                    </a:p>
                  </a:txBody>
                  <a:tcPr/>
                </a:tc>
                <a:tc>
                  <a:txBody>
                    <a:bodyPr/>
                    <a:lstStyle/>
                    <a:p>
                      <a:pPr algn="ctr"/>
                      <a:r>
                        <a:rPr lang="en-US" sz="1400" dirty="0" smtClean="0"/>
                        <a:t>2</a:t>
                      </a:r>
                      <a:endParaRPr lang="en-US" sz="1400" dirty="0"/>
                    </a:p>
                  </a:txBody>
                  <a:tcPr/>
                </a:tc>
                <a:tc>
                  <a:txBody>
                    <a:bodyPr/>
                    <a:lstStyle/>
                    <a:p>
                      <a:pPr algn="ctr"/>
                      <a:endParaRPr lang="en-US" sz="1400" dirty="0"/>
                    </a:p>
                  </a:txBody>
                  <a:tcPr/>
                </a:tc>
              </a:tr>
            </a:tbl>
          </a:graphicData>
        </a:graphic>
      </p:graphicFrame>
      <p:graphicFrame>
        <p:nvGraphicFramePr>
          <p:cNvPr id="24" name="Table 23"/>
          <p:cNvGraphicFramePr>
            <a:graphicFrameLocks noGrp="1"/>
          </p:cNvGraphicFramePr>
          <p:nvPr/>
        </p:nvGraphicFramePr>
        <p:xfrm>
          <a:off x="4038600" y="3047984"/>
          <a:ext cx="1752600" cy="3185160"/>
        </p:xfrm>
        <a:graphic>
          <a:graphicData uri="http://schemas.openxmlformats.org/drawingml/2006/table">
            <a:tbl>
              <a:tblPr firstRow="1" bandRow="1">
                <a:tableStyleId>{3C2FFA5D-87B4-456A-9821-1D502468CF0F}</a:tableStyleId>
              </a:tblPr>
              <a:tblGrid>
                <a:gridCol w="1752600"/>
              </a:tblGrid>
              <a:tr h="533400">
                <a:tc>
                  <a:txBody>
                    <a:bodyPr/>
                    <a:lstStyle/>
                    <a:p>
                      <a:r>
                        <a:rPr lang="en-US" sz="1400" dirty="0" smtClean="0">
                          <a:solidFill>
                            <a:schemeClr val="bg1"/>
                          </a:solidFill>
                        </a:rPr>
                        <a:t>Integration Standards </a:t>
                      </a:r>
                      <a:r>
                        <a:rPr lang="en-US" sz="1400" baseline="0" dirty="0" smtClean="0">
                          <a:solidFill>
                            <a:schemeClr val="bg1"/>
                          </a:solidFill>
                        </a:rPr>
                        <a:t>/ Systems</a:t>
                      </a:r>
                      <a:endParaRPr lang="en-US" sz="1400" dirty="0">
                        <a:solidFill>
                          <a:schemeClr val="bg1"/>
                        </a:solidFill>
                      </a:endParaRPr>
                    </a:p>
                  </a:txBody>
                  <a:tcPr anchor="ctr"/>
                </a:tc>
              </a:tr>
              <a:tr h="228600">
                <a:tc>
                  <a:txBody>
                    <a:bodyPr/>
                    <a:lstStyle/>
                    <a:p>
                      <a:r>
                        <a:rPr lang="en-US" sz="1400" dirty="0" smtClean="0"/>
                        <a:t>EDI</a:t>
                      </a:r>
                      <a:endParaRPr lang="en-US" sz="1400" dirty="0"/>
                    </a:p>
                  </a:txBody>
                  <a:tcPr/>
                </a:tc>
              </a:tr>
              <a:tr h="228600">
                <a:tc>
                  <a:txBody>
                    <a:bodyPr/>
                    <a:lstStyle/>
                    <a:p>
                      <a:r>
                        <a:rPr lang="en-US" sz="1400" dirty="0" smtClean="0"/>
                        <a:t>AS2</a:t>
                      </a:r>
                      <a:endParaRPr lang="en-US" sz="1400" dirty="0"/>
                    </a:p>
                  </a:txBody>
                  <a:tcPr/>
                </a:tc>
              </a:tr>
              <a:tr h="228600">
                <a:tc>
                  <a:txBody>
                    <a:bodyPr/>
                    <a:lstStyle/>
                    <a:p>
                      <a:r>
                        <a:rPr lang="en-US" sz="1400" dirty="0" smtClean="0"/>
                        <a:t>SWIFT</a:t>
                      </a:r>
                      <a:endParaRPr lang="en-US" sz="1400" dirty="0"/>
                    </a:p>
                  </a:txBody>
                  <a:tcPr/>
                </a:tc>
              </a:tr>
              <a:tr h="228600">
                <a:tc>
                  <a:txBody>
                    <a:bodyPr/>
                    <a:lstStyle/>
                    <a:p>
                      <a:r>
                        <a:rPr lang="en-US" sz="1400" dirty="0" err="1" smtClean="0"/>
                        <a:t>RosettaNet</a:t>
                      </a:r>
                      <a:endParaRPr lang="en-US" sz="1400" dirty="0"/>
                    </a:p>
                  </a:txBody>
                  <a:tcPr/>
                </a:tc>
              </a:tr>
              <a:tr h="228600">
                <a:tc>
                  <a:txBody>
                    <a:bodyPr/>
                    <a:lstStyle/>
                    <a:p>
                      <a:r>
                        <a:rPr lang="en-US" sz="1400" dirty="0" smtClean="0"/>
                        <a:t>Oracle Interoperability</a:t>
                      </a:r>
                      <a:endParaRPr lang="en-US" sz="1400" dirty="0"/>
                    </a:p>
                  </a:txBody>
                  <a:tcPr/>
                </a:tc>
              </a:tr>
              <a:tr h="228600">
                <a:tc>
                  <a:txBody>
                    <a:bodyPr/>
                    <a:lstStyle/>
                    <a:p>
                      <a:r>
                        <a:rPr lang="en-US" sz="1400" dirty="0" smtClean="0"/>
                        <a:t>SAP Interoperability</a:t>
                      </a:r>
                      <a:endParaRPr lang="en-US" sz="1400" dirty="0"/>
                    </a:p>
                  </a:txBody>
                  <a:tcPr/>
                </a:tc>
              </a:tr>
              <a:tr h="228600">
                <a:tc>
                  <a:txBody>
                    <a:bodyPr/>
                    <a:lstStyle/>
                    <a:p>
                      <a:r>
                        <a:rPr lang="en-US" sz="1400" dirty="0" smtClean="0"/>
                        <a:t>UDDI 3.0</a:t>
                      </a:r>
                      <a:endParaRPr lang="en-US" sz="1400" dirty="0"/>
                    </a:p>
                  </a:txBody>
                  <a:tcPr/>
                </a:tc>
              </a:tr>
              <a:tr h="228600">
                <a:tc>
                  <a:txBody>
                    <a:bodyPr/>
                    <a:lstStyle/>
                    <a:p>
                      <a:endParaRPr lang="en-US" sz="1400" dirty="0"/>
                    </a:p>
                  </a:txBody>
                  <a:tcPr/>
                </a:tc>
              </a:tr>
            </a:tbl>
          </a:graphicData>
        </a:graphic>
      </p:graphicFrame>
      <p:graphicFrame>
        <p:nvGraphicFramePr>
          <p:cNvPr id="22" name="Table 21"/>
          <p:cNvGraphicFramePr>
            <a:graphicFrameLocks noGrp="1"/>
          </p:cNvGraphicFramePr>
          <p:nvPr/>
        </p:nvGraphicFramePr>
        <p:xfrm>
          <a:off x="228600" y="1142984"/>
          <a:ext cx="4495800" cy="1676400"/>
        </p:xfrm>
        <a:graphic>
          <a:graphicData uri="http://schemas.openxmlformats.org/drawingml/2006/table">
            <a:tbl>
              <a:tblPr firstRow="1" bandRow="1">
                <a:tableStyleId>{3C2FFA5D-87B4-456A-9821-1D502468CF0F}</a:tableStyleId>
              </a:tblPr>
              <a:tblGrid>
                <a:gridCol w="4495800"/>
              </a:tblGrid>
              <a:tr h="457200">
                <a:tc>
                  <a:txBody>
                    <a:bodyPr/>
                    <a:lstStyle/>
                    <a:p>
                      <a:r>
                        <a:rPr lang="en-US" sz="1600" dirty="0" smtClean="0">
                          <a:solidFill>
                            <a:schemeClr val="bg1"/>
                          </a:solidFill>
                        </a:rPr>
                        <a:t>TAP Quick</a:t>
                      </a:r>
                      <a:r>
                        <a:rPr lang="en-US" sz="1600" baseline="0" dirty="0" smtClean="0">
                          <a:solidFill>
                            <a:schemeClr val="bg1"/>
                          </a:solidFill>
                        </a:rPr>
                        <a:t> Stats</a:t>
                      </a:r>
                      <a:endParaRPr lang="en-US" sz="1600" dirty="0">
                        <a:solidFill>
                          <a:schemeClr val="bg1"/>
                        </a:solidFill>
                      </a:endParaRPr>
                    </a:p>
                  </a:txBody>
                  <a:tcPr anchor="ctr"/>
                </a:tc>
              </a:tr>
              <a:tr h="2286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117 </a:t>
                      </a:r>
                      <a:r>
                        <a:rPr lang="en-US" sz="1400" baseline="0" dirty="0" smtClean="0"/>
                        <a:t>applicants, </a:t>
                      </a:r>
                      <a:r>
                        <a:rPr lang="en-US" sz="1400" dirty="0" smtClean="0"/>
                        <a:t>23 accepted</a:t>
                      </a:r>
                      <a:r>
                        <a:rPr lang="en-US" sz="1400" baseline="0" dirty="0" smtClean="0"/>
                        <a:t> and </a:t>
                      </a:r>
                      <a:r>
                        <a:rPr lang="en-US" sz="1400" dirty="0" smtClean="0"/>
                        <a:t>actively developing NOW!</a:t>
                      </a:r>
                      <a:endParaRPr lang="en-US" sz="1400" dirty="0"/>
                    </a:p>
                  </a:txBody>
                  <a:tcPr/>
                </a:tc>
              </a:tr>
              <a:tr h="228600">
                <a:tc>
                  <a:txBody>
                    <a:bodyPr/>
                    <a:lstStyle/>
                    <a:p>
                      <a:r>
                        <a:rPr lang="en-US" sz="1400" dirty="0" smtClean="0"/>
                        <a:t>17 Customers have already deployed to PRODUCTION!</a:t>
                      </a:r>
                      <a:endParaRPr lang="en-US" sz="1400" dirty="0"/>
                    </a:p>
                  </a:txBody>
                  <a:tcPr/>
                </a:tc>
              </a:tr>
              <a:tr h="228600">
                <a:tc>
                  <a:txBody>
                    <a:bodyPr/>
                    <a:lstStyle/>
                    <a:p>
                      <a:r>
                        <a:rPr lang="en-US" sz="1400" dirty="0" smtClean="0"/>
                        <a:t>Large deployment by our </a:t>
                      </a:r>
                      <a:r>
                        <a:rPr lang="en-US" sz="1400" baseline="0" dirty="0" smtClean="0"/>
                        <a:t> own XBOX team</a:t>
                      </a:r>
                      <a:endParaRPr lang="en-US" sz="1400" dirty="0"/>
                    </a:p>
                  </a:txBody>
                  <a:tcPr/>
                </a:tc>
              </a:tr>
              <a:tr h="228600">
                <a:tc>
                  <a:txBody>
                    <a:bodyPr/>
                    <a:lstStyle/>
                    <a:p>
                      <a:r>
                        <a:rPr lang="en-US" sz="1400" dirty="0" smtClean="0"/>
                        <a:t>Estimated</a:t>
                      </a:r>
                      <a:r>
                        <a:rPr lang="en-US" sz="1400" baseline="0" dirty="0" smtClean="0"/>
                        <a:t> 5,000 man-hours of  development effort to date</a:t>
                      </a:r>
                      <a:endParaRPr lang="en-US" sz="1400" dirty="0"/>
                    </a:p>
                  </a:txBody>
                  <a:tcPr/>
                </a:tc>
              </a:tr>
            </a:tbl>
          </a:graphicData>
        </a:graphic>
      </p:graphicFrame>
      <p:graphicFrame>
        <p:nvGraphicFramePr>
          <p:cNvPr id="13" name="Table 12"/>
          <p:cNvGraphicFramePr>
            <a:graphicFrameLocks noGrp="1"/>
          </p:cNvGraphicFramePr>
          <p:nvPr/>
        </p:nvGraphicFramePr>
        <p:xfrm>
          <a:off x="6172200" y="990600"/>
          <a:ext cx="2895600" cy="5308600"/>
        </p:xfrm>
        <a:graphic>
          <a:graphicData uri="http://schemas.openxmlformats.org/drawingml/2006/table">
            <a:tbl>
              <a:tblPr firstRow="1" bandRow="1">
                <a:tableStyleId>{E269D01E-BC32-4049-B463-5C60D7B0CCD2}</a:tableStyleId>
              </a:tblPr>
              <a:tblGrid>
                <a:gridCol w="2895600"/>
              </a:tblGrid>
              <a:tr h="370840">
                <a:tc>
                  <a:txBody>
                    <a:bodyPr/>
                    <a:lstStyle/>
                    <a:p>
                      <a:pPr marL="0" algn="l" defTabSz="914363" rtl="0" eaLnBrk="1" latinLnBrk="0" hangingPunct="1"/>
                      <a:r>
                        <a:rPr lang="en-US" sz="1800" kern="1200" dirty="0" smtClean="0"/>
                        <a:t>Featured Case Studies</a:t>
                      </a:r>
                      <a:endParaRPr lang="en-US" sz="1800" b="1" kern="1200" dirty="0" smtClean="0">
                        <a:solidFill>
                          <a:schemeClr val="bg1"/>
                        </a:solidFill>
                        <a:latin typeface="+mn-lt"/>
                        <a:ea typeface="+mn-ea"/>
                        <a:cs typeface="+mn-cs"/>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hlinkClick r:id="rId3" action="ppaction://hlinkfile"/>
                      </a:endParaRPr>
                    </a:p>
                    <a:p>
                      <a:r>
                        <a:rPr lang="en-US" dirty="0" smtClean="0">
                          <a:hlinkClick r:id="rId4" action="ppaction://hlinkfile"/>
                        </a:rPr>
                        <a:t>Energy Firm Integrates Processes,  Speeds Business Rules Development by </a:t>
                      </a:r>
                      <a:r>
                        <a:rPr lang="en-US" dirty="0" smtClean="0">
                          <a:hlinkClick r:id="rId5" action="ppaction://hlinkfile"/>
                        </a:rPr>
                        <a:t>87%</a:t>
                      </a:r>
                      <a:r>
                        <a:rPr lang="en-US" dirty="0" smtClean="0"/>
                        <a:t>  </a:t>
                      </a:r>
                      <a:endParaRPr lang="en-US" dirty="0" smtClean="0">
                        <a:solidFill>
                          <a:srgbClr val="0070C0"/>
                        </a:solidFill>
                      </a:endParaRPr>
                    </a:p>
                  </a:txBody>
                  <a:tcPr/>
                </a:tc>
              </a:tr>
              <a:tr h="370840">
                <a:tc>
                  <a:txBody>
                    <a:bodyPr/>
                    <a:lstStyle/>
                    <a:p>
                      <a:endParaRPr lang="en-US" dirty="0" smtClean="0">
                        <a:hlinkClick r:id="rId6" action="ppaction://hlinkfile"/>
                      </a:endParaRPr>
                    </a:p>
                    <a:p>
                      <a:endParaRPr lang="en-US" dirty="0" smtClean="0">
                        <a:hlinkClick r:id="rId7" action="ppaction://hlinkfile"/>
                      </a:endParaRPr>
                    </a:p>
                    <a:p>
                      <a:r>
                        <a:rPr lang="en-US" dirty="0" smtClean="0">
                          <a:hlinkClick r:id="rId8" action="ppaction://hlinkfile"/>
                        </a:rPr>
                        <a:t>Software Company Speeds Bank Validation Process, Expects 20 Percent Productivity Gain</a:t>
                      </a:r>
                      <a:r>
                        <a:rPr lang="en-US" dirty="0" smtClean="0"/>
                        <a:t>  </a:t>
                      </a:r>
                      <a:endParaRPr lang="en-US" dirty="0" smtClean="0">
                        <a:solidFill>
                          <a:srgbClr val="0070C0"/>
                        </a:solidFill>
                      </a:endParaRPr>
                    </a:p>
                  </a:txBody>
                  <a:tcPr/>
                </a:tc>
              </a:tr>
              <a:tr h="370840">
                <a:tc>
                  <a:txBody>
                    <a:bodyPr/>
                    <a:lstStyle/>
                    <a:p>
                      <a:endParaRPr lang="en-US" dirty="0" smtClean="0"/>
                    </a:p>
                    <a:p>
                      <a:endParaRPr lang="en-US" dirty="0" smtClean="0"/>
                    </a:p>
                    <a:p>
                      <a:r>
                        <a:rPr lang="en-US" dirty="0" smtClean="0">
                          <a:hlinkClick r:id="rId9" action="ppaction://hlinkfile"/>
                        </a:rPr>
                        <a:t>Microsoft Division Connects Systems and Virtualizes Servers to Improve Productivity</a:t>
                      </a:r>
                      <a:endParaRPr lang="en-US" dirty="0">
                        <a:solidFill>
                          <a:schemeClr val="bg1"/>
                        </a:solidFill>
                      </a:endParaRPr>
                    </a:p>
                  </a:txBody>
                  <a:tcPr/>
                </a:tc>
              </a:tr>
            </a:tbl>
          </a:graphicData>
        </a:graphic>
      </p:graphicFrame>
      <p:pic>
        <p:nvPicPr>
          <p:cNvPr id="19463" name="Picture 7" descr="RBS Sempra Commodities">
            <a:hlinkClick r:id="rId10"/>
          </p:cNvPr>
          <p:cNvPicPr>
            <a:picLocks noChangeAspect="1" noChangeArrowheads="1"/>
          </p:cNvPicPr>
          <p:nvPr/>
        </p:nvPicPr>
        <p:blipFill>
          <a:blip r:embed="rId11" cstate="print"/>
          <a:srcRect/>
          <a:stretch>
            <a:fillRect/>
          </a:stretch>
        </p:blipFill>
        <p:spPr bwMode="auto">
          <a:xfrm>
            <a:off x="6248400" y="1495424"/>
            <a:ext cx="1847850" cy="333376"/>
          </a:xfrm>
          <a:prstGeom prst="rect">
            <a:avLst/>
          </a:prstGeom>
          <a:noFill/>
        </p:spPr>
      </p:pic>
      <p:pic>
        <p:nvPicPr>
          <p:cNvPr id="19465" name="Picture 9" descr="bankdata">
            <a:hlinkClick r:id="rId12"/>
          </p:cNvPr>
          <p:cNvPicPr>
            <a:picLocks noChangeAspect="1" noChangeArrowheads="1"/>
          </p:cNvPicPr>
          <p:nvPr/>
        </p:nvPicPr>
        <p:blipFill>
          <a:blip r:embed="rId13" cstate="print"/>
          <a:srcRect/>
          <a:stretch>
            <a:fillRect/>
          </a:stretch>
        </p:blipFill>
        <p:spPr bwMode="auto">
          <a:xfrm>
            <a:off x="6248400" y="2971800"/>
            <a:ext cx="1847850" cy="333376"/>
          </a:xfrm>
          <a:prstGeom prst="rect">
            <a:avLst/>
          </a:prstGeom>
          <a:noFill/>
        </p:spPr>
      </p:pic>
      <p:pic>
        <p:nvPicPr>
          <p:cNvPr id="19467" name="Picture 11" descr="Xbox">
            <a:hlinkClick r:id="rId14"/>
          </p:cNvPr>
          <p:cNvPicPr>
            <a:picLocks noChangeAspect="1" noChangeArrowheads="1"/>
          </p:cNvPicPr>
          <p:nvPr/>
        </p:nvPicPr>
        <p:blipFill>
          <a:blip r:embed="rId15" cstate="print"/>
          <a:srcRect/>
          <a:stretch>
            <a:fillRect/>
          </a:stretch>
        </p:blipFill>
        <p:spPr bwMode="auto">
          <a:xfrm>
            <a:off x="6248400" y="4629149"/>
            <a:ext cx="1847850" cy="552451"/>
          </a:xfrm>
          <a:prstGeom prst="rect">
            <a:avLst/>
          </a:prstGeom>
          <a:noFill/>
        </p:spPr>
      </p:pic>
    </p:spTree>
  </p:cSld>
  <p:clrMapOvr>
    <a:masterClrMapping/>
  </p:clrMapOvr>
  <p:transition advTm="4706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TAP </a:t>
            </a:r>
            <a:r>
              <a:rPr lang="zh-CN" altLang="en-US" dirty="0" smtClean="0"/>
              <a:t>客户反馈引用</a:t>
            </a:r>
            <a:endParaRPr lang="en-US" dirty="0"/>
          </a:p>
        </p:txBody>
      </p:sp>
      <p:sp>
        <p:nvSpPr>
          <p:cNvPr id="3" name="Text Placeholder 2"/>
          <p:cNvSpPr>
            <a:spLocks noGrp="1"/>
          </p:cNvSpPr>
          <p:nvPr>
            <p:ph idx="4294967295"/>
          </p:nvPr>
        </p:nvSpPr>
        <p:spPr>
          <a:xfrm>
            <a:off x="333404" y="1073803"/>
            <a:ext cx="8382000" cy="4926965"/>
          </a:xfrm>
          <a:prstGeom prst="rect">
            <a:avLst/>
          </a:prstGeom>
        </p:spPr>
        <p:txBody>
          <a:bodyPr/>
          <a:lstStyle/>
          <a:p>
            <a:r>
              <a:rPr lang="en-US" sz="2000" dirty="0" smtClean="0"/>
              <a:t>“I really can’t tell you just how happy using BizTalk Server 2009 as a fully supported part of VSTS and TFS makes me…”</a:t>
            </a:r>
          </a:p>
          <a:p>
            <a:r>
              <a:rPr lang="en-US" sz="2000" dirty="0" smtClean="0"/>
              <a:t>“Having BizTalk Server 2009 seamlessly fit into our application development life cycle under Team Foundation Server is extremely important in terms of our confidence in using BizTalk as the “glue” which binds our business processes together. …to say that it’s “vital to our business” is an understatement.” </a:t>
            </a:r>
          </a:p>
          <a:p>
            <a:r>
              <a:rPr lang="en-US" sz="2000" dirty="0" smtClean="0"/>
              <a:t>“In case I haven’t already mentioned this, the build and deploy speed of this beta is excellent. I just built and deployed a four project solution in less than 30 seconds, in a virtual machine. This is substantially faster than BizTalk Server 2006 R2. Even my complex solutions are building very quickly and deploying in a matter of minutes. It is also nice to see the deployment detail being written to the Output window in Visual Studio 2008.”</a:t>
            </a:r>
          </a:p>
          <a:p>
            <a:r>
              <a:rPr lang="en-US" sz="2000" dirty="0" smtClean="0"/>
              <a:t>“We have the two projects we described to you (EDI Usage and E-Confirm) both ready to go to production as soon as the servers are available. We are excited about getting these up and running and we are already under way with another project utilizing BizTalk”</a:t>
            </a:r>
            <a:endParaRPr lang="en-US" sz="2000" dirty="0"/>
          </a:p>
        </p:txBody>
      </p:sp>
    </p:spTree>
  </p:cSld>
  <p:clrMapOvr>
    <a:masterClrMapping/>
  </p:clrMapOvr>
  <p:transition advTm="1139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Server2\FTP_root\Contractors\mitchelld\My Pictures\2005-04-10 001\Artwork_Imagery\Shapes\Bars\Inside glow bars\inside glow vertical bar clear thirds.png"/>
          <p:cNvPicPr>
            <a:picLocks noChangeAspect="1" noChangeArrowheads="1"/>
          </p:cNvPicPr>
          <p:nvPr/>
        </p:nvPicPr>
        <p:blipFill>
          <a:blip r:embed="rId3" cstate="screen"/>
          <a:srcRect/>
          <a:stretch>
            <a:fillRect/>
          </a:stretch>
        </p:blipFill>
        <p:spPr bwMode="auto">
          <a:xfrm rot="5400000">
            <a:off x="3925722" y="-2696997"/>
            <a:ext cx="1292553" cy="9144002"/>
          </a:xfrm>
          <a:prstGeom prst="rect">
            <a:avLst/>
          </a:prstGeom>
          <a:noFill/>
          <a:effectLst>
            <a:reflection blurRad="6350" stA="52000" endA="300" endPos="35000" dir="5400000" sy="-100000" algn="bl" rotWithShape="0"/>
          </a:effectLst>
        </p:spPr>
      </p:pic>
      <p:sp>
        <p:nvSpPr>
          <p:cNvPr id="2" name="Title 1"/>
          <p:cNvSpPr>
            <a:spLocks noGrp="1"/>
          </p:cNvSpPr>
          <p:nvPr>
            <p:ph type="title"/>
          </p:nvPr>
        </p:nvSpPr>
        <p:spPr/>
        <p:txBody>
          <a:bodyPr>
            <a:normAutofit/>
          </a:bodyPr>
          <a:lstStyle/>
          <a:p>
            <a:r>
              <a:rPr lang="en-US" dirty="0" smtClean="0"/>
              <a:t>BizTalk </a:t>
            </a:r>
            <a:r>
              <a:rPr lang="zh-CN" altLang="en-US" dirty="0" smtClean="0"/>
              <a:t>路线图</a:t>
            </a:r>
            <a:endParaRPr lang="en-US" dirty="0"/>
          </a:p>
        </p:txBody>
      </p:sp>
      <p:sp>
        <p:nvSpPr>
          <p:cNvPr id="19" name="Content Placeholder 18"/>
          <p:cNvSpPr>
            <a:spLocks noGrp="1"/>
          </p:cNvSpPr>
          <p:nvPr>
            <p:ph idx="1"/>
          </p:nvPr>
        </p:nvSpPr>
        <p:spPr>
          <a:xfrm>
            <a:off x="381000" y="2525486"/>
            <a:ext cx="2571206" cy="3448593"/>
          </a:xfrm>
        </p:spPr>
        <p:txBody>
          <a:bodyPr/>
          <a:lstStyle/>
          <a:p>
            <a:pPr lvl="1"/>
            <a:r>
              <a:rPr lang="zh-CN" altLang="en-US" sz="1800" dirty="0" smtClean="0"/>
              <a:t>对平台更新的支持</a:t>
            </a:r>
            <a:r>
              <a:rPr lang="en-US" sz="1800" dirty="0" smtClean="0"/>
              <a:t/>
            </a:r>
            <a:br>
              <a:rPr lang="en-US" sz="1800" dirty="0" smtClean="0"/>
            </a:br>
            <a:endParaRPr lang="en-US" sz="1800" dirty="0" smtClean="0"/>
          </a:p>
          <a:p>
            <a:pPr lvl="1"/>
            <a:r>
              <a:rPr lang="en-US" sz="1800" dirty="0" smtClean="0"/>
              <a:t>SOA </a:t>
            </a:r>
            <a:r>
              <a:rPr lang="zh-CN" altLang="en-US" sz="1800" dirty="0" smtClean="0"/>
              <a:t>与</a:t>
            </a:r>
            <a:r>
              <a:rPr lang="en-US" sz="1800" dirty="0" smtClean="0"/>
              <a:t>Web Services </a:t>
            </a:r>
            <a:br>
              <a:rPr lang="en-US" sz="1800" dirty="0" smtClean="0"/>
            </a:br>
            <a:endParaRPr lang="en-US" sz="1800" dirty="0" smtClean="0"/>
          </a:p>
          <a:p>
            <a:pPr lvl="1"/>
            <a:r>
              <a:rPr lang="en-US" sz="1800" dirty="0" smtClean="0"/>
              <a:t>Business to Business </a:t>
            </a:r>
            <a:r>
              <a:rPr lang="zh-CN" altLang="en-US" sz="1800" dirty="0" smtClean="0"/>
              <a:t>整合</a:t>
            </a:r>
            <a:r>
              <a:rPr lang="en-US" sz="1800" dirty="0" smtClean="0"/>
              <a:t/>
            </a:r>
            <a:br>
              <a:rPr lang="en-US" sz="1800" dirty="0" smtClean="0"/>
            </a:br>
            <a:endParaRPr lang="en-US" sz="1800" dirty="0" smtClean="0"/>
          </a:p>
          <a:p>
            <a:pPr lvl="1"/>
            <a:r>
              <a:rPr lang="zh-CN" altLang="en-US" sz="1800" dirty="0" smtClean="0"/>
              <a:t>开发人员</a:t>
            </a:r>
            <a:r>
              <a:rPr lang="en-US" sz="1800" dirty="0" smtClean="0"/>
              <a:t/>
            </a:r>
            <a:br>
              <a:rPr lang="en-US" sz="1800" dirty="0" smtClean="0"/>
            </a:br>
            <a:r>
              <a:rPr lang="en-US" sz="1800" dirty="0" smtClean="0"/>
              <a:t>&amp; </a:t>
            </a:r>
            <a:r>
              <a:rPr lang="zh-CN" altLang="en-US" sz="1800" dirty="0" smtClean="0"/>
              <a:t>团队的高效</a:t>
            </a:r>
            <a:endParaRPr lang="en-US" sz="1800" dirty="0" smtClean="0"/>
          </a:p>
        </p:txBody>
      </p:sp>
      <p:sp>
        <p:nvSpPr>
          <p:cNvPr id="8" name="Rectangle 7"/>
          <p:cNvSpPr/>
          <p:nvPr/>
        </p:nvSpPr>
        <p:spPr>
          <a:xfrm>
            <a:off x="3607906" y="6412468"/>
            <a:ext cx="4770217" cy="369332"/>
          </a:xfrm>
          <a:prstGeom prst="rect">
            <a:avLst/>
          </a:prstGeom>
        </p:spPr>
        <p:txBody>
          <a:bodyPr wrap="none">
            <a:spAutoFit/>
          </a:bodyPr>
          <a:lstStyle/>
          <a:p>
            <a:pPr lvl="0" algn="ctr"/>
            <a:r>
              <a:rPr lang="en-US" i="1" dirty="0" smtClean="0">
                <a:solidFill>
                  <a:schemeClr val="accent6">
                    <a:lumMod val="20000"/>
                    <a:lumOff val="80000"/>
                  </a:schemeClr>
                </a:solidFill>
              </a:rPr>
              <a:t>Maintain release rhythm of roughly every 2 years</a:t>
            </a:r>
          </a:p>
        </p:txBody>
      </p:sp>
      <p:grpSp>
        <p:nvGrpSpPr>
          <p:cNvPr id="3" name="Group 24"/>
          <p:cNvGrpSpPr/>
          <p:nvPr/>
        </p:nvGrpSpPr>
        <p:grpSpPr>
          <a:xfrm>
            <a:off x="460226" y="1233965"/>
            <a:ext cx="3121174" cy="1154072"/>
            <a:chOff x="3026" y="297565"/>
            <a:chExt cx="2885182" cy="1154072"/>
          </a:xfrm>
        </p:grpSpPr>
        <p:sp>
          <p:nvSpPr>
            <p:cNvPr id="38" name="Chevron 37"/>
            <p:cNvSpPr/>
            <p:nvPr/>
          </p:nvSpPr>
          <p:spPr>
            <a:xfrm>
              <a:off x="3026" y="297565"/>
              <a:ext cx="2885182" cy="1154072"/>
            </a:xfrm>
            <a:prstGeom prst="chevron">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39" name="Chevron 4"/>
            <p:cNvSpPr/>
            <p:nvPr/>
          </p:nvSpPr>
          <p:spPr>
            <a:xfrm>
              <a:off x="580062" y="297565"/>
              <a:ext cx="2086938" cy="1154072"/>
            </a:xfrm>
            <a:prstGeom prst="rect">
              <a:avLst/>
            </a:prstGeom>
            <a:noFill/>
            <a:ln w="57150">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pPr>
              <a:r>
                <a:rPr lang="en-US" sz="2400" dirty="0" smtClean="0">
                  <a:solidFill>
                    <a:schemeClr val="bg1"/>
                  </a:solidFill>
                </a:rPr>
                <a:t>BizTalk Server 2009 (H1 09)</a:t>
              </a:r>
            </a:p>
          </p:txBody>
        </p:sp>
      </p:grpSp>
      <p:sp>
        <p:nvSpPr>
          <p:cNvPr id="36" name="Rectangle 35"/>
          <p:cNvSpPr/>
          <p:nvPr/>
        </p:nvSpPr>
        <p:spPr>
          <a:xfrm>
            <a:off x="533395" y="2852000"/>
            <a:ext cx="2308145" cy="2632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Chevron 33"/>
          <p:cNvSpPr/>
          <p:nvPr/>
        </p:nvSpPr>
        <p:spPr>
          <a:xfrm>
            <a:off x="3129408" y="1233965"/>
            <a:ext cx="3118992" cy="1154072"/>
          </a:xfrm>
          <a:prstGeom prst="chevron">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35" name="Chevron 8"/>
          <p:cNvSpPr/>
          <p:nvPr/>
        </p:nvSpPr>
        <p:spPr>
          <a:xfrm>
            <a:off x="3706444" y="1233965"/>
            <a:ext cx="2541956" cy="1154072"/>
          </a:xfrm>
          <a:prstGeom prst="rect">
            <a:avLst/>
          </a:prstGeom>
          <a:noFill/>
          <a:ln w="57150">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pPr>
            <a:r>
              <a:rPr lang="en-US" sz="2400" dirty="0" smtClean="0">
                <a:solidFill>
                  <a:schemeClr val="bg1"/>
                </a:solidFill>
              </a:rPr>
              <a:t>BizTalk Server “7”</a:t>
            </a:r>
          </a:p>
        </p:txBody>
      </p:sp>
      <p:sp>
        <p:nvSpPr>
          <p:cNvPr id="32" name="Chevron 31"/>
          <p:cNvSpPr/>
          <p:nvPr/>
        </p:nvSpPr>
        <p:spPr>
          <a:xfrm>
            <a:off x="5798590" y="1233965"/>
            <a:ext cx="3193009" cy="1154072"/>
          </a:xfrm>
          <a:prstGeom prst="chevron">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sp>
      <p:sp>
        <p:nvSpPr>
          <p:cNvPr id="33" name="Chevron 10"/>
          <p:cNvSpPr/>
          <p:nvPr/>
        </p:nvSpPr>
        <p:spPr>
          <a:xfrm>
            <a:off x="6375626" y="1233965"/>
            <a:ext cx="2539774" cy="1154072"/>
          </a:xfrm>
          <a:prstGeom prst="rect">
            <a:avLst/>
          </a:prstGeom>
          <a:noFill/>
          <a:ln w="57150">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marL="171450" indent="-171450" defTabSz="1088169" fontAlgn="base">
              <a:lnSpc>
                <a:spcPct val="90000"/>
              </a:lnSpc>
              <a:spcBef>
                <a:spcPct val="20000"/>
              </a:spcBef>
              <a:spcAft>
                <a:spcPct val="0"/>
              </a:spcAft>
              <a:buClr>
                <a:srgbClr val="DC5C31"/>
              </a:buClr>
              <a:buSzPct val="70000"/>
            </a:pPr>
            <a:r>
              <a:rPr lang="en-US" sz="2400" dirty="0" smtClean="0">
                <a:solidFill>
                  <a:schemeClr val="bg1"/>
                </a:solidFill>
              </a:rPr>
              <a:t>BizTalk Server “8”</a:t>
            </a:r>
          </a:p>
        </p:txBody>
      </p:sp>
      <p:sp>
        <p:nvSpPr>
          <p:cNvPr id="6" name="Round Diagonal Corner Rectangle 5"/>
          <p:cNvSpPr/>
          <p:nvPr/>
        </p:nvSpPr>
        <p:spPr>
          <a:xfrm>
            <a:off x="3048000" y="2800350"/>
            <a:ext cx="5943600" cy="3524250"/>
          </a:xfrm>
          <a:prstGeom prst="round2Diag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2" rtlCol="0" anchor="ctr" anchorCtr="0" compatLnSpc="1">
            <a:prstTxWarp prst="textNoShape">
              <a:avLst/>
            </a:prstTxWarp>
          </a:bodyPr>
          <a:lstStyle/>
          <a:p>
            <a:pPr marL="171450" lvl="1" indent="-171450" fontAlgn="base">
              <a:lnSpc>
                <a:spcPct val="90000"/>
              </a:lnSpc>
              <a:spcBef>
                <a:spcPct val="20000"/>
              </a:spcBef>
              <a:spcAft>
                <a:spcPct val="0"/>
              </a:spcAft>
              <a:buClr>
                <a:srgbClr val="D15F19"/>
              </a:buClr>
              <a:buSzPct val="80000"/>
              <a:buBlip>
                <a:blip r:embed="rId4"/>
              </a:buBlip>
            </a:pPr>
            <a:r>
              <a:rPr lang="zh-CN" altLang="en-US" sz="2400" b="1" dirty="0" smtClean="0">
                <a:solidFill>
                  <a:schemeClr val="accent6">
                    <a:lumMod val="20000"/>
                    <a:lumOff val="80000"/>
                  </a:schemeClr>
                </a:solidFill>
              </a:rPr>
              <a:t>新的</a:t>
            </a:r>
            <a:r>
              <a:rPr lang="en-US" sz="2400" b="1" dirty="0" smtClean="0">
                <a:solidFill>
                  <a:schemeClr val="accent6">
                    <a:lumMod val="20000"/>
                    <a:lumOff val="80000"/>
                  </a:schemeClr>
                </a:solidFill>
              </a:rPr>
              <a:t> &amp; </a:t>
            </a:r>
            <a:r>
              <a:rPr lang="zh-CN" altLang="en-US" sz="2400" b="1" dirty="0" smtClean="0">
                <a:solidFill>
                  <a:schemeClr val="accent6">
                    <a:lumMod val="20000"/>
                    <a:lumOff val="80000"/>
                  </a:schemeClr>
                </a:solidFill>
              </a:rPr>
              <a:t>更好的场景</a:t>
            </a:r>
            <a:endParaRPr lang="en-US" sz="2400" b="1" dirty="0" smtClean="0">
              <a:solidFill>
                <a:schemeClr val="accent6">
                  <a:lumMod val="20000"/>
                  <a:lumOff val="80000"/>
                </a:schemeClr>
              </a:solidFill>
            </a:endParaRP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zh-CN" altLang="en-US" sz="2000" dirty="0" smtClean="0">
                <a:solidFill>
                  <a:schemeClr val="accent6">
                    <a:lumMod val="20000"/>
                    <a:lumOff val="80000"/>
                  </a:schemeClr>
                </a:solidFill>
              </a:rPr>
              <a:t>低延时</a:t>
            </a:r>
            <a:endParaRPr lang="en-US" altLang="zh-CN" sz="2000" dirty="0" smtClean="0">
              <a:solidFill>
                <a:schemeClr val="accent6">
                  <a:lumMod val="20000"/>
                  <a:lumOff val="80000"/>
                </a:schemeClr>
              </a:solidFill>
            </a:endParaRP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en-US" sz="2000" dirty="0" smtClean="0">
                <a:solidFill>
                  <a:schemeClr val="accent6">
                    <a:lumMod val="20000"/>
                    <a:lumOff val="80000"/>
                  </a:schemeClr>
                </a:solidFill>
              </a:rPr>
              <a:t>ESB</a:t>
            </a: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en-US" sz="2000" dirty="0" smtClean="0">
                <a:solidFill>
                  <a:schemeClr val="accent6">
                    <a:lumMod val="20000"/>
                    <a:lumOff val="80000"/>
                  </a:schemeClr>
                </a:solidFill>
              </a:rPr>
              <a:t>B2B</a:t>
            </a: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en-US" sz="2000" dirty="0" smtClean="0">
                <a:solidFill>
                  <a:schemeClr val="accent6">
                    <a:lumMod val="20000"/>
                    <a:lumOff val="80000"/>
                  </a:schemeClr>
                </a:solidFill>
              </a:rPr>
              <a:t>BI/BAM</a:t>
            </a: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zh-CN" altLang="en-US" sz="2000" dirty="0" smtClean="0">
                <a:solidFill>
                  <a:schemeClr val="accent6">
                    <a:lumMod val="20000"/>
                    <a:lumOff val="80000"/>
                  </a:schemeClr>
                </a:solidFill>
              </a:rPr>
              <a:t>资产跟踪</a:t>
            </a:r>
            <a:r>
              <a:rPr lang="en-US" sz="2000" dirty="0" smtClean="0">
                <a:solidFill>
                  <a:schemeClr val="accent6">
                    <a:lumMod val="20000"/>
                    <a:lumOff val="80000"/>
                  </a:schemeClr>
                </a:solidFill>
              </a:rPr>
              <a:t>(RFID)</a:t>
            </a:r>
          </a:p>
          <a:p>
            <a:pPr marL="171450" lvl="1" indent="-171450" fontAlgn="base">
              <a:lnSpc>
                <a:spcPct val="90000"/>
              </a:lnSpc>
              <a:spcBef>
                <a:spcPct val="20000"/>
              </a:spcBef>
              <a:spcAft>
                <a:spcPct val="0"/>
              </a:spcAft>
              <a:buClr>
                <a:srgbClr val="D15F19"/>
              </a:buClr>
              <a:buSzPct val="80000"/>
              <a:buBlip>
                <a:blip r:embed="rId4"/>
              </a:buBlip>
            </a:pPr>
            <a:r>
              <a:rPr lang="zh-CN" altLang="en-US" sz="2400" b="1" dirty="0" smtClean="0">
                <a:solidFill>
                  <a:schemeClr val="accent6">
                    <a:lumMod val="20000"/>
                    <a:lumOff val="80000"/>
                  </a:schemeClr>
                </a:solidFill>
              </a:rPr>
              <a:t>更快速的解决方案</a:t>
            </a:r>
            <a:endParaRPr lang="en-US" altLang="zh-CN" sz="2400" b="1" dirty="0" smtClean="0">
              <a:solidFill>
                <a:schemeClr val="accent6">
                  <a:lumMod val="20000"/>
                  <a:lumOff val="80000"/>
                </a:schemeClr>
              </a:solidFill>
            </a:endParaRPr>
          </a:p>
          <a:p>
            <a:pPr marL="171450" lvl="1" indent="-171450" fontAlgn="base">
              <a:lnSpc>
                <a:spcPct val="90000"/>
              </a:lnSpc>
              <a:spcBef>
                <a:spcPct val="20000"/>
              </a:spcBef>
              <a:spcAft>
                <a:spcPct val="0"/>
              </a:spcAft>
              <a:buClr>
                <a:srgbClr val="D15F19"/>
              </a:buClr>
              <a:buSzPct val="80000"/>
              <a:buBlip>
                <a:blip r:embed="rId4"/>
              </a:buBlip>
            </a:pPr>
            <a:endParaRPr lang="en-US" sz="2400" b="1" dirty="0" smtClean="0">
              <a:solidFill>
                <a:schemeClr val="accent6">
                  <a:lumMod val="20000"/>
                  <a:lumOff val="80000"/>
                </a:schemeClr>
              </a:solidFill>
            </a:endParaRPr>
          </a:p>
          <a:p>
            <a:pPr marL="171450" lvl="1" indent="-171450" fontAlgn="base">
              <a:lnSpc>
                <a:spcPct val="90000"/>
              </a:lnSpc>
              <a:spcBef>
                <a:spcPct val="20000"/>
              </a:spcBef>
              <a:spcAft>
                <a:spcPct val="0"/>
              </a:spcAft>
              <a:buClr>
                <a:srgbClr val="D15F19"/>
              </a:buClr>
              <a:buSzPct val="80000"/>
              <a:buBlip>
                <a:blip r:embed="rId4"/>
              </a:buBlip>
            </a:pPr>
            <a:r>
              <a:rPr lang="zh-CN" altLang="en-US" sz="2400" b="1" dirty="0" smtClean="0">
                <a:solidFill>
                  <a:schemeClr val="accent6">
                    <a:lumMod val="20000"/>
                    <a:lumOff val="80000"/>
                  </a:schemeClr>
                </a:solidFill>
              </a:rPr>
              <a:t>效率</a:t>
            </a:r>
            <a:endParaRPr lang="en-US" sz="2400" b="1" dirty="0" smtClean="0">
              <a:solidFill>
                <a:schemeClr val="accent6">
                  <a:lumMod val="20000"/>
                  <a:lumOff val="80000"/>
                </a:schemeClr>
              </a:solidFill>
            </a:endParaRP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zh-CN" altLang="en-US" sz="2000" dirty="0" smtClean="0">
                <a:solidFill>
                  <a:schemeClr val="accent6">
                    <a:lumMod val="20000"/>
                    <a:lumOff val="80000"/>
                  </a:schemeClr>
                </a:solidFill>
              </a:rPr>
              <a:t>例如：复杂的匹配</a:t>
            </a:r>
            <a:endParaRPr lang="en-US" sz="2000" dirty="0" smtClean="0">
              <a:solidFill>
                <a:schemeClr val="accent6">
                  <a:lumMod val="20000"/>
                  <a:lumOff val="80000"/>
                </a:schemeClr>
              </a:solidFill>
            </a:endParaRPr>
          </a:p>
          <a:p>
            <a:pPr marL="171450" lvl="1" indent="-171450" fontAlgn="base">
              <a:lnSpc>
                <a:spcPct val="90000"/>
              </a:lnSpc>
              <a:spcBef>
                <a:spcPct val="20000"/>
              </a:spcBef>
              <a:spcAft>
                <a:spcPct val="0"/>
              </a:spcAft>
              <a:buClr>
                <a:srgbClr val="D15F19"/>
              </a:buClr>
              <a:buSzPct val="80000"/>
              <a:buBlip>
                <a:blip r:embed="rId4"/>
              </a:buBlip>
            </a:pPr>
            <a:r>
              <a:rPr lang="zh-CN" altLang="en-US" sz="2400" b="1" dirty="0" smtClean="0">
                <a:solidFill>
                  <a:schemeClr val="accent6">
                    <a:lumMod val="20000"/>
                    <a:lumOff val="80000"/>
                  </a:schemeClr>
                </a:solidFill>
              </a:rPr>
              <a:t>更好的整合</a:t>
            </a:r>
            <a:endParaRPr lang="en-US" sz="2400" b="1" dirty="0" smtClean="0">
              <a:solidFill>
                <a:schemeClr val="accent6">
                  <a:lumMod val="20000"/>
                  <a:lumOff val="80000"/>
                </a:schemeClr>
              </a:solidFill>
            </a:endParaRPr>
          </a:p>
          <a:p>
            <a:pPr marL="171450" lvl="1" indent="-171450" defTabSz="1088169" fontAlgn="base">
              <a:lnSpc>
                <a:spcPct val="90000"/>
              </a:lnSpc>
              <a:spcBef>
                <a:spcPct val="20000"/>
              </a:spcBef>
              <a:spcAft>
                <a:spcPct val="0"/>
              </a:spcAft>
              <a:buClr>
                <a:srgbClr val="DC5C31"/>
              </a:buClr>
              <a:buSzPct val="70000"/>
              <a:buFont typeface="Arial" pitchFamily="34" charset="0"/>
              <a:buChar char="•"/>
            </a:pPr>
            <a:r>
              <a:rPr lang="zh-CN" altLang="en-US" sz="2000" dirty="0" smtClean="0">
                <a:solidFill>
                  <a:schemeClr val="accent6">
                    <a:lumMod val="20000"/>
                    <a:lumOff val="80000"/>
                  </a:schemeClr>
                </a:solidFill>
              </a:rPr>
              <a:t>总是与微软最新平台整合</a:t>
            </a:r>
            <a:endParaRPr lang="en-US" sz="2000" dirty="0" smtClean="0">
              <a:solidFill>
                <a:schemeClr val="accent6">
                  <a:lumMod val="20000"/>
                  <a:lumOff val="80000"/>
                </a:schemeClr>
              </a:solidFill>
            </a:endParaRPr>
          </a:p>
        </p:txBody>
      </p:sp>
      <p:sp>
        <p:nvSpPr>
          <p:cNvPr id="17" name="TextBox 16"/>
          <p:cNvSpPr txBox="1"/>
          <p:nvPr/>
        </p:nvSpPr>
        <p:spPr>
          <a:xfrm>
            <a:off x="3189459" y="2514600"/>
            <a:ext cx="2998834" cy="249299"/>
          </a:xfrm>
          <a:prstGeom prst="rect">
            <a:avLst/>
          </a:prstGeom>
        </p:spPr>
        <p:txBody>
          <a:bodyPr vert="horz" wrap="none" lIns="0" tIns="0" rIns="0" bIns="0" rtlCol="0">
            <a:spAutoFit/>
          </a:bodyPr>
          <a:lstStyle/>
          <a:p>
            <a:pPr marL="396875" indent="-396875" defTabSz="914363">
              <a:lnSpc>
                <a:spcPct val="90000"/>
              </a:lnSpc>
              <a:spcBef>
                <a:spcPct val="20000"/>
              </a:spcBef>
              <a:buSzPct val="70000"/>
            </a:pPr>
            <a:r>
              <a:rPr lang="en-US" i="1" dirty="0" smtClean="0">
                <a:solidFill>
                  <a:schemeClr val="bg2"/>
                </a:solidFill>
              </a:rPr>
              <a:t>BizTalk</a:t>
            </a:r>
            <a:r>
              <a:rPr lang="zh-CN" altLang="en-US" i="1" dirty="0" smtClean="0">
                <a:solidFill>
                  <a:schemeClr val="bg2"/>
                </a:solidFill>
              </a:rPr>
              <a:t>服务器 的未来关注点：</a:t>
            </a:r>
            <a:endParaRPr kumimoji="0" lang="en-US" sz="18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advTm="13653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2514600"/>
            <a:ext cx="8610600" cy="2667000"/>
          </a:xfrm>
          <a:prstGeom prst="rect">
            <a:avLst/>
          </a:prstGeom>
          <a:solidFill>
            <a:schemeClr val="bg1">
              <a:lumMod val="65000"/>
              <a:alpha val="69000"/>
            </a:schemeClr>
          </a:solidFill>
          <a:ln w="3175" cmpd="sng">
            <a:noFill/>
            <a:prstDash val="soli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7315200" bIns="0" numCol="1" rtlCol="0" anchor="ctr" anchorCtr="0" compatLnSpc="1">
            <a:prstTxWarp prst="textNoShape">
              <a:avLst/>
            </a:prstTxWarp>
          </a:bodyPr>
          <a:lstStyle/>
          <a:p>
            <a:pPr algn="ctr" defTabSz="1329574" fontAlgn="base">
              <a:lnSpc>
                <a:spcPct val="80000"/>
              </a:lnSpc>
              <a:spcBef>
                <a:spcPct val="0"/>
              </a:spcBef>
              <a:spcAft>
                <a:spcPct val="0"/>
              </a:spcAft>
              <a:defRPr/>
            </a:pPr>
            <a:endParaRPr lang="en-US" sz="3200" spc="-70" dirty="0">
              <a:ln w="18415" cmpd="sng">
                <a:noFill/>
                <a:prstDash val="solid"/>
              </a:ln>
              <a:gradFill>
                <a:gsLst>
                  <a:gs pos="0">
                    <a:srgbClr val="FFFFFF"/>
                  </a:gs>
                  <a:gs pos="100000">
                    <a:srgbClr val="FFFFFF"/>
                  </a:gs>
                </a:gsLst>
                <a:lin ang="16200000" scaled="1"/>
              </a:gradFill>
              <a:latin typeface="Segoe Semibold" pitchFamily="34" charset="0"/>
            </a:endParaRPr>
          </a:p>
        </p:txBody>
      </p:sp>
      <p:grpSp>
        <p:nvGrpSpPr>
          <p:cNvPr id="2" name="Group 69"/>
          <p:cNvGrpSpPr/>
          <p:nvPr/>
        </p:nvGrpSpPr>
        <p:grpSpPr>
          <a:xfrm>
            <a:off x="1249376" y="4517090"/>
            <a:ext cx="6650288" cy="2721909"/>
            <a:chOff x="1665401" y="3426437"/>
            <a:chExt cx="8864742" cy="3211034"/>
          </a:xfrm>
        </p:grpSpPr>
        <p:pic>
          <p:nvPicPr>
            <p:cNvPr id="5" name="Picture 4" descr="ring2.png"/>
            <p:cNvPicPr>
              <a:picLocks noChangeAspect="1"/>
            </p:cNvPicPr>
            <p:nvPr/>
          </p:nvPicPr>
          <p:blipFill>
            <a:blip r:embed="rId4" cstate="screen">
              <a:lum bright="-34000" contrast="46000"/>
            </a:blip>
            <a:srcRect/>
            <a:stretch>
              <a:fillRect/>
            </a:stretch>
          </p:blipFill>
          <p:spPr>
            <a:xfrm>
              <a:off x="1665401" y="3426437"/>
              <a:ext cx="8864742" cy="3211034"/>
            </a:xfrm>
            <a:prstGeom prst="rect">
              <a:avLst/>
            </a:prstGeom>
          </p:spPr>
        </p:pic>
        <p:sp>
          <p:nvSpPr>
            <p:cNvPr id="6" name="Freeform 11"/>
            <p:cNvSpPr>
              <a:spLocks/>
            </p:cNvSpPr>
            <p:nvPr/>
          </p:nvSpPr>
          <p:spPr bwMode="auto">
            <a:xfrm>
              <a:off x="7210927" y="4367796"/>
              <a:ext cx="2325437" cy="885252"/>
            </a:xfrm>
            <a:custGeom>
              <a:avLst/>
              <a:gdLst/>
              <a:ahLst/>
              <a:cxnLst>
                <a:cxn ang="0">
                  <a:pos x="656" y="0"/>
                </a:cxn>
                <a:cxn ang="0">
                  <a:pos x="0" y="312"/>
                </a:cxn>
              </a:cxnLst>
              <a:rect l="0" t="0" r="r" b="b"/>
              <a:pathLst>
                <a:path w="820" h="312">
                  <a:moveTo>
                    <a:pt x="656" y="0"/>
                  </a:moveTo>
                  <a:cubicBezTo>
                    <a:pt x="656" y="0"/>
                    <a:pt x="820" y="218"/>
                    <a:pt x="0" y="312"/>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algn="l" defTabSz="914363" rtl="0"/>
              <a:endParaRPr lang="en-US" sz="2400" kern="1200" dirty="0">
                <a:solidFill>
                  <a:srgbClr val="FFFFFF"/>
                </a:solidFill>
                <a:latin typeface="Calibri"/>
                <a:ea typeface="+mn-ea"/>
                <a:cs typeface="+mn-cs"/>
              </a:endParaRPr>
            </a:p>
          </p:txBody>
        </p:sp>
        <p:sp>
          <p:nvSpPr>
            <p:cNvPr id="7" name="Freeform 11"/>
            <p:cNvSpPr>
              <a:spLocks/>
            </p:cNvSpPr>
            <p:nvPr/>
          </p:nvSpPr>
          <p:spPr bwMode="auto">
            <a:xfrm flipH="1">
              <a:off x="2799346" y="4367796"/>
              <a:ext cx="2205787" cy="872791"/>
            </a:xfrm>
            <a:custGeom>
              <a:avLst/>
              <a:gdLst/>
              <a:ahLst/>
              <a:cxnLst>
                <a:cxn ang="0">
                  <a:pos x="656" y="0"/>
                </a:cxn>
                <a:cxn ang="0">
                  <a:pos x="0" y="312"/>
                </a:cxn>
              </a:cxnLst>
              <a:rect l="0" t="0" r="r" b="b"/>
              <a:pathLst>
                <a:path w="820" h="312">
                  <a:moveTo>
                    <a:pt x="656" y="0"/>
                  </a:moveTo>
                  <a:cubicBezTo>
                    <a:pt x="656" y="0"/>
                    <a:pt x="820" y="218"/>
                    <a:pt x="0" y="312"/>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algn="l" defTabSz="914363" rtl="0"/>
              <a:endParaRPr lang="en-US" sz="2400" kern="1200" dirty="0">
                <a:solidFill>
                  <a:srgbClr val="FFFFFF"/>
                </a:solidFill>
                <a:latin typeface="Calibri"/>
                <a:ea typeface="+mn-ea"/>
                <a:cs typeface="+mn-cs"/>
              </a:endParaRPr>
            </a:p>
          </p:txBody>
        </p:sp>
        <p:sp>
          <p:nvSpPr>
            <p:cNvPr id="8" name="Freeform 17"/>
            <p:cNvSpPr>
              <a:spLocks/>
            </p:cNvSpPr>
            <p:nvPr/>
          </p:nvSpPr>
          <p:spPr bwMode="auto">
            <a:xfrm>
              <a:off x="5017294" y="3648075"/>
              <a:ext cx="2141538" cy="131763"/>
            </a:xfrm>
            <a:custGeom>
              <a:avLst/>
              <a:gdLst/>
              <a:ahLst/>
              <a:cxnLst>
                <a:cxn ang="0">
                  <a:pos x="0" y="46"/>
                </a:cxn>
                <a:cxn ang="0">
                  <a:pos x="748" y="40"/>
                </a:cxn>
              </a:cxnLst>
              <a:rect l="0" t="0" r="r" b="b"/>
              <a:pathLst>
                <a:path w="748" h="46">
                  <a:moveTo>
                    <a:pt x="0" y="46"/>
                  </a:moveTo>
                  <a:cubicBezTo>
                    <a:pt x="0" y="46"/>
                    <a:pt x="366" y="0"/>
                    <a:pt x="748" y="40"/>
                  </a:cubicBezTo>
                </a:path>
              </a:pathLst>
            </a:custGeom>
            <a:ln>
              <a:solidFill>
                <a:schemeClr val="accent4">
                  <a:lumMod val="75000"/>
                </a:schemeClr>
              </a:solidFill>
            </a:ln>
            <a:effectLst>
              <a:outerShdw blurRad="63500" algn="ctr" rotWithShape="0">
                <a:schemeClr val="accent4">
                  <a:lumMod val="75000"/>
                </a:schemeClr>
              </a:outerShdw>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algn="l" defTabSz="914363" rtl="0"/>
              <a:endParaRPr lang="en-US" sz="2400" kern="1200" dirty="0">
                <a:solidFill>
                  <a:srgbClr val="FFFFFF"/>
                </a:solidFill>
                <a:latin typeface="Calibri"/>
                <a:ea typeface="+mn-ea"/>
                <a:cs typeface="+mn-cs"/>
              </a:endParaRPr>
            </a:p>
          </p:txBody>
        </p:sp>
        <p:sp>
          <p:nvSpPr>
            <p:cNvPr id="14" name="Rounded Rectangle 13"/>
            <p:cNvSpPr/>
            <p:nvPr/>
          </p:nvSpPr>
          <p:spPr bwMode="auto">
            <a:xfrm>
              <a:off x="4646613" y="5034110"/>
              <a:ext cx="2895601" cy="351979"/>
            </a:xfrm>
            <a:prstGeom prst="roundRect">
              <a:avLst>
                <a:gd name="adj" fmla="val 9072"/>
              </a:avLst>
            </a:prstGeom>
            <a:ln>
              <a:headEnd type="none" w="med" len="med"/>
              <a:tailEnd type="none" w="med" len="med"/>
            </a:ln>
            <a:effectLst>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90000"/>
                </a:lnSpc>
                <a:spcBef>
                  <a:spcPct val="0"/>
                </a:spcBef>
                <a:spcAft>
                  <a:spcPct val="0"/>
                </a:spcAft>
                <a:defRPr/>
              </a:pPr>
              <a:r>
                <a:rPr lang="en-US" altLang="zh-CN" sz="1800" kern="1200" dirty="0" smtClean="0">
                  <a:solidFill>
                    <a:srgbClr val="FFFFFF"/>
                  </a:solidFill>
                  <a:latin typeface="Calibri"/>
                  <a:ea typeface="+mn-ea"/>
                  <a:cs typeface="+mn-cs"/>
                </a:rPr>
                <a:t>Visual Studio &amp; .NET</a:t>
              </a:r>
              <a:endParaRPr lang="en-US" altLang="zh-CN" sz="1800" kern="1200" dirty="0">
                <a:solidFill>
                  <a:srgbClr val="FFFFFF"/>
                </a:solidFill>
                <a:latin typeface="Calibri"/>
                <a:ea typeface="+mn-ea"/>
                <a:cs typeface="+mn-cs"/>
              </a:endParaRPr>
            </a:p>
          </p:txBody>
        </p:sp>
      </p:grpSp>
      <p:pic>
        <p:nvPicPr>
          <p:cNvPr id="16" name="Picture 15" descr="Azure copy.png"/>
          <p:cNvPicPr preferRelativeResize="0">
            <a:picLocks noChangeAspect="1"/>
          </p:cNvPicPr>
          <p:nvPr/>
        </p:nvPicPr>
        <p:blipFill>
          <a:blip r:embed="rId5" cstate="screen"/>
          <a:srcRect/>
          <a:stretch>
            <a:fillRect/>
          </a:stretch>
        </p:blipFill>
        <p:spPr>
          <a:xfrm>
            <a:off x="4376532" y="2209800"/>
            <a:ext cx="4978643" cy="3048001"/>
          </a:xfrm>
          <a:prstGeom prst="rect">
            <a:avLst/>
          </a:prstGeom>
        </p:spPr>
      </p:pic>
      <p:pic>
        <p:nvPicPr>
          <p:cNvPr id="17" name="Picture 16" descr="On-Premises Platform copy.png"/>
          <p:cNvPicPr preferRelativeResize="0">
            <a:picLocks/>
          </p:cNvPicPr>
          <p:nvPr/>
        </p:nvPicPr>
        <p:blipFill>
          <a:blip r:embed="rId6" cstate="screen"/>
          <a:stretch>
            <a:fillRect/>
          </a:stretch>
        </p:blipFill>
        <p:spPr>
          <a:xfrm>
            <a:off x="-229851" y="2339996"/>
            <a:ext cx="4980205" cy="3511075"/>
          </a:xfrm>
          <a:prstGeom prst="rect">
            <a:avLst/>
          </a:prstGeom>
          <a:noFill/>
          <a:ln>
            <a:noFill/>
          </a:ln>
        </p:spPr>
      </p:pic>
      <p:grpSp>
        <p:nvGrpSpPr>
          <p:cNvPr id="4" name="Group 33"/>
          <p:cNvGrpSpPr/>
          <p:nvPr/>
        </p:nvGrpSpPr>
        <p:grpSpPr>
          <a:xfrm>
            <a:off x="990600" y="1295400"/>
            <a:ext cx="7392707" cy="1838150"/>
            <a:chOff x="257425" y="261640"/>
            <a:chExt cx="11728963" cy="2187818"/>
          </a:xfrm>
        </p:grpSpPr>
        <p:grpSp>
          <p:nvGrpSpPr>
            <p:cNvPr id="9" name="Group 32"/>
            <p:cNvGrpSpPr/>
            <p:nvPr/>
          </p:nvGrpSpPr>
          <p:grpSpPr>
            <a:xfrm>
              <a:off x="257425" y="261640"/>
              <a:ext cx="11728963" cy="2187818"/>
              <a:chOff x="257425" y="261640"/>
              <a:chExt cx="11728963" cy="2187818"/>
            </a:xfrm>
          </p:grpSpPr>
          <p:pic>
            <p:nvPicPr>
              <p:cNvPr id="23" name="Picture 22" descr="server-in-the-clouds.png"/>
              <p:cNvPicPr>
                <a:picLocks noChangeAspect="1"/>
              </p:cNvPicPr>
              <p:nvPr/>
            </p:nvPicPr>
            <p:blipFill>
              <a:blip r:embed="rId7" cstate="screen"/>
              <a:stretch>
                <a:fillRect/>
              </a:stretch>
            </p:blipFill>
            <p:spPr>
              <a:xfrm>
                <a:off x="9510787" y="261640"/>
                <a:ext cx="2475601" cy="2045297"/>
              </a:xfrm>
              <a:prstGeom prst="rect">
                <a:avLst/>
              </a:prstGeom>
            </p:spPr>
          </p:pic>
          <p:pic>
            <p:nvPicPr>
              <p:cNvPr id="24" name="Picture 2" descr="C:\Users\aliciat\Desktop\Events\MIX\ForMonicaRayOzzieKit\ForMonicaRayOzzieKit\Ray1970Pic\EDC data center more masked.png"/>
              <p:cNvPicPr>
                <a:picLocks noChangeAspect="1" noChangeArrowheads="1"/>
              </p:cNvPicPr>
              <p:nvPr/>
            </p:nvPicPr>
            <p:blipFill>
              <a:blip r:embed="rId8" cstate="screen"/>
              <a:stretch>
                <a:fillRect/>
              </a:stretch>
            </p:blipFill>
            <p:spPr bwMode="auto">
              <a:xfrm>
                <a:off x="257425" y="905320"/>
                <a:ext cx="2418055" cy="1544138"/>
              </a:xfrm>
              <a:prstGeom prst="rect">
                <a:avLst/>
              </a:prstGeom>
              <a:noFill/>
              <a:ln>
                <a:noFill/>
              </a:ln>
            </p:spPr>
          </p:pic>
          <p:sp>
            <p:nvSpPr>
              <p:cNvPr id="25" name="Freeform 9"/>
              <p:cNvSpPr>
                <a:spLocks/>
              </p:cNvSpPr>
              <p:nvPr/>
            </p:nvSpPr>
            <p:spPr bwMode="auto">
              <a:xfrm>
                <a:off x="2304668" y="609600"/>
                <a:ext cx="7388352" cy="1216152"/>
              </a:xfrm>
              <a:custGeom>
                <a:avLst/>
                <a:gdLst/>
                <a:ahLst/>
                <a:cxnLst>
                  <a:cxn ang="0">
                    <a:pos x="2765" y="530"/>
                  </a:cxn>
                  <a:cxn ang="0">
                    <a:pos x="3291" y="441"/>
                  </a:cxn>
                  <a:cxn ang="0">
                    <a:pos x="2942" y="27"/>
                  </a:cxn>
                  <a:cxn ang="0">
                    <a:pos x="2964" y="182"/>
                  </a:cxn>
                  <a:cxn ang="0">
                    <a:pos x="2964" y="184"/>
                  </a:cxn>
                  <a:cxn ang="0">
                    <a:pos x="1638" y="0"/>
                  </a:cxn>
                  <a:cxn ang="0">
                    <a:pos x="328" y="189"/>
                  </a:cxn>
                  <a:cxn ang="0">
                    <a:pos x="326" y="186"/>
                  </a:cxn>
                  <a:cxn ang="0">
                    <a:pos x="348" y="31"/>
                  </a:cxn>
                  <a:cxn ang="0">
                    <a:pos x="0" y="444"/>
                  </a:cxn>
                  <a:cxn ang="0">
                    <a:pos x="525" y="534"/>
                  </a:cxn>
                  <a:cxn ang="0">
                    <a:pos x="424" y="433"/>
                  </a:cxn>
                  <a:cxn ang="0">
                    <a:pos x="1649" y="291"/>
                  </a:cxn>
                  <a:cxn ang="0">
                    <a:pos x="2869" y="426"/>
                  </a:cxn>
                  <a:cxn ang="0">
                    <a:pos x="2869" y="427"/>
                  </a:cxn>
                  <a:cxn ang="0">
                    <a:pos x="2765" y="530"/>
                  </a:cxn>
                </a:cxnLst>
                <a:rect l="0" t="0" r="r" b="b"/>
                <a:pathLst>
                  <a:path w="3291" h="534">
                    <a:moveTo>
                      <a:pt x="2765" y="530"/>
                    </a:moveTo>
                    <a:cubicBezTo>
                      <a:pt x="3291" y="441"/>
                      <a:pt x="3291" y="441"/>
                      <a:pt x="3291" y="441"/>
                    </a:cubicBezTo>
                    <a:cubicBezTo>
                      <a:pt x="2942" y="27"/>
                      <a:pt x="2942" y="27"/>
                      <a:pt x="2942" y="27"/>
                    </a:cubicBezTo>
                    <a:cubicBezTo>
                      <a:pt x="2964" y="182"/>
                      <a:pt x="2964" y="182"/>
                      <a:pt x="2964" y="182"/>
                    </a:cubicBezTo>
                    <a:cubicBezTo>
                      <a:pt x="2964" y="184"/>
                      <a:pt x="2964" y="184"/>
                      <a:pt x="2964" y="184"/>
                    </a:cubicBezTo>
                    <a:cubicBezTo>
                      <a:pt x="2885" y="163"/>
                      <a:pt x="2493" y="0"/>
                      <a:pt x="1638" y="0"/>
                    </a:cubicBezTo>
                    <a:cubicBezTo>
                      <a:pt x="818" y="0"/>
                      <a:pt x="404" y="169"/>
                      <a:pt x="328" y="189"/>
                    </a:cubicBezTo>
                    <a:cubicBezTo>
                      <a:pt x="326" y="186"/>
                      <a:pt x="326" y="186"/>
                      <a:pt x="326" y="186"/>
                    </a:cubicBezTo>
                    <a:cubicBezTo>
                      <a:pt x="348" y="31"/>
                      <a:pt x="348" y="31"/>
                      <a:pt x="348" y="31"/>
                    </a:cubicBezTo>
                    <a:cubicBezTo>
                      <a:pt x="0" y="444"/>
                      <a:pt x="0" y="444"/>
                      <a:pt x="0" y="444"/>
                    </a:cubicBezTo>
                    <a:cubicBezTo>
                      <a:pt x="525" y="534"/>
                      <a:pt x="525" y="534"/>
                      <a:pt x="525" y="534"/>
                    </a:cubicBezTo>
                    <a:cubicBezTo>
                      <a:pt x="424" y="433"/>
                      <a:pt x="424" y="433"/>
                      <a:pt x="424" y="433"/>
                    </a:cubicBezTo>
                    <a:cubicBezTo>
                      <a:pt x="491" y="407"/>
                      <a:pt x="840" y="291"/>
                      <a:pt x="1649" y="291"/>
                    </a:cubicBezTo>
                    <a:cubicBezTo>
                      <a:pt x="2495" y="291"/>
                      <a:pt x="2803" y="399"/>
                      <a:pt x="2869" y="426"/>
                    </a:cubicBezTo>
                    <a:cubicBezTo>
                      <a:pt x="2869" y="427"/>
                      <a:pt x="2869" y="427"/>
                      <a:pt x="2869" y="427"/>
                    </a:cubicBezTo>
                    <a:lnTo>
                      <a:pt x="2765" y="530"/>
                    </a:lnTo>
                    <a:close/>
                  </a:path>
                </a:pathLst>
              </a:custGeom>
              <a:solidFill>
                <a:schemeClr val="bg1">
                  <a:lumMod val="85000"/>
                </a:schemeClr>
              </a:solidFill>
              <a:ln w="22225">
                <a:noFill/>
                <a:round/>
                <a:headEnd/>
                <a:tailEnd/>
              </a:ln>
              <a:effectLst>
                <a:outerShdw blurRad="292100" sx="105000" sy="105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defTabSz="914363" rtl="0"/>
                <a:endParaRPr lang="en-US" sz="1600" kern="1200" dirty="0">
                  <a:latin typeface="Calibri"/>
                  <a:ea typeface="+mn-ea"/>
                  <a:cs typeface="+mn-cs"/>
                </a:endParaRPr>
              </a:p>
            </p:txBody>
          </p:sp>
        </p:grpSp>
        <p:grpSp>
          <p:nvGrpSpPr>
            <p:cNvPr id="10" name="Group 67"/>
            <p:cNvGrpSpPr/>
            <p:nvPr/>
          </p:nvGrpSpPr>
          <p:grpSpPr>
            <a:xfrm>
              <a:off x="1620356" y="1153077"/>
              <a:ext cx="8776301" cy="655503"/>
              <a:chOff x="1620356" y="1004544"/>
              <a:chExt cx="8776301" cy="655503"/>
            </a:xfrm>
          </p:grpSpPr>
          <p:sp>
            <p:nvSpPr>
              <p:cNvPr id="21" name="TextBox 20"/>
              <p:cNvSpPr txBox="1"/>
              <p:nvPr/>
            </p:nvSpPr>
            <p:spPr>
              <a:xfrm rot="631002">
                <a:off x="4336236" y="1013390"/>
                <a:ext cx="6060421" cy="646657"/>
              </a:xfrm>
              <a:prstGeom prst="rect">
                <a:avLst/>
              </a:prstGeom>
              <a:noFill/>
            </p:spPr>
            <p:txBody>
              <a:bodyPr wrap="none" rtlCol="0">
                <a:prstTxWarp prst="textArchUp">
                  <a:avLst>
                    <a:gd name="adj" fmla="val 11439975"/>
                  </a:avLst>
                </a:prstTxWarp>
                <a:spAutoFit/>
              </a:bodyPr>
              <a:lstStyle/>
              <a:p>
                <a:pPr algn="ctr" defTabSz="914363" rtl="0"/>
                <a:r>
                  <a:rPr lang="en-US" sz="2400" b="1" i="1" kern="1200" dirty="0" smtClean="0">
                    <a:latin typeface="Segoe" pitchFamily="34" charset="0"/>
                    <a:ea typeface="+mn-ea"/>
                    <a:cs typeface="+mn-cs"/>
                  </a:rPr>
                  <a:t> + Cloud </a:t>
                </a:r>
                <a:r>
                  <a:rPr lang="en-US" sz="2400" b="1" i="1" kern="1200" dirty="0">
                    <a:latin typeface="Segoe" pitchFamily="34" charset="0"/>
                    <a:ea typeface="+mn-ea"/>
                    <a:cs typeface="+mn-cs"/>
                  </a:rPr>
                  <a:t>Services</a:t>
                </a:r>
              </a:p>
            </p:txBody>
          </p:sp>
          <p:sp>
            <p:nvSpPr>
              <p:cNvPr id="22" name="TextBox 21"/>
              <p:cNvSpPr txBox="1"/>
              <p:nvPr/>
            </p:nvSpPr>
            <p:spPr>
              <a:xfrm rot="21059098">
                <a:off x="1620356" y="1004544"/>
                <a:ext cx="5075096" cy="461666"/>
              </a:xfrm>
              <a:prstGeom prst="rect">
                <a:avLst/>
              </a:prstGeom>
              <a:noFill/>
            </p:spPr>
            <p:txBody>
              <a:bodyPr wrap="none" rtlCol="0">
                <a:prstTxWarp prst="textArchUp">
                  <a:avLst>
                    <a:gd name="adj" fmla="val 11439975"/>
                  </a:avLst>
                </a:prstTxWarp>
                <a:spAutoFit/>
              </a:bodyPr>
              <a:lstStyle/>
              <a:p>
                <a:pPr algn="l" defTabSz="914363" rtl="0"/>
                <a:r>
                  <a:rPr lang="en-US" sz="2400" b="1" i="1" kern="1200" dirty="0" smtClean="0">
                    <a:latin typeface="Segoe" pitchFamily="34" charset="0"/>
                    <a:ea typeface="+mn-ea"/>
                    <a:cs typeface="+mn-cs"/>
                  </a:rPr>
                  <a:t>On-Premises</a:t>
                </a:r>
                <a:endParaRPr lang="en-US" sz="2400" b="1" i="1" kern="1200" dirty="0">
                  <a:latin typeface="Segoe" pitchFamily="34" charset="0"/>
                  <a:ea typeface="+mn-ea"/>
                  <a:cs typeface="+mn-cs"/>
                </a:endParaRPr>
              </a:p>
            </p:txBody>
          </p:sp>
        </p:grpSp>
      </p:grpSp>
      <p:sp>
        <p:nvSpPr>
          <p:cNvPr id="27" name="TextBox 26"/>
          <p:cNvSpPr txBox="1"/>
          <p:nvPr/>
        </p:nvSpPr>
        <p:spPr>
          <a:xfrm>
            <a:off x="381000" y="838200"/>
            <a:ext cx="8763000" cy="707886"/>
          </a:xfrm>
          <a:prstGeom prst="rect">
            <a:avLst/>
          </a:prstGeom>
          <a:noFill/>
        </p:spPr>
        <p:txBody>
          <a:bodyPr wrap="square" rtlCol="0">
            <a:spAutoFit/>
          </a:bodyPr>
          <a:lstStyle/>
          <a:p>
            <a:r>
              <a:rPr lang="zh-CN" altLang="en-US" sz="2000" i="1" dirty="0" smtClean="0">
                <a:solidFill>
                  <a:schemeClr val="bg2"/>
                </a:solidFill>
              </a:rPr>
              <a:t>随着越来越多的应用部署到云端，</a:t>
            </a:r>
            <a:r>
              <a:rPr lang="en-US" sz="2000" i="1" dirty="0" smtClean="0">
                <a:solidFill>
                  <a:schemeClr val="bg2"/>
                </a:solidFill>
              </a:rPr>
              <a:t> BizTalk</a:t>
            </a:r>
            <a:r>
              <a:rPr lang="zh-CN" altLang="en-US" sz="2000" i="1" dirty="0" smtClean="0">
                <a:solidFill>
                  <a:schemeClr val="bg2"/>
                </a:solidFill>
              </a:rPr>
              <a:t>服务器还能够作为连接自有</a:t>
            </a:r>
            <a:r>
              <a:rPr lang="en-US" altLang="zh-CN" sz="2000" i="1" dirty="0" smtClean="0">
                <a:solidFill>
                  <a:schemeClr val="bg2"/>
                </a:solidFill>
              </a:rPr>
              <a:t>(on-Premises)</a:t>
            </a:r>
            <a:r>
              <a:rPr lang="zh-CN" altLang="en-US" sz="2000" i="1" dirty="0" smtClean="0">
                <a:solidFill>
                  <a:schemeClr val="bg2"/>
                </a:solidFill>
              </a:rPr>
              <a:t>应用到云服务</a:t>
            </a:r>
            <a:r>
              <a:rPr lang="en-US" altLang="zh-CN" sz="2000" i="1" dirty="0" smtClean="0">
                <a:solidFill>
                  <a:schemeClr val="bg2"/>
                </a:solidFill>
              </a:rPr>
              <a:t>(Cloud Services)</a:t>
            </a:r>
            <a:r>
              <a:rPr lang="zh-CN" altLang="en-US" sz="2000" i="1" dirty="0" smtClean="0">
                <a:solidFill>
                  <a:schemeClr val="bg2"/>
                </a:solidFill>
              </a:rPr>
              <a:t>的解决方案</a:t>
            </a:r>
            <a:endParaRPr lang="en-US" sz="2000" i="1" dirty="0" smtClean="0">
              <a:solidFill>
                <a:schemeClr val="bg2"/>
              </a:solidFill>
            </a:endParaRPr>
          </a:p>
        </p:txBody>
      </p:sp>
      <p:pic>
        <p:nvPicPr>
          <p:cNvPr id="28" name="Picture 27" descr="BizTalkSvr09_h_rgb_r.png"/>
          <p:cNvPicPr>
            <a:picLocks noChangeAspect="1"/>
          </p:cNvPicPr>
          <p:nvPr/>
        </p:nvPicPr>
        <p:blipFill>
          <a:blip r:embed="rId9" cstate="print">
            <a:duotone>
              <a:prstClr val="black"/>
              <a:schemeClr val="accent1">
                <a:tint val="45000"/>
                <a:satMod val="400000"/>
              </a:schemeClr>
            </a:duotone>
            <a:lum bright="-26000"/>
          </a:blip>
          <a:stretch>
            <a:fillRect/>
          </a:stretch>
        </p:blipFill>
        <p:spPr>
          <a:xfrm>
            <a:off x="2971800" y="5145940"/>
            <a:ext cx="3200400" cy="569076"/>
          </a:xfrm>
          <a:prstGeom prst="rect">
            <a:avLst/>
          </a:prstGeom>
        </p:spPr>
      </p:pic>
      <p:sp>
        <p:nvSpPr>
          <p:cNvPr id="29" name="Title 28"/>
          <p:cNvSpPr>
            <a:spLocks noGrp="1"/>
          </p:cNvSpPr>
          <p:nvPr>
            <p:ph type="title"/>
          </p:nvPr>
        </p:nvSpPr>
        <p:spPr>
          <a:xfrm>
            <a:off x="457200" y="274638"/>
            <a:ext cx="8229600" cy="654032"/>
          </a:xfrm>
        </p:spPr>
        <p:txBody>
          <a:bodyPr/>
          <a:lstStyle/>
          <a:p>
            <a:pPr algn="l"/>
            <a:r>
              <a:rPr lang="zh-CN" altLang="en-US" dirty="0" smtClean="0"/>
              <a:t>微软的平台观</a:t>
            </a:r>
            <a:endParaRPr lang="en-US" dirty="0"/>
          </a:p>
        </p:txBody>
      </p:sp>
    </p:spTree>
    <p:custDataLst>
      <p:tags r:id="rId1"/>
    </p:custDataLst>
  </p:cSld>
  <p:clrMapOvr>
    <a:masterClrMapping/>
  </p:clrMapOvr>
  <p:transition advTm="32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63" presetClass="path" presetSubtype="0" accel="50000" decel="50000" fill="hold" nodeType="withEffect">
                                  <p:stCondLst>
                                    <p:cond delay="0"/>
                                  </p:stCondLst>
                                  <p:childTnLst>
                                    <p:animMotion origin="layout" path="M -0.10547 1.11111E-6 L 1.45833E-6 1.11111E-6 " pathEditMode="relative" rAng="0" ptsTypes="AA">
                                      <p:cBhvr>
                                        <p:cTn id="16" dur="1000" fill="hold"/>
                                        <p:tgtEl>
                                          <p:spTgt spid="17"/>
                                        </p:tgtEl>
                                        <p:attrNameLst>
                                          <p:attrName>ppt_x</p:attrName>
                                          <p:attrName>ppt_y</p:attrName>
                                        </p:attrNameLst>
                                      </p:cBhvr>
                                      <p:rCtr x="53" y="0"/>
                                    </p:animMotion>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35" presetClass="path" presetSubtype="0" accel="50000" decel="50000" fill="hold" nodeType="withEffect">
                                  <p:stCondLst>
                                    <p:cond delay="0"/>
                                  </p:stCondLst>
                                  <p:childTnLst>
                                    <p:animMotion origin="layout" path="M 0.10286 2.96296E-6 L 3.75E-6 2.96296E-6 " pathEditMode="relative" rAng="0" ptsTypes="AA">
                                      <p:cBhvr>
                                        <p:cTn id="22" dur="1000" fill="hold"/>
                                        <p:tgtEl>
                                          <p:spTgt spid="16"/>
                                        </p:tgtEl>
                                        <p:attrNameLst>
                                          <p:attrName>ppt_x</p:attrName>
                                          <p:attrName>ppt_y</p:attrName>
                                        </p:attrNameLst>
                                      </p:cBhvr>
                                      <p:rCtr x="-51" y="0"/>
                                    </p:animMotion>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p:cNvSpPr/>
          <p:nvPr/>
        </p:nvSpPr>
        <p:spPr bwMode="auto">
          <a:xfrm>
            <a:off x="304800" y="2801000"/>
            <a:ext cx="6400800" cy="3771272"/>
          </a:xfrm>
          <a:prstGeom prst="ellipse">
            <a:avLst/>
          </a:prstGeom>
          <a:noFill/>
          <a:ln w="57150">
            <a:solidFill>
              <a:schemeClr val="accent4">
                <a:lumMod val="40000"/>
                <a:lumOff val="60000"/>
              </a:scheme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300" b="0" i="0" u="none" strike="noStrike" kern="1200" cap="none" spc="0" normalizeH="0" baseline="0" noProof="0" dirty="0" smtClean="0">
              <a:ln>
                <a:noFill/>
              </a:ln>
              <a:solidFill>
                <a:schemeClr val="bg2"/>
              </a:solidFill>
              <a:effectLst/>
              <a:uLnTx/>
              <a:uFillTx/>
              <a:latin typeface="Segoe" pitchFamily="34" charset="0"/>
              <a:ea typeface="+mn-ea"/>
              <a:cs typeface="+mn-cs"/>
            </a:endParaRPr>
          </a:p>
        </p:txBody>
      </p:sp>
      <p:sp>
        <p:nvSpPr>
          <p:cNvPr id="100" name="Oval 99"/>
          <p:cNvSpPr/>
          <p:nvPr/>
        </p:nvSpPr>
        <p:spPr bwMode="auto">
          <a:xfrm>
            <a:off x="2286000" y="1619272"/>
            <a:ext cx="5181600" cy="2819400"/>
          </a:xfrm>
          <a:prstGeom prst="ellipse">
            <a:avLst/>
          </a:prstGeom>
          <a:noFill/>
          <a:ln w="57150">
            <a:solidFill>
              <a:srgbClr val="C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300" b="0" i="0" u="none" strike="noStrike" kern="1200" cap="none" spc="0" normalizeH="0" baseline="0" noProof="0" dirty="0" smtClean="0">
              <a:ln>
                <a:noFill/>
              </a:ln>
              <a:solidFill>
                <a:schemeClr val="bg2"/>
              </a:solidFill>
              <a:effectLst/>
              <a:uLnTx/>
              <a:uFillTx/>
              <a:latin typeface="Segoe" pitchFamily="34" charset="0"/>
              <a:ea typeface="+mn-ea"/>
              <a:cs typeface="+mn-cs"/>
            </a:endParaRPr>
          </a:p>
        </p:txBody>
      </p:sp>
      <p:sp>
        <p:nvSpPr>
          <p:cNvPr id="2" name="Title 1"/>
          <p:cNvSpPr>
            <a:spLocks noGrp="1"/>
          </p:cNvSpPr>
          <p:nvPr>
            <p:ph type="title"/>
          </p:nvPr>
        </p:nvSpPr>
        <p:spPr>
          <a:xfrm>
            <a:off x="381000" y="230188"/>
            <a:ext cx="8382000" cy="997196"/>
          </a:xfrm>
        </p:spPr>
        <p:txBody>
          <a:bodyPr/>
          <a:lstStyle/>
          <a:p>
            <a:pPr algn="l"/>
            <a:r>
              <a:rPr lang="en-US" sz="3600" dirty="0" smtClean="0"/>
              <a:t>BizTalk: </a:t>
            </a:r>
            <a:r>
              <a:rPr lang="zh-CN" altLang="en-US" sz="3600" dirty="0" smtClean="0"/>
              <a:t>整合服务器、</a:t>
            </a:r>
            <a:r>
              <a:rPr lang="en-US" sz="3600" dirty="0" smtClean="0"/>
              <a:t>ESB</a:t>
            </a:r>
            <a:r>
              <a:rPr lang="zh-CN" altLang="en-US" sz="3600" dirty="0" smtClean="0"/>
              <a:t>以及</a:t>
            </a:r>
            <a:r>
              <a:rPr lang="en-US" altLang="zh-CN" sz="3600" dirty="0" smtClean="0"/>
              <a:t/>
            </a:r>
            <a:br>
              <a:rPr lang="en-US" altLang="zh-CN" sz="3600" dirty="0" smtClean="0"/>
            </a:br>
            <a:r>
              <a:rPr lang="zh-CN" altLang="en-US" sz="3600" dirty="0" smtClean="0"/>
              <a:t>连接</a:t>
            </a:r>
            <a:r>
              <a:rPr lang="en-US" altLang="zh-CN" sz="3600" dirty="0" smtClean="0"/>
              <a:t>Azure Services</a:t>
            </a:r>
            <a:r>
              <a:rPr lang="zh-CN" altLang="en-US" sz="3600" dirty="0" smtClean="0"/>
              <a:t>云端网关平台</a:t>
            </a:r>
            <a:endParaRPr lang="en-US" sz="3600" dirty="0"/>
          </a:p>
        </p:txBody>
      </p:sp>
      <p:grpSp>
        <p:nvGrpSpPr>
          <p:cNvPr id="3" name="Group 98"/>
          <p:cNvGrpSpPr/>
          <p:nvPr/>
        </p:nvGrpSpPr>
        <p:grpSpPr>
          <a:xfrm>
            <a:off x="685798" y="1943433"/>
            <a:ext cx="5738787" cy="4549192"/>
            <a:chOff x="872431" y="1779364"/>
            <a:chExt cx="4457609" cy="3526552"/>
          </a:xfrm>
        </p:grpSpPr>
        <p:pic>
          <p:nvPicPr>
            <p:cNvPr id="52" name="Picture 51" descr="pie-gray"/>
            <p:cNvPicPr>
              <a:picLocks noChangeAspect="1" noChangeArrowheads="1"/>
            </p:cNvPicPr>
            <p:nvPr/>
          </p:nvPicPr>
          <p:blipFill>
            <a:blip r:embed="rId4" cstate="screen"/>
            <a:srcRect/>
            <a:stretch>
              <a:fillRect/>
            </a:stretch>
          </p:blipFill>
          <p:spPr bwMode="auto">
            <a:xfrm>
              <a:off x="2748591" y="4935519"/>
              <a:ext cx="679001" cy="209546"/>
            </a:xfrm>
            <a:prstGeom prst="rect">
              <a:avLst/>
            </a:prstGeom>
            <a:noFill/>
            <a:ln w="9525">
              <a:noFill/>
              <a:miter lim="800000"/>
              <a:headEnd/>
              <a:tailEnd/>
            </a:ln>
          </p:spPr>
        </p:pic>
        <p:pic>
          <p:nvPicPr>
            <p:cNvPr id="53" name="Picture 52" descr="Server"/>
            <p:cNvPicPr>
              <a:picLocks noChangeAspect="1" noChangeArrowheads="1"/>
            </p:cNvPicPr>
            <p:nvPr/>
          </p:nvPicPr>
          <p:blipFill>
            <a:blip r:embed="rId5" cstate="screen"/>
            <a:srcRect/>
            <a:stretch>
              <a:fillRect/>
            </a:stretch>
          </p:blipFill>
          <p:spPr bwMode="auto">
            <a:xfrm>
              <a:off x="2884004" y="4691700"/>
              <a:ext cx="392699" cy="392809"/>
            </a:xfrm>
            <a:prstGeom prst="rect">
              <a:avLst/>
            </a:prstGeom>
            <a:noFill/>
            <a:ln w="9525">
              <a:noFill/>
              <a:miter lim="800000"/>
              <a:headEnd/>
              <a:tailEnd/>
            </a:ln>
          </p:spPr>
        </p:pic>
        <p:sp>
          <p:nvSpPr>
            <p:cNvPr id="54" name="Text Box 75"/>
            <p:cNvSpPr txBox="1">
              <a:spLocks noChangeArrowheads="1"/>
            </p:cNvSpPr>
            <p:nvPr/>
          </p:nvSpPr>
          <p:spPr bwMode="auto">
            <a:xfrm>
              <a:off x="2408296" y="5091185"/>
              <a:ext cx="1247611" cy="214731"/>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zh-CN" altLang="en-US" sz="1200" dirty="0" smtClean="0">
                  <a:solidFill>
                    <a:schemeClr val="bg2"/>
                  </a:solidFill>
                </a:rPr>
                <a:t>业务伙伴</a:t>
              </a:r>
              <a:endParaRPr lang="en-US" sz="1200" dirty="0">
                <a:solidFill>
                  <a:schemeClr val="bg2"/>
                </a:solidFill>
              </a:endParaRPr>
            </a:p>
          </p:txBody>
        </p:sp>
        <p:sp>
          <p:nvSpPr>
            <p:cNvPr id="59" name="Line 19"/>
            <p:cNvSpPr>
              <a:spLocks noChangeShapeType="1"/>
            </p:cNvSpPr>
            <p:nvPr/>
          </p:nvSpPr>
          <p:spPr bwMode="auto">
            <a:xfrm flipV="1">
              <a:off x="3562975" y="3450354"/>
              <a:ext cx="0" cy="182865"/>
            </a:xfrm>
            <a:prstGeom prst="line">
              <a:avLst/>
            </a:prstGeom>
            <a:noFill/>
            <a:ln w="254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sp>
          <p:nvSpPr>
            <p:cNvPr id="67" name="Line 20"/>
            <p:cNvSpPr>
              <a:spLocks noChangeShapeType="1"/>
            </p:cNvSpPr>
            <p:nvPr/>
          </p:nvSpPr>
          <p:spPr bwMode="auto">
            <a:xfrm>
              <a:off x="2027334" y="3603069"/>
              <a:ext cx="2431" cy="486609"/>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nvGrpSpPr>
            <p:cNvPr id="4" name="Group 72"/>
            <p:cNvGrpSpPr>
              <a:grpSpLocks/>
            </p:cNvGrpSpPr>
            <p:nvPr/>
          </p:nvGrpSpPr>
          <p:grpSpPr bwMode="auto">
            <a:xfrm>
              <a:off x="1760464" y="4068108"/>
              <a:ext cx="659308" cy="446161"/>
              <a:chOff x="-1539" y="2396"/>
              <a:chExt cx="471" cy="629"/>
            </a:xfrm>
          </p:grpSpPr>
          <p:pic>
            <p:nvPicPr>
              <p:cNvPr id="97" name="Picture 96" descr="pie-gray"/>
              <p:cNvPicPr>
                <a:picLocks noChangeAspect="1" noChangeArrowheads="1"/>
              </p:cNvPicPr>
              <p:nvPr/>
            </p:nvPicPr>
            <p:blipFill>
              <a:blip r:embed="rId4" cstate="screen"/>
              <a:srcRect/>
              <a:stretch>
                <a:fillRect/>
              </a:stretch>
            </p:blipFill>
            <p:spPr bwMode="auto">
              <a:xfrm>
                <a:off x="-1539" y="2730"/>
                <a:ext cx="471" cy="295"/>
              </a:xfrm>
              <a:prstGeom prst="rect">
                <a:avLst/>
              </a:prstGeom>
              <a:noFill/>
              <a:ln w="9525">
                <a:noFill/>
                <a:miter lim="800000"/>
                <a:headEnd/>
                <a:tailEnd/>
              </a:ln>
            </p:spPr>
          </p:pic>
          <p:pic>
            <p:nvPicPr>
              <p:cNvPr id="98" name="Picture 97" descr="Server"/>
              <p:cNvPicPr>
                <a:picLocks noChangeAspect="1" noChangeArrowheads="1"/>
              </p:cNvPicPr>
              <p:nvPr/>
            </p:nvPicPr>
            <p:blipFill>
              <a:blip r:embed="rId5" cstate="screen"/>
              <a:srcRect/>
              <a:stretch>
                <a:fillRect/>
              </a:stretch>
            </p:blipFill>
            <p:spPr bwMode="auto">
              <a:xfrm>
                <a:off x="-1412" y="2396"/>
                <a:ext cx="306" cy="553"/>
              </a:xfrm>
              <a:prstGeom prst="rect">
                <a:avLst/>
              </a:prstGeom>
              <a:noFill/>
              <a:ln w="9525">
                <a:noFill/>
                <a:miter lim="800000"/>
                <a:headEnd/>
                <a:tailEnd/>
              </a:ln>
            </p:spPr>
          </p:pic>
        </p:grpSp>
        <p:sp>
          <p:nvSpPr>
            <p:cNvPr id="96" name="Text Box 75"/>
            <p:cNvSpPr txBox="1">
              <a:spLocks noChangeArrowheads="1"/>
            </p:cNvSpPr>
            <p:nvPr/>
          </p:nvSpPr>
          <p:spPr bwMode="auto">
            <a:xfrm>
              <a:off x="1819447" y="4481601"/>
              <a:ext cx="744538" cy="214731"/>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grpSp>
          <p:nvGrpSpPr>
            <p:cNvPr id="5" name="Group 77"/>
            <p:cNvGrpSpPr>
              <a:grpSpLocks/>
            </p:cNvGrpSpPr>
            <p:nvPr/>
          </p:nvGrpSpPr>
          <p:grpSpPr bwMode="auto">
            <a:xfrm>
              <a:off x="2497452" y="1779364"/>
              <a:ext cx="982663" cy="465120"/>
              <a:chOff x="549" y="1049"/>
              <a:chExt cx="702" cy="655"/>
            </a:xfrm>
          </p:grpSpPr>
          <p:pic>
            <p:nvPicPr>
              <p:cNvPr id="93" name="Picture 78" descr="pie-gray"/>
              <p:cNvPicPr>
                <a:picLocks noChangeAspect="1" noChangeArrowheads="1"/>
              </p:cNvPicPr>
              <p:nvPr/>
            </p:nvPicPr>
            <p:blipFill>
              <a:blip r:embed="rId4" cstate="screen"/>
              <a:srcRect/>
              <a:stretch>
                <a:fillRect/>
              </a:stretch>
            </p:blipFill>
            <p:spPr bwMode="auto">
              <a:xfrm>
                <a:off x="549" y="1409"/>
                <a:ext cx="702" cy="295"/>
              </a:xfrm>
              <a:prstGeom prst="rect">
                <a:avLst/>
              </a:prstGeom>
              <a:noFill/>
              <a:ln w="9525">
                <a:noFill/>
                <a:miter lim="800000"/>
                <a:headEnd/>
                <a:tailEnd/>
              </a:ln>
            </p:spPr>
          </p:pic>
          <p:pic>
            <p:nvPicPr>
              <p:cNvPr id="94" name="Picture 79" descr="Server"/>
              <p:cNvPicPr>
                <a:picLocks noChangeAspect="1" noChangeArrowheads="1"/>
              </p:cNvPicPr>
              <p:nvPr/>
            </p:nvPicPr>
            <p:blipFill>
              <a:blip r:embed="rId5" cstate="screen"/>
              <a:srcRect/>
              <a:stretch>
                <a:fillRect/>
              </a:stretch>
            </p:blipFill>
            <p:spPr bwMode="auto">
              <a:xfrm>
                <a:off x="688" y="1049"/>
                <a:ext cx="258" cy="552"/>
              </a:xfrm>
              <a:prstGeom prst="rect">
                <a:avLst/>
              </a:prstGeom>
              <a:noFill/>
              <a:ln w="9525">
                <a:noFill/>
                <a:miter lim="800000"/>
                <a:headEnd/>
                <a:tailEnd/>
              </a:ln>
            </p:spPr>
          </p:pic>
        </p:grpSp>
        <p:sp>
          <p:nvSpPr>
            <p:cNvPr id="92" name="Text Box 80"/>
            <p:cNvSpPr txBox="1">
              <a:spLocks noChangeArrowheads="1"/>
            </p:cNvSpPr>
            <p:nvPr/>
          </p:nvSpPr>
          <p:spPr bwMode="auto">
            <a:xfrm>
              <a:off x="2412108" y="2211526"/>
              <a:ext cx="1066800" cy="221677"/>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nvGrpSpPr>
            <p:cNvPr id="6" name="Group 82"/>
            <p:cNvGrpSpPr>
              <a:grpSpLocks/>
            </p:cNvGrpSpPr>
            <p:nvPr/>
          </p:nvGrpSpPr>
          <p:grpSpPr bwMode="auto">
            <a:xfrm>
              <a:off x="3775493" y="4116865"/>
              <a:ext cx="982663" cy="452222"/>
              <a:chOff x="208" y="4049"/>
              <a:chExt cx="619" cy="561"/>
            </a:xfrm>
          </p:grpSpPr>
          <p:pic>
            <p:nvPicPr>
              <p:cNvPr id="89" name="Picture 83" descr="pie-gray"/>
              <p:cNvPicPr>
                <a:picLocks noChangeAspect="1" noChangeArrowheads="1"/>
              </p:cNvPicPr>
              <p:nvPr/>
            </p:nvPicPr>
            <p:blipFill>
              <a:blip r:embed="rId4" cstate="screen"/>
              <a:srcRect/>
              <a:stretch>
                <a:fillRect/>
              </a:stretch>
            </p:blipFill>
            <p:spPr bwMode="auto">
              <a:xfrm>
                <a:off x="208" y="4333"/>
                <a:ext cx="619" cy="260"/>
              </a:xfrm>
              <a:prstGeom prst="rect">
                <a:avLst/>
              </a:prstGeom>
              <a:noFill/>
              <a:ln w="9525">
                <a:noFill/>
                <a:miter lim="800000"/>
                <a:headEnd/>
                <a:tailEnd/>
              </a:ln>
            </p:spPr>
          </p:pic>
          <p:pic>
            <p:nvPicPr>
              <p:cNvPr id="90" name="Picture 84" descr="Server Commerce"/>
              <p:cNvPicPr>
                <a:picLocks noChangeAspect="1" noChangeArrowheads="1"/>
              </p:cNvPicPr>
              <p:nvPr/>
            </p:nvPicPr>
            <p:blipFill>
              <a:blip r:embed="rId6" cstate="screen"/>
              <a:srcRect/>
              <a:stretch>
                <a:fillRect/>
              </a:stretch>
            </p:blipFill>
            <p:spPr bwMode="auto">
              <a:xfrm>
                <a:off x="338" y="4049"/>
                <a:ext cx="278" cy="561"/>
              </a:xfrm>
              <a:prstGeom prst="rect">
                <a:avLst/>
              </a:prstGeom>
              <a:noFill/>
              <a:ln w="9525">
                <a:noFill/>
                <a:miter lim="800000"/>
                <a:headEnd/>
                <a:tailEnd/>
              </a:ln>
            </p:spPr>
          </p:pic>
        </p:grpSp>
        <p:sp>
          <p:nvSpPr>
            <p:cNvPr id="88" name="Text Box 85"/>
            <p:cNvSpPr txBox="1">
              <a:spLocks noChangeArrowheads="1"/>
            </p:cNvSpPr>
            <p:nvPr/>
          </p:nvSpPr>
          <p:spPr bwMode="auto">
            <a:xfrm>
              <a:off x="3755238" y="4563920"/>
              <a:ext cx="1574802" cy="214731"/>
            </a:xfrm>
            <a:prstGeom prst="rect">
              <a:avLst/>
            </a:prstGeom>
            <a:noFill/>
            <a:ln w="9525">
              <a:noFill/>
              <a:miter lim="800000"/>
              <a:headEnd/>
              <a:tailEnd/>
            </a:ln>
          </p:spPr>
          <p:txBody>
            <a:bodyPr wrap="square">
              <a:spAutoFit/>
            </a:bodyPr>
            <a:lstStyle/>
            <a:p>
              <a:pPr eaLnBrk="1" hangingPunct="1">
                <a:lnSpc>
                  <a:spcPct val="100000"/>
                </a:lnSpc>
                <a:spcBef>
                  <a:spcPct val="0"/>
                </a:spcBef>
              </a:pPr>
              <a:r>
                <a:rPr lang="zh-CN" altLang="en-US" sz="1200" dirty="0" smtClean="0">
                  <a:solidFill>
                    <a:schemeClr val="bg2"/>
                  </a:solidFill>
                </a:rPr>
                <a:t>电子商务</a:t>
              </a:r>
              <a:endParaRPr lang="en-US" sz="1200" dirty="0">
                <a:solidFill>
                  <a:schemeClr val="bg2"/>
                </a:solidFill>
              </a:endParaRPr>
            </a:p>
          </p:txBody>
        </p:sp>
        <p:pic>
          <p:nvPicPr>
            <p:cNvPr id="84" name="Picture 87" descr="XP icon my computer"/>
            <p:cNvPicPr>
              <a:picLocks noChangeAspect="1" noChangeArrowheads="1"/>
            </p:cNvPicPr>
            <p:nvPr/>
          </p:nvPicPr>
          <p:blipFill>
            <a:blip r:embed="rId7" cstate="screen"/>
            <a:srcRect/>
            <a:stretch>
              <a:fillRect/>
            </a:stretch>
          </p:blipFill>
          <p:spPr bwMode="auto">
            <a:xfrm flipH="1">
              <a:off x="1618593" y="2697183"/>
              <a:ext cx="464407" cy="236255"/>
            </a:xfrm>
            <a:prstGeom prst="rect">
              <a:avLst/>
            </a:prstGeom>
            <a:noFill/>
            <a:ln w="9525">
              <a:noFill/>
              <a:miter lim="800000"/>
              <a:headEnd/>
              <a:tailEnd/>
            </a:ln>
          </p:spPr>
        </p:pic>
        <p:pic>
          <p:nvPicPr>
            <p:cNvPr id="85" name="Picture 88" descr="XP icon my documents"/>
            <p:cNvPicPr>
              <a:picLocks noChangeAspect="1" noChangeArrowheads="1"/>
            </p:cNvPicPr>
            <p:nvPr/>
          </p:nvPicPr>
          <p:blipFill>
            <a:blip r:embed="rId8" cstate="screen"/>
            <a:srcRect/>
            <a:stretch>
              <a:fillRect/>
            </a:stretch>
          </p:blipFill>
          <p:spPr bwMode="auto">
            <a:xfrm>
              <a:off x="1897706" y="2800395"/>
              <a:ext cx="260350" cy="148554"/>
            </a:xfrm>
            <a:prstGeom prst="rect">
              <a:avLst/>
            </a:prstGeom>
            <a:noFill/>
            <a:ln w="9525">
              <a:noFill/>
              <a:miter lim="800000"/>
              <a:headEnd/>
              <a:tailEnd/>
            </a:ln>
          </p:spPr>
        </p:pic>
        <p:pic>
          <p:nvPicPr>
            <p:cNvPr id="86" name="Picture 89" descr="user business user woman"/>
            <p:cNvPicPr>
              <a:picLocks noChangeAspect="1" noChangeArrowheads="1"/>
            </p:cNvPicPr>
            <p:nvPr/>
          </p:nvPicPr>
          <p:blipFill>
            <a:blip r:embed="rId9" cstate="screen"/>
            <a:srcRect/>
            <a:stretch>
              <a:fillRect/>
            </a:stretch>
          </p:blipFill>
          <p:spPr bwMode="auto">
            <a:xfrm flipH="1">
              <a:off x="1456754" y="2801588"/>
              <a:ext cx="308432" cy="212391"/>
            </a:xfrm>
            <a:prstGeom prst="rect">
              <a:avLst/>
            </a:prstGeom>
            <a:noFill/>
            <a:ln w="9525">
              <a:noFill/>
              <a:miter lim="800000"/>
              <a:headEnd/>
              <a:tailEnd/>
            </a:ln>
          </p:spPr>
        </p:pic>
        <p:grpSp>
          <p:nvGrpSpPr>
            <p:cNvPr id="7" name="Group 91"/>
            <p:cNvGrpSpPr>
              <a:grpSpLocks/>
            </p:cNvGrpSpPr>
            <p:nvPr/>
          </p:nvGrpSpPr>
          <p:grpSpPr bwMode="auto">
            <a:xfrm>
              <a:off x="4131256" y="1909880"/>
              <a:ext cx="982663" cy="465925"/>
              <a:chOff x="163" y="1314"/>
              <a:chExt cx="702" cy="656"/>
            </a:xfrm>
          </p:grpSpPr>
          <p:pic>
            <p:nvPicPr>
              <p:cNvPr id="82" name="Picture 92" descr="pie-gray"/>
              <p:cNvPicPr>
                <a:picLocks noChangeAspect="1" noChangeArrowheads="1"/>
              </p:cNvPicPr>
              <p:nvPr/>
            </p:nvPicPr>
            <p:blipFill>
              <a:blip r:embed="rId4" cstate="screen"/>
              <a:srcRect/>
              <a:stretch>
                <a:fillRect/>
              </a:stretch>
            </p:blipFill>
            <p:spPr bwMode="auto">
              <a:xfrm>
                <a:off x="163" y="1675"/>
                <a:ext cx="702" cy="295"/>
              </a:xfrm>
              <a:prstGeom prst="rect">
                <a:avLst/>
              </a:prstGeom>
              <a:noFill/>
              <a:ln w="9525">
                <a:noFill/>
                <a:miter lim="800000"/>
                <a:headEnd/>
                <a:tailEnd/>
              </a:ln>
            </p:spPr>
          </p:pic>
          <p:pic>
            <p:nvPicPr>
              <p:cNvPr id="83" name="Picture 93" descr="Server"/>
              <p:cNvPicPr>
                <a:picLocks noChangeAspect="1" noChangeArrowheads="1"/>
              </p:cNvPicPr>
              <p:nvPr/>
            </p:nvPicPr>
            <p:blipFill>
              <a:blip r:embed="rId5" cstate="screen"/>
              <a:srcRect/>
              <a:stretch>
                <a:fillRect/>
              </a:stretch>
            </p:blipFill>
            <p:spPr bwMode="auto">
              <a:xfrm>
                <a:off x="304" y="1314"/>
                <a:ext cx="275" cy="553"/>
              </a:xfrm>
              <a:prstGeom prst="rect">
                <a:avLst/>
              </a:prstGeom>
              <a:noFill/>
              <a:ln w="9525">
                <a:noFill/>
                <a:miter lim="800000"/>
                <a:headEnd/>
                <a:tailEnd/>
              </a:ln>
            </p:spPr>
          </p:pic>
        </p:grpSp>
        <p:sp>
          <p:nvSpPr>
            <p:cNvPr id="80" name="Text Box 94"/>
            <p:cNvSpPr txBox="1">
              <a:spLocks noChangeArrowheads="1"/>
            </p:cNvSpPr>
            <p:nvPr/>
          </p:nvSpPr>
          <p:spPr bwMode="auto">
            <a:xfrm>
              <a:off x="4280862" y="2321946"/>
              <a:ext cx="660401" cy="221677"/>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81" name="Picture 95" descr="Shipping box with label"/>
            <p:cNvPicPr>
              <a:picLocks noChangeAspect="1" noChangeArrowheads="1"/>
            </p:cNvPicPr>
            <p:nvPr/>
          </p:nvPicPr>
          <p:blipFill>
            <a:blip r:embed="rId10" cstate="screen"/>
            <a:srcRect/>
            <a:stretch>
              <a:fillRect/>
            </a:stretch>
          </p:blipFill>
          <p:spPr bwMode="auto">
            <a:xfrm>
              <a:off x="4541213" y="2061576"/>
              <a:ext cx="393447" cy="260370"/>
            </a:xfrm>
            <a:prstGeom prst="rect">
              <a:avLst/>
            </a:prstGeom>
            <a:noFill/>
            <a:ln w="9525">
              <a:noFill/>
              <a:miter lim="800000"/>
              <a:headEnd/>
              <a:tailEnd/>
            </a:ln>
          </p:spPr>
        </p:pic>
        <p:sp>
          <p:nvSpPr>
            <p:cNvPr id="73" name="Line 20"/>
            <p:cNvSpPr>
              <a:spLocks noChangeShapeType="1"/>
            </p:cNvSpPr>
            <p:nvPr/>
          </p:nvSpPr>
          <p:spPr bwMode="auto">
            <a:xfrm flipV="1">
              <a:off x="4208462" y="3677696"/>
              <a:ext cx="1796" cy="491402"/>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4" name="Line 21"/>
            <p:cNvSpPr>
              <a:spLocks noChangeShapeType="1"/>
            </p:cNvSpPr>
            <p:nvPr/>
          </p:nvSpPr>
          <p:spPr bwMode="auto">
            <a:xfrm flipH="1" flipV="1">
              <a:off x="872431" y="3595543"/>
              <a:ext cx="3741232" cy="16228"/>
            </a:xfrm>
            <a:prstGeom prst="line">
              <a:avLst/>
            </a:prstGeom>
            <a:noFill/>
            <a:ln w="762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sp>
          <p:nvSpPr>
            <p:cNvPr id="75" name="Line 45"/>
            <p:cNvSpPr>
              <a:spLocks noChangeShapeType="1"/>
            </p:cNvSpPr>
            <p:nvPr/>
          </p:nvSpPr>
          <p:spPr bwMode="auto">
            <a:xfrm>
              <a:off x="1747229" y="3014249"/>
              <a:ext cx="2966" cy="527416"/>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pic>
          <p:nvPicPr>
            <p:cNvPr id="76" name="Picture 62" descr="BizTalk"/>
            <p:cNvPicPr>
              <a:picLocks noChangeAspect="1" noChangeArrowheads="1"/>
            </p:cNvPicPr>
            <p:nvPr/>
          </p:nvPicPr>
          <p:blipFill>
            <a:blip r:embed="rId11" cstate="screen"/>
            <a:srcRect/>
            <a:stretch>
              <a:fillRect/>
            </a:stretch>
          </p:blipFill>
          <p:spPr bwMode="auto">
            <a:xfrm>
              <a:off x="3219952" y="2793871"/>
              <a:ext cx="559559" cy="687954"/>
            </a:xfrm>
            <a:prstGeom prst="rect">
              <a:avLst/>
            </a:prstGeom>
            <a:noFill/>
            <a:ln w="9525">
              <a:noFill/>
              <a:miter lim="800000"/>
              <a:headEnd/>
              <a:tailEnd/>
            </a:ln>
            <a:effectLst>
              <a:glow rad="228600">
                <a:schemeClr val="accent6">
                  <a:satMod val="175000"/>
                  <a:alpha val="40000"/>
                </a:schemeClr>
              </a:glow>
            </a:effectLst>
          </p:spPr>
        </p:pic>
        <p:sp>
          <p:nvSpPr>
            <p:cNvPr id="77" name="Line 19"/>
            <p:cNvSpPr>
              <a:spLocks noChangeShapeType="1"/>
            </p:cNvSpPr>
            <p:nvPr/>
          </p:nvSpPr>
          <p:spPr bwMode="auto">
            <a:xfrm flipH="1" flipV="1">
              <a:off x="3131689" y="2248606"/>
              <a:ext cx="299965" cy="644367"/>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8" name="Line 21"/>
            <p:cNvSpPr>
              <a:spLocks noChangeShapeType="1"/>
            </p:cNvSpPr>
            <p:nvPr/>
          </p:nvSpPr>
          <p:spPr bwMode="auto">
            <a:xfrm flipH="1">
              <a:off x="3762196" y="2349868"/>
              <a:ext cx="423177" cy="585322"/>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pic>
          <p:nvPicPr>
            <p:cNvPr id="61" name="Picture 49"/>
            <p:cNvPicPr>
              <a:picLocks noChangeAspect="1" noChangeArrowheads="1"/>
            </p:cNvPicPr>
            <p:nvPr/>
          </p:nvPicPr>
          <p:blipFill>
            <a:blip r:embed="rId12" cstate="print"/>
            <a:srcRect/>
            <a:stretch>
              <a:fillRect/>
            </a:stretch>
          </p:blipFill>
          <p:spPr bwMode="auto">
            <a:xfrm>
              <a:off x="1774078" y="2932532"/>
              <a:ext cx="210277" cy="163637"/>
            </a:xfrm>
            <a:prstGeom prst="rect">
              <a:avLst/>
            </a:prstGeom>
            <a:noFill/>
            <a:ln w="9525">
              <a:noFill/>
              <a:miter lim="800000"/>
              <a:headEnd/>
              <a:tailEnd/>
            </a:ln>
          </p:spPr>
        </p:pic>
        <p:pic>
          <p:nvPicPr>
            <p:cNvPr id="62" name="Picture 49"/>
            <p:cNvPicPr>
              <a:picLocks noChangeAspect="1" noChangeArrowheads="1"/>
            </p:cNvPicPr>
            <p:nvPr/>
          </p:nvPicPr>
          <p:blipFill>
            <a:blip r:embed="rId12" cstate="print"/>
            <a:srcRect/>
            <a:stretch>
              <a:fillRect/>
            </a:stretch>
          </p:blipFill>
          <p:spPr bwMode="auto">
            <a:xfrm>
              <a:off x="4224957" y="4078004"/>
              <a:ext cx="210278" cy="163637"/>
            </a:xfrm>
            <a:prstGeom prst="rect">
              <a:avLst/>
            </a:prstGeom>
            <a:noFill/>
            <a:ln w="9525">
              <a:noFill/>
              <a:miter lim="800000"/>
              <a:headEnd/>
              <a:tailEnd/>
            </a:ln>
          </p:spPr>
        </p:pic>
        <p:pic>
          <p:nvPicPr>
            <p:cNvPr id="63" name="Picture 49"/>
            <p:cNvPicPr>
              <a:picLocks noChangeAspect="1" noChangeArrowheads="1"/>
            </p:cNvPicPr>
            <p:nvPr/>
          </p:nvPicPr>
          <p:blipFill>
            <a:blip r:embed="rId12" cstate="print"/>
            <a:srcRect/>
            <a:stretch>
              <a:fillRect/>
            </a:stretch>
          </p:blipFill>
          <p:spPr bwMode="auto">
            <a:xfrm>
              <a:off x="3308914" y="3370594"/>
              <a:ext cx="210278" cy="163637"/>
            </a:xfrm>
            <a:prstGeom prst="rect">
              <a:avLst/>
            </a:prstGeom>
            <a:noFill/>
            <a:ln w="9525">
              <a:noFill/>
              <a:miter lim="800000"/>
              <a:headEnd/>
              <a:tailEnd/>
            </a:ln>
          </p:spPr>
        </p:pic>
        <p:pic>
          <p:nvPicPr>
            <p:cNvPr id="64" name="Picture 49"/>
            <p:cNvPicPr>
              <a:picLocks noChangeAspect="1" noChangeArrowheads="1"/>
            </p:cNvPicPr>
            <p:nvPr/>
          </p:nvPicPr>
          <p:blipFill>
            <a:blip r:embed="rId12" cstate="print"/>
            <a:srcRect/>
            <a:stretch>
              <a:fillRect/>
            </a:stretch>
          </p:blipFill>
          <p:spPr bwMode="auto">
            <a:xfrm>
              <a:off x="3344579" y="3389822"/>
              <a:ext cx="210278" cy="163637"/>
            </a:xfrm>
            <a:prstGeom prst="rect">
              <a:avLst/>
            </a:prstGeom>
            <a:noFill/>
            <a:ln w="9525">
              <a:noFill/>
              <a:miter lim="800000"/>
              <a:headEnd/>
              <a:tailEnd/>
            </a:ln>
          </p:spPr>
        </p:pic>
        <p:pic>
          <p:nvPicPr>
            <p:cNvPr id="65" name="Picture 49"/>
            <p:cNvPicPr>
              <a:picLocks noChangeAspect="1" noChangeArrowheads="1"/>
            </p:cNvPicPr>
            <p:nvPr/>
          </p:nvPicPr>
          <p:blipFill>
            <a:blip r:embed="rId12" cstate="print"/>
            <a:srcRect/>
            <a:stretch>
              <a:fillRect/>
            </a:stretch>
          </p:blipFill>
          <p:spPr bwMode="auto">
            <a:xfrm>
              <a:off x="3390895" y="3431549"/>
              <a:ext cx="210278" cy="163637"/>
            </a:xfrm>
            <a:prstGeom prst="rect">
              <a:avLst/>
            </a:prstGeom>
            <a:noFill/>
            <a:ln w="9525">
              <a:noFill/>
              <a:miter lim="800000"/>
              <a:headEnd/>
              <a:tailEnd/>
            </a:ln>
          </p:spPr>
        </p:pic>
        <p:sp>
          <p:nvSpPr>
            <p:cNvPr id="56" name="Line 20"/>
            <p:cNvSpPr>
              <a:spLocks noChangeShapeType="1"/>
            </p:cNvSpPr>
            <p:nvPr/>
          </p:nvSpPr>
          <p:spPr bwMode="auto">
            <a:xfrm flipH="1">
              <a:off x="3062400" y="3595543"/>
              <a:ext cx="1" cy="1063271"/>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57" name="Cloud"/>
            <p:cNvSpPr>
              <a:spLocks noChangeAspect="1" noEditPoints="1" noChangeArrowheads="1"/>
            </p:cNvSpPr>
            <p:nvPr/>
          </p:nvSpPr>
          <p:spPr bwMode="auto">
            <a:xfrm flipV="1">
              <a:off x="2884836" y="4245319"/>
              <a:ext cx="424961" cy="24508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pic>
          <p:nvPicPr>
            <p:cNvPr id="58" name="Picture 49"/>
            <p:cNvPicPr>
              <a:picLocks noChangeAspect="1" noChangeArrowheads="1"/>
            </p:cNvPicPr>
            <p:nvPr/>
          </p:nvPicPr>
          <p:blipFill>
            <a:blip r:embed="rId12" cstate="print"/>
            <a:srcRect/>
            <a:stretch>
              <a:fillRect/>
            </a:stretch>
          </p:blipFill>
          <p:spPr bwMode="auto">
            <a:xfrm>
              <a:off x="2941880" y="4695271"/>
              <a:ext cx="195450" cy="163637"/>
            </a:xfrm>
            <a:prstGeom prst="rect">
              <a:avLst/>
            </a:prstGeom>
            <a:noFill/>
            <a:ln w="9525">
              <a:noFill/>
              <a:miter lim="800000"/>
              <a:headEnd/>
              <a:tailEnd/>
            </a:ln>
          </p:spPr>
        </p:pic>
        <p:pic>
          <p:nvPicPr>
            <p:cNvPr id="60" name="Picture 49"/>
            <p:cNvPicPr>
              <a:picLocks noChangeAspect="1" noChangeArrowheads="1"/>
            </p:cNvPicPr>
            <p:nvPr/>
          </p:nvPicPr>
          <p:blipFill>
            <a:blip r:embed="rId12" cstate="print"/>
            <a:srcRect/>
            <a:stretch>
              <a:fillRect/>
            </a:stretch>
          </p:blipFill>
          <p:spPr bwMode="auto">
            <a:xfrm>
              <a:off x="1937822" y="4009037"/>
              <a:ext cx="210278" cy="163637"/>
            </a:xfrm>
            <a:prstGeom prst="rect">
              <a:avLst/>
            </a:prstGeom>
            <a:noFill/>
            <a:ln w="9525">
              <a:noFill/>
              <a:miter lim="800000"/>
              <a:headEnd/>
              <a:tailEnd/>
            </a:ln>
          </p:spPr>
        </p:pic>
      </p:grpSp>
      <p:pic>
        <p:nvPicPr>
          <p:cNvPr id="46" name="Picture 45" descr="pie-gray"/>
          <p:cNvPicPr>
            <a:picLocks noChangeAspect="1" noChangeArrowheads="1"/>
          </p:cNvPicPr>
          <p:nvPr/>
        </p:nvPicPr>
        <p:blipFill>
          <a:blip r:embed="rId4" cstate="screen"/>
          <a:srcRect/>
          <a:stretch>
            <a:fillRect/>
          </a:stretch>
        </p:blipFill>
        <p:spPr bwMode="auto">
          <a:xfrm>
            <a:off x="6477000" y="2990872"/>
            <a:ext cx="874156" cy="270311"/>
          </a:xfrm>
          <a:prstGeom prst="rect">
            <a:avLst/>
          </a:prstGeom>
          <a:noFill/>
          <a:ln w="9525">
            <a:noFill/>
            <a:miter lim="800000"/>
            <a:headEnd/>
            <a:tailEnd/>
          </a:ln>
        </p:spPr>
      </p:pic>
      <p:pic>
        <p:nvPicPr>
          <p:cNvPr id="47" name="Picture 46" descr="Server"/>
          <p:cNvPicPr>
            <a:picLocks noChangeAspect="1" noChangeArrowheads="1"/>
          </p:cNvPicPr>
          <p:nvPr/>
        </p:nvPicPr>
        <p:blipFill>
          <a:blip r:embed="rId5" cstate="screen"/>
          <a:srcRect/>
          <a:stretch>
            <a:fillRect/>
          </a:stretch>
        </p:blipFill>
        <p:spPr bwMode="auto">
          <a:xfrm>
            <a:off x="6651332" y="2676350"/>
            <a:ext cx="505566" cy="506717"/>
          </a:xfrm>
          <a:prstGeom prst="rect">
            <a:avLst/>
          </a:prstGeom>
          <a:noFill/>
          <a:ln w="9525">
            <a:noFill/>
            <a:miter lim="800000"/>
            <a:headEnd/>
            <a:tailEnd/>
          </a:ln>
        </p:spPr>
      </p:pic>
      <p:sp>
        <p:nvSpPr>
          <p:cNvPr id="48" name="Text Box 75"/>
          <p:cNvSpPr txBox="1">
            <a:spLocks noChangeArrowheads="1"/>
          </p:cNvSpPr>
          <p:nvPr/>
        </p:nvSpPr>
        <p:spPr bwMode="auto">
          <a:xfrm>
            <a:off x="6404823" y="3223327"/>
            <a:ext cx="1291377" cy="276999"/>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smtClean="0">
                <a:solidFill>
                  <a:schemeClr val="bg2"/>
                </a:solidFill>
              </a:rPr>
              <a:t>Business Partner</a:t>
            </a:r>
            <a:endParaRPr lang="en-US" sz="1200" dirty="0">
              <a:solidFill>
                <a:schemeClr val="bg2"/>
              </a:solidFill>
            </a:endParaRPr>
          </a:p>
        </p:txBody>
      </p:sp>
      <p:sp>
        <p:nvSpPr>
          <p:cNvPr id="49" name="Line 20"/>
          <p:cNvSpPr>
            <a:spLocks noChangeShapeType="1"/>
          </p:cNvSpPr>
          <p:nvPr/>
        </p:nvSpPr>
        <p:spPr bwMode="auto">
          <a:xfrm flipV="1">
            <a:off x="4461467" y="3143271"/>
            <a:ext cx="2091733" cy="370113"/>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50" name="Cloud"/>
          <p:cNvSpPr>
            <a:spLocks noChangeAspect="1" noEditPoints="1" noChangeArrowheads="1"/>
          </p:cNvSpPr>
          <p:nvPr/>
        </p:nvSpPr>
        <p:spPr bwMode="auto">
          <a:xfrm flipV="1">
            <a:off x="5777499" y="2990872"/>
            <a:ext cx="547101" cy="31616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66" name="TextBox 65"/>
          <p:cNvSpPr txBox="1"/>
          <p:nvPr/>
        </p:nvSpPr>
        <p:spPr>
          <a:xfrm>
            <a:off x="7482773" y="1919810"/>
            <a:ext cx="1508827" cy="1071062"/>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70000"/>
              <a:tabLst/>
            </a:pPr>
            <a:r>
              <a:rPr kumimoji="0" lang="en-US" sz="24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Integration Server</a:t>
            </a:r>
          </a:p>
          <a:p>
            <a:pPr marL="396875" marR="0" indent="-396875" algn="ctr" defTabSz="914363" rtl="0" eaLnBrk="1" fontAlgn="auto" latinLnBrk="0" hangingPunct="1">
              <a:lnSpc>
                <a:spcPct val="90000"/>
              </a:lnSpc>
              <a:spcBef>
                <a:spcPct val="20000"/>
              </a:spcBef>
              <a:spcAft>
                <a:spcPts val="0"/>
              </a:spcAft>
              <a:buClrTx/>
              <a:buSzPct val="70000"/>
              <a:tabLst/>
            </a:pPr>
            <a:r>
              <a:rPr lang="en-US" sz="2400" dirty="0" smtClean="0">
                <a:solidFill>
                  <a:schemeClr val="bg2"/>
                </a:solidFill>
                <a:effectLst>
                  <a:outerShdw blurRad="38100" dist="38100" dir="2700000" algn="tl">
                    <a:srgbClr val="000000">
                      <a:alpha val="43137"/>
                    </a:srgbClr>
                  </a:outerShdw>
                </a:effectLst>
              </a:rPr>
              <a:t>(EAI/B2B)</a:t>
            </a:r>
            <a:endParaRPr kumimoji="0" lang="en-US" sz="24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68" name="TextBox 67"/>
          <p:cNvSpPr txBox="1"/>
          <p:nvPr/>
        </p:nvSpPr>
        <p:spPr>
          <a:xfrm>
            <a:off x="6210328" y="4429132"/>
            <a:ext cx="2362200" cy="1477328"/>
          </a:xfrm>
          <a:prstGeom prst="rect">
            <a:avLst/>
          </a:prstGeom>
        </p:spPr>
        <p:txBody>
          <a:bodyPr vert="horz" wrap="square" lIns="0" tIns="0" rIns="0" bIns="0" rtlCol="0">
            <a:spAutoFit/>
          </a:bodyPr>
          <a:lstStyle/>
          <a:p>
            <a:pPr marR="0" indent="-396875" algn="ctr" defTabSz="914363" rtl="0" eaLnBrk="1" fontAlgn="auto" latinLnBrk="0" hangingPunct="1">
              <a:lnSpc>
                <a:spcPct val="90000"/>
              </a:lnSpc>
              <a:spcBef>
                <a:spcPct val="20000"/>
              </a:spcBef>
              <a:spcAft>
                <a:spcPts val="0"/>
              </a:spcAft>
              <a:buClrTx/>
              <a:buSzPct val="70000"/>
              <a:tabLst/>
            </a:pPr>
            <a:r>
              <a:rPr lang="en-US" sz="2400" dirty="0" smtClean="0">
                <a:solidFill>
                  <a:schemeClr val="bg2"/>
                </a:solidFill>
                <a:effectLst>
                  <a:outerShdw blurRad="38100" dist="38100" dir="2700000" algn="tl">
                    <a:srgbClr val="000000">
                      <a:alpha val="43137"/>
                    </a:srgbClr>
                  </a:outerShdw>
                </a:effectLst>
              </a:rPr>
              <a:t>Enterprise</a:t>
            </a:r>
            <a:br>
              <a:rPr lang="en-US" sz="2400" dirty="0" smtClean="0">
                <a:solidFill>
                  <a:schemeClr val="bg2"/>
                </a:solidFill>
                <a:effectLst>
                  <a:outerShdw blurRad="38100" dist="38100" dir="2700000" algn="tl">
                    <a:srgbClr val="000000">
                      <a:alpha val="43137"/>
                    </a:srgbClr>
                  </a:outerShdw>
                </a:effectLst>
              </a:rPr>
            </a:br>
            <a:r>
              <a:rPr lang="en-US" sz="2400" dirty="0" smtClean="0">
                <a:solidFill>
                  <a:schemeClr val="bg2"/>
                </a:solidFill>
                <a:effectLst>
                  <a:outerShdw blurRad="38100" dist="38100" dir="2700000" algn="tl">
                    <a:srgbClr val="000000">
                      <a:alpha val="43137"/>
                    </a:srgbClr>
                  </a:outerShdw>
                </a:effectLst>
              </a:rPr>
              <a:t>Service Bus </a:t>
            </a:r>
          </a:p>
          <a:p>
            <a:pPr marR="0" indent="-396875" algn="ctr" defTabSz="914363" rtl="0" eaLnBrk="1" fontAlgn="auto" latinLnBrk="0" hangingPunct="1">
              <a:lnSpc>
                <a:spcPct val="90000"/>
              </a:lnSpc>
              <a:spcBef>
                <a:spcPct val="20000"/>
              </a:spcBef>
              <a:spcAft>
                <a:spcPts val="0"/>
              </a:spcAft>
              <a:buClrTx/>
              <a:buSzPct val="70000"/>
              <a:tabLst/>
            </a:pPr>
            <a:r>
              <a:rPr lang="en-US" sz="2400" dirty="0" smtClean="0">
                <a:solidFill>
                  <a:schemeClr val="bg2"/>
                </a:solidFill>
                <a:effectLst>
                  <a:outerShdw blurRad="38100" dist="38100" dir="2700000" algn="tl">
                    <a:srgbClr val="000000">
                      <a:alpha val="43137"/>
                    </a:srgbClr>
                  </a:outerShdw>
                </a:effectLst>
              </a:rPr>
              <a:t>(ESB)</a:t>
            </a:r>
          </a:p>
          <a:p>
            <a:pPr marL="396875" marR="0" indent="-396875" algn="ctr" defTabSz="914363" rtl="0" eaLnBrk="1" fontAlgn="auto" latinLnBrk="0" hangingPunct="1">
              <a:lnSpc>
                <a:spcPct val="90000"/>
              </a:lnSpc>
              <a:spcBef>
                <a:spcPct val="20000"/>
              </a:spcBef>
              <a:spcAft>
                <a:spcPts val="0"/>
              </a:spcAft>
              <a:buClrTx/>
              <a:buSzPct val="70000"/>
              <a:tabLst/>
            </a:pPr>
            <a:endParaRPr kumimoji="0" lang="en-US" sz="24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 name="Text Box 75"/>
          <p:cNvSpPr txBox="1">
            <a:spLocks noChangeArrowheads="1"/>
          </p:cNvSpPr>
          <p:nvPr/>
        </p:nvSpPr>
        <p:spPr bwMode="auto">
          <a:xfrm>
            <a:off x="228600" y="1508236"/>
            <a:ext cx="1924050" cy="307777"/>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400" dirty="0" smtClean="0">
                <a:solidFill>
                  <a:schemeClr val="bg2"/>
                </a:solidFill>
              </a:rPr>
              <a:t>Azure Services Platform</a:t>
            </a:r>
            <a:endParaRPr lang="en-US" sz="1400" dirty="0">
              <a:solidFill>
                <a:schemeClr val="bg2"/>
              </a:solidFill>
            </a:endParaRPr>
          </a:p>
        </p:txBody>
      </p:sp>
      <p:sp>
        <p:nvSpPr>
          <p:cNvPr id="72" name="Line 20"/>
          <p:cNvSpPr>
            <a:spLocks noChangeShapeType="1"/>
          </p:cNvSpPr>
          <p:nvPr/>
        </p:nvSpPr>
        <p:spPr bwMode="auto">
          <a:xfrm flipH="1">
            <a:off x="990600" y="2457472"/>
            <a:ext cx="0" cy="1828800"/>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9" name="Cloud"/>
          <p:cNvSpPr>
            <a:spLocks noChangeAspect="1" noEditPoints="1" noChangeArrowheads="1"/>
          </p:cNvSpPr>
          <p:nvPr/>
        </p:nvSpPr>
        <p:spPr bwMode="auto">
          <a:xfrm flipV="1">
            <a:off x="400050" y="1771672"/>
            <a:ext cx="1025720" cy="53340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pic>
        <p:nvPicPr>
          <p:cNvPr id="87" name="Picture 49"/>
          <p:cNvPicPr>
            <a:picLocks noChangeAspect="1" noChangeArrowheads="1"/>
          </p:cNvPicPr>
          <p:nvPr/>
        </p:nvPicPr>
        <p:blipFill>
          <a:blip r:embed="rId12" cstate="print"/>
          <a:srcRect/>
          <a:stretch>
            <a:fillRect/>
          </a:stretch>
        </p:blipFill>
        <p:spPr bwMode="auto">
          <a:xfrm>
            <a:off x="1044770" y="2076475"/>
            <a:ext cx="251625" cy="211089"/>
          </a:xfrm>
          <a:prstGeom prst="rect">
            <a:avLst/>
          </a:prstGeom>
          <a:noFill/>
          <a:ln w="9525">
            <a:noFill/>
            <a:miter lim="800000"/>
            <a:headEnd/>
            <a:tailEnd/>
          </a:ln>
        </p:spPr>
      </p:pic>
      <p:pic>
        <p:nvPicPr>
          <p:cNvPr id="91" name="Picture 49"/>
          <p:cNvPicPr>
            <a:picLocks noChangeAspect="1" noChangeArrowheads="1"/>
          </p:cNvPicPr>
          <p:nvPr/>
        </p:nvPicPr>
        <p:blipFill>
          <a:blip r:embed="rId12" cstate="print"/>
          <a:srcRect/>
          <a:stretch>
            <a:fillRect/>
          </a:stretch>
        </p:blipFill>
        <p:spPr bwMode="auto">
          <a:xfrm>
            <a:off x="587570" y="2076475"/>
            <a:ext cx="251625" cy="211089"/>
          </a:xfrm>
          <a:prstGeom prst="rect">
            <a:avLst/>
          </a:prstGeom>
          <a:noFill/>
          <a:ln w="9525">
            <a:noFill/>
            <a:miter lim="800000"/>
            <a:headEnd/>
            <a:tailEnd/>
          </a:ln>
        </p:spPr>
      </p:pic>
      <p:pic>
        <p:nvPicPr>
          <p:cNvPr id="95" name="Picture 49"/>
          <p:cNvPicPr>
            <a:picLocks noChangeAspect="1" noChangeArrowheads="1"/>
          </p:cNvPicPr>
          <p:nvPr/>
        </p:nvPicPr>
        <p:blipFill>
          <a:blip r:embed="rId12" cstate="print"/>
          <a:srcRect/>
          <a:stretch>
            <a:fillRect/>
          </a:stretch>
        </p:blipFill>
        <p:spPr bwMode="auto">
          <a:xfrm>
            <a:off x="816170" y="1771675"/>
            <a:ext cx="251625" cy="211089"/>
          </a:xfrm>
          <a:prstGeom prst="rect">
            <a:avLst/>
          </a:prstGeom>
          <a:noFill/>
          <a:ln w="9525">
            <a:noFill/>
            <a:miter lim="800000"/>
            <a:headEnd/>
            <a:tailEnd/>
          </a:ln>
        </p:spPr>
      </p:pic>
      <p:pic>
        <p:nvPicPr>
          <p:cNvPr id="69" name="Picture 68" descr="BizTalkSvr09_h_rgb_r.png"/>
          <p:cNvPicPr>
            <a:picLocks noChangeAspect="1"/>
          </p:cNvPicPr>
          <p:nvPr/>
        </p:nvPicPr>
        <p:blipFill>
          <a:blip r:embed="rId13" cstate="print">
            <a:duotone>
              <a:prstClr val="black"/>
              <a:schemeClr val="accent1">
                <a:tint val="45000"/>
                <a:satMod val="400000"/>
              </a:schemeClr>
            </a:duotone>
            <a:lum contrast="-100000"/>
          </a:blip>
          <a:stretch>
            <a:fillRect/>
          </a:stretch>
        </p:blipFill>
        <p:spPr>
          <a:xfrm>
            <a:off x="4038600" y="3517435"/>
            <a:ext cx="2181137" cy="387837"/>
          </a:xfrm>
          <a:prstGeom prst="rect">
            <a:avLst/>
          </a:prstGeom>
        </p:spPr>
      </p:pic>
    </p:spTree>
    <p:custDataLst>
      <p:tags r:id="rId1"/>
    </p:custDataLst>
  </p:cSld>
  <p:clrMapOvr>
    <a:masterClrMapping/>
  </p:clrMapOvr>
  <p:transition advTm="174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dissolve">
                                      <p:cBhvr>
                                        <p:cTn id="15" dur="500"/>
                                        <p:tgtEl>
                                          <p:spTgt spid="10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dissolve">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0" grpId="0" animBg="1"/>
      <p:bldP spid="66"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r>
              <a:rPr lang="zh-CN" altLang="en-US" dirty="0" smtClean="0"/>
              <a:t>为什么现在</a:t>
            </a:r>
            <a:r>
              <a:rPr lang="en-US" dirty="0" smtClean="0"/>
              <a:t>BizTalk</a:t>
            </a:r>
            <a:r>
              <a:rPr lang="zh-CN" altLang="en-US" dirty="0" smtClean="0"/>
              <a:t>比任何时候</a:t>
            </a:r>
            <a:r>
              <a:rPr lang="en-US" altLang="zh-CN" dirty="0" smtClean="0"/>
              <a:t/>
            </a:r>
            <a:br>
              <a:rPr lang="en-US" altLang="zh-CN" dirty="0" smtClean="0"/>
            </a:br>
            <a:r>
              <a:rPr lang="zh-CN" altLang="en-US" dirty="0" smtClean="0"/>
              <a:t>都重要？</a:t>
            </a:r>
            <a:endParaRPr lang="en-US" dirty="0"/>
          </a:p>
        </p:txBody>
      </p:sp>
      <p:sp>
        <p:nvSpPr>
          <p:cNvPr id="3" name="Content Placeholder 2"/>
          <p:cNvSpPr>
            <a:spLocks noGrp="1"/>
          </p:cNvSpPr>
          <p:nvPr>
            <p:ph idx="1"/>
          </p:nvPr>
        </p:nvSpPr>
        <p:spPr/>
        <p:txBody>
          <a:bodyPr/>
          <a:lstStyle/>
          <a:p>
            <a:r>
              <a:rPr lang="en-US" dirty="0" smtClean="0"/>
              <a:t>Get more from what you already have</a:t>
            </a:r>
          </a:p>
          <a:p>
            <a:r>
              <a:rPr lang="en-US" dirty="0" smtClean="0"/>
              <a:t>Automate to reduce costs and errors</a:t>
            </a:r>
          </a:p>
          <a:p>
            <a:r>
              <a:rPr lang="en-US" dirty="0" smtClean="0"/>
              <a:t>Innovate to stay competitive</a:t>
            </a:r>
          </a:p>
          <a:p>
            <a:r>
              <a:rPr lang="en-US" dirty="0" smtClean="0"/>
              <a:t>Integrate to eliminate redundancy</a:t>
            </a:r>
          </a:p>
          <a:p>
            <a:r>
              <a:rPr lang="en-US" dirty="0" smtClean="0"/>
              <a:t>Provide tighter compliance and control</a:t>
            </a:r>
            <a:br>
              <a:rPr lang="en-US" dirty="0" smtClean="0"/>
            </a:br>
            <a:r>
              <a:rPr lang="en-US" dirty="0" smtClean="0"/>
              <a:t/>
            </a:r>
            <a:br>
              <a:rPr lang="en-US" dirty="0" smtClean="0"/>
            </a:br>
            <a:endParaRPr lang="en-US" dirty="0" smtClean="0"/>
          </a:p>
        </p:txBody>
      </p:sp>
      <p:pic>
        <p:nvPicPr>
          <p:cNvPr id="4" name="Picture 2" descr="C:\Users\ckabat\AppData\Local\Microsoft\Windows\Temporary Internet Files\Content.IE5\QCAF0XIV\MCj04396000000[1].png"/>
          <p:cNvPicPr>
            <a:picLocks noChangeAspect="1" noChangeArrowheads="1"/>
          </p:cNvPicPr>
          <p:nvPr/>
        </p:nvPicPr>
        <p:blipFill>
          <a:blip r:embed="rId4" cstate="print"/>
          <a:srcRect/>
          <a:stretch>
            <a:fillRect/>
          </a:stretch>
        </p:blipFill>
        <p:spPr bwMode="auto">
          <a:xfrm>
            <a:off x="6018508" y="4437406"/>
            <a:ext cx="2729293" cy="2118843"/>
          </a:xfrm>
          <a:prstGeom prst="rect">
            <a:avLst/>
          </a:prstGeom>
          <a:noFill/>
        </p:spPr>
      </p:pic>
      <p:pic>
        <p:nvPicPr>
          <p:cNvPr id="7" name="Picture 6" descr="BizTalkSvr09_h_rgb.png"/>
          <p:cNvPicPr>
            <a:picLocks noChangeAspect="1"/>
          </p:cNvPicPr>
          <p:nvPr/>
        </p:nvPicPr>
        <p:blipFill>
          <a:blip r:embed="rId5" cstate="print"/>
          <a:stretch>
            <a:fillRect/>
          </a:stretch>
        </p:blipFill>
        <p:spPr>
          <a:xfrm>
            <a:off x="928662" y="5306882"/>
            <a:ext cx="3942666" cy="7010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advTm="84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285984" y="3000372"/>
            <a:ext cx="6357982" cy="1143000"/>
          </a:xfrm>
        </p:spPr>
        <p:txBody>
          <a:bodyPr/>
          <a:lstStyle/>
          <a:p>
            <a:pPr lvl="0"/>
            <a:r>
              <a:rPr lang="zh-CN" altLang="en-US" dirty="0" smtClean="0"/>
              <a:t>助力企业整合、流程简化</a:t>
            </a:r>
            <a:endParaRPr lang="zh-CN" altLang="en-US" dirty="0"/>
          </a:p>
        </p:txBody>
      </p:sp>
      <p:sp>
        <p:nvSpPr>
          <p:cNvPr id="5" name="文本占位符 4"/>
          <p:cNvSpPr>
            <a:spLocks noGrp="1"/>
          </p:cNvSpPr>
          <p:nvPr>
            <p:ph type="body" sz="quarter" idx="10"/>
          </p:nvPr>
        </p:nvSpPr>
        <p:spPr/>
        <p:txBody>
          <a:bodyPr/>
          <a:lstStyle/>
          <a:p>
            <a:r>
              <a:rPr lang="en-US" altLang="zh-CN" dirty="0" smtClean="0"/>
              <a:t>BAP211</a:t>
            </a:r>
            <a:endParaRPr lang="zh-CN" altLang="en-US" dirty="0"/>
          </a:p>
        </p:txBody>
      </p:sp>
      <p:pic>
        <p:nvPicPr>
          <p:cNvPr id="7" name="Picture 10" descr="BizTalkSvr09_h_rgb_r.png"/>
          <p:cNvPicPr>
            <a:picLocks noChangeAspect="1"/>
          </p:cNvPicPr>
          <p:nvPr/>
        </p:nvPicPr>
        <p:blipFill>
          <a:blip r:embed="rId3" cstate="print"/>
          <a:stretch>
            <a:fillRect/>
          </a:stretch>
        </p:blipFill>
        <p:spPr>
          <a:xfrm>
            <a:off x="1500166" y="2143116"/>
            <a:ext cx="5181600" cy="9213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发布：</a:t>
            </a:r>
            <a:r>
              <a:rPr lang="en-US" dirty="0" smtClean="0"/>
              <a:t>BizTalk ESB Toolkit</a:t>
            </a:r>
            <a:endParaRPr lang="en-US" dirty="0"/>
          </a:p>
        </p:txBody>
      </p:sp>
      <p:graphicFrame>
        <p:nvGraphicFramePr>
          <p:cNvPr id="4" name="Table 3"/>
          <p:cNvGraphicFramePr>
            <a:graphicFrameLocks noGrp="1"/>
          </p:cNvGraphicFramePr>
          <p:nvPr/>
        </p:nvGraphicFramePr>
        <p:xfrm>
          <a:off x="228600" y="1633578"/>
          <a:ext cx="8610600" cy="3939664"/>
        </p:xfrm>
        <a:graphic>
          <a:graphicData uri="http://schemas.openxmlformats.org/drawingml/2006/table">
            <a:tbl>
              <a:tblPr firstRow="1" bandRow="1">
                <a:tableStyleId>{BC89EF96-8CEA-46FF-86C4-4CE0E7609802}</a:tableStyleId>
              </a:tblPr>
              <a:tblGrid>
                <a:gridCol w="2362200"/>
                <a:gridCol w="6248400"/>
              </a:tblGrid>
              <a:tr h="596296">
                <a:tc>
                  <a:txBody>
                    <a:bodyPr/>
                    <a:lstStyle/>
                    <a:p>
                      <a:r>
                        <a:rPr lang="zh-CN" altLang="en-US" dirty="0" smtClean="0"/>
                        <a:t>名字变更</a:t>
                      </a:r>
                      <a:endParaRPr lang="en-US" dirty="0"/>
                    </a:p>
                  </a:txBody>
                  <a:tcPr/>
                </a:tc>
                <a:tc>
                  <a:txBody>
                    <a:bodyPr/>
                    <a:lstStyle/>
                    <a:p>
                      <a:r>
                        <a:rPr lang="zh-CN" altLang="en-US" dirty="0" smtClean="0"/>
                        <a:t>从</a:t>
                      </a:r>
                      <a:r>
                        <a:rPr lang="en-US" dirty="0" smtClean="0"/>
                        <a:t>“ESB Guidance” </a:t>
                      </a:r>
                      <a:r>
                        <a:rPr lang="zh-CN" altLang="en-US" dirty="0" smtClean="0"/>
                        <a:t>到</a:t>
                      </a:r>
                      <a:r>
                        <a:rPr lang="en-US" dirty="0" smtClean="0"/>
                        <a:t>“BizTalk ESB Toolkit”</a:t>
                      </a:r>
                      <a:endParaRPr lang="en-US" dirty="0"/>
                    </a:p>
                  </a:txBody>
                  <a:tcPr/>
                </a:tc>
              </a:tr>
              <a:tr h="596296">
                <a:tc>
                  <a:txBody>
                    <a:bodyPr/>
                    <a:lstStyle/>
                    <a:p>
                      <a:r>
                        <a:rPr lang="en-US" dirty="0" smtClean="0"/>
                        <a:t>General Availability</a:t>
                      </a:r>
                      <a:endParaRPr lang="en-US" dirty="0"/>
                    </a:p>
                  </a:txBody>
                  <a:tcPr/>
                </a:tc>
                <a:tc>
                  <a:txBody>
                    <a:bodyPr/>
                    <a:lstStyle/>
                    <a:p>
                      <a:r>
                        <a:rPr lang="en-US" altLang="zh-CN" dirty="0" smtClean="0"/>
                        <a:t>2009</a:t>
                      </a:r>
                      <a:r>
                        <a:rPr lang="zh-CN" altLang="en-US" dirty="0" smtClean="0"/>
                        <a:t>年</a:t>
                      </a:r>
                      <a:r>
                        <a:rPr lang="en-US" altLang="zh-CN" dirty="0" smtClean="0"/>
                        <a:t>6</a:t>
                      </a:r>
                      <a:r>
                        <a:rPr lang="zh-CN" altLang="en-US" dirty="0" smtClean="0"/>
                        <a:t>月中旬</a:t>
                      </a:r>
                      <a:endParaRPr lang="en-US" dirty="0"/>
                    </a:p>
                  </a:txBody>
                  <a:tcPr/>
                </a:tc>
              </a:tr>
              <a:tr h="839161">
                <a:tc>
                  <a:txBody>
                    <a:bodyPr/>
                    <a:lstStyle/>
                    <a:p>
                      <a:r>
                        <a:rPr lang="zh-CN" altLang="en-US" dirty="0" smtClean="0"/>
                        <a:t>包装和分发</a:t>
                      </a:r>
                      <a:endParaRPr lang="en-US" dirty="0"/>
                    </a:p>
                  </a:txBody>
                  <a:tcPr/>
                </a:tc>
                <a:tc>
                  <a:txBody>
                    <a:bodyPr/>
                    <a:lstStyle/>
                    <a:p>
                      <a:r>
                        <a:rPr lang="en-US" sz="1800" kern="1200" dirty="0" smtClean="0">
                          <a:solidFill>
                            <a:schemeClr val="tx1"/>
                          </a:solidFill>
                          <a:latin typeface="+mn-lt"/>
                          <a:ea typeface="+mn-ea"/>
                          <a:cs typeface="+mn-cs"/>
                        </a:rPr>
                        <a:t>Signed binaries and </a:t>
                      </a:r>
                      <a:r>
                        <a:rPr lang="en-US" sz="1800" kern="1200" smtClean="0">
                          <a:solidFill>
                            <a:schemeClr val="tx1"/>
                          </a:solidFill>
                          <a:latin typeface="+mn-lt"/>
                          <a:ea typeface="+mn-ea"/>
                          <a:cs typeface="+mn-cs"/>
                        </a:rPr>
                        <a:t>samples code </a:t>
                      </a:r>
                      <a:r>
                        <a:rPr lang="en-US" sz="1800" kern="1200" dirty="0" smtClean="0">
                          <a:solidFill>
                            <a:schemeClr val="tx1"/>
                          </a:solidFill>
                          <a:latin typeface="+mn-lt"/>
                          <a:ea typeface="+mn-ea"/>
                          <a:cs typeface="+mn-cs"/>
                        </a:rPr>
                        <a:t>(MSDN -&gt; Download</a:t>
                      </a:r>
                      <a:r>
                        <a:rPr lang="en-US" sz="1800" kern="1200" baseline="0" dirty="0" smtClean="0">
                          <a:solidFill>
                            <a:schemeClr val="tx1"/>
                          </a:solidFill>
                          <a:latin typeface="+mn-lt"/>
                          <a:ea typeface="+mn-ea"/>
                          <a:cs typeface="+mn-cs"/>
                        </a:rPr>
                        <a:t> Center</a:t>
                      </a:r>
                      <a:r>
                        <a:rPr lang="en-US" sz="1800" kern="1200" dirty="0" smtClean="0">
                          <a:solidFill>
                            <a:schemeClr val="tx1"/>
                          </a:solidFill>
                          <a:latin typeface="+mn-lt"/>
                          <a:ea typeface="+mn-ea"/>
                          <a:cs typeface="+mn-cs"/>
                        </a:rPr>
                        <a:t>)</a:t>
                      </a:r>
                    </a:p>
                    <a:p>
                      <a:r>
                        <a:rPr lang="en-US" sz="1800" kern="1200" dirty="0" smtClean="0">
                          <a:solidFill>
                            <a:schemeClr val="tx1"/>
                          </a:solidFill>
                          <a:latin typeface="+mn-lt"/>
                          <a:ea typeface="+mn-ea"/>
                          <a:cs typeface="+mn-cs"/>
                        </a:rPr>
                        <a:t>Documentation (MSDN)</a:t>
                      </a:r>
                    </a:p>
                    <a:p>
                      <a:r>
                        <a:rPr lang="en-US" sz="1800" kern="1200" dirty="0" smtClean="0">
                          <a:solidFill>
                            <a:schemeClr val="tx1"/>
                          </a:solidFill>
                          <a:latin typeface="+mn-lt"/>
                          <a:ea typeface="+mn-ea"/>
                          <a:cs typeface="+mn-cs"/>
                        </a:rPr>
                        <a:t>Private Fixes (Microsoft</a:t>
                      </a:r>
                      <a:r>
                        <a:rPr lang="en-US" sz="1800" kern="1200" baseline="0" dirty="0" smtClean="0">
                          <a:solidFill>
                            <a:schemeClr val="tx1"/>
                          </a:solidFill>
                          <a:latin typeface="+mn-lt"/>
                          <a:ea typeface="+mn-ea"/>
                          <a:cs typeface="+mn-cs"/>
                        </a:rPr>
                        <a:t> Connect site)</a:t>
                      </a:r>
                      <a:endParaRPr lang="en-US" dirty="0"/>
                    </a:p>
                  </a:txBody>
                  <a:tcPr/>
                </a:tc>
              </a:tr>
              <a:tr h="596296">
                <a:tc>
                  <a:txBody>
                    <a:bodyPr/>
                    <a:lstStyle/>
                    <a:p>
                      <a:r>
                        <a:rPr lang="en-US" dirty="0" smtClean="0"/>
                        <a:t>License </a:t>
                      </a:r>
                      <a:endParaRPr lang="en-US" dirty="0"/>
                    </a:p>
                  </a:txBody>
                  <a:tcPr/>
                </a:tc>
                <a:tc>
                  <a:txBody>
                    <a:bodyPr/>
                    <a:lstStyle/>
                    <a:p>
                      <a:r>
                        <a:rPr lang="zh-CN" altLang="en-US" sz="1800" kern="1200" dirty="0" smtClean="0">
                          <a:solidFill>
                            <a:schemeClr val="tx1"/>
                          </a:solidFill>
                          <a:latin typeface="+mn-lt"/>
                          <a:ea typeface="+mn-ea"/>
                          <a:cs typeface="+mn-cs"/>
                        </a:rPr>
                        <a:t>对</a:t>
                      </a:r>
                      <a:r>
                        <a:rPr lang="en-US" sz="1800" kern="1200" dirty="0" smtClean="0">
                          <a:solidFill>
                            <a:schemeClr val="tx1"/>
                          </a:solidFill>
                          <a:latin typeface="+mn-lt"/>
                          <a:ea typeface="+mn-ea"/>
                          <a:cs typeface="+mn-cs"/>
                        </a:rPr>
                        <a:t>BizTalk</a:t>
                      </a:r>
                      <a:r>
                        <a:rPr lang="zh-CN" altLang="en-US" sz="1800" kern="1200" dirty="0" smtClean="0">
                          <a:solidFill>
                            <a:schemeClr val="tx1"/>
                          </a:solidFill>
                          <a:latin typeface="+mn-lt"/>
                          <a:ea typeface="+mn-ea"/>
                          <a:cs typeface="+mn-cs"/>
                        </a:rPr>
                        <a:t>客户免费</a:t>
                      </a:r>
                      <a:endParaRPr lang="en-US" dirty="0"/>
                    </a:p>
                  </a:txBody>
                  <a:tcPr/>
                </a:tc>
              </a:tr>
              <a:tr h="596296">
                <a:tc>
                  <a:txBody>
                    <a:bodyPr/>
                    <a:lstStyle/>
                    <a:p>
                      <a:r>
                        <a:rPr lang="zh-CN" altLang="en-US" dirty="0" smtClean="0"/>
                        <a:t>技术支持和</a:t>
                      </a:r>
                      <a:r>
                        <a:rPr lang="en-US" dirty="0" smtClean="0"/>
                        <a:t>Bug </a:t>
                      </a:r>
                      <a:r>
                        <a:rPr lang="zh-CN" altLang="en-US" dirty="0" smtClean="0"/>
                        <a:t>报告</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Managed MSDN forums with Microsoft Customer Support Services* in the loop to fix issues as required</a:t>
                      </a:r>
                      <a:endParaRPr lang="en-US" dirty="0"/>
                    </a:p>
                  </a:txBody>
                  <a:tcPr/>
                </a:tc>
              </a:tr>
              <a:tr h="596296">
                <a:tc>
                  <a:txBody>
                    <a:bodyPr/>
                    <a:lstStyle/>
                    <a:p>
                      <a:r>
                        <a:rPr lang="zh-CN" altLang="en-US" dirty="0" smtClean="0"/>
                        <a:t>在线论坛</a:t>
                      </a:r>
                      <a:endParaRPr lang="en-US" dirty="0"/>
                    </a:p>
                  </a:txBody>
                  <a:tcPr/>
                </a:tc>
                <a:tc>
                  <a:txBody>
                    <a:bodyPr/>
                    <a:lstStyle/>
                    <a:p>
                      <a:r>
                        <a:rPr lang="en-US" sz="1800" kern="1200" dirty="0" smtClean="0">
                          <a:solidFill>
                            <a:schemeClr val="tx1"/>
                          </a:solidFill>
                          <a:latin typeface="+mn-lt"/>
                          <a:ea typeface="+mn-ea"/>
                          <a:cs typeface="+mn-cs"/>
                        </a:rPr>
                        <a:t>Managed MSDN forums</a:t>
                      </a:r>
                      <a:endParaRPr lang="en-US" dirty="0"/>
                    </a:p>
                  </a:txBody>
                  <a:tcPr/>
                </a:tc>
              </a:tr>
            </a:tbl>
          </a:graphicData>
        </a:graphic>
      </p:graphicFrame>
      <p:sp>
        <p:nvSpPr>
          <p:cNvPr id="5" name="TextBox 4"/>
          <p:cNvSpPr txBox="1"/>
          <p:nvPr/>
        </p:nvSpPr>
        <p:spPr>
          <a:xfrm>
            <a:off x="228600" y="5791200"/>
            <a:ext cx="3526415" cy="369332"/>
          </a:xfrm>
          <a:prstGeom prst="rect">
            <a:avLst/>
          </a:prstGeom>
          <a:noFill/>
        </p:spPr>
        <p:txBody>
          <a:bodyPr wrap="none" rtlCol="0">
            <a:spAutoFit/>
          </a:bodyPr>
          <a:lstStyle/>
          <a:p>
            <a:r>
              <a:rPr lang="en-US" dirty="0" smtClean="0"/>
              <a:t>*  Ramping up through the summer</a:t>
            </a:r>
            <a:endParaRPr lang="en-US" dirty="0"/>
          </a:p>
        </p:txBody>
      </p:sp>
    </p:spTree>
  </p:cSld>
  <p:clrMapOvr>
    <a:masterClrMapping/>
  </p:clrMapOvr>
  <p:transition advTm="8076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ESB Toolkit 2.0</a:t>
            </a:r>
            <a:r>
              <a:rPr lang="zh-CN" altLang="en-US" dirty="0" smtClean="0"/>
              <a:t>简介</a:t>
            </a:r>
            <a:endParaRPr lang="en-US" dirty="0"/>
          </a:p>
        </p:txBody>
      </p:sp>
      <p:sp>
        <p:nvSpPr>
          <p:cNvPr id="25601" name="Content Placeholder 2"/>
          <p:cNvSpPr>
            <a:spLocks noGrp="1"/>
          </p:cNvSpPr>
          <p:nvPr>
            <p:ph idx="1"/>
          </p:nvPr>
        </p:nvSpPr>
        <p:spPr>
          <a:xfrm>
            <a:off x="381000" y="1447799"/>
            <a:ext cx="8458200" cy="4410093"/>
          </a:xfrm>
        </p:spPr>
        <p:txBody>
          <a:bodyPr/>
          <a:lstStyle/>
          <a:p>
            <a:pPr marL="284163" indent="-284163"/>
            <a:r>
              <a:rPr lang="zh-CN" altLang="en-US" dirty="0" smtClean="0"/>
              <a:t>基于</a:t>
            </a:r>
            <a:r>
              <a:rPr lang="en-US" dirty="0" smtClean="0"/>
              <a:t>Microsoft</a:t>
            </a:r>
            <a:r>
              <a:rPr lang="zh-CN" altLang="en-US" dirty="0" smtClean="0"/>
              <a:t>设计模式和实践 </a:t>
            </a:r>
            <a:r>
              <a:rPr lang="en-US" altLang="zh-CN" dirty="0" smtClean="0"/>
              <a:t>(</a:t>
            </a:r>
            <a:r>
              <a:rPr lang="en-US" dirty="0" smtClean="0"/>
              <a:t>Patterns and Practices)</a:t>
            </a:r>
          </a:p>
          <a:p>
            <a:pPr marL="284163" indent="-284163"/>
            <a:r>
              <a:rPr lang="zh-CN" altLang="en-US" dirty="0" smtClean="0"/>
              <a:t>提供架构指南、模式和实践  </a:t>
            </a:r>
            <a:r>
              <a:rPr lang="en-US" altLang="zh-CN" dirty="0" smtClean="0"/>
              <a:t>(</a:t>
            </a:r>
            <a:r>
              <a:rPr lang="en-US" dirty="0" smtClean="0"/>
              <a:t>architectural guidance, patterns </a:t>
            </a:r>
            <a:br>
              <a:rPr lang="en-US" dirty="0" smtClean="0"/>
            </a:br>
            <a:r>
              <a:rPr lang="en-US" dirty="0" smtClean="0"/>
              <a:t>and practices)</a:t>
            </a:r>
          </a:p>
          <a:p>
            <a:pPr marL="284163" indent="-284163"/>
            <a:r>
              <a:rPr lang="zh-CN" altLang="en-US" dirty="0" smtClean="0"/>
              <a:t>提供可重复使用的</a:t>
            </a:r>
            <a:r>
              <a:rPr lang="en-US" dirty="0" smtClean="0"/>
              <a:t>BizTalk Server ESB </a:t>
            </a:r>
            <a:r>
              <a:rPr lang="zh-CN" altLang="en-US" dirty="0" smtClean="0"/>
              <a:t>和</a:t>
            </a:r>
            <a:r>
              <a:rPr lang="en-US" dirty="0" smtClean="0"/>
              <a:t> .NET</a:t>
            </a:r>
            <a:r>
              <a:rPr lang="zh-CN" altLang="en-US" dirty="0" smtClean="0"/>
              <a:t>基础架构的组件和工具</a:t>
            </a:r>
            <a:endParaRPr lang="en-US" dirty="0" smtClean="0"/>
          </a:p>
          <a:p>
            <a:pPr marL="284163" indent="-284163"/>
            <a:r>
              <a:rPr lang="zh-CN" altLang="en-US" dirty="0" smtClean="0"/>
              <a:t>适用于大型和小型</a:t>
            </a:r>
            <a:r>
              <a:rPr lang="en-US" dirty="0" smtClean="0"/>
              <a:t>ESB</a:t>
            </a:r>
            <a:r>
              <a:rPr lang="zh-CN" altLang="en-US" dirty="0" smtClean="0"/>
              <a:t>解决方案</a:t>
            </a:r>
            <a:endParaRPr lang="en-US" dirty="0" smtClean="0"/>
          </a:p>
          <a:p>
            <a:pPr marL="284163" indent="-284163"/>
            <a:r>
              <a:rPr lang="en-US" dirty="0" smtClean="0"/>
              <a:t> </a:t>
            </a:r>
            <a:r>
              <a:rPr lang="zh-CN" altLang="en-US" dirty="0" smtClean="0"/>
              <a:t>与</a:t>
            </a:r>
            <a:r>
              <a:rPr lang="en-US" dirty="0" smtClean="0"/>
              <a:t>Visual Studio Designer</a:t>
            </a:r>
            <a:r>
              <a:rPr lang="zh-CN" altLang="en-US" dirty="0" smtClean="0"/>
              <a:t>有很好的整合</a:t>
            </a:r>
            <a:endParaRPr lang="en-US" dirty="0" smtClean="0"/>
          </a:p>
          <a:p>
            <a:pPr marL="284163" indent="-284163"/>
            <a:r>
              <a:rPr lang="zh-CN" altLang="en-US" dirty="0" smtClean="0"/>
              <a:t>它的基础是</a:t>
            </a:r>
            <a:r>
              <a:rPr lang="en-US" dirty="0" smtClean="0"/>
              <a:t>Microsoft BizTalk Server 2009</a:t>
            </a:r>
          </a:p>
        </p:txBody>
      </p:sp>
    </p:spTree>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normAutofit/>
          </a:bodyPr>
          <a:lstStyle/>
          <a:p>
            <a:r>
              <a:rPr lang="en-US" dirty="0" smtClean="0"/>
              <a:t>ESB Toolkit 2.0 </a:t>
            </a:r>
            <a:r>
              <a:rPr lang="zh-CN" altLang="en-US" dirty="0" smtClean="0"/>
              <a:t>的新增内容</a:t>
            </a:r>
            <a:r>
              <a:rPr lang="en-US" dirty="0" smtClean="0"/>
              <a:t/>
            </a:r>
            <a:br>
              <a:rPr lang="en-US" dirty="0" smtClean="0"/>
            </a:br>
            <a:endParaRPr lang="en-US" dirty="0"/>
          </a:p>
        </p:txBody>
      </p:sp>
      <p:sp>
        <p:nvSpPr>
          <p:cNvPr id="31746" name="Text Placeholder 2"/>
          <p:cNvSpPr>
            <a:spLocks noGrp="1"/>
          </p:cNvSpPr>
          <p:nvPr>
            <p:ph idx="1"/>
          </p:nvPr>
        </p:nvSpPr>
        <p:spPr>
          <a:xfrm>
            <a:off x="381000" y="1066801"/>
            <a:ext cx="8382000" cy="5148281"/>
          </a:xfrm>
        </p:spPr>
        <p:txBody>
          <a:bodyPr/>
          <a:lstStyle/>
          <a:p>
            <a:r>
              <a:rPr lang="zh-CN" altLang="en-US" dirty="0" smtClean="0"/>
              <a:t>核心引擎</a:t>
            </a:r>
            <a:endParaRPr lang="en-US" dirty="0" smtClean="0"/>
          </a:p>
          <a:p>
            <a:pPr lvl="1"/>
            <a:r>
              <a:rPr lang="zh-CN" altLang="en-US" sz="2000" dirty="0" smtClean="0"/>
              <a:t>与</a:t>
            </a:r>
            <a:r>
              <a:rPr lang="en-US" sz="2000" dirty="0" smtClean="0"/>
              <a:t>BizTalk 2009 </a:t>
            </a:r>
            <a:r>
              <a:rPr lang="zh-CN" altLang="en-US" sz="2000" dirty="0" smtClean="0"/>
              <a:t>和</a:t>
            </a:r>
            <a:r>
              <a:rPr lang="en-US" sz="2000" dirty="0" smtClean="0"/>
              <a:t> VS.NET 2008 SP1</a:t>
            </a:r>
            <a:r>
              <a:rPr lang="zh-CN" altLang="en-US" sz="2000" dirty="0" smtClean="0"/>
              <a:t>一致</a:t>
            </a:r>
            <a:endParaRPr lang="en-US" sz="2000" dirty="0" smtClean="0"/>
          </a:p>
          <a:p>
            <a:pPr lvl="1"/>
            <a:r>
              <a:rPr lang="zh-CN" altLang="en-US" sz="2000" dirty="0" smtClean="0"/>
              <a:t>进一步改进缓存、可配置性和扩展性</a:t>
            </a:r>
            <a:endParaRPr lang="en-US" sz="2000" dirty="0" smtClean="0"/>
          </a:p>
          <a:p>
            <a:pPr lvl="1"/>
            <a:r>
              <a:rPr lang="zh-CN" altLang="en-US" sz="2000" dirty="0" smtClean="0"/>
              <a:t>解析器</a:t>
            </a:r>
            <a:r>
              <a:rPr lang="en-US" altLang="zh-CN" sz="2000" dirty="0" smtClean="0"/>
              <a:t>-</a:t>
            </a:r>
            <a:r>
              <a:rPr lang="zh-CN" altLang="en-US" sz="2000" dirty="0" smtClean="0"/>
              <a:t>适配器包</a:t>
            </a:r>
            <a:r>
              <a:rPr lang="en-US" altLang="zh-CN" sz="2000" dirty="0" smtClean="0"/>
              <a:t>(</a:t>
            </a:r>
            <a:r>
              <a:rPr lang="en-US" sz="2000" dirty="0" smtClean="0"/>
              <a:t>Resolver-Adapter)</a:t>
            </a:r>
            <a:r>
              <a:rPr lang="zh-CN" altLang="en-US" sz="2000" dirty="0" smtClean="0"/>
              <a:t>，如</a:t>
            </a:r>
            <a:r>
              <a:rPr lang="en-US" sz="2000" dirty="0" smtClean="0"/>
              <a:t> LDAP, SMTP, WCF-</a:t>
            </a:r>
            <a:r>
              <a:rPr lang="en-US" altLang="zh-CN" sz="2000" dirty="0" smtClean="0"/>
              <a:t>Custom</a:t>
            </a:r>
            <a:endParaRPr lang="en-US" sz="2000" dirty="0" smtClean="0"/>
          </a:p>
          <a:p>
            <a:pPr lvl="1"/>
            <a:r>
              <a:rPr lang="zh-CN" altLang="en-US" sz="2000" dirty="0" smtClean="0"/>
              <a:t>集中的</a:t>
            </a:r>
            <a:r>
              <a:rPr lang="en-US" altLang="zh-CN" sz="2000" dirty="0" smtClean="0"/>
              <a:t>Itinerary</a:t>
            </a:r>
            <a:r>
              <a:rPr lang="zh-CN" altLang="en-US" sz="2000" dirty="0" smtClean="0"/>
              <a:t>存储以支持服务器端的</a:t>
            </a:r>
            <a:r>
              <a:rPr lang="en-US" altLang="zh-CN" sz="2000" dirty="0" smtClean="0"/>
              <a:t>itinerary</a:t>
            </a:r>
            <a:endParaRPr lang="en-US" sz="2000" dirty="0" smtClean="0"/>
          </a:p>
          <a:p>
            <a:pPr lvl="1"/>
            <a:r>
              <a:rPr lang="zh-CN" altLang="en-US" sz="2000" dirty="0" smtClean="0"/>
              <a:t>对</a:t>
            </a:r>
            <a:r>
              <a:rPr lang="en-US" sz="2000" dirty="0" smtClean="0"/>
              <a:t>UDDI 3.0</a:t>
            </a:r>
            <a:r>
              <a:rPr lang="zh-CN" altLang="en-US" sz="2000" dirty="0" smtClean="0"/>
              <a:t>的支持</a:t>
            </a:r>
            <a:endParaRPr lang="en-US" sz="2000" dirty="0" smtClean="0"/>
          </a:p>
          <a:p>
            <a:r>
              <a:rPr lang="zh-CN" altLang="en-US" dirty="0" smtClean="0"/>
              <a:t>进一步改善</a:t>
            </a:r>
            <a:r>
              <a:rPr lang="en-US" altLang="zh-CN" dirty="0" smtClean="0"/>
              <a:t>Itinerary</a:t>
            </a:r>
            <a:r>
              <a:rPr lang="zh-CN" altLang="en-US" dirty="0" smtClean="0"/>
              <a:t>处理</a:t>
            </a:r>
            <a:endParaRPr lang="en-US" dirty="0" smtClean="0"/>
          </a:p>
          <a:p>
            <a:pPr lvl="1"/>
            <a:r>
              <a:rPr lang="zh-CN" altLang="en-US" sz="2000" dirty="0" smtClean="0"/>
              <a:t>服务的执行</a:t>
            </a:r>
            <a:endParaRPr lang="en-US" sz="2000" dirty="0" smtClean="0"/>
          </a:p>
          <a:p>
            <a:pPr lvl="1"/>
            <a:r>
              <a:rPr lang="en-US" altLang="zh-CN" sz="2000" dirty="0" smtClean="0"/>
              <a:t>Itinerary </a:t>
            </a:r>
            <a:r>
              <a:rPr lang="en-US" sz="2000" dirty="0" smtClean="0"/>
              <a:t>BAM</a:t>
            </a:r>
            <a:r>
              <a:rPr lang="zh-CN" altLang="en-US" sz="2000" dirty="0" smtClean="0"/>
              <a:t>的跟踪</a:t>
            </a:r>
            <a:endParaRPr lang="en-US" sz="2000" dirty="0" smtClean="0"/>
          </a:p>
          <a:p>
            <a:r>
              <a:rPr lang="en-US" dirty="0" smtClean="0"/>
              <a:t>Itinerary Designer</a:t>
            </a:r>
          </a:p>
          <a:p>
            <a:r>
              <a:rPr lang="zh-CN" altLang="en-US" dirty="0" smtClean="0"/>
              <a:t>安装容易了</a:t>
            </a:r>
            <a:endParaRPr lang="en-US" dirty="0" smtClean="0"/>
          </a:p>
          <a:p>
            <a:r>
              <a:rPr lang="zh-CN" altLang="en-US" dirty="0" smtClean="0"/>
              <a:t>有了说明性的指南</a:t>
            </a:r>
            <a:endParaRPr lang="en-US" dirty="0" smtClean="0"/>
          </a:p>
        </p:txBody>
      </p:sp>
    </p:spTree>
  </p:cSld>
  <p:clrMapOvr>
    <a:masterClrMapping/>
  </p:clrMapOvr>
  <p:transition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798290" y="1142984"/>
            <a:ext cx="5395020" cy="4730711"/>
            <a:chOff x="1798290" y="1142984"/>
            <a:chExt cx="5395020" cy="4730711"/>
          </a:xfrm>
        </p:grpSpPr>
        <p:sp>
          <p:nvSpPr>
            <p:cNvPr id="9" name="Hexagon 8"/>
            <p:cNvSpPr/>
            <p:nvPr/>
          </p:nvSpPr>
          <p:spPr bwMode="auto">
            <a:xfrm rot="5400000">
              <a:off x="2657466" y="1771634"/>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Hexagon 10"/>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Hexagon 11"/>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Freeform 12"/>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3276600" y="1905000"/>
              <a:ext cx="2362200" cy="954107"/>
            </a:xfrm>
            <a:prstGeom prst="rect">
              <a:avLst/>
            </a:prstGeom>
            <a:noFill/>
          </p:spPr>
          <p:txBody>
            <a:bodyPr wrap="none" rtlCol="0" anchor="ctr" anchorCtr="0">
              <a:noAutofit/>
            </a:bodyPr>
            <a:lstStyle/>
            <a:p>
              <a:pPr algn="ctr"/>
              <a:r>
                <a:rPr lang="en-US" sz="3200" dirty="0" smtClean="0">
                  <a:effectLst>
                    <a:outerShdw blurRad="38100" dist="38100" dir="2700000" algn="tl">
                      <a:srgbClr val="000000">
                        <a:alpha val="43137"/>
                      </a:srgbClr>
                    </a:outerShdw>
                  </a:effectLst>
                </a:rPr>
                <a:t>Itinerary</a:t>
              </a:r>
              <a:br>
                <a:rPr lang="en-US" sz="3200" dirty="0" smtClean="0">
                  <a:effectLst>
                    <a:outerShdw blurRad="38100" dist="38100" dir="2700000" algn="tl">
                      <a:srgbClr val="000000">
                        <a:alpha val="43137"/>
                      </a:srgbClr>
                    </a:outerShdw>
                  </a:effectLst>
                </a:rPr>
              </a:br>
              <a:r>
                <a:rPr lang="zh-CN" altLang="en-US" sz="3200" dirty="0" smtClean="0">
                  <a:effectLst>
                    <a:outerShdw blurRad="38100" dist="38100" dir="2700000" algn="tl">
                      <a:srgbClr val="000000">
                        <a:alpha val="43137"/>
                      </a:srgbClr>
                    </a:outerShdw>
                  </a:effectLst>
                </a:rPr>
                <a:t>处理</a:t>
              </a:r>
              <a:endParaRPr lang="en-US" sz="3200" dirty="0">
                <a:effectLst>
                  <a:outerShdw blurRad="38100" dist="38100" dir="2700000" algn="tl">
                    <a:srgbClr val="000000">
                      <a:alpha val="43137"/>
                    </a:srgbClr>
                  </a:outerShdw>
                </a:effectLst>
              </a:endParaRPr>
            </a:p>
          </p:txBody>
        </p:sp>
        <p:sp>
          <p:nvSpPr>
            <p:cNvPr id="15" name="TextBox 14"/>
            <p:cNvSpPr txBox="1"/>
            <p:nvPr/>
          </p:nvSpPr>
          <p:spPr>
            <a:xfrm>
              <a:off x="1943100" y="4152900"/>
              <a:ext cx="2362200" cy="954107"/>
            </a:xfrm>
            <a:prstGeom prst="rect">
              <a:avLst/>
            </a:prstGeom>
            <a:noFill/>
          </p:spPr>
          <p:txBody>
            <a:bodyPr wrap="none" rtlCol="0" anchor="ctr" anchorCtr="0">
              <a:noAutofit/>
            </a:bodyPr>
            <a:lstStyle/>
            <a:p>
              <a:pPr algn="ctr"/>
              <a:r>
                <a:rPr lang="en-US" sz="3200" dirty="0" smtClean="0">
                  <a:effectLst>
                    <a:outerShdw blurRad="38100" dist="38100" dir="2700000" algn="tl">
                      <a:srgbClr val="000000">
                        <a:alpha val="43137"/>
                      </a:srgbClr>
                    </a:outerShdw>
                  </a:effectLst>
                </a:rPr>
                <a:t>Resolvers</a:t>
              </a:r>
              <a:endParaRPr lang="en-US" sz="3200" dirty="0">
                <a:effectLst>
                  <a:outerShdw blurRad="38100" dist="38100" dir="2700000" algn="tl">
                    <a:srgbClr val="000000">
                      <a:alpha val="43137"/>
                    </a:srgbClr>
                  </a:outerShdw>
                </a:effectLst>
              </a:endParaRPr>
            </a:p>
          </p:txBody>
        </p:sp>
        <p:sp>
          <p:nvSpPr>
            <p:cNvPr id="16" name="TextBox 15"/>
            <p:cNvSpPr txBox="1"/>
            <p:nvPr/>
          </p:nvSpPr>
          <p:spPr>
            <a:xfrm>
              <a:off x="4724400" y="4152900"/>
              <a:ext cx="2362200" cy="954107"/>
            </a:xfrm>
            <a:prstGeom prst="rect">
              <a:avLst/>
            </a:prstGeom>
            <a:noFill/>
          </p:spPr>
          <p:txBody>
            <a:bodyPr wrap="none" rtlCol="0" anchor="ctr" anchorCtr="0">
              <a:noAutofit/>
            </a:bodyPr>
            <a:lstStyle/>
            <a:p>
              <a:pPr algn="ctr"/>
              <a:r>
                <a:rPr lang="en-US" sz="3200" dirty="0" smtClean="0">
                  <a:effectLst>
                    <a:outerShdw blurRad="38100" dist="38100" dir="2700000" algn="tl">
                      <a:srgbClr val="000000">
                        <a:alpha val="43137"/>
                      </a:srgbClr>
                    </a:outerShdw>
                  </a:effectLst>
                </a:rPr>
                <a:t>Adapter</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Providers</a:t>
              </a:r>
              <a:endParaRPr lang="en-US" sz="3200" dirty="0">
                <a:effectLst>
                  <a:outerShdw blurRad="38100" dist="38100" dir="2700000" algn="tl">
                    <a:srgbClr val="000000">
                      <a:alpha val="43137"/>
                    </a:srgbClr>
                  </a:outerShdw>
                </a:effectLst>
              </a:endParaRPr>
            </a:p>
          </p:txBody>
        </p:sp>
      </p:grpSp>
      <p:sp>
        <p:nvSpPr>
          <p:cNvPr id="17" name="Title 2"/>
          <p:cNvSpPr>
            <a:spLocks noGrp="1"/>
          </p:cNvSpPr>
          <p:nvPr>
            <p:ph type="title"/>
          </p:nvPr>
        </p:nvSpPr>
        <p:spPr>
          <a:xfrm>
            <a:off x="381000" y="230188"/>
            <a:ext cx="8382000" cy="615553"/>
          </a:xfrm>
        </p:spPr>
        <p:txBody>
          <a:bodyPr vert="horz" wrap="square" lIns="0" tIns="0" rIns="0" bIns="0" rtlCol="0" anchor="t">
            <a:spAutoFit/>
          </a:bodyPr>
          <a:lstStyle/>
          <a:p>
            <a:pPr algn="l"/>
            <a:r>
              <a:rPr lang="en-CA" altLang="zh-CN" sz="4000" dirty="0" smtClean="0">
                <a:latin typeface="+mj-ea"/>
              </a:rPr>
              <a:t>ESB Toolkit</a:t>
            </a:r>
            <a:r>
              <a:rPr lang="zh-CN" altLang="en-US" sz="4000" dirty="0" smtClean="0">
                <a:latin typeface="+mj-ea"/>
              </a:rPr>
              <a:t>的几个关键概念</a:t>
            </a:r>
            <a:endParaRPr lang="en-CA" sz="4000" dirty="0">
              <a:latin typeface="+mj-ea"/>
            </a:endParaRPr>
          </a:p>
        </p:txBody>
      </p:sp>
    </p:spTree>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什么是</a:t>
            </a:r>
            <a:r>
              <a:rPr lang="en-CA" dirty="0" smtClean="0"/>
              <a:t>Itinerary</a:t>
            </a:r>
            <a:br>
              <a:rPr lang="en-CA" dirty="0" smtClean="0"/>
            </a:br>
            <a:endParaRPr lang="en-CA" dirty="0"/>
          </a:p>
        </p:txBody>
      </p:sp>
      <p:sp>
        <p:nvSpPr>
          <p:cNvPr id="6" name="Text Placeholder 5"/>
          <p:cNvSpPr>
            <a:spLocks noGrp="1"/>
          </p:cNvSpPr>
          <p:nvPr>
            <p:ph idx="1"/>
          </p:nvPr>
        </p:nvSpPr>
        <p:spPr>
          <a:xfrm>
            <a:off x="357158" y="1142984"/>
            <a:ext cx="8382000" cy="4696670"/>
          </a:xfrm>
        </p:spPr>
        <p:txBody>
          <a:bodyPr/>
          <a:lstStyle/>
          <a:p>
            <a:r>
              <a:rPr lang="en-CA" sz="2800" dirty="0" smtClean="0"/>
              <a:t>ESB Toolkit</a:t>
            </a:r>
            <a:r>
              <a:rPr lang="zh-CN" altLang="en-US" sz="2800" dirty="0" smtClean="0"/>
              <a:t>的核心</a:t>
            </a:r>
            <a:endParaRPr lang="en-CA" sz="2800" dirty="0" smtClean="0"/>
          </a:p>
          <a:p>
            <a:r>
              <a:rPr lang="en-CA" sz="2800" dirty="0" smtClean="0"/>
              <a:t>Itineraries</a:t>
            </a:r>
            <a:r>
              <a:rPr lang="zh-CN" altLang="en-US" sz="2800" dirty="0" smtClean="0"/>
              <a:t>填补</a:t>
            </a:r>
            <a:r>
              <a:rPr lang="en-US" altLang="zh-CN" sz="2800" dirty="0" smtClean="0"/>
              <a:t>BizTalk</a:t>
            </a:r>
            <a:r>
              <a:rPr lang="zh-CN" altLang="en-US" sz="2800" dirty="0" smtClean="0"/>
              <a:t>在缺省配置环境中缺少的</a:t>
            </a:r>
            <a:r>
              <a:rPr lang="en-US" altLang="zh-CN" sz="2800" dirty="0" smtClean="0"/>
              <a:t>Runtime</a:t>
            </a:r>
            <a:r>
              <a:rPr lang="zh-CN" altLang="en-US" sz="2800" dirty="0" smtClean="0"/>
              <a:t>灵活性</a:t>
            </a:r>
            <a:endParaRPr lang="en-CA" sz="2800" dirty="0" smtClean="0"/>
          </a:p>
          <a:p>
            <a:r>
              <a:rPr lang="en-CA" sz="2800" dirty="0" smtClean="0"/>
              <a:t>Itineraries</a:t>
            </a:r>
            <a:r>
              <a:rPr lang="zh-CN" altLang="en-US" sz="2800" dirty="0" smtClean="0"/>
              <a:t>提供服务组合机制</a:t>
            </a:r>
            <a:endParaRPr lang="en-CA" sz="2800" dirty="0" smtClean="0"/>
          </a:p>
          <a:p>
            <a:r>
              <a:rPr lang="zh-CN" altLang="en-US" sz="2800" dirty="0" smtClean="0"/>
              <a:t>与</a:t>
            </a:r>
            <a:r>
              <a:rPr lang="en-CA" sz="2800" dirty="0" smtClean="0"/>
              <a:t>Visual Studio Designer</a:t>
            </a:r>
            <a:r>
              <a:rPr lang="zh-CN" altLang="en-US" sz="2800" dirty="0" smtClean="0"/>
              <a:t>一起使用</a:t>
            </a:r>
            <a:r>
              <a:rPr lang="en-CA" sz="2800" dirty="0" smtClean="0"/>
              <a:t> –</a:t>
            </a:r>
            <a:r>
              <a:rPr lang="en-US" altLang="zh-CN" sz="2800" dirty="0" smtClean="0"/>
              <a:t>——</a:t>
            </a:r>
            <a:r>
              <a:rPr lang="zh-CN" altLang="en-US" sz="2800" dirty="0" smtClean="0"/>
              <a:t>不像原来需要用</a:t>
            </a:r>
            <a:r>
              <a:rPr lang="en-CA" altLang="zh-CN" sz="2800" dirty="0" smtClean="0"/>
              <a:t>XML editor</a:t>
            </a:r>
            <a:r>
              <a:rPr lang="zh-CN" altLang="en-US" sz="2800" dirty="0" smtClean="0"/>
              <a:t>来创建</a:t>
            </a:r>
            <a:endParaRPr lang="en-CA" sz="2800" dirty="0" smtClean="0"/>
          </a:p>
          <a:p>
            <a:r>
              <a:rPr lang="en-CA" sz="2800" dirty="0" smtClean="0"/>
              <a:t>Itinerary</a:t>
            </a:r>
            <a:r>
              <a:rPr lang="zh-CN" altLang="en-US" sz="2800" dirty="0" smtClean="0"/>
              <a:t>可以在</a:t>
            </a:r>
            <a:r>
              <a:rPr lang="en-CA" sz="2800" dirty="0" smtClean="0"/>
              <a:t>design-time</a:t>
            </a:r>
            <a:r>
              <a:rPr lang="zh-CN" altLang="en-US" sz="2800" dirty="0" smtClean="0"/>
              <a:t>确认</a:t>
            </a:r>
            <a:endParaRPr lang="en-CA" sz="2800" dirty="0" smtClean="0"/>
          </a:p>
          <a:p>
            <a:r>
              <a:rPr lang="en-CA" sz="2800" dirty="0" smtClean="0"/>
              <a:t>Itinerary</a:t>
            </a:r>
            <a:r>
              <a:rPr lang="zh-CN" altLang="en-US" sz="2800" dirty="0" smtClean="0"/>
              <a:t>可以存储在</a:t>
            </a:r>
            <a:r>
              <a:rPr lang="en-CA" sz="2800" dirty="0" smtClean="0"/>
              <a:t>SQL</a:t>
            </a:r>
            <a:r>
              <a:rPr lang="zh-CN" altLang="en-US" sz="2800" dirty="0" smtClean="0"/>
              <a:t>里，也可以是一个文件</a:t>
            </a:r>
            <a:endParaRPr lang="en-CA" sz="2800" dirty="0"/>
          </a:p>
        </p:txBody>
      </p:sp>
      <p:grpSp>
        <p:nvGrpSpPr>
          <p:cNvPr id="2" name="Group 9"/>
          <p:cNvGrpSpPr/>
          <p:nvPr/>
        </p:nvGrpSpPr>
        <p:grpSpPr>
          <a:xfrm>
            <a:off x="8046690" y="152400"/>
            <a:ext cx="1021110" cy="844495"/>
            <a:chOff x="1798290" y="1165129"/>
            <a:chExt cx="5395020" cy="4708566"/>
          </a:xfrm>
        </p:grpSpPr>
        <p:sp>
          <p:nvSpPr>
            <p:cNvPr id="11" name="Hexagon 10"/>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Hexagon 11"/>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Hexagon 12"/>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Freeform 13"/>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TextBox 14"/>
            <p:cNvSpPr txBox="1"/>
            <p:nvPr/>
          </p:nvSpPr>
          <p:spPr>
            <a:xfrm>
              <a:off x="3276600" y="1905000"/>
              <a:ext cx="2362200" cy="954107"/>
            </a:xfrm>
            <a:prstGeom prst="rect">
              <a:avLst/>
            </a:prstGeom>
            <a:noFill/>
          </p:spPr>
          <p:txBody>
            <a:bodyPr wrap="none" rtlCol="0" anchor="ctr" anchorCtr="0">
              <a:noAutofit/>
            </a:bodyPr>
            <a:lstStyle/>
            <a:p>
              <a:pPr algn="ctr"/>
              <a:r>
                <a:rPr lang="en-US" sz="700" dirty="0" smtClean="0">
                  <a:effectLst>
                    <a:outerShdw blurRad="38100" dist="38100" dir="2700000" algn="tl">
                      <a:srgbClr val="000000">
                        <a:alpha val="43137"/>
                      </a:srgbClr>
                    </a:outerShdw>
                  </a:effectLst>
                </a:rPr>
                <a:t>Itinerary</a:t>
              </a:r>
              <a:br>
                <a:rPr lang="en-US" sz="700" dirty="0" smtClean="0">
                  <a:effectLst>
                    <a:outerShdw blurRad="38100" dist="38100" dir="2700000" algn="tl">
                      <a:srgbClr val="000000">
                        <a:alpha val="43137"/>
                      </a:srgbClr>
                    </a:outerShdw>
                  </a:effectLst>
                </a:rPr>
              </a:br>
              <a:r>
                <a:rPr lang="en-US" sz="700" dirty="0" smtClean="0">
                  <a:effectLst>
                    <a:outerShdw blurRad="38100" dist="38100" dir="2700000" algn="tl">
                      <a:srgbClr val="000000">
                        <a:alpha val="43137"/>
                      </a:srgbClr>
                    </a:outerShdw>
                  </a:effectLst>
                </a:rPr>
                <a:t>Processing</a:t>
              </a:r>
              <a:endParaRPr lang="en-US" sz="700" dirty="0">
                <a:effectLst>
                  <a:outerShdw blurRad="38100" dist="38100" dir="2700000" algn="tl">
                    <a:srgbClr val="000000">
                      <a:alpha val="43137"/>
                    </a:srgbClr>
                  </a:outerShdw>
                </a:effectLst>
              </a:endParaRPr>
            </a:p>
          </p:txBody>
        </p:sp>
      </p:grpSp>
    </p:spTree>
  </p:cSld>
  <p:clrMapOvr>
    <a:masterClrMapping/>
  </p:clrMapOvr>
  <p:transition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开发</a:t>
            </a:r>
            <a:r>
              <a:rPr lang="en-CA" dirty="0" smtClean="0"/>
              <a:t>Itineraries</a:t>
            </a:r>
            <a:endParaRPr lang="en-CA" dirty="0"/>
          </a:p>
        </p:txBody>
      </p:sp>
      <p:sp>
        <p:nvSpPr>
          <p:cNvPr id="3" name="Text Placeholder 2"/>
          <p:cNvSpPr>
            <a:spLocks noGrp="1"/>
          </p:cNvSpPr>
          <p:nvPr>
            <p:ph idx="4294967295"/>
          </p:nvPr>
        </p:nvSpPr>
        <p:spPr>
          <a:xfrm>
            <a:off x="0" y="1412875"/>
            <a:ext cx="8382000" cy="4560888"/>
          </a:xfrm>
          <a:prstGeom prst="rect">
            <a:avLst/>
          </a:prstGeom>
        </p:spPr>
        <p:txBody>
          <a:bodyPr/>
          <a:lstStyle/>
          <a:p>
            <a:pPr>
              <a:buNone/>
            </a:pPr>
            <a:endParaRPr lang="en-CA" dirty="0" smtClean="0"/>
          </a:p>
          <a:p>
            <a:endParaRPr lang="en-CA" dirty="0"/>
          </a:p>
        </p:txBody>
      </p:sp>
      <p:pic>
        <p:nvPicPr>
          <p:cNvPr id="11" name="Picture 2"/>
          <p:cNvPicPr>
            <a:picLocks noChangeAspect="1" noChangeArrowheads="1"/>
          </p:cNvPicPr>
          <p:nvPr/>
        </p:nvPicPr>
        <p:blipFill>
          <a:blip r:embed="rId3" cstate="print"/>
          <a:srcRect/>
          <a:stretch>
            <a:fillRect/>
          </a:stretch>
        </p:blipFill>
        <p:spPr bwMode="auto">
          <a:xfrm>
            <a:off x="304801" y="1104900"/>
            <a:ext cx="7505700" cy="4986092"/>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2019300" y="2095500"/>
            <a:ext cx="6984459" cy="4000500"/>
          </a:xfrm>
          <a:prstGeom prst="rect">
            <a:avLst/>
          </a:prstGeom>
          <a:noFill/>
          <a:ln w="9525">
            <a:noFill/>
            <a:miter lim="800000"/>
            <a:headEnd/>
            <a:tailEnd/>
          </a:ln>
          <a:effectLst/>
        </p:spPr>
      </p:pic>
      <p:grpSp>
        <p:nvGrpSpPr>
          <p:cNvPr id="4" name="Group 11"/>
          <p:cNvGrpSpPr/>
          <p:nvPr/>
        </p:nvGrpSpPr>
        <p:grpSpPr>
          <a:xfrm>
            <a:off x="8077200" y="152400"/>
            <a:ext cx="1021110" cy="844495"/>
            <a:chOff x="1798290" y="1165129"/>
            <a:chExt cx="5395020" cy="4708566"/>
          </a:xfrm>
        </p:grpSpPr>
        <p:sp>
          <p:nvSpPr>
            <p:cNvPr id="13" name="Hexagon 12"/>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Hexagon 18"/>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Hexagon 19"/>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 name="Freeform 20"/>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 name="TextBox 21"/>
            <p:cNvSpPr txBox="1"/>
            <p:nvPr/>
          </p:nvSpPr>
          <p:spPr>
            <a:xfrm>
              <a:off x="3276600" y="1905000"/>
              <a:ext cx="2362200" cy="954107"/>
            </a:xfrm>
            <a:prstGeom prst="rect">
              <a:avLst/>
            </a:prstGeom>
            <a:noFill/>
          </p:spPr>
          <p:txBody>
            <a:bodyPr wrap="none" rtlCol="0" anchor="ctr" anchorCtr="0">
              <a:noAutofit/>
            </a:bodyPr>
            <a:lstStyle/>
            <a:p>
              <a:pPr algn="ctr"/>
              <a:r>
                <a:rPr lang="en-US" sz="700" dirty="0" smtClean="0">
                  <a:effectLst>
                    <a:outerShdw blurRad="38100" dist="38100" dir="2700000" algn="tl">
                      <a:srgbClr val="000000">
                        <a:alpha val="43137"/>
                      </a:srgbClr>
                    </a:outerShdw>
                  </a:effectLst>
                </a:rPr>
                <a:t>Itinerary</a:t>
              </a:r>
              <a:br>
                <a:rPr lang="en-US" sz="700" dirty="0" smtClean="0">
                  <a:effectLst>
                    <a:outerShdw blurRad="38100" dist="38100" dir="2700000" algn="tl">
                      <a:srgbClr val="000000">
                        <a:alpha val="43137"/>
                      </a:srgbClr>
                    </a:outerShdw>
                  </a:effectLst>
                </a:rPr>
              </a:br>
              <a:r>
                <a:rPr lang="en-US" sz="700" dirty="0" smtClean="0">
                  <a:effectLst>
                    <a:outerShdw blurRad="38100" dist="38100" dir="2700000" algn="tl">
                      <a:srgbClr val="000000">
                        <a:alpha val="43137"/>
                      </a:srgbClr>
                    </a:outerShdw>
                  </a:effectLst>
                </a:rPr>
                <a:t>Processing</a:t>
              </a:r>
              <a:endParaRPr lang="en-US" sz="700" dirty="0">
                <a:effectLst>
                  <a:outerShdw blurRad="38100" dist="38100" dir="2700000" algn="tl">
                    <a:srgbClr val="000000">
                      <a:alpha val="43137"/>
                    </a:srgbClr>
                  </a:outerShdw>
                </a:effectLst>
              </a:endParaRPr>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bwMode="auto">
          <a:xfrm>
            <a:off x="419100" y="1104900"/>
            <a:ext cx="3238500" cy="4953000"/>
          </a:xfrm>
          <a:prstGeom prst="roundRect">
            <a:avLst>
              <a:gd name="adj" fmla="val 9295"/>
            </a:avLst>
          </a:prstGeom>
          <a:gradFill flip="none" rotWithShape="1">
            <a:gsLst>
              <a:gs pos="40000">
                <a:srgbClr val="7030A0">
                  <a:alpha val="0"/>
                </a:srgbClr>
              </a:gs>
              <a:gs pos="100000">
                <a:srgbClr val="00B0F0">
                  <a:alpha val="30000"/>
                </a:srgbClr>
              </a:gs>
            </a:gsLst>
            <a:lin ang="5400000" scaled="1"/>
            <a:tileRect/>
          </a:gradFill>
          <a:ln w="19050" cap="rnd">
            <a:solidFill>
              <a:srgbClr val="00B0F0"/>
            </a:solidFill>
            <a:prstDash val="sysDash"/>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1000" y="76200"/>
            <a:ext cx="8382000" cy="666385"/>
          </a:xfrm>
        </p:spPr>
        <p:txBody>
          <a:bodyPr/>
          <a:lstStyle/>
          <a:p>
            <a:r>
              <a:rPr lang="zh-CN" altLang="en-US" dirty="0" smtClean="0"/>
              <a:t>使用</a:t>
            </a:r>
            <a:r>
              <a:rPr lang="en-CA" dirty="0" smtClean="0"/>
              <a:t>Itineraries</a:t>
            </a:r>
            <a:endParaRPr lang="en-CA" dirty="0"/>
          </a:p>
        </p:txBody>
      </p:sp>
      <p:sp>
        <p:nvSpPr>
          <p:cNvPr id="5" name="TextBox 4"/>
          <p:cNvSpPr txBox="1"/>
          <p:nvPr/>
        </p:nvSpPr>
        <p:spPr>
          <a:xfrm>
            <a:off x="1219200" y="1066800"/>
            <a:ext cx="1638300" cy="419100"/>
          </a:xfrm>
          <a:prstGeom prst="rect">
            <a:avLst/>
          </a:prstGeom>
        </p:spPr>
        <p:txBody>
          <a:bodyPr vert="horz" wrap="none" lIns="0" tIns="0" rIns="0" bIns="0" rtlCol="0" anchor="ctr" anchorCtr="0">
            <a:noAutofit/>
          </a:bodyPr>
          <a:lstStyle/>
          <a:p>
            <a:pPr marL="396875" marR="0" indent="-396875" algn="ctr" defTabSz="914363" rtl="0" eaLnBrk="1" fontAlgn="auto" latinLnBrk="0" hangingPunct="1">
              <a:lnSpc>
                <a:spcPct val="90000"/>
              </a:lnSpc>
              <a:spcBef>
                <a:spcPct val="20000"/>
              </a:spcBef>
              <a:spcAft>
                <a:spcPts val="0"/>
              </a:spcAft>
              <a:buClrTx/>
              <a:buSzPct val="70000"/>
              <a:tabLst/>
            </a:pPr>
            <a:r>
              <a:rPr kumimoji="0" lang="en-CA"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Design Time</a:t>
            </a:r>
          </a:p>
        </p:txBody>
      </p:sp>
      <p:sp>
        <p:nvSpPr>
          <p:cNvPr id="22" name="Bent-Up Arrow 21"/>
          <p:cNvSpPr/>
          <p:nvPr/>
        </p:nvSpPr>
        <p:spPr bwMode="auto">
          <a:xfrm rot="5400000">
            <a:off x="2686050" y="3028950"/>
            <a:ext cx="838200" cy="1181100"/>
          </a:xfrm>
          <a:prstGeom prst="bentUpArrow">
            <a:avLst>
              <a:gd name="adj1" fmla="val 25873"/>
              <a:gd name="adj2" fmla="val 25000"/>
              <a:gd name="adj3" fmla="val 25000"/>
            </a:avLst>
          </a:prstGeom>
          <a:gradFill flip="none" rotWithShape="1">
            <a:gsLst>
              <a:gs pos="0">
                <a:schemeClr val="accent3">
                  <a:lumMod val="50000"/>
                </a:schemeClr>
              </a:gs>
              <a:gs pos="100000">
                <a:schemeClr val="accent3">
                  <a:lumMod val="60000"/>
                  <a:lumOff val="40000"/>
                </a:schemeClr>
              </a:gs>
            </a:gsLst>
            <a:lin ang="189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23" name="Down Arrow 22"/>
          <p:cNvSpPr/>
          <p:nvPr/>
        </p:nvSpPr>
        <p:spPr bwMode="auto">
          <a:xfrm>
            <a:off x="1028700" y="3200400"/>
            <a:ext cx="457200" cy="990600"/>
          </a:xfrm>
          <a:prstGeom prst="downArrow">
            <a:avLst/>
          </a:prstGeom>
          <a:gradFill flip="none" rotWithShape="1">
            <a:gsLst>
              <a:gs pos="0">
                <a:schemeClr val="accent3">
                  <a:lumMod val="50000"/>
                </a:schemeClr>
              </a:gs>
              <a:gs pos="100000">
                <a:schemeClr val="accent3">
                  <a:lumMod val="60000"/>
                  <a:lumOff val="40000"/>
                </a:schemeClr>
              </a:gs>
            </a:gsLst>
            <a:lin ang="54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762000" y="1676400"/>
            <a:ext cx="2327812" cy="1752600"/>
          </a:xfrm>
          <a:prstGeom prst="rect">
            <a:avLst/>
          </a:prstGeom>
          <a:noFill/>
          <a:ln w="9525">
            <a:noFill/>
            <a:miter lim="800000"/>
            <a:headEnd/>
            <a:tailEnd/>
          </a:ln>
          <a:effectLst/>
        </p:spPr>
      </p:pic>
      <p:sp>
        <p:nvSpPr>
          <p:cNvPr id="45" name="Rounded Rectangle 44"/>
          <p:cNvSpPr/>
          <p:nvPr/>
        </p:nvSpPr>
        <p:spPr bwMode="auto">
          <a:xfrm>
            <a:off x="800100" y="4381500"/>
            <a:ext cx="990600" cy="533400"/>
          </a:xfrm>
          <a:prstGeom prst="roundRect">
            <a:avLst>
              <a:gd name="adj" fmla="val 9033"/>
            </a:avLst>
          </a:prstGeom>
          <a:gradFill flip="none" rotWithShape="1">
            <a:gsLst>
              <a:gs pos="30000">
                <a:schemeClr val="accent4">
                  <a:lumMod val="50000"/>
                  <a:alpha val="35000"/>
                </a:schemeClr>
              </a:gs>
              <a:gs pos="75000">
                <a:schemeClr val="accent4">
                  <a:tint val="95500"/>
                  <a:shade val="100000"/>
                  <a:satMod val="155000"/>
                  <a:alpha val="35000"/>
                </a:schemeClr>
              </a:gs>
              <a:gs pos="100000">
                <a:schemeClr val="accent4">
                  <a:tint val="95500"/>
                  <a:shade val="100000"/>
                  <a:satMod val="155000"/>
                  <a:alpha val="79000"/>
                </a:schemeClr>
              </a:gs>
            </a:gsLst>
            <a:path path="circle">
              <a:fillToRect l="50000" t="50000" r="50000" b="50000"/>
            </a:path>
            <a:tileRect/>
          </a:gradFill>
          <a:ln w="19050">
            <a:noFill/>
            <a:headEnd type="none" w="med" len="med"/>
            <a:tailEnd type="none" w="med" len="med"/>
          </a:ln>
          <a:scene3d>
            <a:camera prst="orthographicFront" fov="0">
              <a:rot lat="0" lon="0" rev="0"/>
            </a:camera>
            <a:lightRig rig="glow" dir="t">
              <a:rot lat="0" lon="0" rev="6360000"/>
            </a:lightRig>
          </a:scene3d>
          <a:sp3d contourW="19050" prstMaterial="flat">
            <a:bevelT w="95250" h="101600"/>
            <a:contourClr>
              <a:srgbClr val="FF9B09"/>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XML File</a:t>
            </a:r>
          </a:p>
        </p:txBody>
      </p:sp>
      <p:sp>
        <p:nvSpPr>
          <p:cNvPr id="49" name="Oval 48"/>
          <p:cNvSpPr/>
          <p:nvPr/>
        </p:nvSpPr>
        <p:spPr bwMode="ltGray">
          <a:xfrm>
            <a:off x="3848100" y="2705100"/>
            <a:ext cx="1485900" cy="1485900"/>
          </a:xfrm>
          <a:prstGeom prst="ellipse">
            <a:avLst/>
          </a:prstGeom>
          <a:solidFill>
            <a:schemeClr val="accent3"/>
          </a:solidFill>
          <a:ln>
            <a:headEnd type="none" w="med" len="med"/>
            <a:tailEnd type="none" w="med" len="med"/>
          </a:ln>
          <a:effectLst/>
          <a:scene3d>
            <a:camera prst="perspectiveRelaxed">
              <a:rot lat="17073600" lon="0" rev="0"/>
            </a:camera>
            <a:lightRig rig="threePt" dir="t">
              <a:rot lat="0" lon="0" rev="4800000"/>
            </a:lightRig>
          </a:scene3d>
          <a:sp3d extrusionH="711200" prstMaterial="metal">
            <a:bevelT w="25400" h="25400" prst="angle"/>
            <a:extrusionClr>
              <a:schemeClr val="accent3">
                <a:lumMod val="75000"/>
              </a:schemeClr>
            </a:extrusionClr>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0" name="TextBox 49"/>
          <p:cNvSpPr txBox="1"/>
          <p:nvPr/>
        </p:nvSpPr>
        <p:spPr bwMode="ltGray">
          <a:xfrm>
            <a:off x="4152900" y="3619500"/>
            <a:ext cx="876300" cy="723900"/>
          </a:xfrm>
          <a:prstGeom prst="rect">
            <a:avLst/>
          </a:prstGeom>
          <a:noFill/>
        </p:spPr>
        <p:txBody>
          <a:bodyPr wrap="none" rtlCol="0" anchor="ctr">
            <a:noAutofit/>
          </a:bodyPr>
          <a:lstStyle/>
          <a:p>
            <a:pPr algn="ctr"/>
            <a:r>
              <a:rPr lang="en-US" sz="2000" dirty="0" smtClean="0">
                <a:solidFill>
                  <a:schemeClr val="bg1"/>
                </a:solidFill>
                <a:effectLst>
                  <a:outerShdw blurRad="38100" dist="38100" dir="2700000" algn="tl">
                    <a:srgbClr val="000000">
                      <a:alpha val="43137"/>
                    </a:srgbClr>
                  </a:outerShdw>
                </a:effectLst>
              </a:rPr>
              <a:t>Itinerary</a:t>
            </a:r>
            <a:br>
              <a:rPr lang="en-US" sz="2000" dirty="0" smtClean="0">
                <a:solidFill>
                  <a:schemeClr val="bg1"/>
                </a:solidFill>
                <a:effectLst>
                  <a:outerShdw blurRad="38100" dist="38100" dir="2700000" algn="tl">
                    <a:srgbClr val="000000">
                      <a:alpha val="43137"/>
                    </a:srgbClr>
                  </a:outerShdw>
                </a:effectLst>
              </a:rPr>
            </a:br>
            <a:r>
              <a:rPr lang="en-US" sz="2000" dirty="0" smtClean="0">
                <a:solidFill>
                  <a:schemeClr val="bg1"/>
                </a:solidFill>
                <a:effectLst>
                  <a:outerShdw blurRad="38100" dist="38100" dir="2700000" algn="tl">
                    <a:srgbClr val="000000">
                      <a:alpha val="43137"/>
                    </a:srgbClr>
                  </a:outerShdw>
                </a:effectLst>
              </a:rPr>
              <a:t>Database</a:t>
            </a:r>
            <a:endParaRPr lang="en-US" sz="2000" dirty="0">
              <a:solidFill>
                <a:schemeClr val="bg1"/>
              </a:solidFill>
              <a:effectLst>
                <a:outerShdw blurRad="38100" dist="38100" dir="2700000" algn="tl">
                  <a:srgbClr val="000000">
                    <a:alpha val="43137"/>
                  </a:srgbClr>
                </a:outerShdw>
              </a:effectLst>
            </a:endParaRPr>
          </a:p>
        </p:txBody>
      </p:sp>
      <p:grpSp>
        <p:nvGrpSpPr>
          <p:cNvPr id="3" name="Group 52"/>
          <p:cNvGrpSpPr/>
          <p:nvPr/>
        </p:nvGrpSpPr>
        <p:grpSpPr>
          <a:xfrm>
            <a:off x="5334000" y="1066800"/>
            <a:ext cx="3429000" cy="4991100"/>
            <a:chOff x="5334000" y="1066800"/>
            <a:chExt cx="3429000" cy="4991100"/>
          </a:xfrm>
          <a:effectLst>
            <a:outerShdw blurRad="50800" dist="38100" dir="5400000" algn="t" rotWithShape="0">
              <a:prstClr val="black">
                <a:alpha val="40000"/>
              </a:prstClr>
            </a:outerShdw>
          </a:effectLst>
        </p:grpSpPr>
        <p:sp>
          <p:nvSpPr>
            <p:cNvPr id="52" name="Rounded Rectangle 51"/>
            <p:cNvSpPr/>
            <p:nvPr/>
          </p:nvSpPr>
          <p:spPr bwMode="auto">
            <a:xfrm>
              <a:off x="5524500" y="1104900"/>
              <a:ext cx="3238500" cy="4953000"/>
            </a:xfrm>
            <a:prstGeom prst="roundRect">
              <a:avLst>
                <a:gd name="adj" fmla="val 9295"/>
              </a:avLst>
            </a:prstGeom>
            <a:gradFill flip="none" rotWithShape="1">
              <a:gsLst>
                <a:gs pos="40000">
                  <a:srgbClr val="7030A0">
                    <a:alpha val="0"/>
                  </a:srgbClr>
                </a:gs>
                <a:gs pos="100000">
                  <a:schemeClr val="bg2">
                    <a:lumMod val="50000"/>
                    <a:alpha val="20000"/>
                  </a:schemeClr>
                </a:gs>
              </a:gsLst>
              <a:lin ang="5400000" scaled="1"/>
              <a:tileRect/>
            </a:gradFill>
            <a:ln w="19050" cap="rnd">
              <a:solidFill>
                <a:schemeClr val="bg2">
                  <a:lumMod val="50000"/>
                </a:schemeClr>
              </a:solidFill>
              <a:prstDash val="sysDash"/>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TextBox 5"/>
            <p:cNvSpPr txBox="1"/>
            <p:nvPr/>
          </p:nvSpPr>
          <p:spPr>
            <a:xfrm>
              <a:off x="6295913" y="1066800"/>
              <a:ext cx="1657574" cy="419100"/>
            </a:xfrm>
            <a:prstGeom prst="rect">
              <a:avLst/>
            </a:prstGeom>
          </p:spPr>
          <p:txBody>
            <a:bodyPr vert="horz" wrap="none" lIns="0" tIns="0" rIns="0" bIns="0" rtlCol="0" anchor="ctr" anchorCtr="0">
              <a:noAutofit/>
            </a:bodyPr>
            <a:lstStyle/>
            <a:p>
              <a:pPr marL="396875" marR="0" indent="-396875" algn="ctr" defTabSz="914363" rtl="0" eaLnBrk="1" fontAlgn="auto" latinLnBrk="0" hangingPunct="1">
                <a:lnSpc>
                  <a:spcPct val="90000"/>
                </a:lnSpc>
                <a:spcBef>
                  <a:spcPct val="20000"/>
                </a:spcBef>
                <a:spcAft>
                  <a:spcPts val="0"/>
                </a:spcAft>
                <a:buClrTx/>
                <a:buSzPct val="70000"/>
                <a:tabLst/>
              </a:pPr>
              <a:r>
                <a:rPr kumimoji="0" lang="en-CA"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Run</a:t>
              </a:r>
              <a:r>
                <a:rPr kumimoji="0" lang="en-CA" sz="2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Time</a:t>
              </a:r>
              <a:endParaRPr kumimoji="0" lang="en-CA"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1" name="Down Arrow 10"/>
            <p:cNvSpPr/>
            <p:nvPr/>
          </p:nvSpPr>
          <p:spPr bwMode="auto">
            <a:xfrm>
              <a:off x="7658100" y="3124200"/>
              <a:ext cx="304800" cy="3048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2" name="Down Arrow 11"/>
            <p:cNvSpPr/>
            <p:nvPr/>
          </p:nvSpPr>
          <p:spPr bwMode="auto">
            <a:xfrm>
              <a:off x="7658100" y="2171700"/>
              <a:ext cx="304800" cy="3048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3" name="Down Arrow 12"/>
            <p:cNvSpPr/>
            <p:nvPr/>
          </p:nvSpPr>
          <p:spPr bwMode="auto">
            <a:xfrm rot="16200000">
              <a:off x="5962650" y="2914651"/>
              <a:ext cx="457200" cy="17145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6" name="Down Arrow 15"/>
            <p:cNvSpPr/>
            <p:nvPr/>
          </p:nvSpPr>
          <p:spPr bwMode="auto">
            <a:xfrm>
              <a:off x="7658100" y="4076700"/>
              <a:ext cx="304800" cy="3048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6" name="Down Arrow 25"/>
            <p:cNvSpPr/>
            <p:nvPr/>
          </p:nvSpPr>
          <p:spPr bwMode="auto">
            <a:xfrm>
              <a:off x="7658100" y="4991100"/>
              <a:ext cx="304800" cy="304800"/>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CA" sz="23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6" name="Rounded Rectangle 45"/>
            <p:cNvSpPr/>
            <p:nvPr/>
          </p:nvSpPr>
          <p:spPr bwMode="auto">
            <a:xfrm>
              <a:off x="5638800" y="3009900"/>
              <a:ext cx="990600" cy="533400"/>
            </a:xfrm>
            <a:prstGeom prst="roundRect">
              <a:avLst>
                <a:gd name="adj" fmla="val 9033"/>
              </a:avLst>
            </a:prstGeom>
            <a:gradFill flip="none" rotWithShape="1">
              <a:gsLst>
                <a:gs pos="30000">
                  <a:schemeClr val="accent4">
                    <a:lumMod val="50000"/>
                    <a:alpha val="35000"/>
                  </a:schemeClr>
                </a:gs>
                <a:gs pos="75000">
                  <a:schemeClr val="accent4">
                    <a:tint val="95500"/>
                    <a:shade val="100000"/>
                    <a:satMod val="155000"/>
                    <a:alpha val="35000"/>
                  </a:schemeClr>
                </a:gs>
                <a:gs pos="100000">
                  <a:schemeClr val="accent4">
                    <a:tint val="95500"/>
                    <a:shade val="100000"/>
                    <a:satMod val="155000"/>
                    <a:alpha val="79000"/>
                  </a:schemeClr>
                </a:gs>
              </a:gsLst>
              <a:path path="circle">
                <a:fillToRect l="50000" t="50000" r="50000" b="50000"/>
              </a:path>
              <a:tileRect/>
            </a:gradFill>
            <a:ln w="19050">
              <a:noFill/>
              <a:headEnd type="none" w="med" len="med"/>
              <a:tailEnd type="none" w="med" len="med"/>
            </a:ln>
            <a:scene3d>
              <a:camera prst="orthographicFront" fov="0">
                <a:rot lat="0" lon="0" rev="0"/>
              </a:camera>
              <a:lightRig rig="glow" dir="t">
                <a:rot lat="0" lon="0" rev="6360000"/>
              </a:lightRig>
            </a:scene3d>
            <a:sp3d contourW="19050" prstMaterial="flat">
              <a:bevelT w="95250" h="101600"/>
              <a:contourClr>
                <a:srgbClr val="FF9B09"/>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Itinerary</a:t>
              </a:r>
            </a:p>
          </p:txBody>
        </p:sp>
        <p:sp>
          <p:nvSpPr>
            <p:cNvPr id="8" name="Rounded Rectangle 7"/>
            <p:cNvSpPr/>
            <p:nvPr/>
          </p:nvSpPr>
          <p:spPr bwMode="auto">
            <a:xfrm>
              <a:off x="7162800" y="2514600"/>
              <a:ext cx="1295400" cy="6096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marR="0" indent="0" algn="ctr" defTabSz="914099" fontAlgn="base">
                <a:lnSpc>
                  <a:spcPct val="90000"/>
                </a:lnSpc>
                <a:spcBef>
                  <a:spcPct val="0"/>
                </a:spcBef>
                <a:spcAft>
                  <a:spcPct val="0"/>
                </a:spcAft>
                <a:buClrTx/>
                <a:buSzTx/>
                <a:buFontTx/>
                <a:buNone/>
                <a:tabLst/>
              </a:pPr>
              <a:r>
                <a:rPr lang="en-CA" dirty="0" err="1" smtClean="0">
                  <a:solidFill>
                    <a:srgbClr val="FFFFFF"/>
                  </a:solidFill>
                  <a:effectLst>
                    <a:outerShdw blurRad="38100" dist="38100" dir="2700000" algn="tl">
                      <a:srgbClr val="000000">
                        <a:alpha val="43137"/>
                      </a:srgbClr>
                    </a:outerShdw>
                  </a:effectLst>
                  <a:latin typeface="Calibri" pitchFamily="34" charset="0"/>
                </a:rPr>
                <a:t>OnRamp</a:t>
              </a:r>
              <a:endParaRPr lang="en-CA"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7162800" y="3467100"/>
              <a:ext cx="1295400" cy="6096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marR="0" indent="0" algn="ctr" defTabSz="914099" fontAlgn="base">
                <a:lnSpc>
                  <a:spcPct val="90000"/>
                </a:lnSpc>
                <a:spcBef>
                  <a:spcPct val="0"/>
                </a:spcBef>
                <a:spcAft>
                  <a:spcPct val="0"/>
                </a:spcAft>
                <a:buClrTx/>
                <a:buSzTx/>
                <a:buFontTx/>
                <a:buNone/>
                <a:tabLst/>
              </a:pPr>
              <a:r>
                <a:rPr lang="en-CA" dirty="0" smtClean="0">
                  <a:solidFill>
                    <a:srgbClr val="FFFFFF"/>
                  </a:solidFill>
                  <a:effectLst>
                    <a:outerShdw blurRad="38100" dist="38100" dir="2700000" algn="tl">
                      <a:srgbClr val="000000">
                        <a:alpha val="43137"/>
                      </a:srgbClr>
                    </a:outerShdw>
                  </a:effectLst>
                  <a:latin typeface="Calibri" pitchFamily="34" charset="0"/>
                </a:rPr>
                <a:t>Itinerary </a:t>
              </a:r>
              <a:br>
                <a:rPr lang="en-CA" dirty="0" smtClean="0">
                  <a:solidFill>
                    <a:srgbClr val="FFFFFF"/>
                  </a:solidFill>
                  <a:effectLst>
                    <a:outerShdw blurRad="38100" dist="38100" dir="2700000" algn="tl">
                      <a:srgbClr val="000000">
                        <a:alpha val="43137"/>
                      </a:srgbClr>
                    </a:outerShdw>
                  </a:effectLst>
                  <a:latin typeface="Calibri" pitchFamily="34" charset="0"/>
                </a:rPr>
              </a:br>
              <a:r>
                <a:rPr lang="en-CA" dirty="0" smtClean="0">
                  <a:solidFill>
                    <a:srgbClr val="FFFFFF"/>
                  </a:solidFill>
                  <a:effectLst>
                    <a:outerShdw blurRad="38100" dist="38100" dir="2700000" algn="tl">
                      <a:srgbClr val="000000">
                        <a:alpha val="43137"/>
                      </a:srgbClr>
                    </a:outerShdw>
                  </a:effectLst>
                  <a:latin typeface="Calibri" pitchFamily="34" charset="0"/>
                </a:rPr>
                <a:t>Selector</a:t>
              </a:r>
            </a:p>
          </p:txBody>
        </p:sp>
        <p:sp>
          <p:nvSpPr>
            <p:cNvPr id="25" name="Rounded Rectangle 24"/>
            <p:cNvSpPr/>
            <p:nvPr/>
          </p:nvSpPr>
          <p:spPr bwMode="auto">
            <a:xfrm>
              <a:off x="7162800" y="5334000"/>
              <a:ext cx="1295400" cy="5715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marR="0" indent="0" algn="ctr" defTabSz="914099" fontAlgn="base">
                <a:lnSpc>
                  <a:spcPct val="90000"/>
                </a:lnSpc>
                <a:spcBef>
                  <a:spcPct val="0"/>
                </a:spcBef>
                <a:spcAft>
                  <a:spcPct val="0"/>
                </a:spcAft>
                <a:buClrTx/>
                <a:buSzTx/>
                <a:buFontTx/>
                <a:buNone/>
                <a:tabLst/>
              </a:pPr>
              <a:r>
                <a:rPr lang="en-CA" dirty="0" smtClean="0">
                  <a:solidFill>
                    <a:srgbClr val="FFFFFF"/>
                  </a:solidFill>
                  <a:effectLst>
                    <a:outerShdw blurRad="38100" dist="38100" dir="2700000" algn="tl">
                      <a:srgbClr val="000000">
                        <a:alpha val="43137"/>
                      </a:srgbClr>
                    </a:outerShdw>
                  </a:effectLst>
                  <a:latin typeface="Calibri" pitchFamily="34" charset="0"/>
                </a:rPr>
                <a:t>ESB </a:t>
              </a:r>
            </a:p>
            <a:p>
              <a:pPr marR="0" indent="0" algn="ctr" defTabSz="914099" fontAlgn="base">
                <a:lnSpc>
                  <a:spcPct val="90000"/>
                </a:lnSpc>
                <a:spcBef>
                  <a:spcPct val="0"/>
                </a:spcBef>
                <a:spcAft>
                  <a:spcPct val="0"/>
                </a:spcAft>
                <a:buClrTx/>
                <a:buSzTx/>
                <a:buFontTx/>
                <a:buNone/>
                <a:tabLst/>
              </a:pPr>
              <a:r>
                <a:rPr lang="en-CA" dirty="0" smtClean="0">
                  <a:solidFill>
                    <a:srgbClr val="FFFFFF"/>
                  </a:solidFill>
                  <a:effectLst>
                    <a:outerShdw blurRad="38100" dist="38100" dir="2700000" algn="tl">
                      <a:srgbClr val="000000">
                        <a:alpha val="43137"/>
                      </a:srgbClr>
                    </a:outerShdw>
                  </a:effectLst>
                  <a:latin typeface="Calibri" pitchFamily="34" charset="0"/>
                </a:rPr>
                <a:t>Processing</a:t>
              </a:r>
            </a:p>
          </p:txBody>
        </p:sp>
        <p:sp>
          <p:nvSpPr>
            <p:cNvPr id="47" name="Rounded Rectangle 46"/>
            <p:cNvSpPr/>
            <p:nvPr/>
          </p:nvSpPr>
          <p:spPr bwMode="auto">
            <a:xfrm>
              <a:off x="7315200" y="4457700"/>
              <a:ext cx="990600" cy="533400"/>
            </a:xfrm>
            <a:prstGeom prst="roundRect">
              <a:avLst>
                <a:gd name="adj" fmla="val 9033"/>
              </a:avLst>
            </a:prstGeom>
            <a:gradFill flip="none" rotWithShape="1">
              <a:gsLst>
                <a:gs pos="30000">
                  <a:schemeClr val="accent4">
                    <a:lumMod val="50000"/>
                    <a:alpha val="35000"/>
                  </a:schemeClr>
                </a:gs>
                <a:gs pos="75000">
                  <a:schemeClr val="accent4">
                    <a:tint val="95500"/>
                    <a:shade val="100000"/>
                    <a:satMod val="155000"/>
                    <a:alpha val="35000"/>
                  </a:schemeClr>
                </a:gs>
                <a:gs pos="100000">
                  <a:schemeClr val="accent4">
                    <a:tint val="95500"/>
                    <a:shade val="100000"/>
                    <a:satMod val="155000"/>
                    <a:alpha val="79000"/>
                  </a:schemeClr>
                </a:gs>
              </a:gsLst>
              <a:path path="circle">
                <a:fillToRect l="50000" t="50000" r="50000" b="50000"/>
              </a:path>
              <a:tileRect/>
            </a:gradFill>
            <a:ln w="19050">
              <a:noFill/>
              <a:headEnd type="none" w="med" len="med"/>
              <a:tailEnd type="none" w="med" len="med"/>
            </a:ln>
            <a:scene3d>
              <a:camera prst="orthographicFront" fov="0">
                <a:rot lat="0" lon="0" rev="0"/>
              </a:camera>
              <a:lightRig rig="glow" dir="t">
                <a:rot lat="0" lon="0" rev="6360000"/>
              </a:lightRig>
            </a:scene3d>
            <a:sp3d contourW="19050" prstMaterial="flat">
              <a:bevelT w="95250" h="101600"/>
              <a:contourClr>
                <a:srgbClr val="FF9B09"/>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Itinerary &amp;</a:t>
              </a:r>
              <a:br>
                <a:rPr lang="en-US" sz="1400" dirty="0" smtClean="0">
                  <a:solidFill>
                    <a:srgbClr val="FFFFFF"/>
                  </a:solidFill>
                  <a:effectLst>
                    <a:outerShdw blurRad="38100" dist="38100" dir="2700000" algn="tl">
                      <a:srgbClr val="000000">
                        <a:alpha val="43137"/>
                      </a:srgbClr>
                    </a:outerShdw>
                  </a:effectLst>
                  <a:latin typeface="Calibri" pitchFamily="34" charset="0"/>
                </a:rPr>
              </a:br>
              <a:r>
                <a:rPr lang="en-US" sz="1400" dirty="0" smtClean="0">
                  <a:solidFill>
                    <a:srgbClr val="FFFFFF"/>
                  </a:solidFill>
                  <a:effectLst>
                    <a:outerShdw blurRad="38100" dist="38100" dir="2700000" algn="tl">
                      <a:srgbClr val="000000">
                        <a:alpha val="43137"/>
                      </a:srgbClr>
                    </a:outerShdw>
                  </a:effectLst>
                  <a:latin typeface="Calibri" pitchFamily="34" charset="0"/>
                </a:rPr>
                <a:t>Message</a:t>
              </a:r>
            </a:p>
          </p:txBody>
        </p:sp>
        <p:sp>
          <p:nvSpPr>
            <p:cNvPr id="48" name="Rounded Rectangle 47"/>
            <p:cNvSpPr/>
            <p:nvPr/>
          </p:nvSpPr>
          <p:spPr bwMode="auto">
            <a:xfrm>
              <a:off x="7315200" y="1638300"/>
              <a:ext cx="990600" cy="533400"/>
            </a:xfrm>
            <a:prstGeom prst="roundRect">
              <a:avLst>
                <a:gd name="adj" fmla="val 9033"/>
              </a:avLst>
            </a:prstGeom>
            <a:gradFill flip="none" rotWithShape="1">
              <a:gsLst>
                <a:gs pos="30000">
                  <a:schemeClr val="accent4">
                    <a:lumMod val="50000"/>
                    <a:alpha val="35000"/>
                  </a:schemeClr>
                </a:gs>
                <a:gs pos="75000">
                  <a:schemeClr val="accent4">
                    <a:tint val="95500"/>
                    <a:shade val="100000"/>
                    <a:satMod val="155000"/>
                    <a:alpha val="35000"/>
                  </a:schemeClr>
                </a:gs>
                <a:gs pos="100000">
                  <a:schemeClr val="accent4">
                    <a:tint val="95500"/>
                    <a:shade val="100000"/>
                    <a:satMod val="155000"/>
                    <a:alpha val="79000"/>
                  </a:schemeClr>
                </a:gs>
              </a:gsLst>
              <a:path path="circle">
                <a:fillToRect l="50000" t="50000" r="50000" b="50000"/>
              </a:path>
              <a:tileRect/>
            </a:gradFill>
            <a:ln w="19050">
              <a:noFill/>
              <a:headEnd type="none" w="med" len="med"/>
              <a:tailEnd type="none" w="med" len="med"/>
            </a:ln>
            <a:scene3d>
              <a:camera prst="orthographicFront" fov="0">
                <a:rot lat="0" lon="0" rev="0"/>
              </a:camera>
              <a:lightRig rig="glow" dir="t">
                <a:rot lat="0" lon="0" rev="6360000"/>
              </a:lightRig>
            </a:scene3d>
            <a:sp3d contourW="19050" prstMaterial="flat">
              <a:bevelT w="95250" h="101600"/>
              <a:contourClr>
                <a:srgbClr val="FF9B09"/>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Message</a:t>
              </a:r>
            </a:p>
          </p:txBody>
        </p:sp>
      </p:grpSp>
      <p:grpSp>
        <p:nvGrpSpPr>
          <p:cNvPr id="4" name="Group 30"/>
          <p:cNvGrpSpPr/>
          <p:nvPr/>
        </p:nvGrpSpPr>
        <p:grpSpPr>
          <a:xfrm>
            <a:off x="8001000" y="76200"/>
            <a:ext cx="1143000" cy="838200"/>
            <a:chOff x="1798290" y="1165129"/>
            <a:chExt cx="5395020" cy="4708566"/>
          </a:xfrm>
        </p:grpSpPr>
        <p:sp>
          <p:nvSpPr>
            <p:cNvPr id="32" name="Hexagon 31"/>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3" name="Hexagon 32"/>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Hexagon 33"/>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5" name="Freeform 34"/>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6" name="TextBox 35"/>
            <p:cNvSpPr txBox="1"/>
            <p:nvPr/>
          </p:nvSpPr>
          <p:spPr>
            <a:xfrm>
              <a:off x="3276600" y="1905000"/>
              <a:ext cx="2362200" cy="954107"/>
            </a:xfrm>
            <a:prstGeom prst="rect">
              <a:avLst/>
            </a:prstGeom>
            <a:noFill/>
          </p:spPr>
          <p:txBody>
            <a:bodyPr wrap="none" rtlCol="0" anchor="ctr" anchorCtr="0">
              <a:noAutofit/>
            </a:bodyPr>
            <a:lstStyle/>
            <a:p>
              <a:pPr algn="ctr"/>
              <a:r>
                <a:rPr lang="en-US" sz="700" dirty="0" smtClean="0">
                  <a:effectLst>
                    <a:outerShdw blurRad="38100" dist="38100" dir="2700000" algn="tl">
                      <a:srgbClr val="000000">
                        <a:alpha val="43137"/>
                      </a:srgbClr>
                    </a:outerShdw>
                  </a:effectLst>
                </a:rPr>
                <a:t>Itinerary</a:t>
              </a:r>
              <a:br>
                <a:rPr lang="en-US" sz="700" dirty="0" smtClean="0">
                  <a:effectLst>
                    <a:outerShdw blurRad="38100" dist="38100" dir="2700000" algn="tl">
                      <a:srgbClr val="000000">
                        <a:alpha val="43137"/>
                      </a:srgbClr>
                    </a:outerShdw>
                  </a:effectLst>
                </a:rPr>
              </a:br>
              <a:r>
                <a:rPr lang="en-US" sz="700" dirty="0" smtClean="0">
                  <a:effectLst>
                    <a:outerShdw blurRad="38100" dist="38100" dir="2700000" algn="tl">
                      <a:srgbClr val="000000">
                        <a:alpha val="43137"/>
                      </a:srgbClr>
                    </a:outerShdw>
                  </a:effectLst>
                </a:rPr>
                <a:t>Processing</a:t>
              </a:r>
              <a:endParaRPr lang="en-US" sz="700" dirty="0">
                <a:effectLst>
                  <a:outerShdw blurRad="38100" dist="38100" dir="2700000" algn="tl">
                    <a:srgbClr val="000000">
                      <a:alpha val="43137"/>
                    </a:srgbClr>
                  </a:outerShdw>
                </a:effectLst>
              </a:endParaRPr>
            </a:p>
          </p:txBody>
        </p:sp>
      </p:gr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666385"/>
          </a:xfrm>
        </p:spPr>
        <p:txBody>
          <a:bodyPr/>
          <a:lstStyle/>
          <a:p>
            <a:pPr algn="l"/>
            <a:r>
              <a:rPr lang="zh-CN" altLang="en-US" sz="4000" dirty="0" smtClean="0"/>
              <a:t>指定</a:t>
            </a:r>
            <a:r>
              <a:rPr sz="4000" dirty="0" smtClean="0"/>
              <a:t>Itineraries</a:t>
            </a:r>
            <a:r>
              <a:rPr lang="zh-CN" altLang="en-US" sz="4000" dirty="0" smtClean="0"/>
              <a:t>的三种方式</a:t>
            </a:r>
            <a:endParaRPr lang="en-US" sz="4000" dirty="0"/>
          </a:p>
        </p:txBody>
      </p:sp>
      <p:sp>
        <p:nvSpPr>
          <p:cNvPr id="9" name="Rounded Rectangle 8"/>
          <p:cNvSpPr/>
          <p:nvPr/>
        </p:nvSpPr>
        <p:spPr bwMode="auto">
          <a:xfrm>
            <a:off x="578577" y="3000761"/>
            <a:ext cx="7993851" cy="1310191"/>
          </a:xfrm>
          <a:prstGeom prst="roundRect">
            <a:avLst/>
          </a:prstGeom>
          <a:gradFill flip="none" rotWithShape="1">
            <a:gsLst>
              <a:gs pos="0">
                <a:schemeClr val="accent5">
                  <a:lumMod val="75000"/>
                </a:schemeClr>
              </a:gs>
              <a:gs pos="100000">
                <a:schemeClr val="accent5">
                  <a:lumMod val="40000"/>
                  <a:lumOff val="60000"/>
                </a:schemeClr>
              </a:gs>
            </a:gsLst>
            <a:lin ang="5400000" scaled="1"/>
            <a:tileRect/>
          </a:gradFill>
          <a:ln w="12700">
            <a:gradFill flip="none" rotWithShape="1">
              <a:gsLst>
                <a:gs pos="0">
                  <a:schemeClr val="accent5"/>
                </a:gs>
                <a:gs pos="100000">
                  <a:schemeClr val="accent5">
                    <a:alpha val="50000"/>
                  </a:schemeClr>
                </a:gs>
              </a:gsLst>
              <a:lin ang="54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none" lIns="2011680" tIns="45718" rIns="91436" bIns="45718" numCol="1" rtlCol="0" anchor="ctr" anchorCtr="0" compatLnSpc="1">
            <a:prstTxWarp prst="textNoShape">
              <a:avLst/>
            </a:prstTxWarp>
          </a:bodyPr>
          <a:lstStyle/>
          <a:p>
            <a:pPr lvl="0" defTabSz="914099" fontAlgn="base">
              <a:lnSpc>
                <a:spcPct val="90000"/>
              </a:lnSpc>
              <a:spcBef>
                <a:spcPct val="0"/>
              </a:spcBef>
              <a:spcAft>
                <a:spcPct val="0"/>
              </a:spcAft>
            </a:pPr>
            <a:r>
              <a:rPr lang="zh-CN" altLang="en-US" sz="2400" dirty="0" smtClean="0">
                <a:solidFill>
                  <a:srgbClr val="9BBCFF"/>
                </a:solidFill>
                <a:effectLst>
                  <a:outerShdw blurRad="63500" dist="12700" dir="2700000" algn="tl">
                    <a:srgbClr val="000000">
                      <a:alpha val="40000"/>
                    </a:srgbClr>
                  </a:outerShdw>
                </a:effectLst>
                <a:latin typeface="Calibri" pitchFamily="34" charset="0"/>
              </a:rPr>
              <a:t>客户端通过解析器服务解析</a:t>
            </a:r>
            <a:r>
              <a:rPr lang="en-US" sz="2400" dirty="0" smtClean="0">
                <a:solidFill>
                  <a:srgbClr val="9BBCFF"/>
                </a:solidFill>
                <a:effectLst>
                  <a:outerShdw blurRad="63500" dist="12700" dir="2700000" algn="tl">
                    <a:srgbClr val="000000">
                      <a:alpha val="40000"/>
                    </a:srgbClr>
                  </a:outerShdw>
                </a:effectLst>
                <a:latin typeface="Calibri" pitchFamily="34" charset="0"/>
              </a:rPr>
              <a:t>itinerary</a:t>
            </a:r>
            <a:r>
              <a:rPr lang="zh-CN" altLang="en-US" sz="2400" dirty="0" smtClean="0">
                <a:solidFill>
                  <a:srgbClr val="9BBCFF"/>
                </a:solidFill>
                <a:effectLst>
                  <a:outerShdw blurRad="63500" dist="12700" dir="2700000" algn="tl">
                    <a:srgbClr val="000000">
                      <a:alpha val="40000"/>
                    </a:srgbClr>
                  </a:outerShdw>
                </a:effectLst>
                <a:latin typeface="Calibri" pitchFamily="34" charset="0"/>
              </a:rPr>
              <a:t>，然</a:t>
            </a:r>
            <a:endParaRPr lang="en-US" altLang="zh-CN" sz="2400" dirty="0" smtClean="0">
              <a:solidFill>
                <a:srgbClr val="9BBCFF"/>
              </a:solidFill>
              <a:effectLst>
                <a:outerShdw blurRad="63500" dist="12700" dir="2700000" algn="tl">
                  <a:srgbClr val="000000">
                    <a:alpha val="40000"/>
                  </a:srgbClr>
                </a:outerShdw>
              </a:effectLst>
              <a:latin typeface="Calibri" pitchFamily="34" charset="0"/>
            </a:endParaRPr>
          </a:p>
          <a:p>
            <a:pPr lvl="0" defTabSz="914099" fontAlgn="base">
              <a:lnSpc>
                <a:spcPct val="90000"/>
              </a:lnSpc>
              <a:spcBef>
                <a:spcPct val="0"/>
              </a:spcBef>
              <a:spcAft>
                <a:spcPct val="0"/>
              </a:spcAft>
            </a:pPr>
            <a:r>
              <a:rPr lang="zh-CN" altLang="en-US" sz="2400" dirty="0" smtClean="0">
                <a:solidFill>
                  <a:srgbClr val="9BBCFF"/>
                </a:solidFill>
                <a:effectLst>
                  <a:outerShdw blurRad="63500" dist="12700" dir="2700000" algn="tl">
                    <a:srgbClr val="000000">
                      <a:alpha val="40000"/>
                    </a:srgbClr>
                  </a:outerShdw>
                </a:effectLst>
                <a:latin typeface="Calibri" pitchFamily="34" charset="0"/>
              </a:rPr>
              <a:t>后在</a:t>
            </a:r>
            <a:r>
              <a:rPr lang="en-US" altLang="zh-CN" sz="2400" dirty="0" smtClean="0">
                <a:solidFill>
                  <a:srgbClr val="9BBCFF"/>
                </a:solidFill>
                <a:effectLst>
                  <a:outerShdw blurRad="63500" dist="12700" dir="2700000" algn="tl">
                    <a:srgbClr val="000000">
                      <a:alpha val="40000"/>
                    </a:srgbClr>
                  </a:outerShdw>
                </a:effectLst>
                <a:latin typeface="Calibri" pitchFamily="34" charset="0"/>
              </a:rPr>
              <a:t>WCF</a:t>
            </a:r>
            <a:r>
              <a:rPr lang="zh-CN" altLang="en-US" sz="2400" dirty="0" smtClean="0">
                <a:solidFill>
                  <a:srgbClr val="9BBCFF"/>
                </a:solidFill>
                <a:effectLst>
                  <a:outerShdw blurRad="63500" dist="12700" dir="2700000" algn="tl">
                    <a:srgbClr val="000000">
                      <a:alpha val="40000"/>
                    </a:srgbClr>
                  </a:outerShdw>
                </a:effectLst>
                <a:latin typeface="Calibri" pitchFamily="34" charset="0"/>
              </a:rPr>
              <a:t>包头请求里发送</a:t>
            </a:r>
            <a:endParaRPr lang="en-US" sz="2400" dirty="0" smtClean="0">
              <a:solidFill>
                <a:srgbClr val="9BBCFF"/>
              </a:solidFill>
              <a:effectLst>
                <a:outerShdw blurRad="63500" dist="12700" dir="2700000" algn="tl">
                  <a:srgbClr val="000000">
                    <a:alpha val="40000"/>
                  </a:srgbClr>
                </a:outerShdw>
              </a:effectLst>
              <a:latin typeface="Calibri" pitchFamily="34" charset="0"/>
            </a:endParaRPr>
          </a:p>
        </p:txBody>
      </p:sp>
      <p:sp>
        <p:nvSpPr>
          <p:cNvPr id="10" name="Rounded Rectangle 9"/>
          <p:cNvSpPr/>
          <p:nvPr/>
        </p:nvSpPr>
        <p:spPr bwMode="auto">
          <a:xfrm>
            <a:off x="571500" y="1562100"/>
            <a:ext cx="8001000" cy="1289607"/>
          </a:xfrm>
          <a:prstGeom prst="roundRect">
            <a:avLst/>
          </a:prstGeom>
          <a:gradFill flip="none" rotWithShape="1">
            <a:gsLst>
              <a:gs pos="0">
                <a:schemeClr val="accent2">
                  <a:lumMod val="20000"/>
                  <a:lumOff val="80000"/>
                </a:schemeClr>
              </a:gs>
              <a:gs pos="100000">
                <a:schemeClr val="accent3">
                  <a:lumMod val="40000"/>
                  <a:lumOff val="60000"/>
                </a:schemeClr>
              </a:gs>
            </a:gsLst>
            <a:lin ang="5400000" scaled="1"/>
            <a:tileRect/>
          </a:gradFill>
          <a:ln w="12700">
            <a:gradFill flip="none" rotWithShape="1">
              <a:gsLst>
                <a:gs pos="0">
                  <a:schemeClr val="accent4"/>
                </a:gs>
                <a:gs pos="100000">
                  <a:schemeClr val="accent4">
                    <a:alpha val="50000"/>
                  </a:schemeClr>
                </a:gs>
              </a:gsLst>
              <a:lin ang="54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none" lIns="2011680" tIns="45718" rIns="91436" bIns="45718" numCol="1" rtlCol="0" anchor="ctr" anchorCtr="0" compatLnSpc="1">
            <a:prstTxWarp prst="textNoShape">
              <a:avLst/>
            </a:prstTxWarp>
          </a:bodyPr>
          <a:lstStyle/>
          <a:p>
            <a:pPr lvl="0" defTabSz="914099" fontAlgn="base">
              <a:spcBef>
                <a:spcPct val="0"/>
              </a:spcBef>
              <a:spcAft>
                <a:spcPct val="0"/>
              </a:spcAft>
            </a:pPr>
            <a:r>
              <a:rPr lang="zh-CN" altLang="en-US" sz="2400" dirty="0" smtClean="0">
                <a:solidFill>
                  <a:schemeClr val="accent4">
                    <a:lumMod val="40000"/>
                    <a:lumOff val="60000"/>
                  </a:schemeClr>
                </a:solidFill>
                <a:effectLst>
                  <a:outerShdw blurRad="38100" dist="38100" dir="2700000" algn="tl">
                    <a:srgbClr val="000000">
                      <a:alpha val="43137"/>
                    </a:srgbClr>
                  </a:outerShdw>
                </a:effectLst>
                <a:latin typeface="Calibri" pitchFamily="34" charset="0"/>
              </a:rPr>
              <a:t>客户端在</a:t>
            </a:r>
            <a:r>
              <a:rPr lang="en-US" altLang="zh-CN" sz="2400" dirty="0" smtClean="0">
                <a:solidFill>
                  <a:schemeClr val="accent4">
                    <a:lumMod val="40000"/>
                    <a:lumOff val="60000"/>
                  </a:schemeClr>
                </a:solidFill>
                <a:effectLst>
                  <a:outerShdw blurRad="38100" dist="38100" dir="2700000" algn="tl">
                    <a:srgbClr val="000000">
                      <a:alpha val="43137"/>
                    </a:srgbClr>
                  </a:outerShdw>
                </a:effectLst>
                <a:latin typeface="Calibri" pitchFamily="34" charset="0"/>
              </a:rPr>
              <a:t>WCF</a:t>
            </a:r>
            <a:r>
              <a:rPr lang="zh-CN" altLang="en-US" sz="2400" dirty="0" smtClean="0">
                <a:solidFill>
                  <a:schemeClr val="accent4">
                    <a:lumMod val="40000"/>
                    <a:lumOff val="60000"/>
                  </a:schemeClr>
                </a:solidFill>
                <a:effectLst>
                  <a:outerShdw blurRad="38100" dist="38100" dir="2700000" algn="tl">
                    <a:srgbClr val="000000">
                      <a:alpha val="43137"/>
                    </a:srgbClr>
                  </a:outerShdw>
                </a:effectLst>
                <a:latin typeface="Calibri" pitchFamily="34" charset="0"/>
              </a:rPr>
              <a:t>包头请求里发送一条</a:t>
            </a:r>
            <a:r>
              <a:rPr lang="en-US" sz="2400" dirty="0" smtClean="0">
                <a:solidFill>
                  <a:schemeClr val="accent4">
                    <a:lumMod val="40000"/>
                    <a:lumOff val="60000"/>
                  </a:schemeClr>
                </a:solidFill>
                <a:effectLst>
                  <a:outerShdw blurRad="38100" dist="38100" dir="2700000" algn="tl">
                    <a:srgbClr val="000000">
                      <a:alpha val="43137"/>
                    </a:srgbClr>
                  </a:outerShdw>
                </a:effectLst>
                <a:latin typeface="Calibri" pitchFamily="34" charset="0"/>
              </a:rPr>
              <a:t>itinerary</a:t>
            </a:r>
          </a:p>
        </p:txBody>
      </p:sp>
      <p:sp>
        <p:nvSpPr>
          <p:cNvPr id="11" name="Rounded Rectangle 10"/>
          <p:cNvSpPr/>
          <p:nvPr/>
        </p:nvSpPr>
        <p:spPr bwMode="auto">
          <a:xfrm>
            <a:off x="579127" y="4457700"/>
            <a:ext cx="7987361" cy="1228338"/>
          </a:xfrm>
          <a:prstGeom prst="roundRect">
            <a:avLst/>
          </a:prstGeom>
          <a:gradFill flip="none" rotWithShape="1">
            <a:gsLst>
              <a:gs pos="0">
                <a:schemeClr val="accent4">
                  <a:lumMod val="50000"/>
                </a:schemeClr>
              </a:gs>
              <a:gs pos="100000">
                <a:schemeClr val="accent4">
                  <a:lumMod val="40000"/>
                  <a:lumOff val="60000"/>
                </a:schemeClr>
              </a:gs>
            </a:gsLst>
            <a:lin ang="5400000" scaled="1"/>
            <a:tileRect/>
          </a:gradFill>
          <a:ln w="12700">
            <a:gradFill flip="none" rotWithShape="1">
              <a:gsLst>
                <a:gs pos="0">
                  <a:schemeClr val="bg2">
                    <a:lumMod val="50000"/>
                  </a:schemeClr>
                </a:gs>
                <a:gs pos="100000">
                  <a:schemeClr val="bg2">
                    <a:lumMod val="50000"/>
                    <a:alpha val="50000"/>
                  </a:schemeClr>
                </a:gs>
              </a:gsLst>
              <a:lin ang="54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2011680"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zh-CN" altLang="en-US" sz="2400" dirty="0" smtClean="0">
                <a:solidFill>
                  <a:srgbClr val="89FD41"/>
                </a:solidFill>
                <a:effectLst>
                  <a:outerShdw blurRad="38100" dist="38100" dir="2700000" algn="tl">
                    <a:srgbClr val="000000">
                      <a:alpha val="43137"/>
                    </a:srgbClr>
                  </a:outerShdw>
                </a:effectLst>
                <a:latin typeface="Calibri" pitchFamily="34" charset="0"/>
              </a:rPr>
              <a:t>在</a:t>
            </a:r>
            <a:r>
              <a:rPr lang="en-US" altLang="zh-CN" sz="2400" dirty="0" smtClean="0">
                <a:solidFill>
                  <a:srgbClr val="89FD41"/>
                </a:solidFill>
                <a:effectLst>
                  <a:outerShdw blurRad="38100" dist="38100" dir="2700000" algn="tl">
                    <a:srgbClr val="000000">
                      <a:alpha val="43137"/>
                    </a:srgbClr>
                  </a:outerShdw>
                </a:effectLst>
                <a:latin typeface="Calibri" pitchFamily="34" charset="0"/>
              </a:rPr>
              <a:t>ESB</a:t>
            </a:r>
            <a:r>
              <a:rPr lang="zh-CN" altLang="en-US" sz="2400" dirty="0" smtClean="0">
                <a:solidFill>
                  <a:srgbClr val="89FD41"/>
                </a:solidFill>
                <a:effectLst>
                  <a:outerShdw blurRad="38100" dist="38100" dir="2700000" algn="tl">
                    <a:srgbClr val="000000">
                      <a:alpha val="43137"/>
                    </a:srgbClr>
                  </a:outerShdw>
                </a:effectLst>
                <a:latin typeface="Calibri" pitchFamily="34" charset="0"/>
              </a:rPr>
              <a:t>的接收端口，</a:t>
            </a:r>
            <a:r>
              <a:rPr lang="en-US" sz="2400" dirty="0" smtClean="0">
                <a:solidFill>
                  <a:srgbClr val="89FD41"/>
                </a:solidFill>
                <a:effectLst>
                  <a:outerShdw blurRad="38100" dist="38100" dir="2700000" algn="tl">
                    <a:srgbClr val="000000">
                      <a:alpha val="43137"/>
                    </a:srgbClr>
                  </a:outerShdw>
                </a:effectLst>
                <a:latin typeface="Calibri" pitchFamily="34" charset="0"/>
              </a:rPr>
              <a:t>Itinerary</a:t>
            </a:r>
            <a:r>
              <a:rPr lang="zh-CN" altLang="en-US" sz="2400" dirty="0" smtClean="0">
                <a:solidFill>
                  <a:srgbClr val="89FD41"/>
                </a:solidFill>
                <a:effectLst>
                  <a:outerShdw blurRad="38100" dist="38100" dir="2700000" algn="tl">
                    <a:srgbClr val="000000">
                      <a:alpha val="43137"/>
                    </a:srgbClr>
                  </a:outerShdw>
                </a:effectLst>
                <a:latin typeface="Calibri" pitchFamily="34" charset="0"/>
              </a:rPr>
              <a:t>通过可配置的</a:t>
            </a:r>
            <a:endParaRPr lang="en-US" altLang="zh-CN" sz="2400" dirty="0" smtClean="0">
              <a:solidFill>
                <a:srgbClr val="89FD41"/>
              </a:solidFill>
              <a:effectLst>
                <a:outerShdw blurRad="38100" dist="38100" dir="2700000" algn="tl">
                  <a:srgbClr val="000000">
                    <a:alpha val="43137"/>
                  </a:srgbClr>
                </a:outerShdw>
              </a:effectLst>
              <a:latin typeface="Calibri" pitchFamily="34" charset="0"/>
            </a:endParaRPr>
          </a:p>
          <a:p>
            <a:pPr defTabSz="914099" fontAlgn="base">
              <a:lnSpc>
                <a:spcPct val="90000"/>
              </a:lnSpc>
              <a:spcBef>
                <a:spcPct val="0"/>
              </a:spcBef>
              <a:spcAft>
                <a:spcPct val="0"/>
              </a:spcAft>
            </a:pPr>
            <a:r>
              <a:rPr lang="zh-CN" altLang="en-US" sz="2400" dirty="0" smtClean="0">
                <a:solidFill>
                  <a:srgbClr val="89FD41"/>
                </a:solidFill>
                <a:effectLst>
                  <a:outerShdw blurRad="38100" dist="38100" dir="2700000" algn="tl">
                    <a:srgbClr val="000000">
                      <a:alpha val="43137"/>
                    </a:srgbClr>
                  </a:outerShdw>
                </a:effectLst>
                <a:latin typeface="Calibri" pitchFamily="34" charset="0"/>
              </a:rPr>
              <a:t>解析器被解析</a:t>
            </a:r>
            <a:endParaRPr lang="en-US" sz="2400" dirty="0" smtClean="0">
              <a:solidFill>
                <a:srgbClr val="89FD41"/>
              </a:solidFill>
              <a:effectLst>
                <a:outerShdw blurRad="38100" dist="38100" dir="2700000" algn="tl">
                  <a:srgbClr val="000000">
                    <a:alpha val="43137"/>
                  </a:srgbClr>
                </a:outerShdw>
              </a:effectLst>
              <a:latin typeface="Calibri" pitchFamily="34" charset="0"/>
            </a:endParaRPr>
          </a:p>
        </p:txBody>
      </p:sp>
      <p:sp>
        <p:nvSpPr>
          <p:cNvPr id="12" name="TextBox 11"/>
          <p:cNvSpPr txBox="1"/>
          <p:nvPr/>
        </p:nvSpPr>
        <p:spPr>
          <a:xfrm>
            <a:off x="800100" y="1562100"/>
            <a:ext cx="1524000" cy="1295400"/>
          </a:xfrm>
          <a:prstGeom prst="rect">
            <a:avLst/>
          </a:prstGeom>
          <a:gradFill>
            <a:gsLst>
              <a:gs pos="0">
                <a:schemeClr val="accent1">
                  <a:tint val="66000"/>
                  <a:satMod val="160000"/>
                  <a:alpha val="0"/>
                </a:schemeClr>
              </a:gs>
              <a:gs pos="29000">
                <a:schemeClr val="tx1">
                  <a:alpha val="30000"/>
                </a:schemeClr>
              </a:gs>
              <a:gs pos="100000">
                <a:schemeClr val="accent1">
                  <a:tint val="23500"/>
                  <a:satMod val="160000"/>
                  <a:alpha val="0"/>
                </a:schemeClr>
              </a:gs>
            </a:gsLst>
            <a:lin ang="5400000" scaled="0"/>
          </a:gradFill>
          <a:ln w="6350">
            <a:gradFill>
              <a:gsLst>
                <a:gs pos="0">
                  <a:schemeClr val="accent1">
                    <a:tint val="66000"/>
                    <a:satMod val="160000"/>
                    <a:alpha val="0"/>
                  </a:schemeClr>
                </a:gs>
                <a:gs pos="50000">
                  <a:schemeClr val="tx1"/>
                </a:gs>
                <a:gs pos="100000">
                  <a:schemeClr val="accent1">
                    <a:tint val="23500"/>
                    <a:satMod val="160000"/>
                    <a:alpha val="0"/>
                  </a:schemeClr>
                </a:gs>
              </a:gsLst>
              <a:lin ang="5400000" scaled="0"/>
            </a:gradFill>
          </a:ln>
        </p:spPr>
        <p:txBody>
          <a:bodyPr wrap="none" rtlCol="0" anchor="ctr" anchorCtr="0">
            <a:noAutofit/>
          </a:bodyPr>
          <a:lstStyle/>
          <a:p>
            <a:pPr algn="ctr">
              <a:lnSpc>
                <a:spcPct val="80000"/>
              </a:lnSpc>
            </a:pPr>
            <a:r>
              <a:rPr lang="zh-CN" altLang="en-US" sz="2400" dirty="0" smtClean="0">
                <a:solidFill>
                  <a:schemeClr val="bg1"/>
                </a:solidFill>
                <a:effectLst>
                  <a:outerShdw blurRad="38100" dist="38100" dir="2700000" algn="tl">
                    <a:srgbClr val="000000">
                      <a:alpha val="43137"/>
                    </a:srgbClr>
                  </a:outerShdw>
                </a:effectLst>
              </a:rPr>
              <a:t>高级服务</a:t>
            </a:r>
            <a:endParaRPr lang="en-US" altLang="zh-CN" sz="2400" dirty="0" smtClean="0">
              <a:solidFill>
                <a:schemeClr val="bg1"/>
              </a:solidFill>
              <a:effectLst>
                <a:outerShdw blurRad="38100" dist="38100" dir="2700000" algn="tl">
                  <a:srgbClr val="000000">
                    <a:alpha val="43137"/>
                  </a:srgbClr>
                </a:outerShdw>
              </a:effectLst>
            </a:endParaRPr>
          </a:p>
          <a:p>
            <a:pPr algn="ctr">
              <a:lnSpc>
                <a:spcPct val="80000"/>
              </a:lnSpc>
            </a:pPr>
            <a:r>
              <a:rPr lang="zh-CN" altLang="en-US" sz="2400" dirty="0" smtClean="0">
                <a:solidFill>
                  <a:schemeClr val="bg1"/>
                </a:solidFill>
                <a:effectLst>
                  <a:outerShdw blurRad="38100" dist="38100" dir="2700000" algn="tl">
                    <a:srgbClr val="000000">
                      <a:alpha val="43137"/>
                    </a:srgbClr>
                  </a:outerShdw>
                </a:effectLst>
              </a:rPr>
              <a:t>客户端</a:t>
            </a:r>
            <a:endParaRPr lang="en-US" sz="2400" dirty="0" smtClean="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800100" y="2971800"/>
            <a:ext cx="1524000" cy="1333500"/>
          </a:xfrm>
          <a:prstGeom prst="rect">
            <a:avLst/>
          </a:prstGeom>
          <a:gradFill>
            <a:gsLst>
              <a:gs pos="0">
                <a:schemeClr val="accent1">
                  <a:tint val="66000"/>
                  <a:satMod val="160000"/>
                  <a:alpha val="0"/>
                </a:schemeClr>
              </a:gs>
              <a:gs pos="29000">
                <a:schemeClr val="tx1">
                  <a:alpha val="30000"/>
                </a:schemeClr>
              </a:gs>
              <a:gs pos="100000">
                <a:schemeClr val="accent1">
                  <a:tint val="23500"/>
                  <a:satMod val="160000"/>
                  <a:alpha val="0"/>
                </a:schemeClr>
              </a:gs>
            </a:gsLst>
            <a:lin ang="5400000" scaled="0"/>
          </a:gradFill>
          <a:ln w="6350">
            <a:gradFill>
              <a:gsLst>
                <a:gs pos="0">
                  <a:schemeClr val="accent1">
                    <a:tint val="66000"/>
                    <a:satMod val="160000"/>
                    <a:alpha val="0"/>
                  </a:schemeClr>
                </a:gs>
                <a:gs pos="50000">
                  <a:schemeClr val="tx1"/>
                </a:gs>
                <a:gs pos="100000">
                  <a:schemeClr val="accent1">
                    <a:tint val="23500"/>
                    <a:satMod val="160000"/>
                    <a:alpha val="0"/>
                  </a:schemeClr>
                </a:gs>
              </a:gsLst>
              <a:lin ang="5400000" scaled="0"/>
            </a:gradFill>
          </a:ln>
        </p:spPr>
        <p:txBody>
          <a:bodyPr wrap="none" rtlCol="0" anchor="ctr" anchorCtr="0">
            <a:noAutofit/>
          </a:bodyPr>
          <a:lstStyle/>
          <a:p>
            <a:pPr algn="ctr">
              <a:lnSpc>
                <a:spcPct val="80000"/>
              </a:lnSpc>
            </a:pPr>
            <a:r>
              <a:rPr lang="zh-CN" altLang="en-US" sz="2400" dirty="0" smtClean="0">
                <a:solidFill>
                  <a:schemeClr val="bg1"/>
                </a:solidFill>
                <a:effectLst>
                  <a:outerShdw blurRad="38100" dist="38100" dir="2700000" algn="tl">
                    <a:srgbClr val="000000">
                      <a:alpha val="43137"/>
                    </a:srgbClr>
                  </a:outerShdw>
                </a:effectLst>
              </a:rPr>
              <a:t>可适配的</a:t>
            </a:r>
            <a:endParaRPr lang="en-US" altLang="zh-CN" sz="2400" dirty="0" smtClean="0">
              <a:solidFill>
                <a:schemeClr val="bg1"/>
              </a:solidFill>
              <a:effectLst>
                <a:outerShdw blurRad="38100" dist="38100" dir="2700000" algn="tl">
                  <a:srgbClr val="000000">
                    <a:alpha val="43137"/>
                  </a:srgbClr>
                </a:outerShdw>
              </a:effectLst>
            </a:endParaRPr>
          </a:p>
          <a:p>
            <a:pPr algn="ctr">
              <a:lnSpc>
                <a:spcPct val="80000"/>
              </a:lnSpc>
            </a:pPr>
            <a:r>
              <a:rPr lang="zh-CN" altLang="en-US" sz="2400" dirty="0" smtClean="0">
                <a:solidFill>
                  <a:schemeClr val="bg1"/>
                </a:solidFill>
                <a:effectLst>
                  <a:outerShdw blurRad="38100" dist="38100" dir="2700000" algn="tl">
                    <a:srgbClr val="000000">
                      <a:alpha val="43137"/>
                    </a:srgbClr>
                  </a:outerShdw>
                </a:effectLst>
              </a:rPr>
              <a:t>服务客户端</a:t>
            </a:r>
            <a:endParaRPr lang="en-US" sz="2400" dirty="0" smtClean="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800100" y="4419600"/>
            <a:ext cx="1524000" cy="1257300"/>
          </a:xfrm>
          <a:prstGeom prst="rect">
            <a:avLst/>
          </a:prstGeom>
          <a:gradFill>
            <a:gsLst>
              <a:gs pos="0">
                <a:schemeClr val="accent1">
                  <a:tint val="66000"/>
                  <a:satMod val="160000"/>
                  <a:alpha val="0"/>
                </a:schemeClr>
              </a:gs>
              <a:gs pos="29000">
                <a:schemeClr val="tx1">
                  <a:alpha val="30000"/>
                </a:schemeClr>
              </a:gs>
              <a:gs pos="100000">
                <a:schemeClr val="accent1">
                  <a:tint val="23500"/>
                  <a:satMod val="160000"/>
                  <a:alpha val="0"/>
                </a:schemeClr>
              </a:gs>
            </a:gsLst>
            <a:lin ang="5400000" scaled="0"/>
          </a:gradFill>
          <a:ln w="6350">
            <a:gradFill>
              <a:gsLst>
                <a:gs pos="0">
                  <a:schemeClr val="accent1">
                    <a:tint val="66000"/>
                    <a:satMod val="160000"/>
                    <a:alpha val="0"/>
                  </a:schemeClr>
                </a:gs>
                <a:gs pos="50000">
                  <a:schemeClr val="tx1"/>
                </a:gs>
                <a:gs pos="100000">
                  <a:schemeClr val="accent1">
                    <a:tint val="23500"/>
                    <a:satMod val="160000"/>
                    <a:alpha val="0"/>
                  </a:schemeClr>
                </a:gs>
              </a:gsLst>
              <a:lin ang="5400000" scaled="0"/>
            </a:gradFill>
          </a:ln>
        </p:spPr>
        <p:txBody>
          <a:bodyPr wrap="none" rtlCol="0" anchor="ctr" anchorCtr="0">
            <a:noAutofit/>
          </a:bodyPr>
          <a:lstStyle/>
          <a:p>
            <a:pPr algn="ctr">
              <a:lnSpc>
                <a:spcPct val="80000"/>
              </a:lnSpc>
            </a:pPr>
            <a:r>
              <a:rPr lang="zh-CN" altLang="en-US" sz="2400" dirty="0" smtClean="0">
                <a:solidFill>
                  <a:schemeClr val="bg1"/>
                </a:solidFill>
                <a:effectLst>
                  <a:outerShdw blurRad="38100" dist="38100" dir="2700000" algn="tl">
                    <a:srgbClr val="000000">
                      <a:alpha val="43137"/>
                    </a:srgbClr>
                  </a:outerShdw>
                </a:effectLst>
              </a:rPr>
              <a:t>服务代理</a:t>
            </a:r>
            <a:endParaRPr lang="en-US" sz="2400" dirty="0" smtClean="0">
              <a:solidFill>
                <a:schemeClr val="bg1"/>
              </a:solidFill>
              <a:effectLst>
                <a:outerShdw blurRad="38100" dist="38100" dir="2700000" algn="tl">
                  <a:srgbClr val="000000">
                    <a:alpha val="43137"/>
                  </a:srgbClr>
                </a:outerShdw>
              </a:effectLst>
            </a:endParaRPr>
          </a:p>
        </p:txBody>
      </p:sp>
      <p:grpSp>
        <p:nvGrpSpPr>
          <p:cNvPr id="3" name="Group 14"/>
          <p:cNvGrpSpPr/>
          <p:nvPr/>
        </p:nvGrpSpPr>
        <p:grpSpPr>
          <a:xfrm>
            <a:off x="8153400" y="152400"/>
            <a:ext cx="1021110" cy="844495"/>
            <a:chOff x="1798290" y="1165129"/>
            <a:chExt cx="5395020" cy="4708566"/>
          </a:xfrm>
        </p:grpSpPr>
        <p:sp>
          <p:nvSpPr>
            <p:cNvPr id="16" name="Hexagon 15"/>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Hexagon 16"/>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Hexagon 17"/>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Freeform 18"/>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TextBox 19"/>
            <p:cNvSpPr txBox="1"/>
            <p:nvPr/>
          </p:nvSpPr>
          <p:spPr>
            <a:xfrm>
              <a:off x="3276600" y="1905000"/>
              <a:ext cx="2362200" cy="954107"/>
            </a:xfrm>
            <a:prstGeom prst="rect">
              <a:avLst/>
            </a:prstGeom>
            <a:noFill/>
          </p:spPr>
          <p:txBody>
            <a:bodyPr wrap="none" rtlCol="0" anchor="ctr" anchorCtr="0">
              <a:noAutofit/>
            </a:bodyPr>
            <a:lstStyle/>
            <a:p>
              <a:pPr algn="ctr"/>
              <a:r>
                <a:rPr lang="en-US" sz="700" dirty="0" smtClean="0">
                  <a:effectLst>
                    <a:outerShdw blurRad="38100" dist="38100" dir="2700000" algn="tl">
                      <a:srgbClr val="000000">
                        <a:alpha val="43137"/>
                      </a:srgbClr>
                    </a:outerShdw>
                  </a:effectLst>
                </a:rPr>
                <a:t>Itinerary</a:t>
              </a:r>
              <a:br>
                <a:rPr lang="en-US" sz="700" dirty="0" smtClean="0">
                  <a:effectLst>
                    <a:outerShdw blurRad="38100" dist="38100" dir="2700000" algn="tl">
                      <a:srgbClr val="000000">
                        <a:alpha val="43137"/>
                      </a:srgbClr>
                    </a:outerShdw>
                  </a:effectLst>
                </a:rPr>
              </a:br>
              <a:r>
                <a:rPr lang="en-US" sz="700" dirty="0" smtClean="0">
                  <a:effectLst>
                    <a:outerShdw blurRad="38100" dist="38100" dir="2700000" algn="tl">
                      <a:srgbClr val="000000">
                        <a:alpha val="43137"/>
                      </a:srgbClr>
                    </a:outerShdw>
                  </a:effectLst>
                </a:rPr>
                <a:t>Processing</a:t>
              </a:r>
              <a:endParaRPr lang="en-US" sz="700" dirty="0">
                <a:effectLst>
                  <a:outerShdw blurRad="38100" dist="38100" dir="2700000" algn="tl">
                    <a:srgbClr val="000000">
                      <a:alpha val="43137"/>
                    </a:srgbClr>
                  </a:outerShdw>
                </a:effectLst>
              </a:endParaRPr>
            </a:p>
          </p:txBody>
        </p:sp>
      </p:grpSp>
    </p:spTree>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接连接符 58"/>
          <p:cNvCxnSpPr/>
          <p:nvPr/>
        </p:nvCxnSpPr>
        <p:spPr>
          <a:xfrm rot="5400000">
            <a:off x="6965173" y="3250405"/>
            <a:ext cx="785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a:off x="5322099" y="3250405"/>
            <a:ext cx="785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785786" y="3786190"/>
            <a:ext cx="18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3036083" y="3250405"/>
            <a:ext cx="78581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152400"/>
            <a:ext cx="8382000" cy="666385"/>
          </a:xfrm>
        </p:spPr>
        <p:txBody>
          <a:bodyPr/>
          <a:lstStyle/>
          <a:p>
            <a:pPr algn="l"/>
            <a:r>
              <a:rPr lang="en-US" dirty="0" smtClean="0"/>
              <a:t>ESB</a:t>
            </a:r>
            <a:r>
              <a:rPr lang="zh-CN" altLang="en-US" dirty="0" smtClean="0"/>
              <a:t>解析器</a:t>
            </a:r>
            <a:r>
              <a:rPr lang="en-US" dirty="0" smtClean="0"/>
              <a:t>(Resolvers)</a:t>
            </a:r>
            <a:endParaRPr lang="en-US" dirty="0"/>
          </a:p>
        </p:txBody>
      </p:sp>
      <p:sp>
        <p:nvSpPr>
          <p:cNvPr id="45" name="Freeform 44"/>
          <p:cNvSpPr/>
          <p:nvPr/>
        </p:nvSpPr>
        <p:spPr bwMode="auto">
          <a:xfrm rot="10800000">
            <a:off x="2705100" y="2133599"/>
            <a:ext cx="3886200" cy="266700"/>
          </a:xfrm>
          <a:custGeom>
            <a:avLst/>
            <a:gdLst>
              <a:gd name="connsiteX0" fmla="*/ 0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0" fmla="*/ 0 w 685800"/>
              <a:gd name="connsiteY0" fmla="*/ 0 h 723900"/>
              <a:gd name="connsiteX1" fmla="*/ 333375 w 685800"/>
              <a:gd name="connsiteY1" fmla="*/ 0 h 723900"/>
              <a:gd name="connsiteX2" fmla="*/ 685800 w 685800"/>
              <a:gd name="connsiteY2" fmla="*/ 0 h 723900"/>
              <a:gd name="connsiteX3" fmla="*/ 685800 w 685800"/>
              <a:gd name="connsiteY3" fmla="*/ 723900 h 723900"/>
              <a:gd name="connsiteX4" fmla="*/ 0 w 685800"/>
              <a:gd name="connsiteY4" fmla="*/ 723900 h 723900"/>
              <a:gd name="connsiteX5" fmla="*/ 0 w 685800"/>
              <a:gd name="connsiteY5" fmla="*/ 0 h 723900"/>
              <a:gd name="connsiteX0" fmla="*/ 333375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5" fmla="*/ 424815 w 685800"/>
              <a:gd name="connsiteY5" fmla="*/ 91440 h 723900"/>
              <a:gd name="connsiteX0" fmla="*/ 333375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0" fmla="*/ 685800 w 685800"/>
              <a:gd name="connsiteY0" fmla="*/ 0 h 723900"/>
              <a:gd name="connsiteX1" fmla="*/ 685800 w 685800"/>
              <a:gd name="connsiteY1" fmla="*/ 723900 h 723900"/>
              <a:gd name="connsiteX2" fmla="*/ 0 w 685800"/>
              <a:gd name="connsiteY2" fmla="*/ 723900 h 723900"/>
              <a:gd name="connsiteX3" fmla="*/ 0 w 685800"/>
              <a:gd name="connsiteY3" fmla="*/ 0 h 723900"/>
            </a:gdLst>
            <a:ahLst/>
            <a:cxnLst>
              <a:cxn ang="0">
                <a:pos x="connsiteX0" y="connsiteY0"/>
              </a:cxn>
              <a:cxn ang="0">
                <a:pos x="connsiteX1" y="connsiteY1"/>
              </a:cxn>
              <a:cxn ang="0">
                <a:pos x="connsiteX2" y="connsiteY2"/>
              </a:cxn>
              <a:cxn ang="0">
                <a:pos x="connsiteX3" y="connsiteY3"/>
              </a:cxn>
            </a:cxnLst>
            <a:rect l="l" t="t" r="r" b="b"/>
            <a:pathLst>
              <a:path w="685800" h="723900">
                <a:moveTo>
                  <a:pt x="685800" y="0"/>
                </a:moveTo>
                <a:lnTo>
                  <a:pt x="685800" y="723900"/>
                </a:lnTo>
                <a:lnTo>
                  <a:pt x="0" y="723900"/>
                </a:lnTo>
                <a:lnTo>
                  <a:pt x="0" y="0"/>
                </a:lnTo>
              </a:path>
            </a:pathLst>
          </a:custGeom>
          <a:noFill/>
          <a:ln w="25400" cap="rnd">
            <a:solidFill>
              <a:srgbClr val="002060"/>
            </a:solidFill>
            <a:headEnd type="none" w="sm" len="sm"/>
            <a:tailEnd type="none" w="sm" len="sm"/>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63" name="Straight Connector 62"/>
          <p:cNvCxnSpPr/>
          <p:nvPr/>
        </p:nvCxnSpPr>
        <p:spPr>
          <a:xfrm rot="5400000">
            <a:off x="4457700" y="1942306"/>
            <a:ext cx="381000" cy="1588"/>
          </a:xfrm>
          <a:prstGeom prst="line">
            <a:avLst/>
          </a:prstGeom>
          <a:noFill/>
          <a:ln w="25400" cap="rnd">
            <a:solidFill>
              <a:srgbClr val="002060"/>
            </a:solidFill>
            <a:headEnd type="none" w="sm" len="sm"/>
            <a:tailEnd type="none" w="sm" len="sm"/>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64" name="Rounded Rectangle 63"/>
          <p:cNvSpPr/>
          <p:nvPr/>
        </p:nvSpPr>
        <p:spPr bwMode="auto">
          <a:xfrm>
            <a:off x="1600200" y="2400300"/>
            <a:ext cx="2209800" cy="457200"/>
          </a:xfrm>
          <a:prstGeom prst="roundRect">
            <a:avLst/>
          </a:prstGeom>
          <a:gradFill flip="none" rotWithShape="1">
            <a:gsLst>
              <a:gs pos="0">
                <a:srgbClr val="00499A"/>
              </a:gs>
              <a:gs pos="50000">
                <a:srgbClr val="113C81"/>
              </a:gs>
              <a:gs pos="100000">
                <a:srgbClr val="000E2A"/>
              </a:gs>
            </a:gsLst>
            <a:lin ang="5400000" scaled="1"/>
            <a:tileRect/>
          </a:gradFill>
          <a:ln>
            <a:solidFill>
              <a:srgbClr val="002060"/>
            </a:solidFill>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latin typeface="Calibri" pitchFamily="34" charset="0"/>
              </a:rPr>
              <a:t>Endpoint Resolution</a:t>
            </a:r>
          </a:p>
        </p:txBody>
      </p:sp>
      <p:sp>
        <p:nvSpPr>
          <p:cNvPr id="70" name="Rounded Rectangle 69"/>
          <p:cNvSpPr/>
          <p:nvPr/>
        </p:nvSpPr>
        <p:spPr bwMode="auto">
          <a:xfrm>
            <a:off x="966774" y="3086100"/>
            <a:ext cx="1676400" cy="457200"/>
          </a:xfrm>
          <a:prstGeom prst="roundRect">
            <a:avLst/>
          </a:prstGeom>
          <a:ln>
            <a:solidFill>
              <a:srgbClr val="00206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UDDI 2.0</a:t>
            </a:r>
          </a:p>
        </p:txBody>
      </p:sp>
      <p:sp>
        <p:nvSpPr>
          <p:cNvPr id="72" name="Rounded Rectangle 71"/>
          <p:cNvSpPr/>
          <p:nvPr/>
        </p:nvSpPr>
        <p:spPr bwMode="auto">
          <a:xfrm>
            <a:off x="5486400" y="2400296"/>
            <a:ext cx="2209800" cy="457200"/>
          </a:xfrm>
          <a:prstGeom prst="roundRect">
            <a:avLst/>
          </a:prstGeom>
          <a:gradFill flip="none" rotWithShape="1">
            <a:gsLst>
              <a:gs pos="0">
                <a:srgbClr val="00499A"/>
              </a:gs>
              <a:gs pos="50000">
                <a:srgbClr val="113C81"/>
              </a:gs>
              <a:gs pos="100000">
                <a:srgbClr val="000E2A"/>
              </a:gs>
            </a:gsLst>
            <a:lin ang="5400000" scaled="1"/>
            <a:tileRect/>
          </a:gradFill>
          <a:ln>
            <a:solidFill>
              <a:srgbClr val="002060"/>
            </a:solidFill>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latin typeface="Calibri" pitchFamily="34" charset="0"/>
              </a:rPr>
              <a:t>Artifact Resolution</a:t>
            </a:r>
          </a:p>
        </p:txBody>
      </p:sp>
      <p:sp>
        <p:nvSpPr>
          <p:cNvPr id="10" name="Rounded Rectangle 9"/>
          <p:cNvSpPr/>
          <p:nvPr/>
        </p:nvSpPr>
        <p:spPr bwMode="auto">
          <a:xfrm>
            <a:off x="3086100" y="1219200"/>
            <a:ext cx="3124200" cy="609600"/>
          </a:xfrm>
          <a:prstGeom prst="roundRect">
            <a:avLst>
              <a:gd name="adj" fmla="val 22917"/>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sz="2400" dirty="0" smtClean="0">
                <a:solidFill>
                  <a:schemeClr val="bg1"/>
                </a:solidFill>
                <a:effectLst>
                  <a:outerShdw blurRad="38100" dist="38100" dir="2700000" algn="tl">
                    <a:srgbClr val="000000">
                      <a:alpha val="43137"/>
                    </a:srgbClr>
                  </a:outerShdw>
                </a:effectLst>
                <a:latin typeface="Calibri" pitchFamily="34" charset="0"/>
              </a:rPr>
              <a:t>ESB Resolvers</a:t>
            </a:r>
            <a:endParaRPr lang="en-US" sz="2400" dirty="0">
              <a:solidFill>
                <a:schemeClr val="bg1"/>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2819400" y="3086100"/>
            <a:ext cx="1676400" cy="457200"/>
          </a:xfrm>
          <a:prstGeom prst="roundRect">
            <a:avLst/>
          </a:prstGeom>
          <a:ln>
            <a:solidFill>
              <a:srgbClr val="00206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Static</a:t>
            </a:r>
          </a:p>
        </p:txBody>
      </p:sp>
      <p:sp>
        <p:nvSpPr>
          <p:cNvPr id="30" name="Rounded Rectangle 29"/>
          <p:cNvSpPr/>
          <p:nvPr/>
        </p:nvSpPr>
        <p:spPr bwMode="auto">
          <a:xfrm>
            <a:off x="4838700" y="3086100"/>
            <a:ext cx="1676400" cy="457200"/>
          </a:xfrm>
          <a:prstGeom prst="roundRect">
            <a:avLst/>
          </a:prstGeom>
          <a:ln>
            <a:solidFill>
              <a:srgbClr val="00206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Static</a:t>
            </a:r>
          </a:p>
        </p:txBody>
      </p:sp>
      <p:sp>
        <p:nvSpPr>
          <p:cNvPr id="31" name="Rounded Rectangle 30"/>
          <p:cNvSpPr/>
          <p:nvPr/>
        </p:nvSpPr>
        <p:spPr bwMode="auto">
          <a:xfrm>
            <a:off x="6743700" y="3086100"/>
            <a:ext cx="1676400" cy="457200"/>
          </a:xfrm>
          <a:prstGeom prst="roundRect">
            <a:avLst/>
          </a:prstGeom>
          <a:ln>
            <a:solidFill>
              <a:srgbClr val="00206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BRE</a:t>
            </a:r>
          </a:p>
        </p:txBody>
      </p:sp>
      <p:sp>
        <p:nvSpPr>
          <p:cNvPr id="34" name="Rounded Rectangle 33"/>
          <p:cNvSpPr/>
          <p:nvPr/>
        </p:nvSpPr>
        <p:spPr bwMode="auto">
          <a:xfrm>
            <a:off x="2819400" y="3657600"/>
            <a:ext cx="1676400" cy="457200"/>
          </a:xfrm>
          <a:prstGeom prst="roundRect">
            <a:avLst/>
          </a:prstGeom>
          <a:ln>
            <a:solidFill>
              <a:srgbClr val="00206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BRE</a:t>
            </a:r>
          </a:p>
        </p:txBody>
      </p:sp>
      <p:sp>
        <p:nvSpPr>
          <p:cNvPr id="36" name="Rounded Rectangle 35"/>
          <p:cNvSpPr/>
          <p:nvPr/>
        </p:nvSpPr>
        <p:spPr bwMode="auto">
          <a:xfrm>
            <a:off x="6743700" y="3657600"/>
            <a:ext cx="1676400" cy="457200"/>
          </a:xfrm>
          <a:prstGeom prst="roundRect">
            <a:avLst/>
          </a:prstGeom>
          <a:ln>
            <a:solidFill>
              <a:srgbClr val="002060"/>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rPr>
              <a:t>Itinerary  - Static</a:t>
            </a:r>
          </a:p>
        </p:txBody>
      </p:sp>
      <p:sp>
        <p:nvSpPr>
          <p:cNvPr id="37" name="Rounded Rectangle 36"/>
          <p:cNvSpPr/>
          <p:nvPr/>
        </p:nvSpPr>
        <p:spPr bwMode="auto">
          <a:xfrm>
            <a:off x="966774" y="3657600"/>
            <a:ext cx="1676400" cy="457200"/>
          </a:xfrm>
          <a:prstGeom prst="roundRect">
            <a:avLst/>
          </a:prstGeom>
          <a:ln>
            <a:solidFill>
              <a:srgbClr val="00206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XPATH</a:t>
            </a:r>
          </a:p>
        </p:txBody>
      </p:sp>
      <p:sp>
        <p:nvSpPr>
          <p:cNvPr id="39" name="Rounded Rectangle 38"/>
          <p:cNvSpPr/>
          <p:nvPr/>
        </p:nvSpPr>
        <p:spPr bwMode="auto">
          <a:xfrm>
            <a:off x="4800600" y="3657600"/>
            <a:ext cx="1676400" cy="457200"/>
          </a:xfrm>
          <a:prstGeom prst="roundRect">
            <a:avLst/>
          </a:prstGeom>
          <a:ln>
            <a:solidFill>
              <a:srgbClr val="002060"/>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rPr>
              <a:t>Itinerary  - BRE</a:t>
            </a:r>
          </a:p>
        </p:txBody>
      </p:sp>
      <p:sp>
        <p:nvSpPr>
          <p:cNvPr id="32" name="Rounded Rectangle 31"/>
          <p:cNvSpPr/>
          <p:nvPr/>
        </p:nvSpPr>
        <p:spPr bwMode="auto">
          <a:xfrm>
            <a:off x="966774" y="4229100"/>
            <a:ext cx="1676400" cy="457200"/>
          </a:xfrm>
          <a:prstGeom prst="roundRect">
            <a:avLst/>
          </a:prstGeom>
          <a:ln>
            <a:solidFill>
              <a:srgbClr val="002060"/>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rPr>
              <a:t>UDDI 3.0</a:t>
            </a:r>
          </a:p>
        </p:txBody>
      </p:sp>
      <p:sp>
        <p:nvSpPr>
          <p:cNvPr id="40" name="Rounded Rectangle 39"/>
          <p:cNvSpPr/>
          <p:nvPr/>
        </p:nvSpPr>
        <p:spPr bwMode="auto">
          <a:xfrm>
            <a:off x="6743700" y="4991100"/>
            <a:ext cx="304800" cy="304800"/>
          </a:xfrm>
          <a:prstGeom prst="roundRect">
            <a:avLst>
              <a:gd name="adj" fmla="val 18408"/>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411480" tIns="45718" rIns="91436" bIns="45718" numCol="1" rtlCol="0" anchor="ctr" anchorCtr="0" compatLnSpc="1">
            <a:prstTxWarp prst="textNoShape">
              <a:avLst/>
            </a:prstTxWarp>
          </a:bodyPr>
          <a:lstStyle/>
          <a:p>
            <a:pPr defTabSz="914099">
              <a:lnSpc>
                <a:spcPct val="90000"/>
              </a:lnSpc>
            </a:pPr>
            <a:r>
              <a:rPr lang="en-US" sz="1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rPr>
              <a:t>ESB Guidance V1</a:t>
            </a:r>
          </a:p>
        </p:txBody>
      </p:sp>
      <p:sp>
        <p:nvSpPr>
          <p:cNvPr id="41" name="Rounded Rectangle 40"/>
          <p:cNvSpPr/>
          <p:nvPr/>
        </p:nvSpPr>
        <p:spPr bwMode="auto">
          <a:xfrm>
            <a:off x="6743700" y="5372100"/>
            <a:ext cx="304800" cy="304800"/>
          </a:xfrm>
          <a:prstGeom prst="roundRect">
            <a:avLst>
              <a:gd name="adj" fmla="val 18408"/>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411480" tIns="45718" rIns="91436" bIns="45718" numCol="1" rtlCol="0" anchor="ctr" anchorCtr="0" compatLnSpc="1">
            <a:prstTxWarp prst="textNoShape">
              <a:avLst/>
            </a:prstTxWarp>
          </a:bodyPr>
          <a:lstStyle/>
          <a:p>
            <a:pP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ESB Toolkit V2</a:t>
            </a:r>
          </a:p>
        </p:txBody>
      </p:sp>
      <p:grpSp>
        <p:nvGrpSpPr>
          <p:cNvPr id="3" name="Group 41"/>
          <p:cNvGrpSpPr/>
          <p:nvPr/>
        </p:nvGrpSpPr>
        <p:grpSpPr>
          <a:xfrm>
            <a:off x="8001000" y="152400"/>
            <a:ext cx="914400" cy="739871"/>
            <a:chOff x="1798290" y="1165129"/>
            <a:chExt cx="5395020" cy="4708566"/>
          </a:xfrm>
        </p:grpSpPr>
        <p:sp>
          <p:nvSpPr>
            <p:cNvPr id="43" name="Hexagon 42"/>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4" name="Hexagon 43"/>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6" name="Hexagon 45"/>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7" name="Freeform 46"/>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9" name="TextBox 48"/>
            <p:cNvSpPr txBox="1"/>
            <p:nvPr/>
          </p:nvSpPr>
          <p:spPr>
            <a:xfrm>
              <a:off x="2697460" y="4074766"/>
              <a:ext cx="2362197" cy="954109"/>
            </a:xfrm>
            <a:prstGeom prst="rect">
              <a:avLst/>
            </a:prstGeom>
            <a:noFill/>
          </p:spPr>
          <p:txBody>
            <a:bodyPr wrap="none" rtlCol="0" anchor="ctr" anchorCtr="0">
              <a:noAutofit/>
            </a:bodyPr>
            <a:lstStyle/>
            <a:p>
              <a:pPr algn="ctr"/>
              <a:r>
                <a:rPr lang="en-US" sz="1100" dirty="0" smtClean="0">
                  <a:effectLst>
                    <a:outerShdw blurRad="38100" dist="38100" dir="2700000" algn="tl">
                      <a:srgbClr val="000000">
                        <a:alpha val="43137"/>
                      </a:srgbClr>
                    </a:outerShdw>
                  </a:effectLst>
                </a:rPr>
                <a:t>Resolvers</a:t>
              </a:r>
              <a:endParaRPr lang="en-US" sz="1100" dirty="0">
                <a:effectLst>
                  <a:outerShdw blurRad="38100" dist="38100" dir="2700000" algn="tl">
                    <a:srgbClr val="000000">
                      <a:alpha val="43137"/>
                    </a:srgbClr>
                  </a:outerShdw>
                </a:effectLst>
              </a:endParaRPr>
            </a:p>
          </p:txBody>
        </p:sp>
      </p:grpSp>
      <p:sp>
        <p:nvSpPr>
          <p:cNvPr id="52" name="Text Placeholder 5"/>
          <p:cNvSpPr txBox="1">
            <a:spLocks/>
          </p:cNvSpPr>
          <p:nvPr/>
        </p:nvSpPr>
        <p:spPr>
          <a:xfrm>
            <a:off x="228600" y="4953000"/>
            <a:ext cx="6172200" cy="1066800"/>
          </a:xfrm>
          <a:prstGeom prst="rect">
            <a:avLst/>
          </a:prstGeom>
        </p:spPr>
        <p:txBody>
          <a:bodyPr/>
          <a:lstStyle/>
          <a:p>
            <a:pPr marL="460375" lvl="0" indent="-460375">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Itineraries define </a:t>
            </a:r>
            <a:r>
              <a:rPr lang="en-US" sz="2000" b="1" dirty="0" smtClean="0">
                <a:solidFill>
                  <a:srgbClr val="FF0000"/>
                </a:solidFill>
              </a:rPr>
              <a:t>which</a:t>
            </a:r>
            <a:r>
              <a:rPr lang="en-US" sz="2000" dirty="0" smtClean="0">
                <a:gradFill>
                  <a:gsLst>
                    <a:gs pos="0">
                      <a:schemeClr val="tx1"/>
                    </a:gs>
                    <a:gs pos="86000">
                      <a:schemeClr val="tx1"/>
                    </a:gs>
                  </a:gsLst>
                  <a:lin ang="5400000" scaled="0"/>
                </a:gradFill>
              </a:rPr>
              <a:t> ESB services execute and in which order</a:t>
            </a:r>
          </a:p>
          <a:p>
            <a:pPr marL="460375" lvl="0" indent="-460375">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Resolvers define </a:t>
            </a:r>
            <a:r>
              <a:rPr lang="en-US" sz="2000" b="1" dirty="0" smtClean="0">
                <a:solidFill>
                  <a:srgbClr val="FF0000"/>
                </a:solidFill>
              </a:rPr>
              <a:t>how</a:t>
            </a:r>
            <a:r>
              <a:rPr lang="en-US" sz="2000" dirty="0" smtClean="0">
                <a:gradFill>
                  <a:gsLst>
                    <a:gs pos="0">
                      <a:schemeClr val="tx1"/>
                    </a:gs>
                    <a:gs pos="86000">
                      <a:schemeClr val="tx1"/>
                    </a:gs>
                  </a:gsLst>
                  <a:lin ang="5400000" scaled="0"/>
                </a:gradFill>
              </a:rPr>
              <a:t> ESB services execute</a:t>
            </a:r>
          </a:p>
          <a:p>
            <a:pPr marL="460375" marR="0" lvl="0" indent="-460375" algn="l" defTabSz="914363" rtl="0" eaLnBrk="1" fontAlgn="auto" latinLnBrk="0" hangingPunct="1">
              <a:lnSpc>
                <a:spcPct val="90000"/>
              </a:lnSpc>
              <a:spcBef>
                <a:spcPct val="20000"/>
              </a:spcBef>
              <a:spcAft>
                <a:spcPts val="0"/>
              </a:spcAft>
              <a:buClrTx/>
              <a:buSzPct val="85000"/>
              <a:buFontTx/>
              <a:buNone/>
              <a:tabLst/>
              <a:defRPr/>
            </a:pPr>
            <a:endParaRPr kumimoji="0" lang="en-US" sz="20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p:txBody>
      </p:sp>
    </p:spTree>
  </p:cSld>
  <p:clrMapOvr>
    <a:masterClrMapping/>
  </p:clrMapOvr>
  <p:transition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1329595"/>
          </a:xfrm>
        </p:spPr>
        <p:txBody>
          <a:bodyPr/>
          <a:lstStyle/>
          <a:p>
            <a:r>
              <a:rPr lang="zh-CN" altLang="en-US" dirty="0" smtClean="0"/>
              <a:t>什么是</a:t>
            </a:r>
            <a:r>
              <a:rPr lang="en-CA" dirty="0" smtClean="0"/>
              <a:t>ESB Adapter Providers</a:t>
            </a:r>
            <a:br>
              <a:rPr lang="en-CA" dirty="0" smtClean="0"/>
            </a:br>
            <a:endParaRPr lang="en-CA" dirty="0"/>
          </a:p>
        </p:txBody>
      </p:sp>
      <p:sp>
        <p:nvSpPr>
          <p:cNvPr id="6" name="Text Placeholder 5"/>
          <p:cNvSpPr>
            <a:spLocks noGrp="1"/>
          </p:cNvSpPr>
          <p:nvPr>
            <p:ph idx="1"/>
          </p:nvPr>
        </p:nvSpPr>
        <p:spPr>
          <a:xfrm>
            <a:off x="428596" y="1285860"/>
            <a:ext cx="8229600" cy="4525963"/>
          </a:xfrm>
        </p:spPr>
        <p:txBody>
          <a:bodyPr/>
          <a:lstStyle/>
          <a:p>
            <a:r>
              <a:rPr lang="en-CA" sz="2800" dirty="0" smtClean="0"/>
              <a:t>The Itinerary and Resolver mechanisms </a:t>
            </a:r>
            <a:br>
              <a:rPr lang="en-CA" sz="2800" dirty="0" smtClean="0"/>
            </a:br>
            <a:r>
              <a:rPr lang="en-CA" sz="2800" dirty="0" smtClean="0"/>
              <a:t>are .NET components. The endpoint information produced by the resolvers is stored in </a:t>
            </a:r>
            <a:br>
              <a:rPr lang="en-CA" sz="2800" dirty="0" smtClean="0"/>
            </a:br>
            <a:r>
              <a:rPr lang="en-CA" sz="2800" dirty="0" smtClean="0"/>
              <a:t>.NET based Dictionary objects</a:t>
            </a:r>
          </a:p>
          <a:p>
            <a:r>
              <a:rPr lang="en-CA" sz="2800" dirty="0" smtClean="0"/>
              <a:t>We leverage BizTalk dynamic ports to handle the actual routing of messages. However, BizTalk isn’t built to work with Dictionary objects</a:t>
            </a:r>
          </a:p>
          <a:p>
            <a:r>
              <a:rPr lang="en-CA" sz="2800" dirty="0" smtClean="0"/>
              <a:t>Adapter providers act as a bridge between the </a:t>
            </a:r>
            <a:br>
              <a:rPr lang="en-CA" sz="2800" dirty="0" smtClean="0"/>
            </a:br>
            <a:r>
              <a:rPr lang="en-CA" sz="2800" dirty="0" smtClean="0"/>
              <a:t>.NET based ESB components and the BizTalk based </a:t>
            </a:r>
            <a:br>
              <a:rPr lang="en-CA" sz="2800" dirty="0" smtClean="0"/>
            </a:br>
            <a:r>
              <a:rPr lang="en-CA" sz="2800" dirty="0" smtClean="0"/>
              <a:t>ESB components</a:t>
            </a:r>
          </a:p>
        </p:txBody>
      </p:sp>
      <p:grpSp>
        <p:nvGrpSpPr>
          <p:cNvPr id="2" name="Group 9"/>
          <p:cNvGrpSpPr/>
          <p:nvPr/>
        </p:nvGrpSpPr>
        <p:grpSpPr>
          <a:xfrm>
            <a:off x="7848600" y="228600"/>
            <a:ext cx="1143000" cy="1066801"/>
            <a:chOff x="1798290" y="1165129"/>
            <a:chExt cx="5395020" cy="4708566"/>
          </a:xfrm>
        </p:grpSpPr>
        <p:sp>
          <p:nvSpPr>
            <p:cNvPr id="16" name="Hexagon 15"/>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Hexagon 16"/>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Hexagon 17"/>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Freeform 18"/>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 name="TextBox 21"/>
            <p:cNvSpPr txBox="1"/>
            <p:nvPr/>
          </p:nvSpPr>
          <p:spPr>
            <a:xfrm>
              <a:off x="4191000" y="3810000"/>
              <a:ext cx="2362200" cy="954107"/>
            </a:xfrm>
            <a:prstGeom prst="rect">
              <a:avLst/>
            </a:prstGeom>
            <a:noFill/>
          </p:spPr>
          <p:txBody>
            <a:bodyPr wrap="none" rtlCol="0" anchor="ctr" anchorCtr="0">
              <a:noAutofit/>
            </a:bodyPr>
            <a:lstStyle/>
            <a:p>
              <a:pPr algn="ctr"/>
              <a:r>
                <a:rPr lang="en-US" sz="1200" dirty="0" smtClean="0">
                  <a:effectLst>
                    <a:outerShdw blurRad="38100" dist="38100" dir="2700000" algn="tl">
                      <a:srgbClr val="000000">
                        <a:alpha val="43137"/>
                      </a:srgbClr>
                    </a:outerShdw>
                  </a:effectLst>
                </a:rPr>
                <a:t>Adapter</a:t>
              </a:r>
              <a:br>
                <a:rPr lang="en-US" sz="12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Providers</a:t>
              </a:r>
              <a:endParaRPr lang="en-US" sz="1200" dirty="0">
                <a:effectLst>
                  <a:outerShdw blurRad="38100" dist="38100" dir="2700000" algn="tl">
                    <a:srgbClr val="000000">
                      <a:alpha val="43137"/>
                    </a:srgbClr>
                  </a:outerShdw>
                </a:effectLst>
              </a:endParaRPr>
            </a:p>
          </p:txBody>
        </p:sp>
      </p:grpSp>
    </p:spTree>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a:t>
            </a:r>
            <a:endParaRPr lang="zh-CN" altLang="en-US" dirty="0"/>
          </a:p>
        </p:txBody>
      </p:sp>
      <p:sp>
        <p:nvSpPr>
          <p:cNvPr id="3" name="内容占位符 2"/>
          <p:cNvSpPr>
            <a:spLocks noGrp="1"/>
          </p:cNvSpPr>
          <p:nvPr>
            <p:ph idx="1"/>
          </p:nvPr>
        </p:nvSpPr>
        <p:spPr>
          <a:xfrm>
            <a:off x="500034" y="1285860"/>
            <a:ext cx="8229600" cy="4525963"/>
          </a:xfrm>
        </p:spPr>
        <p:txBody>
          <a:bodyPr/>
          <a:lstStyle/>
          <a:p>
            <a:r>
              <a:rPr lang="zh-CN" altLang="en-US" dirty="0" smtClean="0"/>
              <a:t>为什么需要企业整合平台？</a:t>
            </a:r>
            <a:endParaRPr lang="en-US" altLang="zh-CN" dirty="0" smtClean="0"/>
          </a:p>
          <a:p>
            <a:r>
              <a:rPr lang="zh-CN" altLang="en-US" dirty="0" smtClean="0"/>
              <a:t>微软的企业整合平台：</a:t>
            </a:r>
            <a:r>
              <a:rPr lang="en-US" altLang="zh-CN" dirty="0" smtClean="0"/>
              <a:t>BizTalk</a:t>
            </a:r>
            <a:r>
              <a:rPr lang="zh-CN" altLang="en-US" dirty="0" smtClean="0"/>
              <a:t>服务器</a:t>
            </a:r>
            <a:r>
              <a:rPr lang="en-US" altLang="zh-CN" dirty="0" smtClean="0"/>
              <a:t>2009</a:t>
            </a:r>
          </a:p>
          <a:p>
            <a:r>
              <a:rPr lang="en-US" altLang="zh-CN" dirty="0" smtClean="0"/>
              <a:t>BizTalk 2009</a:t>
            </a:r>
            <a:r>
              <a:rPr lang="zh-CN" altLang="en-US" dirty="0" smtClean="0"/>
              <a:t>：新功能和路线图</a:t>
            </a:r>
            <a:endParaRPr lang="en-US" altLang="zh-CN" dirty="0" smtClean="0"/>
          </a:p>
          <a:p>
            <a:r>
              <a:rPr lang="en-US" altLang="zh-CN" dirty="0" smtClean="0"/>
              <a:t>ESB Toolkit</a:t>
            </a:r>
            <a:r>
              <a:rPr lang="zh-CN" altLang="en-US" dirty="0" smtClean="0"/>
              <a:t>：整合更容易、开发更方便！</a:t>
            </a:r>
            <a:endParaRPr lang="en-US" altLang="zh-CN" dirty="0" smtClean="0"/>
          </a:p>
          <a:p>
            <a:r>
              <a:rPr lang="zh-CN" altLang="en-US" dirty="0" smtClean="0"/>
              <a:t>演示</a:t>
            </a:r>
            <a:r>
              <a:rPr lang="en-US" altLang="zh-CN" dirty="0" smtClean="0"/>
              <a:t>: BizTalk </a:t>
            </a:r>
            <a:r>
              <a:rPr lang="zh-CN" altLang="en-US" dirty="0" smtClean="0"/>
              <a:t>与 </a:t>
            </a:r>
            <a:r>
              <a:rPr lang="en-US" altLang="zh-CN" dirty="0" smtClean="0"/>
              <a:t>ESB Toolkit</a:t>
            </a:r>
            <a:r>
              <a:rPr lang="zh-CN" altLang="en-US" dirty="0" smtClean="0"/>
              <a:t>的结合，更有效、更快捷</a:t>
            </a:r>
            <a:endParaRPr lang="en-US" altLang="zh-CN" dirty="0" smtClean="0"/>
          </a:p>
          <a:p>
            <a:r>
              <a:rPr lang="zh-CN" altLang="en-US" dirty="0" smtClean="0"/>
              <a:t>总结</a:t>
            </a:r>
            <a:endParaRPr lang="en-US"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p:cNvSpPr/>
          <p:nvPr/>
        </p:nvSpPr>
        <p:spPr bwMode="auto">
          <a:xfrm rot="10800000">
            <a:off x="1552548" y="2476499"/>
            <a:ext cx="4343400" cy="266700"/>
          </a:xfrm>
          <a:custGeom>
            <a:avLst/>
            <a:gdLst>
              <a:gd name="connsiteX0" fmla="*/ 0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0" fmla="*/ 0 w 685800"/>
              <a:gd name="connsiteY0" fmla="*/ 0 h 723900"/>
              <a:gd name="connsiteX1" fmla="*/ 333375 w 685800"/>
              <a:gd name="connsiteY1" fmla="*/ 0 h 723900"/>
              <a:gd name="connsiteX2" fmla="*/ 685800 w 685800"/>
              <a:gd name="connsiteY2" fmla="*/ 0 h 723900"/>
              <a:gd name="connsiteX3" fmla="*/ 685800 w 685800"/>
              <a:gd name="connsiteY3" fmla="*/ 723900 h 723900"/>
              <a:gd name="connsiteX4" fmla="*/ 0 w 685800"/>
              <a:gd name="connsiteY4" fmla="*/ 723900 h 723900"/>
              <a:gd name="connsiteX5" fmla="*/ 0 w 685800"/>
              <a:gd name="connsiteY5" fmla="*/ 0 h 723900"/>
              <a:gd name="connsiteX0" fmla="*/ 333375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5" fmla="*/ 424815 w 685800"/>
              <a:gd name="connsiteY5" fmla="*/ 91440 h 723900"/>
              <a:gd name="connsiteX0" fmla="*/ 333375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0" fmla="*/ 685800 w 685800"/>
              <a:gd name="connsiteY0" fmla="*/ 0 h 723900"/>
              <a:gd name="connsiteX1" fmla="*/ 685800 w 685800"/>
              <a:gd name="connsiteY1" fmla="*/ 723900 h 723900"/>
              <a:gd name="connsiteX2" fmla="*/ 0 w 685800"/>
              <a:gd name="connsiteY2" fmla="*/ 723900 h 723900"/>
              <a:gd name="connsiteX3" fmla="*/ 0 w 685800"/>
              <a:gd name="connsiteY3" fmla="*/ 0 h 723900"/>
            </a:gdLst>
            <a:ahLst/>
            <a:cxnLst>
              <a:cxn ang="0">
                <a:pos x="connsiteX0" y="connsiteY0"/>
              </a:cxn>
              <a:cxn ang="0">
                <a:pos x="connsiteX1" y="connsiteY1"/>
              </a:cxn>
              <a:cxn ang="0">
                <a:pos x="connsiteX2" y="connsiteY2"/>
              </a:cxn>
              <a:cxn ang="0">
                <a:pos x="connsiteX3" y="connsiteY3"/>
              </a:cxn>
            </a:cxnLst>
            <a:rect l="l" t="t" r="r" b="b"/>
            <a:pathLst>
              <a:path w="685800" h="723900">
                <a:moveTo>
                  <a:pt x="685800" y="0"/>
                </a:moveTo>
                <a:lnTo>
                  <a:pt x="685800" y="723900"/>
                </a:lnTo>
                <a:lnTo>
                  <a:pt x="0" y="723900"/>
                </a:lnTo>
                <a:lnTo>
                  <a:pt x="0" y="0"/>
                </a:lnTo>
              </a:path>
            </a:pathLst>
          </a:custGeom>
          <a:noFill/>
          <a:ln w="25400" cap="rnd">
            <a:solidFill>
              <a:schemeClr val="accent3">
                <a:lumMod val="60000"/>
                <a:lumOff val="40000"/>
              </a:schemeClr>
            </a:solidFill>
            <a:headEnd type="none" w="sm" len="sm"/>
            <a:tailEnd type="none" w="sm" len="sm"/>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63" name="Straight Connector 62"/>
          <p:cNvCxnSpPr/>
          <p:nvPr/>
        </p:nvCxnSpPr>
        <p:spPr>
          <a:xfrm rot="5400000">
            <a:off x="3533748" y="2285206"/>
            <a:ext cx="381000" cy="1588"/>
          </a:xfrm>
          <a:prstGeom prst="line">
            <a:avLst/>
          </a:prstGeom>
          <a:noFill/>
          <a:ln w="25400" cap="rnd">
            <a:solidFill>
              <a:schemeClr val="accent3">
                <a:lumMod val="60000"/>
                <a:lumOff val="40000"/>
              </a:schemeClr>
            </a:solidFill>
            <a:headEnd type="none" w="sm" len="sm"/>
            <a:tailEnd type="none" w="sm" len="sm"/>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64" name="Rounded Rectangle 63"/>
          <p:cNvSpPr/>
          <p:nvPr/>
        </p:nvSpPr>
        <p:spPr bwMode="auto">
          <a:xfrm>
            <a:off x="714348" y="2743200"/>
            <a:ext cx="1676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rgbClr val="FFFFFF"/>
                </a:solidFill>
                <a:effectLst>
                  <a:outerShdw blurRad="38100" dist="38100" dir="2700000" algn="tl">
                    <a:srgbClr val="000000">
                      <a:alpha val="43137"/>
                    </a:srgbClr>
                  </a:outerShdw>
                </a:effectLst>
                <a:latin typeface="Calibri" pitchFamily="34" charset="0"/>
              </a:rPr>
              <a:t>FTP</a:t>
            </a:r>
          </a:p>
        </p:txBody>
      </p:sp>
      <p:sp>
        <p:nvSpPr>
          <p:cNvPr id="65" name="Rounded Rectangle 64"/>
          <p:cNvSpPr/>
          <p:nvPr/>
        </p:nvSpPr>
        <p:spPr bwMode="auto">
          <a:xfrm>
            <a:off x="714348" y="3276600"/>
            <a:ext cx="1676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rgbClr val="FFFFFF"/>
                </a:solidFill>
                <a:effectLst>
                  <a:outerShdw blurRad="38100" dist="38100" dir="2700000" algn="tl">
                    <a:srgbClr val="000000">
                      <a:alpha val="43137"/>
                    </a:srgbClr>
                  </a:outerShdw>
                </a:effectLst>
                <a:latin typeface="Calibri" pitchFamily="34" charset="0"/>
              </a:rPr>
              <a:t>MQSeries</a:t>
            </a:r>
          </a:p>
        </p:txBody>
      </p:sp>
      <p:sp>
        <p:nvSpPr>
          <p:cNvPr id="66" name="Rounded Rectangle 65"/>
          <p:cNvSpPr/>
          <p:nvPr/>
        </p:nvSpPr>
        <p:spPr bwMode="auto">
          <a:xfrm>
            <a:off x="5133948" y="5143500"/>
            <a:ext cx="304800" cy="304800"/>
          </a:xfrm>
          <a:prstGeom prst="roundRect">
            <a:avLst>
              <a:gd name="adj" fmla="val 18408"/>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411480" tIns="45718" rIns="91436" bIns="45718" numCol="1" rtlCol="0" anchor="ctr" anchorCtr="0" compatLnSpc="1">
            <a:prstTxWarp prst="textNoShape">
              <a:avLst/>
            </a:prstTxWarp>
          </a:bodyPr>
          <a:lstStyle/>
          <a:p>
            <a:pP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ESB Guidance V1</a:t>
            </a:r>
          </a:p>
        </p:txBody>
      </p:sp>
      <p:sp>
        <p:nvSpPr>
          <p:cNvPr id="67" name="Rounded Rectangle 66"/>
          <p:cNvSpPr/>
          <p:nvPr/>
        </p:nvSpPr>
        <p:spPr bwMode="auto">
          <a:xfrm>
            <a:off x="5133948" y="5524500"/>
            <a:ext cx="304800" cy="304800"/>
          </a:xfrm>
          <a:prstGeom prst="roundRect">
            <a:avLst>
              <a:gd name="adj" fmla="val 18408"/>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411480" tIns="45718" rIns="91436" bIns="45718" numCol="1" rtlCol="0" anchor="ctr" anchorCtr="0" compatLnSpc="1">
            <a:prstTxWarp prst="textNoShape">
              <a:avLst/>
            </a:prstTxWarp>
          </a:bodyPr>
          <a:lstStyle/>
          <a:p>
            <a:pPr defTabSz="914099">
              <a:lnSpc>
                <a:spcPct val="90000"/>
              </a:lnSpc>
            </a:pPr>
            <a:r>
              <a:rPr lang="en-US" sz="1400" dirty="0" smtClean="0">
                <a:solidFill>
                  <a:srgbClr val="FFFFFF"/>
                </a:solidFill>
                <a:effectLst>
                  <a:outerShdw blurRad="38100" dist="38100" dir="2700000" algn="tl">
                    <a:srgbClr val="000000">
                      <a:alpha val="43137"/>
                    </a:srgbClr>
                  </a:outerShdw>
                </a:effectLst>
                <a:latin typeface="Calibri" pitchFamily="34" charset="0"/>
              </a:rPr>
              <a:t>ESB Toolkit V2</a:t>
            </a:r>
          </a:p>
        </p:txBody>
      </p:sp>
      <p:sp>
        <p:nvSpPr>
          <p:cNvPr id="68" name="Rounded Rectangle 67"/>
          <p:cNvSpPr/>
          <p:nvPr/>
        </p:nvSpPr>
        <p:spPr bwMode="auto">
          <a:xfrm>
            <a:off x="714348" y="3810000"/>
            <a:ext cx="1676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rgbClr val="FFFFFF"/>
                </a:solidFill>
                <a:effectLst>
                  <a:outerShdw blurRad="38100" dist="38100" dir="2700000" algn="tl">
                    <a:srgbClr val="000000">
                      <a:alpha val="43137"/>
                    </a:srgbClr>
                  </a:outerShdw>
                </a:effectLst>
                <a:latin typeface="Calibri" pitchFamily="34" charset="0"/>
              </a:rPr>
              <a:t>FILE</a:t>
            </a:r>
          </a:p>
        </p:txBody>
      </p:sp>
      <p:sp>
        <p:nvSpPr>
          <p:cNvPr id="69" name="Rounded Rectangle 68"/>
          <p:cNvSpPr/>
          <p:nvPr/>
        </p:nvSpPr>
        <p:spPr bwMode="auto">
          <a:xfrm>
            <a:off x="714348" y="4343400"/>
            <a:ext cx="1676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rgbClr val="FFFFFF"/>
                </a:solidFill>
                <a:effectLst>
                  <a:outerShdw blurRad="38100" dist="38100" dir="2700000" algn="tl">
                    <a:srgbClr val="000000">
                      <a:alpha val="43137"/>
                    </a:srgbClr>
                  </a:outerShdw>
                </a:effectLst>
                <a:latin typeface="Calibri" pitchFamily="34" charset="0"/>
              </a:rPr>
              <a:t>Custom</a:t>
            </a:r>
          </a:p>
        </p:txBody>
      </p:sp>
      <p:sp>
        <p:nvSpPr>
          <p:cNvPr id="70" name="Rounded Rectangle 69"/>
          <p:cNvSpPr/>
          <p:nvPr/>
        </p:nvSpPr>
        <p:spPr bwMode="auto">
          <a:xfrm>
            <a:off x="2886048" y="2743200"/>
            <a:ext cx="1676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rPr>
              <a:t>WCF-</a:t>
            </a:r>
            <a:r>
              <a:rPr lang="en-US" dirty="0" err="1" smtClean="0">
                <a:solidFill>
                  <a:schemeClr val="bg1"/>
                </a:solidFill>
                <a:effectLst>
                  <a:outerShdw blurRad="38100" dist="38100" dir="2700000" algn="tl">
                    <a:srgbClr val="000000">
                      <a:alpha val="43137"/>
                    </a:srgbClr>
                  </a:outerShdw>
                </a:effectLst>
              </a:rPr>
              <a:t>BasicHTTP</a:t>
            </a:r>
            <a:endParaRPr lang="en-US" dirty="0" smtClean="0">
              <a:solidFill>
                <a:schemeClr val="bg1"/>
              </a:solidFill>
              <a:effectLst>
                <a:outerShdw blurRad="38100" dist="38100" dir="2700000" algn="tl">
                  <a:srgbClr val="000000">
                    <a:alpha val="43137"/>
                  </a:srgbClr>
                </a:outerShdw>
              </a:effectLst>
            </a:endParaRPr>
          </a:p>
        </p:txBody>
      </p:sp>
      <p:sp>
        <p:nvSpPr>
          <p:cNvPr id="71" name="Rounded Rectangle 70"/>
          <p:cNvSpPr/>
          <p:nvPr/>
        </p:nvSpPr>
        <p:spPr bwMode="auto">
          <a:xfrm>
            <a:off x="2886048" y="3276600"/>
            <a:ext cx="1676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rPr>
              <a:t>WCF-</a:t>
            </a:r>
            <a:r>
              <a:rPr lang="en-US" dirty="0" err="1" smtClean="0">
                <a:solidFill>
                  <a:schemeClr val="bg1"/>
                </a:solidFill>
                <a:effectLst>
                  <a:outerShdw blurRad="38100" dist="38100" dir="2700000" algn="tl">
                    <a:srgbClr val="000000">
                      <a:alpha val="43137"/>
                    </a:srgbClr>
                  </a:outerShdw>
                </a:effectLst>
              </a:rPr>
              <a:t>WsHTTP</a:t>
            </a:r>
            <a:endParaRPr lang="en-US" dirty="0" smtClean="0">
              <a:solidFill>
                <a:schemeClr val="bg1"/>
              </a:solidFill>
              <a:effectLst>
                <a:outerShdw blurRad="38100" dist="38100" dir="2700000" algn="tl">
                  <a:srgbClr val="000000">
                    <a:alpha val="43137"/>
                  </a:srgbClr>
                </a:outerShdw>
              </a:effectLst>
            </a:endParaRPr>
          </a:p>
        </p:txBody>
      </p:sp>
      <p:sp>
        <p:nvSpPr>
          <p:cNvPr id="72" name="Rounded Rectangle 71"/>
          <p:cNvSpPr/>
          <p:nvPr/>
        </p:nvSpPr>
        <p:spPr bwMode="auto">
          <a:xfrm>
            <a:off x="7000848" y="3276600"/>
            <a:ext cx="12192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18" rIns="91436" bIns="45718" numCol="1" rtlCol="0" anchor="ctr" anchorCtr="0" compatLnSpc="1">
            <a:prstTxWarp prst="textNoShape">
              <a:avLst/>
            </a:prstTxWarp>
          </a:bodyPr>
          <a:lstStyle/>
          <a:p>
            <a:pPr algn="ctr" defTabSz="914099" fontAlgn="base">
              <a:lnSpc>
                <a:spcPct val="90000"/>
              </a:lnSpc>
            </a:pPr>
            <a:r>
              <a:rPr lang="en-US" dirty="0" smtClean="0">
                <a:solidFill>
                  <a:srgbClr val="FFFFFF"/>
                </a:solidFill>
                <a:effectLst>
                  <a:outerShdw blurRad="38100" dist="38100" dir="2700000" algn="tl">
                    <a:srgbClr val="000000">
                      <a:alpha val="43137"/>
                    </a:srgbClr>
                  </a:outerShdw>
                </a:effectLst>
                <a:latin typeface="Calibri" pitchFamily="34" charset="0"/>
              </a:rPr>
              <a:t>WCF-SQL</a:t>
            </a:r>
          </a:p>
        </p:txBody>
      </p:sp>
      <p:sp>
        <p:nvSpPr>
          <p:cNvPr id="73" name="Rounded Rectangle 72"/>
          <p:cNvSpPr/>
          <p:nvPr/>
        </p:nvSpPr>
        <p:spPr bwMode="auto">
          <a:xfrm>
            <a:off x="5057748" y="2743200"/>
            <a:ext cx="16764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18" rIns="91436" bIns="45718" numCol="1" rtlCol="0" anchor="ctr" anchorCtr="0" compatLnSpc="1">
            <a:prstTxWarp prst="textNoShape">
              <a:avLst/>
            </a:prstTxWarp>
          </a:bodyPr>
          <a:lstStyle/>
          <a:p>
            <a:pPr algn="ctr" defTabSz="914099" fontAlgn="base">
              <a:lnSpc>
                <a:spcPct val="90000"/>
              </a:lnSpc>
            </a:pPr>
            <a:r>
              <a:rPr lang="en-US" dirty="0" smtClean="0">
                <a:solidFill>
                  <a:schemeClr val="bg1"/>
                </a:solidFill>
                <a:effectLst>
                  <a:outerShdw blurRad="38100" dist="38100" dir="2700000" algn="tl">
                    <a:srgbClr val="000000">
                      <a:alpha val="43137"/>
                    </a:srgbClr>
                  </a:outerShdw>
                </a:effectLst>
              </a:rPr>
              <a:t>WCF-Custom</a:t>
            </a:r>
            <a:endParaRPr lang="en-US"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74" name="Rounded Rectangle 73"/>
          <p:cNvSpPr/>
          <p:nvPr/>
        </p:nvSpPr>
        <p:spPr bwMode="auto">
          <a:xfrm>
            <a:off x="5057748" y="3276600"/>
            <a:ext cx="16764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18" rIns="91436" bIns="45718" numCol="1" rtlCol="0" anchor="ctr" anchorCtr="0" compatLnSpc="1">
            <a:prstTxWarp prst="textNoShape">
              <a:avLst/>
            </a:prstTxWarp>
          </a:bodyPr>
          <a:lstStyle/>
          <a:p>
            <a:pPr algn="ctr" defTabSz="914099" fontAlgn="base">
              <a:lnSpc>
                <a:spcPct val="90000"/>
              </a:lnSpc>
            </a:pPr>
            <a:r>
              <a:rPr lang="en-US" dirty="0" smtClean="0">
                <a:solidFill>
                  <a:srgbClr val="FFFFFF"/>
                </a:solidFill>
                <a:effectLst>
                  <a:outerShdw blurRad="38100" dist="38100" dir="2700000" algn="tl">
                    <a:srgbClr val="000000">
                      <a:alpha val="43137"/>
                    </a:srgbClr>
                  </a:outerShdw>
                </a:effectLst>
                <a:latin typeface="Calibri" pitchFamily="34" charset="0"/>
              </a:rPr>
              <a:t>SMTP</a:t>
            </a:r>
          </a:p>
        </p:txBody>
      </p:sp>
      <p:sp>
        <p:nvSpPr>
          <p:cNvPr id="10" name="Rounded Rectangle 9"/>
          <p:cNvSpPr/>
          <p:nvPr/>
        </p:nvSpPr>
        <p:spPr bwMode="auto">
          <a:xfrm>
            <a:off x="2162148" y="1562100"/>
            <a:ext cx="3124200" cy="609600"/>
          </a:xfrm>
          <a:prstGeom prst="roundRect">
            <a:avLst>
              <a:gd name="adj" fmla="val 22917"/>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US" sz="2400" dirty="0" smtClean="0">
                <a:solidFill>
                  <a:schemeClr val="bg1"/>
                </a:solidFill>
                <a:effectLst>
                  <a:outerShdw blurRad="38100" dist="38100" dir="2700000" algn="tl">
                    <a:srgbClr val="000000">
                      <a:alpha val="43137"/>
                    </a:srgbClr>
                  </a:outerShdw>
                </a:effectLst>
                <a:latin typeface="Calibri" pitchFamily="34" charset="0"/>
              </a:rPr>
              <a:t>ESB Adapter Providers</a:t>
            </a:r>
            <a:endParaRPr lang="en-US" sz="2400" dirty="0">
              <a:solidFill>
                <a:schemeClr val="bg1"/>
              </a:solidFill>
              <a:effectLst>
                <a:outerShdw blurRad="38100" dist="38100" dir="2700000" algn="tl">
                  <a:srgbClr val="000000">
                    <a:alpha val="43137"/>
                  </a:srgbClr>
                </a:outerShdw>
              </a:effectLst>
              <a:latin typeface="Calibri" pitchFamily="34" charset="0"/>
            </a:endParaRPr>
          </a:p>
        </p:txBody>
      </p:sp>
      <p:sp>
        <p:nvSpPr>
          <p:cNvPr id="24" name="Title 1"/>
          <p:cNvSpPr>
            <a:spLocks noGrp="1"/>
          </p:cNvSpPr>
          <p:nvPr>
            <p:ph type="title"/>
          </p:nvPr>
        </p:nvSpPr>
        <p:spPr>
          <a:xfrm>
            <a:off x="381000" y="230188"/>
            <a:ext cx="8382000" cy="677108"/>
          </a:xfrm>
        </p:spPr>
        <p:txBody>
          <a:bodyPr vert="horz" wrap="square" lIns="0" tIns="0" rIns="0" bIns="0" rtlCol="0" anchor="t">
            <a:spAutoFit/>
          </a:bodyPr>
          <a:lstStyle/>
          <a:p>
            <a:pPr algn="l"/>
            <a:r>
              <a:rPr lang="en-US" dirty="0" smtClean="0"/>
              <a:t>ESB </a:t>
            </a:r>
            <a:r>
              <a:rPr lang="en-US" sz="4000" dirty="0" smtClean="0"/>
              <a:t>Adapter</a:t>
            </a:r>
            <a:r>
              <a:rPr lang="en-US" dirty="0" smtClean="0"/>
              <a:t> </a:t>
            </a:r>
            <a:r>
              <a:rPr lang="en-US" dirty="0"/>
              <a:t>Providers</a:t>
            </a:r>
          </a:p>
        </p:txBody>
      </p:sp>
      <p:grpSp>
        <p:nvGrpSpPr>
          <p:cNvPr id="2" name="Group 22"/>
          <p:cNvGrpSpPr/>
          <p:nvPr/>
        </p:nvGrpSpPr>
        <p:grpSpPr>
          <a:xfrm>
            <a:off x="7848600" y="228600"/>
            <a:ext cx="1143000" cy="1066801"/>
            <a:chOff x="1798290" y="1165129"/>
            <a:chExt cx="5395020" cy="4708566"/>
          </a:xfrm>
        </p:grpSpPr>
        <p:sp>
          <p:nvSpPr>
            <p:cNvPr id="25" name="Hexagon 24"/>
            <p:cNvSpPr/>
            <p:nvPr/>
          </p:nvSpPr>
          <p:spPr bwMode="auto">
            <a:xfrm rot="5400000">
              <a:off x="2686050" y="1797242"/>
              <a:ext cx="3581400" cy="2324100"/>
            </a:xfrm>
            <a:prstGeom prst="hexagon">
              <a:avLst>
                <a:gd name="adj" fmla="val 32422"/>
                <a:gd name="vf" fmla="val 115470"/>
              </a:avLst>
            </a:prstGeom>
            <a:gradFill flip="none" rotWithShape="1">
              <a:gsLst>
                <a:gs pos="0">
                  <a:schemeClr val="accent3">
                    <a:lumMod val="60000"/>
                    <a:lumOff val="40000"/>
                  </a:schemeClr>
                </a:gs>
                <a:gs pos="6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Hexagon 25"/>
            <p:cNvSpPr/>
            <p:nvPr/>
          </p:nvSpPr>
          <p:spPr bwMode="auto">
            <a:xfrm rot="1800000">
              <a:off x="3611910" y="3178065"/>
              <a:ext cx="3581400" cy="2324100"/>
            </a:xfrm>
            <a:prstGeom prst="hexagon">
              <a:avLst>
                <a:gd name="adj" fmla="val 32422"/>
                <a:gd name="vf" fmla="val 115470"/>
              </a:avLst>
            </a:prstGeom>
            <a:gradFill flip="none" rotWithShape="1">
              <a:gsLst>
                <a:gs pos="0">
                  <a:schemeClr val="accent5">
                    <a:lumMod val="50000"/>
                  </a:schemeClr>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Hexagon 26"/>
            <p:cNvSpPr/>
            <p:nvPr/>
          </p:nvSpPr>
          <p:spPr bwMode="auto">
            <a:xfrm rot="19800000" flipH="1">
              <a:off x="1798290" y="3178064"/>
              <a:ext cx="3581400" cy="2324100"/>
            </a:xfrm>
            <a:prstGeom prst="hexagon">
              <a:avLst>
                <a:gd name="adj" fmla="val 32422"/>
                <a:gd name="vf" fmla="val 115470"/>
              </a:avLst>
            </a:prstGeom>
            <a:gradFill flip="none" rotWithShape="1">
              <a:gsLst>
                <a:gs pos="0">
                  <a:schemeClr val="accent2"/>
                </a:gs>
                <a:gs pos="60000">
                  <a:schemeClr val="bg1">
                    <a:alpha val="0"/>
                  </a:schemeClr>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Freeform 27"/>
            <p:cNvSpPr/>
            <p:nvPr/>
          </p:nvSpPr>
          <p:spPr bwMode="auto">
            <a:xfrm>
              <a:off x="2030681" y="1165129"/>
              <a:ext cx="4928259" cy="4708566"/>
            </a:xfrm>
            <a:custGeom>
              <a:avLst/>
              <a:gdLst>
                <a:gd name="connsiteX0" fmla="*/ 1270659 w 4928259"/>
                <a:gd name="connsiteY0" fmla="*/ 1989117 h 4708566"/>
                <a:gd name="connsiteX1" fmla="*/ 1270659 w 4928259"/>
                <a:gd name="connsiteY1" fmla="*/ 754083 h 4708566"/>
                <a:gd name="connsiteX2" fmla="*/ 2446316 w 4928259"/>
                <a:gd name="connsiteY2" fmla="*/ 0 h 4708566"/>
                <a:gd name="connsiteX3" fmla="*/ 3616036 w 4928259"/>
                <a:gd name="connsiteY3" fmla="*/ 760020 h 4708566"/>
                <a:gd name="connsiteX4" fmla="*/ 3616036 w 4928259"/>
                <a:gd name="connsiteY4" fmla="*/ 1971304 h 4708566"/>
                <a:gd name="connsiteX5" fmla="*/ 4857007 w 4928259"/>
                <a:gd name="connsiteY5" fmla="*/ 2677885 h 4708566"/>
                <a:gd name="connsiteX6" fmla="*/ 4928259 w 4928259"/>
                <a:gd name="connsiteY6" fmla="*/ 4073236 h 4708566"/>
                <a:gd name="connsiteX7" fmla="*/ 3681350 w 4928259"/>
                <a:gd name="connsiteY7" fmla="*/ 4708566 h 4708566"/>
                <a:gd name="connsiteX8" fmla="*/ 2464129 w 4928259"/>
                <a:gd name="connsiteY8" fmla="*/ 3996046 h 4708566"/>
                <a:gd name="connsiteX9" fmla="*/ 1240971 w 4928259"/>
                <a:gd name="connsiteY9" fmla="*/ 4708566 h 4708566"/>
                <a:gd name="connsiteX10" fmla="*/ 0 w 4928259"/>
                <a:gd name="connsiteY10" fmla="*/ 4073236 h 4708566"/>
                <a:gd name="connsiteX11" fmla="*/ 71251 w 4928259"/>
                <a:gd name="connsiteY11" fmla="*/ 2683823 h 4708566"/>
                <a:gd name="connsiteX12" fmla="*/ 1270659 w 4928259"/>
                <a:gd name="connsiteY12" fmla="*/ 1989117 h 4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8259" h="4708566">
                  <a:moveTo>
                    <a:pt x="1270659" y="1989117"/>
                  </a:moveTo>
                  <a:lnTo>
                    <a:pt x="1270659" y="754083"/>
                  </a:lnTo>
                  <a:lnTo>
                    <a:pt x="2446316" y="0"/>
                  </a:lnTo>
                  <a:lnTo>
                    <a:pt x="3616036" y="760020"/>
                  </a:lnTo>
                  <a:lnTo>
                    <a:pt x="3616036" y="1971304"/>
                  </a:lnTo>
                  <a:lnTo>
                    <a:pt x="4857007" y="2677885"/>
                  </a:lnTo>
                  <a:lnTo>
                    <a:pt x="4928259" y="4073236"/>
                  </a:lnTo>
                  <a:lnTo>
                    <a:pt x="3681350" y="4708566"/>
                  </a:lnTo>
                  <a:lnTo>
                    <a:pt x="2464129" y="3996046"/>
                  </a:lnTo>
                  <a:lnTo>
                    <a:pt x="1240971" y="4708566"/>
                  </a:lnTo>
                  <a:lnTo>
                    <a:pt x="0" y="4073236"/>
                  </a:lnTo>
                  <a:lnTo>
                    <a:pt x="71251" y="2683823"/>
                  </a:lnTo>
                  <a:lnTo>
                    <a:pt x="1270659" y="1989117"/>
                  </a:lnTo>
                  <a:close/>
                </a:path>
              </a:pathLst>
            </a:custGeom>
            <a:noFill/>
            <a:ln w="254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TextBox 28"/>
            <p:cNvSpPr txBox="1"/>
            <p:nvPr/>
          </p:nvSpPr>
          <p:spPr>
            <a:xfrm>
              <a:off x="4191000" y="3810000"/>
              <a:ext cx="2362200" cy="954107"/>
            </a:xfrm>
            <a:prstGeom prst="rect">
              <a:avLst/>
            </a:prstGeom>
            <a:noFill/>
          </p:spPr>
          <p:txBody>
            <a:bodyPr wrap="none" rtlCol="0" anchor="ctr" anchorCtr="0">
              <a:noAutofit/>
            </a:bodyPr>
            <a:lstStyle/>
            <a:p>
              <a:pPr algn="ctr"/>
              <a:r>
                <a:rPr lang="en-US" sz="1200" dirty="0" smtClean="0">
                  <a:effectLst>
                    <a:outerShdw blurRad="38100" dist="38100" dir="2700000" algn="tl">
                      <a:srgbClr val="000000">
                        <a:alpha val="43137"/>
                      </a:srgbClr>
                    </a:outerShdw>
                  </a:effectLst>
                </a:rPr>
                <a:t>Adapter</a:t>
              </a:r>
              <a:br>
                <a:rPr lang="en-US" sz="12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Providers</a:t>
              </a:r>
              <a:endParaRPr lang="en-US" sz="1200" dirty="0">
                <a:effectLst>
                  <a:outerShdw blurRad="38100" dist="38100" dir="2700000" algn="tl">
                    <a:srgbClr val="000000">
                      <a:alpha val="43137"/>
                    </a:srgbClr>
                  </a:outerShdw>
                </a:effectLst>
              </a:endParaRPr>
            </a:p>
          </p:txBody>
        </p:sp>
      </p:grpSp>
      <p:sp>
        <p:nvSpPr>
          <p:cNvPr id="30" name="Freeform 29"/>
          <p:cNvSpPr/>
          <p:nvPr/>
        </p:nvSpPr>
        <p:spPr bwMode="auto">
          <a:xfrm rot="10800000">
            <a:off x="6696048" y="2971800"/>
            <a:ext cx="1143000" cy="266700"/>
          </a:xfrm>
          <a:custGeom>
            <a:avLst/>
            <a:gdLst>
              <a:gd name="connsiteX0" fmla="*/ 0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0" fmla="*/ 0 w 685800"/>
              <a:gd name="connsiteY0" fmla="*/ 0 h 723900"/>
              <a:gd name="connsiteX1" fmla="*/ 333375 w 685800"/>
              <a:gd name="connsiteY1" fmla="*/ 0 h 723900"/>
              <a:gd name="connsiteX2" fmla="*/ 685800 w 685800"/>
              <a:gd name="connsiteY2" fmla="*/ 0 h 723900"/>
              <a:gd name="connsiteX3" fmla="*/ 685800 w 685800"/>
              <a:gd name="connsiteY3" fmla="*/ 723900 h 723900"/>
              <a:gd name="connsiteX4" fmla="*/ 0 w 685800"/>
              <a:gd name="connsiteY4" fmla="*/ 723900 h 723900"/>
              <a:gd name="connsiteX5" fmla="*/ 0 w 685800"/>
              <a:gd name="connsiteY5" fmla="*/ 0 h 723900"/>
              <a:gd name="connsiteX0" fmla="*/ 333375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5" fmla="*/ 424815 w 685800"/>
              <a:gd name="connsiteY5" fmla="*/ 91440 h 723900"/>
              <a:gd name="connsiteX0" fmla="*/ 333375 w 685800"/>
              <a:gd name="connsiteY0" fmla="*/ 0 h 723900"/>
              <a:gd name="connsiteX1" fmla="*/ 685800 w 685800"/>
              <a:gd name="connsiteY1" fmla="*/ 0 h 723900"/>
              <a:gd name="connsiteX2" fmla="*/ 685800 w 685800"/>
              <a:gd name="connsiteY2" fmla="*/ 723900 h 723900"/>
              <a:gd name="connsiteX3" fmla="*/ 0 w 685800"/>
              <a:gd name="connsiteY3" fmla="*/ 723900 h 723900"/>
              <a:gd name="connsiteX4" fmla="*/ 0 w 685800"/>
              <a:gd name="connsiteY4" fmla="*/ 0 h 723900"/>
              <a:gd name="connsiteX0" fmla="*/ 685800 w 685800"/>
              <a:gd name="connsiteY0" fmla="*/ 0 h 723900"/>
              <a:gd name="connsiteX1" fmla="*/ 685800 w 685800"/>
              <a:gd name="connsiteY1" fmla="*/ 723900 h 723900"/>
              <a:gd name="connsiteX2" fmla="*/ 0 w 685800"/>
              <a:gd name="connsiteY2" fmla="*/ 723900 h 723900"/>
              <a:gd name="connsiteX3" fmla="*/ 0 w 685800"/>
              <a:gd name="connsiteY3" fmla="*/ 0 h 723900"/>
            </a:gdLst>
            <a:ahLst/>
            <a:cxnLst>
              <a:cxn ang="0">
                <a:pos x="connsiteX0" y="connsiteY0"/>
              </a:cxn>
              <a:cxn ang="0">
                <a:pos x="connsiteX1" y="connsiteY1"/>
              </a:cxn>
              <a:cxn ang="0">
                <a:pos x="connsiteX2" y="connsiteY2"/>
              </a:cxn>
              <a:cxn ang="0">
                <a:pos x="connsiteX3" y="connsiteY3"/>
              </a:cxn>
            </a:cxnLst>
            <a:rect l="l" t="t" r="r" b="b"/>
            <a:pathLst>
              <a:path w="685800" h="723900">
                <a:moveTo>
                  <a:pt x="685800" y="0"/>
                </a:moveTo>
                <a:lnTo>
                  <a:pt x="685800" y="723900"/>
                </a:lnTo>
                <a:lnTo>
                  <a:pt x="0" y="723900"/>
                </a:lnTo>
                <a:lnTo>
                  <a:pt x="0" y="0"/>
                </a:lnTo>
              </a:path>
            </a:pathLst>
          </a:custGeom>
          <a:noFill/>
          <a:ln w="25400" cap="rnd">
            <a:solidFill>
              <a:schemeClr val="accent3">
                <a:lumMod val="60000"/>
                <a:lumOff val="40000"/>
              </a:schemeClr>
            </a:solidFill>
            <a:headEnd type="none" w="sm" len="sm"/>
            <a:tailEnd type="none" w="sm" len="sm"/>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 Same Side Corner Rectangle 59"/>
          <p:cNvSpPr/>
          <p:nvPr/>
        </p:nvSpPr>
        <p:spPr bwMode="auto">
          <a:xfrm rot="16200000">
            <a:off x="1352549" y="2343150"/>
            <a:ext cx="647700" cy="2438400"/>
          </a:xfrm>
          <a:prstGeom prst="round2SameRect">
            <a:avLst>
              <a:gd name="adj1" fmla="val 50000"/>
              <a:gd name="adj2" fmla="val 0"/>
            </a:avLst>
          </a:prstGeom>
          <a:gradFill flip="none" rotWithShape="1">
            <a:gsLst>
              <a:gs pos="0">
                <a:schemeClr val="accent3">
                  <a:lumMod val="60000"/>
                  <a:lumOff val="40000"/>
                  <a:alpha val="0"/>
                </a:schemeClr>
              </a:gs>
              <a:gs pos="15000">
                <a:schemeClr val="accent3">
                  <a:lumMod val="60000"/>
                  <a:lumOff val="40000"/>
                  <a:alpha val="70000"/>
                </a:schemeClr>
              </a:gs>
              <a:gs pos="77000">
                <a:srgbClr val="0070C0">
                  <a:alpha val="0"/>
                </a:srgbClr>
              </a:gs>
            </a:gsLst>
            <a:lin ang="16200000" scaled="1"/>
            <a:tileRect/>
          </a:gradFill>
          <a:ln>
            <a:headEnd type="none" w="med" len="med"/>
            <a:tailEnd type="none" w="med" len="med"/>
          </a:ln>
          <a:effectLst>
            <a:softEdge rad="127000"/>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1" name="Round Same Side Corner Rectangle 60"/>
          <p:cNvSpPr/>
          <p:nvPr/>
        </p:nvSpPr>
        <p:spPr bwMode="auto">
          <a:xfrm rot="16200000">
            <a:off x="1352549" y="1543050"/>
            <a:ext cx="647700" cy="2438400"/>
          </a:xfrm>
          <a:prstGeom prst="round2SameRect">
            <a:avLst>
              <a:gd name="adj1" fmla="val 50000"/>
              <a:gd name="adj2" fmla="val 0"/>
            </a:avLst>
          </a:prstGeom>
          <a:gradFill flip="none" rotWithShape="1">
            <a:gsLst>
              <a:gs pos="0">
                <a:schemeClr val="accent3">
                  <a:lumMod val="60000"/>
                  <a:lumOff val="40000"/>
                  <a:alpha val="0"/>
                </a:schemeClr>
              </a:gs>
              <a:gs pos="15000">
                <a:schemeClr val="accent2">
                  <a:lumMod val="75000"/>
                </a:schemeClr>
              </a:gs>
              <a:gs pos="77000">
                <a:srgbClr val="0070C0">
                  <a:alpha val="0"/>
                </a:srgbClr>
              </a:gs>
            </a:gsLst>
            <a:lin ang="16200000" scaled="1"/>
            <a:tileRect/>
          </a:gradFill>
          <a:ln>
            <a:headEnd type="none" w="med" len="med"/>
            <a:tailEnd type="none" w="med" len="med"/>
          </a:ln>
          <a:effectLst>
            <a:softEdge rad="127000"/>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2" name="Round Same Side Corner Rectangle 61"/>
          <p:cNvSpPr/>
          <p:nvPr/>
        </p:nvSpPr>
        <p:spPr bwMode="auto">
          <a:xfrm rot="16200000">
            <a:off x="1352549" y="742950"/>
            <a:ext cx="647700" cy="2438400"/>
          </a:xfrm>
          <a:prstGeom prst="round2SameRect">
            <a:avLst>
              <a:gd name="adj1" fmla="val 50000"/>
              <a:gd name="adj2" fmla="val 0"/>
            </a:avLst>
          </a:prstGeom>
          <a:gradFill flip="none" rotWithShape="1">
            <a:gsLst>
              <a:gs pos="0">
                <a:schemeClr val="accent3">
                  <a:lumMod val="60000"/>
                  <a:lumOff val="40000"/>
                  <a:alpha val="0"/>
                </a:schemeClr>
              </a:gs>
              <a:gs pos="15000">
                <a:schemeClr val="accent4">
                  <a:alpha val="70000"/>
                </a:schemeClr>
              </a:gs>
              <a:gs pos="86000">
                <a:srgbClr val="0070C0">
                  <a:alpha val="0"/>
                </a:srgbClr>
              </a:gs>
            </a:gsLst>
            <a:lin ang="16200000" scaled="1"/>
            <a:tileRect/>
          </a:gradFill>
          <a:ln>
            <a:headEnd type="none" w="med" len="med"/>
            <a:tailEnd type="none" w="med" len="med"/>
          </a:ln>
          <a:effectLst>
            <a:softEdge rad="127000"/>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3" name="Round Same Side Corner Rectangle 62"/>
          <p:cNvSpPr/>
          <p:nvPr/>
        </p:nvSpPr>
        <p:spPr bwMode="auto">
          <a:xfrm rot="16200000">
            <a:off x="1352549" y="4552950"/>
            <a:ext cx="647700" cy="2438400"/>
          </a:xfrm>
          <a:prstGeom prst="round2SameRect">
            <a:avLst>
              <a:gd name="adj1" fmla="val 50000"/>
              <a:gd name="adj2" fmla="val 0"/>
            </a:avLst>
          </a:prstGeom>
          <a:gradFill flip="none" rotWithShape="1">
            <a:gsLst>
              <a:gs pos="0">
                <a:schemeClr val="accent3">
                  <a:lumMod val="60000"/>
                  <a:lumOff val="40000"/>
                  <a:alpha val="0"/>
                </a:schemeClr>
              </a:gs>
              <a:gs pos="15000">
                <a:srgbClr val="7030A0">
                  <a:alpha val="70000"/>
                </a:srgbClr>
              </a:gs>
              <a:gs pos="85000">
                <a:srgbClr val="0070C0">
                  <a:alpha val="0"/>
                </a:srgbClr>
              </a:gs>
            </a:gsLst>
            <a:lin ang="16200000" scaled="1"/>
            <a:tileRect/>
          </a:gradFill>
          <a:ln>
            <a:headEnd type="none" w="med" len="med"/>
            <a:tailEnd type="none" w="med" len="med"/>
          </a:ln>
          <a:effectLst>
            <a:softEdge rad="127000"/>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Round Same Side Corner Rectangle 63"/>
          <p:cNvSpPr/>
          <p:nvPr/>
        </p:nvSpPr>
        <p:spPr bwMode="auto">
          <a:xfrm rot="16200000">
            <a:off x="1066799" y="3429000"/>
            <a:ext cx="1219200" cy="2438400"/>
          </a:xfrm>
          <a:prstGeom prst="round2SameRect">
            <a:avLst>
              <a:gd name="adj1" fmla="val 50000"/>
              <a:gd name="adj2" fmla="val 0"/>
            </a:avLst>
          </a:prstGeom>
          <a:gradFill flip="none" rotWithShape="1">
            <a:gsLst>
              <a:gs pos="0">
                <a:schemeClr val="accent3">
                  <a:lumMod val="60000"/>
                  <a:lumOff val="40000"/>
                  <a:alpha val="0"/>
                </a:schemeClr>
              </a:gs>
              <a:gs pos="15000">
                <a:schemeClr val="accent6">
                  <a:lumMod val="75000"/>
                </a:schemeClr>
              </a:gs>
              <a:gs pos="78000">
                <a:srgbClr val="0070C0">
                  <a:alpha val="0"/>
                </a:srgbClr>
              </a:gs>
            </a:gsLst>
            <a:lin ang="16200000" scaled="1"/>
            <a:tileRect/>
          </a:gradFill>
          <a:ln>
            <a:headEnd type="none" w="med" len="med"/>
            <a:tailEnd type="none" w="med" len="med"/>
          </a:ln>
          <a:effectLst>
            <a:softEdge rad="127000"/>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2667000" y="4114800"/>
            <a:ext cx="1371600" cy="495300"/>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Adapters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14" name="Rounded Rectangle 13"/>
          <p:cNvSpPr/>
          <p:nvPr/>
        </p:nvSpPr>
        <p:spPr bwMode="auto">
          <a:xfrm>
            <a:off x="4114800" y="4114800"/>
            <a:ext cx="1371600" cy="495300"/>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Dynamic </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Ports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7010400" y="4715544"/>
            <a:ext cx="1366846" cy="495299"/>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Pub Sub</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 Engine</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2667000" y="4715544"/>
            <a:ext cx="1371600" cy="495299"/>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Transformation</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Engine</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4114800" y="4724400"/>
            <a:ext cx="1371600" cy="495299"/>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Business Rules </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Engine</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21" name="Rounded Rectangle 20"/>
          <p:cNvSpPr/>
          <p:nvPr/>
        </p:nvSpPr>
        <p:spPr bwMode="auto">
          <a:xfrm>
            <a:off x="5562600" y="4114800"/>
            <a:ext cx="1371600" cy="495300"/>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Host</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Environment</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22" name="Rounded Rectangle 21"/>
          <p:cNvSpPr/>
          <p:nvPr/>
        </p:nvSpPr>
        <p:spPr bwMode="auto">
          <a:xfrm>
            <a:off x="2667000" y="2514599"/>
            <a:ext cx="1385878" cy="495301"/>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Itinerary</a:t>
            </a:r>
          </a:p>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Services</a:t>
            </a:r>
          </a:p>
        </p:txBody>
      </p:sp>
      <p:sp>
        <p:nvSpPr>
          <p:cNvPr id="23" name="Rounded Rectangle 22"/>
          <p:cNvSpPr/>
          <p:nvPr/>
        </p:nvSpPr>
        <p:spPr bwMode="auto">
          <a:xfrm>
            <a:off x="4133840" y="2514599"/>
            <a:ext cx="1352560" cy="495301"/>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Resolvers</a:t>
            </a:r>
          </a:p>
        </p:txBody>
      </p:sp>
      <p:sp>
        <p:nvSpPr>
          <p:cNvPr id="24" name="Rounded Rectangle 23"/>
          <p:cNvSpPr/>
          <p:nvPr/>
        </p:nvSpPr>
        <p:spPr bwMode="auto">
          <a:xfrm>
            <a:off x="4114800" y="3314700"/>
            <a:ext cx="1371600" cy="495300"/>
          </a:xfrm>
          <a:prstGeom prst="roundRect">
            <a:avLst/>
          </a:prstGeom>
          <a:gradFill flip="none" rotWithShape="1">
            <a:gsLst>
              <a:gs pos="0">
                <a:schemeClr val="accent3">
                  <a:lumMod val="60000"/>
                  <a:lumOff val="40000"/>
                </a:schemeClr>
              </a:gs>
              <a:gs pos="50000">
                <a:schemeClr val="accent3"/>
              </a:gs>
              <a:gs pos="100000">
                <a:schemeClr val="accent3">
                  <a:lumMod val="50000"/>
                </a:schemeClr>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tx1"/>
                </a:solidFill>
                <a:effectLst>
                  <a:outerShdw blurRad="38100" dist="38100" dir="2700000" algn="tl">
                    <a:srgbClr val="000000">
                      <a:alpha val="43137"/>
                    </a:srgbClr>
                  </a:outerShdw>
                </a:effectLst>
                <a:latin typeface="Calibri" pitchFamily="34" charset="0"/>
              </a:rPr>
              <a:t>Adapter Provider</a:t>
            </a:r>
            <a:br>
              <a:rPr lang="en-CA" sz="1400" dirty="0" smtClean="0">
                <a:solidFill>
                  <a:schemeClr val="tx1"/>
                </a:solidFill>
                <a:effectLst>
                  <a:outerShdw blurRad="38100" dist="38100" dir="2700000" algn="tl">
                    <a:srgbClr val="000000">
                      <a:alpha val="43137"/>
                    </a:srgbClr>
                  </a:outerShdw>
                </a:effectLst>
                <a:latin typeface="Calibri" pitchFamily="34" charset="0"/>
              </a:rPr>
            </a:br>
            <a:r>
              <a:rPr lang="en-CA" sz="1400" dirty="0" smtClean="0">
                <a:solidFill>
                  <a:schemeClr val="tx1"/>
                </a:solidFill>
                <a:effectLst>
                  <a:outerShdw blurRad="38100" dist="38100" dir="2700000" algn="tl">
                    <a:srgbClr val="000000">
                      <a:alpha val="43137"/>
                    </a:srgbClr>
                  </a:outerShdw>
                </a:effectLst>
                <a:latin typeface="Calibri" pitchFamily="34" charset="0"/>
              </a:rPr>
              <a:t>Framework</a:t>
            </a:r>
            <a:endParaRPr lang="en-CA" sz="1400" dirty="0">
              <a:solidFill>
                <a:schemeClr val="tx1"/>
              </a:solidFill>
              <a:effectLst>
                <a:outerShdw blurRad="38100" dist="38100" dir="2700000" algn="tl">
                  <a:srgbClr val="000000">
                    <a:alpha val="43137"/>
                  </a:srgbClr>
                </a:outerShdw>
              </a:effectLst>
              <a:latin typeface="Calibri" pitchFamily="34" charset="0"/>
            </a:endParaRPr>
          </a:p>
        </p:txBody>
      </p:sp>
      <p:sp>
        <p:nvSpPr>
          <p:cNvPr id="26" name="Rounded Rectangle 25"/>
          <p:cNvSpPr/>
          <p:nvPr/>
        </p:nvSpPr>
        <p:spPr bwMode="auto">
          <a:xfrm>
            <a:off x="2667000" y="1714500"/>
            <a:ext cx="1371600" cy="4953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ASMX </a:t>
            </a:r>
          </a:p>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On-Ramps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33" name="TextBox 32"/>
          <p:cNvSpPr txBox="1"/>
          <p:nvPr/>
        </p:nvSpPr>
        <p:spPr>
          <a:xfrm>
            <a:off x="762000" y="4381500"/>
            <a:ext cx="1714512" cy="533400"/>
          </a:xfrm>
          <a:prstGeom prst="rect">
            <a:avLst/>
          </a:prstGeom>
          <a:noFill/>
        </p:spPr>
        <p:txBody>
          <a:bodyPr wrap="none" rtlCol="0" anchor="ctr" anchorCtr="0">
            <a:noAutofit/>
          </a:bodyPr>
          <a:lstStyle/>
          <a:p>
            <a:pPr algn="ctr"/>
            <a:r>
              <a:rPr lang="en-CA" sz="1600" dirty="0" smtClean="0">
                <a:latin typeface="+mn-lt"/>
              </a:rPr>
              <a:t>BizTalk</a:t>
            </a:r>
            <a:br>
              <a:rPr lang="en-CA" sz="1600" dirty="0" smtClean="0">
                <a:latin typeface="+mn-lt"/>
              </a:rPr>
            </a:br>
            <a:r>
              <a:rPr lang="en-CA" sz="1600" dirty="0" smtClean="0">
                <a:latin typeface="+mn-lt"/>
              </a:rPr>
              <a:t>Components</a:t>
            </a:r>
            <a:endParaRPr lang="en-CA" sz="1600" dirty="0">
              <a:latin typeface="+mn-lt"/>
            </a:endParaRPr>
          </a:p>
        </p:txBody>
      </p:sp>
      <p:sp>
        <p:nvSpPr>
          <p:cNvPr id="34" name="TextBox 33"/>
          <p:cNvSpPr txBox="1"/>
          <p:nvPr/>
        </p:nvSpPr>
        <p:spPr>
          <a:xfrm>
            <a:off x="762000" y="2476500"/>
            <a:ext cx="1714512" cy="533400"/>
          </a:xfrm>
          <a:prstGeom prst="rect">
            <a:avLst/>
          </a:prstGeom>
          <a:noFill/>
        </p:spPr>
        <p:txBody>
          <a:bodyPr wrap="none" rtlCol="0" anchor="ctr" anchorCtr="0">
            <a:noAutofit/>
          </a:bodyPr>
          <a:lstStyle/>
          <a:p>
            <a:pPr algn="ctr"/>
            <a:r>
              <a:rPr lang="en-CA" sz="1600" dirty="0" smtClean="0">
                <a:latin typeface="+mn-lt"/>
              </a:rPr>
              <a:t>ESB</a:t>
            </a:r>
            <a:br>
              <a:rPr lang="en-CA" sz="1600" dirty="0" smtClean="0">
                <a:latin typeface="+mn-lt"/>
              </a:rPr>
            </a:br>
            <a:r>
              <a:rPr lang="en-CA" sz="1600" dirty="0" smtClean="0">
                <a:latin typeface="+mn-lt"/>
              </a:rPr>
              <a:t>Components</a:t>
            </a:r>
            <a:endParaRPr lang="en-CA" sz="1600" dirty="0">
              <a:latin typeface="+mn-lt"/>
            </a:endParaRPr>
          </a:p>
        </p:txBody>
      </p:sp>
      <p:sp>
        <p:nvSpPr>
          <p:cNvPr id="35" name="TextBox 34"/>
          <p:cNvSpPr txBox="1"/>
          <p:nvPr/>
        </p:nvSpPr>
        <p:spPr>
          <a:xfrm>
            <a:off x="762000" y="1714500"/>
            <a:ext cx="1714512" cy="495300"/>
          </a:xfrm>
          <a:prstGeom prst="rect">
            <a:avLst/>
          </a:prstGeom>
          <a:noFill/>
        </p:spPr>
        <p:txBody>
          <a:bodyPr wrap="none" rtlCol="0" anchor="ctr" anchorCtr="0">
            <a:noAutofit/>
          </a:bodyPr>
          <a:lstStyle/>
          <a:p>
            <a:pPr algn="ctr"/>
            <a:r>
              <a:rPr lang="en-CA" sz="1600" dirty="0" smtClean="0">
                <a:latin typeface="+mn-lt"/>
              </a:rPr>
              <a:t>Custom </a:t>
            </a:r>
            <a:br>
              <a:rPr lang="en-CA" sz="1600" dirty="0" smtClean="0">
                <a:latin typeface="+mn-lt"/>
              </a:rPr>
            </a:br>
            <a:r>
              <a:rPr lang="en-CA" sz="1600" dirty="0" smtClean="0">
                <a:latin typeface="+mn-lt"/>
              </a:rPr>
              <a:t>Web Components</a:t>
            </a:r>
            <a:endParaRPr lang="en-CA" sz="1600" dirty="0">
              <a:latin typeface="+mn-lt"/>
            </a:endParaRPr>
          </a:p>
        </p:txBody>
      </p:sp>
      <p:sp>
        <p:nvSpPr>
          <p:cNvPr id="36" name="Rounded Rectangle 35"/>
          <p:cNvSpPr/>
          <p:nvPr/>
        </p:nvSpPr>
        <p:spPr bwMode="auto">
          <a:xfrm>
            <a:off x="4114800" y="1714500"/>
            <a:ext cx="1371600" cy="4953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WCF </a:t>
            </a:r>
          </a:p>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On-Ramps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37" name="Rounded Rectangle 36"/>
          <p:cNvSpPr/>
          <p:nvPr/>
        </p:nvSpPr>
        <p:spPr bwMode="auto">
          <a:xfrm>
            <a:off x="5562600" y="1714500"/>
            <a:ext cx="1371600" cy="4953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Management</a:t>
            </a:r>
          </a:p>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Portal</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39" name="TextBox 38"/>
          <p:cNvSpPr txBox="1"/>
          <p:nvPr/>
        </p:nvSpPr>
        <p:spPr>
          <a:xfrm>
            <a:off x="762000" y="5524500"/>
            <a:ext cx="1714512" cy="495300"/>
          </a:xfrm>
          <a:prstGeom prst="rect">
            <a:avLst/>
          </a:prstGeom>
          <a:noFill/>
        </p:spPr>
        <p:txBody>
          <a:bodyPr wrap="none" rtlCol="0" anchor="ctr" anchorCtr="0">
            <a:noAutofit/>
          </a:bodyPr>
          <a:lstStyle/>
          <a:p>
            <a:pPr algn="ctr"/>
            <a:r>
              <a:rPr lang="en-CA" sz="1600" dirty="0" smtClean="0">
                <a:latin typeface="+mn-lt"/>
              </a:rPr>
              <a:t>Other </a:t>
            </a:r>
            <a:r>
              <a:rPr lang="en-CA" sz="1600" dirty="0" smtClean="0"/>
              <a:t>Integrated</a:t>
            </a:r>
            <a:endParaRPr lang="en-CA" sz="1600" dirty="0" smtClean="0">
              <a:latin typeface="+mn-lt"/>
            </a:endParaRPr>
          </a:p>
          <a:p>
            <a:pPr algn="ctr"/>
            <a:r>
              <a:rPr lang="en-CA" sz="1600" dirty="0" smtClean="0">
                <a:latin typeface="+mn-lt"/>
              </a:rPr>
              <a:t>Components</a:t>
            </a:r>
          </a:p>
        </p:txBody>
      </p:sp>
      <p:sp>
        <p:nvSpPr>
          <p:cNvPr id="40" name="Rounded Rectangle 39"/>
          <p:cNvSpPr/>
          <p:nvPr/>
        </p:nvSpPr>
        <p:spPr bwMode="auto">
          <a:xfrm>
            <a:off x="2667000" y="5524500"/>
            <a:ext cx="1371600" cy="495300"/>
          </a:xfrm>
          <a:prstGeom prst="roundRect">
            <a:avLst/>
          </a:prstGeom>
          <a:gradFill flip="none" rotWithShape="1">
            <a:gsLst>
              <a:gs pos="0">
                <a:srgbClr val="8607A9"/>
              </a:gs>
              <a:gs pos="50000">
                <a:srgbClr val="680092"/>
              </a:gs>
              <a:gs pos="100000">
                <a:srgbClr val="250432"/>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UDDI</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2.0</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41" name="Rounded Rectangle 40"/>
          <p:cNvSpPr/>
          <p:nvPr/>
        </p:nvSpPr>
        <p:spPr bwMode="auto">
          <a:xfrm>
            <a:off x="4114800" y="5524500"/>
            <a:ext cx="1371600" cy="495300"/>
          </a:xfrm>
          <a:prstGeom prst="roundRect">
            <a:avLst/>
          </a:prstGeom>
          <a:gradFill flip="none" rotWithShape="1">
            <a:gsLst>
              <a:gs pos="0">
                <a:srgbClr val="8607A9"/>
              </a:gs>
              <a:gs pos="50000">
                <a:srgbClr val="680092"/>
              </a:gs>
              <a:gs pos="100000">
                <a:srgbClr val="250432"/>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Governance </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Tools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42" name="Rounded Rectangle 41"/>
          <p:cNvSpPr/>
          <p:nvPr/>
        </p:nvSpPr>
        <p:spPr bwMode="auto">
          <a:xfrm>
            <a:off x="5562600" y="5524500"/>
            <a:ext cx="1371600" cy="495300"/>
          </a:xfrm>
          <a:prstGeom prst="roundRect">
            <a:avLst/>
          </a:prstGeom>
          <a:gradFill flip="none" rotWithShape="1">
            <a:gsLst>
              <a:gs pos="0">
                <a:srgbClr val="8607A9"/>
              </a:gs>
              <a:gs pos="50000">
                <a:srgbClr val="680092"/>
              </a:gs>
              <a:gs pos="100000">
                <a:srgbClr val="250432"/>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Databases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28" name="Rounded Rectangle 27"/>
          <p:cNvSpPr/>
          <p:nvPr/>
        </p:nvSpPr>
        <p:spPr bwMode="auto">
          <a:xfrm>
            <a:off x="5562600" y="4725076"/>
            <a:ext cx="1371600" cy="495299"/>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Orchestration</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Engine</a:t>
            </a:r>
          </a:p>
        </p:txBody>
      </p:sp>
      <p:sp>
        <p:nvSpPr>
          <p:cNvPr id="30" name="TextBox 29"/>
          <p:cNvSpPr txBox="1"/>
          <p:nvPr/>
        </p:nvSpPr>
        <p:spPr>
          <a:xfrm>
            <a:off x="762000" y="3276600"/>
            <a:ext cx="1714512" cy="533400"/>
          </a:xfrm>
          <a:prstGeom prst="rect">
            <a:avLst/>
          </a:prstGeom>
          <a:noFill/>
        </p:spPr>
        <p:txBody>
          <a:bodyPr wrap="none" rtlCol="0" anchor="ctr" anchorCtr="0">
            <a:noAutofit/>
          </a:bodyPr>
          <a:lstStyle/>
          <a:p>
            <a:pPr algn="ctr"/>
            <a:r>
              <a:rPr lang="en-CA" sz="1600" dirty="0" smtClean="0">
                <a:latin typeface="+mn-lt"/>
              </a:rPr>
              <a:t>Frameworks</a:t>
            </a:r>
            <a:endParaRPr lang="en-CA" sz="1600" dirty="0">
              <a:latin typeface="+mn-lt"/>
            </a:endParaRPr>
          </a:p>
        </p:txBody>
      </p:sp>
      <p:sp>
        <p:nvSpPr>
          <p:cNvPr id="45" name="Rounded Rectangle 44"/>
          <p:cNvSpPr/>
          <p:nvPr/>
        </p:nvSpPr>
        <p:spPr bwMode="auto">
          <a:xfrm>
            <a:off x="2667000" y="3314700"/>
            <a:ext cx="1371600" cy="495300"/>
          </a:xfrm>
          <a:prstGeom prst="roundRect">
            <a:avLst/>
          </a:prstGeom>
          <a:gradFill flip="none" rotWithShape="1">
            <a:gsLst>
              <a:gs pos="0">
                <a:schemeClr val="accent3">
                  <a:lumMod val="60000"/>
                  <a:lumOff val="40000"/>
                </a:schemeClr>
              </a:gs>
              <a:gs pos="50000">
                <a:schemeClr val="accent3"/>
              </a:gs>
              <a:gs pos="100000">
                <a:schemeClr val="accent3">
                  <a:lumMod val="50000"/>
                </a:schemeClr>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tx1"/>
                </a:solidFill>
                <a:effectLst>
                  <a:outerShdw blurRad="38100" dist="38100" dir="2700000" algn="tl">
                    <a:srgbClr val="000000">
                      <a:alpha val="43137"/>
                    </a:srgbClr>
                  </a:outerShdw>
                </a:effectLst>
                <a:latin typeface="Calibri" pitchFamily="34" charset="0"/>
              </a:rPr>
              <a:t>Resolver</a:t>
            </a:r>
          </a:p>
          <a:p>
            <a:pPr algn="ctr" defTabSz="914099">
              <a:lnSpc>
                <a:spcPct val="90000"/>
              </a:lnSpc>
            </a:pPr>
            <a:r>
              <a:rPr lang="en-CA" sz="1400" dirty="0" smtClean="0">
                <a:solidFill>
                  <a:schemeClr val="tx1"/>
                </a:solidFill>
                <a:effectLst>
                  <a:outerShdw blurRad="38100" dist="38100" dir="2700000" algn="tl">
                    <a:srgbClr val="000000">
                      <a:alpha val="43137"/>
                    </a:srgbClr>
                  </a:outerShdw>
                </a:effectLst>
                <a:latin typeface="Calibri" pitchFamily="34" charset="0"/>
              </a:rPr>
              <a:t>Framework</a:t>
            </a:r>
          </a:p>
        </p:txBody>
      </p:sp>
      <p:sp>
        <p:nvSpPr>
          <p:cNvPr id="47" name="Rounded Rectangle 46"/>
          <p:cNvSpPr/>
          <p:nvPr/>
        </p:nvSpPr>
        <p:spPr bwMode="auto">
          <a:xfrm>
            <a:off x="5562600" y="2514599"/>
            <a:ext cx="1371600" cy="495301"/>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Adapter </a:t>
            </a:r>
          </a:p>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Providers</a:t>
            </a:r>
          </a:p>
        </p:txBody>
      </p:sp>
      <p:sp>
        <p:nvSpPr>
          <p:cNvPr id="48" name="Rounded Rectangle 47"/>
          <p:cNvSpPr/>
          <p:nvPr/>
        </p:nvSpPr>
        <p:spPr bwMode="auto">
          <a:xfrm>
            <a:off x="5562600" y="3314700"/>
            <a:ext cx="1371600" cy="495300"/>
          </a:xfrm>
          <a:prstGeom prst="roundRect">
            <a:avLst/>
          </a:prstGeom>
          <a:gradFill flip="none" rotWithShape="1">
            <a:gsLst>
              <a:gs pos="0">
                <a:schemeClr val="accent3">
                  <a:lumMod val="60000"/>
                  <a:lumOff val="40000"/>
                </a:schemeClr>
              </a:gs>
              <a:gs pos="50000">
                <a:schemeClr val="accent3"/>
              </a:gs>
              <a:gs pos="100000">
                <a:schemeClr val="accent3">
                  <a:lumMod val="50000"/>
                </a:schemeClr>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tx1"/>
                </a:solidFill>
                <a:effectLst>
                  <a:outerShdw blurRad="38100" dist="38100" dir="2700000" algn="tl">
                    <a:srgbClr val="000000">
                      <a:alpha val="43137"/>
                    </a:srgbClr>
                  </a:outerShdw>
                </a:effectLst>
                <a:latin typeface="Calibri" pitchFamily="34" charset="0"/>
              </a:rPr>
              <a:t>Enterprise Library</a:t>
            </a:r>
            <a:endParaRPr lang="en-CA" sz="1400" dirty="0">
              <a:solidFill>
                <a:schemeClr val="tx1"/>
              </a:solidFill>
              <a:effectLst>
                <a:outerShdw blurRad="38100" dist="38100" dir="2700000" algn="tl">
                  <a:srgbClr val="000000">
                    <a:alpha val="43137"/>
                  </a:srgbClr>
                </a:outerShdw>
              </a:effectLst>
              <a:latin typeface="Calibri" pitchFamily="34" charset="0"/>
            </a:endParaRPr>
          </a:p>
        </p:txBody>
      </p:sp>
      <p:sp>
        <p:nvSpPr>
          <p:cNvPr id="49" name="Rounded Rectangle 48"/>
          <p:cNvSpPr/>
          <p:nvPr/>
        </p:nvSpPr>
        <p:spPr bwMode="auto">
          <a:xfrm>
            <a:off x="7010400" y="3314700"/>
            <a:ext cx="1371600" cy="495300"/>
          </a:xfrm>
          <a:prstGeom prst="roundRect">
            <a:avLst/>
          </a:prstGeom>
          <a:gradFill flip="none" rotWithShape="1">
            <a:gsLst>
              <a:gs pos="0">
                <a:schemeClr val="accent3">
                  <a:lumMod val="60000"/>
                  <a:lumOff val="40000"/>
                </a:schemeClr>
              </a:gs>
              <a:gs pos="50000">
                <a:schemeClr val="accent3"/>
              </a:gs>
              <a:gs pos="100000">
                <a:schemeClr val="accent3">
                  <a:lumMod val="50000"/>
                </a:schemeClr>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tx1"/>
                </a:solidFill>
                <a:effectLst>
                  <a:outerShdw blurRad="38100" dist="38100" dir="2700000" algn="tl">
                    <a:srgbClr val="000000">
                      <a:alpha val="43137"/>
                    </a:srgbClr>
                  </a:outerShdw>
                </a:effectLst>
                <a:latin typeface="Calibri" pitchFamily="34" charset="0"/>
              </a:rPr>
              <a:t>Exception</a:t>
            </a:r>
            <a:br>
              <a:rPr lang="en-CA" sz="1400" dirty="0" smtClean="0">
                <a:solidFill>
                  <a:schemeClr val="tx1"/>
                </a:solidFill>
                <a:effectLst>
                  <a:outerShdw blurRad="38100" dist="38100" dir="2700000" algn="tl">
                    <a:srgbClr val="000000">
                      <a:alpha val="43137"/>
                    </a:srgbClr>
                  </a:outerShdw>
                </a:effectLst>
                <a:latin typeface="Calibri" pitchFamily="34" charset="0"/>
              </a:rPr>
            </a:br>
            <a:r>
              <a:rPr lang="en-CA" sz="1400" dirty="0" smtClean="0">
                <a:solidFill>
                  <a:schemeClr val="tx1"/>
                </a:solidFill>
                <a:effectLst>
                  <a:outerShdw blurRad="38100" dist="38100" dir="2700000" algn="tl">
                    <a:srgbClr val="000000">
                      <a:alpha val="43137"/>
                    </a:srgbClr>
                  </a:outerShdw>
                </a:effectLst>
                <a:latin typeface="Calibri" pitchFamily="34" charset="0"/>
              </a:rPr>
              <a:t>Management</a:t>
            </a:r>
          </a:p>
        </p:txBody>
      </p:sp>
      <p:sp>
        <p:nvSpPr>
          <p:cNvPr id="50" name="Rounded Rectangle 49"/>
          <p:cNvSpPr/>
          <p:nvPr/>
        </p:nvSpPr>
        <p:spPr bwMode="auto">
          <a:xfrm>
            <a:off x="7010400" y="1714500"/>
            <a:ext cx="1371600" cy="495300"/>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Core Web</a:t>
            </a:r>
          </a:p>
          <a:p>
            <a:pPr algn="ctr" defTabSz="914099">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Services</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51" name="Rounded Rectangle 50"/>
          <p:cNvSpPr/>
          <p:nvPr/>
        </p:nvSpPr>
        <p:spPr bwMode="auto">
          <a:xfrm>
            <a:off x="7010400" y="4114800"/>
            <a:ext cx="685800" cy="495300"/>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UDDI</a:t>
            </a:r>
          </a:p>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3.0</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52" name="Rounded Rectangle 51"/>
          <p:cNvSpPr/>
          <p:nvPr/>
        </p:nvSpPr>
        <p:spPr bwMode="auto">
          <a:xfrm>
            <a:off x="7010400" y="2514599"/>
            <a:ext cx="1371600" cy="495301"/>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Development</a:t>
            </a:r>
          </a:p>
          <a:p>
            <a:pPr algn="ctr" defTabSz="914099" fontAlgn="base">
              <a:lnSpc>
                <a:spcPct val="90000"/>
              </a:lnSpc>
            </a:pPr>
            <a:r>
              <a:rPr lang="en-CA" sz="1400" dirty="0" smtClean="0">
                <a:solidFill>
                  <a:srgbClr val="FFFFFF"/>
                </a:solidFill>
                <a:effectLst>
                  <a:outerShdw blurRad="38100" dist="38100" dir="2700000" algn="tl">
                    <a:srgbClr val="000000">
                      <a:alpha val="43137"/>
                    </a:srgbClr>
                  </a:outerShdw>
                </a:effectLst>
                <a:latin typeface="Calibri" pitchFamily="34" charset="0"/>
              </a:rPr>
              <a:t>Tools</a:t>
            </a:r>
          </a:p>
        </p:txBody>
      </p:sp>
      <p:sp>
        <p:nvSpPr>
          <p:cNvPr id="38" name="Title 1"/>
          <p:cNvSpPr txBox="1">
            <a:spLocks/>
          </p:cNvSpPr>
          <p:nvPr/>
        </p:nvSpPr>
        <p:spPr>
          <a:xfrm>
            <a:off x="333404" y="357166"/>
            <a:ext cx="83820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ea"/>
                <a:ea typeface="+mj-ea"/>
                <a:cs typeface="Arial" charset="0"/>
              </a:rPr>
              <a:t>ESB Toolkit</a:t>
            </a:r>
            <a:r>
              <a:rPr kumimoji="0" lang="zh-CN" alt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ea"/>
                <a:ea typeface="+mj-ea"/>
                <a:cs typeface="Arial" charset="0"/>
              </a:rPr>
              <a:t>的关键组件</a:t>
            </a:r>
            <a:endPar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ea"/>
              <a:ea typeface="+mj-ea"/>
              <a:cs typeface="Arial" charset="0"/>
            </a:endParaRPr>
          </a:p>
        </p:txBody>
      </p:sp>
      <p:sp>
        <p:nvSpPr>
          <p:cNvPr id="44" name="Rounded Rectangle 43"/>
          <p:cNvSpPr/>
          <p:nvPr/>
        </p:nvSpPr>
        <p:spPr bwMode="auto">
          <a:xfrm>
            <a:off x="7010400" y="5524500"/>
            <a:ext cx="1371600" cy="495300"/>
          </a:xfrm>
          <a:prstGeom prst="roundRect">
            <a:avLst/>
          </a:prstGeom>
          <a:gradFill flip="none" rotWithShape="1">
            <a:gsLst>
              <a:gs pos="0">
                <a:srgbClr val="8607A9"/>
              </a:gs>
              <a:gs pos="50000">
                <a:srgbClr val="680092"/>
              </a:gs>
              <a:gs pos="100000">
                <a:srgbClr val="250432"/>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MSE</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
        <p:nvSpPr>
          <p:cNvPr id="43" name="Rounded Rectangle 42"/>
          <p:cNvSpPr/>
          <p:nvPr/>
        </p:nvSpPr>
        <p:spPr bwMode="auto">
          <a:xfrm>
            <a:off x="7772400" y="4114800"/>
            <a:ext cx="609600" cy="495300"/>
          </a:xfrm>
          <a:prstGeom prst="roundRect">
            <a:avLst/>
          </a:prstGeom>
          <a:gradFill flip="none" rotWithShape="1">
            <a:gsLst>
              <a:gs pos="0">
                <a:srgbClr val="00499A"/>
              </a:gs>
              <a:gs pos="50000">
                <a:srgbClr val="113C81"/>
              </a:gs>
              <a:gs pos="100000">
                <a:srgbClr val="000E2A"/>
              </a:gs>
            </a:gsLst>
            <a:lin ang="54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pPr>
            <a:r>
              <a:rPr lang="en-CA" sz="1400" dirty="0" smtClean="0">
                <a:solidFill>
                  <a:schemeClr val="bg1"/>
                </a:solidFill>
                <a:effectLst>
                  <a:outerShdw blurRad="38100" dist="38100" dir="2700000" algn="tl">
                    <a:srgbClr val="000000">
                      <a:alpha val="43137"/>
                    </a:srgbClr>
                  </a:outerShdw>
                </a:effectLst>
                <a:latin typeface="Calibri" pitchFamily="34" charset="0"/>
              </a:rPr>
              <a:t>BAM</a:t>
            </a:r>
            <a:endParaRPr lang="en-CA" sz="14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a:xfrm>
            <a:off x="214282" y="142852"/>
            <a:ext cx="8229600" cy="715962"/>
          </a:xfrm>
        </p:spPr>
        <p:txBody>
          <a:bodyPr>
            <a:noAutofit/>
          </a:bodyPr>
          <a:lstStyle/>
          <a:p>
            <a:pPr algn="l"/>
            <a:r>
              <a:rPr lang="en-CA" sz="4000" dirty="0" smtClean="0"/>
              <a:t>BizTalk ESB Toolkit 2.0</a:t>
            </a:r>
            <a:r>
              <a:rPr lang="zh-CN" altLang="en-US" sz="4000" dirty="0" smtClean="0"/>
              <a:t>参考架构</a:t>
            </a:r>
            <a:endParaRPr lang="en-CA" sz="4000" dirty="0"/>
          </a:p>
        </p:txBody>
      </p:sp>
      <p:grpSp>
        <p:nvGrpSpPr>
          <p:cNvPr id="2" name="Group 78"/>
          <p:cNvGrpSpPr/>
          <p:nvPr/>
        </p:nvGrpSpPr>
        <p:grpSpPr>
          <a:xfrm>
            <a:off x="68263" y="1013304"/>
            <a:ext cx="8980487" cy="5848350"/>
            <a:chOff x="68263" y="1013304"/>
            <a:chExt cx="8980487" cy="5848350"/>
          </a:xfrm>
        </p:grpSpPr>
        <p:sp>
          <p:nvSpPr>
            <p:cNvPr id="147" name="Rounded Rectangle 146"/>
            <p:cNvSpPr/>
            <p:nvPr/>
          </p:nvSpPr>
          <p:spPr bwMode="auto">
            <a:xfrm>
              <a:off x="381000" y="1013304"/>
              <a:ext cx="8382000" cy="4114800"/>
            </a:xfrm>
            <a:prstGeom prst="roundRect">
              <a:avLst>
                <a:gd name="adj" fmla="val 4926"/>
              </a:avLst>
            </a:prstGeom>
            <a:solidFill>
              <a:schemeClr val="bg1">
                <a:lumMod val="85000"/>
              </a:schemeClr>
            </a:solidFill>
            <a:ln>
              <a:solidFill>
                <a:schemeClr val="bg2"/>
              </a:solidFill>
            </a:ln>
          </p:spPr>
          <p:style>
            <a:lnRef idx="0">
              <a:schemeClr val="dk1"/>
            </a:lnRef>
            <a:fillRef idx="3">
              <a:schemeClr val="dk1"/>
            </a:fillRef>
            <a:effectRef idx="3">
              <a:schemeClr val="dk1"/>
            </a:effectRef>
            <a:fontRef idx="minor">
              <a:schemeClr val="lt1"/>
            </a:fontRef>
          </p:style>
          <p:txBody>
            <a:bodyPr tIns="27432"/>
            <a:lstStyle/>
            <a:p>
              <a:pPr>
                <a:defRPr/>
              </a:pPr>
              <a:endParaRPr lang="en-US" sz="1400" dirty="0">
                <a:solidFill>
                  <a:schemeClr val="tx1"/>
                </a:solidFill>
              </a:endParaRPr>
            </a:p>
          </p:txBody>
        </p:sp>
        <p:cxnSp>
          <p:nvCxnSpPr>
            <p:cNvPr id="131" name="Straight Arrow Connector 125"/>
            <p:cNvCxnSpPr>
              <a:cxnSpLocks noChangeShapeType="1"/>
              <a:endCxn id="126" idx="1"/>
            </p:cNvCxnSpPr>
            <p:nvPr/>
          </p:nvCxnSpPr>
          <p:spPr bwMode="auto">
            <a:xfrm rot="5400000">
              <a:off x="3124200" y="4632804"/>
              <a:ext cx="1524000" cy="1588"/>
            </a:xfrm>
            <a:prstGeom prst="straightConnector1">
              <a:avLst/>
            </a:prstGeom>
            <a:noFill/>
            <a:ln w="12700" cap="rnd" algn="ctr">
              <a:solidFill>
                <a:srgbClr val="FFFFFF"/>
              </a:solidFill>
              <a:prstDash val="sysDash"/>
              <a:round/>
              <a:headEnd/>
              <a:tailEnd type="triangle" w="med" len="lg"/>
            </a:ln>
          </p:spPr>
        </p:cxnSp>
        <p:cxnSp>
          <p:nvCxnSpPr>
            <p:cNvPr id="161" name="Straight Arrow Connector 160"/>
            <p:cNvCxnSpPr>
              <a:endCxn id="83" idx="4"/>
            </p:cNvCxnSpPr>
            <p:nvPr/>
          </p:nvCxnSpPr>
          <p:spPr bwMode="auto">
            <a:xfrm rot="10800000">
              <a:off x="5867400" y="6194904"/>
              <a:ext cx="685800" cy="1588"/>
            </a:xfrm>
            <a:prstGeom prst="straightConnector1">
              <a:avLst/>
            </a:prstGeom>
            <a:ln w="12700">
              <a:solidFill>
                <a:srgbClr val="FFFFFF"/>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bwMode="auto">
            <a:xfrm>
              <a:off x="2743200" y="1318105"/>
              <a:ext cx="3581400" cy="3657600"/>
            </a:xfrm>
            <a:prstGeom prst="roundRect">
              <a:avLst>
                <a:gd name="adj" fmla="val 4926"/>
              </a:avLst>
            </a:prstGeom>
            <a:ln/>
          </p:spPr>
          <p:style>
            <a:lnRef idx="0">
              <a:schemeClr val="accent4"/>
            </a:lnRef>
            <a:fillRef idx="3">
              <a:schemeClr val="accent4"/>
            </a:fillRef>
            <a:effectRef idx="3">
              <a:schemeClr val="accent4"/>
            </a:effectRef>
            <a:fontRef idx="minor">
              <a:schemeClr val="lt1"/>
            </a:fontRef>
          </p:style>
          <p:txBody>
            <a:bodyPr tIns="27432"/>
            <a:lstStyle/>
            <a:p>
              <a:pPr>
                <a:defRPr/>
              </a:pPr>
              <a:r>
                <a:rPr lang="en-US" sz="1050" dirty="0" smtClean="0">
                  <a:solidFill>
                    <a:schemeClr val="tx1"/>
                  </a:solidFill>
                </a:rPr>
                <a:t>ESB Core </a:t>
              </a:r>
              <a:endParaRPr lang="en-US" sz="1050" dirty="0">
                <a:solidFill>
                  <a:schemeClr val="tx1"/>
                </a:solidFill>
              </a:endParaRPr>
            </a:p>
          </p:txBody>
        </p:sp>
        <p:sp>
          <p:nvSpPr>
            <p:cNvPr id="119" name="Rounded Rectangle 118"/>
            <p:cNvSpPr/>
            <p:nvPr/>
          </p:nvSpPr>
          <p:spPr bwMode="auto">
            <a:xfrm>
              <a:off x="2934119" y="1560806"/>
              <a:ext cx="3145134" cy="1275206"/>
            </a:xfrm>
            <a:prstGeom prst="roundRect">
              <a:avLst>
                <a:gd name="adj" fmla="val 6970"/>
              </a:avLst>
            </a:prstGeom>
            <a:ln/>
          </p:spPr>
          <p:style>
            <a:lnRef idx="0">
              <a:schemeClr val="accent1"/>
            </a:lnRef>
            <a:fillRef idx="3">
              <a:schemeClr val="accent1"/>
            </a:fillRef>
            <a:effectRef idx="3">
              <a:schemeClr val="accent1"/>
            </a:effectRef>
            <a:fontRef idx="minor">
              <a:schemeClr val="lt1"/>
            </a:fontRef>
          </p:style>
          <p:txBody>
            <a:bodyPr tIns="27432"/>
            <a:lstStyle/>
            <a:p>
              <a:pPr>
                <a:defRPr/>
              </a:pPr>
              <a:r>
                <a:rPr lang="en-US" sz="1050" dirty="0" smtClean="0">
                  <a:solidFill>
                    <a:schemeClr val="tx1"/>
                  </a:solidFill>
                </a:rPr>
                <a:t>Core Engine Services</a:t>
              </a:r>
              <a:endParaRPr lang="en-US" sz="1050" dirty="0">
                <a:solidFill>
                  <a:schemeClr val="tx1"/>
                </a:solidFill>
              </a:endParaRPr>
            </a:p>
          </p:txBody>
        </p:sp>
        <p:grpSp>
          <p:nvGrpSpPr>
            <p:cNvPr id="3" name="Group 158"/>
            <p:cNvGrpSpPr/>
            <p:nvPr/>
          </p:nvGrpSpPr>
          <p:grpSpPr>
            <a:xfrm>
              <a:off x="6629400" y="5280504"/>
              <a:ext cx="2209800" cy="1443740"/>
              <a:chOff x="6553200" y="3966460"/>
              <a:chExt cx="2209800" cy="1443740"/>
            </a:xfrm>
          </p:grpSpPr>
          <p:sp>
            <p:nvSpPr>
              <p:cNvPr id="257" name="Rounded Rectangle 256"/>
              <p:cNvSpPr/>
              <p:nvPr/>
            </p:nvSpPr>
            <p:spPr bwMode="auto">
              <a:xfrm>
                <a:off x="6553200" y="3966460"/>
                <a:ext cx="2209800" cy="1443740"/>
              </a:xfrm>
              <a:prstGeom prst="roundRect">
                <a:avLst>
                  <a:gd name="adj" fmla="val 6970"/>
                </a:avLst>
              </a:prstGeom>
              <a:ln/>
            </p:spPr>
            <p:style>
              <a:lnRef idx="0">
                <a:schemeClr val="accent6"/>
              </a:lnRef>
              <a:fillRef idx="3">
                <a:schemeClr val="accent6"/>
              </a:fillRef>
              <a:effectRef idx="3">
                <a:schemeClr val="accent6"/>
              </a:effectRef>
              <a:fontRef idx="minor">
                <a:schemeClr val="lt1"/>
              </a:fontRef>
            </p:style>
            <p:txBody>
              <a:bodyPr tIns="27432"/>
              <a:lstStyle/>
              <a:p>
                <a:pPr algn="l">
                  <a:defRPr/>
                </a:pPr>
                <a:r>
                  <a:rPr lang="en-US" sz="1050" dirty="0" smtClean="0">
                    <a:solidFill>
                      <a:schemeClr val="tx1"/>
                    </a:solidFill>
                  </a:rPr>
                  <a:t>ESB Management Portal (Sample)</a:t>
                </a:r>
                <a:endParaRPr lang="en-US" sz="1050" dirty="0">
                  <a:solidFill>
                    <a:schemeClr val="tx1"/>
                  </a:solidFill>
                </a:endParaRPr>
              </a:p>
            </p:txBody>
          </p:sp>
          <p:sp>
            <p:nvSpPr>
              <p:cNvPr id="73" name="Rectangle 72"/>
              <p:cNvSpPr/>
              <p:nvPr/>
            </p:nvSpPr>
            <p:spPr bwMode="auto">
              <a:xfrm>
                <a:off x="6629401" y="4206174"/>
                <a:ext cx="1905000" cy="350664"/>
              </a:xfrm>
              <a:prstGeom prst="rect">
                <a:avLst/>
              </a:prstGeom>
              <a:ln/>
            </p:spPr>
            <p:style>
              <a:lnRef idx="1">
                <a:schemeClr val="accent6"/>
              </a:lnRef>
              <a:fillRef idx="2">
                <a:schemeClr val="accent6"/>
              </a:fillRef>
              <a:effectRef idx="1">
                <a:schemeClr val="accent6"/>
              </a:effectRef>
              <a:fontRef idx="minor">
                <a:schemeClr val="dk1"/>
              </a:fontRef>
            </p:style>
            <p:txBody>
              <a:bodyPr lIns="45720" rIns="45720" anchor="ctr"/>
              <a:lstStyle/>
              <a:p>
                <a:pPr algn="ctr">
                  <a:defRPr/>
                </a:pPr>
                <a:r>
                  <a:rPr lang="en-US" sz="1050" dirty="0">
                    <a:solidFill>
                      <a:schemeClr val="tx1"/>
                    </a:solidFill>
                    <a:effectLst/>
                    <a:cs typeface="Arial" pitchFamily="34" charset="0"/>
                  </a:rPr>
                  <a:t>Provisioning Framework</a:t>
                </a:r>
              </a:p>
            </p:txBody>
          </p:sp>
          <p:sp>
            <p:nvSpPr>
              <p:cNvPr id="74" name="Rectangle 73"/>
              <p:cNvSpPr/>
              <p:nvPr/>
            </p:nvSpPr>
            <p:spPr bwMode="auto">
              <a:xfrm>
                <a:off x="6629401" y="4576060"/>
                <a:ext cx="1905000" cy="349159"/>
              </a:xfrm>
              <a:prstGeom prst="rect">
                <a:avLst/>
              </a:prstGeom>
              <a:ln/>
            </p:spPr>
            <p:style>
              <a:lnRef idx="1">
                <a:schemeClr val="accent6"/>
              </a:lnRef>
              <a:fillRef idx="2">
                <a:schemeClr val="accent6"/>
              </a:fillRef>
              <a:effectRef idx="1">
                <a:schemeClr val="accent6"/>
              </a:effectRef>
              <a:fontRef idx="minor">
                <a:schemeClr val="dk1"/>
              </a:fontRef>
            </p:style>
            <p:txBody>
              <a:bodyPr lIns="45720" rIns="45720" anchor="ctr"/>
              <a:lstStyle/>
              <a:p>
                <a:pPr algn="ctr">
                  <a:defRPr/>
                </a:pPr>
                <a:r>
                  <a:rPr lang="en-US" sz="1050" dirty="0" smtClean="0">
                    <a:solidFill>
                      <a:schemeClr val="tx1"/>
                    </a:solidFill>
                    <a:effectLst/>
                    <a:cs typeface="Arial" pitchFamily="34" charset="0"/>
                  </a:rPr>
                  <a:t>Reports</a:t>
                </a:r>
                <a:endParaRPr lang="en-US" sz="1050" dirty="0">
                  <a:solidFill>
                    <a:schemeClr val="tx1"/>
                  </a:solidFill>
                  <a:effectLst/>
                  <a:cs typeface="Arial" pitchFamily="34" charset="0"/>
                </a:endParaRPr>
              </a:p>
            </p:txBody>
          </p:sp>
          <p:sp>
            <p:nvSpPr>
              <p:cNvPr id="75" name="Rectangle 74"/>
              <p:cNvSpPr/>
              <p:nvPr/>
            </p:nvSpPr>
            <p:spPr bwMode="auto">
              <a:xfrm>
                <a:off x="6629401" y="4957061"/>
                <a:ext cx="1905000" cy="350664"/>
              </a:xfrm>
              <a:prstGeom prst="rect">
                <a:avLst/>
              </a:prstGeom>
              <a:ln/>
            </p:spPr>
            <p:style>
              <a:lnRef idx="1">
                <a:schemeClr val="accent6"/>
              </a:lnRef>
              <a:fillRef idx="2">
                <a:schemeClr val="accent6"/>
              </a:fillRef>
              <a:effectRef idx="1">
                <a:schemeClr val="accent6"/>
              </a:effectRef>
              <a:fontRef idx="minor">
                <a:schemeClr val="dk1"/>
              </a:fontRef>
            </p:style>
            <p:txBody>
              <a:bodyPr lIns="45720" rIns="45720" anchor="ctr"/>
              <a:lstStyle/>
              <a:p>
                <a:pPr algn="ctr">
                  <a:defRPr/>
                </a:pPr>
                <a:r>
                  <a:rPr lang="en-US" sz="1050" dirty="0" smtClean="0">
                    <a:solidFill>
                      <a:schemeClr val="tx1"/>
                    </a:solidFill>
                    <a:cs typeface="Arial" pitchFamily="34" charset="0"/>
                  </a:rPr>
                  <a:t>Alerts</a:t>
                </a:r>
                <a:endParaRPr lang="en-US" sz="1050" dirty="0">
                  <a:solidFill>
                    <a:schemeClr val="tx1"/>
                  </a:solidFill>
                  <a:effectLst/>
                  <a:cs typeface="Arial" pitchFamily="34" charset="0"/>
                </a:endParaRPr>
              </a:p>
            </p:txBody>
          </p:sp>
        </p:grpSp>
        <p:grpSp>
          <p:nvGrpSpPr>
            <p:cNvPr id="4" name="Group 124"/>
            <p:cNvGrpSpPr/>
            <p:nvPr/>
          </p:nvGrpSpPr>
          <p:grpSpPr>
            <a:xfrm>
              <a:off x="2895600" y="3908904"/>
              <a:ext cx="3276600" cy="914400"/>
              <a:chOff x="2895600" y="4343400"/>
              <a:chExt cx="3276600" cy="914400"/>
            </a:xfrm>
          </p:grpSpPr>
          <p:sp>
            <p:nvSpPr>
              <p:cNvPr id="139" name="Rounded Rectangle 138"/>
              <p:cNvSpPr/>
              <p:nvPr/>
            </p:nvSpPr>
            <p:spPr bwMode="auto">
              <a:xfrm>
                <a:off x="2895600" y="4343400"/>
                <a:ext cx="3276600" cy="914400"/>
              </a:xfrm>
              <a:prstGeom prst="roundRect">
                <a:avLst>
                  <a:gd name="adj" fmla="val 6970"/>
                </a:avLst>
              </a:prstGeom>
              <a:ln/>
            </p:spPr>
            <p:style>
              <a:lnRef idx="0">
                <a:schemeClr val="accent3"/>
              </a:lnRef>
              <a:fillRef idx="3">
                <a:schemeClr val="accent3"/>
              </a:fillRef>
              <a:effectRef idx="3">
                <a:schemeClr val="accent3"/>
              </a:effectRef>
              <a:fontRef idx="minor">
                <a:schemeClr val="lt1"/>
              </a:fontRef>
            </p:style>
            <p:txBody>
              <a:bodyPr tIns="27432"/>
              <a:lstStyle/>
              <a:p>
                <a:pPr algn="l">
                  <a:defRPr/>
                </a:pPr>
                <a:r>
                  <a:rPr lang="en-US" sz="1050" dirty="0" smtClean="0">
                    <a:solidFill>
                      <a:schemeClr val="tx1"/>
                    </a:solidFill>
                  </a:rPr>
                  <a:t>Exception Management</a:t>
                </a:r>
                <a:endParaRPr lang="en-US" sz="1050" dirty="0">
                  <a:solidFill>
                    <a:schemeClr val="tx1"/>
                  </a:solidFill>
                </a:endParaRPr>
              </a:p>
            </p:txBody>
          </p:sp>
          <p:sp>
            <p:nvSpPr>
              <p:cNvPr id="69" name="Rectangle 68"/>
              <p:cNvSpPr/>
              <p:nvPr/>
            </p:nvSpPr>
            <p:spPr bwMode="auto">
              <a:xfrm>
                <a:off x="3081337" y="4876800"/>
                <a:ext cx="1214934" cy="239563"/>
              </a:xfrm>
              <a:prstGeom prst="rect">
                <a:avLst/>
              </a:prstGeom>
              <a:ln/>
            </p:spPr>
            <p:style>
              <a:lnRef idx="1">
                <a:schemeClr val="accent3"/>
              </a:lnRef>
              <a:fillRef idx="2">
                <a:schemeClr val="accent3"/>
              </a:fillRef>
              <a:effectRef idx="1">
                <a:schemeClr val="accent3"/>
              </a:effectRef>
              <a:fontRef idx="minor">
                <a:schemeClr val="dk1"/>
              </a:fontRef>
            </p:style>
            <p:txBody>
              <a:bodyPr lIns="45720" rIns="45720" anchor="ctr"/>
              <a:lstStyle/>
              <a:p>
                <a:pPr algn="l">
                  <a:defRPr/>
                </a:pPr>
                <a:r>
                  <a:rPr lang="en-US" sz="1050" dirty="0">
                    <a:solidFill>
                      <a:schemeClr val="tx1"/>
                    </a:solidFill>
                    <a:effectLst/>
                    <a:cs typeface="Arial" pitchFamily="34" charset="0"/>
                  </a:rPr>
                  <a:t>Exception Logger</a:t>
                </a:r>
              </a:p>
            </p:txBody>
          </p:sp>
          <p:sp>
            <p:nvSpPr>
              <p:cNvPr id="71" name="Rectangle 70"/>
              <p:cNvSpPr/>
              <p:nvPr/>
            </p:nvSpPr>
            <p:spPr bwMode="auto">
              <a:xfrm>
                <a:off x="3048000" y="4572000"/>
                <a:ext cx="2938462" cy="239564"/>
              </a:xfrm>
              <a:prstGeom prst="rect">
                <a:avLst/>
              </a:prstGeom>
              <a:ln/>
            </p:spPr>
            <p:style>
              <a:lnRef idx="1">
                <a:schemeClr val="accent3"/>
              </a:lnRef>
              <a:fillRef idx="2">
                <a:schemeClr val="accent3"/>
              </a:fillRef>
              <a:effectRef idx="1">
                <a:schemeClr val="accent3"/>
              </a:effectRef>
              <a:fontRef idx="minor">
                <a:schemeClr val="dk1"/>
              </a:fontRef>
            </p:style>
            <p:txBody>
              <a:bodyPr lIns="45720" rIns="45720" anchor="ctr"/>
              <a:lstStyle/>
              <a:p>
                <a:pPr algn="l">
                  <a:defRPr/>
                </a:pPr>
                <a:r>
                  <a:rPr lang="en-US" sz="1050" dirty="0">
                    <a:solidFill>
                      <a:schemeClr val="tx1"/>
                    </a:solidFill>
                    <a:effectLst/>
                    <a:cs typeface="Arial" charset="0"/>
                  </a:rPr>
                  <a:t>Exception Handler </a:t>
                </a:r>
                <a:r>
                  <a:rPr lang="en-US" sz="1050" dirty="0" smtClean="0">
                    <a:solidFill>
                      <a:schemeClr val="tx1"/>
                    </a:solidFill>
                    <a:effectLst/>
                    <a:cs typeface="Arial" charset="0"/>
                  </a:rPr>
                  <a:t>or Custom </a:t>
                </a:r>
                <a:r>
                  <a:rPr lang="en-US" sz="1050" dirty="0">
                    <a:solidFill>
                      <a:schemeClr val="tx1"/>
                    </a:solidFill>
                    <a:effectLst/>
                    <a:cs typeface="Arial" charset="0"/>
                  </a:rPr>
                  <a:t>Application</a:t>
                </a:r>
              </a:p>
            </p:txBody>
          </p:sp>
          <p:sp>
            <p:nvSpPr>
              <p:cNvPr id="68" name="Rectangle 67"/>
              <p:cNvSpPr/>
              <p:nvPr/>
            </p:nvSpPr>
            <p:spPr bwMode="auto">
              <a:xfrm>
                <a:off x="4376737" y="4876800"/>
                <a:ext cx="1262063" cy="239967"/>
              </a:xfrm>
              <a:prstGeom prst="rect">
                <a:avLst/>
              </a:prstGeom>
              <a:ln/>
            </p:spPr>
            <p:style>
              <a:lnRef idx="1">
                <a:schemeClr val="accent3"/>
              </a:lnRef>
              <a:fillRef idx="2">
                <a:schemeClr val="accent3"/>
              </a:fillRef>
              <a:effectRef idx="1">
                <a:schemeClr val="accent3"/>
              </a:effectRef>
              <a:fontRef idx="minor">
                <a:schemeClr val="dk1"/>
              </a:fontRef>
            </p:style>
            <p:txBody>
              <a:bodyPr lIns="45720" rIns="45720" anchor="ctr"/>
              <a:lstStyle/>
              <a:p>
                <a:pPr algn="l">
                  <a:defRPr/>
                </a:pPr>
                <a:r>
                  <a:rPr lang="en-US" sz="1050" dirty="0" smtClean="0">
                    <a:solidFill>
                      <a:schemeClr val="tx1"/>
                    </a:solidFill>
                    <a:effectLst/>
                    <a:cs typeface="Arial" pitchFamily="34" charset="0"/>
                  </a:rPr>
                  <a:t>Fault Processor</a:t>
                </a:r>
                <a:endParaRPr lang="en-US" sz="1050" dirty="0">
                  <a:solidFill>
                    <a:schemeClr val="tx1"/>
                  </a:solidFill>
                  <a:effectLst/>
                  <a:cs typeface="Arial" pitchFamily="34" charset="0"/>
                </a:endParaRPr>
              </a:p>
            </p:txBody>
          </p:sp>
        </p:grpSp>
        <p:sp>
          <p:nvSpPr>
            <p:cNvPr id="42" name="Rectangle 41"/>
            <p:cNvSpPr/>
            <p:nvPr/>
          </p:nvSpPr>
          <p:spPr bwMode="auto">
            <a:xfrm>
              <a:off x="4572000" y="2331184"/>
              <a:ext cx="1219200" cy="344579"/>
            </a:xfrm>
            <a:prstGeom prst="rect">
              <a:avLst/>
            </a:prstGeom>
            <a:ln/>
            <a:effectLst/>
          </p:spPr>
          <p:style>
            <a:lnRef idx="0">
              <a:schemeClr val="accent2"/>
            </a:lnRef>
            <a:fillRef idx="3">
              <a:schemeClr val="accent2"/>
            </a:fillRef>
            <a:effectRef idx="3">
              <a:schemeClr val="accent2"/>
            </a:effectRef>
            <a:fontRef idx="minor">
              <a:schemeClr val="lt1"/>
            </a:fontRef>
          </p:style>
          <p:txBody>
            <a:bodyPr lIns="45720" rIns="45720" anchor="ctr"/>
            <a:lstStyle/>
            <a:p>
              <a:pPr algn="ctr">
                <a:defRPr/>
              </a:pPr>
              <a:r>
                <a:rPr lang="en-US" sz="1050" dirty="0" smtClean="0">
                  <a:solidFill>
                    <a:schemeClr val="tx1"/>
                  </a:solidFill>
                  <a:cs typeface="Arial" pitchFamily="34" charset="0"/>
                </a:rPr>
                <a:t>Transform Service</a:t>
              </a:r>
              <a:endParaRPr lang="en-US" sz="1050" dirty="0">
                <a:solidFill>
                  <a:schemeClr val="tx1"/>
                </a:solidFill>
                <a:cs typeface="Arial" pitchFamily="34" charset="0"/>
              </a:endParaRPr>
            </a:p>
          </p:txBody>
        </p:sp>
        <p:sp>
          <p:nvSpPr>
            <p:cNvPr id="43" name="Rectangle 42"/>
            <p:cNvSpPr/>
            <p:nvPr/>
          </p:nvSpPr>
          <p:spPr bwMode="auto">
            <a:xfrm>
              <a:off x="4572000" y="1907318"/>
              <a:ext cx="1219200" cy="357190"/>
            </a:xfrm>
            <a:prstGeom prst="rect">
              <a:avLst/>
            </a:prstGeom>
            <a:ln/>
            <a:effectLst/>
          </p:spPr>
          <p:style>
            <a:lnRef idx="0">
              <a:schemeClr val="accent2"/>
            </a:lnRef>
            <a:fillRef idx="3">
              <a:schemeClr val="accent2"/>
            </a:fillRef>
            <a:effectRef idx="3">
              <a:schemeClr val="accent2"/>
            </a:effectRef>
            <a:fontRef idx="minor">
              <a:schemeClr val="lt1"/>
            </a:fontRef>
          </p:style>
          <p:txBody>
            <a:bodyPr lIns="45720" rIns="45720" anchor="ctr"/>
            <a:lstStyle/>
            <a:p>
              <a:pPr algn="ctr">
                <a:defRPr/>
              </a:pPr>
              <a:r>
                <a:rPr lang="en-US" sz="1050" dirty="0" smtClean="0">
                  <a:solidFill>
                    <a:schemeClr val="tx1"/>
                  </a:solidFill>
                  <a:cs typeface="Arial" pitchFamily="34" charset="0"/>
                </a:rPr>
                <a:t>Route Service</a:t>
              </a:r>
              <a:endParaRPr lang="en-US" sz="1050" dirty="0">
                <a:solidFill>
                  <a:schemeClr val="tx1"/>
                </a:solidFill>
                <a:cs typeface="Arial" pitchFamily="34" charset="0"/>
              </a:endParaRPr>
            </a:p>
          </p:txBody>
        </p:sp>
        <p:sp>
          <p:nvSpPr>
            <p:cNvPr id="5" name="Rounded Rectangle 4"/>
            <p:cNvSpPr/>
            <p:nvPr/>
          </p:nvSpPr>
          <p:spPr bwMode="auto">
            <a:xfrm>
              <a:off x="474450" y="1394304"/>
              <a:ext cx="2067783" cy="3581400"/>
            </a:xfrm>
            <a:prstGeom prst="roundRect">
              <a:avLst>
                <a:gd name="adj" fmla="val 6970"/>
              </a:avLst>
            </a:prstGeom>
            <a:ln/>
          </p:spPr>
          <p:style>
            <a:lnRef idx="0">
              <a:schemeClr val="accent1"/>
            </a:lnRef>
            <a:fillRef idx="3">
              <a:schemeClr val="accent1"/>
            </a:fillRef>
            <a:effectRef idx="3">
              <a:schemeClr val="accent1"/>
            </a:effectRef>
            <a:fontRef idx="minor">
              <a:schemeClr val="lt1"/>
            </a:fontRef>
          </p:style>
          <p:txBody>
            <a:bodyPr tIns="27432"/>
            <a:lstStyle/>
            <a:p>
              <a:pPr>
                <a:defRPr/>
              </a:pPr>
              <a:r>
                <a:rPr lang="en-US" sz="1050" dirty="0">
                  <a:solidFill>
                    <a:schemeClr val="tx1"/>
                  </a:solidFill>
                </a:rPr>
                <a:t>On-ramps</a:t>
              </a:r>
            </a:p>
          </p:txBody>
        </p:sp>
        <p:grpSp>
          <p:nvGrpSpPr>
            <p:cNvPr id="6" name="Group 82"/>
            <p:cNvGrpSpPr>
              <a:grpSpLocks/>
            </p:cNvGrpSpPr>
            <p:nvPr/>
          </p:nvGrpSpPr>
          <p:grpSpPr bwMode="auto">
            <a:xfrm>
              <a:off x="73025" y="2326301"/>
              <a:ext cx="614363" cy="409585"/>
              <a:chOff x="81826" y="1429629"/>
              <a:chExt cx="613904" cy="409720"/>
            </a:xfrm>
          </p:grpSpPr>
          <p:pic>
            <p:nvPicPr>
              <p:cNvPr id="627964"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12511" y="1429629"/>
                <a:ext cx="583219" cy="223553"/>
              </a:xfrm>
              <a:prstGeom prst="rect">
                <a:avLst/>
              </a:prstGeom>
              <a:noFill/>
              <a:ln w="9525">
                <a:noFill/>
                <a:miter lim="800000"/>
                <a:headEnd/>
                <a:tailEnd/>
              </a:ln>
            </p:spPr>
          </p:pic>
          <p:pic>
            <p:nvPicPr>
              <p:cNvPr id="627965"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rot="10800000">
                <a:off x="81826" y="1615794"/>
                <a:ext cx="583219" cy="223555"/>
              </a:xfrm>
              <a:prstGeom prst="rect">
                <a:avLst/>
              </a:prstGeom>
              <a:noFill/>
              <a:ln w="9525">
                <a:noFill/>
                <a:miter lim="800000"/>
                <a:headEnd/>
                <a:tailEnd/>
              </a:ln>
            </p:spPr>
          </p:pic>
        </p:grpSp>
        <p:pic>
          <p:nvPicPr>
            <p:cNvPr id="627966"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04775" y="3247061"/>
              <a:ext cx="584200" cy="222250"/>
            </a:xfrm>
            <a:prstGeom prst="rect">
              <a:avLst/>
            </a:prstGeom>
            <a:noFill/>
            <a:ln w="9525">
              <a:noFill/>
              <a:miter lim="800000"/>
              <a:headEnd/>
              <a:tailEnd/>
            </a:ln>
          </p:spPr>
        </p:pic>
        <p:sp>
          <p:nvSpPr>
            <p:cNvPr id="44" name="Rounded Rectangle 43"/>
            <p:cNvSpPr/>
            <p:nvPr/>
          </p:nvSpPr>
          <p:spPr bwMode="auto">
            <a:xfrm>
              <a:off x="6553200" y="1318104"/>
              <a:ext cx="2100276" cy="3657600"/>
            </a:xfrm>
            <a:prstGeom prst="roundRect">
              <a:avLst>
                <a:gd name="adj" fmla="val 6970"/>
              </a:avLst>
            </a:prstGeom>
            <a:ln/>
          </p:spPr>
          <p:style>
            <a:lnRef idx="0">
              <a:schemeClr val="accent5"/>
            </a:lnRef>
            <a:fillRef idx="3">
              <a:schemeClr val="accent5"/>
            </a:fillRef>
            <a:effectRef idx="3">
              <a:schemeClr val="accent5"/>
            </a:effectRef>
            <a:fontRef idx="minor">
              <a:schemeClr val="lt1"/>
            </a:fontRef>
          </p:style>
          <p:txBody>
            <a:bodyPr tIns="27432"/>
            <a:lstStyle/>
            <a:p>
              <a:pPr>
                <a:defRPr/>
              </a:pPr>
              <a:r>
                <a:rPr lang="en-US" sz="1050" dirty="0">
                  <a:solidFill>
                    <a:schemeClr val="tx1"/>
                  </a:solidFill>
                </a:rPr>
                <a:t>Off-ramps</a:t>
              </a:r>
            </a:p>
          </p:txBody>
        </p:sp>
        <p:grpSp>
          <p:nvGrpSpPr>
            <p:cNvPr id="7" name="Group 82"/>
            <p:cNvGrpSpPr>
              <a:grpSpLocks/>
            </p:cNvGrpSpPr>
            <p:nvPr/>
          </p:nvGrpSpPr>
          <p:grpSpPr bwMode="auto">
            <a:xfrm>
              <a:off x="8434388" y="1946898"/>
              <a:ext cx="614362" cy="409575"/>
              <a:chOff x="81826" y="1429629"/>
              <a:chExt cx="613904" cy="409707"/>
            </a:xfrm>
          </p:grpSpPr>
          <p:pic>
            <p:nvPicPr>
              <p:cNvPr id="628006"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12511" y="1429629"/>
                <a:ext cx="583219" cy="223553"/>
              </a:xfrm>
              <a:prstGeom prst="rect">
                <a:avLst/>
              </a:prstGeom>
              <a:noFill/>
              <a:ln w="9525">
                <a:noFill/>
                <a:miter lim="800000"/>
                <a:headEnd/>
                <a:tailEnd/>
              </a:ln>
            </p:spPr>
          </p:pic>
          <p:pic>
            <p:nvPicPr>
              <p:cNvPr id="628007"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rot="10800000">
                <a:off x="81826" y="1615783"/>
                <a:ext cx="583219" cy="223553"/>
              </a:xfrm>
              <a:prstGeom prst="rect">
                <a:avLst/>
              </a:prstGeom>
              <a:noFill/>
              <a:ln w="9525">
                <a:noFill/>
                <a:miter lim="800000"/>
                <a:headEnd/>
                <a:tailEnd/>
              </a:ln>
            </p:spPr>
          </p:pic>
        </p:grpSp>
        <p:pic>
          <p:nvPicPr>
            <p:cNvPr id="628008"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8458200" y="2832723"/>
              <a:ext cx="584200" cy="223838"/>
            </a:xfrm>
            <a:prstGeom prst="rect">
              <a:avLst/>
            </a:prstGeom>
            <a:noFill/>
            <a:ln w="9525">
              <a:noFill/>
              <a:miter lim="800000"/>
              <a:headEnd/>
              <a:tailEnd/>
            </a:ln>
          </p:spPr>
        </p:pic>
        <p:grpSp>
          <p:nvGrpSpPr>
            <p:cNvPr id="8" name="Group 82"/>
            <p:cNvGrpSpPr>
              <a:grpSpLocks/>
            </p:cNvGrpSpPr>
            <p:nvPr/>
          </p:nvGrpSpPr>
          <p:grpSpPr bwMode="auto">
            <a:xfrm>
              <a:off x="8434388" y="2359648"/>
              <a:ext cx="614362" cy="409575"/>
              <a:chOff x="81826" y="1429629"/>
              <a:chExt cx="613904" cy="409707"/>
            </a:xfrm>
          </p:grpSpPr>
          <p:pic>
            <p:nvPicPr>
              <p:cNvPr id="628010"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12511" y="1429629"/>
                <a:ext cx="583219" cy="223553"/>
              </a:xfrm>
              <a:prstGeom prst="rect">
                <a:avLst/>
              </a:prstGeom>
              <a:noFill/>
              <a:ln w="9525">
                <a:noFill/>
                <a:miter lim="800000"/>
                <a:headEnd/>
                <a:tailEnd/>
              </a:ln>
            </p:spPr>
          </p:pic>
          <p:pic>
            <p:nvPicPr>
              <p:cNvPr id="628011"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rot="10800000">
                <a:off x="81826" y="1615783"/>
                <a:ext cx="583219" cy="223553"/>
              </a:xfrm>
              <a:prstGeom prst="rect">
                <a:avLst/>
              </a:prstGeom>
              <a:noFill/>
              <a:ln w="9525">
                <a:noFill/>
                <a:miter lim="800000"/>
                <a:headEnd/>
                <a:tailEnd/>
              </a:ln>
            </p:spPr>
          </p:pic>
        </p:grpSp>
        <p:pic>
          <p:nvPicPr>
            <p:cNvPr id="628012"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8458200" y="3247061"/>
              <a:ext cx="584200" cy="223837"/>
            </a:xfrm>
            <a:prstGeom prst="rect">
              <a:avLst/>
            </a:prstGeom>
            <a:noFill/>
            <a:ln w="9525">
              <a:noFill/>
              <a:miter lim="800000"/>
              <a:headEnd/>
              <a:tailEnd/>
            </a:ln>
          </p:spPr>
        </p:pic>
        <p:sp>
          <p:nvSpPr>
            <p:cNvPr id="129" name="Rounded Rectangle 128"/>
            <p:cNvSpPr/>
            <p:nvPr/>
          </p:nvSpPr>
          <p:spPr bwMode="auto">
            <a:xfrm>
              <a:off x="6672105" y="1886341"/>
              <a:ext cx="1820276"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SOAP</a:t>
              </a:r>
            </a:p>
            <a:p>
              <a:pPr algn="l">
                <a:defRPr/>
              </a:pPr>
              <a:r>
                <a:rPr lang="en-US" sz="1050" dirty="0" smtClean="0">
                  <a:solidFill>
                    <a:schemeClr val="tx1"/>
                  </a:solidFill>
                  <a:effectLst/>
                  <a:cs typeface="Arial" pitchFamily="34" charset="0"/>
                </a:rPr>
                <a:t>Send</a:t>
              </a:r>
              <a:endParaRPr lang="en-US" sz="1050" dirty="0">
                <a:solidFill>
                  <a:schemeClr val="tx1"/>
                </a:solidFill>
                <a:effectLst/>
                <a:cs typeface="Arial" pitchFamily="34" charset="0"/>
              </a:endParaRPr>
            </a:p>
          </p:txBody>
        </p:sp>
        <p:cxnSp>
          <p:nvCxnSpPr>
            <p:cNvPr id="133" name="Straight Arrow Connector 132"/>
            <p:cNvCxnSpPr>
              <a:stCxn id="5" idx="3"/>
            </p:cNvCxnSpPr>
            <p:nvPr/>
          </p:nvCxnSpPr>
          <p:spPr bwMode="auto">
            <a:xfrm flipV="1">
              <a:off x="2542233" y="2651054"/>
              <a:ext cx="291403" cy="533950"/>
            </a:xfrm>
            <a:prstGeom prst="straightConnector1">
              <a:avLst/>
            </a:prstGeom>
            <a:ln w="1270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44" idx="1"/>
            </p:cNvCxnSpPr>
            <p:nvPr/>
          </p:nvCxnSpPr>
          <p:spPr bwMode="auto">
            <a:xfrm>
              <a:off x="6191460" y="2879654"/>
              <a:ext cx="361740" cy="267250"/>
            </a:xfrm>
            <a:prstGeom prst="straightConnector1">
              <a:avLst/>
            </a:prstGeom>
            <a:ln w="1270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bwMode="auto">
            <a:xfrm>
              <a:off x="6672105" y="2308372"/>
              <a:ext cx="1820276"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WCF</a:t>
              </a:r>
            </a:p>
            <a:p>
              <a:pPr algn="l">
                <a:defRPr/>
              </a:pPr>
              <a:r>
                <a:rPr lang="en-US" sz="1050" dirty="0" smtClean="0">
                  <a:solidFill>
                    <a:schemeClr val="tx1"/>
                  </a:solidFill>
                  <a:effectLst/>
                  <a:cs typeface="Arial" pitchFamily="34" charset="0"/>
                </a:rPr>
                <a:t>Send</a:t>
              </a:r>
              <a:endParaRPr lang="en-US" sz="1050" dirty="0">
                <a:solidFill>
                  <a:schemeClr val="tx1"/>
                </a:solidFill>
                <a:effectLst/>
                <a:cs typeface="Arial" pitchFamily="34" charset="0"/>
              </a:endParaRPr>
            </a:p>
          </p:txBody>
        </p:sp>
        <p:sp>
          <p:nvSpPr>
            <p:cNvPr id="170" name="Rounded Rectangle 169"/>
            <p:cNvSpPr/>
            <p:nvPr/>
          </p:nvSpPr>
          <p:spPr bwMode="auto">
            <a:xfrm>
              <a:off x="6672105" y="2740451"/>
              <a:ext cx="1820276"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JMS</a:t>
              </a:r>
            </a:p>
            <a:p>
              <a:pPr algn="l">
                <a:defRPr/>
              </a:pPr>
              <a:r>
                <a:rPr lang="en-US" sz="1050" dirty="0" smtClean="0">
                  <a:solidFill>
                    <a:schemeClr val="tx1"/>
                  </a:solidFill>
                  <a:effectLst/>
                  <a:cs typeface="Arial" pitchFamily="34" charset="0"/>
                </a:rPr>
                <a:t>Send</a:t>
              </a:r>
              <a:endParaRPr lang="en-US" sz="1050" dirty="0">
                <a:solidFill>
                  <a:schemeClr val="tx1"/>
                </a:solidFill>
                <a:effectLst/>
                <a:cs typeface="Arial" pitchFamily="34" charset="0"/>
              </a:endParaRPr>
            </a:p>
          </p:txBody>
        </p:sp>
        <p:sp>
          <p:nvSpPr>
            <p:cNvPr id="171" name="Rounded Rectangle 170"/>
            <p:cNvSpPr/>
            <p:nvPr/>
          </p:nvSpPr>
          <p:spPr bwMode="auto">
            <a:xfrm>
              <a:off x="6672105" y="3162482"/>
              <a:ext cx="1820276"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Custom</a:t>
              </a:r>
            </a:p>
            <a:p>
              <a:pPr algn="l">
                <a:defRPr/>
              </a:pPr>
              <a:r>
                <a:rPr lang="en-US" sz="1050" dirty="0" smtClean="0">
                  <a:solidFill>
                    <a:schemeClr val="tx1"/>
                  </a:solidFill>
                  <a:effectLst/>
                  <a:cs typeface="Arial" pitchFamily="34" charset="0"/>
                </a:rPr>
                <a:t>Send</a:t>
              </a:r>
              <a:endParaRPr lang="en-US" sz="1050" dirty="0">
                <a:solidFill>
                  <a:schemeClr val="tx1"/>
                </a:solidFill>
                <a:effectLst/>
                <a:cs typeface="Arial" pitchFamily="34" charset="0"/>
              </a:endParaRPr>
            </a:p>
          </p:txBody>
        </p:sp>
        <p:sp>
          <p:nvSpPr>
            <p:cNvPr id="174" name="Rectangle 173"/>
            <p:cNvSpPr/>
            <p:nvPr/>
          </p:nvSpPr>
          <p:spPr bwMode="auto">
            <a:xfrm>
              <a:off x="7505383" y="1932593"/>
              <a:ext cx="924243" cy="271306"/>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pitchFamily="34" charset="0"/>
                </a:rPr>
                <a:t>Pipeline</a:t>
              </a:r>
              <a:endParaRPr lang="en-US" sz="1050" dirty="0">
                <a:solidFill>
                  <a:schemeClr val="tx1"/>
                </a:solidFill>
                <a:cs typeface="Arial" pitchFamily="34" charset="0"/>
              </a:endParaRPr>
            </a:p>
          </p:txBody>
        </p:sp>
        <p:sp>
          <p:nvSpPr>
            <p:cNvPr id="175" name="Rectangle 174"/>
            <p:cNvSpPr/>
            <p:nvPr/>
          </p:nvSpPr>
          <p:spPr bwMode="auto">
            <a:xfrm>
              <a:off x="7525480" y="2354624"/>
              <a:ext cx="924243" cy="271306"/>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pitchFamily="34" charset="0"/>
                </a:rPr>
                <a:t>Generic </a:t>
              </a:r>
            </a:p>
            <a:p>
              <a:pPr algn="ctr">
                <a:defRPr/>
              </a:pPr>
              <a:r>
                <a:rPr lang="en-US" sz="1050" dirty="0" smtClean="0">
                  <a:solidFill>
                    <a:schemeClr val="tx1"/>
                  </a:solidFill>
                  <a:cs typeface="Arial" pitchFamily="34" charset="0"/>
                </a:rPr>
                <a:t>Pipeline</a:t>
              </a:r>
              <a:endParaRPr lang="en-US" sz="1050" dirty="0">
                <a:solidFill>
                  <a:schemeClr val="tx1"/>
                </a:solidFill>
                <a:cs typeface="Arial" pitchFamily="34" charset="0"/>
              </a:endParaRPr>
            </a:p>
          </p:txBody>
        </p:sp>
        <p:sp>
          <p:nvSpPr>
            <p:cNvPr id="176" name="Rectangle 175"/>
            <p:cNvSpPr/>
            <p:nvPr/>
          </p:nvSpPr>
          <p:spPr bwMode="auto">
            <a:xfrm>
              <a:off x="7515431" y="2776654"/>
              <a:ext cx="924243" cy="271306"/>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pitchFamily="34" charset="0"/>
                </a:rPr>
                <a:t>Pipeline</a:t>
              </a:r>
              <a:endParaRPr lang="en-US" sz="1050" dirty="0">
                <a:solidFill>
                  <a:schemeClr val="tx1"/>
                </a:solidFill>
                <a:cs typeface="Arial" pitchFamily="34" charset="0"/>
              </a:endParaRPr>
            </a:p>
          </p:txBody>
        </p:sp>
        <p:sp>
          <p:nvSpPr>
            <p:cNvPr id="177" name="Rectangle 176"/>
            <p:cNvSpPr/>
            <p:nvPr/>
          </p:nvSpPr>
          <p:spPr bwMode="auto">
            <a:xfrm>
              <a:off x="7515431" y="3208733"/>
              <a:ext cx="924243" cy="271306"/>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pitchFamily="34" charset="0"/>
                </a:rPr>
                <a:t>Custom Pipeline</a:t>
              </a:r>
              <a:endParaRPr lang="en-US" sz="1050" dirty="0">
                <a:solidFill>
                  <a:schemeClr val="tx1"/>
                </a:solidFill>
                <a:cs typeface="Arial" pitchFamily="34" charset="0"/>
              </a:endParaRPr>
            </a:p>
          </p:txBody>
        </p:sp>
        <p:sp>
          <p:nvSpPr>
            <p:cNvPr id="178" name="Rounded Rectangle 177"/>
            <p:cNvSpPr/>
            <p:nvPr/>
          </p:nvSpPr>
          <p:spPr bwMode="auto">
            <a:xfrm>
              <a:off x="643919" y="1946629"/>
              <a:ext cx="1797830"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SOAP</a:t>
              </a:r>
            </a:p>
            <a:p>
              <a:pPr algn="l">
                <a:defRPr/>
              </a:pPr>
              <a:r>
                <a:rPr lang="en-US" sz="1050" dirty="0" smtClean="0">
                  <a:solidFill>
                    <a:schemeClr val="tx1"/>
                  </a:solidFill>
                  <a:effectLst/>
                  <a:cs typeface="Arial" pitchFamily="34" charset="0"/>
                </a:rPr>
                <a:t>Receive</a:t>
              </a:r>
              <a:endParaRPr lang="en-US" sz="1050" dirty="0">
                <a:solidFill>
                  <a:schemeClr val="tx1"/>
                </a:solidFill>
                <a:effectLst/>
                <a:cs typeface="Arial" pitchFamily="34" charset="0"/>
              </a:endParaRPr>
            </a:p>
          </p:txBody>
        </p:sp>
        <p:sp>
          <p:nvSpPr>
            <p:cNvPr id="179" name="Rounded Rectangle 178"/>
            <p:cNvSpPr/>
            <p:nvPr/>
          </p:nvSpPr>
          <p:spPr bwMode="auto">
            <a:xfrm>
              <a:off x="643919" y="2358611"/>
              <a:ext cx="1797830"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WCF</a:t>
              </a:r>
            </a:p>
            <a:p>
              <a:pPr algn="l">
                <a:defRPr/>
              </a:pPr>
              <a:r>
                <a:rPr lang="en-US" sz="1050" dirty="0" smtClean="0">
                  <a:solidFill>
                    <a:schemeClr val="tx1"/>
                  </a:solidFill>
                  <a:effectLst/>
                  <a:cs typeface="Arial" pitchFamily="34" charset="0"/>
                </a:rPr>
                <a:t>Receive</a:t>
              </a:r>
              <a:endParaRPr lang="en-US" sz="1050" dirty="0">
                <a:solidFill>
                  <a:schemeClr val="tx1"/>
                </a:solidFill>
                <a:effectLst/>
                <a:cs typeface="Arial" pitchFamily="34" charset="0"/>
              </a:endParaRPr>
            </a:p>
          </p:txBody>
        </p:sp>
        <p:sp>
          <p:nvSpPr>
            <p:cNvPr id="180" name="Rounded Rectangle 179"/>
            <p:cNvSpPr/>
            <p:nvPr/>
          </p:nvSpPr>
          <p:spPr bwMode="auto">
            <a:xfrm>
              <a:off x="643919" y="2770594"/>
              <a:ext cx="1797830"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JMS</a:t>
              </a:r>
            </a:p>
            <a:p>
              <a:pPr algn="l">
                <a:defRPr/>
              </a:pPr>
              <a:r>
                <a:rPr lang="en-US" sz="1050" dirty="0" smtClean="0">
                  <a:solidFill>
                    <a:schemeClr val="tx1"/>
                  </a:solidFill>
                  <a:effectLst/>
                  <a:cs typeface="Arial" pitchFamily="34" charset="0"/>
                </a:rPr>
                <a:t>Receive</a:t>
              </a:r>
              <a:endParaRPr lang="en-US" sz="1050" dirty="0">
                <a:solidFill>
                  <a:schemeClr val="tx1"/>
                </a:solidFill>
                <a:effectLst/>
                <a:cs typeface="Arial" pitchFamily="34" charset="0"/>
              </a:endParaRPr>
            </a:p>
          </p:txBody>
        </p:sp>
        <p:sp>
          <p:nvSpPr>
            <p:cNvPr id="181" name="Rounded Rectangle 180"/>
            <p:cNvSpPr/>
            <p:nvPr/>
          </p:nvSpPr>
          <p:spPr bwMode="auto">
            <a:xfrm>
              <a:off x="633871" y="3172528"/>
              <a:ext cx="1797830" cy="369923"/>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l">
                <a:defRPr/>
              </a:pPr>
              <a:r>
                <a:rPr lang="en-US" sz="1050" dirty="0" smtClean="0">
                  <a:solidFill>
                    <a:schemeClr val="tx1"/>
                  </a:solidFill>
                  <a:effectLst/>
                  <a:cs typeface="Arial" pitchFamily="34" charset="0"/>
                </a:rPr>
                <a:t>Generic  Custom</a:t>
              </a:r>
            </a:p>
            <a:p>
              <a:pPr algn="l">
                <a:defRPr/>
              </a:pPr>
              <a:r>
                <a:rPr lang="en-US" sz="1050" dirty="0" smtClean="0">
                  <a:solidFill>
                    <a:schemeClr val="tx1"/>
                  </a:solidFill>
                  <a:effectLst/>
                  <a:cs typeface="Arial" pitchFamily="34" charset="0"/>
                </a:rPr>
                <a:t>Receive</a:t>
              </a:r>
              <a:endParaRPr lang="en-US" sz="1050" dirty="0">
                <a:solidFill>
                  <a:schemeClr val="tx1"/>
                </a:solidFill>
                <a:effectLst/>
                <a:cs typeface="Arial" pitchFamily="34" charset="0"/>
              </a:endParaRPr>
            </a:p>
          </p:txBody>
        </p:sp>
        <p:sp>
          <p:nvSpPr>
            <p:cNvPr id="15" name="Rectangle 14"/>
            <p:cNvSpPr/>
            <p:nvPr/>
          </p:nvSpPr>
          <p:spPr bwMode="auto">
            <a:xfrm>
              <a:off x="1600200" y="1984998"/>
              <a:ext cx="784619" cy="287338"/>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pitchFamily="34" charset="0"/>
                </a:rPr>
                <a:t>Pipeline</a:t>
              </a:r>
              <a:endParaRPr lang="en-US" sz="1050" dirty="0">
                <a:solidFill>
                  <a:schemeClr val="tx1"/>
                </a:solidFill>
                <a:cs typeface="Arial" pitchFamily="34" charset="0"/>
              </a:endParaRPr>
            </a:p>
          </p:txBody>
        </p:sp>
        <p:sp>
          <p:nvSpPr>
            <p:cNvPr id="21" name="Rectangle 20"/>
            <p:cNvSpPr/>
            <p:nvPr/>
          </p:nvSpPr>
          <p:spPr bwMode="auto">
            <a:xfrm>
              <a:off x="1600200" y="2394573"/>
              <a:ext cx="784619" cy="287338"/>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pitchFamily="34" charset="0"/>
                </a:rPr>
                <a:t>Pipeline</a:t>
              </a:r>
              <a:endParaRPr lang="en-US" sz="1050" dirty="0">
                <a:solidFill>
                  <a:schemeClr val="tx1"/>
                </a:solidFill>
                <a:cs typeface="Arial" pitchFamily="34" charset="0"/>
              </a:endParaRPr>
            </a:p>
          </p:txBody>
        </p:sp>
        <p:sp>
          <p:nvSpPr>
            <p:cNvPr id="25" name="Rectangle 24"/>
            <p:cNvSpPr/>
            <p:nvPr/>
          </p:nvSpPr>
          <p:spPr bwMode="auto">
            <a:xfrm>
              <a:off x="1600200" y="2804148"/>
              <a:ext cx="784619" cy="287338"/>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charset="0"/>
                </a:rPr>
                <a:t>JMS</a:t>
              </a:r>
              <a:r>
                <a:rPr lang="en-US" sz="1050" dirty="0">
                  <a:solidFill>
                    <a:schemeClr val="tx1"/>
                  </a:solidFill>
                  <a:cs typeface="Arial" charset="0"/>
                </a:rPr>
                <a:t> </a:t>
              </a:r>
              <a:r>
                <a:rPr lang="en-US" sz="1050" dirty="0" smtClean="0">
                  <a:solidFill>
                    <a:schemeClr val="tx1"/>
                  </a:solidFill>
                  <a:cs typeface="Arial" charset="0"/>
                </a:rPr>
                <a:t>Pipeline</a:t>
              </a:r>
              <a:endParaRPr lang="en-US" sz="1050" dirty="0">
                <a:solidFill>
                  <a:schemeClr val="tx1"/>
                </a:solidFill>
                <a:cs typeface="Arial" charset="0"/>
              </a:endParaRPr>
            </a:p>
          </p:txBody>
        </p:sp>
        <p:sp>
          <p:nvSpPr>
            <p:cNvPr id="29" name="Rectangle 28"/>
            <p:cNvSpPr/>
            <p:nvPr/>
          </p:nvSpPr>
          <p:spPr bwMode="auto">
            <a:xfrm>
              <a:off x="1600200" y="3213723"/>
              <a:ext cx="784619" cy="287338"/>
            </a:xfrm>
            <a:prstGeom prst="rect">
              <a:avLst/>
            </a:prstGeom>
            <a:ln/>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r>
                <a:rPr lang="en-US" sz="1050" dirty="0" smtClean="0">
                  <a:solidFill>
                    <a:schemeClr val="tx1"/>
                  </a:solidFill>
                  <a:cs typeface="Arial" charset="0"/>
                </a:rPr>
                <a:t>Custom Pipeline</a:t>
              </a:r>
              <a:endParaRPr lang="en-US" sz="1050" dirty="0">
                <a:solidFill>
                  <a:schemeClr val="tx1"/>
                </a:solidFill>
                <a:cs typeface="Arial" charset="0"/>
              </a:endParaRPr>
            </a:p>
          </p:txBody>
        </p:sp>
        <p:pic>
          <p:nvPicPr>
            <p:cNvPr id="627959"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06363" y="2834311"/>
              <a:ext cx="584200" cy="223837"/>
            </a:xfrm>
            <a:prstGeom prst="rect">
              <a:avLst/>
            </a:prstGeom>
            <a:noFill/>
            <a:ln w="9525">
              <a:noFill/>
              <a:miter lim="800000"/>
              <a:headEnd/>
              <a:tailEnd/>
            </a:ln>
          </p:spPr>
        </p:pic>
        <p:grpSp>
          <p:nvGrpSpPr>
            <p:cNvPr id="9" name="Group 82"/>
            <p:cNvGrpSpPr>
              <a:grpSpLocks/>
            </p:cNvGrpSpPr>
            <p:nvPr/>
          </p:nvGrpSpPr>
          <p:grpSpPr bwMode="auto">
            <a:xfrm>
              <a:off x="68263" y="1937894"/>
              <a:ext cx="614362" cy="409576"/>
              <a:chOff x="81826" y="1429623"/>
              <a:chExt cx="613904" cy="409707"/>
            </a:xfrm>
          </p:grpSpPr>
          <p:pic>
            <p:nvPicPr>
              <p:cNvPr id="627961"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12511" y="1429623"/>
                <a:ext cx="583219" cy="223552"/>
              </a:xfrm>
              <a:prstGeom prst="rect">
                <a:avLst/>
              </a:prstGeom>
              <a:noFill/>
              <a:ln w="9525">
                <a:noFill/>
                <a:miter lim="800000"/>
                <a:headEnd/>
                <a:tailEnd/>
              </a:ln>
            </p:spPr>
          </p:pic>
          <p:pic>
            <p:nvPicPr>
              <p:cNvPr id="627962"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rot="10800000">
                <a:off x="81826" y="1615778"/>
                <a:ext cx="583219" cy="223552"/>
              </a:xfrm>
              <a:prstGeom prst="rect">
                <a:avLst/>
              </a:prstGeom>
              <a:noFill/>
              <a:ln w="9525">
                <a:noFill/>
                <a:miter lim="800000"/>
                <a:headEnd/>
                <a:tailEnd/>
              </a:ln>
            </p:spPr>
          </p:pic>
        </p:grpSp>
        <p:sp>
          <p:nvSpPr>
            <p:cNvPr id="76" name="Rectangle 75"/>
            <p:cNvSpPr/>
            <p:nvPr/>
          </p:nvSpPr>
          <p:spPr bwMode="auto">
            <a:xfrm>
              <a:off x="3048000" y="1910405"/>
              <a:ext cx="1447800" cy="344579"/>
            </a:xfrm>
            <a:prstGeom prst="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ctr">
                <a:defRPr/>
              </a:pPr>
              <a:r>
                <a:rPr lang="en-US" sz="1050" dirty="0" smtClean="0">
                  <a:solidFill>
                    <a:schemeClr val="tx1"/>
                  </a:solidFill>
                  <a:cs typeface="Arial" pitchFamily="34" charset="0"/>
                </a:rPr>
                <a:t>Enrich Service</a:t>
              </a:r>
              <a:endParaRPr lang="en-US" sz="1050" dirty="0">
                <a:solidFill>
                  <a:schemeClr val="tx1"/>
                </a:solidFill>
                <a:cs typeface="Arial" pitchFamily="34" charset="0"/>
              </a:endParaRPr>
            </a:p>
          </p:txBody>
        </p:sp>
        <p:sp>
          <p:nvSpPr>
            <p:cNvPr id="83" name="Flowchart: Magnetic Disk 82"/>
            <p:cNvSpPr/>
            <p:nvPr/>
          </p:nvSpPr>
          <p:spPr bwMode="auto">
            <a:xfrm>
              <a:off x="4800600" y="5813904"/>
              <a:ext cx="1066800" cy="762000"/>
            </a:xfrm>
            <a:prstGeom prst="flowChartMagneticDisk">
              <a:avLst/>
            </a:prstGeom>
            <a:ln>
              <a:solidFill>
                <a:schemeClr val="accent4">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defTabSz="914099"/>
              <a:r>
                <a:rPr lang="en-US" sz="1050" dirty="0" smtClean="0">
                  <a:solidFill>
                    <a:schemeClr val="tx1"/>
                  </a:solidFill>
                  <a:effectLst>
                    <a:outerShdw blurRad="38100" dist="38100" dir="2700000" algn="tl">
                      <a:srgbClr val="000000">
                        <a:alpha val="43137"/>
                      </a:srgbClr>
                    </a:outerShdw>
                  </a:effectLst>
                </a:rPr>
                <a:t>Exception </a:t>
              </a:r>
            </a:p>
            <a:p>
              <a:pPr algn="ctr" defTabSz="914099"/>
              <a:r>
                <a:rPr lang="en-US" sz="1050" dirty="0" smtClean="0">
                  <a:solidFill>
                    <a:schemeClr val="tx1"/>
                  </a:solidFill>
                  <a:effectLst>
                    <a:outerShdw blurRad="38100" dist="38100" dir="2700000" algn="tl">
                      <a:srgbClr val="000000">
                        <a:alpha val="43137"/>
                      </a:srgbClr>
                    </a:outerShdw>
                  </a:effectLst>
                </a:rPr>
                <a:t>Management Store</a:t>
              </a:r>
              <a:endParaRPr lang="en-US" sz="1050" dirty="0">
                <a:solidFill>
                  <a:schemeClr val="tx1"/>
                </a:solidFill>
                <a:effectLst>
                  <a:outerShdw blurRad="38100" dist="38100" dir="2700000" algn="tl">
                    <a:srgbClr val="000000">
                      <a:alpha val="43137"/>
                    </a:srgbClr>
                  </a:outerShdw>
                </a:effectLst>
              </a:endParaRPr>
            </a:p>
          </p:txBody>
        </p:sp>
        <p:sp>
          <p:nvSpPr>
            <p:cNvPr id="84" name="Rectangle 83"/>
            <p:cNvSpPr/>
            <p:nvPr/>
          </p:nvSpPr>
          <p:spPr bwMode="auto">
            <a:xfrm>
              <a:off x="3048000" y="2331184"/>
              <a:ext cx="1447800" cy="344579"/>
            </a:xfrm>
            <a:prstGeom prst="rect">
              <a:avLst/>
            </a:prstGeom>
            <a:ln/>
          </p:spPr>
          <p:style>
            <a:lnRef idx="0">
              <a:schemeClr val="accent2"/>
            </a:lnRef>
            <a:fillRef idx="3">
              <a:schemeClr val="accent2"/>
            </a:fillRef>
            <a:effectRef idx="3">
              <a:schemeClr val="accent2"/>
            </a:effectRef>
            <a:fontRef idx="minor">
              <a:schemeClr val="lt1"/>
            </a:fontRef>
          </p:style>
          <p:txBody>
            <a:bodyPr lIns="45720" rIns="45720" anchor="ctr"/>
            <a:lstStyle/>
            <a:p>
              <a:pPr algn="ctr">
                <a:defRPr/>
              </a:pPr>
              <a:r>
                <a:rPr lang="en-US" sz="1050" dirty="0" smtClean="0">
                  <a:solidFill>
                    <a:schemeClr val="tx1"/>
                  </a:solidFill>
                  <a:cs typeface="Arial" pitchFamily="34" charset="0"/>
                </a:rPr>
                <a:t>Custom Service</a:t>
              </a:r>
              <a:endParaRPr lang="en-US" sz="1050" dirty="0">
                <a:solidFill>
                  <a:schemeClr val="tx1"/>
                </a:solidFill>
                <a:cs typeface="Arial" pitchFamily="34" charset="0"/>
              </a:endParaRPr>
            </a:p>
          </p:txBody>
        </p:sp>
        <p:sp>
          <p:nvSpPr>
            <p:cNvPr id="118" name="Rounded Rectangle 117"/>
            <p:cNvSpPr/>
            <p:nvPr/>
          </p:nvSpPr>
          <p:spPr bwMode="auto">
            <a:xfrm>
              <a:off x="465923" y="5185254"/>
              <a:ext cx="2069960" cy="1676400"/>
            </a:xfrm>
            <a:prstGeom prst="roundRect">
              <a:avLst>
                <a:gd name="adj" fmla="val 6970"/>
              </a:avLst>
            </a:prstGeom>
            <a:ln/>
          </p:spPr>
          <p:style>
            <a:lnRef idx="0">
              <a:schemeClr val="accent1"/>
            </a:lnRef>
            <a:fillRef idx="3">
              <a:schemeClr val="accent1"/>
            </a:fillRef>
            <a:effectRef idx="3">
              <a:schemeClr val="accent1"/>
            </a:effectRef>
            <a:fontRef idx="minor">
              <a:schemeClr val="lt1"/>
            </a:fontRef>
          </p:style>
          <p:txBody>
            <a:bodyPr tIns="27432"/>
            <a:lstStyle/>
            <a:p>
              <a:pPr>
                <a:defRPr/>
              </a:pPr>
              <a:r>
                <a:rPr lang="en-US" sz="1050" dirty="0" smtClean="0">
                  <a:solidFill>
                    <a:schemeClr val="tx1"/>
                  </a:solidFill>
                </a:rPr>
                <a:t>ESB Services</a:t>
              </a:r>
              <a:endParaRPr lang="en-US" sz="1050" dirty="0">
                <a:solidFill>
                  <a:schemeClr val="tx1"/>
                </a:solidFill>
              </a:endParaRPr>
            </a:p>
          </p:txBody>
        </p:sp>
        <p:sp>
          <p:nvSpPr>
            <p:cNvPr id="14" name="Rectangle 13"/>
            <p:cNvSpPr/>
            <p:nvPr/>
          </p:nvSpPr>
          <p:spPr bwMode="auto">
            <a:xfrm>
              <a:off x="674255" y="5413854"/>
              <a:ext cx="1701124" cy="236011"/>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a:solidFill>
                    <a:schemeClr val="tx1"/>
                  </a:solidFill>
                  <a:effectLst/>
                  <a:cs typeface="Arial" pitchFamily="34" charset="0"/>
                </a:rPr>
                <a:t>Resolver  Web Service</a:t>
              </a:r>
            </a:p>
          </p:txBody>
        </p:sp>
        <p:sp>
          <p:nvSpPr>
            <p:cNvPr id="18" name="Rectangle 17"/>
            <p:cNvSpPr/>
            <p:nvPr/>
          </p:nvSpPr>
          <p:spPr bwMode="auto">
            <a:xfrm>
              <a:off x="674255" y="5661017"/>
              <a:ext cx="1701124" cy="340347"/>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effectLst/>
                  <a:cs typeface="Arial" pitchFamily="34" charset="0"/>
                </a:rPr>
                <a:t>Transformation </a:t>
              </a:r>
              <a:r>
                <a:rPr lang="en-US" sz="1050" dirty="0">
                  <a:solidFill>
                    <a:schemeClr val="tx1"/>
                  </a:solidFill>
                  <a:effectLst/>
                  <a:cs typeface="Arial" pitchFamily="34" charset="0"/>
                </a:rPr>
                <a:t>Web Service</a:t>
              </a:r>
            </a:p>
          </p:txBody>
        </p:sp>
        <p:grpSp>
          <p:nvGrpSpPr>
            <p:cNvPr id="10" name="Group 82"/>
            <p:cNvGrpSpPr>
              <a:grpSpLocks/>
            </p:cNvGrpSpPr>
            <p:nvPr/>
          </p:nvGrpSpPr>
          <p:grpSpPr bwMode="auto">
            <a:xfrm>
              <a:off x="76200" y="5261454"/>
              <a:ext cx="614363" cy="525227"/>
              <a:chOff x="81826" y="1429629"/>
              <a:chExt cx="613904" cy="409707"/>
            </a:xfrm>
          </p:grpSpPr>
          <p:pic>
            <p:nvPicPr>
              <p:cNvPr id="627900"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12511" y="1429629"/>
                <a:ext cx="583219" cy="223553"/>
              </a:xfrm>
              <a:prstGeom prst="rect">
                <a:avLst/>
              </a:prstGeom>
              <a:noFill/>
              <a:ln w="9525">
                <a:noFill/>
                <a:miter lim="800000"/>
                <a:headEnd/>
                <a:tailEnd/>
              </a:ln>
            </p:spPr>
          </p:pic>
          <p:pic>
            <p:nvPicPr>
              <p:cNvPr id="627901"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rot="10800000">
                <a:off x="81826" y="1615783"/>
                <a:ext cx="583219" cy="223553"/>
              </a:xfrm>
              <a:prstGeom prst="rect">
                <a:avLst/>
              </a:prstGeom>
              <a:noFill/>
              <a:ln w="9525">
                <a:noFill/>
                <a:miter lim="800000"/>
                <a:headEnd/>
                <a:tailEnd/>
              </a:ln>
            </p:spPr>
          </p:pic>
        </p:grpSp>
        <p:grpSp>
          <p:nvGrpSpPr>
            <p:cNvPr id="11" name="Group 82"/>
            <p:cNvGrpSpPr>
              <a:grpSpLocks/>
            </p:cNvGrpSpPr>
            <p:nvPr/>
          </p:nvGrpSpPr>
          <p:grpSpPr bwMode="auto">
            <a:xfrm>
              <a:off x="76200" y="5718654"/>
              <a:ext cx="614363" cy="457200"/>
              <a:chOff x="81826" y="1429629"/>
              <a:chExt cx="613904" cy="409707"/>
            </a:xfrm>
          </p:grpSpPr>
          <p:pic>
            <p:nvPicPr>
              <p:cNvPr id="627903"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12511" y="1429629"/>
                <a:ext cx="583219" cy="223553"/>
              </a:xfrm>
              <a:prstGeom prst="rect">
                <a:avLst/>
              </a:prstGeom>
              <a:noFill/>
              <a:ln w="9525">
                <a:noFill/>
                <a:miter lim="800000"/>
                <a:headEnd/>
                <a:tailEnd/>
              </a:ln>
            </p:spPr>
          </p:pic>
          <p:pic>
            <p:nvPicPr>
              <p:cNvPr id="627904"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rot="10800000">
                <a:off x="81826" y="1615783"/>
                <a:ext cx="583219" cy="223553"/>
              </a:xfrm>
              <a:prstGeom prst="rect">
                <a:avLst/>
              </a:prstGeom>
              <a:noFill/>
              <a:ln w="9525">
                <a:noFill/>
                <a:miter lim="800000"/>
                <a:headEnd/>
                <a:tailEnd/>
              </a:ln>
            </p:spPr>
          </p:pic>
        </p:grpSp>
        <p:sp>
          <p:nvSpPr>
            <p:cNvPr id="64" name="Rectangle 63"/>
            <p:cNvSpPr/>
            <p:nvPr/>
          </p:nvSpPr>
          <p:spPr bwMode="auto">
            <a:xfrm>
              <a:off x="666191" y="6488605"/>
              <a:ext cx="1701124" cy="228307"/>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a:solidFill>
                    <a:schemeClr val="tx1"/>
                  </a:solidFill>
                  <a:effectLst/>
                  <a:cs typeface="Arial" pitchFamily="34" charset="0"/>
                </a:rPr>
                <a:t>Exception Web Service</a:t>
              </a:r>
            </a:p>
          </p:txBody>
        </p:sp>
        <p:pic>
          <p:nvPicPr>
            <p:cNvPr id="627919" name="Picture 116" descr="C:\Program Files\Microsoft Resource DVD Artwork\DVD_ART\Artwork_Imagery\Shapes and Graphics\Arrows - arrow\Gold Gradient Collection\arrow 0 gold  arrow 4.png"/>
            <p:cNvPicPr>
              <a:picLocks noChangeAspect="1" noChangeArrowheads="1"/>
            </p:cNvPicPr>
            <p:nvPr/>
          </p:nvPicPr>
          <p:blipFill>
            <a:blip r:embed="rId3" cstate="print"/>
            <a:srcRect/>
            <a:stretch>
              <a:fillRect/>
            </a:stretch>
          </p:blipFill>
          <p:spPr bwMode="auto">
            <a:xfrm>
              <a:off x="152400" y="6480654"/>
              <a:ext cx="582612" cy="276882"/>
            </a:xfrm>
            <a:prstGeom prst="rect">
              <a:avLst/>
            </a:prstGeom>
            <a:noFill/>
            <a:ln w="9525">
              <a:noFill/>
              <a:miter lim="800000"/>
              <a:headEnd/>
              <a:tailEnd/>
            </a:ln>
          </p:spPr>
        </p:pic>
        <p:sp>
          <p:nvSpPr>
            <p:cNvPr id="111" name="Rectangle 110"/>
            <p:cNvSpPr/>
            <p:nvPr/>
          </p:nvSpPr>
          <p:spPr bwMode="auto">
            <a:xfrm>
              <a:off x="677696" y="6012516"/>
              <a:ext cx="1699743" cy="228600"/>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effectLst/>
                  <a:cs typeface="Arial" pitchFamily="34" charset="0"/>
                </a:rPr>
                <a:t>UDDI Service</a:t>
              </a:r>
              <a:endParaRPr lang="en-US" sz="1050" dirty="0">
                <a:solidFill>
                  <a:schemeClr val="tx1"/>
                </a:solidFill>
                <a:effectLst/>
                <a:cs typeface="Arial" pitchFamily="34" charset="0"/>
              </a:endParaRPr>
            </a:p>
          </p:txBody>
        </p:sp>
        <p:sp>
          <p:nvSpPr>
            <p:cNvPr id="121" name="Rectangle 120"/>
            <p:cNvSpPr/>
            <p:nvPr/>
          </p:nvSpPr>
          <p:spPr bwMode="auto">
            <a:xfrm>
              <a:off x="677695" y="6252268"/>
              <a:ext cx="1691793" cy="217233"/>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effectLst/>
                  <a:cs typeface="Arial" pitchFamily="34" charset="0"/>
                </a:rPr>
                <a:t>Operations Service</a:t>
              </a:r>
              <a:endParaRPr lang="en-US" sz="1050" dirty="0">
                <a:solidFill>
                  <a:schemeClr val="tx1"/>
                </a:solidFill>
                <a:effectLst/>
                <a:cs typeface="Arial" pitchFamily="34" charset="0"/>
              </a:endParaRPr>
            </a:p>
          </p:txBody>
        </p:sp>
        <p:sp>
          <p:nvSpPr>
            <p:cNvPr id="126" name="Flowchart: Magnetic Disk 125"/>
            <p:cNvSpPr/>
            <p:nvPr/>
          </p:nvSpPr>
          <p:spPr bwMode="auto">
            <a:xfrm>
              <a:off x="3352800" y="5394804"/>
              <a:ext cx="1066800" cy="762000"/>
            </a:xfrm>
            <a:prstGeom prst="flowChartMagneticDisk">
              <a:avLst/>
            </a:prstGeom>
            <a:ln>
              <a:solidFill>
                <a:schemeClr val="accent4">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defTabSz="914099"/>
              <a:r>
                <a:rPr lang="en-US" sz="1050" dirty="0" smtClean="0">
                  <a:solidFill>
                    <a:schemeClr val="tx1"/>
                  </a:solidFill>
                  <a:effectLst>
                    <a:outerShdw blurRad="38100" dist="38100" dir="2700000" algn="tl">
                      <a:srgbClr val="000000">
                        <a:alpha val="43137"/>
                      </a:srgbClr>
                    </a:outerShdw>
                  </a:effectLst>
                </a:rPr>
                <a:t>Itinerary</a:t>
              </a:r>
            </a:p>
            <a:p>
              <a:pPr algn="ctr" defTabSz="914099"/>
              <a:r>
                <a:rPr lang="en-US" sz="1050" dirty="0" smtClean="0">
                  <a:solidFill>
                    <a:schemeClr val="tx1"/>
                  </a:solidFill>
                  <a:effectLst>
                    <a:outerShdw blurRad="38100" dist="38100" dir="2700000" algn="tl">
                      <a:srgbClr val="000000">
                        <a:alpha val="43137"/>
                      </a:srgbClr>
                    </a:outerShdw>
                  </a:effectLst>
                </a:rPr>
                <a:t>Configuration </a:t>
              </a:r>
            </a:p>
            <a:p>
              <a:pPr algn="ctr" defTabSz="914099"/>
              <a:r>
                <a:rPr lang="en-US" sz="1050" dirty="0" smtClean="0">
                  <a:solidFill>
                    <a:schemeClr val="tx1"/>
                  </a:solidFill>
                  <a:effectLst>
                    <a:outerShdw blurRad="38100" dist="38100" dir="2700000" algn="tl">
                      <a:srgbClr val="000000">
                        <a:alpha val="43137"/>
                      </a:srgbClr>
                    </a:outerShdw>
                  </a:effectLst>
                </a:rPr>
                <a:t>Store</a:t>
              </a:r>
              <a:endParaRPr lang="en-US" sz="1050" dirty="0">
                <a:solidFill>
                  <a:schemeClr val="tx1"/>
                </a:solidFill>
                <a:effectLst>
                  <a:outerShdw blurRad="38100" dist="38100" dir="2700000" algn="tl">
                    <a:srgbClr val="000000">
                      <a:alpha val="43137"/>
                    </a:srgbClr>
                  </a:outerShdw>
                </a:effectLst>
              </a:endParaRPr>
            </a:p>
          </p:txBody>
        </p:sp>
        <p:cxnSp>
          <p:nvCxnSpPr>
            <p:cNvPr id="628030" name="Straight Arrow Connector 125"/>
            <p:cNvCxnSpPr>
              <a:cxnSpLocks noChangeShapeType="1"/>
              <a:endCxn id="83" idx="1"/>
            </p:cNvCxnSpPr>
            <p:nvPr/>
          </p:nvCxnSpPr>
          <p:spPr bwMode="auto">
            <a:xfrm rot="5400000">
              <a:off x="4876800" y="5356704"/>
              <a:ext cx="914400" cy="1588"/>
            </a:xfrm>
            <a:prstGeom prst="straightConnector1">
              <a:avLst/>
            </a:prstGeom>
            <a:noFill/>
            <a:ln w="12700" cap="rnd" algn="ctr">
              <a:solidFill>
                <a:srgbClr val="FFFFFF"/>
              </a:solidFill>
              <a:prstDash val="sysDash"/>
              <a:round/>
              <a:headEnd/>
              <a:tailEnd type="triangle" w="med" len="lg"/>
            </a:ln>
          </p:spPr>
        </p:cxnSp>
        <p:sp>
          <p:nvSpPr>
            <p:cNvPr id="151" name="Rounded Rectangle 150"/>
            <p:cNvSpPr/>
            <p:nvPr/>
          </p:nvSpPr>
          <p:spPr bwMode="auto">
            <a:xfrm>
              <a:off x="2895600" y="2918304"/>
              <a:ext cx="3276600" cy="914400"/>
            </a:xfrm>
            <a:prstGeom prst="roundRect">
              <a:avLst>
                <a:gd name="adj" fmla="val 6970"/>
              </a:avLst>
            </a:prstGeom>
            <a:ln/>
          </p:spPr>
          <p:style>
            <a:lnRef idx="0">
              <a:schemeClr val="accent1"/>
            </a:lnRef>
            <a:fillRef idx="3">
              <a:schemeClr val="accent1"/>
            </a:fillRef>
            <a:effectRef idx="3">
              <a:schemeClr val="accent1"/>
            </a:effectRef>
            <a:fontRef idx="minor">
              <a:schemeClr val="lt1"/>
            </a:fontRef>
          </p:style>
          <p:txBody>
            <a:bodyPr tIns="27432"/>
            <a:lstStyle/>
            <a:p>
              <a:pPr algn="l">
                <a:defRPr/>
              </a:pPr>
              <a:r>
                <a:rPr lang="en-US" sz="1050" dirty="0" smtClean="0">
                  <a:solidFill>
                    <a:schemeClr val="tx1"/>
                  </a:solidFill>
                </a:rPr>
                <a:t>Resolver-Adapter Framework</a:t>
              </a:r>
              <a:endParaRPr lang="en-US" sz="1050" dirty="0">
                <a:solidFill>
                  <a:schemeClr val="tx1"/>
                </a:solidFill>
              </a:endParaRPr>
            </a:p>
          </p:txBody>
        </p:sp>
        <p:sp>
          <p:nvSpPr>
            <p:cNvPr id="152" name="Rectangle 151"/>
            <p:cNvSpPr/>
            <p:nvPr/>
          </p:nvSpPr>
          <p:spPr bwMode="auto">
            <a:xfrm>
              <a:off x="3048000" y="3451704"/>
              <a:ext cx="1214934" cy="239563"/>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cs typeface="Arial" pitchFamily="34" charset="0"/>
                </a:rPr>
                <a:t>Custom Resolver</a:t>
              </a:r>
              <a:endParaRPr lang="en-US" sz="1050" dirty="0">
                <a:solidFill>
                  <a:schemeClr val="tx1"/>
                </a:solidFill>
                <a:effectLst/>
                <a:cs typeface="Arial" pitchFamily="34" charset="0"/>
              </a:endParaRPr>
            </a:p>
          </p:txBody>
        </p:sp>
        <p:sp>
          <p:nvSpPr>
            <p:cNvPr id="153" name="Rectangle 152"/>
            <p:cNvSpPr/>
            <p:nvPr/>
          </p:nvSpPr>
          <p:spPr bwMode="auto">
            <a:xfrm>
              <a:off x="3048000" y="3146904"/>
              <a:ext cx="1219200" cy="239564"/>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cs typeface="Arial" charset="0"/>
                </a:rPr>
                <a:t>Resolvers (…)</a:t>
              </a:r>
              <a:endParaRPr lang="en-US" sz="1050" dirty="0">
                <a:solidFill>
                  <a:schemeClr val="tx1"/>
                </a:solidFill>
                <a:effectLst/>
                <a:cs typeface="Arial" charset="0"/>
              </a:endParaRPr>
            </a:p>
          </p:txBody>
        </p:sp>
        <p:sp>
          <p:nvSpPr>
            <p:cNvPr id="154" name="Rectangle 153"/>
            <p:cNvSpPr/>
            <p:nvPr/>
          </p:nvSpPr>
          <p:spPr bwMode="auto">
            <a:xfrm>
              <a:off x="4495800" y="3146904"/>
              <a:ext cx="1566863" cy="239967"/>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effectLst/>
                  <a:cs typeface="Arial" pitchFamily="34" charset="0"/>
                </a:rPr>
                <a:t>Adapter Providers(…)</a:t>
              </a:r>
              <a:endParaRPr lang="en-US" sz="1050" dirty="0">
                <a:solidFill>
                  <a:schemeClr val="tx1"/>
                </a:solidFill>
                <a:effectLst/>
                <a:cs typeface="Arial" pitchFamily="34" charset="0"/>
              </a:endParaRPr>
            </a:p>
          </p:txBody>
        </p:sp>
        <p:sp>
          <p:nvSpPr>
            <p:cNvPr id="155" name="Rectangle 154"/>
            <p:cNvSpPr/>
            <p:nvPr/>
          </p:nvSpPr>
          <p:spPr bwMode="auto">
            <a:xfrm>
              <a:off x="4495800" y="3451704"/>
              <a:ext cx="1566863" cy="239967"/>
            </a:xfrm>
            <a:prstGeom prst="rect">
              <a:avLst/>
            </a:prstGeom>
            <a:ln/>
          </p:spPr>
          <p:style>
            <a:lnRef idx="1">
              <a:schemeClr val="accent1"/>
            </a:lnRef>
            <a:fillRef idx="2">
              <a:schemeClr val="accent1"/>
            </a:fillRef>
            <a:effectRef idx="1">
              <a:schemeClr val="accent1"/>
            </a:effectRef>
            <a:fontRef idx="minor">
              <a:schemeClr val="dk1"/>
            </a:fontRef>
          </p:style>
          <p:txBody>
            <a:bodyPr lIns="45720" rIns="45720" anchor="ctr"/>
            <a:lstStyle/>
            <a:p>
              <a:pPr algn="l">
                <a:defRPr/>
              </a:pPr>
              <a:r>
                <a:rPr lang="en-US" sz="1050" dirty="0" smtClean="0">
                  <a:solidFill>
                    <a:schemeClr val="tx1"/>
                  </a:solidFill>
                  <a:effectLst/>
                  <a:cs typeface="Arial" pitchFamily="34" charset="0"/>
                </a:rPr>
                <a:t>Custom Adapter Provider</a:t>
              </a:r>
              <a:endParaRPr lang="en-US" sz="1050" dirty="0">
                <a:solidFill>
                  <a:schemeClr val="tx1"/>
                </a:solidFill>
                <a:effectLst/>
                <a:cs typeface="Arial" pitchFamily="34" charset="0"/>
              </a:endParaRPr>
            </a:p>
          </p:txBody>
        </p:sp>
      </p:grpSp>
    </p:spTree>
  </p:cSld>
  <p:clrMapOvr>
    <a:masterClrMapping/>
  </p:clrMapOvr>
  <p:transition advTm="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中国一大型制造业企业，全球</a:t>
            </a:r>
            <a:r>
              <a:rPr lang="en-US" altLang="zh-CN" dirty="0" smtClean="0"/>
              <a:t>500</a:t>
            </a:r>
            <a:r>
              <a:rPr lang="zh-CN" altLang="en-US" dirty="0" smtClean="0"/>
              <a:t>强前</a:t>
            </a:r>
            <a:r>
              <a:rPr lang="en-US" altLang="zh-CN" dirty="0" smtClean="0"/>
              <a:t>10</a:t>
            </a:r>
            <a:endParaRPr lang="zh-CN" altLang="en-US" dirty="0"/>
          </a:p>
        </p:txBody>
      </p:sp>
      <p:sp>
        <p:nvSpPr>
          <p:cNvPr id="5" name="文本占位符 4"/>
          <p:cNvSpPr>
            <a:spLocks noGrp="1"/>
          </p:cNvSpPr>
          <p:nvPr>
            <p:ph type="body" sz="quarter" idx="11"/>
          </p:nvPr>
        </p:nvSpPr>
        <p:spPr/>
        <p:txBody>
          <a:bodyPr/>
          <a:lstStyle/>
          <a:p>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43198"/>
          </a:xfrm>
        </p:spPr>
        <p:txBody>
          <a:bodyPr/>
          <a:lstStyle/>
          <a:p>
            <a:pPr algn="l"/>
            <a:r>
              <a:rPr lang="zh-CN" altLang="en-US" sz="3200" dirty="0" smtClean="0"/>
              <a:t>采购处理流程</a:t>
            </a:r>
            <a:r>
              <a:rPr lang="en-US" sz="3200" dirty="0" smtClean="0"/>
              <a:t>–</a:t>
            </a:r>
            <a:r>
              <a:rPr lang="zh-CN" altLang="en-US" sz="3200" dirty="0" smtClean="0"/>
              <a:t>业务场景</a:t>
            </a:r>
            <a:endParaRPr lang="en-US" sz="3200" dirty="0"/>
          </a:p>
        </p:txBody>
      </p:sp>
      <p:pic>
        <p:nvPicPr>
          <p:cNvPr id="108" name="Picture 107" descr="BizTalkSvr09_h_rgb_r.png"/>
          <p:cNvPicPr>
            <a:picLocks noChangeAspect="1"/>
          </p:cNvPicPr>
          <p:nvPr/>
        </p:nvPicPr>
        <p:blipFill>
          <a:blip r:embed="rId4" cstate="print"/>
          <a:stretch>
            <a:fillRect/>
          </a:stretch>
        </p:blipFill>
        <p:spPr>
          <a:xfrm>
            <a:off x="4143372" y="6462586"/>
            <a:ext cx="1822129" cy="324000"/>
          </a:xfrm>
          <a:prstGeom prst="rect">
            <a:avLst/>
          </a:prstGeom>
          <a:ln>
            <a:noFill/>
          </a:ln>
          <a:effectLst>
            <a:outerShdw blurRad="190500" algn="tl" rotWithShape="0">
              <a:srgbClr val="000000">
                <a:alpha val="70000"/>
              </a:srgbClr>
            </a:outerShdw>
          </a:effectLst>
        </p:spPr>
      </p:pic>
      <p:sp>
        <p:nvSpPr>
          <p:cNvPr id="93" name="Cloud"/>
          <p:cNvSpPr>
            <a:spLocks noChangeAspect="1" noEditPoints="1" noChangeArrowheads="1"/>
          </p:cNvSpPr>
          <p:nvPr/>
        </p:nvSpPr>
        <p:spPr bwMode="auto">
          <a:xfrm>
            <a:off x="1714480" y="5286388"/>
            <a:ext cx="1295400" cy="7858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80000"/>
            </a:schemeClr>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r>
              <a:rPr lang="en-US" sz="1400" dirty="0" smtClean="0"/>
              <a:t>Internet</a:t>
            </a:r>
            <a:endParaRPr lang="en-US" sz="1400" dirty="0"/>
          </a:p>
        </p:txBody>
      </p:sp>
      <p:grpSp>
        <p:nvGrpSpPr>
          <p:cNvPr id="3" name="Group 161"/>
          <p:cNvGrpSpPr/>
          <p:nvPr/>
        </p:nvGrpSpPr>
        <p:grpSpPr>
          <a:xfrm>
            <a:off x="7500958" y="1285860"/>
            <a:ext cx="1288186" cy="1428760"/>
            <a:chOff x="2209800" y="1163473"/>
            <a:chExt cx="1288186" cy="1428760"/>
          </a:xfrm>
        </p:grpSpPr>
        <p:sp>
          <p:nvSpPr>
            <p:cNvPr id="9" name="TextBox 8"/>
            <p:cNvSpPr txBox="1"/>
            <p:nvPr/>
          </p:nvSpPr>
          <p:spPr>
            <a:xfrm>
              <a:off x="2344200" y="1163473"/>
              <a:ext cx="1082348" cy="523220"/>
            </a:xfrm>
            <a:prstGeom prst="rect">
              <a:avLst/>
            </a:prstGeom>
            <a:noFill/>
          </p:spPr>
          <p:txBody>
            <a:bodyPr wrap="none" rtlCol="0">
              <a:spAutoFit/>
            </a:bodyPr>
            <a:lstStyle/>
            <a:p>
              <a:r>
                <a:rPr lang="zh-CN" altLang="en-US" sz="1400" dirty="0" smtClean="0"/>
                <a:t>法律部</a:t>
              </a:r>
              <a:endParaRPr lang="en-US" sz="1400" dirty="0" smtClean="0"/>
            </a:p>
            <a:p>
              <a:r>
                <a:rPr lang="zh-CN" altLang="en-US" sz="1400" dirty="0" smtClean="0"/>
                <a:t>合同审批人</a:t>
              </a:r>
              <a:endParaRPr lang="en-US" sz="1400" dirty="0"/>
            </a:p>
          </p:txBody>
        </p:sp>
        <p:pic>
          <p:nvPicPr>
            <p:cNvPr id="95" name="Picture 87" descr="XP icon my computer"/>
            <p:cNvPicPr>
              <a:picLocks noChangeAspect="1" noChangeArrowheads="1"/>
            </p:cNvPicPr>
            <p:nvPr/>
          </p:nvPicPr>
          <p:blipFill>
            <a:blip r:embed="rId5" cstate="screen"/>
            <a:srcRect/>
            <a:stretch>
              <a:fillRect/>
            </a:stretch>
          </p:blipFill>
          <p:spPr bwMode="auto">
            <a:xfrm flipH="1">
              <a:off x="2925337" y="1811337"/>
              <a:ext cx="496554" cy="457200"/>
            </a:xfrm>
            <a:prstGeom prst="rect">
              <a:avLst/>
            </a:prstGeom>
            <a:noFill/>
            <a:ln w="9525">
              <a:noFill/>
              <a:miter lim="800000"/>
              <a:headEnd/>
              <a:tailEnd/>
            </a:ln>
          </p:spPr>
        </p:pic>
        <p:pic>
          <p:nvPicPr>
            <p:cNvPr id="103" name="Picture 88" descr="XP icon my documents"/>
            <p:cNvPicPr>
              <a:picLocks noChangeAspect="1" noChangeArrowheads="1"/>
            </p:cNvPicPr>
            <p:nvPr/>
          </p:nvPicPr>
          <p:blipFill>
            <a:blip r:embed="rId6" cstate="screen"/>
            <a:srcRect/>
            <a:stretch>
              <a:fillRect/>
            </a:stretch>
          </p:blipFill>
          <p:spPr bwMode="auto">
            <a:xfrm>
              <a:off x="3230137" y="2116137"/>
              <a:ext cx="267849" cy="342814"/>
            </a:xfrm>
            <a:prstGeom prst="rect">
              <a:avLst/>
            </a:prstGeom>
            <a:noFill/>
            <a:ln w="9525">
              <a:noFill/>
              <a:miter lim="800000"/>
              <a:headEnd/>
              <a:tailEnd/>
            </a:ln>
          </p:spPr>
        </p:pic>
        <p:pic>
          <p:nvPicPr>
            <p:cNvPr id="56" name="Picture 55" descr="Female User woman people person.png"/>
            <p:cNvPicPr>
              <a:picLocks noChangeAspect="1"/>
            </p:cNvPicPr>
            <p:nvPr/>
          </p:nvPicPr>
          <p:blipFill>
            <a:blip r:embed="rId7" cstate="print"/>
            <a:stretch>
              <a:fillRect/>
            </a:stretch>
          </p:blipFill>
          <p:spPr>
            <a:xfrm>
              <a:off x="2209800" y="1658938"/>
              <a:ext cx="670058" cy="933295"/>
            </a:xfrm>
            <a:prstGeom prst="rect">
              <a:avLst/>
            </a:prstGeom>
          </p:spPr>
        </p:pic>
      </p:grpSp>
      <p:grpSp>
        <p:nvGrpSpPr>
          <p:cNvPr id="4" name="Group 160"/>
          <p:cNvGrpSpPr/>
          <p:nvPr/>
        </p:nvGrpSpPr>
        <p:grpSpPr>
          <a:xfrm>
            <a:off x="778721" y="1285860"/>
            <a:ext cx="1364387" cy="1428760"/>
            <a:chOff x="0" y="1382702"/>
            <a:chExt cx="1364387" cy="1428760"/>
          </a:xfrm>
        </p:grpSpPr>
        <p:sp>
          <p:nvSpPr>
            <p:cNvPr id="8" name="TextBox 7"/>
            <p:cNvSpPr txBox="1"/>
            <p:nvPr/>
          </p:nvSpPr>
          <p:spPr>
            <a:xfrm>
              <a:off x="182138" y="1382702"/>
              <a:ext cx="1082348" cy="523220"/>
            </a:xfrm>
            <a:prstGeom prst="rect">
              <a:avLst/>
            </a:prstGeom>
            <a:noFill/>
          </p:spPr>
          <p:txBody>
            <a:bodyPr wrap="none" rtlCol="0">
              <a:spAutoFit/>
            </a:bodyPr>
            <a:lstStyle/>
            <a:p>
              <a:r>
                <a:rPr lang="zh-CN" altLang="en-US" sz="1400" dirty="0" smtClean="0"/>
                <a:t>物资采购部</a:t>
              </a:r>
              <a:endParaRPr lang="en-US" altLang="zh-CN" sz="1400" dirty="0" smtClean="0"/>
            </a:p>
            <a:p>
              <a:r>
                <a:rPr lang="en-US" sz="1400" dirty="0" smtClean="0"/>
                <a:t>PO</a:t>
              </a:r>
              <a:r>
                <a:rPr lang="zh-CN" altLang="en-US" sz="1400" dirty="0" smtClean="0"/>
                <a:t>申请人</a:t>
              </a:r>
              <a:endParaRPr lang="en-US" sz="1400" dirty="0"/>
            </a:p>
          </p:txBody>
        </p:sp>
        <p:pic>
          <p:nvPicPr>
            <p:cNvPr id="101" name="Picture 87" descr="XP icon my computer"/>
            <p:cNvPicPr>
              <a:picLocks noChangeAspect="1" noChangeArrowheads="1"/>
            </p:cNvPicPr>
            <p:nvPr/>
          </p:nvPicPr>
          <p:blipFill>
            <a:blip r:embed="rId5" cstate="screen"/>
            <a:srcRect/>
            <a:stretch>
              <a:fillRect/>
            </a:stretch>
          </p:blipFill>
          <p:spPr bwMode="auto">
            <a:xfrm flipH="1">
              <a:off x="715538" y="1887537"/>
              <a:ext cx="496554" cy="457200"/>
            </a:xfrm>
            <a:prstGeom prst="rect">
              <a:avLst/>
            </a:prstGeom>
            <a:noFill/>
            <a:ln w="9525">
              <a:noFill/>
              <a:miter lim="800000"/>
              <a:headEnd/>
              <a:tailEnd/>
            </a:ln>
          </p:spPr>
        </p:pic>
        <p:pic>
          <p:nvPicPr>
            <p:cNvPr id="102" name="Picture 88" descr="XP icon my documents"/>
            <p:cNvPicPr>
              <a:picLocks noChangeAspect="1" noChangeArrowheads="1"/>
            </p:cNvPicPr>
            <p:nvPr/>
          </p:nvPicPr>
          <p:blipFill>
            <a:blip r:embed="rId6" cstate="screen"/>
            <a:srcRect/>
            <a:stretch>
              <a:fillRect/>
            </a:stretch>
          </p:blipFill>
          <p:spPr bwMode="auto">
            <a:xfrm>
              <a:off x="1096538" y="2192337"/>
              <a:ext cx="267849" cy="342814"/>
            </a:xfrm>
            <a:prstGeom prst="rect">
              <a:avLst/>
            </a:prstGeom>
            <a:noFill/>
            <a:ln w="9525">
              <a:noFill/>
              <a:miter lim="800000"/>
              <a:headEnd/>
              <a:tailEnd/>
            </a:ln>
          </p:spPr>
        </p:pic>
        <p:pic>
          <p:nvPicPr>
            <p:cNvPr id="58" name="Picture 57" descr="Generic User person people.png"/>
            <p:cNvPicPr>
              <a:picLocks noChangeAspect="1"/>
            </p:cNvPicPr>
            <p:nvPr/>
          </p:nvPicPr>
          <p:blipFill>
            <a:blip r:embed="rId8" cstate="print"/>
            <a:stretch>
              <a:fillRect/>
            </a:stretch>
          </p:blipFill>
          <p:spPr>
            <a:xfrm flipH="1">
              <a:off x="0" y="1963738"/>
              <a:ext cx="696579" cy="847724"/>
            </a:xfrm>
            <a:prstGeom prst="rect">
              <a:avLst/>
            </a:prstGeom>
          </p:spPr>
        </p:pic>
      </p:grpSp>
      <p:grpSp>
        <p:nvGrpSpPr>
          <p:cNvPr id="5" name="组合 88"/>
          <p:cNvGrpSpPr/>
          <p:nvPr/>
        </p:nvGrpSpPr>
        <p:grpSpPr>
          <a:xfrm>
            <a:off x="4500562" y="2705088"/>
            <a:ext cx="862022" cy="1652606"/>
            <a:chOff x="4500562" y="2705088"/>
            <a:chExt cx="862022" cy="1652606"/>
          </a:xfrm>
        </p:grpSpPr>
        <p:sp>
          <p:nvSpPr>
            <p:cNvPr id="122" name="Can 121"/>
            <p:cNvSpPr/>
            <p:nvPr/>
          </p:nvSpPr>
          <p:spPr bwMode="auto">
            <a:xfrm>
              <a:off x="4500562" y="3793814"/>
              <a:ext cx="714380" cy="563880"/>
            </a:xfrm>
            <a:prstGeom prst="can">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latin typeface="Calibri" pitchFamily="34" charset="0"/>
                </a:rPr>
                <a:t>BizTalk BAM</a:t>
              </a:r>
            </a:p>
          </p:txBody>
        </p:sp>
        <p:cxnSp>
          <p:nvCxnSpPr>
            <p:cNvPr id="133" name="Straight Arrow Connector 132"/>
            <p:cNvCxnSpPr>
              <a:stCxn id="122" idx="1"/>
              <a:endCxn id="132" idx="2"/>
            </p:cNvCxnSpPr>
            <p:nvPr/>
          </p:nvCxnSpPr>
          <p:spPr>
            <a:xfrm rot="5400000" flipH="1" flipV="1">
              <a:off x="4565805" y="2997035"/>
              <a:ext cx="1088726" cy="50483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 name="Group 67"/>
          <p:cNvGrpSpPr/>
          <p:nvPr/>
        </p:nvGrpSpPr>
        <p:grpSpPr>
          <a:xfrm>
            <a:off x="71406" y="4429132"/>
            <a:ext cx="785817" cy="785819"/>
            <a:chOff x="7833091" y="2992789"/>
            <a:chExt cx="824955" cy="1045811"/>
          </a:xfrm>
        </p:grpSpPr>
        <p:pic>
          <p:nvPicPr>
            <p:cNvPr id="37" name="Picture 258" descr="ServerProcess01"/>
            <p:cNvPicPr>
              <a:picLocks noChangeAspect="1" noChangeArrowheads="1"/>
            </p:cNvPicPr>
            <p:nvPr/>
          </p:nvPicPr>
          <p:blipFill>
            <a:blip r:embed="rId9" cstate="print"/>
            <a:srcRect/>
            <a:stretch>
              <a:fillRect/>
            </a:stretch>
          </p:blipFill>
          <p:spPr bwMode="auto">
            <a:xfrm>
              <a:off x="8061691" y="3716337"/>
              <a:ext cx="419100" cy="322263"/>
            </a:xfrm>
            <a:prstGeom prst="rect">
              <a:avLst/>
            </a:prstGeom>
            <a:noFill/>
            <a:ln w="9525" algn="ctr">
              <a:noFill/>
              <a:miter lim="800000"/>
              <a:headEnd/>
              <a:tailEnd/>
            </a:ln>
            <a:effectLst>
              <a:glow rad="101600">
                <a:schemeClr val="accent3">
                  <a:satMod val="175000"/>
                  <a:alpha val="40000"/>
                </a:schemeClr>
              </a:glow>
            </a:effectLst>
          </p:spPr>
        </p:pic>
        <p:sp>
          <p:nvSpPr>
            <p:cNvPr id="41" name="TextBox 40"/>
            <p:cNvSpPr txBox="1"/>
            <p:nvPr/>
          </p:nvSpPr>
          <p:spPr>
            <a:xfrm>
              <a:off x="7833091" y="2992789"/>
              <a:ext cx="824955" cy="696330"/>
            </a:xfrm>
            <a:prstGeom prst="rect">
              <a:avLst/>
            </a:prstGeom>
            <a:noFill/>
          </p:spPr>
          <p:txBody>
            <a:bodyPr wrap="square" rtlCol="0">
              <a:spAutoFit/>
            </a:bodyPr>
            <a:lstStyle/>
            <a:p>
              <a:r>
                <a:rPr lang="zh-CN" altLang="en-US" sz="1400" dirty="0" smtClean="0"/>
                <a:t>供应商</a:t>
              </a:r>
              <a:endParaRPr lang="en-US" altLang="zh-CN" sz="1400" dirty="0" smtClean="0"/>
            </a:p>
            <a:p>
              <a:r>
                <a:rPr lang="en-US" sz="1400" dirty="0" smtClean="0"/>
                <a:t>PO</a:t>
              </a:r>
              <a:r>
                <a:rPr lang="zh-CN" altLang="en-US" sz="1400" dirty="0" smtClean="0"/>
                <a:t>服务</a:t>
              </a:r>
              <a:endParaRPr lang="en-US" sz="1400" dirty="0"/>
            </a:p>
          </p:txBody>
        </p:sp>
        <p:pic>
          <p:nvPicPr>
            <p:cNvPr id="64" name="Picture 49"/>
            <p:cNvPicPr>
              <a:picLocks noChangeAspect="1" noChangeArrowheads="1"/>
            </p:cNvPicPr>
            <p:nvPr/>
          </p:nvPicPr>
          <p:blipFill>
            <a:blip r:embed="rId10" cstate="print"/>
            <a:srcRect/>
            <a:stretch>
              <a:fillRect/>
            </a:stretch>
          </p:blipFill>
          <p:spPr bwMode="auto">
            <a:xfrm>
              <a:off x="8433061" y="3810000"/>
              <a:ext cx="195450" cy="204563"/>
            </a:xfrm>
            <a:prstGeom prst="rect">
              <a:avLst/>
            </a:prstGeom>
            <a:noFill/>
            <a:ln w="9525">
              <a:noFill/>
              <a:miter lim="800000"/>
              <a:headEnd/>
              <a:tailEnd/>
            </a:ln>
          </p:spPr>
        </p:pic>
      </p:grpSp>
      <p:grpSp>
        <p:nvGrpSpPr>
          <p:cNvPr id="7" name="Group 134"/>
          <p:cNvGrpSpPr/>
          <p:nvPr/>
        </p:nvGrpSpPr>
        <p:grpSpPr>
          <a:xfrm>
            <a:off x="4130950" y="1179358"/>
            <a:ext cx="2441314" cy="1525730"/>
            <a:chOff x="5403483" y="1066800"/>
            <a:chExt cx="2441314" cy="1525730"/>
          </a:xfrm>
        </p:grpSpPr>
        <p:pic>
          <p:nvPicPr>
            <p:cNvPr id="131" name="Picture 130" descr="Male man people person User.png"/>
            <p:cNvPicPr>
              <a:picLocks noChangeAspect="1"/>
            </p:cNvPicPr>
            <p:nvPr/>
          </p:nvPicPr>
          <p:blipFill>
            <a:blip r:embed="rId11" cstate="print"/>
            <a:stretch>
              <a:fillRect/>
            </a:stretch>
          </p:blipFill>
          <p:spPr>
            <a:xfrm>
              <a:off x="7010400" y="1430338"/>
              <a:ext cx="611187" cy="831679"/>
            </a:xfrm>
            <a:prstGeom prst="rect">
              <a:avLst/>
            </a:prstGeom>
          </p:spPr>
        </p:pic>
        <p:pic>
          <p:nvPicPr>
            <p:cNvPr id="132" name="Picture 131" descr="Laptop notebook mobility pc.png"/>
            <p:cNvPicPr>
              <a:picLocks noChangeAspect="1"/>
            </p:cNvPicPr>
            <p:nvPr/>
          </p:nvPicPr>
          <p:blipFill>
            <a:blip r:embed="rId12" cstate="print"/>
            <a:stretch>
              <a:fillRect/>
            </a:stretch>
          </p:blipFill>
          <p:spPr>
            <a:xfrm flipH="1">
              <a:off x="6139817" y="1601930"/>
              <a:ext cx="990600" cy="990600"/>
            </a:xfrm>
            <a:prstGeom prst="rect">
              <a:avLst/>
            </a:prstGeom>
          </p:spPr>
        </p:pic>
        <p:sp>
          <p:nvSpPr>
            <p:cNvPr id="77" name="TextBox 76"/>
            <p:cNvSpPr txBox="1"/>
            <p:nvPr/>
          </p:nvSpPr>
          <p:spPr>
            <a:xfrm>
              <a:off x="5403483" y="1285860"/>
              <a:ext cx="1168781" cy="307777"/>
            </a:xfrm>
            <a:prstGeom prst="rect">
              <a:avLst/>
            </a:prstGeom>
            <a:noFill/>
          </p:spPr>
          <p:txBody>
            <a:bodyPr wrap="none" rtlCol="0">
              <a:spAutoFit/>
            </a:bodyPr>
            <a:lstStyle/>
            <a:p>
              <a:r>
                <a:rPr lang="en-US" altLang="zh-CN" sz="1400" dirty="0" smtClean="0"/>
                <a:t>ESB</a:t>
              </a:r>
              <a:r>
                <a:rPr lang="zh-CN" altLang="en-US" sz="1400" dirty="0" smtClean="0"/>
                <a:t>管理门户</a:t>
              </a:r>
              <a:endParaRPr lang="en-US" sz="1400" dirty="0" smtClean="0"/>
            </a:p>
          </p:txBody>
        </p:sp>
        <p:sp>
          <p:nvSpPr>
            <p:cNvPr id="149" name="TextBox 148"/>
            <p:cNvSpPr txBox="1"/>
            <p:nvPr/>
          </p:nvSpPr>
          <p:spPr>
            <a:xfrm>
              <a:off x="6629400" y="1066800"/>
              <a:ext cx="1215397" cy="307777"/>
            </a:xfrm>
            <a:prstGeom prst="rect">
              <a:avLst/>
            </a:prstGeom>
            <a:noFill/>
          </p:spPr>
          <p:txBody>
            <a:bodyPr wrap="none" rtlCol="0">
              <a:spAutoFit/>
            </a:bodyPr>
            <a:lstStyle/>
            <a:p>
              <a:r>
                <a:rPr lang="en-US" altLang="zh-CN" sz="1400" dirty="0" smtClean="0"/>
                <a:t>IT</a:t>
              </a:r>
              <a:r>
                <a:rPr lang="zh-CN" altLang="en-US" sz="1400" dirty="0" smtClean="0"/>
                <a:t>运维管理员</a:t>
              </a:r>
              <a:endParaRPr lang="en-US" sz="1400" dirty="0"/>
            </a:p>
          </p:txBody>
        </p:sp>
      </p:grpSp>
      <p:grpSp>
        <p:nvGrpSpPr>
          <p:cNvPr id="11" name="组合 129"/>
          <p:cNvGrpSpPr/>
          <p:nvPr/>
        </p:nvGrpSpPr>
        <p:grpSpPr>
          <a:xfrm>
            <a:off x="2000232" y="3309583"/>
            <a:ext cx="1071570" cy="1299321"/>
            <a:chOff x="928662" y="2623735"/>
            <a:chExt cx="960124" cy="1094724"/>
          </a:xfrm>
        </p:grpSpPr>
        <p:grpSp>
          <p:nvGrpSpPr>
            <p:cNvPr id="12" name="组合 120"/>
            <p:cNvGrpSpPr/>
            <p:nvPr/>
          </p:nvGrpSpPr>
          <p:grpSpPr>
            <a:xfrm>
              <a:off x="928662" y="2857496"/>
              <a:ext cx="960124" cy="860963"/>
              <a:chOff x="5867400" y="1639343"/>
              <a:chExt cx="745810" cy="646649"/>
            </a:xfrm>
          </p:grpSpPr>
          <p:pic>
            <p:nvPicPr>
              <p:cNvPr id="123" name="Picture 7" descr="G:\D\Graphics\Artwork\Shapes and Graphics\Cylinder\blue cylinder.png"/>
              <p:cNvPicPr>
                <a:picLocks noChangeAspect="1" noChangeArrowheads="1"/>
              </p:cNvPicPr>
              <p:nvPr/>
            </p:nvPicPr>
            <p:blipFill>
              <a:blip r:embed="rId13" cstate="print">
                <a:duotone>
                  <a:schemeClr val="accent3">
                    <a:shade val="45000"/>
                    <a:satMod val="135000"/>
                  </a:schemeClr>
                  <a:prstClr val="white"/>
                </a:duotone>
                <a:lum bright="2000" contrast="10000"/>
              </a:blip>
              <a:stretch>
                <a:fillRect/>
              </a:stretch>
            </p:blipFill>
            <p:spPr bwMode="auto">
              <a:xfrm>
                <a:off x="6248400" y="1751806"/>
                <a:ext cx="305923" cy="295947"/>
              </a:xfrm>
              <a:prstGeom prst="rect">
                <a:avLst/>
              </a:prstGeom>
              <a:noFill/>
              <a:ln>
                <a:noFill/>
              </a:ln>
            </p:spPr>
          </p:pic>
          <p:grpSp>
            <p:nvGrpSpPr>
              <p:cNvPr id="13" name="Group 122"/>
              <p:cNvGrpSpPr/>
              <p:nvPr/>
            </p:nvGrpSpPr>
            <p:grpSpPr>
              <a:xfrm>
                <a:off x="5867400" y="1639343"/>
                <a:ext cx="745810" cy="646649"/>
                <a:chOff x="6101832" y="1867951"/>
                <a:chExt cx="578682" cy="514939"/>
              </a:xfrm>
            </p:grpSpPr>
            <p:pic>
              <p:nvPicPr>
                <p:cNvPr id="127" name="Picture 93" descr="Server"/>
                <p:cNvPicPr>
                  <a:picLocks noChangeAspect="1" noChangeArrowheads="1"/>
                </p:cNvPicPr>
                <p:nvPr/>
              </p:nvPicPr>
              <p:blipFill>
                <a:blip r:embed="rId14" cstate="screen"/>
                <a:srcRect/>
                <a:stretch>
                  <a:fillRect/>
                </a:stretch>
              </p:blipFill>
              <p:spPr bwMode="auto">
                <a:xfrm>
                  <a:off x="6101832" y="1867951"/>
                  <a:ext cx="392538" cy="490902"/>
                </a:xfrm>
                <a:prstGeom prst="rect">
                  <a:avLst/>
                </a:prstGeom>
                <a:noFill/>
                <a:ln w="9525">
                  <a:noFill/>
                  <a:miter lim="800000"/>
                  <a:headEnd/>
                  <a:tailEnd/>
                </a:ln>
              </p:spPr>
            </p:pic>
            <p:pic>
              <p:nvPicPr>
                <p:cNvPr id="128" name="Picture 95" descr="Shipping box with label"/>
                <p:cNvPicPr>
                  <a:picLocks noChangeAspect="1" noChangeArrowheads="1"/>
                </p:cNvPicPr>
                <p:nvPr/>
              </p:nvPicPr>
              <p:blipFill>
                <a:blip r:embed="rId15" cstate="screen"/>
                <a:srcRect/>
                <a:stretch>
                  <a:fillRect/>
                </a:stretch>
              </p:blipFill>
              <p:spPr bwMode="auto">
                <a:xfrm>
                  <a:off x="6279201" y="2057400"/>
                  <a:ext cx="401313" cy="325490"/>
                </a:xfrm>
                <a:prstGeom prst="rect">
                  <a:avLst/>
                </a:prstGeom>
                <a:noFill/>
                <a:ln w="9525">
                  <a:noFill/>
                  <a:miter lim="800000"/>
                  <a:headEnd/>
                  <a:tailEnd/>
                </a:ln>
              </p:spPr>
            </p:pic>
          </p:grpSp>
        </p:grpSp>
        <p:sp>
          <p:nvSpPr>
            <p:cNvPr id="129" name="TextBox 128"/>
            <p:cNvSpPr txBox="1"/>
            <p:nvPr/>
          </p:nvSpPr>
          <p:spPr>
            <a:xfrm>
              <a:off x="1248703" y="2623735"/>
              <a:ext cx="540533" cy="369332"/>
            </a:xfrm>
            <a:prstGeom prst="rect">
              <a:avLst/>
            </a:prstGeom>
            <a:noFill/>
          </p:spPr>
          <p:txBody>
            <a:bodyPr wrap="none" rtlCol="0">
              <a:spAutoFit/>
            </a:bodyPr>
            <a:lstStyle/>
            <a:p>
              <a:r>
                <a:rPr lang="en-US" altLang="zh-CN" dirty="0" smtClean="0"/>
                <a:t>ERP</a:t>
              </a:r>
              <a:endParaRPr lang="zh-CN" altLang="en-US" dirty="0"/>
            </a:p>
          </p:txBody>
        </p:sp>
      </p:grpSp>
      <p:grpSp>
        <p:nvGrpSpPr>
          <p:cNvPr id="14" name="组合 315"/>
          <p:cNvGrpSpPr/>
          <p:nvPr/>
        </p:nvGrpSpPr>
        <p:grpSpPr>
          <a:xfrm>
            <a:off x="7592955" y="3929066"/>
            <a:ext cx="1051011" cy="1143008"/>
            <a:chOff x="5521253" y="3429000"/>
            <a:chExt cx="1051011" cy="1143008"/>
          </a:xfrm>
        </p:grpSpPr>
        <p:grpSp>
          <p:nvGrpSpPr>
            <p:cNvPr id="15" name="组合 289"/>
            <p:cNvGrpSpPr/>
            <p:nvPr/>
          </p:nvGrpSpPr>
          <p:grpSpPr>
            <a:xfrm>
              <a:off x="5521253" y="3429000"/>
              <a:ext cx="1051011" cy="1143008"/>
              <a:chOff x="5286380" y="2857496"/>
              <a:chExt cx="1051011" cy="1143008"/>
            </a:xfrm>
          </p:grpSpPr>
          <p:pic>
            <p:nvPicPr>
              <p:cNvPr id="288" name="Picture 79" descr="Server"/>
              <p:cNvPicPr>
                <a:picLocks noChangeAspect="1" noChangeArrowheads="1"/>
              </p:cNvPicPr>
              <p:nvPr/>
            </p:nvPicPr>
            <p:blipFill>
              <a:blip r:embed="rId14" cstate="screen"/>
              <a:srcRect/>
              <a:stretch>
                <a:fillRect/>
              </a:stretch>
            </p:blipFill>
            <p:spPr bwMode="auto">
              <a:xfrm>
                <a:off x="5286380" y="2857496"/>
                <a:ext cx="1051011" cy="1143008"/>
              </a:xfrm>
              <a:prstGeom prst="rect">
                <a:avLst/>
              </a:prstGeom>
              <a:noFill/>
              <a:ln w="9525">
                <a:noFill/>
                <a:miter lim="800000"/>
                <a:headEnd/>
                <a:tailEnd/>
              </a:ln>
              <a:effectLst>
                <a:glow rad="228600">
                  <a:schemeClr val="accent2">
                    <a:satMod val="175000"/>
                    <a:alpha val="40000"/>
                  </a:schemeClr>
                </a:glow>
              </a:effectLst>
            </p:spPr>
          </p:pic>
          <p:pic>
            <p:nvPicPr>
              <p:cNvPr id="289" name="图片 288" descr="Windows NET Logo.png"/>
              <p:cNvPicPr>
                <a:picLocks noChangeAspect="1"/>
              </p:cNvPicPr>
              <p:nvPr/>
            </p:nvPicPr>
            <p:blipFill>
              <a:blip r:embed="rId16" cstate="print"/>
              <a:stretch>
                <a:fillRect/>
              </a:stretch>
            </p:blipFill>
            <p:spPr>
              <a:xfrm rot="20436268">
                <a:off x="5713973" y="3611764"/>
                <a:ext cx="549133" cy="252000"/>
              </a:xfrm>
              <a:prstGeom prst="rect">
                <a:avLst/>
              </a:prstGeom>
            </p:spPr>
          </p:pic>
        </p:grpSp>
        <p:pic>
          <p:nvPicPr>
            <p:cNvPr id="10" name="Picture 12"/>
            <p:cNvPicPr>
              <a:picLocks noChangeAspect="1" noChangeArrowheads="1"/>
            </p:cNvPicPr>
            <p:nvPr/>
          </p:nvPicPr>
          <p:blipFill>
            <a:blip r:embed="rId17" cstate="print"/>
            <a:srcRect/>
            <a:stretch>
              <a:fillRect/>
            </a:stretch>
          </p:blipFill>
          <p:spPr bwMode="auto">
            <a:xfrm>
              <a:off x="5715008" y="3818818"/>
              <a:ext cx="719999" cy="396000"/>
            </a:xfrm>
            <a:prstGeom prst="rect">
              <a:avLst/>
            </a:prstGeom>
            <a:noFill/>
            <a:ln w="9525">
              <a:noFill/>
              <a:miter lim="800000"/>
              <a:headEnd/>
              <a:tailEnd/>
            </a:ln>
          </p:spPr>
        </p:pic>
      </p:grpSp>
      <p:sp>
        <p:nvSpPr>
          <p:cNvPr id="291" name="TextBox 290"/>
          <p:cNvSpPr txBox="1"/>
          <p:nvPr/>
        </p:nvSpPr>
        <p:spPr>
          <a:xfrm>
            <a:off x="7656822" y="5162148"/>
            <a:ext cx="1415772" cy="338554"/>
          </a:xfrm>
          <a:prstGeom prst="rect">
            <a:avLst/>
          </a:prstGeom>
          <a:noFill/>
        </p:spPr>
        <p:txBody>
          <a:bodyPr wrap="none" rtlCol="0">
            <a:spAutoFit/>
          </a:bodyPr>
          <a:lstStyle/>
          <a:p>
            <a:r>
              <a:rPr lang="zh-CN" altLang="en-US" sz="1600" dirty="0" smtClean="0"/>
              <a:t>合同管理系统</a:t>
            </a:r>
            <a:endParaRPr lang="zh-CN" altLang="en-US" sz="1600" dirty="0"/>
          </a:p>
        </p:txBody>
      </p:sp>
      <p:pic>
        <p:nvPicPr>
          <p:cNvPr id="297" name="图片 296" descr="Ee236739_BizTalkESBToolkitLogo(en-US,BTS_10).png"/>
          <p:cNvPicPr>
            <a:picLocks noChangeAspect="1"/>
          </p:cNvPicPr>
          <p:nvPr/>
        </p:nvPicPr>
        <p:blipFill>
          <a:blip r:embed="rId18" cstate="print"/>
          <a:stretch>
            <a:fillRect/>
          </a:stretch>
        </p:blipFill>
        <p:spPr>
          <a:xfrm>
            <a:off x="4225902" y="6176834"/>
            <a:ext cx="1453847" cy="252000"/>
          </a:xfrm>
          <a:prstGeom prst="rect">
            <a:avLst/>
          </a:prstGeom>
        </p:spPr>
      </p:pic>
      <p:sp>
        <p:nvSpPr>
          <p:cNvPr id="298" name="十字形 297"/>
          <p:cNvSpPr/>
          <p:nvPr/>
        </p:nvSpPr>
        <p:spPr>
          <a:xfrm>
            <a:off x="4965369" y="6441366"/>
            <a:ext cx="144000" cy="136800"/>
          </a:xfrm>
          <a:prstGeom prst="plus">
            <a:avLst>
              <a:gd name="adj" fmla="val 36463"/>
            </a:avLst>
          </a:prstGeom>
          <a:solidFill>
            <a:schemeClr val="bg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79" descr="Server"/>
          <p:cNvPicPr>
            <a:picLocks noChangeAspect="1" noChangeArrowheads="1"/>
          </p:cNvPicPr>
          <p:nvPr/>
        </p:nvPicPr>
        <p:blipFill>
          <a:blip r:embed="rId14" cstate="screen"/>
          <a:srcRect/>
          <a:stretch>
            <a:fillRect/>
          </a:stretch>
        </p:blipFill>
        <p:spPr bwMode="auto">
          <a:xfrm>
            <a:off x="4473796" y="4385841"/>
            <a:ext cx="1384088" cy="1648117"/>
          </a:xfrm>
          <a:prstGeom prst="rect">
            <a:avLst/>
          </a:prstGeom>
          <a:noFill/>
          <a:ln w="9525">
            <a:noFill/>
            <a:miter lim="800000"/>
            <a:headEnd/>
            <a:tailEnd/>
          </a:ln>
          <a:effectLst>
            <a:glow rad="228600">
              <a:schemeClr val="accent2">
                <a:satMod val="175000"/>
                <a:alpha val="40000"/>
              </a:schemeClr>
            </a:glow>
          </a:effectLst>
        </p:spPr>
      </p:pic>
      <p:grpSp>
        <p:nvGrpSpPr>
          <p:cNvPr id="16" name="Group 265"/>
          <p:cNvGrpSpPr>
            <a:grpSpLocks noChangeAspect="1"/>
          </p:cNvGrpSpPr>
          <p:nvPr/>
        </p:nvGrpSpPr>
        <p:grpSpPr bwMode="auto">
          <a:xfrm>
            <a:off x="4899419" y="4714884"/>
            <a:ext cx="601275" cy="534467"/>
            <a:chOff x="2385" y="1419"/>
            <a:chExt cx="807" cy="732"/>
          </a:xfrm>
          <a:effectLst>
            <a:outerShdw blurRad="50800" dist="38100" dir="2700000" algn="tl" rotWithShape="0">
              <a:prstClr val="black">
                <a:alpha val="40000"/>
              </a:prstClr>
            </a:outerShdw>
          </a:effectLst>
        </p:grpSpPr>
        <p:sp>
          <p:nvSpPr>
            <p:cNvPr id="111" name="Line 266"/>
            <p:cNvSpPr>
              <a:spLocks noChangeShapeType="1"/>
            </p:cNvSpPr>
            <p:nvPr/>
          </p:nvSpPr>
          <p:spPr bwMode="auto">
            <a:xfrm>
              <a:off x="2497" y="1781"/>
              <a:ext cx="0" cy="213"/>
            </a:xfrm>
            <a:prstGeom prst="line">
              <a:avLst/>
            </a:prstGeom>
            <a:noFill/>
            <a:ln w="9525">
              <a:solidFill>
                <a:srgbClr val="4D4D4D"/>
              </a:solidFill>
              <a:round/>
              <a:headEnd/>
              <a:tailEnd/>
            </a:ln>
            <a:effectLst/>
          </p:spPr>
          <p:txBody>
            <a:bodyPr wrap="none" anchor="ctr"/>
            <a:lstStyle/>
            <a:p>
              <a:endParaRPr lang="en-US" sz="1000"/>
            </a:p>
          </p:txBody>
        </p:sp>
        <p:sp>
          <p:nvSpPr>
            <p:cNvPr id="112" name="Line 267"/>
            <p:cNvSpPr>
              <a:spLocks noChangeShapeType="1"/>
            </p:cNvSpPr>
            <p:nvPr/>
          </p:nvSpPr>
          <p:spPr bwMode="auto">
            <a:xfrm>
              <a:off x="3073" y="1785"/>
              <a:ext cx="1" cy="222"/>
            </a:xfrm>
            <a:prstGeom prst="line">
              <a:avLst/>
            </a:prstGeom>
            <a:noFill/>
            <a:ln w="9525">
              <a:solidFill>
                <a:srgbClr val="4D4D4D"/>
              </a:solidFill>
              <a:round/>
              <a:headEnd/>
              <a:tailEnd/>
            </a:ln>
            <a:effectLst/>
          </p:spPr>
          <p:txBody>
            <a:bodyPr wrap="none" anchor="ctr"/>
            <a:lstStyle/>
            <a:p>
              <a:endParaRPr lang="en-US" sz="1000"/>
            </a:p>
          </p:txBody>
        </p:sp>
        <p:sp>
          <p:nvSpPr>
            <p:cNvPr id="113" name="Line 268"/>
            <p:cNvSpPr>
              <a:spLocks noChangeShapeType="1"/>
            </p:cNvSpPr>
            <p:nvPr/>
          </p:nvSpPr>
          <p:spPr bwMode="auto">
            <a:xfrm>
              <a:off x="2791" y="1526"/>
              <a:ext cx="0" cy="474"/>
            </a:xfrm>
            <a:prstGeom prst="line">
              <a:avLst/>
            </a:prstGeom>
            <a:noFill/>
            <a:ln w="9525">
              <a:solidFill>
                <a:srgbClr val="4D4D4D"/>
              </a:solidFill>
              <a:round/>
              <a:headEnd/>
              <a:tailEnd/>
            </a:ln>
            <a:effectLst/>
          </p:spPr>
          <p:txBody>
            <a:bodyPr wrap="none" anchor="ctr"/>
            <a:lstStyle/>
            <a:p>
              <a:endParaRPr lang="en-US" sz="1000"/>
            </a:p>
          </p:txBody>
        </p:sp>
        <p:sp>
          <p:nvSpPr>
            <p:cNvPr id="114" name="Line 269"/>
            <p:cNvSpPr>
              <a:spLocks noChangeShapeType="1"/>
            </p:cNvSpPr>
            <p:nvPr/>
          </p:nvSpPr>
          <p:spPr bwMode="auto">
            <a:xfrm flipH="1" flipV="1">
              <a:off x="2498" y="1782"/>
              <a:ext cx="574" cy="2"/>
            </a:xfrm>
            <a:prstGeom prst="line">
              <a:avLst/>
            </a:prstGeom>
            <a:noFill/>
            <a:ln w="9525">
              <a:solidFill>
                <a:srgbClr val="4D4D4D"/>
              </a:solidFill>
              <a:round/>
              <a:headEnd/>
              <a:tailEnd/>
            </a:ln>
            <a:effectLst/>
          </p:spPr>
          <p:txBody>
            <a:bodyPr wrap="none" anchor="ctr"/>
            <a:lstStyle/>
            <a:p>
              <a:endParaRPr lang="en-US" sz="1000"/>
            </a:p>
          </p:txBody>
        </p:sp>
        <p:sp>
          <p:nvSpPr>
            <p:cNvPr id="115" name="Oval 270"/>
            <p:cNvSpPr>
              <a:spLocks noChangeArrowheads="1"/>
            </p:cNvSpPr>
            <p:nvPr/>
          </p:nvSpPr>
          <p:spPr bwMode="auto">
            <a:xfrm>
              <a:off x="2650" y="1419"/>
              <a:ext cx="280" cy="170"/>
            </a:xfrm>
            <a:prstGeom prst="ellipse">
              <a:avLst/>
            </a:prstGeom>
            <a:solidFill>
              <a:srgbClr val="F9D4CA"/>
            </a:solidFill>
            <a:ln w="12700" algn="ctr">
              <a:solidFill>
                <a:srgbClr val="333333"/>
              </a:solidFill>
              <a:round/>
              <a:headEnd/>
              <a:tailEnd/>
            </a:ln>
            <a:effectLst/>
          </p:spPr>
          <p:txBody>
            <a:bodyPr/>
            <a:lstStyle/>
            <a:p>
              <a:endParaRPr lang="en-US" sz="1000"/>
            </a:p>
          </p:txBody>
        </p:sp>
        <p:sp>
          <p:nvSpPr>
            <p:cNvPr id="116" name="AutoShape 271"/>
            <p:cNvSpPr>
              <a:spLocks noChangeArrowheads="1"/>
            </p:cNvSpPr>
            <p:nvPr/>
          </p:nvSpPr>
          <p:spPr bwMode="auto">
            <a:xfrm>
              <a:off x="2615" y="1690"/>
              <a:ext cx="347" cy="185"/>
            </a:xfrm>
            <a:prstGeom prst="flowChartDecision">
              <a:avLst/>
            </a:prstGeom>
            <a:solidFill>
              <a:srgbClr val="C8F7D3"/>
            </a:solidFill>
            <a:ln w="12700" algn="ctr">
              <a:solidFill>
                <a:srgbClr val="4D4D4D"/>
              </a:solidFill>
              <a:miter lim="800000"/>
              <a:headEnd/>
              <a:tailEnd/>
            </a:ln>
            <a:effectLst/>
          </p:spPr>
          <p:txBody>
            <a:bodyPr wrap="none" anchor="ctr"/>
            <a:lstStyle/>
            <a:p>
              <a:endParaRPr lang="en-US" sz="1000"/>
            </a:p>
          </p:txBody>
        </p:sp>
        <p:sp>
          <p:nvSpPr>
            <p:cNvPr id="117" name="AutoShape 272"/>
            <p:cNvSpPr>
              <a:spLocks noChangeArrowheads="1"/>
            </p:cNvSpPr>
            <p:nvPr/>
          </p:nvSpPr>
          <p:spPr bwMode="auto">
            <a:xfrm>
              <a:off x="2385" y="199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118" name="AutoShape 273"/>
            <p:cNvSpPr>
              <a:spLocks noChangeArrowheads="1"/>
            </p:cNvSpPr>
            <p:nvPr/>
          </p:nvSpPr>
          <p:spPr bwMode="auto">
            <a:xfrm>
              <a:off x="2670" y="1998"/>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119" name="AutoShape 274"/>
            <p:cNvSpPr>
              <a:spLocks noChangeArrowheads="1"/>
            </p:cNvSpPr>
            <p:nvPr/>
          </p:nvSpPr>
          <p:spPr bwMode="auto">
            <a:xfrm>
              <a:off x="2955" y="200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grpSp>
      <p:grpSp>
        <p:nvGrpSpPr>
          <p:cNvPr id="17" name="组合 89"/>
          <p:cNvGrpSpPr/>
          <p:nvPr/>
        </p:nvGrpSpPr>
        <p:grpSpPr>
          <a:xfrm>
            <a:off x="5357818" y="2705088"/>
            <a:ext cx="714380" cy="1644982"/>
            <a:chOff x="5357818" y="2705088"/>
            <a:chExt cx="714380" cy="1644982"/>
          </a:xfrm>
        </p:grpSpPr>
        <p:sp>
          <p:nvSpPr>
            <p:cNvPr id="104" name="Can 121"/>
            <p:cNvSpPr/>
            <p:nvPr/>
          </p:nvSpPr>
          <p:spPr bwMode="auto">
            <a:xfrm>
              <a:off x="5357818" y="3786190"/>
              <a:ext cx="714380" cy="563880"/>
            </a:xfrm>
            <a:prstGeom prst="can">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1200" dirty="0" smtClean="0">
                  <a:solidFill>
                    <a:schemeClr val="tx1"/>
                  </a:solidFill>
                  <a:effectLst>
                    <a:outerShdw blurRad="38100" dist="38100" dir="2700000" algn="tl">
                      <a:srgbClr val="000000">
                        <a:alpha val="43137"/>
                      </a:srgbClr>
                    </a:outerShdw>
                  </a:effectLst>
                  <a:latin typeface="Calibri" pitchFamily="34" charset="0"/>
                </a:rPr>
                <a:t>ESB </a:t>
              </a:r>
            </a:p>
            <a:p>
              <a:pPr algn="ctr" defTabSz="914099" fontAlgn="base">
                <a:spcBef>
                  <a:spcPct val="0"/>
                </a:spcBef>
                <a:spcAft>
                  <a:spcPct val="0"/>
                </a:spcAft>
              </a:pPr>
              <a:r>
                <a:rPr lang="zh-CN" altLang="en-US" sz="1200" dirty="0" smtClean="0">
                  <a:solidFill>
                    <a:schemeClr val="tx1"/>
                  </a:solidFill>
                  <a:effectLst>
                    <a:outerShdw blurRad="38100" dist="38100" dir="2700000" algn="tl">
                      <a:srgbClr val="000000">
                        <a:alpha val="43137"/>
                      </a:srgbClr>
                    </a:outerShdw>
                  </a:effectLst>
                  <a:latin typeface="Calibri" pitchFamily="34" charset="0"/>
                </a:rPr>
                <a:t>异常库</a:t>
              </a:r>
              <a:endParaRPr lang="en-US" sz="120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136" name="Straight Arrow Connector 132"/>
            <p:cNvCxnSpPr>
              <a:stCxn id="104" idx="1"/>
              <a:endCxn id="132" idx="2"/>
            </p:cNvCxnSpPr>
            <p:nvPr/>
          </p:nvCxnSpPr>
          <p:spPr>
            <a:xfrm rot="16200000" flipV="1">
              <a:off x="4998245" y="3069427"/>
              <a:ext cx="1081102" cy="352424"/>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140" name="Picture 49"/>
          <p:cNvPicPr>
            <a:picLocks noChangeAspect="1" noChangeArrowheads="1"/>
          </p:cNvPicPr>
          <p:nvPr/>
        </p:nvPicPr>
        <p:blipFill>
          <a:blip r:embed="rId10" cstate="print"/>
          <a:srcRect/>
          <a:stretch>
            <a:fillRect/>
          </a:stretch>
        </p:blipFill>
        <p:spPr bwMode="auto">
          <a:xfrm>
            <a:off x="7457657" y="4286256"/>
            <a:ext cx="186177" cy="153708"/>
          </a:xfrm>
          <a:prstGeom prst="rect">
            <a:avLst/>
          </a:prstGeom>
          <a:noFill/>
          <a:ln w="9525">
            <a:noFill/>
            <a:miter lim="800000"/>
            <a:headEnd/>
            <a:tailEnd/>
          </a:ln>
        </p:spPr>
      </p:pic>
      <p:cxnSp>
        <p:nvCxnSpPr>
          <p:cNvPr id="144" name="Straight Arrow Connector 75"/>
          <p:cNvCxnSpPr>
            <a:stCxn id="93" idx="0"/>
            <a:endCxn id="64" idx="3"/>
          </p:cNvCxnSpPr>
          <p:nvPr/>
        </p:nvCxnSpPr>
        <p:spPr>
          <a:xfrm flipH="1" flipV="1">
            <a:off x="829089" y="5120036"/>
            <a:ext cx="889409" cy="55926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75"/>
          <p:cNvCxnSpPr/>
          <p:nvPr/>
        </p:nvCxnSpPr>
        <p:spPr>
          <a:xfrm rot="16200000" flipH="1">
            <a:off x="7572397" y="3214686"/>
            <a:ext cx="1143007" cy="28575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8" name="组合 80"/>
          <p:cNvGrpSpPr/>
          <p:nvPr/>
        </p:nvGrpSpPr>
        <p:grpSpPr>
          <a:xfrm>
            <a:off x="1491265" y="2747809"/>
            <a:ext cx="1265000" cy="839223"/>
            <a:chOff x="1491265" y="2747809"/>
            <a:chExt cx="1265000" cy="839223"/>
          </a:xfrm>
        </p:grpSpPr>
        <p:cxnSp>
          <p:nvCxnSpPr>
            <p:cNvPr id="22" name="Straight Arrow Connector 21"/>
            <p:cNvCxnSpPr/>
            <p:nvPr/>
          </p:nvCxnSpPr>
          <p:spPr>
            <a:xfrm rot="16200000" flipH="1">
              <a:off x="1507857" y="2731217"/>
              <a:ext cx="839223" cy="87240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1928794" y="2937687"/>
              <a:ext cx="827471" cy="276999"/>
            </a:xfrm>
            <a:prstGeom prst="rect">
              <a:avLst/>
            </a:prstGeom>
            <a:noFill/>
          </p:spPr>
          <p:txBody>
            <a:bodyPr wrap="none" rtlCol="0">
              <a:spAutoFit/>
            </a:bodyPr>
            <a:lstStyle/>
            <a:p>
              <a:r>
                <a:rPr lang="en-US" altLang="zh-CN" sz="1200" dirty="0" smtClean="0"/>
                <a:t>1. </a:t>
              </a:r>
              <a:r>
                <a:rPr lang="zh-CN" altLang="en-US" sz="1200" dirty="0" smtClean="0"/>
                <a:t>提交</a:t>
              </a:r>
              <a:r>
                <a:rPr lang="en-US" altLang="zh-CN" sz="1200" dirty="0" smtClean="0"/>
                <a:t>PO</a:t>
              </a:r>
              <a:endParaRPr lang="zh-CN" altLang="en-US" sz="1200" dirty="0"/>
            </a:p>
          </p:txBody>
        </p:sp>
      </p:grpSp>
      <p:grpSp>
        <p:nvGrpSpPr>
          <p:cNvPr id="19" name="组合 81"/>
          <p:cNvGrpSpPr/>
          <p:nvPr/>
        </p:nvGrpSpPr>
        <p:grpSpPr>
          <a:xfrm>
            <a:off x="2970593" y="4071942"/>
            <a:ext cx="2156823" cy="748889"/>
            <a:chOff x="2970593" y="4071942"/>
            <a:chExt cx="2156823" cy="748889"/>
          </a:xfrm>
        </p:grpSpPr>
        <p:cxnSp>
          <p:nvCxnSpPr>
            <p:cNvPr id="106" name="Straight Arrow Connector 105"/>
            <p:cNvCxnSpPr>
              <a:endCxn id="115" idx="3"/>
            </p:cNvCxnSpPr>
            <p:nvPr/>
          </p:nvCxnSpPr>
          <p:spPr>
            <a:xfrm>
              <a:off x="2970593" y="4181318"/>
              <a:ext cx="2156823" cy="63951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3284259" y="4071942"/>
              <a:ext cx="827471" cy="276999"/>
            </a:xfrm>
            <a:prstGeom prst="rect">
              <a:avLst/>
            </a:prstGeom>
            <a:noFill/>
          </p:spPr>
          <p:txBody>
            <a:bodyPr wrap="none" rtlCol="0">
              <a:spAutoFit/>
            </a:bodyPr>
            <a:lstStyle/>
            <a:p>
              <a:r>
                <a:rPr lang="en-US" altLang="zh-CN" sz="1200" dirty="0" smtClean="0"/>
                <a:t>2. </a:t>
              </a:r>
              <a:r>
                <a:rPr lang="zh-CN" altLang="en-US" sz="1200" dirty="0" smtClean="0"/>
                <a:t>传输</a:t>
              </a:r>
              <a:r>
                <a:rPr lang="en-US" altLang="zh-CN" sz="1200" dirty="0" smtClean="0"/>
                <a:t>PO</a:t>
              </a:r>
              <a:endParaRPr lang="zh-CN" altLang="en-US" sz="1200" dirty="0"/>
            </a:p>
          </p:txBody>
        </p:sp>
      </p:grpSp>
      <p:grpSp>
        <p:nvGrpSpPr>
          <p:cNvPr id="20" name="组合 82"/>
          <p:cNvGrpSpPr/>
          <p:nvPr/>
        </p:nvGrpSpPr>
        <p:grpSpPr>
          <a:xfrm>
            <a:off x="5412029" y="4418150"/>
            <a:ext cx="2180925" cy="563968"/>
            <a:chOff x="5412029" y="4418150"/>
            <a:chExt cx="2180925" cy="563968"/>
          </a:xfrm>
        </p:grpSpPr>
        <p:cxnSp>
          <p:nvCxnSpPr>
            <p:cNvPr id="76" name="Straight Arrow Connector 75"/>
            <p:cNvCxnSpPr>
              <a:stCxn id="112" idx="0"/>
              <a:endCxn id="288" idx="1"/>
            </p:cNvCxnSpPr>
            <p:nvPr/>
          </p:nvCxnSpPr>
          <p:spPr>
            <a:xfrm rot="5400000" flipH="1" flipV="1">
              <a:off x="6261718" y="3650881"/>
              <a:ext cx="481548" cy="218092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rot="20782800">
              <a:off x="5942053" y="4418150"/>
              <a:ext cx="1414170" cy="276999"/>
            </a:xfrm>
            <a:prstGeom prst="rect">
              <a:avLst/>
            </a:prstGeom>
            <a:noFill/>
          </p:spPr>
          <p:txBody>
            <a:bodyPr wrap="none" rtlCol="0">
              <a:spAutoFit/>
            </a:bodyPr>
            <a:lstStyle/>
            <a:p>
              <a:r>
                <a:rPr lang="en-US" altLang="zh-CN" sz="1200" dirty="0" smtClean="0"/>
                <a:t>3. </a:t>
              </a:r>
              <a:r>
                <a:rPr lang="zh-CN" altLang="en-US" sz="1200" dirty="0" smtClean="0"/>
                <a:t>传输至合同系统</a:t>
              </a:r>
              <a:endParaRPr lang="zh-CN" altLang="en-US" sz="1200" dirty="0"/>
            </a:p>
          </p:txBody>
        </p:sp>
      </p:grpSp>
      <p:grpSp>
        <p:nvGrpSpPr>
          <p:cNvPr id="21" name="组合 84"/>
          <p:cNvGrpSpPr/>
          <p:nvPr/>
        </p:nvGrpSpPr>
        <p:grpSpPr>
          <a:xfrm>
            <a:off x="7037507" y="2714620"/>
            <a:ext cx="1106393" cy="1214446"/>
            <a:chOff x="7037507" y="2714620"/>
            <a:chExt cx="1106393" cy="1214446"/>
          </a:xfrm>
        </p:grpSpPr>
        <p:cxnSp>
          <p:nvCxnSpPr>
            <p:cNvPr id="110" name="Straight Arrow Connector 75"/>
            <p:cNvCxnSpPr>
              <a:stCxn id="288" idx="0"/>
              <a:endCxn id="56" idx="2"/>
            </p:cNvCxnSpPr>
            <p:nvPr/>
          </p:nvCxnSpPr>
          <p:spPr>
            <a:xfrm rot="16200000" flipV="1">
              <a:off x="7370001" y="3180606"/>
              <a:ext cx="1214446" cy="28247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7037507" y="3110211"/>
              <a:ext cx="1106393" cy="461665"/>
            </a:xfrm>
            <a:prstGeom prst="rect">
              <a:avLst/>
            </a:prstGeom>
            <a:noFill/>
          </p:spPr>
          <p:txBody>
            <a:bodyPr wrap="none" rtlCol="0">
              <a:spAutoFit/>
            </a:bodyPr>
            <a:lstStyle/>
            <a:p>
              <a:r>
                <a:rPr lang="en-US" altLang="zh-CN" sz="1200" dirty="0" smtClean="0"/>
                <a:t>4. </a:t>
              </a:r>
              <a:r>
                <a:rPr lang="zh-CN" altLang="en-US" sz="1200" dirty="0" smtClean="0"/>
                <a:t>多级审批、</a:t>
              </a:r>
              <a:endParaRPr lang="en-US" altLang="zh-CN" sz="1200" dirty="0" smtClean="0"/>
            </a:p>
            <a:p>
              <a:r>
                <a:rPr lang="zh-CN" altLang="en-US" sz="1200" dirty="0" smtClean="0"/>
                <a:t>签订合同</a:t>
              </a:r>
              <a:endParaRPr lang="zh-CN" altLang="en-US" sz="1200" dirty="0"/>
            </a:p>
          </p:txBody>
        </p:sp>
      </p:grpSp>
      <p:grpSp>
        <p:nvGrpSpPr>
          <p:cNvPr id="23" name="组合 85"/>
          <p:cNvGrpSpPr/>
          <p:nvPr/>
        </p:nvGrpSpPr>
        <p:grpSpPr>
          <a:xfrm>
            <a:off x="5643570" y="4892160"/>
            <a:ext cx="2071702" cy="731787"/>
            <a:chOff x="5643570" y="4892160"/>
            <a:chExt cx="2071702" cy="731787"/>
          </a:xfrm>
        </p:grpSpPr>
        <p:cxnSp>
          <p:nvCxnSpPr>
            <p:cNvPr id="153" name="Straight Arrow Connector 75"/>
            <p:cNvCxnSpPr>
              <a:endCxn id="187" idx="3"/>
            </p:cNvCxnSpPr>
            <p:nvPr/>
          </p:nvCxnSpPr>
          <p:spPr>
            <a:xfrm rot="10800000" flipV="1">
              <a:off x="5643570" y="4892160"/>
              <a:ext cx="2071702" cy="7317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143636" y="5152265"/>
              <a:ext cx="952505" cy="276999"/>
            </a:xfrm>
            <a:prstGeom prst="rect">
              <a:avLst/>
            </a:prstGeom>
            <a:noFill/>
          </p:spPr>
          <p:txBody>
            <a:bodyPr wrap="none" rtlCol="0">
              <a:spAutoFit/>
            </a:bodyPr>
            <a:lstStyle/>
            <a:p>
              <a:r>
                <a:rPr lang="en-US" altLang="zh-CN" sz="1200" dirty="0" smtClean="0"/>
                <a:t>5. </a:t>
              </a:r>
              <a:r>
                <a:rPr lang="zh-CN" altLang="en-US" sz="1200" dirty="0" smtClean="0"/>
                <a:t>合同信息</a:t>
              </a:r>
              <a:endParaRPr lang="zh-CN" altLang="en-US" sz="1200" dirty="0"/>
            </a:p>
          </p:txBody>
        </p:sp>
      </p:grpSp>
      <p:grpSp>
        <p:nvGrpSpPr>
          <p:cNvPr id="24" name="组合 86"/>
          <p:cNvGrpSpPr/>
          <p:nvPr/>
        </p:nvGrpSpPr>
        <p:grpSpPr>
          <a:xfrm>
            <a:off x="2571736" y="4429133"/>
            <a:ext cx="2470559" cy="1187515"/>
            <a:chOff x="2571736" y="4429133"/>
            <a:chExt cx="2470559" cy="1187515"/>
          </a:xfrm>
        </p:grpSpPr>
        <p:cxnSp>
          <p:nvCxnSpPr>
            <p:cNvPr id="165" name="Straight Arrow Connector 75"/>
            <p:cNvCxnSpPr>
              <a:stCxn id="185" idx="1"/>
            </p:cNvCxnSpPr>
            <p:nvPr/>
          </p:nvCxnSpPr>
          <p:spPr>
            <a:xfrm rot="10800000">
              <a:off x="2899155" y="4429133"/>
              <a:ext cx="2143140" cy="118751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571736" y="4714884"/>
              <a:ext cx="1036374" cy="276999"/>
            </a:xfrm>
            <a:prstGeom prst="rect">
              <a:avLst/>
            </a:prstGeom>
            <a:noFill/>
          </p:spPr>
          <p:txBody>
            <a:bodyPr wrap="none" rtlCol="0">
              <a:spAutoFit/>
            </a:bodyPr>
            <a:lstStyle/>
            <a:p>
              <a:r>
                <a:rPr lang="en-US" altLang="zh-CN" sz="1200" dirty="0" smtClean="0"/>
                <a:t>6. Release PO</a:t>
              </a:r>
              <a:endParaRPr lang="zh-CN" altLang="en-US" sz="1200" dirty="0"/>
            </a:p>
          </p:txBody>
        </p:sp>
      </p:grpSp>
      <p:grpSp>
        <p:nvGrpSpPr>
          <p:cNvPr id="25" name="组合 87"/>
          <p:cNvGrpSpPr/>
          <p:nvPr/>
        </p:nvGrpSpPr>
        <p:grpSpPr>
          <a:xfrm>
            <a:off x="2857488" y="5616647"/>
            <a:ext cx="2184807" cy="375368"/>
            <a:chOff x="2857488" y="5616647"/>
            <a:chExt cx="2184807" cy="375368"/>
          </a:xfrm>
        </p:grpSpPr>
        <p:cxnSp>
          <p:nvCxnSpPr>
            <p:cNvPr id="141" name="Straight Arrow Connector 75"/>
            <p:cNvCxnSpPr>
              <a:stCxn id="185" idx="1"/>
              <a:endCxn id="93" idx="2"/>
            </p:cNvCxnSpPr>
            <p:nvPr/>
          </p:nvCxnSpPr>
          <p:spPr>
            <a:xfrm rot="10800000" flipV="1">
              <a:off x="3008801" y="5616647"/>
              <a:ext cx="2033494" cy="6265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2857488" y="5715016"/>
              <a:ext cx="1443024" cy="276999"/>
            </a:xfrm>
            <a:prstGeom prst="rect">
              <a:avLst/>
            </a:prstGeom>
            <a:noFill/>
          </p:spPr>
          <p:txBody>
            <a:bodyPr wrap="none" rtlCol="0">
              <a:spAutoFit/>
            </a:bodyPr>
            <a:lstStyle/>
            <a:p>
              <a:r>
                <a:rPr lang="en-US" altLang="zh-CN" sz="1200" dirty="0" smtClean="0"/>
                <a:t>7. PO</a:t>
              </a:r>
              <a:r>
                <a:rPr lang="zh-CN" altLang="en-US" sz="1200" dirty="0" smtClean="0"/>
                <a:t>发送至供应商</a:t>
              </a:r>
              <a:endParaRPr lang="zh-CN" altLang="en-US" sz="1200" dirty="0"/>
            </a:p>
          </p:txBody>
        </p:sp>
      </p:grpSp>
      <p:grpSp>
        <p:nvGrpSpPr>
          <p:cNvPr id="26" name="Group 265"/>
          <p:cNvGrpSpPr>
            <a:grpSpLocks noChangeAspect="1"/>
          </p:cNvGrpSpPr>
          <p:nvPr/>
        </p:nvGrpSpPr>
        <p:grpSpPr bwMode="auto">
          <a:xfrm>
            <a:off x="5042295" y="5143512"/>
            <a:ext cx="601275" cy="534467"/>
            <a:chOff x="2385" y="1419"/>
            <a:chExt cx="807" cy="732"/>
          </a:xfrm>
          <a:effectLst>
            <a:outerShdw blurRad="50800" dist="38100" dir="2700000" algn="tl" rotWithShape="0">
              <a:prstClr val="black">
                <a:alpha val="40000"/>
              </a:prstClr>
            </a:outerShdw>
          </a:effectLst>
        </p:grpSpPr>
        <p:sp>
          <p:nvSpPr>
            <p:cNvPr id="179" name="Line 266"/>
            <p:cNvSpPr>
              <a:spLocks noChangeShapeType="1"/>
            </p:cNvSpPr>
            <p:nvPr/>
          </p:nvSpPr>
          <p:spPr bwMode="auto">
            <a:xfrm>
              <a:off x="2497" y="1781"/>
              <a:ext cx="0" cy="213"/>
            </a:xfrm>
            <a:prstGeom prst="line">
              <a:avLst/>
            </a:prstGeom>
            <a:noFill/>
            <a:ln w="9525">
              <a:solidFill>
                <a:srgbClr val="4D4D4D"/>
              </a:solidFill>
              <a:round/>
              <a:headEnd/>
              <a:tailEnd/>
            </a:ln>
            <a:effectLst/>
          </p:spPr>
          <p:txBody>
            <a:bodyPr wrap="none" anchor="ctr"/>
            <a:lstStyle/>
            <a:p>
              <a:endParaRPr lang="en-US" sz="1000"/>
            </a:p>
          </p:txBody>
        </p:sp>
        <p:sp>
          <p:nvSpPr>
            <p:cNvPr id="180" name="Line 267"/>
            <p:cNvSpPr>
              <a:spLocks noChangeShapeType="1"/>
            </p:cNvSpPr>
            <p:nvPr/>
          </p:nvSpPr>
          <p:spPr bwMode="auto">
            <a:xfrm>
              <a:off x="3073" y="1785"/>
              <a:ext cx="1" cy="222"/>
            </a:xfrm>
            <a:prstGeom prst="line">
              <a:avLst/>
            </a:prstGeom>
            <a:noFill/>
            <a:ln w="9525">
              <a:solidFill>
                <a:srgbClr val="4D4D4D"/>
              </a:solidFill>
              <a:round/>
              <a:headEnd/>
              <a:tailEnd/>
            </a:ln>
            <a:effectLst/>
          </p:spPr>
          <p:txBody>
            <a:bodyPr wrap="none" anchor="ctr"/>
            <a:lstStyle/>
            <a:p>
              <a:endParaRPr lang="en-US" sz="1000"/>
            </a:p>
          </p:txBody>
        </p:sp>
        <p:sp>
          <p:nvSpPr>
            <p:cNvPr id="181" name="Line 268"/>
            <p:cNvSpPr>
              <a:spLocks noChangeShapeType="1"/>
            </p:cNvSpPr>
            <p:nvPr/>
          </p:nvSpPr>
          <p:spPr bwMode="auto">
            <a:xfrm>
              <a:off x="2791" y="1526"/>
              <a:ext cx="0" cy="474"/>
            </a:xfrm>
            <a:prstGeom prst="line">
              <a:avLst/>
            </a:prstGeom>
            <a:noFill/>
            <a:ln w="9525">
              <a:solidFill>
                <a:srgbClr val="4D4D4D"/>
              </a:solidFill>
              <a:round/>
              <a:headEnd/>
              <a:tailEnd/>
            </a:ln>
            <a:effectLst/>
          </p:spPr>
          <p:txBody>
            <a:bodyPr wrap="none" anchor="ctr"/>
            <a:lstStyle/>
            <a:p>
              <a:endParaRPr lang="en-US" sz="1000"/>
            </a:p>
          </p:txBody>
        </p:sp>
        <p:sp>
          <p:nvSpPr>
            <p:cNvPr id="182" name="Line 269"/>
            <p:cNvSpPr>
              <a:spLocks noChangeShapeType="1"/>
            </p:cNvSpPr>
            <p:nvPr/>
          </p:nvSpPr>
          <p:spPr bwMode="auto">
            <a:xfrm flipH="1" flipV="1">
              <a:off x="2498" y="1782"/>
              <a:ext cx="574" cy="2"/>
            </a:xfrm>
            <a:prstGeom prst="line">
              <a:avLst/>
            </a:prstGeom>
            <a:noFill/>
            <a:ln w="9525">
              <a:solidFill>
                <a:srgbClr val="4D4D4D"/>
              </a:solidFill>
              <a:round/>
              <a:headEnd/>
              <a:tailEnd/>
            </a:ln>
            <a:effectLst/>
          </p:spPr>
          <p:txBody>
            <a:bodyPr wrap="none" anchor="ctr"/>
            <a:lstStyle/>
            <a:p>
              <a:endParaRPr lang="en-US" sz="1000"/>
            </a:p>
          </p:txBody>
        </p:sp>
        <p:sp>
          <p:nvSpPr>
            <p:cNvPr id="183" name="Oval 270"/>
            <p:cNvSpPr>
              <a:spLocks noChangeArrowheads="1"/>
            </p:cNvSpPr>
            <p:nvPr/>
          </p:nvSpPr>
          <p:spPr bwMode="auto">
            <a:xfrm>
              <a:off x="2650" y="1419"/>
              <a:ext cx="280" cy="170"/>
            </a:xfrm>
            <a:prstGeom prst="ellipse">
              <a:avLst/>
            </a:prstGeom>
            <a:solidFill>
              <a:srgbClr val="F9D4CA"/>
            </a:solidFill>
            <a:ln w="12700" algn="ctr">
              <a:solidFill>
                <a:srgbClr val="333333"/>
              </a:solidFill>
              <a:round/>
              <a:headEnd/>
              <a:tailEnd/>
            </a:ln>
            <a:effectLst/>
          </p:spPr>
          <p:txBody>
            <a:bodyPr/>
            <a:lstStyle/>
            <a:p>
              <a:endParaRPr lang="en-US" sz="1000"/>
            </a:p>
          </p:txBody>
        </p:sp>
        <p:sp>
          <p:nvSpPr>
            <p:cNvPr id="184" name="AutoShape 271"/>
            <p:cNvSpPr>
              <a:spLocks noChangeArrowheads="1"/>
            </p:cNvSpPr>
            <p:nvPr/>
          </p:nvSpPr>
          <p:spPr bwMode="auto">
            <a:xfrm>
              <a:off x="2615" y="1690"/>
              <a:ext cx="347" cy="185"/>
            </a:xfrm>
            <a:prstGeom prst="flowChartDecision">
              <a:avLst/>
            </a:prstGeom>
            <a:solidFill>
              <a:srgbClr val="C8F7D3"/>
            </a:solidFill>
            <a:ln w="12700" algn="ctr">
              <a:solidFill>
                <a:srgbClr val="4D4D4D"/>
              </a:solidFill>
              <a:miter lim="800000"/>
              <a:headEnd/>
              <a:tailEnd/>
            </a:ln>
            <a:effectLst/>
          </p:spPr>
          <p:txBody>
            <a:bodyPr wrap="none" anchor="ctr"/>
            <a:lstStyle/>
            <a:p>
              <a:endParaRPr lang="en-US" sz="1000"/>
            </a:p>
          </p:txBody>
        </p:sp>
        <p:sp>
          <p:nvSpPr>
            <p:cNvPr id="185" name="AutoShape 272"/>
            <p:cNvSpPr>
              <a:spLocks noChangeArrowheads="1"/>
            </p:cNvSpPr>
            <p:nvPr/>
          </p:nvSpPr>
          <p:spPr bwMode="auto">
            <a:xfrm>
              <a:off x="2385" y="199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186" name="AutoShape 273"/>
            <p:cNvSpPr>
              <a:spLocks noChangeArrowheads="1"/>
            </p:cNvSpPr>
            <p:nvPr/>
          </p:nvSpPr>
          <p:spPr bwMode="auto">
            <a:xfrm>
              <a:off x="2670" y="1998"/>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187" name="AutoShape 274"/>
            <p:cNvSpPr>
              <a:spLocks noChangeArrowheads="1"/>
            </p:cNvSpPr>
            <p:nvPr/>
          </p:nvSpPr>
          <p:spPr bwMode="auto">
            <a:xfrm>
              <a:off x="2955" y="200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grpSp>
    </p:spTree>
    <p:custDataLst>
      <p:tags r:id="rId1"/>
    </p:custDataLst>
  </p:cSld>
  <p:clrMapOvr>
    <a:masterClrMapping/>
  </p:clrMapOvr>
  <p:transition advTm="1838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par>
                          <p:cTn id="12" fill="hold">
                            <p:stCondLst>
                              <p:cond delay="1500"/>
                            </p:stCondLst>
                            <p:childTnLst>
                              <p:par>
                                <p:cTn id="13" presetID="4" presetClass="entr" presetSubtype="16"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2500"/>
                            </p:stCondLst>
                            <p:childTnLst>
                              <p:par>
                                <p:cTn id="20" presetID="4" presetClass="entr" presetSubtype="16"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par>
                          <p:cTn id="28" fill="hold">
                            <p:stCondLst>
                              <p:cond delay="500"/>
                            </p:stCondLst>
                            <p:childTnLst>
                              <p:par>
                                <p:cTn id="29" presetID="3" presetClass="entr" presetSubtype="10" fill="hold" nodeType="afterEffect">
                                  <p:stCondLst>
                                    <p:cond delay="500"/>
                                  </p:stCondLst>
                                  <p:childTnLst>
                                    <p:set>
                                      <p:cBhvr>
                                        <p:cTn id="30" dur="1" fill="hold">
                                          <p:stCondLst>
                                            <p:cond delay="0"/>
                                          </p:stCondLst>
                                        </p:cTn>
                                        <p:tgtEl>
                                          <p:spTgt spid="147"/>
                                        </p:tgtEl>
                                        <p:attrNameLst>
                                          <p:attrName>style.visibility</p:attrName>
                                        </p:attrNameLst>
                                      </p:cBhvr>
                                      <p:to>
                                        <p:strVal val="visible"/>
                                      </p:to>
                                    </p:set>
                                    <p:animEffect transition="in" filter="blinds(horizontal)">
                                      <p:cBhvr>
                                        <p:cTn id="31" dur="500"/>
                                        <p:tgtEl>
                                          <p:spTgt spid="147"/>
                                        </p:tgtEl>
                                      </p:cBhvr>
                                    </p:animEffect>
                                  </p:childTnLst>
                                </p:cTn>
                              </p:par>
                            </p:childTnLst>
                          </p:cTn>
                        </p:par>
                        <p:par>
                          <p:cTn id="32" fill="hold">
                            <p:stCondLst>
                              <p:cond delay="1500"/>
                            </p:stCondLst>
                            <p:childTnLst>
                              <p:par>
                                <p:cTn id="33" presetID="3" presetClass="entr" presetSubtype="10" fill="hold"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2500"/>
                            </p:stCondLst>
                            <p:childTnLst>
                              <p:par>
                                <p:cTn id="40" presetID="3" presetClass="entr" presetSubtype="10" fill="hold" nodeType="afterEffect">
                                  <p:stCondLst>
                                    <p:cond delay="50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par>
                          <p:cTn id="47" fill="hold">
                            <p:stCondLst>
                              <p:cond delay="0"/>
                            </p:stCondLst>
                            <p:childTnLst>
                              <p:par>
                                <p:cTn id="48" presetID="3" presetClass="entr" presetSubtype="10" fill="hold" nodeType="afterEffect">
                                  <p:stCondLst>
                                    <p:cond delay="500"/>
                                  </p:stCondLst>
                                  <p:childTnLst>
                                    <p:set>
                                      <p:cBhvr>
                                        <p:cTn id="49" dur="1" fill="hold">
                                          <p:stCondLst>
                                            <p:cond delay="0"/>
                                          </p:stCondLst>
                                        </p:cTn>
                                        <p:tgtEl>
                                          <p:spTgt spid="144"/>
                                        </p:tgtEl>
                                        <p:attrNameLst>
                                          <p:attrName>style.visibility</p:attrName>
                                        </p:attrNameLst>
                                      </p:cBhvr>
                                      <p:to>
                                        <p:strVal val="visible"/>
                                      </p:to>
                                    </p:set>
                                    <p:animEffect transition="in" filter="blinds(horizontal)">
                                      <p:cBhvr>
                                        <p:cTn id="50" dur="500"/>
                                        <p:tgtEl>
                                          <p:spTgt spid="144"/>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heckerboard(across)">
                                      <p:cBhvr>
                                        <p:cTn id="55" dur="500"/>
                                        <p:tgtEl>
                                          <p:spTgt spid="5"/>
                                        </p:tgtEl>
                                      </p:cBhvr>
                                    </p:animEffect>
                                  </p:childTnLst>
                                </p:cTn>
                              </p:par>
                            </p:childTnLst>
                          </p:cTn>
                        </p:par>
                        <p:par>
                          <p:cTn id="56" fill="hold">
                            <p:stCondLst>
                              <p:cond delay="500"/>
                            </p:stCondLst>
                            <p:childTnLst>
                              <p:par>
                                <p:cTn id="57" presetID="5" presetClass="entr" presetSubtype="10" fill="hold" nodeType="afterEffect">
                                  <p:stCondLst>
                                    <p:cond delay="500"/>
                                  </p:stCondLst>
                                  <p:childTnLst>
                                    <p:set>
                                      <p:cBhvr>
                                        <p:cTn id="58" dur="1" fill="hold">
                                          <p:stCondLst>
                                            <p:cond delay="0"/>
                                          </p:stCondLst>
                                        </p:cTn>
                                        <p:tgtEl>
                                          <p:spTgt spid="17"/>
                                        </p:tgtEl>
                                        <p:attrNameLst>
                                          <p:attrName>style.visibility</p:attrName>
                                        </p:attrNameLst>
                                      </p:cBhvr>
                                      <p:to>
                                        <p:strVal val="visible"/>
                                      </p:to>
                                    </p:set>
                                    <p:animEffect transition="in" filter="checkerboard(across)">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620156" cy="609398"/>
          </a:xfrm>
        </p:spPr>
        <p:txBody>
          <a:bodyPr/>
          <a:lstStyle/>
          <a:p>
            <a:pPr algn="l"/>
            <a:r>
              <a:rPr lang="zh-CN" altLang="en-US" sz="4000" dirty="0" smtClean="0"/>
              <a:t>采购处理流程</a:t>
            </a:r>
            <a:endParaRPr lang="en-US" sz="4000" dirty="0"/>
          </a:p>
        </p:txBody>
      </p:sp>
      <p:grpSp>
        <p:nvGrpSpPr>
          <p:cNvPr id="2" name="组合 146"/>
          <p:cNvGrpSpPr/>
          <p:nvPr/>
        </p:nvGrpSpPr>
        <p:grpSpPr>
          <a:xfrm>
            <a:off x="7072298" y="1214422"/>
            <a:ext cx="1285884" cy="5429288"/>
            <a:chOff x="6143636" y="1357298"/>
            <a:chExt cx="1285884" cy="5429288"/>
          </a:xfrm>
        </p:grpSpPr>
        <p:sp>
          <p:nvSpPr>
            <p:cNvPr id="121" name="Rectangle 113"/>
            <p:cNvSpPr/>
            <p:nvPr/>
          </p:nvSpPr>
          <p:spPr>
            <a:xfrm>
              <a:off x="6143636" y="1357298"/>
              <a:ext cx="1260000" cy="38178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外部供应商</a:t>
              </a:r>
              <a:endParaRPr lang="en-US" sz="1200" dirty="0"/>
            </a:p>
          </p:txBody>
        </p:sp>
        <p:sp>
          <p:nvSpPr>
            <p:cNvPr id="114" name="Rectangle 113"/>
            <p:cNvSpPr/>
            <p:nvPr/>
          </p:nvSpPr>
          <p:spPr>
            <a:xfrm>
              <a:off x="6143636" y="1746586"/>
              <a:ext cx="1285884" cy="504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rot="5400000">
              <a:off x="4614083" y="4533106"/>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2" name="Picture 258" descr="ServerProcess01"/>
            <p:cNvPicPr>
              <a:picLocks noChangeAspect="1" noChangeArrowheads="1"/>
            </p:cNvPicPr>
            <p:nvPr/>
          </p:nvPicPr>
          <p:blipFill>
            <a:blip r:embed="rId3" cstate="print"/>
            <a:srcRect/>
            <a:stretch>
              <a:fillRect/>
            </a:stretch>
          </p:blipFill>
          <p:spPr bwMode="auto">
            <a:xfrm>
              <a:off x="6553218" y="1797506"/>
              <a:ext cx="419100" cy="322263"/>
            </a:xfrm>
            <a:prstGeom prst="rect">
              <a:avLst/>
            </a:prstGeom>
            <a:noFill/>
            <a:ln w="9525" algn="ctr">
              <a:noFill/>
              <a:miter lim="800000"/>
              <a:headEnd/>
              <a:tailEnd/>
            </a:ln>
            <a:effectLst>
              <a:glow rad="139700">
                <a:schemeClr val="accent3">
                  <a:satMod val="175000"/>
                  <a:alpha val="40000"/>
                </a:schemeClr>
              </a:glow>
            </a:effectLst>
          </p:spPr>
        </p:pic>
        <p:sp>
          <p:nvSpPr>
            <p:cNvPr id="100" name="TextBox 99"/>
            <p:cNvSpPr txBox="1"/>
            <p:nvPr/>
          </p:nvSpPr>
          <p:spPr>
            <a:xfrm>
              <a:off x="6381768" y="2156764"/>
              <a:ext cx="762000" cy="369332"/>
            </a:xfrm>
            <a:prstGeom prst="rect">
              <a:avLst/>
            </a:prstGeom>
            <a:solidFill>
              <a:schemeClr val="bg1">
                <a:lumMod val="95000"/>
              </a:schemeClr>
            </a:solidFill>
            <a:ln>
              <a:solidFill>
                <a:schemeClr val="tx1"/>
              </a:solidFill>
            </a:ln>
          </p:spPr>
          <p:txBody>
            <a:bodyPr wrap="square" rtlCol="0">
              <a:spAutoFit/>
            </a:bodyPr>
            <a:lstStyle/>
            <a:p>
              <a:pPr algn="ctr"/>
              <a:r>
                <a:rPr lang="en-US" sz="900" dirty="0" smtClean="0"/>
                <a:t>PO </a:t>
              </a:r>
            </a:p>
            <a:p>
              <a:pPr algn="ctr"/>
              <a:r>
                <a:rPr lang="en-US" sz="900" dirty="0" smtClean="0"/>
                <a:t>Service</a:t>
              </a:r>
              <a:endParaRPr lang="en-US" sz="900" dirty="0"/>
            </a:p>
          </p:txBody>
        </p:sp>
      </p:grpSp>
      <p:grpSp>
        <p:nvGrpSpPr>
          <p:cNvPr id="6" name="组合 122"/>
          <p:cNvGrpSpPr/>
          <p:nvPr/>
        </p:nvGrpSpPr>
        <p:grpSpPr>
          <a:xfrm>
            <a:off x="1928762" y="1214422"/>
            <a:ext cx="1008000" cy="5434508"/>
            <a:chOff x="1000100" y="1357298"/>
            <a:chExt cx="1008000" cy="5434508"/>
          </a:xfrm>
        </p:grpSpPr>
        <p:sp>
          <p:nvSpPr>
            <p:cNvPr id="115" name="Rectangle 113"/>
            <p:cNvSpPr/>
            <p:nvPr/>
          </p:nvSpPr>
          <p:spPr>
            <a:xfrm>
              <a:off x="1013748" y="1357298"/>
              <a:ext cx="972000" cy="38178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ERP</a:t>
              </a:r>
              <a:endParaRPr lang="en-US" dirty="0"/>
            </a:p>
          </p:txBody>
        </p:sp>
        <p:sp>
          <p:nvSpPr>
            <p:cNvPr id="104" name="Rectangle 103"/>
            <p:cNvSpPr/>
            <p:nvPr/>
          </p:nvSpPr>
          <p:spPr>
            <a:xfrm>
              <a:off x="1000100" y="1751806"/>
              <a:ext cx="1008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rot="5400000">
              <a:off x="-672328" y="4533106"/>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115680" y="2202412"/>
              <a:ext cx="762000" cy="369332"/>
            </a:xfrm>
            <a:prstGeom prst="rect">
              <a:avLst/>
            </a:prstGeom>
            <a:solidFill>
              <a:schemeClr val="bg1">
                <a:lumMod val="95000"/>
              </a:schemeClr>
            </a:solidFill>
            <a:ln>
              <a:solidFill>
                <a:schemeClr val="tx1"/>
              </a:solidFill>
            </a:ln>
          </p:spPr>
          <p:txBody>
            <a:bodyPr wrap="square" rtlCol="0">
              <a:spAutoFit/>
            </a:bodyPr>
            <a:lstStyle/>
            <a:p>
              <a:pPr algn="ctr"/>
              <a:r>
                <a:rPr lang="en-US" sz="900" dirty="0" smtClean="0"/>
                <a:t>ERP</a:t>
              </a:r>
            </a:p>
            <a:p>
              <a:pPr algn="ctr"/>
              <a:r>
                <a:rPr lang="zh-CN" altLang="en-US" sz="900" dirty="0" smtClean="0"/>
                <a:t>系统</a:t>
              </a:r>
              <a:endParaRPr lang="en-US" altLang="zh-CN" sz="900" dirty="0" smtClean="0"/>
            </a:p>
          </p:txBody>
        </p:sp>
        <p:grpSp>
          <p:nvGrpSpPr>
            <p:cNvPr id="7" name="组合 104"/>
            <p:cNvGrpSpPr/>
            <p:nvPr/>
          </p:nvGrpSpPr>
          <p:grpSpPr>
            <a:xfrm>
              <a:off x="1285880" y="1681874"/>
              <a:ext cx="642910" cy="534184"/>
              <a:chOff x="5970296" y="1751806"/>
              <a:chExt cx="642910" cy="534184"/>
            </a:xfrm>
          </p:grpSpPr>
          <p:pic>
            <p:nvPicPr>
              <p:cNvPr id="87" name="Picture 7" descr="G:\D\Graphics\Artwork\Shapes and Graphics\Cylinder\blue cylinder.png"/>
              <p:cNvPicPr>
                <a:picLocks noChangeAspect="1" noChangeArrowheads="1"/>
              </p:cNvPicPr>
              <p:nvPr/>
            </p:nvPicPr>
            <p:blipFill>
              <a:blip r:embed="rId4" cstate="print">
                <a:duotone>
                  <a:schemeClr val="accent3">
                    <a:shade val="45000"/>
                    <a:satMod val="135000"/>
                  </a:schemeClr>
                  <a:prstClr val="white"/>
                </a:duotone>
                <a:lum bright="2000" contrast="10000"/>
              </a:blip>
              <a:stretch>
                <a:fillRect/>
              </a:stretch>
            </p:blipFill>
            <p:spPr bwMode="auto">
              <a:xfrm>
                <a:off x="6248400" y="1751806"/>
                <a:ext cx="305923" cy="295947"/>
              </a:xfrm>
              <a:prstGeom prst="rect">
                <a:avLst/>
              </a:prstGeom>
              <a:noFill/>
              <a:ln>
                <a:noFill/>
              </a:ln>
            </p:spPr>
          </p:pic>
          <p:grpSp>
            <p:nvGrpSpPr>
              <p:cNvPr id="8" name="Group 122"/>
              <p:cNvGrpSpPr/>
              <p:nvPr/>
            </p:nvGrpSpPr>
            <p:grpSpPr>
              <a:xfrm>
                <a:off x="5970296" y="1764727"/>
                <a:ext cx="642910" cy="521263"/>
                <a:chOff x="6181673" y="1967798"/>
                <a:chExt cx="498841" cy="415092"/>
              </a:xfrm>
            </p:grpSpPr>
            <p:pic>
              <p:nvPicPr>
                <p:cNvPr id="124" name="Picture 93" descr="Server"/>
                <p:cNvPicPr>
                  <a:picLocks noChangeAspect="1" noChangeArrowheads="1"/>
                </p:cNvPicPr>
                <p:nvPr/>
              </p:nvPicPr>
              <p:blipFill>
                <a:blip r:embed="rId5" cstate="screen"/>
                <a:srcRect/>
                <a:stretch>
                  <a:fillRect/>
                </a:stretch>
              </p:blipFill>
              <p:spPr bwMode="auto">
                <a:xfrm>
                  <a:off x="6181673" y="1967798"/>
                  <a:ext cx="312697" cy="391054"/>
                </a:xfrm>
                <a:prstGeom prst="rect">
                  <a:avLst/>
                </a:prstGeom>
                <a:noFill/>
                <a:ln w="9525">
                  <a:noFill/>
                  <a:miter lim="800000"/>
                  <a:headEnd/>
                  <a:tailEnd/>
                </a:ln>
              </p:spPr>
            </p:pic>
            <p:pic>
              <p:nvPicPr>
                <p:cNvPr id="125" name="Picture 95" descr="Shipping box with label"/>
                <p:cNvPicPr>
                  <a:picLocks noChangeAspect="1" noChangeArrowheads="1"/>
                </p:cNvPicPr>
                <p:nvPr/>
              </p:nvPicPr>
              <p:blipFill>
                <a:blip r:embed="rId6" cstate="screen"/>
                <a:srcRect/>
                <a:stretch>
                  <a:fillRect/>
                </a:stretch>
              </p:blipFill>
              <p:spPr bwMode="auto">
                <a:xfrm>
                  <a:off x="6279201" y="2057400"/>
                  <a:ext cx="401313" cy="325490"/>
                </a:xfrm>
                <a:prstGeom prst="rect">
                  <a:avLst/>
                </a:prstGeom>
                <a:noFill/>
                <a:ln w="9525">
                  <a:noFill/>
                  <a:miter lim="800000"/>
                  <a:headEnd/>
                  <a:tailEnd/>
                </a:ln>
              </p:spPr>
            </p:pic>
          </p:grpSp>
        </p:grpSp>
      </p:grpSp>
      <p:grpSp>
        <p:nvGrpSpPr>
          <p:cNvPr id="9" name="组合 145"/>
          <p:cNvGrpSpPr/>
          <p:nvPr/>
        </p:nvGrpSpPr>
        <p:grpSpPr>
          <a:xfrm>
            <a:off x="4929157" y="1214422"/>
            <a:ext cx="2160000" cy="5438134"/>
            <a:chOff x="4000496" y="1357298"/>
            <a:chExt cx="2160000" cy="5438134"/>
          </a:xfrm>
        </p:grpSpPr>
        <p:sp>
          <p:nvSpPr>
            <p:cNvPr id="120" name="Rectangle 113"/>
            <p:cNvSpPr/>
            <p:nvPr/>
          </p:nvSpPr>
          <p:spPr>
            <a:xfrm>
              <a:off x="4028628" y="1357298"/>
              <a:ext cx="2088000" cy="38178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合同管理</a:t>
              </a:r>
              <a:endParaRPr lang="en-US" sz="1200" dirty="0"/>
            </a:p>
          </p:txBody>
        </p:sp>
        <p:sp>
          <p:nvSpPr>
            <p:cNvPr id="103" name="Rectangle 3"/>
            <p:cNvSpPr/>
            <p:nvPr/>
          </p:nvSpPr>
          <p:spPr>
            <a:xfrm>
              <a:off x="4000496" y="1755432"/>
              <a:ext cx="2160000" cy="504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Straight Connector 159"/>
            <p:cNvCxnSpPr/>
            <p:nvPr/>
          </p:nvCxnSpPr>
          <p:spPr>
            <a:xfrm rot="5400000">
              <a:off x="3562356" y="4533106"/>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2543176" y="4529130"/>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103"/>
            <p:cNvGrpSpPr/>
            <p:nvPr/>
          </p:nvGrpSpPr>
          <p:grpSpPr>
            <a:xfrm>
              <a:off x="4310066" y="1785926"/>
              <a:ext cx="762000" cy="781110"/>
              <a:chOff x="1066800" y="1371600"/>
              <a:chExt cx="762000" cy="781110"/>
            </a:xfrm>
          </p:grpSpPr>
          <p:pic>
            <p:nvPicPr>
              <p:cNvPr id="56" name="Picture 12"/>
              <p:cNvPicPr>
                <a:picLocks noChangeAspect="1" noChangeArrowheads="1"/>
              </p:cNvPicPr>
              <p:nvPr/>
            </p:nvPicPr>
            <p:blipFill>
              <a:blip r:embed="rId7" cstate="print"/>
              <a:srcRect/>
              <a:stretch>
                <a:fillRect/>
              </a:stretch>
            </p:blipFill>
            <p:spPr bwMode="auto">
              <a:xfrm>
                <a:off x="1156841" y="1371600"/>
                <a:ext cx="581919" cy="320056"/>
              </a:xfrm>
              <a:prstGeom prst="rect">
                <a:avLst/>
              </a:prstGeom>
              <a:noFill/>
              <a:ln w="9525">
                <a:noFill/>
                <a:miter lim="800000"/>
                <a:headEnd/>
                <a:tailEnd/>
              </a:ln>
            </p:spPr>
          </p:pic>
          <p:sp>
            <p:nvSpPr>
              <p:cNvPr id="93" name="TextBox 92"/>
              <p:cNvSpPr txBox="1"/>
              <p:nvPr/>
            </p:nvSpPr>
            <p:spPr>
              <a:xfrm>
                <a:off x="1066800" y="1752600"/>
                <a:ext cx="762000" cy="400110"/>
              </a:xfrm>
              <a:prstGeom prst="rect">
                <a:avLst/>
              </a:prstGeom>
              <a:solidFill>
                <a:schemeClr val="bg1">
                  <a:lumMod val="95000"/>
                </a:schemeClr>
              </a:solidFill>
              <a:ln>
                <a:solidFill>
                  <a:schemeClr val="tx1"/>
                </a:solidFill>
              </a:ln>
            </p:spPr>
            <p:txBody>
              <a:bodyPr wrap="square" rtlCol="0">
                <a:spAutoFit/>
              </a:bodyPr>
              <a:lstStyle/>
              <a:p>
                <a:pPr algn="ctr"/>
                <a:r>
                  <a:rPr lang="zh-CN" altLang="en-US" sz="1000" dirty="0" smtClean="0"/>
                  <a:t>合同</a:t>
                </a:r>
                <a:endParaRPr lang="en-US" altLang="zh-CN" sz="1000" dirty="0" smtClean="0"/>
              </a:p>
              <a:p>
                <a:pPr algn="ctr"/>
                <a:r>
                  <a:rPr lang="zh-CN" altLang="en-US" sz="1000" dirty="0" smtClean="0"/>
                  <a:t>审批流程</a:t>
                </a:r>
                <a:endParaRPr lang="en-US" sz="1000" dirty="0"/>
              </a:p>
            </p:txBody>
          </p:sp>
        </p:grpSp>
        <p:sp>
          <p:nvSpPr>
            <p:cNvPr id="94" name="TextBox 93"/>
            <p:cNvSpPr txBox="1"/>
            <p:nvPr/>
          </p:nvSpPr>
          <p:spPr>
            <a:xfrm>
              <a:off x="5330522" y="2175673"/>
              <a:ext cx="762000" cy="369332"/>
            </a:xfrm>
            <a:prstGeom prst="rect">
              <a:avLst/>
            </a:prstGeom>
            <a:solidFill>
              <a:schemeClr val="bg1">
                <a:lumMod val="95000"/>
              </a:schemeClr>
            </a:solidFill>
            <a:ln>
              <a:solidFill>
                <a:schemeClr val="tx1"/>
              </a:solidFill>
            </a:ln>
          </p:spPr>
          <p:txBody>
            <a:bodyPr wrap="square" rtlCol="0">
              <a:spAutoFit/>
            </a:bodyPr>
            <a:lstStyle/>
            <a:p>
              <a:pPr algn="ctr"/>
              <a:r>
                <a:rPr lang="zh-CN" altLang="en-US" sz="900" dirty="0" smtClean="0"/>
                <a:t>法律部</a:t>
              </a:r>
              <a:endParaRPr lang="en-US" altLang="zh-CN" sz="900" dirty="0" smtClean="0"/>
            </a:p>
            <a:p>
              <a:pPr algn="ctr"/>
              <a:r>
                <a:rPr lang="zh-CN" altLang="en-US" sz="900" dirty="0" smtClean="0"/>
                <a:t>合同审批人</a:t>
              </a:r>
              <a:endParaRPr lang="en-US" sz="900" dirty="0"/>
            </a:p>
          </p:txBody>
        </p:sp>
        <p:pic>
          <p:nvPicPr>
            <p:cNvPr id="129" name="Picture 128" descr="Female User woman people person.png"/>
            <p:cNvPicPr>
              <a:picLocks noChangeAspect="1"/>
            </p:cNvPicPr>
            <p:nvPr/>
          </p:nvPicPr>
          <p:blipFill>
            <a:blip r:embed="rId8" cstate="print"/>
            <a:stretch>
              <a:fillRect/>
            </a:stretch>
          </p:blipFill>
          <p:spPr>
            <a:xfrm>
              <a:off x="5572165" y="1717040"/>
              <a:ext cx="357190" cy="497514"/>
            </a:xfrm>
            <a:prstGeom prst="rect">
              <a:avLst/>
            </a:prstGeom>
          </p:spPr>
        </p:pic>
      </p:grpSp>
      <p:grpSp>
        <p:nvGrpSpPr>
          <p:cNvPr id="11" name="组合 121"/>
          <p:cNvGrpSpPr/>
          <p:nvPr/>
        </p:nvGrpSpPr>
        <p:grpSpPr>
          <a:xfrm>
            <a:off x="928662" y="1214422"/>
            <a:ext cx="1008000" cy="5434508"/>
            <a:chOff x="0" y="1357298"/>
            <a:chExt cx="1008000" cy="5434508"/>
          </a:xfrm>
        </p:grpSpPr>
        <p:sp>
          <p:nvSpPr>
            <p:cNvPr id="116" name="Rectangle 113"/>
            <p:cNvSpPr/>
            <p:nvPr/>
          </p:nvSpPr>
          <p:spPr>
            <a:xfrm>
              <a:off x="13616" y="1357298"/>
              <a:ext cx="972000" cy="38178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物资采购</a:t>
              </a:r>
              <a:endParaRPr lang="en-US" sz="1200" dirty="0"/>
            </a:p>
          </p:txBody>
        </p:sp>
        <p:sp>
          <p:nvSpPr>
            <p:cNvPr id="4" name="Rectangle 3"/>
            <p:cNvSpPr/>
            <p:nvPr/>
          </p:nvSpPr>
          <p:spPr>
            <a:xfrm>
              <a:off x="0" y="1751806"/>
              <a:ext cx="1008000" cy="504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p:cNvCxnSpPr/>
            <p:nvPr/>
          </p:nvCxnSpPr>
          <p:spPr>
            <a:xfrm rot="5400000">
              <a:off x="-1714500" y="4533106"/>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95224" y="2202412"/>
              <a:ext cx="762000" cy="369332"/>
            </a:xfrm>
            <a:prstGeom prst="rect">
              <a:avLst/>
            </a:prstGeom>
            <a:solidFill>
              <a:schemeClr val="bg1">
                <a:lumMod val="95000"/>
              </a:schemeClr>
            </a:solidFill>
            <a:ln>
              <a:solidFill>
                <a:schemeClr val="tx1"/>
              </a:solidFill>
            </a:ln>
          </p:spPr>
          <p:txBody>
            <a:bodyPr wrap="square" rtlCol="0">
              <a:spAutoFit/>
            </a:bodyPr>
            <a:lstStyle/>
            <a:p>
              <a:pPr algn="ctr"/>
              <a:r>
                <a:rPr lang="zh-CN" altLang="en-US" sz="900" dirty="0" smtClean="0"/>
                <a:t>物资采购部</a:t>
              </a:r>
              <a:r>
                <a:rPr lang="en-US" altLang="zh-CN" sz="900" dirty="0" smtClean="0"/>
                <a:t>PO</a:t>
              </a:r>
              <a:r>
                <a:rPr lang="zh-CN" altLang="en-US" sz="900" dirty="0" smtClean="0"/>
                <a:t>申请人</a:t>
              </a:r>
              <a:endParaRPr lang="en-US" sz="900" dirty="0"/>
            </a:p>
          </p:txBody>
        </p:sp>
        <p:pic>
          <p:nvPicPr>
            <p:cNvPr id="130" name="Picture 129" descr="Generic User person people.png"/>
            <p:cNvPicPr>
              <a:picLocks noChangeAspect="1"/>
            </p:cNvPicPr>
            <p:nvPr/>
          </p:nvPicPr>
          <p:blipFill>
            <a:blip r:embed="rId9" cstate="print"/>
            <a:stretch>
              <a:fillRect/>
            </a:stretch>
          </p:blipFill>
          <p:spPr>
            <a:xfrm flipH="1">
              <a:off x="214284" y="1714488"/>
              <a:ext cx="443722" cy="540000"/>
            </a:xfrm>
            <a:prstGeom prst="rect">
              <a:avLst/>
            </a:prstGeom>
          </p:spPr>
        </p:pic>
      </p:grpSp>
      <p:grpSp>
        <p:nvGrpSpPr>
          <p:cNvPr id="12" name="组合 130"/>
          <p:cNvGrpSpPr/>
          <p:nvPr/>
        </p:nvGrpSpPr>
        <p:grpSpPr>
          <a:xfrm>
            <a:off x="2928894" y="1214422"/>
            <a:ext cx="2016000" cy="5434508"/>
            <a:chOff x="2000232" y="1357298"/>
            <a:chExt cx="2016000" cy="5434508"/>
          </a:xfrm>
        </p:grpSpPr>
        <p:sp>
          <p:nvSpPr>
            <p:cNvPr id="5" name="Rectangle 4"/>
            <p:cNvSpPr/>
            <p:nvPr/>
          </p:nvSpPr>
          <p:spPr>
            <a:xfrm>
              <a:off x="2000232" y="1751806"/>
              <a:ext cx="2016000" cy="504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p:nvPr/>
          </p:nvCxnSpPr>
          <p:spPr>
            <a:xfrm rot="5400000">
              <a:off x="375460" y="4533106"/>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213660" y="4533106"/>
              <a:ext cx="4344194" cy="7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Group 265"/>
            <p:cNvGrpSpPr>
              <a:grpSpLocks noChangeAspect="1"/>
            </p:cNvGrpSpPr>
            <p:nvPr/>
          </p:nvGrpSpPr>
          <p:grpSpPr bwMode="auto">
            <a:xfrm>
              <a:off x="3080560" y="1751806"/>
              <a:ext cx="499302" cy="443824"/>
              <a:chOff x="2385" y="1419"/>
              <a:chExt cx="807" cy="732"/>
            </a:xfrm>
            <a:effectLst>
              <a:outerShdw blurRad="50800" dist="38100" dir="2700000" algn="tl" rotWithShape="0">
                <a:prstClr val="black">
                  <a:alpha val="40000"/>
                </a:prstClr>
              </a:outerShdw>
            </a:effectLst>
          </p:grpSpPr>
          <p:sp>
            <p:nvSpPr>
              <p:cNvPr id="78" name="Line 266"/>
              <p:cNvSpPr>
                <a:spLocks noChangeShapeType="1"/>
              </p:cNvSpPr>
              <p:nvPr/>
            </p:nvSpPr>
            <p:spPr bwMode="auto">
              <a:xfrm>
                <a:off x="2497" y="1781"/>
                <a:ext cx="0" cy="213"/>
              </a:xfrm>
              <a:prstGeom prst="line">
                <a:avLst/>
              </a:prstGeom>
              <a:noFill/>
              <a:ln w="9525">
                <a:solidFill>
                  <a:srgbClr val="4D4D4D"/>
                </a:solidFill>
                <a:round/>
                <a:headEnd/>
                <a:tailEnd/>
              </a:ln>
              <a:effectLst/>
            </p:spPr>
            <p:txBody>
              <a:bodyPr wrap="none" anchor="ctr"/>
              <a:lstStyle/>
              <a:p>
                <a:endParaRPr lang="en-US" sz="1000"/>
              </a:p>
            </p:txBody>
          </p:sp>
          <p:sp>
            <p:nvSpPr>
              <p:cNvPr id="79" name="Line 267"/>
              <p:cNvSpPr>
                <a:spLocks noChangeShapeType="1"/>
              </p:cNvSpPr>
              <p:nvPr/>
            </p:nvSpPr>
            <p:spPr bwMode="auto">
              <a:xfrm>
                <a:off x="3073" y="1785"/>
                <a:ext cx="1" cy="222"/>
              </a:xfrm>
              <a:prstGeom prst="line">
                <a:avLst/>
              </a:prstGeom>
              <a:noFill/>
              <a:ln w="9525">
                <a:solidFill>
                  <a:srgbClr val="4D4D4D"/>
                </a:solidFill>
                <a:round/>
                <a:headEnd/>
                <a:tailEnd/>
              </a:ln>
              <a:effectLst/>
            </p:spPr>
            <p:txBody>
              <a:bodyPr wrap="none" anchor="ctr"/>
              <a:lstStyle/>
              <a:p>
                <a:endParaRPr lang="en-US" sz="1000"/>
              </a:p>
            </p:txBody>
          </p:sp>
          <p:sp>
            <p:nvSpPr>
              <p:cNvPr id="80" name="Line 268"/>
              <p:cNvSpPr>
                <a:spLocks noChangeShapeType="1"/>
              </p:cNvSpPr>
              <p:nvPr/>
            </p:nvSpPr>
            <p:spPr bwMode="auto">
              <a:xfrm>
                <a:off x="2791" y="1526"/>
                <a:ext cx="0" cy="474"/>
              </a:xfrm>
              <a:prstGeom prst="line">
                <a:avLst/>
              </a:prstGeom>
              <a:noFill/>
              <a:ln w="9525">
                <a:solidFill>
                  <a:srgbClr val="4D4D4D"/>
                </a:solidFill>
                <a:round/>
                <a:headEnd/>
                <a:tailEnd/>
              </a:ln>
              <a:effectLst/>
            </p:spPr>
            <p:txBody>
              <a:bodyPr wrap="none" anchor="ctr"/>
              <a:lstStyle/>
              <a:p>
                <a:endParaRPr lang="en-US" sz="1000"/>
              </a:p>
            </p:txBody>
          </p:sp>
          <p:sp>
            <p:nvSpPr>
              <p:cNvPr id="81" name="Line 269"/>
              <p:cNvSpPr>
                <a:spLocks noChangeShapeType="1"/>
              </p:cNvSpPr>
              <p:nvPr/>
            </p:nvSpPr>
            <p:spPr bwMode="auto">
              <a:xfrm flipH="1" flipV="1">
                <a:off x="2498" y="1782"/>
                <a:ext cx="574" cy="2"/>
              </a:xfrm>
              <a:prstGeom prst="line">
                <a:avLst/>
              </a:prstGeom>
              <a:noFill/>
              <a:ln w="9525">
                <a:solidFill>
                  <a:srgbClr val="4D4D4D"/>
                </a:solidFill>
                <a:round/>
                <a:headEnd/>
                <a:tailEnd/>
              </a:ln>
              <a:effectLst/>
            </p:spPr>
            <p:txBody>
              <a:bodyPr wrap="none" anchor="ctr"/>
              <a:lstStyle/>
              <a:p>
                <a:endParaRPr lang="en-US" sz="1000"/>
              </a:p>
            </p:txBody>
          </p:sp>
          <p:sp>
            <p:nvSpPr>
              <p:cNvPr id="82" name="Oval 270"/>
              <p:cNvSpPr>
                <a:spLocks noChangeArrowheads="1"/>
              </p:cNvSpPr>
              <p:nvPr/>
            </p:nvSpPr>
            <p:spPr bwMode="auto">
              <a:xfrm>
                <a:off x="2650" y="1419"/>
                <a:ext cx="280" cy="170"/>
              </a:xfrm>
              <a:prstGeom prst="ellipse">
                <a:avLst/>
              </a:prstGeom>
              <a:solidFill>
                <a:srgbClr val="F9D4CA"/>
              </a:solidFill>
              <a:ln w="12700" algn="ctr">
                <a:solidFill>
                  <a:srgbClr val="333333"/>
                </a:solidFill>
                <a:round/>
                <a:headEnd/>
                <a:tailEnd/>
              </a:ln>
              <a:effectLst/>
            </p:spPr>
            <p:txBody>
              <a:bodyPr/>
              <a:lstStyle/>
              <a:p>
                <a:endParaRPr lang="en-US" sz="1000"/>
              </a:p>
            </p:txBody>
          </p:sp>
          <p:sp>
            <p:nvSpPr>
              <p:cNvPr id="83" name="AutoShape 271"/>
              <p:cNvSpPr>
                <a:spLocks noChangeArrowheads="1"/>
              </p:cNvSpPr>
              <p:nvPr/>
            </p:nvSpPr>
            <p:spPr bwMode="auto">
              <a:xfrm>
                <a:off x="2615" y="1690"/>
                <a:ext cx="347" cy="185"/>
              </a:xfrm>
              <a:prstGeom prst="flowChartDecision">
                <a:avLst/>
              </a:prstGeom>
              <a:solidFill>
                <a:srgbClr val="C8F7D3"/>
              </a:solidFill>
              <a:ln w="12700" algn="ctr">
                <a:solidFill>
                  <a:srgbClr val="4D4D4D"/>
                </a:solidFill>
                <a:miter lim="800000"/>
                <a:headEnd/>
                <a:tailEnd/>
              </a:ln>
              <a:effectLst/>
            </p:spPr>
            <p:txBody>
              <a:bodyPr wrap="none" anchor="ctr"/>
              <a:lstStyle/>
              <a:p>
                <a:endParaRPr lang="en-US" sz="1000"/>
              </a:p>
            </p:txBody>
          </p:sp>
          <p:sp>
            <p:nvSpPr>
              <p:cNvPr id="84" name="AutoShape 272"/>
              <p:cNvSpPr>
                <a:spLocks noChangeArrowheads="1"/>
              </p:cNvSpPr>
              <p:nvPr/>
            </p:nvSpPr>
            <p:spPr bwMode="auto">
              <a:xfrm>
                <a:off x="2385" y="199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85" name="AutoShape 273"/>
              <p:cNvSpPr>
                <a:spLocks noChangeArrowheads="1"/>
              </p:cNvSpPr>
              <p:nvPr/>
            </p:nvSpPr>
            <p:spPr bwMode="auto">
              <a:xfrm>
                <a:off x="2670" y="1998"/>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86" name="AutoShape 274"/>
              <p:cNvSpPr>
                <a:spLocks noChangeArrowheads="1"/>
              </p:cNvSpPr>
              <p:nvPr/>
            </p:nvSpPr>
            <p:spPr bwMode="auto">
              <a:xfrm>
                <a:off x="2955" y="200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grpSp>
        <p:sp>
          <p:nvSpPr>
            <p:cNvPr id="95" name="TextBox 94"/>
            <p:cNvSpPr txBox="1"/>
            <p:nvPr/>
          </p:nvSpPr>
          <p:spPr>
            <a:xfrm>
              <a:off x="2143108" y="2216617"/>
              <a:ext cx="762000" cy="369332"/>
            </a:xfrm>
            <a:prstGeom prst="rect">
              <a:avLst/>
            </a:prstGeom>
            <a:solidFill>
              <a:schemeClr val="bg1">
                <a:lumMod val="95000"/>
              </a:schemeClr>
            </a:solidFill>
            <a:ln>
              <a:solidFill>
                <a:schemeClr val="tx1"/>
              </a:solidFill>
            </a:ln>
          </p:spPr>
          <p:txBody>
            <a:bodyPr wrap="square" rtlCol="0">
              <a:spAutoFit/>
            </a:bodyPr>
            <a:lstStyle/>
            <a:p>
              <a:pPr algn="ctr"/>
              <a:r>
                <a:rPr lang="en-US" altLang="zh-CN" sz="900" dirty="0" smtClean="0"/>
                <a:t>PO</a:t>
              </a:r>
              <a:r>
                <a:rPr lang="zh-CN" altLang="en-US" sz="900" dirty="0" smtClean="0"/>
                <a:t>转换</a:t>
              </a:r>
              <a:r>
                <a:rPr lang="en-US" sz="900" dirty="0" err="1" smtClean="0"/>
                <a:t>Orch</a:t>
              </a:r>
              <a:endParaRPr lang="en-US" sz="900" dirty="0"/>
            </a:p>
          </p:txBody>
        </p:sp>
        <p:sp>
          <p:nvSpPr>
            <p:cNvPr id="96" name="TextBox 95"/>
            <p:cNvSpPr txBox="1"/>
            <p:nvPr/>
          </p:nvSpPr>
          <p:spPr>
            <a:xfrm>
              <a:off x="3000364" y="2216617"/>
              <a:ext cx="762000" cy="369332"/>
            </a:xfrm>
            <a:prstGeom prst="rect">
              <a:avLst/>
            </a:prstGeom>
            <a:solidFill>
              <a:schemeClr val="bg1">
                <a:lumMod val="95000"/>
              </a:schemeClr>
            </a:solidFill>
            <a:ln>
              <a:solidFill>
                <a:schemeClr val="tx1"/>
              </a:solidFill>
            </a:ln>
          </p:spPr>
          <p:txBody>
            <a:bodyPr wrap="square" rtlCol="0">
              <a:spAutoFit/>
            </a:bodyPr>
            <a:lstStyle/>
            <a:p>
              <a:pPr algn="ctr"/>
              <a:r>
                <a:rPr lang="en-US" altLang="zh-CN" sz="900" dirty="0" smtClean="0"/>
                <a:t>PO release</a:t>
              </a:r>
              <a:r>
                <a:rPr lang="en-US" sz="900" dirty="0" smtClean="0"/>
                <a:t> </a:t>
              </a:r>
              <a:r>
                <a:rPr lang="en-US" sz="900" dirty="0" err="1" smtClean="0"/>
                <a:t>Orch</a:t>
              </a:r>
              <a:endParaRPr lang="en-US" sz="900" dirty="0"/>
            </a:p>
          </p:txBody>
        </p:sp>
        <p:grpSp>
          <p:nvGrpSpPr>
            <p:cNvPr id="14" name="Group 265"/>
            <p:cNvGrpSpPr>
              <a:grpSpLocks noChangeAspect="1"/>
            </p:cNvGrpSpPr>
            <p:nvPr/>
          </p:nvGrpSpPr>
          <p:grpSpPr bwMode="auto">
            <a:xfrm>
              <a:off x="2318560" y="1751806"/>
              <a:ext cx="499302" cy="443824"/>
              <a:chOff x="2385" y="1419"/>
              <a:chExt cx="807" cy="732"/>
            </a:xfrm>
            <a:effectLst>
              <a:outerShdw blurRad="50800" dist="38100" dir="2700000" algn="tl" rotWithShape="0">
                <a:prstClr val="black">
                  <a:alpha val="40000"/>
                </a:prstClr>
              </a:outerShdw>
            </a:effectLst>
          </p:grpSpPr>
          <p:sp>
            <p:nvSpPr>
              <p:cNvPr id="132" name="Line 266"/>
              <p:cNvSpPr>
                <a:spLocks noChangeShapeType="1"/>
              </p:cNvSpPr>
              <p:nvPr/>
            </p:nvSpPr>
            <p:spPr bwMode="auto">
              <a:xfrm>
                <a:off x="2497" y="1781"/>
                <a:ext cx="0" cy="213"/>
              </a:xfrm>
              <a:prstGeom prst="line">
                <a:avLst/>
              </a:prstGeom>
              <a:noFill/>
              <a:ln w="9525">
                <a:solidFill>
                  <a:srgbClr val="4D4D4D"/>
                </a:solidFill>
                <a:round/>
                <a:headEnd/>
                <a:tailEnd/>
              </a:ln>
              <a:effectLst/>
            </p:spPr>
            <p:txBody>
              <a:bodyPr wrap="none" anchor="ctr"/>
              <a:lstStyle/>
              <a:p>
                <a:endParaRPr lang="en-US" sz="1000"/>
              </a:p>
            </p:txBody>
          </p:sp>
          <p:sp>
            <p:nvSpPr>
              <p:cNvPr id="133" name="Line 267"/>
              <p:cNvSpPr>
                <a:spLocks noChangeShapeType="1"/>
              </p:cNvSpPr>
              <p:nvPr/>
            </p:nvSpPr>
            <p:spPr bwMode="auto">
              <a:xfrm>
                <a:off x="3073" y="1785"/>
                <a:ext cx="1" cy="222"/>
              </a:xfrm>
              <a:prstGeom prst="line">
                <a:avLst/>
              </a:prstGeom>
              <a:noFill/>
              <a:ln w="9525">
                <a:solidFill>
                  <a:srgbClr val="4D4D4D"/>
                </a:solidFill>
                <a:round/>
                <a:headEnd/>
                <a:tailEnd/>
              </a:ln>
              <a:effectLst/>
            </p:spPr>
            <p:txBody>
              <a:bodyPr wrap="none" anchor="ctr"/>
              <a:lstStyle/>
              <a:p>
                <a:endParaRPr lang="en-US" sz="1000"/>
              </a:p>
            </p:txBody>
          </p:sp>
          <p:sp>
            <p:nvSpPr>
              <p:cNvPr id="134" name="Line 268"/>
              <p:cNvSpPr>
                <a:spLocks noChangeShapeType="1"/>
              </p:cNvSpPr>
              <p:nvPr/>
            </p:nvSpPr>
            <p:spPr bwMode="auto">
              <a:xfrm>
                <a:off x="2791" y="1526"/>
                <a:ext cx="0" cy="474"/>
              </a:xfrm>
              <a:prstGeom prst="line">
                <a:avLst/>
              </a:prstGeom>
              <a:noFill/>
              <a:ln w="9525">
                <a:solidFill>
                  <a:srgbClr val="4D4D4D"/>
                </a:solidFill>
                <a:round/>
                <a:headEnd/>
                <a:tailEnd/>
              </a:ln>
              <a:effectLst/>
            </p:spPr>
            <p:txBody>
              <a:bodyPr wrap="none" anchor="ctr"/>
              <a:lstStyle/>
              <a:p>
                <a:endParaRPr lang="en-US" sz="1000"/>
              </a:p>
            </p:txBody>
          </p:sp>
          <p:sp>
            <p:nvSpPr>
              <p:cNvPr id="135" name="Line 269"/>
              <p:cNvSpPr>
                <a:spLocks noChangeShapeType="1"/>
              </p:cNvSpPr>
              <p:nvPr/>
            </p:nvSpPr>
            <p:spPr bwMode="auto">
              <a:xfrm flipH="1" flipV="1">
                <a:off x="2498" y="1782"/>
                <a:ext cx="574" cy="2"/>
              </a:xfrm>
              <a:prstGeom prst="line">
                <a:avLst/>
              </a:prstGeom>
              <a:noFill/>
              <a:ln w="9525">
                <a:solidFill>
                  <a:srgbClr val="4D4D4D"/>
                </a:solidFill>
                <a:round/>
                <a:headEnd/>
                <a:tailEnd/>
              </a:ln>
              <a:effectLst/>
            </p:spPr>
            <p:txBody>
              <a:bodyPr wrap="none" anchor="ctr"/>
              <a:lstStyle/>
              <a:p>
                <a:endParaRPr lang="en-US" sz="1000"/>
              </a:p>
            </p:txBody>
          </p:sp>
          <p:sp>
            <p:nvSpPr>
              <p:cNvPr id="136" name="Oval 270"/>
              <p:cNvSpPr>
                <a:spLocks noChangeArrowheads="1"/>
              </p:cNvSpPr>
              <p:nvPr/>
            </p:nvSpPr>
            <p:spPr bwMode="auto">
              <a:xfrm>
                <a:off x="2650" y="1419"/>
                <a:ext cx="280" cy="170"/>
              </a:xfrm>
              <a:prstGeom prst="ellipse">
                <a:avLst/>
              </a:prstGeom>
              <a:solidFill>
                <a:srgbClr val="F9D4CA"/>
              </a:solidFill>
              <a:ln w="12700" algn="ctr">
                <a:solidFill>
                  <a:srgbClr val="333333"/>
                </a:solidFill>
                <a:round/>
                <a:headEnd/>
                <a:tailEnd/>
              </a:ln>
              <a:effectLst/>
            </p:spPr>
            <p:txBody>
              <a:bodyPr/>
              <a:lstStyle/>
              <a:p>
                <a:endParaRPr lang="en-US" sz="1000"/>
              </a:p>
            </p:txBody>
          </p:sp>
          <p:sp>
            <p:nvSpPr>
              <p:cNvPr id="137" name="AutoShape 271"/>
              <p:cNvSpPr>
                <a:spLocks noChangeArrowheads="1"/>
              </p:cNvSpPr>
              <p:nvPr/>
            </p:nvSpPr>
            <p:spPr bwMode="auto">
              <a:xfrm>
                <a:off x="2615" y="1690"/>
                <a:ext cx="347" cy="185"/>
              </a:xfrm>
              <a:prstGeom prst="flowChartDecision">
                <a:avLst/>
              </a:prstGeom>
              <a:solidFill>
                <a:srgbClr val="C8F7D3"/>
              </a:solidFill>
              <a:ln w="12700" algn="ctr">
                <a:solidFill>
                  <a:srgbClr val="4D4D4D"/>
                </a:solidFill>
                <a:miter lim="800000"/>
                <a:headEnd/>
                <a:tailEnd/>
              </a:ln>
              <a:effectLst/>
            </p:spPr>
            <p:txBody>
              <a:bodyPr wrap="none" anchor="ctr"/>
              <a:lstStyle/>
              <a:p>
                <a:endParaRPr lang="en-US" sz="1000"/>
              </a:p>
            </p:txBody>
          </p:sp>
          <p:sp>
            <p:nvSpPr>
              <p:cNvPr id="142" name="AutoShape 272"/>
              <p:cNvSpPr>
                <a:spLocks noChangeArrowheads="1"/>
              </p:cNvSpPr>
              <p:nvPr/>
            </p:nvSpPr>
            <p:spPr bwMode="auto">
              <a:xfrm>
                <a:off x="2385" y="199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143" name="AutoShape 273"/>
              <p:cNvSpPr>
                <a:spLocks noChangeArrowheads="1"/>
              </p:cNvSpPr>
              <p:nvPr/>
            </p:nvSpPr>
            <p:spPr bwMode="auto">
              <a:xfrm>
                <a:off x="2670" y="1998"/>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sp>
            <p:nvSpPr>
              <p:cNvPr id="145" name="AutoShape 274"/>
              <p:cNvSpPr>
                <a:spLocks noChangeArrowheads="1"/>
              </p:cNvSpPr>
              <p:nvPr/>
            </p:nvSpPr>
            <p:spPr bwMode="auto">
              <a:xfrm>
                <a:off x="2955" y="2003"/>
                <a:ext cx="237" cy="148"/>
              </a:xfrm>
              <a:prstGeom prst="flowChartAlternateProcess">
                <a:avLst/>
              </a:prstGeom>
              <a:solidFill>
                <a:srgbClr val="C4C4F8"/>
              </a:solidFill>
              <a:ln w="12700" algn="ctr">
                <a:solidFill>
                  <a:srgbClr val="4D4D4D"/>
                </a:solidFill>
                <a:miter lim="800000"/>
                <a:headEnd/>
                <a:tailEnd/>
              </a:ln>
              <a:effectLst/>
            </p:spPr>
            <p:txBody>
              <a:bodyPr wrap="none" anchor="ctr"/>
              <a:lstStyle/>
              <a:p>
                <a:endParaRPr lang="en-US" sz="1000"/>
              </a:p>
            </p:txBody>
          </p:sp>
        </p:grpSp>
        <p:grpSp>
          <p:nvGrpSpPr>
            <p:cNvPr id="15" name="组合 116"/>
            <p:cNvGrpSpPr/>
            <p:nvPr/>
          </p:nvGrpSpPr>
          <p:grpSpPr>
            <a:xfrm>
              <a:off x="2013880" y="1357298"/>
              <a:ext cx="1980000" cy="381786"/>
              <a:chOff x="2013880" y="1357298"/>
              <a:chExt cx="1980000" cy="381786"/>
            </a:xfrm>
          </p:grpSpPr>
          <p:sp>
            <p:nvSpPr>
              <p:cNvPr id="105" name="Rectangle 113"/>
              <p:cNvSpPr/>
              <p:nvPr/>
            </p:nvSpPr>
            <p:spPr>
              <a:xfrm>
                <a:off x="2013880" y="1357298"/>
                <a:ext cx="1980000" cy="38178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descr="BizTalkSvr09_h_rgb_r.png"/>
              <p:cNvPicPr>
                <a:picLocks noChangeAspect="1"/>
              </p:cNvPicPr>
              <p:nvPr/>
            </p:nvPicPr>
            <p:blipFill>
              <a:blip r:embed="rId10" cstate="print"/>
              <a:stretch>
                <a:fillRect/>
              </a:stretch>
            </p:blipFill>
            <p:spPr>
              <a:xfrm>
                <a:off x="2058022" y="1381619"/>
                <a:ext cx="1872000" cy="332869"/>
              </a:xfrm>
              <a:prstGeom prst="rect">
                <a:avLst/>
              </a:prstGeom>
              <a:ln>
                <a:noFill/>
              </a:ln>
              <a:effectLst>
                <a:outerShdw blurRad="292100" dist="139700" dir="2700000" algn="tl" rotWithShape="0">
                  <a:srgbClr val="333333">
                    <a:alpha val="65000"/>
                  </a:srgbClr>
                </a:outerShdw>
              </a:effectLst>
            </p:spPr>
          </p:pic>
        </p:grpSp>
      </p:grpSp>
      <p:sp>
        <p:nvSpPr>
          <p:cNvPr id="151" name="TextBox 150"/>
          <p:cNvSpPr txBox="1"/>
          <p:nvPr/>
        </p:nvSpPr>
        <p:spPr>
          <a:xfrm>
            <a:off x="5751903" y="4096084"/>
            <a:ext cx="748923" cy="261610"/>
          </a:xfrm>
          <a:prstGeom prst="rect">
            <a:avLst/>
          </a:prstGeom>
          <a:noFill/>
        </p:spPr>
        <p:txBody>
          <a:bodyPr wrap="none" rtlCol="0">
            <a:spAutoFit/>
          </a:bodyPr>
          <a:lstStyle/>
          <a:p>
            <a:r>
              <a:rPr lang="zh-CN" altLang="en-US" sz="1100" dirty="0" smtClean="0">
                <a:solidFill>
                  <a:schemeClr val="bg1"/>
                </a:solidFill>
              </a:rPr>
              <a:t>多级审核</a:t>
            </a:r>
            <a:endParaRPr lang="en-US" sz="1100" dirty="0">
              <a:solidFill>
                <a:schemeClr val="bg1"/>
              </a:solidFill>
            </a:endParaRPr>
          </a:p>
        </p:txBody>
      </p:sp>
      <p:cxnSp>
        <p:nvCxnSpPr>
          <p:cNvPr id="152" name="AutoShape 17"/>
          <p:cNvCxnSpPr>
            <a:cxnSpLocks noChangeShapeType="1"/>
          </p:cNvCxnSpPr>
          <p:nvPr/>
        </p:nvCxnSpPr>
        <p:spPr bwMode="auto">
          <a:xfrm>
            <a:off x="1376346" y="3037674"/>
            <a:ext cx="1044000" cy="1588"/>
          </a:xfrm>
          <a:prstGeom prst="straightConnector1">
            <a:avLst/>
          </a:prstGeom>
          <a:noFill/>
          <a:ln w="44450">
            <a:solidFill>
              <a:schemeClr val="bg1"/>
            </a:solidFill>
            <a:round/>
            <a:headEnd type="none" w="med" len="med"/>
            <a:tailEnd type="triangle" w="med" len="med"/>
          </a:ln>
          <a:effectLst/>
        </p:spPr>
      </p:cxnSp>
      <p:cxnSp>
        <p:nvCxnSpPr>
          <p:cNvPr id="153" name="AutoShape 17"/>
          <p:cNvCxnSpPr>
            <a:cxnSpLocks noChangeShapeType="1"/>
          </p:cNvCxnSpPr>
          <p:nvPr/>
        </p:nvCxnSpPr>
        <p:spPr bwMode="auto">
          <a:xfrm>
            <a:off x="2456430" y="3357562"/>
            <a:ext cx="1044000" cy="1588"/>
          </a:xfrm>
          <a:prstGeom prst="straightConnector1">
            <a:avLst/>
          </a:prstGeom>
          <a:noFill/>
          <a:ln w="44450">
            <a:solidFill>
              <a:schemeClr val="bg1"/>
            </a:solidFill>
            <a:round/>
            <a:headEnd type="none" w="med" len="med"/>
            <a:tailEnd type="triangle" w="med" len="med"/>
          </a:ln>
          <a:effectLst/>
        </p:spPr>
      </p:cxnSp>
      <p:sp>
        <p:nvSpPr>
          <p:cNvPr id="154" name="TextBox 153"/>
          <p:cNvSpPr txBox="1"/>
          <p:nvPr/>
        </p:nvSpPr>
        <p:spPr>
          <a:xfrm>
            <a:off x="2514959" y="3095952"/>
            <a:ext cx="914033" cy="261610"/>
          </a:xfrm>
          <a:prstGeom prst="rect">
            <a:avLst/>
          </a:prstGeom>
          <a:noFill/>
        </p:spPr>
        <p:txBody>
          <a:bodyPr wrap="none" rtlCol="0">
            <a:spAutoFit/>
          </a:bodyPr>
          <a:lstStyle/>
          <a:p>
            <a:r>
              <a:rPr lang="zh-CN" altLang="en-US" sz="1100" dirty="0" smtClean="0">
                <a:solidFill>
                  <a:schemeClr val="bg1"/>
                </a:solidFill>
              </a:rPr>
              <a:t>发送</a:t>
            </a:r>
            <a:r>
              <a:rPr lang="en-US" sz="1100" dirty="0" smtClean="0">
                <a:solidFill>
                  <a:schemeClr val="bg1"/>
                </a:solidFill>
              </a:rPr>
              <a:t>PO</a:t>
            </a:r>
            <a:r>
              <a:rPr lang="zh-CN" altLang="en-US" sz="1100" dirty="0" smtClean="0">
                <a:solidFill>
                  <a:schemeClr val="bg1"/>
                </a:solidFill>
              </a:rPr>
              <a:t>处理</a:t>
            </a:r>
            <a:endParaRPr lang="en-US" sz="1100" dirty="0">
              <a:solidFill>
                <a:schemeClr val="bg1"/>
              </a:solidFill>
            </a:endParaRPr>
          </a:p>
        </p:txBody>
      </p:sp>
      <p:sp>
        <p:nvSpPr>
          <p:cNvPr id="155" name="TextBox 154"/>
          <p:cNvSpPr txBox="1"/>
          <p:nvPr/>
        </p:nvSpPr>
        <p:spPr>
          <a:xfrm>
            <a:off x="3623257" y="3714752"/>
            <a:ext cx="1877437" cy="261610"/>
          </a:xfrm>
          <a:prstGeom prst="rect">
            <a:avLst/>
          </a:prstGeom>
          <a:noFill/>
        </p:spPr>
        <p:txBody>
          <a:bodyPr wrap="none" rtlCol="0">
            <a:spAutoFit/>
          </a:bodyPr>
          <a:lstStyle/>
          <a:p>
            <a:r>
              <a:rPr lang="zh-CN" altLang="en-US" sz="1100" dirty="0" smtClean="0">
                <a:solidFill>
                  <a:schemeClr val="bg1"/>
                </a:solidFill>
              </a:rPr>
              <a:t>格式转换，发送至合同系统</a:t>
            </a:r>
            <a:endParaRPr lang="en-US" sz="1100" dirty="0">
              <a:solidFill>
                <a:schemeClr val="bg1"/>
              </a:solidFill>
            </a:endParaRPr>
          </a:p>
        </p:txBody>
      </p:sp>
      <p:cxnSp>
        <p:nvCxnSpPr>
          <p:cNvPr id="156" name="AutoShape 17"/>
          <p:cNvCxnSpPr>
            <a:cxnSpLocks noChangeShapeType="1"/>
          </p:cNvCxnSpPr>
          <p:nvPr/>
        </p:nvCxnSpPr>
        <p:spPr bwMode="auto">
          <a:xfrm>
            <a:off x="3500430" y="3998916"/>
            <a:ext cx="2160000" cy="1588"/>
          </a:xfrm>
          <a:prstGeom prst="straightConnector1">
            <a:avLst/>
          </a:prstGeom>
          <a:noFill/>
          <a:ln w="44450">
            <a:solidFill>
              <a:schemeClr val="bg1"/>
            </a:solidFill>
            <a:round/>
            <a:headEnd type="none" w="med" len="med"/>
            <a:tailEnd type="triangle" w="med" len="med"/>
          </a:ln>
          <a:effectLst/>
        </p:spPr>
      </p:cxnSp>
      <p:cxnSp>
        <p:nvCxnSpPr>
          <p:cNvPr id="157" name="AutoShape 17"/>
          <p:cNvCxnSpPr>
            <a:cxnSpLocks noChangeShapeType="1"/>
          </p:cNvCxnSpPr>
          <p:nvPr/>
        </p:nvCxnSpPr>
        <p:spPr bwMode="auto">
          <a:xfrm>
            <a:off x="5626710" y="4356106"/>
            <a:ext cx="1008000" cy="1588"/>
          </a:xfrm>
          <a:prstGeom prst="straightConnector1">
            <a:avLst/>
          </a:prstGeom>
          <a:noFill/>
          <a:ln w="44450">
            <a:solidFill>
              <a:schemeClr val="bg1"/>
            </a:solidFill>
            <a:round/>
            <a:headEnd type="none" w="med" len="med"/>
            <a:tailEnd type="triangle" w="med" len="med"/>
          </a:ln>
          <a:effectLst/>
        </p:spPr>
      </p:cxnSp>
      <p:cxnSp>
        <p:nvCxnSpPr>
          <p:cNvPr id="158" name="AutoShape 17"/>
          <p:cNvCxnSpPr>
            <a:cxnSpLocks noChangeShapeType="1"/>
          </p:cNvCxnSpPr>
          <p:nvPr/>
        </p:nvCxnSpPr>
        <p:spPr bwMode="auto">
          <a:xfrm rot="10800000">
            <a:off x="5608133" y="4714884"/>
            <a:ext cx="1044000" cy="1588"/>
          </a:xfrm>
          <a:prstGeom prst="straightConnector1">
            <a:avLst/>
          </a:prstGeom>
          <a:noFill/>
          <a:ln w="44450">
            <a:solidFill>
              <a:schemeClr val="bg1"/>
            </a:solidFill>
            <a:round/>
            <a:headEnd type="none" w="med" len="med"/>
            <a:tailEnd type="triangle" w="med" len="med"/>
          </a:ln>
          <a:effectLst/>
        </p:spPr>
      </p:cxnSp>
      <p:sp>
        <p:nvSpPr>
          <p:cNvPr id="170" name="TextBox 169"/>
          <p:cNvSpPr txBox="1"/>
          <p:nvPr/>
        </p:nvSpPr>
        <p:spPr>
          <a:xfrm>
            <a:off x="5786446" y="4453274"/>
            <a:ext cx="748923" cy="261610"/>
          </a:xfrm>
          <a:prstGeom prst="rect">
            <a:avLst/>
          </a:prstGeom>
          <a:noFill/>
        </p:spPr>
        <p:txBody>
          <a:bodyPr wrap="none" rtlCol="0">
            <a:spAutoFit/>
          </a:bodyPr>
          <a:lstStyle/>
          <a:p>
            <a:r>
              <a:rPr lang="zh-CN" altLang="en-US" sz="1100" dirty="0" smtClean="0">
                <a:solidFill>
                  <a:schemeClr val="bg1"/>
                </a:solidFill>
              </a:rPr>
              <a:t>合同签订</a:t>
            </a:r>
            <a:endParaRPr lang="en-US" sz="1100" dirty="0">
              <a:solidFill>
                <a:schemeClr val="bg1"/>
              </a:solidFill>
            </a:endParaRPr>
          </a:p>
        </p:txBody>
      </p:sp>
      <p:cxnSp>
        <p:nvCxnSpPr>
          <p:cNvPr id="171" name="AutoShape 17"/>
          <p:cNvCxnSpPr>
            <a:cxnSpLocks noChangeShapeType="1"/>
          </p:cNvCxnSpPr>
          <p:nvPr/>
        </p:nvCxnSpPr>
        <p:spPr bwMode="auto">
          <a:xfrm rot="10800000">
            <a:off x="4311570" y="4991112"/>
            <a:ext cx="1332000" cy="1588"/>
          </a:xfrm>
          <a:prstGeom prst="straightConnector1">
            <a:avLst/>
          </a:prstGeom>
          <a:noFill/>
          <a:ln w="44450">
            <a:solidFill>
              <a:schemeClr val="bg1"/>
            </a:solidFill>
            <a:round/>
            <a:headEnd type="none" w="med" len="med"/>
            <a:tailEnd type="triangle" w="med" len="med"/>
          </a:ln>
          <a:effectLst/>
        </p:spPr>
      </p:cxnSp>
      <p:cxnSp>
        <p:nvCxnSpPr>
          <p:cNvPr id="176" name="AutoShape 17"/>
          <p:cNvCxnSpPr>
            <a:cxnSpLocks noChangeShapeType="1"/>
          </p:cNvCxnSpPr>
          <p:nvPr/>
        </p:nvCxnSpPr>
        <p:spPr bwMode="auto">
          <a:xfrm rot="10800000">
            <a:off x="2428861" y="3641725"/>
            <a:ext cx="1044000" cy="1588"/>
          </a:xfrm>
          <a:prstGeom prst="straightConnector1">
            <a:avLst/>
          </a:prstGeom>
          <a:noFill/>
          <a:ln w="44450">
            <a:solidFill>
              <a:schemeClr val="bg1"/>
            </a:solidFill>
            <a:round/>
            <a:headEnd type="none" w="med" len="med"/>
            <a:tailEnd type="triangle" w="med" len="med"/>
          </a:ln>
          <a:effectLst/>
        </p:spPr>
      </p:cxnSp>
      <p:sp>
        <p:nvSpPr>
          <p:cNvPr id="178" name="TextBox 177"/>
          <p:cNvSpPr txBox="1"/>
          <p:nvPr/>
        </p:nvSpPr>
        <p:spPr>
          <a:xfrm>
            <a:off x="2571736" y="3381704"/>
            <a:ext cx="748923" cy="261610"/>
          </a:xfrm>
          <a:prstGeom prst="rect">
            <a:avLst/>
          </a:prstGeom>
          <a:noFill/>
        </p:spPr>
        <p:txBody>
          <a:bodyPr wrap="none" rtlCol="0">
            <a:spAutoFit/>
          </a:bodyPr>
          <a:lstStyle/>
          <a:p>
            <a:r>
              <a:rPr lang="zh-CN" altLang="en-US" sz="1100" dirty="0" smtClean="0">
                <a:solidFill>
                  <a:schemeClr val="bg1"/>
                </a:solidFill>
              </a:rPr>
              <a:t>接收确认</a:t>
            </a:r>
            <a:endParaRPr lang="en-US" sz="1100" dirty="0">
              <a:solidFill>
                <a:schemeClr val="bg1"/>
              </a:solidFill>
            </a:endParaRPr>
          </a:p>
        </p:txBody>
      </p:sp>
      <p:sp>
        <p:nvSpPr>
          <p:cNvPr id="179" name="TextBox 178"/>
          <p:cNvSpPr txBox="1"/>
          <p:nvPr/>
        </p:nvSpPr>
        <p:spPr>
          <a:xfrm>
            <a:off x="4572000" y="4739026"/>
            <a:ext cx="914033" cy="261610"/>
          </a:xfrm>
          <a:prstGeom prst="rect">
            <a:avLst/>
          </a:prstGeom>
          <a:noFill/>
        </p:spPr>
        <p:txBody>
          <a:bodyPr wrap="none" rtlCol="0">
            <a:spAutoFit/>
          </a:bodyPr>
          <a:lstStyle/>
          <a:p>
            <a:r>
              <a:rPr lang="en-US" altLang="zh-CN" sz="1100" dirty="0" smtClean="0">
                <a:solidFill>
                  <a:schemeClr val="bg1"/>
                </a:solidFill>
              </a:rPr>
              <a:t>PO</a:t>
            </a:r>
            <a:r>
              <a:rPr lang="zh-CN" altLang="en-US" sz="1100" dirty="0" smtClean="0">
                <a:solidFill>
                  <a:schemeClr val="bg1"/>
                </a:solidFill>
              </a:rPr>
              <a:t>生效确认</a:t>
            </a:r>
            <a:endParaRPr lang="en-US" sz="1100" dirty="0">
              <a:solidFill>
                <a:schemeClr val="bg1"/>
              </a:solidFill>
            </a:endParaRPr>
          </a:p>
        </p:txBody>
      </p:sp>
      <p:cxnSp>
        <p:nvCxnSpPr>
          <p:cNvPr id="180" name="AutoShape 17"/>
          <p:cNvCxnSpPr>
            <a:cxnSpLocks noChangeShapeType="1"/>
          </p:cNvCxnSpPr>
          <p:nvPr/>
        </p:nvCxnSpPr>
        <p:spPr bwMode="auto">
          <a:xfrm rot="10800000">
            <a:off x="2414248" y="5356237"/>
            <a:ext cx="1872000" cy="1588"/>
          </a:xfrm>
          <a:prstGeom prst="straightConnector1">
            <a:avLst/>
          </a:prstGeom>
          <a:noFill/>
          <a:ln w="44450">
            <a:solidFill>
              <a:schemeClr val="bg1"/>
            </a:solidFill>
            <a:round/>
            <a:headEnd type="none" w="med" len="med"/>
            <a:tailEnd type="triangle" w="med" len="med"/>
          </a:ln>
          <a:effectLst/>
        </p:spPr>
      </p:cxnSp>
      <p:sp>
        <p:nvSpPr>
          <p:cNvPr id="181" name="TextBox 180"/>
          <p:cNvSpPr txBox="1"/>
          <p:nvPr/>
        </p:nvSpPr>
        <p:spPr>
          <a:xfrm>
            <a:off x="2747603" y="5072074"/>
            <a:ext cx="824265" cy="261610"/>
          </a:xfrm>
          <a:prstGeom prst="rect">
            <a:avLst/>
          </a:prstGeom>
          <a:noFill/>
        </p:spPr>
        <p:txBody>
          <a:bodyPr wrap="none" rtlCol="0">
            <a:spAutoFit/>
          </a:bodyPr>
          <a:lstStyle/>
          <a:p>
            <a:r>
              <a:rPr lang="en-US" altLang="zh-CN" sz="1100" dirty="0" smtClean="0">
                <a:solidFill>
                  <a:schemeClr val="bg1"/>
                </a:solidFill>
              </a:rPr>
              <a:t>Release PO</a:t>
            </a:r>
            <a:endParaRPr lang="en-US" sz="1100" dirty="0">
              <a:solidFill>
                <a:schemeClr val="bg1"/>
              </a:solidFill>
            </a:endParaRPr>
          </a:p>
        </p:txBody>
      </p:sp>
      <p:sp>
        <p:nvSpPr>
          <p:cNvPr id="184" name="TextBox 183"/>
          <p:cNvSpPr txBox="1"/>
          <p:nvPr/>
        </p:nvSpPr>
        <p:spPr>
          <a:xfrm>
            <a:off x="1443389" y="2595886"/>
            <a:ext cx="914033" cy="261610"/>
          </a:xfrm>
          <a:prstGeom prst="rect">
            <a:avLst/>
          </a:prstGeom>
          <a:noFill/>
        </p:spPr>
        <p:txBody>
          <a:bodyPr wrap="none" rtlCol="0">
            <a:spAutoFit/>
          </a:bodyPr>
          <a:lstStyle/>
          <a:p>
            <a:r>
              <a:rPr lang="zh-CN" altLang="en-US" sz="1100" dirty="0" smtClean="0">
                <a:solidFill>
                  <a:schemeClr val="bg1"/>
                </a:solidFill>
              </a:rPr>
              <a:t>提交</a:t>
            </a:r>
            <a:r>
              <a:rPr lang="en-US" altLang="zh-CN" sz="1100" dirty="0" smtClean="0">
                <a:solidFill>
                  <a:schemeClr val="bg1"/>
                </a:solidFill>
              </a:rPr>
              <a:t>PO</a:t>
            </a:r>
            <a:r>
              <a:rPr lang="zh-CN" altLang="en-US" sz="1100" dirty="0" smtClean="0">
                <a:solidFill>
                  <a:schemeClr val="bg1"/>
                </a:solidFill>
              </a:rPr>
              <a:t>申请</a:t>
            </a:r>
            <a:endParaRPr lang="en-US" sz="1100" dirty="0">
              <a:solidFill>
                <a:schemeClr val="bg1"/>
              </a:solidFill>
            </a:endParaRPr>
          </a:p>
        </p:txBody>
      </p:sp>
      <p:cxnSp>
        <p:nvCxnSpPr>
          <p:cNvPr id="185" name="AutoShape 17"/>
          <p:cNvCxnSpPr>
            <a:cxnSpLocks noChangeShapeType="1"/>
          </p:cNvCxnSpPr>
          <p:nvPr/>
        </p:nvCxnSpPr>
        <p:spPr bwMode="auto">
          <a:xfrm>
            <a:off x="4340826" y="5713428"/>
            <a:ext cx="3348000" cy="1588"/>
          </a:xfrm>
          <a:prstGeom prst="straightConnector1">
            <a:avLst/>
          </a:prstGeom>
          <a:noFill/>
          <a:ln w="44450">
            <a:solidFill>
              <a:schemeClr val="bg1"/>
            </a:solidFill>
            <a:round/>
            <a:headEnd type="none" w="med" len="med"/>
            <a:tailEnd type="triangle" w="med" len="med"/>
          </a:ln>
          <a:effectLst/>
        </p:spPr>
      </p:cxnSp>
      <p:sp>
        <p:nvSpPr>
          <p:cNvPr id="186" name="TextBox 185"/>
          <p:cNvSpPr txBox="1"/>
          <p:nvPr/>
        </p:nvSpPr>
        <p:spPr>
          <a:xfrm>
            <a:off x="4388653" y="5453406"/>
            <a:ext cx="2183611" cy="261610"/>
          </a:xfrm>
          <a:prstGeom prst="rect">
            <a:avLst/>
          </a:prstGeom>
          <a:noFill/>
        </p:spPr>
        <p:txBody>
          <a:bodyPr wrap="none" rtlCol="0">
            <a:spAutoFit/>
          </a:bodyPr>
          <a:lstStyle/>
          <a:p>
            <a:r>
              <a:rPr lang="zh-CN" altLang="en-US" sz="1100" dirty="0" smtClean="0">
                <a:solidFill>
                  <a:schemeClr val="bg1"/>
                </a:solidFill>
              </a:rPr>
              <a:t>调用外部供应商服务传输</a:t>
            </a:r>
            <a:r>
              <a:rPr lang="en-US" altLang="zh-CN" sz="1100" dirty="0" smtClean="0">
                <a:solidFill>
                  <a:schemeClr val="bg1"/>
                </a:solidFill>
              </a:rPr>
              <a:t>PO</a:t>
            </a:r>
            <a:r>
              <a:rPr lang="zh-CN" altLang="en-US" sz="1100" dirty="0" smtClean="0">
                <a:solidFill>
                  <a:schemeClr val="bg1"/>
                </a:solidFill>
              </a:rPr>
              <a:t>信息</a:t>
            </a:r>
            <a:endParaRPr lang="en-US" sz="1100" dirty="0">
              <a:solidFill>
                <a:schemeClr val="bg1"/>
              </a:solidFill>
            </a:endParaRPr>
          </a:p>
        </p:txBody>
      </p:sp>
    </p:spTree>
  </p:cSld>
  <p:clrMapOvr>
    <a:masterClrMapping/>
  </p:clrMapOvr>
  <p:transition advTm="93362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lang="zh-CN" altLang="en-US" sz="4400" dirty="0" smtClean="0"/>
              <a:t>演示小结：</a:t>
            </a:r>
            <a:endParaRPr lang="en-US" sz="4400" dirty="0"/>
          </a:p>
        </p:txBody>
      </p:sp>
      <p:sp>
        <p:nvSpPr>
          <p:cNvPr id="3" name="Text Placeholder 2"/>
          <p:cNvSpPr>
            <a:spLocks noGrp="1"/>
          </p:cNvSpPr>
          <p:nvPr>
            <p:ph idx="1"/>
          </p:nvPr>
        </p:nvSpPr>
        <p:spPr>
          <a:xfrm>
            <a:off x="428596" y="1214422"/>
            <a:ext cx="8229600" cy="5000660"/>
          </a:xfrm>
        </p:spPr>
        <p:txBody>
          <a:bodyPr/>
          <a:lstStyle/>
          <a:p>
            <a:r>
              <a:rPr lang="zh-CN" altLang="en-US" sz="2600" dirty="0" smtClean="0"/>
              <a:t>基于</a:t>
            </a:r>
            <a:r>
              <a:rPr lang="en-US" altLang="zh-CN" sz="2600" dirty="0" err="1" smtClean="0"/>
              <a:t>Biztalk</a:t>
            </a:r>
            <a:r>
              <a:rPr lang="zh-CN" altLang="en-US" sz="2600" dirty="0" smtClean="0"/>
              <a:t>的流程自动化</a:t>
            </a:r>
            <a:endParaRPr lang="en-US" altLang="zh-CN" sz="2600" dirty="0" smtClean="0"/>
          </a:p>
          <a:p>
            <a:pPr lvl="1"/>
            <a:r>
              <a:rPr lang="en-US" sz="2600" dirty="0" smtClean="0"/>
              <a:t>BizTalk</a:t>
            </a:r>
            <a:r>
              <a:rPr lang="zh-CN" altLang="en-US" sz="2600" dirty="0" smtClean="0"/>
              <a:t>的规则引擎可以使商务决策自动化</a:t>
            </a:r>
            <a:endParaRPr lang="en-US" altLang="zh-CN" sz="2600" dirty="0" smtClean="0"/>
          </a:p>
          <a:p>
            <a:pPr lvl="1"/>
            <a:r>
              <a:rPr lang="zh-CN" altLang="en-US" sz="2600" dirty="0" smtClean="0"/>
              <a:t>简化变更</a:t>
            </a:r>
            <a:endParaRPr lang="en-US" altLang="zh-CN" sz="2600" dirty="0" smtClean="0"/>
          </a:p>
          <a:p>
            <a:pPr lvl="1"/>
            <a:r>
              <a:rPr lang="zh-CN" altLang="en-US" sz="2600" dirty="0" smtClean="0"/>
              <a:t>对业务的多步跟踪</a:t>
            </a:r>
            <a:endParaRPr lang="en-US" altLang="zh-CN" sz="2600" dirty="0" smtClean="0"/>
          </a:p>
          <a:p>
            <a:pPr lvl="1"/>
            <a:r>
              <a:rPr lang="zh-CN" altLang="en-US" sz="2600" dirty="0" smtClean="0"/>
              <a:t>多样性</a:t>
            </a:r>
            <a:r>
              <a:rPr lang="en-US" sz="2600" dirty="0" smtClean="0"/>
              <a:t>: WCF, WS, SQL Server, FTP, POP3 (mail), WSS</a:t>
            </a:r>
            <a:endParaRPr lang="en-US" altLang="zh-CN" sz="2600" dirty="0" smtClean="0"/>
          </a:p>
          <a:p>
            <a:r>
              <a:rPr lang="zh-CN" altLang="en-US" sz="2600" dirty="0" smtClean="0"/>
              <a:t>基于</a:t>
            </a:r>
            <a:r>
              <a:rPr lang="en-US" altLang="zh-CN" sz="2600" dirty="0" smtClean="0"/>
              <a:t>ESB Toolkit</a:t>
            </a:r>
            <a:r>
              <a:rPr lang="zh-CN" altLang="en-US" sz="2600" dirty="0" smtClean="0"/>
              <a:t>的企业服务总线</a:t>
            </a:r>
            <a:endParaRPr lang="en-US" sz="2600" dirty="0" smtClean="0"/>
          </a:p>
          <a:p>
            <a:pPr lvl="1"/>
            <a:r>
              <a:rPr lang="zh-CN" altLang="en-US" sz="2600" dirty="0" smtClean="0"/>
              <a:t>消息定义</a:t>
            </a:r>
            <a:endParaRPr lang="en-US" altLang="zh-CN" sz="2600" dirty="0" smtClean="0"/>
          </a:p>
          <a:p>
            <a:pPr lvl="1"/>
            <a:r>
              <a:rPr lang="zh-CN" altLang="en-US" sz="2600" dirty="0" smtClean="0"/>
              <a:t>智能路由</a:t>
            </a:r>
            <a:endParaRPr lang="en-US" altLang="zh-CN" sz="2600" dirty="0" smtClean="0"/>
          </a:p>
          <a:p>
            <a:pPr lvl="1"/>
            <a:r>
              <a:rPr lang="zh-CN" altLang="en-US" sz="2600" dirty="0" smtClean="0"/>
              <a:t>异常可视化管理</a:t>
            </a:r>
            <a:endParaRPr lang="en-US" altLang="zh-CN" sz="2600" dirty="0" smtClean="0"/>
          </a:p>
          <a:p>
            <a:pPr lvl="1"/>
            <a:r>
              <a:rPr lang="zh-CN" altLang="en-US" sz="2600" dirty="0" smtClean="0"/>
              <a:t>服务注册管理</a:t>
            </a:r>
            <a:endParaRPr lang="en-US" altLang="zh-CN" sz="2600" dirty="0" smtClean="0"/>
          </a:p>
          <a:p>
            <a:pPr lvl="1"/>
            <a:r>
              <a:rPr lang="en-US" sz="2600" dirty="0" smtClean="0"/>
              <a:t>…</a:t>
            </a:r>
          </a:p>
        </p:txBody>
      </p:sp>
    </p:spTree>
  </p:cSld>
  <p:clrMapOvr>
    <a:masterClrMapping/>
  </p:clrMapOvr>
  <p:transition advTm="3892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总结</a:t>
            </a:r>
            <a:endParaRPr lang="en-US" dirty="0"/>
          </a:p>
        </p:txBody>
      </p:sp>
      <p:sp>
        <p:nvSpPr>
          <p:cNvPr id="6" name="Text Placeholder 5"/>
          <p:cNvSpPr>
            <a:spLocks noGrp="1"/>
          </p:cNvSpPr>
          <p:nvPr>
            <p:ph idx="1"/>
          </p:nvPr>
        </p:nvSpPr>
        <p:spPr>
          <a:xfrm>
            <a:off x="381000" y="1412874"/>
            <a:ext cx="8382000" cy="4820872"/>
          </a:xfrm>
        </p:spPr>
        <p:txBody>
          <a:bodyPr/>
          <a:lstStyle/>
          <a:p>
            <a:r>
              <a:rPr lang="zh-CN" altLang="en-US" dirty="0" smtClean="0"/>
              <a:t>抓住机会助力业务：</a:t>
            </a:r>
            <a:endParaRPr lang="en-US" dirty="0" smtClean="0"/>
          </a:p>
          <a:p>
            <a:pPr lvl="1"/>
            <a:r>
              <a:rPr lang="zh-CN" altLang="en-US" dirty="0" smtClean="0"/>
              <a:t>一致的信息</a:t>
            </a:r>
            <a:endParaRPr lang="en-US" dirty="0" smtClean="0"/>
          </a:p>
          <a:p>
            <a:pPr lvl="1"/>
            <a:r>
              <a:rPr lang="zh-CN" altLang="en-US" dirty="0" smtClean="0"/>
              <a:t>适宜的流程</a:t>
            </a:r>
            <a:endParaRPr lang="en-US" dirty="0" smtClean="0"/>
          </a:p>
          <a:p>
            <a:pPr lvl="1"/>
            <a:r>
              <a:rPr lang="zh-CN" altLang="en-US" dirty="0" smtClean="0"/>
              <a:t>对运用的洞察</a:t>
            </a:r>
            <a:endParaRPr lang="en-US" dirty="0" smtClean="0"/>
          </a:p>
          <a:p>
            <a:r>
              <a:rPr lang="zh-CN" altLang="en-US" dirty="0" smtClean="0"/>
              <a:t>将商业机遇通过</a:t>
            </a:r>
            <a:r>
              <a:rPr lang="en-US" altLang="zh-CN" dirty="0" smtClean="0"/>
              <a:t>BizTalk Server 2009</a:t>
            </a:r>
            <a:r>
              <a:rPr lang="zh-CN" altLang="en-US" dirty="0" smtClean="0"/>
              <a:t>转变为现实</a:t>
            </a:r>
            <a:endParaRPr lang="en-US" dirty="0" smtClean="0"/>
          </a:p>
          <a:p>
            <a:pPr lvl="1"/>
            <a:r>
              <a:rPr lang="zh-CN" altLang="en-US" dirty="0" smtClean="0"/>
              <a:t>更高的效率</a:t>
            </a:r>
            <a:endParaRPr lang="en-US" dirty="0" smtClean="0"/>
          </a:p>
          <a:p>
            <a:pPr lvl="1"/>
            <a:r>
              <a:rPr lang="zh-CN" altLang="en-US" dirty="0" smtClean="0"/>
              <a:t>更好的灵活性</a:t>
            </a:r>
            <a:endParaRPr lang="en-US" dirty="0" smtClean="0"/>
          </a:p>
          <a:p>
            <a:pPr lvl="1"/>
            <a:r>
              <a:rPr lang="zh-CN" altLang="en-US" dirty="0" smtClean="0"/>
              <a:t>更省钱的解决方案</a:t>
            </a:r>
            <a:endParaRPr lang="en-US" dirty="0" smtClean="0"/>
          </a:p>
          <a:p>
            <a:r>
              <a:rPr lang="zh-CN" altLang="en-US" dirty="0" smtClean="0"/>
              <a:t>利用</a:t>
            </a:r>
            <a:r>
              <a:rPr lang="en-US" altLang="zh-CN" dirty="0" smtClean="0"/>
              <a:t>BizTalk</a:t>
            </a:r>
            <a:r>
              <a:rPr lang="zh-CN" altLang="en-US" dirty="0" smtClean="0"/>
              <a:t>为未来的</a:t>
            </a:r>
            <a:r>
              <a:rPr lang="en-US" dirty="0" smtClean="0"/>
              <a:t>S+S</a:t>
            </a:r>
            <a:r>
              <a:rPr lang="zh-CN" altLang="en-US" dirty="0" smtClean="0"/>
              <a:t>作准备</a:t>
            </a:r>
            <a:endParaRPr lang="en-US" dirty="0" smtClean="0"/>
          </a:p>
        </p:txBody>
      </p:sp>
      <p:sp>
        <p:nvSpPr>
          <p:cNvPr id="4" name="Subtitle 2"/>
          <p:cNvSpPr txBox="1">
            <a:spLocks/>
          </p:cNvSpPr>
          <p:nvPr/>
        </p:nvSpPr>
        <p:spPr bwMode="white">
          <a:xfrm>
            <a:off x="3686196" y="1048359"/>
            <a:ext cx="3886200" cy="308939"/>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Integrate. Automate. Simplify.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BizTalkSvr09_h_rgb_r.png"/>
          <p:cNvPicPr>
            <a:picLocks noChangeAspect="1"/>
          </p:cNvPicPr>
          <p:nvPr/>
        </p:nvPicPr>
        <p:blipFill>
          <a:blip r:embed="rId3" cstate="print"/>
          <a:stretch>
            <a:fillRect/>
          </a:stretch>
        </p:blipFill>
        <p:spPr bwMode="black">
          <a:xfrm>
            <a:off x="2786050" y="142852"/>
            <a:ext cx="4724400" cy="840065"/>
          </a:xfrm>
          <a:prstGeom prst="rect">
            <a:avLst/>
          </a:prstGeom>
          <a:ln>
            <a:noFill/>
          </a:ln>
          <a:effectLst>
            <a:outerShdw blurRad="190500" algn="tl" rotWithShape="0">
              <a:srgbClr val="000000">
                <a:alpha val="70000"/>
              </a:srgbClr>
            </a:outerShdw>
          </a:effectLst>
        </p:spPr>
      </p:pic>
    </p:spTree>
  </p:cSld>
  <p:clrMapOvr>
    <a:masterClrMapping/>
  </p:clrMapOvr>
  <p:transition advTm="401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客户的烦恼：</a:t>
            </a:r>
            <a:endParaRPr lang="zh-CN" altLang="en-US" dirty="0"/>
          </a:p>
        </p:txBody>
      </p:sp>
      <p:sp>
        <p:nvSpPr>
          <p:cNvPr id="7" name="内容占位符 6"/>
          <p:cNvSpPr>
            <a:spLocks noGrp="1"/>
          </p:cNvSpPr>
          <p:nvPr>
            <p:ph idx="1"/>
          </p:nvPr>
        </p:nvSpPr>
        <p:spPr/>
        <p:txBody>
          <a:bodyPr/>
          <a:lstStyle/>
          <a:p>
            <a:pPr marL="463550" indent="-463550"/>
            <a:r>
              <a:rPr lang="zh-CN" altLang="en-US" dirty="0" smtClean="0"/>
              <a:t>需要整合平台</a:t>
            </a:r>
            <a:endParaRPr lang="en-US" altLang="zh-CN" dirty="0" smtClean="0"/>
          </a:p>
          <a:p>
            <a:pPr marL="981075" lvl="1" indent="-463550"/>
            <a:r>
              <a:rPr lang="zh-CN" altLang="en-US" dirty="0" smtClean="0"/>
              <a:t>信息不一致性：从不同系统来的信息有冲突</a:t>
            </a:r>
            <a:endParaRPr lang="en-US" altLang="zh-CN" dirty="0" smtClean="0"/>
          </a:p>
          <a:p>
            <a:pPr marL="981075" lvl="1" indent="-463550"/>
            <a:r>
              <a:rPr lang="zh-CN" altLang="en-US" dirty="0" smtClean="0"/>
              <a:t>协同不够：在企业生态链的各个环节，各个部门之间的协同严重不够</a:t>
            </a:r>
            <a:endParaRPr lang="en-US" altLang="zh-CN" dirty="0" smtClean="0"/>
          </a:p>
          <a:p>
            <a:pPr marL="463550" indent="-463550"/>
            <a:r>
              <a:rPr lang="zh-CN" altLang="en-US" dirty="0" smtClean="0"/>
              <a:t>需要流程自动化</a:t>
            </a:r>
            <a:endParaRPr lang="en-US" altLang="zh-CN" dirty="0" smtClean="0"/>
          </a:p>
          <a:p>
            <a:pPr marL="981075" lvl="1" indent="-463550"/>
            <a:r>
              <a:rPr lang="zh-CN" altLang="en-US" dirty="0" smtClean="0"/>
              <a:t>低效：手工处理</a:t>
            </a:r>
            <a:endParaRPr lang="en-US" altLang="zh-CN" dirty="0" smtClean="0"/>
          </a:p>
          <a:p>
            <a:pPr marL="981075" lvl="1" indent="-463550"/>
            <a:r>
              <a:rPr lang="zh-CN" altLang="en-US" dirty="0" smtClean="0"/>
              <a:t>盲然：缺乏流程及资产的可视性</a:t>
            </a:r>
            <a:endParaRPr lang="en-US" altLang="zh-CN" dirty="0" smtClean="0"/>
          </a:p>
          <a:p>
            <a:pPr marL="463550" indent="-463550"/>
            <a:r>
              <a:rPr lang="zh-CN" altLang="en-US" dirty="0" smtClean="0"/>
              <a:t>需要弱化变化带了的影响</a:t>
            </a:r>
            <a:endParaRPr lang="en-US" altLang="zh-CN" dirty="0" smtClean="0"/>
          </a:p>
          <a:p>
            <a:pPr marL="981075" lvl="1" indent="-463550"/>
            <a:r>
              <a:rPr lang="zh-CN" altLang="en-US" dirty="0" smtClean="0"/>
              <a:t>现实：变化多、变化频</a:t>
            </a:r>
            <a:endParaRPr lang="en-US" altLang="zh-CN" dirty="0" smtClean="0"/>
          </a:p>
          <a:p>
            <a:pPr marL="981075" lvl="1" indent="-463550"/>
            <a:r>
              <a:rPr lang="zh-CN" altLang="en-US" dirty="0" smtClean="0"/>
              <a:t>难：不好管理业务规则</a:t>
            </a:r>
            <a:endParaRPr lang="en-US" altLang="zh-CN" dirty="0" smtClean="0"/>
          </a:p>
        </p:txBody>
      </p:sp>
      <p:pic>
        <p:nvPicPr>
          <p:cNvPr id="5" name="Picture 3" descr="C:\Users\ofera.REDMOND\AppData\Local\Microsoft\Windows\Temporary Internet Files\Content.IE5\BCUVK3G8\MCj02813330000[1].wmf"/>
          <p:cNvPicPr>
            <a:picLocks noChangeAspect="1" noChangeArrowheads="1"/>
          </p:cNvPicPr>
          <p:nvPr/>
        </p:nvPicPr>
        <p:blipFill>
          <a:blip r:embed="rId3" cstate="print"/>
          <a:srcRect/>
          <a:stretch>
            <a:fillRect/>
          </a:stretch>
        </p:blipFill>
        <p:spPr bwMode="auto">
          <a:xfrm>
            <a:off x="6357950" y="3071810"/>
            <a:ext cx="1371600" cy="182436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0508" y="228602"/>
            <a:ext cx="8375946" cy="1163395"/>
          </a:xfrm>
        </p:spPr>
        <p:txBody>
          <a:bodyPr/>
          <a:lstStyle/>
          <a:p>
            <a:pPr algn="l"/>
            <a:r>
              <a:rPr lang="zh-CN" altLang="en-US" dirty="0" smtClean="0"/>
              <a:t>应用整合的变迁</a:t>
            </a:r>
            <a:endParaRPr sz="3600" dirty="0">
              <a:solidFill>
                <a:schemeClr val="bg2"/>
              </a:solidFill>
            </a:endParaRPr>
          </a:p>
        </p:txBody>
      </p:sp>
      <p:sp>
        <p:nvSpPr>
          <p:cNvPr id="118" name="Freeform 117"/>
          <p:cNvSpPr/>
          <p:nvPr/>
        </p:nvSpPr>
        <p:spPr>
          <a:xfrm>
            <a:off x="152400" y="1284275"/>
            <a:ext cx="3101611"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0 w 3250294"/>
              <a:gd name="connsiteY5"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294" h="1193800">
                <a:moveTo>
                  <a:pt x="0" y="0"/>
                </a:moveTo>
                <a:lnTo>
                  <a:pt x="2653394" y="0"/>
                </a:lnTo>
                <a:lnTo>
                  <a:pt x="3250294" y="596900"/>
                </a:lnTo>
                <a:lnTo>
                  <a:pt x="2653394" y="1193800"/>
                </a:lnTo>
                <a:lnTo>
                  <a:pt x="0" y="1193800"/>
                </a:lnTo>
                <a:lnTo>
                  <a:pt x="0" y="0"/>
                </a:lnTo>
                <a:close/>
              </a:path>
            </a:pathLst>
          </a:custGeom>
          <a:gradFill flip="none" rotWithShape="1">
            <a:gsLst>
              <a:gs pos="0">
                <a:schemeClr val="accent6">
                  <a:lumMod val="60000"/>
                  <a:lumOff val="40000"/>
                </a:schemeClr>
              </a:gs>
              <a:gs pos="28000">
                <a:schemeClr val="accent6"/>
              </a:gs>
              <a:gs pos="62000">
                <a:schemeClr val="accent6">
                  <a:lumMod val="75000"/>
                </a:schemeClr>
              </a:gs>
              <a:gs pos="88000">
                <a:schemeClr val="accent6">
                  <a:lumMod val="50000"/>
                </a:schemeClr>
              </a:gs>
            </a:gsLst>
            <a:path path="rect">
              <a:fillToRect l="100000" t="100000"/>
            </a:path>
            <a:tileRect r="-100000" b="-100000"/>
          </a:gradFill>
          <a:ln w="57150">
            <a:gradFill>
              <a:gsLst>
                <a:gs pos="0">
                  <a:schemeClr val="accent6">
                    <a:lumMod val="50000"/>
                  </a:schemeClr>
                </a:gs>
                <a:gs pos="50000">
                  <a:schemeClr val="accent6">
                    <a:lumMod val="75000"/>
                  </a:schemeClr>
                </a:gs>
                <a:gs pos="100000">
                  <a:schemeClr val="accent6">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90000"/>
              </a:lnSpc>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Segoe" pitchFamily="34" charset="0"/>
              </a:rPr>
              <a:t>“Spaghetti” </a:t>
            </a:r>
            <a:r>
              <a:rPr lang="zh-CN" altLang="en-US" sz="2000" dirty="0" smtClean="0">
                <a:solidFill>
                  <a:schemeClr val="bg1"/>
                </a:solidFill>
                <a:effectLst>
                  <a:outerShdw blurRad="38100" dist="38100" dir="2700000" algn="tl">
                    <a:srgbClr val="000000">
                      <a:alpha val="43137"/>
                    </a:srgbClr>
                  </a:outerShdw>
                </a:effectLst>
                <a:latin typeface="Segoe" pitchFamily="34" charset="0"/>
              </a:rPr>
              <a:t>私有的</a:t>
            </a:r>
            <a:endParaRPr lang="en-US" altLang="zh-CN" sz="2000" dirty="0" smtClean="0">
              <a:solidFill>
                <a:schemeClr val="bg1"/>
              </a:solidFill>
              <a:effectLst>
                <a:outerShdw blurRad="38100" dist="38100" dir="2700000" algn="tl">
                  <a:srgbClr val="000000">
                    <a:alpha val="43137"/>
                  </a:srgbClr>
                </a:outerShdw>
              </a:effectLst>
              <a:latin typeface="Segoe" pitchFamily="34" charset="0"/>
            </a:endParaRPr>
          </a:p>
          <a:p>
            <a:pPr algn="ctr" defTabSz="761536" fontAlgn="base">
              <a:lnSpc>
                <a:spcPct val="90000"/>
              </a:lnSpc>
              <a:spcBef>
                <a:spcPct val="0"/>
              </a:spcBef>
              <a:spcAft>
                <a:spcPct val="0"/>
              </a:spcAft>
            </a:pPr>
            <a:r>
              <a:rPr lang="zh-CN" altLang="en-US" sz="2000" dirty="0" smtClean="0">
                <a:solidFill>
                  <a:schemeClr val="bg1"/>
                </a:solidFill>
                <a:effectLst>
                  <a:outerShdw blurRad="38100" dist="38100" dir="2700000" algn="tl">
                    <a:srgbClr val="000000">
                      <a:alpha val="43137"/>
                    </a:srgbClr>
                  </a:outerShdw>
                </a:effectLst>
                <a:latin typeface="Segoe" pitchFamily="34" charset="0"/>
              </a:rPr>
              <a:t>接口</a:t>
            </a:r>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19" name="Freeform 118"/>
          <p:cNvSpPr/>
          <p:nvPr/>
        </p:nvSpPr>
        <p:spPr>
          <a:xfrm>
            <a:off x="2765503" y="1284275"/>
            <a:ext cx="2889329"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596900 w 3250294"/>
              <a:gd name="connsiteY5" fmla="*/ 596900 h 1193800"/>
              <a:gd name="connsiteX6" fmla="*/ 0 w 3250294"/>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294" h="1193800">
                <a:moveTo>
                  <a:pt x="0" y="0"/>
                </a:moveTo>
                <a:lnTo>
                  <a:pt x="2653394" y="0"/>
                </a:lnTo>
                <a:lnTo>
                  <a:pt x="3250294" y="596900"/>
                </a:lnTo>
                <a:lnTo>
                  <a:pt x="2653394" y="1193800"/>
                </a:lnTo>
                <a:lnTo>
                  <a:pt x="0" y="1193800"/>
                </a:lnTo>
                <a:lnTo>
                  <a:pt x="596900" y="596900"/>
                </a:lnTo>
                <a:lnTo>
                  <a:pt x="0" y="0"/>
                </a:lnTo>
                <a:close/>
              </a:path>
            </a:pathLst>
          </a:cu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90000"/>
              </a:lnSpc>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Segoe" pitchFamily="34" charset="0"/>
              </a:rPr>
              <a:t>Integration </a:t>
            </a:r>
            <a:br>
              <a:rPr lang="en-US" sz="2000" dirty="0" smtClean="0">
                <a:solidFill>
                  <a:schemeClr val="bg1"/>
                </a:solidFill>
                <a:effectLst>
                  <a:outerShdw blurRad="38100" dist="38100" dir="2700000" algn="tl">
                    <a:srgbClr val="000000">
                      <a:alpha val="43137"/>
                    </a:srgbClr>
                  </a:outerShdw>
                </a:effectLst>
                <a:latin typeface="Segoe" pitchFamily="34" charset="0"/>
              </a:rPr>
            </a:br>
            <a:r>
              <a:rPr lang="en-US" sz="2000" dirty="0" smtClean="0">
                <a:solidFill>
                  <a:schemeClr val="bg1"/>
                </a:solidFill>
                <a:effectLst>
                  <a:outerShdw blurRad="38100" dist="38100" dir="2700000" algn="tl">
                    <a:srgbClr val="000000">
                      <a:alpha val="43137"/>
                    </a:srgbClr>
                  </a:outerShdw>
                </a:effectLst>
                <a:latin typeface="Segoe" pitchFamily="34" charset="0"/>
              </a:rPr>
              <a:t>Broker (EAI/B2B)</a:t>
            </a:r>
          </a:p>
        </p:txBody>
      </p:sp>
      <p:sp>
        <p:nvSpPr>
          <p:cNvPr id="120" name="Freeform 119"/>
          <p:cNvSpPr/>
          <p:nvPr/>
        </p:nvSpPr>
        <p:spPr>
          <a:xfrm>
            <a:off x="5226205" y="1284275"/>
            <a:ext cx="2666999"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596900 w 3250294"/>
              <a:gd name="connsiteY5" fmla="*/ 596900 h 1193800"/>
              <a:gd name="connsiteX6" fmla="*/ 0 w 3250294"/>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294" h="1193800">
                <a:moveTo>
                  <a:pt x="0" y="0"/>
                </a:moveTo>
                <a:lnTo>
                  <a:pt x="2653394" y="0"/>
                </a:lnTo>
                <a:lnTo>
                  <a:pt x="3250294" y="596900"/>
                </a:lnTo>
                <a:lnTo>
                  <a:pt x="2653394" y="1193800"/>
                </a:lnTo>
                <a:lnTo>
                  <a:pt x="0" y="1193800"/>
                </a:lnTo>
                <a:lnTo>
                  <a:pt x="596900" y="596900"/>
                </a:lnTo>
                <a:lnTo>
                  <a:pt x="0" y="0"/>
                </a:lnTo>
                <a:close/>
              </a:path>
            </a:pathLst>
          </a:custGeom>
          <a:gradFill flip="none" rotWithShape="1">
            <a:gsLst>
              <a:gs pos="0">
                <a:schemeClr val="bg2"/>
              </a:gs>
              <a:gs pos="28000">
                <a:schemeClr val="bg2">
                  <a:lumMod val="75000"/>
                </a:schemeClr>
              </a:gs>
              <a:gs pos="62000">
                <a:schemeClr val="bg2">
                  <a:lumMod val="50000"/>
                </a:schemeClr>
              </a:gs>
              <a:gs pos="88000">
                <a:schemeClr val="bg2">
                  <a:lumMod val="25000"/>
                </a:schemeClr>
              </a:gs>
            </a:gsLst>
            <a:path path="rect">
              <a:fillToRect l="100000" t="100000"/>
            </a:path>
            <a:tileRect r="-100000" b="-100000"/>
          </a:gradFill>
          <a:ln w="57150">
            <a:gradFill>
              <a:gsLst>
                <a:gs pos="0">
                  <a:schemeClr val="bg2">
                    <a:lumMod val="50000"/>
                  </a:schemeClr>
                </a:gs>
                <a:gs pos="50000">
                  <a:schemeClr val="bg2">
                    <a:lumMod val="75000"/>
                  </a:schemeClr>
                </a:gs>
                <a:gs pos="100000">
                  <a:schemeClr val="bg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90000"/>
              </a:lnSpc>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Segoe" pitchFamily="34" charset="0"/>
              </a:rPr>
              <a:t>Enterprise </a:t>
            </a:r>
            <a:br>
              <a:rPr lang="en-US" sz="2000" dirty="0" smtClean="0">
                <a:solidFill>
                  <a:schemeClr val="bg1"/>
                </a:solidFill>
                <a:effectLst>
                  <a:outerShdw blurRad="38100" dist="38100" dir="2700000" algn="tl">
                    <a:srgbClr val="000000">
                      <a:alpha val="43137"/>
                    </a:srgbClr>
                  </a:outerShdw>
                </a:effectLst>
                <a:latin typeface="Segoe" pitchFamily="34" charset="0"/>
              </a:rPr>
            </a:br>
            <a:r>
              <a:rPr lang="en-US" sz="2000" dirty="0" smtClean="0">
                <a:solidFill>
                  <a:schemeClr val="bg1"/>
                </a:solidFill>
                <a:effectLst>
                  <a:outerShdw blurRad="38100" dist="38100" dir="2700000" algn="tl">
                    <a:srgbClr val="000000">
                      <a:alpha val="43137"/>
                    </a:srgbClr>
                  </a:outerShdw>
                </a:effectLst>
                <a:latin typeface="Segoe" pitchFamily="34" charset="0"/>
              </a:rPr>
              <a:t>Service Bus</a:t>
            </a:r>
            <a:endParaRPr lang="en-US" sz="2000" dirty="0">
              <a:solidFill>
                <a:schemeClr val="bg1"/>
              </a:solidFill>
              <a:effectLst>
                <a:outerShdw blurRad="38100" dist="38100" dir="2700000" algn="tl">
                  <a:srgbClr val="000000">
                    <a:alpha val="43137"/>
                  </a:srgbClr>
                </a:outerShdw>
              </a:effectLst>
              <a:latin typeface="Segoe" pitchFamily="34" charset="0"/>
            </a:endParaRPr>
          </a:p>
        </p:txBody>
      </p:sp>
      <p:grpSp>
        <p:nvGrpSpPr>
          <p:cNvPr id="2" name="Group 9"/>
          <p:cNvGrpSpPr/>
          <p:nvPr/>
        </p:nvGrpSpPr>
        <p:grpSpPr>
          <a:xfrm>
            <a:off x="203679" y="2427274"/>
            <a:ext cx="2653809" cy="2216171"/>
            <a:chOff x="5029200" y="3581396"/>
            <a:chExt cx="4214812" cy="3251209"/>
          </a:xfrm>
          <a:effectLst>
            <a:outerShdw blurRad="50800" dist="38100" dir="2700000" algn="tl" rotWithShape="0">
              <a:prstClr val="black">
                <a:alpha val="40000"/>
              </a:prstClr>
            </a:outerShdw>
          </a:effectLst>
        </p:grpSpPr>
        <p:sp>
          <p:nvSpPr>
            <p:cNvPr id="11" name="Line 19"/>
            <p:cNvSpPr>
              <a:spLocks noChangeShapeType="1"/>
            </p:cNvSpPr>
            <p:nvPr/>
          </p:nvSpPr>
          <p:spPr bwMode="auto">
            <a:xfrm flipH="1" flipV="1">
              <a:off x="5848709" y="4675516"/>
              <a:ext cx="1641545" cy="946603"/>
            </a:xfrm>
            <a:prstGeom prst="line">
              <a:avLst/>
            </a:prstGeom>
            <a:noFill/>
            <a:ln w="38100">
              <a:solidFill>
                <a:schemeClr val="folHlink"/>
              </a:solidFill>
              <a:prstDash val="sysDot"/>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12" name="Line 20"/>
            <p:cNvSpPr>
              <a:spLocks noChangeShapeType="1"/>
            </p:cNvSpPr>
            <p:nvPr/>
          </p:nvSpPr>
          <p:spPr bwMode="auto">
            <a:xfrm>
              <a:off x="6362271" y="4061570"/>
              <a:ext cx="64408" cy="1925163"/>
            </a:xfrm>
            <a:prstGeom prst="line">
              <a:avLst/>
            </a:prstGeom>
            <a:noFill/>
            <a:ln w="38100">
              <a:solidFill>
                <a:srgbClr val="FF0000"/>
              </a:solidFill>
              <a:prstDash val="sysDot"/>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13" name="Line 21"/>
            <p:cNvSpPr>
              <a:spLocks noChangeShapeType="1"/>
            </p:cNvSpPr>
            <p:nvPr/>
          </p:nvSpPr>
          <p:spPr bwMode="auto">
            <a:xfrm flipH="1">
              <a:off x="6362269" y="4661782"/>
              <a:ext cx="1435614" cy="1080380"/>
            </a:xfrm>
            <a:prstGeom prst="line">
              <a:avLst/>
            </a:prstGeom>
            <a:ln>
              <a:headEnd type="stealth" w="lg" len="lg"/>
              <a:tailEnd type="stealth" w="lg" len="lg"/>
            </a:ln>
          </p:spPr>
          <p:style>
            <a:lnRef idx="1">
              <a:schemeClr val="accent6"/>
            </a:lnRef>
            <a:fillRef idx="0">
              <a:schemeClr val="accent6"/>
            </a:fillRef>
            <a:effectRef idx="0">
              <a:schemeClr val="accent6"/>
            </a:effectRef>
            <a:fontRef idx="minor">
              <a:schemeClr val="tx1"/>
            </a:fontRef>
          </p:style>
          <p:txBody>
            <a:bodyPr wrap="square" lIns="92075" tIns="46038" rIns="92075" bIns="46038" anchor="ctr">
              <a:spAutoFit/>
            </a:bodyPr>
            <a:lstStyle/>
            <a:p>
              <a:endParaRPr lang="en-US" sz="1200" dirty="0">
                <a:solidFill>
                  <a:schemeClr val="bg2"/>
                </a:solidFill>
              </a:endParaRPr>
            </a:p>
          </p:txBody>
        </p:sp>
        <p:sp>
          <p:nvSpPr>
            <p:cNvPr id="14" name="Line 45"/>
            <p:cNvSpPr>
              <a:spLocks noChangeShapeType="1"/>
            </p:cNvSpPr>
            <p:nvPr/>
          </p:nvSpPr>
          <p:spPr bwMode="auto">
            <a:xfrm>
              <a:off x="6435307" y="4002655"/>
              <a:ext cx="1157490" cy="1619464"/>
            </a:xfrm>
            <a:prstGeom prst="line">
              <a:avLst/>
            </a:prstGeom>
            <a:noFill/>
            <a:ln w="38100" cmpd="dbl">
              <a:solidFill>
                <a:srgbClr val="FF0000"/>
              </a:solidFill>
              <a:prstDash val="sysDot"/>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grpSp>
          <p:nvGrpSpPr>
            <p:cNvPr id="3" name="Group 71"/>
            <p:cNvGrpSpPr>
              <a:grpSpLocks/>
            </p:cNvGrpSpPr>
            <p:nvPr/>
          </p:nvGrpSpPr>
          <p:grpSpPr bwMode="auto">
            <a:xfrm>
              <a:off x="5638800" y="5521329"/>
              <a:ext cx="1100138" cy="1311276"/>
              <a:chOff x="726" y="2825"/>
              <a:chExt cx="693" cy="826"/>
            </a:xfrm>
          </p:grpSpPr>
          <p:grpSp>
            <p:nvGrpSpPr>
              <p:cNvPr id="5" name="Group 72"/>
              <p:cNvGrpSpPr>
                <a:grpSpLocks/>
              </p:cNvGrpSpPr>
              <p:nvPr/>
            </p:nvGrpSpPr>
            <p:grpSpPr bwMode="auto">
              <a:xfrm>
                <a:off x="726" y="2825"/>
                <a:ext cx="619" cy="577"/>
                <a:chOff x="72" y="2051"/>
                <a:chExt cx="702" cy="655"/>
              </a:xfrm>
            </p:grpSpPr>
            <p:pic>
              <p:nvPicPr>
                <p:cNvPr id="41" name="Picture 73" descr="pie-gray"/>
                <p:cNvPicPr>
                  <a:picLocks noChangeAspect="1" noChangeArrowheads="1"/>
                </p:cNvPicPr>
                <p:nvPr/>
              </p:nvPicPr>
              <p:blipFill>
                <a:blip r:embed="rId4" cstate="screen"/>
                <a:srcRect/>
                <a:stretch>
                  <a:fillRect/>
                </a:stretch>
              </p:blipFill>
              <p:spPr bwMode="auto">
                <a:xfrm>
                  <a:off x="72" y="2411"/>
                  <a:ext cx="702" cy="295"/>
                </a:xfrm>
                <a:prstGeom prst="rect">
                  <a:avLst/>
                </a:prstGeom>
                <a:noFill/>
                <a:ln w="9525">
                  <a:noFill/>
                  <a:miter lim="800000"/>
                  <a:headEnd/>
                  <a:tailEnd/>
                </a:ln>
              </p:spPr>
            </p:pic>
            <p:pic>
              <p:nvPicPr>
                <p:cNvPr id="42" name="Picture 74"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40" name="Text Box 75"/>
              <p:cNvSpPr txBox="1">
                <a:spLocks noChangeArrowheads="1"/>
              </p:cNvSpPr>
              <p:nvPr/>
            </p:nvSpPr>
            <p:spPr bwMode="auto">
              <a:xfrm>
                <a:off x="818" y="3376"/>
                <a:ext cx="601"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grpSp>
        <p:grpSp>
          <p:nvGrpSpPr>
            <p:cNvPr id="6" name="Group 76"/>
            <p:cNvGrpSpPr>
              <a:grpSpLocks/>
            </p:cNvGrpSpPr>
            <p:nvPr/>
          </p:nvGrpSpPr>
          <p:grpSpPr bwMode="auto">
            <a:xfrm>
              <a:off x="5029200" y="4256091"/>
              <a:ext cx="1066801" cy="1320801"/>
              <a:chOff x="48" y="2033"/>
              <a:chExt cx="672" cy="832"/>
            </a:xfrm>
          </p:grpSpPr>
          <p:grpSp>
            <p:nvGrpSpPr>
              <p:cNvPr id="7" name="Group 77"/>
              <p:cNvGrpSpPr>
                <a:grpSpLocks/>
              </p:cNvGrpSpPr>
              <p:nvPr/>
            </p:nvGrpSpPr>
            <p:grpSpPr bwMode="auto">
              <a:xfrm>
                <a:off x="72" y="2033"/>
                <a:ext cx="619" cy="577"/>
                <a:chOff x="72" y="2051"/>
                <a:chExt cx="702" cy="655"/>
              </a:xfrm>
            </p:grpSpPr>
            <p:pic>
              <p:nvPicPr>
                <p:cNvPr id="37" name="Picture 78" descr="pie-gray"/>
                <p:cNvPicPr>
                  <a:picLocks noChangeAspect="1" noChangeArrowheads="1"/>
                </p:cNvPicPr>
                <p:nvPr/>
              </p:nvPicPr>
              <p:blipFill>
                <a:blip r:embed="rId4" cstate="screen"/>
                <a:srcRect/>
                <a:stretch>
                  <a:fillRect/>
                </a:stretch>
              </p:blipFill>
              <p:spPr bwMode="auto">
                <a:xfrm>
                  <a:off x="72" y="2411"/>
                  <a:ext cx="702" cy="295"/>
                </a:xfrm>
                <a:prstGeom prst="rect">
                  <a:avLst/>
                </a:prstGeom>
                <a:noFill/>
                <a:ln w="9525">
                  <a:noFill/>
                  <a:miter lim="800000"/>
                  <a:headEnd/>
                  <a:tailEnd/>
                </a:ln>
              </p:spPr>
            </p:pic>
            <p:pic>
              <p:nvPicPr>
                <p:cNvPr id="38" name="Picture 79"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36" name="Text Box 80"/>
              <p:cNvSpPr txBox="1">
                <a:spLocks noChangeArrowheads="1"/>
              </p:cNvSpPr>
              <p:nvPr/>
            </p:nvSpPr>
            <p:spPr bwMode="auto">
              <a:xfrm>
                <a:off x="48" y="2590"/>
                <a:ext cx="672" cy="275"/>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grpSp>
          <p:nvGrpSpPr>
            <p:cNvPr id="8" name="Group 81"/>
            <p:cNvGrpSpPr>
              <a:grpSpLocks/>
            </p:cNvGrpSpPr>
            <p:nvPr/>
          </p:nvGrpSpPr>
          <p:grpSpPr bwMode="auto">
            <a:xfrm>
              <a:off x="7372348" y="5195895"/>
              <a:ext cx="1871664" cy="1357314"/>
              <a:chOff x="1452" y="3387"/>
              <a:chExt cx="1179" cy="855"/>
            </a:xfrm>
          </p:grpSpPr>
          <p:grpSp>
            <p:nvGrpSpPr>
              <p:cNvPr id="9" name="Group 82"/>
              <p:cNvGrpSpPr>
                <a:grpSpLocks/>
              </p:cNvGrpSpPr>
              <p:nvPr/>
            </p:nvGrpSpPr>
            <p:grpSpPr bwMode="auto">
              <a:xfrm>
                <a:off x="1512" y="3387"/>
                <a:ext cx="619" cy="585"/>
                <a:chOff x="1512" y="3483"/>
                <a:chExt cx="619" cy="585"/>
              </a:xfrm>
            </p:grpSpPr>
            <p:pic>
              <p:nvPicPr>
                <p:cNvPr id="33" name="Picture 83" descr="pie-gray"/>
                <p:cNvPicPr>
                  <a:picLocks noChangeAspect="1" noChangeArrowheads="1"/>
                </p:cNvPicPr>
                <p:nvPr/>
              </p:nvPicPr>
              <p:blipFill>
                <a:blip r:embed="rId4" cstate="screen"/>
                <a:srcRect/>
                <a:stretch>
                  <a:fillRect/>
                </a:stretch>
              </p:blipFill>
              <p:spPr bwMode="auto">
                <a:xfrm>
                  <a:off x="1512" y="3808"/>
                  <a:ext cx="619" cy="260"/>
                </a:xfrm>
                <a:prstGeom prst="rect">
                  <a:avLst/>
                </a:prstGeom>
                <a:noFill/>
                <a:ln w="9525">
                  <a:noFill/>
                  <a:miter lim="800000"/>
                  <a:headEnd/>
                  <a:tailEnd/>
                </a:ln>
              </p:spPr>
            </p:pic>
            <p:pic>
              <p:nvPicPr>
                <p:cNvPr id="34" name="Picture 84" descr="Server Commerce"/>
                <p:cNvPicPr>
                  <a:picLocks noChangeAspect="1" noChangeArrowheads="1"/>
                </p:cNvPicPr>
                <p:nvPr/>
              </p:nvPicPr>
              <p:blipFill>
                <a:blip r:embed="rId6" cstate="screen"/>
                <a:srcRect/>
                <a:stretch>
                  <a:fillRect/>
                </a:stretch>
              </p:blipFill>
              <p:spPr bwMode="auto">
                <a:xfrm>
                  <a:off x="1642" y="3483"/>
                  <a:ext cx="347" cy="561"/>
                </a:xfrm>
                <a:prstGeom prst="rect">
                  <a:avLst/>
                </a:prstGeom>
                <a:noFill/>
                <a:ln w="9525">
                  <a:noFill/>
                  <a:miter lim="800000"/>
                  <a:headEnd/>
                  <a:tailEnd/>
                </a:ln>
              </p:spPr>
            </p:pic>
          </p:grpSp>
          <p:sp>
            <p:nvSpPr>
              <p:cNvPr id="32" name="Text Box 85"/>
              <p:cNvSpPr txBox="1">
                <a:spLocks noChangeArrowheads="1"/>
              </p:cNvSpPr>
              <p:nvPr/>
            </p:nvSpPr>
            <p:spPr bwMode="auto">
              <a:xfrm>
                <a:off x="1452" y="3967"/>
                <a:ext cx="1179"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zh-CN" altLang="en-US" sz="1200" dirty="0" smtClean="0">
                    <a:solidFill>
                      <a:schemeClr val="bg2"/>
                    </a:solidFill>
                  </a:rPr>
                  <a:t>电子商务</a:t>
                </a:r>
                <a:endParaRPr lang="en-US" sz="1200" dirty="0">
                  <a:solidFill>
                    <a:schemeClr val="bg2"/>
                  </a:solidFill>
                </a:endParaRPr>
              </a:p>
            </p:txBody>
          </p:sp>
        </p:grpSp>
        <p:grpSp>
          <p:nvGrpSpPr>
            <p:cNvPr id="10" name="Group 86"/>
            <p:cNvGrpSpPr>
              <a:grpSpLocks/>
            </p:cNvGrpSpPr>
            <p:nvPr/>
          </p:nvGrpSpPr>
          <p:grpSpPr bwMode="auto">
            <a:xfrm>
              <a:off x="6096000" y="3581396"/>
              <a:ext cx="781050" cy="623887"/>
              <a:chOff x="1905" y="1323"/>
              <a:chExt cx="666" cy="531"/>
            </a:xfrm>
          </p:grpSpPr>
          <p:pic>
            <p:nvPicPr>
              <p:cNvPr id="28" name="Picture 87" descr="XP icon my computer"/>
              <p:cNvPicPr>
                <a:picLocks noChangeAspect="1" noChangeArrowheads="1"/>
              </p:cNvPicPr>
              <p:nvPr/>
            </p:nvPicPr>
            <p:blipFill>
              <a:blip r:embed="rId7" cstate="screen"/>
              <a:srcRect/>
              <a:stretch>
                <a:fillRect/>
              </a:stretch>
            </p:blipFill>
            <p:spPr bwMode="auto">
              <a:xfrm flipH="1">
                <a:off x="2043" y="1323"/>
                <a:ext cx="396" cy="396"/>
              </a:xfrm>
              <a:prstGeom prst="rect">
                <a:avLst/>
              </a:prstGeom>
              <a:noFill/>
              <a:ln w="9525">
                <a:noFill/>
                <a:miter lim="800000"/>
                <a:headEnd/>
                <a:tailEnd/>
              </a:ln>
            </p:spPr>
          </p:pic>
          <p:pic>
            <p:nvPicPr>
              <p:cNvPr id="29" name="Picture 88" descr="XP icon my documents"/>
              <p:cNvPicPr>
                <a:picLocks noChangeAspect="1" noChangeArrowheads="1"/>
              </p:cNvPicPr>
              <p:nvPr/>
            </p:nvPicPr>
            <p:blipFill>
              <a:blip r:embed="rId8" cstate="screen"/>
              <a:srcRect/>
              <a:stretch>
                <a:fillRect/>
              </a:stretch>
            </p:blipFill>
            <p:spPr bwMode="auto">
              <a:xfrm>
                <a:off x="2349" y="1580"/>
                <a:ext cx="222" cy="249"/>
              </a:xfrm>
              <a:prstGeom prst="rect">
                <a:avLst/>
              </a:prstGeom>
              <a:noFill/>
              <a:ln w="9525">
                <a:noFill/>
                <a:miter lim="800000"/>
                <a:headEnd/>
                <a:tailEnd/>
              </a:ln>
            </p:spPr>
          </p:pic>
          <p:pic>
            <p:nvPicPr>
              <p:cNvPr id="30" name="Picture 89" descr="user business user woman"/>
              <p:cNvPicPr>
                <a:picLocks noChangeAspect="1" noChangeArrowheads="1"/>
              </p:cNvPicPr>
              <p:nvPr/>
            </p:nvPicPr>
            <p:blipFill>
              <a:blip r:embed="rId9" cstate="screen"/>
              <a:srcRect/>
              <a:stretch>
                <a:fillRect/>
              </a:stretch>
            </p:blipFill>
            <p:spPr bwMode="auto">
              <a:xfrm flipH="1">
                <a:off x="1905" y="1498"/>
                <a:ext cx="263" cy="356"/>
              </a:xfrm>
              <a:prstGeom prst="rect">
                <a:avLst/>
              </a:prstGeom>
              <a:noFill/>
              <a:ln w="9525">
                <a:noFill/>
                <a:miter lim="800000"/>
                <a:headEnd/>
                <a:tailEnd/>
              </a:ln>
            </p:spPr>
          </p:pic>
        </p:grpSp>
        <p:grpSp>
          <p:nvGrpSpPr>
            <p:cNvPr id="15" name="Group 90"/>
            <p:cNvGrpSpPr>
              <a:grpSpLocks/>
            </p:cNvGrpSpPr>
            <p:nvPr/>
          </p:nvGrpSpPr>
          <p:grpSpPr bwMode="auto">
            <a:xfrm>
              <a:off x="7696206" y="3844933"/>
              <a:ext cx="1090614" cy="1335089"/>
              <a:chOff x="2598" y="2933"/>
              <a:chExt cx="687" cy="841"/>
            </a:xfrm>
          </p:grpSpPr>
          <p:grpSp>
            <p:nvGrpSpPr>
              <p:cNvPr id="16" name="Group 91"/>
              <p:cNvGrpSpPr>
                <a:grpSpLocks/>
              </p:cNvGrpSpPr>
              <p:nvPr/>
            </p:nvGrpSpPr>
            <p:grpSpPr bwMode="auto">
              <a:xfrm>
                <a:off x="2598" y="2933"/>
                <a:ext cx="619" cy="577"/>
                <a:chOff x="72" y="2051"/>
                <a:chExt cx="702" cy="655"/>
              </a:xfrm>
            </p:grpSpPr>
            <p:pic>
              <p:nvPicPr>
                <p:cNvPr id="26" name="Picture 92" descr="pie-gray"/>
                <p:cNvPicPr>
                  <a:picLocks noChangeAspect="1" noChangeArrowheads="1"/>
                </p:cNvPicPr>
                <p:nvPr/>
              </p:nvPicPr>
              <p:blipFill>
                <a:blip r:embed="rId4" cstate="screen"/>
                <a:srcRect/>
                <a:stretch>
                  <a:fillRect/>
                </a:stretch>
              </p:blipFill>
              <p:spPr bwMode="auto">
                <a:xfrm>
                  <a:off x="72" y="2411"/>
                  <a:ext cx="702" cy="295"/>
                </a:xfrm>
                <a:prstGeom prst="rect">
                  <a:avLst/>
                </a:prstGeom>
                <a:noFill/>
                <a:ln w="9525">
                  <a:noFill/>
                  <a:miter lim="800000"/>
                  <a:headEnd/>
                  <a:tailEnd/>
                </a:ln>
              </p:spPr>
            </p:pic>
            <p:pic>
              <p:nvPicPr>
                <p:cNvPr id="27" name="Picture 93"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24" name="Text Box 94"/>
              <p:cNvSpPr txBox="1">
                <a:spLocks noChangeArrowheads="1"/>
              </p:cNvSpPr>
              <p:nvPr/>
            </p:nvSpPr>
            <p:spPr bwMode="auto">
              <a:xfrm>
                <a:off x="2760" y="3499"/>
                <a:ext cx="525"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25" name="Picture 95" descr="Shipping box with label"/>
              <p:cNvPicPr>
                <a:picLocks noChangeAspect="1" noChangeArrowheads="1"/>
              </p:cNvPicPr>
              <p:nvPr/>
            </p:nvPicPr>
            <p:blipFill>
              <a:blip r:embed="rId10" cstate="screen"/>
              <a:srcRect/>
              <a:stretch>
                <a:fillRect/>
              </a:stretch>
            </p:blipFill>
            <p:spPr bwMode="auto">
              <a:xfrm>
                <a:off x="2916" y="3175"/>
                <a:ext cx="306" cy="270"/>
              </a:xfrm>
              <a:prstGeom prst="rect">
                <a:avLst/>
              </a:prstGeom>
              <a:noFill/>
              <a:ln w="9525">
                <a:noFill/>
                <a:miter lim="800000"/>
                <a:headEnd/>
                <a:tailEnd/>
              </a:ln>
            </p:spPr>
          </p:pic>
        </p:grpSp>
        <p:sp>
          <p:nvSpPr>
            <p:cNvPr id="21" name="Line 20"/>
            <p:cNvSpPr>
              <a:spLocks noChangeShapeType="1"/>
            </p:cNvSpPr>
            <p:nvPr/>
          </p:nvSpPr>
          <p:spPr bwMode="auto">
            <a:xfrm flipH="1">
              <a:off x="6567358" y="5693431"/>
              <a:ext cx="1092896" cy="168773"/>
            </a:xfrm>
            <a:prstGeom prst="line">
              <a:avLst/>
            </a:prstGeom>
            <a:ln>
              <a:headEnd type="stealth" w="lg" len="lg"/>
              <a:tailEnd type="stealth" w="lg" len="lg"/>
            </a:ln>
          </p:spPr>
          <p:style>
            <a:lnRef idx="1">
              <a:schemeClr val="dk1"/>
            </a:lnRef>
            <a:fillRef idx="0">
              <a:schemeClr val="dk1"/>
            </a:fillRef>
            <a:effectRef idx="0">
              <a:schemeClr val="dk1"/>
            </a:effectRef>
            <a:fontRef idx="minor">
              <a:schemeClr val="tx1"/>
            </a:fontRef>
          </p:style>
          <p:txBody>
            <a:bodyPr wrap="square" lIns="92075" tIns="46038" rIns="92075" bIns="46038" anchor="ctr">
              <a:spAutoFit/>
            </a:bodyPr>
            <a:lstStyle/>
            <a:p>
              <a:endParaRPr lang="en-US" sz="1200" dirty="0">
                <a:solidFill>
                  <a:schemeClr val="bg2"/>
                </a:solidFill>
              </a:endParaRPr>
            </a:p>
          </p:txBody>
        </p:sp>
        <p:sp>
          <p:nvSpPr>
            <p:cNvPr id="108" name="Line 20"/>
            <p:cNvSpPr>
              <a:spLocks noChangeShapeType="1"/>
            </p:cNvSpPr>
            <p:nvPr/>
          </p:nvSpPr>
          <p:spPr bwMode="auto">
            <a:xfrm flipH="1">
              <a:off x="5952094" y="4541741"/>
              <a:ext cx="1743245" cy="240085"/>
            </a:xfrm>
            <a:prstGeom prst="line">
              <a:avLst/>
            </a:prstGeom>
            <a:noFill/>
            <a:ln w="38100">
              <a:solidFill>
                <a:srgbClr val="92D050"/>
              </a:solidFill>
              <a:prstDash val="dash"/>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109" name="Line 20"/>
            <p:cNvSpPr>
              <a:spLocks noChangeShapeType="1"/>
            </p:cNvSpPr>
            <p:nvPr/>
          </p:nvSpPr>
          <p:spPr bwMode="auto">
            <a:xfrm flipH="1" flipV="1">
              <a:off x="5747007" y="4781824"/>
              <a:ext cx="307632" cy="720254"/>
            </a:xfrm>
            <a:prstGeom prst="line">
              <a:avLst/>
            </a:prstGeom>
            <a:noFill/>
            <a:ln w="38100">
              <a:solidFill>
                <a:srgbClr val="FF0000"/>
              </a:solidFill>
              <a:prstDash val="dash"/>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sp>
          <p:nvSpPr>
            <p:cNvPr id="72" name="Line 45"/>
            <p:cNvSpPr>
              <a:spLocks noChangeShapeType="1"/>
            </p:cNvSpPr>
            <p:nvPr/>
          </p:nvSpPr>
          <p:spPr bwMode="auto">
            <a:xfrm>
              <a:off x="5952095" y="5021907"/>
              <a:ext cx="1743246" cy="360129"/>
            </a:xfrm>
            <a:prstGeom prst="line">
              <a:avLst/>
            </a:prstGeom>
            <a:noFill/>
            <a:ln w="38100">
              <a:solidFill>
                <a:srgbClr val="0070C0"/>
              </a:solidFill>
              <a:prstDash val="dash"/>
              <a:round/>
              <a:headEnd type="stealth" w="lg" len="lg"/>
              <a:tailEnd type="stealth" w="lg" len="lg"/>
            </a:ln>
          </p:spPr>
          <p:txBody>
            <a:bodyPr wrap="square" lIns="92075" tIns="46038" rIns="92075" bIns="46038" anchor="ctr">
              <a:spAutoFit/>
            </a:bodyPr>
            <a:lstStyle/>
            <a:p>
              <a:endParaRPr lang="en-US" sz="1200" dirty="0">
                <a:solidFill>
                  <a:schemeClr val="bg2"/>
                </a:solidFill>
              </a:endParaRPr>
            </a:p>
          </p:txBody>
        </p:sp>
      </p:grpSp>
      <p:grpSp>
        <p:nvGrpSpPr>
          <p:cNvPr id="17" name="Group 124"/>
          <p:cNvGrpSpPr/>
          <p:nvPr/>
        </p:nvGrpSpPr>
        <p:grpSpPr>
          <a:xfrm>
            <a:off x="2538860" y="2427274"/>
            <a:ext cx="2818958" cy="2930551"/>
            <a:chOff x="3200400" y="3657600"/>
            <a:chExt cx="3126113" cy="2791356"/>
          </a:xfrm>
          <a:effectLst>
            <a:outerShdw blurRad="50800" dist="38100" dir="2700000" algn="tl" rotWithShape="0">
              <a:prstClr val="black">
                <a:alpha val="40000"/>
              </a:prstClr>
            </a:outerShdw>
          </a:effectLst>
        </p:grpSpPr>
        <p:grpSp>
          <p:nvGrpSpPr>
            <p:cNvPr id="18" name="Group 43"/>
            <p:cNvGrpSpPr/>
            <p:nvPr/>
          </p:nvGrpSpPr>
          <p:grpSpPr>
            <a:xfrm>
              <a:off x="3200400" y="3657600"/>
              <a:ext cx="3126113" cy="2791356"/>
              <a:chOff x="5029200" y="3581395"/>
              <a:chExt cx="4206874" cy="4397386"/>
            </a:xfrm>
          </p:grpSpPr>
          <p:sp>
            <p:nvSpPr>
              <p:cNvPr id="45" name="Line 19"/>
              <p:cNvSpPr>
                <a:spLocks noChangeShapeType="1"/>
              </p:cNvSpPr>
              <p:nvPr/>
            </p:nvSpPr>
            <p:spPr bwMode="auto">
              <a:xfrm flipH="1" flipV="1">
                <a:off x="5848709" y="4675518"/>
                <a:ext cx="612475" cy="181153"/>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46" name="Line 20"/>
              <p:cNvSpPr>
                <a:spLocks noChangeShapeType="1"/>
              </p:cNvSpPr>
              <p:nvPr/>
            </p:nvSpPr>
            <p:spPr bwMode="auto">
              <a:xfrm flipH="1">
                <a:off x="6426678" y="5469147"/>
                <a:ext cx="293297" cy="517586"/>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47" name="Line 21"/>
              <p:cNvSpPr>
                <a:spLocks noChangeShapeType="1"/>
              </p:cNvSpPr>
              <p:nvPr/>
            </p:nvSpPr>
            <p:spPr bwMode="auto">
              <a:xfrm flipH="1">
                <a:off x="7220309" y="4554747"/>
                <a:ext cx="457200" cy="327804"/>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48" name="Line 45"/>
              <p:cNvSpPr>
                <a:spLocks noChangeShapeType="1"/>
              </p:cNvSpPr>
              <p:nvPr/>
            </p:nvSpPr>
            <p:spPr bwMode="auto">
              <a:xfrm>
                <a:off x="6435307" y="4002657"/>
                <a:ext cx="267418" cy="483078"/>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nvGrpSpPr>
              <p:cNvPr id="19" name="Group 71"/>
              <p:cNvGrpSpPr>
                <a:grpSpLocks/>
              </p:cNvGrpSpPr>
              <p:nvPr/>
            </p:nvGrpSpPr>
            <p:grpSpPr bwMode="auto">
              <a:xfrm>
                <a:off x="5638800" y="5521329"/>
                <a:ext cx="2589213" cy="2457452"/>
                <a:chOff x="726" y="2825"/>
                <a:chExt cx="1631" cy="1548"/>
              </a:xfrm>
            </p:grpSpPr>
            <p:grpSp>
              <p:nvGrpSpPr>
                <p:cNvPr id="20" name="Group 72"/>
                <p:cNvGrpSpPr>
                  <a:grpSpLocks/>
                </p:cNvGrpSpPr>
                <p:nvPr/>
              </p:nvGrpSpPr>
              <p:grpSpPr bwMode="auto">
                <a:xfrm>
                  <a:off x="726" y="2825"/>
                  <a:ext cx="1145" cy="1350"/>
                  <a:chOff x="72" y="2051"/>
                  <a:chExt cx="1298" cy="1533"/>
                </a:xfrm>
              </p:grpSpPr>
              <p:pic>
                <p:nvPicPr>
                  <p:cNvPr id="74" name="Picture 73" descr="pie-gray"/>
                  <p:cNvPicPr>
                    <a:picLocks noChangeAspect="1" noChangeArrowheads="1"/>
                  </p:cNvPicPr>
                  <p:nvPr/>
                </p:nvPicPr>
                <p:blipFill>
                  <a:blip r:embed="rId11" cstate="screen"/>
                  <a:srcRect/>
                  <a:stretch>
                    <a:fillRect/>
                  </a:stretch>
                </p:blipFill>
                <p:spPr bwMode="auto">
                  <a:xfrm>
                    <a:off x="72" y="2411"/>
                    <a:ext cx="702" cy="295"/>
                  </a:xfrm>
                  <a:prstGeom prst="rect">
                    <a:avLst/>
                  </a:prstGeom>
                  <a:noFill/>
                  <a:ln w="9525">
                    <a:noFill/>
                    <a:miter lim="800000"/>
                    <a:headEnd/>
                    <a:tailEnd/>
                  </a:ln>
                </p:spPr>
              </p:pic>
              <p:pic>
                <p:nvPicPr>
                  <p:cNvPr id="75" name="Picture 74"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pic>
                <p:nvPicPr>
                  <p:cNvPr id="117" name="Picture 116" descr="pie-gray"/>
                  <p:cNvPicPr>
                    <a:picLocks noChangeAspect="1" noChangeArrowheads="1"/>
                  </p:cNvPicPr>
                  <p:nvPr/>
                </p:nvPicPr>
                <p:blipFill>
                  <a:blip r:embed="rId11" cstate="screen"/>
                  <a:srcRect/>
                  <a:stretch>
                    <a:fillRect/>
                  </a:stretch>
                </p:blipFill>
                <p:spPr bwMode="auto">
                  <a:xfrm>
                    <a:off x="668" y="3289"/>
                    <a:ext cx="702" cy="295"/>
                  </a:xfrm>
                  <a:prstGeom prst="rect">
                    <a:avLst/>
                  </a:prstGeom>
                  <a:noFill/>
                  <a:ln w="9525">
                    <a:noFill/>
                    <a:miter lim="800000"/>
                    <a:headEnd/>
                    <a:tailEnd/>
                  </a:ln>
                </p:spPr>
              </p:pic>
              <p:pic>
                <p:nvPicPr>
                  <p:cNvPr id="122" name="Picture 121" descr="Server"/>
                  <p:cNvPicPr>
                    <a:picLocks noChangeAspect="1" noChangeArrowheads="1"/>
                  </p:cNvPicPr>
                  <p:nvPr/>
                </p:nvPicPr>
                <p:blipFill>
                  <a:blip r:embed="rId5" cstate="screen"/>
                  <a:srcRect/>
                  <a:stretch>
                    <a:fillRect/>
                  </a:stretch>
                </p:blipFill>
                <p:spPr bwMode="auto">
                  <a:xfrm>
                    <a:off x="808" y="2929"/>
                    <a:ext cx="406" cy="554"/>
                  </a:xfrm>
                  <a:prstGeom prst="rect">
                    <a:avLst/>
                  </a:prstGeom>
                  <a:noFill/>
                  <a:ln w="9525">
                    <a:noFill/>
                    <a:miter lim="800000"/>
                    <a:headEnd/>
                    <a:tailEnd/>
                  </a:ln>
                </p:spPr>
              </p:pic>
            </p:grpSp>
            <p:sp>
              <p:nvSpPr>
                <p:cNvPr id="73" name="Text Box 75"/>
                <p:cNvSpPr txBox="1">
                  <a:spLocks noChangeArrowheads="1"/>
                </p:cNvSpPr>
                <p:nvPr/>
              </p:nvSpPr>
              <p:spPr bwMode="auto">
                <a:xfrm>
                  <a:off x="858" y="3376"/>
                  <a:ext cx="529"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sp>
              <p:nvSpPr>
                <p:cNvPr id="123" name="Text Box 75"/>
                <p:cNvSpPr txBox="1">
                  <a:spLocks noChangeArrowheads="1"/>
                </p:cNvSpPr>
                <p:nvPr/>
              </p:nvSpPr>
              <p:spPr bwMode="auto">
                <a:xfrm>
                  <a:off x="890" y="4098"/>
                  <a:ext cx="1467"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zh-CN" altLang="en-US" sz="1200" dirty="0" smtClean="0">
                      <a:solidFill>
                        <a:schemeClr val="bg2"/>
                      </a:solidFill>
                    </a:rPr>
                    <a:t>业务伙伴</a:t>
                  </a:r>
                  <a:endParaRPr lang="en-US" sz="1200" dirty="0">
                    <a:solidFill>
                      <a:schemeClr val="bg2"/>
                    </a:solidFill>
                  </a:endParaRPr>
                </a:p>
              </p:txBody>
            </p:sp>
          </p:grpSp>
          <p:grpSp>
            <p:nvGrpSpPr>
              <p:cNvPr id="22" name="Group 76"/>
              <p:cNvGrpSpPr>
                <a:grpSpLocks/>
              </p:cNvGrpSpPr>
              <p:nvPr/>
            </p:nvGrpSpPr>
            <p:grpSpPr bwMode="auto">
              <a:xfrm>
                <a:off x="5029200" y="4256091"/>
                <a:ext cx="1066801" cy="1320801"/>
                <a:chOff x="48" y="2033"/>
                <a:chExt cx="672" cy="832"/>
              </a:xfrm>
            </p:grpSpPr>
            <p:grpSp>
              <p:nvGrpSpPr>
                <p:cNvPr id="23" name="Group 77"/>
                <p:cNvGrpSpPr>
                  <a:grpSpLocks/>
                </p:cNvGrpSpPr>
                <p:nvPr/>
              </p:nvGrpSpPr>
              <p:grpSpPr bwMode="auto">
                <a:xfrm>
                  <a:off x="72" y="2033"/>
                  <a:ext cx="619" cy="577"/>
                  <a:chOff x="72" y="2051"/>
                  <a:chExt cx="702" cy="655"/>
                </a:xfrm>
              </p:grpSpPr>
              <p:pic>
                <p:nvPicPr>
                  <p:cNvPr id="70" name="Picture 78" descr="pie-gray"/>
                  <p:cNvPicPr>
                    <a:picLocks noChangeAspect="1" noChangeArrowheads="1"/>
                  </p:cNvPicPr>
                  <p:nvPr/>
                </p:nvPicPr>
                <p:blipFill>
                  <a:blip r:embed="rId11" cstate="screen"/>
                  <a:srcRect/>
                  <a:stretch>
                    <a:fillRect/>
                  </a:stretch>
                </p:blipFill>
                <p:spPr bwMode="auto">
                  <a:xfrm>
                    <a:off x="72" y="2411"/>
                    <a:ext cx="702" cy="295"/>
                  </a:xfrm>
                  <a:prstGeom prst="rect">
                    <a:avLst/>
                  </a:prstGeom>
                  <a:noFill/>
                  <a:ln w="9525">
                    <a:noFill/>
                    <a:miter lim="800000"/>
                    <a:headEnd/>
                    <a:tailEnd/>
                  </a:ln>
                </p:spPr>
              </p:pic>
              <p:pic>
                <p:nvPicPr>
                  <p:cNvPr id="71" name="Picture 79"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69" name="Text Box 80"/>
                <p:cNvSpPr txBox="1">
                  <a:spLocks noChangeArrowheads="1"/>
                </p:cNvSpPr>
                <p:nvPr/>
              </p:nvSpPr>
              <p:spPr bwMode="auto">
                <a:xfrm>
                  <a:off x="48" y="2590"/>
                  <a:ext cx="672" cy="275"/>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grpSp>
            <p:nvGrpSpPr>
              <p:cNvPr id="31" name="Group 81"/>
              <p:cNvGrpSpPr>
                <a:grpSpLocks/>
              </p:cNvGrpSpPr>
              <p:nvPr/>
            </p:nvGrpSpPr>
            <p:grpSpPr bwMode="auto">
              <a:xfrm>
                <a:off x="7372348" y="5195889"/>
                <a:ext cx="1863726" cy="1298575"/>
                <a:chOff x="1452" y="3387"/>
                <a:chExt cx="1174" cy="818"/>
              </a:xfrm>
            </p:grpSpPr>
            <p:grpSp>
              <p:nvGrpSpPr>
                <p:cNvPr id="35" name="Group 82"/>
                <p:cNvGrpSpPr>
                  <a:grpSpLocks/>
                </p:cNvGrpSpPr>
                <p:nvPr/>
              </p:nvGrpSpPr>
              <p:grpSpPr bwMode="auto">
                <a:xfrm>
                  <a:off x="1512" y="3387"/>
                  <a:ext cx="619" cy="585"/>
                  <a:chOff x="1512" y="3483"/>
                  <a:chExt cx="619" cy="585"/>
                </a:xfrm>
              </p:grpSpPr>
              <p:pic>
                <p:nvPicPr>
                  <p:cNvPr id="66" name="Picture 83" descr="pie-gray"/>
                  <p:cNvPicPr>
                    <a:picLocks noChangeAspect="1" noChangeArrowheads="1"/>
                  </p:cNvPicPr>
                  <p:nvPr/>
                </p:nvPicPr>
                <p:blipFill>
                  <a:blip r:embed="rId11" cstate="screen"/>
                  <a:srcRect/>
                  <a:stretch>
                    <a:fillRect/>
                  </a:stretch>
                </p:blipFill>
                <p:spPr bwMode="auto">
                  <a:xfrm>
                    <a:off x="1512" y="3808"/>
                    <a:ext cx="619" cy="260"/>
                  </a:xfrm>
                  <a:prstGeom prst="rect">
                    <a:avLst/>
                  </a:prstGeom>
                  <a:noFill/>
                  <a:ln w="9525">
                    <a:noFill/>
                    <a:miter lim="800000"/>
                    <a:headEnd/>
                    <a:tailEnd/>
                  </a:ln>
                </p:spPr>
              </p:pic>
              <p:pic>
                <p:nvPicPr>
                  <p:cNvPr id="67" name="Picture 84" descr="Server Commerce"/>
                  <p:cNvPicPr>
                    <a:picLocks noChangeAspect="1" noChangeArrowheads="1"/>
                  </p:cNvPicPr>
                  <p:nvPr/>
                </p:nvPicPr>
                <p:blipFill>
                  <a:blip r:embed="rId6" cstate="screen"/>
                  <a:srcRect/>
                  <a:stretch>
                    <a:fillRect/>
                  </a:stretch>
                </p:blipFill>
                <p:spPr bwMode="auto">
                  <a:xfrm>
                    <a:off x="1642" y="3483"/>
                    <a:ext cx="347" cy="561"/>
                  </a:xfrm>
                  <a:prstGeom prst="rect">
                    <a:avLst/>
                  </a:prstGeom>
                  <a:noFill/>
                  <a:ln w="9525">
                    <a:noFill/>
                    <a:miter lim="800000"/>
                    <a:headEnd/>
                    <a:tailEnd/>
                  </a:ln>
                </p:spPr>
              </p:pic>
            </p:grpSp>
            <p:sp>
              <p:nvSpPr>
                <p:cNvPr id="65" name="Text Box 85"/>
                <p:cNvSpPr txBox="1">
                  <a:spLocks noChangeArrowheads="1"/>
                </p:cNvSpPr>
                <p:nvPr/>
              </p:nvSpPr>
              <p:spPr bwMode="auto">
                <a:xfrm>
                  <a:off x="1452" y="3930"/>
                  <a:ext cx="1174"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zh-CN" altLang="en-US" sz="1200" dirty="0" smtClean="0">
                      <a:solidFill>
                        <a:schemeClr val="bg2"/>
                      </a:solidFill>
                    </a:rPr>
                    <a:t>电子商务</a:t>
                  </a:r>
                  <a:endParaRPr lang="en-US" sz="1200" dirty="0">
                    <a:solidFill>
                      <a:schemeClr val="bg2"/>
                    </a:solidFill>
                  </a:endParaRPr>
                </a:p>
              </p:txBody>
            </p:sp>
          </p:grpSp>
          <p:grpSp>
            <p:nvGrpSpPr>
              <p:cNvPr id="39" name="Group 86"/>
              <p:cNvGrpSpPr>
                <a:grpSpLocks/>
              </p:cNvGrpSpPr>
              <p:nvPr/>
            </p:nvGrpSpPr>
            <p:grpSpPr bwMode="auto">
              <a:xfrm>
                <a:off x="6096000" y="3581395"/>
                <a:ext cx="781050" cy="623887"/>
                <a:chOff x="1905" y="1323"/>
                <a:chExt cx="666" cy="531"/>
              </a:xfrm>
            </p:grpSpPr>
            <p:pic>
              <p:nvPicPr>
                <p:cNvPr id="61" name="Picture 87" descr="XP icon my computer"/>
                <p:cNvPicPr>
                  <a:picLocks noChangeAspect="1" noChangeArrowheads="1"/>
                </p:cNvPicPr>
                <p:nvPr/>
              </p:nvPicPr>
              <p:blipFill>
                <a:blip r:embed="rId7" cstate="screen"/>
                <a:srcRect/>
                <a:stretch>
                  <a:fillRect/>
                </a:stretch>
              </p:blipFill>
              <p:spPr bwMode="auto">
                <a:xfrm flipH="1">
                  <a:off x="2043" y="1323"/>
                  <a:ext cx="396" cy="396"/>
                </a:xfrm>
                <a:prstGeom prst="rect">
                  <a:avLst/>
                </a:prstGeom>
                <a:noFill/>
                <a:ln w="9525">
                  <a:noFill/>
                  <a:miter lim="800000"/>
                  <a:headEnd/>
                  <a:tailEnd/>
                </a:ln>
              </p:spPr>
            </p:pic>
            <p:pic>
              <p:nvPicPr>
                <p:cNvPr id="62" name="Picture 88" descr="XP icon my documents"/>
                <p:cNvPicPr>
                  <a:picLocks noChangeAspect="1" noChangeArrowheads="1"/>
                </p:cNvPicPr>
                <p:nvPr/>
              </p:nvPicPr>
              <p:blipFill>
                <a:blip r:embed="rId12" cstate="screen"/>
                <a:srcRect/>
                <a:stretch>
                  <a:fillRect/>
                </a:stretch>
              </p:blipFill>
              <p:spPr bwMode="auto">
                <a:xfrm>
                  <a:off x="2349" y="1580"/>
                  <a:ext cx="222" cy="249"/>
                </a:xfrm>
                <a:prstGeom prst="rect">
                  <a:avLst/>
                </a:prstGeom>
                <a:noFill/>
                <a:ln w="9525">
                  <a:noFill/>
                  <a:miter lim="800000"/>
                  <a:headEnd/>
                  <a:tailEnd/>
                </a:ln>
              </p:spPr>
            </p:pic>
            <p:pic>
              <p:nvPicPr>
                <p:cNvPr id="63" name="Picture 89" descr="user business user woman"/>
                <p:cNvPicPr>
                  <a:picLocks noChangeAspect="1" noChangeArrowheads="1"/>
                </p:cNvPicPr>
                <p:nvPr/>
              </p:nvPicPr>
              <p:blipFill>
                <a:blip r:embed="rId13" cstate="screen"/>
                <a:srcRect/>
                <a:stretch>
                  <a:fillRect/>
                </a:stretch>
              </p:blipFill>
              <p:spPr bwMode="auto">
                <a:xfrm flipH="1">
                  <a:off x="1905" y="1498"/>
                  <a:ext cx="263" cy="356"/>
                </a:xfrm>
                <a:prstGeom prst="rect">
                  <a:avLst/>
                </a:prstGeom>
                <a:noFill/>
                <a:ln w="9525">
                  <a:noFill/>
                  <a:miter lim="800000"/>
                  <a:headEnd/>
                  <a:tailEnd/>
                </a:ln>
              </p:spPr>
            </p:pic>
          </p:grpSp>
          <p:grpSp>
            <p:nvGrpSpPr>
              <p:cNvPr id="43" name="Group 90"/>
              <p:cNvGrpSpPr>
                <a:grpSpLocks/>
              </p:cNvGrpSpPr>
              <p:nvPr/>
            </p:nvGrpSpPr>
            <p:grpSpPr bwMode="auto">
              <a:xfrm>
                <a:off x="7696204" y="3844931"/>
                <a:ext cx="990601" cy="1276351"/>
                <a:chOff x="2598" y="2933"/>
                <a:chExt cx="624" cy="804"/>
              </a:xfrm>
            </p:grpSpPr>
            <p:grpSp>
              <p:nvGrpSpPr>
                <p:cNvPr id="44" name="Group 91"/>
                <p:cNvGrpSpPr>
                  <a:grpSpLocks/>
                </p:cNvGrpSpPr>
                <p:nvPr/>
              </p:nvGrpSpPr>
              <p:grpSpPr bwMode="auto">
                <a:xfrm>
                  <a:off x="2598" y="2933"/>
                  <a:ext cx="619" cy="577"/>
                  <a:chOff x="72" y="2051"/>
                  <a:chExt cx="702" cy="655"/>
                </a:xfrm>
              </p:grpSpPr>
              <p:pic>
                <p:nvPicPr>
                  <p:cNvPr id="59" name="Picture 92" descr="pie-gray"/>
                  <p:cNvPicPr>
                    <a:picLocks noChangeAspect="1" noChangeArrowheads="1"/>
                  </p:cNvPicPr>
                  <p:nvPr/>
                </p:nvPicPr>
                <p:blipFill>
                  <a:blip r:embed="rId11" cstate="screen"/>
                  <a:srcRect/>
                  <a:stretch>
                    <a:fillRect/>
                  </a:stretch>
                </p:blipFill>
                <p:spPr bwMode="auto">
                  <a:xfrm>
                    <a:off x="72" y="2411"/>
                    <a:ext cx="702" cy="295"/>
                  </a:xfrm>
                  <a:prstGeom prst="rect">
                    <a:avLst/>
                  </a:prstGeom>
                  <a:noFill/>
                  <a:ln w="9525">
                    <a:noFill/>
                    <a:miter lim="800000"/>
                    <a:headEnd/>
                    <a:tailEnd/>
                  </a:ln>
                </p:spPr>
              </p:pic>
              <p:pic>
                <p:nvPicPr>
                  <p:cNvPr id="60" name="Picture 93" descr="Server"/>
                  <p:cNvPicPr>
                    <a:picLocks noChangeAspect="1" noChangeArrowheads="1"/>
                  </p:cNvPicPr>
                  <p:nvPr/>
                </p:nvPicPr>
                <p:blipFill>
                  <a:blip r:embed="rId5" cstate="screen"/>
                  <a:srcRect/>
                  <a:stretch>
                    <a:fillRect/>
                  </a:stretch>
                </p:blipFill>
                <p:spPr bwMode="auto">
                  <a:xfrm>
                    <a:off x="213" y="2051"/>
                    <a:ext cx="406" cy="553"/>
                  </a:xfrm>
                  <a:prstGeom prst="rect">
                    <a:avLst/>
                  </a:prstGeom>
                  <a:noFill/>
                  <a:ln w="9525">
                    <a:noFill/>
                    <a:miter lim="800000"/>
                    <a:headEnd/>
                    <a:tailEnd/>
                  </a:ln>
                </p:spPr>
              </p:pic>
            </p:grpSp>
            <p:sp>
              <p:nvSpPr>
                <p:cNvPr id="57" name="Text Box 94"/>
                <p:cNvSpPr txBox="1">
                  <a:spLocks noChangeArrowheads="1"/>
                </p:cNvSpPr>
                <p:nvPr/>
              </p:nvSpPr>
              <p:spPr bwMode="auto">
                <a:xfrm>
                  <a:off x="2760" y="3462"/>
                  <a:ext cx="444"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58" name="Picture 95" descr="Shipping box with label"/>
                <p:cNvPicPr>
                  <a:picLocks noChangeAspect="1" noChangeArrowheads="1"/>
                </p:cNvPicPr>
                <p:nvPr/>
              </p:nvPicPr>
              <p:blipFill>
                <a:blip r:embed="rId10" cstate="screen"/>
                <a:srcRect/>
                <a:stretch>
                  <a:fillRect/>
                </a:stretch>
              </p:blipFill>
              <p:spPr bwMode="auto">
                <a:xfrm>
                  <a:off x="2916" y="3175"/>
                  <a:ext cx="306" cy="270"/>
                </a:xfrm>
                <a:prstGeom prst="rect">
                  <a:avLst/>
                </a:prstGeom>
                <a:noFill/>
                <a:ln w="9525">
                  <a:noFill/>
                  <a:miter lim="800000"/>
                  <a:headEnd/>
                  <a:tailEnd/>
                </a:ln>
              </p:spPr>
            </p:pic>
          </p:grpSp>
          <p:pic>
            <p:nvPicPr>
              <p:cNvPr id="54" name="Picture 62" descr="BizTalk"/>
              <p:cNvPicPr>
                <a:picLocks noChangeAspect="1" noChangeArrowheads="1"/>
              </p:cNvPicPr>
              <p:nvPr/>
            </p:nvPicPr>
            <p:blipFill>
              <a:blip r:embed="rId14" cstate="screen"/>
              <a:srcRect/>
              <a:stretch>
                <a:fillRect/>
              </a:stretch>
            </p:blipFill>
            <p:spPr bwMode="auto">
              <a:xfrm>
                <a:off x="6477000" y="4357687"/>
                <a:ext cx="742950" cy="1143000"/>
              </a:xfrm>
              <a:prstGeom prst="rect">
                <a:avLst/>
              </a:prstGeom>
              <a:noFill/>
              <a:ln w="9525">
                <a:noFill/>
                <a:miter lim="800000"/>
                <a:headEnd/>
                <a:tailEnd/>
              </a:ln>
              <a:effectLst>
                <a:glow rad="139700">
                  <a:schemeClr val="accent6">
                    <a:satMod val="175000"/>
                    <a:alpha val="40000"/>
                  </a:schemeClr>
                </a:glow>
              </a:effectLst>
            </p:spPr>
          </p:pic>
          <p:sp>
            <p:nvSpPr>
              <p:cNvPr id="55" name="Line 20"/>
              <p:cNvSpPr>
                <a:spLocks noChangeShapeType="1"/>
              </p:cNvSpPr>
              <p:nvPr/>
            </p:nvSpPr>
            <p:spPr bwMode="auto">
              <a:xfrm flipH="1" flipV="1">
                <a:off x="7194428" y="5296618"/>
                <a:ext cx="465827" cy="396814"/>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24" name="Line 20"/>
              <p:cNvSpPr>
                <a:spLocks noChangeShapeType="1"/>
              </p:cNvSpPr>
              <p:nvPr/>
            </p:nvSpPr>
            <p:spPr bwMode="auto">
              <a:xfrm flipH="1">
                <a:off x="6874990" y="5502072"/>
                <a:ext cx="0" cy="1320465"/>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sp>
          <p:nvSpPr>
            <p:cNvPr id="90113" name="Cloud"/>
            <p:cNvSpPr>
              <a:spLocks noChangeAspect="1" noEditPoints="1" noChangeArrowheads="1"/>
            </p:cNvSpPr>
            <p:nvPr/>
          </p:nvSpPr>
          <p:spPr bwMode="auto">
            <a:xfrm flipV="1">
              <a:off x="4343400" y="5180013"/>
              <a:ext cx="457200" cy="3063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grpSp>
        <p:nvGrpSpPr>
          <p:cNvPr id="49" name="Group 130"/>
          <p:cNvGrpSpPr/>
          <p:nvPr/>
        </p:nvGrpSpPr>
        <p:grpSpPr>
          <a:xfrm>
            <a:off x="5072066" y="2427275"/>
            <a:ext cx="2919265" cy="3287741"/>
            <a:chOff x="6218209" y="3352561"/>
            <a:chExt cx="2940906" cy="3144865"/>
          </a:xfrm>
          <a:effectLst>
            <a:outerShdw blurRad="50800" dist="38100" dir="2700000" algn="tl" rotWithShape="0">
              <a:prstClr val="black">
                <a:alpha val="40000"/>
              </a:prstClr>
            </a:outerShdw>
          </a:effectLst>
        </p:grpSpPr>
        <p:grpSp>
          <p:nvGrpSpPr>
            <p:cNvPr id="50" name="Group 120"/>
            <p:cNvGrpSpPr/>
            <p:nvPr/>
          </p:nvGrpSpPr>
          <p:grpSpPr>
            <a:xfrm>
              <a:off x="6218209" y="3352561"/>
              <a:ext cx="2940906" cy="2546192"/>
              <a:chOff x="6218209" y="3352561"/>
              <a:chExt cx="2940906" cy="2546192"/>
            </a:xfrm>
          </p:grpSpPr>
          <p:sp>
            <p:nvSpPr>
              <p:cNvPr id="114" name="Line 19"/>
              <p:cNvSpPr>
                <a:spLocks noChangeShapeType="1"/>
              </p:cNvSpPr>
              <p:nvPr/>
            </p:nvSpPr>
            <p:spPr bwMode="auto">
              <a:xfrm flipV="1">
                <a:off x="7620000" y="4419600"/>
                <a:ext cx="0" cy="228600"/>
              </a:xfrm>
              <a:prstGeom prst="line">
                <a:avLst/>
              </a:prstGeom>
              <a:noFill/>
              <a:ln w="254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grpSp>
            <p:nvGrpSpPr>
              <p:cNvPr id="51" name="Group 43"/>
              <p:cNvGrpSpPr/>
              <p:nvPr/>
            </p:nvGrpSpPr>
            <p:grpSpPr>
              <a:xfrm>
                <a:off x="6218209" y="3352561"/>
                <a:ext cx="2940906" cy="2546192"/>
                <a:chOff x="5091113" y="3100847"/>
                <a:chExt cx="3957636" cy="4011163"/>
              </a:xfrm>
            </p:grpSpPr>
            <p:sp>
              <p:nvSpPr>
                <p:cNvPr id="77" name="Line 19"/>
                <p:cNvSpPr>
                  <a:spLocks noChangeShapeType="1"/>
                </p:cNvSpPr>
                <p:nvPr/>
              </p:nvSpPr>
              <p:spPr bwMode="auto">
                <a:xfrm flipH="1" flipV="1">
                  <a:off x="5848708" y="4675513"/>
                  <a:ext cx="842" cy="466429"/>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8" name="Line 20"/>
                <p:cNvSpPr>
                  <a:spLocks noChangeShapeType="1"/>
                </p:cNvSpPr>
                <p:nvPr/>
              </p:nvSpPr>
              <p:spPr bwMode="auto">
                <a:xfrm flipH="1">
                  <a:off x="6157182" y="5141941"/>
                  <a:ext cx="0" cy="517585"/>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79" name="Line 21"/>
                <p:cNvSpPr>
                  <a:spLocks noChangeShapeType="1"/>
                </p:cNvSpPr>
                <p:nvPr/>
              </p:nvSpPr>
              <p:spPr bwMode="auto">
                <a:xfrm>
                  <a:off x="7797884" y="4541730"/>
                  <a:ext cx="17833" cy="587202"/>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grpSp>
              <p:nvGrpSpPr>
                <p:cNvPr id="52" name="Group 71"/>
                <p:cNvGrpSpPr>
                  <a:grpSpLocks/>
                </p:cNvGrpSpPr>
                <p:nvPr/>
              </p:nvGrpSpPr>
              <p:grpSpPr bwMode="auto">
                <a:xfrm>
                  <a:off x="5638800" y="5784858"/>
                  <a:ext cx="982663" cy="1327152"/>
                  <a:chOff x="726" y="2991"/>
                  <a:chExt cx="619" cy="836"/>
                </a:xfrm>
              </p:grpSpPr>
              <p:grpSp>
                <p:nvGrpSpPr>
                  <p:cNvPr id="53" name="Group 72"/>
                  <p:cNvGrpSpPr>
                    <a:grpSpLocks/>
                  </p:cNvGrpSpPr>
                  <p:nvPr/>
                </p:nvGrpSpPr>
                <p:grpSpPr bwMode="auto">
                  <a:xfrm>
                    <a:off x="726" y="2991"/>
                    <a:ext cx="619" cy="578"/>
                    <a:chOff x="72" y="2240"/>
                    <a:chExt cx="702" cy="656"/>
                  </a:xfrm>
                </p:grpSpPr>
                <p:pic>
                  <p:nvPicPr>
                    <p:cNvPr id="106" name="Picture 105" descr="pie-gray"/>
                    <p:cNvPicPr>
                      <a:picLocks noChangeAspect="1" noChangeArrowheads="1"/>
                    </p:cNvPicPr>
                    <p:nvPr/>
                  </p:nvPicPr>
                  <p:blipFill>
                    <a:blip r:embed="rId11" cstate="screen"/>
                    <a:srcRect/>
                    <a:stretch>
                      <a:fillRect/>
                    </a:stretch>
                  </p:blipFill>
                  <p:spPr bwMode="auto">
                    <a:xfrm>
                      <a:off x="72" y="2601"/>
                      <a:ext cx="702" cy="295"/>
                    </a:xfrm>
                    <a:prstGeom prst="rect">
                      <a:avLst/>
                    </a:prstGeom>
                    <a:noFill/>
                    <a:ln w="9525">
                      <a:noFill/>
                      <a:miter lim="800000"/>
                      <a:headEnd/>
                      <a:tailEnd/>
                    </a:ln>
                  </p:spPr>
                </p:pic>
                <p:pic>
                  <p:nvPicPr>
                    <p:cNvPr id="107" name="Picture 106" descr="Server"/>
                    <p:cNvPicPr>
                      <a:picLocks noChangeAspect="1" noChangeArrowheads="1"/>
                    </p:cNvPicPr>
                    <p:nvPr/>
                  </p:nvPicPr>
                  <p:blipFill>
                    <a:blip r:embed="rId5" cstate="screen"/>
                    <a:srcRect/>
                    <a:stretch>
                      <a:fillRect/>
                    </a:stretch>
                  </p:blipFill>
                  <p:spPr bwMode="auto">
                    <a:xfrm>
                      <a:off x="213" y="2240"/>
                      <a:ext cx="406" cy="553"/>
                    </a:xfrm>
                    <a:prstGeom prst="rect">
                      <a:avLst/>
                    </a:prstGeom>
                    <a:noFill/>
                    <a:ln w="9525">
                      <a:noFill/>
                      <a:miter lim="800000"/>
                      <a:headEnd/>
                      <a:tailEnd/>
                    </a:ln>
                  </p:spPr>
                </p:pic>
              </p:grpSp>
              <p:sp>
                <p:nvSpPr>
                  <p:cNvPr id="105" name="Text Box 75"/>
                  <p:cNvSpPr txBox="1">
                    <a:spLocks noChangeArrowheads="1"/>
                  </p:cNvSpPr>
                  <p:nvPr/>
                </p:nvSpPr>
                <p:spPr bwMode="auto">
                  <a:xfrm>
                    <a:off x="858" y="3552"/>
                    <a:ext cx="469" cy="275"/>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en-US" sz="1200" dirty="0">
                        <a:solidFill>
                          <a:schemeClr val="bg2"/>
                        </a:solidFill>
                      </a:rPr>
                      <a:t>CRM</a:t>
                    </a:r>
                  </a:p>
                </p:txBody>
              </p:sp>
            </p:grpSp>
            <p:grpSp>
              <p:nvGrpSpPr>
                <p:cNvPr id="56" name="Group 76"/>
                <p:cNvGrpSpPr>
                  <a:grpSpLocks/>
                </p:cNvGrpSpPr>
                <p:nvPr/>
              </p:nvGrpSpPr>
              <p:grpSpPr bwMode="auto">
                <a:xfrm>
                  <a:off x="5091113" y="3822704"/>
                  <a:ext cx="1066801" cy="1319214"/>
                  <a:chOff x="87" y="1760"/>
                  <a:chExt cx="672" cy="831"/>
                </a:xfrm>
              </p:grpSpPr>
              <p:grpSp>
                <p:nvGrpSpPr>
                  <p:cNvPr id="64" name="Group 77"/>
                  <p:cNvGrpSpPr>
                    <a:grpSpLocks/>
                  </p:cNvGrpSpPr>
                  <p:nvPr/>
                </p:nvGrpSpPr>
                <p:grpSpPr bwMode="auto">
                  <a:xfrm>
                    <a:off x="110" y="1760"/>
                    <a:ext cx="619" cy="578"/>
                    <a:chOff x="115" y="1737"/>
                    <a:chExt cx="702" cy="655"/>
                  </a:xfrm>
                </p:grpSpPr>
                <p:pic>
                  <p:nvPicPr>
                    <p:cNvPr id="102" name="Picture 78" descr="pie-gray"/>
                    <p:cNvPicPr>
                      <a:picLocks noChangeAspect="1" noChangeArrowheads="1"/>
                    </p:cNvPicPr>
                    <p:nvPr/>
                  </p:nvPicPr>
                  <p:blipFill>
                    <a:blip r:embed="rId11" cstate="screen"/>
                    <a:srcRect/>
                    <a:stretch>
                      <a:fillRect/>
                    </a:stretch>
                  </p:blipFill>
                  <p:spPr bwMode="auto">
                    <a:xfrm>
                      <a:off x="115" y="2097"/>
                      <a:ext cx="702" cy="295"/>
                    </a:xfrm>
                    <a:prstGeom prst="rect">
                      <a:avLst/>
                    </a:prstGeom>
                    <a:noFill/>
                    <a:ln w="9525">
                      <a:noFill/>
                      <a:miter lim="800000"/>
                      <a:headEnd/>
                      <a:tailEnd/>
                    </a:ln>
                  </p:spPr>
                </p:pic>
                <p:pic>
                  <p:nvPicPr>
                    <p:cNvPr id="103" name="Picture 79" descr="Server"/>
                    <p:cNvPicPr>
                      <a:picLocks noChangeAspect="1" noChangeArrowheads="1"/>
                    </p:cNvPicPr>
                    <p:nvPr/>
                  </p:nvPicPr>
                  <p:blipFill>
                    <a:blip r:embed="rId5" cstate="screen"/>
                    <a:srcRect/>
                    <a:stretch>
                      <a:fillRect/>
                    </a:stretch>
                  </p:blipFill>
                  <p:spPr bwMode="auto">
                    <a:xfrm>
                      <a:off x="256" y="1737"/>
                      <a:ext cx="406" cy="552"/>
                    </a:xfrm>
                    <a:prstGeom prst="rect">
                      <a:avLst/>
                    </a:prstGeom>
                    <a:noFill/>
                    <a:ln w="9525">
                      <a:noFill/>
                      <a:miter lim="800000"/>
                      <a:headEnd/>
                      <a:tailEnd/>
                    </a:ln>
                  </p:spPr>
                </p:pic>
              </p:grpSp>
              <p:sp>
                <p:nvSpPr>
                  <p:cNvPr id="101" name="Text Box 80"/>
                  <p:cNvSpPr txBox="1">
                    <a:spLocks noChangeArrowheads="1"/>
                  </p:cNvSpPr>
                  <p:nvPr/>
                </p:nvSpPr>
                <p:spPr bwMode="auto">
                  <a:xfrm>
                    <a:off x="87" y="2316"/>
                    <a:ext cx="672" cy="275"/>
                  </a:xfrm>
                  <a:prstGeom prst="rect">
                    <a:avLst/>
                  </a:prstGeom>
                  <a:noFill/>
                  <a:ln w="9525">
                    <a:noFill/>
                    <a:miter lim="800000"/>
                    <a:headEnd/>
                    <a:tailEnd/>
                  </a:ln>
                </p:spPr>
                <p:txBody>
                  <a:bodyPr>
                    <a:spAutoFit/>
                  </a:bodyPr>
                  <a:lstStyle/>
                  <a:p>
                    <a:pPr algn="ctr" eaLnBrk="1" hangingPunct="1">
                      <a:lnSpc>
                        <a:spcPct val="100000"/>
                      </a:lnSpc>
                      <a:spcBef>
                        <a:spcPct val="0"/>
                      </a:spcBef>
                    </a:pPr>
                    <a:r>
                      <a:rPr lang="en-US" sz="1200" dirty="0">
                        <a:solidFill>
                          <a:schemeClr val="bg2"/>
                        </a:solidFill>
                      </a:rPr>
                      <a:t>HR</a:t>
                    </a:r>
                  </a:p>
                </p:txBody>
              </p:sp>
            </p:grpSp>
            <p:grpSp>
              <p:nvGrpSpPr>
                <p:cNvPr id="68" name="Group 81"/>
                <p:cNvGrpSpPr>
                  <a:grpSpLocks/>
                </p:cNvGrpSpPr>
                <p:nvPr/>
              </p:nvGrpSpPr>
              <p:grpSpPr bwMode="auto">
                <a:xfrm>
                  <a:off x="7372348" y="5638808"/>
                  <a:ext cx="1676401" cy="1233489"/>
                  <a:chOff x="1452" y="3666"/>
                  <a:chExt cx="1056" cy="777"/>
                </a:xfrm>
              </p:grpSpPr>
              <p:grpSp>
                <p:nvGrpSpPr>
                  <p:cNvPr id="76" name="Group 82"/>
                  <p:cNvGrpSpPr>
                    <a:grpSpLocks/>
                  </p:cNvGrpSpPr>
                  <p:nvPr/>
                </p:nvGrpSpPr>
                <p:grpSpPr bwMode="auto">
                  <a:xfrm>
                    <a:off x="1512" y="3666"/>
                    <a:ext cx="619" cy="561"/>
                    <a:chOff x="1512" y="3762"/>
                    <a:chExt cx="619" cy="561"/>
                  </a:xfrm>
                </p:grpSpPr>
                <p:pic>
                  <p:nvPicPr>
                    <p:cNvPr id="98" name="Picture 83" descr="pie-gray"/>
                    <p:cNvPicPr>
                      <a:picLocks noChangeAspect="1" noChangeArrowheads="1"/>
                    </p:cNvPicPr>
                    <p:nvPr/>
                  </p:nvPicPr>
                  <p:blipFill>
                    <a:blip r:embed="rId11" cstate="screen"/>
                    <a:srcRect/>
                    <a:stretch>
                      <a:fillRect/>
                    </a:stretch>
                  </p:blipFill>
                  <p:spPr bwMode="auto">
                    <a:xfrm>
                      <a:off x="1512" y="4046"/>
                      <a:ext cx="619" cy="260"/>
                    </a:xfrm>
                    <a:prstGeom prst="rect">
                      <a:avLst/>
                    </a:prstGeom>
                    <a:noFill/>
                    <a:ln w="9525">
                      <a:noFill/>
                      <a:miter lim="800000"/>
                      <a:headEnd/>
                      <a:tailEnd/>
                    </a:ln>
                  </p:spPr>
                </p:pic>
                <p:pic>
                  <p:nvPicPr>
                    <p:cNvPr id="99" name="Picture 84" descr="Server Commerce"/>
                    <p:cNvPicPr>
                      <a:picLocks noChangeAspect="1" noChangeArrowheads="1"/>
                    </p:cNvPicPr>
                    <p:nvPr/>
                  </p:nvPicPr>
                  <p:blipFill>
                    <a:blip r:embed="rId6" cstate="screen"/>
                    <a:srcRect/>
                    <a:stretch>
                      <a:fillRect/>
                    </a:stretch>
                  </p:blipFill>
                  <p:spPr bwMode="auto">
                    <a:xfrm>
                      <a:off x="1642" y="3762"/>
                      <a:ext cx="347" cy="561"/>
                    </a:xfrm>
                    <a:prstGeom prst="rect">
                      <a:avLst/>
                    </a:prstGeom>
                    <a:noFill/>
                    <a:ln w="9525">
                      <a:noFill/>
                      <a:miter lim="800000"/>
                      <a:headEnd/>
                      <a:tailEnd/>
                    </a:ln>
                  </p:spPr>
                </p:pic>
              </p:grpSp>
              <p:sp>
                <p:nvSpPr>
                  <p:cNvPr id="97" name="Text Box 85"/>
                  <p:cNvSpPr txBox="1">
                    <a:spLocks noChangeArrowheads="1"/>
                  </p:cNvSpPr>
                  <p:nvPr/>
                </p:nvSpPr>
                <p:spPr bwMode="auto">
                  <a:xfrm>
                    <a:off x="1452" y="4168"/>
                    <a:ext cx="1056"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zh-CN" altLang="en-US" sz="1200" dirty="0" smtClean="0">
                        <a:solidFill>
                          <a:schemeClr val="bg2"/>
                        </a:solidFill>
                      </a:rPr>
                      <a:t>电子商务</a:t>
                    </a:r>
                    <a:endParaRPr lang="en-US" sz="1200" dirty="0">
                      <a:solidFill>
                        <a:schemeClr val="bg2"/>
                      </a:solidFill>
                    </a:endParaRPr>
                  </a:p>
                </p:txBody>
              </p:sp>
            </p:grpSp>
            <p:grpSp>
              <p:nvGrpSpPr>
                <p:cNvPr id="81" name="Group 86"/>
                <p:cNvGrpSpPr>
                  <a:grpSpLocks/>
                </p:cNvGrpSpPr>
                <p:nvPr/>
              </p:nvGrpSpPr>
              <p:grpSpPr bwMode="auto">
                <a:xfrm>
                  <a:off x="5644492" y="3100847"/>
                  <a:ext cx="781050" cy="623887"/>
                  <a:chOff x="1520" y="914"/>
                  <a:chExt cx="666" cy="531"/>
                </a:xfrm>
              </p:grpSpPr>
              <p:pic>
                <p:nvPicPr>
                  <p:cNvPr id="93" name="Picture 87" descr="XP icon my computer"/>
                  <p:cNvPicPr>
                    <a:picLocks noChangeAspect="1" noChangeArrowheads="1"/>
                  </p:cNvPicPr>
                  <p:nvPr/>
                </p:nvPicPr>
                <p:blipFill>
                  <a:blip r:embed="rId7" cstate="screen"/>
                  <a:srcRect/>
                  <a:stretch>
                    <a:fillRect/>
                  </a:stretch>
                </p:blipFill>
                <p:spPr bwMode="auto">
                  <a:xfrm flipH="1">
                    <a:off x="1658" y="914"/>
                    <a:ext cx="396" cy="396"/>
                  </a:xfrm>
                  <a:prstGeom prst="rect">
                    <a:avLst/>
                  </a:prstGeom>
                  <a:noFill/>
                  <a:ln w="9525">
                    <a:noFill/>
                    <a:miter lim="800000"/>
                    <a:headEnd/>
                    <a:tailEnd/>
                  </a:ln>
                </p:spPr>
              </p:pic>
              <p:pic>
                <p:nvPicPr>
                  <p:cNvPr id="94" name="Picture 88" descr="XP icon my documents"/>
                  <p:cNvPicPr>
                    <a:picLocks noChangeAspect="1" noChangeArrowheads="1"/>
                  </p:cNvPicPr>
                  <p:nvPr/>
                </p:nvPicPr>
                <p:blipFill>
                  <a:blip r:embed="rId12" cstate="screen"/>
                  <a:srcRect/>
                  <a:stretch>
                    <a:fillRect/>
                  </a:stretch>
                </p:blipFill>
                <p:spPr bwMode="auto">
                  <a:xfrm>
                    <a:off x="1964" y="1171"/>
                    <a:ext cx="222" cy="249"/>
                  </a:xfrm>
                  <a:prstGeom prst="rect">
                    <a:avLst/>
                  </a:prstGeom>
                  <a:noFill/>
                  <a:ln w="9525">
                    <a:noFill/>
                    <a:miter lim="800000"/>
                    <a:headEnd/>
                    <a:tailEnd/>
                  </a:ln>
                </p:spPr>
              </p:pic>
              <p:pic>
                <p:nvPicPr>
                  <p:cNvPr id="95" name="Picture 89" descr="user business user woman"/>
                  <p:cNvPicPr>
                    <a:picLocks noChangeAspect="1" noChangeArrowheads="1"/>
                  </p:cNvPicPr>
                  <p:nvPr/>
                </p:nvPicPr>
                <p:blipFill>
                  <a:blip r:embed="rId13" cstate="screen"/>
                  <a:srcRect/>
                  <a:stretch>
                    <a:fillRect/>
                  </a:stretch>
                </p:blipFill>
                <p:spPr bwMode="auto">
                  <a:xfrm flipH="1">
                    <a:off x="1520" y="1089"/>
                    <a:ext cx="263" cy="356"/>
                  </a:xfrm>
                  <a:prstGeom prst="rect">
                    <a:avLst/>
                  </a:prstGeom>
                  <a:noFill/>
                  <a:ln w="9525">
                    <a:noFill/>
                    <a:miter lim="800000"/>
                    <a:headEnd/>
                    <a:tailEnd/>
                  </a:ln>
                </p:spPr>
              </p:pic>
            </p:grpSp>
            <p:grpSp>
              <p:nvGrpSpPr>
                <p:cNvPr id="82" name="Group 90"/>
                <p:cNvGrpSpPr>
                  <a:grpSpLocks/>
                </p:cNvGrpSpPr>
                <p:nvPr/>
              </p:nvGrpSpPr>
              <p:grpSpPr bwMode="auto">
                <a:xfrm>
                  <a:off x="7729542" y="3703644"/>
                  <a:ext cx="990601" cy="1247776"/>
                  <a:chOff x="2619" y="2844"/>
                  <a:chExt cx="624" cy="786"/>
                </a:xfrm>
              </p:grpSpPr>
              <p:grpSp>
                <p:nvGrpSpPr>
                  <p:cNvPr id="83" name="Group 91"/>
                  <p:cNvGrpSpPr>
                    <a:grpSpLocks/>
                  </p:cNvGrpSpPr>
                  <p:nvPr/>
                </p:nvGrpSpPr>
                <p:grpSpPr bwMode="auto">
                  <a:xfrm>
                    <a:off x="2619" y="2844"/>
                    <a:ext cx="619" cy="577"/>
                    <a:chOff x="96" y="1949"/>
                    <a:chExt cx="702" cy="655"/>
                  </a:xfrm>
                </p:grpSpPr>
                <p:pic>
                  <p:nvPicPr>
                    <p:cNvPr id="91" name="Picture 92" descr="pie-gray"/>
                    <p:cNvPicPr>
                      <a:picLocks noChangeAspect="1" noChangeArrowheads="1"/>
                    </p:cNvPicPr>
                    <p:nvPr/>
                  </p:nvPicPr>
                  <p:blipFill>
                    <a:blip r:embed="rId11" cstate="screen"/>
                    <a:srcRect/>
                    <a:stretch>
                      <a:fillRect/>
                    </a:stretch>
                  </p:blipFill>
                  <p:spPr bwMode="auto">
                    <a:xfrm>
                      <a:off x="96" y="2309"/>
                      <a:ext cx="702" cy="295"/>
                    </a:xfrm>
                    <a:prstGeom prst="rect">
                      <a:avLst/>
                    </a:prstGeom>
                    <a:noFill/>
                    <a:ln w="9525">
                      <a:noFill/>
                      <a:miter lim="800000"/>
                      <a:headEnd/>
                      <a:tailEnd/>
                    </a:ln>
                  </p:spPr>
                </p:pic>
                <p:pic>
                  <p:nvPicPr>
                    <p:cNvPr id="92" name="Picture 93" descr="Server"/>
                    <p:cNvPicPr>
                      <a:picLocks noChangeAspect="1" noChangeArrowheads="1"/>
                    </p:cNvPicPr>
                    <p:nvPr/>
                  </p:nvPicPr>
                  <p:blipFill>
                    <a:blip r:embed="rId5" cstate="screen"/>
                    <a:srcRect/>
                    <a:stretch>
                      <a:fillRect/>
                    </a:stretch>
                  </p:blipFill>
                  <p:spPr bwMode="auto">
                    <a:xfrm>
                      <a:off x="237" y="1949"/>
                      <a:ext cx="406" cy="553"/>
                    </a:xfrm>
                    <a:prstGeom prst="rect">
                      <a:avLst/>
                    </a:prstGeom>
                    <a:noFill/>
                    <a:ln w="9525">
                      <a:noFill/>
                      <a:miter lim="800000"/>
                      <a:headEnd/>
                      <a:tailEnd/>
                    </a:ln>
                  </p:spPr>
                </p:pic>
              </p:grpSp>
              <p:sp>
                <p:nvSpPr>
                  <p:cNvPr id="89" name="Text Box 94"/>
                  <p:cNvSpPr txBox="1">
                    <a:spLocks noChangeArrowheads="1"/>
                  </p:cNvSpPr>
                  <p:nvPr/>
                </p:nvSpPr>
                <p:spPr bwMode="auto">
                  <a:xfrm>
                    <a:off x="2713" y="3355"/>
                    <a:ext cx="416" cy="275"/>
                  </a:xfrm>
                  <a:prstGeom prst="rect">
                    <a:avLst/>
                  </a:prstGeom>
                  <a:noFill/>
                  <a:ln w="9525">
                    <a:noFill/>
                    <a:miter lim="800000"/>
                    <a:headEnd/>
                    <a:tailEnd/>
                  </a:ln>
                </p:spPr>
                <p:txBody>
                  <a:bodyPr wrap="square">
                    <a:spAutoFit/>
                  </a:bodyPr>
                  <a:lstStyle/>
                  <a:p>
                    <a:pPr eaLnBrk="1" hangingPunct="1">
                      <a:lnSpc>
                        <a:spcPct val="100000"/>
                      </a:lnSpc>
                      <a:spcBef>
                        <a:spcPct val="0"/>
                      </a:spcBef>
                    </a:pPr>
                    <a:r>
                      <a:rPr lang="en-US" sz="1200" dirty="0">
                        <a:solidFill>
                          <a:schemeClr val="bg2"/>
                        </a:solidFill>
                      </a:rPr>
                      <a:t>ERP</a:t>
                    </a:r>
                  </a:p>
                </p:txBody>
              </p:sp>
              <p:pic>
                <p:nvPicPr>
                  <p:cNvPr id="90" name="Picture 95" descr="Shipping box with label"/>
                  <p:cNvPicPr>
                    <a:picLocks noChangeAspect="1" noChangeArrowheads="1"/>
                  </p:cNvPicPr>
                  <p:nvPr/>
                </p:nvPicPr>
                <p:blipFill>
                  <a:blip r:embed="rId10" cstate="screen"/>
                  <a:srcRect/>
                  <a:stretch>
                    <a:fillRect/>
                  </a:stretch>
                </p:blipFill>
                <p:spPr bwMode="auto">
                  <a:xfrm>
                    <a:off x="2877" y="3032"/>
                    <a:ext cx="366" cy="323"/>
                  </a:xfrm>
                  <a:prstGeom prst="rect">
                    <a:avLst/>
                  </a:prstGeom>
                  <a:noFill/>
                  <a:ln w="9525">
                    <a:noFill/>
                    <a:miter lim="800000"/>
                    <a:headEnd/>
                    <a:tailEnd/>
                  </a:ln>
                </p:spPr>
              </p:pic>
            </p:grpSp>
            <p:sp>
              <p:nvSpPr>
                <p:cNvPr id="87" name="Line 20"/>
                <p:cNvSpPr>
                  <a:spLocks noChangeShapeType="1"/>
                </p:cNvSpPr>
                <p:nvPr/>
              </p:nvSpPr>
              <p:spPr bwMode="auto">
                <a:xfrm flipH="1" flipV="1">
                  <a:off x="7900429" y="5141941"/>
                  <a:ext cx="0" cy="600211"/>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10" name="Line 21"/>
                <p:cNvSpPr>
                  <a:spLocks noChangeShapeType="1"/>
                </p:cNvSpPr>
                <p:nvPr/>
              </p:nvSpPr>
              <p:spPr bwMode="auto">
                <a:xfrm flipH="1">
                  <a:off x="5336832" y="5141943"/>
                  <a:ext cx="2973773" cy="0"/>
                </a:xfrm>
                <a:prstGeom prst="line">
                  <a:avLst/>
                </a:prstGeom>
                <a:noFill/>
                <a:ln w="762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sp>
              <p:nvSpPr>
                <p:cNvPr id="80" name="Line 45"/>
                <p:cNvSpPr>
                  <a:spLocks noChangeShapeType="1"/>
                </p:cNvSpPr>
                <p:nvPr/>
              </p:nvSpPr>
              <p:spPr bwMode="auto">
                <a:xfrm>
                  <a:off x="6259726" y="3821477"/>
                  <a:ext cx="0" cy="1320464"/>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pic>
              <p:nvPicPr>
                <p:cNvPr id="86" name="Picture 62" descr="BizTalk"/>
                <p:cNvPicPr>
                  <a:picLocks noChangeAspect="1" noChangeArrowheads="1"/>
                </p:cNvPicPr>
                <p:nvPr/>
              </p:nvPicPr>
              <p:blipFill>
                <a:blip r:embed="rId14" cstate="screen"/>
                <a:srcRect/>
                <a:stretch>
                  <a:fillRect/>
                </a:stretch>
              </p:blipFill>
              <p:spPr bwMode="auto">
                <a:xfrm>
                  <a:off x="6669901" y="3878900"/>
                  <a:ext cx="742949" cy="1142999"/>
                </a:xfrm>
                <a:prstGeom prst="rect">
                  <a:avLst/>
                </a:prstGeom>
                <a:noFill/>
                <a:ln w="9525">
                  <a:noFill/>
                  <a:miter lim="800000"/>
                  <a:headEnd/>
                  <a:tailEnd/>
                </a:ln>
                <a:effectLst>
                  <a:glow rad="139700">
                    <a:schemeClr val="accent6">
                      <a:satMod val="175000"/>
                      <a:alpha val="40000"/>
                    </a:schemeClr>
                  </a:glow>
                </a:effectLst>
              </p:spPr>
            </p:pic>
          </p:grpSp>
          <p:pic>
            <p:nvPicPr>
              <p:cNvPr id="111" name="Picture 49"/>
              <p:cNvPicPr>
                <a:picLocks noChangeAspect="1" noChangeArrowheads="1"/>
              </p:cNvPicPr>
              <p:nvPr/>
            </p:nvPicPr>
            <p:blipFill>
              <a:blip r:embed="rId15" cstate="print"/>
              <a:srcRect/>
              <a:stretch>
                <a:fillRect/>
              </a:stretch>
            </p:blipFill>
            <p:spPr bwMode="auto">
              <a:xfrm>
                <a:off x="7010400" y="3657600"/>
                <a:ext cx="210278" cy="204563"/>
              </a:xfrm>
              <a:prstGeom prst="rect">
                <a:avLst/>
              </a:prstGeom>
              <a:noFill/>
              <a:ln w="9525">
                <a:noFill/>
                <a:miter lim="800000"/>
                <a:headEnd/>
                <a:tailEnd/>
              </a:ln>
            </p:spPr>
          </p:pic>
          <p:pic>
            <p:nvPicPr>
              <p:cNvPr id="112" name="Picture 49"/>
              <p:cNvPicPr>
                <a:picLocks noChangeAspect="1" noChangeArrowheads="1"/>
              </p:cNvPicPr>
              <p:nvPr/>
            </p:nvPicPr>
            <p:blipFill>
              <a:blip r:embed="rId15" cstate="print"/>
              <a:srcRect/>
              <a:stretch>
                <a:fillRect/>
              </a:stretch>
            </p:blipFill>
            <p:spPr bwMode="auto">
              <a:xfrm>
                <a:off x="6629400" y="4191000"/>
                <a:ext cx="210278" cy="204563"/>
              </a:xfrm>
              <a:prstGeom prst="rect">
                <a:avLst/>
              </a:prstGeom>
              <a:noFill/>
              <a:ln w="9525">
                <a:noFill/>
                <a:miter lim="800000"/>
                <a:headEnd/>
                <a:tailEnd/>
              </a:ln>
            </p:spPr>
          </p:pic>
          <p:pic>
            <p:nvPicPr>
              <p:cNvPr id="113" name="Picture 49"/>
              <p:cNvPicPr>
                <a:picLocks noChangeAspect="1" noChangeArrowheads="1"/>
              </p:cNvPicPr>
              <p:nvPr/>
            </p:nvPicPr>
            <p:blipFill>
              <a:blip r:embed="rId15" cstate="print"/>
              <a:srcRect/>
              <a:stretch>
                <a:fillRect/>
              </a:stretch>
            </p:blipFill>
            <p:spPr bwMode="auto">
              <a:xfrm>
                <a:off x="8153400" y="4114800"/>
                <a:ext cx="210278" cy="204563"/>
              </a:xfrm>
              <a:prstGeom prst="rect">
                <a:avLst/>
              </a:prstGeom>
              <a:noFill/>
              <a:ln w="9525">
                <a:noFill/>
                <a:miter lim="800000"/>
                <a:headEnd/>
                <a:tailEnd/>
              </a:ln>
            </p:spPr>
          </p:pic>
          <p:pic>
            <p:nvPicPr>
              <p:cNvPr id="115" name="Picture 49"/>
              <p:cNvPicPr>
                <a:picLocks noChangeAspect="1" noChangeArrowheads="1"/>
              </p:cNvPicPr>
              <p:nvPr/>
            </p:nvPicPr>
            <p:blipFill>
              <a:blip r:embed="rId15" cstate="print"/>
              <a:srcRect/>
              <a:stretch>
                <a:fillRect/>
              </a:stretch>
            </p:blipFill>
            <p:spPr bwMode="auto">
              <a:xfrm>
                <a:off x="6934200" y="4953000"/>
                <a:ext cx="210278" cy="204563"/>
              </a:xfrm>
              <a:prstGeom prst="rect">
                <a:avLst/>
              </a:prstGeom>
              <a:noFill/>
              <a:ln w="9525">
                <a:noFill/>
                <a:miter lim="800000"/>
                <a:headEnd/>
                <a:tailEnd/>
              </a:ln>
            </p:spPr>
          </p:pic>
          <p:pic>
            <p:nvPicPr>
              <p:cNvPr id="116" name="Picture 49"/>
              <p:cNvPicPr>
                <a:picLocks noChangeAspect="1" noChangeArrowheads="1"/>
              </p:cNvPicPr>
              <p:nvPr/>
            </p:nvPicPr>
            <p:blipFill>
              <a:blip r:embed="rId15" cstate="print"/>
              <a:srcRect/>
              <a:stretch>
                <a:fillRect/>
              </a:stretch>
            </p:blipFill>
            <p:spPr bwMode="auto">
              <a:xfrm>
                <a:off x="7467600" y="4343400"/>
                <a:ext cx="210278" cy="204563"/>
              </a:xfrm>
              <a:prstGeom prst="rect">
                <a:avLst/>
              </a:prstGeom>
              <a:noFill/>
              <a:ln w="9525">
                <a:noFill/>
                <a:miter lim="800000"/>
                <a:headEnd/>
                <a:tailEnd/>
              </a:ln>
            </p:spPr>
          </p:pic>
        </p:grpSp>
        <p:pic>
          <p:nvPicPr>
            <p:cNvPr id="126" name="Picture 125" descr="pie-gray"/>
            <p:cNvPicPr>
              <a:picLocks noChangeAspect="1" noChangeArrowheads="1"/>
            </p:cNvPicPr>
            <p:nvPr/>
          </p:nvPicPr>
          <p:blipFill>
            <a:blip r:embed="rId11" cstate="screen"/>
            <a:srcRect/>
            <a:stretch>
              <a:fillRect/>
            </a:stretch>
          </p:blipFill>
          <p:spPr bwMode="auto">
            <a:xfrm>
              <a:off x="7321914" y="6034673"/>
              <a:ext cx="730512" cy="261954"/>
            </a:xfrm>
            <a:prstGeom prst="rect">
              <a:avLst/>
            </a:prstGeom>
            <a:noFill/>
            <a:ln w="9525">
              <a:noFill/>
              <a:miter lim="800000"/>
              <a:headEnd/>
              <a:tailEnd/>
            </a:ln>
          </p:spPr>
        </p:pic>
        <p:pic>
          <p:nvPicPr>
            <p:cNvPr id="127" name="Picture 126" descr="Server"/>
            <p:cNvPicPr>
              <a:picLocks noChangeAspect="1" noChangeArrowheads="1"/>
            </p:cNvPicPr>
            <p:nvPr/>
          </p:nvPicPr>
          <p:blipFill>
            <a:blip r:embed="rId5" cstate="screen"/>
            <a:srcRect/>
            <a:stretch>
              <a:fillRect/>
            </a:stretch>
          </p:blipFill>
          <p:spPr bwMode="auto">
            <a:xfrm>
              <a:off x="7467600" y="5715000"/>
              <a:ext cx="422490" cy="491053"/>
            </a:xfrm>
            <a:prstGeom prst="rect">
              <a:avLst/>
            </a:prstGeom>
            <a:noFill/>
            <a:ln w="9525">
              <a:noFill/>
              <a:miter lim="800000"/>
              <a:headEnd/>
              <a:tailEnd/>
            </a:ln>
          </p:spPr>
        </p:pic>
        <p:sp>
          <p:nvSpPr>
            <p:cNvPr id="128" name="Text Box 75"/>
            <p:cNvSpPr txBox="1">
              <a:spLocks noChangeArrowheads="1"/>
            </p:cNvSpPr>
            <p:nvPr/>
          </p:nvSpPr>
          <p:spPr bwMode="auto">
            <a:xfrm>
              <a:off x="6955799" y="6220427"/>
              <a:ext cx="1857886" cy="276999"/>
            </a:xfrm>
            <a:prstGeom prst="rect">
              <a:avLst/>
            </a:prstGeom>
            <a:noFill/>
            <a:ln w="9525">
              <a:noFill/>
              <a:miter lim="800000"/>
              <a:headEnd/>
              <a:tailEnd/>
            </a:ln>
          </p:spPr>
          <p:txBody>
            <a:bodyPr wrap="square">
              <a:spAutoFit/>
            </a:bodyPr>
            <a:lstStyle/>
            <a:p>
              <a:pPr algn="l" eaLnBrk="1" hangingPunct="1">
                <a:lnSpc>
                  <a:spcPct val="100000"/>
                </a:lnSpc>
                <a:spcBef>
                  <a:spcPct val="0"/>
                </a:spcBef>
              </a:pPr>
              <a:r>
                <a:rPr lang="zh-CN" altLang="en-US" sz="1200" dirty="0" smtClean="0">
                  <a:solidFill>
                    <a:schemeClr val="bg2"/>
                  </a:solidFill>
                </a:rPr>
                <a:t>业务伙伴</a:t>
              </a:r>
              <a:endParaRPr lang="en-US" sz="1200" dirty="0">
                <a:solidFill>
                  <a:schemeClr val="bg2"/>
                </a:solidFill>
              </a:endParaRPr>
            </a:p>
          </p:txBody>
        </p:sp>
        <p:sp>
          <p:nvSpPr>
            <p:cNvPr id="129" name="Line 20"/>
            <p:cNvSpPr>
              <a:spLocks noChangeShapeType="1"/>
            </p:cNvSpPr>
            <p:nvPr/>
          </p:nvSpPr>
          <p:spPr bwMode="auto">
            <a:xfrm>
              <a:off x="7620000" y="4648200"/>
              <a:ext cx="316" cy="1115027"/>
            </a:xfrm>
            <a:prstGeom prst="line">
              <a:avLst/>
            </a:prstGeom>
            <a:noFill/>
            <a:ln w="25400">
              <a:solidFill>
                <a:schemeClr val="folHlink"/>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30" name="Cloud"/>
            <p:cNvSpPr>
              <a:spLocks noChangeAspect="1" noEditPoints="1" noChangeArrowheads="1"/>
            </p:cNvSpPr>
            <p:nvPr/>
          </p:nvSpPr>
          <p:spPr bwMode="auto">
            <a:xfrm flipV="1">
              <a:off x="7391716" y="5228240"/>
              <a:ext cx="457200" cy="3063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sp>
        <p:nvSpPr>
          <p:cNvPr id="131" name="Freeform 130"/>
          <p:cNvSpPr/>
          <p:nvPr/>
        </p:nvSpPr>
        <p:spPr>
          <a:xfrm>
            <a:off x="7543801" y="1284275"/>
            <a:ext cx="1447800" cy="762000"/>
          </a:xfrm>
          <a:custGeom>
            <a:avLst/>
            <a:gdLst>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596900 w 3250294"/>
              <a:gd name="connsiteY5" fmla="*/ 596900 h 1193800"/>
              <a:gd name="connsiteX6" fmla="*/ 0 w 3250294"/>
              <a:gd name="connsiteY6" fmla="*/ 0 h 1193800"/>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950403 w 3250294"/>
              <a:gd name="connsiteY5" fmla="*/ 596900 h 1193800"/>
              <a:gd name="connsiteX6" fmla="*/ 0 w 3250294"/>
              <a:gd name="connsiteY6" fmla="*/ 0 h 1193800"/>
              <a:gd name="connsiteX0" fmla="*/ 0 w 3250294"/>
              <a:gd name="connsiteY0" fmla="*/ 0 h 1193800"/>
              <a:gd name="connsiteX1" fmla="*/ 2653394 w 3250294"/>
              <a:gd name="connsiteY1" fmla="*/ 0 h 1193800"/>
              <a:gd name="connsiteX2" fmla="*/ 3250294 w 3250294"/>
              <a:gd name="connsiteY2" fmla="*/ 596900 h 1193800"/>
              <a:gd name="connsiteX3" fmla="*/ 2653394 w 3250294"/>
              <a:gd name="connsiteY3" fmla="*/ 1193800 h 1193800"/>
              <a:gd name="connsiteX4" fmla="*/ 0 w 3250294"/>
              <a:gd name="connsiteY4" fmla="*/ 1193800 h 1193800"/>
              <a:gd name="connsiteX5" fmla="*/ 1149946 w 3250294"/>
              <a:gd name="connsiteY5" fmla="*/ 596900 h 1193800"/>
              <a:gd name="connsiteX6" fmla="*/ 0 w 3250294"/>
              <a:gd name="connsiteY6" fmla="*/ 0 h 1193800"/>
              <a:gd name="connsiteX0" fmla="*/ 0 w 3641494"/>
              <a:gd name="connsiteY0" fmla="*/ 0 h 1193800"/>
              <a:gd name="connsiteX1" fmla="*/ 2653394 w 3641494"/>
              <a:gd name="connsiteY1" fmla="*/ 0 h 1193800"/>
              <a:gd name="connsiteX2" fmla="*/ 3641494 w 3641494"/>
              <a:gd name="connsiteY2" fmla="*/ 596900 h 1193800"/>
              <a:gd name="connsiteX3" fmla="*/ 2653394 w 3641494"/>
              <a:gd name="connsiteY3" fmla="*/ 1193800 h 1193800"/>
              <a:gd name="connsiteX4" fmla="*/ 0 w 3641494"/>
              <a:gd name="connsiteY4" fmla="*/ 1193800 h 1193800"/>
              <a:gd name="connsiteX5" fmla="*/ 1149946 w 3641494"/>
              <a:gd name="connsiteY5" fmla="*/ 596900 h 1193800"/>
              <a:gd name="connsiteX6" fmla="*/ 0 w 3641494"/>
              <a:gd name="connsiteY6" fmla="*/ 0 h 1193800"/>
              <a:gd name="connsiteX0" fmla="*/ 0 w 3641494"/>
              <a:gd name="connsiteY0" fmla="*/ 0 h 1193800"/>
              <a:gd name="connsiteX1" fmla="*/ 2653394 w 3641494"/>
              <a:gd name="connsiteY1" fmla="*/ 0 h 1193800"/>
              <a:gd name="connsiteX2" fmla="*/ 3641494 w 3641494"/>
              <a:gd name="connsiteY2" fmla="*/ 596900 h 1193800"/>
              <a:gd name="connsiteX3" fmla="*/ 2653394 w 3641494"/>
              <a:gd name="connsiteY3" fmla="*/ 1193800 h 1193800"/>
              <a:gd name="connsiteX4" fmla="*/ 0 w 3641494"/>
              <a:gd name="connsiteY4" fmla="*/ 1193800 h 1193800"/>
              <a:gd name="connsiteX5" fmla="*/ 1341601 w 3641494"/>
              <a:gd name="connsiteY5" fmla="*/ 596900 h 1193800"/>
              <a:gd name="connsiteX6" fmla="*/ 0 w 3641494"/>
              <a:gd name="connsiteY6" fmla="*/ 0 h 1193800"/>
              <a:gd name="connsiteX0" fmla="*/ 0 w 3641494"/>
              <a:gd name="connsiteY0" fmla="*/ 0 h 1193800"/>
              <a:gd name="connsiteX1" fmla="*/ 2653394 w 3641494"/>
              <a:gd name="connsiteY1" fmla="*/ 0 h 1193800"/>
              <a:gd name="connsiteX2" fmla="*/ 3641494 w 3641494"/>
              <a:gd name="connsiteY2" fmla="*/ 596900 h 1193800"/>
              <a:gd name="connsiteX3" fmla="*/ 2653394 w 3641494"/>
              <a:gd name="connsiteY3" fmla="*/ 1193800 h 1193800"/>
              <a:gd name="connsiteX4" fmla="*/ 0 w 3641494"/>
              <a:gd name="connsiteY4" fmla="*/ 1193800 h 1193800"/>
              <a:gd name="connsiteX5" fmla="*/ 1149943 w 3641494"/>
              <a:gd name="connsiteY5" fmla="*/ 596900 h 1193800"/>
              <a:gd name="connsiteX6" fmla="*/ 0 w 3641494"/>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494" h="1193800">
                <a:moveTo>
                  <a:pt x="0" y="0"/>
                </a:moveTo>
                <a:lnTo>
                  <a:pt x="2653394" y="0"/>
                </a:lnTo>
                <a:lnTo>
                  <a:pt x="3641494" y="596900"/>
                </a:lnTo>
                <a:lnTo>
                  <a:pt x="2653394" y="1193800"/>
                </a:lnTo>
                <a:lnTo>
                  <a:pt x="0" y="1193800"/>
                </a:lnTo>
                <a:lnTo>
                  <a:pt x="1149943" y="596900"/>
                </a:lnTo>
                <a:lnTo>
                  <a:pt x="0" y="0"/>
                </a:lnTo>
                <a:close/>
              </a:path>
            </a:pathLst>
          </a:custGeom>
          <a:gradFill flip="none" rotWithShape="1">
            <a:gsLst>
              <a:gs pos="0">
                <a:schemeClr val="bg2">
                  <a:lumMod val="60000"/>
                  <a:lumOff val="40000"/>
                </a:schemeClr>
              </a:gs>
              <a:gs pos="28000">
                <a:schemeClr val="bg2"/>
              </a:gs>
              <a:gs pos="62000">
                <a:schemeClr val="bg2">
                  <a:lumMod val="75000"/>
                </a:schemeClr>
              </a:gs>
              <a:gs pos="88000">
                <a:schemeClr val="bg2">
                  <a:lumMod val="50000"/>
                </a:schemeClr>
              </a:gs>
            </a:gsLst>
            <a:path path="rect">
              <a:fillToRect l="100000" t="100000"/>
            </a:path>
            <a:tileRect r="-100000" b="-100000"/>
          </a:gradFill>
          <a:ln w="57150">
            <a:gradFill>
              <a:gsLst>
                <a:gs pos="0">
                  <a:schemeClr val="bg2">
                    <a:lumMod val="50000"/>
                  </a:schemeClr>
                </a:gs>
                <a:gs pos="50000">
                  <a:schemeClr val="bg2">
                    <a:lumMod val="75000"/>
                  </a:schemeClr>
                </a:gs>
                <a:gs pos="100000">
                  <a:schemeClr val="bg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90000"/>
              </a:lnSpc>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Segoe" pitchFamily="34" charset="0"/>
              </a:rPr>
              <a:t>   S+S</a:t>
            </a:r>
            <a:endParaRPr lang="en-US" sz="2000" dirty="0">
              <a:solidFill>
                <a:schemeClr val="bg1"/>
              </a:solidFill>
              <a:effectLst>
                <a:outerShdw blurRad="38100" dist="38100" dir="2700000" algn="tl">
                  <a:srgbClr val="000000">
                    <a:alpha val="43137"/>
                  </a:srgbClr>
                </a:outerShdw>
              </a:effectLst>
              <a:latin typeface="Segoe" pitchFamily="34" charset="0"/>
            </a:endParaRPr>
          </a:p>
        </p:txBody>
      </p:sp>
      <p:grpSp>
        <p:nvGrpSpPr>
          <p:cNvPr id="84" name="Group 139"/>
          <p:cNvGrpSpPr/>
          <p:nvPr/>
        </p:nvGrpSpPr>
        <p:grpSpPr>
          <a:xfrm>
            <a:off x="7239000" y="2198675"/>
            <a:ext cx="1711520" cy="1524000"/>
            <a:chOff x="7239000" y="2743200"/>
            <a:chExt cx="1711520" cy="1524000"/>
          </a:xfrm>
        </p:grpSpPr>
        <p:sp>
          <p:nvSpPr>
            <p:cNvPr id="133" name="Cloud"/>
            <p:cNvSpPr>
              <a:spLocks noChangeAspect="1" noEditPoints="1" noChangeArrowheads="1"/>
            </p:cNvSpPr>
            <p:nvPr/>
          </p:nvSpPr>
          <p:spPr bwMode="auto">
            <a:xfrm flipV="1">
              <a:off x="7924800" y="3048000"/>
              <a:ext cx="1025720" cy="53340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pic>
          <p:nvPicPr>
            <p:cNvPr id="134" name="Picture 49"/>
            <p:cNvPicPr>
              <a:picLocks noChangeAspect="1" noChangeArrowheads="1"/>
            </p:cNvPicPr>
            <p:nvPr/>
          </p:nvPicPr>
          <p:blipFill>
            <a:blip r:embed="rId15" cstate="print"/>
            <a:srcRect/>
            <a:stretch>
              <a:fillRect/>
            </a:stretch>
          </p:blipFill>
          <p:spPr bwMode="auto">
            <a:xfrm>
              <a:off x="8569520" y="3352803"/>
              <a:ext cx="251625" cy="211089"/>
            </a:xfrm>
            <a:prstGeom prst="rect">
              <a:avLst/>
            </a:prstGeom>
            <a:noFill/>
            <a:ln w="9525">
              <a:noFill/>
              <a:miter lim="800000"/>
              <a:headEnd/>
              <a:tailEnd/>
            </a:ln>
          </p:spPr>
        </p:pic>
        <p:pic>
          <p:nvPicPr>
            <p:cNvPr id="135" name="Picture 49"/>
            <p:cNvPicPr>
              <a:picLocks noChangeAspect="1" noChangeArrowheads="1"/>
            </p:cNvPicPr>
            <p:nvPr/>
          </p:nvPicPr>
          <p:blipFill>
            <a:blip r:embed="rId15" cstate="print"/>
            <a:srcRect/>
            <a:stretch>
              <a:fillRect/>
            </a:stretch>
          </p:blipFill>
          <p:spPr bwMode="auto">
            <a:xfrm>
              <a:off x="8112320" y="3352803"/>
              <a:ext cx="251625" cy="211089"/>
            </a:xfrm>
            <a:prstGeom prst="rect">
              <a:avLst/>
            </a:prstGeom>
            <a:noFill/>
            <a:ln w="9525">
              <a:noFill/>
              <a:miter lim="800000"/>
              <a:headEnd/>
              <a:tailEnd/>
            </a:ln>
          </p:spPr>
        </p:pic>
        <p:pic>
          <p:nvPicPr>
            <p:cNvPr id="136" name="Picture 49"/>
            <p:cNvPicPr>
              <a:picLocks noChangeAspect="1" noChangeArrowheads="1"/>
            </p:cNvPicPr>
            <p:nvPr/>
          </p:nvPicPr>
          <p:blipFill>
            <a:blip r:embed="rId15" cstate="print"/>
            <a:srcRect/>
            <a:stretch>
              <a:fillRect/>
            </a:stretch>
          </p:blipFill>
          <p:spPr bwMode="auto">
            <a:xfrm>
              <a:off x="8340920" y="3048003"/>
              <a:ext cx="251625" cy="211089"/>
            </a:xfrm>
            <a:prstGeom prst="rect">
              <a:avLst/>
            </a:prstGeom>
            <a:noFill/>
            <a:ln w="9525">
              <a:noFill/>
              <a:miter lim="800000"/>
              <a:headEnd/>
              <a:tailEnd/>
            </a:ln>
          </p:spPr>
        </p:pic>
        <p:sp>
          <p:nvSpPr>
            <p:cNvPr id="138" name="Line 21"/>
            <p:cNvSpPr>
              <a:spLocks noChangeShapeType="1"/>
            </p:cNvSpPr>
            <p:nvPr/>
          </p:nvSpPr>
          <p:spPr bwMode="auto">
            <a:xfrm flipH="1">
              <a:off x="7239000" y="4267200"/>
              <a:ext cx="1371600" cy="0"/>
            </a:xfrm>
            <a:prstGeom prst="line">
              <a:avLst/>
            </a:prstGeom>
            <a:noFill/>
            <a:ln w="76200">
              <a:solidFill>
                <a:schemeClr val="folHlink"/>
              </a:solidFill>
              <a:prstDash val="solid"/>
              <a:round/>
              <a:headEnd type="none" w="med" len="lg"/>
              <a:tailEnd type="none" w="med" len="lg"/>
            </a:ln>
          </p:spPr>
          <p:txBody>
            <a:bodyPr wrap="square" lIns="92075" tIns="46038" rIns="92075" bIns="46038" anchor="ctr">
              <a:spAutoFit/>
            </a:bodyPr>
            <a:lstStyle/>
            <a:p>
              <a:endParaRPr lang="en-US" sz="1200" dirty="0">
                <a:solidFill>
                  <a:schemeClr val="bg2"/>
                </a:solidFill>
              </a:endParaRPr>
            </a:p>
          </p:txBody>
        </p:sp>
        <p:sp>
          <p:nvSpPr>
            <p:cNvPr id="132" name="Line 20"/>
            <p:cNvSpPr>
              <a:spLocks noChangeShapeType="1"/>
            </p:cNvSpPr>
            <p:nvPr/>
          </p:nvSpPr>
          <p:spPr bwMode="auto">
            <a:xfrm flipH="1">
              <a:off x="8458200" y="3657600"/>
              <a:ext cx="0" cy="609600"/>
            </a:xfrm>
            <a:prstGeom prst="line">
              <a:avLst/>
            </a:prstGeom>
            <a:noFill/>
            <a:ln w="25400">
              <a:solidFill>
                <a:srgbClr val="00B0F0"/>
              </a:solidFill>
              <a:prstDash val="solid"/>
              <a:round/>
              <a:headEnd type="triangle" w="med" len="lg"/>
              <a:tailEnd type="triangle" w="med" len="lg"/>
            </a:ln>
          </p:spPr>
          <p:txBody>
            <a:bodyPr wrap="square" lIns="92075" tIns="46038" rIns="92075" bIns="46038" anchor="ctr">
              <a:spAutoFit/>
            </a:bodyPr>
            <a:lstStyle/>
            <a:p>
              <a:endParaRPr lang="en-US" sz="1200" dirty="0">
                <a:solidFill>
                  <a:schemeClr val="bg2"/>
                </a:solidFill>
              </a:endParaRPr>
            </a:p>
          </p:txBody>
        </p:sp>
        <p:sp>
          <p:nvSpPr>
            <p:cNvPr id="139" name="TextBox 138"/>
            <p:cNvSpPr txBox="1"/>
            <p:nvPr/>
          </p:nvSpPr>
          <p:spPr>
            <a:xfrm>
              <a:off x="7848600" y="2743200"/>
              <a:ext cx="646331" cy="276999"/>
            </a:xfrm>
            <a:prstGeom prst="rect">
              <a:avLst/>
            </a:prstGeom>
            <a:noFill/>
          </p:spPr>
          <p:txBody>
            <a:bodyPr wrap="none" rtlCol="0">
              <a:spAutoFit/>
            </a:bodyPr>
            <a:lstStyle/>
            <a:p>
              <a:r>
                <a:rPr lang="zh-CN" altLang="en-US" sz="1200" dirty="0" smtClean="0"/>
                <a:t>云服务</a:t>
              </a:r>
              <a:endParaRPr lang="en-US" sz="1200" dirty="0"/>
            </a:p>
          </p:txBody>
        </p:sp>
      </p:grpSp>
    </p:spTree>
    <p:custDataLst>
      <p:tags r:id="rId1"/>
    </p:custDataLst>
  </p:cSld>
  <p:clrMapOvr>
    <a:masterClrMapping/>
  </p:clrMapOvr>
  <p:transition advTm="185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wipe(left)">
                                      <p:cBhvr>
                                        <p:cTn id="16" dur="500"/>
                                        <p:tgtEl>
                                          <p:spTgt spid="11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wipe(left)">
                                      <p:cBhvr>
                                        <p:cTn id="25" dur="500"/>
                                        <p:tgtEl>
                                          <p:spTgt spid="120"/>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dissolv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wipe(left)">
                                      <p:cBhvr>
                                        <p:cTn id="34" dur="500"/>
                                        <p:tgtEl>
                                          <p:spTgt spid="131"/>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dissolve">
                                      <p:cBhvr>
                                        <p:cTn id="3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ntsql\dvd\Online_ART\DVD_ART35\Artwork_Imagery\Shapes\fans - gradients\blue-orange-double-fan.png"/>
          <p:cNvPicPr>
            <a:picLocks noChangeAspect="1" noChangeArrowheads="1"/>
          </p:cNvPicPr>
          <p:nvPr/>
        </p:nvPicPr>
        <p:blipFill>
          <a:blip r:embed="rId4" cstate="print"/>
          <a:srcRect/>
          <a:stretch>
            <a:fillRect/>
          </a:stretch>
        </p:blipFill>
        <p:spPr bwMode="auto">
          <a:xfrm flipH="1">
            <a:off x="0" y="0"/>
            <a:ext cx="9144000" cy="6858000"/>
          </a:xfrm>
          <a:prstGeom prst="rect">
            <a:avLst/>
          </a:prstGeom>
          <a:noFill/>
        </p:spPr>
      </p:pic>
      <p:sp>
        <p:nvSpPr>
          <p:cNvPr id="5" name="Title 4"/>
          <p:cNvSpPr>
            <a:spLocks noGrp="1"/>
          </p:cNvSpPr>
          <p:nvPr>
            <p:ph type="title"/>
          </p:nvPr>
        </p:nvSpPr>
        <p:spPr>
          <a:xfrm>
            <a:off x="457200" y="365760"/>
            <a:ext cx="8321675" cy="664797"/>
          </a:xfrm>
        </p:spPr>
        <p:txBody>
          <a:bodyPr/>
          <a:lstStyle/>
          <a:p>
            <a:pPr algn="l"/>
            <a:r>
              <a:rPr lang="en-US" dirty="0" smtClean="0"/>
              <a:t>BizTalk</a:t>
            </a:r>
            <a:r>
              <a:rPr lang="zh-CN" altLang="en-US" dirty="0"/>
              <a:t>是什么？</a:t>
            </a:r>
            <a:endParaRPr lang="en-US" sz="3200" dirty="0">
              <a:solidFill>
                <a:schemeClr val="bg2"/>
              </a:solidFill>
            </a:endParaRPr>
          </a:p>
        </p:txBody>
      </p:sp>
      <p:grpSp>
        <p:nvGrpSpPr>
          <p:cNvPr id="2" name="Group 49"/>
          <p:cNvGrpSpPr/>
          <p:nvPr/>
        </p:nvGrpSpPr>
        <p:grpSpPr>
          <a:xfrm>
            <a:off x="134881" y="1647825"/>
            <a:ext cx="1657248" cy="933510"/>
            <a:chOff x="153931" y="1524000"/>
            <a:chExt cx="1657248" cy="933510"/>
          </a:xfrm>
        </p:grpSpPr>
        <p:sp>
          <p:nvSpPr>
            <p:cNvPr id="16" name="TextBox 15"/>
            <p:cNvSpPr txBox="1"/>
            <p:nvPr/>
          </p:nvSpPr>
          <p:spPr>
            <a:xfrm>
              <a:off x="153931" y="2057400"/>
              <a:ext cx="1210589" cy="400110"/>
            </a:xfrm>
            <a:prstGeom prst="rect">
              <a:avLst/>
            </a:prstGeom>
            <a:noFill/>
          </p:spPr>
          <p:txBody>
            <a:bodyPr wrap="none" rtlCol="0">
              <a:spAutoFit/>
            </a:bodyPr>
            <a:lstStyle/>
            <a:p>
              <a:pPr algn="ctr"/>
              <a:r>
                <a:rPr lang="zh-CN" altLang="en-US" sz="2000" dirty="0" smtClean="0">
                  <a:ln w="10160">
                    <a:noFill/>
                    <a:prstDash val="solid"/>
                  </a:ln>
                </a:rPr>
                <a:t>合作伙伴</a:t>
              </a:r>
              <a:endParaRPr lang="en-US" sz="2000" dirty="0">
                <a:ln w="10160">
                  <a:noFill/>
                  <a:prstDash val="solid"/>
                </a:ln>
              </a:endParaRPr>
            </a:p>
          </p:txBody>
        </p:sp>
        <p:pic>
          <p:nvPicPr>
            <p:cNvPr id="18" name="Picture 17" descr="\\eventsql\dvd\Online_ART\DVD_ART35\Artwork_Imagery\Icons - Illustrations\documents folders Pages\xml claim illustration icon.png"/>
            <p:cNvPicPr>
              <a:picLocks noChangeAspect="1" noChangeArrowheads="1"/>
            </p:cNvPicPr>
            <p:nvPr/>
          </p:nvPicPr>
          <p:blipFill>
            <a:blip r:embed="rId5" cstate="print"/>
            <a:srcRect/>
            <a:stretch>
              <a:fillRect/>
            </a:stretch>
          </p:blipFill>
          <p:spPr bwMode="auto">
            <a:xfrm>
              <a:off x="762000" y="1524000"/>
              <a:ext cx="515779" cy="597218"/>
            </a:xfrm>
            <a:prstGeom prst="rect">
              <a:avLst/>
            </a:prstGeom>
            <a:noFill/>
          </p:spPr>
        </p:pic>
        <p:pic>
          <p:nvPicPr>
            <p:cNvPr id="19" name="Picture 12" descr="\\eventsql\dvd\Online_ART\DVD_ART35\Artwork_Imagery\Icons - Illustrations\documents folders Pages\xml claim status illustration icon.png"/>
            <p:cNvPicPr>
              <a:picLocks noChangeAspect="1" noChangeArrowheads="1"/>
            </p:cNvPicPr>
            <p:nvPr/>
          </p:nvPicPr>
          <p:blipFill>
            <a:blip r:embed="rId6" cstate="print"/>
            <a:srcRect/>
            <a:stretch>
              <a:fillRect/>
            </a:stretch>
          </p:blipFill>
          <p:spPr bwMode="auto">
            <a:xfrm>
              <a:off x="1295400" y="1524000"/>
              <a:ext cx="515779" cy="597218"/>
            </a:xfrm>
            <a:prstGeom prst="rect">
              <a:avLst/>
            </a:prstGeom>
            <a:noFill/>
          </p:spPr>
        </p:pic>
        <p:pic>
          <p:nvPicPr>
            <p:cNvPr id="20" name="Picture 13" descr="\\eventsql\dvd\Online_ART\DVD_ART35\Artwork_Imagery\Icons - Illustrations\documents folders Pages\xml payment illustration icon.png"/>
            <p:cNvPicPr>
              <a:picLocks noChangeAspect="1" noChangeArrowheads="1"/>
            </p:cNvPicPr>
            <p:nvPr/>
          </p:nvPicPr>
          <p:blipFill>
            <a:blip r:embed="rId7" cstate="print"/>
            <a:srcRect/>
            <a:stretch>
              <a:fillRect/>
            </a:stretch>
          </p:blipFill>
          <p:spPr bwMode="auto">
            <a:xfrm>
              <a:off x="228600" y="1524000"/>
              <a:ext cx="515779" cy="597218"/>
            </a:xfrm>
            <a:prstGeom prst="rect">
              <a:avLst/>
            </a:prstGeom>
            <a:noFill/>
          </p:spPr>
        </p:pic>
      </p:grpSp>
      <p:grpSp>
        <p:nvGrpSpPr>
          <p:cNvPr id="3" name="Group 48"/>
          <p:cNvGrpSpPr/>
          <p:nvPr/>
        </p:nvGrpSpPr>
        <p:grpSpPr>
          <a:xfrm>
            <a:off x="209550" y="2638425"/>
            <a:ext cx="1905000" cy="1543110"/>
            <a:chOff x="228600" y="2514600"/>
            <a:chExt cx="1905000" cy="1543110"/>
          </a:xfrm>
        </p:grpSpPr>
        <p:sp>
          <p:nvSpPr>
            <p:cNvPr id="15" name="TextBox 14"/>
            <p:cNvSpPr txBox="1"/>
            <p:nvPr/>
          </p:nvSpPr>
          <p:spPr>
            <a:xfrm>
              <a:off x="629831" y="3657600"/>
              <a:ext cx="697628" cy="400110"/>
            </a:xfrm>
            <a:prstGeom prst="rect">
              <a:avLst/>
            </a:prstGeom>
            <a:noFill/>
          </p:spPr>
          <p:txBody>
            <a:bodyPr wrap="none" rtlCol="0">
              <a:spAutoFit/>
            </a:bodyPr>
            <a:lstStyle/>
            <a:p>
              <a:pPr algn="ctr"/>
              <a:r>
                <a:rPr lang="zh-CN" altLang="en-US" sz="2000" dirty="0" smtClean="0">
                  <a:ln w="10160">
                    <a:noFill/>
                    <a:prstDash val="solid"/>
                  </a:ln>
                </a:rPr>
                <a:t>应用</a:t>
              </a:r>
              <a:endParaRPr lang="en-US" sz="2000" dirty="0">
                <a:ln w="10160">
                  <a:noFill/>
                  <a:prstDash val="solid"/>
                </a:ln>
              </a:endParaRPr>
            </a:p>
          </p:txBody>
        </p:sp>
        <p:pic>
          <p:nvPicPr>
            <p:cNvPr id="21" name="Picture 19" descr="\\eventsql\dvd\Online_ART\DVD_ART35\Artwork_Imagery\Hardware Photos\OEM HW\SERVERS\Unisys ES7000 Orion 560 Server.png"/>
            <p:cNvPicPr>
              <a:picLocks noChangeAspect="1" noChangeArrowheads="1"/>
            </p:cNvPicPr>
            <p:nvPr/>
          </p:nvPicPr>
          <p:blipFill>
            <a:blip r:embed="rId8" cstate="print"/>
            <a:srcRect/>
            <a:stretch>
              <a:fillRect/>
            </a:stretch>
          </p:blipFill>
          <p:spPr bwMode="auto">
            <a:xfrm>
              <a:off x="228600" y="2573655"/>
              <a:ext cx="661035" cy="857250"/>
            </a:xfrm>
            <a:prstGeom prst="rect">
              <a:avLst/>
            </a:prstGeom>
            <a:noFill/>
          </p:spPr>
        </p:pic>
        <p:pic>
          <p:nvPicPr>
            <p:cNvPr id="22" name="Picture 21"/>
            <p:cNvPicPr>
              <a:picLocks noChangeAspect="1" noChangeArrowheads="1"/>
            </p:cNvPicPr>
            <p:nvPr/>
          </p:nvPicPr>
          <p:blipFill>
            <a:blip r:embed="rId9" cstate="print"/>
            <a:stretch>
              <a:fillRect/>
            </a:stretch>
          </p:blipFill>
          <p:spPr bwMode="auto">
            <a:xfrm>
              <a:off x="1295400" y="3276600"/>
              <a:ext cx="608105" cy="494631"/>
            </a:xfrm>
            <a:prstGeom prst="rect">
              <a:avLst/>
            </a:prstGeom>
            <a:noFill/>
            <a:ln>
              <a:noFill/>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pic>
        <p:pic>
          <p:nvPicPr>
            <p:cNvPr id="23" name="Picture 22"/>
            <p:cNvPicPr>
              <a:picLocks noChangeAspect="1" noChangeArrowheads="1"/>
            </p:cNvPicPr>
            <p:nvPr/>
          </p:nvPicPr>
          <p:blipFill>
            <a:blip r:embed="rId10" cstate="print"/>
            <a:stretch>
              <a:fillRect/>
            </a:stretch>
          </p:blipFill>
          <p:spPr bwMode="auto">
            <a:xfrm>
              <a:off x="1524048" y="2590800"/>
              <a:ext cx="591614" cy="682265"/>
            </a:xfrm>
            <a:prstGeom prst="rect">
              <a:avLst/>
            </a:prstGeom>
            <a:noFill/>
            <a:ln>
              <a:noFill/>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pic>
        <p:pic>
          <p:nvPicPr>
            <p:cNvPr id="24" name="Picture 23"/>
            <p:cNvPicPr>
              <a:picLocks noChangeAspect="1" noChangeArrowheads="1"/>
            </p:cNvPicPr>
            <p:nvPr/>
          </p:nvPicPr>
          <p:blipFill>
            <a:blip r:embed="rId11" cstate="print"/>
            <a:stretch>
              <a:fillRect/>
            </a:stretch>
          </p:blipFill>
          <p:spPr bwMode="auto">
            <a:xfrm>
              <a:off x="965835" y="2667000"/>
              <a:ext cx="482993" cy="416072"/>
            </a:xfrm>
            <a:prstGeom prst="rect">
              <a:avLst/>
            </a:prstGeom>
            <a:noFill/>
            <a:ln>
              <a:noFill/>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pic>
        <p:pic>
          <p:nvPicPr>
            <p:cNvPr id="25" name="Picture 14" descr="\\eventsql\dvd\Online_ART\DVD_ART35\Artwork_Imagery\Icons - Illustrations\screen captures\CICS 3270 screen.png"/>
            <p:cNvPicPr>
              <a:picLocks noChangeAspect="1" noChangeArrowheads="1"/>
            </p:cNvPicPr>
            <p:nvPr/>
          </p:nvPicPr>
          <p:blipFill>
            <a:blip r:embed="rId12" cstate="print"/>
            <a:srcRect/>
            <a:stretch>
              <a:fillRect/>
            </a:stretch>
          </p:blipFill>
          <p:spPr bwMode="auto">
            <a:xfrm>
              <a:off x="344805" y="3107055"/>
              <a:ext cx="925830" cy="626745"/>
            </a:xfrm>
            <a:prstGeom prst="rect">
              <a:avLst/>
            </a:prstGeom>
            <a:noFill/>
          </p:spPr>
        </p:pic>
        <p:pic>
          <p:nvPicPr>
            <p:cNvPr id="26" name="Picture 15" descr="\\eventsql\dvd\Online_ART\DVD_ART35\Artwork_Imagery\Icons - Illustrations\screen captures\business process screen cool ui.png"/>
            <p:cNvPicPr>
              <a:picLocks noChangeAspect="1" noChangeArrowheads="1"/>
            </p:cNvPicPr>
            <p:nvPr/>
          </p:nvPicPr>
          <p:blipFill>
            <a:blip r:embed="rId13" cstate="print"/>
            <a:srcRect/>
            <a:stretch>
              <a:fillRect/>
            </a:stretch>
          </p:blipFill>
          <p:spPr bwMode="auto">
            <a:xfrm>
              <a:off x="1752648" y="2514600"/>
              <a:ext cx="380952" cy="507937"/>
            </a:xfrm>
            <a:prstGeom prst="rect">
              <a:avLst/>
            </a:prstGeom>
            <a:noFill/>
          </p:spPr>
        </p:pic>
      </p:grpSp>
      <p:grpSp>
        <p:nvGrpSpPr>
          <p:cNvPr id="4" name="Group 50"/>
          <p:cNvGrpSpPr/>
          <p:nvPr/>
        </p:nvGrpSpPr>
        <p:grpSpPr>
          <a:xfrm>
            <a:off x="285750" y="4314920"/>
            <a:ext cx="1809750" cy="1219105"/>
            <a:chOff x="304800" y="4191095"/>
            <a:chExt cx="1809750" cy="1219105"/>
          </a:xfrm>
        </p:grpSpPr>
        <p:sp>
          <p:nvSpPr>
            <p:cNvPr id="17" name="TextBox 16"/>
            <p:cNvSpPr txBox="1"/>
            <p:nvPr/>
          </p:nvSpPr>
          <p:spPr>
            <a:xfrm>
              <a:off x="379442" y="5010090"/>
              <a:ext cx="697628" cy="400110"/>
            </a:xfrm>
            <a:prstGeom prst="rect">
              <a:avLst/>
            </a:prstGeom>
            <a:noFill/>
          </p:spPr>
          <p:txBody>
            <a:bodyPr wrap="none" rtlCol="0">
              <a:spAutoFit/>
            </a:bodyPr>
            <a:lstStyle/>
            <a:p>
              <a:pPr algn="ctr"/>
              <a:r>
                <a:rPr lang="zh-CN" altLang="en-US" sz="2000" dirty="0" smtClean="0">
                  <a:ln w="10160">
                    <a:noFill/>
                    <a:prstDash val="solid"/>
                  </a:ln>
                </a:rPr>
                <a:t>设备</a:t>
              </a:r>
              <a:endParaRPr lang="en-US" sz="2000" dirty="0">
                <a:ln w="10160">
                  <a:noFill/>
                  <a:prstDash val="solid"/>
                </a:ln>
              </a:endParaRPr>
            </a:p>
          </p:txBody>
        </p:sp>
        <p:pic>
          <p:nvPicPr>
            <p:cNvPr id="27" name="Picture 16" descr="\\eventsql\dvd\Online_ART\DVD_ART35\Artwork_Imagery\Hardware Photos\OEM HW\Windows Mobile devices (cell phone, pda)\Smartphone cell phones\HTC and T-Mobile device with Windows Live.png"/>
            <p:cNvPicPr>
              <a:picLocks noChangeAspect="1" noChangeArrowheads="1"/>
            </p:cNvPicPr>
            <p:nvPr/>
          </p:nvPicPr>
          <p:blipFill>
            <a:blip r:embed="rId14" cstate="print"/>
            <a:srcRect/>
            <a:stretch>
              <a:fillRect/>
            </a:stretch>
          </p:blipFill>
          <p:spPr bwMode="auto">
            <a:xfrm>
              <a:off x="304800" y="4267295"/>
              <a:ext cx="425397" cy="761905"/>
            </a:xfrm>
            <a:prstGeom prst="rect">
              <a:avLst/>
            </a:prstGeom>
            <a:noFill/>
          </p:spPr>
        </p:pic>
        <p:pic>
          <p:nvPicPr>
            <p:cNvPr id="28" name="Picture 17" descr="\\eventsql\dvd\Online_ART\DVD_ART35\Artwork_Imagery\Hardware Photos\OEM HW\Windows Embedded\Intermec Pocket PC.png"/>
            <p:cNvPicPr>
              <a:picLocks noChangeAspect="1" noChangeArrowheads="1"/>
            </p:cNvPicPr>
            <p:nvPr/>
          </p:nvPicPr>
          <p:blipFill>
            <a:blip r:embed="rId15" cstate="print"/>
            <a:srcRect/>
            <a:stretch>
              <a:fillRect/>
            </a:stretch>
          </p:blipFill>
          <p:spPr bwMode="auto">
            <a:xfrm>
              <a:off x="762000" y="4191095"/>
              <a:ext cx="666750" cy="765810"/>
            </a:xfrm>
            <a:prstGeom prst="rect">
              <a:avLst/>
            </a:prstGeom>
            <a:noFill/>
          </p:spPr>
        </p:pic>
        <p:pic>
          <p:nvPicPr>
            <p:cNvPr id="29" name="Picture 18" descr="\\eventsql\dvd\Online_ART\DVD_ART35\Artwork_Imagery\Hardware Photos\OEM HW\Windows Embedded\HP MS Dynamics POS hardware.png"/>
            <p:cNvPicPr>
              <a:picLocks noChangeAspect="1" noChangeArrowheads="1"/>
            </p:cNvPicPr>
            <p:nvPr/>
          </p:nvPicPr>
          <p:blipFill>
            <a:blip r:embed="rId16" cstate="print"/>
            <a:srcRect/>
            <a:stretch>
              <a:fillRect/>
            </a:stretch>
          </p:blipFill>
          <p:spPr bwMode="auto">
            <a:xfrm>
              <a:off x="1371600" y="4267295"/>
              <a:ext cx="742950" cy="596646"/>
            </a:xfrm>
            <a:prstGeom prst="rect">
              <a:avLst/>
            </a:prstGeom>
            <a:noFill/>
          </p:spPr>
        </p:pic>
      </p:grpSp>
      <p:sp>
        <p:nvSpPr>
          <p:cNvPr id="30" name="TextBox 29"/>
          <p:cNvSpPr txBox="1"/>
          <p:nvPr/>
        </p:nvSpPr>
        <p:spPr>
          <a:xfrm>
            <a:off x="1981200" y="3238500"/>
            <a:ext cx="1486176" cy="338554"/>
          </a:xfrm>
          <a:prstGeom prst="rect">
            <a:avLst/>
          </a:prstGeom>
          <a:noFill/>
        </p:spPr>
        <p:txBody>
          <a:bodyPr wrap="none" rtlCol="0">
            <a:spAutoFit/>
          </a:bodyPr>
          <a:lstStyle/>
          <a:p>
            <a:r>
              <a:rPr lang="zh-CN" altLang="en-US" sz="1600" dirty="0" smtClean="0"/>
              <a:t>消息</a:t>
            </a:r>
            <a:r>
              <a:rPr lang="en-US" altLang="zh-CN" sz="1600" dirty="0" smtClean="0"/>
              <a:t>/</a:t>
            </a:r>
            <a:r>
              <a:rPr lang="en-US" sz="1600" dirty="0" smtClean="0"/>
              <a:t>Messages</a:t>
            </a:r>
            <a:endParaRPr lang="en-US" sz="1600" dirty="0"/>
          </a:p>
        </p:txBody>
      </p:sp>
      <p:sp>
        <p:nvSpPr>
          <p:cNvPr id="31" name="TextBox 30"/>
          <p:cNvSpPr txBox="1"/>
          <p:nvPr/>
        </p:nvSpPr>
        <p:spPr>
          <a:xfrm>
            <a:off x="2220753" y="2590800"/>
            <a:ext cx="1060290" cy="338554"/>
          </a:xfrm>
          <a:prstGeom prst="rect">
            <a:avLst/>
          </a:prstGeom>
          <a:noFill/>
        </p:spPr>
        <p:txBody>
          <a:bodyPr wrap="none" rtlCol="0">
            <a:spAutoFit/>
          </a:bodyPr>
          <a:lstStyle/>
          <a:p>
            <a:r>
              <a:rPr lang="zh-CN" altLang="en-US" sz="1600" dirty="0" smtClean="0"/>
              <a:t>数据</a:t>
            </a:r>
            <a:r>
              <a:rPr lang="en-US" altLang="zh-CN" sz="1600" dirty="0" smtClean="0"/>
              <a:t>/</a:t>
            </a:r>
            <a:r>
              <a:rPr lang="en-US" sz="1600" dirty="0" smtClean="0"/>
              <a:t>Data</a:t>
            </a:r>
            <a:endParaRPr lang="en-US" sz="1600" dirty="0"/>
          </a:p>
        </p:txBody>
      </p:sp>
      <p:sp>
        <p:nvSpPr>
          <p:cNvPr id="32" name="TextBox 31"/>
          <p:cNvSpPr txBox="1"/>
          <p:nvPr/>
        </p:nvSpPr>
        <p:spPr>
          <a:xfrm>
            <a:off x="2133389" y="3886200"/>
            <a:ext cx="1217898" cy="338554"/>
          </a:xfrm>
          <a:prstGeom prst="rect">
            <a:avLst/>
          </a:prstGeom>
          <a:noFill/>
        </p:spPr>
        <p:txBody>
          <a:bodyPr wrap="none" rtlCol="0">
            <a:spAutoFit/>
          </a:bodyPr>
          <a:lstStyle/>
          <a:p>
            <a:r>
              <a:rPr lang="zh-CN" altLang="en-US" sz="1600" dirty="0" smtClean="0"/>
              <a:t>事件</a:t>
            </a:r>
            <a:r>
              <a:rPr lang="en-US" altLang="zh-CN" sz="1600" dirty="0" smtClean="0"/>
              <a:t>/</a:t>
            </a:r>
            <a:r>
              <a:rPr lang="en-US" sz="1600" dirty="0" smtClean="0"/>
              <a:t>Events</a:t>
            </a:r>
            <a:endParaRPr lang="en-US" sz="1600" dirty="0"/>
          </a:p>
        </p:txBody>
      </p:sp>
      <p:grpSp>
        <p:nvGrpSpPr>
          <p:cNvPr id="6" name="Group 39"/>
          <p:cNvGrpSpPr/>
          <p:nvPr/>
        </p:nvGrpSpPr>
        <p:grpSpPr>
          <a:xfrm>
            <a:off x="4191000" y="152400"/>
            <a:ext cx="6477000" cy="6400800"/>
            <a:chOff x="4191000" y="152400"/>
            <a:chExt cx="6477000" cy="6400800"/>
          </a:xfrm>
        </p:grpSpPr>
        <p:pic>
          <p:nvPicPr>
            <p:cNvPr id="33" name="Picture 3" descr="\\eventsql\dvd\Online_ART\DVD_ART35\Artwork_Imagery\Shapes\Circular shapes\Oval\center oval yellow office 2.png"/>
            <p:cNvPicPr>
              <a:picLocks noChangeAspect="1" noChangeArrowheads="1"/>
            </p:cNvPicPr>
            <p:nvPr/>
          </p:nvPicPr>
          <p:blipFill>
            <a:blip r:embed="rId17" cstate="print"/>
            <a:srcRect/>
            <a:stretch>
              <a:fillRect/>
            </a:stretch>
          </p:blipFill>
          <p:spPr bwMode="auto">
            <a:xfrm>
              <a:off x="4191000" y="152400"/>
              <a:ext cx="6477000" cy="6400800"/>
            </a:xfrm>
            <a:prstGeom prst="rect">
              <a:avLst/>
            </a:prstGeom>
            <a:noFill/>
          </p:spPr>
        </p:pic>
        <p:grpSp>
          <p:nvGrpSpPr>
            <p:cNvPr id="8" name="Group 57"/>
            <p:cNvGrpSpPr/>
            <p:nvPr/>
          </p:nvGrpSpPr>
          <p:grpSpPr>
            <a:xfrm>
              <a:off x="6724595" y="1868269"/>
              <a:ext cx="1579279" cy="1131332"/>
              <a:chOff x="6815231" y="1676400"/>
              <a:chExt cx="1579279" cy="1131332"/>
            </a:xfrm>
          </p:grpSpPr>
          <p:pic>
            <p:nvPicPr>
              <p:cNvPr id="14" name="Picture 3" descr="\\eventsql\dvd\Online_ART\DVD_ART34\Artwork_Imagery\Brand Photos\Scenarios\FY08 Brand - Business\group computer telephone customer service copy.png"/>
              <p:cNvPicPr>
                <a:picLocks noChangeAspect="1" noChangeArrowheads="1"/>
              </p:cNvPicPr>
              <p:nvPr/>
            </p:nvPicPr>
            <p:blipFill>
              <a:blip r:embed="rId18" cstate="print"/>
              <a:srcRect/>
              <a:stretch>
                <a:fillRect/>
              </a:stretch>
            </p:blipFill>
            <p:spPr bwMode="auto">
              <a:xfrm>
                <a:off x="6985963" y="1676400"/>
                <a:ext cx="1237823" cy="914400"/>
              </a:xfrm>
              <a:prstGeom prst="rect">
                <a:avLst/>
              </a:prstGeom>
              <a:noFill/>
            </p:spPr>
          </p:pic>
          <p:sp>
            <p:nvSpPr>
              <p:cNvPr id="53" name="Rectangle 52"/>
              <p:cNvSpPr/>
              <p:nvPr/>
            </p:nvSpPr>
            <p:spPr>
              <a:xfrm>
                <a:off x="6815231" y="2438400"/>
                <a:ext cx="1579279" cy="369332"/>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sz="1800" b="1" cap="none" spc="0" dirty="0" smtClean="0">
                    <a:ln w="50800"/>
                    <a:solidFill>
                      <a:schemeClr val="bg2">
                        <a:lumMod val="50000"/>
                      </a:schemeClr>
                    </a:solidFill>
                    <a:effectLst/>
                  </a:rPr>
                  <a:t>对运营的洞察</a:t>
                </a:r>
                <a:endParaRPr lang="en-US" sz="1800" b="1" cap="none" spc="0" dirty="0">
                  <a:ln w="50800"/>
                  <a:solidFill>
                    <a:schemeClr val="bg2">
                      <a:lumMod val="50000"/>
                    </a:schemeClr>
                  </a:solidFill>
                  <a:effectLst/>
                </a:endParaRPr>
              </a:p>
            </p:txBody>
          </p:sp>
        </p:grpSp>
        <p:grpSp>
          <p:nvGrpSpPr>
            <p:cNvPr id="9" name="Group 55"/>
            <p:cNvGrpSpPr/>
            <p:nvPr/>
          </p:nvGrpSpPr>
          <p:grpSpPr>
            <a:xfrm>
              <a:off x="6081564" y="3163669"/>
              <a:ext cx="1375182" cy="1370231"/>
              <a:chOff x="6247991" y="3009900"/>
              <a:chExt cx="1375182" cy="1370231"/>
            </a:xfrm>
          </p:grpSpPr>
          <p:pic>
            <p:nvPicPr>
              <p:cNvPr id="12" name="Picture 4" descr="\\eventsql\dvd\Online_ART\DVD_ART34\Artwork_Imagery\Brand Photos\Scenarios\FY08 Brand - Business - No_exp\man casual working computer sitting window developer IW.png"/>
              <p:cNvPicPr>
                <a:picLocks noChangeAspect="1" noChangeArrowheads="1"/>
              </p:cNvPicPr>
              <p:nvPr/>
            </p:nvPicPr>
            <p:blipFill>
              <a:blip r:embed="rId19" cstate="print"/>
              <a:srcRect/>
              <a:stretch>
                <a:fillRect/>
              </a:stretch>
            </p:blipFill>
            <p:spPr bwMode="auto">
              <a:xfrm>
                <a:off x="6247991" y="3009900"/>
                <a:ext cx="1375182" cy="914400"/>
              </a:xfrm>
              <a:prstGeom prst="rect">
                <a:avLst/>
              </a:prstGeom>
              <a:noFill/>
            </p:spPr>
          </p:pic>
          <p:sp>
            <p:nvSpPr>
              <p:cNvPr id="54" name="Rectangle 53"/>
              <p:cNvSpPr/>
              <p:nvPr/>
            </p:nvSpPr>
            <p:spPr>
              <a:xfrm>
                <a:off x="6399959" y="3733800"/>
                <a:ext cx="1092819"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b="1" dirty="0" smtClean="0">
                    <a:ln w="50800"/>
                    <a:solidFill>
                      <a:schemeClr val="bg2">
                        <a:lumMod val="50000"/>
                      </a:schemeClr>
                    </a:solidFill>
                  </a:rPr>
                  <a:t>一致</a:t>
                </a:r>
                <a:r>
                  <a:rPr lang="zh-CN" altLang="en-US" sz="1800" b="1" cap="none" spc="0" dirty="0" smtClean="0">
                    <a:ln w="50800"/>
                    <a:solidFill>
                      <a:schemeClr val="bg2">
                        <a:lumMod val="50000"/>
                      </a:schemeClr>
                    </a:solidFill>
                    <a:effectLst/>
                  </a:rPr>
                  <a:t>的信息</a:t>
                </a:r>
                <a:endParaRPr lang="en-US" sz="1800" b="1" cap="none" spc="0" dirty="0">
                  <a:ln w="50800"/>
                  <a:solidFill>
                    <a:schemeClr val="bg2">
                      <a:lumMod val="50000"/>
                    </a:schemeClr>
                  </a:solidFill>
                  <a:effectLst/>
                </a:endParaRPr>
              </a:p>
            </p:txBody>
          </p:sp>
        </p:grpSp>
        <p:grpSp>
          <p:nvGrpSpPr>
            <p:cNvPr id="10" name="Group 56"/>
            <p:cNvGrpSpPr/>
            <p:nvPr/>
          </p:nvGrpSpPr>
          <p:grpSpPr>
            <a:xfrm>
              <a:off x="7529364" y="3163669"/>
              <a:ext cx="1386036" cy="1392533"/>
              <a:chOff x="7620000" y="3009900"/>
              <a:chExt cx="1386036" cy="1392533"/>
            </a:xfrm>
          </p:grpSpPr>
          <p:pic>
            <p:nvPicPr>
              <p:cNvPr id="13" name="Picture 5" descr="\\eventsql\dvd\Online_ART\DVD_ART34\Artwork_Imagery\Brand Photos\Scenarios\FY08 Brand - Business - No_exp\group four meeting laptop conference room business meeting customer.png"/>
              <p:cNvPicPr>
                <a:picLocks noChangeAspect="1" noChangeArrowheads="1"/>
              </p:cNvPicPr>
              <p:nvPr/>
            </p:nvPicPr>
            <p:blipFill>
              <a:blip r:embed="rId20" cstate="print"/>
              <a:srcRect/>
              <a:stretch>
                <a:fillRect/>
              </a:stretch>
            </p:blipFill>
            <p:spPr bwMode="auto">
              <a:xfrm>
                <a:off x="7620000" y="3009900"/>
                <a:ext cx="1386036" cy="914400"/>
              </a:xfrm>
              <a:prstGeom prst="rect">
                <a:avLst/>
              </a:prstGeom>
              <a:noFill/>
            </p:spPr>
          </p:pic>
          <p:sp>
            <p:nvSpPr>
              <p:cNvPr id="55" name="Rectangle 54"/>
              <p:cNvSpPr/>
              <p:nvPr/>
            </p:nvSpPr>
            <p:spPr>
              <a:xfrm>
                <a:off x="7717654" y="3756102"/>
                <a:ext cx="1026328"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sz="1800" b="1" cap="none" spc="0" dirty="0" smtClean="0">
                    <a:ln w="50800"/>
                    <a:solidFill>
                      <a:schemeClr val="bg2">
                        <a:lumMod val="50000"/>
                      </a:schemeClr>
                    </a:solidFill>
                    <a:effectLst/>
                  </a:rPr>
                  <a:t>适宜的流程</a:t>
                </a:r>
                <a:endParaRPr lang="en-US" sz="1800" b="1" cap="none" spc="0" dirty="0">
                  <a:ln w="50800"/>
                  <a:solidFill>
                    <a:schemeClr val="bg2">
                      <a:lumMod val="50000"/>
                    </a:schemeClr>
                  </a:solidFill>
                  <a:effectLst/>
                </a:endParaRPr>
              </a:p>
            </p:txBody>
          </p:sp>
        </p:grpSp>
        <p:sp>
          <p:nvSpPr>
            <p:cNvPr id="38" name="Freeform 37"/>
            <p:cNvSpPr/>
            <p:nvPr/>
          </p:nvSpPr>
          <p:spPr bwMode="auto">
            <a:xfrm>
              <a:off x="5991225" y="2686050"/>
              <a:ext cx="1941513" cy="2312988"/>
            </a:xfrm>
            <a:custGeom>
              <a:avLst/>
              <a:gdLst>
                <a:gd name="connsiteX0" fmla="*/ 0 w 1941513"/>
                <a:gd name="connsiteY0" fmla="*/ 0 h 2312988"/>
                <a:gd name="connsiteX1" fmla="*/ 1790700 w 1941513"/>
                <a:gd name="connsiteY1" fmla="*/ 2266950 h 2312988"/>
                <a:gd name="connsiteX2" fmla="*/ 904875 w 1941513"/>
                <a:gd name="connsiteY2" fmla="*/ 276225 h 2312988"/>
                <a:gd name="connsiteX3" fmla="*/ 904875 w 1941513"/>
                <a:gd name="connsiteY3" fmla="*/ 276225 h 2312988"/>
              </a:gdLst>
              <a:ahLst/>
              <a:cxnLst>
                <a:cxn ang="0">
                  <a:pos x="connsiteX0" y="connsiteY0"/>
                </a:cxn>
                <a:cxn ang="0">
                  <a:pos x="connsiteX1" y="connsiteY1"/>
                </a:cxn>
                <a:cxn ang="0">
                  <a:pos x="connsiteX2" y="connsiteY2"/>
                </a:cxn>
                <a:cxn ang="0">
                  <a:pos x="connsiteX3" y="connsiteY3"/>
                </a:cxn>
              </a:cxnLst>
              <a:rect l="l" t="t" r="r" b="b"/>
              <a:pathLst>
                <a:path w="1941513" h="2312988">
                  <a:moveTo>
                    <a:pt x="0" y="0"/>
                  </a:moveTo>
                  <a:cubicBezTo>
                    <a:pt x="819943" y="1110456"/>
                    <a:pt x="1639887" y="2220912"/>
                    <a:pt x="1790700" y="2266950"/>
                  </a:cubicBezTo>
                  <a:cubicBezTo>
                    <a:pt x="1941513" y="2312988"/>
                    <a:pt x="904875" y="276225"/>
                    <a:pt x="904875" y="276225"/>
                  </a:cubicBezTo>
                  <a:lnTo>
                    <a:pt x="904875" y="276225"/>
                  </a:lnTo>
                </a:path>
              </a:pathLst>
            </a:cu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42" name="TextBox 41"/>
          <p:cNvSpPr txBox="1"/>
          <p:nvPr/>
        </p:nvSpPr>
        <p:spPr>
          <a:xfrm>
            <a:off x="2215329" y="4357694"/>
            <a:ext cx="4713342" cy="1077218"/>
          </a:xfrm>
          <a:prstGeom prst="rect">
            <a:avLst/>
          </a:prstGeom>
          <a:noFill/>
        </p:spPr>
        <p:txBody>
          <a:bodyPr wrap="none" rtlCol="0">
            <a:spAutoFit/>
          </a:bodyPr>
          <a:lstStyle/>
          <a:p>
            <a:r>
              <a:rPr lang="en-US" sz="3200" dirty="0" smtClean="0">
                <a:solidFill>
                  <a:schemeClr val="bg2"/>
                </a:solidFill>
              </a:rPr>
              <a:t>Business Integration Server</a:t>
            </a:r>
          </a:p>
          <a:p>
            <a:pPr algn="ctr"/>
            <a:r>
              <a:rPr lang="zh-CN" altLang="en-US" sz="3200" dirty="0" smtClean="0">
                <a:solidFill>
                  <a:schemeClr val="bg2"/>
                </a:solidFill>
              </a:rPr>
              <a:t>业务整合服务器</a:t>
            </a:r>
            <a:endParaRPr lang="en-US" sz="3200" dirty="0"/>
          </a:p>
        </p:txBody>
      </p:sp>
      <p:grpSp>
        <p:nvGrpSpPr>
          <p:cNvPr id="11" name="Group 44"/>
          <p:cNvGrpSpPr/>
          <p:nvPr/>
        </p:nvGrpSpPr>
        <p:grpSpPr>
          <a:xfrm>
            <a:off x="2514601" y="2521324"/>
            <a:ext cx="3760694" cy="1974475"/>
            <a:chOff x="2514601" y="2521324"/>
            <a:chExt cx="3760694" cy="1974475"/>
          </a:xfrm>
        </p:grpSpPr>
        <p:grpSp>
          <p:nvGrpSpPr>
            <p:cNvPr id="34" name="Group 38"/>
            <p:cNvGrpSpPr/>
            <p:nvPr/>
          </p:nvGrpSpPr>
          <p:grpSpPr>
            <a:xfrm>
              <a:off x="2514601" y="2521324"/>
              <a:ext cx="3760694" cy="1974475"/>
              <a:chOff x="2626659" y="2521325"/>
              <a:chExt cx="3648635" cy="1905000"/>
            </a:xfrm>
          </p:grpSpPr>
          <p:pic>
            <p:nvPicPr>
              <p:cNvPr id="252933" name="Picture 5" descr="\\eventsql\dvd\Online_ART\DVD_ART35\Artwork_Imagery\Shapes\Arrows\Straight - Vivid\Vivid green box arrow short.png"/>
              <p:cNvPicPr>
                <a:picLocks noChangeAspect="1" noChangeArrowheads="1"/>
              </p:cNvPicPr>
              <p:nvPr/>
            </p:nvPicPr>
            <p:blipFill>
              <a:blip r:embed="rId21" cstate="print"/>
              <a:srcRect/>
              <a:stretch>
                <a:fillRect/>
              </a:stretch>
            </p:blipFill>
            <p:spPr bwMode="auto">
              <a:xfrm>
                <a:off x="2626659" y="2521325"/>
                <a:ext cx="3648635" cy="1905000"/>
              </a:xfrm>
              <a:prstGeom prst="rect">
                <a:avLst/>
              </a:prstGeom>
              <a:noFill/>
            </p:spPr>
          </p:pic>
          <p:sp>
            <p:nvSpPr>
              <p:cNvPr id="35" name="TextBox 34"/>
              <p:cNvSpPr txBox="1"/>
              <p:nvPr/>
            </p:nvSpPr>
            <p:spPr>
              <a:xfrm>
                <a:off x="3220105" y="3691138"/>
                <a:ext cx="2807307" cy="338554"/>
              </a:xfrm>
              <a:prstGeom prst="rect">
                <a:avLst/>
              </a:prstGeom>
              <a:noFill/>
            </p:spPr>
            <p:txBody>
              <a:bodyPr wrap="none" rtlCol="0">
                <a:spAutoFit/>
              </a:bodyPr>
              <a:lstStyle/>
              <a:p>
                <a:r>
                  <a:rPr lang="en-US" sz="1600" dirty="0" smtClean="0">
                    <a:solidFill>
                      <a:schemeClr val="bg1"/>
                    </a:solidFill>
                  </a:rPr>
                  <a:t>Integrate | Automate | Simplify</a:t>
                </a:r>
                <a:endParaRPr lang="en-US" sz="1600" dirty="0">
                  <a:solidFill>
                    <a:schemeClr val="bg1"/>
                  </a:solidFill>
                </a:endParaRPr>
              </a:p>
            </p:txBody>
          </p:sp>
        </p:grpSp>
        <p:pic>
          <p:nvPicPr>
            <p:cNvPr id="44" name="Picture 8" descr="BizTalkSvr_h_rgb.png"/>
            <p:cNvPicPr>
              <a:picLocks noChangeAspect="1"/>
            </p:cNvPicPr>
            <p:nvPr/>
          </p:nvPicPr>
          <p:blipFill>
            <a:blip r:embed="rId22" cstate="print"/>
            <a:srcRect/>
            <a:stretch>
              <a:fillRect/>
            </a:stretch>
          </p:blipFill>
          <p:spPr bwMode="auto">
            <a:xfrm>
              <a:off x="3200400" y="3124200"/>
              <a:ext cx="2743200" cy="591741"/>
            </a:xfrm>
            <a:prstGeom prst="rect">
              <a:avLst/>
            </a:prstGeom>
            <a:noFill/>
            <a:ln w="9525">
              <a:noFill/>
              <a:miter lim="800000"/>
              <a:headEnd/>
              <a:tailEnd/>
            </a:ln>
          </p:spPr>
        </p:pic>
      </p:grpSp>
      <p:sp>
        <p:nvSpPr>
          <p:cNvPr id="43" name="TextBox 42"/>
          <p:cNvSpPr txBox="1"/>
          <p:nvPr/>
        </p:nvSpPr>
        <p:spPr>
          <a:xfrm>
            <a:off x="2704274" y="5352178"/>
            <a:ext cx="3876766" cy="1077218"/>
          </a:xfrm>
          <a:prstGeom prst="rect">
            <a:avLst/>
          </a:prstGeom>
          <a:noFill/>
        </p:spPr>
        <p:txBody>
          <a:bodyPr wrap="none" rtlCol="0">
            <a:spAutoFit/>
          </a:bodyPr>
          <a:lstStyle/>
          <a:p>
            <a:pPr algn="ctr"/>
            <a:r>
              <a:rPr lang="en-US" altLang="zh-CN" sz="3200" dirty="0" smtClean="0">
                <a:solidFill>
                  <a:schemeClr val="bg2"/>
                </a:solidFill>
              </a:rPr>
              <a:t>Enterprise Service Bus</a:t>
            </a:r>
          </a:p>
          <a:p>
            <a:pPr algn="ctr"/>
            <a:r>
              <a:rPr lang="zh-CN" altLang="en-US" sz="3200" dirty="0" smtClean="0">
                <a:solidFill>
                  <a:schemeClr val="bg2"/>
                </a:solidFill>
              </a:rPr>
              <a:t>企业服务总线</a:t>
            </a:r>
            <a:r>
              <a:rPr lang="en-US" altLang="zh-CN" sz="3200" dirty="0" smtClean="0">
                <a:solidFill>
                  <a:schemeClr val="bg2"/>
                </a:solidFill>
              </a:rPr>
              <a:t>ESB</a:t>
            </a:r>
            <a:endParaRPr lang="en-US" sz="3200" dirty="0"/>
          </a:p>
        </p:txBody>
      </p:sp>
    </p:spTree>
    <p:custDataLst>
      <p:tags r:id="rId1"/>
    </p:custDataLst>
  </p:cSld>
  <p:clrMapOvr>
    <a:masterClrMapping/>
  </p:clrMapOvr>
  <p:transition advTm="128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ssolv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381000" y="230188"/>
            <a:ext cx="8382000" cy="747897"/>
          </a:xfrm>
        </p:spPr>
        <p:txBody>
          <a:bodyPr/>
          <a:lstStyle/>
          <a:p>
            <a:pPr algn="l"/>
            <a:r>
              <a:rPr lang="en-US" sz="5400" dirty="0" smtClean="0"/>
              <a:t>BizTalk Server</a:t>
            </a:r>
            <a:r>
              <a:rPr lang="zh-CN" altLang="en-US" sz="5400" dirty="0" smtClean="0"/>
              <a:t>的逻辑架构</a:t>
            </a:r>
            <a:endParaRPr lang="en-US" sz="5400" dirty="0" smtClean="0"/>
          </a:p>
        </p:txBody>
      </p:sp>
      <p:sp>
        <p:nvSpPr>
          <p:cNvPr id="11" name="Rectangle 10"/>
          <p:cNvSpPr/>
          <p:nvPr/>
        </p:nvSpPr>
        <p:spPr>
          <a:xfrm>
            <a:off x="5717331" y="4100402"/>
            <a:ext cx="1790558" cy="1919398"/>
          </a:xfrm>
          <a:prstGeom prst="rect">
            <a:avLst/>
          </a:prstGeom>
          <a:gradFill flip="none" rotWithShape="1">
            <a:gsLst>
              <a:gs pos="0">
                <a:schemeClr val="accent4">
                  <a:lumMod val="60000"/>
                  <a:lumOff val="40000"/>
                </a:schemeClr>
              </a:gs>
              <a:gs pos="28000">
                <a:schemeClr val="accent4"/>
              </a:gs>
              <a:gs pos="62000">
                <a:schemeClr val="accent4">
                  <a:lumMod val="75000"/>
                </a:schemeClr>
              </a:gs>
              <a:gs pos="88000">
                <a:schemeClr val="accent4">
                  <a:lumMod val="50000"/>
                </a:schemeClr>
              </a:gs>
            </a:gsLst>
            <a:path path="rect">
              <a:fillToRect l="100000" t="100000"/>
            </a:path>
            <a:tileRect r="-100000" b="-100000"/>
          </a:gradFill>
          <a:ln w="57150">
            <a:gradFill>
              <a:gsLst>
                <a:gs pos="0">
                  <a:schemeClr val="accent4">
                    <a:lumMod val="50000"/>
                  </a:schemeClr>
                </a:gs>
                <a:gs pos="50000">
                  <a:schemeClr val="accent4">
                    <a:lumMod val="75000"/>
                  </a:schemeClr>
                </a:gs>
                <a:gs pos="100000">
                  <a:schemeClr val="accent4">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fontAlgn="base">
              <a:spcBef>
                <a:spcPct val="0"/>
              </a:spcBef>
              <a:spcAft>
                <a:spcPct val="0"/>
              </a:spcAft>
            </a:pPr>
            <a:r>
              <a:rPr lang="en-US" sz="2000" u="sng" dirty="0" smtClean="0">
                <a:solidFill>
                  <a:schemeClr val="bg1"/>
                </a:solidFill>
                <a:effectLst>
                  <a:outerShdw blurRad="38100" dist="38100" dir="2700000" algn="tl">
                    <a:srgbClr val="000000">
                      <a:alpha val="43137"/>
                    </a:srgbClr>
                  </a:outerShdw>
                </a:effectLst>
                <a:latin typeface="Segoe" pitchFamily="34" charset="0"/>
              </a:rPr>
              <a:t>RFID </a:t>
            </a:r>
            <a:r>
              <a:rPr lang="zh-CN" altLang="en-US" sz="2000" u="sng" dirty="0" smtClean="0">
                <a:solidFill>
                  <a:schemeClr val="bg1"/>
                </a:solidFill>
                <a:effectLst>
                  <a:outerShdw blurRad="38100" dist="38100" dir="2700000" algn="tl">
                    <a:srgbClr val="000000">
                      <a:alpha val="43137"/>
                    </a:srgbClr>
                  </a:outerShdw>
                </a:effectLst>
                <a:latin typeface="Segoe" pitchFamily="34" charset="0"/>
              </a:rPr>
              <a:t>平台</a:t>
            </a:r>
            <a:endParaRPr lang="en-US" sz="2000" u="sng" dirty="0" smtClean="0">
              <a:solidFill>
                <a:schemeClr val="bg1"/>
              </a:solidFill>
              <a:effectLst>
                <a:outerShdw blurRad="38100" dist="38100" dir="2700000" algn="tl">
                  <a:srgbClr val="000000">
                    <a:alpha val="43137"/>
                  </a:srgbClr>
                </a:outerShdw>
              </a:effectLst>
              <a:latin typeface="Segoe" pitchFamily="34" charset="0"/>
            </a:endParaRPr>
          </a:p>
          <a:p>
            <a:pPr algn="ctr" defTabSz="761536" fontAlgn="base">
              <a:spcBef>
                <a:spcPct val="0"/>
              </a:spcBef>
              <a:spcAft>
                <a:spcPct val="0"/>
              </a:spcAft>
            </a:pPr>
            <a:r>
              <a:rPr lang="zh-CN" altLang="en-US" sz="2000" dirty="0" smtClean="0">
                <a:solidFill>
                  <a:schemeClr val="bg1"/>
                </a:solidFill>
                <a:effectLst>
                  <a:outerShdw blurRad="38100" dist="38100" dir="2700000" algn="tl">
                    <a:srgbClr val="000000">
                      <a:alpha val="43137"/>
                    </a:srgbClr>
                  </a:outerShdw>
                </a:effectLst>
                <a:latin typeface="Segoe" pitchFamily="34" charset="0"/>
              </a:rPr>
              <a:t>使得物理事件可视化</a:t>
            </a:r>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a:xfrm>
            <a:off x="1447800" y="1219200"/>
            <a:ext cx="1993474" cy="1763414"/>
          </a:xfrm>
          <a:prstGeom prst="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fontAlgn="base">
              <a:spcBef>
                <a:spcPct val="0"/>
              </a:spcBef>
              <a:spcAft>
                <a:spcPct val="0"/>
              </a:spcAft>
            </a:pPr>
            <a:r>
              <a:rPr lang="en-US" sz="2300" u="sng" dirty="0" smtClean="0">
                <a:solidFill>
                  <a:schemeClr val="bg1"/>
                </a:solidFill>
                <a:effectLst>
                  <a:outerShdw blurRad="38100" dist="38100" dir="2700000" algn="tl">
                    <a:srgbClr val="000000">
                      <a:alpha val="43137"/>
                    </a:srgbClr>
                  </a:outerShdw>
                </a:effectLst>
                <a:latin typeface="Segoe" pitchFamily="34" charset="0"/>
              </a:rPr>
              <a:t>BRE</a:t>
            </a:r>
          </a:p>
          <a:p>
            <a:pPr algn="ctr" defTabSz="761536" fontAlgn="base">
              <a:spcBef>
                <a:spcPct val="0"/>
              </a:spcBef>
              <a:spcAft>
                <a:spcPct val="0"/>
              </a:spcAft>
            </a:pPr>
            <a:r>
              <a:rPr lang="zh-CN" altLang="en-US" sz="2300" dirty="0" smtClean="0">
                <a:solidFill>
                  <a:schemeClr val="bg1"/>
                </a:solidFill>
                <a:effectLst>
                  <a:outerShdw blurRad="38100" dist="38100" dir="2700000" algn="tl">
                    <a:srgbClr val="000000">
                      <a:alpha val="43137"/>
                    </a:srgbClr>
                  </a:outerShdw>
                </a:effectLst>
                <a:latin typeface="Segoe" pitchFamily="34" charset="0"/>
              </a:rPr>
              <a:t>管理业务规则</a:t>
            </a:r>
            <a:endParaRPr lang="en-US" sz="2300" dirty="0">
              <a:solidFill>
                <a:schemeClr val="bg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3645326" y="1219200"/>
            <a:ext cx="1917274" cy="1763414"/>
          </a:xfrm>
          <a:prstGeom prst="rect">
            <a:avLst/>
          </a:prstGeom>
          <a:gradFill flip="none" rotWithShape="1">
            <a:gsLst>
              <a:gs pos="0">
                <a:schemeClr val="accent5">
                  <a:lumMod val="60000"/>
                  <a:lumOff val="40000"/>
                </a:schemeClr>
              </a:gs>
              <a:gs pos="28000">
                <a:schemeClr val="accent5"/>
              </a:gs>
              <a:gs pos="62000">
                <a:schemeClr val="accent5">
                  <a:lumMod val="75000"/>
                </a:schemeClr>
              </a:gs>
              <a:gs pos="88000">
                <a:schemeClr val="accent5">
                  <a:lumMod val="50000"/>
                </a:schemeClr>
              </a:gs>
            </a:gsLst>
            <a:path path="rect">
              <a:fillToRect l="100000" t="100000"/>
            </a:path>
            <a:tileRect r="-100000" b="-100000"/>
          </a:gradFill>
          <a:ln w="57150">
            <a:gradFill>
              <a:gsLst>
                <a:gs pos="0">
                  <a:schemeClr val="accent5">
                    <a:lumMod val="50000"/>
                  </a:schemeClr>
                </a:gs>
                <a:gs pos="50000">
                  <a:schemeClr val="accent5">
                    <a:lumMod val="75000"/>
                  </a:schemeClr>
                </a:gs>
                <a:gs pos="100000">
                  <a:schemeClr val="accent5">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fontAlgn="base">
              <a:spcBef>
                <a:spcPct val="0"/>
              </a:spcBef>
              <a:spcAft>
                <a:spcPct val="0"/>
              </a:spcAft>
            </a:pPr>
            <a:r>
              <a:rPr lang="en-US" sz="2300" u="sng" dirty="0" smtClean="0">
                <a:solidFill>
                  <a:schemeClr val="bg1"/>
                </a:solidFill>
                <a:effectLst>
                  <a:outerShdw blurRad="38100" dist="38100" dir="2700000" algn="tl">
                    <a:srgbClr val="000000">
                      <a:alpha val="43137"/>
                    </a:srgbClr>
                  </a:outerShdw>
                </a:effectLst>
                <a:latin typeface="Segoe" pitchFamily="34" charset="0"/>
              </a:rPr>
              <a:t>B2B</a:t>
            </a:r>
          </a:p>
          <a:p>
            <a:pPr algn="ctr" defTabSz="761536" fontAlgn="base">
              <a:spcBef>
                <a:spcPct val="0"/>
              </a:spcBef>
              <a:spcAft>
                <a:spcPct val="0"/>
              </a:spcAft>
            </a:pPr>
            <a:r>
              <a:rPr lang="zh-CN" altLang="en-US" sz="2300" dirty="0" smtClean="0">
                <a:solidFill>
                  <a:schemeClr val="bg1"/>
                </a:solidFill>
                <a:effectLst>
                  <a:outerShdw blurRad="38100" dist="38100" dir="2700000" algn="tl">
                    <a:srgbClr val="000000">
                      <a:alpha val="43137"/>
                    </a:srgbClr>
                  </a:outerShdw>
                </a:effectLst>
                <a:latin typeface="Segoe" pitchFamily="34" charset="0"/>
              </a:rPr>
              <a:t>连接业务伙伴</a:t>
            </a:r>
            <a:endParaRPr lang="en-US"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a:xfrm>
            <a:off x="5714654" y="1228103"/>
            <a:ext cx="1816039" cy="2760128"/>
          </a:xfrm>
          <a:prstGeom prst="rect">
            <a:avLst/>
          </a:prstGeom>
          <a:gradFill flip="none" rotWithShape="1">
            <a:gsLst>
              <a:gs pos="0">
                <a:schemeClr val="accent6">
                  <a:lumMod val="60000"/>
                  <a:lumOff val="40000"/>
                </a:schemeClr>
              </a:gs>
              <a:gs pos="28000">
                <a:schemeClr val="accent6"/>
              </a:gs>
              <a:gs pos="62000">
                <a:schemeClr val="accent6">
                  <a:lumMod val="75000"/>
                </a:schemeClr>
              </a:gs>
              <a:gs pos="88000">
                <a:schemeClr val="accent6">
                  <a:lumMod val="50000"/>
                </a:schemeClr>
              </a:gs>
            </a:gsLst>
            <a:path path="rect">
              <a:fillToRect l="100000" t="100000"/>
            </a:path>
            <a:tileRect r="-100000" b="-100000"/>
          </a:gradFill>
          <a:ln w="57150">
            <a:gradFill>
              <a:gsLst>
                <a:gs pos="0">
                  <a:schemeClr val="accent6">
                    <a:lumMod val="50000"/>
                  </a:schemeClr>
                </a:gs>
                <a:gs pos="50000">
                  <a:schemeClr val="accent6">
                    <a:lumMod val="75000"/>
                  </a:schemeClr>
                </a:gs>
                <a:gs pos="100000">
                  <a:schemeClr val="accent6">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fontAlgn="base">
              <a:spcBef>
                <a:spcPct val="0"/>
              </a:spcBef>
              <a:spcAft>
                <a:spcPct val="0"/>
              </a:spcAft>
            </a:pPr>
            <a:r>
              <a:rPr lang="en-US" sz="2300" u="sng" dirty="0" smtClean="0">
                <a:solidFill>
                  <a:schemeClr val="bg1"/>
                </a:solidFill>
                <a:effectLst>
                  <a:outerShdw blurRad="38100" dist="38100" dir="2700000" algn="tl">
                    <a:srgbClr val="000000">
                      <a:alpha val="43137"/>
                    </a:srgbClr>
                  </a:outerShdw>
                </a:effectLst>
                <a:latin typeface="Segoe" pitchFamily="34" charset="0"/>
              </a:rPr>
              <a:t>BAM</a:t>
            </a:r>
          </a:p>
          <a:p>
            <a:pPr algn="ctr" defTabSz="761536" fontAlgn="base">
              <a:spcBef>
                <a:spcPct val="0"/>
              </a:spcBef>
              <a:spcAft>
                <a:spcPct val="0"/>
              </a:spcAft>
            </a:pPr>
            <a:r>
              <a:rPr lang="zh-CN" altLang="en-US" sz="2300" dirty="0" smtClean="0">
                <a:solidFill>
                  <a:schemeClr val="bg1"/>
                </a:solidFill>
                <a:effectLst>
                  <a:outerShdw blurRad="38100" dist="38100" dir="2700000" algn="tl">
                    <a:srgbClr val="000000">
                      <a:alpha val="43137"/>
                    </a:srgbClr>
                  </a:outerShdw>
                </a:effectLst>
                <a:latin typeface="Segoe" pitchFamily="34" charset="0"/>
              </a:rPr>
              <a:t>提供流程的可视性和分析</a:t>
            </a:r>
            <a:endParaRPr lang="en-US"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a:xfrm>
            <a:off x="1447800" y="4103046"/>
            <a:ext cx="4150407" cy="1916754"/>
          </a:xfrm>
          <a:prstGeom prst="rect">
            <a:avLst/>
          </a:prstGeom>
          <a:gradFill flip="none" rotWithShape="1">
            <a:gsLst>
              <a:gs pos="0">
                <a:schemeClr val="accent1">
                  <a:lumMod val="60000"/>
                  <a:lumOff val="40000"/>
                </a:schemeClr>
              </a:gs>
              <a:gs pos="28000">
                <a:schemeClr val="accent1"/>
              </a:gs>
              <a:gs pos="62000">
                <a:schemeClr val="accent1">
                  <a:lumMod val="75000"/>
                </a:schemeClr>
              </a:gs>
              <a:gs pos="88000">
                <a:schemeClr val="accent1">
                  <a:lumMod val="50000"/>
                </a:schemeClr>
              </a:gs>
            </a:gsLst>
            <a:path path="rect">
              <a:fillToRect l="100000" t="100000"/>
            </a:path>
            <a:tileRect r="-100000" b="-100000"/>
          </a:gradFill>
          <a:ln w="57150">
            <a:gradFill>
              <a:gsLst>
                <a:gs pos="0">
                  <a:schemeClr val="accent1">
                    <a:lumMod val="50000"/>
                  </a:schemeClr>
                </a:gs>
                <a:gs pos="50000">
                  <a:schemeClr val="accent1">
                    <a:lumMod val="75000"/>
                  </a:schemeClr>
                </a:gs>
                <a:gs pos="100000">
                  <a:schemeClr val="accent1">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fontAlgn="base">
              <a:spcBef>
                <a:spcPct val="0"/>
              </a:spcBef>
              <a:spcAft>
                <a:spcPct val="0"/>
              </a:spcAft>
            </a:pPr>
            <a:r>
              <a:rPr lang="zh-CN" altLang="en-US" sz="2400" u="sng" dirty="0" smtClean="0">
                <a:solidFill>
                  <a:schemeClr val="bg1"/>
                </a:solidFill>
                <a:effectLst>
                  <a:outerShdw blurRad="38100" dist="38100" dir="2700000" algn="tl">
                    <a:srgbClr val="000000">
                      <a:alpha val="43137"/>
                    </a:srgbClr>
                  </a:outerShdw>
                </a:effectLst>
                <a:latin typeface="Segoe" pitchFamily="34" charset="0"/>
              </a:rPr>
              <a:t>消息机制</a:t>
            </a:r>
            <a:r>
              <a:rPr lang="en-US" altLang="zh-CN" sz="2400" u="sng" dirty="0" smtClean="0">
                <a:solidFill>
                  <a:schemeClr val="bg1"/>
                </a:solidFill>
                <a:effectLst>
                  <a:outerShdw blurRad="38100" dist="38100" dir="2700000" algn="tl">
                    <a:srgbClr val="000000">
                      <a:alpha val="43137"/>
                    </a:srgbClr>
                  </a:outerShdw>
                </a:effectLst>
                <a:latin typeface="Segoe" pitchFamily="34" charset="0"/>
              </a:rPr>
              <a:t>(</a:t>
            </a:r>
            <a:r>
              <a:rPr lang="en-US" sz="2400" u="sng" dirty="0" smtClean="0">
                <a:solidFill>
                  <a:schemeClr val="bg1"/>
                </a:solidFill>
                <a:effectLst>
                  <a:outerShdw blurRad="38100" dist="38100" dir="2700000" algn="tl">
                    <a:srgbClr val="000000">
                      <a:alpha val="43137"/>
                    </a:srgbClr>
                  </a:outerShdw>
                </a:effectLst>
                <a:latin typeface="Segoe" pitchFamily="34" charset="0"/>
              </a:rPr>
              <a:t>Messaging)</a:t>
            </a:r>
            <a:endParaRPr lang="en-US" sz="2300" u="sng" dirty="0" smtClean="0">
              <a:solidFill>
                <a:schemeClr val="bg1"/>
              </a:solidFill>
              <a:effectLst>
                <a:outerShdw blurRad="38100" dist="38100" dir="2700000" algn="tl">
                  <a:srgbClr val="000000">
                    <a:alpha val="43137"/>
                  </a:srgbClr>
                </a:outerShdw>
              </a:effectLst>
              <a:latin typeface="Segoe" pitchFamily="34" charset="0"/>
            </a:endParaRPr>
          </a:p>
          <a:p>
            <a:pPr algn="ctr" defTabSz="761536" fontAlgn="base">
              <a:spcBef>
                <a:spcPct val="0"/>
              </a:spcBef>
              <a:spcAft>
                <a:spcPct val="0"/>
              </a:spcAft>
            </a:pPr>
            <a:r>
              <a:rPr lang="zh-CN" altLang="en-US" sz="2300" dirty="0" smtClean="0">
                <a:solidFill>
                  <a:schemeClr val="bg1"/>
                </a:solidFill>
                <a:effectLst>
                  <a:outerShdw blurRad="38100" dist="38100" dir="2700000" algn="tl">
                    <a:srgbClr val="000000">
                      <a:alpha val="43137"/>
                    </a:srgbClr>
                  </a:outerShdw>
                </a:effectLst>
                <a:latin typeface="Segoe" pitchFamily="34" charset="0"/>
              </a:rPr>
              <a:t>跨域连接离散的系统</a:t>
            </a:r>
            <a:r>
              <a:rPr lang="en-US" altLang="zh-CN" sz="2300" dirty="0" smtClean="0">
                <a:solidFill>
                  <a:schemeClr val="bg1"/>
                </a:solidFill>
                <a:effectLst>
                  <a:outerShdw blurRad="38100" dist="38100" dir="2700000" algn="tl">
                    <a:srgbClr val="000000">
                      <a:alpha val="43137"/>
                    </a:srgbClr>
                  </a:outerShdw>
                </a:effectLst>
                <a:latin typeface="Segoe" pitchFamily="34" charset="0"/>
              </a:rPr>
              <a:t>/</a:t>
            </a:r>
            <a:r>
              <a:rPr lang="zh-CN" altLang="en-US" sz="2300" dirty="0" smtClean="0">
                <a:solidFill>
                  <a:schemeClr val="bg1"/>
                </a:solidFill>
                <a:effectLst>
                  <a:outerShdw blurRad="38100" dist="38100" dir="2700000" algn="tl">
                    <a:srgbClr val="000000">
                      <a:alpha val="43137"/>
                    </a:srgbClr>
                  </a:outerShdw>
                </a:effectLst>
                <a:latin typeface="Segoe" pitchFamily="34" charset="0"/>
              </a:rPr>
              <a:t>应用</a:t>
            </a:r>
            <a:endParaRPr lang="en-US" sz="2300" dirty="0">
              <a:solidFill>
                <a:schemeClr val="bg1"/>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a:xfrm>
            <a:off x="1447800" y="3124200"/>
            <a:ext cx="4150407" cy="843371"/>
          </a:xfrm>
          <a:prstGeom prst="rect">
            <a:avLst/>
          </a:prstGeom>
          <a:gradFill flip="none" rotWithShape="1">
            <a:gsLst>
              <a:gs pos="0">
                <a:schemeClr val="bg2">
                  <a:lumMod val="60000"/>
                  <a:lumOff val="40000"/>
                </a:schemeClr>
              </a:gs>
              <a:gs pos="28000">
                <a:schemeClr val="bg2"/>
              </a:gs>
              <a:gs pos="62000">
                <a:schemeClr val="bg2">
                  <a:lumMod val="75000"/>
                </a:schemeClr>
              </a:gs>
              <a:gs pos="88000">
                <a:schemeClr val="bg2">
                  <a:lumMod val="50000"/>
                </a:schemeClr>
              </a:gs>
            </a:gsLst>
            <a:path path="rect">
              <a:fillToRect l="100000" t="100000"/>
            </a:path>
            <a:tileRect r="-100000" b="-100000"/>
          </a:gradFill>
          <a:ln w="57150">
            <a:gradFill>
              <a:gsLst>
                <a:gs pos="0">
                  <a:schemeClr val="bg2">
                    <a:lumMod val="50000"/>
                  </a:schemeClr>
                </a:gs>
                <a:gs pos="50000">
                  <a:schemeClr val="bg2">
                    <a:lumMod val="75000"/>
                  </a:schemeClr>
                </a:gs>
                <a:gs pos="100000">
                  <a:schemeClr val="bg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fontAlgn="base">
              <a:spcBef>
                <a:spcPct val="0"/>
              </a:spcBef>
              <a:spcAft>
                <a:spcPct val="0"/>
              </a:spcAft>
            </a:pPr>
            <a:r>
              <a:rPr lang="zh-CN" altLang="en-US" sz="2300" u="sng" dirty="0" smtClean="0">
                <a:solidFill>
                  <a:schemeClr val="bg1"/>
                </a:solidFill>
                <a:effectLst>
                  <a:outerShdw blurRad="38100" dist="38100" dir="2700000" algn="tl">
                    <a:srgbClr val="000000">
                      <a:alpha val="43137"/>
                    </a:srgbClr>
                  </a:outerShdw>
                </a:effectLst>
                <a:latin typeface="Segoe" pitchFamily="34" charset="0"/>
              </a:rPr>
              <a:t>流程编排</a:t>
            </a:r>
            <a:r>
              <a:rPr lang="en-US" sz="2300" u="sng" dirty="0" smtClean="0">
                <a:solidFill>
                  <a:schemeClr val="bg1"/>
                </a:solidFill>
                <a:effectLst>
                  <a:outerShdw blurRad="38100" dist="38100" dir="2700000" algn="tl">
                    <a:srgbClr val="000000">
                      <a:alpha val="43137"/>
                    </a:srgbClr>
                  </a:outerShdw>
                </a:effectLst>
                <a:latin typeface="Segoe" pitchFamily="34" charset="0"/>
              </a:rPr>
              <a:t>(Orchestration)</a:t>
            </a:r>
            <a:r>
              <a:rPr lang="en-US" sz="2300" dirty="0" smtClean="0">
                <a:solidFill>
                  <a:schemeClr val="bg1"/>
                </a:solidFill>
                <a:effectLst>
                  <a:outerShdw blurRad="38100" dist="38100" dir="2700000" algn="tl">
                    <a:srgbClr val="000000">
                      <a:alpha val="43137"/>
                    </a:srgbClr>
                  </a:outerShdw>
                </a:effectLst>
                <a:latin typeface="Segoe" pitchFamily="34" charset="0"/>
              </a:rPr>
              <a:t/>
            </a:r>
            <a:br>
              <a:rPr lang="en-US" sz="2300" dirty="0" smtClean="0">
                <a:solidFill>
                  <a:schemeClr val="bg1"/>
                </a:solidFill>
                <a:effectLst>
                  <a:outerShdw blurRad="38100" dist="38100" dir="2700000" algn="tl">
                    <a:srgbClr val="000000">
                      <a:alpha val="43137"/>
                    </a:srgbClr>
                  </a:outerShdw>
                </a:effectLst>
                <a:latin typeface="Segoe" pitchFamily="34" charset="0"/>
              </a:rPr>
            </a:br>
            <a:r>
              <a:rPr lang="zh-CN" altLang="en-US" sz="2300" dirty="0" smtClean="0">
                <a:solidFill>
                  <a:schemeClr val="bg1"/>
                </a:solidFill>
                <a:effectLst>
                  <a:outerShdw blurRad="38100" dist="38100" dir="2700000" algn="tl">
                    <a:srgbClr val="000000">
                      <a:alpha val="43137"/>
                    </a:srgbClr>
                  </a:outerShdw>
                </a:effectLst>
                <a:latin typeface="Segoe" pitchFamily="34" charset="0"/>
              </a:rPr>
              <a:t>业务流程自动化</a:t>
            </a:r>
            <a:endParaRPr lang="en-US" sz="2300" dirty="0">
              <a:solidFill>
                <a:schemeClr val="bg1"/>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Tm="1479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en working warehouse factory shipping receiving paperwork talking.png"/>
          <p:cNvPicPr>
            <a:picLocks noChangeAspect="1"/>
          </p:cNvPicPr>
          <p:nvPr/>
        </p:nvPicPr>
        <p:blipFill>
          <a:blip r:embed="rId3" cstate="print"/>
          <a:stretch>
            <a:fillRect/>
          </a:stretch>
        </p:blipFill>
        <p:spPr>
          <a:xfrm>
            <a:off x="990600" y="1143000"/>
            <a:ext cx="4326177" cy="2852505"/>
          </a:xfrm>
          <a:prstGeom prst="rect">
            <a:avLst/>
          </a:prstGeom>
        </p:spPr>
      </p:pic>
      <p:pic>
        <p:nvPicPr>
          <p:cNvPr id="6" name="Picture 2" descr="\\eventsql\dvd\Online_ART\DVD_ART35\Artwork_Imagery\Brand Photos\Scenarios\FY09 Customer Business Center - no exp\man woman doctors standing writing.png"/>
          <p:cNvPicPr>
            <a:picLocks noChangeAspect="1" noChangeArrowheads="1"/>
          </p:cNvPicPr>
          <p:nvPr/>
        </p:nvPicPr>
        <p:blipFill>
          <a:blip r:embed="rId4" cstate="print"/>
          <a:srcRect/>
          <a:stretch>
            <a:fillRect/>
          </a:stretch>
        </p:blipFill>
        <p:spPr bwMode="auto">
          <a:xfrm>
            <a:off x="6781800" y="1600200"/>
            <a:ext cx="1828799" cy="1828799"/>
          </a:xfrm>
          <a:prstGeom prst="rect">
            <a:avLst/>
          </a:prstGeom>
          <a:noFill/>
        </p:spPr>
      </p:pic>
      <p:sp>
        <p:nvSpPr>
          <p:cNvPr id="2" name="Title 1"/>
          <p:cNvSpPr>
            <a:spLocks noGrp="1"/>
          </p:cNvSpPr>
          <p:nvPr>
            <p:ph type="title"/>
          </p:nvPr>
        </p:nvSpPr>
        <p:spPr/>
        <p:txBody>
          <a:bodyPr/>
          <a:lstStyle/>
          <a:p>
            <a:pPr algn="l"/>
            <a:r>
              <a:rPr lang="en-US" dirty="0" smtClean="0"/>
              <a:t>People-Ready</a:t>
            </a:r>
            <a:r>
              <a:rPr lang="zh-CN" altLang="en-US" dirty="0" smtClean="0"/>
              <a:t>流程</a:t>
            </a:r>
            <a:endParaRPr lang="en-US" dirty="0"/>
          </a:p>
        </p:txBody>
      </p:sp>
      <p:sp>
        <p:nvSpPr>
          <p:cNvPr id="5" name="TextBox 4"/>
          <p:cNvSpPr txBox="1"/>
          <p:nvPr/>
        </p:nvSpPr>
        <p:spPr>
          <a:xfrm>
            <a:off x="333148" y="1066800"/>
            <a:ext cx="5255606" cy="400110"/>
          </a:xfrm>
          <a:prstGeom prst="rect">
            <a:avLst/>
          </a:prstGeom>
          <a:noFill/>
        </p:spPr>
        <p:txBody>
          <a:bodyPr wrap="none" rtlCol="0">
            <a:spAutoFit/>
          </a:bodyPr>
          <a:lstStyle/>
          <a:p>
            <a:r>
              <a:rPr lang="zh-CN" altLang="en-US" sz="2000" i="1" dirty="0" smtClean="0"/>
              <a:t>我们的客户正在用</a:t>
            </a:r>
            <a:r>
              <a:rPr lang="en-US" sz="2000" i="1" dirty="0" smtClean="0"/>
              <a:t>BizTalk</a:t>
            </a:r>
            <a:r>
              <a:rPr lang="zh-CN" altLang="en-US" sz="2000" i="1" dirty="0" smtClean="0"/>
              <a:t>来自动化无数的流程</a:t>
            </a:r>
            <a:endParaRPr lang="en-US" sz="2000" dirty="0"/>
          </a:p>
        </p:txBody>
      </p:sp>
      <p:pic>
        <p:nvPicPr>
          <p:cNvPr id="7" name="Picture 6" descr="Man Suit Finance business professional.png"/>
          <p:cNvPicPr>
            <a:picLocks noChangeAspect="1"/>
          </p:cNvPicPr>
          <p:nvPr/>
        </p:nvPicPr>
        <p:blipFill>
          <a:blip r:embed="rId5" cstate="print"/>
          <a:stretch>
            <a:fillRect/>
          </a:stretch>
        </p:blipFill>
        <p:spPr>
          <a:xfrm>
            <a:off x="5105400" y="1600200"/>
            <a:ext cx="1049574" cy="2228596"/>
          </a:xfrm>
          <a:prstGeom prst="rect">
            <a:avLst/>
          </a:prstGeom>
        </p:spPr>
      </p:pic>
      <p:pic>
        <p:nvPicPr>
          <p:cNvPr id="10" name="Picture 9" descr="man and woman smiling happy customers office people ready.png"/>
          <p:cNvPicPr>
            <a:picLocks noChangeAspect="1"/>
          </p:cNvPicPr>
          <p:nvPr/>
        </p:nvPicPr>
        <p:blipFill>
          <a:blip r:embed="rId6" cstate="print"/>
          <a:stretch>
            <a:fillRect/>
          </a:stretch>
        </p:blipFill>
        <p:spPr>
          <a:xfrm>
            <a:off x="1" y="1351548"/>
            <a:ext cx="2743200" cy="1925052"/>
          </a:xfrm>
          <a:prstGeom prst="rect">
            <a:avLst/>
          </a:prstGeom>
        </p:spPr>
      </p:pic>
      <p:graphicFrame>
        <p:nvGraphicFramePr>
          <p:cNvPr id="4" name="Table 3"/>
          <p:cNvGraphicFramePr>
            <a:graphicFrameLocks noGrp="1"/>
          </p:cNvGraphicFramePr>
          <p:nvPr/>
        </p:nvGraphicFramePr>
        <p:xfrm>
          <a:off x="304800" y="2571744"/>
          <a:ext cx="8387952" cy="3347749"/>
        </p:xfrm>
        <a:graphic>
          <a:graphicData uri="http://schemas.openxmlformats.org/drawingml/2006/table">
            <a:tbl>
              <a:tblPr firstRow="1" bandRow="1">
                <a:effectLst/>
                <a:tableStyleId>{21E4AEA4-8DFA-4A89-87EB-49C32662AFE0}</a:tableStyleId>
              </a:tblPr>
              <a:tblGrid>
                <a:gridCol w="2041919"/>
                <a:gridCol w="2080160"/>
                <a:gridCol w="2166488"/>
                <a:gridCol w="2099385"/>
              </a:tblGrid>
              <a:tr h="697105">
                <a:tc>
                  <a:txBody>
                    <a:bodyPr/>
                    <a:lstStyle/>
                    <a:p>
                      <a:pPr algn="ctr">
                        <a:lnSpc>
                          <a:spcPct val="85000"/>
                        </a:lnSpc>
                        <a:spcBef>
                          <a:spcPts val="400"/>
                        </a:spcBef>
                        <a:spcAft>
                          <a:spcPts val="400"/>
                        </a:spcAft>
                      </a:pPr>
                      <a:r>
                        <a:rPr lang="zh-CN" altLang="en-US" sz="2000" dirty="0" smtClean="0">
                          <a:solidFill>
                            <a:schemeClr val="tx2">
                              <a:lumMod val="20000"/>
                              <a:lumOff val="80000"/>
                            </a:schemeClr>
                          </a:solidFill>
                          <a:effectLst>
                            <a:outerShdw blurRad="38100" dist="38100" dir="2700000" algn="tl">
                              <a:srgbClr val="000000">
                                <a:alpha val="43137"/>
                              </a:srgbClr>
                            </a:outerShdw>
                          </a:effectLst>
                        </a:rPr>
                        <a:t>跨行业</a:t>
                      </a:r>
                      <a:endParaRPr lang="en-US" sz="2000" dirty="0">
                        <a:solidFill>
                          <a:schemeClr val="tx2">
                            <a:lumMod val="20000"/>
                            <a:lumOff val="80000"/>
                          </a:schemeClr>
                        </a:solidFill>
                        <a:effectLst>
                          <a:outerShdw blurRad="38100" dist="38100" dir="2700000" algn="tl">
                            <a:srgbClr val="000000">
                              <a:alpha val="43137"/>
                            </a:srgbClr>
                          </a:outerShdw>
                        </a:effectLst>
                      </a:endParaRPr>
                    </a:p>
                  </a:txBody>
                  <a:tcPr marT="91440" marB="91440" anchor="ctr">
                    <a:lnL w="571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lnSpc>
                          <a:spcPct val="85000"/>
                        </a:lnSpc>
                        <a:spcBef>
                          <a:spcPts val="400"/>
                        </a:spcBef>
                        <a:spcAft>
                          <a:spcPts val="400"/>
                        </a:spcAft>
                      </a:pPr>
                      <a:r>
                        <a:rPr lang="zh-CN" altLang="en-US" sz="2000" dirty="0" smtClean="0">
                          <a:solidFill>
                            <a:schemeClr val="tx2">
                              <a:lumMod val="20000"/>
                              <a:lumOff val="80000"/>
                            </a:schemeClr>
                          </a:solidFill>
                          <a:effectLst>
                            <a:outerShdw blurRad="38100" dist="38100" dir="2700000" algn="tl">
                              <a:srgbClr val="000000">
                                <a:alpha val="43137"/>
                              </a:srgbClr>
                            </a:outerShdw>
                          </a:effectLst>
                        </a:rPr>
                        <a:t>制造业</a:t>
                      </a:r>
                      <a:r>
                        <a:rPr lang="en-US" sz="2000" dirty="0" smtClean="0">
                          <a:solidFill>
                            <a:schemeClr val="tx2">
                              <a:lumMod val="20000"/>
                              <a:lumOff val="80000"/>
                            </a:schemeClr>
                          </a:solidFill>
                          <a:effectLst>
                            <a:outerShdw blurRad="38100" dist="38100" dir="2700000" algn="tl">
                              <a:srgbClr val="000000">
                                <a:alpha val="43137"/>
                              </a:srgbClr>
                            </a:outerShdw>
                          </a:effectLst>
                        </a:rPr>
                        <a:t>/</a:t>
                      </a:r>
                      <a:r>
                        <a:rPr lang="zh-CN" altLang="en-US" sz="2000" dirty="0" smtClean="0">
                          <a:solidFill>
                            <a:schemeClr val="tx2">
                              <a:lumMod val="20000"/>
                              <a:lumOff val="80000"/>
                            </a:schemeClr>
                          </a:solidFill>
                          <a:effectLst>
                            <a:outerShdw blurRad="38100" dist="38100" dir="2700000" algn="tl">
                              <a:srgbClr val="000000">
                                <a:alpha val="43137"/>
                              </a:srgbClr>
                            </a:outerShdw>
                          </a:effectLst>
                        </a:rPr>
                        <a:t>零售业</a:t>
                      </a:r>
                      <a:endParaRPr lang="en-US" sz="2000" dirty="0">
                        <a:solidFill>
                          <a:schemeClr val="tx2">
                            <a:lumMod val="20000"/>
                            <a:lumOff val="80000"/>
                          </a:schemeClr>
                        </a:solidFill>
                        <a:effectLst>
                          <a:outerShdw blurRad="38100" dist="38100" dir="2700000" algn="tl">
                            <a:srgbClr val="000000">
                              <a:alpha val="43137"/>
                            </a:srgbClr>
                          </a:outerShdw>
                        </a:effectLst>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lnSpc>
                          <a:spcPct val="85000"/>
                        </a:lnSpc>
                        <a:spcBef>
                          <a:spcPts val="400"/>
                        </a:spcBef>
                        <a:spcAft>
                          <a:spcPts val="400"/>
                        </a:spcAft>
                      </a:pPr>
                      <a:r>
                        <a:rPr lang="zh-CN" altLang="en-US" sz="2000" dirty="0" smtClean="0">
                          <a:solidFill>
                            <a:schemeClr val="tx2">
                              <a:lumMod val="20000"/>
                              <a:lumOff val="80000"/>
                            </a:schemeClr>
                          </a:solidFill>
                          <a:effectLst>
                            <a:outerShdw blurRad="38100" dist="38100" dir="2700000" algn="tl">
                              <a:srgbClr val="000000">
                                <a:alpha val="43137"/>
                              </a:srgbClr>
                            </a:outerShdw>
                          </a:effectLst>
                        </a:rPr>
                        <a:t>金融服务业</a:t>
                      </a:r>
                      <a:endParaRPr lang="en-US" sz="2000" dirty="0">
                        <a:solidFill>
                          <a:schemeClr val="tx2">
                            <a:lumMod val="20000"/>
                            <a:lumOff val="80000"/>
                          </a:schemeClr>
                        </a:solidFill>
                        <a:effectLst>
                          <a:outerShdw blurRad="38100" dist="38100" dir="2700000" algn="tl">
                            <a:srgbClr val="000000">
                              <a:alpha val="43137"/>
                            </a:srgbClr>
                          </a:outerShdw>
                        </a:effectLst>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lnSpc>
                          <a:spcPct val="85000"/>
                        </a:lnSpc>
                        <a:spcBef>
                          <a:spcPts val="400"/>
                        </a:spcBef>
                        <a:spcAft>
                          <a:spcPts val="400"/>
                        </a:spcAft>
                      </a:pPr>
                      <a:r>
                        <a:rPr lang="zh-CN" altLang="en-US" sz="2000" dirty="0" smtClean="0">
                          <a:solidFill>
                            <a:schemeClr val="tx2">
                              <a:lumMod val="20000"/>
                              <a:lumOff val="80000"/>
                            </a:schemeClr>
                          </a:solidFill>
                          <a:effectLst>
                            <a:outerShdw blurRad="38100" dist="38100" dir="2700000" algn="tl">
                              <a:srgbClr val="000000">
                                <a:alpha val="43137"/>
                              </a:srgbClr>
                            </a:outerShdw>
                          </a:effectLst>
                        </a:rPr>
                        <a:t>公共事业</a:t>
                      </a:r>
                      <a:r>
                        <a:rPr lang="en-US" sz="2000" dirty="0" smtClean="0">
                          <a:solidFill>
                            <a:schemeClr val="tx2">
                              <a:lumMod val="20000"/>
                              <a:lumOff val="80000"/>
                            </a:schemeClr>
                          </a:solidFill>
                          <a:effectLst>
                            <a:outerShdw blurRad="38100" dist="38100" dir="2700000" algn="tl">
                              <a:srgbClr val="000000">
                                <a:alpha val="43137"/>
                              </a:srgbClr>
                            </a:outerShdw>
                          </a:effectLst>
                        </a:rPr>
                        <a:t>/</a:t>
                      </a:r>
                      <a:br>
                        <a:rPr lang="en-US" sz="2000" dirty="0" smtClean="0">
                          <a:solidFill>
                            <a:schemeClr val="tx2">
                              <a:lumMod val="20000"/>
                              <a:lumOff val="80000"/>
                            </a:schemeClr>
                          </a:solidFill>
                          <a:effectLst>
                            <a:outerShdw blurRad="38100" dist="38100" dir="2700000" algn="tl">
                              <a:srgbClr val="000000">
                                <a:alpha val="43137"/>
                              </a:srgbClr>
                            </a:outerShdw>
                          </a:effectLst>
                        </a:rPr>
                      </a:br>
                      <a:r>
                        <a:rPr lang="zh-CN" altLang="en-US" sz="2000" dirty="0" smtClean="0">
                          <a:solidFill>
                            <a:schemeClr val="tx2">
                              <a:lumMod val="20000"/>
                              <a:lumOff val="80000"/>
                            </a:schemeClr>
                          </a:solidFill>
                          <a:effectLst>
                            <a:outerShdw blurRad="38100" dist="38100" dir="2700000" algn="tl">
                              <a:srgbClr val="000000">
                                <a:alpha val="43137"/>
                              </a:srgbClr>
                            </a:outerShdw>
                          </a:effectLst>
                        </a:rPr>
                        <a:t>医疗行业</a:t>
                      </a:r>
                      <a:endParaRPr lang="en-US" sz="2000" dirty="0">
                        <a:solidFill>
                          <a:schemeClr val="tx2">
                            <a:lumMod val="20000"/>
                            <a:lumOff val="80000"/>
                          </a:schemeClr>
                        </a:solidFill>
                        <a:effectLst>
                          <a:outerShdw blurRad="38100" dist="38100" dir="2700000" algn="tl">
                            <a:srgbClr val="000000">
                              <a:alpha val="43137"/>
                            </a:srgbClr>
                          </a:outerShdw>
                        </a:effectLst>
                      </a:endParaRPr>
                    </a:p>
                  </a:txBody>
                  <a:tcPr marT="91440" marB="91440" anchor="ctr">
                    <a:lnL w="127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r>
              <a:tr h="2646709">
                <a:tc>
                  <a:txBody>
                    <a:bodyPr/>
                    <a:lstStyle/>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拓展供应链</a:t>
                      </a:r>
                      <a:r>
                        <a:rPr lang="en-US" altLang="zh-CN" sz="1600" kern="1200" dirty="0" smtClean="0">
                          <a:solidFill>
                            <a:schemeClr val="tx1"/>
                          </a:solidFill>
                          <a:effectLst/>
                          <a:latin typeface="+mn-lt"/>
                          <a:ea typeface="+mn-ea"/>
                          <a:cs typeface="+mn-cs"/>
                        </a:rPr>
                        <a:t>/</a:t>
                      </a:r>
                      <a:r>
                        <a:rPr lang="zh-CN" altLang="en-US" sz="1600" kern="1200" dirty="0" smtClean="0">
                          <a:solidFill>
                            <a:schemeClr val="tx1"/>
                          </a:solidFill>
                          <a:effectLst/>
                          <a:latin typeface="+mn-lt"/>
                          <a:ea typeface="+mn-ea"/>
                          <a:cs typeface="+mn-cs"/>
                        </a:rPr>
                        <a:t>价值链</a:t>
                      </a:r>
                      <a:endParaRPr lang="en-US" sz="1600" kern="1200" dirty="0" smtClean="0">
                        <a:solidFill>
                          <a:schemeClr val="tx1"/>
                        </a:solidFill>
                        <a:effectLst/>
                        <a:latin typeface="+mn-lt"/>
                        <a:ea typeface="+mn-ea"/>
                        <a:cs typeface="+mn-cs"/>
                      </a:endParaRPr>
                    </a:p>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zh-CN" altLang="en-US" sz="1600" kern="1200" dirty="0" smtClean="0">
                          <a:solidFill>
                            <a:schemeClr val="tx1"/>
                          </a:solidFill>
                          <a:effectLst/>
                          <a:latin typeface="+mn-lt"/>
                          <a:ea typeface="+mn-ea"/>
                          <a:cs typeface="+mn-cs"/>
                        </a:rPr>
                        <a:t>审计和监控</a:t>
                      </a:r>
                      <a:endParaRPr lang="en-US" altLang="zh-CN" sz="1600" kern="1200" dirty="0" smtClean="0">
                        <a:solidFill>
                          <a:schemeClr val="tx1"/>
                        </a:solidFill>
                        <a:effectLst/>
                        <a:latin typeface="+mn-lt"/>
                        <a:ea typeface="+mn-ea"/>
                        <a:cs typeface="+mn-cs"/>
                      </a:endParaRPr>
                    </a:p>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zh-CN" altLang="en-US" sz="1600" kern="1200" dirty="0" smtClean="0">
                          <a:solidFill>
                            <a:schemeClr val="tx1"/>
                          </a:solidFill>
                          <a:effectLst/>
                          <a:latin typeface="+mn-lt"/>
                          <a:ea typeface="+mn-ea"/>
                          <a:cs typeface="+mn-cs"/>
                        </a:rPr>
                        <a:t>员工自助服务</a:t>
                      </a:r>
                      <a:endParaRPr lang="en-US" sz="1600" kern="1200" dirty="0" smtClean="0">
                        <a:solidFill>
                          <a:schemeClr val="tx1"/>
                        </a:solidFill>
                        <a:effectLst/>
                        <a:latin typeface="+mn-lt"/>
                        <a:ea typeface="+mn-ea"/>
                        <a:cs typeface="+mn-cs"/>
                      </a:endParaRPr>
                    </a:p>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en-US" sz="1600" kern="1200" dirty="0" smtClean="0">
                          <a:solidFill>
                            <a:schemeClr val="tx1"/>
                          </a:solidFill>
                          <a:effectLst/>
                          <a:latin typeface="+mn-lt"/>
                          <a:ea typeface="+mn-ea"/>
                          <a:cs typeface="+mn-cs"/>
                        </a:rPr>
                        <a:t>IT</a:t>
                      </a:r>
                      <a:r>
                        <a:rPr lang="zh-CN" altLang="en-US" sz="1600" kern="1200" dirty="0" smtClean="0">
                          <a:solidFill>
                            <a:schemeClr val="tx1"/>
                          </a:solidFill>
                          <a:effectLst/>
                          <a:latin typeface="+mn-lt"/>
                          <a:ea typeface="+mn-ea"/>
                          <a:cs typeface="+mn-cs"/>
                        </a:rPr>
                        <a:t>实施上线</a:t>
                      </a:r>
                      <a:endParaRPr lang="en-US" sz="1600" kern="1200" dirty="0" smtClean="0">
                        <a:solidFill>
                          <a:schemeClr val="tx1"/>
                        </a:solidFill>
                        <a:effectLst/>
                        <a:latin typeface="+mn-lt"/>
                        <a:ea typeface="+mn-ea"/>
                        <a:cs typeface="+mn-cs"/>
                      </a:endParaRPr>
                    </a:p>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zh-CN" altLang="en-US" sz="1600" kern="1200" dirty="0" smtClean="0">
                          <a:solidFill>
                            <a:schemeClr val="tx1"/>
                          </a:solidFill>
                          <a:effectLst/>
                          <a:latin typeface="+mn-lt"/>
                          <a:ea typeface="+mn-ea"/>
                          <a:cs typeface="+mn-cs"/>
                        </a:rPr>
                        <a:t>销售分析</a:t>
                      </a:r>
                      <a:endParaRPr lang="en-US" sz="1600" kern="1200" dirty="0" smtClean="0">
                        <a:solidFill>
                          <a:schemeClr val="tx1"/>
                        </a:solidFill>
                        <a:effectLst/>
                        <a:latin typeface="+mn-lt"/>
                        <a:ea typeface="+mn-ea"/>
                        <a:cs typeface="+mn-cs"/>
                      </a:endParaRPr>
                    </a:p>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zh-CN" altLang="en-US" sz="1600" kern="1200" dirty="0" smtClean="0">
                          <a:solidFill>
                            <a:schemeClr val="tx1"/>
                          </a:solidFill>
                          <a:effectLst/>
                          <a:latin typeface="+mn-lt"/>
                          <a:ea typeface="+mn-ea"/>
                          <a:cs typeface="+mn-cs"/>
                        </a:rPr>
                        <a:t>客户服务</a:t>
                      </a:r>
                      <a:endParaRPr lang="en-US" sz="1600" kern="1200" dirty="0" smtClean="0">
                        <a:solidFill>
                          <a:schemeClr val="tx1"/>
                        </a:solidFill>
                        <a:effectLst/>
                        <a:latin typeface="+mn-lt"/>
                        <a:ea typeface="+mn-ea"/>
                        <a:cs typeface="+mn-cs"/>
                      </a:endParaRPr>
                    </a:p>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zh-CN" altLang="en-US" sz="1600" kern="1200" dirty="0" smtClean="0">
                          <a:solidFill>
                            <a:schemeClr val="tx1"/>
                          </a:solidFill>
                          <a:effectLst/>
                          <a:latin typeface="+mn-lt"/>
                          <a:ea typeface="+mn-ea"/>
                          <a:cs typeface="+mn-cs"/>
                        </a:rPr>
                        <a:t>资产跟踪</a:t>
                      </a:r>
                      <a:endParaRPr lang="en-US" sz="1600" kern="1200" dirty="0" smtClean="0">
                        <a:solidFill>
                          <a:schemeClr val="tx1"/>
                        </a:solidFill>
                        <a:effectLst/>
                        <a:latin typeface="+mn-lt"/>
                        <a:ea typeface="+mn-ea"/>
                        <a:cs typeface="+mn-cs"/>
                      </a:endParaRPr>
                    </a:p>
                  </a:txBody>
                  <a:tcPr marT="91440" marB="91440">
                    <a:lnL w="571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供应链执行</a:t>
                      </a:r>
                      <a:endParaRPr lang="en-US" altLang="zh-CN"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厂房运营</a:t>
                      </a:r>
                      <a:endParaRPr lang="en-US" altLang="zh-CN"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多渠道零售</a:t>
                      </a:r>
                      <a:endParaRPr lang="en-US"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存储管理</a:t>
                      </a:r>
                      <a:r>
                        <a:rPr lang="en-US" altLang="zh-CN" sz="1600" kern="1200" smtClean="0">
                          <a:solidFill>
                            <a:schemeClr val="tx1"/>
                          </a:solidFill>
                          <a:effectLst/>
                          <a:latin typeface="+mn-lt"/>
                          <a:ea typeface="+mn-ea"/>
                          <a:cs typeface="+mn-cs"/>
                        </a:rPr>
                        <a:t>&amp;</a:t>
                      </a:r>
                      <a:r>
                        <a:rPr lang="en-US" sz="1600" kern="1200" smtClean="0">
                          <a:solidFill>
                            <a:schemeClr val="tx1"/>
                          </a:solidFill>
                          <a:effectLst/>
                          <a:latin typeface="+mn-lt"/>
                          <a:ea typeface="+mn-ea"/>
                          <a:cs typeface="+mn-cs"/>
                        </a:rPr>
                        <a:t>POS</a:t>
                      </a:r>
                      <a:endParaRPr lang="en-US" sz="1600" kern="1200" dirty="0" smtClean="0">
                        <a:solidFill>
                          <a:schemeClr val="tx1"/>
                        </a:solidFill>
                        <a:effectLst/>
                        <a:latin typeface="+mn-lt"/>
                        <a:ea typeface="+mn-ea"/>
                        <a:cs typeface="+mn-cs"/>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支付处理</a:t>
                      </a:r>
                      <a:r>
                        <a:rPr lang="en-US" sz="1400" kern="1200" dirty="0" smtClean="0">
                          <a:solidFill>
                            <a:schemeClr val="tx1"/>
                          </a:solidFill>
                          <a:effectLst/>
                          <a:latin typeface="+mn-lt"/>
                          <a:ea typeface="+mn-ea"/>
                          <a:cs typeface="+mn-cs"/>
                        </a:rPr>
                        <a:t>(SWIFT B2B </a:t>
                      </a:r>
                      <a:r>
                        <a:rPr lang="zh-CN" altLang="en-US" sz="1400" kern="1200" dirty="0" smtClean="0">
                          <a:solidFill>
                            <a:schemeClr val="tx1"/>
                          </a:solidFill>
                          <a:effectLst/>
                          <a:latin typeface="+mn-lt"/>
                          <a:ea typeface="+mn-ea"/>
                          <a:cs typeface="+mn-cs"/>
                        </a:rPr>
                        <a:t>整合</a:t>
                      </a:r>
                      <a:r>
                        <a:rPr lang="en-US" sz="14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保险的价值链</a:t>
                      </a:r>
                      <a:endParaRPr lang="en-US" altLang="zh-CN"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分支机构的信息整合</a:t>
                      </a:r>
                      <a:endParaRPr lang="en-US"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500" kern="1200" dirty="0" smtClean="0">
                          <a:solidFill>
                            <a:schemeClr val="tx1"/>
                          </a:solidFill>
                          <a:effectLst/>
                          <a:latin typeface="+mn-lt"/>
                          <a:ea typeface="+mn-ea"/>
                          <a:cs typeface="+mn-cs"/>
                        </a:rPr>
                        <a:t>渠道更新</a:t>
                      </a:r>
                      <a:endParaRPr lang="en-US" sz="1500" kern="1200" dirty="0" smtClean="0">
                        <a:solidFill>
                          <a:schemeClr val="tx1"/>
                        </a:solidFill>
                        <a:effectLst/>
                        <a:latin typeface="+mn-lt"/>
                        <a:ea typeface="+mn-ea"/>
                        <a:cs typeface="+mn-cs"/>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31775" marR="0" indent="-231775" algn="l" defTabSz="1306168" rtl="0" eaLnBrk="1" fontAlgn="auto" latinLnBrk="0" hangingPunct="1">
                        <a:lnSpc>
                          <a:spcPct val="90000"/>
                        </a:lnSpc>
                        <a:spcBef>
                          <a:spcPct val="20000"/>
                        </a:spcBef>
                        <a:spcAft>
                          <a:spcPts val="400"/>
                        </a:spcAft>
                        <a:buClrTx/>
                        <a:buSzPct val="70000"/>
                        <a:buFontTx/>
                        <a:buBlip>
                          <a:blip r:embed="rId7"/>
                        </a:buBlip>
                        <a:tabLst/>
                        <a:defRPr/>
                      </a:pPr>
                      <a:r>
                        <a:rPr lang="zh-CN" altLang="en-US" sz="1600" kern="1200" dirty="0" smtClean="0">
                          <a:solidFill>
                            <a:schemeClr val="tx1"/>
                          </a:solidFill>
                          <a:effectLst/>
                          <a:latin typeface="+mn-lt"/>
                          <a:ea typeface="+mn-ea"/>
                          <a:cs typeface="+mn-cs"/>
                        </a:rPr>
                        <a:t>居民服务和电子表格</a:t>
                      </a:r>
                      <a:endParaRPr lang="en-US"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政府行政协同</a:t>
                      </a:r>
                      <a:endParaRPr lang="en-US" sz="160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b="0" kern="1200" dirty="0" smtClean="0">
                          <a:solidFill>
                            <a:schemeClr val="tx1"/>
                          </a:solidFill>
                          <a:effectLst/>
                          <a:latin typeface="+mn-lt"/>
                          <a:ea typeface="+mn-ea"/>
                          <a:cs typeface="+mn-cs"/>
                        </a:rPr>
                        <a:t>电子健康记以及互联的健康医疗系统</a:t>
                      </a:r>
                      <a:endParaRPr lang="en-US" altLang="zh-CN" sz="1600" b="0" kern="1200" dirty="0" smtClean="0">
                        <a:solidFill>
                          <a:schemeClr val="tx1"/>
                        </a:solidFill>
                        <a:effectLst/>
                        <a:latin typeface="+mn-lt"/>
                        <a:ea typeface="+mn-ea"/>
                        <a:cs typeface="+mn-cs"/>
                      </a:endParaRPr>
                    </a:p>
                    <a:p>
                      <a:pPr marL="231775" indent="-231775" algn="l" defTabSz="1306168" rtl="0" eaLnBrk="1" latinLnBrk="0" hangingPunct="1">
                        <a:lnSpc>
                          <a:spcPct val="90000"/>
                        </a:lnSpc>
                        <a:spcBef>
                          <a:spcPct val="20000"/>
                        </a:spcBef>
                        <a:spcAft>
                          <a:spcPts val="400"/>
                        </a:spcAft>
                        <a:buSzPct val="70000"/>
                        <a:buFontTx/>
                        <a:buBlip>
                          <a:blip r:embed="rId7"/>
                        </a:buBlip>
                      </a:pPr>
                      <a:r>
                        <a:rPr lang="zh-CN" altLang="en-US" sz="1600" kern="1200" dirty="0" smtClean="0">
                          <a:solidFill>
                            <a:schemeClr val="tx1"/>
                          </a:solidFill>
                          <a:effectLst/>
                          <a:latin typeface="+mn-lt"/>
                          <a:ea typeface="+mn-ea"/>
                          <a:cs typeface="+mn-cs"/>
                        </a:rPr>
                        <a:t>健康信息网络和临床信息监管</a:t>
                      </a:r>
                      <a:endParaRPr lang="en-US" sz="1600" kern="1200" dirty="0" smtClean="0">
                        <a:solidFill>
                          <a:schemeClr val="tx1"/>
                        </a:solidFill>
                        <a:effectLst/>
                        <a:latin typeface="+mn-lt"/>
                        <a:ea typeface="+mn-ea"/>
                        <a:cs typeface="+mn-cs"/>
                      </a:endParaRPr>
                    </a:p>
                  </a:txBody>
                  <a:tcPr marT="91440" marB="91440">
                    <a:lnL w="127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9" name="Rectangle 8">
            <a:hlinkClick r:id="rId8"/>
          </p:cNvPr>
          <p:cNvSpPr/>
          <p:nvPr/>
        </p:nvSpPr>
        <p:spPr>
          <a:xfrm>
            <a:off x="1295400" y="6324600"/>
            <a:ext cx="5715000" cy="369332"/>
          </a:xfrm>
          <a:prstGeom prst="rect">
            <a:avLst/>
          </a:prstGeom>
        </p:spPr>
        <p:txBody>
          <a:bodyPr wrap="square">
            <a:spAutoFit/>
          </a:bodyPr>
          <a:lstStyle/>
          <a:p>
            <a:r>
              <a:rPr lang="en-US" dirty="0" smtClean="0"/>
              <a:t>http://www.microsoft.com/biztalk/en/us/case-studies.aspx</a:t>
            </a:r>
            <a:endParaRPr lang="en-US" dirty="0"/>
          </a:p>
        </p:txBody>
      </p:sp>
    </p:spTree>
  </p:cSld>
  <p:clrMapOvr>
    <a:masterClrMapping/>
  </p:clrMapOvr>
  <p:transition advTm="3007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Resource DVD Artwork\DVD_ART\Artwork_Imagery\Shapes and Graphics\Line\line drop shadow.png"/>
          <p:cNvPicPr>
            <a:picLocks noChangeAspect="1" noChangeArrowheads="1"/>
          </p:cNvPicPr>
          <p:nvPr/>
        </p:nvPicPr>
        <p:blipFill>
          <a:blip r:embed="rId3" cstate="print">
            <a:lum bright="100000"/>
          </a:blip>
          <a:srcRect/>
          <a:stretch>
            <a:fillRect/>
          </a:stretch>
        </p:blipFill>
        <p:spPr bwMode="auto">
          <a:xfrm rot="16200000" flipV="1">
            <a:off x="3763095" y="4138438"/>
            <a:ext cx="4343400" cy="35412"/>
          </a:xfrm>
          <a:prstGeom prst="rect">
            <a:avLst/>
          </a:prstGeom>
          <a:noFill/>
        </p:spPr>
      </p:pic>
      <p:pic>
        <p:nvPicPr>
          <p:cNvPr id="104" name="Picture 2" descr="C:\Program Files\Microsoft Resource DVD Artwork\DVD_ART\Artwork_Imagery\Shapes and Graphics\Line\line drop shadow.png"/>
          <p:cNvPicPr>
            <a:picLocks noChangeAspect="1" noChangeArrowheads="1"/>
          </p:cNvPicPr>
          <p:nvPr/>
        </p:nvPicPr>
        <p:blipFill>
          <a:blip r:embed="rId4" cstate="print">
            <a:lum bright="100000"/>
          </a:blip>
          <a:srcRect/>
          <a:stretch>
            <a:fillRect/>
          </a:stretch>
        </p:blipFill>
        <p:spPr bwMode="auto">
          <a:xfrm rot="16200000" flipV="1">
            <a:off x="2450281" y="4252514"/>
            <a:ext cx="4114800" cy="35861"/>
          </a:xfrm>
          <a:prstGeom prst="rect">
            <a:avLst/>
          </a:prstGeom>
          <a:noFill/>
        </p:spPr>
      </p:pic>
      <p:pic>
        <p:nvPicPr>
          <p:cNvPr id="105" name="Picture 2" descr="C:\Program Files\Microsoft Resource DVD Artwork\DVD_ART\Artwork_Imagery\Shapes and Graphics\Line\line drop shadow.png"/>
          <p:cNvPicPr>
            <a:picLocks noChangeAspect="1" noChangeArrowheads="1"/>
          </p:cNvPicPr>
          <p:nvPr/>
        </p:nvPicPr>
        <p:blipFill>
          <a:blip r:embed="rId5" cstate="print">
            <a:lum bright="100000"/>
          </a:blip>
          <a:srcRect/>
          <a:stretch>
            <a:fillRect/>
          </a:stretch>
        </p:blipFill>
        <p:spPr bwMode="auto">
          <a:xfrm rot="16200000" flipV="1">
            <a:off x="1175246" y="4405011"/>
            <a:ext cx="3810000" cy="35666"/>
          </a:xfrm>
          <a:prstGeom prst="rect">
            <a:avLst/>
          </a:prstGeom>
          <a:noFill/>
        </p:spPr>
      </p:pic>
      <p:pic>
        <p:nvPicPr>
          <p:cNvPr id="106" name="Picture 2" descr="C:\Program Files\Microsoft Resource DVD Artwork\DVD_ART\Artwork_Imagery\Shapes and Graphics\Line\line drop shadow.png"/>
          <p:cNvPicPr>
            <a:picLocks noChangeAspect="1" noChangeArrowheads="1"/>
          </p:cNvPicPr>
          <p:nvPr/>
        </p:nvPicPr>
        <p:blipFill>
          <a:blip r:embed="rId6" cstate="print">
            <a:lum bright="100000"/>
          </a:blip>
          <a:srcRect/>
          <a:stretch>
            <a:fillRect/>
          </a:stretch>
        </p:blipFill>
        <p:spPr bwMode="auto">
          <a:xfrm rot="16200000" flipV="1">
            <a:off x="-137873" y="4519398"/>
            <a:ext cx="3581400" cy="35498"/>
          </a:xfrm>
          <a:prstGeom prst="rect">
            <a:avLst/>
          </a:prstGeom>
          <a:noFill/>
        </p:spPr>
      </p:pic>
      <p:sp>
        <p:nvSpPr>
          <p:cNvPr id="94" name="Rounded Rectangle 93"/>
          <p:cNvSpPr/>
          <p:nvPr/>
        </p:nvSpPr>
        <p:spPr bwMode="auto">
          <a:xfrm rot="5400000">
            <a:off x="-720424" y="3848453"/>
            <a:ext cx="3360451" cy="1348160"/>
          </a:xfrm>
          <a:prstGeom prst="round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7" name="Rounded Rectangle 86"/>
          <p:cNvSpPr/>
          <p:nvPr/>
        </p:nvSpPr>
        <p:spPr bwMode="auto">
          <a:xfrm rot="5400000">
            <a:off x="4498555" y="3358390"/>
            <a:ext cx="4340578" cy="1348160"/>
          </a:xfrm>
          <a:prstGeom prst="roundRect">
            <a:avLst/>
          </a:prstGeom>
          <a:gradFill flip="none" rotWithShape="1">
            <a:gsLst>
              <a:gs pos="0">
                <a:schemeClr val="accent5">
                  <a:lumMod val="60000"/>
                  <a:lumOff val="40000"/>
                </a:schemeClr>
              </a:gs>
              <a:gs pos="28000">
                <a:schemeClr val="accent5"/>
              </a:gs>
              <a:gs pos="62000">
                <a:schemeClr val="accent5">
                  <a:lumMod val="75000"/>
                </a:schemeClr>
              </a:gs>
              <a:gs pos="88000">
                <a:schemeClr val="accent5">
                  <a:lumMod val="50000"/>
                </a:schemeClr>
              </a:gs>
            </a:gsLst>
            <a:path path="rect">
              <a:fillToRect l="100000" t="100000"/>
            </a:path>
            <a:tileRect r="-100000" b="-100000"/>
          </a:gradFill>
          <a:ln w="57150">
            <a:gradFill>
              <a:gsLst>
                <a:gs pos="0">
                  <a:schemeClr val="accent5">
                    <a:lumMod val="50000"/>
                  </a:schemeClr>
                </a:gs>
                <a:gs pos="50000">
                  <a:schemeClr val="accent5">
                    <a:lumMod val="75000"/>
                  </a:schemeClr>
                </a:gs>
                <a:gs pos="100000">
                  <a:schemeClr val="accent5">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0" name="Rounded Rectangle 89"/>
          <p:cNvSpPr/>
          <p:nvPr/>
        </p:nvSpPr>
        <p:spPr bwMode="auto">
          <a:xfrm rot="5400000">
            <a:off x="3211315" y="3498409"/>
            <a:ext cx="4060539" cy="1348160"/>
          </a:xfrm>
          <a:prstGeom prst="roundRect">
            <a:avLst/>
          </a:prstGeom>
          <a:gradFill flip="none" rotWithShape="1">
            <a:gsLst>
              <a:gs pos="0">
                <a:schemeClr val="accent4">
                  <a:lumMod val="60000"/>
                  <a:lumOff val="40000"/>
                </a:schemeClr>
              </a:gs>
              <a:gs pos="28000">
                <a:schemeClr val="accent4"/>
              </a:gs>
              <a:gs pos="62000">
                <a:schemeClr val="accent4">
                  <a:lumMod val="75000"/>
                </a:schemeClr>
              </a:gs>
              <a:gs pos="88000">
                <a:schemeClr val="accent4">
                  <a:lumMod val="50000"/>
                </a:schemeClr>
              </a:gs>
            </a:gsLst>
            <a:path path="rect">
              <a:fillToRect l="100000" t="100000"/>
            </a:path>
            <a:tileRect r="-100000" b="-100000"/>
          </a:gradFill>
          <a:ln w="57150">
            <a:gradFill>
              <a:gsLst>
                <a:gs pos="0">
                  <a:schemeClr val="accent4">
                    <a:lumMod val="50000"/>
                  </a:schemeClr>
                </a:gs>
                <a:gs pos="50000">
                  <a:schemeClr val="accent4">
                    <a:lumMod val="75000"/>
                  </a:schemeClr>
                </a:gs>
                <a:gs pos="100000">
                  <a:schemeClr val="accent4">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rot="5400000">
            <a:off x="1924072" y="3638428"/>
            <a:ext cx="3780501" cy="1348160"/>
          </a:xfrm>
          <a:prstGeom prst="roundRect">
            <a:avLst/>
          </a:prstGeom>
          <a:gradFill flip="none" rotWithShape="1">
            <a:gsLst>
              <a:gs pos="0">
                <a:schemeClr val="accent4">
                  <a:lumMod val="60000"/>
                  <a:lumOff val="40000"/>
                </a:schemeClr>
              </a:gs>
              <a:gs pos="28000">
                <a:schemeClr val="accent4"/>
              </a:gs>
              <a:gs pos="62000">
                <a:schemeClr val="accent4">
                  <a:lumMod val="75000"/>
                </a:schemeClr>
              </a:gs>
              <a:gs pos="88000">
                <a:schemeClr val="accent4">
                  <a:lumMod val="50000"/>
                </a:schemeClr>
              </a:gs>
            </a:gsLst>
            <a:path path="rect">
              <a:fillToRect l="100000" t="100000"/>
            </a:path>
            <a:tileRect r="-100000" b="-100000"/>
          </a:gradFill>
          <a:ln w="57150">
            <a:gradFill>
              <a:gsLst>
                <a:gs pos="0">
                  <a:schemeClr val="accent4">
                    <a:lumMod val="50000"/>
                  </a:schemeClr>
                </a:gs>
                <a:gs pos="50000">
                  <a:schemeClr val="accent4">
                    <a:lumMod val="75000"/>
                  </a:schemeClr>
                </a:gs>
                <a:gs pos="100000">
                  <a:schemeClr val="accent4">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3" name="Rounded Rectangle 92"/>
          <p:cNvSpPr/>
          <p:nvPr/>
        </p:nvSpPr>
        <p:spPr bwMode="auto">
          <a:xfrm rot="5400000">
            <a:off x="622269" y="3763886"/>
            <a:ext cx="3529587" cy="1348160"/>
          </a:xfrm>
          <a:prstGeom prst="roundRect">
            <a:avLst/>
          </a:prstGeom>
          <a:gradFill flip="none" rotWithShape="1">
            <a:gsLst>
              <a:gs pos="0">
                <a:schemeClr val="accent2">
                  <a:lumMod val="60000"/>
                  <a:lumOff val="40000"/>
                </a:schemeClr>
              </a:gs>
              <a:gs pos="28000">
                <a:schemeClr val="accent2"/>
              </a:gs>
              <a:gs pos="62000">
                <a:schemeClr val="accent2">
                  <a:lumMod val="75000"/>
                </a:schemeClr>
              </a:gs>
              <a:gs pos="88000">
                <a:schemeClr val="accent2">
                  <a:lumMod val="50000"/>
                </a:schemeClr>
              </a:gs>
            </a:gsLst>
            <a:path path="rect">
              <a:fillToRect l="100000" t="100000"/>
            </a:path>
            <a:tileRect r="-100000" b="-100000"/>
          </a:gradFill>
          <a:ln w="57150">
            <a:gradFill>
              <a:gsLst>
                <a:gs pos="0">
                  <a:schemeClr val="accent2">
                    <a:lumMod val="50000"/>
                  </a:schemeClr>
                </a:gs>
                <a:gs pos="50000">
                  <a:schemeClr val="accent2">
                    <a:lumMod val="75000"/>
                  </a:schemeClr>
                </a:gs>
                <a:gs pos="100000">
                  <a:schemeClr val="accent2">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285721" y="3722529"/>
            <a:ext cx="1022398" cy="243121"/>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7"/>
              </a:buBlip>
            </a:pPr>
            <a:r>
              <a:rPr lang="en-US" sz="1200" dirty="0" smtClean="0">
                <a:solidFill>
                  <a:schemeClr val="bg1"/>
                </a:solidFill>
                <a:effectLst>
                  <a:outerShdw blurRad="38100" dist="38100" dir="2700000" algn="tl">
                    <a:srgbClr val="000000">
                      <a:alpha val="43137"/>
                    </a:srgbClr>
                  </a:outerShdw>
                </a:effectLst>
              </a:rPr>
              <a:t>XML B2B</a:t>
            </a:r>
          </a:p>
        </p:txBody>
      </p:sp>
      <p:sp>
        <p:nvSpPr>
          <p:cNvPr id="14" name="TextBox 13"/>
          <p:cNvSpPr txBox="1"/>
          <p:nvPr/>
        </p:nvSpPr>
        <p:spPr>
          <a:xfrm>
            <a:off x="1712982" y="3604306"/>
            <a:ext cx="1283962" cy="612453"/>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7"/>
              </a:buBlip>
            </a:pPr>
            <a:r>
              <a:rPr lang="en-US" sz="1200" dirty="0" smtClean="0">
                <a:solidFill>
                  <a:schemeClr val="bg1"/>
                </a:solidFill>
                <a:effectLst>
                  <a:outerShdw blurRad="38100" dist="38100" dir="2700000" algn="tl">
                    <a:srgbClr val="000000">
                      <a:alpha val="43137"/>
                    </a:srgbClr>
                  </a:outerShdw>
                </a:effectLst>
              </a:rPr>
              <a:t>EAI (partner adapters)</a:t>
            </a:r>
          </a:p>
          <a:p>
            <a:pPr marL="231775" indent="-231775" defTabSz="1088169" fontAlgn="base">
              <a:lnSpc>
                <a:spcPct val="90000"/>
              </a:lnSpc>
              <a:spcBef>
                <a:spcPct val="20000"/>
              </a:spcBef>
              <a:spcAft>
                <a:spcPct val="0"/>
              </a:spcAft>
              <a:buClr>
                <a:srgbClr val="DC5C31"/>
              </a:buClr>
              <a:buSzPct val="70000"/>
              <a:buBlip>
                <a:blip r:embed="rId7"/>
              </a:buBlip>
            </a:pPr>
            <a:r>
              <a:rPr lang="en-US" sz="1200" dirty="0" smtClean="0">
                <a:solidFill>
                  <a:schemeClr val="bg1"/>
                </a:solidFill>
                <a:effectLst>
                  <a:outerShdw blurRad="38100" dist="38100" dir="2700000" algn="tl">
                    <a:srgbClr val="000000">
                      <a:alpha val="43137"/>
                    </a:srgbClr>
                  </a:outerShdw>
                </a:effectLst>
              </a:rPr>
              <a:t>Vertical B2B</a:t>
            </a:r>
          </a:p>
        </p:txBody>
      </p:sp>
      <p:sp>
        <p:nvSpPr>
          <p:cNvPr id="15" name="TextBox 14"/>
          <p:cNvSpPr txBox="1"/>
          <p:nvPr/>
        </p:nvSpPr>
        <p:spPr>
          <a:xfrm>
            <a:off x="3140242" y="3511923"/>
            <a:ext cx="1091368" cy="701708"/>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BPM</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Partner Adapters</a:t>
            </a:r>
          </a:p>
        </p:txBody>
      </p:sp>
      <p:sp>
        <p:nvSpPr>
          <p:cNvPr id="16" name="TextBox 15"/>
          <p:cNvSpPr txBox="1"/>
          <p:nvPr/>
        </p:nvSpPr>
        <p:spPr>
          <a:xfrm>
            <a:off x="4567504" y="3367615"/>
            <a:ext cx="1283962" cy="1132596"/>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SOA/ESB</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Adapters</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in Box</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Host</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Integration</a:t>
            </a:r>
          </a:p>
        </p:txBody>
      </p:sp>
      <p:sp>
        <p:nvSpPr>
          <p:cNvPr id="17" name="TextBox 16"/>
          <p:cNvSpPr txBox="1"/>
          <p:nvPr/>
        </p:nvSpPr>
        <p:spPr>
          <a:xfrm>
            <a:off x="5994764" y="3297047"/>
            <a:ext cx="1320122" cy="1175684"/>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SOA/ESB </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BPM</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Extend B2B (+EDI/AS2)</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solidFill>
                <a:effectLst>
                  <a:outerShdw blurRad="38100" dist="38100" dir="2700000" algn="tl">
                    <a:srgbClr val="000000">
                      <a:alpha val="43137"/>
                    </a:srgbClr>
                  </a:outerShdw>
                </a:effectLst>
              </a:rPr>
              <a:t>RFID</a:t>
            </a:r>
          </a:p>
        </p:txBody>
      </p:sp>
      <p:sp>
        <p:nvSpPr>
          <p:cNvPr id="62" name="Rectangle 61"/>
          <p:cNvSpPr/>
          <p:nvPr/>
        </p:nvSpPr>
        <p:spPr>
          <a:xfrm>
            <a:off x="5987063" y="1857364"/>
            <a:ext cx="1344518" cy="12144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800" dirty="0" smtClean="0">
                <a:solidFill>
                  <a:schemeClr val="bg1">
                    <a:lumMod val="95000"/>
                  </a:schemeClr>
                </a:solidFill>
                <a:effectLst>
                  <a:outerShdw blurRad="38100" dist="38100" dir="2700000" algn="tl">
                    <a:srgbClr val="000000">
                      <a:alpha val="43137"/>
                    </a:srgbClr>
                  </a:outerShdw>
                </a:effectLst>
              </a:rPr>
              <a:t>V5</a:t>
            </a:r>
            <a:br>
              <a:rPr lang="en-US" sz="1800" dirty="0" smtClean="0">
                <a:solidFill>
                  <a:schemeClr val="bg1">
                    <a:lumMod val="95000"/>
                  </a:schemeClr>
                </a:solidFill>
                <a:effectLst>
                  <a:outerShdw blurRad="38100" dist="38100" dir="2700000" algn="tl">
                    <a:srgbClr val="000000">
                      <a:alpha val="43137"/>
                    </a:srgbClr>
                  </a:outerShdw>
                </a:effectLst>
              </a:rPr>
            </a:br>
            <a:r>
              <a:rPr lang="en-US" sz="1800" dirty="0" smtClean="0">
                <a:solidFill>
                  <a:schemeClr val="bg1">
                    <a:lumMod val="95000"/>
                  </a:schemeClr>
                </a:solidFill>
                <a:effectLst>
                  <a:outerShdw blurRad="38100" dist="38100" dir="2700000" algn="tl">
                    <a:srgbClr val="000000">
                      <a:alpha val="43137"/>
                    </a:srgbClr>
                  </a:outerShdw>
                </a:effectLst>
              </a:rPr>
              <a:t>BizTalk </a:t>
            </a:r>
            <a:br>
              <a:rPr lang="en-US" sz="1800" dirty="0" smtClean="0">
                <a:solidFill>
                  <a:schemeClr val="bg1">
                    <a:lumMod val="95000"/>
                  </a:schemeClr>
                </a:solidFill>
                <a:effectLst>
                  <a:outerShdw blurRad="38100" dist="38100" dir="2700000" algn="tl">
                    <a:srgbClr val="000000">
                      <a:alpha val="43137"/>
                    </a:srgbClr>
                  </a:outerShdw>
                </a:effectLst>
              </a:rPr>
            </a:br>
            <a:r>
              <a:rPr lang="en-US" sz="1800" dirty="0" smtClean="0">
                <a:solidFill>
                  <a:schemeClr val="bg1">
                    <a:lumMod val="95000"/>
                  </a:schemeClr>
                </a:solidFill>
                <a:effectLst>
                  <a:outerShdw blurRad="38100" dist="38100" dir="2700000" algn="tl">
                    <a:srgbClr val="000000">
                      <a:alpha val="43137"/>
                    </a:srgbClr>
                  </a:outerShdw>
                </a:effectLst>
              </a:rPr>
              <a:t>Server 2006 </a:t>
            </a:r>
            <a:br>
              <a:rPr lang="en-US" sz="1800" dirty="0" smtClean="0">
                <a:solidFill>
                  <a:schemeClr val="bg1">
                    <a:lumMod val="95000"/>
                  </a:schemeClr>
                </a:solidFill>
                <a:effectLst>
                  <a:outerShdw blurRad="38100" dist="38100" dir="2700000" algn="tl">
                    <a:srgbClr val="000000">
                      <a:alpha val="43137"/>
                    </a:srgbClr>
                  </a:outerShdw>
                </a:effectLst>
              </a:rPr>
            </a:br>
            <a:r>
              <a:rPr lang="en-US" sz="1800" dirty="0" smtClean="0">
                <a:solidFill>
                  <a:schemeClr val="bg1">
                    <a:lumMod val="95000"/>
                  </a:schemeClr>
                </a:solidFill>
                <a:effectLst>
                  <a:outerShdw blurRad="38100" dist="38100" dir="2700000" algn="tl">
                    <a:srgbClr val="000000">
                      <a:alpha val="43137"/>
                    </a:srgbClr>
                  </a:outerShdw>
                </a:effectLst>
              </a:rPr>
              <a:t>R2</a:t>
            </a:r>
            <a:endParaRPr lang="en-US" sz="1800" dirty="0">
              <a:solidFill>
                <a:schemeClr val="bg1">
                  <a:lumMod val="95000"/>
                </a:schemeClr>
              </a:solidFill>
              <a:effectLst>
                <a:outerShdw blurRad="38100" dist="38100" dir="2700000" algn="tl">
                  <a:srgbClr val="000000">
                    <a:alpha val="43137"/>
                  </a:srgbClr>
                </a:outerShdw>
              </a:effectLst>
            </a:endParaRPr>
          </a:p>
        </p:txBody>
      </p:sp>
      <p:sp>
        <p:nvSpPr>
          <p:cNvPr id="60" name="Rectangle 59"/>
          <p:cNvSpPr/>
          <p:nvPr/>
        </p:nvSpPr>
        <p:spPr>
          <a:xfrm>
            <a:off x="4706570" y="2086179"/>
            <a:ext cx="1058308"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600" dirty="0" smtClean="0">
                <a:solidFill>
                  <a:schemeClr val="bg1">
                    <a:lumMod val="95000"/>
                  </a:schemeClr>
                </a:solidFill>
                <a:effectLst>
                  <a:outerShdw blurRad="38100" dist="38100" dir="2700000" algn="tl">
                    <a:srgbClr val="000000">
                      <a:alpha val="43137"/>
                    </a:srgbClr>
                  </a:outerShdw>
                </a:effectLst>
              </a:rPr>
              <a:t>V4</a:t>
            </a:r>
            <a:br>
              <a:rPr lang="en-US" sz="1600" dirty="0" smtClean="0">
                <a:solidFill>
                  <a:schemeClr val="bg1">
                    <a:lumMod val="95000"/>
                  </a:schemeClr>
                </a:solidFill>
                <a:effectLst>
                  <a:outerShdw blurRad="38100" dist="38100" dir="2700000" algn="tl">
                    <a:srgbClr val="000000">
                      <a:alpha val="43137"/>
                    </a:srgbClr>
                  </a:outerShdw>
                </a:effectLst>
              </a:rPr>
            </a:br>
            <a:r>
              <a:rPr lang="en-US" sz="1600" dirty="0" smtClean="0">
                <a:solidFill>
                  <a:schemeClr val="bg1">
                    <a:lumMod val="95000"/>
                  </a:schemeClr>
                </a:solidFill>
                <a:effectLst>
                  <a:outerShdw blurRad="38100" dist="38100" dir="2700000" algn="tl">
                    <a:srgbClr val="000000">
                      <a:alpha val="43137"/>
                    </a:srgbClr>
                  </a:outerShdw>
                </a:effectLst>
              </a:rPr>
              <a:t>BizTalk </a:t>
            </a:r>
            <a:br>
              <a:rPr lang="en-US" sz="1600" dirty="0" smtClean="0">
                <a:solidFill>
                  <a:schemeClr val="bg1">
                    <a:lumMod val="95000"/>
                  </a:schemeClr>
                </a:solidFill>
                <a:effectLst>
                  <a:outerShdw blurRad="38100" dist="38100" dir="2700000" algn="tl">
                    <a:srgbClr val="000000">
                      <a:alpha val="43137"/>
                    </a:srgbClr>
                  </a:outerShdw>
                </a:effectLst>
              </a:rPr>
            </a:br>
            <a:r>
              <a:rPr lang="en-US" sz="1600" dirty="0" smtClean="0">
                <a:solidFill>
                  <a:schemeClr val="bg1">
                    <a:lumMod val="95000"/>
                  </a:schemeClr>
                </a:solidFill>
                <a:effectLst>
                  <a:outerShdw blurRad="38100" dist="38100" dir="2700000" algn="tl">
                    <a:srgbClr val="000000">
                      <a:alpha val="43137"/>
                    </a:srgbClr>
                  </a:outerShdw>
                </a:effectLst>
              </a:rPr>
              <a:t>Server 2006</a:t>
            </a:r>
            <a:endParaRPr lang="en-US" sz="1600" dirty="0">
              <a:solidFill>
                <a:schemeClr val="bg1">
                  <a:lumMod val="95000"/>
                </a:schemeClr>
              </a:solidFill>
              <a:effectLst>
                <a:outerShdw blurRad="38100" dist="38100" dir="2700000" algn="tl">
                  <a:srgbClr val="000000">
                    <a:alpha val="43137"/>
                  </a:srgbClr>
                </a:outerShdw>
              </a:effectLst>
            </a:endParaRPr>
          </a:p>
        </p:txBody>
      </p:sp>
      <p:sp>
        <p:nvSpPr>
          <p:cNvPr id="58" name="Rectangle 57"/>
          <p:cNvSpPr/>
          <p:nvPr/>
        </p:nvSpPr>
        <p:spPr>
          <a:xfrm>
            <a:off x="3286116" y="2357412"/>
            <a:ext cx="1097565"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600" dirty="0" smtClean="0">
                <a:solidFill>
                  <a:schemeClr val="bg1">
                    <a:lumMod val="95000"/>
                  </a:schemeClr>
                </a:solidFill>
                <a:effectLst>
                  <a:outerShdw blurRad="38100" dist="38100" dir="2700000" algn="tl">
                    <a:srgbClr val="000000">
                      <a:alpha val="43137"/>
                    </a:srgbClr>
                  </a:outerShdw>
                </a:effectLst>
              </a:rPr>
              <a:t>V3</a:t>
            </a:r>
            <a:br>
              <a:rPr lang="en-US" sz="1600" dirty="0" smtClean="0">
                <a:solidFill>
                  <a:schemeClr val="bg1">
                    <a:lumMod val="95000"/>
                  </a:schemeClr>
                </a:solidFill>
                <a:effectLst>
                  <a:outerShdw blurRad="38100" dist="38100" dir="2700000" algn="tl">
                    <a:srgbClr val="000000">
                      <a:alpha val="43137"/>
                    </a:srgbClr>
                  </a:outerShdw>
                </a:effectLst>
              </a:rPr>
            </a:br>
            <a:r>
              <a:rPr lang="en-US" sz="1600" dirty="0" smtClean="0">
                <a:solidFill>
                  <a:schemeClr val="bg1">
                    <a:lumMod val="95000"/>
                  </a:schemeClr>
                </a:solidFill>
                <a:effectLst>
                  <a:outerShdw blurRad="38100" dist="38100" dir="2700000" algn="tl">
                    <a:srgbClr val="000000">
                      <a:alpha val="43137"/>
                    </a:srgbClr>
                  </a:outerShdw>
                </a:effectLst>
              </a:rPr>
              <a:t>BizTalk </a:t>
            </a:r>
            <a:br>
              <a:rPr lang="en-US" sz="1600" dirty="0" smtClean="0">
                <a:solidFill>
                  <a:schemeClr val="bg1">
                    <a:lumMod val="95000"/>
                  </a:schemeClr>
                </a:solidFill>
                <a:effectLst>
                  <a:outerShdw blurRad="38100" dist="38100" dir="2700000" algn="tl">
                    <a:srgbClr val="000000">
                      <a:alpha val="43137"/>
                    </a:srgbClr>
                  </a:outerShdw>
                </a:effectLst>
              </a:rPr>
            </a:br>
            <a:r>
              <a:rPr lang="en-US" sz="1600" dirty="0" smtClean="0">
                <a:solidFill>
                  <a:schemeClr val="bg1">
                    <a:lumMod val="95000"/>
                  </a:schemeClr>
                </a:solidFill>
                <a:effectLst>
                  <a:outerShdw blurRad="38100" dist="38100" dir="2700000" algn="tl">
                    <a:srgbClr val="000000">
                      <a:alpha val="43137"/>
                    </a:srgbClr>
                  </a:outerShdw>
                </a:effectLst>
              </a:rPr>
              <a:t>Server 2004</a:t>
            </a:r>
            <a:endParaRPr lang="en-US" sz="1600" dirty="0">
              <a:solidFill>
                <a:schemeClr val="bg1">
                  <a:lumMod val="95000"/>
                </a:schemeClr>
              </a:solidFill>
              <a:effectLst>
                <a:outerShdw blurRad="38100" dist="38100" dir="2700000" algn="tl">
                  <a:srgbClr val="000000">
                    <a:alpha val="43137"/>
                  </a:srgbClr>
                </a:outerShdw>
              </a:effectLst>
            </a:endParaRPr>
          </a:p>
        </p:txBody>
      </p:sp>
      <p:sp>
        <p:nvSpPr>
          <p:cNvPr id="56" name="Rectangle 55"/>
          <p:cNvSpPr/>
          <p:nvPr/>
        </p:nvSpPr>
        <p:spPr>
          <a:xfrm>
            <a:off x="1978183" y="2611613"/>
            <a:ext cx="872307"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400" dirty="0" smtClean="0">
                <a:solidFill>
                  <a:schemeClr val="bg1">
                    <a:lumMod val="95000"/>
                  </a:schemeClr>
                </a:solidFill>
                <a:effectLst>
                  <a:outerShdw blurRad="38100" dist="38100" dir="2700000" algn="tl">
                    <a:srgbClr val="000000">
                      <a:alpha val="43137"/>
                    </a:srgbClr>
                  </a:outerShdw>
                </a:effectLst>
              </a:rPr>
              <a:t>V2</a:t>
            </a:r>
            <a:br>
              <a:rPr lang="en-US" sz="1400" dirty="0" smtClean="0">
                <a:solidFill>
                  <a:schemeClr val="bg1">
                    <a:lumMod val="95000"/>
                  </a:schemeClr>
                </a:solidFill>
                <a:effectLst>
                  <a:outerShdw blurRad="38100" dist="38100" dir="2700000" algn="tl">
                    <a:srgbClr val="000000">
                      <a:alpha val="43137"/>
                    </a:srgbClr>
                  </a:outerShdw>
                </a:effectLst>
              </a:rPr>
            </a:br>
            <a:r>
              <a:rPr lang="en-US" sz="1400" dirty="0" smtClean="0">
                <a:solidFill>
                  <a:schemeClr val="bg1">
                    <a:lumMod val="95000"/>
                  </a:schemeClr>
                </a:solidFill>
                <a:effectLst>
                  <a:outerShdw blurRad="38100" dist="38100" dir="2700000" algn="tl">
                    <a:srgbClr val="000000">
                      <a:alpha val="43137"/>
                    </a:srgbClr>
                  </a:outerShdw>
                </a:effectLst>
              </a:rPr>
              <a:t>BizTalk Server 2002</a:t>
            </a:r>
            <a:endParaRPr lang="en-US" sz="1400" dirty="0">
              <a:solidFill>
                <a:schemeClr val="bg1">
                  <a:lumMod val="95000"/>
                </a:schemeClr>
              </a:solidFill>
              <a:effectLst>
                <a:outerShdw blurRad="38100" dist="38100" dir="2700000" algn="tl">
                  <a:srgbClr val="000000">
                    <a:alpha val="43137"/>
                  </a:srgbClr>
                </a:outerShdw>
              </a:effectLst>
            </a:endParaRPr>
          </a:p>
        </p:txBody>
      </p:sp>
      <p:sp>
        <p:nvSpPr>
          <p:cNvPr id="54" name="Rectangle 53"/>
          <p:cNvSpPr/>
          <p:nvPr/>
        </p:nvSpPr>
        <p:spPr>
          <a:xfrm>
            <a:off x="560495" y="2782144"/>
            <a:ext cx="831776"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400" dirty="0" smtClean="0">
                <a:solidFill>
                  <a:schemeClr val="bg1">
                    <a:lumMod val="95000"/>
                  </a:schemeClr>
                </a:solidFill>
                <a:effectLst>
                  <a:outerShdw blurRad="38100" dist="38100" dir="2700000" algn="tl">
                    <a:srgbClr val="000000">
                      <a:alpha val="43137"/>
                    </a:srgbClr>
                  </a:outerShdw>
                </a:effectLst>
              </a:rPr>
              <a:t>V1</a:t>
            </a:r>
            <a:br>
              <a:rPr lang="en-US" sz="1400" dirty="0" smtClean="0">
                <a:solidFill>
                  <a:schemeClr val="bg1">
                    <a:lumMod val="95000"/>
                  </a:schemeClr>
                </a:solidFill>
                <a:effectLst>
                  <a:outerShdw blurRad="38100" dist="38100" dir="2700000" algn="tl">
                    <a:srgbClr val="000000">
                      <a:alpha val="43137"/>
                    </a:srgbClr>
                  </a:outerShdw>
                </a:effectLst>
              </a:rPr>
            </a:br>
            <a:r>
              <a:rPr lang="en-US" sz="1400" dirty="0" smtClean="0">
                <a:solidFill>
                  <a:schemeClr val="bg1">
                    <a:lumMod val="95000"/>
                  </a:schemeClr>
                </a:solidFill>
                <a:effectLst>
                  <a:outerShdw blurRad="38100" dist="38100" dir="2700000" algn="tl">
                    <a:srgbClr val="000000">
                      <a:alpha val="43137"/>
                    </a:srgbClr>
                  </a:outerShdw>
                </a:effectLst>
              </a:rPr>
              <a:t>BizTalk Server 2000</a:t>
            </a:r>
            <a:endParaRPr lang="en-US" sz="1400" dirty="0">
              <a:solidFill>
                <a:schemeClr val="bg1">
                  <a:lumMod val="95000"/>
                </a:schemeClr>
              </a:solidFill>
              <a:effectLst>
                <a:outerShdw blurRad="38100" dist="38100" dir="2700000" algn="tl">
                  <a:srgbClr val="000000">
                    <a:alpha val="43137"/>
                  </a:srgbClr>
                </a:outerShdw>
              </a:effectLst>
            </a:endParaRPr>
          </a:p>
        </p:txBody>
      </p:sp>
      <p:grpSp>
        <p:nvGrpSpPr>
          <p:cNvPr id="2" name="Group 30"/>
          <p:cNvGrpSpPr/>
          <p:nvPr/>
        </p:nvGrpSpPr>
        <p:grpSpPr>
          <a:xfrm>
            <a:off x="7431560" y="1501856"/>
            <a:ext cx="1415143" cy="4700903"/>
            <a:chOff x="10033174" y="1346209"/>
            <a:chExt cx="1886366" cy="4700903"/>
          </a:xfrm>
        </p:grpSpPr>
        <p:sp>
          <p:nvSpPr>
            <p:cNvPr id="29" name="Rounded Rectangle 28"/>
            <p:cNvSpPr/>
            <p:nvPr/>
          </p:nvSpPr>
          <p:spPr bwMode="auto">
            <a:xfrm rot="5400000">
              <a:off x="8634550" y="2762123"/>
              <a:ext cx="4697139" cy="1872840"/>
            </a:xfrm>
            <a:prstGeom prst="roundRect">
              <a:avLst/>
            </a:prstGeom>
            <a:gradFill flip="none" rotWithShape="1">
              <a:gsLst>
                <a:gs pos="0">
                  <a:schemeClr val="accent5">
                    <a:lumMod val="60000"/>
                    <a:lumOff val="40000"/>
                  </a:schemeClr>
                </a:gs>
                <a:gs pos="28000">
                  <a:schemeClr val="accent5"/>
                </a:gs>
                <a:gs pos="62000">
                  <a:schemeClr val="accent5">
                    <a:lumMod val="75000"/>
                  </a:schemeClr>
                </a:gs>
                <a:gs pos="88000">
                  <a:schemeClr val="accent5">
                    <a:lumMod val="50000"/>
                  </a:schemeClr>
                </a:gs>
              </a:gsLst>
              <a:path path="rect">
                <a:fillToRect l="100000" t="100000"/>
              </a:path>
              <a:tileRect r="-100000" b="-100000"/>
            </a:gradFill>
            <a:ln w="57150">
              <a:gradFill>
                <a:gsLst>
                  <a:gs pos="0">
                    <a:schemeClr val="accent5">
                      <a:lumMod val="50000"/>
                    </a:schemeClr>
                  </a:gs>
                  <a:gs pos="50000">
                    <a:schemeClr val="accent5">
                      <a:lumMod val="75000"/>
                    </a:schemeClr>
                  </a:gs>
                  <a:gs pos="100000">
                    <a:schemeClr val="accent5">
                      <a:lumMod val="40000"/>
                      <a:lumOff val="60000"/>
                    </a:schemeClr>
                  </a:gs>
                </a:gsLst>
                <a:lin ang="15000000" scaled="0"/>
              </a:grad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lnSpc>
                  <a:spcPct val="83000"/>
                </a:lnSpc>
                <a:spcBef>
                  <a:spcPct val="0"/>
                </a:spcBef>
                <a:spcAft>
                  <a:spcPct val="0"/>
                </a:spcAft>
                <a:defRPr/>
              </a:pPr>
              <a:endParaRPr lang="en-US" sz="1800" dirty="0" smtClean="0">
                <a:solidFill>
                  <a:schemeClr val="bg1">
                    <a:lumMod val="95000"/>
                  </a:schemeClr>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a:xfrm>
              <a:off x="10155936" y="1346209"/>
              <a:ext cx="1633728" cy="90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a:lnSpc>
                  <a:spcPct val="90000"/>
                </a:lnSpc>
                <a:spcBef>
                  <a:spcPct val="0"/>
                </a:spcBef>
                <a:spcAft>
                  <a:spcPct val="35000"/>
                </a:spcAft>
              </a:pPr>
              <a:r>
                <a:rPr lang="en-US" sz="1800" dirty="0" smtClean="0">
                  <a:solidFill>
                    <a:schemeClr val="bg1">
                      <a:lumMod val="95000"/>
                    </a:schemeClr>
                  </a:solidFill>
                  <a:effectLst>
                    <a:outerShdw blurRad="38100" dist="38100" dir="2700000" algn="tl">
                      <a:srgbClr val="000000">
                        <a:alpha val="43137"/>
                      </a:srgbClr>
                    </a:outerShdw>
                  </a:effectLst>
                </a:rPr>
                <a:t>V6</a:t>
              </a:r>
              <a:br>
                <a:rPr lang="en-US" sz="1800" dirty="0" smtClean="0">
                  <a:solidFill>
                    <a:schemeClr val="bg1">
                      <a:lumMod val="95000"/>
                    </a:schemeClr>
                  </a:solidFill>
                  <a:effectLst>
                    <a:outerShdw blurRad="38100" dist="38100" dir="2700000" algn="tl">
                      <a:srgbClr val="000000">
                        <a:alpha val="43137"/>
                      </a:srgbClr>
                    </a:outerShdw>
                  </a:effectLst>
                </a:rPr>
              </a:br>
              <a:r>
                <a:rPr lang="en-US" sz="1800" dirty="0" smtClean="0">
                  <a:solidFill>
                    <a:schemeClr val="bg1">
                      <a:lumMod val="95000"/>
                    </a:schemeClr>
                  </a:solidFill>
                  <a:effectLst>
                    <a:outerShdw blurRad="38100" dist="38100" dir="2700000" algn="tl">
                      <a:srgbClr val="000000">
                        <a:alpha val="43137"/>
                      </a:srgbClr>
                    </a:outerShdw>
                  </a:effectLst>
                </a:rPr>
                <a:t>BizTalk </a:t>
              </a:r>
              <a:br>
                <a:rPr lang="en-US" sz="1800" dirty="0" smtClean="0">
                  <a:solidFill>
                    <a:schemeClr val="bg1">
                      <a:lumMod val="95000"/>
                    </a:schemeClr>
                  </a:solidFill>
                  <a:effectLst>
                    <a:outerShdw blurRad="38100" dist="38100" dir="2700000" algn="tl">
                      <a:srgbClr val="000000">
                        <a:alpha val="43137"/>
                      </a:srgbClr>
                    </a:outerShdw>
                  </a:effectLst>
                </a:rPr>
              </a:br>
              <a:r>
                <a:rPr lang="en-US" sz="1800" dirty="0" smtClean="0">
                  <a:solidFill>
                    <a:schemeClr val="bg1">
                      <a:lumMod val="95000"/>
                    </a:schemeClr>
                  </a:solidFill>
                  <a:effectLst>
                    <a:outerShdw blurRad="38100" dist="38100" dir="2700000" algn="tl">
                      <a:srgbClr val="000000">
                        <a:alpha val="43137"/>
                      </a:srgbClr>
                    </a:outerShdw>
                  </a:effectLst>
                </a:rPr>
                <a:t>Server 2009</a:t>
              </a:r>
              <a:endParaRPr lang="en-US" sz="1800" dirty="0">
                <a:solidFill>
                  <a:schemeClr val="bg1">
                    <a:lumMod val="95000"/>
                  </a:schemeClr>
                </a:solidFill>
                <a:effectLst>
                  <a:outerShdw blurRad="38100" dist="38100" dir="2700000" algn="tl">
                    <a:srgbClr val="000000">
                      <a:alpha val="43137"/>
                    </a:srgbClr>
                  </a:outerShdw>
                </a:effectLst>
              </a:endParaRPr>
            </a:p>
          </p:txBody>
        </p:sp>
        <p:sp>
          <p:nvSpPr>
            <p:cNvPr id="32" name="TextBox 31"/>
            <p:cNvSpPr txBox="1"/>
            <p:nvPr/>
          </p:nvSpPr>
          <p:spPr>
            <a:xfrm>
              <a:off x="10033174" y="2346710"/>
              <a:ext cx="1759706" cy="2511435"/>
            </a:xfrm>
            <a:prstGeom prst="rect">
              <a:avLst/>
            </a:prstGeom>
          </p:spPr>
          <p:txBody>
            <a:bodyPr wrap="square" lIns="76179" tIns="38089" rIns="76179" bIns="38089" rtlCol="0">
              <a:spAutoFit/>
            </a:bodyPr>
            <a:lstStyle/>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ALM Support</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ESB (2.0) </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BPM</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Extend B2B</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BAM+</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RFID Mobile and Std Pack</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New Adapters</a:t>
              </a:r>
            </a:p>
            <a:p>
              <a:pPr marL="231775" indent="-231775" defTabSz="1088169" fontAlgn="base">
                <a:lnSpc>
                  <a:spcPct val="90000"/>
                </a:lnSpc>
                <a:spcBef>
                  <a:spcPct val="20000"/>
                </a:spcBef>
                <a:spcAft>
                  <a:spcPct val="0"/>
                </a:spcAft>
                <a:buClr>
                  <a:srgbClr val="DC5C31"/>
                </a:buClr>
                <a:buSzPct val="70000"/>
                <a:buBlip>
                  <a:blip r:embed="rId7"/>
                </a:buBlip>
              </a:pPr>
              <a:r>
                <a:rPr lang="en-US" sz="1400" dirty="0" smtClean="0">
                  <a:solidFill>
                    <a:schemeClr val="bg1">
                      <a:lumMod val="95000"/>
                    </a:schemeClr>
                  </a:solidFill>
                  <a:effectLst>
                    <a:outerShdw blurRad="38100" dist="38100" dir="2700000" algn="tl">
                      <a:srgbClr val="000000">
                        <a:alpha val="43137"/>
                      </a:srgbClr>
                    </a:outerShdw>
                  </a:effectLst>
                </a:rPr>
                <a:t>Update Swift</a:t>
              </a:r>
            </a:p>
          </p:txBody>
        </p:sp>
      </p:grpSp>
      <p:sp>
        <p:nvSpPr>
          <p:cNvPr id="103" name="Flowchart: Manual Input 102"/>
          <p:cNvSpPr/>
          <p:nvPr/>
        </p:nvSpPr>
        <p:spPr bwMode="auto">
          <a:xfrm rot="10800000" flipH="1" flipV="1">
            <a:off x="285721" y="3158166"/>
            <a:ext cx="7061791" cy="3238500"/>
          </a:xfrm>
          <a:prstGeom prst="flowChartManualInput">
            <a:avLst/>
          </a:prstGeom>
          <a:gradFill rotWithShape="1">
            <a:gsLst>
              <a:gs pos="0">
                <a:schemeClr val="tx1">
                  <a:alpha val="0"/>
                </a:schemeClr>
              </a:gs>
              <a:gs pos="40000">
                <a:schemeClr val="tx1">
                  <a:alpha val="1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0" h="0"/>
            <a:contourClr>
              <a:srgbClr val="CC4757">
                <a:satMod val="300000"/>
              </a:srgbClr>
            </a:contourClr>
          </a:sp3d>
        </p:spPr>
        <p:txBody>
          <a:bodyPr vert="horz" wrap="square" lIns="76175" tIns="38088" rIns="76175" bIns="38088" numCol="1" rtlCol="0" anchor="ctr" anchorCtr="0" compatLnSpc="1">
            <a:prstTxWarp prst="textNoShape">
              <a:avLst/>
            </a:prstTxWarp>
          </a:bodyPr>
          <a:lstStyle/>
          <a:p>
            <a:pPr algn="ctr" defTabSz="1087854" fontAlgn="base">
              <a:lnSpc>
                <a:spcPct val="83000"/>
              </a:lnSpc>
              <a:spcBef>
                <a:spcPct val="0"/>
              </a:spcBef>
              <a:spcAft>
                <a:spcPct val="0"/>
              </a:spcAft>
              <a:defRPr/>
            </a:pPr>
            <a:endParaRPr lang="en-US" sz="2000" kern="0" dirty="0" smtClean="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510413" y="5445407"/>
            <a:ext cx="898773"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200" dirty="0" smtClean="0">
                <a:solidFill>
                  <a:schemeClr val="bg1"/>
                </a:solidFill>
                <a:effectLst>
                  <a:outerShdw blurRad="38100" dist="38100" dir="2700000" algn="tl">
                    <a:srgbClr val="000000">
                      <a:alpha val="43137"/>
                    </a:srgbClr>
                  </a:outerShdw>
                </a:effectLst>
              </a:rPr>
              <a:t>500</a:t>
            </a:r>
            <a:br>
              <a:rPr lang="en-US" sz="1200" dirty="0" smtClean="0">
                <a:solidFill>
                  <a:schemeClr val="bg1"/>
                </a:solidFill>
                <a:effectLst>
                  <a:outerShdw blurRad="38100" dist="38100" dir="2700000" algn="tl">
                    <a:srgbClr val="000000">
                      <a:alpha val="43137"/>
                    </a:srgbClr>
                  </a:outerShdw>
                </a:effectLst>
              </a:rPr>
            </a:br>
            <a:r>
              <a:rPr lang="en-US" sz="1200" dirty="0" smtClean="0">
                <a:solidFill>
                  <a:schemeClr val="bg1"/>
                </a:solidFill>
                <a:effectLst>
                  <a:outerShdw blurRad="38100" dist="38100" dir="2700000" algn="tl">
                    <a:srgbClr val="000000">
                      <a:alpha val="43137"/>
                    </a:srgbClr>
                  </a:outerShdw>
                </a:effectLst>
              </a:rPr>
              <a:t>Customers</a:t>
            </a:r>
          </a:p>
        </p:txBody>
      </p:sp>
      <p:sp>
        <p:nvSpPr>
          <p:cNvPr id="43" name="TextBox 42"/>
          <p:cNvSpPr txBox="1"/>
          <p:nvPr/>
        </p:nvSpPr>
        <p:spPr>
          <a:xfrm>
            <a:off x="1928122" y="5445407"/>
            <a:ext cx="920172"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200" dirty="0" smtClean="0">
                <a:solidFill>
                  <a:schemeClr val="bg1"/>
                </a:solidFill>
                <a:effectLst>
                  <a:outerShdw blurRad="38100" dist="38100" dir="2700000" algn="tl">
                    <a:srgbClr val="000000">
                      <a:alpha val="43137"/>
                    </a:srgbClr>
                  </a:outerShdw>
                </a:effectLst>
              </a:rPr>
              <a:t>2,000</a:t>
            </a:r>
            <a:br>
              <a:rPr lang="en-US" sz="1200" dirty="0" smtClean="0">
                <a:solidFill>
                  <a:schemeClr val="bg1"/>
                </a:solidFill>
                <a:effectLst>
                  <a:outerShdw blurRad="38100" dist="38100" dir="2700000" algn="tl">
                    <a:srgbClr val="000000">
                      <a:alpha val="43137"/>
                    </a:srgbClr>
                  </a:outerShdw>
                </a:effectLst>
              </a:rPr>
            </a:br>
            <a:r>
              <a:rPr lang="en-US" sz="1200" dirty="0" smtClean="0">
                <a:solidFill>
                  <a:schemeClr val="bg1"/>
                </a:solidFill>
                <a:effectLst>
                  <a:outerShdw blurRad="38100" dist="38100" dir="2700000" algn="tl">
                    <a:srgbClr val="000000">
                      <a:alpha val="43137"/>
                    </a:srgbClr>
                  </a:outerShdw>
                </a:effectLst>
              </a:rPr>
              <a:t>Customers</a:t>
            </a:r>
          </a:p>
        </p:txBody>
      </p:sp>
      <p:sp>
        <p:nvSpPr>
          <p:cNvPr id="44" name="TextBox 43"/>
          <p:cNvSpPr txBox="1"/>
          <p:nvPr/>
        </p:nvSpPr>
        <p:spPr>
          <a:xfrm>
            <a:off x="3340479" y="5445407"/>
            <a:ext cx="941572" cy="4572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400" dirty="0" smtClean="0">
                <a:solidFill>
                  <a:schemeClr val="bg1"/>
                </a:solidFill>
                <a:effectLst>
                  <a:outerShdw blurRad="38100" dist="38100" dir="2700000" algn="tl">
                    <a:srgbClr val="000000">
                      <a:alpha val="43137"/>
                    </a:srgbClr>
                  </a:outerShdw>
                </a:effectLst>
              </a:rPr>
              <a:t>4,000</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Customers</a:t>
            </a:r>
          </a:p>
        </p:txBody>
      </p:sp>
      <p:sp>
        <p:nvSpPr>
          <p:cNvPr id="45" name="TextBox 44"/>
          <p:cNvSpPr txBox="1"/>
          <p:nvPr/>
        </p:nvSpPr>
        <p:spPr>
          <a:xfrm>
            <a:off x="4699338" y="5369207"/>
            <a:ext cx="1091368" cy="5334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357" rIns="0" bIns="152357" numCol="1" spcCol="1058" anchor="ctr" anchorCtr="0">
            <a:noAutofit/>
          </a:bodyPr>
          <a:lstStyle/>
          <a:p>
            <a:pPr algn="ctr" defTabSz="952186" fontAlgn="base">
              <a:lnSpc>
                <a:spcPct val="90000"/>
              </a:lnSpc>
              <a:spcBef>
                <a:spcPct val="0"/>
              </a:spcBef>
              <a:spcAft>
                <a:spcPct val="35000"/>
              </a:spcAft>
              <a:defRPr/>
            </a:pPr>
            <a:r>
              <a:rPr lang="en-US" sz="1400" dirty="0" smtClean="0">
                <a:solidFill>
                  <a:schemeClr val="bg1"/>
                </a:solidFill>
                <a:effectLst>
                  <a:outerShdw blurRad="38100" dist="38100" dir="2700000" algn="tl">
                    <a:srgbClr val="000000">
                      <a:alpha val="43137"/>
                    </a:srgbClr>
                  </a:outerShdw>
                </a:effectLst>
              </a:rPr>
              <a:t>7,000</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Customers</a:t>
            </a:r>
          </a:p>
        </p:txBody>
      </p:sp>
      <p:sp>
        <p:nvSpPr>
          <p:cNvPr id="33" name="TextBox 32"/>
          <p:cNvSpPr txBox="1"/>
          <p:nvPr/>
        </p:nvSpPr>
        <p:spPr>
          <a:xfrm>
            <a:off x="6101238" y="5369207"/>
            <a:ext cx="1139041" cy="533400"/>
          </a:xfrm>
          <a:prstGeom prst="round2DiagRect">
            <a:avLst>
              <a:gd name="adj1" fmla="val 50000"/>
              <a:gd name="adj2" fmla="val 0"/>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7642" rIns="0" bIns="217642" numCol="1" spcCol="1511" anchor="ctr" anchorCtr="0">
            <a:noAutofit/>
          </a:bodyPr>
          <a:lstStyle/>
          <a:p>
            <a:pPr algn="ctr" defTabSz="952186" fontAlgn="base">
              <a:lnSpc>
                <a:spcPct val="90000"/>
              </a:lnSpc>
              <a:spcBef>
                <a:spcPct val="0"/>
              </a:spcBef>
              <a:spcAft>
                <a:spcPct val="35000"/>
              </a:spcAft>
              <a:defRPr/>
            </a:pPr>
            <a:r>
              <a:rPr lang="en-US" sz="1600" dirty="0" smtClean="0">
                <a:solidFill>
                  <a:schemeClr val="bg1"/>
                </a:solidFill>
                <a:effectLst>
                  <a:outerShdw blurRad="38100" dist="38100" dir="2700000" algn="tl">
                    <a:srgbClr val="000000">
                      <a:alpha val="43137"/>
                    </a:srgbClr>
                  </a:outerShdw>
                </a:effectLst>
              </a:rPr>
              <a:t>8,000</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Customers</a:t>
            </a:r>
          </a:p>
        </p:txBody>
      </p:sp>
      <p:sp>
        <p:nvSpPr>
          <p:cNvPr id="35" name="Title 34"/>
          <p:cNvSpPr>
            <a:spLocks noGrp="1"/>
          </p:cNvSpPr>
          <p:nvPr>
            <p:ph type="title"/>
          </p:nvPr>
        </p:nvSpPr>
        <p:spPr>
          <a:xfrm>
            <a:off x="381000" y="230188"/>
            <a:ext cx="8382000" cy="1246495"/>
          </a:xfrm>
        </p:spPr>
        <p:txBody>
          <a:bodyPr/>
          <a:lstStyle/>
          <a:p>
            <a:pPr lvl="0" algn="l"/>
            <a:r>
              <a:rPr lang="en-US" dirty="0" smtClean="0"/>
              <a:t>BizTalk</a:t>
            </a:r>
            <a:r>
              <a:rPr lang="zh-CN" altLang="en-US" dirty="0" smtClean="0"/>
              <a:t>服务器版本</a:t>
            </a:r>
            <a:r>
              <a:rPr lang="en-US" altLang="zh-CN" dirty="0" smtClean="0"/>
              <a:t/>
            </a:r>
            <a:br>
              <a:rPr lang="en-US" altLang="zh-CN" dirty="0" smtClean="0"/>
            </a:br>
            <a:r>
              <a:rPr lang="zh-CN" altLang="en-US" sz="3600" dirty="0" smtClean="0">
                <a:solidFill>
                  <a:schemeClr val="tx2"/>
                </a:solidFill>
              </a:rPr>
              <a:t>微软持续创新：每两年出一个新版本</a:t>
            </a:r>
            <a:endParaRPr lang="en-US" dirty="0" smtClean="0">
              <a:solidFill>
                <a:schemeClr val="tx2"/>
              </a:solidFill>
            </a:endParaRPr>
          </a:p>
        </p:txBody>
      </p:sp>
    </p:spTree>
  </p:cSld>
  <p:clrMapOvr>
    <a:masterClrMapping/>
  </p:clrMapOvr>
  <p:transition advTm="1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5|49.3|.5|45.7|.5|56.8|.5"/>
</p:tagLst>
</file>

<file path=ppt/tags/tag10.xml><?xml version="1.0" encoding="utf-8"?>
<p:tagLst xmlns:a="http://schemas.openxmlformats.org/drawingml/2006/main" xmlns:r="http://schemas.openxmlformats.org/officeDocument/2006/relationships" xmlns:p="http://schemas.openxmlformats.org/presentationml/2006/main">
  <p:tag name="TIMING" val="|49.8|.5|.5|.5|.5|32|14.1|5.2|9.2|11.5|.5|.5|14.1|2.4|12.5|.5|14.1|7.6|.5|.5"/>
</p:tagLst>
</file>

<file path=ppt/tags/tag2.xml><?xml version="1.0" encoding="utf-8"?>
<p:tagLst xmlns:a="http://schemas.openxmlformats.org/drawingml/2006/main" xmlns:r="http://schemas.openxmlformats.org/officeDocument/2006/relationships" xmlns:p="http://schemas.openxmlformats.org/presentationml/2006/main">
  <p:tag name="TIMING" val="|50|49.8|17.4"/>
</p:tagLst>
</file>

<file path=ppt/tags/tag3.xml><?xml version="1.0" encoding="utf-8"?>
<p:tagLst xmlns:a="http://schemas.openxmlformats.org/drawingml/2006/main" xmlns:r="http://schemas.openxmlformats.org/officeDocument/2006/relationships" xmlns:p="http://schemas.openxmlformats.org/presentationml/2006/main">
  <p:tag name="TIMING" val="|2.2|48|33.2|11.2|16.2|18.4"/>
</p:tagLst>
</file>

<file path=ppt/tags/tag4.xml><?xml version="1.0" encoding="utf-8"?>
<p:tagLst xmlns:a="http://schemas.openxmlformats.org/drawingml/2006/main" xmlns:r="http://schemas.openxmlformats.org/officeDocument/2006/relationships" xmlns:p="http://schemas.openxmlformats.org/presentationml/2006/main">
  <p:tag name="TIMING" val="|16.3|29.9|56.3|24.2"/>
</p:tagLst>
</file>

<file path=ppt/tags/tag5.xml><?xml version="1.0" encoding="utf-8"?>
<p:tagLst xmlns:a="http://schemas.openxmlformats.org/drawingml/2006/main" xmlns:r="http://schemas.openxmlformats.org/officeDocument/2006/relationships" xmlns:p="http://schemas.openxmlformats.org/presentationml/2006/main">
  <p:tag name="TIMING" val="|16.6|12|1.2|5.2"/>
</p:tagLst>
</file>

<file path=ppt/tags/tag6.xml><?xml version="1.0" encoding="utf-8"?>
<p:tagLst xmlns:a="http://schemas.openxmlformats.org/drawingml/2006/main" xmlns:r="http://schemas.openxmlformats.org/officeDocument/2006/relationships" xmlns:p="http://schemas.openxmlformats.org/presentationml/2006/main">
  <p:tag name="TIMING" val="|0|1|1|.5"/>
</p:tagLst>
</file>

<file path=ppt/tags/tag7.xml><?xml version="1.0" encoding="utf-8"?>
<p:tagLst xmlns:a="http://schemas.openxmlformats.org/drawingml/2006/main" xmlns:r="http://schemas.openxmlformats.org/officeDocument/2006/relationships" xmlns:p="http://schemas.openxmlformats.org/presentationml/2006/main">
  <p:tag name="TIMING" val="|2.3|4.7"/>
</p:tagLst>
</file>

<file path=ppt/tags/tag8.xml><?xml version="1.0" encoding="utf-8"?>
<p:tagLst xmlns:a="http://schemas.openxmlformats.org/drawingml/2006/main" xmlns:r="http://schemas.openxmlformats.org/officeDocument/2006/relationships" xmlns:p="http://schemas.openxmlformats.org/presentationml/2006/main">
  <p:tag name="TIMING" val="|19.5|17.1|6.9|3.2|8.6|25.9"/>
</p:tagLst>
</file>

<file path=ppt/tags/tag9.xml><?xml version="1.0" encoding="utf-8"?>
<p:tagLst xmlns:a="http://schemas.openxmlformats.org/drawingml/2006/main" xmlns:r="http://schemas.openxmlformats.org/officeDocument/2006/relationships" xmlns:p="http://schemas.openxmlformats.org/presentationml/2006/main">
  <p:tag name="TIMING" val="|77"/>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2256</Words>
  <Application>Microsoft Office PowerPoint</Application>
  <PresentationFormat>全屏显示(4:3)</PresentationFormat>
  <Paragraphs>632</Paragraphs>
  <Slides>40</Slides>
  <Notes>40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助力企业整合、流程简化</vt:lpstr>
      <vt:lpstr>内容</vt:lpstr>
      <vt:lpstr>客户的烦恼：</vt:lpstr>
      <vt:lpstr>应用整合的变迁</vt:lpstr>
      <vt:lpstr>BizTalk是什么？</vt:lpstr>
      <vt:lpstr>BizTalk Server的逻辑架构</vt:lpstr>
      <vt:lpstr>People-Ready流程</vt:lpstr>
      <vt:lpstr>BizTalk服务器版本 微软持续创新：每两年出一个新版本</vt:lpstr>
      <vt:lpstr>BizTalk 2009 的附加值</vt:lpstr>
      <vt:lpstr>BizTalk Server 2009主题</vt:lpstr>
      <vt:lpstr>RFID移动场景</vt:lpstr>
      <vt:lpstr>VSTS 与 TFS 的整合 应用生命周期管理</vt:lpstr>
      <vt:lpstr>BizTalk 2009 TAP 客户反馈</vt:lpstr>
      <vt:lpstr>TAP 客户反馈引用</vt:lpstr>
      <vt:lpstr>BizTalk 路线图</vt:lpstr>
      <vt:lpstr>微软的平台观</vt:lpstr>
      <vt:lpstr>BizTalk: 整合服务器、ESB以及 连接Azure Services云端网关平台</vt:lpstr>
      <vt:lpstr>为什么现在BizTalk比任何时候 都重要？</vt:lpstr>
      <vt:lpstr>发布：BizTalk ESB Toolkit</vt:lpstr>
      <vt:lpstr>ESB Toolkit 2.0简介</vt:lpstr>
      <vt:lpstr>ESB Toolkit 2.0 的新增内容 </vt:lpstr>
      <vt:lpstr>ESB Toolkit的几个关键概念</vt:lpstr>
      <vt:lpstr>什么是Itinerary </vt:lpstr>
      <vt:lpstr>开发Itineraries</vt:lpstr>
      <vt:lpstr>使用Itineraries</vt:lpstr>
      <vt:lpstr>指定Itineraries的三种方式</vt:lpstr>
      <vt:lpstr>ESB解析器(Resolvers)</vt:lpstr>
      <vt:lpstr>什么是ESB Adapter Providers </vt:lpstr>
      <vt:lpstr>ESB Adapter Providers</vt:lpstr>
      <vt:lpstr>幻灯片 31</vt:lpstr>
      <vt:lpstr>BizTalk ESB Toolkit 2.0参考架构</vt:lpstr>
      <vt:lpstr>演 示</vt:lpstr>
      <vt:lpstr>采购处理流程–业务场景</vt:lpstr>
      <vt:lpstr>采购处理流程</vt:lpstr>
      <vt:lpstr>演示小结：</vt:lpstr>
      <vt:lpstr>总结</vt:lpstr>
      <vt:lpstr>疑问和解答</vt:lpstr>
      <vt:lpstr>幻灯片 39</vt:lpstr>
      <vt:lpstr>幻灯片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2009-10-29T01:51:15Z</dcterms:created>
  <dcterms:modified xsi:type="dcterms:W3CDTF">2009-10-29T01:51:27Z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