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sldIdLst>
    <p:sldId id="256" r:id="rId3"/>
    <p:sldId id="257" r:id="rId4"/>
    <p:sldId id="279" r:id="rId5"/>
    <p:sldId id="280" r:id="rId6"/>
    <p:sldId id="281" r:id="rId7"/>
    <p:sldId id="282" r:id="rId8"/>
    <p:sldId id="285" r:id="rId9"/>
    <p:sldId id="311" r:id="rId10"/>
    <p:sldId id="310" r:id="rId11"/>
    <p:sldId id="286" r:id="rId12"/>
    <p:sldId id="312"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13" r:id="rId26"/>
    <p:sldId id="301" r:id="rId27"/>
    <p:sldId id="302" r:id="rId28"/>
    <p:sldId id="303" r:id="rId29"/>
    <p:sldId id="304" r:id="rId30"/>
    <p:sldId id="314" r:id="rId31"/>
    <p:sldId id="315" r:id="rId32"/>
    <p:sldId id="308" r:id="rId33"/>
    <p:sldId id="272" r:id="rId34"/>
    <p:sldId id="273" r:id="rId35"/>
    <p:sldId id="274" r:id="rId36"/>
    <p:sldId id="275"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08" y="-3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1670F-24CF-415A-8BB9-0EC59FF12F40}"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US"/>
        </a:p>
      </dgm:t>
    </dgm:pt>
    <dgm:pt modelId="{246A86D7-A6B6-42A8-BF0E-E4695E0344FB}">
      <dgm:prSet phldrT="[Text]"/>
      <dgm:spPr/>
      <dgm:t>
        <a:bodyPr/>
        <a:lstStyle/>
        <a:p>
          <a:r>
            <a:rPr lang="en-US" dirty="0" smtClean="0"/>
            <a:t>Existing data</a:t>
          </a:r>
          <a:endParaRPr lang="en-US" dirty="0"/>
        </a:p>
      </dgm:t>
    </dgm:pt>
    <dgm:pt modelId="{E6A90D59-F1F8-4989-B20F-2BC0BE28F1D6}" type="parTrans" cxnId="{CBD15E2E-AC98-4016-B6DD-A6B7A2B594B3}">
      <dgm:prSet/>
      <dgm:spPr/>
      <dgm:t>
        <a:bodyPr/>
        <a:lstStyle/>
        <a:p>
          <a:endParaRPr lang="en-US"/>
        </a:p>
      </dgm:t>
    </dgm:pt>
    <dgm:pt modelId="{C3A71E1F-D934-4F82-8B01-367929EF568F}" type="sibTrans" cxnId="{CBD15E2E-AC98-4016-B6DD-A6B7A2B594B3}">
      <dgm:prSet/>
      <dgm:spPr/>
      <dgm:t>
        <a:bodyPr/>
        <a:lstStyle/>
        <a:p>
          <a:endParaRPr lang="en-US"/>
        </a:p>
      </dgm:t>
    </dgm:pt>
    <dgm:pt modelId="{A7AD3EC8-C035-4F98-A24A-16F31DB87CC7}">
      <dgm:prSet phldrT="[Text]"/>
      <dgm:spPr/>
      <dgm:t>
        <a:bodyPr/>
        <a:lstStyle/>
        <a:p>
          <a:r>
            <a:rPr lang="en-US" dirty="0" smtClean="0"/>
            <a:t>Find Patterns</a:t>
          </a:r>
          <a:endParaRPr lang="en-US" dirty="0"/>
        </a:p>
      </dgm:t>
    </dgm:pt>
    <dgm:pt modelId="{CB7F798F-618C-458C-A8F6-695C12600501}" type="parTrans" cxnId="{741FC6B9-A958-46A5-B8BB-12B5CBB2ECD8}">
      <dgm:prSet/>
      <dgm:spPr/>
      <dgm:t>
        <a:bodyPr/>
        <a:lstStyle/>
        <a:p>
          <a:endParaRPr lang="en-US"/>
        </a:p>
      </dgm:t>
    </dgm:pt>
    <dgm:pt modelId="{DE21705A-63BC-48C6-8ABB-8E9123E7B333}" type="sibTrans" cxnId="{741FC6B9-A958-46A5-B8BB-12B5CBB2ECD8}">
      <dgm:prSet/>
      <dgm:spPr/>
      <dgm:t>
        <a:bodyPr/>
        <a:lstStyle/>
        <a:p>
          <a:endParaRPr lang="en-US"/>
        </a:p>
      </dgm:t>
    </dgm:pt>
    <dgm:pt modelId="{2DB7E6C3-3479-4DA4-8D85-74E39619776D}">
      <dgm:prSet phldrT="[Text]"/>
      <dgm:spPr/>
      <dgm:t>
        <a:bodyPr/>
        <a:lstStyle/>
        <a:p>
          <a:r>
            <a:rPr lang="en-US" dirty="0" smtClean="0"/>
            <a:t>New Data</a:t>
          </a:r>
          <a:endParaRPr lang="en-US" dirty="0"/>
        </a:p>
      </dgm:t>
    </dgm:pt>
    <dgm:pt modelId="{50F31F68-FD59-4A83-9584-94D4123BF8E5}" type="parTrans" cxnId="{853C7191-6EEC-41EB-947F-68D7B5C42ED5}">
      <dgm:prSet/>
      <dgm:spPr/>
      <dgm:t>
        <a:bodyPr/>
        <a:lstStyle/>
        <a:p>
          <a:endParaRPr lang="en-US"/>
        </a:p>
      </dgm:t>
    </dgm:pt>
    <dgm:pt modelId="{BBF9BB05-575C-4511-BDBA-AB9B0BBF9576}" type="sibTrans" cxnId="{853C7191-6EEC-41EB-947F-68D7B5C42ED5}">
      <dgm:prSet/>
      <dgm:spPr/>
      <dgm:t>
        <a:bodyPr/>
        <a:lstStyle/>
        <a:p>
          <a:endParaRPr lang="en-US"/>
        </a:p>
      </dgm:t>
    </dgm:pt>
    <dgm:pt modelId="{AAD30CF8-4D53-48E0-A98A-223D04CBF235}">
      <dgm:prSet phldrT="[Text]"/>
      <dgm:spPr/>
      <dgm:t>
        <a:bodyPr/>
        <a:lstStyle/>
        <a:p>
          <a:r>
            <a:rPr lang="en-US" dirty="0" smtClean="0"/>
            <a:t>Apply Patterns</a:t>
          </a:r>
          <a:endParaRPr lang="en-US" dirty="0"/>
        </a:p>
      </dgm:t>
    </dgm:pt>
    <dgm:pt modelId="{BE9F71B6-7161-44C1-9524-BC1EDBE4CEEE}" type="parTrans" cxnId="{AC6809D9-04CB-470C-A11F-A9B590F72A55}">
      <dgm:prSet/>
      <dgm:spPr/>
      <dgm:t>
        <a:bodyPr/>
        <a:lstStyle/>
        <a:p>
          <a:endParaRPr lang="en-US"/>
        </a:p>
      </dgm:t>
    </dgm:pt>
    <dgm:pt modelId="{1EF74D66-C5E9-49F1-B44C-BB92A391FBEA}" type="sibTrans" cxnId="{AC6809D9-04CB-470C-A11F-A9B590F72A55}">
      <dgm:prSet/>
      <dgm:spPr/>
      <dgm:t>
        <a:bodyPr/>
        <a:lstStyle/>
        <a:p>
          <a:endParaRPr lang="en-US"/>
        </a:p>
      </dgm:t>
    </dgm:pt>
    <dgm:pt modelId="{7D44BF5F-D7F4-4D94-8F25-79FC2F9C7B7E}" type="pres">
      <dgm:prSet presAssocID="{4661670F-24CF-415A-8BB9-0EC59FF12F40}" presName="cycle" presStyleCnt="0">
        <dgm:presLayoutVars>
          <dgm:dir/>
          <dgm:resizeHandles val="exact"/>
        </dgm:presLayoutVars>
      </dgm:prSet>
      <dgm:spPr/>
      <dgm:t>
        <a:bodyPr/>
        <a:lstStyle/>
        <a:p>
          <a:endParaRPr lang="en-US"/>
        </a:p>
      </dgm:t>
    </dgm:pt>
    <dgm:pt modelId="{B30BF5A5-C554-4D98-A9C2-F034C84D4A7D}" type="pres">
      <dgm:prSet presAssocID="{246A86D7-A6B6-42A8-BF0E-E4695E0344FB}" presName="node" presStyleLbl="node1" presStyleIdx="0" presStyleCnt="4">
        <dgm:presLayoutVars>
          <dgm:bulletEnabled val="1"/>
        </dgm:presLayoutVars>
      </dgm:prSet>
      <dgm:spPr/>
      <dgm:t>
        <a:bodyPr/>
        <a:lstStyle/>
        <a:p>
          <a:endParaRPr lang="en-US"/>
        </a:p>
      </dgm:t>
    </dgm:pt>
    <dgm:pt modelId="{B19F8F11-B0C2-4795-8DE0-AF817D33AB99}" type="pres">
      <dgm:prSet presAssocID="{C3A71E1F-D934-4F82-8B01-367929EF568F}" presName="sibTrans" presStyleLbl="sibTrans2D1" presStyleIdx="0" presStyleCnt="4"/>
      <dgm:spPr/>
      <dgm:t>
        <a:bodyPr/>
        <a:lstStyle/>
        <a:p>
          <a:endParaRPr lang="en-US"/>
        </a:p>
      </dgm:t>
    </dgm:pt>
    <dgm:pt modelId="{FB7D82C2-421F-47A6-9835-0C2FADF02679}" type="pres">
      <dgm:prSet presAssocID="{C3A71E1F-D934-4F82-8B01-367929EF568F}" presName="connectorText" presStyleLbl="sibTrans2D1" presStyleIdx="0" presStyleCnt="4"/>
      <dgm:spPr/>
      <dgm:t>
        <a:bodyPr/>
        <a:lstStyle/>
        <a:p>
          <a:endParaRPr lang="en-US"/>
        </a:p>
      </dgm:t>
    </dgm:pt>
    <dgm:pt modelId="{A4553F01-11BB-40AF-AF1C-7E33E4CC6A34}" type="pres">
      <dgm:prSet presAssocID="{A7AD3EC8-C035-4F98-A24A-16F31DB87CC7}" presName="node" presStyleLbl="node1" presStyleIdx="1" presStyleCnt="4">
        <dgm:presLayoutVars>
          <dgm:bulletEnabled val="1"/>
        </dgm:presLayoutVars>
      </dgm:prSet>
      <dgm:spPr/>
      <dgm:t>
        <a:bodyPr/>
        <a:lstStyle/>
        <a:p>
          <a:endParaRPr lang="en-US"/>
        </a:p>
      </dgm:t>
    </dgm:pt>
    <dgm:pt modelId="{BF19A646-28CE-4B6A-A44B-7EE628309A1A}" type="pres">
      <dgm:prSet presAssocID="{DE21705A-63BC-48C6-8ABB-8E9123E7B333}" presName="sibTrans" presStyleLbl="sibTrans2D1" presStyleIdx="1" presStyleCnt="4"/>
      <dgm:spPr/>
      <dgm:t>
        <a:bodyPr/>
        <a:lstStyle/>
        <a:p>
          <a:endParaRPr lang="en-US"/>
        </a:p>
      </dgm:t>
    </dgm:pt>
    <dgm:pt modelId="{938B0F27-FFD8-4A74-9FF8-A088B936BA63}" type="pres">
      <dgm:prSet presAssocID="{DE21705A-63BC-48C6-8ABB-8E9123E7B333}" presName="connectorText" presStyleLbl="sibTrans2D1" presStyleIdx="1" presStyleCnt="4"/>
      <dgm:spPr/>
      <dgm:t>
        <a:bodyPr/>
        <a:lstStyle/>
        <a:p>
          <a:endParaRPr lang="en-US"/>
        </a:p>
      </dgm:t>
    </dgm:pt>
    <dgm:pt modelId="{430F2186-0B5A-4A6C-AC8C-9DA696A1BC26}" type="pres">
      <dgm:prSet presAssocID="{2DB7E6C3-3479-4DA4-8D85-74E39619776D}" presName="node" presStyleLbl="node1" presStyleIdx="2" presStyleCnt="4">
        <dgm:presLayoutVars>
          <dgm:bulletEnabled val="1"/>
        </dgm:presLayoutVars>
      </dgm:prSet>
      <dgm:spPr/>
      <dgm:t>
        <a:bodyPr/>
        <a:lstStyle/>
        <a:p>
          <a:endParaRPr lang="en-US"/>
        </a:p>
      </dgm:t>
    </dgm:pt>
    <dgm:pt modelId="{E51FF8CF-2238-4C25-88F2-3783F8CE3CBB}" type="pres">
      <dgm:prSet presAssocID="{BBF9BB05-575C-4511-BDBA-AB9B0BBF9576}" presName="sibTrans" presStyleLbl="sibTrans2D1" presStyleIdx="2" presStyleCnt="4"/>
      <dgm:spPr/>
      <dgm:t>
        <a:bodyPr/>
        <a:lstStyle/>
        <a:p>
          <a:endParaRPr lang="en-US"/>
        </a:p>
      </dgm:t>
    </dgm:pt>
    <dgm:pt modelId="{FFBAF8C1-EEC9-47E8-A3B7-59D70876A0EE}" type="pres">
      <dgm:prSet presAssocID="{BBF9BB05-575C-4511-BDBA-AB9B0BBF9576}" presName="connectorText" presStyleLbl="sibTrans2D1" presStyleIdx="2" presStyleCnt="4"/>
      <dgm:spPr/>
      <dgm:t>
        <a:bodyPr/>
        <a:lstStyle/>
        <a:p>
          <a:endParaRPr lang="en-US"/>
        </a:p>
      </dgm:t>
    </dgm:pt>
    <dgm:pt modelId="{1C9C974E-425B-49E7-A79F-A167B0963945}" type="pres">
      <dgm:prSet presAssocID="{AAD30CF8-4D53-48E0-A98A-223D04CBF235}" presName="node" presStyleLbl="node1" presStyleIdx="3" presStyleCnt="4">
        <dgm:presLayoutVars>
          <dgm:bulletEnabled val="1"/>
        </dgm:presLayoutVars>
      </dgm:prSet>
      <dgm:spPr/>
      <dgm:t>
        <a:bodyPr/>
        <a:lstStyle/>
        <a:p>
          <a:endParaRPr lang="en-US"/>
        </a:p>
      </dgm:t>
    </dgm:pt>
    <dgm:pt modelId="{BBAE4B83-2C93-4266-9542-C773EB4EDAD2}" type="pres">
      <dgm:prSet presAssocID="{1EF74D66-C5E9-49F1-B44C-BB92A391FBEA}" presName="sibTrans" presStyleLbl="sibTrans2D1" presStyleIdx="3" presStyleCnt="4"/>
      <dgm:spPr/>
      <dgm:t>
        <a:bodyPr/>
        <a:lstStyle/>
        <a:p>
          <a:endParaRPr lang="en-US"/>
        </a:p>
      </dgm:t>
    </dgm:pt>
    <dgm:pt modelId="{229F9EA7-F17D-4B43-A4CB-1571A050237A}" type="pres">
      <dgm:prSet presAssocID="{1EF74D66-C5E9-49F1-B44C-BB92A391FBEA}" presName="connectorText" presStyleLbl="sibTrans2D1" presStyleIdx="3" presStyleCnt="4"/>
      <dgm:spPr/>
      <dgm:t>
        <a:bodyPr/>
        <a:lstStyle/>
        <a:p>
          <a:endParaRPr lang="en-US"/>
        </a:p>
      </dgm:t>
    </dgm:pt>
  </dgm:ptLst>
  <dgm:cxnLst>
    <dgm:cxn modelId="{CBD15E2E-AC98-4016-B6DD-A6B7A2B594B3}" srcId="{4661670F-24CF-415A-8BB9-0EC59FF12F40}" destId="{246A86D7-A6B6-42A8-BF0E-E4695E0344FB}" srcOrd="0" destOrd="0" parTransId="{E6A90D59-F1F8-4989-B20F-2BC0BE28F1D6}" sibTransId="{C3A71E1F-D934-4F82-8B01-367929EF568F}"/>
    <dgm:cxn modelId="{C6160B8D-BB7E-43BC-9A81-E0308EBD08CA}" type="presOf" srcId="{BBF9BB05-575C-4511-BDBA-AB9B0BBF9576}" destId="{E51FF8CF-2238-4C25-88F2-3783F8CE3CBB}" srcOrd="0" destOrd="0" presId="urn:microsoft.com/office/officeart/2005/8/layout/cycle2"/>
    <dgm:cxn modelId="{17AC0725-CB50-44E8-B9AF-8CE79EE47D82}" type="presOf" srcId="{A7AD3EC8-C035-4F98-A24A-16F31DB87CC7}" destId="{A4553F01-11BB-40AF-AF1C-7E33E4CC6A34}" srcOrd="0" destOrd="0" presId="urn:microsoft.com/office/officeart/2005/8/layout/cycle2"/>
    <dgm:cxn modelId="{6861F1D4-EE43-4E94-B163-8D88EFD789DA}" type="presOf" srcId="{C3A71E1F-D934-4F82-8B01-367929EF568F}" destId="{FB7D82C2-421F-47A6-9835-0C2FADF02679}" srcOrd="1" destOrd="0" presId="urn:microsoft.com/office/officeart/2005/8/layout/cycle2"/>
    <dgm:cxn modelId="{7EAE83C0-7586-4037-A92C-8291C69F5E47}" type="presOf" srcId="{BBF9BB05-575C-4511-BDBA-AB9B0BBF9576}" destId="{FFBAF8C1-EEC9-47E8-A3B7-59D70876A0EE}" srcOrd="1" destOrd="0" presId="urn:microsoft.com/office/officeart/2005/8/layout/cycle2"/>
    <dgm:cxn modelId="{4027A5C7-5122-4EBA-9BD7-BF73F677B093}" type="presOf" srcId="{1EF74D66-C5E9-49F1-B44C-BB92A391FBEA}" destId="{BBAE4B83-2C93-4266-9542-C773EB4EDAD2}" srcOrd="0" destOrd="0" presId="urn:microsoft.com/office/officeart/2005/8/layout/cycle2"/>
    <dgm:cxn modelId="{023C16C3-D2A7-41A7-902A-C0F660779114}" type="presOf" srcId="{2DB7E6C3-3479-4DA4-8D85-74E39619776D}" destId="{430F2186-0B5A-4A6C-AC8C-9DA696A1BC26}" srcOrd="0" destOrd="0" presId="urn:microsoft.com/office/officeart/2005/8/layout/cycle2"/>
    <dgm:cxn modelId="{AC6809D9-04CB-470C-A11F-A9B590F72A55}" srcId="{4661670F-24CF-415A-8BB9-0EC59FF12F40}" destId="{AAD30CF8-4D53-48E0-A98A-223D04CBF235}" srcOrd="3" destOrd="0" parTransId="{BE9F71B6-7161-44C1-9524-BC1EDBE4CEEE}" sibTransId="{1EF74D66-C5E9-49F1-B44C-BB92A391FBEA}"/>
    <dgm:cxn modelId="{853C7191-6EEC-41EB-947F-68D7B5C42ED5}" srcId="{4661670F-24CF-415A-8BB9-0EC59FF12F40}" destId="{2DB7E6C3-3479-4DA4-8D85-74E39619776D}" srcOrd="2" destOrd="0" parTransId="{50F31F68-FD59-4A83-9584-94D4123BF8E5}" sibTransId="{BBF9BB05-575C-4511-BDBA-AB9B0BBF9576}"/>
    <dgm:cxn modelId="{5C13D681-DEE3-4FFA-A430-D796FD036EC5}" type="presOf" srcId="{1EF74D66-C5E9-49F1-B44C-BB92A391FBEA}" destId="{229F9EA7-F17D-4B43-A4CB-1571A050237A}" srcOrd="1" destOrd="0" presId="urn:microsoft.com/office/officeart/2005/8/layout/cycle2"/>
    <dgm:cxn modelId="{23B09C6E-EA72-4625-B488-1AE77C6FCBC3}" type="presOf" srcId="{AAD30CF8-4D53-48E0-A98A-223D04CBF235}" destId="{1C9C974E-425B-49E7-A79F-A167B0963945}" srcOrd="0" destOrd="0" presId="urn:microsoft.com/office/officeart/2005/8/layout/cycle2"/>
    <dgm:cxn modelId="{AA6F3024-7CC9-4469-B74F-392E7059C3B3}" type="presOf" srcId="{4661670F-24CF-415A-8BB9-0EC59FF12F40}" destId="{7D44BF5F-D7F4-4D94-8F25-79FC2F9C7B7E}" srcOrd="0" destOrd="0" presId="urn:microsoft.com/office/officeart/2005/8/layout/cycle2"/>
    <dgm:cxn modelId="{741FC6B9-A958-46A5-B8BB-12B5CBB2ECD8}" srcId="{4661670F-24CF-415A-8BB9-0EC59FF12F40}" destId="{A7AD3EC8-C035-4F98-A24A-16F31DB87CC7}" srcOrd="1" destOrd="0" parTransId="{CB7F798F-618C-458C-A8F6-695C12600501}" sibTransId="{DE21705A-63BC-48C6-8ABB-8E9123E7B333}"/>
    <dgm:cxn modelId="{B98E696A-7711-4329-AFAB-BF29944B6A22}" type="presOf" srcId="{C3A71E1F-D934-4F82-8B01-367929EF568F}" destId="{B19F8F11-B0C2-4795-8DE0-AF817D33AB99}" srcOrd="0" destOrd="0" presId="urn:microsoft.com/office/officeart/2005/8/layout/cycle2"/>
    <dgm:cxn modelId="{9E4F0BC2-40BF-47A2-A79D-DC2A54B151EA}" type="presOf" srcId="{246A86D7-A6B6-42A8-BF0E-E4695E0344FB}" destId="{B30BF5A5-C554-4D98-A9C2-F034C84D4A7D}" srcOrd="0" destOrd="0" presId="urn:microsoft.com/office/officeart/2005/8/layout/cycle2"/>
    <dgm:cxn modelId="{D6032F91-9CE8-4E44-BAAA-B6EC6D0412EE}" type="presOf" srcId="{DE21705A-63BC-48C6-8ABB-8E9123E7B333}" destId="{938B0F27-FFD8-4A74-9FF8-A088B936BA63}" srcOrd="1" destOrd="0" presId="urn:microsoft.com/office/officeart/2005/8/layout/cycle2"/>
    <dgm:cxn modelId="{D7284B56-EF54-41C6-9805-059757CF845F}" type="presOf" srcId="{DE21705A-63BC-48C6-8ABB-8E9123E7B333}" destId="{BF19A646-28CE-4B6A-A44B-7EE628309A1A}" srcOrd="0" destOrd="0" presId="urn:microsoft.com/office/officeart/2005/8/layout/cycle2"/>
    <dgm:cxn modelId="{723A3D2A-6D9C-4E96-B417-760837D96E92}" type="presParOf" srcId="{7D44BF5F-D7F4-4D94-8F25-79FC2F9C7B7E}" destId="{B30BF5A5-C554-4D98-A9C2-F034C84D4A7D}" srcOrd="0" destOrd="0" presId="urn:microsoft.com/office/officeart/2005/8/layout/cycle2"/>
    <dgm:cxn modelId="{08AA85E2-5534-431E-973C-DB122189B3BA}" type="presParOf" srcId="{7D44BF5F-D7F4-4D94-8F25-79FC2F9C7B7E}" destId="{B19F8F11-B0C2-4795-8DE0-AF817D33AB99}" srcOrd="1" destOrd="0" presId="urn:microsoft.com/office/officeart/2005/8/layout/cycle2"/>
    <dgm:cxn modelId="{7515BD2F-1C78-48DC-9E26-F1C284FFDA15}" type="presParOf" srcId="{B19F8F11-B0C2-4795-8DE0-AF817D33AB99}" destId="{FB7D82C2-421F-47A6-9835-0C2FADF02679}" srcOrd="0" destOrd="0" presId="urn:microsoft.com/office/officeart/2005/8/layout/cycle2"/>
    <dgm:cxn modelId="{EB1CFB63-0A70-40F1-B236-B5E6089E297D}" type="presParOf" srcId="{7D44BF5F-D7F4-4D94-8F25-79FC2F9C7B7E}" destId="{A4553F01-11BB-40AF-AF1C-7E33E4CC6A34}" srcOrd="2" destOrd="0" presId="urn:microsoft.com/office/officeart/2005/8/layout/cycle2"/>
    <dgm:cxn modelId="{988A3B1F-8130-4838-AE16-A9049F958DB5}" type="presParOf" srcId="{7D44BF5F-D7F4-4D94-8F25-79FC2F9C7B7E}" destId="{BF19A646-28CE-4B6A-A44B-7EE628309A1A}" srcOrd="3" destOrd="0" presId="urn:microsoft.com/office/officeart/2005/8/layout/cycle2"/>
    <dgm:cxn modelId="{F3929F40-5331-4215-84E8-81A497593482}" type="presParOf" srcId="{BF19A646-28CE-4B6A-A44B-7EE628309A1A}" destId="{938B0F27-FFD8-4A74-9FF8-A088B936BA63}" srcOrd="0" destOrd="0" presId="urn:microsoft.com/office/officeart/2005/8/layout/cycle2"/>
    <dgm:cxn modelId="{739B21EF-5C6A-43F2-A095-A1C4DEE204E3}" type="presParOf" srcId="{7D44BF5F-D7F4-4D94-8F25-79FC2F9C7B7E}" destId="{430F2186-0B5A-4A6C-AC8C-9DA696A1BC26}" srcOrd="4" destOrd="0" presId="urn:microsoft.com/office/officeart/2005/8/layout/cycle2"/>
    <dgm:cxn modelId="{67181F0D-BAA0-48A9-99FC-22C793831518}" type="presParOf" srcId="{7D44BF5F-D7F4-4D94-8F25-79FC2F9C7B7E}" destId="{E51FF8CF-2238-4C25-88F2-3783F8CE3CBB}" srcOrd="5" destOrd="0" presId="urn:microsoft.com/office/officeart/2005/8/layout/cycle2"/>
    <dgm:cxn modelId="{BAEA624A-DD37-4CAE-89F1-78AC316BA03B}" type="presParOf" srcId="{E51FF8CF-2238-4C25-88F2-3783F8CE3CBB}" destId="{FFBAF8C1-EEC9-47E8-A3B7-59D70876A0EE}" srcOrd="0" destOrd="0" presId="urn:microsoft.com/office/officeart/2005/8/layout/cycle2"/>
    <dgm:cxn modelId="{53C79972-22D7-40E9-BF76-F5D065BE0C54}" type="presParOf" srcId="{7D44BF5F-D7F4-4D94-8F25-79FC2F9C7B7E}" destId="{1C9C974E-425B-49E7-A79F-A167B0963945}" srcOrd="6" destOrd="0" presId="urn:microsoft.com/office/officeart/2005/8/layout/cycle2"/>
    <dgm:cxn modelId="{8C53E4BC-75ED-40A8-B31A-F96EC8878806}" type="presParOf" srcId="{7D44BF5F-D7F4-4D94-8F25-79FC2F9C7B7E}" destId="{BBAE4B83-2C93-4266-9542-C773EB4EDAD2}" srcOrd="7" destOrd="0" presId="urn:microsoft.com/office/officeart/2005/8/layout/cycle2"/>
    <dgm:cxn modelId="{46859D61-C972-445A-AADF-D9467D946902}" type="presParOf" srcId="{BBAE4B83-2C93-4266-9542-C773EB4EDAD2}" destId="{229F9EA7-F17D-4B43-A4CB-1571A050237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CEA05-AB16-4ECA-BF65-33EDE056D27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ECBFA0B-440F-400C-8EA3-269ED7A2D4A3}">
      <dgm:prSet/>
      <dgm:spPr/>
      <dgm:t>
        <a:bodyPr/>
        <a:lstStyle/>
        <a:p>
          <a:pPr rtl="0"/>
          <a:r>
            <a:rPr lang="en-US" smtClean="0">
              <a:solidFill>
                <a:schemeClr val="tx1"/>
              </a:solidFill>
            </a:rPr>
            <a:t>SQL Server Data Mining Tools</a:t>
          </a:r>
          <a:endParaRPr lang="en-US">
            <a:solidFill>
              <a:schemeClr val="tx1"/>
            </a:solidFill>
          </a:endParaRPr>
        </a:p>
      </dgm:t>
    </dgm:pt>
    <dgm:pt modelId="{D07AF3C4-E2A0-4050-8735-39A49B5F7B0E}" type="parTrans" cxnId="{5E0EF041-F4D9-4988-8585-517B67EEF664}">
      <dgm:prSet/>
      <dgm:spPr/>
      <dgm:t>
        <a:bodyPr/>
        <a:lstStyle/>
        <a:p>
          <a:endParaRPr lang="en-US">
            <a:solidFill>
              <a:schemeClr val="tx1"/>
            </a:solidFill>
          </a:endParaRPr>
        </a:p>
      </dgm:t>
    </dgm:pt>
    <dgm:pt modelId="{EBE61EBC-B729-4F14-BF35-8DB1C3F98128}" type="sibTrans" cxnId="{5E0EF041-F4D9-4988-8585-517B67EEF664}">
      <dgm:prSet/>
      <dgm:spPr/>
      <dgm:t>
        <a:bodyPr/>
        <a:lstStyle/>
        <a:p>
          <a:endParaRPr lang="en-US">
            <a:solidFill>
              <a:schemeClr val="tx1"/>
            </a:solidFill>
          </a:endParaRPr>
        </a:p>
      </dgm:t>
    </dgm:pt>
    <dgm:pt modelId="{CD7245BC-F883-4E94-A244-7EAD3F9E5BBA}">
      <dgm:prSet/>
      <dgm:spPr/>
      <dgm:t>
        <a:bodyPr/>
        <a:lstStyle/>
        <a:p>
          <a:pPr rtl="0"/>
          <a:r>
            <a:rPr lang="en-US" smtClean="0">
              <a:solidFill>
                <a:schemeClr val="tx1"/>
              </a:solidFill>
            </a:rPr>
            <a:t>SQL Server Standard &amp; Enterprise</a:t>
          </a:r>
          <a:endParaRPr lang="en-US">
            <a:solidFill>
              <a:schemeClr val="tx1"/>
            </a:solidFill>
          </a:endParaRPr>
        </a:p>
      </dgm:t>
    </dgm:pt>
    <dgm:pt modelId="{D70FF606-0F90-43C6-A253-2252244F5E9A}" type="parTrans" cxnId="{BAEDCCF4-201C-4EF5-813F-D4E10E558691}">
      <dgm:prSet/>
      <dgm:spPr/>
      <dgm:t>
        <a:bodyPr/>
        <a:lstStyle/>
        <a:p>
          <a:endParaRPr lang="en-US">
            <a:solidFill>
              <a:schemeClr val="tx1"/>
            </a:solidFill>
          </a:endParaRPr>
        </a:p>
      </dgm:t>
    </dgm:pt>
    <dgm:pt modelId="{9EE1C4A3-6681-44FE-AC35-C97B1145EE27}" type="sibTrans" cxnId="{BAEDCCF4-201C-4EF5-813F-D4E10E558691}">
      <dgm:prSet/>
      <dgm:spPr/>
      <dgm:t>
        <a:bodyPr/>
        <a:lstStyle/>
        <a:p>
          <a:endParaRPr lang="en-US">
            <a:solidFill>
              <a:schemeClr val="tx1"/>
            </a:solidFill>
          </a:endParaRPr>
        </a:p>
      </dgm:t>
    </dgm:pt>
    <dgm:pt modelId="{01651FDF-6112-4069-8462-57799CB511FB}">
      <dgm:prSet/>
      <dgm:spPr/>
      <dgm:t>
        <a:bodyPr/>
        <a:lstStyle/>
        <a:p>
          <a:pPr rtl="0"/>
          <a:r>
            <a:rPr lang="en-US" smtClean="0">
              <a:solidFill>
                <a:schemeClr val="tx1"/>
              </a:solidFill>
            </a:rPr>
            <a:t>Microsoft Office Excel + Data Mining Add-in</a:t>
          </a:r>
          <a:endParaRPr lang="en-US">
            <a:solidFill>
              <a:schemeClr val="tx1"/>
            </a:solidFill>
          </a:endParaRPr>
        </a:p>
      </dgm:t>
    </dgm:pt>
    <dgm:pt modelId="{329CBB89-2991-4885-9A57-AD69B6125F83}" type="parTrans" cxnId="{5AF06648-4FA5-42DE-8D7F-D125FC2B7FE9}">
      <dgm:prSet/>
      <dgm:spPr/>
      <dgm:t>
        <a:bodyPr/>
        <a:lstStyle/>
        <a:p>
          <a:endParaRPr lang="en-US">
            <a:solidFill>
              <a:schemeClr val="tx1"/>
            </a:solidFill>
          </a:endParaRPr>
        </a:p>
      </dgm:t>
    </dgm:pt>
    <dgm:pt modelId="{AF9EBD14-22BF-4007-A197-099C0B30BFCE}" type="sibTrans" cxnId="{5AF06648-4FA5-42DE-8D7F-D125FC2B7FE9}">
      <dgm:prSet/>
      <dgm:spPr/>
      <dgm:t>
        <a:bodyPr/>
        <a:lstStyle/>
        <a:p>
          <a:endParaRPr lang="en-US">
            <a:solidFill>
              <a:schemeClr val="tx1"/>
            </a:solidFill>
          </a:endParaRPr>
        </a:p>
      </dgm:t>
    </dgm:pt>
    <dgm:pt modelId="{ED81CBAD-A7FD-4F29-A597-B5B45CCA3A2D}">
      <dgm:prSet/>
      <dgm:spPr/>
      <dgm:t>
        <a:bodyPr/>
        <a:lstStyle/>
        <a:p>
          <a:pPr rtl="0"/>
          <a:r>
            <a:rPr lang="en-US" smtClean="0">
              <a:solidFill>
                <a:schemeClr val="tx1"/>
              </a:solidFill>
            </a:rPr>
            <a:t>Microsoft Office Excel + Table Analysis Add-in</a:t>
          </a:r>
          <a:endParaRPr lang="en-US">
            <a:solidFill>
              <a:schemeClr val="tx1"/>
            </a:solidFill>
          </a:endParaRPr>
        </a:p>
      </dgm:t>
    </dgm:pt>
    <dgm:pt modelId="{5F04A459-A0C1-4F24-AC08-C322286FCE36}" type="parTrans" cxnId="{3F3DE5F3-05B7-439C-B470-0B15DDADDC8D}">
      <dgm:prSet/>
      <dgm:spPr/>
      <dgm:t>
        <a:bodyPr/>
        <a:lstStyle/>
        <a:p>
          <a:endParaRPr lang="en-US">
            <a:solidFill>
              <a:schemeClr val="tx1"/>
            </a:solidFill>
          </a:endParaRPr>
        </a:p>
      </dgm:t>
    </dgm:pt>
    <dgm:pt modelId="{9F08849C-7E03-4FBF-802A-53ACE1F6437B}" type="sibTrans" cxnId="{3F3DE5F3-05B7-439C-B470-0B15DDADDC8D}">
      <dgm:prSet/>
      <dgm:spPr/>
      <dgm:t>
        <a:bodyPr/>
        <a:lstStyle/>
        <a:p>
          <a:endParaRPr lang="en-US">
            <a:solidFill>
              <a:schemeClr val="tx1"/>
            </a:solidFill>
          </a:endParaRPr>
        </a:p>
      </dgm:t>
    </dgm:pt>
    <dgm:pt modelId="{D686253A-CF26-4B33-9467-C7C7891F50F0}">
      <dgm:prSet/>
      <dgm:spPr/>
      <dgm:t>
        <a:bodyPr/>
        <a:lstStyle/>
        <a:p>
          <a:pPr rtl="0"/>
          <a:r>
            <a:rPr lang="en-US" i="1" dirty="0" smtClean="0">
              <a:solidFill>
                <a:schemeClr val="tx1"/>
              </a:solidFill>
            </a:rPr>
            <a:t>SQL Server Cloud Data Mining</a:t>
          </a:r>
          <a:endParaRPr lang="en-US" i="1" dirty="0">
            <a:solidFill>
              <a:schemeClr val="tx1"/>
            </a:solidFill>
          </a:endParaRPr>
        </a:p>
      </dgm:t>
    </dgm:pt>
    <dgm:pt modelId="{68C0CA7D-9A3A-4A9F-9391-1B45BD163B76}" type="parTrans" cxnId="{7BA39BE6-2614-4FAC-B780-529E775FD418}">
      <dgm:prSet/>
      <dgm:spPr/>
      <dgm:t>
        <a:bodyPr/>
        <a:lstStyle/>
        <a:p>
          <a:endParaRPr lang="en-US">
            <a:solidFill>
              <a:schemeClr val="tx1"/>
            </a:solidFill>
          </a:endParaRPr>
        </a:p>
      </dgm:t>
    </dgm:pt>
    <dgm:pt modelId="{0C1F0474-651D-444E-98EA-73AC28854082}" type="sibTrans" cxnId="{7BA39BE6-2614-4FAC-B780-529E775FD418}">
      <dgm:prSet/>
      <dgm:spPr/>
      <dgm:t>
        <a:bodyPr/>
        <a:lstStyle/>
        <a:p>
          <a:endParaRPr lang="en-US">
            <a:solidFill>
              <a:schemeClr val="tx1"/>
            </a:solidFill>
          </a:endParaRPr>
        </a:p>
      </dgm:t>
    </dgm:pt>
    <dgm:pt modelId="{14AF66D3-B19D-4CF7-9668-9F1593092131}">
      <dgm:prSet/>
      <dgm:spPr/>
      <dgm:t>
        <a:bodyPr/>
        <a:lstStyle/>
        <a:p>
          <a:pPr rtl="0"/>
          <a:r>
            <a:rPr lang="en-US" i="1" dirty="0" smtClean="0">
              <a:solidFill>
                <a:schemeClr val="tx1"/>
              </a:solidFill>
            </a:rPr>
            <a:t>SQL Server Cloud Data Mining Excel Add-in</a:t>
          </a:r>
          <a:endParaRPr lang="en-US" i="1" dirty="0">
            <a:solidFill>
              <a:schemeClr val="tx1"/>
            </a:solidFill>
          </a:endParaRPr>
        </a:p>
      </dgm:t>
    </dgm:pt>
    <dgm:pt modelId="{7E209B90-C87F-41F7-8FC8-9ACC8DF0643C}" type="parTrans" cxnId="{5C6AA803-3B83-4078-BBC2-03DC1FC2EC5E}">
      <dgm:prSet/>
      <dgm:spPr/>
      <dgm:t>
        <a:bodyPr/>
        <a:lstStyle/>
        <a:p>
          <a:endParaRPr lang="en-US">
            <a:solidFill>
              <a:schemeClr val="tx1"/>
            </a:solidFill>
          </a:endParaRPr>
        </a:p>
      </dgm:t>
    </dgm:pt>
    <dgm:pt modelId="{9837513D-5CDF-45FA-9D85-A41BDF469E8E}" type="sibTrans" cxnId="{5C6AA803-3B83-4078-BBC2-03DC1FC2EC5E}">
      <dgm:prSet/>
      <dgm:spPr/>
      <dgm:t>
        <a:bodyPr/>
        <a:lstStyle/>
        <a:p>
          <a:endParaRPr lang="en-US">
            <a:solidFill>
              <a:schemeClr val="tx1"/>
            </a:solidFill>
          </a:endParaRPr>
        </a:p>
      </dgm:t>
    </dgm:pt>
    <dgm:pt modelId="{6C054B40-FB6D-46ED-89DE-23E4D83A54EC}" type="pres">
      <dgm:prSet presAssocID="{BE4CEA05-AB16-4ECA-BF65-33EDE056D279}" presName="vert0" presStyleCnt="0">
        <dgm:presLayoutVars>
          <dgm:dir/>
          <dgm:animOne val="branch"/>
          <dgm:animLvl val="lvl"/>
        </dgm:presLayoutVars>
      </dgm:prSet>
      <dgm:spPr/>
      <dgm:t>
        <a:bodyPr/>
        <a:lstStyle/>
        <a:p>
          <a:endParaRPr lang="en-US"/>
        </a:p>
      </dgm:t>
    </dgm:pt>
    <dgm:pt modelId="{D70B0068-94C6-4A95-8E34-08B43DFF050C}" type="pres">
      <dgm:prSet presAssocID="{0ECBFA0B-440F-400C-8EA3-269ED7A2D4A3}" presName="thickLine" presStyleLbl="alignNode1" presStyleIdx="0" presStyleCnt="1"/>
      <dgm:spPr/>
    </dgm:pt>
    <dgm:pt modelId="{E1642D65-49AE-418C-BA68-408A31B8D70A}" type="pres">
      <dgm:prSet presAssocID="{0ECBFA0B-440F-400C-8EA3-269ED7A2D4A3}" presName="horz1" presStyleCnt="0"/>
      <dgm:spPr/>
    </dgm:pt>
    <dgm:pt modelId="{CD4AFD7A-E776-486D-BF2D-B19124CDB394}" type="pres">
      <dgm:prSet presAssocID="{0ECBFA0B-440F-400C-8EA3-269ED7A2D4A3}" presName="tx1" presStyleLbl="revTx" presStyleIdx="0" presStyleCnt="6"/>
      <dgm:spPr/>
      <dgm:t>
        <a:bodyPr/>
        <a:lstStyle/>
        <a:p>
          <a:endParaRPr lang="en-US"/>
        </a:p>
      </dgm:t>
    </dgm:pt>
    <dgm:pt modelId="{F2F6A8E7-5C79-4F46-A120-2320AB65B4B9}" type="pres">
      <dgm:prSet presAssocID="{0ECBFA0B-440F-400C-8EA3-269ED7A2D4A3}" presName="vert1" presStyleCnt="0"/>
      <dgm:spPr/>
    </dgm:pt>
    <dgm:pt modelId="{F7931015-FF2E-47D0-91B4-7180AB9252BE}" type="pres">
      <dgm:prSet presAssocID="{CD7245BC-F883-4E94-A244-7EAD3F9E5BBA}" presName="vertSpace2a" presStyleCnt="0"/>
      <dgm:spPr/>
    </dgm:pt>
    <dgm:pt modelId="{9F3EF6FF-A342-405E-9297-195E741AD9EE}" type="pres">
      <dgm:prSet presAssocID="{CD7245BC-F883-4E94-A244-7EAD3F9E5BBA}" presName="horz2" presStyleCnt="0"/>
      <dgm:spPr/>
    </dgm:pt>
    <dgm:pt modelId="{13DF87D6-A21C-415E-B6C5-0434047E5F92}" type="pres">
      <dgm:prSet presAssocID="{CD7245BC-F883-4E94-A244-7EAD3F9E5BBA}" presName="horzSpace2" presStyleCnt="0"/>
      <dgm:spPr/>
    </dgm:pt>
    <dgm:pt modelId="{FB67D9A8-40F3-4A82-8B51-3CB59441E133}" type="pres">
      <dgm:prSet presAssocID="{CD7245BC-F883-4E94-A244-7EAD3F9E5BBA}" presName="tx2" presStyleLbl="revTx" presStyleIdx="1" presStyleCnt="6"/>
      <dgm:spPr/>
      <dgm:t>
        <a:bodyPr/>
        <a:lstStyle/>
        <a:p>
          <a:endParaRPr lang="en-US"/>
        </a:p>
      </dgm:t>
    </dgm:pt>
    <dgm:pt modelId="{F299B582-E07C-4A6B-9504-8F7F861740A7}" type="pres">
      <dgm:prSet presAssocID="{CD7245BC-F883-4E94-A244-7EAD3F9E5BBA}" presName="vert2" presStyleCnt="0"/>
      <dgm:spPr/>
    </dgm:pt>
    <dgm:pt modelId="{C2C13F3B-1684-4583-BA24-F47D0FE06C8C}" type="pres">
      <dgm:prSet presAssocID="{CD7245BC-F883-4E94-A244-7EAD3F9E5BBA}" presName="thinLine2b" presStyleLbl="callout" presStyleIdx="0" presStyleCnt="5"/>
      <dgm:spPr/>
    </dgm:pt>
    <dgm:pt modelId="{CDDE32F4-154A-4397-8DD4-12B533151C38}" type="pres">
      <dgm:prSet presAssocID="{CD7245BC-F883-4E94-A244-7EAD3F9E5BBA}" presName="vertSpace2b" presStyleCnt="0"/>
      <dgm:spPr/>
    </dgm:pt>
    <dgm:pt modelId="{D953CEFA-4E90-462C-B75C-7F62ABDEAE59}" type="pres">
      <dgm:prSet presAssocID="{01651FDF-6112-4069-8462-57799CB511FB}" presName="horz2" presStyleCnt="0"/>
      <dgm:spPr/>
    </dgm:pt>
    <dgm:pt modelId="{AF6B5118-7E20-46B4-B353-5D9044CBEAAC}" type="pres">
      <dgm:prSet presAssocID="{01651FDF-6112-4069-8462-57799CB511FB}" presName="horzSpace2" presStyleCnt="0"/>
      <dgm:spPr/>
    </dgm:pt>
    <dgm:pt modelId="{8AAB2FEC-C7D4-474F-911A-B34E011F0B79}" type="pres">
      <dgm:prSet presAssocID="{01651FDF-6112-4069-8462-57799CB511FB}" presName="tx2" presStyleLbl="revTx" presStyleIdx="2" presStyleCnt="6"/>
      <dgm:spPr/>
      <dgm:t>
        <a:bodyPr/>
        <a:lstStyle/>
        <a:p>
          <a:endParaRPr lang="en-US"/>
        </a:p>
      </dgm:t>
    </dgm:pt>
    <dgm:pt modelId="{700F0365-6669-4A74-9835-9F0A89AE7CED}" type="pres">
      <dgm:prSet presAssocID="{01651FDF-6112-4069-8462-57799CB511FB}" presName="vert2" presStyleCnt="0"/>
      <dgm:spPr/>
    </dgm:pt>
    <dgm:pt modelId="{CE38125F-0031-492C-98E1-1B079EB96E4A}" type="pres">
      <dgm:prSet presAssocID="{01651FDF-6112-4069-8462-57799CB511FB}" presName="thinLine2b" presStyleLbl="callout" presStyleIdx="1" presStyleCnt="5"/>
      <dgm:spPr/>
    </dgm:pt>
    <dgm:pt modelId="{B9F627CA-BBAE-453C-BBFF-AD78A235287A}" type="pres">
      <dgm:prSet presAssocID="{01651FDF-6112-4069-8462-57799CB511FB}" presName="vertSpace2b" presStyleCnt="0"/>
      <dgm:spPr/>
    </dgm:pt>
    <dgm:pt modelId="{5C85E665-B531-40B3-A64C-492112BC6093}" type="pres">
      <dgm:prSet presAssocID="{ED81CBAD-A7FD-4F29-A597-B5B45CCA3A2D}" presName="horz2" presStyleCnt="0"/>
      <dgm:spPr/>
    </dgm:pt>
    <dgm:pt modelId="{EC71718B-6116-44A0-A90C-2D99A2A4F48C}" type="pres">
      <dgm:prSet presAssocID="{ED81CBAD-A7FD-4F29-A597-B5B45CCA3A2D}" presName="horzSpace2" presStyleCnt="0"/>
      <dgm:spPr/>
    </dgm:pt>
    <dgm:pt modelId="{A5E89CA7-F916-4FB0-A5B4-606F7EC56F69}" type="pres">
      <dgm:prSet presAssocID="{ED81CBAD-A7FD-4F29-A597-B5B45CCA3A2D}" presName="tx2" presStyleLbl="revTx" presStyleIdx="3" presStyleCnt="6"/>
      <dgm:spPr/>
      <dgm:t>
        <a:bodyPr/>
        <a:lstStyle/>
        <a:p>
          <a:endParaRPr lang="en-US"/>
        </a:p>
      </dgm:t>
    </dgm:pt>
    <dgm:pt modelId="{5FA770C8-2799-4813-976A-8AD8BA522452}" type="pres">
      <dgm:prSet presAssocID="{ED81CBAD-A7FD-4F29-A597-B5B45CCA3A2D}" presName="vert2" presStyleCnt="0"/>
      <dgm:spPr/>
    </dgm:pt>
    <dgm:pt modelId="{30DBDD6B-7AF2-40AE-B6E9-AA73D29850A3}" type="pres">
      <dgm:prSet presAssocID="{ED81CBAD-A7FD-4F29-A597-B5B45CCA3A2D}" presName="thinLine2b" presStyleLbl="callout" presStyleIdx="2" presStyleCnt="5"/>
      <dgm:spPr/>
    </dgm:pt>
    <dgm:pt modelId="{AE51A059-3610-49E0-AC72-5947F9A4B1D5}" type="pres">
      <dgm:prSet presAssocID="{ED81CBAD-A7FD-4F29-A597-B5B45CCA3A2D}" presName="vertSpace2b" presStyleCnt="0"/>
      <dgm:spPr/>
    </dgm:pt>
    <dgm:pt modelId="{94AC8F5C-64DA-40FA-A4BA-1F785E1C7BD9}" type="pres">
      <dgm:prSet presAssocID="{D686253A-CF26-4B33-9467-C7C7891F50F0}" presName="horz2" presStyleCnt="0"/>
      <dgm:spPr/>
    </dgm:pt>
    <dgm:pt modelId="{EF731CB2-2D4C-4F38-AC0C-E6A9A7F9B16B}" type="pres">
      <dgm:prSet presAssocID="{D686253A-CF26-4B33-9467-C7C7891F50F0}" presName="horzSpace2" presStyleCnt="0"/>
      <dgm:spPr/>
    </dgm:pt>
    <dgm:pt modelId="{81261CDE-631F-4FB8-8E22-D1CFF3B7E1CC}" type="pres">
      <dgm:prSet presAssocID="{D686253A-CF26-4B33-9467-C7C7891F50F0}" presName="tx2" presStyleLbl="revTx" presStyleIdx="4" presStyleCnt="6"/>
      <dgm:spPr/>
      <dgm:t>
        <a:bodyPr/>
        <a:lstStyle/>
        <a:p>
          <a:endParaRPr lang="en-US"/>
        </a:p>
      </dgm:t>
    </dgm:pt>
    <dgm:pt modelId="{91669E8E-44EB-40B8-8507-31AA306F3B7D}" type="pres">
      <dgm:prSet presAssocID="{D686253A-CF26-4B33-9467-C7C7891F50F0}" presName="vert2" presStyleCnt="0"/>
      <dgm:spPr/>
    </dgm:pt>
    <dgm:pt modelId="{05F85B11-8671-4CFB-9603-5569B2BEDBF4}" type="pres">
      <dgm:prSet presAssocID="{D686253A-CF26-4B33-9467-C7C7891F50F0}" presName="thinLine2b" presStyleLbl="callout" presStyleIdx="3" presStyleCnt="5"/>
      <dgm:spPr/>
    </dgm:pt>
    <dgm:pt modelId="{AB2808A9-D99F-46F7-9340-E519E0E955ED}" type="pres">
      <dgm:prSet presAssocID="{D686253A-CF26-4B33-9467-C7C7891F50F0}" presName="vertSpace2b" presStyleCnt="0"/>
      <dgm:spPr/>
    </dgm:pt>
    <dgm:pt modelId="{2DDBAD1D-DF1C-4AB7-AC41-ADCC9AA2B316}" type="pres">
      <dgm:prSet presAssocID="{14AF66D3-B19D-4CF7-9668-9F1593092131}" presName="horz2" presStyleCnt="0"/>
      <dgm:spPr/>
    </dgm:pt>
    <dgm:pt modelId="{282D78D0-5E5A-4A73-81B9-740910773080}" type="pres">
      <dgm:prSet presAssocID="{14AF66D3-B19D-4CF7-9668-9F1593092131}" presName="horzSpace2" presStyleCnt="0"/>
      <dgm:spPr/>
    </dgm:pt>
    <dgm:pt modelId="{8FD3AA9C-8886-4213-A838-508398B2B5F6}" type="pres">
      <dgm:prSet presAssocID="{14AF66D3-B19D-4CF7-9668-9F1593092131}" presName="tx2" presStyleLbl="revTx" presStyleIdx="5" presStyleCnt="6"/>
      <dgm:spPr/>
      <dgm:t>
        <a:bodyPr/>
        <a:lstStyle/>
        <a:p>
          <a:endParaRPr lang="en-US"/>
        </a:p>
      </dgm:t>
    </dgm:pt>
    <dgm:pt modelId="{359AAE0D-B684-406A-B608-47B1483F6E45}" type="pres">
      <dgm:prSet presAssocID="{14AF66D3-B19D-4CF7-9668-9F1593092131}" presName="vert2" presStyleCnt="0"/>
      <dgm:spPr/>
    </dgm:pt>
    <dgm:pt modelId="{120F5C65-E5C9-40A2-82DE-515D4FECBD95}" type="pres">
      <dgm:prSet presAssocID="{14AF66D3-B19D-4CF7-9668-9F1593092131}" presName="thinLine2b" presStyleLbl="callout" presStyleIdx="4" presStyleCnt="5"/>
      <dgm:spPr/>
    </dgm:pt>
    <dgm:pt modelId="{85936B36-CF65-4723-97F8-3A3BEE75F224}" type="pres">
      <dgm:prSet presAssocID="{14AF66D3-B19D-4CF7-9668-9F1593092131}" presName="vertSpace2b" presStyleCnt="0"/>
      <dgm:spPr/>
    </dgm:pt>
  </dgm:ptLst>
  <dgm:cxnLst>
    <dgm:cxn modelId="{5E0EF041-F4D9-4988-8585-517B67EEF664}" srcId="{BE4CEA05-AB16-4ECA-BF65-33EDE056D279}" destId="{0ECBFA0B-440F-400C-8EA3-269ED7A2D4A3}" srcOrd="0" destOrd="0" parTransId="{D07AF3C4-E2A0-4050-8735-39A49B5F7B0E}" sibTransId="{EBE61EBC-B729-4F14-BF35-8DB1C3F98128}"/>
    <dgm:cxn modelId="{5C6AA803-3B83-4078-BBC2-03DC1FC2EC5E}" srcId="{0ECBFA0B-440F-400C-8EA3-269ED7A2D4A3}" destId="{14AF66D3-B19D-4CF7-9668-9F1593092131}" srcOrd="4" destOrd="0" parTransId="{7E209B90-C87F-41F7-8FC8-9ACC8DF0643C}" sibTransId="{9837513D-5CDF-45FA-9D85-A41BDF469E8E}"/>
    <dgm:cxn modelId="{5AF06648-4FA5-42DE-8D7F-D125FC2B7FE9}" srcId="{0ECBFA0B-440F-400C-8EA3-269ED7A2D4A3}" destId="{01651FDF-6112-4069-8462-57799CB511FB}" srcOrd="1" destOrd="0" parTransId="{329CBB89-2991-4885-9A57-AD69B6125F83}" sibTransId="{AF9EBD14-22BF-4007-A197-099C0B30BFCE}"/>
    <dgm:cxn modelId="{BAEDCCF4-201C-4EF5-813F-D4E10E558691}" srcId="{0ECBFA0B-440F-400C-8EA3-269ED7A2D4A3}" destId="{CD7245BC-F883-4E94-A244-7EAD3F9E5BBA}" srcOrd="0" destOrd="0" parTransId="{D70FF606-0F90-43C6-A253-2252244F5E9A}" sibTransId="{9EE1C4A3-6681-44FE-AC35-C97B1145EE27}"/>
    <dgm:cxn modelId="{EE510517-4076-4E95-9548-BE834A3A35B0}" type="presOf" srcId="{CD7245BC-F883-4E94-A244-7EAD3F9E5BBA}" destId="{FB67D9A8-40F3-4A82-8B51-3CB59441E133}" srcOrd="0" destOrd="0" presId="urn:microsoft.com/office/officeart/2008/layout/LinedList"/>
    <dgm:cxn modelId="{7BA39BE6-2614-4FAC-B780-529E775FD418}" srcId="{0ECBFA0B-440F-400C-8EA3-269ED7A2D4A3}" destId="{D686253A-CF26-4B33-9467-C7C7891F50F0}" srcOrd="3" destOrd="0" parTransId="{68C0CA7D-9A3A-4A9F-9391-1B45BD163B76}" sibTransId="{0C1F0474-651D-444E-98EA-73AC28854082}"/>
    <dgm:cxn modelId="{0C0F1386-AE17-4DAB-8678-427C8C6CE2DF}" type="presOf" srcId="{14AF66D3-B19D-4CF7-9668-9F1593092131}" destId="{8FD3AA9C-8886-4213-A838-508398B2B5F6}" srcOrd="0" destOrd="0" presId="urn:microsoft.com/office/officeart/2008/layout/LinedList"/>
    <dgm:cxn modelId="{035D76C1-C830-4379-B166-DADDB746EAAA}" type="presOf" srcId="{ED81CBAD-A7FD-4F29-A597-B5B45CCA3A2D}" destId="{A5E89CA7-F916-4FB0-A5B4-606F7EC56F69}" srcOrd="0" destOrd="0" presId="urn:microsoft.com/office/officeart/2008/layout/LinedList"/>
    <dgm:cxn modelId="{518FC0AE-54B4-4050-9E3B-06918CFA365F}" type="presOf" srcId="{D686253A-CF26-4B33-9467-C7C7891F50F0}" destId="{81261CDE-631F-4FB8-8E22-D1CFF3B7E1CC}" srcOrd="0" destOrd="0" presId="urn:microsoft.com/office/officeart/2008/layout/LinedList"/>
    <dgm:cxn modelId="{DF6A0837-56AB-487F-8D85-A8160712373B}" type="presOf" srcId="{0ECBFA0B-440F-400C-8EA3-269ED7A2D4A3}" destId="{CD4AFD7A-E776-486D-BF2D-B19124CDB394}" srcOrd="0" destOrd="0" presId="urn:microsoft.com/office/officeart/2008/layout/LinedList"/>
    <dgm:cxn modelId="{4A433C08-2DA7-42FF-A9AE-8FF798A54CBC}" type="presOf" srcId="{01651FDF-6112-4069-8462-57799CB511FB}" destId="{8AAB2FEC-C7D4-474F-911A-B34E011F0B79}" srcOrd="0" destOrd="0" presId="urn:microsoft.com/office/officeart/2008/layout/LinedList"/>
    <dgm:cxn modelId="{1D498940-7F61-4C88-A5C9-30F66D8C028E}" type="presOf" srcId="{BE4CEA05-AB16-4ECA-BF65-33EDE056D279}" destId="{6C054B40-FB6D-46ED-89DE-23E4D83A54EC}" srcOrd="0" destOrd="0" presId="urn:microsoft.com/office/officeart/2008/layout/LinedList"/>
    <dgm:cxn modelId="{3F3DE5F3-05B7-439C-B470-0B15DDADDC8D}" srcId="{0ECBFA0B-440F-400C-8EA3-269ED7A2D4A3}" destId="{ED81CBAD-A7FD-4F29-A597-B5B45CCA3A2D}" srcOrd="2" destOrd="0" parTransId="{5F04A459-A0C1-4F24-AC08-C322286FCE36}" sibTransId="{9F08849C-7E03-4FBF-802A-53ACE1F6437B}"/>
    <dgm:cxn modelId="{AD8F468E-A23E-4FF9-A4D4-F4B31B95ED18}" type="presParOf" srcId="{6C054B40-FB6D-46ED-89DE-23E4D83A54EC}" destId="{D70B0068-94C6-4A95-8E34-08B43DFF050C}" srcOrd="0" destOrd="0" presId="urn:microsoft.com/office/officeart/2008/layout/LinedList"/>
    <dgm:cxn modelId="{B4251CF5-12A2-476B-ADF9-62E0EDB85CC0}" type="presParOf" srcId="{6C054B40-FB6D-46ED-89DE-23E4D83A54EC}" destId="{E1642D65-49AE-418C-BA68-408A31B8D70A}" srcOrd="1" destOrd="0" presId="urn:microsoft.com/office/officeart/2008/layout/LinedList"/>
    <dgm:cxn modelId="{E428A5F8-3D2D-4274-94B1-06485C07D5FB}" type="presParOf" srcId="{E1642D65-49AE-418C-BA68-408A31B8D70A}" destId="{CD4AFD7A-E776-486D-BF2D-B19124CDB394}" srcOrd="0" destOrd="0" presId="urn:microsoft.com/office/officeart/2008/layout/LinedList"/>
    <dgm:cxn modelId="{202B25BF-9730-4131-9709-54A3B42BFD46}" type="presParOf" srcId="{E1642D65-49AE-418C-BA68-408A31B8D70A}" destId="{F2F6A8E7-5C79-4F46-A120-2320AB65B4B9}" srcOrd="1" destOrd="0" presId="urn:microsoft.com/office/officeart/2008/layout/LinedList"/>
    <dgm:cxn modelId="{5120009D-43CA-437E-8172-B13BE52E5530}" type="presParOf" srcId="{F2F6A8E7-5C79-4F46-A120-2320AB65B4B9}" destId="{F7931015-FF2E-47D0-91B4-7180AB9252BE}" srcOrd="0" destOrd="0" presId="urn:microsoft.com/office/officeart/2008/layout/LinedList"/>
    <dgm:cxn modelId="{8117D9C6-697D-47BC-97A0-005606467B25}" type="presParOf" srcId="{F2F6A8E7-5C79-4F46-A120-2320AB65B4B9}" destId="{9F3EF6FF-A342-405E-9297-195E741AD9EE}" srcOrd="1" destOrd="0" presId="urn:microsoft.com/office/officeart/2008/layout/LinedList"/>
    <dgm:cxn modelId="{1920AE24-5962-44FC-94B2-C1D0AE80C327}" type="presParOf" srcId="{9F3EF6FF-A342-405E-9297-195E741AD9EE}" destId="{13DF87D6-A21C-415E-B6C5-0434047E5F92}" srcOrd="0" destOrd="0" presId="urn:microsoft.com/office/officeart/2008/layout/LinedList"/>
    <dgm:cxn modelId="{D45EA12E-DC31-402C-B596-F776331CF234}" type="presParOf" srcId="{9F3EF6FF-A342-405E-9297-195E741AD9EE}" destId="{FB67D9A8-40F3-4A82-8B51-3CB59441E133}" srcOrd="1" destOrd="0" presId="urn:microsoft.com/office/officeart/2008/layout/LinedList"/>
    <dgm:cxn modelId="{7A93A04E-501D-4ABC-8DA9-A8F2F5B5D4B4}" type="presParOf" srcId="{9F3EF6FF-A342-405E-9297-195E741AD9EE}" destId="{F299B582-E07C-4A6B-9504-8F7F861740A7}" srcOrd="2" destOrd="0" presId="urn:microsoft.com/office/officeart/2008/layout/LinedList"/>
    <dgm:cxn modelId="{E657A074-BF06-47B5-ABDA-D96583AD32C7}" type="presParOf" srcId="{F2F6A8E7-5C79-4F46-A120-2320AB65B4B9}" destId="{C2C13F3B-1684-4583-BA24-F47D0FE06C8C}" srcOrd="2" destOrd="0" presId="urn:microsoft.com/office/officeart/2008/layout/LinedList"/>
    <dgm:cxn modelId="{C253F548-7BFD-4B61-A6F3-558DFA0F4DB3}" type="presParOf" srcId="{F2F6A8E7-5C79-4F46-A120-2320AB65B4B9}" destId="{CDDE32F4-154A-4397-8DD4-12B533151C38}" srcOrd="3" destOrd="0" presId="urn:microsoft.com/office/officeart/2008/layout/LinedList"/>
    <dgm:cxn modelId="{E858C578-D392-42C1-86EC-92F8DD0F5E31}" type="presParOf" srcId="{F2F6A8E7-5C79-4F46-A120-2320AB65B4B9}" destId="{D953CEFA-4E90-462C-B75C-7F62ABDEAE59}" srcOrd="4" destOrd="0" presId="urn:microsoft.com/office/officeart/2008/layout/LinedList"/>
    <dgm:cxn modelId="{E1C15FD1-5B73-4235-B427-CBBC2487AC2C}" type="presParOf" srcId="{D953CEFA-4E90-462C-B75C-7F62ABDEAE59}" destId="{AF6B5118-7E20-46B4-B353-5D9044CBEAAC}" srcOrd="0" destOrd="0" presId="urn:microsoft.com/office/officeart/2008/layout/LinedList"/>
    <dgm:cxn modelId="{B525C49B-3FEE-4F6A-9A61-99DACE57B806}" type="presParOf" srcId="{D953CEFA-4E90-462C-B75C-7F62ABDEAE59}" destId="{8AAB2FEC-C7D4-474F-911A-B34E011F0B79}" srcOrd="1" destOrd="0" presId="urn:microsoft.com/office/officeart/2008/layout/LinedList"/>
    <dgm:cxn modelId="{DA390CBB-1B02-4DF2-9E29-EB109B90767D}" type="presParOf" srcId="{D953CEFA-4E90-462C-B75C-7F62ABDEAE59}" destId="{700F0365-6669-4A74-9835-9F0A89AE7CED}" srcOrd="2" destOrd="0" presId="urn:microsoft.com/office/officeart/2008/layout/LinedList"/>
    <dgm:cxn modelId="{A1C7B60C-0465-4ACB-87D7-C738082D0C3D}" type="presParOf" srcId="{F2F6A8E7-5C79-4F46-A120-2320AB65B4B9}" destId="{CE38125F-0031-492C-98E1-1B079EB96E4A}" srcOrd="5" destOrd="0" presId="urn:microsoft.com/office/officeart/2008/layout/LinedList"/>
    <dgm:cxn modelId="{C2576656-D365-4269-8E08-187E7F1B9933}" type="presParOf" srcId="{F2F6A8E7-5C79-4F46-A120-2320AB65B4B9}" destId="{B9F627CA-BBAE-453C-BBFF-AD78A235287A}" srcOrd="6" destOrd="0" presId="urn:microsoft.com/office/officeart/2008/layout/LinedList"/>
    <dgm:cxn modelId="{AA604611-6B83-4E91-AEEC-CBB31AE16412}" type="presParOf" srcId="{F2F6A8E7-5C79-4F46-A120-2320AB65B4B9}" destId="{5C85E665-B531-40B3-A64C-492112BC6093}" srcOrd="7" destOrd="0" presId="urn:microsoft.com/office/officeart/2008/layout/LinedList"/>
    <dgm:cxn modelId="{BBC398FE-3509-493C-9E52-19790DD39894}" type="presParOf" srcId="{5C85E665-B531-40B3-A64C-492112BC6093}" destId="{EC71718B-6116-44A0-A90C-2D99A2A4F48C}" srcOrd="0" destOrd="0" presId="urn:microsoft.com/office/officeart/2008/layout/LinedList"/>
    <dgm:cxn modelId="{E81D46DE-4E54-4578-B512-F46D56620B95}" type="presParOf" srcId="{5C85E665-B531-40B3-A64C-492112BC6093}" destId="{A5E89CA7-F916-4FB0-A5B4-606F7EC56F69}" srcOrd="1" destOrd="0" presId="urn:microsoft.com/office/officeart/2008/layout/LinedList"/>
    <dgm:cxn modelId="{12F58891-4E71-49C5-8A84-A64E66DA1DC8}" type="presParOf" srcId="{5C85E665-B531-40B3-A64C-492112BC6093}" destId="{5FA770C8-2799-4813-976A-8AD8BA522452}" srcOrd="2" destOrd="0" presId="urn:microsoft.com/office/officeart/2008/layout/LinedList"/>
    <dgm:cxn modelId="{F7443788-70AB-4841-B8F6-6F7CDB7347F7}" type="presParOf" srcId="{F2F6A8E7-5C79-4F46-A120-2320AB65B4B9}" destId="{30DBDD6B-7AF2-40AE-B6E9-AA73D29850A3}" srcOrd="8" destOrd="0" presId="urn:microsoft.com/office/officeart/2008/layout/LinedList"/>
    <dgm:cxn modelId="{2F1607E1-D11D-498F-BE04-CC994342D6B7}" type="presParOf" srcId="{F2F6A8E7-5C79-4F46-A120-2320AB65B4B9}" destId="{AE51A059-3610-49E0-AC72-5947F9A4B1D5}" srcOrd="9" destOrd="0" presId="urn:microsoft.com/office/officeart/2008/layout/LinedList"/>
    <dgm:cxn modelId="{036F6404-981C-453E-817F-9114D7E88967}" type="presParOf" srcId="{F2F6A8E7-5C79-4F46-A120-2320AB65B4B9}" destId="{94AC8F5C-64DA-40FA-A4BA-1F785E1C7BD9}" srcOrd="10" destOrd="0" presId="urn:microsoft.com/office/officeart/2008/layout/LinedList"/>
    <dgm:cxn modelId="{6CD26D2F-3F02-4064-AB7A-2AA5379451ED}" type="presParOf" srcId="{94AC8F5C-64DA-40FA-A4BA-1F785E1C7BD9}" destId="{EF731CB2-2D4C-4F38-AC0C-E6A9A7F9B16B}" srcOrd="0" destOrd="0" presId="urn:microsoft.com/office/officeart/2008/layout/LinedList"/>
    <dgm:cxn modelId="{39CEBC3A-EDED-4E5F-8D6B-9E007E300D76}" type="presParOf" srcId="{94AC8F5C-64DA-40FA-A4BA-1F785E1C7BD9}" destId="{81261CDE-631F-4FB8-8E22-D1CFF3B7E1CC}" srcOrd="1" destOrd="0" presId="urn:microsoft.com/office/officeart/2008/layout/LinedList"/>
    <dgm:cxn modelId="{92704951-A55E-461D-8C2E-3F48BEAC2FD4}" type="presParOf" srcId="{94AC8F5C-64DA-40FA-A4BA-1F785E1C7BD9}" destId="{91669E8E-44EB-40B8-8507-31AA306F3B7D}" srcOrd="2" destOrd="0" presId="urn:microsoft.com/office/officeart/2008/layout/LinedList"/>
    <dgm:cxn modelId="{A60B4A9F-578A-4634-A9A3-0DFE814FC3DB}" type="presParOf" srcId="{F2F6A8E7-5C79-4F46-A120-2320AB65B4B9}" destId="{05F85B11-8671-4CFB-9603-5569B2BEDBF4}" srcOrd="11" destOrd="0" presId="urn:microsoft.com/office/officeart/2008/layout/LinedList"/>
    <dgm:cxn modelId="{E6F0F7DD-8757-4AC7-9173-D0CCEB348BA8}" type="presParOf" srcId="{F2F6A8E7-5C79-4F46-A120-2320AB65B4B9}" destId="{AB2808A9-D99F-46F7-9340-E519E0E955ED}" srcOrd="12" destOrd="0" presId="urn:microsoft.com/office/officeart/2008/layout/LinedList"/>
    <dgm:cxn modelId="{F62E3A9B-9FE8-45CE-81D7-3296E6323695}" type="presParOf" srcId="{F2F6A8E7-5C79-4F46-A120-2320AB65B4B9}" destId="{2DDBAD1D-DF1C-4AB7-AC41-ADCC9AA2B316}" srcOrd="13" destOrd="0" presId="urn:microsoft.com/office/officeart/2008/layout/LinedList"/>
    <dgm:cxn modelId="{E34667AD-BA53-492A-8696-7E1A2A3F1156}" type="presParOf" srcId="{2DDBAD1D-DF1C-4AB7-AC41-ADCC9AA2B316}" destId="{282D78D0-5E5A-4A73-81B9-740910773080}" srcOrd="0" destOrd="0" presId="urn:microsoft.com/office/officeart/2008/layout/LinedList"/>
    <dgm:cxn modelId="{251C8807-3A7C-4698-AA5A-B95A113080A7}" type="presParOf" srcId="{2DDBAD1D-DF1C-4AB7-AC41-ADCC9AA2B316}" destId="{8FD3AA9C-8886-4213-A838-508398B2B5F6}" srcOrd="1" destOrd="0" presId="urn:microsoft.com/office/officeart/2008/layout/LinedList"/>
    <dgm:cxn modelId="{AB557A9A-3743-4243-A25F-1E671AF12409}" type="presParOf" srcId="{2DDBAD1D-DF1C-4AB7-AC41-ADCC9AA2B316}" destId="{359AAE0D-B684-406A-B608-47B1483F6E45}" srcOrd="2" destOrd="0" presId="urn:microsoft.com/office/officeart/2008/layout/LinedList"/>
    <dgm:cxn modelId="{EBA96A33-0E20-4A6E-A7A6-FF1C32D90097}" type="presParOf" srcId="{F2F6A8E7-5C79-4F46-A120-2320AB65B4B9}" destId="{120F5C65-E5C9-40A2-82DE-515D4FECBD95}" srcOrd="14" destOrd="0" presId="urn:microsoft.com/office/officeart/2008/layout/LinedList"/>
    <dgm:cxn modelId="{0F9C90AB-8705-4488-B448-971FAA2315F9}" type="presParOf" srcId="{F2F6A8E7-5C79-4F46-A120-2320AB65B4B9}" destId="{85936B36-CF65-4723-97F8-3A3BEE75F224}"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F5A5-C554-4D98-A9C2-F034C84D4A7D}">
      <dsp:nvSpPr>
        <dsp:cNvPr id="0" name=""/>
        <dsp:cNvSpPr/>
      </dsp:nvSpPr>
      <dsp:spPr>
        <a:xfrm>
          <a:off x="3645544" y="1794"/>
          <a:ext cx="1852910" cy="1852910"/>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Existing data</a:t>
          </a:r>
          <a:endParaRPr lang="en-US" sz="2800" kern="1200" dirty="0"/>
        </a:p>
      </dsp:txBody>
      <dsp:txXfrm>
        <a:off x="3916896" y="273146"/>
        <a:ext cx="1310206" cy="1310206"/>
      </dsp:txXfrm>
    </dsp:sp>
    <dsp:sp modelId="{B19F8F11-B0C2-4795-8DE0-AF817D33AB99}">
      <dsp:nvSpPr>
        <dsp:cNvPr id="0" name=""/>
        <dsp:cNvSpPr/>
      </dsp:nvSpPr>
      <dsp:spPr>
        <a:xfrm rot="2700000">
          <a:off x="5299542" y="1589389"/>
          <a:ext cx="492552" cy="6253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000" dir="5400000" rotWithShape="0">
            <a:schemeClr val="accent1">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2700000">
        <a:off x="5321182" y="1662217"/>
        <a:ext cx="344786" cy="375215"/>
      </dsp:txXfrm>
    </dsp:sp>
    <dsp:sp modelId="{A4553F01-11BB-40AF-AF1C-7E33E4CC6A34}">
      <dsp:nvSpPr>
        <dsp:cNvPr id="0" name=""/>
        <dsp:cNvSpPr/>
      </dsp:nvSpPr>
      <dsp:spPr>
        <a:xfrm>
          <a:off x="5612895" y="1969144"/>
          <a:ext cx="1852910" cy="1852910"/>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Find </a:t>
          </a:r>
          <a:r>
            <a:rPr lang="en-US" sz="2800" kern="1200" dirty="0" smtClean="0"/>
            <a:t>Patterns</a:t>
          </a:r>
          <a:endParaRPr lang="en-US" sz="2800" kern="1200" dirty="0"/>
        </a:p>
      </dsp:txBody>
      <dsp:txXfrm>
        <a:off x="5884247" y="2240496"/>
        <a:ext cx="1310206" cy="1310206"/>
      </dsp:txXfrm>
    </dsp:sp>
    <dsp:sp modelId="{BF19A646-28CE-4B6A-A44B-7EE628309A1A}">
      <dsp:nvSpPr>
        <dsp:cNvPr id="0" name=""/>
        <dsp:cNvSpPr/>
      </dsp:nvSpPr>
      <dsp:spPr>
        <a:xfrm rot="8100000">
          <a:off x="5319256" y="3556739"/>
          <a:ext cx="492552" cy="6253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000" dir="5400000" rotWithShape="0">
            <a:schemeClr val="accent1">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8900000">
        <a:off x="5445382" y="3629567"/>
        <a:ext cx="344786" cy="375215"/>
      </dsp:txXfrm>
    </dsp:sp>
    <dsp:sp modelId="{430F2186-0B5A-4A6C-AC8C-9DA696A1BC26}">
      <dsp:nvSpPr>
        <dsp:cNvPr id="0" name=""/>
        <dsp:cNvSpPr/>
      </dsp:nvSpPr>
      <dsp:spPr>
        <a:xfrm>
          <a:off x="3645544" y="3936495"/>
          <a:ext cx="1852910" cy="1852910"/>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New Data</a:t>
          </a:r>
          <a:endParaRPr lang="en-US" sz="2800" kern="1200" dirty="0"/>
        </a:p>
      </dsp:txBody>
      <dsp:txXfrm>
        <a:off x="3916896" y="4207847"/>
        <a:ext cx="1310206" cy="1310206"/>
      </dsp:txXfrm>
    </dsp:sp>
    <dsp:sp modelId="{E51FF8CF-2238-4C25-88F2-3783F8CE3CBB}">
      <dsp:nvSpPr>
        <dsp:cNvPr id="0" name=""/>
        <dsp:cNvSpPr/>
      </dsp:nvSpPr>
      <dsp:spPr>
        <a:xfrm rot="13500000">
          <a:off x="3351905" y="3576453"/>
          <a:ext cx="492552" cy="6253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000" dir="5400000" rotWithShape="0">
            <a:schemeClr val="accent1">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24300000">
        <a:off x="3478031" y="3753767"/>
        <a:ext cx="344786" cy="375215"/>
      </dsp:txXfrm>
    </dsp:sp>
    <dsp:sp modelId="{1C9C974E-425B-49E7-A79F-A167B0963945}">
      <dsp:nvSpPr>
        <dsp:cNvPr id="0" name=""/>
        <dsp:cNvSpPr/>
      </dsp:nvSpPr>
      <dsp:spPr>
        <a:xfrm>
          <a:off x="1678194" y="1969144"/>
          <a:ext cx="1852910" cy="1852910"/>
        </a:xfrm>
        <a:prstGeom prst="ellipse">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Apply Patterns</a:t>
          </a:r>
          <a:endParaRPr lang="en-US" sz="2800" kern="1200" dirty="0"/>
        </a:p>
      </dsp:txBody>
      <dsp:txXfrm>
        <a:off x="1949546" y="2240496"/>
        <a:ext cx="1310206" cy="1310206"/>
      </dsp:txXfrm>
    </dsp:sp>
    <dsp:sp modelId="{BBAE4B83-2C93-4266-9542-C773EB4EDAD2}">
      <dsp:nvSpPr>
        <dsp:cNvPr id="0" name=""/>
        <dsp:cNvSpPr/>
      </dsp:nvSpPr>
      <dsp:spPr>
        <a:xfrm rot="18900000">
          <a:off x="3332191" y="1609103"/>
          <a:ext cx="492552" cy="6253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000" dir="5400000" rotWithShape="0">
            <a:schemeClr val="accent1">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8900000">
        <a:off x="3353831" y="1786417"/>
        <a:ext cx="344786" cy="375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B0068-94C6-4A95-8E34-08B43DFF050C}">
      <dsp:nvSpPr>
        <dsp:cNvPr id="0" name=""/>
        <dsp:cNvSpPr/>
      </dsp:nvSpPr>
      <dsp:spPr>
        <a:xfrm>
          <a:off x="0" y="0"/>
          <a:ext cx="8382000"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AFD7A-E776-486D-BF2D-B19124CDB394}">
      <dsp:nvSpPr>
        <dsp:cNvPr id="0" name=""/>
        <dsp:cNvSpPr/>
      </dsp:nvSpPr>
      <dsp:spPr>
        <a:xfrm>
          <a:off x="0" y="0"/>
          <a:ext cx="1676400" cy="518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n-US" sz="3800" kern="1200" smtClean="0">
              <a:solidFill>
                <a:schemeClr val="tx1"/>
              </a:solidFill>
            </a:rPr>
            <a:t>SQL Server Data Mining Tools</a:t>
          </a:r>
          <a:endParaRPr lang="en-US" sz="3800" kern="1200">
            <a:solidFill>
              <a:schemeClr val="tx1"/>
            </a:solidFill>
          </a:endParaRPr>
        </a:p>
      </dsp:txBody>
      <dsp:txXfrm>
        <a:off x="0" y="0"/>
        <a:ext cx="1676400" cy="5181600"/>
      </dsp:txXfrm>
    </dsp:sp>
    <dsp:sp modelId="{FB67D9A8-40F3-4A82-8B51-3CB59441E133}">
      <dsp:nvSpPr>
        <dsp:cNvPr id="0" name=""/>
        <dsp:cNvSpPr/>
      </dsp:nvSpPr>
      <dsp:spPr>
        <a:xfrm>
          <a:off x="1802130" y="48830"/>
          <a:ext cx="6579870" cy="97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solidFill>
                <a:schemeClr val="tx1"/>
              </a:solidFill>
            </a:rPr>
            <a:t>SQL Server Standard &amp; Enterprise</a:t>
          </a:r>
          <a:endParaRPr lang="en-US" sz="2700" kern="1200">
            <a:solidFill>
              <a:schemeClr val="tx1"/>
            </a:solidFill>
          </a:endParaRPr>
        </a:p>
      </dsp:txBody>
      <dsp:txXfrm>
        <a:off x="1802130" y="48830"/>
        <a:ext cx="6579870" cy="976610"/>
      </dsp:txXfrm>
    </dsp:sp>
    <dsp:sp modelId="{C2C13F3B-1684-4583-BA24-F47D0FE06C8C}">
      <dsp:nvSpPr>
        <dsp:cNvPr id="0" name=""/>
        <dsp:cNvSpPr/>
      </dsp:nvSpPr>
      <dsp:spPr>
        <a:xfrm>
          <a:off x="1676400" y="1025440"/>
          <a:ext cx="6705600" cy="0"/>
        </a:xfrm>
        <a:prstGeom prst="line">
          <a:avLst/>
        </a:prstGeom>
        <a:solidFill>
          <a:schemeClr val="accent1">
            <a:hueOff val="0"/>
            <a:satOff val="0"/>
            <a:lumOff val="0"/>
            <a:alphaOff val="0"/>
          </a:schemeClr>
        </a:solidFill>
        <a:ln w="400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B2FEC-C7D4-474F-911A-B34E011F0B79}">
      <dsp:nvSpPr>
        <dsp:cNvPr id="0" name=""/>
        <dsp:cNvSpPr/>
      </dsp:nvSpPr>
      <dsp:spPr>
        <a:xfrm>
          <a:off x="1802130" y="1074271"/>
          <a:ext cx="6579870" cy="97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solidFill>
                <a:schemeClr val="tx1"/>
              </a:solidFill>
            </a:rPr>
            <a:t>Microsoft Office Excel + Data Mining Add-in</a:t>
          </a:r>
          <a:endParaRPr lang="en-US" sz="2700" kern="1200">
            <a:solidFill>
              <a:schemeClr val="tx1"/>
            </a:solidFill>
          </a:endParaRPr>
        </a:p>
      </dsp:txBody>
      <dsp:txXfrm>
        <a:off x="1802130" y="1074271"/>
        <a:ext cx="6579870" cy="976610"/>
      </dsp:txXfrm>
    </dsp:sp>
    <dsp:sp modelId="{CE38125F-0031-492C-98E1-1B079EB96E4A}">
      <dsp:nvSpPr>
        <dsp:cNvPr id="0" name=""/>
        <dsp:cNvSpPr/>
      </dsp:nvSpPr>
      <dsp:spPr>
        <a:xfrm>
          <a:off x="1676400" y="2050881"/>
          <a:ext cx="6705600" cy="0"/>
        </a:xfrm>
        <a:prstGeom prst="line">
          <a:avLst/>
        </a:prstGeom>
        <a:solidFill>
          <a:schemeClr val="accent1">
            <a:hueOff val="0"/>
            <a:satOff val="0"/>
            <a:lumOff val="0"/>
            <a:alphaOff val="0"/>
          </a:schemeClr>
        </a:solidFill>
        <a:ln w="400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89CA7-F916-4FB0-A5B4-606F7EC56F69}">
      <dsp:nvSpPr>
        <dsp:cNvPr id="0" name=""/>
        <dsp:cNvSpPr/>
      </dsp:nvSpPr>
      <dsp:spPr>
        <a:xfrm>
          <a:off x="1802130" y="2099711"/>
          <a:ext cx="6579870" cy="97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smtClean="0">
              <a:solidFill>
                <a:schemeClr val="tx1"/>
              </a:solidFill>
            </a:rPr>
            <a:t>Microsoft Office Excel + Table Analysis Add-in</a:t>
          </a:r>
          <a:endParaRPr lang="en-US" sz="2700" kern="1200">
            <a:solidFill>
              <a:schemeClr val="tx1"/>
            </a:solidFill>
          </a:endParaRPr>
        </a:p>
      </dsp:txBody>
      <dsp:txXfrm>
        <a:off x="1802130" y="2099711"/>
        <a:ext cx="6579870" cy="976610"/>
      </dsp:txXfrm>
    </dsp:sp>
    <dsp:sp modelId="{30DBDD6B-7AF2-40AE-B6E9-AA73D29850A3}">
      <dsp:nvSpPr>
        <dsp:cNvPr id="0" name=""/>
        <dsp:cNvSpPr/>
      </dsp:nvSpPr>
      <dsp:spPr>
        <a:xfrm>
          <a:off x="1676400" y="3076321"/>
          <a:ext cx="6705600" cy="0"/>
        </a:xfrm>
        <a:prstGeom prst="line">
          <a:avLst/>
        </a:prstGeom>
        <a:solidFill>
          <a:schemeClr val="accent1">
            <a:hueOff val="0"/>
            <a:satOff val="0"/>
            <a:lumOff val="0"/>
            <a:alphaOff val="0"/>
          </a:schemeClr>
        </a:solidFill>
        <a:ln w="400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61CDE-631F-4FB8-8E22-D1CFF3B7E1CC}">
      <dsp:nvSpPr>
        <dsp:cNvPr id="0" name=""/>
        <dsp:cNvSpPr/>
      </dsp:nvSpPr>
      <dsp:spPr>
        <a:xfrm>
          <a:off x="1802130" y="3125152"/>
          <a:ext cx="6579870" cy="97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i="1" kern="1200" dirty="0" smtClean="0">
              <a:solidFill>
                <a:schemeClr val="tx1"/>
              </a:solidFill>
            </a:rPr>
            <a:t>SQL Server Cloud Data Mining</a:t>
          </a:r>
          <a:endParaRPr lang="en-US" sz="2700" i="1" kern="1200" dirty="0">
            <a:solidFill>
              <a:schemeClr val="tx1"/>
            </a:solidFill>
          </a:endParaRPr>
        </a:p>
      </dsp:txBody>
      <dsp:txXfrm>
        <a:off x="1802130" y="3125152"/>
        <a:ext cx="6579870" cy="976610"/>
      </dsp:txXfrm>
    </dsp:sp>
    <dsp:sp modelId="{05F85B11-8671-4CFB-9603-5569B2BEDBF4}">
      <dsp:nvSpPr>
        <dsp:cNvPr id="0" name=""/>
        <dsp:cNvSpPr/>
      </dsp:nvSpPr>
      <dsp:spPr>
        <a:xfrm>
          <a:off x="1676400" y="4101762"/>
          <a:ext cx="6705600" cy="0"/>
        </a:xfrm>
        <a:prstGeom prst="line">
          <a:avLst/>
        </a:prstGeom>
        <a:solidFill>
          <a:schemeClr val="accent1">
            <a:hueOff val="0"/>
            <a:satOff val="0"/>
            <a:lumOff val="0"/>
            <a:alphaOff val="0"/>
          </a:schemeClr>
        </a:solidFill>
        <a:ln w="400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3AA9C-8886-4213-A838-508398B2B5F6}">
      <dsp:nvSpPr>
        <dsp:cNvPr id="0" name=""/>
        <dsp:cNvSpPr/>
      </dsp:nvSpPr>
      <dsp:spPr>
        <a:xfrm>
          <a:off x="1802130" y="4150593"/>
          <a:ext cx="6579870" cy="97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i="1" kern="1200" dirty="0" smtClean="0">
              <a:solidFill>
                <a:schemeClr val="tx1"/>
              </a:solidFill>
            </a:rPr>
            <a:t>SQL Server Cloud Data Mining Excel Add-in</a:t>
          </a:r>
          <a:endParaRPr lang="en-US" sz="2700" i="1" kern="1200" dirty="0">
            <a:solidFill>
              <a:schemeClr val="tx1"/>
            </a:solidFill>
          </a:endParaRPr>
        </a:p>
      </dsp:txBody>
      <dsp:txXfrm>
        <a:off x="1802130" y="4150593"/>
        <a:ext cx="6579870" cy="976610"/>
      </dsp:txXfrm>
    </dsp:sp>
    <dsp:sp modelId="{120F5C65-E5C9-40A2-82DE-515D4FECBD95}">
      <dsp:nvSpPr>
        <dsp:cNvPr id="0" name=""/>
        <dsp:cNvSpPr/>
      </dsp:nvSpPr>
      <dsp:spPr>
        <a:xfrm>
          <a:off x="1676400" y="5127203"/>
          <a:ext cx="6705600" cy="0"/>
        </a:xfrm>
        <a:prstGeom prst="line">
          <a:avLst/>
        </a:prstGeom>
        <a:solidFill>
          <a:schemeClr val="accent1">
            <a:hueOff val="0"/>
            <a:satOff val="0"/>
            <a:lumOff val="0"/>
            <a:alphaOff val="0"/>
          </a:schemeClr>
        </a:solidFill>
        <a:ln w="400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700"/>
    <dgm:cat type="list" pri="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xmlns="" val="29726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hape 3"/>
          <p:cNvSpPr>
            <a:spLocks noGrp="1" noChangeArrowheads="1"/>
          </p:cNvSpPr>
          <p:nvPr>
            <p:ph type="sldNum" sz="quarter" idx="5"/>
          </p:nvPr>
        </p:nvSpPr>
        <p:spPr bwMode="auto">
          <a:noFill/>
          <a:ln>
            <a:miter lim="800000"/>
            <a:headEnd/>
            <a:tailEnd/>
          </a:ln>
        </p:spPr>
        <p:txBody>
          <a:bodyPr/>
          <a:lstStyle/>
          <a:p>
            <a:fld id="{16BF3A29-4E17-489A-988B-B3E7D16A5FF7}" type="slidenum">
              <a:rPr lang="en-US">
                <a:latin typeface="Franklin Gothic Medium" pitchFamily="34" charset="0"/>
              </a:rPr>
              <a:pPr/>
              <a:t>10</a:t>
            </a:fld>
            <a:endParaRPr lang="en-US" dirty="0">
              <a:latin typeface="Franklin Gothic Medium" pitchFamily="34" charset="0"/>
            </a:endParaRPr>
          </a:p>
        </p:txBody>
      </p:sp>
      <p:sp>
        <p:nvSpPr>
          <p:cNvPr id="94211" name="Shape 4"/>
          <p:cNvSpPr>
            <a:spLocks noGrp="1" noChangeArrowheads="1"/>
          </p:cNvSpPr>
          <p:nvPr>
            <p:ph type="ftr" sz="quarter" idx="4"/>
          </p:nvPr>
        </p:nvSpPr>
        <p:spPr>
          <a:noFill/>
        </p:spPr>
        <p:txBody>
          <a:bodyPr/>
          <a:lstStyle/>
          <a:p>
            <a:pPr eaLnBrk="0" hangingPunct="0"/>
            <a:r>
              <a:rPr lang="en-US" dirty="0">
                <a:latin typeface="Franklin Gothic Medium" pitchFamily="34" charset="0"/>
                <a:cs typeface="Arial" charset="0"/>
              </a:rPr>
              <a:t>© 2003 Microsoft Corporation. All rights reserved.</a:t>
            </a:r>
          </a:p>
          <a:p>
            <a:pPr eaLnBrk="0" hangingPunct="0"/>
            <a:r>
              <a:rPr lang="en-US" dirty="0">
                <a:latin typeface="Franklin Gothic Medium" pitchFamily="34" charset="0"/>
                <a:cs typeface="Arial" charset="0"/>
              </a:rPr>
              <a:t>This presentation is for informational purposes only. Microsoft makes no warranties, express or implied, in this summary.</a:t>
            </a:r>
          </a:p>
        </p:txBody>
      </p:sp>
      <p:sp>
        <p:nvSpPr>
          <p:cNvPr id="94212" name="Shape 5"/>
          <p:cNvSpPr>
            <a:spLocks noGrp="1" noChangeArrowheads="1"/>
          </p:cNvSpPr>
          <p:nvPr>
            <p:ph type="hdr" sz="quarter"/>
          </p:nvPr>
        </p:nvSpPr>
        <p:spPr>
          <a:noFill/>
        </p:spPr>
        <p:txBody>
          <a:bodyPr/>
          <a:lstStyle/>
          <a:p>
            <a:r>
              <a:rPr lang="en-US" dirty="0">
                <a:latin typeface="Franklin Gothic Medium" pitchFamily="34" charset="0"/>
              </a:rPr>
              <a:t>MGB 2003</a:t>
            </a:r>
          </a:p>
        </p:txBody>
      </p:sp>
      <p:sp>
        <p:nvSpPr>
          <p:cNvPr id="94213" name="Rectangle 293889"/>
          <p:cNvSpPr>
            <a:spLocks noGrp="1" noRot="1" noChangeAspect="1" noChangeArrowheads="1" noTextEdit="1"/>
          </p:cNvSpPr>
          <p:nvPr>
            <p:ph type="sldImg"/>
          </p:nvPr>
        </p:nvSpPr>
        <p:spPr>
          <a:ln w="9525" cap="flat" algn="ctr">
            <a:headEnd type="none" w="med" len="med"/>
            <a:tailEnd type="none" w="med" len="med"/>
          </a:ln>
        </p:spPr>
      </p:sp>
      <p:sp>
        <p:nvSpPr>
          <p:cNvPr id="6" name="Notes Placeholder 5"/>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57FBC-D32C-4493-A0EA-DB2430E9DA7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57FBC-D32C-4493-A0EA-DB2430E9DA7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MGB 2003</a:t>
            </a:r>
          </a:p>
        </p:txBody>
      </p:sp>
      <p:sp>
        <p:nvSpPr>
          <p:cNvPr id="6" name="Rectangle 6"/>
          <p:cNvSpPr>
            <a:spLocks noGrp="1" noChangeArrowheads="1"/>
          </p:cNvSpPr>
          <p:nvPr>
            <p:ph type="ftr" sz="quarter" idx="4"/>
          </p:nvPr>
        </p:nvSpPr>
        <p:spPr>
          <a:ln/>
        </p:spPr>
        <p:txBody>
          <a:bodyPr/>
          <a:lstStyle/>
          <a:p>
            <a:pPr eaLnBrk="1" hangingPunct="1"/>
            <a:r>
              <a:rPr lang="en-US" dirty="0"/>
              <a:t>© 2003 Microsoft Corporation. All rights reserved.</a:t>
            </a:r>
          </a:p>
          <a:p>
            <a:r>
              <a:rPr lang="en-US" dirty="0"/>
              <a:t>This presentation is for informational purposes only. Microsoft makes no warranties, express or implied, in this summary.</a:t>
            </a:r>
            <a:endParaRPr lang="en-US" sz="1200" dirty="0"/>
          </a:p>
        </p:txBody>
      </p:sp>
      <p:sp>
        <p:nvSpPr>
          <p:cNvPr id="7" name="Rectangle 7"/>
          <p:cNvSpPr>
            <a:spLocks noGrp="1" noChangeArrowheads="1"/>
          </p:cNvSpPr>
          <p:nvPr>
            <p:ph type="sldNum" sz="quarter" idx="5"/>
          </p:nvPr>
        </p:nvSpPr>
        <p:spPr>
          <a:ln/>
        </p:spPr>
        <p:txBody>
          <a:bodyPr/>
          <a:lstStyle/>
          <a:p>
            <a:fld id="{1B24B59E-5461-49F3-AA88-82C5C49EB569}" type="slidenum">
              <a:rPr lang="en-US"/>
              <a:pPr/>
              <a:t>31</a:t>
            </a:fld>
            <a:endParaRPr lang="en-US"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57FBC-D32C-4493-A0EA-DB2430E9DA7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57FBC-D32C-4493-A0EA-DB2430E9DA7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557FBC-D32C-4493-A0EA-DB2430E9DA7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57FBC-D32C-4493-A0EA-DB2430E9DA7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40283839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18654745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22848464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34255491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 No Bar">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36171646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4160579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07/7/12/main" xmlns="" val="31918962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92865"/>
          <p:cNvSpPr>
            <a:spLocks noChangeArrowheads="1"/>
          </p:cNvSpPr>
          <p:nvPr/>
        </p:nvSpPr>
        <p:spPr bwMode="auto">
          <a:xfrm>
            <a:off x="0" y="1524000"/>
            <a:ext cx="9144000" cy="4921250"/>
          </a:xfrm>
          <a:prstGeom prst="rect">
            <a:avLst/>
          </a:prstGeom>
          <a:solidFill>
            <a:schemeClr val="bg2">
              <a:alpha val="30196"/>
            </a:schemeClr>
          </a:solidFill>
          <a:ln w="9525">
            <a:noFill/>
            <a:miter lim="800000"/>
            <a:headEnd/>
            <a:tailEnd/>
          </a:ln>
        </p:spPr>
        <p:txBody>
          <a:bodyPr wrap="none" anchor="ctr"/>
          <a:lstStyle/>
          <a:p>
            <a:pPr eaLnBrk="1" hangingPunct="1"/>
            <a:endParaRPr lang="en-US" dirty="0">
              <a:solidFill>
                <a:schemeClr val="bg1"/>
              </a:solidFill>
              <a:effectLst>
                <a:outerShdw blurRad="38100" dist="38100" dir="2700000" algn="tl">
                  <a:srgbClr val="000000">
                    <a:alpha val="43137"/>
                  </a:srgbClr>
                </a:outerShdw>
              </a:effectLst>
            </a:endParaRPr>
          </a:p>
        </p:txBody>
      </p:sp>
      <p:sp>
        <p:nvSpPr>
          <p:cNvPr id="292868" name="Rounded Rectangle 292867"/>
          <p:cNvSpPr>
            <a:spLocks noChangeArrowheads="1"/>
          </p:cNvSpPr>
          <p:nvPr/>
        </p:nvSpPr>
        <p:spPr bwMode="auto">
          <a:xfrm>
            <a:off x="561975" y="4533900"/>
            <a:ext cx="6865938" cy="1604962"/>
          </a:xfrm>
          <a:prstGeom prst="roundRect">
            <a:avLst>
              <a:gd name="adj" fmla="val 11176"/>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none" lIns="182880"/>
          <a:lstStyle/>
          <a:p>
            <a:pPr eaLnBrk="1" hangingPunct="1">
              <a:defRPr/>
            </a:pPr>
            <a:r>
              <a:rPr lang="it-IT" sz="2000" b="1" dirty="0">
                <a:solidFill>
                  <a:schemeClr val="bg1"/>
                </a:solidFill>
                <a:effectLst>
                  <a:outerShdw blurRad="38100" dist="38100" dir="2700000" algn="tl">
                    <a:srgbClr val="000000">
                      <a:alpha val="43137"/>
                    </a:srgbClr>
                  </a:outerShdw>
                </a:effectLst>
              </a:rPr>
              <a:t>Analysis Services</a:t>
            </a:r>
          </a:p>
          <a:p>
            <a:pPr eaLnBrk="1" hangingPunct="1">
              <a:defRPr/>
            </a:pPr>
            <a:r>
              <a:rPr lang="it-IT" sz="2000" b="1" dirty="0">
                <a:solidFill>
                  <a:schemeClr val="bg1"/>
                </a:solidFill>
                <a:effectLst>
                  <a:outerShdw blurRad="38100" dist="38100" dir="2700000" algn="tl">
                    <a:srgbClr val="000000">
                      <a:alpha val="43137"/>
                    </a:srgbClr>
                  </a:outerShdw>
                </a:effectLst>
              </a:rPr>
              <a:t>Server</a:t>
            </a:r>
            <a:endParaRPr lang="en-US" sz="2000" b="1" dirty="0">
              <a:solidFill>
                <a:schemeClr val="bg1"/>
              </a:solidFill>
              <a:effectLst>
                <a:outerShdw blurRad="38100" dist="38100" dir="2700000" algn="tl">
                  <a:srgbClr val="000000">
                    <a:alpha val="43137"/>
                  </a:srgbClr>
                </a:outerShdw>
              </a:effectLst>
            </a:endParaRPr>
          </a:p>
          <a:p>
            <a:pPr>
              <a:defRPr/>
            </a:pPr>
            <a:endParaRPr lang="en-US" sz="2000" b="1" dirty="0">
              <a:solidFill>
                <a:schemeClr val="bg1"/>
              </a:solidFill>
              <a:effectLst>
                <a:outerShdw blurRad="38100" dist="38100" dir="2700000" algn="tl">
                  <a:srgbClr val="000000">
                    <a:alpha val="43137"/>
                  </a:srgbClr>
                </a:outerShdw>
              </a:effectLst>
            </a:endParaRPr>
          </a:p>
        </p:txBody>
      </p:sp>
      <p:pic>
        <p:nvPicPr>
          <p:cNvPr id="20484" name="Rectangle 292868"/>
          <p:cNvPicPr>
            <a:picLocks noChangeAspect="1" noChangeArrowheads="1"/>
          </p:cNvPicPr>
          <p:nvPr/>
        </p:nvPicPr>
        <p:blipFill>
          <a:blip r:embed="rId4"/>
          <a:srcRect/>
          <a:stretch>
            <a:fillRect/>
          </a:stretch>
        </p:blipFill>
        <p:spPr bwMode="auto">
          <a:xfrm>
            <a:off x="1698625" y="4940300"/>
            <a:ext cx="771525" cy="1136650"/>
          </a:xfrm>
          <a:prstGeom prst="rect">
            <a:avLst/>
          </a:prstGeom>
          <a:noFill/>
          <a:ln w="9525">
            <a:noFill/>
            <a:miter lim="800000"/>
            <a:headEnd/>
            <a:tailEnd/>
          </a:ln>
        </p:spPr>
      </p:pic>
      <p:sp>
        <p:nvSpPr>
          <p:cNvPr id="292870" name="Rounded Rectangle 292869"/>
          <p:cNvSpPr>
            <a:spLocks noChangeArrowheads="1"/>
          </p:cNvSpPr>
          <p:nvPr/>
        </p:nvSpPr>
        <p:spPr bwMode="auto">
          <a:xfrm>
            <a:off x="3063875" y="4608512"/>
            <a:ext cx="4229100" cy="684213"/>
          </a:xfrm>
          <a:prstGeom prst="roundRect">
            <a:avLst>
              <a:gd name="adj"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lIns="182880"/>
          <a:lstStyle/>
          <a:p>
            <a:pPr>
              <a:defRPr/>
            </a:pPr>
            <a:r>
              <a:rPr lang="it-IT" sz="2000" b="1">
                <a:solidFill>
                  <a:schemeClr val="bg1"/>
                </a:solidFill>
                <a:effectLst>
                  <a:outerShdw blurRad="38100" dist="38100" dir="2700000" algn="tl">
                    <a:srgbClr val="000000">
                      <a:alpha val="43137"/>
                    </a:srgbClr>
                  </a:outerShdw>
                </a:effectLst>
              </a:rPr>
              <a:t>Mining Model</a:t>
            </a:r>
            <a:endParaRPr lang="en-US" sz="2000" b="1" dirty="0">
              <a:solidFill>
                <a:schemeClr val="bg1"/>
              </a:solidFill>
              <a:effectLst>
                <a:outerShdw blurRad="38100" dist="38100" dir="2700000" algn="tl">
                  <a:srgbClr val="000000">
                    <a:alpha val="43137"/>
                  </a:srgbClr>
                </a:outerShdw>
              </a:effectLst>
            </a:endParaRPr>
          </a:p>
        </p:txBody>
      </p:sp>
      <p:sp>
        <p:nvSpPr>
          <p:cNvPr id="292871" name="Rounded Rectangle 292870"/>
          <p:cNvSpPr>
            <a:spLocks noChangeArrowheads="1"/>
          </p:cNvSpPr>
          <p:nvPr/>
        </p:nvSpPr>
        <p:spPr bwMode="auto">
          <a:xfrm>
            <a:off x="3044825" y="5357812"/>
            <a:ext cx="4243388" cy="684213"/>
          </a:xfrm>
          <a:prstGeom prst="roundRect">
            <a:avLst>
              <a:gd name="adj"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lIns="182880"/>
          <a:lstStyle/>
          <a:p>
            <a:pPr>
              <a:lnSpc>
                <a:spcPct val="90000"/>
              </a:lnSpc>
              <a:defRPr/>
            </a:pPr>
            <a:r>
              <a:rPr lang="it-IT" sz="2000" b="1">
                <a:solidFill>
                  <a:schemeClr val="bg1"/>
                </a:solidFill>
                <a:effectLst>
                  <a:outerShdw blurRad="38100" dist="38100" dir="2700000" algn="tl">
                    <a:srgbClr val="000000">
                      <a:alpha val="43137"/>
                    </a:srgbClr>
                  </a:outerShdw>
                </a:effectLst>
              </a:rPr>
              <a:t>Data Mining Algorithm</a:t>
            </a:r>
            <a:endParaRPr lang="en-US" b="1" dirty="0">
              <a:solidFill>
                <a:schemeClr val="bg1"/>
              </a:solidFill>
              <a:effectLst>
                <a:outerShdw blurRad="38100" dist="38100" dir="2700000" algn="tl">
                  <a:srgbClr val="000000">
                    <a:alpha val="43137"/>
                  </a:srgbClr>
                </a:outerShdw>
              </a:effectLst>
            </a:endParaRPr>
          </a:p>
        </p:txBody>
      </p:sp>
      <p:pic>
        <p:nvPicPr>
          <p:cNvPr id="20500" name="Rectangle 292872"/>
          <p:cNvPicPr>
            <a:picLocks noChangeAspect="1" noChangeArrowheads="1"/>
          </p:cNvPicPr>
          <p:nvPr/>
        </p:nvPicPr>
        <p:blipFill>
          <a:blip r:embed="rId5"/>
          <a:srcRect/>
          <a:stretch>
            <a:fillRect/>
          </a:stretch>
        </p:blipFill>
        <p:spPr bwMode="auto">
          <a:xfrm>
            <a:off x="7172325" y="5259387"/>
            <a:ext cx="1193800" cy="914400"/>
          </a:xfrm>
          <a:prstGeom prst="rect">
            <a:avLst/>
          </a:prstGeom>
          <a:noFill/>
          <a:ln w="9525">
            <a:noFill/>
            <a:miter lim="800000"/>
            <a:headEnd/>
            <a:tailEnd/>
          </a:ln>
        </p:spPr>
      </p:pic>
      <p:sp>
        <p:nvSpPr>
          <p:cNvPr id="292874" name="Can 292873"/>
          <p:cNvSpPr>
            <a:spLocks noChangeArrowheads="1"/>
          </p:cNvSpPr>
          <p:nvPr/>
        </p:nvSpPr>
        <p:spPr bwMode="auto">
          <a:xfrm>
            <a:off x="7961313" y="5172075"/>
            <a:ext cx="987425" cy="1011237"/>
          </a:xfrm>
          <a:prstGeom prst="can">
            <a:avLst>
              <a:gd name="adj" fmla="val 25603"/>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lstStyle/>
          <a:p>
            <a:pPr algn="ctr" eaLnBrk="1" hangingPunct="1">
              <a:defRPr/>
            </a:pPr>
            <a:r>
              <a:rPr lang="en-US" sz="2000" b="1" dirty="0">
                <a:solidFill>
                  <a:schemeClr val="bg1"/>
                </a:solidFill>
                <a:effectLst>
                  <a:outerShdw blurRad="38100" dist="38100" dir="2700000" algn="tl">
                    <a:srgbClr val="000000">
                      <a:alpha val="43137"/>
                    </a:srgbClr>
                  </a:outerShdw>
                </a:effectLst>
              </a:rPr>
              <a:t>Data</a:t>
            </a:r>
          </a:p>
          <a:p>
            <a:pPr algn="ctr" eaLnBrk="1" hangingPunct="1">
              <a:defRPr/>
            </a:pPr>
            <a:r>
              <a:rPr lang="en-US" sz="2000" b="1" dirty="0">
                <a:solidFill>
                  <a:schemeClr val="bg1"/>
                </a:solidFill>
                <a:effectLst>
                  <a:outerShdw blurRad="38100" dist="38100" dir="2700000" algn="tl">
                    <a:srgbClr val="000000">
                      <a:alpha val="43137"/>
                    </a:srgbClr>
                  </a:outerShdw>
                </a:effectLst>
              </a:rPr>
              <a:t>Source</a:t>
            </a:r>
          </a:p>
        </p:txBody>
      </p:sp>
      <p:sp>
        <p:nvSpPr>
          <p:cNvPr id="292877" name="Rounded Rectangle 292876"/>
          <p:cNvSpPr>
            <a:spLocks noChangeArrowheads="1"/>
          </p:cNvSpPr>
          <p:nvPr/>
        </p:nvSpPr>
        <p:spPr bwMode="auto">
          <a:xfrm>
            <a:off x="2959100" y="2057400"/>
            <a:ext cx="4478338" cy="1541462"/>
          </a:xfrm>
          <a:prstGeom prst="roundRect">
            <a:avLst>
              <a:gd name="adj" fmla="val 1666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182880"/>
          <a:lstStyle/>
          <a:p>
            <a:pPr>
              <a:defRPr/>
            </a:pPr>
            <a:r>
              <a:rPr lang="it-IT" sz="2000" b="1" dirty="0" smtClean="0">
                <a:solidFill>
                  <a:schemeClr val="bg1"/>
                </a:solidFill>
                <a:effectLst>
                  <a:outerShdw blurRad="38100" dist="38100" dir="2700000" algn="tl">
                    <a:srgbClr val="000000">
                      <a:alpha val="43137"/>
                    </a:srgbClr>
                  </a:outerShdw>
                </a:effectLst>
              </a:rPr>
              <a:t>Client Application</a:t>
            </a:r>
            <a:endParaRPr lang="en-US" sz="2000" b="1" dirty="0">
              <a:solidFill>
                <a:schemeClr val="bg1"/>
              </a:solidFill>
              <a:effectLst>
                <a:outerShdw blurRad="38100" dist="38100" dir="2700000" algn="tl">
                  <a:srgbClr val="000000">
                    <a:alpha val="43137"/>
                  </a:srgbClr>
                </a:outerShdw>
              </a:effectLst>
            </a:endParaRPr>
          </a:p>
        </p:txBody>
      </p:sp>
      <p:sp>
        <p:nvSpPr>
          <p:cNvPr id="292878" name="Rounded Rectangle 292877"/>
          <p:cNvSpPr>
            <a:spLocks noChangeArrowheads="1"/>
          </p:cNvSpPr>
          <p:nvPr/>
        </p:nvSpPr>
        <p:spPr bwMode="auto">
          <a:xfrm>
            <a:off x="3206750" y="3033712"/>
            <a:ext cx="3695700" cy="419100"/>
          </a:xfrm>
          <a:prstGeom prst="roundRect">
            <a:avLst>
              <a:gd name="adj"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none" lIns="182880"/>
          <a:lstStyle/>
          <a:p>
            <a:pPr>
              <a:defRPr/>
            </a:pPr>
            <a:r>
              <a:rPr lang="en-US" sz="2000" b="1" dirty="0">
                <a:solidFill>
                  <a:schemeClr val="bg1"/>
                </a:solidFill>
                <a:effectLst>
                  <a:outerShdw blurRad="38100" dist="38100" dir="2700000" algn="tl">
                    <a:srgbClr val="000000">
                      <a:alpha val="43137"/>
                    </a:srgbClr>
                  </a:outerShdw>
                </a:effectLst>
              </a:rPr>
              <a:t>OLE DB/ </a:t>
            </a:r>
            <a:r>
              <a:rPr lang="en-US" sz="2000" b="1" dirty="0" smtClean="0">
                <a:solidFill>
                  <a:schemeClr val="bg1"/>
                </a:solidFill>
                <a:effectLst>
                  <a:outerShdw blurRad="38100" dist="38100" dir="2700000" algn="tl">
                    <a:srgbClr val="000000">
                      <a:alpha val="43137"/>
                    </a:srgbClr>
                  </a:outerShdw>
                </a:effectLst>
              </a:rPr>
              <a:t>ADOMD.Net / </a:t>
            </a:r>
            <a:r>
              <a:rPr lang="en-US" sz="2000" b="1" dirty="0">
                <a:solidFill>
                  <a:schemeClr val="bg1"/>
                </a:solidFill>
                <a:effectLst>
                  <a:outerShdw blurRad="38100" dist="38100" dir="2700000" algn="tl">
                    <a:srgbClr val="000000">
                      <a:alpha val="43137"/>
                    </a:srgbClr>
                  </a:outerShdw>
                </a:effectLst>
              </a:rPr>
              <a:t>XMLA</a:t>
            </a:r>
          </a:p>
        </p:txBody>
      </p:sp>
      <p:pic>
        <p:nvPicPr>
          <p:cNvPr id="292879" name="Rectangle 292878"/>
          <p:cNvPicPr>
            <a:picLocks noChangeAspect="1" noChangeArrowheads="1"/>
          </p:cNvPicPr>
          <p:nvPr/>
        </p:nvPicPr>
        <p:blipFill>
          <a:blip r:embed="rId6"/>
          <a:srcRect/>
          <a:stretch>
            <a:fillRect/>
          </a:stretch>
        </p:blipFill>
        <p:spPr bwMode="auto">
          <a:xfrm>
            <a:off x="4246563" y="3346450"/>
            <a:ext cx="879475" cy="1355725"/>
          </a:xfrm>
          <a:prstGeom prst="rect">
            <a:avLst/>
          </a:prstGeom>
          <a:noFill/>
          <a:ln w="9525">
            <a:noFill/>
            <a:miter lim="800000"/>
            <a:headEnd/>
            <a:tailEnd/>
          </a:ln>
        </p:spPr>
      </p:pic>
      <p:pic>
        <p:nvPicPr>
          <p:cNvPr id="20495" name="Rectangle 292880"/>
          <p:cNvPicPr>
            <a:picLocks noChangeAspect="1" noChangeArrowheads="1"/>
          </p:cNvPicPr>
          <p:nvPr/>
        </p:nvPicPr>
        <p:blipFill>
          <a:blip r:embed="rId7"/>
          <a:srcRect/>
          <a:stretch>
            <a:fillRect/>
          </a:stretch>
        </p:blipFill>
        <p:spPr bwMode="auto">
          <a:xfrm>
            <a:off x="1562100" y="3409950"/>
            <a:ext cx="712787" cy="1193800"/>
          </a:xfrm>
          <a:prstGeom prst="rect">
            <a:avLst/>
          </a:prstGeom>
          <a:noFill/>
          <a:ln w="9525">
            <a:noFill/>
            <a:miter lim="800000"/>
            <a:headEnd/>
            <a:tailEnd/>
          </a:ln>
        </p:spPr>
      </p:pic>
      <p:sp>
        <p:nvSpPr>
          <p:cNvPr id="292883" name="Rounded Rectangle 292882"/>
          <p:cNvSpPr>
            <a:spLocks noChangeArrowheads="1"/>
          </p:cNvSpPr>
          <p:nvPr/>
        </p:nvSpPr>
        <p:spPr bwMode="auto">
          <a:xfrm>
            <a:off x="1041400" y="2063750"/>
            <a:ext cx="1692275" cy="1549400"/>
          </a:xfrm>
          <a:prstGeom prst="roundRect">
            <a:avLst>
              <a:gd name="adj" fmla="val 1666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BI Dev </a:t>
            </a:r>
            <a:r>
              <a:rPr lang="en-US" sz="2000" b="1" dirty="0" smtClean="0">
                <a:solidFill>
                  <a:schemeClr val="bg1"/>
                </a:solidFill>
                <a:effectLst>
                  <a:outerShdw blurRad="38100" dist="38100" dir="2700000" algn="tl">
                    <a:srgbClr val="000000">
                      <a:alpha val="43137"/>
                    </a:srgbClr>
                  </a:outerShdw>
                </a:effectLst>
              </a:rPr>
              <a:t>Studio</a:t>
            </a:r>
            <a:endParaRPr lang="en-US" sz="2000" b="1" dirty="0">
              <a:solidFill>
                <a:schemeClr val="bg1"/>
              </a:solidFill>
              <a:effectLst>
                <a:outerShdw blurRad="38100" dist="38100" dir="2700000" algn="tl">
                  <a:srgbClr val="000000">
                    <a:alpha val="43137"/>
                  </a:srgbClr>
                </a:outerShdw>
              </a:effectLst>
            </a:endParaRPr>
          </a:p>
        </p:txBody>
      </p:sp>
      <p:pic>
        <p:nvPicPr>
          <p:cNvPr id="20493" name="Rectangle 292884"/>
          <p:cNvPicPr>
            <a:picLocks noChangeAspect="1" noChangeArrowheads="1"/>
          </p:cNvPicPr>
          <p:nvPr/>
        </p:nvPicPr>
        <p:blipFill>
          <a:blip r:embed="rId5"/>
          <a:srcRect/>
          <a:stretch>
            <a:fillRect/>
          </a:stretch>
        </p:blipFill>
        <p:spPr bwMode="auto">
          <a:xfrm rot="16200000">
            <a:off x="6221413" y="3835400"/>
            <a:ext cx="1193800" cy="914400"/>
          </a:xfrm>
          <a:prstGeom prst="rect">
            <a:avLst/>
          </a:prstGeom>
          <a:noFill/>
          <a:ln w="9525">
            <a:noFill/>
            <a:miter lim="800000"/>
            <a:headEnd/>
            <a:tailEnd/>
          </a:ln>
        </p:spPr>
      </p:pic>
      <p:sp>
        <p:nvSpPr>
          <p:cNvPr id="292886" name="Can 292885"/>
          <p:cNvSpPr>
            <a:spLocks noChangeArrowheads="1"/>
          </p:cNvSpPr>
          <p:nvPr/>
        </p:nvSpPr>
        <p:spPr bwMode="auto">
          <a:xfrm>
            <a:off x="6019800" y="2152650"/>
            <a:ext cx="1273175" cy="706438"/>
          </a:xfrm>
          <a:prstGeom prst="can">
            <a:avLst>
              <a:gd name="adj" fmla="val 25603"/>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lstStyle/>
          <a:p>
            <a:pPr algn="ctr" eaLnBrk="1" hangingPunct="1">
              <a:defRPr/>
            </a:pPr>
            <a:r>
              <a:rPr lang="en-US" sz="1600" b="1" dirty="0" smtClean="0">
                <a:solidFill>
                  <a:schemeClr val="bg1"/>
                </a:solidFill>
                <a:effectLst>
                  <a:outerShdw blurRad="38100" dist="38100" dir="2700000" algn="tl">
                    <a:srgbClr val="000000">
                      <a:alpha val="43137"/>
                    </a:srgbClr>
                  </a:outerShdw>
                </a:effectLst>
              </a:rPr>
              <a:t>App Data</a:t>
            </a:r>
            <a:endParaRPr lang="en-US" sz="16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07/7/12/main" xmlns="" val="2485987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70"/>
                                        </p:tgtEl>
                                        <p:attrNameLst>
                                          <p:attrName>style.visibility</p:attrName>
                                        </p:attrNameLst>
                                      </p:cBhvr>
                                      <p:to>
                                        <p:strVal val="visible"/>
                                      </p:to>
                                    </p:set>
                                    <p:animEffect transition="in" filter="dissolve">
                                      <p:cBhvr>
                                        <p:cTn id="7" dur="500"/>
                                        <p:tgtEl>
                                          <p:spTgt spid="2928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2879"/>
                                        </p:tgtEl>
                                        <p:attrNameLst>
                                          <p:attrName>style.visibility</p:attrName>
                                        </p:attrNameLst>
                                      </p:cBhvr>
                                      <p:to>
                                        <p:strVal val="visible"/>
                                      </p:to>
                                    </p:set>
                                    <p:animEffect transition="in" filter="barn(inHorizontal)">
                                      <p:cBhvr>
                                        <p:cTn id="12" dur="500"/>
                                        <p:tgtEl>
                                          <p:spTgt spid="292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4" name="Rectangle 51"/>
          <p:cNvSpPr>
            <a:spLocks noChangeArrowheads="1"/>
          </p:cNvSpPr>
          <p:nvPr/>
        </p:nvSpPr>
        <p:spPr bwMode="auto">
          <a:xfrm>
            <a:off x="4572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1" hangingPunct="1"/>
            <a:endParaRPr lang="en-US" sz="2000" dirty="0">
              <a:solidFill>
                <a:schemeClr val="tx1"/>
              </a:solidFill>
              <a:latin typeface="Tahoma" charset="0"/>
            </a:endParaRPr>
          </a:p>
        </p:txBody>
      </p:sp>
      <p:sp>
        <p:nvSpPr>
          <p:cNvPr id="18475" name="Text Box 52"/>
          <p:cNvSpPr txBox="1">
            <a:spLocks noChangeArrowheads="1"/>
          </p:cNvSpPr>
          <p:nvPr/>
        </p:nvSpPr>
        <p:spPr bwMode="auto">
          <a:xfrm>
            <a:off x="464443" y="473323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18504" name="Text Box 4"/>
          <p:cNvSpPr txBox="1">
            <a:spLocks noChangeArrowheads="1"/>
          </p:cNvSpPr>
          <p:nvPr/>
        </p:nvSpPr>
        <p:spPr bwMode="auto">
          <a:xfrm>
            <a:off x="2786050" y="4733235"/>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43015" name="AutoShape 7"/>
          <p:cNvSpPr>
            <a:spLocks noChangeArrowheads="1"/>
          </p:cNvSpPr>
          <p:nvPr/>
        </p:nvSpPr>
        <p:spPr bwMode="auto">
          <a:xfrm>
            <a:off x="3505200" y="2692836"/>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43016" name="AutoShape 8"/>
          <p:cNvSpPr>
            <a:spLocks noChangeArrowheads="1"/>
          </p:cNvSpPr>
          <p:nvPr/>
        </p:nvSpPr>
        <p:spPr bwMode="auto">
          <a:xfrm>
            <a:off x="3429000" y="424072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solidFill>
                  <a:schemeClr val="tx1"/>
                </a:solidFill>
              </a:defRPr>
            </a:pPr>
            <a:endParaRPr lang="en-US" sz="1600" dirty="0"/>
          </a:p>
        </p:txBody>
      </p:sp>
      <p:sp>
        <p:nvSpPr>
          <p:cNvPr id="18477" name="Text Box 48"/>
          <p:cNvSpPr txBox="1">
            <a:spLocks noChangeArrowheads="1"/>
          </p:cNvSpPr>
          <p:nvPr/>
        </p:nvSpPr>
        <p:spPr bwMode="auto">
          <a:xfrm>
            <a:off x="2811573" y="1100064"/>
            <a:ext cx="1688989" cy="400110"/>
          </a:xfrm>
          <a:prstGeom prst="rect">
            <a:avLst/>
          </a:prstGeom>
          <a:noFill/>
          <a:ln w="9525">
            <a:noFill/>
            <a:miter lim="800000"/>
            <a:headEnd/>
            <a:tailEnd/>
          </a:ln>
        </p:spPr>
        <p:txBody>
          <a:bodyPr wrap="none">
            <a:spAutoFit/>
          </a:bodyPr>
          <a:lstStyle/>
          <a:p>
            <a:pPr eaLnBrk="1" hangingPunct="1"/>
            <a:r>
              <a:rPr lang="en-US" sz="2000" dirty="0">
                <a:latin typeface="Tahoma" charset="0"/>
              </a:rPr>
              <a:t>Training Data</a:t>
            </a:r>
          </a:p>
        </p:txBody>
      </p:sp>
      <p:sp>
        <p:nvSpPr>
          <p:cNvPr id="18455" name="Line 67"/>
          <p:cNvSpPr>
            <a:spLocks noChangeShapeType="1"/>
          </p:cNvSpPr>
          <p:nvPr/>
        </p:nvSpPr>
        <p:spPr bwMode="auto">
          <a:xfrm>
            <a:off x="2438400" y="1707817"/>
            <a:ext cx="0" cy="415115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lstStyle/>
          <a:p>
            <a:endParaRPr lang="en-US" sz="1600" dirty="0"/>
          </a:p>
        </p:txBody>
      </p:sp>
      <p:sp>
        <p:nvSpPr>
          <p:cNvPr id="74" name="Rectangle 56"/>
          <p:cNvSpPr>
            <a:spLocks noChangeArrowheads="1"/>
          </p:cNvSpPr>
          <p:nvPr/>
        </p:nvSpPr>
        <p:spPr bwMode="auto">
          <a:xfrm>
            <a:off x="28194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6" name="Rectangle 58"/>
          <p:cNvSpPr>
            <a:spLocks noChangeArrowheads="1"/>
          </p:cNvSpPr>
          <p:nvPr/>
        </p:nvSpPr>
        <p:spPr bwMode="auto">
          <a:xfrm>
            <a:off x="3276600" y="5243334"/>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7" name="Rectangle 59"/>
          <p:cNvSpPr>
            <a:spLocks noChangeArrowheads="1"/>
          </p:cNvSpPr>
          <p:nvPr/>
        </p:nvSpPr>
        <p:spPr bwMode="auto">
          <a:xfrm>
            <a:off x="2895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8" name="Rectangle 60"/>
          <p:cNvSpPr>
            <a:spLocks noChangeArrowheads="1"/>
          </p:cNvSpPr>
          <p:nvPr/>
        </p:nvSpPr>
        <p:spPr bwMode="auto">
          <a:xfrm>
            <a:off x="3657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9" name="Rectangle 61"/>
          <p:cNvSpPr>
            <a:spLocks noChangeArrowheads="1"/>
          </p:cNvSpPr>
          <p:nvPr/>
        </p:nvSpPr>
        <p:spPr bwMode="auto">
          <a:xfrm>
            <a:off x="34290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0" name="Rectangle 62"/>
          <p:cNvSpPr>
            <a:spLocks noChangeArrowheads="1"/>
          </p:cNvSpPr>
          <p:nvPr/>
        </p:nvSpPr>
        <p:spPr bwMode="auto">
          <a:xfrm>
            <a:off x="39624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1" name="Line 63"/>
          <p:cNvSpPr>
            <a:spLocks noChangeShapeType="1"/>
          </p:cNvSpPr>
          <p:nvPr/>
        </p:nvSpPr>
        <p:spPr bwMode="auto">
          <a:xfrm flipH="1">
            <a:off x="3124200" y="5390140"/>
            <a:ext cx="304800" cy="97871"/>
          </a:xfrm>
          <a:prstGeom prst="line">
            <a:avLst/>
          </a:prstGeom>
          <a:noFill/>
          <a:ln w="9525">
            <a:solidFill>
              <a:schemeClr val="tx1"/>
            </a:solidFill>
            <a:miter lim="800000"/>
            <a:headEnd/>
            <a:tailEnd/>
          </a:ln>
        </p:spPr>
        <p:txBody>
          <a:bodyPr wrap="none"/>
          <a:lstStyle/>
          <a:p>
            <a:endParaRPr lang="en-US" sz="1600" dirty="0"/>
          </a:p>
        </p:txBody>
      </p:sp>
      <p:sp>
        <p:nvSpPr>
          <p:cNvPr id="82" name="Line 64"/>
          <p:cNvSpPr>
            <a:spLocks noChangeShapeType="1"/>
          </p:cNvSpPr>
          <p:nvPr/>
        </p:nvSpPr>
        <p:spPr bwMode="auto">
          <a:xfrm>
            <a:off x="3657600" y="5390140"/>
            <a:ext cx="228600" cy="97871"/>
          </a:xfrm>
          <a:prstGeom prst="line">
            <a:avLst/>
          </a:prstGeom>
          <a:noFill/>
          <a:ln w="9525">
            <a:solidFill>
              <a:schemeClr val="tx1"/>
            </a:solidFill>
            <a:miter lim="800000"/>
            <a:headEnd/>
            <a:tailEnd/>
          </a:ln>
        </p:spPr>
        <p:txBody>
          <a:bodyPr wrap="none"/>
          <a:lstStyle/>
          <a:p>
            <a:endParaRPr lang="en-US" sz="1600" dirty="0"/>
          </a:p>
        </p:txBody>
      </p:sp>
      <p:sp>
        <p:nvSpPr>
          <p:cNvPr id="83" name="Line 65"/>
          <p:cNvSpPr>
            <a:spLocks noChangeShapeType="1"/>
          </p:cNvSpPr>
          <p:nvPr/>
        </p:nvSpPr>
        <p:spPr bwMode="auto">
          <a:xfrm flipH="1">
            <a:off x="3657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4" name="Line 66"/>
          <p:cNvSpPr>
            <a:spLocks noChangeShapeType="1"/>
          </p:cNvSpPr>
          <p:nvPr/>
        </p:nvSpPr>
        <p:spPr bwMode="auto">
          <a:xfrm>
            <a:off x="4038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5" name="Rectangle 51"/>
          <p:cNvSpPr>
            <a:spLocks noChangeArrowheads="1"/>
          </p:cNvSpPr>
          <p:nvPr/>
        </p:nvSpPr>
        <p:spPr bwMode="auto">
          <a:xfrm>
            <a:off x="2819400" y="3361243"/>
            <a:ext cx="1676400" cy="77394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r>
              <a:rPr lang="en-US" sz="1600" dirty="0" smtClean="0">
                <a:solidFill>
                  <a:schemeClr val="bg1"/>
                </a:solidFill>
                <a:latin typeface="Tahoma" charset="0"/>
              </a:rPr>
              <a:t>Data Mining</a:t>
            </a:r>
          </a:p>
          <a:p>
            <a:pPr algn="ctr" eaLnBrk="1" hangingPunct="1"/>
            <a:r>
              <a:rPr lang="en-US" sz="1600" dirty="0" smtClean="0">
                <a:solidFill>
                  <a:schemeClr val="bg1"/>
                </a:solidFill>
                <a:latin typeface="Tahoma" charset="0"/>
              </a:rPr>
              <a:t>Engine</a:t>
            </a:r>
            <a:endParaRPr lang="en-US" sz="1600" dirty="0">
              <a:solidFill>
                <a:schemeClr val="bg1"/>
              </a:solidFill>
              <a:latin typeface="Tahoma" charset="0"/>
            </a:endParaRPr>
          </a:p>
        </p:txBody>
      </p:sp>
      <p:sp>
        <p:nvSpPr>
          <p:cNvPr id="18456" name="Line 68"/>
          <p:cNvSpPr>
            <a:spLocks noChangeShapeType="1"/>
          </p:cNvSpPr>
          <p:nvPr/>
        </p:nvSpPr>
        <p:spPr bwMode="auto">
          <a:xfrm>
            <a:off x="4800600" y="1707816"/>
            <a:ext cx="0" cy="415115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lstStyle/>
          <a:p>
            <a:endParaRPr lang="en-US" sz="1600" dirty="0"/>
          </a:p>
        </p:txBody>
      </p:sp>
      <p:sp>
        <p:nvSpPr>
          <p:cNvPr id="18487" name="Text Box 27"/>
          <p:cNvSpPr txBox="1">
            <a:spLocks noChangeArrowheads="1"/>
          </p:cNvSpPr>
          <p:nvPr/>
        </p:nvSpPr>
        <p:spPr bwMode="auto">
          <a:xfrm>
            <a:off x="7010400" y="1095941"/>
            <a:ext cx="1752600" cy="400110"/>
          </a:xfrm>
          <a:prstGeom prst="rect">
            <a:avLst/>
          </a:prstGeom>
          <a:noFill/>
          <a:ln w="9525">
            <a:noFill/>
            <a:miter lim="800000"/>
            <a:headEnd/>
            <a:tailEnd/>
          </a:ln>
        </p:spPr>
        <p:txBody>
          <a:bodyPr wrap="square">
            <a:spAutoFit/>
          </a:bodyPr>
          <a:lstStyle/>
          <a:p>
            <a:pPr algn="ctr" eaLnBrk="1" hangingPunct="1"/>
            <a:r>
              <a:rPr lang="en-US" sz="2000" dirty="0" smtClean="0">
                <a:latin typeface="Tahoma" charset="0"/>
              </a:rPr>
              <a:t>New Data</a:t>
            </a:r>
            <a:endParaRPr lang="en-US" sz="2000" dirty="0">
              <a:latin typeface="Tahoma" charset="0"/>
            </a:endParaRPr>
          </a:p>
        </p:txBody>
      </p:sp>
      <p:sp>
        <p:nvSpPr>
          <p:cNvPr id="43037" name="Text Box 29"/>
          <p:cNvSpPr txBox="1">
            <a:spLocks noChangeArrowheads="1"/>
          </p:cNvSpPr>
          <p:nvPr/>
        </p:nvSpPr>
        <p:spPr bwMode="auto">
          <a:xfrm>
            <a:off x="5943600" y="4733234"/>
            <a:ext cx="1844095" cy="400110"/>
          </a:xfrm>
          <a:prstGeom prst="rect">
            <a:avLst/>
          </a:prstGeom>
          <a:noFill/>
          <a:ln w="9525">
            <a:noFill/>
            <a:miter lim="800000"/>
            <a:headEnd/>
            <a:tailEnd/>
          </a:ln>
        </p:spPr>
        <p:txBody>
          <a:bodyPr wrap="none">
            <a:spAutoFit/>
          </a:bodyPr>
          <a:lstStyle/>
          <a:p>
            <a:pPr eaLnBrk="1" hangingPunct="1"/>
            <a:r>
              <a:rPr lang="en-US" sz="2000" dirty="0">
                <a:latin typeface="Tahoma" charset="0"/>
              </a:rPr>
              <a:t>Predicted Data</a:t>
            </a:r>
          </a:p>
        </p:txBody>
      </p:sp>
      <p:sp>
        <p:nvSpPr>
          <p:cNvPr id="43038" name="AutoShape 30"/>
          <p:cNvSpPr>
            <a:spLocks noChangeArrowheads="1"/>
          </p:cNvSpPr>
          <p:nvPr/>
        </p:nvSpPr>
        <p:spPr bwMode="auto">
          <a:xfrm>
            <a:off x="7486672" y="5155386"/>
            <a:ext cx="228600" cy="773944"/>
          </a:xfrm>
          <a:prstGeom prst="flowChart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endParaRPr lang="en-US" sz="1600" b="1" dirty="0">
              <a:solidFill>
                <a:schemeClr val="tx1"/>
              </a:solidFill>
              <a:latin typeface="Segoe Semibold" pitchFamily="34" charset="0"/>
            </a:endParaRPr>
          </a:p>
        </p:txBody>
      </p:sp>
      <p:sp>
        <p:nvSpPr>
          <p:cNvPr id="43039" name="AutoShape 31"/>
          <p:cNvSpPr>
            <a:spLocks noChangeArrowheads="1"/>
          </p:cNvSpPr>
          <p:nvPr/>
        </p:nvSpPr>
        <p:spPr bwMode="auto">
          <a:xfrm>
            <a:off x="6038872" y="5155386"/>
            <a:ext cx="1447800" cy="773944"/>
          </a:xfrm>
          <a:prstGeom prst="flowChart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1600" dirty="0">
              <a:solidFill>
                <a:schemeClr val="tx1"/>
              </a:solidFill>
            </a:endParaRPr>
          </a:p>
        </p:txBody>
      </p:sp>
      <p:sp>
        <p:nvSpPr>
          <p:cNvPr id="43040" name="Line 32"/>
          <p:cNvSpPr>
            <a:spLocks noChangeShapeType="1"/>
          </p:cNvSpPr>
          <p:nvPr/>
        </p:nvSpPr>
        <p:spPr bwMode="auto">
          <a:xfrm>
            <a:off x="63436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1" name="Line 33"/>
          <p:cNvSpPr>
            <a:spLocks noChangeShapeType="1"/>
          </p:cNvSpPr>
          <p:nvPr/>
        </p:nvSpPr>
        <p:spPr bwMode="auto">
          <a:xfrm>
            <a:off x="67246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2" name="Line 34"/>
          <p:cNvSpPr>
            <a:spLocks noChangeShapeType="1"/>
          </p:cNvSpPr>
          <p:nvPr/>
        </p:nvSpPr>
        <p:spPr bwMode="auto">
          <a:xfrm>
            <a:off x="70294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3" name="Line 35"/>
          <p:cNvSpPr>
            <a:spLocks noChangeShapeType="1"/>
          </p:cNvSpPr>
          <p:nvPr/>
        </p:nvSpPr>
        <p:spPr bwMode="auto">
          <a:xfrm>
            <a:off x="72580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4" name="Line 36"/>
          <p:cNvSpPr>
            <a:spLocks noChangeShapeType="1"/>
          </p:cNvSpPr>
          <p:nvPr/>
        </p:nvSpPr>
        <p:spPr bwMode="auto">
          <a:xfrm>
            <a:off x="6038872" y="5366462"/>
            <a:ext cx="1676400" cy="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18484" name="AutoShape 38"/>
          <p:cNvSpPr>
            <a:spLocks noChangeArrowheads="1"/>
          </p:cNvSpPr>
          <p:nvPr/>
        </p:nvSpPr>
        <p:spPr bwMode="auto">
          <a:xfrm>
            <a:off x="7239000" y="276319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18485" name="AutoShape 39"/>
          <p:cNvSpPr>
            <a:spLocks noChangeArrowheads="1"/>
          </p:cNvSpPr>
          <p:nvPr/>
        </p:nvSpPr>
        <p:spPr bwMode="auto">
          <a:xfrm>
            <a:off x="6248400" y="276319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43057" name="AutoShape 49"/>
          <p:cNvSpPr>
            <a:spLocks noChangeArrowheads="1"/>
          </p:cNvSpPr>
          <p:nvPr/>
        </p:nvSpPr>
        <p:spPr bwMode="auto">
          <a:xfrm>
            <a:off x="6781800" y="424072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18461" name="Text Box 54"/>
          <p:cNvSpPr txBox="1">
            <a:spLocks noChangeArrowheads="1"/>
          </p:cNvSpPr>
          <p:nvPr/>
        </p:nvSpPr>
        <p:spPr bwMode="auto">
          <a:xfrm>
            <a:off x="5143504" y="110006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18463" name="Rectangle 56"/>
          <p:cNvSpPr>
            <a:spLocks noChangeArrowheads="1"/>
          </p:cNvSpPr>
          <p:nvPr/>
        </p:nvSpPr>
        <p:spPr bwMode="auto">
          <a:xfrm>
            <a:off x="5181600" y="1604477"/>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5" name="Rectangle 58"/>
          <p:cNvSpPr>
            <a:spLocks noChangeArrowheads="1"/>
          </p:cNvSpPr>
          <p:nvPr/>
        </p:nvSpPr>
        <p:spPr bwMode="auto">
          <a:xfrm>
            <a:off x="5638800" y="1674836"/>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6" name="Rectangle 59"/>
          <p:cNvSpPr>
            <a:spLocks noChangeArrowheads="1"/>
          </p:cNvSpPr>
          <p:nvPr/>
        </p:nvSpPr>
        <p:spPr bwMode="auto">
          <a:xfrm>
            <a:off x="5257800" y="1918385"/>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7" name="Rectangle 60"/>
          <p:cNvSpPr>
            <a:spLocks noChangeArrowheads="1"/>
          </p:cNvSpPr>
          <p:nvPr/>
        </p:nvSpPr>
        <p:spPr bwMode="auto">
          <a:xfrm>
            <a:off x="6019800" y="1918385"/>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8" name="Rectangle 61"/>
          <p:cNvSpPr>
            <a:spLocks noChangeArrowheads="1"/>
          </p:cNvSpPr>
          <p:nvPr/>
        </p:nvSpPr>
        <p:spPr bwMode="auto">
          <a:xfrm>
            <a:off x="5791200" y="2161934"/>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9" name="Rectangle 62"/>
          <p:cNvSpPr>
            <a:spLocks noChangeArrowheads="1"/>
          </p:cNvSpPr>
          <p:nvPr/>
        </p:nvSpPr>
        <p:spPr bwMode="auto">
          <a:xfrm>
            <a:off x="6324600" y="2161934"/>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70" name="Line 63"/>
          <p:cNvSpPr>
            <a:spLocks noChangeShapeType="1"/>
          </p:cNvSpPr>
          <p:nvPr/>
        </p:nvSpPr>
        <p:spPr bwMode="auto">
          <a:xfrm flipH="1">
            <a:off x="5486400" y="1820965"/>
            <a:ext cx="304800" cy="97420"/>
          </a:xfrm>
          <a:prstGeom prst="line">
            <a:avLst/>
          </a:prstGeom>
          <a:noFill/>
          <a:ln w="9525">
            <a:solidFill>
              <a:schemeClr val="tx1"/>
            </a:solidFill>
            <a:miter lim="800000"/>
            <a:headEnd/>
            <a:tailEnd/>
          </a:ln>
        </p:spPr>
        <p:txBody>
          <a:bodyPr wrap="none"/>
          <a:lstStyle/>
          <a:p>
            <a:endParaRPr lang="en-US" sz="1600" dirty="0"/>
          </a:p>
        </p:txBody>
      </p:sp>
      <p:sp>
        <p:nvSpPr>
          <p:cNvPr id="18471" name="Line 64"/>
          <p:cNvSpPr>
            <a:spLocks noChangeShapeType="1"/>
          </p:cNvSpPr>
          <p:nvPr/>
        </p:nvSpPr>
        <p:spPr bwMode="auto">
          <a:xfrm>
            <a:off x="6019800" y="1820965"/>
            <a:ext cx="228600" cy="97420"/>
          </a:xfrm>
          <a:prstGeom prst="line">
            <a:avLst/>
          </a:prstGeom>
          <a:noFill/>
          <a:ln w="9525">
            <a:solidFill>
              <a:schemeClr val="tx1"/>
            </a:solidFill>
            <a:miter lim="800000"/>
            <a:headEnd/>
            <a:tailEnd/>
          </a:ln>
        </p:spPr>
        <p:txBody>
          <a:bodyPr wrap="none"/>
          <a:lstStyle/>
          <a:p>
            <a:endParaRPr lang="en-US" sz="1600" dirty="0"/>
          </a:p>
        </p:txBody>
      </p:sp>
      <p:sp>
        <p:nvSpPr>
          <p:cNvPr id="18472" name="Line 65"/>
          <p:cNvSpPr>
            <a:spLocks noChangeShapeType="1"/>
          </p:cNvSpPr>
          <p:nvPr/>
        </p:nvSpPr>
        <p:spPr bwMode="auto">
          <a:xfrm flipH="1">
            <a:off x="6019800" y="2064514"/>
            <a:ext cx="152400" cy="97420"/>
          </a:xfrm>
          <a:prstGeom prst="line">
            <a:avLst/>
          </a:prstGeom>
          <a:noFill/>
          <a:ln w="9525">
            <a:solidFill>
              <a:schemeClr val="tx1"/>
            </a:solidFill>
            <a:miter lim="800000"/>
            <a:headEnd/>
            <a:tailEnd/>
          </a:ln>
        </p:spPr>
        <p:txBody>
          <a:bodyPr wrap="none"/>
          <a:lstStyle/>
          <a:p>
            <a:endParaRPr lang="en-US" sz="1600" dirty="0"/>
          </a:p>
        </p:txBody>
      </p:sp>
      <p:sp>
        <p:nvSpPr>
          <p:cNvPr id="18473" name="Line 66"/>
          <p:cNvSpPr>
            <a:spLocks noChangeShapeType="1"/>
          </p:cNvSpPr>
          <p:nvPr/>
        </p:nvSpPr>
        <p:spPr bwMode="auto">
          <a:xfrm>
            <a:off x="6400800" y="2064514"/>
            <a:ext cx="152400" cy="97420"/>
          </a:xfrm>
          <a:prstGeom prst="line">
            <a:avLst/>
          </a:prstGeom>
          <a:noFill/>
          <a:ln w="9525">
            <a:solidFill>
              <a:schemeClr val="tx1"/>
            </a:solidFill>
            <a:miter lim="800000"/>
            <a:headEnd/>
            <a:tailEnd/>
          </a:ln>
        </p:spPr>
        <p:txBody>
          <a:bodyPr wrap="none"/>
          <a:lstStyle/>
          <a:p>
            <a:endParaRPr lang="en-US" sz="1600" dirty="0"/>
          </a:p>
        </p:txBody>
      </p:sp>
      <p:sp>
        <p:nvSpPr>
          <p:cNvPr id="43079" name="Text Box 71"/>
          <p:cNvSpPr txBox="1">
            <a:spLocks noChangeArrowheads="1"/>
          </p:cNvSpPr>
          <p:nvPr/>
        </p:nvSpPr>
        <p:spPr bwMode="auto">
          <a:xfrm>
            <a:off x="7188391" y="1585117"/>
            <a:ext cx="1438214" cy="72789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lnSpc>
                <a:spcPct val="85000"/>
              </a:lnSpc>
              <a:spcBef>
                <a:spcPct val="20000"/>
              </a:spcBef>
              <a:defRPr/>
            </a:pPr>
            <a:r>
              <a:rPr lang="en-US" sz="1400" dirty="0">
                <a:solidFill>
                  <a:schemeClr val="tx1"/>
                </a:solidFill>
                <a:latin typeface="Segoe" pitchFamily="34" charset="0"/>
              </a:rPr>
              <a:t>DB data</a:t>
            </a:r>
          </a:p>
          <a:p>
            <a:pPr algn="ctr">
              <a:lnSpc>
                <a:spcPct val="85000"/>
              </a:lnSpc>
              <a:spcBef>
                <a:spcPct val="20000"/>
              </a:spcBef>
              <a:defRPr/>
            </a:pPr>
            <a:r>
              <a:rPr lang="en-US" sz="1400" dirty="0" smtClean="0">
                <a:solidFill>
                  <a:schemeClr val="tx1"/>
                </a:solidFill>
                <a:latin typeface="Segoe" pitchFamily="34" charset="0"/>
              </a:rPr>
              <a:t>application </a:t>
            </a:r>
            <a:r>
              <a:rPr lang="en-US" sz="1400" dirty="0">
                <a:solidFill>
                  <a:schemeClr val="tx1"/>
                </a:solidFill>
                <a:latin typeface="Segoe" pitchFamily="34" charset="0"/>
              </a:rPr>
              <a:t>data</a:t>
            </a:r>
          </a:p>
          <a:p>
            <a:pPr algn="ctr">
              <a:lnSpc>
                <a:spcPct val="85000"/>
              </a:lnSpc>
              <a:spcBef>
                <a:spcPct val="20000"/>
              </a:spcBef>
              <a:defRPr/>
            </a:pPr>
            <a:r>
              <a:rPr lang="en-US" sz="1400" dirty="0">
                <a:solidFill>
                  <a:schemeClr val="tx1"/>
                </a:solidFill>
                <a:latin typeface="Segoe Semibold"/>
              </a:rPr>
              <a:t>“</a:t>
            </a:r>
            <a:r>
              <a:rPr lang="en-US" sz="1400" dirty="0">
                <a:solidFill>
                  <a:schemeClr val="tx1"/>
                </a:solidFill>
                <a:latin typeface="Segoe" pitchFamily="34" charset="0"/>
              </a:rPr>
              <a:t>Just one row</a:t>
            </a:r>
            <a:r>
              <a:rPr lang="en-US" sz="1400" dirty="0">
                <a:solidFill>
                  <a:schemeClr val="tx1"/>
                </a:solidFill>
                <a:latin typeface="Segoe Semibold"/>
              </a:rPr>
              <a:t>”</a:t>
            </a:r>
            <a:endParaRPr lang="en-US" sz="1400" dirty="0">
              <a:solidFill>
                <a:schemeClr val="tx1"/>
              </a:solidFill>
              <a:latin typeface="Segoe" pitchFamily="34" charset="0"/>
            </a:endParaRPr>
          </a:p>
        </p:txBody>
      </p:sp>
      <p:sp>
        <p:nvSpPr>
          <p:cNvPr id="86" name="Rectangle 51"/>
          <p:cNvSpPr>
            <a:spLocks noChangeArrowheads="1"/>
          </p:cNvSpPr>
          <p:nvPr/>
        </p:nvSpPr>
        <p:spPr bwMode="auto">
          <a:xfrm>
            <a:off x="6096000" y="3361243"/>
            <a:ext cx="1676400" cy="77394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r>
              <a:rPr lang="en-US" sz="1600" dirty="0" smtClean="0">
                <a:solidFill>
                  <a:schemeClr val="bg1"/>
                </a:solidFill>
                <a:latin typeface="Tahoma" charset="0"/>
              </a:rPr>
              <a:t>Data Mining</a:t>
            </a:r>
          </a:p>
          <a:p>
            <a:pPr algn="ctr" eaLnBrk="1" hangingPunct="1"/>
            <a:r>
              <a:rPr lang="en-US" sz="1600" dirty="0" smtClean="0">
                <a:solidFill>
                  <a:schemeClr val="bg1"/>
                </a:solidFill>
                <a:latin typeface="Tahoma" charset="0"/>
              </a:rPr>
              <a:t>Engine</a:t>
            </a:r>
            <a:endParaRPr lang="en-US" sz="1600" dirty="0">
              <a:solidFill>
                <a:schemeClr val="bg1"/>
              </a:solidFill>
              <a:latin typeface="Tahoma" charset="0"/>
            </a:endParaRPr>
          </a:p>
        </p:txBody>
      </p:sp>
      <p:sp>
        <p:nvSpPr>
          <p:cNvPr id="56" name="Text Box 69"/>
          <p:cNvSpPr txBox="1">
            <a:spLocks noChangeArrowheads="1"/>
          </p:cNvSpPr>
          <p:nvPr/>
        </p:nvSpPr>
        <p:spPr bwMode="auto">
          <a:xfrm>
            <a:off x="2909970" y="1615471"/>
            <a:ext cx="1438214" cy="50167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lnSpc>
                <a:spcPct val="85000"/>
              </a:lnSpc>
              <a:spcBef>
                <a:spcPct val="20000"/>
              </a:spcBef>
              <a:defRPr/>
            </a:pPr>
            <a:r>
              <a:rPr lang="en-US" sz="1400" dirty="0">
                <a:solidFill>
                  <a:schemeClr val="tx1"/>
                </a:solidFill>
                <a:latin typeface="Segoe" pitchFamily="34" charset="0"/>
              </a:rPr>
              <a:t>DB data</a:t>
            </a:r>
          </a:p>
          <a:p>
            <a:pPr algn="ctr">
              <a:lnSpc>
                <a:spcPct val="85000"/>
              </a:lnSpc>
              <a:spcBef>
                <a:spcPct val="20000"/>
              </a:spcBef>
              <a:defRPr/>
            </a:pPr>
            <a:r>
              <a:rPr lang="en-US" sz="1400" dirty="0" smtClean="0">
                <a:solidFill>
                  <a:schemeClr val="tx1"/>
                </a:solidFill>
                <a:latin typeface="Segoe" pitchFamily="34" charset="0"/>
              </a:rPr>
              <a:t>application </a:t>
            </a:r>
            <a:r>
              <a:rPr lang="en-US" sz="1400" dirty="0">
                <a:solidFill>
                  <a:schemeClr val="tx1"/>
                </a:solidFill>
                <a:latin typeface="Segoe" pitchFamily="34" charset="0"/>
              </a:rPr>
              <a:t>data</a:t>
            </a:r>
          </a:p>
        </p:txBody>
      </p:sp>
    </p:spTree>
    <p:extLst>
      <p:ext uri="{BB962C8B-B14F-4D97-AF65-F5344CB8AC3E}">
        <p14:creationId xmlns:p14="http://schemas.microsoft.com/office/powerpoint/2007/7/12/main" xmlns="" val="238956167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127000" y="127000"/>
            <a:ext cx="8870950" cy="498598"/>
          </a:xfrm>
        </p:spPr>
        <p:txBody>
          <a:bodyPr/>
          <a:lstStyle/>
          <a:p>
            <a:pPr defTabSz="914363" fontAlgn="auto">
              <a:spcAft>
                <a:spcPts val="0"/>
              </a:spcAft>
              <a:defRPr/>
            </a:pPr>
            <a:r>
              <a:rPr sz="2800">
                <a:solidFill>
                  <a:schemeClr val="tx1"/>
                </a:solidFill>
              </a:rPr>
              <a:t>Data Mining Extensions to SQL </a:t>
            </a:r>
            <a:r>
              <a:rPr lang="en-US" sz="2800" dirty="0" smtClean="0">
                <a:solidFill>
                  <a:schemeClr val="tx1"/>
                </a:solidFill>
              </a:rPr>
              <a:t/>
            </a:r>
            <a:br>
              <a:rPr lang="en-US" sz="2800" dirty="0" smtClean="0">
                <a:solidFill>
                  <a:schemeClr val="tx1"/>
                </a:solidFill>
              </a:rPr>
            </a:br>
            <a:r>
              <a:rPr lang="en-US" sz="2800" dirty="0" smtClean="0">
                <a:solidFill>
                  <a:schemeClr val="tx1"/>
                </a:solidFill>
              </a:rPr>
              <a:t>(</a:t>
            </a:r>
            <a:r>
              <a:rPr sz="2800" smtClean="0">
                <a:solidFill>
                  <a:schemeClr val="tx1"/>
                </a:solidFill>
              </a:rPr>
              <a:t>DMX</a:t>
            </a:r>
            <a:r>
              <a:rPr lang="en-US" sz="2800" dirty="0" smtClean="0">
                <a:solidFill>
                  <a:schemeClr val="tx1"/>
                </a:solidFill>
              </a:rPr>
              <a:t>)</a:t>
            </a:r>
            <a:endParaRPr sz="2800">
              <a:solidFill>
                <a:schemeClr val="tx1"/>
              </a:solidFill>
            </a:endParaRPr>
          </a:p>
        </p:txBody>
      </p:sp>
      <p:sp>
        <p:nvSpPr>
          <p:cNvPr id="51203" name="Text Box 3"/>
          <p:cNvSpPr txBox="1">
            <a:spLocks noChangeArrowheads="1"/>
          </p:cNvSpPr>
          <p:nvPr/>
        </p:nvSpPr>
        <p:spPr bwMode="auto">
          <a:xfrm>
            <a:off x="334963" y="1966913"/>
            <a:ext cx="3414712" cy="579437"/>
          </a:xfrm>
          <a:prstGeom prst="rect">
            <a:avLst/>
          </a:prstGeom>
          <a:noFill/>
          <a:ln w="9525">
            <a:noFill/>
            <a:miter lim="800000"/>
            <a:headEnd/>
            <a:tailEnd/>
          </a:ln>
          <a:effectLst/>
        </p:spPr>
        <p:txBody>
          <a:bodyPr>
            <a:spAutoFit/>
          </a:bodyPr>
          <a:lstStyle/>
          <a:p>
            <a:pPr eaLnBrk="1" hangingPunct="1">
              <a:spcBef>
                <a:spcPct val="50000"/>
              </a:spcBef>
              <a:defRPr/>
            </a:pPr>
            <a:endParaRPr lang="en-US" sz="3200" dirty="0">
              <a:effectLst>
                <a:outerShdw blurRad="38100" dist="38100" dir="2700000" algn="tl">
                  <a:srgbClr val="3B3B3B"/>
                </a:outerShdw>
              </a:effectLst>
              <a:cs typeface="Arial" charset="0"/>
            </a:endParaRPr>
          </a:p>
        </p:txBody>
      </p:sp>
      <p:sp>
        <p:nvSpPr>
          <p:cNvPr id="51204" name="Text Box 4"/>
          <p:cNvSpPr txBox="1">
            <a:spLocks noChangeArrowheads="1"/>
          </p:cNvSpPr>
          <p:nvPr/>
        </p:nvSpPr>
        <p:spPr bwMode="auto">
          <a:xfrm>
            <a:off x="601663" y="1919288"/>
            <a:ext cx="3054350" cy="579437"/>
          </a:xfrm>
          <a:prstGeom prst="rect">
            <a:avLst/>
          </a:prstGeom>
          <a:noFill/>
          <a:ln w="9525">
            <a:noFill/>
            <a:miter lim="800000"/>
            <a:headEnd/>
            <a:tailEnd/>
          </a:ln>
          <a:effectLst/>
        </p:spPr>
        <p:txBody>
          <a:bodyPr>
            <a:spAutoFit/>
          </a:bodyPr>
          <a:lstStyle/>
          <a:p>
            <a:pPr eaLnBrk="1" hangingPunct="1">
              <a:defRPr/>
            </a:pPr>
            <a:endParaRPr lang="en-US" sz="3200" dirty="0">
              <a:effectLst>
                <a:outerShdw blurRad="38100" dist="38100" dir="2700000" algn="tl">
                  <a:srgbClr val="3B3B3B"/>
                </a:outerShdw>
              </a:effectLst>
              <a:cs typeface="Arial" charset="0"/>
            </a:endParaRPr>
          </a:p>
        </p:txBody>
      </p:sp>
      <p:sp>
        <p:nvSpPr>
          <p:cNvPr id="51205" name="Text Box 5"/>
          <p:cNvSpPr txBox="1">
            <a:spLocks noChangeArrowheads="1"/>
          </p:cNvSpPr>
          <p:nvPr/>
        </p:nvSpPr>
        <p:spPr bwMode="auto">
          <a:xfrm>
            <a:off x="185738" y="1085850"/>
            <a:ext cx="4343400" cy="285273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eaLnBrk="1" hangingPunct="1">
              <a:spcBef>
                <a:spcPct val="50000"/>
              </a:spcBef>
              <a:defRPr/>
            </a:pPr>
            <a:r>
              <a:rPr lang="en-US" b="1" dirty="0">
                <a:solidFill>
                  <a:schemeClr val="tx1"/>
                </a:solidFill>
                <a:cs typeface="Arial" charset="0"/>
              </a:rPr>
              <a:t>CREATE MINING MODEL</a:t>
            </a:r>
            <a:r>
              <a:rPr lang="en-US" dirty="0">
                <a:solidFill>
                  <a:schemeClr val="tx1"/>
                </a:solidFill>
                <a:cs typeface="Arial" charset="0"/>
              </a:rPr>
              <a:t> CreditRisk</a:t>
            </a:r>
          </a:p>
          <a:p>
            <a:pPr eaLnBrk="1" hangingPunct="1">
              <a:spcBef>
                <a:spcPct val="50000"/>
              </a:spcBef>
              <a:defRPr/>
            </a:pPr>
            <a:r>
              <a:rPr lang="en-US" dirty="0">
                <a:solidFill>
                  <a:schemeClr val="tx1"/>
                </a:solidFill>
                <a:cs typeface="Arial" charset="0"/>
              </a:rPr>
              <a:t>(</a:t>
            </a:r>
            <a:r>
              <a:rPr lang="en-US" dirty="0" err="1" smtClean="0">
                <a:solidFill>
                  <a:schemeClr val="tx1"/>
                </a:solidFill>
                <a:cs typeface="Arial" charset="0"/>
              </a:rPr>
              <a:t>CustID</a:t>
            </a:r>
            <a:r>
              <a:rPr lang="en-US" dirty="0" smtClean="0">
                <a:solidFill>
                  <a:schemeClr val="tx1"/>
                </a:solidFill>
                <a:cs typeface="Arial" charset="0"/>
              </a:rPr>
              <a:t>	      </a:t>
            </a:r>
            <a:r>
              <a:rPr lang="en-US" dirty="0">
                <a:solidFill>
                  <a:schemeClr val="tx1"/>
                </a:solidFill>
                <a:cs typeface="Arial" charset="0"/>
              </a:rPr>
              <a:t>LONG KEY,</a:t>
            </a:r>
          </a:p>
          <a:p>
            <a:pPr eaLnBrk="1" hangingPunct="1">
              <a:spcBef>
                <a:spcPct val="50000"/>
              </a:spcBef>
              <a:defRPr/>
            </a:pPr>
            <a:r>
              <a:rPr lang="en-US" dirty="0">
                <a:solidFill>
                  <a:schemeClr val="tx1"/>
                </a:solidFill>
                <a:cs typeface="Arial" charset="0"/>
              </a:rPr>
              <a:t>Gender        TEXT DISCRETE,</a:t>
            </a:r>
          </a:p>
          <a:p>
            <a:pPr eaLnBrk="1" hangingPunct="1">
              <a:spcBef>
                <a:spcPct val="50000"/>
              </a:spcBef>
              <a:defRPr/>
            </a:pPr>
            <a:r>
              <a:rPr lang="en-US" dirty="0">
                <a:solidFill>
                  <a:schemeClr val="tx1"/>
                </a:solidFill>
                <a:cs typeface="Arial" charset="0"/>
              </a:rPr>
              <a:t>Income  	      LONG CONTINUOUS,</a:t>
            </a:r>
          </a:p>
          <a:p>
            <a:pPr eaLnBrk="1" hangingPunct="1">
              <a:spcBef>
                <a:spcPct val="50000"/>
              </a:spcBef>
              <a:defRPr/>
            </a:pPr>
            <a:r>
              <a:rPr lang="en-US" dirty="0">
                <a:solidFill>
                  <a:schemeClr val="tx1"/>
                </a:solidFill>
                <a:cs typeface="Arial" charset="0"/>
              </a:rPr>
              <a:t>Profession   TEXT DISCRETE,</a:t>
            </a:r>
          </a:p>
          <a:p>
            <a:pPr eaLnBrk="1" hangingPunct="1">
              <a:spcBef>
                <a:spcPct val="50000"/>
              </a:spcBef>
              <a:defRPr/>
            </a:pPr>
            <a:r>
              <a:rPr lang="en-US" dirty="0">
                <a:solidFill>
                  <a:schemeClr val="tx1"/>
                </a:solidFill>
                <a:cs typeface="Arial" charset="0"/>
              </a:rPr>
              <a:t>Risk	    TEXT DISCRETE PREDICT)</a:t>
            </a:r>
          </a:p>
          <a:p>
            <a:pPr eaLnBrk="1" hangingPunct="1">
              <a:spcBef>
                <a:spcPct val="50000"/>
              </a:spcBef>
              <a:defRPr/>
            </a:pPr>
            <a:r>
              <a:rPr lang="en-US" b="1" dirty="0">
                <a:solidFill>
                  <a:schemeClr val="tx1"/>
                </a:solidFill>
                <a:cs typeface="Arial" charset="0"/>
              </a:rPr>
              <a:t>USING</a:t>
            </a:r>
            <a:r>
              <a:rPr lang="en-US" dirty="0">
                <a:solidFill>
                  <a:schemeClr val="tx1"/>
                </a:solidFill>
                <a:cs typeface="Arial" charset="0"/>
              </a:rPr>
              <a:t> Microsoft_Decision_Trees</a:t>
            </a:r>
          </a:p>
        </p:txBody>
      </p:sp>
    </p:spTree>
    <p:extLst>
      <p:ext uri="{BB962C8B-B14F-4D97-AF65-F5344CB8AC3E}">
        <p14:creationId xmlns:p14="http://schemas.microsoft.com/office/powerpoint/2007/7/12/main" xmlns="" val="1590973323"/>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34963" y="1966913"/>
            <a:ext cx="3414712" cy="579437"/>
          </a:xfrm>
          <a:prstGeom prst="rect">
            <a:avLst/>
          </a:prstGeom>
          <a:noFill/>
          <a:ln w="9525">
            <a:noFill/>
            <a:miter lim="800000"/>
            <a:headEnd/>
            <a:tailEnd/>
          </a:ln>
          <a:effectLst/>
        </p:spPr>
        <p:txBody>
          <a:bodyPr>
            <a:spAutoFit/>
          </a:bodyPr>
          <a:lstStyle/>
          <a:p>
            <a:pPr eaLnBrk="1" hangingPunct="1">
              <a:spcBef>
                <a:spcPct val="50000"/>
              </a:spcBef>
              <a:defRPr/>
            </a:pPr>
            <a:endParaRPr lang="en-US" sz="3200" dirty="0">
              <a:effectLst>
                <a:outerShdw blurRad="38100" dist="38100" dir="2700000" algn="tl">
                  <a:srgbClr val="3B3B3B"/>
                </a:outerShdw>
              </a:effectLst>
              <a:cs typeface="Arial" charset="0"/>
            </a:endParaRPr>
          </a:p>
        </p:txBody>
      </p:sp>
      <p:sp>
        <p:nvSpPr>
          <p:cNvPr id="51204" name="Text Box 4"/>
          <p:cNvSpPr txBox="1">
            <a:spLocks noChangeArrowheads="1"/>
          </p:cNvSpPr>
          <p:nvPr/>
        </p:nvSpPr>
        <p:spPr bwMode="auto">
          <a:xfrm>
            <a:off x="601663" y="1919288"/>
            <a:ext cx="3054350" cy="579437"/>
          </a:xfrm>
          <a:prstGeom prst="rect">
            <a:avLst/>
          </a:prstGeom>
          <a:noFill/>
          <a:ln w="9525">
            <a:noFill/>
            <a:miter lim="800000"/>
            <a:headEnd/>
            <a:tailEnd/>
          </a:ln>
          <a:effectLst/>
        </p:spPr>
        <p:txBody>
          <a:bodyPr>
            <a:spAutoFit/>
          </a:bodyPr>
          <a:lstStyle/>
          <a:p>
            <a:pPr eaLnBrk="1" hangingPunct="1">
              <a:defRPr/>
            </a:pPr>
            <a:endParaRPr lang="en-US" sz="3200" dirty="0">
              <a:effectLst>
                <a:outerShdw blurRad="38100" dist="38100" dir="2700000" algn="tl">
                  <a:srgbClr val="3B3B3B"/>
                </a:outerShdw>
              </a:effectLst>
              <a:cs typeface="Arial" charset="0"/>
            </a:endParaRPr>
          </a:p>
        </p:txBody>
      </p:sp>
      <p:sp>
        <p:nvSpPr>
          <p:cNvPr id="51205" name="Text Box 5"/>
          <p:cNvSpPr txBox="1">
            <a:spLocks noChangeArrowheads="1"/>
          </p:cNvSpPr>
          <p:nvPr/>
        </p:nvSpPr>
        <p:spPr bwMode="auto">
          <a:xfrm>
            <a:off x="185738" y="1085850"/>
            <a:ext cx="4343400" cy="28527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spcBef>
                <a:spcPct val="50000"/>
              </a:spcBef>
              <a:defRPr/>
            </a:pPr>
            <a:r>
              <a:rPr lang="en-US" b="1" dirty="0">
                <a:solidFill>
                  <a:schemeClr val="accent6">
                    <a:lumMod val="75000"/>
                  </a:schemeClr>
                </a:solidFill>
                <a:cs typeface="Arial" charset="0"/>
              </a:rPr>
              <a:t>CREATE MINING MODEL</a:t>
            </a:r>
            <a:r>
              <a:rPr lang="en-US" dirty="0">
                <a:solidFill>
                  <a:schemeClr val="accent6">
                    <a:lumMod val="75000"/>
                  </a:schemeClr>
                </a:solidFill>
                <a:cs typeface="Arial" charset="0"/>
              </a:rPr>
              <a:t> CreditRisk</a:t>
            </a:r>
          </a:p>
          <a:p>
            <a:pPr eaLnBrk="1" hangingPunct="1">
              <a:spcBef>
                <a:spcPct val="50000"/>
              </a:spcBef>
              <a:defRPr/>
            </a:pPr>
            <a:r>
              <a:rPr lang="en-US" dirty="0">
                <a:solidFill>
                  <a:schemeClr val="accent6">
                    <a:lumMod val="75000"/>
                  </a:schemeClr>
                </a:solidFill>
                <a:cs typeface="Arial" charset="0"/>
              </a:rPr>
              <a:t>(CustID	      LONG KEY,</a:t>
            </a:r>
          </a:p>
          <a:p>
            <a:pPr eaLnBrk="1" hangingPunct="1">
              <a:spcBef>
                <a:spcPct val="50000"/>
              </a:spcBef>
              <a:defRPr/>
            </a:pPr>
            <a:r>
              <a:rPr lang="en-US" dirty="0">
                <a:solidFill>
                  <a:schemeClr val="accent6">
                    <a:lumMod val="75000"/>
                  </a:schemeClr>
                </a:solidFill>
                <a:cs typeface="Arial" charset="0"/>
              </a:rPr>
              <a:t>Gender        TEXT DISCRETE,</a:t>
            </a:r>
          </a:p>
          <a:p>
            <a:pPr eaLnBrk="1" hangingPunct="1">
              <a:spcBef>
                <a:spcPct val="50000"/>
              </a:spcBef>
              <a:defRPr/>
            </a:pPr>
            <a:r>
              <a:rPr lang="en-US" dirty="0">
                <a:solidFill>
                  <a:schemeClr val="accent6">
                    <a:lumMod val="75000"/>
                  </a:schemeClr>
                </a:solidFill>
                <a:cs typeface="Arial" charset="0"/>
              </a:rPr>
              <a:t>Income  	      LONG CONTINUOUS,</a:t>
            </a:r>
          </a:p>
          <a:p>
            <a:pPr eaLnBrk="1" hangingPunct="1">
              <a:spcBef>
                <a:spcPct val="50000"/>
              </a:spcBef>
              <a:defRPr/>
            </a:pPr>
            <a:r>
              <a:rPr lang="en-US" dirty="0">
                <a:solidFill>
                  <a:schemeClr val="accent6">
                    <a:lumMod val="75000"/>
                  </a:schemeClr>
                </a:solidFill>
                <a:cs typeface="Arial" charset="0"/>
              </a:rPr>
              <a:t>Profession   TEXT DISCRETE,</a:t>
            </a:r>
          </a:p>
          <a:p>
            <a:pPr eaLnBrk="1" hangingPunct="1">
              <a:spcBef>
                <a:spcPct val="50000"/>
              </a:spcBef>
              <a:defRPr/>
            </a:pPr>
            <a:r>
              <a:rPr lang="en-US" dirty="0">
                <a:solidFill>
                  <a:schemeClr val="accent6">
                    <a:lumMod val="75000"/>
                  </a:schemeClr>
                </a:solidFill>
                <a:cs typeface="Arial" charset="0"/>
              </a:rPr>
              <a:t>Risk	    TEXT DISCRETE PREDICT)</a:t>
            </a:r>
          </a:p>
          <a:p>
            <a:pPr eaLnBrk="1" hangingPunct="1">
              <a:spcBef>
                <a:spcPct val="50000"/>
              </a:spcBef>
              <a:defRPr/>
            </a:pPr>
            <a:r>
              <a:rPr lang="en-US" b="1" dirty="0">
                <a:solidFill>
                  <a:schemeClr val="accent6">
                    <a:lumMod val="75000"/>
                  </a:schemeClr>
                </a:solidFill>
                <a:cs typeface="Arial" charset="0"/>
              </a:rPr>
              <a:t>USING</a:t>
            </a:r>
            <a:r>
              <a:rPr lang="en-US" dirty="0">
                <a:solidFill>
                  <a:schemeClr val="accent6">
                    <a:lumMod val="75000"/>
                  </a:schemeClr>
                </a:solidFill>
                <a:cs typeface="Arial" charset="0"/>
              </a:rPr>
              <a:t> Microsoft_Decision_Trees</a:t>
            </a:r>
          </a:p>
        </p:txBody>
      </p:sp>
      <p:sp>
        <p:nvSpPr>
          <p:cNvPr id="51206" name="Text Box 6"/>
          <p:cNvSpPr txBox="1">
            <a:spLocks noChangeArrowheads="1"/>
          </p:cNvSpPr>
          <p:nvPr/>
        </p:nvSpPr>
        <p:spPr bwMode="auto">
          <a:xfrm>
            <a:off x="4662488" y="1085850"/>
            <a:ext cx="4362450" cy="28559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eaLnBrk="1" hangingPunct="1">
              <a:spcBef>
                <a:spcPct val="50000"/>
              </a:spcBef>
              <a:defRPr/>
            </a:pPr>
            <a:r>
              <a:rPr lang="en-US" b="1" dirty="0">
                <a:solidFill>
                  <a:schemeClr val="tx1"/>
                </a:solidFill>
                <a:cs typeface="Arial" charset="0"/>
              </a:rPr>
              <a:t>INSERT INTO</a:t>
            </a:r>
            <a:r>
              <a:rPr lang="en-US" dirty="0">
                <a:solidFill>
                  <a:schemeClr val="tx1"/>
                </a:solidFill>
                <a:cs typeface="Arial" charset="0"/>
              </a:rPr>
              <a:t>  CreditRisk </a:t>
            </a:r>
          </a:p>
          <a:p>
            <a:pPr eaLnBrk="1" hangingPunct="1">
              <a:spcBef>
                <a:spcPct val="50000"/>
              </a:spcBef>
              <a:defRPr/>
            </a:pPr>
            <a:r>
              <a:rPr lang="en-US" dirty="0">
                <a:solidFill>
                  <a:schemeClr val="tx1"/>
                </a:solidFill>
                <a:cs typeface="Arial" charset="0"/>
              </a:rPr>
              <a:t>(CustId, Gender, Income, Profession, Risk)</a:t>
            </a:r>
          </a:p>
          <a:p>
            <a:pPr eaLnBrk="1" hangingPunct="1">
              <a:spcBef>
                <a:spcPct val="50000"/>
              </a:spcBef>
              <a:defRPr/>
            </a:pPr>
            <a:r>
              <a:rPr lang="en-US" dirty="0">
                <a:solidFill>
                  <a:schemeClr val="tx1"/>
                </a:solidFill>
                <a:cs typeface="Arial" charset="0"/>
              </a:rPr>
              <a:t>Select </a:t>
            </a:r>
          </a:p>
          <a:p>
            <a:pPr eaLnBrk="1" hangingPunct="1">
              <a:spcBef>
                <a:spcPct val="50000"/>
              </a:spcBef>
              <a:defRPr/>
            </a:pPr>
            <a:r>
              <a:rPr lang="en-US" dirty="0">
                <a:solidFill>
                  <a:schemeClr val="tx1"/>
                </a:solidFill>
                <a:cs typeface="Arial" charset="0"/>
              </a:rPr>
              <a:t>CustomerID, Gender, Income, Profession,Risk</a:t>
            </a:r>
          </a:p>
          <a:p>
            <a:pPr eaLnBrk="1" hangingPunct="1">
              <a:spcBef>
                <a:spcPct val="50000"/>
              </a:spcBef>
              <a:defRPr/>
            </a:pPr>
            <a:r>
              <a:rPr lang="en-US" dirty="0">
                <a:solidFill>
                  <a:schemeClr val="tx1"/>
                </a:solidFill>
                <a:cs typeface="Arial" charset="0"/>
              </a:rPr>
              <a:t>From Customers</a:t>
            </a:r>
          </a:p>
        </p:txBody>
      </p:sp>
    </p:spTree>
    <p:extLst>
      <p:ext uri="{BB962C8B-B14F-4D97-AF65-F5344CB8AC3E}">
        <p14:creationId xmlns:p14="http://schemas.microsoft.com/office/powerpoint/2007/7/12/main" xmlns="" val="25047882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34963" y="1966913"/>
            <a:ext cx="3414712" cy="579437"/>
          </a:xfrm>
          <a:prstGeom prst="rect">
            <a:avLst/>
          </a:prstGeom>
          <a:noFill/>
          <a:ln w="9525">
            <a:noFill/>
            <a:miter lim="800000"/>
            <a:headEnd/>
            <a:tailEnd/>
          </a:ln>
          <a:effectLst/>
        </p:spPr>
        <p:txBody>
          <a:bodyPr>
            <a:spAutoFit/>
          </a:bodyPr>
          <a:lstStyle/>
          <a:p>
            <a:pPr eaLnBrk="1" hangingPunct="1">
              <a:spcBef>
                <a:spcPct val="50000"/>
              </a:spcBef>
              <a:defRPr/>
            </a:pPr>
            <a:endParaRPr lang="en-US" sz="3200" dirty="0">
              <a:effectLst>
                <a:outerShdw blurRad="38100" dist="38100" dir="2700000" algn="tl">
                  <a:srgbClr val="3B3B3B"/>
                </a:outerShdw>
              </a:effectLst>
              <a:cs typeface="Arial" charset="0"/>
            </a:endParaRPr>
          </a:p>
        </p:txBody>
      </p:sp>
      <p:sp>
        <p:nvSpPr>
          <p:cNvPr id="51204" name="Text Box 4"/>
          <p:cNvSpPr txBox="1">
            <a:spLocks noChangeArrowheads="1"/>
          </p:cNvSpPr>
          <p:nvPr/>
        </p:nvSpPr>
        <p:spPr bwMode="auto">
          <a:xfrm>
            <a:off x="601663" y="1919288"/>
            <a:ext cx="3054350" cy="579437"/>
          </a:xfrm>
          <a:prstGeom prst="rect">
            <a:avLst/>
          </a:prstGeom>
          <a:noFill/>
          <a:ln w="9525">
            <a:noFill/>
            <a:miter lim="800000"/>
            <a:headEnd/>
            <a:tailEnd/>
          </a:ln>
          <a:effectLst/>
        </p:spPr>
        <p:txBody>
          <a:bodyPr>
            <a:spAutoFit/>
          </a:bodyPr>
          <a:lstStyle/>
          <a:p>
            <a:pPr eaLnBrk="1" hangingPunct="1">
              <a:defRPr/>
            </a:pPr>
            <a:endParaRPr lang="en-US" sz="3200" dirty="0">
              <a:effectLst>
                <a:outerShdw blurRad="38100" dist="38100" dir="2700000" algn="tl">
                  <a:srgbClr val="3B3B3B"/>
                </a:outerShdw>
              </a:effectLst>
              <a:cs typeface="Arial" charset="0"/>
            </a:endParaRPr>
          </a:p>
        </p:txBody>
      </p:sp>
      <p:sp>
        <p:nvSpPr>
          <p:cNvPr id="51205" name="Text Box 5"/>
          <p:cNvSpPr txBox="1">
            <a:spLocks noChangeArrowheads="1"/>
          </p:cNvSpPr>
          <p:nvPr/>
        </p:nvSpPr>
        <p:spPr bwMode="auto">
          <a:xfrm>
            <a:off x="185738" y="1085850"/>
            <a:ext cx="4343400" cy="28527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spcBef>
                <a:spcPct val="50000"/>
              </a:spcBef>
              <a:defRPr/>
            </a:pPr>
            <a:r>
              <a:rPr lang="en-US" b="1" dirty="0">
                <a:solidFill>
                  <a:schemeClr val="accent6">
                    <a:lumMod val="75000"/>
                  </a:schemeClr>
                </a:solidFill>
                <a:cs typeface="Arial" charset="0"/>
              </a:rPr>
              <a:t>CREATE MINING MODEL</a:t>
            </a:r>
            <a:r>
              <a:rPr lang="en-US" dirty="0">
                <a:solidFill>
                  <a:schemeClr val="accent6">
                    <a:lumMod val="75000"/>
                  </a:schemeClr>
                </a:solidFill>
                <a:cs typeface="Arial" charset="0"/>
              </a:rPr>
              <a:t> CreditRisk</a:t>
            </a:r>
          </a:p>
          <a:p>
            <a:pPr eaLnBrk="1" hangingPunct="1">
              <a:spcBef>
                <a:spcPct val="50000"/>
              </a:spcBef>
              <a:defRPr/>
            </a:pPr>
            <a:r>
              <a:rPr lang="en-US" dirty="0">
                <a:solidFill>
                  <a:schemeClr val="accent6">
                    <a:lumMod val="75000"/>
                  </a:schemeClr>
                </a:solidFill>
                <a:cs typeface="Arial" charset="0"/>
              </a:rPr>
              <a:t>(CustID	      LONG KEY,</a:t>
            </a:r>
          </a:p>
          <a:p>
            <a:pPr eaLnBrk="1" hangingPunct="1">
              <a:spcBef>
                <a:spcPct val="50000"/>
              </a:spcBef>
              <a:defRPr/>
            </a:pPr>
            <a:r>
              <a:rPr lang="en-US" dirty="0">
                <a:solidFill>
                  <a:schemeClr val="accent6">
                    <a:lumMod val="75000"/>
                  </a:schemeClr>
                </a:solidFill>
                <a:cs typeface="Arial" charset="0"/>
              </a:rPr>
              <a:t>Gender        TEXT DISCRETE,</a:t>
            </a:r>
          </a:p>
          <a:p>
            <a:pPr eaLnBrk="1" hangingPunct="1">
              <a:spcBef>
                <a:spcPct val="50000"/>
              </a:spcBef>
              <a:defRPr/>
            </a:pPr>
            <a:r>
              <a:rPr lang="en-US" dirty="0">
                <a:solidFill>
                  <a:schemeClr val="accent6">
                    <a:lumMod val="75000"/>
                  </a:schemeClr>
                </a:solidFill>
                <a:cs typeface="Arial" charset="0"/>
              </a:rPr>
              <a:t>Income  	      LONG CONTINUOUS,</a:t>
            </a:r>
          </a:p>
          <a:p>
            <a:pPr eaLnBrk="1" hangingPunct="1">
              <a:spcBef>
                <a:spcPct val="50000"/>
              </a:spcBef>
              <a:defRPr/>
            </a:pPr>
            <a:r>
              <a:rPr lang="en-US" dirty="0">
                <a:solidFill>
                  <a:schemeClr val="accent6">
                    <a:lumMod val="75000"/>
                  </a:schemeClr>
                </a:solidFill>
                <a:cs typeface="Arial" charset="0"/>
              </a:rPr>
              <a:t>Profession   TEXT DISCRETE,</a:t>
            </a:r>
          </a:p>
          <a:p>
            <a:pPr eaLnBrk="1" hangingPunct="1">
              <a:spcBef>
                <a:spcPct val="50000"/>
              </a:spcBef>
              <a:defRPr/>
            </a:pPr>
            <a:r>
              <a:rPr lang="en-US" dirty="0">
                <a:solidFill>
                  <a:schemeClr val="accent6">
                    <a:lumMod val="75000"/>
                  </a:schemeClr>
                </a:solidFill>
                <a:cs typeface="Arial" charset="0"/>
              </a:rPr>
              <a:t>Risk	    TEXT DISCRETE PREDICT)</a:t>
            </a:r>
          </a:p>
          <a:p>
            <a:pPr eaLnBrk="1" hangingPunct="1">
              <a:spcBef>
                <a:spcPct val="50000"/>
              </a:spcBef>
              <a:defRPr/>
            </a:pPr>
            <a:r>
              <a:rPr lang="en-US" b="1" dirty="0">
                <a:solidFill>
                  <a:schemeClr val="accent6">
                    <a:lumMod val="75000"/>
                  </a:schemeClr>
                </a:solidFill>
                <a:cs typeface="Arial" charset="0"/>
              </a:rPr>
              <a:t>USING</a:t>
            </a:r>
            <a:r>
              <a:rPr lang="en-US" dirty="0">
                <a:solidFill>
                  <a:schemeClr val="accent6">
                    <a:lumMod val="75000"/>
                  </a:schemeClr>
                </a:solidFill>
                <a:cs typeface="Arial" charset="0"/>
              </a:rPr>
              <a:t> Microsoft_Decision_Trees</a:t>
            </a:r>
          </a:p>
        </p:txBody>
      </p:sp>
      <p:sp>
        <p:nvSpPr>
          <p:cNvPr id="51206" name="Text Box 6"/>
          <p:cNvSpPr txBox="1">
            <a:spLocks noChangeArrowheads="1"/>
          </p:cNvSpPr>
          <p:nvPr/>
        </p:nvSpPr>
        <p:spPr bwMode="auto">
          <a:xfrm>
            <a:off x="4662488" y="1085850"/>
            <a:ext cx="4362450" cy="285591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eaLnBrk="1" hangingPunct="1">
              <a:spcBef>
                <a:spcPct val="50000"/>
              </a:spcBef>
              <a:defRPr/>
            </a:pPr>
            <a:r>
              <a:rPr lang="en-US" b="1" dirty="0">
                <a:solidFill>
                  <a:schemeClr val="accent6">
                    <a:lumMod val="75000"/>
                  </a:schemeClr>
                </a:solidFill>
                <a:cs typeface="Arial" charset="0"/>
              </a:rPr>
              <a:t>INSERT INTO</a:t>
            </a:r>
            <a:r>
              <a:rPr lang="en-US" dirty="0">
                <a:solidFill>
                  <a:schemeClr val="accent6">
                    <a:lumMod val="75000"/>
                  </a:schemeClr>
                </a:solidFill>
                <a:cs typeface="Arial" charset="0"/>
              </a:rPr>
              <a:t>  CreditRisk </a:t>
            </a:r>
          </a:p>
          <a:p>
            <a:pPr eaLnBrk="1" hangingPunct="1">
              <a:spcBef>
                <a:spcPct val="50000"/>
              </a:spcBef>
              <a:defRPr/>
            </a:pPr>
            <a:r>
              <a:rPr lang="en-US" dirty="0">
                <a:solidFill>
                  <a:schemeClr val="accent6">
                    <a:lumMod val="75000"/>
                  </a:schemeClr>
                </a:solidFill>
                <a:cs typeface="Arial" charset="0"/>
              </a:rPr>
              <a:t>(CustId, Gender, Income, Profession, Risk)</a:t>
            </a:r>
          </a:p>
          <a:p>
            <a:pPr eaLnBrk="1" hangingPunct="1">
              <a:spcBef>
                <a:spcPct val="50000"/>
              </a:spcBef>
              <a:defRPr/>
            </a:pPr>
            <a:r>
              <a:rPr lang="en-US" dirty="0">
                <a:solidFill>
                  <a:schemeClr val="accent6">
                    <a:lumMod val="75000"/>
                  </a:schemeClr>
                </a:solidFill>
                <a:cs typeface="Arial" charset="0"/>
              </a:rPr>
              <a:t>Select </a:t>
            </a:r>
          </a:p>
          <a:p>
            <a:pPr eaLnBrk="1" hangingPunct="1">
              <a:spcBef>
                <a:spcPct val="50000"/>
              </a:spcBef>
              <a:defRPr/>
            </a:pPr>
            <a:r>
              <a:rPr lang="en-US" dirty="0">
                <a:solidFill>
                  <a:schemeClr val="accent6">
                    <a:lumMod val="75000"/>
                  </a:schemeClr>
                </a:solidFill>
                <a:cs typeface="Arial" charset="0"/>
              </a:rPr>
              <a:t>CustomerID, Gender, Income, Profession,Risk</a:t>
            </a:r>
          </a:p>
          <a:p>
            <a:pPr eaLnBrk="1" hangingPunct="1">
              <a:spcBef>
                <a:spcPct val="50000"/>
              </a:spcBef>
              <a:defRPr/>
            </a:pPr>
            <a:r>
              <a:rPr lang="en-US" dirty="0">
                <a:solidFill>
                  <a:schemeClr val="accent6">
                    <a:lumMod val="75000"/>
                  </a:schemeClr>
                </a:solidFill>
                <a:cs typeface="Arial" charset="0"/>
              </a:rPr>
              <a:t>From Customers</a:t>
            </a:r>
          </a:p>
        </p:txBody>
      </p:sp>
      <p:sp>
        <p:nvSpPr>
          <p:cNvPr id="51207" name="Text Box 7"/>
          <p:cNvSpPr txBox="1">
            <a:spLocks noChangeArrowheads="1"/>
          </p:cNvSpPr>
          <p:nvPr/>
        </p:nvSpPr>
        <p:spPr bwMode="auto">
          <a:xfrm>
            <a:off x="990600" y="4133850"/>
            <a:ext cx="7205472" cy="22987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eaLnBrk="1" hangingPunct="1">
              <a:spcBef>
                <a:spcPct val="50000"/>
              </a:spcBef>
              <a:defRPr/>
            </a:pPr>
            <a:r>
              <a:rPr lang="en-US" b="1" dirty="0">
                <a:solidFill>
                  <a:schemeClr val="tx1"/>
                </a:solidFill>
                <a:cs typeface="Arial" charset="0"/>
              </a:rPr>
              <a:t>Select</a:t>
            </a:r>
            <a:r>
              <a:rPr lang="en-US" dirty="0">
                <a:solidFill>
                  <a:schemeClr val="tx1"/>
                </a:solidFill>
                <a:cs typeface="Arial" charset="0"/>
              </a:rPr>
              <a:t> NewCustomers.CustomerID, CreditRisk.Risk,           	PredictProbability(CreditRisk.Risk)</a:t>
            </a:r>
          </a:p>
          <a:p>
            <a:pPr eaLnBrk="1" hangingPunct="1">
              <a:spcBef>
                <a:spcPct val="50000"/>
              </a:spcBef>
              <a:defRPr/>
            </a:pPr>
            <a:r>
              <a:rPr lang="en-US" b="1" dirty="0">
                <a:solidFill>
                  <a:schemeClr val="tx1"/>
                </a:solidFill>
                <a:cs typeface="Arial" charset="0"/>
              </a:rPr>
              <a:t>FROM</a:t>
            </a:r>
            <a:r>
              <a:rPr lang="en-US" dirty="0">
                <a:solidFill>
                  <a:schemeClr val="tx1"/>
                </a:solidFill>
                <a:cs typeface="Arial" charset="0"/>
              </a:rPr>
              <a:t> CreditRisk </a:t>
            </a:r>
            <a:r>
              <a:rPr lang="en-US" b="1" dirty="0" smtClean="0">
                <a:solidFill>
                  <a:schemeClr val="tx1"/>
                </a:solidFill>
                <a:cs typeface="Arial" charset="0"/>
              </a:rPr>
              <a:t>PREDICTION </a:t>
            </a:r>
            <a:r>
              <a:rPr lang="en-US" b="1" dirty="0">
                <a:solidFill>
                  <a:schemeClr val="tx1"/>
                </a:solidFill>
                <a:cs typeface="Arial" charset="0"/>
              </a:rPr>
              <a:t>JOIN</a:t>
            </a:r>
            <a:r>
              <a:rPr lang="en-US" dirty="0">
                <a:solidFill>
                  <a:schemeClr val="tx1"/>
                </a:solidFill>
                <a:cs typeface="Arial" charset="0"/>
              </a:rPr>
              <a:t> NewCustomers</a:t>
            </a:r>
          </a:p>
          <a:p>
            <a:pPr eaLnBrk="1" hangingPunct="1">
              <a:spcBef>
                <a:spcPct val="50000"/>
              </a:spcBef>
              <a:defRPr/>
            </a:pPr>
            <a:r>
              <a:rPr lang="en-US" b="1" dirty="0">
                <a:solidFill>
                  <a:schemeClr val="tx1"/>
                </a:solidFill>
                <a:cs typeface="Arial" charset="0"/>
              </a:rPr>
              <a:t>ON</a:t>
            </a:r>
            <a:r>
              <a:rPr lang="en-US" dirty="0">
                <a:solidFill>
                  <a:schemeClr val="tx1"/>
                </a:solidFill>
                <a:cs typeface="Arial" charset="0"/>
              </a:rPr>
              <a:t> </a:t>
            </a:r>
            <a:r>
              <a:rPr lang="en-US" sz="1600" dirty="0">
                <a:solidFill>
                  <a:schemeClr val="tx1"/>
                </a:solidFill>
                <a:cs typeface="Arial" charset="0"/>
              </a:rPr>
              <a:t>CreditRisk.Gender=NewCustomer.Gender</a:t>
            </a:r>
            <a:r>
              <a:rPr lang="en-US" dirty="0">
                <a:solidFill>
                  <a:schemeClr val="tx1"/>
                </a:solidFill>
                <a:cs typeface="Arial" charset="0"/>
              </a:rPr>
              <a:t> </a:t>
            </a:r>
          </a:p>
          <a:p>
            <a:pPr eaLnBrk="1" hangingPunct="1">
              <a:spcBef>
                <a:spcPct val="50000"/>
              </a:spcBef>
              <a:defRPr/>
            </a:pPr>
            <a:r>
              <a:rPr lang="en-US" b="1" dirty="0">
                <a:solidFill>
                  <a:schemeClr val="tx1"/>
                </a:solidFill>
                <a:cs typeface="Arial" charset="0"/>
              </a:rPr>
              <a:t>AND</a:t>
            </a:r>
            <a:r>
              <a:rPr lang="en-US" dirty="0">
                <a:solidFill>
                  <a:schemeClr val="tx1"/>
                </a:solidFill>
                <a:cs typeface="Arial" charset="0"/>
              </a:rPr>
              <a:t> CreditRisk.Income=NewCustomer.Income</a:t>
            </a:r>
          </a:p>
          <a:p>
            <a:pPr eaLnBrk="1" hangingPunct="1">
              <a:spcBef>
                <a:spcPct val="50000"/>
              </a:spcBef>
              <a:defRPr/>
            </a:pPr>
            <a:r>
              <a:rPr lang="en-US" b="1" dirty="0">
                <a:solidFill>
                  <a:schemeClr val="tx1"/>
                </a:solidFill>
                <a:cs typeface="Arial" charset="0"/>
              </a:rPr>
              <a:t>AND </a:t>
            </a:r>
            <a:r>
              <a:rPr lang="en-US" dirty="0">
                <a:solidFill>
                  <a:schemeClr val="tx1"/>
                </a:solidFill>
                <a:cs typeface="Arial" charset="0"/>
              </a:rPr>
              <a:t>CreditRisk.Profession=NewCustomer.Profession</a:t>
            </a:r>
          </a:p>
        </p:txBody>
      </p:sp>
    </p:spTree>
    <p:extLst>
      <p:ext uri="{BB962C8B-B14F-4D97-AF65-F5344CB8AC3E}">
        <p14:creationId xmlns:p14="http://schemas.microsoft.com/office/powerpoint/2007/7/12/main" xmlns="" val="5617150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34963" y="1966913"/>
            <a:ext cx="3414712" cy="5794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spcBef>
                <a:spcPct val="50000"/>
              </a:spcBef>
              <a:defRPr/>
            </a:pPr>
            <a:endParaRPr lang="en-US" sz="3200" dirty="0">
              <a:solidFill>
                <a:schemeClr val="accent6">
                  <a:lumMod val="75000"/>
                </a:schemeClr>
              </a:solidFill>
              <a:effectLst>
                <a:outerShdw blurRad="38100" dist="38100" dir="2700000" algn="tl">
                  <a:srgbClr val="3B3B3B"/>
                </a:outerShdw>
              </a:effectLst>
              <a:cs typeface="Arial" charset="0"/>
            </a:endParaRPr>
          </a:p>
        </p:txBody>
      </p:sp>
      <p:sp>
        <p:nvSpPr>
          <p:cNvPr id="51204" name="Text Box 4"/>
          <p:cNvSpPr txBox="1">
            <a:spLocks noChangeArrowheads="1"/>
          </p:cNvSpPr>
          <p:nvPr/>
        </p:nvSpPr>
        <p:spPr bwMode="auto">
          <a:xfrm>
            <a:off x="601663" y="1919288"/>
            <a:ext cx="3054350" cy="5794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defRPr/>
            </a:pPr>
            <a:endParaRPr lang="en-US" sz="3200" dirty="0">
              <a:solidFill>
                <a:schemeClr val="accent6">
                  <a:lumMod val="75000"/>
                </a:schemeClr>
              </a:solidFill>
              <a:effectLst>
                <a:outerShdw blurRad="38100" dist="38100" dir="2700000" algn="tl">
                  <a:srgbClr val="3B3B3B"/>
                </a:outerShdw>
              </a:effectLst>
              <a:cs typeface="Arial" charset="0"/>
            </a:endParaRPr>
          </a:p>
        </p:txBody>
      </p:sp>
      <p:sp>
        <p:nvSpPr>
          <p:cNvPr id="51205" name="Text Box 5"/>
          <p:cNvSpPr txBox="1">
            <a:spLocks noChangeArrowheads="1"/>
          </p:cNvSpPr>
          <p:nvPr/>
        </p:nvSpPr>
        <p:spPr bwMode="auto">
          <a:xfrm>
            <a:off x="185738" y="1085850"/>
            <a:ext cx="4343400" cy="28527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spcBef>
                <a:spcPct val="50000"/>
              </a:spcBef>
              <a:defRPr/>
            </a:pPr>
            <a:r>
              <a:rPr lang="en-US" b="1" dirty="0">
                <a:solidFill>
                  <a:schemeClr val="accent6">
                    <a:lumMod val="75000"/>
                  </a:schemeClr>
                </a:solidFill>
                <a:cs typeface="Arial" charset="0"/>
              </a:rPr>
              <a:t>CREATE MINING MODEL</a:t>
            </a:r>
            <a:r>
              <a:rPr lang="en-US" dirty="0">
                <a:solidFill>
                  <a:schemeClr val="accent6">
                    <a:lumMod val="75000"/>
                  </a:schemeClr>
                </a:solidFill>
                <a:cs typeface="Arial" charset="0"/>
              </a:rPr>
              <a:t> CreditRisk</a:t>
            </a:r>
          </a:p>
          <a:p>
            <a:pPr eaLnBrk="1" hangingPunct="1">
              <a:spcBef>
                <a:spcPct val="50000"/>
              </a:spcBef>
              <a:defRPr/>
            </a:pPr>
            <a:r>
              <a:rPr lang="en-US" dirty="0">
                <a:solidFill>
                  <a:schemeClr val="accent6">
                    <a:lumMod val="75000"/>
                  </a:schemeClr>
                </a:solidFill>
                <a:cs typeface="Arial" charset="0"/>
              </a:rPr>
              <a:t>(CustID	      LONG KEY,</a:t>
            </a:r>
          </a:p>
          <a:p>
            <a:pPr eaLnBrk="1" hangingPunct="1">
              <a:spcBef>
                <a:spcPct val="50000"/>
              </a:spcBef>
              <a:defRPr/>
            </a:pPr>
            <a:r>
              <a:rPr lang="en-US" dirty="0">
                <a:solidFill>
                  <a:schemeClr val="accent6">
                    <a:lumMod val="75000"/>
                  </a:schemeClr>
                </a:solidFill>
                <a:cs typeface="Arial" charset="0"/>
              </a:rPr>
              <a:t>Gender        TEXT DISCRETE,</a:t>
            </a:r>
          </a:p>
          <a:p>
            <a:pPr eaLnBrk="1" hangingPunct="1">
              <a:spcBef>
                <a:spcPct val="50000"/>
              </a:spcBef>
              <a:defRPr/>
            </a:pPr>
            <a:r>
              <a:rPr lang="en-US" dirty="0">
                <a:solidFill>
                  <a:schemeClr val="accent6">
                    <a:lumMod val="75000"/>
                  </a:schemeClr>
                </a:solidFill>
                <a:cs typeface="Arial" charset="0"/>
              </a:rPr>
              <a:t>Income  	      LONG CONTINUOUS,</a:t>
            </a:r>
          </a:p>
          <a:p>
            <a:pPr eaLnBrk="1" hangingPunct="1">
              <a:spcBef>
                <a:spcPct val="50000"/>
              </a:spcBef>
              <a:defRPr/>
            </a:pPr>
            <a:r>
              <a:rPr lang="en-US" dirty="0">
                <a:solidFill>
                  <a:schemeClr val="accent6">
                    <a:lumMod val="75000"/>
                  </a:schemeClr>
                </a:solidFill>
                <a:cs typeface="Arial" charset="0"/>
              </a:rPr>
              <a:t>Profession   TEXT DISCRETE,</a:t>
            </a:r>
          </a:p>
          <a:p>
            <a:pPr eaLnBrk="1" hangingPunct="1">
              <a:spcBef>
                <a:spcPct val="50000"/>
              </a:spcBef>
              <a:defRPr/>
            </a:pPr>
            <a:r>
              <a:rPr lang="en-US" dirty="0">
                <a:solidFill>
                  <a:schemeClr val="accent6">
                    <a:lumMod val="75000"/>
                  </a:schemeClr>
                </a:solidFill>
                <a:cs typeface="Arial" charset="0"/>
              </a:rPr>
              <a:t>Risk	    TEXT DISCRETE PREDICT)</a:t>
            </a:r>
          </a:p>
          <a:p>
            <a:pPr eaLnBrk="1" hangingPunct="1">
              <a:spcBef>
                <a:spcPct val="50000"/>
              </a:spcBef>
              <a:defRPr/>
            </a:pPr>
            <a:r>
              <a:rPr lang="en-US" b="1" dirty="0">
                <a:solidFill>
                  <a:schemeClr val="accent6">
                    <a:lumMod val="75000"/>
                  </a:schemeClr>
                </a:solidFill>
                <a:cs typeface="Arial" charset="0"/>
              </a:rPr>
              <a:t>USING</a:t>
            </a:r>
            <a:r>
              <a:rPr lang="en-US" dirty="0">
                <a:solidFill>
                  <a:schemeClr val="accent6">
                    <a:lumMod val="75000"/>
                  </a:schemeClr>
                </a:solidFill>
                <a:cs typeface="Arial" charset="0"/>
              </a:rPr>
              <a:t> Microsoft_Decision_Trees</a:t>
            </a:r>
          </a:p>
        </p:txBody>
      </p:sp>
      <p:sp>
        <p:nvSpPr>
          <p:cNvPr id="51206" name="Text Box 6"/>
          <p:cNvSpPr txBox="1">
            <a:spLocks noChangeArrowheads="1"/>
          </p:cNvSpPr>
          <p:nvPr/>
        </p:nvSpPr>
        <p:spPr bwMode="auto">
          <a:xfrm>
            <a:off x="4662488" y="1085850"/>
            <a:ext cx="4362450" cy="285591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eaLnBrk="1" hangingPunct="1">
              <a:spcBef>
                <a:spcPct val="50000"/>
              </a:spcBef>
              <a:defRPr/>
            </a:pPr>
            <a:r>
              <a:rPr lang="en-US" b="1" dirty="0">
                <a:solidFill>
                  <a:schemeClr val="accent6">
                    <a:lumMod val="75000"/>
                  </a:schemeClr>
                </a:solidFill>
                <a:cs typeface="Arial" charset="0"/>
              </a:rPr>
              <a:t>INSERT INTO</a:t>
            </a:r>
            <a:r>
              <a:rPr lang="en-US" dirty="0">
                <a:solidFill>
                  <a:schemeClr val="accent6">
                    <a:lumMod val="75000"/>
                  </a:schemeClr>
                </a:solidFill>
                <a:cs typeface="Arial" charset="0"/>
              </a:rPr>
              <a:t>  CreditRisk </a:t>
            </a:r>
          </a:p>
          <a:p>
            <a:pPr eaLnBrk="1" hangingPunct="1">
              <a:spcBef>
                <a:spcPct val="50000"/>
              </a:spcBef>
              <a:defRPr/>
            </a:pPr>
            <a:r>
              <a:rPr lang="en-US" dirty="0">
                <a:solidFill>
                  <a:schemeClr val="accent6">
                    <a:lumMod val="75000"/>
                  </a:schemeClr>
                </a:solidFill>
                <a:cs typeface="Arial" charset="0"/>
              </a:rPr>
              <a:t>(CustId, Gender, Income, Profession, Risk)</a:t>
            </a:r>
          </a:p>
          <a:p>
            <a:pPr eaLnBrk="1" hangingPunct="1">
              <a:spcBef>
                <a:spcPct val="50000"/>
              </a:spcBef>
              <a:defRPr/>
            </a:pPr>
            <a:r>
              <a:rPr lang="en-US" dirty="0">
                <a:solidFill>
                  <a:schemeClr val="accent6">
                    <a:lumMod val="75000"/>
                  </a:schemeClr>
                </a:solidFill>
                <a:cs typeface="Arial" charset="0"/>
              </a:rPr>
              <a:t>Select </a:t>
            </a:r>
          </a:p>
          <a:p>
            <a:pPr eaLnBrk="1" hangingPunct="1">
              <a:spcBef>
                <a:spcPct val="50000"/>
              </a:spcBef>
              <a:defRPr/>
            </a:pPr>
            <a:r>
              <a:rPr lang="en-US" dirty="0">
                <a:solidFill>
                  <a:schemeClr val="accent6">
                    <a:lumMod val="75000"/>
                  </a:schemeClr>
                </a:solidFill>
                <a:cs typeface="Arial" charset="0"/>
              </a:rPr>
              <a:t>CustomerID, Gender, Income, Profession,Risk</a:t>
            </a:r>
          </a:p>
          <a:p>
            <a:pPr eaLnBrk="1" hangingPunct="1">
              <a:spcBef>
                <a:spcPct val="50000"/>
              </a:spcBef>
              <a:defRPr/>
            </a:pPr>
            <a:r>
              <a:rPr lang="en-US" dirty="0">
                <a:solidFill>
                  <a:schemeClr val="accent6">
                    <a:lumMod val="75000"/>
                  </a:schemeClr>
                </a:solidFill>
                <a:cs typeface="Arial" charset="0"/>
              </a:rPr>
              <a:t>From Customers</a:t>
            </a:r>
          </a:p>
        </p:txBody>
      </p:sp>
      <p:sp>
        <p:nvSpPr>
          <p:cNvPr id="51207" name="Text Box 7"/>
          <p:cNvSpPr txBox="1">
            <a:spLocks noChangeArrowheads="1"/>
          </p:cNvSpPr>
          <p:nvPr/>
        </p:nvSpPr>
        <p:spPr bwMode="auto">
          <a:xfrm>
            <a:off x="990600" y="4133850"/>
            <a:ext cx="7205662" cy="106182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eaLnBrk="1" hangingPunct="1">
              <a:spcBef>
                <a:spcPct val="50000"/>
              </a:spcBef>
              <a:defRPr/>
            </a:pPr>
            <a:r>
              <a:rPr lang="en-US" b="1" dirty="0">
                <a:solidFill>
                  <a:schemeClr val="tx1"/>
                </a:solidFill>
                <a:cs typeface="Arial" charset="0"/>
              </a:rPr>
              <a:t>Select</a:t>
            </a:r>
            <a:r>
              <a:rPr lang="en-US" dirty="0">
                <a:solidFill>
                  <a:schemeClr val="tx1"/>
                </a:solidFill>
                <a:cs typeface="Arial" charset="0"/>
              </a:rPr>
              <a:t> NewCustomers.CustomerID, CreditRisk.Risk,           	PredictProbability(CreditRisk.Risk)</a:t>
            </a:r>
          </a:p>
          <a:p>
            <a:pPr eaLnBrk="1" hangingPunct="1">
              <a:spcBef>
                <a:spcPct val="50000"/>
              </a:spcBef>
              <a:defRPr/>
            </a:pPr>
            <a:r>
              <a:rPr lang="en-US" b="1" dirty="0">
                <a:solidFill>
                  <a:schemeClr val="tx1"/>
                </a:solidFill>
                <a:cs typeface="Arial" charset="0"/>
              </a:rPr>
              <a:t>FROM</a:t>
            </a:r>
            <a:r>
              <a:rPr lang="en-US" dirty="0">
                <a:solidFill>
                  <a:schemeClr val="tx1"/>
                </a:solidFill>
                <a:cs typeface="Arial" charset="0"/>
              </a:rPr>
              <a:t> CreditRisk </a:t>
            </a:r>
            <a:r>
              <a:rPr lang="en-US" b="1" dirty="0" smtClean="0">
                <a:solidFill>
                  <a:schemeClr val="tx1"/>
                </a:solidFill>
                <a:cs typeface="Arial" charset="0"/>
              </a:rPr>
              <a:t>NATURAL PREDICTION JOIN </a:t>
            </a:r>
            <a:r>
              <a:rPr lang="en-US" dirty="0" smtClean="0">
                <a:solidFill>
                  <a:schemeClr val="tx1"/>
                </a:solidFill>
                <a:cs typeface="Arial" charset="0"/>
              </a:rPr>
              <a:t> NewCustomers</a:t>
            </a:r>
            <a:endParaRPr lang="en-US" dirty="0">
              <a:solidFill>
                <a:schemeClr val="tx1"/>
              </a:solidFill>
              <a:cs typeface="Arial" charset="0"/>
            </a:endParaRPr>
          </a:p>
        </p:txBody>
      </p:sp>
    </p:spTree>
    <p:extLst>
      <p:ext uri="{BB962C8B-B14F-4D97-AF65-F5344CB8AC3E}">
        <p14:creationId xmlns:p14="http://schemas.microsoft.com/office/powerpoint/2007/7/12/main" xmlns="" val="6971694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farmer\AppData\Local\Microsoft\Windows\Temporary Internet Files\Content.IE5\NM37LH6M\MPj04068510000[1].jpg"/>
          <p:cNvPicPr>
            <a:picLocks noChangeAspect="1" noChangeArrowheads="1"/>
          </p:cNvPicPr>
          <p:nvPr/>
        </p:nvPicPr>
        <p:blipFill>
          <a:blip r:embed="rId3" cstate="email"/>
          <a:srcRect/>
          <a:stretch>
            <a:fillRect/>
          </a:stretch>
        </p:blipFill>
        <p:spPr bwMode="ltGray">
          <a:xfrm flipH="1">
            <a:off x="368300" y="898260"/>
            <a:ext cx="3975100" cy="5959740"/>
          </a:xfrm>
          <a:prstGeom prst="rect">
            <a:avLst/>
          </a:prstGeom>
          <a:ln>
            <a:noFill/>
          </a:ln>
          <a:effectLst>
            <a:softEdge rad="317500"/>
          </a:effectLst>
        </p:spPr>
      </p:pic>
      <p:sp>
        <p:nvSpPr>
          <p:cNvPr id="2" name="Title 1"/>
          <p:cNvSpPr>
            <a:spLocks noGrp="1"/>
          </p:cNvSpPr>
          <p:nvPr>
            <p:ph type="title"/>
          </p:nvPr>
        </p:nvSpPr>
        <p:spPr/>
        <p:txBody>
          <a:bodyPr/>
          <a:lstStyle/>
          <a:p>
            <a:r>
              <a:rPr lang="en-US" dirty="0" smtClean="0">
                <a:solidFill>
                  <a:schemeClr val="accent6">
                    <a:lumMod val="75000"/>
                  </a:schemeClr>
                </a:solidFill>
                <a:effectLst/>
              </a:rPr>
              <a:t>The Five Elements of Success</a:t>
            </a:r>
            <a:endParaRPr lang="en-US" dirty="0">
              <a:solidFill>
                <a:schemeClr val="accent6">
                  <a:lumMod val="75000"/>
                </a:schemeClr>
              </a:solidFill>
              <a:effectLst/>
            </a:endParaRPr>
          </a:p>
        </p:txBody>
      </p:sp>
      <p:sp>
        <p:nvSpPr>
          <p:cNvPr id="3" name="Content Placeholder 2"/>
          <p:cNvSpPr>
            <a:spLocks noGrp="1"/>
          </p:cNvSpPr>
          <p:nvPr>
            <p:ph idx="1"/>
          </p:nvPr>
        </p:nvSpPr>
        <p:spPr>
          <a:xfrm>
            <a:off x="4019550" y="1347788"/>
            <a:ext cx="3930650" cy="1854867"/>
          </a:xfrm>
        </p:spPr>
        <p:txBody>
          <a:bodyPr>
            <a:normAutofit fontScale="85000" lnSpcReduction="20000"/>
          </a:bodyPr>
          <a:lstStyle/>
          <a:p>
            <a:pPr lvl="1"/>
            <a:r>
              <a:rPr lang="en-US" sz="2800" dirty="0" smtClean="0"/>
              <a:t>Right problem</a:t>
            </a:r>
          </a:p>
          <a:p>
            <a:pPr lvl="1"/>
            <a:r>
              <a:rPr lang="en-US" sz="2800" dirty="0" smtClean="0"/>
              <a:t>Right criteria</a:t>
            </a:r>
          </a:p>
          <a:p>
            <a:pPr lvl="1"/>
            <a:r>
              <a:rPr lang="en-US" sz="2800" dirty="0" smtClean="0"/>
              <a:t>Right data</a:t>
            </a:r>
          </a:p>
          <a:p>
            <a:pPr lvl="1"/>
            <a:r>
              <a:rPr lang="en-US" sz="2800" dirty="0" smtClean="0"/>
              <a:t>Right results</a:t>
            </a:r>
          </a:p>
          <a:p>
            <a:pPr lvl="1"/>
            <a:r>
              <a:rPr lang="en-US" sz="2800" dirty="0" smtClean="0"/>
              <a:t>Right delivery</a:t>
            </a:r>
            <a:endParaRPr lang="en-US" sz="2800" dirty="0"/>
          </a:p>
        </p:txBody>
      </p:sp>
    </p:spTree>
    <p:extLst>
      <p:ext uri="{BB962C8B-B14F-4D97-AF65-F5344CB8AC3E}">
        <p14:creationId xmlns:p14="http://schemas.microsoft.com/office/powerpoint/2007/7/12/main" xmlns="" val="165497135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1588"/>
            <a:ext cx="8839200" cy="4138612"/>
          </a:xfrm>
          <a:prstGeom prst="rect">
            <a:avLst/>
          </a:prstGeom>
        </p:spPr>
        <p:txBody>
          <a:bodyPr>
            <a:noAutofit/>
          </a:bodyPr>
          <a:lstStyle/>
          <a:p>
            <a:pPr marL="0" indent="0" algn="ctr">
              <a:buNone/>
            </a:pPr>
            <a:r>
              <a:rPr lang="en-US" sz="4000" dirty="0" smtClean="0"/>
              <a:t>Data, or rules?</a:t>
            </a:r>
          </a:p>
          <a:p>
            <a:pPr marL="0" indent="0" algn="ctr">
              <a:buNone/>
            </a:pPr>
            <a:endParaRPr lang="en-US" sz="4000" dirty="0"/>
          </a:p>
        </p:txBody>
      </p:sp>
    </p:spTree>
    <p:extLst>
      <p:ext uri="{BB962C8B-B14F-4D97-AF65-F5344CB8AC3E}">
        <p14:creationId xmlns:p14="http://schemas.microsoft.com/office/powerpoint/2007/7/12/main" xmlns="" val="361475856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1588"/>
            <a:ext cx="8839200" cy="4138612"/>
          </a:xfrm>
          <a:prstGeom prst="rect">
            <a:avLst/>
          </a:prstGeom>
        </p:spPr>
        <p:txBody>
          <a:bodyPr>
            <a:noAutofit/>
          </a:bodyPr>
          <a:lstStyle/>
          <a:p>
            <a:pPr marL="0" indent="0" algn="ctr">
              <a:buNone/>
            </a:pPr>
            <a:endParaRPr lang="en-US" sz="4000" dirty="0" smtClean="0"/>
          </a:p>
          <a:p>
            <a:pPr marL="0" indent="0" algn="ctr">
              <a:buNone/>
            </a:pPr>
            <a:r>
              <a:rPr lang="en-US" sz="4000" dirty="0" smtClean="0"/>
              <a:t>What you know</a:t>
            </a:r>
          </a:p>
          <a:p>
            <a:pPr marL="0" indent="0" algn="ctr">
              <a:buNone/>
            </a:pPr>
            <a:r>
              <a:rPr lang="en-US" sz="4000" dirty="0" err="1" smtClean="0"/>
              <a:t>vs</a:t>
            </a:r>
            <a:r>
              <a:rPr lang="en-US" sz="4000" dirty="0" smtClean="0"/>
              <a:t> </a:t>
            </a:r>
          </a:p>
          <a:p>
            <a:pPr marL="0" indent="0" algn="ctr">
              <a:buNone/>
            </a:pPr>
            <a:r>
              <a:rPr lang="en-US" sz="4000" dirty="0" smtClean="0"/>
              <a:t>What you do not know</a:t>
            </a:r>
            <a:endParaRPr lang="en-US" sz="4000" dirty="0"/>
          </a:p>
        </p:txBody>
      </p:sp>
    </p:spTree>
    <p:extLst>
      <p:ext uri="{BB962C8B-B14F-4D97-AF65-F5344CB8AC3E}">
        <p14:creationId xmlns:p14="http://schemas.microsoft.com/office/powerpoint/2007/7/12/main" xmlns="" val="106692247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07/7/12/main" xmlns="" val="576502527"/>
              </p:ext>
            </p:extLst>
          </p:nvPr>
        </p:nvGraphicFramePr>
        <p:xfrm>
          <a:off x="214282" y="1428736"/>
          <a:ext cx="8382000" cy="3763685"/>
        </p:xfrm>
        <a:graphic>
          <a:graphicData uri="http://schemas.openxmlformats.org/drawingml/2006/table">
            <a:tbl>
              <a:tblPr firstRow="1">
                <a:tableStyleId>{69012ECD-51FC-41F1-AA8D-1B2483CD663E}</a:tableStyleId>
              </a:tblPr>
              <a:tblGrid>
                <a:gridCol w="3802946"/>
                <a:gridCol w="4579054"/>
              </a:tblGrid>
              <a:tr h="504254">
                <a:tc>
                  <a:txBody>
                    <a:bodyPr/>
                    <a:lstStyle/>
                    <a:p>
                      <a:pPr marL="0" algn="ctr" defTabSz="914327" rtl="0" eaLnBrk="1" latinLnBrk="0" hangingPunct="1"/>
                      <a:r>
                        <a:rPr lang="en-US" sz="2800" kern="1200" dirty="0" smtClean="0">
                          <a:effectLst/>
                        </a:rPr>
                        <a:t>Traditional BI</a:t>
                      </a:r>
                      <a:endParaRPr lang="en-US" sz="2800" b="0" kern="1200" dirty="0">
                        <a:solidFill>
                          <a:schemeClr val="tx1"/>
                        </a:solidFill>
                        <a:effectLst/>
                        <a:latin typeface="+mn-lt"/>
                        <a:ea typeface="+mn-ea"/>
                        <a:cs typeface="+mn-cs"/>
                      </a:endParaRPr>
                    </a:p>
                  </a:txBody>
                  <a:tcPr anchor="ctr"/>
                </a:tc>
                <a:tc>
                  <a:txBody>
                    <a:bodyPr/>
                    <a:lstStyle/>
                    <a:p>
                      <a:pPr marL="0" algn="ctr" defTabSz="914327" rtl="0" eaLnBrk="1" latinLnBrk="0" hangingPunct="1"/>
                      <a:r>
                        <a:rPr lang="en-US" sz="2800" kern="1200" dirty="0" smtClean="0">
                          <a:effectLst/>
                        </a:rPr>
                        <a:t>Predictive Analysis</a:t>
                      </a:r>
                      <a:endParaRPr lang="en-US" sz="2800" b="0" kern="1200" dirty="0">
                        <a:solidFill>
                          <a:schemeClr val="tx1"/>
                        </a:solidFill>
                        <a:effectLst/>
                        <a:latin typeface="+mn-lt"/>
                        <a:ea typeface="+mn-ea"/>
                        <a:cs typeface="+mn-cs"/>
                      </a:endParaRPr>
                    </a:p>
                  </a:txBody>
                  <a:tcPr anchor="ctr"/>
                </a:tc>
              </a:tr>
              <a:tr h="649105">
                <a:tc>
                  <a:txBody>
                    <a:bodyPr/>
                    <a:lstStyle/>
                    <a:p>
                      <a:r>
                        <a:rPr lang="en-US" sz="2600" dirty="0" smtClean="0">
                          <a:effectLst/>
                        </a:rPr>
                        <a:t>Exploration</a:t>
                      </a:r>
                      <a:endParaRPr lang="en-US" sz="2600" b="0" dirty="0">
                        <a:solidFill>
                          <a:schemeClr val="tx1"/>
                        </a:solidFill>
                        <a:effectLst/>
                        <a:latin typeface="+mn-lt"/>
                      </a:endParaRPr>
                    </a:p>
                  </a:txBody>
                  <a:tcPr anchor="ctr"/>
                </a:tc>
                <a:tc>
                  <a:txBody>
                    <a:bodyPr/>
                    <a:lstStyle/>
                    <a:p>
                      <a:r>
                        <a:rPr lang="en-US" sz="2600" dirty="0" smtClean="0">
                          <a:effectLst/>
                        </a:rPr>
                        <a:t>Discovery</a:t>
                      </a:r>
                      <a:endParaRPr lang="en-US" sz="2600" b="0" dirty="0">
                        <a:solidFill>
                          <a:schemeClr val="tx1"/>
                        </a:solidFill>
                        <a:effectLst/>
                        <a:latin typeface="+mn-lt"/>
                      </a:endParaRPr>
                    </a:p>
                  </a:txBody>
                  <a:tcPr anchor="ctr"/>
                </a:tc>
              </a:tr>
              <a:tr h="649105">
                <a:tc>
                  <a:txBody>
                    <a:bodyPr/>
                    <a:lstStyle/>
                    <a:p>
                      <a:r>
                        <a:rPr lang="en-US" sz="2600" dirty="0" smtClean="0">
                          <a:effectLst/>
                        </a:rPr>
                        <a:t>Drill down</a:t>
                      </a:r>
                      <a:endParaRPr lang="en-US" sz="2600" b="0" dirty="0">
                        <a:solidFill>
                          <a:schemeClr val="tx1"/>
                        </a:solidFill>
                        <a:effectLst/>
                        <a:latin typeface="+mn-lt"/>
                      </a:endParaRPr>
                    </a:p>
                  </a:txBody>
                  <a:tcPr anchor="ctr"/>
                </a:tc>
                <a:tc>
                  <a:txBody>
                    <a:bodyPr/>
                    <a:lstStyle/>
                    <a:p>
                      <a:r>
                        <a:rPr lang="en-US" sz="2600" dirty="0" smtClean="0">
                          <a:effectLst/>
                        </a:rPr>
                        <a:t>Classification</a:t>
                      </a:r>
                      <a:endParaRPr lang="en-US" sz="2600" b="0" dirty="0">
                        <a:solidFill>
                          <a:schemeClr val="tx1"/>
                        </a:solidFill>
                        <a:effectLst/>
                        <a:latin typeface="+mn-lt"/>
                      </a:endParaRPr>
                    </a:p>
                  </a:txBody>
                  <a:tcPr anchor="ctr"/>
                </a:tc>
              </a:tr>
              <a:tr h="649105">
                <a:tc>
                  <a:txBody>
                    <a:bodyPr/>
                    <a:lstStyle/>
                    <a:p>
                      <a:r>
                        <a:rPr lang="en-US" sz="2600" dirty="0" smtClean="0">
                          <a:effectLst/>
                        </a:rPr>
                        <a:t>Trending</a:t>
                      </a:r>
                      <a:endParaRPr lang="en-US" sz="2600" b="0" dirty="0">
                        <a:solidFill>
                          <a:schemeClr val="tx1"/>
                        </a:solidFill>
                        <a:effectLst/>
                        <a:latin typeface="+mn-lt"/>
                      </a:endParaRPr>
                    </a:p>
                  </a:txBody>
                  <a:tcPr anchor="ctr"/>
                </a:tc>
                <a:tc>
                  <a:txBody>
                    <a:bodyPr/>
                    <a:lstStyle/>
                    <a:p>
                      <a:r>
                        <a:rPr lang="en-US" sz="2600" dirty="0" smtClean="0">
                          <a:effectLst/>
                        </a:rPr>
                        <a:t>Prediction</a:t>
                      </a:r>
                      <a:endParaRPr lang="en-US" sz="2600" b="0" dirty="0">
                        <a:solidFill>
                          <a:schemeClr val="tx1"/>
                        </a:solidFill>
                        <a:effectLst/>
                        <a:latin typeface="+mn-lt"/>
                      </a:endParaRPr>
                    </a:p>
                  </a:txBody>
                  <a:tcPr anchor="ctr"/>
                </a:tc>
              </a:tr>
              <a:tr h="649105">
                <a:tc>
                  <a:txBody>
                    <a:bodyPr/>
                    <a:lstStyle/>
                    <a:p>
                      <a:r>
                        <a:rPr lang="en-US" sz="2600" dirty="0" smtClean="0">
                          <a:effectLst/>
                        </a:rPr>
                        <a:t>Force constraints</a:t>
                      </a:r>
                      <a:endParaRPr lang="en-US" sz="2600" b="0" dirty="0">
                        <a:solidFill>
                          <a:schemeClr val="tx1"/>
                        </a:solidFill>
                        <a:effectLst/>
                        <a:latin typeface="+mn-lt"/>
                      </a:endParaRPr>
                    </a:p>
                  </a:txBody>
                  <a:tcPr anchor="ctr"/>
                </a:tc>
                <a:tc>
                  <a:txBody>
                    <a:bodyPr/>
                    <a:lstStyle/>
                    <a:p>
                      <a:r>
                        <a:rPr lang="en-US" sz="2600" dirty="0" smtClean="0">
                          <a:effectLst/>
                        </a:rPr>
                        <a:t>Discover outliers</a:t>
                      </a:r>
                      <a:endParaRPr lang="en-US" sz="2600" b="0" dirty="0">
                        <a:solidFill>
                          <a:schemeClr val="tx1"/>
                        </a:solidFill>
                        <a:effectLst/>
                        <a:latin typeface="+mn-lt"/>
                      </a:endParaRPr>
                    </a:p>
                  </a:txBody>
                  <a:tcPr anchor="ctr"/>
                </a:tc>
              </a:tr>
              <a:tr h="649105">
                <a:tc>
                  <a:txBody>
                    <a:bodyPr/>
                    <a:lstStyle/>
                    <a:p>
                      <a:r>
                        <a:rPr lang="en-US" sz="2600" dirty="0" smtClean="0">
                          <a:effectLst/>
                        </a:rPr>
                        <a:t>Apply rules &amp; models</a:t>
                      </a:r>
                      <a:endParaRPr lang="en-US" sz="2600" b="0" dirty="0">
                        <a:solidFill>
                          <a:schemeClr val="tx1"/>
                        </a:solidFill>
                        <a:effectLst/>
                        <a:latin typeface="+mn-lt"/>
                      </a:endParaRPr>
                    </a:p>
                  </a:txBody>
                  <a:tcPr anchor="ctr"/>
                </a:tc>
                <a:tc>
                  <a:txBody>
                    <a:bodyPr/>
                    <a:lstStyle/>
                    <a:p>
                      <a:r>
                        <a:rPr lang="en-US" sz="2600" dirty="0" smtClean="0">
                          <a:effectLst/>
                        </a:rPr>
                        <a:t>Find patterns &amp; relationships</a:t>
                      </a:r>
                      <a:endParaRPr lang="en-US" sz="2600" b="0" dirty="0">
                        <a:solidFill>
                          <a:schemeClr val="tx1"/>
                        </a:solidFill>
                        <a:effectLst/>
                        <a:latin typeface="+mn-lt"/>
                      </a:endParaRPr>
                    </a:p>
                  </a:txBody>
                  <a:tcPr anchor="ctr"/>
                </a:tc>
              </a:tr>
            </a:tbl>
          </a:graphicData>
        </a:graphic>
      </p:graphicFrame>
    </p:spTree>
    <p:extLst>
      <p:ext uri="{BB962C8B-B14F-4D97-AF65-F5344CB8AC3E}">
        <p14:creationId xmlns:p14="http://schemas.microsoft.com/office/powerpoint/2007/7/12/main" xmlns="" val="64511284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zh-CN" altLang="en-US" sz="3600" dirty="0">
                <a:effectLst/>
              </a:rPr>
              <a:t>数据库管理员的数据挖</a:t>
            </a:r>
            <a:r>
              <a:rPr lang="zh-CN" altLang="en-US" sz="3600" dirty="0" smtClean="0">
                <a:effectLst/>
              </a:rPr>
              <a:t>掘</a:t>
            </a:r>
            <a:r>
              <a:rPr lang="en-US" altLang="zh-CN" sz="3600" dirty="0" smtClean="0">
                <a:effectLst/>
              </a:rPr>
              <a:t/>
            </a:r>
            <a:br>
              <a:rPr lang="en-US" altLang="zh-CN" sz="3600" dirty="0" smtClean="0">
                <a:effectLst/>
              </a:rPr>
            </a:br>
            <a:r>
              <a:rPr lang="en-US" altLang="zh-CN" sz="3600" dirty="0" smtClean="0">
                <a:effectLst/>
              </a:rPr>
              <a:t>Data Mining for DBAs</a:t>
            </a:r>
            <a:endParaRPr lang="zh-CN" altLang="en-US" sz="3600" dirty="0"/>
          </a:p>
        </p:txBody>
      </p:sp>
      <p:sp>
        <p:nvSpPr>
          <p:cNvPr id="5" name="文本占位符 4"/>
          <p:cNvSpPr>
            <a:spLocks noGrp="1"/>
          </p:cNvSpPr>
          <p:nvPr>
            <p:ph type="body" sz="quarter" idx="10"/>
          </p:nvPr>
        </p:nvSpPr>
        <p:spPr/>
        <p:txBody>
          <a:bodyPr/>
          <a:lstStyle/>
          <a:p>
            <a:r>
              <a:rPr lang="en-US" altLang="zh-CN" dirty="0" smtClean="0"/>
              <a:t>BAP301</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143000"/>
          </a:xfrm>
        </p:spPr>
        <p:txBody>
          <a:bodyPr/>
          <a:lstStyle/>
          <a:p>
            <a:r>
              <a:rPr lang="en-US" dirty="0" smtClean="0"/>
              <a:t>Your Biggest Job …</a:t>
            </a:r>
            <a:endParaRPr lang="en-US" dirty="0"/>
          </a:p>
        </p:txBody>
      </p:sp>
      <p:sp>
        <p:nvSpPr>
          <p:cNvPr id="3" name="Content Placeholder 2"/>
          <p:cNvSpPr>
            <a:spLocks noGrp="1"/>
          </p:cNvSpPr>
          <p:nvPr>
            <p:ph idx="4294967295"/>
          </p:nvPr>
        </p:nvSpPr>
        <p:spPr>
          <a:xfrm>
            <a:off x="0" y="2362200"/>
            <a:ext cx="9144000" cy="2506563"/>
          </a:xfrm>
          <a:prstGeom prst="rect">
            <a:avLst/>
          </a:prstGeom>
        </p:spPr>
        <p:txBody>
          <a:bodyPr/>
          <a:lstStyle/>
          <a:p>
            <a:pPr algn="ctr">
              <a:buNone/>
            </a:pPr>
            <a:r>
              <a:rPr lang="en-US" sz="6600" dirty="0" smtClean="0"/>
              <a:t>GI-GO</a:t>
            </a:r>
          </a:p>
        </p:txBody>
      </p:sp>
    </p:spTree>
    <p:extLst>
      <p:ext uri="{BB962C8B-B14F-4D97-AF65-F5344CB8AC3E}">
        <p14:creationId xmlns:p14="http://schemas.microsoft.com/office/powerpoint/2007/7/12/main" xmlns="" val="62815580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Your Data</a:t>
            </a:r>
            <a:endParaRPr lang="en-US" dirty="0"/>
          </a:p>
        </p:txBody>
      </p:sp>
      <p:sp>
        <p:nvSpPr>
          <p:cNvPr id="3" name="Content Placeholder 2"/>
          <p:cNvSpPr>
            <a:spLocks noGrp="1"/>
          </p:cNvSpPr>
          <p:nvPr>
            <p:ph idx="4294967295"/>
          </p:nvPr>
        </p:nvSpPr>
        <p:spPr>
          <a:xfrm>
            <a:off x="428596" y="2143116"/>
            <a:ext cx="8382000" cy="2656713"/>
          </a:xfrm>
          <a:prstGeom prst="rect">
            <a:avLst/>
          </a:prstGeom>
        </p:spPr>
        <p:txBody>
          <a:bodyPr>
            <a:normAutofit/>
          </a:bodyPr>
          <a:lstStyle/>
          <a:p>
            <a:pPr lvl="1">
              <a:buNone/>
            </a:pPr>
            <a:r>
              <a:rPr lang="en-US" sz="3200" dirty="0" smtClean="0">
                <a:latin typeface="Trebuchet MS" pitchFamily="34" charset="0"/>
              </a:rPr>
              <a:t>Remove duplicates and missing values</a:t>
            </a:r>
          </a:p>
          <a:p>
            <a:pPr lvl="1">
              <a:buNone/>
            </a:pPr>
            <a:endParaRPr lang="en-US" sz="3200" dirty="0" smtClean="0">
              <a:latin typeface="Trebuchet MS" pitchFamily="34" charset="0"/>
            </a:endParaRPr>
          </a:p>
          <a:p>
            <a:pPr lvl="1">
              <a:buNone/>
            </a:pPr>
            <a:r>
              <a:rPr lang="en-US" sz="3200" dirty="0" smtClean="0">
                <a:latin typeface="Trebuchet MS" pitchFamily="34" charset="0"/>
              </a:rPr>
              <a:t>Remove out-of-range data</a:t>
            </a:r>
          </a:p>
        </p:txBody>
      </p:sp>
    </p:spTree>
    <p:extLst>
      <p:ext uri="{BB962C8B-B14F-4D97-AF65-F5344CB8AC3E}">
        <p14:creationId xmlns:p14="http://schemas.microsoft.com/office/powerpoint/2007/7/12/main" xmlns="" val="408402674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 Your Data</a:t>
            </a:r>
            <a:endParaRPr lang="en-US" dirty="0"/>
          </a:p>
        </p:txBody>
      </p:sp>
      <p:sp>
        <p:nvSpPr>
          <p:cNvPr id="3" name="Content Placeholder 2"/>
          <p:cNvSpPr>
            <a:spLocks noGrp="1"/>
          </p:cNvSpPr>
          <p:nvPr>
            <p:ph idx="4294967295"/>
          </p:nvPr>
        </p:nvSpPr>
        <p:spPr>
          <a:xfrm>
            <a:off x="381000" y="1719072"/>
            <a:ext cx="8382000" cy="4119753"/>
          </a:xfrm>
          <a:prstGeom prst="rect">
            <a:avLst/>
          </a:prstGeom>
        </p:spPr>
        <p:txBody>
          <a:bodyPr>
            <a:normAutofit/>
          </a:bodyPr>
          <a:lstStyle/>
          <a:p>
            <a:pPr lvl="1">
              <a:buNone/>
            </a:pPr>
            <a:r>
              <a:rPr lang="en-US" sz="3600" dirty="0" smtClean="0">
                <a:latin typeface="Trebuchet MS" pitchFamily="34" charset="0"/>
              </a:rPr>
              <a:t>True, False and NULL </a:t>
            </a:r>
            <a:r>
              <a:rPr lang="en-US" sz="3600" dirty="0" err="1" smtClean="0">
                <a:latin typeface="Trebuchet MS" pitchFamily="34" charset="0"/>
              </a:rPr>
              <a:t>boolean</a:t>
            </a:r>
            <a:r>
              <a:rPr lang="en-US" sz="3600" dirty="0" smtClean="0">
                <a:latin typeface="Trebuchet MS" pitchFamily="34" charset="0"/>
              </a:rPr>
              <a:t> fields</a:t>
            </a:r>
          </a:p>
          <a:p>
            <a:pPr lvl="1">
              <a:buNone/>
            </a:pPr>
            <a:endParaRPr lang="en-US" sz="3600" dirty="0" smtClean="0">
              <a:latin typeface="Trebuchet MS" pitchFamily="34" charset="0"/>
            </a:endParaRPr>
          </a:p>
          <a:p>
            <a:pPr lvl="1">
              <a:buNone/>
            </a:pPr>
            <a:r>
              <a:rPr lang="en-US" sz="3600" dirty="0" smtClean="0">
                <a:latin typeface="Trebuchet MS" pitchFamily="34" charset="0"/>
              </a:rPr>
              <a:t>Remove synonyms </a:t>
            </a:r>
          </a:p>
          <a:p>
            <a:pPr lvl="2">
              <a:buNone/>
            </a:pPr>
            <a:r>
              <a:rPr lang="en-US" sz="3200" b="1" dirty="0" err="1" smtClean="0">
                <a:latin typeface="Courier New" pitchFamily="49" charset="0"/>
                <a:cs typeface="Courier New" pitchFamily="49" charset="0"/>
              </a:rPr>
              <a:t>UnitPrice</a:t>
            </a:r>
            <a:r>
              <a:rPr lang="en-US" sz="3200" b="1" dirty="0" smtClean="0">
                <a:latin typeface="Courier New" pitchFamily="49" charset="0"/>
                <a:cs typeface="Courier New" pitchFamily="49" charset="0"/>
              </a:rPr>
              <a:t> * Qty = </a:t>
            </a:r>
            <a:r>
              <a:rPr lang="en-US" sz="3200" b="1" dirty="0" err="1" smtClean="0">
                <a:latin typeface="Courier New" pitchFamily="49" charset="0"/>
                <a:cs typeface="Courier New" pitchFamily="49" charset="0"/>
              </a:rPr>
              <a:t>TotalPrice</a:t>
            </a:r>
            <a:endParaRPr lang="en-US" sz="3200" b="1" dirty="0" smtClean="0">
              <a:latin typeface="Trebuchet MS" pitchFamily="34" charset="0"/>
            </a:endParaRPr>
          </a:p>
          <a:p>
            <a:pPr lvl="1">
              <a:buNone/>
            </a:pPr>
            <a:endParaRPr lang="en-US" sz="3600" dirty="0" smtClean="0">
              <a:latin typeface="Trebuchet MS" pitchFamily="34" charset="0"/>
            </a:endParaRPr>
          </a:p>
          <a:p>
            <a:pPr lvl="1">
              <a:buNone/>
            </a:pPr>
            <a:r>
              <a:rPr lang="en-US" sz="3600" dirty="0" smtClean="0">
                <a:latin typeface="Trebuchet MS" pitchFamily="34" charset="0"/>
              </a:rPr>
              <a:t>Calculate derived values</a:t>
            </a:r>
          </a:p>
        </p:txBody>
      </p:sp>
    </p:spTree>
    <p:extLst>
      <p:ext uri="{BB962C8B-B14F-4D97-AF65-F5344CB8AC3E}">
        <p14:creationId xmlns:p14="http://schemas.microsoft.com/office/powerpoint/2007/7/12/main" xmlns="" val="36482751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Your Data</a:t>
            </a:r>
            <a:endParaRPr lang="en-US" dirty="0"/>
          </a:p>
        </p:txBody>
      </p:sp>
      <p:sp>
        <p:nvSpPr>
          <p:cNvPr id="3" name="Content Placeholder 2"/>
          <p:cNvSpPr>
            <a:spLocks noGrp="1"/>
          </p:cNvSpPr>
          <p:nvPr>
            <p:ph idx="4294967295"/>
          </p:nvPr>
        </p:nvSpPr>
        <p:spPr>
          <a:xfrm>
            <a:off x="357158" y="1857364"/>
            <a:ext cx="8382000" cy="2967609"/>
          </a:xfrm>
          <a:prstGeom prst="rect">
            <a:avLst/>
          </a:prstGeom>
        </p:spPr>
        <p:txBody>
          <a:bodyPr>
            <a:normAutofit/>
          </a:bodyPr>
          <a:lstStyle/>
          <a:p>
            <a:pPr lvl="1">
              <a:buNone/>
            </a:pPr>
            <a:r>
              <a:rPr lang="en-US" sz="4000" dirty="0" smtClean="0">
                <a:latin typeface="Trebuchet MS" pitchFamily="34" charset="0"/>
              </a:rPr>
              <a:t>Group continuous or many-valued columns</a:t>
            </a:r>
          </a:p>
          <a:p>
            <a:pPr lvl="1">
              <a:buNone/>
            </a:pPr>
            <a:endParaRPr lang="en-US" sz="4000" dirty="0">
              <a:latin typeface="Trebuchet MS" pitchFamily="34" charset="0"/>
            </a:endParaRPr>
          </a:p>
          <a:p>
            <a:pPr lvl="1">
              <a:buNone/>
            </a:pPr>
            <a:r>
              <a:rPr lang="en-US" sz="4000" dirty="0" smtClean="0">
                <a:latin typeface="Trebuchet MS" pitchFamily="34" charset="0"/>
              </a:rPr>
              <a:t>Age: 16-21, 21-47, 47+</a:t>
            </a:r>
          </a:p>
          <a:p>
            <a:pPr lvl="1">
              <a:buNone/>
            </a:pPr>
            <a:endParaRPr lang="en-US" sz="4000" dirty="0" smtClean="0">
              <a:latin typeface="Trebuchet MS" pitchFamily="34" charset="0"/>
            </a:endParaRPr>
          </a:p>
        </p:txBody>
      </p:sp>
    </p:spTree>
    <p:extLst>
      <p:ext uri="{BB962C8B-B14F-4D97-AF65-F5344CB8AC3E}">
        <p14:creationId xmlns:p14="http://schemas.microsoft.com/office/powerpoint/2007/7/12/main" xmlns="" val="274269512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 y="1143000"/>
            <a:ext cx="9144000" cy="2976563"/>
          </a:xfrm>
          <a:prstGeom prst="rect">
            <a:avLst/>
          </a:prstGeom>
        </p:spPr>
        <p:txBody>
          <a:bodyPr/>
          <a:lstStyle/>
          <a:p>
            <a:pPr marL="0" indent="0" algn="ctr">
              <a:buNone/>
            </a:pPr>
            <a:r>
              <a:rPr lang="en-US" sz="4000" dirty="0" smtClean="0"/>
              <a:t>Demo</a:t>
            </a:r>
          </a:p>
          <a:p>
            <a:pPr marL="0" indent="0" algn="ctr">
              <a:buNone/>
            </a:pPr>
            <a:endParaRPr lang="en-US" sz="4000" dirty="0" smtClean="0"/>
          </a:p>
          <a:p>
            <a:pPr marL="0" indent="0" algn="ctr">
              <a:buNone/>
            </a:pPr>
            <a:r>
              <a:rPr lang="en-US" sz="4000" dirty="0" smtClean="0"/>
              <a:t>The importance of data preparation</a:t>
            </a:r>
            <a:endParaRPr lang="en-US" sz="4000" dirty="0"/>
          </a:p>
        </p:txBody>
      </p:sp>
    </p:spTree>
    <p:extLst>
      <p:ext uri="{BB962C8B-B14F-4D97-AF65-F5344CB8AC3E}">
        <p14:creationId xmlns:p14="http://schemas.microsoft.com/office/powerpoint/2007/7/12/main" xmlns="" val="2338994512"/>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Validation</a:t>
            </a:r>
            <a:endParaRPr lang="en-US" dirty="0"/>
          </a:p>
        </p:txBody>
      </p:sp>
    </p:spTree>
    <p:extLst>
      <p:ext uri="{BB962C8B-B14F-4D97-AF65-F5344CB8AC3E}">
        <p14:creationId xmlns:p14="http://schemas.microsoft.com/office/powerpoint/2007/7/12/main" xmlns="" val="28847893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ntiquus-astrology.com/images/Cosmos.jpg"/>
          <p:cNvPicPr>
            <a:picLocks noChangeAspect="1" noChangeArrowheads="1"/>
          </p:cNvPicPr>
          <p:nvPr/>
        </p:nvPicPr>
        <p:blipFill>
          <a:blip r:embed="rId3">
            <a:clrChange>
              <a:clrFrom>
                <a:srgbClr val="EBD889"/>
              </a:clrFrom>
              <a:clrTo>
                <a:srgbClr val="EBD889">
                  <a:alpha val="0"/>
                </a:srgbClr>
              </a:clrTo>
            </a:clrChange>
            <a:biLevel thresh="25000"/>
            <a:extLst>
              <a:ext uri="BEBA8EAE-BF5A-486c-A8C5-ECC9F3942E4B">
                <a14:imgProps xmlns:a14="http://schemas.microsoft.com/office/drawing/2007/7/7/main" xmlns="">
                  <a14:imgLayer r:embed="rId4">
                    <a14:imgEffect>
                      <a14:brightnessContrast bright="-40000" contrast="-40000"/>
                    </a14:imgEffect>
                  </a14:imgLayer>
                </a14:imgProps>
              </a:ext>
            </a:extLst>
          </a:blip>
          <a:srcRect/>
          <a:stretch>
            <a:fillRect/>
          </a:stretch>
        </p:blipFill>
        <p:spPr bwMode="auto">
          <a:xfrm>
            <a:off x="2285984" y="1169827"/>
            <a:ext cx="4526906" cy="4473752"/>
          </a:xfrm>
          <a:prstGeom prst="rect">
            <a:avLst/>
          </a:prstGeom>
          <a:noFill/>
        </p:spPr>
      </p:pic>
      <p:sp>
        <p:nvSpPr>
          <p:cNvPr id="8" name="TextBox 7"/>
          <p:cNvSpPr txBox="1"/>
          <p:nvPr/>
        </p:nvSpPr>
        <p:spPr>
          <a:xfrm>
            <a:off x="7715272" y="6072206"/>
            <a:ext cx="1359667" cy="369332"/>
          </a:xfrm>
          <a:prstGeom prst="rect">
            <a:avLst/>
          </a:prstGeom>
          <a:noFill/>
        </p:spPr>
        <p:txBody>
          <a:bodyPr wrap="none" rtlCol="0">
            <a:spAutoFit/>
          </a:bodyPr>
          <a:lstStyle/>
          <a:p>
            <a:pPr algn="r"/>
            <a:r>
              <a:rPr lang="en-US" dirty="0" smtClean="0">
                <a:latin typeface="Trebuchet MS" pitchFamily="34" charset="0"/>
              </a:rPr>
              <a:t>George Box</a:t>
            </a:r>
            <a:endParaRPr lang="en-US" dirty="0">
              <a:latin typeface="Trebuchet MS" pitchFamily="34" charset="0"/>
            </a:endParaRPr>
          </a:p>
        </p:txBody>
      </p:sp>
      <p:sp>
        <p:nvSpPr>
          <p:cNvPr id="7" name="TextBox 6"/>
          <p:cNvSpPr txBox="1"/>
          <p:nvPr/>
        </p:nvSpPr>
        <p:spPr>
          <a:xfrm>
            <a:off x="381000" y="304800"/>
            <a:ext cx="8382000" cy="830997"/>
          </a:xfrm>
          <a:prstGeom prst="rect">
            <a:avLst/>
          </a:prstGeom>
          <a:noFill/>
        </p:spPr>
        <p:txBody>
          <a:bodyPr wrap="square" rtlCol="0">
            <a:spAutoFit/>
          </a:bodyPr>
          <a:lstStyle/>
          <a:p>
            <a:pPr>
              <a:buNone/>
            </a:pPr>
            <a:r>
              <a:rPr lang="en-US" sz="4800" b="1" dirty="0" smtClean="0">
                <a:latin typeface="Trebuchet MS" pitchFamily="34" charset="0"/>
              </a:rPr>
              <a:t>All models are wrong</a:t>
            </a:r>
            <a:endParaRPr lang="en-US" sz="4800" b="1" dirty="0">
              <a:latin typeface="Trebuchet MS" pitchFamily="34" charset="0"/>
            </a:endParaRPr>
          </a:p>
        </p:txBody>
      </p:sp>
      <p:sp>
        <p:nvSpPr>
          <p:cNvPr id="6" name="TextBox 5"/>
          <p:cNvSpPr txBox="1"/>
          <p:nvPr/>
        </p:nvSpPr>
        <p:spPr>
          <a:xfrm>
            <a:off x="357158" y="5429264"/>
            <a:ext cx="8382000" cy="830997"/>
          </a:xfrm>
          <a:prstGeom prst="rect">
            <a:avLst/>
          </a:prstGeom>
          <a:noFill/>
        </p:spPr>
        <p:txBody>
          <a:bodyPr wrap="square" rtlCol="0">
            <a:spAutoFit/>
          </a:bodyPr>
          <a:lstStyle/>
          <a:p>
            <a:pPr algn="r">
              <a:buNone/>
            </a:pPr>
            <a:r>
              <a:rPr lang="en-US" sz="4800" b="1" dirty="0" smtClean="0">
                <a:latin typeface="Trebuchet MS" pitchFamily="34" charset="0"/>
              </a:rPr>
              <a:t>but some are useful</a:t>
            </a:r>
            <a:endParaRPr lang="en-US" sz="4800" b="1" dirty="0">
              <a:latin typeface="Trebuchet MS" pitchFamily="34" charset="0"/>
            </a:endParaRPr>
          </a:p>
        </p:txBody>
      </p:sp>
    </p:spTree>
    <p:extLst>
      <p:ext uri="{BB962C8B-B14F-4D97-AF65-F5344CB8AC3E}">
        <p14:creationId xmlns:p14="http://schemas.microsoft.com/office/powerpoint/2007/7/12/main" xmlns="" val="8988545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5803"/>
            <a:ext cx="8382000" cy="664797"/>
          </a:xfrm>
        </p:spPr>
        <p:txBody>
          <a:bodyPr>
            <a:normAutofit fontScale="90000"/>
          </a:bodyPr>
          <a:lstStyle/>
          <a:p>
            <a:r>
              <a:rPr lang="en-US" dirty="0" smtClean="0"/>
              <a:t>How will you measure success?</a:t>
            </a:r>
            <a:endParaRPr lang="en-US" dirty="0"/>
          </a:p>
        </p:txBody>
      </p:sp>
      <p:sp>
        <p:nvSpPr>
          <p:cNvPr id="3" name="Content Placeholder 2"/>
          <p:cNvSpPr>
            <a:spLocks noGrp="1"/>
          </p:cNvSpPr>
          <p:nvPr>
            <p:ph idx="4294967295"/>
          </p:nvPr>
        </p:nvSpPr>
        <p:spPr>
          <a:xfrm>
            <a:off x="109538" y="2596896"/>
            <a:ext cx="8756650" cy="3912334"/>
          </a:xfrm>
          <a:prstGeom prst="rect">
            <a:avLst/>
          </a:prstGeom>
        </p:spPr>
        <p:txBody>
          <a:bodyPr/>
          <a:lstStyle/>
          <a:p>
            <a:pPr lvl="1">
              <a:buNone/>
            </a:pPr>
            <a:r>
              <a:rPr lang="en-US" sz="4800" dirty="0" smtClean="0">
                <a:latin typeface="Trebuchet MS" pitchFamily="34" charset="0"/>
              </a:rPr>
              <a:t>Technical: Lift and accuracy	</a:t>
            </a:r>
          </a:p>
          <a:p>
            <a:pPr lvl="1">
              <a:buNone/>
            </a:pPr>
            <a:r>
              <a:rPr lang="en-US" sz="4800" dirty="0" smtClean="0">
                <a:latin typeface="Trebuchet MS" pitchFamily="34" charset="0"/>
              </a:rPr>
              <a:t>Business: ROI and KPI</a:t>
            </a:r>
          </a:p>
        </p:txBody>
      </p:sp>
    </p:spTree>
    <p:extLst>
      <p:ext uri="{BB962C8B-B14F-4D97-AF65-F5344CB8AC3E}">
        <p14:creationId xmlns:p14="http://schemas.microsoft.com/office/powerpoint/2007/7/12/main" xmlns="" val="62278627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5803"/>
            <a:ext cx="8382000" cy="664797"/>
          </a:xfrm>
        </p:spPr>
        <p:txBody>
          <a:bodyPr>
            <a:normAutofit fontScale="90000"/>
          </a:bodyPr>
          <a:lstStyle/>
          <a:p>
            <a:r>
              <a:rPr lang="en-US" dirty="0" smtClean="0"/>
              <a:t>Good Criteria</a:t>
            </a:r>
            <a:endParaRPr lang="en-US" dirty="0"/>
          </a:p>
        </p:txBody>
      </p:sp>
      <p:sp>
        <p:nvSpPr>
          <p:cNvPr id="3" name="Content Placeholder 2"/>
          <p:cNvSpPr>
            <a:spLocks noGrp="1"/>
          </p:cNvSpPr>
          <p:nvPr>
            <p:ph idx="4294967295"/>
          </p:nvPr>
        </p:nvSpPr>
        <p:spPr>
          <a:xfrm>
            <a:off x="381000" y="1847088"/>
            <a:ext cx="8756650" cy="4278094"/>
          </a:xfrm>
          <a:prstGeom prst="rect">
            <a:avLst/>
          </a:prstGeom>
        </p:spPr>
        <p:txBody>
          <a:bodyPr/>
          <a:lstStyle/>
          <a:p>
            <a:pPr lvl="1">
              <a:buNone/>
            </a:pPr>
            <a:r>
              <a:rPr lang="en-US" sz="4000" dirty="0" smtClean="0">
                <a:latin typeface="Trebuchet MS" pitchFamily="34" charset="0"/>
              </a:rPr>
              <a:t>Relevant and actionable</a:t>
            </a:r>
          </a:p>
          <a:p>
            <a:pPr lvl="1">
              <a:buNone/>
            </a:pPr>
            <a:r>
              <a:rPr lang="en-US" sz="4000" dirty="0" smtClean="0">
                <a:latin typeface="Trebuchet MS" pitchFamily="34" charset="0"/>
              </a:rPr>
              <a:t>Realistic and achievable</a:t>
            </a:r>
          </a:p>
        </p:txBody>
      </p:sp>
    </p:spTree>
    <p:extLst>
      <p:ext uri="{BB962C8B-B14F-4D97-AF65-F5344CB8AC3E}">
        <p14:creationId xmlns:p14="http://schemas.microsoft.com/office/powerpoint/2007/7/12/main" xmlns="" val="317284983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 y="1143000"/>
            <a:ext cx="9144000" cy="2976563"/>
          </a:xfrm>
          <a:prstGeom prst="rect">
            <a:avLst/>
          </a:prstGeom>
        </p:spPr>
        <p:txBody>
          <a:bodyPr/>
          <a:lstStyle/>
          <a:p>
            <a:pPr marL="0" indent="0" algn="ctr">
              <a:buNone/>
            </a:pPr>
            <a:r>
              <a:rPr lang="en-US" sz="4000" dirty="0" smtClean="0"/>
              <a:t>Demo</a:t>
            </a:r>
          </a:p>
          <a:p>
            <a:pPr marL="0" indent="0" algn="ctr">
              <a:buNone/>
            </a:pPr>
            <a:endParaRPr lang="en-US" sz="4000" dirty="0" smtClean="0"/>
          </a:p>
          <a:p>
            <a:pPr marL="0" indent="0" algn="ctr">
              <a:buNone/>
            </a:pPr>
            <a:r>
              <a:rPr lang="en-US" sz="4000" dirty="0" smtClean="0"/>
              <a:t>Validating Mining Models</a:t>
            </a:r>
            <a:endParaRPr lang="en-US" sz="4000" dirty="0"/>
          </a:p>
        </p:txBody>
      </p:sp>
    </p:spTree>
    <p:extLst>
      <p:ext uri="{BB962C8B-B14F-4D97-AF65-F5344CB8AC3E}">
        <p14:creationId xmlns:p14="http://schemas.microsoft.com/office/powerpoint/2007/7/12/main" xmlns="" val="340870784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07/7/12/main" xmlns="" val="160283190"/>
              </p:ext>
            </p:extLst>
          </p:nvPr>
        </p:nvGraphicFramePr>
        <p:xfrm>
          <a:off x="0" y="304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70009634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farmer\AppData\Local\Microsoft\Windows\Temporary Internet Files\Content.IE5\NM37LH6M\MPj04068510000[1].jpg"/>
          <p:cNvPicPr>
            <a:picLocks noChangeAspect="1" noChangeArrowheads="1"/>
          </p:cNvPicPr>
          <p:nvPr/>
        </p:nvPicPr>
        <p:blipFill>
          <a:blip r:embed="rId3" cstate="email"/>
          <a:srcRect/>
          <a:stretch>
            <a:fillRect/>
          </a:stretch>
        </p:blipFill>
        <p:spPr bwMode="ltGray">
          <a:xfrm flipH="1">
            <a:off x="368300" y="898260"/>
            <a:ext cx="3975100" cy="5959740"/>
          </a:xfrm>
          <a:prstGeom prst="rect">
            <a:avLst/>
          </a:prstGeom>
          <a:ln>
            <a:noFill/>
          </a:ln>
          <a:effectLst>
            <a:softEdge rad="317500"/>
          </a:effectLst>
        </p:spPr>
      </p:pic>
      <p:sp>
        <p:nvSpPr>
          <p:cNvPr id="2" name="Title 1"/>
          <p:cNvSpPr>
            <a:spLocks noGrp="1"/>
          </p:cNvSpPr>
          <p:nvPr>
            <p:ph type="title"/>
          </p:nvPr>
        </p:nvSpPr>
        <p:spPr/>
        <p:txBody>
          <a:bodyPr/>
          <a:lstStyle/>
          <a:p>
            <a:r>
              <a:rPr lang="en-US" dirty="0" smtClean="0">
                <a:solidFill>
                  <a:schemeClr val="accent6">
                    <a:lumMod val="75000"/>
                  </a:schemeClr>
                </a:solidFill>
                <a:effectLst/>
              </a:rPr>
              <a:t>The Five Elements of Success</a:t>
            </a:r>
            <a:endParaRPr lang="en-US" dirty="0">
              <a:solidFill>
                <a:schemeClr val="accent6">
                  <a:lumMod val="75000"/>
                </a:schemeClr>
              </a:solidFill>
              <a:effectLst/>
            </a:endParaRPr>
          </a:p>
        </p:txBody>
      </p:sp>
      <p:sp>
        <p:nvSpPr>
          <p:cNvPr id="3" name="Content Placeholder 2"/>
          <p:cNvSpPr>
            <a:spLocks noGrp="1"/>
          </p:cNvSpPr>
          <p:nvPr>
            <p:ph idx="1"/>
          </p:nvPr>
        </p:nvSpPr>
        <p:spPr>
          <a:xfrm>
            <a:off x="4019550" y="1347788"/>
            <a:ext cx="3930650" cy="1854867"/>
          </a:xfrm>
        </p:spPr>
        <p:txBody>
          <a:bodyPr>
            <a:normAutofit fontScale="85000" lnSpcReduction="20000"/>
          </a:bodyPr>
          <a:lstStyle/>
          <a:p>
            <a:pPr lvl="1"/>
            <a:r>
              <a:rPr lang="en-US" sz="2800" dirty="0" smtClean="0"/>
              <a:t>Right problem</a:t>
            </a:r>
          </a:p>
          <a:p>
            <a:pPr lvl="1"/>
            <a:r>
              <a:rPr lang="en-US" sz="2800" dirty="0" smtClean="0"/>
              <a:t>Right criteria</a:t>
            </a:r>
          </a:p>
          <a:p>
            <a:pPr lvl="1"/>
            <a:r>
              <a:rPr lang="en-US" sz="2800" dirty="0" smtClean="0"/>
              <a:t>Right data</a:t>
            </a:r>
          </a:p>
          <a:p>
            <a:pPr lvl="1"/>
            <a:r>
              <a:rPr lang="en-US" sz="2800" dirty="0" smtClean="0"/>
              <a:t>Right results</a:t>
            </a:r>
          </a:p>
          <a:p>
            <a:pPr lvl="1"/>
            <a:r>
              <a:rPr lang="en-US" sz="2800" dirty="0" smtClean="0"/>
              <a:t>Right delivery</a:t>
            </a:r>
            <a:endParaRPr lang="en-US" sz="2800" dirty="0"/>
          </a:p>
        </p:txBody>
      </p:sp>
    </p:spTree>
    <p:extLst>
      <p:ext uri="{BB962C8B-B14F-4D97-AF65-F5344CB8AC3E}">
        <p14:creationId xmlns:p14="http://schemas.microsoft.com/office/powerpoint/2007/7/12/main" xmlns="" val="22756034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a:t>For More Information</a:t>
            </a:r>
          </a:p>
        </p:txBody>
      </p:sp>
      <p:sp>
        <p:nvSpPr>
          <p:cNvPr id="148483" name="Rectangle 3"/>
          <p:cNvSpPr>
            <a:spLocks noGrp="1" noChangeArrowheads="1"/>
          </p:cNvSpPr>
          <p:nvPr>
            <p:ph idx="1"/>
          </p:nvPr>
        </p:nvSpPr>
        <p:spPr>
          <a:xfrm>
            <a:off x="457200" y="1600201"/>
            <a:ext cx="8229600" cy="1676400"/>
          </a:xfrm>
        </p:spPr>
        <p:style>
          <a:lnRef idx="3">
            <a:schemeClr val="lt1"/>
          </a:lnRef>
          <a:fillRef idx="1">
            <a:schemeClr val="accent1"/>
          </a:fillRef>
          <a:effectRef idx="1">
            <a:schemeClr val="accent1"/>
          </a:effectRef>
          <a:fontRef idx="minor">
            <a:schemeClr val="lt1"/>
          </a:fontRef>
        </p:style>
        <p:txBody>
          <a:bodyPr/>
          <a:lstStyle/>
          <a:p>
            <a:pPr marL="457200" lvl="1" indent="0" algn="ctr">
              <a:buNone/>
            </a:pPr>
            <a:endParaRPr lang="en-US" sz="3200" dirty="0" smtClean="0">
              <a:solidFill>
                <a:schemeClr val="tx2"/>
              </a:solidFill>
              <a:hlinkClick r:id=""/>
            </a:endParaRPr>
          </a:p>
          <a:p>
            <a:pPr marL="457200" lvl="1" indent="0" algn="ctr">
              <a:buNone/>
            </a:pPr>
            <a:r>
              <a:rPr lang="en-US" sz="3200" dirty="0" smtClean="0">
                <a:solidFill>
                  <a:schemeClr val="tx2"/>
                </a:solidFill>
                <a:hlinkClick r:id=""/>
              </a:rPr>
              <a:t>www.sqlserverdatamining.com</a:t>
            </a:r>
            <a:r>
              <a:rPr lang="en-US" sz="3200" dirty="0" smtClean="0">
                <a:solidFill>
                  <a:schemeClr val="tx2"/>
                </a:solidFill>
              </a:rPr>
              <a:t> </a:t>
            </a:r>
          </a:p>
        </p:txBody>
      </p:sp>
    </p:spTree>
    <p:extLst>
      <p:ext uri="{BB962C8B-B14F-4D97-AF65-F5344CB8AC3E}">
        <p14:creationId xmlns:p14="http://schemas.microsoft.com/office/powerpoint/2007/7/12/main" xmlns="" val="295329168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en-US" altLang="zh-CN" dirty="0" smtClean="0"/>
              <a:t>Q &amp; A</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en-US" altLang="zh-CN" dirty="0" smtClean="0"/>
              <a:t>Resource</a:t>
            </a:r>
            <a:endParaRPr lang="zh-CN" altLang="en-US" dirty="0"/>
          </a:p>
        </p:txBody>
      </p:sp>
      <p:sp>
        <p:nvSpPr>
          <p:cNvPr id="3" name="Rectangle 3"/>
          <p:cNvSpPr txBox="1">
            <a:spLocks/>
          </p:cNvSpPr>
          <p:nvPr/>
        </p:nvSpPr>
        <p:spPr>
          <a:xfrm>
            <a:off x="571472" y="1500174"/>
            <a:ext cx="7858180" cy="500066"/>
          </a:xfrm>
          <a:prstGeom prst="rect">
            <a:avLst/>
          </a:prstGeom>
        </p:spPr>
        <p:style>
          <a:lnRef idx="3">
            <a:schemeClr val="lt1"/>
          </a:lnRef>
          <a:fillRef idx="1">
            <a:schemeClr val="accent1"/>
          </a:fillRef>
          <a:effectRef idx="1">
            <a:schemeClr val="accent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000" dirty="0" smtClean="0">
                <a:hlinkClick r:id=""/>
              </a:rPr>
              <a:t>http://www.wiley.com/WileyCDA/WileyTitle/productCd-0470277742.html</a:t>
            </a:r>
            <a:r>
              <a:rPr lang="en-US" sz="2000" dirty="0" smtClean="0"/>
              <a:t> </a:t>
            </a:r>
          </a:p>
          <a:p>
            <a:pPr marL="0" indent="0">
              <a:buFont typeface="Arial" pitchFamily="34" charset="0"/>
              <a:buNone/>
            </a:pPr>
            <a:endParaRPr lang="en-US" sz="2000" dirty="0" smtClean="0"/>
          </a:p>
        </p:txBody>
      </p:sp>
      <p:pic>
        <p:nvPicPr>
          <p:cNvPr id="4" name="Picture 2" descr="http://media.wiley.com/product_data/coverImage300/42/04702777/0470277742.jpg"/>
          <p:cNvPicPr>
            <a:picLocks noChangeAspect="1" noChangeArrowheads="1"/>
          </p:cNvPicPr>
          <p:nvPr/>
        </p:nvPicPr>
        <p:blipFill>
          <a:blip r:embed="rId3"/>
          <a:srcRect/>
          <a:stretch>
            <a:fillRect/>
          </a:stretch>
        </p:blipFill>
        <p:spPr bwMode="auto">
          <a:xfrm>
            <a:off x="4114800" y="2193038"/>
            <a:ext cx="3352799" cy="42245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07/7/12/main" xmlns="" val="363165899"/>
              </p:ext>
            </p:extLst>
          </p:nvPr>
        </p:nvGraphicFramePr>
        <p:xfrm>
          <a:off x="457200" y="5334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383911993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 y="1143000"/>
            <a:ext cx="9144000" cy="2976563"/>
          </a:xfrm>
          <a:prstGeom prst="rect">
            <a:avLst/>
          </a:prstGeom>
        </p:spPr>
        <p:txBody>
          <a:bodyPr/>
          <a:lstStyle/>
          <a:p>
            <a:pPr marL="0" indent="0" algn="ctr">
              <a:buNone/>
            </a:pPr>
            <a:r>
              <a:rPr lang="en-US" sz="4000" dirty="0" smtClean="0"/>
              <a:t>Demo</a:t>
            </a:r>
          </a:p>
          <a:p>
            <a:pPr marL="0" indent="0" algn="ctr">
              <a:buNone/>
            </a:pPr>
            <a:endParaRPr lang="en-US" sz="4000" dirty="0" smtClean="0"/>
          </a:p>
          <a:p>
            <a:pPr marL="0" indent="0" algn="ctr">
              <a:buNone/>
            </a:pPr>
            <a:r>
              <a:rPr lang="en-US" sz="4000" dirty="0" smtClean="0"/>
              <a:t>Data Mining tools in action</a:t>
            </a:r>
            <a:endParaRPr lang="en-US" sz="4000" dirty="0"/>
          </a:p>
        </p:txBody>
      </p:sp>
    </p:spTree>
    <p:extLst>
      <p:ext uri="{BB962C8B-B14F-4D97-AF65-F5344CB8AC3E}">
        <p14:creationId xmlns:p14="http://schemas.microsoft.com/office/powerpoint/2007/7/12/main" xmlns="" val="194407309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2057400"/>
            <a:ext cx="6172200" cy="2286000"/>
          </a:xfrm>
          <a:prstGeom prst="rect">
            <a:avLst/>
          </a:prstGeom>
        </p:spPr>
        <p:style>
          <a:lnRef idx="3">
            <a:schemeClr val="lt1"/>
          </a:lnRef>
          <a:fillRef idx="1">
            <a:schemeClr val="accent1"/>
          </a:fillRef>
          <a:effectRef idx="1">
            <a:schemeClr val="accent1"/>
          </a:effectRef>
          <a:fontRef idx="minor">
            <a:schemeClr val="lt1"/>
          </a:fontRef>
        </p:style>
        <p:txBody>
          <a:bodyPr/>
          <a:lstStyle/>
          <a:p>
            <a:pPr marL="0" indent="0" algn="ctr">
              <a:buNone/>
            </a:pPr>
            <a:endParaRPr lang="en-US" dirty="0" smtClean="0">
              <a:solidFill>
                <a:schemeClr val="tx1"/>
              </a:solidFill>
              <a:hlinkClick r:id=""/>
            </a:endParaRPr>
          </a:p>
          <a:p>
            <a:pPr marL="0" indent="0" algn="ctr">
              <a:buNone/>
            </a:pPr>
            <a:r>
              <a:rPr lang="en-US" dirty="0" smtClean="0">
                <a:solidFill>
                  <a:schemeClr val="tx1"/>
                </a:solidFill>
                <a:hlinkClick r:id=""/>
              </a:rPr>
              <a:t>www.sqlserverdatamining.com</a:t>
            </a:r>
            <a:endParaRPr lang="en-US" dirty="0" smtClean="0">
              <a:solidFill>
                <a:schemeClr val="tx1"/>
              </a:solidFill>
            </a:endParaRPr>
          </a:p>
          <a:p>
            <a:pPr marL="0" indent="0" algn="ctr">
              <a:buNone/>
            </a:pP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07/7/12/main" xmlns="" val="198552196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4" name="Rectangle 51"/>
          <p:cNvSpPr>
            <a:spLocks noChangeArrowheads="1"/>
          </p:cNvSpPr>
          <p:nvPr/>
        </p:nvSpPr>
        <p:spPr bwMode="auto">
          <a:xfrm>
            <a:off x="4572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1" hangingPunct="1"/>
            <a:endParaRPr lang="en-US" sz="2000" dirty="0">
              <a:solidFill>
                <a:schemeClr val="tx1"/>
              </a:solidFill>
              <a:latin typeface="Tahoma" charset="0"/>
            </a:endParaRPr>
          </a:p>
        </p:txBody>
      </p:sp>
      <p:sp>
        <p:nvSpPr>
          <p:cNvPr id="18475" name="Text Box 52"/>
          <p:cNvSpPr txBox="1">
            <a:spLocks noChangeArrowheads="1"/>
          </p:cNvSpPr>
          <p:nvPr/>
        </p:nvSpPr>
        <p:spPr bwMode="auto">
          <a:xfrm>
            <a:off x="464443" y="473323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Tree>
    <p:extLst>
      <p:ext uri="{BB962C8B-B14F-4D97-AF65-F5344CB8AC3E}">
        <p14:creationId xmlns:p14="http://schemas.microsoft.com/office/powerpoint/2007/7/12/main" xmlns="" val="381029017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4" name="Rectangle 51"/>
          <p:cNvSpPr>
            <a:spLocks noChangeArrowheads="1"/>
          </p:cNvSpPr>
          <p:nvPr/>
        </p:nvSpPr>
        <p:spPr bwMode="auto">
          <a:xfrm>
            <a:off x="4572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1" hangingPunct="1"/>
            <a:endParaRPr lang="en-US" sz="2000" dirty="0">
              <a:solidFill>
                <a:schemeClr val="tx1"/>
              </a:solidFill>
              <a:latin typeface="Tahoma" charset="0"/>
            </a:endParaRPr>
          </a:p>
        </p:txBody>
      </p:sp>
      <p:sp>
        <p:nvSpPr>
          <p:cNvPr id="18475" name="Text Box 52"/>
          <p:cNvSpPr txBox="1">
            <a:spLocks noChangeArrowheads="1"/>
          </p:cNvSpPr>
          <p:nvPr/>
        </p:nvSpPr>
        <p:spPr bwMode="auto">
          <a:xfrm>
            <a:off x="464443" y="473323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18504" name="Text Box 4"/>
          <p:cNvSpPr txBox="1">
            <a:spLocks noChangeArrowheads="1"/>
          </p:cNvSpPr>
          <p:nvPr/>
        </p:nvSpPr>
        <p:spPr bwMode="auto">
          <a:xfrm>
            <a:off x="2786050" y="4733235"/>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43015" name="AutoShape 7"/>
          <p:cNvSpPr>
            <a:spLocks noChangeArrowheads="1"/>
          </p:cNvSpPr>
          <p:nvPr/>
        </p:nvSpPr>
        <p:spPr bwMode="auto">
          <a:xfrm>
            <a:off x="3505200" y="2692836"/>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43016" name="AutoShape 8"/>
          <p:cNvSpPr>
            <a:spLocks noChangeArrowheads="1"/>
          </p:cNvSpPr>
          <p:nvPr/>
        </p:nvSpPr>
        <p:spPr bwMode="auto">
          <a:xfrm>
            <a:off x="3429000" y="424072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solidFill>
                  <a:schemeClr val="tx1"/>
                </a:solidFill>
              </a:defRPr>
            </a:pPr>
            <a:endParaRPr lang="en-US" sz="1600" dirty="0"/>
          </a:p>
        </p:txBody>
      </p:sp>
      <p:sp>
        <p:nvSpPr>
          <p:cNvPr id="18477" name="Text Box 48"/>
          <p:cNvSpPr txBox="1">
            <a:spLocks noChangeArrowheads="1"/>
          </p:cNvSpPr>
          <p:nvPr/>
        </p:nvSpPr>
        <p:spPr bwMode="auto">
          <a:xfrm>
            <a:off x="2811573" y="1100064"/>
            <a:ext cx="1688989" cy="400110"/>
          </a:xfrm>
          <a:prstGeom prst="rect">
            <a:avLst/>
          </a:prstGeom>
          <a:noFill/>
          <a:ln w="9525">
            <a:noFill/>
            <a:miter lim="800000"/>
            <a:headEnd/>
            <a:tailEnd/>
          </a:ln>
        </p:spPr>
        <p:txBody>
          <a:bodyPr wrap="none">
            <a:spAutoFit/>
          </a:bodyPr>
          <a:lstStyle/>
          <a:p>
            <a:pPr eaLnBrk="1" hangingPunct="1"/>
            <a:r>
              <a:rPr lang="en-US" sz="2000" dirty="0">
                <a:latin typeface="Tahoma" charset="0"/>
              </a:rPr>
              <a:t>Training Data</a:t>
            </a:r>
          </a:p>
        </p:txBody>
      </p:sp>
      <p:sp>
        <p:nvSpPr>
          <p:cNvPr id="18455" name="Line 67"/>
          <p:cNvSpPr>
            <a:spLocks noChangeShapeType="1"/>
          </p:cNvSpPr>
          <p:nvPr/>
        </p:nvSpPr>
        <p:spPr bwMode="auto">
          <a:xfrm>
            <a:off x="2438400" y="1707817"/>
            <a:ext cx="0" cy="415115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lstStyle/>
          <a:p>
            <a:endParaRPr lang="en-US" sz="1600" dirty="0"/>
          </a:p>
        </p:txBody>
      </p:sp>
      <p:sp>
        <p:nvSpPr>
          <p:cNvPr id="74" name="Rectangle 56"/>
          <p:cNvSpPr>
            <a:spLocks noChangeArrowheads="1"/>
          </p:cNvSpPr>
          <p:nvPr/>
        </p:nvSpPr>
        <p:spPr bwMode="auto">
          <a:xfrm>
            <a:off x="28194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6" name="Rectangle 58"/>
          <p:cNvSpPr>
            <a:spLocks noChangeArrowheads="1"/>
          </p:cNvSpPr>
          <p:nvPr/>
        </p:nvSpPr>
        <p:spPr bwMode="auto">
          <a:xfrm>
            <a:off x="3276600" y="5243334"/>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7" name="Rectangle 59"/>
          <p:cNvSpPr>
            <a:spLocks noChangeArrowheads="1"/>
          </p:cNvSpPr>
          <p:nvPr/>
        </p:nvSpPr>
        <p:spPr bwMode="auto">
          <a:xfrm>
            <a:off x="2895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8" name="Rectangle 60"/>
          <p:cNvSpPr>
            <a:spLocks noChangeArrowheads="1"/>
          </p:cNvSpPr>
          <p:nvPr/>
        </p:nvSpPr>
        <p:spPr bwMode="auto">
          <a:xfrm>
            <a:off x="3657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9" name="Rectangle 61"/>
          <p:cNvSpPr>
            <a:spLocks noChangeArrowheads="1"/>
          </p:cNvSpPr>
          <p:nvPr/>
        </p:nvSpPr>
        <p:spPr bwMode="auto">
          <a:xfrm>
            <a:off x="34290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0" name="Rectangle 62"/>
          <p:cNvSpPr>
            <a:spLocks noChangeArrowheads="1"/>
          </p:cNvSpPr>
          <p:nvPr/>
        </p:nvSpPr>
        <p:spPr bwMode="auto">
          <a:xfrm>
            <a:off x="39624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1" name="Line 63"/>
          <p:cNvSpPr>
            <a:spLocks noChangeShapeType="1"/>
          </p:cNvSpPr>
          <p:nvPr/>
        </p:nvSpPr>
        <p:spPr bwMode="auto">
          <a:xfrm flipH="1">
            <a:off x="3124200" y="5390140"/>
            <a:ext cx="304800" cy="97871"/>
          </a:xfrm>
          <a:prstGeom prst="line">
            <a:avLst/>
          </a:prstGeom>
          <a:noFill/>
          <a:ln w="9525">
            <a:solidFill>
              <a:schemeClr val="tx1"/>
            </a:solidFill>
            <a:miter lim="800000"/>
            <a:headEnd/>
            <a:tailEnd/>
          </a:ln>
        </p:spPr>
        <p:txBody>
          <a:bodyPr wrap="none"/>
          <a:lstStyle/>
          <a:p>
            <a:endParaRPr lang="en-US" sz="1600" dirty="0"/>
          </a:p>
        </p:txBody>
      </p:sp>
      <p:sp>
        <p:nvSpPr>
          <p:cNvPr id="82" name="Line 64"/>
          <p:cNvSpPr>
            <a:spLocks noChangeShapeType="1"/>
          </p:cNvSpPr>
          <p:nvPr/>
        </p:nvSpPr>
        <p:spPr bwMode="auto">
          <a:xfrm>
            <a:off x="3657600" y="5390140"/>
            <a:ext cx="228600" cy="97871"/>
          </a:xfrm>
          <a:prstGeom prst="line">
            <a:avLst/>
          </a:prstGeom>
          <a:noFill/>
          <a:ln w="9525">
            <a:solidFill>
              <a:schemeClr val="tx1"/>
            </a:solidFill>
            <a:miter lim="800000"/>
            <a:headEnd/>
            <a:tailEnd/>
          </a:ln>
        </p:spPr>
        <p:txBody>
          <a:bodyPr wrap="none"/>
          <a:lstStyle/>
          <a:p>
            <a:endParaRPr lang="en-US" sz="1600" dirty="0"/>
          </a:p>
        </p:txBody>
      </p:sp>
      <p:sp>
        <p:nvSpPr>
          <p:cNvPr id="83" name="Line 65"/>
          <p:cNvSpPr>
            <a:spLocks noChangeShapeType="1"/>
          </p:cNvSpPr>
          <p:nvPr/>
        </p:nvSpPr>
        <p:spPr bwMode="auto">
          <a:xfrm flipH="1">
            <a:off x="3657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4" name="Line 66"/>
          <p:cNvSpPr>
            <a:spLocks noChangeShapeType="1"/>
          </p:cNvSpPr>
          <p:nvPr/>
        </p:nvSpPr>
        <p:spPr bwMode="auto">
          <a:xfrm>
            <a:off x="4038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5" name="Rectangle 51"/>
          <p:cNvSpPr>
            <a:spLocks noChangeArrowheads="1"/>
          </p:cNvSpPr>
          <p:nvPr/>
        </p:nvSpPr>
        <p:spPr bwMode="auto">
          <a:xfrm>
            <a:off x="2819400" y="3361243"/>
            <a:ext cx="1676400" cy="77394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r>
              <a:rPr lang="en-US" sz="1600" dirty="0" smtClean="0">
                <a:solidFill>
                  <a:schemeClr val="bg1"/>
                </a:solidFill>
                <a:latin typeface="Tahoma" charset="0"/>
              </a:rPr>
              <a:t>Data Mining</a:t>
            </a:r>
          </a:p>
          <a:p>
            <a:pPr algn="ctr" eaLnBrk="1" hangingPunct="1"/>
            <a:r>
              <a:rPr lang="en-US" sz="1600" dirty="0" smtClean="0">
                <a:solidFill>
                  <a:schemeClr val="bg1"/>
                </a:solidFill>
                <a:latin typeface="Tahoma" charset="0"/>
              </a:rPr>
              <a:t>Engine</a:t>
            </a:r>
            <a:endParaRPr lang="en-US" sz="1600" dirty="0">
              <a:solidFill>
                <a:schemeClr val="bg1"/>
              </a:solidFill>
              <a:latin typeface="Tahoma" charset="0"/>
            </a:endParaRPr>
          </a:p>
        </p:txBody>
      </p:sp>
      <p:sp>
        <p:nvSpPr>
          <p:cNvPr id="56" name="Text Box 69"/>
          <p:cNvSpPr txBox="1">
            <a:spLocks noChangeArrowheads="1"/>
          </p:cNvSpPr>
          <p:nvPr/>
        </p:nvSpPr>
        <p:spPr bwMode="auto">
          <a:xfrm>
            <a:off x="2909970" y="1615471"/>
            <a:ext cx="1438214" cy="50167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lnSpc>
                <a:spcPct val="85000"/>
              </a:lnSpc>
              <a:spcBef>
                <a:spcPct val="20000"/>
              </a:spcBef>
              <a:defRPr/>
            </a:pPr>
            <a:r>
              <a:rPr lang="en-US" sz="1400" dirty="0">
                <a:solidFill>
                  <a:schemeClr val="tx1"/>
                </a:solidFill>
                <a:latin typeface="Segoe" pitchFamily="34" charset="0"/>
              </a:rPr>
              <a:t>DB data</a:t>
            </a:r>
          </a:p>
          <a:p>
            <a:pPr algn="ctr">
              <a:lnSpc>
                <a:spcPct val="85000"/>
              </a:lnSpc>
              <a:spcBef>
                <a:spcPct val="20000"/>
              </a:spcBef>
              <a:defRPr/>
            </a:pPr>
            <a:r>
              <a:rPr lang="en-US" sz="1400" dirty="0" smtClean="0">
                <a:solidFill>
                  <a:schemeClr val="tx1"/>
                </a:solidFill>
                <a:latin typeface="Segoe" pitchFamily="34" charset="0"/>
              </a:rPr>
              <a:t>application </a:t>
            </a:r>
            <a:r>
              <a:rPr lang="en-US" sz="1400" dirty="0">
                <a:solidFill>
                  <a:schemeClr val="tx1"/>
                </a:solidFill>
                <a:latin typeface="Segoe" pitchFamily="34" charset="0"/>
              </a:rPr>
              <a:t>data</a:t>
            </a:r>
          </a:p>
        </p:txBody>
      </p:sp>
    </p:spTree>
    <p:extLst>
      <p:ext uri="{BB962C8B-B14F-4D97-AF65-F5344CB8AC3E}">
        <p14:creationId xmlns:p14="http://schemas.microsoft.com/office/powerpoint/2007/7/12/main" xmlns="" val="406052196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4" name="Rectangle 51"/>
          <p:cNvSpPr>
            <a:spLocks noChangeArrowheads="1"/>
          </p:cNvSpPr>
          <p:nvPr/>
        </p:nvSpPr>
        <p:spPr bwMode="auto">
          <a:xfrm>
            <a:off x="4572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1" hangingPunct="1"/>
            <a:endParaRPr lang="en-US" sz="2000" dirty="0">
              <a:solidFill>
                <a:schemeClr val="tx1"/>
              </a:solidFill>
              <a:latin typeface="Tahoma" charset="0"/>
            </a:endParaRPr>
          </a:p>
        </p:txBody>
      </p:sp>
      <p:sp>
        <p:nvSpPr>
          <p:cNvPr id="18475" name="Text Box 52"/>
          <p:cNvSpPr txBox="1">
            <a:spLocks noChangeArrowheads="1"/>
          </p:cNvSpPr>
          <p:nvPr/>
        </p:nvSpPr>
        <p:spPr bwMode="auto">
          <a:xfrm>
            <a:off x="464443" y="473323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18504" name="Text Box 4"/>
          <p:cNvSpPr txBox="1">
            <a:spLocks noChangeArrowheads="1"/>
          </p:cNvSpPr>
          <p:nvPr/>
        </p:nvSpPr>
        <p:spPr bwMode="auto">
          <a:xfrm>
            <a:off x="2786050" y="4733235"/>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43015" name="AutoShape 7"/>
          <p:cNvSpPr>
            <a:spLocks noChangeArrowheads="1"/>
          </p:cNvSpPr>
          <p:nvPr/>
        </p:nvSpPr>
        <p:spPr bwMode="auto">
          <a:xfrm>
            <a:off x="3505200" y="2692836"/>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43016" name="AutoShape 8"/>
          <p:cNvSpPr>
            <a:spLocks noChangeArrowheads="1"/>
          </p:cNvSpPr>
          <p:nvPr/>
        </p:nvSpPr>
        <p:spPr bwMode="auto">
          <a:xfrm>
            <a:off x="3429000" y="424072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solidFill>
                  <a:schemeClr val="tx1"/>
                </a:solidFill>
              </a:defRPr>
            </a:pPr>
            <a:endParaRPr lang="en-US" sz="1600" dirty="0"/>
          </a:p>
        </p:txBody>
      </p:sp>
      <p:sp>
        <p:nvSpPr>
          <p:cNvPr id="18477" name="Text Box 48"/>
          <p:cNvSpPr txBox="1">
            <a:spLocks noChangeArrowheads="1"/>
          </p:cNvSpPr>
          <p:nvPr/>
        </p:nvSpPr>
        <p:spPr bwMode="auto">
          <a:xfrm>
            <a:off x="2811573" y="1100064"/>
            <a:ext cx="1688989" cy="400110"/>
          </a:xfrm>
          <a:prstGeom prst="rect">
            <a:avLst/>
          </a:prstGeom>
          <a:noFill/>
          <a:ln w="9525">
            <a:noFill/>
            <a:miter lim="800000"/>
            <a:headEnd/>
            <a:tailEnd/>
          </a:ln>
        </p:spPr>
        <p:txBody>
          <a:bodyPr wrap="none">
            <a:spAutoFit/>
          </a:bodyPr>
          <a:lstStyle/>
          <a:p>
            <a:pPr eaLnBrk="1" hangingPunct="1"/>
            <a:r>
              <a:rPr lang="en-US" sz="2000" dirty="0">
                <a:latin typeface="Tahoma" charset="0"/>
              </a:rPr>
              <a:t>Training Data</a:t>
            </a:r>
          </a:p>
        </p:txBody>
      </p:sp>
      <p:sp>
        <p:nvSpPr>
          <p:cNvPr id="18455" name="Line 67"/>
          <p:cNvSpPr>
            <a:spLocks noChangeShapeType="1"/>
          </p:cNvSpPr>
          <p:nvPr/>
        </p:nvSpPr>
        <p:spPr bwMode="auto">
          <a:xfrm>
            <a:off x="2438400" y="1707817"/>
            <a:ext cx="0" cy="415115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lstStyle/>
          <a:p>
            <a:endParaRPr lang="en-US" sz="1600" dirty="0"/>
          </a:p>
        </p:txBody>
      </p:sp>
      <p:sp>
        <p:nvSpPr>
          <p:cNvPr id="74" name="Rectangle 56"/>
          <p:cNvSpPr>
            <a:spLocks noChangeArrowheads="1"/>
          </p:cNvSpPr>
          <p:nvPr/>
        </p:nvSpPr>
        <p:spPr bwMode="auto">
          <a:xfrm>
            <a:off x="2819400" y="5155386"/>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6" name="Rectangle 58"/>
          <p:cNvSpPr>
            <a:spLocks noChangeArrowheads="1"/>
          </p:cNvSpPr>
          <p:nvPr/>
        </p:nvSpPr>
        <p:spPr bwMode="auto">
          <a:xfrm>
            <a:off x="3276600" y="5243334"/>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7" name="Rectangle 59"/>
          <p:cNvSpPr>
            <a:spLocks noChangeArrowheads="1"/>
          </p:cNvSpPr>
          <p:nvPr/>
        </p:nvSpPr>
        <p:spPr bwMode="auto">
          <a:xfrm>
            <a:off x="2895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8" name="Rectangle 60"/>
          <p:cNvSpPr>
            <a:spLocks noChangeArrowheads="1"/>
          </p:cNvSpPr>
          <p:nvPr/>
        </p:nvSpPr>
        <p:spPr bwMode="auto">
          <a:xfrm>
            <a:off x="3657600" y="5488011"/>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79" name="Rectangle 61"/>
          <p:cNvSpPr>
            <a:spLocks noChangeArrowheads="1"/>
          </p:cNvSpPr>
          <p:nvPr/>
        </p:nvSpPr>
        <p:spPr bwMode="auto">
          <a:xfrm>
            <a:off x="34290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0" name="Rectangle 62"/>
          <p:cNvSpPr>
            <a:spLocks noChangeArrowheads="1"/>
          </p:cNvSpPr>
          <p:nvPr/>
        </p:nvSpPr>
        <p:spPr bwMode="auto">
          <a:xfrm>
            <a:off x="3962400" y="5732687"/>
            <a:ext cx="457200" cy="1468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81" name="Line 63"/>
          <p:cNvSpPr>
            <a:spLocks noChangeShapeType="1"/>
          </p:cNvSpPr>
          <p:nvPr/>
        </p:nvSpPr>
        <p:spPr bwMode="auto">
          <a:xfrm flipH="1">
            <a:off x="3124200" y="5390140"/>
            <a:ext cx="304800" cy="97871"/>
          </a:xfrm>
          <a:prstGeom prst="line">
            <a:avLst/>
          </a:prstGeom>
          <a:noFill/>
          <a:ln w="9525">
            <a:solidFill>
              <a:schemeClr val="tx1"/>
            </a:solidFill>
            <a:miter lim="800000"/>
            <a:headEnd/>
            <a:tailEnd/>
          </a:ln>
        </p:spPr>
        <p:txBody>
          <a:bodyPr wrap="none"/>
          <a:lstStyle/>
          <a:p>
            <a:endParaRPr lang="en-US" sz="1600" dirty="0"/>
          </a:p>
        </p:txBody>
      </p:sp>
      <p:sp>
        <p:nvSpPr>
          <p:cNvPr id="82" name="Line 64"/>
          <p:cNvSpPr>
            <a:spLocks noChangeShapeType="1"/>
          </p:cNvSpPr>
          <p:nvPr/>
        </p:nvSpPr>
        <p:spPr bwMode="auto">
          <a:xfrm>
            <a:off x="3657600" y="5390140"/>
            <a:ext cx="228600" cy="97871"/>
          </a:xfrm>
          <a:prstGeom prst="line">
            <a:avLst/>
          </a:prstGeom>
          <a:noFill/>
          <a:ln w="9525">
            <a:solidFill>
              <a:schemeClr val="tx1"/>
            </a:solidFill>
            <a:miter lim="800000"/>
            <a:headEnd/>
            <a:tailEnd/>
          </a:ln>
        </p:spPr>
        <p:txBody>
          <a:bodyPr wrap="none"/>
          <a:lstStyle/>
          <a:p>
            <a:endParaRPr lang="en-US" sz="1600" dirty="0"/>
          </a:p>
        </p:txBody>
      </p:sp>
      <p:sp>
        <p:nvSpPr>
          <p:cNvPr id="83" name="Line 65"/>
          <p:cNvSpPr>
            <a:spLocks noChangeShapeType="1"/>
          </p:cNvSpPr>
          <p:nvPr/>
        </p:nvSpPr>
        <p:spPr bwMode="auto">
          <a:xfrm flipH="1">
            <a:off x="3657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4" name="Line 66"/>
          <p:cNvSpPr>
            <a:spLocks noChangeShapeType="1"/>
          </p:cNvSpPr>
          <p:nvPr/>
        </p:nvSpPr>
        <p:spPr bwMode="auto">
          <a:xfrm>
            <a:off x="4038600" y="5634816"/>
            <a:ext cx="152400" cy="97871"/>
          </a:xfrm>
          <a:prstGeom prst="line">
            <a:avLst/>
          </a:prstGeom>
          <a:noFill/>
          <a:ln w="9525">
            <a:solidFill>
              <a:schemeClr val="tx1"/>
            </a:solidFill>
            <a:miter lim="800000"/>
            <a:headEnd/>
            <a:tailEnd/>
          </a:ln>
        </p:spPr>
        <p:txBody>
          <a:bodyPr wrap="none"/>
          <a:lstStyle/>
          <a:p>
            <a:endParaRPr lang="en-US" sz="1600" dirty="0"/>
          </a:p>
        </p:txBody>
      </p:sp>
      <p:sp>
        <p:nvSpPr>
          <p:cNvPr id="85" name="Rectangle 51"/>
          <p:cNvSpPr>
            <a:spLocks noChangeArrowheads="1"/>
          </p:cNvSpPr>
          <p:nvPr/>
        </p:nvSpPr>
        <p:spPr bwMode="auto">
          <a:xfrm>
            <a:off x="2819400" y="3361243"/>
            <a:ext cx="1676400" cy="77394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r>
              <a:rPr lang="en-US" sz="1600" dirty="0" smtClean="0">
                <a:solidFill>
                  <a:schemeClr val="bg1"/>
                </a:solidFill>
                <a:latin typeface="Tahoma" charset="0"/>
              </a:rPr>
              <a:t>Data Mining</a:t>
            </a:r>
          </a:p>
          <a:p>
            <a:pPr algn="ctr" eaLnBrk="1" hangingPunct="1"/>
            <a:r>
              <a:rPr lang="en-US" sz="1600" dirty="0" smtClean="0">
                <a:solidFill>
                  <a:schemeClr val="bg1"/>
                </a:solidFill>
                <a:latin typeface="Tahoma" charset="0"/>
              </a:rPr>
              <a:t>Engine</a:t>
            </a:r>
            <a:endParaRPr lang="en-US" sz="1600" dirty="0">
              <a:solidFill>
                <a:schemeClr val="bg1"/>
              </a:solidFill>
              <a:latin typeface="Tahoma" charset="0"/>
            </a:endParaRPr>
          </a:p>
        </p:txBody>
      </p:sp>
      <p:sp>
        <p:nvSpPr>
          <p:cNvPr id="18456" name="Line 68"/>
          <p:cNvSpPr>
            <a:spLocks noChangeShapeType="1"/>
          </p:cNvSpPr>
          <p:nvPr/>
        </p:nvSpPr>
        <p:spPr bwMode="auto">
          <a:xfrm>
            <a:off x="4800600" y="1707816"/>
            <a:ext cx="0" cy="415115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wrap="none"/>
          <a:lstStyle/>
          <a:p>
            <a:endParaRPr lang="en-US" sz="1600" dirty="0"/>
          </a:p>
        </p:txBody>
      </p:sp>
      <p:sp>
        <p:nvSpPr>
          <p:cNvPr id="18487" name="Text Box 27"/>
          <p:cNvSpPr txBox="1">
            <a:spLocks noChangeArrowheads="1"/>
          </p:cNvSpPr>
          <p:nvPr/>
        </p:nvSpPr>
        <p:spPr bwMode="auto">
          <a:xfrm>
            <a:off x="7010400" y="1095941"/>
            <a:ext cx="1752600" cy="400110"/>
          </a:xfrm>
          <a:prstGeom prst="rect">
            <a:avLst/>
          </a:prstGeom>
          <a:noFill/>
          <a:ln w="9525">
            <a:noFill/>
            <a:miter lim="800000"/>
            <a:headEnd/>
            <a:tailEnd/>
          </a:ln>
        </p:spPr>
        <p:txBody>
          <a:bodyPr wrap="square">
            <a:spAutoFit/>
          </a:bodyPr>
          <a:lstStyle/>
          <a:p>
            <a:pPr algn="ctr" eaLnBrk="1" hangingPunct="1"/>
            <a:r>
              <a:rPr lang="en-US" sz="2000" dirty="0" smtClean="0">
                <a:latin typeface="Tahoma" charset="0"/>
              </a:rPr>
              <a:t>New Data</a:t>
            </a:r>
            <a:endParaRPr lang="en-US" sz="2000" dirty="0">
              <a:latin typeface="Tahoma" charset="0"/>
            </a:endParaRPr>
          </a:p>
        </p:txBody>
      </p:sp>
      <p:sp>
        <p:nvSpPr>
          <p:cNvPr id="43037" name="Text Box 29"/>
          <p:cNvSpPr txBox="1">
            <a:spLocks noChangeArrowheads="1"/>
          </p:cNvSpPr>
          <p:nvPr/>
        </p:nvSpPr>
        <p:spPr bwMode="auto">
          <a:xfrm>
            <a:off x="5943600" y="4733234"/>
            <a:ext cx="1844095" cy="400110"/>
          </a:xfrm>
          <a:prstGeom prst="rect">
            <a:avLst/>
          </a:prstGeom>
          <a:noFill/>
          <a:ln w="9525">
            <a:noFill/>
            <a:miter lim="800000"/>
            <a:headEnd/>
            <a:tailEnd/>
          </a:ln>
        </p:spPr>
        <p:txBody>
          <a:bodyPr wrap="none">
            <a:spAutoFit/>
          </a:bodyPr>
          <a:lstStyle/>
          <a:p>
            <a:pPr eaLnBrk="1" hangingPunct="1"/>
            <a:r>
              <a:rPr lang="en-US" sz="2000" dirty="0">
                <a:latin typeface="Tahoma" charset="0"/>
              </a:rPr>
              <a:t>Predicted Data</a:t>
            </a:r>
          </a:p>
        </p:txBody>
      </p:sp>
      <p:sp>
        <p:nvSpPr>
          <p:cNvPr id="43038" name="AutoShape 30"/>
          <p:cNvSpPr>
            <a:spLocks noChangeArrowheads="1"/>
          </p:cNvSpPr>
          <p:nvPr/>
        </p:nvSpPr>
        <p:spPr bwMode="auto">
          <a:xfrm>
            <a:off x="7486672" y="5155386"/>
            <a:ext cx="228600" cy="773944"/>
          </a:xfrm>
          <a:prstGeom prst="flowChart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endParaRPr lang="en-US" sz="1600" b="1" dirty="0">
              <a:solidFill>
                <a:schemeClr val="tx1"/>
              </a:solidFill>
              <a:latin typeface="Segoe Semibold" pitchFamily="34" charset="0"/>
            </a:endParaRPr>
          </a:p>
        </p:txBody>
      </p:sp>
      <p:sp>
        <p:nvSpPr>
          <p:cNvPr id="43039" name="AutoShape 31"/>
          <p:cNvSpPr>
            <a:spLocks noChangeArrowheads="1"/>
          </p:cNvSpPr>
          <p:nvPr/>
        </p:nvSpPr>
        <p:spPr bwMode="auto">
          <a:xfrm>
            <a:off x="6038872" y="5155386"/>
            <a:ext cx="1447800" cy="773944"/>
          </a:xfrm>
          <a:prstGeom prst="flowChart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1600" dirty="0">
              <a:solidFill>
                <a:schemeClr val="tx1"/>
              </a:solidFill>
            </a:endParaRPr>
          </a:p>
        </p:txBody>
      </p:sp>
      <p:sp>
        <p:nvSpPr>
          <p:cNvPr id="43040" name="Line 32"/>
          <p:cNvSpPr>
            <a:spLocks noChangeShapeType="1"/>
          </p:cNvSpPr>
          <p:nvPr/>
        </p:nvSpPr>
        <p:spPr bwMode="auto">
          <a:xfrm>
            <a:off x="63436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1" name="Line 33"/>
          <p:cNvSpPr>
            <a:spLocks noChangeShapeType="1"/>
          </p:cNvSpPr>
          <p:nvPr/>
        </p:nvSpPr>
        <p:spPr bwMode="auto">
          <a:xfrm>
            <a:off x="67246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2" name="Line 34"/>
          <p:cNvSpPr>
            <a:spLocks noChangeShapeType="1"/>
          </p:cNvSpPr>
          <p:nvPr/>
        </p:nvSpPr>
        <p:spPr bwMode="auto">
          <a:xfrm>
            <a:off x="70294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3" name="Line 35"/>
          <p:cNvSpPr>
            <a:spLocks noChangeShapeType="1"/>
          </p:cNvSpPr>
          <p:nvPr/>
        </p:nvSpPr>
        <p:spPr bwMode="auto">
          <a:xfrm>
            <a:off x="7258072" y="5155386"/>
            <a:ext cx="0" cy="773944"/>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43044" name="Line 36"/>
          <p:cNvSpPr>
            <a:spLocks noChangeShapeType="1"/>
          </p:cNvSpPr>
          <p:nvPr/>
        </p:nvSpPr>
        <p:spPr bwMode="auto">
          <a:xfrm>
            <a:off x="6038872" y="5366462"/>
            <a:ext cx="1676400" cy="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lstStyle/>
          <a:p>
            <a:endParaRPr lang="en-US" sz="1600" dirty="0">
              <a:solidFill>
                <a:schemeClr val="tx1"/>
              </a:solidFill>
            </a:endParaRPr>
          </a:p>
        </p:txBody>
      </p:sp>
      <p:sp>
        <p:nvSpPr>
          <p:cNvPr id="18484" name="AutoShape 38"/>
          <p:cNvSpPr>
            <a:spLocks noChangeArrowheads="1"/>
          </p:cNvSpPr>
          <p:nvPr/>
        </p:nvSpPr>
        <p:spPr bwMode="auto">
          <a:xfrm>
            <a:off x="7239000" y="276319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18485" name="AutoShape 39"/>
          <p:cNvSpPr>
            <a:spLocks noChangeArrowheads="1"/>
          </p:cNvSpPr>
          <p:nvPr/>
        </p:nvSpPr>
        <p:spPr bwMode="auto">
          <a:xfrm>
            <a:off x="6248400" y="276319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43057" name="AutoShape 49"/>
          <p:cNvSpPr>
            <a:spLocks noChangeArrowheads="1"/>
          </p:cNvSpPr>
          <p:nvPr/>
        </p:nvSpPr>
        <p:spPr bwMode="auto">
          <a:xfrm>
            <a:off x="6781800" y="4240725"/>
            <a:ext cx="304800" cy="422151"/>
          </a:xfrm>
          <a:prstGeom prst="downArrow">
            <a:avLst>
              <a:gd name="adj1" fmla="val 50000"/>
              <a:gd name="adj2" fmla="val 37500"/>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endParaRPr lang="en-US" sz="1600" dirty="0">
              <a:solidFill>
                <a:schemeClr val="tx1"/>
              </a:solidFill>
            </a:endParaRPr>
          </a:p>
        </p:txBody>
      </p:sp>
      <p:sp>
        <p:nvSpPr>
          <p:cNvPr id="18461" name="Text Box 54"/>
          <p:cNvSpPr txBox="1">
            <a:spLocks noChangeArrowheads="1"/>
          </p:cNvSpPr>
          <p:nvPr/>
        </p:nvSpPr>
        <p:spPr bwMode="auto">
          <a:xfrm>
            <a:off x="5143504" y="1100064"/>
            <a:ext cx="1678665" cy="400110"/>
          </a:xfrm>
          <a:prstGeom prst="rect">
            <a:avLst/>
          </a:prstGeom>
          <a:noFill/>
          <a:ln w="9525">
            <a:noFill/>
            <a:miter lim="800000"/>
            <a:headEnd/>
            <a:tailEnd/>
          </a:ln>
        </p:spPr>
        <p:txBody>
          <a:bodyPr wrap="none">
            <a:spAutoFit/>
          </a:bodyPr>
          <a:lstStyle/>
          <a:p>
            <a:pPr eaLnBrk="1" hangingPunct="1"/>
            <a:r>
              <a:rPr lang="en-US" sz="2000" dirty="0">
                <a:latin typeface="Tahoma" charset="0"/>
              </a:rPr>
              <a:t>Mining Model</a:t>
            </a:r>
          </a:p>
        </p:txBody>
      </p:sp>
      <p:sp>
        <p:nvSpPr>
          <p:cNvPr id="18463" name="Rectangle 56"/>
          <p:cNvSpPr>
            <a:spLocks noChangeArrowheads="1"/>
          </p:cNvSpPr>
          <p:nvPr/>
        </p:nvSpPr>
        <p:spPr bwMode="auto">
          <a:xfrm>
            <a:off x="5181600" y="1604477"/>
            <a:ext cx="1676400" cy="77394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5" name="Rectangle 58"/>
          <p:cNvSpPr>
            <a:spLocks noChangeArrowheads="1"/>
          </p:cNvSpPr>
          <p:nvPr/>
        </p:nvSpPr>
        <p:spPr bwMode="auto">
          <a:xfrm>
            <a:off x="5638800" y="1674836"/>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6" name="Rectangle 59"/>
          <p:cNvSpPr>
            <a:spLocks noChangeArrowheads="1"/>
          </p:cNvSpPr>
          <p:nvPr/>
        </p:nvSpPr>
        <p:spPr bwMode="auto">
          <a:xfrm>
            <a:off x="5257800" y="1918385"/>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7" name="Rectangle 60"/>
          <p:cNvSpPr>
            <a:spLocks noChangeArrowheads="1"/>
          </p:cNvSpPr>
          <p:nvPr/>
        </p:nvSpPr>
        <p:spPr bwMode="auto">
          <a:xfrm>
            <a:off x="6019800" y="1918385"/>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8" name="Rectangle 61"/>
          <p:cNvSpPr>
            <a:spLocks noChangeArrowheads="1"/>
          </p:cNvSpPr>
          <p:nvPr/>
        </p:nvSpPr>
        <p:spPr bwMode="auto">
          <a:xfrm>
            <a:off x="5791200" y="2161934"/>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69" name="Rectangle 62"/>
          <p:cNvSpPr>
            <a:spLocks noChangeArrowheads="1"/>
          </p:cNvSpPr>
          <p:nvPr/>
        </p:nvSpPr>
        <p:spPr bwMode="auto">
          <a:xfrm>
            <a:off x="6324600" y="2161934"/>
            <a:ext cx="457200" cy="1461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sz="1600" dirty="0">
              <a:solidFill>
                <a:schemeClr val="tx1"/>
              </a:solidFill>
            </a:endParaRPr>
          </a:p>
        </p:txBody>
      </p:sp>
      <p:sp>
        <p:nvSpPr>
          <p:cNvPr id="18470" name="Line 63"/>
          <p:cNvSpPr>
            <a:spLocks noChangeShapeType="1"/>
          </p:cNvSpPr>
          <p:nvPr/>
        </p:nvSpPr>
        <p:spPr bwMode="auto">
          <a:xfrm flipH="1">
            <a:off x="5486400" y="1820965"/>
            <a:ext cx="304800" cy="97420"/>
          </a:xfrm>
          <a:prstGeom prst="line">
            <a:avLst/>
          </a:prstGeom>
          <a:noFill/>
          <a:ln w="9525">
            <a:solidFill>
              <a:schemeClr val="tx1"/>
            </a:solidFill>
            <a:miter lim="800000"/>
            <a:headEnd/>
            <a:tailEnd/>
          </a:ln>
        </p:spPr>
        <p:txBody>
          <a:bodyPr wrap="none"/>
          <a:lstStyle/>
          <a:p>
            <a:endParaRPr lang="en-US" sz="1600" dirty="0"/>
          </a:p>
        </p:txBody>
      </p:sp>
      <p:sp>
        <p:nvSpPr>
          <p:cNvPr id="18471" name="Line 64"/>
          <p:cNvSpPr>
            <a:spLocks noChangeShapeType="1"/>
          </p:cNvSpPr>
          <p:nvPr/>
        </p:nvSpPr>
        <p:spPr bwMode="auto">
          <a:xfrm>
            <a:off x="6019800" y="1820965"/>
            <a:ext cx="228600" cy="97420"/>
          </a:xfrm>
          <a:prstGeom prst="line">
            <a:avLst/>
          </a:prstGeom>
          <a:noFill/>
          <a:ln w="9525">
            <a:solidFill>
              <a:schemeClr val="tx1"/>
            </a:solidFill>
            <a:miter lim="800000"/>
            <a:headEnd/>
            <a:tailEnd/>
          </a:ln>
        </p:spPr>
        <p:txBody>
          <a:bodyPr wrap="none"/>
          <a:lstStyle/>
          <a:p>
            <a:endParaRPr lang="en-US" sz="1600" dirty="0"/>
          </a:p>
        </p:txBody>
      </p:sp>
      <p:sp>
        <p:nvSpPr>
          <p:cNvPr id="18472" name="Line 65"/>
          <p:cNvSpPr>
            <a:spLocks noChangeShapeType="1"/>
          </p:cNvSpPr>
          <p:nvPr/>
        </p:nvSpPr>
        <p:spPr bwMode="auto">
          <a:xfrm flipH="1">
            <a:off x="6019800" y="2064514"/>
            <a:ext cx="152400" cy="97420"/>
          </a:xfrm>
          <a:prstGeom prst="line">
            <a:avLst/>
          </a:prstGeom>
          <a:noFill/>
          <a:ln w="9525">
            <a:solidFill>
              <a:schemeClr val="tx1"/>
            </a:solidFill>
            <a:miter lim="800000"/>
            <a:headEnd/>
            <a:tailEnd/>
          </a:ln>
        </p:spPr>
        <p:txBody>
          <a:bodyPr wrap="none"/>
          <a:lstStyle/>
          <a:p>
            <a:endParaRPr lang="en-US" sz="1600" dirty="0"/>
          </a:p>
        </p:txBody>
      </p:sp>
      <p:sp>
        <p:nvSpPr>
          <p:cNvPr id="18473" name="Line 66"/>
          <p:cNvSpPr>
            <a:spLocks noChangeShapeType="1"/>
          </p:cNvSpPr>
          <p:nvPr/>
        </p:nvSpPr>
        <p:spPr bwMode="auto">
          <a:xfrm>
            <a:off x="6400800" y="2064514"/>
            <a:ext cx="152400" cy="97420"/>
          </a:xfrm>
          <a:prstGeom prst="line">
            <a:avLst/>
          </a:prstGeom>
          <a:noFill/>
          <a:ln w="9525">
            <a:solidFill>
              <a:schemeClr val="tx1"/>
            </a:solidFill>
            <a:miter lim="800000"/>
            <a:headEnd/>
            <a:tailEnd/>
          </a:ln>
        </p:spPr>
        <p:txBody>
          <a:bodyPr wrap="none"/>
          <a:lstStyle/>
          <a:p>
            <a:endParaRPr lang="en-US" sz="1600" dirty="0"/>
          </a:p>
        </p:txBody>
      </p:sp>
      <p:sp>
        <p:nvSpPr>
          <p:cNvPr id="43079" name="Text Box 71"/>
          <p:cNvSpPr txBox="1">
            <a:spLocks noChangeArrowheads="1"/>
          </p:cNvSpPr>
          <p:nvPr/>
        </p:nvSpPr>
        <p:spPr bwMode="auto">
          <a:xfrm>
            <a:off x="7188391" y="1585117"/>
            <a:ext cx="1438214" cy="72789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lnSpc>
                <a:spcPct val="85000"/>
              </a:lnSpc>
              <a:spcBef>
                <a:spcPct val="20000"/>
              </a:spcBef>
              <a:defRPr/>
            </a:pPr>
            <a:r>
              <a:rPr lang="en-US" sz="1400" dirty="0">
                <a:solidFill>
                  <a:schemeClr val="tx1"/>
                </a:solidFill>
                <a:latin typeface="Segoe" pitchFamily="34" charset="0"/>
              </a:rPr>
              <a:t>DB data</a:t>
            </a:r>
          </a:p>
          <a:p>
            <a:pPr algn="ctr">
              <a:lnSpc>
                <a:spcPct val="85000"/>
              </a:lnSpc>
              <a:spcBef>
                <a:spcPct val="20000"/>
              </a:spcBef>
              <a:defRPr/>
            </a:pPr>
            <a:r>
              <a:rPr lang="en-US" sz="1400" dirty="0" smtClean="0">
                <a:solidFill>
                  <a:schemeClr val="tx1"/>
                </a:solidFill>
                <a:latin typeface="Segoe" pitchFamily="34" charset="0"/>
              </a:rPr>
              <a:t>application </a:t>
            </a:r>
            <a:r>
              <a:rPr lang="en-US" sz="1400" dirty="0">
                <a:solidFill>
                  <a:schemeClr val="tx1"/>
                </a:solidFill>
                <a:latin typeface="Segoe" pitchFamily="34" charset="0"/>
              </a:rPr>
              <a:t>data</a:t>
            </a:r>
          </a:p>
          <a:p>
            <a:pPr algn="ctr">
              <a:lnSpc>
                <a:spcPct val="85000"/>
              </a:lnSpc>
              <a:spcBef>
                <a:spcPct val="20000"/>
              </a:spcBef>
              <a:defRPr/>
            </a:pPr>
            <a:r>
              <a:rPr lang="en-US" sz="1400" dirty="0">
                <a:solidFill>
                  <a:schemeClr val="tx1"/>
                </a:solidFill>
                <a:latin typeface="Segoe Semibold"/>
              </a:rPr>
              <a:t>“</a:t>
            </a:r>
            <a:r>
              <a:rPr lang="en-US" sz="1400" dirty="0">
                <a:solidFill>
                  <a:schemeClr val="tx1"/>
                </a:solidFill>
                <a:latin typeface="Segoe" pitchFamily="34" charset="0"/>
              </a:rPr>
              <a:t>Just one row</a:t>
            </a:r>
            <a:r>
              <a:rPr lang="en-US" sz="1400" dirty="0">
                <a:solidFill>
                  <a:schemeClr val="tx1"/>
                </a:solidFill>
                <a:latin typeface="Segoe Semibold"/>
              </a:rPr>
              <a:t>”</a:t>
            </a:r>
            <a:endParaRPr lang="en-US" sz="1400" dirty="0">
              <a:solidFill>
                <a:schemeClr val="tx1"/>
              </a:solidFill>
              <a:latin typeface="Segoe" pitchFamily="34" charset="0"/>
            </a:endParaRPr>
          </a:p>
        </p:txBody>
      </p:sp>
      <p:sp>
        <p:nvSpPr>
          <p:cNvPr id="86" name="Rectangle 51"/>
          <p:cNvSpPr>
            <a:spLocks noChangeArrowheads="1"/>
          </p:cNvSpPr>
          <p:nvPr/>
        </p:nvSpPr>
        <p:spPr bwMode="auto">
          <a:xfrm>
            <a:off x="6096000" y="3361243"/>
            <a:ext cx="1676400" cy="77394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r>
              <a:rPr lang="en-US" sz="1600" dirty="0" smtClean="0">
                <a:solidFill>
                  <a:schemeClr val="bg1"/>
                </a:solidFill>
                <a:latin typeface="Tahoma" charset="0"/>
              </a:rPr>
              <a:t>Data Mining</a:t>
            </a:r>
          </a:p>
          <a:p>
            <a:pPr algn="ctr" eaLnBrk="1" hangingPunct="1"/>
            <a:r>
              <a:rPr lang="en-US" sz="1600" dirty="0" smtClean="0">
                <a:solidFill>
                  <a:schemeClr val="bg1"/>
                </a:solidFill>
                <a:latin typeface="Tahoma" charset="0"/>
              </a:rPr>
              <a:t>Engine</a:t>
            </a:r>
            <a:endParaRPr lang="en-US" sz="1600" dirty="0">
              <a:solidFill>
                <a:schemeClr val="bg1"/>
              </a:solidFill>
              <a:latin typeface="Tahoma" charset="0"/>
            </a:endParaRPr>
          </a:p>
        </p:txBody>
      </p:sp>
      <p:sp>
        <p:nvSpPr>
          <p:cNvPr id="56" name="Text Box 69"/>
          <p:cNvSpPr txBox="1">
            <a:spLocks noChangeArrowheads="1"/>
          </p:cNvSpPr>
          <p:nvPr/>
        </p:nvSpPr>
        <p:spPr bwMode="auto">
          <a:xfrm>
            <a:off x="2909970" y="1615471"/>
            <a:ext cx="1438214" cy="50167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a:lnSpc>
                <a:spcPct val="85000"/>
              </a:lnSpc>
              <a:spcBef>
                <a:spcPct val="20000"/>
              </a:spcBef>
              <a:defRPr/>
            </a:pPr>
            <a:r>
              <a:rPr lang="en-US" sz="1400" dirty="0">
                <a:solidFill>
                  <a:schemeClr val="tx1"/>
                </a:solidFill>
                <a:latin typeface="Segoe" pitchFamily="34" charset="0"/>
              </a:rPr>
              <a:t>DB data</a:t>
            </a:r>
          </a:p>
          <a:p>
            <a:pPr algn="ctr">
              <a:lnSpc>
                <a:spcPct val="85000"/>
              </a:lnSpc>
              <a:spcBef>
                <a:spcPct val="20000"/>
              </a:spcBef>
              <a:defRPr/>
            </a:pPr>
            <a:r>
              <a:rPr lang="en-US" sz="1400" dirty="0" smtClean="0">
                <a:solidFill>
                  <a:schemeClr val="tx1"/>
                </a:solidFill>
                <a:latin typeface="Segoe" pitchFamily="34" charset="0"/>
              </a:rPr>
              <a:t>application </a:t>
            </a:r>
            <a:r>
              <a:rPr lang="en-US" sz="1400" dirty="0">
                <a:solidFill>
                  <a:schemeClr val="tx1"/>
                </a:solidFill>
                <a:latin typeface="Segoe" pitchFamily="34" charset="0"/>
              </a:rPr>
              <a:t>data</a:t>
            </a:r>
          </a:p>
        </p:txBody>
      </p:sp>
    </p:spTree>
    <p:extLst>
      <p:ext uri="{BB962C8B-B14F-4D97-AF65-F5344CB8AC3E}">
        <p14:creationId xmlns:p14="http://schemas.microsoft.com/office/powerpoint/2007/7/12/main" xmlns="" val="79573000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3.5|7.6|16.7|1"/>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2009-10-15T04:09:49Z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dfarmer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3575236-AC09-4E7A-84C9-C9F924F872C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全屏显示(4:3)</PresentationFormat>
  <Paragraphs>226</Paragraphs>
  <Slides>35</Slides>
  <Notes>35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数据库管理员的数据挖掘 Data Mining for DBAs</vt:lpstr>
      <vt:lpstr>幻灯片 3</vt:lpstr>
      <vt:lpstr>幻灯片 4</vt:lpstr>
      <vt:lpstr>幻灯片 5</vt:lpstr>
      <vt:lpstr>幻灯片 6</vt:lpstr>
      <vt:lpstr>幻灯片 7</vt:lpstr>
      <vt:lpstr>幻灯片 8</vt:lpstr>
      <vt:lpstr>幻灯片 9</vt:lpstr>
      <vt:lpstr>幻灯片 10</vt:lpstr>
      <vt:lpstr>幻灯片 11</vt:lpstr>
      <vt:lpstr>Data Mining Extensions to SQL  (DMX)</vt:lpstr>
      <vt:lpstr>幻灯片 13</vt:lpstr>
      <vt:lpstr>幻灯片 14</vt:lpstr>
      <vt:lpstr>幻灯片 15</vt:lpstr>
      <vt:lpstr>The Five Elements of Success</vt:lpstr>
      <vt:lpstr>幻灯片 17</vt:lpstr>
      <vt:lpstr>幻灯片 18</vt:lpstr>
      <vt:lpstr>幻灯片 19</vt:lpstr>
      <vt:lpstr>Your Biggest Job …</vt:lpstr>
      <vt:lpstr>Clean Your Data</vt:lpstr>
      <vt:lpstr>Clarify Your Data</vt:lpstr>
      <vt:lpstr>Simplify Your Data</vt:lpstr>
      <vt:lpstr>幻灯片 24</vt:lpstr>
      <vt:lpstr>Validation</vt:lpstr>
      <vt:lpstr>幻灯片 26</vt:lpstr>
      <vt:lpstr>How will you measure success?</vt:lpstr>
      <vt:lpstr>Good Criteria</vt:lpstr>
      <vt:lpstr>幻灯片 29</vt:lpstr>
      <vt:lpstr>The Five Elements of Success</vt:lpstr>
      <vt:lpstr>For More Information</vt:lpstr>
      <vt:lpstr>Q &amp; A</vt:lpstr>
      <vt:lpstr>Resource</vt:lpstr>
      <vt:lpstr>幻灯片 34</vt:lpstr>
      <vt:lpstr>幻灯片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2009-10-29T01:52:12Z</dcterms:created>
  <dcterms:modified xsi:type="dcterms:W3CDTF">2009-10-29T01:52:21Z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