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57" r:id="rId3"/>
    <p:sldId id="259" r:id="rId4"/>
    <p:sldId id="279" r:id="rId5"/>
    <p:sldId id="277" r:id="rId6"/>
    <p:sldId id="280" r:id="rId7"/>
    <p:sldId id="287" r:id="rId8"/>
    <p:sldId id="283" r:id="rId9"/>
    <p:sldId id="284" r:id="rId10"/>
    <p:sldId id="285" r:id="rId11"/>
    <p:sldId id="286" r:id="rId12"/>
    <p:sldId id="282" r:id="rId13"/>
    <p:sldId id="291" r:id="rId14"/>
    <p:sldId id="289" r:id="rId15"/>
    <p:sldId id="265" r:id="rId16"/>
    <p:sldId id="297" r:id="rId17"/>
    <p:sldId id="298" r:id="rId18"/>
    <p:sldId id="296" r:id="rId19"/>
    <p:sldId id="290" r:id="rId20"/>
    <p:sldId id="292" r:id="rId21"/>
    <p:sldId id="293" r:id="rId22"/>
    <p:sldId id="294" r:id="rId23"/>
    <p:sldId id="272" r:id="rId24"/>
    <p:sldId id="273" r:id="rId25"/>
    <p:sldId id="299" r:id="rId26"/>
    <p:sldId id="274" r:id="rId27"/>
    <p:sldId id="275"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42688"/>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90115" name="Rectangle 843778"/>
          <p:cNvSpPr>
            <a:spLocks noGrp="1" noChangeArrowheads="1"/>
          </p:cNvSpPr>
          <p:nvPr>
            <p:ph type="body" idx="1"/>
          </p:nvPr>
        </p:nvSpPr>
        <p:spPr>
          <a:xfrm>
            <a:off x="915525" y="4342938"/>
            <a:ext cx="5026951" cy="4114588"/>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pPr algn="r" rtl="0"/>
            <a:fld id="{4DCDFE93-E733-44EB-9AEF-EF1D9AE92C03}" type="datetime8">
              <a:rPr lang="en-US" sz="1200" kern="1200">
                <a:solidFill>
                  <a:prstClr val="black"/>
                </a:solidFill>
                <a:latin typeface="Calibri"/>
                <a:ea typeface="+mn-ea"/>
                <a:cs typeface="+mn-cs"/>
              </a:rPr>
              <a:pPr algn="r" rtl="0"/>
              <a:t>10/29/2009 9:55 AM</a:t>
            </a:fld>
            <a:endParaRPr lang="en-US" sz="1200" kern="1200">
              <a:solidFill>
                <a:prstClr val="black"/>
              </a:solidFill>
              <a:latin typeface="Calibri"/>
              <a:ea typeface="+mn-ea"/>
              <a:cs typeface="+mn-cs"/>
            </a:endParaRPr>
          </a:p>
        </p:txBody>
      </p:sp>
      <p:sp>
        <p:nvSpPr>
          <p:cNvPr id="45059" name="Rectangle 6"/>
          <p:cNvSpPr>
            <a:spLocks noGrp="1" noChangeArrowheads="1"/>
          </p:cNvSpPr>
          <p:nvPr>
            <p:ph type="ftr" sz="quarter" idx="4"/>
          </p:nvPr>
        </p:nvSpPr>
        <p:spPr>
          <a:noFill/>
        </p:spPr>
        <p:txBody>
          <a:bodyPr/>
          <a:lstStyle/>
          <a:p>
            <a:pPr algn="l" rtl="0"/>
            <a:r>
              <a:rPr lang="en-US" sz="1200" kern="1200">
                <a:solidFill>
                  <a:prstClr val="black"/>
                </a:solidFill>
                <a:latin typeface="Calibri"/>
                <a:ea typeface="+mn-ea"/>
                <a:cs typeface="+mn-cs"/>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5060" name="Rectangle 7"/>
          <p:cNvSpPr>
            <a:spLocks noGrp="1" noChangeArrowheads="1"/>
          </p:cNvSpPr>
          <p:nvPr>
            <p:ph type="sldNum" sz="quarter" idx="5"/>
          </p:nvPr>
        </p:nvSpPr>
        <p:spPr>
          <a:noFill/>
        </p:spPr>
        <p:txBody>
          <a:bodyPr/>
          <a:lstStyle/>
          <a:p>
            <a:pPr algn="r" rtl="0"/>
            <a:fld id="{E2D94206-7EC8-49B5-8C28-E9DC8E670129}" type="slidenum">
              <a:rPr lang="en-US" sz="1200" kern="1200">
                <a:solidFill>
                  <a:prstClr val="black"/>
                </a:solidFill>
                <a:latin typeface="Calibri"/>
                <a:ea typeface="+mn-ea"/>
                <a:cs typeface="+mn-cs"/>
              </a:rPr>
              <a:pPr algn="r" rtl="0"/>
              <a:t>11</a:t>
            </a:fld>
            <a:endParaRPr lang="en-US" sz="1200" kern="1200">
              <a:solidFill>
                <a:prstClr val="black"/>
              </a:solidFill>
              <a:latin typeface="Calibri"/>
              <a:ea typeface="+mn-ea"/>
              <a:cs typeface="+mn-cs"/>
            </a:endParaRPr>
          </a:p>
        </p:txBody>
      </p:sp>
      <p:sp>
        <p:nvSpPr>
          <p:cNvPr id="45061" name="Rectangle 2"/>
          <p:cNvSpPr>
            <a:spLocks noGrp="1" noRot="1" noChangeAspect="1" noChangeArrowheads="1" noTextEdit="1"/>
          </p:cNvSpPr>
          <p:nvPr>
            <p:ph type="sldImg"/>
          </p:nvPr>
        </p:nvSpPr>
        <p:spPr>
          <a:ln>
            <a:noFill/>
          </a:ln>
        </p:spPr>
      </p:sp>
      <p:sp>
        <p:nvSpPr>
          <p:cNvPr id="45062" name="Rectangle 3"/>
          <p:cNvSpPr>
            <a:spLocks noGrp="1" noChangeArrowheads="1"/>
          </p:cNvSpPr>
          <p:nvPr>
            <p:ph type="body" idx="1"/>
          </p:nvPr>
        </p:nvSpPr>
        <p:spPr>
          <a:noFill/>
          <a:ln/>
        </p:spPr>
        <p:txBody>
          <a:bodyPr lIns="91435" tIns="45718" rIns="91435" bIns="45718"/>
          <a:lstStyle/>
          <a:p>
            <a:pPr marL="152400" indent="-152400" eaLnBrk="1">
              <a:lnSpc>
                <a:spcPct val="80000"/>
              </a:lnSpc>
            </a:pPr>
            <a:endParaRPr lang="en-US" sz="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lgn="r" rtl="0"/>
            <a:fld id="{3B8DFCB1-B6D2-4C33-97E8-1382B325796A}" type="slidenum">
              <a:rPr lang="zh-CN" altLang="en-US" sz="1200" kern="1200">
                <a:solidFill>
                  <a:prstClr val="black"/>
                </a:solidFill>
                <a:latin typeface="Calibri"/>
                <a:ea typeface="宋体"/>
                <a:cs typeface="+mn-cs"/>
              </a:rPr>
              <a:pPr algn="r" rtl="0"/>
              <a:t>12</a:t>
            </a:fld>
            <a:endParaRPr lang="zh-CN" altLang="en-US" sz="1200" kern="1200">
              <a:solidFill>
                <a:prstClr val="black"/>
              </a:solidFill>
              <a:latin typeface="Calibri"/>
              <a:ea typeface="宋体"/>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7763" y="685800"/>
            <a:ext cx="4572000" cy="3429000"/>
          </a:xfrm>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0657543-28F9-4D64-A75D-6D16012AF9C4}" type="slidenum">
              <a:rPr lang="en-US" altLang="zh-CN" smtClean="0">
                <a:latin typeface="Arial" pitchFamily="34" charset="0"/>
              </a:rPr>
              <a:pPr/>
              <a:t>16</a:t>
            </a:fld>
            <a:endParaRPr lang="en-US" altLang="zh-CN" smtClean="0">
              <a:latin typeface="Arial" pitchFamily="34" charset="0"/>
            </a:endParaRPr>
          </a:p>
        </p:txBody>
      </p:sp>
      <p:sp>
        <p:nvSpPr>
          <p:cNvPr id="5120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9D04A184-F3D4-40E8-B1FC-CA396A97ACBB}" type="slidenum">
              <a:rPr lang="en-US">
                <a:solidFill>
                  <a:prstClr val="black"/>
                </a:solidFill>
                <a:latin typeface="Calibri"/>
              </a:rPr>
              <a:pPr algn="r" rtl="0"/>
              <a:t>19</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10/29/2009 9:55 AM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20</a:t>
            </a:fld>
            <a:endParaRPr lang="en-US" altLang="zh-CN"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algn="r" defTabSz="914363" rtl="0"/>
            <a:fld id="{8BF2B307-94CD-4F3E-8C2B-3D42DFC0DECC}" type="datetime8">
              <a:rPr lang="en-US" sz="1200" kern="1200">
                <a:solidFill>
                  <a:prstClr val="black"/>
                </a:solidFill>
                <a:latin typeface="Calibri"/>
                <a:ea typeface="+mn-ea"/>
                <a:cs typeface="+mn-cs"/>
              </a:rPr>
              <a:pPr algn="r" defTabSz="914363" rtl="0"/>
              <a:t>10/29/2009 9:55 AM</a:t>
            </a:fld>
            <a:endParaRPr lang="en-US" sz="1200" kern="1200">
              <a:solidFill>
                <a:prstClr val="black"/>
              </a:solidFill>
              <a:latin typeface="Calibri"/>
              <a:ea typeface="+mn-ea"/>
              <a:cs typeface="+mn-cs"/>
            </a:endParaRPr>
          </a:p>
        </p:txBody>
      </p:sp>
      <p:sp>
        <p:nvSpPr>
          <p:cNvPr id="6" name="Rectangle 6"/>
          <p:cNvSpPr>
            <a:spLocks noGrp="1" noChangeArrowheads="1"/>
          </p:cNvSpPr>
          <p:nvPr>
            <p:ph type="ftr" sz="quarter" idx="4"/>
          </p:nvPr>
        </p:nvSpPr>
        <p:spPr>
          <a:ln/>
        </p:spPr>
        <p:txBody>
          <a:bodyPr/>
          <a:lstStyle/>
          <a:p>
            <a:pPr algn="l" defTabSz="914363" rtl="0"/>
            <a:r>
              <a:rPr lang="en-US" sz="1200" kern="1200">
                <a:solidFill>
                  <a:prstClr val="black"/>
                </a:solidFill>
                <a:latin typeface="Calibri"/>
                <a:ea typeface="+mn-ea"/>
                <a:cs typeface="+mn-cs"/>
              </a:rPr>
              <a:t>© 2005 Microsoft Corporation. All rights reserved.</a:t>
            </a:r>
          </a:p>
          <a:p>
            <a:pPr algn="l" defTabSz="914363" rtl="0"/>
            <a:r>
              <a:rPr lang="en-US" sz="1200" kern="1200">
                <a:solidFill>
                  <a:prstClr val="black"/>
                </a:solidFill>
                <a:latin typeface="Calibri"/>
                <a:ea typeface="+mn-ea"/>
                <a:cs typeface="+mn-cs"/>
              </a:rPr>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pPr algn="r" defTabSz="914363" rtl="0"/>
            <a:fld id="{8754B80A-E83A-4087-B65D-D130F293853A}" type="slidenum">
              <a:rPr lang="en-US" sz="1200" kern="1200">
                <a:solidFill>
                  <a:prstClr val="black"/>
                </a:solidFill>
                <a:latin typeface="Calibri"/>
                <a:ea typeface="+mn-ea"/>
                <a:cs typeface="+mn-cs"/>
              </a:rPr>
              <a:pPr algn="r" defTabSz="914363" rtl="0"/>
              <a:t>21</a:t>
            </a:fld>
            <a:endParaRPr lang="en-US" sz="1200" kern="1200">
              <a:solidFill>
                <a:prstClr val="black"/>
              </a:solidFill>
              <a:latin typeface="Calibri"/>
              <a:ea typeface="+mn-ea"/>
              <a:cs typeface="+mn-cs"/>
            </a:endParaRPr>
          </a:p>
        </p:txBody>
      </p:sp>
      <p:sp>
        <p:nvSpPr>
          <p:cNvPr id="1729538" name="Rectangle 2"/>
          <p:cNvSpPr>
            <a:spLocks noGrp="1" noRot="1" noChangeAspect="1" noChangeArrowheads="1" noTextEdit="1"/>
          </p:cNvSpPr>
          <p:nvPr>
            <p:ph type="sldImg"/>
          </p:nvPr>
        </p:nvSpPr>
        <p:spPr>
          <a:xfrm>
            <a:off x="1143000" y="685800"/>
            <a:ext cx="4572000" cy="3429000"/>
          </a:xfrm>
          <a:ln/>
        </p:spPr>
      </p:sp>
      <p:sp>
        <p:nvSpPr>
          <p:cNvPr id="17295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p:txBody>
          <a:bodyPr/>
          <a:lstStyle/>
          <a:p>
            <a:fld id="{D0947B66-B8A0-4F44-AC9B-69F8CF0F07D9}" type="slidenum">
              <a:rPr lang="ja-JP" altLang="en-US"/>
              <a:pPr/>
              <a:t>22</a:t>
            </a:fld>
            <a:endParaRPr lang="en-US" altLang="ja-JP"/>
          </a:p>
        </p:txBody>
      </p:sp>
      <p:sp>
        <p:nvSpPr>
          <p:cNvPr id="58370" name="Rectangle 2"/>
          <p:cNvSpPr>
            <a:spLocks noGrp="1" noRot="1" noChangeAspect="1" noChangeArrowheads="1" noTextEdit="1"/>
          </p:cNvSpPr>
          <p:nvPr>
            <p:ph type="sldImg"/>
          </p:nvPr>
        </p:nvSpPr>
        <p:spPr>
          <a:ln>
            <a:noFill/>
          </a:ln>
        </p:spPr>
      </p:sp>
      <p:sp>
        <p:nvSpPr>
          <p:cNvPr id="58371" name="Rectangle 3"/>
          <p:cNvSpPr>
            <a:spLocks noGrp="1" noChangeArrowheads="1"/>
          </p:cNvSpPr>
          <p:nvPr>
            <p:ph type="body" idx="1"/>
          </p:nvPr>
        </p:nvSpPr>
        <p:spPr/>
        <p:txBody>
          <a:bodyPr/>
          <a:lstStyle/>
          <a:p>
            <a:pPr marL="223799" indent="-223799"/>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xfrm>
            <a:off x="3886200" y="8685213"/>
            <a:ext cx="2970213" cy="457200"/>
          </a:xfrm>
          <a:noFill/>
        </p:spPr>
        <p:txBody>
          <a:bodyPr/>
          <a:lstStyle/>
          <a:p>
            <a:pPr algn="r" rtl="0"/>
            <a:fld id="{3EF19F69-EF53-4F66-95DE-84A84168702F}" type="slidenum">
              <a:rPr lang="de-DE" altLang="zh-CN" sz="1200" kern="1200">
                <a:solidFill>
                  <a:prstClr val="black"/>
                </a:solidFill>
                <a:latin typeface="Arial" pitchFamily="34" charset="0"/>
                <a:ea typeface="宋体"/>
                <a:cs typeface="+mn-cs"/>
              </a:rPr>
              <a:pPr algn="r" rtl="0"/>
              <a:t>6</a:t>
            </a:fld>
            <a:endParaRPr lang="de-DE" altLang="zh-CN" sz="1200" kern="1200">
              <a:solidFill>
                <a:prstClr val="black"/>
              </a:solidFill>
              <a:latin typeface="Arial" pitchFamily="34" charset="0"/>
              <a:ea typeface="宋体"/>
              <a:cs typeface="+mn-cs"/>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altLang="zh-C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pPr algn="r" rtl="0"/>
            <a:fld id="{EA5D4C90-DB61-4299-9FFD-837FBFB0A97F}" type="slidenum">
              <a:rPr lang="zh-CN" altLang="en-US" sz="1200" kern="1200">
                <a:solidFill>
                  <a:prstClr val="black"/>
                </a:solidFill>
                <a:latin typeface="Arial" pitchFamily="34" charset="0"/>
                <a:ea typeface="宋体"/>
                <a:cs typeface="+mn-cs"/>
              </a:rPr>
              <a:pPr algn="r" rtl="0"/>
              <a:t>7</a:t>
            </a:fld>
            <a:endParaRPr lang="en-US" altLang="zh-CN" sz="1200" kern="1200">
              <a:solidFill>
                <a:prstClr val="black"/>
              </a:solidFill>
              <a:latin typeface="Arial" pitchFamily="34" charset="0"/>
              <a:ea typeface="宋体"/>
              <a:cs typeface="+mn-cs"/>
            </a:endParaRPr>
          </a:p>
        </p:txBody>
      </p:sp>
      <p:sp>
        <p:nvSpPr>
          <p:cNvPr id="191491" name="Rectangle 2"/>
          <p:cNvSpPr>
            <a:spLocks noGrp="1" noRot="1" noChangeAspect="1" noChangeArrowheads="1" noTextEdit="1"/>
          </p:cNvSpPr>
          <p:nvPr>
            <p:ph type="sldImg"/>
          </p:nvPr>
        </p:nvSpPr>
        <p:spPr>
          <a:xfrm>
            <a:off x="1144588" y="685800"/>
            <a:ext cx="4572000" cy="3429000"/>
          </a:xfrm>
          <a:ln/>
        </p:spPr>
      </p:sp>
      <p:sp>
        <p:nvSpPr>
          <p:cNvPr id="191492" name="Rectangle 3"/>
          <p:cNvSpPr>
            <a:spLocks noGrp="1" noChangeArrowheads="1"/>
          </p:cNvSpPr>
          <p:nvPr>
            <p:ph type="body" idx="1"/>
          </p:nvPr>
        </p:nvSpPr>
        <p:spPr>
          <a:xfrm>
            <a:off x="914400" y="4343400"/>
            <a:ext cx="5029200" cy="4114800"/>
          </a:xfrm>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a:xfrm>
            <a:off x="1143000" y="685800"/>
            <a:ext cx="4572000" cy="3429000"/>
          </a:xfrm>
          <a:ln>
            <a:noFill/>
          </a:ln>
        </p:spPr>
      </p:sp>
      <p:sp>
        <p:nvSpPr>
          <p:cNvPr id="98307" name="Rectangle 3"/>
          <p:cNvSpPr>
            <a:spLocks noGrp="1"/>
          </p:cNvSpPr>
          <p:nvPr>
            <p:ph type="body" idx="1"/>
          </p:nvPr>
        </p:nvSpPr>
        <p:spPr>
          <a:noFill/>
          <a:ln/>
        </p:spPr>
        <p:txBody>
          <a:bodyPr/>
          <a:lstStyle/>
          <a:p>
            <a:pPr marL="227113" indent="-227113">
              <a:lnSpc>
                <a:spcPct val="90000"/>
              </a:lnSpc>
            </a:pP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43712"/>
          <p:cNvSpPr>
            <a:spLocks noGrp="1" noRot="1" noChangeAspect="1" noChangeArrowheads="1" noTextEdit="1"/>
          </p:cNvSpPr>
          <p:nvPr>
            <p:ph type="sldImg"/>
          </p:nvPr>
        </p:nvSpPr>
        <p:spPr>
          <a:xfrm>
            <a:off x="1143000" y="687388"/>
            <a:ext cx="4573588" cy="3430587"/>
          </a:xfrm>
          <a:noFill/>
          <a:ln cap="flat">
            <a:headEnd type="none" w="med" len="med"/>
            <a:tailEnd type="none" w="med" len="med"/>
          </a:ln>
        </p:spPr>
      </p:sp>
      <p:sp>
        <p:nvSpPr>
          <p:cNvPr id="69635" name="Rectangle 243713"/>
          <p:cNvSpPr>
            <a:spLocks noGrp="1" noChangeArrowheads="1"/>
          </p:cNvSpPr>
          <p:nvPr>
            <p:ph type="body" idx="1"/>
          </p:nvPr>
        </p:nvSpPr>
        <p:spPr>
          <a:xfrm>
            <a:off x="685494" y="4344357"/>
            <a:ext cx="5487013" cy="4113169"/>
          </a:xfrm>
          <a:noFill/>
          <a:ln/>
        </p:spPr>
        <p:txBody>
          <a:bodyPr/>
          <a:lstStyle/>
          <a:p>
            <a:pPr eaLnBrk="1" hangingPunct="1"/>
            <a:endParaRPr lang="en-US"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1004"/>
            <a:ext cx="9144000" cy="664797"/>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p:spPr>
        <p:txBody>
          <a:bodyPr/>
          <a:lstStyle>
            <a:lvl1pPr>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50888"/>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14475"/>
            <a:ext cx="8229600" cy="5114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1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notesSlide" Target="../notesSlides/notesSlide13.xml"/><Relationship Id="rId7" Type="http://schemas.openxmlformats.org/officeDocument/2006/relationships/image" Target="../media/image8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2.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image" Target="../media/image100.png"/><Relationship Id="rId9" Type="http://schemas.openxmlformats.org/officeDocument/2006/relationships/oleObject" Target="../embeddings/oleObject6.bin"/><Relationship Id="rId14" Type="http://schemas.openxmlformats.org/officeDocument/2006/relationships/image" Target="../media/image10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13.png"/><Relationship Id="rId4" Type="http://schemas.openxmlformats.org/officeDocument/2006/relationships/image" Target="../media/image1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msdn.microsoft.com/en-us/biztalk/default.aspx" TargetMode="External"/><Relationship Id="rId13" Type="http://schemas.openxmlformats.org/officeDocument/2006/relationships/hyperlink" Target="http://www.microsoft.com/soa/BPM_Demo_Web/default.html" TargetMode="External"/><Relationship Id="rId3" Type="http://schemas.openxmlformats.org/officeDocument/2006/relationships/hyperlink" Target="http://www.microsoft.com/biztalk/en/us" TargetMode="External"/><Relationship Id="rId7" Type="http://schemas.openxmlformats.org/officeDocument/2006/relationships/hyperlink" Target="http://www.microsoft.com/biztalk/en/us/technical-posters.aspx" TargetMode="External"/><Relationship Id="rId12" Type="http://schemas.openxmlformats.org/officeDocument/2006/relationships/hyperlink" Target="http://www.microsoft.com/soa/BPM_Vision_Web/default.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microsoft.com/biztalk/en/us/reviewers-guide.aspx" TargetMode="External"/><Relationship Id="rId11" Type="http://schemas.openxmlformats.org/officeDocument/2006/relationships/hyperlink" Target="http://www.microsoft.com/SOA/BPM" TargetMode="External"/><Relationship Id="rId5" Type="http://schemas.openxmlformats.org/officeDocument/2006/relationships/hyperlink" Target="http://www.microsoft.com/biztalk/en/us/overview.aspx" TargetMode="External"/><Relationship Id="rId10" Type="http://schemas.openxmlformats.org/officeDocument/2006/relationships/hyperlink" Target="http://www.microsoft.com/SOA/launch/" TargetMode="External"/><Relationship Id="rId4" Type="http://schemas.openxmlformats.org/officeDocument/2006/relationships/image" Target="../media/image114.png"/><Relationship Id="rId9" Type="http://schemas.openxmlformats.org/officeDocument/2006/relationships/hyperlink" Target="http://www.microsoft.com/SO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notesSlide" Target="../notesSlides/notesSlide4.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1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wmf"/><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gif"/><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office.microsoft.com/en-us/templates/TC010785071033.aspx?CategoryID=CT101442071033&amp;av=ZIP000"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3"/>
          <p:cNvSpPr txBox="1">
            <a:spLocks noGrp="1"/>
          </p:cNvSpPr>
          <p:nvPr/>
        </p:nvSpPr>
        <p:spPr bwMode="auto">
          <a:xfrm>
            <a:off x="238125" y="6446838"/>
            <a:ext cx="2136775" cy="457200"/>
          </a:xfrm>
          <a:prstGeom prst="rect">
            <a:avLst/>
          </a:prstGeom>
          <a:noFill/>
          <a:ln w="9525" algn="ctr">
            <a:noFill/>
            <a:miter lim="800000"/>
            <a:headEnd/>
            <a:tailEnd/>
          </a:ln>
        </p:spPr>
        <p:txBody>
          <a:bodyPr/>
          <a:lstStyle/>
          <a:p>
            <a:pPr algn="l" rtl="0"/>
            <a:fld id="{1E593A63-2F61-4411-8102-FA45F4AD8F96}" type="slidenum">
              <a:rPr lang="en-US" sz="1200" kern="1200">
                <a:solidFill>
                  <a:srgbClr val="A1A1A1"/>
                </a:solidFill>
                <a:latin typeface="Segoe Semibold"/>
                <a:ea typeface="+mn-ea"/>
                <a:cs typeface="+mn-cs"/>
              </a:rPr>
              <a:pPr algn="l" rtl="0"/>
              <a:t>10</a:t>
            </a:fld>
            <a:endParaRPr lang="en-US" sz="1200" kern="1200">
              <a:solidFill>
                <a:srgbClr val="A1A1A1"/>
              </a:solidFill>
              <a:latin typeface="Segoe Semibold"/>
              <a:ea typeface="+mn-ea"/>
              <a:cs typeface="+mn-cs"/>
            </a:endParaRPr>
          </a:p>
        </p:txBody>
      </p:sp>
      <p:sp>
        <p:nvSpPr>
          <p:cNvPr id="14339" name="Shape 842753"/>
          <p:cNvSpPr>
            <a:spLocks noGrp="1" noChangeArrowheads="1"/>
          </p:cNvSpPr>
          <p:nvPr>
            <p:ph type="title" idx="4294967295"/>
          </p:nvPr>
        </p:nvSpPr>
        <p:spPr>
          <a:xfrm>
            <a:off x="0" y="30996"/>
            <a:ext cx="9144000" cy="526943"/>
          </a:xfrm>
          <a:prstGeom prst="rect">
            <a:avLst/>
          </a:prstGeom>
        </p:spPr>
        <p:txBody>
          <a:bodyPr>
            <a:noAutofit/>
          </a:bodyPr>
          <a:lstStyle/>
          <a:p>
            <a:pPr algn="l">
              <a:defRPr/>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编排层</a:t>
            </a:r>
            <a:r>
              <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基于消息总线架构</a:t>
            </a:r>
            <a:endPar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40" name="Shape 842754"/>
          <p:cNvSpPr>
            <a:spLocks noGrp="1" noChangeArrowheads="1"/>
          </p:cNvSpPr>
          <p:nvPr>
            <p:ph type="body" idx="4294967295"/>
          </p:nvPr>
        </p:nvSpPr>
        <p:spPr>
          <a:xfrm>
            <a:off x="2794000" y="808494"/>
            <a:ext cx="5699125" cy="5129213"/>
          </a:xfrm>
          <a:prstGeom prst="rect">
            <a:avLst/>
          </a:prstGeom>
        </p:spPr>
        <p:txBody>
          <a:bodyPr/>
          <a:lstStyle/>
          <a:p>
            <a:pPr marL="231775" indent="-231775" eaLnBrk="1" hangingPunct="1">
              <a:lnSpc>
                <a:spcPct val="80000"/>
              </a:lnSpc>
            </a:pPr>
            <a:r>
              <a:rPr lang="en-US" sz="1800" dirty="0" smtClean="0">
                <a:solidFill>
                  <a:schemeClr val="tx2"/>
                </a:solidFill>
              </a:rPr>
              <a:t>Define the operations in a business process using operators (managed .NET assemblies)</a:t>
            </a:r>
          </a:p>
        </p:txBody>
      </p:sp>
      <p:pic>
        <p:nvPicPr>
          <p:cNvPr id="14341" name="Picture 5" descr="NWOrderFulfillmentOrchestration"/>
          <p:cNvPicPr>
            <a:picLocks noChangeAspect="1" noChangeArrowheads="1"/>
          </p:cNvPicPr>
          <p:nvPr/>
        </p:nvPicPr>
        <p:blipFill>
          <a:blip r:embed="rId3"/>
          <a:srcRect/>
          <a:stretch>
            <a:fillRect/>
          </a:stretch>
        </p:blipFill>
        <p:spPr bwMode="auto">
          <a:xfrm>
            <a:off x="2843213" y="1530807"/>
            <a:ext cx="5400675" cy="4883150"/>
          </a:xfrm>
          <a:prstGeom prst="rect">
            <a:avLst/>
          </a:prstGeom>
          <a:noFill/>
          <a:ln w="15875">
            <a:solidFill>
              <a:srgbClr val="000000"/>
            </a:solidFill>
            <a:miter lim="800000"/>
            <a:headEnd/>
            <a:tailEnd/>
          </a:ln>
        </p:spPr>
      </p:pic>
      <p:pic>
        <p:nvPicPr>
          <p:cNvPr id="14342" name="Picture 6" descr="Image4"/>
          <p:cNvPicPr>
            <a:picLocks noChangeAspect="1" noChangeArrowheads="1"/>
          </p:cNvPicPr>
          <p:nvPr/>
        </p:nvPicPr>
        <p:blipFill>
          <a:blip r:embed="rId4"/>
          <a:srcRect/>
          <a:stretch>
            <a:fillRect/>
          </a:stretch>
        </p:blipFill>
        <p:spPr bwMode="auto">
          <a:xfrm>
            <a:off x="146050" y="1206957"/>
            <a:ext cx="1630363" cy="5327650"/>
          </a:xfrm>
          <a:prstGeom prst="rect">
            <a:avLst/>
          </a:prstGeom>
          <a:noFill/>
          <a:ln w="9525">
            <a:noFill/>
            <a:miter lim="800000"/>
            <a:headEnd/>
            <a:tailEnd/>
          </a:ln>
        </p:spPr>
      </p:pic>
      <p:sp>
        <p:nvSpPr>
          <p:cNvPr id="14343" name="AutoShape 7"/>
          <p:cNvSpPr>
            <a:spLocks noChangeArrowheads="1"/>
          </p:cNvSpPr>
          <p:nvPr/>
        </p:nvSpPr>
        <p:spPr bwMode="auto">
          <a:xfrm>
            <a:off x="6804025" y="5290007"/>
            <a:ext cx="1295400" cy="647700"/>
          </a:xfrm>
          <a:prstGeom prst="wedgeRoundRectCallout">
            <a:avLst>
              <a:gd name="adj1" fmla="val 38727"/>
              <a:gd name="adj2" fmla="val -131130"/>
              <a:gd name="adj3" fmla="val 16667"/>
            </a:avLst>
          </a:prstGeom>
          <a:solidFill>
            <a:srgbClr val="FF99CC">
              <a:alpha val="74901"/>
            </a:srgbClr>
          </a:solidFill>
          <a:ln w="19050" algn="ctr">
            <a:solidFill>
              <a:schemeClr val="folHlink"/>
            </a:solidFill>
            <a:miter lim="800000"/>
            <a:headEnd/>
            <a:tailEnd/>
          </a:ln>
        </p:spPr>
        <p:txBody>
          <a:bodyPr anchor="ctr"/>
          <a:lstStyle/>
          <a:p>
            <a:pPr algn="ctr" rtl="0"/>
            <a:r>
              <a:rPr lang="en-US" sz="1600" b="1" kern="1200">
                <a:solidFill>
                  <a:srgbClr val="FFFFFF"/>
                </a:solidFill>
                <a:latin typeface="Calibri" pitchFamily="34" charset="0"/>
                <a:ea typeface="+mn-ea"/>
                <a:cs typeface="+mn-cs"/>
              </a:rPr>
              <a:t>Fine-grained</a:t>
            </a:r>
          </a:p>
          <a:p>
            <a:pPr algn="ctr" rtl="0"/>
            <a:r>
              <a:rPr lang="en-US" sz="1600" b="1" kern="1200">
                <a:solidFill>
                  <a:srgbClr val="FFFFFF"/>
                </a:solidFill>
                <a:latin typeface="Calibri" pitchFamily="34" charset="0"/>
                <a:ea typeface="+mn-ea"/>
                <a:cs typeface="+mn-cs"/>
              </a:rPr>
              <a:t>Integration</a:t>
            </a:r>
          </a:p>
        </p:txBody>
      </p:sp>
      <p:sp>
        <p:nvSpPr>
          <p:cNvPr id="14344" name="Text Box 8"/>
          <p:cNvSpPr txBox="1">
            <a:spLocks noChangeArrowheads="1"/>
          </p:cNvSpPr>
          <p:nvPr/>
        </p:nvSpPr>
        <p:spPr bwMode="auto">
          <a:xfrm>
            <a:off x="5867400" y="1756232"/>
            <a:ext cx="2286000" cy="581025"/>
          </a:xfrm>
          <a:prstGeom prst="rect">
            <a:avLst/>
          </a:prstGeom>
          <a:noFill/>
          <a:ln w="38100" cap="rnd" algn="ctr">
            <a:noFill/>
            <a:prstDash val="dash"/>
            <a:miter lim="800000"/>
            <a:headEnd/>
            <a:tailEnd/>
          </a:ln>
        </p:spPr>
        <p:txBody>
          <a:bodyPr>
            <a:spAutoFit/>
          </a:bodyPr>
          <a:lstStyle/>
          <a:p>
            <a:pPr algn="ctr" rtl="0"/>
            <a:r>
              <a:rPr lang="en-US" sz="1600" b="1" kern="1200">
                <a:solidFill>
                  <a:srgbClr val="66CC66"/>
                </a:solidFill>
                <a:latin typeface="Calibri" pitchFamily="34" charset="0"/>
                <a:ea typeface="+mn-ea"/>
                <a:cs typeface="+mn-cs"/>
              </a:rPr>
              <a:t>Complex, Long-Running Transactions</a:t>
            </a:r>
          </a:p>
        </p:txBody>
      </p:sp>
      <p:pic>
        <p:nvPicPr>
          <p:cNvPr id="14345" name="Picture 9"/>
          <p:cNvPicPr>
            <a:picLocks noChangeAspect="1" noChangeArrowheads="1"/>
          </p:cNvPicPr>
          <p:nvPr/>
        </p:nvPicPr>
        <p:blipFill>
          <a:blip r:embed="rId5"/>
          <a:srcRect/>
          <a:stretch>
            <a:fillRect/>
          </a:stretch>
        </p:blipFill>
        <p:spPr bwMode="auto">
          <a:xfrm>
            <a:off x="1331913" y="522744"/>
            <a:ext cx="1368425" cy="1130300"/>
          </a:xfrm>
          <a:prstGeom prst="rect">
            <a:avLst/>
          </a:prstGeom>
          <a:noFill/>
          <a:ln w="9525" algn="ctr">
            <a:noFill/>
            <a:miter lim="800000"/>
            <a:headEnd/>
            <a:tailEnd/>
          </a:ln>
        </p:spPr>
      </p:pic>
      <p:sp>
        <p:nvSpPr>
          <p:cNvPr id="14346" name="Rectangle 10"/>
          <p:cNvSpPr>
            <a:spLocks noChangeArrowheads="1"/>
          </p:cNvSpPr>
          <p:nvPr/>
        </p:nvSpPr>
        <p:spPr bwMode="auto">
          <a:xfrm>
            <a:off x="1331913" y="1662569"/>
            <a:ext cx="1368425" cy="361950"/>
          </a:xfrm>
          <a:prstGeom prst="rect">
            <a:avLst/>
          </a:prstGeom>
          <a:solidFill>
            <a:srgbClr val="FF99CC">
              <a:alpha val="74901"/>
            </a:srgbClr>
          </a:solidFill>
          <a:ln w="12700" algn="ctr">
            <a:solidFill>
              <a:schemeClr val="folHlink"/>
            </a:solidFill>
            <a:miter lim="800000"/>
            <a:headEnd/>
            <a:tailEnd/>
          </a:ln>
        </p:spPr>
        <p:txBody>
          <a:bodyPr wrap="none" anchor="ctr"/>
          <a:lstStyle/>
          <a:p>
            <a:pPr algn="ctr" rtl="0"/>
            <a:r>
              <a:rPr lang="en-US" sz="1400" b="1" kern="1200">
                <a:solidFill>
                  <a:srgbClr val="FFFFFF"/>
                </a:solidFill>
                <a:latin typeface="Calibri" pitchFamily="34" charset="0"/>
                <a:ea typeface="+mn-ea"/>
                <a:cs typeface="+mn-cs"/>
              </a:rPr>
              <a:t>Web Service</a:t>
            </a:r>
          </a:p>
          <a:p>
            <a:pPr algn="ctr" rtl="0"/>
            <a:r>
              <a:rPr lang="en-US" sz="1400" b="1" kern="1200">
                <a:solidFill>
                  <a:srgbClr val="FFFFFF"/>
                </a:solidFill>
                <a:latin typeface="Calibri" pitchFamily="34" charset="0"/>
                <a:ea typeface="+mn-ea"/>
                <a:cs typeface="+mn-cs"/>
              </a:rPr>
              <a:t>Interface</a:t>
            </a:r>
          </a:p>
        </p:txBody>
      </p:sp>
      <p:pic>
        <p:nvPicPr>
          <p:cNvPr id="14347" name="Picture 11"/>
          <p:cNvPicPr>
            <a:picLocks noChangeAspect="1" noChangeArrowheads="1"/>
          </p:cNvPicPr>
          <p:nvPr/>
        </p:nvPicPr>
        <p:blipFill>
          <a:blip r:embed="rId6"/>
          <a:srcRect/>
          <a:stretch>
            <a:fillRect/>
          </a:stretch>
        </p:blipFill>
        <p:spPr bwMode="auto">
          <a:xfrm>
            <a:off x="2916238" y="1905457"/>
            <a:ext cx="647700" cy="508000"/>
          </a:xfrm>
          <a:prstGeom prst="rect">
            <a:avLst/>
          </a:prstGeom>
          <a:noFill/>
          <a:ln w="38100" cap="rnd" algn="ctr">
            <a:noFill/>
            <a:prstDash val="dash"/>
            <a:miter lim="800000"/>
            <a:headEnd/>
            <a:tailEnd/>
          </a:ln>
        </p:spPr>
      </p:pic>
      <p:sp>
        <p:nvSpPr>
          <p:cNvPr id="14348" name="AutoShape 12"/>
          <p:cNvSpPr>
            <a:spLocks noChangeArrowheads="1"/>
          </p:cNvSpPr>
          <p:nvPr/>
        </p:nvSpPr>
        <p:spPr bwMode="auto">
          <a:xfrm>
            <a:off x="1828800" y="2746832"/>
            <a:ext cx="1749425" cy="792162"/>
          </a:xfrm>
          <a:prstGeom prst="wedgeRoundRectCallout">
            <a:avLst>
              <a:gd name="adj1" fmla="val 41384"/>
              <a:gd name="adj2" fmla="val -103306"/>
              <a:gd name="adj3" fmla="val 16667"/>
            </a:avLst>
          </a:prstGeom>
          <a:solidFill>
            <a:srgbClr val="FF99CC">
              <a:alpha val="74901"/>
            </a:srgbClr>
          </a:solidFill>
          <a:ln w="19050" algn="ctr">
            <a:solidFill>
              <a:schemeClr val="folHlink"/>
            </a:solidFill>
            <a:miter lim="800000"/>
            <a:headEnd/>
            <a:tailEnd/>
          </a:ln>
        </p:spPr>
        <p:txBody>
          <a:bodyPr anchor="ctr"/>
          <a:lstStyle/>
          <a:p>
            <a:pPr algn="ctr" rtl="0"/>
            <a:r>
              <a:rPr lang="en-US" sz="1600" b="1" kern="1200" dirty="0">
                <a:solidFill>
                  <a:srgbClr val="FFFFFF"/>
                </a:solidFill>
                <a:latin typeface="Calibri" pitchFamily="34" charset="0"/>
                <a:ea typeface="+mn-ea"/>
                <a:cs typeface="+mn-cs"/>
              </a:rPr>
              <a:t>Coarse-grained</a:t>
            </a:r>
          </a:p>
          <a:p>
            <a:pPr algn="ctr" rtl="0"/>
            <a:r>
              <a:rPr lang="en-US" sz="1600" b="1" kern="1200" dirty="0">
                <a:solidFill>
                  <a:srgbClr val="FFFFFF"/>
                </a:solidFill>
                <a:latin typeface="Calibri" pitchFamily="34" charset="0"/>
                <a:ea typeface="+mn-ea"/>
                <a:cs typeface="+mn-cs"/>
              </a:rPr>
              <a:t>Composite Services</a:t>
            </a:r>
          </a:p>
        </p:txBody>
      </p:sp>
      <p:sp>
        <p:nvSpPr>
          <p:cNvPr id="14349" name="Line 13"/>
          <p:cNvSpPr>
            <a:spLocks noChangeShapeType="1"/>
          </p:cNvSpPr>
          <p:nvPr/>
        </p:nvSpPr>
        <p:spPr bwMode="auto">
          <a:xfrm flipV="1">
            <a:off x="3490913" y="1832432"/>
            <a:ext cx="2089150" cy="433387"/>
          </a:xfrm>
          <a:prstGeom prst="line">
            <a:avLst/>
          </a:prstGeom>
          <a:noFill/>
          <a:ln w="19050">
            <a:solidFill>
              <a:srgbClr val="808080"/>
            </a:solidFill>
            <a:round/>
            <a:headEnd/>
            <a:tailEnd/>
          </a:ln>
        </p:spPr>
        <p:txBody>
          <a:bodyPr anchor="ctr"/>
          <a:lstStyle/>
          <a:p>
            <a:pPr algn="l" rtl="0"/>
            <a:endParaRPr lang="en-US" kern="1200">
              <a:solidFill>
                <a:srgbClr val="FFFFFF"/>
              </a:solidFill>
              <a:latin typeface="Segoe Semibold"/>
              <a:ea typeface="+mn-ea"/>
              <a:cs typeface="+mn-cs"/>
            </a:endParaRPr>
          </a:p>
        </p:txBody>
      </p:sp>
      <p:sp>
        <p:nvSpPr>
          <p:cNvPr id="14350" name="Text Box 14"/>
          <p:cNvSpPr txBox="1">
            <a:spLocks noChangeArrowheads="1"/>
          </p:cNvSpPr>
          <p:nvPr/>
        </p:nvSpPr>
        <p:spPr bwMode="auto">
          <a:xfrm>
            <a:off x="2289175" y="2173744"/>
            <a:ext cx="455574" cy="446276"/>
          </a:xfrm>
          <a:prstGeom prst="rect">
            <a:avLst/>
          </a:prstGeom>
          <a:solidFill>
            <a:srgbClr val="FFFF99"/>
          </a:solidFill>
          <a:ln w="9525">
            <a:solidFill>
              <a:srgbClr val="000000"/>
            </a:solidFill>
            <a:miter lim="800000"/>
            <a:headEnd/>
            <a:tailEnd/>
          </a:ln>
        </p:spPr>
        <p:txBody>
          <a:bodyPr wrap="none">
            <a:spAutoFit/>
          </a:bodyPr>
          <a:lstStyle/>
          <a:p>
            <a:pPr algn="l" rtl="0"/>
            <a:endParaRPr lang="en-US" sz="700" kern="1200" dirty="0">
              <a:solidFill>
                <a:srgbClr val="FFFFFF"/>
              </a:solidFill>
              <a:latin typeface="Segoe Semibold"/>
              <a:ea typeface="+mn-ea"/>
              <a:cs typeface="+mn-cs"/>
            </a:endParaRPr>
          </a:p>
          <a:p>
            <a:pPr algn="l" rtl="0"/>
            <a:r>
              <a:rPr lang="en-US" sz="1000" b="1" kern="1200" dirty="0">
                <a:solidFill>
                  <a:srgbClr val="FFFFFF"/>
                </a:solidFill>
                <a:latin typeface="Segoe Semibold"/>
                <a:ea typeface="+mn-ea"/>
                <a:cs typeface="+mn-cs"/>
              </a:rPr>
              <a:t>XML</a:t>
            </a:r>
          </a:p>
          <a:p>
            <a:pPr algn="l" rtl="0"/>
            <a:endParaRPr lang="en-US" sz="600" b="1" kern="1200" dirty="0">
              <a:solidFill>
                <a:srgbClr val="FFFFFF"/>
              </a:solidFill>
              <a:latin typeface="Segoe Semibold"/>
              <a:ea typeface="+mn-ea"/>
              <a:cs typeface="+mn-cs"/>
            </a:endParaRPr>
          </a:p>
        </p:txBody>
      </p:sp>
      <p:sp>
        <p:nvSpPr>
          <p:cNvPr id="14351" name="AutoShape 15"/>
          <p:cNvSpPr>
            <a:spLocks noChangeArrowheads="1"/>
          </p:cNvSpPr>
          <p:nvPr/>
        </p:nvSpPr>
        <p:spPr bwMode="auto">
          <a:xfrm>
            <a:off x="8562975" y="4713744"/>
            <a:ext cx="504825" cy="503238"/>
          </a:xfrm>
          <a:prstGeom prst="roundRect">
            <a:avLst>
              <a:gd name="adj" fmla="val 16667"/>
            </a:avLst>
          </a:prstGeom>
          <a:solidFill>
            <a:srgbClr val="FFFF99">
              <a:alpha val="74901"/>
            </a:srgbClr>
          </a:solidFill>
          <a:ln w="19050" algn="ctr">
            <a:solidFill>
              <a:srgbClr val="FF6600"/>
            </a:solidFill>
            <a:round/>
            <a:headEnd/>
            <a:tailEnd/>
          </a:ln>
        </p:spPr>
        <p:txBody>
          <a:bodyPr wrap="none" anchor="ctr"/>
          <a:lstStyle/>
          <a:p>
            <a:pPr algn="ctr" rtl="0"/>
            <a:r>
              <a:rPr lang="en-US" sz="1600" b="1" kern="1200">
                <a:solidFill>
                  <a:srgbClr val="FFFFFF"/>
                </a:solidFill>
                <a:latin typeface="Calibri" pitchFamily="34" charset="0"/>
                <a:ea typeface="+mn-ea"/>
                <a:cs typeface="+mn-cs"/>
              </a:rPr>
              <a:t>WS</a:t>
            </a:r>
          </a:p>
        </p:txBody>
      </p:sp>
      <p:sp>
        <p:nvSpPr>
          <p:cNvPr id="14352" name="AutoShape 16"/>
          <p:cNvSpPr>
            <a:spLocks noChangeArrowheads="1"/>
          </p:cNvSpPr>
          <p:nvPr/>
        </p:nvSpPr>
        <p:spPr bwMode="auto">
          <a:xfrm>
            <a:off x="8562975" y="3993019"/>
            <a:ext cx="504825" cy="503238"/>
          </a:xfrm>
          <a:prstGeom prst="roundRect">
            <a:avLst>
              <a:gd name="adj" fmla="val 16667"/>
            </a:avLst>
          </a:prstGeom>
          <a:solidFill>
            <a:srgbClr val="FFFF99">
              <a:alpha val="74901"/>
            </a:srgbClr>
          </a:solidFill>
          <a:ln w="19050" algn="ctr">
            <a:solidFill>
              <a:srgbClr val="FF6600"/>
            </a:solidFill>
            <a:round/>
            <a:headEnd/>
            <a:tailEnd/>
          </a:ln>
        </p:spPr>
        <p:txBody>
          <a:bodyPr wrap="none" anchor="ctr"/>
          <a:lstStyle/>
          <a:p>
            <a:pPr algn="ctr" rtl="0"/>
            <a:r>
              <a:rPr lang="en-US" sz="1600" b="1" kern="1200">
                <a:solidFill>
                  <a:srgbClr val="FFFFFF"/>
                </a:solidFill>
                <a:latin typeface="Calibri" pitchFamily="34" charset="0"/>
                <a:ea typeface="+mn-ea"/>
                <a:cs typeface="+mn-cs"/>
              </a:rPr>
              <a:t>GW</a:t>
            </a:r>
          </a:p>
        </p:txBody>
      </p:sp>
      <p:sp>
        <p:nvSpPr>
          <p:cNvPr id="14353" name="AutoShape 17"/>
          <p:cNvSpPr>
            <a:spLocks noChangeArrowheads="1"/>
          </p:cNvSpPr>
          <p:nvPr/>
        </p:nvSpPr>
        <p:spPr bwMode="auto">
          <a:xfrm>
            <a:off x="8562975" y="3200857"/>
            <a:ext cx="504825" cy="503237"/>
          </a:xfrm>
          <a:prstGeom prst="roundRect">
            <a:avLst>
              <a:gd name="adj" fmla="val 16667"/>
            </a:avLst>
          </a:prstGeom>
          <a:solidFill>
            <a:srgbClr val="FFFF99">
              <a:alpha val="74901"/>
            </a:srgbClr>
          </a:solidFill>
          <a:ln w="19050" algn="ctr">
            <a:solidFill>
              <a:srgbClr val="FF6600"/>
            </a:solidFill>
            <a:round/>
            <a:headEnd/>
            <a:tailEnd/>
          </a:ln>
        </p:spPr>
        <p:txBody>
          <a:bodyPr wrap="none" anchor="ctr"/>
          <a:lstStyle/>
          <a:p>
            <a:pPr algn="ctr" rtl="0"/>
            <a:r>
              <a:rPr lang="en-US" sz="1600" b="1" kern="1200">
                <a:solidFill>
                  <a:srgbClr val="FFFFFF"/>
                </a:solidFill>
                <a:latin typeface="Calibri" pitchFamily="34" charset="0"/>
                <a:ea typeface="+mn-ea"/>
                <a:cs typeface="+mn-cs"/>
              </a:rPr>
              <a:t>Cust</a:t>
            </a:r>
          </a:p>
          <a:p>
            <a:pPr algn="ctr" rtl="0"/>
            <a:r>
              <a:rPr lang="en-US" sz="1600" b="1" kern="1200">
                <a:solidFill>
                  <a:srgbClr val="FFFFFF"/>
                </a:solidFill>
                <a:latin typeface="Calibri" pitchFamily="34" charset="0"/>
                <a:ea typeface="+mn-ea"/>
                <a:cs typeface="+mn-cs"/>
              </a:rPr>
              <a:t>Apps</a:t>
            </a:r>
          </a:p>
        </p:txBody>
      </p:sp>
      <p:sp>
        <p:nvSpPr>
          <p:cNvPr id="14354" name="AutoShape 18"/>
          <p:cNvSpPr>
            <a:spLocks noChangeArrowheads="1"/>
          </p:cNvSpPr>
          <p:nvPr/>
        </p:nvSpPr>
        <p:spPr bwMode="auto">
          <a:xfrm>
            <a:off x="8562975" y="2410282"/>
            <a:ext cx="504825" cy="503237"/>
          </a:xfrm>
          <a:prstGeom prst="roundRect">
            <a:avLst>
              <a:gd name="adj" fmla="val 16667"/>
            </a:avLst>
          </a:prstGeom>
          <a:solidFill>
            <a:srgbClr val="FFFF99">
              <a:alpha val="74901"/>
            </a:srgbClr>
          </a:solidFill>
          <a:ln w="19050" algn="ctr">
            <a:solidFill>
              <a:srgbClr val="FF6600"/>
            </a:solidFill>
            <a:round/>
            <a:headEnd/>
            <a:tailEnd/>
          </a:ln>
        </p:spPr>
        <p:txBody>
          <a:bodyPr wrap="none" anchor="ctr"/>
          <a:lstStyle/>
          <a:p>
            <a:pPr algn="ctr" rtl="0"/>
            <a:r>
              <a:rPr lang="en-US" sz="1600" b="1" kern="1200">
                <a:solidFill>
                  <a:srgbClr val="FFFFFF"/>
                </a:solidFill>
                <a:latin typeface="Calibri" pitchFamily="34" charset="0"/>
                <a:ea typeface="+mn-ea"/>
                <a:cs typeface="+mn-cs"/>
              </a:rPr>
              <a:t>SAP</a:t>
            </a:r>
          </a:p>
        </p:txBody>
      </p:sp>
      <p:sp>
        <p:nvSpPr>
          <p:cNvPr id="14355" name="Line 19"/>
          <p:cNvSpPr>
            <a:spLocks noChangeShapeType="1"/>
          </p:cNvSpPr>
          <p:nvPr/>
        </p:nvSpPr>
        <p:spPr bwMode="auto">
          <a:xfrm>
            <a:off x="8172450" y="4589919"/>
            <a:ext cx="360363" cy="339725"/>
          </a:xfrm>
          <a:prstGeom prst="line">
            <a:avLst/>
          </a:prstGeom>
          <a:noFill/>
          <a:ln w="25400">
            <a:solidFill>
              <a:srgbClr val="000080"/>
            </a:solidFill>
            <a:round/>
            <a:headEnd/>
            <a:tailEnd type="triangle" w="med" len="med"/>
          </a:ln>
        </p:spPr>
        <p:txBody>
          <a:bodyPr anchor="ctr"/>
          <a:lstStyle/>
          <a:p>
            <a:pPr algn="l" rtl="0"/>
            <a:endParaRPr lang="en-US" kern="1200">
              <a:solidFill>
                <a:srgbClr val="FFFFFF"/>
              </a:solidFill>
              <a:latin typeface="Segoe Semibold"/>
              <a:ea typeface="+mn-ea"/>
              <a:cs typeface="+mn-cs"/>
            </a:endParaRPr>
          </a:p>
        </p:txBody>
      </p:sp>
      <p:sp>
        <p:nvSpPr>
          <p:cNvPr id="14356" name="Line 20"/>
          <p:cNvSpPr>
            <a:spLocks noChangeShapeType="1"/>
          </p:cNvSpPr>
          <p:nvPr/>
        </p:nvSpPr>
        <p:spPr bwMode="auto">
          <a:xfrm>
            <a:off x="8099425" y="3921582"/>
            <a:ext cx="433388" cy="268287"/>
          </a:xfrm>
          <a:prstGeom prst="line">
            <a:avLst/>
          </a:prstGeom>
          <a:noFill/>
          <a:ln w="25400">
            <a:solidFill>
              <a:srgbClr val="000080"/>
            </a:solidFill>
            <a:round/>
            <a:headEnd/>
            <a:tailEnd type="triangle" w="med" len="med"/>
          </a:ln>
        </p:spPr>
        <p:txBody>
          <a:bodyPr anchor="ctr"/>
          <a:lstStyle/>
          <a:p>
            <a:pPr algn="l" rtl="0"/>
            <a:endParaRPr lang="en-US" kern="1200">
              <a:solidFill>
                <a:srgbClr val="FFFFFF"/>
              </a:solidFill>
              <a:latin typeface="Segoe Semibold"/>
              <a:ea typeface="+mn-ea"/>
              <a:cs typeface="+mn-cs"/>
            </a:endParaRPr>
          </a:p>
        </p:txBody>
      </p:sp>
      <p:sp>
        <p:nvSpPr>
          <p:cNvPr id="14357" name="Line 21"/>
          <p:cNvSpPr>
            <a:spLocks noChangeShapeType="1"/>
          </p:cNvSpPr>
          <p:nvPr/>
        </p:nvSpPr>
        <p:spPr bwMode="auto">
          <a:xfrm>
            <a:off x="8172450" y="3200857"/>
            <a:ext cx="360363" cy="215900"/>
          </a:xfrm>
          <a:prstGeom prst="line">
            <a:avLst/>
          </a:prstGeom>
          <a:noFill/>
          <a:ln w="25400">
            <a:solidFill>
              <a:srgbClr val="000080"/>
            </a:solidFill>
            <a:round/>
            <a:headEnd/>
            <a:tailEnd type="triangle" w="med" len="med"/>
          </a:ln>
        </p:spPr>
        <p:txBody>
          <a:bodyPr anchor="ctr"/>
          <a:lstStyle/>
          <a:p>
            <a:pPr algn="l" rtl="0"/>
            <a:endParaRPr lang="en-US" kern="1200">
              <a:solidFill>
                <a:srgbClr val="FFFFFF"/>
              </a:solidFill>
              <a:latin typeface="Segoe Semibold"/>
              <a:ea typeface="+mn-ea"/>
              <a:cs typeface="+mn-cs"/>
            </a:endParaRPr>
          </a:p>
        </p:txBody>
      </p:sp>
      <p:sp>
        <p:nvSpPr>
          <p:cNvPr id="14358" name="Line 22"/>
          <p:cNvSpPr>
            <a:spLocks noChangeShapeType="1"/>
          </p:cNvSpPr>
          <p:nvPr/>
        </p:nvSpPr>
        <p:spPr bwMode="auto">
          <a:xfrm flipV="1">
            <a:off x="8172450" y="2697619"/>
            <a:ext cx="360363" cy="0"/>
          </a:xfrm>
          <a:prstGeom prst="line">
            <a:avLst/>
          </a:prstGeom>
          <a:noFill/>
          <a:ln w="25400">
            <a:solidFill>
              <a:srgbClr val="000080"/>
            </a:solidFill>
            <a:round/>
            <a:headEnd/>
            <a:tailEnd type="triangle" w="med" len="med"/>
          </a:ln>
        </p:spPr>
        <p:txBody>
          <a:bodyPr anchor="ctr"/>
          <a:lstStyle/>
          <a:p>
            <a:pPr algn="l" rtl="0"/>
            <a:endParaRPr lang="en-US" kern="1200">
              <a:solidFill>
                <a:srgbClr val="FFFFFF"/>
              </a:solidFill>
              <a:latin typeface="Segoe Semibold"/>
              <a:ea typeface="+mn-ea"/>
              <a:cs typeface="+mn-cs"/>
            </a:endParaRPr>
          </a:p>
        </p:txBody>
      </p:sp>
      <p:cxnSp>
        <p:nvCxnSpPr>
          <p:cNvPr id="14359" name="AutoShape 23"/>
          <p:cNvCxnSpPr>
            <a:cxnSpLocks noChangeShapeType="1"/>
            <a:stCxn id="14346" idx="2"/>
          </p:cNvCxnSpPr>
          <p:nvPr/>
        </p:nvCxnSpPr>
        <p:spPr bwMode="auto">
          <a:xfrm rot="16200000" flipH="1">
            <a:off x="2398713" y="1641931"/>
            <a:ext cx="134938" cy="900113"/>
          </a:xfrm>
          <a:prstGeom prst="bentConnector2">
            <a:avLst/>
          </a:prstGeom>
          <a:noFill/>
          <a:ln w="19050">
            <a:solidFill>
              <a:srgbClr val="000080"/>
            </a:solidFill>
            <a:miter lim="800000"/>
            <a:headEnd/>
            <a:tailEnd type="triangle" w="med" len="med"/>
          </a:ln>
        </p:spPr>
      </p:cxnSp>
      <p:sp>
        <p:nvSpPr>
          <p:cNvPr id="14360" name="AutoShape 24"/>
          <p:cNvSpPr>
            <a:spLocks noChangeArrowheads="1"/>
          </p:cNvSpPr>
          <p:nvPr/>
        </p:nvSpPr>
        <p:spPr bwMode="auto">
          <a:xfrm>
            <a:off x="2843213" y="6428244"/>
            <a:ext cx="5400675" cy="287338"/>
          </a:xfrm>
          <a:prstGeom prst="roundRect">
            <a:avLst>
              <a:gd name="adj" fmla="val 16667"/>
            </a:avLst>
          </a:prstGeom>
          <a:solidFill>
            <a:srgbClr val="FFFF99">
              <a:alpha val="74901"/>
            </a:srgbClr>
          </a:solidFill>
          <a:ln w="19050" algn="ctr">
            <a:solidFill>
              <a:srgbClr val="FF6600"/>
            </a:solidFill>
            <a:round/>
            <a:headEnd/>
            <a:tailEnd/>
          </a:ln>
        </p:spPr>
        <p:txBody>
          <a:bodyPr wrap="none" anchor="ctr"/>
          <a:lstStyle/>
          <a:p>
            <a:pPr algn="ctr" rtl="0"/>
            <a:r>
              <a:rPr lang="en-US" sz="1600" b="1" kern="1200">
                <a:solidFill>
                  <a:srgbClr val="FFFFFF"/>
                </a:solidFill>
                <a:latin typeface="Calibri" pitchFamily="34" charset="0"/>
                <a:ea typeface="+mn-ea"/>
                <a:cs typeface="+mn-cs"/>
              </a:rPr>
              <a:t>Messaging Broker</a:t>
            </a:r>
          </a:p>
        </p:txBody>
      </p:sp>
      <p:sp>
        <p:nvSpPr>
          <p:cNvPr id="14361" name="WordArt 6"/>
          <p:cNvSpPr>
            <a:spLocks noChangeArrowheads="1" noChangeShapeType="1" noTextEdit="1"/>
          </p:cNvSpPr>
          <p:nvPr/>
        </p:nvSpPr>
        <p:spPr bwMode="auto">
          <a:xfrm>
            <a:off x="5105400" y="1341894"/>
            <a:ext cx="887413" cy="406400"/>
          </a:xfrm>
          <a:prstGeom prst="rect">
            <a:avLst/>
          </a:prstGeom>
        </p:spPr>
        <p:txBody>
          <a:bodyPr wrap="none" fromWordArt="1">
            <a:prstTxWarp prst="textPlain">
              <a:avLst>
                <a:gd name="adj" fmla="val 50000"/>
              </a:avLst>
            </a:prstTxWarp>
          </a:bodyPr>
          <a:lstStyle/>
          <a:p>
            <a:pPr algn="ctr" rtl="0"/>
            <a:endParaRPr lang="en-US" sz="3600" kern="10">
              <a:ln w="19050">
                <a:solidFill>
                  <a:srgbClr val="99CCFF"/>
                </a:solidFill>
                <a:round/>
                <a:headEnd/>
                <a:tailEnd/>
              </a:ln>
              <a:solidFill>
                <a:srgbClr val="0066CC"/>
              </a:solidFill>
              <a:effectLst>
                <a:outerShdw dist="35921" dir="2700000" algn="ctr" rotWithShape="0">
                  <a:srgbClr val="990000"/>
                </a:outerShdw>
              </a:effectLst>
              <a:latin typeface="Impact"/>
              <a:ea typeface="+mn-ea"/>
              <a:cs typeface="+mn-cs"/>
            </a:endParaRPr>
          </a:p>
        </p:txBody>
      </p:sp>
      <p:sp>
        <p:nvSpPr>
          <p:cNvPr id="28" name="Flowchart: Sort 27"/>
          <p:cNvSpPr/>
          <p:nvPr/>
        </p:nvSpPr>
        <p:spPr bwMode="auto">
          <a:xfrm rot="5400000">
            <a:off x="8229600" y="2561094"/>
            <a:ext cx="304800" cy="304800"/>
          </a:xfrm>
          <a:prstGeom prst="flowChartSort">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anchor="ctr" anchorCtr="1"/>
          <a:lstStyle/>
          <a:p>
            <a:pPr algn="l" rtl="0">
              <a:defRPr/>
            </a:pPr>
            <a:r>
              <a:rPr lang="en-US" b="1" kern="1200" dirty="0">
                <a:solidFill>
                  <a:srgbClr val="FF0000"/>
                </a:solidFill>
                <a:latin typeface="Segoe Semibold"/>
                <a:ea typeface="+mn-ea"/>
                <a:cs typeface="+mn-cs"/>
              </a:rPr>
              <a:t>A</a:t>
            </a:r>
          </a:p>
        </p:txBody>
      </p:sp>
      <p:sp>
        <p:nvSpPr>
          <p:cNvPr id="31" name="Rectangle 30"/>
          <p:cNvSpPr/>
          <p:nvPr/>
        </p:nvSpPr>
        <p:spPr>
          <a:xfrm>
            <a:off x="4638168" y="1167822"/>
            <a:ext cx="697628"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zh-CN" altLang="en-US" sz="2000" b="1" kern="1200" dirty="0" smtClean="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rPr>
              <a:t>编排</a:t>
            </a:r>
            <a:endParaRPr lang="en-US" sz="2000" b="1" kern="1200" dirty="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endParaRPr>
          </a:p>
        </p:txBody>
      </p:sp>
      <p:sp>
        <p:nvSpPr>
          <p:cNvPr id="33" name="Rectangle 32"/>
          <p:cNvSpPr/>
          <p:nvPr/>
        </p:nvSpPr>
        <p:spPr>
          <a:xfrm>
            <a:off x="1828800" y="3576519"/>
            <a:ext cx="101021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n-US" sz="3200" b="1" kern="1200" dirty="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rPr>
              <a:t>SOA</a:t>
            </a:r>
          </a:p>
        </p:txBody>
      </p:sp>
      <p:sp>
        <p:nvSpPr>
          <p:cNvPr id="35" name="Rectangle 34"/>
          <p:cNvSpPr/>
          <p:nvPr/>
        </p:nvSpPr>
        <p:spPr>
          <a:xfrm>
            <a:off x="7770510" y="1149738"/>
            <a:ext cx="697628"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zh-CN" altLang="en-US" sz="2000" b="1" kern="1200" dirty="0" smtClean="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rPr>
              <a:t>发现</a:t>
            </a:r>
            <a:endParaRPr lang="en-US" sz="2000" b="1" kern="1200" dirty="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endParaRPr>
          </a:p>
        </p:txBody>
      </p:sp>
      <p:sp>
        <p:nvSpPr>
          <p:cNvPr id="36" name="Rectangle 35"/>
          <p:cNvSpPr/>
          <p:nvPr/>
        </p:nvSpPr>
        <p:spPr>
          <a:xfrm>
            <a:off x="159597" y="638297"/>
            <a:ext cx="697627"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zh-CN" altLang="en-US" sz="2000" b="1" kern="1200" dirty="0" smtClean="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rPr>
              <a:t>消费</a:t>
            </a:r>
            <a:endParaRPr lang="en-US" sz="2000" b="1" kern="1200" dirty="0">
              <a:ln w="11430"/>
              <a:gradFill>
                <a:gsLst>
                  <a:gs pos="0">
                    <a:srgbClr val="66CC66">
                      <a:tint val="70000"/>
                      <a:satMod val="245000"/>
                    </a:srgbClr>
                  </a:gs>
                  <a:gs pos="75000">
                    <a:srgbClr val="66CC66">
                      <a:tint val="90000"/>
                      <a:shade val="60000"/>
                      <a:satMod val="240000"/>
                    </a:srgbClr>
                  </a:gs>
                  <a:gs pos="100000">
                    <a:srgbClr val="66CC66">
                      <a:tint val="100000"/>
                      <a:shade val="50000"/>
                      <a:satMod val="240000"/>
                    </a:srgbClr>
                  </a:gs>
                </a:gsLst>
                <a:lin ang="5400000"/>
              </a:gradFill>
              <a:effectLst>
                <a:outerShdw blurRad="50800" dist="39000" dir="5460000" algn="tl">
                  <a:srgbClr val="000000">
                    <a:alpha val="38000"/>
                  </a:srgbClr>
                </a:outerShdw>
              </a:effectLst>
              <a:latin typeface="Segoe Semibold"/>
              <a:ea typeface="+mn-ea"/>
              <a:cs typeface="+mn-cs"/>
            </a:endParaRPr>
          </a:p>
        </p:txBody>
      </p:sp>
      <p:pic>
        <p:nvPicPr>
          <p:cNvPr id="343041" name="Picture 1"/>
          <p:cNvPicPr>
            <a:picLocks noChangeAspect="1" noChangeArrowheads="1"/>
          </p:cNvPicPr>
          <p:nvPr/>
        </p:nvPicPr>
        <p:blipFill>
          <a:blip r:embed="rId7"/>
          <a:srcRect/>
          <a:stretch>
            <a:fillRect/>
          </a:stretch>
        </p:blipFill>
        <p:spPr bwMode="auto">
          <a:xfrm>
            <a:off x="-3378675" y="6381536"/>
            <a:ext cx="4000500" cy="30956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44444E-6 -3.88529E-7 L 0.45017 -0.61332 " pathEditMode="relative" rAng="0" ptsTypes="AA">
                                      <p:cBhvr>
                                        <p:cTn id="6" dur="2000" fill="hold"/>
                                        <p:tgtEl>
                                          <p:spTgt spid="343041"/>
                                        </p:tgtEl>
                                        <p:attrNameLst>
                                          <p:attrName>ppt_x</p:attrName>
                                          <p:attrName>ppt_y</p:attrName>
                                        </p:attrNameLst>
                                      </p:cBhvr>
                                      <p:rCtr x="225" y="-3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noChangeAspect="1"/>
          </p:cNvGrpSpPr>
          <p:nvPr/>
        </p:nvGrpSpPr>
        <p:grpSpPr>
          <a:xfrm>
            <a:off x="6429388" y="157146"/>
            <a:ext cx="826526" cy="914400"/>
            <a:chOff x="6572264" y="331768"/>
            <a:chExt cx="1582738" cy="1751011"/>
          </a:xfrm>
        </p:grpSpPr>
        <p:pic>
          <p:nvPicPr>
            <p:cNvPr id="11" name="Picture 34"/>
            <p:cNvPicPr>
              <a:picLocks noChangeAspect="1" noChangeArrowheads="1"/>
            </p:cNvPicPr>
            <p:nvPr/>
          </p:nvPicPr>
          <p:blipFill>
            <a:blip r:embed="rId3" cstate="email"/>
            <a:srcRect/>
            <a:stretch>
              <a:fillRect/>
            </a:stretch>
          </p:blipFill>
          <p:spPr bwMode="auto">
            <a:xfrm>
              <a:off x="6572264" y="500042"/>
              <a:ext cx="1582738" cy="1582737"/>
            </a:xfrm>
            <a:prstGeom prst="rect">
              <a:avLst/>
            </a:prstGeom>
            <a:noFill/>
            <a:ln w="12700" algn="ctr">
              <a:noFill/>
              <a:miter lim="800000"/>
              <a:headEnd/>
              <a:tailEnd/>
            </a:ln>
            <a:effectLst/>
          </p:spPr>
        </p:pic>
        <p:pic>
          <p:nvPicPr>
            <p:cNvPr id="12" name="Picture 54"/>
            <p:cNvPicPr>
              <a:picLocks noChangeAspect="1" noChangeArrowheads="1"/>
            </p:cNvPicPr>
            <p:nvPr/>
          </p:nvPicPr>
          <p:blipFill>
            <a:blip r:embed="rId4" cstate="email"/>
            <a:srcRect/>
            <a:stretch>
              <a:fillRect/>
            </a:stretch>
          </p:blipFill>
          <p:spPr bwMode="auto">
            <a:xfrm>
              <a:off x="7007247" y="331768"/>
              <a:ext cx="708025" cy="311150"/>
            </a:xfrm>
            <a:prstGeom prst="rect">
              <a:avLst/>
            </a:prstGeom>
            <a:noFill/>
            <a:ln w="12700">
              <a:noFill/>
              <a:miter lim="800000"/>
              <a:headEnd/>
              <a:tailEnd/>
            </a:ln>
            <a:effectLst/>
          </p:spPr>
        </p:pic>
      </p:grpSp>
      <p:sp>
        <p:nvSpPr>
          <p:cNvPr id="26" name="TextBox 25"/>
          <p:cNvSpPr txBox="1"/>
          <p:nvPr/>
        </p:nvSpPr>
        <p:spPr>
          <a:xfrm>
            <a:off x="571472" y="1428736"/>
            <a:ext cx="2143140" cy="400110"/>
          </a:xfrm>
          <a:prstGeom prst="rect">
            <a:avLst/>
          </a:prstGeom>
          <a:noFill/>
        </p:spPr>
        <p:txBody>
          <a:bodyPr wrap="square" rtlCol="0">
            <a:spAutoFit/>
          </a:bodyPr>
          <a:lstStyle/>
          <a:p>
            <a:pPr algn="ctr" rtl="0"/>
            <a:r>
              <a:rPr lang="en-US" altLang="zh-CN" sz="2000" b="1" kern="1200" dirty="0">
                <a:solidFill>
                  <a:srgbClr val="FFB601"/>
                </a:solidFill>
                <a:latin typeface="Segoe Semibold"/>
                <a:ea typeface="+mn-ea"/>
                <a:cs typeface="+mn-cs"/>
              </a:rPr>
              <a:t>Excel 2007</a:t>
            </a:r>
            <a:endParaRPr lang="zh-CN" altLang="en-US" sz="2000" b="1" kern="1200" dirty="0">
              <a:solidFill>
                <a:srgbClr val="FFB601"/>
              </a:solidFill>
              <a:latin typeface="Segoe Semibold"/>
              <a:ea typeface="+mn-ea"/>
              <a:cs typeface="+mn-cs"/>
            </a:endParaRPr>
          </a:p>
        </p:txBody>
      </p:sp>
      <p:grpSp>
        <p:nvGrpSpPr>
          <p:cNvPr id="3" name="Group 5"/>
          <p:cNvGrpSpPr>
            <a:grpSpLocks/>
          </p:cNvGrpSpPr>
          <p:nvPr/>
        </p:nvGrpSpPr>
        <p:grpSpPr bwMode="auto">
          <a:xfrm>
            <a:off x="204778" y="1660528"/>
            <a:ext cx="3009900" cy="2268538"/>
            <a:chOff x="2850" y="2556"/>
            <a:chExt cx="1896" cy="1429"/>
          </a:xfrm>
        </p:grpSpPr>
        <p:pic>
          <p:nvPicPr>
            <p:cNvPr id="36" name="Picture 6" descr="square drop shadow"/>
            <p:cNvPicPr>
              <a:picLocks noChangeAspect="1" noChangeArrowheads="1"/>
            </p:cNvPicPr>
            <p:nvPr/>
          </p:nvPicPr>
          <p:blipFill>
            <a:blip r:embed="rId5" cstate="email"/>
            <a:srcRect/>
            <a:stretch>
              <a:fillRect/>
            </a:stretch>
          </p:blipFill>
          <p:spPr bwMode="auto">
            <a:xfrm>
              <a:off x="2850" y="2556"/>
              <a:ext cx="1896" cy="1429"/>
            </a:xfrm>
            <a:prstGeom prst="rect">
              <a:avLst/>
            </a:prstGeom>
            <a:noFill/>
            <a:ln w="9525">
              <a:noFill/>
              <a:miter lim="800000"/>
              <a:headEnd/>
              <a:tailEnd/>
            </a:ln>
          </p:spPr>
        </p:pic>
        <p:pic>
          <p:nvPicPr>
            <p:cNvPr id="37" name="Rectangle 1268739"/>
            <p:cNvPicPr>
              <a:picLocks noChangeAspect="1"/>
            </p:cNvPicPr>
            <p:nvPr/>
          </p:nvPicPr>
          <p:blipFill>
            <a:blip r:embed="rId6" cstate="email"/>
            <a:srcRect/>
            <a:stretch>
              <a:fillRect/>
            </a:stretch>
          </p:blipFill>
          <p:spPr bwMode="auto">
            <a:xfrm>
              <a:off x="2964" y="2646"/>
              <a:ext cx="1667" cy="1250"/>
            </a:xfrm>
            <a:prstGeom prst="rect">
              <a:avLst/>
            </a:prstGeom>
            <a:noFill/>
            <a:ln w="9525">
              <a:noFill/>
              <a:miter lim="800000"/>
              <a:headEnd/>
              <a:tailEnd/>
            </a:ln>
          </p:spPr>
        </p:pic>
      </p:grpSp>
      <p:sp>
        <p:nvSpPr>
          <p:cNvPr id="39" name="Rectangle 1268745"/>
          <p:cNvSpPr>
            <a:spLocks noChangeArrowheads="1"/>
          </p:cNvSpPr>
          <p:nvPr/>
        </p:nvSpPr>
        <p:spPr bwMode="auto">
          <a:xfrm>
            <a:off x="3063874" y="1500709"/>
            <a:ext cx="1365250" cy="2649956"/>
          </a:xfrm>
          <a:prstGeom prst="rect">
            <a:avLst/>
          </a:prstGeom>
          <a:noFill/>
          <a:ln w="9525" cap="flat" cmpd="sng" algn="ctr">
            <a:noFill/>
            <a:prstDash val="solid"/>
            <a:miter lim="800000"/>
            <a:headEnd type="none" w="med" len="med"/>
            <a:tailEnd type="none" w="med" len="med"/>
          </a:ln>
          <a:effectLst/>
        </p:spPr>
        <p:txBody>
          <a:bodyPr>
            <a:spAutoFit/>
          </a:bodyPr>
          <a:lstStyle/>
          <a:p>
            <a:pPr algn="l" rtl="0">
              <a:lnSpc>
                <a:spcPct val="90000"/>
              </a:lnSpc>
              <a:spcBef>
                <a:spcPct val="30000"/>
              </a:spcBef>
              <a:buClr>
                <a:srgbClr val="FFF9E5"/>
              </a:buClr>
              <a:buSzPct val="85000"/>
              <a:defRPr/>
            </a:pPr>
            <a:r>
              <a:rPr lang="zh-CN" altLang="en-US" sz="1600" b="1" dirty="0">
                <a:solidFill>
                  <a:srgbClr val="FFD54F"/>
                </a:solidFill>
                <a:effectLst>
                  <a:outerShdw blurRad="38100" dist="38100" dir="2700000" algn="tl">
                    <a:srgbClr val="000000"/>
                  </a:outerShdw>
                </a:effectLst>
                <a:latin typeface="+mn-ea"/>
                <a:cs typeface="Arial" charset="0"/>
              </a:rPr>
              <a:t>针对</a:t>
            </a:r>
            <a:r>
              <a:rPr lang="en-US" altLang="en-US" sz="1600" b="1" dirty="0">
                <a:solidFill>
                  <a:srgbClr val="FFD54F"/>
                </a:solidFill>
                <a:effectLst>
                  <a:outerShdw blurRad="38100" dist="38100" dir="2700000" algn="tl">
                    <a:srgbClr val="000000"/>
                  </a:outerShdw>
                </a:effectLst>
                <a:latin typeface="+mn-ea"/>
                <a:cs typeface="Arial" pitchFamily="34" charset="0"/>
              </a:rPr>
              <a:t>SQL Server </a:t>
            </a:r>
            <a:r>
              <a:rPr lang="en-US" altLang="zh-CN" sz="1600" b="1" dirty="0">
                <a:solidFill>
                  <a:srgbClr val="FFD54F"/>
                </a:solidFill>
                <a:effectLst>
                  <a:outerShdw blurRad="38100" dist="38100" dir="2700000" algn="tl">
                    <a:srgbClr val="000000"/>
                  </a:outerShdw>
                </a:effectLst>
                <a:latin typeface="+mn-ea"/>
                <a:cs typeface="Arial" pitchFamily="34" charset="0"/>
              </a:rPr>
              <a:t>2005</a:t>
            </a:r>
            <a:r>
              <a:rPr lang="zh-CN" altLang="en-US" sz="1600" b="1" dirty="0">
                <a:solidFill>
                  <a:srgbClr val="FFD54F"/>
                </a:solidFill>
                <a:effectLst>
                  <a:outerShdw blurRad="38100" dist="38100" dir="2700000" algn="tl">
                    <a:srgbClr val="000000"/>
                  </a:outerShdw>
                </a:effectLst>
                <a:latin typeface="+mn-ea"/>
                <a:cs typeface="Arial" pitchFamily="34" charset="0"/>
              </a:rPr>
              <a:t> </a:t>
            </a:r>
            <a:r>
              <a:rPr lang="en-US" altLang="en-US" sz="1600" b="1" dirty="0">
                <a:solidFill>
                  <a:srgbClr val="FFD54F"/>
                </a:solidFill>
                <a:effectLst>
                  <a:outerShdw blurRad="38100" dist="38100" dir="2700000" algn="tl">
                    <a:srgbClr val="000000"/>
                  </a:outerShdw>
                </a:effectLst>
                <a:latin typeface="+mn-ea"/>
                <a:cs typeface="Arial" pitchFamily="34" charset="0"/>
              </a:rPr>
              <a:t>Analysis Services</a:t>
            </a:r>
            <a:r>
              <a:rPr lang="zh-CN" altLang="en-US" sz="1600" b="1" dirty="0">
                <a:solidFill>
                  <a:srgbClr val="FFD54F"/>
                </a:solidFill>
                <a:effectLst>
                  <a:outerShdw blurRad="38100" dist="38100" dir="2700000" algn="tl">
                    <a:srgbClr val="000000"/>
                  </a:outerShdw>
                </a:effectLst>
                <a:latin typeface="+mn-ea"/>
                <a:cs typeface="Arial" charset="0"/>
              </a:rPr>
              <a:t>的数据透视表</a:t>
            </a:r>
            <a:endParaRPr lang="en-US" altLang="en-US" sz="1600" b="1" dirty="0">
              <a:solidFill>
                <a:srgbClr val="FFD54F"/>
              </a:solidFill>
              <a:effectLst>
                <a:outerShdw blurRad="38100" dist="38100" dir="2700000" algn="tl">
                  <a:srgbClr val="000000"/>
                </a:outerShdw>
              </a:effectLst>
              <a:latin typeface="+mn-ea"/>
              <a:cs typeface="Arial" charset="0"/>
            </a:endParaRPr>
          </a:p>
          <a:p>
            <a:pPr algn="l" rtl="0">
              <a:lnSpc>
                <a:spcPct val="90000"/>
              </a:lnSpc>
              <a:spcBef>
                <a:spcPct val="30000"/>
              </a:spcBef>
              <a:buClr>
                <a:srgbClr val="FFF9E5"/>
              </a:buClr>
              <a:buSzPct val="85000"/>
              <a:defRPr/>
            </a:pP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全新的数据透视表工具，对于</a:t>
            </a:r>
            <a:r>
              <a:rPr lang="en-US" altLang="en-US" sz="1400" dirty="0">
                <a:solidFill>
                  <a:schemeClr val="bg2">
                    <a:lumMod val="40000"/>
                    <a:lumOff val="60000"/>
                  </a:schemeClr>
                </a:solidFill>
                <a:effectLst>
                  <a:outerShdw blurRad="38100" dist="38100" dir="2700000" algn="tl">
                    <a:srgbClr val="000000"/>
                  </a:outerShdw>
                </a:effectLst>
                <a:latin typeface="+mn-ea"/>
                <a:cs typeface="Arial" pitchFamily="34" charset="0"/>
              </a:rPr>
              <a:t>SQL Server Analysis Servic</a:t>
            </a:r>
            <a:r>
              <a:rPr lang="en-US" altLang="zh-CN" sz="1400" dirty="0">
                <a:solidFill>
                  <a:schemeClr val="bg2">
                    <a:lumMod val="40000"/>
                    <a:lumOff val="60000"/>
                  </a:schemeClr>
                </a:solidFill>
                <a:effectLst>
                  <a:outerShdw blurRad="38100" dist="38100" dir="2700000" algn="tl">
                    <a:srgbClr val="000000"/>
                  </a:outerShdw>
                </a:effectLst>
                <a:latin typeface="+mn-ea"/>
                <a:cs typeface="Arial" pitchFamily="34" charset="0"/>
              </a:rPr>
              <a:t>es</a:t>
            </a: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更好的支持</a:t>
            </a:r>
            <a:endParaRPr lang="en-US" altLang="en-US" sz="1400" dirty="0">
              <a:solidFill>
                <a:schemeClr val="bg2">
                  <a:lumMod val="40000"/>
                  <a:lumOff val="60000"/>
                </a:schemeClr>
              </a:solidFill>
              <a:effectLst>
                <a:outerShdw blurRad="38100" dist="38100" dir="2700000" algn="tl">
                  <a:srgbClr val="000000"/>
                </a:outerShdw>
              </a:effectLst>
              <a:latin typeface="+mn-ea"/>
              <a:cs typeface="Arial" charset="0"/>
            </a:endParaRPr>
          </a:p>
        </p:txBody>
      </p:sp>
      <p:pic>
        <p:nvPicPr>
          <p:cNvPr id="40" name="Picture 4" descr="rs3"/>
          <p:cNvPicPr>
            <a:picLocks noChangeAspect="1" noChangeArrowheads="1"/>
          </p:cNvPicPr>
          <p:nvPr/>
        </p:nvPicPr>
        <p:blipFill>
          <a:blip r:embed="rId7" cstate="email"/>
          <a:srcRect/>
          <a:stretch>
            <a:fillRect/>
          </a:stretch>
        </p:blipFill>
        <p:spPr bwMode="auto">
          <a:xfrm>
            <a:off x="4858876" y="1806190"/>
            <a:ext cx="2284892" cy="1980000"/>
          </a:xfrm>
          <a:prstGeom prst="rect">
            <a:avLst/>
          </a:prstGeom>
          <a:noFill/>
        </p:spPr>
      </p:pic>
      <p:sp>
        <p:nvSpPr>
          <p:cNvPr id="41" name="TextBox 40"/>
          <p:cNvSpPr txBox="1"/>
          <p:nvPr/>
        </p:nvSpPr>
        <p:spPr>
          <a:xfrm>
            <a:off x="4857752" y="1457254"/>
            <a:ext cx="2143140" cy="400110"/>
          </a:xfrm>
          <a:prstGeom prst="rect">
            <a:avLst/>
          </a:prstGeom>
          <a:noFill/>
        </p:spPr>
        <p:txBody>
          <a:bodyPr wrap="square" rtlCol="0">
            <a:spAutoFit/>
          </a:bodyPr>
          <a:lstStyle/>
          <a:p>
            <a:pPr algn="ctr" rtl="0"/>
            <a:r>
              <a:rPr lang="zh-CN" altLang="en-US" sz="2000" b="1" kern="1200" dirty="0">
                <a:solidFill>
                  <a:srgbClr val="FFB601"/>
                </a:solidFill>
                <a:latin typeface="楷体_GB2312" pitchFamily="49" charset="-122"/>
                <a:ea typeface="楷体_GB2312" pitchFamily="49" charset="-122"/>
                <a:cs typeface="+mn-cs"/>
              </a:rPr>
              <a:t>报表服务</a:t>
            </a:r>
          </a:p>
        </p:txBody>
      </p:sp>
      <p:sp>
        <p:nvSpPr>
          <p:cNvPr id="42" name="Rectangle 1268745"/>
          <p:cNvSpPr>
            <a:spLocks noChangeArrowheads="1"/>
          </p:cNvSpPr>
          <p:nvPr/>
        </p:nvSpPr>
        <p:spPr bwMode="auto">
          <a:xfrm>
            <a:off x="7429520" y="1567770"/>
            <a:ext cx="1365250" cy="1689693"/>
          </a:xfrm>
          <a:prstGeom prst="rect">
            <a:avLst/>
          </a:prstGeom>
          <a:noFill/>
          <a:ln w="9525" cap="flat" cmpd="sng" algn="ctr">
            <a:noFill/>
            <a:prstDash val="solid"/>
            <a:miter lim="800000"/>
            <a:headEnd type="none" w="med" len="med"/>
            <a:tailEnd type="none" w="med" len="med"/>
          </a:ln>
          <a:effectLst/>
        </p:spPr>
        <p:txBody>
          <a:bodyPr>
            <a:spAutoFit/>
          </a:bodyPr>
          <a:lstStyle/>
          <a:p>
            <a:pPr algn="l" rtl="0">
              <a:lnSpc>
                <a:spcPct val="90000"/>
              </a:lnSpc>
              <a:spcBef>
                <a:spcPct val="30000"/>
              </a:spcBef>
              <a:buClr>
                <a:srgbClr val="FFF9E5"/>
              </a:buClr>
              <a:buSzPct val="85000"/>
              <a:defRPr/>
            </a:pPr>
            <a:r>
              <a:rPr lang="zh-CN" altLang="en-US" b="1" dirty="0">
                <a:solidFill>
                  <a:srgbClr val="FFD54F"/>
                </a:solidFill>
                <a:effectLst>
                  <a:outerShdw blurRad="38100" dist="38100" dir="2700000" algn="tl">
                    <a:srgbClr val="000000"/>
                  </a:outerShdw>
                </a:effectLst>
                <a:latin typeface="+mn-ea"/>
                <a:cs typeface="Arial" charset="0"/>
              </a:rPr>
              <a:t>丰富的报表形式</a:t>
            </a:r>
            <a:endParaRPr lang="en-US" altLang="en-US" b="1" dirty="0">
              <a:solidFill>
                <a:srgbClr val="FFD54F"/>
              </a:solidFill>
              <a:effectLst>
                <a:outerShdw blurRad="38100" dist="38100" dir="2700000" algn="tl">
                  <a:srgbClr val="000000"/>
                </a:outerShdw>
              </a:effectLst>
              <a:latin typeface="+mn-ea"/>
              <a:cs typeface="Arial" charset="0"/>
            </a:endParaRPr>
          </a:p>
          <a:p>
            <a:pPr>
              <a:lnSpc>
                <a:spcPct val="90000"/>
              </a:lnSpc>
              <a:spcBef>
                <a:spcPct val="30000"/>
              </a:spcBef>
              <a:buClr>
                <a:srgbClr val="FFF9E5"/>
              </a:buClr>
              <a:buSzPct val="85000"/>
              <a:defRPr/>
            </a:pP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支持多种数字，图形，</a:t>
            </a:r>
            <a:r>
              <a:rPr lang="en-US" altLang="zh-CN" sz="1400" dirty="0">
                <a:solidFill>
                  <a:schemeClr val="bg2">
                    <a:lumMod val="40000"/>
                    <a:lumOff val="60000"/>
                  </a:schemeClr>
                </a:solidFill>
                <a:effectLst>
                  <a:outerShdw blurRad="38100" dist="38100" dir="2700000" algn="tl">
                    <a:srgbClr val="000000"/>
                  </a:outerShdw>
                </a:effectLst>
                <a:latin typeface="+mn-ea"/>
                <a:cs typeface="Arial" charset="0"/>
              </a:rPr>
              <a:t>Web</a:t>
            </a: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格式的报表输出</a:t>
            </a:r>
          </a:p>
          <a:p>
            <a:pPr>
              <a:lnSpc>
                <a:spcPct val="90000"/>
              </a:lnSpc>
              <a:spcBef>
                <a:spcPct val="30000"/>
              </a:spcBef>
              <a:buClr>
                <a:srgbClr val="FFF9E5"/>
              </a:buClr>
              <a:buSzPct val="85000"/>
              <a:defRPr/>
            </a:pP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可以定制开发新的图表插件</a:t>
            </a:r>
          </a:p>
        </p:txBody>
      </p:sp>
      <p:grpSp>
        <p:nvGrpSpPr>
          <p:cNvPr id="4" name="Group 11"/>
          <p:cNvGrpSpPr>
            <a:grpSpLocks/>
          </p:cNvGrpSpPr>
          <p:nvPr/>
        </p:nvGrpSpPr>
        <p:grpSpPr bwMode="auto">
          <a:xfrm>
            <a:off x="4572000" y="4433911"/>
            <a:ext cx="3095625" cy="2281237"/>
            <a:chOff x="2880" y="2481"/>
            <a:chExt cx="1950" cy="1437"/>
          </a:xfrm>
        </p:grpSpPr>
        <p:pic>
          <p:nvPicPr>
            <p:cNvPr id="48" name="Picture 12" descr="rectangle shadow"/>
            <p:cNvPicPr>
              <a:picLocks noChangeAspect="1" noChangeArrowheads="1"/>
            </p:cNvPicPr>
            <p:nvPr/>
          </p:nvPicPr>
          <p:blipFill>
            <a:blip r:embed="rId8" cstate="email"/>
            <a:srcRect/>
            <a:stretch>
              <a:fillRect/>
            </a:stretch>
          </p:blipFill>
          <p:spPr bwMode="auto">
            <a:xfrm>
              <a:off x="2880" y="2481"/>
              <a:ext cx="1950" cy="1437"/>
            </a:xfrm>
            <a:prstGeom prst="rect">
              <a:avLst/>
            </a:prstGeom>
            <a:noFill/>
            <a:ln w="9525">
              <a:noFill/>
              <a:miter lim="800000"/>
              <a:headEnd/>
              <a:tailEnd/>
            </a:ln>
          </p:spPr>
        </p:pic>
        <p:pic>
          <p:nvPicPr>
            <p:cNvPr id="49" name="Rectangle 1266692"/>
            <p:cNvPicPr>
              <a:picLocks noChangeAspect="1" noChangeArrowheads="1"/>
            </p:cNvPicPr>
            <p:nvPr/>
          </p:nvPicPr>
          <p:blipFill>
            <a:blip r:embed="rId9" cstate="email"/>
            <a:srcRect/>
            <a:stretch>
              <a:fillRect/>
            </a:stretch>
          </p:blipFill>
          <p:spPr bwMode="auto">
            <a:xfrm>
              <a:off x="2986" y="2568"/>
              <a:ext cx="1739" cy="1263"/>
            </a:xfrm>
            <a:prstGeom prst="rect">
              <a:avLst/>
            </a:prstGeom>
            <a:noFill/>
            <a:ln w="9525">
              <a:noFill/>
              <a:miter lim="800000"/>
              <a:headEnd/>
              <a:tailEnd/>
            </a:ln>
          </p:spPr>
        </p:pic>
      </p:grpSp>
      <p:sp>
        <p:nvSpPr>
          <p:cNvPr id="50" name="Rectangle 1266696"/>
          <p:cNvSpPr>
            <a:spLocks noChangeArrowheads="1"/>
          </p:cNvSpPr>
          <p:nvPr/>
        </p:nvSpPr>
        <p:spPr bwMode="auto">
          <a:xfrm>
            <a:off x="7521575" y="4214818"/>
            <a:ext cx="1365250" cy="2539157"/>
          </a:xfrm>
          <a:prstGeom prst="rect">
            <a:avLst/>
          </a:prstGeom>
          <a:noFill/>
          <a:ln w="9525" cap="flat" cmpd="sng" algn="ctr">
            <a:noFill/>
            <a:prstDash val="solid"/>
            <a:miter lim="800000"/>
            <a:headEnd type="none" w="med" len="med"/>
            <a:tailEnd type="none" w="med" len="med"/>
          </a:ln>
          <a:effectLst/>
        </p:spPr>
        <p:txBody>
          <a:bodyPr>
            <a:spAutoFit/>
          </a:bodyPr>
          <a:lstStyle/>
          <a:p>
            <a:pPr>
              <a:lnSpc>
                <a:spcPct val="90000"/>
              </a:lnSpc>
              <a:spcBef>
                <a:spcPct val="30000"/>
              </a:spcBef>
              <a:buClr>
                <a:srgbClr val="FFF9E5"/>
              </a:buClr>
              <a:buSzPct val="85000"/>
              <a:defRPr/>
            </a:pPr>
            <a:r>
              <a:rPr lang="zh-CN" altLang="en-US" dirty="0">
                <a:solidFill>
                  <a:srgbClr val="FFD54F"/>
                </a:solidFill>
                <a:effectLst>
                  <a:outerShdw blurRad="38100" dist="38100" dir="2700000" algn="tl">
                    <a:srgbClr val="000000"/>
                  </a:outerShdw>
                </a:effectLst>
                <a:latin typeface="+mn-ea"/>
                <a:cs typeface="Arial" pitchFamily="34" charset="0"/>
              </a:rPr>
              <a:t>仪表板</a:t>
            </a:r>
            <a:endParaRPr lang="en-US" altLang="en-US" dirty="0">
              <a:solidFill>
                <a:srgbClr val="FFD54F"/>
              </a:solidFill>
              <a:effectLst>
                <a:outerShdw blurRad="38100" dist="38100" dir="2700000" algn="tl">
                  <a:srgbClr val="000000"/>
                </a:outerShdw>
              </a:effectLst>
              <a:latin typeface="+mn-ea"/>
              <a:cs typeface="Arial" pitchFamily="34" charset="0"/>
            </a:endParaRPr>
          </a:p>
          <a:p>
            <a:pPr>
              <a:lnSpc>
                <a:spcPct val="90000"/>
              </a:lnSpc>
              <a:spcBef>
                <a:spcPct val="30000"/>
              </a:spcBef>
              <a:buClr>
                <a:srgbClr val="FFF9E5"/>
              </a:buClr>
              <a:buSzPct val="85000"/>
              <a:buFont typeface="Wingdings 2" pitchFamily="18" charset="2"/>
              <a:buNone/>
              <a:defRPr/>
            </a:pP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创建丰富的、可交互的仪表板，集成和显示来自异构数据源的业务信息，使用内置的</a:t>
            </a:r>
            <a:r>
              <a:rPr lang="en-US" altLang="zh-CN" sz="1400" dirty="0">
                <a:solidFill>
                  <a:schemeClr val="bg2">
                    <a:lumMod val="40000"/>
                    <a:lumOff val="60000"/>
                  </a:schemeClr>
                </a:solidFill>
                <a:effectLst>
                  <a:outerShdw blurRad="38100" dist="38100" dir="2700000" algn="tl">
                    <a:srgbClr val="000000"/>
                  </a:outerShdw>
                </a:effectLst>
                <a:latin typeface="+mn-ea"/>
                <a:cs typeface="Arial" charset="0"/>
              </a:rPr>
              <a:t>Web</a:t>
            </a: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部件，例如动态</a:t>
            </a:r>
            <a:r>
              <a:rPr lang="en-US" altLang="zh-CN" sz="1400" dirty="0">
                <a:solidFill>
                  <a:schemeClr val="bg2">
                    <a:lumMod val="40000"/>
                    <a:lumOff val="60000"/>
                  </a:schemeClr>
                </a:solidFill>
                <a:effectLst>
                  <a:outerShdw blurRad="38100" dist="38100" dir="2700000" algn="tl">
                    <a:srgbClr val="000000"/>
                  </a:outerShdw>
                </a:effectLst>
                <a:latin typeface="+mn-ea"/>
                <a:cs typeface="Arial" charset="0"/>
              </a:rPr>
              <a:t>KPI</a:t>
            </a: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和</a:t>
            </a:r>
            <a:r>
              <a:rPr lang="en-US" altLang="en-US" sz="1400" dirty="0">
                <a:solidFill>
                  <a:schemeClr val="bg2">
                    <a:lumMod val="40000"/>
                    <a:lumOff val="60000"/>
                  </a:schemeClr>
                </a:solidFill>
                <a:effectLst>
                  <a:outerShdw blurRad="38100" dist="38100" dir="2700000" algn="tl">
                    <a:srgbClr val="000000"/>
                  </a:outerShdw>
                </a:effectLst>
                <a:latin typeface="+mn-ea"/>
                <a:cs typeface="Arial" charset="0"/>
              </a:rPr>
              <a:t>Office</a:t>
            </a:r>
            <a:br>
              <a:rPr lang="en-US" altLang="en-US" sz="1400" dirty="0">
                <a:solidFill>
                  <a:schemeClr val="bg2">
                    <a:lumMod val="40000"/>
                    <a:lumOff val="60000"/>
                  </a:schemeClr>
                </a:solidFill>
                <a:effectLst>
                  <a:outerShdw blurRad="38100" dist="38100" dir="2700000" algn="tl">
                    <a:srgbClr val="000000"/>
                  </a:outerShdw>
                </a:effectLst>
                <a:latin typeface="+mn-ea"/>
                <a:cs typeface="Arial" charset="0"/>
              </a:rPr>
            </a:br>
            <a:r>
              <a:rPr lang="en-US" altLang="en-US" sz="1400" dirty="0">
                <a:solidFill>
                  <a:schemeClr val="bg2">
                    <a:lumMod val="40000"/>
                    <a:lumOff val="60000"/>
                  </a:schemeClr>
                </a:solidFill>
                <a:effectLst>
                  <a:outerShdw blurRad="38100" dist="38100" dir="2700000" algn="tl">
                    <a:srgbClr val="000000"/>
                  </a:outerShdw>
                </a:effectLst>
                <a:latin typeface="+mn-ea"/>
                <a:cs typeface="Arial" charset="0"/>
              </a:rPr>
              <a:t>Excel 2007</a:t>
            </a: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工作簿</a:t>
            </a:r>
            <a:endParaRPr lang="en-US" altLang="en-US" sz="1400" dirty="0">
              <a:solidFill>
                <a:schemeClr val="bg2">
                  <a:lumMod val="40000"/>
                  <a:lumOff val="60000"/>
                </a:schemeClr>
              </a:solidFill>
              <a:effectLst>
                <a:outerShdw blurRad="38100" dist="38100" dir="2700000" algn="tl">
                  <a:srgbClr val="000000"/>
                </a:outerShdw>
              </a:effectLst>
              <a:latin typeface="+mn-ea"/>
              <a:cs typeface="Arial" charset="0"/>
            </a:endParaRPr>
          </a:p>
        </p:txBody>
      </p:sp>
      <p:sp>
        <p:nvSpPr>
          <p:cNvPr id="51" name="TextBox 50"/>
          <p:cNvSpPr txBox="1"/>
          <p:nvPr/>
        </p:nvSpPr>
        <p:spPr>
          <a:xfrm>
            <a:off x="4786314" y="4068553"/>
            <a:ext cx="2643206" cy="646331"/>
          </a:xfrm>
          <a:prstGeom prst="rect">
            <a:avLst/>
          </a:prstGeom>
          <a:noFill/>
        </p:spPr>
        <p:txBody>
          <a:bodyPr wrap="square" rtlCol="0">
            <a:spAutoFit/>
          </a:bodyPr>
          <a:lstStyle/>
          <a:p>
            <a:pPr algn="ctr" rtl="0"/>
            <a:r>
              <a:rPr lang="en-US" altLang="zh-CN" b="1" kern="1200" dirty="0">
                <a:solidFill>
                  <a:srgbClr val="FFB601"/>
                </a:solidFill>
                <a:latin typeface="+mn-lt"/>
                <a:ea typeface="+mn-ea"/>
                <a:cs typeface="+mn-cs"/>
              </a:rPr>
              <a:t>SharePoint Server 2007</a:t>
            </a:r>
            <a:endParaRPr lang="zh-CN" altLang="en-US" b="1" kern="1200" dirty="0">
              <a:solidFill>
                <a:srgbClr val="FFB601"/>
              </a:solidFill>
              <a:latin typeface="+mn-lt"/>
              <a:ea typeface="+mn-ea"/>
              <a:cs typeface="+mn-cs"/>
            </a:endParaRPr>
          </a:p>
        </p:txBody>
      </p:sp>
      <p:sp>
        <p:nvSpPr>
          <p:cNvPr id="54" name="Rectangle 1266694"/>
          <p:cNvSpPr>
            <a:spLocks noChangeArrowheads="1"/>
          </p:cNvSpPr>
          <p:nvPr/>
        </p:nvSpPr>
        <p:spPr bwMode="auto">
          <a:xfrm>
            <a:off x="3149600" y="4286256"/>
            <a:ext cx="1466850" cy="1569660"/>
          </a:xfrm>
          <a:prstGeom prst="rect">
            <a:avLst/>
          </a:prstGeom>
          <a:noFill/>
          <a:ln w="9525" cap="flat" cmpd="sng" algn="ctr">
            <a:noFill/>
            <a:prstDash val="solid"/>
            <a:miter lim="800000"/>
            <a:headEnd type="none" w="med" len="med"/>
            <a:tailEnd type="none" w="med" len="med"/>
          </a:ln>
          <a:effectLst/>
        </p:spPr>
        <p:txBody>
          <a:bodyPr>
            <a:spAutoFit/>
          </a:bodyPr>
          <a:lstStyle/>
          <a:p>
            <a:pPr algn="l" rtl="0">
              <a:lnSpc>
                <a:spcPct val="90000"/>
              </a:lnSpc>
              <a:spcBef>
                <a:spcPct val="30000"/>
              </a:spcBef>
              <a:buClr>
                <a:srgbClr val="FFF9E5"/>
              </a:buClr>
              <a:buSzPct val="85000"/>
              <a:buFont typeface="Wingdings 2" pitchFamily="18" charset="2"/>
              <a:buNone/>
              <a:defRPr/>
            </a:pPr>
            <a:r>
              <a:rPr lang="zh-CN" altLang="en-US" dirty="0">
                <a:solidFill>
                  <a:srgbClr val="FFD54F"/>
                </a:solidFill>
                <a:effectLst>
                  <a:outerShdw blurRad="38100" dist="38100" dir="2700000" algn="tl">
                    <a:srgbClr val="000000"/>
                  </a:outerShdw>
                </a:effectLst>
                <a:latin typeface="+mn-ea"/>
                <a:cs typeface="Arial" pitchFamily="34" charset="0"/>
              </a:rPr>
              <a:t>计划、预算</a:t>
            </a:r>
            <a:endParaRPr lang="en-US" dirty="0">
              <a:solidFill>
                <a:srgbClr val="FFD54F"/>
              </a:solidFill>
              <a:effectLst>
                <a:outerShdw blurRad="38100" dist="38100" dir="2700000" algn="tl">
                  <a:srgbClr val="000000"/>
                </a:outerShdw>
              </a:effectLst>
              <a:latin typeface="+mn-ea"/>
              <a:cs typeface="Arial" pitchFamily="34" charset="0"/>
            </a:endParaRPr>
          </a:p>
          <a:p>
            <a:pPr>
              <a:lnSpc>
                <a:spcPct val="90000"/>
              </a:lnSpc>
              <a:spcBef>
                <a:spcPct val="30000"/>
              </a:spcBef>
              <a:buClr>
                <a:srgbClr val="FFF9E5"/>
              </a:buClr>
              <a:buSzPct val="85000"/>
              <a:defRPr/>
            </a:pPr>
            <a:r>
              <a:rPr lang="zh-CN" altLang="en-US" sz="1400" dirty="0">
                <a:solidFill>
                  <a:schemeClr val="bg2">
                    <a:lumMod val="40000"/>
                    <a:lumOff val="60000"/>
                  </a:schemeClr>
                </a:solidFill>
                <a:effectLst>
                  <a:outerShdw blurRad="38100" dist="38100" dir="2700000" algn="tl">
                    <a:srgbClr val="000000"/>
                  </a:outerShdw>
                </a:effectLst>
                <a:latin typeface="+mn-ea"/>
                <a:cs typeface="Arial" charset="0"/>
              </a:rPr>
              <a:t>业务人员可以定义、修改和维护集成了业务规则、工作流和企业业务数据的逻辑业务模型</a:t>
            </a:r>
            <a:endParaRPr lang="en-US" altLang="en-US" sz="1400" dirty="0">
              <a:solidFill>
                <a:schemeClr val="bg2">
                  <a:lumMod val="40000"/>
                  <a:lumOff val="60000"/>
                </a:schemeClr>
              </a:solidFill>
              <a:effectLst>
                <a:outerShdw blurRad="38100" dist="38100" dir="2700000" algn="tl">
                  <a:srgbClr val="000000"/>
                </a:outerShdw>
              </a:effectLst>
              <a:latin typeface="+mn-ea"/>
              <a:cs typeface="Arial" charset="0"/>
            </a:endParaRPr>
          </a:p>
        </p:txBody>
      </p:sp>
      <p:pic>
        <p:nvPicPr>
          <p:cNvPr id="55" name="Picture 6" descr="O12 Biz"/>
          <p:cNvPicPr>
            <a:picLocks noChangeAspect="1" noChangeArrowheads="1"/>
          </p:cNvPicPr>
          <p:nvPr/>
        </p:nvPicPr>
        <p:blipFill>
          <a:blip r:embed="rId10" cstate="email"/>
          <a:srcRect/>
          <a:stretch>
            <a:fillRect/>
          </a:stretch>
        </p:blipFill>
        <p:spPr bwMode="auto">
          <a:xfrm>
            <a:off x="285720" y="4572008"/>
            <a:ext cx="2784000" cy="2088000"/>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sp>
        <p:nvSpPr>
          <p:cNvPr id="56" name="TextBox 55"/>
          <p:cNvSpPr txBox="1"/>
          <p:nvPr/>
        </p:nvSpPr>
        <p:spPr>
          <a:xfrm>
            <a:off x="0" y="4131238"/>
            <a:ext cx="3071802" cy="369332"/>
          </a:xfrm>
          <a:prstGeom prst="rect">
            <a:avLst/>
          </a:prstGeom>
          <a:noFill/>
        </p:spPr>
        <p:txBody>
          <a:bodyPr wrap="square" rtlCol="0">
            <a:spAutoFit/>
          </a:bodyPr>
          <a:lstStyle/>
          <a:p>
            <a:pPr algn="ctr" rtl="0"/>
            <a:r>
              <a:rPr lang="en-US" altLang="zh-CN" b="1" kern="1200" dirty="0">
                <a:solidFill>
                  <a:srgbClr val="FFB601"/>
                </a:solidFill>
                <a:latin typeface="+mn-lt"/>
                <a:ea typeface="+mn-ea"/>
                <a:cs typeface="+mn-cs"/>
              </a:rPr>
              <a:t>Performance Point </a:t>
            </a:r>
            <a:r>
              <a:rPr lang="en-US" altLang="zh-CN" b="1" kern="1200" dirty="0" smtClean="0">
                <a:solidFill>
                  <a:srgbClr val="FFB601"/>
                </a:solidFill>
                <a:latin typeface="+mn-lt"/>
                <a:ea typeface="+mn-ea"/>
                <a:cs typeface="+mn-cs"/>
              </a:rPr>
              <a:t>Server</a:t>
            </a:r>
            <a:endParaRPr lang="zh-CN" altLang="en-US" b="1" kern="1200" dirty="0">
              <a:solidFill>
                <a:srgbClr val="FFB601"/>
              </a:solidFill>
              <a:latin typeface="+mn-lt"/>
              <a:ea typeface="+mn-ea"/>
              <a:cs typeface="+mn-cs"/>
            </a:endParaRPr>
          </a:p>
        </p:txBody>
      </p:sp>
      <p:sp>
        <p:nvSpPr>
          <p:cNvPr id="25" name="标题 3"/>
          <p:cNvSpPr>
            <a:spLocks noGrp="1"/>
          </p:cNvSpPr>
          <p:nvPr>
            <p:ph type="title"/>
          </p:nvPr>
        </p:nvSpPr>
        <p:spPr>
          <a:xfrm>
            <a:off x="214282" y="214298"/>
            <a:ext cx="8229600" cy="1143000"/>
          </a:xfrm>
        </p:spPr>
        <p:txBody>
          <a:bodyPr>
            <a:normAutofit/>
          </a:bodyPr>
          <a:lstStyle/>
          <a:p>
            <a:r>
              <a:rPr lang="zh-CN" altLang="en-US" sz="3600" dirty="0" smtClean="0"/>
              <a:t>消费 </a:t>
            </a:r>
            <a:r>
              <a:rPr lang="en-US" altLang="zh-CN" sz="3600" dirty="0" smtClean="0"/>
              <a:t>– </a:t>
            </a:r>
            <a:r>
              <a:rPr lang="zh-CN" altLang="en-US" sz="3600" dirty="0" smtClean="0"/>
              <a:t>多样化的前端消费</a:t>
            </a:r>
            <a:endParaRPr lang="zh-CN" altLang="en-US" sz="3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50"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28" y="285728"/>
            <a:ext cx="8229600" cy="1143000"/>
          </a:xfrm>
        </p:spPr>
        <p:txBody>
          <a:bodyPr/>
          <a:lstStyle/>
          <a:p>
            <a:r>
              <a:rPr lang="en-US" altLang="zh-CN" dirty="0" smtClean="0">
                <a:latin typeface="+mj-ea"/>
              </a:rPr>
              <a:t>SOA</a:t>
            </a:r>
            <a:r>
              <a:rPr lang="zh-CN" altLang="en-US" dirty="0" smtClean="0">
                <a:latin typeface="+mj-ea"/>
              </a:rPr>
              <a:t>架构的三大商业价值</a:t>
            </a:r>
            <a:endParaRPr lang="zh-CN" altLang="en-US" dirty="0">
              <a:latin typeface="+mj-ea"/>
            </a:endParaRPr>
          </a:p>
        </p:txBody>
      </p:sp>
      <p:sp>
        <p:nvSpPr>
          <p:cNvPr id="3" name="内容占位符 2"/>
          <p:cNvSpPr>
            <a:spLocks noGrp="1"/>
          </p:cNvSpPr>
          <p:nvPr>
            <p:ph idx="1"/>
          </p:nvPr>
        </p:nvSpPr>
        <p:spPr>
          <a:xfrm>
            <a:off x="381000" y="1163988"/>
            <a:ext cx="8388350" cy="5336846"/>
          </a:xfrm>
        </p:spPr>
        <p:txBody>
          <a:bodyPr/>
          <a:lstStyle/>
          <a:p>
            <a:r>
              <a:rPr lang="en-US" altLang="zh-CN" dirty="0" smtClean="0">
                <a:latin typeface="黑体" pitchFamily="2" charset="-122"/>
                <a:ea typeface="黑体" pitchFamily="2" charset="-122"/>
              </a:rPr>
              <a:t>IT</a:t>
            </a:r>
            <a:r>
              <a:rPr lang="zh-CN" altLang="en-US" dirty="0" smtClean="0">
                <a:latin typeface="黑体" pitchFamily="2" charset="-122"/>
                <a:ea typeface="黑体" pitchFamily="2" charset="-122"/>
              </a:rPr>
              <a:t>推动业务灵活成长</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消除地域差异</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连通异构系统</a:t>
            </a:r>
            <a:endParaRPr lang="en-US" altLang="zh-CN" dirty="0" smtClean="0">
              <a:latin typeface="黑体" pitchFamily="2" charset="-122"/>
              <a:ea typeface="黑体" pitchFamily="2" charset="-122"/>
            </a:endParaRPr>
          </a:p>
          <a:p>
            <a:r>
              <a:rPr lang="zh-CN" altLang="en-US" dirty="0" smtClean="0">
                <a:latin typeface="黑体" pitchFamily="2" charset="-122"/>
                <a:ea typeface="黑体" pitchFamily="2" charset="-122"/>
              </a:rPr>
              <a:t>提高效率，降低运营成本</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挖掘现有</a:t>
            </a:r>
            <a:r>
              <a:rPr lang="en-US" altLang="zh-CN" dirty="0" smtClean="0">
                <a:latin typeface="黑体" pitchFamily="2" charset="-122"/>
                <a:ea typeface="黑体" pitchFamily="2" charset="-122"/>
              </a:rPr>
              <a:t>IT</a:t>
            </a:r>
            <a:r>
              <a:rPr lang="zh-CN" altLang="en-US" dirty="0" smtClean="0">
                <a:latin typeface="黑体" pitchFamily="2" charset="-122"/>
                <a:ea typeface="黑体" pitchFamily="2" charset="-122"/>
              </a:rPr>
              <a:t>资产价值</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流程规范化</a:t>
            </a:r>
            <a:endParaRPr lang="en-US" altLang="zh-CN" dirty="0" smtClean="0">
              <a:latin typeface="黑体" pitchFamily="2" charset="-122"/>
              <a:ea typeface="黑体" pitchFamily="2" charset="-122"/>
            </a:endParaRPr>
          </a:p>
          <a:p>
            <a:r>
              <a:rPr lang="zh-CN" altLang="en-US" dirty="0" smtClean="0">
                <a:latin typeface="黑体" pitchFamily="2" charset="-122"/>
                <a:ea typeface="黑体" pitchFamily="2" charset="-122"/>
              </a:rPr>
              <a:t>带来新的商业机遇</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增强商业洞察力</a:t>
            </a:r>
            <a:endParaRPr lang="en-US" altLang="zh-CN" dirty="0" smtClean="0">
              <a:latin typeface="黑体" pitchFamily="2" charset="-122"/>
              <a:ea typeface="黑体" pitchFamily="2" charset="-122"/>
            </a:endParaRPr>
          </a:p>
          <a:p>
            <a:pPr lvl="1"/>
            <a:r>
              <a:rPr lang="zh-CN" altLang="en-US" dirty="0" smtClean="0">
                <a:latin typeface="黑体" pitchFamily="2" charset="-122"/>
                <a:ea typeface="黑体" pitchFamily="2" charset="-122"/>
              </a:rPr>
              <a:t>提高产能</a:t>
            </a:r>
            <a:endParaRPr lang="en-US" altLang="zh-CN" dirty="0" smtClean="0">
              <a:latin typeface="黑体" pitchFamily="2" charset="-122"/>
              <a:ea typeface="黑体" pitchFamily="2" charset="-122"/>
            </a:endParaRPr>
          </a:p>
          <a:p>
            <a:pPr lvl="1"/>
            <a:r>
              <a:rPr lang="en-US" altLang="zh-CN" dirty="0" smtClean="0">
                <a:latin typeface="黑体" pitchFamily="2" charset="-122"/>
                <a:ea typeface="黑体" pitchFamily="2" charset="-122"/>
              </a:rPr>
              <a:t>……</a:t>
            </a:r>
            <a:endParaRPr lang="zh-CN" altLang="en-US" dirty="0">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70" y="142852"/>
            <a:ext cx="8229600" cy="796908"/>
          </a:xfrm>
        </p:spPr>
        <p:txBody>
          <a:bodyPr/>
          <a:lstStyle/>
          <a:p>
            <a:r>
              <a:rPr lang="en-US" altLang="zh-CN" dirty="0" smtClean="0"/>
              <a:t>RFID</a:t>
            </a:r>
            <a:r>
              <a:rPr lang="zh-CN" altLang="en-US" dirty="0" smtClean="0"/>
              <a:t>生态链</a:t>
            </a:r>
            <a:endParaRPr lang="zh-CN" altLang="en-US" dirty="0"/>
          </a:p>
        </p:txBody>
      </p:sp>
      <p:sp>
        <p:nvSpPr>
          <p:cNvPr id="3" name="内容占位符 2"/>
          <p:cNvSpPr>
            <a:spLocks noGrp="1"/>
          </p:cNvSpPr>
          <p:nvPr>
            <p:ph idx="1"/>
          </p:nvPr>
        </p:nvSpPr>
        <p:spPr>
          <a:xfrm>
            <a:off x="314325" y="1539852"/>
            <a:ext cx="8229600" cy="4525963"/>
          </a:xfrm>
        </p:spPr>
        <p:txBody>
          <a:bodyPr/>
          <a:lstStyle/>
          <a:p>
            <a:endParaRPr lang="zh-CN" altLang="en-US" dirty="0">
              <a:solidFill>
                <a:schemeClr val="bg1"/>
              </a:solidFill>
            </a:endParaRPr>
          </a:p>
        </p:txBody>
      </p:sp>
      <p:sp>
        <p:nvSpPr>
          <p:cNvPr id="6" name="Rectangle 139267"/>
          <p:cNvSpPr>
            <a:spLocks noChangeArrowheads="1"/>
          </p:cNvSpPr>
          <p:nvPr/>
        </p:nvSpPr>
        <p:spPr bwMode="auto">
          <a:xfrm>
            <a:off x="11112" y="2163761"/>
            <a:ext cx="6475412" cy="11239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pPr>
            <a:endParaRPr lang="zh-CN" altLang="en-US">
              <a:solidFill>
                <a:schemeClr val="bg1"/>
              </a:solidFill>
            </a:endParaRPr>
          </a:p>
        </p:txBody>
      </p:sp>
      <p:sp>
        <p:nvSpPr>
          <p:cNvPr id="7" name="Rectangle 139268"/>
          <p:cNvSpPr>
            <a:spLocks noChangeArrowheads="1"/>
          </p:cNvSpPr>
          <p:nvPr/>
        </p:nvSpPr>
        <p:spPr bwMode="auto">
          <a:xfrm>
            <a:off x="11112" y="3286124"/>
            <a:ext cx="6475412" cy="14811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endParaRPr lang="en-US" altLang="zh-CN">
              <a:solidFill>
                <a:schemeClr val="bg1"/>
              </a:solidFill>
            </a:endParaRPr>
          </a:p>
        </p:txBody>
      </p:sp>
      <p:sp>
        <p:nvSpPr>
          <p:cNvPr id="8" name="Rectangle 139269"/>
          <p:cNvSpPr>
            <a:spLocks noChangeArrowheads="1"/>
          </p:cNvSpPr>
          <p:nvPr/>
        </p:nvSpPr>
        <p:spPr bwMode="auto">
          <a:xfrm>
            <a:off x="11112" y="4765674"/>
            <a:ext cx="6475412" cy="9667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spcBef>
                <a:spcPct val="0"/>
              </a:spcBef>
            </a:pPr>
            <a:endParaRPr lang="en-US" altLang="zh-CN">
              <a:solidFill>
                <a:schemeClr val="bg1"/>
              </a:solidFill>
            </a:endParaRPr>
          </a:p>
        </p:txBody>
      </p:sp>
      <p:graphicFrame>
        <p:nvGraphicFramePr>
          <p:cNvPr id="9" name="Object 2"/>
          <p:cNvGraphicFramePr>
            <a:graphicFrameLocks noChangeAspect="1"/>
          </p:cNvGraphicFramePr>
          <p:nvPr/>
        </p:nvGraphicFramePr>
        <p:xfrm>
          <a:off x="1814512" y="2128836"/>
          <a:ext cx="4257674" cy="3444875"/>
        </p:xfrm>
        <a:graphic>
          <a:graphicData uri="http://schemas.openxmlformats.org/presentationml/2006/ole">
            <p:oleObj spid="_x0000_s4098" name="Visio" r:id="rId4" imgW="7696200" imgH="5178755" progId="">
              <p:embed/>
            </p:oleObj>
          </a:graphicData>
        </a:graphic>
      </p:graphicFrame>
      <p:sp>
        <p:nvSpPr>
          <p:cNvPr id="10" name="TextBox 139271"/>
          <p:cNvSpPr txBox="1">
            <a:spLocks noChangeArrowheads="1"/>
          </p:cNvSpPr>
          <p:nvPr/>
        </p:nvSpPr>
        <p:spPr bwMode="auto">
          <a:xfrm>
            <a:off x="2878137" y="3582986"/>
            <a:ext cx="3551237" cy="646113"/>
          </a:xfrm>
          <a:prstGeom prst="rect">
            <a:avLst/>
          </a:prstGeom>
          <a:noFill/>
          <a:ln w="9525">
            <a:noFill/>
            <a:miter lim="800000"/>
            <a:headEnd/>
            <a:tailEnd/>
          </a:ln>
        </p:spPr>
        <p:txBody>
          <a:bodyPr wrap="square">
            <a:spAutoFit/>
          </a:bodyPr>
          <a:lstStyle/>
          <a:p>
            <a:pPr algn="l" rtl="0">
              <a:spcBef>
                <a:spcPct val="0"/>
              </a:spcBef>
            </a:pPr>
            <a:r>
              <a:rPr lang="da-DK" altLang="zh-CN" b="1" kern="1200" dirty="0">
                <a:solidFill>
                  <a:schemeClr val="bg1"/>
                </a:solidFill>
                <a:latin typeface="Segoe Semibold" pitchFamily="34" charset="0"/>
                <a:ea typeface="宋体"/>
                <a:cs typeface="Arial" charset="0"/>
              </a:rPr>
              <a:t>Distributed RFID site servers running</a:t>
            </a:r>
            <a:r>
              <a:rPr lang="zh-CN" altLang="en-US" b="1" kern="1200" dirty="0">
                <a:solidFill>
                  <a:schemeClr val="bg1"/>
                </a:solidFill>
                <a:latin typeface="Segoe Semibold" pitchFamily="34" charset="0"/>
                <a:ea typeface="宋体"/>
                <a:cs typeface="Arial" charset="0"/>
              </a:rPr>
              <a:t> </a:t>
            </a:r>
            <a:r>
              <a:rPr lang="en-US" altLang="zh-CN" b="1" kern="1200" dirty="0">
                <a:solidFill>
                  <a:schemeClr val="bg1"/>
                </a:solidFill>
                <a:latin typeface="Segoe Semibold" pitchFamily="34" charset="0"/>
                <a:ea typeface="宋体"/>
                <a:cs typeface="Arial" charset="0"/>
              </a:rPr>
              <a:t>BizTalk</a:t>
            </a:r>
            <a:r>
              <a:rPr lang="da-DK" altLang="zh-CN" b="1" kern="1200" dirty="0">
                <a:solidFill>
                  <a:schemeClr val="bg1"/>
                </a:solidFill>
                <a:latin typeface="Segoe Semibold" pitchFamily="34" charset="0"/>
                <a:ea typeface="宋体"/>
                <a:cs typeface="Arial" charset="0"/>
              </a:rPr>
              <a:t> RFID</a:t>
            </a:r>
          </a:p>
        </p:txBody>
      </p:sp>
      <p:sp>
        <p:nvSpPr>
          <p:cNvPr id="11" name="TextBox 139272"/>
          <p:cNvSpPr txBox="1">
            <a:spLocks noChangeArrowheads="1"/>
          </p:cNvSpPr>
          <p:nvPr/>
        </p:nvSpPr>
        <p:spPr bwMode="auto">
          <a:xfrm>
            <a:off x="55562" y="3311524"/>
            <a:ext cx="2728912" cy="1403350"/>
          </a:xfrm>
          <a:prstGeom prst="rect">
            <a:avLst/>
          </a:prstGeom>
          <a:noFill/>
          <a:ln w="9525">
            <a:noFill/>
            <a:miter lim="800000"/>
            <a:headEnd/>
            <a:tailEnd/>
          </a:ln>
        </p:spPr>
        <p:txBody>
          <a:bodyPr wrap="none">
            <a:spAutoFit/>
          </a:bodyPr>
          <a:lstStyle/>
          <a:p>
            <a:pPr algn="l" rtl="0">
              <a:spcBef>
                <a:spcPct val="0"/>
              </a:spcBef>
            </a:pPr>
            <a:r>
              <a:rPr lang="da-DK" altLang="zh-CN" sz="1600" b="1" kern="1200" dirty="0">
                <a:solidFill>
                  <a:schemeClr val="bg1"/>
                </a:solidFill>
                <a:latin typeface="Segoe Semibold" pitchFamily="34" charset="0"/>
                <a:ea typeface="宋体"/>
                <a:cs typeface="Arial" charset="0"/>
              </a:rPr>
              <a:t>RFID</a:t>
            </a:r>
            <a:r>
              <a:rPr lang="zh-CN" altLang="en-US" sz="1600" b="1" kern="1200" dirty="0">
                <a:solidFill>
                  <a:schemeClr val="bg1"/>
                </a:solidFill>
                <a:latin typeface="Segoe Semibold" pitchFamily="34" charset="0"/>
                <a:ea typeface="宋体"/>
                <a:cs typeface="Arial" charset="0"/>
              </a:rPr>
              <a:t>应用服务平台</a:t>
            </a:r>
            <a:endParaRPr lang="da-DK" altLang="zh-CN" sz="1600" b="1" kern="1200" dirty="0">
              <a:solidFill>
                <a:schemeClr val="bg1"/>
              </a:solidFill>
              <a:latin typeface="Segoe Semibold" pitchFamily="34" charset="0"/>
              <a:ea typeface="宋体"/>
              <a:cs typeface="+mn-cs"/>
            </a:endParaRPr>
          </a:p>
          <a:p>
            <a:pPr algn="l" rtl="0">
              <a:spcBef>
                <a:spcPct val="0"/>
              </a:spcBef>
              <a:buFont typeface="Wingdings" pitchFamily="2" charset="2"/>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Add context and turn raw events</a:t>
            </a:r>
          </a:p>
          <a:p>
            <a:pPr algn="l" rtl="0">
              <a:spcBef>
                <a:spcPct val="0"/>
              </a:spcBef>
              <a:buFont typeface="Wingdings" pitchFamily="2" charset="2"/>
              <a:buNone/>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into business process relevant </a:t>
            </a:r>
          </a:p>
          <a:p>
            <a:pPr algn="l" rtl="0">
              <a:spcBef>
                <a:spcPct val="0"/>
              </a:spcBef>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information</a:t>
            </a:r>
          </a:p>
          <a:p>
            <a:pPr algn="l" rtl="0">
              <a:spcBef>
                <a:spcPct val="0"/>
              </a:spcBef>
              <a:buFont typeface="Wingdings" pitchFamily="2" charset="2"/>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Interpret events at the edge through</a:t>
            </a:r>
          </a:p>
          <a:p>
            <a:pPr algn="l" rtl="0">
              <a:spcBef>
                <a:spcPct val="0"/>
              </a:spcBef>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filters, rules &amp; alerts</a:t>
            </a:r>
          </a:p>
          <a:p>
            <a:pPr algn="l" rtl="0">
              <a:spcBef>
                <a:spcPct val="0"/>
              </a:spcBef>
              <a:buFont typeface="Wingdings" pitchFamily="2" charset="2"/>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Discover, configure and manage devices</a:t>
            </a:r>
          </a:p>
          <a:p>
            <a:pPr algn="l" rtl="0">
              <a:spcBef>
                <a:spcPct val="0"/>
              </a:spcBef>
              <a:buFont typeface="Wingdings" pitchFamily="2" charset="2"/>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Hardware Abstraction Layer</a:t>
            </a:r>
          </a:p>
        </p:txBody>
      </p:sp>
      <p:sp>
        <p:nvSpPr>
          <p:cNvPr id="12" name="TextBox 139273"/>
          <p:cNvSpPr txBox="1">
            <a:spLocks noChangeArrowheads="1"/>
          </p:cNvSpPr>
          <p:nvPr/>
        </p:nvSpPr>
        <p:spPr bwMode="auto">
          <a:xfrm>
            <a:off x="103187" y="4743449"/>
            <a:ext cx="1784350" cy="946150"/>
          </a:xfrm>
          <a:prstGeom prst="rect">
            <a:avLst/>
          </a:prstGeom>
          <a:noFill/>
          <a:ln w="9525">
            <a:noFill/>
            <a:miter lim="800000"/>
            <a:headEnd/>
            <a:tailEnd/>
          </a:ln>
        </p:spPr>
        <p:txBody>
          <a:bodyPr>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硬件设备</a:t>
            </a:r>
            <a:endParaRPr lang="da-DK" altLang="zh-CN" sz="1600" b="1" kern="1200" dirty="0">
              <a:solidFill>
                <a:schemeClr val="bg1"/>
              </a:solidFill>
              <a:latin typeface="Segoe Semibold" pitchFamily="34" charset="0"/>
              <a:ea typeface="宋体"/>
              <a:cs typeface="Arial" charset="0"/>
            </a:endParaRPr>
          </a:p>
          <a:p>
            <a:pPr algn="l" rtl="0">
              <a:spcBef>
                <a:spcPct val="0"/>
              </a:spcBef>
              <a:buFontTx/>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RFID fixed and mobile  </a:t>
            </a:r>
            <a:br>
              <a:rPr lang="da-DK" altLang="zh-CN" sz="1000" b="1" kern="1200" dirty="0">
                <a:solidFill>
                  <a:schemeClr val="bg1"/>
                </a:solidFill>
                <a:latin typeface="Segoe Semibold" pitchFamily="34" charset="0"/>
                <a:ea typeface="宋体"/>
                <a:cs typeface="Arial" charset="0"/>
              </a:rPr>
            </a:br>
            <a:r>
              <a:rPr lang="da-DK" altLang="zh-CN" sz="1000" b="1" kern="1200" dirty="0">
                <a:solidFill>
                  <a:schemeClr val="bg1"/>
                </a:solidFill>
                <a:latin typeface="Segoe Semibold" pitchFamily="34" charset="0"/>
                <a:ea typeface="宋体"/>
                <a:cs typeface="Arial" charset="0"/>
              </a:rPr>
              <a:t>  readers, Printers</a:t>
            </a:r>
          </a:p>
          <a:p>
            <a:pPr algn="l" rtl="0">
              <a:spcBef>
                <a:spcPct val="0"/>
              </a:spcBef>
              <a:buFontTx/>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Bar Code Scanners</a:t>
            </a:r>
          </a:p>
          <a:p>
            <a:pPr algn="l" rtl="0">
              <a:spcBef>
                <a:spcPct val="0"/>
              </a:spcBef>
              <a:buFontTx/>
              <a:buChar char="•"/>
            </a:pPr>
            <a:r>
              <a:rPr lang="da-DK" sz="1000" b="1" kern="1200" dirty="0">
                <a:solidFill>
                  <a:schemeClr val="bg1"/>
                </a:solidFill>
                <a:latin typeface="Segoe Semibold" pitchFamily="34" charset="0"/>
                <a:ea typeface="+mn-ea"/>
                <a:cs typeface="Arial" charset="0"/>
              </a:rPr>
              <a:t> </a:t>
            </a:r>
            <a:r>
              <a:rPr lang="da-DK" altLang="zh-CN" sz="1000" b="1" kern="1200" dirty="0">
                <a:solidFill>
                  <a:schemeClr val="bg1"/>
                </a:solidFill>
                <a:latin typeface="Segoe Semibold" pitchFamily="34" charset="0"/>
                <a:ea typeface="宋体"/>
                <a:cs typeface="Arial" charset="0"/>
              </a:rPr>
              <a:t>PLCs,</a:t>
            </a:r>
            <a:r>
              <a:rPr lang="zh-CN" altLang="en-US" sz="1000" b="1" kern="1200" dirty="0">
                <a:solidFill>
                  <a:schemeClr val="bg1"/>
                </a:solidFill>
                <a:latin typeface="Segoe Semibold" pitchFamily="34" charset="0"/>
                <a:ea typeface="宋体"/>
                <a:cs typeface="Arial" charset="0"/>
              </a:rPr>
              <a:t> </a:t>
            </a:r>
            <a:r>
              <a:rPr lang="en-US" altLang="zh-CN" sz="1000" b="1" kern="1200" dirty="0">
                <a:solidFill>
                  <a:schemeClr val="bg1"/>
                </a:solidFill>
                <a:latin typeface="Segoe Semibold" pitchFamily="34" charset="0"/>
                <a:ea typeface="宋体"/>
                <a:cs typeface="Arial" charset="0"/>
              </a:rPr>
              <a:t>sensor, </a:t>
            </a:r>
            <a:r>
              <a:rPr lang="da-DK" altLang="zh-CN" sz="1000" b="1" kern="1200" dirty="0">
                <a:solidFill>
                  <a:schemeClr val="bg1"/>
                </a:solidFill>
                <a:latin typeface="Segoe Semibold" pitchFamily="34" charset="0"/>
                <a:ea typeface="宋体"/>
                <a:cs typeface="Arial" charset="0"/>
              </a:rPr>
              <a:t>etc</a:t>
            </a:r>
            <a:endParaRPr lang="da-DK" altLang="zh-CN" b="1" kern="1200" dirty="0">
              <a:solidFill>
                <a:schemeClr val="bg1"/>
              </a:solidFill>
              <a:latin typeface="Segoe Semibold" pitchFamily="34" charset="0"/>
              <a:ea typeface="宋体"/>
              <a:cs typeface="Arial" charset="0"/>
            </a:endParaRPr>
          </a:p>
        </p:txBody>
      </p:sp>
      <p:sp>
        <p:nvSpPr>
          <p:cNvPr id="13" name="TextBox 139274"/>
          <p:cNvSpPr txBox="1">
            <a:spLocks noChangeArrowheads="1"/>
          </p:cNvSpPr>
          <p:nvPr/>
        </p:nvSpPr>
        <p:spPr bwMode="auto">
          <a:xfrm>
            <a:off x="0" y="2187574"/>
            <a:ext cx="2143125" cy="800100"/>
          </a:xfrm>
          <a:prstGeom prst="rect">
            <a:avLst/>
          </a:prstGeom>
          <a:noFill/>
          <a:ln w="9525">
            <a:noFill/>
            <a:miter lim="800000"/>
            <a:headEnd/>
            <a:tailEnd/>
          </a:ln>
        </p:spPr>
        <p:txBody>
          <a:bodyPr wrap="square">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商务应用</a:t>
            </a:r>
            <a:endParaRPr lang="da-DK" altLang="zh-CN" sz="1600" b="1" kern="1200" dirty="0">
              <a:solidFill>
                <a:schemeClr val="bg1"/>
              </a:solidFill>
              <a:latin typeface="Segoe Semibold" pitchFamily="34" charset="0"/>
              <a:ea typeface="宋体"/>
              <a:cs typeface="Arial" charset="0"/>
            </a:endParaRPr>
          </a:p>
          <a:p>
            <a:pPr algn="l" rtl="0">
              <a:spcBef>
                <a:spcPct val="0"/>
              </a:spcBef>
              <a:buFont typeface="Wingdings" pitchFamily="2" charset="2"/>
              <a:buChar char="§"/>
            </a:pPr>
            <a:r>
              <a:rPr lang="da-DK" sz="1000" b="1" kern="1200" dirty="0">
                <a:solidFill>
                  <a:schemeClr val="bg1"/>
                </a:solidFill>
                <a:latin typeface="Segoe Semibold" pitchFamily="34" charset="0"/>
                <a:ea typeface="+mn-ea"/>
                <a:cs typeface="Arial" charset="0"/>
              </a:rPr>
              <a:t> </a:t>
            </a:r>
            <a:r>
              <a:rPr lang="da-DK" sz="1000" b="1" kern="1200" dirty="0">
                <a:solidFill>
                  <a:schemeClr val="bg1"/>
                </a:solidFill>
                <a:latin typeface="Goudy Old Style"/>
                <a:ea typeface="+mn-ea"/>
                <a:cs typeface="Arial" charset="0"/>
              </a:rPr>
              <a:t>Connect to multiple LOB apps</a:t>
            </a:r>
          </a:p>
          <a:p>
            <a:pPr algn="l" rtl="0">
              <a:buFont typeface="Wingdings" pitchFamily="2" charset="2"/>
              <a:buChar char="§"/>
            </a:pPr>
            <a:r>
              <a:rPr lang="da-DK" sz="1000" b="1" kern="1200" dirty="0">
                <a:solidFill>
                  <a:schemeClr val="bg1"/>
                </a:solidFill>
                <a:latin typeface="Goudy Old Style"/>
                <a:ea typeface="+mn-ea"/>
                <a:cs typeface="Arial" charset="0"/>
              </a:rPr>
              <a:t> Orchestrate business process</a:t>
            </a:r>
          </a:p>
          <a:p>
            <a:pPr algn="l" rtl="0">
              <a:buFont typeface="Wingdings" pitchFamily="2" charset="2"/>
              <a:buChar char="§"/>
            </a:pPr>
            <a:r>
              <a:rPr lang="da-DK" sz="1000" b="1" kern="1200" dirty="0">
                <a:solidFill>
                  <a:schemeClr val="bg1"/>
                </a:solidFill>
                <a:latin typeface="Goudy Old Style"/>
                <a:ea typeface="+mn-ea"/>
                <a:cs typeface="Arial" charset="0"/>
              </a:rPr>
              <a:t> Apply business logic </a:t>
            </a:r>
          </a:p>
        </p:txBody>
      </p:sp>
      <p:sp>
        <p:nvSpPr>
          <p:cNvPr id="14" name="Right Arrow 139276"/>
          <p:cNvSpPr>
            <a:spLocks noChangeArrowheads="1"/>
          </p:cNvSpPr>
          <p:nvPr/>
        </p:nvSpPr>
        <p:spPr bwMode="auto">
          <a:xfrm rot="16200000">
            <a:off x="2214562" y="4745036"/>
            <a:ext cx="385763" cy="174625"/>
          </a:xfrm>
          <a:prstGeom prst="rightArrow">
            <a:avLst>
              <a:gd name="adj1" fmla="val 50000"/>
              <a:gd name="adj2" fmla="val 55227"/>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15" name="Right Arrow 139277"/>
          <p:cNvSpPr>
            <a:spLocks noChangeArrowheads="1"/>
          </p:cNvSpPr>
          <p:nvPr/>
        </p:nvSpPr>
        <p:spPr bwMode="auto">
          <a:xfrm rot="16200000" flipH="1">
            <a:off x="2416175" y="4757736"/>
            <a:ext cx="398463" cy="161925"/>
          </a:xfrm>
          <a:prstGeom prst="rightArrow">
            <a:avLst>
              <a:gd name="adj1" fmla="val 50000"/>
              <a:gd name="adj2" fmla="val 61520"/>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16" name="Right Arrow 139278"/>
          <p:cNvSpPr>
            <a:spLocks noChangeArrowheads="1"/>
          </p:cNvSpPr>
          <p:nvPr/>
        </p:nvSpPr>
        <p:spPr bwMode="auto">
          <a:xfrm rot="16200000">
            <a:off x="3713162" y="4745036"/>
            <a:ext cx="385763" cy="173037"/>
          </a:xfrm>
          <a:prstGeom prst="rightArrow">
            <a:avLst>
              <a:gd name="adj1" fmla="val 50000"/>
              <a:gd name="adj2" fmla="val 55734"/>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17" name="Right Arrow 139279"/>
          <p:cNvSpPr>
            <a:spLocks noChangeArrowheads="1"/>
          </p:cNvSpPr>
          <p:nvPr/>
        </p:nvSpPr>
        <p:spPr bwMode="auto">
          <a:xfrm rot="16200000" flipH="1">
            <a:off x="3914774" y="4757736"/>
            <a:ext cx="398463" cy="160337"/>
          </a:xfrm>
          <a:prstGeom prst="rightArrow">
            <a:avLst>
              <a:gd name="adj1" fmla="val 50000"/>
              <a:gd name="adj2" fmla="val 62129"/>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18" name="Right Arrow 139280"/>
          <p:cNvSpPr>
            <a:spLocks noChangeArrowheads="1"/>
          </p:cNvSpPr>
          <p:nvPr/>
        </p:nvSpPr>
        <p:spPr bwMode="auto">
          <a:xfrm rot="16200000">
            <a:off x="5157787" y="4743449"/>
            <a:ext cx="385763" cy="176212"/>
          </a:xfrm>
          <a:prstGeom prst="rightArrow">
            <a:avLst>
              <a:gd name="adj1" fmla="val 50000"/>
              <a:gd name="adj2" fmla="val 54730"/>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19" name="Right Arrow 139281"/>
          <p:cNvSpPr>
            <a:spLocks noChangeArrowheads="1"/>
          </p:cNvSpPr>
          <p:nvPr/>
        </p:nvSpPr>
        <p:spPr bwMode="auto">
          <a:xfrm rot="16200000" flipH="1">
            <a:off x="5359399" y="4756149"/>
            <a:ext cx="398463" cy="163512"/>
          </a:xfrm>
          <a:prstGeom prst="rightArrow">
            <a:avLst>
              <a:gd name="adj1" fmla="val 50000"/>
              <a:gd name="adj2" fmla="val 60922"/>
            </a:avLst>
          </a:prstGeom>
          <a:solidFill>
            <a:srgbClr val="99CCFF">
              <a:alpha val="54117"/>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20" name="Right Arrow 139282"/>
          <p:cNvSpPr>
            <a:spLocks noChangeArrowheads="1"/>
          </p:cNvSpPr>
          <p:nvPr/>
        </p:nvSpPr>
        <p:spPr bwMode="auto">
          <a:xfrm rot="16200000">
            <a:off x="3609974" y="3195636"/>
            <a:ext cx="498475" cy="290512"/>
          </a:xfrm>
          <a:prstGeom prst="rightArrow">
            <a:avLst>
              <a:gd name="adj1" fmla="val 50000"/>
              <a:gd name="adj2" fmla="val 42896"/>
            </a:avLst>
          </a:prstGeom>
          <a:solidFill>
            <a:srgbClr val="99CCFF">
              <a:alpha val="70979"/>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21" name="Right Arrow 139283"/>
          <p:cNvSpPr>
            <a:spLocks noChangeArrowheads="1"/>
          </p:cNvSpPr>
          <p:nvPr/>
        </p:nvSpPr>
        <p:spPr bwMode="auto">
          <a:xfrm rot="16200000" flipH="1">
            <a:off x="3941762" y="3249611"/>
            <a:ext cx="452438" cy="266700"/>
          </a:xfrm>
          <a:prstGeom prst="rightArrow">
            <a:avLst>
              <a:gd name="adj1" fmla="val 50000"/>
              <a:gd name="adj2" fmla="val 42411"/>
            </a:avLst>
          </a:prstGeom>
          <a:solidFill>
            <a:srgbClr val="FF9900">
              <a:alpha val="72156"/>
            </a:srgbClr>
          </a:solidFill>
          <a:ln w="9525" algn="ctr">
            <a:solidFill>
              <a:schemeClr val="tx1"/>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grpSp>
        <p:nvGrpSpPr>
          <p:cNvPr id="22" name="Group 21"/>
          <p:cNvGrpSpPr>
            <a:grpSpLocks/>
          </p:cNvGrpSpPr>
          <p:nvPr/>
        </p:nvGrpSpPr>
        <p:grpSpPr bwMode="auto">
          <a:xfrm>
            <a:off x="15897" y="5708656"/>
            <a:ext cx="7627938" cy="863601"/>
            <a:chOff x="96" y="3433"/>
            <a:chExt cx="4805" cy="544"/>
          </a:xfrm>
        </p:grpSpPr>
        <p:sp>
          <p:nvSpPr>
            <p:cNvPr id="23" name="Rectangle 139285"/>
            <p:cNvSpPr>
              <a:spLocks noChangeArrowheads="1"/>
            </p:cNvSpPr>
            <p:nvPr/>
          </p:nvSpPr>
          <p:spPr bwMode="auto">
            <a:xfrm>
              <a:off x="96" y="3448"/>
              <a:ext cx="4079" cy="4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ct val="0"/>
                </a:spcBef>
              </a:pPr>
              <a:endParaRPr lang="en-US" altLang="zh-CN" dirty="0" smtClean="0">
                <a:solidFill>
                  <a:schemeClr val="bg1"/>
                </a:solidFill>
              </a:endParaRPr>
            </a:p>
          </p:txBody>
        </p:sp>
        <p:sp>
          <p:nvSpPr>
            <p:cNvPr id="24" name="TextBox 139286"/>
            <p:cNvSpPr txBox="1">
              <a:spLocks noChangeArrowheads="1"/>
            </p:cNvSpPr>
            <p:nvPr/>
          </p:nvSpPr>
          <p:spPr bwMode="auto">
            <a:xfrm>
              <a:off x="140" y="3433"/>
              <a:ext cx="1783" cy="5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spcBef>
                  <a:spcPct val="0"/>
                </a:spcBef>
              </a:pPr>
              <a:r>
                <a:rPr lang="zh-CN" altLang="da-DK" sz="1600" b="1" dirty="0" smtClean="0">
                  <a:solidFill>
                    <a:schemeClr val="bg1"/>
                  </a:solidFill>
                  <a:latin typeface="Segoe Semibold" pitchFamily="34" charset="0"/>
                  <a:ea typeface="宋体"/>
                  <a:cs typeface="Arial" charset="0"/>
                </a:rPr>
                <a:t>物理层</a:t>
              </a:r>
            </a:p>
            <a:p>
              <a:pPr>
                <a:spcBef>
                  <a:spcPct val="0"/>
                </a:spcBef>
                <a:buFontTx/>
                <a:buChar char="•"/>
              </a:pPr>
              <a:r>
                <a:rPr lang="da-DK" altLang="zh-CN" sz="1200" dirty="0" smtClean="0">
                  <a:solidFill>
                    <a:schemeClr val="bg1"/>
                  </a:solidFill>
                </a:rPr>
                <a:t> RFID Tags, Bar Codes</a:t>
              </a:r>
            </a:p>
            <a:p>
              <a:pPr>
                <a:spcBef>
                  <a:spcPct val="0"/>
                </a:spcBef>
                <a:buFontTx/>
                <a:buChar char="•"/>
              </a:pPr>
              <a:r>
                <a:rPr lang="da-DK" altLang="zh-CN" sz="1200" dirty="0" smtClean="0">
                  <a:solidFill>
                    <a:schemeClr val="bg1"/>
                  </a:solidFill>
                </a:rPr>
                <a:t> Biometrical Systems</a:t>
              </a:r>
            </a:p>
            <a:p>
              <a:pPr>
                <a:spcBef>
                  <a:spcPct val="0"/>
                </a:spcBef>
                <a:buFontTx/>
                <a:buChar char="•"/>
              </a:pPr>
              <a:r>
                <a:rPr lang="da-DK" altLang="zh-CN" sz="1200" dirty="0" smtClean="0">
                  <a:solidFill>
                    <a:schemeClr val="bg1"/>
                  </a:solidFill>
                </a:rPr>
                <a:t> Environmental Sensors etc</a:t>
              </a:r>
            </a:p>
          </p:txBody>
        </p:sp>
        <p:graphicFrame>
          <p:nvGraphicFramePr>
            <p:cNvPr id="25" name="Object 1"/>
            <p:cNvGraphicFramePr>
              <a:graphicFrameLocks noChangeAspect="1"/>
            </p:cNvGraphicFramePr>
            <p:nvPr/>
          </p:nvGraphicFramePr>
          <p:xfrm>
            <a:off x="1465" y="3554"/>
            <a:ext cx="2446" cy="385"/>
          </p:xfrm>
          <a:graphic>
            <a:graphicData uri="http://schemas.openxmlformats.org/presentationml/2006/ole">
              <p:oleObj spid="_x0000_s4099" name="Visio" r:id="rId5" imgW="7235571" imgH="948131" progId="">
                <p:embed/>
              </p:oleObj>
            </a:graphicData>
          </a:graphic>
        </p:graphicFrame>
        <p:sp>
          <p:nvSpPr>
            <p:cNvPr id="26" name="Rectangle 139288"/>
            <p:cNvSpPr>
              <a:spLocks noChangeArrowheads="1"/>
            </p:cNvSpPr>
            <p:nvPr/>
          </p:nvSpPr>
          <p:spPr bwMode="auto">
            <a:xfrm>
              <a:off x="4214" y="3448"/>
              <a:ext cx="687" cy="4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ct val="0"/>
                </a:spcBef>
              </a:pPr>
              <a:endParaRPr lang="en-US" altLang="zh-CN" dirty="0" smtClean="0">
                <a:solidFill>
                  <a:schemeClr val="bg1"/>
                </a:solidFill>
              </a:endParaRPr>
            </a:p>
          </p:txBody>
        </p:sp>
      </p:grpSp>
      <p:sp>
        <p:nvSpPr>
          <p:cNvPr id="29" name="Rectangle 139297"/>
          <p:cNvSpPr>
            <a:spLocks noChangeArrowheads="1"/>
          </p:cNvSpPr>
          <p:nvPr/>
        </p:nvSpPr>
        <p:spPr bwMode="auto">
          <a:xfrm>
            <a:off x="7689850" y="2163762"/>
            <a:ext cx="1090613" cy="11239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pPr>
            <a:endParaRPr lang="zh-CN" altLang="en-US">
              <a:solidFill>
                <a:schemeClr val="bg1"/>
              </a:solidFill>
            </a:endParaRPr>
          </a:p>
        </p:txBody>
      </p:sp>
      <p:sp>
        <p:nvSpPr>
          <p:cNvPr id="30" name="Rectangle 139298"/>
          <p:cNvSpPr>
            <a:spLocks noChangeArrowheads="1"/>
          </p:cNvSpPr>
          <p:nvPr/>
        </p:nvSpPr>
        <p:spPr bwMode="auto">
          <a:xfrm>
            <a:off x="7689850" y="3286124"/>
            <a:ext cx="1090613" cy="14811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defRPr/>
            </a:pPr>
            <a:endParaRPr lang="en-US" altLang="zh-CN">
              <a:solidFill>
                <a:schemeClr val="bg1"/>
              </a:solidFill>
            </a:endParaRPr>
          </a:p>
        </p:txBody>
      </p:sp>
      <p:sp>
        <p:nvSpPr>
          <p:cNvPr id="31" name="Rectangle 139299"/>
          <p:cNvSpPr>
            <a:spLocks noChangeArrowheads="1"/>
          </p:cNvSpPr>
          <p:nvPr/>
        </p:nvSpPr>
        <p:spPr bwMode="auto">
          <a:xfrm>
            <a:off x="7689850" y="4765675"/>
            <a:ext cx="1090613" cy="9667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spcBef>
                <a:spcPct val="0"/>
              </a:spcBef>
            </a:pPr>
            <a:endParaRPr lang="en-US" altLang="zh-CN">
              <a:solidFill>
                <a:schemeClr val="bg1"/>
              </a:solidFill>
            </a:endParaRPr>
          </a:p>
        </p:txBody>
      </p:sp>
      <p:sp>
        <p:nvSpPr>
          <p:cNvPr id="32" name="Rectangle 139300"/>
          <p:cNvSpPr>
            <a:spLocks noChangeArrowheads="1"/>
          </p:cNvSpPr>
          <p:nvPr/>
        </p:nvSpPr>
        <p:spPr bwMode="auto">
          <a:xfrm>
            <a:off x="7689850" y="5732462"/>
            <a:ext cx="1090613" cy="7635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ct val="0"/>
              </a:spcBef>
            </a:pPr>
            <a:endParaRPr lang="en-US" altLang="zh-CN">
              <a:solidFill>
                <a:schemeClr val="bg1"/>
              </a:solidFill>
            </a:endParaRPr>
          </a:p>
        </p:txBody>
      </p:sp>
      <p:sp>
        <p:nvSpPr>
          <p:cNvPr id="33" name="Rectangle 139301"/>
          <p:cNvSpPr>
            <a:spLocks noChangeArrowheads="1"/>
          </p:cNvSpPr>
          <p:nvPr/>
        </p:nvSpPr>
        <p:spPr bwMode="auto">
          <a:xfrm>
            <a:off x="7689850" y="1044574"/>
            <a:ext cx="1090613" cy="11191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pPr>
            <a:endParaRPr lang="zh-CN" altLang="en-US">
              <a:solidFill>
                <a:schemeClr val="bg1"/>
              </a:solidFill>
            </a:endParaRPr>
          </a:p>
        </p:txBody>
      </p:sp>
      <p:sp>
        <p:nvSpPr>
          <p:cNvPr id="34" name="TextBox 139302"/>
          <p:cNvSpPr txBox="1">
            <a:spLocks noChangeArrowheads="1"/>
          </p:cNvSpPr>
          <p:nvPr/>
        </p:nvSpPr>
        <p:spPr bwMode="auto">
          <a:xfrm>
            <a:off x="7629525" y="5973762"/>
            <a:ext cx="1219200" cy="336550"/>
          </a:xfrm>
          <a:prstGeom prst="rect">
            <a:avLst/>
          </a:prstGeom>
          <a:noFill/>
          <a:ln w="9525">
            <a:noFill/>
            <a:miter lim="800000"/>
            <a:headEnd/>
            <a:tailEnd/>
          </a:ln>
        </p:spPr>
        <p:txBody>
          <a:bodyPr>
            <a:spAutoFit/>
          </a:bodyPr>
          <a:lstStyle/>
          <a:p>
            <a:pPr algn="l" rtl="0">
              <a:spcBef>
                <a:spcPct val="0"/>
              </a:spcBef>
            </a:pPr>
            <a:r>
              <a:rPr lang="zh-CN" altLang="da-DK" sz="1600" b="1" kern="1200">
                <a:solidFill>
                  <a:schemeClr val="bg1"/>
                </a:solidFill>
                <a:latin typeface="Segoe Semibold" pitchFamily="34" charset="0"/>
                <a:ea typeface="宋体"/>
                <a:cs typeface="Arial" charset="0"/>
              </a:rPr>
              <a:t>企业用户</a:t>
            </a:r>
            <a:endParaRPr lang="da-DK" altLang="zh-CN" sz="1000" b="1" kern="1200">
              <a:solidFill>
                <a:schemeClr val="bg1"/>
              </a:solidFill>
              <a:latin typeface="Segoe Semibold" pitchFamily="34" charset="0"/>
              <a:ea typeface="宋体"/>
              <a:cs typeface="Arial" charset="0"/>
            </a:endParaRPr>
          </a:p>
        </p:txBody>
      </p:sp>
      <p:sp>
        <p:nvSpPr>
          <p:cNvPr id="35" name="TextBox 139303"/>
          <p:cNvSpPr txBox="1">
            <a:spLocks noChangeArrowheads="1"/>
          </p:cNvSpPr>
          <p:nvPr/>
        </p:nvSpPr>
        <p:spPr bwMode="auto">
          <a:xfrm>
            <a:off x="7629525" y="3611562"/>
            <a:ext cx="1143000" cy="825500"/>
          </a:xfrm>
          <a:prstGeom prst="rect">
            <a:avLst/>
          </a:prstGeom>
          <a:noFill/>
          <a:ln w="9525">
            <a:noFill/>
            <a:miter lim="800000"/>
            <a:headEnd/>
            <a:tailEnd/>
          </a:ln>
        </p:spPr>
        <p:txBody>
          <a:bodyPr>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微软</a:t>
            </a:r>
            <a:r>
              <a:rPr lang="da-DK" altLang="zh-CN" sz="1600" b="1" kern="1200" dirty="0">
                <a:solidFill>
                  <a:schemeClr val="bg1"/>
                </a:solidFill>
                <a:latin typeface="Segoe Semibold" pitchFamily="34" charset="0"/>
                <a:ea typeface="宋体"/>
                <a:cs typeface="Arial" charset="0"/>
              </a:rPr>
              <a:t>BizTalk RFID</a:t>
            </a:r>
          </a:p>
        </p:txBody>
      </p:sp>
      <p:sp>
        <p:nvSpPr>
          <p:cNvPr id="36" name="TextBox 139304"/>
          <p:cNvSpPr txBox="1">
            <a:spLocks noChangeArrowheads="1"/>
          </p:cNvSpPr>
          <p:nvPr/>
        </p:nvSpPr>
        <p:spPr bwMode="auto">
          <a:xfrm>
            <a:off x="7758113" y="5059362"/>
            <a:ext cx="954088" cy="581025"/>
          </a:xfrm>
          <a:prstGeom prst="rect">
            <a:avLst/>
          </a:prstGeom>
          <a:noFill/>
          <a:ln w="9525">
            <a:noFill/>
            <a:miter lim="800000"/>
            <a:headEnd/>
            <a:tailEnd/>
          </a:ln>
        </p:spPr>
        <p:txBody>
          <a:bodyPr>
            <a:spAutoFit/>
          </a:bodyPr>
          <a:lstStyle/>
          <a:p>
            <a:pPr algn="l" rtl="0">
              <a:spcBef>
                <a:spcPct val="0"/>
              </a:spcBef>
            </a:pPr>
            <a:r>
              <a:rPr lang="zh-CN" altLang="da-DK" sz="1600" b="1" kern="1200">
                <a:solidFill>
                  <a:schemeClr val="bg1"/>
                </a:solidFill>
                <a:latin typeface="Segoe Semibold" pitchFamily="34" charset="0"/>
                <a:ea typeface="宋体"/>
                <a:cs typeface="Arial" charset="0"/>
              </a:rPr>
              <a:t>硬件供应商</a:t>
            </a:r>
            <a:endParaRPr lang="zh-CN" altLang="da-DK" sz="1000" b="1" kern="1200">
              <a:solidFill>
                <a:schemeClr val="bg1"/>
              </a:solidFill>
              <a:latin typeface="Segoe Semibold" pitchFamily="34" charset="0"/>
              <a:ea typeface="宋体"/>
              <a:cs typeface="Arial" charset="0"/>
            </a:endParaRPr>
          </a:p>
        </p:txBody>
      </p:sp>
      <p:sp>
        <p:nvSpPr>
          <p:cNvPr id="37" name="TextBox 139305"/>
          <p:cNvSpPr txBox="1">
            <a:spLocks noChangeArrowheads="1"/>
          </p:cNvSpPr>
          <p:nvPr/>
        </p:nvSpPr>
        <p:spPr bwMode="auto">
          <a:xfrm>
            <a:off x="7707313" y="2381249"/>
            <a:ext cx="1011815" cy="584775"/>
          </a:xfrm>
          <a:prstGeom prst="rect">
            <a:avLst/>
          </a:prstGeom>
          <a:noFill/>
          <a:ln w="9525">
            <a:noFill/>
            <a:miter lim="800000"/>
            <a:headEnd/>
            <a:tailEnd/>
          </a:ln>
        </p:spPr>
        <p:txBody>
          <a:bodyPr wrap="none">
            <a:spAutoFit/>
          </a:bodyPr>
          <a:lstStyle/>
          <a:p>
            <a:pPr algn="l" rtl="0">
              <a:spcBef>
                <a:spcPct val="0"/>
              </a:spcBef>
            </a:pPr>
            <a:r>
              <a:rPr lang="zh-CN" altLang="da-DK" sz="1600" b="1" kern="1200">
                <a:solidFill>
                  <a:schemeClr val="bg1"/>
                </a:solidFill>
                <a:latin typeface="Segoe Semibold" pitchFamily="34" charset="0"/>
                <a:ea typeface="宋体"/>
                <a:cs typeface="Arial" charset="0"/>
              </a:rPr>
              <a:t>软件开发</a:t>
            </a:r>
          </a:p>
          <a:p>
            <a:pPr algn="l" rtl="0">
              <a:spcBef>
                <a:spcPct val="0"/>
              </a:spcBef>
            </a:pPr>
            <a:r>
              <a:rPr lang="da-DK" altLang="zh-CN" sz="1600" b="1" kern="1200">
                <a:solidFill>
                  <a:schemeClr val="bg1"/>
                </a:solidFill>
                <a:latin typeface="Segoe Semibold" pitchFamily="34" charset="0"/>
                <a:ea typeface="宋体"/>
                <a:cs typeface="Arial" charset="0"/>
              </a:rPr>
              <a:t>/</a:t>
            </a:r>
            <a:r>
              <a:rPr lang="zh-CN" altLang="da-DK" sz="1600" b="1" kern="1200">
                <a:solidFill>
                  <a:schemeClr val="bg1"/>
                </a:solidFill>
                <a:latin typeface="Segoe Semibold" pitchFamily="34" charset="0"/>
                <a:ea typeface="宋体"/>
                <a:cs typeface="Arial" charset="0"/>
              </a:rPr>
              <a:t>集成商</a:t>
            </a:r>
            <a:endParaRPr lang="da-DK" sz="1000" b="1" kern="1200">
              <a:solidFill>
                <a:schemeClr val="bg1"/>
              </a:solidFill>
              <a:latin typeface="Segoe Semibold" pitchFamily="34" charset="0"/>
              <a:ea typeface="+mn-ea"/>
              <a:cs typeface="Arial" charset="0"/>
            </a:endParaRPr>
          </a:p>
        </p:txBody>
      </p:sp>
      <p:sp>
        <p:nvSpPr>
          <p:cNvPr id="38" name="TextBox 139306"/>
          <p:cNvSpPr txBox="1">
            <a:spLocks noChangeArrowheads="1"/>
          </p:cNvSpPr>
          <p:nvPr/>
        </p:nvSpPr>
        <p:spPr bwMode="auto">
          <a:xfrm>
            <a:off x="7731125" y="1330324"/>
            <a:ext cx="1003300" cy="336550"/>
          </a:xfrm>
          <a:prstGeom prst="rect">
            <a:avLst/>
          </a:prstGeom>
          <a:noFill/>
          <a:ln w="9525">
            <a:noFill/>
            <a:miter lim="800000"/>
            <a:headEnd/>
            <a:tailEnd/>
          </a:ln>
        </p:spPr>
        <p:txBody>
          <a:bodyPr wrap="none">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企业用户</a:t>
            </a:r>
            <a:endParaRPr lang="zh-CN" altLang="da-DK" sz="1000" b="1" kern="1200" dirty="0">
              <a:solidFill>
                <a:schemeClr val="bg1"/>
              </a:solidFill>
              <a:latin typeface="Segoe Semibold" pitchFamily="34" charset="0"/>
              <a:ea typeface="宋体"/>
              <a:cs typeface="Arial" charset="0"/>
            </a:endParaRPr>
          </a:p>
        </p:txBody>
      </p:sp>
      <p:sp>
        <p:nvSpPr>
          <p:cNvPr id="40" name="Rectangle 139308"/>
          <p:cNvSpPr>
            <a:spLocks noChangeArrowheads="1"/>
          </p:cNvSpPr>
          <p:nvPr/>
        </p:nvSpPr>
        <p:spPr bwMode="auto">
          <a:xfrm>
            <a:off x="6546851" y="2163761"/>
            <a:ext cx="1090613" cy="11239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pPr>
            <a:endParaRPr lang="zh-CN" altLang="en-US">
              <a:solidFill>
                <a:schemeClr val="bg1"/>
              </a:solidFill>
            </a:endParaRPr>
          </a:p>
        </p:txBody>
      </p:sp>
      <p:sp>
        <p:nvSpPr>
          <p:cNvPr id="41" name="Rectangle 139309"/>
          <p:cNvSpPr>
            <a:spLocks noChangeArrowheads="1"/>
          </p:cNvSpPr>
          <p:nvPr/>
        </p:nvSpPr>
        <p:spPr bwMode="auto">
          <a:xfrm>
            <a:off x="6546851" y="3286124"/>
            <a:ext cx="1090613" cy="49371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endParaRPr lang="en-US" altLang="zh-CN">
              <a:solidFill>
                <a:schemeClr val="bg1"/>
              </a:solidFill>
            </a:endParaRPr>
          </a:p>
        </p:txBody>
      </p:sp>
      <p:sp>
        <p:nvSpPr>
          <p:cNvPr id="42" name="Rectangle 139310"/>
          <p:cNvSpPr>
            <a:spLocks noChangeArrowheads="1"/>
          </p:cNvSpPr>
          <p:nvPr/>
        </p:nvSpPr>
        <p:spPr bwMode="auto">
          <a:xfrm>
            <a:off x="6546851" y="4765674"/>
            <a:ext cx="1090613" cy="9667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spcBef>
                <a:spcPct val="0"/>
              </a:spcBef>
            </a:pPr>
            <a:endParaRPr lang="en-US" altLang="zh-CN">
              <a:solidFill>
                <a:schemeClr val="bg1"/>
              </a:solidFill>
            </a:endParaRPr>
          </a:p>
        </p:txBody>
      </p:sp>
      <p:sp>
        <p:nvSpPr>
          <p:cNvPr id="43" name="Rectangle 139311"/>
          <p:cNvSpPr>
            <a:spLocks noChangeArrowheads="1"/>
          </p:cNvSpPr>
          <p:nvPr/>
        </p:nvSpPr>
        <p:spPr bwMode="auto">
          <a:xfrm>
            <a:off x="6546851" y="3776661"/>
            <a:ext cx="1090613" cy="49371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endParaRPr lang="en-US" altLang="zh-CN">
              <a:solidFill>
                <a:schemeClr val="bg1"/>
              </a:solidFill>
            </a:endParaRPr>
          </a:p>
        </p:txBody>
      </p:sp>
      <p:sp>
        <p:nvSpPr>
          <p:cNvPr id="44" name="Rectangle 139312"/>
          <p:cNvSpPr>
            <a:spLocks noChangeArrowheads="1"/>
          </p:cNvSpPr>
          <p:nvPr/>
        </p:nvSpPr>
        <p:spPr bwMode="auto">
          <a:xfrm>
            <a:off x="6546851" y="4270374"/>
            <a:ext cx="1090613" cy="49371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endParaRPr lang="en-US" altLang="zh-CN">
              <a:solidFill>
                <a:schemeClr val="bg1"/>
              </a:solidFill>
            </a:endParaRPr>
          </a:p>
        </p:txBody>
      </p:sp>
      <p:sp>
        <p:nvSpPr>
          <p:cNvPr id="45" name="TextBox 139313"/>
          <p:cNvSpPr txBox="1">
            <a:spLocks noChangeArrowheads="1"/>
          </p:cNvSpPr>
          <p:nvPr/>
        </p:nvSpPr>
        <p:spPr bwMode="auto">
          <a:xfrm>
            <a:off x="6546851" y="3382961"/>
            <a:ext cx="1022350" cy="336550"/>
          </a:xfrm>
          <a:prstGeom prst="rect">
            <a:avLst/>
          </a:prstGeom>
          <a:noFill/>
          <a:ln w="9525">
            <a:noFill/>
            <a:miter lim="800000"/>
            <a:headEnd/>
            <a:tailEnd/>
          </a:ln>
        </p:spPr>
        <p:txBody>
          <a:bodyPr>
            <a:spAutoFit/>
          </a:bodyPr>
          <a:lstStyle/>
          <a:p>
            <a:pPr algn="l" rtl="0">
              <a:spcBef>
                <a:spcPct val="0"/>
              </a:spcBef>
            </a:pPr>
            <a:r>
              <a:rPr lang="zh-CN" altLang="da-DK" sz="1600" b="1" kern="1200">
                <a:solidFill>
                  <a:schemeClr val="bg1"/>
                </a:solidFill>
                <a:latin typeface="Segoe Semibold" pitchFamily="34" charset="0"/>
                <a:ea typeface="宋体"/>
                <a:cs typeface="Arial" charset="0"/>
              </a:rPr>
              <a:t>服务层</a:t>
            </a:r>
            <a:endParaRPr lang="da-DK" sz="1000" b="1" kern="1200">
              <a:solidFill>
                <a:schemeClr val="bg1"/>
              </a:solidFill>
              <a:latin typeface="Segoe Semibold" pitchFamily="34" charset="0"/>
              <a:ea typeface="+mn-ea"/>
              <a:cs typeface="Arial" charset="0"/>
            </a:endParaRPr>
          </a:p>
        </p:txBody>
      </p:sp>
      <p:sp>
        <p:nvSpPr>
          <p:cNvPr id="46" name="TextBox 139314"/>
          <p:cNvSpPr txBox="1">
            <a:spLocks noChangeArrowheads="1"/>
          </p:cNvSpPr>
          <p:nvPr/>
        </p:nvSpPr>
        <p:spPr bwMode="auto">
          <a:xfrm>
            <a:off x="6643702" y="5929330"/>
            <a:ext cx="954088" cy="338138"/>
          </a:xfrm>
          <a:prstGeom prst="rect">
            <a:avLst/>
          </a:prstGeom>
          <a:noFill/>
          <a:ln w="9525">
            <a:noFill/>
            <a:miter lim="800000"/>
            <a:headEnd/>
            <a:tailEnd/>
          </a:ln>
        </p:spPr>
        <p:txBody>
          <a:bodyPr>
            <a:spAutoFit/>
          </a:bodyPr>
          <a:lstStyle/>
          <a:p>
            <a:pPr algn="l" rtl="0">
              <a:spcBef>
                <a:spcPct val="0"/>
              </a:spcBef>
            </a:pPr>
            <a:r>
              <a:rPr lang="zh-CN" altLang="en-US" sz="1600" b="1" kern="1200" dirty="0" smtClean="0">
                <a:solidFill>
                  <a:schemeClr val="bg1"/>
                </a:solidFill>
                <a:latin typeface="Segoe Semibold" pitchFamily="34" charset="0"/>
                <a:ea typeface="宋体"/>
                <a:cs typeface="Arial" charset="0"/>
              </a:rPr>
              <a:t>物理</a:t>
            </a:r>
            <a:r>
              <a:rPr lang="zh-CN" altLang="da-DK" sz="1600" b="1" kern="1200" dirty="0" smtClean="0">
                <a:solidFill>
                  <a:schemeClr val="bg1"/>
                </a:solidFill>
                <a:latin typeface="Segoe Semibold" pitchFamily="34" charset="0"/>
                <a:ea typeface="宋体"/>
                <a:cs typeface="Arial" charset="0"/>
              </a:rPr>
              <a:t>层</a:t>
            </a:r>
            <a:endParaRPr lang="da-DK" sz="1000" b="1" kern="1200" dirty="0">
              <a:solidFill>
                <a:schemeClr val="bg1"/>
              </a:solidFill>
              <a:latin typeface="Segoe Semibold" pitchFamily="34" charset="0"/>
              <a:ea typeface="+mn-ea"/>
              <a:cs typeface="Arial" charset="0"/>
            </a:endParaRPr>
          </a:p>
        </p:txBody>
      </p:sp>
      <p:sp>
        <p:nvSpPr>
          <p:cNvPr id="47" name="TextBox 139315"/>
          <p:cNvSpPr txBox="1">
            <a:spLocks noChangeArrowheads="1"/>
          </p:cNvSpPr>
          <p:nvPr/>
        </p:nvSpPr>
        <p:spPr bwMode="auto">
          <a:xfrm>
            <a:off x="6562726" y="2392361"/>
            <a:ext cx="1003300" cy="581025"/>
          </a:xfrm>
          <a:prstGeom prst="rect">
            <a:avLst/>
          </a:prstGeom>
          <a:noFill/>
          <a:ln w="9525">
            <a:noFill/>
            <a:miter lim="800000"/>
            <a:headEnd/>
            <a:tailEnd/>
          </a:ln>
        </p:spPr>
        <p:txBody>
          <a:bodyPr wrap="none">
            <a:spAutoFit/>
          </a:bodyPr>
          <a:lstStyle/>
          <a:p>
            <a:pPr algn="l" rtl="0">
              <a:spcBef>
                <a:spcPct val="0"/>
              </a:spcBef>
            </a:pPr>
            <a:r>
              <a:rPr lang="zh-CN" altLang="da-DK" sz="1600" b="1" kern="1200">
                <a:solidFill>
                  <a:schemeClr val="bg1"/>
                </a:solidFill>
                <a:latin typeface="Segoe Semibold" pitchFamily="34" charset="0"/>
                <a:ea typeface="宋体"/>
                <a:cs typeface="Arial" charset="0"/>
              </a:rPr>
              <a:t>应用</a:t>
            </a:r>
            <a:r>
              <a:rPr lang="da-DK" altLang="zh-CN" sz="1600" b="1" kern="1200">
                <a:solidFill>
                  <a:schemeClr val="bg1"/>
                </a:solidFill>
                <a:latin typeface="Segoe Semibold" pitchFamily="34" charset="0"/>
                <a:ea typeface="宋体"/>
                <a:cs typeface="Arial" charset="0"/>
              </a:rPr>
              <a:t>/</a:t>
            </a:r>
            <a:r>
              <a:rPr lang="zh-CN" altLang="da-DK" sz="1600" b="1" kern="1200">
                <a:solidFill>
                  <a:schemeClr val="bg1"/>
                </a:solidFill>
                <a:latin typeface="Segoe Semibold" pitchFamily="34" charset="0"/>
                <a:ea typeface="宋体"/>
                <a:cs typeface="Arial" charset="0"/>
              </a:rPr>
              <a:t>解</a:t>
            </a:r>
            <a:br>
              <a:rPr lang="zh-CN" altLang="da-DK" sz="1600" b="1" kern="1200">
                <a:solidFill>
                  <a:schemeClr val="bg1"/>
                </a:solidFill>
                <a:latin typeface="Segoe Semibold" pitchFamily="34" charset="0"/>
                <a:ea typeface="宋体"/>
                <a:cs typeface="Arial" charset="0"/>
              </a:rPr>
            </a:br>
            <a:r>
              <a:rPr lang="zh-CN" altLang="da-DK" sz="1600" b="1" kern="1200">
                <a:solidFill>
                  <a:schemeClr val="bg1"/>
                </a:solidFill>
                <a:latin typeface="Segoe Semibold" pitchFamily="34" charset="0"/>
                <a:ea typeface="宋体"/>
                <a:cs typeface="Arial" charset="0"/>
              </a:rPr>
              <a:t>决方案层</a:t>
            </a:r>
            <a:endParaRPr lang="da-DK" sz="1000" b="1" kern="1200">
              <a:solidFill>
                <a:schemeClr val="bg1"/>
              </a:solidFill>
              <a:latin typeface="Segoe Semibold" pitchFamily="34" charset="0"/>
              <a:ea typeface="+mn-ea"/>
              <a:cs typeface="Arial" charset="0"/>
            </a:endParaRPr>
          </a:p>
        </p:txBody>
      </p:sp>
      <p:sp>
        <p:nvSpPr>
          <p:cNvPr id="48" name="TextBox 139316"/>
          <p:cNvSpPr txBox="1">
            <a:spLocks noChangeArrowheads="1"/>
          </p:cNvSpPr>
          <p:nvPr/>
        </p:nvSpPr>
        <p:spPr bwMode="auto">
          <a:xfrm>
            <a:off x="6429376" y="4373561"/>
            <a:ext cx="1327150" cy="336550"/>
          </a:xfrm>
          <a:prstGeom prst="rect">
            <a:avLst/>
          </a:prstGeom>
          <a:noFill/>
          <a:ln w="9525">
            <a:noFill/>
            <a:miter lim="800000"/>
            <a:headEnd/>
            <a:tailEnd/>
          </a:ln>
        </p:spPr>
        <p:txBody>
          <a:bodyPr>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数据采集层</a:t>
            </a:r>
            <a:endParaRPr lang="da-DK" sz="1000" b="1" kern="1200" dirty="0">
              <a:solidFill>
                <a:schemeClr val="bg1"/>
              </a:solidFill>
              <a:latin typeface="Segoe Semibold" pitchFamily="34" charset="0"/>
              <a:ea typeface="+mn-ea"/>
              <a:cs typeface="Arial" charset="0"/>
            </a:endParaRPr>
          </a:p>
        </p:txBody>
      </p:sp>
      <p:sp>
        <p:nvSpPr>
          <p:cNvPr id="49" name="TextBox 139317"/>
          <p:cNvSpPr txBox="1">
            <a:spLocks noChangeArrowheads="1"/>
          </p:cNvSpPr>
          <p:nvPr/>
        </p:nvSpPr>
        <p:spPr bwMode="auto">
          <a:xfrm>
            <a:off x="6392863" y="3916361"/>
            <a:ext cx="1218603" cy="338554"/>
          </a:xfrm>
          <a:prstGeom prst="rect">
            <a:avLst/>
          </a:prstGeom>
          <a:noFill/>
          <a:ln w="9525">
            <a:noFill/>
            <a:miter lim="800000"/>
            <a:headEnd/>
            <a:tailEnd/>
          </a:ln>
        </p:spPr>
        <p:txBody>
          <a:bodyPr wrap="none">
            <a:spAutoFit/>
          </a:bodyPr>
          <a:lstStyle/>
          <a:p>
            <a:pPr>
              <a:spcBef>
                <a:spcPct val="0"/>
              </a:spcBef>
            </a:pPr>
            <a:r>
              <a:rPr lang="zh-CN" altLang="da-DK" sz="1600" b="1" dirty="0">
                <a:solidFill>
                  <a:schemeClr val="bg1"/>
                </a:solidFill>
                <a:latin typeface="Segoe Semibold" pitchFamily="34" charset="0"/>
                <a:ea typeface="宋体"/>
                <a:cs typeface="Arial" charset="0"/>
              </a:rPr>
              <a:t>事件管理层</a:t>
            </a:r>
            <a:endParaRPr lang="da-DK" altLang="da-DK" sz="1600" b="1" dirty="0">
              <a:solidFill>
                <a:schemeClr val="bg1"/>
              </a:solidFill>
              <a:latin typeface="Segoe Semibold" pitchFamily="34" charset="0"/>
              <a:ea typeface="宋体"/>
              <a:cs typeface="Arial" charset="0"/>
            </a:endParaRPr>
          </a:p>
        </p:txBody>
      </p:sp>
      <p:grpSp>
        <p:nvGrpSpPr>
          <p:cNvPr id="50" name="Group 55"/>
          <p:cNvGrpSpPr>
            <a:grpSpLocks/>
          </p:cNvGrpSpPr>
          <p:nvPr/>
        </p:nvGrpSpPr>
        <p:grpSpPr bwMode="auto">
          <a:xfrm>
            <a:off x="7705725" y="2849561"/>
            <a:ext cx="1036638" cy="2286000"/>
            <a:chOff x="5038" y="1287"/>
            <a:chExt cx="461" cy="2034"/>
          </a:xfrm>
        </p:grpSpPr>
        <p:sp>
          <p:nvSpPr>
            <p:cNvPr id="51" name="Right Arrow 139319"/>
            <p:cNvSpPr>
              <a:spLocks noChangeArrowheads="1"/>
            </p:cNvSpPr>
            <p:nvPr/>
          </p:nvSpPr>
          <p:spPr bwMode="auto">
            <a:xfrm rot="5400000" flipV="1">
              <a:off x="4808" y="2630"/>
              <a:ext cx="921" cy="461"/>
            </a:xfrm>
            <a:prstGeom prst="rightArrow">
              <a:avLst>
                <a:gd name="adj1" fmla="val 50000"/>
                <a:gd name="adj2" fmla="val 49946"/>
              </a:avLst>
            </a:prstGeom>
            <a:gradFill rotWithShape="1">
              <a:gsLst>
                <a:gs pos="0">
                  <a:srgbClr val="475E76">
                    <a:alpha val="10001"/>
                  </a:srgbClr>
                </a:gs>
                <a:gs pos="100000">
                  <a:srgbClr val="99CCFF">
                    <a:alpha val="89998"/>
                  </a:srgbClr>
                </a:gs>
              </a:gsLst>
              <a:lin ang="0" scaled="1"/>
            </a:gradFill>
            <a:ln w="57150" cmpd="thickThin" algn="ctr">
              <a:solidFill>
                <a:srgbClr val="00CCFF"/>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sp>
          <p:nvSpPr>
            <p:cNvPr id="52" name="Right Arrow 139320"/>
            <p:cNvSpPr>
              <a:spLocks noChangeArrowheads="1"/>
            </p:cNvSpPr>
            <p:nvPr/>
          </p:nvSpPr>
          <p:spPr bwMode="auto">
            <a:xfrm rot="5400000" flipH="1" flipV="1">
              <a:off x="4808" y="1517"/>
              <a:ext cx="921" cy="461"/>
            </a:xfrm>
            <a:prstGeom prst="rightArrow">
              <a:avLst>
                <a:gd name="adj1" fmla="val 50000"/>
                <a:gd name="adj2" fmla="val 49946"/>
              </a:avLst>
            </a:prstGeom>
            <a:gradFill rotWithShape="1">
              <a:gsLst>
                <a:gs pos="0">
                  <a:srgbClr val="FF9900">
                    <a:alpha val="10001"/>
                  </a:srgbClr>
                </a:gs>
                <a:gs pos="100000">
                  <a:srgbClr val="FF9D0B">
                    <a:alpha val="85001"/>
                  </a:srgbClr>
                </a:gs>
              </a:gsLst>
              <a:lin ang="0" scaled="1"/>
            </a:gradFill>
            <a:ln w="57150" cmpd="thickThin" algn="ctr">
              <a:solidFill>
                <a:srgbClr val="FF9900"/>
              </a:solidFill>
              <a:miter lim="800000"/>
              <a:headEnd/>
              <a:tailEnd/>
            </a:ln>
          </p:spPr>
          <p:txBody>
            <a:bodyPr wrap="none" anchor="ctr"/>
            <a:lstStyle/>
            <a:p>
              <a:pPr algn="l" rtl="0">
                <a:spcBef>
                  <a:spcPct val="0"/>
                </a:spcBef>
              </a:pPr>
              <a:endParaRPr lang="en-US" altLang="zh-CN" kern="1200">
                <a:solidFill>
                  <a:schemeClr val="bg1"/>
                </a:solidFill>
                <a:latin typeface="Goudy Old Style"/>
                <a:ea typeface="宋体"/>
                <a:cs typeface="+mn-cs"/>
              </a:endParaRPr>
            </a:p>
          </p:txBody>
        </p:sp>
      </p:grpSp>
      <p:sp>
        <p:nvSpPr>
          <p:cNvPr id="53" name="Text Box 22"/>
          <p:cNvSpPr txBox="1">
            <a:spLocks noChangeArrowheads="1"/>
          </p:cNvSpPr>
          <p:nvPr/>
        </p:nvSpPr>
        <p:spPr bwMode="white">
          <a:xfrm>
            <a:off x="2143109" y="2187563"/>
            <a:ext cx="1643074" cy="646331"/>
          </a:xfrm>
          <a:prstGeom prst="rect">
            <a:avLst/>
          </a:prstGeom>
          <a:noFill/>
          <a:ln w="12700" algn="ctr">
            <a:noFill/>
            <a:miter lim="800000"/>
            <a:headEnd/>
            <a:tailEnd/>
          </a:ln>
          <a:effectLst/>
        </p:spPr>
        <p:txBody>
          <a:bodyPr wrap="square">
            <a:spAutoFit/>
          </a:bodyPr>
          <a:lstStyle/>
          <a:p>
            <a:pPr algn="l" rtl="0"/>
            <a:r>
              <a:rPr lang="zh-CN" altLang="en-US" sz="1600" b="1" kern="1200" dirty="0">
                <a:solidFill>
                  <a:schemeClr val="bg1"/>
                </a:solidFill>
                <a:latin typeface="Goudy Old Style"/>
                <a:ea typeface="宋体"/>
                <a:cs typeface="Arial" charset="0"/>
              </a:rPr>
              <a:t>商务智能</a:t>
            </a:r>
            <a:endParaRPr lang="da-DK" sz="1600" b="1" kern="1200" dirty="0">
              <a:solidFill>
                <a:schemeClr val="bg1"/>
              </a:solidFill>
              <a:latin typeface="Goudy Old Style"/>
              <a:ea typeface="+mn-ea"/>
              <a:cs typeface="Arial" charset="0"/>
            </a:endParaRPr>
          </a:p>
          <a:p>
            <a:pPr algn="l" rtl="0">
              <a:buFont typeface="Wingdings" pitchFamily="2" charset="2"/>
              <a:buChar char="§"/>
            </a:pPr>
            <a:r>
              <a:rPr lang="da-DK" sz="1000" b="1" kern="1200" dirty="0">
                <a:solidFill>
                  <a:schemeClr val="bg1"/>
                </a:solidFill>
                <a:latin typeface="Segoe Semibold" pitchFamily="34" charset="0"/>
                <a:ea typeface="+mn-ea"/>
                <a:cs typeface="Arial" charset="0"/>
              </a:rPr>
              <a:t> SQL / SQL BI for data analytics</a:t>
            </a:r>
          </a:p>
        </p:txBody>
      </p:sp>
      <p:sp>
        <p:nvSpPr>
          <p:cNvPr id="55" name="Rectangle 139291"/>
          <p:cNvSpPr>
            <a:spLocks noChangeArrowheads="1"/>
          </p:cNvSpPr>
          <p:nvPr/>
        </p:nvSpPr>
        <p:spPr bwMode="auto">
          <a:xfrm>
            <a:off x="11113" y="1044555"/>
            <a:ext cx="6475413" cy="1119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pPr>
            <a:endParaRPr lang="zh-CN" altLang="en-US" dirty="0">
              <a:solidFill>
                <a:schemeClr val="bg1"/>
              </a:solidFill>
            </a:endParaRPr>
          </a:p>
        </p:txBody>
      </p:sp>
      <p:sp>
        <p:nvSpPr>
          <p:cNvPr id="56" name="TextBox 139292"/>
          <p:cNvSpPr txBox="1">
            <a:spLocks noChangeArrowheads="1"/>
          </p:cNvSpPr>
          <p:nvPr/>
        </p:nvSpPr>
        <p:spPr bwMode="auto">
          <a:xfrm>
            <a:off x="9525" y="1044555"/>
            <a:ext cx="3287713" cy="800219"/>
          </a:xfrm>
          <a:prstGeom prst="rect">
            <a:avLst/>
          </a:prstGeom>
          <a:noFill/>
          <a:ln w="9525">
            <a:noFill/>
            <a:miter lim="800000"/>
            <a:headEnd/>
            <a:tailEnd/>
          </a:ln>
        </p:spPr>
        <p:txBody>
          <a:bodyPr>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商业模式与流程</a:t>
            </a:r>
          </a:p>
          <a:p>
            <a:pPr algn="l" rtl="0">
              <a:spcBef>
                <a:spcPct val="0"/>
              </a:spcBef>
              <a:buFontTx/>
              <a:buChar char="•"/>
            </a:pPr>
            <a:r>
              <a:rPr lang="da-DK" altLang="zh-CN" sz="1000" b="1" kern="1200" dirty="0">
                <a:solidFill>
                  <a:schemeClr val="bg1"/>
                </a:solidFill>
                <a:latin typeface="Segoe Semibold" pitchFamily="34" charset="0"/>
                <a:ea typeface="宋体"/>
                <a:cs typeface="Arial" charset="0"/>
              </a:rPr>
              <a:t> Business decisions based on real time RFID data</a:t>
            </a:r>
          </a:p>
          <a:p>
            <a:pPr algn="l" rtl="0">
              <a:spcBef>
                <a:spcPct val="0"/>
              </a:spcBef>
              <a:buFontTx/>
              <a:buChar char="•"/>
            </a:pPr>
            <a:r>
              <a:rPr lang="da-DK" altLang="zh-CN" sz="1000" b="1" kern="1200" dirty="0">
                <a:solidFill>
                  <a:schemeClr val="bg1"/>
                </a:solidFill>
                <a:latin typeface="Segoe Semibold" pitchFamily="34" charset="0"/>
                <a:ea typeface="宋体"/>
                <a:cs typeface="Arial" charset="0"/>
              </a:rPr>
              <a:t> Adapt business models and process to</a:t>
            </a:r>
          </a:p>
          <a:p>
            <a:pPr algn="l" rtl="0">
              <a:spcBef>
                <a:spcPct val="0"/>
              </a:spcBef>
            </a:pPr>
            <a:r>
              <a:rPr lang="da-DK" altLang="zh-CN" sz="1000" b="1" kern="1200" dirty="0">
                <a:solidFill>
                  <a:schemeClr val="bg1"/>
                </a:solidFill>
                <a:latin typeface="Segoe Semibold" pitchFamily="34" charset="0"/>
                <a:ea typeface="宋体"/>
                <a:cs typeface="Arial" charset="0"/>
              </a:rPr>
              <a:t>   maximize the RFID benefits</a:t>
            </a:r>
          </a:p>
        </p:txBody>
      </p:sp>
      <p:pic>
        <p:nvPicPr>
          <p:cNvPr id="57" name="Rectangle 139293"/>
          <p:cNvPicPr>
            <a:picLocks noChangeAspect="1" noChangeArrowheads="1"/>
          </p:cNvPicPr>
          <p:nvPr/>
        </p:nvPicPr>
        <p:blipFill>
          <a:blip r:embed="rId6"/>
          <a:srcRect/>
          <a:stretch>
            <a:fillRect/>
          </a:stretch>
        </p:blipFill>
        <p:spPr bwMode="auto">
          <a:xfrm>
            <a:off x="3490913" y="1057273"/>
            <a:ext cx="1193800" cy="1106488"/>
          </a:xfrm>
          <a:prstGeom prst="rect">
            <a:avLst/>
          </a:prstGeom>
        </p:spPr>
      </p:pic>
      <p:sp>
        <p:nvSpPr>
          <p:cNvPr id="58" name="Rectangle 139294"/>
          <p:cNvSpPr>
            <a:spLocks noChangeArrowheads="1"/>
          </p:cNvSpPr>
          <p:nvPr/>
        </p:nvSpPr>
        <p:spPr bwMode="auto">
          <a:xfrm>
            <a:off x="6546850" y="1044555"/>
            <a:ext cx="1090613" cy="11192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pPr>
            <a:endParaRPr lang="zh-CN" altLang="en-US">
              <a:solidFill>
                <a:schemeClr val="bg1"/>
              </a:solidFill>
            </a:endParaRPr>
          </a:p>
        </p:txBody>
      </p:sp>
      <p:sp>
        <p:nvSpPr>
          <p:cNvPr id="59" name="TextBox 139295"/>
          <p:cNvSpPr txBox="1">
            <a:spLocks noChangeArrowheads="1"/>
          </p:cNvSpPr>
          <p:nvPr/>
        </p:nvSpPr>
        <p:spPr bwMode="auto">
          <a:xfrm>
            <a:off x="6483350" y="1349793"/>
            <a:ext cx="1218603" cy="338554"/>
          </a:xfrm>
          <a:prstGeom prst="rect">
            <a:avLst/>
          </a:prstGeom>
          <a:noFill/>
          <a:ln w="9525">
            <a:noFill/>
            <a:miter lim="800000"/>
            <a:headEnd/>
            <a:tailEnd/>
          </a:ln>
        </p:spPr>
        <p:txBody>
          <a:bodyPr wrap="none">
            <a:spAutoFit/>
          </a:bodyPr>
          <a:lstStyle/>
          <a:p>
            <a:pPr algn="l" rtl="0">
              <a:spcBef>
                <a:spcPct val="0"/>
              </a:spcBef>
            </a:pPr>
            <a:r>
              <a:rPr lang="zh-CN" altLang="da-DK" sz="1600" b="1" kern="1200" dirty="0">
                <a:solidFill>
                  <a:schemeClr val="bg1"/>
                </a:solidFill>
                <a:latin typeface="Segoe Semibold" pitchFamily="34" charset="0"/>
                <a:ea typeface="宋体"/>
                <a:cs typeface="Arial" charset="0"/>
              </a:rPr>
              <a:t>商业模式层</a:t>
            </a:r>
            <a:endParaRPr lang="da-DK" sz="1000" b="1" kern="1200" dirty="0">
              <a:solidFill>
                <a:schemeClr val="bg1"/>
              </a:solidFill>
              <a:latin typeface="Segoe Semibold" pitchFamily="34" charset="0"/>
              <a:ea typeface="+mn-ea"/>
              <a:cs typeface="Arial" charset="0"/>
            </a:endParaRPr>
          </a:p>
        </p:txBody>
      </p:sp>
      <p:pic>
        <p:nvPicPr>
          <p:cNvPr id="61" name="Picture 32" descr="SQL-05_bL.png"/>
          <p:cNvPicPr>
            <a:picLocks noChangeAspect="1"/>
          </p:cNvPicPr>
          <p:nvPr/>
        </p:nvPicPr>
        <p:blipFill>
          <a:blip r:embed="rId7"/>
          <a:stretch>
            <a:fillRect/>
          </a:stretch>
        </p:blipFill>
        <p:spPr>
          <a:xfrm>
            <a:off x="4786314" y="2428868"/>
            <a:ext cx="1643074" cy="354067"/>
          </a:xfrm>
          <a:prstGeom prst="rect">
            <a:avLst/>
          </a:prstGeom>
        </p:spPr>
      </p:pic>
      <p:sp>
        <p:nvSpPr>
          <p:cNvPr id="62" name="TextBox 139314"/>
          <p:cNvSpPr txBox="1">
            <a:spLocks noChangeArrowheads="1"/>
          </p:cNvSpPr>
          <p:nvPr/>
        </p:nvSpPr>
        <p:spPr bwMode="auto">
          <a:xfrm>
            <a:off x="6643702" y="5072074"/>
            <a:ext cx="954088" cy="338138"/>
          </a:xfrm>
          <a:prstGeom prst="rect">
            <a:avLst/>
          </a:prstGeom>
          <a:noFill/>
          <a:ln w="9525">
            <a:noFill/>
            <a:miter lim="800000"/>
            <a:headEnd/>
            <a:tailEnd/>
          </a:ln>
        </p:spPr>
        <p:txBody>
          <a:bodyPr>
            <a:spAutoFit/>
          </a:bodyPr>
          <a:lstStyle/>
          <a:p>
            <a:pPr algn="l" rtl="0">
              <a:spcBef>
                <a:spcPct val="0"/>
              </a:spcBef>
            </a:pPr>
            <a:r>
              <a:rPr lang="zh-CN" altLang="en-US" sz="1600" b="1" kern="1200" dirty="0">
                <a:solidFill>
                  <a:schemeClr val="bg1"/>
                </a:solidFill>
                <a:latin typeface="Segoe Semibold" pitchFamily="34" charset="0"/>
                <a:ea typeface="宋体"/>
                <a:cs typeface="Arial" charset="0"/>
              </a:rPr>
              <a:t>设备</a:t>
            </a:r>
            <a:r>
              <a:rPr lang="zh-CN" altLang="da-DK" sz="1600" b="1" kern="1200" dirty="0">
                <a:solidFill>
                  <a:schemeClr val="bg1"/>
                </a:solidFill>
                <a:latin typeface="Segoe Semibold" pitchFamily="34" charset="0"/>
                <a:ea typeface="宋体"/>
                <a:cs typeface="Arial" charset="0"/>
              </a:rPr>
              <a:t>层</a:t>
            </a:r>
            <a:endParaRPr lang="da-DK" sz="1000" b="1" kern="1200" dirty="0">
              <a:solidFill>
                <a:schemeClr val="bg1"/>
              </a:solidFill>
              <a:latin typeface="Segoe Semibold" pitchFamily="34" charset="0"/>
              <a:ea typeface="+mn-ea"/>
              <a:cs typeface="Arial" charset="0"/>
            </a:endParaRPr>
          </a:p>
        </p:txBody>
      </p:sp>
      <p:pic>
        <p:nvPicPr>
          <p:cNvPr id="4101" name="Picture 5" descr="C:\Users\qingz\Desktop\logo-header-biztalk-dg.gif"/>
          <p:cNvPicPr>
            <a:picLocks noChangeAspect="1" noChangeArrowheads="1"/>
          </p:cNvPicPr>
          <p:nvPr/>
        </p:nvPicPr>
        <p:blipFill>
          <a:blip r:embed="rId8"/>
          <a:srcRect/>
          <a:stretch>
            <a:fillRect/>
          </a:stretch>
        </p:blipFill>
        <p:spPr bwMode="auto">
          <a:xfrm>
            <a:off x="4429124" y="2786058"/>
            <a:ext cx="1983115" cy="4286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0"/>
                                        </p:tgtEl>
                                      </p:cBhvr>
                                      <p:by x="1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85720" y="266301"/>
            <a:ext cx="8382000" cy="590931"/>
          </a:xfrm>
          <a:noFill/>
          <a:ln/>
        </p:spPr>
        <p:txBody>
          <a:bodyPr anchor="ctr">
            <a:normAutofit fontScale="90000"/>
          </a:bodyPr>
          <a:lstStyle/>
          <a:p>
            <a:r>
              <a:rPr lang="en-US" sz="3600" dirty="0" smtClean="0">
                <a:latin typeface="微软雅黑" pitchFamily="34" charset="-122"/>
                <a:ea typeface="微软雅黑" pitchFamily="34" charset="-122"/>
              </a:rPr>
              <a:t>BizTalk RFID</a:t>
            </a:r>
            <a:r>
              <a:rPr lang="zh-CN" altLang="en-US" sz="3600" dirty="0" smtClean="0">
                <a:latin typeface="微软雅黑" pitchFamily="34" charset="-122"/>
                <a:ea typeface="微软雅黑" pitchFamily="34" charset="-122"/>
              </a:rPr>
              <a:t>推进企业实时在线</a:t>
            </a:r>
            <a:endParaRPr lang="en-US" sz="3600" dirty="0" smtClean="0">
              <a:effectLst/>
              <a:latin typeface="微软雅黑" pitchFamily="34" charset="-122"/>
              <a:ea typeface="微软雅黑" pitchFamily="34" charset="-122"/>
            </a:endParaRPr>
          </a:p>
        </p:txBody>
      </p:sp>
      <p:sp>
        <p:nvSpPr>
          <p:cNvPr id="72707" name="Rectangle 3"/>
          <p:cNvSpPr>
            <a:spLocks noChangeArrowheads="1"/>
          </p:cNvSpPr>
          <p:nvPr/>
        </p:nvSpPr>
        <p:spPr bwMode="auto">
          <a:xfrm>
            <a:off x="185738" y="2851150"/>
            <a:ext cx="3910012" cy="106363"/>
          </a:xfrm>
          <a:prstGeom prst="rect">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pic>
        <p:nvPicPr>
          <p:cNvPr id="72708" name="Picture 4"/>
          <p:cNvPicPr>
            <a:picLocks noChangeAspect="1" noChangeArrowheads="1"/>
          </p:cNvPicPr>
          <p:nvPr/>
        </p:nvPicPr>
        <p:blipFill>
          <a:blip r:embed="rId3"/>
          <a:srcRect/>
          <a:stretch>
            <a:fillRect/>
          </a:stretch>
        </p:blipFill>
        <p:spPr bwMode="auto">
          <a:xfrm>
            <a:off x="936625" y="2138363"/>
            <a:ext cx="617538" cy="617537"/>
          </a:xfrm>
          <a:prstGeom prst="rect">
            <a:avLst/>
          </a:prstGeom>
          <a:noFill/>
          <a:ln w="9525">
            <a:noFill/>
            <a:miter lim="800000"/>
            <a:headEnd/>
            <a:tailEnd/>
          </a:ln>
          <a:effectLst/>
        </p:spPr>
      </p:pic>
      <p:pic>
        <p:nvPicPr>
          <p:cNvPr id="72709" name="Picture 5"/>
          <p:cNvPicPr>
            <a:picLocks noChangeAspect="1" noChangeArrowheads="1"/>
          </p:cNvPicPr>
          <p:nvPr/>
        </p:nvPicPr>
        <p:blipFill>
          <a:blip r:embed="rId4"/>
          <a:srcRect/>
          <a:stretch>
            <a:fillRect/>
          </a:stretch>
        </p:blipFill>
        <p:spPr bwMode="auto">
          <a:xfrm>
            <a:off x="103188" y="2157413"/>
            <a:ext cx="584200" cy="584200"/>
          </a:xfrm>
          <a:prstGeom prst="rect">
            <a:avLst/>
          </a:prstGeom>
          <a:noFill/>
          <a:ln w="9525">
            <a:noFill/>
            <a:miter lim="800000"/>
            <a:headEnd/>
            <a:tailEnd/>
          </a:ln>
          <a:effectLst/>
        </p:spPr>
      </p:pic>
      <p:sp>
        <p:nvSpPr>
          <p:cNvPr id="72710" name="Text Box 6"/>
          <p:cNvSpPr txBox="1">
            <a:spLocks noChangeArrowheads="1"/>
          </p:cNvSpPr>
          <p:nvPr/>
        </p:nvSpPr>
        <p:spPr bwMode="auto">
          <a:xfrm>
            <a:off x="285720" y="1214422"/>
            <a:ext cx="4407040" cy="3693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a:solidFill>
                  <a:schemeClr val="lt1"/>
                </a:solidFill>
              </a:rPr>
              <a:t>Enterprise/Customer/Supplier </a:t>
            </a:r>
            <a:r>
              <a:rPr lang="zh-CN" altLang="en-US" dirty="0" smtClean="0">
                <a:solidFill>
                  <a:schemeClr val="bg1"/>
                </a:solidFill>
              </a:rPr>
              <a:t>数据源</a:t>
            </a:r>
            <a:endParaRPr lang="en-US" altLang="zh-CN" dirty="0">
              <a:solidFill>
                <a:schemeClr val="bg1"/>
              </a:solidFill>
            </a:endParaRPr>
          </a:p>
        </p:txBody>
      </p:sp>
      <p:sp>
        <p:nvSpPr>
          <p:cNvPr id="72711" name="Text Box 7"/>
          <p:cNvSpPr txBox="1">
            <a:spLocks noChangeArrowheads="1"/>
          </p:cNvSpPr>
          <p:nvPr/>
        </p:nvSpPr>
        <p:spPr bwMode="auto">
          <a:xfrm>
            <a:off x="96838" y="1809750"/>
            <a:ext cx="619125" cy="304800"/>
          </a:xfrm>
          <a:prstGeom prst="rect">
            <a:avLst/>
          </a:prstGeom>
          <a:noFill/>
          <a:ln w="9525">
            <a:noFill/>
            <a:miter lim="800000"/>
            <a:headEnd/>
            <a:tailEnd/>
          </a:ln>
          <a:effectLst/>
        </p:spPr>
        <p:txBody>
          <a:bodyPr wrap="none">
            <a:spAutoFit/>
          </a:bodyPr>
          <a:lstStyle/>
          <a:p>
            <a:pPr algn="l" rtl="0"/>
            <a:r>
              <a:rPr lang="en-US" sz="1400" kern="1200">
                <a:solidFill>
                  <a:schemeClr val="bg2"/>
                </a:solidFill>
                <a:latin typeface="Arial" pitchFamily="34" charset="0"/>
                <a:ea typeface="+mn-ea"/>
                <a:cs typeface="+mn-cs"/>
              </a:rPr>
              <a:t>WMS</a:t>
            </a:r>
          </a:p>
        </p:txBody>
      </p:sp>
      <p:sp>
        <p:nvSpPr>
          <p:cNvPr id="72712" name="Text Box 8"/>
          <p:cNvSpPr txBox="1">
            <a:spLocks noChangeArrowheads="1"/>
          </p:cNvSpPr>
          <p:nvPr/>
        </p:nvSpPr>
        <p:spPr bwMode="auto">
          <a:xfrm>
            <a:off x="822325" y="1592263"/>
            <a:ext cx="801823" cy="523220"/>
          </a:xfrm>
          <a:prstGeom prst="rect">
            <a:avLst/>
          </a:prstGeom>
          <a:noFill/>
          <a:ln w="9525">
            <a:noFill/>
            <a:miter lim="800000"/>
            <a:headEnd/>
            <a:tailEnd/>
          </a:ln>
          <a:effectLst/>
        </p:spPr>
        <p:txBody>
          <a:bodyPr wrap="none">
            <a:spAutoFit/>
          </a:bodyPr>
          <a:lstStyle/>
          <a:p>
            <a:pPr algn="l" rtl="0"/>
            <a:r>
              <a:rPr lang="en-US" sz="1400" kern="1200" dirty="0">
                <a:solidFill>
                  <a:schemeClr val="bg2"/>
                </a:solidFill>
                <a:latin typeface="Arial" pitchFamily="34" charset="0"/>
                <a:ea typeface="+mn-ea"/>
                <a:cs typeface="+mn-cs"/>
              </a:rPr>
              <a:t>Product</a:t>
            </a:r>
            <a:br>
              <a:rPr lang="en-US" sz="1400" kern="1200" dirty="0">
                <a:solidFill>
                  <a:schemeClr val="bg2"/>
                </a:solidFill>
                <a:latin typeface="Arial" pitchFamily="34" charset="0"/>
                <a:ea typeface="+mn-ea"/>
                <a:cs typeface="+mn-cs"/>
              </a:rPr>
            </a:br>
            <a:r>
              <a:rPr lang="en-US" sz="1400" kern="1200" dirty="0">
                <a:solidFill>
                  <a:schemeClr val="bg2"/>
                </a:solidFill>
                <a:latin typeface="Arial" pitchFamily="34" charset="0"/>
                <a:ea typeface="+mn-ea"/>
                <a:cs typeface="+mn-cs"/>
              </a:rPr>
              <a:t>Catalog</a:t>
            </a:r>
          </a:p>
        </p:txBody>
      </p:sp>
      <p:sp>
        <p:nvSpPr>
          <p:cNvPr id="72713" name="Text Box 9"/>
          <p:cNvSpPr txBox="1">
            <a:spLocks noChangeArrowheads="1"/>
          </p:cNvSpPr>
          <p:nvPr/>
        </p:nvSpPr>
        <p:spPr bwMode="auto">
          <a:xfrm>
            <a:off x="1900238" y="1808163"/>
            <a:ext cx="550862" cy="304800"/>
          </a:xfrm>
          <a:prstGeom prst="rect">
            <a:avLst/>
          </a:prstGeom>
          <a:noFill/>
          <a:ln w="9525">
            <a:noFill/>
            <a:miter lim="800000"/>
            <a:headEnd/>
            <a:tailEnd/>
          </a:ln>
          <a:effectLst/>
        </p:spPr>
        <p:txBody>
          <a:bodyPr wrap="none">
            <a:spAutoFit/>
          </a:bodyPr>
          <a:lstStyle/>
          <a:p>
            <a:pPr algn="l" rtl="0"/>
            <a:r>
              <a:rPr lang="en-US" sz="1400" kern="1200" dirty="0">
                <a:solidFill>
                  <a:schemeClr val="bg2"/>
                </a:solidFill>
                <a:latin typeface="Arial" pitchFamily="34" charset="0"/>
                <a:ea typeface="+mn-ea"/>
                <a:cs typeface="+mn-cs"/>
              </a:rPr>
              <a:t>ERP</a:t>
            </a:r>
          </a:p>
        </p:txBody>
      </p:sp>
      <p:pic>
        <p:nvPicPr>
          <p:cNvPr id="72714" name="Picture 10"/>
          <p:cNvPicPr>
            <a:picLocks noChangeAspect="1" noChangeArrowheads="1"/>
          </p:cNvPicPr>
          <p:nvPr/>
        </p:nvPicPr>
        <p:blipFill>
          <a:blip r:embed="rId3"/>
          <a:srcRect/>
          <a:stretch>
            <a:fillRect/>
          </a:stretch>
        </p:blipFill>
        <p:spPr bwMode="auto">
          <a:xfrm>
            <a:off x="1851025" y="2138363"/>
            <a:ext cx="617538" cy="617537"/>
          </a:xfrm>
          <a:prstGeom prst="rect">
            <a:avLst/>
          </a:prstGeom>
          <a:noFill/>
          <a:ln w="9525">
            <a:noFill/>
            <a:miter lim="800000"/>
            <a:headEnd/>
            <a:tailEnd/>
          </a:ln>
          <a:effectLst/>
        </p:spPr>
      </p:pic>
      <p:pic>
        <p:nvPicPr>
          <p:cNvPr id="72715" name="Picture 11"/>
          <p:cNvPicPr>
            <a:picLocks noChangeAspect="1" noChangeArrowheads="1"/>
          </p:cNvPicPr>
          <p:nvPr/>
        </p:nvPicPr>
        <p:blipFill>
          <a:blip r:embed="rId4"/>
          <a:srcRect/>
          <a:stretch>
            <a:fillRect/>
          </a:stretch>
        </p:blipFill>
        <p:spPr bwMode="auto">
          <a:xfrm>
            <a:off x="2744788" y="2157413"/>
            <a:ext cx="584200" cy="584200"/>
          </a:xfrm>
          <a:prstGeom prst="rect">
            <a:avLst/>
          </a:prstGeom>
          <a:noFill/>
          <a:ln w="9525">
            <a:noFill/>
            <a:miter lim="800000"/>
            <a:headEnd/>
            <a:tailEnd/>
          </a:ln>
          <a:effectLst/>
        </p:spPr>
      </p:pic>
      <p:pic>
        <p:nvPicPr>
          <p:cNvPr id="72716" name="Picture 12"/>
          <p:cNvPicPr>
            <a:picLocks noChangeAspect="1" noChangeArrowheads="1"/>
          </p:cNvPicPr>
          <p:nvPr/>
        </p:nvPicPr>
        <p:blipFill>
          <a:blip r:embed="rId3"/>
          <a:srcRect/>
          <a:stretch>
            <a:fillRect/>
          </a:stretch>
        </p:blipFill>
        <p:spPr bwMode="auto">
          <a:xfrm>
            <a:off x="3549650" y="2138363"/>
            <a:ext cx="617538" cy="617537"/>
          </a:xfrm>
          <a:prstGeom prst="rect">
            <a:avLst/>
          </a:prstGeom>
          <a:noFill/>
          <a:ln w="9525">
            <a:noFill/>
            <a:miter lim="800000"/>
            <a:headEnd/>
            <a:tailEnd/>
          </a:ln>
          <a:effectLst/>
        </p:spPr>
      </p:pic>
      <p:sp>
        <p:nvSpPr>
          <p:cNvPr id="72717" name="Text Box 13"/>
          <p:cNvSpPr txBox="1">
            <a:spLocks noChangeArrowheads="1"/>
          </p:cNvSpPr>
          <p:nvPr/>
        </p:nvSpPr>
        <p:spPr bwMode="auto">
          <a:xfrm>
            <a:off x="3646488" y="1812925"/>
            <a:ext cx="361950" cy="304800"/>
          </a:xfrm>
          <a:prstGeom prst="rect">
            <a:avLst/>
          </a:prstGeom>
          <a:noFill/>
          <a:ln w="9525">
            <a:noFill/>
            <a:miter lim="800000"/>
            <a:headEnd/>
            <a:tailEnd/>
          </a:ln>
          <a:effectLst/>
        </p:spPr>
        <p:txBody>
          <a:bodyPr wrap="none">
            <a:spAutoFit/>
          </a:bodyPr>
          <a:lstStyle/>
          <a:p>
            <a:pPr algn="ctr" rtl="0"/>
            <a:r>
              <a:rPr lang="en-US" sz="1400" kern="1200">
                <a:solidFill>
                  <a:schemeClr val="bg2"/>
                </a:solidFill>
                <a:latin typeface="Arial" pitchFamily="34" charset="0"/>
                <a:ea typeface="+mn-ea"/>
                <a:cs typeface="+mn-cs"/>
              </a:rPr>
              <a:t>…</a:t>
            </a:r>
          </a:p>
        </p:txBody>
      </p:sp>
      <p:pic>
        <p:nvPicPr>
          <p:cNvPr id="72719" name="Picture 15"/>
          <p:cNvPicPr>
            <a:picLocks noChangeAspect="1" noChangeArrowheads="1"/>
          </p:cNvPicPr>
          <p:nvPr/>
        </p:nvPicPr>
        <p:blipFill>
          <a:blip r:embed="rId3"/>
          <a:srcRect/>
          <a:stretch>
            <a:fillRect/>
          </a:stretch>
        </p:blipFill>
        <p:spPr bwMode="auto">
          <a:xfrm>
            <a:off x="1325563" y="4191000"/>
            <a:ext cx="617537" cy="617538"/>
          </a:xfrm>
          <a:prstGeom prst="rect">
            <a:avLst/>
          </a:prstGeom>
          <a:noFill/>
          <a:ln w="9525">
            <a:noFill/>
            <a:miter lim="800000"/>
            <a:headEnd/>
            <a:tailEnd/>
          </a:ln>
          <a:effectLst/>
        </p:spPr>
      </p:pic>
      <p:pic>
        <p:nvPicPr>
          <p:cNvPr id="72720" name="Picture 16"/>
          <p:cNvPicPr>
            <a:picLocks noChangeAspect="1" noChangeArrowheads="1"/>
          </p:cNvPicPr>
          <p:nvPr/>
        </p:nvPicPr>
        <p:blipFill>
          <a:blip r:embed="rId4"/>
          <a:srcRect/>
          <a:stretch>
            <a:fillRect/>
          </a:stretch>
        </p:blipFill>
        <p:spPr bwMode="auto">
          <a:xfrm>
            <a:off x="415925" y="4222750"/>
            <a:ext cx="584200" cy="584200"/>
          </a:xfrm>
          <a:prstGeom prst="rect">
            <a:avLst/>
          </a:prstGeom>
          <a:noFill/>
          <a:ln w="9525">
            <a:noFill/>
            <a:miter lim="800000"/>
            <a:headEnd/>
            <a:tailEnd/>
          </a:ln>
          <a:effectLst/>
        </p:spPr>
      </p:pic>
      <p:pic>
        <p:nvPicPr>
          <p:cNvPr id="72721" name="Picture 17"/>
          <p:cNvPicPr>
            <a:picLocks noChangeAspect="1" noChangeArrowheads="1"/>
          </p:cNvPicPr>
          <p:nvPr/>
        </p:nvPicPr>
        <p:blipFill>
          <a:blip r:embed="rId3"/>
          <a:srcRect/>
          <a:stretch>
            <a:fillRect/>
          </a:stretch>
        </p:blipFill>
        <p:spPr bwMode="auto">
          <a:xfrm>
            <a:off x="2239963" y="4203700"/>
            <a:ext cx="617537" cy="617538"/>
          </a:xfrm>
          <a:prstGeom prst="rect">
            <a:avLst/>
          </a:prstGeom>
          <a:noFill/>
          <a:ln w="9525">
            <a:noFill/>
            <a:miter lim="800000"/>
            <a:headEnd/>
            <a:tailEnd/>
          </a:ln>
          <a:effectLst/>
        </p:spPr>
      </p:pic>
      <p:pic>
        <p:nvPicPr>
          <p:cNvPr id="72722" name="Picture 18"/>
          <p:cNvPicPr>
            <a:picLocks noChangeAspect="1" noChangeArrowheads="1"/>
          </p:cNvPicPr>
          <p:nvPr/>
        </p:nvPicPr>
        <p:blipFill>
          <a:blip r:embed="rId4"/>
          <a:srcRect/>
          <a:stretch>
            <a:fillRect/>
          </a:stretch>
        </p:blipFill>
        <p:spPr bwMode="auto">
          <a:xfrm>
            <a:off x="3176588" y="4222750"/>
            <a:ext cx="584200" cy="584200"/>
          </a:xfrm>
          <a:prstGeom prst="rect">
            <a:avLst/>
          </a:prstGeom>
          <a:noFill/>
          <a:ln w="9525">
            <a:noFill/>
            <a:miter lim="800000"/>
            <a:headEnd/>
            <a:tailEnd/>
          </a:ln>
          <a:effectLst/>
        </p:spPr>
      </p:pic>
      <p:sp>
        <p:nvSpPr>
          <p:cNvPr id="72723" name="Text Box 19"/>
          <p:cNvSpPr txBox="1">
            <a:spLocks noChangeArrowheads="1"/>
          </p:cNvSpPr>
          <p:nvPr/>
        </p:nvSpPr>
        <p:spPr bwMode="auto">
          <a:xfrm>
            <a:off x="857224" y="5143512"/>
            <a:ext cx="2165016" cy="6463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smtClean="0">
                <a:solidFill>
                  <a:schemeClr val="lt1"/>
                </a:solidFill>
              </a:rPr>
              <a:t>‘</a:t>
            </a:r>
            <a:r>
              <a:rPr lang="zh-CN" altLang="en-US" dirty="0" smtClean="0">
                <a:solidFill>
                  <a:schemeClr val="lt1"/>
                </a:solidFill>
              </a:rPr>
              <a:t>实时数据</a:t>
            </a:r>
            <a:r>
              <a:rPr lang="en-US" altLang="zh-CN" dirty="0" smtClean="0">
                <a:solidFill>
                  <a:schemeClr val="lt1"/>
                </a:solidFill>
              </a:rPr>
              <a:t>’ </a:t>
            </a:r>
            <a:r>
              <a:rPr lang="en-US" altLang="zh-CN" dirty="0">
                <a:solidFill>
                  <a:schemeClr val="lt1"/>
                </a:solidFill>
              </a:rPr>
              <a:t>from</a:t>
            </a:r>
          </a:p>
          <a:p>
            <a:pPr algn="ctr"/>
            <a:r>
              <a:rPr lang="en-US" altLang="zh-CN" dirty="0">
                <a:solidFill>
                  <a:schemeClr val="lt1"/>
                </a:solidFill>
              </a:rPr>
              <a:t>BizTalk RFID platform</a:t>
            </a:r>
          </a:p>
        </p:txBody>
      </p:sp>
      <p:sp>
        <p:nvSpPr>
          <p:cNvPr id="72724" name="Text Box 20"/>
          <p:cNvSpPr txBox="1">
            <a:spLocks noChangeArrowheads="1"/>
          </p:cNvSpPr>
          <p:nvPr/>
        </p:nvSpPr>
        <p:spPr bwMode="auto">
          <a:xfrm>
            <a:off x="285720" y="4786322"/>
            <a:ext cx="801823" cy="307777"/>
          </a:xfrm>
          <a:prstGeom prst="rect">
            <a:avLst/>
          </a:prstGeom>
          <a:noFill/>
          <a:ln w="9525">
            <a:noFill/>
            <a:miter lim="800000"/>
            <a:headEnd/>
            <a:tailEnd/>
          </a:ln>
          <a:effectLst/>
        </p:spPr>
        <p:txBody>
          <a:bodyPr wrap="none">
            <a:spAutoFit/>
          </a:bodyPr>
          <a:lstStyle/>
          <a:p>
            <a:pPr algn="ctr" rtl="0"/>
            <a:r>
              <a:rPr lang="en-US" sz="1400" kern="1200" dirty="0">
                <a:solidFill>
                  <a:schemeClr val="bg2"/>
                </a:solidFill>
                <a:latin typeface="Arial" pitchFamily="34" charset="0"/>
                <a:ea typeface="+mn-ea"/>
                <a:cs typeface="+mn-cs"/>
              </a:rPr>
              <a:t>Product</a:t>
            </a:r>
          </a:p>
        </p:txBody>
      </p:sp>
      <p:sp>
        <p:nvSpPr>
          <p:cNvPr id="72725" name="Text Box 21"/>
          <p:cNvSpPr txBox="1">
            <a:spLocks noChangeArrowheads="1"/>
          </p:cNvSpPr>
          <p:nvPr/>
        </p:nvSpPr>
        <p:spPr bwMode="auto">
          <a:xfrm>
            <a:off x="3214678" y="4786322"/>
            <a:ext cx="593432" cy="307777"/>
          </a:xfrm>
          <a:prstGeom prst="rect">
            <a:avLst/>
          </a:prstGeom>
          <a:noFill/>
          <a:ln w="9525">
            <a:noFill/>
            <a:miter lim="800000"/>
            <a:headEnd/>
            <a:tailEnd/>
          </a:ln>
          <a:effectLst/>
        </p:spPr>
        <p:txBody>
          <a:bodyPr wrap="none">
            <a:spAutoFit/>
          </a:bodyPr>
          <a:lstStyle/>
          <a:p>
            <a:pPr algn="ctr" rtl="0"/>
            <a:r>
              <a:rPr lang="en-US" sz="1400" kern="1200" dirty="0">
                <a:solidFill>
                  <a:schemeClr val="bg2"/>
                </a:solidFill>
                <a:latin typeface="Arial" pitchFamily="34" charset="0"/>
                <a:ea typeface="+mn-ea"/>
                <a:cs typeface="+mn-cs"/>
              </a:rPr>
              <a:t>Dock</a:t>
            </a:r>
          </a:p>
        </p:txBody>
      </p:sp>
      <p:sp>
        <p:nvSpPr>
          <p:cNvPr id="72726" name="Text Box 22"/>
          <p:cNvSpPr txBox="1">
            <a:spLocks noChangeArrowheads="1"/>
          </p:cNvSpPr>
          <p:nvPr/>
        </p:nvSpPr>
        <p:spPr bwMode="auto">
          <a:xfrm>
            <a:off x="2285984" y="4786322"/>
            <a:ext cx="542136" cy="307777"/>
          </a:xfrm>
          <a:prstGeom prst="rect">
            <a:avLst/>
          </a:prstGeom>
          <a:noFill/>
          <a:ln w="9525">
            <a:noFill/>
            <a:miter lim="800000"/>
            <a:headEnd/>
            <a:tailEnd/>
          </a:ln>
          <a:effectLst/>
        </p:spPr>
        <p:txBody>
          <a:bodyPr wrap="none">
            <a:spAutoFit/>
          </a:bodyPr>
          <a:lstStyle/>
          <a:p>
            <a:pPr algn="ctr" rtl="0"/>
            <a:r>
              <a:rPr lang="en-US" sz="1400" kern="1200" dirty="0">
                <a:solidFill>
                  <a:schemeClr val="bg2"/>
                </a:solidFill>
                <a:latin typeface="Arial" pitchFamily="34" charset="0"/>
                <a:ea typeface="+mn-ea"/>
                <a:cs typeface="+mn-cs"/>
              </a:rPr>
              <a:t>Fork</a:t>
            </a:r>
          </a:p>
        </p:txBody>
      </p:sp>
      <p:sp>
        <p:nvSpPr>
          <p:cNvPr id="72727" name="Text Box 23"/>
          <p:cNvSpPr txBox="1">
            <a:spLocks noChangeArrowheads="1"/>
          </p:cNvSpPr>
          <p:nvPr/>
        </p:nvSpPr>
        <p:spPr bwMode="auto">
          <a:xfrm>
            <a:off x="1285852" y="4786322"/>
            <a:ext cx="683200" cy="307777"/>
          </a:xfrm>
          <a:prstGeom prst="rect">
            <a:avLst/>
          </a:prstGeom>
          <a:noFill/>
          <a:ln w="9525">
            <a:noFill/>
            <a:miter lim="800000"/>
            <a:headEnd/>
            <a:tailEnd/>
          </a:ln>
          <a:effectLst/>
        </p:spPr>
        <p:txBody>
          <a:bodyPr wrap="none">
            <a:spAutoFit/>
          </a:bodyPr>
          <a:lstStyle/>
          <a:p>
            <a:pPr algn="ctr" rtl="0"/>
            <a:r>
              <a:rPr lang="en-US" sz="1400" kern="1200" dirty="0">
                <a:solidFill>
                  <a:schemeClr val="bg2"/>
                </a:solidFill>
                <a:latin typeface="Arial" pitchFamily="34" charset="0"/>
                <a:ea typeface="+mn-ea"/>
                <a:cs typeface="+mn-cs"/>
              </a:rPr>
              <a:t> Pallet</a:t>
            </a:r>
          </a:p>
        </p:txBody>
      </p:sp>
      <p:sp>
        <p:nvSpPr>
          <p:cNvPr id="72728" name="AutoShape 24"/>
          <p:cNvSpPr>
            <a:spLocks noChangeArrowheads="1"/>
          </p:cNvSpPr>
          <p:nvPr/>
        </p:nvSpPr>
        <p:spPr bwMode="auto">
          <a:xfrm>
            <a:off x="44450" y="2984500"/>
            <a:ext cx="5797550" cy="1004888"/>
          </a:xfrm>
          <a:custGeom>
            <a:avLst/>
            <a:gdLst>
              <a:gd name="G0" fmla="+- 19362 0 0"/>
              <a:gd name="G1" fmla="+- 5630 0 0"/>
              <a:gd name="G2" fmla="+- 21600 0 5630"/>
              <a:gd name="G3" fmla="+- 10800 0 5630"/>
              <a:gd name="G4" fmla="+- 21600 0 19362"/>
              <a:gd name="G5" fmla="*/ G4 G3 10800"/>
              <a:gd name="G6" fmla="+- 21600 0 G5"/>
              <a:gd name="T0" fmla="*/ 19362 w 21600"/>
              <a:gd name="T1" fmla="*/ 0 h 21600"/>
              <a:gd name="T2" fmla="*/ 0 w 21600"/>
              <a:gd name="T3" fmla="*/ 10800 h 21600"/>
              <a:gd name="T4" fmla="*/ 1936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9362" y="0"/>
                </a:moveTo>
                <a:lnTo>
                  <a:pt x="19362" y="5630"/>
                </a:lnTo>
                <a:lnTo>
                  <a:pt x="3375" y="5630"/>
                </a:lnTo>
                <a:lnTo>
                  <a:pt x="3375" y="15970"/>
                </a:lnTo>
                <a:lnTo>
                  <a:pt x="19362" y="15970"/>
                </a:lnTo>
                <a:lnTo>
                  <a:pt x="19362" y="21600"/>
                </a:lnTo>
                <a:lnTo>
                  <a:pt x="21600" y="10800"/>
                </a:lnTo>
                <a:close/>
              </a:path>
              <a:path w="21600" h="21600">
                <a:moveTo>
                  <a:pt x="1350" y="5630"/>
                </a:moveTo>
                <a:lnTo>
                  <a:pt x="1350" y="15970"/>
                </a:lnTo>
                <a:lnTo>
                  <a:pt x="2700" y="15970"/>
                </a:lnTo>
                <a:lnTo>
                  <a:pt x="2700" y="5630"/>
                </a:lnTo>
                <a:close/>
              </a:path>
              <a:path w="21600" h="21600">
                <a:moveTo>
                  <a:pt x="0" y="5630"/>
                </a:moveTo>
                <a:lnTo>
                  <a:pt x="0" y="15970"/>
                </a:lnTo>
                <a:lnTo>
                  <a:pt x="675" y="15970"/>
                </a:lnTo>
                <a:lnTo>
                  <a:pt x="675" y="5630"/>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zh-CN" dirty="0">
              <a:solidFill>
                <a:schemeClr val="lt1"/>
              </a:solidFill>
            </a:endParaRPr>
          </a:p>
        </p:txBody>
      </p:sp>
      <p:sp>
        <p:nvSpPr>
          <p:cNvPr id="72729" name="AutoShape 25"/>
          <p:cNvSpPr>
            <a:spLocks noChangeArrowheads="1"/>
          </p:cNvSpPr>
          <p:nvPr/>
        </p:nvSpPr>
        <p:spPr bwMode="auto">
          <a:xfrm>
            <a:off x="171450" y="302895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0" name="AutoShape 26"/>
          <p:cNvSpPr>
            <a:spLocks noChangeArrowheads="1"/>
          </p:cNvSpPr>
          <p:nvPr/>
        </p:nvSpPr>
        <p:spPr bwMode="auto">
          <a:xfrm>
            <a:off x="1025525" y="303530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1" name="AutoShape 27"/>
          <p:cNvSpPr>
            <a:spLocks noChangeArrowheads="1"/>
          </p:cNvSpPr>
          <p:nvPr/>
        </p:nvSpPr>
        <p:spPr bwMode="auto">
          <a:xfrm>
            <a:off x="1952625" y="303530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2" name="AutoShape 28"/>
          <p:cNvSpPr>
            <a:spLocks noChangeArrowheads="1"/>
          </p:cNvSpPr>
          <p:nvPr/>
        </p:nvSpPr>
        <p:spPr bwMode="auto">
          <a:xfrm>
            <a:off x="2801938" y="3033713"/>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3" name="AutoShape 29"/>
          <p:cNvSpPr>
            <a:spLocks noChangeArrowheads="1"/>
          </p:cNvSpPr>
          <p:nvPr/>
        </p:nvSpPr>
        <p:spPr bwMode="auto">
          <a:xfrm>
            <a:off x="3675063" y="3033713"/>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4" name="AutoShape 30"/>
          <p:cNvSpPr>
            <a:spLocks noChangeArrowheads="1"/>
          </p:cNvSpPr>
          <p:nvPr/>
        </p:nvSpPr>
        <p:spPr bwMode="auto">
          <a:xfrm flipV="1">
            <a:off x="539750" y="371475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5" name="AutoShape 31"/>
          <p:cNvSpPr>
            <a:spLocks noChangeArrowheads="1"/>
          </p:cNvSpPr>
          <p:nvPr/>
        </p:nvSpPr>
        <p:spPr bwMode="auto">
          <a:xfrm flipV="1">
            <a:off x="1393825" y="372110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6" name="AutoShape 32"/>
          <p:cNvSpPr>
            <a:spLocks noChangeArrowheads="1"/>
          </p:cNvSpPr>
          <p:nvPr/>
        </p:nvSpPr>
        <p:spPr bwMode="auto">
          <a:xfrm flipV="1">
            <a:off x="2320925" y="3721100"/>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7" name="AutoShape 33"/>
          <p:cNvSpPr>
            <a:spLocks noChangeArrowheads="1"/>
          </p:cNvSpPr>
          <p:nvPr/>
        </p:nvSpPr>
        <p:spPr bwMode="auto">
          <a:xfrm flipV="1">
            <a:off x="3208338" y="3719513"/>
            <a:ext cx="438150" cy="212725"/>
          </a:xfrm>
          <a:prstGeom prst="flowChartMerge">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38" name="Text Box 34"/>
          <p:cNvSpPr txBox="1">
            <a:spLocks noChangeArrowheads="1"/>
          </p:cNvSpPr>
          <p:nvPr/>
        </p:nvSpPr>
        <p:spPr bwMode="auto">
          <a:xfrm>
            <a:off x="1598613" y="2763838"/>
            <a:ext cx="1022350" cy="274637"/>
          </a:xfrm>
          <a:prstGeom prst="rect">
            <a:avLst/>
          </a:prstGeom>
          <a:solidFill>
            <a:schemeClr val="bg1"/>
          </a:solidFill>
          <a:ln w="9525">
            <a:noFill/>
            <a:miter lim="800000"/>
            <a:headEnd/>
            <a:tailEnd/>
          </a:ln>
          <a:effectLst/>
        </p:spPr>
        <p:txBody>
          <a:bodyPr wrap="none">
            <a:spAutoFit/>
          </a:bodyPr>
          <a:lstStyle/>
          <a:p>
            <a:pPr algn="l" rtl="0"/>
            <a:r>
              <a:rPr lang="en-US" sz="1200" kern="1200">
                <a:solidFill>
                  <a:schemeClr val="bg2"/>
                </a:solidFill>
                <a:latin typeface="Arial" pitchFamily="34" charset="0"/>
                <a:ea typeface="+mn-ea"/>
                <a:cs typeface="+mn-cs"/>
              </a:rPr>
              <a:t>Extract Data</a:t>
            </a:r>
          </a:p>
        </p:txBody>
      </p:sp>
      <p:sp>
        <p:nvSpPr>
          <p:cNvPr id="72740" name="Rectangle 36"/>
          <p:cNvSpPr>
            <a:spLocks noChangeArrowheads="1"/>
          </p:cNvSpPr>
          <p:nvPr/>
        </p:nvSpPr>
        <p:spPr bwMode="auto">
          <a:xfrm>
            <a:off x="542925" y="4024313"/>
            <a:ext cx="3114675" cy="92075"/>
          </a:xfrm>
          <a:prstGeom prst="rect">
            <a:avLst/>
          </a:prstGeom>
          <a:solidFill>
            <a:srgbClr val="B2B2B2"/>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41" name="Text Box 37"/>
          <p:cNvSpPr txBox="1">
            <a:spLocks noChangeArrowheads="1"/>
          </p:cNvSpPr>
          <p:nvPr/>
        </p:nvSpPr>
        <p:spPr bwMode="auto">
          <a:xfrm>
            <a:off x="1585913" y="3937000"/>
            <a:ext cx="1022350" cy="274638"/>
          </a:xfrm>
          <a:prstGeom prst="rect">
            <a:avLst/>
          </a:prstGeom>
          <a:solidFill>
            <a:schemeClr val="bg1"/>
          </a:solidFill>
          <a:ln w="9525">
            <a:noFill/>
            <a:miter lim="800000"/>
            <a:headEnd/>
            <a:tailEnd/>
          </a:ln>
          <a:effectLst/>
        </p:spPr>
        <p:txBody>
          <a:bodyPr wrap="none">
            <a:spAutoFit/>
          </a:bodyPr>
          <a:lstStyle/>
          <a:p>
            <a:pPr algn="l" rtl="0"/>
            <a:r>
              <a:rPr lang="en-US" sz="1200" kern="1200">
                <a:solidFill>
                  <a:schemeClr val="bg2"/>
                </a:solidFill>
                <a:latin typeface="Arial" pitchFamily="34" charset="0"/>
                <a:ea typeface="+mn-ea"/>
                <a:cs typeface="+mn-cs"/>
              </a:rPr>
              <a:t>Extract Data</a:t>
            </a:r>
          </a:p>
        </p:txBody>
      </p:sp>
      <p:sp>
        <p:nvSpPr>
          <p:cNvPr id="72743" name="Text Box 39"/>
          <p:cNvSpPr txBox="1">
            <a:spLocks noChangeArrowheads="1"/>
          </p:cNvSpPr>
          <p:nvPr/>
        </p:nvSpPr>
        <p:spPr bwMode="auto">
          <a:xfrm>
            <a:off x="7272338" y="1320800"/>
            <a:ext cx="1661032" cy="4801314"/>
          </a:xfrm>
          <a:prstGeom prst="rect">
            <a:avLst/>
          </a:prstGeom>
          <a:noFill/>
          <a:ln w="9525">
            <a:noFill/>
            <a:miter lim="800000"/>
            <a:headEnd/>
            <a:tailEnd/>
          </a:ln>
          <a:effectLst/>
        </p:spPr>
        <p:txBody>
          <a:bodyPr wrap="none">
            <a:spAutoFit/>
          </a:bodyPr>
          <a:lstStyle/>
          <a:p>
            <a:pPr algn="l" rtl="0"/>
            <a:r>
              <a:rPr lang="en-US" sz="1600" kern="1200">
                <a:solidFill>
                  <a:schemeClr val="bg2"/>
                </a:solidFill>
                <a:latin typeface="Arial" pitchFamily="34" charset="0"/>
                <a:ea typeface="+mn-ea"/>
                <a:cs typeface="+mn-cs"/>
              </a:rPr>
              <a:t>RFID Line </a:t>
            </a:r>
            <a:br>
              <a:rPr lang="en-US" sz="1600" kern="1200">
                <a:solidFill>
                  <a:schemeClr val="bg2"/>
                </a:solidFill>
                <a:latin typeface="Arial" pitchFamily="34" charset="0"/>
                <a:ea typeface="+mn-ea"/>
                <a:cs typeface="+mn-cs"/>
              </a:rPr>
            </a:br>
            <a:r>
              <a:rPr lang="en-US" sz="1600" kern="1200">
                <a:solidFill>
                  <a:schemeClr val="bg2"/>
                </a:solidFill>
                <a:latin typeface="Arial" pitchFamily="34" charset="0"/>
                <a:ea typeface="+mn-ea"/>
                <a:cs typeface="+mn-cs"/>
              </a:rPr>
              <a:t>Performance</a:t>
            </a:r>
          </a:p>
          <a:p>
            <a:pPr algn="l" rtl="0">
              <a:buFontTx/>
              <a:buChar char="•"/>
            </a:pPr>
            <a:r>
              <a:rPr lang="en-US" sz="1400" kern="1200">
                <a:solidFill>
                  <a:schemeClr val="bg2"/>
                </a:solidFill>
                <a:latin typeface="Arial" pitchFamily="34" charset="0"/>
                <a:ea typeface="+mn-ea"/>
                <a:cs typeface="+mn-cs"/>
              </a:rPr>
              <a:t> Tags/Hour</a:t>
            </a:r>
          </a:p>
          <a:p>
            <a:pPr algn="l" rtl="0">
              <a:buFontTx/>
              <a:buChar char="•"/>
            </a:pPr>
            <a:r>
              <a:rPr lang="en-US" sz="1400" kern="1200">
                <a:solidFill>
                  <a:schemeClr val="bg2"/>
                </a:solidFill>
                <a:latin typeface="Arial" pitchFamily="34" charset="0"/>
                <a:ea typeface="+mn-ea"/>
                <a:cs typeface="+mn-cs"/>
              </a:rPr>
              <a:t> $/Case</a:t>
            </a:r>
            <a:br>
              <a:rPr lang="en-US" sz="1400" kern="1200">
                <a:solidFill>
                  <a:schemeClr val="bg2"/>
                </a:solidFill>
                <a:latin typeface="Arial" pitchFamily="34" charset="0"/>
                <a:ea typeface="+mn-ea"/>
                <a:cs typeface="+mn-cs"/>
              </a:rPr>
            </a:br>
            <a:endParaRPr lang="en-US" sz="1400" kern="1200">
              <a:solidFill>
                <a:schemeClr val="bg2"/>
              </a:solidFill>
              <a:latin typeface="Arial" pitchFamily="34" charset="0"/>
              <a:ea typeface="+mn-ea"/>
              <a:cs typeface="+mn-cs"/>
            </a:endParaRPr>
          </a:p>
          <a:p>
            <a:pPr algn="l" rtl="0"/>
            <a:r>
              <a:rPr lang="en-US" sz="1600" kern="1200">
                <a:solidFill>
                  <a:schemeClr val="bg2"/>
                </a:solidFill>
                <a:latin typeface="Arial" pitchFamily="34" charset="0"/>
                <a:ea typeface="+mn-ea"/>
                <a:cs typeface="+mn-cs"/>
              </a:rPr>
              <a:t>RFID Supply </a:t>
            </a:r>
            <a:br>
              <a:rPr lang="en-US" sz="1600" kern="1200">
                <a:solidFill>
                  <a:schemeClr val="bg2"/>
                </a:solidFill>
                <a:latin typeface="Arial" pitchFamily="34" charset="0"/>
                <a:ea typeface="+mn-ea"/>
                <a:cs typeface="+mn-cs"/>
              </a:rPr>
            </a:br>
            <a:r>
              <a:rPr lang="en-US" sz="1600" kern="1200">
                <a:solidFill>
                  <a:schemeClr val="bg2"/>
                </a:solidFill>
                <a:latin typeface="Arial" pitchFamily="34" charset="0"/>
                <a:ea typeface="+mn-ea"/>
                <a:cs typeface="+mn-cs"/>
              </a:rPr>
              <a:t>Chain Visibility</a:t>
            </a:r>
          </a:p>
          <a:p>
            <a:pPr algn="l" rtl="0">
              <a:buFontTx/>
              <a:buChar char="•"/>
            </a:pPr>
            <a:r>
              <a:rPr lang="en-US" sz="1400" kern="1200">
                <a:solidFill>
                  <a:schemeClr val="bg2"/>
                </a:solidFill>
                <a:latin typeface="Arial" pitchFamily="34" charset="0"/>
                <a:ea typeface="+mn-ea"/>
                <a:cs typeface="+mn-cs"/>
              </a:rPr>
              <a:t> % DC Reads</a:t>
            </a:r>
          </a:p>
          <a:p>
            <a:pPr algn="l" rtl="0">
              <a:buFontTx/>
              <a:buChar char="•"/>
            </a:pPr>
            <a:r>
              <a:rPr lang="en-US" sz="1400" kern="1200">
                <a:solidFill>
                  <a:schemeClr val="bg2"/>
                </a:solidFill>
                <a:latin typeface="Arial" pitchFamily="34" charset="0"/>
                <a:ea typeface="+mn-ea"/>
                <a:cs typeface="+mn-cs"/>
              </a:rPr>
              <a:t> % Store Reads</a:t>
            </a:r>
          </a:p>
          <a:p>
            <a:pPr algn="l" rtl="0">
              <a:buFontTx/>
              <a:buChar char="•"/>
            </a:pPr>
            <a:r>
              <a:rPr lang="en-US" sz="1400" kern="1200">
                <a:solidFill>
                  <a:schemeClr val="bg2"/>
                </a:solidFill>
                <a:latin typeface="Arial" pitchFamily="34" charset="0"/>
                <a:ea typeface="+mn-ea"/>
                <a:cs typeface="+mn-cs"/>
              </a:rPr>
              <a:t> % SKU Reads</a:t>
            </a:r>
            <a:br>
              <a:rPr lang="en-US" sz="1400" kern="1200">
                <a:solidFill>
                  <a:schemeClr val="bg2"/>
                </a:solidFill>
                <a:latin typeface="Arial" pitchFamily="34" charset="0"/>
                <a:ea typeface="+mn-ea"/>
                <a:cs typeface="+mn-cs"/>
              </a:rPr>
            </a:br>
            <a:endParaRPr lang="en-US" sz="1400" kern="1200">
              <a:solidFill>
                <a:schemeClr val="bg2"/>
              </a:solidFill>
              <a:latin typeface="Arial" pitchFamily="34" charset="0"/>
              <a:ea typeface="+mn-ea"/>
              <a:cs typeface="+mn-cs"/>
            </a:endParaRPr>
          </a:p>
          <a:p>
            <a:pPr algn="l" rtl="0"/>
            <a:r>
              <a:rPr lang="en-US" sz="1600" kern="1200">
                <a:solidFill>
                  <a:schemeClr val="bg2"/>
                </a:solidFill>
                <a:latin typeface="Arial" pitchFamily="34" charset="0"/>
                <a:ea typeface="+mn-ea"/>
                <a:cs typeface="+mn-cs"/>
              </a:rPr>
              <a:t>Supply Chain</a:t>
            </a:r>
          </a:p>
          <a:p>
            <a:pPr algn="l" rtl="0">
              <a:buFontTx/>
              <a:buChar char="•"/>
            </a:pPr>
            <a:r>
              <a:rPr lang="en-US" sz="1400" kern="1200">
                <a:solidFill>
                  <a:schemeClr val="bg2"/>
                </a:solidFill>
                <a:latin typeface="Arial" pitchFamily="34" charset="0"/>
                <a:ea typeface="+mn-ea"/>
                <a:cs typeface="+mn-cs"/>
              </a:rPr>
              <a:t> Aging </a:t>
            </a:r>
          </a:p>
          <a:p>
            <a:pPr algn="l" rtl="0">
              <a:buFontTx/>
              <a:buChar char="•"/>
            </a:pPr>
            <a:r>
              <a:rPr lang="en-US" sz="1400" kern="1200">
                <a:solidFill>
                  <a:schemeClr val="bg2"/>
                </a:solidFill>
                <a:latin typeface="Arial" pitchFamily="34" charset="0"/>
                <a:ea typeface="+mn-ea"/>
                <a:cs typeface="+mn-cs"/>
              </a:rPr>
              <a:t> Cycles</a:t>
            </a:r>
          </a:p>
          <a:p>
            <a:pPr algn="l" rtl="0">
              <a:buFontTx/>
              <a:buChar char="•"/>
            </a:pPr>
            <a:r>
              <a:rPr lang="en-US" sz="1400" kern="1200">
                <a:solidFill>
                  <a:schemeClr val="bg2"/>
                </a:solidFill>
                <a:latin typeface="Arial" pitchFamily="34" charset="0"/>
                <a:ea typeface="+mn-ea"/>
                <a:cs typeface="+mn-cs"/>
              </a:rPr>
              <a:t> Dwell</a:t>
            </a:r>
          </a:p>
          <a:p>
            <a:pPr algn="l" rtl="0">
              <a:buFontTx/>
              <a:buChar char="•"/>
            </a:pPr>
            <a:endParaRPr lang="en-US" sz="1400" kern="1200">
              <a:solidFill>
                <a:schemeClr val="bg2"/>
              </a:solidFill>
              <a:latin typeface="Arial" pitchFamily="34" charset="0"/>
              <a:ea typeface="+mn-ea"/>
              <a:cs typeface="+mn-cs"/>
            </a:endParaRPr>
          </a:p>
          <a:p>
            <a:pPr algn="l" rtl="0"/>
            <a:r>
              <a:rPr lang="en-US" sz="1600" kern="1200">
                <a:solidFill>
                  <a:schemeClr val="bg2"/>
                </a:solidFill>
                <a:latin typeface="Arial" pitchFamily="34" charset="0"/>
                <a:ea typeface="+mn-ea"/>
                <a:cs typeface="+mn-cs"/>
              </a:rPr>
              <a:t>Business</a:t>
            </a:r>
          </a:p>
          <a:p>
            <a:pPr algn="l" rtl="0">
              <a:buFontTx/>
              <a:buChar char="•"/>
            </a:pPr>
            <a:r>
              <a:rPr lang="en-US" sz="1400" kern="1200">
                <a:solidFill>
                  <a:schemeClr val="bg2"/>
                </a:solidFill>
                <a:latin typeface="Arial" pitchFamily="34" charset="0"/>
                <a:ea typeface="+mn-ea"/>
                <a:cs typeface="+mn-cs"/>
              </a:rPr>
              <a:t> Promo Execution</a:t>
            </a:r>
          </a:p>
          <a:p>
            <a:pPr algn="l" rtl="0">
              <a:buFontTx/>
              <a:buChar char="•"/>
            </a:pPr>
            <a:r>
              <a:rPr lang="en-US" sz="1400" kern="1200">
                <a:solidFill>
                  <a:schemeClr val="bg2"/>
                </a:solidFill>
                <a:latin typeface="Arial" pitchFamily="34" charset="0"/>
                <a:ea typeface="+mn-ea"/>
                <a:cs typeface="+mn-cs"/>
              </a:rPr>
              <a:t> Lost Sales </a:t>
            </a:r>
          </a:p>
          <a:p>
            <a:pPr algn="l" rtl="0">
              <a:buFontTx/>
              <a:buChar char="•"/>
            </a:pPr>
            <a:r>
              <a:rPr lang="en-US" sz="1400" kern="1200">
                <a:solidFill>
                  <a:schemeClr val="bg2"/>
                </a:solidFill>
                <a:latin typeface="Arial" pitchFamily="34" charset="0"/>
                <a:ea typeface="+mn-ea"/>
                <a:cs typeface="+mn-cs"/>
              </a:rPr>
              <a:t> Trending</a:t>
            </a:r>
          </a:p>
          <a:p>
            <a:pPr algn="l" rtl="0">
              <a:buFontTx/>
              <a:buChar char="•"/>
            </a:pPr>
            <a:r>
              <a:rPr lang="en-US" sz="1400" kern="1200">
                <a:solidFill>
                  <a:schemeClr val="bg2"/>
                </a:solidFill>
                <a:latin typeface="Arial" pitchFamily="34" charset="0"/>
                <a:ea typeface="+mn-ea"/>
                <a:cs typeface="+mn-cs"/>
              </a:rPr>
              <a:t> Forecasting</a:t>
            </a:r>
            <a:endParaRPr lang="en-US" sz="1600" kern="1200">
              <a:solidFill>
                <a:schemeClr val="bg2"/>
              </a:solidFill>
              <a:latin typeface="Arial" pitchFamily="34" charset="0"/>
              <a:ea typeface="+mn-ea"/>
              <a:cs typeface="+mn-cs"/>
            </a:endParaRPr>
          </a:p>
        </p:txBody>
      </p:sp>
      <p:grpSp>
        <p:nvGrpSpPr>
          <p:cNvPr id="2" name="Group 40"/>
          <p:cNvGrpSpPr>
            <a:grpSpLocks/>
          </p:cNvGrpSpPr>
          <p:nvPr/>
        </p:nvGrpSpPr>
        <p:grpSpPr bwMode="auto">
          <a:xfrm>
            <a:off x="4956175" y="6013450"/>
            <a:ext cx="787400" cy="631825"/>
            <a:chOff x="2290" y="3643"/>
            <a:chExt cx="496" cy="398"/>
          </a:xfrm>
        </p:grpSpPr>
        <p:pic>
          <p:nvPicPr>
            <p:cNvPr id="72745" name="Picture 41" descr="document_pulse"/>
            <p:cNvPicPr>
              <a:picLocks noChangeAspect="1" noChangeArrowheads="1"/>
            </p:cNvPicPr>
            <p:nvPr/>
          </p:nvPicPr>
          <p:blipFill>
            <a:blip r:embed="rId5"/>
            <a:srcRect/>
            <a:stretch>
              <a:fillRect/>
            </a:stretch>
          </p:blipFill>
          <p:spPr bwMode="auto">
            <a:xfrm>
              <a:off x="2522" y="3719"/>
              <a:ext cx="264" cy="264"/>
            </a:xfrm>
            <a:prstGeom prst="rect">
              <a:avLst/>
            </a:prstGeom>
            <a:noFill/>
          </p:spPr>
        </p:pic>
        <p:pic>
          <p:nvPicPr>
            <p:cNvPr id="72746" name="Picture 42" descr="document_info"/>
            <p:cNvPicPr>
              <a:picLocks noChangeAspect="1" noChangeArrowheads="1"/>
            </p:cNvPicPr>
            <p:nvPr/>
          </p:nvPicPr>
          <p:blipFill>
            <a:blip r:embed="rId6"/>
            <a:srcRect/>
            <a:stretch>
              <a:fillRect/>
            </a:stretch>
          </p:blipFill>
          <p:spPr bwMode="auto">
            <a:xfrm>
              <a:off x="2345" y="3643"/>
              <a:ext cx="264" cy="264"/>
            </a:xfrm>
            <a:prstGeom prst="rect">
              <a:avLst/>
            </a:prstGeom>
            <a:noFill/>
          </p:spPr>
        </p:pic>
        <p:pic>
          <p:nvPicPr>
            <p:cNvPr id="72747" name="Picture 43" descr="document_ok"/>
            <p:cNvPicPr>
              <a:picLocks noChangeAspect="1" noChangeArrowheads="1"/>
            </p:cNvPicPr>
            <p:nvPr/>
          </p:nvPicPr>
          <p:blipFill>
            <a:blip r:embed="rId7"/>
            <a:srcRect/>
            <a:stretch>
              <a:fillRect/>
            </a:stretch>
          </p:blipFill>
          <p:spPr bwMode="auto">
            <a:xfrm>
              <a:off x="2290" y="3777"/>
              <a:ext cx="264" cy="264"/>
            </a:xfrm>
            <a:prstGeom prst="rect">
              <a:avLst/>
            </a:prstGeom>
            <a:noFill/>
          </p:spPr>
        </p:pic>
      </p:grpSp>
      <p:pic>
        <p:nvPicPr>
          <p:cNvPr id="72748" name="Picture 44"/>
          <p:cNvPicPr>
            <a:picLocks noChangeAspect="1" noChangeArrowheads="1"/>
          </p:cNvPicPr>
          <p:nvPr/>
        </p:nvPicPr>
        <p:blipFill>
          <a:blip r:embed="rId8"/>
          <a:srcRect/>
          <a:stretch>
            <a:fillRect/>
          </a:stretch>
        </p:blipFill>
        <p:spPr bwMode="auto">
          <a:xfrm>
            <a:off x="4760913" y="4089400"/>
            <a:ext cx="908050" cy="908050"/>
          </a:xfrm>
          <a:prstGeom prst="rect">
            <a:avLst/>
          </a:prstGeom>
          <a:noFill/>
          <a:ln w="9525">
            <a:noFill/>
            <a:miter lim="800000"/>
            <a:headEnd/>
            <a:tailEnd/>
          </a:ln>
          <a:effectLst/>
        </p:spPr>
      </p:pic>
      <p:pic>
        <p:nvPicPr>
          <p:cNvPr id="72750" name="Picture 46" descr="box_into"/>
          <p:cNvPicPr>
            <a:picLocks noChangeAspect="1" noChangeArrowheads="1"/>
          </p:cNvPicPr>
          <p:nvPr/>
        </p:nvPicPr>
        <p:blipFill>
          <a:blip r:embed="rId9"/>
          <a:srcRect/>
          <a:stretch>
            <a:fillRect/>
          </a:stretch>
        </p:blipFill>
        <p:spPr bwMode="auto">
          <a:xfrm>
            <a:off x="6734175" y="3897313"/>
            <a:ext cx="534988" cy="534987"/>
          </a:xfrm>
          <a:prstGeom prst="rect">
            <a:avLst/>
          </a:prstGeom>
          <a:noFill/>
        </p:spPr>
      </p:pic>
      <p:pic>
        <p:nvPicPr>
          <p:cNvPr id="72751" name="Picture 47" descr="box_preferences"/>
          <p:cNvPicPr>
            <a:picLocks noChangeAspect="1" noChangeArrowheads="1"/>
          </p:cNvPicPr>
          <p:nvPr/>
        </p:nvPicPr>
        <p:blipFill>
          <a:blip r:embed="rId10"/>
          <a:srcRect/>
          <a:stretch>
            <a:fillRect/>
          </a:stretch>
        </p:blipFill>
        <p:spPr bwMode="auto">
          <a:xfrm>
            <a:off x="6727825" y="2747963"/>
            <a:ext cx="534988" cy="534987"/>
          </a:xfrm>
          <a:prstGeom prst="rect">
            <a:avLst/>
          </a:prstGeom>
          <a:noFill/>
        </p:spPr>
      </p:pic>
      <p:pic>
        <p:nvPicPr>
          <p:cNvPr id="72752" name="Picture 48" descr="box_view"/>
          <p:cNvPicPr>
            <a:picLocks noChangeAspect="1" noChangeArrowheads="1"/>
          </p:cNvPicPr>
          <p:nvPr/>
        </p:nvPicPr>
        <p:blipFill>
          <a:blip r:embed="rId11"/>
          <a:srcRect/>
          <a:stretch>
            <a:fillRect/>
          </a:stretch>
        </p:blipFill>
        <p:spPr bwMode="auto">
          <a:xfrm>
            <a:off x="6765925" y="5054600"/>
            <a:ext cx="534988" cy="534988"/>
          </a:xfrm>
          <a:prstGeom prst="rect">
            <a:avLst/>
          </a:prstGeom>
          <a:noFill/>
        </p:spPr>
      </p:pic>
      <p:pic>
        <p:nvPicPr>
          <p:cNvPr id="72753" name="Picture 49" descr="box_add"/>
          <p:cNvPicPr>
            <a:picLocks noChangeAspect="1" noChangeArrowheads="1"/>
          </p:cNvPicPr>
          <p:nvPr/>
        </p:nvPicPr>
        <p:blipFill>
          <a:blip r:embed="rId12"/>
          <a:srcRect/>
          <a:stretch>
            <a:fillRect/>
          </a:stretch>
        </p:blipFill>
        <p:spPr bwMode="auto">
          <a:xfrm>
            <a:off x="6742113" y="1579563"/>
            <a:ext cx="534987" cy="534987"/>
          </a:xfrm>
          <a:prstGeom prst="rect">
            <a:avLst/>
          </a:prstGeom>
          <a:noFill/>
        </p:spPr>
      </p:pic>
      <p:sp>
        <p:nvSpPr>
          <p:cNvPr id="72755" name="Text Box 51"/>
          <p:cNvSpPr txBox="1">
            <a:spLocks noChangeArrowheads="1"/>
          </p:cNvSpPr>
          <p:nvPr/>
        </p:nvSpPr>
        <p:spPr bwMode="auto">
          <a:xfrm>
            <a:off x="4097338" y="5734050"/>
            <a:ext cx="2247731" cy="338554"/>
          </a:xfrm>
          <a:prstGeom prst="rect">
            <a:avLst/>
          </a:prstGeom>
          <a:noFill/>
          <a:ln w="9525">
            <a:noFill/>
            <a:miter lim="800000"/>
            <a:headEnd/>
            <a:tailEnd/>
          </a:ln>
          <a:effectLst/>
        </p:spPr>
        <p:txBody>
          <a:bodyPr wrap="none">
            <a:spAutoFit/>
          </a:bodyPr>
          <a:lstStyle/>
          <a:p>
            <a:pPr algn="ctr" rtl="0"/>
            <a:r>
              <a:rPr lang="en-US" sz="1600" kern="1200" dirty="0">
                <a:solidFill>
                  <a:schemeClr val="bg2"/>
                </a:solidFill>
                <a:latin typeface="Arial" pitchFamily="34" charset="0"/>
                <a:ea typeface="+mn-ea"/>
                <a:cs typeface="+mn-cs"/>
              </a:rPr>
              <a:t>Ad Hoc Reporting &amp; BI</a:t>
            </a:r>
          </a:p>
        </p:txBody>
      </p:sp>
      <p:pic>
        <p:nvPicPr>
          <p:cNvPr id="72756" name="Picture 52" descr="column-chart"/>
          <p:cNvPicPr>
            <a:picLocks noChangeAspect="1" noChangeArrowheads="1"/>
          </p:cNvPicPr>
          <p:nvPr/>
        </p:nvPicPr>
        <p:blipFill>
          <a:blip r:embed="rId13"/>
          <a:srcRect/>
          <a:stretch>
            <a:fillRect/>
          </a:stretch>
        </p:blipFill>
        <p:spPr bwMode="auto">
          <a:xfrm>
            <a:off x="4373563" y="6081713"/>
            <a:ext cx="511175" cy="511175"/>
          </a:xfrm>
          <a:prstGeom prst="rect">
            <a:avLst/>
          </a:prstGeom>
          <a:noFill/>
        </p:spPr>
      </p:pic>
      <p:pic>
        <p:nvPicPr>
          <p:cNvPr id="72757" name="Picture 53" descr="cube_blue"/>
          <p:cNvPicPr>
            <a:picLocks noChangeAspect="1" noChangeArrowheads="1"/>
          </p:cNvPicPr>
          <p:nvPr/>
        </p:nvPicPr>
        <p:blipFill>
          <a:blip r:embed="rId14"/>
          <a:srcRect/>
          <a:stretch>
            <a:fillRect/>
          </a:stretch>
        </p:blipFill>
        <p:spPr bwMode="auto">
          <a:xfrm>
            <a:off x="5811838" y="6059488"/>
            <a:ext cx="609600" cy="609600"/>
          </a:xfrm>
          <a:prstGeom prst="rect">
            <a:avLst/>
          </a:prstGeom>
          <a:noFill/>
        </p:spPr>
      </p:pic>
      <p:sp>
        <p:nvSpPr>
          <p:cNvPr id="72758" name="AutoShape 54"/>
          <p:cNvSpPr>
            <a:spLocks noChangeArrowheads="1"/>
          </p:cNvSpPr>
          <p:nvPr/>
        </p:nvSpPr>
        <p:spPr bwMode="auto">
          <a:xfrm rot="13377998">
            <a:off x="5626100" y="4230688"/>
            <a:ext cx="849313" cy="277812"/>
          </a:xfrm>
          <a:prstGeom prst="leftArrow">
            <a:avLst>
              <a:gd name="adj1" fmla="val 50000"/>
              <a:gd name="adj2" fmla="val 76429"/>
            </a:avLst>
          </a:prstGeom>
          <a:solidFill>
            <a:schemeClr val="tx1">
              <a:alpha val="80000"/>
            </a:schemeClr>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59" name="AutoShape 55"/>
          <p:cNvSpPr>
            <a:spLocks noChangeArrowheads="1"/>
          </p:cNvSpPr>
          <p:nvPr/>
        </p:nvSpPr>
        <p:spPr bwMode="auto">
          <a:xfrm rot="12076009">
            <a:off x="5888038" y="3763963"/>
            <a:ext cx="849312" cy="277812"/>
          </a:xfrm>
          <a:prstGeom prst="leftArrow">
            <a:avLst>
              <a:gd name="adj1" fmla="val 50000"/>
              <a:gd name="adj2" fmla="val 76429"/>
            </a:avLst>
          </a:prstGeom>
          <a:solidFill>
            <a:schemeClr val="tx1">
              <a:alpha val="80000"/>
            </a:schemeClr>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60" name="AutoShape 56"/>
          <p:cNvSpPr>
            <a:spLocks noChangeArrowheads="1"/>
          </p:cNvSpPr>
          <p:nvPr/>
        </p:nvSpPr>
        <p:spPr bwMode="auto">
          <a:xfrm rot="8657236">
            <a:off x="5951538" y="2279650"/>
            <a:ext cx="849312" cy="277813"/>
          </a:xfrm>
          <a:prstGeom prst="leftArrow">
            <a:avLst>
              <a:gd name="adj1" fmla="val 50000"/>
              <a:gd name="adj2" fmla="val 76428"/>
            </a:avLst>
          </a:prstGeom>
          <a:solidFill>
            <a:schemeClr val="tx1">
              <a:alpha val="80000"/>
            </a:schemeClr>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61" name="AutoShape 57"/>
          <p:cNvSpPr>
            <a:spLocks noChangeArrowheads="1"/>
          </p:cNvSpPr>
          <p:nvPr/>
        </p:nvSpPr>
        <p:spPr bwMode="auto">
          <a:xfrm rot="37800000">
            <a:off x="4809332" y="5106195"/>
            <a:ext cx="809625" cy="595312"/>
          </a:xfrm>
          <a:prstGeom prst="leftArrow">
            <a:avLst>
              <a:gd name="adj1" fmla="val 50000"/>
              <a:gd name="adj2" fmla="val 34000"/>
            </a:avLst>
          </a:prstGeom>
          <a:solidFill>
            <a:schemeClr val="tx1">
              <a:alpha val="80000"/>
            </a:schemeClr>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72762" name="AutoShape 58"/>
          <p:cNvSpPr>
            <a:spLocks noChangeArrowheads="1"/>
          </p:cNvSpPr>
          <p:nvPr/>
        </p:nvSpPr>
        <p:spPr bwMode="auto">
          <a:xfrm rot="9928531">
            <a:off x="5953125" y="2978150"/>
            <a:ext cx="714375" cy="293688"/>
          </a:xfrm>
          <a:prstGeom prst="leftArrow">
            <a:avLst>
              <a:gd name="adj1" fmla="val 50000"/>
              <a:gd name="adj2" fmla="val 60811"/>
            </a:avLst>
          </a:prstGeom>
          <a:solidFill>
            <a:schemeClr val="tx1">
              <a:alpha val="80000"/>
            </a:schemeClr>
          </a:solidFill>
          <a:ln w="9525">
            <a:noFill/>
            <a:miter lim="800000"/>
            <a:headEnd/>
            <a:tailEnd/>
          </a:ln>
          <a:effectLst/>
        </p:spPr>
        <p:txBody>
          <a:bodyPr wrap="none" anchor="ctr"/>
          <a:lstStyle/>
          <a:p>
            <a:pPr algn="l" rtl="0"/>
            <a:endParaRPr lang="en-US" kern="1200">
              <a:solidFill>
                <a:schemeClr val="bg2"/>
              </a:solidFill>
              <a:latin typeface="Segoe Semibold"/>
              <a:ea typeface="+mn-ea"/>
              <a:cs typeface="+mn-cs"/>
            </a:endParaRPr>
          </a:p>
        </p:txBody>
      </p:sp>
      <p:sp>
        <p:nvSpPr>
          <p:cNvPr id="57" name="Text Box 9"/>
          <p:cNvSpPr txBox="1">
            <a:spLocks noChangeArrowheads="1"/>
          </p:cNvSpPr>
          <p:nvPr/>
        </p:nvSpPr>
        <p:spPr bwMode="auto">
          <a:xfrm>
            <a:off x="2786050" y="1785926"/>
            <a:ext cx="583814" cy="307777"/>
          </a:xfrm>
          <a:prstGeom prst="rect">
            <a:avLst/>
          </a:prstGeom>
          <a:noFill/>
          <a:ln w="9525">
            <a:noFill/>
            <a:miter lim="800000"/>
            <a:headEnd/>
            <a:tailEnd/>
          </a:ln>
          <a:effectLst/>
        </p:spPr>
        <p:txBody>
          <a:bodyPr wrap="none">
            <a:spAutoFit/>
          </a:bodyPr>
          <a:lstStyle/>
          <a:p>
            <a:pPr algn="l" rtl="0"/>
            <a:r>
              <a:rPr lang="en-US" sz="1400" kern="1200" dirty="0">
                <a:solidFill>
                  <a:schemeClr val="bg2"/>
                </a:solidFill>
                <a:latin typeface="Arial" pitchFamily="34" charset="0"/>
                <a:ea typeface="+mn-ea"/>
                <a:cs typeface="+mn-cs"/>
              </a:rPr>
              <a:t>SCM</a:t>
            </a:r>
          </a:p>
        </p:txBody>
      </p:sp>
      <p:sp>
        <p:nvSpPr>
          <p:cNvPr id="58" name="Text Box 9"/>
          <p:cNvSpPr txBox="1">
            <a:spLocks noChangeArrowheads="1"/>
          </p:cNvSpPr>
          <p:nvPr/>
        </p:nvSpPr>
        <p:spPr bwMode="auto">
          <a:xfrm>
            <a:off x="3571868" y="1785926"/>
            <a:ext cx="543739" cy="307777"/>
          </a:xfrm>
          <a:prstGeom prst="rect">
            <a:avLst/>
          </a:prstGeom>
          <a:noFill/>
          <a:ln w="9525">
            <a:noFill/>
            <a:miter lim="800000"/>
            <a:headEnd/>
            <a:tailEnd/>
          </a:ln>
          <a:effectLst/>
        </p:spPr>
        <p:txBody>
          <a:bodyPr wrap="none">
            <a:spAutoFit/>
          </a:bodyPr>
          <a:lstStyle/>
          <a:p>
            <a:pPr algn="l" rtl="0"/>
            <a:r>
              <a:rPr lang="en-US" sz="1400" kern="1200" dirty="0">
                <a:solidFill>
                  <a:schemeClr val="bg2"/>
                </a:solidFill>
                <a:latin typeface="Arial" pitchFamily="34" charset="0"/>
                <a:ea typeface="+mn-ea"/>
                <a:cs typeface="+mn-cs"/>
              </a:rPr>
              <a:t>LOB</a:t>
            </a:r>
          </a:p>
        </p:txBody>
      </p:sp>
      <p:pic>
        <p:nvPicPr>
          <p:cNvPr id="59" name="Picture 10" descr="BizTalkSvr09_h_rgb_r.png"/>
          <p:cNvPicPr>
            <a:picLocks noChangeAspect="1"/>
          </p:cNvPicPr>
          <p:nvPr/>
        </p:nvPicPr>
        <p:blipFill>
          <a:blip r:embed="rId15" cstate="print"/>
          <a:stretch>
            <a:fillRect/>
          </a:stretch>
        </p:blipFill>
        <p:spPr>
          <a:xfrm>
            <a:off x="1500166" y="3150580"/>
            <a:ext cx="3071834" cy="63561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RFID</a:t>
            </a:r>
            <a:r>
              <a:rPr lang="zh-CN" altLang="en-US" dirty="0" smtClean="0"/>
              <a:t>应用集成</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8775" y="2033588"/>
            <a:ext cx="2659063" cy="1314450"/>
          </a:xfrm>
          <a:prstGeom prst="rect">
            <a:avLst/>
          </a:prstGeom>
          <a:noFill/>
          <a:ln w="9525">
            <a:noFill/>
            <a:miter lim="800000"/>
            <a:headEnd/>
            <a:tailEnd/>
          </a:ln>
        </p:spPr>
        <p:txBody>
          <a:bodyPr>
            <a:spAutoFit/>
          </a:bodyPr>
          <a:lstStyle/>
          <a:p>
            <a:r>
              <a:rPr lang="en-US" altLang="zh-CN" sz="1600" b="1" i="1">
                <a:latin typeface="Segoe Semibold"/>
              </a:rPr>
              <a:t>Focus</a:t>
            </a:r>
            <a:r>
              <a:rPr lang="en-US" altLang="zh-CN" sz="1600" b="1">
                <a:latin typeface="Segoe Semibold"/>
              </a:rPr>
              <a:t>  - customer teams can focus on architecture, frameworks, and best practices without distractions</a:t>
            </a:r>
          </a:p>
        </p:txBody>
      </p:sp>
      <p:sp>
        <p:nvSpPr>
          <p:cNvPr id="13315" name="Text Box 3"/>
          <p:cNvSpPr txBox="1">
            <a:spLocks noChangeArrowheads="1"/>
          </p:cNvSpPr>
          <p:nvPr/>
        </p:nvSpPr>
        <p:spPr bwMode="auto">
          <a:xfrm>
            <a:off x="336550" y="3509963"/>
            <a:ext cx="2743200" cy="1069975"/>
          </a:xfrm>
          <a:prstGeom prst="rect">
            <a:avLst/>
          </a:prstGeom>
          <a:noFill/>
          <a:ln w="9525">
            <a:noFill/>
            <a:miter lim="800000"/>
            <a:headEnd/>
            <a:tailEnd/>
          </a:ln>
        </p:spPr>
        <p:txBody>
          <a:bodyPr>
            <a:spAutoFit/>
          </a:bodyPr>
          <a:lstStyle/>
          <a:p>
            <a:r>
              <a:rPr lang="en-US" altLang="zh-CN" sz="1600" b="1" i="1">
                <a:latin typeface="Segoe Semibold"/>
              </a:rPr>
              <a:t>Competency </a:t>
            </a:r>
            <a:r>
              <a:rPr lang="en-US" altLang="zh-CN" sz="1600" b="1">
                <a:latin typeface="Segoe Semibold"/>
              </a:rPr>
              <a:t>– solution</a:t>
            </a:r>
            <a:r>
              <a:rPr lang="en-US" altLang="zh-CN" sz="1600" b="1" i="1">
                <a:latin typeface="Segoe Semibold"/>
              </a:rPr>
              <a:t> </a:t>
            </a:r>
            <a:r>
              <a:rPr lang="en-US" altLang="zh-CN" sz="1600" b="1">
                <a:latin typeface="Segoe Semibold"/>
              </a:rPr>
              <a:t>teams built by integrating MTC-SAP consultants and customer’s staff</a:t>
            </a:r>
          </a:p>
        </p:txBody>
      </p:sp>
      <p:sp>
        <p:nvSpPr>
          <p:cNvPr id="13316" name="Text Box 4"/>
          <p:cNvSpPr txBox="1">
            <a:spLocks noChangeArrowheads="1"/>
          </p:cNvSpPr>
          <p:nvPr/>
        </p:nvSpPr>
        <p:spPr bwMode="auto">
          <a:xfrm>
            <a:off x="2973388" y="2057400"/>
            <a:ext cx="1916112" cy="2292350"/>
          </a:xfrm>
          <a:prstGeom prst="rect">
            <a:avLst/>
          </a:prstGeom>
          <a:noFill/>
          <a:ln w="9525">
            <a:noFill/>
            <a:miter lim="800000"/>
            <a:headEnd/>
            <a:tailEnd/>
          </a:ln>
        </p:spPr>
        <p:txBody>
          <a:bodyPr>
            <a:spAutoFit/>
          </a:bodyPr>
          <a:lstStyle/>
          <a:p>
            <a:r>
              <a:rPr lang="en-US" altLang="zh-CN" sz="1600" b="1" i="1">
                <a:latin typeface="Segoe Semibold"/>
              </a:rPr>
              <a:t>Environment </a:t>
            </a:r>
            <a:r>
              <a:rPr lang="en-US" altLang="zh-CN" sz="1600" b="1">
                <a:latin typeface="Segoe Semibold"/>
              </a:rPr>
              <a:t> - the MTC provides a complete SAP Lab including hardware / platforms and applications</a:t>
            </a:r>
            <a:br>
              <a:rPr lang="en-US" altLang="zh-CN" sz="1600" b="1">
                <a:latin typeface="Segoe Semibold"/>
              </a:rPr>
            </a:br>
            <a:r>
              <a:rPr lang="en-US" altLang="zh-CN" sz="1600" b="1" i="1">
                <a:latin typeface="Segoe Semibold"/>
              </a:rPr>
              <a:t>(e.g. SAP R/3, BW, XI, etc.)</a:t>
            </a:r>
          </a:p>
        </p:txBody>
      </p:sp>
      <p:sp>
        <p:nvSpPr>
          <p:cNvPr id="13317" name="Text Box 5"/>
          <p:cNvSpPr txBox="1">
            <a:spLocks noChangeArrowheads="1"/>
          </p:cNvSpPr>
          <p:nvPr/>
        </p:nvSpPr>
        <p:spPr bwMode="auto">
          <a:xfrm>
            <a:off x="311150" y="4765675"/>
            <a:ext cx="2454275" cy="1570038"/>
          </a:xfrm>
          <a:prstGeom prst="rect">
            <a:avLst/>
          </a:prstGeom>
          <a:noFill/>
          <a:ln w="9525">
            <a:noFill/>
            <a:miter lim="800000"/>
            <a:headEnd/>
            <a:tailEnd/>
          </a:ln>
        </p:spPr>
        <p:txBody>
          <a:bodyPr>
            <a:spAutoFit/>
          </a:bodyPr>
          <a:lstStyle/>
          <a:p>
            <a:r>
              <a:rPr lang="en-US" altLang="zh-CN" sz="1600" b="1" i="1">
                <a:latin typeface="Segoe Semibold"/>
              </a:rPr>
              <a:t>Knowledge Transfer - </a:t>
            </a:r>
            <a:r>
              <a:rPr lang="en-US" altLang="zh-CN" sz="1600" b="1">
                <a:latin typeface="Segoe Semibold"/>
              </a:rPr>
              <a:t> through briefings, architecture design and “hands-on” proof of concept development</a:t>
            </a:r>
          </a:p>
        </p:txBody>
      </p:sp>
      <p:pic>
        <p:nvPicPr>
          <p:cNvPr id="13318" name="Picture 6" descr="picture"/>
          <p:cNvPicPr>
            <a:picLocks noChangeAspect="1" noChangeArrowheads="1"/>
          </p:cNvPicPr>
          <p:nvPr/>
        </p:nvPicPr>
        <p:blipFill>
          <a:blip r:embed="rId3"/>
          <a:srcRect l="3496" t="8392" r="2464" b="4431"/>
          <a:stretch>
            <a:fillRect/>
          </a:stretch>
        </p:blipFill>
        <p:spPr bwMode="auto">
          <a:xfrm>
            <a:off x="5075238" y="2138363"/>
            <a:ext cx="3795712" cy="2576521"/>
          </a:xfrm>
          <a:prstGeom prst="rect">
            <a:avLst/>
          </a:prstGeom>
          <a:noFill/>
          <a:ln w="9525">
            <a:noFill/>
            <a:miter lim="800000"/>
            <a:headEnd/>
            <a:tailEnd/>
          </a:ln>
        </p:spPr>
      </p:pic>
      <p:sp>
        <p:nvSpPr>
          <p:cNvPr id="13319" name="Text Box 7"/>
          <p:cNvSpPr txBox="1">
            <a:spLocks noChangeArrowheads="1"/>
          </p:cNvSpPr>
          <p:nvPr/>
        </p:nvSpPr>
        <p:spPr bwMode="auto">
          <a:xfrm>
            <a:off x="2935288" y="4775200"/>
            <a:ext cx="1916112" cy="1069975"/>
          </a:xfrm>
          <a:prstGeom prst="rect">
            <a:avLst/>
          </a:prstGeom>
          <a:noFill/>
          <a:ln w="9525">
            <a:noFill/>
            <a:miter lim="800000"/>
            <a:headEnd/>
            <a:tailEnd/>
          </a:ln>
        </p:spPr>
        <p:txBody>
          <a:bodyPr>
            <a:spAutoFit/>
          </a:bodyPr>
          <a:lstStyle/>
          <a:p>
            <a:r>
              <a:rPr lang="en-US" altLang="zh-CN" sz="1600" b="1" i="1">
                <a:latin typeface="Segoe Semibold"/>
              </a:rPr>
              <a:t>Pre-Sales </a:t>
            </a:r>
            <a:r>
              <a:rPr lang="en-US" altLang="zh-CN" sz="1600" b="1">
                <a:latin typeface="Segoe Semibold"/>
              </a:rPr>
              <a:t> - provide assistance to field sales teams</a:t>
            </a:r>
            <a:endParaRPr lang="en-US" altLang="zh-CN" sz="1600" b="1" i="1">
              <a:latin typeface="Segoe Semibold"/>
            </a:endParaRPr>
          </a:p>
        </p:txBody>
      </p:sp>
      <p:sp>
        <p:nvSpPr>
          <p:cNvPr id="19464" name="Rectangle 8"/>
          <p:cNvSpPr>
            <a:spLocks noGrp="1" noChangeArrowheads="1"/>
          </p:cNvSpPr>
          <p:nvPr>
            <p:ph type="title"/>
          </p:nvPr>
        </p:nvSpPr>
        <p:spPr>
          <a:xfrm>
            <a:off x="76200" y="214290"/>
            <a:ext cx="8413750" cy="1200329"/>
          </a:xfrm>
        </p:spPr>
        <p:txBody>
          <a:bodyPr anchor="t">
            <a:spAutoFit/>
          </a:bodyPr>
          <a:lstStyle/>
          <a:p>
            <a:pPr eaLnBrk="1" hangingPunct="1">
              <a:defRPr/>
            </a:pPr>
            <a:r>
              <a:rPr lang="zh-CN" altLang="en-US" sz="3600" dirty="0" smtClean="0"/>
              <a:t>微软技术中心</a:t>
            </a:r>
            <a:r>
              <a:rPr lang="en-US" altLang="zh-CN" sz="3600" dirty="0" smtClean="0"/>
              <a:t/>
            </a:r>
            <a:br>
              <a:rPr lang="en-US" altLang="zh-CN" sz="3600" dirty="0" smtClean="0"/>
            </a:br>
            <a:r>
              <a:rPr lang="en-US" altLang="zh-CN" sz="3600" dirty="0" smtClean="0"/>
              <a:t>SAP </a:t>
            </a:r>
            <a:r>
              <a:rPr lang="zh-CN" altLang="en-US" sz="3600" dirty="0" smtClean="0"/>
              <a:t>实验室</a:t>
            </a:r>
            <a:r>
              <a:rPr lang="en-US" altLang="zh-CN" sz="3600" dirty="0" smtClean="0"/>
              <a:t> </a:t>
            </a:r>
            <a:r>
              <a:rPr lang="en-US" altLang="zh-CN" sz="3600" dirty="0" smtClean="0">
                <a:latin typeface="Arial"/>
              </a:rPr>
              <a:t>–</a:t>
            </a:r>
            <a:r>
              <a:rPr lang="en-US" altLang="zh-CN" sz="3600" dirty="0" smtClean="0"/>
              <a:t> Austin, TX</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a:xfrm>
            <a:off x="-32" y="214290"/>
            <a:ext cx="8393113" cy="585787"/>
          </a:xfrm>
        </p:spPr>
        <p:txBody>
          <a:bodyPr>
            <a:noAutofit/>
          </a:bodyPr>
          <a:lstStyle/>
          <a:p>
            <a:pPr eaLnBrk="1" hangingPunct="1"/>
            <a:r>
              <a:rPr lang="zh-CN" altLang="en-US" sz="3600" dirty="0" smtClean="0"/>
              <a:t>以</a:t>
            </a:r>
            <a:r>
              <a:rPr lang="en-US" altLang="zh-CN" sz="3600" dirty="0" smtClean="0"/>
              <a:t>SAP</a:t>
            </a:r>
            <a:r>
              <a:rPr lang="zh-CN" altLang="en-US" sz="3600" dirty="0" smtClean="0"/>
              <a:t>为核心的微软</a:t>
            </a:r>
            <a:r>
              <a:rPr lang="en-US" altLang="zh-CN" sz="3600" dirty="0" smtClean="0"/>
              <a:t>SAP</a:t>
            </a:r>
            <a:r>
              <a:rPr lang="zh-CN" altLang="en-US" sz="3600" dirty="0" smtClean="0"/>
              <a:t>扩展解决方案</a:t>
            </a:r>
          </a:p>
        </p:txBody>
      </p:sp>
      <p:grpSp>
        <p:nvGrpSpPr>
          <p:cNvPr id="3" name="Group 4"/>
          <p:cNvGrpSpPr>
            <a:grpSpLocks/>
          </p:cNvGrpSpPr>
          <p:nvPr/>
        </p:nvGrpSpPr>
        <p:grpSpPr bwMode="auto">
          <a:xfrm>
            <a:off x="1260475" y="895350"/>
            <a:ext cx="865188" cy="1182688"/>
            <a:chOff x="430" y="663"/>
            <a:chExt cx="545" cy="745"/>
          </a:xfrm>
        </p:grpSpPr>
        <p:pic>
          <p:nvPicPr>
            <p:cNvPr id="3160" name="Picture 5" descr="YellowUser"/>
            <p:cNvPicPr>
              <a:picLocks noChangeAspect="1" noChangeArrowheads="1"/>
            </p:cNvPicPr>
            <p:nvPr/>
          </p:nvPicPr>
          <p:blipFill>
            <a:blip r:embed="rId4"/>
            <a:srcRect/>
            <a:stretch>
              <a:fillRect/>
            </a:stretch>
          </p:blipFill>
          <p:spPr bwMode="auto">
            <a:xfrm>
              <a:off x="657" y="1207"/>
              <a:ext cx="191" cy="201"/>
            </a:xfrm>
            <a:prstGeom prst="rect">
              <a:avLst/>
            </a:prstGeom>
          </p:spPr>
        </p:pic>
        <p:graphicFrame>
          <p:nvGraphicFramePr>
            <p:cNvPr id="3081" name="Object 6"/>
            <p:cNvGraphicFramePr>
              <a:graphicFrameLocks noChangeAspect="1"/>
            </p:cNvGraphicFramePr>
            <p:nvPr/>
          </p:nvGraphicFramePr>
          <p:xfrm>
            <a:off x="430" y="663"/>
            <a:ext cx="545" cy="564"/>
          </p:xfrm>
          <a:graphic>
            <a:graphicData uri="http://schemas.openxmlformats.org/presentationml/2006/ole">
              <p:oleObj spid="_x0000_s89097" name="Flash Document" r:id="rId5" imgW="864720" imgH="894600" progId="">
                <p:embed/>
              </p:oleObj>
            </a:graphicData>
          </a:graphic>
        </p:graphicFrame>
      </p:grpSp>
      <p:grpSp>
        <p:nvGrpSpPr>
          <p:cNvPr id="4" name="Group 7"/>
          <p:cNvGrpSpPr>
            <a:grpSpLocks/>
          </p:cNvGrpSpPr>
          <p:nvPr/>
        </p:nvGrpSpPr>
        <p:grpSpPr bwMode="auto">
          <a:xfrm>
            <a:off x="179388" y="895350"/>
            <a:ext cx="865188" cy="1182688"/>
            <a:chOff x="430" y="663"/>
            <a:chExt cx="545" cy="745"/>
          </a:xfrm>
        </p:grpSpPr>
        <p:pic>
          <p:nvPicPr>
            <p:cNvPr id="3159" name="Picture 8" descr="YellowUser"/>
            <p:cNvPicPr>
              <a:picLocks noChangeAspect="1" noChangeArrowheads="1"/>
            </p:cNvPicPr>
            <p:nvPr/>
          </p:nvPicPr>
          <p:blipFill>
            <a:blip r:embed="rId4"/>
            <a:srcRect/>
            <a:stretch>
              <a:fillRect/>
            </a:stretch>
          </p:blipFill>
          <p:spPr bwMode="auto">
            <a:xfrm>
              <a:off x="657" y="1207"/>
              <a:ext cx="191" cy="201"/>
            </a:xfrm>
            <a:prstGeom prst="rect">
              <a:avLst/>
            </a:prstGeom>
          </p:spPr>
        </p:pic>
        <p:graphicFrame>
          <p:nvGraphicFramePr>
            <p:cNvPr id="3080" name="Object 9"/>
            <p:cNvGraphicFramePr>
              <a:graphicFrameLocks noChangeAspect="1"/>
            </p:cNvGraphicFramePr>
            <p:nvPr/>
          </p:nvGraphicFramePr>
          <p:xfrm>
            <a:off x="430" y="663"/>
            <a:ext cx="545" cy="564"/>
          </p:xfrm>
          <a:graphic>
            <a:graphicData uri="http://schemas.openxmlformats.org/presentationml/2006/ole">
              <p:oleObj spid="_x0000_s89096" name="Flash Document" r:id="rId6" imgW="864720" imgH="894600" progId="">
                <p:embed/>
              </p:oleObj>
            </a:graphicData>
          </a:graphic>
        </p:graphicFrame>
      </p:grpSp>
      <p:grpSp>
        <p:nvGrpSpPr>
          <p:cNvPr id="5" name="Group 10"/>
          <p:cNvGrpSpPr>
            <a:grpSpLocks/>
          </p:cNvGrpSpPr>
          <p:nvPr/>
        </p:nvGrpSpPr>
        <p:grpSpPr bwMode="auto">
          <a:xfrm>
            <a:off x="2339975" y="895350"/>
            <a:ext cx="865188" cy="1182688"/>
            <a:chOff x="430" y="663"/>
            <a:chExt cx="545" cy="745"/>
          </a:xfrm>
        </p:grpSpPr>
        <p:pic>
          <p:nvPicPr>
            <p:cNvPr id="3158" name="Picture 11" descr="YellowUser"/>
            <p:cNvPicPr>
              <a:picLocks noChangeAspect="1" noChangeArrowheads="1"/>
            </p:cNvPicPr>
            <p:nvPr/>
          </p:nvPicPr>
          <p:blipFill>
            <a:blip r:embed="rId4"/>
            <a:srcRect/>
            <a:stretch>
              <a:fillRect/>
            </a:stretch>
          </p:blipFill>
          <p:spPr bwMode="auto">
            <a:xfrm>
              <a:off x="657" y="1207"/>
              <a:ext cx="191" cy="201"/>
            </a:xfrm>
            <a:prstGeom prst="rect">
              <a:avLst/>
            </a:prstGeom>
          </p:spPr>
        </p:pic>
        <p:graphicFrame>
          <p:nvGraphicFramePr>
            <p:cNvPr id="3079" name="Object 12"/>
            <p:cNvGraphicFramePr>
              <a:graphicFrameLocks noChangeAspect="1"/>
            </p:cNvGraphicFramePr>
            <p:nvPr/>
          </p:nvGraphicFramePr>
          <p:xfrm>
            <a:off x="430" y="663"/>
            <a:ext cx="545" cy="564"/>
          </p:xfrm>
          <a:graphic>
            <a:graphicData uri="http://schemas.openxmlformats.org/presentationml/2006/ole">
              <p:oleObj spid="_x0000_s89095" name="Flash Document" r:id="rId7" imgW="864720" imgH="894600" progId="">
                <p:embed/>
              </p:oleObj>
            </a:graphicData>
          </a:graphic>
        </p:graphicFrame>
      </p:grpSp>
      <p:grpSp>
        <p:nvGrpSpPr>
          <p:cNvPr id="6" name="Group 13"/>
          <p:cNvGrpSpPr>
            <a:grpSpLocks/>
          </p:cNvGrpSpPr>
          <p:nvPr/>
        </p:nvGrpSpPr>
        <p:grpSpPr bwMode="auto">
          <a:xfrm>
            <a:off x="179388" y="2982913"/>
            <a:ext cx="1008063" cy="576263"/>
            <a:chOff x="4235" y="128"/>
            <a:chExt cx="989" cy="947"/>
          </a:xfrm>
        </p:grpSpPr>
        <p:sp>
          <p:nvSpPr>
            <p:cNvPr id="157710" name="Rectangle 14"/>
            <p:cNvSpPr>
              <a:spLocks noChangeArrowheads="1"/>
            </p:cNvSpPr>
            <p:nvPr/>
          </p:nvSpPr>
          <p:spPr bwMode="auto">
            <a:xfrm>
              <a:off x="4235" y="128"/>
              <a:ext cx="989" cy="947"/>
            </a:xfrm>
            <a:prstGeom prst="rect">
              <a:avLst/>
            </a:prstGeom>
            <a:gradFill rotWithShape="1">
              <a:gsLst>
                <a:gs pos="0">
                  <a:schemeClr val="accent2">
                    <a:gamma/>
                    <a:shade val="46275"/>
                    <a:invGamma/>
                    <a:alpha val="70000"/>
                  </a:schemeClr>
                </a:gs>
                <a:gs pos="50000">
                  <a:schemeClr val="accent2"/>
                </a:gs>
                <a:gs pos="100000">
                  <a:schemeClr val="accent2">
                    <a:gamma/>
                    <a:shade val="46275"/>
                    <a:invGamma/>
                    <a:alpha val="70000"/>
                  </a:schemeClr>
                </a:gs>
              </a:gsLst>
              <a:lin ang="2700000" scaled="1"/>
            </a:gradFill>
            <a:ln w="25400">
              <a:solidFill>
                <a:schemeClr val="accent2"/>
              </a:solidFill>
              <a:miter lim="800000"/>
              <a:headEnd type="none" w="sm" len="sm"/>
              <a:tailEnd type="none" w="sm" len="sm"/>
            </a:ln>
            <a:effectLst/>
          </p:spPr>
          <p:txBody>
            <a:bodyPr wrap="none" anchor="ctr"/>
            <a:lstStyle/>
            <a:p>
              <a:pPr eaLnBrk="1" hangingPunct="1">
                <a:lnSpc>
                  <a:spcPct val="85000"/>
                </a:lnSpc>
                <a:defRPr/>
              </a:pPr>
              <a:endParaRPr lang="en-US" sz="900">
                <a:solidFill>
                  <a:schemeClr val="bg2"/>
                </a:solidFill>
                <a:latin typeface="Franklin Gothic Medium" pitchFamily="34" charset="0"/>
                <a:ea typeface="宋体" pitchFamily="2" charset="-122"/>
                <a:cs typeface="Arial" pitchFamily="34" charset="0"/>
              </a:endParaRPr>
            </a:p>
          </p:txBody>
        </p:sp>
        <p:sp>
          <p:nvSpPr>
            <p:cNvPr id="3156" name="Text Box 15"/>
            <p:cNvSpPr txBox="1">
              <a:spLocks noChangeArrowheads="1"/>
            </p:cNvSpPr>
            <p:nvPr/>
          </p:nvSpPr>
          <p:spPr bwMode="auto">
            <a:xfrm>
              <a:off x="4358" y="214"/>
              <a:ext cx="713" cy="342"/>
            </a:xfrm>
            <a:prstGeom prst="rect">
              <a:avLst/>
            </a:prstGeom>
            <a:noFill/>
            <a:ln w="9525" algn="ctr">
              <a:noFill/>
              <a:miter lim="800000"/>
              <a:headEnd/>
              <a:tailEnd/>
            </a:ln>
          </p:spPr>
          <p:txBody>
            <a:bodyPr>
              <a:spAutoFit/>
            </a:bodyPr>
            <a:lstStyle/>
            <a:p>
              <a:pPr>
                <a:lnSpc>
                  <a:spcPct val="85000"/>
                </a:lnSpc>
              </a:pPr>
              <a:r>
                <a:rPr lang="en-US" altLang="zh-CN" sz="900">
                  <a:solidFill>
                    <a:schemeClr val="bg1"/>
                  </a:solidFill>
                  <a:cs typeface="Arial" charset="0"/>
                </a:rPr>
                <a:t>SAP GUI</a:t>
              </a:r>
            </a:p>
          </p:txBody>
        </p:sp>
        <p:pic>
          <p:nvPicPr>
            <p:cNvPr id="3157" name="Picture 16" descr="HP Brio desktop w Windows XP Welcome 09-01"/>
            <p:cNvPicPr>
              <a:picLocks noChangeAspect="1" noChangeArrowheads="1"/>
            </p:cNvPicPr>
            <p:nvPr/>
          </p:nvPicPr>
          <p:blipFill>
            <a:blip r:embed="rId8"/>
            <a:srcRect/>
            <a:stretch>
              <a:fillRect/>
            </a:stretch>
          </p:blipFill>
          <p:spPr bwMode="auto">
            <a:xfrm>
              <a:off x="4352" y="512"/>
              <a:ext cx="818" cy="483"/>
            </a:xfrm>
            <a:prstGeom prst="rect">
              <a:avLst/>
            </a:prstGeom>
          </p:spPr>
        </p:pic>
      </p:grpSp>
      <p:grpSp>
        <p:nvGrpSpPr>
          <p:cNvPr id="7" name="Group 17"/>
          <p:cNvGrpSpPr>
            <a:grpSpLocks/>
          </p:cNvGrpSpPr>
          <p:nvPr/>
        </p:nvGrpSpPr>
        <p:grpSpPr bwMode="auto">
          <a:xfrm>
            <a:off x="1331913" y="2982913"/>
            <a:ext cx="1008063" cy="576263"/>
            <a:chOff x="4235" y="128"/>
            <a:chExt cx="989" cy="947"/>
          </a:xfrm>
        </p:grpSpPr>
        <p:sp>
          <p:nvSpPr>
            <p:cNvPr id="157714" name="Rectangle 18"/>
            <p:cNvSpPr>
              <a:spLocks noChangeArrowheads="1"/>
            </p:cNvSpPr>
            <p:nvPr/>
          </p:nvSpPr>
          <p:spPr bwMode="auto">
            <a:xfrm>
              <a:off x="4235" y="128"/>
              <a:ext cx="989" cy="947"/>
            </a:xfrm>
            <a:prstGeom prst="rect">
              <a:avLst/>
            </a:prstGeom>
            <a:gradFill rotWithShape="1">
              <a:gsLst>
                <a:gs pos="0">
                  <a:schemeClr val="accent2">
                    <a:gamma/>
                    <a:shade val="46275"/>
                    <a:invGamma/>
                    <a:alpha val="70000"/>
                  </a:schemeClr>
                </a:gs>
                <a:gs pos="50000">
                  <a:schemeClr val="accent2"/>
                </a:gs>
                <a:gs pos="100000">
                  <a:schemeClr val="accent2">
                    <a:gamma/>
                    <a:shade val="46275"/>
                    <a:invGamma/>
                    <a:alpha val="70000"/>
                  </a:schemeClr>
                </a:gs>
              </a:gsLst>
              <a:lin ang="2700000" scaled="1"/>
            </a:gradFill>
            <a:ln w="25400">
              <a:solidFill>
                <a:schemeClr val="accent2"/>
              </a:solidFill>
              <a:miter lim="800000"/>
              <a:headEnd type="none" w="sm" len="sm"/>
              <a:tailEnd type="none" w="sm" len="sm"/>
            </a:ln>
            <a:effectLst/>
          </p:spPr>
          <p:txBody>
            <a:bodyPr wrap="none" anchor="ctr"/>
            <a:lstStyle/>
            <a:p>
              <a:pPr eaLnBrk="1" hangingPunct="1">
                <a:lnSpc>
                  <a:spcPct val="85000"/>
                </a:lnSpc>
                <a:defRPr/>
              </a:pPr>
              <a:endParaRPr lang="en-US" sz="900">
                <a:solidFill>
                  <a:schemeClr val="bg2"/>
                </a:solidFill>
                <a:latin typeface="Franklin Gothic Medium" pitchFamily="34" charset="0"/>
                <a:ea typeface="宋体" pitchFamily="2" charset="-122"/>
                <a:cs typeface="Arial" pitchFamily="34" charset="0"/>
              </a:endParaRPr>
            </a:p>
          </p:txBody>
        </p:sp>
        <p:sp>
          <p:nvSpPr>
            <p:cNvPr id="3153" name="Text Box 19"/>
            <p:cNvSpPr txBox="1">
              <a:spLocks noChangeArrowheads="1"/>
            </p:cNvSpPr>
            <p:nvPr/>
          </p:nvSpPr>
          <p:spPr bwMode="auto">
            <a:xfrm>
              <a:off x="4358" y="214"/>
              <a:ext cx="713" cy="342"/>
            </a:xfrm>
            <a:prstGeom prst="rect">
              <a:avLst/>
            </a:prstGeom>
            <a:noFill/>
            <a:ln w="9525" algn="ctr">
              <a:noFill/>
              <a:miter lim="800000"/>
              <a:headEnd/>
              <a:tailEnd/>
            </a:ln>
          </p:spPr>
          <p:txBody>
            <a:bodyPr>
              <a:spAutoFit/>
            </a:bodyPr>
            <a:lstStyle/>
            <a:p>
              <a:pPr>
                <a:lnSpc>
                  <a:spcPct val="85000"/>
                </a:lnSpc>
              </a:pPr>
              <a:r>
                <a:rPr lang="en-US" altLang="zh-CN" sz="900">
                  <a:solidFill>
                    <a:schemeClr val="bg1"/>
                  </a:solidFill>
                  <a:cs typeface="Arial" charset="0"/>
                </a:rPr>
                <a:t>SAP GUI</a:t>
              </a:r>
            </a:p>
          </p:txBody>
        </p:sp>
        <p:pic>
          <p:nvPicPr>
            <p:cNvPr id="3154" name="Picture 20" descr="HP Brio desktop w Windows XP Welcome 09-01"/>
            <p:cNvPicPr>
              <a:picLocks noChangeAspect="1" noChangeArrowheads="1"/>
            </p:cNvPicPr>
            <p:nvPr/>
          </p:nvPicPr>
          <p:blipFill>
            <a:blip r:embed="rId8"/>
            <a:srcRect/>
            <a:stretch>
              <a:fillRect/>
            </a:stretch>
          </p:blipFill>
          <p:spPr bwMode="auto">
            <a:xfrm>
              <a:off x="4352" y="512"/>
              <a:ext cx="818" cy="483"/>
            </a:xfrm>
            <a:prstGeom prst="rect">
              <a:avLst/>
            </a:prstGeom>
          </p:spPr>
        </p:pic>
      </p:grpSp>
      <p:grpSp>
        <p:nvGrpSpPr>
          <p:cNvPr id="8" name="Group 21"/>
          <p:cNvGrpSpPr>
            <a:grpSpLocks/>
          </p:cNvGrpSpPr>
          <p:nvPr/>
        </p:nvGrpSpPr>
        <p:grpSpPr bwMode="auto">
          <a:xfrm>
            <a:off x="2484438" y="2982913"/>
            <a:ext cx="1008063" cy="576263"/>
            <a:chOff x="4235" y="128"/>
            <a:chExt cx="989" cy="947"/>
          </a:xfrm>
        </p:grpSpPr>
        <p:sp>
          <p:nvSpPr>
            <p:cNvPr id="157718" name="Rectangle 22"/>
            <p:cNvSpPr>
              <a:spLocks noChangeArrowheads="1"/>
            </p:cNvSpPr>
            <p:nvPr/>
          </p:nvSpPr>
          <p:spPr bwMode="auto">
            <a:xfrm>
              <a:off x="4235" y="128"/>
              <a:ext cx="989" cy="947"/>
            </a:xfrm>
            <a:prstGeom prst="rect">
              <a:avLst/>
            </a:prstGeom>
            <a:gradFill rotWithShape="1">
              <a:gsLst>
                <a:gs pos="0">
                  <a:schemeClr val="accent2">
                    <a:gamma/>
                    <a:shade val="46275"/>
                    <a:invGamma/>
                    <a:alpha val="70000"/>
                  </a:schemeClr>
                </a:gs>
                <a:gs pos="50000">
                  <a:schemeClr val="accent2"/>
                </a:gs>
                <a:gs pos="100000">
                  <a:schemeClr val="accent2">
                    <a:gamma/>
                    <a:shade val="46275"/>
                    <a:invGamma/>
                    <a:alpha val="70000"/>
                  </a:schemeClr>
                </a:gs>
              </a:gsLst>
              <a:lin ang="2700000" scaled="1"/>
            </a:gradFill>
            <a:ln w="25400">
              <a:solidFill>
                <a:schemeClr val="accent2"/>
              </a:solidFill>
              <a:miter lim="800000"/>
              <a:headEnd type="none" w="sm" len="sm"/>
              <a:tailEnd type="none" w="sm" len="sm"/>
            </a:ln>
            <a:effectLst/>
          </p:spPr>
          <p:txBody>
            <a:bodyPr wrap="none" anchor="ctr"/>
            <a:lstStyle/>
            <a:p>
              <a:pPr eaLnBrk="1" hangingPunct="1">
                <a:lnSpc>
                  <a:spcPct val="85000"/>
                </a:lnSpc>
                <a:defRPr/>
              </a:pPr>
              <a:endParaRPr lang="en-US" sz="900">
                <a:solidFill>
                  <a:schemeClr val="bg2"/>
                </a:solidFill>
                <a:latin typeface="Franklin Gothic Medium" pitchFamily="34" charset="0"/>
                <a:ea typeface="宋体" pitchFamily="2" charset="-122"/>
                <a:cs typeface="Arial" pitchFamily="34" charset="0"/>
              </a:endParaRPr>
            </a:p>
          </p:txBody>
        </p:sp>
        <p:sp>
          <p:nvSpPr>
            <p:cNvPr id="3150" name="Text Box 23"/>
            <p:cNvSpPr txBox="1">
              <a:spLocks noChangeArrowheads="1"/>
            </p:cNvSpPr>
            <p:nvPr/>
          </p:nvSpPr>
          <p:spPr bwMode="auto">
            <a:xfrm>
              <a:off x="4358" y="214"/>
              <a:ext cx="713" cy="342"/>
            </a:xfrm>
            <a:prstGeom prst="rect">
              <a:avLst/>
            </a:prstGeom>
            <a:noFill/>
            <a:ln w="9525" algn="ctr">
              <a:noFill/>
              <a:miter lim="800000"/>
              <a:headEnd/>
              <a:tailEnd/>
            </a:ln>
          </p:spPr>
          <p:txBody>
            <a:bodyPr>
              <a:spAutoFit/>
            </a:bodyPr>
            <a:lstStyle/>
            <a:p>
              <a:pPr>
                <a:lnSpc>
                  <a:spcPct val="85000"/>
                </a:lnSpc>
              </a:pPr>
              <a:r>
                <a:rPr lang="en-US" altLang="zh-CN" sz="900">
                  <a:solidFill>
                    <a:schemeClr val="bg1"/>
                  </a:solidFill>
                  <a:cs typeface="Arial" charset="0"/>
                </a:rPr>
                <a:t>SAP GUI</a:t>
              </a:r>
            </a:p>
          </p:txBody>
        </p:sp>
        <p:pic>
          <p:nvPicPr>
            <p:cNvPr id="3151" name="Picture 24" descr="HP Brio desktop w Windows XP Welcome 09-01"/>
            <p:cNvPicPr>
              <a:picLocks noChangeAspect="1" noChangeArrowheads="1"/>
            </p:cNvPicPr>
            <p:nvPr/>
          </p:nvPicPr>
          <p:blipFill>
            <a:blip r:embed="rId8"/>
            <a:srcRect/>
            <a:stretch>
              <a:fillRect/>
            </a:stretch>
          </p:blipFill>
          <p:spPr bwMode="auto">
            <a:xfrm>
              <a:off x="4352" y="512"/>
              <a:ext cx="818" cy="483"/>
            </a:xfrm>
            <a:prstGeom prst="rect">
              <a:avLst/>
            </a:prstGeom>
          </p:spPr>
        </p:pic>
      </p:grpSp>
      <p:sp>
        <p:nvSpPr>
          <p:cNvPr id="3139" name="Line 25"/>
          <p:cNvSpPr>
            <a:spLocks noChangeShapeType="1"/>
          </p:cNvSpPr>
          <p:nvPr/>
        </p:nvSpPr>
        <p:spPr bwMode="auto">
          <a:xfrm flipH="1" flipV="1">
            <a:off x="684213" y="2060575"/>
            <a:ext cx="6350" cy="850900"/>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40" name="Line 26"/>
          <p:cNvSpPr>
            <a:spLocks noChangeShapeType="1"/>
          </p:cNvSpPr>
          <p:nvPr/>
        </p:nvSpPr>
        <p:spPr bwMode="auto">
          <a:xfrm flipH="1" flipV="1">
            <a:off x="1763713" y="2060575"/>
            <a:ext cx="6350" cy="850900"/>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41" name="Line 27"/>
          <p:cNvSpPr>
            <a:spLocks noChangeShapeType="1"/>
          </p:cNvSpPr>
          <p:nvPr/>
        </p:nvSpPr>
        <p:spPr bwMode="auto">
          <a:xfrm flipH="1" flipV="1">
            <a:off x="2843213" y="2060575"/>
            <a:ext cx="6350" cy="850900"/>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43" name="Line 31"/>
          <p:cNvSpPr>
            <a:spLocks noChangeShapeType="1"/>
          </p:cNvSpPr>
          <p:nvPr/>
        </p:nvSpPr>
        <p:spPr bwMode="auto">
          <a:xfrm>
            <a:off x="107950" y="4351338"/>
            <a:ext cx="3600450" cy="0"/>
          </a:xfrm>
          <a:prstGeom prst="line">
            <a:avLst/>
          </a:prstGeom>
          <a:noFill/>
          <a:ln w="28575">
            <a:solidFill>
              <a:schemeClr val="tx1"/>
            </a:solidFill>
            <a:prstDash val="dash"/>
            <a:round/>
            <a:headEnd/>
            <a:tailEnd/>
          </a:ln>
        </p:spPr>
        <p:txBody>
          <a:bodyPr/>
          <a:lstStyle/>
          <a:p>
            <a:endParaRPr lang="zh-CN" altLang="en-US"/>
          </a:p>
        </p:txBody>
      </p:sp>
      <p:sp>
        <p:nvSpPr>
          <p:cNvPr id="3144" name="Line 32"/>
          <p:cNvSpPr>
            <a:spLocks noChangeShapeType="1"/>
          </p:cNvSpPr>
          <p:nvPr/>
        </p:nvSpPr>
        <p:spPr bwMode="auto">
          <a:xfrm flipH="1" flipV="1">
            <a:off x="682625" y="3630613"/>
            <a:ext cx="577850" cy="12969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45" name="Line 33"/>
          <p:cNvSpPr>
            <a:spLocks noChangeShapeType="1"/>
          </p:cNvSpPr>
          <p:nvPr/>
        </p:nvSpPr>
        <p:spPr bwMode="auto">
          <a:xfrm flipH="1" flipV="1">
            <a:off x="1828800" y="3630613"/>
            <a:ext cx="6350" cy="12969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46" name="Line 34"/>
          <p:cNvSpPr>
            <a:spLocks noChangeShapeType="1"/>
          </p:cNvSpPr>
          <p:nvPr/>
        </p:nvSpPr>
        <p:spPr bwMode="auto">
          <a:xfrm flipV="1">
            <a:off x="2268538" y="3630613"/>
            <a:ext cx="647700" cy="1296988"/>
          </a:xfrm>
          <a:prstGeom prst="line">
            <a:avLst/>
          </a:prstGeom>
          <a:noFill/>
          <a:ln w="44450">
            <a:solidFill>
              <a:schemeClr val="tx2"/>
            </a:solidFill>
            <a:round/>
            <a:headEnd type="triangle" w="med" len="med"/>
            <a:tailEnd type="triangle" w="med" len="med"/>
          </a:ln>
        </p:spPr>
        <p:txBody>
          <a:bodyPr/>
          <a:lstStyle/>
          <a:p>
            <a:endParaRPr lang="zh-CN" altLang="en-US"/>
          </a:p>
        </p:txBody>
      </p:sp>
      <p:grpSp>
        <p:nvGrpSpPr>
          <p:cNvPr id="10" name="Group 35"/>
          <p:cNvGrpSpPr>
            <a:grpSpLocks/>
          </p:cNvGrpSpPr>
          <p:nvPr/>
        </p:nvGrpSpPr>
        <p:grpSpPr bwMode="auto">
          <a:xfrm>
            <a:off x="5221288" y="966788"/>
            <a:ext cx="865187" cy="1182687"/>
            <a:chOff x="430" y="663"/>
            <a:chExt cx="545" cy="745"/>
          </a:xfrm>
        </p:grpSpPr>
        <p:pic>
          <p:nvPicPr>
            <p:cNvPr id="3132" name="Picture 36"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57" y="1207"/>
              <a:ext cx="191" cy="201"/>
            </a:xfrm>
            <a:prstGeom prst="rect">
              <a:avLst/>
            </a:prstGeom>
            <a:noFill/>
            <a:ln w="9525">
              <a:noFill/>
              <a:miter lim="800000"/>
              <a:headEnd/>
              <a:tailEnd/>
            </a:ln>
          </p:spPr>
        </p:pic>
        <p:graphicFrame>
          <p:nvGraphicFramePr>
            <p:cNvPr id="3078" name="Object 37"/>
            <p:cNvGraphicFramePr>
              <a:graphicFrameLocks noChangeAspect="1"/>
            </p:cNvGraphicFramePr>
            <p:nvPr/>
          </p:nvGraphicFramePr>
          <p:xfrm>
            <a:off x="430" y="663"/>
            <a:ext cx="545" cy="564"/>
          </p:xfrm>
          <a:graphic>
            <a:graphicData uri="http://schemas.openxmlformats.org/presentationml/2006/ole">
              <p:oleObj spid="_x0000_s89094" name="Flash Document" r:id="rId9" imgW="864720" imgH="894600" progId="">
                <p:embed/>
              </p:oleObj>
            </a:graphicData>
          </a:graphic>
        </p:graphicFrame>
      </p:grpSp>
      <p:grpSp>
        <p:nvGrpSpPr>
          <p:cNvPr id="11" name="Group 38"/>
          <p:cNvGrpSpPr>
            <a:grpSpLocks/>
          </p:cNvGrpSpPr>
          <p:nvPr/>
        </p:nvGrpSpPr>
        <p:grpSpPr bwMode="auto">
          <a:xfrm>
            <a:off x="4284663" y="966788"/>
            <a:ext cx="865187" cy="1182687"/>
            <a:chOff x="430" y="663"/>
            <a:chExt cx="545" cy="745"/>
          </a:xfrm>
        </p:grpSpPr>
        <p:pic>
          <p:nvPicPr>
            <p:cNvPr id="3131" name="Picture 39"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57" y="1207"/>
              <a:ext cx="191" cy="201"/>
            </a:xfrm>
            <a:prstGeom prst="rect">
              <a:avLst/>
            </a:prstGeom>
            <a:noFill/>
            <a:ln w="9525">
              <a:noFill/>
              <a:miter lim="800000"/>
              <a:headEnd/>
              <a:tailEnd/>
            </a:ln>
          </p:spPr>
        </p:pic>
        <p:graphicFrame>
          <p:nvGraphicFramePr>
            <p:cNvPr id="3077" name="Object 40"/>
            <p:cNvGraphicFramePr>
              <a:graphicFrameLocks noChangeAspect="1"/>
            </p:cNvGraphicFramePr>
            <p:nvPr/>
          </p:nvGraphicFramePr>
          <p:xfrm>
            <a:off x="430" y="663"/>
            <a:ext cx="545" cy="564"/>
          </p:xfrm>
          <a:graphic>
            <a:graphicData uri="http://schemas.openxmlformats.org/presentationml/2006/ole">
              <p:oleObj spid="_x0000_s89093" name="Flash Document" r:id="rId10" imgW="864720" imgH="894600" progId="">
                <p:embed/>
              </p:oleObj>
            </a:graphicData>
          </a:graphic>
        </p:graphicFrame>
      </p:grpSp>
      <p:grpSp>
        <p:nvGrpSpPr>
          <p:cNvPr id="12" name="Group 41"/>
          <p:cNvGrpSpPr>
            <a:grpSpLocks/>
          </p:cNvGrpSpPr>
          <p:nvPr/>
        </p:nvGrpSpPr>
        <p:grpSpPr bwMode="auto">
          <a:xfrm>
            <a:off x="6156325" y="966788"/>
            <a:ext cx="865188" cy="1182687"/>
            <a:chOff x="430" y="663"/>
            <a:chExt cx="545" cy="745"/>
          </a:xfrm>
        </p:grpSpPr>
        <p:pic>
          <p:nvPicPr>
            <p:cNvPr id="3130" name="Picture 42"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57" y="1207"/>
              <a:ext cx="191" cy="201"/>
            </a:xfrm>
            <a:prstGeom prst="rect">
              <a:avLst/>
            </a:prstGeom>
            <a:noFill/>
            <a:ln w="9525">
              <a:noFill/>
              <a:miter lim="800000"/>
              <a:headEnd/>
              <a:tailEnd/>
            </a:ln>
          </p:spPr>
        </p:pic>
        <p:graphicFrame>
          <p:nvGraphicFramePr>
            <p:cNvPr id="3076" name="Object 43"/>
            <p:cNvGraphicFramePr>
              <a:graphicFrameLocks noChangeAspect="1"/>
            </p:cNvGraphicFramePr>
            <p:nvPr/>
          </p:nvGraphicFramePr>
          <p:xfrm>
            <a:off x="430" y="663"/>
            <a:ext cx="545" cy="564"/>
          </p:xfrm>
          <a:graphic>
            <a:graphicData uri="http://schemas.openxmlformats.org/presentationml/2006/ole">
              <p:oleObj spid="_x0000_s89092" name="Flash Document" r:id="rId11" imgW="864720" imgH="894600" progId="">
                <p:embed/>
              </p:oleObj>
            </a:graphicData>
          </a:graphic>
        </p:graphicFrame>
      </p:grpSp>
      <p:grpSp>
        <p:nvGrpSpPr>
          <p:cNvPr id="13" name="Group 44"/>
          <p:cNvGrpSpPr>
            <a:grpSpLocks/>
          </p:cNvGrpSpPr>
          <p:nvPr/>
        </p:nvGrpSpPr>
        <p:grpSpPr bwMode="auto">
          <a:xfrm>
            <a:off x="7092950" y="966788"/>
            <a:ext cx="865188" cy="1182687"/>
            <a:chOff x="430" y="663"/>
            <a:chExt cx="545" cy="745"/>
          </a:xfrm>
        </p:grpSpPr>
        <p:pic>
          <p:nvPicPr>
            <p:cNvPr id="3129" name="Picture 45"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57" y="1207"/>
              <a:ext cx="191" cy="201"/>
            </a:xfrm>
            <a:prstGeom prst="rect">
              <a:avLst/>
            </a:prstGeom>
            <a:noFill/>
            <a:ln w="9525">
              <a:noFill/>
              <a:miter lim="800000"/>
              <a:headEnd/>
              <a:tailEnd/>
            </a:ln>
          </p:spPr>
        </p:pic>
        <p:graphicFrame>
          <p:nvGraphicFramePr>
            <p:cNvPr id="3075" name="Object 46"/>
            <p:cNvGraphicFramePr>
              <a:graphicFrameLocks noChangeAspect="1"/>
            </p:cNvGraphicFramePr>
            <p:nvPr/>
          </p:nvGraphicFramePr>
          <p:xfrm>
            <a:off x="430" y="663"/>
            <a:ext cx="545" cy="564"/>
          </p:xfrm>
          <a:graphic>
            <a:graphicData uri="http://schemas.openxmlformats.org/presentationml/2006/ole">
              <p:oleObj spid="_x0000_s89091" name="Flash Document" r:id="rId12" imgW="864720" imgH="894600" progId="">
                <p:embed/>
              </p:oleObj>
            </a:graphicData>
          </a:graphic>
        </p:graphicFrame>
      </p:grpSp>
      <p:sp>
        <p:nvSpPr>
          <p:cNvPr id="157752" name="Rectangle 56"/>
          <p:cNvSpPr>
            <a:spLocks noChangeArrowheads="1"/>
          </p:cNvSpPr>
          <p:nvPr/>
        </p:nvSpPr>
        <p:spPr bwMode="auto">
          <a:xfrm>
            <a:off x="4498975" y="4645025"/>
            <a:ext cx="3311525" cy="5762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zh-CN" altLang="en-US">
                <a:solidFill>
                  <a:schemeClr val="lt1"/>
                </a:solidFill>
              </a:rPr>
              <a:t>应用集成平台</a:t>
            </a:r>
          </a:p>
        </p:txBody>
      </p:sp>
      <p:sp>
        <p:nvSpPr>
          <p:cNvPr id="3092" name="Line 57"/>
          <p:cNvSpPr>
            <a:spLocks noChangeShapeType="1"/>
          </p:cNvSpPr>
          <p:nvPr/>
        </p:nvSpPr>
        <p:spPr bwMode="auto">
          <a:xfrm>
            <a:off x="4354513" y="4279900"/>
            <a:ext cx="3600450" cy="0"/>
          </a:xfrm>
          <a:prstGeom prst="line">
            <a:avLst/>
          </a:prstGeom>
          <a:noFill/>
          <a:ln w="28575">
            <a:solidFill>
              <a:schemeClr val="tx1"/>
            </a:solidFill>
            <a:prstDash val="dash"/>
            <a:round/>
            <a:headEnd/>
            <a:tailEnd/>
          </a:ln>
        </p:spPr>
        <p:txBody>
          <a:bodyPr/>
          <a:lstStyle/>
          <a:p>
            <a:endParaRPr lang="zh-CN" altLang="en-US"/>
          </a:p>
        </p:txBody>
      </p:sp>
      <p:grpSp>
        <p:nvGrpSpPr>
          <p:cNvPr id="17" name="Group 60"/>
          <p:cNvGrpSpPr>
            <a:grpSpLocks/>
          </p:cNvGrpSpPr>
          <p:nvPr/>
        </p:nvGrpSpPr>
        <p:grpSpPr bwMode="auto">
          <a:xfrm>
            <a:off x="8027988" y="4422775"/>
            <a:ext cx="1008062" cy="576263"/>
            <a:chOff x="4235" y="128"/>
            <a:chExt cx="989" cy="947"/>
          </a:xfrm>
        </p:grpSpPr>
        <p:sp>
          <p:nvSpPr>
            <p:cNvPr id="157757" name="Rectangle 61"/>
            <p:cNvSpPr>
              <a:spLocks noChangeArrowheads="1"/>
            </p:cNvSpPr>
            <p:nvPr/>
          </p:nvSpPr>
          <p:spPr bwMode="auto">
            <a:xfrm>
              <a:off x="4235" y="128"/>
              <a:ext cx="989" cy="947"/>
            </a:xfrm>
            <a:prstGeom prst="rect">
              <a:avLst/>
            </a:prstGeom>
            <a:gradFill rotWithShape="1">
              <a:gsLst>
                <a:gs pos="0">
                  <a:schemeClr val="accent2">
                    <a:gamma/>
                    <a:shade val="46275"/>
                    <a:invGamma/>
                    <a:alpha val="70000"/>
                  </a:schemeClr>
                </a:gs>
                <a:gs pos="50000">
                  <a:schemeClr val="accent2"/>
                </a:gs>
                <a:gs pos="100000">
                  <a:schemeClr val="accent2">
                    <a:gamma/>
                    <a:shade val="46275"/>
                    <a:invGamma/>
                    <a:alpha val="70000"/>
                  </a:schemeClr>
                </a:gs>
              </a:gsLst>
              <a:lin ang="2700000" scaled="1"/>
            </a:gradFill>
            <a:ln w="25400">
              <a:solidFill>
                <a:schemeClr val="accent2"/>
              </a:solidFill>
              <a:miter lim="800000"/>
              <a:headEnd type="none" w="sm" len="sm"/>
              <a:tailEnd type="none" w="sm" len="sm"/>
            </a:ln>
            <a:effectLst/>
          </p:spPr>
          <p:txBody>
            <a:bodyPr wrap="none" anchor="ctr"/>
            <a:lstStyle/>
            <a:p>
              <a:pPr eaLnBrk="1" hangingPunct="1">
                <a:lnSpc>
                  <a:spcPct val="85000"/>
                </a:lnSpc>
                <a:defRPr/>
              </a:pPr>
              <a:endParaRPr lang="en-US" sz="900">
                <a:solidFill>
                  <a:schemeClr val="bg2"/>
                </a:solidFill>
                <a:latin typeface="Franklin Gothic Medium" pitchFamily="34" charset="0"/>
                <a:ea typeface="宋体" pitchFamily="2" charset="-122"/>
                <a:cs typeface="Arial" pitchFamily="34" charset="0"/>
              </a:endParaRPr>
            </a:p>
          </p:txBody>
        </p:sp>
        <p:sp>
          <p:nvSpPr>
            <p:cNvPr id="3121" name="Text Box 62"/>
            <p:cNvSpPr txBox="1">
              <a:spLocks noChangeArrowheads="1"/>
            </p:cNvSpPr>
            <p:nvPr/>
          </p:nvSpPr>
          <p:spPr bwMode="auto">
            <a:xfrm>
              <a:off x="4358" y="214"/>
              <a:ext cx="713" cy="342"/>
            </a:xfrm>
            <a:prstGeom prst="rect">
              <a:avLst/>
            </a:prstGeom>
            <a:noFill/>
            <a:ln w="9525" algn="ctr">
              <a:noFill/>
              <a:miter lim="800000"/>
              <a:headEnd/>
              <a:tailEnd/>
            </a:ln>
          </p:spPr>
          <p:txBody>
            <a:bodyPr>
              <a:spAutoFit/>
            </a:bodyPr>
            <a:lstStyle/>
            <a:p>
              <a:pPr>
                <a:lnSpc>
                  <a:spcPct val="85000"/>
                </a:lnSpc>
              </a:pPr>
              <a:r>
                <a:rPr lang="en-US" altLang="zh-CN" sz="900">
                  <a:solidFill>
                    <a:schemeClr val="bg1"/>
                  </a:solidFill>
                  <a:cs typeface="Arial" charset="0"/>
                </a:rPr>
                <a:t>SAP GUI</a:t>
              </a:r>
            </a:p>
          </p:txBody>
        </p:sp>
        <p:pic>
          <p:nvPicPr>
            <p:cNvPr id="3122" name="Picture 63" descr="HP Brio desktop w Windows XP Welcome 09-01"/>
            <p:cNvPicPr>
              <a:picLocks noChangeAspect="1" noChangeArrowheads="1"/>
            </p:cNvPicPr>
            <p:nvPr/>
          </p:nvPicPr>
          <p:blipFill>
            <a:blip r:embed="rId8"/>
            <a:srcRect/>
            <a:stretch>
              <a:fillRect/>
            </a:stretch>
          </p:blipFill>
          <p:spPr bwMode="auto">
            <a:xfrm>
              <a:off x="4352" y="512"/>
              <a:ext cx="818" cy="483"/>
            </a:xfrm>
            <a:prstGeom prst="rect">
              <a:avLst/>
            </a:prstGeom>
            <a:noFill/>
            <a:ln w="9525">
              <a:noFill/>
              <a:miter lim="800000"/>
              <a:headEnd/>
              <a:tailEnd/>
            </a:ln>
          </p:spPr>
        </p:pic>
      </p:grpSp>
      <p:grpSp>
        <p:nvGrpSpPr>
          <p:cNvPr id="18" name="Group 64"/>
          <p:cNvGrpSpPr>
            <a:grpSpLocks/>
          </p:cNvGrpSpPr>
          <p:nvPr/>
        </p:nvGrpSpPr>
        <p:grpSpPr bwMode="auto">
          <a:xfrm>
            <a:off x="8101013" y="966788"/>
            <a:ext cx="865187" cy="1182687"/>
            <a:chOff x="430" y="663"/>
            <a:chExt cx="545" cy="745"/>
          </a:xfrm>
        </p:grpSpPr>
        <p:pic>
          <p:nvPicPr>
            <p:cNvPr id="3119" name="Picture 65"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57" y="1207"/>
              <a:ext cx="191" cy="201"/>
            </a:xfrm>
            <a:prstGeom prst="rect">
              <a:avLst/>
            </a:prstGeom>
            <a:noFill/>
            <a:ln w="9525">
              <a:noFill/>
              <a:miter lim="800000"/>
              <a:headEnd/>
              <a:tailEnd/>
            </a:ln>
          </p:spPr>
        </p:pic>
        <p:graphicFrame>
          <p:nvGraphicFramePr>
            <p:cNvPr id="3074" name="Object 66"/>
            <p:cNvGraphicFramePr>
              <a:graphicFrameLocks noChangeAspect="1"/>
            </p:cNvGraphicFramePr>
            <p:nvPr/>
          </p:nvGraphicFramePr>
          <p:xfrm>
            <a:off x="430" y="663"/>
            <a:ext cx="545" cy="564"/>
          </p:xfrm>
          <a:graphic>
            <a:graphicData uri="http://schemas.openxmlformats.org/presentationml/2006/ole">
              <p:oleObj spid="_x0000_s89090" name="Flash Document" r:id="rId13" imgW="864720" imgH="894600" progId="">
                <p:embed/>
              </p:oleObj>
            </a:graphicData>
          </a:graphic>
        </p:graphicFrame>
      </p:grpSp>
      <p:sp>
        <p:nvSpPr>
          <p:cNvPr id="3097" name="Line 67"/>
          <p:cNvSpPr>
            <a:spLocks noChangeShapeType="1"/>
          </p:cNvSpPr>
          <p:nvPr/>
        </p:nvSpPr>
        <p:spPr bwMode="auto">
          <a:xfrm flipH="1" flipV="1">
            <a:off x="8604250" y="2190750"/>
            <a:ext cx="0" cy="21605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098" name="Line 68"/>
          <p:cNvSpPr>
            <a:spLocks noChangeShapeType="1"/>
          </p:cNvSpPr>
          <p:nvPr/>
        </p:nvSpPr>
        <p:spPr bwMode="auto">
          <a:xfrm flipH="1" flipV="1">
            <a:off x="4789488" y="2151063"/>
            <a:ext cx="0" cy="433387"/>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099" name="Line 69"/>
          <p:cNvSpPr>
            <a:spLocks noChangeShapeType="1"/>
          </p:cNvSpPr>
          <p:nvPr/>
        </p:nvSpPr>
        <p:spPr bwMode="auto">
          <a:xfrm flipH="1" flipV="1">
            <a:off x="5076825" y="4064000"/>
            <a:ext cx="0" cy="576263"/>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00" name="Line 70"/>
          <p:cNvSpPr>
            <a:spLocks noChangeShapeType="1"/>
          </p:cNvSpPr>
          <p:nvPr/>
        </p:nvSpPr>
        <p:spPr bwMode="auto">
          <a:xfrm flipH="1" flipV="1">
            <a:off x="6154738" y="4064000"/>
            <a:ext cx="0" cy="576263"/>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01" name="Line 71"/>
          <p:cNvSpPr>
            <a:spLocks noChangeShapeType="1"/>
          </p:cNvSpPr>
          <p:nvPr/>
        </p:nvSpPr>
        <p:spPr bwMode="auto">
          <a:xfrm flipH="1" flipV="1">
            <a:off x="7307263" y="4064000"/>
            <a:ext cx="0" cy="576263"/>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02" name="Line 72"/>
          <p:cNvSpPr>
            <a:spLocks noChangeShapeType="1"/>
          </p:cNvSpPr>
          <p:nvPr/>
        </p:nvSpPr>
        <p:spPr bwMode="auto">
          <a:xfrm>
            <a:off x="4354513" y="5437188"/>
            <a:ext cx="3600450" cy="0"/>
          </a:xfrm>
          <a:prstGeom prst="line">
            <a:avLst/>
          </a:prstGeom>
          <a:noFill/>
          <a:ln w="28575">
            <a:solidFill>
              <a:schemeClr val="tx1"/>
            </a:solidFill>
            <a:prstDash val="dash"/>
            <a:round/>
            <a:headEnd/>
            <a:tailEnd/>
          </a:ln>
        </p:spPr>
        <p:txBody>
          <a:bodyPr/>
          <a:lstStyle/>
          <a:p>
            <a:endParaRPr lang="zh-CN" altLang="en-US"/>
          </a:p>
        </p:txBody>
      </p:sp>
      <p:sp>
        <p:nvSpPr>
          <p:cNvPr id="3103" name="Line 73"/>
          <p:cNvSpPr>
            <a:spLocks noChangeShapeType="1"/>
          </p:cNvSpPr>
          <p:nvPr/>
        </p:nvSpPr>
        <p:spPr bwMode="auto">
          <a:xfrm flipH="1" flipV="1">
            <a:off x="6299200" y="5294313"/>
            <a:ext cx="1588" cy="496887"/>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04" name="Line 74"/>
          <p:cNvSpPr>
            <a:spLocks noChangeShapeType="1"/>
          </p:cNvSpPr>
          <p:nvPr/>
        </p:nvSpPr>
        <p:spPr bwMode="auto">
          <a:xfrm flipV="1">
            <a:off x="7343775" y="5070475"/>
            <a:ext cx="1260475" cy="936625"/>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05" name="Text Box 75"/>
          <p:cNvSpPr txBox="1">
            <a:spLocks noChangeArrowheads="1"/>
          </p:cNvSpPr>
          <p:nvPr/>
        </p:nvSpPr>
        <p:spPr bwMode="auto">
          <a:xfrm>
            <a:off x="5029200" y="4273550"/>
            <a:ext cx="1098550" cy="366713"/>
          </a:xfrm>
          <a:prstGeom prst="rect">
            <a:avLst/>
          </a:prstGeom>
          <a:noFill/>
          <a:ln w="9525">
            <a:noFill/>
            <a:miter lim="800000"/>
            <a:headEnd/>
            <a:tailEnd/>
          </a:ln>
        </p:spPr>
        <p:txBody>
          <a:bodyPr wrap="none">
            <a:spAutoFit/>
          </a:bodyPr>
          <a:lstStyle/>
          <a:p>
            <a:pPr algn="l" eaLnBrk="1" hangingPunct="1"/>
            <a:r>
              <a:rPr lang="zh-CN" altLang="en-US"/>
              <a:t>安全验证</a:t>
            </a:r>
          </a:p>
        </p:txBody>
      </p:sp>
      <p:sp>
        <p:nvSpPr>
          <p:cNvPr id="3106" name="Text Box 76"/>
          <p:cNvSpPr txBox="1">
            <a:spLocks noChangeArrowheads="1"/>
          </p:cNvSpPr>
          <p:nvPr/>
        </p:nvSpPr>
        <p:spPr bwMode="auto">
          <a:xfrm>
            <a:off x="5057775" y="5424488"/>
            <a:ext cx="1098550" cy="366712"/>
          </a:xfrm>
          <a:prstGeom prst="rect">
            <a:avLst/>
          </a:prstGeom>
          <a:noFill/>
          <a:ln w="9525">
            <a:noFill/>
            <a:miter lim="800000"/>
            <a:headEnd/>
            <a:tailEnd/>
          </a:ln>
        </p:spPr>
        <p:txBody>
          <a:bodyPr wrap="none">
            <a:spAutoFit/>
          </a:bodyPr>
          <a:lstStyle/>
          <a:p>
            <a:pPr algn="l" eaLnBrk="1" hangingPunct="1"/>
            <a:r>
              <a:rPr lang="zh-CN" altLang="en-US"/>
              <a:t>双向集成</a:t>
            </a:r>
          </a:p>
        </p:txBody>
      </p:sp>
      <p:pic>
        <p:nvPicPr>
          <p:cNvPr id="3107" name="Picture 77" descr="chart07b"/>
          <p:cNvPicPr>
            <a:picLocks noChangeAspect="1" noChangeArrowheads="1"/>
          </p:cNvPicPr>
          <p:nvPr/>
        </p:nvPicPr>
        <p:blipFill>
          <a:blip r:embed="rId14"/>
          <a:srcRect/>
          <a:stretch>
            <a:fillRect/>
          </a:stretch>
        </p:blipFill>
        <p:spPr bwMode="auto">
          <a:xfrm>
            <a:off x="3563938" y="3559175"/>
            <a:ext cx="898525" cy="657225"/>
          </a:xfrm>
          <a:prstGeom prst="rect">
            <a:avLst/>
          </a:prstGeom>
          <a:noFill/>
          <a:ln w="9525">
            <a:noFill/>
            <a:miter lim="800000"/>
            <a:headEnd/>
            <a:tailEnd/>
          </a:ln>
        </p:spPr>
      </p:pic>
      <p:sp>
        <p:nvSpPr>
          <p:cNvPr id="157774" name="Rectangle 78"/>
          <p:cNvSpPr>
            <a:spLocks noChangeArrowheads="1"/>
          </p:cNvSpPr>
          <p:nvPr/>
        </p:nvSpPr>
        <p:spPr bwMode="auto">
          <a:xfrm>
            <a:off x="4500563" y="2622550"/>
            <a:ext cx="3311525" cy="5762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zh-CN" altLang="en-US" dirty="0">
                <a:solidFill>
                  <a:schemeClr val="lt1"/>
                </a:solidFill>
              </a:rPr>
              <a:t>企业信息门户</a:t>
            </a:r>
          </a:p>
        </p:txBody>
      </p:sp>
      <p:grpSp>
        <p:nvGrpSpPr>
          <p:cNvPr id="19" name="Group 79"/>
          <p:cNvGrpSpPr>
            <a:grpSpLocks/>
          </p:cNvGrpSpPr>
          <p:nvPr/>
        </p:nvGrpSpPr>
        <p:grpSpPr bwMode="auto">
          <a:xfrm>
            <a:off x="5078413" y="3246438"/>
            <a:ext cx="2230437" cy="433387"/>
            <a:chOff x="3199" y="2205"/>
            <a:chExt cx="1405" cy="363"/>
          </a:xfrm>
        </p:grpSpPr>
        <p:sp>
          <p:nvSpPr>
            <p:cNvPr id="3116" name="Line 80"/>
            <p:cNvSpPr>
              <a:spLocks noChangeShapeType="1"/>
            </p:cNvSpPr>
            <p:nvPr/>
          </p:nvSpPr>
          <p:spPr bwMode="auto">
            <a:xfrm flipH="1" flipV="1">
              <a:off x="3199" y="2205"/>
              <a:ext cx="0" cy="363"/>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17" name="Line 81"/>
            <p:cNvSpPr>
              <a:spLocks noChangeShapeType="1"/>
            </p:cNvSpPr>
            <p:nvPr/>
          </p:nvSpPr>
          <p:spPr bwMode="auto">
            <a:xfrm flipH="1" flipV="1">
              <a:off x="3878" y="2205"/>
              <a:ext cx="0" cy="363"/>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18" name="Line 82"/>
            <p:cNvSpPr>
              <a:spLocks noChangeShapeType="1"/>
            </p:cNvSpPr>
            <p:nvPr/>
          </p:nvSpPr>
          <p:spPr bwMode="auto">
            <a:xfrm flipH="1" flipV="1">
              <a:off x="4604" y="2205"/>
              <a:ext cx="0" cy="363"/>
            </a:xfrm>
            <a:prstGeom prst="line">
              <a:avLst/>
            </a:prstGeom>
            <a:noFill/>
            <a:ln w="44450">
              <a:solidFill>
                <a:schemeClr val="tx2"/>
              </a:solidFill>
              <a:round/>
              <a:headEnd type="triangle" w="med" len="med"/>
              <a:tailEnd type="triangle" w="med" len="med"/>
            </a:ln>
          </p:spPr>
          <p:txBody>
            <a:bodyPr/>
            <a:lstStyle/>
            <a:p>
              <a:endParaRPr lang="zh-CN" altLang="en-US"/>
            </a:p>
          </p:txBody>
        </p:sp>
      </p:grpSp>
      <p:sp>
        <p:nvSpPr>
          <p:cNvPr id="3110" name="Line 83"/>
          <p:cNvSpPr>
            <a:spLocks noChangeShapeType="1"/>
          </p:cNvSpPr>
          <p:nvPr/>
        </p:nvSpPr>
        <p:spPr bwMode="auto">
          <a:xfrm flipH="1" flipV="1">
            <a:off x="5726113" y="2152650"/>
            <a:ext cx="0" cy="4333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11" name="Line 84"/>
          <p:cNvSpPr>
            <a:spLocks noChangeShapeType="1"/>
          </p:cNvSpPr>
          <p:nvPr/>
        </p:nvSpPr>
        <p:spPr bwMode="auto">
          <a:xfrm flipH="1" flipV="1">
            <a:off x="6662738" y="2152650"/>
            <a:ext cx="0" cy="4333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12" name="Line 85"/>
          <p:cNvSpPr>
            <a:spLocks noChangeShapeType="1"/>
          </p:cNvSpPr>
          <p:nvPr/>
        </p:nvSpPr>
        <p:spPr bwMode="auto">
          <a:xfrm flipH="1" flipV="1">
            <a:off x="7597775" y="2152650"/>
            <a:ext cx="0" cy="433388"/>
          </a:xfrm>
          <a:prstGeom prst="line">
            <a:avLst/>
          </a:prstGeom>
          <a:noFill/>
          <a:ln w="44450">
            <a:solidFill>
              <a:schemeClr val="tx2"/>
            </a:solidFill>
            <a:round/>
            <a:headEnd type="triangle" w="med" len="med"/>
            <a:tailEnd type="triangle" w="med" len="med"/>
          </a:ln>
        </p:spPr>
        <p:txBody>
          <a:bodyPr/>
          <a:lstStyle/>
          <a:p>
            <a:endParaRPr lang="zh-CN" altLang="en-US"/>
          </a:p>
        </p:txBody>
      </p:sp>
      <p:sp>
        <p:nvSpPr>
          <p:cNvPr id="3113" name="Line 86"/>
          <p:cNvSpPr>
            <a:spLocks noChangeShapeType="1"/>
          </p:cNvSpPr>
          <p:nvPr/>
        </p:nvSpPr>
        <p:spPr bwMode="auto">
          <a:xfrm flipH="1">
            <a:off x="3848100" y="917575"/>
            <a:ext cx="7938" cy="5607050"/>
          </a:xfrm>
          <a:prstGeom prst="line">
            <a:avLst/>
          </a:prstGeom>
          <a:noFill/>
          <a:ln w="12700">
            <a:solidFill>
              <a:schemeClr val="accent2"/>
            </a:solidFill>
            <a:round/>
            <a:headEnd/>
            <a:tailEnd/>
          </a:ln>
        </p:spPr>
        <p:txBody>
          <a:bodyPr wrap="none" anchor="ctr"/>
          <a:lstStyle/>
          <a:p>
            <a:endParaRPr lang="zh-CN" altLang="en-US"/>
          </a:p>
        </p:txBody>
      </p:sp>
      <p:sp>
        <p:nvSpPr>
          <p:cNvPr id="3114" name="Text Box 87"/>
          <p:cNvSpPr txBox="1">
            <a:spLocks noChangeArrowheads="1"/>
          </p:cNvSpPr>
          <p:nvPr/>
        </p:nvSpPr>
        <p:spPr bwMode="auto">
          <a:xfrm>
            <a:off x="130175" y="6000768"/>
            <a:ext cx="1606550" cy="336550"/>
          </a:xfrm>
          <a:prstGeom prst="rect">
            <a:avLst/>
          </a:prstGeom>
          <a:noFill/>
          <a:ln w="9525">
            <a:noFill/>
            <a:miter lim="800000"/>
            <a:headEnd/>
            <a:tailEnd/>
          </a:ln>
        </p:spPr>
        <p:txBody>
          <a:bodyPr wrap="none">
            <a:spAutoFit/>
          </a:bodyPr>
          <a:lstStyle/>
          <a:p>
            <a:pPr algn="l" eaLnBrk="1" hangingPunct="1"/>
            <a:r>
              <a:rPr lang="zh-CN" altLang="en-US" sz="1600" b="1" dirty="0"/>
              <a:t>整合前使用方式</a:t>
            </a:r>
          </a:p>
        </p:txBody>
      </p:sp>
      <p:sp>
        <p:nvSpPr>
          <p:cNvPr id="3115" name="Text Box 89"/>
          <p:cNvSpPr txBox="1">
            <a:spLocks noChangeArrowheads="1"/>
          </p:cNvSpPr>
          <p:nvPr/>
        </p:nvSpPr>
        <p:spPr bwMode="auto">
          <a:xfrm>
            <a:off x="7405720" y="5929330"/>
            <a:ext cx="1809750" cy="336550"/>
          </a:xfrm>
          <a:prstGeom prst="rect">
            <a:avLst/>
          </a:prstGeom>
          <a:noFill/>
          <a:ln w="9525">
            <a:noFill/>
            <a:miter lim="800000"/>
            <a:headEnd/>
            <a:tailEnd/>
          </a:ln>
        </p:spPr>
        <p:txBody>
          <a:bodyPr wrap="none">
            <a:spAutoFit/>
          </a:bodyPr>
          <a:lstStyle/>
          <a:p>
            <a:pPr algn="l" eaLnBrk="1" hangingPunct="1"/>
            <a:r>
              <a:rPr lang="zh-CN" altLang="en-US" sz="1600" b="1" dirty="0"/>
              <a:t>整合后的使用方式</a:t>
            </a:r>
          </a:p>
        </p:txBody>
      </p:sp>
      <p:sp>
        <p:nvSpPr>
          <p:cNvPr id="89" name="圆角矩形 88"/>
          <p:cNvSpPr/>
          <p:nvPr/>
        </p:nvSpPr>
        <p:spPr>
          <a:xfrm>
            <a:off x="5715008" y="3643314"/>
            <a:ext cx="1000132" cy="4286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应用</a:t>
            </a:r>
            <a:r>
              <a:rPr lang="en-US" altLang="zh-CN" dirty="0" smtClean="0"/>
              <a:t>2</a:t>
            </a:r>
            <a:endParaRPr lang="zh-CN" altLang="en-US" dirty="0"/>
          </a:p>
        </p:txBody>
      </p:sp>
      <p:sp>
        <p:nvSpPr>
          <p:cNvPr id="90" name="圆角矩形 89"/>
          <p:cNvSpPr/>
          <p:nvPr/>
        </p:nvSpPr>
        <p:spPr>
          <a:xfrm>
            <a:off x="4500562" y="3643314"/>
            <a:ext cx="1071570" cy="4286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应用</a:t>
            </a:r>
            <a:r>
              <a:rPr lang="en-US" altLang="zh-CN" dirty="0" smtClean="0"/>
              <a:t>1</a:t>
            </a:r>
            <a:endParaRPr lang="zh-CN" altLang="en-US" dirty="0"/>
          </a:p>
        </p:txBody>
      </p:sp>
      <p:sp>
        <p:nvSpPr>
          <p:cNvPr id="91" name="圆角矩形 90"/>
          <p:cNvSpPr/>
          <p:nvPr/>
        </p:nvSpPr>
        <p:spPr>
          <a:xfrm>
            <a:off x="6858016" y="3643314"/>
            <a:ext cx="1071570" cy="4286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应用</a:t>
            </a:r>
            <a:r>
              <a:rPr lang="en-US" altLang="zh-CN" dirty="0" smtClean="0"/>
              <a:t>3</a:t>
            </a:r>
            <a:endParaRPr lang="zh-CN" altLang="en-US" dirty="0"/>
          </a:p>
        </p:txBody>
      </p:sp>
      <p:sp>
        <p:nvSpPr>
          <p:cNvPr id="92" name="圆角矩形 91"/>
          <p:cNvSpPr/>
          <p:nvPr/>
        </p:nvSpPr>
        <p:spPr>
          <a:xfrm>
            <a:off x="5214942" y="5786454"/>
            <a:ext cx="2071702"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000" b="1" dirty="0" smtClean="0"/>
              <a:t>SAP ERP</a:t>
            </a:r>
            <a:r>
              <a:rPr lang="zh-CN" altLang="en-US" sz="2000" b="1" dirty="0" smtClean="0"/>
              <a:t>系统</a:t>
            </a:r>
            <a:endParaRPr lang="zh-CN" altLang="en-US" sz="2000" b="1" dirty="0"/>
          </a:p>
        </p:txBody>
      </p:sp>
      <p:sp>
        <p:nvSpPr>
          <p:cNvPr id="93" name="圆角矩形 92"/>
          <p:cNvSpPr/>
          <p:nvPr/>
        </p:nvSpPr>
        <p:spPr>
          <a:xfrm>
            <a:off x="857224" y="4929198"/>
            <a:ext cx="2071702"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000" b="1" dirty="0" smtClean="0"/>
              <a:t>SAP ERP</a:t>
            </a:r>
            <a:r>
              <a:rPr lang="zh-CN" altLang="en-US" sz="2000" b="1" dirty="0" smtClean="0"/>
              <a:t>系统</a:t>
            </a:r>
            <a:endParaRPr lang="zh-CN" altLang="en-US" sz="2000" b="1"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SAP</a:t>
            </a:r>
            <a:r>
              <a:rPr lang="zh-CN" altLang="en-US" dirty="0" smtClean="0"/>
              <a:t>系统外围扩展</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1411551"/>
            <a:ext cx="5734792" cy="2412968"/>
          </a:xfrm>
        </p:spPr>
        <p:txBody>
          <a:bodyPr/>
          <a:lstStyle/>
          <a:p>
            <a:pPr>
              <a:buFont typeface="Wingdings" pitchFamily="2" charset="2"/>
              <a:buChar char="l"/>
            </a:pPr>
            <a:r>
              <a:rPr lang="zh-CN" altLang="en-US" sz="2800" b="1" dirty="0" smtClean="0">
                <a:solidFill>
                  <a:schemeClr val="accent1"/>
                </a:solidFill>
                <a:latin typeface="+mn-ea"/>
              </a:rPr>
              <a:t>传统投资价值的保留</a:t>
            </a:r>
            <a:endParaRPr lang="en-US" altLang="zh-CN" sz="2800" b="1" dirty="0" smtClean="0">
              <a:solidFill>
                <a:schemeClr val="accent1"/>
              </a:solidFill>
              <a:latin typeface="+mn-ea"/>
            </a:endParaRPr>
          </a:p>
          <a:p>
            <a:pPr>
              <a:buFont typeface="Wingdings" pitchFamily="2" charset="2"/>
              <a:buChar char="l"/>
            </a:pPr>
            <a:r>
              <a:rPr lang="zh-CN" altLang="en-US" sz="2800" b="1" dirty="0" smtClean="0">
                <a:solidFill>
                  <a:schemeClr val="accent1"/>
                </a:solidFill>
                <a:latin typeface="+mn-ea"/>
              </a:rPr>
              <a:t>贴合行业标准</a:t>
            </a:r>
            <a:endParaRPr lang="en-US" altLang="zh-CN" sz="2800" b="1" dirty="0" smtClean="0">
              <a:solidFill>
                <a:schemeClr val="accent1"/>
              </a:solidFill>
              <a:latin typeface="+mn-ea"/>
            </a:endParaRPr>
          </a:p>
          <a:p>
            <a:pPr>
              <a:buFont typeface="Wingdings" pitchFamily="2" charset="2"/>
              <a:buChar char="l"/>
            </a:pPr>
            <a:r>
              <a:rPr lang="zh-CN" altLang="en-US" sz="2800" b="1" dirty="0" smtClean="0">
                <a:solidFill>
                  <a:schemeClr val="accent1"/>
                </a:solidFill>
                <a:latin typeface="+mn-ea"/>
              </a:rPr>
              <a:t>端到端的业务合作伙伴解决方案</a:t>
            </a:r>
            <a:endParaRPr lang="en-US" altLang="zh-CN" sz="2800" b="1" dirty="0" smtClean="0">
              <a:solidFill>
                <a:schemeClr val="accent1"/>
              </a:solidFill>
              <a:latin typeface="+mn-ea"/>
            </a:endParaRPr>
          </a:p>
        </p:txBody>
      </p:sp>
      <p:grpSp>
        <p:nvGrpSpPr>
          <p:cNvPr id="2" name="Group 53"/>
          <p:cNvGrpSpPr/>
          <p:nvPr/>
        </p:nvGrpSpPr>
        <p:grpSpPr>
          <a:xfrm>
            <a:off x="4599317" y="3639693"/>
            <a:ext cx="4603098" cy="2745665"/>
            <a:chOff x="-523975" y="826222"/>
            <a:chExt cx="10229103" cy="5460235"/>
          </a:xfrm>
        </p:grpSpPr>
        <p:pic>
          <p:nvPicPr>
            <p:cNvPr id="55" name="Picture 5" descr="C:\Program Files\Microsoft Resource DVD Artwork\DVD_ART\Artwork_Imagery\Shapes and Graphics\Map Globe\world map purple to teal.png"/>
            <p:cNvPicPr>
              <a:picLocks noChangeAspect="1" noChangeArrowheads="1"/>
            </p:cNvPicPr>
            <p:nvPr/>
          </p:nvPicPr>
          <p:blipFill>
            <a:blip r:embed="rId3">
              <a:duotone>
                <a:prstClr val="black"/>
                <a:schemeClr val="accent4">
                  <a:tint val="45000"/>
                  <a:satMod val="400000"/>
                </a:schemeClr>
              </a:duotone>
            </a:blip>
            <a:srcRect l="-863" r="-1878"/>
            <a:stretch>
              <a:fillRect/>
            </a:stretch>
          </p:blipFill>
          <p:spPr bwMode="ltGray">
            <a:xfrm>
              <a:off x="-523975" y="1013738"/>
              <a:ext cx="10099292" cy="5257794"/>
            </a:xfrm>
            <a:prstGeom prst="rect">
              <a:avLst/>
            </a:prstGeom>
            <a:noFill/>
          </p:spPr>
        </p:pic>
        <p:pic>
          <p:nvPicPr>
            <p:cNvPr id="56"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ltGray">
            <a:xfrm>
              <a:off x="284164" y="4330701"/>
              <a:ext cx="1809748" cy="1100137"/>
            </a:xfrm>
            <a:prstGeom prst="rect">
              <a:avLst/>
            </a:prstGeom>
            <a:noFill/>
            <a:ln w="9525">
              <a:noFill/>
              <a:miter lim="800000"/>
              <a:headEnd/>
              <a:tailEnd/>
            </a:ln>
          </p:spPr>
        </p:pic>
        <p:pic>
          <p:nvPicPr>
            <p:cNvPr id="57" name="Picture 5"/>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ltGray">
            <a:xfrm>
              <a:off x="1811337" y="4995863"/>
              <a:ext cx="1809748" cy="1100137"/>
            </a:xfrm>
            <a:prstGeom prst="rect">
              <a:avLst/>
            </a:prstGeom>
            <a:noFill/>
            <a:ln w="9525">
              <a:noFill/>
              <a:miter lim="800000"/>
              <a:headEnd/>
              <a:tailEnd/>
            </a:ln>
          </p:spPr>
        </p:pic>
        <p:pic>
          <p:nvPicPr>
            <p:cNvPr id="58" name="Picture 6"/>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ltGray">
            <a:xfrm>
              <a:off x="0" y="2760664"/>
              <a:ext cx="1809748" cy="1100137"/>
            </a:xfrm>
            <a:prstGeom prst="rect">
              <a:avLst/>
            </a:prstGeom>
            <a:noFill/>
            <a:ln w="9525">
              <a:noFill/>
              <a:miter lim="800000"/>
              <a:headEnd/>
              <a:tailEnd/>
            </a:ln>
          </p:spPr>
        </p:pic>
        <p:pic>
          <p:nvPicPr>
            <p:cNvPr id="59" name="Picture 7"/>
            <p:cNvPicPr>
              <a:picLocks noChangeAspect="1" noChangeArrowheads="1"/>
            </p:cNvPicPr>
            <p:nvPr/>
          </p:nvPicPr>
          <p:blipFill>
            <a:blip r:embed="rId5"/>
            <a:srcRect/>
            <a:stretch>
              <a:fillRect/>
            </a:stretch>
          </p:blipFill>
          <p:spPr bwMode="ltGray">
            <a:xfrm>
              <a:off x="3090861" y="1960564"/>
              <a:ext cx="2960686" cy="2935284"/>
            </a:xfrm>
            <a:prstGeom prst="rect">
              <a:avLst/>
            </a:prstGeom>
            <a:noFill/>
            <a:ln w="9525">
              <a:noFill/>
              <a:miter lim="800000"/>
              <a:headEnd/>
              <a:tailEnd/>
            </a:ln>
          </p:spPr>
        </p:pic>
        <p:sp>
          <p:nvSpPr>
            <p:cNvPr id="60" name="Line 8"/>
            <p:cNvSpPr>
              <a:spLocks noChangeShapeType="1"/>
            </p:cNvSpPr>
            <p:nvPr/>
          </p:nvSpPr>
          <p:spPr bwMode="ltGray">
            <a:xfrm flipV="1">
              <a:off x="6222998" y="2374903"/>
              <a:ext cx="673100" cy="330200"/>
            </a:xfrm>
            <a:prstGeom prst="line">
              <a:avLst/>
            </a:prstGeom>
            <a:noFill/>
            <a:ln w="38100">
              <a:solidFill>
                <a:schemeClr val="tx1"/>
              </a:solidFill>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61" name="Line 11"/>
            <p:cNvSpPr>
              <a:spLocks noChangeShapeType="1"/>
            </p:cNvSpPr>
            <p:nvPr/>
          </p:nvSpPr>
          <p:spPr bwMode="ltGray">
            <a:xfrm rot="1443351" flipV="1">
              <a:off x="6550022" y="3327401"/>
              <a:ext cx="844549" cy="407989"/>
            </a:xfrm>
            <a:prstGeom prst="line">
              <a:avLst/>
            </a:prstGeom>
            <a:noFill/>
            <a:ln w="38100">
              <a:solidFill>
                <a:schemeClr val="tx1"/>
              </a:solidFill>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62" name="Line 14"/>
            <p:cNvSpPr>
              <a:spLocks noChangeShapeType="1"/>
            </p:cNvSpPr>
            <p:nvPr/>
          </p:nvSpPr>
          <p:spPr bwMode="ltGray">
            <a:xfrm flipV="1">
              <a:off x="4813298" y="2082802"/>
              <a:ext cx="838200" cy="838199"/>
            </a:xfrm>
            <a:prstGeom prst="line">
              <a:avLst/>
            </a:prstGeom>
            <a:noFill/>
            <a:ln w="38100">
              <a:solidFill>
                <a:schemeClr val="tx1"/>
              </a:solidFill>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63" name="Line 15"/>
            <p:cNvSpPr>
              <a:spLocks noChangeShapeType="1"/>
            </p:cNvSpPr>
            <p:nvPr/>
          </p:nvSpPr>
          <p:spPr bwMode="ltGray">
            <a:xfrm>
              <a:off x="1173666" y="3078164"/>
              <a:ext cx="2864932" cy="198436"/>
            </a:xfrm>
            <a:prstGeom prst="line">
              <a:avLst/>
            </a:prstGeom>
            <a:noFill/>
            <a:ln w="38100">
              <a:solidFill>
                <a:schemeClr val="tx1"/>
              </a:solidFill>
              <a:prstDash val="sysDot"/>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64" name="Line 16"/>
            <p:cNvSpPr>
              <a:spLocks noChangeShapeType="1"/>
            </p:cNvSpPr>
            <p:nvPr/>
          </p:nvSpPr>
          <p:spPr bwMode="ltGray">
            <a:xfrm flipV="1">
              <a:off x="1371599" y="3492500"/>
              <a:ext cx="2705099" cy="1346200"/>
            </a:xfrm>
            <a:prstGeom prst="line">
              <a:avLst/>
            </a:prstGeom>
            <a:noFill/>
            <a:ln w="38100">
              <a:solidFill>
                <a:schemeClr val="tx1"/>
              </a:solidFill>
              <a:prstDash val="sysDot"/>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65" name="Line 17"/>
            <p:cNvSpPr>
              <a:spLocks noChangeShapeType="1"/>
            </p:cNvSpPr>
            <p:nvPr/>
          </p:nvSpPr>
          <p:spPr bwMode="ltGray">
            <a:xfrm flipV="1">
              <a:off x="2755899" y="3683001"/>
              <a:ext cx="1320800" cy="1168398"/>
            </a:xfrm>
            <a:prstGeom prst="line">
              <a:avLst/>
            </a:prstGeom>
            <a:noFill/>
            <a:ln w="38100">
              <a:solidFill>
                <a:schemeClr val="tx1"/>
              </a:solidFill>
              <a:prstDash val="sysDot"/>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pic>
          <p:nvPicPr>
            <p:cNvPr id="66" name="Picture 18"/>
            <p:cNvPicPr>
              <a:picLocks noChangeAspect="1" noChangeArrowheads="1"/>
            </p:cNvPicPr>
            <p:nvPr/>
          </p:nvPicPr>
          <p:blipFill>
            <a:blip r:embed="rId6">
              <a:lum contrast="4000"/>
            </a:blip>
            <a:srcRect r="51888"/>
            <a:stretch>
              <a:fillRect/>
            </a:stretch>
          </p:blipFill>
          <p:spPr bwMode="ltGray">
            <a:xfrm>
              <a:off x="434975" y="2386015"/>
              <a:ext cx="2873375" cy="3333747"/>
            </a:xfrm>
            <a:prstGeom prst="rect">
              <a:avLst/>
            </a:prstGeom>
            <a:noFill/>
            <a:ln w="9525">
              <a:noFill/>
              <a:miter lim="800000"/>
              <a:headEnd/>
              <a:tailEnd/>
            </a:ln>
          </p:spPr>
        </p:pic>
        <p:sp>
          <p:nvSpPr>
            <p:cNvPr id="67" name="Text Box 19"/>
            <p:cNvSpPr txBox="1">
              <a:spLocks noChangeArrowheads="1"/>
            </p:cNvSpPr>
            <p:nvPr/>
          </p:nvSpPr>
          <p:spPr bwMode="ltGray">
            <a:xfrm>
              <a:off x="2181820" y="5674389"/>
              <a:ext cx="2050562"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Support</a:t>
              </a:r>
            </a:p>
          </p:txBody>
        </p:sp>
        <p:sp>
          <p:nvSpPr>
            <p:cNvPr id="68" name="Text Box 20"/>
            <p:cNvSpPr txBox="1">
              <a:spLocks noChangeArrowheads="1"/>
            </p:cNvSpPr>
            <p:nvPr/>
          </p:nvSpPr>
          <p:spPr bwMode="ltGray">
            <a:xfrm>
              <a:off x="642547" y="3507568"/>
              <a:ext cx="2038308"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Manage</a:t>
              </a:r>
            </a:p>
          </p:txBody>
        </p:sp>
        <p:sp>
          <p:nvSpPr>
            <p:cNvPr id="69" name="Text Box 21"/>
            <p:cNvSpPr txBox="1">
              <a:spLocks noChangeArrowheads="1"/>
            </p:cNvSpPr>
            <p:nvPr/>
          </p:nvSpPr>
          <p:spPr bwMode="ltGray">
            <a:xfrm>
              <a:off x="965796" y="5056853"/>
              <a:ext cx="1115691"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Sell</a:t>
              </a:r>
            </a:p>
          </p:txBody>
        </p:sp>
        <p:pic>
          <p:nvPicPr>
            <p:cNvPr id="70" name="Picture 22"/>
            <p:cNvPicPr>
              <a:picLocks noChangeAspect="1" noChangeArrowheads="1"/>
            </p:cNvPicPr>
            <p:nvPr/>
          </p:nvPicPr>
          <p:blipFill>
            <a:blip r:embed="rId6">
              <a:lum contrast="4000"/>
            </a:blip>
            <a:srcRect l="50000" b="1524"/>
            <a:stretch>
              <a:fillRect/>
            </a:stretch>
          </p:blipFill>
          <p:spPr bwMode="ltGray">
            <a:xfrm>
              <a:off x="5477382" y="1361096"/>
              <a:ext cx="2986086" cy="3282949"/>
            </a:xfrm>
            <a:prstGeom prst="rect">
              <a:avLst/>
            </a:prstGeom>
            <a:noFill/>
            <a:ln w="9525">
              <a:noFill/>
              <a:miter lim="800000"/>
              <a:headEnd/>
              <a:tailEnd/>
            </a:ln>
          </p:spPr>
        </p:pic>
        <p:sp>
          <p:nvSpPr>
            <p:cNvPr id="71" name="Text Box 23"/>
            <p:cNvSpPr txBox="1">
              <a:spLocks noChangeArrowheads="1"/>
            </p:cNvSpPr>
            <p:nvPr/>
          </p:nvSpPr>
          <p:spPr bwMode="ltGray">
            <a:xfrm>
              <a:off x="6714138" y="2204688"/>
              <a:ext cx="2990990"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Manufacture</a:t>
              </a:r>
            </a:p>
          </p:txBody>
        </p:sp>
        <p:sp>
          <p:nvSpPr>
            <p:cNvPr id="72" name="Text Box 24"/>
            <p:cNvSpPr txBox="1">
              <a:spLocks noChangeArrowheads="1"/>
            </p:cNvSpPr>
            <p:nvPr/>
          </p:nvSpPr>
          <p:spPr bwMode="ltGray">
            <a:xfrm>
              <a:off x="5001119" y="826222"/>
              <a:ext cx="1868317"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Specify</a:t>
              </a:r>
            </a:p>
          </p:txBody>
        </p:sp>
        <p:sp>
          <p:nvSpPr>
            <p:cNvPr id="73" name="Text Box 25"/>
            <p:cNvSpPr txBox="1">
              <a:spLocks noChangeArrowheads="1"/>
            </p:cNvSpPr>
            <p:nvPr/>
          </p:nvSpPr>
          <p:spPr bwMode="ltGray">
            <a:xfrm>
              <a:off x="6808673" y="3849598"/>
              <a:ext cx="2341097" cy="612068"/>
            </a:xfrm>
            <a:prstGeom prst="rect">
              <a:avLst/>
            </a:prstGeom>
            <a:noFill/>
            <a:ln w="9525">
              <a:noFill/>
              <a:miter lim="800000"/>
              <a:headEnd/>
              <a:tailEnd/>
            </a:ln>
          </p:spPr>
          <p:txBody>
            <a:bodyPr wrap="none">
              <a:spAutoFit/>
            </a:bodyPr>
            <a:lstStyle/>
            <a:p>
              <a:pPr algn="l" rtl="0"/>
              <a:r>
                <a:rPr lang="en-US" sz="1400" b="1" kern="1200" dirty="0">
                  <a:solidFill>
                    <a:schemeClr val="bg2"/>
                  </a:solidFill>
                  <a:effectLst>
                    <a:outerShdw blurRad="38100" dist="38100" dir="2700000" algn="tl">
                      <a:srgbClr val="000000">
                        <a:alpha val="43137"/>
                      </a:srgbClr>
                    </a:outerShdw>
                  </a:effectLst>
                  <a:latin typeface="Segoe"/>
                  <a:ea typeface="+mn-ea"/>
                  <a:cs typeface="+mn-cs"/>
                </a:rPr>
                <a:t>Assemble</a:t>
              </a:r>
            </a:p>
          </p:txBody>
        </p:sp>
        <p:pic>
          <p:nvPicPr>
            <p:cNvPr id="74" name="Picture 3" descr="C:\Program Files\Microsoft Resource DVD Artwork\DVD_ART\Artwork_Imagery\HARDWARE_IMAGERY\Illustration - Misc Hardware\Windows Vista Illustration Icons\Firewall.png"/>
            <p:cNvPicPr>
              <a:picLocks noChangeAspect="1" noChangeArrowheads="1"/>
            </p:cNvPicPr>
            <p:nvPr/>
          </p:nvPicPr>
          <p:blipFill>
            <a:blip r:embed="rId7" cstate="print"/>
            <a:srcRect/>
            <a:stretch>
              <a:fillRect/>
            </a:stretch>
          </p:blipFill>
          <p:spPr bwMode="ltGray">
            <a:xfrm>
              <a:off x="5007427" y="1930402"/>
              <a:ext cx="711880" cy="711880"/>
            </a:xfrm>
            <a:prstGeom prst="rect">
              <a:avLst/>
            </a:prstGeom>
            <a:noFill/>
          </p:spPr>
        </p:pic>
        <p:pic>
          <p:nvPicPr>
            <p:cNvPr id="75" name="Picture 3" descr="C:\Program Files\Microsoft Resource DVD Artwork\DVD_ART\Artwork_Imagery\HARDWARE_IMAGERY\Illustration - Misc Hardware\Windows Vista Illustration Icons\Firewall.png"/>
            <p:cNvPicPr>
              <a:picLocks noChangeAspect="1" noChangeArrowheads="1"/>
            </p:cNvPicPr>
            <p:nvPr/>
          </p:nvPicPr>
          <p:blipFill>
            <a:blip r:embed="rId8" cstate="print"/>
            <a:srcRect/>
            <a:stretch>
              <a:fillRect/>
            </a:stretch>
          </p:blipFill>
          <p:spPr bwMode="ltGray">
            <a:xfrm>
              <a:off x="5805711" y="2191658"/>
              <a:ext cx="812800" cy="812802"/>
            </a:xfrm>
            <a:prstGeom prst="rect">
              <a:avLst/>
            </a:prstGeom>
            <a:noFill/>
          </p:spPr>
        </p:pic>
        <p:pic>
          <p:nvPicPr>
            <p:cNvPr id="76" name="Picture 3" descr="C:\Program Files\Microsoft Resource DVD Artwork\DVD_ART\Artwork_Imagery\HARDWARE_IMAGERY\Illustration - Misc Hardware\Windows Vista Illustration Icons\Firewall.png"/>
            <p:cNvPicPr>
              <a:picLocks noChangeAspect="1" noChangeArrowheads="1"/>
            </p:cNvPicPr>
            <p:nvPr/>
          </p:nvPicPr>
          <p:blipFill>
            <a:blip r:embed="rId9" cstate="print"/>
            <a:srcRect/>
            <a:stretch>
              <a:fillRect/>
            </a:stretch>
          </p:blipFill>
          <p:spPr bwMode="ltGray">
            <a:xfrm>
              <a:off x="6168571" y="2960912"/>
              <a:ext cx="957942" cy="957943"/>
            </a:xfrm>
            <a:prstGeom prst="rect">
              <a:avLst/>
            </a:prstGeom>
            <a:noFill/>
          </p:spPr>
        </p:pic>
        <p:sp>
          <p:nvSpPr>
            <p:cNvPr id="77" name="Line 13"/>
            <p:cNvSpPr>
              <a:spLocks noChangeShapeType="1"/>
            </p:cNvSpPr>
            <p:nvPr/>
          </p:nvSpPr>
          <p:spPr bwMode="ltGray">
            <a:xfrm rot="1443351" flipV="1">
              <a:off x="5080000" y="3260724"/>
              <a:ext cx="1233489" cy="527051"/>
            </a:xfrm>
            <a:prstGeom prst="line">
              <a:avLst/>
            </a:prstGeom>
            <a:noFill/>
            <a:ln w="38100">
              <a:solidFill>
                <a:schemeClr val="tx1"/>
              </a:solidFill>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sp>
          <p:nvSpPr>
            <p:cNvPr id="78" name="Line 10"/>
            <p:cNvSpPr>
              <a:spLocks noChangeShapeType="1"/>
            </p:cNvSpPr>
            <p:nvPr/>
          </p:nvSpPr>
          <p:spPr bwMode="ltGray">
            <a:xfrm flipV="1">
              <a:off x="5054600" y="2755899"/>
              <a:ext cx="1041400" cy="520699"/>
            </a:xfrm>
            <a:prstGeom prst="line">
              <a:avLst/>
            </a:prstGeom>
            <a:noFill/>
            <a:ln w="38100">
              <a:solidFill>
                <a:schemeClr val="tx1"/>
              </a:solidFill>
              <a:round/>
              <a:headEnd/>
              <a:tailEnd/>
            </a:ln>
          </p:spPr>
          <p:txBody>
            <a:bodyPr wrap="none" anchor="ctr"/>
            <a:lstStyle/>
            <a:p>
              <a:pPr algn="l" rtl="0"/>
              <a:endParaRPr lang="en-US" sz="1400" kern="1200">
                <a:solidFill>
                  <a:schemeClr val="bg2"/>
                </a:solidFill>
                <a:effectLst>
                  <a:outerShdw blurRad="38100" dist="38100" dir="2700000" algn="tl">
                    <a:srgbClr val="000000">
                      <a:alpha val="43137"/>
                    </a:srgbClr>
                  </a:outerShdw>
                </a:effectLst>
                <a:latin typeface="Segoe"/>
                <a:ea typeface="+mn-ea"/>
                <a:cs typeface="+mn-cs"/>
              </a:endParaRPr>
            </a:p>
          </p:txBody>
        </p:sp>
      </p:grpSp>
      <p:sp>
        <p:nvSpPr>
          <p:cNvPr id="38" name="Rectangle 37"/>
          <p:cNvSpPr/>
          <p:nvPr/>
        </p:nvSpPr>
        <p:spPr>
          <a:xfrm>
            <a:off x="7600207" y="1524991"/>
            <a:ext cx="1329390" cy="790699"/>
          </a:xfrm>
          <a:prstGeom prst="rect">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kern="1200" dirty="0">
                <a:solidFill>
                  <a:srgbClr val="000000"/>
                </a:solidFill>
                <a:latin typeface="Segoe"/>
                <a:ea typeface="+mn-ea"/>
                <a:cs typeface="+mn-cs"/>
              </a:rPr>
              <a:t>AS2 Support</a:t>
            </a:r>
          </a:p>
        </p:txBody>
      </p:sp>
      <p:sp>
        <p:nvSpPr>
          <p:cNvPr id="39" name="Rectangle 38"/>
          <p:cNvSpPr/>
          <p:nvPr/>
        </p:nvSpPr>
        <p:spPr>
          <a:xfrm>
            <a:off x="6175168" y="1524992"/>
            <a:ext cx="1332016" cy="790699"/>
          </a:xfrm>
          <a:prstGeom prst="rect">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kern="1200" dirty="0">
                <a:solidFill>
                  <a:srgbClr val="000000"/>
                </a:solidFill>
                <a:latin typeface="Segoe"/>
                <a:ea typeface="+mn-ea"/>
                <a:cs typeface="+mn-cs"/>
              </a:rPr>
              <a:t>EDI Support</a:t>
            </a:r>
          </a:p>
        </p:txBody>
      </p:sp>
      <p:sp>
        <p:nvSpPr>
          <p:cNvPr id="40" name="Rectangle 39"/>
          <p:cNvSpPr/>
          <p:nvPr/>
        </p:nvSpPr>
        <p:spPr>
          <a:xfrm>
            <a:off x="6072198" y="2447308"/>
            <a:ext cx="1456757" cy="711530"/>
          </a:xfrm>
          <a:prstGeom prst="rect">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kern="1200" dirty="0">
                <a:solidFill>
                  <a:srgbClr val="000000"/>
                </a:solidFill>
                <a:latin typeface="Segoe"/>
                <a:ea typeface="+mn-ea"/>
                <a:cs typeface="+mn-cs"/>
              </a:rPr>
              <a:t>Industry Accelerators</a:t>
            </a:r>
          </a:p>
        </p:txBody>
      </p:sp>
      <p:sp>
        <p:nvSpPr>
          <p:cNvPr id="41" name="Rectangle 40"/>
          <p:cNvSpPr/>
          <p:nvPr/>
        </p:nvSpPr>
        <p:spPr>
          <a:xfrm>
            <a:off x="7612082" y="2447307"/>
            <a:ext cx="1329390" cy="723405"/>
          </a:xfrm>
          <a:prstGeom prst="rect">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kern="1200" dirty="0">
                <a:solidFill>
                  <a:srgbClr val="000000"/>
                </a:solidFill>
                <a:latin typeface="Segoe"/>
                <a:ea typeface="+mn-ea"/>
                <a:cs typeface="+mn-cs"/>
              </a:rPr>
              <a:t>Trading Partner management</a:t>
            </a:r>
          </a:p>
        </p:txBody>
      </p:sp>
      <p:sp>
        <p:nvSpPr>
          <p:cNvPr id="45" name="Rectangle 2"/>
          <p:cNvSpPr>
            <a:spLocks noGrp="1" noChangeArrowheads="1"/>
          </p:cNvSpPr>
          <p:nvPr>
            <p:ph type="title"/>
          </p:nvPr>
        </p:nvSpPr>
        <p:spPr>
          <a:xfrm>
            <a:off x="285720" y="266301"/>
            <a:ext cx="8382000" cy="590931"/>
          </a:xfrm>
          <a:noFill/>
          <a:ln/>
        </p:spPr>
        <p:txBody>
          <a:bodyPr anchor="ctr">
            <a:normAutofit/>
          </a:bodyPr>
          <a:lstStyle/>
          <a:p>
            <a:pPr algn="l"/>
            <a:r>
              <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mj-cs"/>
              </a:rPr>
              <a:t>B2B</a:t>
            </a:r>
            <a:r>
              <a:rPr lang="zh-CN"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mj-cs"/>
              </a:rPr>
              <a:t> 业务交互的灵活扩展</a:t>
            </a:r>
            <a:endPar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mj-cs"/>
            </a:endParaRPr>
          </a:p>
        </p:txBody>
      </p:sp>
      <p:sp>
        <p:nvSpPr>
          <p:cNvPr id="46" name="Rectangle 7"/>
          <p:cNvSpPr>
            <a:spLocks noChangeArrowheads="1"/>
          </p:cNvSpPr>
          <p:nvPr/>
        </p:nvSpPr>
        <p:spPr bwMode="auto">
          <a:xfrm>
            <a:off x="714348" y="3571876"/>
            <a:ext cx="2879679" cy="1846659"/>
          </a:xfrm>
          <a:prstGeom prst="rect">
            <a:avLst/>
          </a:prstGeom>
          <a:noFill/>
          <a:ln w="9525">
            <a:noFill/>
            <a:miter lim="800000"/>
            <a:headEnd/>
            <a:tailEnd/>
          </a:ln>
          <a:effectLst/>
        </p:spPr>
        <p:txBody>
          <a:bodyPr wrap="square" anchor="ctr">
            <a:spAutoFit/>
          </a:bodyPr>
          <a:lstStyle/>
          <a:p>
            <a:pPr algn="l" rtl="0">
              <a:defRPr/>
            </a:pPr>
            <a:r>
              <a:rPr lang="en-US" altLang="zh-CN" sz="1600" b="1" u="sng" kern="1200" dirty="0">
                <a:solidFill>
                  <a:schemeClr val="bg2"/>
                </a:solidFill>
                <a:latin typeface="Segoe Semibold"/>
                <a:ea typeface="SimSun" pitchFamily="2" charset="-122"/>
                <a:cs typeface="+mn-cs"/>
              </a:rPr>
              <a:t>Accelerators:</a:t>
            </a: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SWIFT</a:t>
            </a:r>
          </a:p>
          <a:p>
            <a:pPr>
              <a:buFont typeface="Arial" pitchFamily="34" charset="0"/>
              <a:buChar char="•"/>
              <a:defRPr/>
            </a:pPr>
            <a:r>
              <a:rPr lang="en-US" altLang="zh-CN" sz="1400" kern="1200" dirty="0">
                <a:solidFill>
                  <a:schemeClr val="bg2"/>
                </a:solidFill>
                <a:latin typeface="Segoe Semibold"/>
                <a:ea typeface="SimSun" pitchFamily="2" charset="-122"/>
                <a:cs typeface="+mn-cs"/>
              </a:rPr>
              <a:t> </a:t>
            </a:r>
            <a:r>
              <a:rPr lang="en-US" altLang="zh-CN" sz="1400" kern="1200" dirty="0" smtClean="0">
                <a:solidFill>
                  <a:schemeClr val="bg2"/>
                </a:solidFill>
                <a:latin typeface="Segoe Semibold"/>
                <a:ea typeface="SimSun" pitchFamily="2" charset="-122"/>
                <a:cs typeface="+mn-cs"/>
              </a:rPr>
              <a:t>HL7/</a:t>
            </a:r>
            <a:r>
              <a:rPr lang="en-US" altLang="zh-CN" sz="1400" dirty="0" smtClean="0">
                <a:solidFill>
                  <a:schemeClr val="bg2"/>
                </a:solidFill>
                <a:effectLst>
                  <a:outerShdw blurRad="38100" dist="38100" dir="2700000" algn="tl">
                    <a:srgbClr val="C0C0C0"/>
                  </a:outerShdw>
                </a:effectLst>
                <a:latin typeface="Segoe Semibold"/>
                <a:ea typeface="SimSun" pitchFamily="2" charset="-122"/>
              </a:rPr>
              <a:t>HIPAA </a:t>
            </a:r>
            <a:endParaRPr lang="en-US" altLang="zh-CN" sz="1400" kern="1200" dirty="0">
              <a:solidFill>
                <a:schemeClr val="bg2"/>
              </a:solidFill>
              <a:latin typeface="Segoe Semibold"/>
              <a:ea typeface="SimSun" pitchFamily="2" charset="-122"/>
              <a:cs typeface="+mn-cs"/>
            </a:endParaRP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a:t>
            </a:r>
            <a:r>
              <a:rPr lang="en-US" altLang="zh-CN" sz="1400" kern="1200" dirty="0" err="1">
                <a:solidFill>
                  <a:schemeClr val="bg2"/>
                </a:solidFill>
                <a:latin typeface="Segoe Semibold"/>
                <a:ea typeface="SimSun" pitchFamily="2" charset="-122"/>
                <a:cs typeface="+mn-cs"/>
              </a:rPr>
              <a:t>RosettaNet</a:t>
            </a:r>
            <a:endParaRPr lang="en-US" altLang="zh-CN" sz="1400" kern="1200" dirty="0">
              <a:solidFill>
                <a:schemeClr val="bg2"/>
              </a:solidFill>
              <a:latin typeface="Segoe Semibold"/>
              <a:ea typeface="SimSun" pitchFamily="2" charset="-122"/>
              <a:cs typeface="+mn-cs"/>
            </a:endParaRP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EDI – with over </a:t>
            </a:r>
            <a:r>
              <a:rPr lang="en-US" altLang="zh-CN" sz="1400" kern="1200" dirty="0" smtClean="0">
                <a:solidFill>
                  <a:schemeClr val="bg2"/>
                </a:solidFill>
                <a:latin typeface="Segoe Semibold"/>
                <a:ea typeface="SimSun" pitchFamily="2" charset="-122"/>
                <a:cs typeface="+mn-cs"/>
              </a:rPr>
              <a:t>8000 </a:t>
            </a:r>
            <a:r>
              <a:rPr lang="en-US" altLang="zh-CN" sz="1400" kern="1200" dirty="0">
                <a:solidFill>
                  <a:schemeClr val="bg2"/>
                </a:solidFill>
                <a:latin typeface="Segoe Semibold"/>
                <a:ea typeface="SimSun" pitchFamily="2" charset="-122"/>
                <a:cs typeface="+mn-cs"/>
              </a:rPr>
              <a:t>schemas </a:t>
            </a:r>
          </a:p>
          <a:p>
            <a:pPr algn="l" rtl="0">
              <a:defRPr/>
            </a:pPr>
            <a:r>
              <a:rPr lang="en-US" altLang="zh-CN" sz="1400" kern="1200" dirty="0">
                <a:solidFill>
                  <a:schemeClr val="bg2"/>
                </a:solidFill>
                <a:latin typeface="Segoe Semibold"/>
                <a:ea typeface="SimSun" pitchFamily="2" charset="-122"/>
                <a:cs typeface="+mn-cs"/>
              </a:rPr>
              <a:t>  that include </a:t>
            </a:r>
            <a:r>
              <a:rPr lang="en-US" altLang="zh-CN" sz="1400" kern="1200" dirty="0" smtClean="0">
                <a:solidFill>
                  <a:schemeClr val="bg2"/>
                </a:solidFill>
                <a:latin typeface="Segoe Semibold"/>
                <a:ea typeface="SimSun" pitchFamily="2" charset="-122"/>
                <a:cs typeface="+mn-cs"/>
              </a:rPr>
              <a:t>X12</a:t>
            </a:r>
            <a:r>
              <a:rPr lang="en-US" altLang="zh-CN" sz="1400" kern="1200" dirty="0">
                <a:solidFill>
                  <a:schemeClr val="bg2"/>
                </a:solidFill>
                <a:latin typeface="Segoe Semibold"/>
                <a:ea typeface="SimSun" pitchFamily="2" charset="-122"/>
                <a:cs typeface="+mn-cs"/>
              </a:rPr>
              <a:t>, and </a:t>
            </a:r>
          </a:p>
          <a:p>
            <a:pPr algn="l" rtl="0">
              <a:defRPr/>
            </a:pPr>
            <a:r>
              <a:rPr lang="en-US" altLang="zh-CN" sz="1400" kern="1200" dirty="0">
                <a:solidFill>
                  <a:schemeClr val="bg2"/>
                </a:solidFill>
                <a:latin typeface="Segoe Semibold"/>
                <a:ea typeface="SimSun" pitchFamily="2" charset="-122"/>
                <a:cs typeface="+mn-cs"/>
              </a:rPr>
              <a:t>  EDI (EDIFACT &amp; AS2)  </a:t>
            </a:r>
            <a:r>
              <a:rPr lang="en-US" altLang="zh-CN" sz="1400" kern="1200" dirty="0" smtClean="0">
                <a:solidFill>
                  <a:schemeClr val="bg2"/>
                </a:solidFill>
                <a:latin typeface="Segoe Semibold"/>
                <a:ea typeface="SimSun" pitchFamily="2" charset="-122"/>
                <a:cs typeface="+mn-cs"/>
              </a:rPr>
              <a:t>support</a:t>
            </a:r>
          </a:p>
          <a:p>
            <a:pPr>
              <a:buFont typeface="Arial" pitchFamily="34" charset="0"/>
              <a:buChar char="•"/>
              <a:defRPr/>
            </a:pPr>
            <a:r>
              <a:rPr lang="en-US" altLang="zh-CN" sz="1400" dirty="0" smtClean="0">
                <a:solidFill>
                  <a:schemeClr val="bg2"/>
                </a:solidFill>
                <a:latin typeface="Segoe Semibold"/>
                <a:ea typeface="SimSun" pitchFamily="2" charset="-122"/>
              </a:rPr>
              <a:t>RFID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143000"/>
          </a:xfrm>
        </p:spPr>
        <p:txBody>
          <a:bodyPr/>
          <a:lstStyle/>
          <a:p>
            <a:r>
              <a:rPr lang="zh-CN" altLang="en-US" dirty="0" smtClean="0"/>
              <a:t>基于</a:t>
            </a:r>
            <a:r>
              <a:rPr lang="en-US" altLang="zh-CN" dirty="0" smtClean="0"/>
              <a:t>BizTalk 2009 </a:t>
            </a:r>
            <a:r>
              <a:rPr lang="zh-CN" altLang="en-US" dirty="0" smtClean="0"/>
              <a:t>建设企业信息交换平台，平滑整合企业内部应用系统并实现企业间</a:t>
            </a:r>
            <a:r>
              <a:rPr lang="en-US" altLang="zh-CN" dirty="0" smtClean="0"/>
              <a:t>B2B</a:t>
            </a:r>
            <a:r>
              <a:rPr lang="zh-CN" altLang="en-US" dirty="0" smtClean="0"/>
              <a:t>交互</a:t>
            </a:r>
            <a:endParaRPr lang="zh-CN" altLang="en-US" dirty="0"/>
          </a:p>
        </p:txBody>
      </p:sp>
      <p:sp>
        <p:nvSpPr>
          <p:cNvPr id="5" name="文本占位符 4"/>
          <p:cNvSpPr>
            <a:spLocks noGrp="1"/>
          </p:cNvSpPr>
          <p:nvPr>
            <p:ph type="body" sz="quarter" idx="10"/>
          </p:nvPr>
        </p:nvSpPr>
        <p:spPr/>
        <p:txBody>
          <a:bodyPr>
            <a:normAutofit/>
          </a:bodyPr>
          <a:lstStyle/>
          <a:p>
            <a:r>
              <a:rPr lang="en-US" altLang="en-US" dirty="0" smtClean="0"/>
              <a:t>BAP412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19070"/>
            <a:ext cx="8382000" cy="646331"/>
          </a:xfrm>
        </p:spPr>
        <p:txBody>
          <a:bodyPr>
            <a:normAutofit fontScale="90000"/>
          </a:bodyPr>
          <a:lstStyle/>
          <a:p>
            <a:pPr defTabSz="912813">
              <a:defRPr/>
            </a:pPr>
            <a:r>
              <a:rPr lang="en-US" altLang="zh-CN" sz="4000" dirty="0" err="1" smtClean="0">
                <a:ln>
                  <a:noFill/>
                </a:ln>
              </a:rPr>
              <a:t>Biztalk</a:t>
            </a:r>
            <a:r>
              <a:rPr lang="en-US" altLang="zh-CN" sz="4000" dirty="0" smtClean="0">
                <a:ln>
                  <a:noFill/>
                </a:ln>
              </a:rPr>
              <a:t> Server </a:t>
            </a:r>
            <a:r>
              <a:rPr lang="zh-CN" altLang="en-US" sz="4000" dirty="0" smtClean="0">
                <a:ln>
                  <a:noFill/>
                </a:ln>
              </a:rPr>
              <a:t>发展历程</a:t>
            </a:r>
            <a:endParaRPr altLang="zh-CN" sz="4000" dirty="0" smtClean="0">
              <a:ln>
                <a:noFill/>
              </a:ln>
            </a:endParaRPr>
          </a:p>
        </p:txBody>
      </p:sp>
      <p:sp>
        <p:nvSpPr>
          <p:cNvPr id="28" name="Flowchart: Manual Input 27"/>
          <p:cNvSpPr/>
          <p:nvPr/>
        </p:nvSpPr>
        <p:spPr bwMode="auto">
          <a:xfrm rot="10800000" flipH="1" flipV="1">
            <a:off x="243840" y="2948940"/>
            <a:ext cx="8595360" cy="3238500"/>
          </a:xfrm>
          <a:prstGeom prst="flowChartManualInput">
            <a:avLst/>
          </a:prstGeom>
          <a:gradFill rotWithShape="1">
            <a:gsLst>
              <a:gs pos="0">
                <a:schemeClr val="tx1"/>
              </a:gs>
              <a:gs pos="40000">
                <a:schemeClr val="tx1">
                  <a:alpha val="1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0" h="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400" kern="0" dirty="0" smtClean="0"/>
          </a:p>
        </p:txBody>
      </p:sp>
      <p:pic>
        <p:nvPicPr>
          <p:cNvPr id="29" name="Picture 2" descr="C:\Program Files\Microsoft Resource DVD Artwork\DVD_ART\Artwork_Imagery\Shapes and Graphics\Line\line drop shadow.png"/>
          <p:cNvPicPr>
            <a:picLocks noChangeAspect="1" noChangeArrowheads="1"/>
          </p:cNvPicPr>
          <p:nvPr/>
        </p:nvPicPr>
        <p:blipFill>
          <a:blip r:embed="rId3">
            <a:lum bright="100000"/>
          </a:blip>
          <a:srcRect/>
          <a:stretch>
            <a:fillRect/>
          </a:stretch>
        </p:blipFill>
        <p:spPr bwMode="auto">
          <a:xfrm rot="16200000" flipV="1">
            <a:off x="3430419" y="3954779"/>
            <a:ext cx="4724399" cy="45719"/>
          </a:xfrm>
          <a:prstGeom prst="rect">
            <a:avLst/>
          </a:prstGeom>
          <a:noFill/>
        </p:spPr>
      </p:pic>
      <p:pic>
        <p:nvPicPr>
          <p:cNvPr id="30" name="Picture 2" descr="C:\Program Files\Microsoft Resource DVD Artwork\DVD_ART\Artwork_Imagery\Shapes and Graphics\Line\line drop shadow.png"/>
          <p:cNvPicPr>
            <a:picLocks noChangeAspect="1" noChangeArrowheads="1"/>
          </p:cNvPicPr>
          <p:nvPr/>
        </p:nvPicPr>
        <p:blipFill>
          <a:blip r:embed="rId3">
            <a:lum bright="100000"/>
          </a:blip>
          <a:srcRect/>
          <a:stretch>
            <a:fillRect/>
          </a:stretch>
        </p:blipFill>
        <p:spPr bwMode="auto">
          <a:xfrm rot="16200000" flipV="1">
            <a:off x="2147718" y="4107178"/>
            <a:ext cx="4419599" cy="45719"/>
          </a:xfrm>
          <a:prstGeom prst="rect">
            <a:avLst/>
          </a:prstGeom>
          <a:noFill/>
        </p:spPr>
      </p:pic>
      <p:pic>
        <p:nvPicPr>
          <p:cNvPr id="31" name="Picture 2" descr="C:\Program Files\Microsoft Resource DVD Artwork\DVD_ART\Artwork_Imagery\Shapes and Graphics\Line\line drop shadow.png"/>
          <p:cNvPicPr>
            <a:picLocks noChangeAspect="1" noChangeArrowheads="1"/>
          </p:cNvPicPr>
          <p:nvPr/>
        </p:nvPicPr>
        <p:blipFill>
          <a:blip r:embed="rId3">
            <a:lum bright="100000"/>
          </a:blip>
          <a:srcRect/>
          <a:stretch>
            <a:fillRect/>
          </a:stretch>
        </p:blipFill>
        <p:spPr bwMode="auto">
          <a:xfrm rot="16200000" flipV="1">
            <a:off x="925978" y="4259578"/>
            <a:ext cx="4114799" cy="45719"/>
          </a:xfrm>
          <a:prstGeom prst="rect">
            <a:avLst/>
          </a:prstGeom>
          <a:noFill/>
        </p:spPr>
      </p:pic>
      <p:pic>
        <p:nvPicPr>
          <p:cNvPr id="32" name="Picture 2" descr="C:\Program Files\Microsoft Resource DVD Artwork\DVD_ART\Artwork_Imagery\Shapes and Graphics\Line\line drop shadow.png"/>
          <p:cNvPicPr>
            <a:picLocks noChangeAspect="1" noChangeArrowheads="1"/>
          </p:cNvPicPr>
          <p:nvPr/>
        </p:nvPicPr>
        <p:blipFill>
          <a:blip r:embed="rId3">
            <a:lum bright="100000"/>
          </a:blip>
          <a:srcRect/>
          <a:stretch>
            <a:fillRect/>
          </a:stretch>
        </p:blipFill>
        <p:spPr bwMode="auto">
          <a:xfrm rot="16200000" flipV="1">
            <a:off x="-333859" y="4373880"/>
            <a:ext cx="3886200" cy="45719"/>
          </a:xfrm>
          <a:prstGeom prst="rect">
            <a:avLst/>
          </a:prstGeom>
          <a:noFill/>
        </p:spPr>
      </p:pic>
      <p:sp>
        <p:nvSpPr>
          <p:cNvPr id="33" name="Rounded Rectangle 32"/>
          <p:cNvSpPr/>
          <p:nvPr/>
        </p:nvSpPr>
        <p:spPr bwMode="auto">
          <a:xfrm rot="5400000">
            <a:off x="-906781" y="3832861"/>
            <a:ext cx="3657602" cy="1356360"/>
          </a:xfrm>
          <a:prstGeom prst="roundRect">
            <a:avLst/>
          </a:prstGeom>
          <a:gradFill rotWithShape="1">
            <a:gsLst>
              <a:gs pos="0">
                <a:srgbClr val="7D3DA1">
                  <a:lumMod val="75000"/>
                </a:srgbClr>
              </a:gs>
              <a:gs pos="50000">
                <a:srgbClr val="7D3DA1">
                  <a:lumMod val="75000"/>
                  <a:alpha val="49000"/>
                </a:srgbClr>
              </a:gs>
              <a:gs pos="70000">
                <a:srgbClr val="7D3DA1">
                  <a:lumMod val="60000"/>
                  <a:lumOff val="40000"/>
                  <a:alpha val="50000"/>
                </a:srgbClr>
              </a:gs>
              <a:gs pos="100000">
                <a:srgbClr val="7D3DA1">
                  <a:lumMod val="20000"/>
                  <a:lumOff val="80000"/>
                </a:srgb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lIns="91436" tIns="45718" rIns="91436" bIns="45718" anchor="ctr"/>
          <a:lstStyle/>
          <a:p>
            <a:pPr algn="ctr" defTabSz="914099" fontAlgn="base">
              <a:lnSpc>
                <a:spcPct val="83000"/>
              </a:lnSpc>
              <a:spcBef>
                <a:spcPct val="0"/>
              </a:spcBef>
              <a:spcAft>
                <a:spcPct val="0"/>
              </a:spcAft>
              <a:defRPr/>
            </a:pPr>
            <a:endParaRPr lang="en-US" sz="2400" kern="0" dirty="0" smtClean="0">
              <a:solidFill>
                <a:sysClr val="windowText" lastClr="000000"/>
              </a:solidFill>
            </a:endParaRPr>
          </a:p>
        </p:txBody>
      </p:sp>
      <p:sp>
        <p:nvSpPr>
          <p:cNvPr id="34" name="Rounded Rectangle 33"/>
          <p:cNvSpPr/>
          <p:nvPr/>
        </p:nvSpPr>
        <p:spPr bwMode="auto">
          <a:xfrm rot="5400000">
            <a:off x="4188277" y="3289120"/>
            <a:ext cx="4724401" cy="1377044"/>
          </a:xfrm>
          <a:prstGeom prst="roundRect">
            <a:avLst/>
          </a:prstGeom>
          <a:gradFill rotWithShape="1">
            <a:gsLst>
              <a:gs pos="0">
                <a:srgbClr val="FF9929">
                  <a:lumMod val="50000"/>
                </a:srgbClr>
              </a:gs>
              <a:gs pos="50000">
                <a:srgbClr val="FF9929">
                  <a:lumMod val="75000"/>
                  <a:alpha val="50000"/>
                </a:srgbClr>
              </a:gs>
              <a:gs pos="70000">
                <a:srgbClr val="FF9929">
                  <a:alpha val="50000"/>
                </a:srgbClr>
              </a:gs>
              <a:gs pos="100000">
                <a:srgbClr val="FF9929">
                  <a:lumMod val="60000"/>
                  <a:lumOff val="40000"/>
                </a:srgb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lIns="91436" tIns="45718" rIns="91436" bIns="45718" anchor="ctr"/>
          <a:lstStyle/>
          <a:p>
            <a:pPr algn="ctr" defTabSz="914099" fontAlgn="base">
              <a:lnSpc>
                <a:spcPct val="83000"/>
              </a:lnSpc>
              <a:spcBef>
                <a:spcPct val="0"/>
              </a:spcBef>
              <a:spcAft>
                <a:spcPct val="0"/>
              </a:spcAft>
              <a:defRPr/>
            </a:pPr>
            <a:endParaRPr lang="en-US" sz="2400" kern="0" dirty="0" smtClean="0">
              <a:solidFill>
                <a:sysClr val="windowText" lastClr="000000"/>
              </a:solidFill>
            </a:endParaRPr>
          </a:p>
        </p:txBody>
      </p:sp>
      <p:sp>
        <p:nvSpPr>
          <p:cNvPr id="35" name="Rounded Rectangle 34"/>
          <p:cNvSpPr/>
          <p:nvPr/>
        </p:nvSpPr>
        <p:spPr bwMode="auto">
          <a:xfrm rot="5400000">
            <a:off x="2899274" y="3447915"/>
            <a:ext cx="4419600" cy="1364253"/>
          </a:xfrm>
          <a:prstGeom prst="roundRect">
            <a:avLst/>
          </a:prstGeom>
          <a:gradFill rotWithShape="1">
            <a:gsLst>
              <a:gs pos="0">
                <a:srgbClr val="FFC000">
                  <a:lumMod val="50000"/>
                </a:srgbClr>
              </a:gs>
              <a:gs pos="50000">
                <a:srgbClr val="FFC000">
                  <a:lumMod val="75000"/>
                  <a:alpha val="50000"/>
                </a:srgbClr>
              </a:gs>
              <a:gs pos="70000">
                <a:srgbClr val="FFC000">
                  <a:alpha val="50000"/>
                </a:srgbClr>
              </a:gs>
              <a:gs pos="100000">
                <a:srgbClr val="FFC000">
                  <a:lumMod val="60000"/>
                  <a:lumOff val="40000"/>
                </a:srgb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lIns="91436" tIns="45718" rIns="91436" bIns="45718" anchor="ctr"/>
          <a:lstStyle/>
          <a:p>
            <a:pPr algn="ctr" defTabSz="914099" fontAlgn="base">
              <a:lnSpc>
                <a:spcPct val="83000"/>
              </a:lnSpc>
              <a:spcBef>
                <a:spcPct val="0"/>
              </a:spcBef>
              <a:spcAft>
                <a:spcPct val="0"/>
              </a:spcAft>
              <a:defRPr/>
            </a:pPr>
            <a:endParaRPr lang="en-US" sz="2400" kern="0" dirty="0" smtClean="0">
              <a:solidFill>
                <a:sysClr val="windowText" lastClr="000000"/>
              </a:solidFill>
            </a:endParaRPr>
          </a:p>
        </p:txBody>
      </p:sp>
      <p:sp>
        <p:nvSpPr>
          <p:cNvPr id="36" name="Rounded Rectangle 35"/>
          <p:cNvSpPr/>
          <p:nvPr/>
        </p:nvSpPr>
        <p:spPr bwMode="auto">
          <a:xfrm rot="5400000">
            <a:off x="1640750" y="3637190"/>
            <a:ext cx="4114798" cy="1290502"/>
          </a:xfrm>
          <a:prstGeom prst="roundRect">
            <a:avLst/>
          </a:prstGeom>
          <a:gradFill rotWithShape="1">
            <a:gsLst>
              <a:gs pos="0">
                <a:srgbClr val="7DCC2E">
                  <a:lumMod val="50000"/>
                </a:srgbClr>
              </a:gs>
              <a:gs pos="50000">
                <a:srgbClr val="7DCC2E">
                  <a:lumMod val="75000"/>
                  <a:alpha val="50000"/>
                </a:srgbClr>
              </a:gs>
              <a:gs pos="70000">
                <a:srgbClr val="7DCC2E">
                  <a:alpha val="50000"/>
                </a:srgbClr>
              </a:gs>
              <a:gs pos="100000">
                <a:srgbClr val="7DCC2E">
                  <a:lumMod val="60000"/>
                  <a:lumOff val="40000"/>
                </a:srgb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lIns="91436" tIns="45718" rIns="91436" bIns="45718" anchor="ctr"/>
          <a:lstStyle/>
          <a:p>
            <a:pPr algn="ctr" defTabSz="914099" fontAlgn="base">
              <a:lnSpc>
                <a:spcPct val="83000"/>
              </a:lnSpc>
              <a:spcBef>
                <a:spcPct val="0"/>
              </a:spcBef>
              <a:spcAft>
                <a:spcPct val="0"/>
              </a:spcAft>
              <a:defRPr/>
            </a:pPr>
            <a:endParaRPr lang="en-US" sz="2400" kern="0" dirty="0" smtClean="0">
              <a:solidFill>
                <a:sysClr val="windowText" lastClr="000000"/>
              </a:solidFill>
            </a:endParaRPr>
          </a:p>
        </p:txBody>
      </p:sp>
      <p:sp>
        <p:nvSpPr>
          <p:cNvPr id="37" name="Rounded Rectangle 36"/>
          <p:cNvSpPr/>
          <p:nvPr/>
        </p:nvSpPr>
        <p:spPr bwMode="auto">
          <a:xfrm rot="5400000">
            <a:off x="404477" y="3772518"/>
            <a:ext cx="3841696" cy="1292951"/>
          </a:xfrm>
          <a:prstGeom prst="roundRect">
            <a:avLst/>
          </a:prstGeom>
          <a:gradFill rotWithShape="1">
            <a:gsLst>
              <a:gs pos="0">
                <a:srgbClr val="3497AE">
                  <a:lumMod val="50000"/>
                </a:srgbClr>
              </a:gs>
              <a:gs pos="50000">
                <a:srgbClr val="3497AE">
                  <a:lumMod val="75000"/>
                  <a:alpha val="50000"/>
                </a:srgbClr>
              </a:gs>
              <a:gs pos="70000">
                <a:srgbClr val="3497AE">
                  <a:alpha val="50000"/>
                </a:srgbClr>
              </a:gs>
              <a:gs pos="100000">
                <a:srgbClr val="3497AE">
                  <a:lumMod val="60000"/>
                  <a:lumOff val="40000"/>
                </a:srgb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lIns="91436" tIns="45718" rIns="91436" bIns="45718" anchor="ctr"/>
          <a:lstStyle/>
          <a:p>
            <a:pPr algn="ctr" defTabSz="914099" fontAlgn="base">
              <a:lnSpc>
                <a:spcPct val="83000"/>
              </a:lnSpc>
              <a:spcBef>
                <a:spcPct val="0"/>
              </a:spcBef>
              <a:spcAft>
                <a:spcPct val="0"/>
              </a:spcAft>
              <a:defRPr/>
            </a:pPr>
            <a:endParaRPr lang="en-US" sz="2400" kern="0" dirty="0" smtClean="0">
              <a:solidFill>
                <a:sysClr val="windowText" lastClr="000000"/>
              </a:solidFill>
            </a:endParaRPr>
          </a:p>
        </p:txBody>
      </p:sp>
      <p:sp>
        <p:nvSpPr>
          <p:cNvPr id="38" name="TextBox 37"/>
          <p:cNvSpPr txBox="1"/>
          <p:nvPr/>
        </p:nvSpPr>
        <p:spPr>
          <a:xfrm>
            <a:off x="243839" y="3623422"/>
            <a:ext cx="1213537" cy="338554"/>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XML B2B</a:t>
            </a:r>
          </a:p>
        </p:txBody>
      </p:sp>
      <p:sp>
        <p:nvSpPr>
          <p:cNvPr id="39" name="TextBox 38"/>
          <p:cNvSpPr txBox="1"/>
          <p:nvPr/>
        </p:nvSpPr>
        <p:spPr>
          <a:xfrm>
            <a:off x="1569720" y="3459480"/>
            <a:ext cx="1432560" cy="1372683"/>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EAI (partner adapters)</a:t>
            </a:r>
          </a:p>
          <a:p>
            <a:pPr marL="228600" indent="-228600" fontAlgn="base">
              <a:spcBef>
                <a:spcPct val="20000"/>
              </a:spcBef>
              <a:spcAft>
                <a:spcPct val="0"/>
              </a:spcAft>
              <a:buClr>
                <a:srgbClr val="DC5C31"/>
              </a:buClr>
              <a:buBlip>
                <a:blip r:embed="rId4"/>
              </a:buBlip>
            </a:pPr>
            <a:r>
              <a:rPr lang="en-US" sz="1600" dirty="0" smtClean="0"/>
              <a:t>Vertical B2B</a:t>
            </a:r>
          </a:p>
        </p:txBody>
      </p:sp>
      <p:sp>
        <p:nvSpPr>
          <p:cNvPr id="40" name="TextBox 39"/>
          <p:cNvSpPr txBox="1"/>
          <p:nvPr/>
        </p:nvSpPr>
        <p:spPr>
          <a:xfrm>
            <a:off x="2987040" y="3505200"/>
            <a:ext cx="1295400" cy="880241"/>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BPM</a:t>
            </a:r>
          </a:p>
          <a:p>
            <a:pPr marL="228600" indent="-228600" fontAlgn="base">
              <a:spcBef>
                <a:spcPct val="20000"/>
              </a:spcBef>
              <a:spcAft>
                <a:spcPct val="0"/>
              </a:spcAft>
              <a:buClr>
                <a:srgbClr val="DC5C31"/>
              </a:buClr>
              <a:buBlip>
                <a:blip r:embed="rId4"/>
              </a:buBlip>
            </a:pPr>
            <a:r>
              <a:rPr lang="en-US" sz="1600" dirty="0" smtClean="0"/>
              <a:t>Partner Adapters</a:t>
            </a:r>
          </a:p>
        </p:txBody>
      </p:sp>
      <p:sp>
        <p:nvSpPr>
          <p:cNvPr id="41" name="TextBox 40"/>
          <p:cNvSpPr txBox="1"/>
          <p:nvPr/>
        </p:nvSpPr>
        <p:spPr>
          <a:xfrm>
            <a:off x="4365986" y="3207548"/>
            <a:ext cx="1524000" cy="1421928"/>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SOA/ESB</a:t>
            </a:r>
          </a:p>
          <a:p>
            <a:pPr marL="228600" indent="-228600" fontAlgn="base">
              <a:spcBef>
                <a:spcPct val="20000"/>
              </a:spcBef>
              <a:spcAft>
                <a:spcPct val="0"/>
              </a:spcAft>
              <a:buClr>
                <a:srgbClr val="DC5C31"/>
              </a:buClr>
              <a:buBlip>
                <a:blip r:embed="rId4"/>
              </a:buBlip>
            </a:pPr>
            <a:r>
              <a:rPr lang="en-US" sz="1600" dirty="0" smtClean="0"/>
              <a:t>Adapters</a:t>
            </a:r>
            <a:br>
              <a:rPr lang="en-US" sz="1600" dirty="0" smtClean="0"/>
            </a:br>
            <a:r>
              <a:rPr lang="en-US" sz="1600" dirty="0" smtClean="0"/>
              <a:t>in Box</a:t>
            </a:r>
          </a:p>
          <a:p>
            <a:pPr marL="228600" indent="-228600" fontAlgn="base">
              <a:spcBef>
                <a:spcPct val="20000"/>
              </a:spcBef>
              <a:spcAft>
                <a:spcPct val="0"/>
              </a:spcAft>
              <a:buClr>
                <a:srgbClr val="DC5C31"/>
              </a:buClr>
              <a:buBlip>
                <a:blip r:embed="rId4"/>
              </a:buBlip>
            </a:pPr>
            <a:r>
              <a:rPr lang="en-US" sz="1600" dirty="0" smtClean="0"/>
              <a:t>Host</a:t>
            </a:r>
            <a:br>
              <a:rPr lang="en-US" sz="1600" dirty="0" smtClean="0"/>
            </a:br>
            <a:r>
              <a:rPr lang="en-US" sz="1600" dirty="0" smtClean="0"/>
              <a:t>Integration</a:t>
            </a:r>
          </a:p>
        </p:txBody>
      </p:sp>
      <p:sp>
        <p:nvSpPr>
          <p:cNvPr id="42" name="TextBox 41"/>
          <p:cNvSpPr txBox="1"/>
          <p:nvPr/>
        </p:nvSpPr>
        <p:spPr>
          <a:xfrm>
            <a:off x="5785754" y="3063240"/>
            <a:ext cx="1605645" cy="1471172"/>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SOA/ESB </a:t>
            </a:r>
          </a:p>
          <a:p>
            <a:pPr marL="228600" indent="-228600" fontAlgn="base">
              <a:spcBef>
                <a:spcPct val="20000"/>
              </a:spcBef>
              <a:spcAft>
                <a:spcPct val="0"/>
              </a:spcAft>
              <a:buClr>
                <a:srgbClr val="DC5C31"/>
              </a:buClr>
              <a:buBlip>
                <a:blip r:embed="rId4"/>
              </a:buBlip>
            </a:pPr>
            <a:r>
              <a:rPr lang="en-US" sz="1600" dirty="0" smtClean="0"/>
              <a:t>BPM</a:t>
            </a:r>
          </a:p>
          <a:p>
            <a:pPr marL="228600" indent="-228600" fontAlgn="base">
              <a:spcBef>
                <a:spcPct val="20000"/>
              </a:spcBef>
              <a:spcAft>
                <a:spcPct val="0"/>
              </a:spcAft>
              <a:buClr>
                <a:srgbClr val="DC5C31"/>
              </a:buClr>
              <a:buBlip>
                <a:blip r:embed="rId4"/>
              </a:buBlip>
            </a:pPr>
            <a:r>
              <a:rPr lang="en-US" sz="1600" dirty="0" smtClean="0"/>
              <a:t>Extend B2B (+EDI/AS2)</a:t>
            </a:r>
          </a:p>
          <a:p>
            <a:pPr marL="228600" indent="-228600" fontAlgn="base">
              <a:spcBef>
                <a:spcPct val="20000"/>
              </a:spcBef>
              <a:spcAft>
                <a:spcPct val="0"/>
              </a:spcAft>
              <a:buClr>
                <a:srgbClr val="DC5C31"/>
              </a:buClr>
              <a:buBlip>
                <a:blip r:embed="rId4"/>
              </a:buBlip>
            </a:pPr>
            <a:r>
              <a:rPr lang="en-US" sz="1600" dirty="0" smtClean="0"/>
              <a:t>RFID</a:t>
            </a:r>
          </a:p>
        </p:txBody>
      </p:sp>
      <p:sp>
        <p:nvSpPr>
          <p:cNvPr id="43" name="Rectangle 42"/>
          <p:cNvSpPr/>
          <p:nvPr/>
        </p:nvSpPr>
        <p:spPr>
          <a:xfrm>
            <a:off x="6019800" y="1926832"/>
            <a:ext cx="914400"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t>V5</a:t>
            </a:r>
            <a:br>
              <a:rPr lang="en-US" sz="1800" kern="1200" dirty="0" smtClean="0"/>
            </a:br>
            <a:r>
              <a:rPr lang="en-US" sz="1800" kern="1200" dirty="0" smtClean="0"/>
              <a:t>BizTalk Server 2006 R2</a:t>
            </a:r>
            <a:endParaRPr lang="en-US" sz="1800" kern="1200" dirty="0"/>
          </a:p>
        </p:txBody>
      </p:sp>
      <p:sp>
        <p:nvSpPr>
          <p:cNvPr id="44" name="Rectangle 43"/>
          <p:cNvSpPr/>
          <p:nvPr/>
        </p:nvSpPr>
        <p:spPr>
          <a:xfrm>
            <a:off x="4720068" y="2103226"/>
            <a:ext cx="778285"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600" kern="1200" dirty="0" smtClean="0"/>
              <a:t>V4</a:t>
            </a:r>
            <a:br>
              <a:rPr lang="en-US" sz="1600" kern="1200" dirty="0" smtClean="0"/>
            </a:br>
            <a:r>
              <a:rPr lang="en-US" sz="1600" kern="1200" dirty="0" smtClean="0"/>
              <a:t>BizTalk Server 2006</a:t>
            </a:r>
            <a:endParaRPr lang="en-US" sz="1600" kern="1200" dirty="0"/>
          </a:p>
        </p:txBody>
      </p:sp>
      <p:sp>
        <p:nvSpPr>
          <p:cNvPr id="45" name="Rectangle 44"/>
          <p:cNvSpPr/>
          <p:nvPr/>
        </p:nvSpPr>
        <p:spPr>
          <a:xfrm>
            <a:off x="3276600" y="2362200"/>
            <a:ext cx="778285"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400" kern="1200" dirty="0" smtClean="0"/>
              <a:t>V3</a:t>
            </a:r>
            <a:br>
              <a:rPr lang="en-US" sz="1400" kern="1200" dirty="0" smtClean="0"/>
            </a:br>
            <a:r>
              <a:rPr lang="en-US" sz="1400" kern="1200" dirty="0" smtClean="0"/>
              <a:t>BizTalk Server 2004</a:t>
            </a:r>
            <a:endParaRPr lang="en-US" sz="1400" kern="1200" dirty="0"/>
          </a:p>
        </p:txBody>
      </p:sp>
      <p:sp>
        <p:nvSpPr>
          <p:cNvPr id="46" name="Rectangle 45"/>
          <p:cNvSpPr/>
          <p:nvPr/>
        </p:nvSpPr>
        <p:spPr>
          <a:xfrm>
            <a:off x="1999727" y="2519030"/>
            <a:ext cx="778286"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200" kern="1200" dirty="0" smtClean="0"/>
              <a:t>V2</a:t>
            </a:r>
            <a:br>
              <a:rPr lang="en-US" sz="1200" kern="1200" dirty="0" smtClean="0"/>
            </a:br>
            <a:r>
              <a:rPr lang="en-US" sz="1200" kern="1200" dirty="0" smtClean="0"/>
              <a:t>BizTalk Server 2002</a:t>
            </a:r>
            <a:endParaRPr lang="en-US" sz="1200" kern="1200" dirty="0"/>
          </a:p>
        </p:txBody>
      </p:sp>
      <p:sp>
        <p:nvSpPr>
          <p:cNvPr id="47" name="Rectangle 46"/>
          <p:cNvSpPr/>
          <p:nvPr/>
        </p:nvSpPr>
        <p:spPr>
          <a:xfrm>
            <a:off x="502920" y="2738328"/>
            <a:ext cx="685800"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100" kern="1200" dirty="0" smtClean="0"/>
              <a:t>V1</a:t>
            </a:r>
            <a:br>
              <a:rPr lang="en-US" sz="1100" kern="1200" dirty="0" smtClean="0"/>
            </a:br>
            <a:r>
              <a:rPr lang="en-US" sz="1100" kern="1200" dirty="0" smtClean="0"/>
              <a:t>BizTalk Server 2000</a:t>
            </a:r>
            <a:endParaRPr lang="en-US" sz="1100" kern="1200" dirty="0"/>
          </a:p>
        </p:txBody>
      </p:sp>
      <p:sp>
        <p:nvSpPr>
          <p:cNvPr id="48" name="TextBox 47"/>
          <p:cNvSpPr txBox="1"/>
          <p:nvPr/>
        </p:nvSpPr>
        <p:spPr>
          <a:xfrm>
            <a:off x="510539" y="5654040"/>
            <a:ext cx="1066800"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algn="ctr" defTabSz="800100" fontAlgn="base">
              <a:lnSpc>
                <a:spcPct val="90000"/>
              </a:lnSpc>
              <a:spcBef>
                <a:spcPct val="0"/>
              </a:spcBef>
              <a:spcAft>
                <a:spcPct val="35000"/>
              </a:spcAft>
              <a:defRPr/>
            </a:pPr>
            <a:r>
              <a:rPr lang="en-US" sz="1100" dirty="0" smtClean="0">
                <a:solidFill>
                  <a:schemeClr val="bg2">
                    <a:lumMod val="75000"/>
                  </a:schemeClr>
                </a:solidFill>
              </a:rPr>
              <a:t>500</a:t>
            </a:r>
            <a:br>
              <a:rPr lang="en-US" sz="1100" dirty="0" smtClean="0">
                <a:solidFill>
                  <a:schemeClr val="bg2">
                    <a:lumMod val="75000"/>
                  </a:schemeClr>
                </a:solidFill>
              </a:rPr>
            </a:br>
            <a:r>
              <a:rPr lang="en-US" sz="1100" dirty="0" smtClean="0">
                <a:solidFill>
                  <a:schemeClr val="bg2">
                    <a:lumMod val="75000"/>
                  </a:schemeClr>
                </a:solidFill>
              </a:rPr>
              <a:t>Customers</a:t>
            </a:r>
          </a:p>
        </p:txBody>
      </p:sp>
      <p:sp>
        <p:nvSpPr>
          <p:cNvPr id="49" name="TextBox 48"/>
          <p:cNvSpPr txBox="1"/>
          <p:nvPr/>
        </p:nvSpPr>
        <p:spPr>
          <a:xfrm>
            <a:off x="1905000" y="5638800"/>
            <a:ext cx="1092200"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algn="ctr" defTabSz="800100" fontAlgn="base">
              <a:lnSpc>
                <a:spcPct val="90000"/>
              </a:lnSpc>
              <a:spcBef>
                <a:spcPct val="0"/>
              </a:spcBef>
              <a:spcAft>
                <a:spcPct val="35000"/>
              </a:spcAft>
              <a:defRPr/>
            </a:pPr>
            <a:r>
              <a:rPr lang="en-US" sz="1200" dirty="0" smtClean="0">
                <a:solidFill>
                  <a:schemeClr val="bg2">
                    <a:lumMod val="75000"/>
                  </a:schemeClr>
                </a:solidFill>
              </a:rPr>
              <a:t>2,000</a:t>
            </a:r>
            <a:br>
              <a:rPr lang="en-US" sz="1200" dirty="0" smtClean="0">
                <a:solidFill>
                  <a:schemeClr val="bg2">
                    <a:lumMod val="75000"/>
                  </a:schemeClr>
                </a:solidFill>
              </a:rPr>
            </a:br>
            <a:r>
              <a:rPr lang="en-US" sz="1200" dirty="0" smtClean="0">
                <a:solidFill>
                  <a:schemeClr val="bg2">
                    <a:lumMod val="75000"/>
                  </a:schemeClr>
                </a:solidFill>
              </a:rPr>
              <a:t>Customers</a:t>
            </a:r>
          </a:p>
        </p:txBody>
      </p:sp>
      <p:sp>
        <p:nvSpPr>
          <p:cNvPr id="50" name="TextBox 49"/>
          <p:cNvSpPr txBox="1"/>
          <p:nvPr/>
        </p:nvSpPr>
        <p:spPr>
          <a:xfrm>
            <a:off x="3016249" y="5654040"/>
            <a:ext cx="1117600"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algn="ctr" defTabSz="800100" fontAlgn="base">
              <a:lnSpc>
                <a:spcPct val="90000"/>
              </a:lnSpc>
              <a:spcBef>
                <a:spcPct val="0"/>
              </a:spcBef>
              <a:spcAft>
                <a:spcPct val="35000"/>
              </a:spcAft>
              <a:defRPr/>
            </a:pPr>
            <a:r>
              <a:rPr lang="en-US" sz="1400" dirty="0" smtClean="0">
                <a:solidFill>
                  <a:schemeClr val="bg2">
                    <a:lumMod val="75000"/>
                  </a:schemeClr>
                </a:solidFill>
              </a:rPr>
              <a:t>4,000</a:t>
            </a:r>
            <a:br>
              <a:rPr lang="en-US" sz="1400" dirty="0" smtClean="0">
                <a:solidFill>
                  <a:schemeClr val="bg2">
                    <a:lumMod val="75000"/>
                  </a:schemeClr>
                </a:solidFill>
              </a:rPr>
            </a:br>
            <a:r>
              <a:rPr lang="en-US" sz="1400" dirty="0" smtClean="0">
                <a:solidFill>
                  <a:schemeClr val="bg2">
                    <a:lumMod val="75000"/>
                  </a:schemeClr>
                </a:solidFill>
              </a:rPr>
              <a:t>Customers</a:t>
            </a:r>
          </a:p>
        </p:txBody>
      </p:sp>
      <p:sp>
        <p:nvSpPr>
          <p:cNvPr id="51" name="TextBox 50"/>
          <p:cNvSpPr txBox="1"/>
          <p:nvPr/>
        </p:nvSpPr>
        <p:spPr>
          <a:xfrm>
            <a:off x="4583429" y="5577840"/>
            <a:ext cx="1295400" cy="5334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algn="ctr" defTabSz="800100" fontAlgn="base">
              <a:lnSpc>
                <a:spcPct val="90000"/>
              </a:lnSpc>
              <a:spcBef>
                <a:spcPct val="0"/>
              </a:spcBef>
              <a:spcAft>
                <a:spcPct val="35000"/>
              </a:spcAft>
              <a:defRPr/>
            </a:pPr>
            <a:r>
              <a:rPr lang="en-US" sz="1600" dirty="0" smtClean="0">
                <a:solidFill>
                  <a:schemeClr val="bg2">
                    <a:lumMod val="75000"/>
                  </a:schemeClr>
                </a:solidFill>
              </a:rPr>
              <a:t>7,000</a:t>
            </a:r>
            <a:br>
              <a:rPr lang="en-US" sz="1600" dirty="0" smtClean="0">
                <a:solidFill>
                  <a:schemeClr val="bg2">
                    <a:lumMod val="75000"/>
                  </a:schemeClr>
                </a:solidFill>
              </a:rPr>
            </a:br>
            <a:r>
              <a:rPr lang="en-US" sz="1600" dirty="0" smtClean="0">
                <a:solidFill>
                  <a:schemeClr val="bg2">
                    <a:lumMod val="75000"/>
                  </a:schemeClr>
                </a:solidFill>
              </a:rPr>
              <a:t>Customers</a:t>
            </a:r>
          </a:p>
        </p:txBody>
      </p:sp>
      <p:pic>
        <p:nvPicPr>
          <p:cNvPr id="27" name="Picture 2" descr="C:\Program Files\Microsoft Resource DVD Artwork\DVD_ART\Artwork_Imagery\Shapes and Graphics\Line\line drop shadow.png"/>
          <p:cNvPicPr>
            <a:picLocks noChangeAspect="1" noChangeArrowheads="1"/>
          </p:cNvPicPr>
          <p:nvPr/>
        </p:nvPicPr>
        <p:blipFill>
          <a:blip r:embed="rId3">
            <a:lum bright="100000"/>
          </a:blip>
          <a:srcRect/>
          <a:stretch>
            <a:fillRect/>
          </a:stretch>
        </p:blipFill>
        <p:spPr bwMode="auto">
          <a:xfrm rot="16200000" flipV="1">
            <a:off x="4700779" y="3726178"/>
            <a:ext cx="5151126" cy="45719"/>
          </a:xfrm>
          <a:prstGeom prst="rect">
            <a:avLst/>
          </a:prstGeom>
          <a:noFill/>
        </p:spPr>
      </p:pic>
      <p:sp>
        <p:nvSpPr>
          <p:cNvPr id="52" name="Rounded Rectangle 51"/>
          <p:cNvSpPr/>
          <p:nvPr/>
        </p:nvSpPr>
        <p:spPr bwMode="auto">
          <a:xfrm rot="5400000">
            <a:off x="5524498" y="3162302"/>
            <a:ext cx="4998724" cy="1417320"/>
          </a:xfrm>
          <a:prstGeom prst="roundRect">
            <a:avLst/>
          </a:prstGeom>
          <a:solidFill>
            <a:schemeClr val="tx2">
              <a:lumMod val="90000"/>
            </a:schemeClr>
          </a:soli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400" kern="0" dirty="0" smtClean="0"/>
          </a:p>
        </p:txBody>
      </p:sp>
      <p:sp>
        <p:nvSpPr>
          <p:cNvPr id="55" name="Rectangle 54"/>
          <p:cNvSpPr/>
          <p:nvPr/>
        </p:nvSpPr>
        <p:spPr>
          <a:xfrm>
            <a:off x="7543800" y="1600200"/>
            <a:ext cx="914400"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t>V6</a:t>
            </a:r>
            <a:br>
              <a:rPr lang="en-US" sz="1800" kern="1200" dirty="0" smtClean="0"/>
            </a:br>
            <a:r>
              <a:rPr lang="en-US" sz="1800" kern="1200" dirty="0" smtClean="0"/>
              <a:t>BizTalk Server 2009</a:t>
            </a:r>
            <a:endParaRPr lang="en-US" sz="1800" kern="1200" dirty="0"/>
          </a:p>
        </p:txBody>
      </p:sp>
      <p:sp>
        <p:nvSpPr>
          <p:cNvPr id="53" name="TextBox 52"/>
          <p:cNvSpPr txBox="1"/>
          <p:nvPr/>
        </p:nvSpPr>
        <p:spPr>
          <a:xfrm>
            <a:off x="7358083" y="2928934"/>
            <a:ext cx="1357322" cy="1766637"/>
          </a:xfrm>
          <a:prstGeom prst="rect">
            <a:avLst/>
          </a:prstGeom>
        </p:spPr>
        <p:txBody>
          <a:bodyPr wrap="square" rtlCol="0">
            <a:spAutoFit/>
          </a:bodyPr>
          <a:lstStyle/>
          <a:p>
            <a:pPr marL="228600" indent="-228600" fontAlgn="base">
              <a:spcBef>
                <a:spcPct val="20000"/>
              </a:spcBef>
              <a:spcAft>
                <a:spcPct val="0"/>
              </a:spcAft>
              <a:buClr>
                <a:srgbClr val="DC5C31"/>
              </a:buClr>
              <a:buBlip>
                <a:blip r:embed="rId4"/>
              </a:buBlip>
            </a:pPr>
            <a:r>
              <a:rPr lang="en-US" sz="1600" dirty="0" smtClean="0"/>
              <a:t>SOA/ESB </a:t>
            </a:r>
          </a:p>
          <a:p>
            <a:pPr marL="228600" indent="-228600" fontAlgn="base">
              <a:spcBef>
                <a:spcPct val="20000"/>
              </a:spcBef>
              <a:spcAft>
                <a:spcPct val="0"/>
              </a:spcAft>
              <a:buClr>
                <a:srgbClr val="DC5C31"/>
              </a:buClr>
              <a:buBlip>
                <a:blip r:embed="rId4"/>
              </a:buBlip>
            </a:pPr>
            <a:r>
              <a:rPr lang="en-US" sz="1600" dirty="0" smtClean="0"/>
              <a:t>BPM</a:t>
            </a:r>
          </a:p>
          <a:p>
            <a:pPr marL="228600" indent="-228600" fontAlgn="base">
              <a:spcBef>
                <a:spcPct val="20000"/>
              </a:spcBef>
              <a:spcAft>
                <a:spcPct val="0"/>
              </a:spcAft>
              <a:buClr>
                <a:srgbClr val="DC5C31"/>
              </a:buClr>
              <a:buBlip>
                <a:blip r:embed="rId4"/>
              </a:buBlip>
            </a:pPr>
            <a:r>
              <a:rPr lang="en-US" sz="1600" dirty="0" smtClean="0"/>
              <a:t>UDDI 3.0</a:t>
            </a:r>
          </a:p>
          <a:p>
            <a:pPr marL="228600" indent="-228600" fontAlgn="base">
              <a:spcBef>
                <a:spcPct val="20000"/>
              </a:spcBef>
              <a:spcAft>
                <a:spcPct val="0"/>
              </a:spcAft>
              <a:buClr>
                <a:srgbClr val="DC5C31"/>
              </a:buClr>
              <a:buBlip>
                <a:blip r:embed="rId4"/>
              </a:buBlip>
            </a:pPr>
            <a:r>
              <a:rPr lang="en-US" altLang="en-US" sz="1600" dirty="0" smtClean="0"/>
              <a:t>Hyper-V support</a:t>
            </a:r>
            <a:endParaRPr lang="en-US" sz="1600" dirty="0" smtClean="0"/>
          </a:p>
          <a:p>
            <a:pPr marL="228600" indent="-228600" fontAlgn="base">
              <a:spcBef>
                <a:spcPct val="20000"/>
              </a:spcBef>
              <a:spcAft>
                <a:spcPct val="0"/>
              </a:spcAft>
              <a:buClr>
                <a:srgbClr val="DC5C31"/>
              </a:buClr>
              <a:buBlip>
                <a:blip r:embed="rId4"/>
              </a:buBlip>
            </a:pPr>
            <a:endParaRPr lang="en-US" sz="16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4786314" y="4071942"/>
            <a:ext cx="4191000" cy="2514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altLang="zh-CN" dirty="0">
              <a:solidFill>
                <a:schemeClr val="lt1"/>
              </a:solidFill>
            </a:endParaRPr>
          </a:p>
        </p:txBody>
      </p:sp>
      <p:sp>
        <p:nvSpPr>
          <p:cNvPr id="31" name="Rounded Rectangle 30"/>
          <p:cNvSpPr/>
          <p:nvPr/>
        </p:nvSpPr>
        <p:spPr bwMode="auto">
          <a:xfrm>
            <a:off x="4710114" y="1023942"/>
            <a:ext cx="4191000" cy="2743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altLang="zh-CN" dirty="0">
              <a:solidFill>
                <a:schemeClr val="lt1"/>
              </a:solidFill>
            </a:endParaRPr>
          </a:p>
        </p:txBody>
      </p:sp>
      <p:sp>
        <p:nvSpPr>
          <p:cNvPr id="29" name="Rounded Rectangle 28"/>
          <p:cNvSpPr/>
          <p:nvPr/>
        </p:nvSpPr>
        <p:spPr bwMode="auto">
          <a:xfrm>
            <a:off x="214315" y="1023942"/>
            <a:ext cx="4191000" cy="2667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altLang="zh-CN" dirty="0">
              <a:solidFill>
                <a:schemeClr val="lt1"/>
              </a:solidFill>
            </a:endParaRPr>
          </a:p>
        </p:txBody>
      </p:sp>
      <p:sp>
        <p:nvSpPr>
          <p:cNvPr id="30" name="Rounded Rectangle 29"/>
          <p:cNvSpPr/>
          <p:nvPr/>
        </p:nvSpPr>
        <p:spPr bwMode="auto">
          <a:xfrm>
            <a:off x="214314" y="4071942"/>
            <a:ext cx="4191000" cy="251301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altLang="zh-CN" dirty="0">
              <a:solidFill>
                <a:schemeClr val="lt1"/>
              </a:solidFill>
            </a:endParaRPr>
          </a:p>
        </p:txBody>
      </p:sp>
      <p:sp>
        <p:nvSpPr>
          <p:cNvPr id="1728516" name="Rectangle 4"/>
          <p:cNvSpPr>
            <a:spLocks noChangeArrowheads="1"/>
          </p:cNvSpPr>
          <p:nvPr/>
        </p:nvSpPr>
        <p:spPr bwMode="auto">
          <a:xfrm>
            <a:off x="228600" y="4694242"/>
            <a:ext cx="4176713" cy="1569660"/>
          </a:xfrm>
          <a:prstGeom prst="rect">
            <a:avLst/>
          </a:prstGeom>
          <a:noFill/>
          <a:ln w="9525">
            <a:noFill/>
            <a:miter lim="800000"/>
            <a:headEnd/>
            <a:tailEnd/>
          </a:ln>
          <a:effectLst/>
        </p:spPr>
        <p:txBody>
          <a:bodyPr wrap="square">
            <a:spAutoFit/>
          </a:bodyPr>
          <a:lstStyle/>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支持</a:t>
            </a:r>
            <a:r>
              <a:rPr lang="en-US" sz="1600" kern="1200" dirty="0">
                <a:solidFill>
                  <a:srgbClr val="FFFFFF"/>
                </a:solidFill>
                <a:latin typeface="Segoe"/>
                <a:ea typeface="+mn-ea"/>
                <a:cs typeface="+mn-cs"/>
              </a:rPr>
              <a:t> Mobile RFID </a:t>
            </a:r>
            <a:r>
              <a:rPr lang="zh-CN" altLang="en-US" sz="1600" kern="1200" dirty="0">
                <a:solidFill>
                  <a:srgbClr val="FFFFFF"/>
                </a:solidFill>
                <a:latin typeface="Segoe"/>
                <a:ea typeface="+mn-ea"/>
                <a:cs typeface="+mn-cs"/>
              </a:rPr>
              <a:t>平台</a:t>
            </a:r>
            <a:endParaRPr lang="en-US" sz="16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新的</a:t>
            </a:r>
            <a:r>
              <a:rPr lang="en-US" sz="1600" kern="1200" dirty="0">
                <a:solidFill>
                  <a:srgbClr val="FFFFFF"/>
                </a:solidFill>
                <a:latin typeface="Segoe"/>
                <a:ea typeface="+mn-ea"/>
                <a:cs typeface="+mn-cs"/>
              </a:rPr>
              <a:t> RFID </a:t>
            </a:r>
            <a:r>
              <a:rPr lang="zh-CN" altLang="en-US" sz="1600" kern="1200" dirty="0">
                <a:solidFill>
                  <a:srgbClr val="FFFFFF"/>
                </a:solidFill>
                <a:latin typeface="Segoe"/>
                <a:ea typeface="+mn-ea"/>
                <a:cs typeface="+mn-cs"/>
              </a:rPr>
              <a:t>设备管理和行业标准的支持</a:t>
            </a:r>
            <a:endParaRPr lang="en-US" sz="16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增强的</a:t>
            </a:r>
            <a:r>
              <a:rPr lang="en-US" altLang="zh-CN" sz="1600" kern="1200" dirty="0">
                <a:solidFill>
                  <a:srgbClr val="FFFFFF"/>
                </a:solidFill>
                <a:latin typeface="Segoe"/>
                <a:ea typeface="+mn-ea"/>
                <a:cs typeface="+mn-cs"/>
              </a:rPr>
              <a:t>EDI </a:t>
            </a:r>
            <a:r>
              <a:rPr lang="zh-CN" altLang="en-US" sz="1600" kern="1200" dirty="0">
                <a:solidFill>
                  <a:srgbClr val="FFFFFF"/>
                </a:solidFill>
                <a:latin typeface="Segoe"/>
                <a:ea typeface="+mn-ea"/>
                <a:cs typeface="+mn-cs"/>
              </a:rPr>
              <a:t>和</a:t>
            </a:r>
            <a:r>
              <a:rPr lang="en-US" altLang="zh-CN" sz="1600" kern="1200" dirty="0">
                <a:solidFill>
                  <a:srgbClr val="FFFFFF"/>
                </a:solidFill>
                <a:latin typeface="Segoe"/>
                <a:ea typeface="+mn-ea"/>
                <a:cs typeface="+mn-cs"/>
              </a:rPr>
              <a:t>AS2</a:t>
            </a:r>
            <a:r>
              <a:rPr lang="zh-CN" altLang="en-US" sz="1600" kern="1200" dirty="0">
                <a:solidFill>
                  <a:srgbClr val="FFFFFF"/>
                </a:solidFill>
                <a:latin typeface="Segoe"/>
                <a:ea typeface="+mn-ea"/>
                <a:cs typeface="+mn-cs"/>
              </a:rPr>
              <a:t>协议支持和</a:t>
            </a:r>
            <a:r>
              <a:rPr lang="en-US" altLang="zh-CN" sz="1600" kern="1200" dirty="0">
                <a:solidFill>
                  <a:srgbClr val="FFFFFF"/>
                </a:solidFill>
                <a:latin typeface="Segoe"/>
                <a:ea typeface="+mn-ea"/>
                <a:cs typeface="+mn-cs"/>
              </a:rPr>
              <a:t>Drummond </a:t>
            </a:r>
            <a:r>
              <a:rPr lang="zh-CN" altLang="en-US" sz="1600" kern="1200" dirty="0">
                <a:solidFill>
                  <a:srgbClr val="FFFFFF"/>
                </a:solidFill>
                <a:latin typeface="Segoe"/>
                <a:ea typeface="+mn-ea"/>
                <a:cs typeface="+mn-cs"/>
              </a:rPr>
              <a:t>认证</a:t>
            </a: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更新的</a:t>
            </a:r>
            <a:r>
              <a:rPr lang="en-US" altLang="en-US" sz="1600" kern="1200" dirty="0">
                <a:solidFill>
                  <a:srgbClr val="FFFFFF"/>
                </a:solidFill>
                <a:latin typeface="Segoe"/>
                <a:ea typeface="+mn-ea"/>
                <a:cs typeface="+mn-cs"/>
              </a:rPr>
              <a:t>SWIFT </a:t>
            </a:r>
            <a:r>
              <a:rPr lang="zh-CN" altLang="en-US" sz="1600" kern="1200" dirty="0">
                <a:solidFill>
                  <a:srgbClr val="FFFFFF"/>
                </a:solidFill>
                <a:latin typeface="Segoe"/>
                <a:ea typeface="+mn-ea"/>
                <a:cs typeface="+mn-cs"/>
              </a:rPr>
              <a:t>支持和</a:t>
            </a:r>
            <a:r>
              <a:rPr lang="en-US" altLang="en-US" sz="1600" kern="1200" dirty="0">
                <a:solidFill>
                  <a:srgbClr val="FFFFFF"/>
                </a:solidFill>
                <a:latin typeface="Segoe"/>
                <a:ea typeface="+mn-ea"/>
                <a:cs typeface="+mn-cs"/>
              </a:rPr>
              <a:t>SWIFTReady Financial EAI Gold </a:t>
            </a:r>
            <a:r>
              <a:rPr lang="zh-CN" altLang="en-US" sz="1600" kern="1200" dirty="0">
                <a:solidFill>
                  <a:srgbClr val="FFFFFF"/>
                </a:solidFill>
                <a:latin typeface="Segoe"/>
                <a:ea typeface="+mn-ea"/>
                <a:cs typeface="+mn-cs"/>
              </a:rPr>
              <a:t>认证</a:t>
            </a:r>
          </a:p>
        </p:txBody>
      </p:sp>
      <p:sp>
        <p:nvSpPr>
          <p:cNvPr id="1728520" name="Rectangle 8"/>
          <p:cNvSpPr>
            <a:spLocks noChangeArrowheads="1"/>
          </p:cNvSpPr>
          <p:nvPr/>
        </p:nvSpPr>
        <p:spPr bwMode="auto">
          <a:xfrm>
            <a:off x="4786314" y="4757742"/>
            <a:ext cx="3886200" cy="1548116"/>
          </a:xfrm>
          <a:prstGeom prst="rect">
            <a:avLst/>
          </a:prstGeom>
          <a:noFill/>
          <a:ln w="9525">
            <a:noFill/>
            <a:miter lim="800000"/>
            <a:headEnd/>
            <a:tailEnd/>
          </a:ln>
          <a:effectLst/>
        </p:spPr>
        <p:txBody>
          <a:bodyPr>
            <a:spAutoFit/>
          </a:bodyPr>
          <a:lstStyle/>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新的应用生命周期管理</a:t>
            </a:r>
            <a:r>
              <a:rPr lang="en-US" altLang="zh-CN" sz="1600" kern="1200" dirty="0">
                <a:solidFill>
                  <a:srgbClr val="FFFFFF"/>
                </a:solidFill>
                <a:latin typeface="Segoe"/>
                <a:ea typeface="+mn-ea"/>
                <a:cs typeface="+mn-cs"/>
              </a:rPr>
              <a:t>(</a:t>
            </a:r>
            <a:r>
              <a:rPr lang="en-US" altLang="en-US" sz="1600" kern="1200" dirty="0">
                <a:solidFill>
                  <a:srgbClr val="FFFFFF"/>
                </a:solidFill>
                <a:latin typeface="Segoe"/>
                <a:ea typeface="+mn-ea"/>
                <a:cs typeface="+mn-cs"/>
              </a:rPr>
              <a:t>ALM)</a:t>
            </a:r>
            <a:endParaRPr lang="en-US" sz="1600" kern="1200" dirty="0">
              <a:solidFill>
                <a:srgbClr val="FFFFFF"/>
              </a:solidFill>
              <a:latin typeface="Segoe"/>
              <a:ea typeface="+mn-ea"/>
              <a:cs typeface="+mn-cs"/>
            </a:endParaRPr>
          </a:p>
          <a:p>
            <a:pPr marL="395288" lvl="1" indent="-163513" algn="l" defTabSz="914363" rtl="0">
              <a:lnSpc>
                <a:spcPct val="90000"/>
              </a:lnSpc>
              <a:spcBef>
                <a:spcPct val="20000"/>
              </a:spcBef>
              <a:buClr>
                <a:srgbClr val="D15F19"/>
              </a:buClr>
              <a:buSzPct val="80000"/>
              <a:buFontTx/>
              <a:buBlip>
                <a:blip r:embed="rId4"/>
              </a:buBlip>
            </a:pPr>
            <a:r>
              <a:rPr lang="zh-CN" altLang="en-US" sz="1400" kern="1200" dirty="0">
                <a:solidFill>
                  <a:srgbClr val="FFFFFF"/>
                </a:solidFill>
                <a:latin typeface="Segoe"/>
                <a:ea typeface="+mn-ea"/>
                <a:cs typeface="+mn-cs"/>
              </a:rPr>
              <a:t>支持</a:t>
            </a:r>
            <a:r>
              <a:rPr lang="en-US" altLang="en-US" sz="1400" kern="1200" dirty="0">
                <a:solidFill>
                  <a:srgbClr val="FFFFFF"/>
                </a:solidFill>
                <a:latin typeface="Segoe"/>
                <a:ea typeface="+mn-ea"/>
                <a:cs typeface="+mn-cs"/>
              </a:rPr>
              <a:t>TFS –</a:t>
            </a:r>
            <a:r>
              <a:rPr lang="zh-CN" altLang="en-US" sz="1400" kern="1200" dirty="0">
                <a:solidFill>
                  <a:srgbClr val="FFFFFF"/>
                </a:solidFill>
                <a:latin typeface="Segoe"/>
                <a:ea typeface="+mn-ea"/>
                <a:cs typeface="+mn-cs"/>
              </a:rPr>
              <a:t>集成的源代码管理</a:t>
            </a:r>
            <a:r>
              <a:rPr lang="en-US" altLang="zh-CN" sz="1400" kern="1200" dirty="0">
                <a:solidFill>
                  <a:srgbClr val="FFFFFF"/>
                </a:solidFill>
                <a:latin typeface="Segoe"/>
                <a:ea typeface="+mn-ea"/>
                <a:cs typeface="+mn-cs"/>
              </a:rPr>
              <a:t>, </a:t>
            </a:r>
            <a:r>
              <a:rPr lang="en-US" altLang="en-US" sz="1400" kern="1200" dirty="0">
                <a:solidFill>
                  <a:srgbClr val="FFFFFF"/>
                </a:solidFill>
                <a:latin typeface="Segoe"/>
                <a:ea typeface="+mn-ea"/>
                <a:cs typeface="+mn-cs"/>
              </a:rPr>
              <a:t>bug </a:t>
            </a:r>
            <a:r>
              <a:rPr lang="zh-CN" altLang="en-US" sz="1400" kern="1200" dirty="0">
                <a:solidFill>
                  <a:srgbClr val="FFFFFF"/>
                </a:solidFill>
                <a:latin typeface="Segoe"/>
                <a:ea typeface="+mn-ea"/>
                <a:cs typeface="+mn-cs"/>
              </a:rPr>
              <a:t>追踪</a:t>
            </a:r>
            <a:r>
              <a:rPr lang="en-US" altLang="zh-CN" sz="1400" kern="1200" dirty="0">
                <a:solidFill>
                  <a:srgbClr val="FFFFFF"/>
                </a:solidFill>
                <a:latin typeface="Segoe"/>
                <a:ea typeface="+mn-ea"/>
                <a:cs typeface="+mn-cs"/>
              </a:rPr>
              <a:t>, </a:t>
            </a:r>
            <a:r>
              <a:rPr lang="en-US" altLang="en-US" sz="1400" kern="1200" dirty="0">
                <a:solidFill>
                  <a:srgbClr val="FFFFFF"/>
                </a:solidFill>
                <a:latin typeface="Segoe"/>
                <a:ea typeface="+mn-ea"/>
                <a:cs typeface="+mn-cs"/>
              </a:rPr>
              <a:t>MSBuild</a:t>
            </a:r>
            <a:r>
              <a:rPr lang="zh-CN" altLang="en-US" sz="1400" kern="1200" dirty="0">
                <a:solidFill>
                  <a:srgbClr val="FFFFFF"/>
                </a:solidFill>
                <a:latin typeface="Segoe"/>
                <a:ea typeface="+mn-ea"/>
                <a:cs typeface="+mn-cs"/>
              </a:rPr>
              <a:t>自动化</a:t>
            </a:r>
            <a:endParaRPr lang="en-US" sz="16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提升开发人员生产率</a:t>
            </a:r>
            <a:endParaRPr lang="en-US" sz="1600" kern="1200" dirty="0">
              <a:solidFill>
                <a:srgbClr val="FFFFFF"/>
              </a:solidFill>
              <a:latin typeface="Segoe"/>
              <a:ea typeface="+mn-ea"/>
              <a:cs typeface="+mn-cs"/>
            </a:endParaRPr>
          </a:p>
          <a:p>
            <a:pPr marL="395288" lvl="1" indent="-163513" algn="l" defTabSz="914363" rtl="0">
              <a:lnSpc>
                <a:spcPct val="90000"/>
              </a:lnSpc>
              <a:spcBef>
                <a:spcPct val="20000"/>
              </a:spcBef>
              <a:buClr>
                <a:srgbClr val="D15F19"/>
              </a:buClr>
              <a:buSzPct val="80000"/>
              <a:buFontTx/>
              <a:buBlip>
                <a:blip r:embed="rId4"/>
              </a:buBlip>
            </a:pPr>
            <a:r>
              <a:rPr lang="zh-CN" altLang="en-US" sz="1400" kern="1200" dirty="0">
                <a:solidFill>
                  <a:srgbClr val="FFFFFF"/>
                </a:solidFill>
                <a:latin typeface="Segoe"/>
                <a:ea typeface="+mn-ea"/>
                <a:cs typeface="+mn-cs"/>
              </a:rPr>
              <a:t>新的</a:t>
            </a:r>
            <a:r>
              <a:rPr lang="en-US" altLang="en-US" sz="1400" kern="1200" dirty="0">
                <a:solidFill>
                  <a:srgbClr val="FFFFFF"/>
                </a:solidFill>
                <a:latin typeface="Segoe"/>
                <a:ea typeface="+mn-ea"/>
                <a:cs typeface="+mn-cs"/>
              </a:rPr>
              <a:t>Visual Studio project system</a:t>
            </a:r>
            <a:endParaRPr lang="en-US" sz="1600" kern="1200" dirty="0">
              <a:solidFill>
                <a:srgbClr val="000000"/>
              </a:solidFill>
              <a:effectLst>
                <a:outerShdw blurRad="38100" dist="38100" dir="2700000" algn="tl">
                  <a:srgbClr val="000000"/>
                </a:outerShdw>
              </a:effectLst>
              <a:latin typeface="Segoe Semibold" pitchFamily="34" charset="0"/>
              <a:ea typeface="+mn-ea"/>
              <a:cs typeface="+mn-cs"/>
            </a:endParaRPr>
          </a:p>
          <a:p>
            <a:pPr marL="350838" indent="-350838" algn="l" defTabSz="914363" rtl="0">
              <a:lnSpc>
                <a:spcPct val="90000"/>
              </a:lnSpc>
              <a:spcBef>
                <a:spcPct val="30000"/>
              </a:spcBef>
              <a:buClr>
                <a:srgbClr val="F4BE96"/>
              </a:buClr>
              <a:buSzPct val="80000"/>
              <a:buFont typeface="Segoe" pitchFamily="34" charset="0"/>
              <a:buBlip>
                <a:blip r:embed="rId5"/>
              </a:buBlip>
            </a:pPr>
            <a:endParaRPr lang="en-US" sz="1600" kern="1200" dirty="0">
              <a:solidFill>
                <a:srgbClr val="000000"/>
              </a:solidFill>
              <a:effectLst>
                <a:outerShdw blurRad="38100" dist="38100" dir="2700000" algn="tl">
                  <a:srgbClr val="000000"/>
                </a:outerShdw>
              </a:effectLst>
              <a:latin typeface="Segoe Semibold" pitchFamily="34" charset="0"/>
              <a:ea typeface="+mn-ea"/>
              <a:cs typeface="+mn-cs"/>
            </a:endParaRPr>
          </a:p>
        </p:txBody>
      </p:sp>
      <p:sp>
        <p:nvSpPr>
          <p:cNvPr id="1728525" name="Rectangle 13"/>
          <p:cNvSpPr>
            <a:spLocks noChangeArrowheads="1"/>
          </p:cNvSpPr>
          <p:nvPr/>
        </p:nvSpPr>
        <p:spPr bwMode="auto">
          <a:xfrm>
            <a:off x="214314" y="1687517"/>
            <a:ext cx="4329113" cy="2052870"/>
          </a:xfrm>
          <a:prstGeom prst="rect">
            <a:avLst/>
          </a:prstGeom>
          <a:noFill/>
          <a:ln w="9525">
            <a:noFill/>
            <a:miter lim="800000"/>
            <a:headEnd/>
            <a:tailEnd/>
          </a:ln>
          <a:effectLst/>
        </p:spPr>
        <p:txBody>
          <a:bodyPr wrap="square">
            <a:spAutoFit/>
          </a:bodyPr>
          <a:lstStyle/>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支持</a:t>
            </a:r>
            <a:r>
              <a:rPr lang="en-US" altLang="zh-CN" sz="1600" kern="1200" dirty="0">
                <a:solidFill>
                  <a:srgbClr val="FFFFFF"/>
                </a:solidFill>
                <a:latin typeface="Segoe"/>
                <a:ea typeface="+mn-ea"/>
                <a:cs typeface="+mn-cs"/>
              </a:rPr>
              <a:t>.</a:t>
            </a:r>
            <a:r>
              <a:rPr lang="en-US" sz="1600" kern="1200" dirty="0">
                <a:solidFill>
                  <a:srgbClr val="FFFFFF"/>
                </a:solidFill>
                <a:latin typeface="Segoe"/>
                <a:ea typeface="+mn-ea"/>
                <a:cs typeface="+mn-cs"/>
              </a:rPr>
              <a:t>NET Framework 3.5 SP1 </a:t>
            </a:r>
            <a:r>
              <a:rPr lang="zh-CN" altLang="en-US" sz="1600" kern="1200" dirty="0">
                <a:solidFill>
                  <a:srgbClr val="FFFFFF"/>
                </a:solidFill>
                <a:latin typeface="Segoe"/>
                <a:ea typeface="+mn-ea"/>
                <a:cs typeface="+mn-cs"/>
              </a:rPr>
              <a:t>和</a:t>
            </a:r>
            <a:r>
              <a:rPr lang="en-US" sz="1600" kern="1200" dirty="0">
                <a:solidFill>
                  <a:srgbClr val="FFFFFF"/>
                </a:solidFill>
                <a:latin typeface="Segoe"/>
                <a:ea typeface="+mn-ea"/>
                <a:cs typeface="+mn-cs"/>
              </a:rPr>
              <a:t>Visual Studio 2008 SP1</a:t>
            </a:r>
          </a:p>
          <a:p>
            <a:pPr marL="395288" lvl="1" indent="-163513" algn="l" defTabSz="914363" rtl="0">
              <a:lnSpc>
                <a:spcPct val="90000"/>
              </a:lnSpc>
              <a:spcBef>
                <a:spcPct val="20000"/>
              </a:spcBef>
              <a:buClr>
                <a:srgbClr val="D15F19"/>
              </a:buClr>
              <a:buSzPct val="80000"/>
              <a:buFontTx/>
              <a:buBlip>
                <a:blip r:embed="rId4"/>
              </a:buBlip>
            </a:pPr>
            <a:r>
              <a:rPr lang="zh-CN" altLang="en-US" sz="1400" kern="1200" dirty="0">
                <a:solidFill>
                  <a:srgbClr val="FFFFFF"/>
                </a:solidFill>
                <a:latin typeface="Segoe"/>
                <a:ea typeface="+mn-ea"/>
                <a:cs typeface="+mn-cs"/>
              </a:rPr>
              <a:t>利用最新的开发工具带来的优势</a:t>
            </a:r>
            <a:endParaRPr lang="en-US" altLang="en-US" sz="14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支持</a:t>
            </a:r>
            <a:r>
              <a:rPr lang="en-US" altLang="en-US" sz="1600" kern="1200" dirty="0">
                <a:solidFill>
                  <a:srgbClr val="FFFFFF"/>
                </a:solidFill>
                <a:latin typeface="Segoe"/>
                <a:ea typeface="+mn-ea"/>
                <a:cs typeface="+mn-cs"/>
              </a:rPr>
              <a:t>Windows Server 2008</a:t>
            </a:r>
            <a:r>
              <a:rPr lang="zh-CN" altLang="en-US" sz="1600" kern="1200" dirty="0">
                <a:solidFill>
                  <a:srgbClr val="FFFFFF"/>
                </a:solidFill>
                <a:latin typeface="Segoe"/>
                <a:ea typeface="+mn-ea"/>
                <a:cs typeface="+mn-cs"/>
              </a:rPr>
              <a:t>和</a:t>
            </a:r>
            <a:r>
              <a:rPr lang="en-US" altLang="en-US" sz="1600" kern="1200" dirty="0">
                <a:solidFill>
                  <a:srgbClr val="FFFFFF"/>
                </a:solidFill>
                <a:latin typeface="Segoe"/>
                <a:ea typeface="+mn-ea"/>
                <a:cs typeface="+mn-cs"/>
              </a:rPr>
              <a:t>SQL Server 2008</a:t>
            </a:r>
          </a:p>
          <a:p>
            <a:pPr marL="228600" indent="-228600" algn="l" defTabSz="914363" rtl="0">
              <a:lnSpc>
                <a:spcPct val="90000"/>
              </a:lnSpc>
              <a:spcBef>
                <a:spcPct val="20000"/>
              </a:spcBef>
              <a:buClr>
                <a:srgbClr val="D15F19"/>
              </a:buClr>
              <a:buSzPct val="80000"/>
              <a:buFontTx/>
              <a:buBlip>
                <a:blip r:embed="rId3"/>
              </a:buBlip>
            </a:pPr>
            <a:r>
              <a:rPr lang="en-US" altLang="en-US" sz="1600" kern="1200" dirty="0">
                <a:solidFill>
                  <a:srgbClr val="FFFFFF"/>
                </a:solidFill>
                <a:latin typeface="Segoe"/>
                <a:ea typeface="+mn-ea"/>
                <a:cs typeface="+mn-cs"/>
              </a:rPr>
              <a:t>Hyper-V support</a:t>
            </a:r>
          </a:p>
          <a:p>
            <a:pPr marL="395288" lvl="1" indent="-163513" algn="l" defTabSz="914363" rtl="0">
              <a:lnSpc>
                <a:spcPct val="90000"/>
              </a:lnSpc>
              <a:spcBef>
                <a:spcPct val="20000"/>
              </a:spcBef>
              <a:buClr>
                <a:srgbClr val="D15F19"/>
              </a:buClr>
              <a:buSzPct val="80000"/>
              <a:buFontTx/>
              <a:buBlip>
                <a:blip r:embed="rId4"/>
              </a:buBlip>
            </a:pPr>
            <a:r>
              <a:rPr lang="zh-CN" altLang="en-US" sz="1400" kern="1200" dirty="0">
                <a:solidFill>
                  <a:srgbClr val="FFFFFF"/>
                </a:solidFill>
                <a:latin typeface="Segoe"/>
                <a:ea typeface="+mn-ea"/>
                <a:cs typeface="+mn-cs"/>
              </a:rPr>
              <a:t>提高性能和可扩展性</a:t>
            </a:r>
          </a:p>
          <a:p>
            <a:pPr marL="395288" lvl="1" indent="-163513" algn="l" defTabSz="914363" rtl="0">
              <a:lnSpc>
                <a:spcPct val="90000"/>
              </a:lnSpc>
              <a:spcBef>
                <a:spcPct val="20000"/>
              </a:spcBef>
              <a:buClr>
                <a:srgbClr val="D15F19"/>
              </a:buClr>
              <a:buSzPct val="80000"/>
              <a:buFontTx/>
              <a:buBlip>
                <a:blip r:embed="rId4"/>
              </a:buBlip>
            </a:pPr>
            <a:endParaRPr lang="en-US" sz="1400" kern="1200" dirty="0">
              <a:solidFill>
                <a:srgbClr val="FFFFFF"/>
              </a:solidFill>
              <a:latin typeface="Segoe"/>
              <a:ea typeface="+mn-ea"/>
              <a:cs typeface="+mn-cs"/>
            </a:endParaRPr>
          </a:p>
        </p:txBody>
      </p:sp>
      <p:sp>
        <p:nvSpPr>
          <p:cNvPr id="1728529" name="Rectangle 17"/>
          <p:cNvSpPr>
            <a:spLocks noChangeArrowheads="1"/>
          </p:cNvSpPr>
          <p:nvPr/>
        </p:nvSpPr>
        <p:spPr bwMode="auto">
          <a:xfrm>
            <a:off x="4710114" y="1687517"/>
            <a:ext cx="3933825" cy="1840504"/>
          </a:xfrm>
          <a:prstGeom prst="rect">
            <a:avLst/>
          </a:prstGeom>
          <a:noFill/>
          <a:ln w="9525">
            <a:noFill/>
            <a:miter lim="800000"/>
            <a:headEnd/>
            <a:tailEnd/>
          </a:ln>
          <a:effectLst/>
        </p:spPr>
        <p:txBody>
          <a:bodyPr wrap="square">
            <a:spAutoFit/>
          </a:bodyPr>
          <a:lstStyle/>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新的</a:t>
            </a:r>
            <a:r>
              <a:rPr lang="en-US" sz="1600" kern="1200" dirty="0">
                <a:solidFill>
                  <a:srgbClr val="FFFFFF"/>
                </a:solidFill>
                <a:latin typeface="Segoe"/>
                <a:ea typeface="+mn-ea"/>
                <a:cs typeface="+mn-cs"/>
              </a:rPr>
              <a:t>UDDI 3.0 Web Services </a:t>
            </a:r>
            <a:r>
              <a:rPr lang="zh-CN" altLang="en-US" sz="1600" kern="1200" dirty="0">
                <a:solidFill>
                  <a:srgbClr val="FFFFFF"/>
                </a:solidFill>
                <a:latin typeface="Segoe"/>
                <a:ea typeface="+mn-ea"/>
                <a:cs typeface="+mn-cs"/>
              </a:rPr>
              <a:t>注册</a:t>
            </a:r>
            <a:endParaRPr lang="en-US" sz="16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新增和扩展行业适配器</a:t>
            </a:r>
            <a:r>
              <a:rPr lang="en-US" sz="1600" kern="1200" dirty="0">
                <a:solidFill>
                  <a:srgbClr val="FFFFFF"/>
                </a:solidFill>
                <a:latin typeface="Segoe"/>
                <a:ea typeface="+mn-ea"/>
                <a:cs typeface="+mn-cs"/>
              </a:rPr>
              <a:t> (Oracle EBS, SQL)</a:t>
            </a: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主机系统集成的扩展</a:t>
            </a:r>
            <a:r>
              <a:rPr lang="en-US" sz="1600" kern="1200" dirty="0">
                <a:solidFill>
                  <a:srgbClr val="FFFFFF"/>
                </a:solidFill>
                <a:latin typeface="Segoe"/>
                <a:ea typeface="+mn-ea"/>
                <a:cs typeface="+mn-cs"/>
              </a:rPr>
              <a:t/>
            </a:r>
            <a:br>
              <a:rPr lang="en-US" sz="1600" kern="1200" dirty="0">
                <a:solidFill>
                  <a:srgbClr val="FFFFFF"/>
                </a:solidFill>
                <a:latin typeface="Segoe"/>
                <a:ea typeface="+mn-ea"/>
                <a:cs typeface="+mn-cs"/>
              </a:rPr>
            </a:br>
            <a:r>
              <a:rPr lang="en-US" sz="1600" kern="1200" dirty="0">
                <a:solidFill>
                  <a:srgbClr val="FFFFFF"/>
                </a:solidFill>
                <a:latin typeface="Segoe"/>
                <a:ea typeface="+mn-ea"/>
                <a:cs typeface="+mn-cs"/>
              </a:rPr>
              <a:t>(MQ, CICS, IMS, CICS)</a:t>
            </a:r>
          </a:p>
          <a:p>
            <a:pPr marL="228600" indent="-228600" algn="l" defTabSz="914363" rtl="0">
              <a:lnSpc>
                <a:spcPct val="90000"/>
              </a:lnSpc>
              <a:spcBef>
                <a:spcPct val="20000"/>
              </a:spcBef>
              <a:buClr>
                <a:srgbClr val="D15F19"/>
              </a:buClr>
              <a:buSzPct val="80000"/>
              <a:buFontTx/>
              <a:buBlip>
                <a:blip r:embed="rId3"/>
              </a:buBlip>
            </a:pPr>
            <a:r>
              <a:rPr lang="zh-CN" altLang="en-US" sz="1600" kern="1200" dirty="0">
                <a:solidFill>
                  <a:srgbClr val="FFFFFF"/>
                </a:solidFill>
                <a:latin typeface="Segoe"/>
                <a:ea typeface="+mn-ea"/>
                <a:cs typeface="+mn-cs"/>
              </a:rPr>
              <a:t>增强的业务活动监视</a:t>
            </a:r>
            <a:r>
              <a:rPr lang="en-US" altLang="zh-CN" sz="1600" kern="1200" dirty="0">
                <a:solidFill>
                  <a:srgbClr val="FFFFFF"/>
                </a:solidFill>
                <a:latin typeface="Segoe"/>
                <a:ea typeface="+mn-ea"/>
                <a:cs typeface="+mn-cs"/>
              </a:rPr>
              <a:t>(</a:t>
            </a:r>
            <a:r>
              <a:rPr lang="en-US" sz="1600" kern="1200" dirty="0">
                <a:solidFill>
                  <a:srgbClr val="FFFFFF"/>
                </a:solidFill>
                <a:latin typeface="Segoe"/>
                <a:ea typeface="+mn-ea"/>
                <a:cs typeface="+mn-cs"/>
              </a:rPr>
              <a:t>BAM)</a:t>
            </a:r>
            <a:r>
              <a:rPr lang="zh-CN" altLang="en-US" sz="1600" kern="1200" dirty="0">
                <a:solidFill>
                  <a:srgbClr val="FFFFFF"/>
                </a:solidFill>
                <a:latin typeface="Segoe"/>
                <a:ea typeface="+mn-ea"/>
                <a:cs typeface="+mn-cs"/>
              </a:rPr>
              <a:t>的支持</a:t>
            </a:r>
            <a:endParaRPr lang="en-US" sz="1600" kern="1200" dirty="0">
              <a:solidFill>
                <a:srgbClr val="FFFFFF"/>
              </a:solidFill>
              <a:latin typeface="Segoe"/>
              <a:ea typeface="+mn-ea"/>
              <a:cs typeface="+mn-cs"/>
            </a:endParaRPr>
          </a:p>
          <a:p>
            <a:pPr marL="228600" indent="-228600" algn="l" defTabSz="914363" rtl="0">
              <a:lnSpc>
                <a:spcPct val="90000"/>
              </a:lnSpc>
              <a:spcBef>
                <a:spcPct val="20000"/>
              </a:spcBef>
              <a:buClr>
                <a:srgbClr val="D15F19"/>
              </a:buClr>
              <a:buSzPct val="80000"/>
              <a:buFontTx/>
              <a:buBlip>
                <a:blip r:embed="rId3"/>
              </a:buBlip>
            </a:pPr>
            <a:r>
              <a:rPr lang="en-US" sz="1600" kern="1200" dirty="0">
                <a:solidFill>
                  <a:srgbClr val="FFFFFF"/>
                </a:solidFill>
                <a:latin typeface="Segoe"/>
                <a:ea typeface="+mn-ea"/>
                <a:cs typeface="+mn-cs"/>
              </a:rPr>
              <a:t>ESB </a:t>
            </a:r>
            <a:r>
              <a:rPr lang="en-US" sz="1600" kern="1200" dirty="0" smtClean="0">
                <a:solidFill>
                  <a:srgbClr val="FFFFFF"/>
                </a:solidFill>
                <a:latin typeface="Segoe"/>
                <a:ea typeface="+mn-ea"/>
                <a:cs typeface="+mn-cs"/>
              </a:rPr>
              <a:t>Toolkits 2.0</a:t>
            </a:r>
            <a:endParaRPr lang="en-US" sz="1600" kern="1200" dirty="0">
              <a:solidFill>
                <a:srgbClr val="FFFFFF"/>
              </a:solidFill>
              <a:latin typeface="Segoe"/>
              <a:ea typeface="+mn-ea"/>
              <a:cs typeface="+mn-cs"/>
            </a:endParaRPr>
          </a:p>
        </p:txBody>
      </p:sp>
      <p:sp>
        <p:nvSpPr>
          <p:cNvPr id="15" name="Title 14"/>
          <p:cNvSpPr>
            <a:spLocks noGrp="1"/>
          </p:cNvSpPr>
          <p:nvPr>
            <p:ph type="title"/>
          </p:nvPr>
        </p:nvSpPr>
        <p:spPr>
          <a:xfrm>
            <a:off x="214282" y="106344"/>
            <a:ext cx="8382000" cy="750888"/>
          </a:xfrm>
        </p:spPr>
        <p:txBody>
          <a:bodyPr/>
          <a:lstStyle/>
          <a:p>
            <a:pPr algn="l"/>
            <a:r>
              <a:rPr lang="en-US" dirty="0" smtClean="0"/>
              <a:t>BizTalk Server 2009 </a:t>
            </a:r>
            <a:r>
              <a:rPr lang="zh-CN" altLang="en-US" dirty="0" smtClean="0"/>
              <a:t>新特性</a:t>
            </a:r>
            <a:endParaRPr lang="en-US" dirty="0"/>
          </a:p>
        </p:txBody>
      </p:sp>
      <p:sp>
        <p:nvSpPr>
          <p:cNvPr id="17" name="Rounded Rectangle 16"/>
          <p:cNvSpPr/>
          <p:nvPr/>
        </p:nvSpPr>
        <p:spPr>
          <a:xfrm>
            <a:off x="214315" y="871543"/>
            <a:ext cx="3810000" cy="762000"/>
          </a:xfrm>
          <a:prstGeom prst="roundRect">
            <a:avLst/>
          </a:prstGeom>
        </p:spPr>
        <p:style>
          <a:lnRef idx="0">
            <a:schemeClr val="accent2"/>
          </a:lnRef>
          <a:fillRef idx="3">
            <a:schemeClr val="accent2"/>
          </a:fillRef>
          <a:effectRef idx="3">
            <a:schemeClr val="accent2"/>
          </a:effectRef>
          <a:fontRef idx="minor">
            <a:schemeClr val="lt1"/>
          </a:fontRef>
        </p:style>
      </p:sp>
      <p:sp>
        <p:nvSpPr>
          <p:cNvPr id="18" name="TextBox 17"/>
          <p:cNvSpPr txBox="1"/>
          <p:nvPr/>
        </p:nvSpPr>
        <p:spPr>
          <a:xfrm>
            <a:off x="747714" y="1100142"/>
            <a:ext cx="2236510" cy="338554"/>
          </a:xfrm>
          <a:prstGeom prst="rect">
            <a:avLst/>
          </a:prstGeom>
          <a:noFill/>
        </p:spPr>
        <p:txBody>
          <a:bodyPr wrap="none" rtlCol="0">
            <a:spAutoFit/>
          </a:bodyPr>
          <a:lstStyle/>
          <a:p>
            <a:pPr algn="ctr" defTabSz="862013" rtl="0">
              <a:lnSpc>
                <a:spcPct val="80000"/>
              </a:lnSpc>
              <a:spcBef>
                <a:spcPct val="20000"/>
              </a:spcBef>
              <a:spcAft>
                <a:spcPct val="35000"/>
              </a:spcAft>
            </a:pPr>
            <a:r>
              <a:rPr lang="zh-CN" altLang="en-US" sz="2000" kern="1200" dirty="0">
                <a:solidFill>
                  <a:schemeClr val="bg1"/>
                </a:solidFill>
                <a:effectLst>
                  <a:glow rad="101600">
                    <a:srgbClr val="FFFFFF">
                      <a:alpha val="60000"/>
                    </a:srgbClr>
                  </a:glow>
                </a:effectLst>
                <a:latin typeface="Segoe Semibold" pitchFamily="34" charset="0"/>
                <a:ea typeface="+mn-ea"/>
                <a:cs typeface="+mn-cs"/>
              </a:rPr>
              <a:t>更新的平台的支持</a:t>
            </a:r>
            <a:endParaRPr lang="en-US" sz="2000" kern="1200" dirty="0">
              <a:solidFill>
                <a:schemeClr val="bg1"/>
              </a:solidFill>
              <a:effectLst>
                <a:glow rad="101600">
                  <a:srgbClr val="FFFFFF">
                    <a:alpha val="60000"/>
                  </a:srgbClr>
                </a:glow>
              </a:effectLst>
              <a:latin typeface="Segoe Semibold" pitchFamily="34" charset="0"/>
              <a:ea typeface="+mn-ea"/>
              <a:cs typeface="+mn-cs"/>
            </a:endParaRPr>
          </a:p>
        </p:txBody>
      </p:sp>
      <p:sp>
        <p:nvSpPr>
          <p:cNvPr id="21" name="Rounded Rectangle 20"/>
          <p:cNvSpPr/>
          <p:nvPr/>
        </p:nvSpPr>
        <p:spPr>
          <a:xfrm>
            <a:off x="4710114" y="871542"/>
            <a:ext cx="3810000" cy="762000"/>
          </a:xfrm>
          <a:prstGeom prst="roundRect">
            <a:avLst/>
          </a:prstGeom>
        </p:spPr>
        <p:style>
          <a:lnRef idx="0">
            <a:schemeClr val="accent2"/>
          </a:lnRef>
          <a:fillRef idx="3">
            <a:schemeClr val="accent2"/>
          </a:fillRef>
          <a:effectRef idx="3">
            <a:schemeClr val="accent2"/>
          </a:effectRef>
          <a:fontRef idx="minor">
            <a:schemeClr val="lt1"/>
          </a:fontRef>
        </p:style>
      </p:sp>
      <p:sp>
        <p:nvSpPr>
          <p:cNvPr id="22" name="TextBox 21"/>
          <p:cNvSpPr txBox="1"/>
          <p:nvPr/>
        </p:nvSpPr>
        <p:spPr>
          <a:xfrm>
            <a:off x="5214942" y="1090182"/>
            <a:ext cx="2929456" cy="338554"/>
          </a:xfrm>
          <a:prstGeom prst="rect">
            <a:avLst/>
          </a:prstGeom>
          <a:noFill/>
        </p:spPr>
        <p:txBody>
          <a:bodyPr wrap="none" rtlCol="0">
            <a:spAutoFit/>
          </a:bodyPr>
          <a:lstStyle/>
          <a:p>
            <a:pPr algn="ctr" defTabSz="862013">
              <a:lnSpc>
                <a:spcPct val="80000"/>
              </a:lnSpc>
              <a:spcBef>
                <a:spcPct val="20000"/>
              </a:spcBef>
              <a:spcAft>
                <a:spcPct val="35000"/>
              </a:spcAft>
            </a:pPr>
            <a:r>
              <a:rPr lang="en-US" altLang="zh-CN" sz="2000" dirty="0">
                <a:solidFill>
                  <a:schemeClr val="bg1"/>
                </a:solidFill>
                <a:effectLst>
                  <a:glow rad="101600">
                    <a:srgbClr val="FFFFFF">
                      <a:alpha val="60000"/>
                    </a:srgbClr>
                  </a:glow>
                </a:effectLst>
                <a:latin typeface="Segoe Semibold" pitchFamily="34" charset="0"/>
              </a:rPr>
              <a:t>SOA</a:t>
            </a:r>
            <a:r>
              <a:rPr lang="zh-CN" altLang="en-US" sz="2000" dirty="0">
                <a:solidFill>
                  <a:schemeClr val="bg1"/>
                </a:solidFill>
                <a:effectLst>
                  <a:glow rad="101600">
                    <a:srgbClr val="FFFFFF">
                      <a:alpha val="60000"/>
                    </a:srgbClr>
                  </a:glow>
                </a:effectLst>
                <a:latin typeface="Segoe Semibold" pitchFamily="34" charset="0"/>
              </a:rPr>
              <a:t>  </a:t>
            </a:r>
            <a:r>
              <a:rPr lang="en-US" altLang="zh-CN" sz="2000" dirty="0">
                <a:solidFill>
                  <a:schemeClr val="bg1"/>
                </a:solidFill>
                <a:effectLst>
                  <a:glow rad="101600">
                    <a:srgbClr val="FFFFFF">
                      <a:alpha val="60000"/>
                    </a:srgbClr>
                  </a:glow>
                </a:effectLst>
                <a:latin typeface="Segoe Semibold" pitchFamily="34" charset="0"/>
              </a:rPr>
              <a:t>and Web Services</a:t>
            </a:r>
            <a:endParaRPr lang="en-US" altLang="en-US" sz="2000" dirty="0">
              <a:solidFill>
                <a:schemeClr val="bg1"/>
              </a:solidFill>
              <a:effectLst>
                <a:glow rad="101600">
                  <a:srgbClr val="FFFFFF">
                    <a:alpha val="60000"/>
                  </a:srgbClr>
                </a:glow>
              </a:effectLst>
              <a:latin typeface="Segoe Semibold" pitchFamily="34" charset="0"/>
            </a:endParaRPr>
          </a:p>
        </p:txBody>
      </p:sp>
      <p:sp>
        <p:nvSpPr>
          <p:cNvPr id="24" name="Rounded Rectangle 23"/>
          <p:cNvSpPr/>
          <p:nvPr/>
        </p:nvSpPr>
        <p:spPr>
          <a:xfrm>
            <a:off x="214314" y="3843342"/>
            <a:ext cx="3810000" cy="762000"/>
          </a:xfrm>
          <a:prstGeom prst="roundRect">
            <a:avLst/>
          </a:prstGeom>
        </p:spPr>
        <p:style>
          <a:lnRef idx="0">
            <a:schemeClr val="accent2"/>
          </a:lnRef>
          <a:fillRef idx="3">
            <a:schemeClr val="accent2"/>
          </a:fillRef>
          <a:effectRef idx="3">
            <a:schemeClr val="accent2"/>
          </a:effectRef>
          <a:fontRef idx="minor">
            <a:schemeClr val="lt1"/>
          </a:fontRef>
        </p:style>
      </p:sp>
      <p:sp>
        <p:nvSpPr>
          <p:cNvPr id="25" name="TextBox 24"/>
          <p:cNvSpPr txBox="1"/>
          <p:nvPr/>
        </p:nvSpPr>
        <p:spPr>
          <a:xfrm>
            <a:off x="976314" y="4071942"/>
            <a:ext cx="1183337" cy="338554"/>
          </a:xfrm>
          <a:prstGeom prst="rect">
            <a:avLst/>
          </a:prstGeom>
          <a:noFill/>
        </p:spPr>
        <p:txBody>
          <a:bodyPr wrap="none" rtlCol="0">
            <a:spAutoFit/>
          </a:bodyPr>
          <a:lstStyle/>
          <a:p>
            <a:pPr algn="ctr" defTabSz="862013">
              <a:lnSpc>
                <a:spcPct val="80000"/>
              </a:lnSpc>
              <a:spcBef>
                <a:spcPct val="20000"/>
              </a:spcBef>
              <a:spcAft>
                <a:spcPct val="35000"/>
              </a:spcAft>
            </a:pPr>
            <a:r>
              <a:rPr lang="en-US" altLang="zh-CN" sz="2000" dirty="0">
                <a:solidFill>
                  <a:schemeClr val="bg1"/>
                </a:solidFill>
                <a:effectLst>
                  <a:glow rad="101600">
                    <a:srgbClr val="FFFFFF">
                      <a:alpha val="60000"/>
                    </a:srgbClr>
                  </a:glow>
                </a:effectLst>
                <a:latin typeface="Segoe Semibold" pitchFamily="34" charset="0"/>
              </a:rPr>
              <a:t>B2B</a:t>
            </a:r>
            <a:r>
              <a:rPr lang="zh-CN" altLang="en-US" sz="2000" dirty="0">
                <a:solidFill>
                  <a:schemeClr val="bg1"/>
                </a:solidFill>
                <a:effectLst>
                  <a:glow rad="101600">
                    <a:srgbClr val="FFFFFF">
                      <a:alpha val="60000"/>
                    </a:srgbClr>
                  </a:glow>
                </a:effectLst>
                <a:latin typeface="Segoe Semibold" pitchFamily="34" charset="0"/>
              </a:rPr>
              <a:t>集成</a:t>
            </a:r>
            <a:endParaRPr lang="en-US" altLang="zh-CN" sz="2000" dirty="0">
              <a:solidFill>
                <a:schemeClr val="bg1"/>
              </a:solidFill>
              <a:effectLst>
                <a:glow rad="101600">
                  <a:srgbClr val="FFFFFF">
                    <a:alpha val="60000"/>
                  </a:srgbClr>
                </a:glow>
              </a:effectLst>
              <a:latin typeface="Segoe Semibold" pitchFamily="34" charset="0"/>
            </a:endParaRPr>
          </a:p>
        </p:txBody>
      </p:sp>
      <p:sp>
        <p:nvSpPr>
          <p:cNvPr id="27" name="Rounded Rectangle 26"/>
          <p:cNvSpPr/>
          <p:nvPr/>
        </p:nvSpPr>
        <p:spPr>
          <a:xfrm>
            <a:off x="4862514" y="3843342"/>
            <a:ext cx="3810000" cy="762000"/>
          </a:xfrm>
          <a:prstGeom prst="roundRect">
            <a:avLst/>
          </a:prstGeom>
        </p:spPr>
        <p:style>
          <a:lnRef idx="0">
            <a:schemeClr val="accent2"/>
          </a:lnRef>
          <a:fillRef idx="3">
            <a:schemeClr val="accent2"/>
          </a:fillRef>
          <a:effectRef idx="3">
            <a:schemeClr val="accent2"/>
          </a:effectRef>
          <a:fontRef idx="minor">
            <a:schemeClr val="lt1"/>
          </a:fontRef>
        </p:style>
      </p:sp>
      <p:sp>
        <p:nvSpPr>
          <p:cNvPr id="28" name="TextBox 27"/>
          <p:cNvSpPr txBox="1"/>
          <p:nvPr/>
        </p:nvSpPr>
        <p:spPr>
          <a:xfrm>
            <a:off x="5319714" y="4071942"/>
            <a:ext cx="2664512" cy="338554"/>
          </a:xfrm>
          <a:prstGeom prst="rect">
            <a:avLst/>
          </a:prstGeom>
          <a:noFill/>
        </p:spPr>
        <p:txBody>
          <a:bodyPr wrap="none" rtlCol="0">
            <a:spAutoFit/>
          </a:bodyPr>
          <a:lstStyle/>
          <a:p>
            <a:pPr algn="ctr" defTabSz="862013">
              <a:lnSpc>
                <a:spcPct val="80000"/>
              </a:lnSpc>
              <a:spcBef>
                <a:spcPct val="20000"/>
              </a:spcBef>
              <a:spcAft>
                <a:spcPct val="35000"/>
              </a:spcAft>
            </a:pPr>
            <a:r>
              <a:rPr lang="zh-CN" altLang="en-US" sz="2000" dirty="0">
                <a:solidFill>
                  <a:schemeClr val="bg1"/>
                </a:solidFill>
                <a:effectLst>
                  <a:glow rad="101600">
                    <a:srgbClr val="FFFFFF">
                      <a:alpha val="60000"/>
                    </a:srgbClr>
                  </a:glow>
                </a:effectLst>
                <a:latin typeface="Segoe Semibold" pitchFamily="34" charset="0"/>
              </a:rPr>
              <a:t>开发人员</a:t>
            </a:r>
            <a:r>
              <a:rPr lang="en-US" altLang="zh-CN" sz="2000" dirty="0">
                <a:solidFill>
                  <a:schemeClr val="bg1"/>
                </a:solidFill>
                <a:effectLst>
                  <a:glow rad="101600">
                    <a:srgbClr val="FFFFFF">
                      <a:alpha val="60000"/>
                    </a:srgbClr>
                  </a:glow>
                </a:effectLst>
                <a:latin typeface="Segoe Semibold" pitchFamily="34" charset="0"/>
              </a:rPr>
              <a:t>&amp;</a:t>
            </a:r>
            <a:r>
              <a:rPr lang="zh-CN" altLang="en-US" sz="2000" dirty="0">
                <a:solidFill>
                  <a:schemeClr val="bg1"/>
                </a:solidFill>
                <a:effectLst>
                  <a:glow rad="101600">
                    <a:srgbClr val="FFFFFF">
                      <a:alpha val="60000"/>
                    </a:srgbClr>
                  </a:glow>
                </a:effectLst>
                <a:latin typeface="Segoe Semibold" pitchFamily="34" charset="0"/>
              </a:rPr>
              <a:t>团队生产率</a:t>
            </a:r>
            <a:endParaRPr lang="en-US" altLang="zh-CN" sz="2000" dirty="0">
              <a:solidFill>
                <a:schemeClr val="bg1"/>
              </a:solidFill>
              <a:effectLst>
                <a:glow rad="101600">
                  <a:srgbClr val="FFFFFF">
                    <a:alpha val="60000"/>
                  </a:srgbClr>
                </a:glow>
              </a:effectLst>
              <a:latin typeface="Segoe Semibold" pitchFamily="34"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normAutofit/>
          </a:bodyPr>
          <a:lstStyle/>
          <a:p>
            <a:pPr algn="l"/>
            <a:r>
              <a:rPr lang="en-US" altLang="zh-CN"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BizTalk Server </a:t>
            </a:r>
            <a:r>
              <a:rPr lang="zh-CN" alt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所提供的功能</a:t>
            </a:r>
          </a:p>
        </p:txBody>
      </p:sp>
      <p:sp>
        <p:nvSpPr>
          <p:cNvPr id="1244163" name="Rectangle 3"/>
          <p:cNvSpPr>
            <a:spLocks noGrp="1" noChangeArrowheads="1"/>
          </p:cNvSpPr>
          <p:nvPr>
            <p:ph type="body" idx="1"/>
          </p:nvPr>
        </p:nvSpPr>
        <p:spPr>
          <a:xfrm>
            <a:off x="381000" y="1416050"/>
            <a:ext cx="8382000" cy="4672048"/>
          </a:xfrm>
        </p:spPr>
        <p:txBody>
          <a:bodyPr/>
          <a:lstStyle/>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消息传递 </a:t>
            </a:r>
            <a:r>
              <a:rPr lang="en-US" altLang="zh-CN" sz="2800" b="1" dirty="0" smtClean="0">
                <a:solidFill>
                  <a:schemeClr val="accent1"/>
                </a:solidFill>
                <a:latin typeface="黑体" pitchFamily="2" charset="-122"/>
                <a:ea typeface="黑体" pitchFamily="2" charset="-122"/>
              </a:rPr>
              <a:t>&amp; </a:t>
            </a:r>
            <a:r>
              <a:rPr lang="zh-CN" altLang="en-US" sz="2800" b="1" dirty="0" smtClean="0">
                <a:solidFill>
                  <a:schemeClr val="accent1"/>
                </a:solidFill>
                <a:latin typeface="黑体" pitchFamily="2" charset="-122"/>
                <a:ea typeface="黑体" pitchFamily="2" charset="-122"/>
              </a:rPr>
              <a:t>业务流程引擎</a:t>
            </a: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业务规则引擎 </a:t>
            </a: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运行状况与活动跟踪 </a:t>
            </a: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企业单一登录 </a:t>
            </a: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业务活动监视</a:t>
            </a:r>
            <a:endParaRPr lang="en-US" altLang="zh-CN" sz="2800" b="1" dirty="0" smtClean="0">
              <a:solidFill>
                <a:schemeClr val="accent1"/>
              </a:solidFill>
              <a:latin typeface="黑体" pitchFamily="2" charset="-122"/>
              <a:ea typeface="黑体" pitchFamily="2" charset="-122"/>
            </a:endParaRP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各种应用系统松耦合无缝集成</a:t>
            </a:r>
            <a:endParaRPr lang="en-US" altLang="zh-CN" sz="2800" b="1" dirty="0" smtClean="0">
              <a:solidFill>
                <a:schemeClr val="accent1"/>
              </a:solidFill>
              <a:latin typeface="黑体" pitchFamily="2" charset="-122"/>
              <a:ea typeface="黑体" pitchFamily="2" charset="-122"/>
            </a:endParaRPr>
          </a:p>
          <a:p>
            <a:pPr>
              <a:lnSpc>
                <a:spcPct val="90000"/>
              </a:lnSpc>
              <a:buFont typeface="Wingdings" pitchFamily="2" charset="2"/>
              <a:buChar char="l"/>
            </a:pPr>
            <a:r>
              <a:rPr lang="zh-CN" altLang="en-US" sz="2800" b="1" dirty="0" smtClean="0">
                <a:solidFill>
                  <a:schemeClr val="accent1"/>
                </a:solidFill>
                <a:latin typeface="黑体" pitchFamily="2" charset="-122"/>
                <a:ea typeface="黑体" pitchFamily="2" charset="-122"/>
              </a:rPr>
              <a:t>与 </a:t>
            </a:r>
            <a:r>
              <a:rPr lang="en-US" altLang="zh-CN" sz="2800" b="1" dirty="0" smtClean="0">
                <a:solidFill>
                  <a:schemeClr val="accent1"/>
                </a:solidFill>
                <a:latin typeface="黑体" pitchFamily="2" charset="-122"/>
                <a:ea typeface="黑体" pitchFamily="2" charset="-122"/>
              </a:rPr>
              <a:t>RFID</a:t>
            </a:r>
            <a:r>
              <a:rPr lang="zh-CN" altLang="en-US" sz="2800" b="1" dirty="0" smtClean="0">
                <a:solidFill>
                  <a:schemeClr val="accent1"/>
                </a:solidFill>
                <a:latin typeface="黑体" pitchFamily="2" charset="-122"/>
                <a:ea typeface="黑体" pitchFamily="2" charset="-122"/>
              </a:rPr>
              <a:t>硬件系统轻松集成</a:t>
            </a:r>
            <a:endParaRPr lang="en-US" altLang="zh-CN" sz="2800" b="1" dirty="0" smtClean="0">
              <a:solidFill>
                <a:schemeClr val="accent1"/>
              </a:solidFill>
              <a:latin typeface="黑体" pitchFamily="2" charset="-122"/>
              <a:ea typeface="黑体" pitchFamily="2" charset="-122"/>
            </a:endParaRPr>
          </a:p>
          <a:p>
            <a:pPr>
              <a:lnSpc>
                <a:spcPct val="90000"/>
              </a:lnSpc>
              <a:buFont typeface="Wingdings" pitchFamily="2" charset="2"/>
              <a:buChar char="l"/>
            </a:pPr>
            <a:r>
              <a:rPr lang="en-US" altLang="zh-CN" sz="2800" b="1" dirty="0" smtClean="0">
                <a:solidFill>
                  <a:schemeClr val="accent1"/>
                </a:solidFill>
                <a:latin typeface="黑体" pitchFamily="2" charset="-122"/>
                <a:ea typeface="黑体" pitchFamily="2" charset="-122"/>
              </a:rPr>
              <a:t>ESB toolkits</a:t>
            </a:r>
            <a:endParaRPr lang="zh-CN" altLang="en-US" sz="2800" b="1" dirty="0" smtClean="0">
              <a:solidFill>
                <a:schemeClr val="accent1"/>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10" name="Content Placeholder 4"/>
          <p:cNvSpPr txBox="1">
            <a:spLocks/>
          </p:cNvSpPr>
          <p:nvPr/>
        </p:nvSpPr>
        <p:spPr>
          <a:xfrm>
            <a:off x="381000" y="1524002"/>
            <a:ext cx="8385048" cy="2547940"/>
          </a:xfrm>
          <a:prstGeom prst="roundRect">
            <a:avLst>
              <a:gd name="adj" fmla="val 26651"/>
            </a:avLst>
          </a:prstGeom>
        </p:spPr>
        <p:style>
          <a:lnRef idx="0">
            <a:schemeClr val="accent1"/>
          </a:lnRef>
          <a:fillRef idx="3">
            <a:schemeClr val="accent1"/>
          </a:fillRef>
          <a:effectRef idx="3">
            <a:schemeClr val="accent1"/>
          </a:effectRef>
          <a:fontRef idx="minor">
            <a:schemeClr val="lt1"/>
          </a:fontRef>
        </p:style>
        <p:txBody>
          <a:bodyPr rtlCol="0" anchor="ctr"/>
          <a:lstStyle/>
          <a:p>
            <a:pPr marR="0" lvl="0" indent="-429828" fontAlgn="base">
              <a:lnSpc>
                <a:spcPct val="90000"/>
              </a:lnSpc>
              <a:spcBef>
                <a:spcPct val="0"/>
              </a:spcBef>
              <a:spcAft>
                <a:spcPct val="0"/>
              </a:spcAft>
              <a:buClrTx/>
              <a:buSzTx/>
              <a:buFont typeface="Arial" pitchFamily="34" charset="0"/>
              <a:buNone/>
              <a:tabLst/>
              <a:defRPr/>
            </a:pPr>
            <a:r>
              <a:rPr lang="en-US" altLang="zh-CN" dirty="0" smtClean="0">
                <a:solidFill>
                  <a:schemeClr val="lt1"/>
                </a:solidFill>
                <a:hlinkClick r:id="rId3"/>
              </a:rPr>
              <a:t>BizTalk Website</a:t>
            </a:r>
          </a:p>
          <a:p>
            <a:pPr marL="0" marR="0" lvl="1" indent="-331960" fontAlgn="auto">
              <a:lnSpc>
                <a:spcPct val="90000"/>
              </a:lnSpc>
              <a:spcBef>
                <a:spcPct val="20000"/>
              </a:spcBef>
              <a:spcAft>
                <a:spcPts val="0"/>
              </a:spcAft>
              <a:buClrTx/>
              <a:buSzPct val="90000"/>
              <a:buFontTx/>
              <a:buBlip>
                <a:blip r:embed="rId4"/>
              </a:buBlip>
              <a:tabLst/>
              <a:defRPr/>
            </a:pPr>
            <a:r>
              <a:rPr lang="en-US" altLang="zh-CN" dirty="0" smtClean="0">
                <a:solidFill>
                  <a:schemeClr val="lt1"/>
                </a:solidFill>
                <a:hlinkClick r:id="rId3"/>
              </a:rPr>
              <a:t>BizTalk Server Roadmap</a:t>
            </a:r>
            <a:endParaRPr lang="en-US" altLang="zh-CN" dirty="0" smtClean="0">
              <a:solidFill>
                <a:schemeClr val="lt1"/>
              </a:solidFill>
            </a:endParaRPr>
          </a:p>
          <a:p>
            <a:pPr marL="0" marR="0" lvl="1" indent="-331960" fontAlgn="auto">
              <a:lnSpc>
                <a:spcPct val="90000"/>
              </a:lnSpc>
              <a:spcBef>
                <a:spcPct val="20000"/>
              </a:spcBef>
              <a:spcAft>
                <a:spcPts val="0"/>
              </a:spcAft>
              <a:buClrTx/>
              <a:buSzPct val="90000"/>
              <a:buFontTx/>
              <a:buBlip>
                <a:blip r:embed="rId4"/>
              </a:buBlip>
              <a:tabLst/>
              <a:defRPr/>
            </a:pPr>
            <a:r>
              <a:rPr lang="en-US" altLang="zh-CN" dirty="0" smtClean="0">
                <a:solidFill>
                  <a:schemeClr val="lt1"/>
                </a:solidFill>
                <a:hlinkClick r:id="rId5"/>
              </a:rPr>
              <a:t>Introducing Microsoft BizTalk Server</a:t>
            </a:r>
            <a:endParaRPr lang="en-US" altLang="zh-CN" dirty="0" smtClean="0">
              <a:solidFill>
                <a:schemeClr val="lt1"/>
              </a:solidFill>
            </a:endParaRPr>
          </a:p>
          <a:p>
            <a:pPr marL="0" marR="0" lvl="1" indent="-331960" fontAlgn="auto">
              <a:lnSpc>
                <a:spcPct val="90000"/>
              </a:lnSpc>
              <a:spcBef>
                <a:spcPct val="20000"/>
              </a:spcBef>
              <a:spcAft>
                <a:spcPts val="0"/>
              </a:spcAft>
              <a:buClrTx/>
              <a:buSzPct val="90000"/>
              <a:buFontTx/>
              <a:buBlip>
                <a:blip r:embed="rId4"/>
              </a:buBlip>
              <a:tabLst/>
              <a:defRPr/>
            </a:pPr>
            <a:r>
              <a:rPr lang="en-US" altLang="zh-CN" dirty="0" smtClean="0">
                <a:solidFill>
                  <a:schemeClr val="lt1"/>
                </a:solidFill>
                <a:hlinkClick r:id="rId6"/>
              </a:rPr>
              <a:t>Microsoft BizTalk Server Technical Overview</a:t>
            </a:r>
            <a:endParaRPr lang="en-US" altLang="zh-CN" dirty="0" smtClean="0">
              <a:solidFill>
                <a:schemeClr val="lt1"/>
              </a:solidFill>
            </a:endParaRPr>
          </a:p>
          <a:p>
            <a:pPr marL="0" marR="0" lvl="1" indent="-331960" fontAlgn="auto">
              <a:lnSpc>
                <a:spcPct val="90000"/>
              </a:lnSpc>
              <a:spcBef>
                <a:spcPct val="20000"/>
              </a:spcBef>
              <a:spcAft>
                <a:spcPts val="0"/>
              </a:spcAft>
              <a:buClrTx/>
              <a:buSzPct val="90000"/>
              <a:buFontTx/>
              <a:buBlip>
                <a:blip r:embed="rId4"/>
              </a:buBlip>
              <a:tabLst/>
              <a:defRPr/>
            </a:pPr>
            <a:r>
              <a:rPr lang="en-US" altLang="zh-CN" dirty="0" smtClean="0">
                <a:solidFill>
                  <a:schemeClr val="lt1"/>
                </a:solidFill>
                <a:hlinkClick r:id="rId7"/>
              </a:rPr>
              <a:t>BizTalk Technical Posters</a:t>
            </a:r>
            <a:r>
              <a:rPr lang="en-US" altLang="zh-CN" dirty="0" smtClean="0">
                <a:solidFill>
                  <a:schemeClr val="lt1"/>
                </a:solidFill>
              </a:rPr>
              <a:t> (including interactive “posters”)</a:t>
            </a:r>
          </a:p>
          <a:p>
            <a:pPr marL="0" marR="0" lvl="1" indent="-331960" fontAlgn="auto">
              <a:lnSpc>
                <a:spcPct val="90000"/>
              </a:lnSpc>
              <a:spcBef>
                <a:spcPct val="20000"/>
              </a:spcBef>
              <a:spcAft>
                <a:spcPts val="0"/>
              </a:spcAft>
              <a:buClrTx/>
              <a:buSzPct val="90000"/>
              <a:buFontTx/>
              <a:buBlip>
                <a:blip r:embed="rId4"/>
              </a:buBlip>
              <a:tabLst/>
              <a:defRPr/>
            </a:pPr>
            <a:r>
              <a:rPr lang="en-US" altLang="zh-CN" dirty="0" smtClean="0">
                <a:solidFill>
                  <a:schemeClr val="lt1"/>
                </a:solidFill>
                <a:hlinkClick r:id="rId8"/>
              </a:rPr>
              <a:t>BizTalk MSDN Developer Center</a:t>
            </a:r>
            <a:endParaRPr lang="en-US" altLang="zh-CN" dirty="0" smtClean="0">
              <a:solidFill>
                <a:schemeClr val="lt1"/>
              </a:solidFill>
            </a:endParaRPr>
          </a:p>
          <a:p>
            <a:pPr marR="0" lvl="0" indent="-396875" fontAlgn="base">
              <a:lnSpc>
                <a:spcPct val="90000"/>
              </a:lnSpc>
              <a:spcBef>
                <a:spcPct val="0"/>
              </a:spcBef>
              <a:spcAft>
                <a:spcPct val="0"/>
              </a:spcAft>
              <a:buClrTx/>
              <a:buSzTx/>
              <a:buFont typeface="Arial" pitchFamily="34" charset="0"/>
              <a:buNone/>
              <a:tabLst/>
              <a:defRPr/>
            </a:pPr>
            <a:endParaRPr lang="en-US" altLang="zh-CN" dirty="0">
              <a:solidFill>
                <a:schemeClr val="lt1"/>
              </a:solidFill>
            </a:endParaRPr>
          </a:p>
        </p:txBody>
      </p:sp>
      <p:sp>
        <p:nvSpPr>
          <p:cNvPr id="13" name="Content Placeholder 7"/>
          <p:cNvSpPr txBox="1">
            <a:spLocks/>
          </p:cNvSpPr>
          <p:nvPr/>
        </p:nvSpPr>
        <p:spPr>
          <a:xfrm>
            <a:off x="381000" y="4213346"/>
            <a:ext cx="8385048" cy="2111254"/>
          </a:xfrm>
          <a:prstGeom prst="roundRect">
            <a:avLst>
              <a:gd name="adj" fmla="val 26651"/>
            </a:avLst>
          </a:prstGeom>
        </p:spPr>
        <p:style>
          <a:lnRef idx="0">
            <a:schemeClr val="accent1"/>
          </a:lnRef>
          <a:fillRef idx="3">
            <a:schemeClr val="accent1"/>
          </a:fillRef>
          <a:effectRef idx="3">
            <a:schemeClr val="accent1"/>
          </a:effectRef>
          <a:fontRef idx="minor">
            <a:schemeClr val="lt1"/>
          </a:fontRef>
        </p:style>
        <p:txBody>
          <a:bodyPr rtlCol="0" anchor="ctr"/>
          <a:lstStyle/>
          <a:p>
            <a:pPr lvl="0" indent="-429828" fontAlgn="base">
              <a:lnSpc>
                <a:spcPct val="90000"/>
              </a:lnSpc>
              <a:spcBef>
                <a:spcPct val="0"/>
              </a:spcBef>
              <a:spcAft>
                <a:spcPct val="0"/>
              </a:spcAft>
              <a:buSzTx/>
              <a:buFont typeface="Arial" pitchFamily="34" charset="0"/>
              <a:buNone/>
              <a:defRPr/>
            </a:pPr>
            <a:r>
              <a:rPr lang="en-US" altLang="zh-CN" dirty="0" smtClean="0">
                <a:solidFill>
                  <a:schemeClr val="lt1"/>
                </a:solidFill>
                <a:hlinkClick r:id="rId9"/>
              </a:rPr>
              <a:t>Microsoft SOA</a:t>
            </a:r>
            <a:endParaRPr lang="en-US" altLang="zh-CN" dirty="0" smtClean="0">
              <a:solidFill>
                <a:schemeClr val="lt1"/>
              </a:solidFill>
              <a:hlinkClick r:id="rId3"/>
            </a:endParaRPr>
          </a:p>
          <a:p>
            <a:pPr marL="0" lvl="1" indent="-331960" fontAlgn="auto">
              <a:lnSpc>
                <a:spcPct val="90000"/>
              </a:lnSpc>
              <a:spcBef>
                <a:spcPct val="20000"/>
              </a:spcBef>
              <a:spcAft>
                <a:spcPts val="0"/>
              </a:spcAft>
              <a:buSzPct val="90000"/>
              <a:buFontTx/>
              <a:buBlip>
                <a:blip r:embed="rId4"/>
              </a:buBlip>
              <a:defRPr/>
            </a:pPr>
            <a:r>
              <a:rPr lang="en-US" altLang="zh-CN" dirty="0" smtClean="0">
                <a:solidFill>
                  <a:schemeClr val="lt1"/>
                </a:solidFill>
                <a:hlinkClick r:id="rId10"/>
              </a:rPr>
              <a:t>Real World SOA Customer Stories</a:t>
            </a:r>
            <a:endParaRPr lang="en-US" altLang="zh-CN" dirty="0" smtClean="0">
              <a:solidFill>
                <a:schemeClr val="lt1"/>
              </a:solidFill>
              <a:hlinkClick r:id="rId3"/>
            </a:endParaRPr>
          </a:p>
          <a:p>
            <a:pPr lvl="0" indent="-429828" fontAlgn="base">
              <a:lnSpc>
                <a:spcPct val="90000"/>
              </a:lnSpc>
              <a:spcBef>
                <a:spcPct val="0"/>
              </a:spcBef>
              <a:spcAft>
                <a:spcPct val="0"/>
              </a:spcAft>
              <a:buSzTx/>
              <a:buFont typeface="Arial" pitchFamily="34" charset="0"/>
              <a:buNone/>
              <a:defRPr/>
            </a:pPr>
            <a:r>
              <a:rPr lang="en-US" altLang="zh-CN" dirty="0" smtClean="0">
                <a:solidFill>
                  <a:schemeClr val="lt1"/>
                </a:solidFill>
                <a:hlinkClick r:id="rId11"/>
              </a:rPr>
              <a:t>Microsoft BPM</a:t>
            </a:r>
            <a:endParaRPr lang="en-US" altLang="zh-CN" dirty="0" smtClean="0">
              <a:solidFill>
                <a:schemeClr val="lt1"/>
              </a:solidFill>
              <a:hlinkClick r:id="rId3"/>
            </a:endParaRPr>
          </a:p>
          <a:p>
            <a:pPr marL="0" lvl="1" indent="-331960" fontAlgn="auto">
              <a:lnSpc>
                <a:spcPct val="90000"/>
              </a:lnSpc>
              <a:spcBef>
                <a:spcPct val="20000"/>
              </a:spcBef>
              <a:spcAft>
                <a:spcPts val="0"/>
              </a:spcAft>
              <a:buSzPct val="90000"/>
              <a:buFontTx/>
              <a:buBlip>
                <a:blip r:embed="rId4"/>
              </a:buBlip>
              <a:defRPr/>
            </a:pPr>
            <a:r>
              <a:rPr lang="en-US" altLang="zh-CN" dirty="0" smtClean="0">
                <a:solidFill>
                  <a:schemeClr val="lt1"/>
                </a:solidFill>
                <a:hlinkClick r:id="rId12"/>
              </a:rPr>
              <a:t>Microsoft's People-Ready Process vision</a:t>
            </a:r>
            <a:endParaRPr lang="en-US" altLang="zh-CN" dirty="0" smtClean="0">
              <a:solidFill>
                <a:schemeClr val="lt1"/>
              </a:solidFill>
              <a:hlinkClick r:id="rId3"/>
            </a:endParaRPr>
          </a:p>
          <a:p>
            <a:pPr marL="0" lvl="1" indent="-331960" fontAlgn="auto">
              <a:lnSpc>
                <a:spcPct val="90000"/>
              </a:lnSpc>
              <a:spcBef>
                <a:spcPct val="20000"/>
              </a:spcBef>
              <a:spcAft>
                <a:spcPts val="0"/>
              </a:spcAft>
              <a:buSzPct val="90000"/>
              <a:buFontTx/>
              <a:buBlip>
                <a:blip r:embed="rId4"/>
              </a:buBlip>
              <a:defRPr/>
            </a:pPr>
            <a:r>
              <a:rPr lang="en-US" altLang="zh-CN" dirty="0" smtClean="0">
                <a:solidFill>
                  <a:schemeClr val="lt1"/>
                </a:solidFill>
                <a:hlinkClick r:id="rId13" action="ppaction://hlinkfile"/>
              </a:rPr>
              <a:t>Integrated architecture for process-centric applications</a:t>
            </a:r>
            <a:endParaRPr lang="en-US" altLang="zh-CN" dirty="0" smtClean="0">
              <a:solidFill>
                <a:schemeClr val="lt1"/>
              </a:solidFill>
              <a:hlinkClick r:id="rId3"/>
            </a:endParaRPr>
          </a:p>
          <a:p>
            <a:pPr lvl="0" indent="-396875" fontAlgn="base">
              <a:lnSpc>
                <a:spcPct val="90000"/>
              </a:lnSpc>
              <a:spcBef>
                <a:spcPct val="0"/>
              </a:spcBef>
              <a:spcAft>
                <a:spcPct val="0"/>
              </a:spcAft>
              <a:buSzTx/>
              <a:buFont typeface="Arial" pitchFamily="34" charset="0"/>
              <a:buNone/>
              <a:defRPr/>
            </a:pPr>
            <a:endParaRPr lang="en-US" altLang="zh-CN" dirty="0">
              <a:solidFill>
                <a:schemeClr val="lt1"/>
              </a:solidFill>
              <a:hlinkClick r:id="rId3"/>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课程内容安排</a:t>
            </a:r>
            <a:endParaRPr lang="zh-CN" altLang="en-US" dirty="0"/>
          </a:p>
        </p:txBody>
      </p:sp>
      <p:sp>
        <p:nvSpPr>
          <p:cNvPr id="3" name="内容占位符 2"/>
          <p:cNvSpPr>
            <a:spLocks noGrp="1"/>
          </p:cNvSpPr>
          <p:nvPr>
            <p:ph idx="1"/>
          </p:nvPr>
        </p:nvSpPr>
        <p:spPr/>
        <p:txBody>
          <a:bodyPr/>
          <a:lstStyle/>
          <a:p>
            <a:r>
              <a:rPr lang="zh-CN" altLang="en-US" dirty="0" smtClean="0"/>
              <a:t>企业为什么需要信息交换平台？</a:t>
            </a:r>
            <a:endParaRPr lang="en-US" altLang="zh-CN" dirty="0" smtClean="0"/>
          </a:p>
          <a:p>
            <a:r>
              <a:rPr lang="zh-CN" altLang="en-US" dirty="0" smtClean="0"/>
              <a:t>如何以</a:t>
            </a:r>
            <a:r>
              <a:rPr lang="en-US" altLang="zh-CN" dirty="0" smtClean="0"/>
              <a:t>SOA</a:t>
            </a:r>
            <a:r>
              <a:rPr lang="zh-CN" altLang="en-US" dirty="0" smtClean="0"/>
              <a:t>构架方式建立企业信息交换平台！</a:t>
            </a:r>
            <a:endParaRPr lang="en-US" altLang="zh-CN" dirty="0" smtClean="0"/>
          </a:p>
          <a:p>
            <a:pPr lvl="1"/>
            <a:r>
              <a:rPr lang="zh-CN" altLang="en-US" dirty="0" smtClean="0"/>
              <a:t>发现服务层、编排服务层、消费服务层</a:t>
            </a:r>
            <a:endParaRPr lang="en-US" altLang="zh-CN" dirty="0" smtClean="0"/>
          </a:p>
          <a:p>
            <a:r>
              <a:rPr lang="zh-CN" altLang="en-US" dirty="0" smtClean="0">
                <a:latin typeface="微软雅黑" pitchFamily="34" charset="-122"/>
                <a:ea typeface="微软雅黑" pitchFamily="34" charset="-122"/>
              </a:rPr>
              <a:t>平滑整和企业内部应用系统</a:t>
            </a:r>
            <a:endParaRPr lang="en-US" altLang="zh-CN" dirty="0" smtClean="0">
              <a:latin typeface="微软雅黑" pitchFamily="34" charset="-122"/>
              <a:ea typeface="微软雅黑" pitchFamily="34" charset="-122"/>
            </a:endParaRPr>
          </a:p>
          <a:p>
            <a:pPr lvl="1"/>
            <a:r>
              <a:rPr lang="en-US" dirty="0" smtClean="0">
                <a:latin typeface="微软雅黑" pitchFamily="34" charset="-122"/>
                <a:ea typeface="微软雅黑" pitchFamily="34" charset="-122"/>
              </a:rPr>
              <a:t>BizTalk RFID</a:t>
            </a:r>
            <a:r>
              <a:rPr lang="zh-CN" altLang="en-US" dirty="0" smtClean="0">
                <a:latin typeface="微软雅黑" pitchFamily="34" charset="-122"/>
                <a:ea typeface="微软雅黑" pitchFamily="34" charset="-122"/>
              </a:rPr>
              <a:t>推进企业实时在线</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让企业</a:t>
            </a:r>
            <a:r>
              <a:rPr lang="en-US" altLang="zh-CN" dirty="0" smtClean="0">
                <a:latin typeface="微软雅黑" pitchFamily="34" charset="-122"/>
                <a:ea typeface="微软雅黑" pitchFamily="34" charset="-122"/>
              </a:rPr>
              <a:t>ERP</a:t>
            </a:r>
            <a:r>
              <a:rPr lang="zh-CN" altLang="en-US" dirty="0" smtClean="0">
                <a:latin typeface="微软雅黑" pitchFamily="34" charset="-122"/>
                <a:ea typeface="微软雅黑" pitchFamily="34" charset="-122"/>
              </a:rPr>
              <a:t>更受欢迎</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B2B</a:t>
            </a:r>
            <a:r>
              <a:rPr lang="zh-CN" altLang="en-US" dirty="0" smtClean="0">
                <a:latin typeface="微软雅黑" pitchFamily="34" charset="-122"/>
                <a:ea typeface="微软雅黑" pitchFamily="34" charset="-122"/>
              </a:rPr>
              <a:t>商业交互</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BizTalk 2009</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信息交换平台的核心</a:t>
            </a:r>
            <a:r>
              <a:rPr lang="en-US" altLang="zh-CN" dirty="0" smtClean="0">
                <a:latin typeface="微软雅黑" pitchFamily="34" charset="-122"/>
                <a:ea typeface="微软雅黑" pitchFamily="34" charset="-122"/>
              </a:rPr>
              <a:t>	</a:t>
            </a:r>
            <a:endParaRPr lang="en-US" altLang="zh-CN" dirty="0" smtClean="0"/>
          </a:p>
          <a:p>
            <a:r>
              <a:rPr lang="zh-CN" altLang="en-US" dirty="0" smtClean="0"/>
              <a:t>疑问和解答</a:t>
            </a:r>
            <a:endParaRPr lang="zh-CN" altLang="en-US" b="1" dirty="0" smtClean="0"/>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54" y="228602"/>
            <a:ext cx="8375946" cy="1246495"/>
          </a:xfrm>
        </p:spPr>
        <p:txBody>
          <a:bodyPr>
            <a:noAutofit/>
          </a:bodyPr>
          <a:lstStyle/>
          <a:p>
            <a:pPr algn="l"/>
            <a:r>
              <a:rPr lang="zh-CN" altLang="en-US" sz="3600" dirty="0" smtClean="0"/>
              <a:t>企业信息整合的演变</a:t>
            </a:r>
            <a:endParaRPr lang="zh-CN" altLang="en-US" sz="3600" dirty="0"/>
          </a:p>
        </p:txBody>
      </p:sp>
      <p:sp>
        <p:nvSpPr>
          <p:cNvPr id="118" name="Freeform 117"/>
          <p:cNvSpPr/>
          <p:nvPr/>
        </p:nvSpPr>
        <p:spPr>
          <a:xfrm>
            <a:off x="152400" y="1828800"/>
            <a:ext cx="3101611"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0 w 3250294"/>
              <a:gd name="connsiteY5"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294" h="1193800">
                <a:moveTo>
                  <a:pt x="0" y="0"/>
                </a:moveTo>
                <a:lnTo>
                  <a:pt x="2653394" y="0"/>
                </a:lnTo>
                <a:lnTo>
                  <a:pt x="3250294" y="596900"/>
                </a:lnTo>
                <a:lnTo>
                  <a:pt x="2653394" y="1193800"/>
                </a:lnTo>
                <a:lnTo>
                  <a:pt x="0" y="1193800"/>
                </a:lnTo>
                <a:lnTo>
                  <a:pt x="0" y="0"/>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lnSpc>
                <a:spcPct val="90000"/>
              </a:lnSpc>
              <a:spcBef>
                <a:spcPct val="0"/>
              </a:spcBef>
              <a:spcAft>
                <a:spcPct val="0"/>
              </a:spcAft>
            </a:pPr>
            <a:r>
              <a:rPr lang="zh-CN" altLang="en-US" dirty="0" smtClean="0"/>
              <a:t>点对点连接方式</a:t>
            </a:r>
            <a:endParaRPr lang="en-US" altLang="zh-CN" dirty="0" smtClean="0"/>
          </a:p>
        </p:txBody>
      </p:sp>
      <p:sp>
        <p:nvSpPr>
          <p:cNvPr id="119" name="Freeform 118"/>
          <p:cNvSpPr/>
          <p:nvPr/>
        </p:nvSpPr>
        <p:spPr>
          <a:xfrm>
            <a:off x="2743201" y="1828800"/>
            <a:ext cx="2889329"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294" h="1193800">
                <a:moveTo>
                  <a:pt x="0" y="0"/>
                </a:moveTo>
                <a:lnTo>
                  <a:pt x="2653394" y="0"/>
                </a:lnTo>
                <a:lnTo>
                  <a:pt x="3250294" y="596900"/>
                </a:lnTo>
                <a:lnTo>
                  <a:pt x="2653394" y="1193800"/>
                </a:lnTo>
                <a:lnTo>
                  <a:pt x="0" y="1193800"/>
                </a:lnTo>
                <a:lnTo>
                  <a:pt x="596900" y="596900"/>
                </a:lnTo>
                <a:lnTo>
                  <a:pt x="0" y="0"/>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lnSpc>
                <a:spcPct val="90000"/>
              </a:lnSpc>
              <a:spcBef>
                <a:spcPct val="0"/>
              </a:spcBef>
              <a:spcAft>
                <a:spcPct val="0"/>
              </a:spcAft>
            </a:pPr>
            <a:r>
              <a:rPr lang="zh-CN" altLang="en-US" dirty="0" smtClean="0"/>
              <a:t>星形架构方式</a:t>
            </a:r>
            <a:endParaRPr lang="en-US" altLang="zh-CN" dirty="0" smtClean="0"/>
          </a:p>
        </p:txBody>
      </p:sp>
      <p:sp>
        <p:nvSpPr>
          <p:cNvPr id="120" name="Freeform 119"/>
          <p:cNvSpPr/>
          <p:nvPr/>
        </p:nvSpPr>
        <p:spPr>
          <a:xfrm>
            <a:off x="5181601" y="1828800"/>
            <a:ext cx="2666999"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294" h="1193800">
                <a:moveTo>
                  <a:pt x="0" y="0"/>
                </a:moveTo>
                <a:lnTo>
                  <a:pt x="2653394" y="0"/>
                </a:lnTo>
                <a:lnTo>
                  <a:pt x="3250294" y="596900"/>
                </a:lnTo>
                <a:lnTo>
                  <a:pt x="2653394" y="1193800"/>
                </a:lnTo>
                <a:lnTo>
                  <a:pt x="0" y="1193800"/>
                </a:lnTo>
                <a:lnTo>
                  <a:pt x="596900" y="596900"/>
                </a:lnTo>
                <a:lnTo>
                  <a:pt x="0" y="0"/>
                </a:ln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fontAlgn="base">
              <a:lnSpc>
                <a:spcPct val="90000"/>
              </a:lnSpc>
              <a:spcBef>
                <a:spcPct val="0"/>
              </a:spcBef>
              <a:spcAft>
                <a:spcPct val="0"/>
              </a:spcAft>
            </a:pPr>
            <a:r>
              <a:rPr lang="zh-CN" altLang="en-US" dirty="0" smtClean="0"/>
              <a:t>消息总线型</a:t>
            </a:r>
            <a:endParaRPr lang="en-US" altLang="zh-CN" dirty="0"/>
          </a:p>
        </p:txBody>
      </p:sp>
      <p:grpSp>
        <p:nvGrpSpPr>
          <p:cNvPr id="2" name="Group 9"/>
          <p:cNvGrpSpPr/>
          <p:nvPr/>
        </p:nvGrpSpPr>
        <p:grpSpPr>
          <a:xfrm>
            <a:off x="304800" y="2971800"/>
            <a:ext cx="2349009" cy="2063790"/>
            <a:chOff x="5029200" y="3581396"/>
            <a:chExt cx="4214812" cy="3251209"/>
          </a:xfrm>
          <a:effectLst>
            <a:outerShdw blurRad="50800" dist="38100" dir="2700000" algn="tl" rotWithShape="0">
              <a:prstClr val="black">
                <a:alpha val="40000"/>
              </a:prstClr>
            </a:outerShdw>
          </a:effectLst>
        </p:grpSpPr>
        <p:sp>
          <p:nvSpPr>
            <p:cNvPr id="11" name="Line 19"/>
            <p:cNvSpPr>
              <a:spLocks noChangeShapeType="1"/>
            </p:cNvSpPr>
            <p:nvPr/>
          </p:nvSpPr>
          <p:spPr bwMode="auto">
            <a:xfrm flipH="1" flipV="1">
              <a:off x="5848709" y="4675516"/>
              <a:ext cx="1641545" cy="946603"/>
            </a:xfrm>
            <a:prstGeom prst="line">
              <a:avLst/>
            </a:prstGeom>
            <a:noFill/>
            <a:ln w="38100">
              <a:solidFill>
                <a:schemeClr val="folHlink"/>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2" name="Line 20"/>
            <p:cNvSpPr>
              <a:spLocks noChangeShapeType="1"/>
            </p:cNvSpPr>
            <p:nvPr/>
          </p:nvSpPr>
          <p:spPr bwMode="auto">
            <a:xfrm>
              <a:off x="6362271" y="4061570"/>
              <a:ext cx="64408" cy="1925163"/>
            </a:xfrm>
            <a:prstGeom prst="line">
              <a:avLst/>
            </a:prstGeom>
            <a:noFill/>
            <a:ln w="38100">
              <a:solidFill>
                <a:srgbClr val="FF0000"/>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3" name="Line 21"/>
            <p:cNvSpPr>
              <a:spLocks noChangeShapeType="1"/>
            </p:cNvSpPr>
            <p:nvPr/>
          </p:nvSpPr>
          <p:spPr bwMode="auto">
            <a:xfrm flipH="1">
              <a:off x="6362269" y="4661782"/>
              <a:ext cx="1435614" cy="1080380"/>
            </a:xfrm>
            <a:prstGeom prst="line">
              <a:avLst/>
            </a:prstGeom>
            <a:ln>
              <a:headEnd type="stealth" w="lg" len="lg"/>
              <a:tailEnd type="stealth" w="lg" len="lg"/>
            </a:ln>
          </p:spPr>
          <p:style>
            <a:lnRef idx="1">
              <a:schemeClr val="accent6"/>
            </a:lnRef>
            <a:fillRef idx="0">
              <a:schemeClr val="accent6"/>
            </a:fillRef>
            <a:effectRef idx="0">
              <a:schemeClr val="accent6"/>
            </a:effectRef>
            <a:fontRef idx="minor">
              <a:schemeClr val="tx1"/>
            </a:fontRef>
          </p:style>
          <p:txBody>
            <a:bodyPr wrap="square" lIns="92075" tIns="46038" rIns="92075" bIns="46038" anchor="ctr">
              <a:spAutoFit/>
            </a:bodyPr>
            <a:lstStyle/>
            <a:p>
              <a:endParaRPr lang="en-US" sz="1200" dirty="0">
                <a:solidFill>
                  <a:schemeClr val="bg2"/>
                </a:solidFill>
              </a:endParaRPr>
            </a:p>
          </p:txBody>
        </p:sp>
        <p:sp>
          <p:nvSpPr>
            <p:cNvPr id="14" name="Line 45"/>
            <p:cNvSpPr>
              <a:spLocks noChangeShapeType="1"/>
            </p:cNvSpPr>
            <p:nvPr/>
          </p:nvSpPr>
          <p:spPr bwMode="auto">
            <a:xfrm>
              <a:off x="6435307" y="4002655"/>
              <a:ext cx="1157490" cy="1619464"/>
            </a:xfrm>
            <a:prstGeom prst="line">
              <a:avLst/>
            </a:prstGeom>
            <a:noFill/>
            <a:ln w="38100" cmpd="dbl">
              <a:solidFill>
                <a:srgbClr val="FF0000"/>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grpSp>
          <p:nvGrpSpPr>
            <p:cNvPr id="3" name="Group 71"/>
            <p:cNvGrpSpPr>
              <a:grpSpLocks/>
            </p:cNvGrpSpPr>
            <p:nvPr/>
          </p:nvGrpSpPr>
          <p:grpSpPr bwMode="auto">
            <a:xfrm>
              <a:off x="5638800" y="5521329"/>
              <a:ext cx="1100138" cy="1311276"/>
              <a:chOff x="726" y="2825"/>
              <a:chExt cx="693" cy="826"/>
            </a:xfrm>
          </p:grpSpPr>
          <p:grpSp>
            <p:nvGrpSpPr>
              <p:cNvPr id="5" name="Group 72"/>
              <p:cNvGrpSpPr>
                <a:grpSpLocks/>
              </p:cNvGrpSpPr>
              <p:nvPr/>
            </p:nvGrpSpPr>
            <p:grpSpPr bwMode="auto">
              <a:xfrm>
                <a:off x="726" y="2825"/>
                <a:ext cx="619" cy="577"/>
                <a:chOff x="72" y="2051"/>
                <a:chExt cx="702" cy="655"/>
              </a:xfrm>
            </p:grpSpPr>
            <p:pic>
              <p:nvPicPr>
                <p:cNvPr id="41" name="Picture 73"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42" name="Picture 74"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40" name="Text Box 75"/>
              <p:cNvSpPr txBox="1">
                <a:spLocks noChangeArrowheads="1"/>
              </p:cNvSpPr>
              <p:nvPr/>
            </p:nvSpPr>
            <p:spPr bwMode="auto">
              <a:xfrm>
                <a:off x="818" y="3376"/>
                <a:ext cx="601"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grpSp>
        <p:grpSp>
          <p:nvGrpSpPr>
            <p:cNvPr id="6" name="Group 76"/>
            <p:cNvGrpSpPr>
              <a:grpSpLocks/>
            </p:cNvGrpSpPr>
            <p:nvPr/>
          </p:nvGrpSpPr>
          <p:grpSpPr bwMode="auto">
            <a:xfrm>
              <a:off x="5029200" y="4256091"/>
              <a:ext cx="1066801" cy="1320801"/>
              <a:chOff x="48" y="2033"/>
              <a:chExt cx="672" cy="832"/>
            </a:xfrm>
          </p:grpSpPr>
          <p:grpSp>
            <p:nvGrpSpPr>
              <p:cNvPr id="7" name="Group 77"/>
              <p:cNvGrpSpPr>
                <a:grpSpLocks/>
              </p:cNvGrpSpPr>
              <p:nvPr/>
            </p:nvGrpSpPr>
            <p:grpSpPr bwMode="auto">
              <a:xfrm>
                <a:off x="72" y="2033"/>
                <a:ext cx="619" cy="577"/>
                <a:chOff x="72" y="2051"/>
                <a:chExt cx="702" cy="655"/>
              </a:xfrm>
            </p:grpSpPr>
            <p:pic>
              <p:nvPicPr>
                <p:cNvPr id="37" name="Picture 78"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38" name="Picture 79"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36" name="Text Box 80"/>
              <p:cNvSpPr txBox="1">
                <a:spLocks noChangeArrowheads="1"/>
              </p:cNvSpPr>
              <p:nvPr/>
            </p:nvSpPr>
            <p:spPr bwMode="auto">
              <a:xfrm>
                <a:off x="48" y="2590"/>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8" name="Group 81"/>
            <p:cNvGrpSpPr>
              <a:grpSpLocks/>
            </p:cNvGrpSpPr>
            <p:nvPr/>
          </p:nvGrpSpPr>
          <p:grpSpPr bwMode="auto">
            <a:xfrm>
              <a:off x="7372348" y="5195895"/>
              <a:ext cx="1871664" cy="1357314"/>
              <a:chOff x="1452" y="3387"/>
              <a:chExt cx="1179" cy="855"/>
            </a:xfrm>
          </p:grpSpPr>
          <p:grpSp>
            <p:nvGrpSpPr>
              <p:cNvPr id="9" name="Group 82"/>
              <p:cNvGrpSpPr>
                <a:grpSpLocks/>
              </p:cNvGrpSpPr>
              <p:nvPr/>
            </p:nvGrpSpPr>
            <p:grpSpPr bwMode="auto">
              <a:xfrm>
                <a:off x="1512" y="3387"/>
                <a:ext cx="619" cy="585"/>
                <a:chOff x="1512" y="3483"/>
                <a:chExt cx="619" cy="585"/>
              </a:xfrm>
            </p:grpSpPr>
            <p:pic>
              <p:nvPicPr>
                <p:cNvPr id="33" name="Picture 83" descr="pie-gray"/>
                <p:cNvPicPr>
                  <a:picLocks noChangeAspect="1" noChangeArrowheads="1"/>
                </p:cNvPicPr>
                <p:nvPr/>
              </p:nvPicPr>
              <p:blipFill>
                <a:blip r:embed="rId4" cstate="screen"/>
                <a:srcRect/>
                <a:stretch>
                  <a:fillRect/>
                </a:stretch>
              </p:blipFill>
              <p:spPr bwMode="auto">
                <a:xfrm>
                  <a:off x="1512" y="3808"/>
                  <a:ext cx="619" cy="260"/>
                </a:xfrm>
                <a:prstGeom prst="rect">
                  <a:avLst/>
                </a:prstGeom>
                <a:noFill/>
                <a:ln w="9525">
                  <a:noFill/>
                  <a:miter lim="800000"/>
                  <a:headEnd/>
                  <a:tailEnd/>
                </a:ln>
              </p:spPr>
            </p:pic>
            <p:pic>
              <p:nvPicPr>
                <p:cNvPr id="34" name="Picture 84" descr="Server Commerce"/>
                <p:cNvPicPr>
                  <a:picLocks noChangeAspect="1" noChangeArrowheads="1"/>
                </p:cNvPicPr>
                <p:nvPr/>
              </p:nvPicPr>
              <p:blipFill>
                <a:blip r:embed="rId6" cstate="screen"/>
                <a:srcRect/>
                <a:stretch>
                  <a:fillRect/>
                </a:stretch>
              </p:blipFill>
              <p:spPr bwMode="auto">
                <a:xfrm>
                  <a:off x="1642" y="3483"/>
                  <a:ext cx="347" cy="561"/>
                </a:xfrm>
                <a:prstGeom prst="rect">
                  <a:avLst/>
                </a:prstGeom>
                <a:noFill/>
                <a:ln w="9525">
                  <a:noFill/>
                  <a:miter lim="800000"/>
                  <a:headEnd/>
                  <a:tailEnd/>
                </a:ln>
              </p:spPr>
            </p:pic>
          </p:grpSp>
          <p:sp>
            <p:nvSpPr>
              <p:cNvPr id="32" name="Text Box 85"/>
              <p:cNvSpPr txBox="1">
                <a:spLocks noChangeArrowheads="1"/>
              </p:cNvSpPr>
              <p:nvPr/>
            </p:nvSpPr>
            <p:spPr bwMode="auto">
              <a:xfrm>
                <a:off x="1452" y="3967"/>
                <a:ext cx="1179"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smtClean="0">
                    <a:solidFill>
                      <a:schemeClr val="bg2"/>
                    </a:solidFill>
                  </a:rPr>
                  <a:t>E-Commerce</a:t>
                </a:r>
                <a:endParaRPr lang="en-US" sz="1200" dirty="0">
                  <a:solidFill>
                    <a:schemeClr val="bg2"/>
                  </a:solidFill>
                </a:endParaRPr>
              </a:p>
            </p:txBody>
          </p:sp>
        </p:grpSp>
        <p:grpSp>
          <p:nvGrpSpPr>
            <p:cNvPr id="10" name="Group 86"/>
            <p:cNvGrpSpPr>
              <a:grpSpLocks/>
            </p:cNvGrpSpPr>
            <p:nvPr/>
          </p:nvGrpSpPr>
          <p:grpSpPr bwMode="auto">
            <a:xfrm>
              <a:off x="6096000" y="3581396"/>
              <a:ext cx="781050" cy="623887"/>
              <a:chOff x="1905" y="1323"/>
              <a:chExt cx="666" cy="531"/>
            </a:xfrm>
          </p:grpSpPr>
          <p:pic>
            <p:nvPicPr>
              <p:cNvPr id="28" name="Picture 87" descr="XP icon my computer"/>
              <p:cNvPicPr>
                <a:picLocks noChangeAspect="1" noChangeArrowheads="1"/>
              </p:cNvPicPr>
              <p:nvPr/>
            </p:nvPicPr>
            <p:blipFill>
              <a:blip r:embed="rId7" cstate="screen"/>
              <a:srcRect/>
              <a:stretch>
                <a:fillRect/>
              </a:stretch>
            </p:blipFill>
            <p:spPr bwMode="auto">
              <a:xfrm flipH="1">
                <a:off x="2043" y="1323"/>
                <a:ext cx="396" cy="396"/>
              </a:xfrm>
              <a:prstGeom prst="rect">
                <a:avLst/>
              </a:prstGeom>
              <a:noFill/>
              <a:ln w="9525">
                <a:noFill/>
                <a:miter lim="800000"/>
                <a:headEnd/>
                <a:tailEnd/>
              </a:ln>
            </p:spPr>
          </p:pic>
          <p:pic>
            <p:nvPicPr>
              <p:cNvPr id="29" name="Picture 88" descr="XP icon my documents"/>
              <p:cNvPicPr>
                <a:picLocks noChangeAspect="1" noChangeArrowheads="1"/>
              </p:cNvPicPr>
              <p:nvPr/>
            </p:nvPicPr>
            <p:blipFill>
              <a:blip r:embed="rId8" cstate="screen"/>
              <a:srcRect/>
              <a:stretch>
                <a:fillRect/>
              </a:stretch>
            </p:blipFill>
            <p:spPr bwMode="auto">
              <a:xfrm>
                <a:off x="2349" y="1580"/>
                <a:ext cx="222" cy="249"/>
              </a:xfrm>
              <a:prstGeom prst="rect">
                <a:avLst/>
              </a:prstGeom>
              <a:noFill/>
              <a:ln w="9525">
                <a:noFill/>
                <a:miter lim="800000"/>
                <a:headEnd/>
                <a:tailEnd/>
              </a:ln>
            </p:spPr>
          </p:pic>
          <p:pic>
            <p:nvPicPr>
              <p:cNvPr id="30" name="Picture 89" descr="user business user woman"/>
              <p:cNvPicPr>
                <a:picLocks noChangeAspect="1" noChangeArrowheads="1"/>
              </p:cNvPicPr>
              <p:nvPr/>
            </p:nvPicPr>
            <p:blipFill>
              <a:blip r:embed="rId9" cstate="screen"/>
              <a:srcRect/>
              <a:stretch>
                <a:fillRect/>
              </a:stretch>
            </p:blipFill>
            <p:spPr bwMode="auto">
              <a:xfrm flipH="1">
                <a:off x="1905" y="1498"/>
                <a:ext cx="263" cy="356"/>
              </a:xfrm>
              <a:prstGeom prst="rect">
                <a:avLst/>
              </a:prstGeom>
              <a:noFill/>
              <a:ln w="9525">
                <a:noFill/>
                <a:miter lim="800000"/>
                <a:headEnd/>
                <a:tailEnd/>
              </a:ln>
            </p:spPr>
          </p:pic>
        </p:grpSp>
        <p:grpSp>
          <p:nvGrpSpPr>
            <p:cNvPr id="15" name="Group 90"/>
            <p:cNvGrpSpPr>
              <a:grpSpLocks/>
            </p:cNvGrpSpPr>
            <p:nvPr/>
          </p:nvGrpSpPr>
          <p:grpSpPr bwMode="auto">
            <a:xfrm>
              <a:off x="7696206" y="3844933"/>
              <a:ext cx="1090614" cy="1335089"/>
              <a:chOff x="2598" y="2933"/>
              <a:chExt cx="687" cy="841"/>
            </a:xfrm>
          </p:grpSpPr>
          <p:grpSp>
            <p:nvGrpSpPr>
              <p:cNvPr id="16" name="Group 91"/>
              <p:cNvGrpSpPr>
                <a:grpSpLocks/>
              </p:cNvGrpSpPr>
              <p:nvPr/>
            </p:nvGrpSpPr>
            <p:grpSpPr bwMode="auto">
              <a:xfrm>
                <a:off x="2598" y="2933"/>
                <a:ext cx="619" cy="577"/>
                <a:chOff x="72" y="2051"/>
                <a:chExt cx="702" cy="655"/>
              </a:xfrm>
            </p:grpSpPr>
            <p:pic>
              <p:nvPicPr>
                <p:cNvPr id="26" name="Picture 92"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27" name="Picture 93"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24" name="Text Box 94"/>
              <p:cNvSpPr txBox="1">
                <a:spLocks noChangeArrowheads="1"/>
              </p:cNvSpPr>
              <p:nvPr/>
            </p:nvSpPr>
            <p:spPr bwMode="auto">
              <a:xfrm>
                <a:off x="2760" y="3499"/>
                <a:ext cx="525"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25" name="Picture 95" descr="Shipping box with label"/>
              <p:cNvPicPr>
                <a:picLocks noChangeAspect="1" noChangeArrowheads="1"/>
              </p:cNvPicPr>
              <p:nvPr/>
            </p:nvPicPr>
            <p:blipFill>
              <a:blip r:embed="rId10" cstate="screen"/>
              <a:srcRect/>
              <a:stretch>
                <a:fillRect/>
              </a:stretch>
            </p:blipFill>
            <p:spPr bwMode="auto">
              <a:xfrm>
                <a:off x="2916" y="3175"/>
                <a:ext cx="306" cy="270"/>
              </a:xfrm>
              <a:prstGeom prst="rect">
                <a:avLst/>
              </a:prstGeom>
              <a:noFill/>
              <a:ln w="9525">
                <a:noFill/>
                <a:miter lim="800000"/>
                <a:headEnd/>
                <a:tailEnd/>
              </a:ln>
            </p:spPr>
          </p:pic>
        </p:grpSp>
        <p:sp>
          <p:nvSpPr>
            <p:cNvPr id="21" name="Line 20"/>
            <p:cNvSpPr>
              <a:spLocks noChangeShapeType="1"/>
            </p:cNvSpPr>
            <p:nvPr/>
          </p:nvSpPr>
          <p:spPr bwMode="auto">
            <a:xfrm flipH="1">
              <a:off x="6567358" y="5693431"/>
              <a:ext cx="1092896" cy="168773"/>
            </a:xfrm>
            <a:prstGeom prst="line">
              <a:avLst/>
            </a:prstGeom>
            <a:ln>
              <a:headEnd type="stealth" w="lg" len="lg"/>
              <a:tailEnd type="stealth" w="lg" len="lg"/>
            </a:ln>
          </p:spPr>
          <p:style>
            <a:lnRef idx="1">
              <a:schemeClr val="dk1"/>
            </a:lnRef>
            <a:fillRef idx="0">
              <a:schemeClr val="dk1"/>
            </a:fillRef>
            <a:effectRef idx="0">
              <a:schemeClr val="dk1"/>
            </a:effectRef>
            <a:fontRef idx="minor">
              <a:schemeClr val="tx1"/>
            </a:fontRef>
          </p:style>
          <p:txBody>
            <a:bodyPr wrap="square" lIns="92075" tIns="46038" rIns="92075" bIns="46038" anchor="ctr">
              <a:spAutoFit/>
            </a:bodyPr>
            <a:lstStyle/>
            <a:p>
              <a:endParaRPr lang="en-US" sz="1200" dirty="0">
                <a:solidFill>
                  <a:schemeClr val="bg2"/>
                </a:solidFill>
              </a:endParaRPr>
            </a:p>
          </p:txBody>
        </p:sp>
        <p:sp>
          <p:nvSpPr>
            <p:cNvPr id="108" name="Line 20"/>
            <p:cNvSpPr>
              <a:spLocks noChangeShapeType="1"/>
            </p:cNvSpPr>
            <p:nvPr/>
          </p:nvSpPr>
          <p:spPr bwMode="auto">
            <a:xfrm flipH="1">
              <a:off x="5952094" y="4541741"/>
              <a:ext cx="1743245" cy="240085"/>
            </a:xfrm>
            <a:prstGeom prst="line">
              <a:avLst/>
            </a:prstGeom>
            <a:noFill/>
            <a:ln w="38100">
              <a:solidFill>
                <a:srgbClr val="92D05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09" name="Line 20"/>
            <p:cNvSpPr>
              <a:spLocks noChangeShapeType="1"/>
            </p:cNvSpPr>
            <p:nvPr/>
          </p:nvSpPr>
          <p:spPr bwMode="auto">
            <a:xfrm flipH="1" flipV="1">
              <a:off x="5747007" y="4781824"/>
              <a:ext cx="307632" cy="720254"/>
            </a:xfrm>
            <a:prstGeom prst="line">
              <a:avLst/>
            </a:prstGeom>
            <a:noFill/>
            <a:ln w="38100">
              <a:solidFill>
                <a:srgbClr val="FF000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72" name="Line 45"/>
            <p:cNvSpPr>
              <a:spLocks noChangeShapeType="1"/>
            </p:cNvSpPr>
            <p:nvPr/>
          </p:nvSpPr>
          <p:spPr bwMode="auto">
            <a:xfrm>
              <a:off x="5952095" y="5021907"/>
              <a:ext cx="1743246" cy="360129"/>
            </a:xfrm>
            <a:prstGeom prst="line">
              <a:avLst/>
            </a:prstGeom>
            <a:noFill/>
            <a:ln w="38100">
              <a:solidFill>
                <a:srgbClr val="0070C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grpSp>
      <p:grpSp>
        <p:nvGrpSpPr>
          <p:cNvPr id="17" name="Group 124"/>
          <p:cNvGrpSpPr/>
          <p:nvPr/>
        </p:nvGrpSpPr>
        <p:grpSpPr>
          <a:xfrm>
            <a:off x="2538860" y="2971800"/>
            <a:ext cx="2645460" cy="2791356"/>
            <a:chOff x="3200400" y="3657600"/>
            <a:chExt cx="3126113" cy="2791356"/>
          </a:xfrm>
          <a:effectLst>
            <a:outerShdw blurRad="50800" dist="38100" dir="2700000" algn="tl" rotWithShape="0">
              <a:prstClr val="black">
                <a:alpha val="40000"/>
              </a:prstClr>
            </a:outerShdw>
          </a:effectLst>
        </p:grpSpPr>
        <p:grpSp>
          <p:nvGrpSpPr>
            <p:cNvPr id="18" name="Group 43"/>
            <p:cNvGrpSpPr/>
            <p:nvPr/>
          </p:nvGrpSpPr>
          <p:grpSpPr>
            <a:xfrm>
              <a:off x="3200400" y="3657600"/>
              <a:ext cx="3126113" cy="2791356"/>
              <a:chOff x="5029200" y="3581395"/>
              <a:chExt cx="4206874" cy="4397386"/>
            </a:xfrm>
          </p:grpSpPr>
          <p:sp>
            <p:nvSpPr>
              <p:cNvPr id="45" name="Line 19"/>
              <p:cNvSpPr>
                <a:spLocks noChangeShapeType="1"/>
              </p:cNvSpPr>
              <p:nvPr/>
            </p:nvSpPr>
            <p:spPr bwMode="auto">
              <a:xfrm flipH="1" flipV="1">
                <a:off x="5848709" y="4675518"/>
                <a:ext cx="612475" cy="181153"/>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6" name="Line 20"/>
              <p:cNvSpPr>
                <a:spLocks noChangeShapeType="1"/>
              </p:cNvSpPr>
              <p:nvPr/>
            </p:nvSpPr>
            <p:spPr bwMode="auto">
              <a:xfrm flipH="1">
                <a:off x="6426678" y="5469147"/>
                <a:ext cx="293297" cy="517586"/>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7" name="Line 21"/>
              <p:cNvSpPr>
                <a:spLocks noChangeShapeType="1"/>
              </p:cNvSpPr>
              <p:nvPr/>
            </p:nvSpPr>
            <p:spPr bwMode="auto">
              <a:xfrm flipH="1">
                <a:off x="7220309" y="4554747"/>
                <a:ext cx="457200" cy="32780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8" name="Line 45"/>
              <p:cNvSpPr>
                <a:spLocks noChangeShapeType="1"/>
              </p:cNvSpPr>
              <p:nvPr/>
            </p:nvSpPr>
            <p:spPr bwMode="auto">
              <a:xfrm>
                <a:off x="6435307" y="4002657"/>
                <a:ext cx="267418" cy="483078"/>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nvGrpSpPr>
              <p:cNvPr id="19" name="Group 71"/>
              <p:cNvGrpSpPr>
                <a:grpSpLocks/>
              </p:cNvGrpSpPr>
              <p:nvPr/>
            </p:nvGrpSpPr>
            <p:grpSpPr bwMode="auto">
              <a:xfrm>
                <a:off x="5638800" y="5521329"/>
                <a:ext cx="2589213" cy="2457452"/>
                <a:chOff x="726" y="2825"/>
                <a:chExt cx="1631" cy="1548"/>
              </a:xfrm>
            </p:grpSpPr>
            <p:grpSp>
              <p:nvGrpSpPr>
                <p:cNvPr id="20" name="Group 72"/>
                <p:cNvGrpSpPr>
                  <a:grpSpLocks/>
                </p:cNvGrpSpPr>
                <p:nvPr/>
              </p:nvGrpSpPr>
              <p:grpSpPr bwMode="auto">
                <a:xfrm>
                  <a:off x="726" y="2825"/>
                  <a:ext cx="1145" cy="1350"/>
                  <a:chOff x="72" y="2051"/>
                  <a:chExt cx="1298" cy="1533"/>
                </a:xfrm>
              </p:grpSpPr>
              <p:pic>
                <p:nvPicPr>
                  <p:cNvPr id="74" name="Picture 73" descr="pie-gray"/>
                  <p:cNvPicPr>
                    <a:picLocks noChangeAspect="1" noChangeArrowheads="1"/>
                  </p:cNvPicPr>
                  <p:nvPr/>
                </p:nvPicPr>
                <p:blipFill>
                  <a:blip r:embed="rId11" cstate="screen"/>
                  <a:srcRect/>
                  <a:stretch>
                    <a:fillRect/>
                  </a:stretch>
                </p:blipFill>
                <p:spPr bwMode="auto">
                  <a:xfrm>
                    <a:off x="72" y="2411"/>
                    <a:ext cx="702" cy="295"/>
                  </a:xfrm>
                  <a:prstGeom prst="rect">
                    <a:avLst/>
                  </a:prstGeom>
                  <a:noFill/>
                  <a:ln w="9525">
                    <a:noFill/>
                    <a:miter lim="800000"/>
                    <a:headEnd/>
                    <a:tailEnd/>
                  </a:ln>
                </p:spPr>
              </p:pic>
              <p:pic>
                <p:nvPicPr>
                  <p:cNvPr id="75" name="Picture 74" descr="Server"/>
                  <p:cNvPicPr>
                    <a:picLocks noChangeAspect="1" noChangeArrowheads="1"/>
                  </p:cNvPicPr>
                  <p:nvPr/>
                </p:nvPicPr>
                <p:blipFill>
                  <a:blip r:embed="rId12" cstate="screen"/>
                  <a:srcRect/>
                  <a:stretch>
                    <a:fillRect/>
                  </a:stretch>
                </p:blipFill>
                <p:spPr bwMode="auto">
                  <a:xfrm>
                    <a:off x="213" y="2051"/>
                    <a:ext cx="406" cy="553"/>
                  </a:xfrm>
                  <a:prstGeom prst="rect">
                    <a:avLst/>
                  </a:prstGeom>
                  <a:noFill/>
                  <a:ln w="9525">
                    <a:noFill/>
                    <a:miter lim="800000"/>
                    <a:headEnd/>
                    <a:tailEnd/>
                  </a:ln>
                </p:spPr>
              </p:pic>
              <p:pic>
                <p:nvPicPr>
                  <p:cNvPr id="117" name="Picture 116" descr="pie-gray"/>
                  <p:cNvPicPr>
                    <a:picLocks noChangeAspect="1" noChangeArrowheads="1"/>
                  </p:cNvPicPr>
                  <p:nvPr/>
                </p:nvPicPr>
                <p:blipFill>
                  <a:blip r:embed="rId11" cstate="screen"/>
                  <a:srcRect/>
                  <a:stretch>
                    <a:fillRect/>
                  </a:stretch>
                </p:blipFill>
                <p:spPr bwMode="auto">
                  <a:xfrm>
                    <a:off x="668" y="3289"/>
                    <a:ext cx="702" cy="295"/>
                  </a:xfrm>
                  <a:prstGeom prst="rect">
                    <a:avLst/>
                  </a:prstGeom>
                  <a:noFill/>
                  <a:ln w="9525">
                    <a:noFill/>
                    <a:miter lim="800000"/>
                    <a:headEnd/>
                    <a:tailEnd/>
                  </a:ln>
                </p:spPr>
              </p:pic>
              <p:pic>
                <p:nvPicPr>
                  <p:cNvPr id="122" name="Picture 121" descr="Server"/>
                  <p:cNvPicPr>
                    <a:picLocks noChangeAspect="1" noChangeArrowheads="1"/>
                  </p:cNvPicPr>
                  <p:nvPr/>
                </p:nvPicPr>
                <p:blipFill>
                  <a:blip r:embed="rId12" cstate="screen"/>
                  <a:srcRect/>
                  <a:stretch>
                    <a:fillRect/>
                  </a:stretch>
                </p:blipFill>
                <p:spPr bwMode="auto">
                  <a:xfrm>
                    <a:off x="808" y="2929"/>
                    <a:ext cx="406" cy="554"/>
                  </a:xfrm>
                  <a:prstGeom prst="rect">
                    <a:avLst/>
                  </a:prstGeom>
                  <a:noFill/>
                  <a:ln w="9525">
                    <a:noFill/>
                    <a:miter lim="800000"/>
                    <a:headEnd/>
                    <a:tailEnd/>
                  </a:ln>
                </p:spPr>
              </p:pic>
            </p:grpSp>
            <p:sp>
              <p:nvSpPr>
                <p:cNvPr id="73" name="Text Box 75"/>
                <p:cNvSpPr txBox="1">
                  <a:spLocks noChangeArrowheads="1"/>
                </p:cNvSpPr>
                <p:nvPr/>
              </p:nvSpPr>
              <p:spPr bwMode="auto">
                <a:xfrm>
                  <a:off x="858" y="3376"/>
                  <a:ext cx="529"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sp>
              <p:nvSpPr>
                <p:cNvPr id="123" name="Text Box 75"/>
                <p:cNvSpPr txBox="1">
                  <a:spLocks noChangeArrowheads="1"/>
                </p:cNvSpPr>
                <p:nvPr/>
              </p:nvSpPr>
              <p:spPr bwMode="auto">
                <a:xfrm>
                  <a:off x="890" y="4098"/>
                  <a:ext cx="1467"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smtClean="0">
                      <a:solidFill>
                        <a:schemeClr val="bg2"/>
                      </a:solidFill>
                    </a:rPr>
                    <a:t>Business Partner</a:t>
                  </a:r>
                  <a:endParaRPr lang="en-US" sz="1200" dirty="0">
                    <a:solidFill>
                      <a:schemeClr val="bg2"/>
                    </a:solidFill>
                  </a:endParaRPr>
                </a:p>
              </p:txBody>
            </p:sp>
          </p:grpSp>
          <p:grpSp>
            <p:nvGrpSpPr>
              <p:cNvPr id="22" name="Group 76"/>
              <p:cNvGrpSpPr>
                <a:grpSpLocks/>
              </p:cNvGrpSpPr>
              <p:nvPr/>
            </p:nvGrpSpPr>
            <p:grpSpPr bwMode="auto">
              <a:xfrm>
                <a:off x="5029200" y="4256091"/>
                <a:ext cx="1066801" cy="1320801"/>
                <a:chOff x="48" y="2033"/>
                <a:chExt cx="672" cy="832"/>
              </a:xfrm>
            </p:grpSpPr>
            <p:grpSp>
              <p:nvGrpSpPr>
                <p:cNvPr id="23" name="Group 77"/>
                <p:cNvGrpSpPr>
                  <a:grpSpLocks/>
                </p:cNvGrpSpPr>
                <p:nvPr/>
              </p:nvGrpSpPr>
              <p:grpSpPr bwMode="auto">
                <a:xfrm>
                  <a:off x="72" y="2033"/>
                  <a:ext cx="619" cy="577"/>
                  <a:chOff x="72" y="2051"/>
                  <a:chExt cx="702" cy="655"/>
                </a:xfrm>
              </p:grpSpPr>
              <p:pic>
                <p:nvPicPr>
                  <p:cNvPr id="70" name="Picture 78" descr="pie-gray"/>
                  <p:cNvPicPr>
                    <a:picLocks noChangeAspect="1" noChangeArrowheads="1"/>
                  </p:cNvPicPr>
                  <p:nvPr/>
                </p:nvPicPr>
                <p:blipFill>
                  <a:blip r:embed="rId13" cstate="screen"/>
                  <a:srcRect/>
                  <a:stretch>
                    <a:fillRect/>
                  </a:stretch>
                </p:blipFill>
                <p:spPr bwMode="auto">
                  <a:xfrm>
                    <a:off x="72" y="2411"/>
                    <a:ext cx="702" cy="295"/>
                  </a:xfrm>
                  <a:prstGeom prst="rect">
                    <a:avLst/>
                  </a:prstGeom>
                  <a:noFill/>
                  <a:ln w="9525">
                    <a:noFill/>
                    <a:miter lim="800000"/>
                    <a:headEnd/>
                    <a:tailEnd/>
                  </a:ln>
                </p:spPr>
              </p:pic>
              <p:pic>
                <p:nvPicPr>
                  <p:cNvPr id="71" name="Picture 79" descr="Server"/>
                  <p:cNvPicPr>
                    <a:picLocks noChangeAspect="1" noChangeArrowheads="1"/>
                  </p:cNvPicPr>
                  <p:nvPr/>
                </p:nvPicPr>
                <p:blipFill>
                  <a:blip r:embed="rId12" cstate="screen"/>
                  <a:srcRect/>
                  <a:stretch>
                    <a:fillRect/>
                  </a:stretch>
                </p:blipFill>
                <p:spPr bwMode="auto">
                  <a:xfrm>
                    <a:off x="213" y="2051"/>
                    <a:ext cx="406" cy="553"/>
                  </a:xfrm>
                  <a:prstGeom prst="rect">
                    <a:avLst/>
                  </a:prstGeom>
                  <a:noFill/>
                  <a:ln w="9525">
                    <a:noFill/>
                    <a:miter lim="800000"/>
                    <a:headEnd/>
                    <a:tailEnd/>
                  </a:ln>
                </p:spPr>
              </p:pic>
            </p:grpSp>
            <p:sp>
              <p:nvSpPr>
                <p:cNvPr id="69" name="Text Box 80"/>
                <p:cNvSpPr txBox="1">
                  <a:spLocks noChangeArrowheads="1"/>
                </p:cNvSpPr>
                <p:nvPr/>
              </p:nvSpPr>
              <p:spPr bwMode="auto">
                <a:xfrm>
                  <a:off x="48" y="2590"/>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31" name="Group 81"/>
              <p:cNvGrpSpPr>
                <a:grpSpLocks/>
              </p:cNvGrpSpPr>
              <p:nvPr/>
            </p:nvGrpSpPr>
            <p:grpSpPr bwMode="auto">
              <a:xfrm>
                <a:off x="7372348" y="5195889"/>
                <a:ext cx="1863726" cy="1298575"/>
                <a:chOff x="1452" y="3387"/>
                <a:chExt cx="1174" cy="818"/>
              </a:xfrm>
            </p:grpSpPr>
            <p:grpSp>
              <p:nvGrpSpPr>
                <p:cNvPr id="35" name="Group 82"/>
                <p:cNvGrpSpPr>
                  <a:grpSpLocks/>
                </p:cNvGrpSpPr>
                <p:nvPr/>
              </p:nvGrpSpPr>
              <p:grpSpPr bwMode="auto">
                <a:xfrm>
                  <a:off x="1512" y="3387"/>
                  <a:ext cx="619" cy="585"/>
                  <a:chOff x="1512" y="3483"/>
                  <a:chExt cx="619" cy="585"/>
                </a:xfrm>
              </p:grpSpPr>
              <p:pic>
                <p:nvPicPr>
                  <p:cNvPr id="66" name="Picture 83" descr="pie-gray"/>
                  <p:cNvPicPr>
                    <a:picLocks noChangeAspect="1" noChangeArrowheads="1"/>
                  </p:cNvPicPr>
                  <p:nvPr/>
                </p:nvPicPr>
                <p:blipFill>
                  <a:blip r:embed="rId13" cstate="screen"/>
                  <a:srcRect/>
                  <a:stretch>
                    <a:fillRect/>
                  </a:stretch>
                </p:blipFill>
                <p:spPr bwMode="auto">
                  <a:xfrm>
                    <a:off x="1512" y="3808"/>
                    <a:ext cx="619" cy="260"/>
                  </a:xfrm>
                  <a:prstGeom prst="rect">
                    <a:avLst/>
                  </a:prstGeom>
                  <a:noFill/>
                  <a:ln w="9525">
                    <a:noFill/>
                    <a:miter lim="800000"/>
                    <a:headEnd/>
                    <a:tailEnd/>
                  </a:ln>
                </p:spPr>
              </p:pic>
              <p:pic>
                <p:nvPicPr>
                  <p:cNvPr id="67" name="Picture 84" descr="Server Commerce"/>
                  <p:cNvPicPr>
                    <a:picLocks noChangeAspect="1" noChangeArrowheads="1"/>
                  </p:cNvPicPr>
                  <p:nvPr/>
                </p:nvPicPr>
                <p:blipFill>
                  <a:blip r:embed="rId14" cstate="screen"/>
                  <a:srcRect/>
                  <a:stretch>
                    <a:fillRect/>
                  </a:stretch>
                </p:blipFill>
                <p:spPr bwMode="auto">
                  <a:xfrm>
                    <a:off x="1642" y="3483"/>
                    <a:ext cx="347" cy="561"/>
                  </a:xfrm>
                  <a:prstGeom prst="rect">
                    <a:avLst/>
                  </a:prstGeom>
                  <a:noFill/>
                  <a:ln w="9525">
                    <a:noFill/>
                    <a:miter lim="800000"/>
                    <a:headEnd/>
                    <a:tailEnd/>
                  </a:ln>
                </p:spPr>
              </p:pic>
            </p:grpSp>
            <p:sp>
              <p:nvSpPr>
                <p:cNvPr id="65" name="Text Box 85"/>
                <p:cNvSpPr txBox="1">
                  <a:spLocks noChangeArrowheads="1"/>
                </p:cNvSpPr>
                <p:nvPr/>
              </p:nvSpPr>
              <p:spPr bwMode="auto">
                <a:xfrm>
                  <a:off x="1452" y="3930"/>
                  <a:ext cx="1174"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smtClean="0">
                      <a:solidFill>
                        <a:schemeClr val="bg2"/>
                      </a:solidFill>
                    </a:rPr>
                    <a:t>E-Commerce</a:t>
                  </a:r>
                  <a:endParaRPr lang="en-US" sz="1200" dirty="0">
                    <a:solidFill>
                      <a:schemeClr val="bg2"/>
                    </a:solidFill>
                  </a:endParaRPr>
                </a:p>
              </p:txBody>
            </p:sp>
          </p:grpSp>
          <p:grpSp>
            <p:nvGrpSpPr>
              <p:cNvPr id="39" name="Group 86"/>
              <p:cNvGrpSpPr>
                <a:grpSpLocks/>
              </p:cNvGrpSpPr>
              <p:nvPr/>
            </p:nvGrpSpPr>
            <p:grpSpPr bwMode="auto">
              <a:xfrm>
                <a:off x="6096000" y="3581395"/>
                <a:ext cx="781050" cy="623887"/>
                <a:chOff x="1905" y="1323"/>
                <a:chExt cx="666" cy="531"/>
              </a:xfrm>
            </p:grpSpPr>
            <p:pic>
              <p:nvPicPr>
                <p:cNvPr id="61" name="Picture 87" descr="XP icon my computer"/>
                <p:cNvPicPr>
                  <a:picLocks noChangeAspect="1" noChangeArrowheads="1"/>
                </p:cNvPicPr>
                <p:nvPr/>
              </p:nvPicPr>
              <p:blipFill>
                <a:blip r:embed="rId15" cstate="screen"/>
                <a:srcRect/>
                <a:stretch>
                  <a:fillRect/>
                </a:stretch>
              </p:blipFill>
              <p:spPr bwMode="auto">
                <a:xfrm flipH="1">
                  <a:off x="2043" y="1323"/>
                  <a:ext cx="396" cy="396"/>
                </a:xfrm>
                <a:prstGeom prst="rect">
                  <a:avLst/>
                </a:prstGeom>
                <a:noFill/>
                <a:ln w="9525">
                  <a:noFill/>
                  <a:miter lim="800000"/>
                  <a:headEnd/>
                  <a:tailEnd/>
                </a:ln>
              </p:spPr>
            </p:pic>
            <p:pic>
              <p:nvPicPr>
                <p:cNvPr id="62" name="Picture 88" descr="XP icon my documents"/>
                <p:cNvPicPr>
                  <a:picLocks noChangeAspect="1" noChangeArrowheads="1"/>
                </p:cNvPicPr>
                <p:nvPr/>
              </p:nvPicPr>
              <p:blipFill>
                <a:blip r:embed="rId16" cstate="screen"/>
                <a:srcRect/>
                <a:stretch>
                  <a:fillRect/>
                </a:stretch>
              </p:blipFill>
              <p:spPr bwMode="auto">
                <a:xfrm>
                  <a:off x="2349" y="1580"/>
                  <a:ext cx="222" cy="249"/>
                </a:xfrm>
                <a:prstGeom prst="rect">
                  <a:avLst/>
                </a:prstGeom>
                <a:noFill/>
                <a:ln w="9525">
                  <a:noFill/>
                  <a:miter lim="800000"/>
                  <a:headEnd/>
                  <a:tailEnd/>
                </a:ln>
              </p:spPr>
            </p:pic>
            <p:pic>
              <p:nvPicPr>
                <p:cNvPr id="63" name="Picture 89" descr="user business user woman"/>
                <p:cNvPicPr>
                  <a:picLocks noChangeAspect="1" noChangeArrowheads="1"/>
                </p:cNvPicPr>
                <p:nvPr/>
              </p:nvPicPr>
              <p:blipFill>
                <a:blip r:embed="rId17" cstate="screen"/>
                <a:srcRect/>
                <a:stretch>
                  <a:fillRect/>
                </a:stretch>
              </p:blipFill>
              <p:spPr bwMode="auto">
                <a:xfrm flipH="1">
                  <a:off x="1905" y="1498"/>
                  <a:ext cx="263" cy="356"/>
                </a:xfrm>
                <a:prstGeom prst="rect">
                  <a:avLst/>
                </a:prstGeom>
                <a:noFill/>
                <a:ln w="9525">
                  <a:noFill/>
                  <a:miter lim="800000"/>
                  <a:headEnd/>
                  <a:tailEnd/>
                </a:ln>
              </p:spPr>
            </p:pic>
          </p:grpSp>
          <p:grpSp>
            <p:nvGrpSpPr>
              <p:cNvPr id="43" name="Group 90"/>
              <p:cNvGrpSpPr>
                <a:grpSpLocks/>
              </p:cNvGrpSpPr>
              <p:nvPr/>
            </p:nvGrpSpPr>
            <p:grpSpPr bwMode="auto">
              <a:xfrm>
                <a:off x="7696204" y="3844931"/>
                <a:ext cx="990601" cy="1276351"/>
                <a:chOff x="2598" y="2933"/>
                <a:chExt cx="624" cy="804"/>
              </a:xfrm>
            </p:grpSpPr>
            <p:grpSp>
              <p:nvGrpSpPr>
                <p:cNvPr id="44" name="Group 91"/>
                <p:cNvGrpSpPr>
                  <a:grpSpLocks/>
                </p:cNvGrpSpPr>
                <p:nvPr/>
              </p:nvGrpSpPr>
              <p:grpSpPr bwMode="auto">
                <a:xfrm>
                  <a:off x="2598" y="2933"/>
                  <a:ext cx="619" cy="577"/>
                  <a:chOff x="72" y="2051"/>
                  <a:chExt cx="702" cy="655"/>
                </a:xfrm>
              </p:grpSpPr>
              <p:pic>
                <p:nvPicPr>
                  <p:cNvPr id="59" name="Picture 92" descr="pie-gray"/>
                  <p:cNvPicPr>
                    <a:picLocks noChangeAspect="1" noChangeArrowheads="1"/>
                  </p:cNvPicPr>
                  <p:nvPr/>
                </p:nvPicPr>
                <p:blipFill>
                  <a:blip r:embed="rId13" cstate="screen"/>
                  <a:srcRect/>
                  <a:stretch>
                    <a:fillRect/>
                  </a:stretch>
                </p:blipFill>
                <p:spPr bwMode="auto">
                  <a:xfrm>
                    <a:off x="72" y="2411"/>
                    <a:ext cx="702" cy="295"/>
                  </a:xfrm>
                  <a:prstGeom prst="rect">
                    <a:avLst/>
                  </a:prstGeom>
                  <a:noFill/>
                  <a:ln w="9525">
                    <a:noFill/>
                    <a:miter lim="800000"/>
                    <a:headEnd/>
                    <a:tailEnd/>
                  </a:ln>
                </p:spPr>
              </p:pic>
              <p:pic>
                <p:nvPicPr>
                  <p:cNvPr id="60" name="Picture 93" descr="Server"/>
                  <p:cNvPicPr>
                    <a:picLocks noChangeAspect="1" noChangeArrowheads="1"/>
                  </p:cNvPicPr>
                  <p:nvPr/>
                </p:nvPicPr>
                <p:blipFill>
                  <a:blip r:embed="rId12" cstate="screen"/>
                  <a:srcRect/>
                  <a:stretch>
                    <a:fillRect/>
                  </a:stretch>
                </p:blipFill>
                <p:spPr bwMode="auto">
                  <a:xfrm>
                    <a:off x="213" y="2051"/>
                    <a:ext cx="406" cy="553"/>
                  </a:xfrm>
                  <a:prstGeom prst="rect">
                    <a:avLst/>
                  </a:prstGeom>
                  <a:noFill/>
                  <a:ln w="9525">
                    <a:noFill/>
                    <a:miter lim="800000"/>
                    <a:headEnd/>
                    <a:tailEnd/>
                  </a:ln>
                </p:spPr>
              </p:pic>
            </p:grpSp>
            <p:sp>
              <p:nvSpPr>
                <p:cNvPr id="57" name="Text Box 94"/>
                <p:cNvSpPr txBox="1">
                  <a:spLocks noChangeArrowheads="1"/>
                </p:cNvSpPr>
                <p:nvPr/>
              </p:nvSpPr>
              <p:spPr bwMode="auto">
                <a:xfrm>
                  <a:off x="2760" y="3462"/>
                  <a:ext cx="444"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58" name="Picture 95" descr="Shipping box with label"/>
                <p:cNvPicPr>
                  <a:picLocks noChangeAspect="1" noChangeArrowheads="1"/>
                </p:cNvPicPr>
                <p:nvPr/>
              </p:nvPicPr>
              <p:blipFill>
                <a:blip r:embed="rId18" cstate="screen"/>
                <a:srcRect/>
                <a:stretch>
                  <a:fillRect/>
                </a:stretch>
              </p:blipFill>
              <p:spPr bwMode="auto">
                <a:xfrm>
                  <a:off x="2916" y="3175"/>
                  <a:ext cx="306" cy="270"/>
                </a:xfrm>
                <a:prstGeom prst="rect">
                  <a:avLst/>
                </a:prstGeom>
                <a:noFill/>
                <a:ln w="9525">
                  <a:noFill/>
                  <a:miter lim="800000"/>
                  <a:headEnd/>
                  <a:tailEnd/>
                </a:ln>
              </p:spPr>
            </p:pic>
          </p:grpSp>
          <p:pic>
            <p:nvPicPr>
              <p:cNvPr id="54" name="Picture 62" descr="BizTalk"/>
              <p:cNvPicPr>
                <a:picLocks noChangeAspect="1" noChangeArrowheads="1"/>
              </p:cNvPicPr>
              <p:nvPr/>
            </p:nvPicPr>
            <p:blipFill>
              <a:blip r:embed="rId19" cstate="screen"/>
              <a:srcRect/>
              <a:stretch>
                <a:fillRect/>
              </a:stretch>
            </p:blipFill>
            <p:spPr bwMode="auto">
              <a:xfrm>
                <a:off x="6477000" y="4357687"/>
                <a:ext cx="742950" cy="1143000"/>
              </a:xfrm>
              <a:prstGeom prst="rect">
                <a:avLst/>
              </a:prstGeom>
              <a:noFill/>
              <a:ln w="9525">
                <a:noFill/>
                <a:miter lim="800000"/>
                <a:headEnd/>
                <a:tailEnd/>
              </a:ln>
              <a:effectLst>
                <a:glow rad="139700">
                  <a:schemeClr val="accent6">
                    <a:satMod val="175000"/>
                    <a:alpha val="40000"/>
                  </a:schemeClr>
                </a:glow>
              </a:effectLst>
            </p:spPr>
          </p:pic>
          <p:sp>
            <p:nvSpPr>
              <p:cNvPr id="55" name="Line 20"/>
              <p:cNvSpPr>
                <a:spLocks noChangeShapeType="1"/>
              </p:cNvSpPr>
              <p:nvPr/>
            </p:nvSpPr>
            <p:spPr bwMode="auto">
              <a:xfrm flipH="1" flipV="1">
                <a:off x="7194428" y="5296618"/>
                <a:ext cx="465827" cy="39681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24" name="Line 20"/>
              <p:cNvSpPr>
                <a:spLocks noChangeShapeType="1"/>
              </p:cNvSpPr>
              <p:nvPr/>
            </p:nvSpPr>
            <p:spPr bwMode="auto">
              <a:xfrm flipH="1">
                <a:off x="6874990" y="5502072"/>
                <a:ext cx="0" cy="1320465"/>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sp>
          <p:nvSpPr>
            <p:cNvPr id="90113" name="Cloud"/>
            <p:cNvSpPr>
              <a:spLocks noChangeAspect="1" noEditPoints="1" noChangeArrowheads="1"/>
            </p:cNvSpPr>
            <p:nvPr/>
          </p:nvSpPr>
          <p:spPr bwMode="auto">
            <a:xfrm flipV="1">
              <a:off x="4343400" y="5180013"/>
              <a:ext cx="457200" cy="3063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grpSp>
        <p:nvGrpSpPr>
          <p:cNvPr id="49" name="Group 130"/>
          <p:cNvGrpSpPr/>
          <p:nvPr/>
        </p:nvGrpSpPr>
        <p:grpSpPr>
          <a:xfrm>
            <a:off x="5257800" y="2971800"/>
            <a:ext cx="2733531" cy="3144865"/>
            <a:chOff x="6218209" y="3352561"/>
            <a:chExt cx="2940906" cy="3144865"/>
          </a:xfrm>
          <a:effectLst>
            <a:outerShdw blurRad="50800" dist="38100" dir="2700000" algn="tl" rotWithShape="0">
              <a:prstClr val="black">
                <a:alpha val="40000"/>
              </a:prstClr>
            </a:outerShdw>
          </a:effectLst>
        </p:grpSpPr>
        <p:grpSp>
          <p:nvGrpSpPr>
            <p:cNvPr id="50" name="Group 120"/>
            <p:cNvGrpSpPr/>
            <p:nvPr/>
          </p:nvGrpSpPr>
          <p:grpSpPr>
            <a:xfrm>
              <a:off x="6218209" y="3352561"/>
              <a:ext cx="2940906" cy="2546192"/>
              <a:chOff x="6218209" y="3352561"/>
              <a:chExt cx="2940906" cy="2546192"/>
            </a:xfrm>
          </p:grpSpPr>
          <p:sp>
            <p:nvSpPr>
              <p:cNvPr id="114" name="Line 19"/>
              <p:cNvSpPr>
                <a:spLocks noChangeShapeType="1"/>
              </p:cNvSpPr>
              <p:nvPr/>
            </p:nvSpPr>
            <p:spPr bwMode="auto">
              <a:xfrm flipV="1">
                <a:off x="7620000" y="4419600"/>
                <a:ext cx="0" cy="228600"/>
              </a:xfrm>
              <a:prstGeom prst="line">
                <a:avLst/>
              </a:prstGeom>
              <a:noFill/>
              <a:ln w="254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grpSp>
            <p:nvGrpSpPr>
              <p:cNvPr id="51" name="Group 43"/>
              <p:cNvGrpSpPr/>
              <p:nvPr/>
            </p:nvGrpSpPr>
            <p:grpSpPr>
              <a:xfrm>
                <a:off x="6218209" y="3352561"/>
                <a:ext cx="2940906" cy="2546192"/>
                <a:chOff x="5091113" y="3100847"/>
                <a:chExt cx="3957636" cy="4011163"/>
              </a:xfrm>
            </p:grpSpPr>
            <p:sp>
              <p:nvSpPr>
                <p:cNvPr id="77" name="Line 19"/>
                <p:cNvSpPr>
                  <a:spLocks noChangeShapeType="1"/>
                </p:cNvSpPr>
                <p:nvPr/>
              </p:nvSpPr>
              <p:spPr bwMode="auto">
                <a:xfrm flipH="1" flipV="1">
                  <a:off x="5848708" y="4675513"/>
                  <a:ext cx="842" cy="466429"/>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8" name="Line 20"/>
                <p:cNvSpPr>
                  <a:spLocks noChangeShapeType="1"/>
                </p:cNvSpPr>
                <p:nvPr/>
              </p:nvSpPr>
              <p:spPr bwMode="auto">
                <a:xfrm flipH="1">
                  <a:off x="6157182" y="5141941"/>
                  <a:ext cx="0" cy="517585"/>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9" name="Line 21"/>
                <p:cNvSpPr>
                  <a:spLocks noChangeShapeType="1"/>
                </p:cNvSpPr>
                <p:nvPr/>
              </p:nvSpPr>
              <p:spPr bwMode="auto">
                <a:xfrm>
                  <a:off x="7797884" y="4541730"/>
                  <a:ext cx="17833" cy="587202"/>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nvGrpSpPr>
                <p:cNvPr id="52" name="Group 71"/>
                <p:cNvGrpSpPr>
                  <a:grpSpLocks/>
                </p:cNvGrpSpPr>
                <p:nvPr/>
              </p:nvGrpSpPr>
              <p:grpSpPr bwMode="auto">
                <a:xfrm>
                  <a:off x="5638800" y="5784858"/>
                  <a:ext cx="982663" cy="1327152"/>
                  <a:chOff x="726" y="2991"/>
                  <a:chExt cx="619" cy="836"/>
                </a:xfrm>
              </p:grpSpPr>
              <p:grpSp>
                <p:nvGrpSpPr>
                  <p:cNvPr id="53" name="Group 72"/>
                  <p:cNvGrpSpPr>
                    <a:grpSpLocks/>
                  </p:cNvGrpSpPr>
                  <p:nvPr/>
                </p:nvGrpSpPr>
                <p:grpSpPr bwMode="auto">
                  <a:xfrm>
                    <a:off x="726" y="2991"/>
                    <a:ext cx="619" cy="578"/>
                    <a:chOff x="72" y="2240"/>
                    <a:chExt cx="702" cy="656"/>
                  </a:xfrm>
                </p:grpSpPr>
                <p:pic>
                  <p:nvPicPr>
                    <p:cNvPr id="106" name="Picture 105" descr="pie-gray"/>
                    <p:cNvPicPr>
                      <a:picLocks noChangeAspect="1" noChangeArrowheads="1"/>
                    </p:cNvPicPr>
                    <p:nvPr/>
                  </p:nvPicPr>
                  <p:blipFill>
                    <a:blip r:embed="rId20" cstate="screen"/>
                    <a:srcRect/>
                    <a:stretch>
                      <a:fillRect/>
                    </a:stretch>
                  </p:blipFill>
                  <p:spPr bwMode="auto">
                    <a:xfrm>
                      <a:off x="72" y="2601"/>
                      <a:ext cx="702" cy="295"/>
                    </a:xfrm>
                    <a:prstGeom prst="rect">
                      <a:avLst/>
                    </a:prstGeom>
                    <a:noFill/>
                    <a:ln w="9525">
                      <a:noFill/>
                      <a:miter lim="800000"/>
                      <a:headEnd/>
                      <a:tailEnd/>
                    </a:ln>
                  </p:spPr>
                </p:pic>
                <p:pic>
                  <p:nvPicPr>
                    <p:cNvPr id="107" name="Picture 106" descr="Server"/>
                    <p:cNvPicPr>
                      <a:picLocks noChangeAspect="1" noChangeArrowheads="1"/>
                    </p:cNvPicPr>
                    <p:nvPr/>
                  </p:nvPicPr>
                  <p:blipFill>
                    <a:blip r:embed="rId12" cstate="screen"/>
                    <a:srcRect/>
                    <a:stretch>
                      <a:fillRect/>
                    </a:stretch>
                  </p:blipFill>
                  <p:spPr bwMode="auto">
                    <a:xfrm>
                      <a:off x="213" y="2240"/>
                      <a:ext cx="406" cy="553"/>
                    </a:xfrm>
                    <a:prstGeom prst="rect">
                      <a:avLst/>
                    </a:prstGeom>
                    <a:noFill/>
                    <a:ln w="9525">
                      <a:noFill/>
                      <a:miter lim="800000"/>
                      <a:headEnd/>
                      <a:tailEnd/>
                    </a:ln>
                  </p:spPr>
                </p:pic>
              </p:grpSp>
              <p:sp>
                <p:nvSpPr>
                  <p:cNvPr id="105" name="Text Box 75"/>
                  <p:cNvSpPr txBox="1">
                    <a:spLocks noChangeArrowheads="1"/>
                  </p:cNvSpPr>
                  <p:nvPr/>
                </p:nvSpPr>
                <p:spPr bwMode="auto">
                  <a:xfrm>
                    <a:off x="858" y="3552"/>
                    <a:ext cx="469"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grpSp>
            <p:grpSp>
              <p:nvGrpSpPr>
                <p:cNvPr id="56" name="Group 76"/>
                <p:cNvGrpSpPr>
                  <a:grpSpLocks/>
                </p:cNvGrpSpPr>
                <p:nvPr/>
              </p:nvGrpSpPr>
              <p:grpSpPr bwMode="auto">
                <a:xfrm>
                  <a:off x="5091113" y="3822704"/>
                  <a:ext cx="1066801" cy="1319214"/>
                  <a:chOff x="87" y="1760"/>
                  <a:chExt cx="672" cy="831"/>
                </a:xfrm>
              </p:grpSpPr>
              <p:grpSp>
                <p:nvGrpSpPr>
                  <p:cNvPr id="64" name="Group 77"/>
                  <p:cNvGrpSpPr>
                    <a:grpSpLocks/>
                  </p:cNvGrpSpPr>
                  <p:nvPr/>
                </p:nvGrpSpPr>
                <p:grpSpPr bwMode="auto">
                  <a:xfrm>
                    <a:off x="110" y="1760"/>
                    <a:ext cx="619" cy="578"/>
                    <a:chOff x="115" y="1737"/>
                    <a:chExt cx="702" cy="655"/>
                  </a:xfrm>
                </p:grpSpPr>
                <p:pic>
                  <p:nvPicPr>
                    <p:cNvPr id="102" name="Picture 78" descr="pie-gray"/>
                    <p:cNvPicPr>
                      <a:picLocks noChangeAspect="1" noChangeArrowheads="1"/>
                    </p:cNvPicPr>
                    <p:nvPr/>
                  </p:nvPicPr>
                  <p:blipFill>
                    <a:blip r:embed="rId20" cstate="screen"/>
                    <a:srcRect/>
                    <a:stretch>
                      <a:fillRect/>
                    </a:stretch>
                  </p:blipFill>
                  <p:spPr bwMode="auto">
                    <a:xfrm>
                      <a:off x="115" y="2097"/>
                      <a:ext cx="702" cy="295"/>
                    </a:xfrm>
                    <a:prstGeom prst="rect">
                      <a:avLst/>
                    </a:prstGeom>
                    <a:noFill/>
                    <a:ln w="9525">
                      <a:noFill/>
                      <a:miter lim="800000"/>
                      <a:headEnd/>
                      <a:tailEnd/>
                    </a:ln>
                  </p:spPr>
                </p:pic>
                <p:pic>
                  <p:nvPicPr>
                    <p:cNvPr id="103" name="Picture 79" descr="Server"/>
                    <p:cNvPicPr>
                      <a:picLocks noChangeAspect="1" noChangeArrowheads="1"/>
                    </p:cNvPicPr>
                    <p:nvPr/>
                  </p:nvPicPr>
                  <p:blipFill>
                    <a:blip r:embed="rId12" cstate="screen"/>
                    <a:srcRect/>
                    <a:stretch>
                      <a:fillRect/>
                    </a:stretch>
                  </p:blipFill>
                  <p:spPr bwMode="auto">
                    <a:xfrm>
                      <a:off x="256" y="1737"/>
                      <a:ext cx="406" cy="552"/>
                    </a:xfrm>
                    <a:prstGeom prst="rect">
                      <a:avLst/>
                    </a:prstGeom>
                    <a:noFill/>
                    <a:ln w="9525">
                      <a:noFill/>
                      <a:miter lim="800000"/>
                      <a:headEnd/>
                      <a:tailEnd/>
                    </a:ln>
                  </p:spPr>
                </p:pic>
              </p:grpSp>
              <p:sp>
                <p:nvSpPr>
                  <p:cNvPr id="101" name="Text Box 80"/>
                  <p:cNvSpPr txBox="1">
                    <a:spLocks noChangeArrowheads="1"/>
                  </p:cNvSpPr>
                  <p:nvPr/>
                </p:nvSpPr>
                <p:spPr bwMode="auto">
                  <a:xfrm>
                    <a:off x="87" y="2316"/>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68" name="Group 81"/>
                <p:cNvGrpSpPr>
                  <a:grpSpLocks/>
                </p:cNvGrpSpPr>
                <p:nvPr/>
              </p:nvGrpSpPr>
              <p:grpSpPr bwMode="auto">
                <a:xfrm>
                  <a:off x="7372348" y="5638808"/>
                  <a:ext cx="1676401" cy="1233489"/>
                  <a:chOff x="1452" y="3666"/>
                  <a:chExt cx="1056" cy="777"/>
                </a:xfrm>
              </p:grpSpPr>
              <p:grpSp>
                <p:nvGrpSpPr>
                  <p:cNvPr id="76" name="Group 82"/>
                  <p:cNvGrpSpPr>
                    <a:grpSpLocks/>
                  </p:cNvGrpSpPr>
                  <p:nvPr/>
                </p:nvGrpSpPr>
                <p:grpSpPr bwMode="auto">
                  <a:xfrm>
                    <a:off x="1512" y="3666"/>
                    <a:ext cx="619" cy="561"/>
                    <a:chOff x="1512" y="3762"/>
                    <a:chExt cx="619" cy="561"/>
                  </a:xfrm>
                </p:grpSpPr>
                <p:pic>
                  <p:nvPicPr>
                    <p:cNvPr id="98" name="Picture 83" descr="pie-gray"/>
                    <p:cNvPicPr>
                      <a:picLocks noChangeAspect="1" noChangeArrowheads="1"/>
                    </p:cNvPicPr>
                    <p:nvPr/>
                  </p:nvPicPr>
                  <p:blipFill>
                    <a:blip r:embed="rId20" cstate="screen"/>
                    <a:srcRect/>
                    <a:stretch>
                      <a:fillRect/>
                    </a:stretch>
                  </p:blipFill>
                  <p:spPr bwMode="auto">
                    <a:xfrm>
                      <a:off x="1512" y="4046"/>
                      <a:ext cx="619" cy="260"/>
                    </a:xfrm>
                    <a:prstGeom prst="rect">
                      <a:avLst/>
                    </a:prstGeom>
                    <a:noFill/>
                    <a:ln w="9525">
                      <a:noFill/>
                      <a:miter lim="800000"/>
                      <a:headEnd/>
                      <a:tailEnd/>
                    </a:ln>
                  </p:spPr>
                </p:pic>
                <p:pic>
                  <p:nvPicPr>
                    <p:cNvPr id="99" name="Picture 84" descr="Server Commerce"/>
                    <p:cNvPicPr>
                      <a:picLocks noChangeAspect="1" noChangeArrowheads="1"/>
                    </p:cNvPicPr>
                    <p:nvPr/>
                  </p:nvPicPr>
                  <p:blipFill>
                    <a:blip r:embed="rId14" cstate="screen"/>
                    <a:srcRect/>
                    <a:stretch>
                      <a:fillRect/>
                    </a:stretch>
                  </p:blipFill>
                  <p:spPr bwMode="auto">
                    <a:xfrm>
                      <a:off x="1642" y="3762"/>
                      <a:ext cx="347" cy="561"/>
                    </a:xfrm>
                    <a:prstGeom prst="rect">
                      <a:avLst/>
                    </a:prstGeom>
                    <a:noFill/>
                    <a:ln w="9525">
                      <a:noFill/>
                      <a:miter lim="800000"/>
                      <a:headEnd/>
                      <a:tailEnd/>
                    </a:ln>
                  </p:spPr>
                </p:pic>
              </p:grpSp>
              <p:sp>
                <p:nvSpPr>
                  <p:cNvPr id="97" name="Text Box 85"/>
                  <p:cNvSpPr txBox="1">
                    <a:spLocks noChangeArrowheads="1"/>
                  </p:cNvSpPr>
                  <p:nvPr/>
                </p:nvSpPr>
                <p:spPr bwMode="auto">
                  <a:xfrm>
                    <a:off x="1452" y="4168"/>
                    <a:ext cx="1056"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smtClean="0">
                        <a:solidFill>
                          <a:schemeClr val="bg2"/>
                        </a:solidFill>
                      </a:rPr>
                      <a:t>E-Commerce</a:t>
                    </a:r>
                    <a:endParaRPr lang="en-US" sz="1200" dirty="0">
                      <a:solidFill>
                        <a:schemeClr val="bg2"/>
                      </a:solidFill>
                    </a:endParaRPr>
                  </a:p>
                </p:txBody>
              </p:sp>
            </p:grpSp>
            <p:grpSp>
              <p:nvGrpSpPr>
                <p:cNvPr id="81" name="Group 86"/>
                <p:cNvGrpSpPr>
                  <a:grpSpLocks/>
                </p:cNvGrpSpPr>
                <p:nvPr/>
              </p:nvGrpSpPr>
              <p:grpSpPr bwMode="auto">
                <a:xfrm>
                  <a:off x="5644492" y="3100847"/>
                  <a:ext cx="781050" cy="623887"/>
                  <a:chOff x="1520" y="914"/>
                  <a:chExt cx="666" cy="531"/>
                </a:xfrm>
              </p:grpSpPr>
              <p:pic>
                <p:nvPicPr>
                  <p:cNvPr id="93" name="Picture 87" descr="XP icon my computer"/>
                  <p:cNvPicPr>
                    <a:picLocks noChangeAspect="1" noChangeArrowheads="1"/>
                  </p:cNvPicPr>
                  <p:nvPr/>
                </p:nvPicPr>
                <p:blipFill>
                  <a:blip r:embed="rId21" cstate="screen"/>
                  <a:srcRect/>
                  <a:stretch>
                    <a:fillRect/>
                  </a:stretch>
                </p:blipFill>
                <p:spPr bwMode="auto">
                  <a:xfrm flipH="1">
                    <a:off x="1658" y="914"/>
                    <a:ext cx="396" cy="396"/>
                  </a:xfrm>
                  <a:prstGeom prst="rect">
                    <a:avLst/>
                  </a:prstGeom>
                  <a:noFill/>
                  <a:ln w="9525">
                    <a:noFill/>
                    <a:miter lim="800000"/>
                    <a:headEnd/>
                    <a:tailEnd/>
                  </a:ln>
                </p:spPr>
              </p:pic>
              <p:pic>
                <p:nvPicPr>
                  <p:cNvPr id="94" name="Picture 88" descr="XP icon my documents"/>
                  <p:cNvPicPr>
                    <a:picLocks noChangeAspect="1" noChangeArrowheads="1"/>
                  </p:cNvPicPr>
                  <p:nvPr/>
                </p:nvPicPr>
                <p:blipFill>
                  <a:blip r:embed="rId22" cstate="screen"/>
                  <a:srcRect/>
                  <a:stretch>
                    <a:fillRect/>
                  </a:stretch>
                </p:blipFill>
                <p:spPr bwMode="auto">
                  <a:xfrm>
                    <a:off x="1964" y="1171"/>
                    <a:ext cx="222" cy="249"/>
                  </a:xfrm>
                  <a:prstGeom prst="rect">
                    <a:avLst/>
                  </a:prstGeom>
                  <a:noFill/>
                  <a:ln w="9525">
                    <a:noFill/>
                    <a:miter lim="800000"/>
                    <a:headEnd/>
                    <a:tailEnd/>
                  </a:ln>
                </p:spPr>
              </p:pic>
              <p:pic>
                <p:nvPicPr>
                  <p:cNvPr id="95" name="Picture 89" descr="user business user woman"/>
                  <p:cNvPicPr>
                    <a:picLocks noChangeAspect="1" noChangeArrowheads="1"/>
                  </p:cNvPicPr>
                  <p:nvPr/>
                </p:nvPicPr>
                <p:blipFill>
                  <a:blip r:embed="rId23" cstate="screen"/>
                  <a:srcRect/>
                  <a:stretch>
                    <a:fillRect/>
                  </a:stretch>
                </p:blipFill>
                <p:spPr bwMode="auto">
                  <a:xfrm flipH="1">
                    <a:off x="1520" y="1089"/>
                    <a:ext cx="263" cy="356"/>
                  </a:xfrm>
                  <a:prstGeom prst="rect">
                    <a:avLst/>
                  </a:prstGeom>
                  <a:noFill/>
                  <a:ln w="9525">
                    <a:noFill/>
                    <a:miter lim="800000"/>
                    <a:headEnd/>
                    <a:tailEnd/>
                  </a:ln>
                </p:spPr>
              </p:pic>
            </p:grpSp>
            <p:grpSp>
              <p:nvGrpSpPr>
                <p:cNvPr id="82" name="Group 90"/>
                <p:cNvGrpSpPr>
                  <a:grpSpLocks/>
                </p:cNvGrpSpPr>
                <p:nvPr/>
              </p:nvGrpSpPr>
              <p:grpSpPr bwMode="auto">
                <a:xfrm>
                  <a:off x="7729542" y="3703644"/>
                  <a:ext cx="990601" cy="1247776"/>
                  <a:chOff x="2619" y="2844"/>
                  <a:chExt cx="624" cy="786"/>
                </a:xfrm>
              </p:grpSpPr>
              <p:grpSp>
                <p:nvGrpSpPr>
                  <p:cNvPr id="83" name="Group 91"/>
                  <p:cNvGrpSpPr>
                    <a:grpSpLocks/>
                  </p:cNvGrpSpPr>
                  <p:nvPr/>
                </p:nvGrpSpPr>
                <p:grpSpPr bwMode="auto">
                  <a:xfrm>
                    <a:off x="2619" y="2844"/>
                    <a:ext cx="619" cy="577"/>
                    <a:chOff x="96" y="1949"/>
                    <a:chExt cx="702" cy="655"/>
                  </a:xfrm>
                </p:grpSpPr>
                <p:pic>
                  <p:nvPicPr>
                    <p:cNvPr id="91" name="Picture 92" descr="pie-gray"/>
                    <p:cNvPicPr>
                      <a:picLocks noChangeAspect="1" noChangeArrowheads="1"/>
                    </p:cNvPicPr>
                    <p:nvPr/>
                  </p:nvPicPr>
                  <p:blipFill>
                    <a:blip r:embed="rId20" cstate="screen"/>
                    <a:srcRect/>
                    <a:stretch>
                      <a:fillRect/>
                    </a:stretch>
                  </p:blipFill>
                  <p:spPr bwMode="auto">
                    <a:xfrm>
                      <a:off x="96" y="2309"/>
                      <a:ext cx="702" cy="295"/>
                    </a:xfrm>
                    <a:prstGeom prst="rect">
                      <a:avLst/>
                    </a:prstGeom>
                    <a:noFill/>
                    <a:ln w="9525">
                      <a:noFill/>
                      <a:miter lim="800000"/>
                      <a:headEnd/>
                      <a:tailEnd/>
                    </a:ln>
                  </p:spPr>
                </p:pic>
                <p:pic>
                  <p:nvPicPr>
                    <p:cNvPr id="92" name="Picture 93" descr="Server"/>
                    <p:cNvPicPr>
                      <a:picLocks noChangeAspect="1" noChangeArrowheads="1"/>
                    </p:cNvPicPr>
                    <p:nvPr/>
                  </p:nvPicPr>
                  <p:blipFill>
                    <a:blip r:embed="rId12" cstate="screen"/>
                    <a:srcRect/>
                    <a:stretch>
                      <a:fillRect/>
                    </a:stretch>
                  </p:blipFill>
                  <p:spPr bwMode="auto">
                    <a:xfrm>
                      <a:off x="237" y="1949"/>
                      <a:ext cx="406" cy="553"/>
                    </a:xfrm>
                    <a:prstGeom prst="rect">
                      <a:avLst/>
                    </a:prstGeom>
                    <a:noFill/>
                    <a:ln w="9525">
                      <a:noFill/>
                      <a:miter lim="800000"/>
                      <a:headEnd/>
                      <a:tailEnd/>
                    </a:ln>
                  </p:spPr>
                </p:pic>
              </p:grpSp>
              <p:sp>
                <p:nvSpPr>
                  <p:cNvPr id="89" name="Text Box 94"/>
                  <p:cNvSpPr txBox="1">
                    <a:spLocks noChangeArrowheads="1"/>
                  </p:cNvSpPr>
                  <p:nvPr/>
                </p:nvSpPr>
                <p:spPr bwMode="auto">
                  <a:xfrm>
                    <a:off x="2713" y="3355"/>
                    <a:ext cx="416"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90" name="Picture 95" descr="Shipping box with label"/>
                  <p:cNvPicPr>
                    <a:picLocks noChangeAspect="1" noChangeArrowheads="1"/>
                  </p:cNvPicPr>
                  <p:nvPr/>
                </p:nvPicPr>
                <p:blipFill>
                  <a:blip r:embed="rId18" cstate="screen"/>
                  <a:srcRect/>
                  <a:stretch>
                    <a:fillRect/>
                  </a:stretch>
                </p:blipFill>
                <p:spPr bwMode="auto">
                  <a:xfrm>
                    <a:off x="2877" y="3032"/>
                    <a:ext cx="366" cy="323"/>
                  </a:xfrm>
                  <a:prstGeom prst="rect">
                    <a:avLst/>
                  </a:prstGeom>
                  <a:noFill/>
                  <a:ln w="9525">
                    <a:noFill/>
                    <a:miter lim="800000"/>
                    <a:headEnd/>
                    <a:tailEnd/>
                  </a:ln>
                </p:spPr>
              </p:pic>
            </p:grpSp>
            <p:sp>
              <p:nvSpPr>
                <p:cNvPr id="87" name="Line 20"/>
                <p:cNvSpPr>
                  <a:spLocks noChangeShapeType="1"/>
                </p:cNvSpPr>
                <p:nvPr/>
              </p:nvSpPr>
              <p:spPr bwMode="auto">
                <a:xfrm flipH="1" flipV="1">
                  <a:off x="7900429" y="5141941"/>
                  <a:ext cx="0" cy="600211"/>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10" name="Line 21"/>
                <p:cNvSpPr>
                  <a:spLocks noChangeShapeType="1"/>
                </p:cNvSpPr>
                <p:nvPr/>
              </p:nvSpPr>
              <p:spPr bwMode="auto">
                <a:xfrm flipH="1">
                  <a:off x="5336832" y="5141943"/>
                  <a:ext cx="2973773" cy="0"/>
                </a:xfrm>
                <a:prstGeom prst="line">
                  <a:avLst/>
                </a:prstGeom>
                <a:noFill/>
                <a:ln w="762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80" name="Line 45"/>
                <p:cNvSpPr>
                  <a:spLocks noChangeShapeType="1"/>
                </p:cNvSpPr>
                <p:nvPr/>
              </p:nvSpPr>
              <p:spPr bwMode="auto">
                <a:xfrm>
                  <a:off x="6259726" y="3821477"/>
                  <a:ext cx="0" cy="132046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pic>
              <p:nvPicPr>
                <p:cNvPr id="86" name="Picture 62" descr="BizTalk"/>
                <p:cNvPicPr>
                  <a:picLocks noChangeAspect="1" noChangeArrowheads="1"/>
                </p:cNvPicPr>
                <p:nvPr/>
              </p:nvPicPr>
              <p:blipFill>
                <a:blip r:embed="rId24" cstate="screen"/>
                <a:srcRect/>
                <a:stretch>
                  <a:fillRect/>
                </a:stretch>
              </p:blipFill>
              <p:spPr bwMode="auto">
                <a:xfrm>
                  <a:off x="6669901" y="3878900"/>
                  <a:ext cx="742949" cy="1142999"/>
                </a:xfrm>
                <a:prstGeom prst="rect">
                  <a:avLst/>
                </a:prstGeom>
                <a:noFill/>
                <a:ln w="9525">
                  <a:noFill/>
                  <a:miter lim="800000"/>
                  <a:headEnd/>
                  <a:tailEnd/>
                </a:ln>
                <a:effectLst>
                  <a:glow rad="139700">
                    <a:schemeClr val="accent6">
                      <a:satMod val="175000"/>
                      <a:alpha val="40000"/>
                    </a:schemeClr>
                  </a:glow>
                </a:effectLst>
              </p:spPr>
            </p:pic>
          </p:grpSp>
          <p:pic>
            <p:nvPicPr>
              <p:cNvPr id="111" name="Picture 49"/>
              <p:cNvPicPr>
                <a:picLocks noChangeAspect="1" noChangeArrowheads="1"/>
              </p:cNvPicPr>
              <p:nvPr/>
            </p:nvPicPr>
            <p:blipFill>
              <a:blip r:embed="rId25" cstate="print"/>
              <a:srcRect/>
              <a:stretch>
                <a:fillRect/>
              </a:stretch>
            </p:blipFill>
            <p:spPr bwMode="auto">
              <a:xfrm>
                <a:off x="7010400" y="3657600"/>
                <a:ext cx="210278" cy="204563"/>
              </a:xfrm>
              <a:prstGeom prst="rect">
                <a:avLst/>
              </a:prstGeom>
              <a:noFill/>
              <a:ln w="9525">
                <a:noFill/>
                <a:miter lim="800000"/>
                <a:headEnd/>
                <a:tailEnd/>
              </a:ln>
            </p:spPr>
          </p:pic>
          <p:pic>
            <p:nvPicPr>
              <p:cNvPr id="112" name="Picture 49"/>
              <p:cNvPicPr>
                <a:picLocks noChangeAspect="1" noChangeArrowheads="1"/>
              </p:cNvPicPr>
              <p:nvPr/>
            </p:nvPicPr>
            <p:blipFill>
              <a:blip r:embed="rId25" cstate="print"/>
              <a:srcRect/>
              <a:stretch>
                <a:fillRect/>
              </a:stretch>
            </p:blipFill>
            <p:spPr bwMode="auto">
              <a:xfrm>
                <a:off x="6629400" y="4191000"/>
                <a:ext cx="210278" cy="204563"/>
              </a:xfrm>
              <a:prstGeom prst="rect">
                <a:avLst/>
              </a:prstGeom>
              <a:noFill/>
              <a:ln w="9525">
                <a:noFill/>
                <a:miter lim="800000"/>
                <a:headEnd/>
                <a:tailEnd/>
              </a:ln>
            </p:spPr>
          </p:pic>
          <p:pic>
            <p:nvPicPr>
              <p:cNvPr id="113" name="Picture 49"/>
              <p:cNvPicPr>
                <a:picLocks noChangeAspect="1" noChangeArrowheads="1"/>
              </p:cNvPicPr>
              <p:nvPr/>
            </p:nvPicPr>
            <p:blipFill>
              <a:blip r:embed="rId25" cstate="print"/>
              <a:srcRect/>
              <a:stretch>
                <a:fillRect/>
              </a:stretch>
            </p:blipFill>
            <p:spPr bwMode="auto">
              <a:xfrm>
                <a:off x="8153400" y="4114800"/>
                <a:ext cx="210278" cy="204563"/>
              </a:xfrm>
              <a:prstGeom prst="rect">
                <a:avLst/>
              </a:prstGeom>
              <a:noFill/>
              <a:ln w="9525">
                <a:noFill/>
                <a:miter lim="800000"/>
                <a:headEnd/>
                <a:tailEnd/>
              </a:ln>
            </p:spPr>
          </p:pic>
          <p:pic>
            <p:nvPicPr>
              <p:cNvPr id="115" name="Picture 49"/>
              <p:cNvPicPr>
                <a:picLocks noChangeAspect="1" noChangeArrowheads="1"/>
              </p:cNvPicPr>
              <p:nvPr/>
            </p:nvPicPr>
            <p:blipFill>
              <a:blip r:embed="rId25" cstate="print"/>
              <a:srcRect/>
              <a:stretch>
                <a:fillRect/>
              </a:stretch>
            </p:blipFill>
            <p:spPr bwMode="auto">
              <a:xfrm>
                <a:off x="6934200" y="4953000"/>
                <a:ext cx="210278" cy="204563"/>
              </a:xfrm>
              <a:prstGeom prst="rect">
                <a:avLst/>
              </a:prstGeom>
              <a:noFill/>
              <a:ln w="9525">
                <a:noFill/>
                <a:miter lim="800000"/>
                <a:headEnd/>
                <a:tailEnd/>
              </a:ln>
            </p:spPr>
          </p:pic>
          <p:pic>
            <p:nvPicPr>
              <p:cNvPr id="116" name="Picture 49"/>
              <p:cNvPicPr>
                <a:picLocks noChangeAspect="1" noChangeArrowheads="1"/>
              </p:cNvPicPr>
              <p:nvPr/>
            </p:nvPicPr>
            <p:blipFill>
              <a:blip r:embed="rId25" cstate="print"/>
              <a:srcRect/>
              <a:stretch>
                <a:fillRect/>
              </a:stretch>
            </p:blipFill>
            <p:spPr bwMode="auto">
              <a:xfrm>
                <a:off x="7467600" y="4343400"/>
                <a:ext cx="210278" cy="204563"/>
              </a:xfrm>
              <a:prstGeom prst="rect">
                <a:avLst/>
              </a:prstGeom>
              <a:noFill/>
              <a:ln w="9525">
                <a:noFill/>
                <a:miter lim="800000"/>
                <a:headEnd/>
                <a:tailEnd/>
              </a:ln>
            </p:spPr>
          </p:pic>
        </p:grpSp>
        <p:pic>
          <p:nvPicPr>
            <p:cNvPr id="126" name="Picture 125" descr="pie-gray"/>
            <p:cNvPicPr>
              <a:picLocks noChangeAspect="1" noChangeArrowheads="1"/>
            </p:cNvPicPr>
            <p:nvPr/>
          </p:nvPicPr>
          <p:blipFill>
            <a:blip r:embed="rId20" cstate="screen"/>
            <a:srcRect/>
            <a:stretch>
              <a:fillRect/>
            </a:stretch>
          </p:blipFill>
          <p:spPr bwMode="auto">
            <a:xfrm>
              <a:off x="7321914" y="6034673"/>
              <a:ext cx="730512" cy="261954"/>
            </a:xfrm>
            <a:prstGeom prst="rect">
              <a:avLst/>
            </a:prstGeom>
            <a:noFill/>
            <a:ln w="9525">
              <a:noFill/>
              <a:miter lim="800000"/>
              <a:headEnd/>
              <a:tailEnd/>
            </a:ln>
          </p:spPr>
        </p:pic>
        <p:pic>
          <p:nvPicPr>
            <p:cNvPr id="127" name="Picture 126" descr="Server"/>
            <p:cNvPicPr>
              <a:picLocks noChangeAspect="1" noChangeArrowheads="1"/>
            </p:cNvPicPr>
            <p:nvPr/>
          </p:nvPicPr>
          <p:blipFill>
            <a:blip r:embed="rId12" cstate="screen"/>
            <a:srcRect/>
            <a:stretch>
              <a:fillRect/>
            </a:stretch>
          </p:blipFill>
          <p:spPr bwMode="auto">
            <a:xfrm>
              <a:off x="7467600" y="5715000"/>
              <a:ext cx="422490" cy="491053"/>
            </a:xfrm>
            <a:prstGeom prst="rect">
              <a:avLst/>
            </a:prstGeom>
            <a:noFill/>
            <a:ln w="9525">
              <a:noFill/>
              <a:miter lim="800000"/>
              <a:headEnd/>
              <a:tailEnd/>
            </a:ln>
          </p:spPr>
        </p:pic>
        <p:sp>
          <p:nvSpPr>
            <p:cNvPr id="128" name="Text Box 75"/>
            <p:cNvSpPr txBox="1">
              <a:spLocks noChangeArrowheads="1"/>
            </p:cNvSpPr>
            <p:nvPr/>
          </p:nvSpPr>
          <p:spPr bwMode="auto">
            <a:xfrm>
              <a:off x="6955799" y="6220427"/>
              <a:ext cx="1857886" cy="276999"/>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smtClean="0">
                  <a:solidFill>
                    <a:schemeClr val="bg2"/>
                  </a:solidFill>
                </a:rPr>
                <a:t>Business Partner</a:t>
              </a:r>
              <a:endParaRPr lang="en-US" sz="1200" dirty="0">
                <a:solidFill>
                  <a:schemeClr val="bg2"/>
                </a:solidFill>
              </a:endParaRPr>
            </a:p>
          </p:txBody>
        </p:sp>
        <p:sp>
          <p:nvSpPr>
            <p:cNvPr id="129" name="Line 20"/>
            <p:cNvSpPr>
              <a:spLocks noChangeShapeType="1"/>
            </p:cNvSpPr>
            <p:nvPr/>
          </p:nvSpPr>
          <p:spPr bwMode="auto">
            <a:xfrm>
              <a:off x="7620000" y="4648200"/>
              <a:ext cx="316" cy="1115027"/>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30" name="Cloud"/>
            <p:cNvSpPr>
              <a:spLocks noChangeAspect="1" noEditPoints="1" noChangeArrowheads="1"/>
            </p:cNvSpPr>
            <p:nvPr/>
          </p:nvSpPr>
          <p:spPr bwMode="auto">
            <a:xfrm flipV="1">
              <a:off x="7391716" y="5228240"/>
              <a:ext cx="457200" cy="3063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sp>
        <p:nvSpPr>
          <p:cNvPr id="131" name="Freeform 130"/>
          <p:cNvSpPr/>
          <p:nvPr/>
        </p:nvSpPr>
        <p:spPr>
          <a:xfrm>
            <a:off x="7543801" y="1828800"/>
            <a:ext cx="1447800"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950403 w 3250294"/>
              <a:gd name="connsiteY5" fmla="*/ 596900 h 1193800"/>
              <a:gd name="connsiteX6" fmla="*/ 0 w 3250294"/>
              <a:gd name="connsiteY6" fmla="*/ 0 h 1193800"/>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1149946 w 3250294"/>
              <a:gd name="connsiteY5" fmla="*/ 596900 h 1193800"/>
              <a:gd name="connsiteX6" fmla="*/ 0 w 32502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149946 w 3641494"/>
              <a:gd name="connsiteY5" fmla="*/ 596900 h 1193800"/>
              <a:gd name="connsiteX6" fmla="*/ 0 w 36414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341601 w 3641494"/>
              <a:gd name="connsiteY5" fmla="*/ 596900 h 1193800"/>
              <a:gd name="connsiteX6" fmla="*/ 0 w 36414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149943 w 3641494"/>
              <a:gd name="connsiteY5" fmla="*/ 596900 h 1193800"/>
              <a:gd name="connsiteX6" fmla="*/ 0 w 36414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94" h="1193800">
                <a:moveTo>
                  <a:pt x="0" y="0"/>
                </a:moveTo>
                <a:lnTo>
                  <a:pt x="2653394" y="0"/>
                </a:lnTo>
                <a:lnTo>
                  <a:pt x="3641494" y="596900"/>
                </a:lnTo>
                <a:lnTo>
                  <a:pt x="2653394" y="1193800"/>
                </a:lnTo>
                <a:lnTo>
                  <a:pt x="0" y="1193800"/>
                </a:lnTo>
                <a:lnTo>
                  <a:pt x="1149943" y="596900"/>
                </a:lnTo>
                <a:lnTo>
                  <a:pt x="0" y="0"/>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90000"/>
              </a:lnSpc>
              <a:spcBef>
                <a:spcPct val="0"/>
              </a:spcBef>
              <a:spcAft>
                <a:spcPct val="0"/>
              </a:spcAft>
            </a:pPr>
            <a:r>
              <a:rPr lang="en-US" altLang="zh-CN" dirty="0" smtClean="0"/>
              <a:t>   S+S</a:t>
            </a:r>
            <a:endParaRPr lang="en-US" altLang="zh-CN" dirty="0"/>
          </a:p>
        </p:txBody>
      </p:sp>
      <p:grpSp>
        <p:nvGrpSpPr>
          <p:cNvPr id="84" name="Group 139"/>
          <p:cNvGrpSpPr/>
          <p:nvPr/>
        </p:nvGrpSpPr>
        <p:grpSpPr>
          <a:xfrm>
            <a:off x="7239000" y="2743200"/>
            <a:ext cx="1711520" cy="1524000"/>
            <a:chOff x="7239000" y="2743200"/>
            <a:chExt cx="1711520" cy="1524000"/>
          </a:xfrm>
        </p:grpSpPr>
        <p:sp>
          <p:nvSpPr>
            <p:cNvPr id="133" name="Cloud"/>
            <p:cNvSpPr>
              <a:spLocks noChangeAspect="1" noEditPoints="1" noChangeArrowheads="1"/>
            </p:cNvSpPr>
            <p:nvPr/>
          </p:nvSpPr>
          <p:spPr bwMode="auto">
            <a:xfrm flipV="1">
              <a:off x="7924800" y="3048000"/>
              <a:ext cx="1025720" cy="5334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pic>
          <p:nvPicPr>
            <p:cNvPr id="134" name="Picture 49"/>
            <p:cNvPicPr>
              <a:picLocks noChangeAspect="1" noChangeArrowheads="1"/>
            </p:cNvPicPr>
            <p:nvPr/>
          </p:nvPicPr>
          <p:blipFill>
            <a:blip r:embed="rId25" cstate="print"/>
            <a:srcRect/>
            <a:stretch>
              <a:fillRect/>
            </a:stretch>
          </p:blipFill>
          <p:spPr bwMode="auto">
            <a:xfrm>
              <a:off x="8569520" y="3352803"/>
              <a:ext cx="251625" cy="211089"/>
            </a:xfrm>
            <a:prstGeom prst="rect">
              <a:avLst/>
            </a:prstGeom>
            <a:noFill/>
            <a:ln w="9525">
              <a:noFill/>
              <a:miter lim="800000"/>
              <a:headEnd/>
              <a:tailEnd/>
            </a:ln>
          </p:spPr>
        </p:pic>
        <p:pic>
          <p:nvPicPr>
            <p:cNvPr id="135" name="Picture 49"/>
            <p:cNvPicPr>
              <a:picLocks noChangeAspect="1" noChangeArrowheads="1"/>
            </p:cNvPicPr>
            <p:nvPr/>
          </p:nvPicPr>
          <p:blipFill>
            <a:blip r:embed="rId25" cstate="print"/>
            <a:srcRect/>
            <a:stretch>
              <a:fillRect/>
            </a:stretch>
          </p:blipFill>
          <p:spPr bwMode="auto">
            <a:xfrm>
              <a:off x="8112320" y="3352803"/>
              <a:ext cx="251625" cy="211089"/>
            </a:xfrm>
            <a:prstGeom prst="rect">
              <a:avLst/>
            </a:prstGeom>
            <a:noFill/>
            <a:ln w="9525">
              <a:noFill/>
              <a:miter lim="800000"/>
              <a:headEnd/>
              <a:tailEnd/>
            </a:ln>
          </p:spPr>
        </p:pic>
        <p:pic>
          <p:nvPicPr>
            <p:cNvPr id="136" name="Picture 49"/>
            <p:cNvPicPr>
              <a:picLocks noChangeAspect="1" noChangeArrowheads="1"/>
            </p:cNvPicPr>
            <p:nvPr/>
          </p:nvPicPr>
          <p:blipFill>
            <a:blip r:embed="rId25" cstate="print"/>
            <a:srcRect/>
            <a:stretch>
              <a:fillRect/>
            </a:stretch>
          </p:blipFill>
          <p:spPr bwMode="auto">
            <a:xfrm>
              <a:off x="8340920" y="3048003"/>
              <a:ext cx="251625" cy="211089"/>
            </a:xfrm>
            <a:prstGeom prst="rect">
              <a:avLst/>
            </a:prstGeom>
            <a:noFill/>
            <a:ln w="9525">
              <a:noFill/>
              <a:miter lim="800000"/>
              <a:headEnd/>
              <a:tailEnd/>
            </a:ln>
          </p:spPr>
        </p:pic>
        <p:sp>
          <p:nvSpPr>
            <p:cNvPr id="138" name="Line 21"/>
            <p:cNvSpPr>
              <a:spLocks noChangeShapeType="1"/>
            </p:cNvSpPr>
            <p:nvPr/>
          </p:nvSpPr>
          <p:spPr bwMode="auto">
            <a:xfrm flipH="1">
              <a:off x="7239000" y="4267200"/>
              <a:ext cx="1371600" cy="0"/>
            </a:xfrm>
            <a:prstGeom prst="line">
              <a:avLst/>
            </a:prstGeom>
            <a:noFill/>
            <a:ln w="762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132" name="Line 20"/>
            <p:cNvSpPr>
              <a:spLocks noChangeShapeType="1"/>
            </p:cNvSpPr>
            <p:nvPr/>
          </p:nvSpPr>
          <p:spPr bwMode="auto">
            <a:xfrm flipH="1">
              <a:off x="8458200" y="3657600"/>
              <a:ext cx="0" cy="609600"/>
            </a:xfrm>
            <a:prstGeom prst="line">
              <a:avLst/>
            </a:prstGeom>
            <a:noFill/>
            <a:ln w="25400">
              <a:solidFill>
                <a:srgbClr val="00B0F0"/>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39" name="TextBox 138"/>
            <p:cNvSpPr txBox="1"/>
            <p:nvPr/>
          </p:nvSpPr>
          <p:spPr>
            <a:xfrm>
              <a:off x="7848600" y="2743200"/>
              <a:ext cx="1088568" cy="276999"/>
            </a:xfrm>
            <a:prstGeom prst="rect">
              <a:avLst/>
            </a:prstGeom>
            <a:noFill/>
          </p:spPr>
          <p:txBody>
            <a:bodyPr wrap="none" rtlCol="0">
              <a:spAutoFit/>
            </a:bodyPr>
            <a:lstStyle/>
            <a:p>
              <a:r>
                <a:rPr lang="en-US" sz="1200" dirty="0" smtClean="0"/>
                <a:t>Cloud Services</a:t>
              </a:r>
              <a:endParaRPr lang="en-US" sz="1200" dirty="0"/>
            </a:p>
          </p:txBody>
        </p:sp>
      </p:grpSp>
    </p:spTree>
    <p:custDataLst>
      <p:tags r:id="rId1"/>
    </p:custDataLst>
  </p:cSld>
  <p:clrMapOvr>
    <a:masterClrMapping/>
  </p:clrMapOvr>
  <p:transition advTm="185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wipe(left)">
                                      <p:cBhvr>
                                        <p:cTn id="16" dur="500"/>
                                        <p:tgtEl>
                                          <p:spTgt spid="11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wipe(left)">
                                      <p:cBhvr>
                                        <p:cTn id="25" dur="500"/>
                                        <p:tgtEl>
                                          <p:spTgt spid="120"/>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wipe(left)">
                                      <p:cBhvr>
                                        <p:cTn id="34" dur="500"/>
                                        <p:tgtEl>
                                          <p:spTgt spid="131"/>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dissolve">
                                      <p:cBhvr>
                                        <p:cTn id="3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990600"/>
            <a:ext cx="2743200" cy="2133600"/>
            <a:chOff x="432" y="960"/>
            <a:chExt cx="1728" cy="1344"/>
          </a:xfrm>
        </p:grpSpPr>
        <p:pic>
          <p:nvPicPr>
            <p:cNvPr id="282627" name="Picture 3" descr="3D Oval blue disc"/>
            <p:cNvPicPr>
              <a:picLocks noChangeAspect="1" noChangeArrowheads="1"/>
            </p:cNvPicPr>
            <p:nvPr/>
          </p:nvPicPr>
          <p:blipFill>
            <a:blip r:embed="rId3"/>
            <a:srcRect/>
            <a:stretch>
              <a:fillRect/>
            </a:stretch>
          </p:blipFill>
          <p:spPr bwMode="auto">
            <a:xfrm>
              <a:off x="432" y="1514"/>
              <a:ext cx="1728" cy="790"/>
            </a:xfrm>
            <a:prstGeom prst="rect">
              <a:avLst/>
            </a:prstGeom>
            <a:noFill/>
          </p:spPr>
        </p:pic>
        <p:pic>
          <p:nvPicPr>
            <p:cNvPr id="282628" name="Picture 4" descr="j0202496[1]"/>
            <p:cNvPicPr>
              <a:picLocks noChangeAspect="1" noChangeArrowheads="1"/>
            </p:cNvPicPr>
            <p:nvPr/>
          </p:nvPicPr>
          <p:blipFill>
            <a:blip r:embed="rId4"/>
            <a:srcRect/>
            <a:stretch>
              <a:fillRect/>
            </a:stretch>
          </p:blipFill>
          <p:spPr bwMode="auto">
            <a:xfrm>
              <a:off x="768" y="960"/>
              <a:ext cx="992" cy="888"/>
            </a:xfrm>
            <a:prstGeom prst="rect">
              <a:avLst/>
            </a:prstGeom>
            <a:noFill/>
            <a:ln w="9525">
              <a:noFill/>
              <a:miter lim="800000"/>
              <a:headEnd/>
              <a:tailEnd/>
            </a:ln>
            <a:effectLst/>
          </p:spPr>
        </p:pic>
        <p:sp>
          <p:nvSpPr>
            <p:cNvPr id="282629" name="AutoShape 5"/>
            <p:cNvSpPr>
              <a:spLocks noChangeArrowheads="1"/>
            </p:cNvSpPr>
            <p:nvPr/>
          </p:nvSpPr>
          <p:spPr bwMode="auto">
            <a:xfrm>
              <a:off x="816" y="1872"/>
              <a:ext cx="912"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nSpc>
                  <a:spcPct val="100000"/>
                </a:lnSpc>
                <a:spcBef>
                  <a:spcPct val="0"/>
                </a:spcBef>
              </a:pPr>
              <a:r>
                <a:rPr lang="en-US" altLang="zh-CN" sz="1600" b="1">
                  <a:solidFill>
                    <a:schemeClr val="bg1"/>
                  </a:solidFill>
                  <a:effectLst/>
                  <a:latin typeface="Arial" charset="0"/>
                  <a:ea typeface="宋体" charset="-122"/>
                </a:rPr>
                <a:t>Contoso</a:t>
              </a:r>
            </a:p>
          </p:txBody>
        </p:sp>
      </p:grpSp>
      <p:pic>
        <p:nvPicPr>
          <p:cNvPr id="282630" name="Picture 6" descr="halo"/>
          <p:cNvPicPr>
            <a:picLocks noChangeAspect="1" noChangeArrowheads="1"/>
          </p:cNvPicPr>
          <p:nvPr/>
        </p:nvPicPr>
        <p:blipFill>
          <a:blip r:embed="rId5"/>
          <a:srcRect/>
          <a:stretch>
            <a:fillRect/>
          </a:stretch>
        </p:blipFill>
        <p:spPr bwMode="auto">
          <a:xfrm>
            <a:off x="2286000" y="2286000"/>
            <a:ext cx="2103438" cy="2103438"/>
          </a:xfrm>
          <a:prstGeom prst="rect">
            <a:avLst/>
          </a:prstGeom>
          <a:noFill/>
        </p:spPr>
      </p:pic>
      <p:sp>
        <p:nvSpPr>
          <p:cNvPr id="282631" name="Rectangle 7"/>
          <p:cNvSpPr>
            <a:spLocks noChangeArrowheads="1"/>
          </p:cNvSpPr>
          <p:nvPr/>
        </p:nvSpPr>
        <p:spPr bwMode="auto">
          <a:xfrm>
            <a:off x="0" y="801688"/>
            <a:ext cx="3886200" cy="5867400"/>
          </a:xfrm>
          <a:prstGeom prst="rect">
            <a:avLst/>
          </a:prstGeom>
          <a:solidFill>
            <a:schemeClr val="tx1">
              <a:alpha val="10001"/>
            </a:schemeClr>
          </a:solidFill>
          <a:ln w="63500">
            <a:solidFill>
              <a:schemeClr val="tx1"/>
            </a:solidFill>
            <a:prstDash val="dash"/>
            <a:miter lim="800000"/>
            <a:headEnd/>
            <a:tailEnd/>
          </a:ln>
          <a:effectLst/>
        </p:spPr>
        <p:txBody>
          <a:bodyPr wrap="none"/>
          <a:lstStyle/>
          <a:p>
            <a:pPr>
              <a:lnSpc>
                <a:spcPct val="100000"/>
              </a:lnSpc>
              <a:spcBef>
                <a:spcPct val="0"/>
              </a:spcBef>
            </a:pPr>
            <a:r>
              <a:rPr lang="en-US" altLang="zh-CN" sz="4400" b="1">
                <a:effectLst/>
                <a:latin typeface="Franklin Gothic Medium" pitchFamily="34" charset="0"/>
                <a:ea typeface="宋体" charset="-122"/>
              </a:rPr>
              <a:t>EAI</a:t>
            </a:r>
            <a:r>
              <a:rPr lang="en-US" altLang="zh-CN" sz="3200" b="1">
                <a:effectLst>
                  <a:outerShdw blurRad="38100" dist="38100" dir="2700000" algn="tl">
                    <a:srgbClr val="C0C0C0"/>
                  </a:outerShdw>
                </a:effectLst>
                <a:latin typeface="Franklin Gothic Medium" pitchFamily="34" charset="0"/>
                <a:ea typeface="宋体" charset="-122"/>
              </a:rPr>
              <a:t>                              </a:t>
            </a:r>
          </a:p>
        </p:txBody>
      </p:sp>
      <p:sp>
        <p:nvSpPr>
          <p:cNvPr id="282632" name="Rectangle 8"/>
          <p:cNvSpPr>
            <a:spLocks noChangeArrowheads="1"/>
          </p:cNvSpPr>
          <p:nvPr/>
        </p:nvSpPr>
        <p:spPr bwMode="auto">
          <a:xfrm>
            <a:off x="3962400" y="838200"/>
            <a:ext cx="4953000" cy="5867400"/>
          </a:xfrm>
          <a:prstGeom prst="rect">
            <a:avLst/>
          </a:prstGeom>
          <a:solidFill>
            <a:schemeClr val="tx1">
              <a:alpha val="10001"/>
            </a:schemeClr>
          </a:solidFill>
          <a:ln w="63500" algn="ctr">
            <a:solidFill>
              <a:schemeClr val="tx1"/>
            </a:solidFill>
            <a:prstDash val="dash"/>
            <a:miter lim="800000"/>
            <a:headEnd/>
            <a:tailEnd/>
          </a:ln>
          <a:effectLst/>
        </p:spPr>
        <p:txBody>
          <a:bodyPr wrap="none"/>
          <a:lstStyle/>
          <a:p>
            <a:pPr>
              <a:lnSpc>
                <a:spcPct val="100000"/>
              </a:lnSpc>
              <a:spcBef>
                <a:spcPct val="0"/>
              </a:spcBef>
            </a:pPr>
            <a:r>
              <a:rPr lang="zh-CN" altLang="en-US" sz="4000" b="1">
                <a:effectLst>
                  <a:outerShdw blurRad="38100" dist="38100" dir="2700000" algn="tl">
                    <a:srgbClr val="C0C0C0"/>
                  </a:outerShdw>
                </a:effectLst>
                <a:latin typeface="Franklin Gothic Medium" pitchFamily="34" charset="0"/>
                <a:ea typeface="宋体" charset="-122"/>
              </a:rPr>
              <a:t>                             </a:t>
            </a:r>
            <a:r>
              <a:rPr lang="en-US" altLang="zh-CN" sz="4400" b="1">
                <a:effectLst/>
                <a:latin typeface="Franklin Gothic Medium" pitchFamily="34" charset="0"/>
                <a:ea typeface="宋体" charset="-122"/>
              </a:rPr>
              <a:t>B2B</a:t>
            </a:r>
          </a:p>
        </p:txBody>
      </p:sp>
      <p:grpSp>
        <p:nvGrpSpPr>
          <p:cNvPr id="3" name="Group 9"/>
          <p:cNvGrpSpPr>
            <a:grpSpLocks/>
          </p:cNvGrpSpPr>
          <p:nvPr/>
        </p:nvGrpSpPr>
        <p:grpSpPr bwMode="auto">
          <a:xfrm>
            <a:off x="3352800" y="2514600"/>
            <a:ext cx="4724400" cy="2078038"/>
            <a:chOff x="2112" y="1584"/>
            <a:chExt cx="2976" cy="1309"/>
          </a:xfrm>
        </p:grpSpPr>
        <p:pic>
          <p:nvPicPr>
            <p:cNvPr id="282634" name="Picture 10" descr="internet cloud 75 opac"/>
            <p:cNvPicPr>
              <a:picLocks noChangeAspect="1" noChangeArrowheads="1"/>
            </p:cNvPicPr>
            <p:nvPr/>
          </p:nvPicPr>
          <p:blipFill>
            <a:blip r:embed="rId6"/>
            <a:srcRect/>
            <a:stretch>
              <a:fillRect/>
            </a:stretch>
          </p:blipFill>
          <p:spPr bwMode="auto">
            <a:xfrm>
              <a:off x="2112" y="1584"/>
              <a:ext cx="2976" cy="1309"/>
            </a:xfrm>
            <a:prstGeom prst="rect">
              <a:avLst/>
            </a:prstGeom>
            <a:noFill/>
          </p:spPr>
        </p:pic>
        <p:sp>
          <p:nvSpPr>
            <p:cNvPr id="282635" name="Text Box 11"/>
            <p:cNvSpPr txBox="1">
              <a:spLocks noChangeArrowheads="1"/>
            </p:cNvSpPr>
            <p:nvPr/>
          </p:nvSpPr>
          <p:spPr bwMode="auto">
            <a:xfrm>
              <a:off x="2880" y="2352"/>
              <a:ext cx="1392" cy="250"/>
            </a:xfrm>
            <a:prstGeom prst="rect">
              <a:avLst/>
            </a:prstGeom>
            <a:noFill/>
            <a:ln w="9525">
              <a:noFill/>
              <a:miter lim="800000"/>
              <a:headEnd/>
              <a:tailEnd/>
            </a:ln>
            <a:effectLst/>
          </p:spPr>
          <p:txBody>
            <a:bodyPr>
              <a:spAutoFit/>
            </a:bodyPr>
            <a:lstStyle/>
            <a:p>
              <a:pPr>
                <a:lnSpc>
                  <a:spcPct val="100000"/>
                </a:lnSpc>
                <a:spcBef>
                  <a:spcPct val="50000"/>
                </a:spcBef>
              </a:pPr>
              <a:r>
                <a:rPr lang="en-US" altLang="zh-CN" sz="2000" b="1">
                  <a:solidFill>
                    <a:srgbClr val="969696"/>
                  </a:solidFill>
                  <a:effectLst>
                    <a:outerShdw blurRad="38100" dist="38100" dir="2700000" algn="tl">
                      <a:srgbClr val="000000"/>
                    </a:outerShdw>
                  </a:effectLst>
                  <a:latin typeface="Franklin Gothic Medium" pitchFamily="34" charset="0"/>
                  <a:ea typeface="宋体" charset="-122"/>
                </a:rPr>
                <a:t>Internet</a:t>
              </a:r>
            </a:p>
          </p:txBody>
        </p:sp>
      </p:grpSp>
      <p:sp>
        <p:nvSpPr>
          <p:cNvPr id="282636" name="Rectangle 12"/>
          <p:cNvSpPr>
            <a:spLocks noGrp="1" noChangeArrowheads="1"/>
          </p:cNvSpPr>
          <p:nvPr>
            <p:ph type="title"/>
          </p:nvPr>
        </p:nvSpPr>
        <p:spPr>
          <a:xfrm>
            <a:off x="228600" y="71414"/>
            <a:ext cx="8915400" cy="476250"/>
          </a:xfrm>
        </p:spPr>
        <p:txBody>
          <a:bodyPr>
            <a:noAutofit/>
          </a:bodyPr>
          <a:lstStyle/>
          <a:p>
            <a:pPr algn="l"/>
            <a:r>
              <a:rPr lang="zh-CN" altLang="en-US" sz="3600" dirty="0" smtClean="0"/>
              <a:t>企业建立信息交换平台后</a:t>
            </a:r>
            <a:r>
              <a:rPr lang="en-US" altLang="zh-CN" sz="3600" dirty="0" smtClean="0"/>
              <a:t>IT</a:t>
            </a:r>
            <a:r>
              <a:rPr lang="zh-CN" altLang="en-US" sz="3600" dirty="0" smtClean="0"/>
              <a:t>架构</a:t>
            </a:r>
          </a:p>
        </p:txBody>
      </p:sp>
      <p:pic>
        <p:nvPicPr>
          <p:cNvPr id="282637" name="Picture 13"/>
          <p:cNvPicPr>
            <a:picLocks noChangeAspect="1" noChangeArrowheads="1"/>
          </p:cNvPicPr>
          <p:nvPr/>
        </p:nvPicPr>
        <p:blipFill>
          <a:blip r:embed="rId7"/>
          <a:srcRect/>
          <a:stretch>
            <a:fillRect/>
          </a:stretch>
        </p:blipFill>
        <p:spPr bwMode="auto">
          <a:xfrm>
            <a:off x="1219200" y="2590800"/>
            <a:ext cx="914400" cy="614363"/>
          </a:xfrm>
          <a:prstGeom prst="rect">
            <a:avLst/>
          </a:prstGeom>
          <a:noFill/>
          <a:ln w="9525">
            <a:noFill/>
            <a:miter lim="800000"/>
            <a:headEnd/>
            <a:tailEnd/>
          </a:ln>
          <a:effectLst/>
        </p:spPr>
      </p:pic>
      <p:grpSp>
        <p:nvGrpSpPr>
          <p:cNvPr id="4" name="Group 14"/>
          <p:cNvGrpSpPr>
            <a:grpSpLocks/>
          </p:cNvGrpSpPr>
          <p:nvPr/>
        </p:nvGrpSpPr>
        <p:grpSpPr bwMode="auto">
          <a:xfrm>
            <a:off x="7239000" y="2895600"/>
            <a:ext cx="1752600" cy="1050925"/>
            <a:chOff x="3984" y="816"/>
            <a:chExt cx="1104" cy="662"/>
          </a:xfrm>
        </p:grpSpPr>
        <p:pic>
          <p:nvPicPr>
            <p:cNvPr id="282639" name="Picture 15" descr="3d Oval disc"/>
            <p:cNvPicPr>
              <a:picLocks noChangeAspect="1" noChangeArrowheads="1"/>
            </p:cNvPicPr>
            <p:nvPr/>
          </p:nvPicPr>
          <p:blipFill>
            <a:blip r:embed="rId8" cstate="print"/>
            <a:srcRect/>
            <a:stretch>
              <a:fillRect/>
            </a:stretch>
          </p:blipFill>
          <p:spPr bwMode="auto">
            <a:xfrm>
              <a:off x="3984" y="1008"/>
              <a:ext cx="1104" cy="470"/>
            </a:xfrm>
            <a:prstGeom prst="rect">
              <a:avLst/>
            </a:prstGeom>
            <a:noFill/>
          </p:spPr>
        </p:pic>
        <p:pic>
          <p:nvPicPr>
            <p:cNvPr id="282640" name="Picture 16"/>
            <p:cNvPicPr>
              <a:picLocks noChangeAspect="1" noChangeArrowheads="1"/>
            </p:cNvPicPr>
            <p:nvPr/>
          </p:nvPicPr>
          <p:blipFill>
            <a:blip r:embed="rId9"/>
            <a:srcRect/>
            <a:stretch>
              <a:fillRect/>
            </a:stretch>
          </p:blipFill>
          <p:spPr bwMode="auto">
            <a:xfrm>
              <a:off x="4176" y="816"/>
              <a:ext cx="624" cy="483"/>
            </a:xfrm>
            <a:prstGeom prst="rect">
              <a:avLst/>
            </a:prstGeom>
            <a:noFill/>
          </p:spPr>
        </p:pic>
        <p:sp>
          <p:nvSpPr>
            <p:cNvPr id="282641" name="AutoShape 17"/>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nSpc>
                  <a:spcPct val="100000"/>
                </a:lnSpc>
                <a:spcBef>
                  <a:spcPct val="0"/>
                </a:spcBef>
              </a:pPr>
              <a:r>
                <a:rPr lang="zh-CN" altLang="en-US" sz="1600" b="1">
                  <a:solidFill>
                    <a:schemeClr val="bg1"/>
                  </a:solidFill>
                  <a:effectLst/>
                  <a:latin typeface="Arial" charset="0"/>
                  <a:ea typeface="宋体" charset="-122"/>
                </a:rPr>
                <a:t>供应商</a:t>
              </a:r>
            </a:p>
          </p:txBody>
        </p:sp>
      </p:grpSp>
      <p:grpSp>
        <p:nvGrpSpPr>
          <p:cNvPr id="5" name="Group 18"/>
          <p:cNvGrpSpPr>
            <a:grpSpLocks/>
          </p:cNvGrpSpPr>
          <p:nvPr/>
        </p:nvGrpSpPr>
        <p:grpSpPr bwMode="auto">
          <a:xfrm>
            <a:off x="5486400" y="777875"/>
            <a:ext cx="1752600" cy="1279525"/>
            <a:chOff x="2880" y="576"/>
            <a:chExt cx="1104" cy="806"/>
          </a:xfrm>
        </p:grpSpPr>
        <p:pic>
          <p:nvPicPr>
            <p:cNvPr id="282643" name="Picture 19" descr="3d Oval disc"/>
            <p:cNvPicPr>
              <a:picLocks noChangeAspect="1" noChangeArrowheads="1"/>
            </p:cNvPicPr>
            <p:nvPr/>
          </p:nvPicPr>
          <p:blipFill>
            <a:blip r:embed="rId8" cstate="print"/>
            <a:srcRect/>
            <a:stretch>
              <a:fillRect/>
            </a:stretch>
          </p:blipFill>
          <p:spPr bwMode="auto">
            <a:xfrm>
              <a:off x="2880" y="912"/>
              <a:ext cx="1104" cy="470"/>
            </a:xfrm>
            <a:prstGeom prst="rect">
              <a:avLst/>
            </a:prstGeom>
            <a:noFill/>
          </p:spPr>
        </p:pic>
        <p:pic>
          <p:nvPicPr>
            <p:cNvPr id="282644" name="Picture 20"/>
            <p:cNvPicPr>
              <a:picLocks noChangeAspect="1" noChangeArrowheads="1"/>
            </p:cNvPicPr>
            <p:nvPr/>
          </p:nvPicPr>
          <p:blipFill>
            <a:blip r:embed="rId10"/>
            <a:srcRect/>
            <a:stretch>
              <a:fillRect/>
            </a:stretch>
          </p:blipFill>
          <p:spPr bwMode="auto">
            <a:xfrm>
              <a:off x="3208" y="576"/>
              <a:ext cx="533" cy="577"/>
            </a:xfrm>
            <a:prstGeom prst="rect">
              <a:avLst/>
            </a:prstGeom>
            <a:noFill/>
          </p:spPr>
        </p:pic>
        <p:sp>
          <p:nvSpPr>
            <p:cNvPr id="282645" name="AutoShape 21"/>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nSpc>
                  <a:spcPct val="100000"/>
                </a:lnSpc>
                <a:spcBef>
                  <a:spcPct val="0"/>
                </a:spcBef>
              </a:pPr>
              <a:r>
                <a:rPr lang="zh-CN" altLang="en-US" sz="1600" b="1">
                  <a:solidFill>
                    <a:schemeClr val="bg1"/>
                  </a:solidFill>
                  <a:effectLst/>
                  <a:latin typeface="Arial" charset="0"/>
                  <a:ea typeface="宋体" charset="-122"/>
                </a:rPr>
                <a:t>客户</a:t>
              </a:r>
            </a:p>
          </p:txBody>
        </p:sp>
      </p:grpSp>
      <p:grpSp>
        <p:nvGrpSpPr>
          <p:cNvPr id="6" name="Group 22"/>
          <p:cNvGrpSpPr>
            <a:grpSpLocks/>
          </p:cNvGrpSpPr>
          <p:nvPr/>
        </p:nvGrpSpPr>
        <p:grpSpPr bwMode="auto">
          <a:xfrm>
            <a:off x="7010400" y="1524000"/>
            <a:ext cx="1752600" cy="1279525"/>
            <a:chOff x="2880" y="576"/>
            <a:chExt cx="1104" cy="806"/>
          </a:xfrm>
        </p:grpSpPr>
        <p:pic>
          <p:nvPicPr>
            <p:cNvPr id="282647" name="Picture 23" descr="3d Oval disc"/>
            <p:cNvPicPr>
              <a:picLocks noChangeAspect="1" noChangeArrowheads="1"/>
            </p:cNvPicPr>
            <p:nvPr/>
          </p:nvPicPr>
          <p:blipFill>
            <a:blip r:embed="rId8" cstate="print"/>
            <a:srcRect/>
            <a:stretch>
              <a:fillRect/>
            </a:stretch>
          </p:blipFill>
          <p:spPr bwMode="auto">
            <a:xfrm>
              <a:off x="2880" y="912"/>
              <a:ext cx="1104" cy="470"/>
            </a:xfrm>
            <a:prstGeom prst="rect">
              <a:avLst/>
            </a:prstGeom>
          </p:spPr>
        </p:pic>
        <p:pic>
          <p:nvPicPr>
            <p:cNvPr id="282648" name="Picture 24"/>
            <p:cNvPicPr>
              <a:picLocks noChangeAspect="1" noChangeArrowheads="1"/>
            </p:cNvPicPr>
            <p:nvPr/>
          </p:nvPicPr>
          <p:blipFill>
            <a:blip r:embed="rId10"/>
            <a:srcRect/>
            <a:stretch>
              <a:fillRect/>
            </a:stretch>
          </p:blipFill>
          <p:spPr bwMode="auto">
            <a:xfrm>
              <a:off x="3208" y="576"/>
              <a:ext cx="533" cy="577"/>
            </a:xfrm>
            <a:prstGeom prst="rect">
              <a:avLst/>
            </a:prstGeom>
          </p:spPr>
        </p:pic>
        <p:sp>
          <p:nvSpPr>
            <p:cNvPr id="282649" name="AutoShape 25"/>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nSpc>
                  <a:spcPct val="100000"/>
                </a:lnSpc>
                <a:spcBef>
                  <a:spcPct val="0"/>
                </a:spcBef>
              </a:pPr>
              <a:r>
                <a:rPr lang="zh-CN" altLang="en-US" sz="1600" b="1" dirty="0" smtClean="0">
                  <a:solidFill>
                    <a:schemeClr val="bg1"/>
                  </a:solidFill>
                  <a:effectLst/>
                  <a:latin typeface="Arial" charset="0"/>
                  <a:ea typeface="宋体" charset="-122"/>
                </a:rPr>
                <a:t>银行</a:t>
              </a:r>
              <a:endParaRPr lang="zh-CN" altLang="en-US" sz="1600" b="1" dirty="0">
                <a:solidFill>
                  <a:schemeClr val="bg1"/>
                </a:solidFill>
                <a:effectLst/>
                <a:latin typeface="Arial" charset="0"/>
                <a:ea typeface="宋体" charset="-122"/>
              </a:endParaRPr>
            </a:p>
          </p:txBody>
        </p:sp>
      </p:grpSp>
      <p:grpSp>
        <p:nvGrpSpPr>
          <p:cNvPr id="7" name="Group 26"/>
          <p:cNvGrpSpPr>
            <a:grpSpLocks/>
          </p:cNvGrpSpPr>
          <p:nvPr/>
        </p:nvGrpSpPr>
        <p:grpSpPr bwMode="auto">
          <a:xfrm>
            <a:off x="7086600" y="4114800"/>
            <a:ext cx="1752600" cy="1050925"/>
            <a:chOff x="3984" y="816"/>
            <a:chExt cx="1104" cy="662"/>
          </a:xfrm>
        </p:grpSpPr>
        <p:pic>
          <p:nvPicPr>
            <p:cNvPr id="282651" name="Picture 27" descr="3d Oval disc"/>
            <p:cNvPicPr>
              <a:picLocks noChangeAspect="1" noChangeArrowheads="1"/>
            </p:cNvPicPr>
            <p:nvPr/>
          </p:nvPicPr>
          <p:blipFill>
            <a:blip r:embed="rId8" cstate="print"/>
            <a:srcRect/>
            <a:stretch>
              <a:fillRect/>
            </a:stretch>
          </p:blipFill>
          <p:spPr bwMode="auto">
            <a:xfrm>
              <a:off x="3984" y="1008"/>
              <a:ext cx="1104" cy="470"/>
            </a:xfrm>
            <a:prstGeom prst="rect">
              <a:avLst/>
            </a:prstGeom>
            <a:noFill/>
          </p:spPr>
        </p:pic>
        <p:pic>
          <p:nvPicPr>
            <p:cNvPr id="282652" name="Picture 28"/>
            <p:cNvPicPr>
              <a:picLocks noChangeAspect="1" noChangeArrowheads="1"/>
            </p:cNvPicPr>
            <p:nvPr/>
          </p:nvPicPr>
          <p:blipFill>
            <a:blip r:embed="rId9"/>
            <a:srcRect/>
            <a:stretch>
              <a:fillRect/>
            </a:stretch>
          </p:blipFill>
          <p:spPr bwMode="auto">
            <a:xfrm>
              <a:off x="4176" y="816"/>
              <a:ext cx="624" cy="483"/>
            </a:xfrm>
            <a:prstGeom prst="rect">
              <a:avLst/>
            </a:prstGeom>
            <a:noFill/>
          </p:spPr>
        </p:pic>
        <p:sp>
          <p:nvSpPr>
            <p:cNvPr id="282653" name="AutoShape 29"/>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nSpc>
                  <a:spcPct val="100000"/>
                </a:lnSpc>
                <a:spcBef>
                  <a:spcPct val="0"/>
                </a:spcBef>
              </a:pPr>
              <a:r>
                <a:rPr lang="zh-CN" altLang="en-US" sz="1600" b="1" dirty="0">
                  <a:solidFill>
                    <a:schemeClr val="bg1"/>
                  </a:solidFill>
                  <a:effectLst/>
                  <a:latin typeface="Arial" charset="0"/>
                  <a:ea typeface="宋体" charset="-122"/>
                </a:rPr>
                <a:t>分销点</a:t>
              </a:r>
            </a:p>
          </p:txBody>
        </p:sp>
      </p:grpSp>
      <p:sp>
        <p:nvSpPr>
          <p:cNvPr id="282654" name="Line 30"/>
          <p:cNvSpPr>
            <a:spLocks noChangeShapeType="1"/>
          </p:cNvSpPr>
          <p:nvPr/>
        </p:nvSpPr>
        <p:spPr bwMode="auto">
          <a:xfrm flipH="1">
            <a:off x="2133600" y="4114800"/>
            <a:ext cx="762000" cy="1295400"/>
          </a:xfrm>
          <a:prstGeom prst="line">
            <a:avLst/>
          </a:prstGeom>
          <a:noFill/>
          <a:ln w="50800" cap="rnd">
            <a:solidFill>
              <a:schemeClr val="tx1"/>
            </a:solidFill>
            <a:prstDash val="sysDot"/>
            <a:round/>
            <a:headEnd type="triangle" w="med" len="med"/>
            <a:tailEnd type="triangle" w="med" len="med"/>
          </a:ln>
          <a:effectLst/>
        </p:spPr>
        <p:txBody>
          <a:bodyPr/>
          <a:lstStyle/>
          <a:p>
            <a:endParaRPr lang="zh-CN" altLang="en-US"/>
          </a:p>
        </p:txBody>
      </p:sp>
      <p:sp>
        <p:nvSpPr>
          <p:cNvPr id="282655" name="Line 31"/>
          <p:cNvSpPr>
            <a:spLocks noChangeShapeType="1"/>
          </p:cNvSpPr>
          <p:nvPr/>
        </p:nvSpPr>
        <p:spPr bwMode="auto">
          <a:xfrm flipH="1">
            <a:off x="1447800" y="4038600"/>
            <a:ext cx="1143000" cy="990600"/>
          </a:xfrm>
          <a:prstGeom prst="line">
            <a:avLst/>
          </a:prstGeom>
          <a:noFill/>
          <a:ln w="50800" cap="rnd">
            <a:solidFill>
              <a:schemeClr val="tx1"/>
            </a:solidFill>
            <a:prstDash val="sysDot"/>
            <a:round/>
            <a:headEnd type="triangle" w="med" len="med"/>
            <a:tailEnd type="triangle" w="med" len="med"/>
          </a:ln>
          <a:effectLst/>
        </p:spPr>
        <p:txBody>
          <a:bodyPr/>
          <a:lstStyle/>
          <a:p>
            <a:endParaRPr lang="zh-CN" altLang="en-US"/>
          </a:p>
        </p:txBody>
      </p:sp>
      <p:sp>
        <p:nvSpPr>
          <p:cNvPr id="282656" name="Line 32"/>
          <p:cNvSpPr>
            <a:spLocks noChangeShapeType="1"/>
          </p:cNvSpPr>
          <p:nvPr/>
        </p:nvSpPr>
        <p:spPr bwMode="auto">
          <a:xfrm flipH="1">
            <a:off x="1143000" y="3657600"/>
            <a:ext cx="1295400" cy="381000"/>
          </a:xfrm>
          <a:prstGeom prst="line">
            <a:avLst/>
          </a:prstGeom>
          <a:noFill/>
          <a:ln w="50800" cap="rnd">
            <a:solidFill>
              <a:schemeClr val="tx1"/>
            </a:solidFill>
            <a:prstDash val="sysDot"/>
            <a:round/>
            <a:headEnd type="triangle" w="med" len="med"/>
            <a:tailEnd type="triangle" w="med" len="med"/>
          </a:ln>
          <a:effectLst/>
        </p:spPr>
        <p:txBody>
          <a:bodyPr/>
          <a:lstStyle/>
          <a:p>
            <a:endParaRPr lang="zh-CN" altLang="en-US"/>
          </a:p>
        </p:txBody>
      </p:sp>
      <p:sp>
        <p:nvSpPr>
          <p:cNvPr id="282657" name="Line 33"/>
          <p:cNvSpPr>
            <a:spLocks noChangeShapeType="1"/>
          </p:cNvSpPr>
          <p:nvPr/>
        </p:nvSpPr>
        <p:spPr bwMode="auto">
          <a:xfrm>
            <a:off x="3200400" y="4114800"/>
            <a:ext cx="0" cy="1295400"/>
          </a:xfrm>
          <a:prstGeom prst="line">
            <a:avLst/>
          </a:prstGeom>
          <a:noFill/>
          <a:ln w="50800" cap="rnd">
            <a:solidFill>
              <a:schemeClr val="tx1"/>
            </a:solidFill>
            <a:prstDash val="sysDot"/>
            <a:round/>
            <a:headEnd type="triangle" w="med" len="med"/>
            <a:tailEnd type="triangle" w="med" len="med"/>
          </a:ln>
          <a:effectLst/>
        </p:spPr>
        <p:txBody>
          <a:bodyPr/>
          <a:lstStyle/>
          <a:p>
            <a:endParaRPr lang="zh-CN" altLang="en-US"/>
          </a:p>
        </p:txBody>
      </p:sp>
      <p:sp>
        <p:nvSpPr>
          <p:cNvPr id="282658" name="Line 34"/>
          <p:cNvSpPr>
            <a:spLocks noChangeShapeType="1"/>
          </p:cNvSpPr>
          <p:nvPr/>
        </p:nvSpPr>
        <p:spPr bwMode="auto">
          <a:xfrm>
            <a:off x="3886200" y="3429000"/>
            <a:ext cx="3429000" cy="76200"/>
          </a:xfrm>
          <a:prstGeom prst="line">
            <a:avLst/>
          </a:prstGeom>
          <a:noFill/>
          <a:ln w="76200" cap="rnd">
            <a:solidFill>
              <a:schemeClr val="tx1"/>
            </a:solidFill>
            <a:prstDash val="sysDot"/>
            <a:round/>
            <a:headEnd type="triangle" w="med" len="med"/>
            <a:tailEnd type="triangle" w="med" len="med"/>
          </a:ln>
          <a:effectLst/>
        </p:spPr>
        <p:txBody>
          <a:bodyPr/>
          <a:lstStyle/>
          <a:p>
            <a:endParaRPr lang="zh-CN" altLang="en-US"/>
          </a:p>
        </p:txBody>
      </p:sp>
      <p:sp>
        <p:nvSpPr>
          <p:cNvPr id="282659" name="Line 35"/>
          <p:cNvSpPr>
            <a:spLocks noChangeShapeType="1"/>
          </p:cNvSpPr>
          <p:nvPr/>
        </p:nvSpPr>
        <p:spPr bwMode="auto">
          <a:xfrm flipV="1">
            <a:off x="3886200" y="2438400"/>
            <a:ext cx="3200400" cy="838200"/>
          </a:xfrm>
          <a:prstGeom prst="line">
            <a:avLst/>
          </a:prstGeom>
          <a:noFill/>
          <a:ln w="76200" cap="rnd">
            <a:solidFill>
              <a:schemeClr val="tx1"/>
            </a:solidFill>
            <a:prstDash val="sysDot"/>
            <a:round/>
            <a:headEnd type="triangle" w="med" len="med"/>
            <a:tailEnd type="triangle" w="med" len="med"/>
          </a:ln>
          <a:effectLst/>
        </p:spPr>
        <p:txBody>
          <a:bodyPr/>
          <a:lstStyle/>
          <a:p>
            <a:endParaRPr lang="zh-CN" altLang="en-US"/>
          </a:p>
        </p:txBody>
      </p:sp>
      <p:sp>
        <p:nvSpPr>
          <p:cNvPr id="282660" name="Line 36"/>
          <p:cNvSpPr>
            <a:spLocks noChangeShapeType="1"/>
          </p:cNvSpPr>
          <p:nvPr/>
        </p:nvSpPr>
        <p:spPr bwMode="auto">
          <a:xfrm flipV="1">
            <a:off x="3810000" y="1905000"/>
            <a:ext cx="1981200" cy="1447800"/>
          </a:xfrm>
          <a:prstGeom prst="line">
            <a:avLst/>
          </a:prstGeom>
          <a:noFill/>
          <a:ln w="76200" cap="rnd">
            <a:solidFill>
              <a:schemeClr val="tx1"/>
            </a:solidFill>
            <a:prstDash val="sysDot"/>
            <a:round/>
            <a:headEnd type="triangle" w="med" len="med"/>
            <a:tailEnd type="triangle" w="med" len="med"/>
          </a:ln>
          <a:effectLst/>
        </p:spPr>
        <p:txBody>
          <a:bodyPr/>
          <a:lstStyle/>
          <a:p>
            <a:endParaRPr lang="zh-CN" altLang="en-US" dirty="0"/>
          </a:p>
        </p:txBody>
      </p:sp>
      <p:grpSp>
        <p:nvGrpSpPr>
          <p:cNvPr id="8" name="Group 37"/>
          <p:cNvGrpSpPr>
            <a:grpSpLocks/>
          </p:cNvGrpSpPr>
          <p:nvPr/>
        </p:nvGrpSpPr>
        <p:grpSpPr bwMode="auto">
          <a:xfrm>
            <a:off x="381000" y="4876800"/>
            <a:ext cx="990600" cy="1066800"/>
            <a:chOff x="480" y="3408"/>
            <a:chExt cx="624" cy="672"/>
          </a:xfrm>
        </p:grpSpPr>
        <p:pic>
          <p:nvPicPr>
            <p:cNvPr id="282662" name="Picture 38" descr="blue 3d disc with glow"/>
            <p:cNvPicPr>
              <a:picLocks noChangeAspect="1" noChangeArrowheads="1"/>
            </p:cNvPicPr>
            <p:nvPr/>
          </p:nvPicPr>
          <p:blipFill>
            <a:blip r:embed="rId11" cstate="print"/>
            <a:srcRect/>
            <a:stretch>
              <a:fillRect/>
            </a:stretch>
          </p:blipFill>
          <p:spPr bwMode="auto">
            <a:xfrm>
              <a:off x="480" y="3744"/>
              <a:ext cx="624" cy="302"/>
            </a:xfrm>
            <a:prstGeom prst="rect">
              <a:avLst/>
            </a:prstGeom>
            <a:noFill/>
          </p:spPr>
        </p:pic>
        <p:sp>
          <p:nvSpPr>
            <p:cNvPr id="282663" name="Text Box 39"/>
            <p:cNvSpPr txBox="1">
              <a:spLocks noChangeArrowheads="1"/>
            </p:cNvSpPr>
            <p:nvPr/>
          </p:nvSpPr>
          <p:spPr bwMode="auto">
            <a:xfrm>
              <a:off x="624" y="3868"/>
              <a:ext cx="384" cy="212"/>
            </a:xfrm>
            <a:prstGeom prst="rect">
              <a:avLst/>
            </a:prstGeom>
            <a:noFill/>
            <a:ln w="9525">
              <a:noFill/>
              <a:miter lim="800000"/>
              <a:headEnd/>
              <a:tailEnd/>
            </a:ln>
            <a:effectLst/>
          </p:spPr>
          <p:txBody>
            <a:bodyPr>
              <a:spAutoFit/>
            </a:bodyPr>
            <a:lstStyle/>
            <a:p>
              <a:pPr algn="l">
                <a:lnSpc>
                  <a:spcPct val="100000"/>
                </a:lnSpc>
                <a:spcBef>
                  <a:spcPct val="0"/>
                </a:spcBef>
              </a:pPr>
              <a:r>
                <a:rPr lang="en-US" altLang="zh-CN" sz="1600" b="1">
                  <a:solidFill>
                    <a:schemeClr val="accent1"/>
                  </a:solidFill>
                  <a:effectLst>
                    <a:outerShdw blurRad="38100" dist="38100" dir="2700000" algn="tl">
                      <a:srgbClr val="000000"/>
                    </a:outerShdw>
                  </a:effectLst>
                  <a:latin typeface="Arial" charset="0"/>
                  <a:ea typeface="宋体" charset="-122"/>
                </a:rPr>
                <a:t>ERP</a:t>
              </a:r>
            </a:p>
          </p:txBody>
        </p:sp>
        <p:sp>
          <p:nvSpPr>
            <p:cNvPr id="282664" name="Line 40"/>
            <p:cNvSpPr>
              <a:spLocks noChangeShapeType="1"/>
            </p:cNvSpPr>
            <p:nvPr/>
          </p:nvSpPr>
          <p:spPr bwMode="auto">
            <a:xfrm>
              <a:off x="720" y="3600"/>
              <a:ext cx="0" cy="0"/>
            </a:xfrm>
            <a:prstGeom prst="line">
              <a:avLst/>
            </a:prstGeom>
            <a:noFill/>
            <a:ln w="9525">
              <a:solidFill>
                <a:schemeClr val="tx1"/>
              </a:solidFill>
              <a:round/>
              <a:headEnd/>
              <a:tailEnd type="triangle" w="med" len="med"/>
            </a:ln>
            <a:effectLst/>
          </p:spPr>
          <p:txBody>
            <a:bodyPr/>
            <a:lstStyle/>
            <a:p>
              <a:endParaRPr lang="zh-CN" altLang="en-US">
                <a:solidFill>
                  <a:schemeClr val="accent1"/>
                </a:solidFill>
              </a:endParaRPr>
            </a:p>
          </p:txBody>
        </p:sp>
        <p:pic>
          <p:nvPicPr>
            <p:cNvPr id="282665" name="Picture 41" descr="hp workstation i2000"/>
            <p:cNvPicPr>
              <a:picLocks noChangeAspect="1" noChangeArrowheads="1"/>
            </p:cNvPicPr>
            <p:nvPr/>
          </p:nvPicPr>
          <p:blipFill>
            <a:blip r:embed="rId12" cstate="print"/>
            <a:srcRect/>
            <a:stretch>
              <a:fillRect/>
            </a:stretch>
          </p:blipFill>
          <p:spPr bwMode="auto">
            <a:xfrm>
              <a:off x="593" y="3408"/>
              <a:ext cx="367" cy="503"/>
            </a:xfrm>
            <a:prstGeom prst="rect">
              <a:avLst/>
            </a:prstGeom>
            <a:noFill/>
          </p:spPr>
        </p:pic>
      </p:grpSp>
      <p:sp>
        <p:nvSpPr>
          <p:cNvPr id="282666" name="Line 42"/>
          <p:cNvSpPr>
            <a:spLocks noChangeShapeType="1"/>
          </p:cNvSpPr>
          <p:nvPr/>
        </p:nvSpPr>
        <p:spPr bwMode="auto">
          <a:xfrm>
            <a:off x="3851275" y="3860800"/>
            <a:ext cx="3424238" cy="985838"/>
          </a:xfrm>
          <a:prstGeom prst="line">
            <a:avLst/>
          </a:prstGeom>
          <a:noFill/>
          <a:ln w="76200" cap="rnd">
            <a:solidFill>
              <a:schemeClr val="tx1"/>
            </a:solidFill>
            <a:prstDash val="sysDot"/>
            <a:round/>
            <a:headEnd type="triangle" w="med" len="med"/>
            <a:tailEnd type="triangle" w="med" len="med"/>
          </a:ln>
          <a:effectLst/>
        </p:spPr>
        <p:txBody>
          <a:bodyPr/>
          <a:lstStyle/>
          <a:p>
            <a:endParaRPr lang="zh-CN" altLang="en-US"/>
          </a:p>
        </p:txBody>
      </p:sp>
      <p:grpSp>
        <p:nvGrpSpPr>
          <p:cNvPr id="9" name="Group 43"/>
          <p:cNvGrpSpPr>
            <a:grpSpLocks/>
          </p:cNvGrpSpPr>
          <p:nvPr/>
        </p:nvGrpSpPr>
        <p:grpSpPr bwMode="auto">
          <a:xfrm>
            <a:off x="76200" y="3352800"/>
            <a:ext cx="1066800" cy="1012825"/>
            <a:chOff x="48" y="2400"/>
            <a:chExt cx="672" cy="638"/>
          </a:xfrm>
        </p:grpSpPr>
        <p:pic>
          <p:nvPicPr>
            <p:cNvPr id="282668" name="Picture 44" descr="blue 3d disc with glow"/>
            <p:cNvPicPr>
              <a:picLocks noChangeAspect="1" noChangeArrowheads="1"/>
            </p:cNvPicPr>
            <p:nvPr/>
          </p:nvPicPr>
          <p:blipFill>
            <a:blip r:embed="rId11" cstate="print"/>
            <a:srcRect/>
            <a:stretch>
              <a:fillRect/>
            </a:stretch>
          </p:blipFill>
          <p:spPr bwMode="auto">
            <a:xfrm>
              <a:off x="96" y="2736"/>
              <a:ext cx="624" cy="302"/>
            </a:xfrm>
            <a:prstGeom prst="rect">
              <a:avLst/>
            </a:prstGeom>
            <a:noFill/>
          </p:spPr>
        </p:pic>
        <p:pic>
          <p:nvPicPr>
            <p:cNvPr id="282669" name="Picture 45" descr="Dell Power Edge Workgroup Server_4"/>
            <p:cNvPicPr>
              <a:picLocks noChangeAspect="1" noChangeArrowheads="1"/>
            </p:cNvPicPr>
            <p:nvPr/>
          </p:nvPicPr>
          <p:blipFill>
            <a:blip r:embed="rId13" cstate="print"/>
            <a:srcRect/>
            <a:stretch>
              <a:fillRect/>
            </a:stretch>
          </p:blipFill>
          <p:spPr bwMode="auto">
            <a:xfrm>
              <a:off x="192" y="2400"/>
              <a:ext cx="427" cy="528"/>
            </a:xfrm>
            <a:prstGeom prst="rect">
              <a:avLst/>
            </a:prstGeom>
            <a:noFill/>
          </p:spPr>
        </p:pic>
        <p:sp>
          <p:nvSpPr>
            <p:cNvPr id="282670" name="Text Box 46"/>
            <p:cNvSpPr txBox="1">
              <a:spLocks noChangeArrowheads="1"/>
            </p:cNvSpPr>
            <p:nvPr/>
          </p:nvSpPr>
          <p:spPr bwMode="auto">
            <a:xfrm>
              <a:off x="48" y="2842"/>
              <a:ext cx="672" cy="192"/>
            </a:xfrm>
            <a:prstGeom prst="rect">
              <a:avLst/>
            </a:prstGeom>
            <a:noFill/>
            <a:ln w="9525">
              <a:noFill/>
              <a:miter lim="800000"/>
              <a:headEnd/>
              <a:tailEnd/>
            </a:ln>
            <a:effectLst/>
          </p:spPr>
          <p:txBody>
            <a:bodyPr>
              <a:spAutoFit/>
            </a:bodyPr>
            <a:lstStyle/>
            <a:p>
              <a:pPr>
                <a:lnSpc>
                  <a:spcPct val="100000"/>
                </a:lnSpc>
                <a:spcBef>
                  <a:spcPct val="0"/>
                </a:spcBef>
              </a:pPr>
              <a:r>
                <a:rPr lang="zh-CN" altLang="en-US" sz="1400" b="1">
                  <a:solidFill>
                    <a:schemeClr val="accent1"/>
                  </a:solidFill>
                  <a:effectLst>
                    <a:outerShdw blurRad="38100" dist="38100" dir="2700000" algn="tl">
                      <a:srgbClr val="000000"/>
                    </a:outerShdw>
                  </a:effectLst>
                  <a:latin typeface="Arial" charset="0"/>
                  <a:ea typeface="宋体" charset="-122"/>
                </a:rPr>
                <a:t>报销系统</a:t>
              </a:r>
            </a:p>
          </p:txBody>
        </p:sp>
      </p:grpSp>
      <p:grpSp>
        <p:nvGrpSpPr>
          <p:cNvPr id="10" name="Group 47"/>
          <p:cNvGrpSpPr>
            <a:grpSpLocks/>
          </p:cNvGrpSpPr>
          <p:nvPr/>
        </p:nvGrpSpPr>
        <p:grpSpPr bwMode="auto">
          <a:xfrm>
            <a:off x="1447800" y="5410200"/>
            <a:ext cx="990600" cy="1511300"/>
            <a:chOff x="1296" y="3360"/>
            <a:chExt cx="624" cy="952"/>
          </a:xfrm>
        </p:grpSpPr>
        <p:pic>
          <p:nvPicPr>
            <p:cNvPr id="282672" name="Picture 48" descr="blue 3d disc with glow"/>
            <p:cNvPicPr>
              <a:picLocks noChangeAspect="1" noChangeArrowheads="1"/>
            </p:cNvPicPr>
            <p:nvPr/>
          </p:nvPicPr>
          <p:blipFill>
            <a:blip r:embed="rId11" cstate="print"/>
            <a:srcRect/>
            <a:stretch>
              <a:fillRect/>
            </a:stretch>
          </p:blipFill>
          <p:spPr bwMode="auto">
            <a:xfrm>
              <a:off x="1296" y="3634"/>
              <a:ext cx="624" cy="302"/>
            </a:xfrm>
            <a:prstGeom prst="rect">
              <a:avLst/>
            </a:prstGeom>
            <a:noFill/>
          </p:spPr>
        </p:pic>
        <p:sp>
          <p:nvSpPr>
            <p:cNvPr id="282673" name="Text Box 49"/>
            <p:cNvSpPr txBox="1">
              <a:spLocks noChangeArrowheads="1"/>
            </p:cNvSpPr>
            <p:nvPr/>
          </p:nvSpPr>
          <p:spPr bwMode="auto">
            <a:xfrm>
              <a:off x="1392" y="3792"/>
              <a:ext cx="528" cy="520"/>
            </a:xfrm>
            <a:prstGeom prst="rect">
              <a:avLst/>
            </a:prstGeom>
            <a:noFill/>
            <a:ln w="9525">
              <a:noFill/>
              <a:miter lim="800000"/>
              <a:headEnd/>
              <a:tailEnd/>
            </a:ln>
            <a:effectLst/>
          </p:spPr>
          <p:txBody>
            <a:bodyPr>
              <a:spAutoFit/>
            </a:bodyPr>
            <a:lstStyle/>
            <a:p>
              <a:pPr>
                <a:lnSpc>
                  <a:spcPct val="100000"/>
                </a:lnSpc>
                <a:spcBef>
                  <a:spcPct val="0"/>
                </a:spcBef>
              </a:pPr>
              <a:r>
                <a:rPr lang="zh-CN" altLang="en-US" sz="1600" b="1">
                  <a:solidFill>
                    <a:schemeClr val="accent1"/>
                  </a:solidFill>
                  <a:effectLst>
                    <a:outerShdw blurRad="38100" dist="38100" dir="2700000" algn="tl">
                      <a:srgbClr val="000000"/>
                    </a:outerShdw>
                  </a:effectLst>
                  <a:latin typeface="Arial" charset="0"/>
                  <a:ea typeface="宋体" charset="-122"/>
                </a:rPr>
                <a:t>人事管理系统</a:t>
              </a:r>
            </a:p>
            <a:p>
              <a:pPr>
                <a:lnSpc>
                  <a:spcPct val="100000"/>
                </a:lnSpc>
                <a:spcBef>
                  <a:spcPct val="0"/>
                </a:spcBef>
              </a:pPr>
              <a:endParaRPr lang="zh-CN" altLang="en-US" sz="1600" b="1">
                <a:solidFill>
                  <a:schemeClr val="accent1"/>
                </a:solidFill>
                <a:effectLst>
                  <a:outerShdw blurRad="38100" dist="38100" dir="2700000" algn="tl">
                    <a:srgbClr val="000000"/>
                  </a:outerShdw>
                </a:effectLst>
                <a:latin typeface="Arial" charset="0"/>
                <a:ea typeface="宋体" charset="-122"/>
              </a:endParaRPr>
            </a:p>
          </p:txBody>
        </p:sp>
        <p:pic>
          <p:nvPicPr>
            <p:cNvPr id="282674" name="Picture 50" descr="compaq proliant 7000"/>
            <p:cNvPicPr>
              <a:picLocks noChangeAspect="1" noChangeArrowheads="1"/>
            </p:cNvPicPr>
            <p:nvPr/>
          </p:nvPicPr>
          <p:blipFill>
            <a:blip r:embed="rId14"/>
            <a:srcRect/>
            <a:stretch>
              <a:fillRect/>
            </a:stretch>
          </p:blipFill>
          <p:spPr bwMode="auto">
            <a:xfrm>
              <a:off x="1347" y="3360"/>
              <a:ext cx="477" cy="480"/>
            </a:xfrm>
            <a:prstGeom prst="rect">
              <a:avLst/>
            </a:prstGeom>
            <a:noFill/>
          </p:spPr>
        </p:pic>
      </p:grpSp>
      <p:grpSp>
        <p:nvGrpSpPr>
          <p:cNvPr id="11" name="Group 51"/>
          <p:cNvGrpSpPr>
            <a:grpSpLocks/>
          </p:cNvGrpSpPr>
          <p:nvPr/>
        </p:nvGrpSpPr>
        <p:grpSpPr bwMode="auto">
          <a:xfrm>
            <a:off x="2590800" y="5486400"/>
            <a:ext cx="1371600" cy="946150"/>
            <a:chOff x="1632" y="3456"/>
            <a:chExt cx="864" cy="596"/>
          </a:xfrm>
        </p:grpSpPr>
        <p:pic>
          <p:nvPicPr>
            <p:cNvPr id="282676" name="Picture 52" descr="blue 3d disc with glow"/>
            <p:cNvPicPr>
              <a:picLocks noChangeAspect="1" noChangeArrowheads="1"/>
            </p:cNvPicPr>
            <p:nvPr/>
          </p:nvPicPr>
          <p:blipFill>
            <a:blip r:embed="rId11" cstate="print"/>
            <a:srcRect/>
            <a:stretch>
              <a:fillRect/>
            </a:stretch>
          </p:blipFill>
          <p:spPr bwMode="auto">
            <a:xfrm>
              <a:off x="1680" y="3730"/>
              <a:ext cx="624" cy="302"/>
            </a:xfrm>
            <a:prstGeom prst="rect">
              <a:avLst/>
            </a:prstGeom>
            <a:noFill/>
          </p:spPr>
        </p:pic>
        <p:sp>
          <p:nvSpPr>
            <p:cNvPr id="282677" name="Text Box 53"/>
            <p:cNvSpPr txBox="1">
              <a:spLocks noChangeArrowheads="1"/>
            </p:cNvSpPr>
            <p:nvPr/>
          </p:nvSpPr>
          <p:spPr bwMode="auto">
            <a:xfrm>
              <a:off x="1632" y="3840"/>
              <a:ext cx="864" cy="212"/>
            </a:xfrm>
            <a:prstGeom prst="rect">
              <a:avLst/>
            </a:prstGeom>
            <a:noFill/>
            <a:ln w="9525">
              <a:noFill/>
              <a:miter lim="800000"/>
              <a:headEnd/>
              <a:tailEnd/>
            </a:ln>
            <a:effectLst/>
          </p:spPr>
          <p:txBody>
            <a:bodyPr>
              <a:spAutoFit/>
            </a:bodyPr>
            <a:lstStyle/>
            <a:p>
              <a:pPr>
                <a:lnSpc>
                  <a:spcPct val="100000"/>
                </a:lnSpc>
                <a:spcBef>
                  <a:spcPct val="0"/>
                </a:spcBef>
              </a:pPr>
              <a:r>
                <a:rPr lang="zh-CN" altLang="en-US" sz="1600" b="1">
                  <a:solidFill>
                    <a:schemeClr val="accent1"/>
                  </a:solidFill>
                  <a:effectLst>
                    <a:outerShdw blurRad="38100" dist="38100" dir="2700000" algn="tl">
                      <a:srgbClr val="000000"/>
                    </a:outerShdw>
                  </a:effectLst>
                  <a:latin typeface="Arial" charset="0"/>
                  <a:ea typeface="宋体" charset="-122"/>
                </a:rPr>
                <a:t>销售系统</a:t>
              </a:r>
            </a:p>
          </p:txBody>
        </p:sp>
        <p:pic>
          <p:nvPicPr>
            <p:cNvPr id="282678" name="Picture 54" descr="dell poweredge 2300"/>
            <p:cNvPicPr>
              <a:picLocks noChangeAspect="1" noChangeArrowheads="1"/>
            </p:cNvPicPr>
            <p:nvPr/>
          </p:nvPicPr>
          <p:blipFill>
            <a:blip r:embed="rId15"/>
            <a:srcRect/>
            <a:stretch>
              <a:fillRect/>
            </a:stretch>
          </p:blipFill>
          <p:spPr bwMode="auto">
            <a:xfrm>
              <a:off x="1824" y="3456"/>
              <a:ext cx="353" cy="432"/>
            </a:xfrm>
            <a:prstGeom prst="rect">
              <a:avLst/>
            </a:prstGeom>
            <a:noFill/>
          </p:spPr>
        </p:pic>
      </p:grpSp>
      <p:pic>
        <p:nvPicPr>
          <p:cNvPr id="282679" name="Picture 55" descr="Shipping box with label"/>
          <p:cNvPicPr>
            <a:picLocks noChangeAspect="1" noChangeArrowheads="1"/>
          </p:cNvPicPr>
          <p:nvPr/>
        </p:nvPicPr>
        <p:blipFill>
          <a:blip r:embed="rId16" cstate="print"/>
          <a:srcRect/>
          <a:stretch>
            <a:fillRect/>
          </a:stretch>
        </p:blipFill>
        <p:spPr bwMode="auto">
          <a:xfrm>
            <a:off x="3276600" y="5778500"/>
            <a:ext cx="533400" cy="469900"/>
          </a:xfrm>
          <a:prstGeom prst="rect">
            <a:avLst/>
          </a:prstGeom>
          <a:noFill/>
        </p:spPr>
      </p:pic>
      <p:sp>
        <p:nvSpPr>
          <p:cNvPr id="282680" name="Line 56"/>
          <p:cNvSpPr>
            <a:spLocks noChangeShapeType="1"/>
          </p:cNvSpPr>
          <p:nvPr/>
        </p:nvSpPr>
        <p:spPr bwMode="auto">
          <a:xfrm>
            <a:off x="2133600" y="3048000"/>
            <a:ext cx="685800" cy="76200"/>
          </a:xfrm>
          <a:prstGeom prst="line">
            <a:avLst/>
          </a:prstGeom>
          <a:noFill/>
          <a:ln w="50800" cap="rnd">
            <a:solidFill>
              <a:schemeClr val="tx1"/>
            </a:solidFill>
            <a:prstDash val="sysDot"/>
            <a:round/>
            <a:headEnd type="triangle" w="med" len="med"/>
            <a:tailEnd type="triangle" w="med" len="med"/>
          </a:ln>
          <a:effectLst/>
        </p:spPr>
        <p:txBody>
          <a:bodyPr/>
          <a:lstStyle/>
          <a:p>
            <a:endParaRPr lang="zh-CN" altLang="en-US"/>
          </a:p>
        </p:txBody>
      </p:sp>
      <p:grpSp>
        <p:nvGrpSpPr>
          <p:cNvPr id="12" name="Group 57"/>
          <p:cNvGrpSpPr>
            <a:grpSpLocks/>
          </p:cNvGrpSpPr>
          <p:nvPr/>
        </p:nvGrpSpPr>
        <p:grpSpPr bwMode="auto">
          <a:xfrm>
            <a:off x="2143108" y="3071810"/>
            <a:ext cx="1873249" cy="1047748"/>
            <a:chOff x="1474" y="1706"/>
            <a:chExt cx="1315" cy="885"/>
          </a:xfrm>
        </p:grpSpPr>
        <p:pic>
          <p:nvPicPr>
            <p:cNvPr id="282682" name="Picture 58" descr="BizTalk"/>
            <p:cNvPicPr>
              <a:picLocks noChangeAspect="1" noChangeArrowheads="1"/>
            </p:cNvPicPr>
            <p:nvPr/>
          </p:nvPicPr>
          <p:blipFill>
            <a:blip r:embed="rId17" cstate="print"/>
            <a:srcRect/>
            <a:stretch>
              <a:fillRect/>
            </a:stretch>
          </p:blipFill>
          <p:spPr bwMode="auto">
            <a:xfrm>
              <a:off x="1837" y="1706"/>
              <a:ext cx="468" cy="720"/>
            </a:xfrm>
            <a:prstGeom prst="rect">
              <a:avLst/>
            </a:prstGeom>
            <a:noFill/>
          </p:spPr>
        </p:pic>
        <p:sp>
          <p:nvSpPr>
            <p:cNvPr id="282683" name="Text Box 59"/>
            <p:cNvSpPr txBox="1">
              <a:spLocks noChangeArrowheads="1"/>
            </p:cNvSpPr>
            <p:nvPr/>
          </p:nvSpPr>
          <p:spPr bwMode="auto">
            <a:xfrm>
              <a:off x="1474" y="2341"/>
              <a:ext cx="1315" cy="250"/>
            </a:xfrm>
            <a:prstGeom prst="rect">
              <a:avLst/>
            </a:prstGeom>
            <a:noFill/>
            <a:ln w="12700">
              <a:noFill/>
              <a:miter lim="800000"/>
              <a:headEnd/>
              <a:tailEnd/>
            </a:ln>
            <a:effectLst/>
          </p:spPr>
          <p:txBody>
            <a:bodyPr>
              <a:spAutoFit/>
            </a:bodyPr>
            <a:lstStyle/>
            <a:p>
              <a:pPr algn="l">
                <a:lnSpc>
                  <a:spcPct val="100000"/>
                </a:lnSpc>
                <a:spcBef>
                  <a:spcPct val="50000"/>
                </a:spcBef>
              </a:pPr>
              <a:r>
                <a:rPr lang="en-US" altLang="zh-CN" sz="2000" b="1">
                  <a:effectLst>
                    <a:outerShdw blurRad="38100" dist="38100" dir="2700000" algn="tl">
                      <a:srgbClr val="000000"/>
                    </a:outerShdw>
                  </a:effectLst>
                  <a:latin typeface="Arial" charset="0"/>
                  <a:ea typeface="宋体" charset="-122"/>
                </a:rPr>
                <a:t>Biztalk Server</a:t>
              </a:r>
            </a:p>
          </p:txBody>
        </p:sp>
      </p:grpSp>
      <p:grpSp>
        <p:nvGrpSpPr>
          <p:cNvPr id="60" name="Group 57"/>
          <p:cNvGrpSpPr>
            <a:grpSpLocks/>
          </p:cNvGrpSpPr>
          <p:nvPr/>
        </p:nvGrpSpPr>
        <p:grpSpPr bwMode="auto">
          <a:xfrm>
            <a:off x="2714612" y="3071811"/>
            <a:ext cx="1714511" cy="1117662"/>
            <a:chOff x="1474" y="1706"/>
            <a:chExt cx="1315" cy="989"/>
          </a:xfrm>
        </p:grpSpPr>
        <p:pic>
          <p:nvPicPr>
            <p:cNvPr id="61" name="Picture 58" descr="BizTalk"/>
            <p:cNvPicPr>
              <a:picLocks noChangeAspect="1" noChangeArrowheads="1"/>
            </p:cNvPicPr>
            <p:nvPr/>
          </p:nvPicPr>
          <p:blipFill>
            <a:blip r:embed="rId18" cstate="print"/>
            <a:srcRect/>
            <a:stretch>
              <a:fillRect/>
            </a:stretch>
          </p:blipFill>
          <p:spPr bwMode="auto">
            <a:xfrm>
              <a:off x="1837" y="1706"/>
              <a:ext cx="468" cy="720"/>
            </a:xfrm>
            <a:prstGeom prst="rect">
              <a:avLst/>
            </a:prstGeom>
            <a:noFill/>
          </p:spPr>
        </p:pic>
        <p:sp>
          <p:nvSpPr>
            <p:cNvPr id="62" name="Text Box 59"/>
            <p:cNvSpPr txBox="1">
              <a:spLocks noChangeArrowheads="1"/>
            </p:cNvSpPr>
            <p:nvPr/>
          </p:nvSpPr>
          <p:spPr bwMode="auto">
            <a:xfrm>
              <a:off x="1474" y="2341"/>
              <a:ext cx="1315" cy="354"/>
            </a:xfrm>
            <a:prstGeom prst="rect">
              <a:avLst/>
            </a:prstGeom>
            <a:noFill/>
            <a:ln w="12700">
              <a:noFill/>
              <a:miter lim="800000"/>
              <a:headEnd/>
              <a:tailEnd/>
            </a:ln>
            <a:effectLst/>
          </p:spPr>
          <p:txBody>
            <a:bodyPr>
              <a:spAutoFit/>
            </a:bodyPr>
            <a:lstStyle/>
            <a:p>
              <a:pPr algn="l">
                <a:lnSpc>
                  <a:spcPct val="100000"/>
                </a:lnSpc>
                <a:spcBef>
                  <a:spcPct val="50000"/>
                </a:spcBef>
              </a:pPr>
              <a:endParaRPr lang="en-US" altLang="zh-CN" sz="2000" b="1" dirty="0">
                <a:effectLst>
                  <a:outerShdw blurRad="38100" dist="38100" dir="2700000" algn="tl">
                    <a:srgbClr val="000000"/>
                  </a:outerShdw>
                </a:effectLst>
                <a:latin typeface="Arial" charset="0"/>
                <a:ea typeface="宋体" charset="-122"/>
              </a:endParaRPr>
            </a:p>
          </p:txBody>
        </p:sp>
      </p:grpSp>
      <p:sp>
        <p:nvSpPr>
          <p:cNvPr id="63" name="TextBox 62"/>
          <p:cNvSpPr txBox="1"/>
          <p:nvPr/>
        </p:nvSpPr>
        <p:spPr>
          <a:xfrm>
            <a:off x="4429124" y="2285992"/>
            <a:ext cx="1285884" cy="369332"/>
          </a:xfrm>
          <a:prstGeom prst="rect">
            <a:avLst/>
          </a:prstGeom>
          <a:noFill/>
        </p:spPr>
        <p:txBody>
          <a:bodyPr wrap="square" rtlCol="0">
            <a:spAutoFit/>
          </a:bodyPr>
          <a:lstStyle/>
          <a:p>
            <a:r>
              <a:rPr lang="en-US" altLang="zh-CN" b="1" dirty="0" err="1" smtClean="0">
                <a:solidFill>
                  <a:schemeClr val="bg2"/>
                </a:solidFill>
              </a:rPr>
              <a:t>Rosettanet</a:t>
            </a:r>
            <a:endParaRPr lang="zh-CN" altLang="en-US" b="1" dirty="0">
              <a:solidFill>
                <a:schemeClr val="bg2"/>
              </a:solidFill>
            </a:endParaRPr>
          </a:p>
        </p:txBody>
      </p:sp>
      <p:sp>
        <p:nvSpPr>
          <p:cNvPr id="64" name="TextBox 63"/>
          <p:cNvSpPr txBox="1"/>
          <p:nvPr/>
        </p:nvSpPr>
        <p:spPr>
          <a:xfrm>
            <a:off x="5500694" y="2714620"/>
            <a:ext cx="1285884" cy="369332"/>
          </a:xfrm>
          <a:prstGeom prst="rect">
            <a:avLst/>
          </a:prstGeom>
          <a:noFill/>
        </p:spPr>
        <p:txBody>
          <a:bodyPr wrap="square" rtlCol="0">
            <a:spAutoFit/>
          </a:bodyPr>
          <a:lstStyle/>
          <a:p>
            <a:r>
              <a:rPr lang="en-US" altLang="zh-CN" b="1" dirty="0" smtClean="0">
                <a:solidFill>
                  <a:schemeClr val="bg2"/>
                </a:solidFill>
              </a:rPr>
              <a:t>Swift</a:t>
            </a:r>
            <a:endParaRPr lang="zh-CN" altLang="en-US" b="1" dirty="0">
              <a:solidFill>
                <a:schemeClr val="bg2"/>
              </a:solidFill>
            </a:endParaRPr>
          </a:p>
        </p:txBody>
      </p:sp>
      <p:sp>
        <p:nvSpPr>
          <p:cNvPr id="65" name="TextBox 64"/>
          <p:cNvSpPr txBox="1"/>
          <p:nvPr/>
        </p:nvSpPr>
        <p:spPr>
          <a:xfrm>
            <a:off x="5214942" y="3357562"/>
            <a:ext cx="1285884" cy="369332"/>
          </a:xfrm>
          <a:prstGeom prst="rect">
            <a:avLst/>
          </a:prstGeom>
          <a:noFill/>
        </p:spPr>
        <p:txBody>
          <a:bodyPr wrap="square" rtlCol="0">
            <a:spAutoFit/>
          </a:bodyPr>
          <a:lstStyle/>
          <a:p>
            <a:r>
              <a:rPr lang="en-US" altLang="zh-CN" b="1" dirty="0" smtClean="0">
                <a:solidFill>
                  <a:schemeClr val="bg2"/>
                </a:solidFill>
              </a:rPr>
              <a:t>EDI/AS2</a:t>
            </a:r>
            <a:endParaRPr lang="zh-CN" altLang="en-US" b="1" dirty="0">
              <a:solidFill>
                <a:schemeClr val="bg2"/>
              </a:solidFill>
            </a:endParaRPr>
          </a:p>
        </p:txBody>
      </p:sp>
      <p:sp>
        <p:nvSpPr>
          <p:cNvPr id="66" name="TextBox 65"/>
          <p:cNvSpPr txBox="1"/>
          <p:nvPr/>
        </p:nvSpPr>
        <p:spPr>
          <a:xfrm>
            <a:off x="5286380" y="4286256"/>
            <a:ext cx="1285884" cy="369332"/>
          </a:xfrm>
          <a:prstGeom prst="rect">
            <a:avLst/>
          </a:prstGeom>
          <a:noFill/>
        </p:spPr>
        <p:txBody>
          <a:bodyPr wrap="square" rtlCol="0">
            <a:spAutoFit/>
          </a:bodyPr>
          <a:lstStyle/>
          <a:p>
            <a:r>
              <a:rPr lang="en-US" altLang="zh-CN" b="1" dirty="0" smtClean="0">
                <a:solidFill>
                  <a:schemeClr val="bg2"/>
                </a:solidFill>
              </a:rPr>
              <a:t>XML</a:t>
            </a:r>
            <a:endParaRPr lang="zh-CN" altLang="en-US" b="1"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2630"/>
                                        </p:tgtEl>
                                        <p:attrNameLst>
                                          <p:attrName>style.visibility</p:attrName>
                                        </p:attrNameLst>
                                      </p:cBhvr>
                                      <p:to>
                                        <p:strVal val="visible"/>
                                      </p:to>
                                    </p:set>
                                    <p:anim calcmode="lin" valueType="num">
                                      <p:cBhvr>
                                        <p:cTn id="7" dur="1000" fill="hold"/>
                                        <p:tgtEl>
                                          <p:spTgt spid="282630"/>
                                        </p:tgtEl>
                                        <p:attrNameLst>
                                          <p:attrName>ppt_w</p:attrName>
                                        </p:attrNameLst>
                                      </p:cBhvr>
                                      <p:tavLst>
                                        <p:tav tm="0">
                                          <p:val>
                                            <p:strVal val="#ppt_w*0.70"/>
                                          </p:val>
                                        </p:tav>
                                        <p:tav tm="100000">
                                          <p:val>
                                            <p:strVal val="#ppt_w"/>
                                          </p:val>
                                        </p:tav>
                                      </p:tavLst>
                                    </p:anim>
                                    <p:anim calcmode="lin" valueType="num">
                                      <p:cBhvr>
                                        <p:cTn id="8" dur="1000" fill="hold"/>
                                        <p:tgtEl>
                                          <p:spTgt spid="282630"/>
                                        </p:tgtEl>
                                        <p:attrNameLst>
                                          <p:attrName>ppt_h</p:attrName>
                                        </p:attrNameLst>
                                      </p:cBhvr>
                                      <p:tavLst>
                                        <p:tav tm="0">
                                          <p:val>
                                            <p:strVal val="#ppt_h"/>
                                          </p:val>
                                        </p:tav>
                                        <p:tav tm="100000">
                                          <p:val>
                                            <p:strVal val="#ppt_h"/>
                                          </p:val>
                                        </p:tav>
                                      </p:tavLst>
                                    </p:anim>
                                    <p:animEffect transition="in" filter="fade">
                                      <p:cBhvr>
                                        <p:cTn id="9" dur="1000"/>
                                        <p:tgtEl>
                                          <p:spTgt spid="282630"/>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2656"/>
                                        </p:tgtEl>
                                        <p:attrNameLst>
                                          <p:attrName>style.visibility</p:attrName>
                                        </p:attrNameLst>
                                      </p:cBhvr>
                                      <p:to>
                                        <p:strVal val="visible"/>
                                      </p:to>
                                    </p:set>
                                    <p:animEffect transition="in" filter="dissolve">
                                      <p:cBhvr>
                                        <p:cTn id="16" dur="500"/>
                                        <p:tgtEl>
                                          <p:spTgt spid="28265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82655"/>
                                        </p:tgtEl>
                                        <p:attrNameLst>
                                          <p:attrName>style.visibility</p:attrName>
                                        </p:attrNameLst>
                                      </p:cBhvr>
                                      <p:to>
                                        <p:strVal val="visible"/>
                                      </p:to>
                                    </p:set>
                                    <p:animEffect transition="in" filter="dissolve">
                                      <p:cBhvr>
                                        <p:cTn id="23" dur="500"/>
                                        <p:tgtEl>
                                          <p:spTgt spid="282655"/>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82654"/>
                                        </p:tgtEl>
                                        <p:attrNameLst>
                                          <p:attrName>style.visibility</p:attrName>
                                        </p:attrNameLst>
                                      </p:cBhvr>
                                      <p:to>
                                        <p:strVal val="visible"/>
                                      </p:to>
                                    </p:set>
                                    <p:animEffect transition="in" filter="dissolve">
                                      <p:cBhvr>
                                        <p:cTn id="30" dur="500"/>
                                        <p:tgtEl>
                                          <p:spTgt spid="28265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2657"/>
                                        </p:tgtEl>
                                        <p:attrNameLst>
                                          <p:attrName>style.visibility</p:attrName>
                                        </p:attrNameLst>
                                      </p:cBhvr>
                                      <p:to>
                                        <p:strVal val="visible"/>
                                      </p:to>
                                    </p:set>
                                    <p:animEffect transition="in" filter="dissolve">
                                      <p:cBhvr>
                                        <p:cTn id="33" dur="500"/>
                                        <p:tgtEl>
                                          <p:spTgt spid="282657"/>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282631"/>
                                        </p:tgtEl>
                                        <p:attrNameLst>
                                          <p:attrName>style.visibility</p:attrName>
                                        </p:attrNameLst>
                                      </p:cBhvr>
                                      <p:to>
                                        <p:strVal val="visible"/>
                                      </p:to>
                                    </p:set>
                                    <p:anim calcmode="lin" valueType="num">
                                      <p:cBhvr>
                                        <p:cTn id="37" dur="1000" fill="hold"/>
                                        <p:tgtEl>
                                          <p:spTgt spid="282631"/>
                                        </p:tgtEl>
                                        <p:attrNameLst>
                                          <p:attrName>ppt_w</p:attrName>
                                        </p:attrNameLst>
                                      </p:cBhvr>
                                      <p:tavLst>
                                        <p:tav tm="0">
                                          <p:val>
                                            <p:strVal val="#ppt_w*0.70"/>
                                          </p:val>
                                        </p:tav>
                                        <p:tav tm="100000">
                                          <p:val>
                                            <p:strVal val="#ppt_w"/>
                                          </p:val>
                                        </p:tav>
                                      </p:tavLst>
                                    </p:anim>
                                    <p:anim calcmode="lin" valueType="num">
                                      <p:cBhvr>
                                        <p:cTn id="38" dur="1000" fill="hold"/>
                                        <p:tgtEl>
                                          <p:spTgt spid="282631"/>
                                        </p:tgtEl>
                                        <p:attrNameLst>
                                          <p:attrName>ppt_h</p:attrName>
                                        </p:attrNameLst>
                                      </p:cBhvr>
                                      <p:tavLst>
                                        <p:tav tm="0">
                                          <p:val>
                                            <p:strVal val="#ppt_h"/>
                                          </p:val>
                                        </p:tav>
                                        <p:tav tm="100000">
                                          <p:val>
                                            <p:strVal val="#ppt_h"/>
                                          </p:val>
                                        </p:tav>
                                      </p:tavLst>
                                    </p:anim>
                                    <p:animEffect transition="in" filter="fade">
                                      <p:cBhvr>
                                        <p:cTn id="39" dur="1000"/>
                                        <p:tgtEl>
                                          <p:spTgt spid="28263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82660"/>
                                        </p:tgtEl>
                                        <p:attrNameLst>
                                          <p:attrName>style.visibility</p:attrName>
                                        </p:attrNameLst>
                                      </p:cBhvr>
                                      <p:to>
                                        <p:strVal val="visible"/>
                                      </p:to>
                                    </p:set>
                                    <p:animEffect transition="in" filter="dissolve">
                                      <p:cBhvr>
                                        <p:cTn id="50" dur="500"/>
                                        <p:tgtEl>
                                          <p:spTgt spid="2826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2000"/>
                                        <p:tgtEl>
                                          <p:spTgt spid="63"/>
                                        </p:tgtEl>
                                      </p:cBhvr>
                                    </p:animEffect>
                                  </p:childTnLst>
                                </p:cTn>
                              </p:par>
                            </p:childTnLst>
                          </p:cTn>
                        </p:par>
                        <p:par>
                          <p:cTn id="54" fill="hold">
                            <p:stCondLst>
                              <p:cond delay="2000"/>
                            </p:stCondLst>
                            <p:childTnLst>
                              <p:par>
                                <p:cTn id="55" presetID="9"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82659"/>
                                        </p:tgtEl>
                                        <p:attrNameLst>
                                          <p:attrName>style.visibility</p:attrName>
                                        </p:attrNameLst>
                                      </p:cBhvr>
                                      <p:to>
                                        <p:strVal val="visible"/>
                                      </p:to>
                                    </p:set>
                                    <p:animEffect transition="in" filter="dissolve">
                                      <p:cBhvr>
                                        <p:cTn id="60" dur="500"/>
                                        <p:tgtEl>
                                          <p:spTgt spid="2826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2000"/>
                                        <p:tgtEl>
                                          <p:spTgt spid="64"/>
                                        </p:tgtEl>
                                      </p:cBhvr>
                                    </p:animEffect>
                                  </p:childTnLst>
                                </p:cTn>
                              </p:par>
                            </p:childTnLst>
                          </p:cTn>
                        </p:par>
                        <p:par>
                          <p:cTn id="64" fill="hold">
                            <p:stCondLst>
                              <p:cond delay="4000"/>
                            </p:stCondLst>
                            <p:childTnLst>
                              <p:par>
                                <p:cTn id="65" presetID="9"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500"/>
                                        <p:tgtEl>
                                          <p:spTgt spid="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2658"/>
                                        </p:tgtEl>
                                        <p:attrNameLst>
                                          <p:attrName>style.visibility</p:attrName>
                                        </p:attrNameLst>
                                      </p:cBhvr>
                                      <p:to>
                                        <p:strVal val="visible"/>
                                      </p:to>
                                    </p:set>
                                    <p:animEffect transition="in" filter="dissolve">
                                      <p:cBhvr>
                                        <p:cTn id="70" dur="500"/>
                                        <p:tgtEl>
                                          <p:spTgt spid="282658"/>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childTnLst>
                          </p:cTn>
                        </p:par>
                        <p:par>
                          <p:cTn id="74" fill="hold">
                            <p:stCondLst>
                              <p:cond delay="6000"/>
                            </p:stCondLst>
                            <p:childTnLst>
                              <p:par>
                                <p:cTn id="75" presetID="9"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dissolve">
                                      <p:cBhvr>
                                        <p:cTn id="77" dur="500"/>
                                        <p:tgtEl>
                                          <p:spTgt spid="7"/>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82666"/>
                                        </p:tgtEl>
                                        <p:attrNameLst>
                                          <p:attrName>style.visibility</p:attrName>
                                        </p:attrNameLst>
                                      </p:cBhvr>
                                      <p:to>
                                        <p:strVal val="visible"/>
                                      </p:to>
                                    </p:set>
                                    <p:animEffect transition="in" filter="dissolve">
                                      <p:cBhvr>
                                        <p:cTn id="80" dur="500"/>
                                        <p:tgtEl>
                                          <p:spTgt spid="282666"/>
                                        </p:tgtEl>
                                      </p:cBhvr>
                                    </p:animEffect>
                                  </p:childTnLst>
                                </p:cTn>
                              </p:par>
                              <p:par>
                                <p:cTn id="81" presetID="10" presetClass="entr" presetSubtype="0" fill="hold" grpId="2" nodeType="with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2000"/>
                                        <p:tgtEl>
                                          <p:spTgt spid="66"/>
                                        </p:tgtEl>
                                      </p:cBhvr>
                                    </p:animEffect>
                                  </p:childTnLst>
                                </p:cTn>
                              </p:par>
                            </p:childTnLst>
                          </p:cTn>
                        </p:par>
                        <p:par>
                          <p:cTn id="84" fill="hold">
                            <p:stCondLst>
                              <p:cond delay="8000"/>
                            </p:stCondLst>
                            <p:childTnLst>
                              <p:par>
                                <p:cTn id="85" presetID="53" presetClass="entr" presetSubtype="0" fill="hold" grpId="0" nodeType="afterEffect">
                                  <p:stCondLst>
                                    <p:cond delay="0"/>
                                  </p:stCondLst>
                                  <p:childTnLst>
                                    <p:set>
                                      <p:cBhvr>
                                        <p:cTn id="86" dur="1" fill="hold">
                                          <p:stCondLst>
                                            <p:cond delay="0"/>
                                          </p:stCondLst>
                                        </p:cTn>
                                        <p:tgtEl>
                                          <p:spTgt spid="282632"/>
                                        </p:tgtEl>
                                        <p:attrNameLst>
                                          <p:attrName>style.visibility</p:attrName>
                                        </p:attrNameLst>
                                      </p:cBhvr>
                                      <p:to>
                                        <p:strVal val="visible"/>
                                      </p:to>
                                    </p:set>
                                    <p:anim calcmode="lin" valueType="num">
                                      <p:cBhvr>
                                        <p:cTn id="87" dur="500" fill="hold"/>
                                        <p:tgtEl>
                                          <p:spTgt spid="282632"/>
                                        </p:tgtEl>
                                        <p:attrNameLst>
                                          <p:attrName>ppt_w</p:attrName>
                                        </p:attrNameLst>
                                      </p:cBhvr>
                                      <p:tavLst>
                                        <p:tav tm="0">
                                          <p:val>
                                            <p:fltVal val="0"/>
                                          </p:val>
                                        </p:tav>
                                        <p:tav tm="100000">
                                          <p:val>
                                            <p:strVal val="#ppt_w"/>
                                          </p:val>
                                        </p:tav>
                                      </p:tavLst>
                                    </p:anim>
                                    <p:anim calcmode="lin" valueType="num">
                                      <p:cBhvr>
                                        <p:cTn id="88" dur="500" fill="hold"/>
                                        <p:tgtEl>
                                          <p:spTgt spid="282632"/>
                                        </p:tgtEl>
                                        <p:attrNameLst>
                                          <p:attrName>ppt_h</p:attrName>
                                        </p:attrNameLst>
                                      </p:cBhvr>
                                      <p:tavLst>
                                        <p:tav tm="0">
                                          <p:val>
                                            <p:fltVal val="0"/>
                                          </p:val>
                                        </p:tav>
                                        <p:tav tm="100000">
                                          <p:val>
                                            <p:strVal val="#ppt_h"/>
                                          </p:val>
                                        </p:tav>
                                      </p:tavLst>
                                    </p:anim>
                                    <p:animEffect transition="in" filter="fade">
                                      <p:cBhvr>
                                        <p:cTn id="89" dur="500"/>
                                        <p:tgtEl>
                                          <p:spTgt spid="282632"/>
                                        </p:tgtEl>
                                      </p:cBhvr>
                                    </p:animEffect>
                                  </p:childTnLst>
                                </p:cTn>
                              </p:par>
                            </p:childTnLst>
                          </p:cTn>
                        </p:par>
                        <p:par>
                          <p:cTn id="90" fill="hold">
                            <p:stCondLst>
                              <p:cond delay="8500"/>
                            </p:stCondLst>
                            <p:childTnLst>
                              <p:par>
                                <p:cTn id="91" presetID="9" presetClass="entr" presetSubtype="0" fill="hold" grpId="0" nodeType="afterEffect">
                                  <p:stCondLst>
                                    <p:cond delay="0"/>
                                  </p:stCondLst>
                                  <p:childTnLst>
                                    <p:set>
                                      <p:cBhvr>
                                        <p:cTn id="92" dur="1" fill="hold">
                                          <p:stCondLst>
                                            <p:cond delay="0"/>
                                          </p:stCondLst>
                                        </p:cTn>
                                        <p:tgtEl>
                                          <p:spTgt spid="282680"/>
                                        </p:tgtEl>
                                        <p:attrNameLst>
                                          <p:attrName>style.visibility</p:attrName>
                                        </p:attrNameLst>
                                      </p:cBhvr>
                                      <p:to>
                                        <p:strVal val="visible"/>
                                      </p:to>
                                    </p:set>
                                    <p:animEffect transition="in" filter="dissolve">
                                      <p:cBhvr>
                                        <p:cTn id="93" dur="500"/>
                                        <p:tgtEl>
                                          <p:spTgt spid="282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animBg="1"/>
      <p:bldP spid="282632" grpId="0" animBg="1"/>
      <p:bldP spid="282654" grpId="0" animBg="1"/>
      <p:bldP spid="282655" grpId="0" animBg="1"/>
      <p:bldP spid="282656" grpId="0" animBg="1"/>
      <p:bldP spid="282657" grpId="0" animBg="1"/>
      <p:bldP spid="282658" grpId="0" animBg="1"/>
      <p:bldP spid="282659" grpId="0" animBg="1"/>
      <p:bldP spid="282660" grpId="0" animBg="1"/>
      <p:bldP spid="282666" grpId="0" animBg="1"/>
      <p:bldP spid="282680" grpId="0" animBg="1"/>
      <p:bldP spid="63" grpId="0"/>
      <p:bldP spid="64" grpId="0"/>
      <p:bldP spid="65" grpId="1"/>
      <p:bldP spid="6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3"/>
          <p:cNvSpPr txBox="1">
            <a:spLocks noChangeArrowheads="1"/>
          </p:cNvSpPr>
          <p:nvPr/>
        </p:nvSpPr>
        <p:spPr bwMode="auto">
          <a:xfrm>
            <a:off x="5510213" y="4287838"/>
            <a:ext cx="184150" cy="366712"/>
          </a:xfrm>
          <a:prstGeom prst="rect">
            <a:avLst/>
          </a:prstGeom>
          <a:noFill/>
          <a:ln w="9525">
            <a:noFill/>
            <a:miter lim="800000"/>
            <a:headEnd/>
            <a:tailEnd/>
          </a:ln>
        </p:spPr>
        <p:txBody>
          <a:bodyPr wrap="none">
            <a:spAutoFit/>
          </a:bodyPr>
          <a:lstStyle/>
          <a:p>
            <a:pPr algn="l" rtl="0"/>
            <a:endParaRPr lang="en-US" altLang="zh-CN" kern="1200">
              <a:ea typeface="宋体" pitchFamily="2" charset="-122"/>
              <a:cs typeface="+mn-cs"/>
            </a:endParaRPr>
          </a:p>
        </p:txBody>
      </p:sp>
      <p:sp>
        <p:nvSpPr>
          <p:cNvPr id="101379" name="AutoShape 25"/>
          <p:cNvSpPr>
            <a:spLocks noChangeArrowheads="1"/>
          </p:cNvSpPr>
          <p:nvPr/>
        </p:nvSpPr>
        <p:spPr bwMode="auto">
          <a:xfrm>
            <a:off x="3348038" y="1592263"/>
            <a:ext cx="2178050" cy="1908175"/>
          </a:xfrm>
          <a:prstGeom prst="roundRect">
            <a:avLst>
              <a:gd name="adj" fmla="val 16667"/>
            </a:avLst>
          </a:prstGeom>
          <a:solidFill>
            <a:srgbClr val="6699CC"/>
          </a:solidFill>
          <a:ln w="9525">
            <a:noFill/>
            <a:round/>
            <a:headEnd/>
            <a:tailEnd/>
          </a:ln>
        </p:spPr>
        <p:txBody>
          <a:bodyPr wrap="none" anchor="ctr"/>
          <a:lstStyle/>
          <a:p>
            <a:pPr algn="l" rtl="0"/>
            <a:endParaRPr lang="zh-CN" altLang="en-US" kern="1200">
              <a:ea typeface="宋体" pitchFamily="2" charset="-122"/>
              <a:cs typeface="+mn-cs"/>
            </a:endParaRPr>
          </a:p>
        </p:txBody>
      </p:sp>
      <p:grpSp>
        <p:nvGrpSpPr>
          <p:cNvPr id="2" name="Group 53"/>
          <p:cNvGrpSpPr>
            <a:grpSpLocks/>
          </p:cNvGrpSpPr>
          <p:nvPr/>
        </p:nvGrpSpPr>
        <p:grpSpPr bwMode="auto">
          <a:xfrm>
            <a:off x="179388" y="1484313"/>
            <a:ext cx="1800225" cy="1800225"/>
            <a:chOff x="385" y="1117"/>
            <a:chExt cx="1134" cy="1134"/>
          </a:xfrm>
        </p:grpSpPr>
        <p:grpSp>
          <p:nvGrpSpPr>
            <p:cNvPr id="3" name="Group 4"/>
            <p:cNvGrpSpPr>
              <a:grpSpLocks/>
            </p:cNvGrpSpPr>
            <p:nvPr/>
          </p:nvGrpSpPr>
          <p:grpSpPr bwMode="auto">
            <a:xfrm rot="3825645" flipH="1">
              <a:off x="589" y="1320"/>
              <a:ext cx="1134" cy="727"/>
              <a:chOff x="2971" y="1828"/>
              <a:chExt cx="589" cy="332"/>
            </a:xfrm>
          </p:grpSpPr>
          <p:pic>
            <p:nvPicPr>
              <p:cNvPr id="101464" name="Picture 5" descr="EAI_Grafik_allgemein"/>
              <p:cNvPicPr>
                <a:picLocks noChangeAspect="1" noChangeArrowheads="1"/>
              </p:cNvPicPr>
              <p:nvPr/>
            </p:nvPicPr>
            <p:blipFill>
              <a:blip r:embed="rId3"/>
              <a:srcRect/>
              <a:stretch>
                <a:fillRect/>
              </a:stretch>
            </p:blipFill>
            <p:spPr bwMode="auto">
              <a:xfrm>
                <a:off x="2971" y="1828"/>
                <a:ext cx="515" cy="298"/>
              </a:xfrm>
              <a:prstGeom prst="rect">
                <a:avLst/>
              </a:prstGeom>
              <a:noFill/>
              <a:ln w="9525">
                <a:noFill/>
                <a:miter lim="800000"/>
                <a:headEnd/>
                <a:tailEnd/>
              </a:ln>
            </p:spPr>
          </p:pic>
          <p:sp>
            <p:nvSpPr>
              <p:cNvPr id="101465" name="Rectangle 6"/>
              <p:cNvSpPr>
                <a:spLocks noChangeArrowheads="1"/>
              </p:cNvSpPr>
              <p:nvPr/>
            </p:nvSpPr>
            <p:spPr bwMode="auto">
              <a:xfrm>
                <a:off x="3288" y="2069"/>
                <a:ext cx="272" cy="91"/>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ea typeface="宋体" pitchFamily="2" charset="-122"/>
                  <a:cs typeface="+mn-cs"/>
                </a:endParaRPr>
              </a:p>
            </p:txBody>
          </p:sp>
        </p:grpSp>
        <p:sp>
          <p:nvSpPr>
            <p:cNvPr id="663581" name="PubChord"/>
            <p:cNvSpPr>
              <a:spLocks noEditPoints="1" noChangeArrowheads="1"/>
            </p:cNvSpPr>
            <p:nvPr/>
          </p:nvSpPr>
          <p:spPr bwMode="auto">
            <a:xfrm>
              <a:off x="385" y="1421"/>
              <a:ext cx="768" cy="737"/>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ea typeface="宋体" charset="-122"/>
                <a:cs typeface="+mn-cs"/>
              </a:endParaRPr>
            </a:p>
          </p:txBody>
        </p:sp>
        <p:pic>
          <p:nvPicPr>
            <p:cNvPr id="101462" name="Picture 51" descr="saplogo"/>
            <p:cNvPicPr>
              <a:picLocks noChangeAspect="1" noChangeArrowheads="1"/>
            </p:cNvPicPr>
            <p:nvPr/>
          </p:nvPicPr>
          <p:blipFill>
            <a:blip r:embed="rId4"/>
            <a:srcRect/>
            <a:stretch>
              <a:fillRect/>
            </a:stretch>
          </p:blipFill>
          <p:spPr bwMode="auto">
            <a:xfrm>
              <a:off x="567" y="1626"/>
              <a:ext cx="438" cy="216"/>
            </a:xfrm>
            <a:prstGeom prst="rect">
              <a:avLst/>
            </a:prstGeom>
            <a:noFill/>
            <a:ln w="9525">
              <a:noFill/>
              <a:miter lim="800000"/>
              <a:headEnd/>
              <a:tailEnd/>
            </a:ln>
          </p:spPr>
        </p:pic>
        <p:sp>
          <p:nvSpPr>
            <p:cNvPr id="101463" name="Text Box 52"/>
            <p:cNvSpPr txBox="1">
              <a:spLocks noChangeArrowheads="1"/>
            </p:cNvSpPr>
            <p:nvPr/>
          </p:nvSpPr>
          <p:spPr bwMode="auto">
            <a:xfrm>
              <a:off x="551" y="1888"/>
              <a:ext cx="427" cy="174"/>
            </a:xfrm>
            <a:prstGeom prst="rect">
              <a:avLst/>
            </a:prstGeom>
            <a:noFill/>
            <a:ln w="9525">
              <a:noFill/>
              <a:miter lim="800000"/>
              <a:headEnd/>
              <a:tailEnd/>
            </a:ln>
          </p:spPr>
          <p:txBody>
            <a:bodyPr wrap="none" lIns="0" tIns="0" rIns="0" bIns="0">
              <a:spAutoFit/>
            </a:bodyPr>
            <a:lstStyle/>
            <a:p>
              <a:pPr algn="l" rtl="0"/>
              <a:r>
                <a:rPr lang="de-DE" altLang="zh-CN" kern="1200">
                  <a:ea typeface="宋体" pitchFamily="2" charset="-122"/>
                  <a:cs typeface="+mn-cs"/>
                </a:rPr>
                <a:t>SAP HR</a:t>
              </a:r>
              <a:endParaRPr lang="en-US" altLang="zh-CN" kern="1200">
                <a:ea typeface="宋体" pitchFamily="2" charset="-122"/>
                <a:cs typeface="+mn-cs"/>
              </a:endParaRPr>
            </a:p>
          </p:txBody>
        </p:sp>
      </p:grpSp>
      <p:grpSp>
        <p:nvGrpSpPr>
          <p:cNvPr id="4" name="Group 91"/>
          <p:cNvGrpSpPr>
            <a:grpSpLocks/>
          </p:cNvGrpSpPr>
          <p:nvPr/>
        </p:nvGrpSpPr>
        <p:grpSpPr bwMode="auto">
          <a:xfrm>
            <a:off x="1979613" y="1866900"/>
            <a:ext cx="1150937" cy="482600"/>
            <a:chOff x="1247" y="1176"/>
            <a:chExt cx="725" cy="304"/>
          </a:xfrm>
        </p:grpSpPr>
        <p:sp>
          <p:nvSpPr>
            <p:cNvPr id="101458" name="Line 60"/>
            <p:cNvSpPr>
              <a:spLocks noChangeShapeType="1"/>
            </p:cNvSpPr>
            <p:nvPr/>
          </p:nvSpPr>
          <p:spPr bwMode="auto">
            <a:xfrm>
              <a:off x="1247" y="1480"/>
              <a:ext cx="725"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59" name="Text Box 63"/>
            <p:cNvSpPr txBox="1">
              <a:spLocks noChangeArrowheads="1"/>
            </p:cNvSpPr>
            <p:nvPr/>
          </p:nvSpPr>
          <p:spPr bwMode="auto">
            <a:xfrm>
              <a:off x="1257" y="1176"/>
              <a:ext cx="470" cy="233"/>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Person</a:t>
              </a:r>
              <a:br>
                <a:rPr lang="de-DE" altLang="zh-CN" sz="1200" kern="1200">
                  <a:ea typeface="宋体" pitchFamily="2" charset="-122"/>
                  <a:cs typeface="+mn-cs"/>
                </a:rPr>
              </a:br>
              <a:r>
                <a:rPr lang="de-DE" altLang="zh-CN" sz="1200" kern="1200">
                  <a:ea typeface="宋体" pitchFamily="2" charset="-122"/>
                  <a:cs typeface="+mn-cs"/>
                </a:rPr>
                <a:t>master data</a:t>
              </a:r>
              <a:endParaRPr lang="en-US" altLang="zh-CN" sz="1200" kern="1200">
                <a:ea typeface="宋体" pitchFamily="2" charset="-122"/>
                <a:cs typeface="+mn-cs"/>
              </a:endParaRPr>
            </a:p>
          </p:txBody>
        </p:sp>
      </p:grpSp>
      <p:grpSp>
        <p:nvGrpSpPr>
          <p:cNvPr id="5" name="Group 122"/>
          <p:cNvGrpSpPr>
            <a:grpSpLocks/>
          </p:cNvGrpSpPr>
          <p:nvPr/>
        </p:nvGrpSpPr>
        <p:grpSpPr bwMode="auto">
          <a:xfrm>
            <a:off x="5651500" y="1055688"/>
            <a:ext cx="3024188" cy="1725612"/>
            <a:chOff x="3560" y="665"/>
            <a:chExt cx="1905" cy="1087"/>
          </a:xfrm>
        </p:grpSpPr>
        <p:grpSp>
          <p:nvGrpSpPr>
            <p:cNvPr id="6" name="Group 68"/>
            <p:cNvGrpSpPr>
              <a:grpSpLocks/>
            </p:cNvGrpSpPr>
            <p:nvPr/>
          </p:nvGrpSpPr>
          <p:grpSpPr bwMode="auto">
            <a:xfrm>
              <a:off x="4286" y="665"/>
              <a:ext cx="1179" cy="1087"/>
              <a:chOff x="3924" y="665"/>
              <a:chExt cx="1179" cy="1087"/>
            </a:xfrm>
          </p:grpSpPr>
          <p:grpSp>
            <p:nvGrpSpPr>
              <p:cNvPr id="7" name="Group 10"/>
              <p:cNvGrpSpPr>
                <a:grpSpLocks/>
              </p:cNvGrpSpPr>
              <p:nvPr/>
            </p:nvGrpSpPr>
            <p:grpSpPr bwMode="auto">
              <a:xfrm rot="-3642347">
                <a:off x="3766" y="823"/>
                <a:ext cx="1087" cy="772"/>
                <a:chOff x="2971" y="1828"/>
                <a:chExt cx="589" cy="332"/>
              </a:xfrm>
            </p:grpSpPr>
            <p:pic>
              <p:nvPicPr>
                <p:cNvPr id="101456" name="Picture 11" descr="EAI_Grafik_allgemein"/>
                <p:cNvPicPr>
                  <a:picLocks noChangeAspect="1" noChangeArrowheads="1"/>
                </p:cNvPicPr>
                <p:nvPr/>
              </p:nvPicPr>
              <p:blipFill>
                <a:blip r:embed="rId3"/>
                <a:srcRect/>
                <a:stretch>
                  <a:fillRect/>
                </a:stretch>
              </p:blipFill>
              <p:spPr bwMode="auto">
                <a:xfrm>
                  <a:off x="2971" y="1828"/>
                  <a:ext cx="515" cy="298"/>
                </a:xfrm>
                <a:prstGeom prst="rect">
                  <a:avLst/>
                </a:prstGeom>
                <a:noFill/>
                <a:ln w="9525">
                  <a:noFill/>
                  <a:miter lim="800000"/>
                  <a:headEnd/>
                  <a:tailEnd/>
                </a:ln>
              </p:spPr>
            </p:pic>
            <p:sp>
              <p:nvSpPr>
                <p:cNvPr id="101457" name="Rectangle 12"/>
                <p:cNvSpPr>
                  <a:spLocks noChangeArrowheads="1"/>
                </p:cNvSpPr>
                <p:nvPr/>
              </p:nvSpPr>
              <p:spPr bwMode="auto">
                <a:xfrm>
                  <a:off x="3288" y="2069"/>
                  <a:ext cx="272" cy="91"/>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latin typeface="Arial"/>
                    <a:ea typeface="宋体" pitchFamily="2" charset="-122"/>
                    <a:cs typeface="+mn-cs"/>
                  </a:endParaRPr>
                </a:p>
              </p:txBody>
            </p:sp>
          </p:grpSp>
          <p:grpSp>
            <p:nvGrpSpPr>
              <p:cNvPr id="8" name="Group 34"/>
              <p:cNvGrpSpPr>
                <a:grpSpLocks/>
              </p:cNvGrpSpPr>
              <p:nvPr/>
            </p:nvGrpSpPr>
            <p:grpSpPr bwMode="auto">
              <a:xfrm>
                <a:off x="4335" y="948"/>
                <a:ext cx="768" cy="737"/>
                <a:chOff x="4889" y="1934"/>
                <a:chExt cx="767" cy="748"/>
              </a:xfrm>
            </p:grpSpPr>
            <p:sp>
              <p:nvSpPr>
                <p:cNvPr id="663587" name="PubChord"/>
                <p:cNvSpPr>
                  <a:spLocks noEditPoints="1" noChangeArrowheads="1"/>
                </p:cNvSpPr>
                <p:nvPr/>
              </p:nvSpPr>
              <p:spPr bwMode="auto">
                <a:xfrm>
                  <a:off x="4889" y="1934"/>
                  <a:ext cx="767" cy="748"/>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latin typeface="Arial" charset="0"/>
                    <a:ea typeface="宋体" charset="-122"/>
                    <a:cs typeface="+mn-cs"/>
                  </a:endParaRPr>
                </a:p>
              </p:txBody>
            </p:sp>
            <p:sp>
              <p:nvSpPr>
                <p:cNvPr id="101455" name="Text Box 36"/>
                <p:cNvSpPr txBox="1">
                  <a:spLocks noChangeArrowheads="1"/>
                </p:cNvSpPr>
                <p:nvPr/>
              </p:nvSpPr>
              <p:spPr bwMode="auto">
                <a:xfrm>
                  <a:off x="4904" y="2038"/>
                  <a:ext cx="752" cy="590"/>
                </a:xfrm>
                <a:prstGeom prst="rect">
                  <a:avLst/>
                </a:prstGeom>
                <a:noFill/>
                <a:ln w="9525">
                  <a:noFill/>
                  <a:miter lim="800000"/>
                  <a:headEnd/>
                  <a:tailEnd/>
                </a:ln>
              </p:spPr>
              <p:txBody>
                <a:bodyPr>
                  <a:spAutoFit/>
                </a:bodyPr>
                <a:lstStyle/>
                <a:p>
                  <a:pPr algn="l" rtl="0">
                    <a:spcBef>
                      <a:spcPct val="50000"/>
                    </a:spcBef>
                  </a:pPr>
                  <a:r>
                    <a:rPr lang="de-DE" altLang="zh-CN" sz="1200" kern="1200" dirty="0">
                      <a:latin typeface="Arial"/>
                      <a:ea typeface="宋体" pitchFamily="2" charset="-122"/>
                      <a:cs typeface="+mn-cs"/>
                    </a:rPr>
                    <a:t>Operational</a:t>
                  </a:r>
                  <a:br>
                    <a:rPr lang="de-DE" altLang="zh-CN" sz="1200" kern="1200" dirty="0">
                      <a:latin typeface="Arial"/>
                      <a:ea typeface="宋体" pitchFamily="2" charset="-122"/>
                      <a:cs typeface="+mn-cs"/>
                    </a:rPr>
                  </a:br>
                  <a:r>
                    <a:rPr lang="de-DE" altLang="zh-CN" sz="1200" kern="1200" dirty="0">
                      <a:latin typeface="Arial"/>
                      <a:ea typeface="宋体" pitchFamily="2" charset="-122"/>
                      <a:cs typeface="+mn-cs"/>
                    </a:rPr>
                    <a:t>Service </a:t>
                  </a:r>
                </a:p>
                <a:p>
                  <a:pPr algn="l" rtl="0">
                    <a:spcBef>
                      <a:spcPct val="50000"/>
                    </a:spcBef>
                  </a:pPr>
                  <a:r>
                    <a:rPr lang="de-DE" altLang="zh-CN" sz="1200" kern="1200" dirty="0">
                      <a:latin typeface="Arial"/>
                      <a:ea typeface="宋体" pitchFamily="2" charset="-122"/>
                      <a:cs typeface="+mn-cs"/>
                    </a:rPr>
                    <a:t>Active Directory</a:t>
                  </a:r>
                  <a:endParaRPr lang="en-GB" altLang="zh-CN" sz="1200" kern="1200" dirty="0">
                    <a:latin typeface="Arial"/>
                    <a:ea typeface="宋体" pitchFamily="2" charset="-122"/>
                    <a:cs typeface="+mn-cs"/>
                  </a:endParaRPr>
                </a:p>
              </p:txBody>
            </p:sp>
          </p:grpSp>
        </p:grpSp>
        <p:grpSp>
          <p:nvGrpSpPr>
            <p:cNvPr id="9" name="Group 86"/>
            <p:cNvGrpSpPr>
              <a:grpSpLocks/>
            </p:cNvGrpSpPr>
            <p:nvPr/>
          </p:nvGrpSpPr>
          <p:grpSpPr bwMode="auto">
            <a:xfrm>
              <a:off x="3560" y="903"/>
              <a:ext cx="726" cy="508"/>
              <a:chOff x="3560" y="903"/>
              <a:chExt cx="726" cy="508"/>
            </a:xfrm>
          </p:grpSpPr>
          <p:grpSp>
            <p:nvGrpSpPr>
              <p:cNvPr id="10" name="Group 73"/>
              <p:cNvGrpSpPr>
                <a:grpSpLocks/>
              </p:cNvGrpSpPr>
              <p:nvPr/>
            </p:nvGrpSpPr>
            <p:grpSpPr bwMode="auto">
              <a:xfrm>
                <a:off x="3560" y="903"/>
                <a:ext cx="725" cy="259"/>
                <a:chOff x="3560" y="903"/>
                <a:chExt cx="725" cy="259"/>
              </a:xfrm>
            </p:grpSpPr>
            <p:sp>
              <p:nvSpPr>
                <p:cNvPr id="101450" name="Line 71"/>
                <p:cNvSpPr>
                  <a:spLocks noChangeShapeType="1"/>
                </p:cNvSpPr>
                <p:nvPr/>
              </p:nvSpPr>
              <p:spPr bwMode="auto">
                <a:xfrm>
                  <a:off x="3560" y="1162"/>
                  <a:ext cx="725"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latin typeface="Arial"/>
                    <a:ea typeface="+mn-ea"/>
                    <a:cs typeface="+mn-cs"/>
                  </a:endParaRPr>
                </a:p>
              </p:txBody>
            </p:sp>
            <p:sp>
              <p:nvSpPr>
                <p:cNvPr id="101451" name="Text Box 72"/>
                <p:cNvSpPr txBox="1">
                  <a:spLocks noChangeArrowheads="1"/>
                </p:cNvSpPr>
                <p:nvPr/>
              </p:nvSpPr>
              <p:spPr bwMode="auto">
                <a:xfrm>
                  <a:off x="3696" y="903"/>
                  <a:ext cx="338" cy="233"/>
                </a:xfrm>
                <a:prstGeom prst="rect">
                  <a:avLst/>
                </a:prstGeom>
                <a:noFill/>
                <a:ln w="9525">
                  <a:noFill/>
                  <a:miter lim="800000"/>
                  <a:headEnd/>
                  <a:tailEnd/>
                </a:ln>
              </p:spPr>
              <p:txBody>
                <a:bodyPr wrap="none" lIns="0" tIns="0" rIns="0" bIns="0">
                  <a:spAutoFit/>
                </a:bodyPr>
                <a:lstStyle/>
                <a:p>
                  <a:pPr algn="l" rtl="0"/>
                  <a:r>
                    <a:rPr lang="de-DE" altLang="zh-CN" sz="1200" kern="1200">
                      <a:latin typeface="Arial"/>
                      <a:ea typeface="宋体" pitchFamily="2" charset="-122"/>
                      <a:cs typeface="+mn-cs"/>
                    </a:rPr>
                    <a:t>Create</a:t>
                  </a:r>
                  <a:br>
                    <a:rPr lang="de-DE" altLang="zh-CN" sz="1200" kern="1200">
                      <a:latin typeface="Arial"/>
                      <a:ea typeface="宋体" pitchFamily="2" charset="-122"/>
                      <a:cs typeface="+mn-cs"/>
                    </a:rPr>
                  </a:br>
                  <a:r>
                    <a:rPr lang="de-DE" altLang="zh-CN" sz="1200" kern="1200">
                      <a:latin typeface="Arial"/>
                      <a:ea typeface="宋体" pitchFamily="2" charset="-122"/>
                      <a:cs typeface="+mn-cs"/>
                    </a:rPr>
                    <a:t>account</a:t>
                  </a:r>
                  <a:endParaRPr lang="en-US" altLang="zh-CN" sz="1200" kern="1200">
                    <a:latin typeface="Arial"/>
                    <a:ea typeface="宋体" pitchFamily="2" charset="-122"/>
                    <a:cs typeface="+mn-cs"/>
                  </a:endParaRPr>
                </a:p>
              </p:txBody>
            </p:sp>
          </p:grpSp>
          <p:grpSp>
            <p:nvGrpSpPr>
              <p:cNvPr id="11" name="Group 77"/>
              <p:cNvGrpSpPr>
                <a:grpSpLocks/>
              </p:cNvGrpSpPr>
              <p:nvPr/>
            </p:nvGrpSpPr>
            <p:grpSpPr bwMode="auto">
              <a:xfrm>
                <a:off x="3560" y="1253"/>
                <a:ext cx="726" cy="158"/>
                <a:chOff x="3560" y="1298"/>
                <a:chExt cx="726" cy="158"/>
              </a:xfrm>
            </p:grpSpPr>
            <p:sp>
              <p:nvSpPr>
                <p:cNvPr id="101448" name="Line 75"/>
                <p:cNvSpPr>
                  <a:spLocks noChangeShapeType="1"/>
                </p:cNvSpPr>
                <p:nvPr/>
              </p:nvSpPr>
              <p:spPr bwMode="auto">
                <a:xfrm flipH="1">
                  <a:off x="3560" y="1298"/>
                  <a:ext cx="726"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latin typeface="Arial"/>
                    <a:ea typeface="+mn-ea"/>
                    <a:cs typeface="+mn-cs"/>
                  </a:endParaRPr>
                </a:p>
              </p:txBody>
            </p:sp>
            <p:sp>
              <p:nvSpPr>
                <p:cNvPr id="101449" name="Text Box 76"/>
                <p:cNvSpPr txBox="1">
                  <a:spLocks noChangeArrowheads="1"/>
                </p:cNvSpPr>
                <p:nvPr/>
              </p:nvSpPr>
              <p:spPr bwMode="auto">
                <a:xfrm>
                  <a:off x="3756" y="1340"/>
                  <a:ext cx="249" cy="116"/>
                </a:xfrm>
                <a:prstGeom prst="rect">
                  <a:avLst/>
                </a:prstGeom>
                <a:noFill/>
                <a:ln w="9525">
                  <a:noFill/>
                  <a:miter lim="800000"/>
                  <a:headEnd/>
                  <a:tailEnd/>
                </a:ln>
              </p:spPr>
              <p:txBody>
                <a:bodyPr wrap="none" lIns="0" tIns="0" rIns="0" bIns="0">
                  <a:spAutoFit/>
                </a:bodyPr>
                <a:lstStyle/>
                <a:p>
                  <a:pPr algn="l" rtl="0"/>
                  <a:r>
                    <a:rPr lang="de-DE" altLang="zh-CN" sz="1200" kern="1200">
                      <a:latin typeface="Arial"/>
                      <a:ea typeface="宋体" pitchFamily="2" charset="-122"/>
                      <a:cs typeface="+mn-cs"/>
                    </a:rPr>
                    <a:t>    OK</a:t>
                  </a:r>
                  <a:endParaRPr lang="en-US" altLang="zh-CN" sz="1200" kern="1200">
                    <a:latin typeface="Arial"/>
                    <a:ea typeface="宋体" pitchFamily="2" charset="-122"/>
                    <a:cs typeface="+mn-cs"/>
                  </a:endParaRPr>
                </a:p>
              </p:txBody>
            </p:sp>
          </p:grpSp>
        </p:grpSp>
      </p:grpSp>
      <p:grpSp>
        <p:nvGrpSpPr>
          <p:cNvPr id="12" name="Group 123"/>
          <p:cNvGrpSpPr>
            <a:grpSpLocks/>
          </p:cNvGrpSpPr>
          <p:nvPr/>
        </p:nvGrpSpPr>
        <p:grpSpPr bwMode="auto">
          <a:xfrm>
            <a:off x="5724525" y="2565400"/>
            <a:ext cx="3022600" cy="1725613"/>
            <a:chOff x="3606" y="1616"/>
            <a:chExt cx="1904" cy="1087"/>
          </a:xfrm>
        </p:grpSpPr>
        <p:grpSp>
          <p:nvGrpSpPr>
            <p:cNvPr id="13" name="Group 69"/>
            <p:cNvGrpSpPr>
              <a:grpSpLocks/>
            </p:cNvGrpSpPr>
            <p:nvPr/>
          </p:nvGrpSpPr>
          <p:grpSpPr bwMode="auto">
            <a:xfrm>
              <a:off x="4331" y="1616"/>
              <a:ext cx="1179" cy="1087"/>
              <a:chOff x="3969" y="1616"/>
              <a:chExt cx="1179" cy="1087"/>
            </a:xfrm>
          </p:grpSpPr>
          <p:grpSp>
            <p:nvGrpSpPr>
              <p:cNvPr id="14" name="Group 54"/>
              <p:cNvGrpSpPr>
                <a:grpSpLocks/>
              </p:cNvGrpSpPr>
              <p:nvPr/>
            </p:nvGrpSpPr>
            <p:grpSpPr bwMode="auto">
              <a:xfrm rot="-3642347">
                <a:off x="3811" y="1774"/>
                <a:ext cx="1087" cy="772"/>
                <a:chOff x="2971" y="1828"/>
                <a:chExt cx="589" cy="332"/>
              </a:xfrm>
            </p:grpSpPr>
            <p:pic>
              <p:nvPicPr>
                <p:cNvPr id="101442" name="Picture 55" descr="EAI_Grafik_allgemein"/>
                <p:cNvPicPr>
                  <a:picLocks noChangeAspect="1" noChangeArrowheads="1"/>
                </p:cNvPicPr>
                <p:nvPr/>
              </p:nvPicPr>
              <p:blipFill>
                <a:blip r:embed="rId3"/>
                <a:srcRect/>
                <a:stretch>
                  <a:fillRect/>
                </a:stretch>
              </p:blipFill>
              <p:spPr bwMode="auto">
                <a:xfrm>
                  <a:off x="2971" y="1828"/>
                  <a:ext cx="515" cy="298"/>
                </a:xfrm>
                <a:prstGeom prst="rect">
                  <a:avLst/>
                </a:prstGeom>
                <a:noFill/>
                <a:ln w="9525">
                  <a:noFill/>
                  <a:miter lim="800000"/>
                  <a:headEnd/>
                  <a:tailEnd/>
                </a:ln>
              </p:spPr>
            </p:pic>
            <p:sp>
              <p:nvSpPr>
                <p:cNvPr id="101443" name="Rectangle 56"/>
                <p:cNvSpPr>
                  <a:spLocks noChangeArrowheads="1"/>
                </p:cNvSpPr>
                <p:nvPr/>
              </p:nvSpPr>
              <p:spPr bwMode="auto">
                <a:xfrm>
                  <a:off x="3288" y="2069"/>
                  <a:ext cx="272" cy="91"/>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ea typeface="宋体" pitchFamily="2" charset="-122"/>
                    <a:cs typeface="+mn-cs"/>
                  </a:endParaRPr>
                </a:p>
              </p:txBody>
            </p:sp>
          </p:grpSp>
          <p:grpSp>
            <p:nvGrpSpPr>
              <p:cNvPr id="15" name="Group 57"/>
              <p:cNvGrpSpPr>
                <a:grpSpLocks/>
              </p:cNvGrpSpPr>
              <p:nvPr/>
            </p:nvGrpSpPr>
            <p:grpSpPr bwMode="auto">
              <a:xfrm>
                <a:off x="4380" y="1899"/>
                <a:ext cx="768" cy="737"/>
                <a:chOff x="4889" y="1934"/>
                <a:chExt cx="767" cy="748"/>
              </a:xfrm>
            </p:grpSpPr>
            <p:sp>
              <p:nvSpPr>
                <p:cNvPr id="663610" name="PubChord"/>
                <p:cNvSpPr>
                  <a:spLocks noEditPoints="1" noChangeArrowheads="1"/>
                </p:cNvSpPr>
                <p:nvPr/>
              </p:nvSpPr>
              <p:spPr bwMode="auto">
                <a:xfrm>
                  <a:off x="4889" y="1934"/>
                  <a:ext cx="767" cy="748"/>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ea typeface="宋体" charset="-122"/>
                    <a:cs typeface="+mn-cs"/>
                  </a:endParaRPr>
                </a:p>
              </p:txBody>
            </p:sp>
            <p:sp>
              <p:nvSpPr>
                <p:cNvPr id="101441" name="Text Box 59"/>
                <p:cNvSpPr txBox="1">
                  <a:spLocks noChangeArrowheads="1"/>
                </p:cNvSpPr>
                <p:nvPr/>
              </p:nvSpPr>
              <p:spPr bwMode="auto">
                <a:xfrm>
                  <a:off x="4904" y="2038"/>
                  <a:ext cx="752" cy="472"/>
                </a:xfrm>
                <a:prstGeom prst="rect">
                  <a:avLst/>
                </a:prstGeom>
                <a:noFill/>
                <a:ln w="9525">
                  <a:noFill/>
                  <a:miter lim="800000"/>
                  <a:headEnd/>
                  <a:tailEnd/>
                </a:ln>
              </p:spPr>
              <p:txBody>
                <a:bodyPr>
                  <a:spAutoFit/>
                </a:bodyPr>
                <a:lstStyle/>
                <a:p>
                  <a:pPr algn="l" rtl="0">
                    <a:spcBef>
                      <a:spcPct val="50000"/>
                    </a:spcBef>
                  </a:pPr>
                  <a:r>
                    <a:rPr lang="de-DE" altLang="zh-CN" sz="1200" kern="1200">
                      <a:ea typeface="宋体" pitchFamily="2" charset="-122"/>
                      <a:cs typeface="+mn-cs"/>
                    </a:rPr>
                    <a:t>Operational</a:t>
                  </a:r>
                  <a:br>
                    <a:rPr lang="de-DE" altLang="zh-CN" sz="1200" kern="1200">
                      <a:ea typeface="宋体" pitchFamily="2" charset="-122"/>
                      <a:cs typeface="+mn-cs"/>
                    </a:rPr>
                  </a:br>
                  <a:r>
                    <a:rPr lang="de-DE" altLang="zh-CN" sz="1200" kern="1200">
                      <a:ea typeface="宋体" pitchFamily="2" charset="-122"/>
                      <a:cs typeface="+mn-cs"/>
                    </a:rPr>
                    <a:t>Service </a:t>
                  </a:r>
                </a:p>
                <a:p>
                  <a:pPr algn="l" rtl="0">
                    <a:spcBef>
                      <a:spcPct val="50000"/>
                    </a:spcBef>
                  </a:pPr>
                  <a:r>
                    <a:rPr lang="en-GB" altLang="zh-CN" sz="1200" kern="1200">
                      <a:ea typeface="宋体" pitchFamily="2" charset="-122"/>
                      <a:cs typeface="+mn-cs"/>
                    </a:rPr>
                    <a:t>E-Mail</a:t>
                  </a:r>
                </a:p>
              </p:txBody>
            </p:sp>
          </p:grpSp>
        </p:grpSp>
        <p:grpSp>
          <p:nvGrpSpPr>
            <p:cNvPr id="16" name="Group 84"/>
            <p:cNvGrpSpPr>
              <a:grpSpLocks/>
            </p:cNvGrpSpPr>
            <p:nvPr/>
          </p:nvGrpSpPr>
          <p:grpSpPr bwMode="auto">
            <a:xfrm>
              <a:off x="3606" y="1765"/>
              <a:ext cx="725" cy="259"/>
              <a:chOff x="3606" y="1765"/>
              <a:chExt cx="725" cy="259"/>
            </a:xfrm>
          </p:grpSpPr>
          <p:sp>
            <p:nvSpPr>
              <p:cNvPr id="101436" name="Line 79"/>
              <p:cNvSpPr>
                <a:spLocks noChangeShapeType="1"/>
              </p:cNvSpPr>
              <p:nvPr/>
            </p:nvSpPr>
            <p:spPr bwMode="auto">
              <a:xfrm>
                <a:off x="3606" y="2024"/>
                <a:ext cx="725"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37" name="Text Box 80"/>
              <p:cNvSpPr txBox="1">
                <a:spLocks noChangeArrowheads="1"/>
              </p:cNvSpPr>
              <p:nvPr/>
            </p:nvSpPr>
            <p:spPr bwMode="auto">
              <a:xfrm>
                <a:off x="3742" y="1765"/>
                <a:ext cx="311" cy="233"/>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Create</a:t>
                </a:r>
                <a:br>
                  <a:rPr lang="de-DE" altLang="zh-CN" sz="1200" kern="1200">
                    <a:ea typeface="宋体" pitchFamily="2" charset="-122"/>
                    <a:cs typeface="+mn-cs"/>
                  </a:rPr>
                </a:br>
                <a:r>
                  <a:rPr lang="de-DE" altLang="zh-CN" sz="1200" kern="1200">
                    <a:ea typeface="宋体" pitchFamily="2" charset="-122"/>
                    <a:cs typeface="+mn-cs"/>
                  </a:rPr>
                  <a:t>mailbox</a:t>
                </a:r>
                <a:endParaRPr lang="en-US" altLang="zh-CN" sz="1200" kern="1200">
                  <a:ea typeface="宋体" pitchFamily="2" charset="-122"/>
                  <a:cs typeface="+mn-cs"/>
                </a:endParaRPr>
              </a:p>
            </p:txBody>
          </p:sp>
        </p:grpSp>
        <p:grpSp>
          <p:nvGrpSpPr>
            <p:cNvPr id="17" name="Group 104"/>
            <p:cNvGrpSpPr>
              <a:grpSpLocks/>
            </p:cNvGrpSpPr>
            <p:nvPr/>
          </p:nvGrpSpPr>
          <p:grpSpPr bwMode="auto">
            <a:xfrm>
              <a:off x="3606" y="2115"/>
              <a:ext cx="726" cy="158"/>
              <a:chOff x="3606" y="2115"/>
              <a:chExt cx="726" cy="158"/>
            </a:xfrm>
          </p:grpSpPr>
          <p:sp>
            <p:nvSpPr>
              <p:cNvPr id="101434" name="Line 82"/>
              <p:cNvSpPr>
                <a:spLocks noChangeShapeType="1"/>
              </p:cNvSpPr>
              <p:nvPr/>
            </p:nvSpPr>
            <p:spPr bwMode="auto">
              <a:xfrm flipH="1">
                <a:off x="3606" y="2115"/>
                <a:ext cx="726"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35" name="Text Box 83"/>
              <p:cNvSpPr txBox="1">
                <a:spLocks noChangeArrowheads="1"/>
              </p:cNvSpPr>
              <p:nvPr/>
            </p:nvSpPr>
            <p:spPr bwMode="auto">
              <a:xfrm>
                <a:off x="3802" y="2157"/>
                <a:ext cx="182" cy="116"/>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   OK</a:t>
                </a:r>
                <a:endParaRPr lang="en-US" altLang="zh-CN" sz="1200" kern="1200">
                  <a:ea typeface="宋体" pitchFamily="2" charset="-122"/>
                  <a:cs typeface="+mn-cs"/>
                </a:endParaRPr>
              </a:p>
            </p:txBody>
          </p:sp>
        </p:grpSp>
      </p:grpSp>
      <p:grpSp>
        <p:nvGrpSpPr>
          <p:cNvPr id="18" name="Group 145"/>
          <p:cNvGrpSpPr>
            <a:grpSpLocks/>
          </p:cNvGrpSpPr>
          <p:nvPr/>
        </p:nvGrpSpPr>
        <p:grpSpPr bwMode="auto">
          <a:xfrm>
            <a:off x="4067175" y="3573463"/>
            <a:ext cx="1798638" cy="2663825"/>
            <a:chOff x="2562" y="2251"/>
            <a:chExt cx="1133" cy="1678"/>
          </a:xfrm>
        </p:grpSpPr>
        <p:grpSp>
          <p:nvGrpSpPr>
            <p:cNvPr id="19" name="Group 131"/>
            <p:cNvGrpSpPr>
              <a:grpSpLocks/>
            </p:cNvGrpSpPr>
            <p:nvPr/>
          </p:nvGrpSpPr>
          <p:grpSpPr bwMode="auto">
            <a:xfrm>
              <a:off x="2562" y="2834"/>
              <a:ext cx="1133" cy="1095"/>
              <a:chOff x="2562" y="2834"/>
              <a:chExt cx="1133" cy="1095"/>
            </a:xfrm>
          </p:grpSpPr>
          <p:grpSp>
            <p:nvGrpSpPr>
              <p:cNvPr id="20" name="Group 16"/>
              <p:cNvGrpSpPr>
                <a:grpSpLocks/>
              </p:cNvGrpSpPr>
              <p:nvPr/>
            </p:nvGrpSpPr>
            <p:grpSpPr bwMode="auto">
              <a:xfrm rot="1620676">
                <a:off x="2562" y="2834"/>
                <a:ext cx="1133" cy="755"/>
                <a:chOff x="2971" y="1828"/>
                <a:chExt cx="589" cy="332"/>
              </a:xfrm>
            </p:grpSpPr>
            <p:pic>
              <p:nvPicPr>
                <p:cNvPr id="101429" name="Picture 17" descr="EAI_Grafik_allgemein"/>
                <p:cNvPicPr>
                  <a:picLocks noChangeAspect="1" noChangeArrowheads="1"/>
                </p:cNvPicPr>
                <p:nvPr/>
              </p:nvPicPr>
              <p:blipFill>
                <a:blip r:embed="rId3"/>
                <a:srcRect/>
                <a:stretch>
                  <a:fillRect/>
                </a:stretch>
              </p:blipFill>
              <p:spPr bwMode="auto">
                <a:xfrm>
                  <a:off x="2971" y="1828"/>
                  <a:ext cx="515" cy="298"/>
                </a:xfrm>
                <a:prstGeom prst="rect">
                  <a:avLst/>
                </a:prstGeom>
                <a:noFill/>
                <a:ln w="9525">
                  <a:noFill/>
                  <a:miter lim="800000"/>
                  <a:headEnd/>
                  <a:tailEnd/>
                </a:ln>
              </p:spPr>
            </p:pic>
            <p:sp>
              <p:nvSpPr>
                <p:cNvPr id="101430" name="Rectangle 18"/>
                <p:cNvSpPr>
                  <a:spLocks noChangeArrowheads="1"/>
                </p:cNvSpPr>
                <p:nvPr/>
              </p:nvSpPr>
              <p:spPr bwMode="auto">
                <a:xfrm>
                  <a:off x="3288" y="2069"/>
                  <a:ext cx="272" cy="91"/>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ea typeface="宋体" pitchFamily="2" charset="-122"/>
                    <a:cs typeface="+mn-cs"/>
                  </a:endParaRPr>
                </a:p>
              </p:txBody>
            </p:sp>
          </p:grpSp>
          <p:grpSp>
            <p:nvGrpSpPr>
              <p:cNvPr id="21" name="Group 40"/>
              <p:cNvGrpSpPr>
                <a:grpSpLocks/>
              </p:cNvGrpSpPr>
              <p:nvPr/>
            </p:nvGrpSpPr>
            <p:grpSpPr bwMode="auto">
              <a:xfrm>
                <a:off x="2650" y="3192"/>
                <a:ext cx="771" cy="737"/>
                <a:chOff x="3392" y="3453"/>
                <a:chExt cx="770" cy="748"/>
              </a:xfrm>
            </p:grpSpPr>
            <p:sp>
              <p:nvSpPr>
                <p:cNvPr id="663593" name="PubChord"/>
                <p:cNvSpPr>
                  <a:spLocks noEditPoints="1" noChangeArrowheads="1"/>
                </p:cNvSpPr>
                <p:nvPr/>
              </p:nvSpPr>
              <p:spPr bwMode="auto">
                <a:xfrm>
                  <a:off x="3392" y="3453"/>
                  <a:ext cx="767" cy="748"/>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ea typeface="宋体" charset="-122"/>
                    <a:cs typeface="+mn-cs"/>
                  </a:endParaRPr>
                </a:p>
              </p:txBody>
            </p:sp>
            <p:sp>
              <p:nvSpPr>
                <p:cNvPr id="101428" name="Text Box 42"/>
                <p:cNvSpPr txBox="1">
                  <a:spLocks noChangeArrowheads="1"/>
                </p:cNvSpPr>
                <p:nvPr/>
              </p:nvSpPr>
              <p:spPr bwMode="auto">
                <a:xfrm>
                  <a:off x="3410" y="3604"/>
                  <a:ext cx="752" cy="468"/>
                </a:xfrm>
                <a:prstGeom prst="rect">
                  <a:avLst/>
                </a:prstGeom>
                <a:noFill/>
                <a:ln w="9525">
                  <a:noFill/>
                  <a:miter lim="800000"/>
                  <a:headEnd/>
                  <a:tailEnd/>
                </a:ln>
              </p:spPr>
              <p:txBody>
                <a:bodyPr>
                  <a:spAutoFit/>
                </a:bodyPr>
                <a:lstStyle/>
                <a:p>
                  <a:pPr algn="l" rtl="0">
                    <a:spcBef>
                      <a:spcPct val="50000"/>
                    </a:spcBef>
                  </a:pPr>
                  <a:r>
                    <a:rPr lang="en-GB" altLang="zh-CN" sz="1200" kern="1200">
                      <a:ea typeface="宋体" pitchFamily="2" charset="-122"/>
                      <a:cs typeface="+mn-cs"/>
                    </a:rPr>
                    <a:t>Siemens</a:t>
                  </a:r>
                  <a:br>
                    <a:rPr lang="en-GB" altLang="zh-CN" sz="1200" kern="1200">
                      <a:ea typeface="宋体" pitchFamily="2" charset="-122"/>
                      <a:cs typeface="+mn-cs"/>
                    </a:rPr>
                  </a:br>
                  <a:r>
                    <a:rPr lang="en-GB" altLang="zh-CN" sz="1200" kern="1200">
                      <a:ea typeface="宋体" pitchFamily="2" charset="-122"/>
                      <a:cs typeface="+mn-cs"/>
                    </a:rPr>
                    <a:t>trust centre</a:t>
                  </a:r>
                </a:p>
                <a:p>
                  <a:pPr algn="l" rtl="0">
                    <a:spcBef>
                      <a:spcPct val="50000"/>
                    </a:spcBef>
                  </a:pPr>
                  <a:r>
                    <a:rPr lang="en-GB" altLang="zh-CN" sz="1200" kern="1200">
                      <a:ea typeface="宋体" pitchFamily="2" charset="-122"/>
                      <a:cs typeface="+mn-cs"/>
                    </a:rPr>
                    <a:t>Certificates</a:t>
                  </a:r>
                </a:p>
              </p:txBody>
            </p:sp>
          </p:grpSp>
        </p:grpSp>
        <p:grpSp>
          <p:nvGrpSpPr>
            <p:cNvPr id="22" name="Group 126"/>
            <p:cNvGrpSpPr>
              <a:grpSpLocks/>
            </p:cNvGrpSpPr>
            <p:nvPr/>
          </p:nvGrpSpPr>
          <p:grpSpPr bwMode="auto">
            <a:xfrm>
              <a:off x="2926" y="2251"/>
              <a:ext cx="440" cy="589"/>
              <a:chOff x="2926" y="2251"/>
              <a:chExt cx="440" cy="589"/>
            </a:xfrm>
          </p:grpSpPr>
          <p:sp>
            <p:nvSpPr>
              <p:cNvPr id="101423" name="Line 94"/>
              <p:cNvSpPr>
                <a:spLocks noChangeShapeType="1"/>
              </p:cNvSpPr>
              <p:nvPr/>
            </p:nvSpPr>
            <p:spPr bwMode="auto">
              <a:xfrm>
                <a:off x="2926" y="2251"/>
                <a:ext cx="0" cy="589"/>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24" name="Text Box 99"/>
              <p:cNvSpPr txBox="1">
                <a:spLocks noChangeArrowheads="1"/>
              </p:cNvSpPr>
              <p:nvPr/>
            </p:nvSpPr>
            <p:spPr bwMode="auto">
              <a:xfrm>
                <a:off x="2971" y="2478"/>
                <a:ext cx="395" cy="233"/>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Create</a:t>
                </a:r>
              </a:p>
              <a:p>
                <a:pPr algn="l" rtl="0"/>
                <a:r>
                  <a:rPr lang="de-DE" altLang="zh-CN" sz="1200" kern="1200">
                    <a:ea typeface="宋体" pitchFamily="2" charset="-122"/>
                    <a:cs typeface="+mn-cs"/>
                  </a:rPr>
                  <a:t>certificate</a:t>
                </a:r>
                <a:endParaRPr lang="en-US" altLang="zh-CN" sz="1200" kern="1200">
                  <a:ea typeface="宋体" pitchFamily="2" charset="-122"/>
                  <a:cs typeface="+mn-cs"/>
                </a:endParaRPr>
              </a:p>
            </p:txBody>
          </p:sp>
        </p:grpSp>
        <p:sp>
          <p:nvSpPr>
            <p:cNvPr id="101421" name="Line 95"/>
            <p:cNvSpPr>
              <a:spLocks noChangeShapeType="1"/>
            </p:cNvSpPr>
            <p:nvPr/>
          </p:nvSpPr>
          <p:spPr bwMode="auto">
            <a:xfrm flipH="1" flipV="1">
              <a:off x="2835" y="2251"/>
              <a:ext cx="0" cy="589"/>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22" name="Text Box 101"/>
            <p:cNvSpPr txBox="1">
              <a:spLocks noChangeArrowheads="1"/>
            </p:cNvSpPr>
            <p:nvPr/>
          </p:nvSpPr>
          <p:spPr bwMode="auto">
            <a:xfrm>
              <a:off x="2653" y="2568"/>
              <a:ext cx="115" cy="116"/>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OK</a:t>
              </a:r>
              <a:endParaRPr lang="en-US" altLang="zh-CN" sz="1200" kern="1200">
                <a:ea typeface="宋体" pitchFamily="2" charset="-122"/>
                <a:cs typeface="+mn-cs"/>
              </a:endParaRPr>
            </a:p>
          </p:txBody>
        </p:sp>
      </p:grpSp>
      <p:sp>
        <p:nvSpPr>
          <p:cNvPr id="101385" name="Rectangle 15"/>
          <p:cNvSpPr>
            <a:spLocks noChangeArrowheads="1"/>
          </p:cNvSpPr>
          <p:nvPr/>
        </p:nvSpPr>
        <p:spPr bwMode="auto">
          <a:xfrm rot="346400">
            <a:off x="6718300" y="5319713"/>
            <a:ext cx="830263" cy="315912"/>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ea typeface="宋体" pitchFamily="2" charset="-122"/>
              <a:cs typeface="+mn-cs"/>
            </a:endParaRPr>
          </a:p>
        </p:txBody>
      </p:sp>
      <p:grpSp>
        <p:nvGrpSpPr>
          <p:cNvPr id="23" name="Group 144"/>
          <p:cNvGrpSpPr>
            <a:grpSpLocks/>
          </p:cNvGrpSpPr>
          <p:nvPr/>
        </p:nvGrpSpPr>
        <p:grpSpPr bwMode="auto">
          <a:xfrm>
            <a:off x="5219700" y="3571875"/>
            <a:ext cx="2160588" cy="2682875"/>
            <a:chOff x="3288" y="2250"/>
            <a:chExt cx="1361" cy="1690"/>
          </a:xfrm>
        </p:grpSpPr>
        <p:sp>
          <p:nvSpPr>
            <p:cNvPr id="101409" name="Line 90"/>
            <p:cNvSpPr>
              <a:spLocks noChangeShapeType="1"/>
            </p:cNvSpPr>
            <p:nvPr/>
          </p:nvSpPr>
          <p:spPr bwMode="auto">
            <a:xfrm>
              <a:off x="3379" y="2250"/>
              <a:ext cx="680" cy="59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10" name="Text Box 98"/>
            <p:cNvSpPr txBox="1">
              <a:spLocks noChangeArrowheads="1"/>
            </p:cNvSpPr>
            <p:nvPr/>
          </p:nvSpPr>
          <p:spPr bwMode="auto">
            <a:xfrm>
              <a:off x="3830" y="2478"/>
              <a:ext cx="296" cy="233"/>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Create</a:t>
              </a:r>
              <a:br>
                <a:rPr lang="de-DE" altLang="zh-CN" sz="1200" kern="1200">
                  <a:ea typeface="宋体" pitchFamily="2" charset="-122"/>
                  <a:cs typeface="+mn-cs"/>
                </a:rPr>
              </a:br>
              <a:r>
                <a:rPr lang="de-DE" altLang="zh-CN" sz="1200" kern="1200">
                  <a:ea typeface="宋体" pitchFamily="2" charset="-122"/>
                  <a:cs typeface="+mn-cs"/>
                </a:rPr>
                <a:t>    entry</a:t>
              </a:r>
              <a:endParaRPr lang="en-US" altLang="zh-CN" sz="1200" kern="1200">
                <a:ea typeface="宋体" pitchFamily="2" charset="-122"/>
                <a:cs typeface="+mn-cs"/>
              </a:endParaRPr>
            </a:p>
          </p:txBody>
        </p:sp>
        <p:grpSp>
          <p:nvGrpSpPr>
            <p:cNvPr id="24" name="Group 140"/>
            <p:cNvGrpSpPr>
              <a:grpSpLocks/>
            </p:cNvGrpSpPr>
            <p:nvPr/>
          </p:nvGrpSpPr>
          <p:grpSpPr bwMode="auto">
            <a:xfrm>
              <a:off x="3655" y="2787"/>
              <a:ext cx="994" cy="1153"/>
              <a:chOff x="3655" y="2787"/>
              <a:chExt cx="994" cy="1153"/>
            </a:xfrm>
          </p:grpSpPr>
          <p:pic>
            <p:nvPicPr>
              <p:cNvPr id="101415" name="Picture 14" descr="EAI_Grafik_allgemein"/>
              <p:cNvPicPr>
                <a:picLocks noChangeAspect="1" noChangeArrowheads="1"/>
              </p:cNvPicPr>
              <p:nvPr/>
            </p:nvPicPr>
            <p:blipFill>
              <a:blip r:embed="rId3"/>
              <a:srcRect/>
              <a:stretch>
                <a:fillRect/>
              </a:stretch>
            </p:blipFill>
            <p:spPr bwMode="auto">
              <a:xfrm rot="346400">
                <a:off x="3655" y="2787"/>
                <a:ext cx="991" cy="653"/>
              </a:xfrm>
              <a:prstGeom prst="rect">
                <a:avLst/>
              </a:prstGeom>
              <a:noFill/>
              <a:ln w="9525">
                <a:noFill/>
                <a:miter lim="800000"/>
                <a:headEnd/>
                <a:tailEnd/>
              </a:ln>
            </p:spPr>
          </p:pic>
          <p:grpSp>
            <p:nvGrpSpPr>
              <p:cNvPr id="25" name="Group 37"/>
              <p:cNvGrpSpPr>
                <a:grpSpLocks/>
              </p:cNvGrpSpPr>
              <p:nvPr/>
            </p:nvGrpSpPr>
            <p:grpSpPr bwMode="auto">
              <a:xfrm>
                <a:off x="3881" y="3203"/>
                <a:ext cx="768" cy="737"/>
                <a:chOff x="4893" y="3067"/>
                <a:chExt cx="767" cy="748"/>
              </a:xfrm>
            </p:grpSpPr>
            <p:sp>
              <p:nvSpPr>
                <p:cNvPr id="663590" name="PubChord"/>
                <p:cNvSpPr>
                  <a:spLocks noEditPoints="1" noChangeArrowheads="1"/>
                </p:cNvSpPr>
                <p:nvPr/>
              </p:nvSpPr>
              <p:spPr bwMode="auto">
                <a:xfrm>
                  <a:off x="4893" y="3067"/>
                  <a:ext cx="767" cy="748"/>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ea typeface="宋体" charset="-122"/>
                    <a:cs typeface="+mn-cs"/>
                  </a:endParaRPr>
                </a:p>
              </p:txBody>
            </p:sp>
            <p:sp>
              <p:nvSpPr>
                <p:cNvPr id="101418" name="Text Box 39"/>
                <p:cNvSpPr txBox="1">
                  <a:spLocks noChangeArrowheads="1"/>
                </p:cNvSpPr>
                <p:nvPr/>
              </p:nvSpPr>
              <p:spPr bwMode="auto">
                <a:xfrm>
                  <a:off x="4893" y="3218"/>
                  <a:ext cx="752" cy="413"/>
                </a:xfrm>
                <a:prstGeom prst="rect">
                  <a:avLst/>
                </a:prstGeom>
                <a:noFill/>
                <a:ln w="9525">
                  <a:noFill/>
                  <a:miter lim="800000"/>
                  <a:headEnd/>
                  <a:tailEnd/>
                </a:ln>
              </p:spPr>
              <p:txBody>
                <a:bodyPr>
                  <a:spAutoFit/>
                </a:bodyPr>
                <a:lstStyle/>
                <a:p>
                  <a:pPr algn="l" rtl="0">
                    <a:spcBef>
                      <a:spcPct val="50000"/>
                    </a:spcBef>
                  </a:pPr>
                  <a:r>
                    <a:rPr lang="en-GB" altLang="zh-CN" sz="1200" kern="1200">
                      <a:ea typeface="宋体" pitchFamily="2" charset="-122"/>
                      <a:cs typeface="+mn-cs"/>
                    </a:rPr>
                    <a:t>Siemens</a:t>
                  </a:r>
                  <a:br>
                    <a:rPr lang="en-GB" altLang="zh-CN" sz="1200" kern="1200">
                      <a:ea typeface="宋体" pitchFamily="2" charset="-122"/>
                      <a:cs typeface="+mn-cs"/>
                    </a:rPr>
                  </a:br>
                  <a:r>
                    <a:rPr lang="en-GB" altLang="zh-CN" sz="1200" kern="1200">
                      <a:ea typeface="宋体" pitchFamily="2" charset="-122"/>
                      <a:cs typeface="+mn-cs"/>
                    </a:rPr>
                    <a:t>Corporate</a:t>
                  </a:r>
                  <a:br>
                    <a:rPr lang="en-GB" altLang="zh-CN" sz="1200" kern="1200">
                      <a:ea typeface="宋体" pitchFamily="2" charset="-122"/>
                      <a:cs typeface="+mn-cs"/>
                    </a:rPr>
                  </a:br>
                  <a:r>
                    <a:rPr lang="en-GB" altLang="zh-CN" sz="1200" kern="1200">
                      <a:ea typeface="宋体" pitchFamily="2" charset="-122"/>
                      <a:cs typeface="+mn-cs"/>
                    </a:rPr>
                    <a:t>Directory</a:t>
                  </a:r>
                </a:p>
              </p:txBody>
            </p:sp>
          </p:grpSp>
        </p:grpSp>
        <p:grpSp>
          <p:nvGrpSpPr>
            <p:cNvPr id="26" name="Group 142"/>
            <p:cNvGrpSpPr>
              <a:grpSpLocks/>
            </p:cNvGrpSpPr>
            <p:nvPr/>
          </p:nvGrpSpPr>
          <p:grpSpPr bwMode="auto">
            <a:xfrm>
              <a:off x="3288" y="2273"/>
              <a:ext cx="635" cy="567"/>
              <a:chOff x="3288" y="2273"/>
              <a:chExt cx="635" cy="567"/>
            </a:xfrm>
          </p:grpSpPr>
          <p:sp>
            <p:nvSpPr>
              <p:cNvPr id="101413" name="Line 92"/>
              <p:cNvSpPr>
                <a:spLocks noChangeShapeType="1"/>
              </p:cNvSpPr>
              <p:nvPr/>
            </p:nvSpPr>
            <p:spPr bwMode="auto">
              <a:xfrm flipH="1" flipV="1">
                <a:off x="3288" y="2273"/>
                <a:ext cx="635" cy="567"/>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14" name="Text Box 102"/>
              <p:cNvSpPr txBox="1">
                <a:spLocks noChangeArrowheads="1"/>
              </p:cNvSpPr>
              <p:nvPr/>
            </p:nvSpPr>
            <p:spPr bwMode="auto">
              <a:xfrm>
                <a:off x="3552" y="2635"/>
                <a:ext cx="115" cy="116"/>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OK</a:t>
                </a:r>
                <a:endParaRPr lang="en-US" altLang="zh-CN" sz="1200" kern="1200">
                  <a:ea typeface="宋体" pitchFamily="2" charset="-122"/>
                  <a:cs typeface="+mn-cs"/>
                </a:endParaRPr>
              </a:p>
            </p:txBody>
          </p:sp>
        </p:grpSp>
      </p:grpSp>
      <p:grpSp>
        <p:nvGrpSpPr>
          <p:cNvPr id="27" name="Group 146"/>
          <p:cNvGrpSpPr>
            <a:grpSpLocks/>
          </p:cNvGrpSpPr>
          <p:nvPr/>
        </p:nvGrpSpPr>
        <p:grpSpPr bwMode="auto">
          <a:xfrm>
            <a:off x="2484438" y="3500438"/>
            <a:ext cx="1727200" cy="2736850"/>
            <a:chOff x="1565" y="2205"/>
            <a:chExt cx="1088" cy="1724"/>
          </a:xfrm>
        </p:grpSpPr>
        <p:grpSp>
          <p:nvGrpSpPr>
            <p:cNvPr id="28" name="Group 132"/>
            <p:cNvGrpSpPr>
              <a:grpSpLocks/>
            </p:cNvGrpSpPr>
            <p:nvPr/>
          </p:nvGrpSpPr>
          <p:grpSpPr bwMode="auto">
            <a:xfrm>
              <a:off x="1565" y="2818"/>
              <a:ext cx="1088" cy="1111"/>
              <a:chOff x="1565" y="2818"/>
              <a:chExt cx="1088" cy="1111"/>
            </a:xfrm>
          </p:grpSpPr>
          <p:grpSp>
            <p:nvGrpSpPr>
              <p:cNvPr id="29" name="Group 7"/>
              <p:cNvGrpSpPr>
                <a:grpSpLocks/>
              </p:cNvGrpSpPr>
              <p:nvPr/>
            </p:nvGrpSpPr>
            <p:grpSpPr bwMode="auto">
              <a:xfrm rot="2694165">
                <a:off x="1565" y="2818"/>
                <a:ext cx="1088" cy="772"/>
                <a:chOff x="2971" y="1828"/>
                <a:chExt cx="589" cy="332"/>
              </a:xfrm>
            </p:grpSpPr>
            <p:pic>
              <p:nvPicPr>
                <p:cNvPr id="101407" name="Picture 8" descr="EAI_Grafik_allgemein"/>
                <p:cNvPicPr>
                  <a:picLocks noChangeAspect="1" noChangeArrowheads="1"/>
                </p:cNvPicPr>
                <p:nvPr/>
              </p:nvPicPr>
              <p:blipFill>
                <a:blip r:embed="rId3"/>
                <a:srcRect/>
                <a:stretch>
                  <a:fillRect/>
                </a:stretch>
              </p:blipFill>
              <p:spPr bwMode="auto">
                <a:xfrm>
                  <a:off x="2971" y="1828"/>
                  <a:ext cx="515" cy="298"/>
                </a:xfrm>
                <a:prstGeom prst="rect">
                  <a:avLst/>
                </a:prstGeom>
                <a:noFill/>
                <a:ln w="9525">
                  <a:noFill/>
                  <a:miter lim="800000"/>
                  <a:headEnd/>
                  <a:tailEnd/>
                </a:ln>
              </p:spPr>
            </p:pic>
            <p:sp>
              <p:nvSpPr>
                <p:cNvPr id="101408" name="Rectangle 9"/>
                <p:cNvSpPr>
                  <a:spLocks noChangeArrowheads="1"/>
                </p:cNvSpPr>
                <p:nvPr/>
              </p:nvSpPr>
              <p:spPr bwMode="auto">
                <a:xfrm>
                  <a:off x="3288" y="2069"/>
                  <a:ext cx="272" cy="91"/>
                </a:xfrm>
                <a:prstGeom prst="rect">
                  <a:avLst/>
                </a:prstGeom>
                <a:solidFill>
                  <a:schemeClr val="bg1"/>
                </a:solidFill>
                <a:ln w="9525">
                  <a:solidFill>
                    <a:schemeClr val="bg1"/>
                  </a:solidFill>
                  <a:miter lim="800000"/>
                  <a:headEnd/>
                  <a:tailEnd/>
                </a:ln>
              </p:spPr>
              <p:txBody>
                <a:bodyPr wrap="none" anchor="ctr"/>
                <a:lstStyle/>
                <a:p>
                  <a:pPr algn="l" rtl="0"/>
                  <a:endParaRPr lang="zh-CN" altLang="en-US" kern="1200">
                    <a:ea typeface="宋体" pitchFamily="2" charset="-122"/>
                    <a:cs typeface="+mn-cs"/>
                  </a:endParaRPr>
                </a:p>
              </p:txBody>
            </p:sp>
          </p:grpSp>
          <p:grpSp>
            <p:nvGrpSpPr>
              <p:cNvPr id="30" name="Group 31"/>
              <p:cNvGrpSpPr>
                <a:grpSpLocks/>
              </p:cNvGrpSpPr>
              <p:nvPr/>
            </p:nvGrpSpPr>
            <p:grpSpPr bwMode="auto">
              <a:xfrm>
                <a:off x="1568" y="3192"/>
                <a:ext cx="767" cy="737"/>
                <a:chOff x="2172" y="3453"/>
                <a:chExt cx="767" cy="748"/>
              </a:xfrm>
            </p:grpSpPr>
            <p:sp>
              <p:nvSpPr>
                <p:cNvPr id="663584" name="PubChord"/>
                <p:cNvSpPr>
                  <a:spLocks noEditPoints="1" noChangeArrowheads="1"/>
                </p:cNvSpPr>
                <p:nvPr/>
              </p:nvSpPr>
              <p:spPr bwMode="auto">
                <a:xfrm>
                  <a:off x="2172" y="3453"/>
                  <a:ext cx="767" cy="748"/>
                </a:xfrm>
                <a:custGeom>
                  <a:avLst/>
                  <a:gdLst>
                    <a:gd name="G0" fmla="+- 0 0 0"/>
                    <a:gd name="G1" fmla="sin 10800 14745600"/>
                    <a:gd name="G2" fmla="cos 10800 14745600"/>
                    <a:gd name="G3" fmla="sin 10800 -8635259"/>
                    <a:gd name="G4" fmla="cos 10800 -8635259"/>
                    <a:gd name="G5" fmla="+- G1 10800 0"/>
                    <a:gd name="G6" fmla="+- G2 10800 0"/>
                    <a:gd name="G7" fmla="+- G3 10800 0"/>
                    <a:gd name="G8" fmla="+- G4 10800 0"/>
                    <a:gd name="G9" fmla="+- 10800 0 0"/>
                    <a:gd name="G10" fmla="+/ G5 G7 2"/>
                    <a:gd name="G11" fmla="+/ G6 G8 2"/>
                    <a:gd name="T0" fmla="*/ 3163 w 21600"/>
                    <a:gd name="T1" fmla="*/ 3163 h 21600"/>
                    <a:gd name="T2" fmla="*/ 3384 w 21600"/>
                    <a:gd name="T3" fmla="*/ 2953 h 21600"/>
                    <a:gd name="T4" fmla="*/ 3606 w 21600"/>
                    <a:gd name="T5" fmla="*/ 2744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6764" y="21600"/>
                        <a:pt x="21600" y="16764"/>
                        <a:pt x="21600" y="10800"/>
                      </a:cubicBezTo>
                      <a:cubicBezTo>
                        <a:pt x="21600" y="4835"/>
                        <a:pt x="16764" y="0"/>
                        <a:pt x="10800" y="0"/>
                      </a:cubicBezTo>
                      <a:cubicBezTo>
                        <a:pt x="8146" y="-1"/>
                        <a:pt x="5585" y="976"/>
                        <a:pt x="3606" y="2744"/>
                      </a:cubicBezTo>
                      <a:close/>
                    </a:path>
                  </a:pathLst>
                </a:custGeom>
                <a:solidFill>
                  <a:schemeClr val="bg1"/>
                </a:solidFill>
                <a:ln w="25400">
                  <a:solidFill>
                    <a:srgbClr val="000000"/>
                  </a:solidFill>
                  <a:miter lim="800000"/>
                  <a:headEnd/>
                  <a:tailEnd/>
                </a:ln>
                <a:effectLst>
                  <a:outerShdw dist="107763" dir="2700000" algn="ctr" rotWithShape="0">
                    <a:srgbClr val="808080"/>
                  </a:outerShdw>
                </a:effectLst>
              </p:spPr>
              <p:txBody>
                <a:bodyPr anchor="ctr" anchorCtr="1"/>
                <a:lstStyle/>
                <a:p>
                  <a:pPr algn="l" rtl="0">
                    <a:defRPr/>
                  </a:pPr>
                  <a:endParaRPr lang="en-GB" sz="1200" kern="1200">
                    <a:ea typeface="宋体" charset="-122"/>
                    <a:cs typeface="+mn-cs"/>
                  </a:endParaRPr>
                </a:p>
              </p:txBody>
            </p:sp>
            <p:sp>
              <p:nvSpPr>
                <p:cNvPr id="101406" name="Text Box 33"/>
                <p:cNvSpPr txBox="1">
                  <a:spLocks noChangeArrowheads="1"/>
                </p:cNvSpPr>
                <p:nvPr/>
              </p:nvSpPr>
              <p:spPr bwMode="auto">
                <a:xfrm>
                  <a:off x="2187" y="3595"/>
                  <a:ext cx="752" cy="413"/>
                </a:xfrm>
                <a:prstGeom prst="rect">
                  <a:avLst/>
                </a:prstGeom>
                <a:noFill/>
                <a:ln w="9525">
                  <a:noFill/>
                  <a:miter lim="800000"/>
                  <a:headEnd/>
                  <a:tailEnd/>
                </a:ln>
              </p:spPr>
              <p:txBody>
                <a:bodyPr>
                  <a:spAutoFit/>
                </a:bodyPr>
                <a:lstStyle/>
                <a:p>
                  <a:pPr algn="l" rtl="0">
                    <a:spcBef>
                      <a:spcPct val="50000"/>
                    </a:spcBef>
                  </a:pPr>
                  <a:r>
                    <a:rPr lang="en-GB" altLang="zh-CN" sz="1200" kern="1200">
                      <a:ea typeface="宋体" pitchFamily="2" charset="-122"/>
                      <a:cs typeface="+mn-cs"/>
                    </a:rPr>
                    <a:t>Employee</a:t>
                  </a:r>
                  <a:br>
                    <a:rPr lang="en-GB" altLang="zh-CN" sz="1200" kern="1200">
                      <a:ea typeface="宋体" pitchFamily="2" charset="-122"/>
                      <a:cs typeface="+mn-cs"/>
                    </a:rPr>
                  </a:br>
                  <a:r>
                    <a:rPr lang="en-GB" altLang="zh-CN" sz="1200" kern="1200">
                      <a:ea typeface="宋体" pitchFamily="2" charset="-122"/>
                      <a:cs typeface="+mn-cs"/>
                    </a:rPr>
                    <a:t>identity card</a:t>
                  </a:r>
                  <a:br>
                    <a:rPr lang="en-GB" altLang="zh-CN" sz="1200" kern="1200">
                      <a:ea typeface="宋体" pitchFamily="2" charset="-122"/>
                      <a:cs typeface="+mn-cs"/>
                    </a:rPr>
                  </a:br>
                  <a:r>
                    <a:rPr lang="en-GB" altLang="zh-CN" sz="1200" kern="1200">
                      <a:ea typeface="宋体" pitchFamily="2" charset="-122"/>
                      <a:cs typeface="+mn-cs"/>
                    </a:rPr>
                    <a:t>centre</a:t>
                  </a:r>
                </a:p>
              </p:txBody>
            </p:sp>
          </p:grpSp>
        </p:grpSp>
        <p:grpSp>
          <p:nvGrpSpPr>
            <p:cNvPr id="31" name="Group 128"/>
            <p:cNvGrpSpPr>
              <a:grpSpLocks/>
            </p:cNvGrpSpPr>
            <p:nvPr/>
          </p:nvGrpSpPr>
          <p:grpSpPr bwMode="auto">
            <a:xfrm>
              <a:off x="1973" y="2251"/>
              <a:ext cx="481" cy="589"/>
              <a:chOff x="1973" y="2251"/>
              <a:chExt cx="481" cy="589"/>
            </a:xfrm>
          </p:grpSpPr>
          <p:sp>
            <p:nvSpPr>
              <p:cNvPr id="101401" name="Line 96"/>
              <p:cNvSpPr>
                <a:spLocks noChangeShapeType="1"/>
              </p:cNvSpPr>
              <p:nvPr/>
            </p:nvSpPr>
            <p:spPr bwMode="auto">
              <a:xfrm flipH="1">
                <a:off x="1973" y="2251"/>
                <a:ext cx="317" cy="589"/>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02" name="Text Box 100"/>
              <p:cNvSpPr txBox="1">
                <a:spLocks noChangeArrowheads="1"/>
              </p:cNvSpPr>
              <p:nvPr/>
            </p:nvSpPr>
            <p:spPr bwMode="auto">
              <a:xfrm>
                <a:off x="2109" y="2478"/>
                <a:ext cx="345" cy="349"/>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   Create</a:t>
                </a:r>
                <a:br>
                  <a:rPr lang="de-DE" altLang="zh-CN" sz="1200" kern="1200">
                    <a:ea typeface="宋体" pitchFamily="2" charset="-122"/>
                    <a:cs typeface="+mn-cs"/>
                  </a:rPr>
                </a:br>
                <a:r>
                  <a:rPr lang="de-DE" altLang="zh-CN" sz="1200" kern="1200">
                    <a:ea typeface="宋体" pitchFamily="2" charset="-122"/>
                    <a:cs typeface="+mn-cs"/>
                  </a:rPr>
                  <a:t> identity </a:t>
                </a:r>
                <a:br>
                  <a:rPr lang="de-DE" altLang="zh-CN" sz="1200" kern="1200">
                    <a:ea typeface="宋体" pitchFamily="2" charset="-122"/>
                    <a:cs typeface="+mn-cs"/>
                  </a:rPr>
                </a:br>
                <a:r>
                  <a:rPr lang="de-DE" altLang="zh-CN" sz="1200" kern="1200">
                    <a:ea typeface="宋体" pitchFamily="2" charset="-122"/>
                    <a:cs typeface="+mn-cs"/>
                  </a:rPr>
                  <a:t>card</a:t>
                </a:r>
                <a:endParaRPr lang="en-US" altLang="zh-CN" sz="1200" kern="1200">
                  <a:ea typeface="宋体" pitchFamily="2" charset="-122"/>
                  <a:cs typeface="+mn-cs"/>
                </a:endParaRPr>
              </a:p>
            </p:txBody>
          </p:sp>
        </p:grpSp>
        <p:sp>
          <p:nvSpPr>
            <p:cNvPr id="101399" name="Line 97"/>
            <p:cNvSpPr>
              <a:spLocks noChangeShapeType="1"/>
            </p:cNvSpPr>
            <p:nvPr/>
          </p:nvSpPr>
          <p:spPr bwMode="auto">
            <a:xfrm flipV="1">
              <a:off x="1882" y="2205"/>
              <a:ext cx="318" cy="635"/>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400" name="Text Box 103"/>
            <p:cNvSpPr txBox="1">
              <a:spLocks noChangeArrowheads="1"/>
            </p:cNvSpPr>
            <p:nvPr/>
          </p:nvSpPr>
          <p:spPr bwMode="auto">
            <a:xfrm>
              <a:off x="1791" y="2568"/>
              <a:ext cx="115" cy="116"/>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OK</a:t>
              </a:r>
              <a:endParaRPr lang="en-US" altLang="zh-CN" sz="1200" kern="1200">
                <a:ea typeface="宋体" pitchFamily="2" charset="-122"/>
                <a:cs typeface="+mn-cs"/>
              </a:endParaRPr>
            </a:p>
          </p:txBody>
        </p:sp>
      </p:grpSp>
      <p:sp>
        <p:nvSpPr>
          <p:cNvPr id="101388" name="Text Box 107"/>
          <p:cNvSpPr txBox="1">
            <a:spLocks noChangeArrowheads="1"/>
          </p:cNvSpPr>
          <p:nvPr/>
        </p:nvSpPr>
        <p:spPr bwMode="auto">
          <a:xfrm>
            <a:off x="3563938" y="2044700"/>
            <a:ext cx="1285095" cy="276999"/>
          </a:xfrm>
          <a:prstGeom prst="rect">
            <a:avLst/>
          </a:prstGeom>
          <a:noFill/>
          <a:ln w="9525">
            <a:noFill/>
            <a:miter lim="800000"/>
            <a:headEnd/>
            <a:tailEnd/>
          </a:ln>
        </p:spPr>
        <p:txBody>
          <a:bodyPr wrap="none" lIns="0" tIns="0" rIns="0" bIns="0">
            <a:spAutoFit/>
          </a:bodyPr>
          <a:lstStyle/>
          <a:p>
            <a:pPr algn="l" rtl="0"/>
            <a:r>
              <a:rPr lang="de-DE" altLang="zh-CN" kern="1200">
                <a:ea typeface="宋体" pitchFamily="2" charset="-122"/>
                <a:cs typeface="+mn-cs"/>
              </a:rPr>
              <a:t>BizTalk Server</a:t>
            </a:r>
            <a:endParaRPr lang="en-US" altLang="zh-CN" kern="1200">
              <a:ea typeface="宋体" pitchFamily="2" charset="-122"/>
              <a:cs typeface="+mn-cs"/>
            </a:endParaRPr>
          </a:p>
        </p:txBody>
      </p:sp>
      <p:sp>
        <p:nvSpPr>
          <p:cNvPr id="101389" name="Text Box 108"/>
          <p:cNvSpPr txBox="1">
            <a:spLocks noChangeArrowheads="1"/>
          </p:cNvSpPr>
          <p:nvPr/>
        </p:nvSpPr>
        <p:spPr bwMode="auto">
          <a:xfrm>
            <a:off x="3708400" y="2514600"/>
            <a:ext cx="1497013" cy="409575"/>
          </a:xfrm>
          <a:prstGeom prst="rect">
            <a:avLst/>
          </a:prstGeom>
          <a:noFill/>
          <a:ln w="12700">
            <a:solidFill>
              <a:srgbClr val="000000"/>
            </a:solidFill>
            <a:prstDash val="dash"/>
            <a:miter lim="800000"/>
            <a:headEnd/>
            <a:tailEnd/>
          </a:ln>
        </p:spPr>
        <p:txBody>
          <a:bodyPr>
            <a:spAutoFit/>
          </a:bodyPr>
          <a:lstStyle/>
          <a:p>
            <a:pPr algn="l" rtl="0">
              <a:spcBef>
                <a:spcPct val="50000"/>
              </a:spcBef>
            </a:pPr>
            <a:r>
              <a:rPr lang="de-DE" altLang="zh-CN" sz="1000" kern="1200">
                <a:ea typeface="宋体" pitchFamily="2" charset="-122"/>
                <a:cs typeface="+mn-cs"/>
              </a:rPr>
              <a:t>Business process:</a:t>
            </a:r>
            <a:br>
              <a:rPr lang="de-DE" altLang="zh-CN" sz="1000" kern="1200">
                <a:ea typeface="宋体" pitchFamily="2" charset="-122"/>
                <a:cs typeface="+mn-cs"/>
              </a:rPr>
            </a:br>
            <a:r>
              <a:rPr lang="en-US" altLang="zh-CN" sz="1000" i="1" kern="1200">
                <a:ea typeface="宋体" pitchFamily="2" charset="-122"/>
                <a:cs typeface="+mn-cs"/>
              </a:rPr>
              <a:t>“</a:t>
            </a:r>
            <a:r>
              <a:rPr lang="de-DE" altLang="zh-CN" sz="1000" i="1" kern="1200">
                <a:ea typeface="宋体" pitchFamily="2" charset="-122"/>
                <a:cs typeface="+mn-cs"/>
              </a:rPr>
              <a:t>New Employee“</a:t>
            </a:r>
          </a:p>
        </p:txBody>
      </p:sp>
      <p:pic>
        <p:nvPicPr>
          <p:cNvPr id="101390" name="Picture 147" descr="logo-siemens"/>
          <p:cNvPicPr>
            <a:picLocks noChangeAspect="1" noChangeArrowheads="1"/>
          </p:cNvPicPr>
          <p:nvPr/>
        </p:nvPicPr>
        <p:blipFill>
          <a:blip r:embed="rId5" cstate="email"/>
          <a:srcRect/>
          <a:stretch>
            <a:fillRect/>
          </a:stretch>
        </p:blipFill>
        <p:spPr bwMode="auto">
          <a:xfrm>
            <a:off x="6786578" y="928670"/>
            <a:ext cx="1490663" cy="246063"/>
          </a:xfrm>
          <a:prstGeom prst="rect">
            <a:avLst/>
          </a:prstGeom>
          <a:noFill/>
          <a:ln w="9525">
            <a:noFill/>
            <a:miter lim="800000"/>
            <a:headEnd/>
            <a:tailEnd/>
          </a:ln>
        </p:spPr>
      </p:pic>
      <p:sp>
        <p:nvSpPr>
          <p:cNvPr id="101391" name="Rectangle 148"/>
          <p:cNvSpPr>
            <a:spLocks noGrp="1" noChangeArrowheads="1"/>
          </p:cNvSpPr>
          <p:nvPr>
            <p:ph type="title"/>
          </p:nvPr>
        </p:nvSpPr>
        <p:spPr>
          <a:xfrm>
            <a:off x="0" y="214290"/>
            <a:ext cx="8393113" cy="804863"/>
          </a:xfrm>
        </p:spPr>
        <p:txBody>
          <a:bodyPr>
            <a:noAutofit/>
          </a:bodyPr>
          <a:lstStyle/>
          <a:p>
            <a:pPr algn="l"/>
            <a:r>
              <a:rPr lang="de-DE" altLang="zh-CN" sz="3600" dirty="0" smtClean="0"/>
              <a:t>SOA </a:t>
            </a:r>
            <a:r>
              <a:rPr lang="zh-CN" altLang="en-US" sz="3600" dirty="0" smtClean="0"/>
              <a:t>应用场景</a:t>
            </a:r>
            <a:r>
              <a:rPr lang="en-US" altLang="zh-CN" sz="3600" dirty="0" smtClean="0"/>
              <a:t>--</a:t>
            </a:r>
            <a:r>
              <a:rPr lang="zh-CN" altLang="en-US" sz="3600" dirty="0" smtClean="0"/>
              <a:t>实现新员工入职流程</a:t>
            </a:r>
            <a:endParaRPr lang="en-US" altLang="zh-CN" sz="3600" dirty="0" smtClean="0"/>
          </a:p>
        </p:txBody>
      </p:sp>
      <p:grpSp>
        <p:nvGrpSpPr>
          <p:cNvPr id="663552" name="Group 151"/>
          <p:cNvGrpSpPr>
            <a:grpSpLocks/>
          </p:cNvGrpSpPr>
          <p:nvPr/>
        </p:nvGrpSpPr>
        <p:grpSpPr bwMode="auto">
          <a:xfrm>
            <a:off x="179388" y="2703513"/>
            <a:ext cx="2952750" cy="3651250"/>
            <a:chOff x="113" y="1703"/>
            <a:chExt cx="1860" cy="2300"/>
          </a:xfrm>
        </p:grpSpPr>
        <p:sp>
          <p:nvSpPr>
            <p:cNvPr id="101393" name="Line 64"/>
            <p:cNvSpPr>
              <a:spLocks noChangeShapeType="1"/>
            </p:cNvSpPr>
            <p:nvPr/>
          </p:nvSpPr>
          <p:spPr bwMode="auto">
            <a:xfrm flipH="1">
              <a:off x="1247" y="1703"/>
              <a:ext cx="726" cy="0"/>
            </a:xfrm>
            <a:prstGeom prst="line">
              <a:avLst/>
            </a:prstGeom>
            <a:noFill/>
            <a:ln w="63500">
              <a:solidFill>
                <a:srgbClr val="6699CC"/>
              </a:solidFill>
              <a:round/>
              <a:headEnd/>
              <a:tailEnd type="triangle" w="med" len="med"/>
            </a:ln>
          </p:spPr>
          <p:txBody>
            <a:bodyPr wrap="none" lIns="0" tIns="0" rIns="0" bIns="0" anchor="ctr"/>
            <a:lstStyle/>
            <a:p>
              <a:pPr algn="l" rtl="0"/>
              <a:endParaRPr lang="zh-CN" altLang="en-US" kern="1200">
                <a:ea typeface="+mn-ea"/>
                <a:cs typeface="+mn-cs"/>
              </a:endParaRPr>
            </a:p>
          </p:txBody>
        </p:sp>
        <p:sp>
          <p:nvSpPr>
            <p:cNvPr id="101394" name="Text Box 65"/>
            <p:cNvSpPr txBox="1">
              <a:spLocks noChangeArrowheads="1"/>
            </p:cNvSpPr>
            <p:nvPr/>
          </p:nvSpPr>
          <p:spPr bwMode="auto">
            <a:xfrm>
              <a:off x="1443" y="1752"/>
              <a:ext cx="277" cy="233"/>
            </a:xfrm>
            <a:prstGeom prst="rect">
              <a:avLst/>
            </a:prstGeom>
            <a:noFill/>
            <a:ln w="9525">
              <a:noFill/>
              <a:miter lim="800000"/>
              <a:headEnd/>
              <a:tailEnd/>
            </a:ln>
          </p:spPr>
          <p:txBody>
            <a:bodyPr wrap="none" lIns="0" tIns="0" rIns="0" bIns="0">
              <a:spAutoFit/>
            </a:bodyPr>
            <a:lstStyle/>
            <a:p>
              <a:pPr algn="l" rtl="0"/>
              <a:r>
                <a:rPr lang="de-DE" altLang="zh-CN" sz="1200" kern="1200">
                  <a:ea typeface="宋体" pitchFamily="2" charset="-122"/>
                  <a:cs typeface="+mn-cs"/>
                </a:rPr>
                <a:t>Record</a:t>
              </a:r>
              <a:br>
                <a:rPr lang="de-DE" altLang="zh-CN" sz="1200" kern="1200">
                  <a:ea typeface="宋体" pitchFamily="2" charset="-122"/>
                  <a:cs typeface="+mn-cs"/>
                </a:rPr>
              </a:br>
              <a:r>
                <a:rPr lang="de-DE" altLang="zh-CN" sz="1200" kern="1200">
                  <a:ea typeface="宋体" pitchFamily="2" charset="-122"/>
                  <a:cs typeface="+mn-cs"/>
                </a:rPr>
                <a:t>update</a:t>
              </a:r>
              <a:endParaRPr lang="en-US" altLang="zh-CN" sz="1200" kern="1200">
                <a:ea typeface="宋体" pitchFamily="2" charset="-122"/>
                <a:cs typeface="+mn-cs"/>
              </a:endParaRPr>
            </a:p>
          </p:txBody>
        </p:sp>
        <p:pic>
          <p:nvPicPr>
            <p:cNvPr id="101395" name="Picture 105" descr="j0292020"/>
            <p:cNvPicPr>
              <a:picLocks noChangeAspect="1" noChangeArrowheads="1"/>
            </p:cNvPicPr>
            <p:nvPr/>
          </p:nvPicPr>
          <p:blipFill>
            <a:blip r:embed="rId6"/>
            <a:srcRect/>
            <a:stretch>
              <a:fillRect/>
            </a:stretch>
          </p:blipFill>
          <p:spPr bwMode="auto">
            <a:xfrm>
              <a:off x="113" y="2886"/>
              <a:ext cx="1177" cy="1117"/>
            </a:xfrm>
            <a:prstGeom prst="rect">
              <a:avLst/>
            </a:prstGeom>
            <a:noFill/>
            <a:ln w="9525">
              <a:noFill/>
              <a:miter lim="800000"/>
              <a:headEnd/>
              <a:tailEnd/>
            </a:ln>
          </p:spPr>
        </p:pic>
        <p:sp>
          <p:nvSpPr>
            <p:cNvPr id="101396" name="Rectangle 150"/>
            <p:cNvSpPr>
              <a:spLocks noChangeArrowheads="1"/>
            </p:cNvSpPr>
            <p:nvPr/>
          </p:nvSpPr>
          <p:spPr bwMode="auto">
            <a:xfrm>
              <a:off x="181" y="2162"/>
              <a:ext cx="1613" cy="704"/>
            </a:xfrm>
            <a:prstGeom prst="rect">
              <a:avLst/>
            </a:prstGeom>
            <a:noFill/>
            <a:ln w="9525">
              <a:noFill/>
              <a:miter lim="800000"/>
              <a:headEnd/>
              <a:tailEnd/>
            </a:ln>
          </p:spPr>
          <p:txBody>
            <a:bodyPr>
              <a:spAutoFit/>
            </a:bodyPr>
            <a:lstStyle/>
            <a:p>
              <a:pPr algn="l" rtl="0">
                <a:spcBef>
                  <a:spcPct val="30000"/>
                </a:spcBef>
                <a:buClr>
                  <a:srgbClr val="FA7438"/>
                </a:buClr>
                <a:buFont typeface="Wingdings 2" pitchFamily="18" charset="2"/>
                <a:buNone/>
              </a:pPr>
              <a:r>
                <a:rPr lang="de-DE" altLang="zh-CN" sz="1200" kern="1200">
                  <a:ea typeface="宋体" pitchFamily="2" charset="-122"/>
                  <a:cs typeface="+mn-cs"/>
                </a:rPr>
                <a:t>Employee</a:t>
              </a:r>
            </a:p>
            <a:p>
              <a:pPr marL="230188" lvl="1" indent="-228600" algn="l" rtl="0">
                <a:spcBef>
                  <a:spcPct val="30000"/>
                </a:spcBef>
                <a:buClr>
                  <a:srgbClr val="FA7438"/>
                </a:buClr>
                <a:buFont typeface="Wingdings" pitchFamily="2" charset="2"/>
                <a:buBlip>
                  <a:blip r:embed="rId7"/>
                </a:buBlip>
              </a:pPr>
              <a:r>
                <a:rPr lang="de-DE" altLang="zh-CN" sz="1400" kern="1200">
                  <a:ea typeface="宋体" pitchFamily="2" charset="-122"/>
                  <a:cs typeface="+mn-cs"/>
                </a:rPr>
                <a:t>Gets login and password</a:t>
              </a:r>
            </a:p>
            <a:p>
              <a:pPr marL="230188" lvl="1" indent="-228600" algn="l" rtl="0">
                <a:spcBef>
                  <a:spcPct val="30000"/>
                </a:spcBef>
                <a:buClr>
                  <a:srgbClr val="FA7438"/>
                </a:buClr>
                <a:buFont typeface="Wingdings" pitchFamily="2" charset="2"/>
                <a:buBlip>
                  <a:blip r:embed="rId7"/>
                </a:buBlip>
              </a:pPr>
              <a:r>
                <a:rPr lang="de-DE" altLang="zh-CN" sz="1400" kern="1200">
                  <a:ea typeface="宋体" pitchFamily="2" charset="-122"/>
                  <a:cs typeface="+mn-cs"/>
                </a:rPr>
                <a:t>May fetch identity card</a:t>
              </a:r>
            </a:p>
            <a:p>
              <a:pPr marL="230188" lvl="1" indent="-228600" algn="l" rtl="0">
                <a:spcBef>
                  <a:spcPct val="30000"/>
                </a:spcBef>
                <a:buClr>
                  <a:srgbClr val="FA7438"/>
                </a:buClr>
                <a:buFont typeface="Wingdings" pitchFamily="2" charset="2"/>
                <a:buBlip>
                  <a:blip r:embed="rId7"/>
                </a:buBlip>
              </a:pPr>
              <a:r>
                <a:rPr lang="de-DE" altLang="zh-CN" sz="1400" kern="1200">
                  <a:ea typeface="宋体" pitchFamily="2" charset="-122"/>
                  <a:cs typeface="+mn-cs"/>
                </a:rPr>
                <a:t>May work immediately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63552"/>
                                        </p:tgtEl>
                                        <p:attrNameLst>
                                          <p:attrName>style.visibility</p:attrName>
                                        </p:attrNameLst>
                                      </p:cBhvr>
                                      <p:to>
                                        <p:strVal val="visible"/>
                                      </p:to>
                                    </p:set>
                                    <p:animEffect transition="in" filter="blinds(horizontal)">
                                      <p:cBhvr>
                                        <p:cTn id="32" dur="500"/>
                                        <p:tgtEl>
                                          <p:spTgt spid="663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6286512" y="2786058"/>
            <a:ext cx="2500330" cy="38576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indent="-193675" algn="ctr">
              <a:lnSpc>
                <a:spcPct val="85000"/>
              </a:lnSpc>
              <a:spcBef>
                <a:spcPct val="25000"/>
              </a:spcBef>
              <a:buClr>
                <a:srgbClr val="FA7438"/>
              </a:buClr>
              <a:buSzPct val="45000"/>
            </a:pPr>
            <a:endParaRPr lang="en-US" altLang="zh-CN" dirty="0" smtClean="0"/>
          </a:p>
        </p:txBody>
      </p:sp>
      <p:sp>
        <p:nvSpPr>
          <p:cNvPr id="30" name="圆角矩形 29"/>
          <p:cNvSpPr/>
          <p:nvPr/>
        </p:nvSpPr>
        <p:spPr>
          <a:xfrm>
            <a:off x="3286116" y="2786058"/>
            <a:ext cx="2500330" cy="385765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indent="-193675" algn="ctr">
              <a:lnSpc>
                <a:spcPct val="85000"/>
              </a:lnSpc>
              <a:spcBef>
                <a:spcPct val="25000"/>
              </a:spcBef>
              <a:buClr>
                <a:srgbClr val="FA7438"/>
              </a:buClr>
              <a:buSzPct val="45000"/>
            </a:pPr>
            <a:endParaRPr lang="en-US" altLang="zh-CN" dirty="0" smtClean="0"/>
          </a:p>
        </p:txBody>
      </p:sp>
      <p:sp>
        <p:nvSpPr>
          <p:cNvPr id="31" name="TextBox 30"/>
          <p:cNvSpPr txBox="1"/>
          <p:nvPr/>
        </p:nvSpPr>
        <p:spPr>
          <a:xfrm>
            <a:off x="3428992" y="3110211"/>
            <a:ext cx="2357454" cy="461665"/>
          </a:xfrm>
          <a:prstGeom prst="rect">
            <a:avLst/>
          </a:prstGeom>
          <a:noFill/>
        </p:spPr>
        <p:txBody>
          <a:bodyPr wrap="square" rtlCol="0">
            <a:spAutoFit/>
          </a:bodyPr>
          <a:lstStyle/>
          <a:p>
            <a:r>
              <a:rPr lang="zh-CN" altLang="en-US" sz="2400" b="1" i="1" dirty="0" smtClean="0">
                <a:solidFill>
                  <a:schemeClr val="bg1"/>
                </a:solidFill>
              </a:rPr>
              <a:t>   解决方案</a:t>
            </a:r>
            <a:endParaRPr lang="zh-CN" altLang="en-US" sz="2400" b="1" i="1" dirty="0">
              <a:solidFill>
                <a:schemeClr val="bg1"/>
              </a:solidFill>
            </a:endParaRPr>
          </a:p>
        </p:txBody>
      </p:sp>
      <p:sp>
        <p:nvSpPr>
          <p:cNvPr id="28" name="圆角矩形 27"/>
          <p:cNvSpPr/>
          <p:nvPr/>
        </p:nvSpPr>
        <p:spPr>
          <a:xfrm>
            <a:off x="500034" y="2786058"/>
            <a:ext cx="2500330" cy="38576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indent="-193675" algn="ctr">
              <a:lnSpc>
                <a:spcPct val="85000"/>
              </a:lnSpc>
              <a:spcBef>
                <a:spcPct val="25000"/>
              </a:spcBef>
              <a:buClr>
                <a:srgbClr val="FA7438"/>
              </a:buClr>
              <a:buSzPct val="45000"/>
              <a:buFont typeface="Wingdings" pitchFamily="2" charset="2"/>
              <a:buChar char="l"/>
            </a:pPr>
            <a:r>
              <a:rPr lang="zh-CN" altLang="en-US" dirty="0" smtClean="0"/>
              <a:t>集成跨平台、异构数据源的不同</a:t>
            </a:r>
            <a:r>
              <a:rPr lang="en-US" altLang="zh-CN" dirty="0" smtClean="0"/>
              <a:t>IT</a:t>
            </a:r>
            <a:r>
              <a:rPr lang="zh-CN" altLang="en-US" dirty="0" smtClean="0"/>
              <a:t>应用 </a:t>
            </a:r>
            <a:endParaRPr lang="en-US" altLang="zh-CN" dirty="0" smtClean="0"/>
          </a:p>
          <a:p>
            <a:pPr indent="-193675" algn="ctr">
              <a:lnSpc>
                <a:spcPct val="85000"/>
              </a:lnSpc>
              <a:spcBef>
                <a:spcPct val="25000"/>
              </a:spcBef>
              <a:buClr>
                <a:srgbClr val="FA7438"/>
              </a:buClr>
              <a:buSzPct val="45000"/>
              <a:buFont typeface="Wingdings" pitchFamily="2" charset="2"/>
              <a:buChar char="l"/>
            </a:pPr>
            <a:r>
              <a:rPr lang="zh-CN" altLang="en-US" dirty="0" smtClean="0"/>
              <a:t>为全球</a:t>
            </a:r>
            <a:r>
              <a:rPr lang="en-US" altLang="zh-CN" dirty="0" smtClean="0"/>
              <a:t>40,0000</a:t>
            </a:r>
            <a:r>
              <a:rPr lang="zh-CN" altLang="en-US" dirty="0" smtClean="0"/>
              <a:t>员工提供 </a:t>
            </a:r>
            <a:r>
              <a:rPr lang="en-US" altLang="zh-CN" dirty="0" smtClean="0"/>
              <a:t>24x7 </a:t>
            </a:r>
            <a:r>
              <a:rPr lang="zh-CN" altLang="en-US" dirty="0" smtClean="0"/>
              <a:t>业务流程保障服务 </a:t>
            </a:r>
            <a:endParaRPr lang="en-US" altLang="zh-CN" dirty="0" smtClean="0"/>
          </a:p>
        </p:txBody>
      </p:sp>
      <p:pic>
        <p:nvPicPr>
          <p:cNvPr id="589838" name="Picture 14"/>
          <p:cNvPicPr>
            <a:picLocks noChangeAspect="1" noChangeArrowheads="1"/>
          </p:cNvPicPr>
          <p:nvPr/>
        </p:nvPicPr>
        <p:blipFill>
          <a:blip r:embed="rId3" cstate="email"/>
          <a:srcRect/>
          <a:stretch>
            <a:fillRect/>
          </a:stretch>
        </p:blipFill>
        <p:spPr bwMode="auto">
          <a:xfrm>
            <a:off x="0" y="1627188"/>
            <a:ext cx="9144000" cy="1004887"/>
          </a:xfrm>
          <a:prstGeom prst="rect">
            <a:avLst/>
          </a:prstGeom>
        </p:spPr>
      </p:pic>
      <p:sp>
        <p:nvSpPr>
          <p:cNvPr id="99334" name="Line 15"/>
          <p:cNvSpPr>
            <a:spLocks noChangeShapeType="1"/>
          </p:cNvSpPr>
          <p:nvPr/>
        </p:nvSpPr>
        <p:spPr bwMode="auto">
          <a:xfrm>
            <a:off x="268288" y="4592638"/>
            <a:ext cx="5334000" cy="0"/>
          </a:xfrm>
          <a:prstGeom prst="line">
            <a:avLst/>
          </a:prstGeom>
          <a:noFill/>
          <a:ln w="38100">
            <a:noFill/>
            <a:round/>
            <a:headEnd/>
            <a:tailEnd type="none" w="lg" len="sm"/>
          </a:ln>
        </p:spPr>
        <p:txBody>
          <a:bodyPr tIns="91440" bIns="91440">
            <a:spAutoFit/>
          </a:bodyPr>
          <a:lstStyle/>
          <a:p>
            <a:pPr algn="l" rtl="0"/>
            <a:endParaRPr lang="zh-CN" altLang="en-US" kern="1200">
              <a:solidFill>
                <a:srgbClr val="FFFFFF"/>
              </a:solidFill>
              <a:latin typeface="Arial"/>
              <a:ea typeface="+mn-ea"/>
              <a:cs typeface="+mn-cs"/>
            </a:endParaRPr>
          </a:p>
        </p:txBody>
      </p:sp>
      <p:sp>
        <p:nvSpPr>
          <p:cNvPr id="589840" name="Rectangle 16"/>
          <p:cNvSpPr>
            <a:spLocks noChangeArrowheads="1"/>
          </p:cNvSpPr>
          <p:nvPr/>
        </p:nvSpPr>
        <p:spPr bwMode="auto">
          <a:xfrm>
            <a:off x="6294467" y="3949748"/>
            <a:ext cx="2492375" cy="1408078"/>
          </a:xfrm>
          <a:prstGeom prst="rect">
            <a:avLst/>
          </a:prstGeom>
          <a:noFill/>
          <a:ln w="9525" algn="ctr">
            <a:noFill/>
            <a:miter lim="800000"/>
            <a:headEnd type="none" w="sm" len="sm"/>
            <a:tailEnd type="none" w="sm" len="sm"/>
          </a:ln>
        </p:spPr>
        <p:txBody>
          <a:bodyPr wrap="square">
            <a:spAutoFit/>
          </a:bodyPr>
          <a:lstStyle/>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增加了工作效率，大大降低了开通和部署服务时间</a:t>
            </a:r>
            <a:endParaRPr lang="en-US" altLang="zh-CN" dirty="0">
              <a:solidFill>
                <a:schemeClr val="bg1"/>
              </a:solidFill>
              <a:latin typeface="+mn-ea"/>
              <a:cs typeface="Arial" pitchFamily="34" charset="0"/>
            </a:endParaRPr>
          </a:p>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提高客户服务满意度</a:t>
            </a:r>
            <a:endParaRPr lang="en-US" altLang="zh-CN" dirty="0">
              <a:solidFill>
                <a:schemeClr val="bg1"/>
              </a:solidFill>
              <a:latin typeface="+mn-ea"/>
              <a:cs typeface="Arial" pitchFamily="34" charset="0"/>
            </a:endParaRPr>
          </a:p>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提供了新的商业机会</a:t>
            </a:r>
            <a:endParaRPr lang="en-US" altLang="zh-CN" dirty="0">
              <a:solidFill>
                <a:schemeClr val="bg1"/>
              </a:solidFill>
              <a:latin typeface="+mn-ea"/>
              <a:cs typeface="Arial" pitchFamily="34" charset="0"/>
            </a:endParaRPr>
          </a:p>
        </p:txBody>
      </p:sp>
      <p:sp>
        <p:nvSpPr>
          <p:cNvPr id="589841" name="Rectangle 17"/>
          <p:cNvSpPr>
            <a:spLocks noChangeArrowheads="1"/>
          </p:cNvSpPr>
          <p:nvPr/>
        </p:nvSpPr>
        <p:spPr bwMode="auto">
          <a:xfrm>
            <a:off x="3286116" y="3714752"/>
            <a:ext cx="2609850" cy="2114425"/>
          </a:xfrm>
          <a:prstGeom prst="rect">
            <a:avLst/>
          </a:prstGeom>
          <a:noFill/>
          <a:ln w="9525" algn="ctr">
            <a:noFill/>
            <a:miter lim="800000"/>
            <a:headEnd type="none" w="sm" len="sm"/>
            <a:tailEnd type="none" w="sm" len="sm"/>
          </a:ln>
        </p:spPr>
        <p:txBody>
          <a:bodyPr>
            <a:spAutoFit/>
          </a:bodyPr>
          <a:lstStyle/>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部署</a:t>
            </a:r>
            <a:r>
              <a:rPr lang="en-US" altLang="zh-CN" dirty="0">
                <a:solidFill>
                  <a:schemeClr val="bg1"/>
                </a:solidFill>
                <a:latin typeface="+mn-ea"/>
                <a:cs typeface="Arial" pitchFamily="34" charset="0"/>
              </a:rPr>
              <a:t>SOA</a:t>
            </a:r>
            <a:r>
              <a:rPr lang="zh-CN" altLang="en-US" dirty="0">
                <a:solidFill>
                  <a:schemeClr val="bg1"/>
                </a:solidFill>
                <a:latin typeface="+mn-ea"/>
                <a:cs typeface="Arial" pitchFamily="34" charset="0"/>
              </a:rPr>
              <a:t>和</a:t>
            </a:r>
            <a:r>
              <a:rPr lang="en-US" altLang="zh-CN" dirty="0">
                <a:solidFill>
                  <a:schemeClr val="bg1"/>
                </a:solidFill>
                <a:latin typeface="+mn-ea"/>
                <a:cs typeface="Arial" pitchFamily="34" charset="0"/>
              </a:rPr>
              <a:t>BPM</a:t>
            </a:r>
            <a:r>
              <a:rPr lang="zh-CN" altLang="en-US" dirty="0">
                <a:solidFill>
                  <a:schemeClr val="bg1"/>
                </a:solidFill>
                <a:latin typeface="+mn-ea"/>
                <a:cs typeface="Arial" pitchFamily="34" charset="0"/>
              </a:rPr>
              <a:t>基础架构</a:t>
            </a:r>
            <a:endParaRPr lang="en-US" altLang="zh-CN" dirty="0">
              <a:solidFill>
                <a:schemeClr val="bg1"/>
              </a:solidFill>
              <a:latin typeface="+mn-ea"/>
              <a:cs typeface="Arial" pitchFamily="34" charset="0"/>
            </a:endParaRPr>
          </a:p>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实现了上百个业务流程，支持全球</a:t>
            </a:r>
            <a:r>
              <a:rPr lang="en-US" altLang="zh-CN" dirty="0">
                <a:solidFill>
                  <a:schemeClr val="bg1"/>
                </a:solidFill>
                <a:latin typeface="+mn-ea"/>
                <a:cs typeface="Arial" pitchFamily="34" charset="0"/>
              </a:rPr>
              <a:t>40,0000</a:t>
            </a:r>
            <a:r>
              <a:rPr lang="zh-CN" altLang="en-US" dirty="0">
                <a:solidFill>
                  <a:schemeClr val="bg1"/>
                </a:solidFill>
                <a:latin typeface="+mn-ea"/>
                <a:cs typeface="Arial" pitchFamily="34" charset="0"/>
              </a:rPr>
              <a:t>员工的</a:t>
            </a:r>
            <a:r>
              <a:rPr lang="en-US" altLang="zh-CN" dirty="0">
                <a:solidFill>
                  <a:schemeClr val="bg1"/>
                </a:solidFill>
                <a:latin typeface="+mn-ea"/>
                <a:cs typeface="Arial" pitchFamily="34" charset="0"/>
              </a:rPr>
              <a:t>IT </a:t>
            </a:r>
            <a:r>
              <a:rPr lang="zh-CN" altLang="en-US" dirty="0">
                <a:solidFill>
                  <a:schemeClr val="bg1"/>
                </a:solidFill>
                <a:latin typeface="+mn-ea"/>
                <a:cs typeface="Arial" pitchFamily="34" charset="0"/>
              </a:rPr>
              <a:t>运维服务</a:t>
            </a:r>
            <a:endParaRPr lang="en-US" altLang="zh-CN" dirty="0">
              <a:solidFill>
                <a:schemeClr val="bg1"/>
              </a:solidFill>
              <a:latin typeface="+mn-ea"/>
              <a:cs typeface="Arial" pitchFamily="34" charset="0"/>
            </a:endParaRPr>
          </a:p>
          <a:p>
            <a:pPr marL="193675" indent="-193675">
              <a:lnSpc>
                <a:spcPct val="85000"/>
              </a:lnSpc>
              <a:spcBef>
                <a:spcPct val="25000"/>
              </a:spcBef>
              <a:buClr>
                <a:srgbClr val="FA7438"/>
              </a:buClr>
              <a:buSzPct val="45000"/>
              <a:buFont typeface="Wingdings" pitchFamily="2" charset="2"/>
              <a:buChar char="l"/>
            </a:pPr>
            <a:r>
              <a:rPr lang="zh-CN" altLang="en-US" dirty="0">
                <a:solidFill>
                  <a:schemeClr val="bg1"/>
                </a:solidFill>
                <a:latin typeface="+mn-ea"/>
                <a:cs typeface="Arial" pitchFamily="34" charset="0"/>
              </a:rPr>
              <a:t>渐近增量模式，每</a:t>
            </a:r>
            <a:r>
              <a:rPr lang="en-US" altLang="zh-CN" dirty="0">
                <a:solidFill>
                  <a:schemeClr val="bg1"/>
                </a:solidFill>
                <a:latin typeface="+mn-ea"/>
                <a:cs typeface="Arial" pitchFamily="34" charset="0"/>
              </a:rPr>
              <a:t>6-12</a:t>
            </a:r>
            <a:r>
              <a:rPr lang="zh-CN" altLang="en-US" dirty="0">
                <a:solidFill>
                  <a:schemeClr val="bg1"/>
                </a:solidFill>
                <a:latin typeface="+mn-ea"/>
                <a:cs typeface="Arial" pitchFamily="34" charset="0"/>
              </a:rPr>
              <a:t>周新增</a:t>
            </a:r>
            <a:r>
              <a:rPr lang="en-US" altLang="zh-CN" dirty="0">
                <a:solidFill>
                  <a:schemeClr val="bg1"/>
                </a:solidFill>
                <a:latin typeface="+mn-ea"/>
                <a:cs typeface="Arial" pitchFamily="34" charset="0"/>
              </a:rPr>
              <a:t>4-8</a:t>
            </a:r>
            <a:r>
              <a:rPr lang="zh-CN" altLang="en-US" dirty="0">
                <a:solidFill>
                  <a:schemeClr val="bg1"/>
                </a:solidFill>
                <a:latin typeface="+mn-ea"/>
                <a:cs typeface="Arial" pitchFamily="34" charset="0"/>
              </a:rPr>
              <a:t>新的业务流程</a:t>
            </a:r>
            <a:endParaRPr lang="en-US" altLang="zh-CN" dirty="0">
              <a:solidFill>
                <a:schemeClr val="bg1"/>
              </a:solidFill>
              <a:latin typeface="+mn-ea"/>
              <a:cs typeface="Arial" pitchFamily="34" charset="0"/>
            </a:endParaRPr>
          </a:p>
        </p:txBody>
      </p:sp>
      <p:sp>
        <p:nvSpPr>
          <p:cNvPr id="589843" name="Text Box 19"/>
          <p:cNvSpPr txBox="1">
            <a:spLocks noChangeArrowheads="1"/>
          </p:cNvSpPr>
          <p:nvPr/>
        </p:nvSpPr>
        <p:spPr bwMode="auto">
          <a:xfrm>
            <a:off x="327025" y="1782763"/>
            <a:ext cx="8816975" cy="420687"/>
          </a:xfrm>
          <a:prstGeom prst="rect">
            <a:avLst/>
          </a:prstGeom>
          <a:noFill/>
          <a:ln w="12700" algn="ctr">
            <a:noFill/>
            <a:miter lim="800000"/>
            <a:headEnd/>
            <a:tailEnd/>
          </a:ln>
        </p:spPr>
        <p:txBody>
          <a:bodyPr>
            <a:spAutoFit/>
          </a:bodyPr>
          <a:lstStyle/>
          <a:p>
            <a:pPr algn="l" rtl="0">
              <a:lnSpc>
                <a:spcPct val="90000"/>
              </a:lnSpc>
              <a:spcBef>
                <a:spcPct val="30000"/>
              </a:spcBef>
              <a:buClr>
                <a:srgbClr val="FFCC29"/>
              </a:buClr>
              <a:buSzPct val="85000"/>
              <a:buFont typeface="Wingdings" pitchFamily="2" charset="2"/>
              <a:buNone/>
            </a:pPr>
            <a:r>
              <a:rPr lang="zh-CN" altLang="en-US" sz="2400" kern="1200">
                <a:latin typeface="+mn-ea"/>
                <a:cs typeface="+mn-cs"/>
              </a:rPr>
              <a:t>建立一个统一的</a:t>
            </a:r>
            <a:r>
              <a:rPr lang="en-US" altLang="zh-CN" sz="2400" kern="1200">
                <a:latin typeface="+mn-ea"/>
                <a:cs typeface="+mn-cs"/>
              </a:rPr>
              <a:t>IT</a:t>
            </a:r>
            <a:r>
              <a:rPr lang="zh-CN" altLang="en-US" sz="2400" kern="1200">
                <a:latin typeface="+mn-ea"/>
                <a:cs typeface="+mn-cs"/>
              </a:rPr>
              <a:t>服务平台从而有效地整合内部各种系统</a:t>
            </a:r>
            <a:endParaRPr lang="en-US" altLang="zh-CN" sz="2400" kern="1200">
              <a:latin typeface="+mn-ea"/>
              <a:cs typeface="+mn-cs"/>
            </a:endParaRPr>
          </a:p>
        </p:txBody>
      </p:sp>
      <p:sp>
        <p:nvSpPr>
          <p:cNvPr id="99339" name="Line 20"/>
          <p:cNvSpPr>
            <a:spLocks noChangeShapeType="1"/>
          </p:cNvSpPr>
          <p:nvPr/>
        </p:nvSpPr>
        <p:spPr bwMode="auto">
          <a:xfrm>
            <a:off x="490538" y="2554288"/>
            <a:ext cx="5334000" cy="0"/>
          </a:xfrm>
          <a:prstGeom prst="line">
            <a:avLst/>
          </a:prstGeom>
          <a:noFill/>
          <a:ln w="38100" cap="sq">
            <a:noFill/>
            <a:round/>
            <a:headEnd/>
            <a:tailEnd type="none" w="lg" len="sm"/>
          </a:ln>
        </p:spPr>
        <p:txBody>
          <a:bodyPr tIns="91440" bIns="91440">
            <a:spAutoFit/>
          </a:bodyPr>
          <a:lstStyle/>
          <a:p>
            <a:pPr algn="l" rtl="0"/>
            <a:endParaRPr lang="zh-CN" altLang="en-US" kern="1200">
              <a:solidFill>
                <a:srgbClr val="FFFFFF"/>
              </a:solidFill>
              <a:latin typeface="Arial"/>
              <a:ea typeface="+mn-ea"/>
              <a:cs typeface="+mn-cs"/>
            </a:endParaRPr>
          </a:p>
        </p:txBody>
      </p:sp>
      <p:pic>
        <p:nvPicPr>
          <p:cNvPr id="589845" name="Picture 21" descr="GEL Wide Arrow with Fade steel-gray"/>
          <p:cNvPicPr>
            <a:picLocks noChangeAspect="1" noChangeArrowheads="1"/>
          </p:cNvPicPr>
          <p:nvPr/>
        </p:nvPicPr>
        <p:blipFill>
          <a:blip r:embed="rId4" cstate="email"/>
          <a:srcRect/>
          <a:stretch>
            <a:fillRect/>
          </a:stretch>
        </p:blipFill>
        <p:spPr bwMode="auto">
          <a:xfrm>
            <a:off x="2979738" y="3017838"/>
            <a:ext cx="508000" cy="581025"/>
          </a:xfrm>
          <a:prstGeom prst="rect">
            <a:avLst/>
          </a:prstGeom>
          <a:noFill/>
          <a:ln w="9525">
            <a:noFill/>
            <a:miter lim="800000"/>
            <a:headEnd/>
            <a:tailEnd/>
          </a:ln>
        </p:spPr>
      </p:pic>
      <p:pic>
        <p:nvPicPr>
          <p:cNvPr id="589846" name="Picture 22" descr="GEL Wide Arrow with Fade steel-gray"/>
          <p:cNvPicPr>
            <a:picLocks noChangeAspect="1" noChangeArrowheads="1"/>
          </p:cNvPicPr>
          <p:nvPr/>
        </p:nvPicPr>
        <p:blipFill>
          <a:blip r:embed="rId4" cstate="email"/>
          <a:srcRect/>
          <a:stretch>
            <a:fillRect/>
          </a:stretch>
        </p:blipFill>
        <p:spPr bwMode="auto">
          <a:xfrm>
            <a:off x="5788025" y="3028950"/>
            <a:ext cx="508000" cy="581025"/>
          </a:xfrm>
          <a:prstGeom prst="rect">
            <a:avLst/>
          </a:prstGeom>
          <a:noFill/>
          <a:ln w="9525">
            <a:noFill/>
            <a:miter lim="800000"/>
            <a:headEnd/>
            <a:tailEnd/>
          </a:ln>
        </p:spPr>
      </p:pic>
      <p:sp>
        <p:nvSpPr>
          <p:cNvPr id="99342" name="Text Box 23"/>
          <p:cNvSpPr txBox="1">
            <a:spLocks noChangeArrowheads="1"/>
          </p:cNvSpPr>
          <p:nvPr/>
        </p:nvSpPr>
        <p:spPr bwMode="auto">
          <a:xfrm>
            <a:off x="434975" y="400050"/>
            <a:ext cx="1797050" cy="325438"/>
          </a:xfrm>
          <a:prstGeom prst="rect">
            <a:avLst/>
          </a:prstGeom>
          <a:noFill/>
          <a:ln w="12700" algn="ctr">
            <a:noFill/>
            <a:miter lim="800000"/>
            <a:headEnd type="none" w="sm" len="sm"/>
            <a:tailEnd type="none" w="sm" len="sm"/>
          </a:ln>
        </p:spPr>
        <p:txBody>
          <a:bodyPr wrap="none">
            <a:spAutoFit/>
          </a:bodyPr>
          <a:lstStyle/>
          <a:p>
            <a:pPr algn="ctr" rtl="0">
              <a:lnSpc>
                <a:spcPct val="85000"/>
              </a:lnSpc>
              <a:spcBef>
                <a:spcPct val="20000"/>
              </a:spcBef>
            </a:pPr>
            <a:r>
              <a:rPr lang="en-US" altLang="zh-CN" b="1" kern="1200">
                <a:solidFill>
                  <a:srgbClr val="FFFFFF"/>
                </a:solidFill>
                <a:latin typeface="Arial"/>
                <a:ea typeface="+mn-ea"/>
                <a:cs typeface="+mn-cs"/>
              </a:rPr>
              <a:t>Customer logo</a:t>
            </a:r>
          </a:p>
        </p:txBody>
      </p:sp>
      <p:sp>
        <p:nvSpPr>
          <p:cNvPr id="99344" name="Text Box 25"/>
          <p:cNvSpPr txBox="1">
            <a:spLocks noChangeArrowheads="1"/>
          </p:cNvSpPr>
          <p:nvPr/>
        </p:nvSpPr>
        <p:spPr bwMode="auto">
          <a:xfrm>
            <a:off x="2700338" y="460375"/>
            <a:ext cx="4122737" cy="867930"/>
          </a:xfrm>
          <a:prstGeom prst="rect">
            <a:avLst/>
          </a:prstGeom>
          <a:noFill/>
          <a:ln w="12700" algn="ctr">
            <a:noFill/>
            <a:miter lim="800000"/>
            <a:headEnd type="none" w="sm" len="sm"/>
            <a:tailEnd type="none" w="sm" len="sm"/>
          </a:ln>
        </p:spPr>
        <p:txBody>
          <a:bodyPr>
            <a:spAutoFit/>
          </a:bodyPr>
          <a:lstStyle/>
          <a:p>
            <a:pPr algn="ctr" rtl="0">
              <a:lnSpc>
                <a:spcPct val="85000"/>
              </a:lnSpc>
              <a:spcBef>
                <a:spcPct val="20000"/>
              </a:spcBef>
            </a:pPr>
            <a:r>
              <a:rPr lang="zh-CN" altLang="en-US" sz="1400" i="1" kern="1200" dirty="0">
                <a:solidFill>
                  <a:schemeClr val="accent1"/>
                </a:solidFill>
                <a:latin typeface="Arial"/>
                <a:ea typeface="+mn-ea"/>
                <a:cs typeface="+mn-cs"/>
              </a:rPr>
              <a:t>“</a:t>
            </a:r>
            <a:r>
              <a:rPr lang="zh-CN" altLang="en-US" sz="1400" i="1" kern="1200" dirty="0">
                <a:solidFill>
                  <a:schemeClr val="accent1"/>
                </a:solidFill>
                <a:latin typeface="Arial"/>
                <a:ea typeface="+mn-ea"/>
                <a:cs typeface="Arial" pitchFamily="34" charset="0"/>
              </a:rPr>
              <a:t>如果一个组织希望提供创新的服务，我们只要告诉他们消息的类型，并询问从客户处所需的信息种类，将此应用集成于一体化的集成系统中</a:t>
            </a:r>
            <a:r>
              <a:rPr lang="en-US" altLang="zh-CN" sz="1400" i="1" kern="1200" dirty="0">
                <a:solidFill>
                  <a:schemeClr val="accent1"/>
                </a:solidFill>
                <a:latin typeface="Arial"/>
                <a:ea typeface="+mn-ea"/>
                <a:cs typeface="Arial" pitchFamily="34" charset="0"/>
              </a:rPr>
              <a:t>”</a:t>
            </a:r>
          </a:p>
          <a:p>
            <a:pPr algn="ctr" rtl="0">
              <a:lnSpc>
                <a:spcPct val="85000"/>
              </a:lnSpc>
              <a:spcBef>
                <a:spcPct val="20000"/>
              </a:spcBef>
            </a:pPr>
            <a:r>
              <a:rPr lang="en-US" altLang="zh-CN" sz="1400" i="1" kern="1200" dirty="0">
                <a:solidFill>
                  <a:schemeClr val="accent1"/>
                </a:solidFill>
                <a:latin typeface="Arial"/>
                <a:ea typeface="+mn-ea"/>
                <a:cs typeface="Arial" pitchFamily="34" charset="0"/>
              </a:rPr>
              <a:t>———</a:t>
            </a:r>
            <a:r>
              <a:rPr lang="en-US" altLang="zh-CN" sz="1400" i="1" kern="1200" dirty="0">
                <a:solidFill>
                  <a:schemeClr val="accent1"/>
                </a:solidFill>
                <a:latin typeface="Arial"/>
                <a:ea typeface="+mn-ea"/>
                <a:cs typeface="+mn-cs"/>
              </a:rPr>
              <a:t>Tom </a:t>
            </a:r>
            <a:r>
              <a:rPr lang="en-US" altLang="zh-CN" sz="1400" i="1" kern="1200" dirty="0" err="1">
                <a:solidFill>
                  <a:schemeClr val="accent1"/>
                </a:solidFill>
                <a:latin typeface="Arial"/>
                <a:ea typeface="+mn-ea"/>
                <a:cs typeface="+mn-cs"/>
              </a:rPr>
              <a:t>Buse</a:t>
            </a:r>
            <a:r>
              <a:rPr lang="en-US" altLang="zh-CN" sz="1400" i="1" kern="1200" dirty="0">
                <a:solidFill>
                  <a:schemeClr val="accent1"/>
                </a:solidFill>
                <a:latin typeface="Arial"/>
                <a:ea typeface="+mn-ea"/>
                <a:cs typeface="+mn-cs"/>
              </a:rPr>
              <a:t>, Siemens IT </a:t>
            </a:r>
            <a:r>
              <a:rPr lang="zh-CN" altLang="en-US" sz="1400" i="1" kern="1200" dirty="0">
                <a:solidFill>
                  <a:schemeClr val="accent1"/>
                </a:solidFill>
                <a:latin typeface="Arial"/>
                <a:ea typeface="+mn-ea"/>
                <a:cs typeface="+mn-cs"/>
              </a:rPr>
              <a:t>运营项目经理 </a:t>
            </a:r>
            <a:r>
              <a:rPr lang="en-US" altLang="zh-CN" sz="1400" i="1" kern="1200" dirty="0">
                <a:solidFill>
                  <a:schemeClr val="accent1"/>
                </a:solidFill>
                <a:latin typeface="Arial"/>
                <a:ea typeface="+mn-ea"/>
                <a:cs typeface="+mn-cs"/>
              </a:rPr>
              <a:t> </a:t>
            </a:r>
          </a:p>
        </p:txBody>
      </p:sp>
      <p:pic>
        <p:nvPicPr>
          <p:cNvPr id="99346" name="Picture 27"/>
          <p:cNvPicPr>
            <a:picLocks noChangeAspect="1" noChangeArrowheads="1"/>
          </p:cNvPicPr>
          <p:nvPr/>
        </p:nvPicPr>
        <p:blipFill>
          <a:blip r:embed="rId5"/>
          <a:srcRect/>
          <a:stretch>
            <a:fillRect/>
          </a:stretch>
        </p:blipFill>
        <p:spPr bwMode="auto">
          <a:xfrm>
            <a:off x="152400" y="279400"/>
            <a:ext cx="2514600" cy="473075"/>
          </a:xfrm>
          <a:prstGeom prst="rect">
            <a:avLst/>
          </a:prstGeom>
          <a:noFill/>
          <a:ln w="9525">
            <a:noFill/>
            <a:miter lim="800000"/>
            <a:headEnd/>
            <a:tailEnd/>
          </a:ln>
        </p:spPr>
      </p:pic>
      <p:sp>
        <p:nvSpPr>
          <p:cNvPr id="29" name="TextBox 28"/>
          <p:cNvSpPr txBox="1"/>
          <p:nvPr/>
        </p:nvSpPr>
        <p:spPr>
          <a:xfrm>
            <a:off x="642910" y="3110211"/>
            <a:ext cx="2357454" cy="461665"/>
          </a:xfrm>
          <a:prstGeom prst="rect">
            <a:avLst/>
          </a:prstGeom>
          <a:noFill/>
        </p:spPr>
        <p:txBody>
          <a:bodyPr wrap="square" rtlCol="0">
            <a:spAutoFit/>
          </a:bodyPr>
          <a:lstStyle/>
          <a:p>
            <a:r>
              <a:rPr lang="zh-CN" altLang="en-US" sz="2400" b="1" i="1" dirty="0" smtClean="0">
                <a:solidFill>
                  <a:schemeClr val="bg1"/>
                </a:solidFill>
              </a:rPr>
              <a:t>客户面临的挑战</a:t>
            </a:r>
            <a:endParaRPr lang="zh-CN" altLang="en-US" sz="2400" b="1" i="1" dirty="0">
              <a:solidFill>
                <a:schemeClr val="bg1"/>
              </a:solidFill>
            </a:endParaRPr>
          </a:p>
        </p:txBody>
      </p:sp>
      <p:sp>
        <p:nvSpPr>
          <p:cNvPr id="33" name="TextBox 32"/>
          <p:cNvSpPr txBox="1"/>
          <p:nvPr/>
        </p:nvSpPr>
        <p:spPr>
          <a:xfrm>
            <a:off x="6357950" y="3071810"/>
            <a:ext cx="2357454" cy="461665"/>
          </a:xfrm>
          <a:prstGeom prst="rect">
            <a:avLst/>
          </a:prstGeom>
          <a:noFill/>
        </p:spPr>
        <p:txBody>
          <a:bodyPr wrap="square" rtlCol="0">
            <a:spAutoFit/>
          </a:bodyPr>
          <a:lstStyle/>
          <a:p>
            <a:r>
              <a:rPr lang="zh-CN" altLang="en-US" sz="2400" b="1" i="1" dirty="0" smtClean="0">
                <a:solidFill>
                  <a:schemeClr val="bg1"/>
                </a:solidFill>
              </a:rPr>
              <a:t>   实施结果</a:t>
            </a:r>
            <a:r>
              <a:rPr lang="en-US" altLang="zh-CN" sz="2400" b="1" i="1" dirty="0" smtClean="0">
                <a:solidFill>
                  <a:schemeClr val="bg1"/>
                </a:solidFill>
              </a:rPr>
              <a:t>/</a:t>
            </a:r>
            <a:r>
              <a:rPr lang="zh-CN" altLang="en-US" sz="2400" b="1" i="1" dirty="0" smtClean="0">
                <a:solidFill>
                  <a:schemeClr val="bg1"/>
                </a:solidFill>
              </a:rPr>
              <a:t>收益</a:t>
            </a:r>
            <a:endParaRPr lang="zh-CN" altLang="en-US" sz="24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9843"/>
                                        </p:tgtEl>
                                        <p:attrNameLst>
                                          <p:attrName>style.visibility</p:attrName>
                                        </p:attrNameLst>
                                      </p:cBhvr>
                                      <p:to>
                                        <p:strVal val="visible"/>
                                      </p:to>
                                    </p:set>
                                    <p:animEffect transition="in" filter="fade">
                                      <p:cBhvr>
                                        <p:cTn id="7" dur="1000"/>
                                        <p:tgtEl>
                                          <p:spTgt spid="589843"/>
                                        </p:tgtEl>
                                      </p:cBhvr>
                                    </p:animEffect>
                                  </p:childTnLst>
                                </p:cTn>
                              </p:par>
                              <p:par>
                                <p:cTn id="8" presetID="10" presetClass="entr" presetSubtype="0" fill="hold" nodeType="withEffect">
                                  <p:stCondLst>
                                    <p:cond delay="0"/>
                                  </p:stCondLst>
                                  <p:childTnLst>
                                    <p:set>
                                      <p:cBhvr>
                                        <p:cTn id="9" dur="1" fill="hold">
                                          <p:stCondLst>
                                            <p:cond delay="0"/>
                                          </p:stCondLst>
                                        </p:cTn>
                                        <p:tgtEl>
                                          <p:spTgt spid="589838"/>
                                        </p:tgtEl>
                                        <p:attrNameLst>
                                          <p:attrName>style.visibility</p:attrName>
                                        </p:attrNameLst>
                                      </p:cBhvr>
                                      <p:to>
                                        <p:strVal val="visible"/>
                                      </p:to>
                                    </p:set>
                                    <p:animEffect transition="in" filter="fade">
                                      <p:cBhvr>
                                        <p:cTn id="10" dur="1000"/>
                                        <p:tgtEl>
                                          <p:spTgt spid="589838"/>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589845"/>
                                        </p:tgtEl>
                                        <p:attrNameLst>
                                          <p:attrName>style.visibility</p:attrName>
                                        </p:attrNameLst>
                                      </p:cBhvr>
                                      <p:to>
                                        <p:strVal val="visible"/>
                                      </p:to>
                                    </p:set>
                                    <p:animEffect transition="in" filter="slide(fromLeft)">
                                      <p:cBhvr>
                                        <p:cTn id="14" dur="500"/>
                                        <p:tgtEl>
                                          <p:spTgt spid="58984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589841"/>
                                        </p:tgtEl>
                                        <p:attrNameLst>
                                          <p:attrName>style.visibility</p:attrName>
                                        </p:attrNameLst>
                                      </p:cBhvr>
                                      <p:to>
                                        <p:strVal val="visible"/>
                                      </p:to>
                                    </p:set>
                                    <p:animEffect transition="in" filter="fade">
                                      <p:cBhvr>
                                        <p:cTn id="17" dur="1000"/>
                                        <p:tgtEl>
                                          <p:spTgt spid="589841"/>
                                        </p:tgtEl>
                                      </p:cBhvr>
                                    </p:animEffect>
                                    <p:anim calcmode="lin" valueType="num">
                                      <p:cBhvr>
                                        <p:cTn id="18" dur="1000" fill="hold"/>
                                        <p:tgtEl>
                                          <p:spTgt spid="589841"/>
                                        </p:tgtEl>
                                        <p:attrNameLst>
                                          <p:attrName>ppt_x</p:attrName>
                                        </p:attrNameLst>
                                      </p:cBhvr>
                                      <p:tavLst>
                                        <p:tav tm="0">
                                          <p:val>
                                            <p:strVal val="#ppt_x"/>
                                          </p:val>
                                        </p:tav>
                                        <p:tav tm="100000">
                                          <p:val>
                                            <p:strVal val="#ppt_x"/>
                                          </p:val>
                                        </p:tav>
                                      </p:tavLst>
                                    </p:anim>
                                    <p:anim calcmode="lin" valueType="num">
                                      <p:cBhvr>
                                        <p:cTn id="19" dur="1000" fill="hold"/>
                                        <p:tgtEl>
                                          <p:spTgt spid="58984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589846"/>
                                        </p:tgtEl>
                                        <p:attrNameLst>
                                          <p:attrName>style.visibility</p:attrName>
                                        </p:attrNameLst>
                                      </p:cBhvr>
                                      <p:to>
                                        <p:strVal val="visible"/>
                                      </p:to>
                                    </p:set>
                                    <p:animEffect transition="in" filter="slide(fromLeft)">
                                      <p:cBhvr>
                                        <p:cTn id="23" dur="500"/>
                                        <p:tgtEl>
                                          <p:spTgt spid="589846"/>
                                        </p:tgtEl>
                                      </p:cBhvr>
                                    </p:animEffect>
                                  </p:childTnLst>
                                </p:cTn>
                              </p:par>
                              <p:par>
                                <p:cTn id="24" presetID="47" presetClass="entr" presetSubtype="0" fill="hold" nodeType="withEffect">
                                  <p:stCondLst>
                                    <p:cond delay="0"/>
                                  </p:stCondLst>
                                  <p:childTnLst>
                                    <p:set>
                                      <p:cBhvr>
                                        <p:cTn id="25" dur="1" fill="hold">
                                          <p:stCondLst>
                                            <p:cond delay="0"/>
                                          </p:stCondLst>
                                        </p:cTn>
                                        <p:tgtEl>
                                          <p:spTgt spid="589840"/>
                                        </p:tgtEl>
                                        <p:attrNameLst>
                                          <p:attrName>style.visibility</p:attrName>
                                        </p:attrNameLst>
                                      </p:cBhvr>
                                      <p:to>
                                        <p:strVal val="visible"/>
                                      </p:to>
                                    </p:set>
                                    <p:animEffect transition="in" filter="fade">
                                      <p:cBhvr>
                                        <p:cTn id="26" dur="1000"/>
                                        <p:tgtEl>
                                          <p:spTgt spid="589840"/>
                                        </p:tgtEl>
                                      </p:cBhvr>
                                    </p:animEffect>
                                    <p:anim calcmode="lin" valueType="num">
                                      <p:cBhvr>
                                        <p:cTn id="27" dur="1000" fill="hold"/>
                                        <p:tgtEl>
                                          <p:spTgt spid="589840"/>
                                        </p:tgtEl>
                                        <p:attrNameLst>
                                          <p:attrName>ppt_x</p:attrName>
                                        </p:attrNameLst>
                                      </p:cBhvr>
                                      <p:tavLst>
                                        <p:tav tm="0">
                                          <p:val>
                                            <p:strVal val="#ppt_x"/>
                                          </p:val>
                                        </p:tav>
                                        <p:tav tm="100000">
                                          <p:val>
                                            <p:strVal val="#ppt_x"/>
                                          </p:val>
                                        </p:tav>
                                      </p:tavLst>
                                    </p:anim>
                                    <p:anim calcmode="lin" valueType="num">
                                      <p:cBhvr>
                                        <p:cTn id="28" dur="1000" fill="hold"/>
                                        <p:tgtEl>
                                          <p:spTgt spid="5898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1" grpId="0"/>
      <p:bldP spid="5898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8" name="AutoShape 5"/>
          <p:cNvSpPr>
            <a:spLocks noChangeArrowheads="1"/>
          </p:cNvSpPr>
          <p:nvPr/>
        </p:nvSpPr>
        <p:spPr bwMode="auto">
          <a:xfrm>
            <a:off x="82506" y="4304592"/>
            <a:ext cx="7927637" cy="885825"/>
          </a:xfrm>
          <a:prstGeom prst="roundRect">
            <a:avLst>
              <a:gd name="adj" fmla="val 3374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zh-CN">
              <a:solidFill>
                <a:schemeClr val="bg1"/>
              </a:solidFill>
            </a:endParaRPr>
          </a:p>
        </p:txBody>
      </p:sp>
      <p:sp>
        <p:nvSpPr>
          <p:cNvPr id="29" name="Rectangle 28"/>
          <p:cNvSpPr>
            <a:spLocks noChangeArrowheads="1"/>
          </p:cNvSpPr>
          <p:nvPr/>
        </p:nvSpPr>
        <p:spPr bwMode="auto">
          <a:xfrm>
            <a:off x="1585175" y="4336342"/>
            <a:ext cx="6101693" cy="811212"/>
          </a:xfrm>
          <a:prstGeom prst="rect">
            <a:avLst/>
          </a:prstGeom>
          <a:solidFill>
            <a:srgbClr val="92D050"/>
          </a:solidFill>
          <a:ln w="28575" algn="ctr">
            <a:solidFill>
              <a:srgbClr val="DBDBDB"/>
            </a:solidFill>
            <a:miter lim="800000"/>
            <a:headEnd/>
            <a:tailEnd/>
          </a:ln>
          <a:effectLst>
            <a:outerShdw dist="38100" dir="5400000" rotWithShape="0">
              <a:srgbClr val="000000">
                <a:alpha val="39998"/>
              </a:srgbClr>
            </a:outerShdw>
          </a:effectLst>
        </p:spPr>
        <p:txBody>
          <a:bodyPr anchor="ctr"/>
          <a:lstStyle/>
          <a:p>
            <a:pPr algn="ctr" rtl="0">
              <a:defRPr/>
            </a:pPr>
            <a:endParaRPr lang="en-US" sz="1200" kern="1200">
              <a:solidFill>
                <a:schemeClr val="bg2"/>
              </a:solidFill>
              <a:latin typeface="Segoe Semibold"/>
              <a:ea typeface="+mn-ea"/>
              <a:cs typeface="+mn-cs"/>
            </a:endParaRPr>
          </a:p>
        </p:txBody>
      </p:sp>
      <p:grpSp>
        <p:nvGrpSpPr>
          <p:cNvPr id="5" name="Group 56"/>
          <p:cNvGrpSpPr>
            <a:grpSpLocks/>
          </p:cNvGrpSpPr>
          <p:nvPr/>
        </p:nvGrpSpPr>
        <p:grpSpPr bwMode="auto">
          <a:xfrm>
            <a:off x="146304" y="6242304"/>
            <a:ext cx="7534656" cy="430781"/>
            <a:chOff x="2141538" y="5259388"/>
            <a:chExt cx="5392738" cy="811213"/>
          </a:xfrm>
        </p:grpSpPr>
        <p:sp>
          <p:nvSpPr>
            <p:cNvPr id="4" name="Rectangle 3"/>
            <p:cNvSpPr>
              <a:spLocks noChangeArrowheads="1"/>
            </p:cNvSpPr>
            <p:nvPr/>
          </p:nvSpPr>
          <p:spPr bwMode="auto">
            <a:xfrm>
              <a:off x="2141538" y="5259388"/>
              <a:ext cx="5392738" cy="811213"/>
            </a:xfrm>
            <a:prstGeom prst="rect">
              <a:avLst/>
            </a:prstGeom>
            <a:gradFill rotWithShape="1">
              <a:gsLst>
                <a:gs pos="0">
                  <a:srgbClr val="D6D6D6"/>
                </a:gs>
                <a:gs pos="100000">
                  <a:srgbClr val="CFCFCF"/>
                </a:gs>
              </a:gsLst>
              <a:lin ang="5400000" scaled="1"/>
            </a:gradFill>
            <a:ln w="28575" algn="ctr">
              <a:solidFill>
                <a:srgbClr val="DBDBDB"/>
              </a:solidFill>
              <a:miter lim="800000"/>
              <a:headEnd/>
              <a:tailEnd/>
            </a:ln>
            <a:effectLst>
              <a:outerShdw dist="38100" dir="5400000" rotWithShape="0">
                <a:srgbClr val="000000">
                  <a:alpha val="39998"/>
                </a:srgbClr>
              </a:outerShdw>
            </a:effectLst>
          </p:spPr>
          <p:txBody>
            <a:bodyPr anchor="ctr"/>
            <a:lstStyle/>
            <a:p>
              <a:pPr algn="ctr" rtl="0">
                <a:defRPr/>
              </a:pPr>
              <a:endParaRPr lang="en-US" sz="1200" kern="1200">
                <a:solidFill>
                  <a:schemeClr val="bg2"/>
                </a:solidFill>
                <a:latin typeface="Segoe Semibold"/>
                <a:ea typeface="+mn-ea"/>
                <a:cs typeface="+mn-cs"/>
              </a:endParaRPr>
            </a:p>
          </p:txBody>
        </p:sp>
        <p:sp>
          <p:nvSpPr>
            <p:cNvPr id="30768" name="TextBox 43"/>
            <p:cNvSpPr txBox="1">
              <a:spLocks noChangeArrowheads="1"/>
            </p:cNvSpPr>
            <p:nvPr/>
          </p:nvSpPr>
          <p:spPr bwMode="auto">
            <a:xfrm>
              <a:off x="3697288" y="5333994"/>
              <a:ext cx="2281237" cy="498440"/>
            </a:xfrm>
            <a:prstGeom prst="rect">
              <a:avLst/>
            </a:prstGeom>
            <a:noFill/>
            <a:ln w="9525" algn="ctr">
              <a:noFill/>
              <a:miter lim="800000"/>
              <a:headEnd/>
              <a:tailEnd/>
            </a:ln>
          </p:spPr>
          <p:txBody>
            <a:bodyPr>
              <a:spAutoFit/>
            </a:bodyPr>
            <a:lstStyle/>
            <a:p>
              <a:pPr algn="ctr" rtl="0">
                <a:lnSpc>
                  <a:spcPct val="70000"/>
                </a:lnSpc>
              </a:pPr>
              <a:r>
                <a:rPr lang="en-US" sz="1600" b="1" kern="1200" dirty="0">
                  <a:solidFill>
                    <a:schemeClr val="bg2"/>
                  </a:solidFill>
                  <a:latin typeface="Segoe Condensed"/>
                  <a:ea typeface="+mn-ea"/>
                  <a:cs typeface="+mn-cs"/>
                </a:rPr>
                <a:t>Core Infrastructure</a:t>
              </a:r>
            </a:p>
          </p:txBody>
        </p:sp>
      </p:grpSp>
      <p:sp>
        <p:nvSpPr>
          <p:cNvPr id="30765" name="AutoShape 5"/>
          <p:cNvSpPr>
            <a:spLocks noChangeArrowheads="1"/>
          </p:cNvSpPr>
          <p:nvPr/>
        </p:nvSpPr>
        <p:spPr bwMode="auto">
          <a:xfrm>
            <a:off x="82506" y="5284651"/>
            <a:ext cx="7891061" cy="885825"/>
          </a:xfrm>
          <a:prstGeom prst="roundRect">
            <a:avLst>
              <a:gd name="adj" fmla="val 3374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zh-CN">
              <a:solidFill>
                <a:schemeClr val="bg1"/>
              </a:solidFill>
            </a:endParaRPr>
          </a:p>
        </p:txBody>
      </p:sp>
      <p:sp>
        <p:nvSpPr>
          <p:cNvPr id="12" name="Rectangle 11"/>
          <p:cNvSpPr>
            <a:spLocks noChangeArrowheads="1"/>
          </p:cNvSpPr>
          <p:nvPr/>
        </p:nvSpPr>
        <p:spPr bwMode="auto">
          <a:xfrm>
            <a:off x="4959904" y="5286238"/>
            <a:ext cx="2690245" cy="81121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endParaRPr lang="en-US" altLang="zh-CN">
              <a:solidFill>
                <a:schemeClr val="lt1"/>
              </a:solidFill>
            </a:endParaRPr>
          </a:p>
        </p:txBody>
      </p:sp>
      <p:sp>
        <p:nvSpPr>
          <p:cNvPr id="30756" name="TextBox 43"/>
          <p:cNvSpPr txBox="1">
            <a:spLocks noChangeArrowheads="1"/>
          </p:cNvSpPr>
          <p:nvPr/>
        </p:nvSpPr>
        <p:spPr bwMode="auto">
          <a:xfrm>
            <a:off x="5209817" y="5370376"/>
            <a:ext cx="2192052" cy="243143"/>
          </a:xfrm>
          <a:prstGeom prst="rect">
            <a:avLst/>
          </a:prstGeom>
          <a:noFill/>
          <a:ln w="9525" algn="ctr">
            <a:noFill/>
            <a:miter lim="800000"/>
            <a:headEnd/>
            <a:tailEnd/>
          </a:ln>
        </p:spPr>
        <p:txBody>
          <a:bodyPr>
            <a:spAutoFit/>
          </a:bodyPr>
          <a:lstStyle/>
          <a:p>
            <a:pPr algn="ctr" rtl="0">
              <a:lnSpc>
                <a:spcPct val="70000"/>
              </a:lnSpc>
            </a:pPr>
            <a:r>
              <a:rPr lang="en-US" sz="1400" b="1" kern="1200" dirty="0">
                <a:solidFill>
                  <a:schemeClr val="bg2"/>
                </a:solidFill>
                <a:latin typeface="Segoe Condensed"/>
                <a:ea typeface="+mn-ea"/>
                <a:cs typeface="+mn-cs"/>
              </a:rPr>
              <a:t>Data Platform</a:t>
            </a:r>
          </a:p>
        </p:txBody>
      </p:sp>
      <p:sp>
        <p:nvSpPr>
          <p:cNvPr id="15389" name="TextBox 45"/>
          <p:cNvSpPr>
            <a:spLocks noChangeArrowheads="1"/>
          </p:cNvSpPr>
          <p:nvPr/>
        </p:nvSpPr>
        <p:spPr bwMode="auto">
          <a:xfrm>
            <a:off x="5017074" y="5572140"/>
            <a:ext cx="1246301" cy="472923"/>
          </a:xfrm>
          <a:prstGeom prst="roundRect">
            <a:avLst>
              <a:gd name="adj" fmla="val 16667"/>
            </a:avLst>
          </a:prstGeom>
          <a:solidFill>
            <a:srgbClr val="FFCA7D"/>
          </a:solidFill>
          <a:ln w="29845" algn="ctr">
            <a:solidFill>
              <a:srgbClr val="9B4F03"/>
            </a:solidFill>
            <a:round/>
            <a:headEnd/>
            <a:tailEnd/>
          </a:ln>
        </p:spPr>
        <p:txBody>
          <a:bodyPr wrap="none" lIns="0" rIns="0" anchor="ctr" anchorCtr="1"/>
          <a:lstStyle/>
          <a:p>
            <a:pPr algn="ctr" rtl="0">
              <a:defRPr/>
            </a:pPr>
            <a:r>
              <a:rPr lang="en-US" sz="1050" b="1" kern="1200" dirty="0">
                <a:solidFill>
                  <a:schemeClr val="bg2"/>
                </a:solidFill>
                <a:latin typeface="Segoe Condensed"/>
                <a:ea typeface="+mn-ea"/>
                <a:cs typeface="+mn-cs"/>
              </a:rPr>
              <a:t>SQL</a:t>
            </a:r>
          </a:p>
          <a:p>
            <a:pPr algn="ctr" rtl="0">
              <a:defRPr/>
            </a:pPr>
            <a:r>
              <a:rPr lang="en-US" sz="1050" b="1" kern="1200" dirty="0">
                <a:solidFill>
                  <a:schemeClr val="bg2"/>
                </a:solidFill>
                <a:latin typeface="Segoe Condensed"/>
                <a:ea typeface="+mn-ea"/>
                <a:cs typeface="+mn-cs"/>
              </a:rPr>
              <a:t>Data</a:t>
            </a:r>
            <a:r>
              <a:rPr lang="en-US" sz="1100" b="1" kern="1200" dirty="0">
                <a:solidFill>
                  <a:schemeClr val="bg2"/>
                </a:solidFill>
                <a:latin typeface="Segoe Condensed"/>
                <a:ea typeface="+mn-ea"/>
                <a:cs typeface="+mn-cs"/>
              </a:rPr>
              <a:t> Management</a:t>
            </a:r>
          </a:p>
        </p:txBody>
      </p:sp>
      <p:sp>
        <p:nvSpPr>
          <p:cNvPr id="30758" name="TextBox 45"/>
          <p:cNvSpPr>
            <a:spLocks noChangeArrowheads="1"/>
          </p:cNvSpPr>
          <p:nvPr/>
        </p:nvSpPr>
        <p:spPr bwMode="auto">
          <a:xfrm>
            <a:off x="6366280" y="5572140"/>
            <a:ext cx="1246301" cy="472923"/>
          </a:xfrm>
          <a:prstGeom prst="roundRect">
            <a:avLst>
              <a:gd name="adj" fmla="val 16667"/>
            </a:avLst>
          </a:prstGeom>
          <a:solidFill>
            <a:srgbClr val="FFCA7D"/>
          </a:solidFill>
          <a:ln w="29845" algn="ctr">
            <a:solidFill>
              <a:srgbClr val="9B4F03"/>
            </a:solidFill>
            <a:round/>
            <a:headEnd/>
            <a:tailEnd/>
          </a:ln>
        </p:spPr>
        <p:txBody>
          <a:bodyPr wrap="none" lIns="0" rIns="0" anchor="ctr" anchorCtr="1"/>
          <a:lstStyle/>
          <a:p>
            <a:pPr algn="ctr" rtl="0"/>
            <a:r>
              <a:rPr lang="en-US" sz="1100" b="1" kern="1200" dirty="0">
                <a:solidFill>
                  <a:schemeClr val="bg2"/>
                </a:solidFill>
                <a:latin typeface="Segoe Condensed"/>
                <a:ea typeface="+mn-ea"/>
                <a:cs typeface="+mn-cs"/>
              </a:rPr>
              <a:t>SQL</a:t>
            </a:r>
          </a:p>
          <a:p>
            <a:pPr algn="ctr" rtl="0"/>
            <a:r>
              <a:rPr lang="en-US" sz="1100" b="1" kern="1200" dirty="0">
                <a:solidFill>
                  <a:schemeClr val="bg2"/>
                </a:solidFill>
                <a:latin typeface="Segoe Condensed"/>
                <a:ea typeface="+mn-ea"/>
                <a:cs typeface="+mn-cs"/>
              </a:rPr>
              <a:t>Data Integration</a:t>
            </a:r>
          </a:p>
        </p:txBody>
      </p:sp>
      <p:sp>
        <p:nvSpPr>
          <p:cNvPr id="16" name="Rectangle 15"/>
          <p:cNvSpPr>
            <a:spLocks noChangeArrowheads="1"/>
          </p:cNvSpPr>
          <p:nvPr/>
        </p:nvSpPr>
        <p:spPr bwMode="auto">
          <a:xfrm>
            <a:off x="1603331" y="5286238"/>
            <a:ext cx="3260200" cy="81121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US" altLang="zh-CN" dirty="0" smtClean="0"/>
          </a:p>
        </p:txBody>
      </p:sp>
      <p:sp>
        <p:nvSpPr>
          <p:cNvPr id="30760" name="TextBox 16"/>
          <p:cNvSpPr txBox="1">
            <a:spLocks noChangeArrowheads="1"/>
          </p:cNvSpPr>
          <p:nvPr/>
        </p:nvSpPr>
        <p:spPr bwMode="auto">
          <a:xfrm>
            <a:off x="2290892" y="5370376"/>
            <a:ext cx="2397863" cy="246286"/>
          </a:xfrm>
          <a:prstGeom prst="rect">
            <a:avLst/>
          </a:prstGeom>
          <a:noFill/>
          <a:ln w="9525" algn="ctr">
            <a:noFill/>
            <a:miter lim="800000"/>
            <a:headEnd/>
            <a:tailEnd/>
          </a:ln>
        </p:spPr>
        <p:txBody>
          <a:bodyPr>
            <a:spAutoFit/>
          </a:bodyPr>
          <a:lstStyle/>
          <a:p>
            <a:pPr algn="ctr" rtl="0">
              <a:lnSpc>
                <a:spcPct val="70000"/>
              </a:lnSpc>
            </a:pPr>
            <a:r>
              <a:rPr lang="en-US" sz="1400" b="1" kern="1200" dirty="0">
                <a:solidFill>
                  <a:schemeClr val="bg2"/>
                </a:solidFill>
                <a:latin typeface="Segoe Condensed"/>
                <a:ea typeface="+mn-ea"/>
                <a:cs typeface="+mn-cs"/>
              </a:rPr>
              <a:t>LOB Applications</a:t>
            </a:r>
          </a:p>
        </p:txBody>
      </p:sp>
      <p:sp>
        <p:nvSpPr>
          <p:cNvPr id="30752" name="AutoShape 8"/>
          <p:cNvSpPr>
            <a:spLocks noChangeArrowheads="1"/>
          </p:cNvSpPr>
          <p:nvPr/>
        </p:nvSpPr>
        <p:spPr bwMode="auto">
          <a:xfrm>
            <a:off x="82506" y="2008749"/>
            <a:ext cx="7927637" cy="1433513"/>
          </a:xfrm>
          <a:prstGeom prst="roundRect">
            <a:avLst>
              <a:gd name="adj" fmla="val 2591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zh-CN" dirty="0">
              <a:solidFill>
                <a:schemeClr val="bg1"/>
              </a:solidFill>
            </a:endParaRPr>
          </a:p>
        </p:txBody>
      </p:sp>
      <p:sp>
        <p:nvSpPr>
          <p:cNvPr id="6" name="Rectangle 42"/>
          <p:cNvSpPr>
            <a:spLocks noChangeArrowheads="1"/>
          </p:cNvSpPr>
          <p:nvPr/>
        </p:nvSpPr>
        <p:spPr bwMode="auto">
          <a:xfrm>
            <a:off x="1572573" y="2109216"/>
            <a:ext cx="6112654" cy="12743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endParaRPr lang="en-US" altLang="zh-CN" dirty="0">
              <a:solidFill>
                <a:schemeClr val="bg1"/>
              </a:solidFill>
            </a:endParaRPr>
          </a:p>
        </p:txBody>
      </p:sp>
      <p:sp>
        <p:nvSpPr>
          <p:cNvPr id="30743" name="TextBox 45"/>
          <p:cNvSpPr>
            <a:spLocks noChangeArrowheads="1"/>
          </p:cNvSpPr>
          <p:nvPr/>
        </p:nvSpPr>
        <p:spPr bwMode="auto">
          <a:xfrm>
            <a:off x="4856364" y="2335647"/>
            <a:ext cx="1251828"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dirty="0">
                <a:solidFill>
                  <a:schemeClr val="bg2"/>
                </a:solidFill>
                <a:latin typeface="Segoe Condensed"/>
                <a:ea typeface="+mn-ea"/>
                <a:cs typeface="+mn-cs"/>
              </a:rPr>
              <a:t>Biz Intelligence</a:t>
            </a:r>
          </a:p>
        </p:txBody>
      </p:sp>
      <p:sp>
        <p:nvSpPr>
          <p:cNvPr id="30744" name="TextBox 51"/>
          <p:cNvSpPr>
            <a:spLocks noChangeArrowheads="1"/>
          </p:cNvSpPr>
          <p:nvPr/>
        </p:nvSpPr>
        <p:spPr bwMode="auto">
          <a:xfrm>
            <a:off x="1655212" y="2335647"/>
            <a:ext cx="953023"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dirty="0">
                <a:solidFill>
                  <a:schemeClr val="bg2"/>
                </a:solidFill>
                <a:latin typeface="Segoe Condensed"/>
                <a:ea typeface="+mn-ea"/>
                <a:cs typeface="+mn-cs"/>
              </a:rPr>
              <a:t>OBA/Office</a:t>
            </a:r>
          </a:p>
        </p:txBody>
      </p:sp>
      <p:sp>
        <p:nvSpPr>
          <p:cNvPr id="30745" name="TextBox 60"/>
          <p:cNvSpPr>
            <a:spLocks noChangeArrowheads="1"/>
          </p:cNvSpPr>
          <p:nvPr/>
        </p:nvSpPr>
        <p:spPr bwMode="auto">
          <a:xfrm>
            <a:off x="6179266" y="2323455"/>
            <a:ext cx="989630"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a:solidFill>
                  <a:schemeClr val="bg2"/>
                </a:solidFill>
                <a:latin typeface="Segoe Condensed"/>
                <a:ea typeface="+mn-ea"/>
                <a:cs typeface="+mn-cs"/>
              </a:rPr>
              <a:t>Devices</a:t>
            </a:r>
          </a:p>
        </p:txBody>
      </p:sp>
      <p:sp>
        <p:nvSpPr>
          <p:cNvPr id="30746" name="TextBox 60"/>
          <p:cNvSpPr>
            <a:spLocks noChangeArrowheads="1"/>
          </p:cNvSpPr>
          <p:nvPr/>
        </p:nvSpPr>
        <p:spPr bwMode="auto">
          <a:xfrm>
            <a:off x="2679711" y="2335647"/>
            <a:ext cx="906318"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100" b="1" kern="1200" dirty="0">
                <a:solidFill>
                  <a:schemeClr val="bg2"/>
                </a:solidFill>
                <a:latin typeface="Segoe Condensed"/>
                <a:ea typeface="+mn-ea"/>
                <a:cs typeface="+mn-cs"/>
              </a:rPr>
              <a:t>Web /</a:t>
            </a:r>
          </a:p>
          <a:p>
            <a:pPr algn="ctr" rtl="0"/>
            <a:r>
              <a:rPr lang="en-US" sz="1100" b="1" kern="1200" dirty="0">
                <a:solidFill>
                  <a:schemeClr val="bg2"/>
                </a:solidFill>
                <a:latin typeface="Segoe Condensed"/>
                <a:ea typeface="+mn-ea"/>
                <a:cs typeface="+mn-cs"/>
              </a:rPr>
              <a:t>Smart Clients</a:t>
            </a:r>
          </a:p>
        </p:txBody>
      </p:sp>
      <p:sp>
        <p:nvSpPr>
          <p:cNvPr id="30747" name="TextBox 51"/>
          <p:cNvSpPr>
            <a:spLocks noChangeArrowheads="1"/>
          </p:cNvSpPr>
          <p:nvPr/>
        </p:nvSpPr>
        <p:spPr bwMode="auto">
          <a:xfrm>
            <a:off x="3669791" y="2337933"/>
            <a:ext cx="1100711"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a:solidFill>
                  <a:schemeClr val="bg2"/>
                </a:solidFill>
                <a:latin typeface="Segoe Condensed"/>
                <a:ea typeface="+mn-ea"/>
                <a:cs typeface="+mn-cs"/>
              </a:rPr>
              <a:t>Portal</a:t>
            </a:r>
          </a:p>
        </p:txBody>
      </p:sp>
      <p:sp>
        <p:nvSpPr>
          <p:cNvPr id="30748" name="TextBox 60"/>
          <p:cNvSpPr>
            <a:spLocks noChangeArrowheads="1"/>
          </p:cNvSpPr>
          <p:nvPr/>
        </p:nvSpPr>
        <p:spPr bwMode="auto">
          <a:xfrm rot="5400000">
            <a:off x="6896958" y="2618349"/>
            <a:ext cx="1091903"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dirty="0">
                <a:solidFill>
                  <a:schemeClr val="bg2"/>
                </a:solidFill>
                <a:latin typeface="Segoe Condensed"/>
                <a:ea typeface="+mn-ea"/>
                <a:cs typeface="+mn-cs"/>
              </a:rPr>
              <a:t>Collaboration</a:t>
            </a:r>
          </a:p>
        </p:txBody>
      </p:sp>
      <p:sp>
        <p:nvSpPr>
          <p:cNvPr id="30751" name="TextBox 43"/>
          <p:cNvSpPr txBox="1">
            <a:spLocks noChangeArrowheads="1"/>
          </p:cNvSpPr>
          <p:nvPr/>
        </p:nvSpPr>
        <p:spPr bwMode="auto">
          <a:xfrm>
            <a:off x="3796074" y="2135750"/>
            <a:ext cx="2202213" cy="246063"/>
          </a:xfrm>
          <a:prstGeom prst="rect">
            <a:avLst/>
          </a:prstGeom>
          <a:noFill/>
          <a:ln w="9525" algn="ctr">
            <a:noFill/>
            <a:miter lim="800000"/>
            <a:headEnd/>
            <a:tailEnd/>
          </a:ln>
        </p:spPr>
        <p:txBody>
          <a:bodyPr>
            <a:spAutoFit/>
          </a:bodyPr>
          <a:lstStyle/>
          <a:p>
            <a:pPr algn="ctr" rtl="0">
              <a:lnSpc>
                <a:spcPct val="70000"/>
              </a:lnSpc>
            </a:pPr>
            <a:r>
              <a:rPr lang="en-US" sz="1400" b="1" kern="1200" dirty="0">
                <a:solidFill>
                  <a:schemeClr val="bg1"/>
                </a:solidFill>
                <a:latin typeface="Segoe Condensed"/>
                <a:ea typeface="+mn-ea"/>
                <a:cs typeface="+mn-cs"/>
              </a:rPr>
              <a:t>User Experience</a:t>
            </a:r>
          </a:p>
        </p:txBody>
      </p:sp>
      <p:grpSp>
        <p:nvGrpSpPr>
          <p:cNvPr id="10" name="Group 65"/>
          <p:cNvGrpSpPr>
            <a:grpSpLocks/>
          </p:cNvGrpSpPr>
          <p:nvPr/>
        </p:nvGrpSpPr>
        <p:grpSpPr bwMode="auto">
          <a:xfrm>
            <a:off x="7754196" y="1999488"/>
            <a:ext cx="1273175" cy="4673591"/>
            <a:chOff x="4805" y="1183"/>
            <a:chExt cx="802" cy="2641"/>
          </a:xfrm>
        </p:grpSpPr>
        <p:sp>
          <p:nvSpPr>
            <p:cNvPr id="30728" name="TextBox 59"/>
            <p:cNvSpPr txBox="1">
              <a:spLocks noChangeArrowheads="1"/>
            </p:cNvSpPr>
            <p:nvPr/>
          </p:nvSpPr>
          <p:spPr bwMode="auto">
            <a:xfrm rot="5400000">
              <a:off x="3598" y="2390"/>
              <a:ext cx="2641" cy="228"/>
            </a:xfrm>
            <a:prstGeom prst="rect">
              <a:avLst/>
            </a:prstGeom>
            <a:solidFill>
              <a:schemeClr val="tx1">
                <a:alpha val="76862"/>
              </a:schemeClr>
            </a:solidFill>
            <a:ln w="42545" algn="ctr">
              <a:solidFill>
                <a:srgbClr val="C0C0C0"/>
              </a:solidFill>
              <a:miter lim="800000"/>
              <a:headEnd/>
              <a:tailEnd/>
            </a:ln>
          </p:spPr>
          <p:txBody>
            <a:bodyPr/>
            <a:lstStyle/>
            <a:p>
              <a:pPr algn="ctr" rtl="0"/>
              <a:endParaRPr lang="en-US" b="1" kern="1200">
                <a:solidFill>
                  <a:schemeClr val="bg1"/>
                </a:solidFill>
                <a:latin typeface="Segoe Semibold"/>
                <a:ea typeface="+mn-ea"/>
                <a:cs typeface="+mn-cs"/>
              </a:endParaRPr>
            </a:p>
          </p:txBody>
        </p:sp>
        <p:sp>
          <p:nvSpPr>
            <p:cNvPr id="30729" name="Rectangle 87"/>
            <p:cNvSpPr>
              <a:spLocks noChangeArrowheads="1"/>
            </p:cNvSpPr>
            <p:nvPr/>
          </p:nvSpPr>
          <p:spPr bwMode="auto">
            <a:xfrm>
              <a:off x="4808" y="1212"/>
              <a:ext cx="216" cy="451"/>
            </a:xfrm>
            <a:prstGeom prst="rect">
              <a:avLst/>
            </a:prstGeom>
            <a:gradFill rotWithShape="1">
              <a:gsLst>
                <a:gs pos="0">
                  <a:schemeClr val="tx1">
                    <a:alpha val="57999"/>
                  </a:schemeClr>
                </a:gs>
                <a:gs pos="100000">
                  <a:schemeClr val="accent2">
                    <a:alpha val="0"/>
                  </a:schemeClr>
                </a:gs>
              </a:gsLst>
              <a:lin ang="5400000" scaled="1"/>
            </a:gradFill>
            <a:ln w="9525">
              <a:noFill/>
              <a:miter lim="800000"/>
              <a:headEnd/>
              <a:tailEnd/>
            </a:ln>
          </p:spPr>
          <p:txBody>
            <a:bodyPr wrap="none" anchor="ctr"/>
            <a:lstStyle/>
            <a:p>
              <a:pPr algn="l" rtl="0"/>
              <a:endParaRPr lang="en-US" kern="1200">
                <a:solidFill>
                  <a:schemeClr val="bg1"/>
                </a:solidFill>
                <a:latin typeface="Segoe Semibold"/>
                <a:ea typeface="+mn-ea"/>
                <a:cs typeface="+mn-cs"/>
              </a:endParaRPr>
            </a:p>
          </p:txBody>
        </p:sp>
        <p:sp>
          <p:nvSpPr>
            <p:cNvPr id="30730" name="Rectangle 99"/>
            <p:cNvSpPr>
              <a:spLocks noChangeArrowheads="1"/>
            </p:cNvSpPr>
            <p:nvPr/>
          </p:nvSpPr>
          <p:spPr bwMode="auto">
            <a:xfrm rot="5400000">
              <a:off x="3954" y="2420"/>
              <a:ext cx="1914" cy="166"/>
            </a:xfrm>
            <a:prstGeom prst="rect">
              <a:avLst/>
            </a:prstGeom>
            <a:noFill/>
            <a:ln w="9525" algn="ctr">
              <a:noFill/>
              <a:miter lim="800000"/>
              <a:headEnd/>
              <a:tailEnd/>
            </a:ln>
          </p:spPr>
          <p:txBody>
            <a:bodyPr>
              <a:spAutoFit/>
            </a:bodyPr>
            <a:lstStyle/>
            <a:p>
              <a:pPr algn="ctr" rtl="0">
                <a:lnSpc>
                  <a:spcPct val="70000"/>
                </a:lnSpc>
              </a:pPr>
              <a:r>
                <a:rPr lang="en-US" sz="1600" b="1" kern="1200" dirty="0">
                  <a:solidFill>
                    <a:schemeClr val="bg1"/>
                  </a:solidFill>
                  <a:latin typeface="Segoe Condensed"/>
                  <a:ea typeface="+mn-ea"/>
                  <a:cs typeface="+mn-cs"/>
                </a:rPr>
                <a:t>Development and Tooling</a:t>
              </a:r>
            </a:p>
          </p:txBody>
        </p:sp>
        <p:sp>
          <p:nvSpPr>
            <p:cNvPr id="30731" name="Rectangle 88"/>
            <p:cNvSpPr>
              <a:spLocks noChangeArrowheads="1"/>
            </p:cNvSpPr>
            <p:nvPr/>
          </p:nvSpPr>
          <p:spPr bwMode="auto">
            <a:xfrm flipV="1">
              <a:off x="4808" y="3441"/>
              <a:ext cx="216" cy="376"/>
            </a:xfrm>
            <a:prstGeom prst="rect">
              <a:avLst/>
            </a:prstGeom>
            <a:gradFill rotWithShape="1">
              <a:gsLst>
                <a:gs pos="0">
                  <a:srgbClr val="5F5F5F">
                    <a:alpha val="57999"/>
                  </a:srgbClr>
                </a:gs>
                <a:gs pos="100000">
                  <a:schemeClr val="accent2">
                    <a:alpha val="0"/>
                  </a:schemeClr>
                </a:gs>
              </a:gsLst>
              <a:lin ang="5400000" scaled="1"/>
            </a:gradFill>
            <a:ln w="9525">
              <a:noFill/>
              <a:miter lim="800000"/>
              <a:headEnd/>
              <a:tailEnd/>
            </a:ln>
          </p:spPr>
          <p:txBody>
            <a:bodyPr rot="10800000" wrap="none" anchor="ctr"/>
            <a:lstStyle/>
            <a:p>
              <a:pPr algn="l" rtl="0"/>
              <a:endParaRPr lang="en-US" kern="1200">
                <a:solidFill>
                  <a:schemeClr val="bg1"/>
                </a:solidFill>
                <a:latin typeface="Segoe Semibold"/>
                <a:ea typeface="+mn-ea"/>
                <a:cs typeface="+mn-cs"/>
              </a:endParaRPr>
            </a:p>
          </p:txBody>
        </p:sp>
        <p:sp>
          <p:nvSpPr>
            <p:cNvPr id="30732" name="TextBox 59"/>
            <p:cNvSpPr txBox="1">
              <a:spLocks noChangeArrowheads="1"/>
            </p:cNvSpPr>
            <p:nvPr/>
          </p:nvSpPr>
          <p:spPr bwMode="auto">
            <a:xfrm rot="5400000">
              <a:off x="3882" y="2390"/>
              <a:ext cx="2641" cy="228"/>
            </a:xfrm>
            <a:prstGeom prst="rect">
              <a:avLst/>
            </a:prstGeom>
            <a:solidFill>
              <a:schemeClr val="tx1">
                <a:alpha val="76862"/>
              </a:schemeClr>
            </a:solidFill>
            <a:ln w="42545" algn="ctr">
              <a:solidFill>
                <a:srgbClr val="C0C0C0"/>
              </a:solidFill>
              <a:miter lim="800000"/>
              <a:headEnd/>
              <a:tailEnd/>
            </a:ln>
          </p:spPr>
          <p:txBody>
            <a:bodyPr/>
            <a:lstStyle/>
            <a:p>
              <a:pPr algn="ctr" rtl="0"/>
              <a:endParaRPr lang="en-US" b="1" kern="1200">
                <a:solidFill>
                  <a:schemeClr val="bg1"/>
                </a:solidFill>
                <a:latin typeface="Segoe Semibold"/>
                <a:ea typeface="+mn-ea"/>
                <a:cs typeface="+mn-cs"/>
              </a:endParaRPr>
            </a:p>
          </p:txBody>
        </p:sp>
        <p:sp>
          <p:nvSpPr>
            <p:cNvPr id="30733" name="Rectangle 87"/>
            <p:cNvSpPr>
              <a:spLocks noChangeArrowheads="1"/>
            </p:cNvSpPr>
            <p:nvPr/>
          </p:nvSpPr>
          <p:spPr bwMode="auto">
            <a:xfrm>
              <a:off x="5092" y="1212"/>
              <a:ext cx="216" cy="451"/>
            </a:xfrm>
            <a:prstGeom prst="rect">
              <a:avLst/>
            </a:prstGeom>
            <a:gradFill rotWithShape="1">
              <a:gsLst>
                <a:gs pos="0">
                  <a:schemeClr val="tx1">
                    <a:alpha val="57999"/>
                  </a:schemeClr>
                </a:gs>
                <a:gs pos="100000">
                  <a:schemeClr val="accent2">
                    <a:alpha val="0"/>
                  </a:schemeClr>
                </a:gs>
              </a:gsLst>
              <a:lin ang="5400000" scaled="1"/>
            </a:gradFill>
            <a:ln w="9525">
              <a:noFill/>
              <a:miter lim="800000"/>
              <a:headEnd/>
              <a:tailEnd/>
            </a:ln>
          </p:spPr>
          <p:txBody>
            <a:bodyPr wrap="none" anchor="ctr"/>
            <a:lstStyle/>
            <a:p>
              <a:pPr algn="l" rtl="0"/>
              <a:endParaRPr lang="en-US" kern="1200">
                <a:solidFill>
                  <a:schemeClr val="bg1"/>
                </a:solidFill>
                <a:latin typeface="Segoe Semibold"/>
                <a:ea typeface="+mn-ea"/>
                <a:cs typeface="+mn-cs"/>
              </a:endParaRPr>
            </a:p>
          </p:txBody>
        </p:sp>
        <p:sp>
          <p:nvSpPr>
            <p:cNvPr id="30734" name="Rectangle 99"/>
            <p:cNvSpPr>
              <a:spLocks noChangeArrowheads="1"/>
            </p:cNvSpPr>
            <p:nvPr/>
          </p:nvSpPr>
          <p:spPr bwMode="auto">
            <a:xfrm rot="5400000">
              <a:off x="4231" y="2420"/>
              <a:ext cx="1914" cy="166"/>
            </a:xfrm>
            <a:prstGeom prst="rect">
              <a:avLst/>
            </a:prstGeom>
            <a:noFill/>
            <a:ln w="9525" algn="ctr">
              <a:noFill/>
              <a:miter lim="800000"/>
              <a:headEnd/>
              <a:tailEnd/>
            </a:ln>
          </p:spPr>
          <p:txBody>
            <a:bodyPr>
              <a:spAutoFit/>
            </a:bodyPr>
            <a:lstStyle/>
            <a:p>
              <a:pPr algn="ctr" rtl="0">
                <a:lnSpc>
                  <a:spcPct val="70000"/>
                </a:lnSpc>
              </a:pPr>
              <a:r>
                <a:rPr lang="en-US" sz="1600" b="1" kern="1200">
                  <a:solidFill>
                    <a:schemeClr val="bg1"/>
                  </a:solidFill>
                  <a:latin typeface="Segoe Condensed"/>
                  <a:ea typeface="+mn-ea"/>
                  <a:cs typeface="+mn-cs"/>
                </a:rPr>
                <a:t>Identity &amp; Access</a:t>
              </a:r>
            </a:p>
          </p:txBody>
        </p:sp>
        <p:sp>
          <p:nvSpPr>
            <p:cNvPr id="30735" name="Rectangle 88"/>
            <p:cNvSpPr>
              <a:spLocks noChangeArrowheads="1"/>
            </p:cNvSpPr>
            <p:nvPr/>
          </p:nvSpPr>
          <p:spPr bwMode="auto">
            <a:xfrm flipV="1">
              <a:off x="5092" y="3441"/>
              <a:ext cx="216" cy="376"/>
            </a:xfrm>
            <a:prstGeom prst="rect">
              <a:avLst/>
            </a:prstGeom>
            <a:gradFill rotWithShape="1">
              <a:gsLst>
                <a:gs pos="0">
                  <a:srgbClr val="5F5F5F">
                    <a:alpha val="57999"/>
                  </a:srgbClr>
                </a:gs>
                <a:gs pos="100000">
                  <a:schemeClr val="accent2">
                    <a:alpha val="0"/>
                  </a:schemeClr>
                </a:gs>
              </a:gsLst>
              <a:lin ang="5400000" scaled="1"/>
            </a:gradFill>
            <a:ln w="9525">
              <a:noFill/>
              <a:miter lim="800000"/>
              <a:headEnd/>
              <a:tailEnd/>
            </a:ln>
          </p:spPr>
          <p:txBody>
            <a:bodyPr rot="10800000" wrap="none" anchor="ctr"/>
            <a:lstStyle/>
            <a:p>
              <a:pPr algn="l" rtl="0"/>
              <a:endParaRPr lang="en-US" kern="1200">
                <a:solidFill>
                  <a:schemeClr val="bg1"/>
                </a:solidFill>
                <a:latin typeface="Segoe Semibold"/>
                <a:ea typeface="+mn-ea"/>
                <a:cs typeface="+mn-cs"/>
              </a:endParaRPr>
            </a:p>
          </p:txBody>
        </p:sp>
        <p:sp>
          <p:nvSpPr>
            <p:cNvPr id="30736" name="TextBox 59"/>
            <p:cNvSpPr txBox="1">
              <a:spLocks noChangeArrowheads="1"/>
            </p:cNvSpPr>
            <p:nvPr/>
          </p:nvSpPr>
          <p:spPr bwMode="auto">
            <a:xfrm rot="5400000">
              <a:off x="4172" y="2390"/>
              <a:ext cx="2641" cy="228"/>
            </a:xfrm>
            <a:prstGeom prst="rect">
              <a:avLst/>
            </a:prstGeom>
            <a:solidFill>
              <a:schemeClr val="tx1">
                <a:alpha val="76862"/>
              </a:schemeClr>
            </a:solidFill>
            <a:ln w="42545" algn="ctr">
              <a:solidFill>
                <a:srgbClr val="C0C0C0"/>
              </a:solidFill>
              <a:miter lim="800000"/>
              <a:headEnd/>
              <a:tailEnd/>
            </a:ln>
          </p:spPr>
          <p:txBody>
            <a:bodyPr/>
            <a:lstStyle/>
            <a:p>
              <a:pPr algn="ctr" rtl="0"/>
              <a:endParaRPr lang="en-US" b="1" kern="1200">
                <a:solidFill>
                  <a:schemeClr val="bg1"/>
                </a:solidFill>
                <a:latin typeface="Segoe Semibold"/>
                <a:ea typeface="+mn-ea"/>
                <a:cs typeface="+mn-cs"/>
              </a:endParaRPr>
            </a:p>
          </p:txBody>
        </p:sp>
        <p:sp>
          <p:nvSpPr>
            <p:cNvPr id="30737" name="Rectangle 87"/>
            <p:cNvSpPr>
              <a:spLocks noChangeArrowheads="1"/>
            </p:cNvSpPr>
            <p:nvPr/>
          </p:nvSpPr>
          <p:spPr bwMode="auto">
            <a:xfrm>
              <a:off x="5382" y="1212"/>
              <a:ext cx="216" cy="451"/>
            </a:xfrm>
            <a:prstGeom prst="rect">
              <a:avLst/>
            </a:prstGeom>
            <a:gradFill rotWithShape="1">
              <a:gsLst>
                <a:gs pos="0">
                  <a:schemeClr val="tx1">
                    <a:alpha val="57999"/>
                  </a:schemeClr>
                </a:gs>
                <a:gs pos="100000">
                  <a:schemeClr val="accent2">
                    <a:alpha val="0"/>
                  </a:schemeClr>
                </a:gs>
              </a:gsLst>
              <a:lin ang="5400000" scaled="1"/>
            </a:gradFill>
            <a:ln w="9525">
              <a:noFill/>
              <a:miter lim="800000"/>
              <a:headEnd/>
              <a:tailEnd/>
            </a:ln>
          </p:spPr>
          <p:txBody>
            <a:bodyPr wrap="none" anchor="ctr"/>
            <a:lstStyle/>
            <a:p>
              <a:pPr algn="l" rtl="0"/>
              <a:endParaRPr lang="en-US" kern="1200">
                <a:solidFill>
                  <a:schemeClr val="bg1"/>
                </a:solidFill>
                <a:latin typeface="Segoe Semibold"/>
                <a:ea typeface="+mn-ea"/>
                <a:cs typeface="+mn-cs"/>
              </a:endParaRPr>
            </a:p>
          </p:txBody>
        </p:sp>
        <p:sp>
          <p:nvSpPr>
            <p:cNvPr id="30738" name="Rectangle 99"/>
            <p:cNvSpPr>
              <a:spLocks noChangeArrowheads="1"/>
            </p:cNvSpPr>
            <p:nvPr/>
          </p:nvSpPr>
          <p:spPr bwMode="auto">
            <a:xfrm rot="5400000">
              <a:off x="4535" y="2420"/>
              <a:ext cx="1914" cy="166"/>
            </a:xfrm>
            <a:prstGeom prst="rect">
              <a:avLst/>
            </a:prstGeom>
            <a:noFill/>
            <a:ln w="9525" algn="ctr">
              <a:noFill/>
              <a:miter lim="800000"/>
              <a:headEnd/>
              <a:tailEnd/>
            </a:ln>
          </p:spPr>
          <p:txBody>
            <a:bodyPr>
              <a:spAutoFit/>
            </a:bodyPr>
            <a:lstStyle/>
            <a:p>
              <a:pPr algn="ctr" rtl="0">
                <a:lnSpc>
                  <a:spcPct val="70000"/>
                </a:lnSpc>
              </a:pPr>
              <a:r>
                <a:rPr lang="en-US" sz="1600" b="1" kern="1200" dirty="0">
                  <a:solidFill>
                    <a:schemeClr val="bg1"/>
                  </a:solidFill>
                  <a:latin typeface="Segoe Condensed"/>
                  <a:ea typeface="+mn-ea"/>
                  <a:cs typeface="+mn-cs"/>
                </a:rPr>
                <a:t>Management</a:t>
              </a:r>
            </a:p>
          </p:txBody>
        </p:sp>
        <p:sp>
          <p:nvSpPr>
            <p:cNvPr id="30739" name="Rectangle 88"/>
            <p:cNvSpPr>
              <a:spLocks noChangeArrowheads="1"/>
            </p:cNvSpPr>
            <p:nvPr/>
          </p:nvSpPr>
          <p:spPr bwMode="auto">
            <a:xfrm flipV="1">
              <a:off x="5382" y="3441"/>
              <a:ext cx="216" cy="376"/>
            </a:xfrm>
            <a:prstGeom prst="rect">
              <a:avLst/>
            </a:prstGeom>
            <a:gradFill rotWithShape="1">
              <a:gsLst>
                <a:gs pos="0">
                  <a:srgbClr val="5F5F5F">
                    <a:alpha val="57999"/>
                  </a:srgbClr>
                </a:gs>
                <a:gs pos="100000">
                  <a:schemeClr val="accent2">
                    <a:alpha val="0"/>
                  </a:schemeClr>
                </a:gs>
              </a:gsLst>
              <a:lin ang="5400000" scaled="1"/>
            </a:gradFill>
            <a:ln w="9525">
              <a:noFill/>
              <a:miter lim="800000"/>
              <a:headEnd/>
              <a:tailEnd/>
            </a:ln>
          </p:spPr>
          <p:txBody>
            <a:bodyPr rot="10800000" wrap="none" anchor="ctr"/>
            <a:lstStyle/>
            <a:p>
              <a:pPr algn="l" rtl="0"/>
              <a:endParaRPr lang="en-US" kern="1200">
                <a:solidFill>
                  <a:schemeClr val="bg1"/>
                </a:solidFill>
                <a:latin typeface="Segoe Semibold"/>
                <a:ea typeface="+mn-ea"/>
                <a:cs typeface="+mn-cs"/>
              </a:endParaRPr>
            </a:p>
          </p:txBody>
        </p:sp>
      </p:grpSp>
      <p:pic>
        <p:nvPicPr>
          <p:cNvPr id="77" name="Rectangle 15387"/>
          <p:cNvPicPr>
            <a:picLocks noChangeAspect="1" noChangeArrowheads="1"/>
          </p:cNvPicPr>
          <p:nvPr/>
        </p:nvPicPr>
        <p:blipFill>
          <a:blip r:embed="rId3" cstate="print"/>
          <a:srcRect/>
          <a:stretch>
            <a:fillRect/>
          </a:stretch>
        </p:blipFill>
        <p:spPr bwMode="auto">
          <a:xfrm>
            <a:off x="5897472" y="780026"/>
            <a:ext cx="1595150" cy="112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5" name="Picture 1"/>
          <p:cNvPicPr>
            <a:picLocks noChangeAspect="1" noChangeArrowheads="1"/>
          </p:cNvPicPr>
          <p:nvPr/>
        </p:nvPicPr>
        <p:blipFill>
          <a:blip r:embed="rId4"/>
          <a:srcRect/>
          <a:stretch>
            <a:fillRect/>
          </a:stretch>
        </p:blipFill>
        <p:spPr bwMode="auto">
          <a:xfrm>
            <a:off x="1597152" y="5571745"/>
            <a:ext cx="3023616" cy="469876"/>
          </a:xfrm>
          <a:prstGeom prst="rect">
            <a:avLst/>
          </a:prstGeom>
          <a:noFill/>
          <a:ln w="9525">
            <a:noFill/>
            <a:miter lim="800000"/>
            <a:headEnd/>
            <a:tailEnd/>
          </a:ln>
          <a:effectLst/>
        </p:spPr>
      </p:pic>
      <p:pic>
        <p:nvPicPr>
          <p:cNvPr id="86" name="Picture 1"/>
          <p:cNvPicPr>
            <a:picLocks noChangeAspect="1" noChangeArrowheads="1"/>
          </p:cNvPicPr>
          <p:nvPr/>
        </p:nvPicPr>
        <p:blipFill>
          <a:blip r:embed="rId5"/>
          <a:srcRect/>
          <a:stretch>
            <a:fillRect/>
          </a:stretch>
        </p:blipFill>
        <p:spPr bwMode="auto">
          <a:xfrm>
            <a:off x="243840" y="6002913"/>
            <a:ext cx="2438400" cy="590496"/>
          </a:xfrm>
          <a:prstGeom prst="rect">
            <a:avLst/>
          </a:prstGeom>
          <a:noFill/>
          <a:ln w="9525">
            <a:noFill/>
            <a:miter lim="800000"/>
            <a:headEnd/>
            <a:tailEnd/>
          </a:ln>
          <a:effectLst/>
        </p:spPr>
      </p:pic>
      <p:cxnSp>
        <p:nvCxnSpPr>
          <p:cNvPr id="87" name="Straight Arrow Connector 86"/>
          <p:cNvCxnSpPr/>
          <p:nvPr/>
        </p:nvCxnSpPr>
        <p:spPr bwMode="auto">
          <a:xfrm rot="10800000" flipV="1">
            <a:off x="1828800" y="5693664"/>
            <a:ext cx="975360" cy="609600"/>
          </a:xfrm>
          <a:prstGeom prst="straightConnector1">
            <a:avLst/>
          </a:prstGeom>
          <a:solidFill>
            <a:schemeClr val="accent1"/>
          </a:solidFill>
          <a:ln w="9525" cap="flat" cmpd="sng" algn="ctr">
            <a:solidFill>
              <a:schemeClr val="tx2"/>
            </a:solidFill>
            <a:prstDash val="solid"/>
            <a:round/>
            <a:headEnd type="none" w="med" len="med"/>
            <a:tailEnd type="arrow"/>
          </a:ln>
          <a:effectLst/>
        </p:spPr>
      </p:cxnSp>
      <p:pic>
        <p:nvPicPr>
          <p:cNvPr id="90" name="Picture 5" descr="NWOrderFulfillmentOrchestration"/>
          <p:cNvPicPr>
            <a:picLocks noChangeAspect="1" noChangeArrowheads="1"/>
          </p:cNvPicPr>
          <p:nvPr/>
        </p:nvPicPr>
        <p:blipFill>
          <a:blip r:embed="rId6" cstate="print"/>
          <a:srcRect/>
          <a:stretch>
            <a:fillRect/>
          </a:stretch>
        </p:blipFill>
        <p:spPr bwMode="auto">
          <a:xfrm>
            <a:off x="3794190" y="3523489"/>
            <a:ext cx="1743034" cy="1346232"/>
          </a:xfrm>
          <a:prstGeom prst="rect">
            <a:avLst/>
          </a:prstGeom>
          <a:noFill/>
          <a:ln w="15875">
            <a:solidFill>
              <a:srgbClr val="000000"/>
            </a:solidFill>
            <a:miter lim="800000"/>
            <a:headEnd/>
            <a:tailEnd/>
          </a:ln>
        </p:spPr>
      </p:pic>
      <p:pic>
        <p:nvPicPr>
          <p:cNvPr id="91" name="Rectangle 1833985"/>
          <p:cNvPicPr>
            <a:picLocks noChangeAspect="1" noChangeArrowheads="1"/>
          </p:cNvPicPr>
          <p:nvPr/>
        </p:nvPicPr>
        <p:blipFill>
          <a:blip r:embed="rId7" cstate="print"/>
          <a:srcRect/>
          <a:stretch>
            <a:fillRect/>
          </a:stretch>
        </p:blipFill>
        <p:spPr bwMode="auto">
          <a:xfrm>
            <a:off x="1636776" y="3519213"/>
            <a:ext cx="1972056" cy="1369779"/>
          </a:xfrm>
          <a:prstGeom prst="rect">
            <a:avLst/>
          </a:prstGeom>
          <a:noFill/>
          <a:ln w="9525">
            <a:noFill/>
            <a:miter lim="800000"/>
            <a:headEnd/>
            <a:tailEnd/>
          </a:ln>
        </p:spPr>
      </p:pic>
      <p:pic>
        <p:nvPicPr>
          <p:cNvPr id="92" name="Rectangle 59395"/>
          <p:cNvPicPr>
            <a:picLocks noChangeAspect="1" noChangeArrowheads="1"/>
          </p:cNvPicPr>
          <p:nvPr/>
        </p:nvPicPr>
        <p:blipFill>
          <a:blip r:embed="rId8" cstate="print"/>
          <a:srcRect/>
          <a:stretch>
            <a:fillRect/>
          </a:stretch>
        </p:blipFill>
        <p:spPr bwMode="auto">
          <a:xfrm>
            <a:off x="5710809" y="3486912"/>
            <a:ext cx="1860423" cy="1373994"/>
          </a:xfrm>
          <a:prstGeom prst="rect">
            <a:avLst/>
          </a:prstGeom>
          <a:noFill/>
          <a:ln w="9525" algn="ctr">
            <a:solidFill>
              <a:schemeClr val="tx1"/>
            </a:solidFill>
            <a:miter lim="800000"/>
            <a:headEnd/>
            <a:tailEnd/>
          </a:ln>
        </p:spPr>
      </p:pic>
      <p:sp>
        <p:nvSpPr>
          <p:cNvPr id="93" name="TextBox 16"/>
          <p:cNvSpPr txBox="1">
            <a:spLocks noChangeArrowheads="1"/>
          </p:cNvSpPr>
          <p:nvPr/>
        </p:nvSpPr>
        <p:spPr bwMode="auto">
          <a:xfrm>
            <a:off x="2571737" y="4921913"/>
            <a:ext cx="4572032" cy="221599"/>
          </a:xfrm>
          <a:prstGeom prst="rect">
            <a:avLst/>
          </a:prstGeom>
          <a:noFill/>
          <a:ln w="9525" algn="ctr">
            <a:noFill/>
            <a:miter lim="800000"/>
            <a:headEnd/>
            <a:tailEnd/>
          </a:ln>
        </p:spPr>
        <p:txBody>
          <a:bodyPr wrap="square">
            <a:spAutoFit/>
          </a:bodyPr>
          <a:lstStyle/>
          <a:p>
            <a:pPr algn="ctr" rtl="0">
              <a:lnSpc>
                <a:spcPct val="70000"/>
              </a:lnSpc>
            </a:pPr>
            <a:r>
              <a:rPr lang="en-US" sz="1200" b="1" kern="1200" dirty="0">
                <a:solidFill>
                  <a:schemeClr val="bg2"/>
                </a:solidFill>
                <a:latin typeface="Segoe Condensed"/>
                <a:ea typeface="+mn-ea"/>
                <a:cs typeface="+mn-cs"/>
              </a:rPr>
              <a:t>BizTalk Biz Process Orchestration + </a:t>
            </a:r>
            <a:r>
              <a:rPr lang="en-US" sz="1200" b="1" kern="1200" dirty="0" smtClean="0">
                <a:solidFill>
                  <a:schemeClr val="bg2"/>
                </a:solidFill>
                <a:latin typeface="Segoe Condensed"/>
                <a:ea typeface="+mn-ea"/>
                <a:cs typeface="+mn-cs"/>
              </a:rPr>
              <a:t>ESB Toolkits</a:t>
            </a:r>
            <a:endParaRPr lang="en-US" sz="1200" b="1" kern="1200" dirty="0">
              <a:solidFill>
                <a:schemeClr val="bg2"/>
              </a:solidFill>
              <a:latin typeface="Segoe Condensed"/>
              <a:ea typeface="+mn-ea"/>
              <a:cs typeface="+mn-cs"/>
            </a:endParaRPr>
          </a:p>
        </p:txBody>
      </p:sp>
      <p:pic>
        <p:nvPicPr>
          <p:cNvPr id="96" name="Rectangle 7176"/>
          <p:cNvPicPr>
            <a:picLocks noChangeAspect="1" noChangeArrowheads="1"/>
          </p:cNvPicPr>
          <p:nvPr/>
        </p:nvPicPr>
        <p:blipFill>
          <a:blip r:embed="rId9"/>
          <a:srcRect/>
          <a:stretch>
            <a:fillRect/>
          </a:stretch>
        </p:blipFill>
        <p:spPr bwMode="auto">
          <a:xfrm>
            <a:off x="1731722" y="777922"/>
            <a:ext cx="1633270" cy="1174253"/>
          </a:xfrm>
          <a:prstGeom prst="rect">
            <a:avLst/>
          </a:prstGeom>
          <a:noFill/>
          <a:ln w="12700" algn="ctr">
            <a:solidFill>
              <a:srgbClr val="000099"/>
            </a:solidFill>
            <a:miter lim="800000"/>
            <a:headEnd/>
            <a:tailEnd/>
          </a:ln>
        </p:spPr>
      </p:pic>
      <p:pic>
        <p:nvPicPr>
          <p:cNvPr id="97" name="Rectangle 7177"/>
          <p:cNvPicPr>
            <a:picLocks noChangeAspect="1" noChangeArrowheads="1"/>
          </p:cNvPicPr>
          <p:nvPr/>
        </p:nvPicPr>
        <p:blipFill>
          <a:blip r:embed="rId10"/>
          <a:srcRect/>
          <a:stretch>
            <a:fillRect/>
          </a:stretch>
        </p:blipFill>
        <p:spPr bwMode="auto">
          <a:xfrm>
            <a:off x="0" y="1408848"/>
            <a:ext cx="1587500" cy="525462"/>
          </a:xfrm>
          <a:prstGeom prst="rect">
            <a:avLst/>
          </a:prstGeom>
          <a:noFill/>
          <a:ln w="9525">
            <a:noFill/>
            <a:miter lim="800000"/>
            <a:headEnd/>
            <a:tailEnd/>
          </a:ln>
        </p:spPr>
      </p:pic>
      <p:pic>
        <p:nvPicPr>
          <p:cNvPr id="216066" name="Picture 2"/>
          <p:cNvPicPr>
            <a:picLocks noChangeAspect="1" noChangeArrowheads="1"/>
          </p:cNvPicPr>
          <p:nvPr/>
        </p:nvPicPr>
        <p:blipFill>
          <a:blip r:embed="rId11"/>
          <a:srcRect/>
          <a:stretch>
            <a:fillRect/>
          </a:stretch>
        </p:blipFill>
        <p:spPr bwMode="auto">
          <a:xfrm>
            <a:off x="1681544" y="2743581"/>
            <a:ext cx="4195000" cy="590550"/>
          </a:xfrm>
          <a:prstGeom prst="rect">
            <a:avLst/>
          </a:prstGeom>
          <a:noFill/>
          <a:ln w="9525">
            <a:noFill/>
            <a:miter lim="800000"/>
            <a:headEnd/>
            <a:tailEnd/>
          </a:ln>
          <a:effectLst/>
        </p:spPr>
      </p:pic>
      <p:sp>
        <p:nvSpPr>
          <p:cNvPr id="99" name="TextBox 60"/>
          <p:cNvSpPr>
            <a:spLocks noChangeArrowheads="1"/>
          </p:cNvSpPr>
          <p:nvPr/>
        </p:nvSpPr>
        <p:spPr bwMode="auto">
          <a:xfrm>
            <a:off x="5998464" y="2987919"/>
            <a:ext cx="1255776" cy="320675"/>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dirty="0">
                <a:solidFill>
                  <a:schemeClr val="bg2"/>
                </a:solidFill>
                <a:latin typeface="Segoe Condensed"/>
                <a:ea typeface="+mn-ea"/>
                <a:cs typeface="+mn-cs"/>
              </a:rPr>
              <a:t>Composite Apps</a:t>
            </a:r>
          </a:p>
        </p:txBody>
      </p:sp>
      <p:pic>
        <p:nvPicPr>
          <p:cNvPr id="216068" name="Picture 4" descr="Template thumbnail">
            <a:hlinkClick r:id="rId12" tooltip="Template thumbnail"/>
          </p:cNvPr>
          <p:cNvPicPr>
            <a:picLocks noChangeAspect="1" noChangeArrowheads="1"/>
          </p:cNvPicPr>
          <p:nvPr/>
        </p:nvPicPr>
        <p:blipFill>
          <a:blip r:embed="rId13"/>
          <a:srcRect/>
          <a:stretch>
            <a:fillRect/>
          </a:stretch>
        </p:blipFill>
        <p:spPr bwMode="auto">
          <a:xfrm>
            <a:off x="3803904" y="779524"/>
            <a:ext cx="1280160" cy="1190438"/>
          </a:xfrm>
          <a:prstGeom prst="rect">
            <a:avLst/>
          </a:prstGeom>
          <a:noFill/>
        </p:spPr>
      </p:pic>
      <p:sp>
        <p:nvSpPr>
          <p:cNvPr id="100" name="TextBox 16"/>
          <p:cNvSpPr txBox="1">
            <a:spLocks noChangeArrowheads="1"/>
          </p:cNvSpPr>
          <p:nvPr/>
        </p:nvSpPr>
        <p:spPr bwMode="auto">
          <a:xfrm>
            <a:off x="3594311" y="571480"/>
            <a:ext cx="1946953" cy="224357"/>
          </a:xfrm>
          <a:prstGeom prst="rect">
            <a:avLst/>
          </a:prstGeom>
          <a:noFill/>
          <a:ln w="9525" algn="ctr">
            <a:noFill/>
            <a:miter lim="800000"/>
            <a:headEnd/>
            <a:tailEnd/>
          </a:ln>
        </p:spPr>
        <p:txBody>
          <a:bodyPr wrap="square">
            <a:spAutoFit/>
          </a:bodyPr>
          <a:lstStyle/>
          <a:p>
            <a:pPr algn="ctr" rtl="0">
              <a:lnSpc>
                <a:spcPct val="70000"/>
              </a:lnSpc>
            </a:pPr>
            <a:r>
              <a:rPr lang="en-US" sz="1200" b="1" kern="1200" dirty="0">
                <a:solidFill>
                  <a:schemeClr val="bg2"/>
                </a:solidFill>
                <a:latin typeface="Segoe Condensed"/>
                <a:ea typeface="+mn-ea"/>
                <a:cs typeface="+mn-cs"/>
              </a:rPr>
              <a:t>Forms: InfoPath</a:t>
            </a:r>
          </a:p>
        </p:txBody>
      </p:sp>
      <p:sp>
        <p:nvSpPr>
          <p:cNvPr id="101" name="TextBox 16"/>
          <p:cNvSpPr txBox="1">
            <a:spLocks noChangeArrowheads="1"/>
          </p:cNvSpPr>
          <p:nvPr/>
        </p:nvSpPr>
        <p:spPr bwMode="auto">
          <a:xfrm>
            <a:off x="1515575" y="607400"/>
            <a:ext cx="1946953" cy="224357"/>
          </a:xfrm>
          <a:prstGeom prst="rect">
            <a:avLst/>
          </a:prstGeom>
          <a:noFill/>
          <a:ln w="9525" algn="ctr">
            <a:noFill/>
            <a:miter lim="800000"/>
            <a:headEnd/>
            <a:tailEnd/>
          </a:ln>
        </p:spPr>
        <p:txBody>
          <a:bodyPr wrap="square">
            <a:spAutoFit/>
          </a:bodyPr>
          <a:lstStyle/>
          <a:p>
            <a:pPr algn="ctr" rtl="0">
              <a:lnSpc>
                <a:spcPct val="70000"/>
              </a:lnSpc>
            </a:pPr>
            <a:r>
              <a:rPr lang="en-US" sz="1200" b="1" kern="1200" dirty="0">
                <a:solidFill>
                  <a:schemeClr val="bg2"/>
                </a:solidFill>
                <a:latin typeface="Segoe Condensed"/>
                <a:ea typeface="+mn-ea"/>
                <a:cs typeface="+mn-cs"/>
              </a:rPr>
              <a:t>UI: MS Office &amp; OBA</a:t>
            </a:r>
          </a:p>
        </p:txBody>
      </p:sp>
      <p:cxnSp>
        <p:nvCxnSpPr>
          <p:cNvPr id="102" name="Straight Arrow Connector 101"/>
          <p:cNvCxnSpPr>
            <a:stCxn id="216068" idx="1"/>
          </p:cNvCxnSpPr>
          <p:nvPr/>
        </p:nvCxnSpPr>
        <p:spPr bwMode="auto">
          <a:xfrm rot="10800000">
            <a:off x="2523744" y="1353313"/>
            <a:ext cx="1280160" cy="21431"/>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104" name="Straight Arrow Connector 103"/>
          <p:cNvCxnSpPr>
            <a:stCxn id="216068" idx="3"/>
          </p:cNvCxnSpPr>
          <p:nvPr/>
        </p:nvCxnSpPr>
        <p:spPr bwMode="auto">
          <a:xfrm>
            <a:off x="5084064" y="1374743"/>
            <a:ext cx="1316736" cy="2953"/>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09" name="TextBox 16"/>
          <p:cNvSpPr txBox="1">
            <a:spLocks noChangeArrowheads="1"/>
          </p:cNvSpPr>
          <p:nvPr/>
        </p:nvSpPr>
        <p:spPr bwMode="auto">
          <a:xfrm>
            <a:off x="5571744" y="607401"/>
            <a:ext cx="2500718" cy="225896"/>
          </a:xfrm>
          <a:prstGeom prst="rect">
            <a:avLst/>
          </a:prstGeom>
          <a:noFill/>
          <a:ln w="9525" algn="ctr">
            <a:noFill/>
            <a:miter lim="800000"/>
            <a:headEnd/>
            <a:tailEnd/>
          </a:ln>
        </p:spPr>
        <p:txBody>
          <a:bodyPr wrap="square">
            <a:spAutoFit/>
          </a:bodyPr>
          <a:lstStyle/>
          <a:p>
            <a:pPr algn="ctr" rtl="0">
              <a:lnSpc>
                <a:spcPct val="70000"/>
              </a:lnSpc>
            </a:pPr>
            <a:r>
              <a:rPr lang="en-US" sz="1200" b="1" kern="1200" dirty="0" err="1">
                <a:solidFill>
                  <a:schemeClr val="bg2"/>
                </a:solidFill>
                <a:latin typeface="Segoe Condensed"/>
                <a:ea typeface="+mn-ea"/>
                <a:cs typeface="+mn-cs"/>
              </a:rPr>
              <a:t>Sharepoint</a:t>
            </a:r>
            <a:r>
              <a:rPr lang="en-US" sz="1200" b="1" kern="1200" dirty="0">
                <a:solidFill>
                  <a:schemeClr val="bg2"/>
                </a:solidFill>
                <a:latin typeface="Segoe Condensed"/>
                <a:ea typeface="+mn-ea"/>
                <a:cs typeface="+mn-cs"/>
              </a:rPr>
              <a:t> Portal, Web, BI</a:t>
            </a:r>
          </a:p>
        </p:txBody>
      </p:sp>
      <p:cxnSp>
        <p:nvCxnSpPr>
          <p:cNvPr id="111" name="Straight Arrow Connector 110"/>
          <p:cNvCxnSpPr>
            <a:stCxn id="90" idx="3"/>
            <a:endCxn id="92" idx="1"/>
          </p:cNvCxnSpPr>
          <p:nvPr/>
        </p:nvCxnSpPr>
        <p:spPr bwMode="auto">
          <a:xfrm flipV="1">
            <a:off x="5537224" y="4173909"/>
            <a:ext cx="173585" cy="22696"/>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115" name="Straight Arrow Connector 114"/>
          <p:cNvCxnSpPr>
            <a:stCxn id="90" idx="1"/>
            <a:endCxn id="91" idx="3"/>
          </p:cNvCxnSpPr>
          <p:nvPr/>
        </p:nvCxnSpPr>
        <p:spPr bwMode="auto">
          <a:xfrm rot="10800000" flipV="1">
            <a:off x="3608832" y="4196605"/>
            <a:ext cx="185358" cy="7498"/>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118" name="Straight Arrow Connector 117"/>
          <p:cNvCxnSpPr/>
          <p:nvPr/>
        </p:nvCxnSpPr>
        <p:spPr bwMode="auto">
          <a:xfrm flipV="1">
            <a:off x="5500648" y="4173909"/>
            <a:ext cx="197969" cy="22696"/>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19" name="TextBox 60"/>
          <p:cNvSpPr>
            <a:spLocks noChangeArrowheads="1"/>
          </p:cNvSpPr>
          <p:nvPr/>
        </p:nvSpPr>
        <p:spPr bwMode="auto">
          <a:xfrm>
            <a:off x="4474464" y="5157217"/>
            <a:ext cx="926592" cy="304800"/>
          </a:xfrm>
          <a:prstGeom prst="roundRect">
            <a:avLst>
              <a:gd name="adj" fmla="val 16667"/>
            </a:avLst>
          </a:prstGeom>
          <a:solidFill>
            <a:srgbClr val="D1E9FF"/>
          </a:solidFill>
          <a:ln w="29845" algn="ctr">
            <a:solidFill>
              <a:srgbClr val="1C6DB6"/>
            </a:solidFill>
            <a:round/>
            <a:headEnd/>
            <a:tailEnd/>
          </a:ln>
        </p:spPr>
        <p:txBody>
          <a:bodyPr wrap="none" lIns="0" tIns="0" rIns="0" bIns="0" anchor="ctr" anchorCtr="1"/>
          <a:lstStyle/>
          <a:p>
            <a:pPr algn="ctr" rtl="0"/>
            <a:r>
              <a:rPr lang="en-US" sz="1200" b="1" kern="1200" dirty="0">
                <a:solidFill>
                  <a:schemeClr val="bg2"/>
                </a:solidFill>
                <a:latin typeface="Segoe Condensed"/>
                <a:ea typeface="+mn-ea"/>
                <a:cs typeface="+mn-cs"/>
              </a:rPr>
              <a:t>BizTalk EAI</a:t>
            </a:r>
          </a:p>
        </p:txBody>
      </p:sp>
      <p:pic>
        <p:nvPicPr>
          <p:cNvPr id="120" name="Picture 9"/>
          <p:cNvPicPr>
            <a:picLocks noChangeAspect="1" noChangeArrowheads="1"/>
          </p:cNvPicPr>
          <p:nvPr/>
        </p:nvPicPr>
        <p:blipFill>
          <a:blip r:embed="rId14"/>
          <a:srcRect/>
          <a:stretch>
            <a:fillRect/>
          </a:stretch>
        </p:blipFill>
        <p:spPr bwMode="auto">
          <a:xfrm>
            <a:off x="36576" y="902208"/>
            <a:ext cx="1487407" cy="435964"/>
          </a:xfrm>
          <a:prstGeom prst="rect">
            <a:avLst/>
          </a:prstGeom>
          <a:noFill/>
          <a:ln w="9525" algn="ctr">
            <a:noFill/>
            <a:miter lim="800000"/>
            <a:headEnd/>
            <a:tailEnd/>
          </a:ln>
          <a:effectLst>
            <a:prstShdw prst="shdw17" dist="17961" dir="2700000">
              <a:srgbClr val="5C7A99"/>
            </a:prstShdw>
          </a:effectLst>
        </p:spPr>
      </p:pic>
      <p:sp>
        <p:nvSpPr>
          <p:cNvPr id="69" name="TextBox 68"/>
          <p:cNvSpPr txBox="1"/>
          <p:nvPr/>
        </p:nvSpPr>
        <p:spPr>
          <a:xfrm>
            <a:off x="428596" y="2357430"/>
            <a:ext cx="1285852" cy="461665"/>
          </a:xfrm>
          <a:prstGeom prst="rect">
            <a:avLst/>
          </a:prstGeom>
          <a:noFill/>
        </p:spPr>
        <p:txBody>
          <a:bodyPr wrap="square" rtlCol="0">
            <a:spAutoFit/>
          </a:bodyPr>
          <a:lstStyle/>
          <a:p>
            <a:r>
              <a:rPr lang="zh-CN" altLang="en-US" sz="2400" dirty="0" smtClean="0">
                <a:solidFill>
                  <a:schemeClr val="bg1"/>
                </a:solidFill>
                <a:latin typeface="+mj-ea"/>
                <a:ea typeface="+mj-ea"/>
              </a:rPr>
              <a:t>消费</a:t>
            </a:r>
            <a:endParaRPr lang="en-US" altLang="zh-CN" sz="2400" dirty="0" smtClean="0">
              <a:solidFill>
                <a:schemeClr val="bg1"/>
              </a:solidFill>
              <a:latin typeface="+mj-ea"/>
              <a:ea typeface="+mj-ea"/>
            </a:endParaRPr>
          </a:p>
        </p:txBody>
      </p:sp>
      <p:sp>
        <p:nvSpPr>
          <p:cNvPr id="70" name="TextBox 69"/>
          <p:cNvSpPr txBox="1"/>
          <p:nvPr/>
        </p:nvSpPr>
        <p:spPr>
          <a:xfrm>
            <a:off x="428628" y="4500570"/>
            <a:ext cx="1285852" cy="461665"/>
          </a:xfrm>
          <a:prstGeom prst="rect">
            <a:avLst/>
          </a:prstGeom>
          <a:noFill/>
        </p:spPr>
        <p:txBody>
          <a:bodyPr wrap="square" rtlCol="0">
            <a:spAutoFit/>
          </a:bodyPr>
          <a:lstStyle/>
          <a:p>
            <a:r>
              <a:rPr lang="zh-CN" altLang="en-US" sz="2400" dirty="0" smtClean="0">
                <a:solidFill>
                  <a:schemeClr val="bg1"/>
                </a:solidFill>
                <a:latin typeface="+mj-ea"/>
                <a:ea typeface="+mj-ea"/>
              </a:rPr>
              <a:t>编排</a:t>
            </a:r>
          </a:p>
        </p:txBody>
      </p:sp>
      <p:sp>
        <p:nvSpPr>
          <p:cNvPr id="71" name="TextBox 70"/>
          <p:cNvSpPr txBox="1"/>
          <p:nvPr/>
        </p:nvSpPr>
        <p:spPr>
          <a:xfrm>
            <a:off x="428596" y="5429264"/>
            <a:ext cx="1000132" cy="461665"/>
          </a:xfrm>
          <a:prstGeom prst="rect">
            <a:avLst/>
          </a:prstGeom>
          <a:noFill/>
        </p:spPr>
        <p:txBody>
          <a:bodyPr wrap="square" rtlCol="0">
            <a:spAutoFit/>
          </a:bodyPr>
          <a:lstStyle/>
          <a:p>
            <a:r>
              <a:rPr lang="zh-CN" altLang="en-US" sz="2400" dirty="0" smtClean="0">
                <a:solidFill>
                  <a:schemeClr val="bg1"/>
                </a:solidFill>
                <a:latin typeface="+mj-ea"/>
                <a:ea typeface="+mj-ea"/>
              </a:rPr>
              <a:t>发现</a:t>
            </a:r>
            <a:endParaRPr lang="en-US" altLang="zh-CN" sz="2400" dirty="0" smtClean="0">
              <a:solidFill>
                <a:schemeClr val="bg1"/>
              </a:solidFill>
              <a:latin typeface="+mj-ea"/>
              <a:ea typeface="+mj-ea"/>
            </a:endParaRPr>
          </a:p>
        </p:txBody>
      </p:sp>
      <p:sp>
        <p:nvSpPr>
          <p:cNvPr id="72" name="TextBox 71"/>
          <p:cNvSpPr txBox="1"/>
          <p:nvPr/>
        </p:nvSpPr>
        <p:spPr>
          <a:xfrm>
            <a:off x="0" y="1"/>
            <a:ext cx="8643966" cy="857232"/>
          </a:xfrm>
          <a:prstGeom prst="rect">
            <a:avLst/>
          </a:prstGeom>
        </p:spPr>
        <p:txBody>
          <a:bodyPr>
            <a:noAutofit/>
          </a:bodyPr>
          <a:lstStyle/>
          <a:p>
            <a:pPr>
              <a:spcBef>
                <a:spcPct val="0"/>
              </a:spcBef>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以</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SOA</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构架方式建立企业信息交换平台</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5"/>
          <p:cNvSpPr txBox="1">
            <a:spLocks noGrp="1"/>
          </p:cNvSpPr>
          <p:nvPr/>
        </p:nvSpPr>
        <p:spPr bwMode="auto">
          <a:xfrm>
            <a:off x="238125" y="6446838"/>
            <a:ext cx="2136775" cy="457200"/>
          </a:xfrm>
          <a:prstGeom prst="rect">
            <a:avLst/>
          </a:prstGeom>
          <a:noFill/>
          <a:ln w="9525" algn="ctr">
            <a:noFill/>
            <a:miter lim="800000"/>
            <a:headEnd/>
            <a:tailEnd/>
          </a:ln>
        </p:spPr>
        <p:txBody>
          <a:bodyPr/>
          <a:lstStyle/>
          <a:p>
            <a:pPr algn="l" rtl="0"/>
            <a:fld id="{B308A772-755B-41E8-9D47-7BAA1E99EF46}" type="slidenum">
              <a:rPr lang="en-US" sz="1200" kern="1200">
                <a:solidFill>
                  <a:srgbClr val="A1A1A1"/>
                </a:solidFill>
                <a:latin typeface="Segoe Semibold"/>
                <a:ea typeface="+mn-ea"/>
                <a:cs typeface="+mn-cs"/>
              </a:rPr>
              <a:pPr algn="l" rtl="0"/>
              <a:t>9</a:t>
            </a:fld>
            <a:endParaRPr lang="en-US" sz="1200" kern="1200" dirty="0">
              <a:solidFill>
                <a:srgbClr val="A1A1A1"/>
              </a:solidFill>
              <a:latin typeface="Segoe Semibold"/>
              <a:ea typeface="+mn-ea"/>
              <a:cs typeface="+mn-cs"/>
            </a:endParaRPr>
          </a:p>
        </p:txBody>
      </p:sp>
      <p:sp>
        <p:nvSpPr>
          <p:cNvPr id="30723" name="Rectangle 130049"/>
          <p:cNvSpPr>
            <a:spLocks noChangeArrowheads="1"/>
          </p:cNvSpPr>
          <p:nvPr/>
        </p:nvSpPr>
        <p:spPr bwMode="auto">
          <a:xfrm>
            <a:off x="936625" y="1219200"/>
            <a:ext cx="1295400" cy="5562600"/>
          </a:xfrm>
          <a:prstGeom prst="rect">
            <a:avLst/>
          </a:prstGeom>
          <a:noFill/>
          <a:ln w="9525">
            <a:noFill/>
            <a:miter lim="800000"/>
            <a:headEnd/>
            <a:tailEnd/>
          </a:ln>
        </p:spPr>
        <p:txBody>
          <a:bodyPr wrap="none" anchor="ctr"/>
          <a:lstStyle/>
          <a:p>
            <a:pPr algn="l" rtl="0"/>
            <a:endParaRPr lang="en-US" kern="1200">
              <a:solidFill>
                <a:srgbClr val="000000"/>
              </a:solidFill>
              <a:latin typeface="Arial" pitchFamily="34" charset="0"/>
              <a:ea typeface="+mn-ea"/>
              <a:cs typeface="+mn-cs"/>
            </a:endParaRPr>
          </a:p>
        </p:txBody>
      </p:sp>
      <p:sp>
        <p:nvSpPr>
          <p:cNvPr id="30724" name="Rectangle 130050"/>
          <p:cNvSpPr>
            <a:spLocks noChangeArrowheads="1"/>
          </p:cNvSpPr>
          <p:nvPr/>
        </p:nvSpPr>
        <p:spPr bwMode="auto">
          <a:xfrm>
            <a:off x="395288" y="0"/>
            <a:ext cx="8570912" cy="844550"/>
          </a:xfrm>
          <a:prstGeom prst="rect">
            <a:avLst/>
          </a:prstGeom>
          <a:noFill/>
          <a:ln w="9525">
            <a:noFill/>
            <a:miter lim="800000"/>
            <a:headEnd/>
            <a:tailEnd/>
          </a:ln>
        </p:spPr>
        <p:txBody>
          <a:bodyPr>
            <a:spAutoFit/>
          </a:bodyPr>
          <a:lstStyle/>
          <a:p>
            <a:pPr algn="l" rtl="0">
              <a:lnSpc>
                <a:spcPct val="95000"/>
              </a:lnSpc>
            </a:pPr>
            <a:r>
              <a:rPr lang="en-US" sz="2000" b="1" kern="1200">
                <a:solidFill>
                  <a:srgbClr val="FFB601"/>
                </a:solidFill>
                <a:latin typeface="Segoe Semibold"/>
                <a:ea typeface="+mn-ea"/>
                <a:cs typeface="+mn-cs"/>
              </a:rPr>
              <a:t/>
            </a:r>
            <a:br>
              <a:rPr lang="en-US" sz="2000" b="1" kern="1200">
                <a:solidFill>
                  <a:srgbClr val="FFB601"/>
                </a:solidFill>
                <a:latin typeface="Segoe Semibold"/>
                <a:ea typeface="+mn-ea"/>
                <a:cs typeface="+mn-cs"/>
              </a:rPr>
            </a:br>
            <a:endParaRPr lang="en-US" sz="1400" b="1" kern="1200">
              <a:solidFill>
                <a:srgbClr val="F7E993"/>
              </a:solidFill>
              <a:latin typeface="Segoe Semibold"/>
              <a:ea typeface="+mn-ea"/>
              <a:cs typeface="+mn-cs"/>
            </a:endParaRPr>
          </a:p>
        </p:txBody>
      </p:sp>
      <p:sp>
        <p:nvSpPr>
          <p:cNvPr id="846852" name="Title 846851"/>
          <p:cNvSpPr>
            <a:spLocks noGrp="1" noChangeArrowheads="1"/>
          </p:cNvSpPr>
          <p:nvPr>
            <p:ph type="title" idx="4294967295"/>
          </p:nvPr>
        </p:nvSpPr>
        <p:spPr>
          <a:xfrm>
            <a:off x="25400" y="0"/>
            <a:ext cx="9118600" cy="486329"/>
          </a:xfrm>
          <a:prstGeom prst="rect">
            <a:avLst/>
          </a:prstGeom>
        </p:spPr>
        <p:txBody>
          <a:bodyPr>
            <a:noAutofit/>
          </a:bodyPr>
          <a:lstStyle/>
          <a:p>
            <a:pPr indent="0" algn="l">
              <a:defRPr/>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发现层：通过适配器平台平滑整合异构系统</a:t>
            </a:r>
            <a:endPar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26" name="Rectangle 130052"/>
          <p:cNvPicPr>
            <a:picLocks noChangeAspect="1" noChangeArrowheads="1"/>
          </p:cNvPicPr>
          <p:nvPr/>
        </p:nvPicPr>
        <p:blipFill>
          <a:blip r:embed="rId3"/>
          <a:srcRect/>
          <a:stretch>
            <a:fillRect/>
          </a:stretch>
        </p:blipFill>
        <p:spPr bwMode="auto">
          <a:xfrm>
            <a:off x="492440" y="642584"/>
            <a:ext cx="5762625" cy="5810250"/>
          </a:xfrm>
          <a:prstGeom prst="rect">
            <a:avLst/>
          </a:prstGeom>
          <a:noFill/>
          <a:ln w="9525">
            <a:noFill/>
            <a:miter lim="800000"/>
            <a:headEnd/>
            <a:tailEnd/>
          </a:ln>
        </p:spPr>
      </p:pic>
      <p:sp>
        <p:nvSpPr>
          <p:cNvPr id="8" name="Rectangle 7"/>
          <p:cNvSpPr>
            <a:spLocks noChangeArrowheads="1"/>
          </p:cNvSpPr>
          <p:nvPr/>
        </p:nvSpPr>
        <p:spPr bwMode="auto">
          <a:xfrm>
            <a:off x="6264322" y="838200"/>
            <a:ext cx="2879679" cy="1631216"/>
          </a:xfrm>
          <a:prstGeom prst="rect">
            <a:avLst/>
          </a:prstGeom>
          <a:noFill/>
          <a:ln w="9525">
            <a:noFill/>
            <a:miter lim="800000"/>
            <a:headEnd/>
            <a:tailEnd/>
          </a:ln>
          <a:effectLst/>
        </p:spPr>
        <p:txBody>
          <a:bodyPr wrap="square" anchor="ctr">
            <a:spAutoFit/>
          </a:bodyPr>
          <a:lstStyle/>
          <a:p>
            <a:pPr algn="l" rtl="0">
              <a:defRPr/>
            </a:pPr>
            <a:r>
              <a:rPr lang="en-US" altLang="zh-CN" sz="1600" b="1" u="sng" kern="1200" dirty="0">
                <a:solidFill>
                  <a:schemeClr val="bg2"/>
                </a:solidFill>
                <a:latin typeface="Segoe Semibold"/>
                <a:ea typeface="SimSun" pitchFamily="2" charset="-122"/>
                <a:cs typeface="+mn-cs"/>
              </a:rPr>
              <a:t>Accelerators:</a:t>
            </a: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SWIFT</a:t>
            </a: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HL7</a:t>
            </a: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a:t>
            </a:r>
            <a:r>
              <a:rPr lang="en-US" altLang="zh-CN" sz="1400" kern="1200" dirty="0" err="1">
                <a:solidFill>
                  <a:schemeClr val="bg2"/>
                </a:solidFill>
                <a:latin typeface="Segoe Semibold"/>
                <a:ea typeface="SimSun" pitchFamily="2" charset="-122"/>
                <a:cs typeface="+mn-cs"/>
              </a:rPr>
              <a:t>RosettaNet</a:t>
            </a:r>
            <a:endParaRPr lang="en-US" altLang="zh-CN" sz="1400" kern="1200" dirty="0">
              <a:solidFill>
                <a:schemeClr val="bg2"/>
              </a:solidFill>
              <a:latin typeface="Segoe Semibold"/>
              <a:ea typeface="SimSun" pitchFamily="2" charset="-122"/>
              <a:cs typeface="+mn-cs"/>
            </a:endParaRPr>
          </a:p>
          <a:p>
            <a:pPr algn="l" rtl="0">
              <a:buFont typeface="Arial" pitchFamily="34" charset="0"/>
              <a:buChar char="•"/>
              <a:defRPr/>
            </a:pPr>
            <a:r>
              <a:rPr lang="en-US" altLang="zh-CN" sz="1400" kern="1200" dirty="0">
                <a:solidFill>
                  <a:schemeClr val="bg2"/>
                </a:solidFill>
                <a:latin typeface="Segoe Semibold"/>
                <a:ea typeface="SimSun" pitchFamily="2" charset="-122"/>
                <a:cs typeface="+mn-cs"/>
              </a:rPr>
              <a:t> EDI – with over 6000 schemas </a:t>
            </a:r>
          </a:p>
          <a:p>
            <a:pPr algn="l" rtl="0">
              <a:defRPr/>
            </a:pPr>
            <a:r>
              <a:rPr lang="en-US" altLang="zh-CN" sz="1400" kern="1200" dirty="0">
                <a:solidFill>
                  <a:schemeClr val="bg2"/>
                </a:solidFill>
                <a:latin typeface="Segoe Semibold"/>
                <a:ea typeface="SimSun" pitchFamily="2" charset="-122"/>
                <a:cs typeface="+mn-cs"/>
              </a:rPr>
              <a:t>  that include HIPAA, X12, and </a:t>
            </a:r>
          </a:p>
          <a:p>
            <a:pPr algn="l" rtl="0">
              <a:defRPr/>
            </a:pPr>
            <a:r>
              <a:rPr lang="en-US" altLang="zh-CN" sz="1400" kern="1200" dirty="0">
                <a:solidFill>
                  <a:schemeClr val="bg2"/>
                </a:solidFill>
                <a:latin typeface="Segoe Semibold"/>
                <a:ea typeface="SimSun" pitchFamily="2" charset="-122"/>
                <a:cs typeface="+mn-cs"/>
              </a:rPr>
              <a:t>  EDI (EDIFACT &amp; AS2)  support</a:t>
            </a:r>
            <a:r>
              <a:rPr lang="en-US" altLang="zh-CN" sz="1400" kern="1200" dirty="0">
                <a:solidFill>
                  <a:schemeClr val="bg2"/>
                </a:solidFill>
                <a:effectLst>
                  <a:outerShdw blurRad="38100" dist="38100" dir="2700000" algn="tl">
                    <a:srgbClr val="C0C0C0"/>
                  </a:outerShdw>
                </a:effectLst>
                <a:latin typeface="Segoe Semibold"/>
                <a:ea typeface="SimSun" pitchFamily="2" charset="-122"/>
                <a:cs typeface="+mn-cs"/>
              </a:rPr>
              <a:t> </a:t>
            </a:r>
          </a:p>
        </p:txBody>
      </p:sp>
      <p:grpSp>
        <p:nvGrpSpPr>
          <p:cNvPr id="2" name="Group 11"/>
          <p:cNvGrpSpPr>
            <a:grpSpLocks/>
          </p:cNvGrpSpPr>
          <p:nvPr/>
        </p:nvGrpSpPr>
        <p:grpSpPr bwMode="auto">
          <a:xfrm>
            <a:off x="6429388" y="3336937"/>
            <a:ext cx="2198688" cy="1735137"/>
            <a:chOff x="7467600" y="2895600"/>
            <a:chExt cx="2198077" cy="1735394"/>
          </a:xfrm>
        </p:grpSpPr>
        <p:pic>
          <p:nvPicPr>
            <p:cNvPr id="10" name="Picture 2"/>
            <p:cNvPicPr>
              <a:picLocks noChangeAspect="1" noChangeArrowheads="1"/>
            </p:cNvPicPr>
            <p:nvPr/>
          </p:nvPicPr>
          <p:blipFill>
            <a:blip r:embed="rId4"/>
            <a:srcRect/>
            <a:stretch>
              <a:fillRect/>
            </a:stretch>
          </p:blipFill>
          <p:spPr bwMode="auto">
            <a:xfrm>
              <a:off x="7467600" y="2971800"/>
              <a:ext cx="2198077" cy="1659194"/>
            </a:xfrm>
            <a:prstGeom prst="rect">
              <a:avLst/>
            </a:prstGeom>
            <a:noFill/>
            <a:ln w="9525">
              <a:noFill/>
              <a:miter lim="800000"/>
              <a:headEnd/>
              <a:tailEnd/>
            </a:ln>
          </p:spPr>
        </p:pic>
        <p:sp>
          <p:nvSpPr>
            <p:cNvPr id="11" name="Rectangle 10"/>
            <p:cNvSpPr>
              <a:spLocks noChangeArrowheads="1"/>
            </p:cNvSpPr>
            <p:nvPr/>
          </p:nvSpPr>
          <p:spPr bwMode="auto">
            <a:xfrm>
              <a:off x="7467600" y="2895600"/>
              <a:ext cx="381000" cy="304800"/>
            </a:xfrm>
            <a:prstGeom prst="rect">
              <a:avLst/>
            </a:prstGeom>
            <a:solidFill>
              <a:schemeClr val="bg1"/>
            </a:solidFill>
            <a:ln w="9525" algn="ctr">
              <a:noFill/>
              <a:round/>
              <a:headEnd/>
              <a:tailEnd/>
            </a:ln>
          </p:spPr>
          <p:txBody>
            <a:bodyPr/>
            <a:lstStyle/>
            <a:p>
              <a:pPr algn="l" rtl="0" eaLnBrk="0" hangingPunct="0"/>
              <a:endParaRPr lang="en-US" kern="1200">
                <a:solidFill>
                  <a:srgbClr val="FFFFFF"/>
                </a:solidFill>
                <a:latin typeface="Segoe Semibold"/>
                <a:ea typeface="+mn-ea"/>
                <a:cs typeface="+mn-cs"/>
              </a:endParaRPr>
            </a:p>
          </p:txBody>
        </p:sp>
      </p:grpSp>
      <p:sp>
        <p:nvSpPr>
          <p:cNvPr id="12" name="TextBox 12"/>
          <p:cNvSpPr txBox="1">
            <a:spLocks noChangeArrowheads="1"/>
          </p:cNvSpPr>
          <p:nvPr/>
        </p:nvSpPr>
        <p:spPr bwMode="auto">
          <a:xfrm>
            <a:off x="6072198" y="5243528"/>
            <a:ext cx="2519363" cy="400050"/>
          </a:xfrm>
          <a:prstGeom prst="rect">
            <a:avLst/>
          </a:prstGeom>
          <a:noFill/>
          <a:ln w="9525">
            <a:noFill/>
            <a:miter lim="800000"/>
            <a:headEnd/>
            <a:tailEnd/>
          </a:ln>
        </p:spPr>
        <p:txBody>
          <a:bodyPr wrap="none">
            <a:spAutoFit/>
          </a:bodyPr>
          <a:lstStyle/>
          <a:p>
            <a:pPr algn="l" rtl="0"/>
            <a:r>
              <a:rPr lang="en-US" sz="2000" kern="1200" dirty="0">
                <a:solidFill>
                  <a:srgbClr val="C00000"/>
                </a:solidFill>
                <a:latin typeface="Segoe Semibold"/>
                <a:ea typeface="+mn-ea"/>
                <a:cs typeface="+mn-cs"/>
              </a:rPr>
              <a:t>“Any to Any” adapter</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5|49.3|.5|45.7|.5|56.8|.5"/>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1618</Words>
  <Application>Microsoft Office PowerPoint</Application>
  <PresentationFormat>全屏显示(4:3)</PresentationFormat>
  <Paragraphs>407</Paragraphs>
  <Slides>27</Slides>
  <Notes>27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27</vt:i4>
      </vt:variant>
    </vt:vector>
  </HeadingPairs>
  <TitlesOfParts>
    <vt:vector size="30" baseType="lpstr">
      <vt:lpstr>Office 主题</vt:lpstr>
      <vt:lpstr>Visio</vt:lpstr>
      <vt:lpstr>Flash Document</vt:lpstr>
      <vt:lpstr>幻灯片 1</vt:lpstr>
      <vt:lpstr>基于BizTalk 2009 建设企业信息交换平台，平滑整合企业内部应用系统并实现企业间B2B交互</vt:lpstr>
      <vt:lpstr>课程内容安排</vt:lpstr>
      <vt:lpstr>企业信息整合的演变</vt:lpstr>
      <vt:lpstr>企业建立信息交换平台后IT架构</vt:lpstr>
      <vt:lpstr>SOA 应用场景--实现新员工入职流程</vt:lpstr>
      <vt:lpstr>幻灯片 7</vt:lpstr>
      <vt:lpstr>幻灯片 8</vt:lpstr>
      <vt:lpstr>发现层：通过适配器平台平滑整合异构系统</vt:lpstr>
      <vt:lpstr>编排层: 基于消息总线架构</vt:lpstr>
      <vt:lpstr>消费 – 多样化的前端消费</vt:lpstr>
      <vt:lpstr>SOA架构的三大商业价值</vt:lpstr>
      <vt:lpstr>RFID生态链</vt:lpstr>
      <vt:lpstr>BizTalk RFID推进企业实时在线</vt:lpstr>
      <vt:lpstr>演 示</vt:lpstr>
      <vt:lpstr>微软技术中心 SAP 实验室 – Austin, TX</vt:lpstr>
      <vt:lpstr>以SAP为核心的微软SAP扩展解决方案</vt:lpstr>
      <vt:lpstr>演 示</vt:lpstr>
      <vt:lpstr>B2B 业务交互的灵活扩展</vt:lpstr>
      <vt:lpstr>Biztalk Server 发展历程</vt:lpstr>
      <vt:lpstr>BizTalk Server 2009 新特性</vt:lpstr>
      <vt:lpstr>BizTalk Server 所提供的功能</vt:lpstr>
      <vt:lpstr>疑问和解答</vt:lpstr>
      <vt:lpstr>参考资源</vt:lpstr>
      <vt:lpstr>专家问答区 (F4) 本课程结束后，我将在接下来的70分钟内于4层专家问答区与您交流答疑</vt:lpstr>
      <vt:lpstr>幻灯片 26</vt:lpstr>
      <vt:lpstr>幻灯片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2009-10-29T01:56:10Z</dcterms:created>
  <dcterms:modified xsi:type="dcterms:W3CDTF">2009-10-29T01:56:16Z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