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charts/chart17.xml" ContentType="application/vnd.openxmlformats-officedocument.drawingml.chart+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drawings/drawing13.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7.xml" ContentType="application/vnd.openxmlformats-officedocument.drawingml.chartshapes+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drawings/drawing14.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9.xml" ContentType="application/vnd.openxmlformats-officedocument.drawingml.chartshape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charts/chart16.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drawings/drawing16.xml" ContentType="application/vnd.openxmlformats-officedocument.drawingml.chartshapes+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256" r:id="rId2"/>
    <p:sldId id="334"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35"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272" r:id="rId53"/>
    <p:sldId id="336" r:id="rId54"/>
    <p:sldId id="273" r:id="rId55"/>
    <p:sldId id="274" r:id="rId56"/>
    <p:sldId id="275"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dhana.REDMOND\Documents\madhana\SQL11\MMC\SCANSurveyResults%20full.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SQLCAT\Best%20Practices\Virtualization\TestResults\AS\Comparing%20Native%20vs%20VM.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SQLCAT\Best%20Practices\Virtualization\TestResults\AS\Comparing%20Native%20vs%20VM.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SQLCAT\Best%20Practices\Virtualization\TestResults\RS\Baseline%20Resul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SQLCAT\Best%20Practices\Virtualization\TestResults\RS\Baseline%20Results.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SQLCAT\Best%20Practices\Virtualization\TestResults\RS\Baseline%20Results.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SQLCAT\Best%20Practices\Virtualization\TestResults\RS\Baseline%20Results.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Users\mpohto\Documents\CoE%20-%20SQL%20Utility\Architecture%20Journal\Architecture%20Journal%20-%20Green%20Computing%20with%20SQL%20Server%20v1.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SQLCAT\Best%20Practices\Virtualization\TestResults\Hyper-V%20Test%20Results%20(lz).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SQLCAT\Best%20Practices\Virtualization\TestResults\Multiple%20Instance\Multi-instance%20Compar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SQLCAT\Best%20Practices\Virtualization\TestResults\Multiple%20Instance\Multi-instance%20Compar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SQLCAT\Best%20Practices\Virtualization\TestResults\Multiple%20Instance\Multi-instance%20Compar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SQLCAT\Best%20Practices\Virtualization\TestResults\Multiple%20Instance\Multi-instance%20Compar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SQLCAT\Best%20Practices\Virtualization\TestResults\NewChips\Shanghai_R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SQLCAT\Best%20Practices\Virtualization\TestResults\Multiple%20Instance\Multi-instance%20Compar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SQLCAT\Best%20Practices\Virtualization\TestResults\AS\Comparing%20Native%20vs%20V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otX val="30"/>
      <c:perspective val="30"/>
    </c:view3D>
    <c:plotArea>
      <c:layout/>
      <c:pie3DChart>
        <c:varyColors val="1"/>
        <c:ser>
          <c:idx val="0"/>
          <c:order val="0"/>
          <c:spPr>
            <a:scene3d>
              <a:camera prst="orthographicFront"/>
              <a:lightRig rig="threePt" dir="t"/>
            </a:scene3d>
            <a:sp3d>
              <a:bevelT/>
            </a:sp3d>
          </c:spPr>
          <c:dLbls>
            <c:dLbl>
              <c:idx val="0"/>
              <c:layout>
                <c:manualLayout>
                  <c:x val="-0.15316773725652721"/>
                  <c:y val="0.15543064061436904"/>
                </c:manualLayout>
              </c:layout>
              <c:showCatName val="1"/>
              <c:showPercent val="1"/>
            </c:dLbl>
            <c:dLbl>
              <c:idx val="4"/>
              <c:layout>
                <c:manualLayout>
                  <c:x val="0.15297328218588249"/>
                  <c:y val="0.18099591717702199"/>
                </c:manualLayout>
              </c:layout>
              <c:showCatName val="1"/>
              <c:showPercent val="1"/>
            </c:dLbl>
            <c:txPr>
              <a:bodyPr/>
              <a:lstStyle/>
              <a:p>
                <a:pPr>
                  <a:defRPr lang="en-US" sz="800"/>
                </a:pPr>
                <a:endParaRPr lang="zh-CN"/>
              </a:p>
            </c:txPr>
            <c:showCatName val="1"/>
            <c:showPercent val="1"/>
            <c:showLeaderLines val="1"/>
          </c:dLbls>
          <c:cat>
            <c:strRef>
              <c:f>Sheet1!$D$3:$H$3</c:f>
              <c:strCache>
                <c:ptCount val="5"/>
                <c:pt idx="0">
                  <c:v>Power Savings</c:v>
                </c:pt>
                <c:pt idx="1">
                  <c:v>Higher util and lower h/w costs</c:v>
                </c:pt>
                <c:pt idx="2">
                  <c:v>Rack Space Savings</c:v>
                </c:pt>
                <c:pt idx="3">
                  <c:v>Ease of Management</c:v>
                </c:pt>
                <c:pt idx="4">
                  <c:v>Reduced Licensing Costs</c:v>
                </c:pt>
              </c:strCache>
            </c:strRef>
          </c:cat>
          <c:val>
            <c:numRef>
              <c:f>Sheet1!$D$26:$H$26</c:f>
              <c:numCache>
                <c:formatCode>General</c:formatCode>
                <c:ptCount val="5"/>
                <c:pt idx="0">
                  <c:v>53</c:v>
                </c:pt>
                <c:pt idx="1">
                  <c:v>75</c:v>
                </c:pt>
                <c:pt idx="2">
                  <c:v>55</c:v>
                </c:pt>
                <c:pt idx="3">
                  <c:v>64</c:v>
                </c:pt>
                <c:pt idx="4">
                  <c:v>53</c:v>
                </c:pt>
              </c:numCache>
            </c:numRef>
          </c:val>
        </c:ser>
        <c:dLbls>
          <c:showCatName val="1"/>
          <c:showPercent val="1"/>
        </c:dLbls>
      </c:pie3DChart>
    </c:plotArea>
    <c:plotVisOnly val="1"/>
  </c:chart>
  <c:txPr>
    <a:bodyPr/>
    <a:lstStyle/>
    <a:p>
      <a:pPr>
        <a:defRPr sz="600">
          <a:solidFill>
            <a:schemeClr val="bg1"/>
          </a:solidFill>
        </a:defRPr>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style val="14"/>
  <c:chart>
    <c:view3D>
      <c:rAngAx val="1"/>
    </c:view3D>
    <c:plotArea>
      <c:layout>
        <c:manualLayout>
          <c:layoutTarget val="inner"/>
          <c:xMode val="edge"/>
          <c:yMode val="edge"/>
          <c:x val="0.11448570617861994"/>
          <c:y val="0.12208661417322852"/>
          <c:w val="0.85688834503794975"/>
          <c:h val="0.65660888155110186"/>
        </c:manualLayout>
      </c:layout>
      <c:bar3DChart>
        <c:barDir val="col"/>
        <c:grouping val="clustered"/>
        <c:ser>
          <c:idx val="0"/>
          <c:order val="0"/>
          <c:tx>
            <c:strRef>
              <c:f>'Native vs. VM'!$C$29</c:f>
              <c:strCache>
                <c:ptCount val="1"/>
                <c:pt idx="0">
                  <c:v>Response Time</c:v>
                </c:pt>
              </c:strCache>
            </c:strRef>
          </c:tx>
          <c:cat>
            <c:strRef>
              <c:f>'Native vs. VM'!$D$28:$E$28</c:f>
              <c:strCache>
                <c:ptCount val="2"/>
                <c:pt idx="0">
                  <c:v>Native </c:v>
                </c:pt>
                <c:pt idx="1">
                  <c:v>VM</c:v>
                </c:pt>
              </c:strCache>
            </c:strRef>
          </c:cat>
          <c:val>
            <c:numRef>
              <c:f>'Native vs. VM'!$D$29:$E$29</c:f>
              <c:numCache>
                <c:formatCode>General</c:formatCode>
                <c:ptCount val="2"/>
                <c:pt idx="0">
                  <c:v>25.37</c:v>
                </c:pt>
                <c:pt idx="1">
                  <c:v>27.57</c:v>
                </c:pt>
              </c:numCache>
            </c:numRef>
          </c:val>
        </c:ser>
        <c:ser>
          <c:idx val="1"/>
          <c:order val="1"/>
          <c:tx>
            <c:strRef>
              <c:f>'Native vs. VM'!$C$30</c:f>
              <c:strCache>
                <c:ptCount val="1"/>
                <c:pt idx="0">
                  <c:v>%Processor Time</c:v>
                </c:pt>
              </c:strCache>
            </c:strRef>
          </c:tx>
          <c:cat>
            <c:strRef>
              <c:f>'Native vs. VM'!$D$28:$E$28</c:f>
              <c:strCache>
                <c:ptCount val="2"/>
                <c:pt idx="0">
                  <c:v>Native </c:v>
                </c:pt>
                <c:pt idx="1">
                  <c:v>VM</c:v>
                </c:pt>
              </c:strCache>
            </c:strRef>
          </c:cat>
          <c:val>
            <c:numRef>
              <c:f>'Native vs. VM'!$D$30:$E$30</c:f>
              <c:numCache>
                <c:formatCode>General</c:formatCode>
                <c:ptCount val="2"/>
                <c:pt idx="0">
                  <c:v>32.92</c:v>
                </c:pt>
                <c:pt idx="1">
                  <c:v>36.590000000000003</c:v>
                </c:pt>
              </c:numCache>
            </c:numRef>
          </c:val>
        </c:ser>
        <c:shape val="cylinder"/>
        <c:axId val="159776768"/>
        <c:axId val="159778304"/>
        <c:axId val="0"/>
      </c:bar3DChart>
      <c:catAx>
        <c:axId val="159776768"/>
        <c:scaling>
          <c:orientation val="minMax"/>
        </c:scaling>
        <c:axPos val="b"/>
        <c:tickLblPos val="nextTo"/>
        <c:txPr>
          <a:bodyPr/>
          <a:lstStyle/>
          <a:p>
            <a:pPr>
              <a:defRPr lang="en-US" sz="1400"/>
            </a:pPr>
            <a:endParaRPr lang="zh-CN"/>
          </a:p>
        </c:txPr>
        <c:crossAx val="159778304"/>
        <c:crosses val="autoZero"/>
        <c:auto val="1"/>
        <c:lblAlgn val="ctr"/>
        <c:lblOffset val="100"/>
      </c:catAx>
      <c:valAx>
        <c:axId val="159778304"/>
        <c:scaling>
          <c:orientation val="minMax"/>
        </c:scaling>
        <c:axPos val="l"/>
        <c:majorGridlines/>
        <c:numFmt formatCode="General" sourceLinked="1"/>
        <c:tickLblPos val="nextTo"/>
        <c:txPr>
          <a:bodyPr/>
          <a:lstStyle/>
          <a:p>
            <a:pPr>
              <a:defRPr lang="en-US" sz="1000"/>
            </a:pPr>
            <a:endParaRPr lang="zh-CN"/>
          </a:p>
        </c:txPr>
        <c:crossAx val="159776768"/>
        <c:crosses val="autoZero"/>
        <c:crossBetween val="between"/>
      </c:valAx>
    </c:plotArea>
    <c:legend>
      <c:legendPos val="r"/>
      <c:layout>
        <c:manualLayout>
          <c:xMode val="edge"/>
          <c:yMode val="edge"/>
          <c:x val="0"/>
          <c:y val="0.87805474973523046"/>
          <c:w val="1"/>
          <c:h val="8.6857530966524002E-2"/>
        </c:manualLayout>
      </c:layout>
      <c:txPr>
        <a:bodyPr/>
        <a:lstStyle/>
        <a:p>
          <a:pPr>
            <a:defRPr lang="en-US" sz="1400"/>
          </a:pPr>
          <a:endParaRPr lang="zh-CN"/>
        </a:p>
      </c:txPr>
    </c:legend>
    <c:plotVisOnly val="1"/>
  </c:chart>
  <c:spPr>
    <a:ln>
      <a:solidFill>
        <a:srgbClr val="FFC000"/>
      </a:solidFill>
    </a:ln>
  </c:spPr>
  <c:txPr>
    <a:bodyPr/>
    <a:lstStyle/>
    <a:p>
      <a:pPr>
        <a:defRPr sz="1800"/>
      </a:pPr>
      <a:endParaRPr lang="zh-CN"/>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style val="14"/>
  <c:chart>
    <c:view3D>
      <c:rAngAx val="1"/>
    </c:view3D>
    <c:plotArea>
      <c:layout>
        <c:manualLayout>
          <c:layoutTarget val="inner"/>
          <c:xMode val="edge"/>
          <c:yMode val="edge"/>
          <c:x val="9.8571741032371027E-2"/>
          <c:y val="0.10047462817147856"/>
          <c:w val="0.83290588676415789"/>
          <c:h val="0.65775315383964161"/>
        </c:manualLayout>
      </c:layout>
      <c:bar3DChart>
        <c:barDir val="col"/>
        <c:grouping val="clustered"/>
        <c:ser>
          <c:idx val="0"/>
          <c:order val="0"/>
          <c:tx>
            <c:strRef>
              <c:f>'Native vs. VM'!$C$34</c:f>
              <c:strCache>
                <c:ptCount val="1"/>
                <c:pt idx="0">
                  <c:v>Response Time</c:v>
                </c:pt>
              </c:strCache>
            </c:strRef>
          </c:tx>
          <c:cat>
            <c:strRef>
              <c:f>'Native vs. VM'!$D$33:$E$33</c:f>
              <c:strCache>
                <c:ptCount val="2"/>
                <c:pt idx="0">
                  <c:v>Native </c:v>
                </c:pt>
                <c:pt idx="1">
                  <c:v>VM</c:v>
                </c:pt>
              </c:strCache>
            </c:strRef>
          </c:cat>
          <c:val>
            <c:numRef>
              <c:f>'Native vs. VM'!$D$34:$E$34</c:f>
              <c:numCache>
                <c:formatCode>General</c:formatCode>
                <c:ptCount val="2"/>
                <c:pt idx="0">
                  <c:v>59.49</c:v>
                </c:pt>
                <c:pt idx="1">
                  <c:v>64.53</c:v>
                </c:pt>
              </c:numCache>
            </c:numRef>
          </c:val>
        </c:ser>
        <c:ser>
          <c:idx val="1"/>
          <c:order val="1"/>
          <c:tx>
            <c:strRef>
              <c:f>'Native vs. VM'!$C$35</c:f>
              <c:strCache>
                <c:ptCount val="1"/>
                <c:pt idx="0">
                  <c:v>%Processor Time</c:v>
                </c:pt>
              </c:strCache>
            </c:strRef>
          </c:tx>
          <c:cat>
            <c:strRef>
              <c:f>'Native vs. VM'!$D$33:$E$33</c:f>
              <c:strCache>
                <c:ptCount val="2"/>
                <c:pt idx="0">
                  <c:v>Native </c:v>
                </c:pt>
                <c:pt idx="1">
                  <c:v>VM</c:v>
                </c:pt>
              </c:strCache>
            </c:strRef>
          </c:cat>
          <c:val>
            <c:numRef>
              <c:f>'Native vs. VM'!$D$35:$E$35</c:f>
              <c:numCache>
                <c:formatCode>General</c:formatCode>
                <c:ptCount val="2"/>
                <c:pt idx="0">
                  <c:v>92.61</c:v>
                </c:pt>
                <c:pt idx="1">
                  <c:v>92.61</c:v>
                </c:pt>
              </c:numCache>
            </c:numRef>
          </c:val>
        </c:ser>
        <c:shape val="cylinder"/>
        <c:axId val="159807360"/>
        <c:axId val="159808896"/>
        <c:axId val="0"/>
      </c:bar3DChart>
      <c:catAx>
        <c:axId val="159807360"/>
        <c:scaling>
          <c:orientation val="minMax"/>
        </c:scaling>
        <c:axPos val="b"/>
        <c:tickLblPos val="nextTo"/>
        <c:txPr>
          <a:bodyPr/>
          <a:lstStyle/>
          <a:p>
            <a:pPr>
              <a:defRPr lang="en-US" sz="1400"/>
            </a:pPr>
            <a:endParaRPr lang="zh-CN"/>
          </a:p>
        </c:txPr>
        <c:crossAx val="159808896"/>
        <c:crosses val="autoZero"/>
        <c:auto val="1"/>
        <c:lblAlgn val="ctr"/>
        <c:lblOffset val="100"/>
      </c:catAx>
      <c:valAx>
        <c:axId val="159808896"/>
        <c:scaling>
          <c:orientation val="minMax"/>
        </c:scaling>
        <c:axPos val="l"/>
        <c:majorGridlines/>
        <c:numFmt formatCode="General" sourceLinked="1"/>
        <c:tickLblPos val="nextTo"/>
        <c:txPr>
          <a:bodyPr/>
          <a:lstStyle/>
          <a:p>
            <a:pPr>
              <a:defRPr lang="en-US" sz="1050" baseline="0"/>
            </a:pPr>
            <a:endParaRPr lang="zh-CN"/>
          </a:p>
        </c:txPr>
        <c:crossAx val="159807360"/>
        <c:crosses val="autoZero"/>
        <c:crossBetween val="between"/>
      </c:valAx>
    </c:plotArea>
    <c:legend>
      <c:legendPos val="r"/>
      <c:layout>
        <c:manualLayout>
          <c:xMode val="edge"/>
          <c:yMode val="edge"/>
          <c:x val="2.6016555622854851E-2"/>
          <c:y val="0.87596307040567456"/>
          <c:w val="0.92697489736860106"/>
          <c:h val="8.8949210296081424E-2"/>
        </c:manualLayout>
      </c:layout>
      <c:txPr>
        <a:bodyPr/>
        <a:lstStyle/>
        <a:p>
          <a:pPr>
            <a:defRPr lang="en-US" sz="1400"/>
          </a:pPr>
          <a:endParaRPr lang="zh-CN"/>
        </a:p>
      </c:txPr>
    </c:legend>
    <c:plotVisOnly val="1"/>
  </c:chart>
  <c:spPr>
    <a:noFill/>
    <a:ln>
      <a:solidFill>
        <a:srgbClr val="FFC000"/>
      </a:solidFill>
    </a:ln>
  </c:spPr>
  <c:txPr>
    <a:bodyPr/>
    <a:lstStyle/>
    <a:p>
      <a:pPr>
        <a:defRPr sz="1800"/>
      </a:pPr>
      <a:endParaRPr lang="zh-CN"/>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684812235009085E-2"/>
          <c:y val="5.3635360797291642E-2"/>
          <c:w val="0.66450738796539321"/>
          <c:h val="0.80100277906438166"/>
        </c:manualLayout>
      </c:layout>
      <c:barChart>
        <c:barDir val="col"/>
        <c:grouping val="clustered"/>
        <c:ser>
          <c:idx val="0"/>
          <c:order val="0"/>
          <c:tx>
            <c:strRef>
              <c:f>'Native vs. VM Pie'!$A$40</c:f>
              <c:strCache>
                <c:ptCount val="1"/>
                <c:pt idx="0">
                  <c:v>% Processor Time</c:v>
                </c:pt>
              </c:strCache>
            </c:strRef>
          </c:tx>
          <c:spPr>
            <a:gradFill>
              <a:gsLst>
                <a:gs pos="0">
                  <a:srgbClr val="FFEFD1"/>
                </a:gs>
                <a:gs pos="64999">
                  <a:srgbClr val="F0EBD5"/>
                </a:gs>
                <a:gs pos="100000">
                  <a:srgbClr val="D1C39F"/>
                </a:gs>
              </a:gsLst>
              <a:lin ang="5400000" scaled="0"/>
            </a:gradFill>
          </c:spPr>
          <c:cat>
            <c:multiLvlStrRef>
              <c:f>'Native vs. VM Pie'!$B$38:$C$39</c:f>
              <c:multiLvlStrCache>
                <c:ptCount val="2"/>
                <c:lvl>
                  <c:pt idx="0">
                    <c:v>Native</c:v>
                  </c:pt>
                  <c:pt idx="1">
                    <c:v>VM</c:v>
                  </c:pt>
                </c:lvl>
                <c:lvl>
                  <c:pt idx="0">
                    <c:v>HTML</c:v>
                  </c:pt>
                </c:lvl>
              </c:multiLvlStrCache>
            </c:multiLvlStrRef>
          </c:cat>
          <c:val>
            <c:numRef>
              <c:f>'Native vs. VM Pie'!$B$40:$C$40</c:f>
              <c:numCache>
                <c:formatCode>General</c:formatCode>
                <c:ptCount val="2"/>
                <c:pt idx="0">
                  <c:v>77.744000000000227</c:v>
                </c:pt>
                <c:pt idx="1">
                  <c:v>74.290000000000006</c:v>
                </c:pt>
              </c:numCache>
            </c:numRef>
          </c:val>
        </c:ser>
        <c:ser>
          <c:idx val="1"/>
          <c:order val="1"/>
          <c:tx>
            <c:strRef>
              <c:f>'Native vs. VM Pie'!$A$41</c:f>
              <c:strCache>
                <c:ptCount val="1"/>
                <c:pt idx="0">
                  <c:v>Reports Executed/sec</c:v>
                </c:pt>
              </c:strCache>
            </c:strRef>
          </c:tx>
          <c:spPr>
            <a:gradFill>
              <a:gsLst>
                <a:gs pos="0">
                  <a:srgbClr val="FFF200"/>
                </a:gs>
                <a:gs pos="45000">
                  <a:srgbClr val="FF7A00"/>
                </a:gs>
                <a:gs pos="70000">
                  <a:srgbClr val="FF0300"/>
                </a:gs>
                <a:gs pos="100000">
                  <a:srgbClr val="4D0808"/>
                </a:gs>
              </a:gsLst>
              <a:lin ang="5400000" scaled="0"/>
            </a:gradFill>
          </c:spPr>
          <c:cat>
            <c:multiLvlStrRef>
              <c:f>'Native vs. VM Pie'!$B$38:$C$39</c:f>
              <c:multiLvlStrCache>
                <c:ptCount val="2"/>
                <c:lvl>
                  <c:pt idx="0">
                    <c:v>Native</c:v>
                  </c:pt>
                  <c:pt idx="1">
                    <c:v>VM</c:v>
                  </c:pt>
                </c:lvl>
                <c:lvl>
                  <c:pt idx="0">
                    <c:v>HTML</c:v>
                  </c:pt>
                </c:lvl>
              </c:multiLvlStrCache>
            </c:multiLvlStrRef>
          </c:cat>
          <c:val>
            <c:numRef>
              <c:f>'Native vs. VM Pie'!$B$41:$C$41</c:f>
              <c:numCache>
                <c:formatCode>#,##0.000</c:formatCode>
                <c:ptCount val="2"/>
                <c:pt idx="0">
                  <c:v>13.996</c:v>
                </c:pt>
                <c:pt idx="1">
                  <c:v>13.372000000000074</c:v>
                </c:pt>
              </c:numCache>
            </c:numRef>
          </c:val>
        </c:ser>
        <c:axId val="159741056"/>
        <c:axId val="159742592"/>
      </c:barChart>
      <c:lineChart>
        <c:grouping val="stacked"/>
        <c:ser>
          <c:idx val="2"/>
          <c:order val="2"/>
          <c:tx>
            <c:strRef>
              <c:f>'Native vs. VM Pie'!$A$42</c:f>
              <c:strCache>
                <c:ptCount val="1"/>
                <c:pt idx="0">
                  <c:v>Relative Throughput</c:v>
                </c:pt>
              </c:strCache>
            </c:strRef>
          </c:tx>
          <c:spPr>
            <a:ln w="50800">
              <a:solidFill>
                <a:srgbClr val="FFC000"/>
              </a:solidFill>
            </a:ln>
          </c:spPr>
          <c:marker>
            <c:spPr>
              <a:solidFill>
                <a:srgbClr val="FFC000"/>
              </a:solidFill>
              <a:ln>
                <a:solidFill>
                  <a:srgbClr val="C00000"/>
                </a:solidFill>
              </a:ln>
              <a:scene3d>
                <a:camera prst="orthographicFront"/>
                <a:lightRig rig="threePt" dir="t"/>
              </a:scene3d>
              <a:sp3d>
                <a:bevelT/>
              </a:sp3d>
            </c:spPr>
          </c:marker>
          <c:dLbls>
            <c:dLbl>
              <c:idx val="0"/>
              <c:layout>
                <c:manualLayout>
                  <c:x val="-3.6330598144679129E-3"/>
                  <c:y val="-5.6338028169014086E-2"/>
                </c:manualLayout>
              </c:layout>
              <c:showVal val="1"/>
            </c:dLbl>
            <c:dLbl>
              <c:idx val="1"/>
              <c:layout>
                <c:manualLayout>
                  <c:x val="-2.5431418701275733E-2"/>
                  <c:y val="-5.6338028169014086E-2"/>
                </c:manualLayout>
              </c:layout>
              <c:showVal val="1"/>
            </c:dLbl>
            <c:txPr>
              <a:bodyPr/>
              <a:lstStyle/>
              <a:p>
                <a:pPr>
                  <a:defRPr lang="en-US" sz="1200" b="1">
                    <a:solidFill>
                      <a:srgbClr val="FFC000"/>
                    </a:solidFill>
                  </a:defRPr>
                </a:pPr>
                <a:endParaRPr lang="zh-CN"/>
              </a:p>
            </c:txPr>
            <c:showVal val="1"/>
          </c:dLbls>
          <c:cat>
            <c:multiLvlStrRef>
              <c:f>'Native vs. VM Pie'!$B$38:$C$39</c:f>
              <c:multiLvlStrCache>
                <c:ptCount val="2"/>
                <c:lvl>
                  <c:pt idx="0">
                    <c:v>Native</c:v>
                  </c:pt>
                  <c:pt idx="1">
                    <c:v>VM</c:v>
                  </c:pt>
                </c:lvl>
                <c:lvl>
                  <c:pt idx="0">
                    <c:v>HTML</c:v>
                  </c:pt>
                </c:lvl>
              </c:multiLvlStrCache>
            </c:multiLvlStrRef>
          </c:cat>
          <c:val>
            <c:numRef>
              <c:f>'Native vs. VM Pie'!$B$42:$C$42</c:f>
              <c:numCache>
                <c:formatCode>General</c:formatCode>
                <c:ptCount val="2"/>
                <c:pt idx="0">
                  <c:v>18</c:v>
                </c:pt>
                <c:pt idx="1">
                  <c:v>18</c:v>
                </c:pt>
              </c:numCache>
            </c:numRef>
          </c:val>
        </c:ser>
        <c:marker val="1"/>
        <c:axId val="159741056"/>
        <c:axId val="159742592"/>
      </c:lineChart>
      <c:catAx>
        <c:axId val="159741056"/>
        <c:scaling>
          <c:orientation val="minMax"/>
        </c:scaling>
        <c:axPos val="b"/>
        <c:tickLblPos val="nextTo"/>
        <c:spPr>
          <a:ln>
            <a:solidFill>
              <a:srgbClr val="99CC99">
                <a:lumMod val="50000"/>
              </a:srgbClr>
            </a:solidFill>
          </a:ln>
        </c:spPr>
        <c:txPr>
          <a:bodyPr/>
          <a:lstStyle/>
          <a:p>
            <a:pPr>
              <a:defRPr lang="en-US" sz="1050"/>
            </a:pPr>
            <a:endParaRPr lang="zh-CN"/>
          </a:p>
        </c:txPr>
        <c:crossAx val="159742592"/>
        <c:crosses val="autoZero"/>
        <c:auto val="1"/>
        <c:lblAlgn val="ctr"/>
        <c:lblOffset val="100"/>
        <c:noMultiLvlLbl val="1"/>
      </c:catAx>
      <c:valAx>
        <c:axId val="159742592"/>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sz="900"/>
            </a:pPr>
            <a:endParaRPr lang="zh-CN"/>
          </a:p>
        </c:txPr>
        <c:crossAx val="159741056"/>
        <c:crosses val="autoZero"/>
        <c:crossBetween val="between"/>
      </c:valAx>
    </c:plotArea>
    <c:legend>
      <c:legendPos val="r"/>
      <c:layout>
        <c:manualLayout>
          <c:xMode val="edge"/>
          <c:yMode val="edge"/>
          <c:x val="0.73924905220181414"/>
          <c:y val="5.5016872890888927E-2"/>
          <c:w val="0.25695999805579856"/>
          <c:h val="0.39370763437179046"/>
        </c:manualLayout>
      </c:layout>
      <c:txPr>
        <a:bodyPr/>
        <a:lstStyle/>
        <a:p>
          <a:pPr>
            <a:defRPr lang="en-US"/>
          </a:pPr>
          <a:endParaRPr lang="zh-CN"/>
        </a:p>
      </c:txPr>
    </c:legend>
    <c:plotVisOnly val="1"/>
    <c:dispBlanksAs val="zero"/>
  </c:chart>
  <c:spPr>
    <a:noFill/>
    <a:ln>
      <a:solidFill>
        <a:srgbClr val="FFC000"/>
      </a:solidFill>
    </a:ln>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1180543404296685"/>
          <c:y val="5.1400554097404488E-2"/>
          <c:w val="0.63093628382659062"/>
          <c:h val="0.81258380202474689"/>
        </c:manualLayout>
      </c:layout>
      <c:barChart>
        <c:barDir val="col"/>
        <c:grouping val="clustered"/>
        <c:ser>
          <c:idx val="0"/>
          <c:order val="0"/>
          <c:tx>
            <c:strRef>
              <c:f>'Native vs. VM Table'!$B$51</c:f>
              <c:strCache>
                <c:ptCount val="1"/>
                <c:pt idx="0">
                  <c:v>Reports Executed/sec</c:v>
                </c:pt>
              </c:strCache>
            </c:strRef>
          </c:tx>
          <c:spPr>
            <a:gradFill>
              <a:gsLst>
                <a:gs pos="0">
                  <a:srgbClr val="FFF200"/>
                </a:gs>
                <a:gs pos="45000">
                  <a:srgbClr val="FF7A00"/>
                </a:gs>
                <a:gs pos="70000">
                  <a:srgbClr val="FF0300"/>
                </a:gs>
                <a:gs pos="100000">
                  <a:srgbClr val="4D0808"/>
                </a:gs>
              </a:gsLst>
              <a:lin ang="5400000" scaled="0"/>
            </a:gradFill>
          </c:spPr>
          <c:cat>
            <c:multiLvlStrRef>
              <c:f>'Native vs. VM Table'!$C$49:$D$50</c:f>
              <c:multiLvlStrCache>
                <c:ptCount val="2"/>
                <c:lvl>
                  <c:pt idx="0">
                    <c:v>Native</c:v>
                  </c:pt>
                  <c:pt idx="1">
                    <c:v>VM</c:v>
                  </c:pt>
                </c:lvl>
                <c:lvl>
                  <c:pt idx="0">
                    <c:v>HTML</c:v>
                  </c:pt>
                </c:lvl>
              </c:multiLvlStrCache>
            </c:multiLvlStrRef>
          </c:cat>
          <c:val>
            <c:numRef>
              <c:f>'Native vs. VM Table'!$C$51:$D$51</c:f>
              <c:numCache>
                <c:formatCode>#,##0.000</c:formatCode>
                <c:ptCount val="2"/>
                <c:pt idx="0">
                  <c:v>40.098000000000013</c:v>
                </c:pt>
                <c:pt idx="1">
                  <c:v>28.77</c:v>
                </c:pt>
              </c:numCache>
            </c:numRef>
          </c:val>
        </c:ser>
        <c:ser>
          <c:idx val="1"/>
          <c:order val="1"/>
          <c:tx>
            <c:strRef>
              <c:f>'Native vs. VM Table'!$B$52</c:f>
              <c:strCache>
                <c:ptCount val="1"/>
                <c:pt idx="0">
                  <c:v>% Processor Time</c:v>
                </c:pt>
              </c:strCache>
            </c:strRef>
          </c:tx>
          <c:spPr>
            <a:gradFill>
              <a:gsLst>
                <a:gs pos="0">
                  <a:srgbClr val="FFEFD1"/>
                </a:gs>
                <a:gs pos="64999">
                  <a:srgbClr val="F0EBD5"/>
                </a:gs>
                <a:gs pos="100000">
                  <a:srgbClr val="D1C39F"/>
                </a:gs>
              </a:gsLst>
              <a:lin ang="5400000" scaled="0"/>
            </a:gradFill>
          </c:spPr>
          <c:cat>
            <c:multiLvlStrRef>
              <c:f>'Native vs. VM Table'!$C$49:$D$50</c:f>
              <c:multiLvlStrCache>
                <c:ptCount val="2"/>
                <c:lvl>
                  <c:pt idx="0">
                    <c:v>Native</c:v>
                  </c:pt>
                  <c:pt idx="1">
                    <c:v>VM</c:v>
                  </c:pt>
                </c:lvl>
                <c:lvl>
                  <c:pt idx="0">
                    <c:v>HTML</c:v>
                  </c:pt>
                </c:lvl>
              </c:multiLvlStrCache>
            </c:multiLvlStrRef>
          </c:cat>
          <c:val>
            <c:numRef>
              <c:f>'Native vs. VM Table'!$C$52:$D$52</c:f>
              <c:numCache>
                <c:formatCode>General</c:formatCode>
                <c:ptCount val="2"/>
                <c:pt idx="0">
                  <c:v>63.18</c:v>
                </c:pt>
                <c:pt idx="1">
                  <c:v>51.507000000000005</c:v>
                </c:pt>
              </c:numCache>
            </c:numRef>
          </c:val>
        </c:ser>
        <c:axId val="160031488"/>
        <c:axId val="160033024"/>
      </c:barChart>
      <c:lineChart>
        <c:grouping val="stacked"/>
        <c:ser>
          <c:idx val="2"/>
          <c:order val="2"/>
          <c:tx>
            <c:strRef>
              <c:f>'Native vs. VM Table'!$B$53</c:f>
              <c:strCache>
                <c:ptCount val="1"/>
                <c:pt idx="0">
                  <c:v>Relative Throughput</c:v>
                </c:pt>
              </c:strCache>
            </c:strRef>
          </c:tx>
          <c:spPr>
            <a:ln w="50800">
              <a:solidFill>
                <a:srgbClr val="FFC000"/>
              </a:solidFill>
            </a:ln>
          </c:spPr>
          <c:marker>
            <c:spPr>
              <a:solidFill>
                <a:srgbClr val="FFC000"/>
              </a:solidFill>
              <a:ln>
                <a:solidFill>
                  <a:srgbClr val="C00000"/>
                </a:solidFill>
              </a:ln>
              <a:scene3d>
                <a:camera prst="orthographicFront"/>
                <a:lightRig rig="threePt" dir="t"/>
              </a:scene3d>
              <a:sp3d>
                <a:bevelT/>
              </a:sp3d>
            </c:spPr>
          </c:marker>
          <c:dLbls>
            <c:dLbl>
              <c:idx val="0"/>
              <c:layout>
                <c:manualLayout>
                  <c:x val="-3.4100596760443309E-2"/>
                  <c:y val="-6.0185185185185147E-2"/>
                </c:manualLayout>
              </c:layout>
              <c:showVal val="1"/>
            </c:dLbl>
            <c:dLbl>
              <c:idx val="1"/>
              <c:layout>
                <c:manualLayout>
                  <c:x val="-3.4100596760443309E-2"/>
                  <c:y val="-4.6296296296296523E-2"/>
                </c:manualLayout>
              </c:layout>
              <c:showVal val="1"/>
            </c:dLbl>
            <c:txPr>
              <a:bodyPr/>
              <a:lstStyle/>
              <a:p>
                <a:pPr>
                  <a:defRPr lang="en-US" sz="1200" b="1">
                    <a:solidFill>
                      <a:srgbClr val="FFC000"/>
                    </a:solidFill>
                  </a:defRPr>
                </a:pPr>
                <a:endParaRPr lang="zh-CN"/>
              </a:p>
            </c:txPr>
            <c:showVal val="1"/>
          </c:dLbls>
          <c:cat>
            <c:multiLvlStrRef>
              <c:f>'Native vs. VM Table'!$C$49:$D$50</c:f>
              <c:multiLvlStrCache>
                <c:ptCount val="2"/>
                <c:lvl>
                  <c:pt idx="0">
                    <c:v>Native</c:v>
                  </c:pt>
                  <c:pt idx="1">
                    <c:v>VM</c:v>
                  </c:pt>
                </c:lvl>
                <c:lvl>
                  <c:pt idx="0">
                    <c:v>HTML</c:v>
                  </c:pt>
                </c:lvl>
              </c:multiLvlStrCache>
            </c:multiLvlStrRef>
          </c:cat>
          <c:val>
            <c:numRef>
              <c:f>'Native vs. VM Table'!$C$53:$D$53</c:f>
              <c:numCache>
                <c:formatCode>General</c:formatCode>
                <c:ptCount val="2"/>
                <c:pt idx="0">
                  <c:v>63</c:v>
                </c:pt>
                <c:pt idx="1">
                  <c:v>56.000000000000007</c:v>
                </c:pt>
              </c:numCache>
            </c:numRef>
          </c:val>
        </c:ser>
        <c:marker val="1"/>
        <c:axId val="160031488"/>
        <c:axId val="160033024"/>
      </c:lineChart>
      <c:catAx>
        <c:axId val="160031488"/>
        <c:scaling>
          <c:orientation val="minMax"/>
        </c:scaling>
        <c:axPos val="b"/>
        <c:tickLblPos val="nextTo"/>
        <c:spPr>
          <a:ln>
            <a:solidFill>
              <a:srgbClr val="99CC99">
                <a:lumMod val="50000"/>
              </a:srgbClr>
            </a:solidFill>
          </a:ln>
        </c:spPr>
        <c:txPr>
          <a:bodyPr/>
          <a:lstStyle/>
          <a:p>
            <a:pPr>
              <a:defRPr lang="en-US" sz="1050"/>
            </a:pPr>
            <a:endParaRPr lang="zh-CN"/>
          </a:p>
        </c:txPr>
        <c:crossAx val="160033024"/>
        <c:crosses val="autoZero"/>
        <c:auto val="1"/>
        <c:lblAlgn val="ctr"/>
        <c:lblOffset val="100"/>
        <c:noMultiLvlLbl val="1"/>
      </c:catAx>
      <c:valAx>
        <c:axId val="160033024"/>
        <c:scaling>
          <c:orientation val="minMax"/>
        </c:scaling>
        <c:axPos val="l"/>
        <c:majorGridlines>
          <c:spPr>
            <a:ln>
              <a:solidFill>
                <a:schemeClr val="accent1">
                  <a:lumMod val="50000"/>
                </a:schemeClr>
              </a:solidFill>
              <a:prstDash val="sysDot"/>
            </a:ln>
          </c:spPr>
        </c:majorGridlines>
        <c:numFmt formatCode="General" sourceLinked="0"/>
        <c:tickLblPos val="nextTo"/>
        <c:spPr>
          <a:ln>
            <a:solidFill>
              <a:srgbClr val="99CC99">
                <a:lumMod val="50000"/>
              </a:srgbClr>
            </a:solidFill>
          </a:ln>
        </c:spPr>
        <c:txPr>
          <a:bodyPr/>
          <a:lstStyle/>
          <a:p>
            <a:pPr>
              <a:defRPr lang="en-US" sz="900"/>
            </a:pPr>
            <a:endParaRPr lang="zh-CN"/>
          </a:p>
        </c:txPr>
        <c:crossAx val="160031488"/>
        <c:crosses val="autoZero"/>
        <c:crossBetween val="between"/>
        <c:majorUnit val="10"/>
      </c:valAx>
    </c:plotArea>
    <c:legend>
      <c:legendPos val="r"/>
      <c:layout>
        <c:manualLayout>
          <c:xMode val="edge"/>
          <c:yMode val="edge"/>
          <c:x val="0.73844623947868926"/>
          <c:y val="4.5720326625838512E-2"/>
          <c:w val="0.24269933930672574"/>
          <c:h val="0.40931383577052882"/>
        </c:manualLayout>
      </c:layout>
      <c:txPr>
        <a:bodyPr/>
        <a:lstStyle/>
        <a:p>
          <a:pPr>
            <a:defRPr lang="en-US"/>
          </a:pPr>
          <a:endParaRPr lang="zh-CN"/>
        </a:p>
      </c:txPr>
    </c:legend>
    <c:plotVisOnly val="1"/>
    <c:dispBlanksAs val="zero"/>
  </c:chart>
  <c:spPr>
    <a:ln>
      <a:solidFill>
        <a:srgbClr val="FFC000"/>
      </a:solid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0473210245271135"/>
          <c:y val="5.1400554097404488E-2"/>
          <c:w val="0.63601434518960986"/>
          <c:h val="0.81258380202474689"/>
        </c:manualLayout>
      </c:layout>
      <c:barChart>
        <c:barDir val="col"/>
        <c:grouping val="clustered"/>
        <c:ser>
          <c:idx val="0"/>
          <c:order val="0"/>
          <c:tx>
            <c:strRef>
              <c:f>'Native vs. VM Table'!$L$51</c:f>
              <c:strCache>
                <c:ptCount val="1"/>
                <c:pt idx="0">
                  <c:v>Reports Executed/sec</c:v>
                </c:pt>
              </c:strCache>
            </c:strRef>
          </c:tx>
          <c:spPr>
            <a:gradFill>
              <a:gsLst>
                <a:gs pos="0">
                  <a:srgbClr val="FFF200"/>
                </a:gs>
                <a:gs pos="45000">
                  <a:srgbClr val="FF7A00"/>
                </a:gs>
                <a:gs pos="70000">
                  <a:srgbClr val="FF0300"/>
                </a:gs>
                <a:gs pos="100000">
                  <a:srgbClr val="4D0808"/>
                </a:gs>
              </a:gsLst>
              <a:lin ang="5400000" scaled="0"/>
            </a:gradFill>
          </c:spPr>
          <c:cat>
            <c:multiLvlStrRef>
              <c:f>'Native vs. VM Table'!$M$49:$N$50</c:f>
              <c:multiLvlStrCache>
                <c:ptCount val="2"/>
                <c:lvl>
                  <c:pt idx="0">
                    <c:v>Native</c:v>
                  </c:pt>
                  <c:pt idx="1">
                    <c:v>VM</c:v>
                  </c:pt>
                </c:lvl>
                <c:lvl>
                  <c:pt idx="0">
                    <c:v>PDF</c:v>
                  </c:pt>
                </c:lvl>
              </c:multiLvlStrCache>
            </c:multiLvlStrRef>
          </c:cat>
          <c:val>
            <c:numRef>
              <c:f>'Native vs. VM Table'!$M$51:$N$51</c:f>
              <c:numCache>
                <c:formatCode>#,##0.000</c:formatCode>
                <c:ptCount val="2"/>
                <c:pt idx="0">
                  <c:v>16.122</c:v>
                </c:pt>
                <c:pt idx="1">
                  <c:v>13.183</c:v>
                </c:pt>
              </c:numCache>
            </c:numRef>
          </c:val>
        </c:ser>
        <c:ser>
          <c:idx val="1"/>
          <c:order val="1"/>
          <c:tx>
            <c:strRef>
              <c:f>'Native vs. VM Table'!$L$52</c:f>
              <c:strCache>
                <c:ptCount val="1"/>
                <c:pt idx="0">
                  <c:v>% Processor Time</c:v>
                </c:pt>
              </c:strCache>
            </c:strRef>
          </c:tx>
          <c:spPr>
            <a:gradFill>
              <a:gsLst>
                <a:gs pos="0">
                  <a:srgbClr val="FFEFD1"/>
                </a:gs>
                <a:gs pos="64999">
                  <a:srgbClr val="F0EBD5"/>
                </a:gs>
                <a:gs pos="100000">
                  <a:srgbClr val="D1C39F"/>
                </a:gs>
              </a:gsLst>
              <a:lin ang="5400000" scaled="0"/>
            </a:gradFill>
          </c:spPr>
          <c:cat>
            <c:multiLvlStrRef>
              <c:f>'Native vs. VM Table'!$M$49:$N$50</c:f>
              <c:multiLvlStrCache>
                <c:ptCount val="2"/>
                <c:lvl>
                  <c:pt idx="0">
                    <c:v>Native</c:v>
                  </c:pt>
                  <c:pt idx="1">
                    <c:v>VM</c:v>
                  </c:pt>
                </c:lvl>
                <c:lvl>
                  <c:pt idx="0">
                    <c:v>PDF</c:v>
                  </c:pt>
                </c:lvl>
              </c:multiLvlStrCache>
            </c:multiLvlStrRef>
          </c:cat>
          <c:val>
            <c:numRef>
              <c:f>'Native vs. VM Table'!$M$52:$N$52</c:f>
              <c:numCache>
                <c:formatCode>General</c:formatCode>
                <c:ptCount val="2"/>
                <c:pt idx="0">
                  <c:v>54.734000000000002</c:v>
                </c:pt>
                <c:pt idx="1">
                  <c:v>47.063000000000002</c:v>
                </c:pt>
              </c:numCache>
            </c:numRef>
          </c:val>
        </c:ser>
        <c:axId val="159961088"/>
        <c:axId val="159962624"/>
      </c:barChart>
      <c:lineChart>
        <c:grouping val="stacked"/>
        <c:ser>
          <c:idx val="2"/>
          <c:order val="2"/>
          <c:tx>
            <c:strRef>
              <c:f>'Native vs. VM Table'!$L$53</c:f>
              <c:strCache>
                <c:ptCount val="1"/>
                <c:pt idx="0">
                  <c:v>Relative Throughput</c:v>
                </c:pt>
              </c:strCache>
            </c:strRef>
          </c:tx>
          <c:spPr>
            <a:ln w="50800">
              <a:solidFill>
                <a:srgbClr val="FFC000"/>
              </a:solidFill>
            </a:ln>
          </c:spPr>
          <c:marker>
            <c:spPr>
              <a:solidFill>
                <a:srgbClr val="FFC000"/>
              </a:solidFill>
              <a:ln>
                <a:solidFill>
                  <a:srgbClr val="C00000"/>
                </a:solidFill>
              </a:ln>
              <a:scene3d>
                <a:camera prst="orthographicFront"/>
                <a:lightRig rig="threePt" dir="t"/>
              </a:scene3d>
              <a:sp3d>
                <a:bevelT/>
              </a:sp3d>
            </c:spPr>
          </c:marker>
          <c:dLbls>
            <c:dLbl>
              <c:idx val="0"/>
              <c:layout>
                <c:manualLayout>
                  <c:x val="-8.097904787763599E-2"/>
                  <c:y val="-6.4550431196100877E-2"/>
                </c:manualLayout>
              </c:layout>
              <c:showVal val="1"/>
            </c:dLbl>
            <c:dLbl>
              <c:idx val="1"/>
              <c:layout>
                <c:manualLayout>
                  <c:x val="-8.8083536971671664E-2"/>
                  <c:y val="-6.9973378327709043E-2"/>
                </c:manualLayout>
              </c:layout>
              <c:showVal val="1"/>
            </c:dLbl>
            <c:txPr>
              <a:bodyPr/>
              <a:lstStyle/>
              <a:p>
                <a:pPr>
                  <a:defRPr lang="en-US" sz="1100" b="1">
                    <a:solidFill>
                      <a:srgbClr val="FFC000"/>
                    </a:solidFill>
                  </a:defRPr>
                </a:pPr>
                <a:endParaRPr lang="zh-CN"/>
              </a:p>
            </c:txPr>
            <c:showVal val="1"/>
          </c:dLbls>
          <c:cat>
            <c:multiLvlStrRef>
              <c:f>'Native vs. VM Table'!$M$49:$N$50</c:f>
              <c:multiLvlStrCache>
                <c:ptCount val="2"/>
                <c:lvl>
                  <c:pt idx="0">
                    <c:v>Native</c:v>
                  </c:pt>
                  <c:pt idx="1">
                    <c:v>VM</c:v>
                  </c:pt>
                </c:lvl>
                <c:lvl>
                  <c:pt idx="0">
                    <c:v>PDF</c:v>
                  </c:pt>
                </c:lvl>
              </c:multiLvlStrCache>
            </c:multiLvlStrRef>
          </c:cat>
          <c:val>
            <c:numRef>
              <c:f>'Native vs. VM Table'!$M$53:$N$53</c:f>
              <c:numCache>
                <c:formatCode>General</c:formatCode>
                <c:ptCount val="2"/>
                <c:pt idx="0">
                  <c:v>28.999999999999989</c:v>
                </c:pt>
                <c:pt idx="1">
                  <c:v>28.000000000000004</c:v>
                </c:pt>
              </c:numCache>
            </c:numRef>
          </c:val>
        </c:ser>
        <c:marker val="1"/>
        <c:axId val="159961088"/>
        <c:axId val="159962624"/>
      </c:lineChart>
      <c:catAx>
        <c:axId val="159961088"/>
        <c:scaling>
          <c:orientation val="minMax"/>
        </c:scaling>
        <c:axPos val="b"/>
        <c:tickLblPos val="nextTo"/>
        <c:spPr>
          <a:ln>
            <a:solidFill>
              <a:srgbClr val="99CC99">
                <a:lumMod val="50000"/>
              </a:srgbClr>
            </a:solidFill>
          </a:ln>
        </c:spPr>
        <c:txPr>
          <a:bodyPr/>
          <a:lstStyle/>
          <a:p>
            <a:pPr>
              <a:defRPr lang="en-US" sz="1050"/>
            </a:pPr>
            <a:endParaRPr lang="zh-CN"/>
          </a:p>
        </c:txPr>
        <c:crossAx val="159962624"/>
        <c:crosses val="autoZero"/>
        <c:auto val="1"/>
        <c:lblAlgn val="ctr"/>
        <c:lblOffset val="100"/>
        <c:noMultiLvlLbl val="1"/>
      </c:catAx>
      <c:valAx>
        <c:axId val="159962624"/>
        <c:scaling>
          <c:orientation val="minMax"/>
        </c:scaling>
        <c:axPos val="l"/>
        <c:majorGridlines>
          <c:spPr>
            <a:ln>
              <a:solidFill>
                <a:schemeClr val="accent1">
                  <a:lumMod val="50000"/>
                </a:schemeClr>
              </a:solidFill>
              <a:prstDash val="sysDot"/>
            </a:ln>
          </c:spPr>
        </c:majorGridlines>
        <c:numFmt formatCode="General" sourceLinked="0"/>
        <c:tickLblPos val="nextTo"/>
        <c:spPr>
          <a:ln>
            <a:solidFill>
              <a:srgbClr val="99CC99">
                <a:lumMod val="50000"/>
              </a:srgbClr>
            </a:solidFill>
          </a:ln>
        </c:spPr>
        <c:txPr>
          <a:bodyPr/>
          <a:lstStyle/>
          <a:p>
            <a:pPr>
              <a:defRPr lang="en-US" sz="900"/>
            </a:pPr>
            <a:endParaRPr lang="zh-CN"/>
          </a:p>
        </c:txPr>
        <c:crossAx val="159961088"/>
        <c:crosses val="autoZero"/>
        <c:crossBetween val="between"/>
      </c:valAx>
    </c:plotArea>
    <c:legend>
      <c:legendPos val="r"/>
      <c:layout>
        <c:manualLayout>
          <c:xMode val="edge"/>
          <c:yMode val="edge"/>
          <c:x val="0.7404814915376956"/>
          <c:y val="4.1090696996209132E-2"/>
          <c:w val="0.23451850846230526"/>
          <c:h val="0.39467009332167352"/>
        </c:manualLayout>
      </c:layout>
      <c:txPr>
        <a:bodyPr/>
        <a:lstStyle/>
        <a:p>
          <a:pPr>
            <a:defRPr lang="en-US"/>
          </a:pPr>
          <a:endParaRPr lang="zh-CN"/>
        </a:p>
      </c:txPr>
    </c:legend>
    <c:plotVisOnly val="1"/>
    <c:dispBlanksAs val="zero"/>
  </c:chart>
  <c:spPr>
    <a:ln>
      <a:solidFill>
        <a:srgbClr val="FFC000"/>
      </a:solidFill>
    </a:ln>
  </c:sp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8443909789054148E-2"/>
          <c:y val="5.2680994946807072E-2"/>
          <c:w val="0.66737071060562203"/>
          <c:h val="0.81515825227729011"/>
        </c:manualLayout>
      </c:layout>
      <c:barChart>
        <c:barDir val="col"/>
        <c:grouping val="clustered"/>
        <c:ser>
          <c:idx val="0"/>
          <c:order val="0"/>
          <c:tx>
            <c:strRef>
              <c:f>'Native vs. VM Pie'!$I$40</c:f>
              <c:strCache>
                <c:ptCount val="1"/>
                <c:pt idx="0">
                  <c:v>% Processor Time</c:v>
                </c:pt>
              </c:strCache>
            </c:strRef>
          </c:tx>
          <c:spPr>
            <a:gradFill>
              <a:gsLst>
                <a:gs pos="0">
                  <a:srgbClr val="FFEFD1"/>
                </a:gs>
                <a:gs pos="64999">
                  <a:srgbClr val="F0EBD5"/>
                </a:gs>
                <a:gs pos="100000">
                  <a:srgbClr val="D1C39F"/>
                </a:gs>
              </a:gsLst>
              <a:lin ang="5400000" scaled="0"/>
            </a:gradFill>
          </c:spPr>
          <c:cat>
            <c:multiLvlStrRef>
              <c:f>'Native vs. VM Pie'!$J$38:$K$39</c:f>
              <c:multiLvlStrCache>
                <c:ptCount val="2"/>
                <c:lvl>
                  <c:pt idx="0">
                    <c:v>Native</c:v>
                  </c:pt>
                  <c:pt idx="1">
                    <c:v>VM</c:v>
                  </c:pt>
                </c:lvl>
                <c:lvl>
                  <c:pt idx="0">
                    <c:v>PDF</c:v>
                  </c:pt>
                </c:lvl>
              </c:multiLvlStrCache>
            </c:multiLvlStrRef>
          </c:cat>
          <c:val>
            <c:numRef>
              <c:f>'Native vs. VM Pie'!$J$40:$K$40</c:f>
              <c:numCache>
                <c:formatCode>General</c:formatCode>
                <c:ptCount val="2"/>
                <c:pt idx="0">
                  <c:v>75.225999999999999</c:v>
                </c:pt>
                <c:pt idx="1">
                  <c:v>53.357999999999997</c:v>
                </c:pt>
              </c:numCache>
            </c:numRef>
          </c:val>
        </c:ser>
        <c:ser>
          <c:idx val="1"/>
          <c:order val="1"/>
          <c:tx>
            <c:strRef>
              <c:f>'Native vs. VM Pie'!$I$41</c:f>
              <c:strCache>
                <c:ptCount val="1"/>
                <c:pt idx="0">
                  <c:v>Reports Executed/sec</c:v>
                </c:pt>
              </c:strCache>
            </c:strRef>
          </c:tx>
          <c:spPr>
            <a:gradFill>
              <a:gsLst>
                <a:gs pos="0">
                  <a:srgbClr val="FFF200"/>
                </a:gs>
                <a:gs pos="45000">
                  <a:srgbClr val="FF7A00"/>
                </a:gs>
                <a:gs pos="70000">
                  <a:srgbClr val="FF0300"/>
                </a:gs>
                <a:gs pos="100000">
                  <a:srgbClr val="4D0808"/>
                </a:gs>
              </a:gsLst>
              <a:lin ang="5400000" scaled="0"/>
            </a:gradFill>
          </c:spPr>
          <c:cat>
            <c:multiLvlStrRef>
              <c:f>'Native vs. VM Pie'!$J$38:$K$39</c:f>
              <c:multiLvlStrCache>
                <c:ptCount val="2"/>
                <c:lvl>
                  <c:pt idx="0">
                    <c:v>Native</c:v>
                  </c:pt>
                  <c:pt idx="1">
                    <c:v>VM</c:v>
                  </c:pt>
                </c:lvl>
                <c:lvl>
                  <c:pt idx="0">
                    <c:v>PDF</c:v>
                  </c:pt>
                </c:lvl>
              </c:multiLvlStrCache>
            </c:multiLvlStrRef>
          </c:cat>
          <c:val>
            <c:numRef>
              <c:f>'Native vs. VM Pie'!$J$41:$K$41</c:f>
              <c:numCache>
                <c:formatCode>#,##0.000</c:formatCode>
                <c:ptCount val="2"/>
                <c:pt idx="0">
                  <c:v>4.8949999999999845</c:v>
                </c:pt>
                <c:pt idx="1">
                  <c:v>3.7240000000000002</c:v>
                </c:pt>
              </c:numCache>
            </c:numRef>
          </c:val>
        </c:ser>
        <c:axId val="160066560"/>
        <c:axId val="160088832"/>
      </c:barChart>
      <c:lineChart>
        <c:grouping val="standard"/>
        <c:ser>
          <c:idx val="2"/>
          <c:order val="2"/>
          <c:tx>
            <c:strRef>
              <c:f>'Native vs. VM Pie'!$I$42</c:f>
              <c:strCache>
                <c:ptCount val="1"/>
                <c:pt idx="0">
                  <c:v>Relative Throughput</c:v>
                </c:pt>
              </c:strCache>
            </c:strRef>
          </c:tx>
          <c:spPr>
            <a:ln w="50800">
              <a:solidFill>
                <a:srgbClr val="FFC000"/>
              </a:solidFill>
            </a:ln>
          </c:spPr>
          <c:marker>
            <c:spPr>
              <a:solidFill>
                <a:srgbClr val="FFC000"/>
              </a:solidFill>
              <a:ln>
                <a:solidFill>
                  <a:srgbClr val="C00000"/>
                </a:solidFill>
              </a:ln>
              <a:scene3d>
                <a:camera prst="orthographicFront"/>
                <a:lightRig rig="threePt" dir="t"/>
              </a:scene3d>
              <a:sp3d>
                <a:bevelT/>
              </a:sp3d>
            </c:spPr>
          </c:marker>
          <c:dLbls>
            <c:dLbl>
              <c:idx val="0"/>
              <c:layout>
                <c:manualLayout>
                  <c:x val="-2.8520507114827884E-2"/>
                  <c:y val="-5.5555555555555455E-2"/>
                </c:manualLayout>
              </c:layout>
              <c:showVal val="1"/>
            </c:dLbl>
            <c:dLbl>
              <c:idx val="1"/>
              <c:layout>
                <c:manualLayout>
                  <c:x val="-1.4524399727811801E-2"/>
                  <c:y val="-5.5555680539932512E-2"/>
                </c:manualLayout>
              </c:layout>
              <c:showVal val="1"/>
            </c:dLbl>
            <c:txPr>
              <a:bodyPr/>
              <a:lstStyle/>
              <a:p>
                <a:pPr>
                  <a:defRPr lang="en-US" sz="1200" b="1">
                    <a:solidFill>
                      <a:srgbClr val="FFC000"/>
                    </a:solidFill>
                  </a:defRPr>
                </a:pPr>
                <a:endParaRPr lang="zh-CN"/>
              </a:p>
            </c:txPr>
            <c:showVal val="1"/>
          </c:dLbls>
          <c:cat>
            <c:multiLvlStrRef>
              <c:f>'Native vs. VM Pie'!$J$38:$K$39</c:f>
              <c:multiLvlStrCache>
                <c:ptCount val="2"/>
                <c:lvl>
                  <c:pt idx="0">
                    <c:v>Native</c:v>
                  </c:pt>
                  <c:pt idx="1">
                    <c:v>VM</c:v>
                  </c:pt>
                </c:lvl>
                <c:lvl>
                  <c:pt idx="0">
                    <c:v>PDF</c:v>
                  </c:pt>
                </c:lvl>
              </c:multiLvlStrCache>
            </c:multiLvlStrRef>
          </c:cat>
          <c:val>
            <c:numRef>
              <c:f>'Native vs. VM Pie'!$J$42:$K$42</c:f>
              <c:numCache>
                <c:formatCode>General</c:formatCode>
                <c:ptCount val="2"/>
                <c:pt idx="0">
                  <c:v>7</c:v>
                </c:pt>
                <c:pt idx="1">
                  <c:v>7</c:v>
                </c:pt>
              </c:numCache>
            </c:numRef>
          </c:val>
        </c:ser>
        <c:marker val="1"/>
        <c:axId val="160066560"/>
        <c:axId val="160088832"/>
      </c:lineChart>
      <c:catAx>
        <c:axId val="160066560"/>
        <c:scaling>
          <c:orientation val="minMax"/>
        </c:scaling>
        <c:axPos val="b"/>
        <c:tickLblPos val="nextTo"/>
        <c:spPr>
          <a:ln>
            <a:solidFill>
              <a:schemeClr val="accent1">
                <a:lumMod val="50000"/>
              </a:schemeClr>
            </a:solidFill>
          </a:ln>
        </c:spPr>
        <c:txPr>
          <a:bodyPr/>
          <a:lstStyle/>
          <a:p>
            <a:pPr>
              <a:defRPr lang="en-US" sz="1050"/>
            </a:pPr>
            <a:endParaRPr lang="zh-CN"/>
          </a:p>
        </c:txPr>
        <c:crossAx val="160088832"/>
        <c:crosses val="autoZero"/>
        <c:auto val="1"/>
        <c:lblAlgn val="ctr"/>
        <c:lblOffset val="50"/>
        <c:noMultiLvlLbl val="1"/>
      </c:catAx>
      <c:valAx>
        <c:axId val="160088832"/>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sz="900"/>
            </a:pPr>
            <a:endParaRPr lang="zh-CN"/>
          </a:p>
        </c:txPr>
        <c:crossAx val="160066560"/>
        <c:crosses val="autoZero"/>
        <c:crossBetween val="between"/>
      </c:valAx>
    </c:plotArea>
    <c:legend>
      <c:legendPos val="r"/>
      <c:layout>
        <c:manualLayout>
          <c:xMode val="edge"/>
          <c:yMode val="edge"/>
          <c:x val="0.7196026538349376"/>
          <c:y val="5.2844394450693923E-2"/>
          <c:w val="0.27659861961699234"/>
          <c:h val="0.43889670374833317"/>
        </c:manualLayout>
      </c:layout>
      <c:txPr>
        <a:bodyPr/>
        <a:lstStyle/>
        <a:p>
          <a:pPr>
            <a:defRPr lang="en-US"/>
          </a:pPr>
          <a:endParaRPr lang="zh-CN"/>
        </a:p>
      </c:txPr>
    </c:legend>
    <c:plotVisOnly val="1"/>
    <c:dispBlanksAs val="gap"/>
  </c:chart>
  <c:spPr>
    <a:ln>
      <a:solidFill>
        <a:srgbClr val="FFC000"/>
      </a:solidFill>
    </a:ln>
  </c:sp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sz="1400" b="0"/>
            </a:pPr>
            <a:r>
              <a:rPr lang="en-US" sz="1400" b="0" dirty="0"/>
              <a:t>Power and Cooling at 6:1 Consolidation</a:t>
            </a:r>
            <a:r>
              <a:rPr lang="en-US" sz="1400" b="0" baseline="0" dirty="0"/>
              <a:t> (369 Volt Amps Legacy </a:t>
            </a:r>
            <a:r>
              <a:rPr lang="en-US" sz="1400" b="0" baseline="0" dirty="0" smtClean="0"/>
              <a:t>vs. </a:t>
            </a:r>
            <a:r>
              <a:rPr lang="en-US" sz="1400" b="0" baseline="0" dirty="0"/>
              <a:t>313 Volt Amps New)</a:t>
            </a:r>
            <a:endParaRPr lang="en-US" sz="1400" b="0" dirty="0"/>
          </a:p>
        </c:rich>
      </c:tx>
      <c:layout>
        <c:manualLayout>
          <c:xMode val="edge"/>
          <c:yMode val="edge"/>
          <c:x val="0.12094103538781792"/>
          <c:y val="0"/>
        </c:manualLayout>
      </c:layout>
    </c:title>
    <c:view3D>
      <c:rAngAx val="1"/>
    </c:view3D>
    <c:floor>
      <c:spPr>
        <a:ln>
          <a:solidFill>
            <a:srgbClr val="347C47"/>
          </a:solidFill>
        </a:ln>
      </c:spPr>
    </c:floor>
    <c:plotArea>
      <c:layout>
        <c:manualLayout>
          <c:layoutTarget val="inner"/>
          <c:xMode val="edge"/>
          <c:yMode val="edge"/>
          <c:x val="0.16876618547681593"/>
          <c:y val="0.20429941449626568"/>
          <c:w val="0.8139924427550006"/>
          <c:h val="0.71797563766068062"/>
        </c:manualLayout>
      </c:layout>
      <c:bar3DChart>
        <c:barDir val="col"/>
        <c:grouping val="stacked"/>
        <c:ser>
          <c:idx val="0"/>
          <c:order val="0"/>
          <c:tx>
            <c:strRef>
              <c:f>Sheet1!$A$4</c:f>
              <c:strCache>
                <c:ptCount val="1"/>
                <c:pt idx="0">
                  <c:v>Power and Cooling (Volt Amps) and Consolidation Ratio</c:v>
                </c:pt>
              </c:strCache>
            </c:strRef>
          </c:tx>
          <c:spPr>
            <a:gradFill>
              <a:gsLst>
                <a:gs pos="0">
                  <a:srgbClr val="DDEBCF"/>
                </a:gs>
                <a:gs pos="50000">
                  <a:srgbClr val="9CB86E"/>
                </a:gs>
                <a:gs pos="100000">
                  <a:srgbClr val="156B13"/>
                </a:gs>
              </a:gsLst>
              <a:lin ang="5400000" scaled="0"/>
            </a:gradFill>
          </c:spPr>
          <c:cat>
            <c:strRef>
              <c:f>Sheet1!$B$3:$G$3</c:f>
              <c:strCache>
                <c:ptCount val="2"/>
                <c:pt idx="0">
                  <c:v>Legacy</c:v>
                </c:pt>
                <c:pt idx="1">
                  <c:v>SQL Utility</c:v>
                </c:pt>
              </c:strCache>
            </c:strRef>
          </c:cat>
          <c:val>
            <c:numRef>
              <c:f>Sheet1!$B$4:$G$4</c:f>
              <c:numCache>
                <c:formatCode>#,##0</c:formatCode>
                <c:ptCount val="2"/>
                <c:pt idx="0">
                  <c:v>3690000</c:v>
                </c:pt>
                <c:pt idx="1">
                  <c:v>153750</c:v>
                </c:pt>
              </c:numCache>
            </c:numRef>
          </c:val>
        </c:ser>
        <c:gapWidth val="219"/>
        <c:shape val="cylinder"/>
        <c:axId val="159856512"/>
        <c:axId val="159858048"/>
        <c:axId val="0"/>
      </c:bar3DChart>
      <c:catAx>
        <c:axId val="159856512"/>
        <c:scaling>
          <c:orientation val="minMax"/>
        </c:scaling>
        <c:delete val="1"/>
        <c:axPos val="b"/>
        <c:numFmt formatCode="#,##0" sourceLinked="1"/>
        <c:tickLblPos val="none"/>
        <c:crossAx val="159858048"/>
        <c:crosses val="autoZero"/>
        <c:auto val="1"/>
        <c:lblAlgn val="ctr"/>
        <c:lblOffset val="100"/>
      </c:catAx>
      <c:valAx>
        <c:axId val="159858048"/>
        <c:scaling>
          <c:orientation val="minMax"/>
        </c:scaling>
        <c:axPos val="l"/>
        <c:majorGridlines>
          <c:spPr>
            <a:ln>
              <a:solidFill>
                <a:srgbClr val="347C47"/>
              </a:solidFill>
            </a:ln>
          </c:spPr>
        </c:majorGridlines>
        <c:numFmt formatCode="#,##0" sourceLinked="1"/>
        <c:tickLblPos val="nextTo"/>
        <c:txPr>
          <a:bodyPr/>
          <a:lstStyle/>
          <a:p>
            <a:pPr>
              <a:defRPr lang="en-US"/>
            </a:pPr>
            <a:endParaRPr lang="zh-CN"/>
          </a:p>
        </c:txPr>
        <c:crossAx val="159856512"/>
        <c:crosses val="autoZero"/>
        <c:crossBetween val="between"/>
      </c:valAx>
    </c:plotArea>
    <c:plotVisOnly val="1"/>
  </c:chart>
  <c:spPr>
    <a:ln>
      <a:solidFill>
        <a:srgbClr val="FFC000"/>
      </a:solid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sz="1400" b="0"/>
            </a:pPr>
            <a:r>
              <a:rPr lang="en-US" sz="1400" b="0" dirty="0"/>
              <a:t>Rack Units at 6:1 Consolidation</a:t>
            </a:r>
          </a:p>
          <a:p>
            <a:pPr>
              <a:defRPr lang="en-US" sz="1400" b="0"/>
            </a:pPr>
            <a:r>
              <a:rPr lang="en-US" sz="1400" b="0" dirty="0"/>
              <a:t>(6.8RU</a:t>
            </a:r>
            <a:r>
              <a:rPr lang="en-US" sz="1400" b="0" baseline="0" dirty="0"/>
              <a:t> Legacy </a:t>
            </a:r>
            <a:r>
              <a:rPr lang="en-US" sz="1400" b="0" baseline="0" dirty="0" smtClean="0"/>
              <a:t>vs. </a:t>
            </a:r>
            <a:r>
              <a:rPr lang="en-US" sz="1400" b="0" baseline="0" dirty="0"/>
              <a:t>.62RU New)</a:t>
            </a:r>
            <a:endParaRPr lang="en-US" sz="1400" b="0" dirty="0"/>
          </a:p>
        </c:rich>
      </c:tx>
      <c:layout>
        <c:manualLayout>
          <c:xMode val="edge"/>
          <c:yMode val="edge"/>
          <c:x val="0.23065064235391594"/>
          <c:y val="0"/>
        </c:manualLayout>
      </c:layout>
    </c:title>
    <c:view3D>
      <c:rAngAx val="1"/>
    </c:view3D>
    <c:floor>
      <c:spPr>
        <a:ln>
          <a:solidFill>
            <a:srgbClr val="347C47"/>
          </a:solidFill>
        </a:ln>
      </c:spPr>
    </c:floor>
    <c:plotArea>
      <c:layout>
        <c:manualLayout>
          <c:layoutTarget val="inner"/>
          <c:xMode val="edge"/>
          <c:yMode val="edge"/>
          <c:x val="0.12608417368881517"/>
          <c:y val="0.20633555420956987"/>
          <c:w val="0.85637196666206183"/>
          <c:h val="0.6906622249141936"/>
        </c:manualLayout>
      </c:layout>
      <c:bar3DChart>
        <c:barDir val="col"/>
        <c:grouping val="stacked"/>
        <c:ser>
          <c:idx val="0"/>
          <c:order val="0"/>
          <c:tx>
            <c:strRef>
              <c:f>Sheet1!$A$2</c:f>
              <c:strCache>
                <c:ptCount val="1"/>
                <c:pt idx="0">
                  <c:v>Rack Units and Consolidation Ratio</c:v>
                </c:pt>
              </c:strCache>
            </c:strRef>
          </c:tx>
          <c:spPr>
            <a:gradFill>
              <a:gsLst>
                <a:gs pos="0">
                  <a:srgbClr val="DDEBCF"/>
                </a:gs>
                <a:gs pos="50000">
                  <a:srgbClr val="9CB86E"/>
                </a:gs>
                <a:gs pos="100000">
                  <a:srgbClr val="156B13"/>
                </a:gs>
              </a:gsLst>
              <a:lin ang="5400000" scaled="0"/>
            </a:gradFill>
          </c:spPr>
          <c:cat>
            <c:strRef>
              <c:f>Sheet1!$B$1:$G$1</c:f>
              <c:strCache>
                <c:ptCount val="2"/>
                <c:pt idx="0">
                  <c:v>Legacy</c:v>
                </c:pt>
                <c:pt idx="1">
                  <c:v>SQL Utility</c:v>
                </c:pt>
              </c:strCache>
            </c:strRef>
          </c:cat>
          <c:val>
            <c:numRef>
              <c:f>Sheet1!$B$2:$G$2</c:f>
              <c:numCache>
                <c:formatCode>#,##0</c:formatCode>
                <c:ptCount val="2"/>
                <c:pt idx="0">
                  <c:v>34000</c:v>
                </c:pt>
                <c:pt idx="1">
                  <c:v>708.3333333333336</c:v>
                </c:pt>
              </c:numCache>
            </c:numRef>
          </c:val>
        </c:ser>
        <c:gapWidth val="252"/>
        <c:shape val="cylinder"/>
        <c:axId val="159890816"/>
        <c:axId val="159898240"/>
        <c:axId val="0"/>
      </c:bar3DChart>
      <c:catAx>
        <c:axId val="159890816"/>
        <c:scaling>
          <c:orientation val="minMax"/>
        </c:scaling>
        <c:delete val="1"/>
        <c:axPos val="b"/>
        <c:numFmt formatCode="General" sourceLinked="1"/>
        <c:tickLblPos val="none"/>
        <c:crossAx val="159898240"/>
        <c:crosses val="autoZero"/>
        <c:auto val="1"/>
        <c:lblAlgn val="ctr"/>
        <c:lblOffset val="100"/>
      </c:catAx>
      <c:valAx>
        <c:axId val="159898240"/>
        <c:scaling>
          <c:orientation val="minMax"/>
        </c:scaling>
        <c:axPos val="l"/>
        <c:majorGridlines>
          <c:spPr>
            <a:ln>
              <a:solidFill>
                <a:srgbClr val="347C47"/>
              </a:solidFill>
            </a:ln>
          </c:spPr>
        </c:majorGridlines>
        <c:numFmt formatCode="#,##0" sourceLinked="1"/>
        <c:tickLblPos val="nextTo"/>
        <c:txPr>
          <a:bodyPr/>
          <a:lstStyle/>
          <a:p>
            <a:pPr>
              <a:defRPr lang="en-US"/>
            </a:pPr>
            <a:endParaRPr lang="zh-CN"/>
          </a:p>
        </c:txPr>
        <c:crossAx val="159890816"/>
        <c:crosses val="autoZero"/>
        <c:crossBetween val="between"/>
      </c:valAx>
    </c:plotArea>
    <c:plotVisOnly val="1"/>
  </c:chart>
  <c:spPr>
    <a:ln>
      <a:solidFill>
        <a:srgbClr val="FFC000"/>
      </a:solidFill>
    </a:ln>
  </c:sp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zh-CN"/>
  <c:style val="6"/>
  <c:chart>
    <c:title>
      <c:tx>
        <c:rich>
          <a:bodyPr/>
          <a:lstStyle/>
          <a:p>
            <a:pPr>
              <a:defRPr lang="en-US" sz="1400" b="0"/>
            </a:pPr>
            <a:r>
              <a:rPr lang="en-US" sz="1400" b="0" dirty="0"/>
              <a:t>Annual Recycle Cost at 6:1 Consolidation</a:t>
            </a:r>
          </a:p>
        </c:rich>
      </c:tx>
      <c:layout/>
    </c:title>
    <c:view3D>
      <c:rAngAx val="1"/>
    </c:view3D>
    <c:floor>
      <c:spPr>
        <a:ln>
          <a:solidFill>
            <a:srgbClr val="CCFFCC">
              <a:lumMod val="25000"/>
            </a:srgbClr>
          </a:solidFill>
        </a:ln>
      </c:spPr>
    </c:floor>
    <c:plotArea>
      <c:layout>
        <c:manualLayout>
          <c:layoutTarget val="inner"/>
          <c:xMode val="edge"/>
          <c:yMode val="edge"/>
          <c:x val="0.15595753655793107"/>
          <c:y val="0.1213290823309663"/>
          <c:w val="0.81130436820397467"/>
          <c:h val="0.78183727034120731"/>
        </c:manualLayout>
      </c:layout>
      <c:bar3DChart>
        <c:barDir val="col"/>
        <c:grouping val="stacked"/>
        <c:ser>
          <c:idx val="0"/>
          <c:order val="0"/>
          <c:tx>
            <c:strRef>
              <c:f>Sheet1!$A$6</c:f>
              <c:strCache>
                <c:ptCount val="1"/>
                <c:pt idx="0">
                  <c:v>Recycle Cost and Consolidation Ratio</c:v>
                </c:pt>
              </c:strCache>
            </c:strRef>
          </c:tx>
          <c:spPr>
            <a:gradFill>
              <a:gsLst>
                <a:gs pos="0">
                  <a:srgbClr val="DDEBCF"/>
                </a:gs>
                <a:gs pos="50000">
                  <a:srgbClr val="9CB86E"/>
                </a:gs>
                <a:gs pos="100000">
                  <a:srgbClr val="156B13"/>
                </a:gs>
              </a:gsLst>
              <a:lin ang="5400000" scaled="0"/>
            </a:gradFill>
          </c:spPr>
          <c:cat>
            <c:strRef>
              <c:f>Sheet1!$B$5:$G$5</c:f>
              <c:strCache>
                <c:ptCount val="2"/>
                <c:pt idx="0">
                  <c:v>Legacy</c:v>
                </c:pt>
                <c:pt idx="1">
                  <c:v>SQL Utility</c:v>
                </c:pt>
              </c:strCache>
            </c:strRef>
          </c:cat>
          <c:val>
            <c:numRef>
              <c:f>Sheet1!$B$6:$G$6</c:f>
              <c:numCache>
                <c:formatCode>"$"#,##0</c:formatCode>
                <c:ptCount val="2"/>
                <c:pt idx="0">
                  <c:v>50000</c:v>
                </c:pt>
                <c:pt idx="1">
                  <c:v>8333.333333333323</c:v>
                </c:pt>
              </c:numCache>
            </c:numRef>
          </c:val>
        </c:ser>
        <c:gapWidth val="234"/>
        <c:shape val="cylinder"/>
        <c:axId val="160181632"/>
        <c:axId val="160212096"/>
        <c:axId val="0"/>
      </c:bar3DChart>
      <c:catAx>
        <c:axId val="160181632"/>
        <c:scaling>
          <c:orientation val="minMax"/>
        </c:scaling>
        <c:delete val="1"/>
        <c:axPos val="b"/>
        <c:numFmt formatCode="General" sourceLinked="1"/>
        <c:tickLblPos val="none"/>
        <c:crossAx val="160212096"/>
        <c:crosses val="autoZero"/>
        <c:auto val="1"/>
        <c:lblAlgn val="ctr"/>
        <c:lblOffset val="100"/>
      </c:catAx>
      <c:valAx>
        <c:axId val="160212096"/>
        <c:scaling>
          <c:orientation val="minMax"/>
        </c:scaling>
        <c:axPos val="l"/>
        <c:majorGridlines>
          <c:spPr>
            <a:ln>
              <a:solidFill>
                <a:srgbClr val="347C47"/>
              </a:solidFill>
            </a:ln>
          </c:spPr>
        </c:majorGridlines>
        <c:numFmt formatCode="&quot;$&quot;#,##0" sourceLinked="1"/>
        <c:tickLblPos val="nextTo"/>
        <c:txPr>
          <a:bodyPr/>
          <a:lstStyle/>
          <a:p>
            <a:pPr>
              <a:defRPr lang="en-US" sz="1000"/>
            </a:pPr>
            <a:endParaRPr lang="zh-CN"/>
          </a:p>
        </c:txPr>
        <c:crossAx val="160181632"/>
        <c:crosses val="autoZero"/>
        <c:crossBetween val="between"/>
      </c:valAx>
    </c:plotArea>
    <c:plotVisOnly val="1"/>
  </c:chart>
  <c:spPr>
    <a:ln>
      <a:solidFill>
        <a:srgbClr val="FFC000"/>
      </a:solidFill>
    </a:ln>
  </c:spPr>
  <c:txPr>
    <a:bodyPr/>
    <a:lstStyle/>
    <a:p>
      <a:pPr>
        <a:defRPr sz="1800"/>
      </a:pPr>
      <a:endParaRPr lang="zh-CN"/>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sz="1400" b="0"/>
            </a:pPr>
            <a:r>
              <a:rPr lang="en-US" sz="1400" b="0" dirty="0"/>
              <a:t>Annual Operating </a:t>
            </a:r>
            <a:r>
              <a:rPr lang="en-US" sz="1400" b="0" dirty="0" smtClean="0"/>
              <a:t>Cost </a:t>
            </a:r>
            <a:r>
              <a:rPr lang="en-US" sz="1400" b="0" dirty="0"/>
              <a:t>at 6:1 Consolidation</a:t>
            </a:r>
          </a:p>
        </c:rich>
      </c:tx>
      <c:layout>
        <c:manualLayout>
          <c:xMode val="edge"/>
          <c:yMode val="edge"/>
          <c:x val="0.13987057652276225"/>
          <c:y val="2.4390243902439025E-2"/>
        </c:manualLayout>
      </c:layout>
    </c:title>
    <c:view3D>
      <c:rAngAx val="1"/>
    </c:view3D>
    <c:floor>
      <c:spPr>
        <a:noFill/>
        <a:ln>
          <a:solidFill>
            <a:srgbClr val="CCFFCC">
              <a:lumMod val="25000"/>
            </a:srgbClr>
          </a:solidFill>
        </a:ln>
      </c:spPr>
    </c:floor>
    <c:plotArea>
      <c:layout>
        <c:manualLayout>
          <c:layoutTarget val="inner"/>
          <c:xMode val="edge"/>
          <c:yMode val="edge"/>
          <c:x val="0.17489456059371888"/>
          <c:y val="0.12341463414634146"/>
          <c:w val="0.79349624400398222"/>
          <c:h val="0.80552493438320205"/>
        </c:manualLayout>
      </c:layout>
      <c:bar3DChart>
        <c:barDir val="col"/>
        <c:grouping val="stacked"/>
        <c:ser>
          <c:idx val="0"/>
          <c:order val="0"/>
          <c:tx>
            <c:strRef>
              <c:f>Sheet1!$A$8</c:f>
              <c:strCache>
                <c:ptCount val="1"/>
                <c:pt idx="0">
                  <c:v>Total Operating Costs</c:v>
                </c:pt>
              </c:strCache>
            </c:strRef>
          </c:tx>
          <c:spPr>
            <a:gradFill>
              <a:gsLst>
                <a:gs pos="0">
                  <a:srgbClr val="DDEBCF"/>
                </a:gs>
                <a:gs pos="50000">
                  <a:srgbClr val="9CB86E"/>
                </a:gs>
                <a:gs pos="100000">
                  <a:srgbClr val="156B13"/>
                </a:gs>
              </a:gsLst>
              <a:lin ang="5400000" scaled="0"/>
            </a:gradFill>
          </c:spPr>
          <c:cat>
            <c:strRef>
              <c:f>Sheet1!$B$7:$G$7</c:f>
              <c:strCache>
                <c:ptCount val="2"/>
                <c:pt idx="0">
                  <c:v>Legacy</c:v>
                </c:pt>
                <c:pt idx="1">
                  <c:v>SQL Utility</c:v>
                </c:pt>
              </c:strCache>
            </c:strRef>
          </c:cat>
          <c:val>
            <c:numRef>
              <c:f>Sheet1!$B$8:$G$8</c:f>
              <c:numCache>
                <c:formatCode>"$"#,##0</c:formatCode>
                <c:ptCount val="2"/>
                <c:pt idx="0">
                  <c:v>17800000</c:v>
                </c:pt>
                <c:pt idx="1">
                  <c:v>8400000</c:v>
                </c:pt>
              </c:numCache>
            </c:numRef>
          </c:val>
        </c:ser>
        <c:gapWidth val="209"/>
        <c:shape val="cylinder"/>
        <c:axId val="160240384"/>
        <c:axId val="160241920"/>
        <c:axId val="0"/>
      </c:bar3DChart>
      <c:catAx>
        <c:axId val="160240384"/>
        <c:scaling>
          <c:orientation val="minMax"/>
        </c:scaling>
        <c:delete val="1"/>
        <c:axPos val="b"/>
        <c:numFmt formatCode="General" sourceLinked="1"/>
        <c:tickLblPos val="none"/>
        <c:crossAx val="160241920"/>
        <c:crosses val="autoZero"/>
        <c:auto val="1"/>
        <c:lblAlgn val="ctr"/>
        <c:lblOffset val="100"/>
      </c:catAx>
      <c:valAx>
        <c:axId val="160241920"/>
        <c:scaling>
          <c:orientation val="minMax"/>
        </c:scaling>
        <c:axPos val="l"/>
        <c:majorGridlines>
          <c:spPr>
            <a:ln>
              <a:solidFill>
                <a:srgbClr val="347C47"/>
              </a:solidFill>
            </a:ln>
          </c:spPr>
        </c:majorGridlines>
        <c:numFmt formatCode="&quot;$&quot;#,##0" sourceLinked="1"/>
        <c:tickLblPos val="nextTo"/>
        <c:txPr>
          <a:bodyPr/>
          <a:lstStyle/>
          <a:p>
            <a:pPr>
              <a:defRPr lang="en-US" sz="1000"/>
            </a:pPr>
            <a:endParaRPr lang="zh-CN"/>
          </a:p>
        </c:txPr>
        <c:crossAx val="160240384"/>
        <c:crosses val="autoZero"/>
        <c:crossBetween val="between"/>
      </c:valAx>
    </c:plotArea>
    <c:plotVisOnly val="1"/>
  </c:chart>
  <c:spPr>
    <a:ln>
      <a:solidFill>
        <a:srgbClr val="FFC000"/>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view3D>
      <c:depthPercent val="100"/>
      <c:rAngAx val="1"/>
    </c:view3D>
    <c:plotArea>
      <c:layout>
        <c:manualLayout>
          <c:layoutTarget val="inner"/>
          <c:xMode val="edge"/>
          <c:yMode val="edge"/>
          <c:x val="0.10335180324681636"/>
          <c:y val="0.17776223284589651"/>
          <c:w val="0.65075029825817887"/>
          <c:h val="0.73321569178852664"/>
        </c:manualLayout>
      </c:layout>
      <c:bar3DChart>
        <c:barDir val="col"/>
        <c:grouping val="clustered"/>
        <c:ser>
          <c:idx val="0"/>
          <c:order val="0"/>
          <c:tx>
            <c:strRef>
              <c:f>Sheet1!$X$73</c:f>
              <c:strCache>
                <c:ptCount val="1"/>
                <c:pt idx="0">
                  <c:v>Low: Batches per CPU %</c:v>
                </c:pt>
              </c:strCache>
            </c:strRef>
          </c:tx>
          <c:spPr>
            <a:solidFill>
              <a:schemeClr val="accent1">
                <a:lumMod val="50000"/>
              </a:schemeClr>
            </a:solidFill>
            <a:ln w="12700">
              <a:solidFill>
                <a:schemeClr val="accent1">
                  <a:lumMod val="20000"/>
                  <a:lumOff val="80000"/>
                </a:schemeClr>
              </a:solidFill>
            </a:ln>
          </c:spPr>
          <c:val>
            <c:numRef>
              <c:f>Sheet1!$Y$73:$AB$73</c:f>
              <c:numCache>
                <c:formatCode>0.00</c:formatCode>
                <c:ptCount val="4"/>
                <c:pt idx="0">
                  <c:v>19.2</c:v>
                </c:pt>
                <c:pt idx="1">
                  <c:v>17.5</c:v>
                </c:pt>
                <c:pt idx="2">
                  <c:v>16.100000000000001</c:v>
                </c:pt>
                <c:pt idx="3">
                  <c:v>15.7</c:v>
                </c:pt>
              </c:numCache>
            </c:numRef>
          </c:val>
        </c:ser>
        <c:ser>
          <c:idx val="1"/>
          <c:order val="1"/>
          <c:tx>
            <c:strRef>
              <c:f>Sheet1!$X$74</c:f>
              <c:strCache>
                <c:ptCount val="1"/>
                <c:pt idx="0">
                  <c:v>Medium: Batches per CPU %</c:v>
                </c:pt>
              </c:strCache>
            </c:strRef>
          </c:tx>
          <c:spPr>
            <a:solidFill>
              <a:schemeClr val="accent1">
                <a:lumMod val="75000"/>
              </a:schemeClr>
            </a:solidFill>
            <a:ln w="12700">
              <a:solidFill>
                <a:srgbClr val="99CC99">
                  <a:lumMod val="20000"/>
                  <a:lumOff val="80000"/>
                </a:srgbClr>
              </a:solidFill>
            </a:ln>
          </c:spPr>
          <c:val>
            <c:numRef>
              <c:f>Sheet1!$Y$74:$AB$74</c:f>
              <c:numCache>
                <c:formatCode>0.00</c:formatCode>
                <c:ptCount val="4"/>
                <c:pt idx="0">
                  <c:v>16</c:v>
                </c:pt>
                <c:pt idx="1">
                  <c:v>14.8</c:v>
                </c:pt>
                <c:pt idx="2">
                  <c:v>14</c:v>
                </c:pt>
                <c:pt idx="3">
                  <c:v>13.9</c:v>
                </c:pt>
              </c:numCache>
            </c:numRef>
          </c:val>
        </c:ser>
        <c:ser>
          <c:idx val="2"/>
          <c:order val="2"/>
          <c:tx>
            <c:strRef>
              <c:f>Sheet1!$X$75</c:f>
              <c:strCache>
                <c:ptCount val="1"/>
                <c:pt idx="0">
                  <c:v>High: Batches per CPU %</c:v>
                </c:pt>
              </c:strCache>
            </c:strRef>
          </c:tx>
          <c:spPr>
            <a:solidFill>
              <a:schemeClr val="accent1"/>
            </a:solidFill>
            <a:ln w="12700">
              <a:solidFill>
                <a:srgbClr val="99CC99">
                  <a:lumMod val="20000"/>
                  <a:lumOff val="80000"/>
                </a:srgbClr>
              </a:solidFill>
            </a:ln>
          </c:spPr>
          <c:val>
            <c:numRef>
              <c:f>Sheet1!$Y$75:$AB$75</c:f>
              <c:numCache>
                <c:formatCode>0.00</c:formatCode>
                <c:ptCount val="4"/>
                <c:pt idx="0">
                  <c:v>14.8</c:v>
                </c:pt>
                <c:pt idx="1">
                  <c:v>13.6</c:v>
                </c:pt>
                <c:pt idx="2">
                  <c:v>13.1</c:v>
                </c:pt>
                <c:pt idx="3">
                  <c:v>13.2</c:v>
                </c:pt>
              </c:numCache>
            </c:numRef>
          </c:val>
        </c:ser>
        <c:shape val="box"/>
        <c:axId val="158866048"/>
        <c:axId val="158871936"/>
        <c:axId val="0"/>
      </c:bar3DChart>
      <c:catAx>
        <c:axId val="158866048"/>
        <c:scaling>
          <c:orientation val="minMax"/>
        </c:scaling>
        <c:axPos val="b"/>
        <c:tickLblPos val="nextTo"/>
        <c:spPr>
          <a:ln>
            <a:solidFill>
              <a:schemeClr val="accent1">
                <a:lumMod val="50000"/>
              </a:schemeClr>
            </a:solidFill>
          </a:ln>
        </c:spPr>
        <c:txPr>
          <a:bodyPr/>
          <a:lstStyle/>
          <a:p>
            <a:pPr>
              <a:defRPr lang="en-US"/>
            </a:pPr>
            <a:endParaRPr lang="zh-CN"/>
          </a:p>
        </c:txPr>
        <c:crossAx val="158871936"/>
        <c:crosses val="autoZero"/>
        <c:auto val="1"/>
        <c:lblAlgn val="ctr"/>
        <c:lblOffset val="100"/>
      </c:catAx>
      <c:valAx>
        <c:axId val="158871936"/>
        <c:scaling>
          <c:orientation val="minMax"/>
        </c:scaling>
        <c:axPos val="l"/>
        <c:majorGridlines>
          <c:spPr>
            <a:ln>
              <a:solidFill>
                <a:schemeClr val="accent1">
                  <a:lumMod val="50000"/>
                </a:schemeClr>
              </a:solidFill>
              <a:prstDash val="sysDot"/>
            </a:ln>
          </c:spPr>
        </c:majorGridlines>
        <c:numFmt formatCode="0.00" sourceLinked="1"/>
        <c:tickLblPos val="nextTo"/>
        <c:spPr>
          <a:ln>
            <a:solidFill>
              <a:schemeClr val="accent1">
                <a:lumMod val="50000"/>
              </a:schemeClr>
            </a:solidFill>
          </a:ln>
        </c:spPr>
        <c:txPr>
          <a:bodyPr/>
          <a:lstStyle/>
          <a:p>
            <a:pPr>
              <a:defRPr lang="en-US"/>
            </a:pPr>
            <a:endParaRPr lang="zh-CN"/>
          </a:p>
        </c:txPr>
        <c:crossAx val="158866048"/>
        <c:crosses val="autoZero"/>
        <c:crossBetween val="between"/>
      </c:valAx>
    </c:plotArea>
    <c:legend>
      <c:legendPos val="r"/>
      <c:layout>
        <c:manualLayout>
          <c:xMode val="edge"/>
          <c:yMode val="edge"/>
          <c:x val="0.75351336196611496"/>
          <c:y val="0.25171033166308759"/>
          <c:w val="0.23491083145856828"/>
          <c:h val="0.18639584824624253"/>
        </c:manualLayout>
      </c:layout>
      <c:txPr>
        <a:bodyPr/>
        <a:lstStyle/>
        <a:p>
          <a:pPr>
            <a:defRPr lang="en-US" sz="1200"/>
          </a:pPr>
          <a:endParaRPr lang="zh-CN"/>
        </a:p>
      </c:txPr>
    </c:legend>
    <c:plotVisOnly val="1"/>
  </c:chart>
  <c:spPr>
    <a:ln>
      <a:solidFill>
        <a:srgbClr val="FFC000"/>
      </a:solid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1796120823880316E-2"/>
          <c:y val="0.1187953660964796"/>
          <c:w val="0.88991255070388919"/>
          <c:h val="0.71250701420943163"/>
        </c:manualLayout>
      </c:layout>
      <c:barChart>
        <c:barDir val="col"/>
        <c:grouping val="clustered"/>
        <c:ser>
          <c:idx val="2"/>
          <c:order val="2"/>
          <c:tx>
            <c:strRef>
              <c:f>NUMPROC16!$AZ$61</c:f>
              <c:strCache>
                <c:ptCount val="1"/>
                <c:pt idx="0">
                  <c:v>Batch Req. /sec(0)</c:v>
                </c:pt>
              </c:strCache>
            </c:strRef>
          </c:tx>
          <c:spPr>
            <a:gradFill>
              <a:gsLst>
                <a:gs pos="0">
                  <a:srgbClr val="263FFA"/>
                </a:gs>
                <a:gs pos="50000">
                  <a:srgbClr val="99CC99">
                    <a:tint val="44500"/>
                    <a:satMod val="160000"/>
                  </a:srgbClr>
                </a:gs>
                <a:gs pos="100000">
                  <a:srgbClr val="99CC99">
                    <a:tint val="23500"/>
                    <a:satMod val="160000"/>
                  </a:srgbClr>
                </a:gs>
              </a:gsLst>
              <a:lin ang="5400000" scaled="0"/>
            </a:gradFill>
          </c:spPr>
          <c:cat>
            <c:strRef>
              <c:f>NUMPROC16!$BA$58:$BD$58</c:f>
              <c:strCache>
                <c:ptCount val="4"/>
                <c:pt idx="0">
                  <c:v>1 Inst</c:v>
                </c:pt>
                <c:pt idx="1">
                  <c:v>2 Inst</c:v>
                </c:pt>
                <c:pt idx="2">
                  <c:v>3 Inst</c:v>
                </c:pt>
                <c:pt idx="3">
                  <c:v>4 Inst</c:v>
                </c:pt>
              </c:strCache>
            </c:strRef>
          </c:cat>
          <c:val>
            <c:numRef>
              <c:f>NUMPROC16!$BA$61:$BD$61</c:f>
              <c:numCache>
                <c:formatCode>General</c:formatCode>
                <c:ptCount val="4"/>
                <c:pt idx="0">
                  <c:v>625.97400000000005</c:v>
                </c:pt>
                <c:pt idx="1">
                  <c:v>1188.1599999999999</c:v>
                </c:pt>
                <c:pt idx="2">
                  <c:v>1668.6</c:v>
                </c:pt>
                <c:pt idx="3">
                  <c:v>2206.3750000000141</c:v>
                </c:pt>
              </c:numCache>
            </c:numRef>
          </c:val>
        </c:ser>
        <c:gapWidth val="189"/>
        <c:axId val="158923776"/>
        <c:axId val="158922240"/>
      </c:barChart>
      <c:lineChart>
        <c:grouping val="standard"/>
        <c:ser>
          <c:idx val="0"/>
          <c:order val="0"/>
          <c:tx>
            <c:strRef>
              <c:f>NUMPROC16!$AZ$59</c:f>
              <c:strCache>
                <c:ptCount val="1"/>
                <c:pt idx="0">
                  <c:v>% Processor(0)</c:v>
                </c:pt>
              </c:strCache>
            </c:strRef>
          </c:tx>
          <c:spPr>
            <a:ln w="50800">
              <a:solidFill>
                <a:srgbClr val="FFC000"/>
              </a:solidFill>
            </a:ln>
          </c:spPr>
          <c:marker>
            <c:spPr>
              <a:solidFill>
                <a:srgbClr val="FFC000"/>
              </a:solidFill>
              <a:ln>
                <a:solidFill>
                  <a:srgbClr val="FFC000"/>
                </a:solidFill>
              </a:ln>
              <a:scene3d>
                <a:camera prst="orthographicFront"/>
                <a:lightRig rig="threePt" dir="t"/>
              </a:scene3d>
              <a:sp3d>
                <a:bevelT/>
              </a:sp3d>
            </c:spPr>
          </c:marker>
          <c:cat>
            <c:strRef>
              <c:f>NUMPROC16!$BA$58:$BD$58</c:f>
              <c:strCache>
                <c:ptCount val="4"/>
                <c:pt idx="0">
                  <c:v>1 Inst</c:v>
                </c:pt>
                <c:pt idx="1">
                  <c:v>2 Inst</c:v>
                </c:pt>
                <c:pt idx="2">
                  <c:v>3 Inst</c:v>
                </c:pt>
                <c:pt idx="3">
                  <c:v>4 Inst</c:v>
                </c:pt>
              </c:strCache>
            </c:strRef>
          </c:cat>
          <c:val>
            <c:numRef>
              <c:f>NUMPROC16!$BA$59:$BD$59</c:f>
              <c:numCache>
                <c:formatCode>General</c:formatCode>
                <c:ptCount val="4"/>
                <c:pt idx="0">
                  <c:v>11.713000000000001</c:v>
                </c:pt>
                <c:pt idx="1">
                  <c:v>22.3</c:v>
                </c:pt>
                <c:pt idx="2">
                  <c:v>34.370000000000005</c:v>
                </c:pt>
                <c:pt idx="3">
                  <c:v>54.309999999999995</c:v>
                </c:pt>
              </c:numCache>
            </c:numRef>
          </c:val>
        </c:ser>
        <c:ser>
          <c:idx val="1"/>
          <c:order val="1"/>
          <c:tx>
            <c:strRef>
              <c:f>NUMPROC16!$AZ$60</c:f>
              <c:strCache>
                <c:ptCount val="1"/>
                <c:pt idx="0">
                  <c:v>Relative Throughput(0)</c:v>
                </c:pt>
              </c:strCache>
            </c:strRef>
          </c:tx>
          <c:spPr>
            <a:ln w="50800">
              <a:solidFill>
                <a:srgbClr val="FF0000"/>
              </a:solidFill>
            </a:ln>
          </c:spPr>
          <c:marker>
            <c:symbol val="square"/>
            <c:size val="9"/>
            <c:spPr>
              <a:solidFill>
                <a:srgbClr val="FF0000"/>
              </a:solidFill>
              <a:ln>
                <a:solidFill>
                  <a:srgbClr val="FF0000"/>
                </a:solidFill>
              </a:ln>
              <a:scene3d>
                <a:camera prst="orthographicFront"/>
                <a:lightRig rig="threePt" dir="t"/>
              </a:scene3d>
              <a:sp3d>
                <a:bevelT/>
              </a:sp3d>
            </c:spPr>
          </c:marker>
          <c:cat>
            <c:strRef>
              <c:f>NUMPROC16!$BA$58:$BD$58</c:f>
              <c:strCache>
                <c:ptCount val="4"/>
                <c:pt idx="0">
                  <c:v>1 Inst</c:v>
                </c:pt>
                <c:pt idx="1">
                  <c:v>2 Inst</c:v>
                </c:pt>
                <c:pt idx="2">
                  <c:v>3 Inst</c:v>
                </c:pt>
                <c:pt idx="3">
                  <c:v>4 Inst</c:v>
                </c:pt>
              </c:strCache>
            </c:strRef>
          </c:cat>
          <c:val>
            <c:numRef>
              <c:f>NUMPROC16!$BA$60:$BD$60</c:f>
              <c:numCache>
                <c:formatCode>General</c:formatCode>
                <c:ptCount val="4"/>
                <c:pt idx="0">
                  <c:v>53.08</c:v>
                </c:pt>
                <c:pt idx="1">
                  <c:v>53.28</c:v>
                </c:pt>
                <c:pt idx="2">
                  <c:v>48.55</c:v>
                </c:pt>
                <c:pt idx="3">
                  <c:v>40.949999999999996</c:v>
                </c:pt>
              </c:numCache>
            </c:numRef>
          </c:val>
        </c:ser>
        <c:marker val="1"/>
        <c:axId val="158914432"/>
        <c:axId val="158920704"/>
      </c:lineChart>
      <c:catAx>
        <c:axId val="158914432"/>
        <c:scaling>
          <c:orientation val="minMax"/>
        </c:scaling>
        <c:axPos val="b"/>
        <c:tickLblPos val="nextTo"/>
        <c:spPr>
          <a:ln>
            <a:solidFill>
              <a:schemeClr val="accent1">
                <a:lumMod val="50000"/>
              </a:schemeClr>
            </a:solidFill>
          </a:ln>
        </c:spPr>
        <c:txPr>
          <a:bodyPr/>
          <a:lstStyle/>
          <a:p>
            <a:pPr>
              <a:defRPr lang="en-US"/>
            </a:pPr>
            <a:endParaRPr lang="zh-CN"/>
          </a:p>
        </c:txPr>
        <c:crossAx val="158920704"/>
        <c:crosses val="autoZero"/>
        <c:auto val="1"/>
        <c:lblAlgn val="ctr"/>
        <c:lblOffset val="100"/>
      </c:catAx>
      <c:valAx>
        <c:axId val="158920704"/>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a:pPr>
            <a:endParaRPr lang="zh-CN"/>
          </a:p>
        </c:txPr>
        <c:crossAx val="158914432"/>
        <c:crosses val="autoZero"/>
        <c:crossBetween val="between"/>
      </c:valAx>
      <c:valAx>
        <c:axId val="158922240"/>
        <c:scaling>
          <c:orientation val="minMax"/>
        </c:scaling>
        <c:axPos val="r"/>
        <c:numFmt formatCode="General" sourceLinked="1"/>
        <c:tickLblPos val="nextTo"/>
        <c:spPr>
          <a:ln>
            <a:solidFill>
              <a:srgbClr val="99CC99">
                <a:lumMod val="50000"/>
              </a:srgbClr>
            </a:solidFill>
          </a:ln>
        </c:spPr>
        <c:txPr>
          <a:bodyPr/>
          <a:lstStyle/>
          <a:p>
            <a:pPr>
              <a:defRPr lang="en-US"/>
            </a:pPr>
            <a:endParaRPr lang="zh-CN"/>
          </a:p>
        </c:txPr>
        <c:crossAx val="158923776"/>
        <c:crosses val="max"/>
        <c:crossBetween val="between"/>
      </c:valAx>
      <c:catAx>
        <c:axId val="158923776"/>
        <c:scaling>
          <c:orientation val="minMax"/>
        </c:scaling>
        <c:delete val="1"/>
        <c:axPos val="b"/>
        <c:tickLblPos val="none"/>
        <c:crossAx val="158922240"/>
        <c:crosses val="autoZero"/>
        <c:auto val="1"/>
        <c:lblAlgn val="ctr"/>
        <c:lblOffset val="100"/>
      </c:catAx>
    </c:plotArea>
    <c:legend>
      <c:legendPos val="r"/>
      <c:layout>
        <c:manualLayout>
          <c:xMode val="edge"/>
          <c:yMode val="edge"/>
          <c:x val="0"/>
          <c:y val="0.89427482125079205"/>
          <c:w val="0.98201699363850703"/>
          <c:h val="8.7454294506290206E-2"/>
        </c:manualLayout>
      </c:layout>
      <c:txPr>
        <a:bodyPr/>
        <a:lstStyle/>
        <a:p>
          <a:pPr>
            <a:defRPr lang="en-US" sz="1200"/>
          </a:pPr>
          <a:endParaRPr lang="zh-CN"/>
        </a:p>
      </c:txPr>
    </c:legend>
    <c:plotVisOnly val="1"/>
    <c:dispBlanksAs val="gap"/>
  </c:chart>
  <c:spPr>
    <a:ln>
      <a:solidFill>
        <a:srgbClr val="FFC000"/>
      </a:solid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7.4315282958051634E-2"/>
          <c:y val="0.12036406009593628"/>
          <c:w val="0.8761992077379217"/>
          <c:h val="0.71029595438501458"/>
        </c:manualLayout>
      </c:layout>
      <c:barChart>
        <c:barDir val="col"/>
        <c:grouping val="clustered"/>
        <c:ser>
          <c:idx val="2"/>
          <c:order val="2"/>
          <c:tx>
            <c:strRef>
              <c:f>NUMPROC16!$AZ$52</c:f>
              <c:strCache>
                <c:ptCount val="1"/>
                <c:pt idx="0">
                  <c:v>Batch Req. /sec</c:v>
                </c:pt>
              </c:strCache>
            </c:strRef>
          </c:tx>
          <c:spPr>
            <a:gradFill>
              <a:gsLst>
                <a:gs pos="0">
                  <a:srgbClr val="263FFA"/>
                </a:gs>
                <a:gs pos="50000">
                  <a:srgbClr val="99CC99">
                    <a:tint val="44500"/>
                    <a:satMod val="160000"/>
                  </a:srgbClr>
                </a:gs>
                <a:gs pos="100000">
                  <a:srgbClr val="99CC99">
                    <a:tint val="23500"/>
                    <a:satMod val="160000"/>
                  </a:srgbClr>
                </a:gs>
              </a:gsLst>
              <a:lin ang="5400000" scaled="0"/>
            </a:gradFill>
          </c:spPr>
          <c:cat>
            <c:strRef>
              <c:f>NUMPROC16!$BA$49:$BD$49</c:f>
              <c:strCache>
                <c:ptCount val="4"/>
                <c:pt idx="0">
                  <c:v>1 VM</c:v>
                </c:pt>
                <c:pt idx="1">
                  <c:v>2 VM</c:v>
                </c:pt>
                <c:pt idx="2">
                  <c:v>3 VM</c:v>
                </c:pt>
                <c:pt idx="3">
                  <c:v>4 VM</c:v>
                </c:pt>
              </c:strCache>
            </c:strRef>
          </c:cat>
          <c:val>
            <c:numRef>
              <c:f>NUMPROC16!$BA$52:$BD$52</c:f>
              <c:numCache>
                <c:formatCode>General</c:formatCode>
                <c:ptCount val="4"/>
                <c:pt idx="0">
                  <c:v>603.4</c:v>
                </c:pt>
                <c:pt idx="1">
                  <c:v>1196.99</c:v>
                </c:pt>
                <c:pt idx="2">
                  <c:v>1834.25</c:v>
                </c:pt>
                <c:pt idx="3">
                  <c:v>2370.64</c:v>
                </c:pt>
              </c:numCache>
            </c:numRef>
          </c:val>
        </c:ser>
        <c:gapWidth val="190"/>
        <c:axId val="159353856"/>
        <c:axId val="159352320"/>
      </c:barChart>
      <c:lineChart>
        <c:grouping val="standard"/>
        <c:ser>
          <c:idx val="0"/>
          <c:order val="0"/>
          <c:tx>
            <c:strRef>
              <c:f>NUMPROC16!$AZ$50</c:f>
              <c:strCache>
                <c:ptCount val="1"/>
                <c:pt idx="0">
                  <c:v>% Processor</c:v>
                </c:pt>
              </c:strCache>
            </c:strRef>
          </c:tx>
          <c:spPr>
            <a:ln w="50800">
              <a:solidFill>
                <a:srgbClr val="FFC000"/>
              </a:solidFill>
            </a:ln>
          </c:spPr>
          <c:marker>
            <c:symbol val="diamond"/>
            <c:size val="10"/>
            <c:spPr>
              <a:solidFill>
                <a:srgbClr val="FFC000"/>
              </a:solidFill>
              <a:ln>
                <a:solidFill>
                  <a:srgbClr val="FFC000"/>
                </a:solidFill>
              </a:ln>
              <a:scene3d>
                <a:camera prst="orthographicFront"/>
                <a:lightRig rig="threePt" dir="t"/>
              </a:scene3d>
              <a:sp3d>
                <a:bevelT/>
              </a:sp3d>
            </c:spPr>
          </c:marker>
          <c:cat>
            <c:strRef>
              <c:f>NUMPROC16!$BA$49:$BD$49</c:f>
              <c:strCache>
                <c:ptCount val="4"/>
                <c:pt idx="0">
                  <c:v>1 VM</c:v>
                </c:pt>
                <c:pt idx="1">
                  <c:v>2 VM</c:v>
                </c:pt>
                <c:pt idx="2">
                  <c:v>3 VM</c:v>
                </c:pt>
                <c:pt idx="3">
                  <c:v>4 VM</c:v>
                </c:pt>
              </c:strCache>
            </c:strRef>
          </c:cat>
          <c:val>
            <c:numRef>
              <c:f>NUMPROC16!$BA$50:$BD$50</c:f>
              <c:numCache>
                <c:formatCode>General</c:formatCode>
                <c:ptCount val="4"/>
                <c:pt idx="0">
                  <c:v>11.61</c:v>
                </c:pt>
                <c:pt idx="1">
                  <c:v>22.62</c:v>
                </c:pt>
                <c:pt idx="2">
                  <c:v>37.349999999999994</c:v>
                </c:pt>
                <c:pt idx="3">
                  <c:v>53.78</c:v>
                </c:pt>
              </c:numCache>
            </c:numRef>
          </c:val>
        </c:ser>
        <c:ser>
          <c:idx val="1"/>
          <c:order val="1"/>
          <c:tx>
            <c:strRef>
              <c:f>NUMPROC16!$AZ$51</c:f>
              <c:strCache>
                <c:ptCount val="1"/>
                <c:pt idx="0">
                  <c:v>Relative Throughput</c:v>
                </c:pt>
              </c:strCache>
            </c:strRef>
          </c:tx>
          <c:spPr>
            <a:ln w="50800">
              <a:solidFill>
                <a:srgbClr val="FF0000"/>
              </a:solidFill>
            </a:ln>
          </c:spPr>
          <c:marker>
            <c:symbol val="square"/>
            <c:size val="9"/>
            <c:spPr>
              <a:solidFill>
                <a:srgbClr val="FF0000"/>
              </a:solidFill>
              <a:ln>
                <a:solidFill>
                  <a:srgbClr val="FF0000"/>
                </a:solidFill>
              </a:ln>
              <a:scene3d>
                <a:camera prst="orthographicFront"/>
                <a:lightRig rig="threePt" dir="t"/>
              </a:scene3d>
              <a:sp3d>
                <a:bevelT/>
              </a:sp3d>
            </c:spPr>
          </c:marker>
          <c:cat>
            <c:strRef>
              <c:f>NUMPROC16!$BA$49:$BD$49</c:f>
              <c:strCache>
                <c:ptCount val="4"/>
                <c:pt idx="0">
                  <c:v>1 VM</c:v>
                </c:pt>
                <c:pt idx="1">
                  <c:v>2 VM</c:v>
                </c:pt>
                <c:pt idx="2">
                  <c:v>3 VM</c:v>
                </c:pt>
                <c:pt idx="3">
                  <c:v>4 VM</c:v>
                </c:pt>
              </c:strCache>
            </c:strRef>
          </c:cat>
          <c:val>
            <c:numRef>
              <c:f>NUMPROC16!$BA$51:$BD$51</c:f>
              <c:numCache>
                <c:formatCode>General</c:formatCode>
                <c:ptCount val="4"/>
                <c:pt idx="0">
                  <c:v>51.97</c:v>
                </c:pt>
                <c:pt idx="1">
                  <c:v>51.91</c:v>
                </c:pt>
                <c:pt idx="2">
                  <c:v>49.11</c:v>
                </c:pt>
                <c:pt idx="3">
                  <c:v>44.08</c:v>
                </c:pt>
              </c:numCache>
            </c:numRef>
          </c:val>
        </c:ser>
        <c:marker val="1"/>
        <c:axId val="159315840"/>
        <c:axId val="159350784"/>
      </c:lineChart>
      <c:catAx>
        <c:axId val="159315840"/>
        <c:scaling>
          <c:orientation val="minMax"/>
        </c:scaling>
        <c:axPos val="b"/>
        <c:tickLblPos val="nextTo"/>
        <c:spPr>
          <a:ln>
            <a:solidFill>
              <a:srgbClr val="99CC99">
                <a:lumMod val="50000"/>
              </a:srgbClr>
            </a:solidFill>
          </a:ln>
        </c:spPr>
        <c:txPr>
          <a:bodyPr/>
          <a:lstStyle/>
          <a:p>
            <a:pPr>
              <a:defRPr lang="en-US"/>
            </a:pPr>
            <a:endParaRPr lang="zh-CN"/>
          </a:p>
        </c:txPr>
        <c:crossAx val="159350784"/>
        <c:crosses val="autoZero"/>
        <c:auto val="1"/>
        <c:lblAlgn val="ctr"/>
        <c:lblOffset val="100"/>
      </c:catAx>
      <c:valAx>
        <c:axId val="159350784"/>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a:pPr>
            <a:endParaRPr lang="zh-CN"/>
          </a:p>
        </c:txPr>
        <c:crossAx val="159315840"/>
        <c:crosses val="autoZero"/>
        <c:crossBetween val="between"/>
      </c:valAx>
      <c:valAx>
        <c:axId val="159352320"/>
        <c:scaling>
          <c:orientation val="minMax"/>
        </c:scaling>
        <c:axPos val="r"/>
        <c:numFmt formatCode="General" sourceLinked="1"/>
        <c:tickLblPos val="nextTo"/>
        <c:spPr>
          <a:ln>
            <a:solidFill>
              <a:srgbClr val="99CC99">
                <a:lumMod val="50000"/>
              </a:srgbClr>
            </a:solidFill>
          </a:ln>
        </c:spPr>
        <c:txPr>
          <a:bodyPr/>
          <a:lstStyle/>
          <a:p>
            <a:pPr>
              <a:defRPr lang="en-US"/>
            </a:pPr>
            <a:endParaRPr lang="zh-CN"/>
          </a:p>
        </c:txPr>
        <c:crossAx val="159353856"/>
        <c:crosses val="max"/>
        <c:crossBetween val="between"/>
      </c:valAx>
      <c:catAx>
        <c:axId val="159353856"/>
        <c:scaling>
          <c:orientation val="minMax"/>
        </c:scaling>
        <c:delete val="1"/>
        <c:axPos val="b"/>
        <c:tickLblPos val="none"/>
        <c:crossAx val="159352320"/>
        <c:crosses val="autoZero"/>
        <c:auto val="1"/>
        <c:lblAlgn val="ctr"/>
        <c:lblOffset val="100"/>
      </c:catAx>
    </c:plotArea>
    <c:legend>
      <c:legendPos val="r"/>
      <c:layout>
        <c:manualLayout>
          <c:xMode val="edge"/>
          <c:yMode val="edge"/>
          <c:x val="7.521264703023273E-3"/>
          <c:y val="0.87900511358494204"/>
          <c:w val="0.93593868474773956"/>
          <c:h val="0.10290229885057471"/>
        </c:manualLayout>
      </c:layout>
      <c:txPr>
        <a:bodyPr/>
        <a:lstStyle/>
        <a:p>
          <a:pPr>
            <a:defRPr lang="en-US" sz="1200"/>
          </a:pPr>
          <a:endParaRPr lang="zh-CN"/>
        </a:p>
      </c:txPr>
    </c:legend>
    <c:plotVisOnly val="1"/>
    <c:dispBlanksAs val="gap"/>
  </c:chart>
  <c:spPr>
    <a:ln>
      <a:solidFill>
        <a:srgbClr val="FFC000"/>
      </a:solid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6831505874849753E-2"/>
          <c:y val="0.11960245271065278"/>
          <c:w val="0.84361659338037365"/>
          <c:h val="0.70777287537333855"/>
        </c:manualLayout>
      </c:layout>
      <c:barChart>
        <c:barDir val="col"/>
        <c:grouping val="clustered"/>
        <c:ser>
          <c:idx val="2"/>
          <c:order val="2"/>
          <c:tx>
            <c:strRef>
              <c:f>Sheet3!$C$9</c:f>
              <c:strCache>
                <c:ptCount val="1"/>
                <c:pt idx="0">
                  <c:v>Batch Req. /sec</c:v>
                </c:pt>
              </c:strCache>
            </c:strRef>
          </c:tx>
          <c:spPr>
            <a:gradFill>
              <a:gsLst>
                <a:gs pos="0">
                  <a:srgbClr val="263FFA"/>
                </a:gs>
                <a:gs pos="50000">
                  <a:srgbClr val="99CC99">
                    <a:tint val="44500"/>
                    <a:satMod val="160000"/>
                  </a:srgbClr>
                </a:gs>
                <a:gs pos="100000">
                  <a:srgbClr val="99CC99">
                    <a:tint val="23500"/>
                    <a:satMod val="160000"/>
                  </a:srgbClr>
                </a:gs>
              </a:gsLst>
              <a:lin ang="5400000" scaled="0"/>
            </a:gradFill>
          </c:spPr>
          <c:cat>
            <c:strRef>
              <c:f>Sheet3!$D$6:$G$6</c:f>
              <c:strCache>
                <c:ptCount val="4"/>
                <c:pt idx="0">
                  <c:v>1 Inst</c:v>
                </c:pt>
                <c:pt idx="1">
                  <c:v>2 Inst</c:v>
                </c:pt>
                <c:pt idx="2">
                  <c:v>3 Inst</c:v>
                </c:pt>
                <c:pt idx="3">
                  <c:v>4 Inst</c:v>
                </c:pt>
              </c:strCache>
            </c:strRef>
          </c:cat>
          <c:val>
            <c:numRef>
              <c:f>Sheet3!$D$9:$G$9</c:f>
              <c:numCache>
                <c:formatCode>General</c:formatCode>
                <c:ptCount val="4"/>
                <c:pt idx="0">
                  <c:v>610.77000000000055</c:v>
                </c:pt>
                <c:pt idx="1">
                  <c:v>1174.3699999999999</c:v>
                </c:pt>
                <c:pt idx="2">
                  <c:v>1630.4</c:v>
                </c:pt>
                <c:pt idx="3">
                  <c:v>1901.29</c:v>
                </c:pt>
              </c:numCache>
            </c:numRef>
          </c:val>
        </c:ser>
        <c:gapWidth val="205"/>
        <c:axId val="158406912"/>
        <c:axId val="158405376"/>
      </c:barChart>
      <c:lineChart>
        <c:grouping val="standard"/>
        <c:ser>
          <c:idx val="0"/>
          <c:order val="0"/>
          <c:tx>
            <c:strRef>
              <c:f>Sheet3!$C$7</c:f>
              <c:strCache>
                <c:ptCount val="1"/>
                <c:pt idx="0">
                  <c:v>% Processor</c:v>
                </c:pt>
              </c:strCache>
            </c:strRef>
          </c:tx>
          <c:spPr>
            <a:ln w="50800">
              <a:solidFill>
                <a:srgbClr val="FFC000"/>
              </a:solidFill>
            </a:ln>
          </c:spPr>
          <c:marker>
            <c:spPr>
              <a:solidFill>
                <a:srgbClr val="FFC000"/>
              </a:solidFill>
              <a:ln>
                <a:solidFill>
                  <a:srgbClr val="FFC000"/>
                </a:solidFill>
              </a:ln>
              <a:scene3d>
                <a:camera prst="orthographicFront"/>
                <a:lightRig rig="threePt" dir="t"/>
              </a:scene3d>
              <a:sp3d>
                <a:bevelT/>
              </a:sp3d>
            </c:spPr>
          </c:marker>
          <c:cat>
            <c:strRef>
              <c:f>Sheet3!$D$6:$G$6</c:f>
              <c:strCache>
                <c:ptCount val="4"/>
                <c:pt idx="0">
                  <c:v>1 Inst</c:v>
                </c:pt>
                <c:pt idx="1">
                  <c:v>2 Inst</c:v>
                </c:pt>
                <c:pt idx="2">
                  <c:v>3 Inst</c:v>
                </c:pt>
                <c:pt idx="3">
                  <c:v>4 Inst</c:v>
                </c:pt>
              </c:strCache>
            </c:strRef>
          </c:cat>
          <c:val>
            <c:numRef>
              <c:f>Sheet3!$D$7:$G$7</c:f>
              <c:numCache>
                <c:formatCode>General</c:formatCode>
                <c:ptCount val="4"/>
                <c:pt idx="0">
                  <c:v>22.4</c:v>
                </c:pt>
                <c:pt idx="1">
                  <c:v>48.75</c:v>
                </c:pt>
                <c:pt idx="2">
                  <c:v>77.98</c:v>
                </c:pt>
                <c:pt idx="3">
                  <c:v>96.149999999999991</c:v>
                </c:pt>
              </c:numCache>
            </c:numRef>
          </c:val>
        </c:ser>
        <c:ser>
          <c:idx val="1"/>
          <c:order val="1"/>
          <c:tx>
            <c:strRef>
              <c:f>Sheet3!$C$8</c:f>
              <c:strCache>
                <c:ptCount val="1"/>
                <c:pt idx="0">
                  <c:v>Relative Throughput</c:v>
                </c:pt>
              </c:strCache>
            </c:strRef>
          </c:tx>
          <c:spPr>
            <a:ln w="50800">
              <a:solidFill>
                <a:srgbClr val="FF0000"/>
              </a:solidFill>
            </a:ln>
          </c:spPr>
          <c:marker>
            <c:symbol val="square"/>
            <c:size val="9"/>
            <c:spPr>
              <a:solidFill>
                <a:srgbClr val="FF0000"/>
              </a:solidFill>
              <a:ln>
                <a:solidFill>
                  <a:srgbClr val="FF0000"/>
                </a:solidFill>
              </a:ln>
              <a:scene3d>
                <a:camera prst="orthographicFront"/>
                <a:lightRig rig="threePt" dir="t"/>
              </a:scene3d>
              <a:sp3d>
                <a:bevelT/>
              </a:sp3d>
            </c:spPr>
          </c:marker>
          <c:cat>
            <c:strRef>
              <c:f>Sheet3!$D$6:$G$6</c:f>
              <c:strCache>
                <c:ptCount val="4"/>
                <c:pt idx="0">
                  <c:v>1 Inst</c:v>
                </c:pt>
                <c:pt idx="1">
                  <c:v>2 Inst</c:v>
                </c:pt>
                <c:pt idx="2">
                  <c:v>3 Inst</c:v>
                </c:pt>
                <c:pt idx="3">
                  <c:v>4 Inst</c:v>
                </c:pt>
              </c:strCache>
            </c:strRef>
          </c:cat>
          <c:val>
            <c:numRef>
              <c:f>Sheet3!$D$8:$G$8</c:f>
              <c:numCache>
                <c:formatCode>General</c:formatCode>
                <c:ptCount val="4"/>
                <c:pt idx="0">
                  <c:v>27.27</c:v>
                </c:pt>
                <c:pt idx="1">
                  <c:v>24.09</c:v>
                </c:pt>
                <c:pt idx="2">
                  <c:v>20.91</c:v>
                </c:pt>
                <c:pt idx="3">
                  <c:v>19.77</c:v>
                </c:pt>
              </c:numCache>
            </c:numRef>
          </c:val>
        </c:ser>
        <c:marker val="1"/>
        <c:axId val="159380608"/>
        <c:axId val="159382528"/>
      </c:lineChart>
      <c:catAx>
        <c:axId val="159380608"/>
        <c:scaling>
          <c:orientation val="minMax"/>
        </c:scaling>
        <c:axPos val="b"/>
        <c:tickLblPos val="nextTo"/>
        <c:spPr>
          <a:ln>
            <a:solidFill>
              <a:srgbClr val="99CC99">
                <a:lumMod val="50000"/>
              </a:srgbClr>
            </a:solidFill>
          </a:ln>
        </c:spPr>
        <c:txPr>
          <a:bodyPr/>
          <a:lstStyle/>
          <a:p>
            <a:pPr>
              <a:defRPr lang="en-US"/>
            </a:pPr>
            <a:endParaRPr lang="zh-CN"/>
          </a:p>
        </c:txPr>
        <c:crossAx val="159382528"/>
        <c:crosses val="autoZero"/>
        <c:auto val="1"/>
        <c:lblAlgn val="ctr"/>
        <c:lblOffset val="100"/>
      </c:catAx>
      <c:valAx>
        <c:axId val="159382528"/>
        <c:scaling>
          <c:orientation val="minMax"/>
          <c:max val="100"/>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a:pPr>
            <a:endParaRPr lang="zh-CN"/>
          </a:p>
        </c:txPr>
        <c:crossAx val="159380608"/>
        <c:crosses val="autoZero"/>
        <c:crossBetween val="between"/>
      </c:valAx>
      <c:valAx>
        <c:axId val="158405376"/>
        <c:scaling>
          <c:orientation val="minMax"/>
        </c:scaling>
        <c:axPos val="r"/>
        <c:numFmt formatCode="General" sourceLinked="1"/>
        <c:tickLblPos val="nextTo"/>
        <c:spPr>
          <a:ln>
            <a:solidFill>
              <a:srgbClr val="99CC99">
                <a:lumMod val="50000"/>
              </a:srgbClr>
            </a:solidFill>
          </a:ln>
        </c:spPr>
        <c:txPr>
          <a:bodyPr/>
          <a:lstStyle/>
          <a:p>
            <a:pPr>
              <a:defRPr lang="en-US"/>
            </a:pPr>
            <a:endParaRPr lang="zh-CN"/>
          </a:p>
        </c:txPr>
        <c:crossAx val="158406912"/>
        <c:crosses val="max"/>
        <c:crossBetween val="between"/>
      </c:valAx>
      <c:catAx>
        <c:axId val="158406912"/>
        <c:scaling>
          <c:orientation val="minMax"/>
        </c:scaling>
        <c:delete val="1"/>
        <c:axPos val="b"/>
        <c:tickLblPos val="none"/>
        <c:crossAx val="158405376"/>
        <c:crosses val="autoZero"/>
        <c:auto val="1"/>
        <c:lblAlgn val="ctr"/>
        <c:lblOffset val="100"/>
      </c:catAx>
    </c:plotArea>
    <c:legend>
      <c:legendPos val="r"/>
      <c:layout>
        <c:manualLayout>
          <c:xMode val="edge"/>
          <c:yMode val="edge"/>
          <c:x val="1.5881493586886543E-2"/>
          <c:y val="0.89551497873110486"/>
          <c:w val="0.91823156539394757"/>
          <c:h val="8.7066373059300026E-2"/>
        </c:manualLayout>
      </c:layout>
      <c:txPr>
        <a:bodyPr/>
        <a:lstStyle/>
        <a:p>
          <a:pPr>
            <a:defRPr lang="en-US" sz="1200"/>
          </a:pPr>
          <a:endParaRPr lang="zh-CN"/>
        </a:p>
      </c:txPr>
    </c:legend>
    <c:plotVisOnly val="1"/>
    <c:dispBlanksAs val="gap"/>
  </c:chart>
  <c:spPr>
    <a:ln>
      <a:solidFill>
        <a:srgbClr val="FFC000"/>
      </a:solid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6085524686772643E-2"/>
          <c:y val="0.11987283917096549"/>
          <c:w val="0.88794111820928245"/>
          <c:h val="0.71270476966241292"/>
        </c:manualLayout>
      </c:layout>
      <c:barChart>
        <c:barDir val="col"/>
        <c:grouping val="clustered"/>
        <c:ser>
          <c:idx val="2"/>
          <c:order val="2"/>
          <c:tx>
            <c:strRef>
              <c:f>Sheet3!$C$20</c:f>
              <c:strCache>
                <c:ptCount val="1"/>
                <c:pt idx="0">
                  <c:v>Batch Req. /sec</c:v>
                </c:pt>
              </c:strCache>
            </c:strRef>
          </c:tx>
          <c:spPr>
            <a:gradFill>
              <a:gsLst>
                <a:gs pos="0">
                  <a:srgbClr val="263FFA"/>
                </a:gs>
                <a:gs pos="50000">
                  <a:srgbClr val="99CC99">
                    <a:tint val="44500"/>
                    <a:satMod val="160000"/>
                  </a:srgbClr>
                </a:gs>
                <a:gs pos="100000">
                  <a:srgbClr val="99CC99">
                    <a:tint val="23500"/>
                    <a:satMod val="160000"/>
                  </a:srgbClr>
                </a:gs>
              </a:gsLst>
              <a:lin ang="5400000" scaled="0"/>
            </a:gradFill>
          </c:spPr>
          <c:cat>
            <c:strRef>
              <c:f>Sheet3!$D$17:$G$17</c:f>
              <c:strCache>
                <c:ptCount val="4"/>
                <c:pt idx="0">
                  <c:v>1 VM</c:v>
                </c:pt>
                <c:pt idx="1">
                  <c:v>2 VM</c:v>
                </c:pt>
                <c:pt idx="2">
                  <c:v>3 VM</c:v>
                </c:pt>
                <c:pt idx="3">
                  <c:v>4 VM</c:v>
                </c:pt>
              </c:strCache>
            </c:strRef>
          </c:cat>
          <c:val>
            <c:numRef>
              <c:f>Sheet3!$D$20:$G$20</c:f>
              <c:numCache>
                <c:formatCode>General</c:formatCode>
                <c:ptCount val="4"/>
                <c:pt idx="0">
                  <c:v>629.66</c:v>
                </c:pt>
                <c:pt idx="1">
                  <c:v>1210.83</c:v>
                </c:pt>
                <c:pt idx="2">
                  <c:v>1660.6499999999999</c:v>
                </c:pt>
                <c:pt idx="3">
                  <c:v>1800.29</c:v>
                </c:pt>
              </c:numCache>
            </c:numRef>
          </c:val>
        </c:ser>
        <c:gapWidth val="190"/>
        <c:axId val="159503488"/>
        <c:axId val="159497600"/>
      </c:barChart>
      <c:lineChart>
        <c:grouping val="standard"/>
        <c:ser>
          <c:idx val="0"/>
          <c:order val="0"/>
          <c:tx>
            <c:strRef>
              <c:f>Sheet3!$C$18</c:f>
              <c:strCache>
                <c:ptCount val="1"/>
                <c:pt idx="0">
                  <c:v>% Processor</c:v>
                </c:pt>
              </c:strCache>
            </c:strRef>
          </c:tx>
          <c:spPr>
            <a:ln w="50800">
              <a:solidFill>
                <a:srgbClr val="FFC000"/>
              </a:solidFill>
            </a:ln>
          </c:spPr>
          <c:marker>
            <c:spPr>
              <a:solidFill>
                <a:srgbClr val="FFC000"/>
              </a:solidFill>
              <a:ln>
                <a:solidFill>
                  <a:srgbClr val="FFC000"/>
                </a:solidFill>
              </a:ln>
              <a:scene3d>
                <a:camera prst="orthographicFront"/>
                <a:lightRig rig="threePt" dir="t"/>
              </a:scene3d>
              <a:sp3d>
                <a:bevelT/>
              </a:sp3d>
            </c:spPr>
          </c:marker>
          <c:cat>
            <c:strRef>
              <c:f>Sheet3!$D$17:$G$17</c:f>
              <c:strCache>
                <c:ptCount val="4"/>
                <c:pt idx="0">
                  <c:v>1 VM</c:v>
                </c:pt>
                <c:pt idx="1">
                  <c:v>2 VM</c:v>
                </c:pt>
                <c:pt idx="2">
                  <c:v>3 VM</c:v>
                </c:pt>
                <c:pt idx="3">
                  <c:v>4 VM</c:v>
                </c:pt>
              </c:strCache>
            </c:strRef>
          </c:cat>
          <c:val>
            <c:numRef>
              <c:f>Sheet3!$D$18:$G$18</c:f>
              <c:numCache>
                <c:formatCode>General</c:formatCode>
                <c:ptCount val="4"/>
                <c:pt idx="0">
                  <c:v>25.439999999999987</c:v>
                </c:pt>
                <c:pt idx="1">
                  <c:v>52.14</c:v>
                </c:pt>
                <c:pt idx="2">
                  <c:v>83.36</c:v>
                </c:pt>
                <c:pt idx="3">
                  <c:v>91.35</c:v>
                </c:pt>
              </c:numCache>
            </c:numRef>
          </c:val>
        </c:ser>
        <c:ser>
          <c:idx val="1"/>
          <c:order val="1"/>
          <c:tx>
            <c:strRef>
              <c:f>Sheet3!$C$19</c:f>
              <c:strCache>
                <c:ptCount val="1"/>
                <c:pt idx="0">
                  <c:v>Relative Throughput</c:v>
                </c:pt>
              </c:strCache>
            </c:strRef>
          </c:tx>
          <c:spPr>
            <a:ln w="50800">
              <a:solidFill>
                <a:srgbClr val="FF0000"/>
              </a:solidFill>
            </a:ln>
          </c:spPr>
          <c:marker>
            <c:symbol val="square"/>
            <c:size val="9"/>
            <c:spPr>
              <a:solidFill>
                <a:srgbClr val="FF0000"/>
              </a:solidFill>
              <a:ln>
                <a:solidFill>
                  <a:srgbClr val="FF0000"/>
                </a:solidFill>
              </a:ln>
              <a:scene3d>
                <a:camera prst="orthographicFront"/>
                <a:lightRig rig="threePt" dir="t"/>
              </a:scene3d>
              <a:sp3d>
                <a:bevelT/>
              </a:sp3d>
            </c:spPr>
          </c:marker>
          <c:cat>
            <c:strRef>
              <c:f>Sheet3!$D$17:$G$17</c:f>
              <c:strCache>
                <c:ptCount val="4"/>
                <c:pt idx="0">
                  <c:v>1 VM</c:v>
                </c:pt>
                <c:pt idx="1">
                  <c:v>2 VM</c:v>
                </c:pt>
                <c:pt idx="2">
                  <c:v>3 VM</c:v>
                </c:pt>
                <c:pt idx="3">
                  <c:v>4 VM</c:v>
                </c:pt>
              </c:strCache>
            </c:strRef>
          </c:cat>
          <c:val>
            <c:numRef>
              <c:f>Sheet3!$D$19:$G$19</c:f>
              <c:numCache>
                <c:formatCode>General</c:formatCode>
                <c:ptCount val="4"/>
                <c:pt idx="0">
                  <c:v>24.75</c:v>
                </c:pt>
                <c:pt idx="1">
                  <c:v>23.22</c:v>
                </c:pt>
                <c:pt idx="2">
                  <c:v>19.920000000000002</c:v>
                </c:pt>
                <c:pt idx="3">
                  <c:v>19.71</c:v>
                </c:pt>
              </c:numCache>
            </c:numRef>
          </c:val>
        </c:ser>
        <c:marker val="1"/>
        <c:axId val="159494144"/>
        <c:axId val="159496064"/>
      </c:lineChart>
      <c:catAx>
        <c:axId val="159494144"/>
        <c:scaling>
          <c:orientation val="minMax"/>
        </c:scaling>
        <c:axPos val="b"/>
        <c:tickLblPos val="nextTo"/>
        <c:spPr>
          <a:ln>
            <a:solidFill>
              <a:srgbClr val="99CC99">
                <a:lumMod val="50000"/>
              </a:srgbClr>
            </a:solidFill>
          </a:ln>
        </c:spPr>
        <c:txPr>
          <a:bodyPr/>
          <a:lstStyle/>
          <a:p>
            <a:pPr>
              <a:defRPr lang="en-US"/>
            </a:pPr>
            <a:endParaRPr lang="zh-CN"/>
          </a:p>
        </c:txPr>
        <c:crossAx val="159496064"/>
        <c:crosses val="autoZero"/>
        <c:auto val="1"/>
        <c:lblAlgn val="ctr"/>
        <c:lblOffset val="100"/>
      </c:catAx>
      <c:valAx>
        <c:axId val="159496064"/>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rgbClr val="99CC99">
                <a:lumMod val="50000"/>
              </a:srgbClr>
            </a:solidFill>
          </a:ln>
        </c:spPr>
        <c:txPr>
          <a:bodyPr/>
          <a:lstStyle/>
          <a:p>
            <a:pPr>
              <a:defRPr lang="en-US"/>
            </a:pPr>
            <a:endParaRPr lang="zh-CN"/>
          </a:p>
        </c:txPr>
        <c:crossAx val="159494144"/>
        <c:crosses val="autoZero"/>
        <c:crossBetween val="between"/>
      </c:valAx>
      <c:valAx>
        <c:axId val="159497600"/>
        <c:scaling>
          <c:orientation val="minMax"/>
        </c:scaling>
        <c:axPos val="r"/>
        <c:numFmt formatCode="General" sourceLinked="1"/>
        <c:tickLblPos val="nextTo"/>
        <c:spPr>
          <a:ln>
            <a:solidFill>
              <a:srgbClr val="99CC99">
                <a:lumMod val="50000"/>
              </a:srgbClr>
            </a:solidFill>
          </a:ln>
        </c:spPr>
        <c:txPr>
          <a:bodyPr/>
          <a:lstStyle/>
          <a:p>
            <a:pPr>
              <a:defRPr lang="en-US"/>
            </a:pPr>
            <a:endParaRPr lang="zh-CN"/>
          </a:p>
        </c:txPr>
        <c:crossAx val="159503488"/>
        <c:crosses val="max"/>
        <c:crossBetween val="between"/>
      </c:valAx>
      <c:catAx>
        <c:axId val="159503488"/>
        <c:scaling>
          <c:orientation val="minMax"/>
        </c:scaling>
        <c:delete val="1"/>
        <c:axPos val="b"/>
        <c:tickLblPos val="none"/>
        <c:crossAx val="159497600"/>
        <c:crosses val="autoZero"/>
        <c:auto val="1"/>
        <c:lblAlgn val="ctr"/>
        <c:lblOffset val="100"/>
      </c:catAx>
    </c:plotArea>
    <c:legend>
      <c:legendPos val="r"/>
      <c:layout>
        <c:manualLayout>
          <c:xMode val="edge"/>
          <c:yMode val="edge"/>
          <c:x val="0"/>
          <c:y val="0.9117542311521406"/>
          <c:w val="0.97047157430792852"/>
          <c:h val="7.6874210168173432E-2"/>
        </c:manualLayout>
      </c:layout>
      <c:txPr>
        <a:bodyPr/>
        <a:lstStyle/>
        <a:p>
          <a:pPr>
            <a:defRPr lang="en-US" sz="1200"/>
          </a:pPr>
          <a:endParaRPr lang="zh-CN"/>
        </a:p>
      </c:txPr>
    </c:legend>
    <c:plotVisOnly val="1"/>
    <c:dispBlanksAs val="gap"/>
  </c:chart>
  <c:spPr>
    <a:ln>
      <a:solidFill>
        <a:srgbClr val="FFC000"/>
      </a:solid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1205095575173942E-2"/>
          <c:y val="0.12994604841061541"/>
          <c:w val="0.86513319596732463"/>
          <c:h val="0.68338461164576669"/>
        </c:manualLayout>
      </c:layout>
      <c:barChart>
        <c:barDir val="col"/>
        <c:grouping val="clustered"/>
        <c:ser>
          <c:idx val="0"/>
          <c:order val="0"/>
          <c:tx>
            <c:strRef>
              <c:f>Sheet1!$T$26</c:f>
              <c:strCache>
                <c:ptCount val="1"/>
                <c:pt idx="0">
                  <c:v>Batch req/sec</c:v>
                </c:pt>
              </c:strCache>
            </c:strRef>
          </c:tx>
          <c:spPr>
            <a:gradFill>
              <a:gsLst>
                <a:gs pos="0">
                  <a:srgbClr val="263FFA"/>
                </a:gs>
                <a:gs pos="50000">
                  <a:srgbClr val="99CC99">
                    <a:tint val="44500"/>
                    <a:satMod val="160000"/>
                  </a:srgbClr>
                </a:gs>
                <a:gs pos="100000">
                  <a:srgbClr val="99CC99">
                    <a:tint val="23500"/>
                    <a:satMod val="160000"/>
                  </a:srgbClr>
                </a:gs>
              </a:gsLst>
              <a:lin ang="5400000" scaled="0"/>
            </a:gradFill>
          </c:spPr>
          <c:cat>
            <c:strRef>
              <c:f>Sheet1!$U$25:$AB$25</c:f>
              <c:strCache>
                <c:ptCount val="8"/>
                <c:pt idx="0">
                  <c:v>1VM</c:v>
                </c:pt>
                <c:pt idx="1">
                  <c:v>2VM</c:v>
                </c:pt>
                <c:pt idx="2">
                  <c:v>3VM</c:v>
                </c:pt>
                <c:pt idx="3">
                  <c:v>4VM</c:v>
                </c:pt>
                <c:pt idx="4">
                  <c:v>5VM</c:v>
                </c:pt>
                <c:pt idx="5">
                  <c:v>6VM</c:v>
                </c:pt>
                <c:pt idx="6">
                  <c:v>7VM</c:v>
                </c:pt>
                <c:pt idx="7">
                  <c:v>8VM</c:v>
                </c:pt>
              </c:strCache>
            </c:strRef>
          </c:cat>
          <c:val>
            <c:numRef>
              <c:f>Sheet1!$U$26:$AB$26</c:f>
              <c:numCache>
                <c:formatCode>0.00</c:formatCode>
                <c:ptCount val="8"/>
                <c:pt idx="0" formatCode="General">
                  <c:v>436.86</c:v>
                </c:pt>
                <c:pt idx="1">
                  <c:v>890.37699999999938</c:v>
                </c:pt>
                <c:pt idx="2">
                  <c:v>1266.607</c:v>
                </c:pt>
                <c:pt idx="3">
                  <c:v>1707.2360000000001</c:v>
                </c:pt>
                <c:pt idx="4">
                  <c:v>1992.5729999999999</c:v>
                </c:pt>
                <c:pt idx="5">
                  <c:v>2308.2759999999998</c:v>
                </c:pt>
                <c:pt idx="6">
                  <c:v>2765.24</c:v>
                </c:pt>
                <c:pt idx="7">
                  <c:v>3149.6</c:v>
                </c:pt>
              </c:numCache>
            </c:numRef>
          </c:val>
        </c:ser>
        <c:axId val="159584640"/>
        <c:axId val="159582848"/>
      </c:barChart>
      <c:lineChart>
        <c:grouping val="standard"/>
        <c:ser>
          <c:idx val="1"/>
          <c:order val="1"/>
          <c:tx>
            <c:strRef>
              <c:f>Sheet1!$T$27</c:f>
              <c:strCache>
                <c:ptCount val="1"/>
                <c:pt idx="0">
                  <c:v>%CPU</c:v>
                </c:pt>
              </c:strCache>
            </c:strRef>
          </c:tx>
          <c:spPr>
            <a:ln w="50800">
              <a:solidFill>
                <a:srgbClr val="FFC000"/>
              </a:solidFill>
            </a:ln>
          </c:spPr>
          <c:marker>
            <c:symbol val="square"/>
            <c:size val="8"/>
            <c:spPr>
              <a:solidFill>
                <a:srgbClr val="FFC000"/>
              </a:solidFill>
              <a:ln>
                <a:solidFill>
                  <a:srgbClr val="FFC000"/>
                </a:solidFill>
              </a:ln>
              <a:scene3d>
                <a:camera prst="orthographicFront"/>
                <a:lightRig rig="threePt" dir="t"/>
              </a:scene3d>
              <a:sp3d>
                <a:bevelT/>
              </a:sp3d>
            </c:spPr>
          </c:marker>
          <c:cat>
            <c:strRef>
              <c:f>Sheet1!$U$25:$AB$25</c:f>
              <c:strCache>
                <c:ptCount val="8"/>
                <c:pt idx="0">
                  <c:v>1VM</c:v>
                </c:pt>
                <c:pt idx="1">
                  <c:v>2VM</c:v>
                </c:pt>
                <c:pt idx="2">
                  <c:v>3VM</c:v>
                </c:pt>
                <c:pt idx="3">
                  <c:v>4VM</c:v>
                </c:pt>
                <c:pt idx="4">
                  <c:v>5VM</c:v>
                </c:pt>
                <c:pt idx="5">
                  <c:v>6VM</c:v>
                </c:pt>
                <c:pt idx="6">
                  <c:v>7VM</c:v>
                </c:pt>
                <c:pt idx="7">
                  <c:v>8VM</c:v>
                </c:pt>
              </c:strCache>
            </c:strRef>
          </c:cat>
          <c:val>
            <c:numRef>
              <c:f>Sheet1!$U$27:$AB$27</c:f>
              <c:numCache>
                <c:formatCode>General</c:formatCode>
                <c:ptCount val="8"/>
                <c:pt idx="0">
                  <c:v>9.24</c:v>
                </c:pt>
                <c:pt idx="1">
                  <c:v>18.670000000000005</c:v>
                </c:pt>
                <c:pt idx="2">
                  <c:v>28.62</c:v>
                </c:pt>
                <c:pt idx="3">
                  <c:v>36.64</c:v>
                </c:pt>
                <c:pt idx="4">
                  <c:v>42.85</c:v>
                </c:pt>
                <c:pt idx="5">
                  <c:v>51.6</c:v>
                </c:pt>
                <c:pt idx="6">
                  <c:v>63.46</c:v>
                </c:pt>
                <c:pt idx="7">
                  <c:v>73.38</c:v>
                </c:pt>
              </c:numCache>
            </c:numRef>
          </c:val>
        </c:ser>
        <c:ser>
          <c:idx val="2"/>
          <c:order val="2"/>
          <c:tx>
            <c:strRef>
              <c:f>Sheet1!$T$28</c:f>
              <c:strCache>
                <c:ptCount val="1"/>
                <c:pt idx="0">
                  <c:v>Relative Throughput</c:v>
                </c:pt>
              </c:strCache>
            </c:strRef>
          </c:tx>
          <c:spPr>
            <a:ln w="50800">
              <a:solidFill>
                <a:srgbClr val="FF0000"/>
              </a:solidFill>
            </a:ln>
          </c:spPr>
          <c:marker>
            <c:symbol val="diamond"/>
            <c:size val="9"/>
            <c:spPr>
              <a:solidFill>
                <a:srgbClr val="FF0000"/>
              </a:solidFill>
              <a:ln>
                <a:solidFill>
                  <a:srgbClr val="FF0000"/>
                </a:solidFill>
              </a:ln>
              <a:scene3d>
                <a:camera prst="orthographicFront"/>
                <a:lightRig rig="threePt" dir="t"/>
              </a:scene3d>
              <a:sp3d>
                <a:bevelT/>
              </a:sp3d>
            </c:spPr>
          </c:marker>
          <c:cat>
            <c:strRef>
              <c:f>Sheet1!$U$25:$AB$25</c:f>
              <c:strCache>
                <c:ptCount val="8"/>
                <c:pt idx="0">
                  <c:v>1VM</c:v>
                </c:pt>
                <c:pt idx="1">
                  <c:v>2VM</c:v>
                </c:pt>
                <c:pt idx="2">
                  <c:v>3VM</c:v>
                </c:pt>
                <c:pt idx="3">
                  <c:v>4VM</c:v>
                </c:pt>
                <c:pt idx="4">
                  <c:v>5VM</c:v>
                </c:pt>
                <c:pt idx="5">
                  <c:v>6VM</c:v>
                </c:pt>
                <c:pt idx="6">
                  <c:v>7VM</c:v>
                </c:pt>
                <c:pt idx="7">
                  <c:v>8VM</c:v>
                </c:pt>
              </c:strCache>
            </c:strRef>
          </c:cat>
          <c:val>
            <c:numRef>
              <c:f>Sheet1!$U$28:$AB$28</c:f>
              <c:numCache>
                <c:formatCode>General</c:formatCode>
                <c:ptCount val="8"/>
                <c:pt idx="0">
                  <c:v>47.3</c:v>
                </c:pt>
                <c:pt idx="1">
                  <c:v>47.7</c:v>
                </c:pt>
                <c:pt idx="2">
                  <c:v>47.730000000000011</c:v>
                </c:pt>
                <c:pt idx="3">
                  <c:v>46.59</c:v>
                </c:pt>
                <c:pt idx="4">
                  <c:v>46.5</c:v>
                </c:pt>
                <c:pt idx="5">
                  <c:v>44.730000000000011</c:v>
                </c:pt>
                <c:pt idx="6">
                  <c:v>43.57</c:v>
                </c:pt>
                <c:pt idx="7">
                  <c:v>42.92</c:v>
                </c:pt>
              </c:numCache>
            </c:numRef>
          </c:val>
        </c:ser>
        <c:marker val="1"/>
        <c:axId val="159550464"/>
        <c:axId val="159581312"/>
      </c:lineChart>
      <c:catAx>
        <c:axId val="159550464"/>
        <c:scaling>
          <c:orientation val="minMax"/>
        </c:scaling>
        <c:axPos val="b"/>
        <c:tickLblPos val="nextTo"/>
        <c:spPr>
          <a:ln>
            <a:solidFill>
              <a:schemeClr val="accent1">
                <a:lumMod val="50000"/>
              </a:schemeClr>
            </a:solidFill>
          </a:ln>
        </c:spPr>
        <c:txPr>
          <a:bodyPr/>
          <a:lstStyle/>
          <a:p>
            <a:pPr>
              <a:defRPr lang="en-US" sz="1050"/>
            </a:pPr>
            <a:endParaRPr lang="zh-CN"/>
          </a:p>
        </c:txPr>
        <c:crossAx val="159581312"/>
        <c:crosses val="autoZero"/>
        <c:auto val="1"/>
        <c:lblAlgn val="ctr"/>
        <c:lblOffset val="100"/>
      </c:catAx>
      <c:valAx>
        <c:axId val="159581312"/>
        <c:scaling>
          <c:orientation val="minMax"/>
        </c:scaling>
        <c:axPos val="l"/>
        <c:majorGridlines>
          <c:spPr>
            <a:ln>
              <a:solidFill>
                <a:schemeClr val="accent1">
                  <a:lumMod val="50000"/>
                </a:schemeClr>
              </a:solidFill>
              <a:prstDash val="sysDot"/>
            </a:ln>
          </c:spPr>
        </c:majorGridlines>
        <c:numFmt formatCode="General" sourceLinked="1"/>
        <c:tickLblPos val="nextTo"/>
        <c:spPr>
          <a:ln>
            <a:solidFill>
              <a:schemeClr val="accent1">
                <a:lumMod val="50000"/>
              </a:schemeClr>
            </a:solidFill>
          </a:ln>
        </c:spPr>
        <c:txPr>
          <a:bodyPr/>
          <a:lstStyle/>
          <a:p>
            <a:pPr>
              <a:defRPr lang="en-US" sz="1200"/>
            </a:pPr>
            <a:endParaRPr lang="zh-CN"/>
          </a:p>
        </c:txPr>
        <c:crossAx val="159550464"/>
        <c:crosses val="autoZero"/>
        <c:crossBetween val="between"/>
      </c:valAx>
      <c:valAx>
        <c:axId val="159582848"/>
        <c:scaling>
          <c:orientation val="minMax"/>
        </c:scaling>
        <c:axPos val="r"/>
        <c:numFmt formatCode="General" sourceLinked="1"/>
        <c:tickLblPos val="nextTo"/>
        <c:spPr>
          <a:ln>
            <a:solidFill>
              <a:schemeClr val="accent1">
                <a:lumMod val="50000"/>
              </a:schemeClr>
            </a:solidFill>
          </a:ln>
        </c:spPr>
        <c:txPr>
          <a:bodyPr/>
          <a:lstStyle/>
          <a:p>
            <a:pPr>
              <a:defRPr lang="en-US" sz="1100"/>
            </a:pPr>
            <a:endParaRPr lang="zh-CN"/>
          </a:p>
        </c:txPr>
        <c:crossAx val="159584640"/>
        <c:crosses val="max"/>
        <c:crossBetween val="between"/>
      </c:valAx>
      <c:catAx>
        <c:axId val="159584640"/>
        <c:scaling>
          <c:orientation val="minMax"/>
        </c:scaling>
        <c:delete val="1"/>
        <c:axPos val="b"/>
        <c:tickLblPos val="none"/>
        <c:crossAx val="159582848"/>
        <c:crosses val="autoZero"/>
        <c:auto val="1"/>
        <c:lblAlgn val="ctr"/>
        <c:lblOffset val="100"/>
      </c:catAx>
    </c:plotArea>
    <c:legend>
      <c:legendPos val="r"/>
      <c:layout>
        <c:manualLayout>
          <c:xMode val="edge"/>
          <c:yMode val="edge"/>
          <c:x val="2.7605906738293332E-2"/>
          <c:y val="0.90507606688052877"/>
          <c:w val="0.95533445267871209"/>
          <c:h val="7.5650092349567419E-2"/>
        </c:manualLayout>
      </c:layout>
      <c:txPr>
        <a:bodyPr/>
        <a:lstStyle/>
        <a:p>
          <a:pPr>
            <a:defRPr lang="en-US" sz="1200"/>
          </a:pPr>
          <a:endParaRPr lang="zh-CN"/>
        </a:p>
      </c:txPr>
    </c:legend>
    <c:plotVisOnly val="1"/>
    <c:dispBlanksAs val="gap"/>
  </c:chart>
  <c:spPr>
    <a:ln>
      <a:solidFill>
        <a:srgbClr val="FFC000"/>
      </a:solid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8344581927259102E-2"/>
          <c:y val="0.12108234908136482"/>
          <c:w val="0.7620965296004667"/>
          <c:h val="0.75250123031496063"/>
        </c:manualLayout>
      </c:layout>
      <c:lineChart>
        <c:grouping val="standard"/>
        <c:ser>
          <c:idx val="0"/>
          <c:order val="0"/>
          <c:tx>
            <c:strRef>
              <c:f>NUMPROC16!$AZ$50</c:f>
              <c:strCache>
                <c:ptCount val="1"/>
                <c:pt idx="0">
                  <c:v>% Processor</c:v>
                </c:pt>
              </c:strCache>
            </c:strRef>
          </c:tx>
          <c:spPr>
            <a:ln w="50800">
              <a:solidFill>
                <a:srgbClr val="FFC000">
                  <a:alpha val="0"/>
                </a:srgbClr>
              </a:solidFill>
            </a:ln>
          </c:spPr>
          <c:marker>
            <c:symbol val="diamond"/>
            <c:size val="10"/>
            <c:spPr>
              <a:solidFill>
                <a:srgbClr val="FFC000">
                  <a:alpha val="0"/>
                </a:srgbClr>
              </a:solidFill>
              <a:ln>
                <a:solidFill>
                  <a:srgbClr val="FFC000">
                    <a:alpha val="0"/>
                  </a:srgbClr>
                </a:solidFill>
              </a:ln>
              <a:scene3d>
                <a:camera prst="orthographicFront"/>
                <a:lightRig rig="threePt" dir="t"/>
              </a:scene3d>
              <a:sp3d>
                <a:bevelT/>
              </a:sp3d>
            </c:spPr>
          </c:marker>
          <c:cat>
            <c:strRef>
              <c:f>NUMPROC16!$BA$49:$BD$49</c:f>
              <c:strCache>
                <c:ptCount val="4"/>
                <c:pt idx="0">
                  <c:v>1 VM</c:v>
                </c:pt>
                <c:pt idx="1">
                  <c:v>2 VM</c:v>
                </c:pt>
                <c:pt idx="2">
                  <c:v>3 VM</c:v>
                </c:pt>
                <c:pt idx="3">
                  <c:v>4 VM</c:v>
                </c:pt>
              </c:strCache>
            </c:strRef>
          </c:cat>
          <c:val>
            <c:numRef>
              <c:f>NUMPROC16!$BA$50:$BD$50</c:f>
              <c:numCache>
                <c:formatCode>General</c:formatCode>
                <c:ptCount val="4"/>
                <c:pt idx="0">
                  <c:v>11.61</c:v>
                </c:pt>
                <c:pt idx="1">
                  <c:v>22.62</c:v>
                </c:pt>
                <c:pt idx="2">
                  <c:v>37.349999999999994</c:v>
                </c:pt>
                <c:pt idx="3">
                  <c:v>53.78</c:v>
                </c:pt>
              </c:numCache>
            </c:numRef>
          </c:val>
        </c:ser>
        <c:ser>
          <c:idx val="1"/>
          <c:order val="1"/>
          <c:tx>
            <c:strRef>
              <c:f>NUMPROC16!$AZ$51</c:f>
              <c:strCache>
                <c:ptCount val="1"/>
                <c:pt idx="0">
                  <c:v>Relative Throughput</c:v>
                </c:pt>
              </c:strCache>
            </c:strRef>
          </c:tx>
          <c:spPr>
            <a:ln w="50800">
              <a:solidFill>
                <a:srgbClr val="FF0000">
                  <a:alpha val="48000"/>
                </a:srgbClr>
              </a:solidFill>
              <a:prstDash val="sysDot"/>
            </a:ln>
          </c:spPr>
          <c:marker>
            <c:symbol val="diamond"/>
            <c:size val="9"/>
            <c:spPr>
              <a:solidFill>
                <a:srgbClr val="FF0000">
                  <a:alpha val="56000"/>
                </a:srgbClr>
              </a:solidFill>
              <a:ln>
                <a:solidFill>
                  <a:srgbClr val="FF0000"/>
                </a:solidFill>
              </a:ln>
              <a:scene3d>
                <a:camera prst="orthographicFront"/>
                <a:lightRig rig="threePt" dir="t"/>
              </a:scene3d>
              <a:sp3d>
                <a:bevelT/>
              </a:sp3d>
            </c:spPr>
          </c:marker>
          <c:cat>
            <c:strRef>
              <c:f>NUMPROC16!$BA$49:$BD$49</c:f>
              <c:strCache>
                <c:ptCount val="4"/>
                <c:pt idx="0">
                  <c:v>1 VM</c:v>
                </c:pt>
                <c:pt idx="1">
                  <c:v>2 VM</c:v>
                </c:pt>
                <c:pt idx="2">
                  <c:v>3 VM</c:v>
                </c:pt>
                <c:pt idx="3">
                  <c:v>4 VM</c:v>
                </c:pt>
              </c:strCache>
            </c:strRef>
          </c:cat>
          <c:val>
            <c:numRef>
              <c:f>NUMPROC16!$BA$51:$BD$51</c:f>
              <c:numCache>
                <c:formatCode>General</c:formatCode>
                <c:ptCount val="4"/>
                <c:pt idx="0">
                  <c:v>51.97</c:v>
                </c:pt>
                <c:pt idx="1">
                  <c:v>51.91</c:v>
                </c:pt>
                <c:pt idx="2">
                  <c:v>49.11</c:v>
                </c:pt>
                <c:pt idx="3">
                  <c:v>44.08</c:v>
                </c:pt>
              </c:numCache>
            </c:numRef>
          </c:val>
        </c:ser>
        <c:marker val="1"/>
        <c:axId val="159598848"/>
        <c:axId val="159621888"/>
      </c:lineChart>
      <c:catAx>
        <c:axId val="159598848"/>
        <c:scaling>
          <c:orientation val="minMax"/>
        </c:scaling>
        <c:delete val="1"/>
        <c:axPos val="b"/>
        <c:tickLblPos val="none"/>
        <c:crossAx val="159621888"/>
        <c:crosses val="autoZero"/>
        <c:auto val="1"/>
        <c:lblAlgn val="ctr"/>
        <c:lblOffset val="100"/>
      </c:catAx>
      <c:valAx>
        <c:axId val="159621888"/>
        <c:scaling>
          <c:orientation val="minMax"/>
        </c:scaling>
        <c:delete val="1"/>
        <c:axPos val="l"/>
        <c:numFmt formatCode="General" sourceLinked="1"/>
        <c:tickLblPos val="none"/>
        <c:crossAx val="159598848"/>
        <c:crosses val="autoZero"/>
        <c:crossBetween val="between"/>
      </c:valAx>
    </c:plotArea>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style val="14"/>
  <c:chart>
    <c:view3D>
      <c:rAngAx val="1"/>
    </c:view3D>
    <c:plotArea>
      <c:layout>
        <c:manualLayout>
          <c:layoutTarget val="inner"/>
          <c:xMode val="edge"/>
          <c:yMode val="edge"/>
          <c:x val="0.14994963467404462"/>
          <c:y val="0.12279481512179399"/>
          <c:w val="0.81447333885895756"/>
          <c:h val="0.63158711968879933"/>
        </c:manualLayout>
      </c:layout>
      <c:bar3DChart>
        <c:barDir val="col"/>
        <c:grouping val="clustered"/>
        <c:ser>
          <c:idx val="0"/>
          <c:order val="0"/>
          <c:tx>
            <c:strRef>
              <c:f>'Native vs. VM'!$C$24</c:f>
              <c:strCache>
                <c:ptCount val="1"/>
                <c:pt idx="0">
                  <c:v>Response Time</c:v>
                </c:pt>
              </c:strCache>
            </c:strRef>
          </c:tx>
          <c:cat>
            <c:strRef>
              <c:f>'Native vs. VM'!$D$23:$E$23</c:f>
              <c:strCache>
                <c:ptCount val="2"/>
                <c:pt idx="0">
                  <c:v>Native </c:v>
                </c:pt>
                <c:pt idx="1">
                  <c:v>VM</c:v>
                </c:pt>
              </c:strCache>
            </c:strRef>
          </c:cat>
          <c:val>
            <c:numRef>
              <c:f>'Native vs. VM'!$D$24:$E$24</c:f>
              <c:numCache>
                <c:formatCode>General</c:formatCode>
                <c:ptCount val="2"/>
                <c:pt idx="0">
                  <c:v>18.872</c:v>
                </c:pt>
                <c:pt idx="1">
                  <c:v>21.466999999999949</c:v>
                </c:pt>
              </c:numCache>
            </c:numRef>
          </c:val>
        </c:ser>
        <c:ser>
          <c:idx val="1"/>
          <c:order val="1"/>
          <c:tx>
            <c:strRef>
              <c:f>'Native vs. VM'!$C$25</c:f>
              <c:strCache>
                <c:ptCount val="1"/>
                <c:pt idx="0">
                  <c:v>%Processor Time</c:v>
                </c:pt>
              </c:strCache>
            </c:strRef>
          </c:tx>
          <c:cat>
            <c:strRef>
              <c:f>'Native vs. VM'!$D$23:$E$23</c:f>
              <c:strCache>
                <c:ptCount val="2"/>
                <c:pt idx="0">
                  <c:v>Native </c:v>
                </c:pt>
                <c:pt idx="1">
                  <c:v>VM</c:v>
                </c:pt>
              </c:strCache>
            </c:strRef>
          </c:cat>
          <c:val>
            <c:numRef>
              <c:f>'Native vs. VM'!$D$25:$E$25</c:f>
              <c:numCache>
                <c:formatCode>General</c:formatCode>
                <c:ptCount val="2"/>
                <c:pt idx="0">
                  <c:v>63.01</c:v>
                </c:pt>
                <c:pt idx="1">
                  <c:v>72.489999999999995</c:v>
                </c:pt>
              </c:numCache>
            </c:numRef>
          </c:val>
        </c:ser>
        <c:shape val="cylinder"/>
        <c:axId val="159418240"/>
        <c:axId val="159419776"/>
        <c:axId val="0"/>
      </c:bar3DChart>
      <c:catAx>
        <c:axId val="159418240"/>
        <c:scaling>
          <c:orientation val="minMax"/>
        </c:scaling>
        <c:axPos val="b"/>
        <c:tickLblPos val="nextTo"/>
        <c:txPr>
          <a:bodyPr/>
          <a:lstStyle/>
          <a:p>
            <a:pPr>
              <a:defRPr lang="en-US" sz="1400"/>
            </a:pPr>
            <a:endParaRPr lang="zh-CN"/>
          </a:p>
        </c:txPr>
        <c:crossAx val="159419776"/>
        <c:crosses val="autoZero"/>
        <c:auto val="1"/>
        <c:lblAlgn val="ctr"/>
        <c:lblOffset val="100"/>
      </c:catAx>
      <c:valAx>
        <c:axId val="159419776"/>
        <c:scaling>
          <c:orientation val="minMax"/>
        </c:scaling>
        <c:axPos val="l"/>
        <c:majorGridlines/>
        <c:numFmt formatCode="General" sourceLinked="1"/>
        <c:tickLblPos val="nextTo"/>
        <c:txPr>
          <a:bodyPr/>
          <a:lstStyle/>
          <a:p>
            <a:pPr>
              <a:defRPr lang="en-US" sz="1050"/>
            </a:pPr>
            <a:endParaRPr lang="zh-CN"/>
          </a:p>
        </c:txPr>
        <c:crossAx val="159418240"/>
        <c:crosses val="autoZero"/>
        <c:crossBetween val="between"/>
      </c:valAx>
    </c:plotArea>
    <c:legend>
      <c:legendPos val="r"/>
      <c:layout>
        <c:manualLayout>
          <c:xMode val="edge"/>
          <c:yMode val="edge"/>
          <c:x val="0"/>
          <c:y val="0.87712114933001795"/>
          <c:w val="0.98007483861814748"/>
          <c:h val="0.10825896762904613"/>
        </c:manualLayout>
      </c:layout>
      <c:txPr>
        <a:bodyPr/>
        <a:lstStyle/>
        <a:p>
          <a:pPr>
            <a:defRPr lang="en-US" sz="1400"/>
          </a:pPr>
          <a:endParaRPr lang="zh-CN"/>
        </a:p>
      </c:txPr>
    </c:legend>
    <c:plotVisOnly val="1"/>
  </c:chart>
  <c:spPr>
    <a:ln>
      <a:solidFill>
        <a:srgbClr val="FFC000"/>
      </a:solidFill>
    </a:ln>
  </c:spPr>
  <c:txPr>
    <a:bodyPr/>
    <a:lstStyle/>
    <a:p>
      <a:pPr>
        <a:defRPr sz="1800"/>
      </a:pPr>
      <a:endParaRPr lang="zh-CN"/>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0.74057</cdr:x>
      <cdr:y>0.6</cdr:y>
    </cdr:from>
    <cdr:to>
      <cdr:x>1</cdr:x>
      <cdr:y>0.85455</cdr:y>
    </cdr:to>
    <cdr:sp macro="" textlink="">
      <cdr:nvSpPr>
        <cdr:cNvPr id="2" name="TextBox 1"/>
        <cdr:cNvSpPr txBox="1"/>
      </cdr:nvSpPr>
      <cdr:spPr>
        <a:xfrm xmlns:a="http://schemas.openxmlformats.org/drawingml/2006/main">
          <a:off x="6320321" y="2514600"/>
          <a:ext cx="2214079" cy="1066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dirty="0">
              <a:solidFill>
                <a:schemeClr val="tx1"/>
              </a:solidFill>
            </a:rPr>
            <a:t>1. Root OS - Hyper-V Disabled</a:t>
          </a:r>
        </a:p>
        <a:p xmlns:a="http://schemas.openxmlformats.org/drawingml/2006/main">
          <a:r>
            <a:rPr lang="en-US" sz="1200" dirty="0">
              <a:solidFill>
                <a:schemeClr val="tx1"/>
              </a:solidFill>
            </a:rPr>
            <a:t>2. Root OS - Hyper-V Enabled</a:t>
          </a:r>
        </a:p>
        <a:p xmlns:a="http://schemas.openxmlformats.org/drawingml/2006/main">
          <a:r>
            <a:rPr lang="en-US" sz="1200" dirty="0">
              <a:solidFill>
                <a:schemeClr val="tx1"/>
              </a:solidFill>
            </a:rPr>
            <a:t>3. Single</a:t>
          </a:r>
          <a:r>
            <a:rPr lang="en-US" sz="1200" baseline="0" dirty="0">
              <a:solidFill>
                <a:schemeClr val="tx1"/>
              </a:solidFill>
            </a:rPr>
            <a:t> VM (</a:t>
          </a:r>
          <a:r>
            <a:rPr lang="en-US" sz="1200" baseline="0" dirty="0" err="1">
              <a:solidFill>
                <a:schemeClr val="tx1"/>
              </a:solidFill>
            </a:rPr>
            <a:t>Passthrough</a:t>
          </a:r>
          <a:r>
            <a:rPr lang="en-US" sz="1200" baseline="0" dirty="0">
              <a:solidFill>
                <a:schemeClr val="tx1"/>
              </a:solidFill>
            </a:rPr>
            <a:t> Disks)</a:t>
          </a:r>
        </a:p>
        <a:p xmlns:a="http://schemas.openxmlformats.org/drawingml/2006/main">
          <a:r>
            <a:rPr lang="en-US" sz="1200" baseline="0" dirty="0">
              <a:solidFill>
                <a:schemeClr val="tx1"/>
              </a:solidFill>
            </a:rPr>
            <a:t>4. Single VM (Fixed Size VHD)</a:t>
          </a:r>
          <a:endParaRPr lang="en-US" sz="1200" dirty="0">
            <a:solidFill>
              <a:schemeClr val="tx1"/>
            </a:solidFill>
          </a:endParaRPr>
        </a:p>
      </cdr:txBody>
    </cdr:sp>
  </cdr:relSizeAnchor>
  <cdr:relSizeAnchor xmlns:cdr="http://schemas.openxmlformats.org/drawingml/2006/chartDrawing">
    <cdr:from>
      <cdr:x>0.12037</cdr:x>
      <cdr:y>0.03571</cdr:y>
    </cdr:from>
    <cdr:to>
      <cdr:x>0.55302</cdr:x>
      <cdr:y>0.14682</cdr:y>
    </cdr:to>
    <cdr:sp macro="" textlink="">
      <cdr:nvSpPr>
        <cdr:cNvPr id="3" name="TextBox 2"/>
        <cdr:cNvSpPr txBox="1"/>
      </cdr:nvSpPr>
      <cdr:spPr>
        <a:xfrm xmlns:a="http://schemas.openxmlformats.org/drawingml/2006/main">
          <a:off x="990600" y="152400"/>
          <a:ext cx="3560552" cy="47412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smtClean="0">
              <a:solidFill>
                <a:schemeClr val="tx1"/>
              </a:solidFill>
            </a:rPr>
            <a:t>Relative Throughput</a:t>
          </a:r>
          <a:r>
            <a:rPr lang="en-US" sz="1400" b="1" baseline="0" dirty="0">
              <a:solidFill>
                <a:schemeClr val="tx1"/>
              </a:solidFill>
            </a:rPr>
            <a:t>* per Unit of </a:t>
          </a:r>
          <a:r>
            <a:rPr lang="en-US" sz="1400" b="1" baseline="0" dirty="0" smtClean="0">
              <a:solidFill>
                <a:schemeClr val="tx1"/>
              </a:solidFill>
            </a:rPr>
            <a:t>CPU </a:t>
          </a:r>
          <a:endParaRPr lang="en-US" sz="1400" b="1" dirty="0">
            <a:solidFill>
              <a:schemeClr val="tx1"/>
            </a:solidFill>
          </a:endParaRPr>
        </a:p>
      </cdr:txBody>
    </cdr:sp>
  </cdr:relSizeAnchor>
  <cdr:relSizeAnchor xmlns:cdr="http://schemas.openxmlformats.org/drawingml/2006/chartDrawing">
    <cdr:from>
      <cdr:x>0.00926</cdr:x>
      <cdr:y>0.21569</cdr:y>
    </cdr:from>
    <cdr:to>
      <cdr:x>0.06359</cdr:x>
      <cdr:y>0.89697</cdr:y>
    </cdr:to>
    <cdr:sp macro="" textlink="">
      <cdr:nvSpPr>
        <cdr:cNvPr id="4" name="TextBox 3"/>
        <cdr:cNvSpPr txBox="1"/>
      </cdr:nvSpPr>
      <cdr:spPr>
        <a:xfrm xmlns:a="http://schemas.openxmlformats.org/drawingml/2006/main" rot="16200000">
          <a:off x="-1024037" y="1938439"/>
          <a:ext cx="2647591" cy="4471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050" b="1" dirty="0">
              <a:solidFill>
                <a:schemeClr val="tx1"/>
              </a:solidFill>
            </a:rPr>
            <a:t>Relative Throughput</a:t>
          </a:r>
          <a:r>
            <a:rPr lang="en-US" sz="1050" b="1" baseline="0" dirty="0">
              <a:solidFill>
                <a:schemeClr val="tx1"/>
              </a:solidFill>
            </a:rPr>
            <a:t> :  Throughput per Unit of CPU</a:t>
          </a:r>
          <a:endParaRPr lang="en-US" sz="1050" b="1" dirty="0">
            <a:solidFill>
              <a:schemeClr val="tx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0.72222</cdr:x>
      <cdr:y>0.88235</cdr:y>
    </cdr:from>
    <cdr:to>
      <cdr:x>1</cdr:x>
      <cdr:y>0.98927</cdr:y>
    </cdr:to>
    <cdr:sp macro="" textlink="">
      <cdr:nvSpPr>
        <cdr:cNvPr id="2" name="TextBox 9"/>
        <cdr:cNvSpPr txBox="1"/>
      </cdr:nvSpPr>
      <cdr:spPr>
        <a:xfrm xmlns:a="http://schemas.openxmlformats.org/drawingml/2006/main">
          <a:off x="2971800" y="2286000"/>
          <a:ext cx="114299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Calibri"/>
            </a:defRPr>
          </a:lvl1pPr>
          <a:lvl2pPr marL="457200" algn="l" defTabSz="914400" rtl="0" eaLnBrk="1" latinLnBrk="0" hangingPunct="1">
            <a:defRPr sz="1800" kern="1200">
              <a:solidFill>
                <a:srgbClr val="FFFFFF"/>
              </a:solidFill>
              <a:latin typeface="Calibri"/>
            </a:defRPr>
          </a:lvl2pPr>
          <a:lvl3pPr marL="914400" algn="l" defTabSz="914400" rtl="0" eaLnBrk="1" latinLnBrk="0" hangingPunct="1">
            <a:defRPr sz="1800" kern="1200">
              <a:solidFill>
                <a:srgbClr val="FFFFFF"/>
              </a:solidFill>
              <a:latin typeface="Calibri"/>
            </a:defRPr>
          </a:lvl3pPr>
          <a:lvl4pPr marL="1371600" algn="l" defTabSz="914400" rtl="0" eaLnBrk="1" latinLnBrk="0" hangingPunct="1">
            <a:defRPr sz="1800" kern="1200">
              <a:solidFill>
                <a:srgbClr val="FFFFFF"/>
              </a:solidFill>
              <a:latin typeface="Calibri"/>
            </a:defRPr>
          </a:lvl4pPr>
          <a:lvl5pPr marL="1828800" algn="l" defTabSz="914400" rtl="0" eaLnBrk="1" latinLnBrk="0" hangingPunct="1">
            <a:defRPr sz="1800" kern="1200">
              <a:solidFill>
                <a:srgbClr val="FFFFFF"/>
              </a:solidFill>
              <a:latin typeface="Calibri"/>
            </a:defRPr>
          </a:lvl5pPr>
          <a:lvl6pPr marL="2286000" algn="l" defTabSz="914400" rtl="0" eaLnBrk="1" latinLnBrk="0" hangingPunct="1">
            <a:defRPr sz="1800" kern="1200">
              <a:solidFill>
                <a:srgbClr val="FFFFFF"/>
              </a:solidFill>
              <a:latin typeface="Calibri"/>
            </a:defRPr>
          </a:lvl6pPr>
          <a:lvl7pPr marL="2743200" algn="l" defTabSz="914400" rtl="0" eaLnBrk="1" latinLnBrk="0" hangingPunct="1">
            <a:defRPr sz="1800" kern="1200">
              <a:solidFill>
                <a:srgbClr val="FFFFFF"/>
              </a:solidFill>
              <a:latin typeface="Calibri"/>
            </a:defRPr>
          </a:lvl7pPr>
          <a:lvl8pPr marL="3200400" algn="l" defTabSz="914400" rtl="0" eaLnBrk="1" latinLnBrk="0" hangingPunct="1">
            <a:defRPr sz="1800" kern="1200">
              <a:solidFill>
                <a:srgbClr val="FFFFFF"/>
              </a:solidFill>
              <a:latin typeface="Calibri"/>
            </a:defRPr>
          </a:lvl8pPr>
          <a:lvl9pPr marL="3657600" algn="l" defTabSz="914400" rtl="0" eaLnBrk="1" latinLnBrk="0" hangingPunct="1">
            <a:defRPr sz="1800" kern="1200">
              <a:solidFill>
                <a:srgbClr val="FFFFFF"/>
              </a:solidFill>
              <a:latin typeface="Calibri"/>
            </a:defRPr>
          </a:lvl9pPr>
        </a:lstStyle>
        <a:p xmlns:a="http://schemas.openxmlformats.org/drawingml/2006/main">
          <a:r>
            <a:rPr lang="en-US" sz="1200" b="1" dirty="0" smtClean="0"/>
            <a:t>Graph (HTML)</a:t>
          </a:r>
          <a:endParaRPr lang="en-US" sz="12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0.7931</cdr:x>
      <cdr:y>0.85714</cdr:y>
    </cdr:from>
    <cdr:to>
      <cdr:x>0.998</cdr:x>
      <cdr:y>0.961</cdr:y>
    </cdr:to>
    <cdr:sp macro="" textlink="">
      <cdr:nvSpPr>
        <cdr:cNvPr id="2" name="TextBox 9"/>
        <cdr:cNvSpPr txBox="1"/>
      </cdr:nvSpPr>
      <cdr:spPr>
        <a:xfrm xmlns:a="http://schemas.openxmlformats.org/drawingml/2006/main">
          <a:off x="3505200" y="2286000"/>
          <a:ext cx="90556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Calibri"/>
            </a:defRPr>
          </a:lvl1pPr>
          <a:lvl2pPr marL="457200" algn="l" defTabSz="914400" rtl="0" eaLnBrk="1" latinLnBrk="0" hangingPunct="1">
            <a:defRPr sz="1800" kern="1200">
              <a:solidFill>
                <a:srgbClr val="FFFFFF"/>
              </a:solidFill>
              <a:latin typeface="Calibri"/>
            </a:defRPr>
          </a:lvl2pPr>
          <a:lvl3pPr marL="914400" algn="l" defTabSz="914400" rtl="0" eaLnBrk="1" latinLnBrk="0" hangingPunct="1">
            <a:defRPr sz="1800" kern="1200">
              <a:solidFill>
                <a:srgbClr val="FFFFFF"/>
              </a:solidFill>
              <a:latin typeface="Calibri"/>
            </a:defRPr>
          </a:lvl3pPr>
          <a:lvl4pPr marL="1371600" algn="l" defTabSz="914400" rtl="0" eaLnBrk="1" latinLnBrk="0" hangingPunct="1">
            <a:defRPr sz="1800" kern="1200">
              <a:solidFill>
                <a:srgbClr val="FFFFFF"/>
              </a:solidFill>
              <a:latin typeface="Calibri"/>
            </a:defRPr>
          </a:lvl4pPr>
          <a:lvl5pPr marL="1828800" algn="l" defTabSz="914400" rtl="0" eaLnBrk="1" latinLnBrk="0" hangingPunct="1">
            <a:defRPr sz="1800" kern="1200">
              <a:solidFill>
                <a:srgbClr val="FFFFFF"/>
              </a:solidFill>
              <a:latin typeface="Calibri"/>
            </a:defRPr>
          </a:lvl5pPr>
          <a:lvl6pPr marL="2286000" algn="l" defTabSz="914400" rtl="0" eaLnBrk="1" latinLnBrk="0" hangingPunct="1">
            <a:defRPr sz="1800" kern="1200">
              <a:solidFill>
                <a:srgbClr val="FFFFFF"/>
              </a:solidFill>
              <a:latin typeface="Calibri"/>
            </a:defRPr>
          </a:lvl6pPr>
          <a:lvl7pPr marL="2743200" algn="l" defTabSz="914400" rtl="0" eaLnBrk="1" latinLnBrk="0" hangingPunct="1">
            <a:defRPr sz="1800" kern="1200">
              <a:solidFill>
                <a:srgbClr val="FFFFFF"/>
              </a:solidFill>
              <a:latin typeface="Calibri"/>
            </a:defRPr>
          </a:lvl7pPr>
          <a:lvl8pPr marL="3200400" algn="l" defTabSz="914400" rtl="0" eaLnBrk="1" latinLnBrk="0" hangingPunct="1">
            <a:defRPr sz="1800" kern="1200">
              <a:solidFill>
                <a:srgbClr val="FFFFFF"/>
              </a:solidFill>
              <a:latin typeface="Calibri"/>
            </a:defRPr>
          </a:lvl8pPr>
          <a:lvl9pPr marL="3657600" algn="l" defTabSz="914400" rtl="0" eaLnBrk="1" latinLnBrk="0" hangingPunct="1">
            <a:defRPr sz="1800" kern="1200">
              <a:solidFill>
                <a:srgbClr val="FFFFFF"/>
              </a:solidFill>
              <a:latin typeface="Calibri"/>
            </a:defRPr>
          </a:lvl9pPr>
        </a:lstStyle>
        <a:p xmlns:a="http://schemas.openxmlformats.org/drawingml/2006/main">
          <a:r>
            <a:rPr lang="en-US" sz="1200" b="1" dirty="0" smtClean="0"/>
            <a:t>Table (PDF)</a:t>
          </a:r>
          <a:endParaRPr lang="en-US" sz="12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0.74074</cdr:x>
      <cdr:y>0.85294</cdr:y>
    </cdr:from>
    <cdr:to>
      <cdr:x>1</cdr:x>
      <cdr:y>0.95986</cdr:y>
    </cdr:to>
    <cdr:sp macro="" textlink="">
      <cdr:nvSpPr>
        <cdr:cNvPr id="2" name="TextBox 9"/>
        <cdr:cNvSpPr txBox="1"/>
      </cdr:nvSpPr>
      <cdr:spPr>
        <a:xfrm xmlns:a="http://schemas.openxmlformats.org/drawingml/2006/main">
          <a:off x="3048000" y="2209800"/>
          <a:ext cx="10668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smtClean="0">
              <a:solidFill>
                <a:schemeClr val="tx1"/>
              </a:solidFill>
            </a:rPr>
            <a:t>Graph (PDF)</a:t>
          </a:r>
          <a:endParaRPr lang="en-US" sz="12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0.24138</cdr:x>
      <cdr:y>0.91892</cdr:y>
    </cdr:from>
    <cdr:to>
      <cdr:x>0.7931</cdr:x>
      <cdr:y>0.99604</cdr:y>
    </cdr:to>
    <cdr:sp macro="" textlink="">
      <cdr:nvSpPr>
        <cdr:cNvPr id="2" name="TextBox 1"/>
        <cdr:cNvSpPr txBox="1"/>
      </cdr:nvSpPr>
      <cdr:spPr>
        <a:xfrm xmlns:a="http://schemas.openxmlformats.org/drawingml/2006/main">
          <a:off x="1066800" y="2590800"/>
          <a:ext cx="2438400" cy="21744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smtClean="0">
              <a:solidFill>
                <a:srgbClr val="FFFFFF"/>
              </a:solidFill>
            </a:rPr>
            <a:t>Legacy 	                Consolidated</a:t>
          </a:r>
          <a:endParaRPr lang="en-US" sz="1100" dirty="0">
            <a:solidFill>
              <a:srgbClr val="FFFFFF"/>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0.22807</cdr:x>
      <cdr:y>0.92287</cdr:y>
    </cdr:from>
    <cdr:to>
      <cdr:x>0.78947</cdr:x>
      <cdr:y>1</cdr:y>
    </cdr:to>
    <cdr:sp macro="" textlink="">
      <cdr:nvSpPr>
        <cdr:cNvPr id="2" name="TextBox 1"/>
        <cdr:cNvSpPr txBox="1"/>
      </cdr:nvSpPr>
      <cdr:spPr>
        <a:xfrm xmlns:a="http://schemas.openxmlformats.org/drawingml/2006/main">
          <a:off x="990600" y="2743200"/>
          <a:ext cx="2438400" cy="2292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smtClean="0">
              <a:solidFill>
                <a:srgbClr val="FFFFFF"/>
              </a:solidFill>
            </a:rPr>
            <a:t>Legacy 	                Consolidated</a:t>
          </a:r>
          <a:endParaRPr lang="en-US" sz="1100" dirty="0">
            <a:solidFill>
              <a:srgbClr val="FFFFFF"/>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0.2807</cdr:x>
      <cdr:y>0.92638</cdr:y>
    </cdr:from>
    <cdr:to>
      <cdr:x>0.84211</cdr:x>
      <cdr:y>1</cdr:y>
    </cdr:to>
    <cdr:sp macro="" textlink="">
      <cdr:nvSpPr>
        <cdr:cNvPr id="2" name="TextBox 1"/>
        <cdr:cNvSpPr txBox="1"/>
      </cdr:nvSpPr>
      <cdr:spPr>
        <a:xfrm xmlns:a="http://schemas.openxmlformats.org/drawingml/2006/main">
          <a:off x="1219200" y="2895600"/>
          <a:ext cx="2438400" cy="228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solidFill>
                <a:schemeClr val="tx1"/>
              </a:solidFill>
            </a:rPr>
            <a:t>Legacy 	                Consolidated</a:t>
          </a:r>
          <a:endParaRPr lang="en-US" sz="1100" dirty="0">
            <a:solidFill>
              <a:schemeClr val="tx1"/>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0.31034</cdr:x>
      <cdr:y>0.92683</cdr:y>
    </cdr:from>
    <cdr:to>
      <cdr:x>0.86207</cdr:x>
      <cdr:y>1</cdr:y>
    </cdr:to>
    <cdr:sp macro="" textlink="">
      <cdr:nvSpPr>
        <cdr:cNvPr id="2" name="TextBox 1"/>
        <cdr:cNvSpPr txBox="1"/>
      </cdr:nvSpPr>
      <cdr:spPr>
        <a:xfrm xmlns:a="http://schemas.openxmlformats.org/drawingml/2006/main">
          <a:off x="1371600" y="2895600"/>
          <a:ext cx="2438400" cy="2286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smtClean="0">
              <a:solidFill>
                <a:srgbClr val="FFFFFF"/>
              </a:solidFill>
            </a:rPr>
            <a:t>Legacy 	                Consolidated</a:t>
          </a:r>
          <a:endParaRPr lang="en-US" sz="110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0.7963</cdr:x>
      <cdr:y>0.45283</cdr:y>
    </cdr:from>
    <cdr:to>
      <cdr:x>0.90741</cdr:x>
      <cdr:y>0.67925</cdr:y>
    </cdr:to>
    <cdr:sp macro="" textlink="">
      <cdr:nvSpPr>
        <cdr:cNvPr id="4" name="TextBox 3"/>
        <cdr:cNvSpPr txBox="1"/>
      </cdr:nvSpPr>
      <cdr:spPr>
        <a:xfrm xmlns:a="http://schemas.openxmlformats.org/drawingml/2006/main">
          <a:off x="6553200" y="1828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0.58427</cdr:x>
      <cdr:y>0.08621</cdr:y>
    </cdr:to>
    <cdr:sp macro="" textlink="">
      <cdr:nvSpPr>
        <cdr:cNvPr id="3" name="TextBox 1"/>
        <cdr:cNvSpPr txBox="1"/>
      </cdr:nvSpPr>
      <cdr:spPr>
        <a:xfrm xmlns:a="http://schemas.openxmlformats.org/drawingml/2006/main">
          <a:off x="0" y="0"/>
          <a:ext cx="262678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FFFF"/>
              </a:solidFill>
            </a:rPr>
            <a:t>Native Instances Scalability</a:t>
          </a:r>
          <a:endParaRPr lang="en-US" sz="16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0.00926</cdr:x>
      <cdr:y>0</cdr:y>
    </cdr:from>
    <cdr:to>
      <cdr:x>0.61404</cdr:x>
      <cdr:y>0.08621</cdr:y>
    </cdr:to>
    <cdr:sp macro="" textlink="">
      <cdr:nvSpPr>
        <cdr:cNvPr id="3" name="TextBox 2"/>
        <cdr:cNvSpPr txBox="1"/>
      </cdr:nvSpPr>
      <cdr:spPr>
        <a:xfrm xmlns:a="http://schemas.openxmlformats.org/drawingml/2006/main">
          <a:off x="40220" y="0"/>
          <a:ext cx="262678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smtClean="0">
              <a:solidFill>
                <a:schemeClr val="tx1"/>
              </a:solidFill>
            </a:rPr>
            <a:t>Virtual Instances Scalability</a:t>
          </a:r>
          <a:endParaRPr lang="en-US" sz="16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0.61557</cdr:x>
      <cdr:y>0.08621</cdr:y>
    </cdr:to>
    <cdr:sp macro="" textlink="">
      <cdr:nvSpPr>
        <cdr:cNvPr id="2" name="TextBox 1"/>
        <cdr:cNvSpPr txBox="1"/>
      </cdr:nvSpPr>
      <cdr:spPr>
        <a:xfrm xmlns:a="http://schemas.openxmlformats.org/drawingml/2006/main">
          <a:off x="0" y="0"/>
          <a:ext cx="262678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FFFF"/>
              </a:solidFill>
            </a:rPr>
            <a:t>Native Instances Scalability</a:t>
          </a:r>
          <a:endParaRPr lang="en-US" sz="16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0.60478</cdr:x>
      <cdr:y>0.08621</cdr:y>
    </cdr:to>
    <cdr:sp macro="" textlink="">
      <cdr:nvSpPr>
        <cdr:cNvPr id="2" name="TextBox 1"/>
        <cdr:cNvSpPr txBox="1"/>
      </cdr:nvSpPr>
      <cdr:spPr>
        <a:xfrm xmlns:a="http://schemas.openxmlformats.org/drawingml/2006/main">
          <a:off x="0" y="0"/>
          <a:ext cx="262678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FFFF"/>
              </a:solidFill>
            </a:rPr>
            <a:t>Virtual Instances Scalability</a:t>
          </a:r>
          <a:endParaRPr lang="en-US" sz="1600" b="1" dirty="0">
            <a:solidFill>
              <a:srgbClr val="FFFFFF"/>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0.32217</cdr:x>
      <cdr:y>0.09259</cdr:y>
    </cdr:to>
    <cdr:sp macro="" textlink="">
      <cdr:nvSpPr>
        <cdr:cNvPr id="2" name="TextBox 1"/>
        <cdr:cNvSpPr txBox="1"/>
      </cdr:nvSpPr>
      <cdr:spPr>
        <a:xfrm xmlns:a="http://schemas.openxmlformats.org/drawingml/2006/main">
          <a:off x="0" y="0"/>
          <a:ext cx="262678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solidFill>
                <a:srgbClr val="FFFFFF"/>
              </a:solidFill>
            </a:rPr>
            <a:t>Virtual Instances Scalability</a:t>
          </a:r>
          <a:endParaRPr lang="en-US" sz="1600" b="1"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0.03584</cdr:x>
      <cdr:y>0.02778</cdr:y>
    </cdr:from>
    <cdr:to>
      <cdr:x>0.28947</cdr:x>
      <cdr:y>0.08005</cdr:y>
    </cdr:to>
    <cdr:sp macro="" textlink="">
      <cdr:nvSpPr>
        <cdr:cNvPr id="2" name="TextBox 1"/>
        <cdr:cNvSpPr txBox="1"/>
      </cdr:nvSpPr>
      <cdr:spPr>
        <a:xfrm xmlns:a="http://schemas.openxmlformats.org/drawingml/2006/main">
          <a:off x="103777" y="132215"/>
          <a:ext cx="734423" cy="24878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chemeClr val="tx1"/>
              </a:solidFill>
            </a:rPr>
            <a:t>ICE</a:t>
          </a:r>
        </a:p>
      </cdr:txBody>
    </cdr:sp>
  </cdr:relSizeAnchor>
</c:userShapes>
</file>

<file path=ppt/drawings/drawing8.xml><?xml version="1.0" encoding="utf-8"?>
<c:userShapes xmlns:c="http://schemas.openxmlformats.org/drawingml/2006/chart">
  <cdr:relSizeAnchor xmlns:cdr="http://schemas.openxmlformats.org/drawingml/2006/chartDrawing">
    <cdr:from>
      <cdr:x>0.02632</cdr:x>
      <cdr:y>0.03226</cdr:y>
    </cdr:from>
    <cdr:to>
      <cdr:x>0.61075</cdr:x>
      <cdr:y>0.09059</cdr:y>
    </cdr:to>
    <cdr:sp macro="" textlink="">
      <cdr:nvSpPr>
        <cdr:cNvPr id="2" name="TextBox 1"/>
        <cdr:cNvSpPr txBox="1"/>
      </cdr:nvSpPr>
      <cdr:spPr>
        <a:xfrm xmlns:a="http://schemas.openxmlformats.org/drawingml/2006/main">
          <a:off x="76200" y="152400"/>
          <a:ext cx="1692285" cy="2755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err="1">
              <a:solidFill>
                <a:schemeClr val="tx1"/>
              </a:solidFill>
            </a:rPr>
            <a:t>WebTrend</a:t>
          </a:r>
          <a:endParaRPr lang="en-US" sz="16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0.01667</cdr:x>
      <cdr:y>0.03125</cdr:y>
    </cdr:from>
    <cdr:to>
      <cdr:x>0.44737</cdr:x>
      <cdr:y>0.1129</cdr:y>
    </cdr:to>
    <cdr:sp macro="" textlink="">
      <cdr:nvSpPr>
        <cdr:cNvPr id="2" name="TextBox 1"/>
        <cdr:cNvSpPr txBox="1"/>
      </cdr:nvSpPr>
      <cdr:spPr>
        <a:xfrm xmlns:a="http://schemas.openxmlformats.org/drawingml/2006/main">
          <a:off x="48270" y="147638"/>
          <a:ext cx="1247130" cy="38576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chemeClr val="tx1"/>
              </a:solidFill>
            </a:rPr>
            <a:t>Excel</a:t>
          </a:r>
        </a:p>
        <a:p xmlns:a="http://schemas.openxmlformats.org/drawingml/2006/main">
          <a:endParaRPr lang="en-US" sz="16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lgn="l" rtl="0"/>
            <a:r>
              <a:rPr lang="en-US" sz="1200" kern="1200" dirty="0">
                <a:solidFill>
                  <a:prstClr val="black"/>
                </a:solidFill>
                <a:latin typeface="Calibri"/>
                <a:ea typeface="+mn-ea"/>
                <a:cs typeface="+mn-cs"/>
              </a:rPr>
              <a:t>Microsoft Virtualization Deployment Summit</a:t>
            </a: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10/29/2009 9:58 AM</a:t>
            </a:fld>
            <a:endParaRPr lang="en-US" sz="1200" kern="1200" dirty="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dirty="0">
                <a:solidFill>
                  <a:srgbClr val="000000"/>
                </a:solidFill>
                <a:latin typeface="Calibri"/>
                <a:ea typeface="+mn-ea"/>
                <a:cs typeface="+mn-cs"/>
              </a:rPr>
              <a:t>© 2008 Microsoft Corporation. All rights reserved. Microsoft, Windows, Windows Vista and other product names are or may be registered trademarks and/or trademarks in the U.S. and/or other countries.</a:t>
            </a:r>
          </a:p>
          <a:p>
            <a:pPr algn="l" rtl="0"/>
            <a:r>
              <a:rPr lang="en-US" sz="1200" kern="1200" dirty="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000000"/>
                </a:solidFill>
                <a:latin typeface="Calibri"/>
                <a:ea typeface="+mn-ea"/>
                <a:cs typeface="+mn-cs"/>
              </a:rPr>
            </a:br>
            <a:r>
              <a:rPr lang="en-US" sz="1200" kern="1200" dirty="0">
                <a:solidFill>
                  <a:srgbClr val="000000"/>
                </a:solidFill>
                <a:latin typeface="Calibri"/>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26</a:t>
            </a:fld>
            <a:endParaRPr lang="en-US" sz="1200" kern="1200" dirty="0">
              <a:solidFill>
                <a:prstClr val="black"/>
              </a:solidFill>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lgn="l" rtl="0"/>
            <a:r>
              <a:rPr lang="en-US" sz="1200" kern="1200" dirty="0">
                <a:solidFill>
                  <a:prstClr val="black"/>
                </a:solidFill>
                <a:latin typeface="Calibri"/>
                <a:ea typeface="+mn-ea"/>
                <a:cs typeface="+mn-cs"/>
              </a:rPr>
              <a:t>Microsoft Virtualization Deployment Summit</a:t>
            </a: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10/29/2009 9:58 AM</a:t>
            </a:fld>
            <a:endParaRPr lang="en-US" sz="1200" kern="1200" dirty="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rtl="0"/>
            <a:r>
              <a:rPr lang="en-US" sz="1200" kern="1200" dirty="0">
                <a:solidFill>
                  <a:srgbClr val="000000"/>
                </a:solidFill>
                <a:latin typeface="Calibri"/>
                <a:ea typeface="+mn-ea"/>
                <a:cs typeface="+mn-cs"/>
              </a:rPr>
              <a:t>© 2008 Microsoft Corporation. All rights reserved. Microsoft, Windows, Windows Vista and other product names are or may be registered trademarks and/or trademarks in the U.S. and/or other countries.</a:t>
            </a:r>
          </a:p>
          <a:p>
            <a:pPr algn="l" rtl="0"/>
            <a:r>
              <a:rPr lang="en-US" sz="1200" kern="1200" dirty="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srgbClr val="000000"/>
                </a:solidFill>
                <a:latin typeface="Calibri"/>
                <a:ea typeface="+mn-ea"/>
                <a:cs typeface="+mn-cs"/>
              </a:rPr>
            </a:br>
            <a:r>
              <a:rPr lang="en-US" sz="1200" kern="1200" dirty="0">
                <a:solidFill>
                  <a:srgbClr val="000000"/>
                </a:solidFill>
                <a:latin typeface="Calibri"/>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51157B05-E312-4918-BD5B-5A791461F67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40835D3-C9A4-4720-9384-4534D3FE1C35}" type="slidenum">
              <a:rPr lang="en-US" sz="1200" kern="1200">
                <a:solidFill>
                  <a:prstClr val="black"/>
                </a:solidFill>
                <a:latin typeface="Calibri"/>
                <a:ea typeface="+mn-ea"/>
                <a:cs typeface="+mn-cs"/>
              </a:rPr>
              <a:pPr algn="r" rtl="0"/>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40835D3-C9A4-4720-9384-4534D3FE1C35}" type="slidenum">
              <a:rPr lang="en-US" sz="1200" kern="1200">
                <a:solidFill>
                  <a:prstClr val="black"/>
                </a:solidFill>
                <a:latin typeface="Calibri"/>
                <a:ea typeface="+mn-ea"/>
                <a:cs typeface="+mn-cs"/>
              </a:rPr>
              <a:pPr algn="r" rtl="0"/>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CEDFD482-8A50-4761-B617-41DBCD0ECB48}"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p>
        </p:txBody>
      </p:sp>
      <p:sp>
        <p:nvSpPr>
          <p:cNvPr id="82948" name="Slide Number Placeholder 3"/>
          <p:cNvSpPr>
            <a:spLocks noGrp="1"/>
          </p:cNvSpPr>
          <p:nvPr>
            <p:ph type="sldNum" sz="quarter" idx="5"/>
          </p:nvPr>
        </p:nvSpPr>
        <p:spPr>
          <a:noFill/>
        </p:spPr>
        <p:txBody>
          <a:bodyPr/>
          <a:lstStyle/>
          <a:p>
            <a:fld id="{118C9935-0DEA-459A-AB2B-F4CD0C4C1467}"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50509DF4-B9EC-4547-993E-F8911605206B}" type="slidenum">
              <a:rPr lang="en-US" smtClean="0">
                <a:latin typeface="Arial" pitchFamily="34" charset="0"/>
              </a:rPr>
              <a:pPr/>
              <a:t>33</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6804" name="Slide Number Placeholder 3"/>
          <p:cNvSpPr>
            <a:spLocks noGrp="1"/>
          </p:cNvSpPr>
          <p:nvPr>
            <p:ph type="sldNum" sz="quarter" idx="5"/>
          </p:nvPr>
        </p:nvSpPr>
        <p:spPr>
          <a:noFill/>
        </p:spPr>
        <p:txBody>
          <a:bodyPr/>
          <a:lstStyle/>
          <a:p>
            <a:fld id="{A0E6AA3D-299D-47ED-B479-2451EF9E2318}" type="slidenum">
              <a:rPr lang="en-US" smtClean="0">
                <a:latin typeface="Arial" pitchFamily="34" charset="0"/>
              </a:rPr>
              <a:pPr/>
              <a:t>34</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p>
        </p:txBody>
      </p:sp>
      <p:sp>
        <p:nvSpPr>
          <p:cNvPr id="73732" name="Slide Number Placeholder 3"/>
          <p:cNvSpPr>
            <a:spLocks noGrp="1"/>
          </p:cNvSpPr>
          <p:nvPr>
            <p:ph type="sldNum" sz="quarter" idx="5"/>
          </p:nvPr>
        </p:nvSpPr>
        <p:spPr>
          <a:noFill/>
        </p:spPr>
        <p:txBody>
          <a:bodyPr/>
          <a:lstStyle/>
          <a:p>
            <a:fld id="{6D3A6FEA-79FA-46EC-BFC6-478279401CFB}" type="slidenum">
              <a:rPr lang="en-US" smtClean="0">
                <a:latin typeface="Arial" pitchFamily="34" charset="0"/>
              </a:rPr>
              <a:pPr/>
              <a:t>35</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50509DF4-B9EC-4547-993E-F8911605206B}" type="slidenum">
              <a:rPr lang="en-US" smtClean="0">
                <a:latin typeface="Arial" pitchFamily="34" charset="0"/>
              </a:rPr>
              <a:pPr/>
              <a:t>36</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fld id="{73B2EDE5-2569-46D0-A615-A989063E36E0}" type="slidenum">
              <a:rPr lang="en-US" smtClean="0">
                <a:latin typeface="Arial" pitchFamily="34" charset="0"/>
              </a:rPr>
              <a:pPr/>
              <a:t>39</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E40835D3-C9A4-4720-9384-4534D3FE1C35}" type="slidenum">
              <a:rPr lang="en-US" sz="1200" kern="1200">
                <a:solidFill>
                  <a:prstClr val="black"/>
                </a:solidFill>
                <a:latin typeface="Calibri"/>
                <a:ea typeface="+mn-ea"/>
                <a:cs typeface="+mn-cs"/>
              </a:rPr>
              <a:pPr algn="r" rtl="0"/>
              <a:t>4</a:t>
            </a:fld>
            <a:endParaRPr lang="en-US" sz="1200" kern="1200" dirty="0">
              <a:solidFill>
                <a:prstClr val="black"/>
              </a:solidFill>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50509DF4-B9EC-4547-993E-F8911605206B}" type="slidenum">
              <a:rPr lang="en-US" smtClean="0">
                <a:latin typeface="Arial" pitchFamily="34" charset="0"/>
              </a:rPr>
              <a:pPr/>
              <a:t>43</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p:spPr>
        <p:txBody>
          <a:bodyPr/>
          <a:lstStyle/>
          <a:p>
            <a:fld id="{64BE749F-CEF7-43B5-92D1-66243B140722}" type="slidenum">
              <a:rPr lang="en-US"/>
              <a:pPr/>
              <a:t>46</a:t>
            </a:fld>
            <a:endParaRPr lang="en-US">
              <a:latin typeface="Trebuchet MS"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p:spPr>
        <p:txBody>
          <a:bodyPr/>
          <a:lstStyle/>
          <a:p>
            <a:fld id="{CD68D71B-C5DB-441A-87FC-573DD66E55F0}" type="slidenum">
              <a:rPr lang="en-US"/>
              <a:pPr/>
              <a:t>47</a:t>
            </a:fld>
            <a:endParaRPr lang="en-US">
              <a:latin typeface="Trebuchet MS"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9092" name="Slide Number Placeholder 3"/>
          <p:cNvSpPr>
            <a:spLocks noGrp="1"/>
          </p:cNvSpPr>
          <p:nvPr>
            <p:ph type="sldNum" sz="quarter" idx="5"/>
          </p:nvPr>
        </p:nvSpPr>
        <p:spPr>
          <a:noFill/>
        </p:spPr>
        <p:txBody>
          <a:bodyPr/>
          <a:lstStyle/>
          <a:p>
            <a:fld id="{02C5822A-0296-425C-AC4B-7B32C00722DF}" type="slidenum">
              <a:rPr lang="en-US" smtClean="0">
                <a:latin typeface="Arial" pitchFamily="34" charset="0"/>
              </a:rPr>
              <a:pPr/>
              <a:t>49</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3B004D0C-4D5D-46C8-828C-928F9BDD262B}" type="slidenum">
              <a:rPr lang="en-US" smtClean="0">
                <a:latin typeface="Arial" pitchFamily="34" charset="0"/>
              </a:rPr>
              <a:pPr/>
              <a:t>50</a:t>
            </a:fld>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p>
        </p:txBody>
      </p:sp>
      <p:sp>
        <p:nvSpPr>
          <p:cNvPr id="81924" name="Slide Number Placeholder 3"/>
          <p:cNvSpPr>
            <a:spLocks noGrp="1"/>
          </p:cNvSpPr>
          <p:nvPr>
            <p:ph type="sldNum" sz="quarter" idx="5"/>
          </p:nvPr>
        </p:nvSpPr>
        <p:spPr>
          <a:noFill/>
        </p:spPr>
        <p:txBody>
          <a:bodyPr/>
          <a:lstStyle/>
          <a:p>
            <a:fld id="{0A7BCD98-3F8A-4297-9CA0-36FFC1D2C717}" type="slidenum">
              <a:rPr lang="en-US" smtClean="0">
                <a:latin typeface="Arial" pitchFamily="34" charset="0"/>
              </a:rPr>
              <a:pPr/>
              <a:t>51</a:t>
            </a:fld>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6.xml"/><Relationship Id="rId7"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16.png"/><Relationship Id="rId4" Type="http://schemas.openxmlformats.org/officeDocument/2006/relationships/image" Target="../media/image40.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40.png"/><Relationship Id="rId5" Type="http://schemas.openxmlformats.org/officeDocument/2006/relationships/chart" Target="../charts/chart8.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chart" Target="../charts/chart11.xml"/><Relationship Id="rId4" Type="http://schemas.openxmlformats.org/officeDocument/2006/relationships/chart" Target="../charts/chart10.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5.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blogs.msdn.com/sqlcrd"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ocial.microsoft.com/forums/zh-CN/sqlserverzhchs/threads/"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blogs.msdn.com/psssql/archive/2008/10/08/sql-server-support-in-a-hardware-virtualization-environment.aspx" TargetMode="External"/><Relationship Id="rId3" Type="http://schemas.openxmlformats.org/officeDocument/2006/relationships/hyperlink" Target="http://sqlcat.com/whitepapers/archive/2008/10/03/running-sql-server-2008-in-a-hyper-v-environment-best-practices-and-performance-recommendations.aspx" TargetMode="External"/><Relationship Id="rId7" Type="http://schemas.openxmlformats.org/officeDocument/2006/relationships/hyperlink" Target="http://windowsservercatalog.com/svvp.aspx?svvppage=svvp.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upport.microsoft.com/?id=956893" TargetMode="External"/><Relationship Id="rId5" Type="http://schemas.openxmlformats.org/officeDocument/2006/relationships/hyperlink" Target="http://msdn.microsoft.com/en-us/architecture/dd393309.aspx" TargetMode="External"/><Relationship Id="rId10" Type="http://schemas.openxmlformats.org/officeDocument/2006/relationships/hyperlink" Target="http://technet2.microsoft.com/windowsserver2008/en/servermanager/virtualization.mspx" TargetMode="External"/><Relationship Id="rId4" Type="http://schemas.openxmlformats.org/officeDocument/2006/relationships/hyperlink" Target="http://www.msarchitecturejournal.com/pdf/Journal18.pdf" TargetMode="External"/><Relationship Id="rId9" Type="http://schemas.openxmlformats.org/officeDocument/2006/relationships/hyperlink" Target="http://www.microsoft.com/windowsserver2008/en/us/virtualization-consolidation.aspx"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9"/>
          <p:cNvGrpSpPr/>
          <p:nvPr/>
        </p:nvGrpSpPr>
        <p:grpSpPr>
          <a:xfrm>
            <a:off x="6477000" y="2362200"/>
            <a:ext cx="2133600" cy="2286000"/>
            <a:chOff x="6324600" y="3124200"/>
            <a:chExt cx="2133600" cy="2286000"/>
          </a:xfrm>
        </p:grpSpPr>
        <p:sp>
          <p:nvSpPr>
            <p:cNvPr id="74" name="Rectangle 73"/>
            <p:cNvSpPr/>
            <p:nvPr/>
          </p:nvSpPr>
          <p:spPr bwMode="auto">
            <a:xfrm>
              <a:off x="6324600" y="3124200"/>
              <a:ext cx="2133600" cy="2286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5" name="AutoShape 34"/>
            <p:cNvSpPr>
              <a:spLocks noChangeArrowheads="1"/>
            </p:cNvSpPr>
            <p:nvPr/>
          </p:nvSpPr>
          <p:spPr bwMode="auto">
            <a:xfrm>
              <a:off x="6419531" y="4572000"/>
              <a:ext cx="1936478" cy="715057"/>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6" name="AutoShape 30"/>
            <p:cNvSpPr>
              <a:spLocks noChangeArrowheads="1"/>
            </p:cNvSpPr>
            <p:nvPr/>
          </p:nvSpPr>
          <p:spPr bwMode="auto">
            <a:xfrm>
              <a:off x="6890997" y="3949886"/>
              <a:ext cx="842222" cy="305366"/>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lIns="0" tIns="0" rIns="0" bIns="0" anchor="ctr"/>
            <a:lstStyle/>
            <a:p>
              <a:pPr algn="ctr" rtl="0">
                <a:defRPr/>
              </a:pPr>
              <a:r>
                <a:rPr lang="en-US" sz="1400" kern="1200" dirty="0">
                  <a:latin typeface="Calibri" pitchFamily="34" charset="0"/>
                  <a:ea typeface="Calibri" pitchFamily="34" charset="0"/>
                  <a:cs typeface="Times New Roman" pitchFamily="18" charset="0"/>
                </a:rPr>
                <a:t>Server</a:t>
              </a:r>
              <a:endParaRPr lang="en-US" sz="4000" kern="1200" dirty="0">
                <a:latin typeface="Calibri"/>
                <a:ea typeface="+mn-ea"/>
                <a:cs typeface="Arial" pitchFamily="34" charset="0"/>
              </a:endParaRPr>
            </a:p>
          </p:txBody>
        </p:sp>
        <p:sp>
          <p:nvSpPr>
            <p:cNvPr id="78" name="AutoShape 34"/>
            <p:cNvSpPr>
              <a:spLocks noChangeArrowheads="1"/>
            </p:cNvSpPr>
            <p:nvPr/>
          </p:nvSpPr>
          <p:spPr bwMode="auto">
            <a:xfrm>
              <a:off x="6418455" y="3733799"/>
              <a:ext cx="1926438" cy="76200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83" name="Text Box 38"/>
            <p:cNvSpPr txBox="1">
              <a:spLocks noChangeArrowheads="1"/>
            </p:cNvSpPr>
            <p:nvPr/>
          </p:nvSpPr>
          <p:spPr bwMode="auto">
            <a:xfrm>
              <a:off x="6608609" y="3200400"/>
              <a:ext cx="1507684" cy="381000"/>
            </a:xfrm>
            <a:prstGeom prst="rect">
              <a:avLst/>
            </a:prstGeom>
            <a:noFill/>
            <a:ln w="9525">
              <a:noFill/>
              <a:miter lim="800000"/>
              <a:headEnd/>
              <a:tailEnd/>
            </a:ln>
          </p:spPr>
          <p:txBody>
            <a:bodyPr lIns="0" tIns="0" rIns="0" bIns="0" anchor="ctr"/>
            <a:lstStyle/>
            <a:p>
              <a:pPr algn="ctr" rtl="0"/>
              <a:r>
                <a:rPr lang="en-US" sz="1600" b="1" dirty="0" smtClean="0">
                  <a:solidFill>
                    <a:schemeClr val="bg1"/>
                  </a:solidFill>
                  <a:latin typeface="Calibri" pitchFamily="34" charset="0"/>
                  <a:ea typeface="Calibri" pitchFamily="34" charset="0"/>
                  <a:cs typeface="Times New Roman" pitchFamily="18" charset="0"/>
                </a:rPr>
                <a:t>Child</a:t>
              </a:r>
              <a:r>
                <a:rPr lang="en-US" sz="1600" b="1" kern="1200" dirty="0" smtClean="0">
                  <a:solidFill>
                    <a:schemeClr val="bg1"/>
                  </a:solidFill>
                  <a:latin typeface="Calibri" pitchFamily="34" charset="0"/>
                  <a:ea typeface="Calibri" pitchFamily="34" charset="0"/>
                  <a:cs typeface="Times New Roman" pitchFamily="18" charset="0"/>
                </a:rPr>
                <a:t> Partition</a:t>
              </a:r>
            </a:p>
          </p:txBody>
        </p:sp>
        <p:pic>
          <p:nvPicPr>
            <p:cNvPr id="157703" name="Picture 7"/>
            <p:cNvPicPr>
              <a:picLocks noChangeAspect="1" noChangeArrowheads="1"/>
            </p:cNvPicPr>
            <p:nvPr/>
          </p:nvPicPr>
          <p:blipFill>
            <a:blip r:embed="rId4" cstate="print"/>
            <a:srcRect/>
            <a:stretch>
              <a:fillRect/>
            </a:stretch>
          </p:blipFill>
          <p:spPr bwMode="auto">
            <a:xfrm>
              <a:off x="6591300" y="3808916"/>
              <a:ext cx="1600200" cy="637478"/>
            </a:xfrm>
            <a:prstGeom prst="rect">
              <a:avLst/>
            </a:prstGeom>
            <a:noFill/>
            <a:ln w="9525">
              <a:noFill/>
              <a:miter lim="800000"/>
              <a:headEnd/>
              <a:tailEnd/>
            </a:ln>
            <a:effectLst/>
          </p:spPr>
        </p:pic>
        <p:pic>
          <p:nvPicPr>
            <p:cNvPr id="86" name="Picture 3"/>
            <p:cNvPicPr>
              <a:picLocks noChangeAspect="1" noChangeArrowheads="1"/>
            </p:cNvPicPr>
            <p:nvPr/>
          </p:nvPicPr>
          <p:blipFill>
            <a:blip r:embed="rId5" cstate="print"/>
            <a:srcRect/>
            <a:stretch>
              <a:fillRect/>
            </a:stretch>
          </p:blipFill>
          <p:spPr bwMode="auto">
            <a:xfrm>
              <a:off x="6600825" y="4600575"/>
              <a:ext cx="1552575" cy="638175"/>
            </a:xfrm>
            <a:prstGeom prst="rect">
              <a:avLst/>
            </a:prstGeom>
            <a:noFill/>
            <a:ln w="9525">
              <a:noFill/>
              <a:miter lim="800000"/>
              <a:headEnd/>
              <a:tailEnd/>
            </a:ln>
            <a:effectLst/>
          </p:spPr>
        </p:pic>
      </p:grpSp>
      <p:cxnSp>
        <p:nvCxnSpPr>
          <p:cNvPr id="71" name="Straight Connector 70"/>
          <p:cNvCxnSpPr/>
          <p:nvPr/>
        </p:nvCxnSpPr>
        <p:spPr>
          <a:xfrm flipV="1">
            <a:off x="609600" y="5715000"/>
            <a:ext cx="7391400" cy="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533400" y="3505200"/>
            <a:ext cx="2133600" cy="2286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5816602"/>
            <a:ext cx="7543800" cy="29160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6210794"/>
            <a:ext cx="7543800" cy="494806"/>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2" name="Title 1"/>
          <p:cNvSpPr>
            <a:spLocks noGrp="1"/>
          </p:cNvSpPr>
          <p:nvPr>
            <p:ph type="title"/>
          </p:nvPr>
        </p:nvSpPr>
        <p:spPr/>
        <p:txBody>
          <a:bodyPr/>
          <a:lstStyle/>
          <a:p>
            <a:pPr algn="l"/>
            <a:r>
              <a:rPr lang="zh-CN" altLang="en-US" sz="4000" dirty="0" smtClean="0"/>
              <a:t>什么是虚拟化</a:t>
            </a:r>
            <a:r>
              <a:rPr sz="4000" dirty="0" smtClean="0"/>
              <a:t>?</a:t>
            </a:r>
            <a:endParaRPr lang="en-US" sz="4000" dirty="0"/>
          </a:p>
        </p:txBody>
      </p:sp>
      <p:sp>
        <p:nvSpPr>
          <p:cNvPr id="3" name="Content Placeholder 2"/>
          <p:cNvSpPr>
            <a:spLocks noGrp="1"/>
          </p:cNvSpPr>
          <p:nvPr>
            <p:ph idx="4294967295"/>
          </p:nvPr>
        </p:nvSpPr>
        <p:spPr>
          <a:xfrm>
            <a:off x="293914" y="914400"/>
            <a:ext cx="8305800" cy="914400"/>
          </a:xfrm>
          <a:prstGeom prst="rect">
            <a:avLst/>
          </a:prstGeom>
        </p:spPr>
        <p:txBody>
          <a:bodyPr/>
          <a:lstStyle/>
          <a:p>
            <a:r>
              <a:rPr lang="en-US" sz="2000" dirty="0" smtClean="0"/>
              <a:t>Multiple operating systems images supporting separate independent applications  running simultaneously on the same computer system</a:t>
            </a:r>
          </a:p>
          <a:p>
            <a:r>
              <a:rPr lang="en-US" sz="2000" dirty="0" smtClean="0"/>
              <a:t>Strong  hardware enforced isolation between the VMs</a:t>
            </a:r>
          </a:p>
          <a:p>
            <a:endParaRPr lang="en-US" sz="2000" dirty="0" smtClean="0"/>
          </a:p>
        </p:txBody>
      </p:sp>
      <p:sp>
        <p:nvSpPr>
          <p:cNvPr id="11" name="AutoShape 40"/>
          <p:cNvSpPr>
            <a:spLocks noChangeAspect="1" noChangeArrowheads="1" noTextEdit="1"/>
          </p:cNvSpPr>
          <p:nvPr/>
        </p:nvSpPr>
        <p:spPr bwMode="auto">
          <a:xfrm>
            <a:off x="304800" y="2209800"/>
            <a:ext cx="8458200" cy="4571010"/>
          </a:xfrm>
          <a:prstGeom prst="rect">
            <a:avLst/>
          </a:prstGeom>
          <a:noFill/>
          <a:ln w="9525">
            <a:solidFill>
              <a:srgbClr val="808080"/>
            </a:solidFill>
            <a:miter lim="800000"/>
            <a:headEnd/>
            <a:tailEnd/>
          </a:ln>
        </p:spPr>
        <p:txBody>
          <a:bodyPr/>
          <a:lstStyle/>
          <a:p>
            <a:pPr algn="l" rtl="0"/>
            <a:endParaRPr lang="en-US" sz="4000" kern="1200" dirty="0">
              <a:solidFill>
                <a:srgbClr val="000000"/>
              </a:solidFill>
              <a:latin typeface="Calibri"/>
              <a:ea typeface="+mn-ea"/>
              <a:cs typeface="+mn-cs"/>
            </a:endParaRPr>
          </a:p>
        </p:txBody>
      </p:sp>
      <p:sp>
        <p:nvSpPr>
          <p:cNvPr id="12" name="AutoShape 39"/>
          <p:cNvSpPr>
            <a:spLocks noChangeArrowheads="1"/>
          </p:cNvSpPr>
          <p:nvPr/>
        </p:nvSpPr>
        <p:spPr bwMode="auto">
          <a:xfrm>
            <a:off x="610574" y="4953000"/>
            <a:ext cx="1980226" cy="838200"/>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1200" kern="1200" dirty="0">
              <a:solidFill>
                <a:srgbClr val="FFFFFF"/>
              </a:solidFill>
              <a:latin typeface="Calibri"/>
              <a:ea typeface="+mn-ea"/>
              <a:cs typeface="+mn-cs"/>
            </a:endParaRPr>
          </a:p>
        </p:txBody>
      </p:sp>
      <p:sp>
        <p:nvSpPr>
          <p:cNvPr id="13" name="Text Box 38"/>
          <p:cNvSpPr txBox="1">
            <a:spLocks noChangeArrowheads="1"/>
          </p:cNvSpPr>
          <p:nvPr/>
        </p:nvSpPr>
        <p:spPr bwMode="auto">
          <a:xfrm>
            <a:off x="930716" y="3657600"/>
            <a:ext cx="1507684" cy="243777"/>
          </a:xfrm>
          <a:prstGeom prst="rect">
            <a:avLst/>
          </a:prstGeom>
          <a:noFill/>
          <a:ln w="9525">
            <a:noFill/>
            <a:miter lim="800000"/>
            <a:headEnd/>
            <a:tailEnd/>
          </a:ln>
        </p:spPr>
        <p:txBody>
          <a:bodyPr lIns="0" tIns="0" rIns="0" bIns="0" anchor="ctr"/>
          <a:lstStyle/>
          <a:p>
            <a:pPr algn="ctr" rtl="0"/>
            <a:r>
              <a:rPr lang="en-US" b="1" kern="1200" dirty="0">
                <a:solidFill>
                  <a:schemeClr val="bg1"/>
                </a:solidFill>
                <a:latin typeface="Calibri" pitchFamily="34" charset="0"/>
                <a:ea typeface="Calibri" pitchFamily="34" charset="0"/>
                <a:cs typeface="Times New Roman" pitchFamily="18" charset="0"/>
              </a:rPr>
              <a:t>Root Partition</a:t>
            </a:r>
            <a:endParaRPr lang="en-US" kern="1200" dirty="0">
              <a:solidFill>
                <a:schemeClr val="bg1"/>
              </a:solidFill>
              <a:latin typeface="Calibri"/>
              <a:ea typeface="Calibri" pitchFamily="34" charset="0"/>
              <a:cs typeface="Arial" pitchFamily="34" charset="0"/>
            </a:endParaRPr>
          </a:p>
        </p:txBody>
      </p:sp>
      <p:sp>
        <p:nvSpPr>
          <p:cNvPr id="30" name="Text Box 21"/>
          <p:cNvSpPr txBox="1">
            <a:spLocks noChangeArrowheads="1"/>
          </p:cNvSpPr>
          <p:nvPr/>
        </p:nvSpPr>
        <p:spPr bwMode="auto">
          <a:xfrm>
            <a:off x="1371600" y="6197602"/>
            <a:ext cx="981456" cy="243777"/>
          </a:xfrm>
          <a:prstGeom prst="rect">
            <a:avLst/>
          </a:prstGeom>
          <a:noFill/>
          <a:ln w="9525">
            <a:noFill/>
            <a:miter lim="800000"/>
            <a:headEnd/>
            <a:tailEnd/>
          </a:ln>
        </p:spPr>
        <p:txBody>
          <a:bodyPr lIns="0" tIns="0" rIns="0" bIns="0" anchor="ctr"/>
          <a:lstStyle/>
          <a:p>
            <a:pPr algn="ctr" rtl="0"/>
            <a:r>
              <a:rPr lang="en-US" sz="1400" b="1" kern="1200" dirty="0">
                <a:solidFill>
                  <a:srgbClr val="FFFFFF"/>
                </a:solidFill>
                <a:latin typeface="Calibri" pitchFamily="34" charset="0"/>
                <a:ea typeface="Calibri" pitchFamily="34" charset="0"/>
                <a:cs typeface="Times New Roman" pitchFamily="18" charset="0"/>
              </a:rPr>
              <a:t>Devices</a:t>
            </a:r>
            <a:endParaRPr lang="en-US" sz="4000" kern="1200" dirty="0">
              <a:solidFill>
                <a:srgbClr val="FFFFFF"/>
              </a:solidFill>
              <a:latin typeface="Calibri"/>
              <a:ea typeface="Calibri" pitchFamily="34" charset="0"/>
              <a:cs typeface="Arial" pitchFamily="34" charset="0"/>
            </a:endParaRPr>
          </a:p>
        </p:txBody>
      </p:sp>
      <p:sp>
        <p:nvSpPr>
          <p:cNvPr id="31" name="Text Box 20"/>
          <p:cNvSpPr txBox="1">
            <a:spLocks noChangeArrowheads="1"/>
          </p:cNvSpPr>
          <p:nvPr/>
        </p:nvSpPr>
        <p:spPr bwMode="auto">
          <a:xfrm>
            <a:off x="3505200" y="6197602"/>
            <a:ext cx="981456" cy="243777"/>
          </a:xfrm>
          <a:prstGeom prst="rect">
            <a:avLst/>
          </a:prstGeom>
          <a:noFill/>
          <a:ln w="9525">
            <a:noFill/>
            <a:miter lim="800000"/>
            <a:headEnd/>
            <a:tailEnd/>
          </a:ln>
        </p:spPr>
        <p:txBody>
          <a:bodyPr lIns="0" tIns="0" rIns="0" bIns="0" anchor="ctr"/>
          <a:lstStyle/>
          <a:p>
            <a:pPr algn="ctr" rtl="0"/>
            <a:r>
              <a:rPr lang="en-US" sz="1400" b="1" kern="1200" dirty="0">
                <a:solidFill>
                  <a:srgbClr val="FFFFFF"/>
                </a:solidFill>
                <a:latin typeface="Calibri" pitchFamily="34" charset="0"/>
                <a:ea typeface="Calibri" pitchFamily="34" charset="0"/>
                <a:cs typeface="Times New Roman" pitchFamily="18" charset="0"/>
              </a:rPr>
              <a:t>Processors</a:t>
            </a:r>
            <a:endParaRPr lang="en-US" sz="4000" kern="1200" dirty="0">
              <a:solidFill>
                <a:srgbClr val="FFFFFF"/>
              </a:solidFill>
              <a:latin typeface="Calibri"/>
              <a:ea typeface="Calibri" pitchFamily="34" charset="0"/>
              <a:cs typeface="Arial" pitchFamily="34" charset="0"/>
            </a:endParaRPr>
          </a:p>
        </p:txBody>
      </p:sp>
      <p:sp>
        <p:nvSpPr>
          <p:cNvPr id="32" name="Text Box 19"/>
          <p:cNvSpPr txBox="1">
            <a:spLocks noChangeArrowheads="1"/>
          </p:cNvSpPr>
          <p:nvPr/>
        </p:nvSpPr>
        <p:spPr bwMode="auto">
          <a:xfrm>
            <a:off x="5571744" y="6197602"/>
            <a:ext cx="981456" cy="243777"/>
          </a:xfrm>
          <a:prstGeom prst="rect">
            <a:avLst/>
          </a:prstGeom>
          <a:noFill/>
          <a:ln w="9525">
            <a:noFill/>
            <a:miter lim="800000"/>
            <a:headEnd/>
            <a:tailEnd/>
          </a:ln>
        </p:spPr>
        <p:txBody>
          <a:bodyPr lIns="0" tIns="0" rIns="0" bIns="0" anchor="ctr"/>
          <a:lstStyle/>
          <a:p>
            <a:pPr algn="ctr" rtl="0"/>
            <a:r>
              <a:rPr lang="en-US" sz="1400" b="1" kern="1200" dirty="0">
                <a:solidFill>
                  <a:srgbClr val="FFFFFF"/>
                </a:solidFill>
                <a:latin typeface="Calibri" pitchFamily="34" charset="0"/>
                <a:ea typeface="Calibri" pitchFamily="34" charset="0"/>
                <a:cs typeface="Times New Roman" pitchFamily="18" charset="0"/>
              </a:rPr>
              <a:t>Memory</a:t>
            </a:r>
            <a:endParaRPr lang="en-US" sz="4000" kern="1200" dirty="0">
              <a:solidFill>
                <a:srgbClr val="FFFFFF"/>
              </a:solidFill>
              <a:latin typeface="Calibri"/>
              <a:ea typeface="Calibri" pitchFamily="34" charset="0"/>
              <a:cs typeface="Arial" pitchFamily="34" charset="0"/>
            </a:endParaRPr>
          </a:p>
        </p:txBody>
      </p:sp>
      <p:sp>
        <p:nvSpPr>
          <p:cNvPr id="72" name="AutoShape 34"/>
          <p:cNvSpPr>
            <a:spLocks noChangeArrowheads="1"/>
          </p:cNvSpPr>
          <p:nvPr/>
        </p:nvSpPr>
        <p:spPr bwMode="auto">
          <a:xfrm>
            <a:off x="609600" y="4114799"/>
            <a:ext cx="1981200" cy="76200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pic>
        <p:nvPicPr>
          <p:cNvPr id="156679" name="Picture 7" descr="Home"/>
          <p:cNvPicPr>
            <a:picLocks noChangeAspect="1" noChangeArrowheads="1"/>
          </p:cNvPicPr>
          <p:nvPr/>
        </p:nvPicPr>
        <p:blipFill>
          <a:blip r:embed="rId6" cstate="print"/>
          <a:srcRect/>
          <a:stretch>
            <a:fillRect/>
          </a:stretch>
        </p:blipFill>
        <p:spPr bwMode="auto">
          <a:xfrm>
            <a:off x="685800" y="4279074"/>
            <a:ext cx="1765300" cy="431877"/>
          </a:xfrm>
          <a:prstGeom prst="rect">
            <a:avLst/>
          </a:prstGeom>
          <a:noFill/>
        </p:spPr>
      </p:pic>
      <p:sp>
        <p:nvSpPr>
          <p:cNvPr id="92" name="Text Box 38"/>
          <p:cNvSpPr txBox="1">
            <a:spLocks noChangeArrowheads="1"/>
          </p:cNvSpPr>
          <p:nvPr/>
        </p:nvSpPr>
        <p:spPr bwMode="auto">
          <a:xfrm>
            <a:off x="3216716" y="5842000"/>
            <a:ext cx="1507684" cy="243777"/>
          </a:xfrm>
          <a:prstGeom prst="rect">
            <a:avLst/>
          </a:prstGeom>
          <a:noFill/>
          <a:ln w="9525">
            <a:noFill/>
            <a:miter lim="800000"/>
            <a:headEnd/>
            <a:tailEnd/>
          </a:ln>
        </p:spPr>
        <p:txBody>
          <a:bodyPr lIns="0" tIns="0" rIns="0" bIns="0" anchor="ctr"/>
          <a:lstStyle/>
          <a:p>
            <a:pPr algn="ctr" rtl="0"/>
            <a:r>
              <a:rPr lang="en-US" b="1" dirty="0" smtClean="0">
                <a:solidFill>
                  <a:schemeClr val="bg1"/>
                </a:solidFill>
                <a:latin typeface="Calibri" pitchFamily="34" charset="0"/>
                <a:ea typeface="Calibri" pitchFamily="34" charset="0"/>
                <a:cs typeface="Times New Roman" pitchFamily="18" charset="0"/>
              </a:rPr>
              <a:t>Hypervisor</a:t>
            </a:r>
            <a:endParaRPr lang="en-US"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3505200" y="6426202"/>
            <a:ext cx="981456" cy="243777"/>
          </a:xfrm>
          <a:prstGeom prst="rect">
            <a:avLst/>
          </a:prstGeom>
          <a:noFill/>
          <a:ln w="9525">
            <a:noFill/>
            <a:miter lim="800000"/>
            <a:headEnd/>
            <a:tailEnd/>
          </a:ln>
        </p:spPr>
        <p:txBody>
          <a:bodyPr lIns="0" tIns="0" rIns="0" bIns="0" anchor="ctr"/>
          <a:lstStyle/>
          <a:p>
            <a:pPr algn="ctr" rtl="0"/>
            <a:r>
              <a:rPr lang="en-US" sz="1600" b="1" kern="1200" dirty="0" smtClean="0">
                <a:solidFill>
                  <a:srgbClr val="FFFFFF"/>
                </a:solidFill>
                <a:latin typeface="Calibri" pitchFamily="34" charset="0"/>
                <a:ea typeface="Calibri" pitchFamily="34" charset="0"/>
                <a:cs typeface="Times New Roman" pitchFamily="18" charset="0"/>
              </a:rPr>
              <a:t>Hardware</a:t>
            </a:r>
            <a:endParaRPr lang="en-US" sz="16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3" name="Picture 1"/>
          <p:cNvPicPr>
            <a:picLocks noChangeAspect="1" noChangeArrowheads="1"/>
          </p:cNvPicPr>
          <p:nvPr/>
        </p:nvPicPr>
        <p:blipFill>
          <a:blip r:embed="rId7" cstate="print"/>
          <a:srcRect/>
          <a:stretch>
            <a:fillRect/>
          </a:stretch>
        </p:blipFill>
        <p:spPr bwMode="auto">
          <a:xfrm>
            <a:off x="762000" y="5051992"/>
            <a:ext cx="1752600" cy="586808"/>
          </a:xfrm>
          <a:prstGeom prst="rect">
            <a:avLst/>
          </a:prstGeom>
          <a:noFill/>
          <a:ln w="9525">
            <a:noFill/>
            <a:miter lim="800000"/>
            <a:headEnd/>
            <a:tailEnd/>
          </a:ln>
          <a:effectLst/>
        </p:spPr>
      </p:pic>
      <p:sp>
        <p:nvSpPr>
          <p:cNvPr id="105" name="TextBox 104"/>
          <p:cNvSpPr txBox="1"/>
          <p:nvPr/>
        </p:nvSpPr>
        <p:spPr>
          <a:xfrm>
            <a:off x="304800" y="2145268"/>
            <a:ext cx="1225015" cy="369332"/>
          </a:xfrm>
          <a:prstGeom prst="rect">
            <a:avLst/>
          </a:prstGeom>
          <a:noFill/>
        </p:spPr>
        <p:txBody>
          <a:bodyPr wrap="none" rtlCol="0">
            <a:spAutoFit/>
          </a:bodyPr>
          <a:lstStyle/>
          <a:p>
            <a:r>
              <a:rPr lang="en-US" altLang="zh-CN" dirty="0" smtClean="0"/>
              <a:t>1</a:t>
            </a:r>
            <a:r>
              <a:rPr lang="zh-CN" altLang="en-US" dirty="0" smtClean="0"/>
              <a:t>个物理机</a:t>
            </a:r>
            <a:endParaRPr lang="en-US" dirty="0"/>
          </a:p>
        </p:txBody>
      </p:sp>
      <p:grpSp>
        <p:nvGrpSpPr>
          <p:cNvPr id="5" name="Group 47"/>
          <p:cNvGrpSpPr/>
          <p:nvPr/>
        </p:nvGrpSpPr>
        <p:grpSpPr>
          <a:xfrm>
            <a:off x="4800600" y="2819400"/>
            <a:ext cx="2133600" cy="2286000"/>
            <a:chOff x="4800600" y="2819400"/>
            <a:chExt cx="2133600" cy="2286000"/>
          </a:xfrm>
        </p:grpSpPr>
        <p:sp>
          <p:nvSpPr>
            <p:cNvPr id="108" name="Rectangle 107"/>
            <p:cNvSpPr/>
            <p:nvPr/>
          </p:nvSpPr>
          <p:spPr bwMode="auto">
            <a:xfrm>
              <a:off x="4800600" y="2819400"/>
              <a:ext cx="2133600" cy="2286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9" name="AutoShape 34"/>
            <p:cNvSpPr>
              <a:spLocks noChangeArrowheads="1"/>
            </p:cNvSpPr>
            <p:nvPr/>
          </p:nvSpPr>
          <p:spPr bwMode="auto">
            <a:xfrm>
              <a:off x="4895531" y="4267200"/>
              <a:ext cx="1936478" cy="715057"/>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0" name="AutoShape 30"/>
            <p:cNvSpPr>
              <a:spLocks noChangeArrowheads="1"/>
            </p:cNvSpPr>
            <p:nvPr/>
          </p:nvSpPr>
          <p:spPr bwMode="auto">
            <a:xfrm>
              <a:off x="5366997" y="3645086"/>
              <a:ext cx="842222" cy="305366"/>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lIns="0" tIns="0" rIns="0" bIns="0" anchor="ctr"/>
            <a:lstStyle/>
            <a:p>
              <a:pPr algn="ctr" rtl="0">
                <a:defRPr/>
              </a:pPr>
              <a:r>
                <a:rPr lang="en-US" sz="1400" kern="1200" dirty="0">
                  <a:latin typeface="Calibri" pitchFamily="34" charset="0"/>
                  <a:ea typeface="Calibri" pitchFamily="34" charset="0"/>
                  <a:cs typeface="Times New Roman" pitchFamily="18" charset="0"/>
                </a:rPr>
                <a:t>Server</a:t>
              </a:r>
              <a:endParaRPr lang="en-US" sz="4000" kern="1200" dirty="0">
                <a:latin typeface="Calibri"/>
                <a:ea typeface="+mn-ea"/>
                <a:cs typeface="Arial" pitchFamily="34" charset="0"/>
              </a:endParaRPr>
            </a:p>
          </p:txBody>
        </p:sp>
        <p:sp>
          <p:nvSpPr>
            <p:cNvPr id="111" name="AutoShape 34"/>
            <p:cNvSpPr>
              <a:spLocks noChangeArrowheads="1"/>
            </p:cNvSpPr>
            <p:nvPr/>
          </p:nvSpPr>
          <p:spPr bwMode="auto">
            <a:xfrm>
              <a:off x="4894455" y="3428999"/>
              <a:ext cx="1926438" cy="76200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2" name="Text Box 38"/>
            <p:cNvSpPr txBox="1">
              <a:spLocks noChangeArrowheads="1"/>
            </p:cNvSpPr>
            <p:nvPr/>
          </p:nvSpPr>
          <p:spPr bwMode="auto">
            <a:xfrm>
              <a:off x="5084609" y="2895600"/>
              <a:ext cx="1507684" cy="381000"/>
            </a:xfrm>
            <a:prstGeom prst="rect">
              <a:avLst/>
            </a:prstGeom>
            <a:noFill/>
            <a:ln w="9525">
              <a:noFill/>
              <a:miter lim="800000"/>
              <a:headEnd/>
              <a:tailEnd/>
            </a:ln>
          </p:spPr>
          <p:txBody>
            <a:bodyPr lIns="0" tIns="0" rIns="0" bIns="0" anchor="ctr"/>
            <a:lstStyle/>
            <a:p>
              <a:pPr algn="ctr" rtl="0"/>
              <a:r>
                <a:rPr lang="en-US" sz="1600" b="1" dirty="0" smtClean="0">
                  <a:solidFill>
                    <a:schemeClr val="bg1"/>
                  </a:solidFill>
                  <a:latin typeface="Calibri" pitchFamily="34" charset="0"/>
                  <a:ea typeface="Calibri" pitchFamily="34" charset="0"/>
                  <a:cs typeface="Times New Roman" pitchFamily="18" charset="0"/>
                </a:rPr>
                <a:t>Child</a:t>
              </a:r>
              <a:r>
                <a:rPr lang="en-US" sz="1600" b="1" kern="1200" dirty="0" smtClean="0">
                  <a:solidFill>
                    <a:schemeClr val="bg1"/>
                  </a:solidFill>
                  <a:latin typeface="Calibri" pitchFamily="34" charset="0"/>
                  <a:ea typeface="Calibri" pitchFamily="34" charset="0"/>
                  <a:cs typeface="Times New Roman" pitchFamily="18" charset="0"/>
                </a:rPr>
                <a:t> Partition</a:t>
              </a:r>
            </a:p>
          </p:txBody>
        </p:sp>
        <p:pic>
          <p:nvPicPr>
            <p:cNvPr id="114" name="Picture 4" descr="Home"/>
            <p:cNvPicPr>
              <a:picLocks noChangeAspect="1" noChangeArrowheads="1"/>
            </p:cNvPicPr>
            <p:nvPr/>
          </p:nvPicPr>
          <p:blipFill>
            <a:blip r:embed="rId8" cstate="print"/>
            <a:srcRect/>
            <a:stretch>
              <a:fillRect/>
            </a:stretch>
          </p:blipFill>
          <p:spPr bwMode="auto">
            <a:xfrm>
              <a:off x="5004282" y="3657599"/>
              <a:ext cx="1628501" cy="336468"/>
            </a:xfrm>
            <a:prstGeom prst="rect">
              <a:avLst/>
            </a:prstGeom>
            <a:noFill/>
          </p:spPr>
        </p:pic>
        <p:pic>
          <p:nvPicPr>
            <p:cNvPr id="115" name="Picture 1"/>
            <p:cNvPicPr>
              <a:picLocks noChangeAspect="1" noChangeArrowheads="1"/>
            </p:cNvPicPr>
            <p:nvPr/>
          </p:nvPicPr>
          <p:blipFill>
            <a:blip r:embed="rId7" cstate="print"/>
            <a:srcRect/>
            <a:stretch>
              <a:fillRect/>
            </a:stretch>
          </p:blipFill>
          <p:spPr bwMode="auto">
            <a:xfrm>
              <a:off x="4922332" y="4394702"/>
              <a:ext cx="1495425" cy="500700"/>
            </a:xfrm>
            <a:prstGeom prst="rect">
              <a:avLst/>
            </a:prstGeom>
            <a:noFill/>
            <a:ln w="9525">
              <a:noFill/>
              <a:miter lim="800000"/>
              <a:headEnd/>
              <a:tailEnd/>
            </a:ln>
            <a:effectLst/>
          </p:spPr>
        </p:pic>
        <p:sp>
          <p:nvSpPr>
            <p:cNvPr id="46" name="Rectangle 45"/>
            <p:cNvSpPr/>
            <p:nvPr/>
          </p:nvSpPr>
          <p:spPr bwMode="auto">
            <a:xfrm>
              <a:off x="6415181" y="4321077"/>
              <a:ext cx="395167" cy="573457"/>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7" name="TextBox 46"/>
            <p:cNvSpPr txBox="1"/>
            <p:nvPr/>
          </p:nvSpPr>
          <p:spPr>
            <a:xfrm>
              <a:off x="6320022" y="4705797"/>
              <a:ext cx="609600" cy="261610"/>
            </a:xfrm>
            <a:prstGeom prst="rect">
              <a:avLst/>
            </a:prstGeom>
            <a:noFill/>
          </p:spPr>
          <p:txBody>
            <a:bodyPr wrap="square" rtlCol="0">
              <a:spAutoFit/>
            </a:bodyPr>
            <a:lstStyle/>
            <a:p>
              <a:r>
                <a:rPr lang="en-US" sz="1050" dirty="0" smtClean="0">
                  <a:solidFill>
                    <a:srgbClr val="6D6D6D"/>
                  </a:solidFill>
                </a:rPr>
                <a:t>SP2 RC</a:t>
              </a:r>
              <a:endParaRPr lang="en-US" sz="1050" dirty="0">
                <a:solidFill>
                  <a:srgbClr val="6D6D6D"/>
                </a:solidFill>
              </a:endParaRPr>
            </a:p>
          </p:txBody>
        </p:sp>
      </p:grpSp>
      <p:grpSp>
        <p:nvGrpSpPr>
          <p:cNvPr id="6" name="Group 66"/>
          <p:cNvGrpSpPr/>
          <p:nvPr/>
        </p:nvGrpSpPr>
        <p:grpSpPr>
          <a:xfrm>
            <a:off x="3276600" y="3276600"/>
            <a:ext cx="2133600" cy="2286000"/>
            <a:chOff x="4114800" y="3276600"/>
            <a:chExt cx="2133600" cy="2286000"/>
          </a:xfrm>
        </p:grpSpPr>
        <p:sp>
          <p:nvSpPr>
            <p:cNvPr id="58" name="Rectangle 57"/>
            <p:cNvSpPr/>
            <p:nvPr/>
          </p:nvSpPr>
          <p:spPr bwMode="auto">
            <a:xfrm>
              <a:off x="4114800" y="3276600"/>
              <a:ext cx="2133600" cy="2286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utoShape 34"/>
            <p:cNvSpPr>
              <a:spLocks noChangeArrowheads="1"/>
            </p:cNvSpPr>
            <p:nvPr/>
          </p:nvSpPr>
          <p:spPr bwMode="auto">
            <a:xfrm>
              <a:off x="4209731" y="4724400"/>
              <a:ext cx="1936478" cy="715057"/>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21" name="AutoShape 30"/>
            <p:cNvSpPr>
              <a:spLocks noChangeArrowheads="1"/>
            </p:cNvSpPr>
            <p:nvPr/>
          </p:nvSpPr>
          <p:spPr bwMode="auto">
            <a:xfrm>
              <a:off x="4681197" y="4102286"/>
              <a:ext cx="842222" cy="305366"/>
            </a:xfrm>
            <a:prstGeom prst="flowChartAlternateProcess">
              <a:avLst/>
            </a:prstGeom>
            <a:gradFill rotWithShape="0">
              <a:gsLst>
                <a:gs pos="0">
                  <a:srgbClr val="FFFFFF"/>
                </a:gs>
                <a:gs pos="100000">
                  <a:srgbClr val="B8CCE4"/>
                </a:gs>
              </a:gsLst>
              <a:lin ang="5400000" scaled="1"/>
            </a:gradFill>
            <a:ln w="3175">
              <a:solidFill>
                <a:srgbClr val="95B3D7"/>
              </a:solidFill>
              <a:miter lim="800000"/>
              <a:headEnd/>
              <a:tailEnd/>
            </a:ln>
            <a:effectLst>
              <a:outerShdw dist="28398" dir="3806097" algn="ctr" rotWithShape="0">
                <a:srgbClr val="243F60">
                  <a:alpha val="50000"/>
                </a:srgbClr>
              </a:outerShdw>
            </a:effectLst>
          </p:spPr>
          <p:txBody>
            <a:bodyPr lIns="0" tIns="0" rIns="0" bIns="0" anchor="ctr"/>
            <a:lstStyle/>
            <a:p>
              <a:pPr algn="ctr" rtl="0">
                <a:defRPr/>
              </a:pPr>
              <a:r>
                <a:rPr lang="en-US" sz="1400" kern="1200" dirty="0">
                  <a:latin typeface="Calibri" pitchFamily="34" charset="0"/>
                  <a:ea typeface="Calibri" pitchFamily="34" charset="0"/>
                  <a:cs typeface="Times New Roman" pitchFamily="18" charset="0"/>
                </a:rPr>
                <a:t>Server</a:t>
              </a:r>
              <a:endParaRPr lang="en-US" sz="4000" kern="1200" dirty="0">
                <a:latin typeface="Calibri"/>
                <a:ea typeface="+mn-ea"/>
                <a:cs typeface="Arial" pitchFamily="34" charset="0"/>
              </a:endParaRPr>
            </a:p>
          </p:txBody>
        </p:sp>
        <p:sp>
          <p:nvSpPr>
            <p:cNvPr id="53" name="AutoShape 34"/>
            <p:cNvSpPr>
              <a:spLocks noChangeArrowheads="1"/>
            </p:cNvSpPr>
            <p:nvPr/>
          </p:nvSpPr>
          <p:spPr bwMode="auto">
            <a:xfrm>
              <a:off x="4208655" y="3886199"/>
              <a:ext cx="1926438" cy="76200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55" name="Text Box 38"/>
            <p:cNvSpPr txBox="1">
              <a:spLocks noChangeArrowheads="1"/>
            </p:cNvSpPr>
            <p:nvPr/>
          </p:nvSpPr>
          <p:spPr bwMode="auto">
            <a:xfrm>
              <a:off x="4398809" y="3352800"/>
              <a:ext cx="1507684" cy="381000"/>
            </a:xfrm>
            <a:prstGeom prst="rect">
              <a:avLst/>
            </a:prstGeom>
            <a:noFill/>
            <a:ln w="9525">
              <a:noFill/>
              <a:miter lim="800000"/>
              <a:headEnd/>
              <a:tailEnd/>
            </a:ln>
          </p:spPr>
          <p:txBody>
            <a:bodyPr lIns="0" tIns="0" rIns="0" bIns="0" anchor="ctr"/>
            <a:lstStyle/>
            <a:p>
              <a:pPr algn="ctr" rtl="0"/>
              <a:r>
                <a:rPr lang="en-US" sz="1600" b="1" dirty="0" smtClean="0">
                  <a:solidFill>
                    <a:schemeClr val="bg1"/>
                  </a:solidFill>
                  <a:latin typeface="Calibri" pitchFamily="34" charset="0"/>
                  <a:ea typeface="Calibri" pitchFamily="34" charset="0"/>
                  <a:cs typeface="Times New Roman" pitchFamily="18" charset="0"/>
                </a:rPr>
                <a:t>Child</a:t>
              </a:r>
              <a:r>
                <a:rPr lang="en-US" sz="1600" b="1" kern="1200" dirty="0" smtClean="0">
                  <a:solidFill>
                    <a:schemeClr val="bg1"/>
                  </a:solidFill>
                  <a:latin typeface="Calibri" pitchFamily="34" charset="0"/>
                  <a:ea typeface="Calibri" pitchFamily="34" charset="0"/>
                  <a:cs typeface="Times New Roman" pitchFamily="18" charset="0"/>
                </a:rPr>
                <a:t> Partition</a:t>
              </a:r>
            </a:p>
          </p:txBody>
        </p:sp>
        <p:pic>
          <p:nvPicPr>
            <p:cNvPr id="156676" name="Picture 4" descr="Home"/>
            <p:cNvPicPr>
              <a:picLocks noChangeAspect="1" noChangeArrowheads="1"/>
            </p:cNvPicPr>
            <p:nvPr/>
          </p:nvPicPr>
          <p:blipFill>
            <a:blip r:embed="rId8" cstate="print"/>
            <a:srcRect/>
            <a:stretch>
              <a:fillRect/>
            </a:stretch>
          </p:blipFill>
          <p:spPr bwMode="auto">
            <a:xfrm>
              <a:off x="4318482" y="4114799"/>
              <a:ext cx="1628501" cy="336468"/>
            </a:xfrm>
            <a:prstGeom prst="rect">
              <a:avLst/>
            </a:prstGeom>
            <a:noFill/>
          </p:spPr>
        </p:pic>
        <p:pic>
          <p:nvPicPr>
            <p:cNvPr id="157697" name="Picture 1"/>
            <p:cNvPicPr>
              <a:picLocks noChangeAspect="1" noChangeArrowheads="1"/>
            </p:cNvPicPr>
            <p:nvPr/>
          </p:nvPicPr>
          <p:blipFill>
            <a:blip r:embed="rId7" cstate="print"/>
            <a:srcRect/>
            <a:stretch>
              <a:fillRect/>
            </a:stretch>
          </p:blipFill>
          <p:spPr bwMode="auto">
            <a:xfrm>
              <a:off x="4295775" y="4776789"/>
              <a:ext cx="1752600" cy="586808"/>
            </a:xfrm>
            <a:prstGeom prst="rect">
              <a:avLst/>
            </a:prstGeom>
            <a:noFill/>
            <a:ln w="9525">
              <a:noFill/>
              <a:miter lim="800000"/>
              <a:headEnd/>
              <a:tailEnd/>
            </a:ln>
            <a:effectLst/>
          </p:spPr>
        </p:pic>
      </p:grpSp>
    </p:spTree>
    <p:custDataLst>
      <p:tags r:id="rId1"/>
    </p:custDataLst>
  </p:cSld>
  <p:clrMapOvr>
    <a:masterClrMapping/>
  </p:clrMapOvr>
  <p:transition advTm="171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sz="4000" dirty="0" smtClean="0"/>
              <a:t>Hyper-V</a:t>
            </a:r>
            <a:r>
              <a:rPr lang="zh-CN" altLang="en-US" sz="4000" dirty="0" smtClean="0"/>
              <a:t>架构概览</a:t>
            </a:r>
            <a:endParaRPr lang="en-US" sz="4000" dirty="0"/>
          </a:p>
        </p:txBody>
      </p:sp>
      <p:sp>
        <p:nvSpPr>
          <p:cNvPr id="3" name="Content Placeholder 2"/>
          <p:cNvSpPr>
            <a:spLocks noGrp="1"/>
          </p:cNvSpPr>
          <p:nvPr>
            <p:ph idx="4294967295"/>
          </p:nvPr>
        </p:nvSpPr>
        <p:spPr>
          <a:xfrm>
            <a:off x="838200" y="838200"/>
            <a:ext cx="8305800" cy="1828800"/>
          </a:xfrm>
          <a:prstGeom prst="rect">
            <a:avLst/>
          </a:prstGeom>
        </p:spPr>
        <p:txBody>
          <a:bodyPr/>
          <a:lstStyle/>
          <a:p>
            <a:r>
              <a:rPr lang="en-US" sz="2000" dirty="0" smtClean="0"/>
              <a:t>The Hypervisor runs directly on the hardware</a:t>
            </a:r>
          </a:p>
          <a:p>
            <a:pPr lvl="1"/>
            <a:r>
              <a:rPr lang="en-US" sz="1800" dirty="0" smtClean="0"/>
              <a:t>2</a:t>
            </a:r>
            <a:r>
              <a:rPr lang="en-US" sz="1800" baseline="30000" dirty="0" smtClean="0"/>
              <a:t>nd</a:t>
            </a:r>
            <a:r>
              <a:rPr lang="en-US" sz="1800" dirty="0" smtClean="0"/>
              <a:t> generation virtualization technology in Intel VT-x with EPT and</a:t>
            </a:r>
            <a:br>
              <a:rPr lang="en-US" sz="1800" dirty="0" smtClean="0"/>
            </a:br>
            <a:r>
              <a:rPr lang="en-US" sz="1800" dirty="0" smtClean="0"/>
              <a:t>AMD –V with NPT chips </a:t>
            </a:r>
            <a:r>
              <a:rPr lang="en-US" sz="1800" b="1" i="1" u="sng" dirty="0" smtClean="0"/>
              <a:t>accelerate</a:t>
            </a:r>
            <a:r>
              <a:rPr lang="en-US" sz="1800" dirty="0" smtClean="0"/>
              <a:t> VM performance </a:t>
            </a:r>
          </a:p>
          <a:p>
            <a:r>
              <a:rPr lang="en-US" sz="2000" dirty="0" smtClean="0"/>
              <a:t>Operating systems and applications run in partitions on top </a:t>
            </a:r>
            <a:br>
              <a:rPr lang="en-US" sz="2000" dirty="0" smtClean="0"/>
            </a:br>
            <a:r>
              <a:rPr lang="en-US" sz="2000" dirty="0" smtClean="0"/>
              <a:t>of the Hypervisor</a:t>
            </a:r>
          </a:p>
          <a:p>
            <a:r>
              <a:rPr lang="en-US" sz="2000" dirty="0" smtClean="0"/>
              <a:t>Enlightenment provides fast path which avoids device emulation</a:t>
            </a:r>
          </a:p>
          <a:p>
            <a:pPr lvl="1"/>
            <a:r>
              <a:rPr lang="en-US" sz="1800" dirty="0" smtClean="0"/>
              <a:t>Integration services provides VSCs, VSPs and VMBus</a:t>
            </a:r>
          </a:p>
          <a:p>
            <a:pPr lvl="1">
              <a:buNone/>
            </a:pPr>
            <a:endParaRPr lang="en-US" sz="1400" dirty="0" smtClean="0"/>
          </a:p>
          <a:p>
            <a:pPr lvl="1"/>
            <a:endParaRPr lang="en-US" sz="1400" dirty="0" smtClean="0"/>
          </a:p>
        </p:txBody>
      </p:sp>
      <p:pic>
        <p:nvPicPr>
          <p:cNvPr id="6146" name="Picture 2"/>
          <p:cNvPicPr>
            <a:picLocks noChangeAspect="1" noChangeArrowheads="1"/>
          </p:cNvPicPr>
          <p:nvPr/>
        </p:nvPicPr>
        <p:blipFill>
          <a:blip r:embed="rId3" cstate="print"/>
          <a:srcRect/>
          <a:stretch>
            <a:fillRect/>
          </a:stretch>
        </p:blipFill>
        <p:spPr bwMode="auto">
          <a:xfrm>
            <a:off x="1066800" y="3096792"/>
            <a:ext cx="6781800" cy="3685008"/>
          </a:xfrm>
          <a:prstGeom prst="rect">
            <a:avLst/>
          </a:prstGeom>
          <a:noFill/>
          <a:ln w="9525">
            <a:noFill/>
            <a:miter lim="800000"/>
            <a:headEnd/>
            <a:tailEnd/>
          </a:ln>
          <a:effectLst/>
        </p:spPr>
      </p:pic>
    </p:spTree>
  </p:cSld>
  <p:clrMapOvr>
    <a:masterClrMapping/>
  </p:clrMapOvr>
  <p:transition advTm="21045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382000" cy="886397"/>
          </a:xfrm>
        </p:spPr>
        <p:txBody>
          <a:bodyPr/>
          <a:lstStyle/>
          <a:p>
            <a:pPr algn="l"/>
            <a:r>
              <a:rPr sz="4000" dirty="0" smtClean="0"/>
              <a:t>SQL Server</a:t>
            </a:r>
            <a:r>
              <a:rPr lang="zh-CN" altLang="en-US" sz="4000" dirty="0" smtClean="0"/>
              <a:t>在虚拟环境的高可用性</a:t>
            </a:r>
            <a:r>
              <a:rPr sz="4000" dirty="0" smtClean="0"/>
              <a:t/>
            </a:r>
            <a:br>
              <a:rPr sz="4000" dirty="0" smtClean="0"/>
            </a:br>
            <a:endParaRPr lang="en-US" sz="4000" dirty="0">
              <a:solidFill>
                <a:schemeClr val="tx2"/>
              </a:solidFill>
            </a:endParaRPr>
          </a:p>
        </p:txBody>
      </p:sp>
      <p:sp>
        <p:nvSpPr>
          <p:cNvPr id="3" name="Text Placeholder 2"/>
          <p:cNvSpPr>
            <a:spLocks noGrp="1"/>
          </p:cNvSpPr>
          <p:nvPr>
            <p:ph type="body" sz="quarter" idx="4294967295"/>
          </p:nvPr>
        </p:nvSpPr>
        <p:spPr>
          <a:xfrm>
            <a:off x="283028" y="1066800"/>
            <a:ext cx="8382000" cy="2438400"/>
          </a:xfrm>
          <a:prstGeom prst="rect">
            <a:avLst/>
          </a:prstGeom>
        </p:spPr>
        <p:txBody>
          <a:bodyPr/>
          <a:lstStyle/>
          <a:p>
            <a:r>
              <a:rPr lang="zh-CN" altLang="en-US" sz="2000" dirty="0" smtClean="0"/>
              <a:t>整合对系统高度可用性有更高要求</a:t>
            </a:r>
            <a:endParaRPr sz="2000" dirty="0" smtClean="0"/>
          </a:p>
          <a:p>
            <a:pPr lvl="1"/>
            <a:r>
              <a:rPr lang="en-US" sz="1800" dirty="0" smtClean="0"/>
              <a:t>Consolidation serves to increase cost for a single system failure </a:t>
            </a:r>
          </a:p>
          <a:p>
            <a:pPr lvl="1"/>
            <a:r>
              <a:rPr lang="en-US" sz="1800" dirty="0" smtClean="0"/>
              <a:t>Increasing focus on planned outages vs. unplanned outages</a:t>
            </a:r>
          </a:p>
          <a:p>
            <a:pPr lvl="1"/>
            <a:r>
              <a:rPr lang="en-US" sz="1800" dirty="0" smtClean="0"/>
              <a:t>Utilization focus increasingly puts passive HADR hardware in negative light</a:t>
            </a:r>
          </a:p>
        </p:txBody>
      </p:sp>
      <p:sp>
        <p:nvSpPr>
          <p:cNvPr id="5" name="Text Placeholder 2"/>
          <p:cNvSpPr txBox="1">
            <a:spLocks/>
          </p:cNvSpPr>
          <p:nvPr/>
        </p:nvSpPr>
        <p:spPr>
          <a:xfrm>
            <a:off x="381000" y="2590800"/>
            <a:ext cx="8382000" cy="1143000"/>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zh-CN" altLang="en-US" sz="2000" b="0" i="0" u="none" strike="noStrike" kern="1200" cap="none" spc="0" normalizeH="0" baseline="0" noProof="0" dirty="0" smtClean="0">
                <a:ln>
                  <a:noFill/>
                </a:ln>
                <a:solidFill>
                  <a:srgbClr val="99CC99"/>
                </a:solidFill>
                <a:effectLst/>
                <a:uLnTx/>
                <a:uFillTx/>
                <a:latin typeface="+mn-lt"/>
                <a:ea typeface="+mn-ea"/>
                <a:cs typeface="+mn-cs"/>
              </a:rPr>
              <a:t>共享存储环境</a:t>
            </a:r>
            <a:r>
              <a:rPr kumimoji="0" lang="en-US" sz="2000" b="0" i="0" u="none" strike="noStrike" kern="1200" cap="none" spc="0" normalizeH="0" baseline="0" noProof="0" dirty="0" smtClean="0">
                <a:ln>
                  <a:noFill/>
                </a:ln>
                <a:solidFill>
                  <a:srgbClr val="99CC99"/>
                </a:solidFill>
                <a:effectLst/>
                <a:uLnTx/>
                <a:uFillTx/>
                <a:latin typeface="+mn-lt"/>
                <a:ea typeface="+mn-ea"/>
                <a:cs typeface="+mn-cs"/>
              </a:rPr>
              <a:t>     -    SANs, iSCSI, NAS,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Windows Fail-Over Clustering</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Host based Clustering</a:t>
            </a:r>
          </a:p>
          <a:p>
            <a:pPr marL="1258888" marR="0" lvl="2" indent="-344488"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Child partition based Clustering</a:t>
            </a:r>
          </a:p>
        </p:txBody>
      </p:sp>
      <p:sp>
        <p:nvSpPr>
          <p:cNvPr id="6" name="Text Placeholder 2"/>
          <p:cNvSpPr txBox="1">
            <a:spLocks/>
          </p:cNvSpPr>
          <p:nvPr/>
        </p:nvSpPr>
        <p:spPr>
          <a:xfrm>
            <a:off x="381000" y="3810000"/>
            <a:ext cx="8382000" cy="1524000"/>
          </a:xfrm>
          <a:prstGeom prst="rect">
            <a:avLst/>
          </a:prstGeom>
        </p:spPr>
        <p:txBody>
          <a:bodyPr vert="horz" wrap="square" lIns="0" tIns="0" rIns="0" bIns="0" rtlCol="0">
            <a:noAutofit/>
          </a:bodyPr>
          <a:lstStyle/>
          <a:p>
            <a:pPr marL="396875" lvl="0" indent="-396875" defTabSz="914363">
              <a:lnSpc>
                <a:spcPct val="90000"/>
              </a:lnSpc>
              <a:spcBef>
                <a:spcPct val="20000"/>
              </a:spcBef>
              <a:buBlip>
                <a:blip r:embed="rId4"/>
              </a:buBlip>
              <a:defRPr/>
            </a:pPr>
            <a:r>
              <a:rPr lang="zh-CN" altLang="en-US" sz="2000" dirty="0" smtClean="0">
                <a:solidFill>
                  <a:srgbClr val="99CC99"/>
                </a:solidFill>
              </a:rPr>
              <a:t>无共享存储环境</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SQL Server Mirroring</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Transactional and Peer-to-Peer replication</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Log Shipping</a:t>
            </a:r>
          </a:p>
        </p:txBody>
      </p:sp>
      <p:sp>
        <p:nvSpPr>
          <p:cNvPr id="8" name="Rectangle 7"/>
          <p:cNvSpPr/>
          <p:nvPr/>
        </p:nvSpPr>
        <p:spPr bwMode="auto">
          <a:xfrm>
            <a:off x="533400" y="6096000"/>
            <a:ext cx="4419600" cy="3810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latin typeface="Calibri" pitchFamily="34" charset="0"/>
            </a:endParaRPr>
          </a:p>
        </p:txBody>
      </p:sp>
      <p:sp>
        <p:nvSpPr>
          <p:cNvPr id="7" name="Text Placeholder 2"/>
          <p:cNvSpPr txBox="1">
            <a:spLocks/>
          </p:cNvSpPr>
          <p:nvPr/>
        </p:nvSpPr>
        <p:spPr>
          <a:xfrm>
            <a:off x="381000" y="4953000"/>
            <a:ext cx="8382000" cy="2209800"/>
          </a:xfrm>
          <a:prstGeom prst="rect">
            <a:avLst/>
          </a:prstGeom>
        </p:spPr>
        <p:txBody>
          <a:bodyPr vert="horz" wrap="square" lIns="0" tIns="0" rIns="0" bIns="0" rtlCol="0">
            <a:no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zh-CN" altLang="en-US" sz="2000" b="0" i="0" u="none" strike="noStrike" kern="1200" cap="none" spc="0" normalizeH="0" baseline="0" noProof="0" dirty="0" smtClean="0">
                <a:ln>
                  <a:noFill/>
                </a:ln>
                <a:solidFill>
                  <a:srgbClr val="99CC99"/>
                </a:solidFill>
                <a:effectLst/>
                <a:uLnTx/>
                <a:uFillTx/>
                <a:latin typeface="+mn-lt"/>
                <a:ea typeface="+mn-ea"/>
                <a:cs typeface="+mn-cs"/>
              </a:rPr>
              <a:t>资源分离</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SCVMM</a:t>
            </a:r>
          </a:p>
          <a:p>
            <a:pPr marL="914400" marR="0" lvl="1" indent="-396875" algn="l" defTabSz="914363" rtl="0" eaLnBrk="1" fontAlgn="auto" latinLnBrk="0" hangingPunct="1">
              <a:lnSpc>
                <a:spcPct val="90000"/>
              </a:lnSpc>
              <a:spcBef>
                <a:spcPct val="20000"/>
              </a:spcBef>
              <a:spcAft>
                <a:spcPts val="0"/>
              </a:spcAft>
              <a:buClrTx/>
              <a:buSzPct val="90000"/>
              <a:buFontTx/>
              <a:buBlip>
                <a:blip r:embed="rId5"/>
              </a:buBlip>
              <a:tabLst/>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SQL Server Resource Manager</a:t>
            </a:r>
          </a:p>
        </p:txBody>
      </p:sp>
    </p:spTree>
    <p:custDataLst>
      <p:tags r:id="rId1"/>
    </p:custDataLst>
  </p:cSld>
  <p:clrMapOvr>
    <a:masterClrMapping/>
  </p:clrMapOvr>
  <p:transition advTm="1357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8229600" cy="1143000"/>
          </a:xfrm>
        </p:spPr>
        <p:txBody>
          <a:bodyPr/>
          <a:lstStyle/>
          <a:p>
            <a:pPr algn="l"/>
            <a:r>
              <a:rPr lang="en-US" sz="4000" dirty="0" smtClean="0"/>
              <a:t>SQL Server</a:t>
            </a:r>
            <a:r>
              <a:rPr lang="zh-CN" altLang="en-US" sz="4000" dirty="0" smtClean="0"/>
              <a:t>在虚拟环境的高可用性</a:t>
            </a:r>
            <a:endParaRPr lang="en-US" sz="4000" dirty="0"/>
          </a:p>
        </p:txBody>
      </p:sp>
      <p:sp>
        <p:nvSpPr>
          <p:cNvPr id="6" name="Title 1"/>
          <p:cNvSpPr txBox="1">
            <a:spLocks/>
          </p:cNvSpPr>
          <p:nvPr/>
        </p:nvSpPr>
        <p:spPr>
          <a:xfrm>
            <a:off x="381000" y="886801"/>
            <a:ext cx="8382000" cy="332399"/>
          </a:xfrm>
          <a:prstGeom prst="rect">
            <a:avLst/>
          </a:prstGeom>
        </p:spPr>
        <p:txBody>
          <a:bodyPr vert="horz" wrap="square" lIns="0" tIns="0" rIns="0" bIns="0" rtlCol="0" anchor="t">
            <a:spAutoFit/>
          </a:bodyPr>
          <a:lstStyle/>
          <a:p>
            <a:pPr lvl="0" defTabSz="914363">
              <a:lnSpc>
                <a:spcPct val="90000"/>
              </a:lnSpc>
              <a:spcBef>
                <a:spcPct val="0"/>
              </a:spcBef>
              <a:defRPr/>
            </a:pPr>
            <a:r>
              <a:rPr lang="en-US" sz="2400" spc="-150" dirty="0" smtClean="0">
                <a:ln w="3175">
                  <a:noFill/>
                </a:ln>
                <a:solidFill>
                  <a:schemeClr val="tx2"/>
                </a:solidFill>
                <a:latin typeface="+mj-lt"/>
                <a:cs typeface="Arial" charset="0"/>
              </a:rPr>
              <a:t>Windows </a:t>
            </a:r>
            <a:r>
              <a:rPr lang="zh-CN" altLang="en-US" sz="2400" spc="-150" dirty="0" smtClean="0">
                <a:ln w="3175">
                  <a:noFill/>
                </a:ln>
                <a:solidFill>
                  <a:schemeClr val="tx2"/>
                </a:solidFill>
                <a:latin typeface="+mj-lt"/>
                <a:cs typeface="Arial" charset="0"/>
              </a:rPr>
              <a:t>故障转移群集 </a:t>
            </a:r>
            <a:r>
              <a:rPr lang="en-US" altLang="zh-CN" sz="2400" spc="-150" dirty="0" smtClean="0">
                <a:ln w="3175">
                  <a:noFill/>
                </a:ln>
                <a:solidFill>
                  <a:schemeClr val="tx2"/>
                </a:solidFill>
                <a:latin typeface="+mj-lt"/>
                <a:cs typeface="Arial" charset="0"/>
              </a:rPr>
              <a:t>–</a:t>
            </a:r>
            <a:r>
              <a:rPr lang="zh-CN" altLang="en-US" sz="2400" spc="-150" dirty="0" smtClean="0">
                <a:ln w="3175">
                  <a:noFill/>
                </a:ln>
                <a:solidFill>
                  <a:schemeClr val="tx2"/>
                </a:solidFill>
                <a:latin typeface="+mj-lt"/>
                <a:cs typeface="Arial" charset="0"/>
              </a:rPr>
              <a:t> </a:t>
            </a:r>
            <a:r>
              <a:rPr lang="zh-CN" altLang="en-US" sz="2400" spc="-150" dirty="0" smtClean="0">
                <a:ln w="3175">
                  <a:noFill/>
                </a:ln>
                <a:solidFill>
                  <a:schemeClr val="tx2"/>
                </a:solidFill>
                <a:cs typeface="Arial" charset="0"/>
              </a:rPr>
              <a:t>宿主机故障转移群集 </a:t>
            </a:r>
            <a:endParaRPr kumimoji="0" lang="en-US" sz="2400" b="0" i="0" u="none" strike="noStrike" kern="1200" cap="none" spc="-150" normalizeH="0" baseline="0" noProof="0" dirty="0">
              <a:ln w="3175">
                <a:noFill/>
              </a:ln>
              <a:solidFill>
                <a:schemeClr val="tx2"/>
              </a:solidFill>
              <a:effectLst/>
              <a:uLnTx/>
              <a:uFillTx/>
              <a:latin typeface="+mj-lt"/>
              <a:ea typeface="+mn-ea"/>
              <a:cs typeface="Arial" charset="0"/>
            </a:endParaRPr>
          </a:p>
        </p:txBody>
      </p:sp>
      <p:sp>
        <p:nvSpPr>
          <p:cNvPr id="7" name="Text Placeholder 2"/>
          <p:cNvSpPr txBox="1">
            <a:spLocks/>
          </p:cNvSpPr>
          <p:nvPr/>
        </p:nvSpPr>
        <p:spPr>
          <a:xfrm>
            <a:off x="381000" y="1219200"/>
            <a:ext cx="7924800" cy="1981200"/>
          </a:xfrm>
          <a:prstGeom prst="rect">
            <a:avLst/>
          </a:prstGeom>
        </p:spPr>
        <p:txBody>
          <a:bodyPr/>
          <a:lstStyle/>
          <a:p>
            <a:pPr marL="396875" lvl="0" indent="-396875" defTabSz="914363">
              <a:lnSpc>
                <a:spcPct val="90000"/>
              </a:lnSpc>
              <a:spcBef>
                <a:spcPct val="20000"/>
              </a:spcBef>
              <a:buBlip>
                <a:blip r:embed="rId3"/>
              </a:buBlip>
              <a:defRPr/>
            </a:pPr>
            <a:r>
              <a:rPr lang="en-US" sz="2400" dirty="0" smtClean="0">
                <a:solidFill>
                  <a:srgbClr val="99CC99"/>
                </a:solidFill>
              </a:rPr>
              <a:t>One complete system fails over to another system </a:t>
            </a:r>
          </a:p>
          <a:p>
            <a:pPr marL="396875" lvl="0" indent="-396875" defTabSz="914363">
              <a:lnSpc>
                <a:spcPct val="90000"/>
              </a:lnSpc>
              <a:spcBef>
                <a:spcPct val="20000"/>
              </a:spcBef>
              <a:buBlip>
                <a:blip r:embed="rId3"/>
              </a:buBlip>
              <a:defRPr/>
            </a:pPr>
            <a:r>
              <a:rPr lang="en-US" sz="2400" dirty="0" smtClean="0">
                <a:solidFill>
                  <a:srgbClr val="99CC99"/>
                </a:solidFill>
              </a:rPr>
              <a:t>All VMs on the source system fail over</a:t>
            </a:r>
          </a:p>
          <a:p>
            <a:pPr marL="396875" lvl="0" indent="-396875" defTabSz="914363">
              <a:lnSpc>
                <a:spcPct val="90000"/>
              </a:lnSpc>
              <a:spcBef>
                <a:spcPct val="20000"/>
              </a:spcBef>
              <a:buBlip>
                <a:blip r:embed="rId3"/>
              </a:buBlip>
              <a:defRPr/>
            </a:pPr>
            <a:r>
              <a:rPr lang="en-US" sz="2400" dirty="0" smtClean="0">
                <a:solidFill>
                  <a:srgbClr val="99CC99"/>
                </a:solidFill>
              </a:rPr>
              <a:t>Each VM can target different physical systems for fail-over</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dirty="0" smtClean="0">
                <a:solidFill>
                  <a:srgbClr val="99CC99"/>
                </a:solidFill>
              </a:rPr>
              <a:t>Each VM is re-started on fail-over target system </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dirty="0" smtClean="0">
                <a:solidFill>
                  <a:srgbClr val="99CC99"/>
                </a:solidFill>
              </a:rPr>
              <a:t>WFC migrates LUNs to target system(s)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Enables Live Migration in Windows 2008 R2</a:t>
            </a:r>
          </a:p>
        </p:txBody>
      </p:sp>
      <p:pic>
        <p:nvPicPr>
          <p:cNvPr id="256003" name="Picture 3"/>
          <p:cNvPicPr>
            <a:picLocks noChangeAspect="1" noChangeArrowheads="1"/>
          </p:cNvPicPr>
          <p:nvPr/>
        </p:nvPicPr>
        <p:blipFill>
          <a:blip r:embed="rId4" cstate="print"/>
          <a:srcRect b="1059"/>
          <a:stretch>
            <a:fillRect/>
          </a:stretch>
        </p:blipFill>
        <p:spPr bwMode="auto">
          <a:xfrm>
            <a:off x="152400" y="3810000"/>
            <a:ext cx="4322848" cy="2639568"/>
          </a:xfrm>
          <a:prstGeom prst="rect">
            <a:avLst/>
          </a:prstGeom>
          <a:noFill/>
          <a:ln w="9525">
            <a:noFill/>
            <a:miter lim="800000"/>
            <a:headEnd/>
            <a:tailEnd/>
          </a:ln>
          <a:effectLst/>
        </p:spPr>
      </p:pic>
      <p:pic>
        <p:nvPicPr>
          <p:cNvPr id="256004" name="Picture 4"/>
          <p:cNvPicPr>
            <a:picLocks noChangeAspect="1" noChangeArrowheads="1"/>
          </p:cNvPicPr>
          <p:nvPr/>
        </p:nvPicPr>
        <p:blipFill>
          <a:blip r:embed="rId5" cstate="print"/>
          <a:srcRect/>
          <a:stretch>
            <a:fillRect/>
          </a:stretch>
        </p:blipFill>
        <p:spPr bwMode="auto">
          <a:xfrm>
            <a:off x="4649970" y="3810000"/>
            <a:ext cx="4341630" cy="2667000"/>
          </a:xfrm>
          <a:prstGeom prst="rect">
            <a:avLst/>
          </a:prstGeom>
          <a:noFill/>
          <a:ln w="9525">
            <a:noFill/>
            <a:miter lim="800000"/>
            <a:headEnd/>
            <a:tailEnd/>
          </a:ln>
          <a:effectLst/>
        </p:spPr>
      </p:pic>
    </p:spTree>
  </p:cSld>
  <p:clrMapOvr>
    <a:masterClrMapping/>
  </p:clrMapOvr>
  <p:transition advTm="7473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auto">
          <a:xfrm>
            <a:off x="5486400" y="5743576"/>
            <a:ext cx="3657600" cy="6096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Rectangle 148"/>
          <p:cNvSpPr/>
          <p:nvPr/>
        </p:nvSpPr>
        <p:spPr bwMode="auto">
          <a:xfrm>
            <a:off x="0" y="6019800"/>
            <a:ext cx="3657600" cy="609600"/>
          </a:xfrm>
          <a:prstGeom prst="rect">
            <a:avLst/>
          </a:pr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AutoShape 28"/>
          <p:cNvSpPr>
            <a:spLocks noChangeArrowheads="1"/>
          </p:cNvSpPr>
          <p:nvPr/>
        </p:nvSpPr>
        <p:spPr bwMode="auto">
          <a:xfrm>
            <a:off x="152400" y="2080038"/>
            <a:ext cx="4314826"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 name="AutoShape 28"/>
          <p:cNvSpPr>
            <a:spLocks noChangeArrowheads="1"/>
          </p:cNvSpPr>
          <p:nvPr/>
        </p:nvSpPr>
        <p:spPr bwMode="auto">
          <a:xfrm>
            <a:off x="2392311" y="2619376"/>
            <a:ext cx="970031"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 name="TextBox 3"/>
          <p:cNvSpPr txBox="1"/>
          <p:nvPr/>
        </p:nvSpPr>
        <p:spPr>
          <a:xfrm>
            <a:off x="2447942" y="2695576"/>
            <a:ext cx="873957"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a:p>
            <a:pPr algn="ctr"/>
            <a:r>
              <a:rPr lang="en-US" sz="1400" b="1" dirty="0" smtClean="0">
                <a:solidFill>
                  <a:schemeClr val="bg1"/>
                </a:solidFill>
              </a:rPr>
              <a:t>SQL 2008</a:t>
            </a:r>
          </a:p>
        </p:txBody>
      </p:sp>
      <p:sp>
        <p:nvSpPr>
          <p:cNvPr id="5" name="Flowchart: Magnetic Disk 4"/>
          <p:cNvSpPr/>
          <p:nvPr/>
        </p:nvSpPr>
        <p:spPr bwMode="auto">
          <a:xfrm>
            <a:off x="2504639" y="34596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AutoShape 28"/>
          <p:cNvSpPr>
            <a:spLocks noChangeArrowheads="1"/>
          </p:cNvSpPr>
          <p:nvPr/>
        </p:nvSpPr>
        <p:spPr bwMode="auto">
          <a:xfrm>
            <a:off x="3402050" y="2619376"/>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 name="AutoShape 28"/>
          <p:cNvSpPr>
            <a:spLocks noChangeArrowheads="1"/>
          </p:cNvSpPr>
          <p:nvPr/>
        </p:nvSpPr>
        <p:spPr bwMode="auto">
          <a:xfrm>
            <a:off x="238125" y="2619376"/>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 name="AutoShape 28"/>
          <p:cNvSpPr>
            <a:spLocks noChangeArrowheads="1"/>
          </p:cNvSpPr>
          <p:nvPr/>
        </p:nvSpPr>
        <p:spPr bwMode="auto">
          <a:xfrm>
            <a:off x="238125" y="5057776"/>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2" name="TextBox 11"/>
          <p:cNvSpPr txBox="1"/>
          <p:nvPr/>
        </p:nvSpPr>
        <p:spPr>
          <a:xfrm>
            <a:off x="3476626" y="2695576"/>
            <a:ext cx="867545"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a:p>
            <a:pPr algn="ctr"/>
            <a:r>
              <a:rPr lang="en-US" sz="1400" b="1" dirty="0" smtClean="0">
                <a:solidFill>
                  <a:schemeClr val="bg1"/>
                </a:solidFill>
              </a:rPr>
              <a:t>SQL S005</a:t>
            </a:r>
            <a:endParaRPr lang="en-US" sz="1400" b="1" dirty="0">
              <a:solidFill>
                <a:schemeClr val="bg1"/>
              </a:solidFill>
            </a:endParaRPr>
          </a:p>
        </p:txBody>
      </p:sp>
      <p:sp>
        <p:nvSpPr>
          <p:cNvPr id="13" name="TextBox 12"/>
          <p:cNvSpPr txBox="1"/>
          <p:nvPr/>
        </p:nvSpPr>
        <p:spPr>
          <a:xfrm>
            <a:off x="390525" y="2844999"/>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16" name="Flowchart: Magnetic Disk 15"/>
          <p:cNvSpPr/>
          <p:nvPr/>
        </p:nvSpPr>
        <p:spPr bwMode="auto">
          <a:xfrm>
            <a:off x="406228" y="3403601"/>
            <a:ext cx="6858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406228" y="3460383"/>
            <a:ext cx="684803" cy="261610"/>
          </a:xfrm>
          <a:prstGeom prst="rect">
            <a:avLst/>
          </a:prstGeom>
          <a:noFill/>
        </p:spPr>
        <p:txBody>
          <a:bodyPr wrap="none" rtlCol="0">
            <a:spAutoFit/>
          </a:bodyPr>
          <a:lstStyle/>
          <a:p>
            <a:r>
              <a:rPr lang="en-US" sz="1100" dirty="0" smtClean="0">
                <a:solidFill>
                  <a:schemeClr val="bg1"/>
                </a:solidFill>
              </a:rPr>
              <a:t>Lun1-&gt;E:</a:t>
            </a:r>
            <a:endParaRPr lang="en-US" sz="1100" dirty="0">
              <a:solidFill>
                <a:schemeClr val="bg1"/>
              </a:solidFill>
            </a:endParaRPr>
          </a:p>
        </p:txBody>
      </p:sp>
      <p:sp>
        <p:nvSpPr>
          <p:cNvPr id="10" name="TextBox 9"/>
          <p:cNvSpPr txBox="1"/>
          <p:nvPr/>
        </p:nvSpPr>
        <p:spPr>
          <a:xfrm>
            <a:off x="1905000" y="5054799"/>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sp>
        <p:nvSpPr>
          <p:cNvPr id="19" name="TextBox 18"/>
          <p:cNvSpPr txBox="1"/>
          <p:nvPr/>
        </p:nvSpPr>
        <p:spPr>
          <a:xfrm>
            <a:off x="2462456" y="3497744"/>
            <a:ext cx="849913" cy="261610"/>
          </a:xfrm>
          <a:prstGeom prst="rect">
            <a:avLst/>
          </a:prstGeom>
          <a:noFill/>
        </p:spPr>
        <p:txBody>
          <a:bodyPr wrap="none" rtlCol="0">
            <a:spAutoFit/>
          </a:bodyPr>
          <a:lstStyle/>
          <a:p>
            <a:r>
              <a:rPr lang="en-US" sz="1100" dirty="0" smtClean="0">
                <a:solidFill>
                  <a:schemeClr val="bg1"/>
                </a:solidFill>
              </a:rPr>
              <a:t>D1.VHD-&gt;S:</a:t>
            </a:r>
            <a:endParaRPr lang="en-US" sz="1100" dirty="0">
              <a:solidFill>
                <a:schemeClr val="bg1"/>
              </a:solidFill>
            </a:endParaRPr>
          </a:p>
        </p:txBody>
      </p:sp>
      <p:sp>
        <p:nvSpPr>
          <p:cNvPr id="22" name="Bent Arrow 21"/>
          <p:cNvSpPr/>
          <p:nvPr/>
        </p:nvSpPr>
        <p:spPr bwMode="auto">
          <a:xfrm flipV="1">
            <a:off x="1118186" y="3556001"/>
            <a:ext cx="202442" cy="457200"/>
          </a:xfrm>
          <a:prstGeom prst="bentArrow">
            <a:avLst>
              <a:gd name="adj1" fmla="val 37945"/>
              <a:gd name="adj2" fmla="val 36562"/>
              <a:gd name="adj3" fmla="val 25000"/>
              <a:gd name="adj4" fmla="val 43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Right Arrow 17"/>
          <p:cNvSpPr/>
          <p:nvPr/>
        </p:nvSpPr>
        <p:spPr bwMode="auto">
          <a:xfrm>
            <a:off x="1092028" y="3479801"/>
            <a:ext cx="228600"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Bent Arrow 28"/>
          <p:cNvSpPr/>
          <p:nvPr/>
        </p:nvSpPr>
        <p:spPr bwMode="auto">
          <a:xfrm flipV="1">
            <a:off x="1118186" y="4384676"/>
            <a:ext cx="202442" cy="457200"/>
          </a:xfrm>
          <a:prstGeom prst="bentArrow">
            <a:avLst>
              <a:gd name="adj1" fmla="val 37945"/>
              <a:gd name="adj2" fmla="val 36562"/>
              <a:gd name="adj3" fmla="val 25000"/>
              <a:gd name="adj4" fmla="val 43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ight Arrow 29"/>
          <p:cNvSpPr/>
          <p:nvPr/>
        </p:nvSpPr>
        <p:spPr bwMode="auto">
          <a:xfrm>
            <a:off x="1092028" y="4308476"/>
            <a:ext cx="228600"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Right Arrow 36"/>
          <p:cNvSpPr/>
          <p:nvPr/>
        </p:nvSpPr>
        <p:spPr bwMode="auto">
          <a:xfrm>
            <a:off x="2030262" y="3503946"/>
            <a:ext cx="461586" cy="152400"/>
          </a:xfrm>
          <a:prstGeom prst="rightArrow">
            <a:avLst>
              <a:gd name="adj1" fmla="val 50000"/>
              <a:gd name="adj2" fmla="val 62196"/>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Right Arrow 37"/>
          <p:cNvSpPr/>
          <p:nvPr/>
        </p:nvSpPr>
        <p:spPr bwMode="auto">
          <a:xfrm>
            <a:off x="2019752" y="4342146"/>
            <a:ext cx="472095" cy="152400"/>
          </a:xfrm>
          <a:prstGeom prst="rightArrow">
            <a:avLst>
              <a:gd name="adj1" fmla="val 50000"/>
              <a:gd name="adj2" fmla="val 59757"/>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Bent Arrow 38"/>
          <p:cNvSpPr/>
          <p:nvPr/>
        </p:nvSpPr>
        <p:spPr bwMode="auto">
          <a:xfrm rot="16200000" flipV="1">
            <a:off x="2854892" y="2976477"/>
            <a:ext cx="232987" cy="1808922"/>
          </a:xfrm>
          <a:prstGeom prst="bentArrow">
            <a:avLst>
              <a:gd name="adj1" fmla="val 32631"/>
              <a:gd name="adj2" fmla="val 26574"/>
              <a:gd name="adj3" fmla="val 33004"/>
              <a:gd name="adj4" fmla="val 30910"/>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0" name="Bent Arrow 39"/>
          <p:cNvSpPr/>
          <p:nvPr/>
        </p:nvSpPr>
        <p:spPr bwMode="auto">
          <a:xfrm rot="16200000" flipV="1">
            <a:off x="2851770" y="3817799"/>
            <a:ext cx="239231" cy="1808922"/>
          </a:xfrm>
          <a:prstGeom prst="bentArrow">
            <a:avLst>
              <a:gd name="adj1" fmla="val 34025"/>
              <a:gd name="adj2" fmla="val 26574"/>
              <a:gd name="adj3" fmla="val 36038"/>
              <a:gd name="adj4" fmla="val 43044"/>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Flowchart: Magnetic Disk 14"/>
          <p:cNvSpPr/>
          <p:nvPr/>
        </p:nvSpPr>
        <p:spPr bwMode="auto">
          <a:xfrm>
            <a:off x="1320628" y="3403601"/>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1282225" y="3455518"/>
            <a:ext cx="795411" cy="261610"/>
          </a:xfrm>
          <a:prstGeom prst="rect">
            <a:avLst/>
          </a:prstGeom>
          <a:noFill/>
        </p:spPr>
        <p:txBody>
          <a:bodyPr wrap="none" rtlCol="0">
            <a:spAutoFit/>
          </a:bodyPr>
          <a:lstStyle/>
          <a:p>
            <a:r>
              <a:rPr lang="en-US" sz="1100" dirty="0" smtClean="0">
                <a:solidFill>
                  <a:schemeClr val="bg1"/>
                </a:solidFill>
              </a:rPr>
              <a:t>E:\D1.VHD</a:t>
            </a:r>
            <a:endParaRPr lang="en-US" sz="1100" dirty="0">
              <a:solidFill>
                <a:schemeClr val="bg1"/>
              </a:solidFill>
            </a:endParaRPr>
          </a:p>
        </p:txBody>
      </p:sp>
      <p:sp>
        <p:nvSpPr>
          <p:cNvPr id="20" name="Flowchart: Magnetic Disk 19"/>
          <p:cNvSpPr/>
          <p:nvPr/>
        </p:nvSpPr>
        <p:spPr bwMode="auto">
          <a:xfrm>
            <a:off x="1330658" y="3784601"/>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1282528" y="3846246"/>
            <a:ext cx="795411" cy="261610"/>
          </a:xfrm>
          <a:prstGeom prst="rect">
            <a:avLst/>
          </a:prstGeom>
          <a:noFill/>
        </p:spPr>
        <p:txBody>
          <a:bodyPr wrap="none" rtlCol="0">
            <a:spAutoFit/>
          </a:bodyPr>
          <a:lstStyle/>
          <a:p>
            <a:r>
              <a:rPr lang="en-US" sz="1100" dirty="0" smtClean="0">
                <a:solidFill>
                  <a:schemeClr val="bg1"/>
                </a:solidFill>
              </a:rPr>
              <a:t>E:\D2.VHD</a:t>
            </a:r>
            <a:endParaRPr lang="en-US" sz="1100" dirty="0">
              <a:solidFill>
                <a:schemeClr val="bg1"/>
              </a:solidFill>
            </a:endParaRPr>
          </a:p>
        </p:txBody>
      </p:sp>
      <p:sp>
        <p:nvSpPr>
          <p:cNvPr id="23" name="Flowchart: Magnetic Disk 22"/>
          <p:cNvSpPr/>
          <p:nvPr/>
        </p:nvSpPr>
        <p:spPr bwMode="auto">
          <a:xfrm>
            <a:off x="1320628" y="4232276"/>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TextBox 23"/>
          <p:cNvSpPr txBox="1"/>
          <p:nvPr/>
        </p:nvSpPr>
        <p:spPr>
          <a:xfrm>
            <a:off x="1272498" y="4284194"/>
            <a:ext cx="790601" cy="261610"/>
          </a:xfrm>
          <a:prstGeom prst="rect">
            <a:avLst/>
          </a:prstGeom>
          <a:noFill/>
        </p:spPr>
        <p:txBody>
          <a:bodyPr wrap="none" rtlCol="0">
            <a:spAutoFit/>
          </a:bodyPr>
          <a:lstStyle/>
          <a:p>
            <a:r>
              <a:rPr lang="en-US" sz="1100" dirty="0" smtClean="0">
                <a:solidFill>
                  <a:schemeClr val="bg1"/>
                </a:solidFill>
              </a:rPr>
              <a:t>F:\D1.VHD</a:t>
            </a:r>
            <a:endParaRPr lang="en-US" sz="1100" dirty="0">
              <a:solidFill>
                <a:schemeClr val="bg1"/>
              </a:solidFill>
            </a:endParaRPr>
          </a:p>
        </p:txBody>
      </p:sp>
      <p:sp>
        <p:nvSpPr>
          <p:cNvPr id="27" name="Flowchart: Magnetic Disk 26"/>
          <p:cNvSpPr/>
          <p:nvPr/>
        </p:nvSpPr>
        <p:spPr bwMode="auto">
          <a:xfrm>
            <a:off x="1330658" y="4613276"/>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TextBox 27"/>
          <p:cNvSpPr txBox="1"/>
          <p:nvPr/>
        </p:nvSpPr>
        <p:spPr>
          <a:xfrm>
            <a:off x="1282528" y="4670057"/>
            <a:ext cx="790601" cy="261610"/>
          </a:xfrm>
          <a:prstGeom prst="rect">
            <a:avLst/>
          </a:prstGeom>
          <a:noFill/>
        </p:spPr>
        <p:txBody>
          <a:bodyPr wrap="none" rtlCol="0">
            <a:spAutoFit/>
          </a:bodyPr>
          <a:lstStyle/>
          <a:p>
            <a:r>
              <a:rPr lang="en-US" sz="1100" dirty="0" smtClean="0">
                <a:solidFill>
                  <a:schemeClr val="bg1"/>
                </a:solidFill>
              </a:rPr>
              <a:t>F:\D2.VHD</a:t>
            </a:r>
            <a:endParaRPr lang="en-US" sz="1100" dirty="0">
              <a:solidFill>
                <a:schemeClr val="bg1"/>
              </a:solidFill>
            </a:endParaRPr>
          </a:p>
        </p:txBody>
      </p:sp>
      <p:sp>
        <p:nvSpPr>
          <p:cNvPr id="80" name="Flowchart: Magnetic Disk 79"/>
          <p:cNvSpPr/>
          <p:nvPr/>
        </p:nvSpPr>
        <p:spPr bwMode="auto">
          <a:xfrm>
            <a:off x="3495240" y="34596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1" name="TextBox 80"/>
          <p:cNvSpPr txBox="1"/>
          <p:nvPr/>
        </p:nvSpPr>
        <p:spPr>
          <a:xfrm>
            <a:off x="3453057" y="3497744"/>
            <a:ext cx="849913" cy="261610"/>
          </a:xfrm>
          <a:prstGeom prst="rect">
            <a:avLst/>
          </a:prstGeom>
          <a:noFill/>
        </p:spPr>
        <p:txBody>
          <a:bodyPr wrap="none" rtlCol="0">
            <a:spAutoFit/>
          </a:bodyPr>
          <a:lstStyle/>
          <a:p>
            <a:r>
              <a:rPr lang="en-US" sz="1100" dirty="0" smtClean="0">
                <a:solidFill>
                  <a:schemeClr val="bg1"/>
                </a:solidFill>
              </a:rPr>
              <a:t>D2.VHD-&gt;S:</a:t>
            </a:r>
            <a:endParaRPr lang="en-US" sz="1100" dirty="0">
              <a:solidFill>
                <a:schemeClr val="bg1"/>
              </a:solidFill>
            </a:endParaRPr>
          </a:p>
        </p:txBody>
      </p:sp>
      <p:sp>
        <p:nvSpPr>
          <p:cNvPr id="82" name="Flowchart: Magnetic Disk 81"/>
          <p:cNvSpPr/>
          <p:nvPr/>
        </p:nvSpPr>
        <p:spPr bwMode="auto">
          <a:xfrm>
            <a:off x="2501010" y="42978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3" name="TextBox 82"/>
          <p:cNvSpPr txBox="1"/>
          <p:nvPr/>
        </p:nvSpPr>
        <p:spPr>
          <a:xfrm>
            <a:off x="2458827" y="4335944"/>
            <a:ext cx="854721" cy="261610"/>
          </a:xfrm>
          <a:prstGeom prst="rect">
            <a:avLst/>
          </a:prstGeom>
          <a:noFill/>
        </p:spPr>
        <p:txBody>
          <a:bodyPr wrap="none" rtlCol="0">
            <a:spAutoFit/>
          </a:bodyPr>
          <a:lstStyle/>
          <a:p>
            <a:r>
              <a:rPr lang="en-US" sz="1100" dirty="0" smtClean="0">
                <a:solidFill>
                  <a:schemeClr val="bg1"/>
                </a:solidFill>
              </a:rPr>
              <a:t>D1.VHD-&gt;T:</a:t>
            </a:r>
            <a:endParaRPr lang="en-US" sz="1100" dirty="0">
              <a:solidFill>
                <a:schemeClr val="bg1"/>
              </a:solidFill>
            </a:endParaRPr>
          </a:p>
        </p:txBody>
      </p:sp>
      <p:sp>
        <p:nvSpPr>
          <p:cNvPr id="84" name="Flowchart: Magnetic Disk 83"/>
          <p:cNvSpPr/>
          <p:nvPr/>
        </p:nvSpPr>
        <p:spPr bwMode="auto">
          <a:xfrm>
            <a:off x="3491611" y="42978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5" name="TextBox 84"/>
          <p:cNvSpPr txBox="1"/>
          <p:nvPr/>
        </p:nvSpPr>
        <p:spPr>
          <a:xfrm>
            <a:off x="3449428" y="4335944"/>
            <a:ext cx="854721" cy="261610"/>
          </a:xfrm>
          <a:prstGeom prst="rect">
            <a:avLst/>
          </a:prstGeom>
          <a:noFill/>
        </p:spPr>
        <p:txBody>
          <a:bodyPr wrap="none" rtlCol="0">
            <a:spAutoFit/>
          </a:bodyPr>
          <a:lstStyle/>
          <a:p>
            <a:r>
              <a:rPr lang="en-US" sz="1100" dirty="0" smtClean="0">
                <a:solidFill>
                  <a:schemeClr val="bg1"/>
                </a:solidFill>
              </a:rPr>
              <a:t>D2.VHD-&gt;T:</a:t>
            </a:r>
            <a:endParaRPr lang="en-US" sz="1100" dirty="0">
              <a:solidFill>
                <a:schemeClr val="bg1"/>
              </a:solidFill>
            </a:endParaRPr>
          </a:p>
        </p:txBody>
      </p:sp>
      <p:sp>
        <p:nvSpPr>
          <p:cNvPr id="88" name="Rounded Rectangle 87"/>
          <p:cNvSpPr/>
          <p:nvPr/>
        </p:nvSpPr>
        <p:spPr bwMode="auto">
          <a:xfrm>
            <a:off x="2470067" y="2190874"/>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1</a:t>
            </a:r>
          </a:p>
        </p:txBody>
      </p:sp>
      <p:sp>
        <p:nvSpPr>
          <p:cNvPr id="89" name="AutoShape 28"/>
          <p:cNvSpPr>
            <a:spLocks noChangeArrowheads="1"/>
          </p:cNvSpPr>
          <p:nvPr/>
        </p:nvSpPr>
        <p:spPr bwMode="auto">
          <a:xfrm>
            <a:off x="3276600" y="5572887"/>
            <a:ext cx="2570988" cy="90411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0" name="TextBox 89"/>
          <p:cNvSpPr txBox="1"/>
          <p:nvPr/>
        </p:nvSpPr>
        <p:spPr>
          <a:xfrm>
            <a:off x="3463204" y="6114105"/>
            <a:ext cx="2184316" cy="338554"/>
          </a:xfrm>
          <a:prstGeom prst="rect">
            <a:avLst/>
          </a:prstGeom>
          <a:noFill/>
        </p:spPr>
        <p:txBody>
          <a:bodyPr wrap="none" rtlCol="0">
            <a:spAutoFit/>
          </a:bodyPr>
          <a:lstStyle/>
          <a:p>
            <a:pPr algn="ctr"/>
            <a:r>
              <a:rPr lang="en-US" sz="1600" b="1" dirty="0" smtClean="0">
                <a:solidFill>
                  <a:schemeClr val="bg1"/>
                </a:solidFill>
              </a:rPr>
              <a:t>SAN  </a:t>
            </a:r>
            <a:r>
              <a:rPr lang="en-US" sz="1400" dirty="0" smtClean="0">
                <a:solidFill>
                  <a:schemeClr val="bg1"/>
                </a:solidFill>
              </a:rPr>
              <a:t>FiberChannel or iSCSI</a:t>
            </a:r>
            <a:endParaRPr lang="en-US" sz="1400" dirty="0">
              <a:solidFill>
                <a:schemeClr val="bg1"/>
              </a:solidFill>
            </a:endParaRPr>
          </a:p>
        </p:txBody>
      </p:sp>
      <p:sp>
        <p:nvSpPr>
          <p:cNvPr id="97" name="AutoShape 28"/>
          <p:cNvSpPr>
            <a:spLocks noChangeArrowheads="1"/>
          </p:cNvSpPr>
          <p:nvPr/>
        </p:nvSpPr>
        <p:spPr bwMode="auto">
          <a:xfrm>
            <a:off x="4705350" y="2080038"/>
            <a:ext cx="4295775"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34" name="Rounded Rectangle 133"/>
          <p:cNvSpPr/>
          <p:nvPr/>
        </p:nvSpPr>
        <p:spPr bwMode="auto">
          <a:xfrm>
            <a:off x="6965867" y="2190874"/>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2</a:t>
            </a:r>
          </a:p>
        </p:txBody>
      </p:sp>
      <p:cxnSp>
        <p:nvCxnSpPr>
          <p:cNvPr id="87" name="Shape 86"/>
          <p:cNvCxnSpPr/>
          <p:nvPr/>
        </p:nvCxnSpPr>
        <p:spPr>
          <a:xfrm rot="10800000">
            <a:off x="854964" y="3719705"/>
            <a:ext cx="2802636" cy="2094323"/>
          </a:xfrm>
          <a:prstGeom prst="bentConnector3">
            <a:avLst>
              <a:gd name="adj1" fmla="val 99918"/>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Magnetic Disk 24"/>
          <p:cNvSpPr/>
          <p:nvPr/>
        </p:nvSpPr>
        <p:spPr bwMode="auto">
          <a:xfrm>
            <a:off x="406228" y="4232276"/>
            <a:ext cx="6858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TextBox 25"/>
          <p:cNvSpPr txBox="1"/>
          <p:nvPr/>
        </p:nvSpPr>
        <p:spPr>
          <a:xfrm>
            <a:off x="390525" y="4285428"/>
            <a:ext cx="679994" cy="261610"/>
          </a:xfrm>
          <a:prstGeom prst="rect">
            <a:avLst/>
          </a:prstGeom>
          <a:noFill/>
        </p:spPr>
        <p:txBody>
          <a:bodyPr wrap="none" rtlCol="0">
            <a:spAutoFit/>
          </a:bodyPr>
          <a:lstStyle/>
          <a:p>
            <a:r>
              <a:rPr lang="en-US" sz="1100" dirty="0" smtClean="0">
                <a:solidFill>
                  <a:schemeClr val="bg1"/>
                </a:solidFill>
              </a:rPr>
              <a:t>Lun2-&gt;F:</a:t>
            </a:r>
            <a:endParaRPr lang="en-US" sz="1100" dirty="0">
              <a:solidFill>
                <a:schemeClr val="bg1"/>
              </a:solidFill>
            </a:endParaRPr>
          </a:p>
        </p:txBody>
      </p:sp>
      <p:cxnSp>
        <p:nvCxnSpPr>
          <p:cNvPr id="137" name="Shape 86"/>
          <p:cNvCxnSpPr/>
          <p:nvPr/>
        </p:nvCxnSpPr>
        <p:spPr>
          <a:xfrm rot="10800000">
            <a:off x="659220" y="4540325"/>
            <a:ext cx="4119817" cy="1394470"/>
          </a:xfrm>
          <a:prstGeom prst="bentConnector3">
            <a:avLst>
              <a:gd name="adj1" fmla="val 99957"/>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Flowchart: Magnetic Disk 90"/>
          <p:cNvSpPr/>
          <p:nvPr/>
        </p:nvSpPr>
        <p:spPr bwMode="auto">
          <a:xfrm>
            <a:off x="3592058" y="5667376"/>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2" name="TextBox 91"/>
          <p:cNvSpPr txBox="1"/>
          <p:nvPr/>
        </p:nvSpPr>
        <p:spPr>
          <a:xfrm>
            <a:off x="3737928" y="5748148"/>
            <a:ext cx="618439" cy="307777"/>
          </a:xfrm>
          <a:prstGeom prst="rect">
            <a:avLst/>
          </a:prstGeom>
          <a:noFill/>
        </p:spPr>
        <p:txBody>
          <a:bodyPr wrap="none" rtlCol="0">
            <a:spAutoFit/>
          </a:bodyPr>
          <a:lstStyle/>
          <a:p>
            <a:r>
              <a:rPr lang="en-US" sz="1400" dirty="0" smtClean="0">
                <a:solidFill>
                  <a:schemeClr val="bg1"/>
                </a:solidFill>
              </a:rPr>
              <a:t>LUN 1</a:t>
            </a:r>
            <a:endParaRPr lang="en-US" sz="1400" dirty="0">
              <a:solidFill>
                <a:schemeClr val="bg1"/>
              </a:solidFill>
            </a:endParaRPr>
          </a:p>
        </p:txBody>
      </p:sp>
      <p:sp>
        <p:nvSpPr>
          <p:cNvPr id="164" name="Down Arrow 163"/>
          <p:cNvSpPr/>
          <p:nvPr/>
        </p:nvSpPr>
        <p:spPr bwMode="auto">
          <a:xfrm>
            <a:off x="5410200" y="1704976"/>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5" name="Down Arrow 164"/>
          <p:cNvSpPr/>
          <p:nvPr/>
        </p:nvSpPr>
        <p:spPr bwMode="auto">
          <a:xfrm>
            <a:off x="914400" y="1704976"/>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6" name="Rounded Rectangle 165"/>
          <p:cNvSpPr/>
          <p:nvPr/>
        </p:nvSpPr>
        <p:spPr bwMode="auto">
          <a:xfrm>
            <a:off x="914400" y="1552576"/>
            <a:ext cx="5105400" cy="381000"/>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3" name="TextBox 162"/>
          <p:cNvSpPr txBox="1"/>
          <p:nvPr/>
        </p:nvSpPr>
        <p:spPr>
          <a:xfrm>
            <a:off x="2133600" y="1552576"/>
            <a:ext cx="2839367" cy="369332"/>
          </a:xfrm>
          <a:prstGeom prst="rect">
            <a:avLst/>
          </a:prstGeom>
          <a:noFill/>
        </p:spPr>
        <p:txBody>
          <a:bodyPr wrap="none" rtlCol="0">
            <a:spAutoFit/>
          </a:bodyPr>
          <a:lstStyle/>
          <a:p>
            <a:r>
              <a:rPr lang="en-US" dirty="0" smtClean="0"/>
              <a:t>Windows Failover Clustering</a:t>
            </a:r>
            <a:endParaRPr lang="en-US" dirty="0"/>
          </a:p>
        </p:txBody>
      </p:sp>
      <p:sp>
        <p:nvSpPr>
          <p:cNvPr id="167" name="TextBox 166"/>
          <p:cNvSpPr txBox="1"/>
          <p:nvPr/>
        </p:nvSpPr>
        <p:spPr>
          <a:xfrm>
            <a:off x="5562600" y="3240644"/>
            <a:ext cx="2640851" cy="830997"/>
          </a:xfrm>
          <a:prstGeom prst="rect">
            <a:avLst/>
          </a:prstGeom>
          <a:noFill/>
        </p:spPr>
        <p:txBody>
          <a:bodyPr wrap="none" rtlCol="0">
            <a:spAutoFit/>
          </a:bodyPr>
          <a:lstStyle/>
          <a:p>
            <a:pPr algn="ctr"/>
            <a:r>
              <a:rPr lang="en-US" sz="2400" b="1" dirty="0" smtClean="0">
                <a:solidFill>
                  <a:schemeClr val="bg1"/>
                </a:solidFill>
              </a:rPr>
              <a:t>No Child Partitions</a:t>
            </a:r>
          </a:p>
          <a:p>
            <a:pPr algn="ctr"/>
            <a:r>
              <a:rPr lang="en-US" sz="2400" b="1" dirty="0" smtClean="0">
                <a:solidFill>
                  <a:schemeClr val="bg1"/>
                </a:solidFill>
              </a:rPr>
              <a:t>In Existence.</a:t>
            </a:r>
            <a:endParaRPr lang="en-US" sz="2400" b="1" dirty="0">
              <a:solidFill>
                <a:schemeClr val="bg1"/>
              </a:solidFill>
            </a:endParaRPr>
          </a:p>
        </p:txBody>
      </p:sp>
      <p:sp>
        <p:nvSpPr>
          <p:cNvPr id="168" name="Title 1"/>
          <p:cNvSpPr txBox="1">
            <a:spLocks/>
          </p:cNvSpPr>
          <p:nvPr/>
        </p:nvSpPr>
        <p:spPr>
          <a:xfrm>
            <a:off x="228600" y="152400"/>
            <a:ext cx="8382000" cy="4985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000" b="1" spc="-150" dirty="0" smtClean="0">
                <a:ln w="3175">
                  <a:noFill/>
                </a:ln>
                <a:solidFill>
                  <a:schemeClr val="tx1">
                    <a:lumMod val="65000"/>
                    <a:lumOff val="35000"/>
                  </a:schemeClr>
                </a:solidFill>
                <a:latin typeface="+mj-lt"/>
                <a:cs typeface="Arial" charset="0"/>
              </a:rPr>
              <a:t>SQL Server</a:t>
            </a:r>
            <a:r>
              <a:rPr lang="zh-CN" altLang="en-US" sz="4000" b="1" spc="-150" dirty="0" smtClean="0">
                <a:ln w="3175">
                  <a:noFill/>
                </a:ln>
                <a:solidFill>
                  <a:schemeClr val="tx1">
                    <a:lumMod val="65000"/>
                    <a:lumOff val="35000"/>
                  </a:schemeClr>
                </a:solidFill>
                <a:latin typeface="+mj-lt"/>
                <a:cs typeface="Arial" charset="0"/>
              </a:rPr>
              <a:t>用</a:t>
            </a:r>
            <a:r>
              <a:rPr lang="en-US" sz="4000" b="1" spc="-150" dirty="0" smtClean="0">
                <a:ln w="3175">
                  <a:noFill/>
                </a:ln>
                <a:solidFill>
                  <a:schemeClr val="tx1">
                    <a:lumMod val="65000"/>
                    <a:lumOff val="35000"/>
                  </a:schemeClr>
                </a:solidFill>
                <a:latin typeface="+mj-lt"/>
                <a:cs typeface="Arial" charset="0"/>
              </a:rPr>
              <a:t>Hyper-V</a:t>
            </a:r>
            <a:r>
              <a:rPr lang="zh-CN" altLang="en-US" sz="4000" b="1" spc="-150" dirty="0" smtClean="0">
                <a:ln w="3175">
                  <a:noFill/>
                </a:ln>
                <a:solidFill>
                  <a:schemeClr val="tx1">
                    <a:lumMod val="65000"/>
                    <a:lumOff val="35000"/>
                  </a:schemeClr>
                </a:solidFill>
                <a:latin typeface="+mj-lt"/>
                <a:cs typeface="Arial" charset="0"/>
              </a:rPr>
              <a:t>达到高可用性</a:t>
            </a:r>
            <a:endParaRPr kumimoji="0" lang="en-US" sz="4000" b="1" u="none" strike="noStrike" kern="1200" cap="none" spc="-150" normalizeH="0" noProof="0" dirty="0">
              <a:ln w="3175">
                <a:noFill/>
              </a:ln>
              <a:solidFill>
                <a:schemeClr val="tx1">
                  <a:lumMod val="65000"/>
                  <a:lumOff val="35000"/>
                </a:schemeClr>
              </a:solidFill>
              <a:effectLst/>
              <a:uLnTx/>
              <a:uFillTx/>
              <a:latin typeface="+mj-lt"/>
              <a:ea typeface="+mn-ea"/>
              <a:cs typeface="Arial" charset="0"/>
            </a:endParaRPr>
          </a:p>
        </p:txBody>
      </p:sp>
      <p:sp>
        <p:nvSpPr>
          <p:cNvPr id="169" name="Title 1"/>
          <p:cNvSpPr txBox="1">
            <a:spLocks/>
          </p:cNvSpPr>
          <p:nvPr/>
        </p:nvSpPr>
        <p:spPr>
          <a:xfrm>
            <a:off x="381000" y="762000"/>
            <a:ext cx="8382000" cy="304699"/>
          </a:xfrm>
          <a:prstGeom prst="rect">
            <a:avLst/>
          </a:prstGeom>
        </p:spPr>
        <p:txBody>
          <a:bodyPr vert="horz" wrap="square" lIns="0" tIns="0" rIns="0" bIns="0" rtlCol="0" anchor="t">
            <a:spAutoFit/>
          </a:bodyPr>
          <a:lstStyle/>
          <a:p>
            <a:pPr lvl="0" defTabSz="914363">
              <a:lnSpc>
                <a:spcPct val="90000"/>
              </a:lnSpc>
              <a:spcBef>
                <a:spcPct val="0"/>
              </a:spcBef>
              <a:defRPr/>
            </a:pPr>
            <a:r>
              <a:rPr lang="zh-CN" altLang="en-US" sz="2200" spc="-150" dirty="0" smtClean="0">
                <a:ln w="3175">
                  <a:noFill/>
                </a:ln>
                <a:solidFill>
                  <a:schemeClr val="tx2"/>
                </a:solidFill>
                <a:cs typeface="Arial" charset="0"/>
              </a:rPr>
              <a:t>宿主故障转移群集</a:t>
            </a:r>
            <a:r>
              <a:rPr lang="en-US" sz="2200" spc="-150" dirty="0" smtClean="0">
                <a:ln w="3175">
                  <a:noFill/>
                </a:ln>
                <a:solidFill>
                  <a:schemeClr val="tx2"/>
                </a:solidFill>
                <a:latin typeface="+mj-lt"/>
                <a:cs typeface="Arial" charset="0"/>
              </a:rPr>
              <a:t>  -  Partition movement, Drive routings</a:t>
            </a:r>
          </a:p>
        </p:txBody>
      </p:sp>
      <p:sp>
        <p:nvSpPr>
          <p:cNvPr id="171" name="Title 1"/>
          <p:cNvSpPr txBox="1">
            <a:spLocks/>
          </p:cNvSpPr>
          <p:nvPr/>
        </p:nvSpPr>
        <p:spPr>
          <a:xfrm>
            <a:off x="2819400" y="1095376"/>
            <a:ext cx="1524000" cy="3323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2400" u="sng" spc="-150" dirty="0" smtClean="0">
                <a:ln w="3175">
                  <a:noFill/>
                </a:ln>
                <a:latin typeface="+mj-lt"/>
                <a:cs typeface="Arial" charset="0"/>
              </a:rPr>
              <a:t>Pre-Failover</a:t>
            </a:r>
          </a:p>
        </p:txBody>
      </p:sp>
      <p:sp>
        <p:nvSpPr>
          <p:cNvPr id="95" name="Flowchart: Magnetic Disk 94"/>
          <p:cNvSpPr/>
          <p:nvPr/>
        </p:nvSpPr>
        <p:spPr bwMode="auto">
          <a:xfrm>
            <a:off x="4735058" y="5667376"/>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6" name="TextBox 95"/>
          <p:cNvSpPr txBox="1"/>
          <p:nvPr/>
        </p:nvSpPr>
        <p:spPr>
          <a:xfrm>
            <a:off x="4880928" y="5740599"/>
            <a:ext cx="618439" cy="307777"/>
          </a:xfrm>
          <a:prstGeom prst="rect">
            <a:avLst/>
          </a:prstGeom>
          <a:noFill/>
        </p:spPr>
        <p:txBody>
          <a:bodyPr wrap="none" rtlCol="0">
            <a:spAutoFit/>
          </a:bodyPr>
          <a:lstStyle/>
          <a:p>
            <a:r>
              <a:rPr lang="en-US" sz="1400" dirty="0" smtClean="0">
                <a:solidFill>
                  <a:schemeClr val="bg1"/>
                </a:solidFill>
              </a:rPr>
              <a:t>LUN 2</a:t>
            </a:r>
            <a:endParaRPr lang="en-US" sz="1400" dirty="0">
              <a:solidFill>
                <a:schemeClr val="bg1"/>
              </a:solidFill>
            </a:endParaRPr>
          </a:p>
        </p:txBody>
      </p:sp>
    </p:spTree>
  </p:cSld>
  <p:clrMapOvr>
    <a:masterClrMapping/>
  </p:clrMapOvr>
  <p:transition advTm="1254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AutoShape 28"/>
          <p:cNvSpPr>
            <a:spLocks noChangeArrowheads="1"/>
          </p:cNvSpPr>
          <p:nvPr/>
        </p:nvSpPr>
        <p:spPr bwMode="auto">
          <a:xfrm>
            <a:off x="4705350" y="2003838"/>
            <a:ext cx="4295775"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48" name="Rectangle 147"/>
          <p:cNvSpPr/>
          <p:nvPr/>
        </p:nvSpPr>
        <p:spPr bwMode="auto">
          <a:xfrm>
            <a:off x="5486400" y="6019800"/>
            <a:ext cx="3657600" cy="6096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Rectangle 148"/>
          <p:cNvSpPr/>
          <p:nvPr/>
        </p:nvSpPr>
        <p:spPr bwMode="auto">
          <a:xfrm>
            <a:off x="0" y="6019800"/>
            <a:ext cx="3657600" cy="609600"/>
          </a:xfrm>
          <a:prstGeom prst="rect">
            <a:avLst/>
          </a:pr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AutoShape 28"/>
          <p:cNvSpPr>
            <a:spLocks noChangeArrowheads="1"/>
          </p:cNvSpPr>
          <p:nvPr/>
        </p:nvSpPr>
        <p:spPr bwMode="auto">
          <a:xfrm>
            <a:off x="152400" y="2051462"/>
            <a:ext cx="4314826"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 name="AutoShape 28"/>
          <p:cNvSpPr>
            <a:spLocks noChangeArrowheads="1"/>
          </p:cNvSpPr>
          <p:nvPr/>
        </p:nvSpPr>
        <p:spPr bwMode="auto">
          <a:xfrm>
            <a:off x="6954786" y="2543176"/>
            <a:ext cx="970031"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 name="TextBox 3"/>
          <p:cNvSpPr txBox="1"/>
          <p:nvPr/>
        </p:nvSpPr>
        <p:spPr>
          <a:xfrm>
            <a:off x="7010417" y="2619376"/>
            <a:ext cx="873957"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a:p>
            <a:pPr algn="ctr"/>
            <a:r>
              <a:rPr lang="en-US" sz="1400" b="1" dirty="0" smtClean="0">
                <a:solidFill>
                  <a:schemeClr val="bg1"/>
                </a:solidFill>
              </a:rPr>
              <a:t>SQL 2008</a:t>
            </a:r>
          </a:p>
        </p:txBody>
      </p:sp>
      <p:sp>
        <p:nvSpPr>
          <p:cNvPr id="5" name="Flowchart: Magnetic Disk 4"/>
          <p:cNvSpPr/>
          <p:nvPr/>
        </p:nvSpPr>
        <p:spPr bwMode="auto">
          <a:xfrm>
            <a:off x="7067114" y="33834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AutoShape 28"/>
          <p:cNvSpPr>
            <a:spLocks noChangeArrowheads="1"/>
          </p:cNvSpPr>
          <p:nvPr/>
        </p:nvSpPr>
        <p:spPr bwMode="auto">
          <a:xfrm>
            <a:off x="7964525" y="2543176"/>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 name="AutoShape 28"/>
          <p:cNvSpPr>
            <a:spLocks noChangeArrowheads="1"/>
          </p:cNvSpPr>
          <p:nvPr/>
        </p:nvSpPr>
        <p:spPr bwMode="auto">
          <a:xfrm>
            <a:off x="4800600" y="2543176"/>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 name="AutoShape 28"/>
          <p:cNvSpPr>
            <a:spLocks noChangeArrowheads="1"/>
          </p:cNvSpPr>
          <p:nvPr/>
        </p:nvSpPr>
        <p:spPr bwMode="auto">
          <a:xfrm>
            <a:off x="4800600" y="4981576"/>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2" name="TextBox 11"/>
          <p:cNvSpPr txBox="1"/>
          <p:nvPr/>
        </p:nvSpPr>
        <p:spPr>
          <a:xfrm>
            <a:off x="8039101" y="2619376"/>
            <a:ext cx="867545"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a:p>
            <a:pPr algn="ctr"/>
            <a:r>
              <a:rPr lang="en-US" sz="1400" b="1" dirty="0" smtClean="0">
                <a:solidFill>
                  <a:schemeClr val="bg1"/>
                </a:solidFill>
              </a:rPr>
              <a:t>SQL S005</a:t>
            </a:r>
            <a:endParaRPr lang="en-US" sz="1400" b="1" dirty="0">
              <a:solidFill>
                <a:schemeClr val="bg1"/>
              </a:solidFill>
            </a:endParaRPr>
          </a:p>
        </p:txBody>
      </p:sp>
      <p:sp>
        <p:nvSpPr>
          <p:cNvPr id="13" name="TextBox 12"/>
          <p:cNvSpPr txBox="1"/>
          <p:nvPr/>
        </p:nvSpPr>
        <p:spPr>
          <a:xfrm>
            <a:off x="4953000" y="2768799"/>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16" name="Flowchart: Magnetic Disk 15"/>
          <p:cNvSpPr/>
          <p:nvPr/>
        </p:nvSpPr>
        <p:spPr bwMode="auto">
          <a:xfrm>
            <a:off x="4968703" y="3327401"/>
            <a:ext cx="6858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TextBox 16"/>
          <p:cNvSpPr txBox="1"/>
          <p:nvPr/>
        </p:nvSpPr>
        <p:spPr>
          <a:xfrm>
            <a:off x="4968703" y="3384183"/>
            <a:ext cx="684803" cy="261610"/>
          </a:xfrm>
          <a:prstGeom prst="rect">
            <a:avLst/>
          </a:prstGeom>
          <a:noFill/>
        </p:spPr>
        <p:txBody>
          <a:bodyPr wrap="none" rtlCol="0">
            <a:spAutoFit/>
          </a:bodyPr>
          <a:lstStyle/>
          <a:p>
            <a:r>
              <a:rPr lang="en-US" sz="1100" dirty="0" smtClean="0">
                <a:solidFill>
                  <a:schemeClr val="bg1"/>
                </a:solidFill>
              </a:rPr>
              <a:t>Lun1-&gt;E:</a:t>
            </a:r>
            <a:endParaRPr lang="en-US" sz="1100" dirty="0">
              <a:solidFill>
                <a:schemeClr val="bg1"/>
              </a:solidFill>
            </a:endParaRPr>
          </a:p>
        </p:txBody>
      </p:sp>
      <p:sp>
        <p:nvSpPr>
          <p:cNvPr id="10" name="TextBox 9"/>
          <p:cNvSpPr txBox="1"/>
          <p:nvPr/>
        </p:nvSpPr>
        <p:spPr>
          <a:xfrm>
            <a:off x="6467475" y="4978599"/>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sp>
        <p:nvSpPr>
          <p:cNvPr id="19" name="TextBox 18"/>
          <p:cNvSpPr txBox="1"/>
          <p:nvPr/>
        </p:nvSpPr>
        <p:spPr>
          <a:xfrm>
            <a:off x="7024931" y="3421544"/>
            <a:ext cx="849913" cy="261610"/>
          </a:xfrm>
          <a:prstGeom prst="rect">
            <a:avLst/>
          </a:prstGeom>
          <a:noFill/>
        </p:spPr>
        <p:txBody>
          <a:bodyPr wrap="none" rtlCol="0">
            <a:spAutoFit/>
          </a:bodyPr>
          <a:lstStyle/>
          <a:p>
            <a:r>
              <a:rPr lang="en-US" sz="1100" dirty="0" smtClean="0">
                <a:solidFill>
                  <a:schemeClr val="bg1"/>
                </a:solidFill>
              </a:rPr>
              <a:t>D1.VHD-&gt;S:</a:t>
            </a:r>
            <a:endParaRPr lang="en-US" sz="1100" dirty="0">
              <a:solidFill>
                <a:schemeClr val="bg1"/>
              </a:solidFill>
            </a:endParaRPr>
          </a:p>
        </p:txBody>
      </p:sp>
      <p:sp>
        <p:nvSpPr>
          <p:cNvPr id="22" name="Bent Arrow 21"/>
          <p:cNvSpPr/>
          <p:nvPr/>
        </p:nvSpPr>
        <p:spPr bwMode="auto">
          <a:xfrm flipV="1">
            <a:off x="5680661" y="3479801"/>
            <a:ext cx="202442" cy="457200"/>
          </a:xfrm>
          <a:prstGeom prst="bentArrow">
            <a:avLst>
              <a:gd name="adj1" fmla="val 37945"/>
              <a:gd name="adj2" fmla="val 36562"/>
              <a:gd name="adj3" fmla="val 25000"/>
              <a:gd name="adj4" fmla="val 43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Right Arrow 17"/>
          <p:cNvSpPr/>
          <p:nvPr/>
        </p:nvSpPr>
        <p:spPr bwMode="auto">
          <a:xfrm>
            <a:off x="5654503" y="3403601"/>
            <a:ext cx="228600"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Bent Arrow 28"/>
          <p:cNvSpPr/>
          <p:nvPr/>
        </p:nvSpPr>
        <p:spPr bwMode="auto">
          <a:xfrm flipV="1">
            <a:off x="5680661" y="4308476"/>
            <a:ext cx="202442" cy="457200"/>
          </a:xfrm>
          <a:prstGeom prst="bentArrow">
            <a:avLst>
              <a:gd name="adj1" fmla="val 37945"/>
              <a:gd name="adj2" fmla="val 36562"/>
              <a:gd name="adj3" fmla="val 25000"/>
              <a:gd name="adj4" fmla="val 4375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0" name="Right Arrow 29"/>
          <p:cNvSpPr/>
          <p:nvPr/>
        </p:nvSpPr>
        <p:spPr bwMode="auto">
          <a:xfrm>
            <a:off x="5654503" y="4232276"/>
            <a:ext cx="228600" cy="152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Right Arrow 36"/>
          <p:cNvSpPr/>
          <p:nvPr/>
        </p:nvSpPr>
        <p:spPr bwMode="auto">
          <a:xfrm>
            <a:off x="6592737" y="3427746"/>
            <a:ext cx="461586" cy="152400"/>
          </a:xfrm>
          <a:prstGeom prst="rightArrow">
            <a:avLst>
              <a:gd name="adj1" fmla="val 50000"/>
              <a:gd name="adj2" fmla="val 62196"/>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Right Arrow 37"/>
          <p:cNvSpPr/>
          <p:nvPr/>
        </p:nvSpPr>
        <p:spPr bwMode="auto">
          <a:xfrm>
            <a:off x="6582227" y="4265946"/>
            <a:ext cx="472095" cy="152400"/>
          </a:xfrm>
          <a:prstGeom prst="rightArrow">
            <a:avLst>
              <a:gd name="adj1" fmla="val 50000"/>
              <a:gd name="adj2" fmla="val 59757"/>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Bent Arrow 38"/>
          <p:cNvSpPr/>
          <p:nvPr/>
        </p:nvSpPr>
        <p:spPr bwMode="auto">
          <a:xfrm rot="16200000" flipV="1">
            <a:off x="7417367" y="2900277"/>
            <a:ext cx="232987" cy="1808922"/>
          </a:xfrm>
          <a:prstGeom prst="bentArrow">
            <a:avLst>
              <a:gd name="adj1" fmla="val 32631"/>
              <a:gd name="adj2" fmla="val 26574"/>
              <a:gd name="adj3" fmla="val 33004"/>
              <a:gd name="adj4" fmla="val 30910"/>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0" name="Bent Arrow 39"/>
          <p:cNvSpPr/>
          <p:nvPr/>
        </p:nvSpPr>
        <p:spPr bwMode="auto">
          <a:xfrm rot="16200000" flipV="1">
            <a:off x="7414245" y="3741599"/>
            <a:ext cx="239231" cy="1808922"/>
          </a:xfrm>
          <a:prstGeom prst="bentArrow">
            <a:avLst>
              <a:gd name="adj1" fmla="val 34025"/>
              <a:gd name="adj2" fmla="val 26574"/>
              <a:gd name="adj3" fmla="val 36038"/>
              <a:gd name="adj4" fmla="val 43044"/>
            </a:avLst>
          </a:prstGeom>
          <a:solidFill>
            <a:schemeClr val="bg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Flowchart: Magnetic Disk 14"/>
          <p:cNvSpPr/>
          <p:nvPr/>
        </p:nvSpPr>
        <p:spPr bwMode="auto">
          <a:xfrm>
            <a:off x="5883103" y="3327401"/>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5844700" y="3379318"/>
            <a:ext cx="795411" cy="261610"/>
          </a:xfrm>
          <a:prstGeom prst="rect">
            <a:avLst/>
          </a:prstGeom>
          <a:noFill/>
        </p:spPr>
        <p:txBody>
          <a:bodyPr wrap="none" rtlCol="0">
            <a:spAutoFit/>
          </a:bodyPr>
          <a:lstStyle/>
          <a:p>
            <a:r>
              <a:rPr lang="en-US" sz="1100" dirty="0" smtClean="0">
                <a:solidFill>
                  <a:schemeClr val="bg1"/>
                </a:solidFill>
              </a:rPr>
              <a:t>E:\D1.VHD</a:t>
            </a:r>
            <a:endParaRPr lang="en-US" sz="1100" dirty="0">
              <a:solidFill>
                <a:schemeClr val="bg1"/>
              </a:solidFill>
            </a:endParaRPr>
          </a:p>
        </p:txBody>
      </p:sp>
      <p:sp>
        <p:nvSpPr>
          <p:cNvPr id="20" name="Flowchart: Magnetic Disk 19"/>
          <p:cNvSpPr/>
          <p:nvPr/>
        </p:nvSpPr>
        <p:spPr bwMode="auto">
          <a:xfrm>
            <a:off x="5893133" y="3708401"/>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5845003" y="3770046"/>
            <a:ext cx="795411" cy="261610"/>
          </a:xfrm>
          <a:prstGeom prst="rect">
            <a:avLst/>
          </a:prstGeom>
          <a:noFill/>
        </p:spPr>
        <p:txBody>
          <a:bodyPr wrap="none" rtlCol="0">
            <a:spAutoFit/>
          </a:bodyPr>
          <a:lstStyle/>
          <a:p>
            <a:r>
              <a:rPr lang="en-US" sz="1100" dirty="0" smtClean="0">
                <a:solidFill>
                  <a:schemeClr val="bg1"/>
                </a:solidFill>
              </a:rPr>
              <a:t>E:\D2.VHD</a:t>
            </a:r>
            <a:endParaRPr lang="en-US" sz="1100" dirty="0">
              <a:solidFill>
                <a:schemeClr val="bg1"/>
              </a:solidFill>
            </a:endParaRPr>
          </a:p>
        </p:txBody>
      </p:sp>
      <p:sp>
        <p:nvSpPr>
          <p:cNvPr id="23" name="Flowchart: Magnetic Disk 22"/>
          <p:cNvSpPr/>
          <p:nvPr/>
        </p:nvSpPr>
        <p:spPr bwMode="auto">
          <a:xfrm>
            <a:off x="5883103" y="4156076"/>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TextBox 23"/>
          <p:cNvSpPr txBox="1"/>
          <p:nvPr/>
        </p:nvSpPr>
        <p:spPr>
          <a:xfrm>
            <a:off x="5834973" y="4207994"/>
            <a:ext cx="790601" cy="261610"/>
          </a:xfrm>
          <a:prstGeom prst="rect">
            <a:avLst/>
          </a:prstGeom>
          <a:noFill/>
        </p:spPr>
        <p:txBody>
          <a:bodyPr wrap="none" rtlCol="0">
            <a:spAutoFit/>
          </a:bodyPr>
          <a:lstStyle/>
          <a:p>
            <a:r>
              <a:rPr lang="en-US" sz="1100" dirty="0" smtClean="0">
                <a:solidFill>
                  <a:schemeClr val="bg1"/>
                </a:solidFill>
              </a:rPr>
              <a:t>F:\D1.VHD</a:t>
            </a:r>
            <a:endParaRPr lang="en-US" sz="1100" dirty="0">
              <a:solidFill>
                <a:schemeClr val="bg1"/>
              </a:solidFill>
            </a:endParaRPr>
          </a:p>
        </p:txBody>
      </p:sp>
      <p:sp>
        <p:nvSpPr>
          <p:cNvPr id="27" name="Flowchart: Magnetic Disk 26"/>
          <p:cNvSpPr/>
          <p:nvPr/>
        </p:nvSpPr>
        <p:spPr bwMode="auto">
          <a:xfrm>
            <a:off x="5893133" y="4537076"/>
            <a:ext cx="7620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8" name="TextBox 27"/>
          <p:cNvSpPr txBox="1"/>
          <p:nvPr/>
        </p:nvSpPr>
        <p:spPr>
          <a:xfrm>
            <a:off x="5845003" y="4593857"/>
            <a:ext cx="790601" cy="261610"/>
          </a:xfrm>
          <a:prstGeom prst="rect">
            <a:avLst/>
          </a:prstGeom>
          <a:noFill/>
        </p:spPr>
        <p:txBody>
          <a:bodyPr wrap="none" rtlCol="0">
            <a:spAutoFit/>
          </a:bodyPr>
          <a:lstStyle/>
          <a:p>
            <a:r>
              <a:rPr lang="en-US" sz="1100" dirty="0" smtClean="0">
                <a:solidFill>
                  <a:schemeClr val="bg1"/>
                </a:solidFill>
              </a:rPr>
              <a:t>F:\D2.VHD</a:t>
            </a:r>
            <a:endParaRPr lang="en-US" sz="1100" dirty="0">
              <a:solidFill>
                <a:schemeClr val="bg1"/>
              </a:solidFill>
            </a:endParaRPr>
          </a:p>
        </p:txBody>
      </p:sp>
      <p:sp>
        <p:nvSpPr>
          <p:cNvPr id="80" name="Flowchart: Magnetic Disk 79"/>
          <p:cNvSpPr/>
          <p:nvPr/>
        </p:nvSpPr>
        <p:spPr bwMode="auto">
          <a:xfrm>
            <a:off x="8057715" y="33834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1" name="TextBox 80"/>
          <p:cNvSpPr txBox="1"/>
          <p:nvPr/>
        </p:nvSpPr>
        <p:spPr>
          <a:xfrm>
            <a:off x="8015532" y="3421544"/>
            <a:ext cx="849913" cy="261610"/>
          </a:xfrm>
          <a:prstGeom prst="rect">
            <a:avLst/>
          </a:prstGeom>
          <a:noFill/>
        </p:spPr>
        <p:txBody>
          <a:bodyPr wrap="none" rtlCol="0">
            <a:spAutoFit/>
          </a:bodyPr>
          <a:lstStyle/>
          <a:p>
            <a:r>
              <a:rPr lang="en-US" sz="1100" dirty="0" smtClean="0">
                <a:solidFill>
                  <a:schemeClr val="bg1"/>
                </a:solidFill>
              </a:rPr>
              <a:t>D2.VHD-&gt;S:</a:t>
            </a:r>
            <a:endParaRPr lang="en-US" sz="1100" dirty="0">
              <a:solidFill>
                <a:schemeClr val="bg1"/>
              </a:solidFill>
            </a:endParaRPr>
          </a:p>
        </p:txBody>
      </p:sp>
      <p:sp>
        <p:nvSpPr>
          <p:cNvPr id="82" name="Flowchart: Magnetic Disk 81"/>
          <p:cNvSpPr/>
          <p:nvPr/>
        </p:nvSpPr>
        <p:spPr bwMode="auto">
          <a:xfrm>
            <a:off x="7063485" y="42216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3" name="TextBox 82"/>
          <p:cNvSpPr txBox="1"/>
          <p:nvPr/>
        </p:nvSpPr>
        <p:spPr>
          <a:xfrm>
            <a:off x="7021302" y="4259744"/>
            <a:ext cx="854721" cy="261610"/>
          </a:xfrm>
          <a:prstGeom prst="rect">
            <a:avLst/>
          </a:prstGeom>
          <a:noFill/>
        </p:spPr>
        <p:txBody>
          <a:bodyPr wrap="none" rtlCol="0">
            <a:spAutoFit/>
          </a:bodyPr>
          <a:lstStyle/>
          <a:p>
            <a:r>
              <a:rPr lang="en-US" sz="1100" dirty="0" smtClean="0">
                <a:solidFill>
                  <a:schemeClr val="bg1"/>
                </a:solidFill>
              </a:rPr>
              <a:t>D1.VHD-&gt;T:</a:t>
            </a:r>
            <a:endParaRPr lang="en-US" sz="1100" dirty="0">
              <a:solidFill>
                <a:schemeClr val="bg1"/>
              </a:solidFill>
            </a:endParaRPr>
          </a:p>
        </p:txBody>
      </p:sp>
      <p:sp>
        <p:nvSpPr>
          <p:cNvPr id="84" name="Flowchart: Magnetic Disk 83"/>
          <p:cNvSpPr/>
          <p:nvPr/>
        </p:nvSpPr>
        <p:spPr bwMode="auto">
          <a:xfrm>
            <a:off x="8054086" y="4221644"/>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5" name="TextBox 84"/>
          <p:cNvSpPr txBox="1"/>
          <p:nvPr/>
        </p:nvSpPr>
        <p:spPr>
          <a:xfrm>
            <a:off x="8011903" y="4259744"/>
            <a:ext cx="854721" cy="261610"/>
          </a:xfrm>
          <a:prstGeom prst="rect">
            <a:avLst/>
          </a:prstGeom>
          <a:noFill/>
        </p:spPr>
        <p:txBody>
          <a:bodyPr wrap="none" rtlCol="0">
            <a:spAutoFit/>
          </a:bodyPr>
          <a:lstStyle/>
          <a:p>
            <a:r>
              <a:rPr lang="en-US" sz="1100" dirty="0" smtClean="0">
                <a:solidFill>
                  <a:schemeClr val="bg1"/>
                </a:solidFill>
              </a:rPr>
              <a:t>D2.VHD-&gt;T:</a:t>
            </a:r>
            <a:endParaRPr lang="en-US" sz="1100" dirty="0">
              <a:solidFill>
                <a:schemeClr val="bg1"/>
              </a:solidFill>
            </a:endParaRPr>
          </a:p>
        </p:txBody>
      </p:sp>
      <p:sp>
        <p:nvSpPr>
          <p:cNvPr id="88" name="Rounded Rectangle 87"/>
          <p:cNvSpPr/>
          <p:nvPr/>
        </p:nvSpPr>
        <p:spPr bwMode="auto">
          <a:xfrm>
            <a:off x="2470067" y="2114674"/>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1</a:t>
            </a:r>
          </a:p>
        </p:txBody>
      </p:sp>
      <p:sp>
        <p:nvSpPr>
          <p:cNvPr id="89" name="AutoShape 28"/>
          <p:cNvSpPr>
            <a:spLocks noChangeArrowheads="1"/>
          </p:cNvSpPr>
          <p:nvPr/>
        </p:nvSpPr>
        <p:spPr bwMode="auto">
          <a:xfrm>
            <a:off x="3276600" y="5496687"/>
            <a:ext cx="2570988" cy="90411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0" name="TextBox 89"/>
          <p:cNvSpPr txBox="1"/>
          <p:nvPr/>
        </p:nvSpPr>
        <p:spPr>
          <a:xfrm>
            <a:off x="3463204" y="6037905"/>
            <a:ext cx="2184316" cy="338554"/>
          </a:xfrm>
          <a:prstGeom prst="rect">
            <a:avLst/>
          </a:prstGeom>
          <a:noFill/>
        </p:spPr>
        <p:txBody>
          <a:bodyPr wrap="none" rtlCol="0">
            <a:spAutoFit/>
          </a:bodyPr>
          <a:lstStyle/>
          <a:p>
            <a:pPr algn="ctr"/>
            <a:r>
              <a:rPr lang="en-US" sz="1600" b="1" dirty="0" smtClean="0">
                <a:solidFill>
                  <a:schemeClr val="bg1"/>
                </a:solidFill>
              </a:rPr>
              <a:t>SAN  </a:t>
            </a:r>
            <a:r>
              <a:rPr lang="en-US" sz="1400" dirty="0" smtClean="0">
                <a:solidFill>
                  <a:schemeClr val="bg1"/>
                </a:solidFill>
              </a:rPr>
              <a:t>FiberChannel or iSCSI</a:t>
            </a:r>
            <a:endParaRPr lang="en-US" sz="1400" dirty="0">
              <a:solidFill>
                <a:schemeClr val="bg1"/>
              </a:solidFill>
            </a:endParaRPr>
          </a:p>
        </p:txBody>
      </p:sp>
      <p:sp>
        <p:nvSpPr>
          <p:cNvPr id="134" name="Rounded Rectangle 133"/>
          <p:cNvSpPr/>
          <p:nvPr/>
        </p:nvSpPr>
        <p:spPr bwMode="auto">
          <a:xfrm>
            <a:off x="6965867" y="2114674"/>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2</a:t>
            </a:r>
          </a:p>
        </p:txBody>
      </p:sp>
      <p:cxnSp>
        <p:nvCxnSpPr>
          <p:cNvPr id="87" name="Shape 86"/>
          <p:cNvCxnSpPr>
            <a:stCxn id="91" idx="1"/>
          </p:cNvCxnSpPr>
          <p:nvPr/>
        </p:nvCxnSpPr>
        <p:spPr>
          <a:xfrm rot="5400000" flipH="1" flipV="1">
            <a:off x="3645787" y="4026788"/>
            <a:ext cx="1952625" cy="1176152"/>
          </a:xfrm>
          <a:prstGeom prst="bentConnector3">
            <a:avLst>
              <a:gd name="adj1" fmla="val 21219"/>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Magnetic Disk 24"/>
          <p:cNvSpPr/>
          <p:nvPr/>
        </p:nvSpPr>
        <p:spPr bwMode="auto">
          <a:xfrm>
            <a:off x="4968703" y="4156076"/>
            <a:ext cx="685800" cy="304800"/>
          </a:xfrm>
          <a:prstGeom prst="flowChartMagneticDisk">
            <a:avLst/>
          </a:prstGeom>
          <a:solidFill>
            <a:schemeClr val="accent1">
              <a:lumMod val="40000"/>
              <a:lumOff val="6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TextBox 25"/>
          <p:cNvSpPr txBox="1"/>
          <p:nvPr/>
        </p:nvSpPr>
        <p:spPr>
          <a:xfrm>
            <a:off x="4953000" y="4209228"/>
            <a:ext cx="679994" cy="261610"/>
          </a:xfrm>
          <a:prstGeom prst="rect">
            <a:avLst/>
          </a:prstGeom>
          <a:noFill/>
        </p:spPr>
        <p:txBody>
          <a:bodyPr wrap="none" rtlCol="0">
            <a:spAutoFit/>
          </a:bodyPr>
          <a:lstStyle/>
          <a:p>
            <a:r>
              <a:rPr lang="en-US" sz="1100" dirty="0" smtClean="0">
                <a:solidFill>
                  <a:schemeClr val="bg1"/>
                </a:solidFill>
              </a:rPr>
              <a:t>Lun2-&gt;F:</a:t>
            </a:r>
            <a:endParaRPr lang="en-US" sz="1100" dirty="0">
              <a:solidFill>
                <a:schemeClr val="bg1"/>
              </a:solidFill>
            </a:endParaRPr>
          </a:p>
        </p:txBody>
      </p:sp>
      <p:cxnSp>
        <p:nvCxnSpPr>
          <p:cNvPr id="137" name="Shape 86"/>
          <p:cNvCxnSpPr/>
          <p:nvPr/>
        </p:nvCxnSpPr>
        <p:spPr>
          <a:xfrm rot="5400000" flipH="1" flipV="1">
            <a:off x="4843462" y="4967290"/>
            <a:ext cx="1114424" cy="95249"/>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Flowchart: Magnetic Disk 90"/>
          <p:cNvSpPr/>
          <p:nvPr/>
        </p:nvSpPr>
        <p:spPr bwMode="auto">
          <a:xfrm>
            <a:off x="3592058" y="5591176"/>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2" name="TextBox 91"/>
          <p:cNvSpPr txBox="1"/>
          <p:nvPr/>
        </p:nvSpPr>
        <p:spPr>
          <a:xfrm>
            <a:off x="3737928" y="5671948"/>
            <a:ext cx="618439" cy="307777"/>
          </a:xfrm>
          <a:prstGeom prst="rect">
            <a:avLst/>
          </a:prstGeom>
          <a:noFill/>
        </p:spPr>
        <p:txBody>
          <a:bodyPr wrap="none" rtlCol="0">
            <a:spAutoFit/>
          </a:bodyPr>
          <a:lstStyle/>
          <a:p>
            <a:r>
              <a:rPr lang="en-US" sz="1400" dirty="0" smtClean="0">
                <a:solidFill>
                  <a:schemeClr val="bg1"/>
                </a:solidFill>
              </a:rPr>
              <a:t>LUN 1</a:t>
            </a:r>
            <a:endParaRPr lang="en-US" sz="1400" dirty="0">
              <a:solidFill>
                <a:schemeClr val="bg1"/>
              </a:solidFill>
            </a:endParaRPr>
          </a:p>
        </p:txBody>
      </p:sp>
      <p:sp>
        <p:nvSpPr>
          <p:cNvPr id="164" name="Down Arrow 163"/>
          <p:cNvSpPr/>
          <p:nvPr/>
        </p:nvSpPr>
        <p:spPr bwMode="auto">
          <a:xfrm>
            <a:off x="5410200" y="1628776"/>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5" name="Down Arrow 164"/>
          <p:cNvSpPr/>
          <p:nvPr/>
        </p:nvSpPr>
        <p:spPr bwMode="auto">
          <a:xfrm>
            <a:off x="914400" y="1628776"/>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6" name="Rounded Rectangle 165"/>
          <p:cNvSpPr/>
          <p:nvPr/>
        </p:nvSpPr>
        <p:spPr bwMode="auto">
          <a:xfrm>
            <a:off x="914400" y="1476376"/>
            <a:ext cx="5105400" cy="381000"/>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3" name="TextBox 162"/>
          <p:cNvSpPr txBox="1"/>
          <p:nvPr/>
        </p:nvSpPr>
        <p:spPr>
          <a:xfrm>
            <a:off x="2133600" y="1476376"/>
            <a:ext cx="2839367" cy="369332"/>
          </a:xfrm>
          <a:prstGeom prst="rect">
            <a:avLst/>
          </a:prstGeom>
          <a:noFill/>
        </p:spPr>
        <p:txBody>
          <a:bodyPr wrap="none" rtlCol="0">
            <a:spAutoFit/>
          </a:bodyPr>
          <a:lstStyle/>
          <a:p>
            <a:r>
              <a:rPr lang="en-US" dirty="0" smtClean="0"/>
              <a:t>Windows Failover Clustering</a:t>
            </a:r>
            <a:endParaRPr lang="en-US" dirty="0"/>
          </a:p>
        </p:txBody>
      </p:sp>
      <p:sp>
        <p:nvSpPr>
          <p:cNvPr id="168" name="Title 1"/>
          <p:cNvSpPr txBox="1">
            <a:spLocks/>
          </p:cNvSpPr>
          <p:nvPr/>
        </p:nvSpPr>
        <p:spPr>
          <a:xfrm>
            <a:off x="381000" y="152400"/>
            <a:ext cx="8382000" cy="498598"/>
          </a:xfrm>
          <a:prstGeom prst="rect">
            <a:avLst/>
          </a:prstGeom>
        </p:spPr>
        <p:txBody>
          <a:bodyPr/>
          <a:lstStyle/>
          <a:p>
            <a:pPr lvl="0" defTabSz="914363">
              <a:lnSpc>
                <a:spcPct val="90000"/>
              </a:lnSpc>
              <a:spcBef>
                <a:spcPct val="0"/>
              </a:spcBef>
              <a:defRPr/>
            </a:pPr>
            <a:r>
              <a:rPr lang="en-US" sz="4000" b="1" spc="-150" dirty="0" smtClean="0">
                <a:ln w="3175">
                  <a:noFill/>
                </a:ln>
                <a:solidFill>
                  <a:schemeClr val="tx1">
                    <a:lumMod val="65000"/>
                    <a:lumOff val="35000"/>
                  </a:schemeClr>
                </a:solidFill>
                <a:cs typeface="Arial" charset="0"/>
              </a:rPr>
              <a:t>SQL Server</a:t>
            </a:r>
            <a:r>
              <a:rPr lang="zh-CN" altLang="en-US" sz="4000" b="1" spc="-150" dirty="0" smtClean="0">
                <a:ln w="3175">
                  <a:noFill/>
                </a:ln>
                <a:solidFill>
                  <a:schemeClr val="tx1">
                    <a:lumMod val="65000"/>
                    <a:lumOff val="35000"/>
                  </a:schemeClr>
                </a:solidFill>
                <a:cs typeface="Arial" charset="0"/>
              </a:rPr>
              <a:t>用</a:t>
            </a:r>
            <a:r>
              <a:rPr lang="en-US" sz="4000" b="1" spc="-150" dirty="0" smtClean="0">
                <a:ln w="3175">
                  <a:noFill/>
                </a:ln>
                <a:solidFill>
                  <a:schemeClr val="tx1">
                    <a:lumMod val="65000"/>
                    <a:lumOff val="35000"/>
                  </a:schemeClr>
                </a:solidFill>
                <a:cs typeface="Arial" charset="0"/>
              </a:rPr>
              <a:t>Hyper-V</a:t>
            </a:r>
            <a:r>
              <a:rPr lang="zh-CN" altLang="en-US" sz="4000" b="1" spc="-150" dirty="0" smtClean="0">
                <a:ln w="3175">
                  <a:noFill/>
                </a:ln>
                <a:solidFill>
                  <a:schemeClr val="tx1">
                    <a:lumMod val="65000"/>
                    <a:lumOff val="35000"/>
                  </a:schemeClr>
                </a:solidFill>
                <a:cs typeface="Arial" charset="0"/>
              </a:rPr>
              <a:t>达到高可用性</a:t>
            </a:r>
            <a:endParaRPr kumimoji="0" lang="en-US" sz="4000" b="0" i="0" u="none" strike="noStrike" kern="1200" cap="none" spc="-150" normalizeH="0" baseline="0" noProof="0" dirty="0">
              <a:ln w="3175">
                <a:noFill/>
              </a:ln>
              <a:solidFill>
                <a:srgbClr val="CCFFCC"/>
              </a:solidFill>
              <a:effectLst/>
              <a:uLnTx/>
              <a:uFillTx/>
              <a:latin typeface="+mj-lt"/>
              <a:ea typeface="+mn-ea"/>
              <a:cs typeface="Arial" charset="0"/>
            </a:endParaRPr>
          </a:p>
        </p:txBody>
      </p:sp>
      <p:sp>
        <p:nvSpPr>
          <p:cNvPr id="169" name="Title 1"/>
          <p:cNvSpPr txBox="1">
            <a:spLocks/>
          </p:cNvSpPr>
          <p:nvPr/>
        </p:nvSpPr>
        <p:spPr>
          <a:xfrm>
            <a:off x="504825" y="734401"/>
            <a:ext cx="8382000" cy="304699"/>
          </a:xfrm>
          <a:prstGeom prst="rect">
            <a:avLst/>
          </a:prstGeom>
        </p:spPr>
        <p:txBody>
          <a:bodyPr vert="horz" wrap="square" lIns="0" tIns="0" rIns="0" bIns="0" rtlCol="0" anchor="t">
            <a:spAutoFit/>
          </a:bodyPr>
          <a:lstStyle/>
          <a:p>
            <a:pPr lvl="0" defTabSz="914363">
              <a:lnSpc>
                <a:spcPct val="90000"/>
              </a:lnSpc>
              <a:spcBef>
                <a:spcPct val="0"/>
              </a:spcBef>
              <a:defRPr/>
            </a:pPr>
            <a:r>
              <a:rPr lang="zh-CN" altLang="en-US" sz="2200" spc="-150" dirty="0" smtClean="0">
                <a:ln w="3175">
                  <a:noFill/>
                </a:ln>
                <a:solidFill>
                  <a:schemeClr val="tx2"/>
                </a:solidFill>
                <a:cs typeface="Arial" charset="0"/>
              </a:rPr>
              <a:t>宿主故障转移群集 </a:t>
            </a:r>
            <a:r>
              <a:rPr lang="en-US" sz="2200" spc="-150" dirty="0" smtClean="0">
                <a:ln w="3175">
                  <a:noFill/>
                </a:ln>
                <a:solidFill>
                  <a:schemeClr val="tx2"/>
                </a:solidFill>
                <a:latin typeface="+mj-lt"/>
                <a:cs typeface="Arial" charset="0"/>
              </a:rPr>
              <a:t>-  Partition movement, Drive routings</a:t>
            </a:r>
          </a:p>
        </p:txBody>
      </p:sp>
      <p:sp>
        <p:nvSpPr>
          <p:cNvPr id="171" name="Title 1"/>
          <p:cNvSpPr txBox="1">
            <a:spLocks/>
          </p:cNvSpPr>
          <p:nvPr/>
        </p:nvSpPr>
        <p:spPr>
          <a:xfrm>
            <a:off x="2819400" y="1019176"/>
            <a:ext cx="1524000" cy="3323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2400" u="sng" spc="-150" dirty="0" smtClean="0">
                <a:ln w="3175">
                  <a:noFill/>
                </a:ln>
                <a:latin typeface="+mj-lt"/>
                <a:cs typeface="Arial" charset="0"/>
              </a:rPr>
              <a:t>After-Failover</a:t>
            </a:r>
          </a:p>
        </p:txBody>
      </p:sp>
      <p:sp>
        <p:nvSpPr>
          <p:cNvPr id="95" name="Flowchart: Magnetic Disk 94"/>
          <p:cNvSpPr/>
          <p:nvPr/>
        </p:nvSpPr>
        <p:spPr bwMode="auto">
          <a:xfrm>
            <a:off x="4735058" y="5591176"/>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6" name="TextBox 95"/>
          <p:cNvSpPr txBox="1"/>
          <p:nvPr/>
        </p:nvSpPr>
        <p:spPr>
          <a:xfrm>
            <a:off x="4880928" y="5664399"/>
            <a:ext cx="618439" cy="307777"/>
          </a:xfrm>
          <a:prstGeom prst="rect">
            <a:avLst/>
          </a:prstGeom>
          <a:noFill/>
        </p:spPr>
        <p:txBody>
          <a:bodyPr wrap="none" rtlCol="0">
            <a:spAutoFit/>
          </a:bodyPr>
          <a:lstStyle/>
          <a:p>
            <a:r>
              <a:rPr lang="en-US" sz="1400" dirty="0" smtClean="0">
                <a:solidFill>
                  <a:schemeClr val="bg1"/>
                </a:solidFill>
              </a:rPr>
              <a:t>LUN 2</a:t>
            </a:r>
            <a:endParaRPr lang="en-US" sz="1400" dirty="0">
              <a:solidFill>
                <a:schemeClr val="bg1"/>
              </a:solidFill>
            </a:endParaRPr>
          </a:p>
        </p:txBody>
      </p:sp>
      <p:sp>
        <p:nvSpPr>
          <p:cNvPr id="67" name="Multiply 66"/>
          <p:cNvSpPr/>
          <p:nvPr/>
        </p:nvSpPr>
        <p:spPr bwMode="auto">
          <a:xfrm>
            <a:off x="304800" y="2209800"/>
            <a:ext cx="4038600" cy="3962400"/>
          </a:xfrm>
          <a:prstGeom prst="mathMultiply">
            <a:avLst>
              <a:gd name="adj1" fmla="val 15078"/>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8" name="TextBox 67"/>
          <p:cNvSpPr txBox="1"/>
          <p:nvPr/>
        </p:nvSpPr>
        <p:spPr>
          <a:xfrm>
            <a:off x="1143000" y="3533776"/>
            <a:ext cx="2338332" cy="523220"/>
          </a:xfrm>
          <a:prstGeom prst="rect">
            <a:avLst/>
          </a:prstGeom>
          <a:noFill/>
        </p:spPr>
        <p:txBody>
          <a:bodyPr wrap="none" rtlCol="0">
            <a:spAutoFit/>
          </a:bodyPr>
          <a:lstStyle/>
          <a:p>
            <a:r>
              <a:rPr lang="en-US" sz="2800" b="1" dirty="0" smtClean="0">
                <a:solidFill>
                  <a:schemeClr val="bg1"/>
                </a:solidFill>
              </a:rPr>
              <a:t>System Failure</a:t>
            </a:r>
            <a:endParaRPr lang="en-US" sz="2800" b="1" dirty="0">
              <a:solidFill>
                <a:schemeClr val="bg1"/>
              </a:solidFill>
            </a:endParaRPr>
          </a:p>
        </p:txBody>
      </p:sp>
    </p:spTree>
  </p:cSld>
  <p:clrMapOvr>
    <a:masterClrMapping/>
  </p:clrMapOvr>
  <p:transition advTm="929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4" cstate="print"/>
          <a:srcRect/>
          <a:stretch>
            <a:fillRect/>
          </a:stretch>
        </p:blipFill>
        <p:spPr bwMode="auto">
          <a:xfrm>
            <a:off x="4585169" y="3723708"/>
            <a:ext cx="4406431" cy="2753292"/>
          </a:xfrm>
          <a:prstGeom prst="rect">
            <a:avLst/>
          </a:prstGeom>
          <a:noFill/>
          <a:ln w="9525">
            <a:noFill/>
            <a:miter lim="800000"/>
            <a:headEnd/>
            <a:tailEnd/>
          </a:ln>
          <a:effectLst/>
        </p:spPr>
      </p:pic>
      <p:pic>
        <p:nvPicPr>
          <p:cNvPr id="9218" name="Picture 2"/>
          <p:cNvPicPr>
            <a:picLocks noChangeAspect="1" noChangeArrowheads="1"/>
          </p:cNvPicPr>
          <p:nvPr/>
        </p:nvPicPr>
        <p:blipFill>
          <a:blip r:embed="rId5" cstate="print"/>
          <a:srcRect/>
          <a:stretch>
            <a:fillRect/>
          </a:stretch>
        </p:blipFill>
        <p:spPr bwMode="auto">
          <a:xfrm>
            <a:off x="152400" y="3784073"/>
            <a:ext cx="4370613" cy="2660373"/>
          </a:xfrm>
          <a:prstGeom prst="rect">
            <a:avLst/>
          </a:prstGeom>
          <a:noFill/>
          <a:ln w="9525">
            <a:noFill/>
            <a:miter lim="800000"/>
            <a:headEnd/>
            <a:tailEnd/>
          </a:ln>
          <a:effectLst/>
        </p:spPr>
      </p:pic>
      <p:sp>
        <p:nvSpPr>
          <p:cNvPr id="6" name="Title 1"/>
          <p:cNvSpPr txBox="1">
            <a:spLocks/>
          </p:cNvSpPr>
          <p:nvPr/>
        </p:nvSpPr>
        <p:spPr>
          <a:xfrm>
            <a:off x="304800" y="838200"/>
            <a:ext cx="8382000" cy="332399"/>
          </a:xfrm>
          <a:prstGeom prst="rect">
            <a:avLst/>
          </a:prstGeom>
        </p:spPr>
        <p:txBody>
          <a:bodyPr vert="horz" wrap="square" lIns="0" tIns="0" rIns="0" bIns="0" rtlCol="0" anchor="t">
            <a:spAutoFit/>
          </a:bodyPr>
          <a:lstStyle/>
          <a:p>
            <a:pPr lvl="0" defTabSz="914363">
              <a:lnSpc>
                <a:spcPct val="90000"/>
              </a:lnSpc>
              <a:spcBef>
                <a:spcPct val="0"/>
              </a:spcBef>
              <a:defRPr/>
            </a:pPr>
            <a:r>
              <a:rPr lang="en-US" sz="2400" spc="-150" dirty="0" smtClean="0">
                <a:ln w="3175">
                  <a:noFill/>
                </a:ln>
                <a:solidFill>
                  <a:schemeClr val="tx2"/>
                </a:solidFill>
                <a:latin typeface="+mj-lt"/>
                <a:cs typeface="Arial" charset="0"/>
              </a:rPr>
              <a:t>Windows </a:t>
            </a:r>
            <a:r>
              <a:rPr lang="zh-CN" altLang="en-US" sz="2400" spc="-150" dirty="0" smtClean="0">
                <a:ln w="3175">
                  <a:noFill/>
                </a:ln>
                <a:solidFill>
                  <a:schemeClr val="tx2"/>
                </a:solidFill>
                <a:latin typeface="+mj-lt"/>
                <a:cs typeface="Arial" charset="0"/>
              </a:rPr>
              <a:t>故障</a:t>
            </a:r>
            <a:r>
              <a:rPr lang="zh-CN" altLang="en-US" sz="2400" spc="-150" dirty="0" smtClean="0">
                <a:ln w="3175">
                  <a:noFill/>
                </a:ln>
                <a:solidFill>
                  <a:schemeClr val="tx2"/>
                </a:solidFill>
                <a:cs typeface="Arial" charset="0"/>
              </a:rPr>
              <a:t>转移</a:t>
            </a:r>
            <a:r>
              <a:rPr lang="zh-CN" altLang="en-US" sz="2400" spc="-150" dirty="0" smtClean="0">
                <a:ln w="3175">
                  <a:noFill/>
                </a:ln>
                <a:solidFill>
                  <a:schemeClr val="tx2"/>
                </a:solidFill>
                <a:latin typeface="+mj-lt"/>
                <a:cs typeface="Arial" charset="0"/>
              </a:rPr>
              <a:t>群集 </a:t>
            </a:r>
            <a:r>
              <a:rPr lang="en-US" altLang="zh-CN" sz="2400" spc="-150" dirty="0" smtClean="0">
                <a:ln w="3175">
                  <a:noFill/>
                </a:ln>
                <a:solidFill>
                  <a:schemeClr val="tx2"/>
                </a:solidFill>
                <a:latin typeface="+mj-lt"/>
                <a:cs typeface="Arial" charset="0"/>
              </a:rPr>
              <a:t>-</a:t>
            </a:r>
            <a:r>
              <a:rPr lang="zh-CN" altLang="en-US" sz="2400" spc="-150" dirty="0" smtClean="0">
                <a:ln w="3175">
                  <a:noFill/>
                </a:ln>
                <a:solidFill>
                  <a:schemeClr val="tx2"/>
                </a:solidFill>
                <a:latin typeface="+mj-lt"/>
                <a:cs typeface="Arial" charset="0"/>
              </a:rPr>
              <a:t> </a:t>
            </a:r>
            <a:r>
              <a:rPr lang="en-US" sz="2400" spc="-150" dirty="0" smtClean="0">
                <a:ln w="3175">
                  <a:noFill/>
                </a:ln>
                <a:solidFill>
                  <a:schemeClr val="tx2"/>
                </a:solidFill>
                <a:latin typeface="+mj-lt"/>
                <a:cs typeface="Arial" charset="0"/>
              </a:rPr>
              <a:t>Guest Level Clustering</a:t>
            </a:r>
            <a:endParaRPr kumimoji="0" lang="en-US" sz="2400" b="0" i="0" u="none" strike="noStrike" kern="1200" cap="none" spc="-150" normalizeH="0" baseline="0" noProof="0" dirty="0">
              <a:ln w="3175">
                <a:noFill/>
              </a:ln>
              <a:solidFill>
                <a:schemeClr val="tx2"/>
              </a:solidFill>
              <a:effectLst/>
              <a:uLnTx/>
              <a:uFillTx/>
              <a:latin typeface="+mj-lt"/>
              <a:ea typeface="+mn-ea"/>
              <a:cs typeface="Arial" charset="0"/>
            </a:endParaRPr>
          </a:p>
        </p:txBody>
      </p:sp>
      <p:sp>
        <p:nvSpPr>
          <p:cNvPr id="7" name="Text Placeholder 2"/>
          <p:cNvSpPr txBox="1">
            <a:spLocks/>
          </p:cNvSpPr>
          <p:nvPr/>
        </p:nvSpPr>
        <p:spPr>
          <a:xfrm>
            <a:off x="381000" y="1219200"/>
            <a:ext cx="7924800" cy="1981200"/>
          </a:xfrm>
          <a:prstGeom prst="rect">
            <a:avLst/>
          </a:prstGeom>
        </p:spPr>
        <p:txBody>
          <a:bodyPr/>
          <a:lstStyle/>
          <a:p>
            <a:pPr marL="396875" lvl="0" indent="-396875" defTabSz="914363">
              <a:lnSpc>
                <a:spcPct val="90000"/>
              </a:lnSpc>
              <a:spcBef>
                <a:spcPct val="20000"/>
              </a:spcBef>
              <a:buBlip>
                <a:blip r:embed="rId6"/>
              </a:buBlip>
              <a:defRPr/>
            </a:pPr>
            <a:r>
              <a:rPr lang="en-US" sz="2400" dirty="0" smtClean="0">
                <a:solidFill>
                  <a:srgbClr val="99CC99"/>
                </a:solidFill>
              </a:rPr>
              <a:t>Clustering applied at the individual VM level </a:t>
            </a:r>
          </a:p>
          <a:p>
            <a:pPr marL="396875" lvl="0" indent="-396875" defTabSz="914363">
              <a:lnSpc>
                <a:spcPct val="90000"/>
              </a:lnSpc>
              <a:spcBef>
                <a:spcPct val="20000"/>
              </a:spcBef>
              <a:buBlip>
                <a:blip r:embed="rId6"/>
              </a:buBlip>
              <a:defRPr/>
            </a:pPr>
            <a:r>
              <a:rPr lang="en-US" sz="2400" dirty="0" smtClean="0">
                <a:solidFill>
                  <a:srgbClr val="99CC99"/>
                </a:solidFill>
              </a:rPr>
              <a:t>A single VM on the source system fails over to another VM</a:t>
            </a:r>
          </a:p>
          <a:p>
            <a:pPr marL="396875" lvl="0" indent="-396875" defTabSz="914363">
              <a:lnSpc>
                <a:spcPct val="90000"/>
              </a:lnSpc>
              <a:spcBef>
                <a:spcPct val="20000"/>
              </a:spcBef>
              <a:buBlip>
                <a:blip r:embed="rId6"/>
              </a:buBlip>
              <a:defRPr/>
            </a:pPr>
            <a:r>
              <a:rPr lang="en-US" sz="2400" dirty="0" smtClean="0">
                <a:solidFill>
                  <a:srgbClr val="99CC99"/>
                </a:solidFill>
              </a:rPr>
              <a:t>Each VM can target different physical systems for fail-over</a:t>
            </a: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lang="en-US" sz="2400" dirty="0" smtClean="0">
                <a:solidFill>
                  <a:srgbClr val="99CC99"/>
                </a:solidFill>
              </a:rPr>
              <a:t>WFC does not migrate LUNs to target system(s)</a:t>
            </a: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lang="en-US" sz="2400" dirty="0" smtClean="0">
                <a:solidFill>
                  <a:srgbClr val="99CC99"/>
                </a:solidFill>
              </a:rPr>
              <a:t>iSCSI typically required</a:t>
            </a: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Not</a:t>
            </a:r>
            <a:r>
              <a:rPr kumimoji="0" lang="en-US" sz="2400" b="0" i="0" u="none" strike="noStrike" kern="1200" cap="none" spc="0" normalizeH="0" noProof="0" dirty="0" smtClean="0">
                <a:ln>
                  <a:noFill/>
                </a:ln>
                <a:solidFill>
                  <a:srgbClr val="99CC99"/>
                </a:solidFill>
                <a:effectLst/>
                <a:uLnTx/>
                <a:uFillTx/>
                <a:latin typeface="+mn-lt"/>
                <a:ea typeface="+mn-ea"/>
                <a:cs typeface="+mn-cs"/>
              </a:rPr>
              <a:t> currently supported for SQL Server</a:t>
            </a: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6"/>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12" name="Title 1"/>
          <p:cNvSpPr txBox="1">
            <a:spLocks/>
          </p:cNvSpPr>
          <p:nvPr/>
        </p:nvSpPr>
        <p:spPr>
          <a:xfrm>
            <a:off x="152400" y="180403"/>
            <a:ext cx="8382000" cy="88639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SQL Server</a:t>
            </a:r>
            <a:r>
              <a:rPr kumimoji="0" lang="zh-CN" alt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在虚拟环境的高可用性</a:t>
            </a:r>
            <a:br>
              <a:rPr kumimoji="0" lang="zh-CN" altLang="en-US" sz="40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br>
            <a:endParaRPr kumimoji="0" lang="zh-CN" altLang="en-US" sz="4000" b="1" i="0" u="none" strike="noStrike" kern="1200" cap="none" spc="0" normalizeH="0" baseline="0" noProof="0" dirty="0">
              <a:ln w="1905"/>
              <a:solidFill>
                <a:schemeClr val="tx2"/>
              </a:solidFill>
              <a:effectLst>
                <a:innerShdw blurRad="69850" dist="43180" dir="5400000">
                  <a:srgbClr val="000000">
                    <a:alpha val="65000"/>
                  </a:srgbClr>
                </a:innerShdw>
              </a:effectLst>
              <a:uLnTx/>
              <a:uFillTx/>
              <a:latin typeface="+mj-lt"/>
              <a:ea typeface="+mj-ea"/>
              <a:cs typeface="+mj-cs"/>
            </a:endParaRPr>
          </a:p>
        </p:txBody>
      </p:sp>
    </p:spTree>
    <p:custDataLst>
      <p:tags r:id="rId1"/>
    </p:custDataLst>
  </p:cSld>
  <p:clrMapOvr>
    <a:masterClrMapping/>
  </p:clrMapOvr>
  <p:transition advTm="11857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auto">
          <a:xfrm>
            <a:off x="5486400" y="6019800"/>
            <a:ext cx="3657600" cy="6096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Rectangle 148"/>
          <p:cNvSpPr/>
          <p:nvPr/>
        </p:nvSpPr>
        <p:spPr bwMode="auto">
          <a:xfrm>
            <a:off x="0" y="6019800"/>
            <a:ext cx="3657600" cy="609600"/>
          </a:xfrm>
          <a:prstGeom prst="rect">
            <a:avLst/>
          </a:pr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AutoShape 28"/>
          <p:cNvSpPr>
            <a:spLocks noChangeArrowheads="1"/>
          </p:cNvSpPr>
          <p:nvPr/>
        </p:nvSpPr>
        <p:spPr bwMode="auto">
          <a:xfrm>
            <a:off x="152400" y="2127662"/>
            <a:ext cx="4314826"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 name="AutoShape 28"/>
          <p:cNvSpPr>
            <a:spLocks noChangeArrowheads="1"/>
          </p:cNvSpPr>
          <p:nvPr/>
        </p:nvSpPr>
        <p:spPr bwMode="auto">
          <a:xfrm>
            <a:off x="2392311" y="2667000"/>
            <a:ext cx="970031"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 name="TextBox 3"/>
          <p:cNvSpPr txBox="1"/>
          <p:nvPr/>
        </p:nvSpPr>
        <p:spPr>
          <a:xfrm>
            <a:off x="2447942" y="2743200"/>
            <a:ext cx="873957"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a:p>
            <a:pPr algn="ctr"/>
            <a:r>
              <a:rPr lang="en-US" sz="1400" b="1" dirty="0" smtClean="0">
                <a:solidFill>
                  <a:schemeClr val="bg1"/>
                </a:solidFill>
              </a:rPr>
              <a:t>SQL 2008</a:t>
            </a:r>
          </a:p>
        </p:txBody>
      </p:sp>
      <p:sp>
        <p:nvSpPr>
          <p:cNvPr id="5" name="Flowchart: Magnetic Disk 4"/>
          <p:cNvSpPr/>
          <p:nvPr/>
        </p:nvSpPr>
        <p:spPr bwMode="auto">
          <a:xfrm>
            <a:off x="2504639" y="35072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AutoShape 28"/>
          <p:cNvSpPr>
            <a:spLocks noChangeArrowheads="1"/>
          </p:cNvSpPr>
          <p:nvPr/>
        </p:nvSpPr>
        <p:spPr bwMode="auto">
          <a:xfrm>
            <a:off x="3402050" y="2667000"/>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 name="AutoShape 28"/>
          <p:cNvSpPr>
            <a:spLocks noChangeArrowheads="1"/>
          </p:cNvSpPr>
          <p:nvPr/>
        </p:nvSpPr>
        <p:spPr bwMode="auto">
          <a:xfrm>
            <a:off x="238125" y="2667000"/>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 name="AutoShape 28"/>
          <p:cNvSpPr>
            <a:spLocks noChangeArrowheads="1"/>
          </p:cNvSpPr>
          <p:nvPr/>
        </p:nvSpPr>
        <p:spPr bwMode="auto">
          <a:xfrm>
            <a:off x="238125" y="5105400"/>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2" name="TextBox 11"/>
          <p:cNvSpPr txBox="1"/>
          <p:nvPr/>
        </p:nvSpPr>
        <p:spPr>
          <a:xfrm>
            <a:off x="3476626" y="2743200"/>
            <a:ext cx="867545"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a:p>
            <a:pPr algn="ctr"/>
            <a:r>
              <a:rPr lang="en-US" sz="1400" b="1" dirty="0" smtClean="0">
                <a:solidFill>
                  <a:schemeClr val="bg1"/>
                </a:solidFill>
              </a:rPr>
              <a:t>SQL S005</a:t>
            </a:r>
            <a:endParaRPr lang="en-US" sz="1400" b="1" dirty="0">
              <a:solidFill>
                <a:schemeClr val="bg1"/>
              </a:solidFill>
            </a:endParaRPr>
          </a:p>
        </p:txBody>
      </p:sp>
      <p:sp>
        <p:nvSpPr>
          <p:cNvPr id="13" name="TextBox 12"/>
          <p:cNvSpPr txBox="1"/>
          <p:nvPr/>
        </p:nvSpPr>
        <p:spPr>
          <a:xfrm>
            <a:off x="390525" y="2819400"/>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10" name="TextBox 9"/>
          <p:cNvSpPr txBox="1"/>
          <p:nvPr/>
        </p:nvSpPr>
        <p:spPr>
          <a:xfrm>
            <a:off x="1905000" y="5102423"/>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sp>
        <p:nvSpPr>
          <p:cNvPr id="19" name="TextBox 18"/>
          <p:cNvSpPr txBox="1"/>
          <p:nvPr/>
        </p:nvSpPr>
        <p:spPr>
          <a:xfrm>
            <a:off x="2462456" y="3545368"/>
            <a:ext cx="849913" cy="261610"/>
          </a:xfrm>
          <a:prstGeom prst="rect">
            <a:avLst/>
          </a:prstGeom>
          <a:noFill/>
        </p:spPr>
        <p:txBody>
          <a:bodyPr wrap="none" rtlCol="0">
            <a:spAutoFit/>
          </a:bodyPr>
          <a:lstStyle/>
          <a:p>
            <a:r>
              <a:rPr lang="en-US" sz="1100" dirty="0" smtClean="0">
                <a:solidFill>
                  <a:schemeClr val="bg1"/>
                </a:solidFill>
              </a:rPr>
              <a:t>D1.VHD-&gt;S:</a:t>
            </a:r>
            <a:endParaRPr lang="en-US" sz="1100" dirty="0">
              <a:solidFill>
                <a:schemeClr val="bg1"/>
              </a:solidFill>
            </a:endParaRPr>
          </a:p>
        </p:txBody>
      </p:sp>
      <p:sp>
        <p:nvSpPr>
          <p:cNvPr id="80" name="Flowchart: Magnetic Disk 79"/>
          <p:cNvSpPr/>
          <p:nvPr/>
        </p:nvSpPr>
        <p:spPr bwMode="auto">
          <a:xfrm>
            <a:off x="3495240" y="35072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1" name="TextBox 80"/>
          <p:cNvSpPr txBox="1"/>
          <p:nvPr/>
        </p:nvSpPr>
        <p:spPr>
          <a:xfrm>
            <a:off x="3453057" y="3545368"/>
            <a:ext cx="849913" cy="261610"/>
          </a:xfrm>
          <a:prstGeom prst="rect">
            <a:avLst/>
          </a:prstGeom>
          <a:noFill/>
        </p:spPr>
        <p:txBody>
          <a:bodyPr wrap="none" rtlCol="0">
            <a:spAutoFit/>
          </a:bodyPr>
          <a:lstStyle/>
          <a:p>
            <a:r>
              <a:rPr lang="en-US" sz="1100" dirty="0" smtClean="0">
                <a:solidFill>
                  <a:schemeClr val="bg1"/>
                </a:solidFill>
              </a:rPr>
              <a:t>D2.VHD-&gt;S:</a:t>
            </a:r>
            <a:endParaRPr lang="en-US" sz="1100" dirty="0">
              <a:solidFill>
                <a:schemeClr val="bg1"/>
              </a:solidFill>
            </a:endParaRPr>
          </a:p>
        </p:txBody>
      </p:sp>
      <p:sp>
        <p:nvSpPr>
          <p:cNvPr id="88" name="Rounded Rectangle 87"/>
          <p:cNvSpPr/>
          <p:nvPr/>
        </p:nvSpPr>
        <p:spPr bwMode="auto">
          <a:xfrm>
            <a:off x="381000" y="2238498"/>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1</a:t>
            </a:r>
          </a:p>
        </p:txBody>
      </p:sp>
      <p:sp>
        <p:nvSpPr>
          <p:cNvPr id="89" name="AutoShape 28"/>
          <p:cNvSpPr>
            <a:spLocks noChangeArrowheads="1"/>
          </p:cNvSpPr>
          <p:nvPr/>
        </p:nvSpPr>
        <p:spPr bwMode="auto">
          <a:xfrm>
            <a:off x="3276600" y="5620511"/>
            <a:ext cx="2570988" cy="90411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0" name="TextBox 89"/>
          <p:cNvSpPr txBox="1"/>
          <p:nvPr/>
        </p:nvSpPr>
        <p:spPr>
          <a:xfrm>
            <a:off x="4076849" y="6161729"/>
            <a:ext cx="1028551" cy="338554"/>
          </a:xfrm>
          <a:prstGeom prst="rect">
            <a:avLst/>
          </a:prstGeom>
          <a:noFill/>
        </p:spPr>
        <p:txBody>
          <a:bodyPr wrap="none" rtlCol="0">
            <a:spAutoFit/>
          </a:bodyPr>
          <a:lstStyle/>
          <a:p>
            <a:pPr algn="ctr"/>
            <a:r>
              <a:rPr lang="en-US" sz="1600" b="1" dirty="0" smtClean="0">
                <a:solidFill>
                  <a:schemeClr val="bg1"/>
                </a:solidFill>
              </a:rPr>
              <a:t>SAN  </a:t>
            </a:r>
            <a:r>
              <a:rPr lang="en-US" sz="1600" dirty="0" smtClean="0">
                <a:solidFill>
                  <a:schemeClr val="bg1"/>
                </a:solidFill>
              </a:rPr>
              <a:t>iSCSI</a:t>
            </a:r>
            <a:endParaRPr lang="en-US" sz="1600" dirty="0">
              <a:solidFill>
                <a:schemeClr val="bg1"/>
              </a:solidFill>
            </a:endParaRPr>
          </a:p>
        </p:txBody>
      </p:sp>
      <p:sp>
        <p:nvSpPr>
          <p:cNvPr id="97" name="AutoShape 28"/>
          <p:cNvSpPr>
            <a:spLocks noChangeArrowheads="1"/>
          </p:cNvSpPr>
          <p:nvPr/>
        </p:nvSpPr>
        <p:spPr bwMode="auto">
          <a:xfrm>
            <a:off x="4705350" y="2127662"/>
            <a:ext cx="4295775"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34" name="Rounded Rectangle 133"/>
          <p:cNvSpPr/>
          <p:nvPr/>
        </p:nvSpPr>
        <p:spPr bwMode="auto">
          <a:xfrm>
            <a:off x="4905375" y="2238498"/>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2</a:t>
            </a:r>
          </a:p>
        </p:txBody>
      </p:sp>
      <p:sp>
        <p:nvSpPr>
          <p:cNvPr id="91" name="Flowchart: Magnetic Disk 90"/>
          <p:cNvSpPr/>
          <p:nvPr/>
        </p:nvSpPr>
        <p:spPr bwMode="auto">
          <a:xfrm>
            <a:off x="3592058" y="5715000"/>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2" name="TextBox 91"/>
          <p:cNvSpPr txBox="1"/>
          <p:nvPr/>
        </p:nvSpPr>
        <p:spPr>
          <a:xfrm>
            <a:off x="3737928" y="5795772"/>
            <a:ext cx="618439" cy="307777"/>
          </a:xfrm>
          <a:prstGeom prst="rect">
            <a:avLst/>
          </a:prstGeom>
          <a:noFill/>
        </p:spPr>
        <p:txBody>
          <a:bodyPr wrap="none" rtlCol="0">
            <a:spAutoFit/>
          </a:bodyPr>
          <a:lstStyle/>
          <a:p>
            <a:r>
              <a:rPr lang="en-US" sz="1400" dirty="0" smtClean="0">
                <a:solidFill>
                  <a:schemeClr val="bg1"/>
                </a:solidFill>
              </a:rPr>
              <a:t>LUN 1</a:t>
            </a:r>
            <a:endParaRPr lang="en-US" sz="1400" dirty="0">
              <a:solidFill>
                <a:schemeClr val="bg1"/>
              </a:solidFill>
            </a:endParaRPr>
          </a:p>
        </p:txBody>
      </p:sp>
      <p:sp>
        <p:nvSpPr>
          <p:cNvPr id="164" name="Down Arrow 163"/>
          <p:cNvSpPr/>
          <p:nvPr/>
        </p:nvSpPr>
        <p:spPr bwMode="auto">
          <a:xfrm>
            <a:off x="7086600" y="1752600"/>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5" name="Down Arrow 164"/>
          <p:cNvSpPr/>
          <p:nvPr/>
        </p:nvSpPr>
        <p:spPr bwMode="auto">
          <a:xfrm>
            <a:off x="2590800" y="1752600"/>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6" name="Rounded Rectangle 165"/>
          <p:cNvSpPr/>
          <p:nvPr/>
        </p:nvSpPr>
        <p:spPr bwMode="auto">
          <a:xfrm>
            <a:off x="2590800" y="1600200"/>
            <a:ext cx="5105400" cy="381000"/>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3" name="TextBox 162"/>
          <p:cNvSpPr txBox="1"/>
          <p:nvPr/>
        </p:nvSpPr>
        <p:spPr>
          <a:xfrm>
            <a:off x="3810000" y="1600200"/>
            <a:ext cx="2839367" cy="369332"/>
          </a:xfrm>
          <a:prstGeom prst="rect">
            <a:avLst/>
          </a:prstGeom>
          <a:noFill/>
        </p:spPr>
        <p:txBody>
          <a:bodyPr wrap="none" rtlCol="0">
            <a:spAutoFit/>
          </a:bodyPr>
          <a:lstStyle/>
          <a:p>
            <a:r>
              <a:rPr lang="en-US" dirty="0" smtClean="0"/>
              <a:t>Windows Failover Clustering</a:t>
            </a:r>
            <a:endParaRPr lang="en-US" dirty="0"/>
          </a:p>
        </p:txBody>
      </p:sp>
      <p:sp>
        <p:nvSpPr>
          <p:cNvPr id="168" name="Title 1"/>
          <p:cNvSpPr txBox="1">
            <a:spLocks/>
          </p:cNvSpPr>
          <p:nvPr/>
        </p:nvSpPr>
        <p:spPr>
          <a:xfrm>
            <a:off x="228600" y="152400"/>
            <a:ext cx="8382000" cy="498598"/>
          </a:xfrm>
          <a:prstGeom prst="rect">
            <a:avLst/>
          </a:prstGeom>
        </p:spPr>
        <p:txBody>
          <a:bodyPr/>
          <a:lstStyle/>
          <a:p>
            <a:pPr lvl="0" defTabSz="914363">
              <a:lnSpc>
                <a:spcPct val="90000"/>
              </a:lnSpc>
              <a:spcBef>
                <a:spcPct val="0"/>
              </a:spcBef>
              <a:defRPr/>
            </a:pPr>
            <a:r>
              <a:rPr lang="en-US" sz="4000" b="1" spc="-150" dirty="0" smtClean="0">
                <a:ln w="3175">
                  <a:noFill/>
                </a:ln>
                <a:solidFill>
                  <a:schemeClr val="tx1">
                    <a:lumMod val="65000"/>
                    <a:lumOff val="35000"/>
                  </a:schemeClr>
                </a:solidFill>
                <a:cs typeface="Arial" charset="0"/>
              </a:rPr>
              <a:t>SQL Server</a:t>
            </a:r>
            <a:r>
              <a:rPr lang="zh-CN" altLang="en-US" sz="4000" b="1" spc="-150" dirty="0" smtClean="0">
                <a:ln w="3175">
                  <a:noFill/>
                </a:ln>
                <a:solidFill>
                  <a:schemeClr val="tx1">
                    <a:lumMod val="65000"/>
                    <a:lumOff val="35000"/>
                  </a:schemeClr>
                </a:solidFill>
                <a:cs typeface="Arial" charset="0"/>
              </a:rPr>
              <a:t>用</a:t>
            </a:r>
            <a:r>
              <a:rPr lang="en-US" sz="4000" b="1" spc="-150" dirty="0" smtClean="0">
                <a:ln w="3175">
                  <a:noFill/>
                </a:ln>
                <a:solidFill>
                  <a:schemeClr val="tx1">
                    <a:lumMod val="65000"/>
                    <a:lumOff val="35000"/>
                  </a:schemeClr>
                </a:solidFill>
                <a:cs typeface="Arial" charset="0"/>
              </a:rPr>
              <a:t>Hyper-V</a:t>
            </a:r>
            <a:r>
              <a:rPr lang="zh-CN" altLang="en-US" sz="4000" b="1" spc="-150" dirty="0" smtClean="0">
                <a:ln w="3175">
                  <a:noFill/>
                </a:ln>
                <a:solidFill>
                  <a:schemeClr val="tx1">
                    <a:lumMod val="65000"/>
                    <a:lumOff val="35000"/>
                  </a:schemeClr>
                </a:solidFill>
                <a:cs typeface="Arial" charset="0"/>
              </a:rPr>
              <a:t>达到高可用性</a:t>
            </a:r>
            <a:endParaRPr kumimoji="0" lang="en-US" sz="4000" b="0" i="0" u="none" strike="noStrike" kern="1200" cap="none" spc="-150" normalizeH="0" baseline="0" noProof="0" dirty="0">
              <a:ln w="3175">
                <a:noFill/>
              </a:ln>
              <a:solidFill>
                <a:srgbClr val="CCFFCC"/>
              </a:solidFill>
              <a:effectLst/>
              <a:uLnTx/>
              <a:uFillTx/>
              <a:latin typeface="+mj-lt"/>
              <a:ea typeface="+mn-ea"/>
              <a:cs typeface="Arial" charset="0"/>
            </a:endParaRPr>
          </a:p>
        </p:txBody>
      </p:sp>
      <p:sp>
        <p:nvSpPr>
          <p:cNvPr id="169" name="Title 1"/>
          <p:cNvSpPr txBox="1">
            <a:spLocks/>
          </p:cNvSpPr>
          <p:nvPr/>
        </p:nvSpPr>
        <p:spPr>
          <a:xfrm>
            <a:off x="381000" y="734401"/>
            <a:ext cx="8382000" cy="3323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zh-CN" altLang="en-US" sz="2400" spc="-150" dirty="0" smtClean="0">
                <a:ln w="3175">
                  <a:noFill/>
                </a:ln>
                <a:solidFill>
                  <a:schemeClr val="tx2"/>
                </a:solidFill>
                <a:latin typeface="+mj-lt"/>
                <a:cs typeface="Arial" charset="0"/>
              </a:rPr>
              <a:t>虚拟机故障转移群集</a:t>
            </a:r>
            <a:r>
              <a:rPr lang="en-US" sz="2400" spc="-150" dirty="0" smtClean="0">
                <a:ln w="3175">
                  <a:noFill/>
                </a:ln>
                <a:solidFill>
                  <a:schemeClr val="tx2"/>
                </a:solidFill>
                <a:latin typeface="+mj-lt"/>
                <a:cs typeface="Arial" charset="0"/>
              </a:rPr>
              <a:t>  -  </a:t>
            </a:r>
            <a:r>
              <a:rPr lang="en-US" sz="2200" spc="-150" dirty="0" smtClean="0">
                <a:ln w="3175">
                  <a:noFill/>
                </a:ln>
                <a:solidFill>
                  <a:schemeClr val="tx2"/>
                </a:solidFill>
                <a:latin typeface="+mj-lt"/>
                <a:cs typeface="Arial" charset="0"/>
              </a:rPr>
              <a:t>Partition movement, Drive routings</a:t>
            </a:r>
          </a:p>
        </p:txBody>
      </p:sp>
      <p:sp>
        <p:nvSpPr>
          <p:cNvPr id="171" name="Title 1"/>
          <p:cNvSpPr txBox="1">
            <a:spLocks/>
          </p:cNvSpPr>
          <p:nvPr/>
        </p:nvSpPr>
        <p:spPr>
          <a:xfrm>
            <a:off x="4495800" y="1143000"/>
            <a:ext cx="1524000" cy="3323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2400" u="sng" spc="-150" dirty="0" smtClean="0">
                <a:ln w="3175">
                  <a:noFill/>
                </a:ln>
                <a:latin typeface="+mj-lt"/>
                <a:cs typeface="Arial" charset="0"/>
              </a:rPr>
              <a:t>Pre-Failover</a:t>
            </a:r>
          </a:p>
        </p:txBody>
      </p:sp>
      <p:sp>
        <p:nvSpPr>
          <p:cNvPr id="95" name="Flowchart: Magnetic Disk 94"/>
          <p:cNvSpPr/>
          <p:nvPr/>
        </p:nvSpPr>
        <p:spPr bwMode="auto">
          <a:xfrm>
            <a:off x="4735058" y="5715000"/>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6" name="TextBox 95"/>
          <p:cNvSpPr txBox="1"/>
          <p:nvPr/>
        </p:nvSpPr>
        <p:spPr>
          <a:xfrm>
            <a:off x="4880928" y="5788223"/>
            <a:ext cx="618439" cy="307777"/>
          </a:xfrm>
          <a:prstGeom prst="rect">
            <a:avLst/>
          </a:prstGeom>
          <a:noFill/>
        </p:spPr>
        <p:txBody>
          <a:bodyPr wrap="none" rtlCol="0">
            <a:spAutoFit/>
          </a:bodyPr>
          <a:lstStyle/>
          <a:p>
            <a:r>
              <a:rPr lang="en-US" sz="1400" dirty="0" smtClean="0">
                <a:solidFill>
                  <a:schemeClr val="bg1"/>
                </a:solidFill>
              </a:rPr>
              <a:t>LUN 2</a:t>
            </a:r>
            <a:endParaRPr lang="en-US" sz="1400" dirty="0">
              <a:solidFill>
                <a:schemeClr val="bg1"/>
              </a:solidFill>
            </a:endParaRPr>
          </a:p>
        </p:txBody>
      </p:sp>
      <p:sp>
        <p:nvSpPr>
          <p:cNvPr id="60" name="AutoShape 28"/>
          <p:cNvSpPr>
            <a:spLocks noChangeArrowheads="1"/>
          </p:cNvSpPr>
          <p:nvPr/>
        </p:nvSpPr>
        <p:spPr bwMode="auto">
          <a:xfrm>
            <a:off x="6954786" y="2667000"/>
            <a:ext cx="970031"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1" name="TextBox 60"/>
          <p:cNvSpPr txBox="1"/>
          <p:nvPr/>
        </p:nvSpPr>
        <p:spPr>
          <a:xfrm>
            <a:off x="7010417" y="2743200"/>
            <a:ext cx="803425" cy="430887"/>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p:txBody>
      </p:sp>
      <p:sp>
        <p:nvSpPr>
          <p:cNvPr id="63" name="AutoShape 28"/>
          <p:cNvSpPr>
            <a:spLocks noChangeArrowheads="1"/>
          </p:cNvSpPr>
          <p:nvPr/>
        </p:nvSpPr>
        <p:spPr bwMode="auto">
          <a:xfrm>
            <a:off x="7964525" y="2667000"/>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4" name="AutoShape 28"/>
          <p:cNvSpPr>
            <a:spLocks noChangeArrowheads="1"/>
          </p:cNvSpPr>
          <p:nvPr/>
        </p:nvSpPr>
        <p:spPr bwMode="auto">
          <a:xfrm>
            <a:off x="4800600" y="2667000"/>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5" name="AutoShape 28"/>
          <p:cNvSpPr>
            <a:spLocks noChangeArrowheads="1"/>
          </p:cNvSpPr>
          <p:nvPr/>
        </p:nvSpPr>
        <p:spPr bwMode="auto">
          <a:xfrm>
            <a:off x="4800600" y="5105400"/>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6" name="TextBox 65"/>
          <p:cNvSpPr txBox="1"/>
          <p:nvPr/>
        </p:nvSpPr>
        <p:spPr>
          <a:xfrm>
            <a:off x="8039101" y="2743200"/>
            <a:ext cx="803425" cy="430887"/>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p:txBody>
      </p:sp>
      <p:sp>
        <p:nvSpPr>
          <p:cNvPr id="67" name="TextBox 66"/>
          <p:cNvSpPr txBox="1"/>
          <p:nvPr/>
        </p:nvSpPr>
        <p:spPr>
          <a:xfrm>
            <a:off x="4953000" y="2801074"/>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68" name="TextBox 67"/>
          <p:cNvSpPr txBox="1"/>
          <p:nvPr/>
        </p:nvSpPr>
        <p:spPr>
          <a:xfrm>
            <a:off x="6467475" y="5102423"/>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cxnSp>
        <p:nvCxnSpPr>
          <p:cNvPr id="76" name="Shape 86"/>
          <p:cNvCxnSpPr/>
          <p:nvPr/>
        </p:nvCxnSpPr>
        <p:spPr>
          <a:xfrm rot="16200000" flipV="1">
            <a:off x="2070023" y="4478036"/>
            <a:ext cx="2165389" cy="852692"/>
          </a:xfrm>
          <a:prstGeom prst="bentConnector3">
            <a:avLst>
              <a:gd name="adj1" fmla="val -518"/>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hape 86"/>
          <p:cNvCxnSpPr/>
          <p:nvPr/>
        </p:nvCxnSpPr>
        <p:spPr>
          <a:xfrm rot="16200000" flipV="1">
            <a:off x="2681493" y="4977308"/>
            <a:ext cx="1222940" cy="549763"/>
          </a:xfrm>
          <a:prstGeom prst="bentConnector3">
            <a:avLst>
              <a:gd name="adj1" fmla="val 459"/>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hape 86"/>
          <p:cNvCxnSpPr/>
          <p:nvPr/>
        </p:nvCxnSpPr>
        <p:spPr>
          <a:xfrm rot="16200000" flipV="1">
            <a:off x="3434939" y="4108861"/>
            <a:ext cx="1910938" cy="1313216"/>
          </a:xfrm>
          <a:prstGeom prst="bentConnector3">
            <a:avLst>
              <a:gd name="adj1" fmla="val 4204"/>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hape 86"/>
          <p:cNvCxnSpPr>
            <a:stCxn id="95" idx="1"/>
          </p:cNvCxnSpPr>
          <p:nvPr/>
        </p:nvCxnSpPr>
        <p:spPr>
          <a:xfrm rot="16200000" flipV="1">
            <a:off x="4112512" y="4650488"/>
            <a:ext cx="1066800" cy="1062223"/>
          </a:xfrm>
          <a:prstGeom prst="bentConnector3">
            <a:avLst>
              <a:gd name="adj1" fmla="val 15293"/>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Magnetic Disk 81"/>
          <p:cNvSpPr/>
          <p:nvPr/>
        </p:nvSpPr>
        <p:spPr bwMode="auto">
          <a:xfrm>
            <a:off x="2501010" y="43454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3" name="TextBox 82"/>
          <p:cNvSpPr txBox="1"/>
          <p:nvPr/>
        </p:nvSpPr>
        <p:spPr>
          <a:xfrm>
            <a:off x="2458827" y="4383568"/>
            <a:ext cx="854721" cy="261610"/>
          </a:xfrm>
          <a:prstGeom prst="rect">
            <a:avLst/>
          </a:prstGeom>
          <a:noFill/>
        </p:spPr>
        <p:txBody>
          <a:bodyPr wrap="none" rtlCol="0">
            <a:spAutoFit/>
          </a:bodyPr>
          <a:lstStyle/>
          <a:p>
            <a:r>
              <a:rPr lang="en-US" sz="1100" dirty="0" smtClean="0">
                <a:solidFill>
                  <a:schemeClr val="bg1"/>
                </a:solidFill>
              </a:rPr>
              <a:t>D1.VHD-&gt;T:</a:t>
            </a:r>
            <a:endParaRPr lang="en-US" sz="1100" dirty="0">
              <a:solidFill>
                <a:schemeClr val="bg1"/>
              </a:solidFill>
            </a:endParaRPr>
          </a:p>
        </p:txBody>
      </p:sp>
      <p:pic>
        <p:nvPicPr>
          <p:cNvPr id="120" name="Picture 7" descr="Home"/>
          <p:cNvPicPr>
            <a:picLocks noChangeAspect="1" noChangeArrowheads="1"/>
          </p:cNvPicPr>
          <p:nvPr/>
        </p:nvPicPr>
        <p:blipFill>
          <a:blip r:embed="rId3" cstate="print"/>
          <a:srcRect/>
          <a:stretch>
            <a:fillRect/>
          </a:stretch>
        </p:blipFill>
        <p:spPr bwMode="auto">
          <a:xfrm>
            <a:off x="368300" y="3225723"/>
            <a:ext cx="1765300" cy="431877"/>
          </a:xfrm>
          <a:prstGeom prst="rect">
            <a:avLst/>
          </a:prstGeom>
          <a:noFill/>
        </p:spPr>
      </p:pic>
      <p:pic>
        <p:nvPicPr>
          <p:cNvPr id="121" name="Picture 7" descr="Home"/>
          <p:cNvPicPr>
            <a:picLocks noChangeAspect="1" noChangeArrowheads="1"/>
          </p:cNvPicPr>
          <p:nvPr/>
        </p:nvPicPr>
        <p:blipFill>
          <a:blip r:embed="rId3" cstate="print"/>
          <a:srcRect/>
          <a:stretch>
            <a:fillRect/>
          </a:stretch>
        </p:blipFill>
        <p:spPr bwMode="auto">
          <a:xfrm>
            <a:off x="4905576" y="3225723"/>
            <a:ext cx="1765300" cy="431877"/>
          </a:xfrm>
          <a:prstGeom prst="rect">
            <a:avLst/>
          </a:prstGeom>
          <a:noFill/>
        </p:spPr>
      </p:pic>
      <p:sp>
        <p:nvSpPr>
          <p:cNvPr id="84" name="Flowchart: Magnetic Disk 83"/>
          <p:cNvSpPr/>
          <p:nvPr/>
        </p:nvSpPr>
        <p:spPr bwMode="auto">
          <a:xfrm>
            <a:off x="3491611" y="43454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5" name="TextBox 84"/>
          <p:cNvSpPr txBox="1"/>
          <p:nvPr/>
        </p:nvSpPr>
        <p:spPr>
          <a:xfrm>
            <a:off x="3449428" y="4383568"/>
            <a:ext cx="854721" cy="261610"/>
          </a:xfrm>
          <a:prstGeom prst="rect">
            <a:avLst/>
          </a:prstGeom>
          <a:noFill/>
        </p:spPr>
        <p:txBody>
          <a:bodyPr wrap="none" rtlCol="0">
            <a:spAutoFit/>
          </a:bodyPr>
          <a:lstStyle/>
          <a:p>
            <a:r>
              <a:rPr lang="en-US" sz="1100" dirty="0" smtClean="0">
                <a:solidFill>
                  <a:schemeClr val="bg1"/>
                </a:solidFill>
              </a:rPr>
              <a:t>D2.VHD-&gt;T:</a:t>
            </a:r>
            <a:endParaRPr lang="en-US" sz="1100" dirty="0">
              <a:solidFill>
                <a:schemeClr val="bg1"/>
              </a:solidFill>
            </a:endParaRPr>
          </a:p>
        </p:txBody>
      </p:sp>
    </p:spTree>
  </p:cSld>
  <p:clrMapOvr>
    <a:masterClrMapping/>
  </p:clrMapOvr>
  <p:transition advTm="1339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auto">
          <a:xfrm>
            <a:off x="5486400" y="6019800"/>
            <a:ext cx="3657600" cy="6096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9" name="Rectangle 148"/>
          <p:cNvSpPr/>
          <p:nvPr/>
        </p:nvSpPr>
        <p:spPr bwMode="auto">
          <a:xfrm>
            <a:off x="0" y="6019800"/>
            <a:ext cx="3657600" cy="609600"/>
          </a:xfrm>
          <a:prstGeom prst="rect">
            <a:avLst/>
          </a:prstGeom>
          <a:solidFill>
            <a:schemeClr val="bg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AutoShape 28"/>
          <p:cNvSpPr>
            <a:spLocks noChangeArrowheads="1"/>
          </p:cNvSpPr>
          <p:nvPr/>
        </p:nvSpPr>
        <p:spPr bwMode="auto">
          <a:xfrm>
            <a:off x="152400" y="2203862"/>
            <a:ext cx="4314826"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 name="AutoShape 28"/>
          <p:cNvSpPr>
            <a:spLocks noChangeArrowheads="1"/>
          </p:cNvSpPr>
          <p:nvPr/>
        </p:nvSpPr>
        <p:spPr bwMode="auto">
          <a:xfrm>
            <a:off x="2392311" y="2743200"/>
            <a:ext cx="970031" cy="2362200"/>
          </a:xfrm>
          <a:prstGeom prst="roundRect">
            <a:avLst>
              <a:gd name="adj" fmla="val 2995"/>
            </a:avLst>
          </a:prstGeom>
          <a:solidFill>
            <a:schemeClr val="accent2">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 name="TextBox 3"/>
          <p:cNvSpPr txBox="1"/>
          <p:nvPr/>
        </p:nvSpPr>
        <p:spPr>
          <a:xfrm>
            <a:off x="2447942" y="2819400"/>
            <a:ext cx="873957"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a:p>
            <a:pPr algn="ctr"/>
            <a:r>
              <a:rPr lang="en-US" sz="1400" b="1" dirty="0" smtClean="0">
                <a:solidFill>
                  <a:schemeClr val="bg1"/>
                </a:solidFill>
              </a:rPr>
              <a:t>SQL 2008</a:t>
            </a:r>
          </a:p>
        </p:txBody>
      </p:sp>
      <p:sp>
        <p:nvSpPr>
          <p:cNvPr id="5" name="Flowchart: Magnetic Disk 4"/>
          <p:cNvSpPr/>
          <p:nvPr/>
        </p:nvSpPr>
        <p:spPr bwMode="auto">
          <a:xfrm>
            <a:off x="2504639" y="35834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AutoShape 28"/>
          <p:cNvSpPr>
            <a:spLocks noChangeArrowheads="1"/>
          </p:cNvSpPr>
          <p:nvPr/>
        </p:nvSpPr>
        <p:spPr bwMode="auto">
          <a:xfrm>
            <a:off x="3402050" y="2743200"/>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1" name="AutoShape 28"/>
          <p:cNvSpPr>
            <a:spLocks noChangeArrowheads="1"/>
          </p:cNvSpPr>
          <p:nvPr/>
        </p:nvSpPr>
        <p:spPr bwMode="auto">
          <a:xfrm>
            <a:off x="238125" y="2743200"/>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 name="AutoShape 28"/>
          <p:cNvSpPr>
            <a:spLocks noChangeArrowheads="1"/>
          </p:cNvSpPr>
          <p:nvPr/>
        </p:nvSpPr>
        <p:spPr bwMode="auto">
          <a:xfrm>
            <a:off x="238125" y="5181600"/>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2" name="TextBox 11"/>
          <p:cNvSpPr txBox="1"/>
          <p:nvPr/>
        </p:nvSpPr>
        <p:spPr>
          <a:xfrm>
            <a:off x="3476626" y="2819400"/>
            <a:ext cx="867545"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a:p>
            <a:pPr algn="ctr"/>
            <a:r>
              <a:rPr lang="en-US" sz="1400" b="1" dirty="0" smtClean="0">
                <a:solidFill>
                  <a:schemeClr val="bg1"/>
                </a:solidFill>
              </a:rPr>
              <a:t>SQL S005</a:t>
            </a:r>
            <a:endParaRPr lang="en-US" sz="1400" b="1" dirty="0">
              <a:solidFill>
                <a:schemeClr val="bg1"/>
              </a:solidFill>
            </a:endParaRPr>
          </a:p>
        </p:txBody>
      </p:sp>
      <p:sp>
        <p:nvSpPr>
          <p:cNvPr id="13" name="TextBox 12"/>
          <p:cNvSpPr txBox="1"/>
          <p:nvPr/>
        </p:nvSpPr>
        <p:spPr>
          <a:xfrm>
            <a:off x="390525" y="2895600"/>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10" name="TextBox 9"/>
          <p:cNvSpPr txBox="1"/>
          <p:nvPr/>
        </p:nvSpPr>
        <p:spPr>
          <a:xfrm>
            <a:off x="1905000" y="5178623"/>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sp>
        <p:nvSpPr>
          <p:cNvPr id="19" name="TextBox 18"/>
          <p:cNvSpPr txBox="1"/>
          <p:nvPr/>
        </p:nvSpPr>
        <p:spPr>
          <a:xfrm>
            <a:off x="2462456" y="3621568"/>
            <a:ext cx="849913" cy="261610"/>
          </a:xfrm>
          <a:prstGeom prst="rect">
            <a:avLst/>
          </a:prstGeom>
          <a:noFill/>
        </p:spPr>
        <p:txBody>
          <a:bodyPr wrap="none" rtlCol="0">
            <a:spAutoFit/>
          </a:bodyPr>
          <a:lstStyle/>
          <a:p>
            <a:r>
              <a:rPr lang="en-US" sz="1100" dirty="0" smtClean="0">
                <a:solidFill>
                  <a:schemeClr val="bg1"/>
                </a:solidFill>
              </a:rPr>
              <a:t>D1.VHD-&gt;S:</a:t>
            </a:r>
            <a:endParaRPr lang="en-US" sz="1100" dirty="0">
              <a:solidFill>
                <a:schemeClr val="bg1"/>
              </a:solidFill>
            </a:endParaRPr>
          </a:p>
        </p:txBody>
      </p:sp>
      <p:sp>
        <p:nvSpPr>
          <p:cNvPr id="80" name="Flowchart: Magnetic Disk 79"/>
          <p:cNvSpPr/>
          <p:nvPr/>
        </p:nvSpPr>
        <p:spPr bwMode="auto">
          <a:xfrm>
            <a:off x="3495240" y="35834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1" name="TextBox 80"/>
          <p:cNvSpPr txBox="1"/>
          <p:nvPr/>
        </p:nvSpPr>
        <p:spPr>
          <a:xfrm>
            <a:off x="3453057" y="3621568"/>
            <a:ext cx="849913" cy="261610"/>
          </a:xfrm>
          <a:prstGeom prst="rect">
            <a:avLst/>
          </a:prstGeom>
          <a:noFill/>
        </p:spPr>
        <p:txBody>
          <a:bodyPr wrap="none" rtlCol="0">
            <a:spAutoFit/>
          </a:bodyPr>
          <a:lstStyle/>
          <a:p>
            <a:r>
              <a:rPr lang="en-US" sz="1100" dirty="0" smtClean="0">
                <a:solidFill>
                  <a:schemeClr val="bg1"/>
                </a:solidFill>
              </a:rPr>
              <a:t>D2.VHD-&gt;S:</a:t>
            </a:r>
            <a:endParaRPr lang="en-US" sz="1100" dirty="0">
              <a:solidFill>
                <a:schemeClr val="bg1"/>
              </a:solidFill>
            </a:endParaRPr>
          </a:p>
        </p:txBody>
      </p:sp>
      <p:sp>
        <p:nvSpPr>
          <p:cNvPr id="88" name="Rounded Rectangle 87"/>
          <p:cNvSpPr/>
          <p:nvPr/>
        </p:nvSpPr>
        <p:spPr bwMode="auto">
          <a:xfrm>
            <a:off x="381000" y="2314698"/>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1</a:t>
            </a:r>
          </a:p>
        </p:txBody>
      </p:sp>
      <p:sp>
        <p:nvSpPr>
          <p:cNvPr id="89" name="AutoShape 28"/>
          <p:cNvSpPr>
            <a:spLocks noChangeArrowheads="1"/>
          </p:cNvSpPr>
          <p:nvPr/>
        </p:nvSpPr>
        <p:spPr bwMode="auto">
          <a:xfrm>
            <a:off x="3276600" y="5638800"/>
            <a:ext cx="2570988" cy="90411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0" name="TextBox 89"/>
          <p:cNvSpPr txBox="1"/>
          <p:nvPr/>
        </p:nvSpPr>
        <p:spPr>
          <a:xfrm>
            <a:off x="4114800" y="6390329"/>
            <a:ext cx="925959" cy="338554"/>
          </a:xfrm>
          <a:prstGeom prst="rect">
            <a:avLst/>
          </a:prstGeom>
          <a:noFill/>
        </p:spPr>
        <p:txBody>
          <a:bodyPr wrap="none" rtlCol="0">
            <a:spAutoFit/>
          </a:bodyPr>
          <a:lstStyle/>
          <a:p>
            <a:pPr algn="ctr"/>
            <a:r>
              <a:rPr lang="en-US" sz="1600" b="1" dirty="0" smtClean="0">
                <a:solidFill>
                  <a:schemeClr val="bg1"/>
                </a:solidFill>
              </a:rPr>
              <a:t>SAN</a:t>
            </a:r>
            <a:r>
              <a:rPr lang="en-US" sz="1400" dirty="0" smtClean="0">
                <a:solidFill>
                  <a:schemeClr val="bg1"/>
                </a:solidFill>
              </a:rPr>
              <a:t> iSCSI</a:t>
            </a:r>
            <a:endParaRPr lang="en-US" sz="1400" dirty="0">
              <a:solidFill>
                <a:schemeClr val="bg1"/>
              </a:solidFill>
            </a:endParaRPr>
          </a:p>
        </p:txBody>
      </p:sp>
      <p:sp>
        <p:nvSpPr>
          <p:cNvPr id="97" name="AutoShape 28"/>
          <p:cNvSpPr>
            <a:spLocks noChangeArrowheads="1"/>
          </p:cNvSpPr>
          <p:nvPr/>
        </p:nvSpPr>
        <p:spPr bwMode="auto">
          <a:xfrm>
            <a:off x="4705350" y="2203862"/>
            <a:ext cx="4295775" cy="3358738"/>
          </a:xfrm>
          <a:prstGeom prst="roundRect">
            <a:avLst>
              <a:gd name="adj" fmla="val 2995"/>
            </a:avLst>
          </a:prstGeom>
          <a:solidFill>
            <a:schemeClr val="tx1">
              <a:lumMod val="9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134" name="Rounded Rectangle 133"/>
          <p:cNvSpPr/>
          <p:nvPr/>
        </p:nvSpPr>
        <p:spPr bwMode="auto">
          <a:xfrm>
            <a:off x="4905375" y="2314698"/>
            <a:ext cx="1752600" cy="304800"/>
          </a:xfrm>
          <a:prstGeom prst="roundRect">
            <a:avLst/>
          </a:prstGeom>
          <a:solidFill>
            <a:schemeClr val="tx1">
              <a:lumMod val="85000"/>
            </a:schemeClr>
          </a:solidFill>
          <a:ln>
            <a:solidFill>
              <a:schemeClr val="tx1">
                <a:lumMod val="85000"/>
              </a:schemeClr>
            </a:solidFill>
            <a:headEnd type="none" w="med" len="med"/>
            <a:tailEnd type="none" w="med" len="med"/>
          </a:ln>
          <a:effectLst/>
          <a:scene3d>
            <a:camera prst="orthographicFront" fov="0">
              <a:rot lat="0" lon="0" rev="0"/>
            </a:camera>
            <a:lightRig rig="glow" dir="t">
              <a:rot lat="0" lon="0" rev="6360000"/>
            </a:lightRig>
          </a:scene3d>
          <a:sp3d contourW="1000" prstMaterial="flat">
            <a:bevel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bg1"/>
                </a:solidFill>
                <a:latin typeface="Calibri" pitchFamily="34" charset="0"/>
              </a:rPr>
              <a:t>System 2</a:t>
            </a:r>
          </a:p>
        </p:txBody>
      </p:sp>
      <p:sp>
        <p:nvSpPr>
          <p:cNvPr id="91" name="Flowchart: Magnetic Disk 90"/>
          <p:cNvSpPr/>
          <p:nvPr/>
        </p:nvSpPr>
        <p:spPr bwMode="auto">
          <a:xfrm>
            <a:off x="3592058" y="5791200"/>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2" name="TextBox 91"/>
          <p:cNvSpPr txBox="1"/>
          <p:nvPr/>
        </p:nvSpPr>
        <p:spPr>
          <a:xfrm>
            <a:off x="3737928" y="5871972"/>
            <a:ext cx="618439" cy="307777"/>
          </a:xfrm>
          <a:prstGeom prst="rect">
            <a:avLst/>
          </a:prstGeom>
          <a:noFill/>
        </p:spPr>
        <p:txBody>
          <a:bodyPr wrap="none" rtlCol="0">
            <a:spAutoFit/>
          </a:bodyPr>
          <a:lstStyle/>
          <a:p>
            <a:r>
              <a:rPr lang="en-US" sz="1400" dirty="0" smtClean="0">
                <a:solidFill>
                  <a:schemeClr val="bg1"/>
                </a:solidFill>
              </a:rPr>
              <a:t>LUN 1</a:t>
            </a:r>
            <a:endParaRPr lang="en-US" sz="1400" dirty="0">
              <a:solidFill>
                <a:schemeClr val="bg1"/>
              </a:solidFill>
            </a:endParaRPr>
          </a:p>
        </p:txBody>
      </p:sp>
      <p:sp>
        <p:nvSpPr>
          <p:cNvPr id="164" name="Down Arrow 163"/>
          <p:cNvSpPr/>
          <p:nvPr/>
        </p:nvSpPr>
        <p:spPr bwMode="auto">
          <a:xfrm>
            <a:off x="7086600" y="1828800"/>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5" name="Down Arrow 164"/>
          <p:cNvSpPr/>
          <p:nvPr/>
        </p:nvSpPr>
        <p:spPr bwMode="auto">
          <a:xfrm>
            <a:off x="2590800" y="1828800"/>
            <a:ext cx="685800" cy="914400"/>
          </a:xfrm>
          <a:prstGeom prst="downArrow">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6" name="Rounded Rectangle 165"/>
          <p:cNvSpPr/>
          <p:nvPr/>
        </p:nvSpPr>
        <p:spPr bwMode="auto">
          <a:xfrm>
            <a:off x="2590800" y="1676400"/>
            <a:ext cx="5105400" cy="381000"/>
          </a:xfrm>
          <a:prstGeom prst="roundRect">
            <a:avLst/>
          </a:prstGeom>
          <a:solidFill>
            <a:schemeClr val="accent3">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3" name="TextBox 162"/>
          <p:cNvSpPr txBox="1"/>
          <p:nvPr/>
        </p:nvSpPr>
        <p:spPr>
          <a:xfrm>
            <a:off x="3810000" y="1676400"/>
            <a:ext cx="2839367" cy="369332"/>
          </a:xfrm>
          <a:prstGeom prst="rect">
            <a:avLst/>
          </a:prstGeom>
          <a:noFill/>
        </p:spPr>
        <p:txBody>
          <a:bodyPr wrap="none" rtlCol="0">
            <a:spAutoFit/>
          </a:bodyPr>
          <a:lstStyle/>
          <a:p>
            <a:r>
              <a:rPr lang="en-US" dirty="0" smtClean="0"/>
              <a:t>Windows Failover Clustering</a:t>
            </a:r>
            <a:endParaRPr lang="en-US" dirty="0"/>
          </a:p>
        </p:txBody>
      </p:sp>
      <p:sp>
        <p:nvSpPr>
          <p:cNvPr id="169" name="Title 1"/>
          <p:cNvSpPr txBox="1">
            <a:spLocks/>
          </p:cNvSpPr>
          <p:nvPr/>
        </p:nvSpPr>
        <p:spPr>
          <a:xfrm>
            <a:off x="304800" y="810601"/>
            <a:ext cx="8382000" cy="332399"/>
          </a:xfrm>
          <a:prstGeom prst="rect">
            <a:avLst/>
          </a:prstGeom>
        </p:spPr>
        <p:txBody>
          <a:bodyPr vert="horz" wrap="square" lIns="0" tIns="0" rIns="0" bIns="0" rtlCol="0" anchor="t">
            <a:spAutoFit/>
          </a:bodyPr>
          <a:lstStyle/>
          <a:p>
            <a:pPr lvl="0" defTabSz="914363">
              <a:lnSpc>
                <a:spcPct val="90000"/>
              </a:lnSpc>
              <a:spcBef>
                <a:spcPct val="0"/>
              </a:spcBef>
              <a:defRPr/>
            </a:pPr>
            <a:r>
              <a:rPr lang="zh-CN" altLang="en-US" sz="2400" spc="-150" dirty="0" smtClean="0">
                <a:ln w="3175">
                  <a:noFill/>
                </a:ln>
                <a:solidFill>
                  <a:schemeClr val="tx2"/>
                </a:solidFill>
                <a:cs typeface="Arial" charset="0"/>
              </a:rPr>
              <a:t>虚拟机故障转移群集</a:t>
            </a:r>
            <a:r>
              <a:rPr lang="en-US" sz="2400" spc="-150" dirty="0" smtClean="0">
                <a:ln w="3175">
                  <a:noFill/>
                </a:ln>
                <a:solidFill>
                  <a:schemeClr val="tx2"/>
                </a:solidFill>
                <a:latin typeface="+mj-lt"/>
                <a:cs typeface="Arial" charset="0"/>
              </a:rPr>
              <a:t>-  </a:t>
            </a:r>
            <a:r>
              <a:rPr lang="en-US" sz="2200" spc="-150" dirty="0" smtClean="0">
                <a:ln w="3175">
                  <a:noFill/>
                </a:ln>
                <a:solidFill>
                  <a:schemeClr val="tx2"/>
                </a:solidFill>
                <a:latin typeface="+mj-lt"/>
                <a:cs typeface="Arial" charset="0"/>
              </a:rPr>
              <a:t>Partition movement, Drive routings</a:t>
            </a:r>
          </a:p>
        </p:txBody>
      </p:sp>
      <p:sp>
        <p:nvSpPr>
          <p:cNvPr id="171" name="Title 1"/>
          <p:cNvSpPr txBox="1">
            <a:spLocks/>
          </p:cNvSpPr>
          <p:nvPr/>
        </p:nvSpPr>
        <p:spPr>
          <a:xfrm>
            <a:off x="4495800" y="1219200"/>
            <a:ext cx="1524000" cy="332399"/>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2400" u="sng" spc="-150" dirty="0" smtClean="0">
                <a:ln w="3175">
                  <a:noFill/>
                </a:ln>
                <a:latin typeface="+mj-lt"/>
                <a:cs typeface="Arial" charset="0"/>
              </a:rPr>
              <a:t>After-Failover</a:t>
            </a:r>
          </a:p>
        </p:txBody>
      </p:sp>
      <p:sp>
        <p:nvSpPr>
          <p:cNvPr id="95" name="Flowchart: Magnetic Disk 94"/>
          <p:cNvSpPr/>
          <p:nvPr/>
        </p:nvSpPr>
        <p:spPr bwMode="auto">
          <a:xfrm>
            <a:off x="4735058" y="5791200"/>
            <a:ext cx="883930" cy="38100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6" name="TextBox 95"/>
          <p:cNvSpPr txBox="1"/>
          <p:nvPr/>
        </p:nvSpPr>
        <p:spPr>
          <a:xfrm>
            <a:off x="4880928" y="5864423"/>
            <a:ext cx="618439" cy="307777"/>
          </a:xfrm>
          <a:prstGeom prst="rect">
            <a:avLst/>
          </a:prstGeom>
          <a:noFill/>
        </p:spPr>
        <p:txBody>
          <a:bodyPr wrap="none" rtlCol="0">
            <a:spAutoFit/>
          </a:bodyPr>
          <a:lstStyle/>
          <a:p>
            <a:r>
              <a:rPr lang="en-US" sz="1400" dirty="0" smtClean="0">
                <a:solidFill>
                  <a:schemeClr val="bg1"/>
                </a:solidFill>
              </a:rPr>
              <a:t>LUN 2</a:t>
            </a:r>
            <a:endParaRPr lang="en-US" sz="1400" dirty="0">
              <a:solidFill>
                <a:schemeClr val="bg1"/>
              </a:solidFill>
            </a:endParaRPr>
          </a:p>
        </p:txBody>
      </p:sp>
      <p:sp>
        <p:nvSpPr>
          <p:cNvPr id="60" name="AutoShape 28"/>
          <p:cNvSpPr>
            <a:spLocks noChangeArrowheads="1"/>
          </p:cNvSpPr>
          <p:nvPr/>
        </p:nvSpPr>
        <p:spPr bwMode="auto">
          <a:xfrm>
            <a:off x="6954786" y="2743200"/>
            <a:ext cx="970031"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3" name="AutoShape 28"/>
          <p:cNvSpPr>
            <a:spLocks noChangeArrowheads="1"/>
          </p:cNvSpPr>
          <p:nvPr/>
        </p:nvSpPr>
        <p:spPr bwMode="auto">
          <a:xfrm>
            <a:off x="7964525" y="2743200"/>
            <a:ext cx="950875" cy="2362200"/>
          </a:xfrm>
          <a:prstGeom prst="roundRect">
            <a:avLst>
              <a:gd name="adj" fmla="val 2995"/>
            </a:avLst>
          </a:prstGeom>
          <a:solidFill>
            <a:schemeClr val="accent2">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4" name="AutoShape 28"/>
          <p:cNvSpPr>
            <a:spLocks noChangeArrowheads="1"/>
          </p:cNvSpPr>
          <p:nvPr/>
        </p:nvSpPr>
        <p:spPr bwMode="auto">
          <a:xfrm>
            <a:off x="4800600" y="2743200"/>
            <a:ext cx="1981200" cy="2438400"/>
          </a:xfrm>
          <a:prstGeom prst="roundRect">
            <a:avLst>
              <a:gd name="adj" fmla="val 2995"/>
            </a:avLst>
          </a:prstGeom>
          <a:solidFill>
            <a:schemeClr val="accent5">
              <a:lumMod val="40000"/>
              <a:lumOff val="60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5" name="AutoShape 28"/>
          <p:cNvSpPr>
            <a:spLocks noChangeArrowheads="1"/>
          </p:cNvSpPr>
          <p:nvPr/>
        </p:nvSpPr>
        <p:spPr bwMode="auto">
          <a:xfrm>
            <a:off x="4800600" y="5181600"/>
            <a:ext cx="4114800" cy="304800"/>
          </a:xfrm>
          <a:prstGeom prst="roundRect">
            <a:avLst>
              <a:gd name="adj" fmla="val 2995"/>
            </a:avLst>
          </a:prstGeom>
          <a:solidFill>
            <a:schemeClr val="accent4">
              <a:lumMod val="75000"/>
            </a:schemeClr>
          </a:soli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6" name="TextBox 65"/>
          <p:cNvSpPr txBox="1"/>
          <p:nvPr/>
        </p:nvSpPr>
        <p:spPr>
          <a:xfrm>
            <a:off x="8039101" y="2819400"/>
            <a:ext cx="803425" cy="430887"/>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2</a:t>
            </a:r>
          </a:p>
        </p:txBody>
      </p:sp>
      <p:sp>
        <p:nvSpPr>
          <p:cNvPr id="67" name="TextBox 66"/>
          <p:cNvSpPr txBox="1"/>
          <p:nvPr/>
        </p:nvSpPr>
        <p:spPr>
          <a:xfrm>
            <a:off x="4953000" y="2877274"/>
            <a:ext cx="1676399" cy="307777"/>
          </a:xfrm>
          <a:prstGeom prst="rect">
            <a:avLst/>
          </a:prstGeom>
          <a:noFill/>
        </p:spPr>
        <p:txBody>
          <a:bodyPr wrap="square" rtlCol="0">
            <a:spAutoFit/>
          </a:bodyPr>
          <a:lstStyle/>
          <a:p>
            <a:pPr algn="ctr"/>
            <a:r>
              <a:rPr lang="en-US" sz="1400" b="1" dirty="0" smtClean="0">
                <a:solidFill>
                  <a:schemeClr val="bg1"/>
                </a:solidFill>
              </a:rPr>
              <a:t>Parent Partition</a:t>
            </a:r>
          </a:p>
        </p:txBody>
      </p:sp>
      <p:sp>
        <p:nvSpPr>
          <p:cNvPr id="68" name="TextBox 67"/>
          <p:cNvSpPr txBox="1"/>
          <p:nvPr/>
        </p:nvSpPr>
        <p:spPr>
          <a:xfrm>
            <a:off x="6467475" y="5178623"/>
            <a:ext cx="997389" cy="307777"/>
          </a:xfrm>
          <a:prstGeom prst="rect">
            <a:avLst/>
          </a:prstGeom>
          <a:noFill/>
        </p:spPr>
        <p:txBody>
          <a:bodyPr wrap="none" rtlCol="0">
            <a:spAutoFit/>
          </a:bodyPr>
          <a:lstStyle/>
          <a:p>
            <a:pPr algn="ctr"/>
            <a:r>
              <a:rPr lang="en-US" sz="1400" b="1" dirty="0" smtClean="0">
                <a:solidFill>
                  <a:schemeClr val="bg1"/>
                </a:solidFill>
              </a:rPr>
              <a:t>Hypervisor</a:t>
            </a:r>
            <a:endParaRPr lang="en-US" sz="1400" b="1" dirty="0">
              <a:solidFill>
                <a:schemeClr val="bg1"/>
              </a:solidFill>
            </a:endParaRPr>
          </a:p>
        </p:txBody>
      </p:sp>
      <p:cxnSp>
        <p:nvCxnSpPr>
          <p:cNvPr id="76" name="Shape 86"/>
          <p:cNvCxnSpPr>
            <a:endCxn id="53" idx="1"/>
          </p:cNvCxnSpPr>
          <p:nvPr/>
        </p:nvCxnSpPr>
        <p:spPr>
          <a:xfrm flipV="1">
            <a:off x="3810000" y="3752373"/>
            <a:ext cx="3213881" cy="2038827"/>
          </a:xfrm>
          <a:prstGeom prst="bentConnector3">
            <a:avLst>
              <a:gd name="adj1" fmla="val 22438"/>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hape 86"/>
          <p:cNvCxnSpPr>
            <a:endCxn id="54" idx="2"/>
          </p:cNvCxnSpPr>
          <p:nvPr/>
        </p:nvCxnSpPr>
        <p:spPr>
          <a:xfrm flipV="1">
            <a:off x="4276727" y="4574068"/>
            <a:ext cx="2785708" cy="1226660"/>
          </a:xfrm>
          <a:prstGeom prst="bentConnector3">
            <a:avLst>
              <a:gd name="adj1" fmla="val 13072"/>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hape 86"/>
          <p:cNvCxnSpPr/>
          <p:nvPr/>
        </p:nvCxnSpPr>
        <p:spPr>
          <a:xfrm rot="16200000" flipV="1">
            <a:off x="3434939" y="4185061"/>
            <a:ext cx="1910938" cy="1313216"/>
          </a:xfrm>
          <a:prstGeom prst="bentConnector3">
            <a:avLst>
              <a:gd name="adj1" fmla="val 4204"/>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hape 86"/>
          <p:cNvCxnSpPr>
            <a:stCxn id="95" idx="1"/>
          </p:cNvCxnSpPr>
          <p:nvPr/>
        </p:nvCxnSpPr>
        <p:spPr>
          <a:xfrm rot="16200000" flipV="1">
            <a:off x="4112512" y="4726688"/>
            <a:ext cx="1066800" cy="1062223"/>
          </a:xfrm>
          <a:prstGeom prst="bentConnector3">
            <a:avLst>
              <a:gd name="adj1" fmla="val 15293"/>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Magnetic Disk 81"/>
          <p:cNvSpPr/>
          <p:nvPr/>
        </p:nvSpPr>
        <p:spPr bwMode="auto">
          <a:xfrm>
            <a:off x="2501010" y="44216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3" name="TextBox 82"/>
          <p:cNvSpPr txBox="1"/>
          <p:nvPr/>
        </p:nvSpPr>
        <p:spPr>
          <a:xfrm>
            <a:off x="2458827" y="4459768"/>
            <a:ext cx="854721" cy="261610"/>
          </a:xfrm>
          <a:prstGeom prst="rect">
            <a:avLst/>
          </a:prstGeom>
          <a:noFill/>
        </p:spPr>
        <p:txBody>
          <a:bodyPr wrap="none" rtlCol="0">
            <a:spAutoFit/>
          </a:bodyPr>
          <a:lstStyle/>
          <a:p>
            <a:r>
              <a:rPr lang="en-US" sz="1100" dirty="0" smtClean="0">
                <a:solidFill>
                  <a:schemeClr val="bg1"/>
                </a:solidFill>
              </a:rPr>
              <a:t>D1.VHD-&gt;T:</a:t>
            </a:r>
            <a:endParaRPr lang="en-US" sz="1100" dirty="0">
              <a:solidFill>
                <a:schemeClr val="bg1"/>
              </a:solidFill>
            </a:endParaRPr>
          </a:p>
        </p:txBody>
      </p:sp>
      <p:pic>
        <p:nvPicPr>
          <p:cNvPr id="120" name="Picture 7" descr="Home"/>
          <p:cNvPicPr>
            <a:picLocks noChangeAspect="1" noChangeArrowheads="1"/>
          </p:cNvPicPr>
          <p:nvPr/>
        </p:nvPicPr>
        <p:blipFill>
          <a:blip r:embed="rId3" cstate="print"/>
          <a:srcRect/>
          <a:stretch>
            <a:fillRect/>
          </a:stretch>
        </p:blipFill>
        <p:spPr bwMode="auto">
          <a:xfrm>
            <a:off x="368300" y="3301923"/>
            <a:ext cx="1765300" cy="431877"/>
          </a:xfrm>
          <a:prstGeom prst="rect">
            <a:avLst/>
          </a:prstGeom>
          <a:noFill/>
        </p:spPr>
      </p:pic>
      <p:pic>
        <p:nvPicPr>
          <p:cNvPr id="121" name="Picture 7" descr="Home"/>
          <p:cNvPicPr>
            <a:picLocks noChangeAspect="1" noChangeArrowheads="1"/>
          </p:cNvPicPr>
          <p:nvPr/>
        </p:nvPicPr>
        <p:blipFill>
          <a:blip r:embed="rId3" cstate="print"/>
          <a:srcRect/>
          <a:stretch>
            <a:fillRect/>
          </a:stretch>
        </p:blipFill>
        <p:spPr bwMode="auto">
          <a:xfrm>
            <a:off x="4905576" y="3301923"/>
            <a:ext cx="1765300" cy="431877"/>
          </a:xfrm>
          <a:prstGeom prst="rect">
            <a:avLst/>
          </a:prstGeom>
          <a:noFill/>
        </p:spPr>
      </p:pic>
      <p:sp>
        <p:nvSpPr>
          <p:cNvPr id="84" name="Flowchart: Magnetic Disk 83"/>
          <p:cNvSpPr/>
          <p:nvPr/>
        </p:nvSpPr>
        <p:spPr bwMode="auto">
          <a:xfrm>
            <a:off x="3491611" y="44216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5" name="TextBox 84"/>
          <p:cNvSpPr txBox="1"/>
          <p:nvPr/>
        </p:nvSpPr>
        <p:spPr>
          <a:xfrm>
            <a:off x="3449428" y="4459768"/>
            <a:ext cx="854721" cy="261610"/>
          </a:xfrm>
          <a:prstGeom prst="rect">
            <a:avLst/>
          </a:prstGeom>
          <a:noFill/>
        </p:spPr>
        <p:txBody>
          <a:bodyPr wrap="none" rtlCol="0">
            <a:spAutoFit/>
          </a:bodyPr>
          <a:lstStyle/>
          <a:p>
            <a:r>
              <a:rPr lang="en-US" sz="1100" dirty="0" smtClean="0">
                <a:solidFill>
                  <a:schemeClr val="bg1"/>
                </a:solidFill>
              </a:rPr>
              <a:t>D2.VHD-&gt;T:</a:t>
            </a:r>
            <a:endParaRPr lang="en-US" sz="1100" dirty="0">
              <a:solidFill>
                <a:schemeClr val="bg1"/>
              </a:solidFill>
            </a:endParaRPr>
          </a:p>
        </p:txBody>
      </p:sp>
      <p:sp>
        <p:nvSpPr>
          <p:cNvPr id="51" name="TextBox 50"/>
          <p:cNvSpPr txBox="1"/>
          <p:nvPr/>
        </p:nvSpPr>
        <p:spPr>
          <a:xfrm>
            <a:off x="7009367" y="2819400"/>
            <a:ext cx="873957" cy="646331"/>
          </a:xfrm>
          <a:prstGeom prst="rect">
            <a:avLst/>
          </a:prstGeom>
          <a:noFill/>
        </p:spPr>
        <p:txBody>
          <a:bodyPr wrap="none" rtlCol="0">
            <a:spAutoFit/>
          </a:bodyPr>
          <a:lstStyle/>
          <a:p>
            <a:pPr algn="ctr"/>
            <a:r>
              <a:rPr lang="en-US" sz="1100" b="1" dirty="0" smtClean="0">
                <a:solidFill>
                  <a:schemeClr val="bg1"/>
                </a:solidFill>
              </a:rPr>
              <a:t>Child</a:t>
            </a:r>
          </a:p>
          <a:p>
            <a:pPr algn="ctr"/>
            <a:r>
              <a:rPr lang="en-US" sz="1100" b="1" dirty="0" smtClean="0">
                <a:solidFill>
                  <a:schemeClr val="bg1"/>
                </a:solidFill>
              </a:rPr>
              <a:t>Partition 1</a:t>
            </a:r>
          </a:p>
          <a:p>
            <a:pPr algn="ctr"/>
            <a:r>
              <a:rPr lang="en-US" sz="1400" b="1" dirty="0" smtClean="0">
                <a:solidFill>
                  <a:schemeClr val="bg1"/>
                </a:solidFill>
              </a:rPr>
              <a:t>SQL 2008</a:t>
            </a:r>
          </a:p>
        </p:txBody>
      </p:sp>
      <p:sp>
        <p:nvSpPr>
          <p:cNvPr id="52" name="Flowchart: Magnetic Disk 51"/>
          <p:cNvSpPr/>
          <p:nvPr/>
        </p:nvSpPr>
        <p:spPr bwMode="auto">
          <a:xfrm>
            <a:off x="7066064" y="35834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3" name="TextBox 52"/>
          <p:cNvSpPr txBox="1"/>
          <p:nvPr/>
        </p:nvSpPr>
        <p:spPr>
          <a:xfrm>
            <a:off x="7023881" y="3621568"/>
            <a:ext cx="849913" cy="261610"/>
          </a:xfrm>
          <a:prstGeom prst="rect">
            <a:avLst/>
          </a:prstGeom>
          <a:noFill/>
        </p:spPr>
        <p:txBody>
          <a:bodyPr wrap="none" rtlCol="0">
            <a:spAutoFit/>
          </a:bodyPr>
          <a:lstStyle/>
          <a:p>
            <a:r>
              <a:rPr lang="en-US" sz="1100" dirty="0" smtClean="0">
                <a:solidFill>
                  <a:schemeClr val="bg1"/>
                </a:solidFill>
              </a:rPr>
              <a:t>D1.VHD-&gt;S:</a:t>
            </a:r>
            <a:endParaRPr lang="en-US" sz="1100" dirty="0">
              <a:solidFill>
                <a:schemeClr val="bg1"/>
              </a:solidFill>
            </a:endParaRPr>
          </a:p>
        </p:txBody>
      </p:sp>
      <p:sp>
        <p:nvSpPr>
          <p:cNvPr id="54" name="Flowchart: Magnetic Disk 53"/>
          <p:cNvSpPr/>
          <p:nvPr/>
        </p:nvSpPr>
        <p:spPr bwMode="auto">
          <a:xfrm>
            <a:off x="7062435" y="4421668"/>
            <a:ext cx="755828" cy="304800"/>
          </a:xfrm>
          <a:prstGeom prst="flowChartMagneticDisk">
            <a:avLst/>
          </a:prstGeom>
          <a:solidFill>
            <a:schemeClr val="accent3">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5" name="TextBox 54"/>
          <p:cNvSpPr txBox="1"/>
          <p:nvPr/>
        </p:nvSpPr>
        <p:spPr>
          <a:xfrm>
            <a:off x="7020252" y="4459768"/>
            <a:ext cx="854721" cy="261610"/>
          </a:xfrm>
          <a:prstGeom prst="rect">
            <a:avLst/>
          </a:prstGeom>
          <a:noFill/>
        </p:spPr>
        <p:txBody>
          <a:bodyPr wrap="none" rtlCol="0">
            <a:spAutoFit/>
          </a:bodyPr>
          <a:lstStyle/>
          <a:p>
            <a:r>
              <a:rPr lang="en-US" sz="1100" dirty="0" smtClean="0">
                <a:solidFill>
                  <a:schemeClr val="bg1"/>
                </a:solidFill>
              </a:rPr>
              <a:t>D1.VHD-&gt;T:</a:t>
            </a:r>
            <a:endParaRPr lang="en-US" sz="1100" dirty="0">
              <a:solidFill>
                <a:schemeClr val="bg1"/>
              </a:solidFill>
            </a:endParaRPr>
          </a:p>
        </p:txBody>
      </p:sp>
      <p:sp>
        <p:nvSpPr>
          <p:cNvPr id="56" name="Multiply 55"/>
          <p:cNvSpPr/>
          <p:nvPr/>
        </p:nvSpPr>
        <p:spPr bwMode="auto">
          <a:xfrm>
            <a:off x="2133600" y="2667000"/>
            <a:ext cx="1524000" cy="2438400"/>
          </a:xfrm>
          <a:prstGeom prst="mathMultiply">
            <a:avLst>
              <a:gd name="adj1" fmla="val 15078"/>
            </a:avLst>
          </a:prstGeom>
          <a:solidFill>
            <a:schemeClr val="accent6"/>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2410451" y="3620869"/>
            <a:ext cx="1018549" cy="646331"/>
          </a:xfrm>
          <a:prstGeom prst="rect">
            <a:avLst/>
          </a:prstGeom>
          <a:solidFill>
            <a:srgbClr val="F2F2F2">
              <a:alpha val="45882"/>
            </a:srgbClr>
          </a:solidFill>
        </p:spPr>
        <p:txBody>
          <a:bodyPr wrap="none" rtlCol="0">
            <a:spAutoFit/>
          </a:bodyPr>
          <a:lstStyle/>
          <a:p>
            <a:pPr algn="ctr"/>
            <a:r>
              <a:rPr lang="en-US" b="1" dirty="0" smtClean="0">
                <a:solidFill>
                  <a:schemeClr val="bg1"/>
                </a:solidFill>
              </a:rPr>
              <a:t>Partition</a:t>
            </a:r>
          </a:p>
          <a:p>
            <a:pPr algn="ctr"/>
            <a:r>
              <a:rPr lang="en-US" b="1" dirty="0" smtClean="0">
                <a:solidFill>
                  <a:schemeClr val="bg1"/>
                </a:solidFill>
              </a:rPr>
              <a:t>Failure</a:t>
            </a:r>
            <a:endParaRPr lang="en-US" b="1" dirty="0">
              <a:solidFill>
                <a:schemeClr val="bg1"/>
              </a:solidFill>
            </a:endParaRPr>
          </a:p>
        </p:txBody>
      </p:sp>
      <p:sp>
        <p:nvSpPr>
          <p:cNvPr id="58" name="Title 1"/>
          <p:cNvSpPr txBox="1">
            <a:spLocks/>
          </p:cNvSpPr>
          <p:nvPr/>
        </p:nvSpPr>
        <p:spPr>
          <a:xfrm>
            <a:off x="152400" y="111002"/>
            <a:ext cx="8382000" cy="498598"/>
          </a:xfrm>
          <a:prstGeom prst="rect">
            <a:avLst/>
          </a:prstGeom>
        </p:spPr>
        <p:txBody>
          <a:bodyPr/>
          <a:lstStyle/>
          <a:p>
            <a:pPr lvl="0" defTabSz="914363">
              <a:lnSpc>
                <a:spcPct val="90000"/>
              </a:lnSpc>
              <a:spcBef>
                <a:spcPct val="0"/>
              </a:spcBef>
              <a:defRPr/>
            </a:pPr>
            <a:r>
              <a:rPr lang="en-US" sz="4000" b="1" spc="-150" dirty="0" smtClean="0">
                <a:ln w="3175">
                  <a:noFill/>
                </a:ln>
                <a:solidFill>
                  <a:schemeClr val="tx1">
                    <a:lumMod val="65000"/>
                    <a:lumOff val="35000"/>
                  </a:schemeClr>
                </a:solidFill>
                <a:cs typeface="Arial" charset="0"/>
              </a:rPr>
              <a:t>SQL Server</a:t>
            </a:r>
            <a:r>
              <a:rPr lang="zh-CN" altLang="en-US" sz="4000" b="1" spc="-150" dirty="0" smtClean="0">
                <a:ln w="3175">
                  <a:noFill/>
                </a:ln>
                <a:solidFill>
                  <a:schemeClr val="tx1">
                    <a:lumMod val="65000"/>
                    <a:lumOff val="35000"/>
                  </a:schemeClr>
                </a:solidFill>
                <a:cs typeface="Arial" charset="0"/>
              </a:rPr>
              <a:t>用</a:t>
            </a:r>
            <a:r>
              <a:rPr lang="en-US" sz="4000" b="1" spc="-150" dirty="0" smtClean="0">
                <a:ln w="3175">
                  <a:noFill/>
                </a:ln>
                <a:solidFill>
                  <a:schemeClr val="tx1">
                    <a:lumMod val="65000"/>
                    <a:lumOff val="35000"/>
                  </a:schemeClr>
                </a:solidFill>
                <a:cs typeface="Arial" charset="0"/>
              </a:rPr>
              <a:t>Hyper-V</a:t>
            </a:r>
            <a:r>
              <a:rPr lang="zh-CN" altLang="en-US" sz="4000" b="1" spc="-150" dirty="0" smtClean="0">
                <a:ln w="3175">
                  <a:noFill/>
                </a:ln>
                <a:solidFill>
                  <a:schemeClr val="tx1">
                    <a:lumMod val="65000"/>
                    <a:lumOff val="35000"/>
                  </a:schemeClr>
                </a:solidFill>
                <a:cs typeface="Arial" charset="0"/>
              </a:rPr>
              <a:t>达到高可用性</a:t>
            </a:r>
            <a:endParaRPr kumimoji="0" lang="en-US" sz="4000" b="0" i="0" u="none" strike="noStrike" kern="1200" cap="none" spc="-150" normalizeH="0" baseline="0" noProof="0" dirty="0">
              <a:ln w="3175">
                <a:noFill/>
              </a:ln>
              <a:solidFill>
                <a:srgbClr val="CCFFCC"/>
              </a:solidFill>
              <a:effectLst/>
              <a:uLnTx/>
              <a:uFillTx/>
              <a:latin typeface="+mj-lt"/>
              <a:ea typeface="+mn-ea"/>
              <a:cs typeface="Arial" charset="0"/>
            </a:endParaRPr>
          </a:p>
        </p:txBody>
      </p:sp>
    </p:spTree>
  </p:cSld>
  <p:clrMapOvr>
    <a:masterClrMapping/>
  </p:clrMapOvr>
  <p:transition advTm="152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1" name="Text Placeholder 2"/>
          <p:cNvSpPr txBox="1">
            <a:spLocks/>
          </p:cNvSpPr>
          <p:nvPr/>
        </p:nvSpPr>
        <p:spPr>
          <a:xfrm>
            <a:off x="381000" y="914400"/>
            <a:ext cx="8382000" cy="32004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0" i="0" u="none" strike="noStrike" kern="1200" cap="none" spc="0" normalizeH="0" noProof="0" dirty="0" smtClean="0">
                <a:ln>
                  <a:noFill/>
                </a:ln>
                <a:solidFill>
                  <a:srgbClr val="99CC99"/>
                </a:solidFill>
                <a:effectLst/>
                <a:uLnTx/>
                <a:uFillTx/>
                <a:latin typeface="+mn-lt"/>
                <a:ea typeface="+mn-ea"/>
                <a:cs typeface="+mn-cs"/>
              </a:rPr>
              <a:t>Windows 2008 R2</a:t>
            </a:r>
            <a:r>
              <a:rPr lang="zh-CN" altLang="en-US" sz="2200" dirty="0" smtClean="0">
                <a:solidFill>
                  <a:srgbClr val="99CC99"/>
                </a:solidFill>
              </a:rPr>
              <a:t>新功能</a:t>
            </a:r>
            <a:endParaRPr kumimoji="0" lang="en-US" sz="22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0" i="0" u="none" strike="noStrike" kern="1200" cap="none" spc="0" normalizeH="0" baseline="0" noProof="0" dirty="0" smtClean="0">
                <a:ln>
                  <a:noFill/>
                </a:ln>
                <a:solidFill>
                  <a:srgbClr val="99CC99"/>
                </a:solidFill>
                <a:effectLst/>
                <a:uLnTx/>
                <a:uFillTx/>
                <a:latin typeface="+mn-lt"/>
                <a:ea typeface="+mn-ea"/>
                <a:cs typeface="+mn-cs"/>
              </a:rPr>
              <a:t>Migrates a running VM with essentially zero down time</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0" i="0" u="none" strike="noStrike" kern="1200" cap="none" spc="0" normalizeH="0" baseline="0" noProof="0" dirty="0" smtClean="0">
                <a:ln>
                  <a:noFill/>
                </a:ln>
                <a:solidFill>
                  <a:srgbClr val="99CC99"/>
                </a:solidFill>
                <a:effectLst/>
                <a:uLnTx/>
                <a:uFillTx/>
                <a:latin typeface="+mn-lt"/>
                <a:ea typeface="+mn-ea"/>
                <a:cs typeface="+mn-cs"/>
              </a:rPr>
              <a:t>Actually, several seconds of downtime, but connections </a:t>
            </a:r>
            <a:br>
              <a:rPr kumimoji="0" lang="en-US" sz="2200" b="0" i="0" u="none" strike="noStrike" kern="1200" cap="none" spc="0" normalizeH="0" baseline="0" noProof="0" dirty="0" smtClean="0">
                <a:ln>
                  <a:noFill/>
                </a:ln>
                <a:solidFill>
                  <a:srgbClr val="99CC99"/>
                </a:solidFill>
                <a:effectLst/>
                <a:uLnTx/>
                <a:uFillTx/>
                <a:latin typeface="+mn-lt"/>
                <a:ea typeface="+mn-ea"/>
                <a:cs typeface="+mn-cs"/>
              </a:rPr>
            </a:br>
            <a:r>
              <a:rPr kumimoji="0" lang="en-US" sz="2200" b="0" i="0" u="none" strike="noStrike" kern="1200" cap="none" spc="0" normalizeH="0" baseline="0" noProof="0" dirty="0" smtClean="0">
                <a:ln>
                  <a:noFill/>
                </a:ln>
                <a:solidFill>
                  <a:srgbClr val="99CC99"/>
                </a:solidFill>
                <a:effectLst/>
                <a:uLnTx/>
                <a:uFillTx/>
                <a:latin typeface="+mn-lt"/>
                <a:ea typeface="+mn-ea"/>
                <a:cs typeface="+mn-cs"/>
              </a:rPr>
              <a:t>are maintained</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0" i="0" u="none" strike="noStrike" kern="1200" cap="none" spc="0" normalizeH="0" baseline="0" noProof="0" dirty="0" smtClean="0">
                <a:ln>
                  <a:noFill/>
                </a:ln>
                <a:solidFill>
                  <a:srgbClr val="99CC99"/>
                </a:solidFill>
                <a:effectLst/>
                <a:uLnTx/>
                <a:uFillTx/>
                <a:latin typeface="+mn-lt"/>
                <a:ea typeface="+mn-ea"/>
                <a:cs typeface="+mn-cs"/>
              </a:rPr>
              <a:t>Allows essentially zero down time: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Hardware maintenance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Patching and servicing of host OS</a:t>
            </a: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0" i="0" u="none" strike="noStrike" kern="1200" cap="none" spc="0" normalizeH="0" baseline="0" noProof="0" dirty="0" smtClean="0">
                <a:ln>
                  <a:noFill/>
                </a:ln>
                <a:solidFill>
                  <a:srgbClr val="99CC99"/>
                </a:solidFill>
                <a:effectLst/>
                <a:uLnTx/>
                <a:uFillTx/>
                <a:latin typeface="+mn-lt"/>
                <a:ea typeface="+mn-ea"/>
                <a:cs typeface="+mn-cs"/>
              </a:rPr>
              <a:t>Currently </a:t>
            </a:r>
            <a:r>
              <a:rPr kumimoji="0" lang="en-US" sz="2200" b="0" i="0" u="sng" strike="noStrike" kern="1200" cap="none" spc="0" normalizeH="0" baseline="0" noProof="0" dirty="0" smtClean="0">
                <a:ln>
                  <a:noFill/>
                </a:ln>
                <a:solidFill>
                  <a:srgbClr val="99CC99"/>
                </a:solidFill>
                <a:effectLst/>
                <a:uLnTx/>
                <a:uFillTx/>
                <a:latin typeface="+mn-lt"/>
                <a:ea typeface="+mn-ea"/>
                <a:cs typeface="+mn-cs"/>
              </a:rPr>
              <a:t>does not </a:t>
            </a:r>
            <a:r>
              <a:rPr kumimoji="0" lang="en-US" sz="2200" b="0" i="0" u="none" strike="noStrike" kern="1200" cap="none" spc="0" normalizeH="0" baseline="0" noProof="0" dirty="0" smtClean="0">
                <a:ln>
                  <a:noFill/>
                </a:ln>
                <a:solidFill>
                  <a:srgbClr val="99CC99"/>
                </a:solidFill>
                <a:effectLst/>
                <a:uLnTx/>
                <a:uFillTx/>
                <a:latin typeface="+mn-lt"/>
                <a:ea typeface="+mn-ea"/>
                <a:cs typeface="+mn-cs"/>
              </a:rPr>
              <a:t>allow zero down time;</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Patching and servicing of guest OS</a:t>
            </a:r>
          </a:p>
          <a:p>
            <a:pPr marL="914400" marR="0" lvl="1" indent="-396875" algn="l" defTabSz="914363" rtl="0" eaLnBrk="1" fontAlgn="auto" latinLnBrk="0" hangingPunct="1">
              <a:lnSpc>
                <a:spcPct val="90000"/>
              </a:lnSpc>
              <a:spcBef>
                <a:spcPct val="20000"/>
              </a:spcBef>
              <a:spcAft>
                <a:spcPts val="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Patching and servicing of applications within guest VMs</a:t>
            </a: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100" name="Title 1"/>
          <p:cNvSpPr>
            <a:spLocks noGrp="1"/>
          </p:cNvSpPr>
          <p:nvPr>
            <p:ph type="title"/>
          </p:nvPr>
        </p:nvSpPr>
        <p:spPr>
          <a:xfrm>
            <a:off x="381000" y="228600"/>
            <a:ext cx="8229600" cy="1143000"/>
          </a:xfrm>
        </p:spPr>
        <p:txBody>
          <a:bodyPr/>
          <a:lstStyle/>
          <a:p>
            <a:pPr algn="l"/>
            <a:r>
              <a:rPr sz="4000" dirty="0" smtClean="0"/>
              <a:t>Hyper-V Live Migration</a:t>
            </a:r>
            <a:endParaRPr lang="en-US" sz="4000" dirty="0"/>
          </a:p>
        </p:txBody>
      </p:sp>
      <p:pic>
        <p:nvPicPr>
          <p:cNvPr id="2051" name="Picture 3"/>
          <p:cNvPicPr>
            <a:picLocks noChangeAspect="1" noChangeArrowheads="1"/>
          </p:cNvPicPr>
          <p:nvPr/>
        </p:nvPicPr>
        <p:blipFill>
          <a:blip r:embed="rId5" cstate="print"/>
          <a:srcRect/>
          <a:stretch>
            <a:fillRect/>
          </a:stretch>
        </p:blipFill>
        <p:spPr bwMode="auto">
          <a:xfrm>
            <a:off x="1371600" y="4405470"/>
            <a:ext cx="5460381" cy="2223930"/>
          </a:xfrm>
          <a:prstGeom prst="rect">
            <a:avLst/>
          </a:prstGeom>
          <a:noFill/>
          <a:ln w="9525">
            <a:noFill/>
            <a:miter lim="800000"/>
            <a:headEnd/>
            <a:tailEnd/>
          </a:ln>
          <a:effectLst/>
        </p:spPr>
      </p:pic>
    </p:spTree>
  </p:cSld>
  <p:clrMapOvr>
    <a:masterClrMapping/>
  </p:clrMapOvr>
  <p:transition advTm="6495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71810"/>
            <a:ext cx="8563106" cy="1143000"/>
          </a:xfrm>
        </p:spPr>
        <p:txBody>
          <a:bodyPr/>
          <a:lstStyle/>
          <a:p>
            <a:r>
              <a:rPr lang="en-US" altLang="zh-CN" dirty="0" smtClean="0"/>
              <a:t>SQL Server</a:t>
            </a:r>
            <a:r>
              <a:rPr lang="zh-CN" altLang="en-US" dirty="0" smtClean="0"/>
              <a:t> </a:t>
            </a:r>
            <a:r>
              <a:rPr lang="en-US" altLang="zh-CN" dirty="0" smtClean="0"/>
              <a:t>2008 </a:t>
            </a:r>
            <a:r>
              <a:rPr lang="zh-CN" altLang="en-US" dirty="0" smtClean="0"/>
              <a:t>虚拟化和最佳实践</a:t>
            </a:r>
            <a:endParaRPr lang="zh-CN" altLang="en-US" dirty="0"/>
          </a:p>
        </p:txBody>
      </p:sp>
      <p:sp>
        <p:nvSpPr>
          <p:cNvPr id="5" name="文本占位符 4"/>
          <p:cNvSpPr>
            <a:spLocks noGrp="1"/>
          </p:cNvSpPr>
          <p:nvPr>
            <p:ph type="body" sz="quarter" idx="10"/>
          </p:nvPr>
        </p:nvSpPr>
        <p:spPr/>
        <p:txBody>
          <a:bodyPr/>
          <a:lstStyle/>
          <a:p>
            <a:r>
              <a:rPr lang="en-US" altLang="zh-CN" dirty="0" smtClean="0"/>
              <a:t>DAT221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533400" y="38290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4997452"/>
            <a:ext cx="327660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5231508"/>
            <a:ext cx="3276600" cy="197742"/>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13" name="Text Box 38"/>
          <p:cNvSpPr txBox="1">
            <a:spLocks noChangeArrowheads="1"/>
          </p:cNvSpPr>
          <p:nvPr/>
        </p:nvSpPr>
        <p:spPr bwMode="auto">
          <a:xfrm>
            <a:off x="613653" y="39309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2" name="Text Box 38"/>
          <p:cNvSpPr txBox="1">
            <a:spLocks noChangeArrowheads="1"/>
          </p:cNvSpPr>
          <p:nvPr/>
        </p:nvSpPr>
        <p:spPr bwMode="auto">
          <a:xfrm>
            <a:off x="1387916" y="49847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1644710" y="51854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5" name="TextBox 104"/>
          <p:cNvSpPr txBox="1"/>
          <p:nvPr/>
        </p:nvSpPr>
        <p:spPr>
          <a:xfrm>
            <a:off x="304800" y="3231118"/>
            <a:ext cx="1578830" cy="369332"/>
          </a:xfrm>
          <a:prstGeom prst="rect">
            <a:avLst/>
          </a:prstGeom>
          <a:noFill/>
        </p:spPr>
        <p:txBody>
          <a:bodyPr wrap="none" rtlCol="0">
            <a:spAutoFit/>
          </a:bodyPr>
          <a:lstStyle/>
          <a:p>
            <a:r>
              <a:rPr lang="en-US" dirty="0" smtClean="0"/>
              <a:t>Physical Server</a:t>
            </a:r>
            <a:endParaRPr lang="en-US" dirty="0"/>
          </a:p>
        </p:txBody>
      </p:sp>
      <p:sp>
        <p:nvSpPr>
          <p:cNvPr id="58" name="Rectangle 57"/>
          <p:cNvSpPr/>
          <p:nvPr/>
        </p:nvSpPr>
        <p:spPr bwMode="auto">
          <a:xfrm>
            <a:off x="2021542" y="3200400"/>
            <a:ext cx="1788458" cy="1771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utoShape 34"/>
          <p:cNvSpPr>
            <a:spLocks noChangeArrowheads="1"/>
          </p:cNvSpPr>
          <p:nvPr/>
        </p:nvSpPr>
        <p:spPr bwMode="auto">
          <a:xfrm>
            <a:off x="2079812" y="4679110"/>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55" name="Text Box 38"/>
          <p:cNvSpPr txBox="1">
            <a:spLocks noChangeArrowheads="1"/>
          </p:cNvSpPr>
          <p:nvPr/>
        </p:nvSpPr>
        <p:spPr bwMode="auto">
          <a:xfrm>
            <a:off x="2313191" y="3276600"/>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solidFill>
                <a:latin typeface="Calibri" pitchFamily="34" charset="0"/>
                <a:ea typeface="Calibri" pitchFamily="34" charset="0"/>
                <a:cs typeface="Times New Roman" pitchFamily="18" charset="0"/>
              </a:rPr>
              <a:t>Source Child</a:t>
            </a:r>
            <a:r>
              <a:rPr lang="en-US" sz="1400" b="1" kern="1200" dirty="0" smtClean="0">
                <a:solidFill>
                  <a:schemeClr val="bg1"/>
                </a:solidFill>
                <a:latin typeface="Calibri" pitchFamily="34" charset="0"/>
                <a:ea typeface="Calibri" pitchFamily="34" charset="0"/>
                <a:cs typeface="Times New Roman" pitchFamily="18" charset="0"/>
              </a:rPr>
              <a:t> Partition</a:t>
            </a:r>
          </a:p>
        </p:txBody>
      </p:sp>
      <p:grpSp>
        <p:nvGrpSpPr>
          <p:cNvPr id="2" name="Group 31"/>
          <p:cNvGrpSpPr/>
          <p:nvPr/>
        </p:nvGrpSpPr>
        <p:grpSpPr>
          <a:xfrm>
            <a:off x="2079812" y="3685842"/>
            <a:ext cx="1653988" cy="415046"/>
            <a:chOff x="2079812" y="4905042"/>
            <a:chExt cx="1653988" cy="415046"/>
          </a:xfrm>
        </p:grpSpPr>
        <p:sp>
          <p:nvSpPr>
            <p:cNvPr id="53"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8" name="TextBox 47"/>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9" name="TextBox 48"/>
          <p:cNvSpPr txBox="1"/>
          <p:nvPr/>
        </p:nvSpPr>
        <p:spPr>
          <a:xfrm>
            <a:off x="2154355" y="4661058"/>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51" name="AutoShape 22"/>
          <p:cNvSpPr>
            <a:spLocks noChangeArrowheads="1"/>
          </p:cNvSpPr>
          <p:nvPr/>
        </p:nvSpPr>
        <p:spPr bwMode="auto">
          <a:xfrm>
            <a:off x="5276850" y="4997452"/>
            <a:ext cx="325755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2" name="AutoShape 22"/>
          <p:cNvSpPr>
            <a:spLocks noChangeArrowheads="1"/>
          </p:cNvSpPr>
          <p:nvPr/>
        </p:nvSpPr>
        <p:spPr bwMode="auto">
          <a:xfrm>
            <a:off x="5286375" y="5231507"/>
            <a:ext cx="3248026" cy="226317"/>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9" name="Text Box 38"/>
          <p:cNvSpPr txBox="1">
            <a:spLocks noChangeArrowheads="1"/>
          </p:cNvSpPr>
          <p:nvPr/>
        </p:nvSpPr>
        <p:spPr bwMode="auto">
          <a:xfrm>
            <a:off x="6188516" y="49847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60" name="Text Box 20"/>
          <p:cNvSpPr txBox="1">
            <a:spLocks noChangeArrowheads="1"/>
          </p:cNvSpPr>
          <p:nvPr/>
        </p:nvSpPr>
        <p:spPr bwMode="auto">
          <a:xfrm>
            <a:off x="6445310" y="51854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69" name="AutoShape 34"/>
          <p:cNvSpPr>
            <a:spLocks noChangeArrowheads="1"/>
          </p:cNvSpPr>
          <p:nvPr/>
        </p:nvSpPr>
        <p:spPr bwMode="auto">
          <a:xfrm>
            <a:off x="2079812" y="4146448"/>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0" name="TextBox 69"/>
          <p:cNvSpPr txBox="1"/>
          <p:nvPr/>
        </p:nvSpPr>
        <p:spPr>
          <a:xfrm>
            <a:off x="2115217" y="4133699"/>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73" name="AutoShape 34"/>
          <p:cNvSpPr>
            <a:spLocks noChangeArrowheads="1"/>
          </p:cNvSpPr>
          <p:nvPr/>
        </p:nvSpPr>
        <p:spPr bwMode="auto">
          <a:xfrm>
            <a:off x="2079812" y="4408704"/>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7" name="TextBox 76"/>
          <p:cNvSpPr txBox="1"/>
          <p:nvPr/>
        </p:nvSpPr>
        <p:spPr>
          <a:xfrm>
            <a:off x="2115217" y="4395246"/>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82" name="Rectangle 81"/>
          <p:cNvSpPr/>
          <p:nvPr/>
        </p:nvSpPr>
        <p:spPr bwMode="auto">
          <a:xfrm>
            <a:off x="7295745" y="38290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4" name="Text Box 38"/>
          <p:cNvSpPr txBox="1">
            <a:spLocks noChangeArrowheads="1"/>
          </p:cNvSpPr>
          <p:nvPr/>
        </p:nvSpPr>
        <p:spPr bwMode="auto">
          <a:xfrm>
            <a:off x="7375998" y="39309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85" name="Rectangle 84"/>
          <p:cNvSpPr/>
          <p:nvPr/>
        </p:nvSpPr>
        <p:spPr bwMode="auto">
          <a:xfrm>
            <a:off x="5298142" y="3200400"/>
            <a:ext cx="1788458" cy="1771649"/>
          </a:xfrm>
          <a:prstGeom prst="rect">
            <a:avLst/>
          </a:prstGeom>
          <a:solidFill>
            <a:schemeClr val="bg2">
              <a:lumMod val="1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9" name="TextBox 98"/>
          <p:cNvSpPr txBox="1"/>
          <p:nvPr/>
        </p:nvSpPr>
        <p:spPr>
          <a:xfrm>
            <a:off x="7184170" y="3219450"/>
            <a:ext cx="1578830" cy="369332"/>
          </a:xfrm>
          <a:prstGeom prst="rect">
            <a:avLst/>
          </a:prstGeom>
          <a:noFill/>
        </p:spPr>
        <p:txBody>
          <a:bodyPr wrap="none" rtlCol="0">
            <a:spAutoFit/>
          </a:bodyPr>
          <a:lstStyle/>
          <a:p>
            <a:r>
              <a:rPr lang="en-US" dirty="0" smtClean="0"/>
              <a:t>Physical Server</a:t>
            </a:r>
            <a:endParaRPr lang="en-US" dirty="0"/>
          </a:p>
        </p:txBody>
      </p:sp>
      <p:sp>
        <p:nvSpPr>
          <p:cNvPr id="39" name="Text Box 38"/>
          <p:cNvSpPr txBox="1">
            <a:spLocks noChangeArrowheads="1"/>
          </p:cNvSpPr>
          <p:nvPr/>
        </p:nvSpPr>
        <p:spPr bwMode="auto">
          <a:xfrm>
            <a:off x="5599889" y="3292813"/>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lumMod val="50000"/>
                    <a:lumOff val="50000"/>
                  </a:schemeClr>
                </a:solidFill>
                <a:latin typeface="Calibri" pitchFamily="34" charset="0"/>
                <a:ea typeface="Calibri" pitchFamily="34" charset="0"/>
                <a:cs typeface="Times New Roman" pitchFamily="18" charset="0"/>
              </a:rPr>
              <a:t>Destination Child</a:t>
            </a:r>
            <a:r>
              <a:rPr lang="en-US" sz="1400" b="1" kern="1200" dirty="0" smtClean="0">
                <a:solidFill>
                  <a:schemeClr val="bg1">
                    <a:lumMod val="50000"/>
                    <a:lumOff val="50000"/>
                  </a:schemeClr>
                </a:solidFill>
                <a:latin typeface="Calibri" pitchFamily="34" charset="0"/>
                <a:ea typeface="Calibri" pitchFamily="34" charset="0"/>
                <a:cs typeface="Times New Roman" pitchFamily="18" charset="0"/>
              </a:rPr>
              <a:t> Partition</a:t>
            </a:r>
          </a:p>
        </p:txBody>
      </p:sp>
      <p:sp>
        <p:nvSpPr>
          <p:cNvPr id="31" name="Text Placeholder 2"/>
          <p:cNvSpPr txBox="1">
            <a:spLocks/>
          </p:cNvSpPr>
          <p:nvPr/>
        </p:nvSpPr>
        <p:spPr>
          <a:xfrm>
            <a:off x="381000" y="1676400"/>
            <a:ext cx="8382000" cy="6858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Step 1:  	Snapshot VM memory</a:t>
            </a:r>
          </a:p>
          <a:p>
            <a:pPr marL="396875" marR="0" lvl="0" indent="-396875" algn="l" defTabSz="914363" rtl="0" eaLnBrk="1" fontAlgn="auto" latinLnBrk="0" hangingPunct="1">
              <a:lnSpc>
                <a:spcPct val="90000"/>
              </a:lnSpc>
              <a:spcBef>
                <a:spcPct val="20000"/>
              </a:spcBef>
              <a:spcAft>
                <a:spcPts val="0"/>
              </a:spcAft>
              <a:buClrTx/>
              <a:buSzTx/>
              <a:tabLst>
                <a:tab pos="1143000" algn="l"/>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		Copy partition memory from source VM to Destination</a:t>
            </a: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grpSp>
        <p:nvGrpSpPr>
          <p:cNvPr id="3" name="Group 32"/>
          <p:cNvGrpSpPr/>
          <p:nvPr/>
        </p:nvGrpSpPr>
        <p:grpSpPr>
          <a:xfrm>
            <a:off x="5356412" y="3699754"/>
            <a:ext cx="1653988" cy="415046"/>
            <a:chOff x="2079812" y="4905042"/>
            <a:chExt cx="1653988" cy="415046"/>
          </a:xfrm>
        </p:grpSpPr>
        <p:sp>
          <p:nvSpPr>
            <p:cNvPr id="34"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5" name="TextBox 34"/>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0" name="Right Arrow 39"/>
          <p:cNvSpPr/>
          <p:nvPr/>
        </p:nvSpPr>
        <p:spPr bwMode="auto">
          <a:xfrm>
            <a:off x="3886200" y="3762375"/>
            <a:ext cx="1371600" cy="295275"/>
          </a:xfrm>
          <a:prstGeom prst="rightArrow">
            <a:avLst>
              <a:gd name="adj1" fmla="val 50000"/>
              <a:gd name="adj2" fmla="val 72917"/>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3">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AutoShape 28"/>
          <p:cNvSpPr>
            <a:spLocks noChangeArrowheads="1"/>
          </p:cNvSpPr>
          <p:nvPr/>
        </p:nvSpPr>
        <p:spPr bwMode="auto">
          <a:xfrm>
            <a:off x="3581400" y="5700297"/>
            <a:ext cx="1933575" cy="676274"/>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3" name="TextBox 42"/>
          <p:cNvSpPr txBox="1"/>
          <p:nvPr/>
        </p:nvSpPr>
        <p:spPr>
          <a:xfrm>
            <a:off x="3819525" y="6062246"/>
            <a:ext cx="1470532" cy="338554"/>
          </a:xfrm>
          <a:prstGeom prst="rect">
            <a:avLst/>
          </a:prstGeom>
          <a:noFill/>
        </p:spPr>
        <p:txBody>
          <a:bodyPr wrap="none" rtlCol="0">
            <a:spAutoFit/>
          </a:bodyPr>
          <a:lstStyle/>
          <a:p>
            <a:pPr algn="ctr"/>
            <a:r>
              <a:rPr lang="en-US" sz="1600" b="1" dirty="0" smtClean="0">
                <a:solidFill>
                  <a:schemeClr val="bg1"/>
                </a:solidFill>
              </a:rPr>
              <a:t>Shared Storage</a:t>
            </a:r>
          </a:p>
        </p:txBody>
      </p:sp>
      <p:sp>
        <p:nvSpPr>
          <p:cNvPr id="56" name="Flowchart: Magnetic Disk 55"/>
          <p:cNvSpPr/>
          <p:nvPr/>
        </p:nvSpPr>
        <p:spPr bwMode="auto">
          <a:xfrm>
            <a:off x="4724400" y="57764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4736920" y="5808882"/>
            <a:ext cx="558038" cy="276999"/>
          </a:xfrm>
          <a:prstGeom prst="rect">
            <a:avLst/>
          </a:prstGeom>
          <a:noFill/>
        </p:spPr>
        <p:txBody>
          <a:bodyPr wrap="none" rtlCol="0">
            <a:spAutoFit/>
          </a:bodyPr>
          <a:lstStyle/>
          <a:p>
            <a:r>
              <a:rPr lang="en-US" sz="1200" dirty="0" smtClean="0">
                <a:solidFill>
                  <a:schemeClr val="bg1"/>
                </a:solidFill>
              </a:rPr>
              <a:t>LUN 2</a:t>
            </a:r>
            <a:endParaRPr lang="en-US" sz="1200" dirty="0">
              <a:solidFill>
                <a:schemeClr val="bg1"/>
              </a:solidFill>
            </a:endParaRPr>
          </a:p>
        </p:txBody>
      </p:sp>
      <p:cxnSp>
        <p:nvCxnSpPr>
          <p:cNvPr id="63" name="Shape 86"/>
          <p:cNvCxnSpPr/>
          <p:nvPr/>
        </p:nvCxnSpPr>
        <p:spPr>
          <a:xfrm rot="10800000">
            <a:off x="3009901" y="5457826"/>
            <a:ext cx="800985" cy="398127"/>
          </a:xfrm>
          <a:prstGeom prst="bentConnector3">
            <a:avLst>
              <a:gd name="adj1" fmla="val 99945"/>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hape 86"/>
          <p:cNvCxnSpPr/>
          <p:nvPr/>
        </p:nvCxnSpPr>
        <p:spPr>
          <a:xfrm rot="10800000">
            <a:off x="2781301" y="5448300"/>
            <a:ext cx="1933579" cy="514354"/>
          </a:xfrm>
          <a:prstGeom prst="bentConnector3">
            <a:avLst>
              <a:gd name="adj1" fmla="val 99754"/>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Flowchart: Magnetic Disk 43"/>
          <p:cNvSpPr/>
          <p:nvPr/>
        </p:nvSpPr>
        <p:spPr bwMode="auto">
          <a:xfrm>
            <a:off x="3810000" y="57764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3822520" y="5808882"/>
            <a:ext cx="558038" cy="276999"/>
          </a:xfrm>
          <a:prstGeom prst="rect">
            <a:avLst/>
          </a:prstGeom>
          <a:noFill/>
        </p:spPr>
        <p:txBody>
          <a:bodyPr wrap="none" rtlCol="0">
            <a:spAutoFit/>
          </a:bodyPr>
          <a:lstStyle/>
          <a:p>
            <a:r>
              <a:rPr lang="en-US" sz="1200" dirty="0" smtClean="0">
                <a:solidFill>
                  <a:schemeClr val="bg1"/>
                </a:solidFill>
              </a:rPr>
              <a:t>LUN 1</a:t>
            </a:r>
            <a:endParaRPr lang="en-US" sz="1200" dirty="0">
              <a:solidFill>
                <a:schemeClr val="bg1"/>
              </a:solidFill>
            </a:endParaRPr>
          </a:p>
        </p:txBody>
      </p:sp>
      <p:cxnSp>
        <p:nvCxnSpPr>
          <p:cNvPr id="113" name="Shape 86"/>
          <p:cNvCxnSpPr/>
          <p:nvPr/>
        </p:nvCxnSpPr>
        <p:spPr>
          <a:xfrm rot="5400000" flipH="1" flipV="1">
            <a:off x="1326360" y="5569746"/>
            <a:ext cx="266695" cy="3"/>
          </a:xfrm>
          <a:prstGeom prst="bentConnector3">
            <a:avLst>
              <a:gd name="adj1" fmla="val 50000"/>
            </a:avLst>
          </a:prstGeom>
          <a:ln w="508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b="34375"/>
          <a:stretch>
            <a:fillRect/>
          </a:stretch>
        </p:blipFill>
        <p:spPr bwMode="auto">
          <a:xfrm>
            <a:off x="1268773" y="5962874"/>
            <a:ext cx="435086" cy="285525"/>
          </a:xfrm>
          <a:prstGeom prst="rect">
            <a:avLst/>
          </a:prstGeom>
          <a:noFill/>
          <a:ln w="9525">
            <a:noFill/>
            <a:miter lim="800000"/>
            <a:headEnd/>
            <a:tailEnd/>
          </a:ln>
          <a:effectLst/>
        </p:spPr>
      </p:pic>
      <p:sp>
        <p:nvSpPr>
          <p:cNvPr id="96" name="AutoShape 28"/>
          <p:cNvSpPr>
            <a:spLocks noChangeArrowheads="1"/>
          </p:cNvSpPr>
          <p:nvPr/>
        </p:nvSpPr>
        <p:spPr bwMode="auto">
          <a:xfrm>
            <a:off x="657226" y="5700298"/>
            <a:ext cx="1552574" cy="290928"/>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7" name="TextBox 96"/>
          <p:cNvSpPr txBox="1"/>
          <p:nvPr/>
        </p:nvSpPr>
        <p:spPr>
          <a:xfrm>
            <a:off x="714375" y="5705475"/>
            <a:ext cx="1451038" cy="261610"/>
          </a:xfrm>
          <a:prstGeom prst="rect">
            <a:avLst/>
          </a:prstGeom>
          <a:noFill/>
        </p:spPr>
        <p:txBody>
          <a:bodyPr wrap="none" rtlCol="0">
            <a:spAutoFit/>
          </a:bodyPr>
          <a:lstStyle/>
          <a:p>
            <a:pPr algn="ctr"/>
            <a:r>
              <a:rPr lang="en-US" sz="1100" b="1" dirty="0" smtClean="0">
                <a:solidFill>
                  <a:schemeClr val="bg1"/>
                </a:solidFill>
              </a:rPr>
              <a:t>Network Connections</a:t>
            </a:r>
          </a:p>
        </p:txBody>
      </p:sp>
      <p:sp>
        <p:nvSpPr>
          <p:cNvPr id="124" name="Left Arrow 123"/>
          <p:cNvSpPr/>
          <p:nvPr/>
        </p:nvSpPr>
        <p:spPr bwMode="auto">
          <a:xfrm>
            <a:off x="999654" y="6085621"/>
            <a:ext cx="304800" cy="19583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Rectangle 124"/>
          <p:cNvSpPr/>
          <p:nvPr/>
        </p:nvSpPr>
        <p:spPr bwMode="auto">
          <a:xfrm>
            <a:off x="1580622" y="6103039"/>
            <a:ext cx="152400" cy="152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1" name="Title 1"/>
          <p:cNvSpPr>
            <a:spLocks noGrp="1"/>
          </p:cNvSpPr>
          <p:nvPr>
            <p:ph type="title"/>
          </p:nvPr>
        </p:nvSpPr>
        <p:spPr>
          <a:xfrm>
            <a:off x="304800" y="274638"/>
            <a:ext cx="8229600" cy="1143000"/>
          </a:xfrm>
        </p:spPr>
        <p:txBody>
          <a:bodyPr/>
          <a:lstStyle/>
          <a:p>
            <a:pPr algn="l"/>
            <a:r>
              <a:rPr sz="4000" dirty="0" smtClean="0"/>
              <a:t>Hyper-V Live Migration</a:t>
            </a:r>
            <a:endParaRPr lang="en-US" sz="4000" dirty="0"/>
          </a:p>
        </p:txBody>
      </p:sp>
      <p:sp>
        <p:nvSpPr>
          <p:cNvPr id="65" name="Text Placeholder 2"/>
          <p:cNvSpPr txBox="1">
            <a:spLocks/>
          </p:cNvSpPr>
          <p:nvPr/>
        </p:nvSpPr>
        <p:spPr>
          <a:xfrm>
            <a:off x="381000" y="914400"/>
            <a:ext cx="8382000" cy="6858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r>
              <a:rPr kumimoji="0" lang="zh-CN" altLang="en-US" sz="2400" b="0" i="0" u="none" strike="noStrike" kern="1200" cap="none" spc="0" normalizeH="0" baseline="0" noProof="0" dirty="0" smtClean="0">
                <a:ln>
                  <a:noFill/>
                </a:ln>
                <a:solidFill>
                  <a:schemeClr val="tx2"/>
                </a:solidFill>
                <a:effectLst/>
                <a:uLnTx/>
                <a:uFillTx/>
                <a:latin typeface="+mn-lt"/>
                <a:ea typeface="+mn-ea"/>
                <a:cs typeface="+mn-cs"/>
              </a:rPr>
              <a:t>工作机制详解</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advTm="2107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Placeholder 2"/>
          <p:cNvSpPr txBox="1">
            <a:spLocks/>
          </p:cNvSpPr>
          <p:nvPr/>
        </p:nvSpPr>
        <p:spPr>
          <a:xfrm>
            <a:off x="381000" y="1524000"/>
            <a:ext cx="8382000" cy="6858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Step 2:  	Copy changed pages from source VM to destination</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62" name="Rectangle 61"/>
          <p:cNvSpPr/>
          <p:nvPr/>
        </p:nvSpPr>
        <p:spPr bwMode="auto">
          <a:xfrm>
            <a:off x="533400" y="32956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4464052"/>
            <a:ext cx="327660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4698108"/>
            <a:ext cx="3276600" cy="197742"/>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13" name="Text Box 38"/>
          <p:cNvSpPr txBox="1">
            <a:spLocks noChangeArrowheads="1"/>
          </p:cNvSpPr>
          <p:nvPr/>
        </p:nvSpPr>
        <p:spPr bwMode="auto">
          <a:xfrm>
            <a:off x="613653" y="33975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2" name="Text Box 38"/>
          <p:cNvSpPr txBox="1">
            <a:spLocks noChangeArrowheads="1"/>
          </p:cNvSpPr>
          <p:nvPr/>
        </p:nvSpPr>
        <p:spPr bwMode="auto">
          <a:xfrm>
            <a:off x="1387916" y="44513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1644710" y="46520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5" name="TextBox 104"/>
          <p:cNvSpPr txBox="1"/>
          <p:nvPr/>
        </p:nvSpPr>
        <p:spPr>
          <a:xfrm>
            <a:off x="304800" y="2697718"/>
            <a:ext cx="1578830" cy="369332"/>
          </a:xfrm>
          <a:prstGeom prst="rect">
            <a:avLst/>
          </a:prstGeom>
          <a:noFill/>
        </p:spPr>
        <p:txBody>
          <a:bodyPr wrap="none" rtlCol="0">
            <a:spAutoFit/>
          </a:bodyPr>
          <a:lstStyle/>
          <a:p>
            <a:r>
              <a:rPr lang="en-US" dirty="0" smtClean="0"/>
              <a:t>Physical Server</a:t>
            </a:r>
            <a:endParaRPr lang="en-US" dirty="0"/>
          </a:p>
        </p:txBody>
      </p:sp>
      <p:sp>
        <p:nvSpPr>
          <p:cNvPr id="58" name="Rectangle 57"/>
          <p:cNvSpPr/>
          <p:nvPr/>
        </p:nvSpPr>
        <p:spPr bwMode="auto">
          <a:xfrm>
            <a:off x="2021542" y="2667000"/>
            <a:ext cx="1788458" cy="1771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utoShape 34"/>
          <p:cNvSpPr>
            <a:spLocks noChangeArrowheads="1"/>
          </p:cNvSpPr>
          <p:nvPr/>
        </p:nvSpPr>
        <p:spPr bwMode="auto">
          <a:xfrm>
            <a:off x="2079812" y="4145710"/>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55" name="Text Box 38"/>
          <p:cNvSpPr txBox="1">
            <a:spLocks noChangeArrowheads="1"/>
          </p:cNvSpPr>
          <p:nvPr/>
        </p:nvSpPr>
        <p:spPr bwMode="auto">
          <a:xfrm>
            <a:off x="2313191" y="2743200"/>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solidFill>
                <a:latin typeface="Calibri" pitchFamily="34" charset="0"/>
                <a:ea typeface="Calibri" pitchFamily="34" charset="0"/>
                <a:cs typeface="Times New Roman" pitchFamily="18" charset="0"/>
              </a:rPr>
              <a:t>Source Child</a:t>
            </a:r>
            <a:r>
              <a:rPr lang="en-US" sz="1400" b="1" kern="1200" dirty="0" smtClean="0">
                <a:solidFill>
                  <a:schemeClr val="bg1"/>
                </a:solidFill>
                <a:latin typeface="Calibri" pitchFamily="34" charset="0"/>
                <a:ea typeface="Calibri" pitchFamily="34" charset="0"/>
                <a:cs typeface="Times New Roman" pitchFamily="18" charset="0"/>
              </a:rPr>
              <a:t> Partition</a:t>
            </a:r>
          </a:p>
        </p:txBody>
      </p:sp>
      <p:grpSp>
        <p:nvGrpSpPr>
          <p:cNvPr id="2" name="Group 31"/>
          <p:cNvGrpSpPr/>
          <p:nvPr/>
        </p:nvGrpSpPr>
        <p:grpSpPr>
          <a:xfrm>
            <a:off x="2079812" y="3152442"/>
            <a:ext cx="1653988" cy="415046"/>
            <a:chOff x="2079812" y="4905042"/>
            <a:chExt cx="1653988" cy="415046"/>
          </a:xfrm>
        </p:grpSpPr>
        <p:sp>
          <p:nvSpPr>
            <p:cNvPr id="53"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8" name="TextBox 47"/>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9" name="TextBox 48"/>
          <p:cNvSpPr txBox="1"/>
          <p:nvPr/>
        </p:nvSpPr>
        <p:spPr>
          <a:xfrm>
            <a:off x="2154355" y="4127658"/>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51" name="AutoShape 22"/>
          <p:cNvSpPr>
            <a:spLocks noChangeArrowheads="1"/>
          </p:cNvSpPr>
          <p:nvPr/>
        </p:nvSpPr>
        <p:spPr bwMode="auto">
          <a:xfrm>
            <a:off x="5276850" y="4464052"/>
            <a:ext cx="325755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2" name="AutoShape 22"/>
          <p:cNvSpPr>
            <a:spLocks noChangeArrowheads="1"/>
          </p:cNvSpPr>
          <p:nvPr/>
        </p:nvSpPr>
        <p:spPr bwMode="auto">
          <a:xfrm>
            <a:off x="5286375" y="4698107"/>
            <a:ext cx="3248026" cy="226317"/>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9" name="Text Box 38"/>
          <p:cNvSpPr txBox="1">
            <a:spLocks noChangeArrowheads="1"/>
          </p:cNvSpPr>
          <p:nvPr/>
        </p:nvSpPr>
        <p:spPr bwMode="auto">
          <a:xfrm>
            <a:off x="6188516" y="44513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60" name="Text Box 20"/>
          <p:cNvSpPr txBox="1">
            <a:spLocks noChangeArrowheads="1"/>
          </p:cNvSpPr>
          <p:nvPr/>
        </p:nvSpPr>
        <p:spPr bwMode="auto">
          <a:xfrm>
            <a:off x="6445310" y="46520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69" name="AutoShape 34"/>
          <p:cNvSpPr>
            <a:spLocks noChangeArrowheads="1"/>
          </p:cNvSpPr>
          <p:nvPr/>
        </p:nvSpPr>
        <p:spPr bwMode="auto">
          <a:xfrm>
            <a:off x="2079812" y="3613048"/>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0" name="TextBox 69"/>
          <p:cNvSpPr txBox="1"/>
          <p:nvPr/>
        </p:nvSpPr>
        <p:spPr>
          <a:xfrm>
            <a:off x="2115217" y="3600299"/>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73" name="AutoShape 34"/>
          <p:cNvSpPr>
            <a:spLocks noChangeArrowheads="1"/>
          </p:cNvSpPr>
          <p:nvPr/>
        </p:nvSpPr>
        <p:spPr bwMode="auto">
          <a:xfrm>
            <a:off x="2079812" y="3875304"/>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7" name="TextBox 76"/>
          <p:cNvSpPr txBox="1"/>
          <p:nvPr/>
        </p:nvSpPr>
        <p:spPr>
          <a:xfrm>
            <a:off x="2115217" y="3861846"/>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82" name="Rectangle 81"/>
          <p:cNvSpPr/>
          <p:nvPr/>
        </p:nvSpPr>
        <p:spPr bwMode="auto">
          <a:xfrm>
            <a:off x="7295745" y="32956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4" name="Text Box 38"/>
          <p:cNvSpPr txBox="1">
            <a:spLocks noChangeArrowheads="1"/>
          </p:cNvSpPr>
          <p:nvPr/>
        </p:nvSpPr>
        <p:spPr bwMode="auto">
          <a:xfrm>
            <a:off x="7375998" y="33975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85" name="Rectangle 84"/>
          <p:cNvSpPr/>
          <p:nvPr/>
        </p:nvSpPr>
        <p:spPr bwMode="auto">
          <a:xfrm>
            <a:off x="5298142" y="2667000"/>
            <a:ext cx="1788458" cy="1771649"/>
          </a:xfrm>
          <a:prstGeom prst="rect">
            <a:avLst/>
          </a:prstGeom>
          <a:solidFill>
            <a:schemeClr val="bg2">
              <a:lumMod val="1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9" name="TextBox 98"/>
          <p:cNvSpPr txBox="1"/>
          <p:nvPr/>
        </p:nvSpPr>
        <p:spPr>
          <a:xfrm>
            <a:off x="7184170" y="2686050"/>
            <a:ext cx="1578830" cy="369332"/>
          </a:xfrm>
          <a:prstGeom prst="rect">
            <a:avLst/>
          </a:prstGeom>
          <a:noFill/>
        </p:spPr>
        <p:txBody>
          <a:bodyPr wrap="none" rtlCol="0">
            <a:spAutoFit/>
          </a:bodyPr>
          <a:lstStyle/>
          <a:p>
            <a:r>
              <a:rPr lang="en-US" dirty="0" smtClean="0"/>
              <a:t>Physical Server</a:t>
            </a:r>
            <a:endParaRPr lang="en-US" dirty="0"/>
          </a:p>
        </p:txBody>
      </p:sp>
      <p:sp>
        <p:nvSpPr>
          <p:cNvPr id="39" name="Text Box 38"/>
          <p:cNvSpPr txBox="1">
            <a:spLocks noChangeArrowheads="1"/>
          </p:cNvSpPr>
          <p:nvPr/>
        </p:nvSpPr>
        <p:spPr bwMode="auto">
          <a:xfrm>
            <a:off x="5599889" y="2759413"/>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lumMod val="50000"/>
                    <a:lumOff val="50000"/>
                  </a:schemeClr>
                </a:solidFill>
                <a:latin typeface="Calibri" pitchFamily="34" charset="0"/>
                <a:ea typeface="Calibri" pitchFamily="34" charset="0"/>
                <a:cs typeface="Times New Roman" pitchFamily="18" charset="0"/>
              </a:rPr>
              <a:t>Destination Child</a:t>
            </a:r>
            <a:r>
              <a:rPr lang="en-US" sz="1400" b="1" kern="1200" dirty="0" smtClean="0">
                <a:solidFill>
                  <a:schemeClr val="bg1">
                    <a:lumMod val="50000"/>
                    <a:lumOff val="50000"/>
                  </a:schemeClr>
                </a:solidFill>
                <a:latin typeface="Calibri" pitchFamily="34" charset="0"/>
                <a:ea typeface="Calibri" pitchFamily="34" charset="0"/>
                <a:cs typeface="Times New Roman" pitchFamily="18" charset="0"/>
              </a:rPr>
              <a:t> Partition</a:t>
            </a:r>
          </a:p>
        </p:txBody>
      </p:sp>
      <p:grpSp>
        <p:nvGrpSpPr>
          <p:cNvPr id="3" name="Group 32"/>
          <p:cNvGrpSpPr/>
          <p:nvPr/>
        </p:nvGrpSpPr>
        <p:grpSpPr>
          <a:xfrm>
            <a:off x="5356412" y="3166354"/>
            <a:ext cx="1653988" cy="415046"/>
            <a:chOff x="2079812" y="4905042"/>
            <a:chExt cx="1653988" cy="415046"/>
          </a:xfrm>
        </p:grpSpPr>
        <p:sp>
          <p:nvSpPr>
            <p:cNvPr id="34"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5" name="TextBox 34"/>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0" name="Right Arrow 39"/>
          <p:cNvSpPr/>
          <p:nvPr/>
        </p:nvSpPr>
        <p:spPr bwMode="auto">
          <a:xfrm>
            <a:off x="3886200" y="3590925"/>
            <a:ext cx="1371600" cy="295275"/>
          </a:xfrm>
          <a:prstGeom prst="rightArrow">
            <a:avLst>
              <a:gd name="adj1" fmla="val 50000"/>
              <a:gd name="adj2" fmla="val 72917"/>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3">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AutoShape 28"/>
          <p:cNvSpPr>
            <a:spLocks noChangeArrowheads="1"/>
          </p:cNvSpPr>
          <p:nvPr/>
        </p:nvSpPr>
        <p:spPr bwMode="auto">
          <a:xfrm>
            <a:off x="3581400" y="5166897"/>
            <a:ext cx="1933575" cy="676274"/>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3" name="TextBox 42"/>
          <p:cNvSpPr txBox="1"/>
          <p:nvPr/>
        </p:nvSpPr>
        <p:spPr>
          <a:xfrm>
            <a:off x="3819525" y="5528846"/>
            <a:ext cx="1470532" cy="338554"/>
          </a:xfrm>
          <a:prstGeom prst="rect">
            <a:avLst/>
          </a:prstGeom>
          <a:noFill/>
        </p:spPr>
        <p:txBody>
          <a:bodyPr wrap="none" rtlCol="0">
            <a:spAutoFit/>
          </a:bodyPr>
          <a:lstStyle/>
          <a:p>
            <a:pPr algn="ctr"/>
            <a:r>
              <a:rPr lang="en-US" sz="1600" b="1" dirty="0" smtClean="0">
                <a:solidFill>
                  <a:schemeClr val="bg1"/>
                </a:solidFill>
              </a:rPr>
              <a:t>Shared Storage</a:t>
            </a:r>
          </a:p>
        </p:txBody>
      </p:sp>
      <p:sp>
        <p:nvSpPr>
          <p:cNvPr id="56" name="Flowchart: Magnetic Disk 55"/>
          <p:cNvSpPr/>
          <p:nvPr/>
        </p:nvSpPr>
        <p:spPr bwMode="auto">
          <a:xfrm>
            <a:off x="4724400" y="52430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4736920" y="5275482"/>
            <a:ext cx="558038" cy="276999"/>
          </a:xfrm>
          <a:prstGeom prst="rect">
            <a:avLst/>
          </a:prstGeom>
          <a:noFill/>
        </p:spPr>
        <p:txBody>
          <a:bodyPr wrap="none" rtlCol="0">
            <a:spAutoFit/>
          </a:bodyPr>
          <a:lstStyle/>
          <a:p>
            <a:r>
              <a:rPr lang="en-US" sz="1200" dirty="0" smtClean="0">
                <a:solidFill>
                  <a:schemeClr val="bg1"/>
                </a:solidFill>
              </a:rPr>
              <a:t>LUN 2</a:t>
            </a:r>
            <a:endParaRPr lang="en-US" sz="1200" dirty="0">
              <a:solidFill>
                <a:schemeClr val="bg1"/>
              </a:solidFill>
            </a:endParaRPr>
          </a:p>
        </p:txBody>
      </p:sp>
      <p:cxnSp>
        <p:nvCxnSpPr>
          <p:cNvPr id="63" name="Shape 86"/>
          <p:cNvCxnSpPr/>
          <p:nvPr/>
        </p:nvCxnSpPr>
        <p:spPr>
          <a:xfrm rot="10800000">
            <a:off x="3009901" y="4924426"/>
            <a:ext cx="800985" cy="398127"/>
          </a:xfrm>
          <a:prstGeom prst="bentConnector3">
            <a:avLst>
              <a:gd name="adj1" fmla="val 99945"/>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hape 86"/>
          <p:cNvCxnSpPr/>
          <p:nvPr/>
        </p:nvCxnSpPr>
        <p:spPr>
          <a:xfrm rot="10800000">
            <a:off x="2781301" y="4914900"/>
            <a:ext cx="1933579" cy="514354"/>
          </a:xfrm>
          <a:prstGeom prst="bentConnector3">
            <a:avLst>
              <a:gd name="adj1" fmla="val 99754"/>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Flowchart: Magnetic Disk 43"/>
          <p:cNvSpPr/>
          <p:nvPr/>
        </p:nvSpPr>
        <p:spPr bwMode="auto">
          <a:xfrm>
            <a:off x="3810000" y="52430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3822520" y="5275482"/>
            <a:ext cx="558038" cy="276999"/>
          </a:xfrm>
          <a:prstGeom prst="rect">
            <a:avLst/>
          </a:prstGeom>
          <a:noFill/>
        </p:spPr>
        <p:txBody>
          <a:bodyPr wrap="none" rtlCol="0">
            <a:spAutoFit/>
          </a:bodyPr>
          <a:lstStyle/>
          <a:p>
            <a:r>
              <a:rPr lang="en-US" sz="1200" dirty="0" smtClean="0">
                <a:solidFill>
                  <a:schemeClr val="bg1"/>
                </a:solidFill>
              </a:rPr>
              <a:t>LUN 1</a:t>
            </a:r>
            <a:endParaRPr lang="en-US" sz="1200" dirty="0">
              <a:solidFill>
                <a:schemeClr val="bg1"/>
              </a:solidFill>
            </a:endParaRPr>
          </a:p>
        </p:txBody>
      </p:sp>
      <p:cxnSp>
        <p:nvCxnSpPr>
          <p:cNvPr id="113" name="Shape 86"/>
          <p:cNvCxnSpPr/>
          <p:nvPr/>
        </p:nvCxnSpPr>
        <p:spPr>
          <a:xfrm rot="5400000" flipH="1" flipV="1">
            <a:off x="1326360" y="5036346"/>
            <a:ext cx="266695" cy="3"/>
          </a:xfrm>
          <a:prstGeom prst="bentConnector3">
            <a:avLst>
              <a:gd name="adj1" fmla="val 50000"/>
            </a:avLst>
          </a:prstGeom>
          <a:ln w="508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b="34375"/>
          <a:stretch>
            <a:fillRect/>
          </a:stretch>
        </p:blipFill>
        <p:spPr bwMode="auto">
          <a:xfrm>
            <a:off x="1268773" y="5429474"/>
            <a:ext cx="435086" cy="285525"/>
          </a:xfrm>
          <a:prstGeom prst="rect">
            <a:avLst/>
          </a:prstGeom>
          <a:noFill/>
          <a:ln w="9525">
            <a:noFill/>
            <a:miter lim="800000"/>
            <a:headEnd/>
            <a:tailEnd/>
          </a:ln>
          <a:effectLst/>
        </p:spPr>
      </p:pic>
      <p:sp>
        <p:nvSpPr>
          <p:cNvPr id="96" name="AutoShape 28"/>
          <p:cNvSpPr>
            <a:spLocks noChangeArrowheads="1"/>
          </p:cNvSpPr>
          <p:nvPr/>
        </p:nvSpPr>
        <p:spPr bwMode="auto">
          <a:xfrm>
            <a:off x="657226" y="5166898"/>
            <a:ext cx="1552574" cy="290928"/>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7" name="TextBox 96"/>
          <p:cNvSpPr txBox="1"/>
          <p:nvPr/>
        </p:nvSpPr>
        <p:spPr>
          <a:xfrm>
            <a:off x="714375" y="5172075"/>
            <a:ext cx="1451038" cy="261610"/>
          </a:xfrm>
          <a:prstGeom prst="rect">
            <a:avLst/>
          </a:prstGeom>
          <a:noFill/>
        </p:spPr>
        <p:txBody>
          <a:bodyPr wrap="none" rtlCol="0">
            <a:spAutoFit/>
          </a:bodyPr>
          <a:lstStyle/>
          <a:p>
            <a:pPr algn="ctr"/>
            <a:r>
              <a:rPr lang="en-US" sz="1100" b="1" dirty="0" smtClean="0">
                <a:solidFill>
                  <a:schemeClr val="bg1"/>
                </a:solidFill>
              </a:rPr>
              <a:t>Network Connections</a:t>
            </a:r>
          </a:p>
        </p:txBody>
      </p:sp>
      <p:sp>
        <p:nvSpPr>
          <p:cNvPr id="124" name="Left Arrow 123"/>
          <p:cNvSpPr/>
          <p:nvPr/>
        </p:nvSpPr>
        <p:spPr bwMode="auto">
          <a:xfrm>
            <a:off x="999654" y="5552221"/>
            <a:ext cx="304800" cy="19583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Rectangle 124"/>
          <p:cNvSpPr/>
          <p:nvPr/>
        </p:nvSpPr>
        <p:spPr bwMode="auto">
          <a:xfrm>
            <a:off x="1580622" y="5569639"/>
            <a:ext cx="152400" cy="152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AutoShape 34"/>
          <p:cNvSpPr>
            <a:spLocks noChangeArrowheads="1"/>
          </p:cNvSpPr>
          <p:nvPr/>
        </p:nvSpPr>
        <p:spPr bwMode="auto">
          <a:xfrm>
            <a:off x="5356412" y="3632249"/>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1" name="TextBox 60"/>
          <p:cNvSpPr txBox="1"/>
          <p:nvPr/>
        </p:nvSpPr>
        <p:spPr>
          <a:xfrm>
            <a:off x="5356412" y="3619500"/>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67" name="Title 1"/>
          <p:cNvSpPr>
            <a:spLocks noGrp="1"/>
          </p:cNvSpPr>
          <p:nvPr>
            <p:ph type="title"/>
          </p:nvPr>
        </p:nvSpPr>
        <p:spPr>
          <a:xfrm>
            <a:off x="381000" y="228600"/>
            <a:ext cx="8229600" cy="1143000"/>
          </a:xfrm>
        </p:spPr>
        <p:txBody>
          <a:bodyPr/>
          <a:lstStyle/>
          <a:p>
            <a:pPr algn="l"/>
            <a:r>
              <a:rPr sz="4000" dirty="0" smtClean="0"/>
              <a:t>Hyper-V Live Migration</a:t>
            </a:r>
            <a:endParaRPr lang="en-US" sz="4000" dirty="0"/>
          </a:p>
        </p:txBody>
      </p:sp>
      <p:sp>
        <p:nvSpPr>
          <p:cNvPr id="68" name="Text Placeholder 2"/>
          <p:cNvSpPr txBox="1">
            <a:spLocks/>
          </p:cNvSpPr>
          <p:nvPr/>
        </p:nvSpPr>
        <p:spPr>
          <a:xfrm>
            <a:off x="381000" y="914400"/>
            <a:ext cx="8382000" cy="685800"/>
          </a:xfrm>
          <a:prstGeom prst="rect">
            <a:avLst/>
          </a:prstGeom>
        </p:spPr>
        <p:txBody>
          <a:bodyPr/>
          <a:lstStyle/>
          <a:p>
            <a:pPr marL="396875" lvl="0" indent="-396875" defTabSz="914363">
              <a:lnSpc>
                <a:spcPct val="90000"/>
              </a:lnSpc>
              <a:spcBef>
                <a:spcPct val="20000"/>
              </a:spcBef>
              <a:defRPr/>
            </a:pPr>
            <a:r>
              <a:rPr lang="zh-CN" altLang="en-US" sz="2400" dirty="0" smtClean="0">
                <a:solidFill>
                  <a:schemeClr val="tx2"/>
                </a:solidFill>
              </a:rPr>
              <a:t>工作机制详解</a:t>
            </a:r>
            <a:endParaRPr lang="en-US" sz="2400" dirty="0" smtClean="0">
              <a:solidFill>
                <a:schemeClr val="tx2"/>
              </a:solidFill>
            </a:endParaRPr>
          </a:p>
        </p:txBody>
      </p:sp>
    </p:spTree>
  </p:cSld>
  <p:clrMapOvr>
    <a:masterClrMapping/>
  </p:clrMapOvr>
  <p:transition advTm="1476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Placeholder 2"/>
          <p:cNvSpPr txBox="1">
            <a:spLocks/>
          </p:cNvSpPr>
          <p:nvPr/>
        </p:nvSpPr>
        <p:spPr>
          <a:xfrm>
            <a:off x="381000" y="1447800"/>
            <a:ext cx="8382000" cy="685800"/>
          </a:xfrm>
          <a:prstGeom prst="rect">
            <a:avLst/>
          </a:prstGeom>
        </p:spPr>
        <p:txBody>
          <a:bodyPr/>
          <a:lstStyle/>
          <a:p>
            <a:pPr marL="1139825" marR="0" lvl="0" indent="-113982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Step 3:  	Storage connections are migrated from the source VM to the destination VM</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62" name="Rectangle 61"/>
          <p:cNvSpPr/>
          <p:nvPr/>
        </p:nvSpPr>
        <p:spPr bwMode="auto">
          <a:xfrm>
            <a:off x="533400" y="36004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4768852"/>
            <a:ext cx="327660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5002908"/>
            <a:ext cx="3276600" cy="197742"/>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13" name="Text Box 38"/>
          <p:cNvSpPr txBox="1">
            <a:spLocks noChangeArrowheads="1"/>
          </p:cNvSpPr>
          <p:nvPr/>
        </p:nvSpPr>
        <p:spPr bwMode="auto">
          <a:xfrm>
            <a:off x="613653" y="37023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2" name="Text Box 38"/>
          <p:cNvSpPr txBox="1">
            <a:spLocks noChangeArrowheads="1"/>
          </p:cNvSpPr>
          <p:nvPr/>
        </p:nvSpPr>
        <p:spPr bwMode="auto">
          <a:xfrm>
            <a:off x="1387916" y="47561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1644710" y="49568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5" name="TextBox 104"/>
          <p:cNvSpPr txBox="1"/>
          <p:nvPr/>
        </p:nvSpPr>
        <p:spPr>
          <a:xfrm>
            <a:off x="304800" y="3002518"/>
            <a:ext cx="1578830" cy="369332"/>
          </a:xfrm>
          <a:prstGeom prst="rect">
            <a:avLst/>
          </a:prstGeom>
          <a:noFill/>
        </p:spPr>
        <p:txBody>
          <a:bodyPr wrap="none" rtlCol="0">
            <a:spAutoFit/>
          </a:bodyPr>
          <a:lstStyle/>
          <a:p>
            <a:r>
              <a:rPr lang="en-US" dirty="0" smtClean="0"/>
              <a:t>Physical Server</a:t>
            </a:r>
            <a:endParaRPr lang="en-US" dirty="0"/>
          </a:p>
        </p:txBody>
      </p:sp>
      <p:sp>
        <p:nvSpPr>
          <p:cNvPr id="58" name="Rectangle 57"/>
          <p:cNvSpPr/>
          <p:nvPr/>
        </p:nvSpPr>
        <p:spPr bwMode="auto">
          <a:xfrm>
            <a:off x="2021542" y="2971800"/>
            <a:ext cx="1788458" cy="1771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utoShape 34"/>
          <p:cNvSpPr>
            <a:spLocks noChangeArrowheads="1"/>
          </p:cNvSpPr>
          <p:nvPr/>
        </p:nvSpPr>
        <p:spPr bwMode="auto">
          <a:xfrm>
            <a:off x="2079812" y="4450510"/>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55" name="Text Box 38"/>
          <p:cNvSpPr txBox="1">
            <a:spLocks noChangeArrowheads="1"/>
          </p:cNvSpPr>
          <p:nvPr/>
        </p:nvSpPr>
        <p:spPr bwMode="auto">
          <a:xfrm>
            <a:off x="2313191" y="3048000"/>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solidFill>
                <a:latin typeface="Calibri" pitchFamily="34" charset="0"/>
                <a:ea typeface="Calibri" pitchFamily="34" charset="0"/>
                <a:cs typeface="Times New Roman" pitchFamily="18" charset="0"/>
              </a:rPr>
              <a:t>Source Child</a:t>
            </a:r>
            <a:r>
              <a:rPr lang="en-US" sz="1400" b="1" kern="1200" dirty="0" smtClean="0">
                <a:solidFill>
                  <a:schemeClr val="bg1"/>
                </a:solidFill>
                <a:latin typeface="Calibri" pitchFamily="34" charset="0"/>
                <a:ea typeface="Calibri" pitchFamily="34" charset="0"/>
                <a:cs typeface="Times New Roman" pitchFamily="18" charset="0"/>
              </a:rPr>
              <a:t> Partition</a:t>
            </a:r>
          </a:p>
        </p:txBody>
      </p:sp>
      <p:grpSp>
        <p:nvGrpSpPr>
          <p:cNvPr id="2" name="Group 31"/>
          <p:cNvGrpSpPr/>
          <p:nvPr/>
        </p:nvGrpSpPr>
        <p:grpSpPr>
          <a:xfrm>
            <a:off x="2079812" y="3457242"/>
            <a:ext cx="1653988" cy="415046"/>
            <a:chOff x="2079812" y="4905042"/>
            <a:chExt cx="1653988" cy="415046"/>
          </a:xfrm>
        </p:grpSpPr>
        <p:sp>
          <p:nvSpPr>
            <p:cNvPr id="53"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8" name="TextBox 47"/>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9" name="TextBox 48"/>
          <p:cNvSpPr txBox="1"/>
          <p:nvPr/>
        </p:nvSpPr>
        <p:spPr>
          <a:xfrm>
            <a:off x="2154355" y="4432458"/>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51" name="AutoShape 22"/>
          <p:cNvSpPr>
            <a:spLocks noChangeArrowheads="1"/>
          </p:cNvSpPr>
          <p:nvPr/>
        </p:nvSpPr>
        <p:spPr bwMode="auto">
          <a:xfrm>
            <a:off x="5276850" y="4768852"/>
            <a:ext cx="325755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2" name="AutoShape 22"/>
          <p:cNvSpPr>
            <a:spLocks noChangeArrowheads="1"/>
          </p:cNvSpPr>
          <p:nvPr/>
        </p:nvSpPr>
        <p:spPr bwMode="auto">
          <a:xfrm>
            <a:off x="5286375" y="5002907"/>
            <a:ext cx="3248026" cy="226317"/>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9" name="Text Box 38"/>
          <p:cNvSpPr txBox="1">
            <a:spLocks noChangeArrowheads="1"/>
          </p:cNvSpPr>
          <p:nvPr/>
        </p:nvSpPr>
        <p:spPr bwMode="auto">
          <a:xfrm>
            <a:off x="6188516" y="47561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60" name="Text Box 20"/>
          <p:cNvSpPr txBox="1">
            <a:spLocks noChangeArrowheads="1"/>
          </p:cNvSpPr>
          <p:nvPr/>
        </p:nvSpPr>
        <p:spPr bwMode="auto">
          <a:xfrm>
            <a:off x="6445310" y="49568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69" name="AutoShape 34"/>
          <p:cNvSpPr>
            <a:spLocks noChangeArrowheads="1"/>
          </p:cNvSpPr>
          <p:nvPr/>
        </p:nvSpPr>
        <p:spPr bwMode="auto">
          <a:xfrm>
            <a:off x="2079812" y="3917848"/>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0" name="TextBox 69"/>
          <p:cNvSpPr txBox="1"/>
          <p:nvPr/>
        </p:nvSpPr>
        <p:spPr>
          <a:xfrm>
            <a:off x="2115217" y="3905099"/>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73" name="AutoShape 34"/>
          <p:cNvSpPr>
            <a:spLocks noChangeArrowheads="1"/>
          </p:cNvSpPr>
          <p:nvPr/>
        </p:nvSpPr>
        <p:spPr bwMode="auto">
          <a:xfrm>
            <a:off x="2079812" y="4180104"/>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7" name="TextBox 76"/>
          <p:cNvSpPr txBox="1"/>
          <p:nvPr/>
        </p:nvSpPr>
        <p:spPr>
          <a:xfrm>
            <a:off x="2115217" y="4166646"/>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82" name="Rectangle 81"/>
          <p:cNvSpPr/>
          <p:nvPr/>
        </p:nvSpPr>
        <p:spPr bwMode="auto">
          <a:xfrm>
            <a:off x="7295745" y="36004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4" name="Text Box 38"/>
          <p:cNvSpPr txBox="1">
            <a:spLocks noChangeArrowheads="1"/>
          </p:cNvSpPr>
          <p:nvPr/>
        </p:nvSpPr>
        <p:spPr bwMode="auto">
          <a:xfrm>
            <a:off x="7375998" y="37023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85" name="Rectangle 84"/>
          <p:cNvSpPr/>
          <p:nvPr/>
        </p:nvSpPr>
        <p:spPr bwMode="auto">
          <a:xfrm>
            <a:off x="5298142" y="2971800"/>
            <a:ext cx="1788458" cy="1771649"/>
          </a:xfrm>
          <a:prstGeom prst="rect">
            <a:avLst/>
          </a:prstGeom>
          <a:solidFill>
            <a:schemeClr val="bg2">
              <a:lumMod val="1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9" name="TextBox 98"/>
          <p:cNvSpPr txBox="1"/>
          <p:nvPr/>
        </p:nvSpPr>
        <p:spPr>
          <a:xfrm>
            <a:off x="7184170" y="2990850"/>
            <a:ext cx="1578830" cy="369332"/>
          </a:xfrm>
          <a:prstGeom prst="rect">
            <a:avLst/>
          </a:prstGeom>
          <a:noFill/>
        </p:spPr>
        <p:txBody>
          <a:bodyPr wrap="none" rtlCol="0">
            <a:spAutoFit/>
          </a:bodyPr>
          <a:lstStyle/>
          <a:p>
            <a:r>
              <a:rPr lang="en-US" dirty="0" smtClean="0"/>
              <a:t>Physical Server</a:t>
            </a:r>
            <a:endParaRPr lang="en-US" dirty="0"/>
          </a:p>
        </p:txBody>
      </p:sp>
      <p:sp>
        <p:nvSpPr>
          <p:cNvPr id="39" name="Text Box 38"/>
          <p:cNvSpPr txBox="1">
            <a:spLocks noChangeArrowheads="1"/>
          </p:cNvSpPr>
          <p:nvPr/>
        </p:nvSpPr>
        <p:spPr bwMode="auto">
          <a:xfrm>
            <a:off x="5599889" y="3064213"/>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lumMod val="50000"/>
                    <a:lumOff val="50000"/>
                  </a:schemeClr>
                </a:solidFill>
                <a:latin typeface="Calibri" pitchFamily="34" charset="0"/>
                <a:ea typeface="Calibri" pitchFamily="34" charset="0"/>
                <a:cs typeface="Times New Roman" pitchFamily="18" charset="0"/>
              </a:rPr>
              <a:t>Destination Child</a:t>
            </a:r>
            <a:r>
              <a:rPr lang="en-US" sz="1400" b="1" kern="1200" dirty="0" smtClean="0">
                <a:solidFill>
                  <a:schemeClr val="bg1">
                    <a:lumMod val="50000"/>
                    <a:lumOff val="50000"/>
                  </a:schemeClr>
                </a:solidFill>
                <a:latin typeface="Calibri" pitchFamily="34" charset="0"/>
                <a:ea typeface="Calibri" pitchFamily="34" charset="0"/>
                <a:cs typeface="Times New Roman" pitchFamily="18" charset="0"/>
              </a:rPr>
              <a:t> Partition</a:t>
            </a:r>
          </a:p>
        </p:txBody>
      </p:sp>
      <p:grpSp>
        <p:nvGrpSpPr>
          <p:cNvPr id="3" name="Group 32"/>
          <p:cNvGrpSpPr/>
          <p:nvPr/>
        </p:nvGrpSpPr>
        <p:grpSpPr>
          <a:xfrm>
            <a:off x="5356412" y="3471154"/>
            <a:ext cx="1653988" cy="415046"/>
            <a:chOff x="2079812" y="4905042"/>
            <a:chExt cx="1653988" cy="415046"/>
          </a:xfrm>
        </p:grpSpPr>
        <p:sp>
          <p:nvSpPr>
            <p:cNvPr id="34"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5" name="TextBox 34"/>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0" name="Right Arrow 39"/>
          <p:cNvSpPr/>
          <p:nvPr/>
        </p:nvSpPr>
        <p:spPr bwMode="auto">
          <a:xfrm>
            <a:off x="3886200" y="4191000"/>
            <a:ext cx="1371600" cy="295275"/>
          </a:xfrm>
          <a:prstGeom prst="rightArrow">
            <a:avLst>
              <a:gd name="adj1" fmla="val 50000"/>
              <a:gd name="adj2" fmla="val 72917"/>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3">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AutoShape 28"/>
          <p:cNvSpPr>
            <a:spLocks noChangeArrowheads="1"/>
          </p:cNvSpPr>
          <p:nvPr/>
        </p:nvSpPr>
        <p:spPr bwMode="auto">
          <a:xfrm>
            <a:off x="3581400" y="5471697"/>
            <a:ext cx="1933575" cy="676274"/>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3" name="TextBox 42"/>
          <p:cNvSpPr txBox="1"/>
          <p:nvPr/>
        </p:nvSpPr>
        <p:spPr>
          <a:xfrm>
            <a:off x="3819525" y="5833646"/>
            <a:ext cx="1470532" cy="338554"/>
          </a:xfrm>
          <a:prstGeom prst="rect">
            <a:avLst/>
          </a:prstGeom>
          <a:noFill/>
        </p:spPr>
        <p:txBody>
          <a:bodyPr wrap="none" rtlCol="0">
            <a:spAutoFit/>
          </a:bodyPr>
          <a:lstStyle/>
          <a:p>
            <a:pPr algn="ctr"/>
            <a:r>
              <a:rPr lang="en-US" sz="1600" b="1" dirty="0" smtClean="0">
                <a:solidFill>
                  <a:schemeClr val="bg1"/>
                </a:solidFill>
              </a:rPr>
              <a:t>Shared Storage</a:t>
            </a:r>
          </a:p>
        </p:txBody>
      </p:sp>
      <p:cxnSp>
        <p:nvCxnSpPr>
          <p:cNvPr id="63" name="Shape 86"/>
          <p:cNvCxnSpPr/>
          <p:nvPr/>
        </p:nvCxnSpPr>
        <p:spPr>
          <a:xfrm flipV="1">
            <a:off x="4391025" y="5248275"/>
            <a:ext cx="2152650" cy="504825"/>
          </a:xfrm>
          <a:prstGeom prst="bentConnector3">
            <a:avLst>
              <a:gd name="adj1" fmla="val 10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hape 86"/>
          <p:cNvCxnSpPr/>
          <p:nvPr/>
        </p:nvCxnSpPr>
        <p:spPr>
          <a:xfrm flipV="1">
            <a:off x="5305425" y="5257800"/>
            <a:ext cx="866775" cy="381000"/>
          </a:xfrm>
          <a:prstGeom prst="bentConnector3">
            <a:avLst>
              <a:gd name="adj1" fmla="val 10018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Flowchart: Magnetic Disk 43"/>
          <p:cNvSpPr/>
          <p:nvPr/>
        </p:nvSpPr>
        <p:spPr bwMode="auto">
          <a:xfrm>
            <a:off x="3810000" y="55478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3822520" y="5580282"/>
            <a:ext cx="558038" cy="276999"/>
          </a:xfrm>
          <a:prstGeom prst="rect">
            <a:avLst/>
          </a:prstGeom>
          <a:noFill/>
        </p:spPr>
        <p:txBody>
          <a:bodyPr wrap="none" rtlCol="0">
            <a:spAutoFit/>
          </a:bodyPr>
          <a:lstStyle/>
          <a:p>
            <a:r>
              <a:rPr lang="en-US" sz="1200" dirty="0" smtClean="0">
                <a:solidFill>
                  <a:schemeClr val="bg1"/>
                </a:solidFill>
              </a:rPr>
              <a:t>LUN 1</a:t>
            </a:r>
            <a:endParaRPr lang="en-US" sz="1200" dirty="0">
              <a:solidFill>
                <a:schemeClr val="bg1"/>
              </a:solidFill>
            </a:endParaRPr>
          </a:p>
        </p:txBody>
      </p:sp>
      <p:cxnSp>
        <p:nvCxnSpPr>
          <p:cNvPr id="113" name="Shape 86"/>
          <p:cNvCxnSpPr/>
          <p:nvPr/>
        </p:nvCxnSpPr>
        <p:spPr>
          <a:xfrm rot="5400000" flipH="1" flipV="1">
            <a:off x="1326360" y="5341146"/>
            <a:ext cx="266695" cy="3"/>
          </a:xfrm>
          <a:prstGeom prst="bentConnector3">
            <a:avLst>
              <a:gd name="adj1" fmla="val 50000"/>
            </a:avLst>
          </a:prstGeom>
          <a:ln w="508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b="34375"/>
          <a:stretch>
            <a:fillRect/>
          </a:stretch>
        </p:blipFill>
        <p:spPr bwMode="auto">
          <a:xfrm>
            <a:off x="1268773" y="5734274"/>
            <a:ext cx="435086" cy="285525"/>
          </a:xfrm>
          <a:prstGeom prst="rect">
            <a:avLst/>
          </a:prstGeom>
          <a:noFill/>
          <a:ln w="9525">
            <a:noFill/>
            <a:miter lim="800000"/>
            <a:headEnd/>
            <a:tailEnd/>
          </a:ln>
          <a:effectLst/>
        </p:spPr>
      </p:pic>
      <p:sp>
        <p:nvSpPr>
          <p:cNvPr id="96" name="AutoShape 28"/>
          <p:cNvSpPr>
            <a:spLocks noChangeArrowheads="1"/>
          </p:cNvSpPr>
          <p:nvPr/>
        </p:nvSpPr>
        <p:spPr bwMode="auto">
          <a:xfrm>
            <a:off x="657226" y="5471698"/>
            <a:ext cx="1552574" cy="290928"/>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7" name="TextBox 96"/>
          <p:cNvSpPr txBox="1"/>
          <p:nvPr/>
        </p:nvSpPr>
        <p:spPr>
          <a:xfrm>
            <a:off x="714375" y="5476875"/>
            <a:ext cx="1451038" cy="261610"/>
          </a:xfrm>
          <a:prstGeom prst="rect">
            <a:avLst/>
          </a:prstGeom>
          <a:noFill/>
        </p:spPr>
        <p:txBody>
          <a:bodyPr wrap="none" rtlCol="0">
            <a:spAutoFit/>
          </a:bodyPr>
          <a:lstStyle/>
          <a:p>
            <a:pPr algn="ctr"/>
            <a:r>
              <a:rPr lang="en-US" sz="1100" b="1" dirty="0" smtClean="0">
                <a:solidFill>
                  <a:schemeClr val="bg1"/>
                </a:solidFill>
              </a:rPr>
              <a:t>Network Connections</a:t>
            </a:r>
          </a:p>
        </p:txBody>
      </p:sp>
      <p:sp>
        <p:nvSpPr>
          <p:cNvPr id="124" name="Left Arrow 123"/>
          <p:cNvSpPr/>
          <p:nvPr/>
        </p:nvSpPr>
        <p:spPr bwMode="auto">
          <a:xfrm>
            <a:off x="999654" y="5857021"/>
            <a:ext cx="304800" cy="19583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5" name="Rectangle 124"/>
          <p:cNvSpPr/>
          <p:nvPr/>
        </p:nvSpPr>
        <p:spPr bwMode="auto">
          <a:xfrm>
            <a:off x="1580622" y="5874439"/>
            <a:ext cx="152400" cy="152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AutoShape 34"/>
          <p:cNvSpPr>
            <a:spLocks noChangeArrowheads="1"/>
          </p:cNvSpPr>
          <p:nvPr/>
        </p:nvSpPr>
        <p:spPr bwMode="auto">
          <a:xfrm>
            <a:off x="5356412" y="3937049"/>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1" name="TextBox 60"/>
          <p:cNvSpPr txBox="1"/>
          <p:nvPr/>
        </p:nvSpPr>
        <p:spPr>
          <a:xfrm>
            <a:off x="5356412" y="3924300"/>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65" name="AutoShape 34"/>
          <p:cNvSpPr>
            <a:spLocks noChangeArrowheads="1"/>
          </p:cNvSpPr>
          <p:nvPr/>
        </p:nvSpPr>
        <p:spPr bwMode="auto">
          <a:xfrm>
            <a:off x="5356412" y="4204458"/>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6" name="TextBox 65"/>
          <p:cNvSpPr txBox="1"/>
          <p:nvPr/>
        </p:nvSpPr>
        <p:spPr>
          <a:xfrm>
            <a:off x="5391817" y="4191000"/>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56" name="Flowchart: Magnetic Disk 55"/>
          <p:cNvSpPr/>
          <p:nvPr/>
        </p:nvSpPr>
        <p:spPr bwMode="auto">
          <a:xfrm>
            <a:off x="4724400" y="55478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4736920" y="5580282"/>
            <a:ext cx="558038" cy="276999"/>
          </a:xfrm>
          <a:prstGeom prst="rect">
            <a:avLst/>
          </a:prstGeom>
          <a:noFill/>
        </p:spPr>
        <p:txBody>
          <a:bodyPr wrap="none" rtlCol="0">
            <a:spAutoFit/>
          </a:bodyPr>
          <a:lstStyle/>
          <a:p>
            <a:r>
              <a:rPr lang="en-US" sz="1200" dirty="0" smtClean="0">
                <a:solidFill>
                  <a:schemeClr val="bg1"/>
                </a:solidFill>
              </a:rPr>
              <a:t>LUN 2</a:t>
            </a:r>
            <a:endParaRPr lang="en-US" sz="1200" dirty="0">
              <a:solidFill>
                <a:schemeClr val="bg1"/>
              </a:solidFill>
            </a:endParaRPr>
          </a:p>
        </p:txBody>
      </p:sp>
      <p:sp>
        <p:nvSpPr>
          <p:cNvPr id="68" name="Title 1"/>
          <p:cNvSpPr>
            <a:spLocks noGrp="1"/>
          </p:cNvSpPr>
          <p:nvPr>
            <p:ph type="title"/>
          </p:nvPr>
        </p:nvSpPr>
        <p:spPr>
          <a:xfrm>
            <a:off x="381000" y="274638"/>
            <a:ext cx="8229600" cy="1143000"/>
          </a:xfrm>
        </p:spPr>
        <p:txBody>
          <a:bodyPr/>
          <a:lstStyle/>
          <a:p>
            <a:pPr algn="l"/>
            <a:r>
              <a:rPr sz="4000" dirty="0" smtClean="0"/>
              <a:t>Hyper-V</a:t>
            </a:r>
            <a:r>
              <a:rPr sz="3600" dirty="0" smtClean="0"/>
              <a:t> Live Migration</a:t>
            </a:r>
            <a:endParaRPr lang="en-US" sz="3600" dirty="0"/>
          </a:p>
        </p:txBody>
      </p:sp>
      <p:sp>
        <p:nvSpPr>
          <p:cNvPr id="71" name="Text Placeholder 2"/>
          <p:cNvSpPr txBox="1">
            <a:spLocks/>
          </p:cNvSpPr>
          <p:nvPr/>
        </p:nvSpPr>
        <p:spPr>
          <a:xfrm>
            <a:off x="381000" y="914400"/>
            <a:ext cx="8382000" cy="685800"/>
          </a:xfrm>
          <a:prstGeom prst="rect">
            <a:avLst/>
          </a:prstGeom>
        </p:spPr>
        <p:txBody>
          <a:bodyPr/>
          <a:lstStyle/>
          <a:p>
            <a:pPr marL="396875" lvl="0" indent="-396875" defTabSz="914363">
              <a:lnSpc>
                <a:spcPct val="90000"/>
              </a:lnSpc>
              <a:spcBef>
                <a:spcPct val="20000"/>
              </a:spcBef>
              <a:defRPr/>
            </a:pPr>
            <a:r>
              <a:rPr lang="zh-CN" altLang="en-US" sz="2400" dirty="0" smtClean="0">
                <a:solidFill>
                  <a:schemeClr val="tx2"/>
                </a:solidFill>
              </a:rPr>
              <a:t>工作机制详解</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advTm="6281"/>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2"/>
          <p:cNvSpPr txBox="1">
            <a:spLocks/>
          </p:cNvSpPr>
          <p:nvPr/>
        </p:nvSpPr>
        <p:spPr>
          <a:xfrm>
            <a:off x="381000" y="1600200"/>
            <a:ext cx="8382000" cy="685800"/>
          </a:xfrm>
          <a:prstGeom prst="rect">
            <a:avLst/>
          </a:prstGeom>
        </p:spPr>
        <p:txBody>
          <a:bodyPr/>
          <a:lstStyle/>
          <a:p>
            <a:pPr marL="1139825" marR="0" lvl="0" indent="-113982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Step 4:  	Network connections are migrated from source VM to destination VM</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62" name="Rectangle 61"/>
          <p:cNvSpPr/>
          <p:nvPr/>
        </p:nvSpPr>
        <p:spPr bwMode="auto">
          <a:xfrm>
            <a:off x="533400" y="34480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4616452"/>
            <a:ext cx="327660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4850508"/>
            <a:ext cx="3276600" cy="197742"/>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13" name="Text Box 38"/>
          <p:cNvSpPr txBox="1">
            <a:spLocks noChangeArrowheads="1"/>
          </p:cNvSpPr>
          <p:nvPr/>
        </p:nvSpPr>
        <p:spPr bwMode="auto">
          <a:xfrm>
            <a:off x="613653" y="35499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2" name="Text Box 38"/>
          <p:cNvSpPr txBox="1">
            <a:spLocks noChangeArrowheads="1"/>
          </p:cNvSpPr>
          <p:nvPr/>
        </p:nvSpPr>
        <p:spPr bwMode="auto">
          <a:xfrm>
            <a:off x="1387916" y="46037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1644710" y="48044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5" name="TextBox 104"/>
          <p:cNvSpPr txBox="1"/>
          <p:nvPr/>
        </p:nvSpPr>
        <p:spPr>
          <a:xfrm>
            <a:off x="304800" y="2850118"/>
            <a:ext cx="1578830" cy="369332"/>
          </a:xfrm>
          <a:prstGeom prst="rect">
            <a:avLst/>
          </a:prstGeom>
          <a:noFill/>
        </p:spPr>
        <p:txBody>
          <a:bodyPr wrap="none" rtlCol="0">
            <a:spAutoFit/>
          </a:bodyPr>
          <a:lstStyle/>
          <a:p>
            <a:r>
              <a:rPr lang="en-US" dirty="0" smtClean="0"/>
              <a:t>Physical Server</a:t>
            </a:r>
            <a:endParaRPr lang="en-US" dirty="0"/>
          </a:p>
        </p:txBody>
      </p:sp>
      <p:sp>
        <p:nvSpPr>
          <p:cNvPr id="58" name="Rectangle 57"/>
          <p:cNvSpPr/>
          <p:nvPr/>
        </p:nvSpPr>
        <p:spPr bwMode="auto">
          <a:xfrm>
            <a:off x="2021542" y="2819400"/>
            <a:ext cx="1788458" cy="1771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AutoShape 34"/>
          <p:cNvSpPr>
            <a:spLocks noChangeArrowheads="1"/>
          </p:cNvSpPr>
          <p:nvPr/>
        </p:nvSpPr>
        <p:spPr bwMode="auto">
          <a:xfrm>
            <a:off x="2079812" y="4298110"/>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55" name="Text Box 38"/>
          <p:cNvSpPr txBox="1">
            <a:spLocks noChangeArrowheads="1"/>
          </p:cNvSpPr>
          <p:nvPr/>
        </p:nvSpPr>
        <p:spPr bwMode="auto">
          <a:xfrm>
            <a:off x="2313191" y="2895600"/>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solidFill>
                <a:latin typeface="Calibri" pitchFamily="34" charset="0"/>
                <a:ea typeface="Calibri" pitchFamily="34" charset="0"/>
                <a:cs typeface="Times New Roman" pitchFamily="18" charset="0"/>
              </a:rPr>
              <a:t>Source Child</a:t>
            </a:r>
            <a:r>
              <a:rPr lang="en-US" sz="1400" b="1" kern="1200" dirty="0" smtClean="0">
                <a:solidFill>
                  <a:schemeClr val="bg1"/>
                </a:solidFill>
                <a:latin typeface="Calibri" pitchFamily="34" charset="0"/>
                <a:ea typeface="Calibri" pitchFamily="34" charset="0"/>
                <a:cs typeface="Times New Roman" pitchFamily="18" charset="0"/>
              </a:rPr>
              <a:t> Partition</a:t>
            </a:r>
          </a:p>
        </p:txBody>
      </p:sp>
      <p:grpSp>
        <p:nvGrpSpPr>
          <p:cNvPr id="2" name="Group 31"/>
          <p:cNvGrpSpPr/>
          <p:nvPr/>
        </p:nvGrpSpPr>
        <p:grpSpPr>
          <a:xfrm>
            <a:off x="2079812" y="3304842"/>
            <a:ext cx="1653988" cy="415046"/>
            <a:chOff x="2079812" y="4905042"/>
            <a:chExt cx="1653988" cy="415046"/>
          </a:xfrm>
          <a:gradFill flip="none" rotWithShape="1">
            <a:gsLst>
              <a:gs pos="0">
                <a:srgbClr val="DDDDDD">
                  <a:shade val="30000"/>
                  <a:satMod val="115000"/>
                </a:srgbClr>
              </a:gs>
              <a:gs pos="50000">
                <a:srgbClr val="DDDDDD">
                  <a:shade val="67500"/>
                  <a:satMod val="115000"/>
                </a:srgbClr>
              </a:gs>
              <a:gs pos="100000">
                <a:srgbClr val="DDDDDD">
                  <a:shade val="100000"/>
                  <a:satMod val="115000"/>
                </a:srgbClr>
              </a:gs>
            </a:gsLst>
            <a:lin ang="2700000" scaled="1"/>
            <a:tileRect/>
          </a:gradFill>
        </p:grpSpPr>
        <p:sp>
          <p:nvSpPr>
            <p:cNvPr id="53" name="AutoShape 34"/>
            <p:cNvSpPr>
              <a:spLocks noChangeArrowheads="1"/>
            </p:cNvSpPr>
            <p:nvPr/>
          </p:nvSpPr>
          <p:spPr bwMode="auto">
            <a:xfrm>
              <a:off x="2079812" y="4905042"/>
              <a:ext cx="1653988" cy="415046"/>
            </a:xfrm>
            <a:prstGeom prst="roundRect">
              <a:avLst>
                <a:gd name="adj" fmla="val 2995"/>
              </a:avLst>
            </a:prstGeom>
            <a:grp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8" name="TextBox 47"/>
            <p:cNvSpPr txBox="1"/>
            <p:nvPr/>
          </p:nvSpPr>
          <p:spPr>
            <a:xfrm>
              <a:off x="2108694" y="4972050"/>
              <a:ext cx="1600200" cy="276999"/>
            </a:xfrm>
            <a:prstGeom prst="rect">
              <a:avLst/>
            </a:prstGeom>
            <a:grp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9" name="TextBox 48"/>
          <p:cNvSpPr txBox="1"/>
          <p:nvPr/>
        </p:nvSpPr>
        <p:spPr>
          <a:xfrm>
            <a:off x="2154355" y="4280058"/>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51" name="AutoShape 22"/>
          <p:cNvSpPr>
            <a:spLocks noChangeArrowheads="1"/>
          </p:cNvSpPr>
          <p:nvPr/>
        </p:nvSpPr>
        <p:spPr bwMode="auto">
          <a:xfrm>
            <a:off x="5276850" y="4616452"/>
            <a:ext cx="325755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2" name="AutoShape 22"/>
          <p:cNvSpPr>
            <a:spLocks noChangeArrowheads="1"/>
          </p:cNvSpPr>
          <p:nvPr/>
        </p:nvSpPr>
        <p:spPr bwMode="auto">
          <a:xfrm>
            <a:off x="5286375" y="4850507"/>
            <a:ext cx="3248026" cy="226317"/>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9" name="Text Box 38"/>
          <p:cNvSpPr txBox="1">
            <a:spLocks noChangeArrowheads="1"/>
          </p:cNvSpPr>
          <p:nvPr/>
        </p:nvSpPr>
        <p:spPr bwMode="auto">
          <a:xfrm>
            <a:off x="6188516" y="46037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60" name="Text Box 20"/>
          <p:cNvSpPr txBox="1">
            <a:spLocks noChangeArrowheads="1"/>
          </p:cNvSpPr>
          <p:nvPr/>
        </p:nvSpPr>
        <p:spPr bwMode="auto">
          <a:xfrm>
            <a:off x="6445310" y="48044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69" name="AutoShape 34"/>
          <p:cNvSpPr>
            <a:spLocks noChangeArrowheads="1"/>
          </p:cNvSpPr>
          <p:nvPr/>
        </p:nvSpPr>
        <p:spPr bwMode="auto">
          <a:xfrm>
            <a:off x="2079812" y="3765448"/>
            <a:ext cx="1653988" cy="216002"/>
          </a:xfrm>
          <a:prstGeom prst="roundRect">
            <a:avLst>
              <a:gd name="adj" fmla="val 2995"/>
            </a:avLst>
          </a:prstGeom>
          <a:gradFill flip="none" rotWithShape="1">
            <a:gsLst>
              <a:gs pos="0">
                <a:srgbClr val="C0C0C0">
                  <a:shade val="30000"/>
                  <a:satMod val="115000"/>
                </a:srgbClr>
              </a:gs>
              <a:gs pos="50000">
                <a:srgbClr val="C0C0C0">
                  <a:shade val="67500"/>
                  <a:satMod val="115000"/>
                </a:srgbClr>
              </a:gs>
              <a:gs pos="100000">
                <a:srgbClr val="C0C0C0">
                  <a:shade val="100000"/>
                  <a:satMod val="115000"/>
                </a:srgbClr>
              </a:gs>
            </a:gsLst>
            <a:lin ang="2700000" scaled="1"/>
            <a:tileRect/>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0" name="TextBox 69"/>
          <p:cNvSpPr txBox="1"/>
          <p:nvPr/>
        </p:nvSpPr>
        <p:spPr>
          <a:xfrm>
            <a:off x="2115217" y="3752699"/>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73" name="AutoShape 34"/>
          <p:cNvSpPr>
            <a:spLocks noChangeArrowheads="1"/>
          </p:cNvSpPr>
          <p:nvPr/>
        </p:nvSpPr>
        <p:spPr bwMode="auto">
          <a:xfrm>
            <a:off x="2079812" y="4027704"/>
            <a:ext cx="1653988" cy="219241"/>
          </a:xfrm>
          <a:prstGeom prst="roundRect">
            <a:avLst>
              <a:gd name="adj" fmla="val 2995"/>
            </a:avLst>
          </a:prstGeom>
          <a:gradFill flip="none" rotWithShape="1">
            <a:gsLst>
              <a:gs pos="0">
                <a:srgbClr val="DDDDDD">
                  <a:shade val="30000"/>
                  <a:satMod val="115000"/>
                </a:srgbClr>
              </a:gs>
              <a:gs pos="50000">
                <a:srgbClr val="DDDDDD">
                  <a:shade val="67500"/>
                  <a:satMod val="115000"/>
                </a:srgbClr>
              </a:gs>
              <a:gs pos="100000">
                <a:srgbClr val="DDDDDD">
                  <a:shade val="100000"/>
                  <a:satMod val="115000"/>
                </a:srgbClr>
              </a:gs>
            </a:gsLst>
            <a:lin ang="2700000" scaled="1"/>
            <a:tileRect/>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77" name="TextBox 76"/>
          <p:cNvSpPr txBox="1"/>
          <p:nvPr/>
        </p:nvSpPr>
        <p:spPr>
          <a:xfrm>
            <a:off x="2115217" y="4014246"/>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82" name="Rectangle 81"/>
          <p:cNvSpPr/>
          <p:nvPr/>
        </p:nvSpPr>
        <p:spPr bwMode="auto">
          <a:xfrm>
            <a:off x="7295745" y="34480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4" name="Text Box 38"/>
          <p:cNvSpPr txBox="1">
            <a:spLocks noChangeArrowheads="1"/>
          </p:cNvSpPr>
          <p:nvPr/>
        </p:nvSpPr>
        <p:spPr bwMode="auto">
          <a:xfrm>
            <a:off x="7375998" y="35499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85" name="Rectangle 84"/>
          <p:cNvSpPr/>
          <p:nvPr/>
        </p:nvSpPr>
        <p:spPr bwMode="auto">
          <a:xfrm>
            <a:off x="5298142" y="2819400"/>
            <a:ext cx="1788458" cy="1771649"/>
          </a:xfrm>
          <a:prstGeom prst="rect">
            <a:avLst/>
          </a:prstGeom>
          <a:solidFill>
            <a:schemeClr val="bg2">
              <a:lumMod val="1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9" name="TextBox 98"/>
          <p:cNvSpPr txBox="1"/>
          <p:nvPr/>
        </p:nvSpPr>
        <p:spPr>
          <a:xfrm>
            <a:off x="7184170" y="2838450"/>
            <a:ext cx="1578830" cy="369332"/>
          </a:xfrm>
          <a:prstGeom prst="rect">
            <a:avLst/>
          </a:prstGeom>
          <a:noFill/>
        </p:spPr>
        <p:txBody>
          <a:bodyPr wrap="none" rtlCol="0">
            <a:spAutoFit/>
          </a:bodyPr>
          <a:lstStyle/>
          <a:p>
            <a:r>
              <a:rPr lang="en-US" dirty="0" smtClean="0"/>
              <a:t>Physical Server</a:t>
            </a:r>
            <a:endParaRPr lang="en-US" dirty="0"/>
          </a:p>
        </p:txBody>
      </p:sp>
      <p:sp>
        <p:nvSpPr>
          <p:cNvPr id="39" name="Text Box 38"/>
          <p:cNvSpPr txBox="1">
            <a:spLocks noChangeArrowheads="1"/>
          </p:cNvSpPr>
          <p:nvPr/>
        </p:nvSpPr>
        <p:spPr bwMode="auto">
          <a:xfrm>
            <a:off x="5599889" y="2911813"/>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lumMod val="50000"/>
                    <a:lumOff val="50000"/>
                  </a:schemeClr>
                </a:solidFill>
                <a:latin typeface="Calibri" pitchFamily="34" charset="0"/>
                <a:ea typeface="Calibri" pitchFamily="34" charset="0"/>
                <a:cs typeface="Times New Roman" pitchFamily="18" charset="0"/>
              </a:rPr>
              <a:t>Destination Child</a:t>
            </a:r>
            <a:r>
              <a:rPr lang="en-US" sz="1400" b="1" kern="1200" dirty="0" smtClean="0">
                <a:solidFill>
                  <a:schemeClr val="bg1">
                    <a:lumMod val="50000"/>
                    <a:lumOff val="50000"/>
                  </a:schemeClr>
                </a:solidFill>
                <a:latin typeface="Calibri" pitchFamily="34" charset="0"/>
                <a:ea typeface="Calibri" pitchFamily="34" charset="0"/>
                <a:cs typeface="Times New Roman" pitchFamily="18" charset="0"/>
              </a:rPr>
              <a:t> Partition</a:t>
            </a:r>
          </a:p>
        </p:txBody>
      </p:sp>
      <p:grpSp>
        <p:nvGrpSpPr>
          <p:cNvPr id="3" name="Group 32"/>
          <p:cNvGrpSpPr/>
          <p:nvPr/>
        </p:nvGrpSpPr>
        <p:grpSpPr>
          <a:xfrm>
            <a:off x="5356412" y="3318754"/>
            <a:ext cx="1653988" cy="415046"/>
            <a:chOff x="2079812" y="4905042"/>
            <a:chExt cx="1653988" cy="415046"/>
          </a:xfrm>
        </p:grpSpPr>
        <p:sp>
          <p:nvSpPr>
            <p:cNvPr id="34"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5" name="TextBox 34"/>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0" name="Right Arrow 39"/>
          <p:cNvSpPr/>
          <p:nvPr/>
        </p:nvSpPr>
        <p:spPr bwMode="auto">
          <a:xfrm>
            <a:off x="3895725" y="4314825"/>
            <a:ext cx="1371600" cy="295275"/>
          </a:xfrm>
          <a:prstGeom prst="rightArrow">
            <a:avLst>
              <a:gd name="adj1" fmla="val 50000"/>
              <a:gd name="adj2" fmla="val 72917"/>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3">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AutoShape 28"/>
          <p:cNvSpPr>
            <a:spLocks noChangeArrowheads="1"/>
          </p:cNvSpPr>
          <p:nvPr/>
        </p:nvSpPr>
        <p:spPr bwMode="auto">
          <a:xfrm>
            <a:off x="3581400" y="5319297"/>
            <a:ext cx="1933575" cy="676274"/>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3" name="TextBox 42"/>
          <p:cNvSpPr txBox="1"/>
          <p:nvPr/>
        </p:nvSpPr>
        <p:spPr>
          <a:xfrm>
            <a:off x="3819525" y="5681246"/>
            <a:ext cx="1470532" cy="338554"/>
          </a:xfrm>
          <a:prstGeom prst="rect">
            <a:avLst/>
          </a:prstGeom>
          <a:noFill/>
        </p:spPr>
        <p:txBody>
          <a:bodyPr wrap="none" rtlCol="0">
            <a:spAutoFit/>
          </a:bodyPr>
          <a:lstStyle/>
          <a:p>
            <a:pPr algn="ctr"/>
            <a:r>
              <a:rPr lang="en-US" sz="1600" b="1" dirty="0" smtClean="0">
                <a:solidFill>
                  <a:schemeClr val="bg1"/>
                </a:solidFill>
              </a:rPr>
              <a:t>Shared Storage</a:t>
            </a:r>
          </a:p>
        </p:txBody>
      </p:sp>
      <p:sp>
        <p:nvSpPr>
          <p:cNvPr id="44" name="Flowchart: Magnetic Disk 43"/>
          <p:cNvSpPr/>
          <p:nvPr/>
        </p:nvSpPr>
        <p:spPr bwMode="auto">
          <a:xfrm>
            <a:off x="3810000" y="53954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3822520" y="5427882"/>
            <a:ext cx="558038" cy="276999"/>
          </a:xfrm>
          <a:prstGeom prst="rect">
            <a:avLst/>
          </a:prstGeom>
          <a:noFill/>
        </p:spPr>
        <p:txBody>
          <a:bodyPr wrap="none" rtlCol="0">
            <a:spAutoFit/>
          </a:bodyPr>
          <a:lstStyle/>
          <a:p>
            <a:r>
              <a:rPr lang="en-US" sz="1200" dirty="0" smtClean="0">
                <a:solidFill>
                  <a:schemeClr val="bg1"/>
                </a:solidFill>
              </a:rPr>
              <a:t>LUN 1</a:t>
            </a:r>
            <a:endParaRPr lang="en-US" sz="1200" dirty="0">
              <a:solidFill>
                <a:schemeClr val="bg1"/>
              </a:solidFill>
            </a:endParaRPr>
          </a:p>
        </p:txBody>
      </p:sp>
      <p:cxnSp>
        <p:nvCxnSpPr>
          <p:cNvPr id="113" name="Shape 86"/>
          <p:cNvCxnSpPr/>
          <p:nvPr/>
        </p:nvCxnSpPr>
        <p:spPr>
          <a:xfrm rot="5400000" flipH="1" flipV="1">
            <a:off x="7527134" y="5188746"/>
            <a:ext cx="266695" cy="3"/>
          </a:xfrm>
          <a:prstGeom prst="bentConnector3">
            <a:avLst>
              <a:gd name="adj1" fmla="val 50000"/>
            </a:avLst>
          </a:prstGeom>
          <a:ln w="508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b="34375"/>
          <a:stretch>
            <a:fillRect/>
          </a:stretch>
        </p:blipFill>
        <p:spPr bwMode="auto">
          <a:xfrm flipH="1">
            <a:off x="7431447" y="5581874"/>
            <a:ext cx="435086" cy="285525"/>
          </a:xfrm>
          <a:prstGeom prst="rect">
            <a:avLst/>
          </a:prstGeom>
          <a:noFill/>
          <a:ln w="9525">
            <a:noFill/>
            <a:miter lim="800000"/>
            <a:headEnd/>
            <a:tailEnd/>
          </a:ln>
          <a:effectLst/>
        </p:spPr>
      </p:pic>
      <p:sp>
        <p:nvSpPr>
          <p:cNvPr id="125" name="Rectangle 124"/>
          <p:cNvSpPr/>
          <p:nvPr/>
        </p:nvSpPr>
        <p:spPr bwMode="auto">
          <a:xfrm>
            <a:off x="7409550" y="5715000"/>
            <a:ext cx="152400" cy="152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AutoShape 34"/>
          <p:cNvSpPr>
            <a:spLocks noChangeArrowheads="1"/>
          </p:cNvSpPr>
          <p:nvPr/>
        </p:nvSpPr>
        <p:spPr bwMode="auto">
          <a:xfrm>
            <a:off x="5356412" y="3784649"/>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1" name="TextBox 60"/>
          <p:cNvSpPr txBox="1"/>
          <p:nvPr/>
        </p:nvSpPr>
        <p:spPr>
          <a:xfrm>
            <a:off x="5356412" y="3771900"/>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65" name="AutoShape 34"/>
          <p:cNvSpPr>
            <a:spLocks noChangeArrowheads="1"/>
          </p:cNvSpPr>
          <p:nvPr/>
        </p:nvSpPr>
        <p:spPr bwMode="auto">
          <a:xfrm>
            <a:off x="5356412" y="4052058"/>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6" name="TextBox 65"/>
          <p:cNvSpPr txBox="1"/>
          <p:nvPr/>
        </p:nvSpPr>
        <p:spPr>
          <a:xfrm>
            <a:off x="5391817" y="4038600"/>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67" name="AutoShape 34"/>
          <p:cNvSpPr>
            <a:spLocks noChangeArrowheads="1"/>
          </p:cNvSpPr>
          <p:nvPr/>
        </p:nvSpPr>
        <p:spPr bwMode="auto">
          <a:xfrm>
            <a:off x="5365937" y="4342402"/>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8" name="TextBox 67"/>
          <p:cNvSpPr txBox="1"/>
          <p:nvPr/>
        </p:nvSpPr>
        <p:spPr>
          <a:xfrm>
            <a:off x="5440480" y="4324350"/>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96" name="AutoShape 28"/>
          <p:cNvSpPr>
            <a:spLocks noChangeArrowheads="1"/>
          </p:cNvSpPr>
          <p:nvPr/>
        </p:nvSpPr>
        <p:spPr bwMode="auto">
          <a:xfrm>
            <a:off x="6858000" y="5319298"/>
            <a:ext cx="1552574" cy="290928"/>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7" name="TextBox 96"/>
          <p:cNvSpPr txBox="1"/>
          <p:nvPr/>
        </p:nvSpPr>
        <p:spPr>
          <a:xfrm>
            <a:off x="6915149" y="5324475"/>
            <a:ext cx="1451038" cy="261610"/>
          </a:xfrm>
          <a:prstGeom prst="rect">
            <a:avLst/>
          </a:prstGeom>
          <a:noFill/>
        </p:spPr>
        <p:txBody>
          <a:bodyPr wrap="none" rtlCol="0">
            <a:spAutoFit/>
          </a:bodyPr>
          <a:lstStyle/>
          <a:p>
            <a:pPr algn="ctr"/>
            <a:r>
              <a:rPr lang="en-US" sz="1100" b="1" dirty="0" smtClean="0">
                <a:solidFill>
                  <a:schemeClr val="bg1"/>
                </a:solidFill>
              </a:rPr>
              <a:t>Network Connections</a:t>
            </a:r>
          </a:p>
        </p:txBody>
      </p:sp>
      <p:cxnSp>
        <p:nvCxnSpPr>
          <p:cNvPr id="72" name="Shape 86"/>
          <p:cNvCxnSpPr/>
          <p:nvPr/>
        </p:nvCxnSpPr>
        <p:spPr>
          <a:xfrm flipV="1">
            <a:off x="4391025" y="5095875"/>
            <a:ext cx="2152650" cy="504825"/>
          </a:xfrm>
          <a:prstGeom prst="bentConnector3">
            <a:avLst>
              <a:gd name="adj1" fmla="val 10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hape 86"/>
          <p:cNvCxnSpPr/>
          <p:nvPr/>
        </p:nvCxnSpPr>
        <p:spPr>
          <a:xfrm flipV="1">
            <a:off x="5305425" y="5105400"/>
            <a:ext cx="866775" cy="381000"/>
          </a:xfrm>
          <a:prstGeom prst="bentConnector3">
            <a:avLst>
              <a:gd name="adj1" fmla="val 10018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Flowchart: Magnetic Disk 55"/>
          <p:cNvSpPr/>
          <p:nvPr/>
        </p:nvSpPr>
        <p:spPr bwMode="auto">
          <a:xfrm>
            <a:off x="4724400" y="53954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4736920" y="5427882"/>
            <a:ext cx="558038" cy="276999"/>
          </a:xfrm>
          <a:prstGeom prst="rect">
            <a:avLst/>
          </a:prstGeom>
          <a:noFill/>
        </p:spPr>
        <p:txBody>
          <a:bodyPr wrap="none" rtlCol="0">
            <a:spAutoFit/>
          </a:bodyPr>
          <a:lstStyle/>
          <a:p>
            <a:r>
              <a:rPr lang="en-US" sz="1200" dirty="0" smtClean="0">
                <a:solidFill>
                  <a:schemeClr val="bg1"/>
                </a:solidFill>
              </a:rPr>
              <a:t>LUN 2</a:t>
            </a:r>
            <a:endParaRPr lang="en-US" sz="1200" dirty="0">
              <a:solidFill>
                <a:schemeClr val="bg1"/>
              </a:solidFill>
            </a:endParaRPr>
          </a:p>
        </p:txBody>
      </p:sp>
      <p:sp>
        <p:nvSpPr>
          <p:cNvPr id="124" name="Left Arrow 123"/>
          <p:cNvSpPr/>
          <p:nvPr/>
        </p:nvSpPr>
        <p:spPr bwMode="auto">
          <a:xfrm flipH="1">
            <a:off x="7777249" y="5701296"/>
            <a:ext cx="304800" cy="19583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Title 1"/>
          <p:cNvSpPr>
            <a:spLocks noGrp="1"/>
          </p:cNvSpPr>
          <p:nvPr>
            <p:ph type="title"/>
          </p:nvPr>
        </p:nvSpPr>
        <p:spPr>
          <a:xfrm>
            <a:off x="381000" y="263402"/>
            <a:ext cx="8382000" cy="498598"/>
          </a:xfrm>
        </p:spPr>
        <p:txBody>
          <a:bodyPr>
            <a:normAutofit fontScale="90000"/>
          </a:bodyPr>
          <a:lstStyle/>
          <a:p>
            <a:r>
              <a:rPr sz="4400" dirty="0" smtClean="0"/>
              <a:t>Hyper-V</a:t>
            </a:r>
            <a:r>
              <a:rPr sz="3600" dirty="0" smtClean="0"/>
              <a:t> Live Migration</a:t>
            </a:r>
            <a:endParaRPr lang="en-US" sz="3600" dirty="0"/>
          </a:p>
        </p:txBody>
      </p:sp>
      <p:sp>
        <p:nvSpPr>
          <p:cNvPr id="71" name="Text Placeholder 2"/>
          <p:cNvSpPr txBox="1">
            <a:spLocks/>
          </p:cNvSpPr>
          <p:nvPr/>
        </p:nvSpPr>
        <p:spPr>
          <a:xfrm>
            <a:off x="381000" y="990600"/>
            <a:ext cx="8382000" cy="685800"/>
          </a:xfrm>
          <a:prstGeom prst="rect">
            <a:avLst/>
          </a:prstGeom>
        </p:spPr>
        <p:txBody>
          <a:bodyPr/>
          <a:lstStyle/>
          <a:p>
            <a:pPr marL="396875" lvl="0" indent="-396875" defTabSz="914363">
              <a:lnSpc>
                <a:spcPct val="90000"/>
              </a:lnSpc>
              <a:spcBef>
                <a:spcPct val="20000"/>
              </a:spcBef>
              <a:defRPr/>
            </a:pPr>
            <a:r>
              <a:rPr lang="zh-CN" altLang="en-US" sz="2400" dirty="0" smtClean="0">
                <a:solidFill>
                  <a:schemeClr val="tx2"/>
                </a:solidFill>
              </a:rPr>
              <a:t>工作机制详解</a:t>
            </a:r>
            <a:endParaRPr lang="en-US" sz="2400" dirty="0" smtClean="0">
              <a:solidFill>
                <a:schemeClr val="tx2"/>
              </a:solidFill>
            </a:endParaRPr>
          </a:p>
        </p:txBody>
      </p:sp>
    </p:spTree>
  </p:cSld>
  <p:clrMapOvr>
    <a:masterClrMapping/>
  </p:clrMapOvr>
  <p:transition advTm="339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auto">
          <a:xfrm>
            <a:off x="1981200" y="2748892"/>
            <a:ext cx="1788458" cy="1771649"/>
          </a:xfrm>
          <a:prstGeom prst="rect">
            <a:avLst/>
          </a:prstGeom>
          <a:solidFill>
            <a:schemeClr val="bg2">
              <a:lumMod val="1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Text Box 38"/>
          <p:cNvSpPr txBox="1">
            <a:spLocks noChangeArrowheads="1"/>
          </p:cNvSpPr>
          <p:nvPr/>
        </p:nvSpPr>
        <p:spPr bwMode="auto">
          <a:xfrm>
            <a:off x="2293833" y="2842541"/>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lumMod val="50000"/>
                    <a:lumOff val="50000"/>
                  </a:schemeClr>
                </a:solidFill>
                <a:latin typeface="Calibri" pitchFamily="34" charset="0"/>
                <a:ea typeface="Calibri" pitchFamily="34" charset="0"/>
                <a:cs typeface="Times New Roman" pitchFamily="18" charset="0"/>
              </a:rPr>
              <a:t>Source Child</a:t>
            </a:r>
            <a:r>
              <a:rPr lang="en-US" sz="1400" b="1" kern="1200" dirty="0" smtClean="0">
                <a:solidFill>
                  <a:schemeClr val="bg1">
                    <a:lumMod val="50000"/>
                    <a:lumOff val="50000"/>
                  </a:schemeClr>
                </a:solidFill>
                <a:latin typeface="Calibri" pitchFamily="34" charset="0"/>
                <a:ea typeface="Calibri" pitchFamily="34" charset="0"/>
                <a:cs typeface="Times New Roman" pitchFamily="18" charset="0"/>
              </a:rPr>
              <a:t> Partition</a:t>
            </a:r>
          </a:p>
        </p:txBody>
      </p:sp>
      <p:sp>
        <p:nvSpPr>
          <p:cNvPr id="75" name="Text Placeholder 2"/>
          <p:cNvSpPr txBox="1">
            <a:spLocks/>
          </p:cNvSpPr>
          <p:nvPr/>
        </p:nvSpPr>
        <p:spPr>
          <a:xfrm>
            <a:off x="381000" y="1371600"/>
            <a:ext cx="8382000" cy="685800"/>
          </a:xfrm>
          <a:prstGeom prst="rect">
            <a:avLst/>
          </a:prstGeom>
        </p:spPr>
        <p:txBody>
          <a:bodyPr/>
          <a:lstStyle/>
          <a:p>
            <a:pPr marL="1139825" marR="0" lvl="0" indent="-113982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Step 5:  	Destination VM is brought online, </a:t>
            </a:r>
          </a:p>
          <a:p>
            <a:pPr marL="1139825" marR="0" lvl="0" indent="-1139825" algn="l" defTabSz="914363" rtl="0" eaLnBrk="1" fontAlgn="auto" latinLnBrk="0" hangingPunct="1">
              <a:lnSpc>
                <a:spcPct val="90000"/>
              </a:lnSpc>
              <a:spcBef>
                <a:spcPct val="20000"/>
              </a:spcBef>
              <a:spcAft>
                <a:spcPts val="0"/>
              </a:spcAft>
              <a:buClrTx/>
              <a:buSzTx/>
              <a:tabLst>
                <a:tab pos="1143000" algn="l"/>
              </a:tabLst>
              <a:defRPr/>
            </a:pPr>
            <a:r>
              <a:rPr lang="en-US" sz="2400" dirty="0" smtClean="0">
                <a:solidFill>
                  <a:srgbClr val="99CC99"/>
                </a:solidFill>
              </a:rPr>
              <a:t>	Source VM is taken off line</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1258888" marR="0" lvl="2" indent="-344488"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62" name="Rectangle 61"/>
          <p:cNvSpPr/>
          <p:nvPr/>
        </p:nvSpPr>
        <p:spPr bwMode="auto">
          <a:xfrm>
            <a:off x="533400" y="33718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AutoShape 22"/>
          <p:cNvSpPr>
            <a:spLocks noChangeArrowheads="1"/>
          </p:cNvSpPr>
          <p:nvPr/>
        </p:nvSpPr>
        <p:spPr bwMode="auto">
          <a:xfrm>
            <a:off x="533400" y="4540252"/>
            <a:ext cx="327660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93" name="AutoShape 22"/>
          <p:cNvSpPr>
            <a:spLocks noChangeArrowheads="1"/>
          </p:cNvSpPr>
          <p:nvPr/>
        </p:nvSpPr>
        <p:spPr bwMode="auto">
          <a:xfrm>
            <a:off x="533400" y="4774308"/>
            <a:ext cx="3276600" cy="197742"/>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13" name="Text Box 38"/>
          <p:cNvSpPr txBox="1">
            <a:spLocks noChangeArrowheads="1"/>
          </p:cNvSpPr>
          <p:nvPr/>
        </p:nvSpPr>
        <p:spPr bwMode="auto">
          <a:xfrm>
            <a:off x="613653" y="34737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2" name="Text Box 38"/>
          <p:cNvSpPr txBox="1">
            <a:spLocks noChangeArrowheads="1"/>
          </p:cNvSpPr>
          <p:nvPr/>
        </p:nvSpPr>
        <p:spPr bwMode="auto">
          <a:xfrm>
            <a:off x="1387916" y="45275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94" name="Text Box 20"/>
          <p:cNvSpPr txBox="1">
            <a:spLocks noChangeArrowheads="1"/>
          </p:cNvSpPr>
          <p:nvPr/>
        </p:nvSpPr>
        <p:spPr bwMode="auto">
          <a:xfrm>
            <a:off x="1644710" y="47282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5" name="TextBox 104"/>
          <p:cNvSpPr txBox="1"/>
          <p:nvPr/>
        </p:nvSpPr>
        <p:spPr>
          <a:xfrm>
            <a:off x="304800" y="2773918"/>
            <a:ext cx="1578830" cy="369332"/>
          </a:xfrm>
          <a:prstGeom prst="rect">
            <a:avLst/>
          </a:prstGeom>
          <a:noFill/>
        </p:spPr>
        <p:txBody>
          <a:bodyPr wrap="none" rtlCol="0">
            <a:spAutoFit/>
          </a:bodyPr>
          <a:lstStyle/>
          <a:p>
            <a:r>
              <a:rPr lang="en-US" dirty="0" smtClean="0"/>
              <a:t>Physical Server</a:t>
            </a:r>
            <a:endParaRPr lang="en-US" dirty="0"/>
          </a:p>
        </p:txBody>
      </p:sp>
      <p:sp>
        <p:nvSpPr>
          <p:cNvPr id="58" name="Rectangle 57"/>
          <p:cNvSpPr/>
          <p:nvPr/>
        </p:nvSpPr>
        <p:spPr bwMode="auto">
          <a:xfrm>
            <a:off x="5288617" y="2743200"/>
            <a:ext cx="1788458" cy="17716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5" name="Text Box 38"/>
          <p:cNvSpPr txBox="1">
            <a:spLocks noChangeArrowheads="1"/>
          </p:cNvSpPr>
          <p:nvPr/>
        </p:nvSpPr>
        <p:spPr bwMode="auto">
          <a:xfrm>
            <a:off x="5580266" y="2819400"/>
            <a:ext cx="1181911" cy="288587"/>
          </a:xfrm>
          <a:prstGeom prst="rect">
            <a:avLst/>
          </a:prstGeom>
          <a:noFill/>
          <a:ln w="9525">
            <a:noFill/>
            <a:miter lim="800000"/>
            <a:headEnd/>
            <a:tailEnd/>
          </a:ln>
        </p:spPr>
        <p:txBody>
          <a:bodyPr lIns="0" tIns="0" rIns="0" bIns="0" anchor="ctr"/>
          <a:lstStyle/>
          <a:p>
            <a:pPr algn="ctr" rtl="0"/>
            <a:r>
              <a:rPr lang="en-US" sz="1400" b="1" dirty="0" smtClean="0">
                <a:solidFill>
                  <a:schemeClr val="bg1"/>
                </a:solidFill>
                <a:latin typeface="Calibri" pitchFamily="34" charset="0"/>
                <a:ea typeface="Calibri" pitchFamily="34" charset="0"/>
                <a:cs typeface="Times New Roman" pitchFamily="18" charset="0"/>
              </a:rPr>
              <a:t>Destination Child</a:t>
            </a:r>
            <a:r>
              <a:rPr lang="en-US" sz="1400" b="1" kern="1200" dirty="0" smtClean="0">
                <a:solidFill>
                  <a:schemeClr val="bg1"/>
                </a:solidFill>
                <a:latin typeface="Calibri" pitchFamily="34" charset="0"/>
                <a:ea typeface="Calibri" pitchFamily="34" charset="0"/>
                <a:cs typeface="Times New Roman" pitchFamily="18" charset="0"/>
              </a:rPr>
              <a:t> Partition</a:t>
            </a:r>
          </a:p>
        </p:txBody>
      </p:sp>
      <p:sp>
        <p:nvSpPr>
          <p:cNvPr id="51" name="AutoShape 22"/>
          <p:cNvSpPr>
            <a:spLocks noChangeArrowheads="1"/>
          </p:cNvSpPr>
          <p:nvPr/>
        </p:nvSpPr>
        <p:spPr bwMode="auto">
          <a:xfrm>
            <a:off x="5276850" y="4540252"/>
            <a:ext cx="3257550" cy="203197"/>
          </a:xfrm>
          <a:prstGeom prst="flowChartAlternateProcess">
            <a:avLst/>
          </a:prstGeom>
          <a:solidFill>
            <a:schemeClr val="tx1">
              <a:lumMod val="7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2" name="AutoShape 22"/>
          <p:cNvSpPr>
            <a:spLocks noChangeArrowheads="1"/>
          </p:cNvSpPr>
          <p:nvPr/>
        </p:nvSpPr>
        <p:spPr bwMode="auto">
          <a:xfrm>
            <a:off x="5286375" y="4774307"/>
            <a:ext cx="3248026" cy="226317"/>
          </a:xfrm>
          <a:prstGeom prst="flowChartAlternateProcess">
            <a:avLst/>
          </a:prstGeom>
          <a:solidFill>
            <a:schemeClr val="bg1">
              <a:lumMod val="65000"/>
              <a:lumOff val="35000"/>
            </a:schemeClr>
          </a:solidFill>
          <a:ln w="3175">
            <a:solidFill>
              <a:srgbClr val="C2D69B"/>
            </a:solidFill>
            <a:miter lim="800000"/>
            <a:headEnd/>
            <a:tailEnd/>
          </a:ln>
          <a:effectLst>
            <a:outerShdw dist="28398" dir="3806097" algn="ctr" rotWithShape="0">
              <a:srgbClr val="4E6128">
                <a:alpha val="50000"/>
              </a:srgbClr>
            </a:outerShdw>
          </a:effectLst>
        </p:spPr>
        <p:txBody>
          <a:bodyPr lIns="0" tIns="0" rIns="0" bIns="0" anchor="ctr"/>
          <a:lstStyle/>
          <a:p>
            <a:pPr algn="r" rtl="0">
              <a:defRPr/>
            </a:pPr>
            <a:r>
              <a:rPr lang="en-US" sz="1400" b="1" kern="1200" dirty="0">
                <a:solidFill>
                  <a:srgbClr val="000000"/>
                </a:solidFill>
                <a:latin typeface="Calibri" pitchFamily="34" charset="0"/>
                <a:ea typeface="Calibri" pitchFamily="34" charset="0"/>
                <a:cs typeface="Times New Roman" pitchFamily="18" charset="0"/>
              </a:rPr>
              <a:t>						</a:t>
            </a:r>
            <a:endParaRPr lang="en-US" sz="4000" kern="1200" dirty="0">
              <a:solidFill>
                <a:srgbClr val="000000"/>
              </a:solidFill>
              <a:latin typeface="Calibri"/>
              <a:ea typeface="+mn-ea"/>
              <a:cs typeface="Arial" pitchFamily="34" charset="0"/>
            </a:endParaRPr>
          </a:p>
        </p:txBody>
      </p:sp>
      <p:sp>
        <p:nvSpPr>
          <p:cNvPr id="59" name="Text Box 38"/>
          <p:cNvSpPr txBox="1">
            <a:spLocks noChangeArrowheads="1"/>
          </p:cNvSpPr>
          <p:nvPr/>
        </p:nvSpPr>
        <p:spPr bwMode="auto">
          <a:xfrm>
            <a:off x="6188516" y="4527550"/>
            <a:ext cx="1507684" cy="243777"/>
          </a:xfrm>
          <a:prstGeom prst="rect">
            <a:avLst/>
          </a:prstGeom>
          <a:noFill/>
          <a:ln w="9525">
            <a:noFill/>
            <a:miter lim="800000"/>
            <a:headEnd/>
            <a:tailEnd/>
          </a:ln>
        </p:spPr>
        <p:txBody>
          <a:bodyPr lIns="0" tIns="0" rIns="0" bIns="0" anchor="ctr"/>
          <a:lstStyle/>
          <a:p>
            <a:pPr algn="ctr" rtl="0"/>
            <a:r>
              <a:rPr lang="en-US" sz="1000" b="1" dirty="0" smtClean="0">
                <a:solidFill>
                  <a:schemeClr val="bg1"/>
                </a:solidFill>
                <a:latin typeface="Calibri" pitchFamily="34" charset="0"/>
                <a:ea typeface="Calibri" pitchFamily="34" charset="0"/>
                <a:cs typeface="Times New Roman" pitchFamily="18" charset="0"/>
              </a:rPr>
              <a:t>Hypervisor</a:t>
            </a:r>
            <a:endParaRPr lang="en-US" sz="1000" kern="1200" dirty="0">
              <a:solidFill>
                <a:schemeClr val="bg1"/>
              </a:solidFill>
              <a:latin typeface="Calibri"/>
              <a:ea typeface="Calibri" pitchFamily="34" charset="0"/>
              <a:cs typeface="Arial" pitchFamily="34" charset="0"/>
            </a:endParaRPr>
          </a:p>
        </p:txBody>
      </p:sp>
      <p:sp>
        <p:nvSpPr>
          <p:cNvPr id="60" name="Text Box 20"/>
          <p:cNvSpPr txBox="1">
            <a:spLocks noChangeArrowheads="1"/>
          </p:cNvSpPr>
          <p:nvPr/>
        </p:nvSpPr>
        <p:spPr bwMode="auto">
          <a:xfrm>
            <a:off x="6445310" y="4728273"/>
            <a:ext cx="981456" cy="243777"/>
          </a:xfrm>
          <a:prstGeom prst="rect">
            <a:avLst/>
          </a:prstGeom>
          <a:noFill/>
          <a:ln w="9525">
            <a:noFill/>
            <a:miter lim="800000"/>
            <a:headEnd/>
            <a:tailEnd/>
          </a:ln>
        </p:spPr>
        <p:txBody>
          <a:bodyPr lIns="0" tIns="0" rIns="0" bIns="0" anchor="ctr"/>
          <a:lstStyle/>
          <a:p>
            <a:pPr algn="ctr" rtl="0"/>
            <a:r>
              <a:rPr lang="en-US" sz="900" b="1" kern="1200" dirty="0" smtClean="0">
                <a:solidFill>
                  <a:srgbClr val="FFFFFF"/>
                </a:solidFill>
                <a:latin typeface="Calibri" pitchFamily="34" charset="0"/>
                <a:ea typeface="Calibri" pitchFamily="34" charset="0"/>
                <a:cs typeface="Times New Roman" pitchFamily="18" charset="0"/>
              </a:rPr>
              <a:t>Hardware</a:t>
            </a:r>
            <a:endParaRPr lang="en-US" sz="900" kern="1200" dirty="0">
              <a:solidFill>
                <a:srgbClr val="FFFFFF"/>
              </a:solidFill>
              <a:latin typeface="Calibri"/>
              <a:ea typeface="Calibri" pitchFamily="34" charset="0"/>
              <a:cs typeface="Arial" pitchFamily="34" charset="0"/>
            </a:endParaRPr>
          </a:p>
        </p:txBody>
      </p:sp>
      <p:sp>
        <p:nvSpPr>
          <p:cNvPr id="82" name="Rectangle 81"/>
          <p:cNvSpPr/>
          <p:nvPr/>
        </p:nvSpPr>
        <p:spPr bwMode="auto">
          <a:xfrm>
            <a:off x="7295745" y="3371850"/>
            <a:ext cx="1238655" cy="1143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84" name="Text Box 38"/>
          <p:cNvSpPr txBox="1">
            <a:spLocks noChangeArrowheads="1"/>
          </p:cNvSpPr>
          <p:nvPr/>
        </p:nvSpPr>
        <p:spPr bwMode="auto">
          <a:xfrm>
            <a:off x="7375998" y="3473788"/>
            <a:ext cx="1066800" cy="152400"/>
          </a:xfrm>
          <a:prstGeom prst="rect">
            <a:avLst/>
          </a:prstGeom>
          <a:noFill/>
          <a:ln w="9525">
            <a:noFill/>
            <a:miter lim="800000"/>
            <a:headEnd/>
            <a:tailEnd/>
          </a:ln>
        </p:spPr>
        <p:txBody>
          <a:bodyPr lIns="0" tIns="0" rIns="0" bIns="0" anchor="ctr"/>
          <a:lstStyle/>
          <a:p>
            <a:pPr algn="ctr" rtl="0"/>
            <a:r>
              <a:rPr lang="en-US" sz="1200" b="1" kern="1200" dirty="0">
                <a:solidFill>
                  <a:schemeClr val="bg1"/>
                </a:solidFill>
                <a:latin typeface="Calibri" pitchFamily="34" charset="0"/>
                <a:ea typeface="Calibri" pitchFamily="34" charset="0"/>
                <a:cs typeface="Times New Roman" pitchFamily="18" charset="0"/>
              </a:rPr>
              <a:t>Root Partition</a:t>
            </a:r>
            <a:endParaRPr lang="en-US" sz="1200" kern="1200" dirty="0">
              <a:solidFill>
                <a:schemeClr val="bg1"/>
              </a:solidFill>
              <a:latin typeface="Calibri"/>
              <a:ea typeface="Calibri" pitchFamily="34" charset="0"/>
              <a:cs typeface="Arial" pitchFamily="34" charset="0"/>
            </a:endParaRPr>
          </a:p>
        </p:txBody>
      </p:sp>
      <p:sp>
        <p:nvSpPr>
          <p:cNvPr id="99" name="TextBox 98"/>
          <p:cNvSpPr txBox="1"/>
          <p:nvPr/>
        </p:nvSpPr>
        <p:spPr>
          <a:xfrm>
            <a:off x="7184170" y="2762250"/>
            <a:ext cx="1578830" cy="369332"/>
          </a:xfrm>
          <a:prstGeom prst="rect">
            <a:avLst/>
          </a:prstGeom>
          <a:noFill/>
        </p:spPr>
        <p:txBody>
          <a:bodyPr wrap="none" rtlCol="0">
            <a:spAutoFit/>
          </a:bodyPr>
          <a:lstStyle/>
          <a:p>
            <a:r>
              <a:rPr lang="en-US" dirty="0" smtClean="0"/>
              <a:t>Physical Server</a:t>
            </a:r>
            <a:endParaRPr lang="en-US" dirty="0"/>
          </a:p>
        </p:txBody>
      </p:sp>
      <p:grpSp>
        <p:nvGrpSpPr>
          <p:cNvPr id="2" name="Group 32"/>
          <p:cNvGrpSpPr/>
          <p:nvPr/>
        </p:nvGrpSpPr>
        <p:grpSpPr>
          <a:xfrm>
            <a:off x="5356412" y="3242554"/>
            <a:ext cx="1653988" cy="415046"/>
            <a:chOff x="2079812" y="4905042"/>
            <a:chExt cx="1653988" cy="415046"/>
          </a:xfrm>
        </p:grpSpPr>
        <p:sp>
          <p:nvSpPr>
            <p:cNvPr id="34" name="AutoShape 34"/>
            <p:cNvSpPr>
              <a:spLocks noChangeArrowheads="1"/>
            </p:cNvSpPr>
            <p:nvPr/>
          </p:nvSpPr>
          <p:spPr bwMode="auto">
            <a:xfrm>
              <a:off x="2079812" y="4905042"/>
              <a:ext cx="1653988" cy="415046"/>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35" name="TextBox 34"/>
            <p:cNvSpPr txBox="1"/>
            <p:nvPr/>
          </p:nvSpPr>
          <p:spPr>
            <a:xfrm>
              <a:off x="2108694" y="4972050"/>
              <a:ext cx="1600200" cy="276999"/>
            </a:xfrm>
            <a:prstGeom prst="rect">
              <a:avLst/>
            </a:prstGeom>
            <a:noFill/>
          </p:spPr>
          <p:txBody>
            <a:bodyPr wrap="square" rtlCol="0">
              <a:spAutoFit/>
            </a:bodyPr>
            <a:lstStyle/>
            <a:p>
              <a:pPr algn="ctr"/>
              <a:r>
                <a:rPr lang="en-US" sz="1200" b="1" dirty="0" smtClean="0">
                  <a:solidFill>
                    <a:schemeClr val="bg1"/>
                  </a:solidFill>
                </a:rPr>
                <a:t>Partition Memory</a:t>
              </a:r>
              <a:endParaRPr lang="en-US" sz="1200" b="1" dirty="0">
                <a:solidFill>
                  <a:schemeClr val="bg1"/>
                </a:solidFill>
              </a:endParaRPr>
            </a:p>
          </p:txBody>
        </p:sp>
      </p:grpSp>
      <p:sp>
        <p:nvSpPr>
          <p:cNvPr id="40" name="Right Arrow 39"/>
          <p:cNvSpPr/>
          <p:nvPr/>
        </p:nvSpPr>
        <p:spPr bwMode="auto">
          <a:xfrm>
            <a:off x="3895725" y="4238625"/>
            <a:ext cx="1371600" cy="295275"/>
          </a:xfrm>
          <a:prstGeom prst="rightArrow">
            <a:avLst>
              <a:gd name="adj1" fmla="val 50000"/>
              <a:gd name="adj2" fmla="val 72917"/>
            </a:avLst>
          </a:prstGeom>
          <a:solidFill>
            <a:schemeClr val="accent5">
              <a:lumMod val="75000"/>
            </a:schemeClr>
          </a:solidFill>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3">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AutoShape 28"/>
          <p:cNvSpPr>
            <a:spLocks noChangeArrowheads="1"/>
          </p:cNvSpPr>
          <p:nvPr/>
        </p:nvSpPr>
        <p:spPr bwMode="auto">
          <a:xfrm>
            <a:off x="3581400" y="5243097"/>
            <a:ext cx="1933575" cy="676274"/>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43" name="TextBox 42"/>
          <p:cNvSpPr txBox="1"/>
          <p:nvPr/>
        </p:nvSpPr>
        <p:spPr>
          <a:xfrm>
            <a:off x="3819525" y="5605046"/>
            <a:ext cx="1470532" cy="338554"/>
          </a:xfrm>
          <a:prstGeom prst="rect">
            <a:avLst/>
          </a:prstGeom>
          <a:noFill/>
        </p:spPr>
        <p:txBody>
          <a:bodyPr wrap="none" rtlCol="0">
            <a:spAutoFit/>
          </a:bodyPr>
          <a:lstStyle/>
          <a:p>
            <a:pPr algn="ctr"/>
            <a:r>
              <a:rPr lang="en-US" sz="1600" b="1" dirty="0" smtClean="0">
                <a:solidFill>
                  <a:schemeClr val="bg1"/>
                </a:solidFill>
              </a:rPr>
              <a:t>Shared Storage</a:t>
            </a:r>
          </a:p>
        </p:txBody>
      </p:sp>
      <p:sp>
        <p:nvSpPr>
          <p:cNvPr id="44" name="Flowchart: Magnetic Disk 43"/>
          <p:cNvSpPr/>
          <p:nvPr/>
        </p:nvSpPr>
        <p:spPr bwMode="auto">
          <a:xfrm>
            <a:off x="3810000" y="53192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3822520" y="5351682"/>
            <a:ext cx="558038" cy="276999"/>
          </a:xfrm>
          <a:prstGeom prst="rect">
            <a:avLst/>
          </a:prstGeom>
          <a:noFill/>
        </p:spPr>
        <p:txBody>
          <a:bodyPr wrap="none" rtlCol="0">
            <a:spAutoFit/>
          </a:bodyPr>
          <a:lstStyle/>
          <a:p>
            <a:r>
              <a:rPr lang="en-US" sz="1200" dirty="0" smtClean="0">
                <a:solidFill>
                  <a:schemeClr val="bg1"/>
                </a:solidFill>
              </a:rPr>
              <a:t>LUN 1</a:t>
            </a:r>
            <a:endParaRPr lang="en-US" sz="1200" dirty="0">
              <a:solidFill>
                <a:schemeClr val="bg1"/>
              </a:solidFill>
            </a:endParaRPr>
          </a:p>
        </p:txBody>
      </p:sp>
      <p:cxnSp>
        <p:nvCxnSpPr>
          <p:cNvPr id="113" name="Shape 86"/>
          <p:cNvCxnSpPr/>
          <p:nvPr/>
        </p:nvCxnSpPr>
        <p:spPr>
          <a:xfrm rot="5400000" flipH="1" flipV="1">
            <a:off x="7527134" y="5112546"/>
            <a:ext cx="266695" cy="3"/>
          </a:xfrm>
          <a:prstGeom prst="bentConnector3">
            <a:avLst>
              <a:gd name="adj1" fmla="val 50000"/>
            </a:avLst>
          </a:prstGeom>
          <a:ln w="508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b="34375"/>
          <a:stretch>
            <a:fillRect/>
          </a:stretch>
        </p:blipFill>
        <p:spPr bwMode="auto">
          <a:xfrm flipH="1">
            <a:off x="7431447" y="5505674"/>
            <a:ext cx="435086" cy="285525"/>
          </a:xfrm>
          <a:prstGeom prst="rect">
            <a:avLst/>
          </a:prstGeom>
          <a:noFill/>
          <a:ln w="9525">
            <a:noFill/>
            <a:miter lim="800000"/>
            <a:headEnd/>
            <a:tailEnd/>
          </a:ln>
          <a:effectLst/>
        </p:spPr>
      </p:pic>
      <p:sp>
        <p:nvSpPr>
          <p:cNvPr id="125" name="Rectangle 124"/>
          <p:cNvSpPr/>
          <p:nvPr/>
        </p:nvSpPr>
        <p:spPr bwMode="auto">
          <a:xfrm>
            <a:off x="7409550" y="5638800"/>
            <a:ext cx="152400" cy="1524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4" name="AutoShape 34"/>
          <p:cNvSpPr>
            <a:spLocks noChangeArrowheads="1"/>
          </p:cNvSpPr>
          <p:nvPr/>
        </p:nvSpPr>
        <p:spPr bwMode="auto">
          <a:xfrm>
            <a:off x="5356412" y="3708449"/>
            <a:ext cx="1653988" cy="216002"/>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1" name="TextBox 60"/>
          <p:cNvSpPr txBox="1"/>
          <p:nvPr/>
        </p:nvSpPr>
        <p:spPr>
          <a:xfrm>
            <a:off x="5356412" y="3695700"/>
            <a:ext cx="1600200" cy="261610"/>
          </a:xfrm>
          <a:prstGeom prst="rect">
            <a:avLst/>
          </a:prstGeom>
          <a:noFill/>
        </p:spPr>
        <p:txBody>
          <a:bodyPr wrap="square" rtlCol="0">
            <a:spAutoFit/>
          </a:bodyPr>
          <a:lstStyle/>
          <a:p>
            <a:pPr algn="ctr"/>
            <a:r>
              <a:rPr lang="en-US" sz="1100" b="1" dirty="0" smtClean="0">
                <a:solidFill>
                  <a:schemeClr val="bg1"/>
                </a:solidFill>
              </a:rPr>
              <a:t>Changed Pages</a:t>
            </a:r>
            <a:endParaRPr lang="en-US" sz="1100" b="1" dirty="0">
              <a:solidFill>
                <a:schemeClr val="bg1"/>
              </a:solidFill>
            </a:endParaRPr>
          </a:p>
        </p:txBody>
      </p:sp>
      <p:sp>
        <p:nvSpPr>
          <p:cNvPr id="65" name="AutoShape 34"/>
          <p:cNvSpPr>
            <a:spLocks noChangeArrowheads="1"/>
          </p:cNvSpPr>
          <p:nvPr/>
        </p:nvSpPr>
        <p:spPr bwMode="auto">
          <a:xfrm>
            <a:off x="5356412" y="3975858"/>
            <a:ext cx="1653988" cy="219241"/>
          </a:xfrm>
          <a:prstGeom prst="roundRect">
            <a:avLst>
              <a:gd name="adj" fmla="val 2995"/>
            </a:avLst>
          </a:prstGeom>
          <a:gradFill rotWithShape="0">
            <a:gsLst>
              <a:gs pos="0">
                <a:schemeClr val="accent5">
                  <a:lumMod val="40000"/>
                  <a:lumOff val="60000"/>
                </a:schemeClr>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6" name="TextBox 65"/>
          <p:cNvSpPr txBox="1"/>
          <p:nvPr/>
        </p:nvSpPr>
        <p:spPr>
          <a:xfrm>
            <a:off x="5391817" y="3962400"/>
            <a:ext cx="1600200" cy="261610"/>
          </a:xfrm>
          <a:prstGeom prst="rect">
            <a:avLst/>
          </a:prstGeom>
          <a:noFill/>
        </p:spPr>
        <p:txBody>
          <a:bodyPr wrap="square" rtlCol="0">
            <a:spAutoFit/>
          </a:bodyPr>
          <a:lstStyle/>
          <a:p>
            <a:pPr algn="ctr"/>
            <a:r>
              <a:rPr lang="en-US" sz="1100" b="1" dirty="0" smtClean="0">
                <a:solidFill>
                  <a:schemeClr val="bg1"/>
                </a:solidFill>
              </a:rPr>
              <a:t>Storage Connections</a:t>
            </a:r>
            <a:endParaRPr lang="en-US" sz="1100" b="1" dirty="0">
              <a:solidFill>
                <a:schemeClr val="bg1"/>
              </a:solidFill>
            </a:endParaRPr>
          </a:p>
        </p:txBody>
      </p:sp>
      <p:sp>
        <p:nvSpPr>
          <p:cNvPr id="67" name="AutoShape 34"/>
          <p:cNvSpPr>
            <a:spLocks noChangeArrowheads="1"/>
          </p:cNvSpPr>
          <p:nvPr/>
        </p:nvSpPr>
        <p:spPr bwMode="auto">
          <a:xfrm>
            <a:off x="5365937" y="4266202"/>
            <a:ext cx="1653988" cy="221223"/>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68" name="TextBox 67"/>
          <p:cNvSpPr txBox="1"/>
          <p:nvPr/>
        </p:nvSpPr>
        <p:spPr>
          <a:xfrm>
            <a:off x="5440480" y="4248150"/>
            <a:ext cx="1524000" cy="261610"/>
          </a:xfrm>
          <a:prstGeom prst="rect">
            <a:avLst/>
          </a:prstGeom>
          <a:noFill/>
        </p:spPr>
        <p:txBody>
          <a:bodyPr wrap="square" rtlCol="0">
            <a:spAutoFit/>
          </a:bodyPr>
          <a:lstStyle/>
          <a:p>
            <a:pPr algn="ctr"/>
            <a:r>
              <a:rPr lang="en-US" sz="1100" b="1" dirty="0" smtClean="0">
                <a:solidFill>
                  <a:schemeClr val="bg1"/>
                </a:solidFill>
              </a:rPr>
              <a:t>Network Connections</a:t>
            </a:r>
          </a:p>
        </p:txBody>
      </p:sp>
      <p:sp>
        <p:nvSpPr>
          <p:cNvPr id="96" name="AutoShape 28"/>
          <p:cNvSpPr>
            <a:spLocks noChangeArrowheads="1"/>
          </p:cNvSpPr>
          <p:nvPr/>
        </p:nvSpPr>
        <p:spPr bwMode="auto">
          <a:xfrm>
            <a:off x="6858000" y="5243098"/>
            <a:ext cx="1552574" cy="290928"/>
          </a:xfrm>
          <a:prstGeom prst="roundRect">
            <a:avLst>
              <a:gd name="adj" fmla="val 2995"/>
            </a:avLst>
          </a:prstGeom>
          <a:gradFill rotWithShape="0">
            <a:gsLst>
              <a:gs pos="0">
                <a:srgbClr val="FFFFFF"/>
              </a:gs>
              <a:gs pos="100000">
                <a:srgbClr val="B8CCE4"/>
              </a:gs>
            </a:gsLst>
            <a:lin ang="5400000" scaled="1"/>
          </a:gradFill>
          <a:ln w="3175">
            <a:solidFill>
              <a:srgbClr val="95B3D7"/>
            </a:solidFill>
            <a:round/>
            <a:headEnd/>
            <a:tailEnd/>
          </a:ln>
          <a:effectLst>
            <a:outerShdw dist="28398" dir="3806097" algn="ctr" rotWithShape="0">
              <a:srgbClr val="243F60">
                <a:alpha val="50000"/>
              </a:srgbClr>
            </a:outerShdw>
          </a:effectLst>
        </p:spPr>
        <p:txBody>
          <a:bodyPr/>
          <a:lstStyle/>
          <a:p>
            <a:pPr algn="l" rtl="0">
              <a:defRPr/>
            </a:pPr>
            <a:endParaRPr lang="en-US" sz="4000" kern="1200" dirty="0">
              <a:solidFill>
                <a:srgbClr val="FFFFFF"/>
              </a:solidFill>
              <a:latin typeface="Calibri"/>
              <a:ea typeface="+mn-ea"/>
              <a:cs typeface="+mn-cs"/>
            </a:endParaRPr>
          </a:p>
        </p:txBody>
      </p:sp>
      <p:sp>
        <p:nvSpPr>
          <p:cNvPr id="97" name="TextBox 96"/>
          <p:cNvSpPr txBox="1"/>
          <p:nvPr/>
        </p:nvSpPr>
        <p:spPr>
          <a:xfrm>
            <a:off x="6915149" y="5248275"/>
            <a:ext cx="1451038" cy="261610"/>
          </a:xfrm>
          <a:prstGeom prst="rect">
            <a:avLst/>
          </a:prstGeom>
          <a:noFill/>
        </p:spPr>
        <p:txBody>
          <a:bodyPr wrap="none" rtlCol="0">
            <a:spAutoFit/>
          </a:bodyPr>
          <a:lstStyle/>
          <a:p>
            <a:pPr algn="ctr"/>
            <a:r>
              <a:rPr lang="en-US" sz="1100" b="1" dirty="0" smtClean="0">
                <a:solidFill>
                  <a:schemeClr val="bg1"/>
                </a:solidFill>
              </a:rPr>
              <a:t>Network Connections</a:t>
            </a:r>
          </a:p>
        </p:txBody>
      </p:sp>
      <p:cxnSp>
        <p:nvCxnSpPr>
          <p:cNvPr id="72" name="Shape 86"/>
          <p:cNvCxnSpPr/>
          <p:nvPr/>
        </p:nvCxnSpPr>
        <p:spPr>
          <a:xfrm flipV="1">
            <a:off x="4391025" y="5019675"/>
            <a:ext cx="2152650" cy="504825"/>
          </a:xfrm>
          <a:prstGeom prst="bentConnector3">
            <a:avLst>
              <a:gd name="adj1" fmla="val 10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hape 86"/>
          <p:cNvCxnSpPr/>
          <p:nvPr/>
        </p:nvCxnSpPr>
        <p:spPr>
          <a:xfrm flipV="1">
            <a:off x="5305425" y="5029200"/>
            <a:ext cx="866775" cy="381000"/>
          </a:xfrm>
          <a:prstGeom prst="bentConnector3">
            <a:avLst>
              <a:gd name="adj1" fmla="val 10018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Flowchart: Magnetic Disk 55"/>
          <p:cNvSpPr/>
          <p:nvPr/>
        </p:nvSpPr>
        <p:spPr bwMode="auto">
          <a:xfrm>
            <a:off x="4724400" y="5319296"/>
            <a:ext cx="589417" cy="285750"/>
          </a:xfrm>
          <a:prstGeom prst="flowChartMagneticDisk">
            <a:avLst/>
          </a:prstGeom>
          <a:solidFill>
            <a:schemeClr val="accent4">
              <a:lumMod val="60000"/>
              <a:lumOff val="40000"/>
            </a:schemeClr>
          </a:solidFill>
          <a:ln>
            <a:solidFill>
              <a:schemeClr val="bg1">
                <a:lumMod val="65000"/>
                <a:lumOff val="3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7" name="TextBox 56"/>
          <p:cNvSpPr txBox="1"/>
          <p:nvPr/>
        </p:nvSpPr>
        <p:spPr>
          <a:xfrm>
            <a:off x="4736920" y="5351682"/>
            <a:ext cx="558038" cy="276999"/>
          </a:xfrm>
          <a:prstGeom prst="rect">
            <a:avLst/>
          </a:prstGeom>
          <a:noFill/>
        </p:spPr>
        <p:txBody>
          <a:bodyPr wrap="none" rtlCol="0">
            <a:spAutoFit/>
          </a:bodyPr>
          <a:lstStyle/>
          <a:p>
            <a:r>
              <a:rPr lang="en-US" sz="1200" dirty="0" smtClean="0">
                <a:solidFill>
                  <a:schemeClr val="bg1"/>
                </a:solidFill>
              </a:rPr>
              <a:t>LUN 2</a:t>
            </a:r>
            <a:endParaRPr lang="en-US" sz="1200" dirty="0">
              <a:solidFill>
                <a:schemeClr val="bg1"/>
              </a:solidFill>
            </a:endParaRPr>
          </a:p>
        </p:txBody>
      </p:sp>
      <p:sp>
        <p:nvSpPr>
          <p:cNvPr id="124" name="Left Arrow 123"/>
          <p:cNvSpPr/>
          <p:nvPr/>
        </p:nvSpPr>
        <p:spPr bwMode="auto">
          <a:xfrm flipH="1">
            <a:off x="7777249" y="5625096"/>
            <a:ext cx="304800" cy="195836"/>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4" name="Title 1"/>
          <p:cNvSpPr>
            <a:spLocks noGrp="1"/>
          </p:cNvSpPr>
          <p:nvPr>
            <p:ph type="title"/>
          </p:nvPr>
        </p:nvSpPr>
        <p:spPr>
          <a:xfrm>
            <a:off x="381000" y="263402"/>
            <a:ext cx="8382000" cy="498598"/>
          </a:xfrm>
        </p:spPr>
        <p:txBody>
          <a:bodyPr>
            <a:noAutofit/>
          </a:bodyPr>
          <a:lstStyle/>
          <a:p>
            <a:r>
              <a:rPr dirty="0" smtClean="0"/>
              <a:t>Hyper-V Live Migration</a:t>
            </a:r>
            <a:endParaRPr lang="en-US" dirty="0"/>
          </a:p>
        </p:txBody>
      </p:sp>
      <p:sp>
        <p:nvSpPr>
          <p:cNvPr id="71" name="Text Placeholder 2"/>
          <p:cNvSpPr txBox="1">
            <a:spLocks/>
          </p:cNvSpPr>
          <p:nvPr/>
        </p:nvSpPr>
        <p:spPr>
          <a:xfrm>
            <a:off x="381000" y="914400"/>
            <a:ext cx="8382000" cy="685800"/>
          </a:xfrm>
          <a:prstGeom prst="rect">
            <a:avLst/>
          </a:prstGeom>
        </p:spPr>
        <p:txBody>
          <a:bodyPr/>
          <a:lstStyle/>
          <a:p>
            <a:pPr marL="396875" lvl="0" indent="-396875" defTabSz="914363">
              <a:lnSpc>
                <a:spcPct val="90000"/>
              </a:lnSpc>
              <a:spcBef>
                <a:spcPct val="20000"/>
              </a:spcBef>
              <a:defRPr/>
            </a:pPr>
            <a:r>
              <a:rPr lang="zh-CN" altLang="en-US" sz="2400" dirty="0" smtClean="0">
                <a:solidFill>
                  <a:schemeClr val="tx2"/>
                </a:solidFill>
              </a:rPr>
              <a:t>工作机制详解</a:t>
            </a:r>
            <a:endParaRPr lang="en-US" sz="2400" dirty="0" smtClean="0">
              <a:solidFill>
                <a:schemeClr val="tx2"/>
              </a:solidFill>
            </a:endParaRPr>
          </a:p>
        </p:txBody>
      </p:sp>
    </p:spTree>
  </p:cSld>
  <p:clrMapOvr>
    <a:masterClrMapping/>
  </p:clrMapOvr>
  <p:transition advTm="17020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57200" y="5943600"/>
            <a:ext cx="4419600" cy="381000"/>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latin typeface="Calibri" pitchFamily="34" charset="0"/>
            </a:endParaRPr>
          </a:p>
        </p:txBody>
      </p:sp>
      <p:grpSp>
        <p:nvGrpSpPr>
          <p:cNvPr id="2" name="Group 4"/>
          <p:cNvGrpSpPr/>
          <p:nvPr/>
        </p:nvGrpSpPr>
        <p:grpSpPr>
          <a:xfrm>
            <a:off x="1295400" y="1371600"/>
            <a:ext cx="5924549" cy="2362200"/>
            <a:chOff x="857250" y="2318918"/>
            <a:chExt cx="6390167" cy="2786482"/>
          </a:xfrm>
        </p:grpSpPr>
        <p:pic>
          <p:nvPicPr>
            <p:cNvPr id="5122" name="Picture 2"/>
            <p:cNvPicPr>
              <a:picLocks noChangeAspect="1" noChangeArrowheads="1"/>
            </p:cNvPicPr>
            <p:nvPr/>
          </p:nvPicPr>
          <p:blipFill>
            <a:blip r:embed="rId3" cstate="print"/>
            <a:srcRect t="574" b="27725"/>
            <a:stretch>
              <a:fillRect/>
            </a:stretch>
          </p:blipFill>
          <p:spPr bwMode="auto">
            <a:xfrm>
              <a:off x="4180367" y="2318918"/>
              <a:ext cx="3067050" cy="278648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t="359" b="27586"/>
            <a:stretch>
              <a:fillRect/>
            </a:stretch>
          </p:blipFill>
          <p:spPr bwMode="auto">
            <a:xfrm>
              <a:off x="857250" y="2318918"/>
              <a:ext cx="3333750" cy="2786482"/>
            </a:xfrm>
            <a:prstGeom prst="rect">
              <a:avLst/>
            </a:prstGeom>
            <a:noFill/>
            <a:ln w="9525">
              <a:noFill/>
              <a:miter lim="800000"/>
              <a:headEnd/>
              <a:tailEnd/>
            </a:ln>
            <a:effectLst/>
          </p:spPr>
        </p:pic>
      </p:grpSp>
      <p:sp>
        <p:nvSpPr>
          <p:cNvPr id="6" name="Content Placeholder 2"/>
          <p:cNvSpPr txBox="1">
            <a:spLocks/>
          </p:cNvSpPr>
          <p:nvPr/>
        </p:nvSpPr>
        <p:spPr>
          <a:xfrm>
            <a:off x="457200" y="3971461"/>
            <a:ext cx="7467600" cy="18959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lang="en-US" sz="2400" dirty="0" smtClean="0">
                <a:solidFill>
                  <a:srgbClr val="99CC99"/>
                </a:solidFill>
              </a:rPr>
              <a:t>Centralized management of Virtual Machine creation, configuration and provisioning</a:t>
            </a:r>
          </a:p>
          <a:p>
            <a:pPr marL="854075" lvl="1" indent="-396875" defTabSz="914363">
              <a:lnSpc>
                <a:spcPct val="90000"/>
              </a:lnSpc>
              <a:spcBef>
                <a:spcPct val="20000"/>
              </a:spcBef>
              <a:buFontTx/>
              <a:buBlip>
                <a:blip r:embed="rId5"/>
              </a:buBlip>
            </a:pPr>
            <a:r>
              <a:rPr lang="en-US" sz="2000" dirty="0" smtClean="0">
                <a:solidFill>
                  <a:srgbClr val="99CC99"/>
                </a:solidFill>
              </a:rPr>
              <a:t>Provides wizards for creation and provisioning of VMs </a:t>
            </a:r>
            <a:br>
              <a:rPr lang="en-US" sz="2000" dirty="0" smtClean="0">
                <a:solidFill>
                  <a:srgbClr val="99CC99"/>
                </a:solidFill>
              </a:rPr>
            </a:br>
            <a:r>
              <a:rPr lang="en-US" sz="2000" dirty="0" smtClean="0">
                <a:solidFill>
                  <a:srgbClr val="99CC99"/>
                </a:solidFill>
              </a:rPr>
              <a:t>and devices</a:t>
            </a:r>
          </a:p>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kumimoji="0" lang="en-US" sz="2400" b="0" i="0" u="none" strike="noStrike" kern="1200" cap="none" spc="0" normalizeH="0" baseline="0" noProof="0" dirty="0" smtClean="0">
                <a:ln>
                  <a:noFill/>
                </a:ln>
                <a:solidFill>
                  <a:srgbClr val="99CC99"/>
                </a:solidFill>
                <a:effectLst/>
                <a:uLnTx/>
                <a:uFillTx/>
                <a:latin typeface="+mn-lt"/>
                <a:ea typeface="+mn-ea"/>
                <a:cs typeface="+mn-cs"/>
              </a:rPr>
              <a:t>Provides</a:t>
            </a:r>
            <a:r>
              <a:rPr kumimoji="0" lang="en-US" sz="2400" b="0" i="0" u="none" strike="noStrike" kern="1200" cap="none" spc="0" normalizeH="0" noProof="0" dirty="0" smtClean="0">
                <a:ln>
                  <a:noFill/>
                </a:ln>
                <a:solidFill>
                  <a:srgbClr val="99CC99"/>
                </a:solidFill>
                <a:effectLst/>
                <a:uLnTx/>
                <a:uFillTx/>
                <a:latin typeface="+mn-lt"/>
                <a:ea typeface="+mn-ea"/>
                <a:cs typeface="+mn-cs"/>
              </a:rPr>
              <a:t> tools for creation and provisioning of Virtual Hard Drives  (VHDs)</a:t>
            </a:r>
          </a:p>
          <a:p>
            <a:pPr marL="396875" marR="0" lvl="0" indent="-396875" algn="l" defTabSz="914363" rtl="0" eaLnBrk="1" fontAlgn="auto" latinLnBrk="0" hangingPunct="1">
              <a:lnSpc>
                <a:spcPct val="90000"/>
              </a:lnSpc>
              <a:spcBef>
                <a:spcPct val="20000"/>
              </a:spcBef>
              <a:spcAft>
                <a:spcPts val="0"/>
              </a:spcAft>
              <a:buClrTx/>
              <a:buSzTx/>
              <a:buFontTx/>
              <a:buBlip>
                <a:blip r:embed="rId5"/>
              </a:buBlip>
              <a:tabLst/>
              <a:defRPr/>
            </a:pPr>
            <a:r>
              <a:rPr lang="en-US" sz="2400" baseline="0" dirty="0" smtClean="0">
                <a:solidFill>
                  <a:srgbClr val="99CC99"/>
                </a:solidFill>
              </a:rPr>
              <a:t>Limited import</a:t>
            </a:r>
            <a:r>
              <a:rPr lang="en-US" sz="2400" dirty="0" smtClean="0">
                <a:solidFill>
                  <a:srgbClr val="99CC99"/>
                </a:solidFill>
              </a:rPr>
              <a:t> capabilities</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rgbClr val="99CC99"/>
              </a:solidFill>
              <a:effectLst/>
              <a:uLnTx/>
              <a:uFillTx/>
              <a:latin typeface="+mn-lt"/>
              <a:ea typeface="+mn-ea"/>
              <a:cs typeface="+mn-cs"/>
            </a:endParaRPr>
          </a:p>
        </p:txBody>
      </p:sp>
      <p:sp>
        <p:nvSpPr>
          <p:cNvPr id="7" name="Title 1"/>
          <p:cNvSpPr txBox="1">
            <a:spLocks/>
          </p:cNvSpPr>
          <p:nvPr/>
        </p:nvSpPr>
        <p:spPr>
          <a:xfrm>
            <a:off x="381000" y="228600"/>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zh-CN" altLang="en-US" sz="4000" b="1" u="none" strike="noStrike" kern="1200" cap="none" spc="-150" normalizeH="0" noProof="0" dirty="0" smtClean="0">
                <a:ln w="3175">
                  <a:noFill/>
                </a:ln>
                <a:solidFill>
                  <a:schemeClr val="tx1">
                    <a:lumMod val="65000"/>
                    <a:lumOff val="35000"/>
                  </a:schemeClr>
                </a:solidFill>
                <a:effectLst/>
                <a:uLnTx/>
                <a:uFillTx/>
                <a:latin typeface="+mj-lt"/>
                <a:ea typeface="+mn-ea"/>
                <a:cs typeface="Arial" charset="0"/>
              </a:rPr>
              <a:t>创制和管理虚拟机</a:t>
            </a:r>
            <a:endParaRPr kumimoji="0" lang="en-US" sz="4000" b="1" u="none" strike="noStrike" kern="1200" cap="none" spc="-150" normalizeH="0" noProof="0" dirty="0">
              <a:ln w="3175">
                <a:noFill/>
              </a:ln>
              <a:solidFill>
                <a:schemeClr val="tx1">
                  <a:lumMod val="65000"/>
                  <a:lumOff val="35000"/>
                </a:schemeClr>
              </a:solidFill>
              <a:effectLst/>
              <a:uLnTx/>
              <a:uFillTx/>
              <a:latin typeface="+mj-lt"/>
              <a:ea typeface="+mn-ea"/>
              <a:cs typeface="Arial" charset="0"/>
            </a:endParaRPr>
          </a:p>
        </p:txBody>
      </p:sp>
      <p:sp>
        <p:nvSpPr>
          <p:cNvPr id="8" name="Title 1"/>
          <p:cNvSpPr txBox="1">
            <a:spLocks/>
          </p:cNvSpPr>
          <p:nvPr/>
        </p:nvSpPr>
        <p:spPr>
          <a:xfrm>
            <a:off x="457200" y="838200"/>
            <a:ext cx="85344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2800" spc="-150" dirty="0" smtClean="0">
                <a:ln w="3175">
                  <a:noFill/>
                </a:ln>
                <a:solidFill>
                  <a:schemeClr val="tx2"/>
                </a:solidFill>
                <a:latin typeface="+mj-lt"/>
                <a:cs typeface="Arial" charset="0"/>
              </a:rPr>
              <a:t>Hyper-V Role in Windows 2008 Server Manager</a:t>
            </a:r>
            <a:endParaRPr kumimoji="0" lang="en-US" sz="2800" b="0" i="0" u="none" strike="noStrike" kern="1200" cap="none" spc="-150" normalizeH="0" baseline="0" noProof="0" dirty="0">
              <a:ln w="3175">
                <a:noFill/>
              </a:ln>
              <a:solidFill>
                <a:schemeClr val="tx2"/>
              </a:solidFill>
              <a:effectLst/>
              <a:uLnTx/>
              <a:uFillTx/>
              <a:latin typeface="+mj-lt"/>
              <a:ea typeface="+mn-ea"/>
              <a:cs typeface="Arial" charset="0"/>
            </a:endParaRPr>
          </a:p>
        </p:txBody>
      </p:sp>
    </p:spTree>
  </p:cSld>
  <p:clrMapOvr>
    <a:masterClrMapping/>
  </p:clrMapOvr>
  <p:transition advTm="6417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15"/>
          <p:cNvSpPr>
            <a:spLocks noGrp="1"/>
          </p:cNvSpPr>
          <p:nvPr>
            <p:ph type="title"/>
          </p:nvPr>
        </p:nvSpPr>
        <p:spPr>
          <a:xfrm>
            <a:off x="304800" y="228600"/>
            <a:ext cx="8229600" cy="1143000"/>
          </a:xfrm>
        </p:spPr>
        <p:txBody>
          <a:bodyPr/>
          <a:lstStyle/>
          <a:p>
            <a:pPr algn="l"/>
            <a:r>
              <a:rPr lang="en-US" sz="4000" dirty="0" smtClean="0"/>
              <a:t>System  Center V</a:t>
            </a:r>
            <a:r>
              <a:rPr lang="en-US" altLang="zh-CN" sz="4000" dirty="0" smtClean="0"/>
              <a:t>M</a:t>
            </a:r>
            <a:r>
              <a:rPr lang="en-US" sz="4000" dirty="0" smtClean="0"/>
              <a:t> Manager  2008 </a:t>
            </a:r>
            <a:endParaRPr lang="en-US" sz="4000" dirty="0"/>
          </a:p>
        </p:txBody>
      </p:sp>
      <p:sp>
        <p:nvSpPr>
          <p:cNvPr id="90" name="Content Placeholder 2"/>
          <p:cNvSpPr txBox="1">
            <a:spLocks/>
          </p:cNvSpPr>
          <p:nvPr/>
        </p:nvSpPr>
        <p:spPr>
          <a:xfrm>
            <a:off x="381000" y="914400"/>
            <a:ext cx="8534400" cy="4981575"/>
          </a:xfrm>
          <a:prstGeom prst="rect">
            <a:avLst/>
          </a:prstGeom>
        </p:spPr>
        <p:txBody>
          <a:bodyPr>
            <a:normAutofit/>
          </a:bodyPr>
          <a:lstStyle/>
          <a:p>
            <a:pPr marL="381000" indent="-381000" defTabSz="911225">
              <a:spcBef>
                <a:spcPts val="600"/>
              </a:spcBef>
              <a:buFontTx/>
              <a:buBlip>
                <a:blip r:embed="rId3"/>
              </a:buBlip>
              <a:defRPr/>
            </a:pPr>
            <a:r>
              <a:rPr lang="en-US" sz="2400" dirty="0" smtClean="0">
                <a:solidFill>
                  <a:srgbClr val="99CC99"/>
                </a:solidFill>
              </a:rPr>
              <a:t>Physical-to-Virtual and Virtual-to-Virtual image creation</a:t>
            </a:r>
          </a:p>
          <a:p>
            <a:pPr marL="838200" lvl="1" indent="-381000" defTabSz="911225">
              <a:spcBef>
                <a:spcPts val="600"/>
              </a:spcBef>
              <a:buFontTx/>
              <a:buBlip>
                <a:blip r:embed="rId3"/>
              </a:buBlip>
              <a:defRPr/>
            </a:pPr>
            <a:r>
              <a:rPr lang="en-US" sz="2000" dirty="0" smtClean="0">
                <a:solidFill>
                  <a:srgbClr val="99CC99"/>
                </a:solidFill>
              </a:rPr>
              <a:t>In place physical systems can be provisioned to VMs</a:t>
            </a:r>
          </a:p>
          <a:p>
            <a:pPr marL="838200" lvl="1" indent="-381000" defTabSz="911225">
              <a:spcBef>
                <a:spcPts val="600"/>
              </a:spcBef>
              <a:buFontTx/>
              <a:buBlip>
                <a:blip r:embed="rId3"/>
              </a:buBlip>
              <a:defRPr/>
            </a:pPr>
            <a:r>
              <a:rPr lang="en-US" sz="2000" dirty="0" smtClean="0">
                <a:solidFill>
                  <a:srgbClr val="99CC99"/>
                </a:solidFill>
              </a:rPr>
              <a:t>VMWare VMs can be translated to Hyper-V</a:t>
            </a:r>
          </a:p>
          <a:p>
            <a:pPr marL="381000" marR="0" lvl="0" indent="-381000" algn="l" defTabSz="911225" rtl="0" eaLnBrk="1" fontAlgn="auto" latinLnBrk="0" hangingPunct="1">
              <a:lnSpc>
                <a:spcPct val="100000"/>
              </a:lnSpc>
              <a:spcBef>
                <a:spcPts val="600"/>
              </a:spcBef>
              <a:spcAft>
                <a:spcPts val="0"/>
              </a:spcAft>
              <a:buClrTx/>
              <a:buSzTx/>
              <a:buFontTx/>
              <a:buBlip>
                <a:blip r:embed="rId3"/>
              </a:buBlip>
              <a:tabLst/>
              <a:defRPr/>
            </a:pPr>
            <a:r>
              <a:rPr kumimoji="0" lang="en-US" sz="2400" i="0" u="none" strike="noStrike" kern="1200" cap="none" spc="0" normalizeH="0" baseline="0" noProof="0" dirty="0" smtClean="0">
                <a:ln>
                  <a:noFill/>
                </a:ln>
                <a:solidFill>
                  <a:srgbClr val="99CC99"/>
                </a:solidFill>
                <a:effectLst/>
                <a:uLnTx/>
                <a:uFillTx/>
                <a:latin typeface="+mn-lt"/>
                <a:ea typeface="+mn-ea"/>
                <a:cs typeface="+mn-cs"/>
              </a:rPr>
              <a:t>Rapid Virtual Machine Provisioning</a:t>
            </a:r>
          </a:p>
          <a:p>
            <a:pPr marL="381000" marR="0" lvl="0" indent="-381000" algn="l" defTabSz="911225" rtl="0" eaLnBrk="1" fontAlgn="auto" latinLnBrk="0" hangingPunct="1">
              <a:lnSpc>
                <a:spcPct val="100000"/>
              </a:lnSpc>
              <a:spcBef>
                <a:spcPts val="600"/>
              </a:spcBef>
              <a:spcAft>
                <a:spcPts val="0"/>
              </a:spcAft>
              <a:buClrTx/>
              <a:buSzTx/>
              <a:buFontTx/>
              <a:buBlip>
                <a:blip r:embed="rId3"/>
              </a:buBlip>
              <a:tabLst/>
              <a:defRPr/>
            </a:pPr>
            <a:r>
              <a:rPr lang="en-US" sz="2400" dirty="0" smtClean="0">
                <a:solidFill>
                  <a:srgbClr val="99CC99"/>
                </a:solidFill>
              </a:rPr>
              <a:t>Virtual Machine library</a:t>
            </a:r>
            <a:endParaRPr kumimoji="0" lang="en-US" sz="2400" i="0" u="none" strike="noStrike" kern="1200" cap="none" spc="0" normalizeH="0" baseline="0" noProof="0" dirty="0" smtClean="0">
              <a:ln>
                <a:noFill/>
              </a:ln>
              <a:solidFill>
                <a:srgbClr val="99CC99"/>
              </a:solidFill>
              <a:effectLst/>
              <a:uLnTx/>
              <a:uFillTx/>
              <a:latin typeface="+mn-lt"/>
              <a:ea typeface="+mn-ea"/>
              <a:cs typeface="+mn-cs"/>
            </a:endParaRPr>
          </a:p>
          <a:p>
            <a:pPr marL="381000" marR="0" lvl="0" indent="-381000" algn="l" defTabSz="911225" rtl="0" eaLnBrk="1" fontAlgn="auto" latinLnBrk="0" hangingPunct="1">
              <a:lnSpc>
                <a:spcPct val="100000"/>
              </a:lnSpc>
              <a:spcBef>
                <a:spcPts val="600"/>
              </a:spcBef>
              <a:spcAft>
                <a:spcPts val="0"/>
              </a:spcAft>
              <a:buClrTx/>
              <a:buSzTx/>
              <a:buFontTx/>
              <a:buBlip>
                <a:blip r:embed="rId3"/>
              </a:buBlip>
              <a:tabLst/>
              <a:defRPr/>
            </a:pPr>
            <a:r>
              <a:rPr kumimoji="0" lang="en-US" sz="2400" i="0" u="none" strike="noStrike" kern="1200" cap="none" spc="0" normalizeH="0" baseline="0" noProof="0" dirty="0" smtClean="0">
                <a:ln>
                  <a:noFill/>
                </a:ln>
                <a:solidFill>
                  <a:srgbClr val="99CC99"/>
                </a:solidFill>
                <a:effectLst/>
                <a:uLnTx/>
                <a:uFillTx/>
                <a:latin typeface="+mn-lt"/>
                <a:ea typeface="+mn-ea"/>
                <a:cs typeface="+mn-cs"/>
              </a:rPr>
              <a:t>Multi-machine</a:t>
            </a:r>
            <a:r>
              <a:rPr kumimoji="0" lang="en-US" sz="2400" i="0" u="none" strike="noStrike" kern="1200" cap="none" spc="0" normalizeH="0" noProof="0" dirty="0" smtClean="0">
                <a:ln>
                  <a:noFill/>
                </a:ln>
                <a:solidFill>
                  <a:srgbClr val="99CC99"/>
                </a:solidFill>
                <a:effectLst/>
                <a:uLnTx/>
                <a:uFillTx/>
                <a:latin typeface="+mn-lt"/>
                <a:ea typeface="+mn-ea"/>
                <a:cs typeface="+mn-cs"/>
              </a:rPr>
              <a:t> management across system and VMs</a:t>
            </a:r>
          </a:p>
          <a:p>
            <a:pPr marL="381000" marR="0" lvl="0" indent="-381000" algn="l" defTabSz="911225" rtl="0" eaLnBrk="1" fontAlgn="auto" latinLnBrk="0" hangingPunct="1">
              <a:lnSpc>
                <a:spcPct val="100000"/>
              </a:lnSpc>
              <a:spcBef>
                <a:spcPts val="600"/>
              </a:spcBef>
              <a:spcAft>
                <a:spcPts val="0"/>
              </a:spcAft>
              <a:buClrTx/>
              <a:buSzTx/>
              <a:buFontTx/>
              <a:buBlip>
                <a:blip r:embed="rId3"/>
              </a:buBlip>
              <a:tabLst/>
              <a:defRPr/>
            </a:pPr>
            <a:r>
              <a:rPr lang="en-US" sz="2400" baseline="0" dirty="0" smtClean="0">
                <a:solidFill>
                  <a:srgbClr val="99CC99"/>
                </a:solidFill>
              </a:rPr>
              <a:t>PRO  - Performance and </a:t>
            </a:r>
            <a:r>
              <a:rPr lang="en-US" sz="2400" dirty="0" smtClean="0">
                <a:solidFill>
                  <a:srgbClr val="99CC99"/>
                </a:solidFill>
              </a:rPr>
              <a:t>Resource Optimization and automation</a:t>
            </a:r>
          </a:p>
          <a:p>
            <a:pPr marL="381000" marR="0" lvl="0" indent="-381000" algn="l" defTabSz="911225" rtl="0" eaLnBrk="1" fontAlgn="auto" latinLnBrk="0" hangingPunct="1">
              <a:lnSpc>
                <a:spcPct val="100000"/>
              </a:lnSpc>
              <a:spcBef>
                <a:spcPts val="600"/>
              </a:spcBef>
              <a:spcAft>
                <a:spcPts val="0"/>
              </a:spcAft>
              <a:buClrTx/>
              <a:buSzTx/>
              <a:tabLst/>
              <a:defRPr/>
            </a:pPr>
            <a:endParaRPr kumimoji="0" lang="en-US" sz="2400" i="0" u="none" strike="noStrike" kern="1200" cap="none" spc="0" normalizeH="0" baseline="0" noProof="0" dirty="0" smtClean="0">
              <a:ln>
                <a:noFill/>
              </a:ln>
              <a:solidFill>
                <a:srgbClr val="99CC99"/>
              </a:solidFill>
              <a:effectLst/>
              <a:uLnTx/>
              <a:uFillTx/>
              <a:latin typeface="+mn-lt"/>
              <a:ea typeface="+mn-ea"/>
              <a:cs typeface="+mn-cs"/>
            </a:endParaRPr>
          </a:p>
        </p:txBody>
      </p:sp>
      <p:pic>
        <p:nvPicPr>
          <p:cNvPr id="145413" name="Picture 5"/>
          <p:cNvPicPr>
            <a:picLocks noChangeAspect="1" noChangeArrowheads="1"/>
          </p:cNvPicPr>
          <p:nvPr/>
        </p:nvPicPr>
        <p:blipFill>
          <a:blip r:embed="rId4" cstate="print"/>
          <a:srcRect b="35670"/>
          <a:stretch>
            <a:fillRect/>
          </a:stretch>
        </p:blipFill>
        <p:spPr bwMode="auto">
          <a:xfrm>
            <a:off x="1303940" y="3962400"/>
            <a:ext cx="6316060" cy="2438400"/>
          </a:xfrm>
          <a:prstGeom prst="rect">
            <a:avLst/>
          </a:prstGeom>
          <a:noFill/>
          <a:ln w="9525">
            <a:noFill/>
            <a:miter lim="800000"/>
            <a:headEnd/>
            <a:tailEnd/>
          </a:ln>
          <a:effectLst/>
        </p:spPr>
      </p:pic>
    </p:spTree>
  </p:cSld>
  <p:clrMapOvr>
    <a:masterClrMapping/>
  </p:clrMapOvr>
  <p:transition advTm="12868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15"/>
          <p:cNvSpPr>
            <a:spLocks noGrp="1"/>
          </p:cNvSpPr>
          <p:nvPr>
            <p:ph type="title"/>
          </p:nvPr>
        </p:nvSpPr>
        <p:spPr>
          <a:xfrm>
            <a:off x="304800" y="230188"/>
            <a:ext cx="8382000" cy="498598"/>
          </a:xfrm>
        </p:spPr>
        <p:txBody>
          <a:bodyPr/>
          <a:lstStyle/>
          <a:p>
            <a:pPr algn="l"/>
            <a:r>
              <a:rPr lang="en-US" sz="4000" b="1" dirty="0" smtClean="0">
                <a:solidFill>
                  <a:schemeClr val="tx1">
                    <a:lumMod val="65000"/>
                    <a:lumOff val="35000"/>
                  </a:schemeClr>
                </a:solidFill>
              </a:rPr>
              <a:t>System  Center VM Manager  2008 </a:t>
            </a:r>
            <a:endParaRPr lang="en-US" sz="4000" b="1" dirty="0">
              <a:solidFill>
                <a:schemeClr val="tx1">
                  <a:lumMod val="65000"/>
                  <a:lumOff val="35000"/>
                </a:schemeClr>
              </a:solidFill>
            </a:endParaRPr>
          </a:p>
        </p:txBody>
      </p:sp>
      <p:sp>
        <p:nvSpPr>
          <p:cNvPr id="90" name="Content Placeholder 2"/>
          <p:cNvSpPr txBox="1">
            <a:spLocks/>
          </p:cNvSpPr>
          <p:nvPr/>
        </p:nvSpPr>
        <p:spPr>
          <a:xfrm>
            <a:off x="381000" y="914400"/>
            <a:ext cx="8305800" cy="714375"/>
          </a:xfrm>
          <a:prstGeom prst="rect">
            <a:avLst/>
          </a:prstGeom>
        </p:spPr>
        <p:txBody>
          <a:bodyPr>
            <a:normAutofit/>
          </a:bodyPr>
          <a:lstStyle/>
          <a:p>
            <a:pPr marL="381000" indent="-381000" defTabSz="911225">
              <a:spcBef>
                <a:spcPts val="600"/>
              </a:spcBef>
              <a:buFontTx/>
              <a:buBlip>
                <a:blip r:embed="rId3"/>
              </a:buBlip>
              <a:defRPr/>
            </a:pPr>
            <a:r>
              <a:rPr lang="en-US" sz="2800" dirty="0" smtClean="0">
                <a:solidFill>
                  <a:srgbClr val="99CC99"/>
                </a:solidFill>
              </a:rPr>
              <a:t>System Center VMM Monitoring Interface</a:t>
            </a:r>
          </a:p>
        </p:txBody>
      </p:sp>
      <p:pic>
        <p:nvPicPr>
          <p:cNvPr id="7170" name="Picture 2"/>
          <p:cNvPicPr>
            <a:picLocks noChangeAspect="1" noChangeArrowheads="1"/>
          </p:cNvPicPr>
          <p:nvPr/>
        </p:nvPicPr>
        <p:blipFill>
          <a:blip r:embed="rId4" cstate="print"/>
          <a:srcRect b="7746"/>
          <a:stretch>
            <a:fillRect/>
          </a:stretch>
        </p:blipFill>
        <p:spPr bwMode="auto">
          <a:xfrm>
            <a:off x="838200" y="1600200"/>
            <a:ext cx="7086600" cy="4899591"/>
          </a:xfrm>
          <a:prstGeom prst="rect">
            <a:avLst/>
          </a:prstGeom>
          <a:noFill/>
          <a:ln w="9525">
            <a:noFill/>
            <a:miter lim="800000"/>
            <a:headEnd/>
            <a:tailEnd/>
          </a:ln>
          <a:effectLst/>
        </p:spPr>
      </p:pic>
    </p:spTree>
  </p:cSld>
  <p:clrMapOvr>
    <a:masterClrMapping/>
  </p:clrMapOvr>
  <p:transition advTm="13046">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5181600" y="4114800"/>
            <a:ext cx="3829817" cy="2447924"/>
          </a:xfrm>
          <a:prstGeom prst="rect">
            <a:avLst/>
          </a:prstGeom>
          <a:noFill/>
          <a:ln w="9525">
            <a:noFill/>
            <a:miter lim="800000"/>
            <a:headEnd/>
            <a:tailEnd/>
          </a:ln>
          <a:effectLst/>
        </p:spPr>
      </p:pic>
      <p:sp>
        <p:nvSpPr>
          <p:cNvPr id="41" name="Content Placeholder 2"/>
          <p:cNvSpPr>
            <a:spLocks noGrp="1"/>
          </p:cNvSpPr>
          <p:nvPr>
            <p:ph sz="half" idx="4294967295"/>
          </p:nvPr>
        </p:nvSpPr>
        <p:spPr>
          <a:xfrm>
            <a:off x="376237" y="1228725"/>
            <a:ext cx="6557963" cy="1895475"/>
          </a:xfrm>
          <a:prstGeom prst="rect">
            <a:avLst/>
          </a:prstGeom>
        </p:spPr>
        <p:txBody>
          <a:bodyPr/>
          <a:lstStyle/>
          <a:p>
            <a:r>
              <a:rPr lang="en-US" sz="2400" dirty="0" smtClean="0"/>
              <a:t>SQL Server Fabric</a:t>
            </a:r>
          </a:p>
          <a:p>
            <a:pPr lvl="1"/>
            <a:r>
              <a:rPr lang="en-US" sz="2000" dirty="0" smtClean="0"/>
              <a:t>Centralized deployment and management of SQL Instances and database application data</a:t>
            </a:r>
          </a:p>
          <a:p>
            <a:pPr lvl="1">
              <a:buNone/>
            </a:pPr>
            <a:r>
              <a:rPr lang="en-US" sz="800" dirty="0" smtClean="0"/>
              <a:t>   </a:t>
            </a:r>
          </a:p>
          <a:p>
            <a:r>
              <a:rPr lang="en-US" sz="2400" dirty="0" smtClean="0"/>
              <a:t>Utility Control Point (UCP) </a:t>
            </a:r>
          </a:p>
          <a:p>
            <a:pPr lvl="1"/>
            <a:r>
              <a:rPr lang="en-US" sz="2000" dirty="0" smtClean="0"/>
              <a:t>Centralized management console </a:t>
            </a:r>
          </a:p>
          <a:p>
            <a:pPr lvl="1"/>
            <a:r>
              <a:rPr lang="en-US" sz="2000" dirty="0" smtClean="0"/>
              <a:t>Resource utilization monitoring </a:t>
            </a:r>
          </a:p>
          <a:p>
            <a:pPr lvl="1"/>
            <a:r>
              <a:rPr lang="en-US" sz="2000" dirty="0" smtClean="0"/>
              <a:t>Deployment of Data Tier Application Components</a:t>
            </a:r>
          </a:p>
          <a:p>
            <a:pPr lvl="1">
              <a:buNone/>
            </a:pPr>
            <a:endParaRPr lang="en-US" sz="2400" dirty="0" smtClean="0"/>
          </a:p>
          <a:p>
            <a:pPr>
              <a:buNone/>
            </a:pPr>
            <a:endParaRPr lang="en-US" dirty="0"/>
          </a:p>
        </p:txBody>
      </p:sp>
      <p:sp>
        <p:nvSpPr>
          <p:cNvPr id="43" name="Content Placeholder 2"/>
          <p:cNvSpPr>
            <a:spLocks noGrp="1"/>
          </p:cNvSpPr>
          <p:nvPr>
            <p:ph sz="half" idx="4294967295"/>
          </p:nvPr>
        </p:nvSpPr>
        <p:spPr>
          <a:xfrm>
            <a:off x="381000" y="3938953"/>
            <a:ext cx="5257800" cy="1895475"/>
          </a:xfrm>
          <a:prstGeom prst="rect">
            <a:avLst/>
          </a:prstGeom>
        </p:spPr>
        <p:txBody>
          <a:bodyPr/>
          <a:lstStyle/>
          <a:p>
            <a:r>
              <a:rPr lang="en-US" sz="2400" dirty="0" smtClean="0"/>
              <a:t>Data Tier Application Component (DAC)</a:t>
            </a:r>
          </a:p>
          <a:p>
            <a:pPr lvl="1"/>
            <a:r>
              <a:rPr lang="en-US" sz="2000" dirty="0" smtClean="0"/>
              <a:t>Deployment container for database objects and policies for an application</a:t>
            </a:r>
          </a:p>
          <a:p>
            <a:pPr lvl="1">
              <a:buNone/>
            </a:pPr>
            <a:r>
              <a:rPr lang="en-US" sz="800" dirty="0" smtClean="0"/>
              <a:t>   </a:t>
            </a:r>
          </a:p>
          <a:p>
            <a:r>
              <a:rPr lang="en-US" sz="2400" dirty="0" smtClean="0"/>
              <a:t>Connection Virtualization </a:t>
            </a:r>
          </a:p>
          <a:p>
            <a:pPr lvl="1"/>
            <a:r>
              <a:rPr lang="en-US" sz="2000" dirty="0" smtClean="0"/>
              <a:t>Decouples application from physical instance </a:t>
            </a:r>
          </a:p>
          <a:p>
            <a:pPr lvl="1">
              <a:buNone/>
            </a:pPr>
            <a:endParaRPr lang="en-US" sz="2000" dirty="0" smtClean="0"/>
          </a:p>
          <a:p>
            <a:pPr lvl="1">
              <a:buNone/>
            </a:pPr>
            <a:endParaRPr lang="en-US" sz="2400" dirty="0" smtClean="0"/>
          </a:p>
          <a:p>
            <a:pPr>
              <a:buNone/>
            </a:pPr>
            <a:endParaRPr lang="en-US" dirty="0"/>
          </a:p>
        </p:txBody>
      </p:sp>
      <p:sp>
        <p:nvSpPr>
          <p:cNvPr id="42" name="Title 1"/>
          <p:cNvSpPr txBox="1">
            <a:spLocks/>
          </p:cNvSpPr>
          <p:nvPr/>
        </p:nvSpPr>
        <p:spPr>
          <a:xfrm>
            <a:off x="381000" y="298002"/>
            <a:ext cx="8534400" cy="5539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zh-CN" altLang="en-US" sz="4000" b="1" spc="-150" dirty="0" smtClean="0">
                <a:ln w="3175">
                  <a:noFill/>
                </a:ln>
                <a:solidFill>
                  <a:schemeClr val="tx1">
                    <a:lumMod val="65000"/>
                    <a:lumOff val="35000"/>
                  </a:schemeClr>
                </a:solidFill>
                <a:latin typeface="+mj-lt"/>
                <a:cs typeface="Arial" charset="0"/>
              </a:rPr>
              <a:t>部署和管理</a:t>
            </a:r>
            <a:r>
              <a:rPr lang="en-US" sz="4000" b="1" spc="-150" dirty="0" smtClean="0">
                <a:ln w="3175">
                  <a:noFill/>
                </a:ln>
                <a:solidFill>
                  <a:schemeClr val="tx1">
                    <a:lumMod val="65000"/>
                    <a:lumOff val="35000"/>
                  </a:schemeClr>
                </a:solidFill>
                <a:latin typeface="+mj-lt"/>
                <a:cs typeface="Arial" charset="0"/>
              </a:rPr>
              <a:t>SQL Utility</a:t>
            </a:r>
            <a:endParaRPr kumimoji="0" lang="en-US" sz="4000" b="1" u="none" strike="noStrike" kern="1200" cap="none" spc="-150" normalizeH="0" noProof="0" dirty="0">
              <a:ln w="3175">
                <a:noFill/>
              </a:ln>
              <a:solidFill>
                <a:schemeClr val="tx1">
                  <a:lumMod val="65000"/>
                  <a:lumOff val="35000"/>
                </a:schemeClr>
              </a:solidFill>
              <a:effectLst/>
              <a:uLnTx/>
              <a:uFillTx/>
              <a:latin typeface="+mj-lt"/>
              <a:ea typeface="+mn-ea"/>
              <a:cs typeface="Arial" charset="0"/>
            </a:endParaRPr>
          </a:p>
        </p:txBody>
      </p:sp>
      <p:sp>
        <p:nvSpPr>
          <p:cNvPr id="56" name="Title 1"/>
          <p:cNvSpPr txBox="1">
            <a:spLocks/>
          </p:cNvSpPr>
          <p:nvPr/>
        </p:nvSpPr>
        <p:spPr>
          <a:xfrm>
            <a:off x="381000" y="907602"/>
            <a:ext cx="85344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2800" spc="-150" noProof="0" dirty="0" smtClean="0">
                <a:ln w="3175">
                  <a:noFill/>
                </a:ln>
                <a:solidFill>
                  <a:schemeClr val="tx2"/>
                </a:solidFill>
                <a:latin typeface="+mj-lt"/>
                <a:cs typeface="Arial" charset="0"/>
              </a:rPr>
              <a:t>SQL Server 2008 R2</a:t>
            </a:r>
            <a:r>
              <a:rPr lang="zh-CN" altLang="en-US" sz="2800" spc="-150" noProof="0" dirty="0" smtClean="0">
                <a:ln w="3175">
                  <a:noFill/>
                </a:ln>
                <a:solidFill>
                  <a:schemeClr val="tx2"/>
                </a:solidFill>
                <a:latin typeface="+mj-lt"/>
                <a:cs typeface="Arial" charset="0"/>
              </a:rPr>
              <a:t>的重点投资</a:t>
            </a:r>
            <a:endParaRPr kumimoji="0" lang="en-US" sz="2800" b="0" i="0" u="none" strike="noStrike" kern="1200" cap="none" spc="-150" normalizeH="0" baseline="0" noProof="0" dirty="0">
              <a:ln w="3175">
                <a:noFill/>
              </a:ln>
              <a:solidFill>
                <a:schemeClr val="tx2"/>
              </a:solidFill>
              <a:effectLst/>
              <a:uLnTx/>
              <a:uFillTx/>
              <a:latin typeface="+mj-lt"/>
              <a:ea typeface="+mn-ea"/>
              <a:cs typeface="Arial" charset="0"/>
            </a:endParaRPr>
          </a:p>
        </p:txBody>
      </p:sp>
    </p:spTree>
  </p:cSld>
  <p:clrMapOvr>
    <a:masterClrMapping/>
  </p:clrMapOvr>
  <p:transition advTm="111578"/>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5803"/>
            <a:ext cx="8382000" cy="664797"/>
          </a:xfrm>
        </p:spPr>
        <p:txBody>
          <a:bodyPr>
            <a:noAutofit/>
          </a:bodyPr>
          <a:lstStyle/>
          <a:p>
            <a:pPr algn="l"/>
            <a:r>
              <a:rPr lang="en-US" sz="4000" dirty="0" smtClean="0"/>
              <a:t>SQL Server</a:t>
            </a:r>
            <a:r>
              <a:rPr lang="zh-CN" altLang="en-US" sz="4000" dirty="0" smtClean="0"/>
              <a:t>的整合</a:t>
            </a:r>
            <a:endParaRPr lang="en-US" sz="4000" dirty="0"/>
          </a:p>
        </p:txBody>
      </p:sp>
      <p:sp>
        <p:nvSpPr>
          <p:cNvPr id="70" name="Content Placeholder 2"/>
          <p:cNvSpPr txBox="1">
            <a:spLocks/>
          </p:cNvSpPr>
          <p:nvPr/>
        </p:nvSpPr>
        <p:spPr>
          <a:xfrm>
            <a:off x="533400" y="1600200"/>
            <a:ext cx="6557964" cy="8291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400" dirty="0" smtClean="0">
                <a:solidFill>
                  <a:srgbClr val="99CC99"/>
                </a:solidFill>
              </a:rPr>
              <a:t>Greater than 64 Core Support</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endParaRPr kumimoji="0" lang="en-US" sz="3200" b="0" i="0" u="none" strike="noStrike" kern="1200" cap="none" spc="0" normalizeH="0" baseline="0" noProof="0" dirty="0">
              <a:ln>
                <a:noFill/>
              </a:ln>
              <a:solidFill>
                <a:srgbClr val="99CC99"/>
              </a:solidFill>
              <a:effectLst/>
              <a:uLnTx/>
              <a:uFillTx/>
              <a:latin typeface="+mn-lt"/>
              <a:ea typeface="+mn-ea"/>
              <a:cs typeface="+mn-cs"/>
            </a:endParaRPr>
          </a:p>
        </p:txBody>
      </p:sp>
      <p:sp>
        <p:nvSpPr>
          <p:cNvPr id="71" name="Content Placeholder 2"/>
          <p:cNvSpPr txBox="1">
            <a:spLocks/>
          </p:cNvSpPr>
          <p:nvPr/>
        </p:nvSpPr>
        <p:spPr>
          <a:xfrm>
            <a:off x="533400" y="2218861"/>
            <a:ext cx="6557964" cy="8291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400" noProof="0" dirty="0" err="1" smtClean="0">
                <a:solidFill>
                  <a:srgbClr val="99CC99"/>
                </a:solidFill>
              </a:rPr>
              <a:t>Sysprep</a:t>
            </a:r>
            <a:r>
              <a:rPr lang="en-US" sz="2400" noProof="0" dirty="0" smtClean="0">
                <a:solidFill>
                  <a:srgbClr val="99CC99"/>
                </a:solidFill>
              </a:rPr>
              <a:t> for SQL Server</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endParaRPr kumimoji="0" lang="en-US" sz="3200" b="0" i="0" u="none" strike="noStrike" kern="1200" cap="none" spc="0" normalizeH="0" baseline="0" noProof="0" dirty="0">
              <a:ln>
                <a:noFill/>
              </a:ln>
              <a:solidFill>
                <a:srgbClr val="99CC99"/>
              </a:solidFill>
              <a:effectLst/>
              <a:uLnTx/>
              <a:uFillTx/>
              <a:latin typeface="+mn-lt"/>
              <a:ea typeface="+mn-ea"/>
              <a:cs typeface="+mn-cs"/>
            </a:endParaRPr>
          </a:p>
        </p:txBody>
      </p:sp>
      <p:sp>
        <p:nvSpPr>
          <p:cNvPr id="73" name="Content Placeholder 2"/>
          <p:cNvSpPr txBox="1">
            <a:spLocks/>
          </p:cNvSpPr>
          <p:nvPr/>
        </p:nvSpPr>
        <p:spPr>
          <a:xfrm>
            <a:off x="533400" y="3648539"/>
            <a:ext cx="6557964" cy="6767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400" dirty="0" smtClean="0">
                <a:solidFill>
                  <a:srgbClr val="99CC99"/>
                </a:solidFill>
              </a:rPr>
              <a:t>VM Live Migration support for SQL Server</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endParaRPr kumimoji="0" lang="en-US" sz="3200" b="0" i="0" u="none" strike="noStrike" kern="1200" cap="none" spc="0" normalizeH="0" baseline="0" noProof="0" dirty="0">
              <a:ln>
                <a:noFill/>
              </a:ln>
              <a:solidFill>
                <a:srgbClr val="99CC99"/>
              </a:solidFill>
              <a:effectLst/>
              <a:uLnTx/>
              <a:uFillTx/>
              <a:latin typeface="+mn-lt"/>
              <a:ea typeface="+mn-ea"/>
              <a:cs typeface="+mn-cs"/>
            </a:endParaRPr>
          </a:p>
        </p:txBody>
      </p:sp>
      <p:sp>
        <p:nvSpPr>
          <p:cNvPr id="72" name="Content Placeholder 2"/>
          <p:cNvSpPr txBox="1">
            <a:spLocks/>
          </p:cNvSpPr>
          <p:nvPr/>
        </p:nvSpPr>
        <p:spPr>
          <a:xfrm>
            <a:off x="533400" y="2904661"/>
            <a:ext cx="6557964" cy="6005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4"/>
              </a:buBlip>
              <a:tabLst/>
              <a:defRPr/>
            </a:pPr>
            <a:r>
              <a:rPr lang="en-US" sz="2400" dirty="0" smtClean="0">
                <a:solidFill>
                  <a:srgbClr val="99CC99"/>
                </a:solidFill>
              </a:rPr>
              <a:t>VM Guest failover support for SQL Server</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Pct val="90000"/>
              <a:buFontTx/>
              <a:buNone/>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endParaRPr kumimoji="0" lang="en-US" sz="3200" b="0" i="0" u="none" strike="noStrike" kern="1200" cap="none" spc="0" normalizeH="0" baseline="0" noProof="0" dirty="0">
              <a:ln>
                <a:noFill/>
              </a:ln>
              <a:solidFill>
                <a:srgbClr val="99CC99"/>
              </a:solidFill>
              <a:effectLst/>
              <a:uLnTx/>
              <a:uFillTx/>
              <a:latin typeface="+mn-lt"/>
              <a:ea typeface="+mn-ea"/>
              <a:cs typeface="+mn-cs"/>
            </a:endParaRPr>
          </a:p>
        </p:txBody>
      </p:sp>
      <p:sp>
        <p:nvSpPr>
          <p:cNvPr id="75" name="Title 1"/>
          <p:cNvSpPr txBox="1">
            <a:spLocks/>
          </p:cNvSpPr>
          <p:nvPr/>
        </p:nvSpPr>
        <p:spPr>
          <a:xfrm>
            <a:off x="457200" y="1060002"/>
            <a:ext cx="8534400" cy="3877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2800" spc="-150" noProof="0" dirty="0" smtClean="0">
                <a:ln w="3175">
                  <a:noFill/>
                </a:ln>
                <a:solidFill>
                  <a:schemeClr val="tx2"/>
                </a:solidFill>
                <a:latin typeface="+mj-lt"/>
                <a:cs typeface="Arial" charset="0"/>
              </a:rPr>
              <a:t>SQL Server 2008 R2</a:t>
            </a:r>
            <a:r>
              <a:rPr lang="zh-CN" altLang="en-US" sz="2800" spc="-150" noProof="0" dirty="0" smtClean="0">
                <a:ln w="3175">
                  <a:noFill/>
                </a:ln>
                <a:solidFill>
                  <a:schemeClr val="tx2"/>
                </a:solidFill>
                <a:latin typeface="+mj-lt"/>
                <a:cs typeface="Arial" charset="0"/>
              </a:rPr>
              <a:t>的另一投资</a:t>
            </a:r>
            <a:endParaRPr kumimoji="0" lang="en-US" sz="2800" b="0" i="0" u="none" strike="noStrike" kern="1200" cap="none" spc="-150" normalizeH="0" baseline="0" noProof="0" dirty="0">
              <a:ln w="3175">
                <a:noFill/>
              </a:ln>
              <a:solidFill>
                <a:schemeClr val="tx2"/>
              </a:solidFill>
              <a:effectLst/>
              <a:uLnTx/>
              <a:uFillTx/>
              <a:latin typeface="+mj-lt"/>
              <a:ea typeface="+mn-ea"/>
              <a:cs typeface="Arial" charset="0"/>
            </a:endParaRPr>
          </a:p>
        </p:txBody>
      </p:sp>
    </p:spTree>
    <p:custDataLst>
      <p:tags r:id="rId1"/>
    </p:custDataLst>
  </p:cSld>
  <p:clrMapOvr>
    <a:masterClrMapping/>
  </p:clrMapOvr>
  <p:transition advTm="31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strVal val="#ppt_w*0.70"/>
                                          </p:val>
                                        </p:tav>
                                        <p:tav tm="100000">
                                          <p:val>
                                            <p:strVal val="#ppt_w"/>
                                          </p:val>
                                        </p:tav>
                                      </p:tavLst>
                                    </p:anim>
                                    <p:anim calcmode="lin" valueType="num">
                                      <p:cBhvr>
                                        <p:cTn id="8" dur="1000" fill="hold"/>
                                        <p:tgtEl>
                                          <p:spTgt spid="70"/>
                                        </p:tgtEl>
                                        <p:attrNameLst>
                                          <p:attrName>ppt_h</p:attrName>
                                        </p:attrNameLst>
                                      </p:cBhvr>
                                      <p:tavLst>
                                        <p:tav tm="0">
                                          <p:val>
                                            <p:strVal val="#ppt_h"/>
                                          </p:val>
                                        </p:tav>
                                        <p:tav tm="100000">
                                          <p:val>
                                            <p:strVal val="#ppt_h"/>
                                          </p:val>
                                        </p:tav>
                                      </p:tavLst>
                                    </p:anim>
                                    <p:animEffect transition="in" filter="fade">
                                      <p:cBhvr>
                                        <p:cTn id="9" dur="10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strVal val="#ppt_w*0.70"/>
                                          </p:val>
                                        </p:tav>
                                        <p:tav tm="100000">
                                          <p:val>
                                            <p:strVal val="#ppt_w"/>
                                          </p:val>
                                        </p:tav>
                                      </p:tavLst>
                                    </p:anim>
                                    <p:anim calcmode="lin" valueType="num">
                                      <p:cBhvr>
                                        <p:cTn id="15" dur="1000" fill="hold"/>
                                        <p:tgtEl>
                                          <p:spTgt spid="71"/>
                                        </p:tgtEl>
                                        <p:attrNameLst>
                                          <p:attrName>ppt_h</p:attrName>
                                        </p:attrNameLst>
                                      </p:cBhvr>
                                      <p:tavLst>
                                        <p:tav tm="0">
                                          <p:val>
                                            <p:strVal val="#ppt_h"/>
                                          </p:val>
                                        </p:tav>
                                        <p:tav tm="100000">
                                          <p:val>
                                            <p:strVal val="#ppt_h"/>
                                          </p:val>
                                        </p:tav>
                                      </p:tavLst>
                                    </p:anim>
                                    <p:animEffect transition="in" filter="fade">
                                      <p:cBhvr>
                                        <p:cTn id="16" dur="10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1000" fill="hold"/>
                                        <p:tgtEl>
                                          <p:spTgt spid="72"/>
                                        </p:tgtEl>
                                        <p:attrNameLst>
                                          <p:attrName>ppt_w</p:attrName>
                                        </p:attrNameLst>
                                      </p:cBhvr>
                                      <p:tavLst>
                                        <p:tav tm="0">
                                          <p:val>
                                            <p:strVal val="#ppt_w*0.70"/>
                                          </p:val>
                                        </p:tav>
                                        <p:tav tm="100000">
                                          <p:val>
                                            <p:strVal val="#ppt_w"/>
                                          </p:val>
                                        </p:tav>
                                      </p:tavLst>
                                    </p:anim>
                                    <p:anim calcmode="lin" valueType="num">
                                      <p:cBhvr>
                                        <p:cTn id="22" dur="1000" fill="hold"/>
                                        <p:tgtEl>
                                          <p:spTgt spid="72"/>
                                        </p:tgtEl>
                                        <p:attrNameLst>
                                          <p:attrName>ppt_h</p:attrName>
                                        </p:attrNameLst>
                                      </p:cBhvr>
                                      <p:tavLst>
                                        <p:tav tm="0">
                                          <p:val>
                                            <p:strVal val="#ppt_h"/>
                                          </p:val>
                                        </p:tav>
                                        <p:tav tm="100000">
                                          <p:val>
                                            <p:strVal val="#ppt_h"/>
                                          </p:val>
                                        </p:tav>
                                      </p:tavLst>
                                    </p:anim>
                                    <p:animEffect transition="in" filter="fade">
                                      <p:cBhvr>
                                        <p:cTn id="23" dur="10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strVal val="#ppt_w*0.70"/>
                                          </p:val>
                                        </p:tav>
                                        <p:tav tm="100000">
                                          <p:val>
                                            <p:strVal val="#ppt_w"/>
                                          </p:val>
                                        </p:tav>
                                      </p:tavLst>
                                    </p:anim>
                                    <p:anim calcmode="lin" valueType="num">
                                      <p:cBhvr>
                                        <p:cTn id="29" dur="1000" fill="hold"/>
                                        <p:tgtEl>
                                          <p:spTgt spid="73"/>
                                        </p:tgtEl>
                                        <p:attrNameLst>
                                          <p:attrName>ppt_h</p:attrName>
                                        </p:attrNameLst>
                                      </p:cBhvr>
                                      <p:tavLst>
                                        <p:tav tm="0">
                                          <p:val>
                                            <p:strVal val="#ppt_h"/>
                                          </p:val>
                                        </p:tav>
                                        <p:tav tm="100000">
                                          <p:val>
                                            <p:strVal val="#ppt_h"/>
                                          </p:val>
                                        </p:tav>
                                      </p:tavLst>
                                    </p:anim>
                                    <p:animEffect transition="in" filter="fade">
                                      <p:cBhvr>
                                        <p:cTn id="30"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3"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议程</a:t>
            </a:r>
            <a:endParaRPr lang="en-US" dirty="0"/>
          </a:p>
        </p:txBody>
      </p:sp>
      <p:sp>
        <p:nvSpPr>
          <p:cNvPr id="3" name="Content Placeholder 2"/>
          <p:cNvSpPr>
            <a:spLocks noGrp="1"/>
          </p:cNvSpPr>
          <p:nvPr>
            <p:ph idx="4294967295"/>
          </p:nvPr>
        </p:nvSpPr>
        <p:spPr>
          <a:xfrm>
            <a:off x="500743" y="1154112"/>
            <a:ext cx="8382000" cy="4560888"/>
          </a:xfrm>
          <a:prstGeom prst="rect">
            <a:avLst/>
          </a:prstGeom>
        </p:spPr>
        <p:txBody>
          <a:bodyPr/>
          <a:lstStyle/>
          <a:p>
            <a:r>
              <a:rPr lang="en-US" sz="2400" dirty="0" smtClean="0"/>
              <a:t>SQL Server</a:t>
            </a:r>
            <a:r>
              <a:rPr lang="zh-CN" altLang="en-US" sz="2400" dirty="0" smtClean="0"/>
              <a:t>的整合及虚拟化</a:t>
            </a:r>
            <a:endParaRPr lang="en-US" sz="2400" dirty="0" smtClean="0"/>
          </a:p>
          <a:p>
            <a:pPr lvl="1"/>
            <a:r>
              <a:rPr lang="en-US" sz="1800" dirty="0" smtClean="0"/>
              <a:t>SQL Server Consolidation today</a:t>
            </a:r>
          </a:p>
          <a:p>
            <a:pPr lvl="1"/>
            <a:r>
              <a:rPr lang="en-US" sz="1800" dirty="0" smtClean="0"/>
              <a:t>Virtualization and Hyper-V</a:t>
            </a:r>
          </a:p>
          <a:p>
            <a:pPr lvl="1"/>
            <a:r>
              <a:rPr lang="en-US" sz="1800" dirty="0" smtClean="0"/>
              <a:t>High Availability</a:t>
            </a:r>
          </a:p>
          <a:p>
            <a:pPr lvl="1"/>
            <a:r>
              <a:rPr lang="en-US" sz="1800" dirty="0" smtClean="0"/>
              <a:t>Live Migration</a:t>
            </a:r>
          </a:p>
          <a:p>
            <a:pPr lvl="1"/>
            <a:r>
              <a:rPr lang="en-US" sz="1800" dirty="0" smtClean="0"/>
              <a:t>Managing consolidated environments</a:t>
            </a:r>
          </a:p>
          <a:p>
            <a:pPr lvl="1"/>
            <a:r>
              <a:rPr lang="en-US" sz="1800" dirty="0" smtClean="0"/>
              <a:t>Upcoming SQL Server consolidation features</a:t>
            </a:r>
          </a:p>
          <a:p>
            <a:r>
              <a:rPr lang="en-US" sz="2400" dirty="0" smtClean="0"/>
              <a:t>SQL </a:t>
            </a:r>
            <a:r>
              <a:rPr lang="en-US" altLang="zh-CN" sz="2400" dirty="0" smtClean="0"/>
              <a:t>Server</a:t>
            </a:r>
            <a:r>
              <a:rPr lang="zh-CN" altLang="en-US" sz="2400" dirty="0" smtClean="0"/>
              <a:t>在虚拟环境下的性能评估</a:t>
            </a:r>
            <a:endParaRPr lang="en-US" sz="2400" dirty="0" smtClean="0"/>
          </a:p>
          <a:p>
            <a:pPr lvl="1"/>
            <a:r>
              <a:rPr lang="en-US" sz="1800" dirty="0" smtClean="0"/>
              <a:t>Understanding the Overhead</a:t>
            </a:r>
          </a:p>
          <a:p>
            <a:pPr lvl="2"/>
            <a:r>
              <a:rPr lang="en-US" sz="1600" dirty="0" smtClean="0"/>
              <a:t>Cost of Running SQL workloads in Hyper-V Environment</a:t>
            </a:r>
          </a:p>
          <a:p>
            <a:pPr lvl="2"/>
            <a:r>
              <a:rPr lang="en-US" sz="1600" dirty="0" smtClean="0"/>
              <a:t>Consolidation Scenarios</a:t>
            </a:r>
          </a:p>
          <a:p>
            <a:pPr lvl="1"/>
            <a:r>
              <a:rPr lang="en-US" sz="1800" dirty="0" smtClean="0"/>
              <a:t>Best practices and recommendations</a:t>
            </a:r>
          </a:p>
          <a:p>
            <a:pPr lvl="1"/>
            <a:r>
              <a:rPr lang="en-US" sz="1800" dirty="0" smtClean="0"/>
              <a:t>A Case Study</a:t>
            </a:r>
          </a:p>
          <a:p>
            <a:r>
              <a:rPr lang="zh-CN" altLang="en-US" sz="2400" dirty="0" smtClean="0"/>
              <a:t>总结</a:t>
            </a:r>
            <a:endParaRPr lang="en-US" sz="2400" dirty="0" smtClean="0"/>
          </a:p>
        </p:txBody>
      </p:sp>
    </p:spTree>
  </p:cSld>
  <p:clrMapOvr>
    <a:masterClrMapping/>
  </p:clrMapOvr>
  <p:transition advTm="4825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议程</a:t>
            </a:r>
            <a:endParaRPr lang="en-US" dirty="0"/>
          </a:p>
        </p:txBody>
      </p:sp>
      <p:sp>
        <p:nvSpPr>
          <p:cNvPr id="3" name="Content Placeholder 2"/>
          <p:cNvSpPr>
            <a:spLocks noGrp="1"/>
          </p:cNvSpPr>
          <p:nvPr>
            <p:ph idx="4294967295"/>
          </p:nvPr>
        </p:nvSpPr>
        <p:spPr>
          <a:xfrm>
            <a:off x="500743" y="1154112"/>
            <a:ext cx="8382000" cy="4560888"/>
          </a:xfrm>
          <a:prstGeom prst="rect">
            <a:avLst/>
          </a:prstGeom>
        </p:spPr>
        <p:txBody>
          <a:bodyPr/>
          <a:lstStyle/>
          <a:p>
            <a:r>
              <a:rPr lang="en-US" sz="2400" dirty="0" smtClean="0"/>
              <a:t>SQL Server</a:t>
            </a:r>
            <a:r>
              <a:rPr lang="zh-CN" altLang="en-US" sz="2400" dirty="0" smtClean="0"/>
              <a:t>的整合及虚拟化</a:t>
            </a:r>
            <a:endParaRPr lang="en-US" sz="2400" dirty="0" smtClean="0"/>
          </a:p>
          <a:p>
            <a:pPr lvl="1"/>
            <a:r>
              <a:rPr lang="en-US" sz="1800" dirty="0" smtClean="0"/>
              <a:t>SQL Server Consolidation today</a:t>
            </a:r>
          </a:p>
          <a:p>
            <a:pPr lvl="1"/>
            <a:r>
              <a:rPr lang="en-US" sz="1800" dirty="0" smtClean="0"/>
              <a:t>Virtualization and Hyper-V</a:t>
            </a:r>
          </a:p>
          <a:p>
            <a:pPr lvl="1"/>
            <a:r>
              <a:rPr lang="en-US" sz="1800" dirty="0" smtClean="0"/>
              <a:t>High Availability</a:t>
            </a:r>
          </a:p>
          <a:p>
            <a:pPr lvl="1"/>
            <a:r>
              <a:rPr lang="en-US" sz="1800" dirty="0" smtClean="0"/>
              <a:t>Live Migration</a:t>
            </a:r>
          </a:p>
          <a:p>
            <a:pPr lvl="1"/>
            <a:r>
              <a:rPr lang="en-US" sz="1800" dirty="0" smtClean="0"/>
              <a:t>Managing consolidated environments</a:t>
            </a:r>
          </a:p>
          <a:p>
            <a:pPr lvl="1"/>
            <a:r>
              <a:rPr lang="en-US" sz="1800" dirty="0" smtClean="0"/>
              <a:t>Upcoming SQL Server consolidation features</a:t>
            </a:r>
          </a:p>
          <a:p>
            <a:r>
              <a:rPr lang="en-US" sz="2400" dirty="0" smtClean="0"/>
              <a:t>SQL </a:t>
            </a:r>
            <a:r>
              <a:rPr lang="en-US" altLang="zh-CN" sz="2400" dirty="0" smtClean="0"/>
              <a:t>Server</a:t>
            </a:r>
            <a:r>
              <a:rPr lang="zh-CN" altLang="en-US" sz="2400" dirty="0" smtClean="0"/>
              <a:t>在虚拟环境下的性能评估</a:t>
            </a:r>
            <a:endParaRPr lang="en-US" sz="2400" dirty="0" smtClean="0"/>
          </a:p>
          <a:p>
            <a:pPr lvl="1"/>
            <a:r>
              <a:rPr lang="en-US" sz="1800" dirty="0" smtClean="0"/>
              <a:t>Understanding the Overhead</a:t>
            </a:r>
          </a:p>
          <a:p>
            <a:pPr lvl="2"/>
            <a:r>
              <a:rPr lang="en-US" sz="1600" dirty="0" smtClean="0"/>
              <a:t>Cost of Running SQL workloads in Hyper-V Environment</a:t>
            </a:r>
          </a:p>
          <a:p>
            <a:pPr lvl="2"/>
            <a:r>
              <a:rPr lang="en-US" sz="1600" dirty="0" smtClean="0"/>
              <a:t>Consolidation Scenarios</a:t>
            </a:r>
          </a:p>
          <a:p>
            <a:pPr lvl="1"/>
            <a:r>
              <a:rPr lang="en-US" sz="1800" dirty="0" smtClean="0"/>
              <a:t>Best practices and recommendations</a:t>
            </a:r>
          </a:p>
          <a:p>
            <a:pPr lvl="1"/>
            <a:r>
              <a:rPr lang="en-US" sz="1800" dirty="0" smtClean="0"/>
              <a:t>A Case Study</a:t>
            </a:r>
          </a:p>
          <a:p>
            <a:r>
              <a:rPr lang="zh-CN" altLang="en-US" sz="2400" dirty="0" smtClean="0"/>
              <a:t>总结</a:t>
            </a:r>
            <a:endParaRPr lang="en-US" sz="2400" dirty="0" smtClean="0"/>
          </a:p>
        </p:txBody>
      </p:sp>
    </p:spTree>
  </p:cSld>
  <p:clrMapOvr>
    <a:masterClrMapping/>
  </p:clrMapOvr>
  <p:transition advTm="4825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a:r>
              <a:rPr lang="zh-CN" altLang="en-US" sz="4000" dirty="0" smtClean="0"/>
              <a:t>性能监控</a:t>
            </a:r>
            <a:r>
              <a:rPr lang="en-US" sz="4000" dirty="0" smtClean="0"/>
              <a:t>: CPU </a:t>
            </a:r>
          </a:p>
        </p:txBody>
      </p:sp>
      <p:sp>
        <p:nvSpPr>
          <p:cNvPr id="28675" name="Content Placeholder 2"/>
          <p:cNvSpPr>
            <a:spLocks noGrp="1"/>
          </p:cNvSpPr>
          <p:nvPr>
            <p:ph idx="4294967295"/>
          </p:nvPr>
        </p:nvSpPr>
        <p:spPr>
          <a:xfrm>
            <a:off x="246185" y="914400"/>
            <a:ext cx="4191000" cy="5533293"/>
          </a:xfrm>
          <a:prstGeom prst="rect">
            <a:avLst/>
          </a:prstGeom>
        </p:spPr>
        <p:txBody>
          <a:bodyPr/>
          <a:lstStyle/>
          <a:p>
            <a:r>
              <a:rPr lang="zh-CN" altLang="en-US" sz="2000" dirty="0" smtClean="0"/>
              <a:t>术语</a:t>
            </a:r>
            <a:endParaRPr lang="en-US" sz="2000" dirty="0" smtClean="0"/>
          </a:p>
          <a:p>
            <a:pPr lvl="1"/>
            <a:r>
              <a:rPr lang="en-US" sz="1800" dirty="0" smtClean="0"/>
              <a:t>Logical Processor: One  logical computing engine in the OS, application and driver view</a:t>
            </a:r>
          </a:p>
          <a:p>
            <a:pPr lvl="1"/>
            <a:r>
              <a:rPr lang="en-US" sz="1800" dirty="0" smtClean="0"/>
              <a:t>Virtual Processor: Virtual logical processor (up 1:8 over commit of LP)</a:t>
            </a:r>
          </a:p>
          <a:p>
            <a:r>
              <a:rPr lang="zh-CN" altLang="en-US" sz="2000" dirty="0" smtClean="0"/>
              <a:t>传统的</a:t>
            </a:r>
            <a:r>
              <a:rPr lang="en-US" sz="2000" dirty="0" smtClean="0"/>
              <a:t> % Processor Time counters</a:t>
            </a:r>
            <a:r>
              <a:rPr lang="zh-CN" altLang="en-US" sz="2000" dirty="0" smtClean="0"/>
              <a:t>在虚拟机和宿主机可能不准确</a:t>
            </a:r>
            <a:endParaRPr lang="en-US" sz="2000" dirty="0" smtClean="0"/>
          </a:p>
          <a:p>
            <a:r>
              <a:rPr lang="en-US" sz="2000" dirty="0" smtClean="0"/>
              <a:t>Hyper-V Processor Counters</a:t>
            </a:r>
            <a:r>
              <a:rPr lang="zh-CN" altLang="en-US" sz="2000" dirty="0" smtClean="0"/>
              <a:t>是</a:t>
            </a:r>
            <a:r>
              <a:rPr lang="en-US" sz="2000" dirty="0" smtClean="0"/>
              <a:t>CPU </a:t>
            </a:r>
            <a:r>
              <a:rPr lang="zh-CN" altLang="en-US" sz="2000" dirty="0" smtClean="0"/>
              <a:t>使用率的最好指标</a:t>
            </a:r>
            <a:endParaRPr lang="en-US" sz="2000" dirty="0" smtClean="0"/>
          </a:p>
          <a:p>
            <a:pPr lvl="1"/>
            <a:r>
              <a:rPr lang="en-US" sz="1800" dirty="0" smtClean="0"/>
              <a:t>Hyper-V Logical Processor: Total CPU time across entire server </a:t>
            </a:r>
          </a:p>
          <a:p>
            <a:pPr lvl="1"/>
            <a:r>
              <a:rPr lang="en-US" sz="1800" dirty="0" smtClean="0"/>
              <a:t>Hyper-V Virtual Processor: CPU time for each guest virtual processor</a:t>
            </a:r>
          </a:p>
        </p:txBody>
      </p:sp>
      <p:pic>
        <p:nvPicPr>
          <p:cNvPr id="28676" name="Picture 4"/>
          <p:cNvPicPr>
            <a:picLocks noChangeAspect="1" noChangeArrowheads="1"/>
          </p:cNvPicPr>
          <p:nvPr/>
        </p:nvPicPr>
        <p:blipFill>
          <a:blip r:embed="rId3" cstate="print"/>
          <a:srcRect/>
          <a:stretch>
            <a:fillRect/>
          </a:stretch>
        </p:blipFill>
        <p:spPr bwMode="auto">
          <a:xfrm>
            <a:off x="4572000" y="1524000"/>
            <a:ext cx="4267200" cy="4095750"/>
          </a:xfrm>
          <a:prstGeom prst="rect">
            <a:avLst/>
          </a:prstGeom>
          <a:noFill/>
          <a:ln w="9525">
            <a:noFill/>
            <a:miter lim="800000"/>
            <a:headEnd/>
            <a:tailEnd/>
          </a:ln>
        </p:spPr>
      </p:pic>
    </p:spTree>
  </p:cSld>
  <p:clrMapOvr>
    <a:masterClrMapping/>
  </p:clrMapOvr>
  <p:transition advTm="118265"/>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52400"/>
            <a:ext cx="7064375"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eaLnBrk="0" fontAlgn="base" hangingPunct="0">
              <a:spcBef>
                <a:spcPct val="0"/>
              </a:spcBef>
              <a:spcAft>
                <a:spcPct val="0"/>
              </a:spcAft>
              <a:defRPr/>
            </a:pPr>
            <a:r>
              <a:rPr lang="zh-CN" altLang="en-US" sz="4000" b="1" dirty="0" smtClean="0">
                <a:solidFill>
                  <a:schemeClr val="tx1">
                    <a:lumMod val="65000"/>
                    <a:lumOff val="35000"/>
                  </a:schemeClr>
                </a:solidFill>
              </a:rPr>
              <a:t>性能监控</a:t>
            </a:r>
            <a:r>
              <a:rPr lang="en-US" sz="4000" b="1" dirty="0" smtClean="0">
                <a:solidFill>
                  <a:schemeClr val="tx1">
                    <a:lumMod val="65000"/>
                    <a:lumOff val="35000"/>
                  </a:schemeClr>
                </a:solidFill>
              </a:rPr>
              <a:t>: </a:t>
            </a:r>
            <a:r>
              <a:rPr lang="zh-CN" altLang="en-US" sz="4000" b="1" dirty="0" smtClean="0">
                <a:solidFill>
                  <a:schemeClr val="tx1">
                    <a:lumMod val="65000"/>
                    <a:lumOff val="35000"/>
                  </a:schemeClr>
                </a:solidFill>
              </a:rPr>
              <a:t>存储</a:t>
            </a:r>
            <a:endParaRPr lang="en-US" sz="4000" b="1" spc="-150" dirty="0" smtClean="0">
              <a:ln w="3175">
                <a:noFill/>
              </a:ln>
              <a:solidFill>
                <a:schemeClr val="tx1">
                  <a:lumMod val="65000"/>
                  <a:lumOff val="35000"/>
                </a:schemeClr>
              </a:solidFill>
              <a:latin typeface="+mj-lt"/>
              <a:cs typeface="Arial" charset="0"/>
            </a:endParaRPr>
          </a:p>
        </p:txBody>
      </p:sp>
      <p:graphicFrame>
        <p:nvGraphicFramePr>
          <p:cNvPr id="6" name="Table 5"/>
          <p:cNvGraphicFramePr>
            <a:graphicFrameLocks noGrp="1"/>
          </p:cNvGraphicFramePr>
          <p:nvPr/>
        </p:nvGraphicFramePr>
        <p:xfrm>
          <a:off x="228600" y="2743200"/>
          <a:ext cx="8763000" cy="3569237"/>
        </p:xfrm>
        <a:graphic>
          <a:graphicData uri="http://schemas.openxmlformats.org/drawingml/2006/table">
            <a:tbl>
              <a:tblPr firstRow="1" bandRow="1">
                <a:tableStyleId>{5C22544A-7EE6-4342-B048-85BDC9FD1C3A}</a:tableStyleId>
              </a:tblPr>
              <a:tblGrid>
                <a:gridCol w="2581955"/>
                <a:gridCol w="6181045"/>
              </a:tblGrid>
              <a:tr h="414557">
                <a:tc>
                  <a:txBody>
                    <a:bodyPr/>
                    <a:lstStyle/>
                    <a:p>
                      <a:r>
                        <a:rPr lang="en-US" dirty="0" smtClean="0">
                          <a:solidFill>
                            <a:schemeClr val="tx1"/>
                          </a:solidFill>
                        </a:rPr>
                        <a:t>Configuration</a:t>
                      </a:r>
                      <a:endParaRPr lang="en-US" dirty="0">
                        <a:solidFill>
                          <a:schemeClr val="tx1"/>
                        </a:solidFill>
                      </a:endParaRPr>
                    </a:p>
                  </a:txBody>
                  <a:tcPr>
                    <a:solidFill>
                      <a:schemeClr val="bg2">
                        <a:lumMod val="25000"/>
                      </a:schemeClr>
                    </a:solidFill>
                  </a:tcPr>
                </a:tc>
                <a:tc>
                  <a:txBody>
                    <a:bodyPr/>
                    <a:lstStyle/>
                    <a:p>
                      <a:r>
                        <a:rPr lang="en-US" dirty="0" smtClean="0">
                          <a:solidFill>
                            <a:schemeClr val="tx1"/>
                          </a:solidFill>
                        </a:rPr>
                        <a:t>Considerations </a:t>
                      </a:r>
                      <a:endParaRPr lang="en-US" dirty="0">
                        <a:solidFill>
                          <a:schemeClr val="tx1"/>
                        </a:solidFill>
                      </a:endParaRPr>
                    </a:p>
                  </a:txBody>
                  <a:tcPr>
                    <a:solidFill>
                      <a:schemeClr val="bg2">
                        <a:lumMod val="25000"/>
                      </a:schemeClr>
                    </a:solidFill>
                  </a:tcPr>
                </a:tc>
              </a:tr>
              <a:tr h="466377">
                <a:tc>
                  <a:txBody>
                    <a:bodyPr/>
                    <a:lstStyle/>
                    <a:p>
                      <a:pPr>
                        <a:lnSpc>
                          <a:spcPct val="150000"/>
                        </a:lnSpc>
                      </a:pPr>
                      <a:r>
                        <a:rPr lang="en-US" sz="1400" b="1" dirty="0" smtClean="0"/>
                        <a:t>Guest VM w/</a:t>
                      </a:r>
                      <a:r>
                        <a:rPr lang="en-US" sz="1400" b="1" baseline="0" dirty="0" smtClean="0"/>
                        <a:t> </a:t>
                      </a:r>
                      <a:r>
                        <a:rPr lang="en-US" sz="1400" b="1" dirty="0" smtClean="0"/>
                        <a:t>Passthrough Disks</a:t>
                      </a:r>
                      <a:endParaRPr lang="en-US" sz="1400" b="1" dirty="0"/>
                    </a:p>
                  </a:txBody>
                  <a:tcPr/>
                </a:tc>
                <a:tc>
                  <a:txBody>
                    <a:bodyPr/>
                    <a:lstStyle/>
                    <a:p>
                      <a:pPr lvl="0">
                        <a:lnSpc>
                          <a:spcPct val="150000"/>
                        </a:lnSpc>
                        <a:buFont typeface="Arial" pitchFamily="34" charset="0"/>
                        <a:buNone/>
                        <a:defRPr/>
                      </a:pPr>
                      <a:r>
                        <a:rPr lang="en-US" sz="1400" dirty="0" smtClean="0"/>
                        <a:t>Use Physical disk counters </a:t>
                      </a:r>
                      <a:r>
                        <a:rPr lang="en-US" sz="1400" baseline="0" dirty="0" smtClean="0"/>
                        <a:t> within root  partition </a:t>
                      </a:r>
                      <a:r>
                        <a:rPr lang="en-US" sz="1400" dirty="0" smtClean="0"/>
                        <a:t>to </a:t>
                      </a:r>
                      <a:r>
                        <a:rPr lang="en-US" sz="1400" baseline="0" dirty="0" smtClean="0"/>
                        <a:t>monitor I/O of </a:t>
                      </a:r>
                      <a:r>
                        <a:rPr lang="en-US" sz="1400" baseline="0" dirty="0" err="1" smtClean="0"/>
                        <a:t>passthrough</a:t>
                      </a:r>
                      <a:r>
                        <a:rPr lang="en-US" sz="1400" baseline="0" dirty="0" smtClean="0"/>
                        <a:t> disks</a:t>
                      </a:r>
                      <a:endParaRPr lang="en-US" sz="1400" dirty="0" smtClean="0"/>
                    </a:p>
                  </a:txBody>
                  <a:tcPr/>
                </a:tc>
              </a:tr>
              <a:tr h="1036393">
                <a:tc>
                  <a:txBody>
                    <a:bodyPr/>
                    <a:lstStyle/>
                    <a:p>
                      <a:pPr>
                        <a:lnSpc>
                          <a:spcPct val="150000"/>
                        </a:lnSpc>
                      </a:pPr>
                      <a:r>
                        <a:rPr lang="en-US" sz="1400" b="1" dirty="0" smtClean="0"/>
                        <a:t>Guest</a:t>
                      </a:r>
                      <a:r>
                        <a:rPr lang="en-US" sz="1400" b="1" baseline="0" dirty="0" smtClean="0"/>
                        <a:t> VM w/ </a:t>
                      </a:r>
                      <a:r>
                        <a:rPr lang="en-US" sz="1400" b="1" dirty="0" smtClean="0"/>
                        <a:t>VHD</a:t>
                      </a:r>
                      <a:endParaRPr lang="en-US" sz="1400" b="1" dirty="0"/>
                    </a:p>
                  </a:txBody>
                  <a:tcPr/>
                </a:tc>
                <a:tc>
                  <a:txBody>
                    <a:bodyPr/>
                    <a:lstStyle/>
                    <a:p>
                      <a:pPr lvl="0">
                        <a:lnSpc>
                          <a:spcPct val="150000"/>
                        </a:lnSpc>
                        <a:buFont typeface="Arial" pitchFamily="34" charset="0"/>
                        <a:buNone/>
                        <a:defRPr/>
                      </a:pPr>
                      <a:r>
                        <a:rPr lang="en-US" sz="1400" dirty="0" smtClean="0"/>
                        <a:t>Use L</a:t>
                      </a:r>
                      <a:r>
                        <a:rPr lang="en-US" sz="1400" baseline="0" dirty="0" smtClean="0"/>
                        <a:t>ogical or physical disk counters </a:t>
                      </a:r>
                      <a:r>
                        <a:rPr lang="en-US" sz="1400" i="0" u="sng" baseline="0" dirty="0" smtClean="0"/>
                        <a:t>within</a:t>
                      </a:r>
                      <a:r>
                        <a:rPr lang="en-US" sz="1400" i="0" baseline="0" dirty="0" smtClean="0"/>
                        <a:t> </a:t>
                      </a:r>
                      <a:r>
                        <a:rPr lang="en-US" sz="1400" baseline="0" dirty="0" smtClean="0"/>
                        <a:t>guest VM to monitor IO rates of a VHD </a:t>
                      </a:r>
                      <a:endParaRPr lang="en-US" sz="1400" dirty="0" smtClean="0"/>
                    </a:p>
                    <a:p>
                      <a:pPr lvl="0">
                        <a:lnSpc>
                          <a:spcPct val="150000"/>
                        </a:lnSpc>
                        <a:buFont typeface="Arial" pitchFamily="34" charset="0"/>
                        <a:buNone/>
                        <a:defRPr/>
                      </a:pPr>
                      <a:r>
                        <a:rPr lang="en-US" sz="1400" dirty="0" smtClean="0"/>
                        <a:t>Disk counters at the root partition provide aggregate IO of  all </a:t>
                      </a:r>
                      <a:r>
                        <a:rPr lang="en-US" sz="1400" baseline="0" dirty="0" smtClean="0"/>
                        <a:t>VHDs hosted on the </a:t>
                      </a:r>
                      <a:r>
                        <a:rPr lang="en-US" sz="1400" dirty="0" smtClean="0"/>
                        <a:t>underlying</a:t>
                      </a:r>
                      <a:r>
                        <a:rPr lang="en-US" sz="1400" baseline="0" dirty="0" smtClean="0"/>
                        <a:t> partition/volume</a:t>
                      </a:r>
                      <a:endParaRPr lang="en-US" sz="1400" dirty="0"/>
                    </a:p>
                  </a:txBody>
                  <a:tcPr/>
                </a:tc>
              </a:tr>
              <a:tr h="1319469">
                <a:tc>
                  <a:txBody>
                    <a:bodyPr/>
                    <a:lstStyle/>
                    <a:p>
                      <a:pPr>
                        <a:lnSpc>
                          <a:spcPct val="150000"/>
                        </a:lnSpc>
                      </a:pPr>
                      <a:r>
                        <a:rPr lang="en-US" sz="1400" b="1" dirty="0" smtClean="0"/>
                        <a:t>Either configuration</a:t>
                      </a:r>
                      <a:r>
                        <a:rPr lang="en-US" sz="1400" b="1" baseline="0" dirty="0" smtClean="0"/>
                        <a:t> </a:t>
                      </a:r>
                      <a:endParaRPr lang="en-US" sz="1400" b="1" dirty="0"/>
                    </a:p>
                  </a:txBody>
                  <a:tcPr/>
                </a:tc>
                <a:tc>
                  <a:txBody>
                    <a:bodyPr/>
                    <a:lstStyle/>
                    <a:p>
                      <a:pPr>
                        <a:lnSpc>
                          <a:spcPct val="150000"/>
                        </a:lnSpc>
                        <a:buFont typeface="Arial" pitchFamily="34" charset="0"/>
                        <a:buNone/>
                        <a:defRPr/>
                      </a:pPr>
                      <a:r>
                        <a:rPr lang="en-US" sz="1400" dirty="0" smtClean="0"/>
                        <a:t>Very little difference in the values reported by the counters from the root partition with those within</a:t>
                      </a:r>
                      <a:r>
                        <a:rPr lang="en-US" sz="1400" baseline="0" dirty="0" smtClean="0"/>
                        <a:t> </a:t>
                      </a:r>
                      <a:r>
                        <a:rPr lang="en-US" sz="1400" dirty="0" smtClean="0"/>
                        <a:t>guest VM</a:t>
                      </a:r>
                    </a:p>
                    <a:p>
                      <a:pPr lvl="0">
                        <a:lnSpc>
                          <a:spcPct val="150000"/>
                        </a:lnSpc>
                        <a:buFont typeface="Arial" pitchFamily="34" charset="0"/>
                        <a:buNone/>
                        <a:defRPr/>
                      </a:pPr>
                      <a:r>
                        <a:rPr lang="en-US" sz="1400" dirty="0" smtClean="0"/>
                        <a:t>Slightly higher latency values (Avg. Disk/sec Read and Write) observed within the guest VM </a:t>
                      </a:r>
                      <a:endParaRPr lang="en-US" sz="1400" dirty="0"/>
                    </a:p>
                  </a:txBody>
                  <a:tcPr/>
                </a:tc>
              </a:tr>
            </a:tbl>
          </a:graphicData>
        </a:graphic>
      </p:graphicFrame>
      <p:sp>
        <p:nvSpPr>
          <p:cNvPr id="7" name="Content Placeholder 2"/>
          <p:cNvSpPr>
            <a:spLocks noGrp="1"/>
          </p:cNvSpPr>
          <p:nvPr>
            <p:ph idx="1"/>
          </p:nvPr>
        </p:nvSpPr>
        <p:spPr>
          <a:xfrm>
            <a:off x="381000" y="838200"/>
            <a:ext cx="7772400" cy="1752600"/>
          </a:xfrm>
        </p:spPr>
        <p:txBody>
          <a:bodyPr>
            <a:noAutofit/>
          </a:bodyPr>
          <a:lstStyle/>
          <a:p>
            <a:r>
              <a:rPr lang="zh-CN" altLang="en-US" b="0" dirty="0" smtClean="0">
                <a:solidFill>
                  <a:schemeClr val="tx1">
                    <a:lumMod val="65000"/>
                    <a:lumOff val="35000"/>
                  </a:schemeClr>
                </a:solidFill>
              </a:rPr>
              <a:t>术语</a:t>
            </a:r>
            <a:endParaRPr lang="en-US" b="0" dirty="0" smtClean="0">
              <a:solidFill>
                <a:schemeClr val="tx1">
                  <a:lumMod val="65000"/>
                  <a:lumOff val="35000"/>
                </a:schemeClr>
              </a:solidFill>
            </a:endParaRPr>
          </a:p>
          <a:p>
            <a:pPr lvl="1">
              <a:lnSpc>
                <a:spcPct val="110000"/>
              </a:lnSpc>
            </a:pPr>
            <a:r>
              <a:rPr lang="en-US" sz="2000" dirty="0" err="1" smtClean="0"/>
              <a:t>Passthrough</a:t>
            </a:r>
            <a:r>
              <a:rPr lang="en-US" sz="2000" dirty="0" smtClean="0"/>
              <a:t> Disk: </a:t>
            </a:r>
            <a:r>
              <a:rPr lang="en-US" sz="1600" dirty="0" smtClean="0"/>
              <a:t>Disk Offline at Root Partition</a:t>
            </a:r>
          </a:p>
          <a:p>
            <a:pPr lvl="1">
              <a:lnSpc>
                <a:spcPct val="110000"/>
              </a:lnSpc>
            </a:pPr>
            <a:r>
              <a:rPr lang="en-US" sz="2000" dirty="0" smtClean="0"/>
              <a:t>VHD (Virtual Hard Disk)</a:t>
            </a:r>
          </a:p>
          <a:p>
            <a:pPr lvl="2">
              <a:lnSpc>
                <a:spcPct val="110000"/>
              </a:lnSpc>
            </a:pPr>
            <a:r>
              <a:rPr lang="en-US" sz="1600" dirty="0" smtClean="0"/>
              <a:t>Fixed Size VHD :  Space allocated statically</a:t>
            </a:r>
          </a:p>
          <a:p>
            <a:pPr lvl="2">
              <a:lnSpc>
                <a:spcPct val="110000"/>
              </a:lnSpc>
            </a:pPr>
            <a:r>
              <a:rPr lang="en-US" sz="1600" dirty="0" smtClean="0"/>
              <a:t>Dynamic VHD : Expand on demand</a:t>
            </a:r>
          </a:p>
        </p:txBody>
      </p:sp>
    </p:spTree>
  </p:cSld>
  <p:clrMapOvr>
    <a:masterClrMapping/>
  </p:clrMapOvr>
  <p:transition advTm="8951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28600"/>
            <a:ext cx="7333032" cy="615553"/>
          </a:xfrm>
        </p:spPr>
        <p:txBody>
          <a:bodyPr>
            <a:noAutofit/>
          </a:bodyPr>
          <a:lstStyle/>
          <a:p>
            <a:pPr>
              <a:lnSpc>
                <a:spcPct val="100000"/>
              </a:lnSpc>
            </a:pPr>
            <a:r>
              <a:rPr lang="zh-CN" altLang="en-US" dirty="0" smtClean="0"/>
              <a:t>关系性</a:t>
            </a:r>
            <a:r>
              <a:rPr dirty="0" smtClean="0"/>
              <a:t>OLTP Workload</a:t>
            </a:r>
            <a:endParaRPr lang="en-US" b="0" i="1" dirty="0" smtClean="0">
              <a:solidFill>
                <a:schemeClr val="accent1">
                  <a:lumMod val="60000"/>
                  <a:lumOff val="40000"/>
                </a:schemeClr>
              </a:solidFill>
            </a:endParaRPr>
          </a:p>
        </p:txBody>
      </p:sp>
      <p:graphicFrame>
        <p:nvGraphicFramePr>
          <p:cNvPr id="6" name="Table 5"/>
          <p:cNvGraphicFramePr>
            <a:graphicFrameLocks noGrp="1"/>
          </p:cNvGraphicFramePr>
          <p:nvPr/>
        </p:nvGraphicFramePr>
        <p:xfrm>
          <a:off x="5181600" y="1447800"/>
          <a:ext cx="2667000" cy="1483360"/>
        </p:xfrm>
        <a:graphic>
          <a:graphicData uri="http://schemas.openxmlformats.org/drawingml/2006/table">
            <a:tbl>
              <a:tblPr firstRow="1" bandRow="1">
                <a:tableStyleId>{5C22544A-7EE6-4342-B048-85BDC9FD1C3A}</a:tableStyleId>
              </a:tblPr>
              <a:tblGrid>
                <a:gridCol w="1371599"/>
                <a:gridCol w="1295401"/>
              </a:tblGrid>
              <a:tr h="370840">
                <a:tc>
                  <a:txBody>
                    <a:bodyPr/>
                    <a:lstStyle/>
                    <a:p>
                      <a:r>
                        <a:rPr lang="en-US" sz="1400" dirty="0" smtClean="0">
                          <a:solidFill>
                            <a:schemeClr val="bg1">
                              <a:lumMod val="75000"/>
                            </a:schemeClr>
                          </a:solidFill>
                        </a:rPr>
                        <a:t>Workload Level</a:t>
                      </a:r>
                      <a:endParaRPr lang="en-US" sz="1400" dirty="0">
                        <a:solidFill>
                          <a:schemeClr val="bg1">
                            <a:lumMod val="75000"/>
                          </a:schemeClr>
                        </a:solidFill>
                      </a:endParaRPr>
                    </a:p>
                  </a:txBody>
                  <a:tcPr/>
                </a:tc>
                <a:tc>
                  <a:txBody>
                    <a:bodyPr/>
                    <a:lstStyle/>
                    <a:p>
                      <a:r>
                        <a:rPr lang="en-US" sz="1400" dirty="0" smtClean="0">
                          <a:solidFill>
                            <a:schemeClr val="bg1">
                              <a:lumMod val="75000"/>
                            </a:schemeClr>
                          </a:solidFill>
                        </a:rPr>
                        <a:t>Target CPU</a:t>
                      </a:r>
                      <a:endParaRPr lang="en-US" sz="1400" dirty="0">
                        <a:solidFill>
                          <a:schemeClr val="bg1">
                            <a:lumMod val="75000"/>
                          </a:schemeClr>
                        </a:solidFill>
                      </a:endParaRPr>
                    </a:p>
                  </a:txBody>
                  <a:tcPr/>
                </a:tc>
              </a:tr>
              <a:tr h="370840">
                <a:tc>
                  <a:txBody>
                    <a:bodyPr/>
                    <a:lstStyle/>
                    <a:p>
                      <a:r>
                        <a:rPr lang="en-US" sz="1400" dirty="0" smtClean="0"/>
                        <a:t>Low</a:t>
                      </a:r>
                      <a:endParaRPr lang="en-US" sz="1400" dirty="0"/>
                    </a:p>
                  </a:txBody>
                  <a:tcPr/>
                </a:tc>
                <a:tc>
                  <a:txBody>
                    <a:bodyPr/>
                    <a:lstStyle/>
                    <a:p>
                      <a:r>
                        <a:rPr lang="en-US" sz="1400" dirty="0" smtClean="0"/>
                        <a:t>20-30%</a:t>
                      </a:r>
                      <a:endParaRPr lang="en-US" sz="1400" dirty="0"/>
                    </a:p>
                  </a:txBody>
                  <a:tcPr/>
                </a:tc>
              </a:tr>
              <a:tr h="370840">
                <a:tc>
                  <a:txBody>
                    <a:bodyPr/>
                    <a:lstStyle/>
                    <a:p>
                      <a:r>
                        <a:rPr lang="en-US" sz="1400" dirty="0" smtClean="0"/>
                        <a:t>Medium</a:t>
                      </a:r>
                      <a:endParaRPr lang="en-US" sz="1400" dirty="0"/>
                    </a:p>
                  </a:txBody>
                  <a:tcPr/>
                </a:tc>
                <a:tc>
                  <a:txBody>
                    <a:bodyPr/>
                    <a:lstStyle/>
                    <a:p>
                      <a:r>
                        <a:rPr lang="en-US" sz="1400" dirty="0" smtClean="0"/>
                        <a:t>50-60%</a:t>
                      </a:r>
                      <a:endParaRPr lang="en-US" sz="1400" dirty="0"/>
                    </a:p>
                  </a:txBody>
                  <a:tcPr/>
                </a:tc>
              </a:tr>
              <a:tr h="370840">
                <a:tc>
                  <a:txBody>
                    <a:bodyPr/>
                    <a:lstStyle/>
                    <a:p>
                      <a:r>
                        <a:rPr lang="en-US" sz="1400" dirty="0" smtClean="0"/>
                        <a:t>High</a:t>
                      </a:r>
                      <a:endParaRPr lang="en-US" sz="1400" dirty="0"/>
                    </a:p>
                  </a:txBody>
                  <a:tcPr/>
                </a:tc>
                <a:tc>
                  <a:txBody>
                    <a:bodyPr/>
                    <a:lstStyle/>
                    <a:p>
                      <a:r>
                        <a:rPr lang="en-US" sz="1400" dirty="0" smtClean="0"/>
                        <a:t>80%</a:t>
                      </a:r>
                      <a:endParaRPr lang="en-US" sz="1400" dirty="0"/>
                    </a:p>
                  </a:txBody>
                  <a:tcPr/>
                </a:tc>
              </a:tr>
            </a:tbl>
          </a:graphicData>
        </a:graphic>
      </p:graphicFrame>
      <p:grpSp>
        <p:nvGrpSpPr>
          <p:cNvPr id="2" name="Group 19"/>
          <p:cNvGrpSpPr/>
          <p:nvPr/>
        </p:nvGrpSpPr>
        <p:grpSpPr>
          <a:xfrm>
            <a:off x="609600" y="3733799"/>
            <a:ext cx="685800" cy="953010"/>
            <a:chOff x="5334000" y="4038600"/>
            <a:chExt cx="942975" cy="1350572"/>
          </a:xfrm>
        </p:grpSpPr>
        <p:pic>
          <p:nvPicPr>
            <p:cNvPr id="16" name="Picture 15" descr="Server SQL database"/>
            <p:cNvPicPr>
              <a:picLocks noChangeAspect="1" noChangeArrowheads="1"/>
            </p:cNvPicPr>
            <p:nvPr/>
          </p:nvPicPr>
          <p:blipFill>
            <a:blip r:embed="rId4" cstate="print">
              <a:lum bright="-31000" contrast="-2000"/>
            </a:blip>
            <a:srcRect/>
            <a:stretch>
              <a:fillRect/>
            </a:stretch>
          </p:blipFill>
          <p:spPr bwMode="auto">
            <a:xfrm>
              <a:off x="5410200" y="4038600"/>
              <a:ext cx="614362" cy="909638"/>
            </a:xfrm>
            <a:prstGeom prst="rect">
              <a:avLst/>
            </a:prstGeom>
            <a:noFill/>
            <a:ln w="9525">
              <a:noFill/>
              <a:miter lim="800000"/>
              <a:headEnd/>
              <a:tailEnd/>
            </a:ln>
          </p:spPr>
        </p:pic>
        <p:sp>
          <p:nvSpPr>
            <p:cNvPr id="17" name="TextBox 16"/>
            <p:cNvSpPr txBox="1"/>
            <p:nvPr/>
          </p:nvSpPr>
          <p:spPr>
            <a:xfrm>
              <a:off x="5334000" y="4953002"/>
              <a:ext cx="942975" cy="436170"/>
            </a:xfrm>
            <a:prstGeom prst="rect">
              <a:avLst/>
            </a:prstGeom>
            <a:noFill/>
          </p:spPr>
          <p:txBody>
            <a:bodyPr wrap="square" rtlCol="0">
              <a:spAutoFit/>
            </a:bodyPr>
            <a:lstStyle/>
            <a:p>
              <a:r>
                <a:rPr lang="en-US" sz="1400" b="1" dirty="0" smtClean="0"/>
                <a:t>Native</a:t>
              </a:r>
            </a:p>
          </p:txBody>
        </p:sp>
      </p:grpSp>
      <p:grpSp>
        <p:nvGrpSpPr>
          <p:cNvPr id="3" name="Group 19"/>
          <p:cNvGrpSpPr/>
          <p:nvPr/>
        </p:nvGrpSpPr>
        <p:grpSpPr>
          <a:xfrm>
            <a:off x="4495800" y="3733802"/>
            <a:ext cx="609600" cy="936426"/>
            <a:chOff x="5301342" y="4038599"/>
            <a:chExt cx="870857" cy="1362073"/>
          </a:xfrm>
        </p:grpSpPr>
        <p:pic>
          <p:nvPicPr>
            <p:cNvPr id="23" name="Picture 22" descr="Server SQL database"/>
            <p:cNvPicPr>
              <a:picLocks noChangeAspect="1" noChangeArrowheads="1"/>
            </p:cNvPicPr>
            <p:nvPr/>
          </p:nvPicPr>
          <p:blipFill>
            <a:blip r:embed="rId5" cstate="print">
              <a:lum bright="-26000"/>
            </a:blip>
            <a:srcRect/>
            <a:stretch>
              <a:fillRect/>
            </a:stretch>
          </p:blipFill>
          <p:spPr bwMode="auto">
            <a:xfrm>
              <a:off x="5410201" y="4038599"/>
              <a:ext cx="653141" cy="967055"/>
            </a:xfrm>
            <a:prstGeom prst="rect">
              <a:avLst/>
            </a:prstGeom>
            <a:noFill/>
            <a:ln w="9525">
              <a:noFill/>
              <a:miter lim="800000"/>
              <a:headEnd/>
              <a:tailEnd/>
            </a:ln>
          </p:spPr>
        </p:pic>
        <p:sp>
          <p:nvSpPr>
            <p:cNvPr id="24" name="TextBox 23"/>
            <p:cNvSpPr txBox="1"/>
            <p:nvPr/>
          </p:nvSpPr>
          <p:spPr>
            <a:xfrm>
              <a:off x="5301342" y="4952997"/>
              <a:ext cx="870857" cy="447675"/>
            </a:xfrm>
            <a:prstGeom prst="rect">
              <a:avLst/>
            </a:prstGeom>
            <a:noFill/>
          </p:spPr>
          <p:txBody>
            <a:bodyPr wrap="square" rtlCol="0">
              <a:spAutoFit/>
            </a:bodyPr>
            <a:lstStyle/>
            <a:p>
              <a:r>
                <a:rPr lang="en-US" sz="1400" b="1" dirty="0" smtClean="0"/>
                <a:t>Root</a:t>
              </a:r>
            </a:p>
          </p:txBody>
        </p:sp>
      </p:grpSp>
      <p:grpSp>
        <p:nvGrpSpPr>
          <p:cNvPr id="4" name="Group 19"/>
          <p:cNvGrpSpPr/>
          <p:nvPr/>
        </p:nvGrpSpPr>
        <p:grpSpPr>
          <a:xfrm>
            <a:off x="609600" y="4800601"/>
            <a:ext cx="685799" cy="993580"/>
            <a:chOff x="5301343" y="4038600"/>
            <a:chExt cx="979713" cy="1448736"/>
          </a:xfrm>
        </p:grpSpPr>
        <p:pic>
          <p:nvPicPr>
            <p:cNvPr id="26" name="Picture 25" descr="Server SQL database"/>
            <p:cNvPicPr>
              <a:picLocks noChangeAspect="1" noChangeArrowheads="1"/>
            </p:cNvPicPr>
            <p:nvPr/>
          </p:nvPicPr>
          <p:blipFill>
            <a:blip r:embed="rId5" cstate="print">
              <a:lum contrast="-48000"/>
            </a:blip>
            <a:srcRect/>
            <a:stretch>
              <a:fillRect/>
            </a:stretch>
          </p:blipFill>
          <p:spPr bwMode="auto">
            <a:xfrm>
              <a:off x="5410200" y="4038600"/>
              <a:ext cx="653143" cy="967060"/>
            </a:xfrm>
            <a:prstGeom prst="rect">
              <a:avLst/>
            </a:prstGeom>
            <a:noFill/>
            <a:ln w="9525">
              <a:noFill/>
              <a:miter lim="800000"/>
              <a:headEnd/>
              <a:tailEnd/>
            </a:ln>
            <a:effectLst>
              <a:outerShdw blurRad="50800" dist="50800" dir="5400000" algn="ctr" rotWithShape="0">
                <a:schemeClr val="tx1"/>
              </a:outerShdw>
            </a:effectLst>
          </p:spPr>
        </p:pic>
        <p:sp>
          <p:nvSpPr>
            <p:cNvPr id="27" name="TextBox 26"/>
            <p:cNvSpPr txBox="1"/>
            <p:nvPr/>
          </p:nvSpPr>
          <p:spPr>
            <a:xfrm>
              <a:off x="5301343" y="5038563"/>
              <a:ext cx="979713" cy="448773"/>
            </a:xfrm>
            <a:prstGeom prst="rect">
              <a:avLst/>
            </a:prstGeom>
            <a:noFill/>
          </p:spPr>
          <p:txBody>
            <a:bodyPr wrap="square" rtlCol="0">
              <a:spAutoFit/>
            </a:bodyPr>
            <a:lstStyle/>
            <a:p>
              <a:r>
                <a:rPr lang="en-US" sz="1400" b="1" dirty="0" smtClean="0"/>
                <a:t>VM1</a:t>
              </a:r>
              <a:endParaRPr lang="en-US" b="1" dirty="0" smtClean="0"/>
            </a:p>
          </p:txBody>
        </p:sp>
      </p:grpSp>
      <p:grpSp>
        <p:nvGrpSpPr>
          <p:cNvPr id="5" name="Group 19"/>
          <p:cNvGrpSpPr/>
          <p:nvPr/>
        </p:nvGrpSpPr>
        <p:grpSpPr>
          <a:xfrm>
            <a:off x="4495800" y="4800601"/>
            <a:ext cx="609600" cy="990600"/>
            <a:chOff x="5301342" y="4038599"/>
            <a:chExt cx="870857" cy="1325359"/>
          </a:xfrm>
        </p:grpSpPr>
        <p:pic>
          <p:nvPicPr>
            <p:cNvPr id="29" name="Picture 28" descr="Server SQL database"/>
            <p:cNvPicPr>
              <a:picLocks noChangeAspect="1" noChangeArrowheads="1"/>
            </p:cNvPicPr>
            <p:nvPr/>
          </p:nvPicPr>
          <p:blipFill>
            <a:blip r:embed="rId6" cstate="print">
              <a:lum bright="6000" contrast="-33000"/>
            </a:blip>
            <a:srcRect/>
            <a:stretch>
              <a:fillRect/>
            </a:stretch>
          </p:blipFill>
          <p:spPr bwMode="auto">
            <a:xfrm>
              <a:off x="5410201" y="4038599"/>
              <a:ext cx="653143" cy="909638"/>
            </a:xfrm>
            <a:prstGeom prst="rect">
              <a:avLst/>
            </a:prstGeom>
            <a:noFill/>
            <a:ln w="9525">
              <a:noFill/>
              <a:miter lim="800000"/>
              <a:headEnd/>
              <a:tailEnd/>
            </a:ln>
            <a:effectLst>
              <a:outerShdw blurRad="50800" dist="50800" dir="5400000" algn="ctr" rotWithShape="0">
                <a:schemeClr val="tx1"/>
              </a:outerShdw>
            </a:effectLst>
          </p:spPr>
        </p:pic>
        <p:sp>
          <p:nvSpPr>
            <p:cNvPr id="30" name="TextBox 29"/>
            <p:cNvSpPr txBox="1"/>
            <p:nvPr/>
          </p:nvSpPr>
          <p:spPr>
            <a:xfrm>
              <a:off x="5301342" y="4953001"/>
              <a:ext cx="870857" cy="410957"/>
            </a:xfrm>
            <a:prstGeom prst="rect">
              <a:avLst/>
            </a:prstGeom>
            <a:noFill/>
          </p:spPr>
          <p:txBody>
            <a:bodyPr wrap="square" rtlCol="0">
              <a:spAutoFit/>
            </a:bodyPr>
            <a:lstStyle/>
            <a:p>
              <a:r>
                <a:rPr lang="en-US" sz="1400" b="1" dirty="0" smtClean="0"/>
                <a:t>VM2</a:t>
              </a:r>
              <a:endParaRPr lang="en-US" b="1" dirty="0" smtClean="0"/>
            </a:p>
          </p:txBody>
        </p:sp>
      </p:grpSp>
      <p:sp>
        <p:nvSpPr>
          <p:cNvPr id="41" name="TextBox 40"/>
          <p:cNvSpPr txBox="1"/>
          <p:nvPr/>
        </p:nvSpPr>
        <p:spPr>
          <a:xfrm>
            <a:off x="1371600" y="3810000"/>
            <a:ext cx="2768707" cy="646331"/>
          </a:xfrm>
          <a:prstGeom prst="rect">
            <a:avLst/>
          </a:prstGeom>
          <a:noFill/>
        </p:spPr>
        <p:txBody>
          <a:bodyPr wrap="none" rtlCol="0">
            <a:spAutoFit/>
          </a:bodyPr>
          <a:lstStyle/>
          <a:p>
            <a:r>
              <a:rPr lang="en-US" dirty="0" smtClean="0"/>
              <a:t>4 Logical Processors</a:t>
            </a:r>
          </a:p>
          <a:p>
            <a:r>
              <a:rPr lang="en-US" dirty="0" smtClean="0"/>
              <a:t>Hyper- V Disabled (</a:t>
            </a:r>
            <a:r>
              <a:rPr lang="en-US" dirty="0" err="1" smtClean="0"/>
              <a:t>bcdedit</a:t>
            </a:r>
            <a:r>
              <a:rPr lang="en-US" dirty="0" smtClean="0"/>
              <a:t>)</a:t>
            </a:r>
            <a:endParaRPr lang="en-US" dirty="0"/>
          </a:p>
        </p:txBody>
      </p:sp>
      <p:sp>
        <p:nvSpPr>
          <p:cNvPr id="42" name="TextBox 41"/>
          <p:cNvSpPr txBox="1"/>
          <p:nvPr/>
        </p:nvSpPr>
        <p:spPr>
          <a:xfrm>
            <a:off x="5334000" y="3733800"/>
            <a:ext cx="2895600" cy="923330"/>
          </a:xfrm>
          <a:prstGeom prst="rect">
            <a:avLst/>
          </a:prstGeom>
          <a:noFill/>
        </p:spPr>
        <p:txBody>
          <a:bodyPr wrap="square" rtlCol="0">
            <a:spAutoFit/>
          </a:bodyPr>
          <a:lstStyle/>
          <a:p>
            <a:r>
              <a:rPr lang="en-US" dirty="0" smtClean="0"/>
              <a:t>4 Logical Processors</a:t>
            </a:r>
          </a:p>
          <a:p>
            <a:r>
              <a:rPr lang="en-US" dirty="0" smtClean="0"/>
              <a:t>Hyper- V Role and Service Enabled</a:t>
            </a:r>
            <a:endParaRPr lang="en-US" dirty="0"/>
          </a:p>
        </p:txBody>
      </p:sp>
      <p:sp>
        <p:nvSpPr>
          <p:cNvPr id="43" name="TextBox 42"/>
          <p:cNvSpPr txBox="1"/>
          <p:nvPr/>
        </p:nvSpPr>
        <p:spPr>
          <a:xfrm>
            <a:off x="1371600" y="4800601"/>
            <a:ext cx="2971800" cy="923330"/>
          </a:xfrm>
          <a:prstGeom prst="rect">
            <a:avLst/>
          </a:prstGeom>
          <a:noFill/>
        </p:spPr>
        <p:txBody>
          <a:bodyPr wrap="square" rtlCol="0">
            <a:spAutoFit/>
          </a:bodyPr>
          <a:lstStyle/>
          <a:p>
            <a:r>
              <a:rPr lang="en-US" dirty="0" smtClean="0"/>
              <a:t>4 Virtual Processors</a:t>
            </a:r>
          </a:p>
          <a:p>
            <a:r>
              <a:rPr lang="en-US" dirty="0" err="1" smtClean="0"/>
              <a:t>Passthrough</a:t>
            </a:r>
            <a:r>
              <a:rPr lang="en-US" dirty="0" smtClean="0"/>
              <a:t> Disks (Synthetic Device)</a:t>
            </a:r>
          </a:p>
        </p:txBody>
      </p:sp>
      <p:sp>
        <p:nvSpPr>
          <p:cNvPr id="44" name="TextBox 43"/>
          <p:cNvSpPr txBox="1"/>
          <p:nvPr/>
        </p:nvSpPr>
        <p:spPr>
          <a:xfrm>
            <a:off x="5334000" y="4800600"/>
            <a:ext cx="3048000" cy="923330"/>
          </a:xfrm>
          <a:prstGeom prst="rect">
            <a:avLst/>
          </a:prstGeom>
          <a:noFill/>
        </p:spPr>
        <p:txBody>
          <a:bodyPr wrap="square" rtlCol="0">
            <a:spAutoFit/>
          </a:bodyPr>
          <a:lstStyle/>
          <a:p>
            <a:r>
              <a:rPr lang="en-US" dirty="0" smtClean="0"/>
              <a:t>4 Virtual Processors</a:t>
            </a:r>
          </a:p>
          <a:p>
            <a:r>
              <a:rPr lang="en-US" dirty="0" smtClean="0"/>
              <a:t>Fixed Size VHD  (Synthetic Device)</a:t>
            </a:r>
            <a:endParaRPr lang="en-US" dirty="0"/>
          </a:p>
        </p:txBody>
      </p:sp>
      <p:sp>
        <p:nvSpPr>
          <p:cNvPr id="45" name="Content Placeholder 2"/>
          <p:cNvSpPr>
            <a:spLocks noGrp="1"/>
          </p:cNvSpPr>
          <p:nvPr>
            <p:ph idx="1"/>
          </p:nvPr>
        </p:nvSpPr>
        <p:spPr>
          <a:xfrm>
            <a:off x="533400" y="1295400"/>
            <a:ext cx="4267200" cy="2133600"/>
          </a:xfrm>
        </p:spPr>
        <p:txBody>
          <a:bodyPr>
            <a:normAutofit/>
          </a:bodyPr>
          <a:lstStyle/>
          <a:p>
            <a:pPr>
              <a:lnSpc>
                <a:spcPct val="120000"/>
              </a:lnSpc>
              <a:defRPr/>
            </a:pPr>
            <a:r>
              <a:rPr lang="en-US" dirty="0" smtClean="0"/>
              <a:t>OLTP workload</a:t>
            </a:r>
            <a:r>
              <a:rPr lang="zh-CN" altLang="en-US" dirty="0" smtClean="0"/>
              <a:t>测试环境</a:t>
            </a:r>
            <a:endParaRPr lang="en-US" dirty="0" smtClean="0"/>
          </a:p>
          <a:p>
            <a:pPr lvl="1">
              <a:lnSpc>
                <a:spcPct val="120000"/>
              </a:lnSpc>
              <a:defRPr/>
            </a:pPr>
            <a:r>
              <a:rPr lang="en-US" dirty="0" smtClean="0"/>
              <a:t>3 different load levels</a:t>
            </a:r>
          </a:p>
          <a:p>
            <a:pPr>
              <a:lnSpc>
                <a:spcPct val="120000"/>
              </a:lnSpc>
              <a:defRPr/>
            </a:pPr>
            <a:r>
              <a:rPr lang="en-US" dirty="0" smtClean="0"/>
              <a:t>4 </a:t>
            </a:r>
            <a:r>
              <a:rPr lang="zh-CN" altLang="en-US" dirty="0" smtClean="0"/>
              <a:t>种配置比较</a:t>
            </a:r>
            <a:endParaRPr lang="en-US" dirty="0" smtClean="0"/>
          </a:p>
          <a:p>
            <a:pPr lvl="1">
              <a:lnSpc>
                <a:spcPct val="120000"/>
              </a:lnSpc>
              <a:defRPr/>
            </a:pPr>
            <a:r>
              <a:rPr lang="en-US" dirty="0" smtClean="0"/>
              <a:t>(DELL R900 16core)</a:t>
            </a:r>
          </a:p>
        </p:txBody>
      </p:sp>
    </p:spTree>
    <p:custDataLst>
      <p:tags r:id="rId1"/>
    </p:custDataLst>
  </p:cSld>
  <p:clrMapOvr>
    <a:masterClrMapping/>
  </p:clrMapOvr>
  <p:transition advTm="14629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2000"/>
                                        <p:tgtEl>
                                          <p:spTgt spid="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xEl>
                                              <p:pRg st="1" end="1"/>
                                            </p:txEl>
                                          </p:spTgt>
                                        </p:tgtEl>
                                        <p:attrNameLst>
                                          <p:attrName>style.visibility</p:attrName>
                                        </p:attrNameLst>
                                      </p:cBhvr>
                                      <p:to>
                                        <p:strVal val="visible"/>
                                      </p:to>
                                    </p:set>
                                    <p:animEffect transition="in" filter="fade">
                                      <p:cBhvr>
                                        <p:cTn id="10" dur="2000"/>
                                        <p:tgtEl>
                                          <p:spTgt spid="45">
                                            <p:txEl>
                                              <p:pRg st="1" end="1"/>
                                            </p:txEl>
                                          </p:spTgt>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xEl>
                                              <p:pRg st="2" end="2"/>
                                            </p:txEl>
                                          </p:spTgt>
                                        </p:tgtEl>
                                        <p:attrNameLst>
                                          <p:attrName>style.visibility</p:attrName>
                                        </p:attrNameLst>
                                      </p:cBhvr>
                                      <p:to>
                                        <p:strVal val="visible"/>
                                      </p:to>
                                    </p:set>
                                    <p:animEffect transition="in" filter="fade">
                                      <p:cBhvr>
                                        <p:cTn id="19" dur="2000"/>
                                        <p:tgtEl>
                                          <p:spTgt spid="4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fade">
                                      <p:cBhvr>
                                        <p:cTn id="22" dur="2000"/>
                                        <p:tgtEl>
                                          <p:spTgt spid="45">
                                            <p:txEl>
                                              <p:pRg st="3" end="3"/>
                                            </p:txEl>
                                          </p:spTgt>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500" fill="hold"/>
                                        <p:tgtEl>
                                          <p:spTgt spid="44"/>
                                        </p:tgtEl>
                                        <p:attrNameLst>
                                          <p:attrName>ppt_x</p:attrName>
                                        </p:attrNameLst>
                                      </p:cBhvr>
                                      <p:tavLst>
                                        <p:tav tm="0">
                                          <p:val>
                                            <p:strVal val="#ppt_x"/>
                                          </p:val>
                                        </p:tav>
                                        <p:tav tm="100000">
                                          <p:val>
                                            <p:strVal val="#ppt_x"/>
                                          </p:val>
                                        </p:tav>
                                      </p:tavLst>
                                    </p:anim>
                                    <p:anim calcmode="lin" valueType="num">
                                      <p:cBhvr additive="base">
                                        <p:cTn id="5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algn="l">
              <a:lnSpc>
                <a:spcPct val="100000"/>
              </a:lnSpc>
            </a:pPr>
            <a:r>
              <a:rPr lang="zh-CN" altLang="en-US" sz="4000" dirty="0" smtClean="0"/>
              <a:t>存储配置</a:t>
            </a:r>
            <a:r>
              <a:rPr sz="4000" dirty="0" smtClean="0"/>
              <a:t> (HDS AMS1000)</a:t>
            </a:r>
            <a:endParaRPr sz="4000" dirty="0"/>
          </a:p>
        </p:txBody>
      </p:sp>
      <p:sp>
        <p:nvSpPr>
          <p:cNvPr id="3" name="Content Placeholder 2"/>
          <p:cNvSpPr>
            <a:spLocks noGrp="1"/>
          </p:cNvSpPr>
          <p:nvPr>
            <p:ph idx="4294967295"/>
          </p:nvPr>
        </p:nvSpPr>
        <p:spPr>
          <a:xfrm>
            <a:off x="457200" y="990600"/>
            <a:ext cx="7115175" cy="606425"/>
          </a:xfrm>
          <a:prstGeom prst="rect">
            <a:avLst/>
          </a:prstGeom>
        </p:spPr>
        <p:txBody>
          <a:bodyPr>
            <a:normAutofit/>
          </a:bodyPr>
          <a:lstStyle/>
          <a:p>
            <a:pPr>
              <a:lnSpc>
                <a:spcPct val="120000"/>
              </a:lnSpc>
              <a:defRPr/>
            </a:pPr>
            <a:r>
              <a:rPr lang="en-US" sz="2000" dirty="0" smtClean="0"/>
              <a:t>Dedicated per VM using </a:t>
            </a:r>
            <a:r>
              <a:rPr lang="en-US" sz="2000" dirty="0" err="1" smtClean="0"/>
              <a:t>passthrough</a:t>
            </a:r>
            <a:r>
              <a:rPr lang="en-US" sz="2000" dirty="0" smtClean="0"/>
              <a:t> disks: </a:t>
            </a:r>
          </a:p>
        </p:txBody>
      </p:sp>
      <p:sp>
        <p:nvSpPr>
          <p:cNvPr id="29700" name="TextBox 33"/>
          <p:cNvSpPr txBox="1">
            <a:spLocks noChangeArrowheads="1"/>
          </p:cNvSpPr>
          <p:nvPr/>
        </p:nvSpPr>
        <p:spPr bwMode="auto">
          <a:xfrm>
            <a:off x="5562600" y="1828800"/>
            <a:ext cx="2614613" cy="738188"/>
          </a:xfrm>
          <a:prstGeom prst="rect">
            <a:avLst/>
          </a:prstGeom>
          <a:noFill/>
          <a:ln w="9525">
            <a:noFill/>
            <a:miter lim="800000"/>
            <a:headEnd/>
            <a:tailEnd/>
          </a:ln>
        </p:spPr>
        <p:txBody>
          <a:bodyPr>
            <a:spAutoFit/>
          </a:bodyPr>
          <a:lstStyle/>
          <a:p>
            <a:r>
              <a:rPr lang="en-US" sz="1400" dirty="0"/>
              <a:t>SQL Data – 2 LUNs</a:t>
            </a:r>
          </a:p>
          <a:p>
            <a:pPr lvl="1"/>
            <a:r>
              <a:rPr lang="en-US" sz="1400" dirty="0"/>
              <a:t>150GB LUNs using RAID 1+0 (4+4) Sets</a:t>
            </a:r>
          </a:p>
        </p:txBody>
      </p:sp>
      <p:sp>
        <p:nvSpPr>
          <p:cNvPr id="33" name="Flowchart: Magnetic Disk 32"/>
          <p:cNvSpPr/>
          <p:nvPr/>
        </p:nvSpPr>
        <p:spPr>
          <a:xfrm>
            <a:off x="5129213" y="1963738"/>
            <a:ext cx="347662" cy="404812"/>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lowchart: Magnetic Disk 34"/>
          <p:cNvSpPr/>
          <p:nvPr/>
        </p:nvSpPr>
        <p:spPr>
          <a:xfrm>
            <a:off x="5129213" y="2725738"/>
            <a:ext cx="347662" cy="404812"/>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24" name="TextBox 36"/>
          <p:cNvSpPr txBox="1">
            <a:spLocks noChangeArrowheads="1"/>
          </p:cNvSpPr>
          <p:nvPr/>
        </p:nvSpPr>
        <p:spPr bwMode="auto">
          <a:xfrm>
            <a:off x="5638800" y="2590800"/>
            <a:ext cx="2614613" cy="738188"/>
          </a:xfrm>
          <a:prstGeom prst="rect">
            <a:avLst/>
          </a:prstGeom>
          <a:noFill/>
          <a:ln w="9525">
            <a:noFill/>
            <a:miter lim="800000"/>
            <a:headEnd/>
            <a:tailEnd/>
          </a:ln>
        </p:spPr>
        <p:txBody>
          <a:bodyPr>
            <a:spAutoFit/>
          </a:bodyPr>
          <a:lstStyle/>
          <a:p>
            <a:r>
              <a:rPr lang="en-US" sz="1400" dirty="0"/>
              <a:t>SQL Log – 1 LUN</a:t>
            </a:r>
          </a:p>
          <a:p>
            <a:pPr lvl="1"/>
            <a:r>
              <a:rPr lang="en-US" sz="1400" dirty="0"/>
              <a:t>50GB LUN using RAID 1+0 (2+2) Set</a:t>
            </a:r>
          </a:p>
        </p:txBody>
      </p:sp>
      <p:grpSp>
        <p:nvGrpSpPr>
          <p:cNvPr id="2" name="Group 31"/>
          <p:cNvGrpSpPr/>
          <p:nvPr/>
        </p:nvGrpSpPr>
        <p:grpSpPr>
          <a:xfrm>
            <a:off x="685800" y="1676400"/>
            <a:ext cx="2608521" cy="2000693"/>
            <a:chOff x="1219200" y="3581400"/>
            <a:chExt cx="2962275" cy="2597150"/>
          </a:xfrm>
        </p:grpSpPr>
        <p:sp>
          <p:nvSpPr>
            <p:cNvPr id="30" name="Rounded Rectangle 29"/>
            <p:cNvSpPr/>
            <p:nvPr/>
          </p:nvSpPr>
          <p:spPr>
            <a:xfrm>
              <a:off x="1219200" y="3581400"/>
              <a:ext cx="2962275" cy="2597150"/>
            </a:xfrm>
            <a:prstGeom prst="roundRect">
              <a:avLst/>
            </a:prstGeom>
            <a:solidFill>
              <a:schemeClr val="accent3">
                <a:lumMod val="9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lowchart: Magnetic Disk 8"/>
            <p:cNvSpPr/>
            <p:nvPr/>
          </p:nvSpPr>
          <p:spPr>
            <a:xfrm>
              <a:off x="1552936" y="4550401"/>
              <a:ext cx="264295"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lowchart: Magnetic Disk 9"/>
            <p:cNvSpPr/>
            <p:nvPr/>
          </p:nvSpPr>
          <p:spPr>
            <a:xfrm>
              <a:off x="1726303" y="4712327"/>
              <a:ext cx="265502"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lowchart: Magnetic Disk 10"/>
            <p:cNvSpPr/>
            <p:nvPr/>
          </p:nvSpPr>
          <p:spPr>
            <a:xfrm>
              <a:off x="1900929" y="4874547"/>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lowchart: Magnetic Disk 11"/>
            <p:cNvSpPr/>
            <p:nvPr/>
          </p:nvSpPr>
          <p:spPr>
            <a:xfrm>
              <a:off x="2075553" y="5036472"/>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lowchart: Magnetic Disk 12"/>
            <p:cNvSpPr/>
            <p:nvPr/>
          </p:nvSpPr>
          <p:spPr>
            <a:xfrm>
              <a:off x="2249849" y="5199688"/>
              <a:ext cx="264296"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lowchart: Magnetic Disk 13"/>
            <p:cNvSpPr/>
            <p:nvPr/>
          </p:nvSpPr>
          <p:spPr>
            <a:xfrm>
              <a:off x="2424475" y="5361909"/>
              <a:ext cx="264296"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lowchart: Magnetic Disk 14"/>
            <p:cNvSpPr/>
            <p:nvPr/>
          </p:nvSpPr>
          <p:spPr>
            <a:xfrm>
              <a:off x="2597842" y="5523834"/>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Flowchart: Magnetic Disk 15"/>
            <p:cNvSpPr/>
            <p:nvPr/>
          </p:nvSpPr>
          <p:spPr>
            <a:xfrm>
              <a:off x="2772467" y="5685760"/>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Flowchart: Magnetic Disk 17"/>
            <p:cNvSpPr/>
            <p:nvPr/>
          </p:nvSpPr>
          <p:spPr>
            <a:xfrm>
              <a:off x="2075553" y="4225258"/>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Flowchart: Magnetic Disk 18"/>
            <p:cNvSpPr/>
            <p:nvPr/>
          </p:nvSpPr>
          <p:spPr>
            <a:xfrm>
              <a:off x="2249849" y="4387184"/>
              <a:ext cx="264296"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Flowchart: Magnetic Disk 19"/>
            <p:cNvSpPr/>
            <p:nvPr/>
          </p:nvSpPr>
          <p:spPr>
            <a:xfrm>
              <a:off x="2424475" y="4550401"/>
              <a:ext cx="264296"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Flowchart: Magnetic Disk 20"/>
            <p:cNvSpPr/>
            <p:nvPr/>
          </p:nvSpPr>
          <p:spPr>
            <a:xfrm>
              <a:off x="2597842" y="4712327"/>
              <a:ext cx="265502"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Flowchart: Magnetic Disk 21"/>
            <p:cNvSpPr/>
            <p:nvPr/>
          </p:nvSpPr>
          <p:spPr>
            <a:xfrm>
              <a:off x="2772467" y="4874547"/>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lowchart: Magnetic Disk 22"/>
            <p:cNvSpPr/>
            <p:nvPr/>
          </p:nvSpPr>
          <p:spPr>
            <a:xfrm>
              <a:off x="2947091" y="5036472"/>
              <a:ext cx="265502"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lowchart: Magnetic Disk 23"/>
            <p:cNvSpPr/>
            <p:nvPr/>
          </p:nvSpPr>
          <p:spPr>
            <a:xfrm>
              <a:off x="3121387" y="5199688"/>
              <a:ext cx="264295" cy="331361"/>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lowchart: Magnetic Disk 24"/>
            <p:cNvSpPr/>
            <p:nvPr/>
          </p:nvSpPr>
          <p:spPr>
            <a:xfrm>
              <a:off x="3296011" y="5361909"/>
              <a:ext cx="264295" cy="332660"/>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lowchart: Magnetic Disk 25"/>
            <p:cNvSpPr/>
            <p:nvPr/>
          </p:nvSpPr>
          <p:spPr>
            <a:xfrm>
              <a:off x="2874964" y="4149724"/>
              <a:ext cx="337630" cy="408194"/>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lowchart: Magnetic Disk 26"/>
            <p:cNvSpPr/>
            <p:nvPr/>
          </p:nvSpPr>
          <p:spPr>
            <a:xfrm>
              <a:off x="3049588" y="4311650"/>
              <a:ext cx="336094" cy="408194"/>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Flowchart: Magnetic Disk 27"/>
            <p:cNvSpPr/>
            <p:nvPr/>
          </p:nvSpPr>
          <p:spPr>
            <a:xfrm>
              <a:off x="3224213" y="4475162"/>
              <a:ext cx="336094" cy="406600"/>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Flowchart: Magnetic Disk 28"/>
            <p:cNvSpPr/>
            <p:nvPr/>
          </p:nvSpPr>
          <p:spPr>
            <a:xfrm>
              <a:off x="3397251" y="4637087"/>
              <a:ext cx="337630" cy="406600"/>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725" name="TextBox 38"/>
            <p:cNvSpPr txBox="1">
              <a:spLocks noChangeArrowheads="1"/>
            </p:cNvSpPr>
            <p:nvPr/>
          </p:nvSpPr>
          <p:spPr bwMode="auto">
            <a:xfrm>
              <a:off x="1247375" y="3629995"/>
              <a:ext cx="2934100" cy="359579"/>
            </a:xfrm>
            <a:prstGeom prst="rect">
              <a:avLst/>
            </a:prstGeom>
            <a:noFill/>
            <a:ln w="9525">
              <a:noFill/>
              <a:miter lim="800000"/>
              <a:headEnd/>
              <a:tailEnd/>
            </a:ln>
          </p:spPr>
          <p:txBody>
            <a:bodyPr wrap="square">
              <a:spAutoFit/>
            </a:bodyPr>
            <a:lstStyle/>
            <a:p>
              <a:pPr algn="ctr"/>
              <a:r>
                <a:rPr lang="en-US" sz="1200" b="1" dirty="0"/>
                <a:t>Disk Configuration per VM/Root</a:t>
              </a:r>
            </a:p>
          </p:txBody>
        </p:sp>
      </p:grpSp>
      <p:sp>
        <p:nvSpPr>
          <p:cNvPr id="34" name="Content Placeholder 2"/>
          <p:cNvSpPr txBox="1">
            <a:spLocks/>
          </p:cNvSpPr>
          <p:nvPr/>
        </p:nvSpPr>
        <p:spPr bwMode="auto">
          <a:xfrm>
            <a:off x="304800" y="3733800"/>
            <a:ext cx="7848600" cy="60605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396875" marR="0" lvl="0" indent="-396875" defTabSz="914363" fontAlgn="base">
              <a:lnSpc>
                <a:spcPct val="120000"/>
              </a:lnSpc>
              <a:spcBef>
                <a:spcPct val="20000"/>
              </a:spcBef>
              <a:spcAft>
                <a:spcPct val="10000"/>
              </a:spcAft>
              <a:buClr>
                <a:schemeClr val="accent1"/>
              </a:buClr>
              <a:buSzPct val="100000"/>
              <a:buBlip>
                <a:blip r:embed="rId4"/>
              </a:buBlip>
              <a:tabLst/>
              <a:defRPr/>
            </a:pPr>
            <a:r>
              <a:rPr lang="en-US" sz="2000" dirty="0" smtClean="0">
                <a:solidFill>
                  <a:srgbClr val="99CC99"/>
                </a:solidFill>
              </a:rPr>
              <a:t>Shared using static VHDs (single logical volume at Root level) :</a:t>
            </a:r>
          </a:p>
        </p:txBody>
      </p:sp>
      <p:grpSp>
        <p:nvGrpSpPr>
          <p:cNvPr id="4" name="Group 35"/>
          <p:cNvGrpSpPr/>
          <p:nvPr/>
        </p:nvGrpSpPr>
        <p:grpSpPr>
          <a:xfrm>
            <a:off x="609600" y="4191000"/>
            <a:ext cx="3939569" cy="2362200"/>
            <a:chOff x="1001605" y="3528564"/>
            <a:chExt cx="5279635" cy="3181157"/>
          </a:xfrm>
        </p:grpSpPr>
        <p:sp>
          <p:nvSpPr>
            <p:cNvPr id="37" name="Rounded Rectangle 36"/>
            <p:cNvSpPr/>
            <p:nvPr/>
          </p:nvSpPr>
          <p:spPr>
            <a:xfrm>
              <a:off x="1001605" y="3528564"/>
              <a:ext cx="5253038" cy="3181157"/>
            </a:xfrm>
            <a:prstGeom prst="roundRect">
              <a:avLst/>
            </a:prstGeom>
            <a:solidFill>
              <a:schemeClr val="accent3">
                <a:lumMod val="90000"/>
                <a:alpha val="2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Flowchart: Magnetic Disk 37"/>
            <p:cNvSpPr/>
            <p:nvPr/>
          </p:nvSpPr>
          <p:spPr>
            <a:xfrm>
              <a:off x="1371600"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Flowchart: Magnetic Disk 38"/>
            <p:cNvSpPr/>
            <p:nvPr/>
          </p:nvSpPr>
          <p:spPr>
            <a:xfrm>
              <a:off x="1371600"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Flowchart: Magnetic Disk 39"/>
            <p:cNvSpPr/>
            <p:nvPr/>
          </p:nvSpPr>
          <p:spPr>
            <a:xfrm>
              <a:off x="1371600"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Flowchart: Magnetic Disk 40"/>
            <p:cNvSpPr/>
            <p:nvPr/>
          </p:nvSpPr>
          <p:spPr>
            <a:xfrm>
              <a:off x="1371600"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Flowchart: Magnetic Disk 41"/>
            <p:cNvSpPr/>
            <p:nvPr/>
          </p:nvSpPr>
          <p:spPr>
            <a:xfrm>
              <a:off x="1371600"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Flowchart: Magnetic Disk 42"/>
            <p:cNvSpPr/>
            <p:nvPr/>
          </p:nvSpPr>
          <p:spPr>
            <a:xfrm>
              <a:off x="1371600"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Flowchart: Magnetic Disk 43"/>
            <p:cNvSpPr/>
            <p:nvPr/>
          </p:nvSpPr>
          <p:spPr>
            <a:xfrm>
              <a:off x="1371600"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Flowchart: Magnetic Disk 44"/>
            <p:cNvSpPr/>
            <p:nvPr/>
          </p:nvSpPr>
          <p:spPr>
            <a:xfrm>
              <a:off x="1371600" y="59690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6" name="Flowchart: Magnetic Disk 45"/>
            <p:cNvSpPr/>
            <p:nvPr/>
          </p:nvSpPr>
          <p:spPr>
            <a:xfrm>
              <a:off x="1731963"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Flowchart: Magnetic Disk 46"/>
            <p:cNvSpPr/>
            <p:nvPr/>
          </p:nvSpPr>
          <p:spPr>
            <a:xfrm>
              <a:off x="1731963"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Flowchart: Magnetic Disk 47"/>
            <p:cNvSpPr/>
            <p:nvPr/>
          </p:nvSpPr>
          <p:spPr>
            <a:xfrm>
              <a:off x="1731963"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Flowchart: Magnetic Disk 48"/>
            <p:cNvSpPr/>
            <p:nvPr/>
          </p:nvSpPr>
          <p:spPr>
            <a:xfrm>
              <a:off x="1731963"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Flowchart: Magnetic Disk 49"/>
            <p:cNvSpPr/>
            <p:nvPr/>
          </p:nvSpPr>
          <p:spPr>
            <a:xfrm>
              <a:off x="1731963"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Flowchart: Magnetic Disk 50"/>
            <p:cNvSpPr/>
            <p:nvPr/>
          </p:nvSpPr>
          <p:spPr>
            <a:xfrm>
              <a:off x="1731963"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Flowchart: Magnetic Disk 51"/>
            <p:cNvSpPr/>
            <p:nvPr/>
          </p:nvSpPr>
          <p:spPr>
            <a:xfrm>
              <a:off x="1731963"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Flowchart: Magnetic Disk 52"/>
            <p:cNvSpPr/>
            <p:nvPr/>
          </p:nvSpPr>
          <p:spPr>
            <a:xfrm>
              <a:off x="1731963" y="59690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Flowchart: Magnetic Disk 53"/>
            <p:cNvSpPr/>
            <p:nvPr/>
          </p:nvSpPr>
          <p:spPr>
            <a:xfrm>
              <a:off x="2090738"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Flowchart: Magnetic Disk 54"/>
            <p:cNvSpPr/>
            <p:nvPr/>
          </p:nvSpPr>
          <p:spPr>
            <a:xfrm>
              <a:off x="2090739"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Flowchart: Magnetic Disk 55"/>
            <p:cNvSpPr/>
            <p:nvPr/>
          </p:nvSpPr>
          <p:spPr>
            <a:xfrm>
              <a:off x="2090739"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Flowchart: Magnetic Disk 56"/>
            <p:cNvSpPr/>
            <p:nvPr/>
          </p:nvSpPr>
          <p:spPr>
            <a:xfrm>
              <a:off x="2090739"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Flowchart: Magnetic Disk 57"/>
            <p:cNvSpPr/>
            <p:nvPr/>
          </p:nvSpPr>
          <p:spPr>
            <a:xfrm>
              <a:off x="2090739"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Flowchart: Magnetic Disk 58"/>
            <p:cNvSpPr/>
            <p:nvPr/>
          </p:nvSpPr>
          <p:spPr>
            <a:xfrm>
              <a:off x="2090739"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Flowchart: Magnetic Disk 59"/>
            <p:cNvSpPr/>
            <p:nvPr/>
          </p:nvSpPr>
          <p:spPr>
            <a:xfrm>
              <a:off x="2090739"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Flowchart: Magnetic Disk 60"/>
            <p:cNvSpPr/>
            <p:nvPr/>
          </p:nvSpPr>
          <p:spPr>
            <a:xfrm>
              <a:off x="2090738" y="5969000"/>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Flowchart: Magnetic Disk 61"/>
            <p:cNvSpPr/>
            <p:nvPr/>
          </p:nvSpPr>
          <p:spPr>
            <a:xfrm>
              <a:off x="2451100"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Flowchart: Magnetic Disk 62"/>
            <p:cNvSpPr/>
            <p:nvPr/>
          </p:nvSpPr>
          <p:spPr>
            <a:xfrm>
              <a:off x="2451100"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Flowchart: Magnetic Disk 63"/>
            <p:cNvSpPr/>
            <p:nvPr/>
          </p:nvSpPr>
          <p:spPr>
            <a:xfrm>
              <a:off x="2451100"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Flowchart: Magnetic Disk 64"/>
            <p:cNvSpPr/>
            <p:nvPr/>
          </p:nvSpPr>
          <p:spPr>
            <a:xfrm>
              <a:off x="2451100"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lowchart: Magnetic Disk 65"/>
            <p:cNvSpPr/>
            <p:nvPr/>
          </p:nvSpPr>
          <p:spPr>
            <a:xfrm>
              <a:off x="2451100"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Flowchart: Magnetic Disk 66"/>
            <p:cNvSpPr/>
            <p:nvPr/>
          </p:nvSpPr>
          <p:spPr>
            <a:xfrm>
              <a:off x="2451100"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Flowchart: Magnetic Disk 67"/>
            <p:cNvSpPr/>
            <p:nvPr/>
          </p:nvSpPr>
          <p:spPr>
            <a:xfrm>
              <a:off x="2451100"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Flowchart: Magnetic Disk 68"/>
            <p:cNvSpPr/>
            <p:nvPr/>
          </p:nvSpPr>
          <p:spPr>
            <a:xfrm>
              <a:off x="2451100" y="5969000"/>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2811463"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2811463"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2811463"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Flowchart: Magnetic Disk 72"/>
            <p:cNvSpPr/>
            <p:nvPr/>
          </p:nvSpPr>
          <p:spPr>
            <a:xfrm>
              <a:off x="2811463"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Flowchart: Magnetic Disk 73"/>
            <p:cNvSpPr/>
            <p:nvPr/>
          </p:nvSpPr>
          <p:spPr>
            <a:xfrm>
              <a:off x="2811463"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Flowchart: Magnetic Disk 74"/>
            <p:cNvSpPr/>
            <p:nvPr/>
          </p:nvSpPr>
          <p:spPr>
            <a:xfrm>
              <a:off x="2811463"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Flowchart: Magnetic Disk 75"/>
            <p:cNvSpPr/>
            <p:nvPr/>
          </p:nvSpPr>
          <p:spPr>
            <a:xfrm>
              <a:off x="2811463"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Flowchart: Magnetic Disk 76"/>
            <p:cNvSpPr/>
            <p:nvPr/>
          </p:nvSpPr>
          <p:spPr>
            <a:xfrm>
              <a:off x="2811463" y="5969000"/>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Flowchart: Magnetic Disk 77"/>
            <p:cNvSpPr/>
            <p:nvPr/>
          </p:nvSpPr>
          <p:spPr>
            <a:xfrm>
              <a:off x="3170238" y="6291263"/>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Flowchart: Magnetic Disk 78"/>
            <p:cNvSpPr/>
            <p:nvPr/>
          </p:nvSpPr>
          <p:spPr>
            <a:xfrm>
              <a:off x="3170238"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Flowchart: Magnetic Disk 79"/>
            <p:cNvSpPr/>
            <p:nvPr/>
          </p:nvSpPr>
          <p:spPr>
            <a:xfrm>
              <a:off x="3170238"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1" name="Flowchart: Magnetic Disk 80"/>
            <p:cNvSpPr/>
            <p:nvPr/>
          </p:nvSpPr>
          <p:spPr>
            <a:xfrm>
              <a:off x="3170238"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 name="Flowchart: Magnetic Disk 81"/>
            <p:cNvSpPr/>
            <p:nvPr/>
          </p:nvSpPr>
          <p:spPr>
            <a:xfrm>
              <a:off x="3170238"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Flowchart: Magnetic Disk 82"/>
            <p:cNvSpPr/>
            <p:nvPr/>
          </p:nvSpPr>
          <p:spPr>
            <a:xfrm>
              <a:off x="3170238"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Flowchart: Magnetic Disk 83"/>
            <p:cNvSpPr/>
            <p:nvPr/>
          </p:nvSpPr>
          <p:spPr>
            <a:xfrm>
              <a:off x="3170238"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 name="Flowchart: Magnetic Disk 84"/>
            <p:cNvSpPr/>
            <p:nvPr/>
          </p:nvSpPr>
          <p:spPr>
            <a:xfrm>
              <a:off x="3170238" y="5969000"/>
              <a:ext cx="273050" cy="295275"/>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 name="Flowchart: Magnetic Disk 85"/>
            <p:cNvSpPr/>
            <p:nvPr/>
          </p:nvSpPr>
          <p:spPr>
            <a:xfrm>
              <a:off x="3530600" y="62912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7" name="Flowchart: Magnetic Disk 86"/>
            <p:cNvSpPr/>
            <p:nvPr/>
          </p:nvSpPr>
          <p:spPr>
            <a:xfrm>
              <a:off x="3530600"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 name="Flowchart: Magnetic Disk 87"/>
            <p:cNvSpPr/>
            <p:nvPr/>
          </p:nvSpPr>
          <p:spPr>
            <a:xfrm>
              <a:off x="3530600"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9" name="Flowchart: Magnetic Disk 88"/>
            <p:cNvSpPr/>
            <p:nvPr/>
          </p:nvSpPr>
          <p:spPr>
            <a:xfrm>
              <a:off x="3530600"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Flowchart: Magnetic Disk 89"/>
            <p:cNvSpPr/>
            <p:nvPr/>
          </p:nvSpPr>
          <p:spPr>
            <a:xfrm>
              <a:off x="3530600"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1" name="Flowchart: Magnetic Disk 90"/>
            <p:cNvSpPr/>
            <p:nvPr/>
          </p:nvSpPr>
          <p:spPr>
            <a:xfrm>
              <a:off x="3530600"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 name="Flowchart: Magnetic Disk 91"/>
            <p:cNvSpPr/>
            <p:nvPr/>
          </p:nvSpPr>
          <p:spPr>
            <a:xfrm>
              <a:off x="3530600"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Flowchart: Magnetic Disk 92"/>
            <p:cNvSpPr/>
            <p:nvPr/>
          </p:nvSpPr>
          <p:spPr>
            <a:xfrm>
              <a:off x="3530600" y="59690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4" name="Flowchart: Magnetic Disk 93"/>
            <p:cNvSpPr/>
            <p:nvPr/>
          </p:nvSpPr>
          <p:spPr>
            <a:xfrm>
              <a:off x="3890963" y="62912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5" name="Flowchart: Magnetic Disk 94"/>
            <p:cNvSpPr/>
            <p:nvPr/>
          </p:nvSpPr>
          <p:spPr>
            <a:xfrm>
              <a:off x="3890963"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6" name="Flowchart: Magnetic Disk 95"/>
            <p:cNvSpPr/>
            <p:nvPr/>
          </p:nvSpPr>
          <p:spPr>
            <a:xfrm>
              <a:off x="3890963"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Flowchart: Magnetic Disk 96"/>
            <p:cNvSpPr/>
            <p:nvPr/>
          </p:nvSpPr>
          <p:spPr>
            <a:xfrm>
              <a:off x="3890963"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Flowchart: Magnetic Disk 97"/>
            <p:cNvSpPr/>
            <p:nvPr/>
          </p:nvSpPr>
          <p:spPr>
            <a:xfrm>
              <a:off x="3890963"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9" name="Flowchart: Magnetic Disk 98"/>
            <p:cNvSpPr/>
            <p:nvPr/>
          </p:nvSpPr>
          <p:spPr>
            <a:xfrm>
              <a:off x="3890963"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0" name="Flowchart: Magnetic Disk 99"/>
            <p:cNvSpPr/>
            <p:nvPr/>
          </p:nvSpPr>
          <p:spPr>
            <a:xfrm>
              <a:off x="3890963"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1" name="Flowchart: Magnetic Disk 100"/>
            <p:cNvSpPr/>
            <p:nvPr/>
          </p:nvSpPr>
          <p:spPr>
            <a:xfrm>
              <a:off x="3890963" y="59690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 name="Flowchart: Magnetic Disk 101"/>
            <p:cNvSpPr/>
            <p:nvPr/>
          </p:nvSpPr>
          <p:spPr>
            <a:xfrm>
              <a:off x="4249738" y="62912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3" name="Flowchart: Magnetic Disk 102"/>
            <p:cNvSpPr/>
            <p:nvPr/>
          </p:nvSpPr>
          <p:spPr>
            <a:xfrm>
              <a:off x="4249738" y="40386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4" name="Flowchart: Magnetic Disk 103"/>
            <p:cNvSpPr/>
            <p:nvPr/>
          </p:nvSpPr>
          <p:spPr>
            <a:xfrm>
              <a:off x="4249738" y="43608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5" name="Flowchart: Magnetic Disk 104"/>
            <p:cNvSpPr/>
            <p:nvPr/>
          </p:nvSpPr>
          <p:spPr>
            <a:xfrm>
              <a:off x="4249738" y="4681537"/>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6" name="Flowchart: Magnetic Disk 105"/>
            <p:cNvSpPr/>
            <p:nvPr/>
          </p:nvSpPr>
          <p:spPr>
            <a:xfrm>
              <a:off x="4249738" y="50038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7" name="Flowchart: Magnetic Disk 106"/>
            <p:cNvSpPr/>
            <p:nvPr/>
          </p:nvSpPr>
          <p:spPr>
            <a:xfrm>
              <a:off x="4249738" y="5326063"/>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8" name="Flowchart: Magnetic Disk 107"/>
            <p:cNvSpPr/>
            <p:nvPr/>
          </p:nvSpPr>
          <p:spPr>
            <a:xfrm>
              <a:off x="4249738" y="5646738"/>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Flowchart: Magnetic Disk 108"/>
            <p:cNvSpPr/>
            <p:nvPr/>
          </p:nvSpPr>
          <p:spPr>
            <a:xfrm>
              <a:off x="4249738" y="5969000"/>
              <a:ext cx="273050" cy="295274"/>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0" name="Flowchart: Magnetic Disk 109"/>
            <p:cNvSpPr/>
            <p:nvPr/>
          </p:nvSpPr>
          <p:spPr>
            <a:xfrm>
              <a:off x="4610100" y="40386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1" name="Flowchart: Magnetic Disk 110"/>
            <p:cNvSpPr/>
            <p:nvPr/>
          </p:nvSpPr>
          <p:spPr>
            <a:xfrm>
              <a:off x="4610100" y="4360863"/>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 name="Flowchart: Magnetic Disk 111"/>
            <p:cNvSpPr/>
            <p:nvPr/>
          </p:nvSpPr>
          <p:spPr>
            <a:xfrm>
              <a:off x="4610100" y="4681538"/>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3" name="Flowchart: Magnetic Disk 112"/>
            <p:cNvSpPr/>
            <p:nvPr/>
          </p:nvSpPr>
          <p:spPr>
            <a:xfrm>
              <a:off x="4610100" y="50038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 name="Flowchart: Magnetic Disk 113"/>
            <p:cNvSpPr/>
            <p:nvPr/>
          </p:nvSpPr>
          <p:spPr>
            <a:xfrm>
              <a:off x="4970463" y="40386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 name="Flowchart: Magnetic Disk 114"/>
            <p:cNvSpPr/>
            <p:nvPr/>
          </p:nvSpPr>
          <p:spPr>
            <a:xfrm>
              <a:off x="4970463" y="4360863"/>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 name="Flowchart: Magnetic Disk 115"/>
            <p:cNvSpPr/>
            <p:nvPr/>
          </p:nvSpPr>
          <p:spPr>
            <a:xfrm>
              <a:off x="4970463" y="4681538"/>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7" name="Flowchart: Magnetic Disk 116"/>
            <p:cNvSpPr/>
            <p:nvPr/>
          </p:nvSpPr>
          <p:spPr>
            <a:xfrm>
              <a:off x="4970463" y="50038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Flowchart: Magnetic Disk 117"/>
            <p:cNvSpPr/>
            <p:nvPr/>
          </p:nvSpPr>
          <p:spPr>
            <a:xfrm>
              <a:off x="5329238" y="40386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9" name="Flowchart: Magnetic Disk 118"/>
            <p:cNvSpPr/>
            <p:nvPr/>
          </p:nvSpPr>
          <p:spPr>
            <a:xfrm>
              <a:off x="5329238" y="4360863"/>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0" name="Flowchart: Magnetic Disk 119"/>
            <p:cNvSpPr/>
            <p:nvPr/>
          </p:nvSpPr>
          <p:spPr>
            <a:xfrm>
              <a:off x="5329238" y="4681538"/>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1" name="Flowchart: Magnetic Disk 120"/>
            <p:cNvSpPr/>
            <p:nvPr/>
          </p:nvSpPr>
          <p:spPr>
            <a:xfrm>
              <a:off x="5329238" y="50038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 name="Flowchart: Magnetic Disk 121"/>
            <p:cNvSpPr/>
            <p:nvPr/>
          </p:nvSpPr>
          <p:spPr>
            <a:xfrm>
              <a:off x="5689600" y="40386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 name="Flowchart: Magnetic Disk 122"/>
            <p:cNvSpPr/>
            <p:nvPr/>
          </p:nvSpPr>
          <p:spPr>
            <a:xfrm>
              <a:off x="5689600" y="4360863"/>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4" name="Flowchart: Magnetic Disk 123"/>
            <p:cNvSpPr/>
            <p:nvPr/>
          </p:nvSpPr>
          <p:spPr>
            <a:xfrm>
              <a:off x="5689600" y="4681538"/>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5" name="Flowchart: Magnetic Disk 124"/>
            <p:cNvSpPr/>
            <p:nvPr/>
          </p:nvSpPr>
          <p:spPr>
            <a:xfrm>
              <a:off x="5689600" y="5003800"/>
              <a:ext cx="273050" cy="295275"/>
            </a:xfrm>
            <a:prstGeom prst="flowChartMagneticDisk">
              <a:avLst/>
            </a:prstGeom>
            <a:solidFill>
              <a:schemeClr val="tx1">
                <a:lumMod val="7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6" name="TextBox 141"/>
            <p:cNvSpPr txBox="1">
              <a:spLocks noChangeArrowheads="1"/>
            </p:cNvSpPr>
            <p:nvPr/>
          </p:nvSpPr>
          <p:spPr bwMode="auto">
            <a:xfrm>
              <a:off x="1103725" y="3631182"/>
              <a:ext cx="5177515" cy="331584"/>
            </a:xfrm>
            <a:prstGeom prst="rect">
              <a:avLst/>
            </a:prstGeom>
            <a:noFill/>
            <a:ln w="9525">
              <a:noFill/>
              <a:miter lim="800000"/>
              <a:headEnd/>
              <a:tailEnd/>
            </a:ln>
          </p:spPr>
          <p:txBody>
            <a:bodyPr wrap="square">
              <a:spAutoFit/>
            </a:bodyPr>
            <a:lstStyle/>
            <a:p>
              <a:pPr algn="ctr"/>
              <a:r>
                <a:rPr lang="en-US" sz="1000" b="1" dirty="0"/>
                <a:t>Single Pool of Disks for data files and single pool for logs</a:t>
              </a:r>
            </a:p>
          </p:txBody>
        </p:sp>
      </p:grpSp>
      <p:grpSp>
        <p:nvGrpSpPr>
          <p:cNvPr id="5" name="Group 130"/>
          <p:cNvGrpSpPr/>
          <p:nvPr/>
        </p:nvGrpSpPr>
        <p:grpSpPr>
          <a:xfrm>
            <a:off x="5029200" y="4572000"/>
            <a:ext cx="2531583" cy="1602320"/>
            <a:chOff x="5028166" y="4743672"/>
            <a:chExt cx="2098675" cy="1304745"/>
          </a:xfrm>
        </p:grpSpPr>
        <p:sp>
          <p:nvSpPr>
            <p:cNvPr id="127" name="TextBox 33"/>
            <p:cNvSpPr txBox="1">
              <a:spLocks noChangeArrowheads="1"/>
            </p:cNvSpPr>
            <p:nvPr/>
          </p:nvSpPr>
          <p:spPr bwMode="auto">
            <a:xfrm>
              <a:off x="5371066" y="4743672"/>
              <a:ext cx="1704975" cy="601483"/>
            </a:xfrm>
            <a:prstGeom prst="rect">
              <a:avLst/>
            </a:prstGeom>
            <a:noFill/>
            <a:ln w="9525">
              <a:noFill/>
              <a:miter lim="800000"/>
              <a:headEnd/>
              <a:tailEnd/>
            </a:ln>
          </p:spPr>
          <p:txBody>
            <a:bodyPr>
              <a:spAutoFit/>
            </a:bodyPr>
            <a:lstStyle/>
            <a:p>
              <a:r>
                <a:rPr lang="en-US" sz="1400" b="1" dirty="0"/>
                <a:t>F:  </a:t>
              </a:r>
              <a:r>
                <a:rPr lang="en-US" sz="1400" dirty="0"/>
                <a:t>Data files</a:t>
              </a:r>
            </a:p>
            <a:p>
              <a:pPr lvl="1"/>
              <a:r>
                <a:rPr lang="en-US" sz="1400" dirty="0"/>
                <a:t>Two 150 GB VHDs per VM</a:t>
              </a:r>
            </a:p>
          </p:txBody>
        </p:sp>
        <p:sp>
          <p:nvSpPr>
            <p:cNvPr id="128" name="TextBox 36"/>
            <p:cNvSpPr txBox="1">
              <a:spLocks noChangeArrowheads="1"/>
            </p:cNvSpPr>
            <p:nvPr/>
          </p:nvSpPr>
          <p:spPr bwMode="auto">
            <a:xfrm>
              <a:off x="5353604" y="5446934"/>
              <a:ext cx="1773237" cy="601483"/>
            </a:xfrm>
            <a:prstGeom prst="rect">
              <a:avLst/>
            </a:prstGeom>
            <a:noFill/>
            <a:ln w="9525">
              <a:noFill/>
              <a:miter lim="800000"/>
              <a:headEnd/>
              <a:tailEnd/>
            </a:ln>
          </p:spPr>
          <p:txBody>
            <a:bodyPr>
              <a:spAutoFit/>
            </a:bodyPr>
            <a:lstStyle/>
            <a:p>
              <a:r>
                <a:rPr lang="en-US" sz="1400" b="1" dirty="0"/>
                <a:t>G: </a:t>
              </a:r>
              <a:r>
                <a:rPr lang="en-US" sz="1400" dirty="0"/>
                <a:t>Log  files</a:t>
              </a:r>
            </a:p>
            <a:p>
              <a:pPr lvl="1"/>
              <a:r>
                <a:rPr lang="en-US" sz="1400" dirty="0"/>
                <a:t>One 30GB LUN VHD per VM</a:t>
              </a:r>
            </a:p>
          </p:txBody>
        </p:sp>
        <p:sp>
          <p:nvSpPr>
            <p:cNvPr id="129" name="Flowchart: Magnetic Disk 128"/>
            <p:cNvSpPr/>
            <p:nvPr/>
          </p:nvSpPr>
          <p:spPr>
            <a:xfrm>
              <a:off x="5028166" y="4872259"/>
              <a:ext cx="273050" cy="296862"/>
            </a:xfrm>
            <a:prstGeom prst="flowChartMagneticDisk">
              <a:avLst/>
            </a:prstGeom>
            <a:solidFill>
              <a:srgbClr val="F8DB08"/>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0" name="Flowchart: Magnetic Disk 129"/>
            <p:cNvSpPr/>
            <p:nvPr/>
          </p:nvSpPr>
          <p:spPr>
            <a:xfrm>
              <a:off x="5034516" y="5610446"/>
              <a:ext cx="273050" cy="295275"/>
            </a:xfrm>
            <a:prstGeom prst="flowChartMagneticDisk">
              <a:avLst/>
            </a:prstGeom>
            <a:solidFill>
              <a:schemeClr val="tx1">
                <a:lumMod val="65000"/>
              </a:schemeClr>
            </a:solidFill>
            <a:ln w="3810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transition advTm="1028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228600"/>
            <a:ext cx="8229600" cy="1143000"/>
          </a:xfrm>
        </p:spPr>
        <p:txBody>
          <a:bodyPr/>
          <a:lstStyle/>
          <a:p>
            <a:pPr algn="l">
              <a:lnSpc>
                <a:spcPct val="100000"/>
              </a:lnSpc>
            </a:pPr>
            <a:r>
              <a:rPr lang="en-US" sz="4000" b="0" i="1" dirty="0" smtClean="0">
                <a:solidFill>
                  <a:schemeClr val="accent1">
                    <a:lumMod val="60000"/>
                    <a:lumOff val="40000"/>
                  </a:schemeClr>
                </a:solidFill>
              </a:rPr>
              <a:t> </a:t>
            </a:r>
            <a:r>
              <a:rPr lang="zh-CN" altLang="en-US" sz="4000" dirty="0" smtClean="0"/>
              <a:t>性能比较</a:t>
            </a:r>
            <a:endParaRPr sz="4000" dirty="0"/>
          </a:p>
        </p:txBody>
      </p:sp>
      <p:sp>
        <p:nvSpPr>
          <p:cNvPr id="26627" name="Content Placeholder 2"/>
          <p:cNvSpPr>
            <a:spLocks noGrp="1"/>
          </p:cNvSpPr>
          <p:nvPr>
            <p:ph idx="4294967295"/>
          </p:nvPr>
        </p:nvSpPr>
        <p:spPr>
          <a:xfrm>
            <a:off x="398585" y="838200"/>
            <a:ext cx="8382000" cy="1447800"/>
          </a:xfrm>
          <a:prstGeom prst="rect">
            <a:avLst/>
          </a:prstGeom>
        </p:spPr>
        <p:txBody>
          <a:bodyPr>
            <a:noAutofit/>
          </a:bodyPr>
          <a:lstStyle/>
          <a:p>
            <a:pPr>
              <a:lnSpc>
                <a:spcPct val="100000"/>
              </a:lnSpc>
            </a:pPr>
            <a:r>
              <a:rPr lang="zh-CN" altLang="en-US" sz="1800" b="1" dirty="0" smtClean="0"/>
              <a:t>可以达到同样处理速度</a:t>
            </a:r>
            <a:r>
              <a:rPr lang="en-US" sz="1800" b="1" dirty="0" smtClean="0"/>
              <a:t> </a:t>
            </a:r>
          </a:p>
          <a:p>
            <a:pPr lvl="1">
              <a:lnSpc>
                <a:spcPct val="100000"/>
              </a:lnSpc>
            </a:pPr>
            <a:r>
              <a:rPr lang="en-US" sz="1600" dirty="0" smtClean="0"/>
              <a:t>however there is more CPU overhead with hyper-v enabled or when running within a VM</a:t>
            </a:r>
          </a:p>
          <a:p>
            <a:pPr lvl="1">
              <a:lnSpc>
                <a:spcPct val="100000"/>
              </a:lnSpc>
            </a:pPr>
            <a:r>
              <a:rPr lang="en-US" sz="1600" dirty="0" smtClean="0"/>
              <a:t>Some overhead observed with Hyper-V just being enabled </a:t>
            </a:r>
            <a:endParaRPr lang="en-US" sz="1800" b="1" dirty="0" smtClean="0"/>
          </a:p>
          <a:p>
            <a:pPr>
              <a:lnSpc>
                <a:spcPct val="100000"/>
              </a:lnSpc>
            </a:pPr>
            <a:r>
              <a:rPr lang="zh-CN" altLang="en-US" sz="1800" b="1" dirty="0" smtClean="0"/>
              <a:t>测量标准</a:t>
            </a:r>
            <a:endParaRPr lang="en-US" sz="1800" dirty="0" smtClean="0"/>
          </a:p>
          <a:p>
            <a:pPr lvl="1">
              <a:lnSpc>
                <a:spcPct val="100000"/>
              </a:lnSpc>
            </a:pPr>
            <a:r>
              <a:rPr lang="en-US" sz="1600" dirty="0" smtClean="0"/>
              <a:t>Throughput =  Batch Requests / sec</a:t>
            </a:r>
          </a:p>
          <a:p>
            <a:pPr lvl="1">
              <a:lnSpc>
                <a:spcPct val="100000"/>
              </a:lnSpc>
            </a:pPr>
            <a:r>
              <a:rPr lang="en-US" sz="1600" dirty="0" smtClean="0"/>
              <a:t>Relative Throughput = Batch Requests / sec / %CPU</a:t>
            </a:r>
          </a:p>
        </p:txBody>
      </p:sp>
      <p:graphicFrame>
        <p:nvGraphicFramePr>
          <p:cNvPr id="10" name="Chart 9"/>
          <p:cNvGraphicFramePr/>
          <p:nvPr/>
        </p:nvGraphicFramePr>
        <p:xfrm>
          <a:off x="392723" y="2667000"/>
          <a:ext cx="85344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11712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3" descr="C:\Users\bwoody\Pictures\Presentation Art\Icons - Illustrations\_VIRTUALIZATION ICONS\server.png"/>
          <p:cNvPicPr>
            <a:picLocks noChangeAspect="1" noChangeArrowheads="1"/>
          </p:cNvPicPr>
          <p:nvPr/>
        </p:nvPicPr>
        <p:blipFill>
          <a:blip r:embed="rId4" cstate="print"/>
          <a:srcRect/>
          <a:stretch>
            <a:fillRect/>
          </a:stretch>
        </p:blipFill>
        <p:spPr bwMode="auto">
          <a:xfrm>
            <a:off x="5638800" y="1143000"/>
            <a:ext cx="3068268" cy="2438400"/>
          </a:xfrm>
          <a:prstGeom prst="rect">
            <a:avLst/>
          </a:prstGeom>
          <a:noFill/>
        </p:spPr>
      </p:pic>
      <p:pic>
        <p:nvPicPr>
          <p:cNvPr id="43" name="Picture 2" descr="C:\Users\sanjeeve\Documents\Work\Virtualization Images for PPTs\Server-Virtual-Single.png"/>
          <p:cNvPicPr>
            <a:picLocks noChangeAspect="1" noChangeArrowheads="1"/>
          </p:cNvPicPr>
          <p:nvPr/>
        </p:nvPicPr>
        <p:blipFill>
          <a:blip r:embed="rId5" cstate="print"/>
          <a:srcRect/>
          <a:stretch>
            <a:fillRect/>
          </a:stretch>
        </p:blipFill>
        <p:spPr bwMode="auto">
          <a:xfrm>
            <a:off x="5791200" y="3733800"/>
            <a:ext cx="2971800" cy="2311471"/>
          </a:xfrm>
          <a:prstGeom prst="rect">
            <a:avLst/>
          </a:prstGeom>
          <a:noFill/>
          <a:ln w="9525">
            <a:noFill/>
            <a:miter lim="800000"/>
            <a:headEnd/>
            <a:tailEnd/>
          </a:ln>
        </p:spPr>
      </p:pic>
      <p:sp>
        <p:nvSpPr>
          <p:cNvPr id="8" name="Title 1"/>
          <p:cNvSpPr>
            <a:spLocks noGrp="1"/>
          </p:cNvSpPr>
          <p:nvPr>
            <p:ph type="title"/>
          </p:nvPr>
        </p:nvSpPr>
        <p:spPr>
          <a:xfrm>
            <a:off x="381000" y="152400"/>
            <a:ext cx="8382000" cy="664797"/>
          </a:xfrm>
        </p:spPr>
        <p:txBody>
          <a:bodyPr>
            <a:normAutofit fontScale="90000"/>
          </a:bodyPr>
          <a:lstStyle/>
          <a:p>
            <a:pPr algn="l">
              <a:lnSpc>
                <a:spcPct val="100000"/>
              </a:lnSpc>
              <a:defRPr/>
            </a:pPr>
            <a:r>
              <a:rPr lang="zh-CN" altLang="en-US" dirty="0" smtClean="0"/>
              <a:t>整合场景</a:t>
            </a:r>
            <a:r>
              <a:rPr lang="en-US" sz="3100" dirty="0" smtClean="0"/>
              <a:t/>
            </a:r>
            <a:br>
              <a:rPr lang="en-US" sz="3100" dirty="0" smtClean="0"/>
            </a:br>
            <a:endParaRPr lang="en-US" b="0" dirty="0">
              <a:solidFill>
                <a:schemeClr val="tx2"/>
              </a:solidFill>
            </a:endParaRPr>
          </a:p>
        </p:txBody>
      </p:sp>
      <p:pic>
        <p:nvPicPr>
          <p:cNvPr id="20" name="Picture 19" descr="Server SQL database"/>
          <p:cNvPicPr>
            <a:picLocks noChangeAspect="1" noChangeArrowheads="1"/>
          </p:cNvPicPr>
          <p:nvPr/>
        </p:nvPicPr>
        <p:blipFill>
          <a:blip r:embed="rId6" cstate="print">
            <a:lum bright="14000" contrast="-35000"/>
          </a:blip>
          <a:srcRect/>
          <a:stretch>
            <a:fillRect/>
          </a:stretch>
        </p:blipFill>
        <p:spPr bwMode="auto">
          <a:xfrm>
            <a:off x="7162800" y="4648200"/>
            <a:ext cx="491490" cy="691058"/>
          </a:xfrm>
          <a:prstGeom prst="rect">
            <a:avLst/>
          </a:prstGeom>
          <a:noFill/>
          <a:ln w="9525">
            <a:noFill/>
            <a:miter lim="800000"/>
            <a:headEnd/>
            <a:tailEnd/>
          </a:ln>
        </p:spPr>
      </p:pic>
      <p:pic>
        <p:nvPicPr>
          <p:cNvPr id="23" name="Picture 22" descr="Server SQL database"/>
          <p:cNvPicPr>
            <a:picLocks noChangeAspect="1" noChangeArrowheads="1"/>
          </p:cNvPicPr>
          <p:nvPr/>
        </p:nvPicPr>
        <p:blipFill>
          <a:blip r:embed="rId7" cstate="print">
            <a:lum bright="6000" contrast="-32000"/>
          </a:blip>
          <a:srcRect/>
          <a:stretch>
            <a:fillRect/>
          </a:stretch>
        </p:blipFill>
        <p:spPr bwMode="auto">
          <a:xfrm>
            <a:off x="6629400" y="4267200"/>
            <a:ext cx="491490" cy="677211"/>
          </a:xfrm>
          <a:prstGeom prst="rect">
            <a:avLst/>
          </a:prstGeom>
          <a:noFill/>
          <a:ln w="9525">
            <a:noFill/>
            <a:miter lim="800000"/>
            <a:headEnd/>
            <a:tailEnd/>
          </a:ln>
        </p:spPr>
      </p:pic>
      <p:pic>
        <p:nvPicPr>
          <p:cNvPr id="26" name="Picture 25" descr="Server SQL database"/>
          <p:cNvPicPr>
            <a:picLocks noChangeAspect="1" noChangeArrowheads="1"/>
          </p:cNvPicPr>
          <p:nvPr/>
        </p:nvPicPr>
        <p:blipFill>
          <a:blip r:embed="rId7" cstate="print">
            <a:lum bright="12000" contrast="-36000"/>
          </a:blip>
          <a:srcRect/>
          <a:stretch>
            <a:fillRect/>
          </a:stretch>
        </p:blipFill>
        <p:spPr bwMode="auto">
          <a:xfrm>
            <a:off x="7162800" y="3962400"/>
            <a:ext cx="491490" cy="677211"/>
          </a:xfrm>
          <a:prstGeom prst="rect">
            <a:avLst/>
          </a:prstGeom>
          <a:noFill/>
          <a:ln w="9525">
            <a:noFill/>
            <a:miter lim="800000"/>
            <a:headEnd/>
            <a:tailEnd/>
          </a:ln>
        </p:spPr>
      </p:pic>
      <p:pic>
        <p:nvPicPr>
          <p:cNvPr id="40" name="Picture 39" descr="Server SQL database"/>
          <p:cNvPicPr>
            <a:picLocks noChangeAspect="1" noChangeArrowheads="1"/>
          </p:cNvPicPr>
          <p:nvPr/>
        </p:nvPicPr>
        <p:blipFill>
          <a:blip r:embed="rId8" cstate="print">
            <a:lum bright="15000" contrast="-46000"/>
          </a:blip>
          <a:srcRect/>
          <a:stretch>
            <a:fillRect/>
          </a:stretch>
        </p:blipFill>
        <p:spPr bwMode="auto">
          <a:xfrm>
            <a:off x="7696200" y="4343400"/>
            <a:ext cx="477837" cy="687362"/>
          </a:xfrm>
          <a:prstGeom prst="rect">
            <a:avLst/>
          </a:prstGeom>
          <a:noFill/>
          <a:ln w="9525">
            <a:noFill/>
            <a:miter lim="800000"/>
            <a:headEnd/>
            <a:tailEnd/>
          </a:ln>
        </p:spPr>
      </p:pic>
      <p:pic>
        <p:nvPicPr>
          <p:cNvPr id="48"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6477000" y="1752600"/>
            <a:ext cx="457200" cy="683046"/>
          </a:xfrm>
          <a:prstGeom prst="rect">
            <a:avLst/>
          </a:prstGeom>
          <a:noFill/>
        </p:spPr>
      </p:pic>
      <p:pic>
        <p:nvPicPr>
          <p:cNvPr id="49"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6934200" y="1371600"/>
            <a:ext cx="457200" cy="683046"/>
          </a:xfrm>
          <a:prstGeom prst="rect">
            <a:avLst/>
          </a:prstGeom>
          <a:noFill/>
        </p:spPr>
      </p:pic>
      <p:pic>
        <p:nvPicPr>
          <p:cNvPr id="50"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7010400" y="2057400"/>
            <a:ext cx="457200" cy="683046"/>
          </a:xfrm>
          <a:prstGeom prst="rect">
            <a:avLst/>
          </a:prstGeom>
          <a:noFill/>
        </p:spPr>
      </p:pic>
      <p:pic>
        <p:nvPicPr>
          <p:cNvPr id="51"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7467600" y="1600200"/>
            <a:ext cx="457200" cy="683046"/>
          </a:xfrm>
          <a:prstGeom prst="rect">
            <a:avLst/>
          </a:prstGeom>
          <a:noFill/>
        </p:spPr>
      </p:pic>
      <p:sp>
        <p:nvSpPr>
          <p:cNvPr id="53" name="TextBox 52"/>
          <p:cNvSpPr txBox="1"/>
          <p:nvPr/>
        </p:nvSpPr>
        <p:spPr>
          <a:xfrm>
            <a:off x="6400800" y="914400"/>
            <a:ext cx="1887055" cy="369332"/>
          </a:xfrm>
          <a:prstGeom prst="rect">
            <a:avLst/>
          </a:prstGeom>
          <a:noFill/>
        </p:spPr>
        <p:txBody>
          <a:bodyPr wrap="none" rtlCol="0">
            <a:spAutoFit/>
          </a:bodyPr>
          <a:lstStyle/>
          <a:p>
            <a:r>
              <a:rPr lang="en-US" b="1" dirty="0" smtClean="0"/>
              <a:t>Multi-Instance (4)</a:t>
            </a:r>
            <a:endParaRPr lang="en-US" b="1" dirty="0"/>
          </a:p>
        </p:txBody>
      </p:sp>
      <p:sp>
        <p:nvSpPr>
          <p:cNvPr id="54" name="TextBox 53"/>
          <p:cNvSpPr txBox="1"/>
          <p:nvPr/>
        </p:nvSpPr>
        <p:spPr>
          <a:xfrm>
            <a:off x="6477000" y="3429000"/>
            <a:ext cx="1785810" cy="369332"/>
          </a:xfrm>
          <a:prstGeom prst="rect">
            <a:avLst/>
          </a:prstGeom>
          <a:noFill/>
        </p:spPr>
        <p:txBody>
          <a:bodyPr wrap="none" rtlCol="0">
            <a:spAutoFit/>
          </a:bodyPr>
          <a:lstStyle/>
          <a:p>
            <a:r>
              <a:rPr lang="en-US" b="1" dirty="0" smtClean="0"/>
              <a:t>Virtualization (4)</a:t>
            </a:r>
            <a:endParaRPr lang="en-US" b="1" dirty="0"/>
          </a:p>
        </p:txBody>
      </p:sp>
      <p:sp>
        <p:nvSpPr>
          <p:cNvPr id="55" name="Content Placeholder 2"/>
          <p:cNvSpPr txBox="1">
            <a:spLocks/>
          </p:cNvSpPr>
          <p:nvPr/>
        </p:nvSpPr>
        <p:spPr>
          <a:xfrm>
            <a:off x="304800" y="914400"/>
            <a:ext cx="5029200" cy="990600"/>
          </a:xfrm>
          <a:prstGeom prst="rect">
            <a:avLst/>
          </a:prstGeom>
        </p:spPr>
        <p:txBody>
          <a:bodyPr vert="horz" wrap="square" lIns="0" tIns="0" rIns="0" bIns="0" rtlCol="0">
            <a:normAutofit/>
          </a:bodyPr>
          <a:lstStyle/>
          <a:p>
            <a:pPr marL="396875" marR="0" lvl="0" indent="-396875" algn="l" defTabSz="914363" rtl="0" eaLnBrk="1" fontAlgn="auto" latinLnBrk="0" hangingPunct="1">
              <a:lnSpc>
                <a:spcPct val="100000"/>
              </a:lnSpc>
              <a:spcBef>
                <a:spcPct val="20000"/>
              </a:spcBef>
              <a:spcAft>
                <a:spcPts val="0"/>
              </a:spcAft>
              <a:buClrTx/>
              <a:buSzTx/>
              <a:buFontTx/>
              <a:buBlip>
                <a:blip r:embed="rId10"/>
              </a:buBlip>
              <a:tabLst/>
              <a:defRPr/>
            </a:pPr>
            <a:r>
              <a:rPr kumimoji="0" lang="zh-CN" altLang="en-US" sz="2000" b="1" i="0" u="none" strike="noStrike" kern="1200" cap="none" spc="0" normalizeH="0" baseline="0" noProof="0" dirty="0" smtClean="0">
                <a:ln>
                  <a:noFill/>
                </a:ln>
                <a:solidFill>
                  <a:srgbClr val="99CC99"/>
                </a:solidFill>
                <a:effectLst/>
                <a:uLnTx/>
                <a:uFillTx/>
                <a:latin typeface="+mn-lt"/>
                <a:ea typeface="+mn-ea"/>
                <a:cs typeface="+mn-cs"/>
              </a:rPr>
              <a:t>同样</a:t>
            </a:r>
            <a:r>
              <a:rPr kumimoji="0" lang="en-US" sz="2000" b="1" i="0" u="none" strike="noStrike" kern="1200" cap="none" spc="0" normalizeH="0" baseline="0" noProof="0" dirty="0" smtClean="0">
                <a:ln>
                  <a:noFill/>
                </a:ln>
                <a:solidFill>
                  <a:srgbClr val="99CC99"/>
                </a:solidFill>
                <a:effectLst/>
                <a:uLnTx/>
                <a:uFillTx/>
                <a:latin typeface="+mn-lt"/>
                <a:ea typeface="+mn-ea"/>
                <a:cs typeface="+mn-cs"/>
              </a:rPr>
              <a:t> OLTP Workload</a:t>
            </a:r>
          </a:p>
          <a:p>
            <a:pPr marL="854075" lvl="1" indent="-396875" defTabSz="914363">
              <a:spcBef>
                <a:spcPct val="20000"/>
              </a:spcBef>
              <a:buFontTx/>
              <a:buBlip>
                <a:blip r:embed="rId10"/>
              </a:buBlip>
            </a:pPr>
            <a:r>
              <a:rPr lang="en-US" sz="2000" dirty="0" smtClean="0">
                <a:solidFill>
                  <a:srgbClr val="99CC99"/>
                </a:solidFill>
              </a:rPr>
              <a:t>Low workload level to simulate typical consolidation scenario</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56" name="Content Placeholder 2"/>
          <p:cNvSpPr txBox="1">
            <a:spLocks/>
          </p:cNvSpPr>
          <p:nvPr/>
        </p:nvSpPr>
        <p:spPr>
          <a:xfrm>
            <a:off x="304800" y="1981200"/>
            <a:ext cx="5029200" cy="1752600"/>
          </a:xfrm>
          <a:prstGeom prst="rect">
            <a:avLst/>
          </a:prstGeom>
        </p:spPr>
        <p:txBody>
          <a:bodyPr vert="horz" wrap="square" lIns="0" tIns="0" rIns="0" bIns="0" rtlCol="0">
            <a:normAutofit fontScale="77500" lnSpcReduction="20000"/>
          </a:bodyPr>
          <a:lstStyle/>
          <a:p>
            <a:pPr marL="396875" marR="0" lvl="0" indent="-396875" algn="l" defTabSz="914363" rtl="0" eaLnBrk="1" fontAlgn="auto" latinLnBrk="0" hangingPunct="1">
              <a:lnSpc>
                <a:spcPct val="100000"/>
              </a:lnSpc>
              <a:spcBef>
                <a:spcPct val="20000"/>
              </a:spcBef>
              <a:spcAft>
                <a:spcPts val="0"/>
              </a:spcAft>
              <a:buClrTx/>
              <a:buSzTx/>
              <a:buFontTx/>
              <a:buBlip>
                <a:blip r:embed="rId10"/>
              </a:buBlip>
              <a:tabLst/>
              <a:defRPr/>
            </a:pPr>
            <a:r>
              <a:rPr kumimoji="0" lang="zh-CN" altLang="en-US" sz="2600" b="1" i="0" u="none" strike="noStrike" kern="1200" cap="none" spc="0" normalizeH="0" baseline="0" noProof="0" dirty="0" smtClean="0">
                <a:ln>
                  <a:noFill/>
                </a:ln>
                <a:solidFill>
                  <a:srgbClr val="99CC99"/>
                </a:solidFill>
                <a:effectLst/>
                <a:uLnTx/>
                <a:uFillTx/>
                <a:latin typeface="+mn-lt"/>
                <a:ea typeface="+mn-ea"/>
                <a:cs typeface="+mn-cs"/>
              </a:rPr>
              <a:t>配置</a:t>
            </a:r>
            <a:endParaRPr kumimoji="0" lang="en-US" sz="2600" b="1" i="0" u="none" strike="noStrike" kern="1200" cap="none" spc="0" normalizeH="0" baseline="0" noProof="0" dirty="0" smtClean="0">
              <a:ln>
                <a:noFill/>
              </a:ln>
              <a:solidFill>
                <a:srgbClr val="99CC99"/>
              </a:solidFill>
              <a:effectLst/>
              <a:uLnTx/>
              <a:uFillTx/>
              <a:latin typeface="+mn-lt"/>
              <a:ea typeface="+mn-ea"/>
              <a:cs typeface="+mn-cs"/>
            </a:endParaRPr>
          </a:p>
          <a:p>
            <a:pPr marL="854075" lvl="1" indent="-396875" defTabSz="914363">
              <a:spcBef>
                <a:spcPct val="20000"/>
              </a:spcBef>
              <a:buFontTx/>
              <a:buBlip>
                <a:blip r:embed="rId10"/>
              </a:buBlip>
            </a:pPr>
            <a:r>
              <a:rPr lang="en-US" sz="2000" dirty="0" smtClean="0">
                <a:solidFill>
                  <a:srgbClr val="99CC99"/>
                </a:solidFill>
              </a:rPr>
              <a:t>Native Instance</a:t>
            </a:r>
          </a:p>
          <a:p>
            <a:pPr marL="1311275" lvl="2" indent="-396875" defTabSz="914363">
              <a:spcBef>
                <a:spcPct val="20000"/>
              </a:spcBef>
              <a:buFontTx/>
              <a:buBlip>
                <a:blip r:embed="rId10"/>
              </a:buBlip>
            </a:pPr>
            <a:r>
              <a:rPr lang="en-US" sz="2000" dirty="0" smtClean="0">
                <a:solidFill>
                  <a:srgbClr val="99CC99"/>
                </a:solidFill>
              </a:rPr>
              <a:t>Affinity mask = 0</a:t>
            </a:r>
          </a:p>
          <a:p>
            <a:pPr marL="1311275" lvl="2" indent="-396875" defTabSz="914363">
              <a:spcBef>
                <a:spcPct val="20000"/>
              </a:spcBef>
              <a:buFontTx/>
              <a:buBlip>
                <a:blip r:embed="rId10"/>
              </a:buBlip>
            </a:pPr>
            <a:r>
              <a:rPr lang="en-US" sz="2000" dirty="0" smtClean="0">
                <a:solidFill>
                  <a:srgbClr val="99CC99"/>
                </a:solidFill>
              </a:rPr>
              <a:t>Max memory = 12GB</a:t>
            </a:r>
          </a:p>
          <a:p>
            <a:pPr marL="854075" lvl="1" indent="-396875" defTabSz="914363">
              <a:spcBef>
                <a:spcPct val="20000"/>
              </a:spcBef>
              <a:buFontTx/>
              <a:buBlip>
                <a:blip r:embed="rId10"/>
              </a:buBlip>
            </a:pPr>
            <a:r>
              <a:rPr lang="en-US" sz="2000" dirty="0" smtClean="0">
                <a:solidFill>
                  <a:srgbClr val="99CC99"/>
                </a:solidFill>
              </a:rPr>
              <a:t>Virtual Instance:</a:t>
            </a:r>
          </a:p>
          <a:p>
            <a:pPr marL="1311275" lvl="2" indent="-396875" defTabSz="914363">
              <a:spcBef>
                <a:spcPct val="20000"/>
              </a:spcBef>
              <a:buFontTx/>
              <a:buBlip>
                <a:blip r:embed="rId10"/>
              </a:buBlip>
            </a:pPr>
            <a:r>
              <a:rPr lang="en-US" sz="2000" dirty="0" smtClean="0">
                <a:solidFill>
                  <a:srgbClr val="99CC99"/>
                </a:solidFill>
              </a:rPr>
              <a:t>4 VPs, 14 GB memory, 12 GB for SQL</a:t>
            </a:r>
          </a:p>
          <a:p>
            <a:pPr marL="1311275" lvl="2" indent="-396875" defTabSz="914363">
              <a:spcBef>
                <a:spcPct val="20000"/>
              </a:spcBef>
              <a:buFontTx/>
              <a:buBlip>
                <a:blip r:embed="rId10"/>
              </a:buBlip>
            </a:pPr>
            <a:r>
              <a:rPr lang="en-US" sz="2000" dirty="0" smtClean="0">
                <a:solidFill>
                  <a:srgbClr val="99CC99"/>
                </a:solidFill>
              </a:rPr>
              <a:t>Fixed size VHD on shared volumes </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58" name="Content Placeholder 2"/>
          <p:cNvSpPr txBox="1">
            <a:spLocks/>
          </p:cNvSpPr>
          <p:nvPr/>
        </p:nvSpPr>
        <p:spPr>
          <a:xfrm>
            <a:off x="304800" y="3810000"/>
            <a:ext cx="5334000" cy="2743200"/>
          </a:xfrm>
          <a:prstGeom prst="rect">
            <a:avLst/>
          </a:prstGeom>
        </p:spPr>
        <p:txBody>
          <a:bodyPr vert="horz" wrap="square" lIns="0" tIns="0" rIns="0" bIns="0" rtlCol="0">
            <a:normAutofit fontScale="85000" lnSpcReduction="10000"/>
          </a:bodyPr>
          <a:lstStyle/>
          <a:p>
            <a:pPr marL="396875" marR="0" lvl="0" indent="-396875" algn="l" defTabSz="914363" rtl="0" eaLnBrk="1" fontAlgn="auto" latinLnBrk="0" hangingPunct="1">
              <a:lnSpc>
                <a:spcPct val="100000"/>
              </a:lnSpc>
              <a:spcBef>
                <a:spcPct val="20000"/>
              </a:spcBef>
              <a:spcAft>
                <a:spcPts val="0"/>
              </a:spcAft>
              <a:buClrTx/>
              <a:buSzTx/>
              <a:buFontTx/>
              <a:buBlip>
                <a:blip r:embed="rId10"/>
              </a:buBlip>
              <a:tabLst/>
              <a:defRPr/>
            </a:pPr>
            <a:r>
              <a:rPr kumimoji="0" lang="zh-CN" altLang="en-US" sz="2200" b="1" i="0" u="none" strike="noStrike" kern="1200" cap="none" spc="0" normalizeH="0" noProof="0" dirty="0" smtClean="0">
                <a:ln>
                  <a:noFill/>
                </a:ln>
                <a:solidFill>
                  <a:srgbClr val="99CC99"/>
                </a:solidFill>
                <a:effectLst/>
                <a:uLnTx/>
                <a:uFillTx/>
                <a:latin typeface="+mn-lt"/>
                <a:ea typeface="+mn-ea"/>
                <a:cs typeface="+mn-cs"/>
              </a:rPr>
              <a:t>测试环境</a:t>
            </a:r>
            <a:endParaRPr kumimoji="0" lang="en-US" sz="2200" b="1" i="0" u="none" strike="noStrike" kern="1200" cap="none" spc="0" normalizeH="0" noProof="0" dirty="0" smtClean="0">
              <a:ln>
                <a:noFill/>
              </a:ln>
              <a:solidFill>
                <a:srgbClr val="99CC99"/>
              </a:solidFill>
              <a:effectLst/>
              <a:uLnTx/>
              <a:uFillTx/>
              <a:latin typeface="+mn-lt"/>
              <a:ea typeface="+mn-ea"/>
              <a:cs typeface="+mn-cs"/>
            </a:endParaRPr>
          </a:p>
          <a:p>
            <a:pPr marL="854075" lvl="1" indent="-396875" defTabSz="914363">
              <a:spcBef>
                <a:spcPct val="20000"/>
              </a:spcBef>
              <a:buFontTx/>
              <a:buBlip>
                <a:blip r:embed="rId10"/>
              </a:buBlip>
            </a:pPr>
            <a:r>
              <a:rPr lang="en-US" sz="2000" baseline="0" dirty="0" smtClean="0">
                <a:solidFill>
                  <a:srgbClr val="99CC99"/>
                </a:solidFill>
              </a:rPr>
              <a:t>NUMPROC 16</a:t>
            </a:r>
          </a:p>
          <a:p>
            <a:pPr marL="1311275" lvl="2" indent="-396875" defTabSz="914363">
              <a:spcBef>
                <a:spcPct val="20000"/>
              </a:spcBef>
              <a:buFontTx/>
              <a:buBlip>
                <a:blip r:embed="rId10"/>
              </a:buBlip>
            </a:pPr>
            <a:r>
              <a:rPr kumimoji="0" lang="en-US" sz="2000" b="0" i="0" u="none" strike="noStrike" kern="1200" cap="none" spc="0" normalizeH="0" noProof="0" dirty="0" smtClean="0">
                <a:ln>
                  <a:noFill/>
                </a:ln>
                <a:solidFill>
                  <a:srgbClr val="99CC99"/>
                </a:solidFill>
                <a:effectLst/>
                <a:uLnTx/>
                <a:uFillTx/>
                <a:latin typeface="+mn-lt"/>
                <a:ea typeface="+mn-ea"/>
                <a:cs typeface="+mn-cs"/>
              </a:rPr>
              <a:t>Concurrent native instances scale from 1 to 4</a:t>
            </a:r>
          </a:p>
          <a:p>
            <a:pPr marL="1311275" lvl="2" indent="-396875" defTabSz="914363">
              <a:spcBef>
                <a:spcPct val="20000"/>
              </a:spcBef>
              <a:buFontTx/>
              <a:buBlip>
                <a:blip r:embed="rId10"/>
              </a:buBlip>
            </a:pPr>
            <a:r>
              <a:rPr lang="en-US" sz="2000" baseline="0" dirty="0" smtClean="0">
                <a:solidFill>
                  <a:srgbClr val="99CC99"/>
                </a:solidFill>
              </a:rPr>
              <a:t>Concurrent</a:t>
            </a:r>
            <a:r>
              <a:rPr lang="en-US" sz="2000" dirty="0" smtClean="0">
                <a:solidFill>
                  <a:srgbClr val="99CC99"/>
                </a:solidFill>
              </a:rPr>
              <a:t> VMs scale from 1 to 4 (without </a:t>
            </a:r>
            <a:r>
              <a:rPr lang="en-US" sz="2000" dirty="0" err="1" smtClean="0">
                <a:solidFill>
                  <a:srgbClr val="99CC99"/>
                </a:solidFill>
              </a:rPr>
              <a:t>overcommit</a:t>
            </a:r>
            <a:r>
              <a:rPr lang="en-US" sz="2000" dirty="0" smtClean="0">
                <a:solidFill>
                  <a:srgbClr val="99CC99"/>
                </a:solidFill>
              </a:rPr>
              <a:t> CPU)</a:t>
            </a:r>
          </a:p>
          <a:p>
            <a:pPr marL="854075" lvl="1" indent="-396875" defTabSz="914363">
              <a:spcBef>
                <a:spcPct val="20000"/>
              </a:spcBef>
              <a:buFontTx/>
              <a:buBlip>
                <a:blip r:embed="rId10"/>
              </a:buBlip>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NUMPROC 8</a:t>
            </a:r>
          </a:p>
          <a:p>
            <a:pPr marL="1311275" lvl="2" indent="-396875" defTabSz="914363">
              <a:spcBef>
                <a:spcPct val="20000"/>
              </a:spcBef>
              <a:buFontTx/>
              <a:buBlip>
                <a:blip r:embed="rId10"/>
              </a:buBlip>
            </a:pPr>
            <a:r>
              <a:rPr lang="en-US" sz="2000" dirty="0" smtClean="0">
                <a:solidFill>
                  <a:srgbClr val="99CC99"/>
                </a:solidFill>
              </a:rPr>
              <a:t>Concurrent native instances scale from 1 to 4</a:t>
            </a:r>
          </a:p>
          <a:p>
            <a:pPr marL="1311275" lvl="2" indent="-396875" algn="just" defTabSz="914363">
              <a:spcBef>
                <a:spcPct val="20000"/>
              </a:spcBef>
              <a:buFontTx/>
              <a:buBlip>
                <a:blip r:embed="rId10"/>
              </a:buBlip>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Concurrent</a:t>
            </a:r>
            <a:r>
              <a:rPr kumimoji="0" lang="en-US" sz="2000" b="0" i="0" u="none" strike="noStrike" kern="1200" cap="none" spc="0" normalizeH="0" noProof="0" dirty="0" smtClean="0">
                <a:ln>
                  <a:noFill/>
                </a:ln>
                <a:solidFill>
                  <a:srgbClr val="99CC99"/>
                </a:solidFill>
                <a:effectLst/>
                <a:uLnTx/>
                <a:uFillTx/>
                <a:latin typeface="+mn-lt"/>
                <a:ea typeface="+mn-ea"/>
                <a:cs typeface="+mn-cs"/>
              </a:rPr>
              <a:t> VMs scale from 1 to 4 (CPU </a:t>
            </a:r>
            <a:r>
              <a:rPr kumimoji="0" lang="en-US" sz="2000" b="0" i="0" u="none" strike="noStrike" kern="1200" cap="none" spc="0" normalizeH="0" noProof="0" dirty="0" err="1" smtClean="0">
                <a:ln>
                  <a:noFill/>
                </a:ln>
                <a:solidFill>
                  <a:srgbClr val="99CC99"/>
                </a:solidFill>
                <a:effectLst/>
                <a:uLnTx/>
                <a:uFillTx/>
                <a:latin typeface="+mn-lt"/>
                <a:ea typeface="+mn-ea"/>
                <a:cs typeface="+mn-cs"/>
              </a:rPr>
              <a:t>overcommit</a:t>
            </a:r>
            <a:r>
              <a:rPr kumimoji="0" lang="en-US" sz="2000" b="0" i="0" u="none" strike="noStrike" kern="1200" cap="none" spc="0" normalizeH="0" noProof="0" dirty="0" smtClean="0">
                <a:ln>
                  <a:noFill/>
                </a:ln>
                <a:solidFill>
                  <a:srgbClr val="99CC99"/>
                </a:solidFill>
                <a:effectLst/>
                <a:uLnTx/>
                <a:uFillTx/>
                <a:latin typeface="+mn-lt"/>
                <a:ea typeface="+mn-ea"/>
                <a:cs typeface="+mn-cs"/>
              </a:rPr>
              <a:t> running  &gt;2  concurrent VMs)</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p:txBody>
      </p:sp>
    </p:spTree>
    <p:custDataLst>
      <p:tags r:id="rId1"/>
    </p:custDataLst>
  </p:cSld>
  <p:clrMapOvr>
    <a:masterClrMapping/>
  </p:clrMapOvr>
  <p:transition advTm="115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xEl>
                                              <p:pRg st="1" end="1"/>
                                            </p:txEl>
                                          </p:spTgt>
                                        </p:tgtEl>
                                        <p:attrNameLst>
                                          <p:attrName>style.visibility</p:attrName>
                                        </p:attrNameLst>
                                      </p:cBhvr>
                                      <p:to>
                                        <p:strVal val="visible"/>
                                      </p:to>
                                    </p:set>
                                    <p:animEffect transition="in" filter="fade">
                                      <p:cBhvr>
                                        <p:cTn id="7" dur="1000"/>
                                        <p:tgtEl>
                                          <p:spTgt spid="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fade">
                                      <p:cBhvr>
                                        <p:cTn id="12" dur="1000"/>
                                        <p:tgtEl>
                                          <p:spTgt spid="5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6">
                                            <p:txEl>
                                              <p:pRg st="2" end="2"/>
                                            </p:txEl>
                                          </p:spTgt>
                                        </p:tgtEl>
                                        <p:attrNameLst>
                                          <p:attrName>style.visibility</p:attrName>
                                        </p:attrNameLst>
                                      </p:cBhvr>
                                      <p:to>
                                        <p:strVal val="visible"/>
                                      </p:to>
                                    </p:set>
                                    <p:animEffect transition="in" filter="fade">
                                      <p:cBhvr>
                                        <p:cTn id="15" dur="2000"/>
                                        <p:tgtEl>
                                          <p:spTgt spid="5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xEl>
                                              <p:pRg st="3" end="3"/>
                                            </p:txEl>
                                          </p:spTgt>
                                        </p:tgtEl>
                                        <p:attrNameLst>
                                          <p:attrName>style.visibility</p:attrName>
                                        </p:attrNameLst>
                                      </p:cBhvr>
                                      <p:to>
                                        <p:strVal val="visible"/>
                                      </p:to>
                                    </p:set>
                                    <p:animEffect transition="in" filter="fade">
                                      <p:cBhvr>
                                        <p:cTn id="18" dur="2000"/>
                                        <p:tgtEl>
                                          <p:spTgt spid="5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2000"/>
                                        <p:tgtEl>
                                          <p:spTgt spid="53"/>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ppt_x"/>
                                          </p:val>
                                        </p:tav>
                                        <p:tav tm="100000">
                                          <p:val>
                                            <p:strVal val="#ppt_x"/>
                                          </p:val>
                                        </p:tav>
                                      </p:tavLst>
                                    </p:anim>
                                    <p:anim calcmode="lin" valueType="num">
                                      <p:cBhvr additive="base">
                                        <p:cTn id="29" dur="500" fill="hold"/>
                                        <p:tgtEl>
                                          <p:spTgt spid="4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xEl>
                                              <p:pRg st="4" end="4"/>
                                            </p:txEl>
                                          </p:spTgt>
                                        </p:tgtEl>
                                        <p:attrNameLst>
                                          <p:attrName>style.visibility</p:attrName>
                                        </p:attrNameLst>
                                      </p:cBhvr>
                                      <p:to>
                                        <p:strVal val="visible"/>
                                      </p:to>
                                    </p:set>
                                    <p:animEffect transition="in" filter="fade">
                                      <p:cBhvr>
                                        <p:cTn id="49" dur="1000"/>
                                        <p:tgtEl>
                                          <p:spTgt spid="56">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6">
                                            <p:txEl>
                                              <p:pRg st="5" end="5"/>
                                            </p:txEl>
                                          </p:spTgt>
                                        </p:tgtEl>
                                        <p:attrNameLst>
                                          <p:attrName>style.visibility</p:attrName>
                                        </p:attrNameLst>
                                      </p:cBhvr>
                                      <p:to>
                                        <p:strVal val="visible"/>
                                      </p:to>
                                    </p:set>
                                    <p:animEffect transition="in" filter="fade">
                                      <p:cBhvr>
                                        <p:cTn id="52" dur="2000"/>
                                        <p:tgtEl>
                                          <p:spTgt spid="56">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xEl>
                                              <p:pRg st="6" end="6"/>
                                            </p:txEl>
                                          </p:spTgt>
                                        </p:tgtEl>
                                        <p:attrNameLst>
                                          <p:attrName>style.visibility</p:attrName>
                                        </p:attrNameLst>
                                      </p:cBhvr>
                                      <p:to>
                                        <p:strVal val="visible"/>
                                      </p:to>
                                    </p:set>
                                    <p:animEffect transition="in" filter="fade">
                                      <p:cBhvr>
                                        <p:cTn id="55" dur="2000"/>
                                        <p:tgtEl>
                                          <p:spTgt spid="56">
                                            <p:txEl>
                                              <p:pRg st="6" end="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childTnLst>
                                </p:cTn>
                              </p:par>
                            </p:childTnLst>
                          </p:cTn>
                        </p:par>
                        <p:par>
                          <p:cTn id="62" fill="hold">
                            <p:stCondLst>
                              <p:cond delay="2000"/>
                            </p:stCondLst>
                            <p:childTnLst>
                              <p:par>
                                <p:cTn id="63" presetID="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childTnLst>
                          </p:cTn>
                        </p:par>
                        <p:par>
                          <p:cTn id="67" fill="hold">
                            <p:stCondLst>
                              <p:cond delay="2500"/>
                            </p:stCondLst>
                            <p:childTnLst>
                              <p:par>
                                <p:cTn id="68" presetID="2" presetClass="entr" presetSubtype="4"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ppt_x"/>
                                          </p:val>
                                        </p:tav>
                                        <p:tav tm="100000">
                                          <p:val>
                                            <p:strVal val="#ppt_x"/>
                                          </p:val>
                                        </p:tav>
                                      </p:tavLst>
                                    </p:anim>
                                    <p:anim calcmode="lin" valueType="num">
                                      <p:cBhvr additive="base">
                                        <p:cTn id="71" dur="500" fill="hold"/>
                                        <p:tgtEl>
                                          <p:spTgt spid="23"/>
                                        </p:tgtEl>
                                        <p:attrNameLst>
                                          <p:attrName>ppt_y</p:attrName>
                                        </p:attrNameLst>
                                      </p:cBhvr>
                                      <p:tavLst>
                                        <p:tav tm="0">
                                          <p:val>
                                            <p:strVal val="1+#ppt_h/2"/>
                                          </p:val>
                                        </p:tav>
                                        <p:tav tm="100000">
                                          <p:val>
                                            <p:strVal val="#ppt_y"/>
                                          </p:val>
                                        </p:tav>
                                      </p:tavLst>
                                    </p:anim>
                                  </p:childTnLst>
                                </p:cTn>
                              </p:par>
                            </p:childTnLst>
                          </p:cTn>
                        </p:par>
                        <p:par>
                          <p:cTn id="72" fill="hold">
                            <p:stCondLst>
                              <p:cond delay="3000"/>
                            </p:stCondLst>
                            <p:childTnLst>
                              <p:par>
                                <p:cTn id="73" presetID="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1+#ppt_h/2"/>
                                          </p:val>
                                        </p:tav>
                                        <p:tav tm="100000">
                                          <p:val>
                                            <p:strVal val="#ppt_y"/>
                                          </p:val>
                                        </p:tav>
                                      </p:tavLst>
                                    </p:anim>
                                  </p:childTnLst>
                                </p:cTn>
                              </p:par>
                            </p:childTnLst>
                          </p:cTn>
                        </p:par>
                        <p:par>
                          <p:cTn id="77" fill="hold">
                            <p:stCondLst>
                              <p:cond delay="3500"/>
                            </p:stCondLst>
                            <p:childTnLst>
                              <p:par>
                                <p:cTn id="78" presetID="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par>
                                <p:cTn id="82" presetID="10" presetClass="entr" presetSubtype="0" fill="hold" nodeType="withEffect">
                                  <p:stCondLst>
                                    <p:cond delay="0"/>
                                  </p:stCondLst>
                                  <p:childTnLst>
                                    <p:set>
                                      <p:cBhvr>
                                        <p:cTn id="83" dur="1" fill="hold">
                                          <p:stCondLst>
                                            <p:cond delay="0"/>
                                          </p:stCondLst>
                                        </p:cTn>
                                        <p:tgtEl>
                                          <p:spTgt spid="58">
                                            <p:txEl>
                                              <p:pRg st="1" end="1"/>
                                            </p:txEl>
                                          </p:spTgt>
                                        </p:tgtEl>
                                        <p:attrNameLst>
                                          <p:attrName>style.visibility</p:attrName>
                                        </p:attrNameLst>
                                      </p:cBhvr>
                                      <p:to>
                                        <p:strVal val="visible"/>
                                      </p:to>
                                    </p:set>
                                    <p:animEffect transition="in" filter="fade">
                                      <p:cBhvr>
                                        <p:cTn id="84" dur="1000"/>
                                        <p:tgtEl>
                                          <p:spTgt spid="58">
                                            <p:txEl>
                                              <p:pRg st="1" end="1"/>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58">
                                            <p:txEl>
                                              <p:pRg st="0" end="0"/>
                                            </p:txEl>
                                          </p:spTgt>
                                        </p:tgtEl>
                                        <p:attrNameLst>
                                          <p:attrName>style.visibility</p:attrName>
                                        </p:attrNameLst>
                                      </p:cBhvr>
                                      <p:to>
                                        <p:strVal val="visible"/>
                                      </p:to>
                                    </p:set>
                                    <p:animEffect transition="in" filter="fade">
                                      <p:cBhvr>
                                        <p:cTn id="87" dur="1000"/>
                                        <p:tgtEl>
                                          <p:spTgt spid="58">
                                            <p:txEl>
                                              <p:pRg st="0" end="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58">
                                            <p:txEl>
                                              <p:pRg st="2" end="2"/>
                                            </p:txEl>
                                          </p:spTgt>
                                        </p:tgtEl>
                                        <p:attrNameLst>
                                          <p:attrName>style.visibility</p:attrName>
                                        </p:attrNameLst>
                                      </p:cBhvr>
                                      <p:to>
                                        <p:strVal val="visible"/>
                                      </p:to>
                                    </p:set>
                                    <p:animEffect transition="in" filter="fade">
                                      <p:cBhvr>
                                        <p:cTn id="90" dur="1000"/>
                                        <p:tgtEl>
                                          <p:spTgt spid="58">
                                            <p:txEl>
                                              <p:pRg st="2" end="2"/>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58">
                                            <p:txEl>
                                              <p:pRg st="3" end="3"/>
                                            </p:txEl>
                                          </p:spTgt>
                                        </p:tgtEl>
                                        <p:attrNameLst>
                                          <p:attrName>style.visibility</p:attrName>
                                        </p:attrNameLst>
                                      </p:cBhvr>
                                      <p:to>
                                        <p:strVal val="visible"/>
                                      </p:to>
                                    </p:set>
                                    <p:animEffect transition="in" filter="fade">
                                      <p:cBhvr>
                                        <p:cTn id="93" dur="1000"/>
                                        <p:tgtEl>
                                          <p:spTgt spid="58">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8">
                                            <p:txEl>
                                              <p:pRg st="4" end="4"/>
                                            </p:txEl>
                                          </p:spTgt>
                                        </p:tgtEl>
                                        <p:attrNameLst>
                                          <p:attrName>style.visibility</p:attrName>
                                        </p:attrNameLst>
                                      </p:cBhvr>
                                      <p:to>
                                        <p:strVal val="visible"/>
                                      </p:to>
                                    </p:set>
                                    <p:animEffect transition="in" filter="fade">
                                      <p:cBhvr>
                                        <p:cTn id="98" dur="2000"/>
                                        <p:tgtEl>
                                          <p:spTgt spid="58">
                                            <p:txEl>
                                              <p:pRg st="4" end="4"/>
                                            </p:txEl>
                                          </p:spTgt>
                                        </p:tgtEl>
                                      </p:cBhvr>
                                    </p:animEffect>
                                  </p:childTnLst>
                                </p:cTn>
                              </p:par>
                              <p:par>
                                <p:cTn id="99" presetID="10" presetClass="entr" presetSubtype="0" fill="hold" nodeType="withEffect">
                                  <p:stCondLst>
                                    <p:cond delay="0"/>
                                  </p:stCondLst>
                                  <p:childTnLst>
                                    <p:set>
                                      <p:cBhvr>
                                        <p:cTn id="100" dur="1" fill="hold">
                                          <p:stCondLst>
                                            <p:cond delay="0"/>
                                          </p:stCondLst>
                                        </p:cTn>
                                        <p:tgtEl>
                                          <p:spTgt spid="58">
                                            <p:txEl>
                                              <p:pRg st="5" end="5"/>
                                            </p:txEl>
                                          </p:spTgt>
                                        </p:tgtEl>
                                        <p:attrNameLst>
                                          <p:attrName>style.visibility</p:attrName>
                                        </p:attrNameLst>
                                      </p:cBhvr>
                                      <p:to>
                                        <p:strVal val="visible"/>
                                      </p:to>
                                    </p:set>
                                    <p:animEffect transition="in" filter="fade">
                                      <p:cBhvr>
                                        <p:cTn id="101" dur="2000"/>
                                        <p:tgtEl>
                                          <p:spTgt spid="58">
                                            <p:txEl>
                                              <p:pRg st="5" end="5"/>
                                            </p:txEl>
                                          </p:spTgt>
                                        </p:tgtEl>
                                      </p:cBhvr>
                                    </p:animEffect>
                                  </p:childTnLst>
                                </p:cTn>
                              </p:par>
                              <p:par>
                                <p:cTn id="102" presetID="10" presetClass="entr" presetSubtype="0" fill="hold" nodeType="withEffect">
                                  <p:stCondLst>
                                    <p:cond delay="0"/>
                                  </p:stCondLst>
                                  <p:childTnLst>
                                    <p:set>
                                      <p:cBhvr>
                                        <p:cTn id="103" dur="1" fill="hold">
                                          <p:stCondLst>
                                            <p:cond delay="0"/>
                                          </p:stCondLst>
                                        </p:cTn>
                                        <p:tgtEl>
                                          <p:spTgt spid="58">
                                            <p:txEl>
                                              <p:pRg st="6" end="6"/>
                                            </p:txEl>
                                          </p:spTgt>
                                        </p:tgtEl>
                                        <p:attrNameLst>
                                          <p:attrName>style.visibility</p:attrName>
                                        </p:attrNameLst>
                                      </p:cBhvr>
                                      <p:to>
                                        <p:strVal val="visible"/>
                                      </p:to>
                                    </p:set>
                                    <p:animEffect transition="in" filter="fade">
                                      <p:cBhvr>
                                        <p:cTn id="104" dur="2000"/>
                                        <p:tgtEl>
                                          <p:spTgt spid="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52400"/>
            <a:ext cx="8229600" cy="1143000"/>
          </a:xfrm>
        </p:spPr>
        <p:txBody>
          <a:bodyPr/>
          <a:lstStyle/>
          <a:p>
            <a:pPr algn="l">
              <a:lnSpc>
                <a:spcPct val="100000"/>
              </a:lnSpc>
            </a:pPr>
            <a:r>
              <a:rPr lang="zh-CN" altLang="en-US" sz="4000" dirty="0" smtClean="0"/>
              <a:t>实例的扩展性</a:t>
            </a:r>
            <a:r>
              <a:rPr sz="4000" dirty="0" smtClean="0"/>
              <a:t>- </a:t>
            </a:r>
            <a:r>
              <a:rPr lang="en-US" sz="4000" b="0" i="1" dirty="0" smtClean="0">
                <a:solidFill>
                  <a:schemeClr val="accent1">
                    <a:lumMod val="60000"/>
                    <a:lumOff val="40000"/>
                  </a:schemeClr>
                </a:solidFill>
              </a:rPr>
              <a:t>16 CPU Core Root </a:t>
            </a:r>
          </a:p>
        </p:txBody>
      </p:sp>
      <p:graphicFrame>
        <p:nvGraphicFramePr>
          <p:cNvPr id="5" name="Chart 4"/>
          <p:cNvGraphicFramePr/>
          <p:nvPr/>
        </p:nvGraphicFramePr>
        <p:xfrm>
          <a:off x="152400" y="2286000"/>
          <a:ext cx="4495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228600" y="914400"/>
            <a:ext cx="8610600" cy="1295400"/>
          </a:xfrm>
          <a:prstGeom prst="rect">
            <a:avLst/>
          </a:prstGeom>
        </p:spPr>
        <p:txBody>
          <a:bodyPr vert="horz" wrap="square" lIns="0" tIns="0" rIns="0" bIns="0" rtlCol="0">
            <a:normAutofit/>
          </a:bodyPr>
          <a:lstStyle/>
          <a:p>
            <a:pPr marL="396875" indent="-396875" defTabSz="914363">
              <a:spcBef>
                <a:spcPct val="20000"/>
              </a:spcBef>
              <a:buBlip>
                <a:blip r:embed="rId4"/>
              </a:buBlip>
              <a:defRPr/>
            </a:pPr>
            <a:r>
              <a:rPr lang="zh-CN" altLang="en-US" sz="2000" dirty="0" smtClean="0">
                <a:solidFill>
                  <a:srgbClr val="99CC99"/>
                </a:solidFill>
              </a:rPr>
              <a:t>物理实例和虚拟实例具有类似的性能和扩展性</a:t>
            </a:r>
            <a:endParaRPr lang="en-US" sz="2000" dirty="0" smtClean="0">
              <a:solidFill>
                <a:srgbClr val="99CC99"/>
              </a:solidFill>
            </a:endParaRPr>
          </a:p>
          <a:p>
            <a:pPr marL="854075" lvl="1" indent="-396875" defTabSz="914363">
              <a:spcBef>
                <a:spcPct val="20000"/>
              </a:spcBef>
              <a:buFontTx/>
              <a:buBlip>
                <a:blip r:embed="rId4"/>
              </a:buBlip>
              <a:defRPr/>
            </a:pPr>
            <a:r>
              <a:rPr lang="en-US" noProof="0" dirty="0" smtClean="0">
                <a:solidFill>
                  <a:srgbClr val="99CC99"/>
                </a:solidFill>
              </a:rPr>
              <a:t>Default CPU affinity settings for comparison, no CPU over commit for VMs</a:t>
            </a:r>
          </a:p>
          <a:p>
            <a:pPr marL="854075" lvl="1" indent="-396875" defTabSz="914363">
              <a:spcBef>
                <a:spcPct val="20000"/>
              </a:spcBef>
              <a:buFontTx/>
              <a:buBlip>
                <a:blip r:embed="rId4"/>
              </a:buBlip>
              <a:defRPr/>
            </a:pPr>
            <a:r>
              <a:rPr lang="en-US" noProof="0" dirty="0" smtClean="0">
                <a:solidFill>
                  <a:srgbClr val="99CC99"/>
                </a:solidFill>
              </a:rPr>
              <a:t>Targeting same application workload throughput per instance </a:t>
            </a:r>
          </a:p>
          <a:p>
            <a:pPr marL="854075" lvl="1" indent="-396875" defTabSz="914363">
              <a:spcBef>
                <a:spcPct val="20000"/>
              </a:spcBef>
              <a:buFontTx/>
              <a:buBlip>
                <a:blip r:embed="rId4"/>
              </a:buBlip>
              <a:defRPr/>
            </a:pPr>
            <a:r>
              <a:rPr lang="en-US" dirty="0" smtClean="0">
                <a:solidFill>
                  <a:srgbClr val="99CC99"/>
                </a:solidFill>
              </a:rPr>
              <a:t>Virtual instances throughput is stable on non-NUMA machine as density increases</a:t>
            </a:r>
            <a:endParaRPr lang="en-US" noProof="0" dirty="0" smtClean="0">
              <a:solidFill>
                <a:srgbClr val="99CC99"/>
              </a:solidFill>
            </a:endParaRPr>
          </a:p>
          <a:p>
            <a:pPr marL="396875" marR="0" lvl="0" indent="-396875" algn="l" defTabSz="914363" rtl="0" eaLnBrk="1" fontAlgn="auto" latinLnBrk="0" hangingPunct="1">
              <a:lnSpc>
                <a:spcPct val="100000"/>
              </a:lnSpc>
              <a:spcBef>
                <a:spcPct val="20000"/>
              </a:spcBef>
              <a:spcAft>
                <a:spcPts val="0"/>
              </a:spcAft>
              <a:buClrTx/>
              <a:buSzTx/>
              <a:buFontTx/>
              <a:buBlip>
                <a:blip r:embed="rId4"/>
              </a:buBlip>
              <a:tabLst/>
              <a:defRPr/>
            </a:pPr>
            <a:endParaRPr kumimoji="0" lang="en-US" sz="2000" i="0" u="none" strike="noStrike" kern="1200" cap="none" spc="0" normalizeH="0" baseline="0" noProof="0" dirty="0" smtClean="0">
              <a:ln>
                <a:noFill/>
              </a:ln>
              <a:solidFill>
                <a:srgbClr val="99CC99"/>
              </a:solidFill>
              <a:effectLst/>
              <a:uLnTx/>
              <a:uFillTx/>
              <a:latin typeface="+mn-lt"/>
              <a:ea typeface="+mn-ea"/>
              <a:cs typeface="+mn-cs"/>
            </a:endParaRPr>
          </a:p>
        </p:txBody>
      </p:sp>
      <p:graphicFrame>
        <p:nvGraphicFramePr>
          <p:cNvPr id="10" name="Chart 9"/>
          <p:cNvGraphicFramePr/>
          <p:nvPr/>
        </p:nvGraphicFramePr>
        <p:xfrm>
          <a:off x="4648200" y="2286000"/>
          <a:ext cx="4343400" cy="4419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9190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2724" y="159850"/>
            <a:ext cx="8382000" cy="664797"/>
          </a:xfrm>
        </p:spPr>
        <p:txBody>
          <a:bodyPr/>
          <a:lstStyle/>
          <a:p>
            <a:pPr algn="l">
              <a:lnSpc>
                <a:spcPct val="100000"/>
              </a:lnSpc>
            </a:pPr>
            <a:r>
              <a:rPr lang="zh-CN" altLang="en-US" sz="4000" dirty="0" smtClean="0"/>
              <a:t>实例的扩展性 </a:t>
            </a:r>
            <a:r>
              <a:rPr sz="4000" dirty="0" smtClean="0"/>
              <a:t>- </a:t>
            </a:r>
            <a:r>
              <a:rPr lang="en-US" sz="4000" b="0" i="1" dirty="0" smtClean="0">
                <a:solidFill>
                  <a:schemeClr val="accent1">
                    <a:lumMod val="60000"/>
                    <a:lumOff val="40000"/>
                  </a:schemeClr>
                </a:solidFill>
              </a:rPr>
              <a:t>8 CPU Core Root </a:t>
            </a:r>
          </a:p>
        </p:txBody>
      </p:sp>
      <p:sp>
        <p:nvSpPr>
          <p:cNvPr id="10" name="Content Placeholder 2"/>
          <p:cNvSpPr txBox="1">
            <a:spLocks/>
          </p:cNvSpPr>
          <p:nvPr/>
        </p:nvSpPr>
        <p:spPr bwMode="auto">
          <a:xfrm>
            <a:off x="381000" y="762000"/>
            <a:ext cx="8153400" cy="12954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396875" indent="-396875" defTabSz="914363">
              <a:spcBef>
                <a:spcPct val="20000"/>
              </a:spcBef>
              <a:buBlip>
                <a:blip r:embed="rId3"/>
              </a:buBlip>
              <a:defRPr/>
            </a:pPr>
            <a:r>
              <a:rPr lang="zh-CN" altLang="en-US" sz="2000" dirty="0" smtClean="0">
                <a:solidFill>
                  <a:srgbClr val="99CC99"/>
                </a:solidFill>
              </a:rPr>
              <a:t>物理实例和虚拟实例具有类似的性能和扩展性</a:t>
            </a:r>
            <a:endParaRPr lang="en-US" sz="2000" dirty="0" smtClean="0">
              <a:solidFill>
                <a:srgbClr val="99CC99"/>
              </a:solidFill>
            </a:endParaRPr>
          </a:p>
          <a:p>
            <a:pPr marL="854075" lvl="1" indent="-396875" defTabSz="914363">
              <a:spcBef>
                <a:spcPct val="20000"/>
              </a:spcBef>
              <a:buBlip>
                <a:blip r:embed="rId3"/>
              </a:buBlip>
              <a:defRPr/>
            </a:pPr>
            <a:r>
              <a:rPr lang="en-US" dirty="0" smtClean="0">
                <a:solidFill>
                  <a:srgbClr val="99CC99"/>
                </a:solidFill>
              </a:rPr>
              <a:t>Default CPU affinity settings, CPU over commit for 3 and 4 concurrent VMs</a:t>
            </a:r>
          </a:p>
          <a:p>
            <a:pPr marL="854075" lvl="1" indent="-396875" defTabSz="914363">
              <a:spcBef>
                <a:spcPct val="20000"/>
              </a:spcBef>
              <a:buFontTx/>
              <a:buBlip>
                <a:blip r:embed="rId3"/>
              </a:buBlip>
              <a:defRPr/>
            </a:pPr>
            <a:r>
              <a:rPr lang="en-US" dirty="0" smtClean="0">
                <a:solidFill>
                  <a:srgbClr val="99CC99"/>
                </a:solidFill>
              </a:rPr>
              <a:t>Targeting same application workload throughput per instance </a:t>
            </a:r>
          </a:p>
          <a:p>
            <a:pPr marL="854075" lvl="1" indent="-396875" defTabSz="914363">
              <a:spcBef>
                <a:spcPct val="20000"/>
              </a:spcBef>
              <a:buFontTx/>
              <a:buBlip>
                <a:blip r:embed="rId3"/>
              </a:buBlip>
              <a:defRPr/>
            </a:pPr>
            <a:r>
              <a:rPr lang="en-US" dirty="0" smtClean="0">
                <a:solidFill>
                  <a:srgbClr val="99CC99"/>
                </a:solidFill>
              </a:rPr>
              <a:t>Observe higher system latency in over commit cases</a:t>
            </a:r>
          </a:p>
          <a:p>
            <a:pPr marL="854075" lvl="1" indent="-396875" defTabSz="914363">
              <a:spcBef>
                <a:spcPct val="20000"/>
              </a:spcBef>
              <a:buFontTx/>
              <a:buBlip>
                <a:blip r:embed="rId3"/>
              </a:buBlip>
              <a:defRPr/>
            </a:pPr>
            <a:endParaRPr lang="en-US" dirty="0" smtClean="0">
              <a:solidFill>
                <a:srgbClr val="99CC99"/>
              </a:solidFill>
            </a:endParaRPr>
          </a:p>
          <a:p>
            <a:pPr marL="685800" lvl="1" indent="-396875" defTabSz="914363">
              <a:spcAft>
                <a:spcPct val="10000"/>
              </a:spcAft>
              <a:buClr>
                <a:schemeClr val="accent1"/>
              </a:buClr>
              <a:buSzPct val="125000"/>
              <a:defRPr/>
            </a:pPr>
            <a:endParaRPr lang="en-US" sz="16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graphicFrame>
        <p:nvGraphicFramePr>
          <p:cNvPr id="5" name="Chart 4"/>
          <p:cNvGraphicFramePr/>
          <p:nvPr/>
        </p:nvGraphicFramePr>
        <p:xfrm>
          <a:off x="228600" y="2133600"/>
          <a:ext cx="4343400" cy="4419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4572000" y="2133600"/>
          <a:ext cx="4343400" cy="4419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advTm="81343"/>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152400"/>
            <a:ext cx="8229600" cy="1143000"/>
          </a:xfrm>
        </p:spPr>
        <p:txBody>
          <a:bodyPr/>
          <a:lstStyle/>
          <a:p>
            <a:pPr algn="l">
              <a:lnSpc>
                <a:spcPct val="100000"/>
              </a:lnSpc>
            </a:pPr>
            <a:r>
              <a:rPr lang="en-US" sz="4000" dirty="0" smtClean="0"/>
              <a:t>VM</a:t>
            </a:r>
            <a:r>
              <a:rPr lang="zh-CN" altLang="en-US" sz="4000" dirty="0" smtClean="0"/>
              <a:t>的扩展性</a:t>
            </a:r>
            <a:r>
              <a:rPr lang="en-US" sz="4000" dirty="0" smtClean="0"/>
              <a:t>: </a:t>
            </a:r>
            <a:r>
              <a:rPr lang="zh-CN" altLang="en-US" sz="4000" dirty="0" smtClean="0"/>
              <a:t>新芯片的构架</a:t>
            </a:r>
            <a:endParaRPr lang="en-US" sz="4000" b="0" i="1" dirty="0" smtClean="0">
              <a:solidFill>
                <a:schemeClr val="accent1">
                  <a:lumMod val="60000"/>
                  <a:lumOff val="40000"/>
                </a:schemeClr>
              </a:solidFill>
            </a:endParaRPr>
          </a:p>
        </p:txBody>
      </p:sp>
      <p:sp>
        <p:nvSpPr>
          <p:cNvPr id="7" name="Content Placeholder 2"/>
          <p:cNvSpPr>
            <a:spLocks noGrp="1"/>
          </p:cNvSpPr>
          <p:nvPr>
            <p:ph idx="4294967295"/>
          </p:nvPr>
        </p:nvSpPr>
        <p:spPr>
          <a:xfrm>
            <a:off x="257907" y="879231"/>
            <a:ext cx="7010400" cy="1600200"/>
          </a:xfrm>
          <a:prstGeom prst="rect">
            <a:avLst/>
          </a:prstGeom>
        </p:spPr>
        <p:txBody>
          <a:bodyPr>
            <a:normAutofit/>
          </a:bodyPr>
          <a:lstStyle/>
          <a:p>
            <a:pPr>
              <a:lnSpc>
                <a:spcPct val="100000"/>
              </a:lnSpc>
              <a:spcBef>
                <a:spcPts val="0"/>
              </a:spcBef>
              <a:defRPr/>
            </a:pPr>
            <a:r>
              <a:rPr lang="en-US" sz="2000" dirty="0" smtClean="0"/>
              <a:t>SLAT (second level address translation): </a:t>
            </a:r>
          </a:p>
          <a:p>
            <a:pPr lvl="1">
              <a:lnSpc>
                <a:spcPct val="100000"/>
              </a:lnSpc>
              <a:spcBef>
                <a:spcPts val="0"/>
              </a:spcBef>
              <a:defRPr/>
            </a:pPr>
            <a:r>
              <a:rPr lang="en-US" sz="1900" dirty="0" smtClean="0"/>
              <a:t>AMD Nested Page Table, Intel Extended Page Table</a:t>
            </a:r>
          </a:p>
          <a:p>
            <a:pPr lvl="1">
              <a:lnSpc>
                <a:spcPct val="100000"/>
              </a:lnSpc>
              <a:spcBef>
                <a:spcPts val="0"/>
              </a:spcBef>
              <a:defRPr/>
            </a:pPr>
            <a:r>
              <a:rPr lang="en-US" sz="1900" dirty="0" smtClean="0"/>
              <a:t>Avoid software overhead, Hardware GPA-&gt;SPA</a:t>
            </a:r>
          </a:p>
          <a:p>
            <a:pPr>
              <a:lnSpc>
                <a:spcPct val="100000"/>
              </a:lnSpc>
              <a:spcBef>
                <a:spcPts val="0"/>
              </a:spcBef>
              <a:defRPr/>
            </a:pPr>
            <a:r>
              <a:rPr lang="en-US" sz="2300" dirty="0" smtClean="0"/>
              <a:t>Windows 2008 R2 Hyper-V</a:t>
            </a:r>
            <a:r>
              <a:rPr lang="zh-CN" altLang="en-US" sz="2300" dirty="0" smtClean="0"/>
              <a:t>性能和扩展性都有提高</a:t>
            </a:r>
            <a:endParaRPr lang="en-US" sz="2000" dirty="0" smtClean="0"/>
          </a:p>
        </p:txBody>
      </p:sp>
      <p:graphicFrame>
        <p:nvGraphicFramePr>
          <p:cNvPr id="6" name="Chart 5"/>
          <p:cNvGraphicFramePr/>
          <p:nvPr/>
        </p:nvGraphicFramePr>
        <p:xfrm>
          <a:off x="369277" y="2362200"/>
          <a:ext cx="6324600"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533400" y="3317630"/>
          <a:ext cx="3581400" cy="2438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781800" y="3124200"/>
            <a:ext cx="2362200" cy="2185214"/>
          </a:xfrm>
          <a:prstGeom prst="rect">
            <a:avLst/>
          </a:prstGeom>
          <a:noFill/>
        </p:spPr>
        <p:txBody>
          <a:bodyPr wrap="square" rtlCol="0">
            <a:spAutoFit/>
          </a:bodyPr>
          <a:lstStyle/>
          <a:p>
            <a:pPr indent="-182880" defTabSz="914363">
              <a:buFont typeface="Wingdings" pitchFamily="2" charset="2"/>
              <a:buChar char="§"/>
              <a:defRPr/>
            </a:pPr>
            <a:r>
              <a:rPr lang="en-US" dirty="0" smtClean="0">
                <a:solidFill>
                  <a:srgbClr val="99CC99"/>
                </a:solidFill>
              </a:rPr>
              <a:t>VM Configuration:</a:t>
            </a:r>
          </a:p>
          <a:p>
            <a:pPr lvl="1" indent="-182880" defTabSz="914363">
              <a:buFont typeface="Wingdings" pitchFamily="2" charset="2"/>
              <a:buChar char="§"/>
              <a:defRPr/>
            </a:pPr>
            <a:r>
              <a:rPr lang="en-US" sz="1600" dirty="0" smtClean="0">
                <a:solidFill>
                  <a:srgbClr val="99CC99"/>
                </a:solidFill>
              </a:rPr>
              <a:t>4VP</a:t>
            </a:r>
          </a:p>
          <a:p>
            <a:pPr lvl="1" indent="-182880" defTabSz="914363">
              <a:buFont typeface="Wingdings" pitchFamily="2" charset="2"/>
              <a:buChar char="§"/>
              <a:defRPr/>
            </a:pPr>
            <a:r>
              <a:rPr lang="en-US" sz="1600" dirty="0" smtClean="0">
                <a:solidFill>
                  <a:srgbClr val="99CC99"/>
                </a:solidFill>
              </a:rPr>
              <a:t>7GB RAM</a:t>
            </a:r>
          </a:p>
          <a:p>
            <a:pPr indent="-182880" defTabSz="914363">
              <a:buFont typeface="Wingdings" pitchFamily="2" charset="2"/>
              <a:buChar char="§"/>
              <a:defRPr/>
            </a:pPr>
            <a:r>
              <a:rPr lang="en-US" dirty="0" smtClean="0">
                <a:solidFill>
                  <a:srgbClr val="99CC99"/>
                </a:solidFill>
              </a:rPr>
              <a:t>Low workload level</a:t>
            </a:r>
          </a:p>
          <a:p>
            <a:pPr indent="-182880" defTabSz="914363">
              <a:buFont typeface="Wingdings" pitchFamily="2" charset="2"/>
              <a:buChar char="§"/>
              <a:defRPr/>
            </a:pPr>
            <a:r>
              <a:rPr lang="en-US" dirty="0" smtClean="0">
                <a:solidFill>
                  <a:srgbClr val="99CC99"/>
                </a:solidFill>
              </a:rPr>
              <a:t>Relative Throughput</a:t>
            </a:r>
          </a:p>
          <a:p>
            <a:pPr lvl="1" indent="-182880" defTabSz="914363">
              <a:buFont typeface="Wingdings" pitchFamily="2" charset="2"/>
              <a:buChar char="§"/>
              <a:defRPr/>
            </a:pPr>
            <a:r>
              <a:rPr lang="en-US" sz="1600" dirty="0" smtClean="0">
                <a:solidFill>
                  <a:srgbClr val="99CC99"/>
                </a:solidFill>
              </a:rPr>
              <a:t>Batch </a:t>
            </a:r>
            <a:r>
              <a:rPr lang="en-US" sz="1600" dirty="0" err="1" smtClean="0">
                <a:solidFill>
                  <a:srgbClr val="99CC99"/>
                </a:solidFill>
              </a:rPr>
              <a:t>Req</a:t>
            </a:r>
            <a:r>
              <a:rPr lang="en-US" sz="1600" dirty="0" smtClean="0">
                <a:solidFill>
                  <a:srgbClr val="99CC99"/>
                </a:solidFill>
              </a:rPr>
              <a:t>/sec/%CPU</a:t>
            </a:r>
          </a:p>
          <a:p>
            <a:pPr lvl="2" indent="-396875" defTabSz="914363">
              <a:buFont typeface="Arial" pitchFamily="34" charset="0"/>
              <a:buChar char="•"/>
              <a:defRPr/>
            </a:pPr>
            <a:endParaRPr lang="en-US" dirty="0" smtClean="0">
              <a:solidFill>
                <a:srgbClr val="99CC99"/>
              </a:solidFill>
            </a:endParaRPr>
          </a:p>
        </p:txBody>
      </p:sp>
      <p:pic>
        <p:nvPicPr>
          <p:cNvPr id="10" name="Picture 3" descr="C:\Users\bwoody\Pictures\Presentation Art\Icons - Illustrations\_VIRTUALIZATION ICONS\server.png"/>
          <p:cNvPicPr>
            <a:picLocks noChangeAspect="1" noChangeArrowheads="1"/>
          </p:cNvPicPr>
          <p:nvPr/>
        </p:nvPicPr>
        <p:blipFill>
          <a:blip r:embed="rId6" cstate="print"/>
          <a:srcRect/>
          <a:stretch>
            <a:fillRect/>
          </a:stretch>
        </p:blipFill>
        <p:spPr bwMode="auto">
          <a:xfrm>
            <a:off x="6934200" y="1686580"/>
            <a:ext cx="1438250" cy="1143000"/>
          </a:xfrm>
          <a:prstGeom prst="rect">
            <a:avLst/>
          </a:prstGeom>
          <a:noFill/>
        </p:spPr>
      </p:pic>
      <p:pic>
        <p:nvPicPr>
          <p:cNvPr id="11"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838980"/>
            <a:ext cx="787591" cy="596469"/>
          </a:xfrm>
          <a:prstGeom prst="rect">
            <a:avLst/>
          </a:prstGeom>
          <a:noFill/>
        </p:spPr>
      </p:pic>
      <p:pic>
        <p:nvPicPr>
          <p:cNvPr id="12"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686580"/>
            <a:ext cx="787591" cy="596469"/>
          </a:xfrm>
          <a:prstGeom prst="rect">
            <a:avLst/>
          </a:prstGeom>
          <a:noFill/>
        </p:spPr>
      </p:pic>
      <p:pic>
        <p:nvPicPr>
          <p:cNvPr id="13"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534180"/>
            <a:ext cx="787591" cy="596469"/>
          </a:xfrm>
          <a:prstGeom prst="rect">
            <a:avLst/>
          </a:prstGeom>
          <a:noFill/>
        </p:spPr>
      </p:pic>
      <p:pic>
        <p:nvPicPr>
          <p:cNvPr id="14"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381780"/>
            <a:ext cx="787591" cy="596469"/>
          </a:xfrm>
          <a:prstGeom prst="rect">
            <a:avLst/>
          </a:prstGeom>
          <a:noFill/>
        </p:spPr>
      </p:pic>
      <p:pic>
        <p:nvPicPr>
          <p:cNvPr id="15"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229380"/>
            <a:ext cx="787591" cy="596469"/>
          </a:xfrm>
          <a:prstGeom prst="rect">
            <a:avLst/>
          </a:prstGeom>
          <a:noFill/>
        </p:spPr>
      </p:pic>
      <p:pic>
        <p:nvPicPr>
          <p:cNvPr id="16"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1076980"/>
            <a:ext cx="787591" cy="596469"/>
          </a:xfrm>
          <a:prstGeom prst="rect">
            <a:avLst/>
          </a:prstGeom>
          <a:noFill/>
        </p:spPr>
      </p:pic>
      <p:pic>
        <p:nvPicPr>
          <p:cNvPr id="17"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924580"/>
            <a:ext cx="787591" cy="596469"/>
          </a:xfrm>
          <a:prstGeom prst="rect">
            <a:avLst/>
          </a:prstGeom>
          <a:noFill/>
        </p:spPr>
      </p:pic>
      <p:pic>
        <p:nvPicPr>
          <p:cNvPr id="18" name="Picture 4" descr="C:\Users\bwoody\Pictures\Presentation Art\Icons - Illustrations\_VIRTUALIZATION ICONS\Server Virtual 2U.png"/>
          <p:cNvPicPr>
            <a:picLocks noChangeAspect="1" noChangeArrowheads="1"/>
          </p:cNvPicPr>
          <p:nvPr/>
        </p:nvPicPr>
        <p:blipFill>
          <a:blip r:embed="rId7" cstate="print"/>
          <a:srcRect/>
          <a:stretch>
            <a:fillRect/>
          </a:stretch>
        </p:blipFill>
        <p:spPr bwMode="auto">
          <a:xfrm>
            <a:off x="7620000" y="772180"/>
            <a:ext cx="787591" cy="596469"/>
          </a:xfrm>
          <a:prstGeom prst="rect">
            <a:avLst/>
          </a:prstGeom>
          <a:noFill/>
        </p:spPr>
      </p:pic>
      <p:sp>
        <p:nvSpPr>
          <p:cNvPr id="19" name="TextBox 18"/>
          <p:cNvSpPr txBox="1"/>
          <p:nvPr/>
        </p:nvSpPr>
        <p:spPr>
          <a:xfrm>
            <a:off x="7162800" y="1991380"/>
            <a:ext cx="864339" cy="523220"/>
          </a:xfrm>
          <a:prstGeom prst="rect">
            <a:avLst/>
          </a:prstGeom>
          <a:noFill/>
        </p:spPr>
        <p:txBody>
          <a:bodyPr wrap="none" rtlCol="0">
            <a:spAutoFit/>
          </a:bodyPr>
          <a:lstStyle/>
          <a:p>
            <a:r>
              <a:rPr lang="en-US" sz="1400" b="1" dirty="0" smtClean="0"/>
              <a:t>AMD</a:t>
            </a:r>
          </a:p>
          <a:p>
            <a:r>
              <a:rPr lang="en-US" sz="1400" b="1" dirty="0" smtClean="0"/>
              <a:t>Shanghai</a:t>
            </a:r>
            <a:endParaRPr lang="en-US" sz="1400" b="1" dirty="0"/>
          </a:p>
        </p:txBody>
      </p:sp>
      <p:sp>
        <p:nvSpPr>
          <p:cNvPr id="20" name="TextBox 19"/>
          <p:cNvSpPr txBox="1"/>
          <p:nvPr/>
        </p:nvSpPr>
        <p:spPr>
          <a:xfrm>
            <a:off x="7010400" y="2600980"/>
            <a:ext cx="1516121" cy="523220"/>
          </a:xfrm>
          <a:prstGeom prst="rect">
            <a:avLst/>
          </a:prstGeom>
          <a:noFill/>
        </p:spPr>
        <p:txBody>
          <a:bodyPr wrap="none" rtlCol="0">
            <a:spAutoFit/>
          </a:bodyPr>
          <a:lstStyle/>
          <a:p>
            <a:r>
              <a:rPr lang="en-US" sz="1400" b="1" dirty="0" smtClean="0"/>
              <a:t>HP DL585, 16 core</a:t>
            </a:r>
          </a:p>
          <a:p>
            <a:r>
              <a:rPr lang="en-US" sz="1400" b="1" dirty="0" smtClean="0"/>
              <a:t>HP EVA8000</a:t>
            </a:r>
            <a:endParaRPr lang="en-US" sz="1400" b="1" dirty="0"/>
          </a:p>
        </p:txBody>
      </p:sp>
    </p:spTree>
    <p:custDataLst>
      <p:tags r:id="rId1"/>
    </p:custDataLst>
  </p:cSld>
  <p:clrMapOvr>
    <a:masterClrMapping/>
  </p:clrMapOvr>
  <p:transition advTm="276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fade">
                                      <p:cBhvr>
                                        <p:cTn id="24" dur="1000"/>
                                        <p:tgtEl>
                                          <p:spTgt spid="20">
                                            <p:txEl>
                                              <p:pRg st="1" end="1"/>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2" presetClass="entr" presetSubtype="8"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0-#ppt_w/2"/>
                                          </p:val>
                                        </p:tav>
                                        <p:tav tm="100000">
                                          <p:val>
                                            <p:strVal val="#ppt_x"/>
                                          </p:val>
                                        </p:tav>
                                      </p:tavLst>
                                    </p:anim>
                                    <p:anim calcmode="lin" valueType="num">
                                      <p:cBhvr additive="base">
                                        <p:cTn id="59" dur="5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2" presetClass="entr" presetSubtype="8"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 presetClass="entr" presetSubtype="8"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0-#ppt_w/2"/>
                                          </p:val>
                                        </p:tav>
                                        <p:tav tm="100000">
                                          <p:val>
                                            <p:strVal val="#ppt_x"/>
                                          </p:val>
                                        </p:tav>
                                      </p:tavLst>
                                    </p:anim>
                                    <p:anim calcmode="lin" valueType="num">
                                      <p:cBhvr additive="base">
                                        <p:cTn id="6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Effect transition="in" filter="fade">
                                      <p:cBhvr>
                                        <p:cTn id="74" dur="500"/>
                                        <p:tgtEl>
                                          <p:spTgt spid="7">
                                            <p:txEl>
                                              <p:pRg st="3" end="3"/>
                                            </p:txEl>
                                          </p:spTgt>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animEffect transition="in" filter="fade">
                                      <p:cBhvr>
                                        <p:cTn id="81" dur="1000"/>
                                        <p:tgtEl>
                                          <p:spTgt spid="9">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xEl>
                                              <p:pRg st="1" end="1"/>
                                            </p:txEl>
                                          </p:spTgt>
                                        </p:tgtEl>
                                        <p:attrNameLst>
                                          <p:attrName>style.visibility</p:attrName>
                                        </p:attrNameLst>
                                      </p:cBhvr>
                                      <p:to>
                                        <p:strVal val="visible"/>
                                      </p:to>
                                    </p:set>
                                    <p:animEffect transition="in" filter="fade">
                                      <p:cBhvr>
                                        <p:cTn id="84" dur="1000"/>
                                        <p:tgtEl>
                                          <p:spTgt spid="9">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
                                            <p:txEl>
                                              <p:pRg st="2" end="2"/>
                                            </p:txEl>
                                          </p:spTgt>
                                        </p:tgtEl>
                                        <p:attrNameLst>
                                          <p:attrName>style.visibility</p:attrName>
                                        </p:attrNameLst>
                                      </p:cBhvr>
                                      <p:to>
                                        <p:strVal val="visible"/>
                                      </p:to>
                                    </p:set>
                                    <p:animEffect transition="in" filter="fade">
                                      <p:cBhvr>
                                        <p:cTn id="87" dur="1000"/>
                                        <p:tgtEl>
                                          <p:spTgt spid="9">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
                                            <p:txEl>
                                              <p:pRg st="3" end="3"/>
                                            </p:txEl>
                                          </p:spTgt>
                                        </p:tgtEl>
                                        <p:attrNameLst>
                                          <p:attrName>style.visibility</p:attrName>
                                        </p:attrNameLst>
                                      </p:cBhvr>
                                      <p:to>
                                        <p:strVal val="visible"/>
                                      </p:to>
                                    </p:set>
                                    <p:animEffect transition="in" filter="fade">
                                      <p:cBhvr>
                                        <p:cTn id="90" dur="1000"/>
                                        <p:tgtEl>
                                          <p:spTgt spid="9">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
                                            <p:txEl>
                                              <p:pRg st="4" end="4"/>
                                            </p:txEl>
                                          </p:spTgt>
                                        </p:tgtEl>
                                        <p:attrNameLst>
                                          <p:attrName>style.visibility</p:attrName>
                                        </p:attrNameLst>
                                      </p:cBhvr>
                                      <p:to>
                                        <p:strVal val="visible"/>
                                      </p:to>
                                    </p:set>
                                    <p:animEffect transition="in" filter="fade">
                                      <p:cBhvr>
                                        <p:cTn id="93" dur="1000"/>
                                        <p:tgtEl>
                                          <p:spTgt spid="9">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
                                            <p:txEl>
                                              <p:pRg st="5" end="5"/>
                                            </p:txEl>
                                          </p:spTgt>
                                        </p:tgtEl>
                                        <p:attrNameLst>
                                          <p:attrName>style.visibility</p:attrName>
                                        </p:attrNameLst>
                                      </p:cBhvr>
                                      <p:to>
                                        <p:strVal val="visible"/>
                                      </p:to>
                                    </p:set>
                                    <p:animEffect transition="in" filter="fade">
                                      <p:cBhvr>
                                        <p:cTn id="96" dur="1000"/>
                                        <p:tgtEl>
                                          <p:spTgt spid="9">
                                            <p:txEl>
                                              <p:pRg st="5" end="5"/>
                                            </p:txEl>
                                          </p:spTgt>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6" grpId="0">
        <p:bldAsOne/>
      </p:bldGraphic>
      <p:bldGraphic spid="5" grpId="0">
        <p:bldAsOne/>
      </p:bldGraphic>
      <p:bldP spid="9" grpId="0" build="allAtOnce"/>
      <p:bldP spid="19" grpId="0"/>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13750" cy="609398"/>
          </a:xfrm>
        </p:spPr>
        <p:txBody>
          <a:bodyPr>
            <a:normAutofit fontScale="90000"/>
          </a:bodyPr>
          <a:lstStyle/>
          <a:p>
            <a:r>
              <a:rPr lang="zh-CN" altLang="en-US" sz="4400" dirty="0" smtClean="0"/>
              <a:t>系统整合的趋势和因素</a:t>
            </a:r>
            <a:endParaRPr lang="en-US" sz="4400" dirty="0"/>
          </a:p>
        </p:txBody>
      </p:sp>
      <p:sp>
        <p:nvSpPr>
          <p:cNvPr id="3" name="Content Placeholder 2"/>
          <p:cNvSpPr>
            <a:spLocks noGrp="1"/>
          </p:cNvSpPr>
          <p:nvPr>
            <p:ph idx="1"/>
          </p:nvPr>
        </p:nvSpPr>
        <p:spPr>
          <a:xfrm>
            <a:off x="685801" y="1066800"/>
            <a:ext cx="7619999" cy="5419945"/>
          </a:xfrm>
        </p:spPr>
        <p:txBody>
          <a:bodyPr/>
          <a:lstStyle/>
          <a:p>
            <a:pPr>
              <a:lnSpc>
                <a:spcPct val="120000"/>
              </a:lnSpc>
              <a:defRPr/>
            </a:pPr>
            <a:r>
              <a:rPr lang="zh-CN" altLang="en-US" sz="2000" dirty="0" smtClean="0"/>
              <a:t>硬件使用率</a:t>
            </a:r>
            <a:endParaRPr lang="en-US" sz="2000" dirty="0" smtClean="0"/>
          </a:p>
          <a:p>
            <a:pPr lvl="1">
              <a:lnSpc>
                <a:spcPct val="120000"/>
              </a:lnSpc>
              <a:defRPr/>
            </a:pPr>
            <a:r>
              <a:rPr lang="en-US" sz="2000" dirty="0" smtClean="0"/>
              <a:t>Datacenter deployment efficiency</a:t>
            </a:r>
          </a:p>
          <a:p>
            <a:pPr lvl="1">
              <a:lnSpc>
                <a:spcPct val="120000"/>
              </a:lnSpc>
              <a:defRPr/>
            </a:pPr>
            <a:r>
              <a:rPr lang="en-US" sz="2000" dirty="0" smtClean="0"/>
              <a:t>Power Utilization</a:t>
            </a:r>
          </a:p>
          <a:p>
            <a:pPr lvl="1">
              <a:lnSpc>
                <a:spcPct val="120000"/>
              </a:lnSpc>
              <a:defRPr/>
            </a:pPr>
            <a:r>
              <a:rPr lang="en-US" sz="2000" dirty="0" smtClean="0"/>
              <a:t>Often hardware standardization coincides</a:t>
            </a:r>
          </a:p>
          <a:p>
            <a:pPr>
              <a:lnSpc>
                <a:spcPct val="120000"/>
              </a:lnSpc>
              <a:defRPr/>
            </a:pPr>
            <a:r>
              <a:rPr lang="zh-CN" altLang="en-US" sz="2400" dirty="0" smtClean="0"/>
              <a:t>管理效率</a:t>
            </a:r>
            <a:endParaRPr lang="en-US" sz="2400" dirty="0" smtClean="0"/>
          </a:p>
          <a:p>
            <a:pPr lvl="1">
              <a:lnSpc>
                <a:spcPct val="120000"/>
              </a:lnSpc>
              <a:defRPr/>
            </a:pPr>
            <a:r>
              <a:rPr lang="en-US" sz="2000" dirty="0" smtClean="0"/>
              <a:t>Fewer servers to manage and maintain</a:t>
            </a:r>
          </a:p>
          <a:p>
            <a:pPr lvl="1">
              <a:lnSpc>
                <a:spcPct val="120000"/>
              </a:lnSpc>
              <a:defRPr/>
            </a:pPr>
            <a:r>
              <a:rPr lang="en-US" sz="2000" dirty="0" smtClean="0"/>
              <a:t>Centralized management of multiple/many servers</a:t>
            </a:r>
          </a:p>
          <a:p>
            <a:pPr>
              <a:lnSpc>
                <a:spcPct val="120000"/>
              </a:lnSpc>
              <a:defRPr/>
            </a:pPr>
            <a:r>
              <a:rPr lang="zh-CN" altLang="en-US" sz="2400" dirty="0" smtClean="0"/>
              <a:t>系统设施的灵动性</a:t>
            </a:r>
            <a:endParaRPr lang="en-US" sz="2400" dirty="0" smtClean="0"/>
          </a:p>
          <a:p>
            <a:pPr lvl="1">
              <a:lnSpc>
                <a:spcPct val="120000"/>
              </a:lnSpc>
              <a:defRPr/>
            </a:pPr>
            <a:r>
              <a:rPr lang="en-US" sz="2000" dirty="0" smtClean="0"/>
              <a:t>Load Balancing</a:t>
            </a:r>
            <a:endParaRPr lang="en-US" sz="2400" dirty="0" smtClean="0"/>
          </a:p>
          <a:p>
            <a:pPr>
              <a:lnSpc>
                <a:spcPct val="120000"/>
              </a:lnSpc>
              <a:defRPr/>
            </a:pPr>
            <a:r>
              <a:rPr lang="zh-CN" altLang="en-US" sz="2200" dirty="0" smtClean="0"/>
              <a:t>降低费用，提高可用性</a:t>
            </a:r>
            <a:endParaRPr lang="en-US" sz="2200" dirty="0" smtClean="0"/>
          </a:p>
        </p:txBody>
      </p:sp>
      <p:graphicFrame>
        <p:nvGraphicFramePr>
          <p:cNvPr id="4" name="Chart 3"/>
          <p:cNvGraphicFramePr/>
          <p:nvPr/>
        </p:nvGraphicFramePr>
        <p:xfrm>
          <a:off x="5638800" y="533400"/>
          <a:ext cx="33528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4171"/>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algn="l"/>
            <a:r>
              <a:rPr lang="en-US" sz="4000" dirty="0" smtClean="0"/>
              <a:t>WS08 R2 Hyper-V </a:t>
            </a:r>
            <a:r>
              <a:rPr lang="zh-CN" altLang="en-US" sz="4000" dirty="0" smtClean="0"/>
              <a:t>亮点</a:t>
            </a:r>
            <a:endParaRPr lang="en-US" sz="4000" dirty="0" smtClean="0"/>
          </a:p>
        </p:txBody>
      </p:sp>
      <p:sp>
        <p:nvSpPr>
          <p:cNvPr id="6" name="Rounded Rectangle 5"/>
          <p:cNvSpPr/>
          <p:nvPr/>
        </p:nvSpPr>
        <p:spPr bwMode="blackGray">
          <a:xfrm>
            <a:off x="457200" y="1219200"/>
            <a:ext cx="8407400" cy="49530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nvGraphicFramePr>
        <p:xfrm>
          <a:off x="381000" y="990602"/>
          <a:ext cx="8382000" cy="5169103"/>
        </p:xfrm>
        <a:graphic>
          <a:graphicData uri="http://schemas.openxmlformats.org/drawingml/2006/table">
            <a:tbl>
              <a:tblPr firstRow="1" bandRow="1">
                <a:tableStyleId>{5A111915-BE36-4E01-A7E5-04B1672EAD32}</a:tableStyleId>
              </a:tblPr>
              <a:tblGrid>
                <a:gridCol w="3506693"/>
                <a:gridCol w="1522507"/>
                <a:gridCol w="1676400"/>
                <a:gridCol w="1676400"/>
              </a:tblGrid>
              <a:tr h="809748">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Virtualization</a:t>
                      </a:r>
                      <a:r>
                        <a:rPr lang="en-US" sz="1800" b="1" baseline="0" dirty="0" smtClean="0">
                          <a:solidFill>
                            <a:schemeClr val="tx1"/>
                          </a:solidFill>
                          <a:latin typeface="+mn-lt"/>
                        </a:rPr>
                        <a:t> Feature</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p>
                      <a:pPr algn="ctr"/>
                      <a:r>
                        <a:rPr lang="en-US" sz="1200" b="1" dirty="0" smtClean="0">
                          <a:solidFill>
                            <a:schemeClr val="tx1"/>
                          </a:solidFill>
                          <a:latin typeface="+mn-lt"/>
                        </a:rPr>
                        <a:t>(aka Win7 </a:t>
                      </a:r>
                      <a:r>
                        <a:rPr lang="en-US" sz="1200" b="1" dirty="0" err="1" smtClean="0">
                          <a:solidFill>
                            <a:schemeClr val="tx1"/>
                          </a:solidFill>
                          <a:latin typeface="+mn-lt"/>
                        </a:rPr>
                        <a:t>HyperV</a:t>
                      </a:r>
                      <a:r>
                        <a:rPr lang="en-US" sz="1200" b="1" dirty="0" smtClean="0">
                          <a:solidFill>
                            <a:schemeClr val="tx1"/>
                          </a:solidFill>
                          <a:latin typeface="+mn-lt"/>
                        </a:rPr>
                        <a:t>)</a:t>
                      </a:r>
                      <a:endParaRPr lang="en-US" sz="12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323899">
                <a:tc>
                  <a:txBody>
                    <a:bodyPr/>
                    <a:lstStyle/>
                    <a:p>
                      <a:pPr algn="r"/>
                      <a:r>
                        <a:rPr lang="en-US" sz="1400" dirty="0" smtClean="0">
                          <a:latin typeface="+mn-lt"/>
                        </a:rPr>
                        <a:t> Logical Processor Support</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16</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24</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50628">
                <a:tc>
                  <a:txBody>
                    <a:bodyPr/>
                    <a:lstStyle/>
                    <a:p>
                      <a:pPr algn="r"/>
                      <a:r>
                        <a:rPr lang="en-US" sz="1400" dirty="0" smtClean="0">
                          <a:latin typeface="+mn-lt"/>
                        </a:rPr>
                        <a:t> Address Space</a:t>
                      </a:r>
                      <a:r>
                        <a:rPr lang="en-US" sz="1400" baseline="0" dirty="0" smtClean="0">
                          <a:latin typeface="+mn-lt"/>
                        </a:rPr>
                        <a:t> Management</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Software Only</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Software Only</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 Hardware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(SLAT Processors)</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50628">
                <a:tc>
                  <a:txBody>
                    <a:bodyPr/>
                    <a:lstStyle/>
                    <a:p>
                      <a:pPr algn="r"/>
                      <a:r>
                        <a:rPr lang="en-US" sz="1400" dirty="0" smtClean="0">
                          <a:latin typeface="+mn-lt"/>
                        </a:rPr>
                        <a:t>Core</a:t>
                      </a:r>
                      <a:r>
                        <a:rPr lang="en-US" sz="1400" baseline="0" dirty="0" smtClean="0">
                          <a:latin typeface="+mn-lt"/>
                        </a:rPr>
                        <a:t> Parking / Deeper Sleep States (C3)</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r>
                        <a:rPr lang="en-US" sz="1400" b="1" baseline="0" dirty="0" smtClean="0">
                          <a:latin typeface="+mn-lt"/>
                        </a:rPr>
                        <a:t> – Limited C states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r>
                        <a:rPr lang="en-US" sz="1400" b="1" baseline="0" dirty="0" smtClean="0">
                          <a:latin typeface="+mn-lt"/>
                        </a:rPr>
                        <a:t> – Limited C states</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35701">
                <a:tc>
                  <a:txBody>
                    <a:bodyPr/>
                    <a:lstStyle/>
                    <a:p>
                      <a:pPr algn="r"/>
                      <a:r>
                        <a:rPr lang="en-US" sz="1400" dirty="0" smtClean="0">
                          <a:latin typeface="+mn-lt"/>
                        </a:rPr>
                        <a:t>IPv6</a:t>
                      </a:r>
                      <a:r>
                        <a:rPr lang="en-US" sz="1400" baseline="0" dirty="0" smtClean="0">
                          <a:latin typeface="+mn-lt"/>
                        </a:rPr>
                        <a:t> offloads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50628">
                <a:tc>
                  <a:txBody>
                    <a:bodyPr/>
                    <a:lstStyle/>
                    <a:p>
                      <a:pPr algn="r"/>
                      <a:r>
                        <a:rPr lang="en-US" sz="1400" dirty="0" smtClean="0">
                          <a:latin typeface="+mn-lt"/>
                        </a:rPr>
                        <a:t>Chimney</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 – Off by</a:t>
                      </a:r>
                      <a:r>
                        <a:rPr lang="en-US" sz="1400" b="1" baseline="0" dirty="0" smtClean="0">
                          <a:latin typeface="+mn-lt"/>
                        </a:rPr>
                        <a:t> default in RC</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23899">
                <a:tc>
                  <a:txBody>
                    <a:bodyPr/>
                    <a:lstStyle/>
                    <a:p>
                      <a:pPr algn="r"/>
                      <a:r>
                        <a:rPr lang="en-US" sz="1400" dirty="0" smtClean="0">
                          <a:latin typeface="+mn-lt"/>
                        </a:rPr>
                        <a:t>Jumbo Frames</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550628">
                <a:tc>
                  <a:txBody>
                    <a:bodyPr/>
                    <a:lstStyle/>
                    <a:p>
                      <a:pPr algn="r"/>
                      <a:r>
                        <a:rPr lang="en-US" sz="1400" dirty="0" smtClean="0">
                          <a:latin typeface="+mn-lt"/>
                        </a:rPr>
                        <a:t>Virtual</a:t>
                      </a:r>
                      <a:r>
                        <a:rPr lang="en-US" sz="1400" baseline="0" dirty="0" smtClean="0">
                          <a:latin typeface="+mn-lt"/>
                        </a:rPr>
                        <a:t> NIC interrupts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 receive / distributed</a:t>
                      </a:r>
                      <a:r>
                        <a:rPr lang="en-US" sz="1400" b="1" baseline="0" dirty="0" smtClean="0">
                          <a:latin typeface="+mn-lt"/>
                        </a:rPr>
                        <a:t> for send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56289">
                <a:tc>
                  <a:txBody>
                    <a:bodyPr/>
                    <a:lstStyle/>
                    <a:p>
                      <a:pPr algn="r"/>
                      <a:r>
                        <a:rPr lang="en-US" sz="1600" dirty="0" smtClean="0">
                          <a:latin typeface="+mn-lt"/>
                        </a:rPr>
                        <a:t>IO</a:t>
                      </a:r>
                      <a:r>
                        <a:rPr lang="en-US" sz="1600" baseline="0" dirty="0" smtClean="0">
                          <a:latin typeface="+mn-lt"/>
                        </a:rPr>
                        <a:t> Sizes (Virtual SCSI)</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baseline="0"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64KB</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8MBytes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66218">
                <a:tc>
                  <a:txBody>
                    <a:bodyPr/>
                    <a:lstStyle/>
                    <a:p>
                      <a:pPr algn="r"/>
                      <a:r>
                        <a:rPr lang="en-US" sz="1600" dirty="0" smtClean="0">
                          <a:latin typeface="+mn-lt"/>
                        </a:rPr>
                        <a:t>VHD Block</a:t>
                      </a:r>
                      <a:r>
                        <a:rPr lang="en-US" sz="1600" baseline="0" dirty="0" smtClean="0">
                          <a:latin typeface="+mn-lt"/>
                        </a:rPr>
                        <a:t> Size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512KB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512KB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2MB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837">
                <a:tc>
                  <a:txBody>
                    <a:bodyPr/>
                    <a:lstStyle/>
                    <a:p>
                      <a:pPr algn="r"/>
                      <a:r>
                        <a:rPr lang="en-US" sz="1600" dirty="0" smtClean="0">
                          <a:latin typeface="+mn-lt"/>
                        </a:rPr>
                        <a:t>Hot</a:t>
                      </a:r>
                      <a:r>
                        <a:rPr lang="en-US" sz="1600" baseline="0" dirty="0" smtClean="0">
                          <a:latin typeface="+mn-lt"/>
                        </a:rPr>
                        <a:t> add of storage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advTm="13681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0307" y="1066800"/>
            <a:ext cx="6096000" cy="5334000"/>
          </a:xfrm>
          <a:prstGeom prst="rect">
            <a:avLst/>
          </a:prstGeom>
        </p:spPr>
        <p:txBody>
          <a:bodyPr/>
          <a:lstStyle/>
          <a:p>
            <a:r>
              <a:rPr lang="en-US" sz="2000" b="1" dirty="0" smtClean="0"/>
              <a:t>3</a:t>
            </a:r>
            <a:r>
              <a:rPr lang="zh-CN" altLang="en-US" sz="2000" b="1" dirty="0" smtClean="0"/>
              <a:t>个真实</a:t>
            </a:r>
            <a:r>
              <a:rPr lang="en-US" sz="2000" b="1" dirty="0" smtClean="0"/>
              <a:t>Workload</a:t>
            </a:r>
            <a:r>
              <a:rPr lang="zh-CN" altLang="en-US" sz="2000" b="1" dirty="0" smtClean="0"/>
              <a:t>测试</a:t>
            </a:r>
            <a:endParaRPr lang="en-US" sz="2000" b="1" dirty="0" smtClean="0"/>
          </a:p>
          <a:p>
            <a:pPr lvl="1"/>
            <a:r>
              <a:rPr lang="en-US" sz="1800" b="1" dirty="0" smtClean="0"/>
              <a:t>ICE</a:t>
            </a:r>
            <a:endParaRPr lang="en-US" sz="1400" b="1" dirty="0" smtClean="0"/>
          </a:p>
          <a:p>
            <a:pPr lvl="2"/>
            <a:r>
              <a:rPr lang="en-US" sz="1600" dirty="0" smtClean="0"/>
              <a:t>Information Security Consolidated Event Management System </a:t>
            </a:r>
          </a:p>
          <a:p>
            <a:pPr lvl="2"/>
            <a:r>
              <a:rPr lang="en-US" sz="1600" dirty="0" smtClean="0"/>
              <a:t>Cube Size – 78 GB</a:t>
            </a:r>
          </a:p>
          <a:p>
            <a:pPr lvl="2"/>
            <a:r>
              <a:rPr lang="en-US" sz="1600" dirty="0" smtClean="0"/>
              <a:t>Query Characteristics – storage engine intensive queries</a:t>
            </a:r>
          </a:p>
          <a:p>
            <a:pPr lvl="1"/>
            <a:r>
              <a:rPr lang="en-US" sz="1800" b="1" dirty="0" err="1" smtClean="0"/>
              <a:t>WebTrends</a:t>
            </a:r>
            <a:endParaRPr lang="en-US" sz="1800" b="1" dirty="0" smtClean="0"/>
          </a:p>
          <a:p>
            <a:pPr lvl="2"/>
            <a:r>
              <a:rPr lang="en-US" sz="1600" dirty="0" smtClean="0"/>
              <a:t>Web statistics </a:t>
            </a:r>
          </a:p>
          <a:p>
            <a:pPr lvl="2"/>
            <a:r>
              <a:rPr lang="en-US" sz="1600" dirty="0" smtClean="0"/>
              <a:t>Cube Size – 100 GB</a:t>
            </a:r>
          </a:p>
          <a:p>
            <a:pPr lvl="2"/>
            <a:r>
              <a:rPr lang="en-US" sz="1600" dirty="0" smtClean="0"/>
              <a:t>Query Characteristics – storage engine intensive, with complex queries formula engine calculations</a:t>
            </a:r>
          </a:p>
          <a:p>
            <a:pPr lvl="1"/>
            <a:r>
              <a:rPr lang="en-US" sz="1800" b="1" dirty="0" smtClean="0"/>
              <a:t>Excel Testing</a:t>
            </a:r>
          </a:p>
          <a:p>
            <a:pPr lvl="2"/>
            <a:r>
              <a:rPr lang="en-US" sz="1600" dirty="0" smtClean="0"/>
              <a:t>Software test tracking</a:t>
            </a:r>
          </a:p>
          <a:p>
            <a:pPr lvl="2"/>
            <a:r>
              <a:rPr lang="en-US" sz="1600" dirty="0" smtClean="0"/>
              <a:t>Cube Size – 10 GB</a:t>
            </a:r>
          </a:p>
          <a:p>
            <a:pPr lvl="2"/>
            <a:r>
              <a:rPr lang="en-US" sz="1600" dirty="0" smtClean="0"/>
              <a:t>Query Characteristics – formula engine intensive, complex queries</a:t>
            </a:r>
          </a:p>
          <a:p>
            <a:r>
              <a:rPr lang="zh-CN" altLang="en-US" sz="2000" b="1" dirty="0" smtClean="0"/>
              <a:t>硬件配置</a:t>
            </a:r>
            <a:endParaRPr lang="en-US" sz="2000" b="1" dirty="0" smtClean="0"/>
          </a:p>
          <a:p>
            <a:pPr lvl="1"/>
            <a:r>
              <a:rPr lang="en-US" sz="1800" dirty="0" smtClean="0"/>
              <a:t>Host: Dell R900  16 core, 64GB</a:t>
            </a:r>
          </a:p>
          <a:p>
            <a:pPr lvl="1"/>
            <a:r>
              <a:rPr lang="en-US" sz="1800" dirty="0" smtClean="0"/>
              <a:t>Storage: HDS AMS1000</a:t>
            </a:r>
          </a:p>
          <a:p>
            <a:endParaRPr lang="en-US" sz="2000" dirty="0"/>
          </a:p>
        </p:txBody>
      </p:sp>
      <p:sp>
        <p:nvSpPr>
          <p:cNvPr id="16" name="TextBox 15"/>
          <p:cNvSpPr txBox="1"/>
          <p:nvPr/>
        </p:nvSpPr>
        <p:spPr>
          <a:xfrm>
            <a:off x="7010400" y="3276600"/>
            <a:ext cx="1808252" cy="523220"/>
          </a:xfrm>
          <a:prstGeom prst="rect">
            <a:avLst/>
          </a:prstGeom>
          <a:noFill/>
        </p:spPr>
        <p:txBody>
          <a:bodyPr wrap="none" rtlCol="0">
            <a:spAutoFit/>
          </a:bodyPr>
          <a:lstStyle/>
          <a:p>
            <a:pPr algn="ctr"/>
            <a:r>
              <a:rPr lang="en-US" sz="1400" b="1" dirty="0" smtClean="0"/>
              <a:t>Native (NUMPROC=4)</a:t>
            </a:r>
          </a:p>
          <a:p>
            <a:pPr algn="ctr"/>
            <a:r>
              <a:rPr lang="en-US" sz="1400" b="1" dirty="0" smtClean="0"/>
              <a:t> (4LP, 32GB)</a:t>
            </a:r>
            <a:r>
              <a:rPr lang="en-US" sz="1400" b="1" dirty="0" smtClean="0">
                <a:solidFill>
                  <a:schemeClr val="bg1"/>
                </a:solidFill>
              </a:rPr>
              <a:t>)</a:t>
            </a:r>
          </a:p>
        </p:txBody>
      </p:sp>
      <p:sp>
        <p:nvSpPr>
          <p:cNvPr id="20" name="TextBox 19"/>
          <p:cNvSpPr txBox="1"/>
          <p:nvPr/>
        </p:nvSpPr>
        <p:spPr>
          <a:xfrm>
            <a:off x="1600200" y="4191000"/>
            <a:ext cx="1668918" cy="307777"/>
          </a:xfrm>
          <a:prstGeom prst="rect">
            <a:avLst/>
          </a:prstGeom>
          <a:noFill/>
        </p:spPr>
        <p:txBody>
          <a:bodyPr wrap="none" rtlCol="0">
            <a:spAutoFit/>
          </a:bodyPr>
          <a:lstStyle/>
          <a:p>
            <a:r>
              <a:rPr lang="en-US" sz="1400" b="1" dirty="0" smtClean="0">
                <a:solidFill>
                  <a:schemeClr val="bg1"/>
                </a:solidFill>
              </a:rPr>
              <a:t>Native Environment</a:t>
            </a:r>
          </a:p>
        </p:txBody>
      </p:sp>
      <p:pic>
        <p:nvPicPr>
          <p:cNvPr id="13" name="Picture 4" descr="C:\Users\bwoody\Pictures\Presentation Art\Icons - Illustrations\_VIRTUALIZATION ICONS\Application Virtual.png"/>
          <p:cNvPicPr>
            <a:picLocks noChangeAspect="1" noChangeArrowheads="1"/>
          </p:cNvPicPr>
          <p:nvPr/>
        </p:nvPicPr>
        <p:blipFill>
          <a:blip r:embed="rId4" cstate="print"/>
          <a:srcRect/>
          <a:stretch>
            <a:fillRect/>
          </a:stretch>
        </p:blipFill>
        <p:spPr bwMode="auto">
          <a:xfrm>
            <a:off x="7010400" y="3886200"/>
            <a:ext cx="1295400" cy="1456247"/>
          </a:xfrm>
          <a:prstGeom prst="rect">
            <a:avLst/>
          </a:prstGeom>
          <a:noFill/>
        </p:spPr>
      </p:pic>
      <p:sp>
        <p:nvSpPr>
          <p:cNvPr id="15" name="AutoShape 35"/>
          <p:cNvSpPr>
            <a:spLocks noChangeArrowheads="1"/>
          </p:cNvSpPr>
          <p:nvPr/>
        </p:nvSpPr>
        <p:spPr bwMode="auto">
          <a:xfrm>
            <a:off x="7086600" y="2171700"/>
            <a:ext cx="1066800" cy="1028700"/>
          </a:xfrm>
          <a:prstGeom prst="cube">
            <a:avLst>
              <a:gd name="adj" fmla="val 23208"/>
            </a:avLst>
          </a:prstGeom>
          <a:solidFill>
            <a:schemeClr val="accent5">
              <a:lumMod val="75000"/>
            </a:schemeClr>
          </a:solidFill>
          <a:ln w="9525">
            <a:solidFill>
              <a:schemeClr val="hlink"/>
            </a:solidFill>
            <a:miter lim="800000"/>
            <a:headEnd/>
            <a:tailEnd/>
          </a:ln>
          <a:effectLst/>
        </p:spPr>
        <p:txBody>
          <a:bodyPr wrap="none" anchor="ctr"/>
          <a:lstStyle/>
          <a:p>
            <a:endParaRPr lang="en-US"/>
          </a:p>
        </p:txBody>
      </p:sp>
      <p:sp>
        <p:nvSpPr>
          <p:cNvPr id="17" name="TextBox 16"/>
          <p:cNvSpPr txBox="1"/>
          <p:nvPr/>
        </p:nvSpPr>
        <p:spPr>
          <a:xfrm>
            <a:off x="6934200" y="5486400"/>
            <a:ext cx="1978363" cy="523220"/>
          </a:xfrm>
          <a:prstGeom prst="rect">
            <a:avLst/>
          </a:prstGeom>
          <a:noFill/>
        </p:spPr>
        <p:txBody>
          <a:bodyPr wrap="none" rtlCol="0">
            <a:spAutoFit/>
          </a:bodyPr>
          <a:lstStyle/>
          <a:p>
            <a:pPr algn="ctr"/>
            <a:r>
              <a:rPr lang="en-US" sz="1400" b="1" dirty="0" smtClean="0"/>
              <a:t>VM (Root NUMPROC=4)</a:t>
            </a:r>
          </a:p>
          <a:p>
            <a:pPr algn="ctr"/>
            <a:r>
              <a:rPr lang="en-US" sz="1400" b="1" dirty="0" smtClean="0"/>
              <a:t> (4VP, 32GB)</a:t>
            </a:r>
            <a:r>
              <a:rPr lang="en-US" sz="1400" b="1" dirty="0" smtClean="0">
                <a:solidFill>
                  <a:schemeClr val="bg1"/>
                </a:solidFill>
              </a:rPr>
              <a:t>)</a:t>
            </a:r>
          </a:p>
        </p:txBody>
      </p:sp>
      <p:sp>
        <p:nvSpPr>
          <p:cNvPr id="18" name="Title 1"/>
          <p:cNvSpPr txBox="1">
            <a:spLocks/>
          </p:cNvSpPr>
          <p:nvPr/>
        </p:nvSpPr>
        <p:spPr>
          <a:xfrm>
            <a:off x="457200" y="152400"/>
            <a:ext cx="6934200" cy="8586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000" b="1" spc="-150" noProof="0" dirty="0" smtClean="0">
                <a:ln w="3175">
                  <a:noFill/>
                </a:ln>
                <a:solidFill>
                  <a:schemeClr val="tx1">
                    <a:lumMod val="65000"/>
                    <a:lumOff val="35000"/>
                  </a:schemeClr>
                </a:solidFill>
                <a:latin typeface="+mj-ea"/>
                <a:ea typeface="+mj-ea"/>
                <a:cs typeface="Arial" charset="0"/>
              </a:rPr>
              <a:t>BI </a:t>
            </a:r>
            <a:r>
              <a:rPr lang="zh-CN" altLang="en-US" sz="4000" b="1" spc="-150" noProof="0" dirty="0" smtClean="0">
                <a:ln w="3175">
                  <a:noFill/>
                </a:ln>
                <a:solidFill>
                  <a:schemeClr val="tx1">
                    <a:lumMod val="65000"/>
                    <a:lumOff val="35000"/>
                  </a:schemeClr>
                </a:solidFill>
                <a:latin typeface="+mj-ea"/>
                <a:ea typeface="+mj-ea"/>
                <a:cs typeface="Arial" charset="0"/>
              </a:rPr>
              <a:t>方面的虚拟化</a:t>
            </a:r>
            <a:endParaRPr lang="en-US" sz="4000" b="1" spc="-150" noProof="0" dirty="0" smtClean="0">
              <a:ln w="3175">
                <a:noFill/>
              </a:ln>
              <a:solidFill>
                <a:schemeClr val="tx1">
                  <a:lumMod val="65000"/>
                  <a:lumOff val="35000"/>
                </a:schemeClr>
              </a:solidFill>
              <a:latin typeface="+mj-ea"/>
              <a:ea typeface="+mj-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200" b="1" u="none" strike="noStrike" kern="1200" cap="none" spc="-150" normalizeH="0" baseline="0" noProof="0" dirty="0" smtClean="0">
                <a:ln w="3175">
                  <a:noFill/>
                </a:ln>
                <a:solidFill>
                  <a:schemeClr val="tx1">
                    <a:lumMod val="65000"/>
                    <a:lumOff val="35000"/>
                  </a:schemeClr>
                </a:solidFill>
                <a:effectLst/>
                <a:uLnTx/>
                <a:uFillTx/>
                <a:latin typeface="+mj-ea"/>
                <a:ea typeface="+mj-ea"/>
                <a:cs typeface="Arial" charset="0"/>
              </a:rPr>
              <a:t>SQL Server Analysis Service Workloads</a:t>
            </a:r>
            <a:endParaRPr kumimoji="0" lang="en-US" sz="2200" b="1" u="none" strike="noStrike" kern="1200" cap="none" spc="-150" normalizeH="0" baseline="0" noProof="0" dirty="0">
              <a:ln w="3175">
                <a:noFill/>
              </a:ln>
              <a:solidFill>
                <a:schemeClr val="tx1">
                  <a:lumMod val="65000"/>
                  <a:lumOff val="35000"/>
                </a:schemeClr>
              </a:solidFill>
              <a:effectLst/>
              <a:uLnTx/>
              <a:uFillTx/>
              <a:latin typeface="+mj-ea"/>
              <a:ea typeface="+mj-ea"/>
              <a:cs typeface="Arial" charset="0"/>
            </a:endParaRPr>
          </a:p>
        </p:txBody>
      </p:sp>
      <p:pic>
        <p:nvPicPr>
          <p:cNvPr id="10" name="Picture 5" descr="Desktop-SoftGrid"/>
          <p:cNvPicPr>
            <a:picLocks noChangeAspect="1" noChangeArrowheads="1"/>
          </p:cNvPicPr>
          <p:nvPr/>
        </p:nvPicPr>
        <p:blipFill>
          <a:blip r:embed="rId5" cstate="email"/>
          <a:srcRect/>
          <a:stretch>
            <a:fillRect/>
          </a:stretch>
        </p:blipFill>
        <p:spPr bwMode="auto">
          <a:xfrm>
            <a:off x="6934200" y="609600"/>
            <a:ext cx="1219200" cy="1346410"/>
          </a:xfrm>
          <a:prstGeom prst="rect">
            <a:avLst/>
          </a:prstGeom>
          <a:noFill/>
          <a:ln w="9525">
            <a:noFill/>
            <a:miter lim="800000"/>
            <a:headEnd/>
            <a:tailEnd/>
          </a:ln>
        </p:spPr>
      </p:pic>
    </p:spTree>
    <p:custDataLst>
      <p:tags r:id="rId1"/>
    </p:custDataLst>
  </p:cSld>
  <p:clrMapOvr>
    <a:masterClrMapping/>
  </p:clrMapOvr>
  <p:transition advTm="1603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3600" dirty="0" smtClean="0"/>
              <a:t>Analysis Service Workload Overhead</a:t>
            </a:r>
            <a:endParaRPr lang="en-US" sz="3600" dirty="0"/>
          </a:p>
        </p:txBody>
      </p:sp>
      <p:graphicFrame>
        <p:nvGraphicFramePr>
          <p:cNvPr id="6" name="Content Placeholder 5"/>
          <p:cNvGraphicFramePr>
            <a:graphicFrameLocks noGrp="1"/>
          </p:cNvGraphicFramePr>
          <p:nvPr>
            <p:ph idx="4294967295"/>
          </p:nvPr>
        </p:nvGraphicFramePr>
        <p:xfrm>
          <a:off x="0" y="1905000"/>
          <a:ext cx="28194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048000" y="1905000"/>
          <a:ext cx="2971800"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019800" y="1905000"/>
          <a:ext cx="29718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Content Placeholder 2"/>
          <p:cNvSpPr txBox="1">
            <a:spLocks/>
          </p:cNvSpPr>
          <p:nvPr/>
        </p:nvSpPr>
        <p:spPr>
          <a:xfrm>
            <a:off x="228600" y="762000"/>
            <a:ext cx="8763000" cy="1066800"/>
          </a:xfrm>
          <a:prstGeom prst="rect">
            <a:avLst/>
          </a:prstGeom>
        </p:spPr>
        <p:txBody>
          <a:bodyPr vert="horz" wrap="square" lIns="0" tIns="0" rIns="0" bIns="0" rtlCol="0">
            <a:normAutofit/>
          </a:bodyPr>
          <a:lstStyle/>
          <a:p>
            <a:pPr marL="396875" marR="0" lvl="0" indent="-396875" algn="l" defTabSz="914363" rtl="0" eaLnBrk="1" fontAlgn="auto" latinLnBrk="0" hangingPunct="1">
              <a:lnSpc>
                <a:spcPct val="100000"/>
              </a:lnSpc>
              <a:spcBef>
                <a:spcPts val="0"/>
              </a:spcBef>
              <a:spcAft>
                <a:spcPts val="0"/>
              </a:spcAft>
              <a:buClrTx/>
              <a:buSzTx/>
              <a:buFontTx/>
              <a:buBlip>
                <a:blip r:embed="rId6"/>
              </a:buBlip>
              <a:tabLst/>
              <a:defRPr/>
            </a:pPr>
            <a:r>
              <a:rPr lang="zh-CN" altLang="en-US" sz="2400" dirty="0" smtClean="0">
                <a:solidFill>
                  <a:srgbClr val="99CC99"/>
                </a:solidFill>
              </a:rPr>
              <a:t>查询性能比物理实例多</a:t>
            </a:r>
            <a:r>
              <a:rPr kumimoji="0" lang="en-US" sz="2400" b="0" i="0" u="none" strike="noStrike" kern="1200" cap="none" spc="0" normalizeH="0" noProof="0" dirty="0" smtClean="0">
                <a:ln>
                  <a:noFill/>
                </a:ln>
                <a:solidFill>
                  <a:srgbClr val="99CC99"/>
                </a:solidFill>
                <a:effectLst/>
                <a:uLnTx/>
                <a:uFillTx/>
                <a:latin typeface="+mn-lt"/>
                <a:ea typeface="+mn-ea"/>
                <a:cs typeface="+mn-cs"/>
              </a:rPr>
              <a:t>10%</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100000"/>
              </a:lnSpc>
              <a:spcBef>
                <a:spcPts val="0"/>
              </a:spcBef>
              <a:spcAft>
                <a:spcPts val="0"/>
              </a:spcAft>
              <a:buClrTx/>
              <a:buSzPct val="90000"/>
              <a:buFontTx/>
              <a:buBlip>
                <a:blip r:embed="rId7"/>
              </a:buBlip>
              <a:tabLst/>
              <a:defRPr/>
            </a:pPr>
            <a:r>
              <a:rPr kumimoji="0" lang="en-US" sz="2000" b="0" i="0" u="none" strike="noStrike" kern="1200" cap="none" spc="0" normalizeH="0" baseline="0" noProof="0" dirty="0" smtClean="0">
                <a:ln>
                  <a:noFill/>
                </a:ln>
                <a:solidFill>
                  <a:srgbClr val="99CC99"/>
                </a:solidFill>
                <a:effectLst/>
                <a:uLnTx/>
                <a:uFillTx/>
                <a:latin typeface="+mn-lt"/>
                <a:ea typeface="+mn-ea"/>
                <a:cs typeface="+mn-cs"/>
              </a:rPr>
              <a:t>Both for storage engine and formula engine intensive workloads</a:t>
            </a:r>
          </a:p>
          <a:p>
            <a:pPr marL="396875" marR="0" lvl="0" indent="-396875" algn="l" defTabSz="914363" rtl="0" eaLnBrk="1" fontAlgn="auto" latinLnBrk="0" hangingPunct="1">
              <a:lnSpc>
                <a:spcPct val="100000"/>
              </a:lnSpc>
              <a:spcBef>
                <a:spcPts val="0"/>
              </a:spcBef>
              <a:spcAft>
                <a:spcPts val="0"/>
              </a:spcAft>
              <a:buClrTx/>
              <a:buSzTx/>
              <a:buFontTx/>
              <a:buBlip>
                <a:blip r:embed="rId6"/>
              </a:buBlip>
              <a:tabLst/>
              <a:defRPr/>
            </a:pPr>
            <a:r>
              <a:rPr kumimoji="0" lang="zh-CN" altLang="en-US" sz="2400" b="0" i="0" u="none" strike="noStrike" kern="1200" cap="none" spc="0" normalizeH="0" baseline="0" noProof="0" dirty="0" smtClean="0">
                <a:ln>
                  <a:noFill/>
                </a:ln>
                <a:solidFill>
                  <a:srgbClr val="99CC99"/>
                </a:solidFill>
                <a:effectLst/>
                <a:uLnTx/>
                <a:uFillTx/>
                <a:latin typeface="+mn-lt"/>
                <a:ea typeface="+mn-ea"/>
                <a:cs typeface="+mn-cs"/>
              </a:rPr>
              <a:t>复杂的</a:t>
            </a:r>
            <a:r>
              <a:rPr kumimoji="0" lang="en-US" sz="2400" b="0" i="0" u="none" strike="noStrike" kern="1200" cap="none" spc="0" normalizeH="0" baseline="0" noProof="0" dirty="0" smtClean="0">
                <a:ln>
                  <a:noFill/>
                </a:ln>
                <a:solidFill>
                  <a:srgbClr val="99CC99"/>
                </a:solidFill>
                <a:effectLst/>
                <a:uLnTx/>
                <a:uFillTx/>
                <a:latin typeface="+mn-lt"/>
                <a:ea typeface="+mn-ea"/>
                <a:cs typeface="+mn-cs"/>
              </a:rPr>
              <a:t>MDX queries</a:t>
            </a:r>
            <a:r>
              <a:rPr kumimoji="0" lang="zh-CN" altLang="en-US" sz="2400" b="0" i="0" u="none" strike="noStrike" kern="1200" cap="none" spc="0" normalizeH="0" baseline="0" noProof="0" dirty="0" smtClean="0">
                <a:ln>
                  <a:noFill/>
                </a:ln>
                <a:solidFill>
                  <a:srgbClr val="99CC99"/>
                </a:solidFill>
                <a:effectLst/>
                <a:uLnTx/>
                <a:uFillTx/>
                <a:latin typeface="+mn-lt"/>
                <a:ea typeface="+mn-ea"/>
                <a:cs typeface="+mn-cs"/>
              </a:rPr>
              <a:t>需要更多</a:t>
            </a:r>
            <a:r>
              <a:rPr kumimoji="0" lang="en-US" altLang="zh-CN" sz="2400" b="0" i="0" u="none" strike="noStrike" kern="1200" cap="none" spc="0" normalizeH="0" baseline="0" noProof="0" dirty="0" smtClean="0">
                <a:ln>
                  <a:noFill/>
                </a:ln>
                <a:solidFill>
                  <a:srgbClr val="99CC99"/>
                </a:solidFill>
                <a:effectLst/>
                <a:uLnTx/>
                <a:uFillTx/>
                <a:latin typeface="+mn-lt"/>
                <a:ea typeface="+mn-ea"/>
                <a:cs typeface="+mn-cs"/>
              </a:rPr>
              <a:t>CPU</a:t>
            </a:r>
            <a:r>
              <a:rPr kumimoji="0" lang="zh-CN" altLang="en-US" sz="2400" b="0" i="0" u="none" strike="noStrike" kern="1200" cap="none" spc="0" normalizeH="0" baseline="0" noProof="0" dirty="0" smtClean="0">
                <a:ln>
                  <a:noFill/>
                </a:ln>
                <a:solidFill>
                  <a:srgbClr val="99CC99"/>
                </a:solidFill>
                <a:effectLst/>
                <a:uLnTx/>
                <a:uFillTx/>
                <a:latin typeface="+mn-lt"/>
                <a:ea typeface="+mn-ea"/>
                <a:cs typeface="+mn-cs"/>
              </a:rPr>
              <a:t>时间</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advTm="41578"/>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C:\Users\bwoody\Pictures\Presentation Art\Icons - Illustrations\_VIRTUALIZATION ICONS\server.png"/>
          <p:cNvPicPr>
            <a:picLocks noChangeAspect="1" noChangeArrowheads="1"/>
          </p:cNvPicPr>
          <p:nvPr/>
        </p:nvPicPr>
        <p:blipFill>
          <a:blip r:embed="rId3" cstate="print"/>
          <a:srcRect/>
          <a:stretch>
            <a:fillRect/>
          </a:stretch>
        </p:blipFill>
        <p:spPr bwMode="auto">
          <a:xfrm>
            <a:off x="4343400" y="4876800"/>
            <a:ext cx="1828800" cy="1241425"/>
          </a:xfrm>
          <a:prstGeom prst="rect">
            <a:avLst/>
          </a:prstGeom>
          <a:noFill/>
        </p:spPr>
      </p:pic>
      <p:sp>
        <p:nvSpPr>
          <p:cNvPr id="25602" name="Title 1"/>
          <p:cNvSpPr>
            <a:spLocks noGrp="1"/>
          </p:cNvSpPr>
          <p:nvPr>
            <p:ph type="title"/>
          </p:nvPr>
        </p:nvSpPr>
        <p:spPr>
          <a:xfrm>
            <a:off x="381000" y="152400"/>
            <a:ext cx="8229600" cy="1046440"/>
          </a:xfrm>
        </p:spPr>
        <p:txBody>
          <a:bodyPr>
            <a:normAutofit fontScale="90000"/>
          </a:bodyPr>
          <a:lstStyle/>
          <a:p>
            <a:pPr lvl="0"/>
            <a:r>
              <a:rPr lang="en-US" spc="-150" dirty="0" smtClean="0">
                <a:ln w="3175">
                  <a:noFill/>
                </a:ln>
                <a:solidFill>
                  <a:schemeClr val="tx1">
                    <a:lumMod val="65000"/>
                    <a:lumOff val="35000"/>
                  </a:schemeClr>
                </a:solidFill>
                <a:latin typeface="+mj-ea"/>
                <a:cs typeface="Arial" charset="0"/>
              </a:rPr>
              <a:t>BI </a:t>
            </a:r>
            <a:r>
              <a:rPr lang="zh-CN" altLang="en-US" spc="-150" dirty="0" smtClean="0">
                <a:ln w="3175">
                  <a:noFill/>
                </a:ln>
                <a:solidFill>
                  <a:schemeClr val="tx1">
                    <a:lumMod val="65000"/>
                    <a:lumOff val="35000"/>
                  </a:schemeClr>
                </a:solidFill>
                <a:latin typeface="+mj-ea"/>
                <a:cs typeface="Arial" charset="0"/>
              </a:rPr>
              <a:t>方面的虚拟化</a:t>
            </a:r>
            <a:r>
              <a:rPr sz="4000" dirty="0" smtClean="0"/>
              <a:t/>
            </a:r>
            <a:br>
              <a:rPr sz="4000" dirty="0" smtClean="0"/>
            </a:br>
            <a:r>
              <a:rPr sz="2400" i="1" dirty="0" smtClean="0">
                <a:solidFill>
                  <a:schemeClr val="tx2"/>
                </a:solidFill>
              </a:rPr>
              <a:t>SQL Server Reporting Services Workload</a:t>
            </a:r>
            <a:endParaRPr lang="en-US" sz="2400" b="0" i="1" dirty="0" smtClean="0">
              <a:solidFill>
                <a:schemeClr val="tx2"/>
              </a:solidFill>
            </a:endParaRPr>
          </a:p>
        </p:txBody>
      </p:sp>
      <p:sp>
        <p:nvSpPr>
          <p:cNvPr id="3" name="Content Placeholder 2"/>
          <p:cNvSpPr>
            <a:spLocks noGrp="1"/>
          </p:cNvSpPr>
          <p:nvPr>
            <p:ph idx="1"/>
          </p:nvPr>
        </p:nvSpPr>
        <p:spPr>
          <a:xfrm>
            <a:off x="457200" y="1295400"/>
            <a:ext cx="7467600" cy="2743200"/>
          </a:xfrm>
        </p:spPr>
        <p:txBody>
          <a:bodyPr>
            <a:noAutofit/>
          </a:bodyPr>
          <a:lstStyle/>
          <a:p>
            <a:pPr>
              <a:lnSpc>
                <a:spcPct val="120000"/>
              </a:lnSpc>
              <a:defRPr/>
            </a:pPr>
            <a:r>
              <a:rPr lang="en-US" sz="2400" dirty="0" smtClean="0"/>
              <a:t>On Demand (Live) and Cached (Session) workload</a:t>
            </a:r>
          </a:p>
          <a:p>
            <a:pPr lvl="1">
              <a:lnSpc>
                <a:spcPct val="120000"/>
              </a:lnSpc>
              <a:defRPr/>
            </a:pPr>
            <a:r>
              <a:rPr lang="en-US" sz="2000" dirty="0" smtClean="0"/>
              <a:t>3 Different Renderings (HTML, Excel, PDF)</a:t>
            </a:r>
          </a:p>
          <a:p>
            <a:pPr lvl="1">
              <a:lnSpc>
                <a:spcPct val="120000"/>
              </a:lnSpc>
              <a:defRPr/>
            </a:pPr>
            <a:r>
              <a:rPr lang="en-US" sz="2000" dirty="0" smtClean="0"/>
              <a:t>2 Report Definition Type (Graphic report and Table Report)</a:t>
            </a:r>
          </a:p>
          <a:p>
            <a:pPr lvl="1">
              <a:lnSpc>
                <a:spcPct val="120000"/>
              </a:lnSpc>
              <a:defRPr/>
            </a:pPr>
            <a:r>
              <a:rPr lang="en-US" sz="2000" dirty="0" smtClean="0"/>
              <a:t>Force TCP Between RS FE and Data Source in Native</a:t>
            </a:r>
          </a:p>
          <a:p>
            <a:pPr lvl="1">
              <a:lnSpc>
                <a:spcPct val="120000"/>
              </a:lnSpc>
              <a:defRPr/>
            </a:pPr>
            <a:r>
              <a:rPr lang="en-US" sz="2000" dirty="0" smtClean="0"/>
              <a:t>Private Network between VMs</a:t>
            </a:r>
          </a:p>
          <a:p>
            <a:pPr lvl="1">
              <a:lnSpc>
                <a:spcPct val="120000"/>
              </a:lnSpc>
              <a:defRPr/>
            </a:pPr>
            <a:r>
              <a:rPr lang="en-US" sz="2000" dirty="0" smtClean="0"/>
              <a:t>NUMPROC=8, CPU Affinity on Native Instances</a:t>
            </a:r>
          </a:p>
          <a:p>
            <a:pPr lvl="1">
              <a:lnSpc>
                <a:spcPct val="120000"/>
              </a:lnSpc>
              <a:defRPr/>
            </a:pPr>
            <a:endParaRPr lang="en-US" sz="1600" dirty="0" smtClean="0"/>
          </a:p>
        </p:txBody>
      </p:sp>
      <p:grpSp>
        <p:nvGrpSpPr>
          <p:cNvPr id="2" name="Group 8"/>
          <p:cNvGrpSpPr/>
          <p:nvPr/>
        </p:nvGrpSpPr>
        <p:grpSpPr>
          <a:xfrm>
            <a:off x="3581400" y="4114800"/>
            <a:ext cx="304800" cy="457200"/>
            <a:chOff x="7731125" y="2032000"/>
            <a:chExt cx="803275" cy="868363"/>
          </a:xfrm>
        </p:grpSpPr>
        <p:pic>
          <p:nvPicPr>
            <p:cNvPr id="10" name="Picture 8" descr="User red"/>
            <p:cNvPicPr>
              <a:picLocks noChangeAspect="1" noChangeArrowheads="1"/>
            </p:cNvPicPr>
            <p:nvPr/>
          </p:nvPicPr>
          <p:blipFill>
            <a:blip r:embed="rId4" cstate="print"/>
            <a:srcRect/>
            <a:stretch>
              <a:fillRect/>
            </a:stretch>
          </p:blipFill>
          <p:spPr bwMode="auto">
            <a:xfrm>
              <a:off x="8112125" y="2184400"/>
              <a:ext cx="422275" cy="571500"/>
            </a:xfrm>
            <a:prstGeom prst="rect">
              <a:avLst/>
            </a:prstGeom>
            <a:noFill/>
            <a:ln w="9525">
              <a:noFill/>
              <a:miter lim="800000"/>
              <a:headEnd/>
              <a:tailEnd/>
            </a:ln>
          </p:spPr>
        </p:pic>
        <p:pic>
          <p:nvPicPr>
            <p:cNvPr id="11" name="Picture 9" descr="User green"/>
            <p:cNvPicPr>
              <a:picLocks noChangeAspect="1" noChangeArrowheads="1"/>
            </p:cNvPicPr>
            <p:nvPr/>
          </p:nvPicPr>
          <p:blipFill>
            <a:blip r:embed="rId5" cstate="print"/>
            <a:srcRect/>
            <a:stretch>
              <a:fillRect/>
            </a:stretch>
          </p:blipFill>
          <p:spPr bwMode="auto">
            <a:xfrm>
              <a:off x="7731125" y="2032000"/>
              <a:ext cx="422275" cy="571500"/>
            </a:xfrm>
            <a:prstGeom prst="rect">
              <a:avLst/>
            </a:prstGeom>
            <a:noFill/>
            <a:ln w="9525">
              <a:noFill/>
              <a:miter lim="800000"/>
              <a:headEnd/>
              <a:tailEnd/>
            </a:ln>
          </p:spPr>
        </p:pic>
        <p:pic>
          <p:nvPicPr>
            <p:cNvPr id="12" name="Picture 10" descr="user blue"/>
            <p:cNvPicPr>
              <a:picLocks noChangeAspect="1" noChangeArrowheads="1"/>
            </p:cNvPicPr>
            <p:nvPr/>
          </p:nvPicPr>
          <p:blipFill>
            <a:blip r:embed="rId6" cstate="print"/>
            <a:srcRect/>
            <a:stretch>
              <a:fillRect/>
            </a:stretch>
          </p:blipFill>
          <p:spPr bwMode="auto">
            <a:xfrm>
              <a:off x="7848600" y="2260600"/>
              <a:ext cx="474663" cy="639763"/>
            </a:xfrm>
            <a:prstGeom prst="rect">
              <a:avLst/>
            </a:prstGeom>
            <a:noFill/>
            <a:ln w="9525">
              <a:noFill/>
              <a:miter lim="800000"/>
              <a:headEnd/>
              <a:tailEnd/>
            </a:ln>
          </p:spPr>
        </p:pic>
      </p:grpSp>
      <p:sp>
        <p:nvSpPr>
          <p:cNvPr id="27" name="TextBox 26"/>
          <p:cNvSpPr txBox="1"/>
          <p:nvPr/>
        </p:nvSpPr>
        <p:spPr>
          <a:xfrm>
            <a:off x="1600200" y="4572000"/>
            <a:ext cx="1668918" cy="307777"/>
          </a:xfrm>
          <a:prstGeom prst="rect">
            <a:avLst/>
          </a:prstGeom>
          <a:noFill/>
        </p:spPr>
        <p:txBody>
          <a:bodyPr wrap="none" rtlCol="0">
            <a:spAutoFit/>
          </a:bodyPr>
          <a:lstStyle/>
          <a:p>
            <a:r>
              <a:rPr lang="en-US" sz="1400" b="1" dirty="0" smtClean="0">
                <a:solidFill>
                  <a:schemeClr val="bg1"/>
                </a:solidFill>
              </a:rPr>
              <a:t>Native Environment</a:t>
            </a:r>
          </a:p>
        </p:txBody>
      </p:sp>
      <p:sp>
        <p:nvSpPr>
          <p:cNvPr id="28" name="AutoShape 21"/>
          <p:cNvSpPr>
            <a:spLocks noChangeArrowheads="1"/>
          </p:cNvSpPr>
          <p:nvPr/>
        </p:nvSpPr>
        <p:spPr bwMode="auto">
          <a:xfrm rot="1778501">
            <a:off x="4130778" y="4557953"/>
            <a:ext cx="619993" cy="228661"/>
          </a:xfrm>
          <a:prstGeom prst="leftRightArrow">
            <a:avLst>
              <a:gd name="adj1" fmla="val 50000"/>
              <a:gd name="adj2" fmla="val 33333"/>
            </a:avLst>
          </a:prstGeom>
          <a:solidFill>
            <a:srgbClr val="FFC000"/>
          </a:solidFill>
          <a:ln w="12700">
            <a:solidFill>
              <a:schemeClr val="bg1"/>
            </a:solidFill>
            <a:miter lim="800000"/>
            <a:headEnd/>
            <a:tailEnd/>
          </a:ln>
          <a:effectLst/>
        </p:spPr>
        <p:txBody>
          <a:bodyPr wrap="none" anchor="ctr"/>
          <a:lstStyle/>
          <a:p>
            <a:endParaRPr lang="en-US"/>
          </a:p>
        </p:txBody>
      </p:sp>
      <p:sp>
        <p:nvSpPr>
          <p:cNvPr id="29" name="AutoShape 21"/>
          <p:cNvSpPr>
            <a:spLocks noChangeArrowheads="1"/>
          </p:cNvSpPr>
          <p:nvPr/>
        </p:nvSpPr>
        <p:spPr bwMode="auto">
          <a:xfrm rot="19677214">
            <a:off x="2685524" y="4493088"/>
            <a:ext cx="636782" cy="252694"/>
          </a:xfrm>
          <a:prstGeom prst="leftRightArrow">
            <a:avLst>
              <a:gd name="adj1" fmla="val 50000"/>
              <a:gd name="adj2" fmla="val 33333"/>
            </a:avLst>
          </a:prstGeom>
          <a:solidFill>
            <a:srgbClr val="FFC000"/>
          </a:solidFill>
          <a:ln w="12700">
            <a:solidFill>
              <a:schemeClr val="bg1"/>
            </a:solidFill>
            <a:miter lim="800000"/>
            <a:headEnd/>
            <a:tailEnd/>
          </a:ln>
          <a:effectLst/>
        </p:spPr>
        <p:txBody>
          <a:bodyPr wrap="none" anchor="ctr"/>
          <a:lstStyle/>
          <a:p>
            <a:endParaRPr lang="en-US"/>
          </a:p>
        </p:txBody>
      </p:sp>
      <p:pic>
        <p:nvPicPr>
          <p:cNvPr id="30" name="Picture 16" descr="Servers-Virtual-Two"/>
          <p:cNvPicPr>
            <a:picLocks noChangeAspect="1" noChangeArrowheads="1"/>
          </p:cNvPicPr>
          <p:nvPr/>
        </p:nvPicPr>
        <p:blipFill>
          <a:blip r:embed="rId7" cstate="email"/>
          <a:srcRect/>
          <a:stretch>
            <a:fillRect/>
          </a:stretch>
        </p:blipFill>
        <p:spPr bwMode="auto">
          <a:xfrm>
            <a:off x="4724400" y="4724400"/>
            <a:ext cx="1066800" cy="918032"/>
          </a:xfrm>
          <a:prstGeom prst="rect">
            <a:avLst/>
          </a:prstGeom>
          <a:noFill/>
          <a:ln w="9525">
            <a:noFill/>
            <a:miter lim="800000"/>
            <a:headEnd/>
            <a:tailEnd/>
          </a:ln>
        </p:spPr>
      </p:pic>
      <p:pic>
        <p:nvPicPr>
          <p:cNvPr id="38" name="Picture 5" descr="Desktop-SoftGrid"/>
          <p:cNvPicPr>
            <a:picLocks noChangeAspect="1" noChangeArrowheads="1"/>
          </p:cNvPicPr>
          <p:nvPr/>
        </p:nvPicPr>
        <p:blipFill>
          <a:blip r:embed="rId8" cstate="email"/>
          <a:srcRect/>
          <a:stretch>
            <a:fillRect/>
          </a:stretch>
        </p:blipFill>
        <p:spPr bwMode="auto">
          <a:xfrm>
            <a:off x="7696200" y="152400"/>
            <a:ext cx="1219200" cy="1346410"/>
          </a:xfrm>
          <a:prstGeom prst="rect">
            <a:avLst/>
          </a:prstGeom>
          <a:noFill/>
          <a:ln w="9525">
            <a:noFill/>
            <a:miter lim="800000"/>
            <a:headEnd/>
            <a:tailEnd/>
          </a:ln>
        </p:spPr>
      </p:pic>
      <p:pic>
        <p:nvPicPr>
          <p:cNvPr id="39" name="Picture 3" descr="C:\Users\bwoody\Pictures\Presentation Art\Icons - Illustrations\_VIRTUALIZATION ICONS\server.png"/>
          <p:cNvPicPr>
            <a:picLocks noChangeAspect="1" noChangeArrowheads="1"/>
          </p:cNvPicPr>
          <p:nvPr/>
        </p:nvPicPr>
        <p:blipFill>
          <a:blip r:embed="rId3" cstate="print"/>
          <a:srcRect/>
          <a:stretch>
            <a:fillRect/>
          </a:stretch>
        </p:blipFill>
        <p:spPr bwMode="auto">
          <a:xfrm>
            <a:off x="1447800" y="4724400"/>
            <a:ext cx="1676400" cy="1241425"/>
          </a:xfrm>
          <a:prstGeom prst="rect">
            <a:avLst/>
          </a:prstGeom>
          <a:noFill/>
        </p:spPr>
      </p:pic>
      <p:pic>
        <p:nvPicPr>
          <p:cNvPr id="40"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1905000" y="4800600"/>
            <a:ext cx="357034" cy="533400"/>
          </a:xfrm>
          <a:prstGeom prst="rect">
            <a:avLst/>
          </a:prstGeom>
          <a:noFill/>
        </p:spPr>
      </p:pic>
      <p:pic>
        <p:nvPicPr>
          <p:cNvPr id="41" name="Picture 2" descr="C:\Users\bwoody\Pictures\Presentation Art\Icons - Illustrations\_WINDOWS SERVER ICONS\Misc\Database cylinder.png"/>
          <p:cNvPicPr>
            <a:picLocks noChangeAspect="1" noChangeArrowheads="1"/>
          </p:cNvPicPr>
          <p:nvPr/>
        </p:nvPicPr>
        <p:blipFill>
          <a:blip r:embed="rId9" cstate="print"/>
          <a:srcRect/>
          <a:stretch>
            <a:fillRect/>
          </a:stretch>
        </p:blipFill>
        <p:spPr bwMode="auto">
          <a:xfrm>
            <a:off x="2286000" y="4800600"/>
            <a:ext cx="357034" cy="533400"/>
          </a:xfrm>
          <a:prstGeom prst="rect">
            <a:avLst/>
          </a:prstGeom>
          <a:noFill/>
        </p:spPr>
      </p:pic>
    </p:spTree>
  </p:cSld>
  <p:clrMapOvr>
    <a:masterClrMapping/>
  </p:clrMapOvr>
  <p:transition advTm="19546"/>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pPr algn="l"/>
            <a:r>
              <a:rPr lang="en-US" sz="4000" dirty="0" smtClean="0"/>
              <a:t>Live Session Reports: Native vs. VM</a:t>
            </a:r>
            <a:endParaRPr lang="en-US" sz="4000" dirty="0"/>
          </a:p>
        </p:txBody>
      </p:sp>
      <p:graphicFrame>
        <p:nvGraphicFramePr>
          <p:cNvPr id="9" name="Chart 8"/>
          <p:cNvGraphicFramePr/>
          <p:nvPr/>
        </p:nvGraphicFramePr>
        <p:xfrm>
          <a:off x="304800" y="1447800"/>
          <a:ext cx="41148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1000" y="685800"/>
            <a:ext cx="6553200" cy="1015663"/>
          </a:xfrm>
          <a:prstGeom prst="rect">
            <a:avLst/>
          </a:prstGeom>
          <a:noFill/>
        </p:spPr>
        <p:txBody>
          <a:bodyPr wrap="square" rtlCol="0">
            <a:spAutoFit/>
          </a:bodyPr>
          <a:lstStyle/>
          <a:p>
            <a:pPr indent="-396875" defTabSz="914363">
              <a:buBlip>
                <a:blip r:embed="rId4"/>
              </a:buBlip>
              <a:defRPr/>
            </a:pPr>
            <a:r>
              <a:rPr lang="en-US" sz="2000" dirty="0" smtClean="0">
                <a:solidFill>
                  <a:srgbClr val="99CC99"/>
                </a:solidFill>
              </a:rPr>
              <a:t>Comparable relative throughput</a:t>
            </a:r>
          </a:p>
          <a:p>
            <a:pPr indent="-396875" defTabSz="914363">
              <a:buBlip>
                <a:blip r:embed="rId4"/>
              </a:buBlip>
              <a:defRPr/>
            </a:pPr>
            <a:r>
              <a:rPr lang="en-US" sz="2000" dirty="0" smtClean="0">
                <a:solidFill>
                  <a:srgbClr val="99CC99"/>
                </a:solidFill>
              </a:rPr>
              <a:t>Higher latency most due to virtual network latency</a:t>
            </a:r>
          </a:p>
          <a:p>
            <a:pPr>
              <a:buFont typeface="Arial" pitchFamily="34" charset="0"/>
              <a:buChar char="•"/>
            </a:pPr>
            <a:endParaRPr lang="en-US" sz="2000" dirty="0" smtClean="0"/>
          </a:p>
        </p:txBody>
      </p:sp>
      <p:graphicFrame>
        <p:nvGraphicFramePr>
          <p:cNvPr id="7" name="Chart 6"/>
          <p:cNvGraphicFramePr/>
          <p:nvPr/>
        </p:nvGraphicFramePr>
        <p:xfrm>
          <a:off x="4419600" y="1447800"/>
          <a:ext cx="4419600" cy="2590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4419600" y="4038600"/>
          <a:ext cx="4419600" cy="2590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nvGraphicFramePr>
        <p:xfrm>
          <a:off x="304800" y="4038600"/>
          <a:ext cx="4114800" cy="259080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a:off x="7848600" y="3733800"/>
            <a:ext cx="1030603" cy="276999"/>
          </a:xfrm>
          <a:prstGeom prst="rect">
            <a:avLst/>
          </a:prstGeom>
          <a:noFill/>
        </p:spPr>
        <p:txBody>
          <a:bodyPr wrap="none" rtlCol="0">
            <a:spAutoFit/>
          </a:bodyPr>
          <a:lstStyle/>
          <a:p>
            <a:r>
              <a:rPr lang="en-US" sz="1200" b="1" dirty="0" smtClean="0"/>
              <a:t>Table (HTML)</a:t>
            </a:r>
            <a:endParaRPr lang="en-US" sz="1200" b="1" dirty="0"/>
          </a:p>
        </p:txBody>
      </p:sp>
    </p:spTree>
  </p:cSld>
  <p:clrMapOvr>
    <a:masterClrMapping/>
  </p:clrMapOvr>
  <p:transition advTm="82328"/>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4000" dirty="0" smtClean="0"/>
              <a:t>案例分析</a:t>
            </a:r>
            <a:r>
              <a:rPr lang="en-US" sz="4000" dirty="0" smtClean="0"/>
              <a:t> – MSIT SQL</a:t>
            </a:r>
            <a:r>
              <a:rPr lang="zh-CN" altLang="en-US" sz="4000" dirty="0" smtClean="0"/>
              <a:t>整合</a:t>
            </a:r>
            <a:r>
              <a:rPr lang="en-US" sz="4000" dirty="0" smtClean="0"/>
              <a:t/>
            </a:r>
            <a:br>
              <a:rPr lang="en-US" sz="4000" dirty="0" smtClean="0"/>
            </a:br>
            <a:endParaRPr lang="en-US" sz="4000" dirty="0"/>
          </a:p>
        </p:txBody>
      </p:sp>
      <p:sp>
        <p:nvSpPr>
          <p:cNvPr id="4" name="Content Placeholder 2"/>
          <p:cNvSpPr>
            <a:spLocks noGrp="1"/>
          </p:cNvSpPr>
          <p:nvPr>
            <p:ph idx="4294967295"/>
          </p:nvPr>
        </p:nvSpPr>
        <p:spPr>
          <a:xfrm>
            <a:off x="410308" y="990600"/>
            <a:ext cx="8382000" cy="5105400"/>
          </a:xfrm>
          <a:prstGeom prst="rect">
            <a:avLst/>
          </a:prstGeom>
        </p:spPr>
        <p:txBody>
          <a:bodyPr/>
          <a:lstStyle/>
          <a:p>
            <a:r>
              <a:rPr lang="en-US" sz="2400" dirty="0" smtClean="0"/>
              <a:t>Current State</a:t>
            </a:r>
          </a:p>
          <a:p>
            <a:pPr lvl="1"/>
            <a:r>
              <a:rPr lang="en-US" sz="2000" dirty="0" smtClean="0"/>
              <a:t>~2,700 Applications in MSIT Portfolio</a:t>
            </a:r>
          </a:p>
          <a:p>
            <a:pPr lvl="1"/>
            <a:r>
              <a:rPr lang="en-US" sz="2000" dirty="0" smtClean="0"/>
              <a:t>~4797 SQL Server Instances</a:t>
            </a:r>
          </a:p>
          <a:p>
            <a:pPr lvl="1"/>
            <a:r>
              <a:rPr lang="en-US" sz="2000" dirty="0" smtClean="0"/>
              <a:t>~100,000 databases</a:t>
            </a:r>
          </a:p>
          <a:p>
            <a:pPr lvl="1"/>
            <a:r>
              <a:rPr lang="en-US" sz="2000" dirty="0" smtClean="0"/>
              <a:t>~20% end-of-life hosts/year</a:t>
            </a:r>
          </a:p>
          <a:p>
            <a:pPr lvl="1"/>
            <a:r>
              <a:rPr lang="en-US" sz="2000" dirty="0" smtClean="0"/>
              <a:t>~10% CPU utilization across hosts</a:t>
            </a:r>
          </a:p>
          <a:p>
            <a:r>
              <a:rPr lang="en-US" sz="2400" dirty="0" smtClean="0"/>
              <a:t>Consolidation Approach</a:t>
            </a:r>
          </a:p>
          <a:p>
            <a:pPr lvl="1"/>
            <a:r>
              <a:rPr lang="en-US" sz="2000" dirty="0" smtClean="0"/>
              <a:t>Microsoft IT selected host consolidation to reduce risks such as SLA conflicts and shared resources</a:t>
            </a:r>
          </a:p>
          <a:p>
            <a:r>
              <a:rPr lang="en-US" sz="2400" dirty="0" smtClean="0"/>
              <a:t>WSRM vs. Hyper-V </a:t>
            </a:r>
          </a:p>
          <a:p>
            <a:pPr lvl="1">
              <a:defRPr/>
            </a:pPr>
            <a:r>
              <a:rPr lang="en-US" sz="2000" dirty="0" smtClean="0"/>
              <a:t>Approach to resource management is an important decision</a:t>
            </a:r>
          </a:p>
          <a:p>
            <a:pPr lvl="1">
              <a:defRPr/>
            </a:pPr>
            <a:r>
              <a:rPr lang="en-US" sz="2000" dirty="0" smtClean="0"/>
              <a:t>Microsoft IT evaluated WSRM and Hyper-V &amp; ultimately chose Hyper-V</a:t>
            </a:r>
          </a:p>
          <a:p>
            <a:pPr lvl="1">
              <a:defRPr/>
            </a:pPr>
            <a:r>
              <a:rPr lang="en-US" sz="2000" dirty="0" smtClean="0"/>
              <a:t>Microsoft IT uses Hyper-V to manage processor and memory use on host and guest partitions</a:t>
            </a:r>
          </a:p>
          <a:p>
            <a:pPr lvl="1"/>
            <a:endParaRPr lang="en-US" dirty="0" smtClean="0"/>
          </a:p>
          <a:p>
            <a:endParaRPr lang="en-US" sz="1600" dirty="0"/>
          </a:p>
        </p:txBody>
      </p:sp>
    </p:spTree>
    <p:custDataLst>
      <p:tags r:id="rId1"/>
    </p:custDataLst>
  </p:cSld>
  <p:clrMapOvr>
    <a:masterClrMapping/>
  </p:clrMapOvr>
  <p:transition advTm="105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381000" y="230188"/>
            <a:ext cx="8382000" cy="609398"/>
          </a:xfrm>
        </p:spPr>
        <p:txBody>
          <a:bodyPr>
            <a:normAutofit fontScale="90000"/>
          </a:bodyPr>
          <a:lstStyle/>
          <a:p>
            <a:pPr eaLnBrk="1" hangingPunct="1">
              <a:defRPr/>
            </a:pPr>
            <a:r>
              <a:rPr lang="en-US" sz="4400" dirty="0" smtClean="0"/>
              <a:t>Hyper-V</a:t>
            </a:r>
          </a:p>
        </p:txBody>
      </p:sp>
      <p:sp>
        <p:nvSpPr>
          <p:cNvPr id="65" name="Content Placeholder 2"/>
          <p:cNvSpPr txBox="1">
            <a:spLocks/>
          </p:cNvSpPr>
          <p:nvPr/>
        </p:nvSpPr>
        <p:spPr>
          <a:xfrm>
            <a:off x="425450" y="2955925"/>
            <a:ext cx="8228013" cy="3125788"/>
          </a:xfrm>
          <a:prstGeom prst="rect">
            <a:avLst/>
          </a:prstGeom>
        </p:spPr>
        <p:txBody>
          <a:bodyPr>
            <a:normAutofit/>
          </a:bodyPr>
          <a:lstStyle/>
          <a:p>
            <a:pPr marL="455200" indent="-455200" eaLnBrk="0" hangingPunct="0">
              <a:buClr>
                <a:schemeClr val="bg2"/>
              </a:buClr>
              <a:buSzPct val="85000"/>
              <a:defRPr/>
            </a:pPr>
            <a:r>
              <a:rPr lang="en-US" sz="2400" kern="0" dirty="0">
                <a:latin typeface="+mn-lt"/>
              </a:rPr>
              <a:t>Leverage Hyper-V to optimize</a:t>
            </a:r>
            <a:r>
              <a:rPr lang="en-US" sz="2400" kern="0" dirty="0">
                <a:effectLst/>
                <a:latin typeface="+mn-lt"/>
              </a:rPr>
              <a:t>:</a:t>
            </a:r>
          </a:p>
          <a:p>
            <a:pPr marL="497988" indent="-382705" eaLnBrk="0" hangingPunct="0">
              <a:buClr>
                <a:schemeClr val="bg2"/>
              </a:buClr>
              <a:buSzPct val="85000"/>
              <a:buFontTx/>
              <a:buBlip>
                <a:blip r:embed="rId3"/>
              </a:buBlip>
              <a:defRPr/>
            </a:pPr>
            <a:r>
              <a:rPr lang="en-US" kern="0" dirty="0">
                <a:latin typeface="+mn-lt"/>
              </a:rPr>
              <a:t>Allows multi-core Virtual Machines</a:t>
            </a:r>
          </a:p>
          <a:p>
            <a:pPr marL="497988" indent="-382705" eaLnBrk="0" hangingPunct="0">
              <a:buClr>
                <a:schemeClr val="bg2"/>
              </a:buClr>
              <a:buSzPct val="85000"/>
              <a:buFontTx/>
              <a:buBlip>
                <a:blip r:embed="rId3"/>
              </a:buBlip>
              <a:defRPr/>
            </a:pPr>
            <a:r>
              <a:rPr lang="en-US" kern="0" dirty="0">
                <a:latin typeface="+mn-lt"/>
              </a:rPr>
              <a:t>Allows an oversubscription of the physical processor to gain even </a:t>
            </a:r>
            <a:r>
              <a:rPr lang="en-US" kern="0" dirty="0" smtClean="0">
                <a:latin typeface="+mn-lt"/>
              </a:rPr>
              <a:t/>
            </a:r>
            <a:br>
              <a:rPr lang="en-US" kern="0" dirty="0" smtClean="0">
                <a:latin typeface="+mn-lt"/>
              </a:rPr>
            </a:br>
            <a:r>
              <a:rPr lang="en-US" kern="0" dirty="0" smtClean="0">
                <a:latin typeface="+mn-lt"/>
              </a:rPr>
              <a:t>greater </a:t>
            </a:r>
            <a:r>
              <a:rPr lang="en-US" kern="0" dirty="0">
                <a:latin typeface="+mn-lt"/>
              </a:rPr>
              <a:t>efficiencies</a:t>
            </a:r>
          </a:p>
          <a:p>
            <a:pPr marL="497988" indent="-382705" eaLnBrk="0" hangingPunct="0">
              <a:buClr>
                <a:schemeClr val="bg2"/>
              </a:buClr>
              <a:buSzPct val="85000"/>
              <a:buFontTx/>
              <a:buBlip>
                <a:blip r:embed="rId3"/>
              </a:buBlip>
              <a:defRPr/>
            </a:pPr>
            <a:r>
              <a:rPr lang="en-US" kern="0" dirty="0">
                <a:latin typeface="+mn-lt"/>
              </a:rPr>
              <a:t>Additional power efficiencies from using Hyper-V with blade chassis</a:t>
            </a:r>
          </a:p>
          <a:p>
            <a:pPr marL="497988" indent="-382705" eaLnBrk="0" hangingPunct="0">
              <a:buClr>
                <a:schemeClr val="bg2"/>
              </a:buClr>
              <a:buSzPct val="85000"/>
              <a:buFontTx/>
              <a:buBlip>
                <a:blip r:embed="rId3"/>
              </a:buBlip>
              <a:defRPr/>
            </a:pPr>
            <a:r>
              <a:rPr lang="en-US" kern="0" dirty="0">
                <a:latin typeface="+mn-lt"/>
              </a:rPr>
              <a:t>“Green MSIT” design leverages SAN, Hyper-V, and blade technology together to maximize efficiency and utilization</a:t>
            </a:r>
          </a:p>
          <a:p>
            <a:pPr marL="497988" indent="-382705" eaLnBrk="0" hangingPunct="0">
              <a:buClr>
                <a:schemeClr val="bg2"/>
              </a:buClr>
              <a:buSzPct val="85000"/>
              <a:buFontTx/>
              <a:buBlip>
                <a:blip r:embed="rId3"/>
              </a:buBlip>
              <a:defRPr/>
            </a:pPr>
            <a:r>
              <a:rPr lang="en-US" kern="0" dirty="0">
                <a:latin typeface="+mn-lt"/>
              </a:rPr>
              <a:t>Potential for $4-5M savings extended across the </a:t>
            </a:r>
            <a:r>
              <a:rPr lang="en-US" kern="0" dirty="0" smtClean="0">
                <a:latin typeface="+mn-lt"/>
              </a:rPr>
              <a:t>Enterprise</a:t>
            </a:r>
            <a:endParaRPr lang="en-US" kern="0" dirty="0">
              <a:latin typeface="+mn-lt"/>
            </a:endParaRPr>
          </a:p>
        </p:txBody>
      </p:sp>
      <p:sp>
        <p:nvSpPr>
          <p:cNvPr id="66" name="AutoShape 2"/>
          <p:cNvSpPr>
            <a:spLocks noChangeArrowheads="1"/>
          </p:cNvSpPr>
          <p:nvPr/>
        </p:nvSpPr>
        <p:spPr bwMode="auto">
          <a:xfrm>
            <a:off x="4238625" y="1630363"/>
            <a:ext cx="1651000" cy="384175"/>
          </a:xfrm>
          <a:prstGeom prst="rightArrow">
            <a:avLst>
              <a:gd name="adj1" fmla="val 57944"/>
              <a:gd name="adj2" fmla="val 82663"/>
            </a:avLst>
          </a:prstGeom>
          <a:gradFill rotWithShape="1">
            <a:gsLst>
              <a:gs pos="0">
                <a:schemeClr val="accent1">
                  <a:alpha val="0"/>
                </a:schemeClr>
              </a:gs>
              <a:gs pos="100000">
                <a:schemeClr val="accent1"/>
              </a:gs>
            </a:gsLst>
            <a:lin ang="0" scaled="1"/>
          </a:gradFill>
          <a:ln w="9525" algn="ctr">
            <a:noFill/>
            <a:miter lim="800000"/>
            <a:headEnd/>
            <a:tailEnd/>
          </a:ln>
          <a:effectLst/>
        </p:spPr>
        <p:txBody>
          <a:bodyPr anchor="ctr"/>
          <a:lstStyle/>
          <a:p>
            <a:endParaRPr lang="en-US" sz="1600" b="1">
              <a:effectLst>
                <a:outerShdw blurRad="38100" dist="38100" dir="2700000" algn="tl">
                  <a:srgbClr val="000000"/>
                </a:outerShdw>
              </a:effectLst>
            </a:endParaRPr>
          </a:p>
        </p:txBody>
      </p:sp>
      <p:sp>
        <p:nvSpPr>
          <p:cNvPr id="67" name="Line 24"/>
          <p:cNvSpPr>
            <a:spLocks noChangeShapeType="1"/>
          </p:cNvSpPr>
          <p:nvPr/>
        </p:nvSpPr>
        <p:spPr bwMode="auto">
          <a:xfrm>
            <a:off x="5291138" y="1225550"/>
            <a:ext cx="2452687" cy="0"/>
          </a:xfrm>
          <a:prstGeom prst="line">
            <a:avLst/>
          </a:prstGeom>
          <a:noFill/>
          <a:ln w="28575" cap="sq">
            <a:noFill/>
            <a:round/>
            <a:headEnd/>
            <a:tailEnd/>
          </a:ln>
          <a:effectLst/>
        </p:spPr>
        <p:txBody>
          <a:bodyPr wrap="none" tIns="0">
            <a:spAutoFit/>
          </a:bodyPr>
          <a:lstStyle/>
          <a:p>
            <a:pPr>
              <a:defRPr/>
            </a:pPr>
            <a:endParaRPr lang="en-US" dirty="0">
              <a:latin typeface="Arial" charset="0"/>
            </a:endParaRPr>
          </a:p>
        </p:txBody>
      </p:sp>
      <p:sp>
        <p:nvSpPr>
          <p:cNvPr id="68" name="Line 28"/>
          <p:cNvSpPr>
            <a:spLocks noChangeShapeType="1"/>
          </p:cNvSpPr>
          <p:nvPr/>
        </p:nvSpPr>
        <p:spPr bwMode="auto">
          <a:xfrm>
            <a:off x="725488" y="1128713"/>
            <a:ext cx="1304925" cy="0"/>
          </a:xfrm>
          <a:prstGeom prst="line">
            <a:avLst/>
          </a:prstGeom>
          <a:noFill/>
          <a:ln w="28575" cap="sq">
            <a:noFill/>
            <a:round/>
            <a:headEnd/>
            <a:tailEnd/>
          </a:ln>
          <a:effectLst/>
        </p:spPr>
        <p:txBody>
          <a:bodyPr wrap="none" tIns="0">
            <a:spAutoFit/>
          </a:bodyPr>
          <a:lstStyle/>
          <a:p>
            <a:pPr>
              <a:defRPr/>
            </a:pPr>
            <a:endParaRPr lang="en-US" dirty="0">
              <a:latin typeface="Arial" charset="0"/>
            </a:endParaRPr>
          </a:p>
        </p:txBody>
      </p:sp>
      <p:grpSp>
        <p:nvGrpSpPr>
          <p:cNvPr id="2" name="Group 30"/>
          <p:cNvGrpSpPr>
            <a:grpSpLocks/>
          </p:cNvGrpSpPr>
          <p:nvPr/>
        </p:nvGrpSpPr>
        <p:grpSpPr bwMode="auto">
          <a:xfrm>
            <a:off x="868363" y="1106488"/>
            <a:ext cx="3651250" cy="595312"/>
            <a:chOff x="314" y="2706"/>
            <a:chExt cx="1704" cy="432"/>
          </a:xfrm>
        </p:grpSpPr>
        <p:grpSp>
          <p:nvGrpSpPr>
            <p:cNvPr id="3" name="Group 31"/>
            <p:cNvGrpSpPr>
              <a:grpSpLocks/>
            </p:cNvGrpSpPr>
            <p:nvPr/>
          </p:nvGrpSpPr>
          <p:grpSpPr bwMode="auto">
            <a:xfrm>
              <a:off x="314" y="2706"/>
              <a:ext cx="267" cy="432"/>
              <a:chOff x="732" y="1661"/>
              <a:chExt cx="528" cy="901"/>
            </a:xfrm>
          </p:grpSpPr>
          <p:pic>
            <p:nvPicPr>
              <p:cNvPr id="17467"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68" name="Picture 33"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69" name="Picture 34"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4" name="Group 35"/>
            <p:cNvGrpSpPr>
              <a:grpSpLocks/>
            </p:cNvGrpSpPr>
            <p:nvPr/>
          </p:nvGrpSpPr>
          <p:grpSpPr bwMode="auto">
            <a:xfrm>
              <a:off x="554" y="2706"/>
              <a:ext cx="267" cy="432"/>
              <a:chOff x="732" y="1661"/>
              <a:chExt cx="528" cy="901"/>
            </a:xfrm>
          </p:grpSpPr>
          <p:pic>
            <p:nvPicPr>
              <p:cNvPr id="17464"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65" name="Picture 37"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66" name="Picture 38"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5" name="Group 39"/>
            <p:cNvGrpSpPr>
              <a:grpSpLocks/>
            </p:cNvGrpSpPr>
            <p:nvPr/>
          </p:nvGrpSpPr>
          <p:grpSpPr bwMode="auto">
            <a:xfrm>
              <a:off x="793" y="2706"/>
              <a:ext cx="267" cy="432"/>
              <a:chOff x="732" y="1661"/>
              <a:chExt cx="528" cy="901"/>
            </a:xfrm>
          </p:grpSpPr>
          <p:pic>
            <p:nvPicPr>
              <p:cNvPr id="17461"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62" name="Picture 41"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63" name="Picture 42"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6" name="Group 43"/>
            <p:cNvGrpSpPr>
              <a:grpSpLocks/>
            </p:cNvGrpSpPr>
            <p:nvPr/>
          </p:nvGrpSpPr>
          <p:grpSpPr bwMode="auto">
            <a:xfrm>
              <a:off x="1033" y="2706"/>
              <a:ext cx="267" cy="432"/>
              <a:chOff x="732" y="1661"/>
              <a:chExt cx="528" cy="901"/>
            </a:xfrm>
          </p:grpSpPr>
          <p:pic>
            <p:nvPicPr>
              <p:cNvPr id="17458"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59" name="Picture 45"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60" name="Picture 46"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7" name="Group 47"/>
            <p:cNvGrpSpPr>
              <a:grpSpLocks/>
            </p:cNvGrpSpPr>
            <p:nvPr/>
          </p:nvGrpSpPr>
          <p:grpSpPr bwMode="auto">
            <a:xfrm>
              <a:off x="1272" y="2706"/>
              <a:ext cx="267" cy="432"/>
              <a:chOff x="732" y="1661"/>
              <a:chExt cx="528" cy="901"/>
            </a:xfrm>
          </p:grpSpPr>
          <p:pic>
            <p:nvPicPr>
              <p:cNvPr id="17455"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56" name="Picture 49"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57" name="Picture 50"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8" name="Group 51"/>
            <p:cNvGrpSpPr>
              <a:grpSpLocks/>
            </p:cNvGrpSpPr>
            <p:nvPr/>
          </p:nvGrpSpPr>
          <p:grpSpPr bwMode="auto">
            <a:xfrm>
              <a:off x="1512" y="2706"/>
              <a:ext cx="267" cy="432"/>
              <a:chOff x="732" y="1661"/>
              <a:chExt cx="528" cy="901"/>
            </a:xfrm>
          </p:grpSpPr>
          <p:pic>
            <p:nvPicPr>
              <p:cNvPr id="17452"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53" name="Picture 53"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54" name="Picture 54"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nvGrpSpPr>
            <p:cNvPr id="9" name="Group 55"/>
            <p:cNvGrpSpPr>
              <a:grpSpLocks/>
            </p:cNvGrpSpPr>
            <p:nvPr/>
          </p:nvGrpSpPr>
          <p:grpSpPr bwMode="auto">
            <a:xfrm>
              <a:off x="1751" y="2706"/>
              <a:ext cx="267" cy="432"/>
              <a:chOff x="732" y="1661"/>
              <a:chExt cx="528" cy="901"/>
            </a:xfrm>
          </p:grpSpPr>
          <p:pic>
            <p:nvPicPr>
              <p:cNvPr id="17449" name="Picture 9" descr="small_server"/>
              <p:cNvPicPr>
                <a:picLocks noChangeAspect="1" noChangeArrowheads="1"/>
              </p:cNvPicPr>
              <p:nvPr/>
            </p:nvPicPr>
            <p:blipFill>
              <a:blip r:embed="rId4" cstate="print"/>
              <a:srcRect/>
              <a:stretch>
                <a:fillRect/>
              </a:stretch>
            </p:blipFill>
            <p:spPr bwMode="auto">
              <a:xfrm>
                <a:off x="736" y="1846"/>
                <a:ext cx="524" cy="716"/>
              </a:xfrm>
              <a:prstGeom prst="rect">
                <a:avLst/>
              </a:prstGeom>
              <a:noFill/>
              <a:ln w="9525">
                <a:noFill/>
                <a:miter lim="800000"/>
                <a:headEnd/>
                <a:tailEnd/>
              </a:ln>
            </p:spPr>
          </p:pic>
          <p:pic>
            <p:nvPicPr>
              <p:cNvPr id="17450" name="Picture 57" descr="OS"/>
              <p:cNvPicPr>
                <a:picLocks noChangeAspect="1" noChangeArrowheads="1"/>
              </p:cNvPicPr>
              <p:nvPr/>
            </p:nvPicPr>
            <p:blipFill>
              <a:blip r:embed="rId5" cstate="print"/>
              <a:srcRect/>
              <a:stretch>
                <a:fillRect/>
              </a:stretch>
            </p:blipFill>
            <p:spPr bwMode="auto">
              <a:xfrm>
                <a:off x="740" y="1771"/>
                <a:ext cx="385" cy="294"/>
              </a:xfrm>
              <a:prstGeom prst="rect">
                <a:avLst/>
              </a:prstGeom>
              <a:noFill/>
              <a:ln w="9525">
                <a:noFill/>
                <a:miter lim="800000"/>
                <a:headEnd/>
                <a:tailEnd/>
              </a:ln>
            </p:spPr>
          </p:pic>
          <p:pic>
            <p:nvPicPr>
              <p:cNvPr id="17451" name="Picture 58" descr="App"/>
              <p:cNvPicPr>
                <a:picLocks noChangeAspect="1" noChangeArrowheads="1"/>
              </p:cNvPicPr>
              <p:nvPr/>
            </p:nvPicPr>
            <p:blipFill>
              <a:blip r:embed="rId6" cstate="print"/>
              <a:srcRect/>
              <a:stretch>
                <a:fillRect/>
              </a:stretch>
            </p:blipFill>
            <p:spPr bwMode="auto">
              <a:xfrm>
                <a:off x="732" y="1661"/>
                <a:ext cx="381" cy="289"/>
              </a:xfrm>
              <a:prstGeom prst="rect">
                <a:avLst/>
              </a:prstGeom>
              <a:noFill/>
              <a:ln w="9525">
                <a:noFill/>
                <a:miter lim="800000"/>
                <a:headEnd/>
                <a:tailEnd/>
              </a:ln>
            </p:spPr>
          </p:pic>
        </p:grpSp>
      </p:grpSp>
      <p:grpSp>
        <p:nvGrpSpPr>
          <p:cNvPr id="10" name="Group 59"/>
          <p:cNvGrpSpPr>
            <a:grpSpLocks/>
          </p:cNvGrpSpPr>
          <p:nvPr/>
        </p:nvGrpSpPr>
        <p:grpSpPr bwMode="auto">
          <a:xfrm>
            <a:off x="1025525" y="1708150"/>
            <a:ext cx="3135313" cy="792163"/>
            <a:chOff x="450" y="3007"/>
            <a:chExt cx="1464" cy="576"/>
          </a:xfrm>
        </p:grpSpPr>
        <p:pic>
          <p:nvPicPr>
            <p:cNvPr id="17429" name="Picture 60" descr="Network_icon"/>
            <p:cNvPicPr>
              <a:picLocks noChangeAspect="1" noChangeArrowheads="1"/>
            </p:cNvPicPr>
            <p:nvPr/>
          </p:nvPicPr>
          <p:blipFill>
            <a:blip r:embed="rId7" cstate="print"/>
            <a:srcRect/>
            <a:stretch>
              <a:fillRect/>
            </a:stretch>
          </p:blipFill>
          <p:spPr bwMode="auto">
            <a:xfrm>
              <a:off x="1284" y="3271"/>
              <a:ext cx="352" cy="312"/>
            </a:xfrm>
            <a:prstGeom prst="rect">
              <a:avLst/>
            </a:prstGeom>
            <a:noFill/>
            <a:ln w="9525">
              <a:noFill/>
              <a:miter lim="800000"/>
              <a:headEnd/>
              <a:tailEnd/>
            </a:ln>
          </p:spPr>
        </p:pic>
        <p:pic>
          <p:nvPicPr>
            <p:cNvPr id="17430" name="Picture 61" descr="Network_icon"/>
            <p:cNvPicPr>
              <a:picLocks noChangeAspect="1" noChangeArrowheads="1"/>
            </p:cNvPicPr>
            <p:nvPr/>
          </p:nvPicPr>
          <p:blipFill>
            <a:blip r:embed="rId7" cstate="print"/>
            <a:srcRect/>
            <a:stretch>
              <a:fillRect/>
            </a:stretch>
          </p:blipFill>
          <p:spPr bwMode="auto">
            <a:xfrm>
              <a:off x="450" y="3271"/>
              <a:ext cx="352" cy="312"/>
            </a:xfrm>
            <a:prstGeom prst="rect">
              <a:avLst/>
            </a:prstGeom>
            <a:noFill/>
            <a:ln w="9525">
              <a:noFill/>
              <a:miter lim="800000"/>
              <a:headEnd/>
              <a:tailEnd/>
            </a:ln>
          </p:spPr>
        </p:pic>
        <p:pic>
          <p:nvPicPr>
            <p:cNvPr id="17431" name="Picture 62" descr="Network_icon"/>
            <p:cNvPicPr>
              <a:picLocks noChangeAspect="1" noChangeArrowheads="1"/>
            </p:cNvPicPr>
            <p:nvPr/>
          </p:nvPicPr>
          <p:blipFill>
            <a:blip r:embed="rId7" cstate="print"/>
            <a:srcRect/>
            <a:stretch>
              <a:fillRect/>
            </a:stretch>
          </p:blipFill>
          <p:spPr bwMode="auto">
            <a:xfrm>
              <a:off x="1006" y="3271"/>
              <a:ext cx="352" cy="312"/>
            </a:xfrm>
            <a:prstGeom prst="rect">
              <a:avLst/>
            </a:prstGeom>
            <a:noFill/>
            <a:ln w="9525">
              <a:noFill/>
              <a:miter lim="800000"/>
              <a:headEnd/>
              <a:tailEnd/>
            </a:ln>
          </p:spPr>
        </p:pic>
        <p:pic>
          <p:nvPicPr>
            <p:cNvPr id="17432" name="Picture 63" descr="Network_icon"/>
            <p:cNvPicPr>
              <a:picLocks noChangeAspect="1" noChangeArrowheads="1"/>
            </p:cNvPicPr>
            <p:nvPr/>
          </p:nvPicPr>
          <p:blipFill>
            <a:blip r:embed="rId7" cstate="print"/>
            <a:srcRect/>
            <a:stretch>
              <a:fillRect/>
            </a:stretch>
          </p:blipFill>
          <p:spPr bwMode="auto">
            <a:xfrm>
              <a:off x="1562" y="3271"/>
              <a:ext cx="352" cy="312"/>
            </a:xfrm>
            <a:prstGeom prst="rect">
              <a:avLst/>
            </a:prstGeom>
            <a:noFill/>
            <a:ln w="9525">
              <a:noFill/>
              <a:miter lim="800000"/>
              <a:headEnd/>
              <a:tailEnd/>
            </a:ln>
          </p:spPr>
        </p:pic>
        <p:pic>
          <p:nvPicPr>
            <p:cNvPr id="17433" name="Picture 64" descr="Disk_icon"/>
            <p:cNvPicPr>
              <a:picLocks noChangeAspect="1" noChangeArrowheads="1"/>
            </p:cNvPicPr>
            <p:nvPr/>
          </p:nvPicPr>
          <p:blipFill>
            <a:blip r:embed="rId8" cstate="print"/>
            <a:srcRect/>
            <a:stretch>
              <a:fillRect/>
            </a:stretch>
          </p:blipFill>
          <p:spPr bwMode="auto">
            <a:xfrm>
              <a:off x="500" y="3007"/>
              <a:ext cx="248" cy="281"/>
            </a:xfrm>
            <a:prstGeom prst="rect">
              <a:avLst/>
            </a:prstGeom>
            <a:noFill/>
            <a:ln w="9525">
              <a:noFill/>
              <a:miter lim="800000"/>
              <a:headEnd/>
              <a:tailEnd/>
            </a:ln>
          </p:spPr>
        </p:pic>
        <p:pic>
          <p:nvPicPr>
            <p:cNvPr id="17434" name="Picture 65" descr="Disk_icon"/>
            <p:cNvPicPr>
              <a:picLocks noChangeAspect="1" noChangeArrowheads="1"/>
            </p:cNvPicPr>
            <p:nvPr/>
          </p:nvPicPr>
          <p:blipFill>
            <a:blip r:embed="rId8" cstate="print"/>
            <a:srcRect/>
            <a:stretch>
              <a:fillRect/>
            </a:stretch>
          </p:blipFill>
          <p:spPr bwMode="auto">
            <a:xfrm>
              <a:off x="662" y="3007"/>
              <a:ext cx="248" cy="281"/>
            </a:xfrm>
            <a:prstGeom prst="rect">
              <a:avLst/>
            </a:prstGeom>
            <a:noFill/>
            <a:ln w="9525">
              <a:noFill/>
              <a:miter lim="800000"/>
              <a:headEnd/>
              <a:tailEnd/>
            </a:ln>
          </p:spPr>
        </p:pic>
        <p:pic>
          <p:nvPicPr>
            <p:cNvPr id="17435" name="Picture 66" descr="Disk_icon"/>
            <p:cNvPicPr>
              <a:picLocks noChangeAspect="1" noChangeArrowheads="1"/>
            </p:cNvPicPr>
            <p:nvPr/>
          </p:nvPicPr>
          <p:blipFill>
            <a:blip r:embed="rId8" cstate="print"/>
            <a:srcRect/>
            <a:stretch>
              <a:fillRect/>
            </a:stretch>
          </p:blipFill>
          <p:spPr bwMode="auto">
            <a:xfrm>
              <a:off x="825" y="3007"/>
              <a:ext cx="247" cy="281"/>
            </a:xfrm>
            <a:prstGeom prst="rect">
              <a:avLst/>
            </a:prstGeom>
            <a:noFill/>
            <a:ln w="9525">
              <a:noFill/>
              <a:miter lim="800000"/>
              <a:headEnd/>
              <a:tailEnd/>
            </a:ln>
          </p:spPr>
        </p:pic>
        <p:pic>
          <p:nvPicPr>
            <p:cNvPr id="17436" name="Picture 67" descr="Disk_icon"/>
            <p:cNvPicPr>
              <a:picLocks noChangeAspect="1" noChangeArrowheads="1"/>
            </p:cNvPicPr>
            <p:nvPr/>
          </p:nvPicPr>
          <p:blipFill>
            <a:blip r:embed="rId8" cstate="print"/>
            <a:srcRect/>
            <a:stretch>
              <a:fillRect/>
            </a:stretch>
          </p:blipFill>
          <p:spPr bwMode="auto">
            <a:xfrm>
              <a:off x="987" y="3007"/>
              <a:ext cx="248" cy="281"/>
            </a:xfrm>
            <a:prstGeom prst="rect">
              <a:avLst/>
            </a:prstGeom>
            <a:noFill/>
            <a:ln w="9525">
              <a:noFill/>
              <a:miter lim="800000"/>
              <a:headEnd/>
              <a:tailEnd/>
            </a:ln>
          </p:spPr>
        </p:pic>
        <p:pic>
          <p:nvPicPr>
            <p:cNvPr id="17437" name="Picture 68" descr="Disk_icon"/>
            <p:cNvPicPr>
              <a:picLocks noChangeAspect="1" noChangeArrowheads="1"/>
            </p:cNvPicPr>
            <p:nvPr/>
          </p:nvPicPr>
          <p:blipFill>
            <a:blip r:embed="rId8" cstate="print"/>
            <a:srcRect/>
            <a:stretch>
              <a:fillRect/>
            </a:stretch>
          </p:blipFill>
          <p:spPr bwMode="auto">
            <a:xfrm>
              <a:off x="1311" y="3007"/>
              <a:ext cx="247" cy="281"/>
            </a:xfrm>
            <a:prstGeom prst="rect">
              <a:avLst/>
            </a:prstGeom>
            <a:noFill/>
            <a:ln w="9525">
              <a:noFill/>
              <a:miter lim="800000"/>
              <a:headEnd/>
              <a:tailEnd/>
            </a:ln>
          </p:spPr>
        </p:pic>
        <p:pic>
          <p:nvPicPr>
            <p:cNvPr id="17438" name="Picture 69" descr="Disk_icon"/>
            <p:cNvPicPr>
              <a:picLocks noChangeAspect="1" noChangeArrowheads="1"/>
            </p:cNvPicPr>
            <p:nvPr/>
          </p:nvPicPr>
          <p:blipFill>
            <a:blip r:embed="rId8" cstate="print"/>
            <a:srcRect/>
            <a:stretch>
              <a:fillRect/>
            </a:stretch>
          </p:blipFill>
          <p:spPr bwMode="auto">
            <a:xfrm>
              <a:off x="1473" y="3007"/>
              <a:ext cx="248" cy="281"/>
            </a:xfrm>
            <a:prstGeom prst="rect">
              <a:avLst/>
            </a:prstGeom>
            <a:noFill/>
            <a:ln w="9525">
              <a:noFill/>
              <a:miter lim="800000"/>
              <a:headEnd/>
              <a:tailEnd/>
            </a:ln>
          </p:spPr>
        </p:pic>
        <p:pic>
          <p:nvPicPr>
            <p:cNvPr id="17439" name="Picture 70" descr="Disk_icon"/>
            <p:cNvPicPr>
              <a:picLocks noChangeAspect="1" noChangeArrowheads="1"/>
            </p:cNvPicPr>
            <p:nvPr/>
          </p:nvPicPr>
          <p:blipFill>
            <a:blip r:embed="rId8" cstate="print"/>
            <a:srcRect/>
            <a:stretch>
              <a:fillRect/>
            </a:stretch>
          </p:blipFill>
          <p:spPr bwMode="auto">
            <a:xfrm>
              <a:off x="1634" y="3007"/>
              <a:ext cx="248" cy="281"/>
            </a:xfrm>
            <a:prstGeom prst="rect">
              <a:avLst/>
            </a:prstGeom>
            <a:noFill/>
            <a:ln w="9525">
              <a:noFill/>
              <a:miter lim="800000"/>
              <a:headEnd/>
              <a:tailEnd/>
            </a:ln>
          </p:spPr>
        </p:pic>
        <p:pic>
          <p:nvPicPr>
            <p:cNvPr id="17440" name="Picture 71" descr="Disk_icon"/>
            <p:cNvPicPr>
              <a:picLocks noChangeAspect="1" noChangeArrowheads="1"/>
            </p:cNvPicPr>
            <p:nvPr/>
          </p:nvPicPr>
          <p:blipFill>
            <a:blip r:embed="rId8" cstate="print"/>
            <a:srcRect/>
            <a:stretch>
              <a:fillRect/>
            </a:stretch>
          </p:blipFill>
          <p:spPr bwMode="auto">
            <a:xfrm>
              <a:off x="1148" y="3007"/>
              <a:ext cx="248" cy="281"/>
            </a:xfrm>
            <a:prstGeom prst="rect">
              <a:avLst/>
            </a:prstGeom>
            <a:noFill/>
            <a:ln w="9525">
              <a:noFill/>
              <a:miter lim="800000"/>
              <a:headEnd/>
              <a:tailEnd/>
            </a:ln>
          </p:spPr>
        </p:pic>
        <p:pic>
          <p:nvPicPr>
            <p:cNvPr id="17441" name="Picture 72" descr="Network_icon"/>
            <p:cNvPicPr>
              <a:picLocks noChangeAspect="1" noChangeArrowheads="1"/>
            </p:cNvPicPr>
            <p:nvPr/>
          </p:nvPicPr>
          <p:blipFill>
            <a:blip r:embed="rId9" cstate="print"/>
            <a:srcRect/>
            <a:stretch>
              <a:fillRect/>
            </a:stretch>
          </p:blipFill>
          <p:spPr bwMode="auto">
            <a:xfrm>
              <a:off x="729" y="3271"/>
              <a:ext cx="351" cy="312"/>
            </a:xfrm>
            <a:prstGeom prst="rect">
              <a:avLst/>
            </a:prstGeom>
            <a:noFill/>
            <a:ln w="9525">
              <a:noFill/>
              <a:miter lim="800000"/>
              <a:headEnd/>
              <a:tailEnd/>
            </a:ln>
          </p:spPr>
        </p:pic>
      </p:grpSp>
      <p:pic>
        <p:nvPicPr>
          <p:cNvPr id="17417" name="Picture 73" descr="Storage_icon_3"/>
          <p:cNvPicPr>
            <a:picLocks noChangeAspect="1" noChangeArrowheads="1"/>
          </p:cNvPicPr>
          <p:nvPr/>
        </p:nvPicPr>
        <p:blipFill>
          <a:blip r:embed="rId10" cstate="print">
            <a:clrChange>
              <a:clrFrom>
                <a:srgbClr val="A5A5A5"/>
              </a:clrFrom>
              <a:clrTo>
                <a:srgbClr val="A5A5A5">
                  <a:alpha val="0"/>
                </a:srgbClr>
              </a:clrTo>
            </a:clrChange>
          </a:blip>
          <a:srcRect/>
          <a:stretch>
            <a:fillRect/>
          </a:stretch>
        </p:blipFill>
        <p:spPr bwMode="auto">
          <a:xfrm>
            <a:off x="6819900" y="1584325"/>
            <a:ext cx="1247775" cy="688975"/>
          </a:xfrm>
          <a:prstGeom prst="rect">
            <a:avLst/>
          </a:prstGeom>
          <a:noFill/>
          <a:ln w="9525">
            <a:noFill/>
            <a:miter lim="800000"/>
            <a:headEnd/>
            <a:tailEnd/>
          </a:ln>
        </p:spPr>
      </p:pic>
      <p:pic>
        <p:nvPicPr>
          <p:cNvPr id="17418" name="Picture 9" descr="small_server"/>
          <p:cNvPicPr>
            <a:picLocks noChangeAspect="1" noChangeArrowheads="1"/>
          </p:cNvPicPr>
          <p:nvPr/>
        </p:nvPicPr>
        <p:blipFill>
          <a:blip r:embed="rId4" cstate="print"/>
          <a:srcRect/>
          <a:stretch>
            <a:fillRect/>
          </a:stretch>
        </p:blipFill>
        <p:spPr bwMode="auto">
          <a:xfrm>
            <a:off x="6008688" y="1652588"/>
            <a:ext cx="846137" cy="744537"/>
          </a:xfrm>
          <a:prstGeom prst="rect">
            <a:avLst/>
          </a:prstGeom>
          <a:noFill/>
          <a:ln w="9525">
            <a:noFill/>
            <a:miter lim="800000"/>
            <a:headEnd/>
            <a:tailEnd/>
          </a:ln>
        </p:spPr>
      </p:pic>
      <p:grpSp>
        <p:nvGrpSpPr>
          <p:cNvPr id="11" name="Group 65"/>
          <p:cNvGrpSpPr>
            <a:grpSpLocks/>
          </p:cNvGrpSpPr>
          <p:nvPr/>
        </p:nvGrpSpPr>
        <p:grpSpPr bwMode="auto">
          <a:xfrm>
            <a:off x="5930900" y="1493838"/>
            <a:ext cx="1069975" cy="1087437"/>
            <a:chOff x="2435327" y="2161854"/>
            <a:chExt cx="6657301" cy="6492473"/>
          </a:xfrm>
        </p:grpSpPr>
        <p:pic>
          <p:nvPicPr>
            <p:cNvPr id="17426" name="Picture 76"/>
            <p:cNvPicPr>
              <a:picLocks noChangeAspect="1" noChangeArrowheads="1"/>
            </p:cNvPicPr>
            <p:nvPr/>
          </p:nvPicPr>
          <p:blipFill>
            <a:blip r:embed="rId11" cstate="print"/>
            <a:srcRect/>
            <a:stretch>
              <a:fillRect/>
            </a:stretch>
          </p:blipFill>
          <p:spPr bwMode="auto">
            <a:xfrm>
              <a:off x="2435327" y="2161854"/>
              <a:ext cx="5324831" cy="2615155"/>
            </a:xfrm>
            <a:prstGeom prst="rect">
              <a:avLst/>
            </a:prstGeom>
            <a:noFill/>
            <a:ln w="9525">
              <a:noFill/>
              <a:miter lim="800000"/>
              <a:headEnd/>
              <a:tailEnd/>
            </a:ln>
          </p:spPr>
        </p:pic>
        <p:sp>
          <p:nvSpPr>
            <p:cNvPr id="17427" name="Rectangle 115"/>
            <p:cNvSpPr>
              <a:spLocks noChangeArrowheads="1"/>
            </p:cNvSpPr>
            <p:nvPr/>
          </p:nvSpPr>
          <p:spPr bwMode="auto">
            <a:xfrm rot="-1398260">
              <a:off x="4464168" y="3567485"/>
              <a:ext cx="2924098" cy="450461"/>
            </a:xfrm>
            <a:prstGeom prst="rect">
              <a:avLst/>
            </a:prstGeom>
            <a:solidFill>
              <a:schemeClr val="accent1"/>
            </a:solidFill>
            <a:ln w="9525" algn="ctr">
              <a:noFill/>
              <a:round/>
              <a:headEnd/>
              <a:tailEnd/>
            </a:ln>
          </p:spPr>
          <p:txBody>
            <a:bodyPr/>
            <a:lstStyle/>
            <a:p>
              <a:pPr>
                <a:spcBef>
                  <a:spcPct val="0"/>
                </a:spcBef>
                <a:buClrTx/>
                <a:buFontTx/>
                <a:buNone/>
              </a:pPr>
              <a:endParaRPr lang="en-US" b="1">
                <a:effectLst/>
              </a:endParaRPr>
            </a:p>
          </p:txBody>
        </p:sp>
        <p:sp>
          <p:nvSpPr>
            <p:cNvPr id="117" name="TextBox 116"/>
            <p:cNvSpPr txBox="1"/>
            <p:nvPr/>
          </p:nvSpPr>
          <p:spPr>
            <a:xfrm rot="20096132">
              <a:off x="4825634" y="7801301"/>
              <a:ext cx="4266994" cy="853026"/>
            </a:xfrm>
            <a:prstGeom prst="rect">
              <a:avLst/>
            </a:prstGeom>
            <a:noFill/>
          </p:spPr>
          <p:txBody>
            <a:bodyPr>
              <a:spAutoFit/>
            </a:bodyPr>
            <a:lstStyle/>
            <a:p>
              <a:pPr algn="ctr">
                <a:defRPr/>
              </a:pPr>
              <a:r>
                <a:rPr lang="en-US" sz="900" b="1" dirty="0">
                  <a:solidFill>
                    <a:schemeClr val="bg1"/>
                  </a:solidFill>
                  <a:latin typeface="Arial" charset="0"/>
                </a:rPr>
                <a:t>Hyper-V</a:t>
              </a:r>
            </a:p>
          </p:txBody>
        </p:sp>
      </p:grpSp>
      <p:pic>
        <p:nvPicPr>
          <p:cNvPr id="17420" name="Picture 33" descr="blocks-APP-OS-skewed"/>
          <p:cNvPicPr>
            <a:picLocks noChangeAspect="1" noChangeArrowheads="1"/>
          </p:cNvPicPr>
          <p:nvPr/>
        </p:nvPicPr>
        <p:blipFill>
          <a:blip r:embed="rId12" cstate="print"/>
          <a:srcRect/>
          <a:stretch>
            <a:fillRect/>
          </a:stretch>
        </p:blipFill>
        <p:spPr bwMode="auto">
          <a:xfrm>
            <a:off x="6413500" y="1243013"/>
            <a:ext cx="241300" cy="419100"/>
          </a:xfrm>
          <a:prstGeom prst="rect">
            <a:avLst/>
          </a:prstGeom>
          <a:noFill/>
          <a:ln w="9525">
            <a:noFill/>
            <a:miter lim="800000"/>
            <a:headEnd/>
            <a:tailEnd/>
          </a:ln>
        </p:spPr>
      </p:pic>
      <p:pic>
        <p:nvPicPr>
          <p:cNvPr id="17421" name="Picture 33" descr="blocks-APP-OS-skewed"/>
          <p:cNvPicPr>
            <a:picLocks noChangeAspect="1" noChangeArrowheads="1"/>
          </p:cNvPicPr>
          <p:nvPr/>
        </p:nvPicPr>
        <p:blipFill>
          <a:blip r:embed="rId13" cstate="print"/>
          <a:srcRect/>
          <a:stretch>
            <a:fillRect/>
          </a:stretch>
        </p:blipFill>
        <p:spPr bwMode="auto">
          <a:xfrm>
            <a:off x="6316663" y="1276350"/>
            <a:ext cx="241300" cy="419100"/>
          </a:xfrm>
          <a:prstGeom prst="rect">
            <a:avLst/>
          </a:prstGeom>
          <a:noFill/>
          <a:ln w="9525">
            <a:noFill/>
            <a:miter lim="800000"/>
            <a:headEnd/>
            <a:tailEnd/>
          </a:ln>
        </p:spPr>
      </p:pic>
      <p:pic>
        <p:nvPicPr>
          <p:cNvPr id="17422" name="Picture 33" descr="blocks-APP-OS-skewed"/>
          <p:cNvPicPr>
            <a:picLocks noChangeAspect="1" noChangeArrowheads="1"/>
          </p:cNvPicPr>
          <p:nvPr/>
        </p:nvPicPr>
        <p:blipFill>
          <a:blip r:embed="rId13" cstate="print"/>
          <a:srcRect/>
          <a:stretch>
            <a:fillRect/>
          </a:stretch>
        </p:blipFill>
        <p:spPr bwMode="auto">
          <a:xfrm>
            <a:off x="6219825" y="1309688"/>
            <a:ext cx="241300" cy="419100"/>
          </a:xfrm>
          <a:prstGeom prst="rect">
            <a:avLst/>
          </a:prstGeom>
          <a:noFill/>
          <a:ln w="9525">
            <a:noFill/>
            <a:miter lim="800000"/>
            <a:headEnd/>
            <a:tailEnd/>
          </a:ln>
        </p:spPr>
      </p:pic>
      <p:pic>
        <p:nvPicPr>
          <p:cNvPr id="17423" name="Picture 33" descr="blocks-APP-OS-skewed"/>
          <p:cNvPicPr>
            <a:picLocks noChangeAspect="1" noChangeArrowheads="1"/>
          </p:cNvPicPr>
          <p:nvPr/>
        </p:nvPicPr>
        <p:blipFill>
          <a:blip r:embed="rId13" cstate="print"/>
          <a:srcRect/>
          <a:stretch>
            <a:fillRect/>
          </a:stretch>
        </p:blipFill>
        <p:spPr bwMode="auto">
          <a:xfrm>
            <a:off x="6122988" y="1343025"/>
            <a:ext cx="241300" cy="419100"/>
          </a:xfrm>
          <a:prstGeom prst="rect">
            <a:avLst/>
          </a:prstGeom>
          <a:noFill/>
          <a:ln w="9525">
            <a:noFill/>
            <a:miter lim="800000"/>
            <a:headEnd/>
            <a:tailEnd/>
          </a:ln>
        </p:spPr>
      </p:pic>
      <p:pic>
        <p:nvPicPr>
          <p:cNvPr id="17424" name="Picture 33" descr="blocks-APP-OS-skewed"/>
          <p:cNvPicPr>
            <a:picLocks noChangeAspect="1" noChangeArrowheads="1"/>
          </p:cNvPicPr>
          <p:nvPr/>
        </p:nvPicPr>
        <p:blipFill>
          <a:blip r:embed="rId13" cstate="print"/>
          <a:srcRect/>
          <a:stretch>
            <a:fillRect/>
          </a:stretch>
        </p:blipFill>
        <p:spPr bwMode="auto">
          <a:xfrm>
            <a:off x="6026150" y="1376363"/>
            <a:ext cx="239713" cy="419100"/>
          </a:xfrm>
          <a:prstGeom prst="rect">
            <a:avLst/>
          </a:prstGeom>
          <a:noFill/>
          <a:ln w="9525">
            <a:noFill/>
            <a:miter lim="800000"/>
            <a:headEnd/>
            <a:tailEnd/>
          </a:ln>
        </p:spPr>
      </p:pic>
      <p:sp>
        <p:nvSpPr>
          <p:cNvPr id="123" name="TextBox 122"/>
          <p:cNvSpPr txBox="1"/>
          <p:nvPr/>
        </p:nvSpPr>
        <p:spPr>
          <a:xfrm rot="14976300">
            <a:off x="6355557" y="1429544"/>
            <a:ext cx="323850" cy="617537"/>
          </a:xfrm>
          <a:prstGeom prst="rect">
            <a:avLst/>
          </a:prstGeom>
          <a:noFill/>
        </p:spPr>
        <p:txBody>
          <a:bodyPr vert="eaVert">
            <a:spAutoFit/>
          </a:bodyPr>
          <a:lstStyle/>
          <a:p>
            <a:pPr>
              <a:defRPr/>
            </a:pPr>
            <a:r>
              <a:rPr lang="en-US" sz="900" dirty="0">
                <a:solidFill>
                  <a:schemeClr val="bg1"/>
                </a:solidFill>
                <a:latin typeface="Arial" charset="0"/>
              </a:rPr>
              <a:t>Hyper-V</a:t>
            </a:r>
          </a:p>
        </p:txBody>
      </p:sp>
    </p:spTree>
  </p:cSld>
  <p:clrMapOvr>
    <a:masterClrMapping/>
  </p:clrMapOvr>
  <p:transition advTm="5084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lgn="l" eaLnBrk="1" hangingPunct="1">
              <a:defRPr/>
            </a:pPr>
            <a:r>
              <a:rPr lang="en-US" sz="4000" dirty="0" smtClean="0"/>
              <a:t>Service Offerings</a:t>
            </a:r>
          </a:p>
        </p:txBody>
      </p:sp>
      <p:graphicFrame>
        <p:nvGraphicFramePr>
          <p:cNvPr id="224307" name="Group 51"/>
          <p:cNvGraphicFramePr>
            <a:graphicFrameLocks noGrp="1"/>
          </p:cNvGraphicFramePr>
          <p:nvPr>
            <p:ph idx="4294967295"/>
          </p:nvPr>
        </p:nvGraphicFramePr>
        <p:xfrm>
          <a:off x="832339" y="914400"/>
          <a:ext cx="6400799" cy="1249680"/>
        </p:xfrm>
        <a:graphic>
          <a:graphicData uri="http://schemas.openxmlformats.org/drawingml/2006/table">
            <a:tbl>
              <a:tblPr>
                <a:tableStyleId>{5DA37D80-6434-44D0-A028-1B22A696006F}</a:tableStyleId>
              </a:tblPr>
              <a:tblGrid>
                <a:gridCol w="1615736"/>
                <a:gridCol w="1763466"/>
                <a:gridCol w="3021597"/>
              </a:tblGrid>
              <a:tr h="30113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600" b="1" u="none" strike="noStrike" cap="none" normalizeH="0" baseline="0" dirty="0" smtClean="0">
                          <a:ln>
                            <a:noFill/>
                          </a:ln>
                          <a:effectLst/>
                        </a:rPr>
                        <a:t>Offering</a:t>
                      </a:r>
                      <a:endParaRPr kumimoji="0" lang="en-US" sz="1600" b="1"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600" b="1" u="none" strike="noStrike" cap="none" normalizeH="0" baseline="0" dirty="0" smtClean="0">
                          <a:ln>
                            <a:noFill/>
                          </a:ln>
                          <a:effectLst/>
                        </a:rPr>
                        <a:t>Processors</a:t>
                      </a:r>
                      <a:endParaRPr kumimoji="0" lang="en-US" sz="1600" b="1"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600" b="1" u="none" strike="noStrike" cap="none" normalizeH="0" baseline="0" dirty="0" smtClean="0">
                          <a:ln>
                            <a:noFill/>
                          </a:ln>
                          <a:effectLst/>
                        </a:rPr>
                        <a:t>RAM (SQL Server + OS) </a:t>
                      </a:r>
                      <a:endParaRPr kumimoji="0" lang="en-US" sz="1600" b="1"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r>
              <a:tr h="27376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SQL VM - small</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2 GB or 4 GB</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r>
              <a:tr h="27376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SQL VM - medium</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2</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4 GB or 8 GB</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r>
              <a:tr h="29434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SQL VM - large</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Arial" pitchFamily="34" charset="0"/>
                        <a:buNone/>
                        <a:tabLst/>
                      </a:pPr>
                      <a:r>
                        <a:rPr kumimoji="0" lang="en-US" sz="1400" u="none" strike="noStrike" cap="none" normalizeH="0" baseline="0" dirty="0" smtClean="0">
                          <a:ln>
                            <a:noFill/>
                          </a:ln>
                          <a:effectLst/>
                        </a:rPr>
                        <a:t>16 GB</a:t>
                      </a:r>
                      <a:endParaRPr kumimoji="0" lang="en-US" sz="1400" b="0" i="0" u="none" strike="noStrike" cap="none" normalizeH="0" baseline="0" dirty="0" smtClean="0">
                        <a:ln>
                          <a:noFill/>
                        </a:ln>
                        <a:solidFill>
                          <a:schemeClr val="bg1">
                            <a:lumMod val="85000"/>
                            <a:lumOff val="15000"/>
                          </a:schemeClr>
                        </a:solidFill>
                        <a:effectLst/>
                        <a:latin typeface="Arial" pitchFamily="34" charset="0"/>
                      </a:endParaRPr>
                    </a:p>
                  </a:txBody>
                  <a:tcPr horzOverflow="overflow"/>
                </a:tc>
              </a:tr>
            </a:tbl>
          </a:graphicData>
        </a:graphic>
      </p:graphicFrame>
      <p:pic>
        <p:nvPicPr>
          <p:cNvPr id="7" name="Picture 4"/>
          <p:cNvPicPr>
            <a:picLocks noChangeAspect="1" noChangeArrowheads="1"/>
          </p:cNvPicPr>
          <p:nvPr/>
        </p:nvPicPr>
        <p:blipFill>
          <a:blip r:embed="rId3" cstate="print"/>
          <a:srcRect/>
          <a:stretch>
            <a:fillRect/>
          </a:stretch>
        </p:blipFill>
        <p:spPr bwMode="auto">
          <a:xfrm>
            <a:off x="1219200" y="2286000"/>
            <a:ext cx="5562600" cy="4060996"/>
          </a:xfrm>
          <a:prstGeom prst="rect">
            <a:avLst/>
          </a:prstGeom>
          <a:noFill/>
          <a:ln w="9525" algn="ctr">
            <a:noFill/>
            <a:miter lim="800000"/>
            <a:headEnd/>
            <a:tailEnd/>
          </a:ln>
        </p:spPr>
      </p:pic>
    </p:spTree>
  </p:cSld>
  <p:clrMapOvr>
    <a:masterClrMapping/>
  </p:clrMapOvr>
  <p:transition advTm="58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zh-CN" altLang="en-US" sz="3200" dirty="0" smtClean="0"/>
              <a:t>整合后回报</a:t>
            </a:r>
            <a:endParaRPr lang="en-US" sz="3200" dirty="0"/>
          </a:p>
        </p:txBody>
      </p:sp>
      <p:graphicFrame>
        <p:nvGraphicFramePr>
          <p:cNvPr id="6" name="Chart 5"/>
          <p:cNvGraphicFramePr/>
          <p:nvPr/>
        </p:nvGraphicFramePr>
        <p:xfrm>
          <a:off x="4495800" y="762000"/>
          <a:ext cx="4419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152400" y="762000"/>
          <a:ext cx="4343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152400" y="3505200"/>
          <a:ext cx="4343400" cy="2667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4495800" y="3505200"/>
          <a:ext cx="4419600" cy="26670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advTm="10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a:lnSpc>
                <a:spcPct val="100000"/>
              </a:lnSpc>
            </a:pPr>
            <a:r>
              <a:rPr lang="zh-CN" altLang="en-US" sz="4000" dirty="0" smtClean="0"/>
              <a:t>不同整合方案的比较</a:t>
            </a:r>
            <a:r>
              <a:rPr lang="en-US" sz="3600" dirty="0" smtClean="0"/>
              <a:t/>
            </a:r>
            <a:br>
              <a:rPr lang="en-US" sz="3600" dirty="0" smtClean="0"/>
            </a:br>
            <a:r>
              <a:rPr lang="en-US" sz="2400" b="0" dirty="0" smtClean="0">
                <a:solidFill>
                  <a:schemeClr val="tx2">
                    <a:lumMod val="75000"/>
                  </a:schemeClr>
                </a:solidFill>
              </a:rPr>
              <a:t>Multi-Instance SQL vs. Hyper-V VMs</a:t>
            </a:r>
            <a:endParaRPr lang="en-US" b="0" dirty="0" smtClean="0">
              <a:solidFill>
                <a:schemeClr val="tx2">
                  <a:lumMod val="75000"/>
                </a:schemeClr>
              </a:solidFill>
            </a:endParaRPr>
          </a:p>
        </p:txBody>
      </p:sp>
      <p:graphicFrame>
        <p:nvGraphicFramePr>
          <p:cNvPr id="4" name="Table 3"/>
          <p:cNvGraphicFramePr>
            <a:graphicFrameLocks noGrp="1"/>
          </p:cNvGraphicFramePr>
          <p:nvPr/>
        </p:nvGraphicFramePr>
        <p:xfrm>
          <a:off x="500063" y="1404938"/>
          <a:ext cx="8031126" cy="4802361"/>
        </p:xfrm>
        <a:graphic>
          <a:graphicData uri="http://schemas.openxmlformats.org/drawingml/2006/table">
            <a:tbl>
              <a:tblPr firstRow="1" bandRow="1">
                <a:tableStyleId>{5C22544A-7EE6-4342-B048-85BDC9FD1C3A}</a:tableStyleId>
              </a:tblPr>
              <a:tblGrid>
                <a:gridCol w="1949302"/>
                <a:gridCol w="2243941"/>
                <a:gridCol w="3837883"/>
              </a:tblGrid>
              <a:tr h="482472">
                <a:tc>
                  <a:txBody>
                    <a:bodyPr/>
                    <a:lstStyle/>
                    <a:p>
                      <a:pPr algn="ctr"/>
                      <a:endParaRPr lang="en-US" sz="1600" dirty="0">
                        <a:solidFill>
                          <a:schemeClr val="tx1"/>
                        </a:solidFill>
                      </a:endParaRPr>
                    </a:p>
                  </a:txBody>
                  <a:tcPr>
                    <a:solidFill>
                      <a:srgbClr val="FFFF00"/>
                    </a:solidFill>
                  </a:tcPr>
                </a:tc>
                <a:tc>
                  <a:txBody>
                    <a:bodyPr/>
                    <a:lstStyle/>
                    <a:p>
                      <a:pPr algn="ctr"/>
                      <a:r>
                        <a:rPr lang="en-US" sz="1600" baseline="0" dirty="0" smtClean="0">
                          <a:solidFill>
                            <a:schemeClr val="bg1">
                              <a:lumMod val="85000"/>
                              <a:lumOff val="15000"/>
                            </a:schemeClr>
                          </a:solidFill>
                        </a:rPr>
                        <a:t>Multiple SQL Instances </a:t>
                      </a:r>
                      <a:endParaRPr lang="en-US" sz="1600" dirty="0">
                        <a:solidFill>
                          <a:schemeClr val="bg1">
                            <a:lumMod val="85000"/>
                            <a:lumOff val="15000"/>
                          </a:schemeClr>
                        </a:solidFill>
                      </a:endParaRPr>
                    </a:p>
                  </a:txBody>
                  <a:tcPr anchor="ctr">
                    <a:solidFill>
                      <a:srgbClr val="FFFF00"/>
                    </a:solidFill>
                  </a:tcPr>
                </a:tc>
                <a:tc>
                  <a:txBody>
                    <a:bodyPr/>
                    <a:lstStyle/>
                    <a:p>
                      <a:pPr algn="ctr"/>
                      <a:r>
                        <a:rPr lang="en-US" sz="1600" dirty="0" smtClean="0">
                          <a:solidFill>
                            <a:schemeClr val="bg1">
                              <a:lumMod val="85000"/>
                              <a:lumOff val="15000"/>
                            </a:schemeClr>
                          </a:solidFill>
                        </a:rPr>
                        <a:t>Multiple VM’s </a:t>
                      </a:r>
                      <a:endParaRPr lang="en-US" sz="1600" dirty="0">
                        <a:solidFill>
                          <a:schemeClr val="bg1">
                            <a:lumMod val="85000"/>
                            <a:lumOff val="15000"/>
                          </a:schemeClr>
                        </a:solidFill>
                      </a:endParaRPr>
                    </a:p>
                  </a:txBody>
                  <a:tcPr anchor="ctr">
                    <a:solidFill>
                      <a:srgbClr val="FFFF00"/>
                    </a:solidFill>
                  </a:tcPr>
                </a:tc>
              </a:tr>
              <a:tr h="229749">
                <a:tc>
                  <a:txBody>
                    <a:bodyPr/>
                    <a:lstStyle/>
                    <a:p>
                      <a:pPr algn="ctr"/>
                      <a:r>
                        <a:rPr lang="en-US" sz="1400" b="1" dirty="0" smtClean="0"/>
                        <a:t>Isolation </a:t>
                      </a:r>
                      <a:endParaRPr lang="en-US" sz="1400" b="1" dirty="0"/>
                    </a:p>
                  </a:txBody>
                  <a:tcPr/>
                </a:tc>
                <a:tc>
                  <a:txBody>
                    <a:bodyPr/>
                    <a:lstStyle/>
                    <a:p>
                      <a:r>
                        <a:rPr lang="en-US" sz="1200" dirty="0" smtClean="0"/>
                        <a:t>Shared</a:t>
                      </a:r>
                      <a:r>
                        <a:rPr lang="en-US" sz="1200" baseline="0" dirty="0" smtClean="0"/>
                        <a:t> Windows instance</a:t>
                      </a:r>
                      <a:endParaRPr lang="en-US" sz="1200" dirty="0"/>
                    </a:p>
                  </a:txBody>
                  <a:tcPr/>
                </a:tc>
                <a:tc>
                  <a:txBody>
                    <a:bodyPr/>
                    <a:lstStyle/>
                    <a:p>
                      <a:r>
                        <a:rPr lang="en-US" sz="1200" baseline="0" dirty="0" smtClean="0"/>
                        <a:t>Dedicated Windows instance</a:t>
                      </a:r>
                      <a:endParaRPr lang="en-US" sz="1200" dirty="0"/>
                    </a:p>
                  </a:txBody>
                  <a:tcPr/>
                </a:tc>
              </a:tr>
              <a:tr h="551397">
                <a:tc>
                  <a:txBody>
                    <a:bodyPr/>
                    <a:lstStyle/>
                    <a:p>
                      <a:pPr algn="ctr"/>
                      <a:r>
                        <a:rPr lang="en-US" sz="1400" b="1" dirty="0" smtClean="0"/>
                        <a:t>CPU Resources </a:t>
                      </a:r>
                      <a:endParaRPr lang="en-US" sz="1400" b="1" dirty="0"/>
                    </a:p>
                  </a:txBody>
                  <a:tcPr/>
                </a:tc>
                <a:tc>
                  <a:txBody>
                    <a:bodyPr/>
                    <a:lstStyle/>
                    <a:p>
                      <a:r>
                        <a:rPr lang="en-US" sz="1200" baseline="0" dirty="0" smtClean="0"/>
                        <a:t>Number of CPUs visible to Windows instance </a:t>
                      </a:r>
                      <a:endParaRPr lang="en-US" sz="1200" dirty="0"/>
                    </a:p>
                  </a:txBody>
                  <a:tcPr/>
                </a:tc>
                <a:tc>
                  <a:txBody>
                    <a:bodyPr/>
                    <a:lstStyle/>
                    <a:p>
                      <a:pPr lvl="0">
                        <a:buFont typeface="Arial" pitchFamily="34" charset="0"/>
                        <a:buChar char="•"/>
                      </a:pPr>
                      <a:r>
                        <a:rPr lang="en-US" sz="1200" baseline="0" smtClean="0"/>
                        <a:t> </a:t>
                      </a:r>
                      <a:r>
                        <a:rPr lang="en-US" sz="1200" baseline="0" dirty="0" smtClean="0"/>
                        <a:t>Up to 4 virtual CPUs</a:t>
                      </a:r>
                    </a:p>
                  </a:txBody>
                  <a:tcPr/>
                </a:tc>
              </a:tr>
              <a:tr h="1033869">
                <a:tc>
                  <a:txBody>
                    <a:bodyPr/>
                    <a:lstStyle/>
                    <a:p>
                      <a:pPr algn="ctr"/>
                      <a:r>
                        <a:rPr lang="en-US" sz="1400" b="1" dirty="0" smtClean="0"/>
                        <a:t>Memory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Server Limit</a:t>
                      </a:r>
                    </a:p>
                    <a:p>
                      <a:r>
                        <a:rPr lang="en-US" sz="1200" dirty="0" smtClean="0"/>
                        <a:t>Flexible (max server memory)</a:t>
                      </a:r>
                    </a:p>
                  </a:txBody>
                  <a:tcPr/>
                </a:tc>
                <a:tc>
                  <a:txBody>
                    <a:bodyPr/>
                    <a:lstStyle/>
                    <a:p>
                      <a:r>
                        <a:rPr lang="en-US" sz="1200" dirty="0" smtClean="0"/>
                        <a:t>Statically</a:t>
                      </a:r>
                      <a:r>
                        <a:rPr lang="en-US" sz="1200" baseline="0" dirty="0" smtClean="0"/>
                        <a:t> allocated to VM </a:t>
                      </a:r>
                    </a:p>
                    <a:p>
                      <a:pPr lvl="1">
                        <a:buFont typeface="Arial" pitchFamily="34" charset="0"/>
                        <a:buChar char="•"/>
                      </a:pPr>
                      <a:r>
                        <a:rPr lang="en-US" sz="1200" baseline="0" dirty="0" smtClean="0"/>
                        <a:t>Offline changes only</a:t>
                      </a:r>
                    </a:p>
                    <a:p>
                      <a:pPr lvl="1">
                        <a:buFont typeface="Arial" pitchFamily="34" charset="0"/>
                        <a:buChar char="•"/>
                      </a:pPr>
                      <a:r>
                        <a:rPr lang="en-US" sz="1200" baseline="0" dirty="0" smtClean="0"/>
                        <a:t>No ability to “over commit” memory resources</a:t>
                      </a:r>
                      <a:endParaRPr lang="en-US" sz="1200" baseline="0" dirty="0"/>
                    </a:p>
                    <a:p>
                      <a:pPr lvl="0">
                        <a:buFont typeface="Arial" pitchFamily="34" charset="0"/>
                        <a:buNone/>
                      </a:pPr>
                      <a:r>
                        <a:rPr lang="en-US" sz="1200" baseline="0" dirty="0" smtClean="0"/>
                        <a:t>64GB limit per VM</a:t>
                      </a:r>
                    </a:p>
                    <a:p>
                      <a:pPr lvl="0">
                        <a:buFont typeface="Arial" pitchFamily="34" charset="0"/>
                        <a:buNone/>
                      </a:pPr>
                      <a:r>
                        <a:rPr lang="en-US" sz="1200" baseline="0" dirty="0" smtClean="0"/>
                        <a:t>2 TB Limit per Host</a:t>
                      </a:r>
                    </a:p>
                  </a:txBody>
                  <a:tcPr/>
                </a:tc>
              </a:tr>
              <a:tr h="551397">
                <a:tc>
                  <a:txBody>
                    <a:bodyPr/>
                    <a:lstStyle/>
                    <a:p>
                      <a:pPr algn="ctr"/>
                      <a:r>
                        <a:rPr lang="en-US" sz="1400" b="1" dirty="0" smtClean="0"/>
                        <a:t>Storage</a:t>
                      </a:r>
                      <a:r>
                        <a:rPr lang="en-US" sz="1400" b="1" baseline="0" dirty="0" smtClean="0"/>
                        <a:t> </a:t>
                      </a:r>
                      <a:endParaRPr lang="en-US" sz="1400" b="1" dirty="0"/>
                    </a:p>
                  </a:txBody>
                  <a:tcPr/>
                </a:tc>
                <a:tc>
                  <a:txBody>
                    <a:bodyPr/>
                    <a:lstStyle/>
                    <a:p>
                      <a:r>
                        <a:rPr lang="en-US" sz="1200" dirty="0" smtClean="0"/>
                        <a:t>SQL Data Files</a:t>
                      </a:r>
                      <a:r>
                        <a:rPr lang="en-US" sz="1200" baseline="0" dirty="0" smtClean="0"/>
                        <a:t> with standard storage options </a:t>
                      </a:r>
                    </a:p>
                  </a:txBody>
                  <a:tcPr/>
                </a:tc>
                <a:tc>
                  <a:txBody>
                    <a:bodyPr/>
                    <a:lstStyle/>
                    <a:p>
                      <a:r>
                        <a:rPr lang="en-US" sz="1200" dirty="0" smtClean="0"/>
                        <a:t>SQL Data</a:t>
                      </a:r>
                      <a:r>
                        <a:rPr lang="en-US" sz="1200" baseline="0" dirty="0" smtClean="0"/>
                        <a:t> Files using </a:t>
                      </a:r>
                    </a:p>
                    <a:p>
                      <a:r>
                        <a:rPr lang="en-US" sz="1200" baseline="0" dirty="0" smtClean="0"/>
                        <a:t>Passthrough or Virtual Hard Disks exposed to VM</a:t>
                      </a:r>
                      <a:endParaRPr lang="en-US" sz="1200" dirty="0"/>
                    </a:p>
                  </a:txBody>
                  <a:tcPr/>
                </a:tc>
              </a:tr>
              <a:tr h="390573">
                <a:tc>
                  <a:txBody>
                    <a:bodyPr/>
                    <a:lstStyle/>
                    <a:p>
                      <a:pPr algn="ctr"/>
                      <a:r>
                        <a:rPr lang="en-US" sz="1400" b="1" dirty="0" smtClean="0"/>
                        <a:t>Resource Management </a:t>
                      </a:r>
                      <a:endParaRPr lang="en-US" sz="1400" b="1" dirty="0"/>
                    </a:p>
                  </a:txBody>
                  <a:tcPr/>
                </a:tc>
                <a:tc>
                  <a:txBody>
                    <a:bodyPr/>
                    <a:lstStyle/>
                    <a:p>
                      <a:r>
                        <a:rPr lang="en-US" sz="1200" dirty="0" smtClean="0"/>
                        <a:t>WSRM (process</a:t>
                      </a:r>
                      <a:r>
                        <a:rPr lang="en-US" sz="1200" baseline="0" dirty="0" smtClean="0"/>
                        <a:t> level)</a:t>
                      </a:r>
                    </a:p>
                    <a:p>
                      <a:r>
                        <a:rPr lang="en-US" sz="1200" baseline="0" dirty="0" smtClean="0"/>
                        <a:t>SQL Server Resource Governor</a:t>
                      </a:r>
                      <a:endParaRPr lang="en-US" sz="1200" dirty="0"/>
                    </a:p>
                  </a:txBody>
                  <a:tcPr/>
                </a:tc>
                <a:tc>
                  <a:txBody>
                    <a:bodyPr/>
                    <a:lstStyle/>
                    <a:p>
                      <a:r>
                        <a:rPr lang="en-US" sz="1200" baseline="0" dirty="0" smtClean="0"/>
                        <a:t>Hyper-V guest VM </a:t>
                      </a:r>
                    </a:p>
                    <a:p>
                      <a:r>
                        <a:rPr lang="en-US" sz="1200" baseline="0" dirty="0" smtClean="0"/>
                        <a:t>SQL Server Resource Governor</a:t>
                      </a:r>
                      <a:endParaRPr lang="en-US" sz="1200" dirty="0"/>
                    </a:p>
                  </a:txBody>
                  <a:tcPr/>
                </a:tc>
              </a:tr>
              <a:tr h="390573">
                <a:tc>
                  <a:txBody>
                    <a:bodyPr/>
                    <a:lstStyle/>
                    <a:p>
                      <a:pPr algn="ctr"/>
                      <a:r>
                        <a:rPr lang="en-US" sz="1400" b="1" dirty="0" smtClean="0"/>
                        <a:t>Number</a:t>
                      </a:r>
                      <a:r>
                        <a:rPr lang="en-US" sz="1400" b="1" baseline="0" dirty="0" smtClean="0"/>
                        <a:t> of instances </a:t>
                      </a:r>
                      <a:endParaRPr lang="en-US" sz="1400" b="1" dirty="0"/>
                    </a:p>
                  </a:txBody>
                  <a:tcPr/>
                </a:tc>
                <a:tc>
                  <a:txBody>
                    <a:bodyPr/>
                    <a:lstStyle/>
                    <a:p>
                      <a:r>
                        <a:rPr lang="en-US" sz="1200" dirty="0" smtClean="0"/>
                        <a:t>50 </a:t>
                      </a:r>
                      <a:endParaRPr lang="en-US" sz="1200" dirty="0"/>
                    </a:p>
                  </a:txBody>
                  <a:tcPr/>
                </a:tc>
                <a:tc>
                  <a:txBody>
                    <a:bodyPr/>
                    <a:lstStyle/>
                    <a:p>
                      <a:r>
                        <a:rPr lang="en-US" sz="1200" baseline="0" dirty="0" smtClean="0"/>
                        <a:t>Practical limit determined by physical resources</a:t>
                      </a:r>
                      <a:endParaRPr lang="en-US" sz="1200" dirty="0"/>
                    </a:p>
                  </a:txBody>
                  <a:tcPr/>
                </a:tc>
              </a:tr>
              <a:tr h="390573">
                <a:tc>
                  <a:txBody>
                    <a:bodyPr/>
                    <a:lstStyle/>
                    <a:p>
                      <a:pPr algn="ctr"/>
                      <a:r>
                        <a:rPr lang="en-US" sz="1400" b="1" dirty="0" smtClean="0"/>
                        <a:t>Support </a:t>
                      </a:r>
                      <a:endParaRPr lang="en-US" sz="1400" b="1" dirty="0"/>
                    </a:p>
                  </a:txBody>
                  <a:tcPr/>
                </a:tc>
                <a:tc>
                  <a:txBody>
                    <a:bodyPr/>
                    <a:lstStyle/>
                    <a:p>
                      <a:r>
                        <a:rPr lang="en-US" sz="1200" dirty="0" smtClean="0"/>
                        <a:t>Normal Rules Apply</a:t>
                      </a:r>
                      <a:endParaRPr lang="en-US" sz="1200" dirty="0"/>
                    </a:p>
                  </a:txBody>
                  <a:tcPr/>
                </a:tc>
                <a:tc>
                  <a:txBody>
                    <a:bodyPr/>
                    <a:lstStyle/>
                    <a:p>
                      <a:r>
                        <a:rPr lang="en-US" sz="1200" dirty="0" smtClean="0"/>
                        <a:t> SQL 2008 , SQL 2005</a:t>
                      </a:r>
                      <a:endParaRPr lang="en-US" sz="1200" dirty="0"/>
                    </a:p>
                  </a:txBody>
                  <a:tcPr/>
                </a:tc>
              </a:tr>
              <a:tr h="551397">
                <a:tc>
                  <a:txBody>
                    <a:bodyPr/>
                    <a:lstStyle/>
                    <a:p>
                      <a:pPr algn="ctr"/>
                      <a:r>
                        <a:rPr lang="en-US" sz="1400" b="1" dirty="0" smtClean="0"/>
                        <a:t>High Availability</a:t>
                      </a:r>
                      <a:r>
                        <a:rPr lang="en-US" sz="1400" b="1" baseline="0" dirty="0" smtClean="0"/>
                        <a:t> </a:t>
                      </a:r>
                      <a:endParaRPr lang="en-US" sz="1400" b="1" dirty="0"/>
                    </a:p>
                  </a:txBody>
                  <a:tcPr/>
                </a:tc>
                <a:tc>
                  <a:txBody>
                    <a:bodyPr/>
                    <a:lstStyle/>
                    <a:p>
                      <a:r>
                        <a:rPr lang="en-US" sz="1200" dirty="0" smtClean="0"/>
                        <a:t>Normal</a:t>
                      </a:r>
                      <a:r>
                        <a:rPr lang="en-US" sz="1200" baseline="0" dirty="0" smtClean="0"/>
                        <a:t> Rules Apply </a:t>
                      </a:r>
                      <a:endParaRPr lang="en-US" sz="1200" dirty="0"/>
                    </a:p>
                  </a:txBody>
                  <a:tcPr/>
                </a:tc>
                <a:tc>
                  <a:txBody>
                    <a:bodyPr/>
                    <a:lstStyle/>
                    <a:p>
                      <a:r>
                        <a:rPr lang="en-US" sz="1200" baseline="0" dirty="0" smtClean="0"/>
                        <a:t>DBM, Log Shipping (supported - limited field experience so far)</a:t>
                      </a:r>
                    </a:p>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Guest clustering</a:t>
                      </a:r>
                      <a:endParaRPr lang="en-US" sz="1200" baseline="0" dirty="0" smtClean="0"/>
                    </a:p>
                  </a:txBody>
                  <a:tcPr/>
                </a:tc>
              </a:tr>
            </a:tbl>
          </a:graphicData>
        </a:graphic>
      </p:graphicFrame>
    </p:spTree>
  </p:cSld>
  <p:clrMapOvr>
    <a:masterClrMapping/>
  </p:clrMapOvr>
  <p:transition advTm="4365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SQL Server</a:t>
            </a:r>
            <a:r>
              <a:rPr lang="zh-CN" altLang="en-US" sz="4000" dirty="0" smtClean="0"/>
              <a:t>的整合现状</a:t>
            </a:r>
            <a:endParaRPr lang="en-US" sz="4000" dirty="0"/>
          </a:p>
        </p:txBody>
      </p:sp>
      <p:sp>
        <p:nvSpPr>
          <p:cNvPr id="5" name="TextBox 4"/>
          <p:cNvSpPr txBox="1"/>
          <p:nvPr/>
        </p:nvSpPr>
        <p:spPr>
          <a:xfrm rot="16200000">
            <a:off x="-1931566" y="3288912"/>
            <a:ext cx="4481355"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accent6"/>
                </a:solidFill>
                <a:latin typeface="Calibri"/>
                <a:ea typeface="+mn-ea"/>
                <a:cs typeface="+mn-cs"/>
              </a:rPr>
              <a:t>Higher Isolation, Higher Costs</a:t>
            </a:r>
          </a:p>
        </p:txBody>
      </p:sp>
      <p:sp>
        <p:nvSpPr>
          <p:cNvPr id="6" name="TextBox 5"/>
          <p:cNvSpPr txBox="1"/>
          <p:nvPr/>
        </p:nvSpPr>
        <p:spPr>
          <a:xfrm rot="5400000">
            <a:off x="6728050" y="3264330"/>
            <a:ext cx="4308680"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bg2">
                    <a:lumMod val="50000"/>
                  </a:schemeClr>
                </a:solidFill>
                <a:latin typeface="Calibri"/>
                <a:ea typeface="+mn-ea"/>
                <a:cs typeface="+mn-cs"/>
              </a:rPr>
              <a:t>Higher Density, Lower Costs </a:t>
            </a:r>
          </a:p>
        </p:txBody>
      </p:sp>
      <p:sp>
        <p:nvSpPr>
          <p:cNvPr id="16" name="TextBox 15"/>
          <p:cNvSpPr txBox="1"/>
          <p:nvPr/>
        </p:nvSpPr>
        <p:spPr>
          <a:xfrm>
            <a:off x="5615065" y="3258979"/>
            <a:ext cx="2438400" cy="246221"/>
          </a:xfrm>
          <a:prstGeom prst="rect">
            <a:avLst/>
          </a:prstGeom>
          <a:noFill/>
        </p:spPr>
        <p:txBody>
          <a:bodyPr wrap="square" rtlCol="0">
            <a:spAutoFit/>
          </a:bodyPr>
          <a:lstStyle/>
          <a:p>
            <a:pPr algn="l" rtl="0"/>
            <a:r>
              <a:rPr lang="en-US" sz="1000" kern="1200" dirty="0">
                <a:solidFill>
                  <a:srgbClr val="000000"/>
                </a:solidFill>
                <a:latin typeface="Tahoma" pitchFamily="34" charset="0"/>
                <a:ea typeface="Tahoma" pitchFamily="34" charset="0"/>
                <a:cs typeface="Tahoma" pitchFamily="34" charset="0"/>
              </a:rPr>
              <a:t>MyServer</a:t>
            </a:r>
          </a:p>
        </p:txBody>
      </p:sp>
      <p:sp>
        <p:nvSpPr>
          <p:cNvPr id="25" name="TextBox 24"/>
          <p:cNvSpPr txBox="1"/>
          <p:nvPr/>
        </p:nvSpPr>
        <p:spPr>
          <a:xfrm>
            <a:off x="5607570" y="3048000"/>
            <a:ext cx="1200842" cy="369332"/>
          </a:xfrm>
          <a:prstGeom prst="rect">
            <a:avLst/>
          </a:prstGeom>
          <a:noFill/>
        </p:spPr>
        <p:txBody>
          <a:bodyPr wrap="none" rtlCol="0">
            <a:spAutoFit/>
          </a:bodyPr>
          <a:lstStyle/>
          <a:p>
            <a:pPr algn="ctr" rtl="0"/>
            <a:r>
              <a:rPr lang="en-US" kern="1200" dirty="0" smtClean="0">
                <a:solidFill>
                  <a:srgbClr val="FFFFFF"/>
                </a:solidFill>
                <a:latin typeface="Calibri"/>
                <a:ea typeface="+mn-ea"/>
                <a:cs typeface="+mn-cs"/>
              </a:rPr>
              <a:t>Databases </a:t>
            </a:r>
            <a:endParaRPr lang="en-US" kern="1200" dirty="0">
              <a:solidFill>
                <a:srgbClr val="FFFFFF"/>
              </a:solidFill>
              <a:latin typeface="Calibri"/>
              <a:ea typeface="+mn-ea"/>
              <a:cs typeface="+mn-cs"/>
            </a:endParaRPr>
          </a:p>
        </p:txBody>
      </p:sp>
      <p:sp>
        <p:nvSpPr>
          <p:cNvPr id="26" name="TextBox 25"/>
          <p:cNvSpPr txBox="1"/>
          <p:nvPr/>
        </p:nvSpPr>
        <p:spPr>
          <a:xfrm>
            <a:off x="4013239" y="3049994"/>
            <a:ext cx="1060931" cy="646331"/>
          </a:xfrm>
          <a:prstGeom prst="rect">
            <a:avLst/>
          </a:prstGeom>
          <a:noFill/>
        </p:spPr>
        <p:txBody>
          <a:bodyPr wrap="none" rtlCol="0">
            <a:spAutoFit/>
          </a:bodyPr>
          <a:lstStyle/>
          <a:p>
            <a:pPr algn="l" rtl="0"/>
            <a:r>
              <a:rPr lang="en-US" kern="1200" dirty="0">
                <a:solidFill>
                  <a:srgbClr val="FFFFFF"/>
                </a:solidFill>
                <a:latin typeface="Calibri"/>
                <a:ea typeface="+mn-ea"/>
                <a:cs typeface="+mn-cs"/>
              </a:rPr>
              <a:t>Instances</a:t>
            </a:r>
          </a:p>
          <a:p>
            <a:pPr algn="l" rtl="0"/>
            <a:endParaRPr lang="en-US" kern="1200" dirty="0">
              <a:solidFill>
                <a:srgbClr val="FFFFFF"/>
              </a:solidFill>
              <a:latin typeface="Calibri"/>
              <a:ea typeface="+mn-ea"/>
              <a:cs typeface="+mn-cs"/>
            </a:endParaRPr>
          </a:p>
        </p:txBody>
      </p:sp>
      <p:sp>
        <p:nvSpPr>
          <p:cNvPr id="27" name="TextBox 26"/>
          <p:cNvSpPr txBox="1"/>
          <p:nvPr/>
        </p:nvSpPr>
        <p:spPr>
          <a:xfrm>
            <a:off x="592743" y="3746893"/>
            <a:ext cx="1388457" cy="646331"/>
          </a:xfrm>
          <a:prstGeom prst="rect">
            <a:avLst/>
          </a:prstGeom>
          <a:noFill/>
          <a:ln>
            <a:noFill/>
          </a:ln>
        </p:spPr>
        <p:txBody>
          <a:bodyPr wrap="none" rtlCol="0">
            <a:spAutoFit/>
          </a:bodyPr>
          <a:lstStyle/>
          <a:p>
            <a:pPr algn="ctr" rtl="0"/>
            <a:r>
              <a:rPr lang="en-US" kern="1200" dirty="0">
                <a:solidFill>
                  <a:srgbClr val="FFFFFF"/>
                </a:solidFill>
                <a:latin typeface="Calibri"/>
                <a:ea typeface="+mn-ea"/>
                <a:cs typeface="+mn-cs"/>
              </a:rPr>
              <a:t>IT </a:t>
            </a:r>
            <a:r>
              <a:rPr lang="en-US" kern="1200" dirty="0" smtClean="0">
                <a:solidFill>
                  <a:srgbClr val="FFFFFF"/>
                </a:solidFill>
                <a:latin typeface="Calibri"/>
                <a:ea typeface="+mn-ea"/>
                <a:cs typeface="+mn-cs"/>
              </a:rPr>
              <a:t>Managed</a:t>
            </a:r>
            <a:endParaRPr lang="en-US" kern="1200" dirty="0">
              <a:solidFill>
                <a:srgbClr val="FFFFFF"/>
              </a:solidFill>
              <a:latin typeface="Calibri"/>
              <a:ea typeface="+mn-ea"/>
              <a:cs typeface="+mn-cs"/>
            </a:endParaRPr>
          </a:p>
          <a:p>
            <a:pPr algn="ctr" rtl="0"/>
            <a:r>
              <a:rPr lang="en-US" kern="1200" dirty="0">
                <a:solidFill>
                  <a:srgbClr val="FFFFFF"/>
                </a:solidFill>
                <a:latin typeface="Calibri"/>
                <a:ea typeface="+mn-ea"/>
                <a:cs typeface="+mn-cs"/>
              </a:rPr>
              <a:t>Environment</a:t>
            </a:r>
          </a:p>
        </p:txBody>
      </p:sp>
      <p:sp>
        <p:nvSpPr>
          <p:cNvPr id="28" name="TextBox 27"/>
          <p:cNvSpPr txBox="1"/>
          <p:nvPr/>
        </p:nvSpPr>
        <p:spPr>
          <a:xfrm>
            <a:off x="2330970" y="2984893"/>
            <a:ext cx="1091966" cy="646331"/>
          </a:xfrm>
          <a:prstGeom prst="rect">
            <a:avLst/>
          </a:prstGeom>
          <a:noFill/>
        </p:spPr>
        <p:txBody>
          <a:bodyPr wrap="none" rtlCol="0">
            <a:spAutoFit/>
          </a:bodyPr>
          <a:lstStyle/>
          <a:p>
            <a:pPr algn="ctr" rtl="0"/>
            <a:r>
              <a:rPr lang="en-US" kern="1200" dirty="0">
                <a:solidFill>
                  <a:srgbClr val="FFFFFF"/>
                </a:solidFill>
                <a:latin typeface="Calibri"/>
                <a:ea typeface="+mn-ea"/>
                <a:cs typeface="+mn-cs"/>
              </a:rPr>
              <a:t>Virtual</a:t>
            </a:r>
          </a:p>
          <a:p>
            <a:pPr algn="ctr" rtl="0"/>
            <a:r>
              <a:rPr lang="en-US" kern="1200" dirty="0">
                <a:solidFill>
                  <a:srgbClr val="FFFFFF"/>
                </a:solidFill>
                <a:latin typeface="Calibri"/>
                <a:ea typeface="+mn-ea"/>
                <a:cs typeface="+mn-cs"/>
              </a:rPr>
              <a:t>Machines</a:t>
            </a:r>
          </a:p>
        </p:txBody>
      </p:sp>
      <p:sp>
        <p:nvSpPr>
          <p:cNvPr id="42" name="TextBox 41"/>
          <p:cNvSpPr txBox="1"/>
          <p:nvPr/>
        </p:nvSpPr>
        <p:spPr>
          <a:xfrm>
            <a:off x="7340557" y="3048000"/>
            <a:ext cx="1010213" cy="369332"/>
          </a:xfrm>
          <a:prstGeom prst="rect">
            <a:avLst/>
          </a:prstGeom>
          <a:noFill/>
        </p:spPr>
        <p:txBody>
          <a:bodyPr wrap="none" rtlCol="0">
            <a:spAutoFit/>
          </a:bodyPr>
          <a:lstStyle/>
          <a:p>
            <a:pPr algn="l" rtl="0"/>
            <a:r>
              <a:rPr lang="en-US" kern="1200" dirty="0">
                <a:solidFill>
                  <a:srgbClr val="FFFFFF"/>
                </a:solidFill>
                <a:latin typeface="Calibri"/>
                <a:ea typeface="+mn-ea"/>
                <a:cs typeface="+mn-cs"/>
              </a:rPr>
              <a:t>Schemas</a:t>
            </a:r>
          </a:p>
        </p:txBody>
      </p:sp>
      <p:cxnSp>
        <p:nvCxnSpPr>
          <p:cNvPr id="49" name="Straight Connector 48"/>
          <p:cNvCxnSpPr/>
          <p:nvPr/>
        </p:nvCxnSpPr>
        <p:spPr>
          <a:xfrm rot="5400000">
            <a:off x="-768870" y="4076700"/>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08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68331"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1536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sp>
        <p:nvSpPr>
          <p:cNvPr id="4" name="Left-Right Arrow 3"/>
          <p:cNvSpPr/>
          <p:nvPr/>
        </p:nvSpPr>
        <p:spPr>
          <a:xfrm>
            <a:off x="609600" y="2514600"/>
            <a:ext cx="8001000" cy="440313"/>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240642" name="Picture 2"/>
          <p:cNvPicPr>
            <a:picLocks noChangeAspect="1" noChangeArrowheads="1"/>
          </p:cNvPicPr>
          <p:nvPr/>
        </p:nvPicPr>
        <p:blipFill>
          <a:blip r:embed="rId3" cstate="print"/>
          <a:srcRect r="38173" b="28248"/>
          <a:stretch>
            <a:fillRect/>
          </a:stretch>
        </p:blipFill>
        <p:spPr bwMode="auto">
          <a:xfrm>
            <a:off x="2171254" y="3610661"/>
            <a:ext cx="1418771" cy="1752600"/>
          </a:xfrm>
          <a:prstGeom prst="rect">
            <a:avLst/>
          </a:prstGeom>
          <a:noFill/>
          <a:ln w="9525">
            <a:noFill/>
            <a:miter lim="800000"/>
            <a:headEnd/>
            <a:tailEnd/>
          </a:ln>
          <a:effectLst/>
        </p:spPr>
      </p:pic>
      <p:grpSp>
        <p:nvGrpSpPr>
          <p:cNvPr id="3" name="Group 60"/>
          <p:cNvGrpSpPr/>
          <p:nvPr/>
        </p:nvGrpSpPr>
        <p:grpSpPr>
          <a:xfrm>
            <a:off x="3854970" y="3581400"/>
            <a:ext cx="1499418" cy="1768475"/>
            <a:chOff x="3657600" y="4327525"/>
            <a:chExt cx="1499418" cy="1768475"/>
          </a:xfrm>
        </p:grpSpPr>
        <p:sp>
          <p:nvSpPr>
            <p:cNvPr id="52" name="Rectangle 51"/>
            <p:cNvSpPr/>
            <p:nvPr/>
          </p:nvSpPr>
          <p:spPr bwMode="auto">
            <a:xfrm>
              <a:off x="3657600" y="4343400"/>
              <a:ext cx="1425271" cy="1752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a typeface="+mn-ea"/>
                <a:cs typeface="+mn-cs"/>
              </a:endParaRPr>
            </a:p>
          </p:txBody>
        </p:sp>
        <p:pic>
          <p:nvPicPr>
            <p:cNvPr id="31" name="Picture 8"/>
            <p:cNvPicPr>
              <a:picLocks noChangeAspect="1" noChangeArrowheads="1"/>
            </p:cNvPicPr>
            <p:nvPr/>
          </p:nvPicPr>
          <p:blipFill>
            <a:blip r:embed="rId4" cstate="print"/>
            <a:srcRect/>
            <a:stretch>
              <a:fillRect/>
            </a:stretch>
          </p:blipFill>
          <p:spPr bwMode="auto">
            <a:xfrm>
              <a:off x="3657600" y="4984552"/>
              <a:ext cx="455611" cy="228600"/>
            </a:xfrm>
            <a:prstGeom prst="rect">
              <a:avLst/>
            </a:prstGeom>
            <a:noFill/>
            <a:ln w="9525">
              <a:noFill/>
              <a:miter lim="800000"/>
              <a:headEnd/>
              <a:tailEnd/>
            </a:ln>
            <a:effectLst/>
          </p:spPr>
        </p:pic>
        <p:sp>
          <p:nvSpPr>
            <p:cNvPr id="32" name="TextBox 31"/>
            <p:cNvSpPr txBox="1"/>
            <p:nvPr/>
          </p:nvSpPr>
          <p:spPr>
            <a:xfrm>
              <a:off x="4090218" y="4724400"/>
              <a:ext cx="1066800" cy="246221"/>
            </a:xfrm>
            <a:prstGeom prst="rect">
              <a:avLst/>
            </a:prstGeom>
            <a:noFill/>
          </p:spPr>
          <p:txBody>
            <a:bodyPr wrap="square" rtlCol="0">
              <a:spAutoFit/>
            </a:bodyPr>
            <a:lstStyle/>
            <a:p>
              <a:pPr algn="l" rtl="0"/>
              <a:r>
                <a:rPr lang="en-US" sz="1000" dirty="0" smtClean="0">
                  <a:solidFill>
                    <a:srgbClr val="000000"/>
                  </a:solidFill>
                  <a:latin typeface="Tahoma" pitchFamily="34" charset="0"/>
                  <a:ea typeface="Tahoma" pitchFamily="34" charset="0"/>
                  <a:cs typeface="Tahoma" pitchFamily="34" charset="0"/>
                </a:rPr>
                <a:t>Sales</a:t>
              </a:r>
              <a:r>
                <a:rPr lang="en-US" sz="1000" kern="1200" dirty="0" smtClean="0">
                  <a:solidFill>
                    <a:srgbClr val="000000"/>
                  </a:solidFill>
                  <a:latin typeface="Tahoma" pitchFamily="34" charset="0"/>
                  <a:ea typeface="Tahoma" pitchFamily="34" charset="0"/>
                  <a:cs typeface="Tahoma" pitchFamily="34" charset="0"/>
                </a:rPr>
                <a:t>_1</a:t>
              </a:r>
              <a:endParaRPr lang="en-US" sz="1000" kern="1200" dirty="0">
                <a:solidFill>
                  <a:srgbClr val="000000"/>
                </a:solidFill>
                <a:latin typeface="Tahoma" pitchFamily="34" charset="0"/>
                <a:ea typeface="Tahoma" pitchFamily="34" charset="0"/>
                <a:cs typeface="Tahoma" pitchFamily="34" charset="0"/>
              </a:endParaRPr>
            </a:p>
          </p:txBody>
        </p:sp>
        <p:sp>
          <p:nvSpPr>
            <p:cNvPr id="33" name="TextBox 32"/>
            <p:cNvSpPr txBox="1"/>
            <p:nvPr/>
          </p:nvSpPr>
          <p:spPr>
            <a:xfrm>
              <a:off x="4090218" y="4967645"/>
              <a:ext cx="1066800" cy="246221"/>
            </a:xfrm>
            <a:prstGeom prst="rect">
              <a:avLst/>
            </a:prstGeom>
            <a:noFill/>
          </p:spPr>
          <p:txBody>
            <a:bodyPr wrap="square" rtlCol="0">
              <a:spAutoFit/>
            </a:bodyPr>
            <a:lstStyle/>
            <a:p>
              <a:pPr algn="l" rtl="0"/>
              <a:r>
                <a:rPr lang="en-US" sz="1000" dirty="0" smtClean="0">
                  <a:solidFill>
                    <a:srgbClr val="000000"/>
                  </a:solidFill>
                  <a:latin typeface="Tahoma" pitchFamily="34" charset="0"/>
                  <a:ea typeface="Tahoma" pitchFamily="34" charset="0"/>
                  <a:cs typeface="Tahoma" pitchFamily="34" charset="0"/>
                </a:rPr>
                <a:t>Marketing_1</a:t>
              </a:r>
              <a:endParaRPr lang="en-US" sz="1000" kern="1200" dirty="0">
                <a:solidFill>
                  <a:srgbClr val="000000"/>
                </a:solidFill>
                <a:latin typeface="Tahoma" pitchFamily="34" charset="0"/>
                <a:ea typeface="Tahoma" pitchFamily="34" charset="0"/>
                <a:cs typeface="Tahoma" pitchFamily="34" charset="0"/>
              </a:endParaRPr>
            </a:p>
          </p:txBody>
        </p:sp>
        <p:sp>
          <p:nvSpPr>
            <p:cNvPr id="34" name="TextBox 33"/>
            <p:cNvSpPr txBox="1"/>
            <p:nvPr/>
          </p:nvSpPr>
          <p:spPr>
            <a:xfrm>
              <a:off x="4090218" y="5210890"/>
              <a:ext cx="1066800" cy="246221"/>
            </a:xfrm>
            <a:prstGeom prst="rect">
              <a:avLst/>
            </a:prstGeom>
            <a:noFill/>
          </p:spPr>
          <p:txBody>
            <a:bodyPr wrap="square" rtlCol="0">
              <a:spAutoFit/>
            </a:bodyPr>
            <a:lstStyle/>
            <a:p>
              <a:pPr algn="l" rtl="0"/>
              <a:r>
                <a:rPr lang="en-US" sz="1000" dirty="0" smtClean="0">
                  <a:solidFill>
                    <a:srgbClr val="000000"/>
                  </a:solidFill>
                  <a:latin typeface="Tahoma" pitchFamily="34" charset="0"/>
                  <a:ea typeface="Tahoma" pitchFamily="34" charset="0"/>
                  <a:cs typeface="Tahoma" pitchFamily="34" charset="0"/>
                </a:rPr>
                <a:t>Online_Sales</a:t>
              </a:r>
              <a:endParaRPr lang="en-US" sz="1000" kern="1200" dirty="0">
                <a:solidFill>
                  <a:srgbClr val="000000"/>
                </a:solidFill>
                <a:latin typeface="Tahoma" pitchFamily="34" charset="0"/>
                <a:ea typeface="Tahoma" pitchFamily="34" charset="0"/>
                <a:cs typeface="Tahoma" pitchFamily="34" charset="0"/>
              </a:endParaRPr>
            </a:p>
          </p:txBody>
        </p:sp>
        <p:pic>
          <p:nvPicPr>
            <p:cNvPr id="50" name="Picture 8"/>
            <p:cNvPicPr>
              <a:picLocks noChangeAspect="1" noChangeArrowheads="1"/>
            </p:cNvPicPr>
            <p:nvPr/>
          </p:nvPicPr>
          <p:blipFill>
            <a:blip r:embed="rId4" cstate="print"/>
            <a:srcRect/>
            <a:stretch>
              <a:fillRect/>
            </a:stretch>
          </p:blipFill>
          <p:spPr bwMode="auto">
            <a:xfrm>
              <a:off x="3657600" y="5231590"/>
              <a:ext cx="455611" cy="228600"/>
            </a:xfrm>
            <a:prstGeom prst="rect">
              <a:avLst/>
            </a:prstGeom>
            <a:noFill/>
            <a:ln w="9525">
              <a:noFill/>
              <a:miter lim="800000"/>
              <a:headEnd/>
              <a:tailEnd/>
            </a:ln>
            <a:effectLst/>
          </p:spPr>
        </p:pic>
        <p:pic>
          <p:nvPicPr>
            <p:cNvPr id="51" name="Picture 8"/>
            <p:cNvPicPr>
              <a:picLocks noChangeAspect="1" noChangeArrowheads="1"/>
            </p:cNvPicPr>
            <p:nvPr/>
          </p:nvPicPr>
          <p:blipFill>
            <a:blip r:embed="rId4" cstate="print"/>
            <a:srcRect/>
            <a:stretch>
              <a:fillRect/>
            </a:stretch>
          </p:blipFill>
          <p:spPr bwMode="auto">
            <a:xfrm>
              <a:off x="3657600" y="4737514"/>
              <a:ext cx="455611" cy="228600"/>
            </a:xfrm>
            <a:prstGeom prst="rect">
              <a:avLst/>
            </a:prstGeom>
            <a:noFill/>
            <a:ln w="9525">
              <a:noFill/>
              <a:miter lim="800000"/>
              <a:headEnd/>
              <a:tailEnd/>
            </a:ln>
            <a:effectLst/>
          </p:spPr>
        </p:pic>
        <p:pic>
          <p:nvPicPr>
            <p:cNvPr id="240647" name="Picture 7"/>
            <p:cNvPicPr>
              <a:picLocks noChangeAspect="1" noChangeArrowheads="1"/>
            </p:cNvPicPr>
            <p:nvPr/>
          </p:nvPicPr>
          <p:blipFill>
            <a:blip r:embed="rId5" cstate="print"/>
            <a:srcRect l="1479"/>
            <a:stretch>
              <a:fillRect/>
            </a:stretch>
          </p:blipFill>
          <p:spPr bwMode="auto">
            <a:xfrm>
              <a:off x="3657600" y="4327525"/>
              <a:ext cx="1423988" cy="357188"/>
            </a:xfrm>
            <a:prstGeom prst="rect">
              <a:avLst/>
            </a:prstGeom>
            <a:noFill/>
            <a:ln w="9525">
              <a:noFill/>
              <a:miter lim="800000"/>
              <a:headEnd/>
              <a:tailEnd/>
            </a:ln>
            <a:effectLst/>
          </p:spPr>
        </p:pic>
        <p:sp>
          <p:nvSpPr>
            <p:cNvPr id="56" name="TextBox 55"/>
            <p:cNvSpPr txBox="1"/>
            <p:nvPr/>
          </p:nvSpPr>
          <p:spPr>
            <a:xfrm>
              <a:off x="4090218" y="5454135"/>
              <a:ext cx="1066800" cy="246221"/>
            </a:xfrm>
            <a:prstGeom prst="rect">
              <a:avLst/>
            </a:prstGeom>
            <a:noFill/>
          </p:spPr>
          <p:txBody>
            <a:bodyPr wrap="square" rtlCol="0">
              <a:spAutoFit/>
            </a:bodyPr>
            <a:lstStyle/>
            <a:p>
              <a:pPr algn="l" rtl="0"/>
              <a:r>
                <a:rPr lang="en-US" sz="1000" dirty="0" smtClean="0">
                  <a:solidFill>
                    <a:srgbClr val="000000"/>
                  </a:solidFill>
                  <a:latin typeface="Tahoma" pitchFamily="34" charset="0"/>
                  <a:ea typeface="Tahoma" pitchFamily="34" charset="0"/>
                  <a:cs typeface="Tahoma" pitchFamily="34" charset="0"/>
                </a:rPr>
                <a:t>ERP_10</a:t>
              </a:r>
              <a:endParaRPr lang="en-US" sz="1000" kern="1200" dirty="0">
                <a:solidFill>
                  <a:srgbClr val="000000"/>
                </a:solidFill>
                <a:latin typeface="Tahoma" pitchFamily="34" charset="0"/>
                <a:ea typeface="Tahoma" pitchFamily="34" charset="0"/>
                <a:cs typeface="Tahoma" pitchFamily="34" charset="0"/>
              </a:endParaRPr>
            </a:p>
          </p:txBody>
        </p:sp>
        <p:sp>
          <p:nvSpPr>
            <p:cNvPr id="58" name="TextBox 57"/>
            <p:cNvSpPr txBox="1"/>
            <p:nvPr/>
          </p:nvSpPr>
          <p:spPr>
            <a:xfrm>
              <a:off x="4090218" y="5697379"/>
              <a:ext cx="1066800" cy="246221"/>
            </a:xfrm>
            <a:prstGeom prst="rect">
              <a:avLst/>
            </a:prstGeom>
            <a:noFill/>
          </p:spPr>
          <p:txBody>
            <a:bodyPr wrap="square" rtlCol="0">
              <a:spAutoFit/>
            </a:bodyPr>
            <a:lstStyle/>
            <a:p>
              <a:pPr algn="l" rtl="0"/>
              <a:r>
                <a:rPr lang="en-US" sz="1000" dirty="0" smtClean="0">
                  <a:solidFill>
                    <a:srgbClr val="000000"/>
                  </a:solidFill>
                  <a:latin typeface="Tahoma" pitchFamily="34" charset="0"/>
                  <a:ea typeface="Tahoma" pitchFamily="34" charset="0"/>
                  <a:cs typeface="Tahoma" pitchFamily="34" charset="0"/>
                </a:rPr>
                <a:t>ERP_10</a:t>
              </a:r>
              <a:endParaRPr lang="en-US" sz="1000" kern="1200" dirty="0">
                <a:solidFill>
                  <a:srgbClr val="000000"/>
                </a:solidFill>
                <a:latin typeface="Tahoma" pitchFamily="34" charset="0"/>
                <a:ea typeface="Tahoma" pitchFamily="34" charset="0"/>
                <a:cs typeface="Tahoma" pitchFamily="34" charset="0"/>
              </a:endParaRPr>
            </a:p>
          </p:txBody>
        </p:sp>
        <p:pic>
          <p:nvPicPr>
            <p:cNvPr id="59" name="Picture 8"/>
            <p:cNvPicPr>
              <a:picLocks noChangeAspect="1" noChangeArrowheads="1"/>
            </p:cNvPicPr>
            <p:nvPr/>
          </p:nvPicPr>
          <p:blipFill>
            <a:blip r:embed="rId4" cstate="print"/>
            <a:srcRect/>
            <a:stretch>
              <a:fillRect/>
            </a:stretch>
          </p:blipFill>
          <p:spPr bwMode="auto">
            <a:xfrm>
              <a:off x="3657600" y="5467962"/>
              <a:ext cx="455611" cy="228600"/>
            </a:xfrm>
            <a:prstGeom prst="rect">
              <a:avLst/>
            </a:prstGeom>
            <a:noFill/>
            <a:ln w="9525">
              <a:noFill/>
              <a:miter lim="800000"/>
              <a:headEnd/>
              <a:tailEnd/>
            </a:ln>
            <a:effectLst/>
          </p:spPr>
        </p:pic>
        <p:pic>
          <p:nvPicPr>
            <p:cNvPr id="60" name="Picture 8"/>
            <p:cNvPicPr>
              <a:picLocks noChangeAspect="1" noChangeArrowheads="1"/>
            </p:cNvPicPr>
            <p:nvPr/>
          </p:nvPicPr>
          <p:blipFill>
            <a:blip r:embed="rId4" cstate="print"/>
            <a:srcRect/>
            <a:stretch>
              <a:fillRect/>
            </a:stretch>
          </p:blipFill>
          <p:spPr bwMode="auto">
            <a:xfrm>
              <a:off x="3657600" y="5715000"/>
              <a:ext cx="455611" cy="228600"/>
            </a:xfrm>
            <a:prstGeom prst="rect">
              <a:avLst/>
            </a:prstGeom>
            <a:noFill/>
            <a:ln w="9525">
              <a:noFill/>
              <a:miter lim="800000"/>
              <a:headEnd/>
              <a:tailEnd/>
            </a:ln>
            <a:effectLst/>
          </p:spPr>
        </p:pic>
      </p:grpSp>
      <p:grpSp>
        <p:nvGrpSpPr>
          <p:cNvPr id="7" name="Group 73"/>
          <p:cNvGrpSpPr/>
          <p:nvPr/>
        </p:nvGrpSpPr>
        <p:grpSpPr>
          <a:xfrm>
            <a:off x="5493035" y="3586163"/>
            <a:ext cx="1486135" cy="1762125"/>
            <a:chOff x="5367338" y="4348163"/>
            <a:chExt cx="1486135" cy="1762125"/>
          </a:xfrm>
        </p:grpSpPr>
        <p:sp>
          <p:nvSpPr>
            <p:cNvPr id="67" name="Rectangle 66"/>
            <p:cNvSpPr/>
            <p:nvPr/>
          </p:nvSpPr>
          <p:spPr bwMode="auto">
            <a:xfrm>
              <a:off x="5372100" y="4495800"/>
              <a:ext cx="1447800" cy="1614488"/>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a typeface="+mn-ea"/>
                <a:cs typeface="+mn-cs"/>
              </a:endParaRPr>
            </a:p>
          </p:txBody>
        </p:sp>
        <p:pic>
          <p:nvPicPr>
            <p:cNvPr id="1031" name="Picture 7"/>
            <p:cNvPicPr>
              <a:picLocks noChangeAspect="1" noChangeArrowheads="1"/>
            </p:cNvPicPr>
            <p:nvPr/>
          </p:nvPicPr>
          <p:blipFill>
            <a:blip r:embed="rId6" cstate="print"/>
            <a:srcRect r="38301"/>
            <a:stretch>
              <a:fillRect/>
            </a:stretch>
          </p:blipFill>
          <p:spPr bwMode="auto">
            <a:xfrm>
              <a:off x="5405515" y="4800600"/>
              <a:ext cx="1381048" cy="1066800"/>
            </a:xfrm>
            <a:prstGeom prst="rect">
              <a:avLst/>
            </a:prstGeom>
            <a:noFill/>
            <a:ln w="9525">
              <a:noFill/>
              <a:miter lim="800000"/>
              <a:headEnd/>
              <a:tailEnd/>
            </a:ln>
            <a:effectLst/>
          </p:spPr>
        </p:pic>
        <p:sp>
          <p:nvSpPr>
            <p:cNvPr id="14" name="Rectangle 13"/>
            <p:cNvSpPr/>
            <p:nvPr/>
          </p:nvSpPr>
          <p:spPr>
            <a:xfrm>
              <a:off x="5740295" y="4776789"/>
              <a:ext cx="1060555" cy="2026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Calibri"/>
                <a:ea typeface="+mn-ea"/>
                <a:cs typeface="+mn-cs"/>
              </a:endParaRPr>
            </a:p>
          </p:txBody>
        </p:sp>
        <p:sp>
          <p:nvSpPr>
            <p:cNvPr id="15" name="Rectangle 14"/>
            <p:cNvSpPr/>
            <p:nvPr/>
          </p:nvSpPr>
          <p:spPr>
            <a:xfrm>
              <a:off x="6091315" y="5410200"/>
              <a:ext cx="709535"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Calibri"/>
                <a:ea typeface="+mn-ea"/>
                <a:cs typeface="+mn-cs"/>
              </a:endParaRPr>
            </a:p>
          </p:txBody>
        </p:sp>
        <p:sp>
          <p:nvSpPr>
            <p:cNvPr id="17" name="TextBox 16"/>
            <p:cNvSpPr txBox="1"/>
            <p:nvPr/>
          </p:nvSpPr>
          <p:spPr>
            <a:xfrm>
              <a:off x="6034088" y="5410199"/>
              <a:ext cx="766762" cy="215444"/>
            </a:xfrm>
            <a:prstGeom prst="rect">
              <a:avLst/>
            </a:prstGeom>
            <a:noFill/>
          </p:spPr>
          <p:txBody>
            <a:bodyPr wrap="square" rtlCol="0">
              <a:spAutoFit/>
            </a:bodyPr>
            <a:lstStyle/>
            <a:p>
              <a:pPr algn="l" rtl="0"/>
              <a:r>
                <a:rPr lang="en-US" sz="800" kern="1200" dirty="0">
                  <a:solidFill>
                    <a:srgbClr val="000000"/>
                  </a:solidFill>
                  <a:latin typeface="Tahoma" pitchFamily="34" charset="0"/>
                  <a:ea typeface="Tahoma" pitchFamily="34" charset="0"/>
                  <a:cs typeface="Tahoma" pitchFamily="34" charset="0"/>
                </a:rPr>
                <a:t>DB_1</a:t>
              </a:r>
            </a:p>
          </p:txBody>
        </p:sp>
        <p:sp>
          <p:nvSpPr>
            <p:cNvPr id="20" name="TextBox 19"/>
            <p:cNvSpPr txBox="1"/>
            <p:nvPr/>
          </p:nvSpPr>
          <p:spPr>
            <a:xfrm>
              <a:off x="6032838" y="5562599"/>
              <a:ext cx="768012" cy="215444"/>
            </a:xfrm>
            <a:prstGeom prst="rect">
              <a:avLst/>
            </a:prstGeom>
            <a:noFill/>
          </p:spPr>
          <p:txBody>
            <a:bodyPr wrap="square" rtlCol="0">
              <a:spAutoFit/>
            </a:bodyPr>
            <a:lstStyle/>
            <a:p>
              <a:pPr algn="l" rtl="0"/>
              <a:r>
                <a:rPr lang="en-US" sz="800" kern="1200" dirty="0">
                  <a:solidFill>
                    <a:srgbClr val="000000"/>
                  </a:solidFill>
                  <a:latin typeface="Tahoma" pitchFamily="34" charset="0"/>
                  <a:ea typeface="Tahoma" pitchFamily="34" charset="0"/>
                  <a:cs typeface="Tahoma" pitchFamily="34" charset="0"/>
                </a:rPr>
                <a:t>DB_2</a:t>
              </a:r>
            </a:p>
          </p:txBody>
        </p:sp>
        <p:sp>
          <p:nvSpPr>
            <p:cNvPr id="21" name="TextBox 20"/>
            <p:cNvSpPr txBox="1"/>
            <p:nvPr/>
          </p:nvSpPr>
          <p:spPr>
            <a:xfrm>
              <a:off x="6034088" y="5705475"/>
              <a:ext cx="614362" cy="215444"/>
            </a:xfrm>
            <a:prstGeom prst="rect">
              <a:avLst/>
            </a:prstGeom>
            <a:noFill/>
          </p:spPr>
          <p:txBody>
            <a:bodyPr wrap="square" rtlCol="0">
              <a:spAutoFit/>
            </a:bodyPr>
            <a:lstStyle/>
            <a:p>
              <a:pPr algn="l" rtl="0"/>
              <a:r>
                <a:rPr lang="en-US" sz="800" kern="1200" dirty="0">
                  <a:solidFill>
                    <a:srgbClr val="000000"/>
                  </a:solidFill>
                  <a:latin typeface="Tahoma" pitchFamily="34" charset="0"/>
                  <a:ea typeface="Tahoma" pitchFamily="34" charset="0"/>
                  <a:cs typeface="Tahoma" pitchFamily="34" charset="0"/>
                </a:rPr>
                <a:t>DB_3</a:t>
              </a:r>
            </a:p>
          </p:txBody>
        </p:sp>
        <p:sp>
          <p:nvSpPr>
            <p:cNvPr id="23" name="Oval 22"/>
            <p:cNvSpPr/>
            <p:nvPr/>
          </p:nvSpPr>
          <p:spPr>
            <a:xfrm>
              <a:off x="5557915" y="5334000"/>
              <a:ext cx="1219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Calibri"/>
                <a:ea typeface="+mn-ea"/>
                <a:cs typeface="+mn-cs"/>
              </a:endParaRPr>
            </a:p>
          </p:txBody>
        </p:sp>
        <p:pic>
          <p:nvPicPr>
            <p:cNvPr id="63" name="Picture 7"/>
            <p:cNvPicPr>
              <a:picLocks noChangeAspect="1" noChangeArrowheads="1"/>
            </p:cNvPicPr>
            <p:nvPr/>
          </p:nvPicPr>
          <p:blipFill>
            <a:blip r:embed="rId5" cstate="print"/>
            <a:srcRect l="1479" r="-2635"/>
            <a:stretch>
              <a:fillRect/>
            </a:stretch>
          </p:blipFill>
          <p:spPr bwMode="auto">
            <a:xfrm>
              <a:off x="5367338" y="4348163"/>
              <a:ext cx="1486135" cy="357188"/>
            </a:xfrm>
            <a:prstGeom prst="rect">
              <a:avLst/>
            </a:prstGeom>
            <a:noFill/>
            <a:ln w="9525">
              <a:noFill/>
              <a:miter lim="800000"/>
              <a:headEnd/>
              <a:tailEnd/>
            </a:ln>
            <a:effectLst/>
          </p:spPr>
        </p:pic>
        <p:sp>
          <p:nvSpPr>
            <p:cNvPr id="66" name="TextBox 65"/>
            <p:cNvSpPr txBox="1"/>
            <p:nvPr/>
          </p:nvSpPr>
          <p:spPr>
            <a:xfrm>
              <a:off x="5695950" y="4776787"/>
              <a:ext cx="1085850" cy="230832"/>
            </a:xfrm>
            <a:prstGeom prst="rect">
              <a:avLst/>
            </a:prstGeom>
            <a:noFill/>
          </p:spPr>
          <p:txBody>
            <a:bodyPr wrap="square" rtlCol="0">
              <a:spAutoFit/>
            </a:bodyPr>
            <a:lstStyle/>
            <a:p>
              <a:pPr algn="l" rtl="0"/>
              <a:r>
                <a:rPr lang="en-US" sz="900" b="1" dirty="0" smtClean="0">
                  <a:solidFill>
                    <a:srgbClr val="000000"/>
                  </a:solidFill>
                  <a:latin typeface="Courier New" pitchFamily="49" charset="0"/>
                  <a:ea typeface="Tahoma" pitchFamily="34" charset="0"/>
                  <a:cs typeface="Courier New" pitchFamily="49" charset="0"/>
                </a:rPr>
                <a:t>Consolidate_1</a:t>
              </a:r>
              <a:endParaRPr lang="en-US" sz="900" b="1" kern="1200" dirty="0">
                <a:solidFill>
                  <a:srgbClr val="000000"/>
                </a:solidFill>
                <a:latin typeface="Courier New" pitchFamily="49" charset="0"/>
                <a:ea typeface="Tahoma" pitchFamily="34" charset="0"/>
                <a:cs typeface="Courier New" pitchFamily="49" charset="0"/>
              </a:endParaRPr>
            </a:p>
          </p:txBody>
        </p:sp>
      </p:grpSp>
      <p:grpSp>
        <p:nvGrpSpPr>
          <p:cNvPr id="8" name="Group 68"/>
          <p:cNvGrpSpPr/>
          <p:nvPr/>
        </p:nvGrpSpPr>
        <p:grpSpPr>
          <a:xfrm>
            <a:off x="7164908" y="3581400"/>
            <a:ext cx="1566862" cy="1990725"/>
            <a:chOff x="6967538" y="4343400"/>
            <a:chExt cx="1566862" cy="1990725"/>
          </a:xfrm>
        </p:grpSpPr>
        <p:sp>
          <p:nvSpPr>
            <p:cNvPr id="62" name="Rectangle 61"/>
            <p:cNvSpPr/>
            <p:nvPr/>
          </p:nvSpPr>
          <p:spPr bwMode="auto">
            <a:xfrm>
              <a:off x="6972300" y="4352925"/>
              <a:ext cx="1428750" cy="1981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a typeface="+mn-ea"/>
                <a:cs typeface="+mn-cs"/>
              </a:endParaRPr>
            </a:p>
          </p:txBody>
        </p:sp>
        <p:pic>
          <p:nvPicPr>
            <p:cNvPr id="1035" name="Picture 11"/>
            <p:cNvPicPr>
              <a:picLocks noChangeAspect="1" noChangeArrowheads="1"/>
            </p:cNvPicPr>
            <p:nvPr/>
          </p:nvPicPr>
          <p:blipFill>
            <a:blip r:embed="rId7" cstate="print"/>
            <a:srcRect r="9300"/>
            <a:stretch>
              <a:fillRect/>
            </a:stretch>
          </p:blipFill>
          <p:spPr bwMode="auto">
            <a:xfrm>
              <a:off x="7679870" y="5776913"/>
              <a:ext cx="625930" cy="48577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t="59627" r="15000"/>
            <a:stretch>
              <a:fillRect/>
            </a:stretch>
          </p:blipFill>
          <p:spPr bwMode="auto">
            <a:xfrm>
              <a:off x="7010400" y="5172075"/>
              <a:ext cx="1295400" cy="619125"/>
            </a:xfrm>
            <a:prstGeom prst="rect">
              <a:avLst/>
            </a:prstGeom>
            <a:noFill/>
            <a:ln w="9525">
              <a:noFill/>
              <a:miter lim="800000"/>
              <a:headEnd/>
              <a:tailEnd/>
            </a:ln>
            <a:effectLst/>
          </p:spPr>
        </p:pic>
        <p:sp>
          <p:nvSpPr>
            <p:cNvPr id="43" name="Oval 42"/>
            <p:cNvSpPr/>
            <p:nvPr/>
          </p:nvSpPr>
          <p:spPr>
            <a:xfrm>
              <a:off x="7315200" y="5638800"/>
              <a:ext cx="1219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Calibri"/>
                <a:ea typeface="+mn-ea"/>
                <a:cs typeface="+mn-cs"/>
              </a:endParaRPr>
            </a:p>
          </p:txBody>
        </p:sp>
        <p:pic>
          <p:nvPicPr>
            <p:cNvPr id="64" name="Picture 12"/>
            <p:cNvPicPr>
              <a:picLocks noChangeAspect="1" noChangeArrowheads="1"/>
            </p:cNvPicPr>
            <p:nvPr/>
          </p:nvPicPr>
          <p:blipFill>
            <a:blip r:embed="rId8" cstate="print"/>
            <a:srcRect r="12500" b="60248"/>
            <a:stretch>
              <a:fillRect/>
            </a:stretch>
          </p:blipFill>
          <p:spPr bwMode="auto">
            <a:xfrm>
              <a:off x="7010400" y="4724400"/>
              <a:ext cx="1333500" cy="609600"/>
            </a:xfrm>
            <a:prstGeom prst="rect">
              <a:avLst/>
            </a:prstGeom>
            <a:noFill/>
            <a:ln w="9525">
              <a:noFill/>
              <a:miter lim="800000"/>
              <a:headEnd/>
              <a:tailEnd/>
            </a:ln>
            <a:effectLst/>
          </p:spPr>
        </p:pic>
        <p:pic>
          <p:nvPicPr>
            <p:cNvPr id="68" name="Picture 7"/>
            <p:cNvPicPr>
              <a:picLocks noChangeAspect="1" noChangeArrowheads="1"/>
            </p:cNvPicPr>
            <p:nvPr/>
          </p:nvPicPr>
          <p:blipFill>
            <a:blip r:embed="rId5" cstate="print"/>
            <a:srcRect l="1479" r="-2635"/>
            <a:stretch>
              <a:fillRect/>
            </a:stretch>
          </p:blipFill>
          <p:spPr bwMode="auto">
            <a:xfrm>
              <a:off x="6967538" y="4343400"/>
              <a:ext cx="1462087" cy="357188"/>
            </a:xfrm>
            <a:prstGeom prst="rect">
              <a:avLst/>
            </a:prstGeom>
            <a:noFill/>
            <a:ln w="9525">
              <a:noFill/>
              <a:miter lim="800000"/>
              <a:headEnd/>
              <a:tailEnd/>
            </a:ln>
            <a:effectLst/>
          </p:spPr>
        </p:pic>
      </p:grpSp>
      <p:grpSp>
        <p:nvGrpSpPr>
          <p:cNvPr id="9" name="Group 74"/>
          <p:cNvGrpSpPr/>
          <p:nvPr/>
        </p:nvGrpSpPr>
        <p:grpSpPr>
          <a:xfrm>
            <a:off x="738085" y="3596030"/>
            <a:ext cx="1219200" cy="1981200"/>
            <a:chOff x="609600" y="4365345"/>
            <a:chExt cx="1219200" cy="1981200"/>
          </a:xfrm>
        </p:grpSpPr>
        <p:pic>
          <p:nvPicPr>
            <p:cNvPr id="240644" name="Picture 4"/>
            <p:cNvPicPr>
              <a:picLocks noChangeAspect="1" noChangeArrowheads="1"/>
            </p:cNvPicPr>
            <p:nvPr/>
          </p:nvPicPr>
          <p:blipFill>
            <a:blip r:embed="rId9" cstate="print"/>
            <a:srcRect r="15789"/>
            <a:stretch>
              <a:fillRect/>
            </a:stretch>
          </p:blipFill>
          <p:spPr bwMode="auto">
            <a:xfrm>
              <a:off x="609601" y="4365345"/>
              <a:ext cx="1219199" cy="1229852"/>
            </a:xfrm>
            <a:prstGeom prst="rect">
              <a:avLst/>
            </a:prstGeom>
            <a:noFill/>
            <a:ln w="9525">
              <a:noFill/>
              <a:miter lim="800000"/>
              <a:headEnd/>
              <a:tailEnd/>
            </a:ln>
            <a:effectLst/>
          </p:spPr>
        </p:pic>
        <p:pic>
          <p:nvPicPr>
            <p:cNvPr id="240645" name="Picture 5"/>
            <p:cNvPicPr>
              <a:picLocks noChangeAspect="1" noChangeArrowheads="1"/>
            </p:cNvPicPr>
            <p:nvPr/>
          </p:nvPicPr>
          <p:blipFill>
            <a:blip r:embed="rId10" cstate="print"/>
            <a:srcRect r="15789" b="37819"/>
            <a:stretch>
              <a:fillRect/>
            </a:stretch>
          </p:blipFill>
          <p:spPr bwMode="auto">
            <a:xfrm>
              <a:off x="609600" y="5584545"/>
              <a:ext cx="1219200" cy="762000"/>
            </a:xfrm>
            <a:prstGeom prst="rect">
              <a:avLst/>
            </a:prstGeom>
            <a:noFill/>
            <a:ln w="9525">
              <a:noFill/>
              <a:miter lim="800000"/>
              <a:headEnd/>
              <a:tailEnd/>
            </a:ln>
            <a:effectLst/>
          </p:spPr>
        </p:pic>
      </p:grpSp>
      <p:sp>
        <p:nvSpPr>
          <p:cNvPr id="86" name="Content Placeholder 2"/>
          <p:cNvSpPr txBox="1">
            <a:spLocks/>
          </p:cNvSpPr>
          <p:nvPr/>
        </p:nvSpPr>
        <p:spPr>
          <a:xfrm>
            <a:off x="609600" y="1228261"/>
            <a:ext cx="7772400" cy="1895939"/>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11"/>
              </a:buBlip>
              <a:tabLst/>
              <a:defRPr/>
            </a:pPr>
            <a:r>
              <a:rPr lang="zh-CN" altLang="en-US" sz="2400" dirty="0" smtClean="0">
                <a:solidFill>
                  <a:srgbClr val="99CC99"/>
                </a:solidFill>
              </a:rPr>
              <a:t>多种整合策略存在并被使用</a:t>
            </a:r>
            <a:endParaRPr lang="en-US" sz="2400" dirty="0" smtClean="0">
              <a:solidFill>
                <a:srgbClr val="99CC99"/>
              </a:solidFill>
            </a:endParaRPr>
          </a:p>
          <a:p>
            <a:pPr marL="396875" marR="0" lvl="0" indent="-396875" algn="l" defTabSz="914363" rtl="0" eaLnBrk="1" fontAlgn="auto" latinLnBrk="0" hangingPunct="1">
              <a:lnSpc>
                <a:spcPct val="90000"/>
              </a:lnSpc>
              <a:spcBef>
                <a:spcPct val="20000"/>
              </a:spcBef>
              <a:spcAft>
                <a:spcPts val="0"/>
              </a:spcAft>
              <a:buClrTx/>
              <a:buSzTx/>
              <a:tabLst/>
              <a:defRPr/>
            </a:pPr>
            <a:r>
              <a:rPr lang="en-US" sz="800" dirty="0" smtClean="0">
                <a:solidFill>
                  <a:srgbClr val="99CC99"/>
                </a:solidFill>
              </a:rPr>
              <a:t>    </a:t>
            </a:r>
          </a:p>
          <a:p>
            <a:pPr marL="396875" marR="0" lvl="0" indent="-396875" algn="l" defTabSz="914363" rtl="0" eaLnBrk="1" fontAlgn="auto" latinLnBrk="0" hangingPunct="1">
              <a:lnSpc>
                <a:spcPct val="90000"/>
              </a:lnSpc>
              <a:spcBef>
                <a:spcPct val="20000"/>
              </a:spcBef>
              <a:spcAft>
                <a:spcPts val="0"/>
              </a:spcAft>
              <a:buClrTx/>
              <a:buSzTx/>
              <a:buFontTx/>
              <a:buBlip>
                <a:blip r:embed="rId11"/>
              </a:buBlip>
              <a:tabLst/>
              <a:defRPr/>
            </a:pPr>
            <a:r>
              <a:rPr kumimoji="0" lang="zh-CN" altLang="en-US" sz="2400" b="0" i="0" u="none" strike="noStrike" kern="1200" cap="none" spc="0" normalizeH="0" baseline="0" noProof="0" dirty="0" smtClean="0">
                <a:ln>
                  <a:noFill/>
                </a:ln>
                <a:solidFill>
                  <a:srgbClr val="99CC99"/>
                </a:solidFill>
                <a:effectLst/>
                <a:uLnTx/>
                <a:uFillTx/>
                <a:latin typeface="+mn-lt"/>
                <a:ea typeface="+mn-ea"/>
                <a:cs typeface="+mn-cs"/>
              </a:rPr>
              <a:t>通常分离度越高，密度降低，费用增高</a:t>
            </a:r>
            <a:endParaRPr kumimoji="0" lang="en-US" sz="2400" b="0" i="0" u="none" strike="noStrike" kern="1200" cap="none" spc="0" normalizeH="0" baseline="0" noProof="0" dirty="0" smtClean="0">
              <a:ln>
                <a:noFill/>
              </a:ln>
              <a:solidFill>
                <a:srgbClr val="99CC99"/>
              </a:solidFill>
              <a:effectLst/>
              <a:uLnTx/>
              <a:uFillTx/>
              <a:latin typeface="+mn-lt"/>
              <a:ea typeface="+mn-ea"/>
              <a:cs typeface="+mn-cs"/>
            </a:endParaRPr>
          </a:p>
        </p:txBody>
      </p:sp>
    </p:spTree>
  </p:cSld>
  <p:clrMapOvr>
    <a:masterClrMapping/>
  </p:clrMapOvr>
  <p:transition advTm="1171"/>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48126"/>
            <a:ext cx="8382000" cy="664797"/>
          </a:xfrm>
        </p:spPr>
        <p:txBody>
          <a:bodyPr/>
          <a:lstStyle/>
          <a:p>
            <a:pPr algn="l">
              <a:lnSpc>
                <a:spcPct val="100000"/>
              </a:lnSpc>
            </a:pPr>
            <a:r>
              <a:rPr lang="zh-CN" altLang="en-US" sz="4000" dirty="0" smtClean="0"/>
              <a:t>总结</a:t>
            </a:r>
            <a:r>
              <a:rPr lang="en-US" sz="4000" dirty="0" smtClean="0"/>
              <a:t/>
            </a:r>
            <a:br>
              <a:rPr lang="en-US" sz="4000" dirty="0" smtClean="0"/>
            </a:br>
            <a:r>
              <a:rPr lang="en-US" sz="2200" i="1" dirty="0" smtClean="0"/>
              <a:t>Best Practices and Recommendations</a:t>
            </a:r>
            <a:endParaRPr lang="en-US" sz="2200" b="0" i="1" dirty="0" smtClean="0">
              <a:solidFill>
                <a:schemeClr val="accent1">
                  <a:lumMod val="60000"/>
                  <a:lumOff val="40000"/>
                </a:schemeClr>
              </a:solidFill>
            </a:endParaRPr>
          </a:p>
        </p:txBody>
      </p:sp>
      <p:sp>
        <p:nvSpPr>
          <p:cNvPr id="3" name="Content Placeholder 2"/>
          <p:cNvSpPr>
            <a:spLocks noGrp="1"/>
          </p:cNvSpPr>
          <p:nvPr>
            <p:ph idx="4294967295"/>
          </p:nvPr>
        </p:nvSpPr>
        <p:spPr>
          <a:xfrm>
            <a:off x="457200" y="1143000"/>
            <a:ext cx="8229600" cy="5334000"/>
          </a:xfrm>
          <a:prstGeom prst="rect">
            <a:avLst/>
          </a:prstGeom>
        </p:spPr>
        <p:txBody>
          <a:bodyPr>
            <a:noAutofit/>
          </a:bodyPr>
          <a:lstStyle/>
          <a:p>
            <a:pPr>
              <a:lnSpc>
                <a:spcPct val="120000"/>
              </a:lnSpc>
              <a:defRPr/>
            </a:pPr>
            <a:r>
              <a:rPr lang="en-US" sz="2000" dirty="0" smtClean="0"/>
              <a:t>Running SQL Server workloads within Hyper-V guest VM’s is a viable option for production environment</a:t>
            </a:r>
          </a:p>
          <a:p>
            <a:pPr lvl="1">
              <a:lnSpc>
                <a:spcPct val="120000"/>
              </a:lnSpc>
              <a:defRPr/>
            </a:pPr>
            <a:r>
              <a:rPr lang="en-US" sz="1800" dirty="0" smtClean="0"/>
              <a:t>When compared against native the same throughput can be achieved within a guest VM at a cost of slightly increased CPU utilization</a:t>
            </a:r>
            <a:endParaRPr lang="en-US" sz="1800" dirty="0" smtClean="0">
              <a:solidFill>
                <a:schemeClr val="accent1">
                  <a:lumMod val="60000"/>
                  <a:lumOff val="40000"/>
                </a:schemeClr>
              </a:solidFill>
            </a:endParaRPr>
          </a:p>
          <a:p>
            <a:pPr lvl="1">
              <a:lnSpc>
                <a:spcPct val="120000"/>
              </a:lnSpc>
              <a:defRPr/>
            </a:pPr>
            <a:r>
              <a:rPr lang="en-US" sz="1800" dirty="0" smtClean="0">
                <a:solidFill>
                  <a:schemeClr val="accent1">
                    <a:lumMod val="60000"/>
                    <a:lumOff val="40000"/>
                  </a:schemeClr>
                </a:solidFill>
              </a:rPr>
              <a:t>Assuming limitations of Guest VM meet requirements of the workload</a:t>
            </a:r>
            <a:r>
              <a:rPr lang="en-US" sz="1800" dirty="0" smtClean="0"/>
              <a:t>.</a:t>
            </a:r>
          </a:p>
          <a:p>
            <a:pPr lvl="2">
              <a:lnSpc>
                <a:spcPct val="120000"/>
              </a:lnSpc>
              <a:defRPr/>
            </a:pPr>
            <a:r>
              <a:rPr lang="en-US" sz="1600" dirty="0" smtClean="0">
                <a:solidFill>
                  <a:schemeClr val="accent1">
                    <a:lumMod val="60000"/>
                    <a:lumOff val="40000"/>
                  </a:schemeClr>
                </a:solidFill>
              </a:rPr>
              <a:t>Proper hardware sizing is critical to SQL Server performance </a:t>
            </a:r>
          </a:p>
          <a:p>
            <a:pPr lvl="2">
              <a:lnSpc>
                <a:spcPct val="120000"/>
              </a:lnSpc>
              <a:defRPr/>
            </a:pPr>
            <a:r>
              <a:rPr lang="en-US" sz="1600" dirty="0" smtClean="0">
                <a:solidFill>
                  <a:srgbClr val="F8DB08"/>
                </a:solidFill>
              </a:rPr>
              <a:t>Test/Monitor your workloads</a:t>
            </a:r>
          </a:p>
          <a:p>
            <a:pPr>
              <a:lnSpc>
                <a:spcPct val="120000"/>
              </a:lnSpc>
              <a:defRPr/>
            </a:pPr>
            <a:r>
              <a:rPr lang="en-US" sz="2000" dirty="0" smtClean="0"/>
              <a:t>“Enlightenments”</a:t>
            </a:r>
          </a:p>
          <a:p>
            <a:pPr lvl="1">
              <a:lnSpc>
                <a:spcPct val="120000"/>
              </a:lnSpc>
              <a:buFont typeface="Times" pitchFamily="1" charset="0"/>
              <a:buChar char="–"/>
              <a:defRPr/>
            </a:pPr>
            <a:r>
              <a:rPr lang="en-US" sz="1800" dirty="0" smtClean="0"/>
              <a:t>Better IO performance</a:t>
            </a:r>
          </a:p>
          <a:p>
            <a:pPr lvl="1">
              <a:lnSpc>
                <a:spcPct val="120000"/>
              </a:lnSpc>
              <a:buFont typeface="Times" pitchFamily="1" charset="0"/>
              <a:buChar char="–"/>
              <a:defRPr/>
            </a:pPr>
            <a:r>
              <a:rPr lang="en-US" sz="1800" dirty="0" smtClean="0"/>
              <a:t>Reduce memory access overhead, Optimizations related to CPU efficiency, scalability of multi-processor VMs </a:t>
            </a:r>
          </a:p>
          <a:p>
            <a:pPr>
              <a:lnSpc>
                <a:spcPct val="120000"/>
              </a:lnSpc>
              <a:defRPr/>
            </a:pPr>
            <a:r>
              <a:rPr lang="en-US" sz="2000" dirty="0" smtClean="0"/>
              <a:t>CPU Resources Over Commit on case by case basis for Higher Density</a:t>
            </a:r>
          </a:p>
          <a:p>
            <a:pPr lvl="1">
              <a:lnSpc>
                <a:spcPct val="120000"/>
              </a:lnSpc>
              <a:defRPr/>
            </a:pPr>
            <a:r>
              <a:rPr lang="en-US" sz="1800" dirty="0" smtClean="0"/>
              <a:t>Total number of guest virtual CPUs &gt; the number of physical CPU cores </a:t>
            </a:r>
          </a:p>
          <a:p>
            <a:pPr lvl="1">
              <a:lnSpc>
                <a:spcPct val="120000"/>
              </a:lnSpc>
              <a:defRPr/>
            </a:pPr>
            <a:r>
              <a:rPr lang="en-US" sz="1800" dirty="0" smtClean="0"/>
              <a:t>May introduce significant performance overhead when all workloads are busy </a:t>
            </a:r>
          </a:p>
        </p:txBody>
      </p:sp>
    </p:spTree>
    <p:custDataLst>
      <p:tags r:id="rId1"/>
    </p:custDataLst>
  </p:cSld>
  <p:clrMapOvr>
    <a:masterClrMapping/>
  </p:clrMapOvr>
  <p:transition advTm="604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30188"/>
            <a:ext cx="8382000" cy="984885"/>
          </a:xfrm>
        </p:spPr>
        <p:txBody>
          <a:bodyPr/>
          <a:lstStyle/>
          <a:p>
            <a:pPr algn="l">
              <a:lnSpc>
                <a:spcPct val="100000"/>
              </a:lnSpc>
            </a:pPr>
            <a:r>
              <a:rPr lang="zh-CN" altLang="en-US" sz="4000" dirty="0" smtClean="0"/>
              <a:t>总结</a:t>
            </a:r>
            <a:r>
              <a:rPr lang="en-US" sz="3600" dirty="0" smtClean="0"/>
              <a:t/>
            </a:r>
            <a:br>
              <a:rPr lang="en-US" sz="3600" dirty="0" smtClean="0"/>
            </a:br>
            <a:r>
              <a:rPr lang="en-US" sz="2200" i="1" dirty="0" smtClean="0">
                <a:solidFill>
                  <a:schemeClr val="tx2"/>
                </a:solidFill>
              </a:rPr>
              <a:t>Best Practices and Recommendations</a:t>
            </a:r>
            <a:endParaRPr lang="en-US" sz="2200" b="0" i="1" dirty="0" smtClean="0">
              <a:solidFill>
                <a:schemeClr val="tx2"/>
              </a:solidFill>
            </a:endParaRPr>
          </a:p>
        </p:txBody>
      </p:sp>
      <p:sp>
        <p:nvSpPr>
          <p:cNvPr id="3" name="Content Placeholder 2"/>
          <p:cNvSpPr>
            <a:spLocks noGrp="1"/>
          </p:cNvSpPr>
          <p:nvPr>
            <p:ph idx="4294967295"/>
          </p:nvPr>
        </p:nvSpPr>
        <p:spPr>
          <a:xfrm>
            <a:off x="446087" y="1219200"/>
            <a:ext cx="7859713" cy="5181600"/>
          </a:xfrm>
          <a:prstGeom prst="rect">
            <a:avLst/>
          </a:prstGeom>
        </p:spPr>
        <p:txBody>
          <a:bodyPr>
            <a:normAutofit fontScale="92500"/>
          </a:bodyPr>
          <a:lstStyle/>
          <a:p>
            <a:pPr>
              <a:lnSpc>
                <a:spcPct val="120000"/>
              </a:lnSpc>
              <a:spcBef>
                <a:spcPts val="0"/>
              </a:spcBef>
              <a:defRPr/>
            </a:pPr>
            <a:r>
              <a:rPr lang="en-US" sz="2300" dirty="0" err="1" smtClean="0"/>
              <a:t>Passthrough</a:t>
            </a:r>
            <a:r>
              <a:rPr lang="en-US" sz="2300" dirty="0" smtClean="0"/>
              <a:t> and Fixed Size VHD for Better I/O performance</a:t>
            </a:r>
          </a:p>
          <a:p>
            <a:pPr lvl="1">
              <a:lnSpc>
                <a:spcPct val="120000"/>
              </a:lnSpc>
              <a:spcBef>
                <a:spcPts val="0"/>
              </a:spcBef>
              <a:defRPr/>
            </a:pPr>
            <a:r>
              <a:rPr lang="en-US" sz="1800" dirty="0" smtClean="0"/>
              <a:t>IO Performance Impact is minimal</a:t>
            </a:r>
          </a:p>
          <a:p>
            <a:pPr lvl="1">
              <a:lnSpc>
                <a:spcPct val="120000"/>
              </a:lnSpc>
              <a:spcBef>
                <a:spcPts val="0"/>
              </a:spcBef>
              <a:defRPr/>
            </a:pPr>
            <a:r>
              <a:rPr lang="en-US" sz="1800" dirty="0" smtClean="0"/>
              <a:t>SQL IO performance and sizing recommendations apply</a:t>
            </a:r>
          </a:p>
          <a:p>
            <a:pPr lvl="1">
              <a:lnSpc>
                <a:spcPct val="120000"/>
              </a:lnSpc>
              <a:spcBef>
                <a:spcPts val="0"/>
              </a:spcBef>
              <a:defRPr/>
            </a:pPr>
            <a:r>
              <a:rPr lang="en-US" sz="1800" dirty="0" smtClean="0"/>
              <a:t>Dynamic VHD not recommended for SQL Server deployments</a:t>
            </a:r>
          </a:p>
          <a:p>
            <a:pPr>
              <a:lnSpc>
                <a:spcPct val="120000"/>
              </a:lnSpc>
              <a:spcBef>
                <a:spcPts val="0"/>
              </a:spcBef>
              <a:defRPr/>
            </a:pPr>
            <a:r>
              <a:rPr lang="en-US" sz="2100" dirty="0" smtClean="0"/>
              <a:t>In over commit CPU resource scenarios </a:t>
            </a:r>
          </a:p>
          <a:p>
            <a:pPr lvl="1">
              <a:lnSpc>
                <a:spcPct val="120000"/>
              </a:lnSpc>
              <a:spcBef>
                <a:spcPts val="0"/>
              </a:spcBef>
              <a:defRPr/>
            </a:pPr>
            <a:r>
              <a:rPr lang="en-US" sz="1800" dirty="0" smtClean="0"/>
              <a:t>We have observed more CPU overhead to manage the additional logical CPU’s.</a:t>
            </a:r>
          </a:p>
          <a:p>
            <a:pPr>
              <a:lnSpc>
                <a:spcPct val="120000"/>
              </a:lnSpc>
              <a:spcBef>
                <a:spcPts val="0"/>
              </a:spcBef>
              <a:defRPr/>
            </a:pPr>
            <a:r>
              <a:rPr lang="en-US" sz="2100" dirty="0" smtClean="0"/>
              <a:t>Proper sizing of memory capacity </a:t>
            </a:r>
          </a:p>
          <a:p>
            <a:pPr lvl="1">
              <a:lnSpc>
                <a:spcPct val="120000"/>
              </a:lnSpc>
              <a:spcBef>
                <a:spcPts val="0"/>
              </a:spcBef>
              <a:defRPr/>
            </a:pPr>
            <a:r>
              <a:rPr lang="en-US" sz="1800" dirty="0" smtClean="0"/>
              <a:t>Memory is allocated for VMs in a static fashion and can only be modified when a guest is offline</a:t>
            </a:r>
          </a:p>
          <a:p>
            <a:pPr>
              <a:lnSpc>
                <a:spcPct val="120000"/>
              </a:lnSpc>
              <a:spcBef>
                <a:spcPts val="0"/>
              </a:spcBef>
              <a:defRPr/>
            </a:pPr>
            <a:r>
              <a:rPr lang="en-US" sz="2100" dirty="0" smtClean="0"/>
              <a:t>CPU Affinity</a:t>
            </a:r>
          </a:p>
          <a:p>
            <a:pPr lvl="1">
              <a:lnSpc>
                <a:spcPct val="120000"/>
              </a:lnSpc>
              <a:spcBef>
                <a:spcPts val="0"/>
              </a:spcBef>
              <a:defRPr/>
            </a:pPr>
            <a:r>
              <a:rPr lang="en-US" sz="1800" dirty="0" smtClean="0"/>
              <a:t>Not supported by Hyper-V</a:t>
            </a:r>
          </a:p>
          <a:p>
            <a:pPr lvl="1">
              <a:lnSpc>
                <a:spcPct val="120000"/>
              </a:lnSpc>
              <a:spcBef>
                <a:spcPts val="0"/>
              </a:spcBef>
              <a:defRPr/>
            </a:pPr>
            <a:r>
              <a:rPr lang="en-US" sz="1800" dirty="0" smtClean="0"/>
              <a:t>SQL CPU Affinity has no practical effect  on virtual instance</a:t>
            </a:r>
          </a:p>
          <a:p>
            <a:pPr>
              <a:lnSpc>
                <a:spcPct val="120000"/>
              </a:lnSpc>
              <a:spcBef>
                <a:spcPts val="0"/>
              </a:spcBef>
              <a:defRPr/>
            </a:pPr>
            <a:r>
              <a:rPr lang="en-US" sz="2100" dirty="0" smtClean="0"/>
              <a:t>Lower Network Latency with IPv6</a:t>
            </a:r>
          </a:p>
          <a:p>
            <a:pPr lvl="1">
              <a:lnSpc>
                <a:spcPct val="120000"/>
              </a:lnSpc>
              <a:spcBef>
                <a:spcPts val="0"/>
              </a:spcBef>
              <a:defRPr/>
            </a:pPr>
            <a:r>
              <a:rPr lang="en-US" sz="2100" dirty="0" smtClean="0"/>
              <a:t>Private Network and IPv6 between VMs</a:t>
            </a:r>
          </a:p>
          <a:p>
            <a:pPr lvl="1">
              <a:lnSpc>
                <a:spcPct val="120000"/>
              </a:lnSpc>
              <a:spcBef>
                <a:spcPts val="0"/>
              </a:spcBef>
              <a:defRPr/>
            </a:pPr>
            <a:r>
              <a:rPr lang="en-US" sz="2100" dirty="0" smtClean="0"/>
              <a:t>Jumbo Frames </a:t>
            </a:r>
          </a:p>
          <a:p>
            <a:pPr lvl="1">
              <a:lnSpc>
                <a:spcPct val="120000"/>
              </a:lnSpc>
              <a:spcBef>
                <a:spcPts val="0"/>
              </a:spcBef>
              <a:defRPr/>
            </a:pPr>
            <a:endParaRPr lang="en-US" sz="1800" dirty="0" smtClean="0"/>
          </a:p>
        </p:txBody>
      </p:sp>
    </p:spTree>
    <p:custDataLst>
      <p:tags r:id="rId1"/>
    </p:custDataLst>
  </p:cSld>
  <p:clrMapOvr>
    <a:masterClrMapping/>
  </p:clrMapOvr>
  <p:transition advTm="1083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0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2000"/>
                                        <p:tgtEl>
                                          <p:spTgt spid="3">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2000"/>
                                        <p:tgtEl>
                                          <p:spTgt spid="3">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1066800" y="2133600"/>
            <a:ext cx="6705600" cy="2523768"/>
          </a:xfrm>
          <a:prstGeom prst="rect">
            <a:avLst/>
          </a:prstGeom>
          <a:noFill/>
        </p:spPr>
        <p:txBody>
          <a:bodyPr wrap="square" rtlCol="0">
            <a:spAutoFit/>
          </a:bodyPr>
          <a:lstStyle/>
          <a:p>
            <a:r>
              <a:rPr lang="en-US" sz="2800" b="1" dirty="0" smtClean="0">
                <a:solidFill>
                  <a:schemeClr val="bg1"/>
                </a:solidFill>
              </a:rPr>
              <a:t>SQL Server China R&amp;D Group: </a:t>
            </a:r>
            <a:r>
              <a:rPr lang="en-US" sz="2800" dirty="0" smtClean="0">
                <a:hlinkClick r:id="rId3"/>
              </a:rPr>
              <a:t>http://blogs.msdn.com/sqlcrd</a:t>
            </a:r>
            <a:endParaRPr lang="en-US" sz="2800" dirty="0" smtClean="0"/>
          </a:p>
          <a:p>
            <a:r>
              <a:rPr lang="en-US" sz="2800" b="1" dirty="0" smtClean="0">
                <a:solidFill>
                  <a:schemeClr val="bg1"/>
                </a:solidFill>
              </a:rPr>
              <a:t>SQL Server China Forum: </a:t>
            </a:r>
            <a:r>
              <a:rPr lang="en-US" sz="2800" dirty="0" smtClean="0">
                <a:hlinkClick r:id="rId4"/>
              </a:rPr>
              <a:t>http://social.microsoft.com/forums/zh-CN/sqlserverzhchs/threads/</a:t>
            </a:r>
            <a:r>
              <a:rPr lang="en-US" sz="2800" dirty="0" smtClean="0"/>
              <a:t>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304800"/>
            <a:ext cx="8229600" cy="1143000"/>
          </a:xfrm>
        </p:spPr>
        <p:txBody>
          <a:bodyPr/>
          <a:lstStyle/>
          <a:p>
            <a:r>
              <a:rPr lang="zh-CN" altLang="en-US" dirty="0" smtClean="0"/>
              <a:t>参考资源</a:t>
            </a:r>
            <a:endParaRPr lang="zh-CN" altLang="en-US" dirty="0"/>
          </a:p>
        </p:txBody>
      </p:sp>
      <p:sp>
        <p:nvSpPr>
          <p:cNvPr id="4" name="Content Placeholder 2"/>
          <p:cNvSpPr txBox="1">
            <a:spLocks/>
          </p:cNvSpPr>
          <p:nvPr/>
        </p:nvSpPr>
        <p:spPr>
          <a:xfrm>
            <a:off x="381000" y="990600"/>
            <a:ext cx="8458200" cy="6019800"/>
          </a:xfrm>
          <a:prstGeom prst="rect">
            <a:avLst/>
          </a:prstGeom>
        </p:spPr>
        <p:txBody>
          <a:bodyPr>
            <a:normAutofit/>
          </a:bodyPr>
          <a:lstStyle/>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Running SQL 2008 in Hyper-V Environment</a:t>
            </a: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3"/>
              </a:rPr>
              <a:t>http://sqlcat.com/whitepapers/archive/2008/10/03/running-sql-server-2008-in-a-hyper-v-environment-best-practices-and-performance-recommendations.aspx</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Green IT in Practices: SQL Server Consolidation in Microsoft IT</a:t>
            </a: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200" b="0" i="0" u="sng" strike="noStrike" kern="1200" cap="none" spc="0" normalizeH="0" baseline="0" noProof="0" dirty="0" smtClean="0">
                <a:ln>
                  <a:noFill/>
                </a:ln>
                <a:solidFill>
                  <a:schemeClr val="tx1"/>
                </a:solidFill>
                <a:effectLst/>
                <a:uLnTx/>
                <a:uFillTx/>
                <a:latin typeface="+mn-lt"/>
                <a:ea typeface="+mn-ea"/>
                <a:cs typeface="+mn-cs"/>
                <a:hlinkClick r:id="rId4"/>
              </a:rPr>
              <a:t>http://www.msarchitecturejournal.com/pdf/Journal18.pdf</a:t>
            </a:r>
            <a:r>
              <a:rPr kumimoji="0" lang="en-US" sz="1200" b="0" i="0" u="sng" strike="noStrike" kern="1200" cap="none" spc="0" normalizeH="0" baseline="0" noProof="0" dirty="0" smtClean="0">
                <a:ln>
                  <a:noFill/>
                </a:ln>
                <a:solidFill>
                  <a:schemeClr val="tx1"/>
                </a:solidFill>
                <a:effectLst/>
                <a:uLnTx/>
                <a:uFillTx/>
                <a:latin typeface="+mn-lt"/>
                <a:ea typeface="+mn-ea"/>
                <a:cs typeface="+mn-cs"/>
                <a:hlinkClick r:id="rId5"/>
              </a:rPr>
              <a:t>http://msdn.microsoft.com/en-us/architecture/dd393309.aspx</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Support Policies of SQL Server in virtualized environments. </a:t>
            </a: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6"/>
              </a:rPr>
              <a:t>http://support.microsoft.com/?id=956893</a:t>
            </a:r>
            <a:endPar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endParaRP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8"/>
              </a:rPr>
              <a:t>http://blogs.msdn.com/psssql/archive/2008/10/08/sql-server-support-in-a-hardware-virtualization-environment.aspx</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Virtualization Validation Program</a:t>
            </a: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http://windowsservercatalog.com/svvp.aspx?svvppage=svvp.htm</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Server Hyper-V site </a:t>
            </a:r>
          </a:p>
          <a:p>
            <a:pPr marL="742950" marR="0" lvl="1" indent="-285750" algn="l" defTabSz="914400" rtl="0" eaLnBrk="1" fontAlgn="auto" latinLnBrk="0" hangingPunct="1">
              <a:lnSpc>
                <a:spcPct val="100000"/>
              </a:lnSpc>
              <a:spcBef>
                <a:spcPts val="550"/>
              </a:spcBef>
              <a:spcAft>
                <a:spcPts val="0"/>
              </a:spcAft>
              <a:buClrTx/>
              <a:buSzTx/>
              <a:buFont typeface="Times" pitchFamily="1"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9"/>
              </a:rPr>
              <a:t>http://www.microsoft.com/windowsserver2008/en/us/virtualization-consolidation.aspx</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Hyper-V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Technet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center </a:t>
            </a:r>
          </a:p>
          <a:p>
            <a:pPr marL="742950" marR="0" lvl="1" indent="-28575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0"/>
              </a:rPr>
              <a:t>http://technet2.microsoft.com/windowsserver2008/en/servermanager/virtualization.mspx</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SQL Server 2008 Business Value Calculator: 		                                                                         				</a:t>
            </a:r>
            <a:r>
              <a:rPr kumimoji="0" lang="en-US" sz="2400" b="1" i="0" u="none" strike="noStrike" kern="1200" cap="none" spc="0" normalizeH="0" baseline="0" noProof="0" dirty="0" smtClean="0">
                <a:ln>
                  <a:noFill/>
                </a:ln>
                <a:solidFill>
                  <a:srgbClr val="FFC000"/>
                </a:solidFill>
                <a:effectLst/>
                <a:uLnTx/>
                <a:uFillTx/>
                <a:latin typeface="+mn-lt"/>
                <a:ea typeface="+mn-ea"/>
                <a:cs typeface="+mn-cs"/>
              </a:rPr>
              <a:t>www.moresqlserver.com</a:t>
            </a:r>
            <a:endParaRPr kumimoji="0" lang="en-US" sz="20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550"/>
              </a:spcBef>
              <a:spcAft>
                <a:spcPts val="0"/>
              </a:spcAft>
              <a:buClrTx/>
              <a:buSzTx/>
              <a:buFont typeface="Times" pitchFamily="1"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ontent Placeholder 2"/>
          <p:cNvSpPr txBox="1">
            <a:spLocks/>
          </p:cNvSpPr>
          <p:nvPr/>
        </p:nvSpPr>
        <p:spPr>
          <a:xfrm>
            <a:off x="685800" y="1057055"/>
            <a:ext cx="7619999" cy="2371945"/>
          </a:xfrm>
          <a:prstGeom prst="rect">
            <a:avLst/>
          </a:prstGeom>
        </p:spPr>
        <p:txBody>
          <a:bodyPr/>
          <a:lstStyle/>
          <a:p>
            <a:pPr marL="396875" marR="0" lvl="0" indent="-396875" algn="l" defTabSz="914363" rtl="0" eaLnBrk="1" fontAlgn="auto" latinLnBrk="0" hangingPunct="1">
              <a:spcAft>
                <a:spcPts val="0"/>
              </a:spcAft>
              <a:buClrTx/>
              <a:buSzTx/>
              <a:buFontTx/>
              <a:buBlip>
                <a:blip r:embed="rId3"/>
              </a:buBlip>
              <a:tabLst/>
              <a:defRPr/>
            </a:pPr>
            <a:r>
              <a:rPr lang="en-US" sz="2400" dirty="0" smtClean="0">
                <a:solidFill>
                  <a:srgbClr val="99CC99"/>
                </a:solidFill>
              </a:rPr>
              <a:t>Schema </a:t>
            </a:r>
            <a:r>
              <a:rPr lang="zh-CN" altLang="en-US" sz="2400" dirty="0" smtClean="0">
                <a:solidFill>
                  <a:srgbClr val="99CC99"/>
                </a:solidFill>
              </a:rPr>
              <a:t>层次的整合</a:t>
            </a:r>
            <a:endParaRPr lang="en-US" sz="2400" dirty="0" smtClean="0">
              <a:solidFill>
                <a:srgbClr val="99CC99"/>
              </a:solidFill>
            </a:endParaRPr>
          </a:p>
          <a:p>
            <a:pPr marL="396875" marR="0" lvl="0" indent="-396875" algn="l" defTabSz="914363" rtl="0" eaLnBrk="1" fontAlgn="auto" latinLnBrk="0" hangingPunct="1">
              <a:spcAft>
                <a:spcPts val="0"/>
              </a:spcAft>
              <a:buClrTx/>
              <a:buSzTx/>
              <a:tabLst/>
              <a:defRPr/>
            </a:pPr>
            <a:r>
              <a:rPr lang="en-US" sz="2000" dirty="0" smtClean="0">
                <a:solidFill>
                  <a:srgbClr val="99CC99"/>
                </a:solidFill>
              </a:rPr>
              <a:t>	</a:t>
            </a:r>
            <a:r>
              <a:rPr lang="zh-CN" altLang="en-US" sz="2000" dirty="0" smtClean="0">
                <a:solidFill>
                  <a:srgbClr val="99CC99"/>
                </a:solidFill>
              </a:rPr>
              <a:t>多个数据库整合到一个数据库</a:t>
            </a:r>
            <a:endParaRPr lang="en-US" sz="2000" dirty="0" smtClean="0">
              <a:solidFill>
                <a:srgbClr val="99CC99"/>
              </a:solidFill>
            </a:endParaRPr>
          </a:p>
          <a:p>
            <a:pPr marL="396875" marR="0" lvl="0" indent="-396875" algn="l" defTabSz="914363" rtl="0" eaLnBrk="1" fontAlgn="auto" latinLnBrk="0" hangingPunct="1">
              <a:spcAft>
                <a:spcPts val="0"/>
              </a:spcAft>
              <a:buClrTx/>
              <a:buSzTx/>
              <a:tabLst/>
              <a:defRPr/>
            </a:pPr>
            <a:r>
              <a:rPr kumimoji="0" lang="en-US" sz="800" b="0" i="0" u="none" strike="noStrike" kern="1200" cap="none" spc="0" normalizeH="0" baseline="0" noProof="0" dirty="0" smtClean="0">
                <a:ln>
                  <a:noFill/>
                </a:ln>
                <a:solidFill>
                  <a:srgbClr val="99CC99"/>
                </a:solidFill>
                <a:effectLst/>
                <a:uLnTx/>
                <a:uFillTx/>
                <a:latin typeface="+mn-lt"/>
                <a:ea typeface="+mn-ea"/>
                <a:cs typeface="+mn-cs"/>
              </a:rPr>
              <a:t>   </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Forces common security model on all applications</a:t>
            </a:r>
          </a:p>
          <a:p>
            <a:pPr marL="914400" marR="0" lvl="1" indent="-396875" algn="l" defTabSz="914363" rtl="0" eaLnBrk="1" fontAlgn="auto" latinLnBrk="0" hangingPunct="1">
              <a:spcAft>
                <a:spcPts val="30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Typically requires</a:t>
            </a:r>
            <a:r>
              <a:rPr kumimoji="0" lang="en-US" b="0" i="0" u="none" strike="noStrike" kern="1200" cap="none" spc="0" normalizeH="0" noProof="0" dirty="0" smtClean="0">
                <a:ln>
                  <a:noFill/>
                </a:ln>
                <a:solidFill>
                  <a:srgbClr val="99CC99"/>
                </a:solidFill>
                <a:effectLst/>
                <a:uLnTx/>
                <a:uFillTx/>
                <a:latin typeface="+mn-lt"/>
                <a:ea typeface="+mn-ea"/>
                <a:cs typeface="+mn-cs"/>
              </a:rPr>
              <a:t> changes to application and scripts</a:t>
            </a:r>
            <a:endParaRPr kumimoji="0" lang="en-US"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Many opportunities for subtle cross interactions</a:t>
            </a:r>
          </a:p>
          <a:p>
            <a:pPr marL="1371600" lvl="2" indent="-396875" defTabSz="914363">
              <a:buSzPct val="90000"/>
              <a:buFontTx/>
              <a:buBlip>
                <a:blip r:embed="rId4"/>
              </a:buBlip>
              <a:defRPr/>
            </a:pPr>
            <a:r>
              <a:rPr kumimoji="0" lang="en-US" sz="1600" b="0" i="0" u="none" strike="noStrike" kern="1200" cap="none" spc="0" normalizeH="0" baseline="0" noProof="0" dirty="0" smtClean="0">
                <a:ln>
                  <a:noFill/>
                </a:ln>
                <a:solidFill>
                  <a:srgbClr val="99CC99"/>
                </a:solidFill>
                <a:effectLst/>
                <a:uLnTx/>
                <a:uFillTx/>
                <a:latin typeface="+mn-lt"/>
                <a:ea typeface="+mn-ea"/>
                <a:cs typeface="+mn-cs"/>
              </a:rPr>
              <a:t>Namespace collisions and conflicts</a:t>
            </a:r>
          </a:p>
          <a:p>
            <a:pPr marL="1371600" lvl="2" indent="-396875" defTabSz="914363">
              <a:buSzPct val="90000"/>
              <a:buFontTx/>
              <a:buBlip>
                <a:blip r:embed="rId4"/>
              </a:buBlip>
              <a:defRPr/>
            </a:pPr>
            <a:r>
              <a:rPr lang="en-US" sz="1600" dirty="0" smtClean="0">
                <a:solidFill>
                  <a:srgbClr val="99CC99"/>
                </a:solidFill>
              </a:rPr>
              <a:t>Unexpected dependencies / performance contentions</a:t>
            </a:r>
            <a:endParaRPr kumimoji="0" lang="en-US" sz="16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120000"/>
              </a:lnSpc>
              <a:spcBef>
                <a:spcPct val="20000"/>
              </a:spcBef>
              <a:spcAft>
                <a:spcPts val="0"/>
              </a:spcAft>
              <a:buClrTx/>
              <a:buSzTx/>
              <a:tabLst/>
              <a:defRPr/>
            </a:pPr>
            <a:endParaRPr kumimoji="0" lang="en-US" sz="22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2" name="Title 1"/>
          <p:cNvSpPr>
            <a:spLocks noGrp="1"/>
          </p:cNvSpPr>
          <p:nvPr>
            <p:ph type="title"/>
          </p:nvPr>
        </p:nvSpPr>
        <p:spPr/>
        <p:txBody>
          <a:bodyPr>
            <a:normAutofit/>
          </a:bodyPr>
          <a:lstStyle/>
          <a:p>
            <a:pPr algn="l"/>
            <a:r>
              <a:rPr lang="en-US" sz="4000" dirty="0" smtClean="0"/>
              <a:t>SQL Server</a:t>
            </a:r>
            <a:r>
              <a:rPr lang="zh-CN" altLang="en-US" sz="4000" dirty="0" smtClean="0"/>
              <a:t>的整合现状</a:t>
            </a:r>
            <a:endParaRPr lang="en-US" sz="4000" dirty="0"/>
          </a:p>
        </p:txBody>
      </p:sp>
      <p:sp>
        <p:nvSpPr>
          <p:cNvPr id="5" name="TextBox 4"/>
          <p:cNvSpPr txBox="1"/>
          <p:nvPr/>
        </p:nvSpPr>
        <p:spPr>
          <a:xfrm rot="16200000">
            <a:off x="-1931566" y="3288912"/>
            <a:ext cx="4481355"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accent6"/>
                </a:solidFill>
                <a:latin typeface="Calibri"/>
                <a:ea typeface="+mn-ea"/>
                <a:cs typeface="+mn-cs"/>
              </a:rPr>
              <a:t>Higher Isolation, Higher Costs</a:t>
            </a:r>
          </a:p>
        </p:txBody>
      </p:sp>
      <p:sp>
        <p:nvSpPr>
          <p:cNvPr id="6" name="TextBox 5"/>
          <p:cNvSpPr txBox="1"/>
          <p:nvPr/>
        </p:nvSpPr>
        <p:spPr>
          <a:xfrm rot="5400000">
            <a:off x="6728050" y="3264330"/>
            <a:ext cx="4308680"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bg2">
                    <a:lumMod val="50000"/>
                  </a:schemeClr>
                </a:solidFill>
                <a:latin typeface="Calibri"/>
                <a:ea typeface="+mn-ea"/>
                <a:cs typeface="+mn-cs"/>
              </a:rPr>
              <a:t>Higher Density, Lower Costs </a:t>
            </a:r>
          </a:p>
        </p:txBody>
      </p:sp>
      <p:cxnSp>
        <p:nvCxnSpPr>
          <p:cNvPr id="49" name="Straight Connector 48"/>
          <p:cNvCxnSpPr/>
          <p:nvPr/>
        </p:nvCxnSpPr>
        <p:spPr>
          <a:xfrm rot="5400000">
            <a:off x="-768870" y="4076700"/>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08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68331"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1536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sp>
        <p:nvSpPr>
          <p:cNvPr id="4" name="Left-Right Arrow 3"/>
          <p:cNvSpPr/>
          <p:nvPr/>
        </p:nvSpPr>
        <p:spPr>
          <a:xfrm>
            <a:off x="564630" y="3625702"/>
            <a:ext cx="8001000" cy="412898"/>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8194" name="Picture 2"/>
          <p:cNvPicPr>
            <a:picLocks noChangeAspect="1" noChangeArrowheads="1"/>
          </p:cNvPicPr>
          <p:nvPr/>
        </p:nvPicPr>
        <p:blipFill>
          <a:blip r:embed="rId5" cstate="print"/>
          <a:srcRect/>
          <a:stretch>
            <a:fillRect/>
          </a:stretch>
        </p:blipFill>
        <p:spPr bwMode="auto">
          <a:xfrm>
            <a:off x="923925" y="3962400"/>
            <a:ext cx="7296150" cy="2600325"/>
          </a:xfrm>
          <a:prstGeom prst="rect">
            <a:avLst/>
          </a:prstGeom>
          <a:noFill/>
          <a:ln w="9525">
            <a:noFill/>
            <a:miter lim="800000"/>
            <a:headEnd/>
            <a:tailEnd/>
          </a:ln>
          <a:effectLst/>
        </p:spPr>
      </p:pic>
      <p:sp>
        <p:nvSpPr>
          <p:cNvPr id="61" name="Rectangle 60"/>
          <p:cNvSpPr/>
          <p:nvPr/>
        </p:nvSpPr>
        <p:spPr bwMode="auto">
          <a:xfrm>
            <a:off x="6687403" y="4038600"/>
            <a:ext cx="1465996" cy="2419350"/>
          </a:xfrm>
          <a:prstGeom prst="rect">
            <a:avLst/>
          </a:prstGeom>
          <a:noFill/>
          <a:ln w="3810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1171"/>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685800" y="1057055"/>
            <a:ext cx="7619999" cy="2371945"/>
          </a:xfrm>
          <a:prstGeom prst="rect">
            <a:avLst/>
          </a:prstGeom>
        </p:spPr>
        <p:txBody>
          <a:bodyPr/>
          <a:lstStyle/>
          <a:p>
            <a:pPr marL="396875" lvl="0" indent="-396875" defTabSz="914363">
              <a:buBlip>
                <a:blip r:embed="rId3"/>
              </a:buBlip>
              <a:defRPr/>
            </a:pPr>
            <a:r>
              <a:rPr lang="zh-CN" altLang="en-US" sz="2000" dirty="0" smtClean="0">
                <a:solidFill>
                  <a:srgbClr val="99CC99"/>
                </a:solidFill>
              </a:rPr>
              <a:t>数据库层次的整合</a:t>
            </a:r>
            <a:endParaRPr lang="en-US" sz="2000" dirty="0" smtClean="0">
              <a:solidFill>
                <a:srgbClr val="99CC99"/>
              </a:solidFill>
            </a:endParaRPr>
          </a:p>
          <a:p>
            <a:pPr marL="396875" marR="0" lvl="0" indent="-396875" algn="l" defTabSz="914363" rtl="0" eaLnBrk="1" fontAlgn="auto" latinLnBrk="0" hangingPunct="1">
              <a:spcAft>
                <a:spcPts val="0"/>
              </a:spcAft>
              <a:buClrTx/>
              <a:buSzTx/>
              <a:tabLst/>
              <a:defRPr/>
            </a:pPr>
            <a:r>
              <a:rPr lang="en-US" sz="2000" dirty="0" smtClean="0">
                <a:solidFill>
                  <a:srgbClr val="99CC99"/>
                </a:solidFill>
              </a:rPr>
              <a:t>       </a:t>
            </a:r>
            <a:r>
              <a:rPr lang="zh-CN" altLang="en-US" sz="2000" dirty="0" smtClean="0">
                <a:solidFill>
                  <a:srgbClr val="99CC99"/>
                </a:solidFill>
              </a:rPr>
              <a:t>多个数据库共存在同一</a:t>
            </a:r>
            <a:r>
              <a:rPr lang="en-US" altLang="zh-CN" sz="2000" dirty="0" smtClean="0">
                <a:solidFill>
                  <a:srgbClr val="99CC99"/>
                </a:solidFill>
              </a:rPr>
              <a:t>SQL</a:t>
            </a:r>
            <a:r>
              <a:rPr lang="zh-CN" altLang="en-US" sz="2000" dirty="0" smtClean="0">
                <a:solidFill>
                  <a:srgbClr val="99CC99"/>
                </a:solidFill>
              </a:rPr>
              <a:t>实例</a:t>
            </a:r>
            <a:endParaRPr lang="en-US" sz="2000" dirty="0" smtClean="0">
              <a:solidFill>
                <a:srgbClr val="99CC99"/>
              </a:solidFill>
            </a:endParaRPr>
          </a:p>
          <a:p>
            <a:pPr marL="396875" marR="0" lvl="0" indent="-396875" algn="l" defTabSz="914363" rtl="0" eaLnBrk="1" fontAlgn="auto" latinLnBrk="0" hangingPunct="1">
              <a:spcAft>
                <a:spcPts val="0"/>
              </a:spcAft>
              <a:buClrTx/>
              <a:buSzTx/>
              <a:tabLst/>
              <a:defRPr/>
            </a:pPr>
            <a:r>
              <a:rPr lang="en-US" sz="500" dirty="0" smtClean="0">
                <a:solidFill>
                  <a:srgbClr val="99CC99"/>
                </a:solidFill>
              </a:rPr>
              <a:t>   </a:t>
            </a:r>
          </a:p>
          <a:p>
            <a:pPr marL="914400" marR="0" lvl="1" indent="-396875" algn="l" defTabSz="914363" rtl="0" eaLnBrk="1" fontAlgn="auto" latinLnBrk="0" hangingPunct="1">
              <a:spcAft>
                <a:spcPts val="300"/>
              </a:spcAft>
              <a:buClrTx/>
              <a:buSzPct val="90000"/>
              <a:buFontTx/>
              <a:buBlip>
                <a:blip r:embed="rId4"/>
              </a:buBlip>
              <a:tabLst/>
              <a:defRPr/>
            </a:pPr>
            <a:r>
              <a:rPr kumimoji="0" lang="en-US" b="0" i="0" u="none" strike="noStrike" kern="1200" cap="none" spc="0" normalizeH="0" baseline="0" noProof="0" dirty="0" smtClean="0">
                <a:ln>
                  <a:noFill/>
                </a:ln>
                <a:solidFill>
                  <a:srgbClr val="99CC99"/>
                </a:solidFill>
                <a:effectLst/>
                <a:uLnTx/>
                <a:uFillTx/>
                <a:latin typeface="+mn-lt"/>
                <a:ea typeface="+mn-ea"/>
                <a:cs typeface="+mn-cs"/>
              </a:rPr>
              <a:t>Common security, manageability and compatibility models required</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Might require changes to existing applications and scripts</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Lower manageability costs</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Better resource isolation and allocation capabilities through </a:t>
            </a:r>
            <a:br>
              <a:rPr lang="en-US" dirty="0" smtClean="0">
                <a:solidFill>
                  <a:srgbClr val="99CC99"/>
                </a:solidFill>
              </a:rPr>
            </a:br>
            <a:r>
              <a:rPr lang="en-US" dirty="0" smtClean="0">
                <a:solidFill>
                  <a:srgbClr val="99CC99"/>
                </a:solidFill>
              </a:rPr>
              <a:t>Resource Governor</a:t>
            </a:r>
            <a:endParaRPr kumimoji="0" lang="en-US"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spcAft>
                <a:spcPts val="0"/>
              </a:spcAft>
              <a:buClrTx/>
              <a:buSzPct val="90000"/>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spcAft>
                <a:spcPts val="0"/>
              </a:spcAft>
              <a:buClrTx/>
              <a:buSzTx/>
              <a:tabLst/>
              <a:defRPr/>
            </a:pPr>
            <a:endParaRPr kumimoji="0" lang="en-US" sz="22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2" name="Title 1"/>
          <p:cNvSpPr>
            <a:spLocks noGrp="1"/>
          </p:cNvSpPr>
          <p:nvPr>
            <p:ph type="title"/>
          </p:nvPr>
        </p:nvSpPr>
        <p:spPr/>
        <p:txBody>
          <a:bodyPr>
            <a:normAutofit/>
          </a:bodyPr>
          <a:lstStyle/>
          <a:p>
            <a:pPr algn="l"/>
            <a:r>
              <a:rPr lang="en-US" sz="4000" dirty="0" smtClean="0"/>
              <a:t>SQL Server</a:t>
            </a:r>
            <a:r>
              <a:rPr lang="zh-CN" altLang="en-US" sz="4000" dirty="0" smtClean="0"/>
              <a:t>的整合现状</a:t>
            </a:r>
            <a:endParaRPr lang="en-US" sz="4000" dirty="0"/>
          </a:p>
        </p:txBody>
      </p:sp>
      <p:sp>
        <p:nvSpPr>
          <p:cNvPr id="5" name="TextBox 4"/>
          <p:cNvSpPr txBox="1"/>
          <p:nvPr/>
        </p:nvSpPr>
        <p:spPr>
          <a:xfrm rot="16200000">
            <a:off x="-1931566" y="3288912"/>
            <a:ext cx="4481355"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accent6"/>
                </a:solidFill>
                <a:latin typeface="Calibri"/>
                <a:ea typeface="+mn-ea"/>
                <a:cs typeface="+mn-cs"/>
              </a:rPr>
              <a:t>Higher Isolation, Higher Costs</a:t>
            </a:r>
          </a:p>
        </p:txBody>
      </p:sp>
      <p:sp>
        <p:nvSpPr>
          <p:cNvPr id="6" name="TextBox 5"/>
          <p:cNvSpPr txBox="1"/>
          <p:nvPr/>
        </p:nvSpPr>
        <p:spPr>
          <a:xfrm rot="5400000">
            <a:off x="6728050" y="3264330"/>
            <a:ext cx="4308680"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bg2">
                    <a:lumMod val="50000"/>
                  </a:schemeClr>
                </a:solidFill>
                <a:latin typeface="Calibri"/>
                <a:ea typeface="+mn-ea"/>
                <a:cs typeface="+mn-cs"/>
              </a:rPr>
              <a:t>Higher Density, Lower Costs </a:t>
            </a:r>
          </a:p>
        </p:txBody>
      </p:sp>
      <p:cxnSp>
        <p:nvCxnSpPr>
          <p:cNvPr id="49" name="Straight Connector 48"/>
          <p:cNvCxnSpPr/>
          <p:nvPr/>
        </p:nvCxnSpPr>
        <p:spPr>
          <a:xfrm rot="5400000">
            <a:off x="-768870" y="4076700"/>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08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68331"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1536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sp>
        <p:nvSpPr>
          <p:cNvPr id="65" name="Left-Right Arrow 64"/>
          <p:cNvSpPr/>
          <p:nvPr/>
        </p:nvSpPr>
        <p:spPr>
          <a:xfrm>
            <a:off x="564630" y="3625702"/>
            <a:ext cx="8001000" cy="412898"/>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70" name="Picture 2"/>
          <p:cNvPicPr>
            <a:picLocks noChangeAspect="1" noChangeArrowheads="1"/>
          </p:cNvPicPr>
          <p:nvPr/>
        </p:nvPicPr>
        <p:blipFill>
          <a:blip r:embed="rId5" cstate="print"/>
          <a:srcRect/>
          <a:stretch>
            <a:fillRect/>
          </a:stretch>
        </p:blipFill>
        <p:spPr bwMode="auto">
          <a:xfrm>
            <a:off x="923925" y="3962400"/>
            <a:ext cx="7296150" cy="2600325"/>
          </a:xfrm>
          <a:prstGeom prst="rect">
            <a:avLst/>
          </a:prstGeom>
          <a:noFill/>
          <a:ln w="9525">
            <a:noFill/>
            <a:miter lim="800000"/>
            <a:headEnd/>
            <a:tailEnd/>
          </a:ln>
          <a:effectLst/>
        </p:spPr>
      </p:pic>
      <p:sp>
        <p:nvSpPr>
          <p:cNvPr id="71" name="Rectangle 70"/>
          <p:cNvSpPr/>
          <p:nvPr/>
        </p:nvSpPr>
        <p:spPr bwMode="auto">
          <a:xfrm>
            <a:off x="5181600" y="4038600"/>
            <a:ext cx="1523999" cy="2419350"/>
          </a:xfrm>
          <a:prstGeom prst="rect">
            <a:avLst/>
          </a:prstGeom>
          <a:noFill/>
          <a:ln w="3810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443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685800" y="1066800"/>
            <a:ext cx="7619999" cy="2371945"/>
          </a:xfrm>
          <a:prstGeom prst="rect">
            <a:avLst/>
          </a:prstGeom>
        </p:spPr>
        <p:txBody>
          <a:bodyPr/>
          <a:lstStyle/>
          <a:p>
            <a:pPr marL="396875" lvl="0" indent="-396875" defTabSz="914363">
              <a:buBlip>
                <a:blip r:embed="rId3"/>
              </a:buBlip>
              <a:defRPr/>
            </a:pPr>
            <a:r>
              <a:rPr lang="zh-CN" altLang="en-US" sz="2400" dirty="0" smtClean="0">
                <a:solidFill>
                  <a:srgbClr val="99CC99"/>
                </a:solidFill>
              </a:rPr>
              <a:t>实例层次的整合</a:t>
            </a:r>
            <a:endParaRPr lang="en-US" sz="2400" dirty="0" smtClean="0">
              <a:solidFill>
                <a:srgbClr val="99CC99"/>
              </a:solidFill>
            </a:endParaRPr>
          </a:p>
          <a:p>
            <a:pPr marL="396875" marR="0" lvl="0" indent="-396875" algn="l" defTabSz="914363" rtl="0" eaLnBrk="1" fontAlgn="auto" latinLnBrk="0" hangingPunct="1">
              <a:spcAft>
                <a:spcPts val="0"/>
              </a:spcAft>
              <a:buClrTx/>
              <a:buSzTx/>
              <a:tabLst/>
              <a:defRPr/>
            </a:pPr>
            <a:r>
              <a:rPr lang="en-US" sz="2000" dirty="0" smtClean="0">
                <a:solidFill>
                  <a:srgbClr val="99CC99"/>
                </a:solidFill>
              </a:rPr>
              <a:t>        </a:t>
            </a:r>
            <a:r>
              <a:rPr lang="zh-CN" altLang="en-US" sz="2000" dirty="0" smtClean="0">
                <a:solidFill>
                  <a:srgbClr val="99CC99"/>
                </a:solidFill>
              </a:rPr>
              <a:t>多个实例共享同一系统</a:t>
            </a:r>
            <a:endParaRPr lang="en-US" sz="2000" dirty="0" smtClean="0">
              <a:solidFill>
                <a:srgbClr val="99CC99"/>
              </a:solidFill>
            </a:endParaRPr>
          </a:p>
          <a:p>
            <a:pPr marL="396875" marR="0" lvl="0" indent="-396875" algn="l" defTabSz="914363" rtl="0" eaLnBrk="1" fontAlgn="auto" latinLnBrk="0" hangingPunct="1">
              <a:spcAft>
                <a:spcPts val="0"/>
              </a:spcAft>
              <a:buClrTx/>
              <a:buSzTx/>
              <a:tabLst/>
              <a:defRPr/>
            </a:pPr>
            <a:r>
              <a:rPr lang="en-US" sz="800" dirty="0" smtClean="0">
                <a:solidFill>
                  <a:srgbClr val="99CC99"/>
                </a:solidFill>
              </a:rPr>
              <a:t>   </a:t>
            </a:r>
          </a:p>
          <a:p>
            <a:pPr marL="914400" marR="0" lvl="1" indent="-396875" algn="l" defTabSz="914363" rtl="0" eaLnBrk="1" fontAlgn="auto" latinLnBrk="0" hangingPunct="1">
              <a:spcAft>
                <a:spcPts val="400"/>
              </a:spcAft>
              <a:buClrTx/>
              <a:buSzPct val="90000"/>
              <a:buFontTx/>
              <a:buBlip>
                <a:blip r:embed="rId4"/>
              </a:buBlip>
              <a:tabLst/>
              <a:defRPr/>
            </a:pPr>
            <a:r>
              <a:rPr lang="en-US" noProof="0" dirty="0" smtClean="0">
                <a:solidFill>
                  <a:srgbClr val="99CC99"/>
                </a:solidFill>
              </a:rPr>
              <a:t>Full schema and security isolation</a:t>
            </a:r>
          </a:p>
          <a:p>
            <a:pPr marL="914400" marR="0" lvl="1" indent="-396875" algn="l" defTabSz="914363" rtl="0" eaLnBrk="1" fontAlgn="auto" latinLnBrk="0" hangingPunct="1">
              <a:spcAft>
                <a:spcPts val="400"/>
              </a:spcAft>
              <a:buClrTx/>
              <a:buSzPct val="90000"/>
              <a:buFontTx/>
              <a:buBlip>
                <a:blip r:embed="rId4"/>
              </a:buBlip>
              <a:tabLst/>
              <a:defRPr/>
            </a:pPr>
            <a:r>
              <a:rPr kumimoji="0" lang="en-US" b="0" i="0" u="none" strike="noStrike" kern="1200" cap="none" spc="0" normalizeH="0" baseline="0" dirty="0" smtClean="0">
                <a:ln>
                  <a:noFill/>
                </a:ln>
                <a:solidFill>
                  <a:srgbClr val="99CC99"/>
                </a:solidFill>
                <a:effectLst/>
                <a:uLnTx/>
                <a:uFillTx/>
                <a:latin typeface="+mn-lt"/>
                <a:ea typeface="+mn-ea"/>
                <a:cs typeface="+mn-cs"/>
              </a:rPr>
              <a:t>Partial</a:t>
            </a:r>
            <a:r>
              <a:rPr kumimoji="0" lang="en-US" b="0" i="0" u="none" strike="noStrike" kern="1200" cap="none" spc="0" normalizeH="0" dirty="0" smtClean="0">
                <a:ln>
                  <a:noFill/>
                </a:ln>
                <a:solidFill>
                  <a:srgbClr val="99CC99"/>
                </a:solidFill>
                <a:effectLst/>
                <a:uLnTx/>
                <a:uFillTx/>
                <a:latin typeface="+mn-lt"/>
                <a:ea typeface="+mn-ea"/>
                <a:cs typeface="+mn-cs"/>
              </a:rPr>
              <a:t> system resource and management isolation</a:t>
            </a:r>
          </a:p>
          <a:p>
            <a:pPr marL="914400" marR="0" lvl="1" indent="-396875" algn="l" defTabSz="914363" rtl="0" eaLnBrk="1" fontAlgn="auto" latinLnBrk="0" hangingPunct="1">
              <a:spcAft>
                <a:spcPts val="400"/>
              </a:spcAft>
              <a:buClrTx/>
              <a:buSzPct val="90000"/>
              <a:buFontTx/>
              <a:buBlip>
                <a:blip r:embed="rId4"/>
              </a:buBlip>
              <a:tabLst/>
              <a:defRPr/>
            </a:pPr>
            <a:r>
              <a:rPr lang="en-US" dirty="0" smtClean="0">
                <a:solidFill>
                  <a:srgbClr val="99CC99"/>
                </a:solidFill>
              </a:rPr>
              <a:t>Potential conflicts in namespace, resources and system roles</a:t>
            </a:r>
            <a:endParaRPr kumimoji="0" lang="en-US" b="0" i="0" u="none" strike="noStrike" kern="1200" cap="none" spc="0" normalizeH="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spcAft>
                <a:spcPts val="400"/>
              </a:spcAft>
              <a:buClrTx/>
              <a:buSzPct val="90000"/>
              <a:buFontTx/>
              <a:buBlip>
                <a:blip r:embed="rId4"/>
              </a:buBlip>
              <a:tabLst/>
              <a:defRPr/>
            </a:pPr>
            <a:r>
              <a:rPr lang="en-US" baseline="0" noProof="0" dirty="0" smtClean="0">
                <a:solidFill>
                  <a:srgbClr val="99CC99"/>
                </a:solidFill>
              </a:rPr>
              <a:t>System Memory and CPU are typical density limiters</a:t>
            </a:r>
            <a:endParaRPr kumimoji="0" lang="en-US"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120000"/>
              </a:lnSpc>
              <a:spcBef>
                <a:spcPct val="20000"/>
              </a:spcBef>
              <a:spcAft>
                <a:spcPts val="0"/>
              </a:spcAft>
              <a:buClrTx/>
              <a:buSzPct val="90000"/>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120000"/>
              </a:lnSpc>
              <a:spcBef>
                <a:spcPct val="20000"/>
              </a:spcBef>
              <a:spcAft>
                <a:spcPts val="0"/>
              </a:spcAft>
              <a:buClrTx/>
              <a:buSzTx/>
              <a:tabLst/>
              <a:defRPr/>
            </a:pPr>
            <a:endParaRPr kumimoji="0" lang="en-US" sz="22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2" name="Title 1"/>
          <p:cNvSpPr>
            <a:spLocks noGrp="1"/>
          </p:cNvSpPr>
          <p:nvPr>
            <p:ph type="title"/>
          </p:nvPr>
        </p:nvSpPr>
        <p:spPr/>
        <p:txBody>
          <a:bodyPr>
            <a:normAutofit/>
          </a:bodyPr>
          <a:lstStyle/>
          <a:p>
            <a:pPr algn="l"/>
            <a:r>
              <a:rPr lang="en-US" sz="4000" dirty="0" smtClean="0"/>
              <a:t>SQL Server</a:t>
            </a:r>
            <a:r>
              <a:rPr lang="zh-CN" altLang="en-US" sz="4000" dirty="0" smtClean="0"/>
              <a:t>的整合现状</a:t>
            </a:r>
            <a:endParaRPr lang="en-US" sz="4000" dirty="0"/>
          </a:p>
        </p:txBody>
      </p:sp>
      <p:sp>
        <p:nvSpPr>
          <p:cNvPr id="5" name="TextBox 4"/>
          <p:cNvSpPr txBox="1"/>
          <p:nvPr/>
        </p:nvSpPr>
        <p:spPr>
          <a:xfrm rot="16200000">
            <a:off x="-1931566" y="3288912"/>
            <a:ext cx="4481355"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accent6"/>
                </a:solidFill>
                <a:latin typeface="Calibri"/>
                <a:ea typeface="+mn-ea"/>
                <a:cs typeface="+mn-cs"/>
              </a:rPr>
              <a:t>Higher Isolation, Higher Costs</a:t>
            </a:r>
          </a:p>
        </p:txBody>
      </p:sp>
      <p:sp>
        <p:nvSpPr>
          <p:cNvPr id="6" name="TextBox 5"/>
          <p:cNvSpPr txBox="1"/>
          <p:nvPr/>
        </p:nvSpPr>
        <p:spPr>
          <a:xfrm rot="5400000">
            <a:off x="6728050" y="3264330"/>
            <a:ext cx="4308680"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bg2">
                    <a:lumMod val="50000"/>
                  </a:schemeClr>
                </a:solidFill>
                <a:latin typeface="Calibri"/>
                <a:ea typeface="+mn-ea"/>
                <a:cs typeface="+mn-cs"/>
              </a:rPr>
              <a:t>Higher Density, Lower Costs </a:t>
            </a:r>
          </a:p>
        </p:txBody>
      </p:sp>
      <p:cxnSp>
        <p:nvCxnSpPr>
          <p:cNvPr id="49" name="Straight Connector 48"/>
          <p:cNvCxnSpPr/>
          <p:nvPr/>
        </p:nvCxnSpPr>
        <p:spPr>
          <a:xfrm rot="5400000">
            <a:off x="-768870" y="4076700"/>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08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68331"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1536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sp>
        <p:nvSpPr>
          <p:cNvPr id="65" name="Left-Right Arrow 64"/>
          <p:cNvSpPr/>
          <p:nvPr/>
        </p:nvSpPr>
        <p:spPr>
          <a:xfrm>
            <a:off x="564630" y="3625702"/>
            <a:ext cx="8001000" cy="412898"/>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70" name="Picture 2"/>
          <p:cNvPicPr>
            <a:picLocks noChangeAspect="1" noChangeArrowheads="1"/>
          </p:cNvPicPr>
          <p:nvPr/>
        </p:nvPicPr>
        <p:blipFill>
          <a:blip r:embed="rId5" cstate="print"/>
          <a:srcRect/>
          <a:stretch>
            <a:fillRect/>
          </a:stretch>
        </p:blipFill>
        <p:spPr bwMode="auto">
          <a:xfrm>
            <a:off x="923925" y="3962400"/>
            <a:ext cx="7296150" cy="2600325"/>
          </a:xfrm>
          <a:prstGeom prst="rect">
            <a:avLst/>
          </a:prstGeom>
          <a:noFill/>
          <a:ln w="9525">
            <a:noFill/>
            <a:miter lim="800000"/>
            <a:headEnd/>
            <a:tailEnd/>
          </a:ln>
          <a:effectLst/>
        </p:spPr>
      </p:pic>
      <p:sp>
        <p:nvSpPr>
          <p:cNvPr id="71" name="Rectangle 70"/>
          <p:cNvSpPr/>
          <p:nvPr/>
        </p:nvSpPr>
        <p:spPr bwMode="auto">
          <a:xfrm>
            <a:off x="3733800" y="4038600"/>
            <a:ext cx="1452349" cy="2419350"/>
          </a:xfrm>
          <a:prstGeom prst="rect">
            <a:avLst/>
          </a:prstGeom>
          <a:noFill/>
          <a:ln w="3810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7884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SQL Server</a:t>
            </a:r>
            <a:r>
              <a:rPr lang="zh-CN" altLang="en-US" sz="4000" dirty="0" smtClean="0"/>
              <a:t>的整合现状</a:t>
            </a:r>
            <a:endParaRPr lang="en-US" sz="4000" dirty="0"/>
          </a:p>
        </p:txBody>
      </p:sp>
      <p:sp>
        <p:nvSpPr>
          <p:cNvPr id="5" name="TextBox 4"/>
          <p:cNvSpPr txBox="1"/>
          <p:nvPr/>
        </p:nvSpPr>
        <p:spPr>
          <a:xfrm rot="16200000">
            <a:off x="-1931566" y="3288912"/>
            <a:ext cx="4481355"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accent6"/>
                </a:solidFill>
                <a:latin typeface="Calibri"/>
                <a:ea typeface="+mn-ea"/>
                <a:cs typeface="+mn-cs"/>
              </a:rPr>
              <a:t>Higher Isolation, Higher Costs</a:t>
            </a:r>
          </a:p>
        </p:txBody>
      </p:sp>
      <p:sp>
        <p:nvSpPr>
          <p:cNvPr id="6" name="TextBox 5"/>
          <p:cNvSpPr txBox="1"/>
          <p:nvPr/>
        </p:nvSpPr>
        <p:spPr>
          <a:xfrm rot="5400000">
            <a:off x="6728050" y="3264330"/>
            <a:ext cx="4308680" cy="523220"/>
          </a:xfrm>
          <a:prstGeom prst="rect">
            <a:avLst/>
          </a:prstGeom>
          <a:noFill/>
          <a:effectLst>
            <a:outerShdw blurRad="50800" dist="50800" dir="5400000" algn="ctr" rotWithShape="0">
              <a:srgbClr val="000000">
                <a:alpha val="70000"/>
              </a:srgbClr>
            </a:outerShdw>
          </a:effectLst>
        </p:spPr>
        <p:txBody>
          <a:bodyPr wrap="none" rtlCol="0">
            <a:spAutoFit/>
          </a:bodyPr>
          <a:lstStyle/>
          <a:p>
            <a:pPr algn="l" rtl="0"/>
            <a:r>
              <a:rPr lang="en-US" sz="2800" kern="1200" dirty="0">
                <a:solidFill>
                  <a:schemeClr val="bg2">
                    <a:lumMod val="50000"/>
                  </a:schemeClr>
                </a:solidFill>
                <a:latin typeface="Calibri"/>
                <a:ea typeface="+mn-ea"/>
                <a:cs typeface="+mn-cs"/>
              </a:rPr>
              <a:t>Higher Density, Lower Costs </a:t>
            </a:r>
          </a:p>
        </p:txBody>
      </p:sp>
      <p:cxnSp>
        <p:nvCxnSpPr>
          <p:cNvPr id="49" name="Straight Connector 48"/>
          <p:cNvCxnSpPr/>
          <p:nvPr/>
        </p:nvCxnSpPr>
        <p:spPr>
          <a:xfrm rot="5400000">
            <a:off x="-768870" y="4076700"/>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8008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2468331"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153694" y="4075906"/>
            <a:ext cx="5562600" cy="1588"/>
          </a:xfrm>
          <a:prstGeom prst="line">
            <a:avLst/>
          </a:prstGeom>
          <a:ln w="25400">
            <a:solidFill>
              <a:schemeClr val="bg1">
                <a:lumMod val="65000"/>
                <a:alpha val="22000"/>
              </a:schemeClr>
            </a:solidFill>
          </a:ln>
        </p:spPr>
        <p:style>
          <a:lnRef idx="1">
            <a:schemeClr val="accent1"/>
          </a:lnRef>
          <a:fillRef idx="0">
            <a:schemeClr val="accent1"/>
          </a:fillRef>
          <a:effectRef idx="0">
            <a:schemeClr val="accent1"/>
          </a:effectRef>
          <a:fontRef idx="minor">
            <a:schemeClr val="tx1"/>
          </a:fontRef>
        </p:style>
      </p:cxnSp>
      <p:sp>
        <p:nvSpPr>
          <p:cNvPr id="70" name="Content Placeholder 2"/>
          <p:cNvSpPr txBox="1">
            <a:spLocks/>
          </p:cNvSpPr>
          <p:nvPr/>
        </p:nvSpPr>
        <p:spPr>
          <a:xfrm>
            <a:off x="685801" y="1029760"/>
            <a:ext cx="7619999" cy="2371945"/>
          </a:xfrm>
          <a:prstGeom prst="rect">
            <a:avLst/>
          </a:prstGeom>
        </p:spPr>
        <p:txBody>
          <a:bodyPr/>
          <a:lstStyle/>
          <a:p>
            <a:pPr marL="396875" marR="0" lvl="0" indent="-396875" algn="l" defTabSz="914363" rtl="0" eaLnBrk="1" fontAlgn="auto" latinLnBrk="0" hangingPunct="1">
              <a:lnSpc>
                <a:spcPct val="120000"/>
              </a:lnSpc>
              <a:spcAft>
                <a:spcPts val="300"/>
              </a:spcAft>
              <a:buClrTx/>
              <a:buSzTx/>
              <a:buFontTx/>
              <a:buBlip>
                <a:blip r:embed="rId3"/>
              </a:buBlip>
              <a:tabLst/>
              <a:defRPr/>
            </a:pPr>
            <a:r>
              <a:rPr kumimoji="0" lang="zh-CN" altLang="en-US" sz="2000" b="0" i="0" u="none" strike="noStrike" kern="1200" cap="none" spc="0" normalizeH="0" baseline="0" noProof="0" dirty="0" smtClean="0">
                <a:ln>
                  <a:noFill/>
                </a:ln>
                <a:solidFill>
                  <a:srgbClr val="99CC99"/>
                </a:solidFill>
                <a:effectLst/>
                <a:uLnTx/>
                <a:uFillTx/>
                <a:latin typeface="+mn-lt"/>
                <a:ea typeface="+mn-ea"/>
                <a:cs typeface="+mn-cs"/>
              </a:rPr>
              <a:t>虚拟机的整合</a:t>
            </a: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Strong isolation between applications</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Ease of capturing and moving execution loads</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Out of the box High Availability configuration</a:t>
            </a:r>
          </a:p>
          <a:p>
            <a:pPr marL="914400" marR="0" lvl="1" indent="-396875" algn="l" defTabSz="914363" rtl="0" eaLnBrk="1" fontAlgn="auto" latinLnBrk="0" hangingPunct="1">
              <a:spcAft>
                <a:spcPts val="300"/>
              </a:spcAft>
              <a:buClrTx/>
              <a:buSzPct val="90000"/>
              <a:buFontTx/>
              <a:buBlip>
                <a:blip r:embed="rId4"/>
              </a:buBlip>
              <a:tabLst/>
              <a:defRPr/>
            </a:pPr>
            <a:r>
              <a:rPr lang="en-US" dirty="0" smtClean="0">
                <a:solidFill>
                  <a:srgbClr val="99CC99"/>
                </a:solidFill>
              </a:rPr>
              <a:t>Flexible storage management</a:t>
            </a:r>
          </a:p>
          <a:p>
            <a:pPr marL="914400" marR="0" lvl="1" indent="-396875" algn="l" defTabSz="914363" rtl="0" eaLnBrk="1" fontAlgn="auto" latinLnBrk="0" hangingPunct="1">
              <a:spcAft>
                <a:spcPts val="300"/>
              </a:spcAft>
              <a:buClrTx/>
              <a:buSzPct val="90000"/>
              <a:buFontTx/>
              <a:buBlip>
                <a:blip r:embed="rId4"/>
              </a:buBlip>
              <a:tabLst/>
              <a:defRPr/>
            </a:pPr>
            <a:r>
              <a:rPr lang="en-US" noProof="0" dirty="0" smtClean="0">
                <a:solidFill>
                  <a:srgbClr val="99CC99"/>
                </a:solidFill>
              </a:rPr>
              <a:t>Fewer systems, but just as many OS images to manage</a:t>
            </a:r>
          </a:p>
          <a:p>
            <a:pPr marL="914400" marR="0" lvl="1" indent="-396875" algn="l" defTabSz="914363" rtl="0" eaLnBrk="1" fontAlgn="auto" latinLnBrk="0" hangingPunct="1">
              <a:spcAft>
                <a:spcPts val="300"/>
              </a:spcAft>
              <a:buClrTx/>
              <a:buSzPct val="90000"/>
              <a:buFontTx/>
              <a:buBlip>
                <a:blip r:embed="rId4"/>
              </a:buBlip>
              <a:tabLst/>
              <a:defRPr/>
            </a:pPr>
            <a:r>
              <a:rPr kumimoji="0" lang="en-US" b="0" i="0" u="none" strike="noStrike" kern="1200" cap="none" spc="0" normalizeH="0" baseline="0" dirty="0" smtClean="0">
                <a:ln>
                  <a:noFill/>
                </a:ln>
                <a:solidFill>
                  <a:srgbClr val="99CC99"/>
                </a:solidFill>
                <a:effectLst/>
                <a:uLnTx/>
                <a:uFillTx/>
                <a:latin typeface="+mn-lt"/>
                <a:ea typeface="+mn-ea"/>
                <a:cs typeface="+mn-cs"/>
              </a:rPr>
              <a:t>Increased resource</a:t>
            </a:r>
            <a:r>
              <a:rPr kumimoji="0" lang="en-US" b="0" i="0" u="none" strike="noStrike" kern="1200" cap="none" spc="0" normalizeH="0" dirty="0" smtClean="0">
                <a:ln>
                  <a:noFill/>
                </a:ln>
                <a:solidFill>
                  <a:srgbClr val="99CC99"/>
                </a:solidFill>
                <a:effectLst/>
                <a:uLnTx/>
                <a:uFillTx/>
                <a:latin typeface="+mn-lt"/>
                <a:ea typeface="+mn-ea"/>
                <a:cs typeface="+mn-cs"/>
              </a:rPr>
              <a:t> usage</a:t>
            </a:r>
            <a:endParaRPr kumimoji="0" lang="en-US" b="0" i="0" u="none" strike="noStrike" kern="1200" cap="none" spc="0" normalizeH="0" baseline="0" noProof="0" dirty="0" smtClean="0">
              <a:ln>
                <a:noFill/>
              </a:ln>
              <a:solidFill>
                <a:srgbClr val="99CC99"/>
              </a:solidFill>
              <a:effectLst/>
              <a:uLnTx/>
              <a:uFillTx/>
              <a:latin typeface="+mn-lt"/>
              <a:ea typeface="+mn-ea"/>
              <a:cs typeface="+mn-cs"/>
            </a:endParaRPr>
          </a:p>
          <a:p>
            <a:pPr marL="914400" marR="0" lvl="1" indent="-396875" algn="l" defTabSz="914363" rtl="0" eaLnBrk="1" fontAlgn="auto" latinLnBrk="0" hangingPunct="1">
              <a:lnSpc>
                <a:spcPct val="120000"/>
              </a:lnSpc>
              <a:spcAft>
                <a:spcPts val="300"/>
              </a:spcAft>
              <a:buClrTx/>
              <a:buSzPct val="90000"/>
              <a:tabLst/>
              <a:defRPr/>
            </a:pPr>
            <a:endParaRPr kumimoji="0" lang="en-US" sz="2000" b="0" i="0" u="none" strike="noStrike" kern="1200" cap="none" spc="0" normalizeH="0" baseline="0" noProof="0" dirty="0" smtClean="0">
              <a:ln>
                <a:noFill/>
              </a:ln>
              <a:solidFill>
                <a:srgbClr val="99CC99"/>
              </a:solidFill>
              <a:effectLst/>
              <a:uLnTx/>
              <a:uFillTx/>
              <a:latin typeface="+mn-lt"/>
              <a:ea typeface="+mn-ea"/>
              <a:cs typeface="+mn-cs"/>
            </a:endParaRPr>
          </a:p>
          <a:p>
            <a:pPr marL="396875" marR="0" lvl="0" indent="-396875" algn="l" defTabSz="914363" rtl="0" eaLnBrk="1" fontAlgn="auto" latinLnBrk="0" hangingPunct="1">
              <a:lnSpc>
                <a:spcPct val="120000"/>
              </a:lnSpc>
              <a:spcAft>
                <a:spcPts val="300"/>
              </a:spcAft>
              <a:buClrTx/>
              <a:buSzTx/>
              <a:tabLst/>
              <a:defRPr/>
            </a:pPr>
            <a:endParaRPr kumimoji="0" lang="en-US" sz="2200" b="0" i="0" u="none" strike="noStrike" kern="1200" cap="none" spc="0" normalizeH="0" baseline="0" noProof="0" dirty="0" smtClean="0">
              <a:ln>
                <a:noFill/>
              </a:ln>
              <a:solidFill>
                <a:srgbClr val="99CC99"/>
              </a:solidFill>
              <a:effectLst/>
              <a:uLnTx/>
              <a:uFillTx/>
              <a:latin typeface="+mn-lt"/>
              <a:ea typeface="+mn-ea"/>
              <a:cs typeface="+mn-cs"/>
            </a:endParaRPr>
          </a:p>
        </p:txBody>
      </p:sp>
      <p:sp>
        <p:nvSpPr>
          <p:cNvPr id="61" name="Left-Right Arrow 60"/>
          <p:cNvSpPr/>
          <p:nvPr/>
        </p:nvSpPr>
        <p:spPr>
          <a:xfrm>
            <a:off x="564630" y="3625702"/>
            <a:ext cx="8001000" cy="412898"/>
          </a:xfrm>
          <a:prstGeom prst="leftRightArrow">
            <a:avLst/>
          </a:prstGeom>
          <a:gradFill>
            <a:gsLst>
              <a:gs pos="0">
                <a:schemeClr val="accent6">
                  <a:lumMod val="75000"/>
                </a:schemeClr>
              </a:gs>
              <a:gs pos="50000">
                <a:srgbClr val="9CB86E"/>
              </a:gs>
              <a:gs pos="100000">
                <a:srgbClr val="156B13"/>
              </a:gs>
            </a:gsLst>
            <a:lin ang="0" scaled="0"/>
          </a:gradFill>
          <a:ln>
            <a:noFill/>
          </a:ln>
          <a:effectLst>
            <a:outerShdw blurRad="50800" dist="50800" dir="54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000000"/>
              </a:solidFill>
              <a:latin typeface="Calibri"/>
              <a:ea typeface="+mn-ea"/>
              <a:cs typeface="+mn-cs"/>
            </a:endParaRPr>
          </a:p>
        </p:txBody>
      </p:sp>
      <p:pic>
        <p:nvPicPr>
          <p:cNvPr id="69" name="Picture 2"/>
          <p:cNvPicPr>
            <a:picLocks noChangeAspect="1" noChangeArrowheads="1"/>
          </p:cNvPicPr>
          <p:nvPr/>
        </p:nvPicPr>
        <p:blipFill>
          <a:blip r:embed="rId5" cstate="print"/>
          <a:srcRect/>
          <a:stretch>
            <a:fillRect/>
          </a:stretch>
        </p:blipFill>
        <p:spPr bwMode="auto">
          <a:xfrm>
            <a:off x="923925" y="3962400"/>
            <a:ext cx="7296150" cy="2600325"/>
          </a:xfrm>
          <a:prstGeom prst="rect">
            <a:avLst/>
          </a:prstGeom>
          <a:noFill/>
          <a:ln w="9525">
            <a:noFill/>
            <a:miter lim="800000"/>
            <a:headEnd/>
            <a:tailEnd/>
          </a:ln>
          <a:effectLst/>
        </p:spPr>
      </p:pic>
      <p:sp>
        <p:nvSpPr>
          <p:cNvPr id="71" name="Rectangle 70"/>
          <p:cNvSpPr/>
          <p:nvPr/>
        </p:nvSpPr>
        <p:spPr bwMode="auto">
          <a:xfrm>
            <a:off x="2250743" y="4024952"/>
            <a:ext cx="1452349" cy="2419350"/>
          </a:xfrm>
          <a:prstGeom prst="rect">
            <a:avLst/>
          </a:prstGeom>
          <a:noFill/>
          <a:ln w="38100">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advTm="16353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8|45.8|47.5"/>
</p:tagLst>
</file>

<file path=ppt/tags/tag10.xml><?xml version="1.0" encoding="utf-8"?>
<p:tagLst xmlns:a="http://schemas.openxmlformats.org/drawingml/2006/main" xmlns:r="http://schemas.openxmlformats.org/officeDocument/2006/relationships" xmlns:p="http://schemas.openxmlformats.org/presentationml/2006/main">
  <p:tag name="TIMING" val="|.2|62|8.1|11|2.5|8|7"/>
</p:tagLst>
</file>

<file path=ppt/tags/tag11.xml><?xml version="1.0" encoding="utf-8"?>
<p:tagLst xmlns:a="http://schemas.openxmlformats.org/drawingml/2006/main" xmlns:r="http://schemas.openxmlformats.org/officeDocument/2006/relationships" xmlns:p="http://schemas.openxmlformats.org/presentationml/2006/main">
  <p:tag name="TIMING" val="|1.5|31.7|13"/>
</p:tagLst>
</file>

<file path=ppt/tags/tag12.xml><?xml version="1.0" encoding="utf-8"?>
<p:tagLst xmlns:a="http://schemas.openxmlformats.org/drawingml/2006/main" xmlns:r="http://schemas.openxmlformats.org/officeDocument/2006/relationships" xmlns:p="http://schemas.openxmlformats.org/presentationml/2006/main">
  <p:tag name="TIMING" val="|.6|23.8|3.9|18.7|22.9"/>
</p:tagLst>
</file>

<file path=ppt/tags/tag2.xml><?xml version="1.0" encoding="utf-8"?>
<p:tagLst xmlns:a="http://schemas.openxmlformats.org/drawingml/2006/main" xmlns:r="http://schemas.openxmlformats.org/officeDocument/2006/relationships" xmlns:p="http://schemas.openxmlformats.org/presentationml/2006/main">
  <p:tag name="TIMING" val="|15|51.3|51.1"/>
</p:tagLst>
</file>

<file path=ppt/tags/tag3.xml><?xml version="1.0" encoding="utf-8"?>
<p:tagLst xmlns:a="http://schemas.openxmlformats.org/drawingml/2006/main" xmlns:r="http://schemas.openxmlformats.org/officeDocument/2006/relationships" xmlns:p="http://schemas.openxmlformats.org/presentationml/2006/main">
  <p:tag name="TIMING" val="|61.9|8.7"/>
</p:tagLst>
</file>

<file path=ppt/tags/tag4.xml><?xml version="1.0" encoding="utf-8"?>
<p:tagLst xmlns:a="http://schemas.openxmlformats.org/drawingml/2006/main" xmlns:r="http://schemas.openxmlformats.org/officeDocument/2006/relationships" xmlns:p="http://schemas.openxmlformats.org/presentationml/2006/main">
  <p:tag name="TIMING" val="|2.4|11.1|5.6|4.4|2.2"/>
</p:tagLst>
</file>

<file path=ppt/tags/tag5.xml><?xml version="1.0" encoding="utf-8"?>
<p:tagLst xmlns:a="http://schemas.openxmlformats.org/drawingml/2006/main" xmlns:r="http://schemas.openxmlformats.org/officeDocument/2006/relationships" xmlns:p="http://schemas.openxmlformats.org/presentationml/2006/main">
  <p:tag name="TIMING" val="|14.6|.5|44.4|.5|.5|.5|.5"/>
</p:tagLst>
</file>

<file path=ppt/tags/tag6.xml><?xml version="1.0" encoding="utf-8"?>
<p:tagLst xmlns:a="http://schemas.openxmlformats.org/drawingml/2006/main" xmlns:r="http://schemas.openxmlformats.org/officeDocument/2006/relationships" xmlns:p="http://schemas.openxmlformats.org/presentationml/2006/main">
  <p:tag name="TIMING" val="|17.6"/>
</p:tagLst>
</file>

<file path=ppt/tags/tag7.xml><?xml version="1.0" encoding="utf-8"?>
<p:tagLst xmlns:a="http://schemas.openxmlformats.org/drawingml/2006/main" xmlns:r="http://schemas.openxmlformats.org/officeDocument/2006/relationships" xmlns:p="http://schemas.openxmlformats.org/presentationml/2006/main">
  <p:tag name="TIMING" val="|2.7|10.8|.5|.5|.5|.5|43|.5|.5|.5|.5|9.9|23.9"/>
</p:tagLst>
</file>

<file path=ppt/tags/tag8.xml><?xml version="1.0" encoding="utf-8"?>
<p:tagLst xmlns:a="http://schemas.openxmlformats.org/drawingml/2006/main" xmlns:r="http://schemas.openxmlformats.org/officeDocument/2006/relationships" xmlns:p="http://schemas.openxmlformats.org/presentationml/2006/main">
  <p:tag name="TIMING" val="|2.1|36.2|.5|37.1|.5|.5|.5|.5|.5|.5|.5|16.2|1|148.5"/>
</p:tagLst>
</file>

<file path=ppt/tags/tag9.xml><?xml version="1.0" encoding="utf-8"?>
<p:tagLst xmlns:a="http://schemas.openxmlformats.org/drawingml/2006/main" xmlns:r="http://schemas.openxmlformats.org/officeDocument/2006/relationships" xmlns:p="http://schemas.openxmlformats.org/presentationml/2006/main">
  <p:tag name="TIMING" val="|139.3|1.7"/>
</p:tagLst>
</file>

<file path=ppt/theme/theme1.xml><?xml version="1.0" encoding="utf-8"?>
<a:theme xmlns:a="http://schemas.openxmlformats.org/drawingml/2006/main" name="TechEdChina2009_Template_CN">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TechEdChina2009_Template_CN</Template>
  <TotalTime>0</TotalTime>
  <Words>3439</Words>
  <Application>Microsoft Office PowerPoint</Application>
  <PresentationFormat>全屏显示(4:3)</PresentationFormat>
  <Paragraphs>885</Paragraphs>
  <Slides>56</Slides>
  <Notes>56</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TechEdChina2009_Template_CN</vt:lpstr>
      <vt:lpstr>幻灯片 1</vt:lpstr>
      <vt:lpstr>SQL Server 2008 虚拟化和最佳实践</vt:lpstr>
      <vt:lpstr>议程</vt:lpstr>
      <vt:lpstr>系统整合的趋势和因素</vt:lpstr>
      <vt:lpstr>SQL Server的整合现状</vt:lpstr>
      <vt:lpstr>SQL Server的整合现状</vt:lpstr>
      <vt:lpstr>SQL Server的整合现状</vt:lpstr>
      <vt:lpstr>SQL Server的整合现状</vt:lpstr>
      <vt:lpstr>SQL Server的整合现状</vt:lpstr>
      <vt:lpstr>什么是虚拟化?</vt:lpstr>
      <vt:lpstr>Hyper-V架构概览</vt:lpstr>
      <vt:lpstr>SQL Server在虚拟环境的高可用性 </vt:lpstr>
      <vt:lpstr>SQL Server在虚拟环境的高可用性</vt:lpstr>
      <vt:lpstr>幻灯片 14</vt:lpstr>
      <vt:lpstr>幻灯片 15</vt:lpstr>
      <vt:lpstr>幻灯片 16</vt:lpstr>
      <vt:lpstr>幻灯片 17</vt:lpstr>
      <vt:lpstr>幻灯片 18</vt:lpstr>
      <vt:lpstr>Hyper-V Live Migration</vt:lpstr>
      <vt:lpstr>Hyper-V Live Migration</vt:lpstr>
      <vt:lpstr>Hyper-V Live Migration</vt:lpstr>
      <vt:lpstr>Hyper-V Live Migration</vt:lpstr>
      <vt:lpstr>Hyper-V Live Migration</vt:lpstr>
      <vt:lpstr>Hyper-V Live Migration</vt:lpstr>
      <vt:lpstr>幻灯片 25</vt:lpstr>
      <vt:lpstr>System  Center VM Manager  2008 </vt:lpstr>
      <vt:lpstr>System  Center VM Manager  2008 </vt:lpstr>
      <vt:lpstr>幻灯片 28</vt:lpstr>
      <vt:lpstr>SQL Server的整合</vt:lpstr>
      <vt:lpstr>议程</vt:lpstr>
      <vt:lpstr>性能监控: CPU </vt:lpstr>
      <vt:lpstr>幻灯片 32</vt:lpstr>
      <vt:lpstr>关系性OLTP Workload</vt:lpstr>
      <vt:lpstr>存储配置 (HDS AMS1000)</vt:lpstr>
      <vt:lpstr> 性能比较</vt:lpstr>
      <vt:lpstr>整合场景 </vt:lpstr>
      <vt:lpstr>实例的扩展性- 16 CPU Core Root </vt:lpstr>
      <vt:lpstr>实例的扩展性 - 8 CPU Core Root </vt:lpstr>
      <vt:lpstr>VM的扩展性: 新芯片的构架</vt:lpstr>
      <vt:lpstr>WS08 R2 Hyper-V 亮点</vt:lpstr>
      <vt:lpstr>幻灯片 41</vt:lpstr>
      <vt:lpstr>Analysis Service Workload Overhead</vt:lpstr>
      <vt:lpstr>BI 方面的虚拟化 SQL Server Reporting Services Workload</vt:lpstr>
      <vt:lpstr>Live Session Reports: Native vs. VM</vt:lpstr>
      <vt:lpstr>案例分析 – MSIT SQL整合 </vt:lpstr>
      <vt:lpstr>Hyper-V</vt:lpstr>
      <vt:lpstr>Service Offerings</vt:lpstr>
      <vt:lpstr>整合后回报</vt:lpstr>
      <vt:lpstr>不同整合方案的比较 Multi-Instance SQL vs. Hyper-V VMs</vt:lpstr>
      <vt:lpstr>总结 Best Practices and Recommendations</vt:lpstr>
      <vt:lpstr>总结 Best Practices and Recommendations</vt:lpstr>
      <vt:lpstr>疑问和解答</vt:lpstr>
      <vt:lpstr>参考资源</vt:lpstr>
      <vt:lpstr>参考资源</vt:lpstr>
      <vt:lpstr>幻灯片 55</vt:lpstr>
      <vt:lpstr>幻灯片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2009-10-29T01:59:59Z</dcterms:created>
  <dcterms:modified xsi:type="dcterms:W3CDTF">2009-10-29T02:00:06Z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