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6" r:id="rId2"/>
    <p:sldId id="257" r:id="rId3"/>
    <p:sldId id="293" r:id="rId4"/>
    <p:sldId id="296" r:id="rId5"/>
    <p:sldId id="297" r:id="rId6"/>
    <p:sldId id="322" r:id="rId7"/>
    <p:sldId id="299" r:id="rId8"/>
    <p:sldId id="300" r:id="rId9"/>
    <p:sldId id="301" r:id="rId10"/>
    <p:sldId id="302" r:id="rId11"/>
    <p:sldId id="303" r:id="rId12"/>
    <p:sldId id="304" r:id="rId13"/>
    <p:sldId id="305" r:id="rId14"/>
    <p:sldId id="309" r:id="rId15"/>
    <p:sldId id="342" r:id="rId16"/>
    <p:sldId id="292" r:id="rId17"/>
    <p:sldId id="276" r:id="rId18"/>
    <p:sldId id="325" r:id="rId19"/>
    <p:sldId id="331" r:id="rId20"/>
    <p:sldId id="344" r:id="rId21"/>
    <p:sldId id="277" r:id="rId22"/>
    <p:sldId id="278" r:id="rId23"/>
    <p:sldId id="279" r:id="rId24"/>
    <p:sldId id="281" r:id="rId25"/>
    <p:sldId id="282" r:id="rId26"/>
    <p:sldId id="280" r:id="rId27"/>
    <p:sldId id="345" r:id="rId28"/>
    <p:sldId id="284" r:id="rId29"/>
    <p:sldId id="285" r:id="rId30"/>
    <p:sldId id="327" r:id="rId31"/>
    <p:sldId id="328" r:id="rId32"/>
    <p:sldId id="334" r:id="rId33"/>
    <p:sldId id="335" r:id="rId34"/>
    <p:sldId id="336" r:id="rId35"/>
    <p:sldId id="337" r:id="rId36"/>
    <p:sldId id="338" r:id="rId37"/>
    <p:sldId id="339" r:id="rId38"/>
    <p:sldId id="340" r:id="rId39"/>
    <p:sldId id="273" r:id="rId40"/>
    <p:sldId id="272" r:id="rId41"/>
    <p:sldId id="274" r:id="rId42"/>
    <p:sldId id="275"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8" autoAdjust="0"/>
    <p:restoredTop sz="86414" autoAdjust="0"/>
  </p:normalViewPr>
  <p:slideViewPr>
    <p:cSldViewPr>
      <p:cViewPr varScale="1">
        <p:scale>
          <a:sx n="58" d="100"/>
          <a:sy n="58" d="100"/>
        </p:scale>
        <p:origin x="-372" y="-78"/>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omel\Local%20Settings\Temporary%20Internet%20Files\Content.Outlook\9WTMNOS4\remote_cold_4-pr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jomel\Local%20Settings\Temporary%20Internet%20Files\Content.Outlook\9WTMNOS4\remote_cold_4-pro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jomel\Local%20Settings\Temporary%20Internet%20Files\Content.Outlook\9WTMNOS4\remote_cold_4-pr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5367818606007598E-2"/>
          <c:y val="2.5462962962963295E-2"/>
          <c:w val="0.65500255176436251"/>
          <c:h val="0.90157790172060959"/>
        </c:manualLayout>
      </c:layout>
      <c:lineChart>
        <c:grouping val="standard"/>
        <c:ser>
          <c:idx val="2"/>
          <c:order val="0"/>
          <c:tx>
            <c:strRef>
              <c:f>'Throughput vs. Filesize'!$F$39</c:f>
              <c:strCache>
                <c:ptCount val="1"/>
                <c:pt idx="0">
                  <c:v>Filestream Win32 (Filesystem) Access</c:v>
                </c:pt>
              </c:strCache>
            </c:strRef>
          </c:tx>
          <c:cat>
            <c:strRef>
              <c:f>'Throughput vs. Filesize'!$E$41:$E$46</c:f>
              <c:strCache>
                <c:ptCount val="6"/>
                <c:pt idx="0">
                  <c:v>240 KB</c:v>
                </c:pt>
                <c:pt idx="1">
                  <c:v>480 KB</c:v>
                </c:pt>
                <c:pt idx="2">
                  <c:v>1 MB</c:v>
                </c:pt>
                <c:pt idx="3">
                  <c:v>2 MB</c:v>
                </c:pt>
                <c:pt idx="4">
                  <c:v>4 MB</c:v>
                </c:pt>
                <c:pt idx="5">
                  <c:v>8 MB</c:v>
                </c:pt>
              </c:strCache>
            </c:strRef>
          </c:cat>
          <c:val>
            <c:numRef>
              <c:f>'Throughput vs. Filesize'!$F$41:$F$46</c:f>
              <c:numCache>
                <c:formatCode>General</c:formatCode>
                <c:ptCount val="6"/>
                <c:pt idx="0">
                  <c:v>161</c:v>
                </c:pt>
                <c:pt idx="1">
                  <c:v>317</c:v>
                </c:pt>
                <c:pt idx="2">
                  <c:v>571</c:v>
                </c:pt>
                <c:pt idx="3">
                  <c:v>720</c:v>
                </c:pt>
                <c:pt idx="4">
                  <c:v>739</c:v>
                </c:pt>
                <c:pt idx="5">
                  <c:v>785</c:v>
                </c:pt>
              </c:numCache>
            </c:numRef>
          </c:val>
        </c:ser>
        <c:ser>
          <c:idx val="1"/>
          <c:order val="1"/>
          <c:tx>
            <c:strRef>
              <c:f>'Throughput vs. Filesize'!$G$39</c:f>
              <c:strCache>
                <c:ptCount val="1"/>
                <c:pt idx="0">
                  <c:v>Filestream T-SQL</c:v>
                </c:pt>
              </c:strCache>
            </c:strRef>
          </c:tx>
          <c:cat>
            <c:strRef>
              <c:f>'Throughput vs. Filesize'!$E$41:$E$46</c:f>
              <c:strCache>
                <c:ptCount val="6"/>
                <c:pt idx="0">
                  <c:v>240 KB</c:v>
                </c:pt>
                <c:pt idx="1">
                  <c:v>480 KB</c:v>
                </c:pt>
                <c:pt idx="2">
                  <c:v>1 MB</c:v>
                </c:pt>
                <c:pt idx="3">
                  <c:v>2 MB</c:v>
                </c:pt>
                <c:pt idx="4">
                  <c:v>4 MB</c:v>
                </c:pt>
                <c:pt idx="5">
                  <c:v>8 MB</c:v>
                </c:pt>
              </c:strCache>
            </c:strRef>
          </c:cat>
          <c:val>
            <c:numRef>
              <c:f>'Throughput vs. Filesize'!$G$41:$G$46</c:f>
              <c:numCache>
                <c:formatCode>General</c:formatCode>
                <c:ptCount val="6"/>
                <c:pt idx="0">
                  <c:v>520</c:v>
                </c:pt>
                <c:pt idx="1">
                  <c:v>568</c:v>
                </c:pt>
                <c:pt idx="2">
                  <c:v>571</c:v>
                </c:pt>
                <c:pt idx="3">
                  <c:v>577</c:v>
                </c:pt>
                <c:pt idx="4">
                  <c:v>573</c:v>
                </c:pt>
                <c:pt idx="5">
                  <c:v>576</c:v>
                </c:pt>
              </c:numCache>
            </c:numRef>
          </c:val>
        </c:ser>
        <c:ser>
          <c:idx val="3"/>
          <c:order val="2"/>
          <c:tx>
            <c:strRef>
              <c:f>'Throughput vs. Filesize'!$H$39</c:f>
              <c:strCache>
                <c:ptCount val="1"/>
                <c:pt idx="0">
                  <c:v>Varbinary</c:v>
                </c:pt>
              </c:strCache>
            </c:strRef>
          </c:tx>
          <c:cat>
            <c:strRef>
              <c:f>'Throughput vs. Filesize'!$E$41:$E$46</c:f>
              <c:strCache>
                <c:ptCount val="6"/>
                <c:pt idx="0">
                  <c:v>240 KB</c:v>
                </c:pt>
                <c:pt idx="1">
                  <c:v>480 KB</c:v>
                </c:pt>
                <c:pt idx="2">
                  <c:v>1 MB</c:v>
                </c:pt>
                <c:pt idx="3">
                  <c:v>2 MB</c:v>
                </c:pt>
                <c:pt idx="4">
                  <c:v>4 MB</c:v>
                </c:pt>
                <c:pt idx="5">
                  <c:v>8 MB</c:v>
                </c:pt>
              </c:strCache>
            </c:strRef>
          </c:cat>
          <c:val>
            <c:numRef>
              <c:f>'Throughput vs. Filesize'!$H$41:$H$46</c:f>
              <c:numCache>
                <c:formatCode>General</c:formatCode>
                <c:ptCount val="6"/>
                <c:pt idx="0">
                  <c:v>161</c:v>
                </c:pt>
                <c:pt idx="1">
                  <c:v>195</c:v>
                </c:pt>
                <c:pt idx="2">
                  <c:v>280</c:v>
                </c:pt>
                <c:pt idx="3">
                  <c:v>357</c:v>
                </c:pt>
                <c:pt idx="4">
                  <c:v>398</c:v>
                </c:pt>
                <c:pt idx="5">
                  <c:v>402</c:v>
                </c:pt>
              </c:numCache>
            </c:numRef>
          </c:val>
        </c:ser>
        <c:ser>
          <c:idx val="0"/>
          <c:order val="3"/>
          <c:tx>
            <c:strRef>
              <c:f>'Throughput vs. Filesize'!$I$39</c:f>
              <c:strCache>
                <c:ptCount val="1"/>
                <c:pt idx="0">
                  <c:v>Filesystem Win32 Access Gain (%)</c:v>
                </c:pt>
              </c:strCache>
            </c:strRef>
          </c:tx>
          <c:cat>
            <c:strRef>
              <c:f>'Throughput vs. Filesize'!$E$41:$E$46</c:f>
              <c:strCache>
                <c:ptCount val="6"/>
                <c:pt idx="0">
                  <c:v>240 KB</c:v>
                </c:pt>
                <c:pt idx="1">
                  <c:v>480 KB</c:v>
                </c:pt>
                <c:pt idx="2">
                  <c:v>1 MB</c:v>
                </c:pt>
                <c:pt idx="3">
                  <c:v>2 MB</c:v>
                </c:pt>
                <c:pt idx="4">
                  <c:v>4 MB</c:v>
                </c:pt>
                <c:pt idx="5">
                  <c:v>8 MB</c:v>
                </c:pt>
              </c:strCache>
            </c:strRef>
          </c:cat>
          <c:val>
            <c:numRef>
              <c:f>'Throughput vs. Filesize'!$I$41:$I$46</c:f>
              <c:numCache>
                <c:formatCode>General</c:formatCode>
                <c:ptCount val="6"/>
                <c:pt idx="0">
                  <c:v>0</c:v>
                </c:pt>
                <c:pt idx="1">
                  <c:v>62</c:v>
                </c:pt>
                <c:pt idx="2">
                  <c:v>103</c:v>
                </c:pt>
                <c:pt idx="3">
                  <c:v>101</c:v>
                </c:pt>
                <c:pt idx="4">
                  <c:v>85</c:v>
                </c:pt>
                <c:pt idx="5">
                  <c:v>95</c:v>
                </c:pt>
              </c:numCache>
            </c:numRef>
          </c:val>
        </c:ser>
        <c:marker val="1"/>
        <c:axId val="158479104"/>
        <c:axId val="158480640"/>
      </c:lineChart>
      <c:catAx>
        <c:axId val="158479104"/>
        <c:scaling>
          <c:orientation val="minMax"/>
        </c:scaling>
        <c:axPos val="b"/>
        <c:majorTickMark val="none"/>
        <c:tickLblPos val="nextTo"/>
        <c:txPr>
          <a:bodyPr/>
          <a:lstStyle/>
          <a:p>
            <a:pPr>
              <a:defRPr lang="en-US" sz="1400" b="1"/>
            </a:pPr>
            <a:endParaRPr lang="zh-CN"/>
          </a:p>
        </c:txPr>
        <c:crossAx val="158480640"/>
        <c:crosses val="autoZero"/>
        <c:auto val="1"/>
        <c:lblAlgn val="ctr"/>
        <c:lblOffset val="100"/>
      </c:catAx>
      <c:valAx>
        <c:axId val="158480640"/>
        <c:scaling>
          <c:orientation val="minMax"/>
        </c:scaling>
        <c:axPos val="l"/>
        <c:majorGridlines/>
        <c:title>
          <c:tx>
            <c:rich>
              <a:bodyPr/>
              <a:lstStyle/>
              <a:p>
                <a:pPr>
                  <a:defRPr lang="en-US" sz="1400"/>
                </a:pPr>
                <a:r>
                  <a:rPr lang="en-US" sz="1400"/>
                  <a:t>Throughput</a:t>
                </a:r>
                <a:r>
                  <a:rPr lang="en-US" sz="1400" baseline="0"/>
                  <a:t> (Mbps)</a:t>
                </a:r>
                <a:endParaRPr lang="en-US" sz="1400"/>
              </a:p>
            </c:rich>
          </c:tx>
          <c:layout/>
        </c:title>
        <c:numFmt formatCode="General" sourceLinked="1"/>
        <c:majorTickMark val="none"/>
        <c:tickLblPos val="nextTo"/>
        <c:txPr>
          <a:bodyPr/>
          <a:lstStyle/>
          <a:p>
            <a:pPr>
              <a:defRPr lang="en-US" sz="1400" b="1"/>
            </a:pPr>
            <a:endParaRPr lang="zh-CN"/>
          </a:p>
        </c:txPr>
        <c:crossAx val="158479104"/>
        <c:crosses val="autoZero"/>
        <c:crossBetween val="between"/>
      </c:valAx>
      <c:spPr>
        <a:scene3d>
          <a:camera prst="orthographicFront"/>
          <a:lightRig rig="threePt" dir="t"/>
        </a:scene3d>
        <a:sp3d prstMaterial="matte"/>
      </c:spPr>
    </c:plotArea>
    <c:legend>
      <c:legendPos val="r"/>
      <c:layout>
        <c:manualLayout>
          <c:xMode val="edge"/>
          <c:yMode val="edge"/>
          <c:x val="0.7580864197530921"/>
          <c:y val="0.16681831437737246"/>
          <c:w val="0.23265432098765432"/>
          <c:h val="0.62469670457860416"/>
        </c:manualLayout>
      </c:layout>
      <c:txPr>
        <a:bodyPr/>
        <a:lstStyle/>
        <a:p>
          <a:pPr>
            <a:defRPr lang="en-US" sz="1400" b="1"/>
          </a:pPr>
          <a:endParaRPr lang="zh-CN"/>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3407953413040007E-2"/>
          <c:y val="9.2922374429223742E-2"/>
          <c:w val="0.71251794893043263"/>
          <c:h val="0.88196347031963451"/>
        </c:manualLayout>
      </c:layout>
      <c:lineChart>
        <c:grouping val="standard"/>
        <c:ser>
          <c:idx val="2"/>
          <c:order val="0"/>
          <c:tx>
            <c:strRef>
              <c:f>'Throughput vs. Filesize'!$F$39</c:f>
              <c:strCache>
                <c:ptCount val="1"/>
                <c:pt idx="0">
                  <c:v>Filestream Win32 (Filesystem) Access</c:v>
                </c:pt>
              </c:strCache>
            </c:strRef>
          </c:tx>
          <c:cat>
            <c:strRef>
              <c:f>'Throughput vs. Filesize'!$E$55:$E$60</c:f>
              <c:strCache>
                <c:ptCount val="6"/>
                <c:pt idx="0">
                  <c:v>240 KB</c:v>
                </c:pt>
                <c:pt idx="1">
                  <c:v>480 KB</c:v>
                </c:pt>
                <c:pt idx="2">
                  <c:v>1 MB</c:v>
                </c:pt>
                <c:pt idx="3">
                  <c:v>2 MB</c:v>
                </c:pt>
                <c:pt idx="4">
                  <c:v>4 MB</c:v>
                </c:pt>
                <c:pt idx="5">
                  <c:v>8 MB</c:v>
                </c:pt>
              </c:strCache>
            </c:strRef>
          </c:cat>
          <c:val>
            <c:numRef>
              <c:f>'Throughput vs. Filesize'!$F$55:$F$60</c:f>
              <c:numCache>
                <c:formatCode>General</c:formatCode>
                <c:ptCount val="6"/>
                <c:pt idx="0">
                  <c:v>63</c:v>
                </c:pt>
                <c:pt idx="1">
                  <c:v>119</c:v>
                </c:pt>
                <c:pt idx="2">
                  <c:v>205</c:v>
                </c:pt>
                <c:pt idx="3">
                  <c:v>318</c:v>
                </c:pt>
                <c:pt idx="4">
                  <c:v>424</c:v>
                </c:pt>
                <c:pt idx="5">
                  <c:v>525</c:v>
                </c:pt>
              </c:numCache>
            </c:numRef>
          </c:val>
        </c:ser>
        <c:ser>
          <c:idx val="1"/>
          <c:order val="1"/>
          <c:tx>
            <c:strRef>
              <c:f>'Throughput vs. Filesize'!$G$39</c:f>
              <c:strCache>
                <c:ptCount val="1"/>
                <c:pt idx="0">
                  <c:v>Filestream T-SQL</c:v>
                </c:pt>
              </c:strCache>
            </c:strRef>
          </c:tx>
          <c:cat>
            <c:strRef>
              <c:f>'Throughput vs. Filesize'!$E$55:$E$60</c:f>
              <c:strCache>
                <c:ptCount val="6"/>
                <c:pt idx="0">
                  <c:v>240 KB</c:v>
                </c:pt>
                <c:pt idx="1">
                  <c:v>480 KB</c:v>
                </c:pt>
                <c:pt idx="2">
                  <c:v>1 MB</c:v>
                </c:pt>
                <c:pt idx="3">
                  <c:v>2 MB</c:v>
                </c:pt>
                <c:pt idx="4">
                  <c:v>4 MB</c:v>
                </c:pt>
                <c:pt idx="5">
                  <c:v>8 MB</c:v>
                </c:pt>
              </c:strCache>
            </c:strRef>
          </c:cat>
          <c:val>
            <c:numRef>
              <c:f>'Throughput vs. Filesize'!$G$55:$G$60</c:f>
              <c:numCache>
                <c:formatCode>General</c:formatCode>
                <c:ptCount val="6"/>
                <c:pt idx="0">
                  <c:v>340</c:v>
                </c:pt>
                <c:pt idx="1">
                  <c:v>394</c:v>
                </c:pt>
                <c:pt idx="2">
                  <c:v>476</c:v>
                </c:pt>
                <c:pt idx="3">
                  <c:v>259</c:v>
                </c:pt>
                <c:pt idx="4">
                  <c:v>269</c:v>
                </c:pt>
                <c:pt idx="5">
                  <c:v>282</c:v>
                </c:pt>
              </c:numCache>
            </c:numRef>
          </c:val>
        </c:ser>
        <c:ser>
          <c:idx val="3"/>
          <c:order val="2"/>
          <c:tx>
            <c:strRef>
              <c:f>'Throughput vs. Filesize'!$H$39</c:f>
              <c:strCache>
                <c:ptCount val="1"/>
                <c:pt idx="0">
                  <c:v>Varbinary</c:v>
                </c:pt>
              </c:strCache>
            </c:strRef>
          </c:tx>
          <c:cat>
            <c:strRef>
              <c:f>'Throughput vs. Filesize'!$E$55:$E$60</c:f>
              <c:strCache>
                <c:ptCount val="6"/>
                <c:pt idx="0">
                  <c:v>240 KB</c:v>
                </c:pt>
                <c:pt idx="1">
                  <c:v>480 KB</c:v>
                </c:pt>
                <c:pt idx="2">
                  <c:v>1 MB</c:v>
                </c:pt>
                <c:pt idx="3">
                  <c:v>2 MB</c:v>
                </c:pt>
                <c:pt idx="4">
                  <c:v>4 MB</c:v>
                </c:pt>
                <c:pt idx="5">
                  <c:v>8 MB</c:v>
                </c:pt>
              </c:strCache>
            </c:strRef>
          </c:cat>
          <c:val>
            <c:numRef>
              <c:f>'Throughput vs. Filesize'!$H$55:$H$60</c:f>
              <c:numCache>
                <c:formatCode>General</c:formatCode>
                <c:ptCount val="6"/>
                <c:pt idx="0">
                  <c:v>457</c:v>
                </c:pt>
                <c:pt idx="1">
                  <c:v>528</c:v>
                </c:pt>
                <c:pt idx="2">
                  <c:v>551</c:v>
                </c:pt>
                <c:pt idx="3">
                  <c:v>271</c:v>
                </c:pt>
                <c:pt idx="4">
                  <c:v>296</c:v>
                </c:pt>
                <c:pt idx="5">
                  <c:v>294</c:v>
                </c:pt>
              </c:numCache>
            </c:numRef>
          </c:val>
        </c:ser>
        <c:ser>
          <c:idx val="0"/>
          <c:order val="3"/>
          <c:tx>
            <c:strRef>
              <c:f>'Throughput vs. Filesize'!$I$39</c:f>
              <c:strCache>
                <c:ptCount val="1"/>
                <c:pt idx="0">
                  <c:v>Filesystem Win32 Access Gain (%)</c:v>
                </c:pt>
              </c:strCache>
            </c:strRef>
          </c:tx>
          <c:cat>
            <c:strRef>
              <c:f>'Throughput vs. Filesize'!$E$55:$E$60</c:f>
              <c:strCache>
                <c:ptCount val="6"/>
                <c:pt idx="0">
                  <c:v>240 KB</c:v>
                </c:pt>
                <c:pt idx="1">
                  <c:v>480 KB</c:v>
                </c:pt>
                <c:pt idx="2">
                  <c:v>1 MB</c:v>
                </c:pt>
                <c:pt idx="3">
                  <c:v>2 MB</c:v>
                </c:pt>
                <c:pt idx="4">
                  <c:v>4 MB</c:v>
                </c:pt>
                <c:pt idx="5">
                  <c:v>8 MB</c:v>
                </c:pt>
              </c:strCache>
            </c:strRef>
          </c:cat>
          <c:val>
            <c:numRef>
              <c:f>'Throughput vs. Filesize'!$I$55:$I$60</c:f>
              <c:numCache>
                <c:formatCode>General</c:formatCode>
                <c:ptCount val="6"/>
                <c:pt idx="0">
                  <c:v>-86</c:v>
                </c:pt>
                <c:pt idx="1">
                  <c:v>-77</c:v>
                </c:pt>
                <c:pt idx="2">
                  <c:v>-62</c:v>
                </c:pt>
                <c:pt idx="3">
                  <c:v>17</c:v>
                </c:pt>
                <c:pt idx="4">
                  <c:v>43</c:v>
                </c:pt>
                <c:pt idx="5">
                  <c:v>78</c:v>
                </c:pt>
              </c:numCache>
            </c:numRef>
          </c:val>
        </c:ser>
        <c:marker val="1"/>
        <c:axId val="158475008"/>
        <c:axId val="158476544"/>
      </c:lineChart>
      <c:catAx>
        <c:axId val="158475008"/>
        <c:scaling>
          <c:orientation val="minMax"/>
        </c:scaling>
        <c:axPos val="b"/>
        <c:majorTickMark val="none"/>
        <c:tickLblPos val="nextTo"/>
        <c:txPr>
          <a:bodyPr/>
          <a:lstStyle/>
          <a:p>
            <a:pPr>
              <a:defRPr lang="en-US" sz="1400" b="1"/>
            </a:pPr>
            <a:endParaRPr lang="zh-CN"/>
          </a:p>
        </c:txPr>
        <c:crossAx val="158476544"/>
        <c:crosses val="autoZero"/>
        <c:auto val="1"/>
        <c:lblAlgn val="ctr"/>
        <c:lblOffset val="100"/>
      </c:catAx>
      <c:valAx>
        <c:axId val="158476544"/>
        <c:scaling>
          <c:orientation val="minMax"/>
        </c:scaling>
        <c:axPos val="l"/>
        <c:majorGridlines/>
        <c:title>
          <c:tx>
            <c:rich>
              <a:bodyPr/>
              <a:lstStyle/>
              <a:p>
                <a:pPr>
                  <a:defRPr lang="en-US" sz="1400" b="1"/>
                </a:pPr>
                <a:r>
                  <a:rPr lang="en-US" sz="1400" b="1"/>
                  <a:t>Throughput</a:t>
                </a:r>
                <a:r>
                  <a:rPr lang="en-US" sz="1400" b="1" baseline="0"/>
                  <a:t> (Mbps)</a:t>
                </a:r>
                <a:endParaRPr lang="en-US" sz="1400" b="1"/>
              </a:p>
            </c:rich>
          </c:tx>
          <c:layout/>
        </c:title>
        <c:numFmt formatCode="General" sourceLinked="1"/>
        <c:majorTickMark val="none"/>
        <c:tickLblPos val="nextTo"/>
        <c:txPr>
          <a:bodyPr/>
          <a:lstStyle/>
          <a:p>
            <a:pPr>
              <a:defRPr lang="en-US" sz="1400" b="1"/>
            </a:pPr>
            <a:endParaRPr lang="zh-CN"/>
          </a:p>
        </c:txPr>
        <c:crossAx val="158475008"/>
        <c:crosses val="autoZero"/>
        <c:crossBetween val="between"/>
      </c:valAx>
      <c:spPr>
        <a:scene3d>
          <a:camera prst="orthographicFront"/>
          <a:lightRig rig="threePt" dir="t"/>
        </a:scene3d>
        <a:sp3d prstMaterial="matte"/>
      </c:spPr>
    </c:plotArea>
    <c:legend>
      <c:legendPos val="r"/>
      <c:layout>
        <c:manualLayout>
          <c:xMode val="edge"/>
          <c:yMode val="edge"/>
          <c:x val="0.8147839281111996"/>
          <c:y val="0.16375238197964978"/>
          <c:w val="0.17595681150442682"/>
          <c:h val="0.63071441412290064"/>
        </c:manualLayout>
      </c:layout>
      <c:txPr>
        <a:bodyPr/>
        <a:lstStyle/>
        <a:p>
          <a:pPr>
            <a:defRPr lang="en-US" sz="1400" b="1"/>
          </a:pPr>
          <a:endParaRPr lang="zh-CN"/>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9.0883403088127493E-2"/>
          <c:y val="9.2922374429223742E-2"/>
          <c:w val="0.69326074105601021"/>
          <c:h val="0.88196347031963451"/>
        </c:manualLayout>
      </c:layout>
      <c:lineChart>
        <c:grouping val="standard"/>
        <c:ser>
          <c:idx val="2"/>
          <c:order val="0"/>
          <c:tx>
            <c:strRef>
              <c:f>'Throughput vs. Filesize'!$F$39</c:f>
              <c:strCache>
                <c:ptCount val="1"/>
                <c:pt idx="0">
                  <c:v>Filestream Win32 (Filesystem) Access</c:v>
                </c:pt>
              </c:strCache>
            </c:strRef>
          </c:tx>
          <c:cat>
            <c:strRef>
              <c:f>'Throughput vs. Filesize'!$E$48:$E$53</c:f>
              <c:strCache>
                <c:ptCount val="6"/>
                <c:pt idx="0">
                  <c:v>240 KB</c:v>
                </c:pt>
                <c:pt idx="1">
                  <c:v>480 KB</c:v>
                </c:pt>
                <c:pt idx="2">
                  <c:v>1 MB</c:v>
                </c:pt>
                <c:pt idx="3">
                  <c:v>2 MB</c:v>
                </c:pt>
                <c:pt idx="4">
                  <c:v>4 MB</c:v>
                </c:pt>
                <c:pt idx="5">
                  <c:v>8 MB</c:v>
                </c:pt>
              </c:strCache>
            </c:strRef>
          </c:cat>
          <c:val>
            <c:numRef>
              <c:f>'Throughput vs. Filesize'!$F$48:$F$53</c:f>
              <c:numCache>
                <c:formatCode>General</c:formatCode>
                <c:ptCount val="6"/>
                <c:pt idx="0">
                  <c:v>68</c:v>
                </c:pt>
                <c:pt idx="1">
                  <c:v>123</c:v>
                </c:pt>
                <c:pt idx="2">
                  <c:v>217</c:v>
                </c:pt>
                <c:pt idx="3">
                  <c:v>348</c:v>
                </c:pt>
                <c:pt idx="4">
                  <c:v>446</c:v>
                </c:pt>
                <c:pt idx="5">
                  <c:v>547</c:v>
                </c:pt>
              </c:numCache>
            </c:numRef>
          </c:val>
        </c:ser>
        <c:ser>
          <c:idx val="1"/>
          <c:order val="1"/>
          <c:tx>
            <c:strRef>
              <c:f>'Throughput vs. Filesize'!$G$39</c:f>
              <c:strCache>
                <c:ptCount val="1"/>
                <c:pt idx="0">
                  <c:v>Filestream T-SQL</c:v>
                </c:pt>
              </c:strCache>
            </c:strRef>
          </c:tx>
          <c:cat>
            <c:strRef>
              <c:f>'Throughput vs. Filesize'!$E$48:$E$53</c:f>
              <c:strCache>
                <c:ptCount val="6"/>
                <c:pt idx="0">
                  <c:v>240 KB</c:v>
                </c:pt>
                <c:pt idx="1">
                  <c:v>480 KB</c:v>
                </c:pt>
                <c:pt idx="2">
                  <c:v>1 MB</c:v>
                </c:pt>
                <c:pt idx="3">
                  <c:v>2 MB</c:v>
                </c:pt>
                <c:pt idx="4">
                  <c:v>4 MB</c:v>
                </c:pt>
                <c:pt idx="5">
                  <c:v>8 MB</c:v>
                </c:pt>
              </c:strCache>
            </c:strRef>
          </c:cat>
          <c:val>
            <c:numRef>
              <c:f>'Throughput vs. Filesize'!$G$48:$G$53</c:f>
              <c:numCache>
                <c:formatCode>General</c:formatCode>
                <c:ptCount val="6"/>
                <c:pt idx="0">
                  <c:v>317</c:v>
                </c:pt>
                <c:pt idx="1">
                  <c:v>394</c:v>
                </c:pt>
                <c:pt idx="2">
                  <c:v>470</c:v>
                </c:pt>
                <c:pt idx="3">
                  <c:v>259</c:v>
                </c:pt>
                <c:pt idx="4">
                  <c:v>270</c:v>
                </c:pt>
                <c:pt idx="5">
                  <c:v>286</c:v>
                </c:pt>
              </c:numCache>
            </c:numRef>
          </c:val>
        </c:ser>
        <c:ser>
          <c:idx val="3"/>
          <c:order val="2"/>
          <c:tx>
            <c:strRef>
              <c:f>'Throughput vs. Filesize'!$H$39</c:f>
              <c:strCache>
                <c:ptCount val="1"/>
                <c:pt idx="0">
                  <c:v>Varbinary</c:v>
                </c:pt>
              </c:strCache>
            </c:strRef>
          </c:tx>
          <c:cat>
            <c:strRef>
              <c:f>'Throughput vs. Filesize'!$E$48:$E$53</c:f>
              <c:strCache>
                <c:ptCount val="6"/>
                <c:pt idx="0">
                  <c:v>240 KB</c:v>
                </c:pt>
                <c:pt idx="1">
                  <c:v>480 KB</c:v>
                </c:pt>
                <c:pt idx="2">
                  <c:v>1 MB</c:v>
                </c:pt>
                <c:pt idx="3">
                  <c:v>2 MB</c:v>
                </c:pt>
                <c:pt idx="4">
                  <c:v>4 MB</c:v>
                </c:pt>
                <c:pt idx="5">
                  <c:v>8 MB</c:v>
                </c:pt>
              </c:strCache>
            </c:strRef>
          </c:cat>
          <c:val>
            <c:numRef>
              <c:f>'Throughput vs. Filesize'!$H$48:$H$53</c:f>
              <c:numCache>
                <c:formatCode>General</c:formatCode>
                <c:ptCount val="6"/>
                <c:pt idx="0">
                  <c:v>144</c:v>
                </c:pt>
                <c:pt idx="1">
                  <c:v>189</c:v>
                </c:pt>
                <c:pt idx="2">
                  <c:v>198</c:v>
                </c:pt>
                <c:pt idx="3">
                  <c:v>160</c:v>
                </c:pt>
                <c:pt idx="4">
                  <c:v>149</c:v>
                </c:pt>
                <c:pt idx="5">
                  <c:v>146</c:v>
                </c:pt>
              </c:numCache>
            </c:numRef>
          </c:val>
        </c:ser>
        <c:ser>
          <c:idx val="0"/>
          <c:order val="3"/>
          <c:tx>
            <c:strRef>
              <c:f>'Throughput vs. Filesize'!$I$39</c:f>
              <c:strCache>
                <c:ptCount val="1"/>
                <c:pt idx="0">
                  <c:v>Filesystem Win32 Access Gain (%)</c:v>
                </c:pt>
              </c:strCache>
            </c:strRef>
          </c:tx>
          <c:cat>
            <c:strRef>
              <c:f>'Throughput vs. Filesize'!$E$48:$E$53</c:f>
              <c:strCache>
                <c:ptCount val="6"/>
                <c:pt idx="0">
                  <c:v>240 KB</c:v>
                </c:pt>
                <c:pt idx="1">
                  <c:v>480 KB</c:v>
                </c:pt>
                <c:pt idx="2">
                  <c:v>1 MB</c:v>
                </c:pt>
                <c:pt idx="3">
                  <c:v>2 MB</c:v>
                </c:pt>
                <c:pt idx="4">
                  <c:v>4 MB</c:v>
                </c:pt>
                <c:pt idx="5">
                  <c:v>8 MB</c:v>
                </c:pt>
              </c:strCache>
            </c:strRef>
          </c:cat>
          <c:val>
            <c:numRef>
              <c:f>'Throughput vs. Filesize'!$I$48:$I$53</c:f>
              <c:numCache>
                <c:formatCode>General</c:formatCode>
                <c:ptCount val="6"/>
                <c:pt idx="0">
                  <c:v>-52</c:v>
                </c:pt>
                <c:pt idx="1">
                  <c:v>-34</c:v>
                </c:pt>
                <c:pt idx="2">
                  <c:v>9</c:v>
                </c:pt>
                <c:pt idx="3">
                  <c:v>117</c:v>
                </c:pt>
                <c:pt idx="4">
                  <c:v>199</c:v>
                </c:pt>
                <c:pt idx="5">
                  <c:v>273</c:v>
                </c:pt>
              </c:numCache>
            </c:numRef>
          </c:val>
        </c:ser>
        <c:marker val="1"/>
        <c:axId val="158528256"/>
        <c:axId val="158529792"/>
      </c:lineChart>
      <c:catAx>
        <c:axId val="158528256"/>
        <c:scaling>
          <c:orientation val="minMax"/>
        </c:scaling>
        <c:axPos val="b"/>
        <c:majorTickMark val="none"/>
        <c:tickLblPos val="nextTo"/>
        <c:txPr>
          <a:bodyPr/>
          <a:lstStyle/>
          <a:p>
            <a:pPr>
              <a:defRPr lang="en-US" sz="1400" b="1"/>
            </a:pPr>
            <a:endParaRPr lang="zh-CN"/>
          </a:p>
        </c:txPr>
        <c:crossAx val="158529792"/>
        <c:crosses val="autoZero"/>
        <c:auto val="1"/>
        <c:lblAlgn val="ctr"/>
        <c:lblOffset val="100"/>
      </c:catAx>
      <c:valAx>
        <c:axId val="158529792"/>
        <c:scaling>
          <c:orientation val="minMax"/>
        </c:scaling>
        <c:axPos val="l"/>
        <c:majorGridlines/>
        <c:title>
          <c:tx>
            <c:rich>
              <a:bodyPr/>
              <a:lstStyle/>
              <a:p>
                <a:pPr>
                  <a:defRPr lang="en-US" sz="1400" b="0"/>
                </a:pPr>
                <a:r>
                  <a:rPr lang="en-US" sz="1400" b="0"/>
                  <a:t>Throughput</a:t>
                </a:r>
                <a:r>
                  <a:rPr lang="en-US" sz="1400" b="0" baseline="0"/>
                  <a:t> (Mbps)</a:t>
                </a:r>
                <a:endParaRPr lang="en-US" sz="1400" b="0"/>
              </a:p>
            </c:rich>
          </c:tx>
          <c:layout/>
        </c:title>
        <c:numFmt formatCode="General" sourceLinked="1"/>
        <c:majorTickMark val="none"/>
        <c:tickLblPos val="nextTo"/>
        <c:txPr>
          <a:bodyPr/>
          <a:lstStyle/>
          <a:p>
            <a:pPr>
              <a:defRPr lang="en-US" sz="1400" b="1"/>
            </a:pPr>
            <a:endParaRPr lang="zh-CN"/>
          </a:p>
        </c:txPr>
        <c:crossAx val="158528256"/>
        <c:crosses val="autoZero"/>
        <c:crossBetween val="between"/>
      </c:valAx>
      <c:spPr>
        <a:scene3d>
          <a:camera prst="orthographicFront"/>
          <a:lightRig rig="threePt" dir="t"/>
        </a:scene3d>
        <a:sp3d prstMaterial="matte"/>
      </c:spPr>
    </c:plotArea>
    <c:legend>
      <c:legendPos val="r"/>
      <c:layout>
        <c:manualLayout>
          <c:xMode val="edge"/>
          <c:yMode val="edge"/>
          <c:x val="0.79126126126125407"/>
          <c:y val="0.12265649156869129"/>
          <c:w val="0.19972972972972972"/>
          <c:h val="0.72660482508180302"/>
        </c:manualLayout>
      </c:layout>
      <c:txPr>
        <a:bodyPr/>
        <a:lstStyle/>
        <a:p>
          <a:pPr>
            <a:defRPr lang="en-US" sz="1400" b="1"/>
          </a:pPr>
          <a:endParaRPr lang="zh-CN"/>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endParaRPr lang="en-US" dirty="0"/>
          </a:p>
        </p:txBody>
      </p:sp>
      <p:sp>
        <p:nvSpPr>
          <p:cNvPr id="4" name="Slide Number Placeholder 3"/>
          <p:cNvSpPr>
            <a:spLocks noGrp="1"/>
          </p:cNvSpPr>
          <p:nvPr>
            <p:ph type="sldNum" sz="quarter" idx="10"/>
          </p:nvPr>
        </p:nvSpPr>
        <p:spPr/>
        <p:txBody>
          <a:bodyPr/>
          <a:lstStyle/>
          <a:p>
            <a:fld id="{33878015-31E1-43E7-A705-C474C0B683F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p:txBody>
      </p:sp>
      <p:sp>
        <p:nvSpPr>
          <p:cNvPr id="4" name="Slide Number Placeholder 3"/>
          <p:cNvSpPr>
            <a:spLocks noGrp="1"/>
          </p:cNvSpPr>
          <p:nvPr>
            <p:ph type="sldNum" sz="quarter" idx="10"/>
          </p:nvPr>
        </p:nvSpPr>
        <p:spPr/>
        <p:txBody>
          <a:bodyPr/>
          <a:lstStyle/>
          <a:p>
            <a:pPr>
              <a:defRPr/>
            </a:pPr>
            <a:fld id="{036B1C75-BA97-46F8-929E-7E2BA3C065A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699AC3-7325-4BA6-8C06-12130CAB5D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8D699AC3-7325-4BA6-8C06-12130CAB5D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technet.microsoft.com/en-us/library/bb933993.aspx" TargetMode="External"/><Relationship Id="rId7" Type="http://schemas.openxmlformats.org/officeDocument/2006/relationships/hyperlink" Target="http://www.microsoft.com/downloads/details.aspx?displaylang=zh-cn&amp;FamilyID=c6c3e9ef-ba29-4a43-8d69-a2bed18fe73c"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odeplex.com/sqlrbs" TargetMode="External"/><Relationship Id="rId5" Type="http://schemas.openxmlformats.org/officeDocument/2006/relationships/hyperlink" Target="http://msdn.microsoft.com/en-us/magazine/dd695918.aspx" TargetMode="External"/><Relationship Id="rId4" Type="http://schemas.openxmlformats.org/officeDocument/2006/relationships/hyperlink" Target="http://msdn.microsoft.com/en-us/library/cc949109.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wmf"/><Relationship Id="rId4" Type="http://schemas.openxmlformats.org/officeDocument/2006/relationships/image" Target="../media/image27.png"/><Relationship Id="rId9"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基于</a:t>
            </a:r>
            <a:r>
              <a:rPr lang="en-US" altLang="zh-CN"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SQL Server</a:t>
            </a: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的微软</a:t>
            </a:r>
            <a:r>
              <a:rPr lang="zh-CN" altLang="en-US" dirty="0" smtClean="0"/>
              <a:t>非结构化数据</a:t>
            </a: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存储新技术</a:t>
            </a:r>
            <a:endParaRPr lang="en-US" altLang="zh-CN"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6" name="Text Placeholder 5"/>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文档、多媒体文件的存储</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aphicFrame>
        <p:nvGraphicFramePr>
          <p:cNvPr id="19" name="Content Placeholder 18"/>
          <p:cNvGraphicFramePr>
            <a:graphicFrameLocks noGrp="1"/>
          </p:cNvGraphicFramePr>
          <p:nvPr>
            <p:ph idx="4294967295"/>
          </p:nvPr>
        </p:nvGraphicFramePr>
        <p:xfrm>
          <a:off x="404842" y="4100204"/>
          <a:ext cx="8382000" cy="2291080"/>
        </p:xfrm>
        <a:graphic>
          <a:graphicData uri="http://schemas.openxmlformats.org/drawingml/2006/table">
            <a:tbl>
              <a:tblPr firstRow="1" bandRow="1">
                <a:tableStyleId>{616DA210-FB5B-4158-B5E0-FEB733F419BA}</a:tableStyleId>
              </a:tblPr>
              <a:tblGrid>
                <a:gridCol w="1295400"/>
                <a:gridCol w="2362200"/>
                <a:gridCol w="2362200"/>
                <a:gridCol w="2362200"/>
              </a:tblGrid>
              <a:tr h="370840">
                <a:tc>
                  <a:txBody>
                    <a:bodyPr/>
                    <a:lstStyle/>
                    <a:p>
                      <a:endParaRPr lang="en-US" sz="12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zh-CN" altLang="en-US" sz="1200" b="1" dirty="0" smtClean="0">
                          <a:effectLst>
                            <a:outerShdw blurRad="38100" dist="38100" dir="2700000" algn="tl">
                              <a:srgbClr val="000000">
                                <a:alpha val="43137"/>
                              </a:srgbClr>
                            </a:outerShdw>
                          </a:effectLst>
                        </a:rPr>
                        <a:t>优势</a:t>
                      </a:r>
                      <a:endParaRPr lang="en-US" sz="1200" b="1" dirty="0">
                        <a:effectLst>
                          <a:outerShdw blurRad="38100" dist="38100" dir="2700000" algn="tl">
                            <a:srgbClr val="000000">
                              <a:alpha val="43137"/>
                            </a:srgbClr>
                          </a:outerShdw>
                        </a:effectLs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itchFamily="34" charset="0"/>
                        <a:buChar char="•"/>
                      </a:pPr>
                      <a:r>
                        <a:rPr lang="zh-CN" altLang="en-US" sz="1200" dirty="0" smtClean="0">
                          <a:latin typeface="Segoe" pitchFamily="34" charset="0"/>
                        </a:rPr>
                        <a:t>存储成本最低（每</a:t>
                      </a:r>
                      <a:r>
                        <a:rPr lang="en-US" altLang="zh-CN" sz="1200" dirty="0" smtClean="0">
                          <a:latin typeface="Segoe" pitchFamily="34" charset="0"/>
                        </a:rPr>
                        <a:t>GB</a:t>
                      </a:r>
                      <a:r>
                        <a:rPr lang="zh-CN" altLang="en-US" sz="1200" dirty="0" smtClean="0">
                          <a:latin typeface="Segoe" pitchFamily="34" charset="0"/>
                        </a:rPr>
                        <a:t>）</a:t>
                      </a:r>
                      <a:endParaRPr lang="en-US" altLang="zh-CN" sz="1200" dirty="0" smtClean="0">
                        <a:latin typeface="Segoe" pitchFamily="34" charset="0"/>
                      </a:endParaRPr>
                    </a:p>
                    <a:p>
                      <a:pPr marL="114300" indent="-114300">
                        <a:buFont typeface="Arial" pitchFamily="34" charset="0"/>
                        <a:buChar char="•"/>
                      </a:pPr>
                      <a:r>
                        <a:rPr lang="zh-CN" altLang="en-US" sz="1200" dirty="0" smtClean="0">
                          <a:latin typeface="Segoe" pitchFamily="34" charset="0"/>
                        </a:rPr>
                        <a:t>文件流</a:t>
                      </a:r>
                      <a:r>
                        <a:rPr lang="en-US" altLang="zh-CN" sz="1200" dirty="0" smtClean="0">
                          <a:latin typeface="Segoe" pitchFamily="34" charset="0"/>
                        </a:rPr>
                        <a:t>(streaming)</a:t>
                      </a:r>
                      <a:r>
                        <a:rPr lang="zh-CN" altLang="en-US" sz="1200" dirty="0" smtClean="0">
                          <a:latin typeface="Segoe" pitchFamily="34" charset="0"/>
                        </a:rPr>
                        <a:t>性能较高</a:t>
                      </a:r>
                      <a:endParaRPr lang="en-US" sz="1200" dirty="0" smtClean="0">
                        <a:latin typeface="Segoe" pitchFamily="34" charset="0"/>
                      </a:endParaRPr>
                    </a:p>
                    <a:p>
                      <a:pPr marL="114300" indent="-114300">
                        <a:buFont typeface="Arial" pitchFamily="34" charset="0"/>
                        <a:buChar char="•"/>
                      </a:pPr>
                      <a:r>
                        <a:rPr lang="zh-CN" altLang="en-US" sz="1200" dirty="0" smtClean="0">
                          <a:latin typeface="Segoe" pitchFamily="34" charset="0"/>
                        </a:rPr>
                        <a:t>备份、恢复单元较小</a:t>
                      </a:r>
                      <a:endParaRPr lang="en-US" sz="1200" dirty="0" smtClean="0">
                        <a:latin typeface="Sego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itchFamily="34" charset="0"/>
                        <a:buChar char="•"/>
                      </a:pPr>
                      <a:r>
                        <a:rPr lang="zh-CN" altLang="en-US" sz="1200" dirty="0" smtClean="0">
                          <a:solidFill>
                            <a:schemeClr val="tx1"/>
                          </a:solidFill>
                          <a:latin typeface="Segoe" pitchFamily="34" charset="0"/>
                        </a:rPr>
                        <a:t>存储成本较低</a:t>
                      </a:r>
                      <a:r>
                        <a:rPr lang="en-US" altLang="zh-CN" sz="1200" dirty="0" smtClean="0">
                          <a:solidFill>
                            <a:schemeClr val="tx1"/>
                          </a:solidFill>
                          <a:latin typeface="Segoe" pitchFamily="34" charset="0"/>
                        </a:rPr>
                        <a:t>(</a:t>
                      </a:r>
                      <a:r>
                        <a:rPr lang="zh-CN" altLang="en-US" sz="1200" dirty="0" smtClean="0">
                          <a:solidFill>
                            <a:schemeClr val="tx1"/>
                          </a:solidFill>
                          <a:latin typeface="Segoe" pitchFamily="34" charset="0"/>
                        </a:rPr>
                        <a:t>大存储量场景</a:t>
                      </a:r>
                      <a:r>
                        <a:rPr lang="en-US" altLang="zh-CN" sz="1200" dirty="0" smtClean="0">
                          <a:solidFill>
                            <a:schemeClr val="tx1"/>
                          </a:solidFill>
                          <a:latin typeface="Segoe" pitchFamily="34" charset="0"/>
                        </a:rPr>
                        <a:t>)</a:t>
                      </a:r>
                    </a:p>
                    <a:p>
                      <a:pPr marL="114300" indent="-114300">
                        <a:buFont typeface="Arial" pitchFamily="34" charset="0"/>
                        <a:buChar char="•"/>
                      </a:pPr>
                      <a:r>
                        <a:rPr lang="zh-CN" altLang="en-US" sz="1200" dirty="0" smtClean="0">
                          <a:latin typeface="Segoe" pitchFamily="34" charset="0"/>
                        </a:rPr>
                        <a:t>扩展性较佳</a:t>
                      </a:r>
                      <a:endParaRPr lang="en-US" sz="1200" dirty="0" smtClean="0">
                        <a:solidFill>
                          <a:schemeClr val="tx1"/>
                        </a:solidFill>
                        <a:latin typeface="Sego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itchFamily="34" charset="0"/>
                        <a:buChar char="•"/>
                      </a:pPr>
                      <a:r>
                        <a:rPr lang="zh-CN" altLang="en-US" sz="1200" dirty="0" smtClean="0">
                          <a:solidFill>
                            <a:schemeClr val="tx1"/>
                          </a:solidFill>
                          <a:latin typeface="Segoe" pitchFamily="34" charset="0"/>
                        </a:rPr>
                        <a:t>统一的管理模式</a:t>
                      </a:r>
                      <a:endParaRPr lang="en-US" sz="1200" dirty="0" smtClean="0">
                        <a:solidFill>
                          <a:schemeClr val="tx1"/>
                        </a:solidFill>
                        <a:latin typeface="Segoe" pitchFamily="34" charset="0"/>
                      </a:endParaRPr>
                    </a:p>
                    <a:p>
                      <a:pPr marL="114300" indent="-114300">
                        <a:buFont typeface="Arial" pitchFamily="34" charset="0"/>
                        <a:buChar char="•"/>
                      </a:pPr>
                      <a:r>
                        <a:rPr lang="zh-CN" altLang="en-US" sz="1200" dirty="0" smtClean="0">
                          <a:latin typeface="Segoe" pitchFamily="34" charset="0"/>
                        </a:rPr>
                        <a:t>数据、事务的一致性</a:t>
                      </a:r>
                      <a:endParaRPr lang="en-US" sz="1200" dirty="0" smtClean="0">
                        <a:latin typeface="Segoe"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zh-CN" altLang="en-US" sz="1200" b="1" dirty="0" smtClean="0">
                          <a:effectLst>
                            <a:outerShdw blurRad="38100" dist="38100" dir="2700000" algn="tl">
                              <a:srgbClr val="000000">
                                <a:alpha val="43137"/>
                              </a:srgbClr>
                            </a:outerShdw>
                          </a:effectLst>
                        </a:rPr>
                        <a:t>挑战</a:t>
                      </a:r>
                      <a:endParaRPr lang="en-US" sz="1200" b="1" dirty="0">
                        <a:effectLst>
                          <a:outerShdw blurRad="38100" dist="38100" dir="2700000" algn="tl">
                            <a:srgbClr val="000000">
                              <a:alpha val="43137"/>
                            </a:srgbClr>
                          </a:outerShdw>
                        </a:effectLs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itchFamily="34" charset="0"/>
                        <a:buChar char="•"/>
                      </a:pPr>
                      <a:r>
                        <a:rPr lang="zh-CN" altLang="en-US" sz="1200" dirty="0" smtClean="0">
                          <a:latin typeface="Segoe" pitchFamily="34" charset="0"/>
                        </a:rPr>
                        <a:t>较为复杂的应用架构导致开发、实施的复杂度提升</a:t>
                      </a:r>
                      <a:endParaRPr lang="en-US" altLang="zh-CN" sz="1200" dirty="0" smtClean="0">
                        <a:latin typeface="Segoe" pitchFamily="34" charset="0"/>
                      </a:endParaRPr>
                    </a:p>
                    <a:p>
                      <a:pPr marL="114300" indent="-114300">
                        <a:buFont typeface="Arial" pitchFamily="34" charset="0"/>
                        <a:buChar char="•"/>
                      </a:pPr>
                      <a:r>
                        <a:rPr lang="zh-CN" altLang="en-US" sz="1200" dirty="0" smtClean="0">
                          <a:latin typeface="Segoe" pitchFamily="34" charset="0"/>
                        </a:rPr>
                        <a:t>与结构型数据的集成</a:t>
                      </a:r>
                      <a:endParaRPr lang="en-US" sz="1200" dirty="0" smtClean="0">
                        <a:latin typeface="Sego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itchFamily="34" charset="0"/>
                        <a:buChar char="•"/>
                      </a:pPr>
                      <a:r>
                        <a:rPr lang="zh-CN" altLang="en-US" sz="1200" dirty="0" smtClean="0">
                          <a:latin typeface="Segoe" pitchFamily="34" charset="0"/>
                        </a:rPr>
                        <a:t>较为复杂的应用架构导致开发、实施的复杂度提升</a:t>
                      </a:r>
                      <a:endParaRPr lang="en-US" altLang="zh-CN" sz="1200" dirty="0" smtClean="0">
                        <a:latin typeface="Segoe" pitchFamily="34" charset="0"/>
                      </a:endParaRPr>
                    </a:p>
                    <a:p>
                      <a:pPr marL="114300" indent="-114300">
                        <a:buFont typeface="Arial" pitchFamily="34" charset="0"/>
                        <a:buChar char="•"/>
                      </a:pPr>
                      <a:r>
                        <a:rPr lang="zh-CN" altLang="en-US" sz="1200" dirty="0" smtClean="0">
                          <a:latin typeface="Segoe" pitchFamily="34" charset="0"/>
                        </a:rPr>
                        <a:t>分隔的数据管理</a:t>
                      </a:r>
                      <a:endParaRPr lang="en-US" sz="1200" dirty="0" smtClean="0">
                        <a:latin typeface="Segoe" pitchFamily="34" charset="0"/>
                      </a:endParaRPr>
                    </a:p>
                    <a:p>
                      <a:pPr marL="114300" indent="-114300">
                        <a:buFont typeface="Arial" pitchFamily="34" charset="0"/>
                        <a:buChar char="•"/>
                      </a:pPr>
                      <a:r>
                        <a:rPr lang="zh-CN" altLang="en-US" sz="1200" dirty="0" smtClean="0">
                          <a:solidFill>
                            <a:schemeClr val="tx1"/>
                          </a:solidFill>
                          <a:latin typeface="Segoe" pitchFamily="34" charset="0"/>
                        </a:rPr>
                        <a:t>尽陷于大型企业使用场景</a:t>
                      </a:r>
                      <a:endParaRPr lang="en-US" sz="1200" dirty="0" smtClean="0">
                        <a:solidFill>
                          <a:schemeClr val="tx1"/>
                        </a:solidFill>
                        <a:latin typeface="Sego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itchFamily="34" charset="0"/>
                        <a:buChar char="•"/>
                      </a:pPr>
                      <a:r>
                        <a:rPr lang="zh-CN" altLang="en-US" sz="1200" dirty="0" smtClean="0">
                          <a:latin typeface="Segoe" pitchFamily="34" charset="0"/>
                        </a:rPr>
                        <a:t>大数据量文件流性能限制</a:t>
                      </a:r>
                      <a:endParaRPr lang="en-US" sz="1200" dirty="0" smtClean="0">
                        <a:latin typeface="Segoe" pitchFamily="34" charset="0"/>
                      </a:endParaRPr>
                    </a:p>
                    <a:p>
                      <a:pPr marL="114300" indent="-114300">
                        <a:buFont typeface="Arial" pitchFamily="34" charset="0"/>
                        <a:buChar char="•"/>
                      </a:pPr>
                      <a:r>
                        <a:rPr lang="zh-CN" altLang="en-US" sz="1200" dirty="0" smtClean="0">
                          <a:latin typeface="Segoe" pitchFamily="34" charset="0"/>
                        </a:rPr>
                        <a:t>存储成本较高</a:t>
                      </a:r>
                      <a:endParaRPr lang="en-US" sz="1200" dirty="0" smtClean="0">
                        <a:latin typeface="Segoe"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zh-CN" altLang="en-US" sz="1200" b="1" dirty="0" smtClean="0">
                          <a:effectLst>
                            <a:outerShdw blurRad="38100" dist="38100" dir="2700000" algn="tl">
                              <a:srgbClr val="000000">
                                <a:alpha val="43137"/>
                              </a:srgbClr>
                            </a:outerShdw>
                          </a:effectLst>
                        </a:rPr>
                        <a:t>范例</a:t>
                      </a:r>
                      <a:endParaRPr lang="en-US" sz="1200" b="1" dirty="0">
                        <a:effectLst>
                          <a:outerShdw blurRad="38100" dist="38100" dir="2700000" algn="tl">
                            <a:srgbClr val="000000">
                              <a:alpha val="43137"/>
                            </a:srgbClr>
                          </a:outerShdw>
                        </a:effectLs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14300" indent="-114300">
                        <a:buFont typeface="Arial" pitchFamily="34" charset="0"/>
                        <a:buChar char="•"/>
                      </a:pPr>
                      <a:r>
                        <a:rPr lang="en-US" sz="1200" dirty="0" smtClean="0">
                          <a:latin typeface="Segoe" pitchFamily="34" charset="0"/>
                        </a:rPr>
                        <a:t>Windows File Servers</a:t>
                      </a:r>
                    </a:p>
                    <a:p>
                      <a:pPr marL="114300" indent="-114300">
                        <a:buFont typeface="Arial" pitchFamily="34" charset="0"/>
                        <a:buChar char="•"/>
                      </a:pPr>
                      <a:r>
                        <a:rPr lang="en-US" sz="1200" dirty="0" err="1" smtClean="0">
                          <a:latin typeface="Segoe" pitchFamily="34" charset="0"/>
                        </a:rPr>
                        <a:t>NetApp</a:t>
                      </a:r>
                      <a:r>
                        <a:rPr lang="en-US" sz="1200" dirty="0" smtClean="0">
                          <a:latin typeface="Segoe" pitchFamily="34" charset="0"/>
                        </a:rPr>
                        <a:t> </a:t>
                      </a:r>
                      <a:r>
                        <a:rPr lang="en-US" sz="1200" dirty="0" err="1" smtClean="0">
                          <a:latin typeface="Segoe" pitchFamily="34" charset="0"/>
                        </a:rPr>
                        <a:t>NetFiler</a:t>
                      </a:r>
                      <a:endParaRPr lang="en-US" sz="1200" dirty="0" smtClean="0">
                        <a:latin typeface="Sego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14300" indent="-114300">
                        <a:buFont typeface="Arial" pitchFamily="34" charset="0"/>
                        <a:buChar char="•"/>
                      </a:pPr>
                      <a:r>
                        <a:rPr lang="en-US" sz="1200" dirty="0" smtClean="0">
                          <a:latin typeface="Segoe" pitchFamily="34" charset="0"/>
                        </a:rPr>
                        <a:t>EMC </a:t>
                      </a:r>
                      <a:r>
                        <a:rPr lang="en-US" sz="1200" dirty="0" err="1" smtClean="0">
                          <a:latin typeface="Segoe" pitchFamily="34" charset="0"/>
                        </a:rPr>
                        <a:t>Centera</a:t>
                      </a:r>
                      <a:endParaRPr lang="en-US" sz="1200" dirty="0" smtClean="0">
                        <a:latin typeface="Segoe" pitchFamily="34" charset="0"/>
                      </a:endParaRPr>
                    </a:p>
                    <a:p>
                      <a:pPr marL="114300" indent="-114300">
                        <a:buFont typeface="Arial" pitchFamily="34" charset="0"/>
                        <a:buChar char="•"/>
                      </a:pPr>
                      <a:r>
                        <a:rPr lang="en-US" sz="1200" dirty="0" smtClean="0">
                          <a:latin typeface="Segoe" pitchFamily="34" charset="0"/>
                        </a:rPr>
                        <a:t>Fujitsu </a:t>
                      </a:r>
                      <a:r>
                        <a:rPr lang="en-US" sz="1200" dirty="0" err="1" smtClean="0">
                          <a:latin typeface="Segoe" pitchFamily="34" charset="0"/>
                        </a:rPr>
                        <a:t>Nearline</a:t>
                      </a:r>
                      <a:endParaRPr lang="en-US" sz="1200" dirty="0" smtClean="0">
                        <a:latin typeface="Sego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14300" indent="-114300">
                        <a:buFont typeface="Arial" pitchFamily="34" charset="0"/>
                        <a:buChar char="•"/>
                      </a:pPr>
                      <a:r>
                        <a:rPr lang="en-US" sz="1200" dirty="0" smtClean="0">
                          <a:latin typeface="Segoe" pitchFamily="34" charset="0"/>
                        </a:rPr>
                        <a:t>SQL Server VARBINARY(MAX)</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3" name="Group 104"/>
          <p:cNvGrpSpPr/>
          <p:nvPr/>
        </p:nvGrpSpPr>
        <p:grpSpPr>
          <a:xfrm>
            <a:off x="4143372" y="1643050"/>
            <a:ext cx="2214578" cy="2743200"/>
            <a:chOff x="2847975" y="1123678"/>
            <a:chExt cx="2286000" cy="2743200"/>
          </a:xfrm>
        </p:grpSpPr>
        <p:sp>
          <p:nvSpPr>
            <p:cNvPr id="34" name="Rectangle 33"/>
            <p:cNvSpPr/>
            <p:nvPr/>
          </p:nvSpPr>
          <p:spPr bwMode="auto">
            <a:xfrm>
              <a:off x="2847975" y="1123678"/>
              <a:ext cx="2286000" cy="2743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zh-CN" altLang="en-US" sz="1600" b="1" u="sng" dirty="0" smtClean="0">
                  <a:solidFill>
                    <a:schemeClr val="tx1"/>
                  </a:solidFill>
                  <a:latin typeface="Segoe" pitchFamily="34" charset="0"/>
                </a:rPr>
                <a:t>专用的</a:t>
              </a:r>
              <a:r>
                <a:rPr lang="en-US" sz="1600" b="1" u="sng" dirty="0" smtClean="0">
                  <a:solidFill>
                    <a:schemeClr val="tx1"/>
                  </a:solidFill>
                  <a:latin typeface="Segoe" pitchFamily="34" charset="0"/>
                </a:rPr>
                <a:t>BLOB</a:t>
              </a:r>
              <a:r>
                <a:rPr lang="zh-CN" altLang="en-US" sz="1600" b="1" u="sng" dirty="0" smtClean="0">
                  <a:solidFill>
                    <a:schemeClr val="tx1"/>
                  </a:solidFill>
                  <a:latin typeface="Segoe" pitchFamily="34" charset="0"/>
                </a:rPr>
                <a:t>存储</a:t>
              </a:r>
            </a:p>
          </p:txBody>
        </p:sp>
        <p:sp>
          <p:nvSpPr>
            <p:cNvPr id="35" name="Down Arrow 34"/>
            <p:cNvSpPr/>
            <p:nvPr/>
          </p:nvSpPr>
          <p:spPr bwMode="auto">
            <a:xfrm>
              <a:off x="4391025" y="26955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latin typeface="Segoe" pitchFamily="34" charset="0"/>
              </a:endParaRPr>
            </a:p>
          </p:txBody>
        </p:sp>
        <p:sp>
          <p:nvSpPr>
            <p:cNvPr id="36" name="Down Arrow 35"/>
            <p:cNvSpPr/>
            <p:nvPr/>
          </p:nvSpPr>
          <p:spPr bwMode="auto">
            <a:xfrm>
              <a:off x="3171825" y="26955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latin typeface="Segoe" pitchFamily="34" charset="0"/>
              </a:endParaRPr>
            </a:p>
          </p:txBody>
        </p:sp>
        <p:sp>
          <p:nvSpPr>
            <p:cNvPr id="37" name="Flowchart: Magnetic Disk 36"/>
            <p:cNvSpPr/>
            <p:nvPr/>
          </p:nvSpPr>
          <p:spPr bwMode="auto">
            <a:xfrm>
              <a:off x="3133724" y="3057524"/>
              <a:ext cx="562769" cy="752475"/>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solidFill>
                    <a:schemeClr val="bg1"/>
                  </a:solidFill>
                  <a:latin typeface="Segoe" pitchFamily="34" charset="0"/>
                </a:rPr>
                <a:t>DB</a:t>
              </a:r>
              <a:endParaRPr kumimoji="0" lang="en-US" sz="1100" b="0" i="0" u="none" strike="noStrike" cap="none" normalizeH="0" baseline="0" dirty="0" smtClean="0">
                <a:solidFill>
                  <a:schemeClr val="bg1"/>
                </a:solidFill>
                <a:effectLst/>
                <a:latin typeface="Segoe" pitchFamily="34" charset="0"/>
              </a:endParaRPr>
            </a:p>
          </p:txBody>
        </p:sp>
        <p:sp>
          <p:nvSpPr>
            <p:cNvPr id="38" name="Rounded Rectangle 37"/>
            <p:cNvSpPr/>
            <p:nvPr/>
          </p:nvSpPr>
          <p:spPr bwMode="blackGray">
            <a:xfrm>
              <a:off x="300989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chemeClr val="bg1"/>
                  </a:solidFill>
                  <a:effectLst>
                    <a:outerShdw blurRad="38100" dist="38100" dir="2700000" algn="tl">
                      <a:srgbClr val="000000">
                        <a:alpha val="43137"/>
                      </a:srgbClr>
                    </a:outerShdw>
                  </a:effectLst>
                </a:rPr>
                <a:t>Application </a:t>
              </a:r>
              <a:r>
                <a:rPr lang="zh-CN" altLang="en-US" sz="1200" dirty="0" smtClean="0">
                  <a:solidFill>
                    <a:schemeClr val="bg1"/>
                  </a:solidFill>
                  <a:effectLst>
                    <a:outerShdw blurRad="38100" dist="38100" dir="2700000" algn="tl">
                      <a:srgbClr val="000000">
                        <a:alpha val="43137"/>
                      </a:srgbClr>
                    </a:outerShdw>
                  </a:effectLst>
                </a:rPr>
                <a:t>应用</a:t>
              </a: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endParaRPr>
            </a:p>
          </p:txBody>
        </p:sp>
        <p:pic>
          <p:nvPicPr>
            <p:cNvPr id="39" name="Picture 38" descr="centera.gif"/>
            <p:cNvPicPr>
              <a:picLocks noChangeAspect="1"/>
            </p:cNvPicPr>
            <p:nvPr/>
          </p:nvPicPr>
          <p:blipFill>
            <a:blip r:embed="rId3" cstate="print"/>
            <a:stretch>
              <a:fillRect/>
            </a:stretch>
          </p:blipFill>
          <p:spPr>
            <a:xfrm>
              <a:off x="4342312" y="3076575"/>
              <a:ext cx="477338" cy="738132"/>
            </a:xfrm>
            <a:prstGeom prst="rect">
              <a:avLst/>
            </a:prstGeom>
          </p:spPr>
        </p:pic>
        <p:sp>
          <p:nvSpPr>
            <p:cNvPr id="40" name="Snip Single Corner Rectangle 39"/>
            <p:cNvSpPr/>
            <p:nvPr/>
          </p:nvSpPr>
          <p:spPr bwMode="blackGray">
            <a:xfrm>
              <a:off x="4181475" y="2085975"/>
              <a:ext cx="86677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41" name="Picture 3"/>
            <p:cNvPicPr>
              <a:picLocks noChangeAspect="1" noChangeArrowheads="1"/>
            </p:cNvPicPr>
            <p:nvPr/>
          </p:nvPicPr>
          <p:blipFill>
            <a:blip r:embed="rId4" cstate="print"/>
            <a:srcRect/>
            <a:stretch>
              <a:fillRect/>
            </a:stretch>
          </p:blipFill>
          <p:spPr bwMode="auto">
            <a:xfrm>
              <a:off x="2979573" y="2047875"/>
              <a:ext cx="889165" cy="522670"/>
            </a:xfrm>
            <a:prstGeom prst="rect">
              <a:avLst/>
            </a:prstGeom>
            <a:noFill/>
            <a:ln w="9525">
              <a:solidFill>
                <a:schemeClr val="bg1">
                  <a:lumMod val="50000"/>
                </a:schemeClr>
              </a:solidFill>
              <a:miter lim="800000"/>
              <a:headEnd/>
              <a:tailEnd/>
            </a:ln>
            <a:effectLst/>
          </p:spPr>
        </p:pic>
      </p:grpSp>
      <p:grpSp>
        <p:nvGrpSpPr>
          <p:cNvPr id="4" name="Group 113"/>
          <p:cNvGrpSpPr/>
          <p:nvPr/>
        </p:nvGrpSpPr>
        <p:grpSpPr>
          <a:xfrm>
            <a:off x="6477000" y="1643050"/>
            <a:ext cx="2209800" cy="2743200"/>
            <a:chOff x="5534025" y="1123678"/>
            <a:chExt cx="2286000" cy="2743200"/>
          </a:xfrm>
        </p:grpSpPr>
        <p:sp>
          <p:nvSpPr>
            <p:cNvPr id="43" name="Rectangle 42"/>
            <p:cNvSpPr/>
            <p:nvPr/>
          </p:nvSpPr>
          <p:spPr bwMode="auto">
            <a:xfrm>
              <a:off x="5534025" y="1123678"/>
              <a:ext cx="2286000" cy="27432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zh-CN" sz="1600" b="1" i="0" u="sng" strike="noStrike" cap="none" normalizeH="0" baseline="0" dirty="0" smtClean="0">
                  <a:solidFill>
                    <a:schemeClr val="tx1"/>
                  </a:solidFill>
                  <a:effectLst/>
                  <a:latin typeface="Segoe" pitchFamily="34" charset="0"/>
                </a:rPr>
                <a:t>BLOB</a:t>
              </a:r>
              <a:r>
                <a:rPr kumimoji="0" lang="zh-CN" altLang="en-US" sz="1600" b="1" i="0" u="sng" strike="noStrike" cap="none" normalizeH="0" baseline="0" dirty="0" smtClean="0">
                  <a:solidFill>
                    <a:schemeClr val="tx1"/>
                  </a:solidFill>
                  <a:effectLst/>
                  <a:latin typeface="Segoe" pitchFamily="34" charset="0"/>
                </a:rPr>
                <a:t>存储数据库</a:t>
              </a:r>
              <a:endParaRPr kumimoji="0" lang="en-US" sz="1600" b="1" i="0" u="sng" strike="noStrike" cap="none" normalizeH="0" baseline="0" dirty="0" smtClean="0">
                <a:solidFill>
                  <a:schemeClr val="tx1"/>
                </a:solidFill>
                <a:effectLst/>
                <a:latin typeface="Segoe" pitchFamily="34" charset="0"/>
              </a:endParaRPr>
            </a:p>
          </p:txBody>
        </p:sp>
        <p:sp>
          <p:nvSpPr>
            <p:cNvPr id="44" name="Down Arrow 43"/>
            <p:cNvSpPr/>
            <p:nvPr/>
          </p:nvSpPr>
          <p:spPr bwMode="auto">
            <a:xfrm rot="19409566">
              <a:off x="6000750" y="26955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sp>
          <p:nvSpPr>
            <p:cNvPr id="45" name="Flowchart: Magnetic Disk 44"/>
            <p:cNvSpPr/>
            <p:nvPr/>
          </p:nvSpPr>
          <p:spPr bwMode="auto">
            <a:xfrm>
              <a:off x="6419849" y="3067049"/>
              <a:ext cx="562769" cy="752475"/>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Segoe" pitchFamily="34" charset="0"/>
                </a:rPr>
                <a:t>DB</a:t>
              </a:r>
              <a:endParaRPr kumimoji="0" lang="en-US" sz="1200" b="0" i="0" u="none" strike="noStrike" cap="none" normalizeH="0" baseline="0" dirty="0" smtClean="0">
                <a:solidFill>
                  <a:schemeClr val="bg1"/>
                </a:solidFill>
                <a:effectLst/>
                <a:latin typeface="Segoe" pitchFamily="34" charset="0"/>
              </a:endParaRPr>
            </a:p>
          </p:txBody>
        </p:sp>
        <p:sp>
          <p:nvSpPr>
            <p:cNvPr id="46" name="Rounded Rectangle 45"/>
            <p:cNvSpPr/>
            <p:nvPr/>
          </p:nvSpPr>
          <p:spPr bwMode="blackGray">
            <a:xfrm>
              <a:off x="569594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solidFill>
                    <a:schemeClr val="bg1"/>
                  </a:solidFill>
                  <a:effectLst>
                    <a:outerShdw blurRad="38100" dist="38100" dir="2700000" algn="tl">
                      <a:srgbClr val="000000">
                        <a:alpha val="43137"/>
                      </a:srgbClr>
                    </a:outerShdw>
                  </a:effectLst>
                </a:rPr>
                <a:t>Application </a:t>
              </a:r>
              <a:r>
                <a:rPr lang="zh-CN" altLang="en-US" sz="1400" dirty="0" smtClean="0">
                  <a:solidFill>
                    <a:schemeClr val="bg1"/>
                  </a:solidFill>
                  <a:effectLst>
                    <a:outerShdw blurRad="38100" dist="38100" dir="2700000" algn="tl">
                      <a:srgbClr val="000000">
                        <a:alpha val="43137"/>
                      </a:srgbClr>
                    </a:outerShdw>
                  </a:effectLst>
                </a:rPr>
                <a:t>应用</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47" name="Snip Single Corner Rectangle 46"/>
            <p:cNvSpPr/>
            <p:nvPr/>
          </p:nvSpPr>
          <p:spPr bwMode="blackGray">
            <a:xfrm>
              <a:off x="6867525" y="2085975"/>
              <a:ext cx="86677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48" name="Picture 3"/>
            <p:cNvPicPr>
              <a:picLocks noChangeAspect="1" noChangeArrowheads="1"/>
            </p:cNvPicPr>
            <p:nvPr/>
          </p:nvPicPr>
          <p:blipFill>
            <a:blip r:embed="rId4" cstate="print"/>
            <a:srcRect/>
            <a:stretch>
              <a:fillRect/>
            </a:stretch>
          </p:blipFill>
          <p:spPr bwMode="auto">
            <a:xfrm>
              <a:off x="5665623" y="2047875"/>
              <a:ext cx="889165" cy="522670"/>
            </a:xfrm>
            <a:prstGeom prst="rect">
              <a:avLst/>
            </a:prstGeom>
            <a:noFill/>
            <a:ln w="9525">
              <a:solidFill>
                <a:schemeClr val="bg1">
                  <a:lumMod val="50000"/>
                </a:schemeClr>
              </a:solidFill>
              <a:miter lim="800000"/>
              <a:headEnd/>
              <a:tailEnd/>
            </a:ln>
            <a:effectLst/>
          </p:spPr>
        </p:pic>
        <p:sp>
          <p:nvSpPr>
            <p:cNvPr id="49" name="Down Arrow 48"/>
            <p:cNvSpPr/>
            <p:nvPr/>
          </p:nvSpPr>
          <p:spPr bwMode="auto">
            <a:xfrm rot="2190434" flipH="1">
              <a:off x="6858001" y="2743200"/>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grpSp>
      <p:sp>
        <p:nvSpPr>
          <p:cNvPr id="42" name="Rectangle 9"/>
          <p:cNvSpPr txBox="1">
            <a:spLocks noChangeArrowheads="1"/>
          </p:cNvSpPr>
          <p:nvPr/>
        </p:nvSpPr>
        <p:spPr>
          <a:xfrm>
            <a:off x="381000" y="1066800"/>
            <a:ext cx="8382000" cy="4819781"/>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传统的三种存储模式</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5" name="Group 51"/>
          <p:cNvGrpSpPr/>
          <p:nvPr/>
        </p:nvGrpSpPr>
        <p:grpSpPr>
          <a:xfrm>
            <a:off x="1790696" y="1643050"/>
            <a:ext cx="2209800" cy="2743200"/>
            <a:chOff x="209550" y="1161778"/>
            <a:chExt cx="2286000" cy="2743200"/>
          </a:xfrm>
        </p:grpSpPr>
        <p:sp>
          <p:nvSpPr>
            <p:cNvPr id="51" name="Rectangle 50"/>
            <p:cNvSpPr/>
            <p:nvPr/>
          </p:nvSpPr>
          <p:spPr bwMode="auto">
            <a:xfrm>
              <a:off x="209550" y="1161778"/>
              <a:ext cx="2286000" cy="2743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zh-CN" altLang="en-US" sz="1600" b="1" i="0" u="sng" strike="noStrike" cap="none" normalizeH="0" baseline="0" dirty="0" smtClean="0">
                  <a:solidFill>
                    <a:schemeClr val="tx1"/>
                  </a:solidFill>
                  <a:effectLst/>
                  <a:latin typeface="Segoe" pitchFamily="34" charset="0"/>
                </a:rPr>
                <a:t>使用文件系统</a:t>
              </a:r>
              <a:endParaRPr kumimoji="0" lang="en-US" sz="1600" b="1" i="0" u="sng" strike="noStrike" cap="none" normalizeH="0" baseline="0" dirty="0" smtClean="0">
                <a:solidFill>
                  <a:schemeClr val="tx1"/>
                </a:solidFill>
                <a:effectLst/>
                <a:latin typeface="Segoe" pitchFamily="34" charset="0"/>
              </a:endParaRPr>
            </a:p>
          </p:txBody>
        </p:sp>
        <p:sp>
          <p:nvSpPr>
            <p:cNvPr id="52" name="Down Arrow 51"/>
            <p:cNvSpPr/>
            <p:nvPr/>
          </p:nvSpPr>
          <p:spPr bwMode="auto">
            <a:xfrm>
              <a:off x="1752600" y="27336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nvGrpSpPr>
            <p:cNvPr id="6" name="Group 19"/>
            <p:cNvGrpSpPr/>
            <p:nvPr/>
          </p:nvGrpSpPr>
          <p:grpSpPr>
            <a:xfrm>
              <a:off x="1800224" y="3095627"/>
              <a:ext cx="416415" cy="733426"/>
              <a:chOff x="3171825" y="2781028"/>
              <a:chExt cx="787890" cy="1130803"/>
            </a:xfrm>
          </p:grpSpPr>
          <p:pic>
            <p:nvPicPr>
              <p:cNvPr id="59" name="Picture 1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3171825" y="3381103"/>
                <a:ext cx="387840" cy="530728"/>
              </a:xfrm>
              <a:prstGeom prst="rect">
                <a:avLst/>
              </a:prstGeom>
              <a:noFill/>
            </p:spPr>
          </p:pic>
          <p:pic>
            <p:nvPicPr>
              <p:cNvPr id="60" name="Picture 1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3190875" y="2781028"/>
                <a:ext cx="387840" cy="530728"/>
              </a:xfrm>
              <a:prstGeom prst="rect">
                <a:avLst/>
              </a:prstGeom>
              <a:noFill/>
            </p:spPr>
          </p:pic>
          <p:pic>
            <p:nvPicPr>
              <p:cNvPr id="61" name="Picture 1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3571875" y="2790553"/>
                <a:ext cx="387840" cy="530728"/>
              </a:xfrm>
              <a:prstGeom prst="rect">
                <a:avLst/>
              </a:prstGeom>
              <a:noFill/>
            </p:spPr>
          </p:pic>
          <p:pic>
            <p:nvPicPr>
              <p:cNvPr id="62" name="Picture 1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3571875" y="3371578"/>
                <a:ext cx="387840" cy="530728"/>
              </a:xfrm>
              <a:prstGeom prst="rect">
                <a:avLst/>
              </a:prstGeom>
              <a:noFill/>
            </p:spPr>
          </p:pic>
        </p:grpSp>
        <p:sp>
          <p:nvSpPr>
            <p:cNvPr id="54" name="Down Arrow 53"/>
            <p:cNvSpPr/>
            <p:nvPr/>
          </p:nvSpPr>
          <p:spPr bwMode="auto">
            <a:xfrm>
              <a:off x="533400" y="27336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5" name="Flowchart: Magnetic Disk 54"/>
            <p:cNvSpPr/>
            <p:nvPr/>
          </p:nvSpPr>
          <p:spPr bwMode="auto">
            <a:xfrm>
              <a:off x="495299" y="3095624"/>
              <a:ext cx="562769" cy="752475"/>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Segoe" pitchFamily="34" charset="0"/>
                </a:rPr>
                <a:t>DB</a:t>
              </a:r>
              <a:endParaRPr kumimoji="0" lang="en-US" sz="1200" b="0" i="0" u="none" strike="noStrike" cap="none" normalizeH="0" baseline="0" dirty="0" smtClean="0">
                <a:solidFill>
                  <a:schemeClr val="bg1"/>
                </a:solidFill>
                <a:effectLst/>
                <a:latin typeface="Segoe" pitchFamily="34" charset="0"/>
              </a:endParaRPr>
            </a:p>
          </p:txBody>
        </p:sp>
        <p:sp>
          <p:nvSpPr>
            <p:cNvPr id="56" name="Rounded Rectangle 55"/>
            <p:cNvSpPr/>
            <p:nvPr/>
          </p:nvSpPr>
          <p:spPr bwMode="blackGray">
            <a:xfrm>
              <a:off x="371474" y="18669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bg1"/>
                  </a:solidFill>
                  <a:effectLst>
                    <a:outerShdw blurRad="38100" dist="38100" dir="2700000" algn="tl">
                      <a:srgbClr val="000000">
                        <a:alpha val="43137"/>
                      </a:srgbClr>
                    </a:outerShdw>
                  </a:effectLst>
                </a:rPr>
                <a:t>Application </a:t>
              </a:r>
              <a:r>
                <a:rPr lang="zh-CN" altLang="en-US" sz="1200" dirty="0" smtClean="0">
                  <a:solidFill>
                    <a:schemeClr val="bg1"/>
                  </a:solidFill>
                  <a:effectLst>
                    <a:outerShdw blurRad="38100" dist="38100" dir="2700000" algn="tl">
                      <a:srgbClr val="000000">
                        <a:alpha val="43137"/>
                      </a:srgbClr>
                    </a:outerShdw>
                  </a:effectLst>
                </a:rPr>
                <a:t>应用</a:t>
              </a: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57" name="Snip Single Corner Rectangle 56"/>
            <p:cNvSpPr/>
            <p:nvPr/>
          </p:nvSpPr>
          <p:spPr bwMode="blackGray">
            <a:xfrm>
              <a:off x="1543050" y="2124075"/>
              <a:ext cx="86677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58" name="Picture 3"/>
            <p:cNvPicPr>
              <a:picLocks noChangeAspect="1" noChangeArrowheads="1"/>
            </p:cNvPicPr>
            <p:nvPr/>
          </p:nvPicPr>
          <p:blipFill>
            <a:blip r:embed="rId4" cstate="print"/>
            <a:srcRect/>
            <a:stretch>
              <a:fillRect/>
            </a:stretch>
          </p:blipFill>
          <p:spPr bwMode="auto">
            <a:xfrm>
              <a:off x="341148" y="2085975"/>
              <a:ext cx="889165" cy="522670"/>
            </a:xfrm>
            <a:prstGeom prst="rect">
              <a:avLst/>
            </a:prstGeom>
            <a:noFill/>
            <a:ln w="9525">
              <a:solidFill>
                <a:schemeClr val="bg1">
                  <a:lumMod val="50000"/>
                </a:schemeClr>
              </a:solidFill>
              <a:miter lim="800000"/>
              <a:headEnd/>
              <a:tailEnd/>
            </a:ln>
            <a:effectLst/>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1143000"/>
          </a:xfrm>
        </p:spPr>
        <p:txBody>
          <a:bodyPr/>
          <a:lstStyle/>
          <a:p>
            <a:pPr algn="l" defTabSz="914400" rtl="0" eaLnBrk="1" latinLnBrk="0" hangingPunct="1">
              <a:spcBef>
                <a:spcPct val="0"/>
              </a:spcBef>
              <a:buNone/>
            </a:pPr>
            <a:r>
              <a:rPr lang="en-US"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SQL Server</a:t>
            </a: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非结构型数据</a:t>
            </a:r>
            <a:r>
              <a:rPr lang="en-US" altLang="zh-CN"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r>
            <a:br>
              <a:rPr lang="en-US" altLang="zh-CN"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b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存储技术</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pSp>
        <p:nvGrpSpPr>
          <p:cNvPr id="3" name="Group 104"/>
          <p:cNvGrpSpPr/>
          <p:nvPr/>
        </p:nvGrpSpPr>
        <p:grpSpPr>
          <a:xfrm>
            <a:off x="1142976" y="1500174"/>
            <a:ext cx="2214578" cy="2857520"/>
            <a:chOff x="2847975" y="1123678"/>
            <a:chExt cx="2286000" cy="2857520"/>
          </a:xfrm>
        </p:grpSpPr>
        <p:sp>
          <p:nvSpPr>
            <p:cNvPr id="4" name="Rectangle 3"/>
            <p:cNvSpPr/>
            <p:nvPr/>
          </p:nvSpPr>
          <p:spPr bwMode="auto">
            <a:xfrm>
              <a:off x="2847975" y="1123678"/>
              <a:ext cx="2286000" cy="285752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zh-CN" altLang="en-US" sz="1400" b="1" u="sng" dirty="0" smtClean="0">
                  <a:solidFill>
                    <a:schemeClr val="tx1"/>
                  </a:solidFill>
                  <a:latin typeface="Segoe" pitchFamily="34" charset="0"/>
                </a:rPr>
                <a:t>专用的</a:t>
              </a:r>
              <a:r>
                <a:rPr lang="en-US" sz="1400" b="1" u="sng" dirty="0" smtClean="0">
                  <a:solidFill>
                    <a:schemeClr val="tx1"/>
                  </a:solidFill>
                  <a:latin typeface="Segoe" pitchFamily="34" charset="0"/>
                </a:rPr>
                <a:t>BLOB</a:t>
              </a:r>
              <a:r>
                <a:rPr lang="zh-CN" altLang="en-US" sz="1400" b="1" u="sng" dirty="0" smtClean="0">
                  <a:solidFill>
                    <a:schemeClr val="tx1"/>
                  </a:solidFill>
                  <a:latin typeface="Segoe" pitchFamily="34" charset="0"/>
                </a:rPr>
                <a:t>存储</a:t>
              </a:r>
            </a:p>
          </p:txBody>
        </p:sp>
        <p:sp>
          <p:nvSpPr>
            <p:cNvPr id="5" name="Down Arrow 4"/>
            <p:cNvSpPr/>
            <p:nvPr/>
          </p:nvSpPr>
          <p:spPr bwMode="auto">
            <a:xfrm>
              <a:off x="4391025" y="26955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latin typeface="Segoe" pitchFamily="34" charset="0"/>
              </a:endParaRPr>
            </a:p>
          </p:txBody>
        </p:sp>
        <p:sp>
          <p:nvSpPr>
            <p:cNvPr id="6" name="Down Arrow 5"/>
            <p:cNvSpPr/>
            <p:nvPr/>
          </p:nvSpPr>
          <p:spPr bwMode="auto">
            <a:xfrm>
              <a:off x="3171825" y="26955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latin typeface="Segoe" pitchFamily="34" charset="0"/>
              </a:endParaRPr>
            </a:p>
          </p:txBody>
        </p:sp>
        <p:sp>
          <p:nvSpPr>
            <p:cNvPr id="7" name="Flowchart: Magnetic Disk 6"/>
            <p:cNvSpPr/>
            <p:nvPr/>
          </p:nvSpPr>
          <p:spPr bwMode="auto">
            <a:xfrm>
              <a:off x="3133724" y="3057524"/>
              <a:ext cx="562769" cy="752475"/>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solidFill>
                    <a:schemeClr val="bg1"/>
                  </a:solidFill>
                  <a:latin typeface="Segoe" pitchFamily="34" charset="0"/>
                </a:rPr>
                <a:t>DB</a:t>
              </a:r>
              <a:endParaRPr kumimoji="0" lang="en-US" sz="1100" b="0" i="0" u="none" strike="noStrike" cap="none" normalizeH="0" baseline="0" dirty="0" smtClean="0">
                <a:solidFill>
                  <a:schemeClr val="bg1"/>
                </a:solidFill>
                <a:effectLst/>
                <a:latin typeface="Segoe" pitchFamily="34" charset="0"/>
              </a:endParaRPr>
            </a:p>
          </p:txBody>
        </p:sp>
        <p:sp>
          <p:nvSpPr>
            <p:cNvPr id="8" name="Rounded Rectangle 7"/>
            <p:cNvSpPr/>
            <p:nvPr/>
          </p:nvSpPr>
          <p:spPr bwMode="blackGray">
            <a:xfrm>
              <a:off x="300989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chemeClr val="bg1"/>
                  </a:solidFill>
                  <a:effectLst>
                    <a:outerShdw blurRad="38100" dist="38100" dir="2700000" algn="tl">
                      <a:srgbClr val="000000">
                        <a:alpha val="43137"/>
                      </a:srgbClr>
                    </a:outerShdw>
                  </a:effectLst>
                </a:rPr>
                <a:t>Application </a:t>
              </a:r>
              <a:r>
                <a:rPr lang="zh-CN" altLang="en-US" sz="1200" dirty="0" smtClean="0">
                  <a:solidFill>
                    <a:schemeClr val="bg1"/>
                  </a:solidFill>
                  <a:effectLst>
                    <a:outerShdw blurRad="38100" dist="38100" dir="2700000" algn="tl">
                      <a:srgbClr val="000000">
                        <a:alpha val="43137"/>
                      </a:srgbClr>
                    </a:outerShdw>
                  </a:effectLst>
                </a:rPr>
                <a:t>应用</a:t>
              </a: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endParaRPr>
            </a:p>
          </p:txBody>
        </p:sp>
        <p:pic>
          <p:nvPicPr>
            <p:cNvPr id="9" name="Picture 8" descr="centera.gif"/>
            <p:cNvPicPr>
              <a:picLocks noChangeAspect="1"/>
            </p:cNvPicPr>
            <p:nvPr/>
          </p:nvPicPr>
          <p:blipFill>
            <a:blip r:embed="rId3" cstate="print"/>
            <a:stretch>
              <a:fillRect/>
            </a:stretch>
          </p:blipFill>
          <p:spPr>
            <a:xfrm>
              <a:off x="4342312" y="3076575"/>
              <a:ext cx="477338" cy="738132"/>
            </a:xfrm>
            <a:prstGeom prst="rect">
              <a:avLst/>
            </a:prstGeom>
          </p:spPr>
        </p:pic>
        <p:sp>
          <p:nvSpPr>
            <p:cNvPr id="10" name="Snip Single Corner Rectangle 9"/>
            <p:cNvSpPr/>
            <p:nvPr/>
          </p:nvSpPr>
          <p:spPr bwMode="blackGray">
            <a:xfrm>
              <a:off x="4181475" y="2085975"/>
              <a:ext cx="86677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11" name="Picture 3"/>
            <p:cNvPicPr>
              <a:picLocks noChangeAspect="1" noChangeArrowheads="1"/>
            </p:cNvPicPr>
            <p:nvPr/>
          </p:nvPicPr>
          <p:blipFill>
            <a:blip r:embed="rId4" cstate="print"/>
            <a:srcRect/>
            <a:stretch>
              <a:fillRect/>
            </a:stretch>
          </p:blipFill>
          <p:spPr bwMode="auto">
            <a:xfrm>
              <a:off x="2979573" y="2047875"/>
              <a:ext cx="889165" cy="522670"/>
            </a:xfrm>
            <a:prstGeom prst="rect">
              <a:avLst/>
            </a:prstGeom>
            <a:noFill/>
            <a:ln w="9525">
              <a:solidFill>
                <a:schemeClr val="bg1">
                  <a:lumMod val="50000"/>
                </a:schemeClr>
              </a:solidFill>
              <a:miter lim="800000"/>
              <a:headEnd/>
              <a:tailEnd/>
            </a:ln>
            <a:effectLst/>
          </p:spPr>
        </p:pic>
      </p:grpSp>
      <p:grpSp>
        <p:nvGrpSpPr>
          <p:cNvPr id="12" name="Group 113"/>
          <p:cNvGrpSpPr/>
          <p:nvPr/>
        </p:nvGrpSpPr>
        <p:grpSpPr>
          <a:xfrm>
            <a:off x="3505208" y="1500174"/>
            <a:ext cx="2209800" cy="2857520"/>
            <a:chOff x="5534025" y="1123678"/>
            <a:chExt cx="2286000" cy="2857520"/>
          </a:xfrm>
        </p:grpSpPr>
        <p:sp>
          <p:nvSpPr>
            <p:cNvPr id="13" name="Rectangle 12"/>
            <p:cNvSpPr/>
            <p:nvPr/>
          </p:nvSpPr>
          <p:spPr bwMode="auto">
            <a:xfrm>
              <a:off x="5534025" y="1123678"/>
              <a:ext cx="2286000" cy="28575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altLang="zh-CN" sz="1400" b="1" i="0" u="sng" strike="noStrike" cap="none" normalizeH="0" baseline="0" dirty="0" smtClean="0">
                  <a:solidFill>
                    <a:schemeClr val="tx1"/>
                  </a:solidFill>
                  <a:effectLst/>
                  <a:latin typeface="Segoe" pitchFamily="34" charset="0"/>
                </a:rPr>
                <a:t>BLOB</a:t>
              </a:r>
              <a:r>
                <a:rPr kumimoji="0" lang="zh-CN" altLang="en-US" sz="1400" b="1" i="0" u="sng" strike="noStrike" cap="none" normalizeH="0" baseline="0" dirty="0" smtClean="0">
                  <a:solidFill>
                    <a:schemeClr val="tx1"/>
                  </a:solidFill>
                  <a:effectLst/>
                  <a:latin typeface="Segoe" pitchFamily="34" charset="0"/>
                </a:rPr>
                <a:t>存储数据库</a:t>
              </a:r>
              <a:endParaRPr kumimoji="0" lang="en-US" sz="1400" b="1" i="0" u="sng" strike="noStrike" cap="none" normalizeH="0" baseline="0" dirty="0" smtClean="0">
                <a:solidFill>
                  <a:schemeClr val="tx1"/>
                </a:solidFill>
                <a:effectLst/>
                <a:latin typeface="Segoe" pitchFamily="34" charset="0"/>
              </a:endParaRPr>
            </a:p>
          </p:txBody>
        </p:sp>
        <p:sp>
          <p:nvSpPr>
            <p:cNvPr id="14" name="Down Arrow 13"/>
            <p:cNvSpPr/>
            <p:nvPr/>
          </p:nvSpPr>
          <p:spPr bwMode="auto">
            <a:xfrm rot="19409566">
              <a:off x="6000751" y="273500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sp>
          <p:nvSpPr>
            <p:cNvPr id="15" name="Flowchart: Magnetic Disk 14"/>
            <p:cNvSpPr/>
            <p:nvPr/>
          </p:nvSpPr>
          <p:spPr bwMode="auto">
            <a:xfrm>
              <a:off x="6419849" y="3067049"/>
              <a:ext cx="562769" cy="752475"/>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Segoe" pitchFamily="34" charset="0"/>
                </a:rPr>
                <a:t>DB</a:t>
              </a:r>
              <a:endParaRPr kumimoji="0" lang="en-US" sz="1200" b="0" i="0" u="none" strike="noStrike" cap="none" normalizeH="0" baseline="0" dirty="0" smtClean="0">
                <a:solidFill>
                  <a:schemeClr val="bg1"/>
                </a:solidFill>
                <a:effectLst/>
                <a:latin typeface="Segoe" pitchFamily="34" charset="0"/>
              </a:endParaRPr>
            </a:p>
          </p:txBody>
        </p:sp>
        <p:sp>
          <p:nvSpPr>
            <p:cNvPr id="16" name="Rounded Rectangle 15"/>
            <p:cNvSpPr/>
            <p:nvPr/>
          </p:nvSpPr>
          <p:spPr bwMode="blackGray">
            <a:xfrm>
              <a:off x="569594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400" dirty="0" smtClean="0">
                  <a:solidFill>
                    <a:schemeClr val="bg1"/>
                  </a:solidFill>
                  <a:effectLst>
                    <a:outerShdw blurRad="38100" dist="38100" dir="2700000" algn="tl">
                      <a:srgbClr val="000000">
                        <a:alpha val="43137"/>
                      </a:srgbClr>
                    </a:outerShdw>
                  </a:effectLst>
                </a:rPr>
                <a:t>Application </a:t>
              </a:r>
              <a:r>
                <a:rPr lang="zh-CN" altLang="en-US" sz="1400" dirty="0" smtClean="0">
                  <a:solidFill>
                    <a:schemeClr val="bg1"/>
                  </a:solidFill>
                  <a:effectLst>
                    <a:outerShdw blurRad="38100" dist="38100" dir="2700000" algn="tl">
                      <a:srgbClr val="000000">
                        <a:alpha val="43137"/>
                      </a:srgbClr>
                    </a:outerShdw>
                  </a:effectLst>
                </a:rPr>
                <a:t>应用</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17" name="Snip Single Corner Rectangle 16"/>
            <p:cNvSpPr/>
            <p:nvPr/>
          </p:nvSpPr>
          <p:spPr bwMode="blackGray">
            <a:xfrm>
              <a:off x="6867525" y="2085975"/>
              <a:ext cx="86677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18" name="Picture 3"/>
            <p:cNvPicPr>
              <a:picLocks noChangeAspect="1" noChangeArrowheads="1"/>
            </p:cNvPicPr>
            <p:nvPr/>
          </p:nvPicPr>
          <p:blipFill>
            <a:blip r:embed="rId4" cstate="print"/>
            <a:srcRect/>
            <a:stretch>
              <a:fillRect/>
            </a:stretch>
          </p:blipFill>
          <p:spPr bwMode="auto">
            <a:xfrm>
              <a:off x="5665623" y="2047875"/>
              <a:ext cx="889165" cy="522670"/>
            </a:xfrm>
            <a:prstGeom prst="rect">
              <a:avLst/>
            </a:prstGeom>
            <a:noFill/>
            <a:ln w="9525">
              <a:solidFill>
                <a:schemeClr val="bg1">
                  <a:lumMod val="50000"/>
                </a:schemeClr>
              </a:solidFill>
              <a:miter lim="800000"/>
              <a:headEnd/>
              <a:tailEnd/>
            </a:ln>
            <a:effectLst/>
          </p:spPr>
        </p:pic>
        <p:sp>
          <p:nvSpPr>
            <p:cNvPr id="19" name="Down Arrow 18"/>
            <p:cNvSpPr/>
            <p:nvPr/>
          </p:nvSpPr>
          <p:spPr bwMode="auto">
            <a:xfrm rot="2190434" flipH="1">
              <a:off x="6950326" y="273500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grpSp>
      <p:sp>
        <p:nvSpPr>
          <p:cNvPr id="33" name="Left Arrow 32"/>
          <p:cNvSpPr/>
          <p:nvPr/>
        </p:nvSpPr>
        <p:spPr bwMode="auto">
          <a:xfrm>
            <a:off x="428596" y="4498983"/>
            <a:ext cx="2928958" cy="1430347"/>
          </a:xfrm>
          <a:prstGeom prst="lef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latin typeface="Segoe" pitchFamily="34" charset="0"/>
              </a:rPr>
              <a:t>RBS - Remote </a:t>
            </a:r>
          </a:p>
          <a:p>
            <a:pPr marL="0" marR="0" indent="0" algn="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latin typeface="Segoe" pitchFamily="34" charset="0"/>
              </a:rPr>
              <a:t>Blob Storage</a:t>
            </a:r>
          </a:p>
        </p:txBody>
      </p:sp>
      <p:sp>
        <p:nvSpPr>
          <p:cNvPr id="34" name="Left Arrow 33"/>
          <p:cNvSpPr/>
          <p:nvPr/>
        </p:nvSpPr>
        <p:spPr bwMode="auto">
          <a:xfrm flipH="1">
            <a:off x="5857884" y="4500570"/>
            <a:ext cx="3071834" cy="1428760"/>
          </a:xfrm>
          <a:prstGeom prst="lef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Segoe" pitchFamily="34" charset="0"/>
              </a:rPr>
              <a:t>FILESTREAM </a:t>
            </a:r>
          </a:p>
          <a:p>
            <a:pPr marL="0" marR="0" indent="0"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Segoe" pitchFamily="34" charset="0"/>
              </a:rPr>
              <a:t>BLOB Storage</a:t>
            </a:r>
            <a:endParaRPr kumimoji="0" lang="en-US" b="0" i="0" u="none" strike="noStrike" cap="none" normalizeH="0" baseline="0" dirty="0" smtClean="0">
              <a:solidFill>
                <a:schemeClr val="tx1"/>
              </a:solidFill>
              <a:effectLst/>
              <a:latin typeface="Segoe" pitchFamily="34" charset="0"/>
            </a:endParaRPr>
          </a:p>
        </p:txBody>
      </p:sp>
      <p:sp>
        <p:nvSpPr>
          <p:cNvPr id="35" name="Rectangle 34"/>
          <p:cNvSpPr/>
          <p:nvPr/>
        </p:nvSpPr>
        <p:spPr bwMode="auto">
          <a:xfrm>
            <a:off x="3500430" y="4866161"/>
            <a:ext cx="2214578" cy="70597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latin typeface="Segoe" pitchFamily="34" charset="0"/>
              </a:rPr>
              <a:t>SQL BLOB</a:t>
            </a:r>
          </a:p>
        </p:txBody>
      </p:sp>
      <p:grpSp>
        <p:nvGrpSpPr>
          <p:cNvPr id="20" name="Group 53"/>
          <p:cNvGrpSpPr/>
          <p:nvPr/>
        </p:nvGrpSpPr>
        <p:grpSpPr>
          <a:xfrm>
            <a:off x="5862662" y="1500174"/>
            <a:ext cx="2209800" cy="2857520"/>
            <a:chOff x="5862662" y="1500174"/>
            <a:chExt cx="2209800" cy="2857520"/>
          </a:xfrm>
        </p:grpSpPr>
        <p:sp>
          <p:nvSpPr>
            <p:cNvPr id="21" name="Rectangle 20"/>
            <p:cNvSpPr/>
            <p:nvPr/>
          </p:nvSpPr>
          <p:spPr bwMode="auto">
            <a:xfrm>
              <a:off x="5862662" y="1500174"/>
              <a:ext cx="2209800" cy="285752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zh-CN" altLang="en-US" sz="1400" b="1" u="sng" dirty="0" smtClean="0">
                  <a:solidFill>
                    <a:schemeClr val="tx1"/>
                  </a:solidFill>
                  <a:latin typeface="Segoe" pitchFamily="34" charset="0"/>
                </a:rPr>
                <a:t>集成的数据库</a:t>
              </a:r>
              <a:r>
                <a:rPr lang="en-US" altLang="zh-CN" sz="1400" b="1" u="sng" dirty="0" smtClean="0">
                  <a:solidFill>
                    <a:schemeClr val="tx1"/>
                  </a:solidFill>
                  <a:latin typeface="Segoe" pitchFamily="34" charset="0"/>
                </a:rPr>
                <a:t>+</a:t>
              </a:r>
              <a:r>
                <a:rPr kumimoji="0" lang="zh-CN" altLang="en-US" sz="1400" b="1" i="0" u="sng" strike="noStrike" cap="none" normalizeH="0" baseline="0" dirty="0" smtClean="0">
                  <a:solidFill>
                    <a:schemeClr val="tx1"/>
                  </a:solidFill>
                  <a:effectLst/>
                  <a:latin typeface="Segoe" pitchFamily="34" charset="0"/>
                </a:rPr>
                <a:t>文件系统</a:t>
              </a:r>
              <a:endParaRPr kumimoji="0" lang="en-US" sz="1400" b="1" i="0" u="sng" strike="noStrike" cap="none" normalizeH="0" baseline="0" dirty="0" smtClean="0">
                <a:solidFill>
                  <a:schemeClr val="tx1"/>
                </a:solidFill>
                <a:effectLst/>
                <a:latin typeface="Segoe" pitchFamily="34" charset="0"/>
              </a:endParaRPr>
            </a:p>
          </p:txBody>
        </p:sp>
        <p:sp>
          <p:nvSpPr>
            <p:cNvPr id="26" name="Rounded Rectangle 25"/>
            <p:cNvSpPr/>
            <p:nvPr/>
          </p:nvSpPr>
          <p:spPr bwMode="blackGray">
            <a:xfrm>
              <a:off x="6019189" y="2205296"/>
              <a:ext cx="1942783"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bg1"/>
                  </a:solidFill>
                  <a:effectLst>
                    <a:outerShdw blurRad="38100" dist="38100" dir="2700000" algn="tl">
                      <a:srgbClr val="000000">
                        <a:alpha val="43137"/>
                      </a:srgbClr>
                    </a:outerShdw>
                  </a:effectLst>
                </a:rPr>
                <a:t>Application </a:t>
              </a:r>
              <a:r>
                <a:rPr lang="zh-CN" altLang="en-US" sz="1200" dirty="0" smtClean="0">
                  <a:solidFill>
                    <a:schemeClr val="bg1"/>
                  </a:solidFill>
                  <a:effectLst>
                    <a:outerShdw blurRad="38100" dist="38100" dir="2700000" algn="tl">
                      <a:srgbClr val="000000">
                        <a:alpha val="43137"/>
                      </a:srgbClr>
                    </a:outerShdw>
                  </a:effectLst>
                </a:rPr>
                <a:t>应用</a:t>
              </a: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27" name="Snip Single Corner Rectangle 26"/>
            <p:cNvSpPr/>
            <p:nvPr/>
          </p:nvSpPr>
          <p:spPr bwMode="blackGray">
            <a:xfrm>
              <a:off x="7151712" y="2462471"/>
              <a:ext cx="837883"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28" name="Picture 3"/>
            <p:cNvPicPr>
              <a:picLocks noChangeAspect="1" noChangeArrowheads="1"/>
            </p:cNvPicPr>
            <p:nvPr/>
          </p:nvPicPr>
          <p:blipFill>
            <a:blip r:embed="rId4" cstate="print"/>
            <a:srcRect/>
            <a:stretch>
              <a:fillRect/>
            </a:stretch>
          </p:blipFill>
          <p:spPr bwMode="auto">
            <a:xfrm>
              <a:off x="5989873" y="2424371"/>
              <a:ext cx="859526" cy="522670"/>
            </a:xfrm>
            <a:prstGeom prst="rect">
              <a:avLst/>
            </a:prstGeom>
            <a:noFill/>
            <a:ln w="9525">
              <a:solidFill>
                <a:schemeClr val="bg1">
                  <a:lumMod val="50000"/>
                </a:schemeClr>
              </a:solidFill>
              <a:miter lim="800000"/>
              <a:headEnd/>
              <a:tailEnd/>
            </a:ln>
            <a:effectLst/>
          </p:spPr>
        </p:pic>
        <p:sp>
          <p:nvSpPr>
            <p:cNvPr id="49" name="Down Arrow 48"/>
            <p:cNvSpPr/>
            <p:nvPr/>
          </p:nvSpPr>
          <p:spPr bwMode="auto">
            <a:xfrm rot="19409566">
              <a:off x="6328071" y="3032393"/>
              <a:ext cx="44196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sp>
          <p:nvSpPr>
            <p:cNvPr id="50" name="Down Arrow 49"/>
            <p:cNvSpPr/>
            <p:nvPr/>
          </p:nvSpPr>
          <p:spPr bwMode="auto">
            <a:xfrm rot="2190434" flipH="1">
              <a:off x="7245994" y="3032393"/>
              <a:ext cx="44196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sp>
          <p:nvSpPr>
            <p:cNvPr id="51" name="Rounded Rectangle 50"/>
            <p:cNvSpPr/>
            <p:nvPr/>
          </p:nvSpPr>
          <p:spPr bwMode="auto">
            <a:xfrm>
              <a:off x="6188697" y="3420955"/>
              <a:ext cx="1598013" cy="79386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2" name="Flowchart: Magnetic Disk 51"/>
            <p:cNvSpPr/>
            <p:nvPr/>
          </p:nvSpPr>
          <p:spPr bwMode="auto">
            <a:xfrm>
              <a:off x="6356910" y="3458928"/>
              <a:ext cx="872276" cy="490902"/>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Segoe" pitchFamily="34" charset="0"/>
                </a:rPr>
                <a:t>DB</a:t>
              </a:r>
              <a:endParaRPr kumimoji="0" lang="en-US" sz="1200" b="0" i="0" u="none" strike="noStrike" cap="none" normalizeH="0" baseline="0" dirty="0" smtClean="0">
                <a:solidFill>
                  <a:schemeClr val="tx1"/>
                </a:solidFill>
                <a:effectLst/>
                <a:latin typeface="Segoe" pitchFamily="34" charset="0"/>
              </a:endParaRPr>
            </a:p>
          </p:txBody>
        </p:sp>
        <p:sp>
          <p:nvSpPr>
            <p:cNvPr id="53" name="AutoShape 8"/>
            <p:cNvSpPr>
              <a:spLocks noChangeArrowheads="1"/>
            </p:cNvSpPr>
            <p:nvPr/>
          </p:nvSpPr>
          <p:spPr bwMode="auto">
            <a:xfrm>
              <a:off x="7301782" y="3786190"/>
              <a:ext cx="331871" cy="335888"/>
            </a:xfrm>
            <a:prstGeom prst="flowChartPunchedCard">
              <a:avLst/>
            </a:prstGeom>
            <a:solidFill>
              <a:srgbClr val="003300"/>
            </a:solidFill>
            <a:ln w="12700">
              <a:solidFill>
                <a:schemeClr val="tx1"/>
              </a:solidFill>
              <a:miter lim="800000"/>
              <a:headEnd/>
              <a:tailEnd/>
            </a:ln>
            <a:effectLst/>
          </p:spPr>
          <p:txBody>
            <a:bodyPr wrap="none" anchor="ctr"/>
            <a:lstStyle/>
            <a:p>
              <a:endParaRPr lang="en-US" sz="140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文件流</a:t>
            </a:r>
            <a:r>
              <a:rPr lang="en-US" altLang="zh-CN"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FILESTREAM</a:t>
            </a:r>
            <a:r>
              <a:rPr lang="en-US"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a:t>
            </a: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简介</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3" name="Text Placeholder 2"/>
          <p:cNvSpPr>
            <a:spLocks noGrp="1"/>
          </p:cNvSpPr>
          <p:nvPr>
            <p:ph sz="half" idx="1"/>
          </p:nvPr>
        </p:nvSpPr>
        <p:spPr/>
        <p:txBody>
          <a:bodyPr>
            <a:normAutofit/>
          </a:bodyPr>
          <a:lstStyle/>
          <a:p>
            <a:pPr marL="396875" indent="-396875" defTabSz="914363" fontAlgn="auto">
              <a:spcAft>
                <a:spcPts val="0"/>
              </a:spcAft>
              <a:defRPr/>
            </a:pPr>
            <a:endParaRPr lang="en-US" sz="2400" dirty="0" smtClean="0"/>
          </a:p>
          <a:p>
            <a:pPr marL="396875" indent="-396875" defTabSz="914363" fontAlgn="auto">
              <a:spcAft>
                <a:spcPts val="0"/>
              </a:spcAft>
              <a:buNone/>
              <a:defRPr/>
            </a:pPr>
            <a:endParaRPr lang="en-US" sz="2400" dirty="0" smtClean="0"/>
          </a:p>
        </p:txBody>
      </p:sp>
      <p:sp>
        <p:nvSpPr>
          <p:cNvPr id="26" name="Content Placeholder 25"/>
          <p:cNvSpPr>
            <a:spLocks noGrp="1"/>
          </p:cNvSpPr>
          <p:nvPr>
            <p:ph sz="half" idx="2"/>
          </p:nvPr>
        </p:nvSpPr>
        <p:spPr>
          <a:xfrm>
            <a:off x="3000364" y="1066800"/>
            <a:ext cx="5686436" cy="5059363"/>
          </a:xfrm>
        </p:spPr>
        <p:txBody>
          <a:bodyPr>
            <a:normAutofit/>
          </a:bodyPr>
          <a:lstStyle/>
          <a:p>
            <a:pPr marL="396875" indent="-396875" defTabSz="914363" fontAlgn="auto">
              <a:spcAft>
                <a:spcPts val="0"/>
              </a:spcAft>
              <a:defRPr/>
            </a:pPr>
            <a:r>
              <a:rPr lang="zh-CN" altLang="en-US" sz="2400" dirty="0" smtClean="0"/>
              <a:t>非结构数据直接储存于文件系统</a:t>
            </a:r>
            <a:r>
              <a:rPr lang="en-US" altLang="zh-CN" sz="2400" dirty="0" smtClean="0"/>
              <a:t>(</a:t>
            </a:r>
            <a:r>
              <a:rPr lang="zh-CN" altLang="en-US" sz="2400" dirty="0" smtClean="0"/>
              <a:t>使用本地的</a:t>
            </a:r>
            <a:r>
              <a:rPr lang="en-US" altLang="zh-CN" sz="2400" dirty="0" smtClean="0"/>
              <a:t>NTFS</a:t>
            </a:r>
            <a:r>
              <a:rPr lang="zh-CN" altLang="en-US" sz="2400" dirty="0" smtClean="0"/>
              <a:t>文件系统</a:t>
            </a:r>
            <a:r>
              <a:rPr lang="en-US" altLang="zh-CN" sz="2400" dirty="0" smtClean="0"/>
              <a:t>)</a:t>
            </a:r>
            <a:endParaRPr lang="en-US" sz="2400" dirty="0" smtClean="0"/>
          </a:p>
          <a:p>
            <a:pPr marL="396875" indent="-396875" defTabSz="914363">
              <a:defRPr/>
            </a:pPr>
            <a:r>
              <a:rPr lang="en-US" sz="2400" dirty="0" smtClean="0"/>
              <a:t>VARBINARY(MAX) </a:t>
            </a:r>
            <a:r>
              <a:rPr lang="zh-CN" altLang="en-US" sz="2400" dirty="0" smtClean="0"/>
              <a:t>数据类型上注明存储属性即可开启文件流存储功能</a:t>
            </a:r>
            <a:endParaRPr lang="en-US" sz="2400" dirty="0" smtClean="0"/>
          </a:p>
          <a:p>
            <a:pPr marL="396875" indent="-396875" defTabSz="914363" fontAlgn="auto">
              <a:spcAft>
                <a:spcPts val="0"/>
              </a:spcAft>
              <a:defRPr/>
            </a:pPr>
            <a:r>
              <a:rPr lang="zh-CN" altLang="en-US" sz="2400" dirty="0" smtClean="0"/>
              <a:t>丰富的双重编程模式</a:t>
            </a:r>
            <a:endParaRPr lang="en-US" sz="2400" dirty="0" smtClean="0"/>
          </a:p>
          <a:p>
            <a:pPr marL="914400" lvl="1" defTabSz="914363" fontAlgn="auto">
              <a:spcAft>
                <a:spcPts val="0"/>
              </a:spcAft>
              <a:buBlip>
                <a:blip r:embed="rId3"/>
              </a:buBlip>
              <a:defRPr/>
            </a:pPr>
            <a:r>
              <a:rPr lang="en-US" dirty="0" smtClean="0"/>
              <a:t>T-SQL</a:t>
            </a:r>
            <a:r>
              <a:rPr lang="zh-CN" altLang="en-US" dirty="0" smtClean="0"/>
              <a:t>语句</a:t>
            </a:r>
            <a:r>
              <a:rPr lang="en-US" altLang="zh-CN" dirty="0" smtClean="0"/>
              <a:t>(</a:t>
            </a:r>
            <a:r>
              <a:rPr lang="zh-CN" altLang="en-US" dirty="0" smtClean="0"/>
              <a:t>数据库语法</a:t>
            </a:r>
            <a:r>
              <a:rPr lang="en-US" altLang="zh-CN" dirty="0" smtClean="0"/>
              <a:t>)</a:t>
            </a:r>
            <a:r>
              <a:rPr lang="zh-CN" altLang="en-US" dirty="0" smtClean="0"/>
              <a:t>编程</a:t>
            </a:r>
            <a:endParaRPr lang="en-US" dirty="0" smtClean="0"/>
          </a:p>
          <a:p>
            <a:pPr marL="914400" lvl="1" defTabSz="914363" fontAlgn="auto">
              <a:spcAft>
                <a:spcPts val="0"/>
              </a:spcAft>
              <a:buBlip>
                <a:blip r:embed="rId3"/>
              </a:buBlip>
              <a:defRPr/>
            </a:pPr>
            <a:r>
              <a:rPr lang="en-US" dirty="0" smtClean="0"/>
              <a:t>Win32</a:t>
            </a:r>
            <a:r>
              <a:rPr lang="zh-CN" altLang="en-US" dirty="0" smtClean="0"/>
              <a:t>文件系统</a:t>
            </a:r>
            <a:r>
              <a:rPr lang="en-US" dirty="0" smtClean="0"/>
              <a:t>I/O</a:t>
            </a:r>
            <a:r>
              <a:rPr lang="zh-CN" altLang="en-US" dirty="0" smtClean="0"/>
              <a:t>编程接口支持数据库事务属性</a:t>
            </a:r>
            <a:endParaRPr lang="en-US" dirty="0" smtClean="0"/>
          </a:p>
          <a:p>
            <a:pPr marL="396875" indent="-396875" defTabSz="914363" fontAlgn="auto">
              <a:spcAft>
                <a:spcPts val="0"/>
              </a:spcAft>
              <a:defRPr/>
            </a:pPr>
            <a:r>
              <a:rPr lang="en-US" sz="2400" dirty="0" smtClean="0"/>
              <a:t>BLOBs </a:t>
            </a:r>
            <a:r>
              <a:rPr lang="zh-CN" altLang="en-US" sz="2400" dirty="0" smtClean="0"/>
              <a:t>大小上限</a:t>
            </a:r>
            <a:r>
              <a:rPr lang="en-US" sz="2400" dirty="0" smtClean="0"/>
              <a:t>= </a:t>
            </a:r>
            <a:r>
              <a:rPr lang="zh-CN" altLang="en-US" sz="2400" dirty="0" smtClean="0"/>
              <a:t>文件系统大小</a:t>
            </a:r>
            <a:endParaRPr lang="en-US" sz="2400" dirty="0" smtClean="0"/>
          </a:p>
          <a:p>
            <a:pPr marL="396875" indent="-396875" defTabSz="914363" fontAlgn="auto">
              <a:spcAft>
                <a:spcPts val="0"/>
              </a:spcAft>
              <a:defRPr/>
            </a:pPr>
            <a:r>
              <a:rPr lang="zh-CN" altLang="en-US" sz="2400" dirty="0" smtClean="0"/>
              <a:t>与</a:t>
            </a:r>
            <a:r>
              <a:rPr lang="en-US" altLang="zh-CN" sz="2400" dirty="0" smtClean="0"/>
              <a:t>SQL Server</a:t>
            </a:r>
            <a:r>
              <a:rPr lang="zh-CN" altLang="en-US" sz="2400" dirty="0" smtClean="0"/>
              <a:t>集成数据库管理，例如：备份、恢复</a:t>
            </a:r>
            <a:r>
              <a:rPr lang="en-US" altLang="zh-CN" sz="2400" dirty="0" smtClean="0"/>
              <a:t>...</a:t>
            </a:r>
            <a:endParaRPr lang="en-US" sz="2400" dirty="0" smtClean="0"/>
          </a:p>
          <a:p>
            <a:pPr marL="396875" indent="-396875" defTabSz="914363" fontAlgn="auto">
              <a:spcAft>
                <a:spcPts val="0"/>
              </a:spcAft>
              <a:defRPr/>
            </a:pPr>
            <a:r>
              <a:rPr lang="zh-CN" altLang="en-US" sz="2400" dirty="0" smtClean="0"/>
              <a:t>与</a:t>
            </a:r>
            <a:r>
              <a:rPr lang="en-US" altLang="zh-CN" sz="2400" dirty="0" smtClean="0"/>
              <a:t>SQL Server</a:t>
            </a:r>
            <a:r>
              <a:rPr lang="zh-CN" altLang="en-US" sz="2400" dirty="0" smtClean="0"/>
              <a:t>数据库安全管理集成</a:t>
            </a:r>
            <a:endParaRPr lang="en-US" sz="2400" dirty="0" smtClean="0"/>
          </a:p>
        </p:txBody>
      </p:sp>
      <p:grpSp>
        <p:nvGrpSpPr>
          <p:cNvPr id="4" name="Group 31"/>
          <p:cNvGrpSpPr/>
          <p:nvPr/>
        </p:nvGrpSpPr>
        <p:grpSpPr>
          <a:xfrm>
            <a:off x="576250" y="1214422"/>
            <a:ext cx="2209800" cy="2857520"/>
            <a:chOff x="5862662" y="1500174"/>
            <a:chExt cx="2209800" cy="2857520"/>
          </a:xfrm>
        </p:grpSpPr>
        <p:sp>
          <p:nvSpPr>
            <p:cNvPr id="33" name="Rectangle 32"/>
            <p:cNvSpPr/>
            <p:nvPr/>
          </p:nvSpPr>
          <p:spPr bwMode="auto">
            <a:xfrm>
              <a:off x="5862662" y="1500174"/>
              <a:ext cx="2209800" cy="285752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zh-CN" altLang="en-US" sz="1400" b="1" u="sng" dirty="0" smtClean="0">
                  <a:solidFill>
                    <a:schemeClr val="tx1"/>
                  </a:solidFill>
                  <a:latin typeface="Segoe" pitchFamily="34" charset="0"/>
                </a:rPr>
                <a:t>集成的数据库</a:t>
              </a:r>
              <a:r>
                <a:rPr lang="en-US" altLang="zh-CN" sz="1400" b="1" u="sng" dirty="0" smtClean="0">
                  <a:solidFill>
                    <a:schemeClr val="tx1"/>
                  </a:solidFill>
                  <a:latin typeface="Segoe" pitchFamily="34" charset="0"/>
                </a:rPr>
                <a:t>+</a:t>
              </a:r>
              <a:r>
                <a:rPr kumimoji="0" lang="zh-CN" altLang="en-US" sz="1400" b="1" i="0" u="sng" strike="noStrike" cap="none" normalizeH="0" baseline="0" dirty="0" smtClean="0">
                  <a:solidFill>
                    <a:schemeClr val="tx1"/>
                  </a:solidFill>
                  <a:effectLst/>
                  <a:latin typeface="Segoe" pitchFamily="34" charset="0"/>
                </a:rPr>
                <a:t>文件系统</a:t>
              </a:r>
              <a:endParaRPr kumimoji="0" lang="en-US" sz="1400" b="1" i="0" u="sng" strike="noStrike" cap="none" normalizeH="0" baseline="0" dirty="0" smtClean="0">
                <a:solidFill>
                  <a:schemeClr val="tx1"/>
                </a:solidFill>
                <a:effectLst/>
                <a:latin typeface="Segoe" pitchFamily="34" charset="0"/>
              </a:endParaRPr>
            </a:p>
          </p:txBody>
        </p:sp>
        <p:sp>
          <p:nvSpPr>
            <p:cNvPr id="34" name="Rounded Rectangle 33"/>
            <p:cNvSpPr/>
            <p:nvPr/>
          </p:nvSpPr>
          <p:spPr bwMode="blackGray">
            <a:xfrm>
              <a:off x="6019189" y="2205296"/>
              <a:ext cx="1942783"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bg1"/>
                  </a:solidFill>
                  <a:effectLst>
                    <a:outerShdw blurRad="38100" dist="38100" dir="2700000" algn="tl">
                      <a:srgbClr val="000000">
                        <a:alpha val="43137"/>
                      </a:srgbClr>
                    </a:outerShdw>
                  </a:effectLst>
                </a:rPr>
                <a:t>Application </a:t>
              </a:r>
              <a:r>
                <a:rPr lang="zh-CN" altLang="en-US" sz="1200" dirty="0" smtClean="0">
                  <a:solidFill>
                    <a:schemeClr val="bg1"/>
                  </a:solidFill>
                  <a:effectLst>
                    <a:outerShdw blurRad="38100" dist="38100" dir="2700000" algn="tl">
                      <a:srgbClr val="000000">
                        <a:alpha val="43137"/>
                      </a:srgbClr>
                    </a:outerShdw>
                  </a:effectLst>
                </a:rPr>
                <a:t>应用</a:t>
              </a: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35" name="Snip Single Corner Rectangle 34"/>
            <p:cNvSpPr/>
            <p:nvPr/>
          </p:nvSpPr>
          <p:spPr bwMode="blackGray">
            <a:xfrm>
              <a:off x="7151712" y="2462471"/>
              <a:ext cx="837883"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36" name="Picture 3"/>
            <p:cNvPicPr>
              <a:picLocks noChangeAspect="1" noChangeArrowheads="1"/>
            </p:cNvPicPr>
            <p:nvPr/>
          </p:nvPicPr>
          <p:blipFill>
            <a:blip r:embed="rId4" cstate="print"/>
            <a:srcRect/>
            <a:stretch>
              <a:fillRect/>
            </a:stretch>
          </p:blipFill>
          <p:spPr bwMode="auto">
            <a:xfrm>
              <a:off x="5989873" y="2424371"/>
              <a:ext cx="859526" cy="522670"/>
            </a:xfrm>
            <a:prstGeom prst="rect">
              <a:avLst/>
            </a:prstGeom>
            <a:noFill/>
            <a:ln w="9525">
              <a:solidFill>
                <a:schemeClr val="bg1">
                  <a:lumMod val="50000"/>
                </a:schemeClr>
              </a:solidFill>
              <a:miter lim="800000"/>
              <a:headEnd/>
              <a:tailEnd/>
            </a:ln>
            <a:effectLst/>
          </p:spPr>
        </p:pic>
        <p:sp>
          <p:nvSpPr>
            <p:cNvPr id="37" name="Down Arrow 36"/>
            <p:cNvSpPr/>
            <p:nvPr/>
          </p:nvSpPr>
          <p:spPr bwMode="auto">
            <a:xfrm rot="19409566">
              <a:off x="6328071" y="3032393"/>
              <a:ext cx="44196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sp>
          <p:nvSpPr>
            <p:cNvPr id="38" name="Down Arrow 37"/>
            <p:cNvSpPr/>
            <p:nvPr/>
          </p:nvSpPr>
          <p:spPr bwMode="auto">
            <a:xfrm rot="2190434" flipH="1">
              <a:off x="7245994" y="3032393"/>
              <a:ext cx="44196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1"/>
                </a:solidFill>
                <a:effectLst/>
                <a:latin typeface="Segoe" pitchFamily="34" charset="0"/>
              </a:endParaRPr>
            </a:p>
          </p:txBody>
        </p:sp>
        <p:sp>
          <p:nvSpPr>
            <p:cNvPr id="39" name="Rounded Rectangle 38"/>
            <p:cNvSpPr/>
            <p:nvPr/>
          </p:nvSpPr>
          <p:spPr bwMode="auto">
            <a:xfrm>
              <a:off x="6188697" y="3420955"/>
              <a:ext cx="1598013" cy="79386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0" name="Flowchart: Magnetic Disk 39"/>
            <p:cNvSpPr/>
            <p:nvPr/>
          </p:nvSpPr>
          <p:spPr bwMode="auto">
            <a:xfrm>
              <a:off x="6356910" y="3458928"/>
              <a:ext cx="872276" cy="490902"/>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Segoe" pitchFamily="34" charset="0"/>
                </a:rPr>
                <a:t>DB</a:t>
              </a:r>
              <a:endParaRPr kumimoji="0" lang="en-US" sz="1200" b="0" i="0" u="none" strike="noStrike" cap="none" normalizeH="0" baseline="0" dirty="0" smtClean="0">
                <a:solidFill>
                  <a:schemeClr val="tx1"/>
                </a:solidFill>
                <a:effectLst/>
                <a:latin typeface="Segoe" pitchFamily="34" charset="0"/>
              </a:endParaRPr>
            </a:p>
          </p:txBody>
        </p:sp>
        <p:sp>
          <p:nvSpPr>
            <p:cNvPr id="41" name="AutoShape 8"/>
            <p:cNvSpPr>
              <a:spLocks noChangeArrowheads="1"/>
            </p:cNvSpPr>
            <p:nvPr/>
          </p:nvSpPr>
          <p:spPr bwMode="auto">
            <a:xfrm>
              <a:off x="7301782" y="3786190"/>
              <a:ext cx="331871" cy="335888"/>
            </a:xfrm>
            <a:prstGeom prst="flowChartPunchedCard">
              <a:avLst/>
            </a:prstGeom>
            <a:solidFill>
              <a:srgbClr val="003300"/>
            </a:solidFill>
            <a:ln w="12700">
              <a:solidFill>
                <a:schemeClr val="tx1"/>
              </a:solidFill>
              <a:miter lim="800000"/>
              <a:headEnd/>
              <a:tailEnd/>
            </a:ln>
            <a:effectLst/>
          </p:spPr>
          <p:txBody>
            <a:bodyPr wrap="none" anchor="ctr"/>
            <a:lstStyle/>
            <a:p>
              <a:endParaRPr lang="en-US" sz="1400"/>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t>
            </a:r>
            <a:r>
              <a:rPr lang="en-US"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RBS </a:t>
            </a: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技术简介</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3" name="Text Placeholder 2"/>
          <p:cNvSpPr>
            <a:spLocks noGrp="1"/>
          </p:cNvSpPr>
          <p:nvPr>
            <p:ph sz="half" idx="1"/>
          </p:nvPr>
        </p:nvSpPr>
        <p:spPr/>
        <p:txBody>
          <a:bodyPr>
            <a:normAutofit fontScale="92500" lnSpcReduction="20000"/>
          </a:bodyPr>
          <a:lstStyle/>
          <a:p>
            <a:pPr marL="396875" indent="-396875" defTabSz="914363" fontAlgn="auto">
              <a:spcAft>
                <a:spcPts val="0"/>
              </a:spcAft>
              <a:defRPr/>
            </a:pPr>
            <a:endParaRPr lang="en-US" sz="2400" dirty="0" smtClean="0"/>
          </a:p>
          <a:p>
            <a:pPr marL="396875" indent="-396875" defTabSz="914363" fontAlgn="auto">
              <a:spcAft>
                <a:spcPts val="0"/>
              </a:spcAft>
              <a:buNone/>
              <a:defRPr/>
            </a:pPr>
            <a:endParaRPr lang="en-US" sz="2400" dirty="0" smtClean="0"/>
          </a:p>
        </p:txBody>
      </p:sp>
      <p:sp>
        <p:nvSpPr>
          <p:cNvPr id="26" name="Content Placeholder 25"/>
          <p:cNvSpPr>
            <a:spLocks noGrp="1"/>
          </p:cNvSpPr>
          <p:nvPr>
            <p:ph sz="half" idx="2"/>
          </p:nvPr>
        </p:nvSpPr>
        <p:spPr>
          <a:xfrm>
            <a:off x="3000364" y="1066800"/>
            <a:ext cx="5686436" cy="5059363"/>
          </a:xfrm>
        </p:spPr>
        <p:txBody>
          <a:bodyPr>
            <a:normAutofit fontScale="92500" lnSpcReduction="20000"/>
          </a:bodyPr>
          <a:lstStyle/>
          <a:p>
            <a:r>
              <a:rPr lang="zh-CN" altLang="en-US" sz="2400" dirty="0" smtClean="0"/>
              <a:t>远程</a:t>
            </a:r>
            <a:r>
              <a:rPr lang="en-US" altLang="zh-CN" sz="2400" dirty="0" smtClean="0"/>
              <a:t>BLOB</a:t>
            </a:r>
            <a:r>
              <a:rPr lang="zh-CN" altLang="en-US" sz="2400" dirty="0" smtClean="0"/>
              <a:t>存储</a:t>
            </a:r>
            <a:endParaRPr lang="en-US" sz="2400" dirty="0" smtClean="0"/>
          </a:p>
          <a:p>
            <a:r>
              <a:rPr lang="zh-CN" altLang="en-US" sz="2400" dirty="0" smtClean="0"/>
              <a:t>标准的存储接口可使用不同存储体系</a:t>
            </a:r>
            <a:endParaRPr lang="en-US" sz="2400" dirty="0" smtClean="0"/>
          </a:p>
          <a:p>
            <a:r>
              <a:rPr lang="zh-CN" altLang="en-US" sz="2400" dirty="0" smtClean="0"/>
              <a:t>后端存储无技术限制：文件系统、数据库、文件流、专用文档存储等等</a:t>
            </a:r>
            <a:endParaRPr lang="en-US" sz="2400" dirty="0" smtClean="0"/>
          </a:p>
          <a:p>
            <a:r>
              <a:rPr lang="zh-CN" altLang="en-US" sz="2400" dirty="0" smtClean="0"/>
              <a:t>后端存储改变不影响应用</a:t>
            </a:r>
            <a:r>
              <a:rPr lang="en-US" altLang="zh-CN" sz="2400" dirty="0" smtClean="0"/>
              <a:t>(</a:t>
            </a:r>
            <a:r>
              <a:rPr lang="zh-CN" altLang="en-US" sz="2400" dirty="0" smtClean="0"/>
              <a:t>不需要改变</a:t>
            </a:r>
            <a:r>
              <a:rPr lang="en-US" altLang="zh-CN" sz="2400" dirty="0" smtClean="0"/>
              <a:t>)</a:t>
            </a:r>
            <a:endParaRPr lang="en-US" sz="2400" dirty="0" smtClean="0"/>
          </a:p>
          <a:p>
            <a:r>
              <a:rPr lang="zh-CN" altLang="en-US" sz="2400" dirty="0" smtClean="0"/>
              <a:t>宽松（链路级）一致性保证</a:t>
            </a:r>
            <a:endParaRPr lang="en-US" sz="2400" dirty="0" smtClean="0"/>
          </a:p>
          <a:p>
            <a:r>
              <a:rPr lang="en-US" sz="2400" dirty="0" smtClean="0"/>
              <a:t>SQL Server</a:t>
            </a:r>
            <a:r>
              <a:rPr lang="zh-CN" altLang="en-US" sz="2400" dirty="0" smtClean="0"/>
              <a:t>管理链路级一致性和垃圾收集，例如：删除、更改等等</a:t>
            </a:r>
            <a:endParaRPr lang="en-US" altLang="zh-CN" sz="2400" dirty="0" smtClean="0"/>
          </a:p>
          <a:p>
            <a:r>
              <a:rPr lang="zh-CN" altLang="en-US" sz="2400" dirty="0" smtClean="0"/>
              <a:t>市场趋势</a:t>
            </a:r>
            <a:endParaRPr lang="en-US" altLang="zh-CN" sz="2400" dirty="0" smtClean="0"/>
          </a:p>
          <a:p>
            <a:r>
              <a:rPr lang="en-US" altLang="zh-CN" sz="2400" dirty="0" smtClean="0"/>
              <a:t>RBS</a:t>
            </a:r>
            <a:r>
              <a:rPr lang="zh-CN" altLang="en-US" sz="2400" dirty="0" smtClean="0"/>
              <a:t>优势</a:t>
            </a:r>
            <a:endParaRPr lang="en-US" altLang="zh-CN" sz="2400" dirty="0" smtClean="0"/>
          </a:p>
          <a:p>
            <a:pPr lvl="1"/>
            <a:r>
              <a:rPr lang="zh-CN" altLang="en-US" sz="2000" dirty="0" smtClean="0"/>
              <a:t>降低</a:t>
            </a:r>
            <a:r>
              <a:rPr lang="en-US" altLang="zh-CN" sz="2000" dirty="0" smtClean="0"/>
              <a:t>BLOB</a:t>
            </a:r>
            <a:r>
              <a:rPr lang="zh-CN" altLang="en-US" sz="2000" dirty="0" smtClean="0"/>
              <a:t>存储成本</a:t>
            </a:r>
            <a:endParaRPr lang="en-US" altLang="zh-CN" sz="2000" dirty="0" smtClean="0"/>
          </a:p>
          <a:p>
            <a:pPr lvl="1"/>
            <a:r>
              <a:rPr lang="zh-CN" altLang="en-US" sz="2000" dirty="0" smtClean="0"/>
              <a:t>降低数据库工作负载，提高系统扩展性</a:t>
            </a:r>
            <a:endParaRPr lang="en-US" altLang="zh-CN" sz="2000" dirty="0" smtClean="0"/>
          </a:p>
          <a:p>
            <a:pPr lvl="1"/>
            <a:r>
              <a:rPr lang="zh-CN" altLang="en-US" sz="2000" dirty="0" smtClean="0"/>
              <a:t>标准应用端借口可使用不同存储</a:t>
            </a:r>
            <a:endParaRPr lang="en-US" altLang="zh-CN" sz="2000" dirty="0" smtClean="0"/>
          </a:p>
          <a:p>
            <a:pPr lvl="1"/>
            <a:r>
              <a:rPr lang="zh-CN" altLang="en-US" sz="2000" dirty="0" smtClean="0"/>
              <a:t>使用经济的普通服务器完成复杂的存储和工作流要求</a:t>
            </a:r>
            <a:endParaRPr lang="en-US" altLang="zh-CN" sz="2000" dirty="0" smtClean="0"/>
          </a:p>
        </p:txBody>
      </p:sp>
      <p:grpSp>
        <p:nvGrpSpPr>
          <p:cNvPr id="4" name="Group 27"/>
          <p:cNvGrpSpPr/>
          <p:nvPr/>
        </p:nvGrpSpPr>
        <p:grpSpPr>
          <a:xfrm>
            <a:off x="714348" y="1214422"/>
            <a:ext cx="2214578" cy="2743200"/>
            <a:chOff x="4143372" y="1643050"/>
            <a:chExt cx="2214578" cy="2743200"/>
          </a:xfrm>
        </p:grpSpPr>
        <p:grpSp>
          <p:nvGrpSpPr>
            <p:cNvPr id="5" name="Group 104"/>
            <p:cNvGrpSpPr/>
            <p:nvPr/>
          </p:nvGrpSpPr>
          <p:grpSpPr>
            <a:xfrm>
              <a:off x="4143372" y="1643050"/>
              <a:ext cx="2214578" cy="2743200"/>
              <a:chOff x="2847975" y="1123678"/>
              <a:chExt cx="2286000" cy="2743200"/>
            </a:xfrm>
          </p:grpSpPr>
          <p:sp>
            <p:nvSpPr>
              <p:cNvPr id="16" name="Rectangle 15"/>
              <p:cNvSpPr/>
              <p:nvPr/>
            </p:nvSpPr>
            <p:spPr bwMode="auto">
              <a:xfrm>
                <a:off x="2847975" y="1123678"/>
                <a:ext cx="2286000" cy="27432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zh-CN" altLang="en-US" sz="1600" b="1" u="sng" dirty="0" smtClean="0">
                    <a:solidFill>
                      <a:schemeClr val="tx1"/>
                    </a:solidFill>
                    <a:latin typeface="Segoe" pitchFamily="34" charset="0"/>
                  </a:rPr>
                  <a:t>专用的</a:t>
                </a:r>
                <a:r>
                  <a:rPr lang="en-US" sz="1600" b="1" u="sng" dirty="0" smtClean="0">
                    <a:solidFill>
                      <a:schemeClr val="tx1"/>
                    </a:solidFill>
                    <a:latin typeface="Segoe" pitchFamily="34" charset="0"/>
                  </a:rPr>
                  <a:t>BLOB</a:t>
                </a:r>
                <a:r>
                  <a:rPr lang="zh-CN" altLang="en-US" sz="1600" b="1" u="sng" dirty="0" smtClean="0">
                    <a:solidFill>
                      <a:schemeClr val="tx1"/>
                    </a:solidFill>
                    <a:latin typeface="Segoe" pitchFamily="34" charset="0"/>
                  </a:rPr>
                  <a:t>存储</a:t>
                </a:r>
              </a:p>
            </p:txBody>
          </p:sp>
          <p:sp>
            <p:nvSpPr>
              <p:cNvPr id="17" name="Down Arrow 16"/>
              <p:cNvSpPr/>
              <p:nvPr/>
            </p:nvSpPr>
            <p:spPr bwMode="auto">
              <a:xfrm>
                <a:off x="4391025" y="2981340"/>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latin typeface="Segoe" pitchFamily="34" charset="0"/>
                </a:endParaRPr>
              </a:p>
            </p:txBody>
          </p:sp>
          <p:sp>
            <p:nvSpPr>
              <p:cNvPr id="18" name="Down Arrow 17"/>
              <p:cNvSpPr/>
              <p:nvPr/>
            </p:nvSpPr>
            <p:spPr bwMode="auto">
              <a:xfrm>
                <a:off x="3171825" y="2695575"/>
                <a:ext cx="457200" cy="28547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latin typeface="Segoe" pitchFamily="34" charset="0"/>
                </a:endParaRPr>
              </a:p>
            </p:txBody>
          </p:sp>
          <p:sp>
            <p:nvSpPr>
              <p:cNvPr id="19" name="Flowchart: Magnetic Disk 18"/>
              <p:cNvSpPr/>
              <p:nvPr/>
            </p:nvSpPr>
            <p:spPr bwMode="auto">
              <a:xfrm>
                <a:off x="3133724" y="3057524"/>
                <a:ext cx="562769" cy="752475"/>
              </a:xfrm>
              <a:prstGeom prst="flowChartMagneticDisk">
                <a:avLst/>
              </a:prstGeom>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solidFill>
                      <a:schemeClr val="bg1"/>
                    </a:solidFill>
                    <a:latin typeface="Segoe" pitchFamily="34" charset="0"/>
                  </a:rPr>
                  <a:t>DB</a:t>
                </a:r>
                <a:endParaRPr kumimoji="0" lang="en-US" sz="1100" b="0" i="0" u="none" strike="noStrike" cap="none" normalizeH="0" baseline="0" dirty="0" smtClean="0">
                  <a:solidFill>
                    <a:schemeClr val="bg1"/>
                  </a:solidFill>
                  <a:effectLst/>
                  <a:latin typeface="Segoe" pitchFamily="34" charset="0"/>
                </a:endParaRPr>
              </a:p>
            </p:txBody>
          </p:sp>
          <p:sp>
            <p:nvSpPr>
              <p:cNvPr id="20" name="Rounded Rectangle 19"/>
              <p:cNvSpPr/>
              <p:nvPr/>
            </p:nvSpPr>
            <p:spPr bwMode="blackGray">
              <a:xfrm>
                <a:off x="300989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200" dirty="0" smtClean="0">
                    <a:solidFill>
                      <a:schemeClr val="bg1"/>
                    </a:solidFill>
                    <a:effectLst>
                      <a:outerShdw blurRad="38100" dist="38100" dir="2700000" algn="tl">
                        <a:srgbClr val="000000">
                          <a:alpha val="43137"/>
                        </a:srgbClr>
                      </a:outerShdw>
                    </a:effectLst>
                  </a:rPr>
                  <a:t>Application </a:t>
                </a:r>
                <a:r>
                  <a:rPr lang="zh-CN" altLang="en-US" sz="1200" dirty="0" smtClean="0">
                    <a:solidFill>
                      <a:schemeClr val="bg1"/>
                    </a:solidFill>
                    <a:effectLst>
                      <a:outerShdw blurRad="38100" dist="38100" dir="2700000" algn="tl">
                        <a:srgbClr val="000000">
                          <a:alpha val="43137"/>
                        </a:srgbClr>
                      </a:outerShdw>
                    </a:effectLst>
                  </a:rPr>
                  <a:t>应用</a:t>
                </a: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endParaRPr>
              </a:p>
            </p:txBody>
          </p:sp>
          <p:pic>
            <p:nvPicPr>
              <p:cNvPr id="21" name="Picture 20" descr="centera.gif"/>
              <p:cNvPicPr>
                <a:picLocks noChangeAspect="1"/>
              </p:cNvPicPr>
              <p:nvPr/>
            </p:nvPicPr>
            <p:blipFill>
              <a:blip r:embed="rId3" cstate="print"/>
              <a:stretch>
                <a:fillRect/>
              </a:stretch>
            </p:blipFill>
            <p:spPr>
              <a:xfrm>
                <a:off x="4088443" y="3338256"/>
                <a:ext cx="308112" cy="476451"/>
              </a:xfrm>
              <a:prstGeom prst="rect">
                <a:avLst/>
              </a:prstGeom>
            </p:spPr>
          </p:pic>
          <p:sp>
            <p:nvSpPr>
              <p:cNvPr id="22" name="Snip Single Corner Rectangle 21"/>
              <p:cNvSpPr/>
              <p:nvPr/>
            </p:nvSpPr>
            <p:spPr bwMode="blackGray">
              <a:xfrm>
                <a:off x="4181475" y="2481000"/>
                <a:ext cx="866775" cy="428628"/>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bg1"/>
                    </a:solidFill>
                    <a:effectLst>
                      <a:outerShdw blurRad="38100" dist="38100" dir="2700000" algn="tl">
                        <a:srgbClr val="000000">
                          <a:alpha val="43137"/>
                        </a:srgbClr>
                      </a:outerShdw>
                    </a:effectLst>
                  </a:rPr>
                  <a:t>BLOBs</a:t>
                </a:r>
              </a:p>
            </p:txBody>
          </p:sp>
          <p:pic>
            <p:nvPicPr>
              <p:cNvPr id="23" name="Picture 3"/>
              <p:cNvPicPr>
                <a:picLocks noChangeAspect="1" noChangeArrowheads="1"/>
              </p:cNvPicPr>
              <p:nvPr/>
            </p:nvPicPr>
            <p:blipFill>
              <a:blip r:embed="rId4" cstate="print"/>
              <a:srcRect/>
              <a:stretch>
                <a:fillRect/>
              </a:stretch>
            </p:blipFill>
            <p:spPr bwMode="auto">
              <a:xfrm>
                <a:off x="2979573" y="2047875"/>
                <a:ext cx="889165" cy="522670"/>
              </a:xfrm>
              <a:prstGeom prst="rect">
                <a:avLst/>
              </a:prstGeom>
              <a:noFill/>
              <a:ln w="9525">
                <a:solidFill>
                  <a:schemeClr val="bg1">
                    <a:lumMod val="50000"/>
                  </a:schemeClr>
                </a:solidFill>
                <a:miter lim="800000"/>
                <a:headEnd/>
                <a:tailEnd/>
              </a:ln>
              <a:effectLst/>
            </p:spPr>
          </p:pic>
        </p:grpSp>
        <p:pic>
          <p:nvPicPr>
            <p:cNvPr id="24" name="Picture 23" descr="centera.gif"/>
            <p:cNvPicPr>
              <a:picLocks noChangeAspect="1"/>
            </p:cNvPicPr>
            <p:nvPr/>
          </p:nvPicPr>
          <p:blipFill>
            <a:blip r:embed="rId3" cstate="print"/>
            <a:stretch>
              <a:fillRect/>
            </a:stretch>
          </p:blipFill>
          <p:spPr>
            <a:xfrm>
              <a:off x="5643570" y="3857628"/>
              <a:ext cx="298486" cy="476451"/>
            </a:xfrm>
            <a:prstGeom prst="rect">
              <a:avLst/>
            </a:prstGeom>
          </p:spPr>
        </p:pic>
        <p:pic>
          <p:nvPicPr>
            <p:cNvPr id="25" name="Picture 24" descr="centera.gif"/>
            <p:cNvPicPr>
              <a:picLocks noChangeAspect="1"/>
            </p:cNvPicPr>
            <p:nvPr/>
          </p:nvPicPr>
          <p:blipFill>
            <a:blip r:embed="rId3" cstate="print"/>
            <a:stretch>
              <a:fillRect/>
            </a:stretch>
          </p:blipFill>
          <p:spPr>
            <a:xfrm>
              <a:off x="5929322" y="3857628"/>
              <a:ext cx="298486" cy="476451"/>
            </a:xfrm>
            <a:prstGeom prst="rect">
              <a:avLst/>
            </a:prstGeom>
          </p:spPr>
        </p:pic>
        <p:sp>
          <p:nvSpPr>
            <p:cNvPr id="27" name="Rectangle 26"/>
            <p:cNvSpPr/>
            <p:nvPr/>
          </p:nvSpPr>
          <p:spPr>
            <a:xfrm>
              <a:off x="5429256" y="2643182"/>
              <a:ext cx="785818" cy="28575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RBS</a:t>
              </a:r>
              <a:endParaRPr lang="en-US" sz="1200"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非结构型数据存储技术一览</a:t>
            </a:r>
            <a:endParaRPr lang="zh-CN" altLang="en-US" dirty="0"/>
          </a:p>
        </p:txBody>
      </p:sp>
      <p:graphicFrame>
        <p:nvGraphicFramePr>
          <p:cNvPr id="7" name="表格 6"/>
          <p:cNvGraphicFramePr>
            <a:graphicFrameLocks noGrp="1"/>
          </p:cNvGraphicFramePr>
          <p:nvPr/>
        </p:nvGraphicFramePr>
        <p:xfrm>
          <a:off x="357160" y="1214424"/>
          <a:ext cx="8072490" cy="4500594"/>
        </p:xfrm>
        <a:graphic>
          <a:graphicData uri="http://schemas.openxmlformats.org/drawingml/2006/table">
            <a:tbl>
              <a:tblPr firstRow="1" bandRow="1">
                <a:tableStyleId>{5C22544A-7EE6-4342-B048-85BDC9FD1C3A}</a:tableStyleId>
              </a:tblPr>
              <a:tblGrid>
                <a:gridCol w="1614498"/>
                <a:gridCol w="1614498"/>
                <a:gridCol w="1614498"/>
                <a:gridCol w="1614498"/>
                <a:gridCol w="1614498"/>
              </a:tblGrid>
              <a:tr h="750099">
                <a:tc>
                  <a:txBody>
                    <a:bodyPr/>
                    <a:lstStyle/>
                    <a:p>
                      <a:pPr algn="ctr"/>
                      <a:endParaRPr lang="zh-CN" altLang="en-US" dirty="0"/>
                    </a:p>
                  </a:txBody>
                  <a:tcPr anchor="ctr"/>
                </a:tc>
                <a:tc>
                  <a:txBody>
                    <a:bodyPr/>
                    <a:lstStyle/>
                    <a:p>
                      <a:pPr algn="ctr"/>
                      <a:r>
                        <a:rPr lang="zh-CN" altLang="en-US" sz="1400" b="1" dirty="0" smtClean="0"/>
                        <a:t>文件系统</a:t>
                      </a:r>
                      <a:endParaRPr lang="en-US" sz="1400" b="1" dirty="0"/>
                    </a:p>
                  </a:txBody>
                  <a:tcPr marL="87394" marR="87394" anchor="b"/>
                </a:tc>
                <a:tc>
                  <a:txBody>
                    <a:bodyPr/>
                    <a:lstStyle/>
                    <a:p>
                      <a:pPr marL="0" marR="0" indent="0" algn="ctr" defTabSz="761910" rtl="0" eaLnBrk="1" fontAlgn="auto" latinLnBrk="0" hangingPunct="1">
                        <a:lnSpc>
                          <a:spcPct val="100000"/>
                        </a:lnSpc>
                        <a:spcBef>
                          <a:spcPts val="0"/>
                        </a:spcBef>
                        <a:spcAft>
                          <a:spcPts val="0"/>
                        </a:spcAft>
                        <a:buClrTx/>
                        <a:buSzTx/>
                        <a:buFontTx/>
                        <a:buNone/>
                        <a:tabLst/>
                        <a:defRPr/>
                      </a:pPr>
                      <a:r>
                        <a:rPr lang="en-US" sz="1400" b="1" dirty="0" smtClean="0"/>
                        <a:t>SQL BLOBs</a:t>
                      </a:r>
                    </a:p>
                  </a:txBody>
                  <a:tcPr marL="87394" marR="87394" anchor="b"/>
                </a:tc>
                <a:tc>
                  <a:txBody>
                    <a:bodyPr/>
                    <a:lstStyle/>
                    <a:p>
                      <a:pPr marL="0" marR="0" indent="0" algn="ctr" defTabSz="761910" rtl="0" eaLnBrk="1" fontAlgn="auto" latinLnBrk="0" hangingPunct="1">
                        <a:lnSpc>
                          <a:spcPct val="100000"/>
                        </a:lnSpc>
                        <a:spcBef>
                          <a:spcPts val="0"/>
                        </a:spcBef>
                        <a:spcAft>
                          <a:spcPts val="0"/>
                        </a:spcAft>
                        <a:buClrTx/>
                        <a:buSzTx/>
                        <a:buFontTx/>
                        <a:buNone/>
                        <a:tabLst/>
                        <a:defRPr/>
                      </a:pPr>
                      <a:r>
                        <a:rPr lang="en-US" sz="1400" b="1" dirty="0" smtClean="0"/>
                        <a:t>RBS</a:t>
                      </a:r>
                      <a:r>
                        <a:rPr lang="zh-CN" altLang="en-US" sz="1400" b="1" dirty="0" smtClean="0"/>
                        <a:t>技术</a:t>
                      </a:r>
                      <a:endParaRPr lang="en-US" sz="1400" b="1" dirty="0"/>
                    </a:p>
                  </a:txBody>
                  <a:tcPr marL="87394" marR="87394" anchor="b"/>
                </a:tc>
                <a:tc>
                  <a:txBody>
                    <a:bodyPr/>
                    <a:lstStyle/>
                    <a:p>
                      <a:pPr marL="0" marR="0" indent="0" algn="ctr" defTabSz="761910" rtl="0" eaLnBrk="1" fontAlgn="auto" latinLnBrk="0" hangingPunct="1">
                        <a:lnSpc>
                          <a:spcPct val="100000"/>
                        </a:lnSpc>
                        <a:spcBef>
                          <a:spcPts val="0"/>
                        </a:spcBef>
                        <a:spcAft>
                          <a:spcPts val="0"/>
                        </a:spcAft>
                        <a:buClrTx/>
                        <a:buSzTx/>
                        <a:buFontTx/>
                        <a:buNone/>
                        <a:tabLst/>
                        <a:defRPr/>
                      </a:pPr>
                      <a:r>
                        <a:rPr lang="en-US" altLang="zh-CN" sz="1400" b="1" dirty="0" smtClean="0"/>
                        <a:t>FILESTREAM</a:t>
                      </a:r>
                    </a:p>
                    <a:p>
                      <a:pPr marL="0" marR="0" indent="0" algn="ctr" defTabSz="761910" rtl="0" eaLnBrk="1" fontAlgn="auto" latinLnBrk="0" hangingPunct="1">
                        <a:lnSpc>
                          <a:spcPct val="100000"/>
                        </a:lnSpc>
                        <a:spcBef>
                          <a:spcPts val="0"/>
                        </a:spcBef>
                        <a:spcAft>
                          <a:spcPts val="0"/>
                        </a:spcAft>
                        <a:buClrTx/>
                        <a:buSzTx/>
                        <a:buFontTx/>
                        <a:buNone/>
                        <a:tabLst/>
                        <a:defRPr/>
                      </a:pPr>
                      <a:r>
                        <a:rPr lang="zh-CN" altLang="en-US" sz="1400" b="1" dirty="0" smtClean="0"/>
                        <a:t>文件流</a:t>
                      </a:r>
                      <a:endParaRPr lang="en-US" sz="1400" b="1" dirty="0" smtClean="0"/>
                    </a:p>
                  </a:txBody>
                  <a:tcPr marL="87394" marR="87394" anchor="b"/>
                </a:tc>
              </a:tr>
              <a:tr h="750099">
                <a:tc>
                  <a:txBody>
                    <a:bodyPr/>
                    <a:lstStyle/>
                    <a:p>
                      <a:pPr marL="0" marR="0" indent="0" algn="ctr" defTabSz="761910" rtl="0" eaLnBrk="1" fontAlgn="auto" latinLnBrk="0" hangingPunct="1">
                        <a:lnSpc>
                          <a:spcPct val="100000"/>
                        </a:lnSpc>
                        <a:spcBef>
                          <a:spcPts val="0"/>
                        </a:spcBef>
                        <a:spcAft>
                          <a:spcPts val="0"/>
                        </a:spcAft>
                        <a:buClrTx/>
                        <a:buSzTx/>
                        <a:buFontTx/>
                        <a:buNone/>
                        <a:tabLst/>
                        <a:defRPr/>
                      </a:pPr>
                      <a:r>
                        <a:rPr lang="zh-CN" altLang="en-US" sz="1400" b="1" kern="1200" dirty="0" smtClean="0">
                          <a:solidFill>
                            <a:schemeClr val="tx1"/>
                          </a:solidFill>
                          <a:latin typeface="+mn-lt"/>
                          <a:ea typeface="+mn-ea"/>
                          <a:cs typeface="+mn-cs"/>
                        </a:rPr>
                        <a:t>文档流性能</a:t>
                      </a:r>
                      <a:endParaRPr lang="en-US" sz="1400" b="1" kern="1200" dirty="0" smtClean="0">
                        <a:solidFill>
                          <a:schemeClr val="tx1"/>
                        </a:solidFill>
                        <a:latin typeface="+mn-lt"/>
                        <a:ea typeface="+mn-ea"/>
                        <a:cs typeface="+mn-cs"/>
                      </a:endParaRPr>
                    </a:p>
                  </a:txBody>
                  <a:tcPr marL="87394" marR="87394" anchor="ctr"/>
                </a:tc>
                <a:tc>
                  <a:txBody>
                    <a:bodyPr/>
                    <a:lstStyle/>
                    <a:p>
                      <a:pPr marL="0" marR="0" indent="0" algn="ctr" defTabSz="761910" rtl="0" eaLnBrk="1" fontAlgn="auto" latinLnBrk="0" hangingPunct="1">
                        <a:lnSpc>
                          <a:spcPct val="100000"/>
                        </a:lnSpc>
                        <a:spcBef>
                          <a:spcPts val="0"/>
                        </a:spcBef>
                        <a:spcAft>
                          <a:spcPts val="0"/>
                        </a:spcAft>
                        <a:buClrTx/>
                        <a:buSzTx/>
                        <a:buFontTx/>
                        <a:buNone/>
                        <a:tabLst/>
                        <a:defRPr/>
                      </a:pPr>
                      <a:r>
                        <a:rPr lang="en-US" sz="1400" b="0" i="1" dirty="0" smtClean="0"/>
                        <a:t>Depends on external store</a:t>
                      </a:r>
                    </a:p>
                  </a:txBody>
                  <a:tcPr marL="87394" marR="87394" anchor="ctr"/>
                </a:tc>
                <a:tc>
                  <a:txBody>
                    <a:bodyPr/>
                    <a:lstStyle/>
                    <a:p>
                      <a:endParaRPr lang="en-US" sz="1400" dirty="0"/>
                    </a:p>
                  </a:txBody>
                  <a:tcPr marL="87394" marR="87394"/>
                </a:tc>
                <a:tc>
                  <a:txBody>
                    <a:bodyPr/>
                    <a:lstStyle/>
                    <a:p>
                      <a:pPr algn="ctr"/>
                      <a:r>
                        <a:rPr lang="en-US" sz="1400" b="0" i="1" dirty="0" smtClean="0"/>
                        <a:t>Depends on external store</a:t>
                      </a:r>
                      <a:endParaRPr lang="en-US" sz="1400" b="0" i="1" dirty="0"/>
                    </a:p>
                  </a:txBody>
                  <a:tcPr marL="87394" marR="87394" anchor="ctr"/>
                </a:tc>
                <a:tc>
                  <a:txBody>
                    <a:bodyPr/>
                    <a:lstStyle/>
                    <a:p>
                      <a:endParaRPr lang="en-US" sz="1400" dirty="0"/>
                    </a:p>
                  </a:txBody>
                  <a:tcPr marL="87394" marR="87394"/>
                </a:tc>
              </a:tr>
              <a:tr h="750099">
                <a:tc>
                  <a:txBody>
                    <a:bodyPr/>
                    <a:lstStyle/>
                    <a:p>
                      <a:pPr marL="0" algn="ctr" defTabSz="761910" rtl="0" eaLnBrk="1" latinLnBrk="0" hangingPunct="1"/>
                      <a:r>
                        <a:rPr lang="zh-CN" altLang="en-US" sz="1400" b="1" kern="1200" dirty="0" smtClean="0">
                          <a:solidFill>
                            <a:schemeClr val="tx1"/>
                          </a:solidFill>
                          <a:latin typeface="+mn-lt"/>
                          <a:ea typeface="+mn-ea"/>
                          <a:cs typeface="+mn-cs"/>
                        </a:rPr>
                        <a:t>链路级一致性</a:t>
                      </a:r>
                      <a:endParaRPr lang="en-US" sz="1400" b="1" kern="1200" dirty="0" smtClean="0">
                        <a:solidFill>
                          <a:schemeClr val="tx1"/>
                        </a:solidFill>
                        <a:latin typeface="+mn-lt"/>
                        <a:ea typeface="+mn-ea"/>
                        <a:cs typeface="+mn-cs"/>
                      </a:endParaRPr>
                    </a:p>
                  </a:txBody>
                  <a:tcPr marL="87394" marR="87394" anchor="ctr"/>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r>
              <a:tr h="750099">
                <a:tc>
                  <a:txBody>
                    <a:bodyPr/>
                    <a:lstStyle/>
                    <a:p>
                      <a:pPr algn="ctr"/>
                      <a:r>
                        <a:rPr lang="zh-CN" altLang="en-US" sz="1400" b="1" dirty="0" smtClean="0"/>
                        <a:t>数据级一致性</a:t>
                      </a:r>
                      <a:endParaRPr lang="en-US" sz="1400" b="1" dirty="0"/>
                    </a:p>
                  </a:txBody>
                  <a:tcPr marL="87394" marR="87394" anchor="ctr"/>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r>
              <a:tr h="750099">
                <a:tc>
                  <a:txBody>
                    <a:bodyPr/>
                    <a:lstStyle/>
                    <a:p>
                      <a:pPr algn="ctr"/>
                      <a:r>
                        <a:rPr lang="zh-CN" altLang="en-US" sz="1400" b="1" dirty="0" smtClean="0"/>
                        <a:t>集成管理</a:t>
                      </a:r>
                      <a:endParaRPr lang="en-US" sz="1400" b="1" dirty="0"/>
                    </a:p>
                  </a:txBody>
                  <a:tcPr marL="87394" marR="87394" anchor="ctr"/>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r>
              <a:tr h="750099">
                <a:tc>
                  <a:txBody>
                    <a:bodyPr/>
                    <a:lstStyle/>
                    <a:p>
                      <a:pPr algn="ctr"/>
                      <a:r>
                        <a:rPr lang="zh-CN" altLang="en-US" sz="1400" b="1" dirty="0" smtClean="0"/>
                        <a:t>外置</a:t>
                      </a:r>
                      <a:r>
                        <a:rPr lang="en-US" sz="1400" b="1" dirty="0" smtClean="0"/>
                        <a:t> BLOB </a:t>
                      </a:r>
                      <a:r>
                        <a:rPr lang="zh-CN" altLang="en-US" sz="1400" b="1" dirty="0" smtClean="0"/>
                        <a:t>存储</a:t>
                      </a:r>
                      <a:endParaRPr lang="en-US" sz="1400" b="1" dirty="0"/>
                    </a:p>
                  </a:txBody>
                  <a:tcPr marL="87394" marR="87394" anchor="ctr"/>
                </a:tc>
                <a:tc>
                  <a:txBody>
                    <a:bodyPr/>
                    <a:lstStyle/>
                    <a:p>
                      <a:pPr algn="ctr"/>
                      <a:r>
                        <a:rPr lang="en-US" sz="1400" i="1" dirty="0" smtClean="0"/>
                        <a:t>n/a</a:t>
                      </a:r>
                      <a:endParaRPr lang="en-US" sz="1400" i="1" dirty="0"/>
                    </a:p>
                  </a:txBody>
                  <a:tcPr marL="87394" marR="87394" anchor="ctr"/>
                </a:tc>
                <a:tc>
                  <a:txBody>
                    <a:bodyPr/>
                    <a:lstStyle/>
                    <a:p>
                      <a:endParaRPr lang="en-US" sz="1400" dirty="0"/>
                    </a:p>
                  </a:txBody>
                  <a:tcPr marL="87394" marR="87394"/>
                </a:tc>
                <a:tc>
                  <a:txBody>
                    <a:bodyPr/>
                    <a:lstStyle/>
                    <a:p>
                      <a:endParaRPr lang="en-US" sz="1400" dirty="0"/>
                    </a:p>
                  </a:txBody>
                  <a:tcPr marL="87394" marR="87394"/>
                </a:tc>
                <a:tc>
                  <a:txBody>
                    <a:bodyPr/>
                    <a:lstStyle/>
                    <a:p>
                      <a:endParaRPr lang="en-US" sz="1400" dirty="0"/>
                    </a:p>
                  </a:txBody>
                  <a:tcPr marL="87394" marR="87394"/>
                </a:tc>
              </a:tr>
            </a:tbl>
          </a:graphicData>
        </a:graphic>
      </p:graphicFrame>
      <p:pic>
        <p:nvPicPr>
          <p:cNvPr id="4" name="Picture 112" descr="checkmark2"/>
          <p:cNvPicPr>
            <a:picLocks noChangeAspect="1" noChangeArrowheads="1"/>
          </p:cNvPicPr>
          <p:nvPr/>
        </p:nvPicPr>
        <p:blipFill>
          <a:blip r:embed="rId3" cstate="print"/>
          <a:srcRect/>
          <a:stretch>
            <a:fillRect/>
          </a:stretch>
        </p:blipFill>
        <p:spPr bwMode="auto">
          <a:xfrm>
            <a:off x="7229460" y="3448040"/>
            <a:ext cx="709558" cy="695159"/>
          </a:xfrm>
          <a:prstGeom prst="rect">
            <a:avLst/>
          </a:prstGeom>
          <a:noFill/>
        </p:spPr>
      </p:pic>
      <p:pic>
        <p:nvPicPr>
          <p:cNvPr id="6" name="Picture 112" descr="checkmark2"/>
          <p:cNvPicPr>
            <a:picLocks noChangeAspect="1" noChangeArrowheads="1"/>
          </p:cNvPicPr>
          <p:nvPr/>
        </p:nvPicPr>
        <p:blipFill>
          <a:blip r:embed="rId3" cstate="print"/>
          <a:srcRect/>
          <a:stretch>
            <a:fillRect/>
          </a:stretch>
        </p:blipFill>
        <p:spPr bwMode="auto">
          <a:xfrm>
            <a:off x="7229460" y="4210040"/>
            <a:ext cx="709558" cy="695159"/>
          </a:xfrm>
          <a:prstGeom prst="rect">
            <a:avLst/>
          </a:prstGeom>
          <a:noFill/>
        </p:spPr>
      </p:pic>
      <p:pic>
        <p:nvPicPr>
          <p:cNvPr id="8" name="Picture 112" descr="checkmark2"/>
          <p:cNvPicPr>
            <a:picLocks noChangeAspect="1" noChangeArrowheads="1"/>
          </p:cNvPicPr>
          <p:nvPr/>
        </p:nvPicPr>
        <p:blipFill>
          <a:blip r:embed="rId3" cstate="print"/>
          <a:srcRect/>
          <a:stretch>
            <a:fillRect/>
          </a:stretch>
        </p:blipFill>
        <p:spPr bwMode="auto">
          <a:xfrm>
            <a:off x="7229460" y="2000240"/>
            <a:ext cx="709558" cy="695159"/>
          </a:xfrm>
          <a:prstGeom prst="rect">
            <a:avLst/>
          </a:prstGeom>
          <a:noFill/>
        </p:spPr>
      </p:pic>
      <p:pic>
        <p:nvPicPr>
          <p:cNvPr id="9" name="Picture 97" descr="minus"/>
          <p:cNvPicPr>
            <a:picLocks noChangeAspect="1" noChangeArrowheads="1"/>
          </p:cNvPicPr>
          <p:nvPr/>
        </p:nvPicPr>
        <p:blipFill>
          <a:blip r:embed="rId4" cstate="print"/>
          <a:srcRect/>
          <a:stretch>
            <a:fillRect/>
          </a:stretch>
        </p:blipFill>
        <p:spPr bwMode="auto">
          <a:xfrm>
            <a:off x="7229460" y="5110162"/>
            <a:ext cx="753042" cy="346470"/>
          </a:xfrm>
          <a:prstGeom prst="rect">
            <a:avLst/>
          </a:prstGeom>
          <a:noFill/>
        </p:spPr>
      </p:pic>
      <p:pic>
        <p:nvPicPr>
          <p:cNvPr id="10" name="Picture 112" descr="checkmark2"/>
          <p:cNvPicPr>
            <a:picLocks noChangeAspect="1" noChangeArrowheads="1"/>
          </p:cNvPicPr>
          <p:nvPr/>
        </p:nvPicPr>
        <p:blipFill>
          <a:blip r:embed="rId3" cstate="print"/>
          <a:srcRect/>
          <a:stretch>
            <a:fillRect/>
          </a:stretch>
        </p:blipFill>
        <p:spPr bwMode="auto">
          <a:xfrm>
            <a:off x="3952860" y="2762240"/>
            <a:ext cx="709558" cy="695159"/>
          </a:xfrm>
          <a:prstGeom prst="rect">
            <a:avLst/>
          </a:prstGeom>
          <a:noFill/>
        </p:spPr>
      </p:pic>
      <p:pic>
        <p:nvPicPr>
          <p:cNvPr id="11" name="Picture 112" descr="checkmark2"/>
          <p:cNvPicPr>
            <a:picLocks noChangeAspect="1" noChangeArrowheads="1"/>
          </p:cNvPicPr>
          <p:nvPr/>
        </p:nvPicPr>
        <p:blipFill>
          <a:blip r:embed="rId3" cstate="print"/>
          <a:srcRect/>
          <a:stretch>
            <a:fillRect/>
          </a:stretch>
        </p:blipFill>
        <p:spPr bwMode="auto">
          <a:xfrm>
            <a:off x="7229460" y="2686040"/>
            <a:ext cx="709558" cy="695159"/>
          </a:xfrm>
          <a:prstGeom prst="rect">
            <a:avLst/>
          </a:prstGeom>
          <a:noFill/>
        </p:spPr>
      </p:pic>
      <p:pic>
        <p:nvPicPr>
          <p:cNvPr id="12" name="Picture 97" descr="minus"/>
          <p:cNvPicPr>
            <a:picLocks noChangeAspect="1" noChangeArrowheads="1"/>
          </p:cNvPicPr>
          <p:nvPr/>
        </p:nvPicPr>
        <p:blipFill>
          <a:blip r:embed="rId4" cstate="print"/>
          <a:srcRect/>
          <a:stretch>
            <a:fillRect/>
          </a:stretch>
        </p:blipFill>
        <p:spPr bwMode="auto">
          <a:xfrm>
            <a:off x="2428860" y="4438640"/>
            <a:ext cx="753042" cy="346470"/>
          </a:xfrm>
          <a:prstGeom prst="rect">
            <a:avLst/>
          </a:prstGeom>
          <a:noFill/>
        </p:spPr>
      </p:pic>
      <p:pic>
        <p:nvPicPr>
          <p:cNvPr id="13" name="Picture 112" descr="checkmark2"/>
          <p:cNvPicPr>
            <a:picLocks noChangeAspect="1" noChangeArrowheads="1"/>
          </p:cNvPicPr>
          <p:nvPr/>
        </p:nvPicPr>
        <p:blipFill>
          <a:blip r:embed="rId3" cstate="print"/>
          <a:srcRect/>
          <a:stretch>
            <a:fillRect/>
          </a:stretch>
        </p:blipFill>
        <p:spPr bwMode="auto">
          <a:xfrm>
            <a:off x="5629260" y="4972040"/>
            <a:ext cx="709558" cy="695159"/>
          </a:xfrm>
          <a:prstGeom prst="rect">
            <a:avLst/>
          </a:prstGeom>
          <a:noFill/>
        </p:spPr>
      </p:pic>
      <p:pic>
        <p:nvPicPr>
          <p:cNvPr id="14" name="Picture 97" descr="minus"/>
          <p:cNvPicPr>
            <a:picLocks noChangeAspect="1" noChangeArrowheads="1"/>
          </p:cNvPicPr>
          <p:nvPr/>
        </p:nvPicPr>
        <p:blipFill>
          <a:blip r:embed="rId4" cstate="print"/>
          <a:srcRect/>
          <a:stretch>
            <a:fillRect/>
          </a:stretch>
        </p:blipFill>
        <p:spPr bwMode="auto">
          <a:xfrm>
            <a:off x="5629260" y="4438640"/>
            <a:ext cx="753042" cy="346470"/>
          </a:xfrm>
          <a:prstGeom prst="rect">
            <a:avLst/>
          </a:prstGeom>
          <a:noFill/>
        </p:spPr>
      </p:pic>
      <p:pic>
        <p:nvPicPr>
          <p:cNvPr id="15" name="Picture 97" descr="minus"/>
          <p:cNvPicPr>
            <a:picLocks noChangeAspect="1" noChangeArrowheads="1"/>
          </p:cNvPicPr>
          <p:nvPr/>
        </p:nvPicPr>
        <p:blipFill>
          <a:blip r:embed="rId4" cstate="print"/>
          <a:srcRect/>
          <a:stretch>
            <a:fillRect/>
          </a:stretch>
        </p:blipFill>
        <p:spPr bwMode="auto">
          <a:xfrm>
            <a:off x="5629260" y="3676640"/>
            <a:ext cx="753042" cy="346470"/>
          </a:xfrm>
          <a:prstGeom prst="rect">
            <a:avLst/>
          </a:prstGeom>
          <a:noFill/>
        </p:spPr>
      </p:pic>
      <p:pic>
        <p:nvPicPr>
          <p:cNvPr id="16" name="Picture 112" descr="checkmark2"/>
          <p:cNvPicPr>
            <a:picLocks noChangeAspect="1" noChangeArrowheads="1"/>
          </p:cNvPicPr>
          <p:nvPr/>
        </p:nvPicPr>
        <p:blipFill>
          <a:blip r:embed="rId3" cstate="print"/>
          <a:srcRect/>
          <a:stretch>
            <a:fillRect/>
          </a:stretch>
        </p:blipFill>
        <p:spPr bwMode="auto">
          <a:xfrm>
            <a:off x="3952860" y="3448040"/>
            <a:ext cx="709558" cy="695159"/>
          </a:xfrm>
          <a:prstGeom prst="rect">
            <a:avLst/>
          </a:prstGeom>
          <a:noFill/>
        </p:spPr>
      </p:pic>
      <p:pic>
        <p:nvPicPr>
          <p:cNvPr id="17" name="Picture 112" descr="checkmark2"/>
          <p:cNvPicPr>
            <a:picLocks noChangeAspect="1" noChangeArrowheads="1"/>
          </p:cNvPicPr>
          <p:nvPr/>
        </p:nvPicPr>
        <p:blipFill>
          <a:blip r:embed="rId3" cstate="print"/>
          <a:srcRect/>
          <a:stretch>
            <a:fillRect/>
          </a:stretch>
        </p:blipFill>
        <p:spPr bwMode="auto">
          <a:xfrm>
            <a:off x="3952860" y="4210040"/>
            <a:ext cx="709558" cy="695159"/>
          </a:xfrm>
          <a:prstGeom prst="rect">
            <a:avLst/>
          </a:prstGeom>
          <a:noFill/>
        </p:spPr>
      </p:pic>
      <p:pic>
        <p:nvPicPr>
          <p:cNvPr id="18" name="Picture 97" descr="minus"/>
          <p:cNvPicPr>
            <a:picLocks noChangeAspect="1" noChangeArrowheads="1"/>
          </p:cNvPicPr>
          <p:nvPr/>
        </p:nvPicPr>
        <p:blipFill>
          <a:blip r:embed="rId4" cstate="print"/>
          <a:srcRect/>
          <a:stretch>
            <a:fillRect/>
          </a:stretch>
        </p:blipFill>
        <p:spPr bwMode="auto">
          <a:xfrm>
            <a:off x="3952860" y="5200640"/>
            <a:ext cx="753042" cy="346470"/>
          </a:xfrm>
          <a:prstGeom prst="rect">
            <a:avLst/>
          </a:prstGeom>
          <a:noFill/>
        </p:spPr>
      </p:pic>
      <p:pic>
        <p:nvPicPr>
          <p:cNvPr id="19" name="Picture 97" descr="minus"/>
          <p:cNvPicPr>
            <a:picLocks noChangeAspect="1" noChangeArrowheads="1"/>
          </p:cNvPicPr>
          <p:nvPr/>
        </p:nvPicPr>
        <p:blipFill>
          <a:blip r:embed="rId4" cstate="print"/>
          <a:srcRect/>
          <a:stretch>
            <a:fillRect/>
          </a:stretch>
        </p:blipFill>
        <p:spPr bwMode="auto">
          <a:xfrm>
            <a:off x="2428860" y="3676640"/>
            <a:ext cx="753042" cy="346470"/>
          </a:xfrm>
          <a:prstGeom prst="rect">
            <a:avLst/>
          </a:prstGeom>
          <a:noFill/>
        </p:spPr>
      </p:pic>
      <p:pic>
        <p:nvPicPr>
          <p:cNvPr id="20" name="Picture 97" descr="minus"/>
          <p:cNvPicPr>
            <a:picLocks noChangeAspect="1" noChangeArrowheads="1"/>
          </p:cNvPicPr>
          <p:nvPr/>
        </p:nvPicPr>
        <p:blipFill>
          <a:blip r:embed="rId4" cstate="print"/>
          <a:srcRect/>
          <a:stretch>
            <a:fillRect/>
          </a:stretch>
        </p:blipFill>
        <p:spPr bwMode="auto">
          <a:xfrm>
            <a:off x="2428860" y="2914640"/>
            <a:ext cx="753042" cy="346470"/>
          </a:xfrm>
          <a:prstGeom prst="rect">
            <a:avLst/>
          </a:prstGeom>
          <a:noFill/>
        </p:spPr>
      </p:pic>
      <p:pic>
        <p:nvPicPr>
          <p:cNvPr id="21" name="Picture 97" descr="minus"/>
          <p:cNvPicPr>
            <a:picLocks noChangeAspect="1" noChangeArrowheads="1"/>
          </p:cNvPicPr>
          <p:nvPr/>
        </p:nvPicPr>
        <p:blipFill>
          <a:blip r:embed="rId4" cstate="print"/>
          <a:srcRect/>
          <a:stretch>
            <a:fillRect/>
          </a:stretch>
        </p:blipFill>
        <p:spPr bwMode="auto">
          <a:xfrm>
            <a:off x="3952860" y="2152640"/>
            <a:ext cx="753042" cy="346470"/>
          </a:xfrm>
          <a:prstGeom prst="rect">
            <a:avLst/>
          </a:prstGeom>
          <a:noFill/>
        </p:spPr>
      </p:pic>
      <p:pic>
        <p:nvPicPr>
          <p:cNvPr id="22" name="Picture 112" descr="checkmark2"/>
          <p:cNvPicPr>
            <a:picLocks noChangeAspect="1" noChangeArrowheads="1"/>
          </p:cNvPicPr>
          <p:nvPr/>
        </p:nvPicPr>
        <p:blipFill>
          <a:blip r:embed="rId3" cstate="print"/>
          <a:srcRect/>
          <a:stretch>
            <a:fillRect/>
          </a:stretch>
        </p:blipFill>
        <p:spPr bwMode="auto">
          <a:xfrm>
            <a:off x="5629260" y="2752881"/>
            <a:ext cx="709558" cy="69515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使用不同方式访问</a:t>
            </a:r>
            <a:r>
              <a:rPr lang="en-US" altLang="zh-CN" dirty="0" smtClean="0"/>
              <a:t>SQL</a:t>
            </a:r>
            <a:r>
              <a:rPr lang="zh-CN" altLang="en-US" dirty="0" smtClean="0"/>
              <a:t> </a:t>
            </a:r>
            <a:r>
              <a:rPr lang="en-US" altLang="zh-CN" dirty="0" smtClean="0"/>
              <a:t>Blob</a:t>
            </a:r>
            <a:r>
              <a:rPr lang="zh-CN" altLang="en-US" dirty="0" smtClean="0"/>
              <a:t>数据</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SQL</a:t>
            </a:r>
            <a:r>
              <a:rPr lang="zh-CN" altLang="en-US" dirty="0" smtClean="0"/>
              <a:t> </a:t>
            </a:r>
            <a:r>
              <a:rPr lang="en-US" altLang="zh-CN" dirty="0" smtClean="0"/>
              <a:t>Server</a:t>
            </a:r>
            <a:r>
              <a:rPr lang="zh-CN" altLang="en-US" dirty="0" smtClean="0"/>
              <a:t> </a:t>
            </a:r>
            <a:r>
              <a:rPr lang="en-US" altLang="zh-CN" dirty="0" smtClean="0"/>
              <a:t>Blob</a:t>
            </a:r>
            <a:r>
              <a:rPr lang="zh-CN" altLang="en-US" dirty="0" smtClean="0"/>
              <a:t>数据访问</a:t>
            </a:r>
            <a:endParaRPr lang="zh-CN" altLang="en-US" dirty="0"/>
          </a:p>
        </p:txBody>
      </p:sp>
      <p:sp>
        <p:nvSpPr>
          <p:cNvPr id="3" name="内容占位符 2"/>
          <p:cNvSpPr>
            <a:spLocks noGrp="1"/>
          </p:cNvSpPr>
          <p:nvPr>
            <p:ph idx="1"/>
          </p:nvPr>
        </p:nvSpPr>
        <p:spPr/>
        <p:txBody>
          <a:bodyPr/>
          <a:lstStyle/>
          <a:p>
            <a:r>
              <a:rPr lang="en-US" altLang="zh-CN" dirty="0" smtClean="0"/>
              <a:t>SQL Server Blob</a:t>
            </a:r>
            <a:r>
              <a:rPr lang="zh-CN" altLang="en-US" dirty="0" smtClean="0"/>
              <a:t>访问方式</a:t>
            </a:r>
            <a:endParaRPr lang="en-US" altLang="zh-CN" dirty="0" smtClean="0"/>
          </a:p>
          <a:p>
            <a:pPr lvl="1"/>
            <a:r>
              <a:rPr lang="en-US" altLang="zh-CN" dirty="0" err="1" smtClean="0"/>
              <a:t>Filestream</a:t>
            </a:r>
            <a:r>
              <a:rPr lang="zh-CN" altLang="en-US" dirty="0" smtClean="0"/>
              <a:t>存储</a:t>
            </a:r>
            <a:endParaRPr lang="en-US" altLang="zh-CN" dirty="0" smtClean="0"/>
          </a:p>
          <a:p>
            <a:pPr lvl="2"/>
            <a:r>
              <a:rPr lang="en-US" altLang="zh-CN" dirty="0" smtClean="0"/>
              <a:t>T-SQL</a:t>
            </a:r>
            <a:r>
              <a:rPr lang="zh-CN" altLang="en-US" dirty="0" smtClean="0"/>
              <a:t>访问</a:t>
            </a:r>
            <a:endParaRPr lang="en-US" altLang="zh-CN" dirty="0" smtClean="0"/>
          </a:p>
          <a:p>
            <a:pPr lvl="2"/>
            <a:r>
              <a:rPr lang="en-US" altLang="zh-CN" dirty="0" smtClean="0"/>
              <a:t>Win32</a:t>
            </a:r>
            <a:r>
              <a:rPr lang="zh-CN" altLang="en-US" dirty="0" smtClean="0"/>
              <a:t> </a:t>
            </a:r>
            <a:r>
              <a:rPr lang="en-US" altLang="zh-CN" dirty="0" smtClean="0"/>
              <a:t>API</a:t>
            </a:r>
            <a:r>
              <a:rPr lang="zh-CN" altLang="en-US" dirty="0" smtClean="0"/>
              <a:t>访问</a:t>
            </a:r>
            <a:endParaRPr lang="en-US" altLang="zh-CN" dirty="0" smtClean="0"/>
          </a:p>
          <a:p>
            <a:pPr lvl="1"/>
            <a:r>
              <a:rPr lang="en-US" altLang="zh-CN" dirty="0" err="1" smtClean="0"/>
              <a:t>Varbinary</a:t>
            </a:r>
            <a:r>
              <a:rPr lang="zh-CN" altLang="en-US" dirty="0" smtClean="0"/>
              <a:t>存储</a:t>
            </a:r>
            <a:endParaRPr lang="en-US" altLang="zh-CN" dirty="0" smtClean="0"/>
          </a:p>
          <a:p>
            <a:r>
              <a:rPr lang="zh-CN" altLang="en-US" dirty="0" smtClean="0"/>
              <a:t>访问性能与</a:t>
            </a:r>
            <a:r>
              <a:rPr lang="en-US" altLang="zh-CN" dirty="0" smtClean="0"/>
              <a:t>Blob</a:t>
            </a:r>
            <a:r>
              <a:rPr lang="zh-CN" altLang="en-US" dirty="0" smtClean="0"/>
              <a:t>数据块大小有关</a:t>
            </a:r>
            <a:endParaRPr lang="en-US" altLang="zh-CN" dirty="0" smtClean="0"/>
          </a:p>
          <a:p>
            <a:pPr lvl="1"/>
            <a:r>
              <a:rPr lang="zh-CN" altLang="en-US" dirty="0" smtClean="0"/>
              <a:t>系统设计时需要对存储数据的平均大小及使用模式进行评估</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示例代码</a:t>
            </a:r>
            <a:r>
              <a:rPr lang="en-US" altLang="zh-CN" dirty="0" smtClean="0"/>
              <a:t>-TSQL</a:t>
            </a:r>
            <a:endParaRPr lang="zh-CN" altLang="en-US" dirty="0"/>
          </a:p>
        </p:txBody>
      </p:sp>
      <p:sp>
        <p:nvSpPr>
          <p:cNvPr id="3" name="内容占位符 2"/>
          <p:cNvSpPr>
            <a:spLocks noGrp="1"/>
          </p:cNvSpPr>
          <p:nvPr>
            <p:ph idx="1"/>
          </p:nvPr>
        </p:nvSpPr>
        <p:spPr/>
        <p:txBody>
          <a:bodyPr/>
          <a:lstStyle/>
          <a:p>
            <a:r>
              <a:rPr lang="en-US" altLang="zh-CN" dirty="0" err="1" smtClean="0"/>
              <a:t>Filestream</a:t>
            </a:r>
            <a:endParaRPr lang="en-US" altLang="zh-CN" dirty="0" smtClean="0"/>
          </a:p>
          <a:p>
            <a:pPr lvl="1">
              <a:buNone/>
            </a:pPr>
            <a:r>
              <a:rPr lang="en-US" altLang="zh-CN" sz="1800" dirty="0" smtClean="0">
                <a:latin typeface="Courier New" pitchFamily="49" charset="0"/>
                <a:cs typeface="Courier New" pitchFamily="49" charset="0"/>
              </a:rPr>
              <a:t>Select file from documents where </a:t>
            </a:r>
            <a:r>
              <a:rPr lang="en-US" altLang="zh-CN" sz="1800" dirty="0" err="1" smtClean="0">
                <a:latin typeface="Courier New" pitchFamily="49" charset="0"/>
                <a:cs typeface="Courier New" pitchFamily="49" charset="0"/>
              </a:rPr>
              <a:t>docId</a:t>
            </a:r>
            <a:r>
              <a:rPr lang="en-US" altLang="zh-CN" sz="1800" dirty="0" smtClean="0">
                <a:latin typeface="Courier New" pitchFamily="49" charset="0"/>
                <a:cs typeface="Courier New" pitchFamily="49" charset="0"/>
              </a:rPr>
              <a:t>=1</a:t>
            </a:r>
          </a:p>
          <a:p>
            <a:r>
              <a:rPr lang="en-US" altLang="zh-CN" dirty="0" err="1" smtClean="0"/>
              <a:t>Varbinary</a:t>
            </a:r>
            <a:r>
              <a:rPr lang="en-US" altLang="zh-CN" dirty="0" smtClean="0"/>
              <a:t>(max)</a:t>
            </a:r>
          </a:p>
          <a:p>
            <a:pPr lvl="1">
              <a:buNone/>
            </a:pPr>
            <a:r>
              <a:rPr lang="en-US" altLang="zh-CN" sz="1800" dirty="0" smtClean="0">
                <a:latin typeface="Courier New" pitchFamily="49" charset="0"/>
                <a:cs typeface="Courier New" pitchFamily="49" charset="0"/>
              </a:rPr>
              <a:t>Select file from documents where </a:t>
            </a:r>
            <a:r>
              <a:rPr lang="en-US" altLang="zh-CN" sz="1800" dirty="0" err="1" smtClean="0">
                <a:latin typeface="Courier New" pitchFamily="49" charset="0"/>
                <a:cs typeface="Courier New" pitchFamily="49" charset="0"/>
              </a:rPr>
              <a:t>docId</a:t>
            </a:r>
            <a:r>
              <a:rPr lang="en-US" altLang="zh-CN" sz="1800" dirty="0" smtClean="0">
                <a:latin typeface="Courier New" pitchFamily="49" charset="0"/>
                <a:cs typeface="Courier New" pitchFamily="49" charset="0"/>
              </a:rPr>
              <a:t>=1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示例代码</a:t>
            </a:r>
            <a:r>
              <a:rPr lang="en-US" altLang="zh-CN" dirty="0" smtClean="0"/>
              <a:t>-Win32 API</a:t>
            </a:r>
            <a:endParaRPr lang="zh-CN" altLang="en-US" dirty="0"/>
          </a:p>
        </p:txBody>
      </p:sp>
      <p:sp>
        <p:nvSpPr>
          <p:cNvPr id="4" name="TextBox 3"/>
          <p:cNvSpPr txBox="1"/>
          <p:nvPr/>
        </p:nvSpPr>
        <p:spPr>
          <a:xfrm>
            <a:off x="642910" y="1214422"/>
            <a:ext cx="6939720" cy="3416320"/>
          </a:xfrm>
          <a:prstGeom prst="rect">
            <a:avLst/>
          </a:prstGeom>
          <a:noFill/>
        </p:spPr>
        <p:txBody>
          <a:bodyPr wrap="none" rtlCol="0">
            <a:spAutoFit/>
          </a:bodyPr>
          <a:lstStyle/>
          <a:p>
            <a:endParaRPr lang="en-US" altLang="zh-CN" dirty="0" smtClean="0"/>
          </a:p>
          <a:p>
            <a:endParaRPr lang="en-US" altLang="zh-CN" dirty="0" smtClean="0"/>
          </a:p>
          <a:p>
            <a:r>
              <a:rPr lang="en-US" altLang="zh-CN" dirty="0" smtClean="0">
                <a:latin typeface="Courier New" pitchFamily="49" charset="0"/>
                <a:cs typeface="Courier New" pitchFamily="49" charset="0"/>
              </a:rPr>
              <a:t>[</a:t>
            </a:r>
            <a:r>
              <a:rPr lang="en-US" altLang="zh-CN" dirty="0" err="1" smtClean="0">
                <a:latin typeface="Courier New" pitchFamily="49" charset="0"/>
                <a:cs typeface="Courier New" pitchFamily="49" charset="0"/>
              </a:rPr>
              <a:t>DllImport</a:t>
            </a:r>
            <a:r>
              <a:rPr lang="en-US" altLang="zh-CN" dirty="0" smtClean="0">
                <a:latin typeface="Courier New" pitchFamily="49" charset="0"/>
                <a:cs typeface="Courier New" pitchFamily="49" charset="0"/>
              </a:rPr>
              <a:t>("sqlncli10.dll", </a:t>
            </a:r>
            <a:r>
              <a:rPr lang="en-US" altLang="zh-CN" dirty="0" err="1" smtClean="0">
                <a:latin typeface="Courier New" pitchFamily="49" charset="0"/>
                <a:cs typeface="Courier New" pitchFamily="49" charset="0"/>
              </a:rPr>
              <a:t>SetLastError</a:t>
            </a:r>
            <a:r>
              <a:rPr lang="en-US" altLang="zh-CN" dirty="0" smtClean="0">
                <a:latin typeface="Courier New" pitchFamily="49" charset="0"/>
                <a:cs typeface="Courier New" pitchFamily="49" charset="0"/>
              </a:rPr>
              <a:t> = true, </a:t>
            </a:r>
          </a:p>
          <a:p>
            <a:r>
              <a:rPr lang="en-US" altLang="zh-CN" dirty="0" err="1" smtClean="0">
                <a:latin typeface="Courier New" pitchFamily="49" charset="0"/>
                <a:cs typeface="Courier New" pitchFamily="49" charset="0"/>
              </a:rPr>
              <a:t>CharSet</a:t>
            </a:r>
            <a:r>
              <a:rPr lang="en-US" altLang="zh-CN" dirty="0" smtClean="0">
                <a:latin typeface="Courier New" pitchFamily="49" charset="0"/>
                <a:cs typeface="Courier New" pitchFamily="49" charset="0"/>
              </a:rPr>
              <a:t> = </a:t>
            </a:r>
            <a:r>
              <a:rPr lang="en-US" altLang="zh-CN" dirty="0" err="1" smtClean="0">
                <a:latin typeface="Courier New" pitchFamily="49" charset="0"/>
                <a:cs typeface="Courier New" pitchFamily="49" charset="0"/>
              </a:rPr>
              <a:t>CharSet.Unicode</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static extern </a:t>
            </a:r>
            <a:r>
              <a:rPr lang="en-US" altLang="zh-CN" dirty="0" err="1" smtClean="0">
                <a:latin typeface="Courier New" pitchFamily="49" charset="0"/>
                <a:cs typeface="Courier New" pitchFamily="49" charset="0"/>
              </a:rPr>
              <a:t>SafeFileHandle</a:t>
            </a:r>
            <a:r>
              <a:rPr lang="en-US" altLang="zh-CN" dirty="0" smtClean="0">
                <a:latin typeface="Courier New" pitchFamily="49" charset="0"/>
                <a:cs typeface="Courier New" pitchFamily="49" charset="0"/>
              </a:rPr>
              <a:t> </a:t>
            </a:r>
            <a:r>
              <a:rPr lang="en-US" altLang="zh-CN" dirty="0" err="1" smtClean="0">
                <a:latin typeface="Courier New" pitchFamily="49" charset="0"/>
                <a:cs typeface="Courier New" pitchFamily="49" charset="0"/>
              </a:rPr>
              <a:t>OpenSqlFilestream</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string </a:t>
            </a:r>
            <a:r>
              <a:rPr lang="en-US" altLang="zh-CN" dirty="0" err="1" smtClean="0">
                <a:latin typeface="Courier New" pitchFamily="49" charset="0"/>
                <a:cs typeface="Courier New" pitchFamily="49" charset="0"/>
              </a:rPr>
              <a:t>FilestreamPath</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UInt32 </a:t>
            </a:r>
            <a:r>
              <a:rPr lang="en-US" altLang="zh-CN" dirty="0" err="1" smtClean="0">
                <a:latin typeface="Courier New" pitchFamily="49" charset="0"/>
                <a:cs typeface="Courier New" pitchFamily="49" charset="0"/>
              </a:rPr>
              <a:t>DesiredAccess</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UInt32 </a:t>
            </a:r>
            <a:r>
              <a:rPr lang="en-US" altLang="zh-CN" dirty="0" err="1" smtClean="0">
                <a:latin typeface="Courier New" pitchFamily="49" charset="0"/>
                <a:cs typeface="Courier New" pitchFamily="49" charset="0"/>
              </a:rPr>
              <a:t>OpenOptions</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byte[] </a:t>
            </a:r>
            <a:r>
              <a:rPr lang="en-US" altLang="zh-CN" dirty="0" err="1" smtClean="0">
                <a:latin typeface="Courier New" pitchFamily="49" charset="0"/>
                <a:cs typeface="Courier New" pitchFamily="49" charset="0"/>
              </a:rPr>
              <a:t>FilestreamTransactionContext</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UInt32 </a:t>
            </a:r>
            <a:r>
              <a:rPr lang="en-US" altLang="zh-CN" dirty="0" err="1" smtClean="0">
                <a:latin typeface="Courier New" pitchFamily="49" charset="0"/>
                <a:cs typeface="Courier New" pitchFamily="49" charset="0"/>
              </a:rPr>
              <a:t>FilestreamTransactionContextLength</a:t>
            </a:r>
            <a:r>
              <a:rPr lang="en-US" altLang="zh-CN" dirty="0" smtClean="0">
                <a:latin typeface="Courier New" pitchFamily="49" charset="0"/>
                <a:cs typeface="Courier New" pitchFamily="49" charset="0"/>
              </a:rPr>
              <a:t>,</a:t>
            </a:r>
          </a:p>
          <a:p>
            <a:r>
              <a:rPr lang="en-US" altLang="zh-CN" dirty="0" smtClean="0">
                <a:latin typeface="Courier New" pitchFamily="49" charset="0"/>
                <a:cs typeface="Courier New" pitchFamily="49" charset="0"/>
              </a:rPr>
              <a:t>Int64 </a:t>
            </a:r>
            <a:r>
              <a:rPr lang="en-US" altLang="zh-CN" dirty="0" err="1" smtClean="0">
                <a:latin typeface="Courier New" pitchFamily="49" charset="0"/>
                <a:cs typeface="Courier New" pitchFamily="49" charset="0"/>
              </a:rPr>
              <a:t>AllocationSize</a:t>
            </a:r>
            <a:r>
              <a:rPr lang="en-US" altLang="zh-CN" dirty="0" smtClean="0">
                <a:latin typeface="Courier New" pitchFamily="49" charset="0"/>
                <a:cs typeface="Courier New" pitchFamily="49" charset="0"/>
              </a:rPr>
              <a:t>);</a:t>
            </a: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643182"/>
            <a:ext cx="8229600" cy="1143000"/>
          </a:xfrm>
        </p:spPr>
        <p:txBody>
          <a:bodyPr/>
          <a:lstStyle/>
          <a:p>
            <a:r>
              <a:rPr lang="zh-CN" altLang="en-US" dirty="0" smtClean="0"/>
              <a:t>微软处理海量非结构化数据的技术和解决方案</a:t>
            </a:r>
            <a:endParaRPr lang="zh-CN" altLang="en-US" dirty="0"/>
          </a:p>
        </p:txBody>
      </p:sp>
      <p:sp>
        <p:nvSpPr>
          <p:cNvPr id="5" name="文本占位符 4"/>
          <p:cNvSpPr>
            <a:spLocks noGrp="1"/>
          </p:cNvSpPr>
          <p:nvPr>
            <p:ph type="body" sz="quarter" idx="10"/>
          </p:nvPr>
        </p:nvSpPr>
        <p:spPr/>
        <p:txBody>
          <a:bodyPr/>
          <a:lstStyle/>
          <a:p>
            <a:r>
              <a:rPr lang="en-US" altLang="zh-CN" dirty="0" smtClean="0"/>
              <a:t>DAT315</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示例代码</a:t>
            </a:r>
            <a:r>
              <a:rPr lang="en-US" altLang="zh-CN" dirty="0" smtClean="0"/>
              <a:t>-Win32 API</a:t>
            </a:r>
            <a:endParaRPr lang="zh-CN" altLang="en-US" dirty="0"/>
          </a:p>
        </p:txBody>
      </p:sp>
      <p:sp>
        <p:nvSpPr>
          <p:cNvPr id="4" name="内容占位符 2"/>
          <p:cNvSpPr>
            <a:spLocks noGrp="1"/>
          </p:cNvSpPr>
          <p:nvPr>
            <p:ph idx="1"/>
          </p:nvPr>
        </p:nvSpPr>
        <p:spPr/>
        <p:txBody>
          <a:bodyPr/>
          <a:lstStyle/>
          <a:p>
            <a:pPr>
              <a:buNone/>
            </a:pPr>
            <a:r>
              <a:rPr lang="en-US" altLang="zh-CN" sz="1800" b="0" dirty="0" err="1" smtClean="0">
                <a:solidFill>
                  <a:schemeClr val="tx1"/>
                </a:solidFill>
                <a:latin typeface="Courier New" pitchFamily="49" charset="0"/>
                <a:cs typeface="Courier New" pitchFamily="49" charset="0"/>
              </a:rPr>
              <a:t>SqlTransaction</a:t>
            </a:r>
            <a:r>
              <a:rPr lang="en-US" altLang="zh-CN" sz="1800" b="0" dirty="0" smtClean="0">
                <a:solidFill>
                  <a:schemeClr val="tx1"/>
                </a:solidFill>
                <a:latin typeface="Courier New" pitchFamily="49" charset="0"/>
                <a:cs typeface="Courier New" pitchFamily="49" charset="0"/>
              </a:rPr>
              <a:t> transaction = </a:t>
            </a:r>
            <a:r>
              <a:rPr lang="en-US" altLang="zh-CN" sz="1800" b="0" dirty="0" err="1" smtClean="0">
                <a:solidFill>
                  <a:schemeClr val="tx1"/>
                </a:solidFill>
                <a:latin typeface="Courier New" pitchFamily="49" charset="0"/>
                <a:cs typeface="Courier New" pitchFamily="49" charset="0"/>
              </a:rPr>
              <a:t>sqlConnection.BeginTransactio</a:t>
            </a:r>
            <a:r>
              <a:rPr lang="en-US" altLang="zh-CN" sz="1800" b="0" dirty="0" smtClean="0">
                <a:solidFill>
                  <a:schemeClr val="tx1"/>
                </a:solidFill>
                <a:latin typeface="Courier New" pitchFamily="49" charset="0"/>
                <a:cs typeface="Courier New" pitchFamily="49" charset="0"/>
              </a:rPr>
              <a:t>("</a:t>
            </a:r>
            <a:r>
              <a:rPr lang="en-US" altLang="zh-CN" sz="1800" b="0" dirty="0" err="1" smtClean="0">
                <a:solidFill>
                  <a:schemeClr val="tx1"/>
                </a:solidFill>
                <a:latin typeface="Courier New" pitchFamily="49" charset="0"/>
                <a:cs typeface="Courier New" pitchFamily="49" charset="0"/>
              </a:rPr>
              <a:t>mainTranaction</a:t>
            </a:r>
            <a:r>
              <a:rPr lang="en-US" altLang="zh-CN" sz="1800" b="0" dirty="0" smtClean="0">
                <a:solidFill>
                  <a:schemeClr val="tx1"/>
                </a:solidFill>
                <a:latin typeface="Courier New" pitchFamily="49" charset="0"/>
                <a:cs typeface="Courier New" pitchFamily="49" charset="0"/>
              </a:rPr>
              <a:t>");</a:t>
            </a:r>
          </a:p>
          <a:p>
            <a:pPr>
              <a:buNone/>
            </a:pPr>
            <a:r>
              <a:rPr lang="en-US" altLang="zh-CN" sz="1800" b="0" dirty="0" err="1" smtClean="0">
                <a:solidFill>
                  <a:schemeClr val="tx1"/>
                </a:solidFill>
                <a:latin typeface="Courier New" pitchFamily="49" charset="0"/>
                <a:cs typeface="Courier New" pitchFamily="49" charset="0"/>
              </a:rPr>
              <a:t>sqlCommand.Transaction</a:t>
            </a:r>
            <a:r>
              <a:rPr lang="en-US" altLang="zh-CN" sz="1800" b="0" dirty="0" smtClean="0">
                <a:solidFill>
                  <a:schemeClr val="tx1"/>
                </a:solidFill>
                <a:latin typeface="Courier New" pitchFamily="49" charset="0"/>
                <a:cs typeface="Courier New" pitchFamily="49" charset="0"/>
              </a:rPr>
              <a:t> = </a:t>
            </a:r>
            <a:r>
              <a:rPr lang="en-US" altLang="zh-CN" sz="1800" b="0" dirty="0" err="1" smtClean="0">
                <a:solidFill>
                  <a:schemeClr val="tx1"/>
                </a:solidFill>
                <a:latin typeface="Courier New" pitchFamily="49" charset="0"/>
                <a:cs typeface="Courier New" pitchFamily="49" charset="0"/>
              </a:rPr>
              <a:t>transactio</a:t>
            </a:r>
            <a:r>
              <a:rPr lang="en-US" altLang="zh-CN" sz="1800" b="0" dirty="0" smtClean="0">
                <a:solidFill>
                  <a:schemeClr val="tx1"/>
                </a:solidFill>
                <a:latin typeface="Courier New" pitchFamily="49" charset="0"/>
                <a:cs typeface="Courier New" pitchFamily="49" charset="0"/>
              </a:rPr>
              <a:t>;</a:t>
            </a:r>
          </a:p>
          <a:p>
            <a:pPr>
              <a:buNone/>
            </a:pPr>
            <a:r>
              <a:rPr lang="en-US" altLang="zh-CN" sz="1800" b="0" dirty="0" err="1" smtClean="0">
                <a:solidFill>
                  <a:schemeClr val="tx1"/>
                </a:solidFill>
                <a:latin typeface="Courier New" pitchFamily="49" charset="0"/>
                <a:cs typeface="Courier New" pitchFamily="49" charset="0"/>
              </a:rPr>
              <a:t>sqlCommand.CommandText</a:t>
            </a:r>
            <a:r>
              <a:rPr lang="en-US" altLang="zh-CN" sz="1800" b="0" dirty="0" smtClean="0">
                <a:solidFill>
                  <a:schemeClr val="tx1"/>
                </a:solidFill>
                <a:latin typeface="Courier New" pitchFamily="49" charset="0"/>
                <a:cs typeface="Courier New" pitchFamily="49" charset="0"/>
              </a:rPr>
              <a:t> ="SELECT GET_FILESTREAM_TRANSACTION_CONTEXT()";</a:t>
            </a:r>
          </a:p>
          <a:p>
            <a:pPr>
              <a:buNone/>
            </a:pPr>
            <a:r>
              <a:rPr lang="en-US" altLang="zh-CN" sz="1800" b="0" dirty="0" smtClean="0">
                <a:solidFill>
                  <a:schemeClr val="tx1"/>
                </a:solidFill>
                <a:latin typeface="Courier New" pitchFamily="49" charset="0"/>
                <a:cs typeface="Courier New" pitchFamily="49" charset="0"/>
              </a:rPr>
              <a:t>Object </a:t>
            </a:r>
            <a:r>
              <a:rPr lang="en-US" altLang="zh-CN" sz="1800" b="0" dirty="0" err="1" smtClean="0">
                <a:solidFill>
                  <a:schemeClr val="tx1"/>
                </a:solidFill>
                <a:latin typeface="Courier New" pitchFamily="49" charset="0"/>
                <a:cs typeface="Courier New" pitchFamily="49" charset="0"/>
              </a:rPr>
              <a:t>obj</a:t>
            </a:r>
            <a:r>
              <a:rPr lang="en-US" altLang="zh-CN" sz="1800" b="0" dirty="0" smtClean="0">
                <a:solidFill>
                  <a:schemeClr val="tx1"/>
                </a:solidFill>
                <a:latin typeface="Courier New" pitchFamily="49" charset="0"/>
                <a:cs typeface="Courier New" pitchFamily="49" charset="0"/>
              </a:rPr>
              <a:t> = </a:t>
            </a:r>
            <a:r>
              <a:rPr lang="en-US" altLang="zh-CN" sz="1800" b="0" dirty="0" err="1" smtClean="0">
                <a:solidFill>
                  <a:schemeClr val="tx1"/>
                </a:solidFill>
                <a:latin typeface="Courier New" pitchFamily="49" charset="0"/>
                <a:cs typeface="Courier New" pitchFamily="49" charset="0"/>
              </a:rPr>
              <a:t>sqlCommand.ExecuteScalar</a:t>
            </a:r>
            <a:r>
              <a:rPr lang="en-US" altLang="zh-CN" sz="1800" b="0" dirty="0" smtClean="0">
                <a:solidFill>
                  <a:schemeClr val="tx1"/>
                </a:solidFill>
                <a:latin typeface="Courier New" pitchFamily="49" charset="0"/>
                <a:cs typeface="Courier New" pitchFamily="49" charset="0"/>
              </a:rPr>
              <a:t>();</a:t>
            </a:r>
          </a:p>
          <a:p>
            <a:pPr>
              <a:buNone/>
            </a:pPr>
            <a:r>
              <a:rPr lang="en-US" altLang="zh-CN" sz="1800" b="0" dirty="0" smtClean="0">
                <a:solidFill>
                  <a:schemeClr val="tx1"/>
                </a:solidFill>
                <a:latin typeface="Courier New" pitchFamily="49" charset="0"/>
                <a:cs typeface="Courier New" pitchFamily="49" charset="0"/>
              </a:rPr>
              <a:t>byte[] </a:t>
            </a:r>
            <a:r>
              <a:rPr lang="en-US" altLang="zh-CN" sz="1800" b="0" dirty="0" err="1" smtClean="0">
                <a:solidFill>
                  <a:schemeClr val="tx1"/>
                </a:solidFill>
                <a:latin typeface="Courier New" pitchFamily="49" charset="0"/>
                <a:cs typeface="Courier New" pitchFamily="49" charset="0"/>
              </a:rPr>
              <a:t>txContext</a:t>
            </a:r>
            <a:r>
              <a:rPr lang="en-US" altLang="zh-CN" sz="1800" b="0" dirty="0" smtClean="0">
                <a:solidFill>
                  <a:schemeClr val="tx1"/>
                </a:solidFill>
                <a:latin typeface="Courier New" pitchFamily="49" charset="0"/>
                <a:cs typeface="Courier New" pitchFamily="49" charset="0"/>
              </a:rPr>
              <a:t> = (byte[])</a:t>
            </a:r>
            <a:r>
              <a:rPr lang="en-US" altLang="zh-CN" sz="1800" b="0" dirty="0" err="1" smtClean="0">
                <a:solidFill>
                  <a:schemeClr val="tx1"/>
                </a:solidFill>
                <a:latin typeface="Courier New" pitchFamily="49" charset="0"/>
                <a:cs typeface="Courier New" pitchFamily="49" charset="0"/>
              </a:rPr>
              <a:t>obj</a:t>
            </a:r>
            <a:r>
              <a:rPr lang="en-US" altLang="zh-CN" sz="1800" b="0" dirty="0" smtClean="0">
                <a:solidFill>
                  <a:schemeClr val="tx1"/>
                </a:solidFill>
                <a:latin typeface="Courier New" pitchFamily="49" charset="0"/>
                <a:cs typeface="Courier New" pitchFamily="49" charset="0"/>
              </a:rPr>
              <a:t>;</a:t>
            </a:r>
          </a:p>
          <a:p>
            <a:pPr>
              <a:buNone/>
            </a:pPr>
            <a:r>
              <a:rPr lang="en-US" altLang="zh-CN" sz="1800" b="0" dirty="0" err="1" smtClean="0">
                <a:solidFill>
                  <a:schemeClr val="tx1"/>
                </a:solidFill>
                <a:latin typeface="Courier New" pitchFamily="49" charset="0"/>
                <a:cs typeface="Courier New" pitchFamily="49" charset="0"/>
              </a:rPr>
              <a:t>SafeFileHandle</a:t>
            </a:r>
            <a:r>
              <a:rPr lang="en-US" altLang="zh-CN" sz="1800" b="0" dirty="0" smtClean="0">
                <a:solidFill>
                  <a:schemeClr val="tx1"/>
                </a:solidFill>
                <a:latin typeface="Courier New" pitchFamily="49" charset="0"/>
                <a:cs typeface="Courier New" pitchFamily="49" charset="0"/>
              </a:rPr>
              <a:t> handle = </a:t>
            </a:r>
            <a:r>
              <a:rPr lang="en-US" altLang="zh-CN" sz="1800" b="0" dirty="0" err="1" smtClean="0">
                <a:solidFill>
                  <a:schemeClr val="tx1"/>
                </a:solidFill>
                <a:latin typeface="Courier New" pitchFamily="49" charset="0"/>
                <a:cs typeface="Courier New" pitchFamily="49" charset="0"/>
              </a:rPr>
              <a:t>OpenSqlFilestream</a:t>
            </a:r>
            <a:r>
              <a:rPr lang="en-US" altLang="zh-CN" sz="1800" b="0" dirty="0" smtClean="0">
                <a:solidFill>
                  <a:schemeClr val="tx1"/>
                </a:solidFill>
                <a:latin typeface="Courier New" pitchFamily="49" charset="0"/>
                <a:cs typeface="Courier New" pitchFamily="49" charset="0"/>
              </a:rPr>
              <a:t>(</a:t>
            </a:r>
            <a:r>
              <a:rPr lang="en-US" altLang="zh-CN" sz="1800" b="0" dirty="0" err="1" smtClean="0">
                <a:solidFill>
                  <a:schemeClr val="tx1"/>
                </a:solidFill>
                <a:latin typeface="Courier New" pitchFamily="49" charset="0"/>
                <a:cs typeface="Courier New" pitchFamily="49" charset="0"/>
              </a:rPr>
              <a:t>filePath,DESIRED_ACCESS_READWRITE</a:t>
            </a:r>
            <a:r>
              <a:rPr lang="en-US" altLang="zh-CN" sz="1800" b="0" dirty="0" smtClean="0">
                <a:solidFill>
                  <a:schemeClr val="tx1"/>
                </a:solidFill>
                <a:latin typeface="Courier New" pitchFamily="49" charset="0"/>
                <a:cs typeface="Courier New" pitchFamily="49" charset="0"/>
              </a:rPr>
              <a:t>,</a:t>
            </a:r>
          </a:p>
          <a:p>
            <a:pPr>
              <a:buNone/>
            </a:pPr>
            <a:r>
              <a:rPr lang="en-US" altLang="zh-CN" sz="1800" b="0" dirty="0" err="1" smtClean="0">
                <a:solidFill>
                  <a:schemeClr val="tx1"/>
                </a:solidFill>
                <a:latin typeface="Courier New" pitchFamily="49" charset="0"/>
                <a:cs typeface="Courier New" pitchFamily="49" charset="0"/>
              </a:rPr>
              <a:t>SQL_FILESTREAM_OPEN_NO_FLAGS,txContext</a:t>
            </a:r>
            <a:r>
              <a:rPr lang="en-US" altLang="zh-CN" sz="1800" b="0" dirty="0" smtClean="0">
                <a:solidFill>
                  <a:schemeClr val="tx1"/>
                </a:solidFill>
                <a:latin typeface="Courier New" pitchFamily="49" charset="0"/>
                <a:cs typeface="Courier New" pitchFamily="49" charset="0"/>
              </a:rPr>
              <a:t>,(UInt32)txContext.Length,0);</a:t>
            </a:r>
          </a:p>
          <a:p>
            <a:pPr>
              <a:buNone/>
            </a:pPr>
            <a:r>
              <a:rPr lang="en-US" altLang="zh-CN" sz="1800" b="0" dirty="0" smtClean="0">
                <a:solidFill>
                  <a:schemeClr val="tx1"/>
                </a:solidFill>
                <a:latin typeface="Courier New" pitchFamily="49" charset="0"/>
                <a:cs typeface="Courier New" pitchFamily="49" charset="0"/>
              </a:rPr>
              <a:t>byte []buffer = new byte[512];</a:t>
            </a:r>
          </a:p>
          <a:p>
            <a:pPr>
              <a:buNone/>
            </a:pPr>
            <a:r>
              <a:rPr lang="en-US" altLang="zh-CN" sz="1800" b="0" dirty="0" err="1" smtClean="0">
                <a:solidFill>
                  <a:schemeClr val="tx1"/>
                </a:solidFill>
                <a:latin typeface="Courier New" pitchFamily="49" charset="0"/>
                <a:cs typeface="Courier New" pitchFamily="49" charset="0"/>
              </a:rPr>
              <a:t>FileStream</a:t>
            </a:r>
            <a:r>
              <a:rPr lang="en-US" altLang="zh-CN" sz="1800" b="0" dirty="0" smtClean="0">
                <a:solidFill>
                  <a:schemeClr val="tx1"/>
                </a:solidFill>
                <a:latin typeface="Courier New" pitchFamily="49" charset="0"/>
                <a:cs typeface="Courier New" pitchFamily="49" charset="0"/>
              </a:rPr>
              <a:t> </a:t>
            </a:r>
            <a:r>
              <a:rPr lang="en-US" altLang="zh-CN" sz="1800" b="0" dirty="0" err="1" smtClean="0">
                <a:solidFill>
                  <a:schemeClr val="tx1"/>
                </a:solidFill>
                <a:latin typeface="Courier New" pitchFamily="49" charset="0"/>
                <a:cs typeface="Courier New" pitchFamily="49" charset="0"/>
              </a:rPr>
              <a:t>fileStream</a:t>
            </a:r>
            <a:r>
              <a:rPr lang="en-US" altLang="zh-CN" sz="1800" b="0" dirty="0" smtClean="0">
                <a:solidFill>
                  <a:schemeClr val="tx1"/>
                </a:solidFill>
                <a:latin typeface="Courier New" pitchFamily="49" charset="0"/>
                <a:cs typeface="Courier New" pitchFamily="49" charset="0"/>
              </a:rPr>
              <a:t> = new </a:t>
            </a:r>
            <a:r>
              <a:rPr lang="en-US" altLang="zh-CN" sz="1800" b="0" dirty="0" err="1" smtClean="0">
                <a:solidFill>
                  <a:schemeClr val="tx1"/>
                </a:solidFill>
                <a:latin typeface="Courier New" pitchFamily="49" charset="0"/>
                <a:cs typeface="Courier New" pitchFamily="49" charset="0"/>
              </a:rPr>
              <a:t>FileStream</a:t>
            </a:r>
            <a:r>
              <a:rPr lang="en-US" altLang="zh-CN" sz="1800" b="0" dirty="0" smtClean="0">
                <a:solidFill>
                  <a:schemeClr val="tx1"/>
                </a:solidFill>
                <a:latin typeface="Courier New" pitchFamily="49" charset="0"/>
                <a:cs typeface="Courier New" pitchFamily="49" charset="0"/>
              </a:rPr>
              <a:t>(</a:t>
            </a:r>
            <a:r>
              <a:rPr lang="en-US" altLang="zh-CN" sz="1800" b="0" dirty="0" err="1" smtClean="0">
                <a:solidFill>
                  <a:schemeClr val="tx1"/>
                </a:solidFill>
                <a:latin typeface="Courier New" pitchFamily="49" charset="0"/>
                <a:cs typeface="Courier New" pitchFamily="49" charset="0"/>
              </a:rPr>
              <a:t>handle,FileAccess.ReadWrite,buffer.Length</a:t>
            </a:r>
            <a:r>
              <a:rPr lang="en-US" altLang="zh-CN" sz="1800" b="0" dirty="0" smtClean="0">
                <a:solidFill>
                  <a:schemeClr val="tx1"/>
                </a:solidFill>
                <a:latin typeface="Courier New" pitchFamily="49" charset="0"/>
                <a:cs typeface="Courier New" pitchFamily="49" charset="0"/>
              </a:rPr>
              <a:t>,</a:t>
            </a:r>
          </a:p>
          <a:p>
            <a:pPr>
              <a:buNone/>
            </a:pPr>
            <a:r>
              <a:rPr lang="en-US" altLang="zh-CN" sz="1800" b="0" dirty="0" smtClean="0">
                <a:solidFill>
                  <a:schemeClr val="tx1"/>
                </a:solidFill>
                <a:latin typeface="Courier New" pitchFamily="49" charset="0"/>
                <a:cs typeface="Courier New" pitchFamily="49" charset="0"/>
              </a:rPr>
              <a:t>false);</a:t>
            </a:r>
          </a:p>
          <a:p>
            <a:pPr>
              <a:buNone/>
            </a:pPr>
            <a:endParaRPr lang="en-US" altLang="zh-CN" sz="1800" b="0" dirty="0" smtClean="0">
              <a:solidFill>
                <a:schemeClr val="tx1"/>
              </a:solidFill>
              <a:latin typeface="Courier New" pitchFamily="49" charset="0"/>
              <a:cs typeface="Courier New" pitchFamily="49" charset="0"/>
            </a:endParaRPr>
          </a:p>
          <a:p>
            <a:pPr>
              <a:buNone/>
            </a:pPr>
            <a:endParaRPr lang="zh-CN" altLang="en-US" sz="1800" b="0" dirty="0">
              <a:solidFill>
                <a:schemeClr val="tx1"/>
              </a:solidFill>
              <a:latin typeface="Courier New" pitchFamily="49" charset="0"/>
              <a:cs typeface="Courier New"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远程读取性能</a:t>
            </a:r>
            <a:endParaRPr lang="zh-CN" altLang="en-US" dirty="0"/>
          </a:p>
        </p:txBody>
      </p:sp>
      <p:graphicFrame>
        <p:nvGraphicFramePr>
          <p:cNvPr id="4" name="Chart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远程写入性能</a:t>
            </a:r>
            <a:endParaRPr lang="zh-CN" altLang="en-US" dirty="0"/>
          </a:p>
        </p:txBody>
      </p:sp>
      <p:graphicFrame>
        <p:nvGraphicFramePr>
          <p:cNvPr id="4" name="Chart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远程更新性能</a:t>
            </a:r>
            <a:endParaRPr lang="zh-CN" altLang="en-US" dirty="0"/>
          </a:p>
        </p:txBody>
      </p:sp>
      <p:graphicFrame>
        <p:nvGraphicFramePr>
          <p:cNvPr id="4" name="Chart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FILESTREAM</a:t>
            </a:r>
            <a:r>
              <a:rPr lang="zh-CN" altLang="en-US" dirty="0" smtClean="0"/>
              <a:t>最佳实践</a:t>
            </a:r>
            <a:endParaRPr lang="zh-CN" altLang="en-US" dirty="0"/>
          </a:p>
        </p:txBody>
      </p:sp>
      <p:sp>
        <p:nvSpPr>
          <p:cNvPr id="3" name="内容占位符 2"/>
          <p:cNvSpPr>
            <a:spLocks noGrp="1"/>
          </p:cNvSpPr>
          <p:nvPr>
            <p:ph idx="1"/>
          </p:nvPr>
        </p:nvSpPr>
        <p:spPr/>
        <p:txBody>
          <a:bodyPr/>
          <a:lstStyle/>
          <a:p>
            <a:r>
              <a:rPr lang="zh-CN" altLang="en-US" dirty="0" smtClean="0"/>
              <a:t>尽可能避免对多个小文件的附加操作，每个附加操作都将创建新的</a:t>
            </a:r>
            <a:r>
              <a:rPr lang="en-US" altLang="zh-CN" dirty="0" err="1" smtClean="0"/>
              <a:t>Filestream</a:t>
            </a:r>
            <a:r>
              <a:rPr lang="zh-CN" altLang="en-US" dirty="0" smtClean="0"/>
              <a:t>文件。如果必须建议使用</a:t>
            </a:r>
            <a:r>
              <a:rPr lang="en-US" altLang="zh-CN" dirty="0" err="1" smtClean="0"/>
              <a:t>varbinary</a:t>
            </a:r>
            <a:r>
              <a:rPr lang="en-US" altLang="zh-CN" dirty="0" smtClean="0"/>
              <a:t>(max)</a:t>
            </a:r>
          </a:p>
          <a:p>
            <a:r>
              <a:rPr lang="zh-CN" altLang="en-US" dirty="0" smtClean="0"/>
              <a:t>在高负载的多线程系统中，可以考虑通过</a:t>
            </a:r>
            <a:r>
              <a:rPr lang="en-US" altLang="zh-CN" dirty="0" err="1" smtClean="0"/>
              <a:t>OpenSqlFilestream</a:t>
            </a:r>
            <a:r>
              <a:rPr lang="zh-CN" altLang="en-US" dirty="0" smtClean="0"/>
              <a:t>或</a:t>
            </a:r>
            <a:r>
              <a:rPr lang="en-US" altLang="zh-CN" dirty="0" err="1" smtClean="0"/>
              <a:t>SqlFilestream</a:t>
            </a:r>
            <a:r>
              <a:rPr lang="en-US" altLang="zh-CN" dirty="0" smtClean="0"/>
              <a:t> API</a:t>
            </a:r>
            <a:r>
              <a:rPr lang="zh-CN" altLang="en-US" dirty="0" smtClean="0"/>
              <a:t>设置</a:t>
            </a:r>
            <a:r>
              <a:rPr lang="en-US" altLang="zh-CN" dirty="0" err="1" smtClean="0"/>
              <a:t>AllocationSize</a:t>
            </a:r>
            <a:r>
              <a:rPr lang="en-US" altLang="zh-CN" dirty="0" smtClean="0"/>
              <a:t>,</a:t>
            </a:r>
            <a:r>
              <a:rPr lang="zh-CN" altLang="en-US" dirty="0" smtClean="0"/>
              <a:t>减少碎片</a:t>
            </a:r>
            <a:endParaRPr lang="en-US" altLang="zh-CN" dirty="0" smtClean="0"/>
          </a:p>
          <a:p>
            <a:r>
              <a:rPr lang="zh-CN" altLang="en-US" dirty="0" smtClean="0"/>
              <a:t>如果文件很大，避免使用</a:t>
            </a:r>
            <a:r>
              <a:rPr lang="en-US" altLang="zh-CN" dirty="0" smtClean="0"/>
              <a:t>T-SQL</a:t>
            </a:r>
            <a:r>
              <a:rPr lang="zh-CN" altLang="en-US" dirty="0" smtClean="0"/>
              <a:t>进行更新或附加，这样会对</a:t>
            </a:r>
            <a:r>
              <a:rPr lang="en-US" altLang="zh-CN" dirty="0" err="1" smtClean="0"/>
              <a:t>tempdb</a:t>
            </a:r>
            <a:r>
              <a:rPr lang="zh-CN" altLang="en-US" dirty="0" smtClean="0"/>
              <a:t>有很大开销</a:t>
            </a:r>
            <a:endParaRPr lang="en-US" altLang="zh-CN"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FILESTREAM</a:t>
            </a:r>
            <a:r>
              <a:rPr lang="zh-CN" altLang="en-US" dirty="0" smtClean="0"/>
              <a:t>最佳实践</a:t>
            </a:r>
            <a:endParaRPr lang="zh-CN" altLang="en-US" dirty="0"/>
          </a:p>
        </p:txBody>
      </p:sp>
      <p:sp>
        <p:nvSpPr>
          <p:cNvPr id="3" name="内容占位符 2"/>
          <p:cNvSpPr>
            <a:spLocks noGrp="1"/>
          </p:cNvSpPr>
          <p:nvPr>
            <p:ph idx="1"/>
          </p:nvPr>
        </p:nvSpPr>
        <p:spPr/>
        <p:txBody>
          <a:bodyPr/>
          <a:lstStyle/>
          <a:p>
            <a:r>
              <a:rPr lang="zh-CN" altLang="en-US" dirty="0" smtClean="0"/>
              <a:t>当读取</a:t>
            </a:r>
            <a:r>
              <a:rPr lang="en-US" altLang="zh-CN" dirty="0" smtClean="0"/>
              <a:t>FILESTREAM</a:t>
            </a:r>
            <a:r>
              <a:rPr lang="zh-CN" altLang="en-US" dirty="0" smtClean="0"/>
              <a:t>数据时考虑如下因素</a:t>
            </a:r>
            <a:endParaRPr lang="en-US" altLang="zh-CN" dirty="0" smtClean="0"/>
          </a:p>
          <a:p>
            <a:pPr lvl="1"/>
            <a:r>
              <a:rPr lang="zh-CN" altLang="en-US" dirty="0" smtClean="0"/>
              <a:t>如果仅需要读取初始的部分数据，可以使用</a:t>
            </a:r>
            <a:r>
              <a:rPr lang="en-US" altLang="zh-CN" dirty="0" smtClean="0"/>
              <a:t>substring</a:t>
            </a:r>
            <a:r>
              <a:rPr lang="zh-CN" altLang="en-US" dirty="0" smtClean="0"/>
              <a:t>函数</a:t>
            </a:r>
            <a:endParaRPr lang="en-US" altLang="zh-CN" dirty="0" smtClean="0"/>
          </a:p>
          <a:p>
            <a:pPr lvl="1"/>
            <a:r>
              <a:rPr lang="zh-CN" altLang="en-US" dirty="0" smtClean="0"/>
              <a:t>如果读取整个文件，考虑使用</a:t>
            </a:r>
            <a:r>
              <a:rPr lang="en-US" altLang="zh-CN" dirty="0" smtClean="0"/>
              <a:t>Win32</a:t>
            </a:r>
            <a:r>
              <a:rPr lang="zh-CN" altLang="en-US" dirty="0" smtClean="0"/>
              <a:t> </a:t>
            </a:r>
            <a:r>
              <a:rPr lang="en-US" altLang="zh-CN" dirty="0" smtClean="0"/>
              <a:t>API</a:t>
            </a:r>
          </a:p>
          <a:p>
            <a:pPr lvl="1"/>
            <a:r>
              <a:rPr lang="zh-CN" altLang="en-US" dirty="0" smtClean="0"/>
              <a:t>当读取整个文件时，指定</a:t>
            </a:r>
            <a:r>
              <a:rPr lang="en-US" altLang="zh-CN" dirty="0" smtClean="0"/>
              <a:t>FILE_SEQUENTIAL_ONLY</a:t>
            </a:r>
            <a:r>
              <a:rPr lang="zh-CN" altLang="en-US" dirty="0" smtClean="0"/>
              <a:t>标志</a:t>
            </a:r>
            <a:endParaRPr lang="en-US" altLang="zh-CN" dirty="0" smtClean="0"/>
          </a:p>
          <a:p>
            <a:pPr lvl="1"/>
            <a:r>
              <a:rPr lang="zh-CN" altLang="en-US" dirty="0" smtClean="0"/>
              <a:t>程序中的缓存尽量设置为</a:t>
            </a:r>
            <a:r>
              <a:rPr lang="en-US" altLang="zh-CN" dirty="0" smtClean="0"/>
              <a:t>60KB</a:t>
            </a:r>
            <a:r>
              <a:rPr lang="zh-CN" altLang="en-US" dirty="0" smtClean="0"/>
              <a:t>的整数倍</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FILESTREAM</a:t>
            </a:r>
            <a:r>
              <a:rPr lang="zh-CN" altLang="en-US" dirty="0" smtClean="0"/>
              <a:t>最佳实践</a:t>
            </a:r>
            <a:endParaRPr lang="zh-CN" altLang="en-US" dirty="0"/>
          </a:p>
        </p:txBody>
      </p:sp>
      <p:sp>
        <p:nvSpPr>
          <p:cNvPr id="3" name="内容占位符 2"/>
          <p:cNvSpPr>
            <a:spLocks noGrp="1"/>
          </p:cNvSpPr>
          <p:nvPr>
            <p:ph idx="1"/>
          </p:nvPr>
        </p:nvSpPr>
        <p:spPr/>
        <p:txBody>
          <a:bodyPr/>
          <a:lstStyle/>
          <a:p>
            <a:r>
              <a:rPr lang="zh-CN" altLang="en-US" dirty="0" smtClean="0"/>
              <a:t>使用文件组及分区进行负载均衡</a:t>
            </a:r>
            <a:endParaRPr lang="en-US" altLang="zh-CN" dirty="0" smtClean="0"/>
          </a:p>
          <a:p>
            <a:r>
              <a:rPr lang="en-US" altLang="zh-CN" dirty="0" smtClean="0"/>
              <a:t>NTFS</a:t>
            </a:r>
            <a:r>
              <a:rPr lang="zh-CN" altLang="en-US" dirty="0" smtClean="0"/>
              <a:t>优化</a:t>
            </a:r>
            <a:endParaRPr lang="en-US" altLang="zh-CN" dirty="0" smtClean="0"/>
          </a:p>
          <a:p>
            <a:pPr lvl="1"/>
            <a:r>
              <a:rPr lang="en-US" altLang="zh-CN" dirty="0" err="1" smtClean="0">
                <a:latin typeface="Courier New" pitchFamily="49" charset="0"/>
                <a:cs typeface="Courier New" pitchFamily="49" charset="0"/>
              </a:rPr>
              <a:t>fsutil</a:t>
            </a:r>
            <a:r>
              <a:rPr lang="en-US" altLang="zh-CN" dirty="0" smtClean="0">
                <a:latin typeface="Courier New" pitchFamily="49" charset="0"/>
                <a:cs typeface="Courier New" pitchFamily="49" charset="0"/>
              </a:rPr>
              <a:t> behavior set disable8dot3 1</a:t>
            </a:r>
          </a:p>
          <a:p>
            <a:pPr lvl="1"/>
            <a:r>
              <a:rPr lang="en-US" altLang="zh-CN" dirty="0" err="1" smtClean="0">
                <a:latin typeface="Courier New" pitchFamily="49" charset="0"/>
                <a:cs typeface="Courier New" pitchFamily="49" charset="0"/>
              </a:rPr>
              <a:t>Fsutil</a:t>
            </a:r>
            <a:r>
              <a:rPr lang="en-US" altLang="zh-CN" dirty="0" smtClean="0">
                <a:latin typeface="Courier New" pitchFamily="49" charset="0"/>
                <a:cs typeface="Courier New" pitchFamily="49" charset="0"/>
              </a:rPr>
              <a:t> behavior set </a:t>
            </a:r>
            <a:r>
              <a:rPr lang="en-US" altLang="zh-CN" dirty="0" err="1" smtClean="0">
                <a:latin typeface="Courier New" pitchFamily="49" charset="0"/>
                <a:cs typeface="Courier New" pitchFamily="49" charset="0"/>
              </a:rPr>
              <a:t>disablelastaccess</a:t>
            </a:r>
            <a:r>
              <a:rPr lang="en-US" altLang="zh-CN" dirty="0" smtClean="0">
                <a:latin typeface="Courier New" pitchFamily="49" charset="0"/>
                <a:cs typeface="Courier New" pitchFamily="49" charset="0"/>
              </a:rPr>
              <a:t> 1</a:t>
            </a:r>
          </a:p>
          <a:p>
            <a:pPr lvl="1"/>
            <a:r>
              <a:rPr lang="en-US" altLang="zh-CN" dirty="0" smtClean="0">
                <a:latin typeface="Courier New" pitchFamily="49" charset="0"/>
                <a:cs typeface="Courier New" pitchFamily="49" charset="0"/>
              </a:rPr>
              <a:t>Format F:/FS:NTFS /A:64K</a:t>
            </a:r>
          </a:p>
          <a:p>
            <a:r>
              <a:rPr lang="en-US" altLang="zh-CN" dirty="0" smtClean="0">
                <a:latin typeface="Courier New" pitchFamily="49" charset="0"/>
                <a:cs typeface="Courier New" pitchFamily="49" charset="0"/>
              </a:rPr>
              <a:t>RAID</a:t>
            </a:r>
            <a:r>
              <a:rPr lang="zh-CN" altLang="en-US" dirty="0" smtClean="0">
                <a:latin typeface="Courier New" pitchFamily="49" charset="0"/>
                <a:cs typeface="Courier New" pitchFamily="49" charset="0"/>
              </a:rPr>
              <a:t>级别</a:t>
            </a:r>
            <a:endParaRPr lang="en-US" altLang="zh-CN" dirty="0" smtClean="0">
              <a:latin typeface="Courier New" pitchFamily="49" charset="0"/>
              <a:cs typeface="Courier New" pitchFamily="49" charset="0"/>
            </a:endParaRPr>
          </a:p>
          <a:p>
            <a:r>
              <a:rPr lang="zh-CN" altLang="en-US" dirty="0" smtClean="0">
                <a:latin typeface="Courier New" pitchFamily="49" charset="0"/>
                <a:cs typeface="Courier New" pitchFamily="49" charset="0"/>
              </a:rPr>
              <a:t>磁盘接口</a:t>
            </a:r>
            <a:endParaRPr lang="en-US" altLang="zh-CN" dirty="0" smtClean="0">
              <a:latin typeface="Courier New" pitchFamily="49" charset="0"/>
              <a:cs typeface="Courier New" pitchFamily="49"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a:t>
            </a:r>
            <a:r>
              <a:rPr lang="en-US" altLang="zh-CN" dirty="0" smtClean="0"/>
              <a:t>RBS</a:t>
            </a:r>
            <a:r>
              <a:rPr lang="zh-CN" altLang="en-US" dirty="0" smtClean="0"/>
              <a:t>实现对于</a:t>
            </a:r>
            <a:r>
              <a:rPr lang="en-US" altLang="zh-CN" dirty="0" smtClean="0"/>
              <a:t>FILESTREAM</a:t>
            </a:r>
            <a:r>
              <a:rPr lang="zh-CN" altLang="en-US" dirty="0" smtClean="0"/>
              <a:t>的负载均衡</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228600" y="2362200"/>
            <a:ext cx="6272226" cy="1524000"/>
            <a:chOff x="0" y="2362200"/>
            <a:chExt cx="6096000" cy="1524000"/>
          </a:xfrm>
        </p:grpSpPr>
        <p:sp>
          <p:nvSpPr>
            <p:cNvPr id="9" name="Rounded Rectangle 8"/>
            <p:cNvSpPr/>
            <p:nvPr/>
          </p:nvSpPr>
          <p:spPr>
            <a:xfrm>
              <a:off x="0" y="2362200"/>
              <a:ext cx="6096000" cy="1524000"/>
            </a:xfrm>
            <a:prstGeom prst="roundRect">
              <a:avLst/>
            </a:prstGeom>
          </p:spPr>
          <p:style>
            <a:lnRef idx="1">
              <a:schemeClr val="accent6"/>
            </a:lnRef>
            <a:fillRef idx="2">
              <a:schemeClr val="accent6"/>
            </a:fillRef>
            <a:effectRef idx="1">
              <a:schemeClr val="accent6"/>
            </a:effectRef>
            <a:fontRef idx="minor">
              <a:schemeClr val="dk1"/>
            </a:fontRef>
          </p:style>
          <p:txBody>
            <a:bodyPr tIns="457200" rtlCol="0" anchor="t" anchorCtr="0"/>
            <a:lstStyle/>
            <a:p>
              <a:pPr algn="ctr"/>
              <a:endParaRPr lang="en-US" b="1" dirty="0">
                <a:solidFill>
                  <a:schemeClr val="tx2"/>
                </a:solidFill>
              </a:endParaRPr>
            </a:p>
          </p:txBody>
        </p:sp>
        <p:sp>
          <p:nvSpPr>
            <p:cNvPr id="21" name="TextBox 20"/>
            <p:cNvSpPr txBox="1"/>
            <p:nvPr/>
          </p:nvSpPr>
          <p:spPr>
            <a:xfrm>
              <a:off x="1676400" y="2438400"/>
              <a:ext cx="1630816" cy="369332"/>
            </a:xfrm>
            <a:prstGeom prst="rect">
              <a:avLst/>
            </a:prstGeom>
            <a:noFill/>
          </p:spPr>
          <p:txBody>
            <a:bodyPr wrap="none" rtlCol="0">
              <a:spAutoFit/>
            </a:bodyPr>
            <a:lstStyle/>
            <a:p>
              <a:r>
                <a:rPr lang="zh-CN" altLang="en-US" b="1" dirty="0" smtClean="0"/>
                <a:t>客户应用程序</a:t>
              </a:r>
              <a:endParaRPr lang="en-US" b="1" dirty="0" smtClean="0"/>
            </a:p>
          </p:txBody>
        </p:sp>
      </p:grpSp>
      <p:sp>
        <p:nvSpPr>
          <p:cNvPr id="2" name="Title 1"/>
          <p:cNvSpPr>
            <a:spLocks noGrp="1"/>
          </p:cNvSpPr>
          <p:nvPr>
            <p:ph type="title"/>
          </p:nvPr>
        </p:nvSpPr>
        <p:spPr>
          <a:xfrm>
            <a:off x="382588" y="228600"/>
            <a:ext cx="8380412" cy="664797"/>
          </a:xfrm>
        </p:spPr>
        <p:txBody>
          <a:bodyPr>
            <a:normAutofit fontScale="90000"/>
          </a:bodyPr>
          <a:lstStyle/>
          <a:p>
            <a:r>
              <a:rPr lang="en-US" dirty="0" smtClean="0"/>
              <a:t>RBS </a:t>
            </a:r>
            <a:r>
              <a:rPr lang="zh-CN" altLang="en-US" dirty="0" smtClean="0"/>
              <a:t>架构</a:t>
            </a:r>
            <a:endParaRPr lang="en-US" dirty="0"/>
          </a:p>
        </p:txBody>
      </p:sp>
      <p:sp>
        <p:nvSpPr>
          <p:cNvPr id="4" name="Rounded Rectangle 3"/>
          <p:cNvSpPr/>
          <p:nvPr/>
        </p:nvSpPr>
        <p:spPr>
          <a:xfrm>
            <a:off x="533400" y="3429000"/>
            <a:ext cx="12954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1"/>
                </a:solidFill>
              </a:rPr>
              <a:t>SQL FS lib</a:t>
            </a:r>
            <a:endParaRPr lang="en-US" sz="1600" b="1" dirty="0">
              <a:solidFill>
                <a:schemeClr val="bg1"/>
              </a:solidFill>
            </a:endParaRPr>
          </a:p>
        </p:txBody>
      </p:sp>
      <p:sp>
        <p:nvSpPr>
          <p:cNvPr id="6" name="Rounded Rectangle 5"/>
          <p:cNvSpPr/>
          <p:nvPr/>
        </p:nvSpPr>
        <p:spPr>
          <a:xfrm>
            <a:off x="2071670" y="3429000"/>
            <a:ext cx="121920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chemeClr val="bg1"/>
                </a:solidFill>
              </a:rPr>
              <a:t>IBM lib</a:t>
            </a:r>
            <a:endParaRPr lang="en-US" sz="1600" b="1" dirty="0">
              <a:solidFill>
                <a:schemeClr val="bg1"/>
              </a:solidFill>
            </a:endParaRPr>
          </a:p>
        </p:txBody>
      </p:sp>
      <p:sp>
        <p:nvSpPr>
          <p:cNvPr id="7" name="Rounded Rectangle 6"/>
          <p:cNvSpPr/>
          <p:nvPr/>
        </p:nvSpPr>
        <p:spPr>
          <a:xfrm>
            <a:off x="3500430" y="3429000"/>
            <a:ext cx="1219200" cy="457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rPr>
              <a:t>Centera lib</a:t>
            </a:r>
            <a:endParaRPr lang="en-US" sz="1600" b="1" dirty="0">
              <a:solidFill>
                <a:schemeClr val="bg1"/>
              </a:solidFill>
            </a:endParaRPr>
          </a:p>
        </p:txBody>
      </p:sp>
      <p:sp>
        <p:nvSpPr>
          <p:cNvPr id="8" name="Rounded Rectangle 7"/>
          <p:cNvSpPr/>
          <p:nvPr/>
        </p:nvSpPr>
        <p:spPr>
          <a:xfrm>
            <a:off x="357158" y="2917370"/>
            <a:ext cx="607223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SQL RBS API</a:t>
            </a:r>
            <a:endParaRPr lang="en-US" sz="1600" b="1" dirty="0">
              <a:solidFill>
                <a:schemeClr val="bg1"/>
              </a:solidFill>
            </a:endParaRPr>
          </a:p>
        </p:txBody>
      </p:sp>
      <p:sp>
        <p:nvSpPr>
          <p:cNvPr id="10" name="Can 9"/>
          <p:cNvSpPr/>
          <p:nvPr/>
        </p:nvSpPr>
        <p:spPr>
          <a:xfrm>
            <a:off x="533400" y="4419600"/>
            <a:ext cx="1295400" cy="685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bg1"/>
                </a:solidFill>
              </a:rPr>
              <a:t>SQL Server</a:t>
            </a:r>
            <a:endParaRPr lang="en-US" sz="1600" b="1" dirty="0">
              <a:solidFill>
                <a:schemeClr val="bg1"/>
              </a:solidFill>
            </a:endParaRPr>
          </a:p>
        </p:txBody>
      </p:sp>
      <p:sp>
        <p:nvSpPr>
          <p:cNvPr id="11" name="Can 10"/>
          <p:cNvSpPr/>
          <p:nvPr/>
        </p:nvSpPr>
        <p:spPr>
          <a:xfrm>
            <a:off x="2071670" y="4419600"/>
            <a:ext cx="1295400" cy="68580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solidFill>
                  <a:schemeClr val="bg1"/>
                </a:solidFill>
              </a:rPr>
              <a:t>IBM</a:t>
            </a:r>
            <a:endParaRPr lang="en-US" sz="1600" b="1" dirty="0">
              <a:solidFill>
                <a:schemeClr val="bg1"/>
              </a:solidFill>
            </a:endParaRPr>
          </a:p>
        </p:txBody>
      </p:sp>
      <p:sp>
        <p:nvSpPr>
          <p:cNvPr id="12" name="Can 11"/>
          <p:cNvSpPr/>
          <p:nvPr/>
        </p:nvSpPr>
        <p:spPr>
          <a:xfrm>
            <a:off x="3500430" y="4419600"/>
            <a:ext cx="1295400" cy="685800"/>
          </a:xfrm>
          <a:prstGeom prst="ca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bg1"/>
                </a:solidFill>
              </a:rPr>
              <a:t>Centera</a:t>
            </a:r>
            <a:endParaRPr lang="en-US" sz="1600" b="1" dirty="0">
              <a:solidFill>
                <a:schemeClr val="bg1"/>
              </a:solidFill>
            </a:endParaRPr>
          </a:p>
        </p:txBody>
      </p:sp>
      <p:sp>
        <p:nvSpPr>
          <p:cNvPr id="18" name="Up-Down Arrow 17"/>
          <p:cNvSpPr/>
          <p:nvPr/>
        </p:nvSpPr>
        <p:spPr>
          <a:xfrm>
            <a:off x="1066800" y="3886200"/>
            <a:ext cx="152400" cy="533400"/>
          </a:xfrm>
          <a:prstGeom prst="up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9" name="Up-Down Arrow 18"/>
          <p:cNvSpPr/>
          <p:nvPr/>
        </p:nvSpPr>
        <p:spPr>
          <a:xfrm>
            <a:off x="2605070" y="3886200"/>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Up-Down Arrow 19"/>
          <p:cNvSpPr/>
          <p:nvPr/>
        </p:nvSpPr>
        <p:spPr>
          <a:xfrm>
            <a:off x="3957630" y="3886200"/>
            <a:ext cx="152400" cy="53340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Flowchart: Magnetic Disk 16"/>
          <p:cNvSpPr/>
          <p:nvPr/>
        </p:nvSpPr>
        <p:spPr bwMode="auto">
          <a:xfrm>
            <a:off x="6858000" y="1447800"/>
            <a:ext cx="1524000" cy="1066800"/>
          </a:xfrm>
          <a:prstGeom prst="flowChartMagneticDisk">
            <a:avLst/>
          </a:prstGeom>
          <a:ln>
            <a:solidFill>
              <a:schemeClr val="tx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nchor="ctr" compatLnSpc="1">
            <a:noAutofit/>
          </a:bodyPr>
          <a:lstStyle/>
          <a:p>
            <a:pPr marL="0" marR="0" indent="0" algn="ctr" defTabSz="914400" rtl="0" eaLnBrk="1" fontAlgn="base" latinLnBrk="0" hangingPunct="1">
              <a:lnSpc>
                <a:spcPct val="85000"/>
              </a:lnSpc>
              <a:spcBef>
                <a:spcPct val="20000"/>
              </a:spcBef>
              <a:spcAft>
                <a:spcPct val="0"/>
              </a:spcAft>
              <a:buNone/>
              <a:tabLst/>
            </a:pPr>
            <a:r>
              <a:rPr kumimoji="0" lang="en-US" sz="2800" b="1" i="0" u="none" strike="noStrike" baseline="0" dirty="0" smtClean="0">
                <a:solidFill>
                  <a:schemeClr val="bg1"/>
                </a:solidFill>
                <a:effectLst>
                  <a:outerShdw blurRad="38100" dist="38100" dir="2700000" algn="tl">
                    <a:srgbClr val="000000">
                      <a:alpha val="43137"/>
                    </a:srgbClr>
                  </a:outerShdw>
                </a:effectLst>
                <a:latin typeface="Segoe"/>
              </a:rPr>
              <a:t>SQL</a:t>
            </a:r>
            <a:r>
              <a:rPr kumimoji="0" lang="en-US" sz="2800" b="1" i="0" u="none" strike="noStrike" dirty="0" smtClean="0">
                <a:solidFill>
                  <a:schemeClr val="bg1"/>
                </a:solidFill>
                <a:effectLst>
                  <a:outerShdw blurRad="38100" dist="38100" dir="2700000" algn="tl">
                    <a:srgbClr val="000000">
                      <a:alpha val="43137"/>
                    </a:srgbClr>
                  </a:outerShdw>
                </a:effectLst>
                <a:latin typeface="Segoe"/>
              </a:rPr>
              <a:t> DB</a:t>
            </a:r>
            <a:endParaRPr kumimoji="0" lang="en-US" sz="2800" b="1" i="0" u="none" strike="noStrike" baseline="0" dirty="0" smtClean="0">
              <a:solidFill>
                <a:schemeClr val="bg1"/>
              </a:solidFill>
              <a:effectLst>
                <a:outerShdw blurRad="38100" dist="38100" dir="2700000" algn="tl">
                  <a:srgbClr val="000000">
                    <a:alpha val="43137"/>
                  </a:srgbClr>
                </a:outerShdw>
              </a:effectLst>
              <a:latin typeface="Segoe"/>
            </a:endParaRPr>
          </a:p>
        </p:txBody>
      </p:sp>
      <p:sp>
        <p:nvSpPr>
          <p:cNvPr id="23" name="Left-Up Arrow 22"/>
          <p:cNvSpPr/>
          <p:nvPr/>
        </p:nvSpPr>
        <p:spPr>
          <a:xfrm>
            <a:off x="6500826" y="2502408"/>
            <a:ext cx="585774" cy="469392"/>
          </a:xfrm>
          <a:prstGeom prst="leftUpArrow">
            <a:avLst>
              <a:gd name="adj1" fmla="val 12199"/>
              <a:gd name="adj2" fmla="val 17960"/>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a:p>
        </p:txBody>
      </p:sp>
      <p:sp>
        <p:nvSpPr>
          <p:cNvPr id="24" name="Left-Up Arrow 23"/>
          <p:cNvSpPr/>
          <p:nvPr/>
        </p:nvSpPr>
        <p:spPr>
          <a:xfrm>
            <a:off x="6500826" y="2514600"/>
            <a:ext cx="966774" cy="762000"/>
          </a:xfrm>
          <a:prstGeom prst="leftUpArrow">
            <a:avLst>
              <a:gd name="adj1" fmla="val 7680"/>
              <a:gd name="adj2" fmla="val 10817"/>
              <a:gd name="adj3" fmla="val 1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a:p>
        </p:txBody>
      </p:sp>
      <p:cxnSp>
        <p:nvCxnSpPr>
          <p:cNvPr id="26" name="Straight Connector 25"/>
          <p:cNvCxnSpPr/>
          <p:nvPr/>
        </p:nvCxnSpPr>
        <p:spPr>
          <a:xfrm>
            <a:off x="228600" y="3396342"/>
            <a:ext cx="8686800" cy="158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5929322" y="3929066"/>
            <a:ext cx="1338828" cy="369332"/>
          </a:xfrm>
          <a:prstGeom prst="rect">
            <a:avLst/>
          </a:prstGeom>
          <a:noFill/>
        </p:spPr>
        <p:txBody>
          <a:bodyPr wrap="none" rtlCol="0">
            <a:spAutoFit/>
          </a:bodyPr>
          <a:lstStyle/>
          <a:p>
            <a:r>
              <a:rPr lang="zh-CN" altLang="en-US" b="1" dirty="0" smtClean="0"/>
              <a:t>供应商接口</a:t>
            </a:r>
            <a:endParaRPr lang="en-US" b="1" dirty="0"/>
          </a:p>
        </p:txBody>
      </p:sp>
      <p:sp>
        <p:nvSpPr>
          <p:cNvPr id="31" name="Content Placeholder 2"/>
          <p:cNvSpPr>
            <a:spLocks noGrp="1"/>
          </p:cNvSpPr>
          <p:nvPr>
            <p:ph idx="1"/>
          </p:nvPr>
        </p:nvSpPr>
        <p:spPr>
          <a:xfrm>
            <a:off x="304800" y="5410200"/>
            <a:ext cx="8410575" cy="1123724"/>
          </a:xfrm>
        </p:spPr>
        <p:txBody>
          <a:bodyPr>
            <a:normAutofit/>
          </a:bodyPr>
          <a:lstStyle/>
          <a:p>
            <a:r>
              <a:rPr lang="zh-CN" altLang="en-US" b="1" dirty="0" smtClean="0"/>
              <a:t>客户应用程序可以支持多种不同的</a:t>
            </a:r>
            <a:r>
              <a:rPr lang="en-US" altLang="zh-CN" b="1" dirty="0" smtClean="0"/>
              <a:t>Blob</a:t>
            </a:r>
            <a:r>
              <a:rPr lang="zh-CN" altLang="en-US" b="1" dirty="0" smtClean="0"/>
              <a:t>存储机制或设备</a:t>
            </a:r>
            <a:endParaRPr lang="en-US" b="1" dirty="0" smtClean="0"/>
          </a:p>
          <a:p>
            <a:r>
              <a:rPr lang="zh-CN" altLang="en-US" b="1" dirty="0" smtClean="0"/>
              <a:t>供应商将提供相应的接口类库</a:t>
            </a:r>
            <a:endParaRPr lang="en-US" b="1" dirty="0" smtClean="0"/>
          </a:p>
        </p:txBody>
      </p:sp>
      <p:sp>
        <p:nvSpPr>
          <p:cNvPr id="32" name="Rectangle 31"/>
          <p:cNvSpPr/>
          <p:nvPr/>
        </p:nvSpPr>
        <p:spPr>
          <a:xfrm>
            <a:off x="7543800" y="3505200"/>
            <a:ext cx="1371600"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b="1" u="sng" dirty="0" smtClean="0"/>
              <a:t>RBS </a:t>
            </a:r>
            <a:r>
              <a:rPr lang="zh-CN" altLang="en-US" b="1" u="sng" dirty="0" smtClean="0"/>
              <a:t>服务</a:t>
            </a:r>
            <a:endParaRPr lang="en-US" b="1" u="sng" dirty="0" smtClean="0"/>
          </a:p>
          <a:p>
            <a:pPr marL="119063" indent="-119063">
              <a:buFont typeface="Arial" pitchFamily="34" charset="0"/>
              <a:buChar char="•"/>
            </a:pPr>
            <a:r>
              <a:rPr lang="zh-CN" altLang="en-US" b="1" dirty="0" smtClean="0"/>
              <a:t>创建</a:t>
            </a:r>
            <a:endParaRPr lang="en-US" b="1" dirty="0" smtClean="0"/>
          </a:p>
          <a:p>
            <a:pPr marL="119063" indent="-119063">
              <a:buFont typeface="Arial" pitchFamily="34" charset="0"/>
              <a:buChar char="•"/>
            </a:pPr>
            <a:r>
              <a:rPr lang="zh-CN" altLang="en-US" b="1" dirty="0" smtClean="0"/>
              <a:t>读取</a:t>
            </a:r>
            <a:endParaRPr lang="en-US" b="1" dirty="0" smtClean="0"/>
          </a:p>
          <a:p>
            <a:pPr marL="119063" indent="-119063">
              <a:buFont typeface="Arial" pitchFamily="34" charset="0"/>
              <a:buChar char="•"/>
            </a:pPr>
            <a:r>
              <a:rPr lang="zh-CN" altLang="en-US" b="1" dirty="0" smtClean="0"/>
              <a:t>垃圾收集</a:t>
            </a:r>
            <a:endParaRPr lang="en-US" b="1" dirty="0" smtClean="0"/>
          </a:p>
          <a:p>
            <a:pPr marL="119063" indent="-119063">
              <a:buFont typeface="Arial" pitchFamily="34" charset="0"/>
              <a:buChar char="•"/>
            </a:pPr>
            <a:r>
              <a:rPr lang="zh-CN" altLang="en-US" b="1" dirty="0" smtClean="0"/>
              <a:t>删除</a:t>
            </a:r>
            <a:endParaRPr lang="en-US" b="1" dirty="0"/>
          </a:p>
        </p:txBody>
      </p:sp>
      <p:sp>
        <p:nvSpPr>
          <p:cNvPr id="25" name="Rounded Rectangle 6"/>
          <p:cNvSpPr/>
          <p:nvPr/>
        </p:nvSpPr>
        <p:spPr>
          <a:xfrm>
            <a:off x="5072066" y="3429000"/>
            <a:ext cx="121920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bg1"/>
                </a:solidFill>
              </a:rPr>
              <a:t>Net App lib</a:t>
            </a:r>
            <a:endParaRPr lang="en-US" sz="1600" b="1" dirty="0">
              <a:solidFill>
                <a:schemeClr val="bg1"/>
              </a:solidFill>
            </a:endParaRPr>
          </a:p>
        </p:txBody>
      </p:sp>
      <p:sp>
        <p:nvSpPr>
          <p:cNvPr id="27" name="Can 11"/>
          <p:cNvSpPr/>
          <p:nvPr/>
        </p:nvSpPr>
        <p:spPr>
          <a:xfrm>
            <a:off x="5072066" y="4419600"/>
            <a:ext cx="1295400" cy="685800"/>
          </a:xfrm>
          <a:prstGeom prst="ca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err="1" smtClean="0">
                <a:solidFill>
                  <a:schemeClr val="bg1"/>
                </a:solidFill>
              </a:rPr>
              <a:t>NetApp</a:t>
            </a:r>
            <a:endParaRPr lang="en-US" sz="1600" b="1" dirty="0">
              <a:solidFill>
                <a:schemeClr val="bg1"/>
              </a:solidFill>
            </a:endParaRPr>
          </a:p>
        </p:txBody>
      </p:sp>
      <p:sp>
        <p:nvSpPr>
          <p:cNvPr id="28" name="Up-Down Arrow 19"/>
          <p:cNvSpPr/>
          <p:nvPr/>
        </p:nvSpPr>
        <p:spPr>
          <a:xfrm>
            <a:off x="5529266" y="3886200"/>
            <a:ext cx="152400" cy="53340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Down Arrow 63"/>
          <p:cNvSpPr/>
          <p:nvPr/>
        </p:nvSpPr>
        <p:spPr bwMode="blackGray">
          <a:xfrm rot="10800000">
            <a:off x="1905000" y="2568573"/>
            <a:ext cx="323850" cy="2680215"/>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1" name="Down Arrow 60"/>
          <p:cNvSpPr/>
          <p:nvPr/>
        </p:nvSpPr>
        <p:spPr bwMode="blackGray">
          <a:xfrm>
            <a:off x="1171575" y="2571751"/>
            <a:ext cx="323850" cy="269447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457200" y="274638"/>
            <a:ext cx="8229600" cy="707886"/>
          </a:xfrm>
          <a:noFill/>
          <a:ln w="9525">
            <a:noFill/>
            <a:miter lim="800000"/>
            <a:headEnd/>
            <a:tailEnd/>
          </a:ln>
          <a:effectLst/>
        </p:spPr>
        <p:txBody>
          <a:bodyPr vert="horz" wrap="square" lIns="91440" tIns="45720" rIns="91440" bIns="45720" numCol="1" rtlCol="0" anchor="t" anchorCtr="0" compatLnSpc="1">
            <a:prstTxWarp prst="textNoShape">
              <a:avLst/>
            </a:prstTxWarp>
            <a:spAutoFit/>
            <a:scene3d>
              <a:camera prst="orthographicFront"/>
              <a:lightRig rig="threePt" dir="t"/>
            </a:scene3d>
            <a:sp3d extrusionH="6350">
              <a:bevelT w="12700" h="25400" prst="coolSlant"/>
              <a:bevelB w="19050" h="19050"/>
              <a:extrusionClr>
                <a:schemeClr val="bg1"/>
              </a:extrusionClr>
            </a:sp3d>
          </a:bodyPr>
          <a:lstStyle/>
          <a:p>
            <a:pPr defTabSz="912777">
              <a:defRPr/>
            </a:pPr>
            <a:r>
              <a:rPr lang="en-US" kern="1200" spc="-125" dirty="0">
                <a:ln w="3175">
                  <a:noFill/>
                </a:ln>
              </a:rPr>
              <a:t>RBS </a:t>
            </a:r>
            <a:r>
              <a:rPr lang="zh-CN" altLang="en-US" kern="1200" spc="-125" dirty="0" smtClean="0">
                <a:ln w="3175">
                  <a:noFill/>
                </a:ln>
              </a:rPr>
              <a:t>示例</a:t>
            </a:r>
            <a:endParaRPr lang="en-US" kern="1200" spc="-125" dirty="0">
              <a:ln w="3175">
                <a:noFill/>
              </a:ln>
            </a:endParaRPr>
          </a:p>
        </p:txBody>
      </p:sp>
      <p:grpSp>
        <p:nvGrpSpPr>
          <p:cNvPr id="2" name="Group 6"/>
          <p:cNvGrpSpPr/>
          <p:nvPr/>
        </p:nvGrpSpPr>
        <p:grpSpPr>
          <a:xfrm>
            <a:off x="4929190" y="1000108"/>
            <a:ext cx="1393794" cy="739516"/>
            <a:chOff x="7483562" y="0"/>
            <a:chExt cx="1660438" cy="899314"/>
          </a:xfrm>
        </p:grpSpPr>
        <p:pic>
          <p:nvPicPr>
            <p:cNvPr id="8" name="Picture 3" descr="D:\Pennie's documents\MS Image\NEWFeb15\Cylinders cylinder\cylinder-06.png"/>
            <p:cNvPicPr>
              <a:picLocks noChangeAspect="1" noChangeArrowheads="1"/>
            </p:cNvPicPr>
            <p:nvPr/>
          </p:nvPicPr>
          <p:blipFill>
            <a:blip r:embed="rId3" cstate="print"/>
            <a:srcRect/>
            <a:stretch>
              <a:fillRect/>
            </a:stretch>
          </p:blipFill>
          <p:spPr bwMode="auto">
            <a:xfrm>
              <a:off x="7483562" y="0"/>
              <a:ext cx="1660438" cy="899314"/>
            </a:xfrm>
            <a:prstGeom prst="rect">
              <a:avLst/>
            </a:prstGeom>
            <a:noFill/>
          </p:spPr>
        </p:pic>
        <p:sp>
          <p:nvSpPr>
            <p:cNvPr id="9" name="TextBox 8"/>
            <p:cNvSpPr txBox="1"/>
            <p:nvPr/>
          </p:nvSpPr>
          <p:spPr>
            <a:xfrm>
              <a:off x="7532157" y="253348"/>
              <a:ext cx="1563248" cy="561424"/>
            </a:xfrm>
            <a:prstGeom prst="rect">
              <a:avLst/>
            </a:prstGeom>
            <a:noFill/>
          </p:spPr>
          <p:txBody>
            <a:bodyPr wrap="square" rtlCol="0">
              <a:spAutoFit/>
            </a:bodyPr>
            <a:lstStyle/>
            <a:p>
              <a:pPr algn="ctr"/>
              <a:r>
                <a:rPr lang="zh-CN" altLang="en-US" sz="1200" b="1" dirty="0" smtClean="0"/>
                <a:t>文档或多媒体数据</a:t>
              </a:r>
              <a:endParaRPr lang="en-US" sz="1200" b="1" dirty="0"/>
            </a:p>
          </p:txBody>
        </p:sp>
      </p:grpSp>
      <p:sp>
        <p:nvSpPr>
          <p:cNvPr id="54" name="Rounded Rectangle 53"/>
          <p:cNvSpPr/>
          <p:nvPr/>
        </p:nvSpPr>
        <p:spPr bwMode="blackGray">
          <a:xfrm>
            <a:off x="581024" y="2009775"/>
            <a:ext cx="3848102" cy="47625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solidFill>
                  <a:schemeClr val="tx1"/>
                </a:solidFill>
                <a:effectLst>
                  <a:outerShdw blurRad="38100" dist="38100" dir="2700000" algn="tl">
                    <a:srgbClr val="000000">
                      <a:alpha val="43137"/>
                    </a:srgbClr>
                  </a:outerShdw>
                </a:effectLst>
              </a:rPr>
              <a:t>应用程序</a:t>
            </a:r>
            <a:endParaRPr kumimoji="0" lang="en-US" sz="16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5" name="Rounded Rectangle 54"/>
          <p:cNvSpPr/>
          <p:nvPr/>
        </p:nvSpPr>
        <p:spPr bwMode="blackGray">
          <a:xfrm>
            <a:off x="781049" y="3133725"/>
            <a:ext cx="1762126" cy="47625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bg1">
                    <a:lumMod val="95000"/>
                    <a:lumOff val="5000"/>
                  </a:schemeClr>
                </a:solidFill>
                <a:effectLst>
                  <a:outerShdw blurRad="38100" dist="38100" dir="2700000" algn="tl">
                    <a:srgbClr val="000000">
                      <a:alpha val="43137"/>
                    </a:srgbClr>
                  </a:outerShdw>
                </a:effectLst>
              </a:rPr>
              <a:t>RBS </a:t>
            </a:r>
            <a:r>
              <a:rPr lang="zh-CN" altLang="en-US" sz="1600" dirty="0" smtClean="0">
                <a:solidFill>
                  <a:schemeClr val="bg1">
                    <a:lumMod val="95000"/>
                    <a:lumOff val="5000"/>
                  </a:schemeClr>
                </a:solidFill>
                <a:effectLst>
                  <a:outerShdw blurRad="38100" dist="38100" dir="2700000" algn="tl">
                    <a:srgbClr val="000000">
                      <a:alpha val="43137"/>
                    </a:srgbClr>
                  </a:outerShdw>
                </a:effectLst>
              </a:rPr>
              <a:t>客户端类库</a:t>
            </a:r>
            <a:endParaRPr kumimoji="0" lang="en-US" sz="1600" b="0" i="0" u="none" strike="noStrike" cap="none" normalizeH="0" baseline="0" dirty="0" smtClean="0">
              <a:solidFill>
                <a:schemeClr val="bg1">
                  <a:lumMod val="95000"/>
                  <a:lumOff val="5000"/>
                </a:schemeClr>
              </a:solidFill>
              <a:effectLst>
                <a:outerShdw blurRad="38100" dist="38100" dir="2700000" algn="tl">
                  <a:srgbClr val="000000">
                    <a:alpha val="43137"/>
                  </a:srgbClr>
                </a:outerShdw>
              </a:effectLst>
            </a:endParaRPr>
          </a:p>
        </p:txBody>
      </p:sp>
      <p:sp>
        <p:nvSpPr>
          <p:cNvPr id="56" name="Rounded Rectangle 55"/>
          <p:cNvSpPr/>
          <p:nvPr/>
        </p:nvSpPr>
        <p:spPr bwMode="blackGray">
          <a:xfrm>
            <a:off x="771524" y="3800474"/>
            <a:ext cx="1762126" cy="54292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solidFill>
                  <a:schemeClr val="bg1">
                    <a:lumMod val="95000"/>
                    <a:lumOff val="5000"/>
                  </a:schemeClr>
                </a:solidFill>
                <a:effectLst>
                  <a:outerShdw blurRad="38100" dist="38100" dir="2700000" algn="tl">
                    <a:srgbClr val="000000">
                      <a:alpha val="43137"/>
                    </a:srgbClr>
                  </a:outerShdw>
                </a:effectLst>
              </a:rPr>
              <a:t>存储供应商类库</a:t>
            </a:r>
            <a:endParaRPr kumimoji="0" lang="en-US" sz="1600" b="0" i="0" u="none" strike="noStrike" cap="none" normalizeH="0" baseline="0" dirty="0" smtClean="0">
              <a:solidFill>
                <a:schemeClr val="bg1">
                  <a:lumMod val="95000"/>
                  <a:lumOff val="5000"/>
                </a:schemeClr>
              </a:solidFill>
              <a:effectLst>
                <a:outerShdw blurRad="38100" dist="38100" dir="2700000" algn="tl">
                  <a:srgbClr val="000000">
                    <a:alpha val="43137"/>
                  </a:srgbClr>
                </a:outerShdw>
              </a:effectLst>
            </a:endParaRPr>
          </a:p>
        </p:txBody>
      </p:sp>
      <p:sp>
        <p:nvSpPr>
          <p:cNvPr id="57" name="Flowchart: Magnetic Disk 56"/>
          <p:cNvSpPr/>
          <p:nvPr/>
        </p:nvSpPr>
        <p:spPr bwMode="blackGray">
          <a:xfrm>
            <a:off x="649758" y="5391660"/>
            <a:ext cx="1695450" cy="765048"/>
          </a:xfrm>
          <a:prstGeom prst="flowChartMagneticDisk">
            <a:avLst/>
          </a:prstGeom>
          <a:ln>
            <a:solidFill>
              <a:schemeClr val="bg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zh-CN" altLang="en-US" sz="1600" dirty="0" smtClean="0">
                <a:solidFill>
                  <a:schemeClr val="bg1"/>
                </a:solidFill>
                <a:effectLst>
                  <a:outerShdw blurRad="38100" dist="38100" dir="2700000" algn="tl">
                    <a:srgbClr val="000000">
                      <a:alpha val="43137"/>
                    </a:srgbClr>
                  </a:outerShdw>
                </a:effectLst>
              </a:rPr>
              <a:t>存储</a:t>
            </a:r>
            <a:endParaRPr lang="en-US" sz="1600" dirty="0" smtClean="0">
              <a:solidFill>
                <a:schemeClr val="bg1"/>
              </a:solidFill>
              <a:effectLst>
                <a:outerShdw blurRad="38100" dist="38100" dir="2700000" algn="tl">
                  <a:srgbClr val="000000">
                    <a:alpha val="43137"/>
                  </a:srgbClr>
                </a:outerShdw>
              </a:effectLst>
            </a:endParaRPr>
          </a:p>
        </p:txBody>
      </p:sp>
      <p:sp>
        <p:nvSpPr>
          <p:cNvPr id="58" name="Flowchart: Magnetic Disk 57"/>
          <p:cNvSpPr/>
          <p:nvPr/>
        </p:nvSpPr>
        <p:spPr bwMode="blackGray">
          <a:xfrm>
            <a:off x="2860077" y="5391660"/>
            <a:ext cx="1691640" cy="768096"/>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solidFill>
                  <a:schemeClr val="bg1"/>
                </a:solidFill>
                <a:effectLst>
                  <a:outerShdw blurRad="38100" dist="38100" dir="2700000" algn="tl">
                    <a:srgbClr val="000000">
                      <a:alpha val="43137"/>
                    </a:srgbClr>
                  </a:outerShdw>
                </a:effectLst>
              </a:rPr>
              <a:t>SQL Server</a:t>
            </a:r>
          </a:p>
        </p:txBody>
      </p:sp>
      <p:sp>
        <p:nvSpPr>
          <p:cNvPr id="59" name="Rectangular Callout 58"/>
          <p:cNvSpPr/>
          <p:nvPr/>
        </p:nvSpPr>
        <p:spPr bwMode="blackGray">
          <a:xfrm>
            <a:off x="4495800" y="4191000"/>
            <a:ext cx="4495800" cy="933450"/>
          </a:xfrm>
          <a:prstGeom prst="wedgeRectCallout">
            <a:avLst>
              <a:gd name="adj1" fmla="val -52291"/>
              <a:gd name="adj2" fmla="val 121497"/>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aphicFrame>
        <p:nvGraphicFramePr>
          <p:cNvPr id="60" name="Table 59"/>
          <p:cNvGraphicFramePr>
            <a:graphicFrameLocks noGrp="1"/>
          </p:cNvGraphicFramePr>
          <p:nvPr/>
        </p:nvGraphicFramePr>
        <p:xfrm>
          <a:off x="4495800" y="4343400"/>
          <a:ext cx="4495800" cy="741680"/>
        </p:xfrm>
        <a:graphic>
          <a:graphicData uri="http://schemas.openxmlformats.org/drawingml/2006/table">
            <a:tbl>
              <a:tblPr firstRow="1" bandRow="1">
                <a:tableStyleId>{5C22544A-7EE6-4342-B048-85BDC9FD1C3A}</a:tableStyleId>
              </a:tblPr>
              <a:tblGrid>
                <a:gridCol w="1498600"/>
                <a:gridCol w="1378712"/>
                <a:gridCol w="1618488"/>
              </a:tblGrid>
              <a:tr h="370840">
                <a:tc>
                  <a:txBody>
                    <a:bodyPr/>
                    <a:lstStyle/>
                    <a:p>
                      <a:pPr algn="ctr"/>
                      <a:r>
                        <a:rPr lang="en-US" sz="1800" b="1" dirty="0" err="1" smtClean="0"/>
                        <a:t>ClaimID</a:t>
                      </a:r>
                      <a:endParaRPr lang="en-US" sz="1800" b="1" dirty="0"/>
                    </a:p>
                  </a:txBody>
                  <a:tcPr/>
                </a:tc>
                <a:tc>
                  <a:txBody>
                    <a:bodyPr/>
                    <a:lstStyle/>
                    <a:p>
                      <a:pPr algn="ctr"/>
                      <a:r>
                        <a:rPr lang="en-US" sz="1800" b="1" dirty="0" err="1" smtClean="0"/>
                        <a:t>ClaimDate</a:t>
                      </a:r>
                      <a:endParaRPr lang="en-US" sz="1800" b="1" dirty="0"/>
                    </a:p>
                  </a:txBody>
                  <a:tcPr/>
                </a:tc>
                <a:tc>
                  <a:txBody>
                    <a:bodyPr/>
                    <a:lstStyle/>
                    <a:p>
                      <a:pPr algn="ctr"/>
                      <a:r>
                        <a:rPr lang="en-US" sz="1800" b="1" dirty="0" smtClean="0"/>
                        <a:t>PhotoRef</a:t>
                      </a:r>
                      <a:endParaRPr lang="en-US" sz="1800" b="1" dirty="0"/>
                    </a:p>
                  </a:txBody>
                  <a:tcPr/>
                </a:tc>
              </a:tr>
              <a:tr h="370840">
                <a:tc>
                  <a:txBody>
                    <a:bodyPr/>
                    <a:lstStyle/>
                    <a:p>
                      <a:pPr algn="ctr"/>
                      <a:r>
                        <a:rPr lang="en-US" sz="1800" dirty="0" smtClean="0"/>
                        <a:t>4390</a:t>
                      </a:r>
                      <a:endParaRPr lang="en-US" sz="1800" dirty="0"/>
                    </a:p>
                  </a:txBody>
                  <a:tcPr/>
                </a:tc>
                <a:tc>
                  <a:txBody>
                    <a:bodyPr/>
                    <a:lstStyle/>
                    <a:p>
                      <a:pPr algn="ctr"/>
                      <a:r>
                        <a:rPr lang="en-US" sz="1800" dirty="0" smtClean="0"/>
                        <a:t>6/5/2007</a:t>
                      </a:r>
                      <a:endParaRPr lang="en-US" sz="1800" dirty="0"/>
                    </a:p>
                  </a:txBody>
                  <a:tcPr/>
                </a:tc>
                <a:tc>
                  <a:txBody>
                    <a:bodyPr/>
                    <a:lstStyle/>
                    <a:p>
                      <a:pPr algn="ctr"/>
                      <a:r>
                        <a:rPr lang="en-US" sz="1800" dirty="0" smtClean="0"/>
                        <a:t>&lt;Binary(20)&gt;</a:t>
                      </a:r>
                      <a:endParaRPr lang="en-US" sz="1800" dirty="0"/>
                    </a:p>
                  </a:txBody>
                  <a:tcPr/>
                </a:tc>
              </a:tr>
            </a:tbl>
          </a:graphicData>
        </a:graphic>
      </p:graphicFrame>
      <p:sp>
        <p:nvSpPr>
          <p:cNvPr id="67" name="Down Arrow 66"/>
          <p:cNvSpPr/>
          <p:nvPr/>
        </p:nvSpPr>
        <p:spPr bwMode="blackGray">
          <a:xfrm>
            <a:off x="3505200" y="2559050"/>
            <a:ext cx="323850" cy="2680215"/>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8" name="Oval 67"/>
          <p:cNvSpPr/>
          <p:nvPr/>
        </p:nvSpPr>
        <p:spPr bwMode="blackGray">
          <a:xfrm>
            <a:off x="781050" y="4789782"/>
            <a:ext cx="304800" cy="32385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rPr>
              <a:t>1</a:t>
            </a:r>
          </a:p>
        </p:txBody>
      </p:sp>
      <p:sp>
        <p:nvSpPr>
          <p:cNvPr id="69" name="Oval 68"/>
          <p:cNvSpPr/>
          <p:nvPr/>
        </p:nvSpPr>
        <p:spPr bwMode="blackGray">
          <a:xfrm>
            <a:off x="2295525" y="2647950"/>
            <a:ext cx="304800" cy="32385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2</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0" name="Oval 69"/>
          <p:cNvSpPr/>
          <p:nvPr/>
        </p:nvSpPr>
        <p:spPr bwMode="blackGray">
          <a:xfrm>
            <a:off x="3848100" y="2647950"/>
            <a:ext cx="304800" cy="32385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rPr>
              <a:t>3</a:t>
            </a:r>
          </a:p>
        </p:txBody>
      </p:sp>
      <p:sp>
        <p:nvSpPr>
          <p:cNvPr id="71" name="Oval 70"/>
          <p:cNvSpPr/>
          <p:nvPr/>
        </p:nvSpPr>
        <p:spPr bwMode="blackGray">
          <a:xfrm>
            <a:off x="5333999" y="1889641"/>
            <a:ext cx="409575" cy="32385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1</a:t>
            </a:r>
          </a:p>
        </p:txBody>
      </p:sp>
      <p:sp>
        <p:nvSpPr>
          <p:cNvPr id="72" name="TextBox 71"/>
          <p:cNvSpPr txBox="1"/>
          <p:nvPr/>
        </p:nvSpPr>
        <p:spPr>
          <a:xfrm>
            <a:off x="5715000" y="1866900"/>
            <a:ext cx="2488951" cy="400110"/>
          </a:xfrm>
          <a:prstGeom prst="rect">
            <a:avLst/>
          </a:prstGeom>
          <a:noFill/>
        </p:spPr>
        <p:txBody>
          <a:bodyPr wrap="none" rtlCol="0">
            <a:spAutoFit/>
          </a:bodyPr>
          <a:lstStyle/>
          <a:p>
            <a:r>
              <a:rPr lang="zh-CN" altLang="en-US" sz="2000" dirty="0" smtClean="0"/>
              <a:t>写入</a:t>
            </a:r>
            <a:r>
              <a:rPr lang="en-US" sz="2000" dirty="0" smtClean="0"/>
              <a:t> BLOB</a:t>
            </a:r>
            <a:r>
              <a:rPr lang="zh-CN" altLang="en-US" sz="2000" dirty="0" smtClean="0"/>
              <a:t>数据</a:t>
            </a:r>
            <a:r>
              <a:rPr lang="en-US" sz="2000" dirty="0" smtClean="0"/>
              <a:t>(</a:t>
            </a:r>
            <a:r>
              <a:rPr lang="zh-CN" altLang="en-US" sz="2000" dirty="0" smtClean="0"/>
              <a:t>图片</a:t>
            </a:r>
            <a:r>
              <a:rPr lang="en-US" sz="2000" dirty="0" smtClean="0"/>
              <a:t>)</a:t>
            </a:r>
            <a:endParaRPr lang="en-US" sz="2000" dirty="0"/>
          </a:p>
        </p:txBody>
      </p:sp>
      <p:sp>
        <p:nvSpPr>
          <p:cNvPr id="73" name="TextBox 72"/>
          <p:cNvSpPr txBox="1"/>
          <p:nvPr/>
        </p:nvSpPr>
        <p:spPr>
          <a:xfrm>
            <a:off x="5762625" y="2333625"/>
            <a:ext cx="1386918" cy="400110"/>
          </a:xfrm>
          <a:prstGeom prst="rect">
            <a:avLst/>
          </a:prstGeom>
          <a:noFill/>
        </p:spPr>
        <p:txBody>
          <a:bodyPr wrap="none" rtlCol="0">
            <a:spAutoFit/>
          </a:bodyPr>
          <a:lstStyle/>
          <a:p>
            <a:r>
              <a:rPr lang="zh-CN" altLang="en-US" sz="2000" dirty="0" smtClean="0"/>
              <a:t>返回</a:t>
            </a:r>
            <a:r>
              <a:rPr lang="en-US" sz="2000" dirty="0" err="1" smtClean="0"/>
              <a:t>BlobID</a:t>
            </a:r>
            <a:endParaRPr lang="en-US" sz="2000" dirty="0"/>
          </a:p>
        </p:txBody>
      </p:sp>
      <p:sp>
        <p:nvSpPr>
          <p:cNvPr id="74" name="TextBox 73"/>
          <p:cNvSpPr txBox="1"/>
          <p:nvPr/>
        </p:nvSpPr>
        <p:spPr>
          <a:xfrm>
            <a:off x="5753100" y="2762250"/>
            <a:ext cx="2948089" cy="707886"/>
          </a:xfrm>
          <a:prstGeom prst="rect">
            <a:avLst/>
          </a:prstGeom>
          <a:noFill/>
        </p:spPr>
        <p:txBody>
          <a:bodyPr wrap="square" rtlCol="0">
            <a:spAutoFit/>
          </a:bodyPr>
          <a:lstStyle/>
          <a:p>
            <a:r>
              <a:rPr lang="zh-CN" altLang="en-US" sz="2000" dirty="0" smtClean="0"/>
              <a:t>将</a:t>
            </a:r>
            <a:r>
              <a:rPr lang="en-US" sz="2000" dirty="0" err="1" smtClean="0"/>
              <a:t>BlobID</a:t>
            </a:r>
            <a:r>
              <a:rPr lang="en-US" sz="2000" dirty="0" smtClean="0"/>
              <a:t> </a:t>
            </a:r>
            <a:r>
              <a:rPr lang="zh-CN" altLang="en-US" sz="2000" dirty="0" smtClean="0"/>
              <a:t>写入</a:t>
            </a:r>
            <a:r>
              <a:rPr lang="en-US" sz="2000" dirty="0" err="1" smtClean="0"/>
              <a:t>PhotoRef</a:t>
            </a:r>
            <a:r>
              <a:rPr lang="en-US" sz="2000" dirty="0" smtClean="0"/>
              <a:t> </a:t>
            </a:r>
            <a:r>
              <a:rPr lang="zh-CN" altLang="en-US" sz="2000" dirty="0" smtClean="0"/>
              <a:t>字段</a:t>
            </a:r>
            <a:endParaRPr lang="en-US" sz="2000" dirty="0"/>
          </a:p>
        </p:txBody>
      </p:sp>
      <p:sp>
        <p:nvSpPr>
          <p:cNvPr id="75" name="Oval 74"/>
          <p:cNvSpPr/>
          <p:nvPr/>
        </p:nvSpPr>
        <p:spPr bwMode="blackGray">
          <a:xfrm>
            <a:off x="5333999" y="2356366"/>
            <a:ext cx="409575" cy="32385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rPr>
              <a:t>2</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6" name="Oval 75"/>
          <p:cNvSpPr/>
          <p:nvPr/>
        </p:nvSpPr>
        <p:spPr bwMode="blackGray">
          <a:xfrm>
            <a:off x="5333999" y="2923490"/>
            <a:ext cx="409575" cy="323850"/>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3</a:t>
            </a:r>
          </a:p>
        </p:txBody>
      </p:sp>
      <p:sp>
        <p:nvSpPr>
          <p:cNvPr id="78" name="AutoShape 4"/>
          <p:cNvSpPr>
            <a:spLocks noChangeArrowheads="1"/>
          </p:cNvSpPr>
          <p:nvPr/>
        </p:nvSpPr>
        <p:spPr bwMode="auto">
          <a:xfrm>
            <a:off x="342900" y="1504950"/>
            <a:ext cx="4781550" cy="2981326"/>
          </a:xfrm>
          <a:prstGeom prst="roundRect">
            <a:avLst>
              <a:gd name="adj" fmla="val 16667"/>
            </a:avLst>
          </a:prstGeom>
          <a:noFill/>
          <a:ln w="12700">
            <a:solidFill>
              <a:schemeClr val="tx1"/>
            </a:solidFill>
            <a:prstDash val="dash"/>
            <a:round/>
            <a:headEnd/>
            <a:tailEnd/>
          </a:ln>
        </p:spPr>
        <p:txBody>
          <a:bodyPr/>
          <a:lstStyle/>
          <a:p>
            <a:pPr algn="ctr">
              <a:spcAft>
                <a:spcPts val="1000"/>
              </a:spcAft>
            </a:pPr>
            <a:r>
              <a:rPr lang="zh-CN" altLang="en-US" sz="2000" b="1" dirty="0" smtClean="0"/>
              <a:t>机器边界</a:t>
            </a:r>
            <a:endParaRPr lang="en-US" sz="20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85800"/>
          </a:xfrm>
        </p:spPr>
        <p:txBody>
          <a:bodyPr>
            <a:normAutofit fontScale="90000"/>
          </a:bodyPr>
          <a:lstStyle/>
          <a:p>
            <a:r>
              <a:rPr lang="zh-CN" altLang="en-US" dirty="0" smtClean="0"/>
              <a:t>议题</a:t>
            </a:r>
            <a:endParaRPr lang="en-US" dirty="0"/>
          </a:p>
        </p:txBody>
      </p:sp>
      <p:sp>
        <p:nvSpPr>
          <p:cNvPr id="5" name="Content Placeholder 4"/>
          <p:cNvSpPr>
            <a:spLocks noGrp="1"/>
          </p:cNvSpPr>
          <p:nvPr>
            <p:ph idx="1"/>
          </p:nvPr>
        </p:nvSpPr>
        <p:spPr>
          <a:xfrm>
            <a:off x="381000" y="1412875"/>
            <a:ext cx="8382000" cy="4373579"/>
          </a:xfrm>
        </p:spPr>
        <p:txBody>
          <a:bodyPr>
            <a:normAutofit/>
          </a:bodyPr>
          <a:lstStyle/>
          <a:p>
            <a:r>
              <a:rPr lang="zh-CN" altLang="en-US" dirty="0" smtClean="0"/>
              <a:t>非结构化数据存储技术发展趋势</a:t>
            </a:r>
            <a:endParaRPr lang="en-US" altLang="zh-CN" dirty="0" smtClean="0"/>
          </a:p>
          <a:p>
            <a:r>
              <a:rPr lang="zh-CN" altLang="en-US" dirty="0" smtClean="0"/>
              <a:t>基于</a:t>
            </a:r>
            <a:r>
              <a:rPr lang="en-US" altLang="zh-CN" dirty="0" smtClean="0"/>
              <a:t>SQL Server</a:t>
            </a:r>
            <a:r>
              <a:rPr lang="zh-CN" altLang="en-US" dirty="0" smtClean="0"/>
              <a:t>的微软非结构化数据存储新技术</a:t>
            </a:r>
            <a:endParaRPr lang="en-US" altLang="zh-CN" dirty="0" smtClean="0"/>
          </a:p>
          <a:p>
            <a:r>
              <a:rPr lang="zh-CN" altLang="en-US" dirty="0" smtClean="0"/>
              <a:t>远程文档与文件流结合的文档存储解决方案</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lgn="l"/>
            <a:r>
              <a:rPr lang="en-US" dirty="0" smtClean="0"/>
              <a:t>RBS</a:t>
            </a:r>
            <a:r>
              <a:rPr lang="zh-CN" altLang="en-US" dirty="0" smtClean="0"/>
              <a:t>文档写流程</a:t>
            </a:r>
            <a:endParaRPr lang="en-US" dirty="0" smtClean="0"/>
          </a:p>
        </p:txBody>
      </p:sp>
      <p:cxnSp>
        <p:nvCxnSpPr>
          <p:cNvPr id="34" name="Straight Arrow Connector 33"/>
          <p:cNvCxnSpPr/>
          <p:nvPr/>
        </p:nvCxnSpPr>
        <p:spPr>
          <a:xfrm>
            <a:off x="2241550" y="2285992"/>
            <a:ext cx="1087438" cy="1587"/>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32" name="TextBox 31"/>
          <p:cNvSpPr txBox="1">
            <a:spLocks noChangeArrowheads="1"/>
          </p:cNvSpPr>
          <p:nvPr/>
        </p:nvSpPr>
        <p:spPr bwMode="auto">
          <a:xfrm>
            <a:off x="4214810" y="3181649"/>
            <a:ext cx="1219200" cy="461665"/>
          </a:xfrm>
          <a:prstGeom prst="rect">
            <a:avLst/>
          </a:prstGeom>
          <a:noFill/>
          <a:ln w="9525">
            <a:noFill/>
            <a:miter lim="800000"/>
            <a:headEnd/>
            <a:tailEnd/>
          </a:ln>
        </p:spPr>
        <p:txBody>
          <a:bodyPr wrap="square" anchor="ctr">
            <a:spAutoFit/>
          </a:bodyPr>
          <a:lstStyle/>
          <a:p>
            <a:r>
              <a:rPr lang="zh-CN" altLang="en-US" sz="1200" b="1" dirty="0" smtClean="0"/>
              <a:t>写</a:t>
            </a:r>
            <a:r>
              <a:rPr lang="en-US" sz="1200" b="1" dirty="0" smtClean="0"/>
              <a:t>Blob </a:t>
            </a:r>
            <a:r>
              <a:rPr lang="zh-CN" altLang="en-US" sz="1200" b="1" dirty="0" smtClean="0"/>
              <a:t>地址</a:t>
            </a:r>
            <a:r>
              <a:rPr lang="en-US" sz="1200" b="1" dirty="0" smtClean="0"/>
              <a:t>Reference</a:t>
            </a:r>
            <a:endParaRPr lang="en-US" sz="1200" b="1" dirty="0"/>
          </a:p>
        </p:txBody>
      </p:sp>
      <p:cxnSp>
        <p:nvCxnSpPr>
          <p:cNvPr id="38" name="Straight Arrow Connector 37"/>
          <p:cNvCxnSpPr/>
          <p:nvPr/>
        </p:nvCxnSpPr>
        <p:spPr>
          <a:xfrm>
            <a:off x="4748218" y="2285992"/>
            <a:ext cx="609600"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rot="10800000">
            <a:off x="4714876" y="2500306"/>
            <a:ext cx="642942"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39" name="TextBox 38"/>
          <p:cNvSpPr txBox="1">
            <a:spLocks noChangeArrowheads="1"/>
          </p:cNvSpPr>
          <p:nvPr/>
        </p:nvSpPr>
        <p:spPr bwMode="auto">
          <a:xfrm>
            <a:off x="2786050" y="3286124"/>
            <a:ext cx="1066800" cy="276999"/>
          </a:xfrm>
          <a:prstGeom prst="rect">
            <a:avLst/>
          </a:prstGeom>
          <a:noFill/>
          <a:ln w="9525">
            <a:noFill/>
            <a:miter lim="800000"/>
            <a:headEnd/>
            <a:tailEnd/>
          </a:ln>
        </p:spPr>
        <p:txBody>
          <a:bodyPr wrap="square">
            <a:spAutoFit/>
          </a:bodyPr>
          <a:lstStyle/>
          <a:p>
            <a:pPr algn="r"/>
            <a:r>
              <a:rPr lang="zh-CN" altLang="en-US" sz="1200" b="1" dirty="0" smtClean="0"/>
              <a:t>写</a:t>
            </a:r>
            <a:r>
              <a:rPr lang="en-US" sz="1200" b="1" dirty="0" smtClean="0"/>
              <a:t>Blob</a:t>
            </a:r>
            <a:endParaRPr lang="en-US" sz="1200" b="1" dirty="0"/>
          </a:p>
        </p:txBody>
      </p:sp>
      <p:cxnSp>
        <p:nvCxnSpPr>
          <p:cNvPr id="40" name="Straight Arrow Connector 39"/>
          <p:cNvCxnSpPr/>
          <p:nvPr/>
        </p:nvCxnSpPr>
        <p:spPr>
          <a:xfrm rot="5400000">
            <a:off x="3536943" y="3393281"/>
            <a:ext cx="642148" cy="79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48" name="TextBox 47"/>
          <p:cNvSpPr txBox="1">
            <a:spLocks noChangeArrowheads="1"/>
          </p:cNvSpPr>
          <p:nvPr/>
        </p:nvSpPr>
        <p:spPr bwMode="auto">
          <a:xfrm>
            <a:off x="2624118" y="4580761"/>
            <a:ext cx="1233502" cy="276999"/>
          </a:xfrm>
          <a:prstGeom prst="rect">
            <a:avLst/>
          </a:prstGeom>
          <a:noFill/>
          <a:ln w="9525">
            <a:noFill/>
            <a:miter lim="800000"/>
            <a:headEnd/>
            <a:tailEnd/>
          </a:ln>
        </p:spPr>
        <p:txBody>
          <a:bodyPr wrap="square">
            <a:spAutoFit/>
          </a:bodyPr>
          <a:lstStyle/>
          <a:p>
            <a:pPr algn="r"/>
            <a:r>
              <a:rPr lang="zh-CN" altLang="en-US" sz="1200" b="1" dirty="0" smtClean="0"/>
              <a:t>写</a:t>
            </a:r>
            <a:r>
              <a:rPr lang="en-US" sz="1200" b="1" dirty="0" smtClean="0"/>
              <a:t>Blob</a:t>
            </a:r>
            <a:endParaRPr lang="en-US" sz="1200" b="1" dirty="0"/>
          </a:p>
        </p:txBody>
      </p:sp>
      <p:cxnSp>
        <p:nvCxnSpPr>
          <p:cNvPr id="49" name="Straight Arrow Connector 48"/>
          <p:cNvCxnSpPr/>
          <p:nvPr/>
        </p:nvCxnSpPr>
        <p:spPr>
          <a:xfrm rot="5400000">
            <a:off x="3536149" y="4679165"/>
            <a:ext cx="642942"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54" name="TextBox 53"/>
          <p:cNvSpPr txBox="1">
            <a:spLocks noChangeArrowheads="1"/>
          </p:cNvSpPr>
          <p:nvPr/>
        </p:nvSpPr>
        <p:spPr bwMode="auto">
          <a:xfrm>
            <a:off x="4986350" y="5500702"/>
            <a:ext cx="1371600" cy="276999"/>
          </a:xfrm>
          <a:prstGeom prst="rect">
            <a:avLst/>
          </a:prstGeom>
          <a:noFill/>
          <a:ln w="9525">
            <a:noFill/>
            <a:miter lim="800000"/>
            <a:headEnd/>
            <a:tailEnd/>
          </a:ln>
        </p:spPr>
        <p:txBody>
          <a:bodyPr wrap="square">
            <a:spAutoFit/>
          </a:bodyPr>
          <a:lstStyle/>
          <a:p>
            <a:pPr algn="ctr"/>
            <a:r>
              <a:rPr lang="zh-CN" altLang="en-US" sz="1200" b="1" dirty="0" smtClean="0"/>
              <a:t>写</a:t>
            </a:r>
            <a:r>
              <a:rPr lang="en-US" sz="1200" b="1" dirty="0" smtClean="0"/>
              <a:t>Blob</a:t>
            </a:r>
            <a:endParaRPr lang="en-US" sz="1200" b="1" dirty="0"/>
          </a:p>
        </p:txBody>
      </p:sp>
      <p:cxnSp>
        <p:nvCxnSpPr>
          <p:cNvPr id="55" name="Straight Arrow Connector 54"/>
          <p:cNvCxnSpPr/>
          <p:nvPr/>
        </p:nvCxnSpPr>
        <p:spPr>
          <a:xfrm>
            <a:off x="4572000" y="5491162"/>
            <a:ext cx="2286016" cy="954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rot="10800000">
            <a:off x="4500562" y="5357826"/>
            <a:ext cx="2357454" cy="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rot="5400000" flipH="1" flipV="1">
            <a:off x="3893339" y="4679165"/>
            <a:ext cx="642942"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rot="5400000" flipH="1" flipV="1">
            <a:off x="3714744" y="3643314"/>
            <a:ext cx="1000132"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rot="10800000">
            <a:off x="2214547" y="2500306"/>
            <a:ext cx="1066800"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79" name="TextBox 78"/>
          <p:cNvSpPr txBox="1">
            <a:spLocks noChangeArrowheads="1"/>
          </p:cNvSpPr>
          <p:nvPr/>
        </p:nvSpPr>
        <p:spPr bwMode="auto">
          <a:xfrm>
            <a:off x="4924436" y="5121487"/>
            <a:ext cx="1719266" cy="276999"/>
          </a:xfrm>
          <a:prstGeom prst="rect">
            <a:avLst/>
          </a:prstGeom>
          <a:noFill/>
          <a:ln w="9525">
            <a:noFill/>
            <a:miter lim="800000"/>
            <a:headEnd/>
            <a:tailEnd/>
          </a:ln>
        </p:spPr>
        <p:txBody>
          <a:bodyPr wrap="square">
            <a:spAutoFit/>
          </a:bodyPr>
          <a:lstStyle/>
          <a:p>
            <a:r>
              <a:rPr lang="zh-CN" altLang="en-US" sz="1200" b="1" dirty="0" smtClean="0"/>
              <a:t>返回地址</a:t>
            </a:r>
            <a:r>
              <a:rPr lang="en-US" sz="1200" b="1" dirty="0" smtClean="0"/>
              <a:t>Reference</a:t>
            </a:r>
            <a:endParaRPr lang="en-US" sz="1200" b="1" dirty="0"/>
          </a:p>
        </p:txBody>
      </p:sp>
      <p:cxnSp>
        <p:nvCxnSpPr>
          <p:cNvPr id="86" name="Elbow Connector 85"/>
          <p:cNvCxnSpPr>
            <a:endCxn id="35865" idx="2"/>
          </p:cNvCxnSpPr>
          <p:nvPr/>
        </p:nvCxnSpPr>
        <p:spPr>
          <a:xfrm rot="5400000" flipH="1" flipV="1">
            <a:off x="4337792" y="3367922"/>
            <a:ext cx="1866922" cy="1398506"/>
          </a:xfrm>
          <a:prstGeom prst="bentConnector3">
            <a:avLst>
              <a:gd name="adj1" fmla="val 50000"/>
            </a:avLst>
          </a:prstGeom>
          <a:ln w="19050">
            <a:prstDash val="dash"/>
            <a:tailEnd type="arrow"/>
          </a:ln>
        </p:spPr>
        <p:style>
          <a:lnRef idx="2">
            <a:schemeClr val="dk1"/>
          </a:lnRef>
          <a:fillRef idx="0">
            <a:schemeClr val="dk1"/>
          </a:fillRef>
          <a:effectRef idx="1">
            <a:schemeClr val="dk1"/>
          </a:effectRef>
          <a:fontRef idx="minor">
            <a:schemeClr val="tx1"/>
          </a:fontRef>
        </p:style>
      </p:cxnSp>
      <p:cxnSp>
        <p:nvCxnSpPr>
          <p:cNvPr id="90" name="Elbow Connector 89"/>
          <p:cNvCxnSpPr/>
          <p:nvPr/>
        </p:nvCxnSpPr>
        <p:spPr>
          <a:xfrm rot="10800000" flipV="1">
            <a:off x="4500562" y="4214818"/>
            <a:ext cx="1643074" cy="928694"/>
          </a:xfrm>
          <a:prstGeom prst="bentConnector3">
            <a:avLst>
              <a:gd name="adj1" fmla="val 50000"/>
            </a:avLst>
          </a:prstGeom>
          <a:ln w="19050">
            <a:prstDash val="dash"/>
            <a:tailEnd type="arrow"/>
          </a:ln>
        </p:spPr>
        <p:style>
          <a:lnRef idx="2">
            <a:schemeClr val="dk1"/>
          </a:lnRef>
          <a:fillRef idx="0">
            <a:schemeClr val="dk1"/>
          </a:fillRef>
          <a:effectRef idx="1">
            <a:schemeClr val="dk1"/>
          </a:effectRef>
          <a:fontRef idx="minor">
            <a:schemeClr val="tx1"/>
          </a:fontRef>
        </p:style>
      </p:cxnSp>
      <p:sp>
        <p:nvSpPr>
          <p:cNvPr id="99" name="TextBox 98"/>
          <p:cNvSpPr txBox="1">
            <a:spLocks noChangeArrowheads="1"/>
          </p:cNvSpPr>
          <p:nvPr/>
        </p:nvSpPr>
        <p:spPr bwMode="auto">
          <a:xfrm>
            <a:off x="4357686" y="4467533"/>
            <a:ext cx="1371600" cy="461665"/>
          </a:xfrm>
          <a:prstGeom prst="rect">
            <a:avLst/>
          </a:prstGeom>
          <a:noFill/>
          <a:ln w="9525">
            <a:noFill/>
            <a:miter lim="800000"/>
            <a:headEnd/>
            <a:tailEnd/>
          </a:ln>
        </p:spPr>
        <p:txBody>
          <a:bodyPr wrap="square">
            <a:spAutoFit/>
          </a:bodyPr>
          <a:lstStyle/>
          <a:p>
            <a:pPr algn="ctr"/>
            <a:r>
              <a:rPr lang="zh-CN" altLang="en-US" sz="1200" b="1" dirty="0" smtClean="0"/>
              <a:t>取得</a:t>
            </a:r>
            <a:r>
              <a:rPr lang="en-US" sz="1200" b="1" dirty="0" smtClean="0"/>
              <a:t>Collection </a:t>
            </a:r>
            <a:r>
              <a:rPr lang="zh-CN" altLang="en-US" sz="1200" b="1" dirty="0" smtClean="0"/>
              <a:t>信息</a:t>
            </a:r>
            <a:endParaRPr lang="en-US" sz="1200" b="1" dirty="0"/>
          </a:p>
        </p:txBody>
      </p:sp>
      <p:sp>
        <p:nvSpPr>
          <p:cNvPr id="100" name="TextBox 99"/>
          <p:cNvSpPr txBox="1"/>
          <p:nvPr/>
        </p:nvSpPr>
        <p:spPr>
          <a:xfrm>
            <a:off x="5715008" y="4000504"/>
            <a:ext cx="990600" cy="338554"/>
          </a:xfrm>
          <a:prstGeom prst="rect">
            <a:avLst/>
          </a:prstGeom>
        </p:spPr>
        <p:style>
          <a:lnRef idx="0">
            <a:schemeClr val="accent4"/>
          </a:lnRef>
          <a:fillRef idx="3">
            <a:schemeClr val="accent4"/>
          </a:fillRef>
          <a:effectRef idx="3">
            <a:schemeClr val="accent4"/>
          </a:effectRef>
          <a:fontRef idx="minor">
            <a:schemeClr val="lt1"/>
          </a:fontRef>
        </p:style>
        <p:txBody>
          <a:bodyPr anchor="ctr">
            <a:spAutoFit/>
          </a:bodyPr>
          <a:lstStyle/>
          <a:p>
            <a:pPr algn="ctr">
              <a:defRPr/>
            </a:pPr>
            <a:r>
              <a:rPr lang="zh-CN" altLang="en-US" sz="1600" dirty="0" smtClean="0">
                <a:solidFill>
                  <a:schemeClr val="bg1"/>
                </a:solidFill>
              </a:rPr>
              <a:t>清理</a:t>
            </a:r>
            <a:endParaRPr lang="en-US" sz="1600" dirty="0">
              <a:solidFill>
                <a:schemeClr val="bg1"/>
              </a:solidFill>
            </a:endParaRPr>
          </a:p>
        </p:txBody>
      </p:sp>
      <p:sp>
        <p:nvSpPr>
          <p:cNvPr id="3098" name="AutoShape 3"/>
          <p:cNvSpPr>
            <a:spLocks noChangeAspect="1" noChangeArrowheads="1"/>
          </p:cNvSpPr>
          <p:nvPr/>
        </p:nvSpPr>
        <p:spPr bwMode="auto">
          <a:xfrm>
            <a:off x="381000" y="990600"/>
            <a:ext cx="8274050" cy="5257800"/>
          </a:xfrm>
          <a:prstGeom prst="rect">
            <a:avLst/>
          </a:prstGeom>
          <a:noFill/>
          <a:ln w="9525">
            <a:noFill/>
            <a:miter lim="800000"/>
            <a:headEnd/>
            <a:tailEnd/>
          </a:ln>
        </p:spPr>
        <p:txBody>
          <a:bodyPr/>
          <a:lstStyle/>
          <a:p>
            <a:endParaRPr lang="en-US" sz="1600">
              <a:solidFill>
                <a:srgbClr val="FFFF00"/>
              </a:solidFill>
            </a:endParaRPr>
          </a:p>
        </p:txBody>
      </p:sp>
      <p:sp>
        <p:nvSpPr>
          <p:cNvPr id="3099" name="AutoShape 4"/>
          <p:cNvSpPr>
            <a:spLocks noChangeArrowheads="1"/>
          </p:cNvSpPr>
          <p:nvPr/>
        </p:nvSpPr>
        <p:spPr bwMode="auto">
          <a:xfrm>
            <a:off x="3143239" y="1029337"/>
            <a:ext cx="1785951" cy="4993968"/>
          </a:xfrm>
          <a:prstGeom prst="roundRect">
            <a:avLst>
              <a:gd name="adj" fmla="val 16667"/>
            </a:avLst>
          </a:prstGeom>
          <a:noFill/>
          <a:ln w="12700">
            <a:solidFill>
              <a:srgbClr val="000000"/>
            </a:solidFill>
            <a:prstDash val="dash"/>
            <a:round/>
            <a:headEnd/>
            <a:tailEnd/>
          </a:ln>
        </p:spPr>
        <p:txBody>
          <a:bodyPr/>
          <a:lstStyle/>
          <a:p>
            <a:pPr algn="ctr"/>
            <a:r>
              <a:rPr lang="en-US" sz="1400" b="1" dirty="0" smtClean="0"/>
              <a:t>App Machine</a:t>
            </a:r>
          </a:p>
          <a:p>
            <a:pPr algn="ctr"/>
            <a:r>
              <a:rPr lang="zh-CN" altLang="en-US" sz="1400" b="1" dirty="0" smtClean="0"/>
              <a:t>应用服务机</a:t>
            </a:r>
            <a:endParaRPr lang="en-US" sz="1400" b="1" dirty="0"/>
          </a:p>
        </p:txBody>
      </p:sp>
      <p:sp>
        <p:nvSpPr>
          <p:cNvPr id="35845" name="Text Box 5"/>
          <p:cNvSpPr txBox="1">
            <a:spLocks noChangeArrowheads="1"/>
          </p:cNvSpPr>
          <p:nvPr/>
        </p:nvSpPr>
        <p:spPr bwMode="auto">
          <a:xfrm>
            <a:off x="5368749" y="1622960"/>
            <a:ext cx="1414388" cy="15107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spcAft>
                <a:spcPts val="1000"/>
              </a:spcAft>
              <a:defRPr/>
            </a:pPr>
            <a:endParaRPr lang="en-US" sz="1600" dirty="0">
              <a:solidFill>
                <a:schemeClr val="bg1"/>
              </a:solidFill>
            </a:endParaRPr>
          </a:p>
          <a:p>
            <a:pPr algn="ctr">
              <a:spcAft>
                <a:spcPts val="1000"/>
              </a:spcAft>
              <a:defRPr/>
            </a:pPr>
            <a:r>
              <a:rPr lang="en-US" sz="1600" dirty="0">
                <a:solidFill>
                  <a:schemeClr val="bg1"/>
                </a:solidFill>
              </a:rPr>
              <a:t>SQL Server</a:t>
            </a:r>
          </a:p>
          <a:p>
            <a:pPr>
              <a:defRPr/>
            </a:pPr>
            <a:endParaRPr lang="en-US" sz="1600" dirty="0">
              <a:solidFill>
                <a:schemeClr val="bg1"/>
              </a:solidFill>
            </a:endParaRPr>
          </a:p>
        </p:txBody>
      </p:sp>
      <p:grpSp>
        <p:nvGrpSpPr>
          <p:cNvPr id="2" name="Group 6"/>
          <p:cNvGrpSpPr>
            <a:grpSpLocks/>
          </p:cNvGrpSpPr>
          <p:nvPr/>
        </p:nvGrpSpPr>
        <p:grpSpPr bwMode="auto">
          <a:xfrm>
            <a:off x="6870780" y="4428795"/>
            <a:ext cx="1415996" cy="1510754"/>
            <a:chOff x="8697" y="1660"/>
            <a:chExt cx="1761" cy="1443"/>
          </a:xfrm>
        </p:grpSpPr>
        <p:sp>
          <p:nvSpPr>
            <p:cNvPr id="35847" name="Text Box 7"/>
            <p:cNvSpPr txBox="1">
              <a:spLocks noChangeArrowheads="1"/>
            </p:cNvSpPr>
            <p:nvPr/>
          </p:nvSpPr>
          <p:spPr bwMode="auto">
            <a:xfrm>
              <a:off x="8697" y="1660"/>
              <a:ext cx="1761" cy="144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spcAft>
                  <a:spcPts val="1000"/>
                </a:spcAft>
                <a:defRPr/>
              </a:pPr>
              <a:endParaRPr lang="en-US" sz="1600" dirty="0">
                <a:solidFill>
                  <a:schemeClr val="bg1"/>
                </a:solidFill>
              </a:endParaRPr>
            </a:p>
            <a:p>
              <a:pPr algn="ctr">
                <a:defRPr/>
              </a:pPr>
              <a:r>
                <a:rPr lang="en-US" sz="1600" dirty="0" smtClean="0">
                  <a:solidFill>
                    <a:schemeClr val="bg1"/>
                  </a:solidFill>
                </a:rPr>
                <a:t>BLOB </a:t>
              </a:r>
              <a:r>
                <a:rPr lang="zh-CN" altLang="en-US" sz="1600" dirty="0" smtClean="0">
                  <a:solidFill>
                    <a:schemeClr val="bg1"/>
                  </a:solidFill>
                </a:rPr>
                <a:t>存储</a:t>
              </a:r>
              <a:endParaRPr lang="en-US" sz="1600" dirty="0">
                <a:solidFill>
                  <a:schemeClr val="bg1"/>
                </a:solidFill>
              </a:endParaRPr>
            </a:p>
          </p:txBody>
        </p:sp>
        <p:grpSp>
          <p:nvGrpSpPr>
            <p:cNvPr id="3" name="Group 8"/>
            <p:cNvGrpSpPr>
              <a:grpSpLocks/>
            </p:cNvGrpSpPr>
            <p:nvPr/>
          </p:nvGrpSpPr>
          <p:grpSpPr bwMode="auto">
            <a:xfrm>
              <a:off x="9735" y="2619"/>
              <a:ext cx="360" cy="360"/>
              <a:chOff x="8280" y="4194"/>
              <a:chExt cx="721" cy="719"/>
            </a:xfrm>
          </p:grpSpPr>
          <p:sp>
            <p:nvSpPr>
              <p:cNvPr id="35849" name="Oval 9"/>
              <p:cNvSpPr>
                <a:spLocks noChangeArrowheads="1"/>
              </p:cNvSpPr>
              <p:nvPr/>
            </p:nvSpPr>
            <p:spPr bwMode="auto">
              <a:xfrm>
                <a:off x="8280" y="4733"/>
                <a:ext cx="720" cy="181"/>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0" name="Oval 10"/>
              <p:cNvSpPr>
                <a:spLocks noChangeArrowheads="1"/>
              </p:cNvSpPr>
              <p:nvPr/>
            </p:nvSpPr>
            <p:spPr bwMode="auto">
              <a:xfrm>
                <a:off x="8280" y="4189"/>
                <a:ext cx="720" cy="185"/>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1" name="Line 11"/>
              <p:cNvSpPr>
                <a:spLocks noChangeShapeType="1"/>
              </p:cNvSpPr>
              <p:nvPr/>
            </p:nvSpPr>
            <p:spPr bwMode="auto">
              <a:xfrm>
                <a:off x="8280" y="4267"/>
                <a:ext cx="0" cy="540"/>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2" name="Line 12"/>
              <p:cNvSpPr>
                <a:spLocks noChangeShapeType="1"/>
              </p:cNvSpPr>
              <p:nvPr/>
            </p:nvSpPr>
            <p:spPr bwMode="auto">
              <a:xfrm>
                <a:off x="8996" y="4267"/>
                <a:ext cx="4" cy="544"/>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grpSp>
        <p:grpSp>
          <p:nvGrpSpPr>
            <p:cNvPr id="4" name="Group 13"/>
            <p:cNvGrpSpPr>
              <a:grpSpLocks/>
            </p:cNvGrpSpPr>
            <p:nvPr/>
          </p:nvGrpSpPr>
          <p:grpSpPr bwMode="auto">
            <a:xfrm>
              <a:off x="9300" y="2619"/>
              <a:ext cx="360" cy="360"/>
              <a:chOff x="8280" y="4194"/>
              <a:chExt cx="721" cy="719"/>
            </a:xfrm>
          </p:grpSpPr>
          <p:sp>
            <p:nvSpPr>
              <p:cNvPr id="35854" name="Oval 14"/>
              <p:cNvSpPr>
                <a:spLocks noChangeArrowheads="1"/>
              </p:cNvSpPr>
              <p:nvPr/>
            </p:nvSpPr>
            <p:spPr bwMode="auto">
              <a:xfrm>
                <a:off x="8258" y="4733"/>
                <a:ext cx="743" cy="181"/>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5" name="Oval 15"/>
              <p:cNvSpPr>
                <a:spLocks noChangeArrowheads="1"/>
              </p:cNvSpPr>
              <p:nvPr/>
            </p:nvSpPr>
            <p:spPr bwMode="auto">
              <a:xfrm>
                <a:off x="8258" y="4189"/>
                <a:ext cx="743" cy="185"/>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6" name="Line 16"/>
              <p:cNvSpPr>
                <a:spLocks noChangeShapeType="1"/>
              </p:cNvSpPr>
              <p:nvPr/>
            </p:nvSpPr>
            <p:spPr bwMode="auto">
              <a:xfrm>
                <a:off x="8258" y="4267"/>
                <a:ext cx="0" cy="540"/>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7" name="Line 17"/>
              <p:cNvSpPr>
                <a:spLocks noChangeShapeType="1"/>
              </p:cNvSpPr>
              <p:nvPr/>
            </p:nvSpPr>
            <p:spPr bwMode="auto">
              <a:xfrm>
                <a:off x="8997" y="4267"/>
                <a:ext cx="4" cy="544"/>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grpSp>
      </p:grpSp>
      <p:sp>
        <p:nvSpPr>
          <p:cNvPr id="35858" name="Text Box 18"/>
          <p:cNvSpPr txBox="1">
            <a:spLocks noChangeArrowheads="1"/>
          </p:cNvSpPr>
          <p:nvPr/>
        </p:nvSpPr>
        <p:spPr bwMode="auto">
          <a:xfrm>
            <a:off x="825660" y="1622960"/>
            <a:ext cx="1415996" cy="15107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Aft>
                <a:spcPts val="1000"/>
              </a:spcAft>
              <a:defRPr/>
            </a:pPr>
            <a:r>
              <a:rPr lang="zh-CN" altLang="en-US" sz="1600" dirty="0" smtClean="0">
                <a:solidFill>
                  <a:schemeClr val="bg1"/>
                </a:solidFill>
              </a:rPr>
              <a:t>终端用户</a:t>
            </a:r>
            <a:endParaRPr lang="en-US" sz="1600" dirty="0">
              <a:solidFill>
                <a:schemeClr val="bg1"/>
              </a:solidFill>
            </a:endParaRPr>
          </a:p>
          <a:p>
            <a:pPr algn="ctr">
              <a:spcAft>
                <a:spcPts val="1000"/>
              </a:spcAft>
              <a:defRPr/>
            </a:pPr>
            <a:r>
              <a:rPr lang="zh-CN" altLang="en-US" sz="1600" dirty="0" smtClean="0">
                <a:solidFill>
                  <a:schemeClr val="bg1"/>
                </a:solidFill>
              </a:rPr>
              <a:t>例如：浏览器</a:t>
            </a:r>
            <a:endParaRPr lang="en-US" sz="1600" dirty="0">
              <a:solidFill>
                <a:schemeClr val="bg1"/>
              </a:solidFill>
            </a:endParaRPr>
          </a:p>
        </p:txBody>
      </p:sp>
      <p:sp>
        <p:nvSpPr>
          <p:cNvPr id="35863" name="Text Box 23"/>
          <p:cNvSpPr txBox="1">
            <a:spLocks noChangeArrowheads="1"/>
          </p:cNvSpPr>
          <p:nvPr/>
        </p:nvSpPr>
        <p:spPr bwMode="auto">
          <a:xfrm>
            <a:off x="3328781" y="1622960"/>
            <a:ext cx="1417604" cy="15107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Aft>
                <a:spcPts val="1000"/>
              </a:spcAft>
              <a:defRPr/>
            </a:pPr>
            <a:r>
              <a:rPr lang="zh-CN" altLang="en-US" sz="1600" dirty="0" smtClean="0">
                <a:solidFill>
                  <a:schemeClr val="bg1"/>
                </a:solidFill>
              </a:rPr>
              <a:t>应用</a:t>
            </a:r>
            <a:endParaRPr lang="en-US" sz="1600" dirty="0">
              <a:solidFill>
                <a:schemeClr val="bg1"/>
              </a:solidFill>
            </a:endParaRPr>
          </a:p>
        </p:txBody>
      </p:sp>
      <p:sp>
        <p:nvSpPr>
          <p:cNvPr id="35865" name="Text Box 25" descr="Wide upward diagonal"/>
          <p:cNvSpPr txBox="1">
            <a:spLocks noChangeArrowheads="1"/>
          </p:cNvSpPr>
          <p:nvPr/>
        </p:nvSpPr>
        <p:spPr bwMode="auto">
          <a:xfrm>
            <a:off x="5368748" y="2550561"/>
            <a:ext cx="1203515" cy="58315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1200" dirty="0" smtClean="0">
                <a:solidFill>
                  <a:schemeClr val="bg1"/>
                </a:solidFill>
              </a:rPr>
              <a:t>触发、</a:t>
            </a:r>
            <a:endParaRPr lang="en-US" altLang="zh-CN" sz="1200" dirty="0" smtClean="0">
              <a:solidFill>
                <a:schemeClr val="bg1"/>
              </a:solidFill>
            </a:endParaRPr>
          </a:p>
          <a:p>
            <a:pPr algn="ctr">
              <a:defRPr/>
            </a:pPr>
            <a:r>
              <a:rPr lang="zh-CN" altLang="en-US" sz="1200" dirty="0" smtClean="0">
                <a:solidFill>
                  <a:schemeClr val="bg1"/>
                </a:solidFill>
              </a:rPr>
              <a:t>存储过程</a:t>
            </a:r>
            <a:endParaRPr lang="en-US" sz="1200" dirty="0">
              <a:solidFill>
                <a:schemeClr val="bg1"/>
              </a:solidFill>
            </a:endParaRPr>
          </a:p>
        </p:txBody>
      </p:sp>
      <p:sp>
        <p:nvSpPr>
          <p:cNvPr id="35866" name="Text Box 26" descr="Wide upward diagonal"/>
          <p:cNvSpPr txBox="1">
            <a:spLocks noChangeArrowheads="1"/>
          </p:cNvSpPr>
          <p:nvPr/>
        </p:nvSpPr>
        <p:spPr bwMode="auto">
          <a:xfrm>
            <a:off x="7000892" y="1643050"/>
            <a:ext cx="1000132" cy="64294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Aft>
                <a:spcPts val="1000"/>
              </a:spcAft>
              <a:defRPr/>
            </a:pPr>
            <a:r>
              <a:rPr lang="zh-CN" altLang="en-US" sz="1400" dirty="0" smtClean="0">
                <a:solidFill>
                  <a:schemeClr val="bg1"/>
                </a:solidFill>
              </a:rPr>
              <a:t>服务</a:t>
            </a:r>
            <a:endParaRPr lang="en-US" sz="1400" dirty="0">
              <a:solidFill>
                <a:schemeClr val="bg1"/>
              </a:solidFill>
            </a:endParaRPr>
          </a:p>
        </p:txBody>
      </p:sp>
      <p:sp>
        <p:nvSpPr>
          <p:cNvPr id="35869" name="Text Box 29" descr="Wide upward diagonal"/>
          <p:cNvSpPr txBox="1">
            <a:spLocks noChangeArrowheads="1"/>
          </p:cNvSpPr>
          <p:nvPr/>
        </p:nvSpPr>
        <p:spPr bwMode="auto">
          <a:xfrm>
            <a:off x="7000892" y="2500307"/>
            <a:ext cx="985810" cy="64294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spcAft>
                <a:spcPts val="1000"/>
              </a:spcAft>
              <a:defRPr/>
            </a:pPr>
            <a:r>
              <a:rPr lang="zh-CN" altLang="en-US" sz="1400" dirty="0" smtClean="0">
                <a:solidFill>
                  <a:schemeClr val="bg1"/>
                </a:solidFill>
              </a:rPr>
              <a:t>存储接口</a:t>
            </a:r>
            <a:endParaRPr lang="en-US" sz="1400" dirty="0">
              <a:solidFill>
                <a:schemeClr val="bg1"/>
              </a:solidFill>
            </a:endParaRPr>
          </a:p>
        </p:txBody>
      </p:sp>
      <p:sp>
        <p:nvSpPr>
          <p:cNvPr id="35870" name="Text Box 30" descr="Wide upward diagonal"/>
          <p:cNvSpPr txBox="1">
            <a:spLocks noChangeArrowheads="1"/>
          </p:cNvSpPr>
          <p:nvPr/>
        </p:nvSpPr>
        <p:spPr bwMode="auto">
          <a:xfrm>
            <a:off x="3548297" y="3714752"/>
            <a:ext cx="985810" cy="65958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1400" dirty="0" smtClean="0">
                <a:solidFill>
                  <a:schemeClr val="bg1"/>
                </a:solidFill>
              </a:rPr>
              <a:t>应用端</a:t>
            </a:r>
            <a:endParaRPr lang="en-US" altLang="zh-CN" sz="1400" dirty="0" smtClean="0">
              <a:solidFill>
                <a:schemeClr val="bg1"/>
              </a:solidFill>
            </a:endParaRPr>
          </a:p>
          <a:p>
            <a:pPr algn="ctr">
              <a:defRPr/>
            </a:pPr>
            <a:r>
              <a:rPr lang="zh-CN" altLang="en-US" sz="1400" dirty="0" smtClean="0">
                <a:solidFill>
                  <a:schemeClr val="bg1"/>
                </a:solidFill>
              </a:rPr>
              <a:t>接口</a:t>
            </a:r>
            <a:endParaRPr lang="en-US" sz="1400" dirty="0">
              <a:solidFill>
                <a:schemeClr val="bg1"/>
              </a:solidFill>
            </a:endParaRPr>
          </a:p>
        </p:txBody>
      </p:sp>
      <p:sp>
        <p:nvSpPr>
          <p:cNvPr id="35871" name="Text Box 31" descr="Wide upward diagonal"/>
          <p:cNvSpPr txBox="1">
            <a:spLocks noChangeArrowheads="1"/>
          </p:cNvSpPr>
          <p:nvPr/>
        </p:nvSpPr>
        <p:spPr bwMode="auto">
          <a:xfrm>
            <a:off x="3546689" y="4983997"/>
            <a:ext cx="985810" cy="65958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1400" dirty="0" smtClean="0">
                <a:solidFill>
                  <a:schemeClr val="bg1"/>
                </a:solidFill>
              </a:rPr>
              <a:t>存储接口</a:t>
            </a:r>
            <a:endParaRPr lang="en-US" sz="1400" dirty="0">
              <a:solidFill>
                <a:schemeClr val="bg1"/>
              </a:solidFill>
            </a:endParaRPr>
          </a:p>
        </p:txBody>
      </p:sp>
      <p:sp>
        <p:nvSpPr>
          <p:cNvPr id="84" name="AutoShape 4"/>
          <p:cNvSpPr>
            <a:spLocks noChangeArrowheads="1"/>
          </p:cNvSpPr>
          <p:nvPr/>
        </p:nvSpPr>
        <p:spPr bwMode="auto">
          <a:xfrm>
            <a:off x="5143504" y="1000108"/>
            <a:ext cx="3071834" cy="2428892"/>
          </a:xfrm>
          <a:prstGeom prst="roundRect">
            <a:avLst>
              <a:gd name="adj" fmla="val 16667"/>
            </a:avLst>
          </a:prstGeom>
          <a:noFill/>
          <a:ln w="12700">
            <a:solidFill>
              <a:srgbClr val="000000"/>
            </a:solidFill>
            <a:prstDash val="dash"/>
            <a:round/>
            <a:headEnd/>
            <a:tailEnd/>
          </a:ln>
        </p:spPr>
        <p:txBody>
          <a:bodyPr/>
          <a:lstStyle/>
          <a:p>
            <a:pPr algn="ctr"/>
            <a:r>
              <a:rPr lang="en-US" sz="1400" b="1" dirty="0" smtClean="0"/>
              <a:t>Database Machine </a:t>
            </a:r>
          </a:p>
          <a:p>
            <a:pPr algn="ctr"/>
            <a:r>
              <a:rPr lang="zh-CN" altLang="en-US" sz="1400" b="1" dirty="0" smtClean="0"/>
              <a:t>数据库服务机</a:t>
            </a:r>
            <a:endParaRPr lang="en-US" sz="1400" b="1" dirty="0"/>
          </a:p>
        </p:txBody>
      </p:sp>
      <p:sp>
        <p:nvSpPr>
          <p:cNvPr id="85" name="TextBox 84"/>
          <p:cNvSpPr txBox="1">
            <a:spLocks noChangeArrowheads="1"/>
          </p:cNvSpPr>
          <p:nvPr/>
        </p:nvSpPr>
        <p:spPr bwMode="auto">
          <a:xfrm>
            <a:off x="2214546" y="2000240"/>
            <a:ext cx="1066800" cy="276999"/>
          </a:xfrm>
          <a:prstGeom prst="rect">
            <a:avLst/>
          </a:prstGeom>
          <a:noFill/>
          <a:ln w="9525">
            <a:noFill/>
            <a:miter lim="800000"/>
            <a:headEnd/>
            <a:tailEnd/>
          </a:ln>
        </p:spPr>
        <p:txBody>
          <a:bodyPr wrap="square">
            <a:spAutoFit/>
          </a:bodyPr>
          <a:lstStyle/>
          <a:p>
            <a:pPr algn="ctr"/>
            <a:r>
              <a:rPr lang="zh-CN" altLang="en-US" sz="1200" b="1" dirty="0" smtClean="0"/>
              <a:t>用户请求</a:t>
            </a:r>
            <a:endParaRPr lang="en-US" sz="1200"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iterate type="lt">
                                    <p:tmPct val="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childTnLst>
                                </p:cTn>
                              </p:par>
                              <p:par>
                                <p:cTn id="16" presetID="53" presetClass="entr" presetSubtype="0" fill="hold" nodeType="withEffect">
                                  <p:stCondLst>
                                    <p:cond delay="0"/>
                                  </p:stCondLst>
                                  <p:iterate type="lt">
                                    <p:tmPct val="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53"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p:cTn id="34" dur="500" fill="hold"/>
                                        <p:tgtEl>
                                          <p:spTgt spid="90"/>
                                        </p:tgtEl>
                                        <p:attrNameLst>
                                          <p:attrName>ppt_w</p:attrName>
                                        </p:attrNameLst>
                                      </p:cBhvr>
                                      <p:tavLst>
                                        <p:tav tm="0">
                                          <p:val>
                                            <p:fltVal val="0"/>
                                          </p:val>
                                        </p:tav>
                                        <p:tav tm="100000">
                                          <p:val>
                                            <p:strVal val="#ppt_w"/>
                                          </p:val>
                                        </p:tav>
                                      </p:tavLst>
                                    </p:anim>
                                    <p:anim calcmode="lin" valueType="num">
                                      <p:cBhvr>
                                        <p:cTn id="35" dur="500" fill="hold"/>
                                        <p:tgtEl>
                                          <p:spTgt spid="90"/>
                                        </p:tgtEl>
                                        <p:attrNameLst>
                                          <p:attrName>ppt_h</p:attrName>
                                        </p:attrNameLst>
                                      </p:cBhvr>
                                      <p:tavLst>
                                        <p:tav tm="0">
                                          <p:val>
                                            <p:fltVal val="0"/>
                                          </p:val>
                                        </p:tav>
                                        <p:tav tm="100000">
                                          <p:val>
                                            <p:strVal val="#ppt_h"/>
                                          </p:val>
                                        </p:tav>
                                      </p:tavLst>
                                    </p:anim>
                                    <p:animEffect transition="in" filter="fade">
                                      <p:cBhvr>
                                        <p:cTn id="36" dur="5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53" presetClass="entr" presetSubtype="0" fill="hold" nodeType="withEffect">
                                  <p:stCondLst>
                                    <p:cond delay="0"/>
                                  </p:stCondLst>
                                  <p:iterate type="lt">
                                    <p:tmPct val="0"/>
                                  </p:iterate>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53" presetClass="entr" presetSubtype="0" fill="hold" nodeType="withEffect">
                                  <p:stCondLst>
                                    <p:cond delay="0"/>
                                  </p:stCondLst>
                                  <p:iterate type="lt">
                                    <p:tmPct val="0"/>
                                  </p:iterate>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53" presetClass="entr" presetSubtype="0" fill="hold" nodeType="withEffect">
                                  <p:stCondLst>
                                    <p:cond delay="0"/>
                                  </p:stCondLst>
                                  <p:iterate type="lt">
                                    <p:tmPct val="0"/>
                                  </p:iterate>
                                  <p:childTnLst>
                                    <p:set>
                                      <p:cBhvr>
                                        <p:cTn id="60" dur="1" fill="hold">
                                          <p:stCondLst>
                                            <p:cond delay="0"/>
                                          </p:stCondLst>
                                        </p:cTn>
                                        <p:tgtEl>
                                          <p:spTgt spid="57"/>
                                        </p:tgtEl>
                                        <p:attrNameLst>
                                          <p:attrName>style.visibility</p:attrName>
                                        </p:attrNameLst>
                                      </p:cBhvr>
                                      <p:to>
                                        <p:strVal val="visible"/>
                                      </p:to>
                                    </p:set>
                                    <p:anim calcmode="lin" valueType="num">
                                      <p:cBhvr>
                                        <p:cTn id="61" dur="500" fill="hold"/>
                                        <p:tgtEl>
                                          <p:spTgt spid="57"/>
                                        </p:tgtEl>
                                        <p:attrNameLst>
                                          <p:attrName>ppt_w</p:attrName>
                                        </p:attrNameLst>
                                      </p:cBhvr>
                                      <p:tavLst>
                                        <p:tav tm="0">
                                          <p:val>
                                            <p:fltVal val="0"/>
                                          </p:val>
                                        </p:tav>
                                        <p:tav tm="100000">
                                          <p:val>
                                            <p:strVal val="#ppt_w"/>
                                          </p:val>
                                        </p:tav>
                                      </p:tavLst>
                                    </p:anim>
                                    <p:anim calcmode="lin" valueType="num">
                                      <p:cBhvr>
                                        <p:cTn id="62" dur="500" fill="hold"/>
                                        <p:tgtEl>
                                          <p:spTgt spid="57"/>
                                        </p:tgtEl>
                                        <p:attrNameLst>
                                          <p:attrName>ppt_h</p:attrName>
                                        </p:attrNameLst>
                                      </p:cBhvr>
                                      <p:tavLst>
                                        <p:tav tm="0">
                                          <p:val>
                                            <p:fltVal val="0"/>
                                          </p:val>
                                        </p:tav>
                                        <p:tav tm="100000">
                                          <p:val>
                                            <p:strVal val="#ppt_h"/>
                                          </p:val>
                                        </p:tav>
                                      </p:tavLst>
                                    </p:anim>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iterate type="lt">
                                    <p:tmPct val="0"/>
                                  </p:iterate>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iterate type="lt">
                                    <p:tmPct val="0"/>
                                  </p:iterate>
                                  <p:childTnLst>
                                    <p:set>
                                      <p:cBhvr>
                                        <p:cTn id="74" dur="1" fill="hold">
                                          <p:stCondLst>
                                            <p:cond delay="0"/>
                                          </p:stCondLst>
                                        </p:cTn>
                                        <p:tgtEl>
                                          <p:spTgt spid="70"/>
                                        </p:tgtEl>
                                        <p:attrNameLst>
                                          <p:attrName>style.visibility</p:attrName>
                                        </p:attrNameLst>
                                      </p:cBhvr>
                                      <p:to>
                                        <p:strVal val="visible"/>
                                      </p:to>
                                    </p:set>
                                    <p:anim calcmode="lin" valueType="num">
                                      <p:cBhvr>
                                        <p:cTn id="75" dur="500" fill="hold"/>
                                        <p:tgtEl>
                                          <p:spTgt spid="70"/>
                                        </p:tgtEl>
                                        <p:attrNameLst>
                                          <p:attrName>ppt_w</p:attrName>
                                        </p:attrNameLst>
                                      </p:cBhvr>
                                      <p:tavLst>
                                        <p:tav tm="0">
                                          <p:val>
                                            <p:fltVal val="0"/>
                                          </p:val>
                                        </p:tav>
                                        <p:tav tm="100000">
                                          <p:val>
                                            <p:strVal val="#ppt_w"/>
                                          </p:val>
                                        </p:tav>
                                      </p:tavLst>
                                    </p:anim>
                                    <p:anim calcmode="lin" valueType="num">
                                      <p:cBhvr>
                                        <p:cTn id="76" dur="500" fill="hold"/>
                                        <p:tgtEl>
                                          <p:spTgt spid="70"/>
                                        </p:tgtEl>
                                        <p:attrNameLst>
                                          <p:attrName>ppt_h</p:attrName>
                                        </p:attrNameLst>
                                      </p:cBhvr>
                                      <p:tavLst>
                                        <p:tav tm="0">
                                          <p:val>
                                            <p:fltVal val="0"/>
                                          </p:val>
                                        </p:tav>
                                        <p:tav tm="100000">
                                          <p:val>
                                            <p:strVal val="#ppt_h"/>
                                          </p:val>
                                        </p:tav>
                                      </p:tavLst>
                                    </p:anim>
                                    <p:animEffect transition="in" filter="fade">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par>
                                <p:cTn id="82" presetID="53" presetClass="entr" presetSubtype="0" fill="hold" nodeType="withEffect">
                                  <p:stCondLst>
                                    <p:cond delay="0"/>
                                  </p:stCondLst>
                                  <p:iterate type="lt">
                                    <p:tmPct val="0"/>
                                  </p:iterate>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iterate type="lt">
                                    <p:tmPct val="0"/>
                                  </p:iterate>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iterate type="lt">
                                    <p:tmPct val="0"/>
                                  </p:iterate>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Effect transition="in" filter="fade">
                                      <p:cBhvr>
                                        <p:cTn id="10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P spid="48" grpId="0"/>
      <p:bldP spid="54" grpId="0"/>
      <p:bldP spid="79" grpId="0"/>
      <p:bldP spid="99"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lgn="l"/>
            <a:r>
              <a:rPr lang="en-US" dirty="0" smtClean="0"/>
              <a:t>RBS</a:t>
            </a:r>
            <a:r>
              <a:rPr lang="zh-CN" altLang="en-US" dirty="0" smtClean="0"/>
              <a:t>文档读流程</a:t>
            </a:r>
            <a:endParaRPr lang="en-US" dirty="0" smtClean="0"/>
          </a:p>
        </p:txBody>
      </p:sp>
      <p:cxnSp>
        <p:nvCxnSpPr>
          <p:cNvPr id="34" name="Straight Arrow Connector 33"/>
          <p:cNvCxnSpPr/>
          <p:nvPr/>
        </p:nvCxnSpPr>
        <p:spPr>
          <a:xfrm>
            <a:off x="2241550" y="2284405"/>
            <a:ext cx="1087438" cy="1587"/>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37" name="TextBox 36"/>
          <p:cNvSpPr txBox="1">
            <a:spLocks noChangeArrowheads="1"/>
          </p:cNvSpPr>
          <p:nvPr/>
        </p:nvSpPr>
        <p:spPr bwMode="auto">
          <a:xfrm>
            <a:off x="2214546" y="2008993"/>
            <a:ext cx="1066800" cy="276999"/>
          </a:xfrm>
          <a:prstGeom prst="rect">
            <a:avLst/>
          </a:prstGeom>
          <a:noFill/>
          <a:ln w="9525">
            <a:noFill/>
            <a:miter lim="800000"/>
            <a:headEnd/>
            <a:tailEnd/>
          </a:ln>
        </p:spPr>
        <p:txBody>
          <a:bodyPr wrap="square">
            <a:spAutoFit/>
          </a:bodyPr>
          <a:lstStyle/>
          <a:p>
            <a:pPr algn="ctr"/>
            <a:r>
              <a:rPr lang="en-US" altLang="zh-CN" sz="1200" b="1" dirty="0" smtClean="0"/>
              <a:t>1 </a:t>
            </a:r>
            <a:r>
              <a:rPr lang="zh-CN" altLang="en-US" sz="1200" b="1" dirty="0" smtClean="0"/>
              <a:t>用户请求</a:t>
            </a:r>
            <a:endParaRPr lang="en-US" sz="1200" b="1" dirty="0"/>
          </a:p>
        </p:txBody>
      </p:sp>
      <p:sp>
        <p:nvSpPr>
          <p:cNvPr id="32" name="TextBox 31"/>
          <p:cNvSpPr txBox="1">
            <a:spLocks noChangeArrowheads="1"/>
          </p:cNvSpPr>
          <p:nvPr/>
        </p:nvSpPr>
        <p:spPr bwMode="auto">
          <a:xfrm>
            <a:off x="4143372" y="3286125"/>
            <a:ext cx="1785950" cy="276999"/>
          </a:xfrm>
          <a:prstGeom prst="rect">
            <a:avLst/>
          </a:prstGeom>
          <a:noFill/>
          <a:ln w="9525">
            <a:noFill/>
            <a:miter lim="800000"/>
            <a:headEnd/>
            <a:tailEnd/>
          </a:ln>
        </p:spPr>
        <p:txBody>
          <a:bodyPr wrap="square" anchor="ctr">
            <a:spAutoFit/>
          </a:bodyPr>
          <a:lstStyle/>
          <a:p>
            <a:r>
              <a:rPr lang="en-US" sz="1200" b="1" dirty="0" smtClean="0"/>
              <a:t>4 </a:t>
            </a:r>
            <a:r>
              <a:rPr lang="zh-CN" altLang="en-US" sz="1200" b="1" dirty="0" smtClean="0"/>
              <a:t>请求</a:t>
            </a:r>
            <a:r>
              <a:rPr lang="en-US" altLang="zh-CN" sz="1200" b="1" dirty="0" smtClean="0"/>
              <a:t>BLOB (</a:t>
            </a:r>
            <a:r>
              <a:rPr lang="zh-CN" altLang="en-US" sz="1200" b="1" dirty="0" smtClean="0"/>
              <a:t>标识</a:t>
            </a:r>
            <a:r>
              <a:rPr lang="en-US" altLang="zh-CN" sz="1200" b="1" dirty="0" smtClean="0"/>
              <a:t>)</a:t>
            </a:r>
            <a:endParaRPr lang="en-US" sz="1200" b="1" dirty="0"/>
          </a:p>
        </p:txBody>
      </p:sp>
      <p:cxnSp>
        <p:nvCxnSpPr>
          <p:cNvPr id="38" name="Straight Arrow Connector 37"/>
          <p:cNvCxnSpPr/>
          <p:nvPr/>
        </p:nvCxnSpPr>
        <p:spPr>
          <a:xfrm>
            <a:off x="4748218" y="2284404"/>
            <a:ext cx="1038228"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rot="10800000">
            <a:off x="4714876" y="2498718"/>
            <a:ext cx="1071570" cy="1589"/>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39" name="TextBox 38"/>
          <p:cNvSpPr txBox="1">
            <a:spLocks noChangeArrowheads="1"/>
          </p:cNvSpPr>
          <p:nvPr/>
        </p:nvSpPr>
        <p:spPr bwMode="auto">
          <a:xfrm>
            <a:off x="2143108" y="3286124"/>
            <a:ext cx="1709742" cy="276999"/>
          </a:xfrm>
          <a:prstGeom prst="rect">
            <a:avLst/>
          </a:prstGeom>
          <a:noFill/>
          <a:ln w="9525">
            <a:noFill/>
            <a:miter lim="800000"/>
            <a:headEnd/>
            <a:tailEnd/>
          </a:ln>
        </p:spPr>
        <p:txBody>
          <a:bodyPr wrap="square">
            <a:spAutoFit/>
          </a:bodyPr>
          <a:lstStyle/>
          <a:p>
            <a:pPr algn="r"/>
            <a:r>
              <a:rPr lang="en-US" altLang="zh-CN" sz="1200" b="1" dirty="0" smtClean="0"/>
              <a:t>9 </a:t>
            </a:r>
            <a:r>
              <a:rPr lang="zh-CN" altLang="en-US" sz="1200" b="1" dirty="0" smtClean="0"/>
              <a:t>应用读取</a:t>
            </a:r>
            <a:r>
              <a:rPr lang="en-US" altLang="zh-CN" sz="1200" b="1" dirty="0" smtClean="0"/>
              <a:t>BLOB</a:t>
            </a:r>
            <a:endParaRPr lang="en-US" sz="1200" b="1" dirty="0"/>
          </a:p>
        </p:txBody>
      </p:sp>
      <p:cxnSp>
        <p:nvCxnSpPr>
          <p:cNvPr id="40" name="Straight Arrow Connector 39"/>
          <p:cNvCxnSpPr/>
          <p:nvPr/>
        </p:nvCxnSpPr>
        <p:spPr>
          <a:xfrm rot="5400000">
            <a:off x="3893338" y="3393281"/>
            <a:ext cx="642148" cy="794"/>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48" name="TextBox 47"/>
          <p:cNvSpPr txBox="1">
            <a:spLocks noChangeArrowheads="1"/>
          </p:cNvSpPr>
          <p:nvPr/>
        </p:nvSpPr>
        <p:spPr bwMode="auto">
          <a:xfrm>
            <a:off x="2624118" y="4580761"/>
            <a:ext cx="1233502" cy="276999"/>
          </a:xfrm>
          <a:prstGeom prst="rect">
            <a:avLst/>
          </a:prstGeom>
          <a:noFill/>
          <a:ln w="9525">
            <a:noFill/>
            <a:miter lim="800000"/>
            <a:headEnd/>
            <a:tailEnd/>
          </a:ln>
        </p:spPr>
        <p:txBody>
          <a:bodyPr wrap="square">
            <a:spAutoFit/>
          </a:bodyPr>
          <a:lstStyle/>
          <a:p>
            <a:pPr algn="r"/>
            <a:r>
              <a:rPr lang="en-US" altLang="zh-CN" sz="1200" b="1" dirty="0" smtClean="0"/>
              <a:t>8 </a:t>
            </a:r>
            <a:r>
              <a:rPr lang="zh-CN" altLang="en-US" sz="1200" b="1" dirty="0" smtClean="0"/>
              <a:t>读取</a:t>
            </a:r>
            <a:r>
              <a:rPr lang="en-US" altLang="zh-CN" sz="1200" b="1" dirty="0" smtClean="0"/>
              <a:t>BLOB</a:t>
            </a:r>
            <a:endParaRPr lang="en-US" sz="1200" b="1" dirty="0"/>
          </a:p>
        </p:txBody>
      </p:sp>
      <p:cxnSp>
        <p:nvCxnSpPr>
          <p:cNvPr id="49" name="Straight Arrow Connector 48"/>
          <p:cNvCxnSpPr/>
          <p:nvPr/>
        </p:nvCxnSpPr>
        <p:spPr>
          <a:xfrm rot="5400000">
            <a:off x="3892545" y="4678371"/>
            <a:ext cx="642942"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54" name="TextBox 53"/>
          <p:cNvSpPr txBox="1">
            <a:spLocks noChangeArrowheads="1"/>
          </p:cNvSpPr>
          <p:nvPr/>
        </p:nvSpPr>
        <p:spPr bwMode="auto">
          <a:xfrm>
            <a:off x="4929190" y="5429264"/>
            <a:ext cx="1300162" cy="276999"/>
          </a:xfrm>
          <a:prstGeom prst="rect">
            <a:avLst/>
          </a:prstGeom>
          <a:noFill/>
          <a:ln w="9525">
            <a:noFill/>
            <a:miter lim="800000"/>
            <a:headEnd/>
            <a:tailEnd/>
          </a:ln>
        </p:spPr>
        <p:txBody>
          <a:bodyPr wrap="square">
            <a:spAutoFit/>
          </a:bodyPr>
          <a:lstStyle/>
          <a:p>
            <a:pPr algn="ctr"/>
            <a:r>
              <a:rPr lang="en-US" altLang="zh-CN" sz="1200" b="1" dirty="0" smtClean="0"/>
              <a:t>7 </a:t>
            </a:r>
            <a:r>
              <a:rPr lang="zh-CN" altLang="en-US" sz="1200" b="1" dirty="0" smtClean="0"/>
              <a:t>读取</a:t>
            </a:r>
            <a:r>
              <a:rPr lang="en-US" altLang="zh-CN" sz="1200" b="1" dirty="0" smtClean="0"/>
              <a:t>BLOB</a:t>
            </a:r>
            <a:endParaRPr lang="en-US" sz="1200" b="1" dirty="0"/>
          </a:p>
        </p:txBody>
      </p:sp>
      <p:cxnSp>
        <p:nvCxnSpPr>
          <p:cNvPr id="55" name="Straight Arrow Connector 54"/>
          <p:cNvCxnSpPr/>
          <p:nvPr/>
        </p:nvCxnSpPr>
        <p:spPr>
          <a:xfrm>
            <a:off x="4500562" y="5213362"/>
            <a:ext cx="2357454"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rot="10800000">
            <a:off x="4500562" y="5429262"/>
            <a:ext cx="2357454" cy="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p:nvPr/>
        </p:nvCxnSpPr>
        <p:spPr>
          <a:xfrm rot="5400000" flipH="1" flipV="1">
            <a:off x="3536943" y="4679165"/>
            <a:ext cx="642942"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rot="16200000" flipV="1">
            <a:off x="3536148" y="3393280"/>
            <a:ext cx="642942" cy="1"/>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74" name="Straight Arrow Connector 73"/>
          <p:cNvCxnSpPr/>
          <p:nvPr/>
        </p:nvCxnSpPr>
        <p:spPr>
          <a:xfrm rot="10800000">
            <a:off x="2214547" y="2500306"/>
            <a:ext cx="1066800" cy="1588"/>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3098" name="AutoShape 3"/>
          <p:cNvSpPr>
            <a:spLocks noChangeAspect="1" noChangeArrowheads="1"/>
          </p:cNvSpPr>
          <p:nvPr/>
        </p:nvSpPr>
        <p:spPr bwMode="auto">
          <a:xfrm>
            <a:off x="381000" y="990600"/>
            <a:ext cx="8274050" cy="5257800"/>
          </a:xfrm>
          <a:prstGeom prst="rect">
            <a:avLst/>
          </a:prstGeom>
          <a:noFill/>
          <a:ln w="9525">
            <a:noFill/>
            <a:miter lim="800000"/>
            <a:headEnd/>
            <a:tailEnd/>
          </a:ln>
        </p:spPr>
        <p:txBody>
          <a:bodyPr/>
          <a:lstStyle/>
          <a:p>
            <a:endParaRPr lang="en-US" sz="1600">
              <a:solidFill>
                <a:srgbClr val="FFFF00"/>
              </a:solidFill>
            </a:endParaRPr>
          </a:p>
        </p:txBody>
      </p:sp>
      <p:sp>
        <p:nvSpPr>
          <p:cNvPr id="3099" name="AutoShape 4"/>
          <p:cNvSpPr>
            <a:spLocks noChangeArrowheads="1"/>
          </p:cNvSpPr>
          <p:nvPr/>
        </p:nvSpPr>
        <p:spPr bwMode="auto">
          <a:xfrm>
            <a:off x="3143239" y="1029337"/>
            <a:ext cx="1785951" cy="4993968"/>
          </a:xfrm>
          <a:prstGeom prst="roundRect">
            <a:avLst>
              <a:gd name="adj" fmla="val 16667"/>
            </a:avLst>
          </a:prstGeom>
          <a:noFill/>
          <a:ln w="12700">
            <a:solidFill>
              <a:srgbClr val="000000"/>
            </a:solidFill>
            <a:prstDash val="dash"/>
            <a:round/>
            <a:headEnd/>
            <a:tailEnd/>
          </a:ln>
        </p:spPr>
        <p:txBody>
          <a:bodyPr/>
          <a:lstStyle/>
          <a:p>
            <a:pPr algn="ctr"/>
            <a:r>
              <a:rPr lang="en-US" sz="1400" b="1" dirty="0" smtClean="0"/>
              <a:t>App Machine</a:t>
            </a:r>
          </a:p>
          <a:p>
            <a:pPr algn="ctr"/>
            <a:r>
              <a:rPr lang="zh-CN" altLang="en-US" sz="1400" b="1" dirty="0" smtClean="0"/>
              <a:t>应用服务机</a:t>
            </a:r>
            <a:endParaRPr lang="en-US" sz="1400" b="1" dirty="0"/>
          </a:p>
        </p:txBody>
      </p:sp>
      <p:sp>
        <p:nvSpPr>
          <p:cNvPr id="35845" name="Text Box 5"/>
          <p:cNvSpPr txBox="1">
            <a:spLocks noChangeArrowheads="1"/>
          </p:cNvSpPr>
          <p:nvPr/>
        </p:nvSpPr>
        <p:spPr bwMode="auto">
          <a:xfrm>
            <a:off x="5786446" y="1622960"/>
            <a:ext cx="1414388" cy="15107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spcAft>
                <a:spcPts val="1000"/>
              </a:spcAft>
              <a:defRPr/>
            </a:pPr>
            <a:endParaRPr lang="en-US" sz="1600" dirty="0">
              <a:solidFill>
                <a:schemeClr val="bg1"/>
              </a:solidFill>
            </a:endParaRPr>
          </a:p>
          <a:p>
            <a:pPr algn="ctr">
              <a:spcAft>
                <a:spcPts val="1000"/>
              </a:spcAft>
              <a:defRPr/>
            </a:pPr>
            <a:r>
              <a:rPr lang="en-US" sz="1600" dirty="0">
                <a:solidFill>
                  <a:schemeClr val="bg1"/>
                </a:solidFill>
              </a:rPr>
              <a:t>SQL Server</a:t>
            </a:r>
          </a:p>
          <a:p>
            <a:pPr>
              <a:defRPr/>
            </a:pPr>
            <a:endParaRPr lang="en-US" sz="1600" dirty="0">
              <a:solidFill>
                <a:schemeClr val="bg1"/>
              </a:solidFill>
            </a:endParaRPr>
          </a:p>
        </p:txBody>
      </p:sp>
      <p:grpSp>
        <p:nvGrpSpPr>
          <p:cNvPr id="2" name="Group 6"/>
          <p:cNvGrpSpPr>
            <a:grpSpLocks/>
          </p:cNvGrpSpPr>
          <p:nvPr/>
        </p:nvGrpSpPr>
        <p:grpSpPr bwMode="auto">
          <a:xfrm>
            <a:off x="6870780" y="4428795"/>
            <a:ext cx="1415996" cy="1510754"/>
            <a:chOff x="8697" y="1660"/>
            <a:chExt cx="1761" cy="1443"/>
          </a:xfrm>
        </p:grpSpPr>
        <p:sp>
          <p:nvSpPr>
            <p:cNvPr id="35847" name="Text Box 7"/>
            <p:cNvSpPr txBox="1">
              <a:spLocks noChangeArrowheads="1"/>
            </p:cNvSpPr>
            <p:nvPr/>
          </p:nvSpPr>
          <p:spPr bwMode="auto">
            <a:xfrm>
              <a:off x="8697" y="1660"/>
              <a:ext cx="1761" cy="144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spcAft>
                  <a:spcPts val="1000"/>
                </a:spcAft>
                <a:defRPr/>
              </a:pPr>
              <a:endParaRPr lang="en-US" sz="1600" dirty="0">
                <a:solidFill>
                  <a:schemeClr val="bg1"/>
                </a:solidFill>
              </a:endParaRPr>
            </a:p>
            <a:p>
              <a:pPr algn="ctr">
                <a:defRPr/>
              </a:pPr>
              <a:r>
                <a:rPr lang="en-US" sz="1600" dirty="0" smtClean="0">
                  <a:solidFill>
                    <a:schemeClr val="bg1"/>
                  </a:solidFill>
                </a:rPr>
                <a:t>BLOB </a:t>
              </a:r>
              <a:r>
                <a:rPr lang="zh-CN" altLang="en-US" sz="1600" dirty="0" smtClean="0">
                  <a:solidFill>
                    <a:schemeClr val="bg1"/>
                  </a:solidFill>
                </a:rPr>
                <a:t>存储</a:t>
              </a:r>
              <a:endParaRPr lang="en-US" sz="1600" dirty="0">
                <a:solidFill>
                  <a:schemeClr val="bg1"/>
                </a:solidFill>
              </a:endParaRPr>
            </a:p>
          </p:txBody>
        </p:sp>
        <p:grpSp>
          <p:nvGrpSpPr>
            <p:cNvPr id="3" name="Group 8"/>
            <p:cNvGrpSpPr>
              <a:grpSpLocks/>
            </p:cNvGrpSpPr>
            <p:nvPr/>
          </p:nvGrpSpPr>
          <p:grpSpPr bwMode="auto">
            <a:xfrm>
              <a:off x="9735" y="2619"/>
              <a:ext cx="360" cy="360"/>
              <a:chOff x="8280" y="4194"/>
              <a:chExt cx="721" cy="719"/>
            </a:xfrm>
          </p:grpSpPr>
          <p:sp>
            <p:nvSpPr>
              <p:cNvPr id="35849" name="Oval 9"/>
              <p:cNvSpPr>
                <a:spLocks noChangeArrowheads="1"/>
              </p:cNvSpPr>
              <p:nvPr/>
            </p:nvSpPr>
            <p:spPr bwMode="auto">
              <a:xfrm>
                <a:off x="8280" y="4733"/>
                <a:ext cx="720" cy="181"/>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0" name="Oval 10"/>
              <p:cNvSpPr>
                <a:spLocks noChangeArrowheads="1"/>
              </p:cNvSpPr>
              <p:nvPr/>
            </p:nvSpPr>
            <p:spPr bwMode="auto">
              <a:xfrm>
                <a:off x="8280" y="4189"/>
                <a:ext cx="720" cy="185"/>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1" name="Line 11"/>
              <p:cNvSpPr>
                <a:spLocks noChangeShapeType="1"/>
              </p:cNvSpPr>
              <p:nvPr/>
            </p:nvSpPr>
            <p:spPr bwMode="auto">
              <a:xfrm>
                <a:off x="8280" y="4267"/>
                <a:ext cx="0" cy="540"/>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2" name="Line 12"/>
              <p:cNvSpPr>
                <a:spLocks noChangeShapeType="1"/>
              </p:cNvSpPr>
              <p:nvPr/>
            </p:nvSpPr>
            <p:spPr bwMode="auto">
              <a:xfrm>
                <a:off x="8996" y="4267"/>
                <a:ext cx="4" cy="544"/>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grpSp>
        <p:grpSp>
          <p:nvGrpSpPr>
            <p:cNvPr id="4" name="Group 13"/>
            <p:cNvGrpSpPr>
              <a:grpSpLocks/>
            </p:cNvGrpSpPr>
            <p:nvPr/>
          </p:nvGrpSpPr>
          <p:grpSpPr bwMode="auto">
            <a:xfrm>
              <a:off x="9300" y="2619"/>
              <a:ext cx="360" cy="360"/>
              <a:chOff x="8280" y="4194"/>
              <a:chExt cx="721" cy="719"/>
            </a:xfrm>
          </p:grpSpPr>
          <p:sp>
            <p:nvSpPr>
              <p:cNvPr id="35854" name="Oval 14"/>
              <p:cNvSpPr>
                <a:spLocks noChangeArrowheads="1"/>
              </p:cNvSpPr>
              <p:nvPr/>
            </p:nvSpPr>
            <p:spPr bwMode="auto">
              <a:xfrm>
                <a:off x="8258" y="4733"/>
                <a:ext cx="743" cy="181"/>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5" name="Oval 15"/>
              <p:cNvSpPr>
                <a:spLocks noChangeArrowheads="1"/>
              </p:cNvSpPr>
              <p:nvPr/>
            </p:nvSpPr>
            <p:spPr bwMode="auto">
              <a:xfrm>
                <a:off x="8258" y="4189"/>
                <a:ext cx="743" cy="185"/>
              </a:xfrm>
              <a:prstGeom prst="ellipse">
                <a:avLst/>
              </a:prstGeom>
              <a:gradFill rotWithShape="0">
                <a:gsLst>
                  <a:gs pos="0">
                    <a:srgbClr val="FAC090">
                      <a:alpha val="0"/>
                    </a:srgbClr>
                  </a:gs>
                  <a:gs pos="50000">
                    <a:srgbClr val="FDEADA"/>
                  </a:gs>
                  <a:gs pos="100000">
                    <a:srgbClr val="FAC090">
                      <a:alpha val="0"/>
                    </a:srgbClr>
                  </a:gs>
                </a:gsLst>
                <a:lin ang="18900000" scaled="1"/>
              </a:grad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6" name="Line 16"/>
              <p:cNvSpPr>
                <a:spLocks noChangeShapeType="1"/>
              </p:cNvSpPr>
              <p:nvPr/>
            </p:nvSpPr>
            <p:spPr bwMode="auto">
              <a:xfrm>
                <a:off x="8258" y="4267"/>
                <a:ext cx="0" cy="540"/>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sp>
            <p:nvSpPr>
              <p:cNvPr id="35857" name="Line 17"/>
              <p:cNvSpPr>
                <a:spLocks noChangeShapeType="1"/>
              </p:cNvSpPr>
              <p:nvPr/>
            </p:nvSpPr>
            <p:spPr bwMode="auto">
              <a:xfrm>
                <a:off x="8997" y="4267"/>
                <a:ext cx="4" cy="544"/>
              </a:xfrm>
              <a:prstGeom prst="line">
                <a:avLst/>
              </a:prstGeom>
              <a:noFill/>
              <a:ln w="12700">
                <a:solidFill>
                  <a:srgbClr val="FAC090"/>
                </a:solidFill>
                <a:round/>
                <a:headEnd/>
                <a:tailEnd/>
              </a:ln>
              <a:effectLst>
                <a:outerShdw dist="71842" dir="2700000" algn="ctr" rotWithShape="0">
                  <a:srgbClr val="7B4A22">
                    <a:alpha val="50000"/>
                  </a:srgbClr>
                </a:outerShdw>
              </a:effectLst>
            </p:spPr>
            <p:txBody>
              <a:bodyPr/>
              <a:lstStyle/>
              <a:p>
                <a:pPr>
                  <a:defRPr/>
                </a:pPr>
                <a:endParaRPr lang="en-US" sz="1600">
                  <a:solidFill>
                    <a:srgbClr val="FFFF00"/>
                  </a:solidFill>
                </a:endParaRPr>
              </a:p>
            </p:txBody>
          </p:sp>
        </p:grpSp>
      </p:grpSp>
      <p:sp>
        <p:nvSpPr>
          <p:cNvPr id="35858" name="Text Box 18"/>
          <p:cNvSpPr txBox="1">
            <a:spLocks noChangeArrowheads="1"/>
          </p:cNvSpPr>
          <p:nvPr/>
        </p:nvSpPr>
        <p:spPr bwMode="auto">
          <a:xfrm>
            <a:off x="825660" y="1622960"/>
            <a:ext cx="1415996" cy="15107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Aft>
                <a:spcPts val="1000"/>
              </a:spcAft>
              <a:defRPr/>
            </a:pPr>
            <a:r>
              <a:rPr lang="zh-CN" altLang="en-US" sz="1600" dirty="0" smtClean="0">
                <a:solidFill>
                  <a:schemeClr val="bg1"/>
                </a:solidFill>
              </a:rPr>
              <a:t>终端用户</a:t>
            </a:r>
            <a:endParaRPr lang="en-US" sz="1600" dirty="0">
              <a:solidFill>
                <a:schemeClr val="bg1"/>
              </a:solidFill>
            </a:endParaRPr>
          </a:p>
          <a:p>
            <a:pPr algn="ctr">
              <a:spcAft>
                <a:spcPts val="1000"/>
              </a:spcAft>
              <a:defRPr/>
            </a:pPr>
            <a:r>
              <a:rPr lang="zh-CN" altLang="en-US" sz="1600" dirty="0" smtClean="0">
                <a:solidFill>
                  <a:schemeClr val="bg1"/>
                </a:solidFill>
              </a:rPr>
              <a:t>例如：浏览器</a:t>
            </a:r>
            <a:endParaRPr lang="en-US" sz="1600" dirty="0">
              <a:solidFill>
                <a:schemeClr val="bg1"/>
              </a:solidFill>
            </a:endParaRPr>
          </a:p>
        </p:txBody>
      </p:sp>
      <p:sp>
        <p:nvSpPr>
          <p:cNvPr id="35863" name="Text Box 23"/>
          <p:cNvSpPr txBox="1">
            <a:spLocks noChangeArrowheads="1"/>
          </p:cNvSpPr>
          <p:nvPr/>
        </p:nvSpPr>
        <p:spPr bwMode="auto">
          <a:xfrm>
            <a:off x="3328781" y="1622960"/>
            <a:ext cx="1417604" cy="15107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Aft>
                <a:spcPts val="1000"/>
              </a:spcAft>
              <a:defRPr/>
            </a:pPr>
            <a:r>
              <a:rPr lang="zh-CN" altLang="en-US" sz="1600" dirty="0" smtClean="0">
                <a:solidFill>
                  <a:schemeClr val="bg1"/>
                </a:solidFill>
              </a:rPr>
              <a:t>应用</a:t>
            </a:r>
            <a:endParaRPr lang="en-US" sz="1600" dirty="0">
              <a:solidFill>
                <a:schemeClr val="bg1"/>
              </a:solidFill>
            </a:endParaRPr>
          </a:p>
        </p:txBody>
      </p:sp>
      <p:sp>
        <p:nvSpPr>
          <p:cNvPr id="35865" name="Text Box 25" descr="Wide upward diagonal"/>
          <p:cNvSpPr txBox="1">
            <a:spLocks noChangeArrowheads="1"/>
          </p:cNvSpPr>
          <p:nvPr/>
        </p:nvSpPr>
        <p:spPr bwMode="auto">
          <a:xfrm>
            <a:off x="5786446" y="2550561"/>
            <a:ext cx="1203515" cy="58315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1200" dirty="0" smtClean="0">
                <a:solidFill>
                  <a:schemeClr val="bg1"/>
                </a:solidFill>
              </a:rPr>
              <a:t>触发、</a:t>
            </a:r>
            <a:endParaRPr lang="en-US" altLang="zh-CN" sz="1200" dirty="0" smtClean="0">
              <a:solidFill>
                <a:schemeClr val="bg1"/>
              </a:solidFill>
            </a:endParaRPr>
          </a:p>
          <a:p>
            <a:pPr algn="ctr">
              <a:defRPr/>
            </a:pPr>
            <a:r>
              <a:rPr lang="zh-CN" altLang="en-US" sz="1200" dirty="0" smtClean="0">
                <a:solidFill>
                  <a:schemeClr val="bg1"/>
                </a:solidFill>
              </a:rPr>
              <a:t>存储过程</a:t>
            </a:r>
            <a:endParaRPr lang="en-US" sz="1200" dirty="0">
              <a:solidFill>
                <a:schemeClr val="bg1"/>
              </a:solidFill>
            </a:endParaRPr>
          </a:p>
        </p:txBody>
      </p:sp>
      <p:sp>
        <p:nvSpPr>
          <p:cNvPr id="35870" name="Text Box 30" descr="Wide upward diagonal"/>
          <p:cNvSpPr txBox="1">
            <a:spLocks noChangeArrowheads="1"/>
          </p:cNvSpPr>
          <p:nvPr/>
        </p:nvSpPr>
        <p:spPr bwMode="auto">
          <a:xfrm>
            <a:off x="3548297" y="3714752"/>
            <a:ext cx="985810" cy="65958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1400" dirty="0" smtClean="0">
                <a:solidFill>
                  <a:schemeClr val="bg1"/>
                </a:solidFill>
              </a:rPr>
              <a:t>应用端</a:t>
            </a:r>
            <a:endParaRPr lang="en-US" altLang="zh-CN" sz="1400" dirty="0" smtClean="0">
              <a:solidFill>
                <a:schemeClr val="bg1"/>
              </a:solidFill>
            </a:endParaRPr>
          </a:p>
          <a:p>
            <a:pPr algn="ctr">
              <a:defRPr/>
            </a:pPr>
            <a:r>
              <a:rPr lang="zh-CN" altLang="en-US" sz="1400" dirty="0" smtClean="0">
                <a:solidFill>
                  <a:schemeClr val="bg1"/>
                </a:solidFill>
              </a:rPr>
              <a:t>接口</a:t>
            </a:r>
            <a:endParaRPr lang="en-US" sz="1400" dirty="0">
              <a:solidFill>
                <a:schemeClr val="bg1"/>
              </a:solidFill>
            </a:endParaRPr>
          </a:p>
        </p:txBody>
      </p:sp>
      <p:sp>
        <p:nvSpPr>
          <p:cNvPr id="35871" name="Text Box 31" descr="Wide upward diagonal"/>
          <p:cNvSpPr txBox="1">
            <a:spLocks noChangeArrowheads="1"/>
          </p:cNvSpPr>
          <p:nvPr/>
        </p:nvSpPr>
        <p:spPr bwMode="auto">
          <a:xfrm>
            <a:off x="3546689" y="4983997"/>
            <a:ext cx="985810" cy="65958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CN" altLang="en-US" sz="1400" dirty="0" smtClean="0">
                <a:solidFill>
                  <a:schemeClr val="bg1"/>
                </a:solidFill>
              </a:rPr>
              <a:t>存储接口</a:t>
            </a:r>
            <a:endParaRPr lang="en-US" sz="1400" dirty="0">
              <a:solidFill>
                <a:schemeClr val="bg1"/>
              </a:solidFill>
            </a:endParaRPr>
          </a:p>
        </p:txBody>
      </p:sp>
      <p:sp>
        <p:nvSpPr>
          <p:cNvPr id="84" name="AutoShape 4"/>
          <p:cNvSpPr>
            <a:spLocks noChangeArrowheads="1"/>
          </p:cNvSpPr>
          <p:nvPr/>
        </p:nvSpPr>
        <p:spPr bwMode="auto">
          <a:xfrm>
            <a:off x="5143504" y="1000108"/>
            <a:ext cx="2286016" cy="2428892"/>
          </a:xfrm>
          <a:prstGeom prst="roundRect">
            <a:avLst>
              <a:gd name="adj" fmla="val 16667"/>
            </a:avLst>
          </a:prstGeom>
          <a:noFill/>
          <a:ln w="12700">
            <a:solidFill>
              <a:srgbClr val="000000"/>
            </a:solidFill>
            <a:prstDash val="dash"/>
            <a:round/>
            <a:headEnd/>
            <a:tailEnd/>
          </a:ln>
        </p:spPr>
        <p:txBody>
          <a:bodyPr/>
          <a:lstStyle/>
          <a:p>
            <a:pPr algn="ctr"/>
            <a:r>
              <a:rPr lang="en-US" sz="1400" b="1" dirty="0" smtClean="0"/>
              <a:t>Database Machine </a:t>
            </a:r>
          </a:p>
          <a:p>
            <a:pPr algn="ctr"/>
            <a:r>
              <a:rPr lang="zh-CN" altLang="en-US" sz="1400" b="1" dirty="0" smtClean="0"/>
              <a:t>数据库服务机</a:t>
            </a:r>
            <a:endParaRPr lang="en-US" sz="1400" b="1" dirty="0"/>
          </a:p>
        </p:txBody>
      </p:sp>
      <p:sp>
        <p:nvSpPr>
          <p:cNvPr id="46" name="TextBox 45"/>
          <p:cNvSpPr txBox="1">
            <a:spLocks noChangeArrowheads="1"/>
          </p:cNvSpPr>
          <p:nvPr/>
        </p:nvSpPr>
        <p:spPr bwMode="auto">
          <a:xfrm>
            <a:off x="2214546" y="2500306"/>
            <a:ext cx="1066800" cy="461665"/>
          </a:xfrm>
          <a:prstGeom prst="rect">
            <a:avLst/>
          </a:prstGeom>
          <a:noFill/>
          <a:ln w="9525">
            <a:noFill/>
            <a:miter lim="800000"/>
            <a:headEnd/>
            <a:tailEnd/>
          </a:ln>
        </p:spPr>
        <p:txBody>
          <a:bodyPr wrap="square">
            <a:spAutoFit/>
          </a:bodyPr>
          <a:lstStyle/>
          <a:p>
            <a:pPr algn="ctr"/>
            <a:r>
              <a:rPr lang="en-US" altLang="zh-CN" sz="1200" b="1" dirty="0" smtClean="0"/>
              <a:t>10 </a:t>
            </a:r>
            <a:r>
              <a:rPr lang="zh-CN" altLang="en-US" sz="1200" b="1" dirty="0" smtClean="0"/>
              <a:t>用户读取</a:t>
            </a:r>
            <a:r>
              <a:rPr lang="en-US" altLang="zh-CN" sz="1200" b="1" dirty="0" smtClean="0"/>
              <a:t>BLOB</a:t>
            </a:r>
            <a:endParaRPr lang="en-US" sz="1200" b="1" dirty="0"/>
          </a:p>
        </p:txBody>
      </p:sp>
      <p:sp>
        <p:nvSpPr>
          <p:cNvPr id="60" name="TextBox 59"/>
          <p:cNvSpPr txBox="1">
            <a:spLocks noChangeArrowheads="1"/>
          </p:cNvSpPr>
          <p:nvPr/>
        </p:nvSpPr>
        <p:spPr bwMode="auto">
          <a:xfrm>
            <a:off x="4719646" y="1895765"/>
            <a:ext cx="1066800" cy="461665"/>
          </a:xfrm>
          <a:prstGeom prst="rect">
            <a:avLst/>
          </a:prstGeom>
          <a:noFill/>
          <a:ln w="9525">
            <a:noFill/>
            <a:miter lim="800000"/>
            <a:headEnd/>
            <a:tailEnd/>
          </a:ln>
        </p:spPr>
        <p:txBody>
          <a:bodyPr wrap="square">
            <a:spAutoFit/>
          </a:bodyPr>
          <a:lstStyle/>
          <a:p>
            <a:pPr algn="ctr"/>
            <a:r>
              <a:rPr lang="en-US" sz="1200" b="1" dirty="0" smtClean="0"/>
              <a:t>2 </a:t>
            </a:r>
            <a:r>
              <a:rPr lang="zh-CN" altLang="en-US" sz="1200" b="1" dirty="0" smtClean="0"/>
              <a:t>请求</a:t>
            </a:r>
            <a:r>
              <a:rPr lang="en-US" altLang="zh-CN" sz="1200" b="1" dirty="0" smtClean="0"/>
              <a:t>BLOB</a:t>
            </a:r>
            <a:r>
              <a:rPr lang="zh-CN" altLang="en-US" sz="1200" b="1" dirty="0" smtClean="0"/>
              <a:t>标识</a:t>
            </a:r>
            <a:endParaRPr lang="en-US" altLang="zh-CN" sz="1200" b="1" dirty="0" smtClean="0"/>
          </a:p>
        </p:txBody>
      </p:sp>
      <p:sp>
        <p:nvSpPr>
          <p:cNvPr id="61" name="TextBox 60"/>
          <p:cNvSpPr txBox="1">
            <a:spLocks noChangeArrowheads="1"/>
          </p:cNvSpPr>
          <p:nvPr/>
        </p:nvSpPr>
        <p:spPr bwMode="auto">
          <a:xfrm>
            <a:off x="4714876" y="2538707"/>
            <a:ext cx="1066800" cy="461665"/>
          </a:xfrm>
          <a:prstGeom prst="rect">
            <a:avLst/>
          </a:prstGeom>
          <a:noFill/>
          <a:ln w="9525">
            <a:noFill/>
            <a:miter lim="800000"/>
            <a:headEnd/>
            <a:tailEnd/>
          </a:ln>
        </p:spPr>
        <p:txBody>
          <a:bodyPr wrap="square">
            <a:spAutoFit/>
          </a:bodyPr>
          <a:lstStyle/>
          <a:p>
            <a:pPr algn="ctr"/>
            <a:r>
              <a:rPr lang="zh-CN" altLang="en-US" sz="1200" b="1" dirty="0" smtClean="0"/>
              <a:t>３</a:t>
            </a:r>
            <a:r>
              <a:rPr lang="en-US" sz="1200" b="1" dirty="0" smtClean="0"/>
              <a:t> </a:t>
            </a:r>
            <a:r>
              <a:rPr lang="zh-CN" altLang="en-US" sz="1200" b="1" dirty="0" smtClean="0"/>
              <a:t>应用读取</a:t>
            </a:r>
            <a:r>
              <a:rPr lang="en-US" altLang="zh-CN" sz="1200" b="1" dirty="0" smtClean="0"/>
              <a:t>BLOB</a:t>
            </a:r>
            <a:r>
              <a:rPr lang="zh-CN" altLang="en-US" sz="1200" b="1" dirty="0" smtClean="0"/>
              <a:t>标识</a:t>
            </a:r>
            <a:endParaRPr lang="en-US" altLang="zh-CN" sz="1200" b="1" dirty="0" smtClean="0"/>
          </a:p>
        </p:txBody>
      </p:sp>
      <p:sp>
        <p:nvSpPr>
          <p:cNvPr id="62" name="TextBox 61"/>
          <p:cNvSpPr txBox="1">
            <a:spLocks noChangeArrowheads="1"/>
          </p:cNvSpPr>
          <p:nvPr/>
        </p:nvSpPr>
        <p:spPr bwMode="auto">
          <a:xfrm>
            <a:off x="4143372" y="4572009"/>
            <a:ext cx="1571636" cy="276999"/>
          </a:xfrm>
          <a:prstGeom prst="rect">
            <a:avLst/>
          </a:prstGeom>
          <a:noFill/>
          <a:ln w="9525">
            <a:noFill/>
            <a:miter lim="800000"/>
            <a:headEnd/>
            <a:tailEnd/>
          </a:ln>
        </p:spPr>
        <p:txBody>
          <a:bodyPr wrap="square" anchor="ctr">
            <a:spAutoFit/>
          </a:bodyPr>
          <a:lstStyle/>
          <a:p>
            <a:r>
              <a:rPr lang="en-US" sz="1200" b="1" dirty="0" smtClean="0"/>
              <a:t>5 </a:t>
            </a:r>
            <a:r>
              <a:rPr lang="zh-CN" altLang="en-US" sz="1200" b="1" dirty="0" smtClean="0"/>
              <a:t>请求</a:t>
            </a:r>
            <a:r>
              <a:rPr lang="en-US" altLang="zh-CN" sz="1200" b="1" dirty="0" smtClean="0"/>
              <a:t>BLOB (</a:t>
            </a:r>
            <a:r>
              <a:rPr lang="zh-CN" altLang="en-US" sz="1200" b="1" dirty="0" smtClean="0"/>
              <a:t>标识</a:t>
            </a:r>
            <a:r>
              <a:rPr lang="en-US" altLang="zh-CN" sz="1200" b="1" dirty="0" smtClean="0"/>
              <a:t>)</a:t>
            </a:r>
            <a:endParaRPr lang="en-US" sz="1200" b="1" dirty="0"/>
          </a:p>
        </p:txBody>
      </p:sp>
      <p:sp>
        <p:nvSpPr>
          <p:cNvPr id="64" name="TextBox 63"/>
          <p:cNvSpPr txBox="1">
            <a:spLocks noChangeArrowheads="1"/>
          </p:cNvSpPr>
          <p:nvPr/>
        </p:nvSpPr>
        <p:spPr bwMode="auto">
          <a:xfrm>
            <a:off x="5067312" y="4929198"/>
            <a:ext cx="1576390" cy="276999"/>
          </a:xfrm>
          <a:prstGeom prst="rect">
            <a:avLst/>
          </a:prstGeom>
          <a:noFill/>
          <a:ln w="9525">
            <a:noFill/>
            <a:miter lim="800000"/>
            <a:headEnd/>
            <a:tailEnd/>
          </a:ln>
        </p:spPr>
        <p:txBody>
          <a:bodyPr wrap="square" anchor="ctr">
            <a:spAutoFit/>
          </a:bodyPr>
          <a:lstStyle/>
          <a:p>
            <a:r>
              <a:rPr lang="en-US" sz="1200" b="1" dirty="0" smtClean="0"/>
              <a:t>6 </a:t>
            </a:r>
            <a:r>
              <a:rPr lang="zh-CN" altLang="en-US" sz="1200" b="1" dirty="0" smtClean="0"/>
              <a:t>请求</a:t>
            </a:r>
            <a:r>
              <a:rPr lang="en-US" altLang="zh-CN" sz="1200" b="1" dirty="0" smtClean="0"/>
              <a:t>BLOB(</a:t>
            </a:r>
            <a:r>
              <a:rPr lang="zh-CN" altLang="en-US" sz="1200" b="1" dirty="0" smtClean="0"/>
              <a:t>标识</a:t>
            </a:r>
            <a:r>
              <a:rPr lang="en-US" altLang="zh-CN" sz="1200" b="1" dirty="0" smtClean="0"/>
              <a:t>)</a:t>
            </a:r>
            <a:endParaRPr lang="en-US" sz="1200"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53" presetClass="entr" presetSubtype="0" fill="hold" nodeType="withEffect">
                                  <p:stCondLst>
                                    <p:cond delay="0"/>
                                  </p:stCondLst>
                                  <p:iterate type="lt">
                                    <p:tmPct val="0"/>
                                  </p:iterate>
                                  <p:childTnLst>
                                    <p:set>
                                      <p:cBhvr>
                                        <p:cTn id="8" dur="1" fill="hold">
                                          <p:stCondLst>
                                            <p:cond delay="0"/>
                                          </p:stCondLst>
                                        </p:cTn>
                                        <p:tgtEl>
                                          <p:spTgt spid="34"/>
                                        </p:tgtEl>
                                        <p:attrNameLst>
                                          <p:attrName>style.visibility</p:attrName>
                                        </p:attrNameLst>
                                      </p:cBhvr>
                                      <p:to>
                                        <p:strVal val="visible"/>
                                      </p:to>
                                    </p:set>
                                    <p:anim calcmode="lin" valueType="num">
                                      <p:cBhvr>
                                        <p:cTn id="9" dur="500" fill="hold"/>
                                        <p:tgtEl>
                                          <p:spTgt spid="34"/>
                                        </p:tgtEl>
                                        <p:attrNameLst>
                                          <p:attrName>ppt_w</p:attrName>
                                        </p:attrNameLst>
                                      </p:cBhvr>
                                      <p:tavLst>
                                        <p:tav tm="0">
                                          <p:val>
                                            <p:fltVal val="0"/>
                                          </p:val>
                                        </p:tav>
                                        <p:tav tm="100000">
                                          <p:val>
                                            <p:strVal val="#ppt_w"/>
                                          </p:val>
                                        </p:tav>
                                      </p:tavLst>
                                    </p:anim>
                                    <p:anim calcmode="lin" valueType="num">
                                      <p:cBhvr>
                                        <p:cTn id="10" dur="500" fill="hold"/>
                                        <p:tgtEl>
                                          <p:spTgt spid="34"/>
                                        </p:tgtEl>
                                        <p:attrNameLst>
                                          <p:attrName>ppt_h</p:attrName>
                                        </p:attrNameLst>
                                      </p:cBhvr>
                                      <p:tavLst>
                                        <p:tav tm="0">
                                          <p:val>
                                            <p:fltVal val="0"/>
                                          </p:val>
                                        </p:tav>
                                        <p:tav tm="100000">
                                          <p:val>
                                            <p:strVal val="#ppt_h"/>
                                          </p:val>
                                        </p:tav>
                                      </p:tavLst>
                                    </p:anim>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iterate type="lt">
                                    <p:tmPct val="0"/>
                                  </p:iterate>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iterate type="lt">
                                    <p:tmPct val="0"/>
                                  </p:iterate>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lt">
                                    <p:tmPct val="0"/>
                                  </p:iterate>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iterate type="lt">
                                    <p:tmPct val="0"/>
                                  </p:iterate>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iterate type="lt">
                                    <p:tmPct val="0"/>
                                  </p:iterate>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iterate type="lt">
                                    <p:tmPct val="0"/>
                                  </p:iterate>
                                  <p:childTnLst>
                                    <p:set>
                                      <p:cBhvr>
                                        <p:cTn id="60" dur="1" fill="hold">
                                          <p:stCondLst>
                                            <p:cond delay="0"/>
                                          </p:stCondLst>
                                        </p:cTn>
                                        <p:tgtEl>
                                          <p:spTgt spid="57"/>
                                        </p:tgtEl>
                                        <p:attrNameLst>
                                          <p:attrName>style.visibility</p:attrName>
                                        </p:attrNameLst>
                                      </p:cBhvr>
                                      <p:to>
                                        <p:strVal val="visible"/>
                                      </p:to>
                                    </p:set>
                                    <p:anim calcmode="lin" valueType="num">
                                      <p:cBhvr>
                                        <p:cTn id="61" dur="500" fill="hold"/>
                                        <p:tgtEl>
                                          <p:spTgt spid="57"/>
                                        </p:tgtEl>
                                        <p:attrNameLst>
                                          <p:attrName>ppt_w</p:attrName>
                                        </p:attrNameLst>
                                      </p:cBhvr>
                                      <p:tavLst>
                                        <p:tav tm="0">
                                          <p:val>
                                            <p:fltVal val="0"/>
                                          </p:val>
                                        </p:tav>
                                        <p:tav tm="100000">
                                          <p:val>
                                            <p:strVal val="#ppt_w"/>
                                          </p:val>
                                        </p:tav>
                                      </p:tavLst>
                                    </p:anim>
                                    <p:anim calcmode="lin" valueType="num">
                                      <p:cBhvr>
                                        <p:cTn id="62" dur="500" fill="hold"/>
                                        <p:tgtEl>
                                          <p:spTgt spid="57"/>
                                        </p:tgtEl>
                                        <p:attrNameLst>
                                          <p:attrName>ppt_h</p:attrName>
                                        </p:attrNameLst>
                                      </p:cBhvr>
                                      <p:tavLst>
                                        <p:tav tm="0">
                                          <p:val>
                                            <p:fltVal val="0"/>
                                          </p:val>
                                        </p:tav>
                                        <p:tav tm="100000">
                                          <p:val>
                                            <p:strVal val="#ppt_h"/>
                                          </p:val>
                                        </p:tav>
                                      </p:tavLst>
                                    </p:anim>
                                    <p:animEffect transition="in" filter="fade">
                                      <p:cBhvr>
                                        <p:cTn id="63" dur="500"/>
                                        <p:tgtEl>
                                          <p:spTgt spid="57"/>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iterate type="lt">
                                    <p:tmPct val="0"/>
                                  </p:iterate>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fltVal val="0"/>
                                          </p:val>
                                        </p:tav>
                                        <p:tav tm="100000">
                                          <p:val>
                                            <p:strVal val="#ppt_w"/>
                                          </p:val>
                                        </p:tav>
                                      </p:tavLst>
                                    </p:anim>
                                    <p:anim calcmode="lin" valueType="num">
                                      <p:cBhvr>
                                        <p:cTn id="71" dur="500" fill="hold"/>
                                        <p:tgtEl>
                                          <p:spTgt spid="65"/>
                                        </p:tgtEl>
                                        <p:attrNameLst>
                                          <p:attrName>ppt_h</p:attrName>
                                        </p:attrNameLst>
                                      </p:cBhvr>
                                      <p:tavLst>
                                        <p:tav tm="0">
                                          <p:val>
                                            <p:fltVal val="0"/>
                                          </p:val>
                                        </p:tav>
                                        <p:tav tm="100000">
                                          <p:val>
                                            <p:strVal val="#ppt_h"/>
                                          </p:val>
                                        </p:tav>
                                      </p:tavLst>
                                    </p:anim>
                                    <p:animEffect transition="in" filter="fade">
                                      <p:cBhvr>
                                        <p:cTn id="72" dur="500"/>
                                        <p:tgtEl>
                                          <p:spTgt spid="6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iterate type="lt">
                                    <p:tmPct val="0"/>
                                  </p:iterate>
                                  <p:childTnLst>
                                    <p:set>
                                      <p:cBhvr>
                                        <p:cTn id="78" dur="1" fill="hold">
                                          <p:stCondLst>
                                            <p:cond delay="0"/>
                                          </p:stCondLst>
                                        </p:cTn>
                                        <p:tgtEl>
                                          <p:spTgt spid="70"/>
                                        </p:tgtEl>
                                        <p:attrNameLst>
                                          <p:attrName>style.visibility</p:attrName>
                                        </p:attrNameLst>
                                      </p:cBhvr>
                                      <p:to>
                                        <p:strVal val="visible"/>
                                      </p:to>
                                    </p:set>
                                    <p:anim calcmode="lin" valueType="num">
                                      <p:cBhvr>
                                        <p:cTn id="79" dur="500" fill="hold"/>
                                        <p:tgtEl>
                                          <p:spTgt spid="70"/>
                                        </p:tgtEl>
                                        <p:attrNameLst>
                                          <p:attrName>ppt_w</p:attrName>
                                        </p:attrNameLst>
                                      </p:cBhvr>
                                      <p:tavLst>
                                        <p:tav tm="0">
                                          <p:val>
                                            <p:fltVal val="0"/>
                                          </p:val>
                                        </p:tav>
                                        <p:tav tm="100000">
                                          <p:val>
                                            <p:strVal val="#ppt_w"/>
                                          </p:val>
                                        </p:tav>
                                      </p:tavLst>
                                    </p:anim>
                                    <p:anim calcmode="lin" valueType="num">
                                      <p:cBhvr>
                                        <p:cTn id="80" dur="500" fill="hold"/>
                                        <p:tgtEl>
                                          <p:spTgt spid="70"/>
                                        </p:tgtEl>
                                        <p:attrNameLst>
                                          <p:attrName>ppt_h</p:attrName>
                                        </p:attrNameLst>
                                      </p:cBhvr>
                                      <p:tavLst>
                                        <p:tav tm="0">
                                          <p:val>
                                            <p:fltVal val="0"/>
                                          </p:val>
                                        </p:tav>
                                        <p:tav tm="100000">
                                          <p:val>
                                            <p:strVal val="#ppt_h"/>
                                          </p:val>
                                        </p:tav>
                                      </p:tavLst>
                                    </p:anim>
                                    <p:animEffect transition="in" filter="fade">
                                      <p:cBhvr>
                                        <p:cTn id="81" dur="500"/>
                                        <p:tgtEl>
                                          <p:spTgt spid="70"/>
                                        </p:tgtEl>
                                      </p:cBhvr>
                                    </p:animEffect>
                                  </p:childTnLst>
                                </p:cTn>
                              </p:par>
                              <p:par>
                                <p:cTn id="82" presetID="1"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iterate type="lt">
                                    <p:tmPct val="0"/>
                                  </p:iterate>
                                  <p:childTnLst>
                                    <p:set>
                                      <p:cBhvr>
                                        <p:cTn id="87" dur="1" fill="hold">
                                          <p:stCondLst>
                                            <p:cond delay="0"/>
                                          </p:stCondLst>
                                        </p:cTn>
                                        <p:tgtEl>
                                          <p:spTgt spid="74"/>
                                        </p:tgtEl>
                                        <p:attrNameLst>
                                          <p:attrName>style.visibility</p:attrName>
                                        </p:attrNameLst>
                                      </p:cBhvr>
                                      <p:to>
                                        <p:strVal val="visible"/>
                                      </p:to>
                                    </p:set>
                                    <p:anim calcmode="lin" valueType="num">
                                      <p:cBhvr>
                                        <p:cTn id="88" dur="500" fill="hold"/>
                                        <p:tgtEl>
                                          <p:spTgt spid="74"/>
                                        </p:tgtEl>
                                        <p:attrNameLst>
                                          <p:attrName>ppt_w</p:attrName>
                                        </p:attrNameLst>
                                      </p:cBhvr>
                                      <p:tavLst>
                                        <p:tav tm="0">
                                          <p:val>
                                            <p:fltVal val="0"/>
                                          </p:val>
                                        </p:tav>
                                        <p:tav tm="100000">
                                          <p:val>
                                            <p:strVal val="#ppt_w"/>
                                          </p:val>
                                        </p:tav>
                                      </p:tavLst>
                                    </p:anim>
                                    <p:anim calcmode="lin" valueType="num">
                                      <p:cBhvr>
                                        <p:cTn id="89" dur="500" fill="hold"/>
                                        <p:tgtEl>
                                          <p:spTgt spid="74"/>
                                        </p:tgtEl>
                                        <p:attrNameLst>
                                          <p:attrName>ppt_h</p:attrName>
                                        </p:attrNameLst>
                                      </p:cBhvr>
                                      <p:tavLst>
                                        <p:tav tm="0">
                                          <p:val>
                                            <p:fltVal val="0"/>
                                          </p:val>
                                        </p:tav>
                                        <p:tav tm="100000">
                                          <p:val>
                                            <p:strVal val="#ppt_h"/>
                                          </p:val>
                                        </p:tav>
                                      </p:tavLst>
                                    </p:anim>
                                    <p:animEffect transition="in" filter="fade">
                                      <p:cBhvr>
                                        <p:cTn id="90" dur="500"/>
                                        <p:tgtEl>
                                          <p:spTgt spid="74"/>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 grpId="0"/>
      <p:bldP spid="39" grpId="0"/>
      <p:bldP spid="48" grpId="0"/>
      <p:bldP spid="54" grpId="0"/>
      <p:bldP spid="46" grpId="0"/>
      <p:bldP spid="60" grpId="0"/>
      <p:bldP spid="61" grpId="0"/>
      <p:bldP spid="62"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dirty="0" smtClean="0"/>
              <a:t>远程文档与文件流结合的文档存储解决方案</a:t>
            </a:r>
            <a:endParaRPr lang="en-US" altLang="zh-CN" dirty="0" smtClean="0"/>
          </a:p>
        </p:txBody>
      </p:sp>
      <p:sp>
        <p:nvSpPr>
          <p:cNvPr id="6" name="Text Placeholder 5"/>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解决方案特点</a:t>
            </a:r>
            <a:endParaRPr lang="en-US" dirty="0"/>
          </a:p>
        </p:txBody>
      </p:sp>
      <p:sp>
        <p:nvSpPr>
          <p:cNvPr id="3" name="Content Placeholder 2"/>
          <p:cNvSpPr>
            <a:spLocks noGrp="1"/>
          </p:cNvSpPr>
          <p:nvPr>
            <p:ph idx="1"/>
          </p:nvPr>
        </p:nvSpPr>
        <p:spPr/>
        <p:txBody>
          <a:bodyPr>
            <a:normAutofit fontScale="92500" lnSpcReduction="10000"/>
          </a:bodyPr>
          <a:lstStyle/>
          <a:p>
            <a:pPr lvl="0"/>
            <a:r>
              <a:rPr lang="zh-CN" altLang="en-US" dirty="0" smtClean="0"/>
              <a:t>远程</a:t>
            </a:r>
            <a:r>
              <a:rPr lang="en-US" altLang="zh-CN" dirty="0" smtClean="0"/>
              <a:t>BLOB</a:t>
            </a:r>
            <a:r>
              <a:rPr lang="zh-CN" altLang="en-US" dirty="0" smtClean="0"/>
              <a:t>存储技术与</a:t>
            </a:r>
            <a:r>
              <a:rPr lang="en-US" altLang="zh-CN" dirty="0" smtClean="0"/>
              <a:t>FILESTREM</a:t>
            </a:r>
            <a:r>
              <a:rPr lang="zh-CN" altLang="en-US" dirty="0" smtClean="0"/>
              <a:t>文件流技术的集成</a:t>
            </a:r>
            <a:endParaRPr lang="en-US" altLang="zh-CN" dirty="0" smtClean="0"/>
          </a:p>
          <a:p>
            <a:pPr lvl="0"/>
            <a:r>
              <a:rPr lang="zh-CN" altLang="en-US" dirty="0" smtClean="0"/>
              <a:t>由</a:t>
            </a:r>
            <a:r>
              <a:rPr lang="en-US" altLang="zh-CN" dirty="0" smtClean="0"/>
              <a:t>FILESTREM</a:t>
            </a:r>
            <a:r>
              <a:rPr lang="zh-CN" altLang="en-US" dirty="0" smtClean="0"/>
              <a:t>文件流存储节点组成的存储池可以迅速扩展（使用经济实惠的</a:t>
            </a:r>
            <a:r>
              <a:rPr lang="en-US" altLang="zh-CN" dirty="0" smtClean="0"/>
              <a:t>PC</a:t>
            </a:r>
            <a:r>
              <a:rPr lang="zh-CN" altLang="en-US" dirty="0" smtClean="0"/>
              <a:t>服务器）</a:t>
            </a:r>
            <a:endParaRPr lang="en-US" altLang="zh-CN" dirty="0" smtClean="0"/>
          </a:p>
          <a:p>
            <a:pPr lvl="0"/>
            <a:r>
              <a:rPr lang="en-US" dirty="0" smtClean="0"/>
              <a:t>RBS</a:t>
            </a:r>
            <a:r>
              <a:rPr lang="zh-CN" altLang="en-US" dirty="0" smtClean="0"/>
              <a:t>后端的</a:t>
            </a:r>
            <a:r>
              <a:rPr lang="en-US" altLang="zh-CN" dirty="0" smtClean="0"/>
              <a:t>FILESTREM</a:t>
            </a:r>
            <a:r>
              <a:rPr lang="zh-CN" altLang="en-US" dirty="0" smtClean="0"/>
              <a:t>文件流接口提供多线程、多通道的负载均衡逻辑进行文档的读写</a:t>
            </a:r>
            <a:endParaRPr lang="en-US" dirty="0" smtClean="0"/>
          </a:p>
          <a:p>
            <a:pPr lvl="1"/>
            <a:r>
              <a:rPr lang="zh-CN" altLang="en-US" dirty="0" smtClean="0"/>
              <a:t>负载分配可以用户可以根据需要灵活调整</a:t>
            </a:r>
            <a:endParaRPr lang="en-US" altLang="zh-CN" dirty="0" smtClean="0"/>
          </a:p>
          <a:p>
            <a:pPr lvl="1"/>
            <a:r>
              <a:rPr lang="zh-CN" altLang="en-US" dirty="0" smtClean="0"/>
              <a:t>存储节点可转变为“只读”属性（存储历史数据，不接受新档案）</a:t>
            </a:r>
            <a:endParaRPr lang="en-US" dirty="0" smtClean="0"/>
          </a:p>
          <a:p>
            <a:pPr lvl="1"/>
            <a:r>
              <a:rPr lang="zh-CN" altLang="en-US" dirty="0" smtClean="0"/>
              <a:t>可以迅速添加节点并重新设置负载均衡模式</a:t>
            </a:r>
            <a:endParaRPr lang="en-US" altLang="zh-CN" dirty="0" smtClean="0"/>
          </a:p>
          <a:p>
            <a:pPr lvl="0"/>
            <a:r>
              <a:rPr lang="zh-CN" altLang="en-US" dirty="0" smtClean="0"/>
              <a:t>智能备份／恢复功能可以避免历史性“只读”数据的重复备份，显著降低备份需要的时间和空间</a:t>
            </a:r>
            <a:endParaRPr lang="en-US" dirty="0" smtClean="0"/>
          </a:p>
          <a:p>
            <a:pPr lvl="0"/>
            <a:r>
              <a:rPr lang="zh-CN" altLang="en-US" dirty="0" smtClean="0"/>
              <a:t>客户生产环境显示单线程文档写入可达到</a:t>
            </a:r>
            <a:r>
              <a:rPr lang="en-US" altLang="zh-CN" dirty="0" smtClean="0"/>
              <a:t>48M+/</a:t>
            </a:r>
            <a:r>
              <a:rPr lang="zh-CN" altLang="en-US" dirty="0" smtClean="0"/>
              <a:t>秒性能（限于存储设备性能）</a:t>
            </a: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解决方案优势</a:t>
            </a:r>
            <a:endParaRPr lang="en-US" dirty="0"/>
          </a:p>
        </p:txBody>
      </p:sp>
      <p:sp>
        <p:nvSpPr>
          <p:cNvPr id="3" name="Content Placeholder 2"/>
          <p:cNvSpPr>
            <a:spLocks noGrp="1"/>
          </p:cNvSpPr>
          <p:nvPr>
            <p:ph idx="1"/>
          </p:nvPr>
        </p:nvSpPr>
        <p:spPr/>
        <p:txBody>
          <a:bodyPr>
            <a:normAutofit fontScale="85000" lnSpcReduction="20000"/>
          </a:bodyPr>
          <a:lstStyle/>
          <a:p>
            <a:r>
              <a:rPr lang="zh-CN" altLang="en-US" dirty="0" smtClean="0"/>
              <a:t>按用户需要扩展存储池</a:t>
            </a:r>
            <a:endParaRPr lang="en-US" dirty="0" smtClean="0"/>
          </a:p>
          <a:p>
            <a:pPr lvl="1"/>
            <a:r>
              <a:rPr lang="zh-CN" altLang="en-US" dirty="0" smtClean="0"/>
              <a:t>更合理的资源投入</a:t>
            </a:r>
            <a:endParaRPr lang="en-US" dirty="0" smtClean="0"/>
          </a:p>
          <a:p>
            <a:pPr lvl="2"/>
            <a:r>
              <a:rPr lang="zh-CN" altLang="en-US" dirty="0" smtClean="0"/>
              <a:t>避免大规模初期投入造成空置设备、存储空间的浪费</a:t>
            </a:r>
            <a:endParaRPr lang="en-US" altLang="zh-CN" dirty="0" smtClean="0"/>
          </a:p>
          <a:p>
            <a:pPr lvl="2"/>
            <a:r>
              <a:rPr lang="zh-CN" altLang="en-US" dirty="0" smtClean="0"/>
              <a:t>后续投入经济上可得益于硬件价格的快速跌落</a:t>
            </a:r>
            <a:endParaRPr lang="en-US" altLang="zh-CN" dirty="0" smtClean="0"/>
          </a:p>
          <a:p>
            <a:pPr lvl="2"/>
            <a:r>
              <a:rPr lang="zh-CN" altLang="en-US" dirty="0" smtClean="0"/>
              <a:t>后续投入可取的更现代的技术，自然升级系统，且不需要更改应用</a:t>
            </a:r>
            <a:endParaRPr lang="en-US" altLang="zh-CN" dirty="0" smtClean="0"/>
          </a:p>
          <a:p>
            <a:pPr lvl="3"/>
            <a:r>
              <a:rPr lang="zh-CN" altLang="en-US" dirty="0" smtClean="0"/>
              <a:t>服务器性能提升快，降价快</a:t>
            </a:r>
            <a:endParaRPr lang="en-US" altLang="zh-CN" dirty="0" smtClean="0"/>
          </a:p>
          <a:p>
            <a:pPr lvl="3"/>
            <a:r>
              <a:rPr lang="zh-CN" altLang="en-US" dirty="0" smtClean="0"/>
              <a:t>存储成本降低快，读写性能提高快</a:t>
            </a:r>
            <a:endParaRPr lang="en-US" dirty="0" smtClean="0"/>
          </a:p>
          <a:p>
            <a:r>
              <a:rPr lang="zh-CN" altLang="en-US" dirty="0" smtClean="0"/>
              <a:t>分期扩展自然形成不同层次的存储池，帮助信息生命周期的管理</a:t>
            </a:r>
            <a:endParaRPr lang="en-US" altLang="zh-CN" dirty="0" smtClean="0"/>
          </a:p>
          <a:p>
            <a:pPr lvl="1"/>
            <a:r>
              <a:rPr lang="zh-CN" altLang="en-US" dirty="0" smtClean="0"/>
              <a:t>老旧数据在老一代存储池，新数据、常用数据在新一代系统上，有更好性能</a:t>
            </a:r>
            <a:endParaRPr lang="en-US" altLang="zh-CN" dirty="0" smtClean="0"/>
          </a:p>
          <a:p>
            <a:pPr lvl="1"/>
            <a:r>
              <a:rPr lang="zh-CN" altLang="en-US" dirty="0" smtClean="0"/>
              <a:t>可嵌入各种服务、应用对文档数据进行整个生命周期的管理。例如：审计、备份、归档、删除等等</a:t>
            </a:r>
            <a:endParaRPr lang="en-US" altLang="zh-CN" dirty="0" smtClean="0"/>
          </a:p>
          <a:p>
            <a:pPr lvl="1"/>
            <a:r>
              <a:rPr lang="zh-CN" altLang="en-US" dirty="0" smtClean="0"/>
              <a:t>可集成各种不同存储媒介进一步支持各种服务，例如</a:t>
            </a:r>
            <a:r>
              <a:rPr lang="en-US" altLang="zh-CN" dirty="0" smtClean="0"/>
              <a:t>NAS</a:t>
            </a:r>
            <a:r>
              <a:rPr lang="zh-CN" altLang="en-US" dirty="0" smtClean="0"/>
              <a:t>、磁带或其他现有或未来存储技术</a:t>
            </a:r>
            <a:endParaRPr lang="en-US" dirty="0" smtClean="0"/>
          </a:p>
          <a:p>
            <a:pPr lvl="1"/>
            <a:r>
              <a:rPr lang="zh-CN" altLang="en-US" dirty="0" smtClean="0"/>
              <a:t>可嵌入智能缓冲区，将当前文档、历史文档、归档数据、备份集合在一起</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dirty="0" smtClean="0"/>
              <a:t>RBS+</a:t>
            </a:r>
            <a:r>
              <a:rPr lang="zh-CN" altLang="en-US" dirty="0" smtClean="0"/>
              <a:t>文件流解决方案架构一</a:t>
            </a:r>
            <a:r>
              <a:rPr lang="en-US" altLang="zh-CN" dirty="0" smtClean="0"/>
              <a:t/>
            </a:r>
            <a:br>
              <a:rPr lang="en-US" altLang="zh-CN" dirty="0" smtClean="0"/>
            </a:br>
            <a:r>
              <a:rPr lang="zh-CN" altLang="en-US" sz="2800" i="1" dirty="0" smtClean="0"/>
              <a:t>中小型系统应用场景</a:t>
            </a:r>
            <a:endParaRPr lang="en-US" i="1" dirty="0"/>
          </a:p>
        </p:txBody>
      </p:sp>
      <p:sp>
        <p:nvSpPr>
          <p:cNvPr id="31" name="Content Placeholder 2"/>
          <p:cNvSpPr>
            <a:spLocks noGrp="1"/>
          </p:cNvSpPr>
          <p:nvPr>
            <p:ph idx="1"/>
          </p:nvPr>
        </p:nvSpPr>
        <p:spPr>
          <a:xfrm>
            <a:off x="457200" y="5357826"/>
            <a:ext cx="8229600" cy="1071570"/>
          </a:xfrm>
        </p:spPr>
        <p:txBody>
          <a:bodyPr>
            <a:normAutofit fontScale="92500" lnSpcReduction="10000"/>
          </a:bodyPr>
          <a:lstStyle/>
          <a:p>
            <a:r>
              <a:rPr lang="en-US" altLang="zh-CN" dirty="0" smtClean="0"/>
              <a:t>FILESTREM</a:t>
            </a:r>
            <a:r>
              <a:rPr lang="zh-CN" altLang="en-US" dirty="0" smtClean="0"/>
              <a:t>文件流接口提供负载均衡、多线程、多通道文档读写</a:t>
            </a:r>
            <a:endParaRPr lang="en-US" altLang="zh-CN" dirty="0" smtClean="0"/>
          </a:p>
          <a:p>
            <a:r>
              <a:rPr lang="en-US" dirty="0" smtClean="0"/>
              <a:t>RBS+FILESTREM</a:t>
            </a:r>
            <a:r>
              <a:rPr lang="zh-CN" altLang="en-US" dirty="0" smtClean="0"/>
              <a:t>文件流存储池可根据用户需要使用经济实惠的</a:t>
            </a:r>
            <a:r>
              <a:rPr lang="en-US" altLang="zh-CN" dirty="0" smtClean="0"/>
              <a:t>PC</a:t>
            </a:r>
            <a:r>
              <a:rPr lang="zh-CN" altLang="en-US" dirty="0" smtClean="0"/>
              <a:t>服务机扩展</a:t>
            </a:r>
            <a:endParaRPr lang="en-US" dirty="0" smtClean="0"/>
          </a:p>
        </p:txBody>
      </p:sp>
      <p:grpSp>
        <p:nvGrpSpPr>
          <p:cNvPr id="3" name="Group 75"/>
          <p:cNvGrpSpPr/>
          <p:nvPr/>
        </p:nvGrpSpPr>
        <p:grpSpPr>
          <a:xfrm>
            <a:off x="1643042" y="857232"/>
            <a:ext cx="6515136" cy="4500594"/>
            <a:chOff x="1643042" y="571480"/>
            <a:chExt cx="6515136" cy="4500594"/>
          </a:xfrm>
        </p:grpSpPr>
        <p:sp>
          <p:nvSpPr>
            <p:cNvPr id="64" name="Flowchart: Alternate Process 63"/>
            <p:cNvSpPr/>
            <p:nvPr/>
          </p:nvSpPr>
          <p:spPr>
            <a:xfrm>
              <a:off x="1785918" y="3071810"/>
              <a:ext cx="3000396" cy="200026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200" dirty="0" smtClean="0"/>
                <a:t>RBS+</a:t>
              </a:r>
              <a:r>
                <a:rPr lang="zh-CN" altLang="en-US" sz="1200" dirty="0" smtClean="0"/>
                <a:t>文件流存储池</a:t>
              </a:r>
              <a:endParaRPr lang="en-US" sz="1200" dirty="0"/>
            </a:p>
          </p:txBody>
        </p:sp>
        <p:sp>
          <p:nvSpPr>
            <p:cNvPr id="9" name="Rounded Rectangle 8"/>
            <p:cNvSpPr/>
            <p:nvPr/>
          </p:nvSpPr>
          <p:spPr>
            <a:xfrm>
              <a:off x="1690678" y="1357298"/>
              <a:ext cx="3810016" cy="1571636"/>
            </a:xfrm>
            <a:prstGeom prst="roundRect">
              <a:avLst/>
            </a:prstGeom>
          </p:spPr>
          <p:style>
            <a:lnRef idx="1">
              <a:schemeClr val="accent6"/>
            </a:lnRef>
            <a:fillRef idx="2">
              <a:schemeClr val="accent6"/>
            </a:fillRef>
            <a:effectRef idx="1">
              <a:schemeClr val="accent6"/>
            </a:effectRef>
            <a:fontRef idx="minor">
              <a:schemeClr val="dk1"/>
            </a:fontRef>
          </p:style>
          <p:txBody>
            <a:bodyPr lIns="0" tIns="0" rIns="0" bIns="0" rtlCol="0" anchor="t" anchorCtr="0"/>
            <a:lstStyle/>
            <a:p>
              <a:pPr algn="ctr"/>
              <a:r>
                <a:rPr lang="zh-CN" altLang="en-US" sz="1400" b="1" dirty="0" smtClean="0"/>
                <a:t>定制应用　</a:t>
              </a:r>
              <a:r>
                <a:rPr lang="en-US" sz="1400" b="1" dirty="0" smtClean="0"/>
                <a:t>Customer </a:t>
              </a:r>
              <a:r>
                <a:rPr lang="en-US" altLang="zh-CN" sz="1400" b="1" dirty="0" smtClean="0"/>
                <a:t>Application</a:t>
              </a:r>
              <a:endParaRPr lang="en-US" sz="1400" b="1" dirty="0" smtClean="0"/>
            </a:p>
            <a:p>
              <a:pPr algn="ctr"/>
              <a:endParaRPr lang="en-US" sz="1400" b="1" dirty="0">
                <a:solidFill>
                  <a:schemeClr val="tx1"/>
                </a:solidFill>
              </a:endParaRPr>
            </a:p>
          </p:txBody>
        </p:sp>
        <p:sp>
          <p:nvSpPr>
            <p:cNvPr id="8" name="Rounded Rectangle 7"/>
            <p:cNvSpPr/>
            <p:nvPr/>
          </p:nvSpPr>
          <p:spPr>
            <a:xfrm>
              <a:off x="1928794" y="1755298"/>
              <a:ext cx="3214710" cy="457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solidFill>
                    <a:schemeClr val="bg1"/>
                  </a:solidFill>
                </a:rPr>
                <a:t>SQL RBS </a:t>
              </a:r>
              <a:r>
                <a:rPr lang="zh-CN" altLang="en-US" sz="1400" dirty="0" smtClean="0">
                  <a:solidFill>
                    <a:schemeClr val="bg1"/>
                  </a:solidFill>
                </a:rPr>
                <a:t>应用端接口　</a:t>
              </a:r>
              <a:r>
                <a:rPr lang="en-US" altLang="zh-CN" sz="1400" dirty="0" smtClean="0">
                  <a:solidFill>
                    <a:schemeClr val="bg1"/>
                  </a:solidFill>
                </a:rPr>
                <a:t>Client </a:t>
              </a:r>
              <a:r>
                <a:rPr lang="en-US" sz="1400" dirty="0" smtClean="0">
                  <a:solidFill>
                    <a:schemeClr val="bg1"/>
                  </a:solidFill>
                </a:rPr>
                <a:t>API</a:t>
              </a:r>
              <a:endParaRPr lang="en-US" sz="1400" dirty="0">
                <a:solidFill>
                  <a:schemeClr val="bg1"/>
                </a:solidFill>
              </a:endParaRPr>
            </a:p>
          </p:txBody>
        </p:sp>
        <p:sp>
          <p:nvSpPr>
            <p:cNvPr id="19" name="Up-Down Arrow 18"/>
            <p:cNvSpPr/>
            <p:nvPr/>
          </p:nvSpPr>
          <p:spPr>
            <a:xfrm>
              <a:off x="2205022"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17" name="Flowchart: Magnetic Disk 16"/>
            <p:cNvSpPr/>
            <p:nvPr/>
          </p:nvSpPr>
          <p:spPr bwMode="auto">
            <a:xfrm>
              <a:off x="5786446" y="571480"/>
              <a:ext cx="1214446" cy="781048"/>
            </a:xfrm>
            <a:prstGeom prst="flowChartMagneticDisk">
              <a:avLst/>
            </a:prstGeom>
            <a:ln>
              <a:solidFill>
                <a:schemeClr val="tx1"/>
              </a:solid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rtlCol="0" anchor="ctr" compatLnSpc="1">
              <a:noAutofit/>
            </a:bodyPr>
            <a:lstStyle/>
            <a:p>
              <a:pPr marL="0" marR="0" indent="0" algn="ctr" defTabSz="914400" rtl="0" eaLnBrk="1" fontAlgn="base" latinLnBrk="0" hangingPunct="1">
                <a:lnSpc>
                  <a:spcPct val="85000"/>
                </a:lnSpc>
                <a:spcAft>
                  <a:spcPct val="0"/>
                </a:spcAft>
                <a:buNone/>
                <a:tabLst/>
              </a:pPr>
              <a:r>
                <a:rPr kumimoji="0" lang="en-US" sz="1400" b="1" i="0" u="none" strike="noStrike" baseline="0" dirty="0" smtClean="0">
                  <a:solidFill>
                    <a:schemeClr val="bg1"/>
                  </a:solidFill>
                  <a:effectLst>
                    <a:outerShdw blurRad="38100" dist="38100" dir="2700000" algn="tl">
                      <a:srgbClr val="000000">
                        <a:alpha val="43137"/>
                      </a:srgbClr>
                    </a:outerShdw>
                  </a:effectLst>
                </a:rPr>
                <a:t>SQL</a:t>
              </a:r>
              <a:r>
                <a:rPr kumimoji="0" lang="en-US" sz="1400" b="1" i="0" u="none" strike="noStrike" dirty="0" smtClean="0">
                  <a:solidFill>
                    <a:schemeClr val="bg1"/>
                  </a:solidFill>
                  <a:effectLst>
                    <a:outerShdw blurRad="38100" dist="38100" dir="2700000" algn="tl">
                      <a:srgbClr val="000000">
                        <a:alpha val="43137"/>
                      </a:srgbClr>
                    </a:outerShdw>
                  </a:effectLst>
                </a:rPr>
                <a:t> DB</a:t>
              </a:r>
            </a:p>
            <a:p>
              <a:pPr marL="0" marR="0" indent="0" algn="ctr" defTabSz="914400" rtl="0" eaLnBrk="1" fontAlgn="base" latinLnBrk="0" hangingPunct="1">
                <a:lnSpc>
                  <a:spcPct val="85000"/>
                </a:lnSpc>
                <a:spcAft>
                  <a:spcPct val="0"/>
                </a:spcAft>
                <a:buNone/>
                <a:tabLst/>
              </a:pPr>
              <a:r>
                <a:rPr lang="zh-CN" altLang="en-US" sz="1400" b="1" baseline="0" dirty="0" smtClean="0">
                  <a:solidFill>
                    <a:schemeClr val="bg1"/>
                  </a:solidFill>
                  <a:effectLst>
                    <a:outerShdw blurRad="38100" dist="38100" dir="2700000" algn="tl">
                      <a:srgbClr val="000000">
                        <a:alpha val="43137"/>
                      </a:srgbClr>
                    </a:outerShdw>
                  </a:effectLst>
                </a:rPr>
                <a:t>应用数据库</a:t>
              </a:r>
              <a:endParaRPr kumimoji="0" lang="en-US" sz="1400" b="1" i="0" u="none" strike="noStrike" baseline="0" dirty="0" smtClean="0">
                <a:solidFill>
                  <a:schemeClr val="bg1"/>
                </a:solidFill>
                <a:effectLst>
                  <a:outerShdw blurRad="38100" dist="38100" dir="2700000" algn="tl">
                    <a:srgbClr val="000000">
                      <a:alpha val="43137"/>
                    </a:srgbClr>
                  </a:outerShdw>
                </a:effectLst>
              </a:endParaRPr>
            </a:p>
          </p:txBody>
        </p:sp>
        <p:sp>
          <p:nvSpPr>
            <p:cNvPr id="23" name="Left-Up Arrow 22"/>
            <p:cNvSpPr/>
            <p:nvPr/>
          </p:nvSpPr>
          <p:spPr>
            <a:xfrm>
              <a:off x="5500694" y="1340336"/>
              <a:ext cx="785818" cy="469392"/>
            </a:xfrm>
            <a:prstGeom prst="leftUpArrow">
              <a:avLst>
                <a:gd name="adj1" fmla="val 12198"/>
                <a:gd name="adj2" fmla="val 17960"/>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a:p>
          </p:txBody>
        </p:sp>
        <p:sp>
          <p:nvSpPr>
            <p:cNvPr id="24" name="Left-Up Arrow 23"/>
            <p:cNvSpPr/>
            <p:nvPr/>
          </p:nvSpPr>
          <p:spPr>
            <a:xfrm>
              <a:off x="5143504" y="1352528"/>
              <a:ext cx="1500198" cy="719150"/>
            </a:xfrm>
            <a:prstGeom prst="leftUpArrow">
              <a:avLst>
                <a:gd name="adj1" fmla="val 7680"/>
                <a:gd name="adj2" fmla="val 10817"/>
                <a:gd name="adj3" fmla="val 1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a:p>
          </p:txBody>
        </p:sp>
        <p:cxnSp>
          <p:nvCxnSpPr>
            <p:cNvPr id="26" name="Straight Connector 25"/>
            <p:cNvCxnSpPr/>
            <p:nvPr/>
          </p:nvCxnSpPr>
          <p:spPr>
            <a:xfrm flipV="1">
              <a:off x="1643042" y="2214554"/>
              <a:ext cx="6500858" cy="5013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5453256" y="2266928"/>
              <a:ext cx="1261884" cy="738664"/>
            </a:xfrm>
            <a:prstGeom prst="rect">
              <a:avLst/>
            </a:prstGeom>
            <a:noFill/>
          </p:spPr>
          <p:txBody>
            <a:bodyPr wrap="none" rtlCol="0">
              <a:spAutoFit/>
            </a:bodyPr>
            <a:lstStyle/>
            <a:p>
              <a:pPr algn="ctr"/>
              <a:r>
                <a:rPr lang="en-US" altLang="zh-CN" sz="1400" dirty="0" smtClean="0"/>
                <a:t>SQL RBS</a:t>
              </a:r>
            </a:p>
            <a:p>
              <a:pPr algn="ctr"/>
              <a:r>
                <a:rPr lang="zh-CN" altLang="en-US" sz="1400" dirty="0" smtClean="0"/>
                <a:t>后端存储接口</a:t>
              </a:r>
              <a:endParaRPr lang="en-US" altLang="zh-CN" sz="1400" dirty="0" smtClean="0"/>
            </a:p>
            <a:p>
              <a:pPr algn="ctr"/>
              <a:r>
                <a:rPr lang="en-US" sz="1400" dirty="0" smtClean="0"/>
                <a:t>Provider API</a:t>
              </a:r>
              <a:endParaRPr lang="en-US" sz="1400" dirty="0"/>
            </a:p>
          </p:txBody>
        </p:sp>
        <p:sp>
          <p:nvSpPr>
            <p:cNvPr id="32" name="Rectangle 31"/>
            <p:cNvSpPr/>
            <p:nvPr/>
          </p:nvSpPr>
          <p:spPr>
            <a:xfrm>
              <a:off x="6786578" y="2285992"/>
              <a:ext cx="1371600" cy="10858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200" u="sng" dirty="0" smtClean="0"/>
                <a:t>RBS Services</a:t>
              </a:r>
            </a:p>
            <a:p>
              <a:pPr marL="119063" indent="-119063">
                <a:buFont typeface="Arial" pitchFamily="34" charset="0"/>
                <a:buChar char="•"/>
              </a:pPr>
              <a:r>
                <a:rPr lang="en-US" sz="1200" dirty="0" smtClean="0"/>
                <a:t>Create</a:t>
              </a:r>
            </a:p>
            <a:p>
              <a:pPr marL="119063" indent="-119063">
                <a:buFont typeface="Arial" pitchFamily="34" charset="0"/>
                <a:buChar char="•"/>
              </a:pPr>
              <a:r>
                <a:rPr lang="en-US" sz="1200" dirty="0" smtClean="0"/>
                <a:t>Fetch</a:t>
              </a:r>
            </a:p>
            <a:p>
              <a:pPr marL="119063" indent="-119063">
                <a:buFont typeface="Arial" pitchFamily="34" charset="0"/>
                <a:buChar char="•"/>
              </a:pPr>
              <a:r>
                <a:rPr lang="en-US" sz="1200" dirty="0" smtClean="0"/>
                <a:t>GC</a:t>
              </a:r>
            </a:p>
            <a:p>
              <a:pPr marL="119063" indent="-119063">
                <a:buFont typeface="Arial" pitchFamily="34" charset="0"/>
                <a:buChar char="•"/>
              </a:pPr>
              <a:r>
                <a:rPr lang="en-US" sz="1200" dirty="0" smtClean="0"/>
                <a:t>Delete</a:t>
              </a:r>
              <a:endParaRPr lang="en-US" sz="1200" dirty="0"/>
            </a:p>
          </p:txBody>
        </p:sp>
        <p:sp>
          <p:nvSpPr>
            <p:cNvPr id="35" name="Left-Up Arrow 34"/>
            <p:cNvSpPr/>
            <p:nvPr/>
          </p:nvSpPr>
          <p:spPr>
            <a:xfrm rot="5400000">
              <a:off x="5107785" y="2893215"/>
              <a:ext cx="642942" cy="714380"/>
            </a:xfrm>
            <a:prstGeom prst="leftUpArrow">
              <a:avLst>
                <a:gd name="adj1" fmla="val 7890"/>
                <a:gd name="adj2" fmla="val 10418"/>
                <a:gd name="adj3" fmla="val 25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a:p>
          </p:txBody>
        </p:sp>
        <p:sp>
          <p:nvSpPr>
            <p:cNvPr id="36" name="Left-Up Arrow 35"/>
            <p:cNvSpPr/>
            <p:nvPr/>
          </p:nvSpPr>
          <p:spPr>
            <a:xfrm rot="5400000">
              <a:off x="4786314" y="2786058"/>
              <a:ext cx="1071570" cy="928694"/>
            </a:xfrm>
            <a:prstGeom prst="leftUpArrow">
              <a:avLst>
                <a:gd name="adj1" fmla="val 5172"/>
                <a:gd name="adj2" fmla="val 7401"/>
                <a:gd name="adj3" fmla="val 159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b="1"/>
            </a:p>
          </p:txBody>
        </p:sp>
        <p:sp>
          <p:nvSpPr>
            <p:cNvPr id="29" name="Flowchart: Magnetic Disk 28"/>
            <p:cNvSpPr/>
            <p:nvPr/>
          </p:nvSpPr>
          <p:spPr bwMode="auto">
            <a:xfrm>
              <a:off x="5786446" y="3214686"/>
              <a:ext cx="1214446" cy="781048"/>
            </a:xfrm>
            <a:prstGeom prst="flowChartMagneticDisk">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rtlCol="0" anchor="ctr" compatLnSpc="1">
              <a:noAutofit/>
            </a:bodyPr>
            <a:lstStyle/>
            <a:p>
              <a:pPr marL="0" marR="0" indent="0" algn="ctr" defTabSz="914400" rtl="0" eaLnBrk="1" fontAlgn="base" latinLnBrk="0" hangingPunct="1">
                <a:lnSpc>
                  <a:spcPct val="85000"/>
                </a:lnSpc>
                <a:spcAft>
                  <a:spcPct val="0"/>
                </a:spcAft>
                <a:buNone/>
                <a:tabLst/>
              </a:pPr>
              <a:r>
                <a:rPr kumimoji="0" lang="en-US" sz="1400" b="1" i="0" u="none" strike="noStrike" baseline="0" dirty="0" smtClean="0">
                  <a:solidFill>
                    <a:schemeClr val="bg1"/>
                  </a:solidFill>
                  <a:effectLst>
                    <a:outerShdw blurRad="38100" dist="38100" dir="2700000" algn="tl">
                      <a:srgbClr val="000000">
                        <a:alpha val="43137"/>
                      </a:srgbClr>
                    </a:outerShdw>
                  </a:effectLst>
                </a:rPr>
                <a:t>SQL</a:t>
              </a:r>
              <a:r>
                <a:rPr kumimoji="0" lang="en-US" sz="1400" b="1" i="0" u="none" strike="noStrike" dirty="0" smtClean="0">
                  <a:solidFill>
                    <a:schemeClr val="bg1"/>
                  </a:solidFill>
                  <a:effectLst>
                    <a:outerShdw blurRad="38100" dist="38100" dir="2700000" algn="tl">
                      <a:srgbClr val="000000">
                        <a:alpha val="43137"/>
                      </a:srgbClr>
                    </a:outerShdw>
                  </a:effectLst>
                </a:rPr>
                <a:t> DB</a:t>
              </a:r>
            </a:p>
            <a:p>
              <a:pPr marL="0" marR="0" indent="0" algn="ctr" defTabSz="914400" rtl="0" eaLnBrk="1" fontAlgn="base" latinLnBrk="0" hangingPunct="1">
                <a:lnSpc>
                  <a:spcPct val="85000"/>
                </a:lnSpc>
                <a:spcAft>
                  <a:spcPct val="0"/>
                </a:spcAft>
                <a:buNone/>
                <a:tabLst/>
              </a:pPr>
              <a:r>
                <a:rPr lang="en-US" altLang="zh-CN" sz="1400" b="1" baseline="0" dirty="0" smtClean="0">
                  <a:solidFill>
                    <a:schemeClr val="bg1"/>
                  </a:solidFill>
                  <a:effectLst>
                    <a:outerShdw blurRad="38100" dist="38100" dir="2700000" algn="tl">
                      <a:srgbClr val="000000">
                        <a:alpha val="43137"/>
                      </a:srgbClr>
                    </a:outerShdw>
                  </a:effectLst>
                </a:rPr>
                <a:t>RBS</a:t>
              </a:r>
              <a:r>
                <a:rPr lang="zh-CN" altLang="en-US" sz="1400" b="1" baseline="0" dirty="0" smtClean="0">
                  <a:solidFill>
                    <a:schemeClr val="bg1"/>
                  </a:solidFill>
                  <a:effectLst>
                    <a:outerShdw blurRad="38100" dist="38100" dir="2700000" algn="tl">
                      <a:srgbClr val="000000">
                        <a:alpha val="43137"/>
                      </a:srgbClr>
                    </a:outerShdw>
                  </a:effectLst>
                </a:rPr>
                <a:t>数据库</a:t>
              </a:r>
              <a:endParaRPr kumimoji="0" lang="en-US" sz="1400" b="1" i="0" u="none" strike="noStrike" baseline="0" dirty="0" smtClean="0">
                <a:solidFill>
                  <a:schemeClr val="bg1"/>
                </a:solidFill>
                <a:effectLst>
                  <a:outerShdw blurRad="38100" dist="38100" dir="2700000" algn="tl">
                    <a:srgbClr val="000000">
                      <a:alpha val="43137"/>
                    </a:srgbClr>
                  </a:outerShdw>
                </a:effectLst>
              </a:endParaRPr>
            </a:p>
          </p:txBody>
        </p:sp>
        <p:grpSp>
          <p:nvGrpSpPr>
            <p:cNvPr id="4" name="Group 48"/>
            <p:cNvGrpSpPr/>
            <p:nvPr/>
          </p:nvGrpSpPr>
          <p:grpSpPr>
            <a:xfrm>
              <a:off x="1928794" y="3429000"/>
              <a:ext cx="1285884" cy="1571636"/>
              <a:chOff x="1928794" y="3429000"/>
              <a:chExt cx="1285884" cy="1571636"/>
            </a:xfrm>
          </p:grpSpPr>
          <p:grpSp>
            <p:nvGrpSpPr>
              <p:cNvPr id="5" name="Group 43"/>
              <p:cNvGrpSpPr/>
              <p:nvPr/>
            </p:nvGrpSpPr>
            <p:grpSpPr>
              <a:xfrm>
                <a:off x="1928794" y="3429000"/>
                <a:ext cx="1285884" cy="1571636"/>
                <a:chOff x="1785918" y="3143248"/>
                <a:chExt cx="1285884" cy="1571636"/>
              </a:xfrm>
            </p:grpSpPr>
            <p:sp>
              <p:nvSpPr>
                <p:cNvPr id="38" name="Flowchart: Alternate Process 37"/>
                <p:cNvSpPr/>
                <p:nvPr/>
              </p:nvSpPr>
              <p:spPr>
                <a:xfrm>
                  <a:off x="1785918" y="3143248"/>
                  <a:ext cx="1285884"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00" b="1" dirty="0" smtClean="0"/>
                    <a:t>文件流存储节点</a:t>
                  </a:r>
                  <a:endParaRPr lang="en-US" sz="1000" b="1" dirty="0"/>
                </a:p>
              </p:txBody>
            </p:sp>
            <p:sp>
              <p:nvSpPr>
                <p:cNvPr id="11" name="Can 10"/>
                <p:cNvSpPr/>
                <p:nvPr/>
              </p:nvSpPr>
              <p:spPr>
                <a:xfrm>
                  <a:off x="1928794" y="3571876"/>
                  <a:ext cx="1000132" cy="71438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solidFill>
                        <a:schemeClr val="bg1"/>
                      </a:solidFill>
                    </a:rPr>
                    <a:t>Filestream</a:t>
                  </a:r>
                  <a:endParaRPr lang="en-US" sz="1200" dirty="0" smtClean="0">
                    <a:solidFill>
                      <a:schemeClr val="bg1"/>
                    </a:solidFill>
                  </a:endParaRPr>
                </a:p>
                <a:p>
                  <a:pPr algn="ctr"/>
                  <a:r>
                    <a:rPr lang="zh-CN" altLang="en-US" sz="1200" dirty="0" smtClean="0">
                      <a:solidFill>
                        <a:schemeClr val="bg1"/>
                      </a:solidFill>
                    </a:rPr>
                    <a:t>文件流ＤＢ</a:t>
                  </a:r>
                  <a:endParaRPr lang="en-US" sz="1200" dirty="0">
                    <a:solidFill>
                      <a:schemeClr val="bg1"/>
                    </a:solidFill>
                  </a:endParaRPr>
                </a:p>
              </p:txBody>
            </p:sp>
            <p:sp>
              <p:nvSpPr>
                <p:cNvPr id="42" name="Flowchart: Card 41"/>
                <p:cNvSpPr/>
                <p:nvPr/>
              </p:nvSpPr>
              <p:spPr>
                <a:xfrm>
                  <a:off x="1928794" y="4357694"/>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7" name="Flowchart: Card 46"/>
              <p:cNvSpPr/>
              <p:nvPr/>
            </p:nvSpPr>
            <p:spPr>
              <a:xfrm>
                <a:off x="242886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 name="Flowchart: Card 47"/>
              <p:cNvSpPr/>
              <p:nvPr/>
            </p:nvSpPr>
            <p:spPr>
              <a:xfrm>
                <a:off x="278605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7" name="Group 56"/>
            <p:cNvGrpSpPr/>
            <p:nvPr/>
          </p:nvGrpSpPr>
          <p:grpSpPr>
            <a:xfrm>
              <a:off x="3357554" y="3429000"/>
              <a:ext cx="1285884" cy="1571636"/>
              <a:chOff x="1928794" y="3429000"/>
              <a:chExt cx="1285884" cy="1571636"/>
            </a:xfrm>
          </p:grpSpPr>
          <p:grpSp>
            <p:nvGrpSpPr>
              <p:cNvPr id="10" name="Group 43"/>
              <p:cNvGrpSpPr/>
              <p:nvPr/>
            </p:nvGrpSpPr>
            <p:grpSpPr>
              <a:xfrm>
                <a:off x="1928794" y="3429000"/>
                <a:ext cx="1285884" cy="1571636"/>
                <a:chOff x="1785918" y="3143248"/>
                <a:chExt cx="1285884" cy="1571636"/>
              </a:xfrm>
            </p:grpSpPr>
            <p:sp>
              <p:nvSpPr>
                <p:cNvPr id="61" name="Flowchart: Alternate Process 60"/>
                <p:cNvSpPr/>
                <p:nvPr/>
              </p:nvSpPr>
              <p:spPr>
                <a:xfrm>
                  <a:off x="1785918" y="3143248"/>
                  <a:ext cx="1285884"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00" b="1" dirty="0" smtClean="0"/>
                    <a:t>文件流存储节点</a:t>
                  </a:r>
                  <a:endParaRPr lang="en-US" sz="1000" b="1" dirty="0"/>
                </a:p>
              </p:txBody>
            </p:sp>
            <p:sp>
              <p:nvSpPr>
                <p:cNvPr id="62" name="Can 61"/>
                <p:cNvSpPr/>
                <p:nvPr/>
              </p:nvSpPr>
              <p:spPr>
                <a:xfrm>
                  <a:off x="1928794" y="3571876"/>
                  <a:ext cx="1000132" cy="71438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solidFill>
                        <a:schemeClr val="bg1"/>
                      </a:solidFill>
                    </a:rPr>
                    <a:t>Filestream</a:t>
                  </a:r>
                  <a:endParaRPr lang="en-US" sz="1200" dirty="0" smtClean="0">
                    <a:solidFill>
                      <a:schemeClr val="bg1"/>
                    </a:solidFill>
                  </a:endParaRPr>
                </a:p>
                <a:p>
                  <a:pPr algn="ctr"/>
                  <a:r>
                    <a:rPr lang="zh-CN" altLang="en-US" sz="1200" dirty="0" smtClean="0">
                      <a:solidFill>
                        <a:schemeClr val="bg1"/>
                      </a:solidFill>
                    </a:rPr>
                    <a:t>文件流ＤＢ</a:t>
                  </a:r>
                  <a:endParaRPr lang="en-US" sz="1200" dirty="0">
                    <a:solidFill>
                      <a:schemeClr val="bg1"/>
                    </a:solidFill>
                  </a:endParaRPr>
                </a:p>
              </p:txBody>
            </p:sp>
            <p:sp>
              <p:nvSpPr>
                <p:cNvPr id="63" name="Flowchart: Card 62"/>
                <p:cNvSpPr/>
                <p:nvPr/>
              </p:nvSpPr>
              <p:spPr>
                <a:xfrm>
                  <a:off x="1928794" y="4357694"/>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59" name="Flowchart: Card 58"/>
              <p:cNvSpPr/>
              <p:nvPr/>
            </p:nvSpPr>
            <p:spPr>
              <a:xfrm>
                <a:off x="242886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0" name="Flowchart: Card 59"/>
              <p:cNvSpPr/>
              <p:nvPr/>
            </p:nvSpPr>
            <p:spPr>
              <a:xfrm>
                <a:off x="278605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65" name="Up-Down Arrow 64"/>
            <p:cNvSpPr/>
            <p:nvPr/>
          </p:nvSpPr>
          <p:spPr>
            <a:xfrm>
              <a:off x="2419336"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66" name="Up-Down Arrow 65"/>
            <p:cNvSpPr/>
            <p:nvPr/>
          </p:nvSpPr>
          <p:spPr>
            <a:xfrm>
              <a:off x="2624126"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67" name="Up-Down Arrow 66"/>
            <p:cNvSpPr/>
            <p:nvPr/>
          </p:nvSpPr>
          <p:spPr>
            <a:xfrm>
              <a:off x="2838440"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68" name="Up-Down Arrow 67"/>
            <p:cNvSpPr/>
            <p:nvPr/>
          </p:nvSpPr>
          <p:spPr>
            <a:xfrm>
              <a:off x="3062278"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69" name="Up-Down Arrow 68"/>
            <p:cNvSpPr/>
            <p:nvPr/>
          </p:nvSpPr>
          <p:spPr>
            <a:xfrm>
              <a:off x="3276592"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70" name="Up-Down Arrow 69"/>
            <p:cNvSpPr/>
            <p:nvPr/>
          </p:nvSpPr>
          <p:spPr>
            <a:xfrm>
              <a:off x="3490906"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71" name="Up-Down Arrow 70"/>
            <p:cNvSpPr/>
            <p:nvPr/>
          </p:nvSpPr>
          <p:spPr>
            <a:xfrm>
              <a:off x="3705220"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72" name="Up-Down Arrow 71"/>
            <p:cNvSpPr/>
            <p:nvPr/>
          </p:nvSpPr>
          <p:spPr>
            <a:xfrm>
              <a:off x="3919534"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73" name="Up-Down Arrow 72"/>
            <p:cNvSpPr/>
            <p:nvPr/>
          </p:nvSpPr>
          <p:spPr>
            <a:xfrm>
              <a:off x="4133848"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75" name="Up-Down Arrow 74"/>
            <p:cNvSpPr/>
            <p:nvPr/>
          </p:nvSpPr>
          <p:spPr>
            <a:xfrm>
              <a:off x="4348162" y="2681286"/>
              <a:ext cx="152400" cy="5334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6" name="Rounded Rectangle 5"/>
            <p:cNvSpPr/>
            <p:nvPr/>
          </p:nvSpPr>
          <p:spPr>
            <a:xfrm>
              <a:off x="1928794" y="2266928"/>
              <a:ext cx="321471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err="1" smtClean="0">
                  <a:solidFill>
                    <a:schemeClr val="bg1"/>
                  </a:solidFill>
                </a:rPr>
                <a:t>Filestream</a:t>
              </a:r>
              <a:r>
                <a:rPr lang="en-US" sz="1400" dirty="0" smtClean="0">
                  <a:solidFill>
                    <a:schemeClr val="bg1"/>
                  </a:solidFill>
                </a:rPr>
                <a:t> </a:t>
              </a:r>
              <a:r>
                <a:rPr lang="zh-CN" altLang="en-US" sz="1400" dirty="0" smtClean="0">
                  <a:solidFill>
                    <a:schemeClr val="bg1"/>
                  </a:solidFill>
                </a:rPr>
                <a:t>文件流存储接口</a:t>
              </a:r>
              <a:endParaRPr lang="en-US" sz="1400" dirty="0">
                <a:solidFill>
                  <a:schemeClr val="bg1"/>
                </a:solidFill>
              </a:endParaRPr>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RBS+</a:t>
            </a:r>
            <a:r>
              <a:rPr lang="zh-CN" altLang="en-US" sz="3600" dirty="0" smtClean="0"/>
              <a:t>文件流解决方案架构二</a:t>
            </a:r>
            <a:r>
              <a:rPr lang="en-US" altLang="zh-CN" dirty="0" smtClean="0"/>
              <a:t/>
            </a:r>
            <a:br>
              <a:rPr lang="en-US" altLang="zh-CN" dirty="0" smtClean="0"/>
            </a:br>
            <a:r>
              <a:rPr lang="zh-CN" altLang="en-US" sz="3100" i="1" dirty="0" smtClean="0"/>
              <a:t>大型企业级应用场景</a:t>
            </a:r>
            <a:endParaRPr lang="en-US" sz="3100" i="1" dirty="0"/>
          </a:p>
        </p:txBody>
      </p:sp>
      <p:sp>
        <p:nvSpPr>
          <p:cNvPr id="5" name="Flowchart: Alternate Process 4"/>
          <p:cNvSpPr/>
          <p:nvPr/>
        </p:nvSpPr>
        <p:spPr>
          <a:xfrm>
            <a:off x="1428728" y="4357694"/>
            <a:ext cx="3000396" cy="200026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1200" dirty="0" smtClean="0"/>
              <a:t>RBS+</a:t>
            </a:r>
            <a:r>
              <a:rPr lang="zh-CN" altLang="en-US" sz="1200" dirty="0" smtClean="0"/>
              <a:t>文件流存储池</a:t>
            </a:r>
            <a:endParaRPr lang="en-US" sz="1200" dirty="0"/>
          </a:p>
        </p:txBody>
      </p:sp>
      <p:sp>
        <p:nvSpPr>
          <p:cNvPr id="6" name="Rounded Rectangle 5"/>
          <p:cNvSpPr/>
          <p:nvPr/>
        </p:nvSpPr>
        <p:spPr>
          <a:xfrm>
            <a:off x="1333488" y="3429000"/>
            <a:ext cx="7024726" cy="3000396"/>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lIns="0" tIns="0" rIns="0" bIns="0" rtlCol="0" anchor="t" anchorCtr="0"/>
          <a:lstStyle/>
          <a:p>
            <a:pPr algn="ctr"/>
            <a:r>
              <a:rPr lang="zh-CN" altLang="en-US" sz="1400" b="1" dirty="0" smtClean="0">
                <a:solidFill>
                  <a:schemeClr val="tx1"/>
                </a:solidFill>
              </a:rPr>
              <a:t>企业核心</a:t>
            </a:r>
            <a:r>
              <a:rPr lang="en-US" altLang="zh-CN" sz="1400" b="1" dirty="0" smtClean="0">
                <a:solidFill>
                  <a:schemeClr val="tx1"/>
                </a:solidFill>
              </a:rPr>
              <a:t>BLOB</a:t>
            </a:r>
            <a:r>
              <a:rPr lang="zh-CN" altLang="en-US" sz="1400" b="1" dirty="0" smtClean="0">
                <a:solidFill>
                  <a:schemeClr val="tx1"/>
                </a:solidFill>
              </a:rPr>
              <a:t>存储系统</a:t>
            </a:r>
            <a:endParaRPr lang="en-US" sz="1400" b="1" dirty="0">
              <a:solidFill>
                <a:schemeClr val="tx1"/>
              </a:solidFill>
            </a:endParaRPr>
          </a:p>
        </p:txBody>
      </p:sp>
      <p:sp>
        <p:nvSpPr>
          <p:cNvPr id="8" name="Up-Down Arrow 7"/>
          <p:cNvSpPr/>
          <p:nvPr/>
        </p:nvSpPr>
        <p:spPr>
          <a:xfrm>
            <a:off x="1847832"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13" name="TextBox 12"/>
          <p:cNvSpPr txBox="1"/>
          <p:nvPr/>
        </p:nvSpPr>
        <p:spPr>
          <a:xfrm>
            <a:off x="571472" y="3714752"/>
            <a:ext cx="992579" cy="577081"/>
          </a:xfrm>
          <a:prstGeom prst="rect">
            <a:avLst/>
          </a:prstGeom>
          <a:noFill/>
        </p:spPr>
        <p:txBody>
          <a:bodyPr wrap="none" rtlCol="0">
            <a:spAutoFit/>
          </a:bodyPr>
          <a:lstStyle/>
          <a:p>
            <a:pPr algn="r"/>
            <a:r>
              <a:rPr lang="en-US" altLang="zh-CN" sz="1050" dirty="0" smtClean="0"/>
              <a:t>SQL RBS</a:t>
            </a:r>
          </a:p>
          <a:p>
            <a:pPr algn="r"/>
            <a:r>
              <a:rPr lang="zh-CN" altLang="en-US" sz="1050" dirty="0" smtClean="0"/>
              <a:t>后端存储接口</a:t>
            </a:r>
            <a:endParaRPr lang="en-US" altLang="zh-CN" sz="1050" dirty="0" smtClean="0"/>
          </a:p>
          <a:p>
            <a:pPr algn="r"/>
            <a:r>
              <a:rPr lang="en-US" sz="1050" dirty="0" smtClean="0"/>
              <a:t>Provider API</a:t>
            </a:r>
            <a:endParaRPr lang="en-US" sz="1050" dirty="0"/>
          </a:p>
        </p:txBody>
      </p:sp>
      <p:sp>
        <p:nvSpPr>
          <p:cNvPr id="17" name="Flowchart: Magnetic Disk 16"/>
          <p:cNvSpPr/>
          <p:nvPr/>
        </p:nvSpPr>
        <p:spPr bwMode="auto">
          <a:xfrm>
            <a:off x="7500958" y="3643314"/>
            <a:ext cx="714380" cy="781048"/>
          </a:xfrm>
          <a:prstGeom prst="flowChartMagneticDisk">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rtlCol="0" anchor="ctr" compatLnSpc="1">
            <a:noAutofit/>
          </a:bodyPr>
          <a:lstStyle/>
          <a:p>
            <a:pPr marL="0" marR="0" indent="0" algn="ctr" defTabSz="914400" rtl="0" eaLnBrk="1" fontAlgn="base" latinLnBrk="0" hangingPunct="1">
              <a:lnSpc>
                <a:spcPct val="85000"/>
              </a:lnSpc>
              <a:spcAft>
                <a:spcPct val="0"/>
              </a:spcAft>
              <a:buNone/>
              <a:tabLst/>
            </a:pPr>
            <a:r>
              <a:rPr kumimoji="0" lang="en-US" sz="1100" b="1" i="0" u="none" strike="noStrike" baseline="0" dirty="0" smtClean="0">
                <a:solidFill>
                  <a:schemeClr val="bg1"/>
                </a:solidFill>
                <a:effectLst>
                  <a:outerShdw blurRad="38100" dist="38100" dir="2700000" algn="tl">
                    <a:srgbClr val="000000">
                      <a:alpha val="43137"/>
                    </a:srgbClr>
                  </a:outerShdw>
                </a:effectLst>
              </a:rPr>
              <a:t>SQL</a:t>
            </a:r>
            <a:r>
              <a:rPr kumimoji="0" lang="en-US" sz="1100" b="1" i="0" u="none" strike="noStrike" dirty="0" smtClean="0">
                <a:solidFill>
                  <a:schemeClr val="bg1"/>
                </a:solidFill>
                <a:effectLst>
                  <a:outerShdw blurRad="38100" dist="38100" dir="2700000" algn="tl">
                    <a:srgbClr val="000000">
                      <a:alpha val="43137"/>
                    </a:srgbClr>
                  </a:outerShdw>
                </a:effectLst>
              </a:rPr>
              <a:t> DB</a:t>
            </a:r>
          </a:p>
          <a:p>
            <a:pPr marL="0" marR="0" indent="0" algn="ctr" defTabSz="914400" rtl="0" eaLnBrk="1" fontAlgn="base" latinLnBrk="0" hangingPunct="1">
              <a:lnSpc>
                <a:spcPct val="85000"/>
              </a:lnSpc>
              <a:spcAft>
                <a:spcPct val="0"/>
              </a:spcAft>
              <a:buNone/>
              <a:tabLst/>
            </a:pPr>
            <a:r>
              <a:rPr lang="en-US" altLang="zh-CN" sz="1100" b="1" baseline="0" dirty="0" smtClean="0">
                <a:solidFill>
                  <a:schemeClr val="bg1"/>
                </a:solidFill>
                <a:effectLst>
                  <a:outerShdw blurRad="38100" dist="38100" dir="2700000" algn="tl">
                    <a:srgbClr val="000000">
                      <a:alpha val="43137"/>
                    </a:srgbClr>
                  </a:outerShdw>
                </a:effectLst>
              </a:rPr>
              <a:t>RBS</a:t>
            </a:r>
          </a:p>
          <a:p>
            <a:pPr marL="0" marR="0" indent="0" algn="ctr" defTabSz="914400" rtl="0" eaLnBrk="1" fontAlgn="base" latinLnBrk="0" hangingPunct="1">
              <a:lnSpc>
                <a:spcPct val="85000"/>
              </a:lnSpc>
              <a:spcAft>
                <a:spcPct val="0"/>
              </a:spcAft>
              <a:buNone/>
              <a:tabLst/>
            </a:pPr>
            <a:r>
              <a:rPr lang="zh-CN" altLang="en-US" sz="1100" b="1" baseline="0" dirty="0" smtClean="0">
                <a:solidFill>
                  <a:schemeClr val="bg1"/>
                </a:solidFill>
                <a:effectLst>
                  <a:outerShdw blurRad="38100" dist="38100" dir="2700000" algn="tl">
                    <a:srgbClr val="000000">
                      <a:alpha val="43137"/>
                    </a:srgbClr>
                  </a:outerShdw>
                </a:effectLst>
              </a:rPr>
              <a:t>数据库</a:t>
            </a:r>
            <a:endParaRPr kumimoji="0" lang="en-US" sz="1100" b="1" i="0" u="none" strike="noStrike" baseline="0" dirty="0" smtClean="0">
              <a:solidFill>
                <a:schemeClr val="bg1"/>
              </a:solidFill>
              <a:effectLst>
                <a:outerShdw blurRad="38100" dist="38100" dir="2700000" algn="tl">
                  <a:srgbClr val="000000">
                    <a:alpha val="43137"/>
                  </a:srgbClr>
                </a:outerShdw>
              </a:effectLst>
            </a:endParaRPr>
          </a:p>
        </p:txBody>
      </p:sp>
      <p:grpSp>
        <p:nvGrpSpPr>
          <p:cNvPr id="3" name="Group 48"/>
          <p:cNvGrpSpPr/>
          <p:nvPr/>
        </p:nvGrpSpPr>
        <p:grpSpPr>
          <a:xfrm>
            <a:off x="1571604" y="4714884"/>
            <a:ext cx="1285884" cy="1571636"/>
            <a:chOff x="1928794" y="3429000"/>
            <a:chExt cx="1285884" cy="1571636"/>
          </a:xfrm>
        </p:grpSpPr>
        <p:grpSp>
          <p:nvGrpSpPr>
            <p:cNvPr id="4" name="Group 43"/>
            <p:cNvGrpSpPr/>
            <p:nvPr/>
          </p:nvGrpSpPr>
          <p:grpSpPr>
            <a:xfrm>
              <a:off x="1928794" y="3429000"/>
              <a:ext cx="1285884" cy="1571636"/>
              <a:chOff x="1785918" y="3143248"/>
              <a:chExt cx="1285884" cy="1571636"/>
            </a:xfrm>
          </p:grpSpPr>
          <p:sp>
            <p:nvSpPr>
              <p:cNvPr id="40" name="Flowchart: Alternate Process 39"/>
              <p:cNvSpPr/>
              <p:nvPr/>
            </p:nvSpPr>
            <p:spPr>
              <a:xfrm>
                <a:off x="1785918" y="3143248"/>
                <a:ext cx="1285884"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00" b="1" dirty="0" smtClean="0"/>
                  <a:t>文件流存储节点</a:t>
                </a:r>
                <a:endParaRPr lang="en-US" sz="1000" b="1" dirty="0"/>
              </a:p>
            </p:txBody>
          </p:sp>
          <p:sp>
            <p:nvSpPr>
              <p:cNvPr id="41" name="Can 40"/>
              <p:cNvSpPr/>
              <p:nvPr/>
            </p:nvSpPr>
            <p:spPr>
              <a:xfrm>
                <a:off x="1928794" y="3571876"/>
                <a:ext cx="1000132" cy="71438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solidFill>
                      <a:schemeClr val="bg1"/>
                    </a:solidFill>
                  </a:rPr>
                  <a:t>Filestream</a:t>
                </a:r>
                <a:endParaRPr lang="en-US" sz="1200" dirty="0" smtClean="0">
                  <a:solidFill>
                    <a:schemeClr val="bg1"/>
                  </a:solidFill>
                </a:endParaRPr>
              </a:p>
              <a:p>
                <a:pPr algn="ctr"/>
                <a:r>
                  <a:rPr lang="zh-CN" altLang="en-US" sz="1200" dirty="0" smtClean="0">
                    <a:solidFill>
                      <a:schemeClr val="bg1"/>
                    </a:solidFill>
                  </a:rPr>
                  <a:t>文件流ＤＢ</a:t>
                </a:r>
                <a:endParaRPr lang="en-US" sz="1200" dirty="0">
                  <a:solidFill>
                    <a:schemeClr val="bg1"/>
                  </a:solidFill>
                </a:endParaRPr>
              </a:p>
            </p:txBody>
          </p:sp>
          <p:sp>
            <p:nvSpPr>
              <p:cNvPr id="42" name="Flowchart: Card 41"/>
              <p:cNvSpPr/>
              <p:nvPr/>
            </p:nvSpPr>
            <p:spPr>
              <a:xfrm>
                <a:off x="1928794" y="4357694"/>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38" name="Flowchart: Card 37"/>
            <p:cNvSpPr/>
            <p:nvPr/>
          </p:nvSpPr>
          <p:spPr>
            <a:xfrm>
              <a:off x="242886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9" name="Flowchart: Card 38"/>
            <p:cNvSpPr/>
            <p:nvPr/>
          </p:nvSpPr>
          <p:spPr>
            <a:xfrm>
              <a:off x="278605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 name="Group 56"/>
          <p:cNvGrpSpPr/>
          <p:nvPr/>
        </p:nvGrpSpPr>
        <p:grpSpPr>
          <a:xfrm>
            <a:off x="3000364" y="4714884"/>
            <a:ext cx="1285884" cy="1571636"/>
            <a:chOff x="1928794" y="3429000"/>
            <a:chExt cx="1285884" cy="1571636"/>
          </a:xfrm>
        </p:grpSpPr>
        <p:grpSp>
          <p:nvGrpSpPr>
            <p:cNvPr id="10" name="Group 43"/>
            <p:cNvGrpSpPr/>
            <p:nvPr/>
          </p:nvGrpSpPr>
          <p:grpSpPr>
            <a:xfrm>
              <a:off x="1928794" y="3429000"/>
              <a:ext cx="1285884" cy="1571636"/>
              <a:chOff x="1785918" y="3143248"/>
              <a:chExt cx="1285884" cy="1571636"/>
            </a:xfrm>
          </p:grpSpPr>
          <p:sp>
            <p:nvSpPr>
              <p:cNvPr id="34" name="Flowchart: Alternate Process 33"/>
              <p:cNvSpPr/>
              <p:nvPr/>
            </p:nvSpPr>
            <p:spPr>
              <a:xfrm>
                <a:off x="1785918" y="3143248"/>
                <a:ext cx="1285884"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00" b="1" dirty="0" smtClean="0"/>
                  <a:t>文件流存储节点</a:t>
                </a:r>
                <a:endParaRPr lang="en-US" sz="1000" b="1" dirty="0"/>
              </a:p>
            </p:txBody>
          </p:sp>
          <p:sp>
            <p:nvSpPr>
              <p:cNvPr id="35" name="Can 34"/>
              <p:cNvSpPr/>
              <p:nvPr/>
            </p:nvSpPr>
            <p:spPr>
              <a:xfrm>
                <a:off x="1928794" y="3571876"/>
                <a:ext cx="1000132" cy="71438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solidFill>
                      <a:schemeClr val="bg1"/>
                    </a:solidFill>
                  </a:rPr>
                  <a:t>Filestream</a:t>
                </a:r>
                <a:endParaRPr lang="en-US" sz="1200" dirty="0" smtClean="0">
                  <a:solidFill>
                    <a:schemeClr val="bg1"/>
                  </a:solidFill>
                </a:endParaRPr>
              </a:p>
              <a:p>
                <a:pPr algn="ctr"/>
                <a:r>
                  <a:rPr lang="zh-CN" altLang="en-US" sz="1200" dirty="0" smtClean="0">
                    <a:solidFill>
                      <a:schemeClr val="bg1"/>
                    </a:solidFill>
                  </a:rPr>
                  <a:t>文件流ＤＢ</a:t>
                </a:r>
                <a:endParaRPr lang="en-US" sz="1200" dirty="0">
                  <a:solidFill>
                    <a:schemeClr val="bg1"/>
                  </a:solidFill>
                </a:endParaRPr>
              </a:p>
            </p:txBody>
          </p:sp>
          <p:sp>
            <p:nvSpPr>
              <p:cNvPr id="36" name="Flowchart: Card 35"/>
              <p:cNvSpPr/>
              <p:nvPr/>
            </p:nvSpPr>
            <p:spPr>
              <a:xfrm>
                <a:off x="1928794" y="4357694"/>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32" name="Flowchart: Card 31"/>
            <p:cNvSpPr/>
            <p:nvPr/>
          </p:nvSpPr>
          <p:spPr>
            <a:xfrm>
              <a:off x="242886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Flowchart: Card 32"/>
            <p:cNvSpPr/>
            <p:nvPr/>
          </p:nvSpPr>
          <p:spPr>
            <a:xfrm>
              <a:off x="278605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20" name="Up-Down Arrow 19"/>
          <p:cNvSpPr/>
          <p:nvPr/>
        </p:nvSpPr>
        <p:spPr>
          <a:xfrm>
            <a:off x="2062146"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21" name="Up-Down Arrow 20"/>
          <p:cNvSpPr/>
          <p:nvPr/>
        </p:nvSpPr>
        <p:spPr>
          <a:xfrm>
            <a:off x="2266936"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22" name="Up-Down Arrow 21"/>
          <p:cNvSpPr/>
          <p:nvPr/>
        </p:nvSpPr>
        <p:spPr>
          <a:xfrm>
            <a:off x="2481250"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25" name="Up-Down Arrow 24"/>
          <p:cNvSpPr/>
          <p:nvPr/>
        </p:nvSpPr>
        <p:spPr>
          <a:xfrm>
            <a:off x="3214678"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26" name="Up-Down Arrow 25"/>
          <p:cNvSpPr/>
          <p:nvPr/>
        </p:nvSpPr>
        <p:spPr>
          <a:xfrm>
            <a:off x="3428992"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27" name="Up-Down Arrow 26"/>
          <p:cNvSpPr/>
          <p:nvPr/>
        </p:nvSpPr>
        <p:spPr>
          <a:xfrm>
            <a:off x="3643306"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28" name="Up-Down Arrow 27"/>
          <p:cNvSpPr/>
          <p:nvPr/>
        </p:nvSpPr>
        <p:spPr>
          <a:xfrm>
            <a:off x="3857620" y="4181484"/>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30" name="Rounded Rectangle 29"/>
          <p:cNvSpPr/>
          <p:nvPr/>
        </p:nvSpPr>
        <p:spPr>
          <a:xfrm>
            <a:off x="1571604" y="3767126"/>
            <a:ext cx="5572164"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err="1" smtClean="0">
                <a:solidFill>
                  <a:schemeClr val="bg1"/>
                </a:solidFill>
              </a:rPr>
              <a:t>Filestream</a:t>
            </a:r>
            <a:r>
              <a:rPr lang="en-US" sz="1400" dirty="0" smtClean="0">
                <a:solidFill>
                  <a:schemeClr val="bg1"/>
                </a:solidFill>
              </a:rPr>
              <a:t> </a:t>
            </a:r>
            <a:r>
              <a:rPr lang="zh-CN" altLang="en-US" sz="1400" dirty="0" smtClean="0">
                <a:solidFill>
                  <a:schemeClr val="bg1"/>
                </a:solidFill>
              </a:rPr>
              <a:t>文件流存储接口</a:t>
            </a:r>
            <a:endParaRPr lang="en-US" sz="1400" dirty="0">
              <a:solidFill>
                <a:schemeClr val="bg1"/>
              </a:solidFill>
            </a:endParaRPr>
          </a:p>
        </p:txBody>
      </p:sp>
      <p:sp>
        <p:nvSpPr>
          <p:cNvPr id="57" name="Striped Right Arrow 56"/>
          <p:cNvSpPr/>
          <p:nvPr/>
        </p:nvSpPr>
        <p:spPr>
          <a:xfrm>
            <a:off x="7286644" y="5000636"/>
            <a:ext cx="785818" cy="10001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t>横向扩展</a:t>
            </a:r>
            <a:endParaRPr lang="en-US" sz="1100" b="1" dirty="0"/>
          </a:p>
        </p:txBody>
      </p:sp>
      <p:sp>
        <p:nvSpPr>
          <p:cNvPr id="58" name="Up-Down Arrow 57"/>
          <p:cNvSpPr/>
          <p:nvPr/>
        </p:nvSpPr>
        <p:spPr>
          <a:xfrm>
            <a:off x="4714876"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59" name="Up-Down Arrow 58"/>
          <p:cNvSpPr/>
          <p:nvPr/>
        </p:nvSpPr>
        <p:spPr>
          <a:xfrm>
            <a:off x="4929190"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0" name="Up-Down Arrow 59"/>
          <p:cNvSpPr/>
          <p:nvPr/>
        </p:nvSpPr>
        <p:spPr>
          <a:xfrm>
            <a:off x="5133980"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1" name="Up-Down Arrow 60"/>
          <p:cNvSpPr/>
          <p:nvPr/>
        </p:nvSpPr>
        <p:spPr>
          <a:xfrm>
            <a:off x="5348294"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5" name="Up-Down Arrow 64"/>
          <p:cNvSpPr/>
          <p:nvPr/>
        </p:nvSpPr>
        <p:spPr>
          <a:xfrm>
            <a:off x="6072198"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6" name="Up-Down Arrow 65"/>
          <p:cNvSpPr/>
          <p:nvPr/>
        </p:nvSpPr>
        <p:spPr>
          <a:xfrm>
            <a:off x="6286512"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7" name="Up-Down Arrow 66"/>
          <p:cNvSpPr/>
          <p:nvPr/>
        </p:nvSpPr>
        <p:spPr>
          <a:xfrm>
            <a:off x="6500826"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sp>
        <p:nvSpPr>
          <p:cNvPr id="68" name="Up-Down Arrow 67"/>
          <p:cNvSpPr/>
          <p:nvPr/>
        </p:nvSpPr>
        <p:spPr>
          <a:xfrm>
            <a:off x="6715140" y="4214818"/>
            <a:ext cx="152400" cy="533400"/>
          </a:xfrm>
          <a:prstGeom prst="upDown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b="1" dirty="0"/>
          </a:p>
        </p:txBody>
      </p:sp>
      <p:grpSp>
        <p:nvGrpSpPr>
          <p:cNvPr id="11" name="Group 48"/>
          <p:cNvGrpSpPr/>
          <p:nvPr/>
        </p:nvGrpSpPr>
        <p:grpSpPr>
          <a:xfrm>
            <a:off x="4429124" y="4714884"/>
            <a:ext cx="1285884" cy="1571636"/>
            <a:chOff x="1928794" y="3429000"/>
            <a:chExt cx="1285884" cy="1571636"/>
          </a:xfrm>
        </p:grpSpPr>
        <p:grpSp>
          <p:nvGrpSpPr>
            <p:cNvPr id="12" name="Group 43"/>
            <p:cNvGrpSpPr/>
            <p:nvPr/>
          </p:nvGrpSpPr>
          <p:grpSpPr>
            <a:xfrm>
              <a:off x="1928794" y="3429000"/>
              <a:ext cx="1285884" cy="1571636"/>
              <a:chOff x="1785918" y="3143248"/>
              <a:chExt cx="1285884" cy="1571636"/>
            </a:xfrm>
          </p:grpSpPr>
          <p:sp>
            <p:nvSpPr>
              <p:cNvPr id="47" name="Flowchart: Alternate Process 46"/>
              <p:cNvSpPr/>
              <p:nvPr/>
            </p:nvSpPr>
            <p:spPr>
              <a:xfrm>
                <a:off x="1785918" y="3143248"/>
                <a:ext cx="1285884"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00" b="1" dirty="0" smtClean="0"/>
                  <a:t>文件流存储节点</a:t>
                </a:r>
                <a:endParaRPr lang="en-US" sz="1000" b="1" dirty="0"/>
              </a:p>
            </p:txBody>
          </p:sp>
          <p:sp>
            <p:nvSpPr>
              <p:cNvPr id="48" name="Can 47"/>
              <p:cNvSpPr/>
              <p:nvPr/>
            </p:nvSpPr>
            <p:spPr>
              <a:xfrm>
                <a:off x="1928794" y="3571876"/>
                <a:ext cx="1000132" cy="71438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solidFill>
                      <a:schemeClr val="bg1"/>
                    </a:solidFill>
                  </a:rPr>
                  <a:t>Filestream</a:t>
                </a:r>
                <a:endParaRPr lang="en-US" sz="1200" dirty="0" smtClean="0">
                  <a:solidFill>
                    <a:schemeClr val="bg1"/>
                  </a:solidFill>
                </a:endParaRPr>
              </a:p>
              <a:p>
                <a:pPr algn="ctr"/>
                <a:r>
                  <a:rPr lang="zh-CN" altLang="en-US" sz="1200" dirty="0" smtClean="0">
                    <a:solidFill>
                      <a:schemeClr val="bg1"/>
                    </a:solidFill>
                  </a:rPr>
                  <a:t>文件流ＤＢ</a:t>
                </a:r>
                <a:endParaRPr lang="en-US" sz="1200" dirty="0">
                  <a:solidFill>
                    <a:schemeClr val="bg1"/>
                  </a:solidFill>
                </a:endParaRPr>
              </a:p>
            </p:txBody>
          </p:sp>
          <p:sp>
            <p:nvSpPr>
              <p:cNvPr id="49" name="Flowchart: Card 48"/>
              <p:cNvSpPr/>
              <p:nvPr/>
            </p:nvSpPr>
            <p:spPr>
              <a:xfrm>
                <a:off x="1928794" y="4357694"/>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5" name="Flowchart: Card 44"/>
            <p:cNvSpPr/>
            <p:nvPr/>
          </p:nvSpPr>
          <p:spPr>
            <a:xfrm>
              <a:off x="242886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6" name="Flowchart: Card 45"/>
            <p:cNvSpPr/>
            <p:nvPr/>
          </p:nvSpPr>
          <p:spPr>
            <a:xfrm>
              <a:off x="278605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4" name="Group 56"/>
          <p:cNvGrpSpPr/>
          <p:nvPr/>
        </p:nvGrpSpPr>
        <p:grpSpPr>
          <a:xfrm>
            <a:off x="5857884" y="4714884"/>
            <a:ext cx="1285884" cy="1571636"/>
            <a:chOff x="1928794" y="3429000"/>
            <a:chExt cx="1285884" cy="1571636"/>
          </a:xfrm>
        </p:grpSpPr>
        <p:grpSp>
          <p:nvGrpSpPr>
            <p:cNvPr id="15" name="Group 43"/>
            <p:cNvGrpSpPr/>
            <p:nvPr/>
          </p:nvGrpSpPr>
          <p:grpSpPr>
            <a:xfrm>
              <a:off x="1928794" y="3429000"/>
              <a:ext cx="1285884" cy="1571636"/>
              <a:chOff x="1785918" y="3143248"/>
              <a:chExt cx="1285884" cy="1571636"/>
            </a:xfrm>
          </p:grpSpPr>
          <p:sp>
            <p:nvSpPr>
              <p:cNvPr id="54" name="Flowchart: Alternate Process 53"/>
              <p:cNvSpPr/>
              <p:nvPr/>
            </p:nvSpPr>
            <p:spPr>
              <a:xfrm>
                <a:off x="1785918" y="3143248"/>
                <a:ext cx="1285884"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000" b="1" dirty="0" smtClean="0"/>
                  <a:t>文件流存储节点</a:t>
                </a:r>
                <a:endParaRPr lang="en-US" sz="1000" b="1" dirty="0"/>
              </a:p>
            </p:txBody>
          </p:sp>
          <p:sp>
            <p:nvSpPr>
              <p:cNvPr id="55" name="Can 54"/>
              <p:cNvSpPr/>
              <p:nvPr/>
            </p:nvSpPr>
            <p:spPr>
              <a:xfrm>
                <a:off x="1928794" y="3571876"/>
                <a:ext cx="1000132" cy="714380"/>
              </a:xfrm>
              <a:prstGeom prst="ca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solidFill>
                      <a:schemeClr val="bg1"/>
                    </a:solidFill>
                  </a:rPr>
                  <a:t>Filestream</a:t>
                </a:r>
                <a:endParaRPr lang="en-US" sz="1200" dirty="0" smtClean="0">
                  <a:solidFill>
                    <a:schemeClr val="bg1"/>
                  </a:solidFill>
                </a:endParaRPr>
              </a:p>
              <a:p>
                <a:pPr algn="ctr"/>
                <a:r>
                  <a:rPr lang="zh-CN" altLang="en-US" sz="1200" dirty="0" smtClean="0">
                    <a:solidFill>
                      <a:schemeClr val="bg1"/>
                    </a:solidFill>
                  </a:rPr>
                  <a:t>文件流ＤＢ</a:t>
                </a:r>
                <a:endParaRPr lang="en-US" sz="1200" dirty="0">
                  <a:solidFill>
                    <a:schemeClr val="bg1"/>
                  </a:solidFill>
                </a:endParaRPr>
              </a:p>
            </p:txBody>
          </p:sp>
          <p:sp>
            <p:nvSpPr>
              <p:cNvPr id="56" name="Flowchart: Card 55"/>
              <p:cNvSpPr/>
              <p:nvPr/>
            </p:nvSpPr>
            <p:spPr>
              <a:xfrm>
                <a:off x="1928794" y="4357694"/>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52" name="Flowchart: Card 51"/>
            <p:cNvSpPr/>
            <p:nvPr/>
          </p:nvSpPr>
          <p:spPr>
            <a:xfrm>
              <a:off x="242886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 name="Flowchart: Card 52"/>
            <p:cNvSpPr/>
            <p:nvPr/>
          </p:nvSpPr>
          <p:spPr>
            <a:xfrm>
              <a:off x="2786050" y="4643446"/>
              <a:ext cx="285752" cy="214314"/>
            </a:xfrm>
            <a:prstGeom prst="flowChartPunchedCar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70" name="Left-Right Arrow 69"/>
          <p:cNvSpPr/>
          <p:nvPr/>
        </p:nvSpPr>
        <p:spPr>
          <a:xfrm>
            <a:off x="7143768" y="3929066"/>
            <a:ext cx="357190" cy="142876"/>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75"/>
          <p:cNvGrpSpPr/>
          <p:nvPr/>
        </p:nvGrpSpPr>
        <p:grpSpPr>
          <a:xfrm>
            <a:off x="1357290" y="1357298"/>
            <a:ext cx="1643074" cy="2071702"/>
            <a:chOff x="1285852" y="1142984"/>
            <a:chExt cx="1643074" cy="2071702"/>
          </a:xfrm>
        </p:grpSpPr>
        <p:sp>
          <p:nvSpPr>
            <p:cNvPr id="7" name="Rounded Rectangle 6"/>
            <p:cNvSpPr/>
            <p:nvPr/>
          </p:nvSpPr>
          <p:spPr>
            <a:xfrm>
              <a:off x="1285852" y="2214554"/>
              <a:ext cx="1643074" cy="5286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dirty="0" smtClean="0">
                  <a:solidFill>
                    <a:schemeClr val="bg1"/>
                  </a:solidFill>
                </a:rPr>
                <a:t>SQL RBS </a:t>
              </a:r>
              <a:r>
                <a:rPr lang="zh-CN" altLang="en-US" sz="1100" dirty="0" smtClean="0">
                  <a:solidFill>
                    <a:schemeClr val="bg1"/>
                  </a:solidFill>
                </a:rPr>
                <a:t>应用端接口</a:t>
              </a:r>
              <a:endParaRPr lang="en-US" altLang="zh-CN" sz="1100" dirty="0" smtClean="0">
                <a:solidFill>
                  <a:schemeClr val="bg1"/>
                </a:solidFill>
              </a:endParaRPr>
            </a:p>
            <a:p>
              <a:pPr algn="ctr"/>
              <a:r>
                <a:rPr lang="en-US" altLang="zh-CN" sz="1100" dirty="0" smtClean="0">
                  <a:solidFill>
                    <a:schemeClr val="bg1"/>
                  </a:solidFill>
                </a:rPr>
                <a:t>Client </a:t>
              </a:r>
              <a:r>
                <a:rPr lang="en-US" sz="1100" dirty="0" smtClean="0">
                  <a:solidFill>
                    <a:schemeClr val="bg1"/>
                  </a:solidFill>
                </a:rPr>
                <a:t>API</a:t>
              </a:r>
              <a:endParaRPr lang="en-US" sz="1100" dirty="0">
                <a:solidFill>
                  <a:schemeClr val="bg1"/>
                </a:solidFill>
              </a:endParaRPr>
            </a:p>
          </p:txBody>
        </p:sp>
        <p:sp>
          <p:nvSpPr>
            <p:cNvPr id="71" name="Up-Down Arrow 70"/>
            <p:cNvSpPr/>
            <p:nvPr/>
          </p:nvSpPr>
          <p:spPr>
            <a:xfrm>
              <a:off x="2071670" y="2714620"/>
              <a:ext cx="142876" cy="500066"/>
            </a:xfrm>
            <a:prstGeom prst="upDownArrow">
              <a:avLst/>
            </a:prstGeom>
            <a:gradFill flip="none" rotWithShape="1">
              <a:gsLst>
                <a:gs pos="0">
                  <a:srgbClr val="7030A0"/>
                </a:gs>
                <a:gs pos="100000">
                  <a:schemeClr val="accent2">
                    <a:tint val="37000"/>
                    <a:satMod val="300000"/>
                  </a:schemeClr>
                </a:gs>
                <a:gs pos="100000">
                  <a:schemeClr val="accent2">
                    <a:tint val="15000"/>
                    <a:satMod val="35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285852" y="1142984"/>
              <a:ext cx="1643074" cy="1028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600" b="1" dirty="0" smtClean="0">
                  <a:solidFill>
                    <a:schemeClr val="bg1"/>
                  </a:solidFill>
                </a:rPr>
                <a:t>客户订制应用</a:t>
              </a:r>
              <a:endParaRPr lang="en-US" sz="1600" b="1" dirty="0">
                <a:solidFill>
                  <a:schemeClr val="bg1"/>
                </a:solidFill>
              </a:endParaRPr>
            </a:p>
          </p:txBody>
        </p:sp>
      </p:grpSp>
      <p:sp>
        <p:nvSpPr>
          <p:cNvPr id="73" name="Rounded Rectangle 72"/>
          <p:cNvSpPr/>
          <p:nvPr/>
        </p:nvSpPr>
        <p:spPr>
          <a:xfrm>
            <a:off x="3143240" y="2428868"/>
            <a:ext cx="1643074" cy="5286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dirty="0" smtClean="0">
                <a:solidFill>
                  <a:schemeClr val="bg1"/>
                </a:solidFill>
              </a:rPr>
              <a:t>SQL RBS </a:t>
            </a:r>
            <a:r>
              <a:rPr lang="zh-CN" altLang="en-US" sz="1100" dirty="0" smtClean="0">
                <a:solidFill>
                  <a:schemeClr val="bg1"/>
                </a:solidFill>
              </a:rPr>
              <a:t>应用端接口</a:t>
            </a:r>
            <a:endParaRPr lang="en-US" altLang="zh-CN" sz="1100" dirty="0" smtClean="0">
              <a:solidFill>
                <a:schemeClr val="bg1"/>
              </a:solidFill>
            </a:endParaRPr>
          </a:p>
          <a:p>
            <a:pPr algn="ctr"/>
            <a:r>
              <a:rPr lang="en-US" altLang="zh-CN" sz="1100" dirty="0" smtClean="0">
                <a:solidFill>
                  <a:schemeClr val="bg1"/>
                </a:solidFill>
              </a:rPr>
              <a:t>Client </a:t>
            </a:r>
            <a:r>
              <a:rPr lang="en-US" sz="1100" dirty="0" smtClean="0">
                <a:solidFill>
                  <a:schemeClr val="bg1"/>
                </a:solidFill>
              </a:rPr>
              <a:t>API</a:t>
            </a:r>
            <a:endParaRPr lang="en-US" sz="1100" dirty="0">
              <a:solidFill>
                <a:schemeClr val="bg1"/>
              </a:solidFill>
            </a:endParaRPr>
          </a:p>
        </p:txBody>
      </p:sp>
      <p:sp>
        <p:nvSpPr>
          <p:cNvPr id="74" name="Rounded Rectangle 73"/>
          <p:cNvSpPr/>
          <p:nvPr/>
        </p:nvSpPr>
        <p:spPr>
          <a:xfrm>
            <a:off x="3143240" y="1357298"/>
            <a:ext cx="1643074" cy="1028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600" b="1" dirty="0" smtClean="0">
                <a:solidFill>
                  <a:schemeClr val="bg1"/>
                </a:solidFill>
              </a:rPr>
              <a:t>客户订制应用</a:t>
            </a:r>
            <a:endParaRPr lang="en-US" sz="1600" b="1" dirty="0">
              <a:solidFill>
                <a:schemeClr val="bg1"/>
              </a:solidFill>
            </a:endParaRPr>
          </a:p>
        </p:txBody>
      </p:sp>
      <p:sp>
        <p:nvSpPr>
          <p:cNvPr id="75" name="Up-Down Arrow 74"/>
          <p:cNvSpPr/>
          <p:nvPr/>
        </p:nvSpPr>
        <p:spPr>
          <a:xfrm>
            <a:off x="3929058" y="2928934"/>
            <a:ext cx="142876" cy="500066"/>
          </a:xfrm>
          <a:prstGeom prst="upDownArrow">
            <a:avLst/>
          </a:prstGeom>
          <a:gradFill flip="none" rotWithShape="1">
            <a:gsLst>
              <a:gs pos="0">
                <a:srgbClr val="7030A0"/>
              </a:gs>
              <a:gs pos="100000">
                <a:schemeClr val="accent2">
                  <a:tint val="37000"/>
                  <a:satMod val="300000"/>
                </a:schemeClr>
              </a:gs>
              <a:gs pos="100000">
                <a:schemeClr val="accent2">
                  <a:tint val="15000"/>
                  <a:satMod val="35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77"/>
          <p:cNvGrpSpPr/>
          <p:nvPr/>
        </p:nvGrpSpPr>
        <p:grpSpPr>
          <a:xfrm>
            <a:off x="4929190" y="1357298"/>
            <a:ext cx="1643074" cy="2071702"/>
            <a:chOff x="1285852" y="1142984"/>
            <a:chExt cx="1643074" cy="2071702"/>
          </a:xfrm>
        </p:grpSpPr>
        <p:sp>
          <p:nvSpPr>
            <p:cNvPr id="79" name="Rounded Rectangle 78"/>
            <p:cNvSpPr/>
            <p:nvPr/>
          </p:nvSpPr>
          <p:spPr>
            <a:xfrm>
              <a:off x="1285852" y="2214554"/>
              <a:ext cx="1643074" cy="5286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dirty="0" smtClean="0">
                  <a:solidFill>
                    <a:schemeClr val="bg1"/>
                  </a:solidFill>
                </a:rPr>
                <a:t>SQL RBS </a:t>
              </a:r>
              <a:r>
                <a:rPr lang="zh-CN" altLang="en-US" sz="1100" dirty="0" smtClean="0">
                  <a:solidFill>
                    <a:schemeClr val="bg1"/>
                  </a:solidFill>
                </a:rPr>
                <a:t>应用端接口</a:t>
              </a:r>
              <a:endParaRPr lang="en-US" altLang="zh-CN" sz="1100" dirty="0" smtClean="0">
                <a:solidFill>
                  <a:schemeClr val="bg1"/>
                </a:solidFill>
              </a:endParaRPr>
            </a:p>
            <a:p>
              <a:pPr algn="ctr"/>
              <a:r>
                <a:rPr lang="en-US" altLang="zh-CN" sz="1100" dirty="0" smtClean="0">
                  <a:solidFill>
                    <a:schemeClr val="bg1"/>
                  </a:solidFill>
                </a:rPr>
                <a:t>Client </a:t>
              </a:r>
              <a:r>
                <a:rPr lang="en-US" sz="1100" dirty="0" smtClean="0">
                  <a:solidFill>
                    <a:schemeClr val="bg1"/>
                  </a:solidFill>
                </a:rPr>
                <a:t>API</a:t>
              </a:r>
              <a:endParaRPr lang="en-US" sz="1100" dirty="0">
                <a:solidFill>
                  <a:schemeClr val="bg1"/>
                </a:solidFill>
              </a:endParaRPr>
            </a:p>
          </p:txBody>
        </p:sp>
        <p:sp>
          <p:nvSpPr>
            <p:cNvPr id="80" name="Up-Down Arrow 79"/>
            <p:cNvSpPr/>
            <p:nvPr/>
          </p:nvSpPr>
          <p:spPr>
            <a:xfrm>
              <a:off x="2071670" y="2714620"/>
              <a:ext cx="142876" cy="500066"/>
            </a:xfrm>
            <a:prstGeom prst="upDownArrow">
              <a:avLst/>
            </a:prstGeom>
            <a:gradFill flip="none" rotWithShape="1">
              <a:gsLst>
                <a:gs pos="0">
                  <a:srgbClr val="7030A0"/>
                </a:gs>
                <a:gs pos="100000">
                  <a:schemeClr val="accent2">
                    <a:tint val="37000"/>
                    <a:satMod val="300000"/>
                  </a:schemeClr>
                </a:gs>
                <a:gs pos="100000">
                  <a:schemeClr val="accent2">
                    <a:tint val="15000"/>
                    <a:satMod val="35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285852" y="1142984"/>
              <a:ext cx="1643074" cy="1028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600" b="1" dirty="0" smtClean="0">
                  <a:solidFill>
                    <a:schemeClr val="bg1"/>
                  </a:solidFill>
                </a:rPr>
                <a:t>客户订制应用</a:t>
              </a:r>
              <a:endParaRPr lang="en-US" sz="1600" b="1" dirty="0">
                <a:solidFill>
                  <a:schemeClr val="bg1"/>
                </a:solidFill>
              </a:endParaRPr>
            </a:p>
          </p:txBody>
        </p:sp>
      </p:grpSp>
      <p:grpSp>
        <p:nvGrpSpPr>
          <p:cNvPr id="19" name="Group 81"/>
          <p:cNvGrpSpPr/>
          <p:nvPr/>
        </p:nvGrpSpPr>
        <p:grpSpPr>
          <a:xfrm>
            <a:off x="6715140" y="1357298"/>
            <a:ext cx="1643074" cy="2071702"/>
            <a:chOff x="1285852" y="1142984"/>
            <a:chExt cx="1643074" cy="2071702"/>
          </a:xfrm>
        </p:grpSpPr>
        <p:sp>
          <p:nvSpPr>
            <p:cNvPr id="83" name="Rounded Rectangle 82"/>
            <p:cNvSpPr/>
            <p:nvPr/>
          </p:nvSpPr>
          <p:spPr>
            <a:xfrm>
              <a:off x="1285852" y="2214554"/>
              <a:ext cx="1643074" cy="5286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dirty="0" smtClean="0">
                  <a:solidFill>
                    <a:schemeClr val="bg1"/>
                  </a:solidFill>
                </a:rPr>
                <a:t>SQL RBS </a:t>
              </a:r>
              <a:r>
                <a:rPr lang="zh-CN" altLang="en-US" sz="1100" dirty="0" smtClean="0">
                  <a:solidFill>
                    <a:schemeClr val="bg1"/>
                  </a:solidFill>
                </a:rPr>
                <a:t>应用端接口</a:t>
              </a:r>
              <a:endParaRPr lang="en-US" altLang="zh-CN" sz="1100" dirty="0" smtClean="0">
                <a:solidFill>
                  <a:schemeClr val="bg1"/>
                </a:solidFill>
              </a:endParaRPr>
            </a:p>
            <a:p>
              <a:pPr algn="ctr"/>
              <a:r>
                <a:rPr lang="en-US" altLang="zh-CN" sz="1100" dirty="0" smtClean="0">
                  <a:solidFill>
                    <a:schemeClr val="bg1"/>
                  </a:solidFill>
                </a:rPr>
                <a:t>Client </a:t>
              </a:r>
              <a:r>
                <a:rPr lang="en-US" sz="1100" dirty="0" smtClean="0">
                  <a:solidFill>
                    <a:schemeClr val="bg1"/>
                  </a:solidFill>
                </a:rPr>
                <a:t>API</a:t>
              </a:r>
              <a:endParaRPr lang="en-US" sz="1100" dirty="0">
                <a:solidFill>
                  <a:schemeClr val="bg1"/>
                </a:solidFill>
              </a:endParaRPr>
            </a:p>
          </p:txBody>
        </p:sp>
        <p:sp>
          <p:nvSpPr>
            <p:cNvPr id="84" name="Up-Down Arrow 83"/>
            <p:cNvSpPr/>
            <p:nvPr/>
          </p:nvSpPr>
          <p:spPr>
            <a:xfrm>
              <a:off x="2071670" y="2714620"/>
              <a:ext cx="142876" cy="500066"/>
            </a:xfrm>
            <a:prstGeom prst="upDownArrow">
              <a:avLst/>
            </a:prstGeom>
            <a:gradFill flip="none" rotWithShape="1">
              <a:gsLst>
                <a:gs pos="0">
                  <a:srgbClr val="7030A0"/>
                </a:gs>
                <a:gs pos="100000">
                  <a:schemeClr val="accent2">
                    <a:tint val="37000"/>
                    <a:satMod val="300000"/>
                  </a:schemeClr>
                </a:gs>
                <a:gs pos="100000">
                  <a:schemeClr val="accent2">
                    <a:tint val="15000"/>
                    <a:satMod val="35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1285852" y="1142984"/>
              <a:ext cx="1643074" cy="10287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600" b="1" dirty="0" smtClean="0">
                  <a:solidFill>
                    <a:schemeClr val="bg1"/>
                  </a:solidFill>
                </a:rPr>
                <a:t>客户订制应用</a:t>
              </a:r>
              <a:endParaRPr lang="en-US" sz="1600" b="1" dirty="0">
                <a:solidFill>
                  <a:schemeClr val="bg1"/>
                </a:solidFill>
              </a:endParaRP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Delay 26"/>
          <p:cNvSpPr/>
          <p:nvPr/>
        </p:nvSpPr>
        <p:spPr>
          <a:xfrm rot="16200000">
            <a:off x="2464579" y="-1178751"/>
            <a:ext cx="4214842" cy="8286808"/>
          </a:xfrm>
          <a:prstGeom prst="flowChartDelay">
            <a:avLst/>
          </a:prstGeom>
        </p:spPr>
        <p:style>
          <a:lnRef idx="1">
            <a:schemeClr val="accent4"/>
          </a:lnRef>
          <a:fillRef idx="2">
            <a:schemeClr val="accent4"/>
          </a:fillRef>
          <a:effectRef idx="1">
            <a:schemeClr val="accent4"/>
          </a:effectRef>
          <a:fontRef idx="minor">
            <a:schemeClr val="dk1"/>
          </a:fontRef>
        </p:style>
        <p:txBody>
          <a:bodyPr vert="eaVert" lIns="0" tIns="0" rIns="0" bIns="0" rtlCol="0" anchor="t"/>
          <a:lstStyle/>
          <a:p>
            <a:pPr algn="ctr"/>
            <a:endParaRPr lang="en-US" sz="1400" dirty="0"/>
          </a:p>
        </p:txBody>
      </p:sp>
      <p:sp>
        <p:nvSpPr>
          <p:cNvPr id="24" name="Flowchart: Delay 23"/>
          <p:cNvSpPr/>
          <p:nvPr/>
        </p:nvSpPr>
        <p:spPr>
          <a:xfrm rot="16200000">
            <a:off x="2714613" y="-214339"/>
            <a:ext cx="3571900" cy="6858050"/>
          </a:xfrm>
          <a:prstGeom prst="flowChartDelay">
            <a:avLst/>
          </a:prstGeom>
        </p:spPr>
        <p:style>
          <a:lnRef idx="0">
            <a:schemeClr val="accent4"/>
          </a:lnRef>
          <a:fillRef idx="3">
            <a:schemeClr val="accent4"/>
          </a:fillRef>
          <a:effectRef idx="3">
            <a:schemeClr val="accent4"/>
          </a:effectRef>
          <a:fontRef idx="minor">
            <a:schemeClr val="lt1"/>
          </a:fontRef>
        </p:style>
        <p:txBody>
          <a:bodyPr vert="eaVert" lIns="0" tIns="0" rIns="0" bIns="0" rtlCol="0" anchor="t"/>
          <a:lstStyle/>
          <a:p>
            <a:pPr algn="ctr"/>
            <a:endParaRPr lang="en-US" sz="1400" dirty="0"/>
          </a:p>
        </p:txBody>
      </p:sp>
      <p:sp>
        <p:nvSpPr>
          <p:cNvPr id="13" name="Flowchart: Delay 12"/>
          <p:cNvSpPr/>
          <p:nvPr/>
        </p:nvSpPr>
        <p:spPr>
          <a:xfrm rot="16200000">
            <a:off x="3321835" y="678636"/>
            <a:ext cx="2428892" cy="5357850"/>
          </a:xfrm>
          <a:prstGeom prst="flowChartDelay">
            <a:avLst/>
          </a:prstGeom>
        </p:spPr>
        <p:style>
          <a:lnRef idx="0">
            <a:schemeClr val="accent3"/>
          </a:lnRef>
          <a:fillRef idx="3">
            <a:schemeClr val="accent3"/>
          </a:fillRef>
          <a:effectRef idx="3">
            <a:schemeClr val="accent3"/>
          </a:effectRef>
          <a:fontRef idx="minor">
            <a:schemeClr val="lt1"/>
          </a:fontRef>
        </p:style>
        <p:txBody>
          <a:bodyPr vert="eaVert" lIns="0" tIns="0" rIns="0" bIns="0" rtlCol="0" anchor="t"/>
          <a:lstStyle/>
          <a:p>
            <a:pPr algn="ctr"/>
            <a:endParaRPr lang="en-US" sz="1400" dirty="0"/>
          </a:p>
        </p:txBody>
      </p:sp>
      <p:sp>
        <p:nvSpPr>
          <p:cNvPr id="7" name="Flowchart: Delay 6"/>
          <p:cNvSpPr/>
          <p:nvPr/>
        </p:nvSpPr>
        <p:spPr>
          <a:xfrm rot="16200000">
            <a:off x="3679025" y="1750207"/>
            <a:ext cx="1785950" cy="3857652"/>
          </a:xfrm>
          <a:prstGeom prst="flowChartDelay">
            <a:avLst/>
          </a:prstGeom>
        </p:spPr>
        <p:style>
          <a:lnRef idx="0">
            <a:schemeClr val="accent1"/>
          </a:lnRef>
          <a:fillRef idx="3">
            <a:schemeClr val="accent1"/>
          </a:fillRef>
          <a:effectRef idx="3">
            <a:schemeClr val="accent1"/>
          </a:effectRef>
          <a:fontRef idx="minor">
            <a:schemeClr val="lt1"/>
          </a:fontRef>
        </p:style>
        <p:txBody>
          <a:bodyPr vert="eaVert" lIns="0" tIns="0" rIns="0" bIns="0" rtlCol="0" anchor="t"/>
          <a:lstStyle/>
          <a:p>
            <a:pPr algn="ctr"/>
            <a:r>
              <a:rPr lang="en-US" sz="1400" dirty="0" smtClean="0"/>
              <a:t>RBS</a:t>
            </a:r>
            <a:r>
              <a:rPr lang="zh-CN" altLang="en-US" sz="1400" dirty="0" smtClean="0"/>
              <a:t>接口</a:t>
            </a:r>
            <a:endParaRPr lang="en-US" sz="1400" dirty="0"/>
          </a:p>
        </p:txBody>
      </p:sp>
      <p:sp>
        <p:nvSpPr>
          <p:cNvPr id="2" name="Title 1"/>
          <p:cNvSpPr>
            <a:spLocks noGrp="1"/>
          </p:cNvSpPr>
          <p:nvPr>
            <p:ph type="title"/>
          </p:nvPr>
        </p:nvSpPr>
        <p:spPr/>
        <p:txBody>
          <a:bodyPr/>
          <a:lstStyle/>
          <a:p>
            <a:r>
              <a:rPr lang="zh-CN" altLang="en-US" dirty="0" smtClean="0"/>
              <a:t>档案管理使用场景</a:t>
            </a:r>
            <a:endParaRPr lang="en-US" dirty="0"/>
          </a:p>
        </p:txBody>
      </p:sp>
      <p:sp>
        <p:nvSpPr>
          <p:cNvPr id="29" name="Content Placeholder 28"/>
          <p:cNvSpPr>
            <a:spLocks noGrp="1"/>
          </p:cNvSpPr>
          <p:nvPr>
            <p:ph idx="1"/>
          </p:nvPr>
        </p:nvSpPr>
        <p:spPr>
          <a:xfrm>
            <a:off x="457200" y="5143512"/>
            <a:ext cx="8229600" cy="1285884"/>
          </a:xfrm>
        </p:spPr>
        <p:txBody>
          <a:bodyPr>
            <a:normAutofit fontScale="85000" lnSpcReduction="20000"/>
          </a:bodyPr>
          <a:lstStyle/>
          <a:p>
            <a:r>
              <a:rPr lang="zh-CN" altLang="en-US" dirty="0" smtClean="0"/>
              <a:t>核心档案存储可通过服务层安全的提供各种应用借口</a:t>
            </a:r>
            <a:endParaRPr lang="en-US" altLang="zh-CN" dirty="0" smtClean="0"/>
          </a:p>
          <a:p>
            <a:r>
              <a:rPr lang="zh-CN" altLang="en-US" dirty="0" smtClean="0"/>
              <a:t>档案导入可嵌入智能保留期限识别模块</a:t>
            </a:r>
            <a:endParaRPr lang="en-US" altLang="zh-CN" dirty="0" smtClean="0"/>
          </a:p>
          <a:p>
            <a:r>
              <a:rPr lang="zh-CN" altLang="en-US" dirty="0" smtClean="0"/>
              <a:t>防火墙提供基础保护</a:t>
            </a:r>
            <a:endParaRPr lang="en-US" altLang="zh-CN" dirty="0" smtClean="0"/>
          </a:p>
          <a:p>
            <a:r>
              <a:rPr lang="zh-CN" altLang="en-US" dirty="0" smtClean="0"/>
              <a:t>如需要应用层可通过防火墙</a:t>
            </a:r>
            <a:r>
              <a:rPr lang="en-US" altLang="zh-CN" dirty="0" smtClean="0"/>
              <a:t>PORT FORWARDING</a:t>
            </a:r>
            <a:r>
              <a:rPr lang="zh-CN" altLang="en-US" dirty="0" smtClean="0"/>
              <a:t>功能延伸到外网</a:t>
            </a:r>
            <a:endParaRPr lang="en-US" dirty="0"/>
          </a:p>
        </p:txBody>
      </p:sp>
      <p:sp>
        <p:nvSpPr>
          <p:cNvPr id="6" name="Flowchart: Delay 5"/>
          <p:cNvSpPr/>
          <p:nvPr/>
        </p:nvSpPr>
        <p:spPr>
          <a:xfrm rot="16200000">
            <a:off x="4000496" y="2571744"/>
            <a:ext cx="1214446" cy="2786082"/>
          </a:xfrm>
          <a:prstGeom prst="flowChartDelay">
            <a:avLst/>
          </a:prstGeom>
        </p:spPr>
        <p:style>
          <a:lnRef idx="0">
            <a:schemeClr val="accent2"/>
          </a:lnRef>
          <a:fillRef idx="3">
            <a:schemeClr val="accent2"/>
          </a:fillRef>
          <a:effectRef idx="3">
            <a:schemeClr val="accent2"/>
          </a:effectRef>
          <a:fontRef idx="minor">
            <a:schemeClr val="lt1"/>
          </a:fontRef>
        </p:style>
        <p:txBody>
          <a:bodyPr vert="eaVert" lIns="0" tIns="0" rIns="0" bIns="0" rtlCol="0" anchor="t"/>
          <a:lstStyle/>
          <a:p>
            <a:pPr algn="ctr"/>
            <a:r>
              <a:rPr lang="zh-CN" altLang="en-US" sz="1400" dirty="0" smtClean="0"/>
              <a:t>企业核心档案存储</a:t>
            </a:r>
            <a:endParaRPr lang="en-US" altLang="zh-CN" sz="1400" dirty="0" smtClean="0"/>
          </a:p>
          <a:p>
            <a:pPr algn="ctr">
              <a:buFont typeface="Arial" pitchFamily="34" charset="0"/>
              <a:buChar char="•"/>
            </a:pPr>
            <a:r>
              <a:rPr lang="zh-CN" altLang="en-US" sz="1400" dirty="0" smtClean="0"/>
              <a:t>使用</a:t>
            </a:r>
            <a:r>
              <a:rPr lang="en-US" altLang="zh-CN" sz="1400" dirty="0" smtClean="0"/>
              <a:t>RBS+</a:t>
            </a:r>
            <a:r>
              <a:rPr lang="zh-CN" altLang="en-US" sz="1400" dirty="0" smtClean="0"/>
              <a:t>文件流可扩展解决方案</a:t>
            </a:r>
            <a:endParaRPr lang="en-US" sz="1400" dirty="0"/>
          </a:p>
        </p:txBody>
      </p:sp>
      <p:sp>
        <p:nvSpPr>
          <p:cNvPr id="17" name="Oval 16"/>
          <p:cNvSpPr/>
          <p:nvPr/>
        </p:nvSpPr>
        <p:spPr>
          <a:xfrm>
            <a:off x="6429388" y="1928802"/>
            <a:ext cx="185738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调阅</a:t>
            </a:r>
            <a:endParaRPr lang="en-US" dirty="0"/>
          </a:p>
        </p:txBody>
      </p:sp>
      <p:sp>
        <p:nvSpPr>
          <p:cNvPr id="19" name="Oval 18"/>
          <p:cNvSpPr/>
          <p:nvPr/>
        </p:nvSpPr>
        <p:spPr>
          <a:xfrm>
            <a:off x="6715140" y="3286124"/>
            <a:ext cx="185738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其他</a:t>
            </a:r>
            <a:endParaRPr lang="en-US" dirty="0"/>
          </a:p>
        </p:txBody>
      </p:sp>
      <p:sp>
        <p:nvSpPr>
          <p:cNvPr id="20" name="Oval 19"/>
          <p:cNvSpPr/>
          <p:nvPr/>
        </p:nvSpPr>
        <p:spPr>
          <a:xfrm>
            <a:off x="4714876" y="1214422"/>
            <a:ext cx="185738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收集</a:t>
            </a:r>
            <a:endParaRPr lang="en-US" dirty="0"/>
          </a:p>
        </p:txBody>
      </p:sp>
      <p:sp>
        <p:nvSpPr>
          <p:cNvPr id="21" name="Oval 20"/>
          <p:cNvSpPr/>
          <p:nvPr/>
        </p:nvSpPr>
        <p:spPr>
          <a:xfrm>
            <a:off x="2571736" y="1214422"/>
            <a:ext cx="185738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查询</a:t>
            </a:r>
            <a:endParaRPr lang="en-US" dirty="0"/>
          </a:p>
        </p:txBody>
      </p:sp>
      <p:sp>
        <p:nvSpPr>
          <p:cNvPr id="22" name="Oval 21"/>
          <p:cNvSpPr/>
          <p:nvPr/>
        </p:nvSpPr>
        <p:spPr>
          <a:xfrm>
            <a:off x="500034" y="3286124"/>
            <a:ext cx="185738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管理</a:t>
            </a:r>
            <a:endParaRPr lang="en-US" dirty="0"/>
          </a:p>
        </p:txBody>
      </p:sp>
      <p:sp>
        <p:nvSpPr>
          <p:cNvPr id="23" name="Oval 22"/>
          <p:cNvSpPr/>
          <p:nvPr/>
        </p:nvSpPr>
        <p:spPr>
          <a:xfrm>
            <a:off x="857224" y="1928802"/>
            <a:ext cx="1857388" cy="128588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t>导入</a:t>
            </a:r>
            <a:endParaRPr lang="en-US" dirty="0"/>
          </a:p>
        </p:txBody>
      </p:sp>
      <p:sp>
        <p:nvSpPr>
          <p:cNvPr id="25" name="TextBox 24"/>
          <p:cNvSpPr txBox="1"/>
          <p:nvPr/>
        </p:nvSpPr>
        <p:spPr>
          <a:xfrm>
            <a:off x="3643306" y="4714884"/>
            <a:ext cx="2000264" cy="307777"/>
          </a:xfrm>
          <a:prstGeom prst="rect">
            <a:avLst/>
          </a:prstGeom>
          <a:noFill/>
        </p:spPr>
        <p:txBody>
          <a:bodyPr wrap="square" rtlCol="0">
            <a:spAutoFit/>
          </a:bodyPr>
          <a:lstStyle/>
          <a:p>
            <a:pPr algn="ctr"/>
            <a:r>
              <a:rPr lang="zh-CN" altLang="en-US" sz="1400" dirty="0" smtClean="0">
                <a:solidFill>
                  <a:schemeClr val="bg1"/>
                </a:solidFill>
              </a:rPr>
              <a:t>安全</a:t>
            </a:r>
            <a:endParaRPr lang="en-US" sz="1400" dirty="0">
              <a:solidFill>
                <a:schemeClr val="bg1"/>
              </a:solidFill>
            </a:endParaRPr>
          </a:p>
        </p:txBody>
      </p:sp>
      <p:sp>
        <p:nvSpPr>
          <p:cNvPr id="26" name="TextBox 25"/>
          <p:cNvSpPr txBox="1"/>
          <p:nvPr/>
        </p:nvSpPr>
        <p:spPr>
          <a:xfrm>
            <a:off x="3500430" y="2357430"/>
            <a:ext cx="2143140" cy="307777"/>
          </a:xfrm>
          <a:prstGeom prst="rect">
            <a:avLst/>
          </a:prstGeom>
          <a:noFill/>
        </p:spPr>
        <p:txBody>
          <a:bodyPr wrap="square" rtlCol="0">
            <a:spAutoFit/>
          </a:bodyPr>
          <a:lstStyle/>
          <a:p>
            <a:pPr algn="ctr"/>
            <a:r>
              <a:rPr lang="zh-CN" altLang="en-US" sz="1400" dirty="0" smtClean="0">
                <a:solidFill>
                  <a:schemeClr val="bg1"/>
                </a:solidFill>
              </a:rPr>
              <a:t>服务接口</a:t>
            </a:r>
            <a:endParaRPr lang="en-US" sz="1400" dirty="0">
              <a:solidFill>
                <a:schemeClr val="bg1"/>
              </a:solidFill>
            </a:endParaRPr>
          </a:p>
        </p:txBody>
      </p:sp>
      <p:sp>
        <p:nvSpPr>
          <p:cNvPr id="28" name="TextBox 27"/>
          <p:cNvSpPr txBox="1"/>
          <p:nvPr/>
        </p:nvSpPr>
        <p:spPr>
          <a:xfrm>
            <a:off x="3571868" y="1049521"/>
            <a:ext cx="2000264" cy="307777"/>
          </a:xfrm>
          <a:prstGeom prst="rect">
            <a:avLst/>
          </a:prstGeom>
          <a:noFill/>
        </p:spPr>
        <p:txBody>
          <a:bodyPr wrap="square" rtlCol="0">
            <a:spAutoFit/>
          </a:bodyPr>
          <a:lstStyle/>
          <a:p>
            <a:pPr algn="ctr"/>
            <a:r>
              <a:rPr lang="zh-CN" altLang="en-US" sz="1400" dirty="0" smtClean="0"/>
              <a:t>防火墙</a:t>
            </a:r>
            <a:endParaRPr lang="en-US" sz="1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建议使用硬件配置</a:t>
            </a:r>
            <a:endParaRPr lang="en-US" dirty="0"/>
          </a:p>
        </p:txBody>
      </p:sp>
      <p:sp>
        <p:nvSpPr>
          <p:cNvPr id="3" name="Content Placeholder 2"/>
          <p:cNvSpPr>
            <a:spLocks noGrp="1"/>
          </p:cNvSpPr>
          <p:nvPr>
            <p:ph idx="1"/>
          </p:nvPr>
        </p:nvSpPr>
        <p:spPr/>
        <p:txBody>
          <a:bodyPr/>
          <a:lstStyle/>
          <a:p>
            <a:r>
              <a:rPr lang="zh-CN" altLang="en-US" dirty="0" smtClean="0"/>
              <a:t>市场性价比较好的</a:t>
            </a:r>
            <a:r>
              <a:rPr lang="en-US" altLang="zh-CN" dirty="0" smtClean="0"/>
              <a:t>PC</a:t>
            </a:r>
            <a:r>
              <a:rPr lang="zh-CN" altLang="en-US" dirty="0" smtClean="0"/>
              <a:t>服务机标准：</a:t>
            </a:r>
            <a:endParaRPr lang="en-US" altLang="zh-CN" dirty="0" smtClean="0"/>
          </a:p>
          <a:p>
            <a:pPr lvl="1"/>
            <a:r>
              <a:rPr lang="en-US" altLang="zh-CN" dirty="0" smtClean="0"/>
              <a:t>4</a:t>
            </a:r>
            <a:r>
              <a:rPr lang="zh-CN" altLang="en-US" dirty="0" smtClean="0"/>
              <a:t>芯</a:t>
            </a:r>
            <a:r>
              <a:rPr lang="en-US" altLang="zh-CN" dirty="0" smtClean="0"/>
              <a:t>4</a:t>
            </a:r>
            <a:r>
              <a:rPr lang="zh-CN" altLang="en-US" dirty="0" smtClean="0"/>
              <a:t>核</a:t>
            </a:r>
            <a:r>
              <a:rPr lang="en-US" altLang="zh-CN" dirty="0" smtClean="0"/>
              <a:t>16G</a:t>
            </a:r>
          </a:p>
          <a:p>
            <a:r>
              <a:rPr lang="zh-CN" altLang="en-US" dirty="0" smtClean="0"/>
              <a:t>存储标准</a:t>
            </a:r>
            <a:endParaRPr lang="en-US" altLang="zh-CN" dirty="0" smtClean="0"/>
          </a:p>
          <a:p>
            <a:pPr lvl="1"/>
            <a:r>
              <a:rPr lang="zh-CN" altLang="en-US" dirty="0" smtClean="0"/>
              <a:t>光纤技术</a:t>
            </a:r>
            <a:r>
              <a:rPr lang="en-US" altLang="zh-CN" dirty="0" smtClean="0"/>
              <a:t>SAN</a:t>
            </a:r>
            <a:r>
              <a:rPr lang="zh-CN" altLang="en-US" dirty="0" smtClean="0"/>
              <a:t>或其他存储设备</a:t>
            </a:r>
            <a:endParaRPr lang="en-US" altLang="zh-CN" dirty="0" smtClean="0"/>
          </a:p>
          <a:p>
            <a:r>
              <a:rPr lang="zh-CN" altLang="en-US" dirty="0" smtClean="0"/>
              <a:t>估算方式</a:t>
            </a:r>
            <a:endParaRPr lang="en-US" altLang="zh-CN" dirty="0" smtClean="0"/>
          </a:p>
          <a:p>
            <a:pPr lvl="1"/>
            <a:r>
              <a:rPr lang="zh-CN" altLang="en-US" dirty="0" smtClean="0"/>
              <a:t>至少</a:t>
            </a:r>
            <a:r>
              <a:rPr lang="en-US" altLang="zh-CN" dirty="0" smtClean="0"/>
              <a:t>2</a:t>
            </a:r>
            <a:r>
              <a:rPr lang="zh-CN" altLang="en-US" dirty="0" smtClean="0"/>
              <a:t>台</a:t>
            </a:r>
            <a:endParaRPr lang="en-US" altLang="zh-CN" dirty="0" smtClean="0"/>
          </a:p>
          <a:p>
            <a:pPr lvl="1"/>
            <a:r>
              <a:rPr lang="zh-CN" altLang="en-US" dirty="0" smtClean="0"/>
              <a:t>每台承担</a:t>
            </a:r>
            <a:r>
              <a:rPr lang="en-US" altLang="zh-CN" dirty="0" smtClean="0"/>
              <a:t>10-20T</a:t>
            </a:r>
            <a:r>
              <a:rPr lang="zh-CN" altLang="en-US" dirty="0" smtClean="0"/>
              <a:t>（当前数据使用）</a:t>
            </a:r>
            <a:endParaRPr lang="en-US" altLang="zh-CN" dirty="0" smtClean="0"/>
          </a:p>
          <a:p>
            <a:pPr lvl="1"/>
            <a:r>
              <a:rPr lang="zh-CN" altLang="en-US" dirty="0" smtClean="0"/>
              <a:t>每台承担</a:t>
            </a:r>
            <a:r>
              <a:rPr lang="en-US" altLang="zh-CN" dirty="0" smtClean="0"/>
              <a:t>20-40T</a:t>
            </a:r>
            <a:r>
              <a:rPr lang="zh-CN" altLang="en-US" dirty="0" smtClean="0"/>
              <a:t>（历史数据使用）</a:t>
            </a:r>
            <a:endParaRPr lang="en-US" altLang="zh-CN" dirty="0" smtClean="0"/>
          </a:p>
          <a:p>
            <a:pPr lvl="1"/>
            <a:r>
              <a:rPr lang="zh-CN" altLang="en-US" dirty="0" smtClean="0"/>
              <a:t>设计应可达到单通道读写每秒</a:t>
            </a:r>
            <a:r>
              <a:rPr lang="en-US" altLang="zh-CN" dirty="0" smtClean="0"/>
              <a:t>40M</a:t>
            </a:r>
            <a:r>
              <a:rPr lang="zh-CN" altLang="en-US" dirty="0" smtClean="0"/>
              <a:t>以上（实际情况根据存储设备吞吐量）</a:t>
            </a: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1214414" y="2357430"/>
            <a:ext cx="184731" cy="369332"/>
          </a:xfrm>
          <a:prstGeom prst="rect">
            <a:avLst/>
          </a:prstGeom>
          <a:noFill/>
        </p:spPr>
        <p:txBody>
          <a:bodyPr wrap="none" rtlCol="0">
            <a:spAutoFit/>
          </a:bodyPr>
          <a:lstStyle/>
          <a:p>
            <a:endParaRPr lang="zh-CN" altLang="en-US" dirty="0"/>
          </a:p>
        </p:txBody>
      </p:sp>
      <p:sp>
        <p:nvSpPr>
          <p:cNvPr id="4" name="Content Placeholder 2"/>
          <p:cNvSpPr txBox="1">
            <a:spLocks/>
          </p:cNvSpPr>
          <p:nvPr/>
        </p:nvSpPr>
        <p:spPr>
          <a:xfrm>
            <a:off x="457200" y="1600200"/>
            <a:ext cx="8186766" cy="4525963"/>
          </a:xfrm>
          <a:prstGeom prst="rect">
            <a:avLst/>
          </a:prstGeom>
        </p:spPr>
        <p:txBody>
          <a:bodyPr>
            <a:normAutofit fontScale="92500" lnSpcReduction="20000"/>
          </a:bodyPr>
          <a:lstStyle/>
          <a:p>
            <a:pPr marL="342900" lvl="0" indent="-342900">
              <a:spcBef>
                <a:spcPct val="20000"/>
              </a:spcBef>
              <a:buFont typeface="Arial" pitchFamily="34" charset="0"/>
              <a:buChar char="•"/>
            </a:pPr>
            <a:r>
              <a:rPr lang="en-US" altLang="zh-CN" sz="3200" dirty="0" smtClean="0">
                <a:solidFill>
                  <a:schemeClr val="bg1">
                    <a:lumMod val="95000"/>
                  </a:schemeClr>
                </a:solidFill>
                <a:hlinkClick r:id="rId3"/>
              </a:rPr>
              <a:t>http://technet.microsoft.com/en-us/library/bb933993.aspx</a:t>
            </a:r>
            <a:endParaRPr lang="en-US" altLang="zh-CN" sz="3200" dirty="0" smtClean="0">
              <a:solidFill>
                <a:schemeClr val="bg1">
                  <a:lumMod val="95000"/>
                </a:schemeClr>
              </a:solidFill>
            </a:endParaRPr>
          </a:p>
          <a:p>
            <a:pPr marL="342900" lvl="0" indent="-342900">
              <a:spcBef>
                <a:spcPct val="20000"/>
              </a:spcBef>
              <a:buFont typeface="Arial" pitchFamily="34" charset="0"/>
              <a:buChar char="•"/>
            </a:pPr>
            <a:r>
              <a:rPr lang="en-US" altLang="zh-CN" sz="3200" dirty="0" smtClean="0">
                <a:solidFill>
                  <a:schemeClr val="bg1">
                    <a:lumMod val="95000"/>
                  </a:schemeClr>
                </a:solidFill>
                <a:hlinkClick r:id="rId4"/>
              </a:rPr>
              <a:t>http://msdn.microsoft.com/en-us/library/cc949109.aspx</a:t>
            </a:r>
            <a:endParaRPr lang="en-US" altLang="zh-CN" sz="3200" dirty="0" smtClean="0">
              <a:solidFill>
                <a:schemeClr val="bg1">
                  <a:lumMod val="95000"/>
                </a:schemeClr>
              </a:solidFill>
            </a:endParaRPr>
          </a:p>
          <a:p>
            <a:pPr marL="342900" lvl="0" indent="-342900">
              <a:spcBef>
                <a:spcPct val="20000"/>
              </a:spcBef>
              <a:buFont typeface="Arial" pitchFamily="34" charset="0"/>
              <a:buChar char="•"/>
            </a:pPr>
            <a:r>
              <a:rPr lang="en-US" altLang="zh-CN" sz="3200" dirty="0" smtClean="0">
                <a:solidFill>
                  <a:schemeClr val="bg1">
                    <a:lumMod val="95000"/>
                  </a:schemeClr>
                </a:solidFill>
                <a:hlinkClick r:id="rId5"/>
              </a:rPr>
              <a:t>http://msdn.microsoft.com/en-us/magazine/dd695918.aspx</a:t>
            </a:r>
            <a:endParaRPr lang="en-US" altLang="zh-CN" sz="3200" dirty="0" smtClean="0">
              <a:solidFill>
                <a:schemeClr val="bg1">
                  <a:lumMod val="95000"/>
                </a:schemeClr>
              </a:solidFill>
            </a:endParaRPr>
          </a:p>
          <a:p>
            <a:pPr marL="342900" lvl="0" indent="-342900">
              <a:spcBef>
                <a:spcPct val="20000"/>
              </a:spcBef>
              <a:buFont typeface="Arial" pitchFamily="34" charset="0"/>
              <a:buChar char="•"/>
            </a:pPr>
            <a:r>
              <a:rPr lang="en-US" altLang="zh-CN" sz="3200" dirty="0" smtClean="0">
                <a:solidFill>
                  <a:schemeClr val="bg1">
                    <a:lumMod val="95000"/>
                  </a:schemeClr>
                </a:solidFill>
                <a:hlinkClick r:id="rId6"/>
              </a:rPr>
              <a:t>http://www.codeplex.com/sqlrbs</a:t>
            </a:r>
            <a:endParaRPr lang="en-US" altLang="zh-CN" sz="3200" dirty="0" smtClean="0">
              <a:solidFill>
                <a:schemeClr val="bg1">
                  <a:lumMod val="95000"/>
                </a:schemeClr>
              </a:solidFill>
            </a:endParaRPr>
          </a:p>
          <a:p>
            <a:pPr marL="342900" lvl="0" indent="-342900">
              <a:spcBef>
                <a:spcPct val="20000"/>
              </a:spcBef>
              <a:buFont typeface="Arial" pitchFamily="34" charset="0"/>
              <a:buChar char="•"/>
            </a:pPr>
            <a:r>
              <a:rPr lang="en-US" altLang="zh-CN" sz="3200" dirty="0" smtClean="0">
                <a:solidFill>
                  <a:schemeClr val="bg1">
                    <a:lumMod val="95000"/>
                  </a:schemeClr>
                </a:solidFill>
                <a:hlinkClick r:id="rId7"/>
              </a:rPr>
              <a:t>http://www.microsoft.com/downloads/details.aspx?displaylang=zh-cn&amp;FamilyID=c6c3e9ef-ba29-4a43-8d69-a2bed18fe73c</a:t>
            </a:r>
            <a:endParaRPr lang="en-US" altLang="zh-CN" sz="3200" dirty="0" smtClean="0">
              <a:solidFill>
                <a:schemeClr val="bg1">
                  <a:lumMod val="95000"/>
                </a:schemeClr>
              </a:solidFill>
            </a:endParaRPr>
          </a:p>
          <a:p>
            <a:pPr marL="342900" lvl="0" indent="-342900">
              <a:spcBef>
                <a:spcPct val="20000"/>
              </a:spcBef>
              <a:buFont typeface="Arial" pitchFamily="34" charset="0"/>
              <a:buChar char="•"/>
            </a:pPr>
            <a:endParaRPr kumimoji="0" lang="en-US" altLang="zh-CN"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非结构化数据存储技术发展趋势</a:t>
            </a:r>
            <a:endParaRPr lang="en-US" altLang="zh-CN" dirty="0" smtClean="0"/>
          </a:p>
        </p:txBody>
      </p:sp>
      <p:sp>
        <p:nvSpPr>
          <p:cNvPr id="6" name="Text Placeholder 5"/>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新时代非结构型数据的挑战</a:t>
            </a:r>
            <a:endParaRPr lang="en-US" dirty="0"/>
          </a:p>
        </p:txBody>
      </p:sp>
      <p:sp>
        <p:nvSpPr>
          <p:cNvPr id="5" name="Rectangle 4"/>
          <p:cNvSpPr/>
          <p:nvPr/>
        </p:nvSpPr>
        <p:spPr bwMode="auto">
          <a:xfrm>
            <a:off x="381000" y="1428736"/>
            <a:ext cx="8382000" cy="1334328"/>
          </a:xfrm>
          <a:prstGeom prst="rect">
            <a:avLst/>
          </a:prstGeom>
          <a:gradFill flip="none" rotWithShape="1">
            <a:gsLst>
              <a:gs pos="0">
                <a:schemeClr val="bg1">
                  <a:alpha val="0"/>
                </a:schemeClr>
              </a:gs>
              <a:gs pos="50000">
                <a:schemeClr val="bg1">
                  <a:alpha val="50000"/>
                </a:schemeClr>
              </a:gs>
              <a:gs pos="100000">
                <a:schemeClr val="bg1">
                  <a:alpha val="0"/>
                </a:schemeClr>
              </a:gs>
            </a:gsLst>
            <a:lin ang="10800000" scaled="1"/>
            <a:tileRect/>
          </a:gradFill>
          <a:ln w="12700" cmpd="sng">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381001" y="1428736"/>
            <a:ext cx="2052598" cy="4730750"/>
          </a:xfrm>
          <a:prstGeom prst="rect">
            <a:avLst/>
          </a:prstGeom>
          <a:gradFill flip="none" rotWithShape="1">
            <a:gsLst>
              <a:gs pos="0">
                <a:schemeClr val="accent5">
                  <a:lumMod val="60000"/>
                  <a:lumOff val="40000"/>
                  <a:alpha val="0"/>
                </a:schemeClr>
              </a:gs>
              <a:gs pos="50000">
                <a:schemeClr val="accent5">
                  <a:lumMod val="60000"/>
                  <a:lumOff val="40000"/>
                  <a:alpha val="35000"/>
                </a:schemeClr>
              </a:gs>
              <a:gs pos="100000">
                <a:schemeClr val="accent5">
                  <a:lumMod val="60000"/>
                  <a:lumOff val="40000"/>
                  <a:alpha val="0"/>
                </a:schemeClr>
              </a:gs>
            </a:gsLst>
            <a:lin ang="5400000" scaled="1"/>
            <a:tileRect/>
          </a:gradFill>
          <a:ln w="12700" cap="flat" cmpd="sng" algn="ctr">
            <a:gradFill>
              <a:gsLst>
                <a:gs pos="0">
                  <a:schemeClr val="tx1">
                    <a:alpha val="0"/>
                  </a:schemeClr>
                </a:gs>
                <a:gs pos="50000">
                  <a:schemeClr val="tx1"/>
                </a:gs>
                <a:gs pos="100000">
                  <a:schemeClr val="tx1">
                    <a:alpha val="0"/>
                  </a:schemeClr>
                </a:gs>
              </a:gsLst>
              <a:lin ang="5400000" scaled="0"/>
            </a:gradFill>
            <a:prstDash val="solid"/>
          </a:ln>
          <a:effectLst/>
        </p:spPr>
        <p:txBody>
          <a:bodyPr rtlCol="0" anchor="ctr"/>
          <a:lstStyle/>
          <a:p>
            <a:pPr algn="ctr">
              <a:defRPr/>
            </a:pPr>
            <a:endParaRPr lang="en-US" kern="0" dirty="0" smtClean="0">
              <a:solidFill>
                <a:schemeClr val="bg2">
                  <a:lumMod val="95000"/>
                  <a:lumOff val="5000"/>
                </a:schemeClr>
              </a:solidFill>
              <a:latin typeface="+mn-lt"/>
            </a:endParaRPr>
          </a:p>
        </p:txBody>
      </p:sp>
      <p:sp>
        <p:nvSpPr>
          <p:cNvPr id="7" name="Rectangle 6"/>
          <p:cNvSpPr/>
          <p:nvPr/>
        </p:nvSpPr>
        <p:spPr bwMode="auto">
          <a:xfrm>
            <a:off x="2490802" y="1428736"/>
            <a:ext cx="2052598" cy="4730750"/>
          </a:xfrm>
          <a:prstGeom prst="rect">
            <a:avLst/>
          </a:prstGeom>
          <a:gradFill flip="none" rotWithShape="1">
            <a:gsLst>
              <a:gs pos="0">
                <a:schemeClr val="accent6">
                  <a:lumMod val="60000"/>
                  <a:lumOff val="40000"/>
                  <a:alpha val="0"/>
                </a:schemeClr>
              </a:gs>
              <a:gs pos="50000">
                <a:schemeClr val="accent6">
                  <a:lumMod val="60000"/>
                  <a:lumOff val="40000"/>
                  <a:alpha val="35000"/>
                </a:schemeClr>
              </a:gs>
              <a:gs pos="100000">
                <a:schemeClr val="accent6">
                  <a:lumMod val="60000"/>
                  <a:lumOff val="40000"/>
                  <a:alpha val="0"/>
                </a:schemeClr>
              </a:gs>
            </a:gsLst>
            <a:lin ang="5400000" scaled="1"/>
            <a:tileRect/>
          </a:gradFill>
          <a:ln w="12700" cap="flat" cmpd="sng" algn="ctr">
            <a:gradFill>
              <a:gsLst>
                <a:gs pos="0">
                  <a:schemeClr val="tx1">
                    <a:alpha val="0"/>
                  </a:schemeClr>
                </a:gs>
                <a:gs pos="50000">
                  <a:schemeClr val="tx1"/>
                </a:gs>
                <a:gs pos="100000">
                  <a:schemeClr val="tx1">
                    <a:alpha val="0"/>
                  </a:schemeClr>
                </a:gs>
              </a:gsLst>
              <a:lin ang="5400000" scaled="0"/>
            </a:gradFill>
            <a:prstDash val="solid"/>
          </a:ln>
          <a:effectLst/>
        </p:spPr>
        <p:txBody>
          <a:bodyPr rtlCol="0" anchor="ctr"/>
          <a:lstStyle/>
          <a:p>
            <a:pPr algn="ctr">
              <a:defRPr/>
            </a:pPr>
            <a:endParaRPr lang="en-US" kern="0" dirty="0" smtClean="0">
              <a:solidFill>
                <a:schemeClr val="bg2">
                  <a:lumMod val="95000"/>
                  <a:lumOff val="5000"/>
                </a:schemeClr>
              </a:solidFill>
              <a:latin typeface="+mn-lt"/>
            </a:endParaRPr>
          </a:p>
        </p:txBody>
      </p:sp>
      <p:sp>
        <p:nvSpPr>
          <p:cNvPr id="8" name="Rectangle 7"/>
          <p:cNvSpPr/>
          <p:nvPr/>
        </p:nvSpPr>
        <p:spPr bwMode="auto">
          <a:xfrm>
            <a:off x="4600603" y="1428736"/>
            <a:ext cx="2052598" cy="4730750"/>
          </a:xfrm>
          <a:prstGeom prst="rect">
            <a:avLst/>
          </a:prstGeom>
          <a:gradFill flip="none" rotWithShape="1">
            <a:gsLst>
              <a:gs pos="0">
                <a:schemeClr val="accent4">
                  <a:lumMod val="60000"/>
                  <a:lumOff val="40000"/>
                  <a:alpha val="0"/>
                </a:schemeClr>
              </a:gs>
              <a:gs pos="50000">
                <a:schemeClr val="accent4">
                  <a:lumMod val="60000"/>
                  <a:lumOff val="40000"/>
                  <a:alpha val="35000"/>
                </a:schemeClr>
              </a:gs>
              <a:gs pos="100000">
                <a:schemeClr val="accent4">
                  <a:lumMod val="60000"/>
                  <a:lumOff val="40000"/>
                  <a:alpha val="0"/>
                </a:schemeClr>
              </a:gs>
            </a:gsLst>
            <a:lin ang="5400000" scaled="1"/>
            <a:tileRect/>
          </a:gradFill>
          <a:ln w="12700" cap="flat" cmpd="sng" algn="ctr">
            <a:gradFill>
              <a:gsLst>
                <a:gs pos="0">
                  <a:schemeClr val="tx1">
                    <a:alpha val="0"/>
                  </a:schemeClr>
                </a:gs>
                <a:gs pos="50000">
                  <a:schemeClr val="tx1"/>
                </a:gs>
                <a:gs pos="100000">
                  <a:schemeClr val="tx1">
                    <a:alpha val="0"/>
                  </a:schemeClr>
                </a:gs>
              </a:gsLst>
              <a:lin ang="5400000" scaled="0"/>
            </a:gradFill>
            <a:prstDash val="solid"/>
          </a:ln>
          <a:effectLst/>
        </p:spPr>
        <p:txBody>
          <a:bodyPr rtlCol="0" anchor="ctr"/>
          <a:lstStyle/>
          <a:p>
            <a:pPr algn="ctr">
              <a:defRPr/>
            </a:pPr>
            <a:endParaRPr lang="en-US" kern="0" dirty="0" smtClean="0">
              <a:solidFill>
                <a:schemeClr val="bg2">
                  <a:lumMod val="95000"/>
                  <a:lumOff val="5000"/>
                </a:schemeClr>
              </a:solidFill>
              <a:latin typeface="+mn-lt"/>
            </a:endParaRPr>
          </a:p>
        </p:txBody>
      </p:sp>
      <p:sp>
        <p:nvSpPr>
          <p:cNvPr id="9" name="Rectangle 8"/>
          <p:cNvSpPr/>
          <p:nvPr/>
        </p:nvSpPr>
        <p:spPr bwMode="auto">
          <a:xfrm>
            <a:off x="6710403" y="1428736"/>
            <a:ext cx="2052598" cy="4730750"/>
          </a:xfrm>
          <a:prstGeom prst="rect">
            <a:avLst/>
          </a:prstGeom>
          <a:gradFill flip="none" rotWithShape="1">
            <a:gsLst>
              <a:gs pos="0">
                <a:schemeClr val="accent1">
                  <a:lumMod val="60000"/>
                  <a:lumOff val="40000"/>
                  <a:alpha val="0"/>
                </a:schemeClr>
              </a:gs>
              <a:gs pos="50000">
                <a:schemeClr val="accent1">
                  <a:lumMod val="60000"/>
                  <a:lumOff val="40000"/>
                  <a:alpha val="35000"/>
                </a:schemeClr>
              </a:gs>
              <a:gs pos="100000">
                <a:schemeClr val="accent1">
                  <a:lumMod val="60000"/>
                  <a:lumOff val="40000"/>
                  <a:alpha val="0"/>
                </a:schemeClr>
              </a:gs>
            </a:gsLst>
            <a:lin ang="5400000" scaled="1"/>
            <a:tileRect/>
          </a:gradFill>
          <a:ln w="12700" cap="flat" cmpd="sng" algn="ctr">
            <a:gradFill>
              <a:gsLst>
                <a:gs pos="0">
                  <a:schemeClr val="tx1">
                    <a:alpha val="0"/>
                  </a:schemeClr>
                </a:gs>
                <a:gs pos="50000">
                  <a:schemeClr val="tx1"/>
                </a:gs>
                <a:gs pos="100000">
                  <a:schemeClr val="tx1">
                    <a:alpha val="0"/>
                  </a:schemeClr>
                </a:gs>
              </a:gsLst>
              <a:lin ang="5400000" scaled="0"/>
            </a:gradFill>
            <a:prstDash val="solid"/>
          </a:ln>
          <a:effectLst/>
        </p:spPr>
        <p:txBody>
          <a:bodyPr rtlCol="0" anchor="ctr"/>
          <a:lstStyle/>
          <a:p>
            <a:pPr algn="ctr">
              <a:defRPr/>
            </a:pPr>
            <a:endParaRPr lang="en-US" kern="0" dirty="0" smtClean="0">
              <a:solidFill>
                <a:schemeClr val="bg2">
                  <a:lumMod val="95000"/>
                  <a:lumOff val="5000"/>
                </a:schemeClr>
              </a:solidFill>
              <a:latin typeface="+mn-lt"/>
            </a:endParaRPr>
          </a:p>
        </p:txBody>
      </p:sp>
      <p:pic>
        <p:nvPicPr>
          <p:cNvPr id="14" name="Picture 2" descr="C:\program Files\Microsoft Resource DVD Artwork\DVD_ART\Artwork_Imagery\HARDWARE_IMAGERY\Illustration - Misc Hardware\Windows Vista Illustration Icons\Performance.png"/>
          <p:cNvPicPr>
            <a:picLocks noChangeAspect="1" noChangeArrowheads="1"/>
          </p:cNvPicPr>
          <p:nvPr/>
        </p:nvPicPr>
        <p:blipFill>
          <a:blip r:embed="rId3" cstate="print"/>
          <a:stretch>
            <a:fillRect/>
          </a:stretch>
        </p:blipFill>
        <p:spPr bwMode="auto">
          <a:xfrm>
            <a:off x="7122160" y="5148207"/>
            <a:ext cx="1559560" cy="980799"/>
          </a:xfrm>
          <a:prstGeom prst="rect">
            <a:avLst/>
          </a:prstGeom>
          <a:noFill/>
          <a:effectLst/>
        </p:spPr>
      </p:pic>
      <p:pic>
        <p:nvPicPr>
          <p:cNvPr id="15" name="Picture 2" descr="\\server2\ftp_root\clients\White_Whale\8-10004_Haydn_Richardson\Art\Art-Vol II\Digital-Gen-Data.png"/>
          <p:cNvPicPr>
            <a:picLocks noChangeAspect="1" noChangeArrowheads="1"/>
          </p:cNvPicPr>
          <p:nvPr/>
        </p:nvPicPr>
        <p:blipFill>
          <a:blip r:embed="rId4" cstate="print"/>
          <a:stretch>
            <a:fillRect/>
          </a:stretch>
        </p:blipFill>
        <p:spPr bwMode="auto">
          <a:xfrm>
            <a:off x="526057" y="4780191"/>
            <a:ext cx="1846935" cy="938706"/>
          </a:xfrm>
          <a:prstGeom prst="rect">
            <a:avLst/>
          </a:prstGeom>
          <a:noFill/>
        </p:spPr>
      </p:pic>
      <p:grpSp>
        <p:nvGrpSpPr>
          <p:cNvPr id="3" name="Group 26"/>
          <p:cNvGrpSpPr>
            <a:grpSpLocks noChangeAspect="1"/>
          </p:cNvGrpSpPr>
          <p:nvPr/>
        </p:nvGrpSpPr>
        <p:grpSpPr>
          <a:xfrm>
            <a:off x="2802619" y="4454344"/>
            <a:ext cx="1427858" cy="1563624"/>
            <a:chOff x="2465161" y="4175352"/>
            <a:chExt cx="2098902" cy="2298473"/>
          </a:xfrm>
        </p:grpSpPr>
        <p:pic>
          <p:nvPicPr>
            <p:cNvPr id="17" name="Picture 8" descr="\\server2\ftp_root\clients\White_Whale\8-10004_Haydn_Richardson\Art\Art-Vol II\Text_Data.png"/>
            <p:cNvPicPr>
              <a:picLocks noChangeAspect="1" noChangeArrowheads="1"/>
            </p:cNvPicPr>
            <p:nvPr/>
          </p:nvPicPr>
          <p:blipFill>
            <a:blip r:embed="rId5" cstate="print"/>
            <a:srcRect/>
            <a:stretch>
              <a:fillRect/>
            </a:stretch>
          </p:blipFill>
          <p:spPr bwMode="auto">
            <a:xfrm>
              <a:off x="2789691" y="4175352"/>
              <a:ext cx="1169987" cy="1504950"/>
            </a:xfrm>
            <a:prstGeom prst="rect">
              <a:avLst/>
            </a:prstGeom>
            <a:noFill/>
            <a:effectLst>
              <a:outerShdw blurRad="50800" dist="38100" dir="2700000" algn="tl" rotWithShape="0">
                <a:prstClr val="black">
                  <a:alpha val="40000"/>
                </a:prstClr>
              </a:outerShdw>
            </a:effectLst>
          </p:spPr>
        </p:pic>
        <p:pic>
          <p:nvPicPr>
            <p:cNvPr id="18" name="Picture 7" descr="\\server2\ftp_root\clients\White_Whale\8-10004_Haydn_Richardson\Art\Art-Vol II\Video_Data.png"/>
            <p:cNvPicPr>
              <a:picLocks noChangeAspect="1" noChangeArrowheads="1"/>
            </p:cNvPicPr>
            <p:nvPr/>
          </p:nvPicPr>
          <p:blipFill>
            <a:blip r:embed="rId6" cstate="print"/>
            <a:srcRect/>
            <a:stretch>
              <a:fillRect/>
            </a:stretch>
          </p:blipFill>
          <p:spPr bwMode="auto">
            <a:xfrm>
              <a:off x="2465161" y="4524593"/>
              <a:ext cx="1230713" cy="1563624"/>
            </a:xfrm>
            <a:prstGeom prst="rect">
              <a:avLst/>
            </a:prstGeom>
            <a:noFill/>
            <a:effectLst>
              <a:outerShdw blurRad="50800" dist="38100" dir="2700000" algn="tl" rotWithShape="0">
                <a:prstClr val="black">
                  <a:alpha val="40000"/>
                </a:prstClr>
              </a:outerShdw>
            </a:effectLst>
          </p:spPr>
        </p:pic>
        <p:pic>
          <p:nvPicPr>
            <p:cNvPr id="19" name="Picture 6" descr="\\server2\ftp_root\clients\White_Whale\8-10004_Haydn_Richardson\Art\Art-Vol II\Streaming_Data2.png"/>
            <p:cNvPicPr>
              <a:picLocks noChangeAspect="1" noChangeArrowheads="1"/>
            </p:cNvPicPr>
            <p:nvPr/>
          </p:nvPicPr>
          <p:blipFill>
            <a:blip r:embed="rId7" cstate="print"/>
            <a:srcRect/>
            <a:stretch>
              <a:fillRect/>
            </a:stretch>
          </p:blipFill>
          <p:spPr bwMode="auto">
            <a:xfrm>
              <a:off x="3338513" y="4913313"/>
              <a:ext cx="1225550" cy="1560512"/>
            </a:xfrm>
            <a:prstGeom prst="rect">
              <a:avLst/>
            </a:prstGeom>
            <a:noFill/>
            <a:effectLst>
              <a:outerShdw blurRad="50800" dist="38100" dir="2700000" algn="tl" rotWithShape="0">
                <a:prstClr val="black">
                  <a:alpha val="40000"/>
                </a:prstClr>
              </a:outerShdw>
            </a:effectLst>
          </p:spPr>
        </p:pic>
      </p:grpSp>
      <p:pic>
        <p:nvPicPr>
          <p:cNvPr id="20" name="Picture 9" descr="\\server2\ftp_root\clients\White_Whale\8-10004_Haydn_Richardson\Art\Art-Vol II\Multiple_Data_Types_in_circle.png"/>
          <p:cNvPicPr>
            <a:picLocks noChangeAspect="1" noChangeArrowheads="1"/>
          </p:cNvPicPr>
          <p:nvPr/>
        </p:nvPicPr>
        <p:blipFill>
          <a:blip r:embed="rId8" cstate="print"/>
          <a:srcRect/>
          <a:stretch>
            <a:fillRect/>
          </a:stretch>
        </p:blipFill>
        <p:spPr bwMode="auto">
          <a:xfrm>
            <a:off x="4855030" y="4461087"/>
            <a:ext cx="1563624" cy="1563624"/>
          </a:xfrm>
          <a:prstGeom prst="rect">
            <a:avLst/>
          </a:prstGeom>
          <a:noFill/>
        </p:spPr>
      </p:pic>
      <p:graphicFrame>
        <p:nvGraphicFramePr>
          <p:cNvPr id="21" name="Table 20"/>
          <p:cNvGraphicFramePr>
            <a:graphicFrameLocks noGrp="1"/>
          </p:cNvGraphicFramePr>
          <p:nvPr/>
        </p:nvGraphicFramePr>
        <p:xfrm>
          <a:off x="357158" y="1592445"/>
          <a:ext cx="8429684" cy="3102995"/>
        </p:xfrm>
        <a:graphic>
          <a:graphicData uri="http://schemas.openxmlformats.org/drawingml/2006/table">
            <a:tbl>
              <a:tblPr firstRow="1" bandRow="1">
                <a:tableStyleId>{5C22544A-7EE6-4342-B048-85BDC9FD1C3A}</a:tableStyleId>
              </a:tblPr>
              <a:tblGrid>
                <a:gridCol w="2107421"/>
                <a:gridCol w="2107421"/>
                <a:gridCol w="2107421"/>
                <a:gridCol w="2107421"/>
              </a:tblGrid>
              <a:tr h="1265051">
                <a:tc>
                  <a:txBody>
                    <a:bodyPr/>
                    <a:lstStyle/>
                    <a:p>
                      <a:pPr algn="l">
                        <a:lnSpc>
                          <a:spcPct val="90000"/>
                        </a:lnSpc>
                        <a:spcBef>
                          <a:spcPts val="432"/>
                        </a:spcBef>
                        <a:spcAft>
                          <a:spcPts val="432"/>
                        </a:spcAft>
                      </a:pPr>
                      <a:r>
                        <a:rPr lang="zh-CN" altLang="en-US" dirty="0" smtClean="0">
                          <a:solidFill>
                            <a:schemeClr val="tx1"/>
                          </a:solidFill>
                          <a:effectLst/>
                          <a:latin typeface="+mn-lt"/>
                        </a:rPr>
                        <a:t>提供全方位可扩展的数据平台以满足</a:t>
                      </a:r>
                      <a:r>
                        <a:rPr lang="en-US" altLang="zh-CN" dirty="0" smtClean="0">
                          <a:solidFill>
                            <a:schemeClr val="tx1"/>
                          </a:solidFill>
                          <a:effectLst/>
                          <a:latin typeface="+mn-lt"/>
                        </a:rPr>
                        <a:t>...</a:t>
                      </a:r>
                    </a:p>
                    <a:p>
                      <a:endParaRPr lang="en-US" dirty="0">
                        <a:solidFill>
                          <a:schemeClr val="tx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zh-CN" altLang="en-US" dirty="0" smtClean="0">
                          <a:solidFill>
                            <a:schemeClr val="tx1"/>
                          </a:solidFill>
                          <a:effectLst/>
                        </a:rPr>
                        <a:t>关系型数据管理使用的语法来管理</a:t>
                      </a:r>
                      <a:r>
                        <a:rPr lang="en-US" altLang="zh-CN" dirty="0" smtClean="0">
                          <a:solidFill>
                            <a:schemeClr val="tx1"/>
                          </a:solidFill>
                          <a:effectLst/>
                        </a:rPr>
                        <a:t>...</a:t>
                      </a:r>
                      <a:endParaRPr lang="en-US" dirty="0">
                        <a:solidFill>
                          <a:schemeClr val="tx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CN" altLang="en-US" dirty="0" smtClean="0">
                          <a:solidFill>
                            <a:schemeClr val="tx1"/>
                          </a:solidFill>
                          <a:effectLst/>
                          <a:latin typeface="+mn-lt"/>
                        </a:rPr>
                        <a:t>支持统一、标准的数据模型，例如</a:t>
                      </a:r>
                      <a:r>
                        <a:rPr lang="en-US" altLang="zh-CN" dirty="0" smtClean="0">
                          <a:solidFill>
                            <a:schemeClr val="tx1"/>
                          </a:solidFill>
                          <a:effectLst/>
                          <a:latin typeface="+mn-lt"/>
                        </a:rPr>
                        <a:t>...</a:t>
                      </a:r>
                      <a:r>
                        <a:rPr lang="en-US" dirty="0" smtClean="0">
                          <a:solidFill>
                            <a:schemeClr val="tx1"/>
                          </a:solidFill>
                          <a:effectLst/>
                          <a:latin typeface="+mn-lt"/>
                        </a:rPr>
                        <a:t/>
                      </a:r>
                      <a:br>
                        <a:rPr lang="en-US" dirty="0" smtClean="0">
                          <a:solidFill>
                            <a:schemeClr val="tx1"/>
                          </a:solidFill>
                          <a:effectLst/>
                          <a:latin typeface="+mn-lt"/>
                        </a:rPr>
                      </a:br>
                      <a:endParaRPr lang="en-US" dirty="0">
                        <a:solidFill>
                          <a:schemeClr val="tx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smtClean="0">
                          <a:solidFill>
                            <a:schemeClr val="tx1"/>
                          </a:solidFill>
                          <a:effectLst/>
                          <a:latin typeface="+mn-lt"/>
                        </a:rPr>
                        <a:t>...</a:t>
                      </a:r>
                      <a:r>
                        <a:rPr lang="zh-CN" altLang="en-US" dirty="0" smtClean="0">
                          <a:solidFill>
                            <a:schemeClr val="tx1"/>
                          </a:solidFill>
                          <a:effectLst/>
                          <a:latin typeface="+mn-lt"/>
                        </a:rPr>
                        <a:t>通过资源投入到</a:t>
                      </a:r>
                      <a:r>
                        <a:rPr lang="en-US" altLang="zh-CN" dirty="0" smtClean="0">
                          <a:solidFill>
                            <a:schemeClr val="tx1"/>
                          </a:solidFill>
                          <a:effectLst/>
                          <a:latin typeface="+mn-lt"/>
                        </a:rPr>
                        <a:t>...</a:t>
                      </a:r>
                      <a:r>
                        <a:rPr lang="en-US" dirty="0" smtClean="0">
                          <a:solidFill>
                            <a:schemeClr val="tx1"/>
                          </a:solidFill>
                          <a:effectLst/>
                          <a:latin typeface="+mn-lt"/>
                        </a:rPr>
                        <a:t> </a:t>
                      </a:r>
                      <a:br>
                        <a:rPr lang="en-US" dirty="0" smtClean="0">
                          <a:solidFill>
                            <a:schemeClr val="tx1"/>
                          </a:solidFill>
                          <a:effectLst/>
                          <a:latin typeface="+mn-lt"/>
                        </a:rPr>
                      </a:br>
                      <a:endParaRPr lang="en-US" dirty="0">
                        <a:solidFill>
                          <a:schemeClr val="tx1"/>
                        </a:solidFill>
                        <a:effectLs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673229">
                <a:tc>
                  <a:txBody>
                    <a:bodyPr/>
                    <a:lstStyle/>
                    <a:p>
                      <a:pPr marL="228600" indent="-228600" defTabSz="914363">
                        <a:lnSpc>
                          <a:spcPct val="90000"/>
                        </a:lnSpc>
                        <a:spcBef>
                          <a:spcPct val="20000"/>
                        </a:spcBef>
                        <a:buClr>
                          <a:schemeClr val="tx2"/>
                        </a:buClr>
                        <a:buSzPct val="80000"/>
                        <a:buBlip>
                          <a:blip r:embed="rId9"/>
                        </a:buBlip>
                      </a:pPr>
                      <a:r>
                        <a:rPr lang="zh-CN" altLang="en-US" sz="1400" dirty="0" smtClean="0">
                          <a:solidFill>
                            <a:schemeClr val="tx1"/>
                          </a:solidFill>
                          <a:effectLst/>
                          <a:latin typeface="+mn-lt"/>
                        </a:rPr>
                        <a:t>爆炸性产生的电子／数码数据的惊人数据量</a:t>
                      </a:r>
                      <a:endParaRPr lang="en-CA" sz="1400" dirty="0" smtClean="0">
                        <a:solidFill>
                          <a:schemeClr val="tx1"/>
                        </a:solidFill>
                        <a:effectLst/>
                        <a:latin typeface="+mn-lt"/>
                      </a:endParaRPr>
                    </a:p>
                    <a:p>
                      <a:pPr marL="228600" indent="-228600" defTabSz="914363">
                        <a:lnSpc>
                          <a:spcPct val="90000"/>
                        </a:lnSpc>
                        <a:spcBef>
                          <a:spcPct val="20000"/>
                        </a:spcBef>
                        <a:buClr>
                          <a:schemeClr val="tx2"/>
                        </a:buClr>
                        <a:buSzPct val="80000"/>
                        <a:buBlip>
                          <a:blip r:embed="rId9"/>
                        </a:buBlip>
                      </a:pPr>
                      <a:r>
                        <a:rPr lang="zh-CN" altLang="en-US" sz="1400" dirty="0" smtClean="0">
                          <a:solidFill>
                            <a:schemeClr val="tx1"/>
                          </a:solidFill>
                          <a:effectLst/>
                          <a:latin typeface="+mn-lt"/>
                        </a:rPr>
                        <a:t>加速的全球化进程</a:t>
                      </a:r>
                      <a:endParaRPr lang="en-CA" sz="1400" dirty="0" smtClean="0">
                        <a:solidFill>
                          <a:schemeClr val="tx1"/>
                        </a:solidFill>
                        <a:effectLst/>
                        <a:latin typeface="+mn-lt"/>
                      </a:endParaRPr>
                    </a:p>
                    <a:p>
                      <a:endParaRPr lang="en-US" dirty="0">
                        <a:solidFill>
                          <a:schemeClr val="tx1"/>
                        </a:solidFill>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marR="0" lvl="0" indent="-228600" algn="l" defTabSz="914363" rtl="0" eaLnBrk="1" fontAlgn="auto" latinLnBrk="0" hangingPunct="1">
                        <a:lnSpc>
                          <a:spcPct val="90000"/>
                        </a:lnSpc>
                        <a:spcBef>
                          <a:spcPct val="20000"/>
                        </a:spcBef>
                        <a:spcAft>
                          <a:spcPts val="0"/>
                        </a:spcAft>
                        <a:buClr>
                          <a:srgbClr val="1F497D"/>
                        </a:buClr>
                        <a:buSzPct val="80000"/>
                        <a:buFontTx/>
                        <a:buBlip>
                          <a:blip r:embed="rId9"/>
                        </a:buBlip>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在企业周边应用中产生的新的数据类型</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endParaRPr lang="en-US" sz="1400" dirty="0">
                        <a:solidFill>
                          <a:schemeClr val="tx1"/>
                        </a:solidFill>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indent="-228600" defTabSz="914363">
                        <a:lnSpc>
                          <a:spcPct val="90000"/>
                        </a:lnSpc>
                        <a:spcBef>
                          <a:spcPct val="20000"/>
                        </a:spcBef>
                        <a:buClr>
                          <a:schemeClr val="tx2"/>
                        </a:buClr>
                        <a:buSzPct val="80000"/>
                        <a:buBlip>
                          <a:blip r:embed="rId9"/>
                        </a:buBlip>
                      </a:pPr>
                      <a:r>
                        <a:rPr lang="zh-CN" altLang="en-US" sz="1400" dirty="0" smtClean="0">
                          <a:solidFill>
                            <a:schemeClr val="tx1"/>
                          </a:solidFill>
                          <a:effectLst/>
                          <a:latin typeface="+mn-lt"/>
                        </a:rPr>
                        <a:t>结构型和非结构型数据集成日渐紧密</a:t>
                      </a:r>
                      <a:endParaRPr lang="en-US" sz="1400" dirty="0" smtClean="0">
                        <a:solidFill>
                          <a:schemeClr val="tx1"/>
                        </a:solidFill>
                        <a:effectLst/>
                        <a:latin typeface="+mn-lt"/>
                      </a:endParaRPr>
                    </a:p>
                    <a:p>
                      <a:pPr marL="228600" indent="-228600" defTabSz="914363">
                        <a:lnSpc>
                          <a:spcPct val="90000"/>
                        </a:lnSpc>
                        <a:spcBef>
                          <a:spcPct val="20000"/>
                        </a:spcBef>
                        <a:buClr>
                          <a:schemeClr val="tx2"/>
                        </a:buClr>
                        <a:buSzPct val="80000"/>
                        <a:buBlip>
                          <a:blip r:embed="rId9"/>
                        </a:buBlip>
                      </a:pPr>
                      <a:r>
                        <a:rPr lang="zh-CN" altLang="en-US" sz="1400" dirty="0" smtClean="0">
                          <a:solidFill>
                            <a:schemeClr val="tx1"/>
                          </a:solidFill>
                          <a:effectLst/>
                          <a:latin typeface="+mn-lt"/>
                        </a:rPr>
                        <a:t>新一代应用需要使用不同数据种类</a:t>
                      </a:r>
                      <a:endParaRPr lang="en-US" sz="1400" dirty="0" smtClean="0">
                        <a:solidFill>
                          <a:schemeClr val="tx1"/>
                        </a:solidFill>
                        <a:effectLst/>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8600" marR="0" lvl="0" indent="-228600" algn="l" defTabSz="914363" rtl="0" eaLnBrk="1" fontAlgn="auto" latinLnBrk="0" hangingPunct="1">
                        <a:lnSpc>
                          <a:spcPct val="90000"/>
                        </a:lnSpc>
                        <a:spcBef>
                          <a:spcPct val="20000"/>
                        </a:spcBef>
                        <a:spcAft>
                          <a:spcPts val="0"/>
                        </a:spcAft>
                        <a:buClr>
                          <a:srgbClr val="1F497D"/>
                        </a:buClr>
                        <a:buSzPct val="80000"/>
                        <a:buFontTx/>
                        <a:buBlip>
                          <a:blip r:embed="rId9"/>
                        </a:buBlip>
                        <a:tabLst/>
                        <a:defRPr/>
                      </a:pPr>
                      <a:r>
                        <a:rPr kumimoji="0" lang="zh-CN" altLang="en-US" sz="1400" b="0" i="0" u="none" strike="noStrike" kern="1200" cap="none" spc="0" normalizeH="0" baseline="0" noProof="0" dirty="0" smtClean="0">
                          <a:ln>
                            <a:noFill/>
                          </a:ln>
                          <a:solidFill>
                            <a:schemeClr val="tx1"/>
                          </a:solidFill>
                          <a:effectLst/>
                          <a:uLnTx/>
                          <a:uFillTx/>
                          <a:latin typeface="+mn-ea"/>
                          <a:ea typeface="+mn-ea"/>
                          <a:cs typeface="+mn-cs"/>
                        </a:rPr>
                        <a:t>抽象化的数据形态定义</a:t>
                      </a:r>
                      <a:endParaRPr kumimoji="0" lang="en-US" sz="1400" b="0" i="0" u="none" strike="noStrike" kern="1200" cap="none" spc="0" normalizeH="0" baseline="0" noProof="0" dirty="0" smtClean="0">
                        <a:ln>
                          <a:noFill/>
                        </a:ln>
                        <a:solidFill>
                          <a:schemeClr val="tx1"/>
                        </a:solidFill>
                        <a:effectLst/>
                        <a:uLnTx/>
                        <a:uFillTx/>
                        <a:latin typeface="+mn-ea"/>
                        <a:ea typeface="+mn-ea"/>
                        <a:cs typeface="+mn-cs"/>
                      </a:endParaRPr>
                    </a:p>
                    <a:p>
                      <a:pPr marL="228600" marR="0" lvl="0" indent="-228600" algn="l" defTabSz="914363" rtl="0" eaLnBrk="1" fontAlgn="auto" latinLnBrk="0" hangingPunct="1">
                        <a:lnSpc>
                          <a:spcPct val="90000"/>
                        </a:lnSpc>
                        <a:spcBef>
                          <a:spcPct val="20000"/>
                        </a:spcBef>
                        <a:spcAft>
                          <a:spcPts val="0"/>
                        </a:spcAft>
                        <a:buClr>
                          <a:srgbClr val="1F497D"/>
                        </a:buClr>
                        <a:buSzPct val="80000"/>
                        <a:buFontTx/>
                        <a:buBlip>
                          <a:blip r:embed="rId9"/>
                        </a:buBlip>
                        <a:tabLst/>
                        <a:defRPr/>
                      </a:pPr>
                      <a:r>
                        <a:rPr kumimoji="0" lang="zh-CN" altLang="en-US" sz="1400" b="0" i="0" u="none" strike="noStrike" kern="1200" cap="none" spc="0" normalizeH="0" baseline="0" noProof="0" dirty="0" smtClean="0">
                          <a:ln>
                            <a:noFill/>
                          </a:ln>
                          <a:solidFill>
                            <a:schemeClr val="tx1"/>
                          </a:solidFill>
                          <a:effectLst/>
                          <a:uLnTx/>
                          <a:uFillTx/>
                          <a:latin typeface="+mn-ea"/>
                          <a:ea typeface="+mn-ea"/>
                          <a:cs typeface="+mn-cs"/>
                        </a:rPr>
                        <a:t>直接支持特种数据种类</a:t>
                      </a:r>
                      <a:endParaRPr kumimoji="0" lang="en-US" altLang="zh-CN" sz="1400" b="0" i="0" u="none" strike="noStrike" kern="1200" cap="none" spc="0" normalizeH="0" baseline="0" noProof="0" dirty="0" smtClean="0">
                        <a:ln>
                          <a:noFill/>
                        </a:ln>
                        <a:solidFill>
                          <a:schemeClr val="tx1"/>
                        </a:solidFill>
                        <a:effectLst/>
                        <a:uLnTx/>
                        <a:uFillTx/>
                        <a:latin typeface="+mn-ea"/>
                        <a:ea typeface="+mn-ea"/>
                        <a:cs typeface="+mn-cs"/>
                      </a:endParaRPr>
                    </a:p>
                    <a:p>
                      <a:pPr marL="228600" marR="0" lvl="0" indent="-228600" algn="l" defTabSz="914363" rtl="0" eaLnBrk="1" fontAlgn="auto" latinLnBrk="0" hangingPunct="1">
                        <a:lnSpc>
                          <a:spcPct val="90000"/>
                        </a:lnSpc>
                        <a:spcBef>
                          <a:spcPct val="20000"/>
                        </a:spcBef>
                        <a:spcAft>
                          <a:spcPts val="0"/>
                        </a:spcAft>
                        <a:buClr>
                          <a:srgbClr val="1F497D"/>
                        </a:buClr>
                        <a:buSzPct val="80000"/>
                        <a:buFontTx/>
                        <a:buBlip>
                          <a:blip r:embed="rId9"/>
                        </a:buBlip>
                        <a:tabLst/>
                        <a:defRPr/>
                      </a:pPr>
                      <a:r>
                        <a:rPr kumimoji="0" lang="zh-CN" altLang="en-US" sz="1400" b="0" i="0" u="none" strike="noStrike" kern="1200" cap="none" spc="0" normalizeH="0" baseline="0" noProof="0" dirty="0" smtClean="0">
                          <a:ln>
                            <a:noFill/>
                          </a:ln>
                          <a:solidFill>
                            <a:schemeClr val="tx1"/>
                          </a:solidFill>
                          <a:effectLst/>
                          <a:uLnTx/>
                          <a:uFillTx/>
                          <a:latin typeface="+mn-ea"/>
                          <a:ea typeface="+mn-ea"/>
                          <a:cs typeface="+mn-cs"/>
                        </a:rPr>
                        <a:t>联邦</a:t>
                      </a:r>
                      <a:r>
                        <a:rPr kumimoji="0" lang="en-US" altLang="zh-CN" sz="1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ea"/>
                          <a:ea typeface="+mn-ea"/>
                          <a:cs typeface="+mn-cs"/>
                        </a:rPr>
                        <a:t>和祥扩展并发</a:t>
                      </a:r>
                      <a:r>
                        <a:rPr kumimoji="0" lang="en-US" altLang="zh-CN" sz="1400" b="0" i="0" u="none" strike="noStrike" kern="1200" cap="none" spc="0" normalizeH="0" baseline="0" noProof="0" dirty="0" smtClean="0">
                          <a:ln>
                            <a:noFill/>
                          </a:ln>
                          <a:solidFill>
                            <a:schemeClr val="tx1"/>
                          </a:solidFill>
                          <a:effectLst/>
                          <a:uLnTx/>
                          <a:uFillTx/>
                          <a:latin typeface="+mn-ea"/>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ea"/>
                          <a:ea typeface="+mn-ea"/>
                          <a:cs typeface="+mn-cs"/>
                        </a:rPr>
                        <a:t>的数据管理</a:t>
                      </a:r>
                    </a:p>
                    <a:p>
                      <a:pPr marL="228600" marR="0" lvl="0" indent="-228600" algn="l" defTabSz="914363" rtl="0" eaLnBrk="1" fontAlgn="auto" latinLnBrk="0" hangingPunct="1">
                        <a:lnSpc>
                          <a:spcPct val="90000"/>
                        </a:lnSpc>
                        <a:spcBef>
                          <a:spcPct val="20000"/>
                        </a:spcBef>
                        <a:spcAft>
                          <a:spcPts val="0"/>
                        </a:spcAft>
                        <a:buClr>
                          <a:srgbClr val="1F497D"/>
                        </a:buClr>
                        <a:buSzPct val="80000"/>
                        <a:buFontTx/>
                        <a:buNone/>
                        <a:tabLst/>
                        <a:defRPr/>
                      </a:pPr>
                      <a:endParaRPr kumimoji="0" lang="en-US" sz="1400" b="0" i="0" u="none" strike="noStrike" kern="1200" cap="none" spc="0" normalizeH="0" baseline="0" noProof="0" dirty="0" smtClean="0">
                        <a:ln>
                          <a:noFill/>
                        </a:ln>
                        <a:solidFill>
                          <a:schemeClr val="tx1"/>
                        </a:solidFill>
                        <a:effectLst/>
                        <a:uLnTx/>
                        <a:uFillTx/>
                        <a:latin typeface="+mn-ea"/>
                        <a:ea typeface="+mn-ea"/>
                        <a:cs typeface="+mn-cs"/>
                      </a:endParaRPr>
                    </a:p>
                    <a:p>
                      <a:endParaRPr lang="en-US" dirty="0">
                        <a:solidFill>
                          <a:schemeClr val="tx1"/>
                        </a:solidFill>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90500" y="1788015"/>
            <a:ext cx="8763000" cy="905082"/>
          </a:xfrm>
          <a:prstGeom prst="roundRect">
            <a:avLst>
              <a:gd name="adj" fmla="val 14018"/>
            </a:avLst>
          </a:prstGeom>
          <a:gradFill flip="none" rotWithShape="1">
            <a:gsLst>
              <a:gs pos="0">
                <a:schemeClr val="accent5">
                  <a:lumMod val="60000"/>
                  <a:lumOff val="40000"/>
                  <a:alpha val="0"/>
                </a:schemeClr>
              </a:gs>
              <a:gs pos="50000">
                <a:schemeClr val="accent5">
                  <a:lumMod val="60000"/>
                  <a:lumOff val="40000"/>
                  <a:alpha val="25000"/>
                </a:schemeClr>
              </a:gs>
              <a:gs pos="100000">
                <a:schemeClr val="accent5">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a:defRPr/>
            </a:pPr>
            <a:endParaRPr lang="en-US" kern="0" dirty="0" smtClean="0">
              <a:solidFill>
                <a:schemeClr val="bg2">
                  <a:lumMod val="95000"/>
                  <a:lumOff val="5000"/>
                </a:schemeClr>
              </a:solidFill>
              <a:latin typeface="Calibri"/>
            </a:endParaRPr>
          </a:p>
        </p:txBody>
      </p:sp>
      <p:sp>
        <p:nvSpPr>
          <p:cNvPr id="9" name="Rounded Rectangle 8"/>
          <p:cNvSpPr/>
          <p:nvPr/>
        </p:nvSpPr>
        <p:spPr bwMode="auto">
          <a:xfrm>
            <a:off x="190500" y="2768916"/>
            <a:ext cx="8763000" cy="905082"/>
          </a:xfrm>
          <a:prstGeom prst="roundRect">
            <a:avLst>
              <a:gd name="adj" fmla="val 14018"/>
            </a:avLst>
          </a:prstGeom>
          <a:gradFill flip="none" rotWithShape="1">
            <a:gsLst>
              <a:gs pos="0">
                <a:schemeClr val="accent4">
                  <a:lumMod val="60000"/>
                  <a:lumOff val="40000"/>
                  <a:alpha val="0"/>
                </a:schemeClr>
              </a:gs>
              <a:gs pos="50000">
                <a:schemeClr val="accent4">
                  <a:lumMod val="60000"/>
                  <a:lumOff val="40000"/>
                  <a:alpha val="25000"/>
                </a:schemeClr>
              </a:gs>
              <a:gs pos="100000">
                <a:schemeClr val="accent4">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a:defRPr/>
            </a:pPr>
            <a:endParaRPr lang="en-US" kern="0" dirty="0" smtClean="0">
              <a:solidFill>
                <a:schemeClr val="bg2">
                  <a:lumMod val="95000"/>
                  <a:lumOff val="5000"/>
                </a:schemeClr>
              </a:solidFill>
              <a:latin typeface="Calibri"/>
            </a:endParaRPr>
          </a:p>
        </p:txBody>
      </p:sp>
      <p:sp>
        <p:nvSpPr>
          <p:cNvPr id="10" name="Rounded Rectangle 9"/>
          <p:cNvSpPr/>
          <p:nvPr/>
        </p:nvSpPr>
        <p:spPr bwMode="auto">
          <a:xfrm>
            <a:off x="190500" y="3740301"/>
            <a:ext cx="8763000" cy="905082"/>
          </a:xfrm>
          <a:prstGeom prst="roundRect">
            <a:avLst>
              <a:gd name="adj" fmla="val 14018"/>
            </a:avLst>
          </a:prstGeom>
          <a:gradFill flip="none" rotWithShape="1">
            <a:gsLst>
              <a:gs pos="0">
                <a:schemeClr val="accent6">
                  <a:lumMod val="60000"/>
                  <a:lumOff val="40000"/>
                  <a:alpha val="0"/>
                </a:schemeClr>
              </a:gs>
              <a:gs pos="50000">
                <a:schemeClr val="accent6">
                  <a:lumMod val="60000"/>
                  <a:lumOff val="40000"/>
                  <a:alpha val="25000"/>
                </a:schemeClr>
              </a:gs>
              <a:gs pos="100000">
                <a:schemeClr val="accent6">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a:defRPr/>
            </a:pPr>
            <a:endParaRPr lang="en-US" kern="0" dirty="0" smtClean="0">
              <a:solidFill>
                <a:schemeClr val="bg2">
                  <a:lumMod val="95000"/>
                  <a:lumOff val="5000"/>
                </a:schemeClr>
              </a:solidFill>
              <a:latin typeface="Calibri"/>
            </a:endParaRPr>
          </a:p>
        </p:txBody>
      </p:sp>
      <p:sp>
        <p:nvSpPr>
          <p:cNvPr id="69" name="Title 68"/>
          <p:cNvSpPr>
            <a:spLocks noGrp="1"/>
          </p:cNvSpPr>
          <p:nvPr>
            <p:ph type="title"/>
          </p:nvPr>
        </p:nvSpPr>
        <p:spPr/>
        <p:txBody>
          <a:bodyPr>
            <a:normAutofit/>
          </a:bodyPr>
          <a:lstStyle/>
          <a:p>
            <a:pPr lvl="0"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未来的发展方向</a:t>
            </a:r>
            <a:endParaRPr lang="en-US" altLang="zh-CN"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13" name="Rectangle 12"/>
          <p:cNvSpPr/>
          <p:nvPr/>
        </p:nvSpPr>
        <p:spPr>
          <a:xfrm>
            <a:off x="378651" y="2044147"/>
            <a:ext cx="5486400" cy="384721"/>
          </a:xfrm>
          <a:prstGeom prst="rect">
            <a:avLst/>
          </a:prstGeom>
        </p:spPr>
        <p:txBody>
          <a:bodyPr wrap="square" lIns="91440" tIns="45720" rIns="91440" bIns="45720">
            <a:spAutoFit/>
          </a:bodyPr>
          <a:lstStyle/>
          <a:p>
            <a:pPr>
              <a:lnSpc>
                <a:spcPct val="95000"/>
              </a:lnSpc>
            </a:pPr>
            <a:r>
              <a:rPr lang="zh-CN" altLang="en-US" sz="2000" kern="0" dirty="0" smtClean="0">
                <a:latin typeface="+mn-ea"/>
                <a:cs typeface="Arial" charset="0"/>
              </a:rPr>
              <a:t>统一标准的存储平台支持所有数据类型、各式</a:t>
            </a:r>
            <a:endParaRPr lang="en-CA" altLang="zh-CN" sz="2000" kern="0" dirty="0" smtClean="0">
              <a:latin typeface="+mn-ea"/>
              <a:cs typeface="Arial" charset="0"/>
            </a:endParaRPr>
          </a:p>
        </p:txBody>
      </p:sp>
      <p:sp>
        <p:nvSpPr>
          <p:cNvPr id="17" name="Rectangle 16"/>
          <p:cNvSpPr/>
          <p:nvPr/>
        </p:nvSpPr>
        <p:spPr>
          <a:xfrm>
            <a:off x="378651" y="4000504"/>
            <a:ext cx="5486400" cy="384721"/>
          </a:xfrm>
          <a:prstGeom prst="rect">
            <a:avLst/>
          </a:prstGeom>
        </p:spPr>
        <p:txBody>
          <a:bodyPr wrap="square" lIns="91440" tIns="45720" rIns="91440" bIns="45720" anchor="ctr">
            <a:spAutoFit/>
          </a:bodyPr>
          <a:lstStyle/>
          <a:p>
            <a:pPr>
              <a:lnSpc>
                <a:spcPct val="95000"/>
              </a:lnSpc>
            </a:pPr>
            <a:r>
              <a:rPr lang="zh-CN" altLang="en-US" sz="2000" kern="0" dirty="0" smtClean="0">
                <a:latin typeface="+mn-ea"/>
                <a:cs typeface="Arial" charset="0"/>
              </a:rPr>
              <a:t>新数据形态成为标准实体</a:t>
            </a:r>
            <a:endParaRPr lang="en-CA" altLang="zh-CN" sz="2000" kern="0" dirty="0" smtClean="0">
              <a:latin typeface="+mn-ea"/>
              <a:cs typeface="Arial" charset="0"/>
            </a:endParaRPr>
          </a:p>
        </p:txBody>
      </p:sp>
      <p:sp>
        <p:nvSpPr>
          <p:cNvPr id="11" name="Rounded Rectangle 10"/>
          <p:cNvSpPr/>
          <p:nvPr/>
        </p:nvSpPr>
        <p:spPr bwMode="auto">
          <a:xfrm>
            <a:off x="190500" y="4724537"/>
            <a:ext cx="8763000" cy="905082"/>
          </a:xfrm>
          <a:prstGeom prst="roundRect">
            <a:avLst>
              <a:gd name="adj" fmla="val 14018"/>
            </a:avLst>
          </a:prstGeom>
          <a:gradFill flip="none" rotWithShape="1">
            <a:gsLst>
              <a:gs pos="0">
                <a:schemeClr val="accent1">
                  <a:lumMod val="60000"/>
                  <a:lumOff val="40000"/>
                  <a:alpha val="0"/>
                </a:schemeClr>
              </a:gs>
              <a:gs pos="50000">
                <a:schemeClr val="accent1">
                  <a:lumMod val="40000"/>
                  <a:lumOff val="60000"/>
                  <a:alpha val="25000"/>
                </a:schemeClr>
              </a:gs>
              <a:gs pos="100000">
                <a:schemeClr val="accent1">
                  <a:lumMod val="60000"/>
                  <a:lumOff val="40000"/>
                  <a:alpha val="0"/>
                </a:schemeClr>
              </a:gs>
            </a:gsLst>
            <a:lin ang="0" scaled="0"/>
            <a:tileRect/>
          </a:gradFill>
          <a:ln w="12700" cap="flat" cmpd="sng" algn="ctr">
            <a:gradFill>
              <a:gsLst>
                <a:gs pos="0">
                  <a:schemeClr val="tx1">
                    <a:alpha val="0"/>
                  </a:schemeClr>
                </a:gs>
                <a:gs pos="50000">
                  <a:schemeClr val="tx1"/>
                </a:gs>
                <a:gs pos="100000">
                  <a:schemeClr val="tx1">
                    <a:alpha val="0"/>
                  </a:schemeClr>
                </a:gs>
              </a:gsLst>
              <a:lin ang="0" scaled="0"/>
            </a:gradFill>
            <a:prstDash val="solid"/>
          </a:ln>
          <a:effectLst/>
        </p:spPr>
        <p:txBody>
          <a:bodyPr rtlCol="0" anchor="ctr"/>
          <a:lstStyle/>
          <a:p>
            <a:pPr algn="ctr">
              <a:defRPr/>
            </a:pPr>
            <a:endParaRPr lang="en-US" kern="0" dirty="0" smtClean="0">
              <a:solidFill>
                <a:schemeClr val="bg2">
                  <a:lumMod val="95000"/>
                  <a:lumOff val="5000"/>
                </a:schemeClr>
              </a:solidFill>
              <a:latin typeface="Calibri"/>
            </a:endParaRPr>
          </a:p>
        </p:txBody>
      </p:sp>
      <p:sp>
        <p:nvSpPr>
          <p:cNvPr id="18" name="Rectangle 17"/>
          <p:cNvSpPr/>
          <p:nvPr/>
        </p:nvSpPr>
        <p:spPr>
          <a:xfrm>
            <a:off x="2689412" y="4957716"/>
            <a:ext cx="6073588" cy="400110"/>
          </a:xfrm>
          <a:prstGeom prst="rect">
            <a:avLst/>
          </a:prstGeom>
        </p:spPr>
        <p:txBody>
          <a:bodyPr wrap="square" lIns="91440" tIns="45720" rIns="91440" bIns="45720">
            <a:spAutoFit/>
          </a:bodyPr>
          <a:lstStyle/>
          <a:p>
            <a:pPr algn="r"/>
            <a:r>
              <a:rPr lang="zh-CN" altLang="en-US" sz="2000" dirty="0" smtClean="0"/>
              <a:t>单一数据平台的应用，需要协调的数据存取</a:t>
            </a:r>
            <a:endParaRPr lang="zh-CN" altLang="en-US" sz="2000" dirty="0"/>
          </a:p>
        </p:txBody>
      </p:sp>
      <p:sp>
        <p:nvSpPr>
          <p:cNvPr id="16" name="Rectangle 15"/>
          <p:cNvSpPr/>
          <p:nvPr/>
        </p:nvSpPr>
        <p:spPr>
          <a:xfrm>
            <a:off x="3276600" y="3037579"/>
            <a:ext cx="5486400" cy="384721"/>
          </a:xfrm>
          <a:prstGeom prst="rect">
            <a:avLst/>
          </a:prstGeom>
        </p:spPr>
        <p:txBody>
          <a:bodyPr wrap="square" lIns="91440" tIns="45720" rIns="91440" bIns="45720" anchor="ctr">
            <a:spAutoFit/>
          </a:bodyPr>
          <a:lstStyle/>
          <a:p>
            <a:pPr marL="396875" indent="-396875" algn="r">
              <a:lnSpc>
                <a:spcPct val="95000"/>
              </a:lnSpc>
            </a:pPr>
            <a:r>
              <a:rPr lang="zh-CN" altLang="en-US" sz="2000" kern="0" dirty="0" smtClean="0">
                <a:latin typeface="+mn-ea"/>
                <a:cs typeface="Arial" charset="0"/>
              </a:rPr>
              <a:t>简约、可扩展的管理模式</a:t>
            </a:r>
            <a:endParaRPr lang="en-CA" altLang="zh-CN" sz="2000" kern="0" dirty="0" smtClean="0">
              <a:latin typeface="+mn-ea"/>
              <a:cs typeface="Arial" charset="0"/>
            </a:endParaRPr>
          </a:p>
        </p:txBody>
      </p:sp>
      <p:pic>
        <p:nvPicPr>
          <p:cNvPr id="2054" name="Picture 6"/>
          <p:cNvPicPr>
            <a:picLocks noChangeAspect="1" noChangeArrowheads="1"/>
          </p:cNvPicPr>
          <p:nvPr/>
        </p:nvPicPr>
        <p:blipFill>
          <a:blip r:embed="rId3" cstate="print"/>
          <a:srcRect/>
          <a:stretch>
            <a:fillRect/>
          </a:stretch>
        </p:blipFill>
        <p:spPr bwMode="auto">
          <a:xfrm>
            <a:off x="381000" y="2764971"/>
            <a:ext cx="2255837" cy="914400"/>
          </a:xfrm>
          <a:prstGeom prst="rect">
            <a:avLst/>
          </a:prstGeom>
          <a:noFill/>
          <a:ln w="9525">
            <a:noFill/>
            <a:miter lim="800000"/>
            <a:headEnd/>
            <a:tailEnd/>
          </a:ln>
          <a:effectLst/>
        </p:spPr>
      </p:pic>
      <p:grpSp>
        <p:nvGrpSpPr>
          <p:cNvPr id="2" name="Group 27"/>
          <p:cNvGrpSpPr/>
          <p:nvPr/>
        </p:nvGrpSpPr>
        <p:grpSpPr>
          <a:xfrm>
            <a:off x="6108738" y="1846193"/>
            <a:ext cx="2664896" cy="822960"/>
            <a:chOff x="6108738" y="1846193"/>
            <a:chExt cx="2664896" cy="822960"/>
          </a:xfrm>
        </p:grpSpPr>
        <p:pic>
          <p:nvPicPr>
            <p:cNvPr id="4098" name="Picture 2" descr="\\server2\ftp_root\clients\White_Whale\8-10004_Haydn_Richardson\Art\Art-Vol II\Digital-Gen-Data.png"/>
            <p:cNvPicPr>
              <a:picLocks noChangeAspect="1" noChangeArrowheads="1"/>
            </p:cNvPicPr>
            <p:nvPr/>
          </p:nvPicPr>
          <p:blipFill>
            <a:blip r:embed="rId4" cstate="print"/>
            <a:srcRect/>
            <a:stretch>
              <a:fillRect/>
            </a:stretch>
          </p:blipFill>
          <p:spPr bwMode="auto">
            <a:xfrm>
              <a:off x="6108738" y="1846193"/>
              <a:ext cx="646210" cy="822829"/>
            </a:xfrm>
            <a:prstGeom prst="rect">
              <a:avLst/>
            </a:prstGeom>
            <a:noFill/>
          </p:spPr>
        </p:pic>
        <p:pic>
          <p:nvPicPr>
            <p:cNvPr id="4099" name="Picture 3" descr="\\server2\ftp_root\clients\White_Whale\8-10004_Haydn_Richardson\Art\Art-Vol II\Video_Data.png"/>
            <p:cNvPicPr>
              <a:picLocks noChangeAspect="1" noChangeArrowheads="1"/>
            </p:cNvPicPr>
            <p:nvPr/>
          </p:nvPicPr>
          <p:blipFill>
            <a:blip r:embed="rId5" cstate="print"/>
            <a:srcRect/>
            <a:stretch>
              <a:fillRect/>
            </a:stretch>
          </p:blipFill>
          <p:spPr bwMode="auto">
            <a:xfrm>
              <a:off x="6774964" y="1846193"/>
              <a:ext cx="647743" cy="822960"/>
            </a:xfrm>
            <a:prstGeom prst="rect">
              <a:avLst/>
            </a:prstGeom>
            <a:noFill/>
          </p:spPr>
        </p:pic>
        <p:pic>
          <p:nvPicPr>
            <p:cNvPr id="26" name="Picture 3" descr="\\server2\ftp_root\clients\White_Whale\8-10004_Haydn_Richardson\Art\Art-Vol II\Video_Data.png"/>
            <p:cNvPicPr>
              <a:picLocks noChangeAspect="1" noChangeArrowheads="1"/>
            </p:cNvPicPr>
            <p:nvPr/>
          </p:nvPicPr>
          <p:blipFill>
            <a:blip r:embed="rId6" cstate="print"/>
            <a:stretch>
              <a:fillRect/>
            </a:stretch>
          </p:blipFill>
          <p:spPr bwMode="auto">
            <a:xfrm>
              <a:off x="7454842" y="1846193"/>
              <a:ext cx="639709" cy="822960"/>
            </a:xfrm>
            <a:prstGeom prst="rect">
              <a:avLst/>
            </a:prstGeom>
            <a:noFill/>
          </p:spPr>
        </p:pic>
        <p:pic>
          <p:nvPicPr>
            <p:cNvPr id="27" name="Picture 3" descr="\\server2\ftp_root\clients\White_Whale\8-10004_Haydn_Richardson\Art\Art-Vol II\Video_Data.png"/>
            <p:cNvPicPr>
              <a:picLocks noChangeAspect="1" noChangeArrowheads="1"/>
            </p:cNvPicPr>
            <p:nvPr/>
          </p:nvPicPr>
          <p:blipFill>
            <a:blip r:embed="rId7" cstate="print"/>
            <a:stretch>
              <a:fillRect/>
            </a:stretch>
          </p:blipFill>
          <p:spPr bwMode="auto">
            <a:xfrm>
              <a:off x="8127482" y="1846193"/>
              <a:ext cx="646152" cy="822960"/>
            </a:xfrm>
            <a:prstGeom prst="rect">
              <a:avLst/>
            </a:prstGeom>
            <a:noFill/>
          </p:spPr>
        </p:pic>
      </p:grpSp>
      <p:grpSp>
        <p:nvGrpSpPr>
          <p:cNvPr id="3" name="Group 32"/>
          <p:cNvGrpSpPr/>
          <p:nvPr/>
        </p:nvGrpSpPr>
        <p:grpSpPr>
          <a:xfrm>
            <a:off x="6095517" y="3789073"/>
            <a:ext cx="2007893" cy="822960"/>
            <a:chOff x="6095517" y="3789073"/>
            <a:chExt cx="2007893" cy="822960"/>
          </a:xfrm>
        </p:grpSpPr>
        <p:pic>
          <p:nvPicPr>
            <p:cNvPr id="4100" name="Picture 4" descr="\\server2\ftp_root\clients\White_Whale\8-10004_Haydn_Richardson\Art\Art-Vol II\X-ray-data.png"/>
            <p:cNvPicPr>
              <a:picLocks noChangeAspect="1" noChangeArrowheads="1"/>
            </p:cNvPicPr>
            <p:nvPr/>
          </p:nvPicPr>
          <p:blipFill>
            <a:blip r:embed="rId8" cstate="print"/>
            <a:srcRect/>
            <a:stretch>
              <a:fillRect/>
            </a:stretch>
          </p:blipFill>
          <p:spPr bwMode="auto">
            <a:xfrm>
              <a:off x="6095517" y="3789073"/>
              <a:ext cx="646312" cy="822960"/>
            </a:xfrm>
            <a:prstGeom prst="rect">
              <a:avLst/>
            </a:prstGeom>
            <a:noFill/>
          </p:spPr>
        </p:pic>
        <p:pic>
          <p:nvPicPr>
            <p:cNvPr id="29" name="Picture 4" descr="\\server2\ftp_root\clients\White_Whale\8-10004_Haydn_Richardson\Art\Art-Vol II\X-ray-data.png"/>
            <p:cNvPicPr>
              <a:picLocks noChangeAspect="1" noChangeArrowheads="1"/>
            </p:cNvPicPr>
            <p:nvPr/>
          </p:nvPicPr>
          <p:blipFill>
            <a:blip r:embed="rId9" cstate="print"/>
            <a:stretch>
              <a:fillRect/>
            </a:stretch>
          </p:blipFill>
          <p:spPr bwMode="auto">
            <a:xfrm>
              <a:off x="6781397" y="3789073"/>
              <a:ext cx="646152" cy="822960"/>
            </a:xfrm>
            <a:prstGeom prst="rect">
              <a:avLst/>
            </a:prstGeom>
            <a:noFill/>
          </p:spPr>
        </p:pic>
        <p:pic>
          <p:nvPicPr>
            <p:cNvPr id="30" name="Picture 4" descr="\\server2\ftp_root\clients\White_Whale\8-10004_Haydn_Richardson\Art\Art-Vol II\X-ray-data.png"/>
            <p:cNvPicPr>
              <a:picLocks noChangeAspect="1" noChangeArrowheads="1"/>
            </p:cNvPicPr>
            <p:nvPr/>
          </p:nvPicPr>
          <p:blipFill>
            <a:blip r:embed="rId7" cstate="print"/>
            <a:stretch>
              <a:fillRect/>
            </a:stretch>
          </p:blipFill>
          <p:spPr bwMode="auto">
            <a:xfrm>
              <a:off x="7457258" y="3789073"/>
              <a:ext cx="646152" cy="822959"/>
            </a:xfrm>
            <a:prstGeom prst="rect">
              <a:avLst/>
            </a:prstGeom>
            <a:noFill/>
          </p:spPr>
        </p:pic>
      </p:grpSp>
      <p:pic>
        <p:nvPicPr>
          <p:cNvPr id="32" name="Picture 31" descr="Oval copy.png"/>
          <p:cNvPicPr>
            <a:picLocks noChangeAspect="1"/>
          </p:cNvPicPr>
          <p:nvPr/>
        </p:nvPicPr>
        <p:blipFill>
          <a:blip r:embed="rId10" cstate="print"/>
          <a:stretch>
            <a:fillRect/>
          </a:stretch>
        </p:blipFill>
        <p:spPr>
          <a:xfrm>
            <a:off x="381000" y="4750806"/>
            <a:ext cx="2401626" cy="83508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fade">
                                      <p:cBhvr>
                                        <p:cTn id="29" dur="500"/>
                                        <p:tgtEl>
                                          <p:spTgt spid="2054"/>
                                        </p:tgtEl>
                                      </p:cBhvr>
                                    </p:animEffect>
                                  </p:childTnLst>
                                </p:cTn>
                              </p:par>
                            </p:childTnLst>
                          </p:cTn>
                        </p:par>
                        <p:par>
                          <p:cTn id="30" fill="hold">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5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60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7" grpId="0"/>
      <p:bldP spid="11" grpId="0" animBg="1"/>
      <p:bldP spid="18"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结构型、非结构型数据的集成</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3" name="Text Placeholder 23"/>
          <p:cNvSpPr txBox="1">
            <a:spLocks/>
          </p:cNvSpPr>
          <p:nvPr/>
        </p:nvSpPr>
        <p:spPr>
          <a:xfrm>
            <a:off x="381000" y="4071942"/>
            <a:ext cx="8382000" cy="2357454"/>
          </a:xfrm>
          <a:prstGeom prst="rect">
            <a:avLst/>
          </a:prstGeom>
        </p:spPr>
        <p:txBody>
          <a:bodyPr>
            <a:noAutofit/>
          </a:bodyPr>
          <a:lstStyle/>
          <a:p>
            <a:pPr marL="287338" indent="-287338">
              <a:spcBef>
                <a:spcPct val="20000"/>
              </a:spcBef>
              <a:buFont typeface="Arial" pitchFamily="34" charset="0"/>
              <a:buChar char="•"/>
            </a:pPr>
            <a:r>
              <a:rPr lang="zh-CN" altLang="en-US" dirty="0" smtClean="0"/>
              <a:t>支持</a:t>
            </a:r>
            <a:r>
              <a:rPr lang="en-US" altLang="zh-CN" dirty="0" smtClean="0"/>
              <a:t>BLOB</a:t>
            </a:r>
            <a:r>
              <a:rPr lang="zh-CN" altLang="en-US" dirty="0" smtClean="0"/>
              <a:t>的抽象编程接口</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87338" indent="-287338">
              <a:spcBef>
                <a:spcPct val="20000"/>
              </a:spcBef>
              <a:buFont typeface="Arial" pitchFamily="34" charset="0"/>
              <a:buChar char="•"/>
            </a:pPr>
            <a:r>
              <a:rPr lang="zh-CN" altLang="en-US" dirty="0" smtClean="0"/>
              <a:t>提供更多的</a:t>
            </a:r>
            <a:r>
              <a:rPr lang="en-US" altLang="zh-CN" dirty="0" smtClean="0"/>
              <a:t>‘</a:t>
            </a:r>
            <a:r>
              <a:rPr lang="zh-CN" altLang="en-US" dirty="0" smtClean="0"/>
              <a:t>服务</a:t>
            </a:r>
            <a:r>
              <a:rPr lang="en-US" altLang="zh-CN" dirty="0" smtClean="0"/>
              <a:t>’</a:t>
            </a:r>
            <a:r>
              <a:rPr lang="zh-CN" altLang="en-US" dirty="0" smtClean="0"/>
              <a:t>围绕非结构化数据，例如：搜索，分析</a:t>
            </a:r>
          </a:p>
          <a:p>
            <a:pPr marL="287338" marR="0" lvl="0"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b="0" i="0" u="none" strike="noStrike" kern="1200" cap="none" spc="0" normalizeH="0" baseline="0" noProof="0" dirty="0" smtClean="0">
                <a:ln>
                  <a:noFill/>
                </a:ln>
                <a:solidFill>
                  <a:schemeClr val="tx1"/>
                </a:solidFill>
                <a:effectLst/>
                <a:uLnTx/>
                <a:uFillTx/>
                <a:latin typeface="+mn-lt"/>
                <a:ea typeface="+mn-ea"/>
                <a:cs typeface="+mn-cs"/>
              </a:rPr>
              <a:t>提供集成多种空间数据源的能力</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87338" indent="-287338">
              <a:spcBef>
                <a:spcPct val="20000"/>
              </a:spcBef>
              <a:buFont typeface="Arial" pitchFamily="34" charset="0"/>
              <a:buChar char="•"/>
            </a:pPr>
            <a:r>
              <a:rPr lang="zh-CN" altLang="en-US" dirty="0" smtClean="0"/>
              <a:t>提供结构化和非结构化数据的关联、集成</a:t>
            </a:r>
          </a:p>
          <a:p>
            <a:pPr marL="514350" lvl="1" indent="-227013">
              <a:spcBef>
                <a:spcPct val="20000"/>
              </a:spcBef>
              <a:buFont typeface="Arial" pitchFamily="34" charset="0"/>
              <a:buChar char="–"/>
            </a:pPr>
            <a:r>
              <a:rPr lang="zh-CN" altLang="en-US" sz="1600" dirty="0" smtClean="0"/>
              <a:t>属性的提取</a:t>
            </a:r>
            <a:r>
              <a:rPr lang="en-US" altLang="zh-CN" sz="1600" dirty="0" smtClean="0"/>
              <a:t>/</a:t>
            </a:r>
            <a:r>
              <a:rPr lang="zh-CN" altLang="en-US" sz="1600" dirty="0" smtClean="0"/>
              <a:t>推广</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514350" lvl="1" indent="-227013">
              <a:spcBef>
                <a:spcPct val="20000"/>
              </a:spcBef>
              <a:buFont typeface="Arial" pitchFamily="34" charset="0"/>
              <a:buChar char="–"/>
            </a:pPr>
            <a:r>
              <a:rPr lang="zh-CN" altLang="en-US" sz="1600" dirty="0" smtClean="0"/>
              <a:t>灵活的架构</a:t>
            </a:r>
          </a:p>
          <a:p>
            <a:pPr marL="514350" marR="0" lvl="1"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适用于非关系型数据的关系型操作</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reeform 14"/>
          <p:cNvSpPr>
            <a:spLocks/>
          </p:cNvSpPr>
          <p:nvPr/>
        </p:nvSpPr>
        <p:spPr bwMode="auto">
          <a:xfrm flipH="1">
            <a:off x="381000" y="1142985"/>
            <a:ext cx="1600200" cy="2791594"/>
          </a:xfrm>
          <a:prstGeom prst="rect">
            <a:avLst/>
          </a:prstGeom>
          <a:gradFill>
            <a:gsLst>
              <a:gs pos="50000">
                <a:schemeClr val="accent3">
                  <a:alpha val="50000"/>
                </a:schemeClr>
              </a:gs>
              <a:gs pos="100000">
                <a:schemeClr val="accent3">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zh-CN" altLang="en-US" dirty="0" smtClean="0">
                <a:latin typeface="+mn-lt"/>
              </a:rPr>
              <a:t>实体汇总</a:t>
            </a:r>
            <a:endParaRPr lang="en-US" dirty="0">
              <a:latin typeface="+mn-lt"/>
            </a:endParaRPr>
          </a:p>
        </p:txBody>
      </p:sp>
      <p:sp>
        <p:nvSpPr>
          <p:cNvPr id="5" name="Freeform 15"/>
          <p:cNvSpPr>
            <a:spLocks/>
          </p:cNvSpPr>
          <p:nvPr/>
        </p:nvSpPr>
        <p:spPr bwMode="auto">
          <a:xfrm flipH="1">
            <a:off x="1897109" y="1149335"/>
            <a:ext cx="2263775" cy="2786082"/>
          </a:xfrm>
          <a:prstGeom prst="rightArrowCallout">
            <a:avLst>
              <a:gd name="adj1" fmla="val 25000"/>
              <a:gd name="adj2" fmla="val 25000"/>
              <a:gd name="adj3" fmla="val 11838"/>
              <a:gd name="adj4" fmla="val 70877"/>
            </a:avLst>
          </a:prstGeom>
          <a:gradFill>
            <a:gsLst>
              <a:gs pos="50000">
                <a:schemeClr val="accent4">
                  <a:alpha val="50000"/>
                </a:schemeClr>
              </a:gs>
              <a:gs pos="100000">
                <a:schemeClr val="accent4">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zh-CN" altLang="en-US" dirty="0" smtClean="0">
                <a:latin typeface="+mn-lt"/>
              </a:rPr>
              <a:t>实体数据</a:t>
            </a:r>
            <a:endParaRPr lang="en-US" altLang="zh-CN" dirty="0" smtClean="0">
              <a:latin typeface="+mn-lt"/>
            </a:endParaRPr>
          </a:p>
          <a:p>
            <a:pPr algn="ctr">
              <a:lnSpc>
                <a:spcPct val="90000"/>
              </a:lnSpc>
            </a:pPr>
            <a:r>
              <a:rPr lang="zh-CN" altLang="en-US" dirty="0" smtClean="0">
                <a:latin typeface="+mn-lt"/>
              </a:rPr>
              <a:t>访问</a:t>
            </a:r>
            <a:endParaRPr lang="en-US" dirty="0" smtClean="0">
              <a:latin typeface="+mn-lt"/>
            </a:endParaRPr>
          </a:p>
        </p:txBody>
      </p:sp>
      <p:grpSp>
        <p:nvGrpSpPr>
          <p:cNvPr id="6" name="Group 44"/>
          <p:cNvGrpSpPr/>
          <p:nvPr/>
        </p:nvGrpSpPr>
        <p:grpSpPr>
          <a:xfrm>
            <a:off x="3914455" y="1142985"/>
            <a:ext cx="2208944" cy="2786082"/>
            <a:chOff x="3914455" y="1431925"/>
            <a:chExt cx="2208944" cy="3209925"/>
          </a:xfrm>
        </p:grpSpPr>
        <p:sp>
          <p:nvSpPr>
            <p:cNvPr id="7" name="Right Arrow Callout 6"/>
            <p:cNvSpPr/>
            <p:nvPr/>
          </p:nvSpPr>
          <p:spPr bwMode="auto">
            <a:xfrm flipH="1">
              <a:off x="3914455" y="1431925"/>
              <a:ext cx="2208944" cy="515669"/>
            </a:xfrm>
            <a:prstGeom prst="rightArrowCallout">
              <a:avLst>
                <a:gd name="adj1" fmla="val 48909"/>
                <a:gd name="adj2" fmla="val 48909"/>
                <a:gd name="adj3" fmla="val 54886"/>
                <a:gd name="adj4" fmla="val 64977"/>
              </a:avLst>
            </a:prstGeom>
            <a:gradFill>
              <a:gsLst>
                <a:gs pos="50000">
                  <a:schemeClr val="accent1">
                    <a:alpha val="50000"/>
                  </a:schemeClr>
                </a:gs>
                <a:gs pos="100000">
                  <a:schemeClr val="accent1">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zh-CN" altLang="en-US" sz="1400" dirty="0" smtClean="0">
                  <a:latin typeface="+mn-lt"/>
                </a:rPr>
                <a:t>用户自定义数据种类</a:t>
              </a:r>
              <a:endParaRPr lang="en-US" sz="1400" dirty="0" smtClean="0">
                <a:latin typeface="+mn-lt"/>
              </a:endParaRPr>
            </a:p>
          </p:txBody>
        </p:sp>
        <p:sp>
          <p:nvSpPr>
            <p:cNvPr id="8" name="Right Arrow Callout 7"/>
            <p:cNvSpPr/>
            <p:nvPr/>
          </p:nvSpPr>
          <p:spPr bwMode="auto">
            <a:xfrm flipH="1">
              <a:off x="3914455" y="2105489"/>
              <a:ext cx="2208944" cy="515669"/>
            </a:xfrm>
            <a:prstGeom prst="rightArrowCallout">
              <a:avLst>
                <a:gd name="adj1" fmla="val 48909"/>
                <a:gd name="adj2" fmla="val 48909"/>
                <a:gd name="adj3" fmla="val 54886"/>
                <a:gd name="adj4" fmla="val 64977"/>
              </a:avLst>
            </a:prstGeom>
            <a:gradFill>
              <a:gsLst>
                <a:gs pos="50000">
                  <a:schemeClr val="accent1">
                    <a:alpha val="50000"/>
                  </a:schemeClr>
                </a:gs>
                <a:gs pos="100000">
                  <a:schemeClr val="accent1">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zh-CN" altLang="en-US" sz="1400" dirty="0" smtClean="0">
                  <a:latin typeface="+mn-lt"/>
                </a:rPr>
                <a:t>关系型表</a:t>
              </a:r>
              <a:endParaRPr lang="en-US" sz="1400" dirty="0" smtClean="0">
                <a:latin typeface="+mn-lt"/>
              </a:endParaRPr>
            </a:p>
          </p:txBody>
        </p:sp>
        <p:sp>
          <p:nvSpPr>
            <p:cNvPr id="9" name="Right Arrow Callout 8"/>
            <p:cNvSpPr/>
            <p:nvPr/>
          </p:nvSpPr>
          <p:spPr bwMode="auto">
            <a:xfrm flipH="1">
              <a:off x="3914455" y="2779053"/>
              <a:ext cx="2208944" cy="515669"/>
            </a:xfrm>
            <a:prstGeom prst="rightArrowCallout">
              <a:avLst>
                <a:gd name="adj1" fmla="val 48909"/>
                <a:gd name="adj2" fmla="val 48909"/>
                <a:gd name="adj3" fmla="val 54886"/>
                <a:gd name="adj4" fmla="val 64977"/>
              </a:avLst>
            </a:prstGeom>
            <a:gradFill>
              <a:gsLst>
                <a:gs pos="50000">
                  <a:schemeClr val="accent1">
                    <a:alpha val="50000"/>
                  </a:schemeClr>
                </a:gs>
                <a:gs pos="100000">
                  <a:schemeClr val="accent1">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zh-CN" altLang="en-US" sz="1400" dirty="0" smtClean="0">
                  <a:latin typeface="+mn-lt"/>
                </a:rPr>
                <a:t>名单</a:t>
              </a:r>
              <a:endParaRPr lang="en-US" sz="1400" dirty="0" smtClean="0">
                <a:latin typeface="+mn-lt"/>
              </a:endParaRPr>
            </a:p>
          </p:txBody>
        </p:sp>
        <p:sp>
          <p:nvSpPr>
            <p:cNvPr id="10" name="Right Arrow Callout 9"/>
            <p:cNvSpPr/>
            <p:nvPr/>
          </p:nvSpPr>
          <p:spPr bwMode="auto">
            <a:xfrm flipH="1">
              <a:off x="3914455" y="3452617"/>
              <a:ext cx="2208944" cy="515669"/>
            </a:xfrm>
            <a:prstGeom prst="rightArrowCallout">
              <a:avLst>
                <a:gd name="adj1" fmla="val 48909"/>
                <a:gd name="adj2" fmla="val 48909"/>
                <a:gd name="adj3" fmla="val 54886"/>
                <a:gd name="adj4" fmla="val 64977"/>
              </a:avLst>
            </a:prstGeom>
            <a:gradFill>
              <a:gsLst>
                <a:gs pos="50000">
                  <a:schemeClr val="accent1">
                    <a:alpha val="50000"/>
                  </a:schemeClr>
                </a:gs>
                <a:gs pos="100000">
                  <a:schemeClr val="accent1">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en-US" sz="1400" dirty="0" smtClean="0">
                  <a:latin typeface="+mn-lt"/>
                </a:rPr>
                <a:t>BLOBs</a:t>
              </a:r>
            </a:p>
          </p:txBody>
        </p:sp>
        <p:sp>
          <p:nvSpPr>
            <p:cNvPr id="11" name="Right Arrow Callout 10"/>
            <p:cNvSpPr/>
            <p:nvPr/>
          </p:nvSpPr>
          <p:spPr bwMode="auto">
            <a:xfrm flipH="1">
              <a:off x="3914455" y="4126181"/>
              <a:ext cx="2208944" cy="515669"/>
            </a:xfrm>
            <a:prstGeom prst="rightArrowCallout">
              <a:avLst>
                <a:gd name="adj1" fmla="val 48909"/>
                <a:gd name="adj2" fmla="val 48909"/>
                <a:gd name="adj3" fmla="val 54886"/>
                <a:gd name="adj4" fmla="val 64977"/>
              </a:avLst>
            </a:prstGeom>
            <a:gradFill>
              <a:gsLst>
                <a:gs pos="50000">
                  <a:schemeClr val="accent1">
                    <a:alpha val="50000"/>
                  </a:schemeClr>
                </a:gs>
                <a:gs pos="100000">
                  <a:schemeClr val="accent1">
                    <a:alpha val="0"/>
                  </a:schemeClr>
                </a:gs>
              </a:gsLst>
              <a:lin ang="10800000" scaled="1"/>
            </a:gradFill>
            <a:ln w="12700">
              <a:gradFill flip="none" rotWithShape="1">
                <a:gsLst>
                  <a:gs pos="50000">
                    <a:schemeClr val="tx1"/>
                  </a:gs>
                  <a:gs pos="100000">
                    <a:schemeClr val="tx1">
                      <a:alpha val="0"/>
                    </a:schemeClr>
                  </a:gs>
                </a:gsLst>
                <a:lin ang="10800000" scaled="1"/>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zh-CN" altLang="en-US" sz="1400" dirty="0" smtClean="0">
                  <a:latin typeface="+mn-lt"/>
                </a:rPr>
                <a:t>文字</a:t>
              </a:r>
              <a:endParaRPr lang="en-US" sz="1400" dirty="0" smtClean="0">
                <a:latin typeface="+mn-lt"/>
              </a:endParaRPr>
            </a:p>
          </p:txBody>
        </p:sp>
      </p:grpSp>
      <p:grpSp>
        <p:nvGrpSpPr>
          <p:cNvPr id="12" name="Group 37"/>
          <p:cNvGrpSpPr/>
          <p:nvPr/>
        </p:nvGrpSpPr>
        <p:grpSpPr>
          <a:xfrm>
            <a:off x="6067425" y="1142984"/>
            <a:ext cx="2698750" cy="2797105"/>
            <a:chOff x="6067425" y="1431925"/>
            <a:chExt cx="2698750" cy="3222625"/>
          </a:xfrm>
        </p:grpSpPr>
        <p:sp>
          <p:nvSpPr>
            <p:cNvPr id="13" name="Freeform 6"/>
            <p:cNvSpPr>
              <a:spLocks/>
            </p:cNvSpPr>
            <p:nvPr/>
          </p:nvSpPr>
          <p:spPr bwMode="auto">
            <a:xfrm>
              <a:off x="6067425" y="1431925"/>
              <a:ext cx="2698750" cy="3222625"/>
            </a:xfrm>
            <a:custGeom>
              <a:avLst/>
              <a:gdLst/>
              <a:ahLst/>
              <a:cxnLst>
                <a:cxn ang="0">
                  <a:pos x="38" y="5"/>
                </a:cxn>
                <a:cxn ang="0">
                  <a:pos x="38" y="25"/>
                </a:cxn>
                <a:cxn ang="0">
                  <a:pos x="131" y="25"/>
                </a:cxn>
                <a:cxn ang="0">
                  <a:pos x="131" y="57"/>
                </a:cxn>
                <a:cxn ang="0">
                  <a:pos x="178" y="57"/>
                </a:cxn>
                <a:cxn ang="0">
                  <a:pos x="178" y="0"/>
                </a:cxn>
                <a:cxn ang="0">
                  <a:pos x="442" y="0"/>
                </a:cxn>
                <a:cxn ang="0">
                  <a:pos x="442" y="159"/>
                </a:cxn>
                <a:cxn ang="0">
                  <a:pos x="178" y="159"/>
                </a:cxn>
                <a:cxn ang="0">
                  <a:pos x="178" y="95"/>
                </a:cxn>
                <a:cxn ang="0">
                  <a:pos x="131" y="95"/>
                </a:cxn>
                <a:cxn ang="0">
                  <a:pos x="131" y="243"/>
                </a:cxn>
                <a:cxn ang="0">
                  <a:pos x="178" y="243"/>
                </a:cxn>
                <a:cxn ang="0">
                  <a:pos x="178" y="184"/>
                </a:cxn>
                <a:cxn ang="0">
                  <a:pos x="442" y="184"/>
                </a:cxn>
                <a:cxn ang="0">
                  <a:pos x="442" y="344"/>
                </a:cxn>
                <a:cxn ang="0">
                  <a:pos x="178" y="344"/>
                </a:cxn>
                <a:cxn ang="0">
                  <a:pos x="178" y="280"/>
                </a:cxn>
                <a:cxn ang="0">
                  <a:pos x="131" y="280"/>
                </a:cxn>
                <a:cxn ang="0">
                  <a:pos x="131" y="431"/>
                </a:cxn>
                <a:cxn ang="0">
                  <a:pos x="178" y="431"/>
                </a:cxn>
                <a:cxn ang="0">
                  <a:pos x="178" y="372"/>
                </a:cxn>
                <a:cxn ang="0">
                  <a:pos x="442" y="372"/>
                </a:cxn>
                <a:cxn ang="0">
                  <a:pos x="442" y="528"/>
                </a:cxn>
                <a:cxn ang="0">
                  <a:pos x="178" y="528"/>
                </a:cxn>
                <a:cxn ang="0">
                  <a:pos x="178" y="468"/>
                </a:cxn>
                <a:cxn ang="0">
                  <a:pos x="131" y="468"/>
                </a:cxn>
                <a:cxn ang="0">
                  <a:pos x="131" y="506"/>
                </a:cxn>
                <a:cxn ang="0">
                  <a:pos x="38" y="506"/>
                </a:cxn>
                <a:cxn ang="0">
                  <a:pos x="38" y="525"/>
                </a:cxn>
                <a:cxn ang="0">
                  <a:pos x="0" y="487"/>
                </a:cxn>
                <a:cxn ang="0">
                  <a:pos x="38" y="450"/>
                </a:cxn>
                <a:cxn ang="0">
                  <a:pos x="38" y="468"/>
                </a:cxn>
                <a:cxn ang="0">
                  <a:pos x="94" y="468"/>
                </a:cxn>
                <a:cxn ang="0">
                  <a:pos x="94" y="396"/>
                </a:cxn>
                <a:cxn ang="0">
                  <a:pos x="38" y="396"/>
                </a:cxn>
                <a:cxn ang="0">
                  <a:pos x="38" y="414"/>
                </a:cxn>
                <a:cxn ang="0">
                  <a:pos x="0" y="376"/>
                </a:cxn>
                <a:cxn ang="0">
                  <a:pos x="38" y="339"/>
                </a:cxn>
                <a:cxn ang="0">
                  <a:pos x="38" y="357"/>
                </a:cxn>
                <a:cxn ang="0">
                  <a:pos x="94" y="357"/>
                </a:cxn>
                <a:cxn ang="0">
                  <a:pos x="94" y="284"/>
                </a:cxn>
                <a:cxn ang="0">
                  <a:pos x="38" y="284"/>
                </a:cxn>
                <a:cxn ang="0">
                  <a:pos x="38" y="302"/>
                </a:cxn>
                <a:cxn ang="0">
                  <a:pos x="0" y="265"/>
                </a:cxn>
                <a:cxn ang="0">
                  <a:pos x="38" y="228"/>
                </a:cxn>
                <a:cxn ang="0">
                  <a:pos x="38" y="247"/>
                </a:cxn>
                <a:cxn ang="0">
                  <a:pos x="94" y="247"/>
                </a:cxn>
                <a:cxn ang="0">
                  <a:pos x="94" y="172"/>
                </a:cxn>
                <a:cxn ang="0">
                  <a:pos x="38" y="172"/>
                </a:cxn>
                <a:cxn ang="0">
                  <a:pos x="38" y="191"/>
                </a:cxn>
                <a:cxn ang="0">
                  <a:pos x="0" y="153"/>
                </a:cxn>
                <a:cxn ang="0">
                  <a:pos x="38" y="117"/>
                </a:cxn>
                <a:cxn ang="0">
                  <a:pos x="38" y="133"/>
                </a:cxn>
                <a:cxn ang="0">
                  <a:pos x="94" y="133"/>
                </a:cxn>
                <a:cxn ang="0">
                  <a:pos x="94" y="63"/>
                </a:cxn>
                <a:cxn ang="0">
                  <a:pos x="38" y="63"/>
                </a:cxn>
                <a:cxn ang="0">
                  <a:pos x="38" y="80"/>
                </a:cxn>
                <a:cxn ang="0">
                  <a:pos x="0" y="42"/>
                </a:cxn>
                <a:cxn ang="0">
                  <a:pos x="38" y="5"/>
                </a:cxn>
              </a:cxnLst>
              <a:rect l="0" t="0" r="r" b="b"/>
              <a:pathLst>
                <a:path w="442" h="528">
                  <a:moveTo>
                    <a:pt x="38" y="5"/>
                  </a:moveTo>
                  <a:cubicBezTo>
                    <a:pt x="38" y="5"/>
                    <a:pt x="38" y="25"/>
                    <a:pt x="38" y="25"/>
                  </a:cubicBezTo>
                  <a:cubicBezTo>
                    <a:pt x="38" y="25"/>
                    <a:pt x="131" y="25"/>
                    <a:pt x="131" y="25"/>
                  </a:cubicBezTo>
                  <a:cubicBezTo>
                    <a:pt x="131" y="25"/>
                    <a:pt x="131" y="57"/>
                    <a:pt x="131" y="57"/>
                  </a:cubicBezTo>
                  <a:cubicBezTo>
                    <a:pt x="131" y="57"/>
                    <a:pt x="178" y="57"/>
                    <a:pt x="178" y="57"/>
                  </a:cubicBezTo>
                  <a:cubicBezTo>
                    <a:pt x="178" y="57"/>
                    <a:pt x="178" y="0"/>
                    <a:pt x="178" y="0"/>
                  </a:cubicBezTo>
                  <a:cubicBezTo>
                    <a:pt x="178" y="0"/>
                    <a:pt x="442" y="0"/>
                    <a:pt x="442" y="0"/>
                  </a:cubicBezTo>
                  <a:cubicBezTo>
                    <a:pt x="442" y="0"/>
                    <a:pt x="442" y="159"/>
                    <a:pt x="442" y="159"/>
                  </a:cubicBezTo>
                  <a:cubicBezTo>
                    <a:pt x="442" y="159"/>
                    <a:pt x="178" y="159"/>
                    <a:pt x="178" y="159"/>
                  </a:cubicBezTo>
                  <a:cubicBezTo>
                    <a:pt x="178" y="159"/>
                    <a:pt x="178" y="95"/>
                    <a:pt x="178" y="95"/>
                  </a:cubicBezTo>
                  <a:cubicBezTo>
                    <a:pt x="178" y="95"/>
                    <a:pt x="131" y="95"/>
                    <a:pt x="131" y="95"/>
                  </a:cubicBezTo>
                  <a:cubicBezTo>
                    <a:pt x="131" y="95"/>
                    <a:pt x="131" y="243"/>
                    <a:pt x="131" y="243"/>
                  </a:cubicBezTo>
                  <a:cubicBezTo>
                    <a:pt x="131" y="243"/>
                    <a:pt x="178" y="243"/>
                    <a:pt x="178" y="243"/>
                  </a:cubicBezTo>
                  <a:cubicBezTo>
                    <a:pt x="178" y="243"/>
                    <a:pt x="178" y="184"/>
                    <a:pt x="178" y="184"/>
                  </a:cubicBezTo>
                  <a:cubicBezTo>
                    <a:pt x="178" y="184"/>
                    <a:pt x="442" y="184"/>
                    <a:pt x="442" y="184"/>
                  </a:cubicBezTo>
                  <a:cubicBezTo>
                    <a:pt x="442" y="184"/>
                    <a:pt x="442" y="344"/>
                    <a:pt x="442" y="344"/>
                  </a:cubicBezTo>
                  <a:cubicBezTo>
                    <a:pt x="442" y="344"/>
                    <a:pt x="178" y="344"/>
                    <a:pt x="178" y="344"/>
                  </a:cubicBezTo>
                  <a:cubicBezTo>
                    <a:pt x="178" y="344"/>
                    <a:pt x="178" y="280"/>
                    <a:pt x="178" y="280"/>
                  </a:cubicBezTo>
                  <a:cubicBezTo>
                    <a:pt x="178" y="280"/>
                    <a:pt x="131" y="280"/>
                    <a:pt x="131" y="280"/>
                  </a:cubicBezTo>
                  <a:cubicBezTo>
                    <a:pt x="131" y="280"/>
                    <a:pt x="131" y="431"/>
                    <a:pt x="131" y="431"/>
                  </a:cubicBezTo>
                  <a:cubicBezTo>
                    <a:pt x="131" y="431"/>
                    <a:pt x="178" y="431"/>
                    <a:pt x="178" y="431"/>
                  </a:cubicBezTo>
                  <a:cubicBezTo>
                    <a:pt x="178" y="431"/>
                    <a:pt x="178" y="372"/>
                    <a:pt x="178" y="372"/>
                  </a:cubicBezTo>
                  <a:cubicBezTo>
                    <a:pt x="178" y="372"/>
                    <a:pt x="442" y="372"/>
                    <a:pt x="442" y="372"/>
                  </a:cubicBezTo>
                  <a:cubicBezTo>
                    <a:pt x="442" y="372"/>
                    <a:pt x="442" y="528"/>
                    <a:pt x="442" y="528"/>
                  </a:cubicBezTo>
                  <a:cubicBezTo>
                    <a:pt x="442" y="528"/>
                    <a:pt x="178" y="528"/>
                    <a:pt x="178" y="528"/>
                  </a:cubicBezTo>
                  <a:cubicBezTo>
                    <a:pt x="178" y="528"/>
                    <a:pt x="178" y="468"/>
                    <a:pt x="178" y="468"/>
                  </a:cubicBezTo>
                  <a:cubicBezTo>
                    <a:pt x="178" y="468"/>
                    <a:pt x="131" y="468"/>
                    <a:pt x="131" y="468"/>
                  </a:cubicBezTo>
                  <a:cubicBezTo>
                    <a:pt x="131" y="468"/>
                    <a:pt x="131" y="506"/>
                    <a:pt x="131" y="506"/>
                  </a:cubicBezTo>
                  <a:cubicBezTo>
                    <a:pt x="131" y="506"/>
                    <a:pt x="38" y="506"/>
                    <a:pt x="38" y="506"/>
                  </a:cubicBezTo>
                  <a:cubicBezTo>
                    <a:pt x="38" y="506"/>
                    <a:pt x="38" y="525"/>
                    <a:pt x="38" y="525"/>
                  </a:cubicBezTo>
                  <a:cubicBezTo>
                    <a:pt x="38" y="525"/>
                    <a:pt x="0" y="487"/>
                    <a:pt x="0" y="487"/>
                  </a:cubicBezTo>
                  <a:cubicBezTo>
                    <a:pt x="0" y="487"/>
                    <a:pt x="38" y="450"/>
                    <a:pt x="38" y="450"/>
                  </a:cubicBezTo>
                  <a:cubicBezTo>
                    <a:pt x="38" y="450"/>
                    <a:pt x="38" y="468"/>
                    <a:pt x="38" y="468"/>
                  </a:cubicBezTo>
                  <a:cubicBezTo>
                    <a:pt x="38" y="468"/>
                    <a:pt x="94" y="468"/>
                    <a:pt x="94" y="468"/>
                  </a:cubicBezTo>
                  <a:cubicBezTo>
                    <a:pt x="94" y="468"/>
                    <a:pt x="94" y="396"/>
                    <a:pt x="94" y="396"/>
                  </a:cubicBezTo>
                  <a:cubicBezTo>
                    <a:pt x="94" y="396"/>
                    <a:pt x="38" y="396"/>
                    <a:pt x="38" y="396"/>
                  </a:cubicBezTo>
                  <a:cubicBezTo>
                    <a:pt x="38" y="396"/>
                    <a:pt x="38" y="414"/>
                    <a:pt x="38" y="414"/>
                  </a:cubicBezTo>
                  <a:cubicBezTo>
                    <a:pt x="38" y="414"/>
                    <a:pt x="0" y="376"/>
                    <a:pt x="0" y="376"/>
                  </a:cubicBezTo>
                  <a:cubicBezTo>
                    <a:pt x="0" y="376"/>
                    <a:pt x="38" y="339"/>
                    <a:pt x="38" y="339"/>
                  </a:cubicBezTo>
                  <a:cubicBezTo>
                    <a:pt x="38" y="339"/>
                    <a:pt x="38" y="357"/>
                    <a:pt x="38" y="357"/>
                  </a:cubicBezTo>
                  <a:cubicBezTo>
                    <a:pt x="38" y="357"/>
                    <a:pt x="94" y="357"/>
                    <a:pt x="94" y="357"/>
                  </a:cubicBezTo>
                  <a:cubicBezTo>
                    <a:pt x="94" y="357"/>
                    <a:pt x="94" y="284"/>
                    <a:pt x="94" y="284"/>
                  </a:cubicBezTo>
                  <a:cubicBezTo>
                    <a:pt x="94" y="284"/>
                    <a:pt x="38" y="284"/>
                    <a:pt x="38" y="284"/>
                  </a:cubicBezTo>
                  <a:cubicBezTo>
                    <a:pt x="38" y="284"/>
                    <a:pt x="38" y="302"/>
                    <a:pt x="38" y="302"/>
                  </a:cubicBezTo>
                  <a:cubicBezTo>
                    <a:pt x="38" y="302"/>
                    <a:pt x="0" y="265"/>
                    <a:pt x="0" y="265"/>
                  </a:cubicBezTo>
                  <a:cubicBezTo>
                    <a:pt x="0" y="265"/>
                    <a:pt x="38" y="228"/>
                    <a:pt x="38" y="228"/>
                  </a:cubicBezTo>
                  <a:cubicBezTo>
                    <a:pt x="38" y="228"/>
                    <a:pt x="38" y="247"/>
                    <a:pt x="38" y="247"/>
                  </a:cubicBezTo>
                  <a:cubicBezTo>
                    <a:pt x="38" y="247"/>
                    <a:pt x="94" y="247"/>
                    <a:pt x="94" y="247"/>
                  </a:cubicBezTo>
                  <a:cubicBezTo>
                    <a:pt x="94" y="247"/>
                    <a:pt x="94" y="172"/>
                    <a:pt x="94" y="172"/>
                  </a:cubicBezTo>
                  <a:cubicBezTo>
                    <a:pt x="94" y="172"/>
                    <a:pt x="38" y="172"/>
                    <a:pt x="38" y="172"/>
                  </a:cubicBezTo>
                  <a:cubicBezTo>
                    <a:pt x="38" y="172"/>
                    <a:pt x="38" y="191"/>
                    <a:pt x="38" y="191"/>
                  </a:cubicBezTo>
                  <a:cubicBezTo>
                    <a:pt x="38" y="191"/>
                    <a:pt x="0" y="153"/>
                    <a:pt x="0" y="153"/>
                  </a:cubicBezTo>
                  <a:cubicBezTo>
                    <a:pt x="0" y="153"/>
                    <a:pt x="38" y="117"/>
                    <a:pt x="38" y="117"/>
                  </a:cubicBezTo>
                  <a:cubicBezTo>
                    <a:pt x="38" y="117"/>
                    <a:pt x="38" y="133"/>
                    <a:pt x="38" y="133"/>
                  </a:cubicBezTo>
                  <a:cubicBezTo>
                    <a:pt x="38" y="133"/>
                    <a:pt x="94" y="133"/>
                    <a:pt x="94" y="133"/>
                  </a:cubicBezTo>
                  <a:cubicBezTo>
                    <a:pt x="94" y="133"/>
                    <a:pt x="94" y="63"/>
                    <a:pt x="94" y="63"/>
                  </a:cubicBezTo>
                  <a:cubicBezTo>
                    <a:pt x="94" y="63"/>
                    <a:pt x="38" y="63"/>
                    <a:pt x="38" y="63"/>
                  </a:cubicBezTo>
                  <a:cubicBezTo>
                    <a:pt x="38" y="63"/>
                    <a:pt x="38" y="80"/>
                    <a:pt x="38" y="80"/>
                  </a:cubicBezTo>
                  <a:cubicBezTo>
                    <a:pt x="38" y="80"/>
                    <a:pt x="0" y="42"/>
                    <a:pt x="0" y="42"/>
                  </a:cubicBezTo>
                  <a:cubicBezTo>
                    <a:pt x="0" y="42"/>
                    <a:pt x="38" y="5"/>
                    <a:pt x="38" y="5"/>
                  </a:cubicBezTo>
                  <a:close/>
                </a:path>
              </a:pathLst>
            </a:custGeom>
            <a:gradFill>
              <a:gsLst>
                <a:gs pos="50000">
                  <a:schemeClr val="accent6">
                    <a:alpha val="50000"/>
                  </a:schemeClr>
                </a:gs>
                <a:gs pos="100000">
                  <a:schemeClr val="accent6">
                    <a:alpha val="0"/>
                  </a:schemeClr>
                </a:gs>
              </a:gsLst>
              <a:lin ang="0" scaled="0"/>
            </a:gradFill>
            <a:ln w="12700">
              <a:gradFill flip="none" rotWithShape="1">
                <a:gsLst>
                  <a:gs pos="50000">
                    <a:schemeClr val="tx1"/>
                  </a:gs>
                  <a:gs pos="100000">
                    <a:schemeClr val="tx1">
                      <a:alpha val="0"/>
                    </a:schemeClr>
                  </a:gs>
                </a:gsLst>
                <a:lin ang="0" scaled="0"/>
                <a:tileRect/>
              </a:gra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endParaRPr lang="en-US" dirty="0" smtClean="0">
                <a:latin typeface="+mn-lt"/>
              </a:endParaRPr>
            </a:p>
          </p:txBody>
        </p:sp>
        <p:sp>
          <p:nvSpPr>
            <p:cNvPr id="14" name="TextBox 13"/>
            <p:cNvSpPr txBox="1"/>
            <p:nvPr/>
          </p:nvSpPr>
          <p:spPr>
            <a:xfrm>
              <a:off x="7376773" y="1667473"/>
              <a:ext cx="989052" cy="498598"/>
            </a:xfrm>
            <a:prstGeom prst="rect">
              <a:avLst/>
            </a:prstGeom>
            <a:noFill/>
          </p:spPr>
          <p:txBody>
            <a:bodyPr wrap="none" lIns="0" tIns="0" rIns="0" bIns="0" rtlCol="0">
              <a:spAutoFit/>
            </a:bodyPr>
            <a:lstStyle/>
            <a:p>
              <a:pPr algn="ctr">
                <a:lnSpc>
                  <a:spcPct val="90000"/>
                </a:lnSpc>
              </a:pPr>
              <a:r>
                <a:rPr lang="en-US" dirty="0" smtClean="0">
                  <a:latin typeface="+mn-lt"/>
                </a:rPr>
                <a:t>Windows</a:t>
              </a:r>
              <a:br>
                <a:rPr lang="en-US" dirty="0" smtClean="0">
                  <a:latin typeface="+mn-lt"/>
                </a:rPr>
              </a:br>
              <a:r>
                <a:rPr lang="zh-CN" altLang="en-US" dirty="0" smtClean="0">
                  <a:latin typeface="+mn-lt"/>
                </a:rPr>
                <a:t>文件系统</a:t>
              </a:r>
              <a:endParaRPr lang="en-US" dirty="0" smtClean="0">
                <a:latin typeface="+mn-lt"/>
              </a:endParaRPr>
            </a:p>
          </p:txBody>
        </p:sp>
        <p:sp>
          <p:nvSpPr>
            <p:cNvPr id="15" name="TextBox 14"/>
            <p:cNvSpPr txBox="1"/>
            <p:nvPr/>
          </p:nvSpPr>
          <p:spPr>
            <a:xfrm>
              <a:off x="7388988" y="2789247"/>
              <a:ext cx="1192635" cy="505523"/>
            </a:xfrm>
            <a:prstGeom prst="rect">
              <a:avLst/>
            </a:prstGeom>
            <a:noFill/>
          </p:spPr>
          <p:txBody>
            <a:bodyPr wrap="none" lIns="0" tIns="0" rIns="0" bIns="0" rtlCol="0">
              <a:spAutoFit/>
            </a:bodyPr>
            <a:lstStyle/>
            <a:p>
              <a:pPr algn="ctr">
                <a:lnSpc>
                  <a:spcPct val="90000"/>
                </a:lnSpc>
              </a:pPr>
              <a:r>
                <a:rPr lang="en-US" dirty="0" smtClean="0">
                  <a:latin typeface="+mn-lt"/>
                </a:rPr>
                <a:t>SQL Server</a:t>
              </a:r>
            </a:p>
            <a:p>
              <a:pPr algn="ctr">
                <a:lnSpc>
                  <a:spcPct val="90000"/>
                </a:lnSpc>
              </a:pPr>
              <a:r>
                <a:rPr lang="zh-CN" altLang="en-US" dirty="0" smtClean="0"/>
                <a:t>数据库</a:t>
              </a:r>
              <a:endParaRPr lang="en-US" dirty="0" smtClean="0">
                <a:latin typeface="+mn-lt"/>
              </a:endParaRPr>
            </a:p>
          </p:txBody>
        </p:sp>
        <p:sp>
          <p:nvSpPr>
            <p:cNvPr id="16" name="TextBox 15"/>
            <p:cNvSpPr txBox="1"/>
            <p:nvPr/>
          </p:nvSpPr>
          <p:spPr>
            <a:xfrm>
              <a:off x="7325477" y="4075131"/>
              <a:ext cx="1154162" cy="256224"/>
            </a:xfrm>
            <a:prstGeom prst="rect">
              <a:avLst/>
            </a:prstGeom>
            <a:noFill/>
          </p:spPr>
          <p:txBody>
            <a:bodyPr wrap="none" lIns="0" tIns="0" rIns="0" bIns="0" rtlCol="0">
              <a:spAutoFit/>
            </a:bodyPr>
            <a:lstStyle/>
            <a:p>
              <a:pPr algn="ctr">
                <a:lnSpc>
                  <a:spcPct val="90000"/>
                </a:lnSpc>
              </a:pPr>
              <a:r>
                <a:rPr lang="zh-CN" altLang="en-US" dirty="0" smtClean="0">
                  <a:latin typeface="+mn-lt"/>
                </a:rPr>
                <a:t>其他数据源</a:t>
              </a:r>
              <a:endParaRPr lang="en-US" dirty="0" smtClean="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000"/>
                                        <p:tgtEl>
                                          <p:spTgt spid="1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000"/>
                                        <p:tgtEl>
                                          <p:spTgt spid="5"/>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企业级数据查询</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14" name="TextBox 13"/>
          <p:cNvSpPr txBox="1"/>
          <p:nvPr/>
        </p:nvSpPr>
        <p:spPr>
          <a:xfrm>
            <a:off x="381000" y="5214950"/>
            <a:ext cx="8382000" cy="1046440"/>
          </a:xfrm>
          <a:prstGeom prst="rect">
            <a:avLst/>
          </a:prstGeom>
          <a:noFill/>
        </p:spPr>
        <p:txBody>
          <a:bodyPr wrap="square" rtlCol="0">
            <a:spAutoFit/>
          </a:bodyPr>
          <a:lstStyle/>
          <a:p>
            <a:pPr marL="344488" indent="-344488" defTabSz="914363">
              <a:lnSpc>
                <a:spcPct val="90000"/>
              </a:lnSpc>
              <a:spcBef>
                <a:spcPct val="20000"/>
              </a:spcBef>
              <a:buClr>
                <a:schemeClr val="tx2"/>
              </a:buClr>
              <a:buSzPct val="80000"/>
              <a:buBlip>
                <a:blip r:embed="rId3"/>
              </a:buBlip>
              <a:defRPr/>
            </a:pPr>
            <a:r>
              <a:rPr lang="zh-CN" altLang="en-US" sz="2000" dirty="0" smtClean="0">
                <a:latin typeface="+mn-lt"/>
              </a:rPr>
              <a:t>通过实体架构实现对实体的直接搜索查询</a:t>
            </a:r>
            <a:endParaRPr lang="en-US" altLang="zh-CN" sz="2000" dirty="0" smtClean="0">
              <a:latin typeface="+mn-lt"/>
            </a:endParaRPr>
          </a:p>
          <a:p>
            <a:pPr marL="344488" indent="-344488" defTabSz="914363">
              <a:lnSpc>
                <a:spcPct val="90000"/>
              </a:lnSpc>
              <a:spcBef>
                <a:spcPct val="20000"/>
              </a:spcBef>
              <a:buClr>
                <a:schemeClr val="tx2"/>
              </a:buClr>
              <a:buSzPct val="80000"/>
              <a:buBlip>
                <a:blip r:embed="rId3"/>
              </a:buBlip>
              <a:defRPr/>
            </a:pPr>
            <a:r>
              <a:rPr lang="zh-CN" altLang="en-US" sz="2000" dirty="0" smtClean="0">
                <a:latin typeface="+mn-lt"/>
              </a:rPr>
              <a:t>针对多数据</a:t>
            </a:r>
            <a:r>
              <a:rPr lang="zh-CN" altLang="en-US" sz="2000" dirty="0" smtClean="0"/>
              <a:t>源的联合并</a:t>
            </a:r>
            <a:r>
              <a:rPr lang="zh-CN" altLang="en-US" sz="2000" dirty="0" smtClean="0">
                <a:latin typeface="+mn-lt"/>
              </a:rPr>
              <a:t>发搜索查询</a:t>
            </a:r>
            <a:endParaRPr lang="en-US" altLang="zh-CN" sz="2000" dirty="0" smtClean="0">
              <a:latin typeface="+mn-lt"/>
            </a:endParaRPr>
          </a:p>
          <a:p>
            <a:pPr marL="344488" indent="-344488" defTabSz="914363">
              <a:lnSpc>
                <a:spcPct val="90000"/>
              </a:lnSpc>
              <a:spcBef>
                <a:spcPct val="20000"/>
              </a:spcBef>
              <a:buClr>
                <a:schemeClr val="tx2"/>
              </a:buClr>
              <a:buSzPct val="80000"/>
              <a:buBlip>
                <a:blip r:embed="rId3"/>
              </a:buBlip>
              <a:defRPr/>
            </a:pPr>
            <a:r>
              <a:rPr lang="zh-CN" altLang="en-US" sz="2000" dirty="0" smtClean="0">
                <a:latin typeface="+mn-lt"/>
              </a:rPr>
              <a:t>与</a:t>
            </a:r>
            <a:r>
              <a:rPr lang="en-US" altLang="zh-CN" sz="2000" dirty="0" smtClean="0">
                <a:latin typeface="+mn-lt"/>
              </a:rPr>
              <a:t> Microsoft Office SharePoint Server </a:t>
            </a:r>
            <a:r>
              <a:rPr lang="zh-CN" altLang="en-US" sz="2000" dirty="0" smtClean="0">
                <a:latin typeface="+mn-lt"/>
              </a:rPr>
              <a:t>和</a:t>
            </a:r>
            <a:r>
              <a:rPr lang="en-US" altLang="zh-CN" sz="2000" dirty="0" smtClean="0">
                <a:latin typeface="+mn-lt"/>
              </a:rPr>
              <a:t> FAST</a:t>
            </a:r>
            <a:r>
              <a:rPr lang="en-US" altLang="zh-CN" sz="2000" dirty="0" smtClean="0"/>
              <a:t> </a:t>
            </a:r>
            <a:r>
              <a:rPr lang="zh-CN" altLang="en-US" sz="2000" dirty="0" smtClean="0"/>
              <a:t>的集成</a:t>
            </a:r>
            <a:endParaRPr lang="en-US" altLang="zh-CN" sz="2000" dirty="0" smtClean="0">
              <a:latin typeface="+mn-lt"/>
            </a:endParaRPr>
          </a:p>
        </p:txBody>
      </p:sp>
      <p:sp>
        <p:nvSpPr>
          <p:cNvPr id="23" name="TextBox 22"/>
          <p:cNvSpPr txBox="1"/>
          <p:nvPr/>
        </p:nvSpPr>
        <p:spPr>
          <a:xfrm>
            <a:off x="8027350" y="1377233"/>
            <a:ext cx="723276" cy="480131"/>
          </a:xfrm>
          <a:prstGeom prst="rect">
            <a:avLst/>
          </a:prstGeom>
          <a:noFill/>
        </p:spPr>
        <p:txBody>
          <a:bodyPr wrap="none" rtlCol="0">
            <a:spAutoFit/>
          </a:bodyPr>
          <a:lstStyle/>
          <a:p>
            <a:pPr algn="ctr">
              <a:lnSpc>
                <a:spcPct val="90000"/>
              </a:lnSpc>
            </a:pPr>
            <a:r>
              <a:rPr lang="zh-CN" altLang="en-US" sz="1400" dirty="0" smtClean="0">
                <a:latin typeface="+mn-lt"/>
              </a:rPr>
              <a:t>其他</a:t>
            </a:r>
            <a:endParaRPr lang="en-US" altLang="zh-CN" sz="1400" dirty="0" smtClean="0">
              <a:latin typeface="+mn-lt"/>
            </a:endParaRPr>
          </a:p>
          <a:p>
            <a:pPr algn="ctr">
              <a:lnSpc>
                <a:spcPct val="90000"/>
              </a:lnSpc>
            </a:pPr>
            <a:r>
              <a:rPr lang="zh-CN" altLang="en-US" sz="1400" dirty="0" smtClean="0"/>
              <a:t>数据源</a:t>
            </a:r>
            <a:endParaRPr lang="en-US" sz="1400" dirty="0">
              <a:latin typeface="+mn-lt"/>
            </a:endParaRPr>
          </a:p>
        </p:txBody>
      </p:sp>
      <p:sp>
        <p:nvSpPr>
          <p:cNvPr id="24" name="TextBox 23"/>
          <p:cNvSpPr txBox="1"/>
          <p:nvPr/>
        </p:nvSpPr>
        <p:spPr>
          <a:xfrm>
            <a:off x="7989679" y="2240939"/>
            <a:ext cx="837089" cy="291618"/>
          </a:xfrm>
          <a:prstGeom prst="rect">
            <a:avLst/>
          </a:prstGeom>
          <a:noFill/>
        </p:spPr>
        <p:txBody>
          <a:bodyPr wrap="none" rtlCol="0">
            <a:spAutoFit/>
          </a:bodyPr>
          <a:lstStyle/>
          <a:p>
            <a:pPr algn="ctr">
              <a:lnSpc>
                <a:spcPct val="90000"/>
              </a:lnSpc>
            </a:pPr>
            <a:r>
              <a:rPr lang="zh-CN" altLang="en-US" sz="1400" dirty="0" smtClean="0"/>
              <a:t>数据源</a:t>
            </a:r>
            <a:r>
              <a:rPr lang="en-US" sz="1400" dirty="0" smtClean="0">
                <a:latin typeface="+mn-lt"/>
              </a:rPr>
              <a:t>1</a:t>
            </a:r>
            <a:endParaRPr lang="en-US" sz="1400" dirty="0">
              <a:latin typeface="+mn-lt"/>
            </a:endParaRPr>
          </a:p>
        </p:txBody>
      </p:sp>
      <p:sp>
        <p:nvSpPr>
          <p:cNvPr id="25" name="TextBox 24"/>
          <p:cNvSpPr txBox="1"/>
          <p:nvPr/>
        </p:nvSpPr>
        <p:spPr>
          <a:xfrm>
            <a:off x="7989679" y="3125197"/>
            <a:ext cx="837088" cy="291618"/>
          </a:xfrm>
          <a:prstGeom prst="rect">
            <a:avLst/>
          </a:prstGeom>
          <a:noFill/>
        </p:spPr>
        <p:txBody>
          <a:bodyPr wrap="none" rtlCol="0">
            <a:spAutoFit/>
          </a:bodyPr>
          <a:lstStyle/>
          <a:p>
            <a:pPr algn="ctr">
              <a:lnSpc>
                <a:spcPct val="90000"/>
              </a:lnSpc>
            </a:pPr>
            <a:r>
              <a:rPr lang="zh-CN" altLang="en-US" sz="1400" dirty="0" smtClean="0"/>
              <a:t>数据源</a:t>
            </a:r>
            <a:r>
              <a:rPr lang="en-US" sz="1400" dirty="0" smtClean="0">
                <a:latin typeface="+mn-lt"/>
              </a:rPr>
              <a:t>2</a:t>
            </a:r>
            <a:endParaRPr lang="en-US" sz="1400" dirty="0">
              <a:latin typeface="+mn-lt"/>
            </a:endParaRPr>
          </a:p>
        </p:txBody>
      </p:sp>
      <p:sp>
        <p:nvSpPr>
          <p:cNvPr id="26" name="TextBox 25"/>
          <p:cNvSpPr txBox="1"/>
          <p:nvPr/>
        </p:nvSpPr>
        <p:spPr>
          <a:xfrm>
            <a:off x="7989679" y="4032459"/>
            <a:ext cx="837088" cy="291618"/>
          </a:xfrm>
          <a:prstGeom prst="rect">
            <a:avLst/>
          </a:prstGeom>
          <a:noFill/>
        </p:spPr>
        <p:txBody>
          <a:bodyPr wrap="none" rtlCol="0">
            <a:spAutoFit/>
          </a:bodyPr>
          <a:lstStyle/>
          <a:p>
            <a:pPr algn="ctr">
              <a:lnSpc>
                <a:spcPct val="90000"/>
              </a:lnSpc>
            </a:pPr>
            <a:r>
              <a:rPr lang="zh-CN" altLang="en-US" sz="1400" dirty="0" smtClean="0"/>
              <a:t>数据源</a:t>
            </a:r>
            <a:r>
              <a:rPr lang="en-US" sz="1400" dirty="0" smtClean="0">
                <a:latin typeface="+mn-lt"/>
              </a:rPr>
              <a:t>3</a:t>
            </a:r>
            <a:endParaRPr lang="en-US" sz="1400" dirty="0">
              <a:latin typeface="+mn-lt"/>
            </a:endParaRPr>
          </a:p>
        </p:txBody>
      </p:sp>
      <p:sp>
        <p:nvSpPr>
          <p:cNvPr id="29" name="Rectangle 28"/>
          <p:cNvSpPr/>
          <p:nvPr/>
        </p:nvSpPr>
        <p:spPr bwMode="auto">
          <a:xfrm>
            <a:off x="3528391" y="4325281"/>
            <a:ext cx="1636462" cy="722376"/>
          </a:xfrm>
          <a:prstGeom prst="rect">
            <a:avLst/>
          </a:prstGeom>
          <a:gradFill>
            <a:gsLst>
              <a:gs pos="50000">
                <a:schemeClr val="accent4">
                  <a:alpha val="50000"/>
                </a:schemeClr>
              </a:gs>
              <a:gs pos="100000">
                <a:schemeClr val="accent4">
                  <a:alpha val="0"/>
                </a:schemeClr>
              </a:gs>
            </a:gsLst>
            <a:lin ang="0" scaled="0"/>
          </a:gradFill>
          <a:ln w="12700">
            <a:gradFill flip="none" rotWithShape="1">
              <a:gsLst>
                <a:gs pos="50000">
                  <a:schemeClr val="tx1"/>
                </a:gs>
                <a:gs pos="100000">
                  <a:schemeClr val="tx1">
                    <a:alpha val="0"/>
                  </a:schemeClr>
                </a:gs>
              </a:gsLst>
              <a:lin ang="0" scaled="0"/>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en-US" dirty="0" smtClean="0">
                <a:solidFill>
                  <a:schemeClr val="tx1"/>
                </a:solidFill>
                <a:latin typeface="+mn-lt"/>
              </a:rPr>
              <a:t>FAST</a:t>
            </a:r>
          </a:p>
        </p:txBody>
      </p:sp>
      <p:grpSp>
        <p:nvGrpSpPr>
          <p:cNvPr id="3" name="Group 39"/>
          <p:cNvGrpSpPr/>
          <p:nvPr/>
        </p:nvGrpSpPr>
        <p:grpSpPr>
          <a:xfrm>
            <a:off x="381000" y="1961099"/>
            <a:ext cx="2773166" cy="1171254"/>
            <a:chOff x="381000" y="2250040"/>
            <a:chExt cx="2773166" cy="1171254"/>
          </a:xfrm>
        </p:grpSpPr>
        <p:sp>
          <p:nvSpPr>
            <p:cNvPr id="37" name="Rectangle 36"/>
            <p:cNvSpPr/>
            <p:nvPr/>
          </p:nvSpPr>
          <p:spPr bwMode="auto">
            <a:xfrm>
              <a:off x="381000" y="2250040"/>
              <a:ext cx="2773166" cy="1171254"/>
            </a:xfrm>
            <a:prstGeom prst="rect">
              <a:avLst/>
            </a:prstGeom>
            <a:gradFill>
              <a:gsLst>
                <a:gs pos="50000">
                  <a:schemeClr val="accent3">
                    <a:alpha val="50000"/>
                  </a:schemeClr>
                </a:gs>
                <a:gs pos="100000">
                  <a:schemeClr val="accent3">
                    <a:alpha val="0"/>
                  </a:schemeClr>
                </a:gs>
              </a:gsLst>
              <a:lin ang="0" scaled="0"/>
            </a:gradFill>
            <a:ln w="12700">
              <a:gradFill flip="none" rotWithShape="1">
                <a:gsLst>
                  <a:gs pos="50000">
                    <a:schemeClr val="tx1"/>
                  </a:gs>
                  <a:gs pos="100000">
                    <a:schemeClr val="tx1">
                      <a:alpha val="0"/>
                    </a:schemeClr>
                  </a:gs>
                </a:gsLst>
                <a:lin ang="0" scaled="0"/>
                <a:tileRect/>
              </a:gradFill>
              <a:round/>
              <a:headEnd/>
              <a:tailEnd/>
            </a:ln>
            <a:effectLst>
              <a:outerShdw blurRad="50800" dist="38100" dir="2700000" algn="tl" rotWithShape="0">
                <a:prstClr val="black">
                  <a:alpha val="40000"/>
                </a:prstClr>
              </a:outerShdw>
            </a:effectLst>
          </p:spPr>
          <p:txBody>
            <a:bodyPr vert="horz" wrap="square" lIns="91440" tIns="45720" rIns="731520" bIns="45720" numCol="1" anchor="ctr" anchorCtr="0" compatLnSpc="1">
              <a:prstTxWarp prst="textNoShape">
                <a:avLst/>
              </a:prstTxWarp>
            </a:bodyPr>
            <a:lstStyle/>
            <a:p>
              <a:pPr>
                <a:lnSpc>
                  <a:spcPct val="90000"/>
                </a:lnSpc>
              </a:pPr>
              <a:r>
                <a:rPr lang="zh-CN" altLang="en-US" dirty="0" smtClean="0">
                  <a:latin typeface="+mn-lt"/>
                </a:rPr>
                <a:t>企业</a:t>
              </a:r>
              <a:endParaRPr lang="en-US" altLang="zh-CN" dirty="0" smtClean="0">
                <a:latin typeface="+mn-lt"/>
              </a:endParaRPr>
            </a:p>
            <a:p>
              <a:pPr>
                <a:lnSpc>
                  <a:spcPct val="90000"/>
                </a:lnSpc>
              </a:pPr>
              <a:r>
                <a:rPr lang="zh-CN" altLang="en-US" dirty="0" smtClean="0"/>
                <a:t>查询门户</a:t>
              </a:r>
              <a:endParaRPr lang="en-US" dirty="0" smtClean="0">
                <a:latin typeface="+mn-lt"/>
              </a:endParaRPr>
            </a:p>
          </p:txBody>
        </p:sp>
        <p:pic>
          <p:nvPicPr>
            <p:cNvPr id="19" name="Picture 2"/>
            <p:cNvPicPr>
              <a:picLocks noChangeAspect="1" noChangeArrowheads="1"/>
            </p:cNvPicPr>
            <p:nvPr/>
          </p:nvPicPr>
          <p:blipFill>
            <a:blip r:embed="rId4" cstate="print"/>
            <a:srcRect l="15695" t="16552" r="16944" b="20460"/>
            <a:stretch>
              <a:fillRect/>
            </a:stretch>
          </p:blipFill>
          <p:spPr bwMode="auto">
            <a:xfrm>
              <a:off x="1848042" y="2317490"/>
              <a:ext cx="1188720" cy="991652"/>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4" name="Group 40"/>
          <p:cNvGrpSpPr/>
          <p:nvPr/>
        </p:nvGrpSpPr>
        <p:grpSpPr>
          <a:xfrm>
            <a:off x="381000" y="3181655"/>
            <a:ext cx="2773166" cy="1171254"/>
            <a:chOff x="381000" y="3470596"/>
            <a:chExt cx="2773166" cy="1171254"/>
          </a:xfrm>
        </p:grpSpPr>
        <p:sp>
          <p:nvSpPr>
            <p:cNvPr id="38" name="Rectangle 37"/>
            <p:cNvSpPr/>
            <p:nvPr/>
          </p:nvSpPr>
          <p:spPr bwMode="auto">
            <a:xfrm>
              <a:off x="381000" y="3470596"/>
              <a:ext cx="2773166" cy="1171254"/>
            </a:xfrm>
            <a:prstGeom prst="rect">
              <a:avLst/>
            </a:prstGeom>
            <a:gradFill>
              <a:gsLst>
                <a:gs pos="50000">
                  <a:schemeClr val="accent3">
                    <a:alpha val="50000"/>
                  </a:schemeClr>
                </a:gs>
                <a:gs pos="100000">
                  <a:schemeClr val="accent3">
                    <a:alpha val="0"/>
                  </a:schemeClr>
                </a:gs>
              </a:gsLst>
              <a:lin ang="0" scaled="0"/>
            </a:gradFill>
            <a:ln w="12700">
              <a:gradFill flip="none" rotWithShape="1">
                <a:gsLst>
                  <a:gs pos="50000">
                    <a:schemeClr val="tx1"/>
                  </a:gs>
                  <a:gs pos="100000">
                    <a:schemeClr val="tx1">
                      <a:alpha val="0"/>
                    </a:schemeClr>
                  </a:gs>
                </a:gsLst>
                <a:lin ang="0" scaled="0"/>
                <a:tileRect/>
              </a:gradFill>
              <a:round/>
              <a:headEnd/>
              <a:tailEnd/>
            </a:ln>
            <a:effectLst>
              <a:outerShdw blurRad="50800" dist="38100" dir="2700000" algn="tl" rotWithShape="0">
                <a:prstClr val="black">
                  <a:alpha val="40000"/>
                </a:prstClr>
              </a:outerShdw>
            </a:effectLst>
          </p:spPr>
          <p:txBody>
            <a:bodyPr vert="horz" wrap="square" lIns="91440" tIns="45720" rIns="731520" bIns="45720" numCol="1" anchor="ctr" anchorCtr="0" compatLnSpc="1">
              <a:prstTxWarp prst="textNoShape">
                <a:avLst/>
              </a:prstTxWarp>
            </a:bodyPr>
            <a:lstStyle/>
            <a:p>
              <a:pPr>
                <a:lnSpc>
                  <a:spcPct val="90000"/>
                </a:lnSpc>
              </a:pPr>
              <a:r>
                <a:rPr lang="zh-CN" altLang="en-US" dirty="0" smtClean="0">
                  <a:latin typeface="+mn-lt"/>
                </a:rPr>
                <a:t>应用特定</a:t>
              </a:r>
              <a:endParaRPr lang="en-US" altLang="zh-CN" dirty="0" smtClean="0">
                <a:latin typeface="+mn-lt"/>
              </a:endParaRPr>
            </a:p>
            <a:p>
              <a:pPr>
                <a:lnSpc>
                  <a:spcPct val="90000"/>
                </a:lnSpc>
              </a:pPr>
              <a:r>
                <a:rPr lang="zh-CN" altLang="en-US" dirty="0" smtClean="0"/>
                <a:t>查询</a:t>
              </a:r>
              <a:endParaRPr lang="en-US" dirty="0" smtClean="0">
                <a:latin typeface="+mn-lt"/>
              </a:endParaRPr>
            </a:p>
          </p:txBody>
        </p:sp>
        <p:pic>
          <p:nvPicPr>
            <p:cNvPr id="20" name="Picture 19" descr="ent app.jpg"/>
            <p:cNvPicPr>
              <a:picLocks noChangeAspect="1"/>
            </p:cNvPicPr>
            <p:nvPr/>
          </p:nvPicPr>
          <p:blipFill>
            <a:blip r:embed="rId5" cstate="print"/>
            <a:stretch>
              <a:fillRect/>
            </a:stretch>
          </p:blipFill>
          <p:spPr>
            <a:xfrm>
              <a:off x="1841981" y="3599787"/>
              <a:ext cx="1188720" cy="880445"/>
            </a:xfrm>
            <a:prstGeom prst="rect">
              <a:avLst/>
            </a:prstGeom>
            <a:effectLst>
              <a:outerShdw blurRad="50800" dist="38100" dir="2700000" algn="tl" rotWithShape="0">
                <a:prstClr val="black">
                  <a:alpha val="40000"/>
                </a:prstClr>
              </a:outerShdw>
            </a:effectLst>
          </p:spPr>
        </p:pic>
      </p:grpSp>
      <p:sp>
        <p:nvSpPr>
          <p:cNvPr id="46" name="Up-Down Arrow 45"/>
          <p:cNvSpPr/>
          <p:nvPr/>
        </p:nvSpPr>
        <p:spPr bwMode="auto">
          <a:xfrm>
            <a:off x="3908807" y="2042274"/>
            <a:ext cx="823965" cy="2240782"/>
          </a:xfrm>
          <a:prstGeom prst="upDownArrow">
            <a:avLst/>
          </a:prstGeom>
          <a:gradFill flip="none" rotWithShape="1">
            <a:gsLst>
              <a:gs pos="50000">
                <a:schemeClr val="accent4">
                  <a:alpha val="50000"/>
                </a:schemeClr>
              </a:gs>
              <a:gs pos="50000">
                <a:schemeClr val="accent4">
                  <a:alpha val="0"/>
                </a:schemeClr>
              </a:gs>
              <a:gs pos="100000">
                <a:schemeClr val="accent4">
                  <a:alpha val="50000"/>
                </a:schemeClr>
              </a:gs>
            </a:gsLst>
            <a:lin ang="16200000" scaled="1"/>
            <a:tileRect/>
          </a:gradFill>
          <a:ln w="12700">
            <a:gradFill flip="none" rotWithShape="1">
              <a:gsLst>
                <a:gs pos="0">
                  <a:schemeClr val="tx1"/>
                </a:gs>
                <a:gs pos="50000">
                  <a:schemeClr val="tx1">
                    <a:alpha val="0"/>
                  </a:schemeClr>
                </a:gs>
                <a:gs pos="100000">
                  <a:schemeClr val="tx1"/>
                </a:gs>
              </a:gsLst>
              <a:lin ang="5400000" scaled="0"/>
              <a:tileRect/>
            </a:gradFill>
            <a:round/>
            <a:headEnd/>
            <a:tailEnd/>
          </a:ln>
          <a:effectLst>
            <a:outerShdw blurRad="50800" dist="38100" dir="2700000" algn="tl" rotWithShape="0">
              <a:prstClr val="black">
                <a:alpha val="40000"/>
              </a:prstClr>
            </a:outerShdw>
          </a:effectLst>
        </p:spPr>
        <p:txBody>
          <a:bodyPr vert="horz" wrap="square" lIns="91440" tIns="45720" rIns="731520" bIns="45720" numCol="1" anchor="ctr" anchorCtr="0" compatLnSpc="1">
            <a:prstTxWarp prst="textNoShape">
              <a:avLst/>
            </a:prstTxWarp>
          </a:bodyPr>
          <a:lstStyle/>
          <a:p>
            <a:pPr algn="ctr">
              <a:lnSpc>
                <a:spcPct val="90000"/>
              </a:lnSpc>
            </a:pPr>
            <a:endParaRPr lang="en-US" dirty="0" smtClean="0">
              <a:latin typeface="+mn-lt"/>
            </a:endParaRPr>
          </a:p>
        </p:txBody>
      </p:sp>
      <p:sp>
        <p:nvSpPr>
          <p:cNvPr id="33" name="Left Arrow 32"/>
          <p:cNvSpPr/>
          <p:nvPr/>
        </p:nvSpPr>
        <p:spPr bwMode="auto">
          <a:xfrm>
            <a:off x="5118651" y="1229260"/>
            <a:ext cx="2246245" cy="834887"/>
          </a:xfrm>
          <a:prstGeom prst="leftArrow">
            <a:avLst>
              <a:gd name="adj1" fmla="val 57500"/>
              <a:gd name="adj2" fmla="val 50000"/>
            </a:avLst>
          </a:prstGeom>
          <a:gradFill>
            <a:gsLst>
              <a:gs pos="50000">
                <a:schemeClr val="accent6">
                  <a:alpha val="50000"/>
                </a:schemeClr>
              </a:gs>
              <a:gs pos="100000">
                <a:schemeClr val="accent6">
                  <a:alpha val="0"/>
                </a:schemeClr>
              </a:gs>
            </a:gsLst>
            <a:lin ang="0" scaled="0"/>
          </a:gradFill>
          <a:ln w="12700">
            <a:gradFill flip="none" rotWithShape="1">
              <a:gsLst>
                <a:gs pos="50000">
                  <a:schemeClr val="tx1"/>
                </a:gs>
                <a:gs pos="100000">
                  <a:schemeClr val="tx1">
                    <a:alpha val="0"/>
                  </a:schemeClr>
                </a:gs>
              </a:gsLst>
              <a:lin ang="0" scaled="0"/>
              <a:tileRect/>
            </a:gra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endParaRPr lang="en-US" dirty="0" smtClean="0">
              <a:solidFill>
                <a:schemeClr val="tx1"/>
              </a:solidFill>
            </a:endParaRPr>
          </a:p>
        </p:txBody>
      </p:sp>
      <p:sp>
        <p:nvSpPr>
          <p:cNvPr id="34" name="Left Arrow 33"/>
          <p:cNvSpPr/>
          <p:nvPr/>
        </p:nvSpPr>
        <p:spPr bwMode="auto">
          <a:xfrm>
            <a:off x="6768525" y="2066631"/>
            <a:ext cx="646067" cy="834887"/>
          </a:xfrm>
          <a:prstGeom prst="leftArrow">
            <a:avLst>
              <a:gd name="adj1" fmla="val 57500"/>
              <a:gd name="adj2" fmla="val 63846"/>
            </a:avLst>
          </a:prstGeom>
          <a:gradFill>
            <a:gsLst>
              <a:gs pos="50000">
                <a:schemeClr val="accent6">
                  <a:alpha val="50000"/>
                </a:schemeClr>
              </a:gs>
              <a:gs pos="100000">
                <a:schemeClr val="accent6">
                  <a:alpha val="0"/>
                </a:schemeClr>
              </a:gs>
            </a:gsLst>
            <a:lin ang="0" scaled="0"/>
          </a:gradFill>
          <a:ln w="12700">
            <a:gradFill flip="none" rotWithShape="1">
              <a:gsLst>
                <a:gs pos="50000">
                  <a:schemeClr val="tx1"/>
                </a:gs>
                <a:gs pos="100000">
                  <a:schemeClr val="tx1">
                    <a:alpha val="0"/>
                  </a:schemeClr>
                </a:gs>
              </a:gsLst>
              <a:lin ang="0" scaled="0"/>
              <a:tileRect/>
            </a:gra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endParaRPr lang="en-US" dirty="0" smtClean="0">
              <a:solidFill>
                <a:schemeClr val="tx1"/>
              </a:solidFill>
            </a:endParaRPr>
          </a:p>
        </p:txBody>
      </p:sp>
      <p:sp>
        <p:nvSpPr>
          <p:cNvPr id="35" name="Left Arrow 34"/>
          <p:cNvSpPr/>
          <p:nvPr/>
        </p:nvSpPr>
        <p:spPr bwMode="auto">
          <a:xfrm>
            <a:off x="6768525" y="2971092"/>
            <a:ext cx="646067" cy="834887"/>
          </a:xfrm>
          <a:prstGeom prst="leftArrow">
            <a:avLst>
              <a:gd name="adj1" fmla="val 57500"/>
              <a:gd name="adj2" fmla="val 63846"/>
            </a:avLst>
          </a:prstGeom>
          <a:gradFill>
            <a:gsLst>
              <a:gs pos="50000">
                <a:schemeClr val="accent6">
                  <a:alpha val="50000"/>
                </a:schemeClr>
              </a:gs>
              <a:gs pos="100000">
                <a:schemeClr val="accent6">
                  <a:alpha val="0"/>
                </a:schemeClr>
              </a:gs>
            </a:gsLst>
            <a:lin ang="0" scaled="0"/>
          </a:gradFill>
          <a:ln w="12700">
            <a:gradFill flip="none" rotWithShape="1">
              <a:gsLst>
                <a:gs pos="50000">
                  <a:schemeClr val="tx1"/>
                </a:gs>
                <a:gs pos="100000">
                  <a:schemeClr val="tx1">
                    <a:alpha val="0"/>
                  </a:schemeClr>
                </a:gs>
              </a:gsLst>
              <a:lin ang="0" scaled="0"/>
              <a:tileRect/>
            </a:gra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endParaRPr lang="en-US" dirty="0" smtClean="0">
              <a:solidFill>
                <a:schemeClr val="tx1"/>
              </a:solidFill>
            </a:endParaRPr>
          </a:p>
        </p:txBody>
      </p:sp>
      <p:sp>
        <p:nvSpPr>
          <p:cNvPr id="36" name="Left Arrow 35"/>
          <p:cNvSpPr/>
          <p:nvPr/>
        </p:nvSpPr>
        <p:spPr bwMode="auto">
          <a:xfrm>
            <a:off x="6768525" y="3865892"/>
            <a:ext cx="646067" cy="834887"/>
          </a:xfrm>
          <a:prstGeom prst="leftArrow">
            <a:avLst>
              <a:gd name="adj1" fmla="val 57500"/>
              <a:gd name="adj2" fmla="val 63846"/>
            </a:avLst>
          </a:prstGeom>
          <a:gradFill>
            <a:gsLst>
              <a:gs pos="50000">
                <a:schemeClr val="accent6">
                  <a:alpha val="50000"/>
                </a:schemeClr>
              </a:gs>
              <a:gs pos="100000">
                <a:schemeClr val="accent6">
                  <a:alpha val="0"/>
                </a:schemeClr>
              </a:gs>
            </a:gsLst>
            <a:lin ang="0" scaled="0"/>
          </a:gradFill>
          <a:ln w="12700">
            <a:gradFill flip="none" rotWithShape="1">
              <a:gsLst>
                <a:gs pos="50000">
                  <a:schemeClr val="tx1"/>
                </a:gs>
                <a:gs pos="100000">
                  <a:schemeClr val="tx1">
                    <a:alpha val="0"/>
                  </a:schemeClr>
                </a:gs>
              </a:gsLst>
              <a:lin ang="0" scaled="0"/>
              <a:tileRect/>
            </a:gra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endParaRPr lang="en-US" dirty="0" smtClean="0">
              <a:solidFill>
                <a:schemeClr val="tx1"/>
              </a:solidFill>
            </a:endParaRPr>
          </a:p>
        </p:txBody>
      </p:sp>
      <p:sp>
        <p:nvSpPr>
          <p:cNvPr id="2054" name="Freeform 6"/>
          <p:cNvSpPr>
            <a:spLocks/>
          </p:cNvSpPr>
          <p:nvPr/>
        </p:nvSpPr>
        <p:spPr bwMode="auto">
          <a:xfrm>
            <a:off x="3046682" y="2156308"/>
            <a:ext cx="3841750" cy="2460625"/>
          </a:xfrm>
          <a:custGeom>
            <a:avLst/>
            <a:gdLst/>
            <a:ahLst/>
            <a:cxnLst>
              <a:cxn ang="0">
                <a:pos x="383" y="29"/>
              </a:cxn>
              <a:cxn ang="0">
                <a:pos x="383" y="0"/>
              </a:cxn>
              <a:cxn ang="0">
                <a:pos x="630" y="0"/>
              </a:cxn>
              <a:cxn ang="0">
                <a:pos x="630" y="403"/>
              </a:cxn>
              <a:cxn ang="0">
                <a:pos x="383" y="403"/>
              </a:cxn>
              <a:cxn ang="0">
                <a:pos x="383" y="285"/>
              </a:cxn>
              <a:cxn ang="0">
                <a:pos x="69" y="285"/>
              </a:cxn>
              <a:cxn ang="0">
                <a:pos x="69" y="314"/>
              </a:cxn>
              <a:cxn ang="0">
                <a:pos x="0" y="245"/>
              </a:cxn>
              <a:cxn ang="0">
                <a:pos x="69" y="177"/>
              </a:cxn>
              <a:cxn ang="0">
                <a:pos x="69" y="206"/>
              </a:cxn>
              <a:cxn ang="0">
                <a:pos x="383" y="206"/>
              </a:cxn>
              <a:cxn ang="0">
                <a:pos x="383" y="107"/>
              </a:cxn>
              <a:cxn ang="0">
                <a:pos x="68" y="107"/>
              </a:cxn>
              <a:cxn ang="0">
                <a:pos x="68" y="136"/>
              </a:cxn>
              <a:cxn ang="0">
                <a:pos x="0" y="68"/>
              </a:cxn>
              <a:cxn ang="0">
                <a:pos x="68" y="0"/>
              </a:cxn>
              <a:cxn ang="0">
                <a:pos x="68" y="29"/>
              </a:cxn>
              <a:cxn ang="0">
                <a:pos x="383" y="29"/>
              </a:cxn>
            </a:cxnLst>
            <a:rect l="0" t="0" r="r" b="b"/>
            <a:pathLst>
              <a:path w="630" h="403">
                <a:moveTo>
                  <a:pt x="383" y="29"/>
                </a:moveTo>
                <a:cubicBezTo>
                  <a:pt x="383" y="29"/>
                  <a:pt x="383" y="0"/>
                  <a:pt x="383" y="0"/>
                </a:cubicBezTo>
                <a:cubicBezTo>
                  <a:pt x="383" y="0"/>
                  <a:pt x="630" y="0"/>
                  <a:pt x="630" y="0"/>
                </a:cubicBezTo>
                <a:cubicBezTo>
                  <a:pt x="630" y="0"/>
                  <a:pt x="630" y="403"/>
                  <a:pt x="630" y="403"/>
                </a:cubicBezTo>
                <a:cubicBezTo>
                  <a:pt x="630" y="403"/>
                  <a:pt x="383" y="403"/>
                  <a:pt x="383" y="403"/>
                </a:cubicBezTo>
                <a:cubicBezTo>
                  <a:pt x="383" y="403"/>
                  <a:pt x="383" y="285"/>
                  <a:pt x="383" y="285"/>
                </a:cubicBezTo>
                <a:cubicBezTo>
                  <a:pt x="383" y="285"/>
                  <a:pt x="69" y="285"/>
                  <a:pt x="69" y="285"/>
                </a:cubicBezTo>
                <a:cubicBezTo>
                  <a:pt x="69" y="285"/>
                  <a:pt x="69" y="314"/>
                  <a:pt x="69" y="314"/>
                </a:cubicBezTo>
                <a:cubicBezTo>
                  <a:pt x="69" y="314"/>
                  <a:pt x="0" y="245"/>
                  <a:pt x="0" y="245"/>
                </a:cubicBezTo>
                <a:cubicBezTo>
                  <a:pt x="0" y="245"/>
                  <a:pt x="69" y="177"/>
                  <a:pt x="69" y="177"/>
                </a:cubicBezTo>
                <a:cubicBezTo>
                  <a:pt x="69" y="177"/>
                  <a:pt x="69" y="206"/>
                  <a:pt x="69" y="206"/>
                </a:cubicBezTo>
                <a:cubicBezTo>
                  <a:pt x="69" y="206"/>
                  <a:pt x="383" y="206"/>
                  <a:pt x="383" y="206"/>
                </a:cubicBezTo>
                <a:cubicBezTo>
                  <a:pt x="383" y="206"/>
                  <a:pt x="383" y="107"/>
                  <a:pt x="383" y="107"/>
                </a:cubicBezTo>
                <a:cubicBezTo>
                  <a:pt x="383" y="107"/>
                  <a:pt x="68" y="107"/>
                  <a:pt x="68" y="107"/>
                </a:cubicBezTo>
                <a:cubicBezTo>
                  <a:pt x="68" y="107"/>
                  <a:pt x="68" y="136"/>
                  <a:pt x="68" y="136"/>
                </a:cubicBezTo>
                <a:cubicBezTo>
                  <a:pt x="68" y="136"/>
                  <a:pt x="0" y="68"/>
                  <a:pt x="0" y="68"/>
                </a:cubicBezTo>
                <a:cubicBezTo>
                  <a:pt x="0" y="68"/>
                  <a:pt x="68" y="0"/>
                  <a:pt x="68" y="0"/>
                </a:cubicBezTo>
                <a:cubicBezTo>
                  <a:pt x="68" y="0"/>
                  <a:pt x="68" y="29"/>
                  <a:pt x="68" y="29"/>
                </a:cubicBezTo>
                <a:cubicBezTo>
                  <a:pt x="68" y="29"/>
                  <a:pt x="383" y="29"/>
                  <a:pt x="383" y="29"/>
                </a:cubicBezTo>
                <a:close/>
              </a:path>
            </a:pathLst>
          </a:custGeom>
          <a:gradFill>
            <a:gsLst>
              <a:gs pos="50000">
                <a:schemeClr val="accent1">
                  <a:alpha val="50000"/>
                </a:schemeClr>
              </a:gs>
              <a:gs pos="100000">
                <a:schemeClr val="accent1">
                  <a:alpha val="0"/>
                </a:schemeClr>
              </a:gs>
            </a:gsLst>
            <a:lin ang="0" scaled="0"/>
          </a:gradFill>
          <a:ln w="12700">
            <a:gradFill flip="none" rotWithShape="1">
              <a:gsLst>
                <a:gs pos="50000">
                  <a:schemeClr val="tx1"/>
                </a:gs>
                <a:gs pos="100000">
                  <a:schemeClr val="tx1">
                    <a:alpha val="0"/>
                  </a:schemeClr>
                </a:gs>
              </a:gsLst>
              <a:lin ang="0" scaled="0"/>
              <a:tileRect/>
            </a:gradFill>
            <a:round/>
            <a:headEnd/>
            <a:tailEnd/>
          </a:ln>
          <a:effectLst>
            <a:outerShdw blurRad="50800" dist="38100" dir="2700000" algn="tl" rotWithShape="0">
              <a:prstClr val="black">
                <a:alpha val="40000"/>
              </a:prstClr>
            </a:outerShdw>
          </a:effectLst>
        </p:spPr>
        <p:txBody>
          <a:bodyPr vert="horz" wrap="square" lIns="2286000" tIns="45720" rIns="91440" bIns="45720" numCol="1" anchor="ctr" anchorCtr="0" compatLnSpc="1">
            <a:prstTxWarp prst="textNoShape">
              <a:avLst/>
            </a:prstTxWarp>
          </a:bodyPr>
          <a:lstStyle/>
          <a:p>
            <a:pPr algn="ctr">
              <a:lnSpc>
                <a:spcPct val="90000"/>
              </a:lnSpc>
            </a:pPr>
            <a:r>
              <a:rPr lang="en-US" dirty="0" smtClean="0">
                <a:latin typeface="+mn-lt"/>
              </a:rPr>
              <a:t>SQL Server</a:t>
            </a:r>
          </a:p>
        </p:txBody>
      </p:sp>
      <p:sp>
        <p:nvSpPr>
          <p:cNvPr id="39" name="Rectangle 38"/>
          <p:cNvSpPr/>
          <p:nvPr/>
        </p:nvSpPr>
        <p:spPr bwMode="auto">
          <a:xfrm>
            <a:off x="3528391" y="1256369"/>
            <a:ext cx="1636462" cy="722376"/>
          </a:xfrm>
          <a:prstGeom prst="rect">
            <a:avLst/>
          </a:prstGeom>
          <a:gradFill>
            <a:gsLst>
              <a:gs pos="50000">
                <a:schemeClr val="accent4">
                  <a:alpha val="50000"/>
                </a:schemeClr>
              </a:gs>
              <a:gs pos="100000">
                <a:schemeClr val="accent4">
                  <a:alpha val="0"/>
                </a:schemeClr>
              </a:gs>
            </a:gsLst>
            <a:lin ang="0" scaled="0"/>
          </a:gradFill>
          <a:ln w="12700">
            <a:gradFill flip="none" rotWithShape="1">
              <a:gsLst>
                <a:gs pos="50000">
                  <a:schemeClr val="tx1"/>
                </a:gs>
                <a:gs pos="100000">
                  <a:schemeClr val="tx1">
                    <a:alpha val="0"/>
                  </a:schemeClr>
                </a:gs>
              </a:gsLst>
              <a:lin ang="0" scaled="0"/>
              <a:tileRect/>
            </a:gradFill>
            <a:round/>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lnSpc>
                <a:spcPct val="90000"/>
              </a:lnSpc>
            </a:pPr>
            <a:r>
              <a:rPr lang="en-US" dirty="0" smtClean="0">
                <a:solidFill>
                  <a:schemeClr val="tx1"/>
                </a:solidFill>
                <a:latin typeface="+mn-lt"/>
              </a:rPr>
              <a:t>SharePoint</a:t>
            </a:r>
          </a:p>
        </p:txBody>
      </p:sp>
      <p:pic>
        <p:nvPicPr>
          <p:cNvPr id="6147" name="Picture 3"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7308228" y="2046031"/>
            <a:ext cx="715015" cy="852966"/>
          </a:xfrm>
          <a:prstGeom prst="rect">
            <a:avLst/>
          </a:prstGeom>
          <a:noFill/>
        </p:spPr>
      </p:pic>
      <p:pic>
        <p:nvPicPr>
          <p:cNvPr id="12" name="Picture 3"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7308228" y="2949078"/>
            <a:ext cx="715015" cy="852966"/>
          </a:xfrm>
          <a:prstGeom prst="rect">
            <a:avLst/>
          </a:prstGeom>
          <a:noFill/>
        </p:spPr>
      </p:pic>
      <p:pic>
        <p:nvPicPr>
          <p:cNvPr id="13" name="Picture 3"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7308228" y="3852124"/>
            <a:ext cx="715015" cy="852966"/>
          </a:xfrm>
          <a:prstGeom prst="rect">
            <a:avLst/>
          </a:prstGeom>
          <a:noFill/>
        </p:spPr>
      </p:pic>
      <p:pic>
        <p:nvPicPr>
          <p:cNvPr id="21" name="Picture 3"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7308228" y="1142984"/>
            <a:ext cx="715015" cy="85296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500"/>
                                        <p:tgtEl>
                                          <p:spTgt spid="3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500"/>
                                        <p:tgtEl>
                                          <p:spTgt spid="36"/>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wipe(right)">
                                      <p:cBhvr>
                                        <p:cTn id="17" dur="1000"/>
                                        <p:tgtEl>
                                          <p:spTgt spid="205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1000"/>
                                        <p:tgtEl>
                                          <p:spTgt spid="33"/>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par>
                          <p:cTn id="36" fill="hold">
                            <p:stCondLst>
                              <p:cond delay="4500"/>
                            </p:stCondLst>
                            <p:childTnLst>
                              <p:par>
                                <p:cTn id="37" presetID="4" presetClass="entr" presetSubtype="32"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ox(out)">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6" grpId="0" animBg="1"/>
      <p:bldP spid="33" grpId="0" animBg="1"/>
      <p:bldP spid="34" grpId="0" animBg="1"/>
      <p:bldP spid="35" grpId="0" animBg="1"/>
      <p:bldP spid="36" grpId="0" animBg="1"/>
      <p:bldP spid="2054"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Freeform 7"/>
          <p:cNvSpPr>
            <a:spLocks/>
          </p:cNvSpPr>
          <p:nvPr/>
        </p:nvSpPr>
        <p:spPr bwMode="auto">
          <a:xfrm>
            <a:off x="5564188" y="3133091"/>
            <a:ext cx="1536700" cy="963613"/>
          </a:xfrm>
          <a:custGeom>
            <a:avLst/>
            <a:gdLst/>
            <a:ahLst/>
            <a:cxnLst>
              <a:cxn ang="0">
                <a:pos x="0" y="25"/>
              </a:cxn>
              <a:cxn ang="0">
                <a:pos x="76" y="0"/>
              </a:cxn>
              <a:cxn ang="0">
                <a:pos x="153" y="25"/>
              </a:cxn>
              <a:cxn ang="0">
                <a:pos x="153" y="50"/>
              </a:cxn>
              <a:cxn ang="0">
                <a:pos x="205" y="50"/>
              </a:cxn>
              <a:cxn ang="0">
                <a:pos x="205" y="23"/>
              </a:cxn>
              <a:cxn ang="0">
                <a:pos x="252" y="77"/>
              </a:cxn>
              <a:cxn ang="0">
                <a:pos x="205" y="131"/>
              </a:cxn>
              <a:cxn ang="0">
                <a:pos x="205" y="104"/>
              </a:cxn>
              <a:cxn ang="0">
                <a:pos x="153" y="104"/>
              </a:cxn>
              <a:cxn ang="0">
                <a:pos x="153" y="132"/>
              </a:cxn>
              <a:cxn ang="0">
                <a:pos x="76" y="158"/>
              </a:cxn>
              <a:cxn ang="0">
                <a:pos x="0" y="132"/>
              </a:cxn>
              <a:cxn ang="0">
                <a:pos x="0" y="25"/>
              </a:cxn>
            </a:cxnLst>
            <a:rect l="0" t="0" r="r" b="b"/>
            <a:pathLst>
              <a:path w="252" h="158">
                <a:moveTo>
                  <a:pt x="0" y="25"/>
                </a:moveTo>
                <a:cubicBezTo>
                  <a:pt x="0" y="11"/>
                  <a:pt x="32" y="0"/>
                  <a:pt x="76" y="0"/>
                </a:cubicBezTo>
                <a:cubicBezTo>
                  <a:pt x="118" y="0"/>
                  <a:pt x="153" y="11"/>
                  <a:pt x="153" y="25"/>
                </a:cubicBezTo>
                <a:cubicBezTo>
                  <a:pt x="153" y="25"/>
                  <a:pt x="153" y="50"/>
                  <a:pt x="153" y="50"/>
                </a:cubicBezTo>
                <a:cubicBezTo>
                  <a:pt x="153" y="50"/>
                  <a:pt x="205" y="50"/>
                  <a:pt x="205" y="50"/>
                </a:cubicBezTo>
                <a:cubicBezTo>
                  <a:pt x="205" y="50"/>
                  <a:pt x="205" y="23"/>
                  <a:pt x="205" y="23"/>
                </a:cubicBezTo>
                <a:cubicBezTo>
                  <a:pt x="205" y="23"/>
                  <a:pt x="252" y="77"/>
                  <a:pt x="252" y="77"/>
                </a:cubicBezTo>
                <a:cubicBezTo>
                  <a:pt x="252" y="77"/>
                  <a:pt x="205" y="131"/>
                  <a:pt x="205" y="131"/>
                </a:cubicBezTo>
                <a:cubicBezTo>
                  <a:pt x="205" y="131"/>
                  <a:pt x="205" y="104"/>
                  <a:pt x="205" y="104"/>
                </a:cubicBezTo>
                <a:cubicBezTo>
                  <a:pt x="205" y="104"/>
                  <a:pt x="153" y="104"/>
                  <a:pt x="153" y="104"/>
                </a:cubicBezTo>
                <a:cubicBezTo>
                  <a:pt x="153" y="104"/>
                  <a:pt x="153" y="132"/>
                  <a:pt x="153" y="132"/>
                </a:cubicBezTo>
                <a:cubicBezTo>
                  <a:pt x="153" y="146"/>
                  <a:pt x="118" y="158"/>
                  <a:pt x="76" y="158"/>
                </a:cubicBezTo>
                <a:cubicBezTo>
                  <a:pt x="32" y="158"/>
                  <a:pt x="0" y="146"/>
                  <a:pt x="0" y="132"/>
                </a:cubicBezTo>
                <a:cubicBezTo>
                  <a:pt x="0" y="132"/>
                  <a:pt x="0" y="25"/>
                  <a:pt x="0" y="25"/>
                </a:cubicBezTo>
                <a:close/>
              </a:path>
            </a:pathLst>
          </a:custGeom>
          <a:gradFill>
            <a:gsLst>
              <a:gs pos="25000">
                <a:schemeClr val="accent1">
                  <a:alpha val="50000"/>
                </a:schemeClr>
              </a:gs>
              <a:gs pos="100000">
                <a:schemeClr val="accent1">
                  <a:alpha val="0"/>
                </a:schemeClr>
              </a:gs>
            </a:gsLst>
            <a:lin ang="10800000" scaled="1"/>
          </a:gradFill>
          <a:ln w="9525">
            <a:solidFill>
              <a:schemeClr val="bg1">
                <a:lumMod val="50000"/>
              </a:schemeClr>
            </a:solidFill>
            <a:round/>
            <a:headEnd/>
            <a:tailEnd/>
          </a:ln>
        </p:spPr>
        <p:txBody>
          <a:bodyPr vert="horz" wrap="square" lIns="91440" tIns="45720" rIns="731520" bIns="45720" numCol="1" anchor="ctr" anchorCtr="0" compatLnSpc="1">
            <a:prstTxWarp prst="textNoShape">
              <a:avLst/>
            </a:prstTxWarp>
          </a:bodyPr>
          <a:lstStyle/>
          <a:p>
            <a:pPr algn="ctr">
              <a:lnSpc>
                <a:spcPct val="90000"/>
              </a:lnSpc>
            </a:pPr>
            <a:r>
              <a:rPr lang="en-US" sz="1600" dirty="0" smtClean="0">
                <a:latin typeface="+mn-lt"/>
              </a:rPr>
              <a:t>SQL</a:t>
            </a:r>
            <a:br>
              <a:rPr lang="en-US" sz="1600" dirty="0" smtClean="0">
                <a:latin typeface="+mn-lt"/>
              </a:rPr>
            </a:br>
            <a:r>
              <a:rPr lang="en-US" sz="1600" dirty="0" smtClean="0">
                <a:latin typeface="+mn-lt"/>
              </a:rPr>
              <a:t>Server</a:t>
            </a:r>
            <a:br>
              <a:rPr lang="en-US" sz="1600" dirty="0" smtClean="0">
                <a:latin typeface="+mn-lt"/>
              </a:rPr>
            </a:br>
            <a:r>
              <a:rPr lang="zh-CN" altLang="en-US" sz="1600" dirty="0" smtClean="0">
                <a:latin typeface="+mn-lt"/>
              </a:rPr>
              <a:t>存储</a:t>
            </a:r>
            <a:endParaRPr lang="en-US" sz="1600" dirty="0" smtClean="0">
              <a:latin typeface="+mn-lt"/>
            </a:endParaRPr>
          </a:p>
        </p:txBody>
      </p:sp>
      <p:sp>
        <p:nvSpPr>
          <p:cNvPr id="8" name="Title 1"/>
          <p:cNvSpPr>
            <a:spLocks noGrp="1"/>
          </p:cNvSpPr>
          <p:nvPr>
            <p:ph type="title"/>
          </p:nvPr>
        </p:nvSpPr>
        <p:spPr/>
        <p:txBody>
          <a:bodyPr>
            <a:normAutofit/>
          </a:bodyPr>
          <a:lstStyle/>
          <a:p>
            <a:pPr algn="l" defTabSz="914400" rtl="0" eaLnBrk="1" latinLnBrk="0" hangingPunct="1">
              <a:spcBef>
                <a:spcPct val="0"/>
              </a:spcBef>
              <a:buNone/>
            </a:pPr>
            <a:r>
              <a:rPr lang="zh-CN" altLang="en-US" sz="4000" b="1"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数据／文件流</a:t>
            </a:r>
            <a:endParaRPr lang="en-US" altLang="en-US" sz="4000" b="1" kern="1200" cap="none" spc="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grpSp>
        <p:nvGrpSpPr>
          <p:cNvPr id="2" name="Group 13"/>
          <p:cNvGrpSpPr/>
          <p:nvPr/>
        </p:nvGrpSpPr>
        <p:grpSpPr>
          <a:xfrm>
            <a:off x="7429520" y="162201"/>
            <a:ext cx="1333480" cy="1337973"/>
            <a:chOff x="8763000" y="4876800"/>
            <a:chExt cx="1143000" cy="1152525"/>
          </a:xfrm>
        </p:grpSpPr>
        <p:grpSp>
          <p:nvGrpSpPr>
            <p:cNvPr id="3" name="Group 42"/>
            <p:cNvGrpSpPr/>
            <p:nvPr/>
          </p:nvGrpSpPr>
          <p:grpSpPr>
            <a:xfrm>
              <a:off x="8763000" y="4876800"/>
              <a:ext cx="960437" cy="1152525"/>
              <a:chOff x="9372600" y="4876800"/>
              <a:chExt cx="960437" cy="1152525"/>
            </a:xfrm>
          </p:grpSpPr>
          <p:pic>
            <p:nvPicPr>
              <p:cNvPr id="14" name="Picture 27" descr="xml doc illustration icon"/>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9906000" y="4876800"/>
                <a:ext cx="427037" cy="493712"/>
              </a:xfrm>
              <a:prstGeom prst="rect">
                <a:avLst/>
              </a:prstGeom>
              <a:noFill/>
            </p:spPr>
          </p:pic>
          <p:pic>
            <p:nvPicPr>
              <p:cNvPr id="15" name="Picture 29" descr="XP icon my documents"/>
              <p:cNvPicPr>
                <a:picLocks noChangeAspect="1" noChangeArrowheads="1"/>
              </p:cNvPicPr>
              <p:nvPr/>
            </p:nvPicPr>
            <p:blipFill>
              <a:blip r:embed="rId4" cstate="print">
                <a:duotone>
                  <a:prstClr val="black"/>
                  <a:srgbClr val="00B0F0">
                    <a:tint val="45000"/>
                    <a:satMod val="400000"/>
                  </a:srgbClr>
                </a:duotone>
              </a:blip>
              <a:srcRect/>
              <a:stretch>
                <a:fillRect/>
              </a:stretch>
            </p:blipFill>
            <p:spPr bwMode="auto">
              <a:xfrm>
                <a:off x="9753600" y="5410200"/>
                <a:ext cx="554038" cy="619125"/>
              </a:xfrm>
              <a:prstGeom prst="rect">
                <a:avLst/>
              </a:prstGeom>
              <a:noFill/>
            </p:spPr>
          </p:pic>
          <p:pic>
            <p:nvPicPr>
              <p:cNvPr id="16" name="Picture 31" descr="my-photos"/>
              <p:cNvPicPr>
                <a:picLocks noChangeAspect="1" noChangeArrowheads="1"/>
              </p:cNvPicPr>
              <p:nvPr/>
            </p:nvPicPr>
            <p:blipFill>
              <a:blip r:embed="rId5" cstate="print">
                <a:duotone>
                  <a:prstClr val="black"/>
                  <a:srgbClr val="00B0F0">
                    <a:tint val="45000"/>
                    <a:satMod val="400000"/>
                  </a:srgbClr>
                </a:duotone>
              </a:blip>
              <a:srcRect/>
              <a:stretch>
                <a:fillRect/>
              </a:stretch>
            </p:blipFill>
            <p:spPr bwMode="auto">
              <a:xfrm>
                <a:off x="9372600" y="5105400"/>
                <a:ext cx="641350" cy="568325"/>
              </a:xfrm>
              <a:prstGeom prst="rect">
                <a:avLst/>
              </a:prstGeom>
              <a:noFill/>
            </p:spPr>
          </p:pic>
        </p:grpSp>
        <p:pic>
          <p:nvPicPr>
            <p:cNvPr id="13" name="Picture 9" descr="C:\Program Files\Microsoft Resource DVD Artwork\DVD_ART\Artwork_Imagery\HARDWARE_IMAGERY\Illustration - Misc Hardware\Windows Vista Illustration Icons\Internet.png"/>
            <p:cNvPicPr>
              <a:picLocks noChangeAspect="1" noChangeArrowheads="1"/>
            </p:cNvPicPr>
            <p:nvPr/>
          </p:nvPicPr>
          <p:blipFill>
            <a:blip r:embed="rId6" cstate="print">
              <a:duotone>
                <a:prstClr val="black"/>
                <a:srgbClr val="00B0F0">
                  <a:tint val="45000"/>
                  <a:satMod val="400000"/>
                </a:srgbClr>
              </a:duotone>
            </a:blip>
            <a:srcRect/>
            <a:stretch>
              <a:fillRect/>
            </a:stretch>
          </p:blipFill>
          <p:spPr bwMode="auto">
            <a:xfrm>
              <a:off x="9372600" y="5181600"/>
              <a:ext cx="533400" cy="485775"/>
            </a:xfrm>
            <a:prstGeom prst="rect">
              <a:avLst/>
            </a:prstGeom>
            <a:noFill/>
          </p:spPr>
        </p:pic>
      </p:grpSp>
      <p:sp>
        <p:nvSpPr>
          <p:cNvPr id="47" name="Rectangle 46"/>
          <p:cNvSpPr/>
          <p:nvPr/>
        </p:nvSpPr>
        <p:spPr>
          <a:xfrm>
            <a:off x="381000" y="4820205"/>
            <a:ext cx="8153400" cy="1323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347663" indent="-347663" defTabSz="914363">
              <a:lnSpc>
                <a:spcPct val="90000"/>
              </a:lnSpc>
              <a:spcBef>
                <a:spcPct val="20000"/>
              </a:spcBef>
              <a:buSzPct val="80000"/>
              <a:buBlip>
                <a:blip r:embed="rId7"/>
              </a:buBlip>
            </a:pPr>
            <a:r>
              <a:rPr lang="zh-CN" altLang="en-US" sz="2000" dirty="0" smtClean="0">
                <a:solidFill>
                  <a:schemeClr val="tx1"/>
                </a:solidFill>
              </a:rPr>
              <a:t>可适用于不同网域的数据流服务，例如：金融、制造，监测数据</a:t>
            </a:r>
            <a:endParaRPr lang="en-US" sz="2000" dirty="0" smtClean="0">
              <a:solidFill>
                <a:schemeClr val="tx1"/>
              </a:solidFill>
            </a:endParaRPr>
          </a:p>
          <a:p>
            <a:pPr marL="347663" indent="-347663" defTabSz="914363">
              <a:lnSpc>
                <a:spcPct val="90000"/>
              </a:lnSpc>
              <a:spcBef>
                <a:spcPct val="20000"/>
              </a:spcBef>
              <a:buSzPct val="80000"/>
              <a:buBlip>
                <a:blip r:embed="rId7"/>
              </a:buBlip>
            </a:pPr>
            <a:r>
              <a:rPr lang="zh-CN" altLang="en-US" sz="2000" dirty="0" smtClean="0">
                <a:solidFill>
                  <a:schemeClr val="tx1"/>
                </a:solidFill>
              </a:rPr>
              <a:t>基于历史数据实现决策支持的和业务分析</a:t>
            </a:r>
          </a:p>
          <a:p>
            <a:pPr marL="347663" indent="-347663" defTabSz="914363">
              <a:lnSpc>
                <a:spcPct val="90000"/>
              </a:lnSpc>
              <a:spcBef>
                <a:spcPct val="20000"/>
              </a:spcBef>
              <a:buSzPct val="80000"/>
              <a:buBlip>
                <a:blip r:embed="rId7"/>
              </a:buBlip>
            </a:pPr>
            <a:r>
              <a:rPr lang="zh-CN" altLang="en-US" sz="2000" dirty="0" smtClean="0">
                <a:solidFill>
                  <a:schemeClr val="tx1"/>
                </a:solidFill>
              </a:rPr>
              <a:t>与现有</a:t>
            </a:r>
            <a:r>
              <a:rPr lang="en-US" sz="2000" dirty="0" smtClean="0">
                <a:solidFill>
                  <a:schemeClr val="tx1"/>
                </a:solidFill>
              </a:rPr>
              <a:t>SQL Server </a:t>
            </a:r>
            <a:r>
              <a:rPr lang="zh-CN" altLang="en-US" sz="2000" dirty="0" smtClean="0">
                <a:solidFill>
                  <a:schemeClr val="tx1"/>
                </a:solidFill>
              </a:rPr>
              <a:t>部件集成，充分利用现有能力，例如：报表、数据分析</a:t>
            </a:r>
            <a:endParaRPr lang="en-US" sz="2000" dirty="0">
              <a:solidFill>
                <a:schemeClr val="tx1"/>
              </a:solidFill>
            </a:endParaRPr>
          </a:p>
        </p:txBody>
      </p:sp>
      <p:sp>
        <p:nvSpPr>
          <p:cNvPr id="43" name="Rectangle 42"/>
          <p:cNvSpPr/>
          <p:nvPr/>
        </p:nvSpPr>
        <p:spPr bwMode="auto">
          <a:xfrm>
            <a:off x="7096538" y="1728153"/>
            <a:ext cx="1666461" cy="678346"/>
          </a:xfrm>
          <a:prstGeom prst="rect">
            <a:avLst/>
          </a:prstGeom>
          <a:gradFill>
            <a:gsLst>
              <a:gs pos="25000">
                <a:schemeClr val="accent1">
                  <a:alpha val="50000"/>
                </a:schemeClr>
              </a:gs>
              <a:gs pos="100000">
                <a:schemeClr val="accent1">
                  <a:alpha val="0"/>
                </a:schemeClr>
              </a:gs>
            </a:gsLst>
            <a:lin ang="10800000" scaled="1"/>
          </a:gradFill>
          <a:ln w="9525">
            <a:solidFill>
              <a:schemeClr val="bg1">
                <a:lumMod val="50000"/>
              </a:schemeClr>
            </a:solidFill>
            <a:round/>
            <a:headEnd/>
            <a:tailEnd/>
          </a:ln>
        </p:spPr>
        <p:txBody>
          <a:bodyPr vert="horz" wrap="square" lIns="91440" tIns="45720" rIns="91440" bIns="45720" numCol="1" anchor="ctr" anchorCtr="0" compatLnSpc="1">
            <a:prstTxWarp prst="textNoShape">
              <a:avLst/>
            </a:prstTxWarp>
          </a:bodyPr>
          <a:lstStyle/>
          <a:p>
            <a:pPr algn="ctr">
              <a:lnSpc>
                <a:spcPct val="90000"/>
              </a:lnSpc>
            </a:pPr>
            <a:r>
              <a:rPr lang="zh-CN" altLang="en-US" sz="1600" dirty="0" smtClean="0">
                <a:latin typeface="+mn-lt"/>
              </a:rPr>
              <a:t>报警，报表</a:t>
            </a:r>
            <a:endParaRPr lang="en-US" sz="1600" dirty="0" smtClean="0">
              <a:latin typeface="+mn-lt"/>
            </a:endParaRPr>
          </a:p>
        </p:txBody>
      </p:sp>
      <p:sp>
        <p:nvSpPr>
          <p:cNvPr id="46" name="Rectangle 45"/>
          <p:cNvSpPr/>
          <p:nvPr/>
        </p:nvSpPr>
        <p:spPr bwMode="auto">
          <a:xfrm>
            <a:off x="7096538" y="3079875"/>
            <a:ext cx="1666461" cy="966580"/>
          </a:xfrm>
          <a:prstGeom prst="rect">
            <a:avLst/>
          </a:prstGeom>
          <a:gradFill>
            <a:gsLst>
              <a:gs pos="25000">
                <a:schemeClr val="accent1">
                  <a:alpha val="50000"/>
                </a:schemeClr>
              </a:gs>
              <a:gs pos="100000">
                <a:schemeClr val="accent1">
                  <a:alpha val="0"/>
                </a:schemeClr>
              </a:gs>
            </a:gsLst>
            <a:lin ang="10800000" scaled="1"/>
          </a:gradFill>
          <a:ln w="9525">
            <a:solidFill>
              <a:schemeClr val="bg1">
                <a:lumMod val="50000"/>
              </a:schemeClr>
            </a:solidFill>
            <a:round/>
            <a:headEnd/>
            <a:tailEnd/>
          </a:ln>
        </p:spPr>
        <p:txBody>
          <a:bodyPr vert="horz" wrap="square" lIns="91440" tIns="45720" rIns="91440" bIns="45720" numCol="1" anchor="ctr" anchorCtr="0" compatLnSpc="1">
            <a:prstTxWarp prst="textNoShape">
              <a:avLst/>
            </a:prstTxWarp>
          </a:bodyPr>
          <a:lstStyle/>
          <a:p>
            <a:pPr algn="ctr">
              <a:lnSpc>
                <a:spcPct val="90000"/>
              </a:lnSpc>
            </a:pPr>
            <a:r>
              <a:rPr lang="zh-CN" altLang="en-US" sz="1600" dirty="0" smtClean="0">
                <a:latin typeface="+mn-lt"/>
              </a:rPr>
              <a:t>报表及</a:t>
            </a:r>
            <a:endParaRPr lang="en-US" altLang="zh-CN" sz="1600" dirty="0" smtClean="0">
              <a:latin typeface="+mn-lt"/>
            </a:endParaRPr>
          </a:p>
          <a:p>
            <a:pPr algn="ctr">
              <a:lnSpc>
                <a:spcPct val="90000"/>
              </a:lnSpc>
            </a:pPr>
            <a:r>
              <a:rPr lang="zh-CN" altLang="en-US" sz="1600" dirty="0" smtClean="0"/>
              <a:t>数据分析</a:t>
            </a:r>
            <a:endParaRPr lang="en-US" sz="1600" dirty="0" smtClean="0">
              <a:latin typeface="+mn-lt"/>
            </a:endParaRPr>
          </a:p>
        </p:txBody>
      </p:sp>
      <p:sp>
        <p:nvSpPr>
          <p:cNvPr id="6150" name="Freeform 6"/>
          <p:cNvSpPr>
            <a:spLocks/>
          </p:cNvSpPr>
          <p:nvPr/>
        </p:nvSpPr>
        <p:spPr bwMode="auto">
          <a:xfrm>
            <a:off x="3459163" y="1728153"/>
            <a:ext cx="3641725" cy="2374900"/>
          </a:xfrm>
          <a:custGeom>
            <a:avLst/>
            <a:gdLst/>
            <a:ahLst/>
            <a:cxnLst>
              <a:cxn ang="0">
                <a:pos x="0" y="389"/>
              </a:cxn>
              <a:cxn ang="0">
                <a:pos x="0" y="0"/>
              </a:cxn>
              <a:cxn ang="0">
                <a:pos x="302" y="0"/>
              </a:cxn>
              <a:cxn ang="0">
                <a:pos x="302" y="27"/>
              </a:cxn>
              <a:cxn ang="0">
                <a:pos x="550" y="27"/>
              </a:cxn>
              <a:cxn ang="0">
                <a:pos x="550" y="0"/>
              </a:cxn>
              <a:cxn ang="0">
                <a:pos x="597" y="54"/>
              </a:cxn>
              <a:cxn ang="0">
                <a:pos x="550" y="108"/>
              </a:cxn>
              <a:cxn ang="0">
                <a:pos x="550" y="81"/>
              </a:cxn>
              <a:cxn ang="0">
                <a:pos x="302" y="81"/>
              </a:cxn>
              <a:cxn ang="0">
                <a:pos x="302" y="116"/>
              </a:cxn>
              <a:cxn ang="0">
                <a:pos x="449" y="116"/>
              </a:cxn>
              <a:cxn ang="0">
                <a:pos x="450" y="191"/>
              </a:cxn>
              <a:cxn ang="0">
                <a:pos x="477" y="191"/>
              </a:cxn>
              <a:cxn ang="0">
                <a:pos x="423" y="238"/>
              </a:cxn>
              <a:cxn ang="0">
                <a:pos x="369" y="191"/>
              </a:cxn>
              <a:cxn ang="0">
                <a:pos x="396" y="191"/>
              </a:cxn>
              <a:cxn ang="0">
                <a:pos x="396" y="169"/>
              </a:cxn>
              <a:cxn ang="0">
                <a:pos x="302" y="169"/>
              </a:cxn>
              <a:cxn ang="0">
                <a:pos x="302" y="389"/>
              </a:cxn>
              <a:cxn ang="0">
                <a:pos x="0" y="389"/>
              </a:cxn>
            </a:cxnLst>
            <a:rect l="0" t="0" r="r" b="b"/>
            <a:pathLst>
              <a:path w="597" h="389">
                <a:moveTo>
                  <a:pt x="0" y="389"/>
                </a:moveTo>
                <a:cubicBezTo>
                  <a:pt x="0" y="389"/>
                  <a:pt x="0" y="0"/>
                  <a:pt x="0" y="0"/>
                </a:cubicBezTo>
                <a:cubicBezTo>
                  <a:pt x="0" y="0"/>
                  <a:pt x="302" y="0"/>
                  <a:pt x="302" y="0"/>
                </a:cubicBezTo>
                <a:cubicBezTo>
                  <a:pt x="302" y="0"/>
                  <a:pt x="302" y="27"/>
                  <a:pt x="302" y="27"/>
                </a:cubicBezTo>
                <a:cubicBezTo>
                  <a:pt x="302" y="27"/>
                  <a:pt x="550" y="27"/>
                  <a:pt x="550" y="27"/>
                </a:cubicBezTo>
                <a:cubicBezTo>
                  <a:pt x="550" y="27"/>
                  <a:pt x="550" y="0"/>
                  <a:pt x="550" y="0"/>
                </a:cubicBezTo>
                <a:cubicBezTo>
                  <a:pt x="550" y="0"/>
                  <a:pt x="597" y="54"/>
                  <a:pt x="597" y="54"/>
                </a:cubicBezTo>
                <a:cubicBezTo>
                  <a:pt x="597" y="54"/>
                  <a:pt x="550" y="108"/>
                  <a:pt x="550" y="108"/>
                </a:cubicBezTo>
                <a:cubicBezTo>
                  <a:pt x="550" y="108"/>
                  <a:pt x="550" y="81"/>
                  <a:pt x="550" y="81"/>
                </a:cubicBezTo>
                <a:cubicBezTo>
                  <a:pt x="550" y="81"/>
                  <a:pt x="302" y="81"/>
                  <a:pt x="302" y="81"/>
                </a:cubicBezTo>
                <a:cubicBezTo>
                  <a:pt x="302" y="81"/>
                  <a:pt x="302" y="116"/>
                  <a:pt x="302" y="116"/>
                </a:cubicBezTo>
                <a:cubicBezTo>
                  <a:pt x="302" y="116"/>
                  <a:pt x="449" y="116"/>
                  <a:pt x="449" y="116"/>
                </a:cubicBezTo>
                <a:cubicBezTo>
                  <a:pt x="449" y="116"/>
                  <a:pt x="450" y="191"/>
                  <a:pt x="450" y="191"/>
                </a:cubicBezTo>
                <a:cubicBezTo>
                  <a:pt x="450" y="191"/>
                  <a:pt x="477" y="191"/>
                  <a:pt x="477" y="191"/>
                </a:cubicBezTo>
                <a:cubicBezTo>
                  <a:pt x="477" y="191"/>
                  <a:pt x="423" y="238"/>
                  <a:pt x="423" y="238"/>
                </a:cubicBezTo>
                <a:cubicBezTo>
                  <a:pt x="423" y="238"/>
                  <a:pt x="369" y="191"/>
                  <a:pt x="369" y="191"/>
                </a:cubicBezTo>
                <a:cubicBezTo>
                  <a:pt x="369" y="191"/>
                  <a:pt x="396" y="191"/>
                  <a:pt x="396" y="191"/>
                </a:cubicBezTo>
                <a:cubicBezTo>
                  <a:pt x="396" y="191"/>
                  <a:pt x="396" y="169"/>
                  <a:pt x="396" y="169"/>
                </a:cubicBezTo>
                <a:cubicBezTo>
                  <a:pt x="396" y="169"/>
                  <a:pt x="302" y="169"/>
                  <a:pt x="302" y="169"/>
                </a:cubicBezTo>
                <a:cubicBezTo>
                  <a:pt x="302" y="169"/>
                  <a:pt x="302" y="389"/>
                  <a:pt x="302" y="389"/>
                </a:cubicBezTo>
                <a:cubicBezTo>
                  <a:pt x="302" y="389"/>
                  <a:pt x="0" y="389"/>
                  <a:pt x="0" y="389"/>
                </a:cubicBezTo>
                <a:close/>
              </a:path>
            </a:pathLst>
          </a:custGeom>
          <a:gradFill>
            <a:gsLst>
              <a:gs pos="25000">
                <a:schemeClr val="accent1">
                  <a:alpha val="50000"/>
                </a:schemeClr>
              </a:gs>
              <a:gs pos="100000">
                <a:schemeClr val="accent1">
                  <a:alpha val="0"/>
                </a:schemeClr>
              </a:gs>
            </a:gsLst>
            <a:lin ang="10800000" scaled="1"/>
          </a:gradFill>
          <a:ln w="9525">
            <a:solidFill>
              <a:schemeClr val="bg1">
                <a:lumMod val="50000"/>
              </a:schemeClr>
            </a:solidFill>
            <a:round/>
            <a:headEnd/>
            <a:tailEnd/>
          </a:ln>
        </p:spPr>
        <p:txBody>
          <a:bodyPr vert="horz" wrap="square" lIns="91440" tIns="45720" rIns="1920240" bIns="45720" numCol="1" anchor="ctr" anchorCtr="0" compatLnSpc="1">
            <a:prstTxWarp prst="textNoShape">
              <a:avLst/>
            </a:prstTxWarp>
          </a:bodyPr>
          <a:lstStyle/>
          <a:p>
            <a:pPr algn="ctr">
              <a:lnSpc>
                <a:spcPct val="90000"/>
              </a:lnSpc>
            </a:pPr>
            <a:r>
              <a:rPr lang="zh-CN" altLang="en-US" sz="1600" dirty="0" smtClean="0">
                <a:latin typeface="+mn-lt"/>
              </a:rPr>
              <a:t>数据流</a:t>
            </a:r>
            <a:endParaRPr lang="en-US" altLang="zh-CN" sz="1600" dirty="0" smtClean="0">
              <a:latin typeface="+mn-lt"/>
            </a:endParaRPr>
          </a:p>
          <a:p>
            <a:pPr algn="ctr">
              <a:lnSpc>
                <a:spcPct val="90000"/>
              </a:lnSpc>
            </a:pPr>
            <a:r>
              <a:rPr lang="zh-CN" altLang="en-US" sz="1600" dirty="0" smtClean="0"/>
              <a:t>服务引擎</a:t>
            </a:r>
            <a:endParaRPr lang="en-US" sz="1600" dirty="0" smtClean="0">
              <a:latin typeface="+mn-lt"/>
            </a:endParaRPr>
          </a:p>
        </p:txBody>
      </p:sp>
      <p:sp>
        <p:nvSpPr>
          <p:cNvPr id="60" name="TextBox 59"/>
          <p:cNvSpPr txBox="1"/>
          <p:nvPr/>
        </p:nvSpPr>
        <p:spPr>
          <a:xfrm>
            <a:off x="2166729" y="4293623"/>
            <a:ext cx="1905970" cy="221599"/>
          </a:xfrm>
          <a:prstGeom prst="rect">
            <a:avLst/>
          </a:prstGeom>
          <a:noFill/>
        </p:spPr>
        <p:txBody>
          <a:bodyPr wrap="none" lIns="0" tIns="0" rIns="0" bIns="0" rtlCol="0">
            <a:spAutoFit/>
          </a:bodyPr>
          <a:lstStyle/>
          <a:p>
            <a:pPr algn="ctr">
              <a:lnSpc>
                <a:spcPct val="90000"/>
              </a:lnSpc>
            </a:pPr>
            <a:r>
              <a:rPr lang="zh-CN" altLang="en-US" sz="1600" dirty="0" smtClean="0">
                <a:latin typeface="+mn-lt"/>
              </a:rPr>
              <a:t>数据流服务应用接口</a:t>
            </a:r>
            <a:endParaRPr lang="en-US" sz="1600" dirty="0" smtClean="0">
              <a:latin typeface="+mn-lt"/>
            </a:endParaRPr>
          </a:p>
        </p:txBody>
      </p:sp>
      <p:sp>
        <p:nvSpPr>
          <p:cNvPr id="61" name="Rectangle 60"/>
          <p:cNvSpPr/>
          <p:nvPr/>
        </p:nvSpPr>
        <p:spPr bwMode="auto">
          <a:xfrm>
            <a:off x="2996017" y="1571612"/>
            <a:ext cx="218661" cy="2683565"/>
          </a:xfrm>
          <a:prstGeom prst="rect">
            <a:avLst/>
          </a:prstGeom>
          <a:gradFill>
            <a:gsLst>
              <a:gs pos="25000">
                <a:schemeClr val="accent5">
                  <a:alpha val="50000"/>
                </a:schemeClr>
              </a:gs>
              <a:gs pos="100000">
                <a:schemeClr val="accent5">
                  <a:alpha val="0"/>
                </a:schemeClr>
              </a:gs>
            </a:gsLst>
            <a:lin ang="10800000" scaled="1"/>
          </a:gradFill>
          <a:ln w="9525">
            <a:solidFill>
              <a:schemeClr val="bg1">
                <a:lumMod val="85000"/>
              </a:schemeClr>
            </a:solidFill>
            <a:round/>
            <a:headEnd/>
            <a:tailEnd/>
          </a:ln>
        </p:spPr>
        <p:txBody>
          <a:bodyPr vert="horz" wrap="square" lIns="91440" tIns="45720" rIns="91440" bIns="45720" numCol="1" anchor="ctr" anchorCtr="0" compatLnSpc="1">
            <a:prstTxWarp prst="textNoShape">
              <a:avLst/>
            </a:prstTxWarp>
          </a:bodyPr>
          <a:lstStyle/>
          <a:p>
            <a:pPr algn="ctr">
              <a:lnSpc>
                <a:spcPct val="90000"/>
              </a:lnSpc>
            </a:pPr>
            <a:endParaRPr lang="en-US" sz="1600" dirty="0" smtClean="0">
              <a:solidFill>
                <a:schemeClr val="tx1"/>
              </a:solidFill>
            </a:endParaRPr>
          </a:p>
        </p:txBody>
      </p:sp>
      <p:grpSp>
        <p:nvGrpSpPr>
          <p:cNvPr id="4" name="Group 63"/>
          <p:cNvGrpSpPr/>
          <p:nvPr/>
        </p:nvGrpSpPr>
        <p:grpSpPr>
          <a:xfrm>
            <a:off x="381000" y="2538705"/>
            <a:ext cx="2511287" cy="756833"/>
            <a:chOff x="381000" y="2696502"/>
            <a:chExt cx="2511287" cy="756833"/>
          </a:xfrm>
        </p:grpSpPr>
        <p:sp>
          <p:nvSpPr>
            <p:cNvPr id="38" name="Right Arrow Callout 37"/>
            <p:cNvSpPr/>
            <p:nvPr/>
          </p:nvSpPr>
          <p:spPr bwMode="auto">
            <a:xfrm>
              <a:off x="381000" y="2696502"/>
              <a:ext cx="2511287" cy="756833"/>
            </a:xfrm>
            <a:prstGeom prst="rightArrowCallout">
              <a:avLst>
                <a:gd name="adj1" fmla="val 47662"/>
                <a:gd name="adj2" fmla="val 44264"/>
                <a:gd name="adj3" fmla="val 35198"/>
                <a:gd name="adj4" fmla="val 64977"/>
              </a:avLst>
            </a:prstGeom>
            <a:gradFill>
              <a:gsLst>
                <a:gs pos="25000">
                  <a:schemeClr val="accent3">
                    <a:alpha val="50000"/>
                  </a:schemeClr>
                </a:gs>
                <a:gs pos="100000">
                  <a:schemeClr val="accent3">
                    <a:alpha val="0"/>
                  </a:schemeClr>
                </a:gs>
              </a:gsLst>
              <a:lin ang="10800000" scaled="1"/>
            </a:gradFill>
            <a:ln w="9525">
              <a:gradFill flip="none" rotWithShape="1">
                <a:gsLst>
                  <a:gs pos="25000">
                    <a:srgbClr val="FFFFFF"/>
                  </a:gs>
                  <a:gs pos="100000">
                    <a:srgbClr val="FFFFFF">
                      <a:alpha val="0"/>
                    </a:srgbClr>
                  </a:gs>
                </a:gsLst>
                <a:lin ang="10800000" scaled="1"/>
                <a:tileRect/>
              </a:gradFill>
              <a:round/>
              <a:headEnd/>
              <a:tailEnd/>
            </a:ln>
          </p:spPr>
          <p:txBody>
            <a:bodyPr vert="horz" wrap="square" lIns="91440" tIns="45720" rIns="91440" bIns="45720" numCol="1" anchor="ctr" anchorCtr="0" compatLnSpc="1">
              <a:prstTxWarp prst="textNoShape">
                <a:avLst/>
              </a:prstTxWarp>
            </a:bodyPr>
            <a:lstStyle/>
            <a:p>
              <a:pPr>
                <a:lnSpc>
                  <a:spcPct val="90000"/>
                </a:lnSpc>
              </a:pPr>
              <a:r>
                <a:rPr lang="zh-CN" altLang="en-US" sz="1200" dirty="0" smtClean="0">
                  <a:latin typeface="+mn-lt"/>
                </a:rPr>
                <a:t>金融数据，</a:t>
              </a:r>
              <a:endParaRPr lang="en-US" altLang="zh-CN" sz="1200" dirty="0" smtClean="0">
                <a:latin typeface="+mn-lt"/>
              </a:endParaRPr>
            </a:p>
            <a:p>
              <a:pPr>
                <a:lnSpc>
                  <a:spcPct val="90000"/>
                </a:lnSpc>
              </a:pPr>
              <a:r>
                <a:rPr lang="zh-CN" altLang="en-US" sz="1200" dirty="0" smtClean="0">
                  <a:latin typeface="+mn-lt"/>
                </a:rPr>
                <a:t>例如：股票</a:t>
              </a:r>
              <a:endParaRPr lang="en-US" altLang="zh-CN" sz="1200" dirty="0" smtClean="0">
                <a:latin typeface="+mn-lt"/>
              </a:endParaRPr>
            </a:p>
            <a:p>
              <a:pPr>
                <a:lnSpc>
                  <a:spcPct val="90000"/>
                </a:lnSpc>
              </a:pPr>
              <a:r>
                <a:rPr lang="zh-CN" altLang="en-US" sz="1200" dirty="0" smtClean="0">
                  <a:latin typeface="+mn-lt"/>
                </a:rPr>
                <a:t>交易记录</a:t>
              </a:r>
              <a:endParaRPr lang="en-US" sz="1200" dirty="0" smtClean="0">
                <a:latin typeface="+mn-lt"/>
              </a:endParaRPr>
            </a:p>
          </p:txBody>
        </p:sp>
        <p:pic>
          <p:nvPicPr>
            <p:cNvPr id="62" name="Picture 23" descr="C:\Program Files\Microsoft Resource DVD Artwork\DVD_ART\Artwork_Imagery\Shapes and Graphics\Charts and Graphs\line chart\economics chart financial chart.png"/>
            <p:cNvPicPr>
              <a:picLocks noChangeAspect="1" noChangeArrowheads="1"/>
            </p:cNvPicPr>
            <p:nvPr/>
          </p:nvPicPr>
          <p:blipFill>
            <a:blip r:embed="rId8" cstate="print"/>
            <a:srcRect/>
            <a:stretch>
              <a:fillRect/>
            </a:stretch>
          </p:blipFill>
          <p:spPr bwMode="auto">
            <a:xfrm>
              <a:off x="1370013" y="2895599"/>
              <a:ext cx="539522" cy="415017"/>
            </a:xfrm>
            <a:prstGeom prst="rect">
              <a:avLst/>
            </a:prstGeom>
            <a:noFill/>
          </p:spPr>
        </p:pic>
      </p:grpSp>
      <p:grpSp>
        <p:nvGrpSpPr>
          <p:cNvPr id="5" name="Group 64"/>
          <p:cNvGrpSpPr/>
          <p:nvPr/>
        </p:nvGrpSpPr>
        <p:grpSpPr>
          <a:xfrm>
            <a:off x="381000" y="1728153"/>
            <a:ext cx="2511287" cy="756833"/>
            <a:chOff x="381000" y="1885950"/>
            <a:chExt cx="2511287" cy="756833"/>
          </a:xfrm>
        </p:grpSpPr>
        <p:sp>
          <p:nvSpPr>
            <p:cNvPr id="37" name="Right Arrow Callout 36"/>
            <p:cNvSpPr/>
            <p:nvPr/>
          </p:nvSpPr>
          <p:spPr bwMode="auto">
            <a:xfrm>
              <a:off x="381000" y="1885950"/>
              <a:ext cx="2511287" cy="756833"/>
            </a:xfrm>
            <a:prstGeom prst="rightArrowCallout">
              <a:avLst>
                <a:gd name="adj1" fmla="val 47662"/>
                <a:gd name="adj2" fmla="val 44264"/>
                <a:gd name="adj3" fmla="val 35198"/>
                <a:gd name="adj4" fmla="val 64977"/>
              </a:avLst>
            </a:prstGeom>
            <a:gradFill>
              <a:gsLst>
                <a:gs pos="25000">
                  <a:schemeClr val="accent4">
                    <a:alpha val="50000"/>
                  </a:schemeClr>
                </a:gs>
                <a:gs pos="100000">
                  <a:schemeClr val="accent4">
                    <a:alpha val="0"/>
                  </a:schemeClr>
                </a:gs>
              </a:gsLst>
              <a:lin ang="10800000" scaled="1"/>
            </a:gradFill>
            <a:ln w="9525">
              <a:gradFill flip="none" rotWithShape="1">
                <a:gsLst>
                  <a:gs pos="25000">
                    <a:srgbClr val="FFFFFF"/>
                  </a:gs>
                  <a:gs pos="100000">
                    <a:srgbClr val="FFFFFF">
                      <a:alpha val="0"/>
                    </a:srgbClr>
                  </a:gs>
                </a:gsLst>
                <a:lin ang="10800000" scaled="1"/>
                <a:tileRect/>
              </a:gradFill>
              <a:round/>
              <a:headEnd/>
              <a:tailEnd/>
            </a:ln>
          </p:spPr>
          <p:txBody>
            <a:bodyPr vert="horz" wrap="square" lIns="91440" tIns="45720" rIns="91440" bIns="45720" numCol="1" anchor="ctr" anchorCtr="0" compatLnSpc="1">
              <a:prstTxWarp prst="textNoShape">
                <a:avLst/>
              </a:prstTxWarp>
            </a:bodyPr>
            <a:lstStyle/>
            <a:p>
              <a:pPr>
                <a:lnSpc>
                  <a:spcPct val="90000"/>
                </a:lnSpc>
              </a:pPr>
              <a:r>
                <a:rPr lang="zh-CN" altLang="en-US" sz="1200" dirty="0" smtClean="0">
                  <a:latin typeface="+mn-lt"/>
                </a:rPr>
                <a:t>点将流量数</a:t>
              </a:r>
              <a:endParaRPr lang="en-US" altLang="zh-CN" sz="1200" dirty="0" smtClean="0">
                <a:latin typeface="+mn-lt"/>
              </a:endParaRPr>
            </a:p>
            <a:p>
              <a:pPr>
                <a:lnSpc>
                  <a:spcPct val="90000"/>
                </a:lnSpc>
              </a:pPr>
              <a:r>
                <a:rPr lang="zh-CN" altLang="en-US" sz="1200" dirty="0" smtClean="0">
                  <a:latin typeface="+mn-lt"/>
                </a:rPr>
                <a:t>据，例如</a:t>
              </a:r>
              <a:r>
                <a:rPr lang="en-US" sz="1200" dirty="0" smtClean="0">
                  <a:latin typeface="+mn-lt"/>
                </a:rPr>
                <a:t>;</a:t>
              </a:r>
              <a:br>
                <a:rPr lang="en-US" sz="1200" dirty="0" smtClean="0">
                  <a:latin typeface="+mn-lt"/>
                </a:rPr>
              </a:br>
              <a:r>
                <a:rPr lang="en-US" sz="1200" dirty="0" smtClean="0">
                  <a:latin typeface="+mn-lt"/>
                </a:rPr>
                <a:t>Web </a:t>
              </a:r>
              <a:r>
                <a:rPr lang="zh-CN" altLang="en-US" sz="1200" dirty="0" smtClean="0"/>
                <a:t>日志</a:t>
              </a:r>
              <a:endParaRPr lang="en-US" sz="1200" dirty="0" smtClean="0">
                <a:latin typeface="+mn-lt"/>
              </a:endParaRPr>
            </a:p>
          </p:txBody>
        </p:sp>
        <p:pic>
          <p:nvPicPr>
            <p:cNvPr id="6152" name="Picture 8" descr="C:\Documents and Settings\davidg\Local Settings\Temporary Internet Files\Content.IE5\GB48WOQP\MCj04346710000[1].wmf"/>
            <p:cNvPicPr>
              <a:picLocks noChangeAspect="1" noChangeArrowheads="1"/>
            </p:cNvPicPr>
            <p:nvPr/>
          </p:nvPicPr>
          <p:blipFill>
            <a:blip r:embed="rId9" cstate="print"/>
            <a:srcRect/>
            <a:stretch>
              <a:fillRect/>
            </a:stretch>
          </p:blipFill>
          <p:spPr bwMode="auto">
            <a:xfrm>
              <a:off x="1380899" y="2009833"/>
              <a:ext cx="535572" cy="544453"/>
            </a:xfrm>
            <a:prstGeom prst="rect">
              <a:avLst/>
            </a:prstGeom>
            <a:noFill/>
          </p:spPr>
        </p:pic>
      </p:grpSp>
      <p:grpSp>
        <p:nvGrpSpPr>
          <p:cNvPr id="6" name="Group 62"/>
          <p:cNvGrpSpPr/>
          <p:nvPr/>
        </p:nvGrpSpPr>
        <p:grpSpPr>
          <a:xfrm>
            <a:off x="381000" y="3349257"/>
            <a:ext cx="2511287" cy="756833"/>
            <a:chOff x="381000" y="3507054"/>
            <a:chExt cx="2511287" cy="756833"/>
          </a:xfrm>
        </p:grpSpPr>
        <p:sp>
          <p:nvSpPr>
            <p:cNvPr id="39" name="Right Arrow Callout 38"/>
            <p:cNvSpPr/>
            <p:nvPr/>
          </p:nvSpPr>
          <p:spPr bwMode="auto">
            <a:xfrm>
              <a:off x="381000" y="3507054"/>
              <a:ext cx="2511287" cy="756833"/>
            </a:xfrm>
            <a:prstGeom prst="rightArrowCallout">
              <a:avLst>
                <a:gd name="adj1" fmla="val 47662"/>
                <a:gd name="adj2" fmla="val 44264"/>
                <a:gd name="adj3" fmla="val 35198"/>
                <a:gd name="adj4" fmla="val 64977"/>
              </a:avLst>
            </a:prstGeom>
            <a:gradFill>
              <a:gsLst>
                <a:gs pos="25000">
                  <a:schemeClr val="accent6">
                    <a:alpha val="50000"/>
                  </a:schemeClr>
                </a:gs>
                <a:gs pos="100000">
                  <a:schemeClr val="accent6">
                    <a:alpha val="0"/>
                  </a:schemeClr>
                </a:gs>
              </a:gsLst>
              <a:lin ang="10800000" scaled="1"/>
            </a:gradFill>
            <a:ln w="9525">
              <a:gradFill flip="none" rotWithShape="1">
                <a:gsLst>
                  <a:gs pos="25000">
                    <a:srgbClr val="FFFFFF"/>
                  </a:gs>
                  <a:gs pos="100000">
                    <a:srgbClr val="FFFFFF">
                      <a:alpha val="0"/>
                    </a:srgbClr>
                  </a:gs>
                </a:gsLst>
                <a:lin ang="10800000" scaled="1"/>
                <a:tileRect/>
              </a:gradFill>
              <a:round/>
              <a:headEnd/>
              <a:tailEnd/>
            </a:ln>
          </p:spPr>
          <p:txBody>
            <a:bodyPr vert="horz" wrap="square" lIns="91440" tIns="45720" rIns="91440" bIns="45720" numCol="1" anchor="ctr" anchorCtr="0" compatLnSpc="1">
              <a:prstTxWarp prst="textNoShape">
                <a:avLst/>
              </a:prstTxWarp>
            </a:bodyPr>
            <a:lstStyle/>
            <a:p>
              <a:pPr>
                <a:lnSpc>
                  <a:spcPct val="90000"/>
                </a:lnSpc>
              </a:pPr>
              <a:r>
                <a:rPr lang="zh-CN" altLang="en-US" sz="1200" dirty="0" smtClean="0">
                  <a:latin typeface="+mn-lt"/>
                </a:rPr>
                <a:t>历史数据流</a:t>
              </a:r>
              <a:endParaRPr lang="en-US" sz="1200" dirty="0" smtClean="0">
                <a:latin typeface="+mn-lt"/>
              </a:endParaRPr>
            </a:p>
          </p:txBody>
        </p:sp>
        <p:pic>
          <p:nvPicPr>
            <p:cNvPr id="6153" name="Picture 9" descr="C:\Documents and Settings\davidg\Local Settings\Temporary Internet Files\Content.IE5\GB48WOQP\MCj04040350000[1].wmf"/>
            <p:cNvPicPr>
              <a:picLocks noChangeAspect="1" noChangeArrowheads="1"/>
            </p:cNvPicPr>
            <p:nvPr/>
          </p:nvPicPr>
          <p:blipFill>
            <a:blip r:embed="rId10" cstate="print"/>
            <a:srcRect/>
            <a:stretch>
              <a:fillRect/>
            </a:stretch>
          </p:blipFill>
          <p:spPr bwMode="auto">
            <a:xfrm>
              <a:off x="1370013" y="3559629"/>
              <a:ext cx="608439" cy="681263"/>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150"/>
                                        </p:tgtEl>
                                        <p:attrNameLst>
                                          <p:attrName>style.visibility</p:attrName>
                                        </p:attrNameLst>
                                      </p:cBhvr>
                                      <p:to>
                                        <p:strVal val="visible"/>
                                      </p:to>
                                    </p:set>
                                    <p:animEffect transition="in" filter="fade">
                                      <p:cBhvr>
                                        <p:cTn id="23" dur="500"/>
                                        <p:tgtEl>
                                          <p:spTgt spid="61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151"/>
                                        </p:tgtEl>
                                        <p:attrNameLst>
                                          <p:attrName>style.visibility</p:attrName>
                                        </p:attrNameLst>
                                      </p:cBhvr>
                                      <p:to>
                                        <p:strVal val="visible"/>
                                      </p:to>
                                    </p:set>
                                    <p:animEffect transition="in" filter="fade">
                                      <p:cBhvr>
                                        <p:cTn id="30" dur="500"/>
                                        <p:tgtEl>
                                          <p:spTgt spid="6151"/>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43" grpId="0" animBg="1"/>
      <p:bldP spid="46" grpId="0" animBg="1"/>
      <p:bldP spid="6150" grpId="0" animBg="1"/>
      <p:bldP spid="60" grpId="0"/>
      <p:bldP spid="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2|25.1|5.6|12.3|11.1|1.4|3.3|3.1|1.2|2.9|9.9|36.2|1"/>
</p:tagLst>
</file>

<file path=ppt/tags/tag2.xml><?xml version="1.0" encoding="utf-8"?>
<p:tagLst xmlns:a="http://schemas.openxmlformats.org/drawingml/2006/main" xmlns:r="http://schemas.openxmlformats.org/officeDocument/2006/relationships" xmlns:p="http://schemas.openxmlformats.org/presentationml/2006/main">
  <p:tag name="TIMING" val="|12.2|25.1|5.6|12.3|11.1|1.4|3.3|3.1|1.2|2.9|9.9|36.2|1"/>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2825</Words>
  <Application>Microsoft Office PowerPoint</Application>
  <PresentationFormat>全屏显示(4:3)</PresentationFormat>
  <Paragraphs>519</Paragraphs>
  <Slides>42</Slides>
  <Notes>42</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幻灯片 1</vt:lpstr>
      <vt:lpstr>微软处理海量非结构化数据的技术和解决方案</vt:lpstr>
      <vt:lpstr>议题</vt:lpstr>
      <vt:lpstr>非结构化数据存储技术发展趋势</vt:lpstr>
      <vt:lpstr>新时代非结构型数据的挑战</vt:lpstr>
      <vt:lpstr>未来的发展方向</vt:lpstr>
      <vt:lpstr>结构型、非结构型数据的集成</vt:lpstr>
      <vt:lpstr>企业级数据查询</vt:lpstr>
      <vt:lpstr>数据／文件流</vt:lpstr>
      <vt:lpstr>基于SQL Server的微软非结构化数据存储新技术</vt:lpstr>
      <vt:lpstr>文档、多媒体文件的存储</vt:lpstr>
      <vt:lpstr>SQL Server 非结构型数据 存储技术</vt:lpstr>
      <vt:lpstr>文件流(FILESTREAM)简介</vt:lpstr>
      <vt:lpstr> RBS 技术简介</vt:lpstr>
      <vt:lpstr>非结构型数据存储技术一览</vt:lpstr>
      <vt:lpstr>演 示</vt:lpstr>
      <vt:lpstr>SQL Server Blob数据访问</vt:lpstr>
      <vt:lpstr>示例代码-TSQL</vt:lpstr>
      <vt:lpstr>示例代码-Win32 API</vt:lpstr>
      <vt:lpstr>示例代码-Win32 API</vt:lpstr>
      <vt:lpstr>远程读取性能</vt:lpstr>
      <vt:lpstr>远程写入性能</vt:lpstr>
      <vt:lpstr>远程更新性能</vt:lpstr>
      <vt:lpstr>FILESTREAM最佳实践</vt:lpstr>
      <vt:lpstr>FILESTREAM最佳实践</vt:lpstr>
      <vt:lpstr>FILESTREAM最佳实践</vt:lpstr>
      <vt:lpstr>演 示</vt:lpstr>
      <vt:lpstr>RBS 架构</vt:lpstr>
      <vt:lpstr>RBS 示例</vt:lpstr>
      <vt:lpstr>RBS文档写流程</vt:lpstr>
      <vt:lpstr>RBS文档读流程</vt:lpstr>
      <vt:lpstr>远程文档与文件流结合的文档存储解决方案</vt:lpstr>
      <vt:lpstr>解决方案特点</vt:lpstr>
      <vt:lpstr>解决方案优势</vt:lpstr>
      <vt:lpstr>RBS+文件流解决方案架构一 中小型系统应用场景</vt:lpstr>
      <vt:lpstr>RBS+文件流解决方案架构二 大型企业级应用场景</vt:lpstr>
      <vt:lpstr>档案管理使用场景</vt:lpstr>
      <vt:lpstr>建议使用硬件配置</vt:lpstr>
      <vt:lpstr>参考资源</vt:lpstr>
      <vt:lpstr>疑问和解答</vt:lpstr>
      <vt:lpstr>幻灯片 41</vt:lpstr>
      <vt:lpstr>幻灯片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2009-10-29T02:05:03Z</dcterms:created>
  <dcterms:modified xsi:type="dcterms:W3CDTF">2009-10-29T02:05:11Z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