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56" r:id="rId2"/>
    <p:sldId id="257" r:id="rId3"/>
    <p:sldId id="276" r:id="rId4"/>
    <p:sldId id="277" r:id="rId5"/>
    <p:sldId id="304" r:id="rId6"/>
    <p:sldId id="313" r:id="rId7"/>
    <p:sldId id="280" r:id="rId8"/>
    <p:sldId id="283" r:id="rId9"/>
    <p:sldId id="284" r:id="rId10"/>
    <p:sldId id="305" r:id="rId11"/>
    <p:sldId id="286" r:id="rId12"/>
    <p:sldId id="288" r:id="rId13"/>
    <p:sldId id="289" r:id="rId14"/>
    <p:sldId id="292" r:id="rId15"/>
    <p:sldId id="293" r:id="rId16"/>
    <p:sldId id="294" r:id="rId17"/>
    <p:sldId id="295" r:id="rId18"/>
    <p:sldId id="306" r:id="rId19"/>
    <p:sldId id="298" r:id="rId20"/>
    <p:sldId id="300" r:id="rId21"/>
    <p:sldId id="302" r:id="rId22"/>
    <p:sldId id="308" r:id="rId23"/>
    <p:sldId id="307" r:id="rId24"/>
    <p:sldId id="311" r:id="rId25"/>
    <p:sldId id="309" r:id="rId26"/>
    <p:sldId id="310"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0" autoAdjust="0"/>
    <p:restoredTop sz="89894" autoAdjust="0"/>
  </p:normalViewPr>
  <p:slideViewPr>
    <p:cSldViewPr>
      <p:cViewPr varScale="1">
        <p:scale>
          <a:sx n="60" d="100"/>
          <a:sy n="60" d="100"/>
        </p:scale>
        <p:origin x="-708" y="-96"/>
      </p:cViewPr>
      <p:guideLst>
        <p:guide orient="horz" pos="2160"/>
        <p:guide pos="2880"/>
      </p:guideLst>
    </p:cSldViewPr>
  </p:slideViewPr>
  <p:outlineViewPr>
    <p:cViewPr>
      <p:scale>
        <a:sx n="33" d="100"/>
        <a:sy n="33" d="100"/>
      </p:scale>
      <p:origin x="0" y="6400"/>
    </p:cViewPr>
  </p:outlineViewPr>
  <p:notesTextViewPr>
    <p:cViewPr>
      <p:scale>
        <a:sx n="100" d="100"/>
        <a:sy n="100" d="100"/>
      </p:scale>
      <p:origin x="0" y="0"/>
    </p:cViewPr>
  </p:notesTextViewPr>
  <p:sorterViewPr>
    <p:cViewPr>
      <p:scale>
        <a:sx n="58" d="100"/>
        <a:sy n="58" d="100"/>
      </p:scale>
      <p:origin x="0" y="0"/>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trike="noStrike" baseline="0" dirty="0"/>
          </a:p>
        </p:txBody>
      </p:sp>
      <p:sp>
        <p:nvSpPr>
          <p:cNvPr id="4" name="Slide Number Placeholder 3"/>
          <p:cNvSpPr>
            <a:spLocks noGrp="1"/>
          </p:cNvSpPr>
          <p:nvPr>
            <p:ph type="sldNum" sz="quarter" idx="10"/>
          </p:nvPr>
        </p:nvSpPr>
        <p:spPr/>
        <p:txBody>
          <a:bodyPr/>
          <a:lstStyle/>
          <a:p>
            <a:fld id="{5E5DE3CD-E5C9-4F9C-B503-AF9542233F0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5DE3CD-E5C9-4F9C-B503-AF9542233F0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dirty="0"/>
          </a:p>
        </p:txBody>
      </p:sp>
      <p:sp>
        <p:nvSpPr>
          <p:cNvPr id="4" name="Slide Number Placeholder 3"/>
          <p:cNvSpPr>
            <a:spLocks noGrp="1"/>
          </p:cNvSpPr>
          <p:nvPr>
            <p:ph type="sldNum" sz="quarter" idx="10"/>
          </p:nvPr>
        </p:nvSpPr>
        <p:spPr/>
        <p:txBody>
          <a:bodyPr/>
          <a:lstStyle/>
          <a:p>
            <a:fld id="{B1CF7ACF-1F28-414D-A133-6A5E96326B8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5DE3CD-E5C9-4F9C-B503-AF9542233F0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5DE3CD-E5C9-4F9C-B503-AF9542233F0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61BEBA-BBDD-4897-904C-1913FBBF76A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6213" indent="-176213">
              <a:buFont typeface="Arial" pitchFamily="34" charset="0"/>
              <a:buNone/>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5E5DE3CD-E5C9-4F9C-B503-AF9542233F0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5EBA6ECE-37EA-4863-B722-046B51C8AB8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a:prstGeom prst="rect">
            <a:avLst/>
          </a:prstGeo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a:prstGeom prst="rect">
            <a:avLst/>
          </a:prstGeo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a:prstGeom prst="rect">
            <a:avLst/>
          </a:prstGeo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a:prstGeom prst="rect">
            <a:avLst/>
          </a:prstGeo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 id="2147483671"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blogs.msdn.com/ssd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msdn.microsoft.com/en-us/sqlserver/dataservices" TargetMode="External"/><Relationship Id="rId4" Type="http://schemas.openxmlformats.org/officeDocument/2006/relationships/hyperlink" Target="http://social.msdn.microsoft.com/forums/en-US/ssdsgetstarted/thread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快速创建</a:t>
            </a:r>
            <a:r>
              <a:rPr lang="en-US" altLang="zh-CN" dirty="0" smtClean="0"/>
              <a:t>SQL Azure</a:t>
            </a:r>
            <a:r>
              <a:rPr lang="zh-CN" altLang="en-US" dirty="0" smtClean="0"/>
              <a:t>数据库</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p:txBody>
          <a:bodyPr/>
          <a:lstStyle/>
          <a:p>
            <a:r>
              <a:rPr lang="en-US" altLang="zh-CN" dirty="0" smtClean="0"/>
              <a:t>SQL Azure </a:t>
            </a:r>
            <a:r>
              <a:rPr lang="zh-CN" altLang="en-US" dirty="0" smtClean="0"/>
              <a:t>架构</a:t>
            </a:r>
            <a:endParaRPr lang="en-US" dirty="0"/>
          </a:p>
        </p:txBody>
      </p:sp>
      <p:sp>
        <p:nvSpPr>
          <p:cNvPr id="47" name="Content Placeholder 2"/>
          <p:cNvSpPr>
            <a:spLocks noGrp="1"/>
          </p:cNvSpPr>
          <p:nvPr>
            <p:ph idx="1"/>
          </p:nvPr>
        </p:nvSpPr>
        <p:spPr>
          <a:xfrm>
            <a:off x="571472" y="1000108"/>
            <a:ext cx="8229600" cy="4525963"/>
          </a:xfrm>
        </p:spPr>
        <p:txBody>
          <a:bodyPr>
            <a:noAutofit/>
          </a:bodyPr>
          <a:lstStyle/>
          <a:p>
            <a:pPr marL="166688" indent="-166688"/>
            <a:r>
              <a:rPr lang="zh-CN" altLang="en-US" sz="2100" dirty="0" smtClean="0"/>
              <a:t>共享</a:t>
            </a:r>
            <a:r>
              <a:rPr lang="en-US" altLang="zh-CN" sz="2100" dirty="0" smtClean="0"/>
              <a:t>SQL </a:t>
            </a:r>
            <a:r>
              <a:rPr lang="zh-CN" altLang="en-US" sz="2000" dirty="0" smtClean="0"/>
              <a:t>基础设施</a:t>
            </a:r>
            <a:endParaRPr lang="en-US" altLang="zh-CN" sz="2100" dirty="0" smtClean="0"/>
          </a:p>
          <a:p>
            <a:pPr lvl="1"/>
            <a:r>
              <a:rPr lang="zh-CN" altLang="en-US" sz="2000" dirty="0" smtClean="0"/>
              <a:t>每个用户数据库被复制到多台服务器 </a:t>
            </a:r>
            <a:endParaRPr lang="en-US" altLang="zh-CN" sz="2000" dirty="0" smtClean="0"/>
          </a:p>
          <a:p>
            <a:pPr lvl="1"/>
            <a:r>
              <a:rPr lang="zh-CN" altLang="en-US" sz="2000" dirty="0" smtClean="0"/>
              <a:t>客户请求送到当前</a:t>
            </a:r>
            <a:r>
              <a:rPr lang="en-US" altLang="zh-CN" sz="2000" dirty="0" smtClean="0"/>
              <a:t>”</a:t>
            </a:r>
            <a:r>
              <a:rPr lang="zh-CN" altLang="en-US" sz="2000" dirty="0" smtClean="0"/>
              <a:t>主数据库</a:t>
            </a:r>
            <a:r>
              <a:rPr lang="en-US" altLang="zh-CN" sz="2000" dirty="0" smtClean="0"/>
              <a:t>”</a:t>
            </a:r>
            <a:r>
              <a:rPr lang="zh-CN" altLang="en-US" sz="2000" dirty="0" smtClean="0"/>
              <a:t>处理</a:t>
            </a:r>
            <a:endParaRPr lang="en-US" sz="2000" dirty="0" smtClean="0"/>
          </a:p>
          <a:p>
            <a:pPr marL="166688" indent="-166688"/>
            <a:r>
              <a:rPr lang="zh-CN" altLang="en-US" sz="2100" dirty="0" smtClean="0"/>
              <a:t>先进的高可用性技术</a:t>
            </a:r>
            <a:endParaRPr lang="en-US" altLang="zh-CN" sz="2100" dirty="0" smtClean="0"/>
          </a:p>
          <a:p>
            <a:pPr marL="566738" lvl="1" indent="-166688"/>
            <a:r>
              <a:rPr lang="zh-CN" altLang="en-US" sz="2000" dirty="0" smtClean="0"/>
              <a:t>自动故障侦查和数据库转移</a:t>
            </a:r>
            <a:endParaRPr lang="en-US" sz="2100" dirty="0" smtClean="0"/>
          </a:p>
          <a:p>
            <a:pPr marL="566738" lvl="1" indent="-166688"/>
            <a:r>
              <a:rPr lang="zh-CN" altLang="en-US" sz="2000" dirty="0" smtClean="0"/>
              <a:t>客户请求自动送到新的</a:t>
            </a:r>
            <a:r>
              <a:rPr lang="en-US" altLang="zh-CN" sz="2000" dirty="0" smtClean="0"/>
              <a:t>”</a:t>
            </a:r>
            <a:r>
              <a:rPr lang="zh-CN" altLang="en-US" sz="2000" dirty="0" smtClean="0"/>
              <a:t>主数据库”</a:t>
            </a:r>
            <a:endParaRPr lang="en-US" altLang="zh-CN" sz="2000" dirty="0" smtClean="0"/>
          </a:p>
          <a:p>
            <a:pPr marL="566738" lvl="1" indent="-166688"/>
            <a:r>
              <a:rPr lang="zh-CN" altLang="en-US" sz="2000" dirty="0" smtClean="0"/>
              <a:t>需要时根据载荷重新平衡资源分配</a:t>
            </a:r>
          </a:p>
          <a:p>
            <a:pPr marL="166688" indent="-166688"/>
            <a:r>
              <a:rPr lang="en-US" sz="2100" dirty="0" smtClean="0"/>
              <a:t>Gateway </a:t>
            </a:r>
            <a:r>
              <a:rPr lang="zh-CN" altLang="en-US" sz="2000" dirty="0" smtClean="0"/>
              <a:t>门户提供</a:t>
            </a:r>
            <a:r>
              <a:rPr lang="en-US" altLang="zh-CN" sz="2000" dirty="0" smtClean="0"/>
              <a:t>TDS</a:t>
            </a:r>
            <a:r>
              <a:rPr lang="zh-CN" altLang="en-US" sz="2000" dirty="0" smtClean="0"/>
              <a:t>入口</a:t>
            </a:r>
            <a:r>
              <a:rPr lang="en-US" altLang="zh-CN" sz="2000" dirty="0" smtClean="0"/>
              <a:t>, provisioning</a:t>
            </a:r>
            <a:r>
              <a:rPr lang="zh-CN" altLang="en-US" sz="2000" dirty="0" smtClean="0"/>
              <a:t>能力</a:t>
            </a:r>
          </a:p>
          <a:p>
            <a:pPr marL="166688" indent="-166688"/>
            <a:endParaRPr lang="en-US" sz="2100" dirty="0" smtClean="0"/>
          </a:p>
        </p:txBody>
      </p:sp>
      <p:grpSp>
        <p:nvGrpSpPr>
          <p:cNvPr id="2" name="Group 64"/>
          <p:cNvGrpSpPr/>
          <p:nvPr/>
        </p:nvGrpSpPr>
        <p:grpSpPr>
          <a:xfrm>
            <a:off x="2124559" y="4572000"/>
            <a:ext cx="2590800" cy="1143000"/>
            <a:chOff x="533400" y="2819400"/>
            <a:chExt cx="3657600" cy="2590800"/>
          </a:xfrm>
        </p:grpSpPr>
        <p:sp>
          <p:nvSpPr>
            <p:cNvPr id="40" name="Rectangle 39"/>
            <p:cNvSpPr/>
            <p:nvPr/>
          </p:nvSpPr>
          <p:spPr>
            <a:xfrm>
              <a:off x="533400" y="2819400"/>
              <a:ext cx="3657600" cy="259080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zh-CN" altLang="en-US" sz="1050" dirty="0" smtClean="0"/>
                <a:t>服务器</a:t>
              </a:r>
              <a:r>
                <a:rPr lang="en-US" sz="1050" dirty="0" smtClean="0"/>
                <a:t> 2</a:t>
              </a:r>
              <a:endParaRPr lang="en-US" sz="1050" dirty="0"/>
            </a:p>
          </p:txBody>
        </p:sp>
        <p:sp>
          <p:nvSpPr>
            <p:cNvPr id="41" name="Rectangle 40"/>
            <p:cNvSpPr/>
            <p:nvPr/>
          </p:nvSpPr>
          <p:spPr>
            <a:xfrm>
              <a:off x="609600" y="3337560"/>
              <a:ext cx="3505200" cy="184404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1000" dirty="0" smtClean="0"/>
                <a:t>SQL Instance</a:t>
              </a:r>
              <a:endParaRPr lang="en-US" sz="1000" dirty="0"/>
            </a:p>
          </p:txBody>
        </p:sp>
        <p:sp>
          <p:nvSpPr>
            <p:cNvPr id="43" name="Rectangle 42"/>
            <p:cNvSpPr/>
            <p:nvPr/>
          </p:nvSpPr>
          <p:spPr>
            <a:xfrm>
              <a:off x="720525" y="3886198"/>
              <a:ext cx="3288175" cy="1178560"/>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US" sz="1000" dirty="0" smtClean="0"/>
                <a:t>SQL DB</a:t>
              </a:r>
              <a:endParaRPr lang="en-US" sz="1000" dirty="0"/>
            </a:p>
          </p:txBody>
        </p:sp>
        <p:sp>
          <p:nvSpPr>
            <p:cNvPr id="44" name="Rectangle 43"/>
            <p:cNvSpPr/>
            <p:nvPr/>
          </p:nvSpPr>
          <p:spPr>
            <a:xfrm>
              <a:off x="815050" y="4373880"/>
              <a:ext cx="685800" cy="533401"/>
            </a:xfrm>
            <a:prstGeom prst="rect">
              <a:avLst/>
            </a:prstGeom>
            <a:solidFill>
              <a:schemeClr val="accent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dirty="0" smtClean="0"/>
                <a:t>User</a:t>
              </a:r>
              <a:br>
                <a:rPr lang="en-US" sz="700" dirty="0" smtClean="0"/>
              </a:br>
              <a:r>
                <a:rPr lang="en-US" sz="700" dirty="0" smtClean="0"/>
                <a:t>DB1</a:t>
              </a:r>
              <a:endParaRPr lang="en-US" sz="700" dirty="0"/>
            </a:p>
          </p:txBody>
        </p:sp>
        <p:sp>
          <p:nvSpPr>
            <p:cNvPr id="45" name="Rectangle 44"/>
            <p:cNvSpPr/>
            <p:nvPr/>
          </p:nvSpPr>
          <p:spPr>
            <a:xfrm>
              <a:off x="1623992" y="4373880"/>
              <a:ext cx="685800" cy="533401"/>
            </a:xfrm>
            <a:prstGeom prst="rect">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dirty="0" smtClean="0"/>
                <a:t>User</a:t>
              </a:r>
              <a:br>
                <a:rPr lang="en-US" sz="700" dirty="0" smtClean="0"/>
              </a:br>
              <a:r>
                <a:rPr lang="en-US" sz="700" dirty="0" smtClean="0"/>
                <a:t>DB2</a:t>
              </a:r>
              <a:endParaRPr lang="en-US" sz="700" dirty="0"/>
            </a:p>
          </p:txBody>
        </p:sp>
        <p:sp>
          <p:nvSpPr>
            <p:cNvPr id="46" name="Rectangle 45"/>
            <p:cNvSpPr/>
            <p:nvPr/>
          </p:nvSpPr>
          <p:spPr>
            <a:xfrm>
              <a:off x="2432934" y="4373880"/>
              <a:ext cx="685800" cy="533401"/>
            </a:xfrm>
            <a:prstGeom prst="rect">
              <a:avLst/>
            </a:prstGeom>
            <a:solidFill>
              <a:schemeClr val="accent2"/>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dirty="0" smtClean="0"/>
                <a:t>User</a:t>
              </a:r>
              <a:br>
                <a:rPr lang="en-US" sz="700" dirty="0" smtClean="0"/>
              </a:br>
              <a:r>
                <a:rPr lang="en-US" sz="700" dirty="0" smtClean="0"/>
                <a:t>DB3</a:t>
              </a:r>
              <a:endParaRPr lang="en-US" sz="700" dirty="0"/>
            </a:p>
          </p:txBody>
        </p:sp>
        <p:sp>
          <p:nvSpPr>
            <p:cNvPr id="48" name="Rectangle 47"/>
            <p:cNvSpPr/>
            <p:nvPr/>
          </p:nvSpPr>
          <p:spPr>
            <a:xfrm>
              <a:off x="3241875" y="4373880"/>
              <a:ext cx="685800" cy="533401"/>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dirty="0" smtClean="0"/>
                <a:t>User</a:t>
              </a:r>
              <a:br>
                <a:rPr lang="en-US" sz="700" dirty="0" smtClean="0"/>
              </a:br>
              <a:r>
                <a:rPr lang="en-US" sz="700" dirty="0" smtClean="0"/>
                <a:t>DB4</a:t>
              </a:r>
              <a:endParaRPr lang="en-US" sz="700" dirty="0"/>
            </a:p>
          </p:txBody>
        </p:sp>
      </p:grpSp>
      <p:grpSp>
        <p:nvGrpSpPr>
          <p:cNvPr id="3" name="Group 38"/>
          <p:cNvGrpSpPr/>
          <p:nvPr/>
        </p:nvGrpSpPr>
        <p:grpSpPr>
          <a:xfrm>
            <a:off x="0" y="5691034"/>
            <a:ext cx="9144000" cy="632277"/>
            <a:chOff x="-1421601" y="5867400"/>
            <a:chExt cx="11679732" cy="1138098"/>
          </a:xfrm>
        </p:grpSpPr>
        <p:sp>
          <p:nvSpPr>
            <p:cNvPr id="83" name="Down Arrow 82"/>
            <p:cNvSpPr/>
            <p:nvPr/>
          </p:nvSpPr>
          <p:spPr>
            <a:xfrm flipV="1">
              <a:off x="1752600" y="5867400"/>
              <a:ext cx="381000" cy="5334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84" name="Down Arrow 83"/>
            <p:cNvSpPr/>
            <p:nvPr/>
          </p:nvSpPr>
          <p:spPr>
            <a:xfrm flipV="1">
              <a:off x="2590800" y="5867400"/>
              <a:ext cx="381000" cy="5334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85" name="Down Arrow 84"/>
            <p:cNvSpPr/>
            <p:nvPr/>
          </p:nvSpPr>
          <p:spPr>
            <a:xfrm flipV="1">
              <a:off x="3429000" y="5867400"/>
              <a:ext cx="381000" cy="5334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90" name="Rectangle 89"/>
            <p:cNvSpPr/>
            <p:nvPr/>
          </p:nvSpPr>
          <p:spPr>
            <a:xfrm>
              <a:off x="-1421601" y="6391765"/>
              <a:ext cx="11679732" cy="61373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400" dirty="0" smtClean="0"/>
                <a:t>高可用性</a:t>
              </a:r>
              <a:r>
                <a:rPr lang="en-US" sz="1400" dirty="0" smtClean="0"/>
                <a:t> Fabric:</a:t>
              </a:r>
              <a:r>
                <a:rPr lang="zh-CN" altLang="en-US" sz="1400" dirty="0" smtClean="0"/>
                <a:t>数据库转移和资源平衡</a:t>
              </a:r>
              <a:endParaRPr lang="en-US" sz="1400" dirty="0"/>
            </a:p>
          </p:txBody>
        </p:sp>
      </p:grpSp>
      <p:grpSp>
        <p:nvGrpSpPr>
          <p:cNvPr id="4" name="Group 48"/>
          <p:cNvGrpSpPr/>
          <p:nvPr/>
        </p:nvGrpSpPr>
        <p:grpSpPr>
          <a:xfrm>
            <a:off x="-381000" y="4038602"/>
            <a:ext cx="9525000" cy="610890"/>
            <a:chOff x="116532" y="5745474"/>
            <a:chExt cx="13447058" cy="1099600"/>
          </a:xfrm>
        </p:grpSpPr>
        <p:sp>
          <p:nvSpPr>
            <p:cNvPr id="92" name="Down Arrow 91"/>
            <p:cNvSpPr/>
            <p:nvPr/>
          </p:nvSpPr>
          <p:spPr>
            <a:xfrm rot="10800000" flipV="1">
              <a:off x="5189112" y="6159275"/>
              <a:ext cx="381000" cy="685799"/>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91" name="Rectangle 90"/>
            <p:cNvSpPr/>
            <p:nvPr/>
          </p:nvSpPr>
          <p:spPr>
            <a:xfrm>
              <a:off x="116532" y="5745474"/>
              <a:ext cx="13447058" cy="41147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Gateway TDS</a:t>
              </a:r>
              <a:r>
                <a:rPr lang="zh-CN" altLang="en-US" sz="1400" dirty="0" smtClean="0"/>
                <a:t>入口</a:t>
              </a:r>
              <a:endParaRPr lang="en-US" sz="1400" dirty="0"/>
            </a:p>
          </p:txBody>
        </p:sp>
      </p:grpSp>
      <p:grpSp>
        <p:nvGrpSpPr>
          <p:cNvPr id="5" name="Group 64"/>
          <p:cNvGrpSpPr/>
          <p:nvPr/>
        </p:nvGrpSpPr>
        <p:grpSpPr>
          <a:xfrm>
            <a:off x="4800600" y="4572000"/>
            <a:ext cx="2590800" cy="1143000"/>
            <a:chOff x="533400" y="2819400"/>
            <a:chExt cx="3657600" cy="2590800"/>
          </a:xfrm>
        </p:grpSpPr>
        <p:sp>
          <p:nvSpPr>
            <p:cNvPr id="76" name="Rectangle 75"/>
            <p:cNvSpPr/>
            <p:nvPr/>
          </p:nvSpPr>
          <p:spPr>
            <a:xfrm>
              <a:off x="533400" y="2819400"/>
              <a:ext cx="3657600" cy="259080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zh-CN" altLang="en-US" sz="1050" dirty="0" smtClean="0"/>
                <a:t>服务器</a:t>
              </a:r>
              <a:r>
                <a:rPr lang="en-US" sz="1050" dirty="0" smtClean="0"/>
                <a:t> 3</a:t>
              </a:r>
              <a:endParaRPr lang="en-US" sz="1050" dirty="0"/>
            </a:p>
          </p:txBody>
        </p:sp>
        <p:sp>
          <p:nvSpPr>
            <p:cNvPr id="77" name="Rectangle 76"/>
            <p:cNvSpPr/>
            <p:nvPr/>
          </p:nvSpPr>
          <p:spPr>
            <a:xfrm>
              <a:off x="609600" y="3337560"/>
              <a:ext cx="3505200" cy="184404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1000" dirty="0" smtClean="0"/>
                <a:t>SQL Instance</a:t>
              </a:r>
              <a:endParaRPr lang="en-US" sz="1000" dirty="0"/>
            </a:p>
          </p:txBody>
        </p:sp>
        <p:sp>
          <p:nvSpPr>
            <p:cNvPr id="94" name="Rectangle 93"/>
            <p:cNvSpPr/>
            <p:nvPr/>
          </p:nvSpPr>
          <p:spPr>
            <a:xfrm>
              <a:off x="720525" y="3886198"/>
              <a:ext cx="3288175" cy="1178560"/>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US" sz="1000" dirty="0" smtClean="0"/>
                <a:t>SQL DB</a:t>
              </a:r>
              <a:endParaRPr lang="en-US" sz="1000" dirty="0"/>
            </a:p>
          </p:txBody>
        </p:sp>
        <p:sp>
          <p:nvSpPr>
            <p:cNvPr id="95" name="Rectangle 94"/>
            <p:cNvSpPr/>
            <p:nvPr/>
          </p:nvSpPr>
          <p:spPr>
            <a:xfrm>
              <a:off x="815050" y="4373880"/>
              <a:ext cx="685800" cy="533401"/>
            </a:xfrm>
            <a:prstGeom prst="rect">
              <a:avLst/>
            </a:prstGeom>
            <a:solidFill>
              <a:schemeClr val="accent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dirty="0" smtClean="0"/>
                <a:t>User</a:t>
              </a:r>
              <a:br>
                <a:rPr lang="en-US" sz="700" dirty="0" smtClean="0"/>
              </a:br>
              <a:r>
                <a:rPr lang="en-US" sz="700" dirty="0" smtClean="0"/>
                <a:t>DB5</a:t>
              </a:r>
              <a:endParaRPr lang="en-US" sz="700" dirty="0"/>
            </a:p>
          </p:txBody>
        </p:sp>
        <p:sp>
          <p:nvSpPr>
            <p:cNvPr id="96" name="Rectangle 95"/>
            <p:cNvSpPr/>
            <p:nvPr/>
          </p:nvSpPr>
          <p:spPr>
            <a:xfrm>
              <a:off x="1623992" y="4373880"/>
              <a:ext cx="685800" cy="533401"/>
            </a:xfrm>
            <a:prstGeom prst="rect">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dirty="0" smtClean="0"/>
                <a:t>User</a:t>
              </a:r>
              <a:br>
                <a:rPr lang="en-US" sz="700" dirty="0" smtClean="0"/>
              </a:br>
              <a:r>
                <a:rPr lang="en-US" sz="700" dirty="0" smtClean="0"/>
                <a:t>DB2</a:t>
              </a:r>
              <a:endParaRPr lang="en-US" sz="700" dirty="0"/>
            </a:p>
          </p:txBody>
        </p:sp>
        <p:sp>
          <p:nvSpPr>
            <p:cNvPr id="97" name="Rectangle 96"/>
            <p:cNvSpPr/>
            <p:nvPr/>
          </p:nvSpPr>
          <p:spPr>
            <a:xfrm>
              <a:off x="2432934" y="4373880"/>
              <a:ext cx="685800" cy="533401"/>
            </a:xfrm>
            <a:prstGeom prst="rect">
              <a:avLst/>
            </a:prstGeom>
            <a:solidFill>
              <a:schemeClr val="accent2"/>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dirty="0" smtClean="0"/>
                <a:t>User</a:t>
              </a:r>
              <a:br>
                <a:rPr lang="en-US" sz="700" dirty="0" smtClean="0"/>
              </a:br>
              <a:r>
                <a:rPr lang="en-US" sz="700" dirty="0" smtClean="0"/>
                <a:t>DB3</a:t>
              </a:r>
              <a:endParaRPr lang="en-US" sz="700" dirty="0"/>
            </a:p>
          </p:txBody>
        </p:sp>
        <p:sp>
          <p:nvSpPr>
            <p:cNvPr id="98" name="Rectangle 97"/>
            <p:cNvSpPr/>
            <p:nvPr/>
          </p:nvSpPr>
          <p:spPr>
            <a:xfrm>
              <a:off x="3241875" y="4373880"/>
              <a:ext cx="685800" cy="533401"/>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dirty="0" smtClean="0"/>
                <a:t>User</a:t>
              </a:r>
              <a:br>
                <a:rPr lang="en-US" sz="700" dirty="0" smtClean="0"/>
              </a:br>
              <a:r>
                <a:rPr lang="en-US" sz="700" dirty="0" smtClean="0"/>
                <a:t>DB4</a:t>
              </a:r>
              <a:endParaRPr lang="en-US" sz="700" dirty="0"/>
            </a:p>
          </p:txBody>
        </p:sp>
      </p:grpSp>
      <p:grpSp>
        <p:nvGrpSpPr>
          <p:cNvPr id="6" name="Group 64"/>
          <p:cNvGrpSpPr/>
          <p:nvPr/>
        </p:nvGrpSpPr>
        <p:grpSpPr>
          <a:xfrm>
            <a:off x="-674178" y="4572000"/>
            <a:ext cx="2590800" cy="1143000"/>
            <a:chOff x="533400" y="2924789"/>
            <a:chExt cx="3657600" cy="2590800"/>
          </a:xfrm>
        </p:grpSpPr>
        <p:sp>
          <p:nvSpPr>
            <p:cNvPr id="100" name="Rectangle 99"/>
            <p:cNvSpPr/>
            <p:nvPr/>
          </p:nvSpPr>
          <p:spPr>
            <a:xfrm>
              <a:off x="533400" y="2924789"/>
              <a:ext cx="3657600" cy="259080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zh-CN" altLang="en-US" sz="1050" dirty="0" smtClean="0"/>
                <a:t>服务器</a:t>
              </a:r>
              <a:r>
                <a:rPr lang="en-US" sz="1050" dirty="0" smtClean="0"/>
                <a:t> 1</a:t>
              </a:r>
              <a:endParaRPr lang="en-US" sz="1050" dirty="0"/>
            </a:p>
          </p:txBody>
        </p:sp>
        <p:sp>
          <p:nvSpPr>
            <p:cNvPr id="101" name="Rectangle 100"/>
            <p:cNvSpPr/>
            <p:nvPr/>
          </p:nvSpPr>
          <p:spPr>
            <a:xfrm>
              <a:off x="609600" y="3337560"/>
              <a:ext cx="3505200" cy="184404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1000" dirty="0" smtClean="0"/>
                <a:t>SQL Instance</a:t>
              </a:r>
              <a:endParaRPr lang="en-US" sz="1000" dirty="0"/>
            </a:p>
          </p:txBody>
        </p:sp>
        <p:sp>
          <p:nvSpPr>
            <p:cNvPr id="102" name="Rectangle 101"/>
            <p:cNvSpPr/>
            <p:nvPr/>
          </p:nvSpPr>
          <p:spPr>
            <a:xfrm>
              <a:off x="720525" y="3886198"/>
              <a:ext cx="3288175" cy="1178560"/>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US" sz="1000" dirty="0" smtClean="0"/>
                <a:t>SQL DB</a:t>
              </a:r>
              <a:endParaRPr lang="en-US" sz="1000" dirty="0"/>
            </a:p>
          </p:txBody>
        </p:sp>
        <p:sp>
          <p:nvSpPr>
            <p:cNvPr id="103" name="Rectangle 102"/>
            <p:cNvSpPr/>
            <p:nvPr/>
          </p:nvSpPr>
          <p:spPr>
            <a:xfrm>
              <a:off x="815050" y="4373880"/>
              <a:ext cx="685800" cy="533401"/>
            </a:xfrm>
            <a:prstGeom prst="rect">
              <a:avLst/>
            </a:prstGeom>
            <a:solidFill>
              <a:schemeClr val="accent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dirty="0" smtClean="0"/>
                <a:t>User</a:t>
              </a:r>
              <a:br>
                <a:rPr lang="en-US" sz="700" dirty="0" smtClean="0"/>
              </a:br>
              <a:r>
                <a:rPr lang="en-US" sz="700" dirty="0" smtClean="0"/>
                <a:t>DB1</a:t>
              </a:r>
              <a:endParaRPr lang="en-US" sz="700" dirty="0"/>
            </a:p>
          </p:txBody>
        </p:sp>
        <p:sp>
          <p:nvSpPr>
            <p:cNvPr id="104" name="Rectangle 103"/>
            <p:cNvSpPr/>
            <p:nvPr/>
          </p:nvSpPr>
          <p:spPr>
            <a:xfrm>
              <a:off x="1623992" y="4373880"/>
              <a:ext cx="685800" cy="533401"/>
            </a:xfrm>
            <a:prstGeom prst="rect">
              <a:avLst/>
            </a:prstGeom>
            <a:solidFill>
              <a:schemeClr val="accent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dirty="0" smtClean="0"/>
                <a:t>User</a:t>
              </a:r>
              <a:br>
                <a:rPr lang="en-US" sz="700" dirty="0" smtClean="0"/>
              </a:br>
              <a:r>
                <a:rPr lang="en-US" sz="700" dirty="0" smtClean="0"/>
                <a:t>DB5</a:t>
              </a:r>
              <a:endParaRPr lang="en-US" sz="700" dirty="0"/>
            </a:p>
          </p:txBody>
        </p:sp>
        <p:sp>
          <p:nvSpPr>
            <p:cNvPr id="105" name="Rectangle 104"/>
            <p:cNvSpPr/>
            <p:nvPr/>
          </p:nvSpPr>
          <p:spPr>
            <a:xfrm>
              <a:off x="2432934" y="4373880"/>
              <a:ext cx="685800" cy="533401"/>
            </a:xfrm>
            <a:prstGeom prst="rect">
              <a:avLst/>
            </a:prstGeom>
            <a:solidFill>
              <a:schemeClr val="accent2"/>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dirty="0" smtClean="0"/>
                <a:t>User</a:t>
              </a:r>
              <a:br>
                <a:rPr lang="en-US" sz="700" dirty="0" smtClean="0"/>
              </a:br>
              <a:r>
                <a:rPr lang="en-US" sz="700" dirty="0" smtClean="0"/>
                <a:t>DB3</a:t>
              </a:r>
              <a:endParaRPr lang="en-US" sz="700" dirty="0"/>
            </a:p>
          </p:txBody>
        </p:sp>
        <p:sp>
          <p:nvSpPr>
            <p:cNvPr id="106" name="Rectangle 105"/>
            <p:cNvSpPr/>
            <p:nvPr/>
          </p:nvSpPr>
          <p:spPr>
            <a:xfrm>
              <a:off x="3241875" y="4373880"/>
              <a:ext cx="685800" cy="533401"/>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dirty="0" smtClean="0"/>
                <a:t>User</a:t>
              </a:r>
              <a:br>
                <a:rPr lang="en-US" sz="700" dirty="0" smtClean="0"/>
              </a:br>
              <a:r>
                <a:rPr lang="en-US" sz="700" dirty="0" smtClean="0"/>
                <a:t>DB4</a:t>
              </a:r>
              <a:endParaRPr lang="en-US" sz="700" dirty="0"/>
            </a:p>
          </p:txBody>
        </p:sp>
      </p:grpSp>
      <p:grpSp>
        <p:nvGrpSpPr>
          <p:cNvPr id="7" name="Group 64"/>
          <p:cNvGrpSpPr/>
          <p:nvPr/>
        </p:nvGrpSpPr>
        <p:grpSpPr>
          <a:xfrm>
            <a:off x="7476640" y="4572000"/>
            <a:ext cx="2590800" cy="1143000"/>
            <a:chOff x="8280" y="2819400"/>
            <a:chExt cx="3657600" cy="2590800"/>
          </a:xfrm>
        </p:grpSpPr>
        <p:sp>
          <p:nvSpPr>
            <p:cNvPr id="108" name="Rectangle 107"/>
            <p:cNvSpPr/>
            <p:nvPr/>
          </p:nvSpPr>
          <p:spPr>
            <a:xfrm>
              <a:off x="8280" y="2819400"/>
              <a:ext cx="3657600" cy="259080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zh-CN" altLang="en-US" sz="1050" dirty="0" smtClean="0"/>
                <a:t>服务器</a:t>
              </a:r>
              <a:r>
                <a:rPr lang="en-US" sz="1050" dirty="0" smtClean="0"/>
                <a:t> 4</a:t>
              </a:r>
              <a:endParaRPr lang="en-US" sz="1050" dirty="0"/>
            </a:p>
          </p:txBody>
        </p:sp>
        <p:sp>
          <p:nvSpPr>
            <p:cNvPr id="109" name="Rectangle 108"/>
            <p:cNvSpPr/>
            <p:nvPr/>
          </p:nvSpPr>
          <p:spPr>
            <a:xfrm>
              <a:off x="62602" y="3372691"/>
              <a:ext cx="3505200" cy="184404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1000" dirty="0" smtClean="0"/>
                <a:t>SQL Instance</a:t>
              </a:r>
              <a:endParaRPr lang="en-US" sz="1000" dirty="0"/>
            </a:p>
          </p:txBody>
        </p:sp>
        <p:sp>
          <p:nvSpPr>
            <p:cNvPr id="110" name="Rectangle 109"/>
            <p:cNvSpPr/>
            <p:nvPr/>
          </p:nvSpPr>
          <p:spPr>
            <a:xfrm>
              <a:off x="195407" y="3851069"/>
              <a:ext cx="3288175" cy="1178560"/>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US" sz="1000" dirty="0" smtClean="0"/>
                <a:t>SQL DB</a:t>
              </a:r>
              <a:endParaRPr lang="en-US" sz="1000" dirty="0"/>
            </a:p>
          </p:txBody>
        </p:sp>
        <p:sp>
          <p:nvSpPr>
            <p:cNvPr id="111" name="Rectangle 110"/>
            <p:cNvSpPr/>
            <p:nvPr/>
          </p:nvSpPr>
          <p:spPr>
            <a:xfrm>
              <a:off x="377451" y="4336006"/>
              <a:ext cx="685800" cy="533401"/>
            </a:xfrm>
            <a:prstGeom prst="rect">
              <a:avLst/>
            </a:prstGeom>
            <a:solidFill>
              <a:schemeClr val="accent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dirty="0" smtClean="0"/>
                <a:t>User</a:t>
              </a:r>
              <a:br>
                <a:rPr lang="en-US" sz="700" dirty="0" smtClean="0"/>
              </a:br>
              <a:r>
                <a:rPr lang="en-US" sz="700" dirty="0" smtClean="0"/>
                <a:t>DB1</a:t>
              </a:r>
              <a:endParaRPr lang="en-US" sz="700" dirty="0"/>
            </a:p>
          </p:txBody>
        </p:sp>
        <p:sp>
          <p:nvSpPr>
            <p:cNvPr id="112" name="Rectangle 111"/>
            <p:cNvSpPr/>
            <p:nvPr/>
          </p:nvSpPr>
          <p:spPr>
            <a:xfrm>
              <a:off x="1186393" y="4338751"/>
              <a:ext cx="685800" cy="533401"/>
            </a:xfrm>
            <a:prstGeom prst="rect">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dirty="0" smtClean="0"/>
                <a:t>User</a:t>
              </a:r>
              <a:br>
                <a:rPr lang="en-US" sz="700" dirty="0" smtClean="0"/>
              </a:br>
              <a:r>
                <a:rPr lang="en-US" sz="700" dirty="0" smtClean="0"/>
                <a:t>DB2</a:t>
              </a:r>
              <a:endParaRPr lang="en-US" sz="700" dirty="0"/>
            </a:p>
          </p:txBody>
        </p:sp>
        <p:sp>
          <p:nvSpPr>
            <p:cNvPr id="113" name="Rectangle 112"/>
            <p:cNvSpPr/>
            <p:nvPr/>
          </p:nvSpPr>
          <p:spPr>
            <a:xfrm>
              <a:off x="2019299" y="4338749"/>
              <a:ext cx="685800" cy="533401"/>
            </a:xfrm>
            <a:prstGeom prst="rect">
              <a:avLst/>
            </a:prstGeom>
            <a:solidFill>
              <a:schemeClr val="accent2"/>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dirty="0" smtClean="0"/>
                <a:t>User</a:t>
              </a:r>
              <a:br>
                <a:rPr lang="en-US" sz="700" dirty="0" smtClean="0"/>
              </a:br>
              <a:r>
                <a:rPr lang="en-US" sz="700" dirty="0" smtClean="0"/>
                <a:t>DB3</a:t>
              </a:r>
              <a:endParaRPr lang="en-US" sz="700" dirty="0"/>
            </a:p>
          </p:txBody>
        </p:sp>
        <p:sp>
          <p:nvSpPr>
            <p:cNvPr id="114" name="Rectangle 113"/>
            <p:cNvSpPr/>
            <p:nvPr/>
          </p:nvSpPr>
          <p:spPr>
            <a:xfrm>
              <a:off x="2782395" y="4338749"/>
              <a:ext cx="685800" cy="533401"/>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dirty="0" smtClean="0"/>
                <a:t>User</a:t>
              </a:r>
              <a:br>
                <a:rPr lang="en-US" sz="700" dirty="0" smtClean="0"/>
              </a:br>
              <a:r>
                <a:rPr lang="en-US" sz="700" dirty="0" smtClean="0"/>
                <a:t>DB4</a:t>
              </a:r>
              <a:endParaRPr lang="en-US" sz="700" dirty="0"/>
            </a:p>
          </p:txBody>
        </p:sp>
      </p:grpSp>
      <p:grpSp>
        <p:nvGrpSpPr>
          <p:cNvPr id="8" name="Group 122"/>
          <p:cNvGrpSpPr/>
          <p:nvPr/>
        </p:nvGrpSpPr>
        <p:grpSpPr>
          <a:xfrm>
            <a:off x="464948" y="5674962"/>
            <a:ext cx="5600055" cy="327330"/>
            <a:chOff x="880820" y="5292671"/>
            <a:chExt cx="5600055" cy="327330"/>
          </a:xfrm>
        </p:grpSpPr>
        <p:sp>
          <p:nvSpPr>
            <p:cNvPr id="116" name="Down Arrow 115"/>
            <p:cNvSpPr/>
            <p:nvPr/>
          </p:nvSpPr>
          <p:spPr>
            <a:xfrm flipV="1">
              <a:off x="880820" y="5292671"/>
              <a:ext cx="269875" cy="29633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117" name="Down Arrow 116"/>
            <p:cNvSpPr/>
            <p:nvPr/>
          </p:nvSpPr>
          <p:spPr>
            <a:xfrm flipV="1">
              <a:off x="1598532" y="5308169"/>
              <a:ext cx="269875" cy="29633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118" name="Down Arrow 117"/>
            <p:cNvSpPr/>
            <p:nvPr/>
          </p:nvSpPr>
          <p:spPr>
            <a:xfrm flipV="1">
              <a:off x="5648271" y="5323668"/>
              <a:ext cx="269875" cy="29633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119" name="Down Arrow 118"/>
            <p:cNvSpPr/>
            <p:nvPr/>
          </p:nvSpPr>
          <p:spPr>
            <a:xfrm flipV="1">
              <a:off x="6211000" y="5323668"/>
              <a:ext cx="269875" cy="29633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grpSp>
      <p:sp>
        <p:nvSpPr>
          <p:cNvPr id="59" name="Down Arrow 58"/>
          <p:cNvSpPr/>
          <p:nvPr/>
        </p:nvSpPr>
        <p:spPr>
          <a:xfrm rot="10800000" flipV="1">
            <a:off x="559285" y="4265909"/>
            <a:ext cx="269875" cy="3810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60" name="Down Arrow 59"/>
          <p:cNvSpPr/>
          <p:nvPr/>
        </p:nvSpPr>
        <p:spPr>
          <a:xfrm rot="10800000" flipV="1">
            <a:off x="5983691" y="4265909"/>
            <a:ext cx="269875" cy="3810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62" name="Down Arrow 61"/>
          <p:cNvSpPr/>
          <p:nvPr/>
        </p:nvSpPr>
        <p:spPr>
          <a:xfrm rot="10800000" flipV="1">
            <a:off x="8602905" y="4250411"/>
            <a:ext cx="269875" cy="3810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63" name="Down Arrow 62"/>
          <p:cNvSpPr/>
          <p:nvPr/>
        </p:nvSpPr>
        <p:spPr>
          <a:xfrm flipV="1">
            <a:off x="6454182" y="5718875"/>
            <a:ext cx="269875" cy="29633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64" name="Down Arrow 63"/>
          <p:cNvSpPr/>
          <p:nvPr/>
        </p:nvSpPr>
        <p:spPr>
          <a:xfrm flipV="1">
            <a:off x="7771538" y="5718874"/>
            <a:ext cx="269875" cy="29633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65" name="Down Arrow 64"/>
          <p:cNvSpPr/>
          <p:nvPr/>
        </p:nvSpPr>
        <p:spPr>
          <a:xfrm flipV="1">
            <a:off x="8453464" y="5734372"/>
            <a:ext cx="269875" cy="29633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2"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5767924" y="3404987"/>
            <a:ext cx="2403423" cy="2172965"/>
          </a:xfrm>
          <a:prstGeom prst="rect">
            <a:avLst/>
          </a:prstGeom>
          <a:gradFill>
            <a:gsLst>
              <a:gs pos="0">
                <a:srgbClr val="D6B19C"/>
              </a:gs>
              <a:gs pos="30000">
                <a:srgbClr val="D49E6C"/>
              </a:gs>
              <a:gs pos="70000">
                <a:srgbClr val="A65528"/>
              </a:gs>
              <a:gs pos="100000">
                <a:srgbClr val="663012"/>
              </a:gs>
            </a:gsLst>
            <a:lin ang="16200000" scaled="0"/>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3" name="Rectangle 92"/>
          <p:cNvSpPr/>
          <p:nvPr/>
        </p:nvSpPr>
        <p:spPr>
          <a:xfrm>
            <a:off x="323850" y="1240880"/>
            <a:ext cx="4174578" cy="487680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274638"/>
            <a:ext cx="8229600" cy="664797"/>
          </a:xfrm>
        </p:spPr>
        <p:txBody>
          <a:bodyPr>
            <a:normAutofit fontScale="90000"/>
          </a:bodyPr>
          <a:lstStyle/>
          <a:p>
            <a:r>
              <a:rPr lang="zh-CN" altLang="en-US" dirty="0" smtClean="0"/>
              <a:t>应用拓扑结构</a:t>
            </a:r>
            <a:br>
              <a:rPr lang="zh-CN" altLang="en-US" dirty="0" smtClean="0"/>
            </a:br>
            <a:endParaRPr lang="en-US" dirty="0"/>
          </a:p>
        </p:txBody>
      </p:sp>
      <p:sp>
        <p:nvSpPr>
          <p:cNvPr id="4" name="Rectangle 3"/>
          <p:cNvSpPr/>
          <p:nvPr/>
        </p:nvSpPr>
        <p:spPr>
          <a:xfrm>
            <a:off x="1159138" y="3431263"/>
            <a:ext cx="2403423" cy="2172965"/>
          </a:xfrm>
          <a:prstGeom prst="rect">
            <a:avLst/>
          </a:prstGeom>
          <a:gradFill>
            <a:gsLst>
              <a:gs pos="0">
                <a:srgbClr val="D6B19C"/>
              </a:gs>
              <a:gs pos="30000">
                <a:srgbClr val="D49E6C"/>
              </a:gs>
              <a:gs pos="70000">
                <a:srgbClr val="A65528"/>
              </a:gs>
              <a:gs pos="100000">
                <a:srgbClr val="663012"/>
              </a:gs>
            </a:gsLst>
            <a:lin ang="16200000" scaled="0"/>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Rounded Rectangle 6"/>
          <p:cNvSpPr/>
          <p:nvPr/>
        </p:nvSpPr>
        <p:spPr>
          <a:xfrm>
            <a:off x="1398781" y="3549095"/>
            <a:ext cx="1946495" cy="896156"/>
          </a:xfrm>
          <a:prstGeom prst="roundRect">
            <a:avLst/>
          </a:prstGeom>
          <a:solidFill>
            <a:srgbClr val="3F3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2648947" y="5187631"/>
            <a:ext cx="1066800" cy="253916"/>
          </a:xfrm>
          <a:prstGeom prst="rect">
            <a:avLst/>
          </a:prstGeom>
          <a:noFill/>
        </p:spPr>
        <p:txBody>
          <a:bodyPr wrap="square" rtlCol="0">
            <a:spAutoFit/>
          </a:bodyPr>
          <a:lstStyle/>
          <a:p>
            <a:pPr algn="ctr"/>
            <a:r>
              <a:rPr lang="zh-CN" altLang="en-US" sz="1050" b="1" dirty="0" smtClean="0"/>
              <a:t>微软数据中心</a:t>
            </a:r>
            <a:endParaRPr lang="en-US" sz="1050" dirty="0"/>
          </a:p>
        </p:txBody>
      </p:sp>
      <p:sp>
        <p:nvSpPr>
          <p:cNvPr id="54" name="TextBox 53"/>
          <p:cNvSpPr txBox="1"/>
          <p:nvPr/>
        </p:nvSpPr>
        <p:spPr>
          <a:xfrm>
            <a:off x="1263066" y="2993244"/>
            <a:ext cx="829073" cy="430887"/>
          </a:xfrm>
          <a:prstGeom prst="rect">
            <a:avLst/>
          </a:prstGeom>
          <a:noFill/>
        </p:spPr>
        <p:txBody>
          <a:bodyPr wrap="none" rtlCol="0">
            <a:spAutoFit/>
          </a:bodyPr>
          <a:lstStyle/>
          <a:p>
            <a:pPr algn="ctr"/>
            <a:r>
              <a:rPr lang="en-US" sz="1100" dirty="0" smtClean="0"/>
              <a:t>SOAP/REST</a:t>
            </a:r>
          </a:p>
          <a:p>
            <a:pPr algn="ctr"/>
            <a:r>
              <a:rPr lang="en-US" sz="1100" dirty="0" smtClean="0"/>
              <a:t>HTTP/S</a:t>
            </a:r>
            <a:endParaRPr lang="en-US" sz="1100" dirty="0"/>
          </a:p>
        </p:txBody>
      </p:sp>
      <p:sp>
        <p:nvSpPr>
          <p:cNvPr id="55" name="TextBox 54"/>
          <p:cNvSpPr txBox="1"/>
          <p:nvPr/>
        </p:nvSpPr>
        <p:spPr>
          <a:xfrm>
            <a:off x="621245" y="1375202"/>
            <a:ext cx="3459088" cy="646331"/>
          </a:xfrm>
          <a:prstGeom prst="rect">
            <a:avLst/>
          </a:prstGeom>
          <a:noFill/>
        </p:spPr>
        <p:txBody>
          <a:bodyPr wrap="none" rtlCol="0">
            <a:spAutoFit/>
          </a:bodyPr>
          <a:lstStyle/>
          <a:p>
            <a:r>
              <a:rPr lang="zh-CN" altLang="en-US" b="1" dirty="0" smtClean="0"/>
              <a:t>在微软数据中心内访问</a:t>
            </a:r>
            <a:r>
              <a:rPr lang="en-US" b="1" dirty="0" smtClean="0"/>
              <a:t>SQL Azure</a:t>
            </a:r>
            <a:endParaRPr lang="en-US" dirty="0" smtClean="0"/>
          </a:p>
          <a:p>
            <a:pPr algn="ctr"/>
            <a:r>
              <a:rPr lang="en-US" dirty="0" smtClean="0"/>
              <a:t>(Azure compute – ADO.NET)</a:t>
            </a:r>
            <a:endParaRPr lang="en-US" dirty="0"/>
          </a:p>
        </p:txBody>
      </p:sp>
      <p:sp>
        <p:nvSpPr>
          <p:cNvPr id="58" name="TextBox 57"/>
          <p:cNvSpPr txBox="1"/>
          <p:nvPr/>
        </p:nvSpPr>
        <p:spPr>
          <a:xfrm>
            <a:off x="2023472" y="4218912"/>
            <a:ext cx="1638677" cy="253916"/>
          </a:xfrm>
          <a:prstGeom prst="rect">
            <a:avLst/>
          </a:prstGeom>
          <a:noFill/>
        </p:spPr>
        <p:txBody>
          <a:bodyPr wrap="square" rtlCol="0">
            <a:spAutoFit/>
          </a:bodyPr>
          <a:lstStyle/>
          <a:p>
            <a:pPr algn="ctr"/>
            <a:r>
              <a:rPr lang="en-US" sz="1050" dirty="0" smtClean="0">
                <a:solidFill>
                  <a:schemeClr val="bg1"/>
                </a:solidFill>
              </a:rPr>
              <a:t>Windows Azure</a:t>
            </a:r>
            <a:endParaRPr lang="en-US" sz="1050" dirty="0">
              <a:solidFill>
                <a:schemeClr val="bg1"/>
              </a:solidFill>
            </a:endParaRPr>
          </a:p>
        </p:txBody>
      </p:sp>
      <p:sp>
        <p:nvSpPr>
          <p:cNvPr id="59" name="TextBox 58"/>
          <p:cNvSpPr txBox="1"/>
          <p:nvPr/>
        </p:nvSpPr>
        <p:spPr>
          <a:xfrm>
            <a:off x="1148969" y="4493665"/>
            <a:ext cx="930063" cy="276999"/>
          </a:xfrm>
          <a:prstGeom prst="rect">
            <a:avLst/>
          </a:prstGeom>
          <a:noFill/>
        </p:spPr>
        <p:txBody>
          <a:bodyPr wrap="none" rtlCol="0">
            <a:spAutoFit/>
          </a:bodyPr>
          <a:lstStyle/>
          <a:p>
            <a:r>
              <a:rPr lang="en-US" sz="1200" b="1" dirty="0" smtClean="0"/>
              <a:t>T-SQL (TDS)</a:t>
            </a:r>
            <a:endParaRPr lang="en-US" sz="1200" b="1" dirty="0"/>
          </a:p>
        </p:txBody>
      </p:sp>
      <p:sp>
        <p:nvSpPr>
          <p:cNvPr id="61" name="TextBox 60"/>
          <p:cNvSpPr txBox="1"/>
          <p:nvPr/>
        </p:nvSpPr>
        <p:spPr>
          <a:xfrm>
            <a:off x="7242049" y="5177068"/>
            <a:ext cx="1066800" cy="430887"/>
          </a:xfrm>
          <a:prstGeom prst="rect">
            <a:avLst/>
          </a:prstGeom>
          <a:noFill/>
        </p:spPr>
        <p:txBody>
          <a:bodyPr wrap="square" rtlCol="0">
            <a:spAutoFit/>
          </a:bodyPr>
          <a:lstStyle/>
          <a:p>
            <a:pPr algn="ctr"/>
            <a:r>
              <a:rPr lang="zh-CN" altLang="en-US" sz="1050" b="1" dirty="0" smtClean="0"/>
              <a:t>微软数据中心</a:t>
            </a:r>
            <a:endParaRPr lang="en-US" sz="1050" dirty="0" smtClean="0"/>
          </a:p>
          <a:p>
            <a:pPr algn="ctr"/>
            <a:endParaRPr lang="en-US" sz="1050" dirty="0"/>
          </a:p>
        </p:txBody>
      </p:sp>
      <p:sp>
        <p:nvSpPr>
          <p:cNvPr id="64" name="TextBox 63"/>
          <p:cNvSpPr txBox="1"/>
          <p:nvPr/>
        </p:nvSpPr>
        <p:spPr>
          <a:xfrm>
            <a:off x="5841660" y="4401624"/>
            <a:ext cx="930063" cy="276999"/>
          </a:xfrm>
          <a:prstGeom prst="rect">
            <a:avLst/>
          </a:prstGeom>
          <a:noFill/>
        </p:spPr>
        <p:txBody>
          <a:bodyPr wrap="none" rtlCol="0">
            <a:spAutoFit/>
          </a:bodyPr>
          <a:lstStyle/>
          <a:p>
            <a:r>
              <a:rPr lang="en-US" sz="1200" b="1" dirty="0" smtClean="0"/>
              <a:t>T-SQL (TDS)</a:t>
            </a:r>
            <a:endParaRPr lang="en-US" sz="1200" b="1" dirty="0"/>
          </a:p>
        </p:txBody>
      </p:sp>
      <p:cxnSp>
        <p:nvCxnSpPr>
          <p:cNvPr id="65" name="Straight Arrow Connector 64"/>
          <p:cNvCxnSpPr>
            <a:stCxn id="67" idx="2"/>
          </p:cNvCxnSpPr>
          <p:nvPr/>
        </p:nvCxnSpPr>
        <p:spPr>
          <a:xfrm rot="16200000" flipH="1">
            <a:off x="5660790" y="3853011"/>
            <a:ext cx="2293288" cy="6544"/>
          </a:xfrm>
          <a:prstGeom prst="straightConnector1">
            <a:avLst/>
          </a:prstGeom>
          <a:ln w="101600" cap="rnd">
            <a:solidFill>
              <a:schemeClr val="accent3">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6359413" y="2176628"/>
            <a:ext cx="889497" cy="5330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t>应用</a:t>
            </a:r>
            <a:endParaRPr lang="en-US" sz="1200" dirty="0" smtClean="0"/>
          </a:p>
        </p:txBody>
      </p:sp>
      <p:sp>
        <p:nvSpPr>
          <p:cNvPr id="70" name="TextBox 69"/>
          <p:cNvSpPr txBox="1"/>
          <p:nvPr/>
        </p:nvSpPr>
        <p:spPr>
          <a:xfrm>
            <a:off x="5143504" y="1353909"/>
            <a:ext cx="3459088" cy="646331"/>
          </a:xfrm>
          <a:prstGeom prst="rect">
            <a:avLst/>
          </a:prstGeom>
          <a:noFill/>
        </p:spPr>
        <p:txBody>
          <a:bodyPr wrap="none" rtlCol="0">
            <a:spAutoFit/>
          </a:bodyPr>
          <a:lstStyle/>
          <a:p>
            <a:r>
              <a:rPr lang="zh-CN" altLang="en-US" b="1" dirty="0" smtClean="0"/>
              <a:t>从微软数据中心外访问</a:t>
            </a:r>
            <a:r>
              <a:rPr lang="en-US" b="1" dirty="0" smtClean="0"/>
              <a:t>SQL Azure</a:t>
            </a:r>
            <a:endParaRPr lang="en-US" dirty="0" smtClean="0"/>
          </a:p>
          <a:p>
            <a:pPr algn="ctr"/>
            <a:r>
              <a:rPr lang="en-US" dirty="0" smtClean="0"/>
              <a:t>(On-premises – ADO.NET)</a:t>
            </a:r>
            <a:endParaRPr lang="en-US" dirty="0"/>
          </a:p>
        </p:txBody>
      </p:sp>
      <p:sp>
        <p:nvSpPr>
          <p:cNvPr id="71" name="Rounded Rectangle 70"/>
          <p:cNvSpPr/>
          <p:nvPr/>
        </p:nvSpPr>
        <p:spPr>
          <a:xfrm>
            <a:off x="1803931" y="3693454"/>
            <a:ext cx="887988" cy="5330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dirty="0"/>
          </a:p>
        </p:txBody>
      </p:sp>
      <p:sp>
        <p:nvSpPr>
          <p:cNvPr id="15" name="Rounded Rectangle 14"/>
          <p:cNvSpPr/>
          <p:nvPr/>
        </p:nvSpPr>
        <p:spPr>
          <a:xfrm>
            <a:off x="1651531" y="3622531"/>
            <a:ext cx="887988" cy="5330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t>应用代码</a:t>
            </a:r>
            <a:r>
              <a:rPr lang="en-US" sz="1200" dirty="0" smtClean="0"/>
              <a:t>(ASP.NET)</a:t>
            </a:r>
            <a:endParaRPr lang="en-US" sz="1200" dirty="0"/>
          </a:p>
        </p:txBody>
      </p:sp>
      <p:cxnSp>
        <p:nvCxnSpPr>
          <p:cNvPr id="44" name="Straight Arrow Connector 43"/>
          <p:cNvCxnSpPr/>
          <p:nvPr/>
        </p:nvCxnSpPr>
        <p:spPr>
          <a:xfrm rot="16200000" flipH="1">
            <a:off x="1719179" y="4742088"/>
            <a:ext cx="758354" cy="5662"/>
          </a:xfrm>
          <a:prstGeom prst="straightConnector1">
            <a:avLst/>
          </a:prstGeom>
          <a:ln w="101600" cap="rnd">
            <a:solidFill>
              <a:schemeClr val="accent3">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117686" y="2991743"/>
            <a:ext cx="1858202" cy="430887"/>
          </a:xfrm>
          <a:prstGeom prst="rect">
            <a:avLst/>
          </a:prstGeom>
          <a:noFill/>
        </p:spPr>
        <p:txBody>
          <a:bodyPr wrap="none" rtlCol="0">
            <a:spAutoFit/>
          </a:bodyPr>
          <a:lstStyle/>
          <a:p>
            <a:pPr algn="ctr"/>
            <a:r>
              <a:rPr lang="en-US" sz="1100" dirty="0" smtClean="0"/>
              <a:t>ADO.NET Data </a:t>
            </a:r>
            <a:r>
              <a:rPr lang="en-US" sz="1100" dirty="0" err="1" smtClean="0"/>
              <a:t>Svcs</a:t>
            </a:r>
            <a:r>
              <a:rPr lang="en-US" sz="1100" dirty="0" smtClean="0"/>
              <a:t>/REST - EF</a:t>
            </a:r>
          </a:p>
          <a:p>
            <a:pPr algn="ctr"/>
            <a:r>
              <a:rPr lang="en-US" sz="1100" dirty="0" smtClean="0"/>
              <a:t>HTTP/S</a:t>
            </a:r>
            <a:endParaRPr lang="en-US" sz="1100" dirty="0"/>
          </a:p>
        </p:txBody>
      </p:sp>
      <p:pic>
        <p:nvPicPr>
          <p:cNvPr id="1027" name="Picture 3" descr="D:\DVD_ART34\Artwork_Imagery\Icons - Illustrations\_XML ICONS\XML Web Services front Triangle.png"/>
          <p:cNvPicPr>
            <a:picLocks noChangeAspect="1" noChangeArrowheads="1"/>
          </p:cNvPicPr>
          <p:nvPr/>
        </p:nvPicPr>
        <p:blipFill>
          <a:blip r:embed="rId3" cstate="print"/>
          <a:srcRect/>
          <a:stretch>
            <a:fillRect/>
          </a:stretch>
        </p:blipFill>
        <p:spPr bwMode="auto">
          <a:xfrm>
            <a:off x="6918130" y="4656595"/>
            <a:ext cx="376004" cy="359293"/>
          </a:xfrm>
          <a:prstGeom prst="rect">
            <a:avLst/>
          </a:prstGeom>
          <a:noFill/>
        </p:spPr>
      </p:pic>
      <p:pic>
        <p:nvPicPr>
          <p:cNvPr id="89" name="Picture 3" descr="D:\DVD_ART34\Artwork_Imagery\Icons - Illustrations\_XML ICONS\XML Web Services front Triangle.png"/>
          <p:cNvPicPr>
            <a:picLocks noChangeAspect="1" noChangeArrowheads="1"/>
          </p:cNvPicPr>
          <p:nvPr/>
        </p:nvPicPr>
        <p:blipFill>
          <a:blip r:embed="rId3" cstate="print"/>
          <a:srcRect/>
          <a:stretch>
            <a:fillRect/>
          </a:stretch>
        </p:blipFill>
        <p:spPr bwMode="auto">
          <a:xfrm>
            <a:off x="2282570" y="4761136"/>
            <a:ext cx="376004" cy="359293"/>
          </a:xfrm>
          <a:prstGeom prst="rect">
            <a:avLst/>
          </a:prstGeom>
          <a:noFill/>
        </p:spPr>
      </p:pic>
      <p:pic>
        <p:nvPicPr>
          <p:cNvPr id="90" name="Picture 3" descr="D:\DVD_ART34\Artwork_Imagery\Icons - Illustrations\_XML ICONS\XML Web Services front Triangle.png"/>
          <p:cNvPicPr>
            <a:picLocks noChangeAspect="1" noChangeArrowheads="1"/>
          </p:cNvPicPr>
          <p:nvPr/>
        </p:nvPicPr>
        <p:blipFill>
          <a:blip r:embed="rId3" cstate="print"/>
          <a:srcRect/>
          <a:stretch>
            <a:fillRect/>
          </a:stretch>
        </p:blipFill>
        <p:spPr bwMode="auto">
          <a:xfrm>
            <a:off x="2172732" y="3292445"/>
            <a:ext cx="376004" cy="359293"/>
          </a:xfrm>
          <a:prstGeom prst="rect">
            <a:avLst/>
          </a:prstGeom>
          <a:noFill/>
        </p:spPr>
      </p:pic>
      <p:sp>
        <p:nvSpPr>
          <p:cNvPr id="95" name="TextBox 94"/>
          <p:cNvSpPr txBox="1"/>
          <p:nvPr/>
        </p:nvSpPr>
        <p:spPr>
          <a:xfrm>
            <a:off x="5257800" y="5625335"/>
            <a:ext cx="3390900" cy="523220"/>
          </a:xfrm>
          <a:prstGeom prst="rect">
            <a:avLst/>
          </a:prstGeom>
          <a:noFill/>
        </p:spPr>
        <p:txBody>
          <a:bodyPr wrap="square" rtlCol="0">
            <a:spAutoFit/>
          </a:bodyPr>
          <a:lstStyle/>
          <a:p>
            <a:pPr algn="ctr"/>
            <a:r>
              <a:rPr lang="zh-CN" altLang="en-US" sz="2800" dirty="0" smtClean="0"/>
              <a:t> 远代码</a:t>
            </a:r>
            <a:r>
              <a:rPr lang="en-US" altLang="zh-CN" sz="2800" dirty="0" smtClean="0"/>
              <a:t>(Code Far)</a:t>
            </a:r>
            <a:endParaRPr lang="en-US" sz="2800" dirty="0"/>
          </a:p>
        </p:txBody>
      </p:sp>
      <p:sp>
        <p:nvSpPr>
          <p:cNvPr id="42" name="Rectangle 41"/>
          <p:cNvSpPr/>
          <p:nvPr/>
        </p:nvSpPr>
        <p:spPr>
          <a:xfrm>
            <a:off x="1534510" y="5139557"/>
            <a:ext cx="1187669" cy="39939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1400" dirty="0" smtClean="0"/>
              <a:t>SQL</a:t>
            </a:r>
            <a:r>
              <a:rPr lang="zh-CN" altLang="en-US" sz="1400" dirty="0" smtClean="0"/>
              <a:t> </a:t>
            </a:r>
            <a:r>
              <a:rPr lang="en-US" altLang="zh-CN" sz="1400" dirty="0" smtClean="0"/>
              <a:t>Azure</a:t>
            </a:r>
            <a:endParaRPr lang="en-US" sz="1400" dirty="0"/>
          </a:p>
        </p:txBody>
      </p:sp>
      <p:sp>
        <p:nvSpPr>
          <p:cNvPr id="57" name="Cloud 56"/>
          <p:cNvSpPr/>
          <p:nvPr/>
        </p:nvSpPr>
        <p:spPr>
          <a:xfrm>
            <a:off x="1607084" y="2659120"/>
            <a:ext cx="1016219" cy="342900"/>
          </a:xfrm>
          <a:prstGeom prst="cloud">
            <a:avLst/>
          </a:prstGeom>
          <a:solidFill>
            <a:schemeClr val="tx1">
              <a:alpha val="88000"/>
            </a:schemeClr>
          </a:solidFill>
          <a:ln w="63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Cloud 62"/>
          <p:cNvSpPr/>
          <p:nvPr/>
        </p:nvSpPr>
        <p:spPr>
          <a:xfrm>
            <a:off x="6362049" y="3003015"/>
            <a:ext cx="1016219" cy="342900"/>
          </a:xfrm>
          <a:prstGeom prst="cloud">
            <a:avLst/>
          </a:prstGeom>
          <a:solidFill>
            <a:schemeClr val="tx1">
              <a:alpha val="88000"/>
            </a:schemeClr>
          </a:solidFill>
          <a:ln w="63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Rectangle 46"/>
          <p:cNvSpPr/>
          <p:nvPr/>
        </p:nvSpPr>
        <p:spPr>
          <a:xfrm>
            <a:off x="6098975" y="5060732"/>
            <a:ext cx="1187669" cy="39939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1400" dirty="0" smtClean="0"/>
              <a:t>SQL</a:t>
            </a:r>
            <a:r>
              <a:rPr lang="zh-CN" altLang="en-US" sz="1400" dirty="0" smtClean="0"/>
              <a:t> </a:t>
            </a:r>
            <a:r>
              <a:rPr lang="en-US" altLang="zh-CN" sz="1400" dirty="0" smtClean="0"/>
              <a:t>Azure</a:t>
            </a:r>
            <a:endParaRPr lang="en-US" sz="1400" dirty="0"/>
          </a:p>
        </p:txBody>
      </p:sp>
      <p:sp>
        <p:nvSpPr>
          <p:cNvPr id="10" name="Rounded Rectangle 9"/>
          <p:cNvSpPr/>
          <p:nvPr/>
        </p:nvSpPr>
        <p:spPr>
          <a:xfrm>
            <a:off x="1518228" y="2117613"/>
            <a:ext cx="1167104" cy="3650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t>应用</a:t>
            </a:r>
            <a:endParaRPr lang="en-US" sz="1200" dirty="0" smtClean="0"/>
          </a:p>
        </p:txBody>
      </p:sp>
      <p:cxnSp>
        <p:nvCxnSpPr>
          <p:cNvPr id="51" name="Straight Arrow Connector 50"/>
          <p:cNvCxnSpPr>
            <a:stCxn id="10" idx="2"/>
            <a:endCxn id="15" idx="0"/>
          </p:cNvCxnSpPr>
          <p:nvPr/>
        </p:nvCxnSpPr>
        <p:spPr>
          <a:xfrm rot="5400000">
            <a:off x="1528710" y="3049460"/>
            <a:ext cx="1139887" cy="6255"/>
          </a:xfrm>
          <a:prstGeom prst="straightConnector1">
            <a:avLst/>
          </a:prstGeom>
          <a:ln w="47625">
            <a:solidFill>
              <a:schemeClr val="accent3">
                <a:lumMod val="75000"/>
              </a:schemeClr>
            </a:solidFill>
            <a:tailEnd type="arrow"/>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4627836" y="1246135"/>
            <a:ext cx="4174578" cy="487680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TextBox 37"/>
          <p:cNvSpPr txBox="1"/>
          <p:nvPr/>
        </p:nvSpPr>
        <p:spPr>
          <a:xfrm>
            <a:off x="627993" y="5599059"/>
            <a:ext cx="3390900" cy="523220"/>
          </a:xfrm>
          <a:prstGeom prst="rect">
            <a:avLst/>
          </a:prstGeom>
          <a:noFill/>
        </p:spPr>
        <p:txBody>
          <a:bodyPr wrap="square" rtlCol="0">
            <a:spAutoFit/>
          </a:bodyPr>
          <a:lstStyle/>
          <a:p>
            <a:pPr algn="ctr"/>
            <a:r>
              <a:rPr lang="zh-CN" altLang="en-US" sz="2800" dirty="0" smtClean="0"/>
              <a:t>近代码</a:t>
            </a:r>
            <a:r>
              <a:rPr lang="en-US" altLang="zh-CN" sz="2800" dirty="0" smtClean="0"/>
              <a:t>(Code Near)</a:t>
            </a:r>
            <a:endParaRPr lang="en-US" sz="28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编程模型</a:t>
            </a:r>
            <a:endParaRPr lang="zh-CN" altLang="en-US" dirty="0"/>
          </a:p>
        </p:txBody>
      </p:sp>
      <p:sp>
        <p:nvSpPr>
          <p:cNvPr id="3" name="Content Placeholder 2"/>
          <p:cNvSpPr>
            <a:spLocks noGrp="1"/>
          </p:cNvSpPr>
          <p:nvPr>
            <p:ph idx="1"/>
          </p:nvPr>
        </p:nvSpPr>
        <p:spPr>
          <a:xfrm>
            <a:off x="457200" y="1071546"/>
            <a:ext cx="8229600" cy="5054617"/>
          </a:xfrm>
        </p:spPr>
        <p:txBody>
          <a:bodyPr/>
          <a:lstStyle/>
          <a:p>
            <a:r>
              <a:rPr lang="zh-CN" altLang="en-US" sz="2000" dirty="0" smtClean="0"/>
              <a:t>使用现有的客户端</a:t>
            </a:r>
            <a:r>
              <a:rPr lang="en-US" altLang="zh-CN" sz="2000" dirty="0" smtClean="0"/>
              <a:t>SQL</a:t>
            </a:r>
            <a:r>
              <a:rPr lang="zh-CN" altLang="en-US" sz="2000" dirty="0" smtClean="0"/>
              <a:t>库</a:t>
            </a:r>
            <a:r>
              <a:rPr lang="en-US" altLang="zh-CN" sz="2000" dirty="0" smtClean="0"/>
              <a:t>(SQL </a:t>
            </a:r>
            <a:r>
              <a:rPr lang="en-US" sz="2000" dirty="0" smtClean="0"/>
              <a:t>client libraries)</a:t>
            </a:r>
          </a:p>
          <a:p>
            <a:pPr lvl="1"/>
            <a:r>
              <a:rPr lang="en-US" sz="2000" dirty="0" smtClean="0"/>
              <a:t>ADO.NET, ODBC</a:t>
            </a:r>
          </a:p>
          <a:p>
            <a:r>
              <a:rPr lang="zh-CN" altLang="en-US" sz="2000" dirty="0" smtClean="0"/>
              <a:t>使用常用的</a:t>
            </a:r>
            <a:r>
              <a:rPr lang="en-US" altLang="zh-CN" sz="2000" dirty="0" smtClean="0"/>
              <a:t>SQL</a:t>
            </a:r>
            <a:r>
              <a:rPr lang="zh-CN" altLang="en-US" sz="2000" dirty="0" smtClean="0"/>
              <a:t>安全模型</a:t>
            </a:r>
            <a:endParaRPr lang="en-US" sz="2000" dirty="0" smtClean="0"/>
          </a:p>
          <a:p>
            <a:pPr lvl="1"/>
            <a:r>
              <a:rPr lang="zh-CN" altLang="en-US" sz="2000" dirty="0" smtClean="0">
                <a:latin typeface="+mn-ea"/>
              </a:rPr>
              <a:t>注册用户认证</a:t>
            </a:r>
            <a:r>
              <a:rPr lang="en-US" altLang="zh-CN" sz="2000" dirty="0" smtClean="0">
                <a:latin typeface="+mn-ea"/>
              </a:rPr>
              <a:t>, </a:t>
            </a:r>
            <a:r>
              <a:rPr lang="zh-CN" altLang="en-US" sz="2000" dirty="0" smtClean="0">
                <a:latin typeface="+mn-ea"/>
              </a:rPr>
              <a:t>将用户和角色进行匹配</a:t>
            </a:r>
            <a:endParaRPr lang="en-US" sz="2000" dirty="0" smtClean="0">
              <a:latin typeface="+mn-ea"/>
            </a:endParaRPr>
          </a:p>
          <a:p>
            <a:pPr lvl="1"/>
            <a:r>
              <a:rPr lang="zh-CN" altLang="en-US" sz="2000" dirty="0" smtClean="0">
                <a:latin typeface="+mn-ea"/>
              </a:rPr>
              <a:t>将</a:t>
            </a:r>
            <a:r>
              <a:rPr lang="en-US" altLang="zh-CN" sz="2000" dirty="0" smtClean="0">
                <a:latin typeface="+mn-ea"/>
              </a:rPr>
              <a:t>SQL</a:t>
            </a:r>
            <a:r>
              <a:rPr lang="zh-CN" altLang="en-US" sz="2000" dirty="0" smtClean="0">
                <a:latin typeface="+mn-ea"/>
              </a:rPr>
              <a:t>对象授权给用户和角色</a:t>
            </a:r>
            <a:endParaRPr lang="en-US" sz="2000" dirty="0" smtClean="0">
              <a:latin typeface="+mn-ea"/>
            </a:endParaRPr>
          </a:p>
          <a:p>
            <a:pPr lvl="1"/>
            <a:r>
              <a:rPr lang="zh-CN" altLang="en-US" sz="2000" dirty="0" smtClean="0">
                <a:latin typeface="+mn-ea"/>
              </a:rPr>
              <a:t>仅限于</a:t>
            </a:r>
            <a:r>
              <a:rPr lang="en-US" altLang="zh-CN" sz="2000" dirty="0" smtClean="0">
                <a:latin typeface="+mn-ea"/>
              </a:rPr>
              <a:t>SQL</a:t>
            </a:r>
            <a:r>
              <a:rPr lang="zh-CN" altLang="en-US" sz="2000" dirty="0" smtClean="0">
                <a:latin typeface="+mn-ea"/>
              </a:rPr>
              <a:t>认证模式</a:t>
            </a:r>
            <a:r>
              <a:rPr lang="en-US" sz="2000" dirty="0" smtClean="0"/>
              <a:t>(</a:t>
            </a:r>
            <a:r>
              <a:rPr lang="zh-CN" altLang="en-US" sz="2000" dirty="0" smtClean="0"/>
              <a:t>用户名</a:t>
            </a:r>
            <a:r>
              <a:rPr lang="en-US" sz="2000" dirty="0" smtClean="0"/>
              <a:t> + </a:t>
            </a:r>
            <a:r>
              <a:rPr lang="zh-CN" altLang="en-US" sz="2000" dirty="0" smtClean="0"/>
              <a:t>口令</a:t>
            </a:r>
            <a:r>
              <a:rPr lang="en-US" sz="2000" dirty="0" smtClean="0"/>
              <a:t>)</a:t>
            </a:r>
            <a:endParaRPr lang="en-US" sz="2000" dirty="0" smtClean="0">
              <a:solidFill>
                <a:srgbClr val="FF0000"/>
              </a:solidFill>
            </a:endParaRPr>
          </a:p>
          <a:p>
            <a:r>
              <a:rPr lang="zh-CN" altLang="en-US" sz="2000" dirty="0" smtClean="0"/>
              <a:t>少量数据</a:t>
            </a:r>
            <a:r>
              <a:rPr lang="en-US" altLang="zh-CN" sz="2000" dirty="0" smtClean="0"/>
              <a:t> (&lt;10GB)</a:t>
            </a:r>
            <a:endParaRPr lang="en-US" sz="2000" dirty="0" smtClean="0"/>
          </a:p>
          <a:p>
            <a:pPr lvl="1"/>
            <a:r>
              <a:rPr lang="zh-CN" altLang="en-US" sz="2000" dirty="0" smtClean="0"/>
              <a:t>使用一个数据库</a:t>
            </a:r>
            <a:endParaRPr lang="en-US" altLang="zh-CN" sz="2000" dirty="0" smtClean="0"/>
          </a:p>
          <a:p>
            <a:pPr lvl="1"/>
            <a:r>
              <a:rPr lang="zh-CN" altLang="en-US" sz="2000" dirty="0" smtClean="0"/>
              <a:t>编程模型与普通的</a:t>
            </a:r>
            <a:r>
              <a:rPr lang="en-US" altLang="zh-CN" sz="2000" dirty="0" smtClean="0"/>
              <a:t>O</a:t>
            </a:r>
            <a:r>
              <a:rPr lang="en-US" sz="2000" dirty="0" smtClean="0"/>
              <a:t>n-premise SQL Server</a:t>
            </a:r>
            <a:r>
              <a:rPr lang="zh-CN" altLang="en-US" sz="2000" dirty="0" smtClean="0"/>
              <a:t>相同</a:t>
            </a:r>
            <a:endParaRPr lang="en-US" sz="2000" dirty="0" smtClean="0"/>
          </a:p>
          <a:p>
            <a:r>
              <a:rPr lang="zh-CN" altLang="en-US" sz="2000" dirty="0" smtClean="0"/>
              <a:t>大量数据 </a:t>
            </a:r>
            <a:r>
              <a:rPr lang="en-US" altLang="zh-CN" sz="2000" dirty="0" smtClean="0"/>
              <a:t>(&gt;10GB)</a:t>
            </a:r>
            <a:endParaRPr lang="en-US" sz="2000" dirty="0" smtClean="0"/>
          </a:p>
          <a:p>
            <a:pPr lvl="1"/>
            <a:r>
              <a:rPr lang="zh-CN" altLang="en-US" sz="2000" dirty="0" smtClean="0"/>
              <a:t>把数据分区</a:t>
            </a:r>
            <a:r>
              <a:rPr lang="en-US" altLang="zh-CN" sz="2000" dirty="0" smtClean="0"/>
              <a:t>(partition)</a:t>
            </a:r>
            <a:r>
              <a:rPr lang="zh-CN" altLang="en-US" sz="2000" dirty="0" smtClean="0"/>
              <a:t>到多个数据库</a:t>
            </a:r>
            <a:endParaRPr lang="en-US" sz="2000" dirty="0" smtClean="0"/>
          </a:p>
          <a:p>
            <a:pPr lvl="1"/>
            <a:r>
              <a:rPr lang="zh-CN" altLang="en-US" sz="2000" dirty="0" smtClean="0"/>
              <a:t>利用并行查询读取数据</a:t>
            </a:r>
            <a:endParaRPr lang="en-US" altLang="zh-CN" sz="20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zh-CN" altLang="en-US" dirty="0" smtClean="0"/>
              <a:t>兼容性目标</a:t>
            </a:r>
            <a:endParaRPr lang="zh-CN" altLang="en-US" dirty="0"/>
          </a:p>
        </p:txBody>
      </p:sp>
      <p:sp>
        <p:nvSpPr>
          <p:cNvPr id="5" name="Content Placeholder 4"/>
          <p:cNvSpPr>
            <a:spLocks noGrp="1"/>
          </p:cNvSpPr>
          <p:nvPr>
            <p:ph idx="1"/>
          </p:nvPr>
        </p:nvSpPr>
        <p:spPr>
          <a:xfrm>
            <a:off x="457199" y="1156057"/>
            <a:ext cx="8494295" cy="4191000"/>
          </a:xfrm>
        </p:spPr>
        <p:txBody>
          <a:bodyPr>
            <a:noAutofit/>
          </a:bodyPr>
          <a:lstStyle/>
          <a:p>
            <a:r>
              <a:rPr lang="zh-CN" altLang="en-US" sz="3600" dirty="0" smtClean="0">
                <a:latin typeface="+mn-ea"/>
              </a:rPr>
              <a:t>支持常用的应用模式</a:t>
            </a:r>
            <a:endParaRPr lang="en-US" altLang="zh-CN" sz="3600" dirty="0" smtClean="0">
              <a:solidFill>
                <a:schemeClr val="tx1"/>
              </a:solidFill>
              <a:latin typeface="+mn-ea"/>
            </a:endParaRPr>
          </a:p>
          <a:p>
            <a:r>
              <a:rPr lang="zh-CN" altLang="en-US" sz="3600" dirty="0" smtClean="0">
                <a:latin typeface="+mn-ea"/>
              </a:rPr>
              <a:t>着重逻辑性管理 </a:t>
            </a:r>
            <a:endParaRPr lang="en-US" altLang="zh-CN" sz="3600" dirty="0" smtClean="0">
              <a:latin typeface="+mn-ea"/>
            </a:endParaRPr>
          </a:p>
          <a:p>
            <a:r>
              <a:rPr lang="en-US" altLang="zh-CN" sz="3600" dirty="0" smtClean="0">
                <a:latin typeface="+mn-ea"/>
              </a:rPr>
              <a:t>SQL Azure </a:t>
            </a:r>
            <a:r>
              <a:rPr lang="zh-CN" altLang="en-US" sz="3600" dirty="0" smtClean="0">
                <a:latin typeface="+mn-ea"/>
              </a:rPr>
              <a:t>和 </a:t>
            </a:r>
            <a:r>
              <a:rPr lang="en-US" altLang="zh-CN" sz="3600" dirty="0" smtClean="0">
                <a:latin typeface="+mn-ea"/>
              </a:rPr>
              <a:t>SQL Server </a:t>
            </a:r>
            <a:r>
              <a:rPr lang="zh-CN" altLang="en-US" sz="3600" dirty="0" smtClean="0">
                <a:latin typeface="+mn-ea"/>
              </a:rPr>
              <a:t>模式相同</a:t>
            </a:r>
          </a:p>
          <a:p>
            <a:endParaRPr lang="en-US" sz="4400" dirty="0" smtClean="0">
              <a:solidFill>
                <a:srgbClr val="FF0000"/>
              </a:solidFill>
            </a:endParaRPr>
          </a:p>
        </p:txBody>
      </p:sp>
      <p:sp>
        <p:nvSpPr>
          <p:cNvPr id="12" name="Rectangle 11"/>
          <p:cNvSpPr/>
          <p:nvPr/>
        </p:nvSpPr>
        <p:spPr>
          <a:xfrm>
            <a:off x="304800" y="4071943"/>
            <a:ext cx="8382000" cy="114300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None/>
            </a:pPr>
            <a:r>
              <a:rPr lang="en-US" sz="2400" b="1" dirty="0" smtClean="0">
                <a:solidFill>
                  <a:schemeClr val="tx1"/>
                </a:solidFill>
                <a:latin typeface="+mn-ea"/>
              </a:rPr>
              <a:t>V1: </a:t>
            </a:r>
            <a:r>
              <a:rPr lang="zh-CN" altLang="en-US" sz="2400" b="1" dirty="0" smtClean="0">
                <a:solidFill>
                  <a:schemeClr val="tx1"/>
                </a:solidFill>
                <a:latin typeface="+mn-ea"/>
              </a:rPr>
              <a:t>满足</a:t>
            </a:r>
            <a:r>
              <a:rPr lang="en-US" altLang="zh-CN" sz="2400" b="1" dirty="0" smtClean="0">
                <a:solidFill>
                  <a:schemeClr val="tx1"/>
                </a:solidFill>
                <a:latin typeface="+mn-ea"/>
              </a:rPr>
              <a:t>95%</a:t>
            </a:r>
            <a:r>
              <a:rPr lang="zh-CN" altLang="en-US" sz="2400" b="1" dirty="0" smtClean="0">
                <a:solidFill>
                  <a:schemeClr val="tx1"/>
                </a:solidFill>
                <a:latin typeface="+mn-ea"/>
              </a:rPr>
              <a:t>或更多网络和部门应用需要</a:t>
            </a:r>
            <a:endParaRPr lang="en-US" sz="2400" b="1" i="1" dirty="0" smtClean="0">
              <a:solidFill>
                <a:schemeClr val="tx1"/>
              </a:solidFill>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t>V1</a:t>
            </a:r>
            <a:r>
              <a:rPr lang="zh-CN" altLang="en-US" dirty="0" smtClean="0"/>
              <a:t>支持功能</a:t>
            </a:r>
            <a:endParaRPr lang="en-US" dirty="0"/>
          </a:p>
        </p:txBody>
      </p:sp>
      <p:sp>
        <p:nvSpPr>
          <p:cNvPr id="9" name="Content Placeholder 8"/>
          <p:cNvSpPr>
            <a:spLocks noGrp="1"/>
          </p:cNvSpPr>
          <p:nvPr>
            <p:ph sz="half" idx="2"/>
          </p:nvPr>
        </p:nvSpPr>
        <p:spPr>
          <a:xfrm>
            <a:off x="380999" y="2174875"/>
            <a:ext cx="4114800" cy="3533275"/>
          </a:xfrm>
        </p:spPr>
        <p:txBody>
          <a:bodyPr/>
          <a:lstStyle/>
          <a:p>
            <a:r>
              <a:rPr lang="zh-CN" altLang="en-US" sz="2800" dirty="0" smtClean="0"/>
              <a:t>表格</a:t>
            </a:r>
            <a:r>
              <a:rPr lang="en-US" sz="2800" dirty="0" smtClean="0"/>
              <a:t>, </a:t>
            </a:r>
            <a:r>
              <a:rPr lang="zh-CN" altLang="en-US" sz="2800" dirty="0" smtClean="0"/>
              <a:t>索引</a:t>
            </a:r>
            <a:r>
              <a:rPr lang="en-US" altLang="zh-CN" sz="2800" dirty="0" smtClean="0"/>
              <a:t>,</a:t>
            </a:r>
            <a:r>
              <a:rPr lang="zh-CN" altLang="en-US" sz="2800" dirty="0" smtClean="0"/>
              <a:t>视图</a:t>
            </a:r>
            <a:endParaRPr lang="en-US" sz="2800" dirty="0" smtClean="0"/>
          </a:p>
          <a:p>
            <a:r>
              <a:rPr lang="zh-CN" altLang="en-US" sz="2800" dirty="0" smtClean="0"/>
              <a:t>存储过程 </a:t>
            </a:r>
            <a:r>
              <a:rPr lang="en-US" altLang="zh-CN" sz="2800" dirty="0" smtClean="0"/>
              <a:t>, </a:t>
            </a:r>
            <a:r>
              <a:rPr lang="zh-CN" altLang="en-US" sz="2800" dirty="0" smtClean="0"/>
              <a:t>函数</a:t>
            </a:r>
            <a:endParaRPr lang="en-US" altLang="zh-CN" sz="2800" dirty="0" smtClean="0"/>
          </a:p>
          <a:p>
            <a:r>
              <a:rPr lang="zh-CN" altLang="en-US" sz="2800" dirty="0" smtClean="0"/>
              <a:t>触发器</a:t>
            </a:r>
            <a:r>
              <a:rPr lang="en-US" sz="2800" dirty="0" smtClean="0"/>
              <a:t>(Triggers)</a:t>
            </a:r>
          </a:p>
          <a:p>
            <a:r>
              <a:rPr lang="zh-CN" altLang="en-US" sz="2800" dirty="0" smtClean="0"/>
              <a:t>约束</a:t>
            </a:r>
            <a:r>
              <a:rPr lang="en-US" altLang="zh-CN" sz="2800" dirty="0" smtClean="0"/>
              <a:t>(</a:t>
            </a:r>
            <a:r>
              <a:rPr lang="en-US" sz="2800" dirty="0" smtClean="0"/>
              <a:t>Constraints</a:t>
            </a:r>
            <a:r>
              <a:rPr lang="en-US" altLang="zh-CN" sz="2800" dirty="0" smtClean="0"/>
              <a:t>)</a:t>
            </a:r>
          </a:p>
          <a:p>
            <a:r>
              <a:rPr lang="zh-CN" altLang="en-US" sz="2800" dirty="0" smtClean="0"/>
              <a:t>表变量</a:t>
            </a:r>
            <a:r>
              <a:rPr lang="en-US" sz="2800" dirty="0" smtClean="0"/>
              <a:t>(Table variables)</a:t>
            </a:r>
          </a:p>
          <a:p>
            <a:r>
              <a:rPr lang="en-US" sz="2800" dirty="0" smtClean="0"/>
              <a:t>… </a:t>
            </a:r>
            <a:br>
              <a:rPr lang="en-US" sz="2800" dirty="0" smtClean="0"/>
            </a:br>
            <a:endParaRPr lang="en-US" sz="2800" dirty="0"/>
          </a:p>
        </p:txBody>
      </p:sp>
      <p:sp>
        <p:nvSpPr>
          <p:cNvPr id="10" name="Text Placeholder 9"/>
          <p:cNvSpPr>
            <a:spLocks noGrp="1"/>
          </p:cNvSpPr>
          <p:nvPr>
            <p:ph type="body" sz="quarter" idx="3"/>
          </p:nvPr>
        </p:nvSpPr>
        <p:spPr/>
        <p:txBody>
          <a:bodyPr/>
          <a:lstStyle/>
          <a:p>
            <a:r>
              <a:rPr lang="en-US" altLang="zh-CN" dirty="0" smtClean="0"/>
              <a:t>V1</a:t>
            </a:r>
            <a:r>
              <a:rPr lang="zh-CN" altLang="en-US" dirty="0" smtClean="0"/>
              <a:t>以后功能</a:t>
            </a:r>
            <a:endParaRPr lang="en-US" dirty="0"/>
          </a:p>
        </p:txBody>
      </p:sp>
      <p:sp>
        <p:nvSpPr>
          <p:cNvPr id="11" name="Content Placeholder 10"/>
          <p:cNvSpPr>
            <a:spLocks noGrp="1"/>
          </p:cNvSpPr>
          <p:nvPr>
            <p:ph sz="quarter" idx="4"/>
          </p:nvPr>
        </p:nvSpPr>
        <p:spPr>
          <a:xfrm>
            <a:off x="4645026" y="2174875"/>
            <a:ext cx="4117974" cy="3533275"/>
          </a:xfrm>
        </p:spPr>
        <p:txBody>
          <a:bodyPr/>
          <a:lstStyle/>
          <a:p>
            <a:r>
              <a:rPr lang="zh-CN" altLang="en-US" sz="2800" dirty="0" smtClean="0"/>
              <a:t>分布式事务</a:t>
            </a:r>
            <a:r>
              <a:rPr lang="en-US" altLang="zh-CN" sz="2800" dirty="0" smtClean="0"/>
              <a:t>(Distributed </a:t>
            </a:r>
            <a:r>
              <a:rPr lang="en-US" sz="2800" dirty="0" smtClean="0"/>
              <a:t>Transactions)</a:t>
            </a:r>
          </a:p>
          <a:p>
            <a:r>
              <a:rPr lang="zh-CN" altLang="en-US" sz="2800" dirty="0" smtClean="0"/>
              <a:t>分布查询 </a:t>
            </a:r>
            <a:r>
              <a:rPr lang="en-US" altLang="zh-CN" sz="2800" dirty="0" smtClean="0"/>
              <a:t>(Distributed Query)</a:t>
            </a:r>
            <a:endParaRPr lang="en-US" sz="2800" dirty="0" smtClean="0"/>
          </a:p>
          <a:p>
            <a:r>
              <a:rPr lang="en-US" sz="2800" dirty="0" smtClean="0"/>
              <a:t>CLR</a:t>
            </a:r>
            <a:endParaRPr lang="en-US" sz="2800" dirty="0" smtClean="0">
              <a:latin typeface="+mn-ea"/>
            </a:endParaRPr>
          </a:p>
          <a:p>
            <a:r>
              <a:rPr lang="zh-CN" altLang="en-US" sz="2800" dirty="0" smtClean="0">
                <a:latin typeface="+mn-ea"/>
              </a:rPr>
              <a:t>服务代理</a:t>
            </a:r>
            <a:r>
              <a:rPr lang="en-US" altLang="zh-CN" sz="2800" dirty="0" smtClean="0">
                <a:latin typeface="+mn-ea"/>
              </a:rPr>
              <a:t>(</a:t>
            </a:r>
            <a:r>
              <a:rPr lang="en-US" sz="2800" dirty="0" smtClean="0"/>
              <a:t>Service Broker</a:t>
            </a:r>
            <a:r>
              <a:rPr lang="en-US" altLang="zh-CN" sz="2800" dirty="0" smtClean="0">
                <a:latin typeface="+mn-ea"/>
              </a:rPr>
              <a:t>)</a:t>
            </a:r>
            <a:endParaRPr lang="en-US" sz="2800" dirty="0" smtClean="0">
              <a:latin typeface="+mn-ea"/>
            </a:endParaRPr>
          </a:p>
          <a:p>
            <a:r>
              <a:rPr lang="zh-CN" altLang="en-US" sz="2800" dirty="0" smtClean="0"/>
              <a:t>空间数据类型</a:t>
            </a:r>
            <a:r>
              <a:rPr lang="en-US" sz="2800" dirty="0" smtClean="0"/>
              <a:t>	</a:t>
            </a:r>
          </a:p>
          <a:p>
            <a:r>
              <a:rPr lang="zh-CN" altLang="en-US" sz="2800" dirty="0" smtClean="0"/>
              <a:t>系统视图</a:t>
            </a:r>
            <a:endParaRPr lang="en-US" sz="2800" dirty="0"/>
          </a:p>
        </p:txBody>
      </p:sp>
      <p:sp>
        <p:nvSpPr>
          <p:cNvPr id="12" name="Title 3"/>
          <p:cNvSpPr>
            <a:spLocks noGrp="1"/>
          </p:cNvSpPr>
          <p:nvPr>
            <p:ph type="title"/>
          </p:nvPr>
        </p:nvSpPr>
        <p:spPr>
          <a:xfrm>
            <a:off x="0" y="285728"/>
            <a:ext cx="8382000" cy="665162"/>
          </a:xfrm>
        </p:spPr>
        <p:txBody>
          <a:bodyPr>
            <a:normAutofit fontScale="90000"/>
          </a:bodyPr>
          <a:lstStyle/>
          <a:p>
            <a:r>
              <a:rPr lang="en-US" altLang="zh-CN" b="1" dirty="0" smtClean="0">
                <a:latin typeface="+mj-ea"/>
              </a:rPr>
              <a:t>SQL </a:t>
            </a:r>
            <a:r>
              <a:rPr lang="zh-CN" altLang="en-US" b="1" dirty="0" smtClean="0">
                <a:latin typeface="+mj-ea"/>
              </a:rPr>
              <a:t>兼容性实例</a:t>
            </a:r>
            <a:endParaRPr lang="zh-CN" altLang="en-US" b="1" dirty="0">
              <a:latin typeface="+mj-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build="p"/>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可扩展性应用</a:t>
            </a:r>
            <a:endParaRPr lang="en-US" dirty="0" smtClean="0"/>
          </a:p>
        </p:txBody>
      </p:sp>
      <p:sp>
        <p:nvSpPr>
          <p:cNvPr id="3" name="Text Placeholder 2"/>
          <p:cNvSpPr>
            <a:spLocks noGrp="1"/>
          </p:cNvSpPr>
          <p:nvPr>
            <p:ph idx="1"/>
          </p:nvPr>
        </p:nvSpPr>
        <p:spPr>
          <a:xfrm>
            <a:off x="381000" y="1412875"/>
            <a:ext cx="8382000" cy="1873249"/>
          </a:xfrm>
        </p:spPr>
        <p:txBody>
          <a:bodyPr/>
          <a:lstStyle/>
          <a:p>
            <a:r>
              <a:rPr lang="zh-CN" altLang="en-US" sz="2800" dirty="0" smtClean="0"/>
              <a:t>我怎么可以从</a:t>
            </a:r>
            <a:r>
              <a:rPr lang="en-US" altLang="zh-CN" sz="2800" dirty="0" smtClean="0"/>
              <a:t>SQL Azure</a:t>
            </a:r>
            <a:r>
              <a:rPr lang="zh-CN" altLang="en-US" sz="2800" dirty="0" smtClean="0"/>
              <a:t>数据库端获取最高性能</a:t>
            </a:r>
            <a:r>
              <a:rPr lang="en-US" sz="2800" dirty="0" smtClean="0"/>
              <a:t>?</a:t>
            </a:r>
          </a:p>
          <a:p>
            <a:r>
              <a:rPr lang="en-US" altLang="zh-CN" sz="2800" dirty="0" smtClean="0"/>
              <a:t>SQL Azure</a:t>
            </a:r>
            <a:r>
              <a:rPr lang="zh-CN" altLang="en-US" sz="2800" dirty="0" smtClean="0"/>
              <a:t>如何满足我的应用若有大数据存储要求</a:t>
            </a:r>
            <a:r>
              <a:rPr lang="en-US" altLang="zh-CN" sz="2800" dirty="0" smtClean="0"/>
              <a:t>?</a:t>
            </a:r>
            <a:endParaRPr lang="en-US" sz="2000" dirty="0" smtClean="0"/>
          </a:p>
        </p:txBody>
      </p:sp>
      <p:sp>
        <p:nvSpPr>
          <p:cNvPr id="4" name="Rectangle 3"/>
          <p:cNvSpPr/>
          <p:nvPr/>
        </p:nvSpPr>
        <p:spPr>
          <a:xfrm>
            <a:off x="304800" y="4071942"/>
            <a:ext cx="8382000" cy="16143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None/>
            </a:pPr>
            <a:r>
              <a:rPr lang="zh-CN" altLang="en-US" sz="2400" b="1" dirty="0" smtClean="0">
                <a:solidFill>
                  <a:schemeClr val="tx1"/>
                </a:solidFill>
                <a:latin typeface="+mn-ea"/>
              </a:rPr>
              <a:t>利用</a:t>
            </a:r>
            <a:r>
              <a:rPr lang="en-US" sz="2400" b="1" dirty="0" smtClean="0">
                <a:solidFill>
                  <a:schemeClr val="tx1"/>
                </a:solidFill>
                <a:latin typeface="+mn-ea"/>
              </a:rPr>
              <a:t>SQL Azure</a:t>
            </a:r>
            <a:r>
              <a:rPr lang="zh-CN" altLang="en-US" sz="2400" b="1" dirty="0" smtClean="0">
                <a:solidFill>
                  <a:schemeClr val="tx1"/>
                </a:solidFill>
                <a:latin typeface="+mn-ea"/>
              </a:rPr>
              <a:t>向外扩展</a:t>
            </a:r>
            <a:r>
              <a:rPr lang="en-US" altLang="zh-CN" sz="2400" b="1" dirty="0" smtClean="0">
                <a:solidFill>
                  <a:schemeClr val="tx1"/>
                </a:solidFill>
                <a:latin typeface="+mn-ea"/>
              </a:rPr>
              <a:t>(Scale Out)</a:t>
            </a:r>
            <a:r>
              <a:rPr lang="zh-CN" altLang="en-US" sz="2400" b="1" dirty="0" smtClean="0">
                <a:solidFill>
                  <a:schemeClr val="tx1"/>
                </a:solidFill>
                <a:latin typeface="+mn-ea"/>
              </a:rPr>
              <a:t>可以满足这些需求</a:t>
            </a:r>
            <a:endParaRPr lang="en-US" sz="2400" b="1" dirty="0" smtClean="0">
              <a:solidFill>
                <a:schemeClr val="tx1"/>
              </a:solidFill>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a:t>
            </a:r>
            <a:r>
              <a:rPr lang="en-US" dirty="0" smtClean="0"/>
              <a:t>cale Out</a:t>
            </a:r>
            <a:r>
              <a:rPr lang="zh-CN" altLang="en-US" dirty="0" smtClean="0"/>
              <a:t>架构实例</a:t>
            </a:r>
            <a:endParaRPr lang="en-US" dirty="0"/>
          </a:p>
        </p:txBody>
      </p:sp>
      <p:grpSp>
        <p:nvGrpSpPr>
          <p:cNvPr id="3" name="Group 122"/>
          <p:cNvGrpSpPr/>
          <p:nvPr/>
        </p:nvGrpSpPr>
        <p:grpSpPr>
          <a:xfrm>
            <a:off x="225724" y="4239837"/>
            <a:ext cx="8534400" cy="1308325"/>
            <a:chOff x="225724" y="4239837"/>
            <a:chExt cx="8534400" cy="1308325"/>
          </a:xfrm>
        </p:grpSpPr>
        <p:sp>
          <p:nvSpPr>
            <p:cNvPr id="54" name="Rounded Rectangle 53"/>
            <p:cNvSpPr/>
            <p:nvPr/>
          </p:nvSpPr>
          <p:spPr bwMode="blackGray">
            <a:xfrm>
              <a:off x="225724" y="4239837"/>
              <a:ext cx="8534400" cy="1308325"/>
            </a:xfrm>
            <a:prstGeom prst="roundRect">
              <a:avLst>
                <a:gd name="adj" fmla="val 5552"/>
              </a:avLst>
            </a:prstGeom>
            <a:ln>
              <a:headEnd type="none" w="med" len="med"/>
              <a:tailEnd type="none" w="med" len="med"/>
            </a:ln>
            <a:effectLst>
              <a:outerShdw blurRad="50800" dist="63500" dir="2700000" algn="tl" rotWithShape="0">
                <a:prstClr val="black">
                  <a:alpha val="40000"/>
                </a:prstClr>
              </a:outerShdw>
            </a:effectLst>
          </p:spPr>
          <p:style>
            <a:lnRef idx="1">
              <a:schemeClr val="accent2"/>
            </a:lnRef>
            <a:fillRef idx="1003">
              <a:schemeClr val="dk1"/>
            </a:fillRef>
            <a:effectRef idx="2">
              <a:schemeClr val="accent2"/>
            </a:effectRef>
            <a:fontRef idx="minor">
              <a:schemeClr val="lt1"/>
            </a:fontRef>
          </p:style>
          <p:txBody>
            <a:bodyPr vert="horz" wrap="square" lIns="109724" tIns="54862" rIns="109724" bIns="54862" numCol="1" rtlCol="0" anchor="ctr" anchorCtr="0" compatLnSpc="1">
              <a:prstTxWarp prst="textNoShape">
                <a:avLst/>
              </a:prstTxWarp>
            </a:bodyPr>
            <a:lstStyle/>
            <a:p>
              <a:pPr defTabSz="1096919"/>
              <a:r>
                <a:rPr lang="zh-CN" altLang="en-US" sz="2800" dirty="0" smtClean="0">
                  <a:solidFill>
                    <a:schemeClr val="accent2"/>
                  </a:solidFill>
                  <a:effectLst>
                    <a:outerShdw blurRad="38100" dist="38100" dir="2700000" algn="tl">
                      <a:srgbClr val="000000">
                        <a:alpha val="43137"/>
                      </a:srgbClr>
                    </a:outerShdw>
                  </a:effectLst>
                </a:rPr>
                <a:t>数据分区</a:t>
              </a:r>
              <a:endParaRPr lang="en-US" sz="2800" dirty="0" smtClean="0">
                <a:solidFill>
                  <a:schemeClr val="accent2"/>
                </a:solidFill>
                <a:effectLst>
                  <a:outerShdw blurRad="38100" dist="38100" dir="2700000" algn="tl">
                    <a:srgbClr val="000000">
                      <a:alpha val="43137"/>
                    </a:srgbClr>
                  </a:outerShdw>
                </a:effectLst>
              </a:endParaRPr>
            </a:p>
          </p:txBody>
        </p:sp>
        <p:grpSp>
          <p:nvGrpSpPr>
            <p:cNvPr id="4" name="Group 11"/>
            <p:cNvGrpSpPr/>
            <p:nvPr/>
          </p:nvGrpSpPr>
          <p:grpSpPr>
            <a:xfrm>
              <a:off x="2282048" y="4333276"/>
              <a:ext cx="402512" cy="537585"/>
              <a:chOff x="5715364" y="4988891"/>
              <a:chExt cx="402512" cy="537585"/>
            </a:xfrm>
          </p:grpSpPr>
          <p:pic>
            <p:nvPicPr>
              <p:cNvPr id="10"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11"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5" name="Group 16"/>
            <p:cNvGrpSpPr/>
            <p:nvPr/>
          </p:nvGrpSpPr>
          <p:grpSpPr>
            <a:xfrm>
              <a:off x="2794261" y="4333276"/>
              <a:ext cx="402512" cy="537585"/>
              <a:chOff x="5715364" y="4988891"/>
              <a:chExt cx="402512" cy="537585"/>
            </a:xfrm>
          </p:grpSpPr>
          <p:pic>
            <p:nvPicPr>
              <p:cNvPr id="18"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19"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6" name="Group 40"/>
            <p:cNvGrpSpPr/>
            <p:nvPr/>
          </p:nvGrpSpPr>
          <p:grpSpPr>
            <a:xfrm>
              <a:off x="4843113" y="4333276"/>
              <a:ext cx="402512" cy="537585"/>
              <a:chOff x="5715364" y="4988891"/>
              <a:chExt cx="402512" cy="537585"/>
            </a:xfrm>
          </p:grpSpPr>
          <p:pic>
            <p:nvPicPr>
              <p:cNvPr id="42"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43"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7" name="Group 43"/>
            <p:cNvGrpSpPr/>
            <p:nvPr/>
          </p:nvGrpSpPr>
          <p:grpSpPr>
            <a:xfrm>
              <a:off x="4330900" y="4333276"/>
              <a:ext cx="402512" cy="537585"/>
              <a:chOff x="5715364" y="4988891"/>
              <a:chExt cx="402512" cy="537585"/>
            </a:xfrm>
          </p:grpSpPr>
          <p:pic>
            <p:nvPicPr>
              <p:cNvPr id="45"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46"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9" name="Group 46"/>
            <p:cNvGrpSpPr/>
            <p:nvPr/>
          </p:nvGrpSpPr>
          <p:grpSpPr>
            <a:xfrm>
              <a:off x="3818687" y="4333276"/>
              <a:ext cx="402512" cy="537585"/>
              <a:chOff x="5715364" y="4988891"/>
              <a:chExt cx="402512" cy="537585"/>
            </a:xfrm>
          </p:grpSpPr>
          <p:pic>
            <p:nvPicPr>
              <p:cNvPr id="48"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49"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12" name="Group 49"/>
            <p:cNvGrpSpPr/>
            <p:nvPr/>
          </p:nvGrpSpPr>
          <p:grpSpPr>
            <a:xfrm>
              <a:off x="3306474" y="4333276"/>
              <a:ext cx="402512" cy="537585"/>
              <a:chOff x="5715364" y="4988891"/>
              <a:chExt cx="402512" cy="537585"/>
            </a:xfrm>
          </p:grpSpPr>
          <p:pic>
            <p:nvPicPr>
              <p:cNvPr id="51"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52"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13" name="Group 54"/>
            <p:cNvGrpSpPr/>
            <p:nvPr/>
          </p:nvGrpSpPr>
          <p:grpSpPr>
            <a:xfrm>
              <a:off x="5355326" y="4333276"/>
              <a:ext cx="402512" cy="537585"/>
              <a:chOff x="5715364" y="4988891"/>
              <a:chExt cx="402512" cy="537585"/>
            </a:xfrm>
          </p:grpSpPr>
          <p:pic>
            <p:nvPicPr>
              <p:cNvPr id="56"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57"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14" name="Group 57"/>
            <p:cNvGrpSpPr/>
            <p:nvPr/>
          </p:nvGrpSpPr>
          <p:grpSpPr>
            <a:xfrm>
              <a:off x="5867539" y="4333276"/>
              <a:ext cx="402512" cy="537585"/>
              <a:chOff x="5715364" y="4988891"/>
              <a:chExt cx="402512" cy="537585"/>
            </a:xfrm>
          </p:grpSpPr>
          <p:pic>
            <p:nvPicPr>
              <p:cNvPr id="59"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60"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15" name="Group 60"/>
            <p:cNvGrpSpPr/>
            <p:nvPr/>
          </p:nvGrpSpPr>
          <p:grpSpPr>
            <a:xfrm>
              <a:off x="2477578" y="4589188"/>
              <a:ext cx="402512" cy="537585"/>
              <a:chOff x="5715364" y="4988891"/>
              <a:chExt cx="402512" cy="537585"/>
            </a:xfrm>
          </p:grpSpPr>
          <p:pic>
            <p:nvPicPr>
              <p:cNvPr id="62"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63"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16" name="Group 63"/>
            <p:cNvGrpSpPr/>
            <p:nvPr/>
          </p:nvGrpSpPr>
          <p:grpSpPr>
            <a:xfrm>
              <a:off x="2989791" y="4589188"/>
              <a:ext cx="402512" cy="537585"/>
              <a:chOff x="5715364" y="4988891"/>
              <a:chExt cx="402512" cy="537585"/>
            </a:xfrm>
          </p:grpSpPr>
          <p:pic>
            <p:nvPicPr>
              <p:cNvPr id="65"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66"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17" name="Group 66"/>
            <p:cNvGrpSpPr/>
            <p:nvPr/>
          </p:nvGrpSpPr>
          <p:grpSpPr>
            <a:xfrm>
              <a:off x="5038643" y="4589188"/>
              <a:ext cx="402512" cy="537585"/>
              <a:chOff x="5715364" y="4988891"/>
              <a:chExt cx="402512" cy="537585"/>
            </a:xfrm>
          </p:grpSpPr>
          <p:pic>
            <p:nvPicPr>
              <p:cNvPr id="68"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69"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20" name="Group 69"/>
            <p:cNvGrpSpPr/>
            <p:nvPr/>
          </p:nvGrpSpPr>
          <p:grpSpPr>
            <a:xfrm>
              <a:off x="4526430" y="4589188"/>
              <a:ext cx="402512" cy="537585"/>
              <a:chOff x="5715364" y="4988891"/>
              <a:chExt cx="402512" cy="537585"/>
            </a:xfrm>
          </p:grpSpPr>
          <p:pic>
            <p:nvPicPr>
              <p:cNvPr id="71"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72"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21" name="Group 72"/>
            <p:cNvGrpSpPr/>
            <p:nvPr/>
          </p:nvGrpSpPr>
          <p:grpSpPr>
            <a:xfrm>
              <a:off x="4014217" y="4589188"/>
              <a:ext cx="402512" cy="537585"/>
              <a:chOff x="5715364" y="4988891"/>
              <a:chExt cx="402512" cy="537585"/>
            </a:xfrm>
          </p:grpSpPr>
          <p:pic>
            <p:nvPicPr>
              <p:cNvPr id="74"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75"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22" name="Group 75"/>
            <p:cNvGrpSpPr/>
            <p:nvPr/>
          </p:nvGrpSpPr>
          <p:grpSpPr>
            <a:xfrm>
              <a:off x="3502004" y="4589188"/>
              <a:ext cx="402512" cy="537585"/>
              <a:chOff x="5715364" y="4988891"/>
              <a:chExt cx="402512" cy="537585"/>
            </a:xfrm>
          </p:grpSpPr>
          <p:pic>
            <p:nvPicPr>
              <p:cNvPr id="77"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78"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23" name="Group 78"/>
            <p:cNvGrpSpPr/>
            <p:nvPr/>
          </p:nvGrpSpPr>
          <p:grpSpPr>
            <a:xfrm>
              <a:off x="5550856" y="4589188"/>
              <a:ext cx="402512" cy="537585"/>
              <a:chOff x="5715364" y="4988891"/>
              <a:chExt cx="402512" cy="537585"/>
            </a:xfrm>
          </p:grpSpPr>
          <p:pic>
            <p:nvPicPr>
              <p:cNvPr id="80"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81"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24" name="Group 81"/>
            <p:cNvGrpSpPr/>
            <p:nvPr/>
          </p:nvGrpSpPr>
          <p:grpSpPr>
            <a:xfrm>
              <a:off x="6063069" y="4589188"/>
              <a:ext cx="402512" cy="537585"/>
              <a:chOff x="5715364" y="4988891"/>
              <a:chExt cx="402512" cy="537585"/>
            </a:xfrm>
          </p:grpSpPr>
          <p:pic>
            <p:nvPicPr>
              <p:cNvPr id="83"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84"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25" name="Group 84"/>
            <p:cNvGrpSpPr/>
            <p:nvPr/>
          </p:nvGrpSpPr>
          <p:grpSpPr>
            <a:xfrm>
              <a:off x="2287806" y="4899724"/>
              <a:ext cx="402512" cy="537585"/>
              <a:chOff x="5715364" y="4988891"/>
              <a:chExt cx="402512" cy="537585"/>
            </a:xfrm>
          </p:grpSpPr>
          <p:pic>
            <p:nvPicPr>
              <p:cNvPr id="86"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87"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26" name="Group 87"/>
            <p:cNvGrpSpPr/>
            <p:nvPr/>
          </p:nvGrpSpPr>
          <p:grpSpPr>
            <a:xfrm>
              <a:off x="2800019" y="4899724"/>
              <a:ext cx="402512" cy="537585"/>
              <a:chOff x="5715364" y="4988891"/>
              <a:chExt cx="402512" cy="537585"/>
            </a:xfrm>
          </p:grpSpPr>
          <p:pic>
            <p:nvPicPr>
              <p:cNvPr id="89"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90"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27" name="Group 90"/>
            <p:cNvGrpSpPr/>
            <p:nvPr/>
          </p:nvGrpSpPr>
          <p:grpSpPr>
            <a:xfrm>
              <a:off x="4848871" y="4899724"/>
              <a:ext cx="402512" cy="537585"/>
              <a:chOff x="5715364" y="4988891"/>
              <a:chExt cx="402512" cy="537585"/>
            </a:xfrm>
          </p:grpSpPr>
          <p:pic>
            <p:nvPicPr>
              <p:cNvPr id="92"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93"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28" name="Group 93"/>
            <p:cNvGrpSpPr/>
            <p:nvPr/>
          </p:nvGrpSpPr>
          <p:grpSpPr>
            <a:xfrm>
              <a:off x="4336658" y="4899724"/>
              <a:ext cx="402512" cy="537585"/>
              <a:chOff x="5715364" y="4988891"/>
              <a:chExt cx="402512" cy="537585"/>
            </a:xfrm>
          </p:grpSpPr>
          <p:pic>
            <p:nvPicPr>
              <p:cNvPr id="95"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96"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29" name="Group 96"/>
            <p:cNvGrpSpPr/>
            <p:nvPr/>
          </p:nvGrpSpPr>
          <p:grpSpPr>
            <a:xfrm>
              <a:off x="3824445" y="4899724"/>
              <a:ext cx="402512" cy="537585"/>
              <a:chOff x="5715364" y="4988891"/>
              <a:chExt cx="402512" cy="537585"/>
            </a:xfrm>
          </p:grpSpPr>
          <p:pic>
            <p:nvPicPr>
              <p:cNvPr id="98"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99"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30" name="Group 99"/>
            <p:cNvGrpSpPr/>
            <p:nvPr/>
          </p:nvGrpSpPr>
          <p:grpSpPr>
            <a:xfrm>
              <a:off x="3312232" y="4899724"/>
              <a:ext cx="402512" cy="537585"/>
              <a:chOff x="5715364" y="4988891"/>
              <a:chExt cx="402512" cy="537585"/>
            </a:xfrm>
          </p:grpSpPr>
          <p:pic>
            <p:nvPicPr>
              <p:cNvPr id="101"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102"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31" name="Group 102"/>
            <p:cNvGrpSpPr/>
            <p:nvPr/>
          </p:nvGrpSpPr>
          <p:grpSpPr>
            <a:xfrm>
              <a:off x="5361084" y="4899724"/>
              <a:ext cx="402512" cy="537585"/>
              <a:chOff x="5715364" y="4988891"/>
              <a:chExt cx="402512" cy="537585"/>
            </a:xfrm>
          </p:grpSpPr>
          <p:pic>
            <p:nvPicPr>
              <p:cNvPr id="104"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105"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grpSp>
          <p:nvGrpSpPr>
            <p:cNvPr id="32" name="Group 105"/>
            <p:cNvGrpSpPr/>
            <p:nvPr/>
          </p:nvGrpSpPr>
          <p:grpSpPr>
            <a:xfrm>
              <a:off x="5873297" y="4899724"/>
              <a:ext cx="402512" cy="537585"/>
              <a:chOff x="5715364" y="4988891"/>
              <a:chExt cx="402512" cy="537585"/>
            </a:xfrm>
          </p:grpSpPr>
          <p:pic>
            <p:nvPicPr>
              <p:cNvPr id="107"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5715364" y="4988891"/>
                <a:ext cx="402512" cy="537585"/>
              </a:xfrm>
              <a:prstGeom prst="rect">
                <a:avLst/>
              </a:prstGeom>
              <a:noFill/>
            </p:spPr>
          </p:pic>
          <p:pic>
            <p:nvPicPr>
              <p:cNvPr id="108" name="Picture 2" descr="C:\Users\maryfj\Desktop\DVD_ART34\Logos\SQL Server 2008\SQL Server 2008 Grid h r.png"/>
              <p:cNvPicPr>
                <a:picLocks noChangeAspect="1" noChangeArrowheads="1"/>
              </p:cNvPicPr>
              <p:nvPr/>
            </p:nvPicPr>
            <p:blipFill>
              <a:blip r:embed="rId4" cstate="print"/>
              <a:srcRect r="78780"/>
              <a:stretch>
                <a:fillRect/>
              </a:stretch>
            </p:blipFill>
            <p:spPr bwMode="invGray">
              <a:xfrm>
                <a:off x="5763933" y="5141629"/>
                <a:ext cx="305262" cy="358856"/>
              </a:xfrm>
              <a:prstGeom prst="rect">
                <a:avLst/>
              </a:prstGeom>
              <a:noFill/>
            </p:spPr>
          </p:pic>
        </p:grpSp>
        <p:sp>
          <p:nvSpPr>
            <p:cNvPr id="111" name="Rounded Rectangle 110"/>
            <p:cNvSpPr/>
            <p:nvPr/>
          </p:nvSpPr>
          <p:spPr bwMode="auto">
            <a:xfrm>
              <a:off x="7277700" y="4313691"/>
              <a:ext cx="1365967" cy="1182535"/>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grpSp>
      <p:grpSp>
        <p:nvGrpSpPr>
          <p:cNvPr id="34" name="Group 121"/>
          <p:cNvGrpSpPr/>
          <p:nvPr/>
        </p:nvGrpSpPr>
        <p:grpSpPr>
          <a:xfrm>
            <a:off x="228600" y="2853860"/>
            <a:ext cx="8534400" cy="1308325"/>
            <a:chOff x="228600" y="2853860"/>
            <a:chExt cx="8534400" cy="1308325"/>
          </a:xfrm>
        </p:grpSpPr>
        <p:sp>
          <p:nvSpPr>
            <p:cNvPr id="53" name="Rounded Rectangle 52"/>
            <p:cNvSpPr/>
            <p:nvPr/>
          </p:nvSpPr>
          <p:spPr bwMode="blackGray">
            <a:xfrm>
              <a:off x="228600" y="2853860"/>
              <a:ext cx="8534400" cy="1308325"/>
            </a:xfrm>
            <a:prstGeom prst="roundRect">
              <a:avLst>
                <a:gd name="adj" fmla="val 5552"/>
              </a:avLst>
            </a:prstGeom>
            <a:ln>
              <a:headEnd type="none" w="med" len="med"/>
              <a:tailEnd type="none" w="med" len="med"/>
            </a:ln>
            <a:effectLst>
              <a:outerShdw blurRad="50800" dist="63500" dir="2700000" algn="tl" rotWithShape="0">
                <a:prstClr val="black">
                  <a:alpha val="40000"/>
                </a:prstClr>
              </a:outerShdw>
            </a:effectLst>
          </p:spPr>
          <p:style>
            <a:lnRef idx="1">
              <a:schemeClr val="accent2"/>
            </a:lnRef>
            <a:fillRef idx="1003">
              <a:schemeClr val="dk1"/>
            </a:fillRef>
            <a:effectRef idx="2">
              <a:schemeClr val="accent2"/>
            </a:effectRef>
            <a:fontRef idx="minor">
              <a:schemeClr val="lt1"/>
            </a:fontRef>
          </p:style>
          <p:txBody>
            <a:bodyPr vert="horz" wrap="square" lIns="109724" tIns="54862" rIns="109724" bIns="54862" numCol="1" rtlCol="0" anchor="ctr" anchorCtr="0" compatLnSpc="1">
              <a:prstTxWarp prst="textNoShape">
                <a:avLst/>
              </a:prstTxWarp>
            </a:bodyPr>
            <a:lstStyle/>
            <a:p>
              <a:pPr defTabSz="1096919"/>
              <a:r>
                <a:rPr lang="zh-CN" altLang="en-US" sz="2800" dirty="0" smtClean="0">
                  <a:solidFill>
                    <a:schemeClr val="accent2"/>
                  </a:solidFill>
                  <a:effectLst>
                    <a:outerShdw blurRad="38100" dist="38100" dir="2700000" algn="tl">
                      <a:srgbClr val="000000">
                        <a:alpha val="43137"/>
                      </a:srgbClr>
                    </a:outerShdw>
                  </a:effectLst>
                </a:rPr>
                <a:t>数据分区查找服务</a:t>
              </a:r>
              <a:endParaRPr lang="en-US" sz="2800" dirty="0" smtClean="0">
                <a:solidFill>
                  <a:schemeClr val="accent2"/>
                </a:solidFill>
                <a:effectLst>
                  <a:outerShdw blurRad="38100" dist="38100" dir="2700000" algn="tl">
                    <a:srgbClr val="000000">
                      <a:alpha val="43137"/>
                    </a:srgbClr>
                  </a:outerShdw>
                </a:effectLst>
              </a:endParaRPr>
            </a:p>
          </p:txBody>
        </p:sp>
        <p:pic>
          <p:nvPicPr>
            <p:cNvPr id="8" name="Picture 2" descr="D:\Pennie's documents\Images for TechEd06\Hardware_Imagery\Supercomputer2.png"/>
            <p:cNvPicPr>
              <a:picLocks noChangeAspect="1" noChangeArrowheads="1"/>
            </p:cNvPicPr>
            <p:nvPr/>
          </p:nvPicPr>
          <p:blipFill>
            <a:blip r:embed="rId5" cstate="print"/>
            <a:srcRect/>
            <a:stretch>
              <a:fillRect/>
            </a:stretch>
          </p:blipFill>
          <p:spPr bwMode="auto">
            <a:xfrm>
              <a:off x="3915164" y="2927957"/>
              <a:ext cx="815412" cy="1200322"/>
            </a:xfrm>
            <a:prstGeom prst="rect">
              <a:avLst/>
            </a:prstGeom>
            <a:noFill/>
          </p:spPr>
        </p:pic>
        <p:grpSp>
          <p:nvGrpSpPr>
            <p:cNvPr id="35" name="Group 23"/>
            <p:cNvGrpSpPr/>
            <p:nvPr/>
          </p:nvGrpSpPr>
          <p:grpSpPr>
            <a:xfrm>
              <a:off x="7228290" y="2923876"/>
              <a:ext cx="1415377" cy="1188720"/>
              <a:chOff x="988043" y="4140200"/>
              <a:chExt cx="10238613" cy="1188720"/>
            </a:xfrm>
          </p:grpSpPr>
          <p:sp>
            <p:nvSpPr>
              <p:cNvPr id="114" name="Rounded Rectangle 113"/>
              <p:cNvSpPr/>
              <p:nvPr/>
            </p:nvSpPr>
            <p:spPr bwMode="auto">
              <a:xfrm>
                <a:off x="988043" y="4140200"/>
                <a:ext cx="10238613" cy="11887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115" name="Picture 114" descr="WinAzure_h_rgb.png"/>
              <p:cNvPicPr>
                <a:picLocks noChangeAspect="1"/>
              </p:cNvPicPr>
              <p:nvPr/>
            </p:nvPicPr>
            <p:blipFill>
              <a:blip r:embed="rId6" cstate="print"/>
              <a:stretch>
                <a:fillRect/>
              </a:stretch>
            </p:blipFill>
            <p:spPr>
              <a:xfrm>
                <a:off x="1926938" y="4301061"/>
                <a:ext cx="8785103" cy="767242"/>
              </a:xfrm>
              <a:prstGeom prst="rect">
                <a:avLst/>
              </a:prstGeom>
            </p:spPr>
          </p:pic>
        </p:grpSp>
      </p:grpSp>
      <p:grpSp>
        <p:nvGrpSpPr>
          <p:cNvPr id="36" name="Group 119"/>
          <p:cNvGrpSpPr/>
          <p:nvPr/>
        </p:nvGrpSpPr>
        <p:grpSpPr>
          <a:xfrm>
            <a:off x="214282" y="1428736"/>
            <a:ext cx="8534400" cy="1308325"/>
            <a:chOff x="214282" y="1428736"/>
            <a:chExt cx="8534400" cy="1308325"/>
          </a:xfrm>
        </p:grpSpPr>
        <p:sp>
          <p:nvSpPr>
            <p:cNvPr id="116" name="Rounded Rectangle 115"/>
            <p:cNvSpPr/>
            <p:nvPr/>
          </p:nvSpPr>
          <p:spPr bwMode="blackGray">
            <a:xfrm>
              <a:off x="214282" y="1428736"/>
              <a:ext cx="8534400" cy="1308325"/>
            </a:xfrm>
            <a:prstGeom prst="roundRect">
              <a:avLst>
                <a:gd name="adj" fmla="val 5552"/>
              </a:avLst>
            </a:prstGeom>
            <a:ln>
              <a:headEnd type="none" w="med" len="med"/>
              <a:tailEnd type="none" w="med" len="med"/>
            </a:ln>
            <a:effectLst>
              <a:outerShdw blurRad="50800" dist="63500" dir="2700000" algn="tl" rotWithShape="0">
                <a:prstClr val="black">
                  <a:alpha val="40000"/>
                </a:prstClr>
              </a:outerShdw>
            </a:effectLst>
          </p:spPr>
          <p:style>
            <a:lnRef idx="1">
              <a:schemeClr val="accent2"/>
            </a:lnRef>
            <a:fillRef idx="1003">
              <a:schemeClr val="dk1"/>
            </a:fillRef>
            <a:effectRef idx="2">
              <a:schemeClr val="accent2"/>
            </a:effectRef>
            <a:fontRef idx="minor">
              <a:schemeClr val="lt1"/>
            </a:fontRef>
          </p:style>
          <p:txBody>
            <a:bodyPr vert="horz" wrap="square" lIns="109724" tIns="54862" rIns="109724" bIns="54862" numCol="1" rtlCol="0" anchor="ctr" anchorCtr="0" compatLnSpc="1">
              <a:prstTxWarp prst="textNoShape">
                <a:avLst/>
              </a:prstTxWarp>
            </a:bodyPr>
            <a:lstStyle/>
            <a:p>
              <a:pPr defTabSz="1096919"/>
              <a:r>
                <a:rPr lang="en-US" sz="2800" dirty="0" err="1" smtClean="0">
                  <a:solidFill>
                    <a:schemeClr val="accent2"/>
                  </a:solidFill>
                  <a:effectLst>
                    <a:outerShdw blurRad="38100" dist="38100" dir="2700000" algn="tl">
                      <a:srgbClr val="000000">
                        <a:alpha val="43137"/>
                      </a:srgbClr>
                    </a:outerShdw>
                  </a:effectLst>
                </a:rPr>
                <a:t>ASP.Net</a:t>
              </a:r>
              <a:r>
                <a:rPr lang="zh-CN" altLang="en-US" sz="2800" dirty="0" smtClean="0">
                  <a:solidFill>
                    <a:schemeClr val="accent2"/>
                  </a:solidFill>
                  <a:effectLst>
                    <a:outerShdw blurRad="38100" dist="38100" dir="2700000" algn="tl">
                      <a:srgbClr val="000000">
                        <a:alpha val="43137"/>
                      </a:srgbClr>
                    </a:outerShdw>
                  </a:effectLst>
                </a:rPr>
                <a:t> 应用</a:t>
              </a:r>
              <a:endParaRPr lang="en-US" sz="2800" dirty="0" smtClean="0"/>
            </a:p>
            <a:p>
              <a:pPr defTabSz="1096919"/>
              <a:endParaRPr lang="en-US" sz="2800" dirty="0" smtClean="0">
                <a:solidFill>
                  <a:schemeClr val="accent2"/>
                </a:solidFill>
                <a:effectLst>
                  <a:outerShdw blurRad="38100" dist="38100" dir="2700000" algn="tl">
                    <a:srgbClr val="000000">
                      <a:alpha val="43137"/>
                    </a:srgbClr>
                  </a:outerShdw>
                </a:effectLst>
              </a:endParaRPr>
            </a:p>
          </p:txBody>
        </p:sp>
        <p:grpSp>
          <p:nvGrpSpPr>
            <p:cNvPr id="37" name="Group 116"/>
            <p:cNvGrpSpPr/>
            <p:nvPr/>
          </p:nvGrpSpPr>
          <p:grpSpPr>
            <a:xfrm>
              <a:off x="3922400" y="1532317"/>
              <a:ext cx="906859" cy="1095654"/>
              <a:chOff x="1204130" y="4499803"/>
              <a:chExt cx="968619" cy="1170271"/>
            </a:xfrm>
          </p:grpSpPr>
          <p:pic>
            <p:nvPicPr>
              <p:cNvPr id="118" name="Picture 8" descr="D:\Pennie's documents\Images for TechEd06\Hardware_Imagery\Blue flat panel monitor large.png"/>
              <p:cNvPicPr>
                <a:picLocks noChangeAspect="1" noChangeArrowheads="1"/>
              </p:cNvPicPr>
              <p:nvPr/>
            </p:nvPicPr>
            <p:blipFill>
              <a:blip r:embed="rId7" cstate="print"/>
              <a:srcRect/>
              <a:stretch>
                <a:fillRect/>
              </a:stretch>
            </p:blipFill>
            <p:spPr bwMode="auto">
              <a:xfrm>
                <a:off x="1204130" y="4499803"/>
                <a:ext cx="815448" cy="1087266"/>
              </a:xfrm>
              <a:prstGeom prst="rect">
                <a:avLst/>
              </a:prstGeom>
              <a:noFill/>
            </p:spPr>
          </p:pic>
          <p:pic>
            <p:nvPicPr>
              <p:cNvPr id="119" name="Picture 6" descr="C:\Users\acarrab\Desktop\ie8_h1_rgb_r.png"/>
              <p:cNvPicPr>
                <a:picLocks noChangeAspect="1" noChangeArrowheads="1"/>
              </p:cNvPicPr>
              <p:nvPr/>
            </p:nvPicPr>
            <p:blipFill>
              <a:blip r:embed="rId8" cstate="print"/>
              <a:srcRect r="84189"/>
              <a:stretch>
                <a:fillRect/>
              </a:stretch>
            </p:blipFill>
            <p:spPr bwMode="invGray">
              <a:xfrm>
                <a:off x="1571377" y="5059136"/>
                <a:ext cx="601372" cy="610938"/>
              </a:xfrm>
              <a:prstGeom prst="rect">
                <a:avLst/>
              </a:prstGeom>
              <a:noFill/>
            </p:spPr>
          </p:pic>
        </p:grpSp>
      </p:grpSp>
      <p:sp>
        <p:nvSpPr>
          <p:cNvPr id="121" name="Left Arrow Callout 120"/>
          <p:cNvSpPr/>
          <p:nvPr/>
        </p:nvSpPr>
        <p:spPr bwMode="auto">
          <a:xfrm>
            <a:off x="4882551" y="1682151"/>
            <a:ext cx="1863306" cy="741872"/>
          </a:xfrm>
          <a:prstGeom prst="leftArrow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rgbClr val="FFFFFF"/>
                </a:solidFill>
                <a:effectLst>
                  <a:outerShdw blurRad="38100" dist="38100" dir="2700000" algn="tl">
                    <a:srgbClr val="000000">
                      <a:alpha val="43137"/>
                    </a:srgbClr>
                  </a:outerShdw>
                </a:effectLst>
                <a:latin typeface="Calibri" pitchFamily="34" charset="0"/>
              </a:rPr>
              <a:t>客户</a:t>
            </a:r>
            <a:r>
              <a:rPr lang="en-US" sz="2000" dirty="0" smtClean="0">
                <a:solidFill>
                  <a:srgbClr val="FFFFFF"/>
                </a:solidFill>
                <a:effectLst>
                  <a:outerShdw blurRad="38100" dist="38100" dir="2700000" algn="tl">
                    <a:srgbClr val="000000">
                      <a:alpha val="43137"/>
                    </a:srgbClr>
                  </a:outerShdw>
                </a:effectLst>
                <a:latin typeface="Calibri" pitchFamily="34" charset="0"/>
              </a:rPr>
              <a:t> 123</a:t>
            </a:r>
          </a:p>
        </p:txBody>
      </p:sp>
      <p:cxnSp>
        <p:nvCxnSpPr>
          <p:cNvPr id="125" name="Straight Arrow Connector 124"/>
          <p:cNvCxnSpPr/>
          <p:nvPr/>
        </p:nvCxnSpPr>
        <p:spPr>
          <a:xfrm rot="5400000">
            <a:off x="3894827" y="2894162"/>
            <a:ext cx="854015" cy="1588"/>
          </a:xfrm>
          <a:prstGeom prst="straightConnector1">
            <a:avLst/>
          </a:prstGeom>
          <a:ln w="50800">
            <a:solidFill>
              <a:schemeClr val="accent6"/>
            </a:solidFill>
            <a:tailEnd type="arrow"/>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18" idx="0"/>
          </p:cNvCxnSpPr>
          <p:nvPr/>
        </p:nvCxnSpPr>
        <p:spPr>
          <a:xfrm rot="10800000" flipV="1">
            <a:off x="2995517" y="3802168"/>
            <a:ext cx="1151708" cy="531108"/>
          </a:xfrm>
          <a:prstGeom prst="straightConnector1">
            <a:avLst/>
          </a:prstGeom>
          <a:ln w="50800">
            <a:solidFill>
              <a:schemeClr val="accent6"/>
            </a:solidFill>
            <a:tailEnd type="arrow"/>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94" name="Picture 3" descr="C:\Users\zwu\Desktop\SQL-Azure_rgb.jpg"/>
          <p:cNvPicPr>
            <a:picLocks noChangeAspect="1" noChangeArrowheads="1"/>
          </p:cNvPicPr>
          <p:nvPr/>
        </p:nvPicPr>
        <p:blipFill>
          <a:blip r:embed="rId9" cstate="print"/>
          <a:srcRect/>
          <a:stretch>
            <a:fillRect/>
          </a:stretch>
        </p:blipFill>
        <p:spPr bwMode="auto">
          <a:xfrm>
            <a:off x="7358082" y="4572008"/>
            <a:ext cx="1143008" cy="57150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b="1" dirty="0" smtClean="0"/>
              <a:t>利用数据库分区</a:t>
            </a:r>
            <a:r>
              <a:rPr lang="en-US" b="1" dirty="0" smtClean="0"/>
              <a:t>Scale Out SQL Azure</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normAutofit fontScale="90000"/>
          </a:bodyPr>
          <a:lstStyle/>
          <a:p>
            <a:r>
              <a:rPr lang="zh-CN" altLang="en-US" dirty="0" smtClean="0"/>
              <a:t>逻辑性与物理性数据库管理</a:t>
            </a:r>
            <a:endParaRPr lang="en-US" dirty="0"/>
          </a:p>
        </p:txBody>
      </p:sp>
      <p:sp>
        <p:nvSpPr>
          <p:cNvPr id="3" name="Content Placeholder 2"/>
          <p:cNvSpPr>
            <a:spLocks noGrp="1"/>
          </p:cNvSpPr>
          <p:nvPr>
            <p:ph idx="1"/>
          </p:nvPr>
        </p:nvSpPr>
        <p:spPr>
          <a:xfrm>
            <a:off x="500034" y="1285860"/>
            <a:ext cx="8229600" cy="4857784"/>
          </a:xfrm>
        </p:spPr>
        <p:txBody>
          <a:bodyPr/>
          <a:lstStyle/>
          <a:p>
            <a:r>
              <a:rPr lang="zh-CN" altLang="en-US" dirty="0" smtClean="0"/>
              <a:t>系统自动处理物理性管理</a:t>
            </a:r>
            <a:endParaRPr lang="en-US" dirty="0" smtClean="0"/>
          </a:p>
          <a:p>
            <a:pPr lvl="1"/>
            <a:r>
              <a:rPr lang="zh-CN" altLang="en-US" sz="2000" dirty="0" smtClean="0"/>
              <a:t>数据库自动复制以支持高可用性</a:t>
            </a:r>
            <a:endParaRPr lang="en-US" altLang="zh-CN" sz="2000" dirty="0" smtClean="0"/>
          </a:p>
          <a:p>
            <a:pPr lvl="1"/>
            <a:r>
              <a:rPr lang="zh-CN" altLang="en-US" sz="2000" dirty="0" smtClean="0"/>
              <a:t>实时监测服务运行情况并举有自我恢复功能</a:t>
            </a:r>
            <a:endParaRPr lang="en-US" altLang="zh-CN" sz="2000" dirty="0" smtClean="0"/>
          </a:p>
          <a:p>
            <a:pPr lvl="1"/>
            <a:r>
              <a:rPr lang="zh-CN" altLang="en-US" sz="2000" dirty="0" smtClean="0"/>
              <a:t>实时监测资源使用运行情况</a:t>
            </a:r>
            <a:r>
              <a:rPr lang="en-US" altLang="zh-CN" sz="2000" dirty="0" smtClean="0"/>
              <a:t>, </a:t>
            </a:r>
            <a:r>
              <a:rPr lang="zh-CN" altLang="en-US" sz="2000" dirty="0" smtClean="0"/>
              <a:t>需要时重新平衡资源分配</a:t>
            </a:r>
            <a:endParaRPr lang="en-US" altLang="zh-CN" sz="2000" dirty="0" smtClean="0"/>
          </a:p>
          <a:p>
            <a:pPr lvl="1"/>
            <a:r>
              <a:rPr lang="zh-CN" altLang="en-US" sz="2000" dirty="0" smtClean="0"/>
              <a:t>自动软件及补丁安装</a:t>
            </a:r>
            <a:endParaRPr lang="en-US" sz="2000" dirty="0" smtClean="0"/>
          </a:p>
          <a:p>
            <a:r>
              <a:rPr lang="zh-CN" altLang="en-US" dirty="0" smtClean="0"/>
              <a:t>用户只需关注逻辑性数据管理</a:t>
            </a:r>
            <a:endParaRPr lang="en-US" dirty="0" smtClean="0"/>
          </a:p>
          <a:p>
            <a:pPr lvl="1"/>
            <a:r>
              <a:rPr lang="zh-CN" altLang="en-US" dirty="0" smtClean="0"/>
              <a:t>数据库模式</a:t>
            </a:r>
            <a:r>
              <a:rPr lang="en-US" altLang="zh-CN" dirty="0" smtClean="0"/>
              <a:t>(</a:t>
            </a:r>
            <a:r>
              <a:rPr lang="en-US" dirty="0" smtClean="0"/>
              <a:t>Schema)</a:t>
            </a:r>
            <a:r>
              <a:rPr lang="zh-CN" altLang="en-US" dirty="0" smtClean="0"/>
              <a:t>设计</a:t>
            </a:r>
            <a:endParaRPr lang="en-US" dirty="0" smtClean="0"/>
          </a:p>
          <a:p>
            <a:pPr lvl="1"/>
            <a:r>
              <a:rPr lang="zh-CN" altLang="en-US" dirty="0" smtClean="0"/>
              <a:t>数据库用户和权限管理</a:t>
            </a:r>
            <a:endParaRPr lang="en-US" dirty="0" smtClean="0"/>
          </a:p>
          <a:p>
            <a:pPr lvl="1"/>
            <a:r>
              <a:rPr lang="zh-CN" altLang="en-US" dirty="0" smtClean="0"/>
              <a:t>索引管理</a:t>
            </a:r>
            <a:endParaRPr lang="en-US" dirty="0" smtClean="0"/>
          </a:p>
          <a:p>
            <a:pPr lvl="1"/>
            <a:r>
              <a:rPr lang="zh-CN" altLang="en-US" dirty="0" smtClean="0"/>
              <a:t>查询优化</a:t>
            </a:r>
            <a:endParaRPr lang="en-US" altLang="zh-CN" dirty="0" smtClean="0"/>
          </a:p>
          <a:p>
            <a:pPr lvl="1"/>
            <a:r>
              <a:rPr lang="zh-CN" altLang="en-US" dirty="0" smtClean="0"/>
              <a:t>数据导入</a:t>
            </a:r>
            <a:r>
              <a:rPr lang="en-US" altLang="zh-CN" dirty="0" smtClean="0"/>
              <a:t>/</a:t>
            </a:r>
            <a:r>
              <a:rPr lang="zh-CN" altLang="en-US" dirty="0" smtClean="0"/>
              <a:t>导出</a:t>
            </a:r>
            <a:r>
              <a:rPr lang="en-US" altLang="zh-CN" dirty="0" smtClean="0"/>
              <a:t>(import/export)</a:t>
            </a:r>
          </a:p>
          <a:p>
            <a:pPr lvl="1"/>
            <a:r>
              <a:rPr lang="zh-CN" altLang="en-US" dirty="0" smtClean="0"/>
              <a:t>报表</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714620"/>
            <a:ext cx="8229600" cy="1357322"/>
          </a:xfrm>
        </p:spPr>
        <p:txBody>
          <a:bodyPr/>
          <a:lstStyle/>
          <a:p>
            <a:r>
              <a:rPr lang="zh-CN" altLang="en-US" dirty="0" smtClean="0"/>
              <a:t>先睹为快 微软云计算数据库平台 </a:t>
            </a:r>
            <a:r>
              <a:rPr lang="en-US" altLang="zh-CN" dirty="0" smtClean="0"/>
              <a:t>SQL Azure</a:t>
            </a:r>
            <a:r>
              <a:rPr lang="zh-CN" alt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zh-CN" altLang="en-US" dirty="0"/>
          </a:p>
        </p:txBody>
      </p:sp>
      <p:sp>
        <p:nvSpPr>
          <p:cNvPr id="5" name="文本占位符 4"/>
          <p:cNvSpPr>
            <a:spLocks noGrp="1"/>
          </p:cNvSpPr>
          <p:nvPr>
            <p:ph type="body" sz="quarter" idx="10"/>
          </p:nvPr>
        </p:nvSpPr>
        <p:spPr/>
        <p:txBody>
          <a:bodyPr>
            <a:normAutofit/>
          </a:bodyPr>
          <a:lstStyle/>
          <a:p>
            <a:r>
              <a:rPr lang="en-US" altLang="zh-CN" sz="2800" dirty="0" smtClean="0"/>
              <a:t>DAT 331</a:t>
            </a:r>
            <a:endParaRPr lang="zh-CN" alt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8382000" cy="1107996"/>
          </a:xfrm>
        </p:spPr>
        <p:txBody>
          <a:bodyPr>
            <a:normAutofit fontScale="90000"/>
          </a:bodyPr>
          <a:lstStyle/>
          <a:p>
            <a:r>
              <a:rPr lang="zh-CN" altLang="en-US" sz="4400" dirty="0" smtClean="0"/>
              <a:t>未来展望</a:t>
            </a:r>
            <a:r>
              <a:rPr lang="en-US" sz="4400" dirty="0" smtClean="0"/>
              <a:t/>
            </a:r>
            <a:br>
              <a:rPr lang="en-US" sz="4400" dirty="0" smtClean="0"/>
            </a:br>
            <a:endParaRPr lang="en-US" sz="4400" dirty="0">
              <a:solidFill>
                <a:schemeClr val="tx2"/>
              </a:solidFill>
            </a:endParaRPr>
          </a:p>
        </p:txBody>
      </p:sp>
      <p:sp>
        <p:nvSpPr>
          <p:cNvPr id="7" name="Content Placeholder 6"/>
          <p:cNvSpPr>
            <a:spLocks noGrp="1"/>
          </p:cNvSpPr>
          <p:nvPr>
            <p:ph idx="1"/>
          </p:nvPr>
        </p:nvSpPr>
        <p:spPr>
          <a:xfrm>
            <a:off x="381000" y="1447800"/>
            <a:ext cx="8382000" cy="3434786"/>
          </a:xfrm>
        </p:spPr>
        <p:txBody>
          <a:bodyPr/>
          <a:lstStyle/>
          <a:p>
            <a:r>
              <a:rPr lang="zh-CN" altLang="en-US" sz="3600" dirty="0" smtClean="0"/>
              <a:t>自动分区数据库</a:t>
            </a:r>
            <a:endParaRPr lang="en-US" altLang="zh-CN" sz="3600" dirty="0" smtClean="0"/>
          </a:p>
          <a:p>
            <a:r>
              <a:rPr lang="zh-CN" altLang="en-US" sz="3600" dirty="0" smtClean="0"/>
              <a:t>地理分散集群</a:t>
            </a:r>
            <a:endParaRPr lang="en-US" altLang="zh-CN" sz="3600" dirty="0" smtClean="0"/>
          </a:p>
          <a:p>
            <a:r>
              <a:rPr lang="zh-CN" altLang="en-US" sz="3600" dirty="0" smtClean="0"/>
              <a:t>多数据库管理</a:t>
            </a:r>
            <a:endParaRPr lang="en-US" altLang="zh-CN" sz="3600" dirty="0" smtClean="0"/>
          </a:p>
          <a:p>
            <a:r>
              <a:rPr lang="zh-CN" altLang="en-US" sz="3600" dirty="0" smtClean="0"/>
              <a:t>分布查询</a:t>
            </a:r>
            <a:endParaRPr lang="en-US" altLang="zh-CN" sz="3600" dirty="0" smtClean="0"/>
          </a:p>
          <a:p>
            <a:r>
              <a:rPr lang="en-US" altLang="zh-CN" sz="3600" dirty="0" smtClean="0"/>
              <a:t>…</a:t>
            </a:r>
          </a:p>
          <a:p>
            <a:endParaRPr lang="en-US" altLang="zh-CN" sz="3600" dirty="0" smtClean="0"/>
          </a:p>
          <a:p>
            <a:endParaRPr lang="en-US" altLang="zh-CN" sz="36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总结</a:t>
            </a:r>
            <a:endParaRPr lang="en-US" dirty="0"/>
          </a:p>
        </p:txBody>
      </p:sp>
      <p:sp>
        <p:nvSpPr>
          <p:cNvPr id="3" name="Content Placeholder 2"/>
          <p:cNvSpPr>
            <a:spLocks noGrp="1"/>
          </p:cNvSpPr>
          <p:nvPr>
            <p:ph idx="1"/>
          </p:nvPr>
        </p:nvSpPr>
        <p:spPr>
          <a:xfrm>
            <a:off x="381000" y="1412874"/>
            <a:ext cx="8382000" cy="5064125"/>
          </a:xfrm>
        </p:spPr>
        <p:txBody>
          <a:bodyPr>
            <a:normAutofit/>
          </a:bodyPr>
          <a:lstStyle/>
          <a:p>
            <a:r>
              <a:rPr lang="zh-CN" altLang="en-US" sz="4000" dirty="0" smtClean="0"/>
              <a:t>推出关系数据库云计算服务</a:t>
            </a:r>
            <a:endParaRPr lang="en-US" sz="4000" dirty="0" smtClean="0"/>
          </a:p>
          <a:p>
            <a:r>
              <a:rPr lang="zh-CN" altLang="en-US" sz="4000" dirty="0" smtClean="0"/>
              <a:t>是</a:t>
            </a:r>
            <a:r>
              <a:rPr lang="en-US" sz="4000" dirty="0" smtClean="0"/>
              <a:t>SQL </a:t>
            </a:r>
            <a:r>
              <a:rPr lang="en-US" altLang="zh-CN" sz="4000" dirty="0" smtClean="0"/>
              <a:t>Server</a:t>
            </a:r>
            <a:r>
              <a:rPr lang="zh-CN" altLang="en-US" sz="4000" dirty="0" smtClean="0"/>
              <a:t>平台的延伸</a:t>
            </a:r>
            <a:endParaRPr lang="en-US" sz="4000" dirty="0" smtClean="0"/>
          </a:p>
          <a:p>
            <a:pPr lvl="0"/>
            <a:r>
              <a:rPr lang="zh-CN" altLang="en-US" sz="4000" dirty="0" smtClean="0"/>
              <a:t>提供</a:t>
            </a:r>
            <a:r>
              <a:rPr lang="en-US" sz="4000" smtClean="0"/>
              <a:t>Azure</a:t>
            </a:r>
            <a:r>
              <a:rPr lang="zh-CN" altLang="en-US" sz="4000" smtClean="0"/>
              <a:t>云</a:t>
            </a:r>
            <a:r>
              <a:rPr lang="zh-CN" altLang="en-US" sz="4000" dirty="0" smtClean="0"/>
              <a:t>计算平台核心功能</a:t>
            </a:r>
            <a:endParaRPr lang="en-US" sz="4000" dirty="0" smtClean="0"/>
          </a:p>
          <a:p>
            <a:pPr lvl="1">
              <a:buNone/>
            </a:pPr>
            <a:endParaRPr 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6" name="Rectangle 5"/>
          <p:cNvSpPr/>
          <p:nvPr/>
        </p:nvSpPr>
        <p:spPr>
          <a:xfrm>
            <a:off x="428596" y="1785926"/>
            <a:ext cx="8501122" cy="3323987"/>
          </a:xfrm>
          <a:prstGeom prst="rect">
            <a:avLst/>
          </a:prstGeom>
        </p:spPr>
        <p:txBody>
          <a:bodyPr wrap="square">
            <a:spAutoFit/>
          </a:bodyPr>
          <a:lstStyle/>
          <a:p>
            <a:pPr marL="457200" indent="-457200"/>
            <a:r>
              <a:rPr lang="en-US" sz="2400" b="1" dirty="0" smtClean="0">
                <a:solidFill>
                  <a:schemeClr val="bg1">
                    <a:lumMod val="95000"/>
                  </a:schemeClr>
                </a:solidFill>
                <a:latin typeface="+mn-ea"/>
              </a:rPr>
              <a:t>SQL Azure </a:t>
            </a:r>
            <a:r>
              <a:rPr lang="zh-CN" altLang="en-US" sz="2400" b="1" dirty="0" smtClean="0">
                <a:solidFill>
                  <a:schemeClr val="bg1">
                    <a:lumMod val="95000"/>
                  </a:schemeClr>
                </a:solidFill>
                <a:latin typeface="+mn-ea"/>
              </a:rPr>
              <a:t>研发组</a:t>
            </a:r>
            <a:r>
              <a:rPr lang="en-US" sz="2400" b="1" dirty="0" smtClean="0">
                <a:solidFill>
                  <a:schemeClr val="bg1">
                    <a:lumMod val="95000"/>
                  </a:schemeClr>
                </a:solidFill>
                <a:latin typeface="+mn-ea"/>
              </a:rPr>
              <a:t> Blog: </a:t>
            </a:r>
          </a:p>
          <a:p>
            <a:pPr marL="457200" indent="-457200"/>
            <a:r>
              <a:rPr lang="en-US" sz="2400" b="1" dirty="0" smtClean="0">
                <a:solidFill>
                  <a:schemeClr val="bg1">
                    <a:lumMod val="95000"/>
                  </a:schemeClr>
                </a:solidFill>
                <a:latin typeface="+mn-ea"/>
              </a:rPr>
              <a:t>	</a:t>
            </a:r>
            <a:r>
              <a:rPr lang="en-US" sz="2400" dirty="0" smtClean="0">
                <a:latin typeface="+mn-ea"/>
                <a:hlinkClick r:id="rId3"/>
              </a:rPr>
              <a:t>http://blogs.msdn.com/ssds</a:t>
            </a:r>
            <a:endParaRPr lang="en-US" sz="2400" b="1" dirty="0" smtClean="0">
              <a:solidFill>
                <a:schemeClr val="bg1">
                  <a:lumMod val="95000"/>
                </a:schemeClr>
              </a:solidFill>
              <a:latin typeface="+mn-ea"/>
            </a:endParaRPr>
          </a:p>
          <a:p>
            <a:pPr marL="457200" indent="-457200"/>
            <a:r>
              <a:rPr lang="en-US" sz="2400" b="1" dirty="0" smtClean="0">
                <a:solidFill>
                  <a:schemeClr val="bg1"/>
                </a:solidFill>
                <a:latin typeface="+mn-ea"/>
              </a:rPr>
              <a:t>SQL Azure </a:t>
            </a:r>
            <a:r>
              <a:rPr lang="zh-CN" altLang="en-US" sz="2400" b="1" dirty="0" smtClean="0">
                <a:solidFill>
                  <a:schemeClr val="bg1"/>
                </a:solidFill>
                <a:latin typeface="+mn-ea"/>
              </a:rPr>
              <a:t>论坛</a:t>
            </a:r>
            <a:r>
              <a:rPr lang="en-US" altLang="zh-CN" sz="2400" dirty="0" smtClean="0">
                <a:solidFill>
                  <a:schemeClr val="bg1"/>
                </a:solidFill>
                <a:latin typeface="+mn-ea"/>
              </a:rPr>
              <a:t>: </a:t>
            </a:r>
            <a:r>
              <a:rPr lang="en-US" sz="2400" dirty="0" smtClean="0">
                <a:latin typeface="+mn-ea"/>
                <a:hlinkClick r:id="rId4"/>
              </a:rPr>
              <a:t>http://social.msdn.microsoft.com/forums/en-US/ssdsgetstarted/threads/</a:t>
            </a:r>
            <a:r>
              <a:rPr lang="en-US" sz="2400" dirty="0" smtClean="0">
                <a:latin typeface="+mn-ea"/>
              </a:rPr>
              <a:t> </a:t>
            </a:r>
          </a:p>
          <a:p>
            <a:pPr marL="457200" indent="-457200"/>
            <a:r>
              <a:rPr lang="en-US" sz="2400" b="1" dirty="0" smtClean="0">
                <a:solidFill>
                  <a:schemeClr val="bg1"/>
                </a:solidFill>
                <a:latin typeface="+mn-ea"/>
              </a:rPr>
              <a:t>MSDN SQL Azure </a:t>
            </a:r>
            <a:r>
              <a:rPr lang="zh-CN" altLang="en-US" sz="2400" b="1" dirty="0" smtClean="0">
                <a:solidFill>
                  <a:schemeClr val="bg1"/>
                </a:solidFill>
                <a:latin typeface="+mn-ea"/>
              </a:rPr>
              <a:t>开发中心</a:t>
            </a:r>
            <a:r>
              <a:rPr lang="en-US" sz="2400" b="1" dirty="0" smtClean="0">
                <a:solidFill>
                  <a:schemeClr val="bg1"/>
                </a:solidFill>
                <a:latin typeface="+mn-ea"/>
              </a:rPr>
              <a:t>: </a:t>
            </a:r>
            <a:r>
              <a:rPr lang="en-US" sz="2400" dirty="0" smtClean="0">
                <a:solidFill>
                  <a:schemeClr val="bg1"/>
                </a:solidFill>
                <a:effectLst>
                  <a:outerShdw blurRad="38100" dist="38100" dir="2700000" algn="tl">
                    <a:srgbClr val="000000">
                      <a:alpha val="43137"/>
                    </a:srgbClr>
                  </a:outerShdw>
                </a:effectLst>
                <a:latin typeface="+mn-ea"/>
                <a:hlinkClick r:id="rId5"/>
              </a:rPr>
              <a:t>http://msdn.microsoft.com/en-us/sqlserver/dataservices</a:t>
            </a:r>
            <a:endParaRPr lang="en-US" sz="2400" dirty="0" smtClean="0">
              <a:solidFill>
                <a:schemeClr val="bg1"/>
              </a:solidFill>
              <a:latin typeface="+mn-ea"/>
            </a:endParaRPr>
          </a:p>
          <a:p>
            <a:pPr marL="457200" indent="-457200">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主要内容</a:t>
            </a:r>
            <a:endParaRPr lang="en-US" dirty="0"/>
          </a:p>
        </p:txBody>
      </p:sp>
      <p:sp>
        <p:nvSpPr>
          <p:cNvPr id="3" name="Content Placeholder 2"/>
          <p:cNvSpPr>
            <a:spLocks noGrp="1"/>
          </p:cNvSpPr>
          <p:nvPr>
            <p:ph idx="1"/>
          </p:nvPr>
        </p:nvSpPr>
        <p:spPr>
          <a:xfrm>
            <a:off x="381000" y="1076555"/>
            <a:ext cx="8382000" cy="5047536"/>
          </a:xfrm>
        </p:spPr>
        <p:txBody>
          <a:bodyPr/>
          <a:lstStyle/>
          <a:p>
            <a:r>
              <a:rPr lang="zh-CN" altLang="en-US" sz="4400" dirty="0" smtClean="0"/>
              <a:t>背景</a:t>
            </a:r>
            <a:endParaRPr lang="en-US" sz="4400" dirty="0" smtClean="0"/>
          </a:p>
          <a:p>
            <a:r>
              <a:rPr lang="zh-CN" altLang="en-US" sz="4400" dirty="0" smtClean="0"/>
              <a:t>用户价值和适用场景 </a:t>
            </a:r>
            <a:endParaRPr lang="en-US" sz="4400" dirty="0" smtClean="0"/>
          </a:p>
          <a:p>
            <a:r>
              <a:rPr lang="zh-CN" altLang="en-US" sz="4400" dirty="0" smtClean="0"/>
              <a:t>服务架构和模型 </a:t>
            </a:r>
            <a:endParaRPr lang="en-US" sz="4400" dirty="0" smtClean="0"/>
          </a:p>
          <a:p>
            <a:r>
              <a:rPr lang="zh-CN" altLang="en-US" sz="4400" dirty="0" smtClean="0"/>
              <a:t>可扩展性应用</a:t>
            </a:r>
            <a:endParaRPr lang="en-US" sz="4400" dirty="0" smtClean="0"/>
          </a:p>
          <a:p>
            <a:r>
              <a:rPr lang="zh-CN" altLang="en-US" sz="4400" dirty="0" smtClean="0"/>
              <a:t>数据库管理</a:t>
            </a:r>
            <a:endParaRPr lang="en-US" altLang="zh-CN" sz="4400" dirty="0" smtClean="0"/>
          </a:p>
          <a:p>
            <a:r>
              <a:rPr lang="zh-CN" altLang="en-US" sz="4400" dirty="0" smtClean="0"/>
              <a:t>展望和总结</a:t>
            </a:r>
            <a:endParaRPr lang="en-US" sz="4400" dirty="0" smtClean="0"/>
          </a:p>
          <a:p>
            <a:endParaRPr lang="en-US" sz="4400" dirty="0" smtClean="0"/>
          </a:p>
          <a:p>
            <a:endParaRPr lang="en-US" sz="4400" dirty="0" smtClean="0"/>
          </a:p>
          <a:p>
            <a:endParaRPr lang="en-US" sz="4400" dirty="0" smtClean="0"/>
          </a:p>
          <a:p>
            <a:pPr lvl="1"/>
            <a:endParaRPr lang="en-US" sz="40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972024" y="900106"/>
            <a:ext cx="7552169" cy="1600200"/>
          </a:xfrm>
          <a:prstGeom prst="roundRect">
            <a:avLst>
              <a:gd name="adj" fmla="val 14564"/>
            </a:avLst>
          </a:prstGeom>
          <a:gradFill rotWithShape="1">
            <a:gsLst>
              <a:gs pos="0">
                <a:srgbClr val="4A7CC6">
                  <a:shade val="51000"/>
                  <a:satMod val="130000"/>
                </a:srgbClr>
              </a:gs>
              <a:gs pos="80000">
                <a:srgbClr val="4A7CC6">
                  <a:shade val="93000"/>
                  <a:satMod val="130000"/>
                </a:srgbClr>
              </a:gs>
              <a:gs pos="100000">
                <a:srgbClr val="4A7CC6">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contourW="25400" prstMaterial="powder">
            <a:bevelT w="38100" h="12700"/>
            <a:contourClr>
              <a:srgbClr val="4A7CC6">
                <a:lumMod val="40000"/>
                <a:lumOff val="60000"/>
              </a:srgbClr>
            </a:contourClr>
          </a:sp3d>
        </p:spPr>
        <p:txBody>
          <a:bodyPr vert="horz" wrap="square" lIns="91436" tIns="45718" rIns="91436" bIns="45718" numCol="1" rtlCol="0" anchor="ctr"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defRPr/>
            </a:pPr>
            <a:endParaRPr lang="en-GB" sz="2400" dirty="0" err="1" smtClean="0">
              <a:gradFill>
                <a:gsLst>
                  <a:gs pos="0">
                    <a:srgbClr val="000000">
                      <a:lumMod val="85000"/>
                      <a:lumOff val="15000"/>
                    </a:srgbClr>
                  </a:gs>
                  <a:gs pos="100000">
                    <a:srgbClr val="000000">
                      <a:lumMod val="85000"/>
                      <a:lumOff val="15000"/>
                    </a:srgbClr>
                  </a:gs>
                </a:gsLst>
                <a:lin ang="5400000" scaled="0"/>
              </a:gradFill>
              <a:latin typeface="Segoe" pitchFamily="34" charset="0"/>
            </a:endParaRPr>
          </a:p>
        </p:txBody>
      </p:sp>
      <p:sp>
        <p:nvSpPr>
          <p:cNvPr id="21" name="Rounded Rectangle 20"/>
          <p:cNvSpPr/>
          <p:nvPr/>
        </p:nvSpPr>
        <p:spPr bwMode="auto">
          <a:xfrm>
            <a:off x="972024" y="2757494"/>
            <a:ext cx="7552169" cy="1600200"/>
          </a:xfrm>
          <a:prstGeom prst="roundRect">
            <a:avLst>
              <a:gd name="adj" fmla="val 14564"/>
            </a:avLst>
          </a:prstGeom>
          <a:gradFill rotWithShape="1">
            <a:gsLst>
              <a:gs pos="0">
                <a:srgbClr val="4A7CC6">
                  <a:shade val="51000"/>
                  <a:satMod val="130000"/>
                </a:srgbClr>
              </a:gs>
              <a:gs pos="80000">
                <a:srgbClr val="4A7CC6">
                  <a:shade val="93000"/>
                  <a:satMod val="130000"/>
                </a:srgbClr>
              </a:gs>
              <a:gs pos="100000">
                <a:srgbClr val="4A7CC6">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contourW="25400" prstMaterial="powder">
            <a:bevelT w="38100" h="12700"/>
            <a:contourClr>
              <a:srgbClr val="4A7CC6">
                <a:lumMod val="40000"/>
                <a:lumOff val="60000"/>
              </a:srgbClr>
            </a:contourClr>
          </a:sp3d>
        </p:spPr>
        <p:txBody>
          <a:bodyPr vert="horz" wrap="square" lIns="91436" tIns="45718" rIns="91436" bIns="45718" numCol="1" rtlCol="0" anchor="ctr"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defRPr/>
            </a:pPr>
            <a:endParaRPr lang="en-GB" sz="2400" dirty="0" err="1" smtClean="0">
              <a:gradFill>
                <a:gsLst>
                  <a:gs pos="0">
                    <a:srgbClr val="000000">
                      <a:lumMod val="85000"/>
                      <a:lumOff val="15000"/>
                    </a:srgbClr>
                  </a:gs>
                  <a:gs pos="100000">
                    <a:srgbClr val="000000">
                      <a:lumMod val="85000"/>
                      <a:lumOff val="15000"/>
                    </a:srgbClr>
                  </a:gs>
                </a:gsLst>
                <a:lin ang="5400000" scaled="0"/>
              </a:gradFill>
              <a:latin typeface="Segoe" pitchFamily="34" charset="0"/>
            </a:endParaRPr>
          </a:p>
        </p:txBody>
      </p:sp>
      <p:sp>
        <p:nvSpPr>
          <p:cNvPr id="22" name="Rounded Rectangle 21"/>
          <p:cNvSpPr/>
          <p:nvPr/>
        </p:nvSpPr>
        <p:spPr bwMode="auto">
          <a:xfrm>
            <a:off x="972024" y="4591602"/>
            <a:ext cx="7552169" cy="1600200"/>
          </a:xfrm>
          <a:prstGeom prst="roundRect">
            <a:avLst>
              <a:gd name="adj" fmla="val 14564"/>
            </a:avLst>
          </a:prstGeom>
          <a:gradFill rotWithShape="1">
            <a:gsLst>
              <a:gs pos="0">
                <a:srgbClr val="4A7CC6">
                  <a:shade val="51000"/>
                  <a:satMod val="130000"/>
                </a:srgbClr>
              </a:gs>
              <a:gs pos="80000">
                <a:srgbClr val="4A7CC6">
                  <a:shade val="93000"/>
                  <a:satMod val="130000"/>
                </a:srgbClr>
              </a:gs>
              <a:gs pos="100000">
                <a:srgbClr val="4A7CC6">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contourW="25400" prstMaterial="powder">
            <a:bevelT w="38100" h="12700"/>
            <a:contourClr>
              <a:srgbClr val="4A7CC6">
                <a:lumMod val="40000"/>
                <a:lumOff val="60000"/>
              </a:srgbClr>
            </a:contourClr>
          </a:sp3d>
        </p:spPr>
        <p:txBody>
          <a:bodyPr vert="horz" wrap="square" lIns="91436" tIns="45718" rIns="91436" bIns="45718" numCol="1" rtlCol="0" anchor="ctr"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defRPr/>
            </a:pPr>
            <a:endParaRPr lang="en-GB" sz="2400" dirty="0" err="1" smtClean="0">
              <a:gradFill>
                <a:gsLst>
                  <a:gs pos="0">
                    <a:srgbClr val="000000">
                      <a:lumMod val="85000"/>
                      <a:lumOff val="15000"/>
                    </a:srgbClr>
                  </a:gs>
                  <a:gs pos="100000">
                    <a:srgbClr val="000000">
                      <a:lumMod val="85000"/>
                      <a:lumOff val="15000"/>
                    </a:srgbClr>
                  </a:gs>
                </a:gsLst>
                <a:lin ang="5400000" scaled="0"/>
              </a:gradFill>
              <a:latin typeface="Segoe" pitchFamily="34" charset="0"/>
            </a:endParaRPr>
          </a:p>
        </p:txBody>
      </p:sp>
      <p:sp>
        <p:nvSpPr>
          <p:cNvPr id="2" name="Title 1"/>
          <p:cNvSpPr>
            <a:spLocks noGrp="1"/>
          </p:cNvSpPr>
          <p:nvPr>
            <p:ph type="title"/>
          </p:nvPr>
        </p:nvSpPr>
        <p:spPr>
          <a:xfrm>
            <a:off x="428595" y="0"/>
            <a:ext cx="8316819" cy="650631"/>
          </a:xfrm>
        </p:spPr>
        <p:txBody>
          <a:bodyPr/>
          <a:lstStyle/>
          <a:p>
            <a:r>
              <a:rPr lang="zh-CN" altLang="en-US" sz="4000" dirty="0" smtClean="0"/>
              <a:t>用户痛处</a:t>
            </a:r>
            <a:endParaRPr lang="en-US" sz="4000" dirty="0"/>
          </a:p>
        </p:txBody>
      </p:sp>
      <p:sp>
        <p:nvSpPr>
          <p:cNvPr id="12" name="Content Placeholder 11"/>
          <p:cNvSpPr>
            <a:spLocks noGrp="1"/>
          </p:cNvSpPr>
          <p:nvPr>
            <p:ph type="body" sz="quarter" idx="10"/>
          </p:nvPr>
        </p:nvSpPr>
        <p:spPr>
          <a:xfrm>
            <a:off x="2805622" y="1267661"/>
            <a:ext cx="4889458" cy="1232645"/>
          </a:xfrm>
          <a:noFill/>
          <a:ln w="9525">
            <a:noFill/>
            <a:miter lim="800000"/>
            <a:headEnd/>
            <a:tailEnd/>
          </a:ln>
        </p:spPr>
        <p:txBody>
          <a:bodyPr vert="horz" wrap="square" lIns="0" tIns="0" rIns="0" bIns="0" numCol="1" anchor="t" anchorCtr="0" compatLnSpc="1">
            <a:prstTxWarp prst="textNoShape">
              <a:avLst/>
            </a:prstTxWarp>
            <a:spAutoFit/>
          </a:bodyPr>
          <a:lstStyle/>
          <a:p>
            <a:pPr marL="338138" indent="-338138" fontAlgn="base">
              <a:spcAft>
                <a:spcPts val="900"/>
              </a:spcAft>
              <a:buClr>
                <a:schemeClr val="tx1"/>
              </a:buClr>
              <a:buSzPct val="90000"/>
              <a:buNone/>
              <a:defRPr/>
            </a:pPr>
            <a:r>
              <a:rPr lang="zh-CN" altLang="en-US" sz="2200" dirty="0" smtClean="0">
                <a:solidFill>
                  <a:schemeClr val="bg1"/>
                </a:solidFill>
                <a:effectLst>
                  <a:outerShdw blurRad="38100" dist="38100" dir="2700000" algn="tl">
                    <a:srgbClr val="000000">
                      <a:alpha val="43137"/>
                    </a:srgbClr>
                  </a:outerShdw>
                </a:effectLst>
                <a:latin typeface="+mn-ea"/>
              </a:rPr>
              <a:t>管理</a:t>
            </a:r>
            <a:r>
              <a:rPr lang="en-US" altLang="zh-CN" sz="2200" dirty="0" smtClean="0">
                <a:solidFill>
                  <a:schemeClr val="bg1"/>
                </a:solidFill>
                <a:effectLst>
                  <a:outerShdw blurRad="38100" dist="38100" dir="2700000" algn="tl">
                    <a:srgbClr val="000000">
                      <a:alpha val="43137"/>
                    </a:srgbClr>
                  </a:outerShdw>
                </a:effectLst>
                <a:latin typeface="+mn-ea"/>
              </a:rPr>
              <a:t>IT</a:t>
            </a:r>
            <a:r>
              <a:rPr lang="zh-CN" altLang="en-US" sz="2200" dirty="0" smtClean="0">
                <a:solidFill>
                  <a:schemeClr val="bg1"/>
                </a:solidFill>
                <a:effectLst>
                  <a:outerShdw blurRad="38100" dist="38100" dir="2700000" algn="tl">
                    <a:srgbClr val="000000">
                      <a:alpha val="43137"/>
                    </a:srgbClr>
                  </a:outerShdw>
                </a:effectLst>
                <a:latin typeface="+mn-ea"/>
              </a:rPr>
              <a:t>硬件和基础设施及相关费用</a:t>
            </a:r>
            <a:endParaRPr lang="en-US" altLang="zh-CN" sz="2200" dirty="0" smtClean="0">
              <a:solidFill>
                <a:schemeClr val="bg1"/>
              </a:solidFill>
              <a:effectLst>
                <a:outerShdw blurRad="38100" dist="38100" dir="2700000" algn="tl">
                  <a:srgbClr val="000000">
                    <a:alpha val="43137"/>
                  </a:srgbClr>
                </a:outerShdw>
              </a:effectLst>
              <a:latin typeface="+mn-ea"/>
            </a:endParaRPr>
          </a:p>
          <a:p>
            <a:pPr>
              <a:buNone/>
            </a:pPr>
            <a:r>
              <a:rPr lang="zh-CN" altLang="en-US" sz="2200" dirty="0" smtClean="0">
                <a:solidFill>
                  <a:schemeClr val="bg1"/>
                </a:solidFill>
                <a:latin typeface="+mn-ea"/>
              </a:rPr>
              <a:t>部署和管理方面的复杂性不断增加</a:t>
            </a:r>
            <a:endParaRPr lang="en-US" sz="2200" strike="sngStrike" dirty="0" smtClean="0">
              <a:solidFill>
                <a:srgbClr val="FFFF00"/>
              </a:solidFill>
              <a:latin typeface="+mn-ea"/>
            </a:endParaRPr>
          </a:p>
          <a:p>
            <a:pPr marL="338138" indent="-338138" fontAlgn="base">
              <a:spcAft>
                <a:spcPts val="900"/>
              </a:spcAft>
              <a:buClr>
                <a:schemeClr val="tx1"/>
              </a:buClr>
              <a:buSzPct val="90000"/>
              <a:buNone/>
              <a:defRPr/>
            </a:pPr>
            <a:endParaRPr lang="en-US" sz="2600" dirty="0" smtClean="0">
              <a:solidFill>
                <a:schemeClr val="tx1"/>
              </a:solidFill>
              <a:effectLst>
                <a:outerShdw blurRad="38100" dist="38100" dir="2700000" algn="tl">
                  <a:srgbClr val="000000">
                    <a:alpha val="43137"/>
                  </a:srgbClr>
                </a:outerShdw>
              </a:effectLst>
            </a:endParaRPr>
          </a:p>
        </p:txBody>
      </p:sp>
      <p:sp>
        <p:nvSpPr>
          <p:cNvPr id="15" name="Content Placeholder 11"/>
          <p:cNvSpPr txBox="1">
            <a:spLocks/>
          </p:cNvSpPr>
          <p:nvPr/>
        </p:nvSpPr>
        <p:spPr bwMode="auto">
          <a:xfrm>
            <a:off x="2786050" y="5000636"/>
            <a:ext cx="5143536" cy="3046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38138" indent="-338138" fontAlgn="base">
              <a:lnSpc>
                <a:spcPct val="90000"/>
              </a:lnSpc>
              <a:spcBef>
                <a:spcPct val="20000"/>
              </a:spcBef>
              <a:spcAft>
                <a:spcPts val="900"/>
              </a:spcAft>
              <a:buClr>
                <a:schemeClr val="tx1"/>
              </a:buClr>
              <a:buSzPct val="90000"/>
              <a:defRPr/>
            </a:pPr>
            <a:r>
              <a:rPr lang="zh-CN" altLang="en-US" sz="2200" dirty="0" smtClean="0">
                <a:solidFill>
                  <a:schemeClr val="bg1"/>
                </a:solidFill>
              </a:rPr>
              <a:t>由于移动员工增多而产生新的企业需求</a:t>
            </a:r>
            <a:endParaRPr lang="en-US" sz="2200" dirty="0" smtClean="0">
              <a:solidFill>
                <a:schemeClr val="bg1"/>
              </a:solidFill>
              <a:effectLst>
                <a:outerShdw blurRad="38100" dist="38100" dir="2700000" algn="tl">
                  <a:srgbClr val="000000">
                    <a:alpha val="43137"/>
                  </a:srgbClr>
                </a:outerShdw>
              </a:effectLst>
            </a:endParaRPr>
          </a:p>
        </p:txBody>
      </p:sp>
      <p:sp>
        <p:nvSpPr>
          <p:cNvPr id="16" name="Content Placeholder 11"/>
          <p:cNvSpPr txBox="1">
            <a:spLocks/>
          </p:cNvSpPr>
          <p:nvPr/>
        </p:nvSpPr>
        <p:spPr bwMode="auto">
          <a:xfrm>
            <a:off x="2786050" y="3172824"/>
            <a:ext cx="4989533"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zh-CN" altLang="en-US" sz="2400" dirty="0" smtClean="0">
                <a:solidFill>
                  <a:schemeClr val="bg1"/>
                </a:solidFill>
              </a:rPr>
              <a:t>激烈的竞争要求更高的效率和更快的上市时间</a:t>
            </a:r>
            <a:endParaRPr lang="zh-CN" altLang="en-US" sz="2400" dirty="0">
              <a:solidFill>
                <a:schemeClr val="bg1"/>
              </a:solidFill>
            </a:endParaRPr>
          </a:p>
        </p:txBody>
      </p:sp>
      <p:pic>
        <p:nvPicPr>
          <p:cNvPr id="26" name="Picture 2" descr="D:\0Projects\Microsoft\SQL WPC\PPT\images\remoteWorker.png"/>
          <p:cNvPicPr>
            <a:picLocks noChangeAspect="1" noChangeArrowheads="1"/>
          </p:cNvPicPr>
          <p:nvPr/>
        </p:nvPicPr>
        <p:blipFill>
          <a:blip r:embed="rId3" cstate="print"/>
          <a:stretch>
            <a:fillRect/>
          </a:stretch>
        </p:blipFill>
        <p:spPr bwMode="auto">
          <a:xfrm>
            <a:off x="1094667" y="4698075"/>
            <a:ext cx="1600339" cy="1387254"/>
          </a:xfrm>
          <a:prstGeom prst="roundRect">
            <a:avLst>
              <a:gd name="adj" fmla="val 15505"/>
            </a:avLst>
          </a:prstGeom>
          <a:noFill/>
          <a:ln>
            <a:noFill/>
          </a:ln>
          <a:effectLst>
            <a:outerShdw blurRad="50800" dist="38100" dir="2700000" algn="tl" rotWithShape="0">
              <a:prstClr val="black">
                <a:alpha val="40000"/>
              </a:prstClr>
            </a:outerShdw>
          </a:effectLst>
        </p:spPr>
      </p:pic>
      <p:pic>
        <p:nvPicPr>
          <p:cNvPr id="27" name="Picture 2" descr="D:\0Projects\Microsoft\SQL WPC\PPT\images\infracture.png"/>
          <p:cNvPicPr>
            <a:picLocks noChangeAspect="1" noChangeArrowheads="1"/>
          </p:cNvPicPr>
          <p:nvPr/>
        </p:nvPicPr>
        <p:blipFill>
          <a:blip r:embed="rId4" cstate="print"/>
          <a:srcRect/>
          <a:stretch>
            <a:fillRect/>
          </a:stretch>
        </p:blipFill>
        <p:spPr bwMode="auto">
          <a:xfrm>
            <a:off x="1094667" y="1000108"/>
            <a:ext cx="1584039" cy="1373124"/>
          </a:xfrm>
          <a:prstGeom prst="roundRect">
            <a:avLst>
              <a:gd name="adj" fmla="val 15505"/>
            </a:avLst>
          </a:prstGeom>
          <a:noFill/>
          <a:ln>
            <a:noFill/>
          </a:ln>
          <a:effectLst>
            <a:outerShdw blurRad="50800" dist="38100" dir="2700000" algn="tl" rotWithShape="0">
              <a:prstClr val="black">
                <a:alpha val="40000"/>
              </a:prstClr>
            </a:outerShdw>
          </a:effectLst>
        </p:spPr>
      </p:pic>
      <p:pic>
        <p:nvPicPr>
          <p:cNvPr id="28" name="Picture 3" descr="D:\0Projects\Microsoft\SQL WPC\PPT\images\manage.png"/>
          <p:cNvPicPr>
            <a:picLocks noChangeAspect="1" noChangeArrowheads="1"/>
          </p:cNvPicPr>
          <p:nvPr/>
        </p:nvPicPr>
        <p:blipFill>
          <a:blip r:embed="rId5" cstate="print">
            <a:lum contrast="-10000"/>
          </a:blip>
          <a:stretch>
            <a:fillRect/>
          </a:stretch>
        </p:blipFill>
        <p:spPr bwMode="auto">
          <a:xfrm>
            <a:off x="1094667" y="2846360"/>
            <a:ext cx="1584039" cy="1373124"/>
          </a:xfrm>
          <a:prstGeom prst="roundRect">
            <a:avLst>
              <a:gd name="adj" fmla="val 15505"/>
            </a:avLst>
          </a:prstGeom>
          <a:noFill/>
          <a:ln>
            <a:noFill/>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428596" y="1500174"/>
            <a:ext cx="8001000" cy="3858809"/>
          </a:xfrm>
          <a:prstGeom prst="roundRect">
            <a:avLst>
              <a:gd name="adj" fmla="val 7815"/>
            </a:avLst>
          </a:prstGeom>
          <a:gradFill rotWithShape="1">
            <a:gsLst>
              <a:gs pos="0">
                <a:srgbClr val="00B0F0">
                  <a:alpha val="88000"/>
                </a:srgbClr>
              </a:gs>
              <a:gs pos="100000">
                <a:srgbClr val="0070C0">
                  <a:alpha val="52000"/>
                </a:srgbClr>
              </a:gs>
            </a:gsLst>
            <a:lin ang="54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bevelT w="50800" h="25400"/>
            <a:contourClr>
              <a:srgbClr val="4A7CC6">
                <a:lumMod val="40000"/>
                <a:lumOff val="6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endParaRPr lang="en-US" dirty="0">
              <a:gradFill>
                <a:gsLst>
                  <a:gs pos="0">
                    <a:srgbClr val="000000">
                      <a:lumMod val="85000"/>
                      <a:lumOff val="15000"/>
                    </a:srgbClr>
                  </a:gs>
                  <a:gs pos="100000">
                    <a:srgbClr val="000000">
                      <a:lumMod val="85000"/>
                      <a:lumOff val="15000"/>
                    </a:srgbClr>
                  </a:gs>
                </a:gsLst>
                <a:lin ang="5400000" scaled="0"/>
              </a:gradFill>
              <a:latin typeface="Segoe" pitchFamily="34" charset="0"/>
            </a:endParaRPr>
          </a:p>
        </p:txBody>
      </p:sp>
      <p:sp>
        <p:nvSpPr>
          <p:cNvPr id="32" name="Rounded Rectangle 31"/>
          <p:cNvSpPr>
            <a:spLocks noChangeAspect="1"/>
          </p:cNvSpPr>
          <p:nvPr/>
        </p:nvSpPr>
        <p:spPr>
          <a:xfrm>
            <a:off x="6097342" y="1890569"/>
            <a:ext cx="2044995" cy="2517576"/>
          </a:xfrm>
          <a:prstGeom prst="roundRect">
            <a:avLst>
              <a:gd name="adj" fmla="val 11308"/>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l" defTabSz="914363" rtl="0" eaLnBrk="1" fontAlgn="base" latinLnBrk="0" hangingPunct="1">
              <a:lnSpc>
                <a:spcPct val="85000"/>
              </a:lnSpc>
              <a:spcBef>
                <a:spcPts val="1200"/>
              </a:spcBef>
              <a:spcAft>
                <a:spcPct val="0"/>
              </a:spcAft>
              <a:buClrTx/>
              <a:buSzTx/>
              <a:buFontTx/>
              <a:buNone/>
              <a:tabLst/>
              <a:defRPr/>
            </a:pPr>
            <a:endParaRPr kumimoji="0" lang="en-US" sz="1200" b="0" i="0" u="none" strike="noStrike" kern="1200" cap="none" spc="-100" normalizeH="0" baseline="0" noProof="0" dirty="0">
              <a:ln w="18415" cmpd="sng">
                <a:noFill/>
                <a:prstDash val="solid"/>
              </a:ln>
              <a:gradFill>
                <a:gsLst>
                  <a:gs pos="0">
                    <a:srgbClr val="000000"/>
                  </a:gs>
                  <a:gs pos="50000">
                    <a:srgbClr val="000000"/>
                  </a:gs>
                </a:gsLst>
                <a:lin ang="5400000" scaled="0"/>
              </a:gradFill>
              <a:effectLst/>
              <a:uLnTx/>
              <a:uFillTx/>
              <a:ea typeface="+mn-ea"/>
              <a:cs typeface="Segoe UI" pitchFamily="34" charset="0"/>
            </a:endParaRPr>
          </a:p>
        </p:txBody>
      </p:sp>
      <p:sp>
        <p:nvSpPr>
          <p:cNvPr id="2" name="Title 1"/>
          <p:cNvSpPr>
            <a:spLocks noGrp="1"/>
          </p:cNvSpPr>
          <p:nvPr>
            <p:ph type="title"/>
          </p:nvPr>
        </p:nvSpPr>
        <p:spPr>
          <a:xfrm>
            <a:off x="357158" y="357166"/>
            <a:ext cx="8382000" cy="664797"/>
          </a:xfrm>
        </p:spPr>
        <p:txBody>
          <a:bodyPr>
            <a:noAutofit/>
          </a:bodyPr>
          <a:lstStyle/>
          <a:p>
            <a:pPr algn="l"/>
            <a:r>
              <a:rPr lang="zh-CN" altLang="en-US" sz="3600" dirty="0" smtClean="0">
                <a:latin typeface="+mj-ea"/>
              </a:rPr>
              <a:t>将</a:t>
            </a:r>
            <a:r>
              <a:rPr lang="en-US" altLang="zh-CN" sz="3600" dirty="0" smtClean="0">
                <a:latin typeface="+mj-ea"/>
              </a:rPr>
              <a:t>SQL</a:t>
            </a:r>
            <a:r>
              <a:rPr lang="zh-CN" altLang="en-US" sz="3600" dirty="0" smtClean="0">
                <a:latin typeface="+mj-ea"/>
              </a:rPr>
              <a:t> </a:t>
            </a:r>
            <a:r>
              <a:rPr lang="en-US" altLang="zh-CN" sz="3600" dirty="0" smtClean="0">
                <a:latin typeface="+mj-ea"/>
              </a:rPr>
              <a:t>Server</a:t>
            </a:r>
            <a:r>
              <a:rPr lang="zh-CN" altLang="en-US" sz="3600" dirty="0" smtClean="0">
                <a:latin typeface="+mj-ea"/>
              </a:rPr>
              <a:t>数据平台延伸到云计算</a:t>
            </a:r>
            <a:endParaRPr lang="en-US" sz="3600" dirty="0">
              <a:latin typeface="+mj-ea"/>
            </a:endParaRPr>
          </a:p>
        </p:txBody>
      </p:sp>
      <p:sp>
        <p:nvSpPr>
          <p:cNvPr id="7" name="Rounded Rectangle 6"/>
          <p:cNvSpPr>
            <a:spLocks noChangeAspect="1"/>
          </p:cNvSpPr>
          <p:nvPr/>
        </p:nvSpPr>
        <p:spPr>
          <a:xfrm>
            <a:off x="903336" y="1888749"/>
            <a:ext cx="4802589" cy="2503369"/>
          </a:xfrm>
          <a:prstGeom prst="roundRect">
            <a:avLst>
              <a:gd name="adj" fmla="val 9481"/>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l" defTabSz="914363" rtl="0" eaLnBrk="1" fontAlgn="base" latinLnBrk="0" hangingPunct="1">
              <a:lnSpc>
                <a:spcPct val="85000"/>
              </a:lnSpc>
              <a:spcBef>
                <a:spcPts val="1200"/>
              </a:spcBef>
              <a:spcAft>
                <a:spcPct val="0"/>
              </a:spcAft>
              <a:buClrTx/>
              <a:buSzTx/>
              <a:buFontTx/>
              <a:buNone/>
              <a:tabLst/>
              <a:defRPr/>
            </a:pPr>
            <a:endParaRPr kumimoji="0" lang="en-US" sz="1200" b="0" i="0" u="none" strike="noStrike" kern="1200" cap="none" spc="-100" normalizeH="0" baseline="0" noProof="0" dirty="0">
              <a:ln w="18415" cmpd="sng">
                <a:noFill/>
                <a:prstDash val="solid"/>
              </a:ln>
              <a:gradFill>
                <a:gsLst>
                  <a:gs pos="0">
                    <a:srgbClr val="000000"/>
                  </a:gs>
                  <a:gs pos="50000">
                    <a:srgbClr val="000000"/>
                  </a:gs>
                </a:gsLst>
                <a:lin ang="5400000" scaled="0"/>
              </a:gradFill>
              <a:effectLst/>
              <a:uLnTx/>
              <a:uFillTx/>
              <a:ea typeface="+mn-ea"/>
              <a:cs typeface="Segoe UI" pitchFamily="34" charset="0"/>
            </a:endParaRPr>
          </a:p>
        </p:txBody>
      </p:sp>
      <p:sp>
        <p:nvSpPr>
          <p:cNvPr id="11" name="Rounded Rectangle 10"/>
          <p:cNvSpPr>
            <a:spLocks/>
          </p:cNvSpPr>
          <p:nvPr/>
        </p:nvSpPr>
        <p:spPr bwMode="auto">
          <a:xfrm>
            <a:off x="1014144" y="3462109"/>
            <a:ext cx="4500396" cy="747588"/>
          </a:xfrm>
          <a:prstGeom prst="roundRect">
            <a:avLst/>
          </a:prstGeom>
          <a:solidFill>
            <a:schemeClr val="tx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lang="zh-CN" altLang="en-US" sz="2400" kern="0" spc="-100" noProof="0" dirty="0" smtClean="0">
                <a:ln w="18415" cmpd="sng">
                  <a:noFill/>
                  <a:prstDash val="solid"/>
                </a:ln>
                <a:gradFill>
                  <a:gsLst>
                    <a:gs pos="0">
                      <a:srgbClr val="000000"/>
                    </a:gs>
                    <a:gs pos="50000">
                      <a:srgbClr val="000000"/>
                    </a:gs>
                  </a:gsLst>
                  <a:lin ang="5400000" scaled="0"/>
                </a:gradFill>
                <a:cs typeface="Segoe UI" pitchFamily="34" charset="0"/>
              </a:rPr>
              <a:t>数据库</a:t>
            </a:r>
            <a:endParaRPr lang="en-US" sz="2400" kern="0" spc="-100" noProof="0" dirty="0" smtClean="0">
              <a:ln w="18415" cmpd="sng">
                <a:noFill/>
                <a:prstDash val="solid"/>
              </a:ln>
              <a:gradFill>
                <a:gsLst>
                  <a:gs pos="0">
                    <a:srgbClr val="000000"/>
                  </a:gs>
                  <a:gs pos="50000">
                    <a:srgbClr val="000000"/>
                  </a:gs>
                </a:gsLst>
                <a:lin ang="5400000" scaled="0"/>
              </a:gradFill>
              <a:cs typeface="Segoe UI" pitchFamily="34" charset="0"/>
            </a:endParaRPr>
          </a:p>
          <a:p>
            <a:pPr marL="0" marR="0" lvl="0" indent="0" algn="ctr" defTabSz="914400" eaLnBrk="1" fontAlgn="base" latinLnBrk="0" hangingPunct="1">
              <a:lnSpc>
                <a:spcPct val="85000"/>
              </a:lnSpc>
              <a:spcAft>
                <a:spcPct val="0"/>
              </a:spcAft>
              <a:buClrTx/>
              <a:buSzTx/>
              <a:buFontTx/>
              <a:buNone/>
              <a:tabLst/>
              <a:defRPr/>
            </a:pPr>
            <a:endParaRPr kumimoji="0" lang="en-US" sz="14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cs typeface="Segoe UI" pitchFamily="34" charset="0"/>
            </a:endParaRPr>
          </a:p>
        </p:txBody>
      </p:sp>
      <p:sp>
        <p:nvSpPr>
          <p:cNvPr id="15" name="Rounded Rectangle 14"/>
          <p:cNvSpPr>
            <a:spLocks/>
          </p:cNvSpPr>
          <p:nvPr/>
        </p:nvSpPr>
        <p:spPr bwMode="auto">
          <a:xfrm>
            <a:off x="4500562" y="2794958"/>
            <a:ext cx="1067140" cy="484662"/>
          </a:xfrm>
          <a:prstGeom prst="roundRect">
            <a:avLst/>
          </a:prstGeom>
          <a:solidFill>
            <a:schemeClr val="tx2">
              <a:lumMod val="50000"/>
            </a:scheme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bevelT w="50800" h="25400"/>
            <a:contourClr>
              <a:srgbClr val="4A7CC6">
                <a:lumMod val="40000"/>
                <a:lumOff val="60000"/>
              </a:srgbClr>
            </a:contourClr>
          </a:sp3d>
        </p:spPr>
        <p:txBody>
          <a:bodyPr vert="horz" wrap="square" lIns="91436" tIns="45718" rIns="91436" bIns="45718" numCol="1" rtlCol="0" anchor="ctr" anchorCtr="0" compatLnSpc="1"/>
          <a:lstStyle/>
          <a:p>
            <a:pPr defTabSz="914099" fontAlgn="base">
              <a:lnSpc>
                <a:spcPct val="85000"/>
              </a:lnSpc>
              <a:spcBef>
                <a:spcPct val="0"/>
              </a:spcBef>
              <a:spcAft>
                <a:spcPct val="0"/>
              </a:spcAft>
              <a:defRPr/>
            </a:pPr>
            <a:r>
              <a:rPr lang="zh-CN" altLang="en-US" sz="1400" dirty="0" smtClean="0">
                <a:effectLst>
                  <a:outerShdw blurRad="38100" dist="38100" dir="2700000" algn="tl">
                    <a:srgbClr val="000000">
                      <a:alpha val="43137"/>
                    </a:srgbClr>
                  </a:outerShdw>
                </a:effectLst>
                <a:latin typeface="Segoe" pitchFamily="34" charset="0"/>
              </a:rPr>
              <a:t>数据同步</a:t>
            </a:r>
            <a:endParaRPr lang="en-US" sz="1400" dirty="0">
              <a:effectLst>
                <a:outerShdw blurRad="38100" dist="38100" dir="2700000" algn="tl">
                  <a:srgbClr val="000000">
                    <a:alpha val="43137"/>
                  </a:srgbClr>
                </a:outerShdw>
              </a:effectLst>
              <a:latin typeface="Segoe" pitchFamily="34" charset="0"/>
            </a:endParaRPr>
          </a:p>
        </p:txBody>
      </p:sp>
      <p:pic>
        <p:nvPicPr>
          <p:cNvPr id="22" name="Picture 1" descr="\\server3\restrict\ftp_root\clients\white_Whale\5-00430 PDC\Working\David\Art\Mesh_Database.png"/>
          <p:cNvPicPr>
            <a:picLocks noChangeAspect="1" noChangeArrowheads="1"/>
          </p:cNvPicPr>
          <p:nvPr/>
        </p:nvPicPr>
        <p:blipFill>
          <a:blip r:embed="rId3" cstate="print"/>
          <a:srcRect/>
          <a:stretch>
            <a:fillRect/>
          </a:stretch>
        </p:blipFill>
        <p:spPr bwMode="auto">
          <a:xfrm>
            <a:off x="1665268" y="3616402"/>
            <a:ext cx="379668" cy="457200"/>
          </a:xfrm>
          <a:prstGeom prst="rect">
            <a:avLst/>
          </a:prstGeom>
          <a:noFill/>
        </p:spPr>
      </p:pic>
      <p:pic>
        <p:nvPicPr>
          <p:cNvPr id="23" name="Picture 1" descr="\\server3\restrict\ftp_root\clients\white_Whale\5-00430 PDC\Working\David\Art\Mesh_Database.png"/>
          <p:cNvPicPr>
            <a:picLocks noChangeAspect="1" noChangeArrowheads="1"/>
          </p:cNvPicPr>
          <p:nvPr/>
        </p:nvPicPr>
        <p:blipFill>
          <a:blip r:embed="rId3" cstate="print"/>
          <a:srcRect/>
          <a:stretch>
            <a:fillRect/>
          </a:stretch>
        </p:blipFill>
        <p:spPr bwMode="auto">
          <a:xfrm>
            <a:off x="1203038" y="3616402"/>
            <a:ext cx="379668" cy="457200"/>
          </a:xfrm>
          <a:prstGeom prst="rect">
            <a:avLst/>
          </a:prstGeom>
          <a:noFill/>
        </p:spPr>
      </p:pic>
      <p:pic>
        <p:nvPicPr>
          <p:cNvPr id="24" name="Picture 1" descr="\\server3\restrict\ftp_root\clients\white_Whale\5-00430 PDC\Working\David\Art\Mesh_Database.png"/>
          <p:cNvPicPr>
            <a:picLocks noChangeAspect="1" noChangeArrowheads="1"/>
          </p:cNvPicPr>
          <p:nvPr/>
        </p:nvPicPr>
        <p:blipFill>
          <a:blip r:embed="rId3" cstate="print"/>
          <a:srcRect/>
          <a:stretch>
            <a:fillRect/>
          </a:stretch>
        </p:blipFill>
        <p:spPr bwMode="auto">
          <a:xfrm>
            <a:off x="4986760" y="3625141"/>
            <a:ext cx="379668" cy="457200"/>
          </a:xfrm>
          <a:prstGeom prst="rect">
            <a:avLst/>
          </a:prstGeom>
          <a:noFill/>
        </p:spPr>
      </p:pic>
      <p:pic>
        <p:nvPicPr>
          <p:cNvPr id="25" name="Picture 1" descr="\\server3\restrict\ftp_root\clients\white_Whale\5-00430 PDC\Working\David\Art\Mesh_Database.png"/>
          <p:cNvPicPr>
            <a:picLocks noChangeAspect="1" noChangeArrowheads="1"/>
          </p:cNvPicPr>
          <p:nvPr/>
        </p:nvPicPr>
        <p:blipFill>
          <a:blip r:embed="rId3" cstate="print"/>
          <a:srcRect/>
          <a:stretch>
            <a:fillRect/>
          </a:stretch>
        </p:blipFill>
        <p:spPr bwMode="auto">
          <a:xfrm>
            <a:off x="4514252" y="3614509"/>
            <a:ext cx="379668" cy="457200"/>
          </a:xfrm>
          <a:prstGeom prst="rect">
            <a:avLst/>
          </a:prstGeom>
          <a:noFill/>
        </p:spPr>
      </p:pic>
      <p:sp>
        <p:nvSpPr>
          <p:cNvPr id="26" name="Rounded Rectangle 25"/>
          <p:cNvSpPr>
            <a:spLocks/>
          </p:cNvSpPr>
          <p:nvPr/>
        </p:nvSpPr>
        <p:spPr bwMode="auto">
          <a:xfrm>
            <a:off x="3286116" y="2786058"/>
            <a:ext cx="1124535" cy="462716"/>
          </a:xfrm>
          <a:prstGeom prst="roundRect">
            <a:avLst/>
          </a:prstGeom>
          <a:gradFill rotWithShape="1">
            <a:gsLst>
              <a:gs pos="0">
                <a:schemeClr val="accent4">
                  <a:lumMod val="75000"/>
                </a:schemeClr>
              </a:gs>
              <a:gs pos="100000">
                <a:schemeClr val="accent4">
                  <a:lumMod val="75000"/>
                  <a:alpha val="60000"/>
                </a:schemeClr>
              </a:gs>
            </a:gsLst>
            <a:lin ang="54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bevelT w="50800" h="25400"/>
            <a:contourClr>
              <a:srgbClr val="4A7CC6">
                <a:lumMod val="40000"/>
                <a:lumOff val="60000"/>
              </a:srgbClr>
            </a:contourClr>
          </a:sp3d>
        </p:spPr>
        <p:txBody>
          <a:bodyPr vert="horz" wrap="square" lIns="91436" tIns="45718" rIns="91436" bIns="45718" numCol="1" rtlCol="0" anchor="ctr" anchorCtr="0" compatLnSpc="1"/>
          <a:lstStyle/>
          <a:p>
            <a:r>
              <a:rPr lang="zh-CN" altLang="en-US" sz="1400" dirty="0" smtClean="0"/>
              <a:t>参考数据</a:t>
            </a:r>
            <a:endParaRPr lang="zh-CN" altLang="en-US" sz="1400" dirty="0"/>
          </a:p>
        </p:txBody>
      </p:sp>
      <p:sp>
        <p:nvSpPr>
          <p:cNvPr id="28" name="Rounded Rectangle 27"/>
          <p:cNvSpPr>
            <a:spLocks/>
          </p:cNvSpPr>
          <p:nvPr/>
        </p:nvSpPr>
        <p:spPr bwMode="auto">
          <a:xfrm>
            <a:off x="2143108" y="2786058"/>
            <a:ext cx="1116419" cy="464755"/>
          </a:xfrm>
          <a:prstGeom prst="roundRect">
            <a:avLst/>
          </a:prstGeom>
          <a:gradFill rotWithShape="1">
            <a:gsLst>
              <a:gs pos="0">
                <a:schemeClr val="accent4">
                  <a:lumMod val="75000"/>
                </a:schemeClr>
              </a:gs>
              <a:gs pos="100000">
                <a:schemeClr val="accent4">
                  <a:lumMod val="75000"/>
                  <a:alpha val="60000"/>
                </a:schemeClr>
              </a:gs>
            </a:gsLst>
            <a:lin ang="54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bevelT w="50800" h="25400"/>
            <a:contourClr>
              <a:srgbClr val="4A7CC6">
                <a:lumMod val="40000"/>
                <a:lumOff val="60000"/>
              </a:srgbClr>
            </a:contourClr>
          </a:sp3d>
        </p:spPr>
        <p:txBody>
          <a:bodyPr vert="horz" wrap="square" lIns="91436" tIns="45718" rIns="91436" bIns="45718" numCol="1" rtlCol="0" anchor="ctr" anchorCtr="0" compatLnSpc="1"/>
          <a:lstStyle/>
          <a:p>
            <a:pPr defTabSz="914099" fontAlgn="base">
              <a:lnSpc>
                <a:spcPct val="85000"/>
              </a:lnSpc>
              <a:spcBef>
                <a:spcPct val="0"/>
              </a:spcBef>
              <a:spcAft>
                <a:spcPct val="0"/>
              </a:spcAft>
              <a:defRPr/>
            </a:pPr>
            <a:r>
              <a:rPr lang="zh-CN" altLang="en-US" sz="1400" dirty="0" smtClean="0"/>
              <a:t>商业智能</a:t>
            </a:r>
            <a:endParaRPr lang="en-US" sz="1400" dirty="0">
              <a:effectLst>
                <a:outerShdw blurRad="38100" dist="38100" dir="2700000" algn="tl">
                  <a:srgbClr val="000000">
                    <a:alpha val="43137"/>
                  </a:srgbClr>
                </a:outerShdw>
              </a:effectLst>
              <a:latin typeface="Segoe" pitchFamily="34" charset="0"/>
            </a:endParaRPr>
          </a:p>
        </p:txBody>
      </p:sp>
      <p:sp>
        <p:nvSpPr>
          <p:cNvPr id="45" name="TextBox 44"/>
          <p:cNvSpPr txBox="1"/>
          <p:nvPr/>
        </p:nvSpPr>
        <p:spPr>
          <a:xfrm>
            <a:off x="903337" y="4589064"/>
            <a:ext cx="2819400" cy="369332"/>
          </a:xfrm>
          <a:prstGeom prst="rect">
            <a:avLst/>
          </a:prstGeom>
          <a:noFill/>
        </p:spPr>
        <p:txBody>
          <a:bodyPr wrap="square" rtlCol="0">
            <a:spAutoFit/>
          </a:bodyPr>
          <a:lstStyle/>
          <a:p>
            <a:r>
              <a:rPr lang="zh-CN" altLang="en-US" dirty="0" smtClean="0"/>
              <a:t>对称编程的模型 </a:t>
            </a:r>
            <a:endParaRPr lang="zh-CN" altLang="en-US" dirty="0"/>
          </a:p>
        </p:txBody>
      </p:sp>
      <p:pic>
        <p:nvPicPr>
          <p:cNvPr id="1026" name="Picture 2" descr="C:\Users\patricmc\Pictures\DVD_ART35\Logos\SQL Server 2008 Enterprise\SQL Server 2008 Enterprise Grid v.png"/>
          <p:cNvPicPr>
            <a:picLocks noChangeAspect="1" noChangeArrowheads="1"/>
          </p:cNvPicPr>
          <p:nvPr/>
        </p:nvPicPr>
        <p:blipFill>
          <a:blip r:embed="rId4" cstate="print"/>
          <a:stretch>
            <a:fillRect/>
          </a:stretch>
        </p:blipFill>
        <p:spPr bwMode="auto">
          <a:xfrm>
            <a:off x="6425891" y="2342866"/>
            <a:ext cx="1389768" cy="1394181"/>
          </a:xfrm>
          <a:prstGeom prst="rect">
            <a:avLst/>
          </a:prstGeom>
          <a:noFill/>
          <a:ln>
            <a:noFill/>
          </a:ln>
        </p:spPr>
      </p:pic>
      <p:sp>
        <p:nvSpPr>
          <p:cNvPr id="30" name="TextBox 29"/>
          <p:cNvSpPr txBox="1"/>
          <p:nvPr/>
        </p:nvSpPr>
        <p:spPr>
          <a:xfrm>
            <a:off x="4103736" y="4589064"/>
            <a:ext cx="2057400" cy="369332"/>
          </a:xfrm>
          <a:prstGeom prst="rect">
            <a:avLst/>
          </a:prstGeom>
          <a:noFill/>
        </p:spPr>
        <p:txBody>
          <a:bodyPr wrap="square" rtlCol="0">
            <a:spAutoFit/>
          </a:bodyPr>
          <a:lstStyle/>
          <a:p>
            <a:pPr algn="r"/>
            <a:r>
              <a:rPr lang="zh-CN" altLang="en-US" dirty="0" smtClean="0">
                <a:effectLst>
                  <a:outerShdw blurRad="38100" dist="38100" dir="2700000" algn="tl">
                    <a:srgbClr val="000000">
                      <a:alpha val="43137"/>
                    </a:srgbClr>
                  </a:outerShdw>
                </a:effectLst>
              </a:rPr>
              <a:t>数据中心</a:t>
            </a:r>
            <a:endParaRPr lang="en-US" dirty="0">
              <a:effectLst>
                <a:outerShdw blurRad="38100" dist="38100" dir="2700000" algn="tl">
                  <a:srgbClr val="000000">
                    <a:alpha val="43137"/>
                  </a:srgbClr>
                </a:outerShdw>
              </a:effectLst>
            </a:endParaRPr>
          </a:p>
        </p:txBody>
      </p:sp>
      <p:grpSp>
        <p:nvGrpSpPr>
          <p:cNvPr id="3" name="Group 14"/>
          <p:cNvGrpSpPr/>
          <p:nvPr/>
        </p:nvGrpSpPr>
        <p:grpSpPr>
          <a:xfrm>
            <a:off x="5594312" y="4136889"/>
            <a:ext cx="535761" cy="403861"/>
            <a:chOff x="1524000" y="1981200"/>
            <a:chExt cx="5494476" cy="4114800"/>
          </a:xfrm>
        </p:grpSpPr>
        <p:pic>
          <p:nvPicPr>
            <p:cNvPr id="35" name="Picture 34" descr="Male User.png"/>
            <p:cNvPicPr>
              <a:picLocks noChangeAspect="1"/>
            </p:cNvPicPr>
            <p:nvPr/>
          </p:nvPicPr>
          <p:blipFill>
            <a:blip r:embed="rId5" cstate="print"/>
            <a:stretch>
              <a:fillRect/>
            </a:stretch>
          </p:blipFill>
          <p:spPr>
            <a:xfrm>
              <a:off x="2887170" y="2201370"/>
              <a:ext cx="1227630" cy="1227630"/>
            </a:xfrm>
            <a:prstGeom prst="rect">
              <a:avLst/>
            </a:prstGeom>
          </p:spPr>
        </p:pic>
        <p:pic>
          <p:nvPicPr>
            <p:cNvPr id="36" name="Picture 6" descr="C:\Work\PAG_icon library\Pocket PC sm.png"/>
            <p:cNvPicPr>
              <a:picLocks noChangeAspect="1" noChangeArrowheads="1"/>
            </p:cNvPicPr>
            <p:nvPr/>
          </p:nvPicPr>
          <p:blipFill>
            <a:blip r:embed="rId6" cstate="print"/>
            <a:srcRect/>
            <a:stretch>
              <a:fillRect/>
            </a:stretch>
          </p:blipFill>
          <p:spPr bwMode="auto">
            <a:xfrm>
              <a:off x="2819399" y="2267136"/>
              <a:ext cx="315921" cy="596078"/>
            </a:xfrm>
            <a:prstGeom prst="rect">
              <a:avLst/>
            </a:prstGeom>
            <a:noFill/>
          </p:spPr>
        </p:pic>
        <p:pic>
          <p:nvPicPr>
            <p:cNvPr id="37" name="Picture 36" descr="C:\Program Files\Microsoft Resource DVD Artwork\DVD_ART\Artwork_Imagery\Shapes and Graphics\Internet Cloud\cloud illustration icon.png"/>
            <p:cNvPicPr>
              <a:picLocks noChangeAspect="1" noChangeArrowheads="1"/>
            </p:cNvPicPr>
            <p:nvPr/>
          </p:nvPicPr>
          <p:blipFill>
            <a:blip r:embed="rId7" cstate="print"/>
            <a:srcRect/>
            <a:stretch>
              <a:fillRect/>
            </a:stretch>
          </p:blipFill>
          <p:spPr bwMode="auto">
            <a:xfrm>
              <a:off x="2362200" y="4495800"/>
              <a:ext cx="2155528" cy="1600200"/>
            </a:xfrm>
            <a:prstGeom prst="rect">
              <a:avLst/>
            </a:prstGeom>
            <a:noFill/>
          </p:spPr>
        </p:pic>
        <p:pic>
          <p:nvPicPr>
            <p:cNvPr id="38"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3222626" y="4953000"/>
              <a:ext cx="490621" cy="381000"/>
            </a:xfrm>
            <a:prstGeom prst="rect">
              <a:avLst/>
            </a:prstGeom>
            <a:noFill/>
          </p:spPr>
        </p:pic>
        <p:pic>
          <p:nvPicPr>
            <p:cNvPr id="39"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2819400" y="5105400"/>
              <a:ext cx="490621" cy="381000"/>
            </a:xfrm>
            <a:prstGeom prst="rect">
              <a:avLst/>
            </a:prstGeom>
            <a:noFill/>
          </p:spPr>
        </p:pic>
        <p:pic>
          <p:nvPicPr>
            <p:cNvPr id="40"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3505200" y="5148145"/>
              <a:ext cx="490621" cy="381000"/>
            </a:xfrm>
            <a:prstGeom prst="rect">
              <a:avLst/>
            </a:prstGeom>
            <a:noFill/>
          </p:spPr>
        </p:pic>
        <p:pic>
          <p:nvPicPr>
            <p:cNvPr id="41"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3070226" y="5300545"/>
              <a:ext cx="490621" cy="381000"/>
            </a:xfrm>
            <a:prstGeom prst="rect">
              <a:avLst/>
            </a:prstGeom>
            <a:noFill/>
          </p:spPr>
        </p:pic>
        <p:pic>
          <p:nvPicPr>
            <p:cNvPr id="42" name="Picture 2" descr="C:\Program Files\Microsoft Resource DVD Artwork\DVD_ART\Artwork_Imagery\HARDWARE_IMAGERY\Illustration - Misc Hardware\Windows Vista Illustration Icons\Sync.png"/>
            <p:cNvPicPr>
              <a:picLocks noChangeAspect="1" noChangeArrowheads="1"/>
            </p:cNvPicPr>
            <p:nvPr/>
          </p:nvPicPr>
          <p:blipFill>
            <a:blip r:embed="rId9" cstate="print"/>
            <a:srcRect/>
            <a:stretch>
              <a:fillRect/>
            </a:stretch>
          </p:blipFill>
          <p:spPr bwMode="auto">
            <a:xfrm>
              <a:off x="3770313" y="3352800"/>
              <a:ext cx="1182687" cy="1182687"/>
            </a:xfrm>
            <a:prstGeom prst="rect">
              <a:avLst/>
            </a:prstGeom>
            <a:noFill/>
          </p:spPr>
        </p:pic>
        <p:pic>
          <p:nvPicPr>
            <p:cNvPr id="43" name="Picture 6" descr="C:\Program Files\Microsoft Resource DVD Artwork\DVD_ART\Artwork_Imagery\Shapes and Graphics\Buidlings and dwellings\enterprise blue.png"/>
            <p:cNvPicPr>
              <a:picLocks noChangeAspect="1" noChangeArrowheads="1"/>
            </p:cNvPicPr>
            <p:nvPr/>
          </p:nvPicPr>
          <p:blipFill>
            <a:blip r:embed="rId10" cstate="print"/>
            <a:srcRect/>
            <a:stretch>
              <a:fillRect/>
            </a:stretch>
          </p:blipFill>
          <p:spPr bwMode="auto">
            <a:xfrm>
              <a:off x="5715000" y="1981200"/>
              <a:ext cx="1066800" cy="1600200"/>
            </a:xfrm>
            <a:prstGeom prst="rect">
              <a:avLst/>
            </a:prstGeom>
            <a:noFill/>
          </p:spPr>
        </p:pic>
        <p:pic>
          <p:nvPicPr>
            <p:cNvPr id="44" name="Picture 3" descr="C:\Program Files\Microsoft Resource DVD Artwork\DVD_ART\Artwork_Imagery\Shapes and Graphics\Arrows - arrow\Curved\loop software services smart arrow 2.png"/>
            <p:cNvPicPr>
              <a:picLocks noChangeAspect="1" noChangeArrowheads="1"/>
            </p:cNvPicPr>
            <p:nvPr/>
          </p:nvPicPr>
          <p:blipFill>
            <a:blip r:embed="rId11" cstate="print"/>
            <a:srcRect/>
            <a:stretch>
              <a:fillRect/>
            </a:stretch>
          </p:blipFill>
          <p:spPr bwMode="auto">
            <a:xfrm>
              <a:off x="1524000" y="2362200"/>
              <a:ext cx="5494476" cy="3060423"/>
            </a:xfrm>
            <a:prstGeom prst="rect">
              <a:avLst/>
            </a:prstGeom>
            <a:noFill/>
          </p:spPr>
        </p:pic>
      </p:grpSp>
      <p:pic>
        <p:nvPicPr>
          <p:cNvPr id="1027" name="Picture 3" descr="C:\Users\zwu\Desktop\SQL-Azure_rgb.jpg"/>
          <p:cNvPicPr>
            <a:picLocks noChangeAspect="1" noChangeArrowheads="1"/>
          </p:cNvPicPr>
          <p:nvPr/>
        </p:nvPicPr>
        <p:blipFill>
          <a:blip r:embed="rId12" cstate="print"/>
          <a:srcRect/>
          <a:stretch>
            <a:fillRect/>
          </a:stretch>
        </p:blipFill>
        <p:spPr bwMode="auto">
          <a:xfrm>
            <a:off x="2428860" y="1915065"/>
            <a:ext cx="1868214" cy="828136"/>
          </a:xfrm>
          <a:prstGeom prst="rect">
            <a:avLst/>
          </a:prstGeom>
          <a:noFill/>
        </p:spPr>
      </p:pic>
      <p:sp>
        <p:nvSpPr>
          <p:cNvPr id="31" name="Rounded Rectangle 30"/>
          <p:cNvSpPr>
            <a:spLocks/>
          </p:cNvSpPr>
          <p:nvPr/>
        </p:nvSpPr>
        <p:spPr bwMode="auto">
          <a:xfrm>
            <a:off x="1000100" y="2786058"/>
            <a:ext cx="1116419" cy="464755"/>
          </a:xfrm>
          <a:prstGeom prst="roundRect">
            <a:avLst/>
          </a:prstGeom>
          <a:gradFill rotWithShape="1">
            <a:gsLst>
              <a:gs pos="0">
                <a:schemeClr val="accent4">
                  <a:lumMod val="75000"/>
                </a:schemeClr>
              </a:gs>
              <a:gs pos="100000">
                <a:schemeClr val="accent4">
                  <a:lumMod val="75000"/>
                  <a:alpha val="60000"/>
                </a:schemeClr>
              </a:gs>
            </a:gsLst>
            <a:lin ang="54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bevelT w="50800" h="25400"/>
            <a:contourClr>
              <a:srgbClr val="4A7CC6">
                <a:lumMod val="40000"/>
                <a:lumOff val="60000"/>
              </a:srgbClr>
            </a:contourClr>
          </a:sp3d>
        </p:spPr>
        <p:txBody>
          <a:bodyPr vert="horz" wrap="square" lIns="91436" tIns="45718" rIns="91436" bIns="45718" numCol="1" rtlCol="0" anchor="ctr" anchorCtr="0" compatLnSpc="1"/>
          <a:lstStyle/>
          <a:p>
            <a:pPr defTabSz="914099" fontAlgn="base">
              <a:lnSpc>
                <a:spcPct val="85000"/>
              </a:lnSpc>
              <a:spcBef>
                <a:spcPct val="0"/>
              </a:spcBef>
              <a:spcAft>
                <a:spcPct val="0"/>
              </a:spcAft>
              <a:defRPr/>
            </a:pPr>
            <a:r>
              <a:rPr lang="zh-CN" altLang="en-US" sz="1400" dirty="0" smtClean="0">
                <a:effectLst>
                  <a:outerShdw blurRad="38100" dist="38100" dir="2700000" algn="tl">
                    <a:srgbClr val="000000">
                      <a:alpha val="43137"/>
                    </a:srgbClr>
                  </a:outerShdw>
                </a:effectLst>
                <a:latin typeface="Segoe" pitchFamily="34" charset="0"/>
              </a:rPr>
              <a:t>报表</a:t>
            </a:r>
            <a:endParaRPr lang="en-US" sz="1400" dirty="0">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382000" cy="664797"/>
          </a:xfrm>
        </p:spPr>
        <p:txBody>
          <a:bodyPr/>
          <a:lstStyle/>
          <a:p>
            <a:r>
              <a:rPr lang="en-US" altLang="zh-CN" sz="3600" dirty="0" smtClean="0">
                <a:latin typeface="+mn-ea"/>
                <a:ea typeface="+mn-ea"/>
              </a:rPr>
              <a:t>Windows</a:t>
            </a:r>
            <a:r>
              <a:rPr lang="zh-CN" altLang="en-US" sz="3600" dirty="0" smtClean="0">
                <a:latin typeface="+mn-ea"/>
                <a:ea typeface="+mn-ea"/>
              </a:rPr>
              <a:t> </a:t>
            </a:r>
            <a:r>
              <a:rPr lang="en-US" altLang="zh-CN" sz="3600" dirty="0" smtClean="0">
                <a:latin typeface="+mn-ea"/>
                <a:ea typeface="+mn-ea"/>
              </a:rPr>
              <a:t>Azure</a:t>
            </a:r>
            <a:r>
              <a:rPr lang="zh-CN" altLang="en-US" sz="3600" dirty="0" smtClean="0">
                <a:latin typeface="+mn-ea"/>
                <a:ea typeface="+mn-ea"/>
              </a:rPr>
              <a:t> 平台</a:t>
            </a:r>
            <a:endParaRPr lang="en-US" sz="3600" dirty="0">
              <a:latin typeface="+mn-ea"/>
              <a:ea typeface="+mn-ea"/>
            </a:endParaRPr>
          </a:p>
        </p:txBody>
      </p:sp>
      <p:grpSp>
        <p:nvGrpSpPr>
          <p:cNvPr id="4" name="Group 104"/>
          <p:cNvGrpSpPr>
            <a:grpSpLocks noGrp="1"/>
          </p:cNvGrpSpPr>
          <p:nvPr>
            <p:ph type="body" sz="quarter" idx="10"/>
          </p:nvPr>
        </p:nvGrpSpPr>
        <p:grpSpPr>
          <a:xfrm>
            <a:off x="214282" y="1714488"/>
            <a:ext cx="8548718" cy="3000396"/>
            <a:chOff x="134007" y="2811195"/>
            <a:chExt cx="11920810" cy="2268806"/>
          </a:xfrm>
        </p:grpSpPr>
        <p:sp>
          <p:nvSpPr>
            <p:cNvPr id="5" name="Rectangle 4"/>
            <p:cNvSpPr/>
            <p:nvPr/>
          </p:nvSpPr>
          <p:spPr bwMode="auto">
            <a:xfrm>
              <a:off x="134007" y="2811195"/>
              <a:ext cx="11920810" cy="2268806"/>
            </a:xfrm>
            <a:prstGeom prst="rect">
              <a:avLst/>
            </a:prstGeom>
            <a:gradFill>
              <a:gsLst>
                <a:gs pos="0">
                  <a:schemeClr val="accent2">
                    <a:shade val="51000"/>
                    <a:satMod val="130000"/>
                  </a:schemeClr>
                </a:gs>
                <a:gs pos="80000">
                  <a:schemeClr val="accent2">
                    <a:shade val="93000"/>
                    <a:satMod val="130000"/>
                    <a:alpha val="10000"/>
                  </a:schemeClr>
                </a:gs>
                <a:gs pos="100000">
                  <a:schemeClr val="accent2">
                    <a:shade val="94000"/>
                    <a:satMod val="135000"/>
                  </a:schemeClr>
                </a:gs>
              </a:gsLst>
            </a:gradFill>
            <a:ln w="19050">
              <a:gradFill>
                <a:gsLst>
                  <a:gs pos="0">
                    <a:schemeClr val="bg1">
                      <a:alpha val="0"/>
                    </a:schemeClr>
                  </a:gs>
                  <a:gs pos="100000">
                    <a:schemeClr val="accent1">
                      <a:tint val="23500"/>
                      <a:satMod val="160000"/>
                    </a:schemeClr>
                  </a:gs>
                </a:gsLst>
                <a:lin ang="5400000" scaled="0"/>
              </a:gradFill>
              <a:headEnd type="none" w="med" len="med"/>
              <a:tailEnd type="none" w="med" len="med"/>
            </a:ln>
            <a:effectLst>
              <a:outerShdw blurRad="63500" sx="101000" sy="101000" algn="ctr" rotWithShape="0">
                <a:schemeClr val="bg1">
                  <a:alpha val="15000"/>
                </a:schemeClr>
              </a:outerShdw>
            </a:effectLst>
            <a:scene3d>
              <a:camera prst="orthographicFront">
                <a:rot lat="0" lon="0" rev="0"/>
              </a:camera>
              <a:lightRig rig="threePt" dir="t"/>
            </a:scene3d>
            <a:sp3d prstMaterial="matte">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6" name="Rectangle 5"/>
            <p:cNvSpPr/>
            <p:nvPr/>
          </p:nvSpPr>
          <p:spPr bwMode="auto">
            <a:xfrm>
              <a:off x="4203419" y="3004423"/>
              <a:ext cx="3781987" cy="1882350"/>
            </a:xfrm>
            <a:prstGeom prst="rect">
              <a:avLst/>
            </a:prstGeom>
            <a:ln>
              <a:headEnd type="none" w="med" len="med"/>
              <a:tailEnd type="none" w="med" len="med"/>
            </a:ln>
            <a:scene3d>
              <a:camera prst="orthographicFront">
                <a:rot lat="0" lon="0" rev="0"/>
              </a:camera>
              <a:lightRig rig="brightRoom" dir="t"/>
            </a:scene3d>
            <a:sp3d contourW="25400" prstMaterial="powder">
              <a:bevelT w="38100" h="12700"/>
              <a:contourClr>
                <a:schemeClr val="bg2"/>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7" name="Rectangle 6"/>
            <p:cNvSpPr/>
            <p:nvPr/>
          </p:nvSpPr>
          <p:spPr bwMode="auto">
            <a:xfrm>
              <a:off x="280842" y="3004423"/>
              <a:ext cx="3781987" cy="1882350"/>
            </a:xfrm>
            <a:prstGeom prst="rect">
              <a:avLst/>
            </a:prstGeom>
            <a:ln>
              <a:headEnd type="none" w="med" len="med"/>
              <a:tailEnd type="none" w="med" len="med"/>
            </a:ln>
            <a:scene3d>
              <a:camera prst="orthographicFront">
                <a:rot lat="0" lon="0" rev="0"/>
              </a:camera>
              <a:lightRig rig="brightRoom" dir="t"/>
            </a:scene3d>
            <a:sp3d contourW="25400" prstMaterial="powder">
              <a:bevelT w="38100" h="12700"/>
              <a:contourClr>
                <a:schemeClr val="bg2"/>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8" name="Rectangle 7"/>
            <p:cNvSpPr/>
            <p:nvPr/>
          </p:nvSpPr>
          <p:spPr bwMode="auto">
            <a:xfrm>
              <a:off x="8125995" y="3004423"/>
              <a:ext cx="3781987" cy="1882350"/>
            </a:xfrm>
            <a:prstGeom prst="rect">
              <a:avLst/>
            </a:prstGeom>
            <a:ln>
              <a:headEnd type="none" w="med" len="med"/>
              <a:tailEnd type="none" w="med" len="med"/>
            </a:ln>
            <a:scene3d>
              <a:camera prst="orthographicFront">
                <a:rot lat="0" lon="0" rev="0"/>
              </a:camera>
              <a:lightRig rig="brightRoom" dir="t"/>
            </a:scene3d>
            <a:sp3d contourW="25400" prstMaterial="powder">
              <a:bevelT w="38100" h="12700"/>
              <a:contourClr>
                <a:schemeClr val="bg2"/>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pic>
          <p:nvPicPr>
            <p:cNvPr id="9" name="Picture 3" descr="D:\AA - Microsoft\Events DVD 35\DVD_ART35\Logos\Azure Services Platform\Windows Azure\Windows Azure logo bl.png"/>
            <p:cNvPicPr>
              <a:picLocks noChangeAspect="1" noChangeArrowheads="1"/>
            </p:cNvPicPr>
            <p:nvPr/>
          </p:nvPicPr>
          <p:blipFill>
            <a:blip r:embed="rId3" cstate="print"/>
            <a:stretch>
              <a:fillRect/>
            </a:stretch>
          </p:blipFill>
          <p:spPr bwMode="auto">
            <a:xfrm>
              <a:off x="515590" y="3318994"/>
              <a:ext cx="3312492" cy="423273"/>
            </a:xfrm>
            <a:prstGeom prst="rect">
              <a:avLst/>
            </a:prstGeom>
            <a:noFill/>
            <a:ln>
              <a:noFill/>
            </a:ln>
          </p:spPr>
        </p:pic>
        <p:pic>
          <p:nvPicPr>
            <p:cNvPr id="10" name="Picture 9" descr="E:\RESOURCES\PPT Resources\RESOURCE DVD 35\Logos\Azure Services Platform\Microsoft .NET Services\.Net Services logo Net.png"/>
            <p:cNvPicPr>
              <a:picLocks noChangeAspect="1" noChangeArrowheads="1"/>
            </p:cNvPicPr>
            <p:nvPr/>
          </p:nvPicPr>
          <p:blipFill>
            <a:blip r:embed="rId4" cstate="print"/>
            <a:srcRect/>
            <a:stretch>
              <a:fillRect/>
            </a:stretch>
          </p:blipFill>
          <p:spPr bwMode="auto">
            <a:xfrm>
              <a:off x="8286262" y="3242568"/>
              <a:ext cx="3461454" cy="626699"/>
            </a:xfrm>
            <a:prstGeom prst="rect">
              <a:avLst/>
            </a:prstGeom>
            <a:noFill/>
          </p:spPr>
        </p:pic>
        <p:pic>
          <p:nvPicPr>
            <p:cNvPr id="11" name="Picture 10" descr="SQLAzurelogo_BlkText.png"/>
            <p:cNvPicPr>
              <a:picLocks noChangeAspect="1"/>
            </p:cNvPicPr>
            <p:nvPr/>
          </p:nvPicPr>
          <p:blipFill>
            <a:blip r:embed="rId5" cstate="print"/>
            <a:stretch>
              <a:fillRect/>
            </a:stretch>
          </p:blipFill>
          <p:spPr>
            <a:xfrm>
              <a:off x="4703145" y="3153097"/>
              <a:ext cx="2782537" cy="623036"/>
            </a:xfrm>
            <a:prstGeom prst="rect">
              <a:avLst/>
            </a:prstGeom>
          </p:spPr>
        </p:pic>
        <p:grpSp>
          <p:nvGrpSpPr>
            <p:cNvPr id="12" name="Group 134"/>
            <p:cNvGrpSpPr/>
            <p:nvPr/>
          </p:nvGrpSpPr>
          <p:grpSpPr>
            <a:xfrm>
              <a:off x="862055" y="4102202"/>
              <a:ext cx="177712" cy="393082"/>
              <a:chOff x="403899" y="4105841"/>
              <a:chExt cx="2666667" cy="5898448"/>
            </a:xfrm>
          </p:grpSpPr>
          <p:pic>
            <p:nvPicPr>
              <p:cNvPr id="34" name="Picture 5" descr="E:\RESOURCES\PPT Resources\RESOURCE DVD 35\Artwork_Imagery\Icons - Illustrations\_XML ICONS\Binary Code document.png"/>
              <p:cNvPicPr>
                <a:picLocks noChangeAspect="1" noChangeArrowheads="1"/>
              </p:cNvPicPr>
              <p:nvPr/>
            </p:nvPicPr>
            <p:blipFill>
              <a:blip r:embed="rId6" cstate="print"/>
              <a:stretch>
                <a:fillRect/>
              </a:stretch>
            </p:blipFill>
            <p:spPr bwMode="auto">
              <a:xfrm>
                <a:off x="403899" y="4290003"/>
                <a:ext cx="2666667" cy="5714286"/>
              </a:xfrm>
              <a:prstGeom prst="rect">
                <a:avLst/>
              </a:prstGeom>
              <a:noFill/>
              <a:ln>
                <a:noFill/>
              </a:ln>
            </p:spPr>
          </p:pic>
          <p:grpSp>
            <p:nvGrpSpPr>
              <p:cNvPr id="35" name="Group 133"/>
              <p:cNvGrpSpPr/>
              <p:nvPr/>
            </p:nvGrpSpPr>
            <p:grpSpPr>
              <a:xfrm>
                <a:off x="625029" y="4105841"/>
                <a:ext cx="2014277" cy="5504317"/>
                <a:chOff x="417212" y="4268006"/>
                <a:chExt cx="769626" cy="2103120"/>
              </a:xfrm>
            </p:grpSpPr>
            <p:pic>
              <p:nvPicPr>
                <p:cNvPr id="36" name="Picture 8" descr="E:\RESOURCES\DVD_ART36\Artwork_Imagery\Icons - Illustrations\Innovation - ideas\binary code.png"/>
                <p:cNvPicPr>
                  <a:picLocks noChangeAspect="1" noChangeArrowheads="1"/>
                </p:cNvPicPr>
                <p:nvPr/>
              </p:nvPicPr>
              <p:blipFill>
                <a:blip r:embed="rId7" cstate="print"/>
                <a:stretch>
                  <a:fillRect/>
                </a:stretch>
              </p:blipFill>
              <p:spPr bwMode="auto">
                <a:xfrm>
                  <a:off x="417212" y="4268006"/>
                  <a:ext cx="769620" cy="2103120"/>
                </a:xfrm>
                <a:prstGeom prst="rect">
                  <a:avLst/>
                </a:prstGeom>
                <a:noFill/>
                <a:ln>
                  <a:noFill/>
                </a:ln>
              </p:spPr>
            </p:pic>
            <p:pic>
              <p:nvPicPr>
                <p:cNvPr id="37" name="Picture 8" descr="E:\RESOURCES\DVD_ART36\Artwork_Imagery\Icons - Illustrations\Innovation - ideas\binary code.png"/>
                <p:cNvPicPr>
                  <a:picLocks noChangeAspect="1" noChangeArrowheads="1"/>
                </p:cNvPicPr>
                <p:nvPr/>
              </p:nvPicPr>
              <p:blipFill>
                <a:blip r:embed="rId7" cstate="print"/>
                <a:stretch>
                  <a:fillRect/>
                </a:stretch>
              </p:blipFill>
              <p:spPr bwMode="auto">
                <a:xfrm>
                  <a:off x="417212" y="4268006"/>
                  <a:ext cx="769620" cy="2103120"/>
                </a:xfrm>
                <a:prstGeom prst="rect">
                  <a:avLst/>
                </a:prstGeom>
                <a:noFill/>
                <a:ln>
                  <a:noFill/>
                </a:ln>
              </p:spPr>
            </p:pic>
            <p:pic>
              <p:nvPicPr>
                <p:cNvPr id="38" name="Picture 8" descr="E:\RESOURCES\DVD_ART36\Artwork_Imagery\Icons - Illustrations\Innovation - ideas\binary code.png"/>
                <p:cNvPicPr>
                  <a:picLocks noChangeAspect="1" noChangeArrowheads="1"/>
                </p:cNvPicPr>
                <p:nvPr/>
              </p:nvPicPr>
              <p:blipFill>
                <a:blip r:embed="rId7" cstate="print"/>
                <a:stretch>
                  <a:fillRect/>
                </a:stretch>
              </p:blipFill>
              <p:spPr bwMode="auto">
                <a:xfrm>
                  <a:off x="417212" y="4268006"/>
                  <a:ext cx="769620" cy="2103120"/>
                </a:xfrm>
                <a:prstGeom prst="rect">
                  <a:avLst/>
                </a:prstGeom>
                <a:noFill/>
                <a:ln>
                  <a:noFill/>
                </a:ln>
              </p:spPr>
            </p:pic>
            <p:pic>
              <p:nvPicPr>
                <p:cNvPr id="39" name="Picture 8" descr="E:\RESOURCES\DVD_ART36\Artwork_Imagery\Icons - Illustrations\Innovation - ideas\binary code.png"/>
                <p:cNvPicPr>
                  <a:picLocks noChangeAspect="1" noChangeArrowheads="1"/>
                </p:cNvPicPr>
                <p:nvPr/>
              </p:nvPicPr>
              <p:blipFill>
                <a:blip r:embed="rId7" cstate="print"/>
                <a:stretch>
                  <a:fillRect/>
                </a:stretch>
              </p:blipFill>
              <p:spPr bwMode="auto">
                <a:xfrm>
                  <a:off x="417218" y="4268006"/>
                  <a:ext cx="769620" cy="2103120"/>
                </a:xfrm>
                <a:prstGeom prst="rect">
                  <a:avLst/>
                </a:prstGeom>
                <a:noFill/>
                <a:ln>
                  <a:noFill/>
                </a:ln>
              </p:spPr>
            </p:pic>
          </p:grpSp>
        </p:grpSp>
        <p:sp>
          <p:nvSpPr>
            <p:cNvPr id="13" name="TextBox 12"/>
            <p:cNvSpPr txBox="1"/>
            <p:nvPr/>
          </p:nvSpPr>
          <p:spPr>
            <a:xfrm>
              <a:off x="589685" y="4461457"/>
              <a:ext cx="722456" cy="221095"/>
            </a:xfrm>
            <a:prstGeom prst="rect">
              <a:avLst/>
            </a:prstGeom>
            <a:noFill/>
          </p:spPr>
          <p:txBody>
            <a:bodyPr wrap="none" rtlCol="0">
              <a:spAutoFit/>
            </a:bodyPr>
            <a:lstStyle/>
            <a:p>
              <a:pPr algn="ctr"/>
              <a:r>
                <a:rPr lang="zh-CN" altLang="en-US" sz="1300" dirty="0" smtClean="0">
                  <a:gradFill>
                    <a:gsLst>
                      <a:gs pos="0">
                        <a:srgbClr val="000000"/>
                      </a:gs>
                      <a:gs pos="100000">
                        <a:srgbClr val="000000"/>
                      </a:gs>
                    </a:gsLst>
                    <a:lin ang="5400000" scaled="0"/>
                  </a:gradFill>
                </a:rPr>
                <a:t>计算</a:t>
              </a:r>
              <a:endParaRPr lang="en-US" sz="1300" dirty="0" smtClean="0">
                <a:gradFill>
                  <a:gsLst>
                    <a:gs pos="0">
                      <a:srgbClr val="000000"/>
                    </a:gs>
                    <a:gs pos="100000">
                      <a:srgbClr val="000000"/>
                    </a:gs>
                  </a:gsLst>
                  <a:lin ang="5400000" scaled="0"/>
                </a:gradFill>
              </a:endParaRPr>
            </a:p>
          </p:txBody>
        </p:sp>
        <p:pic>
          <p:nvPicPr>
            <p:cNvPr id="14" name="Picture 2" descr="D:\Resource DVD 35\DVD_ART35\Artwork_Imagery\Icons - Illustrations\_WINDOWS SERVER ICONS\Media\Media 3.25 Floppy Disk.png"/>
            <p:cNvPicPr>
              <a:picLocks noChangeAspect="1" noChangeArrowheads="1"/>
            </p:cNvPicPr>
            <p:nvPr/>
          </p:nvPicPr>
          <p:blipFill>
            <a:blip r:embed="rId8" cstate="print"/>
            <a:stretch>
              <a:fillRect/>
            </a:stretch>
          </p:blipFill>
          <p:spPr bwMode="auto">
            <a:xfrm>
              <a:off x="1883612" y="4154899"/>
              <a:ext cx="290056" cy="287688"/>
            </a:xfrm>
            <a:prstGeom prst="rect">
              <a:avLst/>
            </a:prstGeom>
            <a:noFill/>
            <a:ln>
              <a:noFill/>
            </a:ln>
          </p:spPr>
        </p:pic>
        <p:sp>
          <p:nvSpPr>
            <p:cNvPr id="15" name="TextBox 14"/>
            <p:cNvSpPr txBox="1"/>
            <p:nvPr/>
          </p:nvSpPr>
          <p:spPr>
            <a:xfrm>
              <a:off x="1667409" y="4461457"/>
              <a:ext cx="722456" cy="221095"/>
            </a:xfrm>
            <a:prstGeom prst="rect">
              <a:avLst/>
            </a:prstGeom>
            <a:noFill/>
          </p:spPr>
          <p:txBody>
            <a:bodyPr wrap="none" rtlCol="0">
              <a:spAutoFit/>
            </a:bodyPr>
            <a:lstStyle/>
            <a:p>
              <a:pPr algn="ctr"/>
              <a:r>
                <a:rPr lang="zh-CN" altLang="en-US" sz="1300" dirty="0" smtClean="0">
                  <a:gradFill>
                    <a:gsLst>
                      <a:gs pos="0">
                        <a:srgbClr val="000000"/>
                      </a:gs>
                      <a:gs pos="100000">
                        <a:srgbClr val="000000"/>
                      </a:gs>
                    </a:gsLst>
                    <a:lin ang="5400000" scaled="0"/>
                  </a:gradFill>
                </a:rPr>
                <a:t>存储</a:t>
              </a:r>
              <a:endParaRPr lang="en-US" sz="1300" dirty="0" smtClean="0">
                <a:gradFill>
                  <a:gsLst>
                    <a:gs pos="0">
                      <a:srgbClr val="000000"/>
                    </a:gs>
                    <a:gs pos="100000">
                      <a:srgbClr val="000000"/>
                    </a:gs>
                  </a:gsLst>
                  <a:lin ang="5400000" scaled="0"/>
                </a:gradFill>
              </a:endParaRPr>
            </a:p>
          </p:txBody>
        </p:sp>
        <p:grpSp>
          <p:nvGrpSpPr>
            <p:cNvPr id="16" name="Group 140"/>
            <p:cNvGrpSpPr/>
            <p:nvPr/>
          </p:nvGrpSpPr>
          <p:grpSpPr>
            <a:xfrm>
              <a:off x="2928005" y="4141655"/>
              <a:ext cx="503541" cy="314176"/>
              <a:chOff x="-274333" y="3980455"/>
              <a:chExt cx="1105604" cy="689824"/>
            </a:xfrm>
          </p:grpSpPr>
          <p:pic>
            <p:nvPicPr>
              <p:cNvPr id="31" name="Picture 5" descr="C:\Work\Katmai Marketing\PAG_icon library\PAG_icon library\stocks line graph chart icon.png"/>
              <p:cNvPicPr>
                <a:picLocks noChangeAspect="1" noChangeArrowheads="1"/>
              </p:cNvPicPr>
              <p:nvPr/>
            </p:nvPicPr>
            <p:blipFill>
              <a:blip r:embed="rId9" cstate="print"/>
              <a:stretch>
                <a:fillRect/>
              </a:stretch>
            </p:blipFill>
            <p:spPr bwMode="auto">
              <a:xfrm>
                <a:off x="314110" y="4036997"/>
                <a:ext cx="517161" cy="529329"/>
              </a:xfrm>
              <a:prstGeom prst="rect">
                <a:avLst/>
              </a:prstGeom>
              <a:noFill/>
              <a:ln>
                <a:noFill/>
              </a:ln>
            </p:spPr>
          </p:pic>
          <p:pic>
            <p:nvPicPr>
              <p:cNvPr id="32" name="Picture 2" descr="C:\Work\Katmai Marketing\PAG_icon library\PAG_icon library\Database blue.png"/>
              <p:cNvPicPr>
                <a:picLocks noChangeAspect="1" noChangeArrowheads="1"/>
              </p:cNvPicPr>
              <p:nvPr/>
            </p:nvPicPr>
            <p:blipFill>
              <a:blip r:embed="rId10" cstate="print"/>
              <a:stretch>
                <a:fillRect/>
              </a:stretch>
            </p:blipFill>
            <p:spPr bwMode="auto">
              <a:xfrm>
                <a:off x="-56190" y="3980455"/>
                <a:ext cx="511257" cy="615171"/>
              </a:xfrm>
              <a:prstGeom prst="rect">
                <a:avLst/>
              </a:prstGeom>
              <a:noFill/>
              <a:ln>
                <a:noFill/>
              </a:ln>
            </p:spPr>
          </p:pic>
          <p:pic>
            <p:nvPicPr>
              <p:cNvPr id="33" name="Picture 3" descr="C:\Work\Katmai Marketing\PAG_icon library\PAG_icon library\Security Threat Detected.png"/>
              <p:cNvPicPr>
                <a:picLocks noChangeAspect="1" noChangeArrowheads="1"/>
              </p:cNvPicPr>
              <p:nvPr/>
            </p:nvPicPr>
            <p:blipFill>
              <a:blip r:embed="rId11" cstate="print"/>
              <a:stretch>
                <a:fillRect/>
              </a:stretch>
            </p:blipFill>
            <p:spPr bwMode="auto">
              <a:xfrm>
                <a:off x="-274333" y="4042638"/>
                <a:ext cx="548666" cy="627641"/>
              </a:xfrm>
              <a:prstGeom prst="rect">
                <a:avLst/>
              </a:prstGeom>
              <a:noFill/>
              <a:ln>
                <a:noFill/>
              </a:ln>
            </p:spPr>
          </p:pic>
        </p:grpSp>
        <p:sp>
          <p:nvSpPr>
            <p:cNvPr id="17" name="TextBox 16"/>
            <p:cNvSpPr txBox="1"/>
            <p:nvPr/>
          </p:nvSpPr>
          <p:spPr>
            <a:xfrm>
              <a:off x="2459421" y="4461457"/>
              <a:ext cx="1545021" cy="221095"/>
            </a:xfrm>
            <a:prstGeom prst="rect">
              <a:avLst/>
            </a:prstGeom>
            <a:noFill/>
          </p:spPr>
          <p:txBody>
            <a:bodyPr wrap="square" rtlCol="0">
              <a:spAutoFit/>
            </a:bodyPr>
            <a:lstStyle/>
            <a:p>
              <a:pPr algn="ctr"/>
              <a:r>
                <a:rPr lang="zh-CN" altLang="en-US" sz="1300" dirty="0" smtClean="0">
                  <a:gradFill>
                    <a:gsLst>
                      <a:gs pos="0">
                        <a:srgbClr val="000000"/>
                      </a:gs>
                      <a:gs pos="100000">
                        <a:srgbClr val="000000"/>
                      </a:gs>
                    </a:gsLst>
                    <a:lin ang="5400000" scaled="0"/>
                  </a:gradFill>
                </a:rPr>
                <a:t>管理</a:t>
              </a:r>
              <a:endParaRPr lang="en-US" sz="1300" dirty="0" smtClean="0">
                <a:gradFill>
                  <a:gsLst>
                    <a:gs pos="0">
                      <a:srgbClr val="000000"/>
                    </a:gs>
                    <a:gs pos="100000">
                      <a:srgbClr val="000000"/>
                    </a:gs>
                  </a:gsLst>
                  <a:lin ang="5400000" scaled="0"/>
                </a:gradFill>
              </a:endParaRPr>
            </a:p>
          </p:txBody>
        </p:sp>
        <p:pic>
          <p:nvPicPr>
            <p:cNvPr id="18" name="Picture 17" descr="E:\RESOURCES\DVD_ART36\Artwork_Imagery\Icons - Illustrations\_ XML ICONS\Database 4 blue.png"/>
            <p:cNvPicPr>
              <a:picLocks noChangeAspect="1" noChangeArrowheads="1"/>
            </p:cNvPicPr>
            <p:nvPr/>
          </p:nvPicPr>
          <p:blipFill>
            <a:blip r:embed="rId12" cstate="print"/>
            <a:srcRect/>
            <a:stretch>
              <a:fillRect/>
            </a:stretch>
          </p:blipFill>
          <p:spPr bwMode="auto">
            <a:xfrm>
              <a:off x="5184750" y="4122959"/>
              <a:ext cx="432038" cy="351568"/>
            </a:xfrm>
            <a:prstGeom prst="rect">
              <a:avLst/>
            </a:prstGeom>
            <a:noFill/>
          </p:spPr>
        </p:pic>
        <p:sp>
          <p:nvSpPr>
            <p:cNvPr id="19" name="TextBox 18"/>
            <p:cNvSpPr txBox="1"/>
            <p:nvPr/>
          </p:nvSpPr>
          <p:spPr>
            <a:xfrm>
              <a:off x="6481329" y="4461457"/>
              <a:ext cx="722455" cy="221095"/>
            </a:xfrm>
            <a:prstGeom prst="rect">
              <a:avLst/>
            </a:prstGeom>
            <a:noFill/>
          </p:spPr>
          <p:txBody>
            <a:bodyPr wrap="none" rtlCol="0">
              <a:spAutoFit/>
            </a:bodyPr>
            <a:lstStyle/>
            <a:p>
              <a:pPr algn="ctr"/>
              <a:r>
                <a:rPr lang="zh-CN" altLang="en-US" sz="1300" dirty="0" smtClean="0">
                  <a:gradFill>
                    <a:gsLst>
                      <a:gs pos="0">
                        <a:srgbClr val="000000"/>
                      </a:gs>
                      <a:gs pos="100000">
                        <a:srgbClr val="000000"/>
                      </a:gs>
                    </a:gsLst>
                    <a:lin ang="5400000" scaled="0"/>
                  </a:gradFill>
                </a:rPr>
                <a:t>管理</a:t>
              </a:r>
              <a:endParaRPr lang="en-US" sz="1300" dirty="0" smtClean="0">
                <a:gradFill>
                  <a:gsLst>
                    <a:gs pos="0">
                      <a:srgbClr val="000000"/>
                    </a:gs>
                    <a:gs pos="100000">
                      <a:srgbClr val="000000"/>
                    </a:gs>
                  </a:gsLst>
                  <a:lin ang="5400000" scaled="0"/>
                </a:gradFill>
              </a:endParaRPr>
            </a:p>
          </p:txBody>
        </p:sp>
        <p:sp>
          <p:nvSpPr>
            <p:cNvPr id="20" name="TextBox 19"/>
            <p:cNvSpPr txBox="1"/>
            <p:nvPr/>
          </p:nvSpPr>
          <p:spPr>
            <a:xfrm>
              <a:off x="4690831" y="4461457"/>
              <a:ext cx="1419874" cy="221095"/>
            </a:xfrm>
            <a:prstGeom prst="rect">
              <a:avLst/>
            </a:prstGeom>
            <a:noFill/>
          </p:spPr>
          <p:txBody>
            <a:bodyPr wrap="none" rtlCol="0">
              <a:spAutoFit/>
            </a:bodyPr>
            <a:lstStyle/>
            <a:p>
              <a:pPr algn="ctr"/>
              <a:r>
                <a:rPr lang="zh-CN" altLang="en-US" sz="1300" dirty="0" smtClean="0">
                  <a:gradFill>
                    <a:gsLst>
                      <a:gs pos="0">
                        <a:srgbClr val="000000"/>
                      </a:gs>
                      <a:gs pos="100000">
                        <a:srgbClr val="000000"/>
                      </a:gs>
                    </a:gsLst>
                    <a:lin ang="5400000" scaled="0"/>
                  </a:gradFill>
                </a:rPr>
                <a:t>关系数据库</a:t>
              </a:r>
              <a:endParaRPr lang="en-US" sz="1300" dirty="0" smtClean="0">
                <a:gradFill>
                  <a:gsLst>
                    <a:gs pos="0">
                      <a:srgbClr val="000000"/>
                    </a:gs>
                    <a:gs pos="100000">
                      <a:srgbClr val="000000"/>
                    </a:gs>
                  </a:gsLst>
                  <a:lin ang="5400000" scaled="0"/>
                </a:gradFill>
              </a:endParaRPr>
            </a:p>
          </p:txBody>
        </p:sp>
        <p:pic>
          <p:nvPicPr>
            <p:cNvPr id="21" name="Picture 3" descr="D:\Resource DVD 35\DVD_ART35\Artwork_Imagery\Icons - Illustrations\_XML ICONS\Message Bus network connection.png"/>
            <p:cNvPicPr>
              <a:picLocks noChangeAspect="1" noChangeArrowheads="1"/>
            </p:cNvPicPr>
            <p:nvPr/>
          </p:nvPicPr>
          <p:blipFill>
            <a:blip r:embed="rId13" cstate="print"/>
            <a:stretch>
              <a:fillRect/>
            </a:stretch>
          </p:blipFill>
          <p:spPr bwMode="auto">
            <a:xfrm>
              <a:off x="9032299" y="4188702"/>
              <a:ext cx="405928" cy="220082"/>
            </a:xfrm>
            <a:prstGeom prst="rect">
              <a:avLst/>
            </a:prstGeom>
            <a:noFill/>
            <a:ln>
              <a:noFill/>
            </a:ln>
          </p:spPr>
        </p:pic>
        <p:sp>
          <p:nvSpPr>
            <p:cNvPr id="22" name="TextBox 21"/>
            <p:cNvSpPr txBox="1"/>
            <p:nvPr/>
          </p:nvSpPr>
          <p:spPr>
            <a:xfrm>
              <a:off x="8874032" y="4461457"/>
              <a:ext cx="722456" cy="221095"/>
            </a:xfrm>
            <a:prstGeom prst="rect">
              <a:avLst/>
            </a:prstGeom>
            <a:noFill/>
          </p:spPr>
          <p:txBody>
            <a:bodyPr wrap="none" rtlCol="0">
              <a:spAutoFit/>
            </a:bodyPr>
            <a:lstStyle/>
            <a:p>
              <a:pPr algn="ctr"/>
              <a:r>
                <a:rPr lang="zh-CN" altLang="en-US" sz="1300" dirty="0" smtClean="0">
                  <a:gradFill>
                    <a:gsLst>
                      <a:gs pos="0">
                        <a:srgbClr val="000000"/>
                      </a:gs>
                      <a:gs pos="100000">
                        <a:srgbClr val="000000"/>
                      </a:gs>
                    </a:gsLst>
                    <a:lin ang="5400000" scaled="0"/>
                  </a:gradFill>
                </a:rPr>
                <a:t>连接</a:t>
              </a:r>
              <a:endParaRPr lang="en-US" sz="1300" dirty="0" smtClean="0">
                <a:gradFill>
                  <a:gsLst>
                    <a:gs pos="0">
                      <a:srgbClr val="000000"/>
                    </a:gs>
                    <a:gs pos="100000">
                      <a:srgbClr val="000000"/>
                    </a:gs>
                  </a:gsLst>
                  <a:lin ang="5400000" scaled="0"/>
                </a:gradFill>
              </a:endParaRPr>
            </a:p>
          </p:txBody>
        </p:sp>
        <p:pic>
          <p:nvPicPr>
            <p:cNvPr id="23" name="Picture 22" descr="hand.png"/>
            <p:cNvPicPr>
              <a:picLocks noChangeAspect="1"/>
            </p:cNvPicPr>
            <p:nvPr/>
          </p:nvPicPr>
          <p:blipFill>
            <a:blip r:embed="rId14" cstate="print"/>
            <a:stretch>
              <a:fillRect/>
            </a:stretch>
          </p:blipFill>
          <p:spPr>
            <a:xfrm>
              <a:off x="10798793" y="4145331"/>
              <a:ext cx="255686" cy="306824"/>
            </a:xfrm>
            <a:prstGeom prst="rect">
              <a:avLst/>
            </a:prstGeom>
            <a:noFill/>
            <a:ln>
              <a:noFill/>
            </a:ln>
          </p:spPr>
        </p:pic>
        <p:sp>
          <p:nvSpPr>
            <p:cNvPr id="24" name="TextBox 23"/>
            <p:cNvSpPr txBox="1"/>
            <p:nvPr/>
          </p:nvSpPr>
          <p:spPr>
            <a:xfrm>
              <a:off x="10332936" y="4461457"/>
              <a:ext cx="1187401" cy="221095"/>
            </a:xfrm>
            <a:prstGeom prst="rect">
              <a:avLst/>
            </a:prstGeom>
            <a:noFill/>
          </p:spPr>
          <p:txBody>
            <a:bodyPr wrap="none" rtlCol="0">
              <a:spAutoFit/>
            </a:bodyPr>
            <a:lstStyle/>
            <a:p>
              <a:pPr algn="ctr"/>
              <a:r>
                <a:rPr lang="zh-CN" altLang="en-US" sz="1300" dirty="0" smtClean="0">
                  <a:gradFill>
                    <a:gsLst>
                      <a:gs pos="0">
                        <a:srgbClr val="000000"/>
                      </a:gs>
                      <a:gs pos="100000">
                        <a:srgbClr val="000000"/>
                      </a:gs>
                    </a:gsLst>
                    <a:lin ang="5400000" scaled="0"/>
                  </a:gradFill>
                </a:rPr>
                <a:t>访问控制</a:t>
              </a:r>
              <a:endParaRPr lang="en-US" sz="1300" dirty="0" smtClean="0">
                <a:gradFill>
                  <a:gsLst>
                    <a:gs pos="0">
                      <a:srgbClr val="000000"/>
                    </a:gs>
                    <a:gs pos="100000">
                      <a:srgbClr val="000000"/>
                    </a:gs>
                  </a:gsLst>
                  <a:lin ang="5400000" scaled="0"/>
                </a:gradFill>
              </a:endParaRPr>
            </a:p>
          </p:txBody>
        </p:sp>
        <p:pic>
          <p:nvPicPr>
            <p:cNvPr id="25" name="Picture 5" descr="E:\RESOURCES\PPT Resources\RESOURCE DVD 35\Artwork_Imagery\Shapes\Arrows\Blue Gradient Collection\arrow 0 blue arrow double headed 1-6.png"/>
            <p:cNvPicPr>
              <a:picLocks noChangeAspect="1" noChangeArrowheads="1"/>
            </p:cNvPicPr>
            <p:nvPr/>
          </p:nvPicPr>
          <p:blipFill>
            <a:blip r:embed="rId15" cstate="print"/>
            <a:srcRect/>
            <a:stretch>
              <a:fillRect/>
            </a:stretch>
          </p:blipFill>
          <p:spPr bwMode="auto">
            <a:xfrm>
              <a:off x="3612727" y="3493262"/>
              <a:ext cx="1040794" cy="904672"/>
            </a:xfrm>
            <a:prstGeom prst="rect">
              <a:avLst/>
            </a:prstGeom>
            <a:noFill/>
          </p:spPr>
        </p:pic>
        <p:pic>
          <p:nvPicPr>
            <p:cNvPr id="26" name="Picture 5" descr="E:\RESOURCES\PPT Resources\RESOURCE DVD 35\Artwork_Imagery\Shapes\Arrows\Blue Gradient Collection\arrow 0 blue arrow double headed 1-6.png"/>
            <p:cNvPicPr>
              <a:picLocks noChangeAspect="1" noChangeArrowheads="1"/>
            </p:cNvPicPr>
            <p:nvPr/>
          </p:nvPicPr>
          <p:blipFill>
            <a:blip r:embed="rId15" cstate="print"/>
            <a:srcRect/>
            <a:stretch>
              <a:fillRect/>
            </a:stretch>
          </p:blipFill>
          <p:spPr bwMode="auto">
            <a:xfrm>
              <a:off x="7535304" y="3493262"/>
              <a:ext cx="1040794" cy="904672"/>
            </a:xfrm>
            <a:prstGeom prst="rect">
              <a:avLst/>
            </a:prstGeom>
            <a:noFill/>
          </p:spPr>
        </p:pic>
        <p:grpSp>
          <p:nvGrpSpPr>
            <p:cNvPr id="27" name="Group 65"/>
            <p:cNvGrpSpPr/>
            <p:nvPr/>
          </p:nvGrpSpPr>
          <p:grpSpPr>
            <a:xfrm>
              <a:off x="6590786" y="4141655"/>
              <a:ext cx="503541" cy="314176"/>
              <a:chOff x="-274333" y="3980455"/>
              <a:chExt cx="1105604" cy="689824"/>
            </a:xfrm>
          </p:grpSpPr>
          <p:pic>
            <p:nvPicPr>
              <p:cNvPr id="28" name="Picture 5" descr="C:\Work\Katmai Marketing\PAG_icon library\PAG_icon library\stocks line graph chart icon.png"/>
              <p:cNvPicPr>
                <a:picLocks noChangeAspect="1" noChangeArrowheads="1"/>
              </p:cNvPicPr>
              <p:nvPr/>
            </p:nvPicPr>
            <p:blipFill>
              <a:blip r:embed="rId9" cstate="print"/>
              <a:stretch>
                <a:fillRect/>
              </a:stretch>
            </p:blipFill>
            <p:spPr bwMode="auto">
              <a:xfrm>
                <a:off x="314110" y="4036997"/>
                <a:ext cx="517161" cy="529329"/>
              </a:xfrm>
              <a:prstGeom prst="rect">
                <a:avLst/>
              </a:prstGeom>
              <a:noFill/>
              <a:ln>
                <a:noFill/>
              </a:ln>
            </p:spPr>
          </p:pic>
          <p:pic>
            <p:nvPicPr>
              <p:cNvPr id="29" name="Picture 2" descr="C:\Work\Katmai Marketing\PAG_icon library\PAG_icon library\Database blue.png"/>
              <p:cNvPicPr>
                <a:picLocks noChangeAspect="1" noChangeArrowheads="1"/>
              </p:cNvPicPr>
              <p:nvPr/>
            </p:nvPicPr>
            <p:blipFill>
              <a:blip r:embed="rId10" cstate="print"/>
              <a:stretch>
                <a:fillRect/>
              </a:stretch>
            </p:blipFill>
            <p:spPr bwMode="auto">
              <a:xfrm>
                <a:off x="-56190" y="3980455"/>
                <a:ext cx="511257" cy="615171"/>
              </a:xfrm>
              <a:prstGeom prst="rect">
                <a:avLst/>
              </a:prstGeom>
              <a:noFill/>
              <a:ln>
                <a:noFill/>
              </a:ln>
            </p:spPr>
          </p:pic>
          <p:pic>
            <p:nvPicPr>
              <p:cNvPr id="30" name="Picture 3" descr="C:\Work\Katmai Marketing\PAG_icon library\PAG_icon library\Security Threat Detected.png"/>
              <p:cNvPicPr>
                <a:picLocks noChangeAspect="1" noChangeArrowheads="1"/>
              </p:cNvPicPr>
              <p:nvPr/>
            </p:nvPicPr>
            <p:blipFill>
              <a:blip r:embed="rId11" cstate="print"/>
              <a:stretch>
                <a:fillRect/>
              </a:stretch>
            </p:blipFill>
            <p:spPr bwMode="auto">
              <a:xfrm>
                <a:off x="-274333" y="4042638"/>
                <a:ext cx="548666" cy="627641"/>
              </a:xfrm>
              <a:prstGeom prst="rect">
                <a:avLst/>
              </a:prstGeom>
              <a:noFill/>
              <a:ln>
                <a:noFill/>
              </a:ln>
            </p:spPr>
          </p:pic>
        </p:gr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SQL Azure</a:t>
            </a:r>
            <a:r>
              <a:rPr lang="zh-CN" altLang="en-US" dirty="0" smtClean="0"/>
              <a:t>用户价值</a:t>
            </a:r>
            <a:endParaRPr lang="en-US" dirty="0"/>
          </a:p>
        </p:txBody>
      </p:sp>
      <p:sp>
        <p:nvSpPr>
          <p:cNvPr id="13" name="Content Placeholder 12"/>
          <p:cNvSpPr>
            <a:spLocks noGrp="1"/>
          </p:cNvSpPr>
          <p:nvPr>
            <p:ph idx="1"/>
          </p:nvPr>
        </p:nvSpPr>
        <p:spPr>
          <a:xfrm>
            <a:off x="381000" y="1072662"/>
            <a:ext cx="8382000" cy="3341076"/>
          </a:xfrm>
        </p:spPr>
        <p:txBody>
          <a:bodyPr/>
          <a:lstStyle/>
          <a:p>
            <a:r>
              <a:rPr lang="zh-CN" altLang="en-US" sz="2800" dirty="0" smtClean="0">
                <a:latin typeface="+mn-ea"/>
              </a:rPr>
              <a:t>熟悉的</a:t>
            </a:r>
            <a:r>
              <a:rPr lang="en-US" sz="2800" dirty="0" smtClean="0">
                <a:latin typeface="+mn-ea"/>
              </a:rPr>
              <a:t> SQL Server </a:t>
            </a:r>
            <a:r>
              <a:rPr lang="zh-CN" altLang="en-US" sz="2800" dirty="0" smtClean="0">
                <a:latin typeface="+mn-ea"/>
              </a:rPr>
              <a:t>关系数据库模型</a:t>
            </a:r>
            <a:endParaRPr lang="en-US" sz="2800" dirty="0" smtClean="0">
              <a:latin typeface="+mn-ea"/>
            </a:endParaRPr>
          </a:p>
          <a:p>
            <a:r>
              <a:rPr lang="zh-CN" altLang="en-US" sz="2800" dirty="0" smtClean="0">
                <a:latin typeface="+mn-ea"/>
              </a:rPr>
              <a:t>利用现有的</a:t>
            </a:r>
            <a:r>
              <a:rPr lang="en-US" sz="2800" dirty="0" smtClean="0">
                <a:latin typeface="+mn-ea"/>
              </a:rPr>
              <a:t>APIs </a:t>
            </a:r>
            <a:r>
              <a:rPr lang="zh-CN" altLang="en-US" sz="2800" dirty="0" smtClean="0">
                <a:latin typeface="+mn-ea"/>
              </a:rPr>
              <a:t>和工具</a:t>
            </a:r>
            <a:endParaRPr lang="en-US" sz="2800" dirty="0" smtClean="0">
              <a:latin typeface="+mn-ea"/>
            </a:endParaRPr>
          </a:p>
          <a:p>
            <a:r>
              <a:rPr lang="zh-CN" altLang="en-US" sz="2800" dirty="0" smtClean="0">
                <a:latin typeface="+mn-ea"/>
              </a:rPr>
              <a:t>方便的数据库创建</a:t>
            </a:r>
            <a:r>
              <a:rPr lang="en-US" altLang="zh-CN" sz="2800" dirty="0" smtClean="0">
                <a:latin typeface="+mn-ea"/>
              </a:rPr>
              <a:t>(</a:t>
            </a:r>
            <a:r>
              <a:rPr lang="en-US" sz="2800" dirty="0" smtClean="0">
                <a:latin typeface="+mn-ea"/>
              </a:rPr>
              <a:t>provisioning)</a:t>
            </a:r>
            <a:r>
              <a:rPr lang="zh-CN" altLang="en-US" sz="2800" dirty="0" smtClean="0">
                <a:latin typeface="+mn-ea"/>
              </a:rPr>
              <a:t>和</a:t>
            </a:r>
            <a:r>
              <a:rPr lang="zh-CN" altLang="en-US" sz="2800" dirty="0" smtClean="0"/>
              <a:t>简便</a:t>
            </a:r>
            <a:r>
              <a:rPr lang="zh-CN" altLang="en-US" sz="2800" dirty="0" smtClean="0">
                <a:latin typeface="+mn-ea"/>
              </a:rPr>
              <a:t>的管理</a:t>
            </a:r>
            <a:endParaRPr lang="en-US" sz="2800" dirty="0" smtClean="0">
              <a:latin typeface="+mn-ea"/>
            </a:endParaRPr>
          </a:p>
          <a:p>
            <a:r>
              <a:rPr lang="zh-CN" altLang="en-US" sz="2800" dirty="0" smtClean="0">
                <a:latin typeface="+mn-ea"/>
              </a:rPr>
              <a:t>高可用性和高扩展性</a:t>
            </a:r>
            <a:endParaRPr lang="en-US" sz="2800" dirty="0" smtClean="0">
              <a:latin typeface="+mn-ea"/>
            </a:endParaRPr>
          </a:p>
        </p:txBody>
      </p:sp>
      <p:sp>
        <p:nvSpPr>
          <p:cNvPr id="14" name="TextBox 13"/>
          <p:cNvSpPr txBox="1"/>
          <p:nvPr/>
        </p:nvSpPr>
        <p:spPr>
          <a:xfrm>
            <a:off x="428596" y="4000504"/>
            <a:ext cx="8429684" cy="764536"/>
          </a:xfrm>
          <a:prstGeom prst="rect">
            <a:avLst/>
          </a:prstGeom>
          <a:noFill/>
          <a:ln>
            <a:solidFill>
              <a:schemeClr val="accent1"/>
            </a:solidFill>
          </a:ln>
        </p:spPr>
        <p:txBody>
          <a:bodyPr wrap="square" rtlCol="0" anchor="ctr" anchorCtr="1">
            <a:noAutofit/>
          </a:bodyPr>
          <a:lstStyle/>
          <a:p>
            <a:pPr algn="ctr">
              <a:spcAft>
                <a:spcPts val="300"/>
              </a:spcAft>
            </a:pPr>
            <a:r>
              <a:rPr lang="zh-CN" altLang="en-US" sz="2400" b="1" dirty="0" smtClean="0">
                <a:latin typeface="+mn-ea"/>
              </a:rPr>
              <a:t>整合最好的</a:t>
            </a:r>
            <a:r>
              <a:rPr lang="en-US" sz="2400" b="1" dirty="0" smtClean="0">
                <a:latin typeface="+mn-ea"/>
              </a:rPr>
              <a:t>SQL Server </a:t>
            </a:r>
            <a:r>
              <a:rPr lang="zh-CN" altLang="en-US" sz="2400" b="1" dirty="0" smtClean="0">
                <a:latin typeface="+mn-ea"/>
              </a:rPr>
              <a:t>功能，无缝地扩展到云数据库平台</a:t>
            </a:r>
            <a:endParaRPr lang="en-US" sz="2400" b="1" dirty="0" smtClean="0">
              <a:latin typeface="+mn-ea"/>
            </a:endParaRPr>
          </a:p>
          <a:p>
            <a:pPr algn="ctr">
              <a:spcAft>
                <a:spcPts val="300"/>
              </a:spcAft>
            </a:pPr>
            <a:endParaRPr lang="en-US" sz="2400" b="1" dirty="0" smtClean="0">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1000"/>
                                        <p:tgtEl>
                                          <p:spTgt spid="1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1000"/>
                                        <p:tgtEl>
                                          <p:spTgt spid="1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fade">
                                      <p:cBhvr>
                                        <p:cTn id="16" dur="1000"/>
                                        <p:tgtEl>
                                          <p:spTgt spid="1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V1</a:t>
            </a:r>
            <a:r>
              <a:rPr lang="zh-CN" altLang="en-US" dirty="0" smtClean="0"/>
              <a:t>适用场景</a:t>
            </a:r>
            <a:endParaRPr lang="en-US" dirty="0"/>
          </a:p>
        </p:txBody>
      </p:sp>
      <p:sp>
        <p:nvSpPr>
          <p:cNvPr id="3" name="Content Placeholder 2"/>
          <p:cNvSpPr>
            <a:spLocks noGrp="1"/>
          </p:cNvSpPr>
          <p:nvPr>
            <p:ph idx="1"/>
          </p:nvPr>
        </p:nvSpPr>
        <p:spPr>
          <a:xfrm>
            <a:off x="381000" y="1142984"/>
            <a:ext cx="8382000" cy="5000660"/>
          </a:xfrm>
        </p:spPr>
        <p:txBody>
          <a:bodyPr/>
          <a:lstStyle/>
          <a:p>
            <a:r>
              <a:rPr lang="zh-CN" altLang="en-US" dirty="0" smtClean="0"/>
              <a:t>部门应用</a:t>
            </a:r>
            <a:endParaRPr lang="en-US" altLang="zh-CN" dirty="0" smtClean="0"/>
          </a:p>
          <a:p>
            <a:pPr lvl="1"/>
            <a:r>
              <a:rPr lang="zh-CN" altLang="en-US" sz="2200" dirty="0" smtClean="0">
                <a:latin typeface="+mn-ea"/>
              </a:rPr>
              <a:t>个体或部门建立的简单应用 </a:t>
            </a:r>
          </a:p>
          <a:p>
            <a:pPr lvl="1"/>
            <a:r>
              <a:rPr lang="zh-CN" altLang="en-US" sz="2200" dirty="0" smtClean="0">
                <a:latin typeface="+mn-ea"/>
              </a:rPr>
              <a:t>需要简单的部署和简便的管理</a:t>
            </a:r>
            <a:endParaRPr lang="en-US" sz="2200" dirty="0" smtClean="0">
              <a:latin typeface="+mn-ea"/>
            </a:endParaRPr>
          </a:p>
          <a:p>
            <a:r>
              <a:rPr lang="zh-CN" altLang="en-US" dirty="0" smtClean="0"/>
              <a:t>网络应用</a:t>
            </a:r>
            <a:endParaRPr lang="en-US" dirty="0" smtClean="0"/>
          </a:p>
          <a:p>
            <a:pPr lvl="1"/>
            <a:r>
              <a:rPr lang="zh-CN" altLang="en-US" sz="2200" dirty="0" smtClean="0">
                <a:latin typeface="+mn-ea"/>
              </a:rPr>
              <a:t>小企业和创业阶段企业</a:t>
            </a:r>
            <a:r>
              <a:rPr lang="en-US" altLang="zh-CN" sz="2200" dirty="0" smtClean="0">
                <a:latin typeface="+mn-ea"/>
              </a:rPr>
              <a:t>(start-up)</a:t>
            </a:r>
            <a:r>
              <a:rPr lang="zh-CN" altLang="en-US" sz="2200" dirty="0" smtClean="0">
                <a:latin typeface="+mn-ea"/>
              </a:rPr>
              <a:t>利用云计算满足</a:t>
            </a:r>
            <a:r>
              <a:rPr lang="en-US" altLang="zh-CN" sz="2200" dirty="0" smtClean="0">
                <a:latin typeface="+mn-ea"/>
              </a:rPr>
              <a:t>IT</a:t>
            </a:r>
            <a:r>
              <a:rPr lang="zh-CN" altLang="en-US" sz="2200" dirty="0" smtClean="0">
                <a:latin typeface="+mn-ea"/>
              </a:rPr>
              <a:t>需要</a:t>
            </a:r>
            <a:endParaRPr lang="en-US" altLang="zh-CN" sz="2200" dirty="0" smtClean="0">
              <a:latin typeface="+mn-ea"/>
            </a:endParaRPr>
          </a:p>
          <a:p>
            <a:pPr lvl="1"/>
            <a:r>
              <a:rPr lang="zh-CN" altLang="en-US" sz="2200" dirty="0" smtClean="0">
                <a:latin typeface="+mn-ea"/>
              </a:rPr>
              <a:t>需要简单的部署和简便的管理</a:t>
            </a:r>
            <a:r>
              <a:rPr lang="en-US" altLang="zh-CN" sz="2200" dirty="0" smtClean="0">
                <a:latin typeface="+mn-ea"/>
              </a:rPr>
              <a:t>, </a:t>
            </a:r>
            <a:r>
              <a:rPr lang="zh-CN" altLang="en-US" sz="2200" dirty="0" smtClean="0">
                <a:latin typeface="+mn-ea"/>
              </a:rPr>
              <a:t>按需扩展</a:t>
            </a:r>
            <a:endParaRPr lang="en-US" sz="2200" dirty="0" smtClean="0">
              <a:latin typeface="+mn-ea"/>
            </a:endParaRPr>
          </a:p>
          <a:p>
            <a:r>
              <a:rPr lang="en-US" sz="2400" dirty="0" smtClean="0"/>
              <a:t>ISV</a:t>
            </a:r>
          </a:p>
          <a:p>
            <a:pPr lvl="1"/>
            <a:r>
              <a:rPr lang="en-US" sz="2200" dirty="0" err="1" smtClean="0">
                <a:latin typeface="+mn-ea"/>
              </a:rPr>
              <a:t>SaaS</a:t>
            </a:r>
            <a:r>
              <a:rPr lang="en-US" sz="2200" dirty="0" smtClean="0">
                <a:latin typeface="+mn-ea"/>
              </a:rPr>
              <a:t> ISV</a:t>
            </a:r>
            <a:r>
              <a:rPr lang="zh-CN" altLang="en-US" sz="2200" dirty="0" smtClean="0">
                <a:latin typeface="+mn-ea"/>
              </a:rPr>
              <a:t>代替部署在用户端的应用软件</a:t>
            </a:r>
            <a:endParaRPr lang="en-US" sz="2200" dirty="0" smtClean="0">
              <a:latin typeface="+mn-ea"/>
            </a:endParaRPr>
          </a:p>
          <a:p>
            <a:pPr lvl="1"/>
            <a:r>
              <a:rPr lang="zh-CN" altLang="en-US" sz="2200" dirty="0" smtClean="0">
                <a:latin typeface="+mn-ea"/>
              </a:rPr>
              <a:t>支持多用户共享环境</a:t>
            </a:r>
            <a:endParaRPr lang="en-US" sz="2200" dirty="0" smtClean="0">
              <a:latin typeface="+mn-ea"/>
            </a:endParaRPr>
          </a:p>
          <a:p>
            <a:r>
              <a:rPr lang="zh-CN" altLang="en-US" sz="2400" dirty="0" smtClean="0"/>
              <a:t>数据中心 </a:t>
            </a:r>
            <a:r>
              <a:rPr lang="en-US" altLang="zh-CN" sz="2400" dirty="0" smtClean="0"/>
              <a:t>(Data Hub)</a:t>
            </a:r>
            <a:endParaRPr lang="en-US" sz="2400" dirty="0" smtClean="0"/>
          </a:p>
          <a:p>
            <a:pPr lvl="1"/>
            <a:r>
              <a:rPr lang="zh-CN" altLang="en-US" sz="2200" dirty="0" smtClean="0">
                <a:latin typeface="+mn-ea"/>
              </a:rPr>
              <a:t>面向企业的数据汇集和共享</a:t>
            </a:r>
            <a:endParaRPr lang="en-US" sz="2200" dirty="0" smtClean="0">
              <a:latin typeface="+mn-ea"/>
            </a:endParaRPr>
          </a:p>
          <a:p>
            <a:pPr lvl="1"/>
            <a:r>
              <a:rPr lang="zh-CN" altLang="en-US" sz="2200" dirty="0" smtClean="0">
                <a:latin typeface="+mn-ea"/>
              </a:rPr>
              <a:t>高可扩展性</a:t>
            </a:r>
            <a:r>
              <a:rPr lang="en-US" altLang="zh-CN" sz="2200" dirty="0" smtClean="0">
                <a:latin typeface="+mn-ea"/>
              </a:rPr>
              <a:t>,</a:t>
            </a:r>
            <a:r>
              <a:rPr lang="zh-CN" altLang="en-US" sz="2200" dirty="0" smtClean="0">
                <a:latin typeface="+mn-ea"/>
              </a:rPr>
              <a:t> 可与现有的数据源同步</a:t>
            </a:r>
            <a:endParaRPr lang="en-US" sz="2200" dirty="0">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数据库创建</a:t>
            </a:r>
            <a:r>
              <a:rPr lang="en-US" altLang="zh-CN" dirty="0" smtClean="0"/>
              <a:t>(</a:t>
            </a:r>
            <a:r>
              <a:rPr lang="en-US" dirty="0" smtClean="0"/>
              <a:t>Provisioning) </a:t>
            </a:r>
            <a:r>
              <a:rPr lang="zh-CN" altLang="en-US" dirty="0" smtClean="0"/>
              <a:t>模型</a:t>
            </a:r>
            <a:endParaRPr lang="en-US" dirty="0"/>
          </a:p>
        </p:txBody>
      </p:sp>
      <p:sp>
        <p:nvSpPr>
          <p:cNvPr id="3" name="Content Placeholder 2"/>
          <p:cNvSpPr>
            <a:spLocks noGrp="1"/>
          </p:cNvSpPr>
          <p:nvPr>
            <p:ph idx="1"/>
          </p:nvPr>
        </p:nvSpPr>
        <p:spPr>
          <a:xfrm>
            <a:off x="2571736" y="1285860"/>
            <a:ext cx="6572264" cy="4786345"/>
          </a:xfrm>
        </p:spPr>
        <p:txBody>
          <a:bodyPr/>
          <a:lstStyle/>
          <a:p>
            <a:r>
              <a:rPr lang="zh-CN" altLang="en-US" dirty="0" smtClean="0"/>
              <a:t>每个帐户可以有多个服务器</a:t>
            </a:r>
            <a:endParaRPr lang="en-US" altLang="zh-CN" dirty="0" smtClean="0"/>
          </a:p>
          <a:p>
            <a:pPr lvl="1"/>
            <a:r>
              <a:rPr lang="zh-CN" altLang="en-US" sz="2300" dirty="0" smtClean="0"/>
              <a:t>付费依据</a:t>
            </a:r>
            <a:endParaRPr lang="en-US" sz="2300" b="1" i="1" dirty="0" smtClean="0">
              <a:solidFill>
                <a:schemeClr val="tx2"/>
              </a:solidFill>
            </a:endParaRPr>
          </a:p>
          <a:p>
            <a:r>
              <a:rPr lang="zh-CN" altLang="en-US" dirty="0" smtClean="0"/>
              <a:t>每个服务器可以有一个或多个数据库</a:t>
            </a:r>
            <a:endParaRPr lang="en-US" dirty="0" smtClean="0"/>
          </a:p>
          <a:p>
            <a:pPr lvl="1"/>
            <a:r>
              <a:rPr lang="zh-CN" altLang="en-US" sz="2300" dirty="0" smtClean="0"/>
              <a:t>其中一个是</a:t>
            </a:r>
            <a:r>
              <a:rPr lang="en-US" altLang="zh-CN" sz="2300" dirty="0" smtClean="0"/>
              <a:t>master</a:t>
            </a:r>
            <a:r>
              <a:rPr lang="zh-CN" altLang="en-US" sz="2300" dirty="0" smtClean="0"/>
              <a:t>数据库</a:t>
            </a:r>
            <a:r>
              <a:rPr lang="en-US" altLang="zh-CN" sz="2300" dirty="0" smtClean="0"/>
              <a:t>, </a:t>
            </a:r>
            <a:r>
              <a:rPr lang="zh-CN" altLang="en-US" sz="2300" dirty="0" smtClean="0"/>
              <a:t>其余为用户数据库</a:t>
            </a:r>
            <a:endParaRPr lang="en-US" sz="2300" dirty="0" smtClean="0"/>
          </a:p>
          <a:p>
            <a:pPr lvl="1"/>
            <a:r>
              <a:rPr lang="zh-CN" altLang="en-US" sz="2300" dirty="0" smtClean="0">
                <a:latin typeface="+mn-ea"/>
              </a:rPr>
              <a:t>地理分散部署单元</a:t>
            </a:r>
            <a:endParaRPr lang="en-US" sz="2300" dirty="0" smtClean="0">
              <a:latin typeface="+mn-ea"/>
            </a:endParaRPr>
          </a:p>
          <a:p>
            <a:r>
              <a:rPr lang="zh-CN" altLang="en-US" dirty="0" smtClean="0"/>
              <a:t>每个数据库有标准数据库对象</a:t>
            </a:r>
            <a:endParaRPr lang="en-US" dirty="0" smtClean="0"/>
          </a:p>
          <a:p>
            <a:pPr lvl="1"/>
            <a:r>
              <a:rPr lang="zh-CN" altLang="en-US" sz="2300" dirty="0" smtClean="0"/>
              <a:t>付费单元</a:t>
            </a:r>
            <a:endParaRPr lang="en-US" altLang="zh-CN" sz="2300" dirty="0" smtClean="0"/>
          </a:p>
          <a:p>
            <a:pPr lvl="1"/>
            <a:r>
              <a:rPr lang="zh-CN" altLang="en-US" sz="2300" dirty="0" smtClean="0"/>
              <a:t>数据一致性单元</a:t>
            </a:r>
            <a:endParaRPr lang="en-US" sz="2300" dirty="0" smtClean="0"/>
          </a:p>
          <a:p>
            <a:pPr lvl="1"/>
            <a:r>
              <a:rPr lang="zh-CN" altLang="en-US" sz="2300" dirty="0" smtClean="0"/>
              <a:t>包含表格</a:t>
            </a:r>
            <a:r>
              <a:rPr lang="en-US" sz="2300" dirty="0" smtClean="0"/>
              <a:t>,</a:t>
            </a:r>
            <a:r>
              <a:rPr lang="zh-CN" altLang="en-US" sz="2300" dirty="0" smtClean="0"/>
              <a:t>存储过程</a:t>
            </a:r>
            <a:r>
              <a:rPr lang="en-US" sz="2300" dirty="0" smtClean="0"/>
              <a:t>,</a:t>
            </a:r>
            <a:r>
              <a:rPr lang="zh-CN" altLang="en-US" sz="2300" dirty="0" smtClean="0"/>
              <a:t>视图</a:t>
            </a:r>
            <a:r>
              <a:rPr lang="en-US" sz="2300" dirty="0" smtClean="0"/>
              <a:t>,</a:t>
            </a:r>
            <a:r>
              <a:rPr lang="zh-CN" altLang="en-US" sz="2300" dirty="0" smtClean="0"/>
              <a:t>函数等数据库对象</a:t>
            </a:r>
            <a:endParaRPr lang="en-US" sz="2300" dirty="0" smtClean="0"/>
          </a:p>
        </p:txBody>
      </p:sp>
      <p:sp>
        <p:nvSpPr>
          <p:cNvPr id="5" name="Rounded Rectangle 4"/>
          <p:cNvSpPr/>
          <p:nvPr/>
        </p:nvSpPr>
        <p:spPr bwMode="auto">
          <a:xfrm>
            <a:off x="381000" y="1447800"/>
            <a:ext cx="2183524" cy="990600"/>
          </a:xfrm>
          <a:prstGeom prst="roundRect">
            <a:avLst/>
          </a:prstGeom>
          <a:ln>
            <a:headEnd type="none" w="med" len="med"/>
            <a:tailEnd type="none" w="med" len="med"/>
          </a:ln>
        </p:spPr>
        <p:style>
          <a:lnRef idx="0">
            <a:schemeClr val="accent5"/>
          </a:lnRef>
          <a:fillRef idx="1003">
            <a:schemeClr val="dk2"/>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effectLst>
                  <a:outerShdw blurRad="38100" dist="38100" dir="2700000" algn="tl">
                    <a:srgbClr val="000000">
                      <a:alpha val="43137"/>
                    </a:srgbClr>
                  </a:outerShdw>
                </a:effectLst>
                <a:latin typeface="Segoe" pitchFamily="34" charset="0"/>
              </a:rPr>
              <a:t> </a:t>
            </a:r>
            <a:r>
              <a:rPr lang="zh-CN" altLang="en-US" sz="2400" dirty="0" smtClean="0"/>
              <a:t>帐户</a:t>
            </a:r>
          </a:p>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381000" y="3048000"/>
            <a:ext cx="2183524" cy="990600"/>
          </a:xfrm>
          <a:prstGeom prst="roundRect">
            <a:avLst/>
          </a:prstGeom>
          <a:ln>
            <a:headEnd type="none" w="med" len="med"/>
            <a:tailEnd type="none" w="med" len="med"/>
          </a:ln>
        </p:spPr>
        <p:style>
          <a:lnRef idx="0">
            <a:schemeClr val="accent5"/>
          </a:lnRef>
          <a:fillRef idx="1003">
            <a:schemeClr val="dk2"/>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r>
              <a:rPr lang="zh-CN" altLang="en-US" sz="2400" dirty="0" smtClean="0"/>
              <a:t>服    服务器</a:t>
            </a:r>
            <a:endParaRPr lang="en-US" sz="2400" dirty="0"/>
          </a:p>
        </p:txBody>
      </p:sp>
      <p:sp>
        <p:nvSpPr>
          <p:cNvPr id="13" name="Rounded Rectangle 12"/>
          <p:cNvSpPr/>
          <p:nvPr/>
        </p:nvSpPr>
        <p:spPr bwMode="auto">
          <a:xfrm>
            <a:off x="381000" y="4648200"/>
            <a:ext cx="2183524" cy="990600"/>
          </a:xfrm>
          <a:prstGeom prst="roundRect">
            <a:avLst/>
          </a:prstGeom>
          <a:ln>
            <a:headEnd type="none" w="med" len="med"/>
            <a:tailEnd type="none" w="med" len="med"/>
          </a:ln>
        </p:spPr>
        <p:style>
          <a:lnRef idx="0">
            <a:schemeClr val="accent5"/>
          </a:lnRef>
          <a:fillRef idx="1003">
            <a:schemeClr val="dk2"/>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400" dirty="0" smtClean="0"/>
              <a:t>  数据库</a:t>
            </a:r>
            <a:endParaRPr lang="en-US" sz="2400" dirty="0" smtClean="0"/>
          </a:p>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4" name="Down Arrow 13"/>
          <p:cNvSpPr/>
          <p:nvPr/>
        </p:nvSpPr>
        <p:spPr bwMode="auto">
          <a:xfrm>
            <a:off x="990600" y="2514600"/>
            <a:ext cx="609600" cy="381000"/>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5" name="Down Arrow 14"/>
          <p:cNvSpPr/>
          <p:nvPr/>
        </p:nvSpPr>
        <p:spPr bwMode="auto">
          <a:xfrm>
            <a:off x="990600" y="4152900"/>
            <a:ext cx="609600" cy="381000"/>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pic>
        <p:nvPicPr>
          <p:cNvPr id="10" name="Picture 9" descr="User green.png"/>
          <p:cNvPicPr>
            <a:picLocks noChangeAspect="1"/>
          </p:cNvPicPr>
          <p:nvPr/>
        </p:nvPicPr>
        <p:blipFill>
          <a:blip r:embed="rId3" cstate="print"/>
          <a:stretch>
            <a:fillRect/>
          </a:stretch>
        </p:blipFill>
        <p:spPr>
          <a:xfrm>
            <a:off x="446686" y="1547648"/>
            <a:ext cx="590286" cy="797684"/>
          </a:xfrm>
          <a:prstGeom prst="rect">
            <a:avLst/>
          </a:prstGeom>
        </p:spPr>
      </p:pic>
      <p:pic>
        <p:nvPicPr>
          <p:cNvPr id="11" name="Picture 10" descr="Server.png"/>
          <p:cNvPicPr>
            <a:picLocks noChangeAspect="1"/>
          </p:cNvPicPr>
          <p:nvPr/>
        </p:nvPicPr>
        <p:blipFill>
          <a:blip r:embed="rId4" cstate="print"/>
          <a:stretch>
            <a:fillRect/>
          </a:stretch>
        </p:blipFill>
        <p:spPr>
          <a:xfrm>
            <a:off x="472961" y="3084786"/>
            <a:ext cx="573583" cy="846083"/>
          </a:xfrm>
          <a:prstGeom prst="rect">
            <a:avLst/>
          </a:prstGeom>
        </p:spPr>
      </p:pic>
      <p:pic>
        <p:nvPicPr>
          <p:cNvPr id="12" name="Picture 11" descr="Database Sm.png"/>
          <p:cNvPicPr>
            <a:picLocks noChangeAspect="1"/>
          </p:cNvPicPr>
          <p:nvPr/>
        </p:nvPicPr>
        <p:blipFill>
          <a:blip r:embed="rId5" cstate="print"/>
          <a:stretch>
            <a:fillRect/>
          </a:stretch>
        </p:blipFill>
        <p:spPr>
          <a:xfrm>
            <a:off x="386255" y="4755931"/>
            <a:ext cx="678555" cy="81264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par>
                                <p:cTn id="24" presetID="1"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par>
                                <p:cTn id="40" presetID="1"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4" grpId="0" animBg="1"/>
    </p:bld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894</Words>
  <Application>Microsoft Office PowerPoint</Application>
  <PresentationFormat>全屏显示(4:3)</PresentationFormat>
  <Paragraphs>226</Paragraphs>
  <Slides>26</Slides>
  <Notes>26</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幻灯片 1</vt:lpstr>
      <vt:lpstr>先睹为快 微软云计算数据库平台 SQL Azure </vt:lpstr>
      <vt:lpstr>主要内容</vt:lpstr>
      <vt:lpstr>用户痛处</vt:lpstr>
      <vt:lpstr>将SQL Server数据平台延伸到云计算</vt:lpstr>
      <vt:lpstr>Windows Azure 平台</vt:lpstr>
      <vt:lpstr>SQL Azure用户价值</vt:lpstr>
      <vt:lpstr>V1适用场景</vt:lpstr>
      <vt:lpstr>数据库创建(Provisioning) 模型</vt:lpstr>
      <vt:lpstr>演 示</vt:lpstr>
      <vt:lpstr>SQL Azure 架构</vt:lpstr>
      <vt:lpstr>应用拓扑结构 </vt:lpstr>
      <vt:lpstr>编程模型</vt:lpstr>
      <vt:lpstr>兼容性目标</vt:lpstr>
      <vt:lpstr>SQL 兼容性实例</vt:lpstr>
      <vt:lpstr>可扩展性应用</vt:lpstr>
      <vt:lpstr>Scale Out架构实例</vt:lpstr>
      <vt:lpstr>演 示</vt:lpstr>
      <vt:lpstr>逻辑性与物理性数据库管理</vt:lpstr>
      <vt:lpstr>未来展望 </vt:lpstr>
      <vt:lpstr>总结</vt:lpstr>
      <vt:lpstr>参考资源</vt:lpstr>
      <vt:lpstr>疑问和解答</vt:lpstr>
      <vt:lpstr>专家问答区 (F4) 本课程结束后，我将在接下来的70分钟内于4层专家问答区与您交流答疑</vt:lpstr>
      <vt:lpstr>幻灯片 25</vt:lpstr>
      <vt:lpstr>幻灯片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2009-10-29T02:05:45Z</dcterms:created>
  <dcterms:modified xsi:type="dcterms:W3CDTF">2009-10-29T02:05:51Z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