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7" r:id="rId3"/>
    <p:sldId id="276" r:id="rId4"/>
    <p:sldId id="277" r:id="rId5"/>
    <p:sldId id="278" r:id="rId6"/>
    <p:sldId id="279" r:id="rId7"/>
    <p:sldId id="280" r:id="rId8"/>
    <p:sldId id="302" r:id="rId9"/>
    <p:sldId id="282" r:id="rId10"/>
    <p:sldId id="283" r:id="rId11"/>
    <p:sldId id="284" r:id="rId12"/>
    <p:sldId id="285" r:id="rId13"/>
    <p:sldId id="303" r:id="rId14"/>
    <p:sldId id="287" r:id="rId15"/>
    <p:sldId id="288" r:id="rId16"/>
    <p:sldId id="289" r:id="rId17"/>
    <p:sldId id="290" r:id="rId18"/>
    <p:sldId id="291" r:id="rId19"/>
    <p:sldId id="292" r:id="rId20"/>
    <p:sldId id="309" r:id="rId21"/>
    <p:sldId id="294" r:id="rId22"/>
    <p:sldId id="295" r:id="rId23"/>
    <p:sldId id="304" r:id="rId24"/>
    <p:sldId id="300" r:id="rId25"/>
    <p:sldId id="306" r:id="rId26"/>
    <p:sldId id="301" r:id="rId27"/>
    <p:sldId id="305" r:id="rId28"/>
    <p:sldId id="307" r:id="rId29"/>
    <p:sldId id="308"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01C46-6890-49AF-A1D6-ABA83B037A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FCB363-106D-4552-A2C5-84CAAC54BF6D}">
      <dgm:prSet/>
      <dgm:spPr/>
      <dgm:t>
        <a:bodyPr/>
        <a:lstStyle/>
        <a:p>
          <a:pPr rtl="0"/>
          <a:r>
            <a:rPr lang="zh-CN" b="1" dirty="0" smtClean="0"/>
            <a:t>约有</a:t>
          </a:r>
          <a:r>
            <a:rPr lang="en-US" b="1" dirty="0" smtClean="0"/>
            <a:t>60</a:t>
          </a:r>
          <a:r>
            <a:rPr lang="zh-CN" b="1" dirty="0" smtClean="0"/>
            <a:t>个</a:t>
          </a:r>
          <a:r>
            <a:rPr lang="en-US" b="1" dirty="0" smtClean="0"/>
            <a:t> </a:t>
          </a:r>
          <a:r>
            <a:rPr lang="zh-CN" b="1" dirty="0" smtClean="0"/>
            <a:t>功能集合</a:t>
          </a:r>
          <a:endParaRPr lang="en-US" b="1" dirty="0"/>
        </a:p>
      </dgm:t>
    </dgm:pt>
    <dgm:pt modelId="{3BAD10DD-5EF1-4DA3-8385-87A4C7DBD4AB}" type="parTrans" cxnId="{4D614226-201B-414A-94A3-08C1730A24B5}">
      <dgm:prSet/>
      <dgm:spPr/>
      <dgm:t>
        <a:bodyPr/>
        <a:lstStyle/>
        <a:p>
          <a:endParaRPr lang="en-US"/>
        </a:p>
      </dgm:t>
    </dgm:pt>
    <dgm:pt modelId="{E486104D-FF7F-4F19-BB66-08C1C6AC4E9C}" type="sibTrans" cxnId="{4D614226-201B-414A-94A3-08C1730A24B5}">
      <dgm:prSet/>
      <dgm:spPr/>
      <dgm:t>
        <a:bodyPr/>
        <a:lstStyle/>
        <a:p>
          <a:endParaRPr lang="en-US"/>
        </a:p>
      </dgm:t>
    </dgm:pt>
    <dgm:pt modelId="{3C9F9A70-C5AC-4798-B38E-73AA543B8A25}">
      <dgm:prSet/>
      <dgm:spPr/>
      <dgm:t>
        <a:bodyPr/>
        <a:lstStyle/>
        <a:p>
          <a:pPr rtl="0"/>
          <a:r>
            <a:rPr lang="zh-CN" altLang="en-US" dirty="0" smtClean="0">
              <a:solidFill>
                <a:schemeClr val="bg1">
                  <a:lumMod val="85000"/>
                </a:schemeClr>
              </a:solidFill>
            </a:rPr>
            <a:t>约 </a:t>
          </a:r>
          <a:r>
            <a:rPr lang="en-US" dirty="0" smtClean="0">
              <a:solidFill>
                <a:schemeClr val="bg1">
                  <a:lumMod val="85000"/>
                </a:schemeClr>
              </a:solidFill>
            </a:rPr>
            <a:t>150</a:t>
          </a:r>
          <a:r>
            <a:rPr lang="zh-CN" altLang="en-US" dirty="0" smtClean="0">
              <a:solidFill>
                <a:schemeClr val="bg1">
                  <a:lumMod val="85000"/>
                </a:schemeClr>
              </a:solidFill>
            </a:rPr>
            <a:t>个</a:t>
          </a:r>
          <a:r>
            <a:rPr lang="zh-CN" dirty="0" smtClean="0">
              <a:solidFill>
                <a:schemeClr val="bg1">
                  <a:lumMod val="85000"/>
                </a:schemeClr>
              </a:solidFill>
            </a:rPr>
            <a:t>功能包</a:t>
          </a:r>
          <a:endParaRPr lang="en-US" dirty="0">
            <a:solidFill>
              <a:schemeClr val="bg1">
                <a:lumMod val="85000"/>
              </a:schemeClr>
            </a:solidFill>
          </a:endParaRPr>
        </a:p>
      </dgm:t>
    </dgm:pt>
    <dgm:pt modelId="{87B70F04-95AD-4B47-B7DD-8CBF0E94C727}" type="parTrans" cxnId="{0C102A8A-C20D-4FB4-A08E-ED16B7ECF52C}">
      <dgm:prSet/>
      <dgm:spPr/>
      <dgm:t>
        <a:bodyPr/>
        <a:lstStyle/>
        <a:p>
          <a:endParaRPr lang="en-US"/>
        </a:p>
      </dgm:t>
    </dgm:pt>
    <dgm:pt modelId="{8886D399-77A3-4AE9-A7C2-0991AEEDA68F}" type="sibTrans" cxnId="{0C102A8A-C20D-4FB4-A08E-ED16B7ECF52C}">
      <dgm:prSet/>
      <dgm:spPr/>
      <dgm:t>
        <a:bodyPr/>
        <a:lstStyle/>
        <a:p>
          <a:endParaRPr lang="en-US"/>
        </a:p>
      </dgm:t>
    </dgm:pt>
    <dgm:pt modelId="{004291C3-36DB-44B6-AB74-F02862AFA5FC}">
      <dgm:prSet/>
      <dgm:spPr/>
      <dgm:t>
        <a:bodyPr/>
        <a:lstStyle/>
        <a:p>
          <a:pPr rtl="0"/>
          <a:r>
            <a:rPr lang="zh-CN" altLang="en-US" b="1" dirty="0" smtClean="0"/>
            <a:t>每一个包都被</a:t>
          </a:r>
          <a:r>
            <a:rPr lang="en-US" altLang="zh-CN" b="1" dirty="0" smtClean="0"/>
            <a:t>Microsoft</a:t>
          </a:r>
          <a:r>
            <a:rPr lang="zh-CN" altLang="en-US" b="1" dirty="0" smtClean="0"/>
            <a:t>签名过，而且是可以被服务更新的</a:t>
          </a:r>
          <a:endParaRPr lang="en-US" dirty="0"/>
        </a:p>
      </dgm:t>
    </dgm:pt>
    <dgm:pt modelId="{242F05DE-B805-41A0-8891-54BDA47523CA}" type="parTrans" cxnId="{DC105644-F953-4E4D-9F5A-355119CB8D5E}">
      <dgm:prSet/>
      <dgm:spPr/>
      <dgm:t>
        <a:bodyPr/>
        <a:lstStyle/>
        <a:p>
          <a:endParaRPr lang="en-US"/>
        </a:p>
      </dgm:t>
    </dgm:pt>
    <dgm:pt modelId="{C727CC73-93EB-438E-BD7A-72FCDA8D5722}" type="sibTrans" cxnId="{DC105644-F953-4E4D-9F5A-355119CB8D5E}">
      <dgm:prSet/>
      <dgm:spPr/>
      <dgm:t>
        <a:bodyPr/>
        <a:lstStyle/>
        <a:p>
          <a:endParaRPr lang="en-US"/>
        </a:p>
      </dgm:t>
    </dgm:pt>
    <dgm:pt modelId="{431E084D-58F3-4901-BAD8-8A12B523C214}">
      <dgm:prSet/>
      <dgm:spPr/>
      <dgm:t>
        <a:bodyPr/>
        <a:lstStyle/>
        <a:p>
          <a:pPr rtl="0"/>
          <a:r>
            <a:rPr lang="zh-CN" altLang="en-US" b="1" dirty="0" smtClean="0"/>
            <a:t>每个包都带有可配置的属性</a:t>
          </a:r>
          <a:endParaRPr lang="en-US" b="1" dirty="0"/>
        </a:p>
      </dgm:t>
    </dgm:pt>
    <dgm:pt modelId="{C5CCCD32-6BF5-4E71-BE0E-281E6CDDD78D}" type="parTrans" cxnId="{D1F8CFBF-A65B-4592-BD47-EE64462656FF}">
      <dgm:prSet/>
      <dgm:spPr/>
      <dgm:t>
        <a:bodyPr/>
        <a:lstStyle/>
        <a:p>
          <a:endParaRPr lang="en-US"/>
        </a:p>
      </dgm:t>
    </dgm:pt>
    <dgm:pt modelId="{A8ED4592-5844-4010-B514-5A5C6EF60B5A}" type="sibTrans" cxnId="{D1F8CFBF-A65B-4592-BD47-EE64462656FF}">
      <dgm:prSet/>
      <dgm:spPr/>
      <dgm:t>
        <a:bodyPr/>
        <a:lstStyle/>
        <a:p>
          <a:endParaRPr lang="en-US"/>
        </a:p>
      </dgm:t>
    </dgm:pt>
    <dgm:pt modelId="{1CCD20A2-8242-4866-BF49-B45917214362}">
      <dgm:prSet/>
      <dgm:spPr/>
      <dgm:t>
        <a:bodyPr/>
        <a:lstStyle/>
        <a:p>
          <a:pPr rtl="0"/>
          <a:r>
            <a:rPr lang="zh-CN" altLang="en-US" b="1" dirty="0" smtClean="0"/>
            <a:t>包里的文件和资源在安装之后不能被删除</a:t>
          </a:r>
          <a:endParaRPr lang="en-US" dirty="0"/>
        </a:p>
      </dgm:t>
    </dgm:pt>
    <dgm:pt modelId="{C1A99EE1-A6C8-4B4C-A5BC-622B6BE2AC79}" type="parTrans" cxnId="{1E31F0C1-89A7-4F3B-BD76-A011C55311A2}">
      <dgm:prSet/>
      <dgm:spPr/>
      <dgm:t>
        <a:bodyPr/>
        <a:lstStyle/>
        <a:p>
          <a:endParaRPr lang="en-US"/>
        </a:p>
      </dgm:t>
    </dgm:pt>
    <dgm:pt modelId="{4E067D82-5B27-4BA9-942C-90BEED0BB578}" type="sibTrans" cxnId="{1E31F0C1-89A7-4F3B-BD76-A011C55311A2}">
      <dgm:prSet/>
      <dgm:spPr/>
      <dgm:t>
        <a:bodyPr/>
        <a:lstStyle/>
        <a:p>
          <a:endParaRPr lang="en-US"/>
        </a:p>
      </dgm:t>
    </dgm:pt>
    <dgm:pt modelId="{5706BD32-0301-4981-BA81-FC1BB027BF23}">
      <dgm:prSet/>
      <dgm:spPr/>
      <dgm:t>
        <a:bodyPr/>
        <a:lstStyle/>
        <a:p>
          <a:pPr rtl="0"/>
          <a:r>
            <a:rPr lang="zh-CN" altLang="en-US" dirty="0" smtClean="0">
              <a:solidFill>
                <a:schemeClr val="bg1">
                  <a:lumMod val="85000"/>
                </a:schemeClr>
              </a:solidFill>
            </a:rPr>
            <a:t>删除的文件资源等可能会在服务更新时又被放回</a:t>
          </a:r>
          <a:endParaRPr lang="en-US" dirty="0">
            <a:solidFill>
              <a:schemeClr val="bg1">
                <a:lumMod val="85000"/>
              </a:schemeClr>
            </a:solidFill>
          </a:endParaRPr>
        </a:p>
      </dgm:t>
    </dgm:pt>
    <dgm:pt modelId="{0C81ABB8-D41A-4A01-ACB5-178CA679FFF4}" type="parTrans" cxnId="{EBEC062B-2987-444A-B169-51592A111894}">
      <dgm:prSet/>
      <dgm:spPr/>
      <dgm:t>
        <a:bodyPr/>
        <a:lstStyle/>
        <a:p>
          <a:endParaRPr lang="en-US"/>
        </a:p>
      </dgm:t>
    </dgm:pt>
    <dgm:pt modelId="{CDF24BCD-C614-4B5E-AFC9-E49525C1588F}" type="sibTrans" cxnId="{EBEC062B-2987-444A-B169-51592A111894}">
      <dgm:prSet/>
      <dgm:spPr/>
      <dgm:t>
        <a:bodyPr/>
        <a:lstStyle/>
        <a:p>
          <a:endParaRPr lang="en-US"/>
        </a:p>
      </dgm:t>
    </dgm:pt>
    <dgm:pt modelId="{0E650A6C-4E46-4BDC-99D8-6C795A1FC1E2}">
      <dgm:prSet/>
      <dgm:spPr/>
      <dgm:t>
        <a:bodyPr/>
        <a:lstStyle/>
        <a:p>
          <a:pPr rtl="0"/>
          <a:r>
            <a:rPr lang="zh-CN" altLang="en-US" b="1" dirty="0" smtClean="0"/>
            <a:t>功能包可以在映像安装部署完之后再被安装</a:t>
          </a:r>
          <a:endParaRPr lang="en-US" dirty="0"/>
        </a:p>
      </dgm:t>
    </dgm:pt>
    <dgm:pt modelId="{98E438FF-E47D-46B3-AA56-D71AFE43CBBF}" type="parTrans" cxnId="{3E7761F4-E91D-43DA-B284-FB55C52179AA}">
      <dgm:prSet/>
      <dgm:spPr/>
      <dgm:t>
        <a:bodyPr/>
        <a:lstStyle/>
        <a:p>
          <a:endParaRPr lang="en-US"/>
        </a:p>
      </dgm:t>
    </dgm:pt>
    <dgm:pt modelId="{CDAD63EB-DFBB-4305-B024-803C8FE8A244}" type="sibTrans" cxnId="{3E7761F4-E91D-43DA-B284-FB55C52179AA}">
      <dgm:prSet/>
      <dgm:spPr/>
      <dgm:t>
        <a:bodyPr/>
        <a:lstStyle/>
        <a:p>
          <a:endParaRPr lang="en-US"/>
        </a:p>
      </dgm:t>
    </dgm:pt>
    <dgm:pt modelId="{8C33FB1A-1F6A-4F99-AC28-966B4CDEAB22}" type="pres">
      <dgm:prSet presAssocID="{5A701C46-6890-49AF-A1D6-ABA83B037A67}" presName="linear" presStyleCnt="0">
        <dgm:presLayoutVars>
          <dgm:animLvl val="lvl"/>
          <dgm:resizeHandles val="exact"/>
        </dgm:presLayoutVars>
      </dgm:prSet>
      <dgm:spPr/>
      <dgm:t>
        <a:bodyPr/>
        <a:lstStyle/>
        <a:p>
          <a:endParaRPr lang="en-US"/>
        </a:p>
      </dgm:t>
    </dgm:pt>
    <dgm:pt modelId="{6D959720-1E7E-4ED7-B12D-37AB0FAB427E}" type="pres">
      <dgm:prSet presAssocID="{A3FCB363-106D-4552-A2C5-84CAAC54BF6D}" presName="parentText" presStyleLbl="node1" presStyleIdx="0" presStyleCnt="5">
        <dgm:presLayoutVars>
          <dgm:chMax val="0"/>
          <dgm:bulletEnabled val="1"/>
        </dgm:presLayoutVars>
      </dgm:prSet>
      <dgm:spPr/>
      <dgm:t>
        <a:bodyPr/>
        <a:lstStyle/>
        <a:p>
          <a:endParaRPr lang="en-US"/>
        </a:p>
      </dgm:t>
    </dgm:pt>
    <dgm:pt modelId="{8F637F13-BC40-4B4F-AFD4-782123F35DD9}" type="pres">
      <dgm:prSet presAssocID="{A3FCB363-106D-4552-A2C5-84CAAC54BF6D}" presName="childText" presStyleLbl="revTx" presStyleIdx="0" presStyleCnt="2">
        <dgm:presLayoutVars>
          <dgm:bulletEnabled val="1"/>
        </dgm:presLayoutVars>
      </dgm:prSet>
      <dgm:spPr/>
      <dgm:t>
        <a:bodyPr/>
        <a:lstStyle/>
        <a:p>
          <a:endParaRPr lang="en-US"/>
        </a:p>
      </dgm:t>
    </dgm:pt>
    <dgm:pt modelId="{E7EA3127-FAD5-4DF1-B486-3B832EED6A27}" type="pres">
      <dgm:prSet presAssocID="{004291C3-36DB-44B6-AB74-F02862AFA5FC}" presName="parentText" presStyleLbl="node1" presStyleIdx="1" presStyleCnt="5">
        <dgm:presLayoutVars>
          <dgm:chMax val="0"/>
          <dgm:bulletEnabled val="1"/>
        </dgm:presLayoutVars>
      </dgm:prSet>
      <dgm:spPr/>
      <dgm:t>
        <a:bodyPr/>
        <a:lstStyle/>
        <a:p>
          <a:endParaRPr lang="en-US"/>
        </a:p>
      </dgm:t>
    </dgm:pt>
    <dgm:pt modelId="{C6BCDFC7-22E6-4825-A838-A4C651D0CB4C}" type="pres">
      <dgm:prSet presAssocID="{C727CC73-93EB-438E-BD7A-72FCDA8D5722}" presName="spacer" presStyleCnt="0"/>
      <dgm:spPr/>
    </dgm:pt>
    <dgm:pt modelId="{340A93FD-C377-4953-A2CB-D723BDB3E237}" type="pres">
      <dgm:prSet presAssocID="{431E084D-58F3-4901-BAD8-8A12B523C214}" presName="parentText" presStyleLbl="node1" presStyleIdx="2" presStyleCnt="5" custLinFactNeighborX="-348" custLinFactNeighborY="-28883">
        <dgm:presLayoutVars>
          <dgm:chMax val="0"/>
          <dgm:bulletEnabled val="1"/>
        </dgm:presLayoutVars>
      </dgm:prSet>
      <dgm:spPr/>
      <dgm:t>
        <a:bodyPr/>
        <a:lstStyle/>
        <a:p>
          <a:endParaRPr lang="en-US"/>
        </a:p>
      </dgm:t>
    </dgm:pt>
    <dgm:pt modelId="{EDA1DEE2-0B62-4575-9476-941396178530}" type="pres">
      <dgm:prSet presAssocID="{A8ED4592-5844-4010-B514-5A5C6EF60B5A}" presName="spacer" presStyleCnt="0"/>
      <dgm:spPr/>
    </dgm:pt>
    <dgm:pt modelId="{518AED92-9BE4-4013-9112-AB99A5B30D0D}" type="pres">
      <dgm:prSet presAssocID="{1CCD20A2-8242-4866-BF49-B45917214362}" presName="parentText" presStyleLbl="node1" presStyleIdx="3" presStyleCnt="5">
        <dgm:presLayoutVars>
          <dgm:chMax val="0"/>
          <dgm:bulletEnabled val="1"/>
        </dgm:presLayoutVars>
      </dgm:prSet>
      <dgm:spPr/>
      <dgm:t>
        <a:bodyPr/>
        <a:lstStyle/>
        <a:p>
          <a:endParaRPr lang="en-US"/>
        </a:p>
      </dgm:t>
    </dgm:pt>
    <dgm:pt modelId="{EF90B1CC-0ED9-47A1-AED6-EDA95CFE53DC}" type="pres">
      <dgm:prSet presAssocID="{1CCD20A2-8242-4866-BF49-B45917214362}" presName="childText" presStyleLbl="revTx" presStyleIdx="1" presStyleCnt="2">
        <dgm:presLayoutVars>
          <dgm:bulletEnabled val="1"/>
        </dgm:presLayoutVars>
      </dgm:prSet>
      <dgm:spPr/>
      <dgm:t>
        <a:bodyPr/>
        <a:lstStyle/>
        <a:p>
          <a:endParaRPr lang="en-US"/>
        </a:p>
      </dgm:t>
    </dgm:pt>
    <dgm:pt modelId="{AE111311-4B87-464F-80D8-CF97DB95515D}" type="pres">
      <dgm:prSet presAssocID="{0E650A6C-4E46-4BDC-99D8-6C795A1FC1E2}" presName="parentText" presStyleLbl="node1" presStyleIdx="4" presStyleCnt="5">
        <dgm:presLayoutVars>
          <dgm:chMax val="0"/>
          <dgm:bulletEnabled val="1"/>
        </dgm:presLayoutVars>
      </dgm:prSet>
      <dgm:spPr/>
      <dgm:t>
        <a:bodyPr/>
        <a:lstStyle/>
        <a:p>
          <a:endParaRPr lang="en-US"/>
        </a:p>
      </dgm:t>
    </dgm:pt>
  </dgm:ptLst>
  <dgm:cxnLst>
    <dgm:cxn modelId="{1E31F0C1-89A7-4F3B-BD76-A011C55311A2}" srcId="{5A701C46-6890-49AF-A1D6-ABA83B037A67}" destId="{1CCD20A2-8242-4866-BF49-B45917214362}" srcOrd="3" destOrd="0" parTransId="{C1A99EE1-A6C8-4B4C-A5BC-622B6BE2AC79}" sibTransId="{4E067D82-5B27-4BA9-942C-90BEED0BB578}"/>
    <dgm:cxn modelId="{265020FD-79DF-4369-8D53-3BC5A7D3384D}" type="presOf" srcId="{5A701C46-6890-49AF-A1D6-ABA83B037A67}" destId="{8C33FB1A-1F6A-4F99-AC28-966B4CDEAB22}" srcOrd="0" destOrd="0" presId="urn:microsoft.com/office/officeart/2005/8/layout/vList2"/>
    <dgm:cxn modelId="{FA943DB4-CFE2-4945-B6E2-09469150ABEA}" type="presOf" srcId="{3C9F9A70-C5AC-4798-B38E-73AA543B8A25}" destId="{8F637F13-BC40-4B4F-AFD4-782123F35DD9}" srcOrd="0" destOrd="0" presId="urn:microsoft.com/office/officeart/2005/8/layout/vList2"/>
    <dgm:cxn modelId="{C35457FE-2202-4CC0-A5F4-0014CFA16ED3}" type="presOf" srcId="{5706BD32-0301-4981-BA81-FC1BB027BF23}" destId="{EF90B1CC-0ED9-47A1-AED6-EDA95CFE53DC}" srcOrd="0" destOrd="0" presId="urn:microsoft.com/office/officeart/2005/8/layout/vList2"/>
    <dgm:cxn modelId="{3AB0900B-1CC3-4397-B9AC-2D3FAE40BEDD}" type="presOf" srcId="{004291C3-36DB-44B6-AB74-F02862AFA5FC}" destId="{E7EA3127-FAD5-4DF1-B486-3B832EED6A27}" srcOrd="0" destOrd="0" presId="urn:microsoft.com/office/officeart/2005/8/layout/vList2"/>
    <dgm:cxn modelId="{5EF0DADE-9B30-448B-8B80-7A9569A6D19B}" type="presOf" srcId="{0E650A6C-4E46-4BDC-99D8-6C795A1FC1E2}" destId="{AE111311-4B87-464F-80D8-CF97DB95515D}" srcOrd="0" destOrd="0" presId="urn:microsoft.com/office/officeart/2005/8/layout/vList2"/>
    <dgm:cxn modelId="{58E534C8-2E3E-447A-8CAC-9DCE2C6A7FF7}" type="presOf" srcId="{1CCD20A2-8242-4866-BF49-B45917214362}" destId="{518AED92-9BE4-4013-9112-AB99A5B30D0D}" srcOrd="0" destOrd="0" presId="urn:microsoft.com/office/officeart/2005/8/layout/vList2"/>
    <dgm:cxn modelId="{40E3E554-E5B1-470E-9D4C-354CF64DC84A}" type="presOf" srcId="{A3FCB363-106D-4552-A2C5-84CAAC54BF6D}" destId="{6D959720-1E7E-4ED7-B12D-37AB0FAB427E}" srcOrd="0" destOrd="0" presId="urn:microsoft.com/office/officeart/2005/8/layout/vList2"/>
    <dgm:cxn modelId="{4D614226-201B-414A-94A3-08C1730A24B5}" srcId="{5A701C46-6890-49AF-A1D6-ABA83B037A67}" destId="{A3FCB363-106D-4552-A2C5-84CAAC54BF6D}" srcOrd="0" destOrd="0" parTransId="{3BAD10DD-5EF1-4DA3-8385-87A4C7DBD4AB}" sibTransId="{E486104D-FF7F-4F19-BB66-08C1C6AC4E9C}"/>
    <dgm:cxn modelId="{3E7761F4-E91D-43DA-B284-FB55C52179AA}" srcId="{5A701C46-6890-49AF-A1D6-ABA83B037A67}" destId="{0E650A6C-4E46-4BDC-99D8-6C795A1FC1E2}" srcOrd="4" destOrd="0" parTransId="{98E438FF-E47D-46B3-AA56-D71AFE43CBBF}" sibTransId="{CDAD63EB-DFBB-4305-B024-803C8FE8A244}"/>
    <dgm:cxn modelId="{D1F8CFBF-A65B-4592-BD47-EE64462656FF}" srcId="{5A701C46-6890-49AF-A1D6-ABA83B037A67}" destId="{431E084D-58F3-4901-BAD8-8A12B523C214}" srcOrd="2" destOrd="0" parTransId="{C5CCCD32-6BF5-4E71-BE0E-281E6CDDD78D}" sibTransId="{A8ED4592-5844-4010-B514-5A5C6EF60B5A}"/>
    <dgm:cxn modelId="{DC105644-F953-4E4D-9F5A-355119CB8D5E}" srcId="{5A701C46-6890-49AF-A1D6-ABA83B037A67}" destId="{004291C3-36DB-44B6-AB74-F02862AFA5FC}" srcOrd="1" destOrd="0" parTransId="{242F05DE-B805-41A0-8891-54BDA47523CA}" sibTransId="{C727CC73-93EB-438E-BD7A-72FCDA8D5722}"/>
    <dgm:cxn modelId="{8F249871-5256-4E76-A2DC-BAA90168D457}" type="presOf" srcId="{431E084D-58F3-4901-BAD8-8A12B523C214}" destId="{340A93FD-C377-4953-A2CB-D723BDB3E237}" srcOrd="0" destOrd="0" presId="urn:microsoft.com/office/officeart/2005/8/layout/vList2"/>
    <dgm:cxn modelId="{0C102A8A-C20D-4FB4-A08E-ED16B7ECF52C}" srcId="{A3FCB363-106D-4552-A2C5-84CAAC54BF6D}" destId="{3C9F9A70-C5AC-4798-B38E-73AA543B8A25}" srcOrd="0" destOrd="0" parTransId="{87B70F04-95AD-4B47-B7DD-8CBF0E94C727}" sibTransId="{8886D399-77A3-4AE9-A7C2-0991AEEDA68F}"/>
    <dgm:cxn modelId="{EBEC062B-2987-444A-B169-51592A111894}" srcId="{1CCD20A2-8242-4866-BF49-B45917214362}" destId="{5706BD32-0301-4981-BA81-FC1BB027BF23}" srcOrd="0" destOrd="0" parTransId="{0C81ABB8-D41A-4A01-ACB5-178CA679FFF4}" sibTransId="{CDF24BCD-C614-4B5E-AFC9-E49525C1588F}"/>
    <dgm:cxn modelId="{CD300FD2-5859-4F6E-8053-3CB5E10D4A32}" type="presParOf" srcId="{8C33FB1A-1F6A-4F99-AC28-966B4CDEAB22}" destId="{6D959720-1E7E-4ED7-B12D-37AB0FAB427E}" srcOrd="0" destOrd="0" presId="urn:microsoft.com/office/officeart/2005/8/layout/vList2"/>
    <dgm:cxn modelId="{E6D89C18-E202-4BDE-AC45-0FB8AA4D5D2D}" type="presParOf" srcId="{8C33FB1A-1F6A-4F99-AC28-966B4CDEAB22}" destId="{8F637F13-BC40-4B4F-AFD4-782123F35DD9}" srcOrd="1" destOrd="0" presId="urn:microsoft.com/office/officeart/2005/8/layout/vList2"/>
    <dgm:cxn modelId="{94233F98-846B-46EA-AFC0-B43B7284AE90}" type="presParOf" srcId="{8C33FB1A-1F6A-4F99-AC28-966B4CDEAB22}" destId="{E7EA3127-FAD5-4DF1-B486-3B832EED6A27}" srcOrd="2" destOrd="0" presId="urn:microsoft.com/office/officeart/2005/8/layout/vList2"/>
    <dgm:cxn modelId="{8786C7C4-93B7-4102-A1DB-F8ADF60F9DBA}" type="presParOf" srcId="{8C33FB1A-1F6A-4F99-AC28-966B4CDEAB22}" destId="{C6BCDFC7-22E6-4825-A838-A4C651D0CB4C}" srcOrd="3" destOrd="0" presId="urn:microsoft.com/office/officeart/2005/8/layout/vList2"/>
    <dgm:cxn modelId="{66E42C8F-E455-4210-B091-C60AE0B56F5C}" type="presParOf" srcId="{8C33FB1A-1F6A-4F99-AC28-966B4CDEAB22}" destId="{340A93FD-C377-4953-A2CB-D723BDB3E237}" srcOrd="4" destOrd="0" presId="urn:microsoft.com/office/officeart/2005/8/layout/vList2"/>
    <dgm:cxn modelId="{B0A7C0FF-7734-4A50-A76E-69CF485C9B12}" type="presParOf" srcId="{8C33FB1A-1F6A-4F99-AC28-966B4CDEAB22}" destId="{EDA1DEE2-0B62-4575-9476-941396178530}" srcOrd="5" destOrd="0" presId="urn:microsoft.com/office/officeart/2005/8/layout/vList2"/>
    <dgm:cxn modelId="{381D671D-3E67-4024-A555-833AC34ECB24}" type="presParOf" srcId="{8C33FB1A-1F6A-4F99-AC28-966B4CDEAB22}" destId="{518AED92-9BE4-4013-9112-AB99A5B30D0D}" srcOrd="6" destOrd="0" presId="urn:microsoft.com/office/officeart/2005/8/layout/vList2"/>
    <dgm:cxn modelId="{4A2D08C0-F8CE-488C-9042-6F152BDB36B0}" type="presParOf" srcId="{8C33FB1A-1F6A-4F99-AC28-966B4CDEAB22}" destId="{EF90B1CC-0ED9-47A1-AED6-EDA95CFE53DC}" srcOrd="7" destOrd="0" presId="urn:microsoft.com/office/officeart/2005/8/layout/vList2"/>
    <dgm:cxn modelId="{E82264AD-36EF-4AAF-B283-2EB50CD0391E}" type="presParOf" srcId="{8C33FB1A-1F6A-4F99-AC28-966B4CDEAB22}" destId="{AE111311-4B87-464F-80D8-CF97DB95515D}" srcOrd="8"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959720-1E7E-4ED7-B12D-37AB0FAB427E}">
      <dsp:nvSpPr>
        <dsp:cNvPr id="0" name=""/>
        <dsp:cNvSpPr/>
      </dsp:nvSpPr>
      <dsp:spPr>
        <a:xfrm>
          <a:off x="0" y="75762"/>
          <a:ext cx="8229600" cy="69015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CN" sz="2200" b="1" kern="1200" dirty="0" smtClean="0"/>
            <a:t>约有</a:t>
          </a:r>
          <a:r>
            <a:rPr lang="en-US" sz="2200" b="1" kern="1200" dirty="0" smtClean="0"/>
            <a:t>60</a:t>
          </a:r>
          <a:r>
            <a:rPr lang="zh-CN" sz="2200" b="1" kern="1200" dirty="0" smtClean="0"/>
            <a:t>个</a:t>
          </a:r>
          <a:r>
            <a:rPr lang="en-US" sz="2200" b="1" kern="1200" dirty="0" smtClean="0"/>
            <a:t> </a:t>
          </a:r>
          <a:r>
            <a:rPr lang="zh-CN" sz="2200" b="1" kern="1200" dirty="0" smtClean="0"/>
            <a:t>功能集合</a:t>
          </a:r>
          <a:endParaRPr lang="en-US" sz="2200" b="1" kern="1200" dirty="0"/>
        </a:p>
      </dsp:txBody>
      <dsp:txXfrm>
        <a:off x="0" y="75762"/>
        <a:ext cx="8229600" cy="690153"/>
      </dsp:txXfrm>
    </dsp:sp>
    <dsp:sp modelId="{8F637F13-BC40-4B4F-AFD4-782123F35DD9}">
      <dsp:nvSpPr>
        <dsp:cNvPr id="0" name=""/>
        <dsp:cNvSpPr/>
      </dsp:nvSpPr>
      <dsp:spPr>
        <a:xfrm>
          <a:off x="0" y="765915"/>
          <a:ext cx="8229600"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CN" altLang="en-US" sz="1700" kern="1200" dirty="0" smtClean="0">
              <a:solidFill>
                <a:schemeClr val="bg1">
                  <a:lumMod val="85000"/>
                </a:schemeClr>
              </a:solidFill>
            </a:rPr>
            <a:t>约 </a:t>
          </a:r>
          <a:r>
            <a:rPr lang="en-US" sz="1700" kern="1200" dirty="0" smtClean="0">
              <a:solidFill>
                <a:schemeClr val="bg1">
                  <a:lumMod val="85000"/>
                </a:schemeClr>
              </a:solidFill>
            </a:rPr>
            <a:t>150</a:t>
          </a:r>
          <a:r>
            <a:rPr lang="zh-CN" altLang="en-US" sz="1700" kern="1200" dirty="0" smtClean="0">
              <a:solidFill>
                <a:schemeClr val="bg1">
                  <a:lumMod val="85000"/>
                </a:schemeClr>
              </a:solidFill>
            </a:rPr>
            <a:t>个</a:t>
          </a:r>
          <a:r>
            <a:rPr lang="zh-CN" sz="1700" kern="1200" dirty="0" smtClean="0">
              <a:solidFill>
                <a:schemeClr val="bg1">
                  <a:lumMod val="85000"/>
                </a:schemeClr>
              </a:solidFill>
            </a:rPr>
            <a:t>功能包</a:t>
          </a:r>
          <a:endParaRPr lang="en-US" sz="1700" kern="1200" dirty="0">
            <a:solidFill>
              <a:schemeClr val="bg1">
                <a:lumMod val="85000"/>
              </a:schemeClr>
            </a:solidFill>
          </a:endParaRPr>
        </a:p>
      </dsp:txBody>
      <dsp:txXfrm>
        <a:off x="0" y="765915"/>
        <a:ext cx="8229600" cy="398475"/>
      </dsp:txXfrm>
    </dsp:sp>
    <dsp:sp modelId="{E7EA3127-FAD5-4DF1-B486-3B832EED6A27}">
      <dsp:nvSpPr>
        <dsp:cNvPr id="0" name=""/>
        <dsp:cNvSpPr/>
      </dsp:nvSpPr>
      <dsp:spPr>
        <a:xfrm>
          <a:off x="0" y="1164390"/>
          <a:ext cx="8229600" cy="69015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CN" altLang="en-US" sz="2200" b="1" kern="1200" dirty="0" smtClean="0"/>
            <a:t>每一个包都被</a:t>
          </a:r>
          <a:r>
            <a:rPr lang="en-US" altLang="zh-CN" sz="2200" b="1" kern="1200" dirty="0" smtClean="0"/>
            <a:t>Microsoft</a:t>
          </a:r>
          <a:r>
            <a:rPr lang="zh-CN" altLang="en-US" sz="2200" b="1" kern="1200" dirty="0" smtClean="0"/>
            <a:t>签名过，而且是可以被服务更新的</a:t>
          </a:r>
          <a:endParaRPr lang="en-US" sz="2200" kern="1200" dirty="0"/>
        </a:p>
      </dsp:txBody>
      <dsp:txXfrm>
        <a:off x="0" y="1164390"/>
        <a:ext cx="8229600" cy="690153"/>
      </dsp:txXfrm>
    </dsp:sp>
    <dsp:sp modelId="{340A93FD-C377-4953-A2CB-D723BDB3E237}">
      <dsp:nvSpPr>
        <dsp:cNvPr id="0" name=""/>
        <dsp:cNvSpPr/>
      </dsp:nvSpPr>
      <dsp:spPr>
        <a:xfrm>
          <a:off x="0" y="1899604"/>
          <a:ext cx="8229600" cy="69015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CN" altLang="en-US" sz="2200" b="1" kern="1200" dirty="0" smtClean="0"/>
            <a:t>每个包都带有可配置的属性</a:t>
          </a:r>
          <a:endParaRPr lang="en-US" sz="2200" b="1" kern="1200" dirty="0"/>
        </a:p>
      </dsp:txBody>
      <dsp:txXfrm>
        <a:off x="0" y="1899604"/>
        <a:ext cx="8229600" cy="690153"/>
      </dsp:txXfrm>
    </dsp:sp>
    <dsp:sp modelId="{518AED92-9BE4-4013-9112-AB99A5B30D0D}">
      <dsp:nvSpPr>
        <dsp:cNvPr id="0" name=""/>
        <dsp:cNvSpPr/>
      </dsp:nvSpPr>
      <dsp:spPr>
        <a:xfrm>
          <a:off x="0" y="2671418"/>
          <a:ext cx="8229600" cy="69015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CN" altLang="en-US" sz="2200" b="1" kern="1200" dirty="0" smtClean="0"/>
            <a:t>包里的文件和资源在安装之后不能被删除</a:t>
          </a:r>
          <a:endParaRPr lang="en-US" sz="2200" kern="1200" dirty="0"/>
        </a:p>
      </dsp:txBody>
      <dsp:txXfrm>
        <a:off x="0" y="2671418"/>
        <a:ext cx="8229600" cy="690153"/>
      </dsp:txXfrm>
    </dsp:sp>
    <dsp:sp modelId="{EF90B1CC-0ED9-47A1-AED6-EDA95CFE53DC}">
      <dsp:nvSpPr>
        <dsp:cNvPr id="0" name=""/>
        <dsp:cNvSpPr/>
      </dsp:nvSpPr>
      <dsp:spPr>
        <a:xfrm>
          <a:off x="0" y="3361572"/>
          <a:ext cx="8229600"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CN" altLang="en-US" sz="1700" kern="1200" dirty="0" smtClean="0">
              <a:solidFill>
                <a:schemeClr val="bg1">
                  <a:lumMod val="85000"/>
                </a:schemeClr>
              </a:solidFill>
            </a:rPr>
            <a:t>删除的文件资源等可能会在服务更新时又被放回</a:t>
          </a:r>
          <a:endParaRPr lang="en-US" sz="1700" kern="1200" dirty="0">
            <a:solidFill>
              <a:schemeClr val="bg1">
                <a:lumMod val="85000"/>
              </a:schemeClr>
            </a:solidFill>
          </a:endParaRPr>
        </a:p>
      </dsp:txBody>
      <dsp:txXfrm>
        <a:off x="0" y="3361572"/>
        <a:ext cx="8229600" cy="398475"/>
      </dsp:txXfrm>
    </dsp:sp>
    <dsp:sp modelId="{AE111311-4B87-464F-80D8-CF97DB95515D}">
      <dsp:nvSpPr>
        <dsp:cNvPr id="0" name=""/>
        <dsp:cNvSpPr/>
      </dsp:nvSpPr>
      <dsp:spPr>
        <a:xfrm>
          <a:off x="0" y="3760047"/>
          <a:ext cx="8229600" cy="69015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CN" altLang="en-US" sz="2200" b="1" kern="1200" dirty="0" smtClean="0"/>
            <a:t>功能包可以在映像安装部署完之后再被安装</a:t>
          </a:r>
          <a:endParaRPr lang="en-US" sz="2200" kern="1200" dirty="0"/>
        </a:p>
      </dsp:txBody>
      <dsp:txXfrm>
        <a:off x="0" y="3760047"/>
        <a:ext cx="8229600" cy="690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2DDB-972C-463C-AAF7-3BF961FFD569}" type="slidenum">
              <a:rPr lang="en-US" smtClean="0"/>
              <a:pPr/>
              <a:t>10</a:t>
            </a:fld>
            <a:endParaRPr lang="en-US" dirty="0"/>
          </a:p>
        </p:txBody>
      </p:sp>
    </p:spTree>
    <p:extLst>
      <p:ext uri="{BB962C8B-B14F-4D97-AF65-F5344CB8AC3E}">
        <p14:creationId xmlns:p14="http://schemas.microsoft.com/office/powerpoint/2007/7/12/main" xmlns="" val="300786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4188F9D-6078-42C9-8206-747E02F1289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F2DDB-972C-463C-AAF7-3BF961FFD5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91357DA1-79D5-4DBB-B47E-56AE0828B89F}"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72DF07-073F-47C7-8F79-AE5A7A2C0643}" type="datetime8">
              <a:rPr lang="en-US" smtClean="0"/>
              <a:pPr>
                <a:defRPr/>
              </a:pPr>
              <a:t>10/29/2009 10:23 AM</a:t>
            </a:fld>
            <a:endParaRPr lang="en-US" dirty="0"/>
          </a:p>
        </p:txBody>
      </p:sp>
      <p:sp>
        <p:nvSpPr>
          <p:cNvPr id="6" name="Footer Placeholder 5"/>
          <p:cNvSpPr>
            <a:spLocks noGrp="1"/>
          </p:cNvSpPr>
          <p:nvPr>
            <p:ph type="ftr" sz="quarter" idx="12"/>
          </p:nvPr>
        </p:nvSpPr>
        <p:spPr/>
        <p:txBody>
          <a:bodyPr/>
          <a:lstStyle/>
          <a:p>
            <a:pPr>
              <a:defRPr/>
            </a:pPr>
            <a:r>
              <a:rPr lang="en-US" dirty="0" smtClean="0"/>
              <a:t>© 2007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76CD8A4-073C-4B8C-91F0-E710B9225F5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Header Placeholder 3"/>
          <p:cNvSpPr>
            <a:spLocks noGrp="1"/>
          </p:cNvSpPr>
          <p:nvPr>
            <p:ph type="hdr" sz="quarter"/>
          </p:nvPr>
        </p:nvSpPr>
        <p:spPr>
          <a:noFill/>
        </p:spPr>
        <p:txBody>
          <a:bodyPr/>
          <a:lstStyle/>
          <a:p>
            <a:endParaRPr lang="en-US" dirty="0" smtClean="0"/>
          </a:p>
        </p:txBody>
      </p:sp>
      <p:sp>
        <p:nvSpPr>
          <p:cNvPr id="47109" name="Date Placeholder 4"/>
          <p:cNvSpPr>
            <a:spLocks noGrp="1"/>
          </p:cNvSpPr>
          <p:nvPr>
            <p:ph type="dt" sz="quarter" idx="1"/>
          </p:nvPr>
        </p:nvSpPr>
        <p:spPr>
          <a:noFill/>
        </p:spPr>
        <p:txBody>
          <a:bodyPr/>
          <a:lstStyle/>
          <a:p>
            <a:fld id="{7F680929-073B-423C-BDF6-73F3052FF12C}" type="datetime8">
              <a:rPr lang="en-US" smtClean="0"/>
              <a:pPr/>
              <a:t>10/29/2009 10:24 AM</a:t>
            </a:fld>
            <a:endParaRPr lang="en-US" dirty="0" smtClean="0"/>
          </a:p>
        </p:txBody>
      </p:sp>
      <p:sp>
        <p:nvSpPr>
          <p:cNvPr id="47110" name="Footer Placeholder 5"/>
          <p:cNvSpPr>
            <a:spLocks noGrp="1"/>
          </p:cNvSpPr>
          <p:nvPr>
            <p:ph type="ftr" sz="quarter" idx="4"/>
          </p:nvPr>
        </p:nvSpPr>
        <p:spPr>
          <a:noFill/>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47111" name="Slide Number Placeholder 6"/>
          <p:cNvSpPr>
            <a:spLocks noGrp="1"/>
          </p:cNvSpPr>
          <p:nvPr>
            <p:ph type="sldNum" sz="quarter" idx="5"/>
          </p:nvPr>
        </p:nvSpPr>
        <p:spPr>
          <a:noFill/>
        </p:spPr>
        <p:txBody>
          <a:bodyPr/>
          <a:lstStyle/>
          <a:p>
            <a:fld id="{5BA619C8-E7BF-4D5B-B0BB-F277BF8C71A4}"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72DF07-073F-47C7-8F79-AE5A7A2C0643}" type="datetime8">
              <a:rPr lang="en-US" smtClean="0"/>
              <a:pPr>
                <a:defRPr/>
              </a:pPr>
              <a:t>10/29/2009 10:24 AM</a:t>
            </a:fld>
            <a:endParaRPr lang="en-US" dirty="0"/>
          </a:p>
        </p:txBody>
      </p:sp>
      <p:sp>
        <p:nvSpPr>
          <p:cNvPr id="6" name="Footer Placeholder 5"/>
          <p:cNvSpPr>
            <a:spLocks noGrp="1"/>
          </p:cNvSpPr>
          <p:nvPr>
            <p:ph type="ftr" sz="quarter" idx="12"/>
          </p:nvPr>
        </p:nvSpPr>
        <p:spPr/>
        <p:txBody>
          <a:bodyPr/>
          <a:lstStyle/>
          <a:p>
            <a:pPr>
              <a:defRPr/>
            </a:pPr>
            <a:r>
              <a:rPr lang="en-US" dirty="0" smtClean="0"/>
              <a:t>© 2007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76CD8A4-073C-4B8C-91F0-E710B9225F5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F2DDB-972C-463C-AAF7-3BF961FFD5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BF2DDB-972C-463C-AAF7-3BF961FFD5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761" fontAlgn="base">
              <a:spcBef>
                <a:spcPct val="0"/>
              </a:spcBef>
              <a:spcAft>
                <a:spcPct val="0"/>
              </a:spcAft>
              <a:defRPr/>
            </a:pPr>
            <a:fld id="{900DA239-50B2-4766-8975-F71EEC30C40B}" type="slidenum">
              <a:rPr lang="en-US"/>
              <a:pPr defTabSz="912761"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61"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12761"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fld id="{4D093EF9-4CBF-4804-9B06-C2E1D7466A5E}" type="datetime1">
              <a:rPr lang="en-US"/>
              <a:pPr defTabSz="912761" fontAlgn="base">
                <a:spcBef>
                  <a:spcPct val="0"/>
                </a:spcBef>
                <a:spcAft>
                  <a:spcPct val="0"/>
                </a:spcAft>
                <a:defRPr/>
              </a:pPr>
              <a:t>10/29/2009</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761"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07/7/12/main" xmlns="" val="12973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F59C9379-D204-4B80-AD6F-38E92DF89A8C}"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3657600"/>
            <a:ext cx="7772400" cy="1362075"/>
          </a:xfrm>
          <a:prstGeom prst="rect">
            <a:avLst/>
          </a:prstGeom>
        </p:spPr>
        <p:txBody>
          <a:bodyPr anchor="t"/>
          <a:lstStyle>
            <a:lvl1pPr algn="l">
              <a:defRPr sz="4400" b="1" cap="none" spc="0">
                <a:ln>
                  <a:noFill/>
                </a:ln>
                <a:gradFill>
                  <a:gsLst>
                    <a:gs pos="0">
                      <a:schemeClr val="accent1">
                        <a:lumMod val="75000"/>
                      </a:schemeClr>
                    </a:gs>
                    <a:gs pos="50000">
                      <a:schemeClr val="tx2"/>
                    </a:gs>
                  </a:gsLst>
                  <a:lin ang="16200000" scaled="1"/>
                </a:gradFill>
                <a:effectLst>
                  <a:outerShdw blurRad="38100" dist="38100" dir="2700000" algn="tl">
                    <a:srgbClr val="000000">
                      <a:alpha val="43137"/>
                    </a:srgbClr>
                  </a:outerShdw>
                  <a:reflection blurRad="6350" stA="55000" endA="300" endPos="45500" dir="5400000" sy="-100000" algn="bl" rotWithShape="0"/>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5205413"/>
            <a:ext cx="7772400" cy="890587"/>
          </a:xfrm>
          <a:prstGeom prst="rect">
            <a:avLst/>
          </a:prstGeom>
        </p:spPr>
        <p:txBody>
          <a:bodyPr anchor="t">
            <a:noAutofit/>
          </a:bodyPr>
          <a:lstStyle>
            <a:lvl1pPr marL="0" indent="0">
              <a:buNone/>
              <a:defRPr sz="2000" b="0" cap="small" spc="0" baseline="0">
                <a:ln>
                  <a:noFill/>
                </a:ln>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Text Placeholder 7"/>
          <p:cNvSpPr>
            <a:spLocks noGrp="1"/>
          </p:cNvSpPr>
          <p:nvPr>
            <p:ph type="body" sz="quarter" idx="10" hasCustomPrompt="1"/>
          </p:nvPr>
        </p:nvSpPr>
        <p:spPr>
          <a:xfrm>
            <a:off x="684212" y="1219200"/>
            <a:ext cx="8459788" cy="2133600"/>
          </a:xfrm>
          <a:prstGeom prst="rect">
            <a:avLst/>
          </a:prstGeom>
        </p:spPr>
        <p:txBody>
          <a:bodyPr anchor="b">
            <a:noAutofit/>
            <a:scene3d>
              <a:camera prst="orthographicFront"/>
              <a:lightRig rig="soft" dir="t">
                <a:rot lat="0" lon="0" rev="10800000"/>
              </a:lightRig>
            </a:scene3d>
            <a:sp3d>
              <a:bevelT w="27940" h="12700"/>
              <a:contourClr>
                <a:srgbClr val="DDDDDD"/>
              </a:contourClr>
            </a:sp3d>
          </a:bodyPr>
          <a:lstStyle>
            <a:lvl1pPr marL="0" indent="0" algn="r" rtl="0" fontAlgn="base">
              <a:spcBef>
                <a:spcPct val="0"/>
              </a:spcBef>
              <a:spcAft>
                <a:spcPct val="0"/>
              </a:spcAft>
              <a:buFont typeface="Arial" pitchFamily="34" charset="0"/>
              <a:buNone/>
              <a:defRPr lang="en-US" sz="14400" b="1" kern="1200" cap="none" spc="150" baseline="0" dirty="0" smtClean="0">
                <a:ln w="11430"/>
                <a:solidFill>
                  <a:srgbClr val="F8F8F8"/>
                </a:solidFill>
                <a:effectLst>
                  <a:outerShdw blurRad="25400" algn="tl" rotWithShape="0">
                    <a:srgbClr val="000000">
                      <a:alpha val="43000"/>
                    </a:srgbClr>
                  </a:outerShdw>
                </a:effectLst>
                <a:latin typeface="Segoe" pitchFamily="34" charset="0"/>
                <a:ea typeface="+mn-ea"/>
                <a:cs typeface="+mn-cs"/>
              </a:defRPr>
            </a:lvl1pPr>
          </a:lstStyle>
          <a:p>
            <a:pPr lvl="0"/>
            <a:r>
              <a:rPr lang="en-US" dirty="0" smtClean="0"/>
              <a:t>click to…</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blogs.msdn.com/embeddedchina/default.aspx" TargetMode="External"/><Relationship Id="rId3" Type="http://schemas.openxmlformats.org/officeDocument/2006/relationships/hyperlink" Target="http://www.microsoft.com/windowsembedded/en-us/products/westandard/futureversion.mspx" TargetMode="External"/><Relationship Id="rId7" Type="http://schemas.openxmlformats.org/officeDocument/2006/relationships/hyperlink" Target="http://blogs.msdn.com/embedded/"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ocial.msdn.microsoft.com/Forums/en-US/category/embeddedwindows/" TargetMode="External"/><Relationship Id="rId5" Type="http://schemas.openxmlformats.org/officeDocument/2006/relationships/hyperlink" Target="https://connect.microsoft.com/windowsembedded/Feedback" TargetMode="External"/><Relationship Id="rId4" Type="http://schemas.openxmlformats.org/officeDocument/2006/relationships/hyperlink" Target="https://connect.microsoft.com/windowsembedded" TargetMode="External"/><Relationship Id="rId9" Type="http://schemas.openxmlformats.org/officeDocument/2006/relationships/hyperlink" Target="https://swrt.worktankseattle.com/webcast/2672/preview.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7"/>
          <p:cNvGraphicFramePr>
            <a:graphicFrameLocks/>
          </p:cNvGraphicFramePr>
          <p:nvPr>
            <p:extLst>
              <p:ext uri="{D42A27DB-BD31-4B8C-83A1-F6EECF244321}">
                <p14:modId xmlns:p14="http://schemas.microsoft.com/office/powerpoint/2007/7/12/main" xmlns="" val="316250254"/>
              </p:ext>
            </p:extLst>
          </p:nvPr>
        </p:nvGraphicFramePr>
        <p:xfrm>
          <a:off x="76198" y="1143000"/>
          <a:ext cx="8991602" cy="5153424"/>
        </p:xfrm>
        <a:graphic>
          <a:graphicData uri="http://schemas.openxmlformats.org/drawingml/2006/table">
            <a:tbl>
              <a:tblPr firstRow="1">
                <a:tableStyleId>{284E427A-3D55-4303-BF80-6455036E1DE7}</a:tableStyleId>
              </a:tblPr>
              <a:tblGrid>
                <a:gridCol w="2338464"/>
                <a:gridCol w="3326569"/>
                <a:gridCol w="3326569"/>
              </a:tblGrid>
              <a:tr h="428612">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endParaRPr kumimoji="0" lang="en-US" sz="1400" b="1" i="0" u="none" strike="noStrike" cap="none" normalizeH="0" baseline="0" dirty="0" smtClean="0">
                        <a:ln>
                          <a:noFill/>
                        </a:ln>
                        <a:solidFill>
                          <a:schemeClr val="tx1"/>
                        </a:solidFill>
                        <a:effectLst/>
                        <a:latin typeface="Verdana" pitchFamily="34" charset="0"/>
                      </a:endParaRPr>
                    </a:p>
                  </a:txBody>
                  <a:tcPr marL="76200" marR="76200" marT="38100" marB="38100" horzOverflow="overflow">
                    <a:solidFill>
                      <a:schemeClr val="accent1"/>
                    </a:solidFill>
                  </a:tcPr>
                </a:tc>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r>
                        <a:rPr kumimoji="0" lang="en-US" sz="2400" u="none" strike="noStrike" cap="none" normalizeH="0" baseline="0" dirty="0" smtClean="0">
                          <a:ln>
                            <a:noFill/>
                          </a:ln>
                          <a:effectLst/>
                          <a:latin typeface="Segoe" pitchFamily="34" charset="0"/>
                        </a:rPr>
                        <a:t>Standard 2009</a:t>
                      </a:r>
                      <a:endParaRPr kumimoji="0" lang="en-US" sz="2400" b="1" i="0" u="none" strike="noStrike" cap="none" normalizeH="0" baseline="0" dirty="0" smtClean="0">
                        <a:ln>
                          <a:noFill/>
                        </a:ln>
                        <a:solidFill>
                          <a:schemeClr val="tx1"/>
                        </a:solidFill>
                        <a:effectLst/>
                        <a:latin typeface="Segoe" pitchFamily="34" charset="0"/>
                      </a:endParaRPr>
                    </a:p>
                  </a:txBody>
                  <a:tcPr marL="76200" marR="76200" marT="38100" marB="38100" horzOverflow="overflow">
                    <a:solidFill>
                      <a:schemeClr val="accent1"/>
                    </a:solidFill>
                  </a:tcPr>
                </a:tc>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r>
                        <a:rPr kumimoji="0" lang="en-US" sz="2400" u="none" strike="noStrike" cap="none" normalizeH="0" baseline="0" dirty="0" smtClean="0">
                          <a:ln>
                            <a:noFill/>
                          </a:ln>
                          <a:effectLst/>
                          <a:latin typeface="Segoe" pitchFamily="34" charset="0"/>
                        </a:rPr>
                        <a:t>Standard </a:t>
                      </a:r>
                      <a:r>
                        <a:rPr kumimoji="0" lang="en-US" sz="2400" b="1" i="0" u="none" strike="noStrike" cap="none" normalizeH="0" baseline="0" dirty="0" smtClean="0">
                          <a:ln>
                            <a:noFill/>
                          </a:ln>
                          <a:solidFill>
                            <a:schemeClr val="bg1"/>
                          </a:solidFill>
                          <a:effectLst/>
                          <a:latin typeface="Segoe" pitchFamily="34" charset="0"/>
                        </a:rPr>
                        <a:t>2011</a:t>
                      </a:r>
                    </a:p>
                  </a:txBody>
                  <a:tcPr marL="76200" marR="76200" marT="38100" marB="38100" horzOverflow="overflow">
                    <a:solidFill>
                      <a:schemeClr val="accent1"/>
                    </a:solidFill>
                  </a:tcPr>
                </a:tc>
              </a:tr>
              <a:tr h="622120">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本地化</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系统映像，开发文档</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defRPr/>
                      </a:pPr>
                      <a:r>
                        <a:rPr kumimoji="0" lang="zh-CN" altLang="en-US" sz="1600" b="0" i="0" u="none" strike="noStrike" cap="none" normalizeH="0" baseline="0" dirty="0" smtClean="0">
                          <a:ln>
                            <a:noFill/>
                          </a:ln>
                          <a:solidFill>
                            <a:schemeClr val="tx1"/>
                          </a:solidFill>
                          <a:effectLst/>
                          <a:latin typeface="Segoe"/>
                        </a:rPr>
                        <a:t>系统映像，</a:t>
                      </a:r>
                      <a:r>
                        <a:rPr kumimoji="0" lang="zh-CN" altLang="en-US" sz="1600" u="none" strike="noStrike" cap="none" normalizeH="0" baseline="0" dirty="0" smtClean="0">
                          <a:ln>
                            <a:noFill/>
                          </a:ln>
                          <a:solidFill>
                            <a:schemeClr val="tx1"/>
                          </a:solidFill>
                          <a:effectLst/>
                          <a:latin typeface="Segoe"/>
                        </a:rPr>
                        <a:t>开发文档，开发工具</a:t>
                      </a:r>
                      <a:endParaRPr kumimoji="0" lang="en-US" altLang="zh-CN"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r>
              <a:tr h="1237488">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部署工具</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PXE Boot, Remote Installation</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WinPE 1.0</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CD/DVD Boot, USB Boot</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Remote boot</a:t>
                      </a: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Windows Deployment Services</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WinPE 3.1 or latest</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CD/DVD, USB Boot</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Remote boot </a:t>
                      </a:r>
                    </a:p>
                  </a:txBody>
                  <a:tcPr marL="76200" marR="76200" marT="38100" marB="38100" horzOverflow="overflow">
                    <a:solidFill>
                      <a:schemeClr val="bg1"/>
                    </a:solidFill>
                  </a:tcPr>
                </a:tc>
              </a:tr>
              <a:tr h="1315715">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嵌入式功能</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EWF, FBWF, HORM, Registry filter</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USB boot, CD/DVD boot</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定制</a:t>
                      </a:r>
                      <a:r>
                        <a:rPr kumimoji="0" lang="en-US" sz="1600" b="0" i="0" u="none" strike="noStrike" cap="none" normalizeH="0" baseline="0" dirty="0" smtClean="0">
                          <a:ln>
                            <a:noFill/>
                          </a:ln>
                          <a:solidFill>
                            <a:schemeClr val="tx1"/>
                          </a:solidFill>
                          <a:effectLst/>
                          <a:latin typeface="Segoe"/>
                        </a:rPr>
                        <a:t>shell</a:t>
                      </a:r>
                      <a:r>
                        <a:rPr kumimoji="0" lang="zh-CN" altLang="en-US" sz="1600" b="0" i="0" u="none" strike="noStrike" cap="none" normalizeH="0" baseline="0" dirty="0" smtClean="0">
                          <a:ln>
                            <a:noFill/>
                          </a:ln>
                          <a:solidFill>
                            <a:schemeClr val="tx1"/>
                          </a:solidFill>
                          <a:effectLst/>
                          <a:latin typeface="Segoe"/>
                        </a:rPr>
                        <a:t>支持</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DUA</a:t>
                      </a: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Write Filter</a:t>
                      </a:r>
                      <a:r>
                        <a:rPr kumimoji="0" lang="zh-CN" altLang="en-US" sz="1600" u="none" strike="noStrike" cap="none" normalizeH="0" baseline="0" dirty="0" smtClean="0">
                          <a:ln>
                            <a:noFill/>
                          </a:ln>
                          <a:solidFill>
                            <a:schemeClr val="tx1"/>
                          </a:solidFill>
                          <a:effectLst/>
                          <a:latin typeface="Segoe"/>
                        </a:rPr>
                        <a:t>与</a:t>
                      </a:r>
                      <a:r>
                        <a:rPr kumimoji="0" lang="en-US" sz="1600" u="none" strike="noStrike" cap="none" normalizeH="0" baseline="0" dirty="0" smtClean="0">
                          <a:ln>
                            <a:noFill/>
                          </a:ln>
                          <a:solidFill>
                            <a:schemeClr val="tx1"/>
                          </a:solidFill>
                          <a:effectLst/>
                          <a:latin typeface="Segoe"/>
                        </a:rPr>
                        <a:t>Standard 2009</a:t>
                      </a:r>
                      <a:r>
                        <a:rPr kumimoji="0" lang="zh-CN" altLang="en-US" sz="1600" u="none" strike="noStrike" cap="none" normalizeH="0" baseline="0" dirty="0" smtClean="0">
                          <a:ln>
                            <a:noFill/>
                          </a:ln>
                          <a:solidFill>
                            <a:schemeClr val="tx1"/>
                          </a:solidFill>
                          <a:effectLst/>
                          <a:latin typeface="Segoe"/>
                        </a:rPr>
                        <a:t>相匹配</a:t>
                      </a:r>
                      <a:endParaRPr kumimoji="0" lang="en-US" sz="160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增强了定制</a:t>
                      </a:r>
                      <a:r>
                        <a:rPr kumimoji="0" lang="en-US" sz="1600" b="0" i="0" u="none" strike="noStrike" cap="none" normalizeH="0" baseline="0" dirty="0" smtClean="0">
                          <a:ln>
                            <a:noFill/>
                          </a:ln>
                          <a:solidFill>
                            <a:schemeClr val="tx1"/>
                          </a:solidFill>
                          <a:effectLst/>
                          <a:latin typeface="Segoe"/>
                        </a:rPr>
                        <a:t>shell</a:t>
                      </a:r>
                      <a:r>
                        <a:rPr kumimoji="0" lang="zh-CN" altLang="en-US" sz="1600" b="0" i="0" u="none" strike="noStrike" cap="none" normalizeH="0" baseline="0" dirty="0" smtClean="0">
                          <a:ln>
                            <a:noFill/>
                          </a:ln>
                          <a:solidFill>
                            <a:schemeClr val="tx1"/>
                          </a:solidFill>
                          <a:effectLst/>
                          <a:latin typeface="Segoe"/>
                        </a:rPr>
                        <a:t>支持</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DUA</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VHD boot, SD Boot</a:t>
                      </a:r>
                    </a:p>
                  </a:txBody>
                  <a:tcPr marL="76200" marR="76200" marT="38100" marB="38100" horzOverflow="overflow">
                    <a:solidFill>
                      <a:schemeClr val="bg1"/>
                    </a:solidFill>
                  </a:tcPr>
                </a:tc>
              </a:tr>
              <a:tr h="1167468">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服务</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OEM</a:t>
                      </a:r>
                      <a:r>
                        <a:rPr kumimoji="0" lang="zh-CN" altLang="en-US" sz="1600" u="none" strike="noStrike" cap="none" normalizeH="0" baseline="0" dirty="0" smtClean="0">
                          <a:ln>
                            <a:noFill/>
                          </a:ln>
                          <a:solidFill>
                            <a:schemeClr val="tx1"/>
                          </a:solidFill>
                          <a:effectLst/>
                          <a:latin typeface="Segoe"/>
                        </a:rPr>
                        <a:t>服务</a:t>
                      </a:r>
                      <a:endParaRPr kumimoji="0" lang="en-US" sz="160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设备手工服务</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b="0" i="0" u="none" strike="noStrike" cap="none" normalizeH="0" baseline="0" dirty="0" smtClean="0">
                          <a:ln>
                            <a:noFill/>
                          </a:ln>
                          <a:solidFill>
                            <a:schemeClr val="tx1"/>
                          </a:solidFill>
                          <a:effectLst/>
                          <a:latin typeface="Segoe"/>
                        </a:rPr>
                        <a:t>OEM</a:t>
                      </a:r>
                      <a:r>
                        <a:rPr kumimoji="0" lang="zh-CN" altLang="en-US" sz="1600" u="none" strike="noStrike" cap="none" normalizeH="0" baseline="0" dirty="0" smtClean="0">
                          <a:ln>
                            <a:noFill/>
                          </a:ln>
                          <a:solidFill>
                            <a:schemeClr val="tx1"/>
                          </a:solidFill>
                          <a:effectLst/>
                          <a:latin typeface="Segoe"/>
                        </a:rPr>
                        <a:t>服务</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defRPr/>
                      </a:pPr>
                      <a:r>
                        <a:rPr kumimoji="0" lang="zh-CN" altLang="en-US" sz="1600" b="0" i="0" u="none" strike="noStrike" cap="none" normalizeH="0" baseline="0" dirty="0" smtClean="0">
                          <a:ln>
                            <a:noFill/>
                          </a:ln>
                          <a:solidFill>
                            <a:schemeClr val="tx1"/>
                          </a:solidFill>
                          <a:effectLst/>
                          <a:latin typeface="Segoe"/>
                        </a:rPr>
                        <a:t>设备手工服务</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defRPr/>
                      </a:pPr>
                      <a:r>
                        <a:rPr kumimoji="0" lang="zh-CN" altLang="en-US" sz="1600" b="0" i="0" u="none" strike="noStrike" cap="none" normalizeH="0" baseline="0" dirty="0" smtClean="0">
                          <a:ln>
                            <a:noFill/>
                          </a:ln>
                          <a:solidFill>
                            <a:schemeClr val="tx1"/>
                          </a:solidFill>
                          <a:effectLst/>
                          <a:latin typeface="Segoe"/>
                        </a:rPr>
                        <a:t>设备自动服务 </a:t>
                      </a:r>
                      <a:r>
                        <a:rPr kumimoji="0" lang="en-US" altLang="zh-CN" sz="1600" b="0" i="0" u="none" strike="noStrike" cap="none" normalizeH="0" baseline="0" dirty="0" smtClean="0">
                          <a:ln>
                            <a:noFill/>
                          </a:ln>
                          <a:solidFill>
                            <a:schemeClr val="tx1"/>
                          </a:solidFill>
                          <a:effectLst/>
                          <a:latin typeface="Segoe"/>
                        </a:rPr>
                        <a:t>(Windows Updates)</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r>
              <a:tr h="292758">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激活注册</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不需要</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不需要</a:t>
                      </a:r>
                      <a:endParaRPr kumimoji="0" lang="en-US" sz="1600" b="0" i="0" u="none" strike="noStrike" cap="none" normalizeH="0" baseline="0" dirty="0" smtClean="0">
                        <a:ln>
                          <a:noFill/>
                        </a:ln>
                        <a:solidFill>
                          <a:schemeClr val="tx1"/>
                        </a:solidFill>
                        <a:effectLst/>
                        <a:latin typeface="Segoe"/>
                      </a:endParaRPr>
                    </a:p>
                  </a:txBody>
                  <a:tcPr marL="76200" marR="76200" marT="38100" marB="38100" horzOverflow="overflow">
                    <a:solidFill>
                      <a:schemeClr val="bg1"/>
                    </a:solidFill>
                  </a:tcPr>
                </a:tc>
              </a:tr>
            </a:tbl>
          </a:graphicData>
        </a:graphic>
      </p:graphicFrame>
      <p:sp>
        <p:nvSpPr>
          <p:cNvPr id="3" name="Title 1"/>
          <p:cNvSpPr>
            <a:spLocks noGrp="1"/>
          </p:cNvSpPr>
          <p:nvPr>
            <p:ph type="title"/>
          </p:nvPr>
        </p:nvSpPr>
        <p:spPr/>
        <p:txBody>
          <a:bodyPr/>
          <a:lstStyle/>
          <a:p>
            <a:pPr algn="l"/>
            <a:r>
              <a:rPr lang="en-US" sz="4000" dirty="0" smtClean="0">
                <a:latin typeface="+mj-ea"/>
              </a:rPr>
              <a:t>Standard 2011 </a:t>
            </a:r>
            <a:r>
              <a:rPr lang="zh-CN" altLang="en-US" sz="4000" dirty="0" smtClean="0">
                <a:latin typeface="+mj-ea"/>
              </a:rPr>
              <a:t>一览 （续）</a:t>
            </a:r>
            <a:endParaRPr lang="en-US" sz="4000" dirty="0"/>
          </a:p>
        </p:txBody>
      </p:sp>
    </p:spTree>
    <p:extLst>
      <p:ext uri="{BB962C8B-B14F-4D97-AF65-F5344CB8AC3E}">
        <p14:creationId xmlns:p14="http://schemas.microsoft.com/office/powerpoint/2007/7/12/main" xmlns="" val="11639396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50" name="Rounded Rectangle 49"/>
          <p:cNvSpPr/>
          <p:nvPr/>
        </p:nvSpPr>
        <p:spPr>
          <a:xfrm>
            <a:off x="3244484" y="1255851"/>
            <a:ext cx="2702045" cy="5098650"/>
          </a:xfrm>
          <a:prstGeom prst="roundRect">
            <a:avLst>
              <a:gd name="adj" fmla="val 822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885213" y="1255851"/>
            <a:ext cx="2314187" cy="5098650"/>
          </a:xfrm>
          <a:prstGeom prst="roundRect">
            <a:avLst>
              <a:gd name="adj" fmla="val 10104"/>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991613" y="1255851"/>
            <a:ext cx="2314187" cy="5098650"/>
          </a:xfrm>
          <a:prstGeom prst="roundRect">
            <a:avLst>
              <a:gd name="adj" fmla="val 10104"/>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
          <p:cNvSpPr>
            <a:spLocks noGrp="1"/>
          </p:cNvSpPr>
          <p:nvPr>
            <p:ph type="title"/>
          </p:nvPr>
        </p:nvSpPr>
        <p:spPr/>
        <p:txBody>
          <a:bodyPr vert="horz" lIns="91440" tIns="45720" rIns="91440" bIns="45720" rtlCol="0" anchor="ctr">
            <a:noAutofit/>
          </a:bodyPr>
          <a:lstStyle/>
          <a:p>
            <a:pPr algn="l"/>
            <a:r>
              <a:rPr lang="zh-CN" altLang="en-US" sz="4000" dirty="0" smtClean="0"/>
              <a:t>映像构建过程</a:t>
            </a:r>
            <a:endParaRPr lang="en-US" sz="4000" dirty="0" smtClean="0"/>
          </a:p>
        </p:txBody>
      </p:sp>
      <p:sp>
        <p:nvSpPr>
          <p:cNvPr id="53" name="Rounded Rectangle 52"/>
          <p:cNvSpPr/>
          <p:nvPr/>
        </p:nvSpPr>
        <p:spPr>
          <a:xfrm>
            <a:off x="935606" y="1296364"/>
            <a:ext cx="221340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目标分析</a:t>
            </a:r>
            <a:endParaRPr lang="en-US" b="1" dirty="0">
              <a:solidFill>
                <a:schemeClr val="bg1">
                  <a:lumMod val="95000"/>
                </a:schemeClr>
              </a:solidFill>
              <a:latin typeface="Segoe" pitchFamily="34" charset="0"/>
            </a:endParaRPr>
          </a:p>
        </p:txBody>
      </p:sp>
      <p:sp>
        <p:nvSpPr>
          <p:cNvPr id="54" name="Rounded Rectangle 53"/>
          <p:cNvSpPr/>
          <p:nvPr/>
        </p:nvSpPr>
        <p:spPr>
          <a:xfrm>
            <a:off x="6042006" y="1296364"/>
            <a:ext cx="221340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构建</a:t>
            </a:r>
            <a:endParaRPr lang="en-US" b="1" dirty="0">
              <a:solidFill>
                <a:schemeClr val="bg1">
                  <a:lumMod val="95000"/>
                </a:schemeClr>
              </a:solidFill>
              <a:latin typeface="Segoe" pitchFamily="34" charset="0"/>
            </a:endParaRPr>
          </a:p>
        </p:txBody>
      </p:sp>
      <p:sp>
        <p:nvSpPr>
          <p:cNvPr id="56" name="Rounded Rectangle 55"/>
          <p:cNvSpPr/>
          <p:nvPr/>
        </p:nvSpPr>
        <p:spPr>
          <a:xfrm>
            <a:off x="3309001" y="1296364"/>
            <a:ext cx="2573010" cy="636608"/>
          </a:xfrm>
          <a:prstGeom prst="roundRect">
            <a:avLst>
              <a:gd name="adj" fmla="val 3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lumMod val="95000"/>
                  </a:schemeClr>
                </a:solidFill>
                <a:latin typeface="Segoe" pitchFamily="34" charset="0"/>
              </a:rPr>
              <a:t>映像配置</a:t>
            </a:r>
            <a:endParaRPr lang="en-US" b="1" dirty="0" smtClean="0">
              <a:solidFill>
                <a:schemeClr val="bg1">
                  <a:lumMod val="95000"/>
                </a:schemeClr>
              </a:solidFill>
              <a:latin typeface="Segoe" pitchFamily="34" charset="0"/>
            </a:endParaRPr>
          </a:p>
        </p:txBody>
      </p:sp>
      <p:sp>
        <p:nvSpPr>
          <p:cNvPr id="57" name="Rectangle 56"/>
          <p:cNvSpPr/>
          <p:nvPr/>
        </p:nvSpPr>
        <p:spPr>
          <a:xfrm>
            <a:off x="885215" y="2118167"/>
            <a:ext cx="4826641" cy="1942617"/>
          </a:xfrm>
          <a:prstGeom prst="rect">
            <a:avLst/>
          </a:prstGeom>
          <a:gradFill flip="none" rotWithShape="1">
            <a:gsLst>
              <a:gs pos="0">
                <a:schemeClr val="tx1">
                  <a:alpha val="15000"/>
                </a:schemeClr>
              </a:gs>
              <a:gs pos="50000">
                <a:schemeClr val="tx1">
                  <a:alpha val="10000"/>
                </a:schemeClr>
              </a:gs>
              <a:gs pos="100000">
                <a:schemeClr val="tx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885215" y="4307712"/>
            <a:ext cx="4826641" cy="1942617"/>
          </a:xfrm>
          <a:prstGeom prst="rect">
            <a:avLst/>
          </a:prstGeom>
          <a:gradFill flip="none" rotWithShape="1">
            <a:gsLst>
              <a:gs pos="0">
                <a:schemeClr val="tx1">
                  <a:alpha val="15000"/>
                </a:schemeClr>
              </a:gs>
              <a:gs pos="50000">
                <a:schemeClr val="tx1">
                  <a:alpha val="10000"/>
                </a:schemeClr>
              </a:gs>
              <a:gs pos="100000">
                <a:schemeClr val="tx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929345" y="4451430"/>
            <a:ext cx="1444286" cy="1655180"/>
          </a:xfrm>
          <a:prstGeom prst="roundRect">
            <a:avLst>
              <a:gd name="adj" fmla="val 11859"/>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Target Analyzer</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61" name="Rounded Rectangle 60"/>
          <p:cNvSpPr/>
          <p:nvPr/>
        </p:nvSpPr>
        <p:spPr>
          <a:xfrm>
            <a:off x="3417571" y="2261885"/>
            <a:ext cx="1847088" cy="1655180"/>
          </a:xfrm>
          <a:prstGeom prst="roundRect">
            <a:avLst>
              <a:gd name="adj" fmla="val 1317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Builder Wizard </a:t>
            </a:r>
          </a:p>
          <a:p>
            <a:pPr algn="ctr">
              <a:defRPr/>
            </a:pP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3" name="Rounded Rectangle 62"/>
          <p:cNvSpPr/>
          <p:nvPr/>
        </p:nvSpPr>
        <p:spPr>
          <a:xfrm>
            <a:off x="3417556" y="4451430"/>
            <a:ext cx="1847119" cy="1655180"/>
          </a:xfrm>
          <a:prstGeom prst="roundRect">
            <a:avLst>
              <a:gd name="adj" fmla="val 1317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Configuration Editor</a:t>
            </a:r>
          </a:p>
        </p:txBody>
      </p:sp>
      <p:sp>
        <p:nvSpPr>
          <p:cNvPr id="64" name="Rounded Rectangle 63"/>
          <p:cNvSpPr/>
          <p:nvPr/>
        </p:nvSpPr>
        <p:spPr>
          <a:xfrm>
            <a:off x="6811120" y="2268638"/>
            <a:ext cx="1444286" cy="3837972"/>
          </a:xfrm>
          <a:prstGeom prst="roundRect">
            <a:avLst>
              <a:gd name="adj" fmla="val 12503"/>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bg1"/>
                </a:solidFill>
                <a:effectLst>
                  <a:outerShdw blurRad="38100" dist="38100" dir="2700000" algn="tl">
                    <a:srgbClr val="000000">
                      <a:alpha val="43137"/>
                    </a:srgbClr>
                  </a:outerShdw>
                </a:effectLst>
                <a:latin typeface="Segoe" pitchFamily="34" charset="0"/>
              </a:rPr>
              <a:t>Image Builder</a:t>
            </a:r>
          </a:p>
        </p:txBody>
      </p:sp>
      <p:grpSp>
        <p:nvGrpSpPr>
          <p:cNvPr id="2" name="Group 67"/>
          <p:cNvGrpSpPr/>
          <p:nvPr/>
        </p:nvGrpSpPr>
        <p:grpSpPr>
          <a:xfrm>
            <a:off x="5609634" y="4929974"/>
            <a:ext cx="865988" cy="698092"/>
            <a:chOff x="1770980" y="4942390"/>
            <a:chExt cx="865988" cy="698092"/>
          </a:xfrm>
        </p:grpSpPr>
        <p:pic>
          <p:nvPicPr>
            <p:cNvPr id="69" name="Picture 2" descr="C:\Documents and Settings\Pennie\My Documents\ACERDATA (D)\Pennie's documents\MS Image\Shapes and Graphics\_WINDOWS SERVER ICONS\Documents\Document paper file Blank.png"/>
            <p:cNvPicPr>
              <a:picLocks noChangeAspect="1" noChangeArrowheads="1"/>
            </p:cNvPicPr>
            <p:nvPr/>
          </p:nvPicPr>
          <p:blipFill>
            <a:blip r:embed="rId3" cstate="print"/>
            <a:srcRect/>
            <a:stretch>
              <a:fillRect/>
            </a:stretch>
          </p:blipFill>
          <p:spPr bwMode="auto">
            <a:xfrm>
              <a:off x="1770980" y="4942390"/>
              <a:ext cx="856527" cy="698092"/>
            </a:xfrm>
            <a:prstGeom prst="rect">
              <a:avLst/>
            </a:prstGeom>
            <a:noFill/>
          </p:spPr>
        </p:pic>
        <p:sp>
          <p:nvSpPr>
            <p:cNvPr id="70" name="TextBox 37"/>
            <p:cNvSpPr txBox="1">
              <a:spLocks noChangeArrowheads="1"/>
            </p:cNvSpPr>
            <p:nvPr/>
          </p:nvSpPr>
          <p:spPr bwMode="auto">
            <a:xfrm>
              <a:off x="1796994" y="5074817"/>
              <a:ext cx="839974" cy="553998"/>
            </a:xfrm>
            <a:prstGeom prst="rect">
              <a:avLst/>
            </a:prstGeom>
            <a:noFill/>
            <a:ln w="9525">
              <a:noFill/>
              <a:miter lim="800000"/>
              <a:headEnd/>
              <a:tailEnd/>
            </a:ln>
          </p:spPr>
          <p:txBody>
            <a:bodyPr wrap="none" lIns="0" tIns="0" rIns="0" bIns="0">
              <a:spAutoFit/>
            </a:bodyPr>
            <a:lstStyle/>
            <a:p>
              <a:pPr algn="ctr">
                <a:defRPr/>
              </a:pPr>
              <a:r>
                <a:rPr lang="en-US" sz="1200" dirty="0" smtClean="0">
                  <a:solidFill>
                    <a:schemeClr val="bg2">
                      <a:lumMod val="75000"/>
                    </a:schemeClr>
                  </a:solidFill>
                  <a:latin typeface="Segoe" pitchFamily="34" charset="0"/>
                </a:rPr>
                <a:t>Unattended </a:t>
              </a:r>
              <a:br>
                <a:rPr lang="en-US" sz="1200" dirty="0" smtClean="0">
                  <a:solidFill>
                    <a:schemeClr val="bg2">
                      <a:lumMod val="75000"/>
                    </a:schemeClr>
                  </a:solidFill>
                  <a:latin typeface="Segoe" pitchFamily="34" charset="0"/>
                </a:rPr>
              </a:br>
              <a:r>
                <a:rPr lang="en-US" sz="1200" dirty="0" smtClean="0">
                  <a:solidFill>
                    <a:schemeClr val="bg2">
                      <a:lumMod val="75000"/>
                    </a:schemeClr>
                  </a:solidFill>
                  <a:latin typeface="Segoe" pitchFamily="34" charset="0"/>
                </a:rPr>
                <a:t>XML </a:t>
              </a:r>
              <a:br>
                <a:rPr lang="en-US" sz="1200" dirty="0" smtClean="0">
                  <a:solidFill>
                    <a:schemeClr val="bg2">
                      <a:lumMod val="75000"/>
                    </a:schemeClr>
                  </a:solidFill>
                  <a:latin typeface="Segoe" pitchFamily="34" charset="0"/>
                </a:rPr>
              </a:br>
              <a:r>
                <a:rPr lang="en-US" sz="1200" dirty="0" smtClean="0">
                  <a:solidFill>
                    <a:schemeClr val="bg2">
                      <a:lumMod val="75000"/>
                    </a:schemeClr>
                  </a:solidFill>
                  <a:latin typeface="Segoe" pitchFamily="34" charset="0"/>
                </a:rPr>
                <a:t>File</a:t>
              </a:r>
              <a:endParaRPr lang="en-US" sz="1200" dirty="0">
                <a:solidFill>
                  <a:schemeClr val="bg2">
                    <a:lumMod val="75000"/>
                  </a:schemeClr>
                </a:solidFill>
                <a:latin typeface="Segoe" pitchFamily="34" charset="0"/>
              </a:endParaRPr>
            </a:p>
          </p:txBody>
        </p:sp>
      </p:grpSp>
      <p:sp>
        <p:nvSpPr>
          <p:cNvPr id="72" name="Right Arrow 71"/>
          <p:cNvSpPr/>
          <p:nvPr/>
        </p:nvSpPr>
        <p:spPr>
          <a:xfrm>
            <a:off x="2193153"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ight Arrow 72"/>
          <p:cNvSpPr/>
          <p:nvPr/>
        </p:nvSpPr>
        <p:spPr>
          <a:xfrm>
            <a:off x="3016888"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66"/>
          <p:cNvGrpSpPr/>
          <p:nvPr/>
        </p:nvGrpSpPr>
        <p:grpSpPr>
          <a:xfrm>
            <a:off x="2685591" y="5008227"/>
            <a:ext cx="420005" cy="541586"/>
            <a:chOff x="2007263" y="4942390"/>
            <a:chExt cx="420005" cy="541586"/>
          </a:xfrm>
        </p:grpSpPr>
        <p:pic>
          <p:nvPicPr>
            <p:cNvPr id="1026" name="Picture 2" descr="C:\Documents and Settings\Pennie\My Documents\ACERDATA (D)\Pennie's documents\MS Image\Shapes and Graphics\_WINDOWS SERVER ICONS\Documents\Document paper file Blank.png"/>
            <p:cNvPicPr>
              <a:picLocks noChangeAspect="1" noChangeArrowheads="1"/>
            </p:cNvPicPr>
            <p:nvPr/>
          </p:nvPicPr>
          <p:blipFill>
            <a:blip r:embed="rId3" cstate="print"/>
            <a:srcRect/>
            <a:stretch>
              <a:fillRect/>
            </a:stretch>
          </p:blipFill>
          <p:spPr bwMode="auto">
            <a:xfrm>
              <a:off x="2007263" y="4942390"/>
              <a:ext cx="420005" cy="541586"/>
            </a:xfrm>
            <a:prstGeom prst="rect">
              <a:avLst/>
            </a:prstGeom>
            <a:noFill/>
          </p:spPr>
        </p:pic>
        <p:sp>
          <p:nvSpPr>
            <p:cNvPr id="66" name="TextBox 37"/>
            <p:cNvSpPr txBox="1">
              <a:spLocks noChangeArrowheads="1"/>
            </p:cNvSpPr>
            <p:nvPr/>
          </p:nvSpPr>
          <p:spPr bwMode="auto">
            <a:xfrm>
              <a:off x="2033367" y="5074817"/>
              <a:ext cx="344646" cy="369332"/>
            </a:xfrm>
            <a:prstGeom prst="rect">
              <a:avLst/>
            </a:prstGeom>
            <a:noFill/>
            <a:ln w="9525">
              <a:noFill/>
              <a:miter lim="800000"/>
              <a:headEnd/>
              <a:tailEnd/>
            </a:ln>
          </p:spPr>
          <p:txBody>
            <a:bodyPr wrap="none" lIns="0" tIns="0" rIns="0" bIns="0">
              <a:spAutoFit/>
            </a:bodyPr>
            <a:lstStyle/>
            <a:p>
              <a:pPr algn="ctr"/>
              <a:r>
                <a:rPr lang="en-US" sz="1200" dirty="0">
                  <a:solidFill>
                    <a:schemeClr val="bg2">
                      <a:lumMod val="75000"/>
                    </a:schemeClr>
                  </a:solidFill>
                  <a:latin typeface="Segoe" pitchFamily="34" charset="0"/>
                </a:rPr>
                <a:t>PMQ</a:t>
              </a:r>
            </a:p>
            <a:p>
              <a:pPr algn="ctr"/>
              <a:r>
                <a:rPr lang="en-US" sz="1200" dirty="0">
                  <a:solidFill>
                    <a:schemeClr val="bg2">
                      <a:lumMod val="75000"/>
                    </a:schemeClr>
                  </a:solidFill>
                  <a:latin typeface="Segoe" pitchFamily="34" charset="0"/>
                </a:rPr>
                <a:t> File</a:t>
              </a:r>
            </a:p>
          </p:txBody>
        </p:sp>
      </p:grpSp>
      <p:sp>
        <p:nvSpPr>
          <p:cNvPr id="74" name="Right Arrow 73"/>
          <p:cNvSpPr/>
          <p:nvPr/>
        </p:nvSpPr>
        <p:spPr>
          <a:xfrm>
            <a:off x="5125409"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a:off x="6400555" y="5093825"/>
            <a:ext cx="462987"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6885081" y="2338086"/>
            <a:ext cx="1296364" cy="787078"/>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99">
              <a:defRPr/>
            </a:pPr>
            <a:r>
              <a:rPr lang="en-US" sz="1600" dirty="0" smtClean="0">
                <a:solidFill>
                  <a:schemeClr val="bg1"/>
                </a:solidFill>
                <a:latin typeface="Segoe" pitchFamily="34" charset="0"/>
              </a:rPr>
              <a:t>Distribution Share</a:t>
            </a:r>
            <a:endParaRPr lang="en-US" sz="1600" dirty="0">
              <a:solidFill>
                <a:schemeClr val="bg1"/>
              </a:solidFill>
              <a:latin typeface="Segoe" pitchFamily="34" charset="0"/>
            </a:endParaRPr>
          </a:p>
        </p:txBody>
      </p:sp>
      <p:sp>
        <p:nvSpPr>
          <p:cNvPr id="79" name="Right Arrow 78"/>
          <p:cNvSpPr/>
          <p:nvPr/>
        </p:nvSpPr>
        <p:spPr>
          <a:xfrm>
            <a:off x="5218433" y="3394847"/>
            <a:ext cx="1645110" cy="370390"/>
          </a:xfrm>
          <a:prstGeom prst="right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p:cNvCxnSpPr/>
          <p:nvPr/>
        </p:nvCxnSpPr>
        <p:spPr>
          <a:xfrm rot="5400000">
            <a:off x="7167503" y="3470205"/>
            <a:ext cx="731520" cy="1588"/>
          </a:xfrm>
          <a:prstGeom prst="straightConnector1">
            <a:avLst/>
          </a:prstGeom>
          <a:noFill/>
          <a:ln w="50800" cap="rnd">
            <a:gradFill flip="none" rotWithShape="1">
              <a:gsLst>
                <a:gs pos="0">
                  <a:schemeClr val="bg1"/>
                </a:gs>
                <a:gs pos="50000">
                  <a:schemeClr val="bg1">
                    <a:alpha val="98000"/>
                  </a:schemeClr>
                </a:gs>
                <a:gs pos="100000">
                  <a:schemeClr val="accent1">
                    <a:tint val="23500"/>
                    <a:satMod val="160000"/>
                    <a:alpha val="0"/>
                  </a:schemeClr>
                </a:gs>
              </a:gsLst>
              <a:lin ang="10800000" scaled="1"/>
              <a:tileRect/>
            </a:gra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1027" name="Picture 3" descr="C:\Documents and Settings\Pennie\My Documents\ACERDATA (D)\Pennie's documents\MS Image\Shapes and Graphics\_WINDOWS SERVER ICONS\Hardware\Computer PC desktop machine.png"/>
          <p:cNvPicPr>
            <a:picLocks noChangeAspect="1" noChangeArrowheads="1"/>
          </p:cNvPicPr>
          <p:nvPr/>
        </p:nvPicPr>
        <p:blipFill>
          <a:blip r:embed="rId4" cstate="print"/>
          <a:srcRect/>
          <a:stretch>
            <a:fillRect/>
          </a:stretch>
        </p:blipFill>
        <p:spPr bwMode="auto">
          <a:xfrm>
            <a:off x="3968053" y="5405469"/>
            <a:ext cx="746125" cy="622798"/>
          </a:xfrm>
          <a:prstGeom prst="rect">
            <a:avLst/>
          </a:prstGeom>
          <a:noFill/>
        </p:spPr>
      </p:pic>
      <p:grpSp>
        <p:nvGrpSpPr>
          <p:cNvPr id="4" name="Group 25"/>
          <p:cNvGrpSpPr>
            <a:grpSpLocks/>
          </p:cNvGrpSpPr>
          <p:nvPr/>
        </p:nvGrpSpPr>
        <p:grpSpPr bwMode="auto">
          <a:xfrm>
            <a:off x="7024549" y="4664671"/>
            <a:ext cx="1041178" cy="500820"/>
            <a:chOff x="6629400" y="5181600"/>
            <a:chExt cx="2266951" cy="1033041"/>
          </a:xfrm>
        </p:grpSpPr>
        <p:pic>
          <p:nvPicPr>
            <p:cNvPr id="39"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0"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grpSp>
        <p:nvGrpSpPr>
          <p:cNvPr id="5" name="Group 25"/>
          <p:cNvGrpSpPr>
            <a:grpSpLocks/>
          </p:cNvGrpSpPr>
          <p:nvPr/>
        </p:nvGrpSpPr>
        <p:grpSpPr bwMode="auto">
          <a:xfrm>
            <a:off x="3808651" y="3130776"/>
            <a:ext cx="1041178" cy="500820"/>
            <a:chOff x="6629400" y="5181600"/>
            <a:chExt cx="2266951" cy="1033041"/>
          </a:xfrm>
        </p:grpSpPr>
        <p:pic>
          <p:nvPicPr>
            <p:cNvPr id="42"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3"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grpSp>
        <p:nvGrpSpPr>
          <p:cNvPr id="6" name="Group 25"/>
          <p:cNvGrpSpPr>
            <a:grpSpLocks/>
          </p:cNvGrpSpPr>
          <p:nvPr/>
        </p:nvGrpSpPr>
        <p:grpSpPr bwMode="auto">
          <a:xfrm>
            <a:off x="1130899" y="5408859"/>
            <a:ext cx="1041178" cy="500820"/>
            <a:chOff x="6629400" y="5181600"/>
            <a:chExt cx="2266951" cy="1033041"/>
          </a:xfrm>
        </p:grpSpPr>
        <p:pic>
          <p:nvPicPr>
            <p:cNvPr id="45"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46"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2050" name="Picture 2" descr="S:\Documents\Slidework\DVD_ART34\Artwork_Imagery\Brand Photos\Scenarios\FY08 Brand - Mobility\man smiling sitting working business office desk.png"/>
          <p:cNvPicPr>
            <a:picLocks noChangeAspect="1" noChangeArrowheads="1"/>
          </p:cNvPicPr>
          <p:nvPr/>
        </p:nvPicPr>
        <p:blipFill>
          <a:blip r:embed="rId3" cstate="print"/>
          <a:srcRect/>
          <a:stretch>
            <a:fillRect/>
          </a:stretch>
        </p:blipFill>
        <p:spPr bwMode="auto">
          <a:xfrm>
            <a:off x="4287838" y="1566863"/>
            <a:ext cx="5599112" cy="4068762"/>
          </a:xfrm>
          <a:prstGeom prst="rect">
            <a:avLst/>
          </a:prstGeom>
          <a:noFill/>
        </p:spPr>
      </p:pic>
      <p:sp>
        <p:nvSpPr>
          <p:cNvPr id="4" name="Rounded Rectangle 3"/>
          <p:cNvSpPr/>
          <p:nvPr/>
        </p:nvSpPr>
        <p:spPr>
          <a:xfrm>
            <a:off x="332508" y="1179289"/>
            <a:ext cx="8582892" cy="519248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2508" y="2226670"/>
            <a:ext cx="8176188" cy="1012124"/>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6" name="Rectangle 5"/>
          <p:cNvSpPr/>
          <p:nvPr/>
        </p:nvSpPr>
        <p:spPr>
          <a:xfrm>
            <a:off x="332508" y="3769849"/>
            <a:ext cx="8176188" cy="1251197"/>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7" name="Rectangle 6"/>
          <p:cNvSpPr/>
          <p:nvPr/>
        </p:nvSpPr>
        <p:spPr>
          <a:xfrm>
            <a:off x="332508" y="5574592"/>
            <a:ext cx="8176188" cy="258266"/>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2" name="Title 1"/>
          <p:cNvSpPr>
            <a:spLocks noGrp="1"/>
          </p:cNvSpPr>
          <p:nvPr>
            <p:ph type="title"/>
          </p:nvPr>
        </p:nvSpPr>
        <p:spPr/>
        <p:txBody>
          <a:bodyPr>
            <a:normAutofit/>
          </a:bodyPr>
          <a:lstStyle/>
          <a:p>
            <a:r>
              <a:rPr lang="en-US" sz="3600" dirty="0" smtClean="0"/>
              <a:t>Standard 2011 </a:t>
            </a:r>
            <a:r>
              <a:rPr lang="zh-CN" altLang="en-US" sz="3600" dirty="0" smtClean="0"/>
              <a:t>嵌入式开发人员工具</a:t>
            </a:r>
            <a:endParaRPr lang="en-US" sz="3600" dirty="0"/>
          </a:p>
        </p:txBody>
      </p:sp>
      <p:sp>
        <p:nvSpPr>
          <p:cNvPr id="3" name="Text Placeholder 2"/>
          <p:cNvSpPr>
            <a:spLocks noGrp="1"/>
          </p:cNvSpPr>
          <p:nvPr>
            <p:ph idx="1"/>
          </p:nvPr>
        </p:nvSpPr>
        <p:spPr>
          <a:xfrm>
            <a:off x="500034" y="1357298"/>
            <a:ext cx="8229600" cy="4525963"/>
          </a:xfrm>
        </p:spPr>
        <p:txBody>
          <a:bodyPr>
            <a:noAutofit/>
          </a:bodyPr>
          <a:lstStyle/>
          <a:p>
            <a:pPr>
              <a:spcBef>
                <a:spcPts val="0"/>
              </a:spcBef>
              <a:buNone/>
            </a:pPr>
            <a:endParaRPr lang="en-US" sz="1400" dirty="0" smtClean="0">
              <a:solidFill>
                <a:schemeClr val="bg1"/>
              </a:solidFill>
            </a:endParaRPr>
          </a:p>
          <a:p>
            <a:pPr>
              <a:spcBef>
                <a:spcPts val="0"/>
              </a:spcBef>
              <a:buNone/>
            </a:pPr>
            <a:r>
              <a:rPr lang="en-US" dirty="0" smtClean="0">
                <a:solidFill>
                  <a:schemeClr val="bg1"/>
                </a:solidFill>
              </a:rPr>
              <a:t>Wizard Experience –  </a:t>
            </a:r>
            <a:br>
              <a:rPr lang="en-US" dirty="0" smtClean="0">
                <a:solidFill>
                  <a:schemeClr val="bg1"/>
                </a:solidFill>
              </a:rPr>
            </a:br>
            <a:r>
              <a:rPr lang="en-US" dirty="0" smtClean="0">
                <a:solidFill>
                  <a:schemeClr val="bg1"/>
                </a:solidFill>
              </a:rPr>
              <a:t>Image Builder Wizard (IBW)</a:t>
            </a:r>
            <a:endParaRPr lang="en-US" altLang="zh-CN" sz="1600" dirty="0" smtClean="0">
              <a:solidFill>
                <a:schemeClr val="bg1"/>
              </a:solidFill>
            </a:endParaRPr>
          </a:p>
          <a:p>
            <a:pPr lvl="1">
              <a:spcBef>
                <a:spcPts val="0"/>
              </a:spcBef>
              <a:buNone/>
            </a:pPr>
            <a:r>
              <a:rPr lang="zh-CN" altLang="en-US" sz="1800" dirty="0" smtClean="0">
                <a:solidFill>
                  <a:schemeClr val="bg1"/>
                </a:solidFill>
              </a:rPr>
              <a:t>将</a:t>
            </a:r>
            <a:r>
              <a:rPr lang="en-US" sz="1800" dirty="0" smtClean="0">
                <a:solidFill>
                  <a:schemeClr val="bg1"/>
                </a:solidFill>
              </a:rPr>
              <a:t>Standard 2011</a:t>
            </a:r>
            <a:r>
              <a:rPr lang="zh-CN" altLang="en-US" sz="1800" dirty="0" smtClean="0">
                <a:solidFill>
                  <a:schemeClr val="bg1"/>
                </a:solidFill>
              </a:rPr>
              <a:t>的映像交互式地直接装到目标设备</a:t>
            </a:r>
            <a:endParaRPr lang="en-US" sz="1800" dirty="0" smtClean="0">
              <a:solidFill>
                <a:schemeClr val="bg1"/>
              </a:solidFill>
            </a:endParaRPr>
          </a:p>
          <a:p>
            <a:pPr lvl="1">
              <a:spcBef>
                <a:spcPts val="0"/>
              </a:spcBef>
              <a:buNone/>
            </a:pPr>
            <a:r>
              <a:rPr lang="zh-CN" altLang="en-US" sz="1800" dirty="0" smtClean="0">
                <a:solidFill>
                  <a:schemeClr val="bg1"/>
                </a:solidFill>
              </a:rPr>
              <a:t>适用于快速的原形开发和产品评估</a:t>
            </a:r>
            <a:endParaRPr lang="en-US" sz="1800" dirty="0" smtClean="0">
              <a:solidFill>
                <a:schemeClr val="bg1"/>
              </a:solidFill>
            </a:endParaRPr>
          </a:p>
          <a:p>
            <a:pPr lvl="1">
              <a:spcBef>
                <a:spcPts val="0"/>
              </a:spcBef>
              <a:buNone/>
            </a:pPr>
            <a:endParaRPr lang="en-US" dirty="0" smtClean="0">
              <a:solidFill>
                <a:schemeClr val="bg1"/>
              </a:solidFill>
            </a:endParaRPr>
          </a:p>
          <a:p>
            <a:pPr>
              <a:spcBef>
                <a:spcPts val="0"/>
              </a:spcBef>
              <a:buNone/>
            </a:pPr>
            <a:r>
              <a:rPr lang="en-US" dirty="0" smtClean="0">
                <a:solidFill>
                  <a:schemeClr val="bg1"/>
                </a:solidFill>
              </a:rPr>
              <a:t>Advanced Experience – </a:t>
            </a:r>
            <a:br>
              <a:rPr lang="en-US" dirty="0" smtClean="0">
                <a:solidFill>
                  <a:schemeClr val="bg1"/>
                </a:solidFill>
              </a:rPr>
            </a:br>
            <a:r>
              <a:rPr lang="en-US" dirty="0" smtClean="0">
                <a:solidFill>
                  <a:schemeClr val="bg1"/>
                </a:solidFill>
              </a:rPr>
              <a:t>Image Configuration Editor (ICE)</a:t>
            </a:r>
            <a:endParaRPr lang="en-US" altLang="zh-CN" sz="1600" dirty="0" smtClean="0">
              <a:solidFill>
                <a:schemeClr val="bg1"/>
              </a:solidFill>
            </a:endParaRPr>
          </a:p>
          <a:p>
            <a:pPr lvl="1">
              <a:spcBef>
                <a:spcPts val="0"/>
              </a:spcBef>
              <a:buNone/>
            </a:pPr>
            <a:r>
              <a:rPr lang="zh-CN" altLang="en-US" sz="1800" dirty="0" smtClean="0">
                <a:solidFill>
                  <a:schemeClr val="bg1"/>
                </a:solidFill>
              </a:rPr>
              <a:t>高级的嵌入式开发情形</a:t>
            </a:r>
            <a:endParaRPr lang="en-US" altLang="zh-CN" sz="1800" dirty="0" smtClean="0">
              <a:solidFill>
                <a:schemeClr val="bg1"/>
              </a:solidFill>
            </a:endParaRPr>
          </a:p>
          <a:p>
            <a:pPr lvl="1">
              <a:spcBef>
                <a:spcPts val="0"/>
              </a:spcBef>
              <a:buNone/>
            </a:pPr>
            <a:r>
              <a:rPr lang="zh-CN" altLang="en-US" sz="1800" dirty="0" smtClean="0">
                <a:solidFill>
                  <a:schemeClr val="bg1"/>
                </a:solidFill>
              </a:rPr>
              <a:t>适用于</a:t>
            </a:r>
            <a:r>
              <a:rPr lang="en-US" sz="1800" dirty="0" smtClean="0">
                <a:solidFill>
                  <a:schemeClr val="bg1"/>
                </a:solidFill>
              </a:rPr>
              <a:t>OEM</a:t>
            </a:r>
          </a:p>
          <a:p>
            <a:pPr lvl="1">
              <a:spcBef>
                <a:spcPts val="0"/>
              </a:spcBef>
              <a:buNone/>
            </a:pPr>
            <a:endParaRPr lang="en-US" dirty="0" smtClean="0">
              <a:solidFill>
                <a:schemeClr val="bg1"/>
              </a:solidFill>
            </a:endParaRPr>
          </a:p>
          <a:p>
            <a:pPr>
              <a:spcBef>
                <a:spcPts val="0"/>
              </a:spcBef>
              <a:buNone/>
            </a:pPr>
            <a:r>
              <a:rPr lang="en-US" dirty="0" smtClean="0">
                <a:solidFill>
                  <a:schemeClr val="bg1"/>
                </a:solidFill>
              </a:rPr>
              <a:t>Deployment Image Servicing and Management (DISM)</a:t>
            </a:r>
            <a:endParaRPr lang="en-US" sz="1600" dirty="0" smtClean="0">
              <a:solidFill>
                <a:schemeClr val="bg1"/>
              </a:solidFill>
            </a:endParaRPr>
          </a:p>
          <a:p>
            <a:pPr lvl="1">
              <a:spcBef>
                <a:spcPts val="0"/>
              </a:spcBef>
              <a:buNone/>
            </a:pPr>
            <a:r>
              <a:rPr lang="zh-CN" altLang="en-US" sz="1800" dirty="0" smtClean="0">
                <a:solidFill>
                  <a:schemeClr val="bg1"/>
                </a:solidFill>
              </a:rPr>
              <a:t>将功能包安装于在线的或离线的</a:t>
            </a:r>
            <a:r>
              <a:rPr lang="en-US" sz="1800" dirty="0" smtClean="0">
                <a:solidFill>
                  <a:schemeClr val="bg1"/>
                </a:solidFill>
              </a:rPr>
              <a:t>Standard 2011 </a:t>
            </a:r>
            <a:r>
              <a:rPr lang="zh-CN" altLang="en-US" sz="1800" dirty="0" smtClean="0">
                <a:solidFill>
                  <a:schemeClr val="bg1"/>
                </a:solidFill>
              </a:rPr>
              <a:t>映像上</a:t>
            </a:r>
            <a:endParaRPr lang="en-US" sz="1800" dirty="0" smtClean="0">
              <a:solidFill>
                <a:schemeClr val="bg1"/>
              </a:solidFill>
            </a:endParaRPr>
          </a:p>
        </p:txBody>
      </p:sp>
    </p:spTree>
    <p:extLst>
      <p:ext uri="{BB962C8B-B14F-4D97-AF65-F5344CB8AC3E}">
        <p14:creationId xmlns:p14="http://schemas.microsoft.com/office/powerpoint/2007/7/12/main" xmlns="" val="40660819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dirty="0" smtClean="0"/>
              <a:t>Image Configuration Editor (ICE)</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ectangle 23"/>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3075" name="Picture 3" descr="S:\Documents\Slidework\DVD_ART34\Artwork_Imagery\Brand Photos\Scenarios\FY08 Brand - Mobility - No_exp\man woman laptop office building looking watching teaching copy.png"/>
          <p:cNvPicPr>
            <a:picLocks noChangeAspect="1" noChangeArrowheads="1"/>
          </p:cNvPicPr>
          <p:nvPr/>
        </p:nvPicPr>
        <p:blipFill>
          <a:blip r:embed="rId3" cstate="print"/>
          <a:srcRect/>
          <a:stretch>
            <a:fillRect/>
          </a:stretch>
        </p:blipFill>
        <p:spPr bwMode="auto">
          <a:xfrm flipH="1">
            <a:off x="5381625" y="1306132"/>
            <a:ext cx="3762375" cy="4245736"/>
          </a:xfrm>
          <a:prstGeom prst="rect">
            <a:avLst/>
          </a:prstGeom>
          <a:noFill/>
        </p:spPr>
      </p:pic>
      <p:sp>
        <p:nvSpPr>
          <p:cNvPr id="4" name="Rounded Rectangle 3"/>
          <p:cNvSpPr/>
          <p:nvPr/>
        </p:nvSpPr>
        <p:spPr>
          <a:xfrm>
            <a:off x="332508" y="1219200"/>
            <a:ext cx="8582892" cy="43529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2508" y="4229100"/>
            <a:ext cx="8176188" cy="36195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1" name="Rectangle 10"/>
          <p:cNvSpPr/>
          <p:nvPr/>
        </p:nvSpPr>
        <p:spPr>
          <a:xfrm>
            <a:off x="332508" y="3823095"/>
            <a:ext cx="8176188" cy="354807"/>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2" name="Rectangle 11"/>
          <p:cNvSpPr/>
          <p:nvPr/>
        </p:nvSpPr>
        <p:spPr>
          <a:xfrm>
            <a:off x="332508" y="3424236"/>
            <a:ext cx="8176188" cy="34766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3" name="Rectangle 12"/>
          <p:cNvSpPr/>
          <p:nvPr/>
        </p:nvSpPr>
        <p:spPr>
          <a:xfrm>
            <a:off x="332508" y="3022996"/>
            <a:ext cx="8176188" cy="350044"/>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4" name="Rectangle 13"/>
          <p:cNvSpPr/>
          <p:nvPr/>
        </p:nvSpPr>
        <p:spPr>
          <a:xfrm>
            <a:off x="332508" y="2640891"/>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2" name="Title 1"/>
          <p:cNvSpPr>
            <a:spLocks noGrp="1"/>
          </p:cNvSpPr>
          <p:nvPr>
            <p:ph type="title"/>
          </p:nvPr>
        </p:nvSpPr>
        <p:spPr/>
        <p:txBody>
          <a:bodyPr/>
          <a:lstStyle/>
          <a:p>
            <a:r>
              <a:rPr dirty="0" smtClean="0"/>
              <a:t>Distribution </a:t>
            </a:r>
            <a:r>
              <a:rPr lang="en-US" altLang="zh-CN" dirty="0" smtClean="0"/>
              <a:t>S</a:t>
            </a:r>
            <a:r>
              <a:rPr dirty="0" smtClean="0"/>
              <a:t>hare</a:t>
            </a:r>
            <a:endParaRPr lang="en-US" dirty="0"/>
          </a:p>
        </p:txBody>
      </p:sp>
      <p:sp>
        <p:nvSpPr>
          <p:cNvPr id="15" name="Rectangle 14"/>
          <p:cNvSpPr/>
          <p:nvPr/>
        </p:nvSpPr>
        <p:spPr bwMode="white">
          <a:xfrm>
            <a:off x="485775" y="1324660"/>
            <a:ext cx="4572000" cy="830997"/>
          </a:xfrm>
          <a:prstGeom prst="rect">
            <a:avLst/>
          </a:prstGeom>
        </p:spPr>
        <p:txBody>
          <a:bodyPr>
            <a:spAutoFit/>
          </a:bodyPr>
          <a:lstStyle/>
          <a:p>
            <a:pPr>
              <a:buFont typeface="Arial" pitchFamily="34" charset="0"/>
              <a:buChar char="•"/>
            </a:pPr>
            <a:r>
              <a:rPr lang="zh-CN" altLang="en-US" sz="2400" dirty="0" smtClean="0">
                <a:solidFill>
                  <a:schemeClr val="bg1"/>
                </a:solidFill>
                <a:latin typeface="Segoe" pitchFamily="34" charset="0"/>
              </a:rPr>
              <a:t>取代了</a:t>
            </a:r>
            <a:r>
              <a:rPr lang="en-US" sz="2400" dirty="0" smtClean="0">
                <a:solidFill>
                  <a:schemeClr val="bg1"/>
                </a:solidFill>
                <a:latin typeface="Segoe" pitchFamily="34" charset="0"/>
              </a:rPr>
              <a:t>Standard 2009</a:t>
            </a:r>
            <a:r>
              <a:rPr lang="zh-CN" altLang="en-US" sz="2400" dirty="0" smtClean="0">
                <a:solidFill>
                  <a:schemeClr val="bg1"/>
                </a:solidFill>
                <a:latin typeface="Segoe" pitchFamily="34" charset="0"/>
              </a:rPr>
              <a:t>中组件数据库和存储器</a:t>
            </a:r>
            <a:endParaRPr lang="en-US" sz="2400" dirty="0" smtClean="0">
              <a:solidFill>
                <a:schemeClr val="bg1"/>
              </a:solidFill>
              <a:latin typeface="Segoe" pitchFamily="34" charset="0"/>
            </a:endParaRPr>
          </a:p>
        </p:txBody>
      </p:sp>
      <p:sp>
        <p:nvSpPr>
          <p:cNvPr id="16" name="Rectangle 15"/>
          <p:cNvSpPr/>
          <p:nvPr/>
        </p:nvSpPr>
        <p:spPr bwMode="white">
          <a:xfrm>
            <a:off x="485775" y="2148488"/>
            <a:ext cx="1830950" cy="461665"/>
          </a:xfrm>
          <a:prstGeom prst="rect">
            <a:avLst/>
          </a:prstGeom>
        </p:spPr>
        <p:txBody>
          <a:bodyPr wrap="none">
            <a:spAutoFit/>
          </a:bodyPr>
          <a:lstStyle/>
          <a:p>
            <a:pPr>
              <a:buFont typeface="Arial" pitchFamily="34" charset="0"/>
              <a:buChar char="•"/>
            </a:pPr>
            <a:r>
              <a:rPr lang="zh-CN" altLang="en-US" sz="2400" dirty="0" smtClean="0">
                <a:solidFill>
                  <a:schemeClr val="bg1"/>
                </a:solidFill>
                <a:latin typeface="Segoe" pitchFamily="34" charset="0"/>
              </a:rPr>
              <a:t>该目录包含</a:t>
            </a:r>
            <a:endParaRPr lang="en-US" sz="2400" dirty="0" smtClean="0">
              <a:solidFill>
                <a:schemeClr val="bg1"/>
              </a:solidFill>
              <a:latin typeface="Segoe" pitchFamily="34" charset="0"/>
            </a:endParaRPr>
          </a:p>
        </p:txBody>
      </p:sp>
      <p:sp>
        <p:nvSpPr>
          <p:cNvPr id="17" name="Rectangle 16"/>
          <p:cNvSpPr/>
          <p:nvPr/>
        </p:nvSpPr>
        <p:spPr bwMode="white">
          <a:xfrm>
            <a:off x="533400" y="2600067"/>
            <a:ext cx="1338828" cy="369332"/>
          </a:xfrm>
          <a:prstGeom prst="rect">
            <a:avLst/>
          </a:prstGeom>
        </p:spPr>
        <p:txBody>
          <a:bodyPr wrap="none">
            <a:spAutoFit/>
          </a:bodyPr>
          <a:lstStyle/>
          <a:p>
            <a:pPr lvl="1">
              <a:buNone/>
            </a:pPr>
            <a:r>
              <a:rPr lang="zh-CN" altLang="en-US" dirty="0" smtClean="0">
                <a:solidFill>
                  <a:schemeClr val="bg1"/>
                </a:solidFill>
                <a:latin typeface="Segoe" pitchFamily="34" charset="0"/>
              </a:rPr>
              <a:t>功能包</a:t>
            </a:r>
            <a:endParaRPr lang="en-US" dirty="0" smtClean="0">
              <a:solidFill>
                <a:schemeClr val="bg1"/>
              </a:solidFill>
              <a:latin typeface="Segoe" pitchFamily="34" charset="0"/>
            </a:endParaRPr>
          </a:p>
        </p:txBody>
      </p:sp>
      <p:sp>
        <p:nvSpPr>
          <p:cNvPr id="18" name="Rectangle 17"/>
          <p:cNvSpPr/>
          <p:nvPr/>
        </p:nvSpPr>
        <p:spPr bwMode="white">
          <a:xfrm>
            <a:off x="533400" y="3004021"/>
            <a:ext cx="1107996" cy="369332"/>
          </a:xfrm>
          <a:prstGeom prst="rect">
            <a:avLst/>
          </a:prstGeom>
        </p:spPr>
        <p:txBody>
          <a:bodyPr wrap="none">
            <a:spAutoFit/>
          </a:bodyPr>
          <a:lstStyle/>
          <a:p>
            <a:pPr lvl="1">
              <a:buNone/>
            </a:pPr>
            <a:r>
              <a:rPr lang="zh-CN" altLang="en-US" dirty="0" smtClean="0">
                <a:solidFill>
                  <a:schemeClr val="bg1"/>
                </a:solidFill>
                <a:latin typeface="Segoe" pitchFamily="34" charset="0"/>
              </a:rPr>
              <a:t>语言</a:t>
            </a:r>
            <a:endParaRPr lang="en-US" dirty="0" smtClean="0">
              <a:solidFill>
                <a:schemeClr val="bg1"/>
              </a:solidFill>
              <a:latin typeface="Segoe" pitchFamily="34" charset="0"/>
            </a:endParaRPr>
          </a:p>
        </p:txBody>
      </p:sp>
      <p:sp>
        <p:nvSpPr>
          <p:cNvPr id="19" name="Rectangle 18"/>
          <p:cNvSpPr/>
          <p:nvPr/>
        </p:nvSpPr>
        <p:spPr bwMode="white">
          <a:xfrm>
            <a:off x="533400" y="3407975"/>
            <a:ext cx="1569660" cy="369332"/>
          </a:xfrm>
          <a:prstGeom prst="rect">
            <a:avLst/>
          </a:prstGeom>
        </p:spPr>
        <p:txBody>
          <a:bodyPr wrap="none">
            <a:spAutoFit/>
          </a:bodyPr>
          <a:lstStyle/>
          <a:p>
            <a:pPr lvl="1">
              <a:buNone/>
            </a:pPr>
            <a:r>
              <a:rPr lang="zh-CN" altLang="en-US" dirty="0" smtClean="0">
                <a:solidFill>
                  <a:schemeClr val="bg1"/>
                </a:solidFill>
                <a:latin typeface="Segoe" pitchFamily="34" charset="0"/>
              </a:rPr>
              <a:t>驱动程序</a:t>
            </a:r>
            <a:endParaRPr lang="en-US" dirty="0" smtClean="0">
              <a:solidFill>
                <a:schemeClr val="bg1"/>
              </a:solidFill>
              <a:latin typeface="Segoe" pitchFamily="34" charset="0"/>
            </a:endParaRPr>
          </a:p>
        </p:txBody>
      </p:sp>
      <p:sp>
        <p:nvSpPr>
          <p:cNvPr id="20" name="Rectangle 19"/>
          <p:cNvSpPr/>
          <p:nvPr/>
        </p:nvSpPr>
        <p:spPr bwMode="white">
          <a:xfrm>
            <a:off x="533400" y="3811929"/>
            <a:ext cx="1107996" cy="369332"/>
          </a:xfrm>
          <a:prstGeom prst="rect">
            <a:avLst/>
          </a:prstGeom>
        </p:spPr>
        <p:txBody>
          <a:bodyPr wrap="none">
            <a:spAutoFit/>
          </a:bodyPr>
          <a:lstStyle/>
          <a:p>
            <a:pPr lvl="1">
              <a:buNone/>
            </a:pPr>
            <a:r>
              <a:rPr lang="zh-CN" altLang="en-US" dirty="0" smtClean="0">
                <a:solidFill>
                  <a:schemeClr val="bg1"/>
                </a:solidFill>
                <a:latin typeface="Segoe" pitchFamily="34" charset="0"/>
              </a:rPr>
              <a:t>更新</a:t>
            </a:r>
            <a:endParaRPr lang="en-US" dirty="0" smtClean="0">
              <a:solidFill>
                <a:schemeClr val="bg1"/>
              </a:solidFill>
              <a:latin typeface="Segoe" pitchFamily="34" charset="0"/>
            </a:endParaRPr>
          </a:p>
        </p:txBody>
      </p:sp>
      <p:sp>
        <p:nvSpPr>
          <p:cNvPr id="21" name="Rectangle 20"/>
          <p:cNvSpPr/>
          <p:nvPr/>
        </p:nvSpPr>
        <p:spPr bwMode="white">
          <a:xfrm>
            <a:off x="533400" y="4215884"/>
            <a:ext cx="2852063" cy="369332"/>
          </a:xfrm>
          <a:prstGeom prst="rect">
            <a:avLst/>
          </a:prstGeom>
        </p:spPr>
        <p:txBody>
          <a:bodyPr wrap="none">
            <a:spAutoFit/>
          </a:bodyPr>
          <a:lstStyle/>
          <a:p>
            <a:pPr lvl="1">
              <a:buNone/>
            </a:pPr>
            <a:r>
              <a:rPr lang="en-US" dirty="0" smtClean="0">
                <a:solidFill>
                  <a:schemeClr val="bg1"/>
                </a:solidFill>
                <a:latin typeface="Segoe" pitchFamily="34" charset="0"/>
              </a:rPr>
              <a:t>OEM </a:t>
            </a:r>
            <a:r>
              <a:rPr lang="zh-CN" altLang="en-US" dirty="0" smtClean="0">
                <a:solidFill>
                  <a:schemeClr val="bg1"/>
                </a:solidFill>
                <a:latin typeface="Segoe" pitchFamily="34" charset="0"/>
              </a:rPr>
              <a:t>文件和应用程序</a:t>
            </a:r>
            <a:endParaRPr lang="en-US" dirty="0" smtClean="0">
              <a:solidFill>
                <a:schemeClr val="bg1"/>
              </a:solidFill>
              <a:latin typeface="Segoe" pitchFamily="34" charset="0"/>
            </a:endParaRPr>
          </a:p>
        </p:txBody>
      </p:sp>
      <p:sp>
        <p:nvSpPr>
          <p:cNvPr id="22" name="Rectangle 21"/>
          <p:cNvSpPr/>
          <p:nvPr/>
        </p:nvSpPr>
        <p:spPr bwMode="white">
          <a:xfrm>
            <a:off x="485775" y="4654034"/>
            <a:ext cx="3369833" cy="461665"/>
          </a:xfrm>
          <a:prstGeom prst="rect">
            <a:avLst/>
          </a:prstGeom>
        </p:spPr>
        <p:txBody>
          <a:bodyPr wrap="none">
            <a:spAutoFit/>
          </a:bodyPr>
          <a:lstStyle/>
          <a:p>
            <a:pPr>
              <a:buFont typeface="Arial" pitchFamily="34" charset="0"/>
              <a:buChar char="•"/>
            </a:pPr>
            <a:r>
              <a:rPr lang="zh-CN" altLang="en-US" sz="2400" dirty="0" smtClean="0">
                <a:solidFill>
                  <a:schemeClr val="bg1"/>
                </a:solidFill>
                <a:latin typeface="Segoe" pitchFamily="34" charset="0"/>
              </a:rPr>
              <a:t>可用在可启动的媒体上</a:t>
            </a:r>
            <a:endParaRPr lang="en-US" sz="2400" dirty="0" smtClean="0">
              <a:solidFill>
                <a:schemeClr val="bg1"/>
              </a:solidFill>
              <a:latin typeface="Segoe" pitchFamily="34" charset="0"/>
            </a:endParaRPr>
          </a:p>
        </p:txBody>
      </p:sp>
      <p:sp>
        <p:nvSpPr>
          <p:cNvPr id="23" name="Rectangle 22"/>
          <p:cNvSpPr/>
          <p:nvPr/>
        </p:nvSpPr>
        <p:spPr bwMode="white">
          <a:xfrm>
            <a:off x="485775" y="5073134"/>
            <a:ext cx="3369833" cy="461665"/>
          </a:xfrm>
          <a:prstGeom prst="rect">
            <a:avLst/>
          </a:prstGeom>
        </p:spPr>
        <p:txBody>
          <a:bodyPr wrap="none">
            <a:spAutoFit/>
          </a:bodyPr>
          <a:lstStyle/>
          <a:p>
            <a:pPr>
              <a:buFont typeface="Arial" pitchFamily="34" charset="0"/>
              <a:buChar char="•"/>
            </a:pPr>
            <a:r>
              <a:rPr lang="zh-CN" altLang="en-US" sz="2400" dirty="0" smtClean="0">
                <a:solidFill>
                  <a:schemeClr val="bg1"/>
                </a:solidFill>
                <a:latin typeface="Segoe" pitchFamily="34" charset="0"/>
              </a:rPr>
              <a:t>安装在开发人员机器上</a:t>
            </a:r>
            <a:endParaRPr lang="en-US" sz="2400" dirty="0">
              <a:solidFill>
                <a:schemeClr val="bg1"/>
              </a:solidFill>
              <a:latin typeface="Segoe" pitchFamily="34" charset="0"/>
            </a:endParaRPr>
          </a:p>
        </p:txBody>
      </p:sp>
    </p:spTree>
    <p:extLst>
      <p:ext uri="{BB962C8B-B14F-4D97-AF65-F5344CB8AC3E}">
        <p14:creationId xmlns:p14="http://schemas.microsoft.com/office/powerpoint/2007/7/12/main" xmlns="" val="39045678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1679565"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en-US" sz="1600" dirty="0" smtClean="0">
                <a:solidFill>
                  <a:schemeClr val="bg1"/>
                </a:solidFill>
                <a:latin typeface="Segoe" pitchFamily="34" charset="0"/>
              </a:rPr>
              <a:t>EEF </a:t>
            </a:r>
            <a:r>
              <a:rPr lang="zh-CN" altLang="en-US" sz="1600" dirty="0" smtClean="0">
                <a:solidFill>
                  <a:schemeClr val="bg1"/>
                </a:solidFill>
                <a:latin typeface="Segoe" pitchFamily="34" charset="0"/>
              </a:rPr>
              <a:t>包</a:t>
            </a:r>
            <a:endParaRPr lang="en-US" sz="1600" dirty="0">
              <a:solidFill>
                <a:schemeClr val="bg1"/>
              </a:solidFill>
              <a:latin typeface="Segoe" pitchFamily="34" charset="0"/>
            </a:endParaRPr>
          </a:p>
        </p:txBody>
      </p:sp>
      <p:sp>
        <p:nvSpPr>
          <p:cNvPr id="70" name="Rounded Rectangle 69"/>
          <p:cNvSpPr/>
          <p:nvPr/>
        </p:nvSpPr>
        <p:spPr>
          <a:xfrm>
            <a:off x="3157252"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zh-CN" altLang="en-US" sz="1600" dirty="0" smtClean="0">
                <a:solidFill>
                  <a:schemeClr val="bg1"/>
                </a:solidFill>
                <a:latin typeface="Segoe" pitchFamily="34" charset="0"/>
              </a:rPr>
              <a:t>功能包</a:t>
            </a:r>
            <a:endParaRPr lang="en-US" sz="1600" dirty="0">
              <a:solidFill>
                <a:schemeClr val="bg1"/>
              </a:solidFill>
              <a:latin typeface="Segoe" pitchFamily="34" charset="0"/>
            </a:endParaRPr>
          </a:p>
        </p:txBody>
      </p:sp>
      <p:sp>
        <p:nvSpPr>
          <p:cNvPr id="71" name="Rounded Rectangle 70"/>
          <p:cNvSpPr/>
          <p:nvPr/>
        </p:nvSpPr>
        <p:spPr>
          <a:xfrm>
            <a:off x="7590311" y="1244928"/>
            <a:ext cx="1363685" cy="904506"/>
          </a:xfrm>
          <a:prstGeom prst="roundRect">
            <a:avLst>
              <a:gd name="adj" fmla="val 25413"/>
            </a:avLst>
          </a:prstGeom>
          <a:gradFill flip="none" rotWithShape="1">
            <a:gsLst>
              <a:gs pos="0">
                <a:schemeClr val="bg2">
                  <a:lumMod val="20000"/>
                  <a:lumOff val="80000"/>
                  <a:alpha val="0"/>
                </a:schemeClr>
              </a:gs>
              <a:gs pos="50000">
                <a:srgbClr val="92D050">
                  <a:alpha val="44000"/>
                </a:srgbClr>
              </a:gs>
              <a:gs pos="100000">
                <a:srgbClr val="92D050"/>
              </a:gs>
            </a:gsLst>
            <a:lin ang="16200000" scaled="1"/>
            <a:tileRect/>
          </a:gra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t"/>
          <a:lstStyle/>
          <a:p>
            <a:pPr algn="ctr"/>
            <a:r>
              <a:rPr lang="zh-CN" altLang="en-US" sz="1600" dirty="0" smtClean="0">
                <a:solidFill>
                  <a:schemeClr val="bg1"/>
                </a:solidFill>
                <a:latin typeface="Segoe" pitchFamily="34" charset="0"/>
              </a:rPr>
              <a:t>更新包</a:t>
            </a:r>
            <a:endParaRPr lang="en-US" sz="1600" dirty="0">
              <a:solidFill>
                <a:schemeClr val="bg1"/>
              </a:solidFill>
              <a:latin typeface="Segoe" pitchFamily="34" charset="0"/>
            </a:endParaRPr>
          </a:p>
        </p:txBody>
      </p:sp>
      <p:sp>
        <p:nvSpPr>
          <p:cNvPr id="20493" name="Title 1"/>
          <p:cNvSpPr>
            <a:spLocks noGrp="1"/>
          </p:cNvSpPr>
          <p:nvPr>
            <p:ph type="title"/>
          </p:nvPr>
        </p:nvSpPr>
        <p:spPr bwMode="blackGray">
          <a:xfrm>
            <a:off x="457200" y="304800"/>
            <a:ext cx="8229600" cy="615553"/>
          </a:xfrm>
        </p:spPr>
        <p:txBody>
          <a:bodyPr lIns="0" tIns="0" rIns="0" bIns="0" anchor="t">
            <a:spAutoFit/>
          </a:bodyPr>
          <a:lstStyle/>
          <a:p>
            <a:pPr algn="l"/>
            <a:r>
              <a:rPr lang="zh-CN" altLang="en-US" sz="4000" dirty="0" smtClean="0"/>
              <a:t>映像构建模块</a:t>
            </a:r>
            <a:endParaRPr lang="en-US" sz="4000" dirty="0" smtClean="0"/>
          </a:p>
        </p:txBody>
      </p:sp>
      <p:sp>
        <p:nvSpPr>
          <p:cNvPr id="26" name="Rectangle 25"/>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27" name="Rounded Rectangle 26"/>
          <p:cNvSpPr/>
          <p:nvPr/>
        </p:nvSpPr>
        <p:spPr>
          <a:xfrm>
            <a:off x="201878"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Embedded Core</a:t>
            </a:r>
          </a:p>
          <a:p>
            <a:pPr algn="ctr">
              <a:lnSpc>
                <a:spcPct val="90000"/>
              </a:lnSpc>
              <a:defRPr/>
            </a:pPr>
            <a:r>
              <a:rPr lang="en-US" sz="1600" dirty="0" smtClean="0">
                <a:solidFill>
                  <a:schemeClr val="bg1"/>
                </a:solidFill>
                <a:latin typeface="Segoe" pitchFamily="34" charset="0"/>
              </a:rPr>
              <a:t>(</a:t>
            </a:r>
            <a:r>
              <a:rPr lang="zh-CN" altLang="en-US" sz="1600" dirty="0" smtClean="0">
                <a:solidFill>
                  <a:schemeClr val="bg1"/>
                </a:solidFill>
                <a:latin typeface="Segoe" pitchFamily="34" charset="0"/>
              </a:rPr>
              <a:t>可启动的</a:t>
            </a:r>
            <a:r>
              <a:rPr lang="en-US" sz="1600" dirty="0" smtClean="0">
                <a:solidFill>
                  <a:schemeClr val="bg1"/>
                </a:solidFill>
                <a:latin typeface="Segoe" pitchFamily="34" charset="0"/>
              </a:rPr>
              <a:t>)</a:t>
            </a:r>
            <a:endParaRPr lang="en-US" sz="1600" dirty="0">
              <a:solidFill>
                <a:schemeClr val="bg1"/>
              </a:solidFill>
              <a:latin typeface="Segoe" pitchFamily="34" charset="0"/>
            </a:endParaRPr>
          </a:p>
        </p:txBody>
      </p:sp>
      <p:sp>
        <p:nvSpPr>
          <p:cNvPr id="28" name="Rounded Rectangle 27"/>
          <p:cNvSpPr/>
          <p:nvPr/>
        </p:nvSpPr>
        <p:spPr>
          <a:xfrm>
            <a:off x="1679565"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Enhanced</a:t>
            </a:r>
          </a:p>
          <a:p>
            <a:pPr algn="ctr">
              <a:lnSpc>
                <a:spcPct val="90000"/>
              </a:lnSpc>
              <a:defRPr/>
            </a:pPr>
            <a:r>
              <a:rPr lang="en-US" sz="1600" dirty="0" smtClean="0">
                <a:solidFill>
                  <a:schemeClr val="bg1"/>
                </a:solidFill>
                <a:latin typeface="Segoe" pitchFamily="34" charset="0"/>
              </a:rPr>
              <a:t>Write Filter</a:t>
            </a:r>
            <a:endParaRPr lang="en-US" sz="1600" dirty="0">
              <a:solidFill>
                <a:schemeClr val="bg1"/>
              </a:solidFill>
              <a:latin typeface="Segoe" pitchFamily="34" charset="0"/>
            </a:endParaRPr>
          </a:p>
        </p:txBody>
      </p:sp>
      <p:sp>
        <p:nvSpPr>
          <p:cNvPr id="29" name="Rounded Rectangle 28"/>
          <p:cNvSpPr/>
          <p:nvPr/>
        </p:nvSpPr>
        <p:spPr>
          <a:xfrm>
            <a:off x="3157252"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Internet</a:t>
            </a:r>
          </a:p>
          <a:p>
            <a:pPr algn="ctr">
              <a:lnSpc>
                <a:spcPct val="90000"/>
              </a:lnSpc>
              <a:defRPr/>
            </a:pPr>
            <a:r>
              <a:rPr lang="en-US" sz="1600" dirty="0" smtClean="0">
                <a:solidFill>
                  <a:schemeClr val="bg1"/>
                </a:solidFill>
                <a:latin typeface="Segoe" pitchFamily="34" charset="0"/>
              </a:rPr>
              <a:t>Explorer</a:t>
            </a:r>
            <a:endParaRPr lang="en-US" sz="1600" dirty="0">
              <a:solidFill>
                <a:schemeClr val="bg1"/>
              </a:solidFill>
              <a:latin typeface="Segoe" pitchFamily="34" charset="0"/>
            </a:endParaRPr>
          </a:p>
        </p:txBody>
      </p:sp>
      <p:sp>
        <p:nvSpPr>
          <p:cNvPr id="30" name="Rounded Rectangle 29"/>
          <p:cNvSpPr/>
          <p:nvPr/>
        </p:nvSpPr>
        <p:spPr>
          <a:xfrm>
            <a:off x="4634939"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zh-CN" altLang="en-US" sz="1600" dirty="0" smtClean="0">
                <a:solidFill>
                  <a:schemeClr val="bg1"/>
                </a:solidFill>
                <a:latin typeface="Segoe" pitchFamily="34" charset="0"/>
              </a:rPr>
              <a:t>语言包</a:t>
            </a:r>
            <a:r>
              <a:rPr lang="en-US" altLang="zh-CN" sz="1600" dirty="0" smtClean="0">
                <a:solidFill>
                  <a:schemeClr val="bg1"/>
                </a:solidFill>
                <a:latin typeface="Segoe" pitchFamily="34" charset="0"/>
              </a:rPr>
              <a:t>/</a:t>
            </a:r>
          </a:p>
          <a:p>
            <a:pPr algn="ctr">
              <a:lnSpc>
                <a:spcPct val="90000"/>
              </a:lnSpc>
              <a:defRPr/>
            </a:pPr>
            <a:r>
              <a:rPr lang="zh-CN" altLang="en-US" sz="1600" dirty="0" smtClean="0">
                <a:solidFill>
                  <a:schemeClr val="bg1"/>
                </a:solidFill>
                <a:latin typeface="Segoe" pitchFamily="34" charset="0"/>
              </a:rPr>
              <a:t>驱动包</a:t>
            </a:r>
            <a:endParaRPr lang="en-US" sz="1600" dirty="0">
              <a:solidFill>
                <a:schemeClr val="bg1"/>
              </a:solidFill>
              <a:latin typeface="Segoe" pitchFamily="34" charset="0"/>
            </a:endParaRPr>
          </a:p>
        </p:txBody>
      </p:sp>
      <p:sp>
        <p:nvSpPr>
          <p:cNvPr id="31" name="Rounded Rectangle 30"/>
          <p:cNvSpPr/>
          <p:nvPr/>
        </p:nvSpPr>
        <p:spPr>
          <a:xfrm>
            <a:off x="6112626"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zh-CN" altLang="en-US" sz="1600" dirty="0" smtClean="0">
                <a:solidFill>
                  <a:schemeClr val="bg1"/>
                </a:solidFill>
                <a:latin typeface="Segoe" pitchFamily="34" charset="0"/>
              </a:rPr>
              <a:t>第三方软件</a:t>
            </a:r>
            <a:endParaRPr lang="en-US" altLang="zh-CN" sz="1600" dirty="0" smtClean="0">
              <a:solidFill>
                <a:schemeClr val="bg1"/>
              </a:solidFill>
              <a:latin typeface="Segoe" pitchFamily="34" charset="0"/>
            </a:endParaRPr>
          </a:p>
          <a:p>
            <a:pPr algn="ctr">
              <a:lnSpc>
                <a:spcPct val="90000"/>
              </a:lnSpc>
              <a:defRPr/>
            </a:pPr>
            <a:r>
              <a:rPr lang="zh-CN" altLang="en-US" sz="1600" dirty="0" smtClean="0">
                <a:solidFill>
                  <a:schemeClr val="bg1"/>
                </a:solidFill>
                <a:latin typeface="Segoe" pitchFamily="34" charset="0"/>
              </a:rPr>
              <a:t>安装包</a:t>
            </a:r>
            <a:endParaRPr lang="en-US" sz="1600" dirty="0">
              <a:solidFill>
                <a:schemeClr val="bg1"/>
              </a:solidFill>
              <a:latin typeface="Segoe" pitchFamily="34" charset="0"/>
            </a:endParaRPr>
          </a:p>
        </p:txBody>
      </p:sp>
      <p:sp>
        <p:nvSpPr>
          <p:cNvPr id="32" name="Rounded Rectangle 31"/>
          <p:cNvSpPr/>
          <p:nvPr/>
        </p:nvSpPr>
        <p:spPr>
          <a:xfrm>
            <a:off x="7590311" y="1911923"/>
            <a:ext cx="1363685" cy="1626921"/>
          </a:xfrm>
          <a:prstGeom prst="roundRect">
            <a:avLst/>
          </a:prstGeom>
          <a:solidFill>
            <a:schemeClr val="accent1">
              <a:lumMod val="50000"/>
            </a:schemeClr>
          </a:solidFill>
          <a:ln w="38100">
            <a:noFill/>
          </a:ln>
        </p:spPr>
        <p:style>
          <a:lnRef idx="2">
            <a:schemeClr val="accent5">
              <a:shade val="50000"/>
            </a:schemeClr>
          </a:lnRef>
          <a:fillRef idx="1">
            <a:schemeClr val="accent5"/>
          </a:fillRef>
          <a:effectRef idx="0">
            <a:schemeClr val="accent5"/>
          </a:effectRef>
          <a:fontRef idx="minor">
            <a:schemeClr val="lt1"/>
          </a:fontRef>
        </p:style>
        <p:txBody>
          <a:bodyPr lIns="0" rIns="0" rtlCol="0" anchor="b"/>
          <a:lstStyle/>
          <a:p>
            <a:pPr algn="ctr">
              <a:lnSpc>
                <a:spcPct val="90000"/>
              </a:lnSpc>
              <a:defRPr/>
            </a:pPr>
            <a:r>
              <a:rPr lang="en-US" sz="1600" dirty="0" smtClean="0">
                <a:solidFill>
                  <a:schemeClr val="bg1"/>
                </a:solidFill>
                <a:latin typeface="Segoe" pitchFamily="34" charset="0"/>
              </a:rPr>
              <a:t>OS </a:t>
            </a:r>
            <a:r>
              <a:rPr lang="zh-CN" altLang="en-US" sz="1600" dirty="0" smtClean="0">
                <a:solidFill>
                  <a:schemeClr val="bg1"/>
                </a:solidFill>
                <a:latin typeface="Segoe" pitchFamily="34" charset="0"/>
              </a:rPr>
              <a:t>更新</a:t>
            </a:r>
            <a:endParaRPr lang="en-US" sz="1600" dirty="0">
              <a:solidFill>
                <a:schemeClr val="bg1"/>
              </a:solidFill>
              <a:latin typeface="Segoe" pitchFamily="34" charset="0"/>
            </a:endParaRPr>
          </a:p>
        </p:txBody>
      </p:sp>
      <p:sp>
        <p:nvSpPr>
          <p:cNvPr id="33" name="Rounded Rectangle 32"/>
          <p:cNvSpPr/>
          <p:nvPr/>
        </p:nvSpPr>
        <p:spPr>
          <a:xfrm>
            <a:off x="2939143" y="4393872"/>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映像构建引擎</a:t>
            </a: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a:xfrm>
            <a:off x="2939143" y="5543799"/>
            <a:ext cx="3265714" cy="71251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嵌入式</a:t>
            </a:r>
            <a:r>
              <a:rPr lang="en-US" b="1" dirty="0" smtClean="0">
                <a:solidFill>
                  <a:schemeClr val="bg1"/>
                </a:solidFill>
                <a:effectLst>
                  <a:outerShdw blurRad="38100" dist="38100" dir="2700000" algn="tl">
                    <a:srgbClr val="000000">
                      <a:alpha val="43137"/>
                    </a:srgbClr>
                  </a:outerShdw>
                </a:effectLst>
                <a:latin typeface="Segoe" pitchFamily="34" charset="0"/>
              </a:rPr>
              <a:t>OS</a:t>
            </a:r>
            <a:r>
              <a:rPr lang="zh-CN" altLang="en-US" b="1" dirty="0" smtClean="0">
                <a:solidFill>
                  <a:schemeClr val="bg1"/>
                </a:solidFill>
                <a:effectLst>
                  <a:outerShdw blurRad="38100" dist="38100" dir="2700000" algn="tl">
                    <a:srgbClr val="000000">
                      <a:alpha val="43137"/>
                    </a:srgbClr>
                  </a:outerShdw>
                </a:effectLst>
                <a:latin typeface="Segoe" pitchFamily="34" charset="0"/>
              </a:rPr>
              <a:t>映像</a:t>
            </a:r>
            <a:endParaRPr lang="en-US" b="1"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4098" name="Picture 2" descr="C:\Documents and Settings\Pennie\My Documents\ACERDATA (D)\Pennie's documents\MS Image\Shapes and Graphics\Windows_Vista_Icons_ for_Marketing_use\Software.png"/>
          <p:cNvPicPr>
            <a:picLocks noChangeAspect="1" noChangeArrowheads="1"/>
          </p:cNvPicPr>
          <p:nvPr/>
        </p:nvPicPr>
        <p:blipFill>
          <a:blip r:embed="rId3" cstate="print"/>
          <a:srcRect/>
          <a:stretch>
            <a:fillRect/>
          </a:stretch>
        </p:blipFill>
        <p:spPr bwMode="auto">
          <a:xfrm>
            <a:off x="6475318" y="2018803"/>
            <a:ext cx="685800" cy="685800"/>
          </a:xfrm>
          <a:prstGeom prst="rect">
            <a:avLst/>
          </a:prstGeom>
          <a:noFill/>
        </p:spPr>
      </p:pic>
      <p:sp>
        <p:nvSpPr>
          <p:cNvPr id="55" name="Isosceles Triangle 54"/>
          <p:cNvSpPr/>
          <p:nvPr/>
        </p:nvSpPr>
        <p:spPr>
          <a:xfrm flipV="1">
            <a:off x="0" y="3431968"/>
            <a:ext cx="9143999" cy="902523"/>
          </a:xfrm>
          <a:prstGeom prst="triangle">
            <a:avLst/>
          </a:prstGeom>
          <a:gradFill flip="none" rotWithShape="1">
            <a:gsLst>
              <a:gs pos="0">
                <a:schemeClr val="bg1">
                  <a:alpha val="38000"/>
                </a:schemeClr>
              </a:gs>
              <a:gs pos="50000">
                <a:schemeClr val="bg1">
                  <a:alpha val="14000"/>
                </a:schemeClr>
              </a:gs>
              <a:gs pos="100000">
                <a:schemeClr val="tx2">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a:off x="4342263" y="3705099"/>
            <a:ext cx="459475" cy="562943"/>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4342263" y="5070764"/>
            <a:ext cx="459475" cy="418460"/>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8" descr="C:\Documents and Settings\Pennie\My Documents\ACERDATA (D)\Pennie's documents\MS Image\Shapes and Graphics\Windows_Vista_Icons_ for_Marketing_use\Vista Icons off the web\filemgmt.dll_I00ec_0409.png"/>
          <p:cNvPicPr>
            <a:picLocks noChangeAspect="1" noChangeArrowheads="1"/>
          </p:cNvPicPr>
          <p:nvPr/>
        </p:nvPicPr>
        <p:blipFill>
          <a:blip r:embed="rId4" cstate="print"/>
          <a:srcRect/>
          <a:stretch>
            <a:fillRect/>
          </a:stretch>
        </p:blipFill>
        <p:spPr bwMode="auto">
          <a:xfrm>
            <a:off x="2624447" y="4070268"/>
            <a:ext cx="1059873" cy="1059873"/>
          </a:xfrm>
          <a:prstGeom prst="rect">
            <a:avLst/>
          </a:prstGeom>
          <a:noFill/>
        </p:spPr>
      </p:pic>
      <p:grpSp>
        <p:nvGrpSpPr>
          <p:cNvPr id="2" name="Group 25"/>
          <p:cNvGrpSpPr>
            <a:grpSpLocks/>
          </p:cNvGrpSpPr>
          <p:nvPr/>
        </p:nvGrpSpPr>
        <p:grpSpPr bwMode="auto">
          <a:xfrm>
            <a:off x="2799161" y="5450775"/>
            <a:ext cx="822814" cy="395784"/>
            <a:chOff x="6629400" y="5181600"/>
            <a:chExt cx="2266951" cy="1033041"/>
          </a:xfrm>
        </p:grpSpPr>
        <p:pic>
          <p:nvPicPr>
            <p:cNvPr id="63" name="Picture 8"/>
            <p:cNvPicPr>
              <a:picLocks noChangeAspect="1" noChangeArrowheads="1"/>
            </p:cNvPicPr>
            <p:nvPr/>
          </p:nvPicPr>
          <p:blipFill>
            <a:blip r:embed="rId5" cstate="print"/>
            <a:srcRect/>
            <a:stretch>
              <a:fillRect/>
            </a:stretch>
          </p:blipFill>
          <p:spPr bwMode="auto">
            <a:xfrm>
              <a:off x="6629400" y="5181600"/>
              <a:ext cx="2266951" cy="1033041"/>
            </a:xfrm>
            <a:prstGeom prst="rect">
              <a:avLst/>
            </a:prstGeom>
            <a:noFill/>
            <a:ln w="9525">
              <a:noFill/>
              <a:miter lim="800000"/>
              <a:headEnd/>
              <a:tailEnd/>
            </a:ln>
          </p:spPr>
        </p:pic>
        <p:pic>
          <p:nvPicPr>
            <p:cNvPr id="64" name="Picture 3" descr="\\Vitamix\usb_200gb\Microsoft_Art_Brand_etc\Vista_icons\Windows_Vista_Icons_ for_Marketing_use\Vista Icons off the web\audiosrv.dll_I00cb_0409.png"/>
            <p:cNvPicPr>
              <a:picLocks noChangeAspect="1" noChangeArrowheads="1"/>
            </p:cNvPicPr>
            <p:nvPr/>
          </p:nvPicPr>
          <p:blipFill>
            <a:blip r:embed="rId6" cstate="print"/>
            <a:srcRect/>
            <a:stretch>
              <a:fillRect/>
            </a:stretch>
          </p:blipFill>
          <p:spPr bwMode="blackGray">
            <a:xfrm flipH="1">
              <a:off x="6781800" y="5638800"/>
              <a:ext cx="152400" cy="152400"/>
            </a:xfrm>
            <a:prstGeom prst="rect">
              <a:avLst/>
            </a:prstGeom>
            <a:noFill/>
            <a:ln w="9525">
              <a:noFill/>
              <a:miter lim="800000"/>
              <a:headEnd/>
              <a:tailEnd/>
            </a:ln>
          </p:spPr>
        </p:pic>
      </p:grpSp>
      <p:pic>
        <p:nvPicPr>
          <p:cNvPr id="4099" name="Picture 3" descr="C:\Documents and Settings\Pennie\My Documents\ACERDATA (D)\Pennie's documents\MS Image\Shapes and Graphics\Windows_Vista_Icons_ for_Marketing_use\IE.png"/>
          <p:cNvPicPr>
            <a:picLocks noChangeAspect="1" noChangeArrowheads="1"/>
          </p:cNvPicPr>
          <p:nvPr/>
        </p:nvPicPr>
        <p:blipFill>
          <a:blip r:embed="rId7" cstate="print"/>
          <a:srcRect/>
          <a:stretch>
            <a:fillRect/>
          </a:stretch>
        </p:blipFill>
        <p:spPr bwMode="auto">
          <a:xfrm>
            <a:off x="3454631" y="2033650"/>
            <a:ext cx="768927" cy="768927"/>
          </a:xfrm>
          <a:prstGeom prst="rect">
            <a:avLst/>
          </a:prstGeom>
          <a:noFill/>
        </p:spPr>
      </p:pic>
      <p:pic>
        <p:nvPicPr>
          <p:cNvPr id="4100" name="Picture 4" descr="C:\Documents and Settings\Pennie\My Documents\ACERDATA (D)\Pennie's documents\MS Image\Shapes and Graphics\Windows_Vista_Icons_ for_Marketing_use\Vista Icons off the web\odbcint.dll_I2202_0409.png"/>
          <p:cNvPicPr>
            <a:picLocks noChangeAspect="1" noChangeArrowheads="1"/>
          </p:cNvPicPr>
          <p:nvPr/>
        </p:nvPicPr>
        <p:blipFill>
          <a:blip r:embed="rId8" cstate="print"/>
          <a:srcRect/>
          <a:stretch>
            <a:fillRect/>
          </a:stretch>
        </p:blipFill>
        <p:spPr bwMode="auto">
          <a:xfrm>
            <a:off x="4994465" y="2090057"/>
            <a:ext cx="668383" cy="668383"/>
          </a:xfrm>
          <a:prstGeom prst="rect">
            <a:avLst/>
          </a:prstGeom>
          <a:noFill/>
        </p:spPr>
      </p:pic>
      <p:pic>
        <p:nvPicPr>
          <p:cNvPr id="4101" name="Picture 5" descr="C:\Documents and Settings\Pennie\My Documents\ACERDATA (D)\Pennie's documents\MS Image\Shapes and Graphics\Windows_Vista_Icons_ for_Marketing_use\Vista Icons off the web\msconfig.exe_I0080_0409.png"/>
          <p:cNvPicPr>
            <a:picLocks noChangeAspect="1" noChangeArrowheads="1"/>
          </p:cNvPicPr>
          <p:nvPr/>
        </p:nvPicPr>
        <p:blipFill>
          <a:blip r:embed="rId9" cstate="print"/>
          <a:srcRect/>
          <a:stretch>
            <a:fillRect/>
          </a:stretch>
        </p:blipFill>
        <p:spPr bwMode="auto">
          <a:xfrm>
            <a:off x="7858992" y="2006932"/>
            <a:ext cx="914398" cy="914398"/>
          </a:xfrm>
          <a:prstGeom prst="rect">
            <a:avLst/>
          </a:prstGeom>
          <a:noFill/>
        </p:spPr>
      </p:pic>
      <p:pic>
        <p:nvPicPr>
          <p:cNvPr id="4102" name="Picture 6" descr="C:\Documents and Settings\Pennie\My Documents\ACERDATA (D)\Pennie's documents\MS Image\Shapes and Graphics\Windows_Vista_Icons_ for_Marketing_use\Vista Icons off the web\cscui.dll_I04b0_0409.png"/>
          <p:cNvPicPr>
            <a:picLocks noChangeAspect="1" noChangeArrowheads="1"/>
          </p:cNvPicPr>
          <p:nvPr/>
        </p:nvPicPr>
        <p:blipFill>
          <a:blip r:embed="rId10" cstate="print"/>
          <a:srcRect/>
          <a:stretch>
            <a:fillRect/>
          </a:stretch>
        </p:blipFill>
        <p:spPr bwMode="auto">
          <a:xfrm>
            <a:off x="2004257" y="2054433"/>
            <a:ext cx="714301" cy="714301"/>
          </a:xfrm>
          <a:prstGeom prst="rect">
            <a:avLst/>
          </a:prstGeom>
          <a:noFill/>
        </p:spPr>
      </p:pic>
      <p:pic>
        <p:nvPicPr>
          <p:cNvPr id="4103" name="Picture 7" descr="C:\Documents and Settings\Pennie\My Documents\ACERDATA (D)\Pennie's documents\MS Image\Shapes and Graphics\Windows_Vista_Icons_ for_Marketing_use\Vista Icons off the web\imageres.dll_I0045_0409.png"/>
          <p:cNvPicPr>
            <a:picLocks noChangeAspect="1" noChangeArrowheads="1"/>
          </p:cNvPicPr>
          <p:nvPr/>
        </p:nvPicPr>
        <p:blipFill>
          <a:blip r:embed="rId11" cstate="print"/>
          <a:srcRect/>
          <a:stretch>
            <a:fillRect/>
          </a:stretch>
        </p:blipFill>
        <p:spPr bwMode="auto">
          <a:xfrm>
            <a:off x="593269" y="2019792"/>
            <a:ext cx="652153" cy="652153"/>
          </a:xfrm>
          <a:prstGeom prst="rect">
            <a:avLst/>
          </a:prstGeom>
          <a:noFill/>
        </p:spPr>
      </p:pic>
      <p:cxnSp>
        <p:nvCxnSpPr>
          <p:cNvPr id="36" name="Elbow Connector 35"/>
          <p:cNvCxnSpPr>
            <a:stCxn id="32" idx="2"/>
            <a:endCxn id="34" idx="3"/>
          </p:cNvCxnSpPr>
          <p:nvPr/>
        </p:nvCxnSpPr>
        <p:spPr>
          <a:xfrm rot="5400000">
            <a:off x="6057899" y="3685803"/>
            <a:ext cx="2361215" cy="2067297"/>
          </a:xfrm>
          <a:prstGeom prst="bentConnector2">
            <a:avLst/>
          </a:prstGeom>
          <a:ln w="19050">
            <a:solidFill>
              <a:schemeClr val="accent1">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 name="Rounded Rectangle 3"/>
          <p:cNvSpPr/>
          <p:nvPr/>
        </p:nvSpPr>
        <p:spPr>
          <a:xfrm>
            <a:off x="332508" y="1295400"/>
            <a:ext cx="8582892" cy="4876800"/>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2508" y="1859841"/>
            <a:ext cx="8176188" cy="99765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6" name="Rectangle 5"/>
          <p:cNvSpPr/>
          <p:nvPr/>
        </p:nvSpPr>
        <p:spPr>
          <a:xfrm>
            <a:off x="332508" y="3247062"/>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7" name="Rectangle 6"/>
          <p:cNvSpPr/>
          <p:nvPr/>
        </p:nvSpPr>
        <p:spPr>
          <a:xfrm>
            <a:off x="332508" y="3607488"/>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8" name="Rectangle 7"/>
          <p:cNvSpPr/>
          <p:nvPr/>
        </p:nvSpPr>
        <p:spPr>
          <a:xfrm>
            <a:off x="332508" y="3967914"/>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9" name="Rectangle 8"/>
          <p:cNvSpPr/>
          <p:nvPr/>
        </p:nvSpPr>
        <p:spPr>
          <a:xfrm>
            <a:off x="332508" y="4328340"/>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0" name="Rectangle 9"/>
          <p:cNvSpPr/>
          <p:nvPr/>
        </p:nvSpPr>
        <p:spPr>
          <a:xfrm>
            <a:off x="332508" y="4688766"/>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1" name="Rectangle 10"/>
          <p:cNvSpPr/>
          <p:nvPr/>
        </p:nvSpPr>
        <p:spPr>
          <a:xfrm>
            <a:off x="332508" y="2886636"/>
            <a:ext cx="8176188" cy="33090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endParaRPr lang="en-US" sz="1600" dirty="0" smtClean="0"/>
          </a:p>
        </p:txBody>
      </p:sp>
      <p:sp>
        <p:nvSpPr>
          <p:cNvPr id="12" name="Rectangle 11"/>
          <p:cNvSpPr/>
          <p:nvPr/>
        </p:nvSpPr>
        <p:spPr>
          <a:xfrm>
            <a:off x="333374" y="2538567"/>
            <a:ext cx="8810625" cy="27313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3" name="Rectangle 12"/>
          <p:cNvSpPr/>
          <p:nvPr/>
        </p:nvSpPr>
        <p:spPr>
          <a:xfrm>
            <a:off x="333374" y="2214717"/>
            <a:ext cx="8810625" cy="273133"/>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嵌入式核心 </a:t>
            </a:r>
            <a:r>
              <a:rPr lang="en-US" altLang="zh-CN" dirty="0" smtClean="0"/>
              <a:t>(</a:t>
            </a:r>
            <a:r>
              <a:rPr lang="en-US" dirty="0" smtClean="0"/>
              <a:t>Embedded Core)</a:t>
            </a:r>
            <a:endParaRPr lang="en-US" dirty="0"/>
          </a:p>
        </p:txBody>
      </p:sp>
      <p:sp>
        <p:nvSpPr>
          <p:cNvPr id="3" name="Text Placeholder 2"/>
          <p:cNvSpPr>
            <a:spLocks noGrp="1"/>
          </p:cNvSpPr>
          <p:nvPr>
            <p:ph idx="1"/>
          </p:nvPr>
        </p:nvSpPr>
        <p:spPr/>
        <p:txBody>
          <a:bodyPr>
            <a:noAutofit/>
          </a:bodyPr>
          <a:lstStyle/>
          <a:p>
            <a:pPr>
              <a:buNone/>
            </a:pPr>
            <a:r>
              <a:rPr lang="zh-CN" altLang="en-US" dirty="0" smtClean="0">
                <a:solidFill>
                  <a:schemeClr val="bg1"/>
                </a:solidFill>
              </a:rPr>
              <a:t>多个功能的集合以满足这些需要</a:t>
            </a:r>
            <a:endParaRPr lang="en-US" sz="2400" dirty="0" smtClean="0">
              <a:solidFill>
                <a:schemeClr val="bg1"/>
              </a:solidFill>
            </a:endParaRPr>
          </a:p>
          <a:p>
            <a:pPr lvl="1"/>
            <a:r>
              <a:rPr lang="zh-CN" altLang="en-US" sz="2000" dirty="0" smtClean="0">
                <a:solidFill>
                  <a:schemeClr val="bg1"/>
                </a:solidFill>
              </a:rPr>
              <a:t>启动</a:t>
            </a:r>
            <a:endParaRPr lang="en-US" sz="2000" dirty="0" smtClean="0">
              <a:solidFill>
                <a:schemeClr val="bg1"/>
              </a:solidFill>
            </a:endParaRPr>
          </a:p>
          <a:p>
            <a:pPr lvl="2"/>
            <a:r>
              <a:rPr lang="zh-CN" altLang="en-US" sz="1800" dirty="0" smtClean="0">
                <a:solidFill>
                  <a:schemeClr val="bg1"/>
                </a:solidFill>
              </a:rPr>
              <a:t>内核</a:t>
            </a:r>
            <a:endParaRPr lang="en-US" sz="1800" dirty="0" smtClean="0">
              <a:solidFill>
                <a:schemeClr val="bg1"/>
              </a:solidFill>
            </a:endParaRPr>
          </a:p>
          <a:p>
            <a:pPr lvl="2"/>
            <a:r>
              <a:rPr lang="zh-CN" altLang="en-US" sz="1800" dirty="0" smtClean="0">
                <a:solidFill>
                  <a:schemeClr val="bg1"/>
                </a:solidFill>
              </a:rPr>
              <a:t>关键的启动驱动 </a:t>
            </a:r>
            <a:r>
              <a:rPr lang="en-US" sz="1800" dirty="0" smtClean="0">
                <a:solidFill>
                  <a:schemeClr val="bg1"/>
                </a:solidFill>
              </a:rPr>
              <a:t>(</a:t>
            </a:r>
            <a:r>
              <a:rPr lang="zh-CN" altLang="en-US" sz="1800" dirty="0" smtClean="0">
                <a:solidFill>
                  <a:schemeClr val="bg1"/>
                </a:solidFill>
              </a:rPr>
              <a:t>除了</a:t>
            </a:r>
            <a:r>
              <a:rPr lang="en-US" sz="1800" dirty="0" smtClean="0">
                <a:solidFill>
                  <a:schemeClr val="bg1"/>
                </a:solidFill>
              </a:rPr>
              <a:t>SCSI adapters)</a:t>
            </a:r>
          </a:p>
          <a:p>
            <a:pPr lvl="1"/>
            <a:r>
              <a:rPr lang="en-US" sz="2000" dirty="0" smtClean="0">
                <a:solidFill>
                  <a:schemeClr val="bg1"/>
                </a:solidFill>
              </a:rPr>
              <a:t>WinLogon, NetLogon</a:t>
            </a:r>
          </a:p>
          <a:p>
            <a:pPr lvl="1"/>
            <a:r>
              <a:rPr lang="zh-CN" altLang="en-US" sz="2000" dirty="0" smtClean="0">
                <a:solidFill>
                  <a:schemeClr val="bg1"/>
                </a:solidFill>
              </a:rPr>
              <a:t>文件系统</a:t>
            </a:r>
            <a:r>
              <a:rPr lang="en-US" sz="2000" dirty="0" smtClean="0">
                <a:solidFill>
                  <a:schemeClr val="bg1"/>
                </a:solidFill>
              </a:rPr>
              <a:t>(NTFS, UDF)</a:t>
            </a:r>
          </a:p>
          <a:p>
            <a:pPr lvl="1"/>
            <a:r>
              <a:rPr lang="zh-CN" altLang="en-US" sz="2000" dirty="0" smtClean="0">
                <a:solidFill>
                  <a:schemeClr val="bg1"/>
                </a:solidFill>
              </a:rPr>
              <a:t>命令行界面 （</a:t>
            </a:r>
            <a:r>
              <a:rPr lang="en-US" sz="2000" dirty="0" smtClean="0">
                <a:solidFill>
                  <a:schemeClr val="bg1"/>
                </a:solidFill>
              </a:rPr>
              <a:t>Command shell</a:t>
            </a:r>
            <a:r>
              <a:rPr lang="zh-CN" altLang="en-US" sz="2000" dirty="0" smtClean="0">
                <a:solidFill>
                  <a:schemeClr val="bg1"/>
                </a:solidFill>
              </a:rPr>
              <a:t>）</a:t>
            </a:r>
            <a:endParaRPr lang="en-US" sz="2000" dirty="0" smtClean="0">
              <a:solidFill>
                <a:schemeClr val="bg1"/>
              </a:solidFill>
            </a:endParaRPr>
          </a:p>
          <a:p>
            <a:pPr lvl="1"/>
            <a:r>
              <a:rPr lang="zh-CN" altLang="en-US" sz="2000" dirty="0" smtClean="0">
                <a:solidFill>
                  <a:schemeClr val="bg1"/>
                </a:solidFill>
              </a:rPr>
              <a:t>服务栈 （</a:t>
            </a:r>
            <a:r>
              <a:rPr lang="en-US" sz="2000" dirty="0" smtClean="0">
                <a:solidFill>
                  <a:schemeClr val="bg1"/>
                </a:solidFill>
              </a:rPr>
              <a:t>Servicing stack</a:t>
            </a:r>
            <a:r>
              <a:rPr lang="zh-CN" altLang="en-US" sz="2000" dirty="0" smtClean="0">
                <a:solidFill>
                  <a:schemeClr val="bg1"/>
                </a:solidFill>
              </a:rPr>
              <a:t>）</a:t>
            </a:r>
            <a:endParaRPr lang="en-US" sz="2000" dirty="0" smtClean="0">
              <a:solidFill>
                <a:schemeClr val="bg1"/>
              </a:solidFill>
            </a:endParaRPr>
          </a:p>
          <a:p>
            <a:pPr lvl="1"/>
            <a:r>
              <a:rPr lang="zh-CN" altLang="en-US" sz="2000" dirty="0" smtClean="0">
                <a:solidFill>
                  <a:schemeClr val="bg1"/>
                </a:solidFill>
              </a:rPr>
              <a:t>网络</a:t>
            </a:r>
            <a:endParaRPr lang="en-US" altLang="zh-CN" sz="2000" dirty="0" smtClean="0">
              <a:solidFill>
                <a:schemeClr val="bg1"/>
              </a:solidFill>
            </a:endParaRPr>
          </a:p>
          <a:p>
            <a:pPr lvl="1"/>
            <a:r>
              <a:rPr lang="en-US" sz="2000" dirty="0" smtClean="0">
                <a:solidFill>
                  <a:schemeClr val="bg1"/>
                </a:solidFill>
              </a:rPr>
              <a:t>RPC</a:t>
            </a:r>
          </a:p>
          <a:p>
            <a:pPr>
              <a:buNone/>
            </a:pPr>
            <a:r>
              <a:rPr lang="zh-CN" altLang="en-US" sz="2400" dirty="0" smtClean="0">
                <a:solidFill>
                  <a:schemeClr val="bg1"/>
                </a:solidFill>
              </a:rPr>
              <a:t>适于应用及驱动测试的最小平台</a:t>
            </a:r>
            <a:endParaRPr lang="en-US" sz="2400" dirty="0" smtClean="0">
              <a:solidFill>
                <a:schemeClr val="bg1"/>
              </a:solidFill>
            </a:endParaRPr>
          </a:p>
          <a:p>
            <a:pPr>
              <a:buNone/>
            </a:pPr>
            <a:r>
              <a:rPr lang="zh-CN" altLang="en-US" sz="2400" dirty="0" smtClean="0">
                <a:solidFill>
                  <a:schemeClr val="bg1"/>
                </a:solidFill>
              </a:rPr>
              <a:t>语言中立</a:t>
            </a:r>
            <a:endParaRPr lang="en-US" sz="2400" dirty="0" smtClean="0">
              <a:solidFill>
                <a:schemeClr val="bg1"/>
              </a:solidFill>
            </a:endParaRPr>
          </a:p>
        </p:txBody>
      </p:sp>
      <p:pic>
        <p:nvPicPr>
          <p:cNvPr id="15" name="Picture 9" descr="C:\Documents and Settings\Pennie\My Documents\ACERDATA (D)\Pennie's documents\MS Image\Soft-edge_photos\FY07 Brand - Windows Mobile\MSMB07_Chen_01.png"/>
          <p:cNvPicPr>
            <a:picLocks noChangeAspect="1" noChangeArrowheads="1"/>
          </p:cNvPicPr>
          <p:nvPr/>
        </p:nvPicPr>
        <p:blipFill>
          <a:blip r:embed="rId3" cstate="print"/>
          <a:srcRect/>
          <a:stretch>
            <a:fillRect/>
          </a:stretch>
        </p:blipFill>
        <p:spPr bwMode="auto">
          <a:xfrm flipH="1">
            <a:off x="5856638" y="1221418"/>
            <a:ext cx="4173187" cy="5141963"/>
          </a:xfrm>
          <a:prstGeom prst="rect">
            <a:avLst/>
          </a:prstGeom>
          <a:noFill/>
        </p:spPr>
      </p:pic>
    </p:spTree>
    <p:extLst>
      <p:ext uri="{BB962C8B-B14F-4D97-AF65-F5344CB8AC3E}">
        <p14:creationId xmlns:p14="http://schemas.microsoft.com/office/powerpoint/2007/7/12/main" xmlns="" val="14293995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vert="horz" lIns="91440" tIns="45720" rIns="91440" bIns="45720" rtlCol="0" anchor="ctr">
            <a:noAutofit/>
          </a:bodyPr>
          <a:lstStyle/>
          <a:p>
            <a:pPr algn="l"/>
            <a:r>
              <a:rPr lang="zh-CN" altLang="en-US" dirty="0" smtClean="0"/>
              <a:t>功能集合与功能包</a:t>
            </a:r>
            <a:endParaRPr lang="en-US" dirty="0" smtClean="0"/>
          </a:p>
        </p:txBody>
      </p:sp>
      <p:sp>
        <p:nvSpPr>
          <p:cNvPr id="29" name="Rectangle 28"/>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30" name="Rounded Rectangle 29"/>
          <p:cNvSpPr/>
          <p:nvPr/>
        </p:nvSpPr>
        <p:spPr>
          <a:xfrm>
            <a:off x="3643306" y="1285860"/>
            <a:ext cx="5324130" cy="4978400"/>
          </a:xfrm>
          <a:prstGeom prst="roundRect">
            <a:avLst>
              <a:gd name="adj" fmla="val 5476"/>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sz="2400" b="1" dirty="0" smtClean="0">
                <a:solidFill>
                  <a:schemeClr val="bg1"/>
                </a:solidFill>
                <a:latin typeface="Segoe" pitchFamily="34" charset="0"/>
              </a:rPr>
              <a:t>Shell </a:t>
            </a:r>
            <a:r>
              <a:rPr lang="zh-CN" altLang="en-US" sz="2400" b="1" dirty="0" smtClean="0">
                <a:solidFill>
                  <a:schemeClr val="bg1"/>
                </a:solidFill>
                <a:latin typeface="Segoe" pitchFamily="34" charset="0"/>
              </a:rPr>
              <a:t>功能集合</a:t>
            </a:r>
            <a:endParaRPr lang="en-US" sz="2400" b="1" dirty="0">
              <a:solidFill>
                <a:schemeClr val="bg1"/>
              </a:solidFill>
              <a:latin typeface="Segoe" pitchFamily="34" charset="0"/>
            </a:endParaRPr>
          </a:p>
        </p:txBody>
      </p:sp>
      <p:sp>
        <p:nvSpPr>
          <p:cNvPr id="31" name="Rectangle 30"/>
          <p:cNvSpPr/>
          <p:nvPr/>
        </p:nvSpPr>
        <p:spPr>
          <a:xfrm>
            <a:off x="1" y="1508165"/>
            <a:ext cx="3929058" cy="1135017"/>
          </a:xfrm>
          <a:prstGeom prst="rect">
            <a:avLst/>
          </a:prstGeom>
          <a:gradFill flip="none" rotWithShape="1">
            <a:gsLst>
              <a:gs pos="0">
                <a:schemeClr val="accent1">
                  <a:shade val="30000"/>
                  <a:satMod val="115000"/>
                  <a:alpha val="0"/>
                </a:schemeClr>
              </a:gs>
              <a:gs pos="50000">
                <a:schemeClr val="tx1">
                  <a:alpha val="10000"/>
                </a:schemeClr>
              </a:gs>
              <a:gs pos="100000">
                <a:schemeClr val="tx1">
                  <a:alpha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4763" lvl="1">
              <a:defRPr/>
            </a:pPr>
            <a:r>
              <a:rPr lang="zh-CN" altLang="en-US" dirty="0" smtClean="0">
                <a:solidFill>
                  <a:schemeClr val="bg2">
                    <a:lumMod val="50000"/>
                  </a:schemeClr>
                </a:solidFill>
                <a:latin typeface="Segoe" pitchFamily="34" charset="0"/>
              </a:rPr>
              <a:t>功能集合 </a:t>
            </a:r>
            <a:r>
              <a:rPr lang="en-US" altLang="zh-CN" dirty="0" smtClean="0">
                <a:solidFill>
                  <a:schemeClr val="bg2">
                    <a:lumMod val="50000"/>
                  </a:schemeClr>
                </a:solidFill>
                <a:latin typeface="Segoe" pitchFamily="34" charset="0"/>
              </a:rPr>
              <a:t>(feature set) </a:t>
            </a:r>
            <a:r>
              <a:rPr lang="zh-CN" altLang="en-US" dirty="0" smtClean="0">
                <a:solidFill>
                  <a:schemeClr val="bg2">
                    <a:lumMod val="50000"/>
                  </a:schemeClr>
                </a:solidFill>
                <a:latin typeface="Segoe" pitchFamily="34" charset="0"/>
              </a:rPr>
              <a:t>是一个</a:t>
            </a:r>
            <a:r>
              <a:rPr lang="en-US" altLang="zh-CN" dirty="0" smtClean="0">
                <a:solidFill>
                  <a:schemeClr val="bg2">
                    <a:lumMod val="50000"/>
                  </a:schemeClr>
                </a:solidFill>
                <a:latin typeface="Segoe" pitchFamily="34" charset="0"/>
              </a:rPr>
              <a:t>OS</a:t>
            </a:r>
            <a:r>
              <a:rPr lang="zh-CN" altLang="en-US" dirty="0" smtClean="0">
                <a:solidFill>
                  <a:schemeClr val="bg2">
                    <a:lumMod val="50000"/>
                  </a:schemeClr>
                </a:solidFill>
                <a:latin typeface="Segoe" pitchFamily="34" charset="0"/>
              </a:rPr>
              <a:t>功能区</a:t>
            </a:r>
            <a:endParaRPr lang="en-US" dirty="0" smtClean="0">
              <a:solidFill>
                <a:schemeClr val="bg2">
                  <a:lumMod val="50000"/>
                </a:schemeClr>
              </a:solidFill>
              <a:latin typeface="Segoe" pitchFamily="34" charset="0"/>
            </a:endParaRPr>
          </a:p>
          <a:p>
            <a:pPr marL="341313" lvl="1" indent="-228600">
              <a:lnSpc>
                <a:spcPct val="90000"/>
              </a:lnSpc>
              <a:spcBef>
                <a:spcPct val="20000"/>
              </a:spcBef>
              <a:buClr>
                <a:schemeClr val="accent5">
                  <a:lumMod val="75000"/>
                </a:schemeClr>
              </a:buClr>
              <a:buBlip>
                <a:blip r:embed="rId3"/>
              </a:buBlip>
              <a:defRPr/>
            </a:pPr>
            <a:r>
              <a:rPr lang="en-US" dirty="0" smtClean="0">
                <a:solidFill>
                  <a:schemeClr val="bg2">
                    <a:lumMod val="50000"/>
                  </a:schemeClr>
                </a:solidFill>
                <a:latin typeface="Segoe" pitchFamily="34" charset="0"/>
                <a:ea typeface="Segoe" pitchFamily="34" charset="0"/>
                <a:cs typeface="Segoe" pitchFamily="34" charset="0"/>
              </a:rPr>
              <a:t>Windows Media Player 12</a:t>
            </a:r>
          </a:p>
          <a:p>
            <a:pPr marL="341313" lvl="1" indent="-228600">
              <a:lnSpc>
                <a:spcPct val="90000"/>
              </a:lnSpc>
              <a:spcBef>
                <a:spcPct val="20000"/>
              </a:spcBef>
              <a:buClr>
                <a:schemeClr val="accent5">
                  <a:lumMod val="75000"/>
                </a:schemeClr>
              </a:buClr>
              <a:buBlip>
                <a:blip r:embed="rId3"/>
              </a:buBlip>
              <a:defRPr/>
            </a:pPr>
            <a:r>
              <a:rPr lang="en-US" dirty="0" smtClean="0">
                <a:solidFill>
                  <a:schemeClr val="bg2">
                    <a:lumMod val="50000"/>
                  </a:schemeClr>
                </a:solidFill>
                <a:latin typeface="Segoe" pitchFamily="34" charset="0"/>
                <a:ea typeface="Segoe" pitchFamily="34" charset="0"/>
                <a:cs typeface="Segoe" pitchFamily="34" charset="0"/>
              </a:rPr>
              <a:t>Internet Explorer </a:t>
            </a:r>
            <a:r>
              <a:rPr lang="en-US" dirty="0" smtClean="0">
                <a:solidFill>
                  <a:schemeClr val="bg2">
                    <a:lumMod val="50000"/>
                  </a:schemeClr>
                </a:solidFill>
                <a:latin typeface="Segoe" pitchFamily="34" charset="0"/>
              </a:rPr>
              <a:t>8</a:t>
            </a:r>
          </a:p>
        </p:txBody>
      </p:sp>
      <p:sp>
        <p:nvSpPr>
          <p:cNvPr id="32" name="Rectangle 31"/>
          <p:cNvSpPr/>
          <p:nvPr/>
        </p:nvSpPr>
        <p:spPr>
          <a:xfrm>
            <a:off x="0" y="2857496"/>
            <a:ext cx="3786182" cy="107157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4763" lvl="1">
              <a:defRPr/>
            </a:pPr>
            <a:r>
              <a:rPr lang="zh-CN" altLang="en-US" dirty="0" smtClean="0">
                <a:solidFill>
                  <a:schemeClr val="bg2">
                    <a:lumMod val="50000"/>
                  </a:schemeClr>
                </a:solidFill>
                <a:latin typeface="Segoe" pitchFamily="34" charset="0"/>
              </a:rPr>
              <a:t>功能</a:t>
            </a:r>
            <a:r>
              <a:rPr lang="en-US" altLang="zh-CN" dirty="0" smtClean="0">
                <a:solidFill>
                  <a:schemeClr val="bg2">
                    <a:lumMod val="50000"/>
                  </a:schemeClr>
                </a:solidFill>
                <a:latin typeface="Segoe" pitchFamily="34" charset="0"/>
              </a:rPr>
              <a:t>(feature) </a:t>
            </a:r>
            <a:r>
              <a:rPr lang="zh-CN" altLang="en-US" dirty="0" smtClean="0">
                <a:solidFill>
                  <a:schemeClr val="bg2">
                    <a:lumMod val="50000"/>
                  </a:schemeClr>
                </a:solidFill>
                <a:latin typeface="Segoe" pitchFamily="34" charset="0"/>
              </a:rPr>
              <a:t>由一个或多个包</a:t>
            </a:r>
            <a:r>
              <a:rPr lang="en-US" altLang="zh-CN" dirty="0" smtClean="0">
                <a:solidFill>
                  <a:schemeClr val="bg2">
                    <a:lumMod val="50000"/>
                  </a:schemeClr>
                </a:solidFill>
                <a:latin typeface="Segoe" pitchFamily="34" charset="0"/>
              </a:rPr>
              <a:t>(package)</a:t>
            </a:r>
            <a:r>
              <a:rPr lang="zh-CN" altLang="en-US" dirty="0" smtClean="0">
                <a:solidFill>
                  <a:schemeClr val="bg2">
                    <a:lumMod val="50000"/>
                  </a:schemeClr>
                </a:solidFill>
                <a:latin typeface="Segoe" pitchFamily="34" charset="0"/>
              </a:rPr>
              <a:t>组成</a:t>
            </a:r>
            <a:endParaRPr lang="en-US" dirty="0" smtClean="0">
              <a:solidFill>
                <a:schemeClr val="bg2">
                  <a:lumMod val="50000"/>
                </a:schemeClr>
              </a:solidFill>
              <a:latin typeface="Segoe" pitchFamily="34" charset="0"/>
            </a:endParaRPr>
          </a:p>
        </p:txBody>
      </p:sp>
      <p:sp>
        <p:nvSpPr>
          <p:cNvPr id="33" name="Rectangle 32"/>
          <p:cNvSpPr/>
          <p:nvPr/>
        </p:nvSpPr>
        <p:spPr>
          <a:xfrm>
            <a:off x="0" y="4143380"/>
            <a:ext cx="3786182" cy="114300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2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4763" lvl="1">
              <a:defRPr/>
            </a:pPr>
            <a:r>
              <a:rPr lang="zh-CN" altLang="en-US" dirty="0" smtClean="0">
                <a:solidFill>
                  <a:schemeClr val="bg1">
                    <a:lumMod val="85000"/>
                  </a:schemeClr>
                </a:solidFill>
                <a:latin typeface="Segoe" pitchFamily="34" charset="0"/>
              </a:rPr>
              <a:t>功能的组成特性体现在包之间的相互依赖</a:t>
            </a:r>
            <a:endParaRPr lang="en-US" dirty="0" smtClean="0">
              <a:solidFill>
                <a:schemeClr val="bg1">
                  <a:lumMod val="85000"/>
                </a:schemeClr>
              </a:solidFill>
              <a:latin typeface="Segoe" pitchFamily="34" charset="0"/>
            </a:endParaRPr>
          </a:p>
        </p:txBody>
      </p:sp>
      <p:grpSp>
        <p:nvGrpSpPr>
          <p:cNvPr id="2" name="Group 60"/>
          <p:cNvGrpSpPr/>
          <p:nvPr/>
        </p:nvGrpSpPr>
        <p:grpSpPr>
          <a:xfrm>
            <a:off x="5150685" y="5033679"/>
            <a:ext cx="2352923" cy="1187451"/>
            <a:chOff x="4548188" y="5532437"/>
            <a:chExt cx="2352923" cy="1187451"/>
          </a:xfrm>
        </p:grpSpPr>
        <p:sp>
          <p:nvSpPr>
            <p:cNvPr id="44" name="Rounded Rectangle 43"/>
            <p:cNvSpPr/>
            <p:nvPr/>
          </p:nvSpPr>
          <p:spPr bwMode="auto">
            <a:xfrm>
              <a:off x="4549645" y="5532437"/>
              <a:ext cx="2350008" cy="1133856"/>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defRPr/>
              </a:pPr>
              <a:r>
                <a:rPr lang="en-US" sz="1400" dirty="0">
                  <a:solidFill>
                    <a:schemeClr val="bg1"/>
                  </a:solidFill>
                  <a:effectLst>
                    <a:outerShdw blurRad="38100" dist="38100" dir="2700000" algn="tl">
                      <a:srgbClr val="000000">
                        <a:alpha val="43137"/>
                      </a:srgbClr>
                    </a:outerShdw>
                  </a:effectLst>
                  <a:latin typeface="Segoe" pitchFamily="34" charset="0"/>
                </a:rPr>
                <a:t>Basic GUI </a:t>
              </a:r>
              <a:r>
                <a:rPr lang="en-US" sz="1400" dirty="0" smtClean="0">
                  <a:solidFill>
                    <a:schemeClr val="bg1"/>
                  </a:solidFill>
                  <a:effectLst>
                    <a:outerShdw blurRad="38100" dist="38100" dir="2700000" algn="tl">
                      <a:srgbClr val="000000">
                        <a:alpha val="43137"/>
                      </a:srgbClr>
                    </a:outerShdw>
                  </a:effectLst>
                  <a:latin typeface="Segoe" pitchFamily="34" charset="0"/>
                </a:rPr>
                <a:t>Support</a:t>
              </a:r>
              <a:endParaRPr lang="en-US" sz="1400" dirty="0">
                <a:solidFill>
                  <a:schemeClr val="bg1"/>
                </a:solidFill>
                <a:effectLst>
                  <a:outerShdw blurRad="38100" dist="38100" dir="2700000" algn="tl">
                    <a:srgbClr val="000000">
                      <a:alpha val="43137"/>
                    </a:srgbClr>
                  </a:outerShdw>
                </a:effectLst>
                <a:latin typeface="Segoe" pitchFamily="34" charset="0"/>
              </a:endParaRPr>
            </a:p>
            <a:p>
              <a:pPr>
                <a:defRPr/>
              </a:pPr>
              <a:r>
                <a:rPr lang="en-US" sz="1400" dirty="0">
                  <a:solidFill>
                    <a:schemeClr val="bg1"/>
                  </a:solidFill>
                  <a:effectLst>
                    <a:outerShdw blurRad="38100" dist="38100" dir="2700000" algn="tl">
                      <a:srgbClr val="000000">
                        <a:alpha val="43137"/>
                      </a:srgbClr>
                    </a:outerShdw>
                  </a:effectLst>
                  <a:latin typeface="Segoe" pitchFamily="34" charset="0"/>
                </a:rPr>
                <a:t>Windows Internet API</a:t>
              </a:r>
            </a:p>
          </p:txBody>
        </p:sp>
        <p:sp>
          <p:nvSpPr>
            <p:cNvPr id="45" name="Rounded Rectangle 44"/>
            <p:cNvSpPr/>
            <p:nvPr/>
          </p:nvSpPr>
          <p:spPr bwMode="auto">
            <a:xfrm>
              <a:off x="4548188" y="6171461"/>
              <a:ext cx="2352923" cy="548427"/>
            </a:xfrm>
            <a:prstGeom prst="roundRect">
              <a:avLst>
                <a:gd name="adj" fmla="val 25512"/>
              </a:avLst>
            </a:prstGeom>
            <a:gradFill flip="none" rotWithShape="1">
              <a:gsLst>
                <a:gs pos="0">
                  <a:schemeClr val="bg2">
                    <a:lumMod val="20000"/>
                    <a:lumOff val="80000"/>
                  </a:schemeClr>
                </a:gs>
                <a:gs pos="50000">
                  <a:schemeClr val="bg1"/>
                </a:gs>
                <a:gs pos="100000">
                  <a:schemeClr val="bg1"/>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lnSpc>
                  <a:spcPts val="1600"/>
                </a:lnSpc>
                <a:defRPr/>
              </a:pPr>
              <a:r>
                <a:rPr lang="en-US" sz="1600" dirty="0">
                  <a:solidFill>
                    <a:schemeClr val="accent4">
                      <a:lumMod val="10000"/>
                    </a:schemeClr>
                  </a:solidFill>
                  <a:latin typeface="Segoe" pitchFamily="34" charset="0"/>
                </a:rPr>
                <a:t>Shell </a:t>
              </a:r>
              <a:r>
                <a:rPr lang="en-US" sz="1600" dirty="0" smtClean="0">
                  <a:solidFill>
                    <a:schemeClr val="accent4">
                      <a:lumMod val="10000"/>
                    </a:schemeClr>
                  </a:solidFill>
                  <a:latin typeface="Segoe" pitchFamily="34" charset="0"/>
                </a:rPr>
                <a:t>Controls</a:t>
              </a:r>
              <a:endParaRPr lang="en-US" sz="1600" dirty="0">
                <a:solidFill>
                  <a:schemeClr val="accent4">
                    <a:lumMod val="10000"/>
                  </a:schemeClr>
                </a:solidFill>
                <a:latin typeface="Segoe" pitchFamily="34" charset="0"/>
              </a:endParaRPr>
            </a:p>
            <a:p>
              <a:pPr>
                <a:lnSpc>
                  <a:spcPts val="1600"/>
                </a:lnSpc>
                <a:defRPr/>
              </a:pPr>
              <a:r>
                <a:rPr lang="en-US" sz="1600" dirty="0">
                  <a:solidFill>
                    <a:schemeClr val="accent4">
                      <a:lumMod val="10000"/>
                    </a:schemeClr>
                  </a:solidFill>
                  <a:latin typeface="Segoe" pitchFamily="34" charset="0"/>
                </a:rPr>
                <a:t>Package</a:t>
              </a:r>
            </a:p>
          </p:txBody>
        </p:sp>
        <p:pic>
          <p:nvPicPr>
            <p:cNvPr id="48" name="Picture 2" descr="C:\Users\shabname\AppData\Local\Microsoft\Windows\Temporary Internet Files\Content.IE5\T87YMJPD\MCj04338020000[1].png"/>
            <p:cNvPicPr>
              <a:picLocks noChangeAspect="1" noChangeArrowheads="1"/>
            </p:cNvPicPr>
            <p:nvPr/>
          </p:nvPicPr>
          <p:blipFill>
            <a:blip r:embed="rId4" cstate="print"/>
            <a:srcRect/>
            <a:stretch>
              <a:fillRect/>
            </a:stretch>
          </p:blipFill>
          <p:spPr bwMode="auto">
            <a:xfrm>
              <a:off x="6495487" y="6256259"/>
              <a:ext cx="376244" cy="378830"/>
            </a:xfrm>
            <a:prstGeom prst="rect">
              <a:avLst/>
            </a:prstGeom>
            <a:noFill/>
            <a:ln w="9525">
              <a:noFill/>
              <a:miter lim="800000"/>
              <a:headEnd/>
              <a:tailEnd/>
            </a:ln>
          </p:spPr>
        </p:pic>
      </p:grpSp>
      <p:grpSp>
        <p:nvGrpSpPr>
          <p:cNvPr id="3" name="Group 61"/>
          <p:cNvGrpSpPr/>
          <p:nvPr/>
        </p:nvGrpSpPr>
        <p:grpSpPr>
          <a:xfrm>
            <a:off x="5151478" y="3514143"/>
            <a:ext cx="2351337" cy="1189038"/>
            <a:chOff x="4565655" y="4121150"/>
            <a:chExt cx="2351337" cy="1189038"/>
          </a:xfrm>
        </p:grpSpPr>
        <p:sp>
          <p:nvSpPr>
            <p:cNvPr id="52" name="Rounded Rectangle 51"/>
            <p:cNvSpPr/>
            <p:nvPr/>
          </p:nvSpPr>
          <p:spPr bwMode="auto">
            <a:xfrm>
              <a:off x="4566319" y="4121150"/>
              <a:ext cx="2350008" cy="1133856"/>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defRPr/>
              </a:pPr>
              <a:r>
                <a:rPr lang="en-US" sz="1400" dirty="0">
                  <a:solidFill>
                    <a:schemeClr val="bg1"/>
                  </a:solidFill>
                  <a:effectLst>
                    <a:outerShdw blurRad="38100" dist="38100" dir="2700000" algn="tl">
                      <a:srgbClr val="000000">
                        <a:alpha val="43137"/>
                      </a:srgbClr>
                    </a:outerShdw>
                  </a:effectLst>
                  <a:latin typeface="Segoe" pitchFamily="34" charset="0"/>
                </a:rPr>
                <a:t>The basics browser application </a:t>
              </a:r>
            </a:p>
          </p:txBody>
        </p:sp>
        <p:sp>
          <p:nvSpPr>
            <p:cNvPr id="53" name="Rounded Rectangle 52"/>
            <p:cNvSpPr/>
            <p:nvPr/>
          </p:nvSpPr>
          <p:spPr bwMode="auto">
            <a:xfrm>
              <a:off x="4565655" y="4761027"/>
              <a:ext cx="2351337" cy="549161"/>
            </a:xfrm>
            <a:prstGeom prst="roundRect">
              <a:avLst>
                <a:gd name="adj" fmla="val 25512"/>
              </a:avLst>
            </a:prstGeom>
            <a:gradFill flip="none" rotWithShape="1">
              <a:gsLst>
                <a:gs pos="0">
                  <a:schemeClr val="bg2">
                    <a:lumMod val="20000"/>
                    <a:lumOff val="80000"/>
                  </a:schemeClr>
                </a:gs>
                <a:gs pos="50000">
                  <a:schemeClr val="bg1"/>
                </a:gs>
                <a:gs pos="100000">
                  <a:schemeClr val="bg1"/>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lnSpc>
                  <a:spcPts val="1600"/>
                </a:lnSpc>
                <a:defRPr/>
              </a:pPr>
              <a:r>
                <a:rPr lang="en-US" sz="1600" dirty="0" smtClean="0">
                  <a:solidFill>
                    <a:schemeClr val="accent4">
                      <a:lumMod val="10000"/>
                    </a:schemeClr>
                  </a:solidFill>
                  <a:latin typeface="Segoe" pitchFamily="34" charset="0"/>
                </a:rPr>
                <a:t>Windows Explorer</a:t>
              </a:r>
            </a:p>
            <a:p>
              <a:pPr>
                <a:lnSpc>
                  <a:spcPts val="1600"/>
                </a:lnSpc>
                <a:defRPr/>
              </a:pPr>
              <a:r>
                <a:rPr lang="en-US" sz="1600" dirty="0" smtClean="0">
                  <a:solidFill>
                    <a:schemeClr val="accent4">
                      <a:lumMod val="10000"/>
                    </a:schemeClr>
                  </a:solidFill>
                  <a:latin typeface="Segoe" pitchFamily="34" charset="0"/>
                </a:rPr>
                <a:t>Shell Package</a:t>
              </a:r>
              <a:endParaRPr lang="en-US" sz="1600" dirty="0">
                <a:solidFill>
                  <a:schemeClr val="accent4">
                    <a:lumMod val="10000"/>
                  </a:schemeClr>
                </a:solidFill>
                <a:latin typeface="Segoe" pitchFamily="34" charset="0"/>
              </a:endParaRPr>
            </a:p>
          </p:txBody>
        </p:sp>
        <p:pic>
          <p:nvPicPr>
            <p:cNvPr id="54" name="Picture 2" descr="C:\Users\shabname\AppData\Local\Microsoft\Windows\Temporary Internet Files\Content.IE5\T87YMJPD\MCj04338020000[1].png"/>
            <p:cNvPicPr>
              <a:picLocks noChangeAspect="1" noChangeArrowheads="1"/>
            </p:cNvPicPr>
            <p:nvPr/>
          </p:nvPicPr>
          <p:blipFill>
            <a:blip r:embed="rId4" cstate="print"/>
            <a:srcRect/>
            <a:stretch>
              <a:fillRect/>
            </a:stretch>
          </p:blipFill>
          <p:spPr bwMode="auto">
            <a:xfrm>
              <a:off x="6511636" y="4845939"/>
              <a:ext cx="375991" cy="379337"/>
            </a:xfrm>
            <a:prstGeom prst="rect">
              <a:avLst/>
            </a:prstGeom>
            <a:noFill/>
            <a:ln w="9525">
              <a:noFill/>
              <a:miter lim="800000"/>
              <a:headEnd/>
              <a:tailEnd/>
            </a:ln>
          </p:spPr>
        </p:pic>
      </p:grpSp>
      <p:grpSp>
        <p:nvGrpSpPr>
          <p:cNvPr id="4" name="Group 58"/>
          <p:cNvGrpSpPr/>
          <p:nvPr/>
        </p:nvGrpSpPr>
        <p:grpSpPr>
          <a:xfrm>
            <a:off x="6501914" y="1923625"/>
            <a:ext cx="2351337" cy="1400148"/>
            <a:chOff x="6160169" y="2874963"/>
            <a:chExt cx="2351337" cy="1400148"/>
          </a:xfrm>
        </p:grpSpPr>
        <p:sp>
          <p:nvSpPr>
            <p:cNvPr id="37" name="Rounded Rectangle 36"/>
            <p:cNvSpPr/>
            <p:nvPr/>
          </p:nvSpPr>
          <p:spPr bwMode="auto">
            <a:xfrm>
              <a:off x="6160169" y="2874963"/>
              <a:ext cx="2351337" cy="1132445"/>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defTabSz="914099">
                <a:defRPr/>
              </a:pPr>
              <a:r>
                <a:rPr lang="en-US" sz="1400" dirty="0">
                  <a:solidFill>
                    <a:schemeClr val="bg1"/>
                  </a:solidFill>
                  <a:effectLst>
                    <a:outerShdw blurRad="38100" dist="38100" dir="2700000" algn="tl">
                      <a:srgbClr val="000000">
                        <a:alpha val="43137"/>
                      </a:srgbClr>
                    </a:outerShdw>
                  </a:effectLst>
                  <a:latin typeface="Segoe" pitchFamily="34" charset="0"/>
                </a:rPr>
                <a:t>Advanced rendering, graphics and multimedia</a:t>
              </a:r>
            </a:p>
          </p:txBody>
        </p:sp>
        <p:sp>
          <p:nvSpPr>
            <p:cNvPr id="39" name="Rounded Rectangle 38"/>
            <p:cNvSpPr/>
            <p:nvPr/>
          </p:nvSpPr>
          <p:spPr bwMode="auto">
            <a:xfrm>
              <a:off x="6160169" y="3513986"/>
              <a:ext cx="2351337" cy="761125"/>
            </a:xfrm>
            <a:prstGeom prst="roundRect">
              <a:avLst>
                <a:gd name="adj" fmla="val 25512"/>
              </a:avLst>
            </a:prstGeom>
            <a:gradFill flip="none" rotWithShape="1">
              <a:gsLst>
                <a:gs pos="0">
                  <a:schemeClr val="bg2">
                    <a:lumMod val="20000"/>
                    <a:lumOff val="80000"/>
                  </a:schemeClr>
                </a:gs>
                <a:gs pos="50000">
                  <a:schemeClr val="bg1"/>
                </a:gs>
                <a:gs pos="100000">
                  <a:schemeClr val="bg1"/>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lnSpc>
                  <a:spcPts val="1600"/>
                </a:lnSpc>
                <a:defRPr/>
              </a:pPr>
              <a:r>
                <a:rPr lang="en-US" sz="1600" dirty="0" smtClean="0">
                  <a:solidFill>
                    <a:schemeClr val="accent4">
                      <a:lumMod val="10000"/>
                    </a:schemeClr>
                  </a:solidFill>
                  <a:latin typeface="Segoe" pitchFamily="34" charset="0"/>
                </a:rPr>
                <a:t>Windows 7 Shell, Themes, and Aero</a:t>
              </a:r>
            </a:p>
            <a:p>
              <a:pPr>
                <a:lnSpc>
                  <a:spcPts val="1600"/>
                </a:lnSpc>
                <a:defRPr/>
              </a:pPr>
              <a:r>
                <a:rPr lang="en-US" sz="1600" dirty="0" smtClean="0">
                  <a:solidFill>
                    <a:schemeClr val="accent4">
                      <a:lumMod val="10000"/>
                    </a:schemeClr>
                  </a:solidFill>
                  <a:latin typeface="Segoe" pitchFamily="34" charset="0"/>
                </a:rPr>
                <a:t>Package</a:t>
              </a:r>
              <a:endParaRPr lang="en-US" sz="1600" dirty="0">
                <a:solidFill>
                  <a:schemeClr val="accent4">
                    <a:lumMod val="10000"/>
                  </a:schemeClr>
                </a:solidFill>
                <a:latin typeface="Segoe" pitchFamily="34" charset="0"/>
              </a:endParaRPr>
            </a:p>
          </p:txBody>
        </p:sp>
        <p:pic>
          <p:nvPicPr>
            <p:cNvPr id="40" name="Picture 2" descr="C:\Users\shabname\AppData\Local\Microsoft\Windows\Temporary Internet Files\Content.IE5\T87YMJPD\MCj04338020000[1].png"/>
            <p:cNvPicPr>
              <a:picLocks noChangeAspect="1" noChangeArrowheads="1"/>
            </p:cNvPicPr>
            <p:nvPr/>
          </p:nvPicPr>
          <p:blipFill>
            <a:blip r:embed="rId4" cstate="print"/>
            <a:srcRect/>
            <a:stretch>
              <a:fillRect/>
            </a:stretch>
          </p:blipFill>
          <p:spPr bwMode="auto">
            <a:xfrm>
              <a:off x="8105486" y="3598784"/>
              <a:ext cx="375991" cy="378830"/>
            </a:xfrm>
            <a:prstGeom prst="rect">
              <a:avLst/>
            </a:prstGeom>
            <a:noFill/>
            <a:ln w="9525">
              <a:noFill/>
              <a:miter lim="800000"/>
              <a:headEnd/>
              <a:tailEnd/>
            </a:ln>
          </p:spPr>
        </p:pic>
      </p:grpSp>
      <p:grpSp>
        <p:nvGrpSpPr>
          <p:cNvPr id="5" name="Group 59"/>
          <p:cNvGrpSpPr/>
          <p:nvPr/>
        </p:nvGrpSpPr>
        <p:grpSpPr>
          <a:xfrm>
            <a:off x="3786527" y="1996195"/>
            <a:ext cx="2351337" cy="1187450"/>
            <a:chOff x="3050257" y="2874963"/>
            <a:chExt cx="2351337" cy="1187450"/>
          </a:xfrm>
        </p:grpSpPr>
        <p:sp>
          <p:nvSpPr>
            <p:cNvPr id="56" name="Rounded Rectangle 55"/>
            <p:cNvSpPr/>
            <p:nvPr/>
          </p:nvSpPr>
          <p:spPr bwMode="auto">
            <a:xfrm>
              <a:off x="3050257" y="2874963"/>
              <a:ext cx="2351337" cy="1132445"/>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defRPr/>
              </a:pPr>
              <a:r>
                <a:rPr lang="en-US" sz="1400" dirty="0">
                  <a:solidFill>
                    <a:schemeClr val="bg1"/>
                  </a:solidFill>
                  <a:effectLst>
                    <a:outerShdw blurRad="38100" dist="38100" dir="2700000" algn="tl">
                      <a:srgbClr val="000000">
                        <a:alpha val="43137"/>
                      </a:srgbClr>
                    </a:outerShdw>
                  </a:effectLst>
                  <a:latin typeface="Segoe" pitchFamily="34" charset="0"/>
                </a:rPr>
                <a:t>Calculator, paint, </a:t>
              </a:r>
              <a:r>
                <a:rPr lang="en-US" sz="1400" dirty="0" smtClean="0">
                  <a:solidFill>
                    <a:schemeClr val="bg1"/>
                  </a:solidFill>
                  <a:effectLst>
                    <a:outerShdw blurRad="38100" dist="38100" dir="2700000" algn="tl">
                      <a:srgbClr val="000000">
                        <a:alpha val="43137"/>
                      </a:srgbClr>
                    </a:outerShdw>
                  </a:effectLst>
                  <a:latin typeface="Segoe" pitchFamily="34" charset="0"/>
                </a:rPr>
                <a:t/>
              </a:r>
              <a:br>
                <a:rPr lang="en-US" sz="1400" dirty="0" smtClean="0">
                  <a:solidFill>
                    <a:schemeClr val="bg1"/>
                  </a:solidFill>
                  <a:effectLst>
                    <a:outerShdw blurRad="38100" dist="38100" dir="2700000" algn="tl">
                      <a:srgbClr val="000000">
                        <a:alpha val="43137"/>
                      </a:srgbClr>
                    </a:outerShdw>
                  </a:effectLst>
                  <a:latin typeface="Segoe" pitchFamily="34" charset="0"/>
                </a:rPr>
              </a:br>
              <a:r>
                <a:rPr lang="en-US" sz="1400" dirty="0" smtClean="0">
                  <a:solidFill>
                    <a:schemeClr val="bg1"/>
                  </a:solidFill>
                  <a:effectLst>
                    <a:outerShdw blurRad="38100" dist="38100" dir="2700000" algn="tl">
                      <a:srgbClr val="000000">
                        <a:alpha val="43137"/>
                      </a:srgbClr>
                    </a:outerShdw>
                  </a:effectLst>
                  <a:latin typeface="Segoe" pitchFamily="34" charset="0"/>
                </a:rPr>
                <a:t>gadgets </a:t>
              </a:r>
              <a:r>
                <a:rPr lang="en-US" sz="1400" dirty="0">
                  <a:solidFill>
                    <a:schemeClr val="bg1"/>
                  </a:solidFill>
                  <a:effectLst>
                    <a:outerShdw blurRad="38100" dist="38100" dir="2700000" algn="tl">
                      <a:srgbClr val="000000">
                        <a:alpha val="43137"/>
                      </a:srgbClr>
                    </a:outerShdw>
                  </a:effectLst>
                  <a:latin typeface="Segoe" pitchFamily="34" charset="0"/>
                </a:rPr>
                <a:t>etc.</a:t>
              </a:r>
            </a:p>
          </p:txBody>
        </p:sp>
        <p:sp>
          <p:nvSpPr>
            <p:cNvPr id="57" name="Rounded Rectangle 56"/>
            <p:cNvSpPr/>
            <p:nvPr/>
          </p:nvSpPr>
          <p:spPr bwMode="auto">
            <a:xfrm>
              <a:off x="3050257" y="3513986"/>
              <a:ext cx="2351337" cy="548427"/>
            </a:xfrm>
            <a:prstGeom prst="roundRect">
              <a:avLst>
                <a:gd name="adj" fmla="val 25512"/>
              </a:avLst>
            </a:prstGeom>
            <a:gradFill flip="none" rotWithShape="1">
              <a:gsLst>
                <a:gs pos="0">
                  <a:schemeClr val="bg2">
                    <a:lumMod val="20000"/>
                    <a:lumOff val="80000"/>
                  </a:schemeClr>
                </a:gs>
                <a:gs pos="50000">
                  <a:schemeClr val="bg1"/>
                </a:gs>
                <a:gs pos="100000">
                  <a:schemeClr val="bg1"/>
                </a:gs>
              </a:gsLst>
              <a:lin ang="162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36" tIns="45718" rIns="91436" bIns="45718"/>
            <a:lstStyle/>
            <a:p>
              <a:pPr>
                <a:lnSpc>
                  <a:spcPts val="1600"/>
                </a:lnSpc>
                <a:defRPr/>
              </a:pPr>
              <a:r>
                <a:rPr lang="en-US" sz="1600" dirty="0">
                  <a:solidFill>
                    <a:schemeClr val="accent4">
                      <a:lumMod val="10000"/>
                    </a:schemeClr>
                  </a:solidFill>
                  <a:latin typeface="Segoe" pitchFamily="34" charset="0"/>
                </a:rPr>
                <a:t>Shell Accessories</a:t>
              </a:r>
            </a:p>
            <a:p>
              <a:pPr>
                <a:lnSpc>
                  <a:spcPts val="1600"/>
                </a:lnSpc>
                <a:defRPr/>
              </a:pPr>
              <a:r>
                <a:rPr lang="en-US" sz="1600" dirty="0">
                  <a:solidFill>
                    <a:schemeClr val="accent4">
                      <a:lumMod val="10000"/>
                    </a:schemeClr>
                  </a:solidFill>
                  <a:latin typeface="Segoe" pitchFamily="34" charset="0"/>
                </a:rPr>
                <a:t>Package</a:t>
              </a:r>
            </a:p>
          </p:txBody>
        </p:sp>
        <p:pic>
          <p:nvPicPr>
            <p:cNvPr id="58" name="Picture 2" descr="C:\Users\shabname\AppData\Local\Microsoft\Windows\Temporary Internet Files\Content.IE5\T87YMJPD\MCj04338020000[1].png"/>
            <p:cNvPicPr>
              <a:picLocks noChangeAspect="1" noChangeArrowheads="1"/>
            </p:cNvPicPr>
            <p:nvPr/>
          </p:nvPicPr>
          <p:blipFill>
            <a:blip r:embed="rId4" cstate="print"/>
            <a:srcRect/>
            <a:stretch>
              <a:fillRect/>
            </a:stretch>
          </p:blipFill>
          <p:spPr bwMode="auto">
            <a:xfrm>
              <a:off x="4995574" y="3598784"/>
              <a:ext cx="375991" cy="378830"/>
            </a:xfrm>
            <a:prstGeom prst="rect">
              <a:avLst/>
            </a:prstGeom>
            <a:noFill/>
            <a:ln w="9525">
              <a:noFill/>
              <a:miter lim="800000"/>
              <a:headEnd/>
              <a:tailEnd/>
            </a:ln>
          </p:spPr>
        </p:pic>
      </p:grpSp>
      <p:cxnSp>
        <p:nvCxnSpPr>
          <p:cNvPr id="68" name="Straight Arrow Connector 67"/>
          <p:cNvCxnSpPr/>
          <p:nvPr/>
        </p:nvCxnSpPr>
        <p:spPr>
          <a:xfrm rot="5400000">
            <a:off x="5591272" y="3319752"/>
            <a:ext cx="274320"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6759673" y="3406836"/>
            <a:ext cx="274320"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6189986" y="4825938"/>
            <a:ext cx="274320" cy="1588"/>
          </a:xfrm>
          <a:prstGeom prst="straightConnector1">
            <a:avLst/>
          </a:prstGeom>
          <a:ln w="34925"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 name="Rounded Rectangle 3"/>
          <p:cNvSpPr/>
          <p:nvPr/>
        </p:nvSpPr>
        <p:spPr>
          <a:xfrm>
            <a:off x="332508" y="1295400"/>
            <a:ext cx="8582892" cy="4838699"/>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33375" y="4391025"/>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5" name="Rectangle 4"/>
          <p:cNvSpPr/>
          <p:nvPr/>
        </p:nvSpPr>
        <p:spPr>
          <a:xfrm>
            <a:off x="333375" y="18478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功能集合</a:t>
            </a:r>
            <a:endParaRPr lang="en-US" dirty="0"/>
          </a:p>
        </p:txBody>
      </p:sp>
      <p:graphicFrame>
        <p:nvGraphicFramePr>
          <p:cNvPr id="10" name="Content Placeholder 9"/>
          <p:cNvGraphicFramePr>
            <a:graphicFrameLocks noGrp="1"/>
          </p:cNvGraphicFramePr>
          <p:nvPr>
            <p:ph idx="1"/>
          </p:nvPr>
        </p:nvGraphicFramePr>
        <p:xfrm>
          <a:off x="428596" y="13572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40753648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0" name="Rounded Rectangle 9"/>
          <p:cNvSpPr/>
          <p:nvPr/>
        </p:nvSpPr>
        <p:spPr>
          <a:xfrm>
            <a:off x="332508" y="1295400"/>
            <a:ext cx="8582892" cy="4810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33375" y="3533775"/>
            <a:ext cx="8810625" cy="3714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8" name="Rectangle 7"/>
          <p:cNvSpPr/>
          <p:nvPr/>
        </p:nvSpPr>
        <p:spPr>
          <a:xfrm>
            <a:off x="333375" y="3938587"/>
            <a:ext cx="8810625" cy="1100138"/>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9" name="Rectangle 8"/>
          <p:cNvSpPr/>
          <p:nvPr/>
        </p:nvSpPr>
        <p:spPr>
          <a:xfrm>
            <a:off x="333375" y="4619625"/>
            <a:ext cx="8810625" cy="3714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4" name="Rectangle 3"/>
          <p:cNvSpPr/>
          <p:nvPr/>
        </p:nvSpPr>
        <p:spPr>
          <a:xfrm>
            <a:off x="333375" y="1847850"/>
            <a:ext cx="8810625" cy="3714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5" name="Rectangle 4"/>
          <p:cNvSpPr/>
          <p:nvPr/>
        </p:nvSpPr>
        <p:spPr>
          <a:xfrm>
            <a:off x="333375" y="2252662"/>
            <a:ext cx="8810625" cy="3714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6" name="Rectangle 5"/>
          <p:cNvSpPr/>
          <p:nvPr/>
        </p:nvSpPr>
        <p:spPr>
          <a:xfrm>
            <a:off x="333375" y="2657475"/>
            <a:ext cx="8810625" cy="3714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驱动和语言包</a:t>
            </a:r>
            <a:endParaRPr lang="en-US" dirty="0"/>
          </a:p>
        </p:txBody>
      </p:sp>
      <p:sp>
        <p:nvSpPr>
          <p:cNvPr id="3" name="Text Placeholder 2"/>
          <p:cNvSpPr>
            <a:spLocks noGrp="1"/>
          </p:cNvSpPr>
          <p:nvPr>
            <p:ph idx="1"/>
          </p:nvPr>
        </p:nvSpPr>
        <p:spPr>
          <a:xfrm>
            <a:off x="428596" y="1500174"/>
            <a:ext cx="8229600" cy="4525963"/>
          </a:xfrm>
        </p:spPr>
        <p:txBody>
          <a:bodyPr>
            <a:normAutofit fontScale="92500" lnSpcReduction="10000"/>
          </a:bodyPr>
          <a:lstStyle/>
          <a:p>
            <a:pPr>
              <a:buNone/>
            </a:pPr>
            <a:r>
              <a:rPr lang="zh-CN" altLang="en-US" sz="2800" dirty="0" smtClean="0">
                <a:solidFill>
                  <a:schemeClr val="bg1">
                    <a:lumMod val="95000"/>
                  </a:schemeClr>
                </a:solidFill>
              </a:rPr>
              <a:t>驱动包创建于驱动的</a:t>
            </a:r>
            <a:r>
              <a:rPr lang="en-US" altLang="zh-CN" sz="2800" dirty="0" smtClean="0">
                <a:solidFill>
                  <a:schemeClr val="bg1">
                    <a:lumMod val="95000"/>
                  </a:schemeClr>
                </a:solidFill>
              </a:rPr>
              <a:t>INF</a:t>
            </a:r>
            <a:r>
              <a:rPr lang="zh-CN" altLang="en-US" sz="2800" dirty="0" smtClean="0">
                <a:solidFill>
                  <a:schemeClr val="bg1">
                    <a:lumMod val="95000"/>
                  </a:schemeClr>
                </a:solidFill>
              </a:rPr>
              <a:t>文件</a:t>
            </a:r>
            <a:endParaRPr lang="en-US" sz="2800" dirty="0" smtClean="0">
              <a:solidFill>
                <a:schemeClr val="bg1">
                  <a:lumMod val="95000"/>
                </a:schemeClr>
              </a:solidFill>
            </a:endParaRPr>
          </a:p>
          <a:p>
            <a:pPr lvl="1">
              <a:buNone/>
            </a:pPr>
            <a:r>
              <a:rPr lang="zh-CN" altLang="en-US" sz="2400" dirty="0" smtClean="0">
                <a:solidFill>
                  <a:schemeClr val="bg1">
                    <a:lumMod val="95000"/>
                  </a:schemeClr>
                </a:solidFill>
              </a:rPr>
              <a:t>打印机驱动程序被按照生产厂商而分割</a:t>
            </a:r>
            <a:endParaRPr lang="en-US" sz="2400" dirty="0" smtClean="0">
              <a:solidFill>
                <a:schemeClr val="bg1">
                  <a:lumMod val="95000"/>
                </a:schemeClr>
              </a:solidFill>
            </a:endParaRPr>
          </a:p>
          <a:p>
            <a:pPr lvl="1">
              <a:buNone/>
            </a:pPr>
            <a:r>
              <a:rPr lang="zh-CN" altLang="en-US" sz="2400" dirty="0" smtClean="0">
                <a:solidFill>
                  <a:schemeClr val="bg1">
                    <a:lumMod val="95000"/>
                  </a:schemeClr>
                </a:solidFill>
              </a:rPr>
              <a:t>约有</a:t>
            </a:r>
            <a:r>
              <a:rPr lang="en-US" sz="2400" dirty="0" smtClean="0">
                <a:solidFill>
                  <a:schemeClr val="bg1">
                    <a:lumMod val="95000"/>
                  </a:schemeClr>
                </a:solidFill>
              </a:rPr>
              <a:t>400 </a:t>
            </a:r>
            <a:r>
              <a:rPr lang="zh-CN" altLang="en-US" sz="2400" dirty="0" smtClean="0">
                <a:solidFill>
                  <a:schemeClr val="bg1">
                    <a:lumMod val="95000"/>
                  </a:schemeClr>
                </a:solidFill>
              </a:rPr>
              <a:t>个系统自带的驱动包</a:t>
            </a:r>
            <a:endParaRPr lang="en-US" sz="2400" dirty="0" smtClean="0">
              <a:solidFill>
                <a:schemeClr val="bg1">
                  <a:lumMod val="95000"/>
                </a:schemeClr>
              </a:solidFill>
            </a:endParaRPr>
          </a:p>
          <a:p>
            <a:pPr lvl="1">
              <a:buNone/>
            </a:pPr>
            <a:endParaRPr lang="en-US" sz="2400" dirty="0">
              <a:solidFill>
                <a:schemeClr val="bg1">
                  <a:lumMod val="95000"/>
                </a:schemeClr>
              </a:solidFill>
            </a:endParaRPr>
          </a:p>
          <a:p>
            <a:pPr>
              <a:buNone/>
            </a:pPr>
            <a:r>
              <a:rPr lang="zh-CN" altLang="en-US" sz="2800" dirty="0" smtClean="0">
                <a:solidFill>
                  <a:schemeClr val="bg1">
                    <a:lumMod val="95000"/>
                  </a:schemeClr>
                </a:solidFill>
              </a:rPr>
              <a:t>语言包有</a:t>
            </a:r>
            <a:r>
              <a:rPr lang="en-US" altLang="zh-CN" sz="2800" dirty="0" smtClean="0">
                <a:solidFill>
                  <a:schemeClr val="bg1">
                    <a:lumMod val="95000"/>
                  </a:schemeClr>
                </a:solidFill>
              </a:rPr>
              <a:t>MUI</a:t>
            </a:r>
            <a:r>
              <a:rPr lang="zh-CN" altLang="en-US" sz="2800" dirty="0" smtClean="0">
                <a:solidFill>
                  <a:schemeClr val="bg1">
                    <a:lumMod val="95000"/>
                  </a:schemeClr>
                </a:solidFill>
              </a:rPr>
              <a:t>和字体组成</a:t>
            </a:r>
            <a:endParaRPr lang="en-US" sz="2800" dirty="0" smtClean="0">
              <a:solidFill>
                <a:schemeClr val="bg1">
                  <a:lumMod val="95000"/>
                </a:schemeClr>
              </a:solidFill>
            </a:endParaRPr>
          </a:p>
          <a:p>
            <a:pPr lvl="1">
              <a:buNone/>
            </a:pPr>
            <a:r>
              <a:rPr lang="zh-CN" altLang="en-US" sz="2400" dirty="0" smtClean="0">
                <a:solidFill>
                  <a:schemeClr val="bg1">
                    <a:lumMod val="95000"/>
                  </a:schemeClr>
                </a:solidFill>
              </a:rPr>
              <a:t>可用来构建本地化的系统映像</a:t>
            </a:r>
            <a:endParaRPr lang="en-US" sz="2400" dirty="0" smtClean="0">
              <a:solidFill>
                <a:schemeClr val="bg1">
                  <a:lumMod val="95000"/>
                </a:schemeClr>
              </a:solidFill>
            </a:endParaRPr>
          </a:p>
          <a:p>
            <a:pPr marL="457200" lvl="1" indent="0">
              <a:buNone/>
            </a:pPr>
            <a:r>
              <a:rPr lang="zh-CN" altLang="en-US" sz="2400" dirty="0" smtClean="0">
                <a:solidFill>
                  <a:schemeClr val="bg1">
                    <a:lumMod val="95000"/>
                  </a:schemeClr>
                </a:solidFill>
              </a:rPr>
              <a:t>重点语言</a:t>
            </a:r>
            <a:r>
              <a:rPr lang="en-US" sz="2400" dirty="0" smtClean="0">
                <a:solidFill>
                  <a:schemeClr val="bg1">
                    <a:lumMod val="95000"/>
                  </a:schemeClr>
                </a:solidFill>
              </a:rPr>
              <a:t>: </a:t>
            </a:r>
            <a:r>
              <a:rPr lang="zh-CN" altLang="en-US" sz="2400" dirty="0" smtClean="0">
                <a:solidFill>
                  <a:schemeClr val="bg1">
                    <a:lumMod val="95000"/>
                  </a:schemeClr>
                </a:solidFill>
              </a:rPr>
              <a:t>英文，日文，中文繁体，中文简体，德文，意大利文，法文，西班牙文</a:t>
            </a:r>
            <a:endParaRPr lang="en-US" sz="2400" dirty="0" smtClean="0">
              <a:solidFill>
                <a:schemeClr val="bg1">
                  <a:lumMod val="95000"/>
                </a:schemeClr>
              </a:solidFill>
            </a:endParaRPr>
          </a:p>
          <a:p>
            <a:pPr lvl="2"/>
            <a:r>
              <a:rPr lang="zh-CN" altLang="en-US" sz="2000" dirty="0" smtClean="0">
                <a:solidFill>
                  <a:schemeClr val="bg1">
                    <a:lumMod val="95000"/>
                  </a:schemeClr>
                </a:solidFill>
              </a:rPr>
              <a:t>目标是发布</a:t>
            </a:r>
            <a:r>
              <a:rPr lang="en-US" altLang="zh-CN" sz="2000" dirty="0" smtClean="0">
                <a:solidFill>
                  <a:schemeClr val="bg1">
                    <a:lumMod val="95000"/>
                  </a:schemeClr>
                </a:solidFill>
              </a:rPr>
              <a:t>40</a:t>
            </a:r>
            <a:r>
              <a:rPr lang="zh-CN" altLang="en-US" sz="2000" dirty="0" smtClean="0">
                <a:solidFill>
                  <a:schemeClr val="bg1">
                    <a:lumMod val="95000"/>
                  </a:schemeClr>
                </a:solidFill>
              </a:rPr>
              <a:t>种语言或语言界面包</a:t>
            </a:r>
            <a:endParaRPr lang="en-US" altLang="zh-CN" sz="2000" dirty="0" smtClean="0">
              <a:solidFill>
                <a:schemeClr val="bg1">
                  <a:lumMod val="95000"/>
                </a:schemeClr>
              </a:solidFill>
            </a:endParaRPr>
          </a:p>
          <a:p>
            <a:pPr lvl="2"/>
            <a:endParaRPr lang="en-US" sz="2000" dirty="0" smtClean="0">
              <a:solidFill>
                <a:schemeClr val="bg1">
                  <a:lumMod val="95000"/>
                </a:schemeClr>
              </a:solidFill>
            </a:endParaRPr>
          </a:p>
          <a:p>
            <a:pPr marL="0" indent="0">
              <a:buNone/>
            </a:pPr>
            <a:r>
              <a:rPr lang="zh-CN" altLang="en-US" sz="2800" dirty="0" smtClean="0">
                <a:solidFill>
                  <a:schemeClr val="bg1">
                    <a:lumMod val="95000"/>
                  </a:schemeClr>
                </a:solidFill>
              </a:rPr>
              <a:t>语言包和驱动包可以被另外安装</a:t>
            </a:r>
            <a:r>
              <a:rPr lang="en-US" sz="2800" dirty="0" smtClean="0"/>
              <a:t/>
            </a:r>
            <a:br>
              <a:rPr lang="en-US" sz="2800" dirty="0" smtClean="0"/>
            </a:br>
            <a:r>
              <a:rPr lang="en-US" sz="2800" dirty="0" smtClean="0"/>
              <a:t>post-build</a:t>
            </a:r>
            <a:endParaRPr lang="en-US" sz="2800" dirty="0"/>
          </a:p>
        </p:txBody>
      </p:sp>
    </p:spTree>
    <p:extLst>
      <p:ext uri="{BB962C8B-B14F-4D97-AF65-F5344CB8AC3E}">
        <p14:creationId xmlns:p14="http://schemas.microsoft.com/office/powerpoint/2007/7/12/main" xmlns="" val="25506328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2571744"/>
            <a:ext cx="8858280" cy="1143000"/>
          </a:xfrm>
        </p:spPr>
        <p:txBody>
          <a:bodyPr/>
          <a:lstStyle/>
          <a:p>
            <a:r>
              <a:rPr lang="zh-CN" altLang="en-US" sz="3600" b="1" dirty="0" smtClean="0"/>
              <a:t>基于</a:t>
            </a:r>
            <a:r>
              <a:rPr lang="en-US" sz="3600" b="1" dirty="0" smtClean="0"/>
              <a:t>Windows 7</a:t>
            </a:r>
            <a:r>
              <a:rPr lang="zh-CN" altLang="en-US" sz="3600" b="1" dirty="0" smtClean="0"/>
              <a:t>的嵌入式开发平台 </a:t>
            </a:r>
            <a:r>
              <a:rPr lang="en-US" altLang="zh-CN" sz="3600" b="1" dirty="0" smtClean="0"/>
              <a:t>- </a:t>
            </a:r>
            <a:br>
              <a:rPr lang="en-US" altLang="zh-CN" sz="3600" b="1" dirty="0" smtClean="0"/>
            </a:br>
            <a:r>
              <a:rPr lang="en-US" sz="3600" b="1" dirty="0" smtClean="0"/>
              <a:t>Windows Embedded</a:t>
            </a:r>
            <a:r>
              <a:rPr lang="zh-CN" altLang="en-US" sz="3600" b="1" dirty="0" smtClean="0"/>
              <a:t> </a:t>
            </a:r>
            <a:r>
              <a:rPr lang="en-US" altLang="zh-CN" sz="3600" b="1" dirty="0" smtClean="0"/>
              <a:t>Standard</a:t>
            </a:r>
            <a:r>
              <a:rPr lang="en-US" sz="3600" b="1" dirty="0" smtClean="0"/>
              <a:t> 2011</a:t>
            </a:r>
            <a:r>
              <a:rPr lang="zh-CN" altLang="en-US" sz="3600" b="1" smtClean="0"/>
              <a:t>技术概览</a:t>
            </a:r>
            <a:r>
              <a:rPr lang="en-US" sz="3600" b="1" dirty="0" smtClean="0"/>
              <a:t/>
            </a:r>
            <a:br>
              <a:rPr lang="en-US" sz="3600" b="1" dirty="0" smtClean="0"/>
            </a:br>
            <a:r>
              <a:rPr lang="en-US" altLang="zh-CN" sz="4000" b="1" dirty="0" smtClean="0"/>
              <a:t/>
            </a:r>
            <a:br>
              <a:rPr lang="en-US" altLang="zh-CN" sz="4000" b="1" dirty="0" smtClean="0"/>
            </a:br>
            <a:endParaRPr lang="zh-CN" altLang="en-US" sz="4000" dirty="0"/>
          </a:p>
        </p:txBody>
      </p:sp>
      <p:sp>
        <p:nvSpPr>
          <p:cNvPr id="5" name="文本占位符 4"/>
          <p:cNvSpPr>
            <a:spLocks noGrp="1"/>
          </p:cNvSpPr>
          <p:nvPr>
            <p:ph type="body" sz="quarter" idx="10"/>
          </p:nvPr>
        </p:nvSpPr>
        <p:spPr/>
        <p:txBody>
          <a:bodyPr/>
          <a:lstStyle/>
          <a:p>
            <a:r>
              <a:rPr lang="en-US" altLang="zh-CN" dirty="0" smtClean="0"/>
              <a:t>EMB202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4" name="Rounded Rectangle 3"/>
          <p:cNvSpPr/>
          <p:nvPr/>
        </p:nvSpPr>
        <p:spPr>
          <a:xfrm>
            <a:off x="332508" y="1295401"/>
            <a:ext cx="8582892" cy="2133600"/>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2508" y="19240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0" name="Rectangle 9"/>
          <p:cNvSpPr/>
          <p:nvPr/>
        </p:nvSpPr>
        <p:spPr>
          <a:xfrm>
            <a:off x="332508" y="236220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11" name="Rectangle 10"/>
          <p:cNvSpPr/>
          <p:nvPr/>
        </p:nvSpPr>
        <p:spPr>
          <a:xfrm>
            <a:off x="332508" y="28003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6" name="Rounded Rectangle 5"/>
          <p:cNvSpPr/>
          <p:nvPr/>
        </p:nvSpPr>
        <p:spPr>
          <a:xfrm>
            <a:off x="332508" y="3571875"/>
            <a:ext cx="8582892" cy="255315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3375" y="41719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7" name="Rectangle 6"/>
          <p:cNvSpPr/>
          <p:nvPr/>
        </p:nvSpPr>
        <p:spPr>
          <a:xfrm>
            <a:off x="333375" y="461010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8" name="Rectangle 7"/>
          <p:cNvSpPr/>
          <p:nvPr/>
        </p:nvSpPr>
        <p:spPr>
          <a:xfrm>
            <a:off x="333375" y="50482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使嵌入式功能 （</a:t>
            </a:r>
            <a:r>
              <a:rPr lang="en-US" altLang="zh-CN" dirty="0" smtClean="0"/>
              <a:t>EEFs</a:t>
            </a:r>
            <a:r>
              <a:rPr lang="zh-CN" altLang="en-US" dirty="0" smtClean="0"/>
              <a:t>）</a:t>
            </a:r>
            <a:endParaRPr lang="en-US" dirty="0"/>
          </a:p>
        </p:txBody>
      </p:sp>
      <p:sp>
        <p:nvSpPr>
          <p:cNvPr id="13" name="Rectangle 12"/>
          <p:cNvSpPr/>
          <p:nvPr/>
        </p:nvSpPr>
        <p:spPr>
          <a:xfrm>
            <a:off x="333375" y="5505450"/>
            <a:ext cx="8810625" cy="4018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3" name="Content Placeholder 2"/>
          <p:cNvSpPr>
            <a:spLocks noGrp="1"/>
          </p:cNvSpPr>
          <p:nvPr>
            <p:ph idx="1"/>
          </p:nvPr>
        </p:nvSpPr>
        <p:spPr>
          <a:xfrm>
            <a:off x="457200" y="1371601"/>
            <a:ext cx="8229600" cy="4884056"/>
          </a:xfrm>
        </p:spPr>
        <p:txBody>
          <a:bodyPr>
            <a:normAutofit/>
          </a:bodyPr>
          <a:lstStyle/>
          <a:p>
            <a:pPr>
              <a:buNone/>
            </a:pPr>
            <a:r>
              <a:rPr lang="zh-CN" altLang="en-US" sz="2800" dirty="0" smtClean="0">
                <a:solidFill>
                  <a:schemeClr val="bg1">
                    <a:lumMod val="95000"/>
                  </a:schemeClr>
                </a:solidFill>
              </a:rPr>
              <a:t>锁定你的设备</a:t>
            </a:r>
            <a:endParaRPr lang="en-US" sz="2800" dirty="0" smtClean="0">
              <a:solidFill>
                <a:schemeClr val="bg1">
                  <a:lumMod val="95000"/>
                </a:schemeClr>
              </a:solidFill>
            </a:endParaRPr>
          </a:p>
          <a:p>
            <a:pPr lvl="1">
              <a:buNone/>
            </a:pPr>
            <a:r>
              <a:rPr lang="zh-CN" altLang="en-US" sz="2400" dirty="0" smtClean="0">
                <a:solidFill>
                  <a:schemeClr val="bg1"/>
                </a:solidFill>
              </a:rPr>
              <a:t>将</a:t>
            </a:r>
            <a:r>
              <a:rPr lang="zh-CN" altLang="en-US" dirty="0" smtClean="0">
                <a:solidFill>
                  <a:schemeClr val="bg1"/>
                </a:solidFill>
              </a:rPr>
              <a:t>系统和应用的写操作从存储设备重定向至</a:t>
            </a:r>
            <a:r>
              <a:rPr lang="en-US" altLang="zh-CN" dirty="0" smtClean="0">
                <a:solidFill>
                  <a:schemeClr val="bg1"/>
                </a:solidFill>
              </a:rPr>
              <a:t>RAM</a:t>
            </a:r>
            <a:r>
              <a:rPr lang="zh-CN" altLang="en-US" dirty="0" smtClean="0">
                <a:solidFill>
                  <a:schemeClr val="bg1"/>
                </a:solidFill>
              </a:rPr>
              <a:t>：</a:t>
            </a:r>
            <a:endParaRPr lang="en-US" sz="2400" dirty="0" smtClean="0">
              <a:solidFill>
                <a:schemeClr val="bg1"/>
              </a:solidFill>
            </a:endParaRPr>
          </a:p>
          <a:p>
            <a:pPr lvl="1">
              <a:buFont typeface="Arial" pitchFamily="34" charset="0"/>
              <a:buChar char="•"/>
            </a:pPr>
            <a:r>
              <a:rPr lang="en-US" sz="2400" dirty="0" smtClean="0">
                <a:solidFill>
                  <a:schemeClr val="bg1"/>
                </a:solidFill>
              </a:rPr>
              <a:t>Enhanced Write Filter</a:t>
            </a:r>
          </a:p>
          <a:p>
            <a:pPr lvl="1">
              <a:buFont typeface="Arial" pitchFamily="34" charset="0"/>
              <a:buChar char="•"/>
            </a:pPr>
            <a:r>
              <a:rPr lang="en-US" sz="2400" dirty="0" smtClean="0">
                <a:solidFill>
                  <a:schemeClr val="bg1"/>
                </a:solidFill>
              </a:rPr>
              <a:t>File Based Write Filter</a:t>
            </a:r>
          </a:p>
          <a:p>
            <a:pPr marL="457200" lvl="1" indent="0">
              <a:buNone/>
            </a:pPr>
            <a:endParaRPr lang="en-US" sz="2400" dirty="0" smtClean="0"/>
          </a:p>
          <a:p>
            <a:pPr>
              <a:buNone/>
            </a:pPr>
            <a:r>
              <a:rPr lang="zh-CN" altLang="en-US" sz="2800" dirty="0" smtClean="0">
                <a:solidFill>
                  <a:schemeClr val="bg1">
                    <a:lumMod val="95000"/>
                  </a:schemeClr>
                </a:solidFill>
              </a:rPr>
              <a:t>硬件支持</a:t>
            </a:r>
            <a:endParaRPr lang="en-US" sz="2800" dirty="0" smtClean="0">
              <a:solidFill>
                <a:schemeClr val="bg1">
                  <a:lumMod val="95000"/>
                </a:schemeClr>
              </a:solidFill>
            </a:endParaRPr>
          </a:p>
          <a:p>
            <a:pPr lvl="1">
              <a:buNone/>
            </a:pPr>
            <a:r>
              <a:rPr lang="en-US" sz="2400" dirty="0" smtClean="0">
                <a:solidFill>
                  <a:schemeClr val="bg1"/>
                </a:solidFill>
              </a:rPr>
              <a:t>USB Boot</a:t>
            </a:r>
          </a:p>
          <a:p>
            <a:pPr lvl="1">
              <a:buNone/>
            </a:pPr>
            <a:r>
              <a:rPr lang="en-US" sz="2400" dirty="0" smtClean="0">
                <a:solidFill>
                  <a:schemeClr val="bg1"/>
                </a:solidFill>
              </a:rPr>
              <a:t>VHD Boot</a:t>
            </a:r>
          </a:p>
          <a:p>
            <a:pPr lvl="1">
              <a:buNone/>
            </a:pPr>
            <a:r>
              <a:rPr lang="en-US" sz="2400" dirty="0" smtClean="0">
                <a:solidFill>
                  <a:schemeClr val="bg1"/>
                </a:solidFill>
              </a:rPr>
              <a:t>SD Boot</a:t>
            </a:r>
          </a:p>
          <a:p>
            <a:pPr lvl="1">
              <a:buNone/>
            </a:pPr>
            <a:endParaRPr lang="en-US" sz="2400" dirty="0" smtClean="0"/>
          </a:p>
        </p:txBody>
      </p:sp>
      <p:sp>
        <p:nvSpPr>
          <p:cNvPr id="14" name="TextBox 13"/>
          <p:cNvSpPr txBox="1"/>
          <p:nvPr/>
        </p:nvSpPr>
        <p:spPr>
          <a:xfrm rot="21215266">
            <a:off x="3437339" y="2973483"/>
            <a:ext cx="3375396" cy="338554"/>
          </a:xfrm>
          <a:prstGeom prst="rect">
            <a:avLst/>
          </a:prstGeom>
          <a:noFill/>
        </p:spPr>
        <p:txBody>
          <a:bodyPr wrap="square" rtlCol="0">
            <a:spAutoFit/>
          </a:bodyPr>
          <a:lstStyle/>
          <a:p>
            <a:r>
              <a:rPr lang="zh-CN" altLang="en-US" sz="1600" i="1" dirty="0" smtClean="0">
                <a:solidFill>
                  <a:schemeClr val="accent3">
                    <a:lumMod val="40000"/>
                    <a:lumOff val="60000"/>
                  </a:schemeClr>
                </a:solidFill>
              </a:rPr>
              <a:t>*欢迎参加与之有关的动手实验</a:t>
            </a:r>
            <a:endParaRPr lang="en-US" sz="1600" dirty="0"/>
          </a:p>
        </p:txBody>
      </p:sp>
    </p:spTree>
    <p:extLst>
      <p:ext uri="{BB962C8B-B14F-4D97-AF65-F5344CB8AC3E}">
        <p14:creationId xmlns="" xmlns:p14="http://schemas.microsoft.com/office/powerpoint/2007/7/12/main" val="19738808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scene3d>
              <a:camera prst="orthographicFront"/>
              <a:lightRig rig="soft" dir="t">
                <a:rot lat="0" lon="0" rev="10800000"/>
              </a:lightRig>
            </a:scene3d>
            <a:sp3d prstMaterial="plastic">
              <a:bevelT w="27940" h="12700"/>
              <a:contourClr>
                <a:srgbClr val="DDDDDD"/>
              </a:contourClr>
            </a:sp3d>
          </a:bodyPr>
          <a:lstStyle/>
          <a:p>
            <a:endParaRPr lang="en-US" dirty="0"/>
          </a:p>
        </p:txBody>
      </p:sp>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6" name="Picture 2" descr="http://www.aub.edu.lb/cns/helpdesk/alerts/patch/privatecomputers/patchupdate_files/image004.jpg"/>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3071802" y="1571612"/>
            <a:ext cx="4435929" cy="34452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07/7/12/main" xmlns="" val="152794500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flipH="1">
            <a:off x="237258" y="3705225"/>
            <a:ext cx="8582892" cy="1762125"/>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latin typeface="Segoe" pitchFamily="34" charset="0"/>
            </a:endParaRPr>
          </a:p>
          <a:p>
            <a:pPr algn="r"/>
            <a:endParaRPr lang="en-US" sz="2800" dirty="0">
              <a:latin typeface="Segoe" pitchFamily="34" charset="0"/>
            </a:endParaRPr>
          </a:p>
          <a:p>
            <a:pPr lvl="6"/>
            <a:r>
              <a:rPr lang="zh-CN" altLang="en-US" sz="2800" dirty="0" smtClean="0">
                <a:latin typeface="Segoe" pitchFamily="34" charset="0"/>
              </a:rPr>
              <a:t>定制</a:t>
            </a:r>
            <a:r>
              <a:rPr lang="en-US" sz="2800" dirty="0" smtClean="0">
                <a:latin typeface="Segoe" pitchFamily="34" charset="0"/>
              </a:rPr>
              <a:t>Shell</a:t>
            </a:r>
          </a:p>
          <a:p>
            <a:pPr marL="3429000" lvl="7" indent="-228600" algn="just">
              <a:spcBef>
                <a:spcPct val="20000"/>
              </a:spcBef>
              <a:buClr>
                <a:schemeClr val="accent5">
                  <a:lumMod val="75000"/>
                </a:schemeClr>
              </a:buClr>
            </a:pPr>
            <a:r>
              <a:rPr lang="zh-CN" alt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无品牌的启动界面</a:t>
            </a:r>
            <a:endParaRPr lang="en-US" altLang="zh-CN"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zh-CN" alt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定制的登陆桌面面背景图像</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a:p>
            <a:pPr marL="3429000" lvl="7" indent="-228600" algn="just">
              <a:spcBef>
                <a:spcPct val="20000"/>
              </a:spcBef>
              <a:buClr>
                <a:schemeClr val="accent5">
                  <a:lumMod val="75000"/>
                </a:schemeClr>
              </a:buClr>
            </a:pPr>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Shell Launcher</a:t>
            </a:r>
          </a:p>
          <a:p>
            <a:pPr algn="r"/>
            <a:endParaRPr lang="en-US" sz="2800" dirty="0" smtClean="0">
              <a:latin typeface="Segoe" pitchFamily="34" charset="0"/>
            </a:endParaRPr>
          </a:p>
          <a:p>
            <a:pPr algn="r"/>
            <a:endParaRPr lang="en-US" sz="2800" dirty="0">
              <a:latin typeface="Segoe" pitchFamily="34" charset="0"/>
            </a:endParaRPr>
          </a:p>
        </p:txBody>
      </p:sp>
      <p:sp>
        <p:nvSpPr>
          <p:cNvPr id="9" name="Rounded Rectangle 8"/>
          <p:cNvSpPr/>
          <p:nvPr/>
        </p:nvSpPr>
        <p:spPr>
          <a:xfrm>
            <a:off x="280554" y="1590675"/>
            <a:ext cx="8582892" cy="1609724"/>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zh-CN" altLang="en-US" sz="2800" dirty="0" smtClean="0">
                <a:latin typeface="Segoe" pitchFamily="34" charset="0"/>
              </a:rPr>
              <a:t>截取消息</a:t>
            </a:r>
            <a:r>
              <a:rPr lang="en-US" altLang="zh-CN" sz="2800" dirty="0" smtClean="0">
                <a:latin typeface="Segoe" pitchFamily="34" charset="0"/>
              </a:rPr>
              <a:t>(</a:t>
            </a:r>
            <a:r>
              <a:rPr lang="en-US" sz="2800" dirty="0" smtClean="0">
                <a:latin typeface="Segoe" pitchFamily="34" charset="0"/>
              </a:rPr>
              <a:t>Message Blockers)</a:t>
            </a:r>
          </a:p>
          <a:p>
            <a:pPr lvl="2"/>
            <a:r>
              <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Dialog </a:t>
            </a:r>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filter</a:t>
            </a:r>
          </a:p>
          <a:p>
            <a:pPr lvl="2"/>
            <a:r>
              <a:rPr lang="en-US" sz="2000" dirty="0" smtClean="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rPr>
              <a:t>Message Box Auto Reply</a:t>
            </a:r>
            <a:endParaRPr lang="en-US" sz="2000" dirty="0">
              <a:solidFill>
                <a:schemeClr val="bg1"/>
              </a:solidFill>
              <a:effectLst>
                <a:outerShdw blurRad="38100" dist="38100" dir="2700000" algn="tl">
                  <a:srgbClr val="000000">
                    <a:alpha val="43137"/>
                  </a:srgbClr>
                </a:outerShdw>
              </a:effectLst>
              <a:latin typeface="Segoe" pitchFamily="34" charset="0"/>
              <a:ea typeface="Segoe" pitchFamily="34" charset="0"/>
              <a:cs typeface="Segoe" pitchFamily="34" charset="0"/>
            </a:endParaRPr>
          </a:p>
        </p:txBody>
      </p:sp>
      <p:sp>
        <p:nvSpPr>
          <p:cNvPr id="2" name="Title 1"/>
          <p:cNvSpPr>
            <a:spLocks noGrp="1"/>
          </p:cNvSpPr>
          <p:nvPr>
            <p:ph type="title"/>
          </p:nvPr>
        </p:nvSpPr>
        <p:spPr/>
        <p:txBody>
          <a:bodyPr/>
          <a:lstStyle/>
          <a:p>
            <a:r>
              <a:rPr lang="zh-CN" altLang="en-US" dirty="0" smtClean="0"/>
              <a:t>创建用户体验</a:t>
            </a:r>
            <a:endParaRPr lang="en-US" dirty="0"/>
          </a:p>
        </p:txBody>
      </p:sp>
      <p:pic>
        <p:nvPicPr>
          <p:cNvPr id="12" name="Picture 11" descr="gps_alpine_MD.png"/>
          <p:cNvPicPr>
            <a:picLocks noChangeAspect="1"/>
          </p:cNvPicPr>
          <p:nvPr/>
        </p:nvPicPr>
        <p:blipFill>
          <a:blip r:embed="rId3" cstate="print"/>
          <a:stretch>
            <a:fillRect/>
          </a:stretch>
        </p:blipFill>
        <p:spPr>
          <a:xfrm>
            <a:off x="971549" y="3752850"/>
            <a:ext cx="1783107" cy="1652346"/>
          </a:xfrm>
          <a:prstGeom prst="rect">
            <a:avLst/>
          </a:prstGeom>
        </p:spPr>
      </p:pic>
      <p:grpSp>
        <p:nvGrpSpPr>
          <p:cNvPr id="3" name="Group 13"/>
          <p:cNvGrpSpPr/>
          <p:nvPr/>
        </p:nvGrpSpPr>
        <p:grpSpPr>
          <a:xfrm>
            <a:off x="5883102" y="1733672"/>
            <a:ext cx="2355623" cy="1090800"/>
            <a:chOff x="2116776" y="5415147"/>
            <a:chExt cx="549233" cy="254329"/>
          </a:xfrm>
        </p:grpSpPr>
        <p:pic>
          <p:nvPicPr>
            <p:cNvPr id="15"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116776" y="5415147"/>
              <a:ext cx="254329" cy="254329"/>
            </a:xfrm>
            <a:prstGeom prst="rect">
              <a:avLst/>
            </a:prstGeom>
            <a:noFill/>
          </p:spPr>
        </p:pic>
        <p:pic>
          <p:nvPicPr>
            <p:cNvPr id="16"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411680" y="5415147"/>
              <a:ext cx="254329" cy="254329"/>
            </a:xfrm>
            <a:prstGeom prst="rect">
              <a:avLst/>
            </a:prstGeom>
            <a:noFill/>
          </p:spPr>
        </p:pic>
      </p:grpSp>
      <p:grpSp>
        <p:nvGrpSpPr>
          <p:cNvPr id="4" name="Group 16"/>
          <p:cNvGrpSpPr/>
          <p:nvPr/>
        </p:nvGrpSpPr>
        <p:grpSpPr>
          <a:xfrm>
            <a:off x="5778327" y="1871475"/>
            <a:ext cx="2355623" cy="1090800"/>
            <a:chOff x="2116776" y="5415147"/>
            <a:chExt cx="549233" cy="254329"/>
          </a:xfrm>
        </p:grpSpPr>
        <p:pic>
          <p:nvPicPr>
            <p:cNvPr id="18"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116776" y="5415147"/>
              <a:ext cx="254329" cy="254329"/>
            </a:xfrm>
            <a:prstGeom prst="rect">
              <a:avLst/>
            </a:prstGeom>
            <a:noFill/>
          </p:spPr>
        </p:pic>
        <p:pic>
          <p:nvPicPr>
            <p:cNvPr id="19" name="Picture 8" descr="C:\Documents and Settings\Pennie\My Documents\ACERDATA (D)\Pennie's documents\MS Image\Shapes and Graphics\Windows_Vista_Icons_ for_Marketing_use\Vista Icons off the web\AuxiliaryDisplayCpl.dll_I000a_0409.png"/>
            <p:cNvPicPr>
              <a:picLocks noChangeAspect="1" noChangeArrowheads="1"/>
            </p:cNvPicPr>
            <p:nvPr/>
          </p:nvPicPr>
          <p:blipFill>
            <a:blip r:embed="rId4" cstate="print"/>
            <a:srcRect/>
            <a:stretch>
              <a:fillRect/>
            </a:stretch>
          </p:blipFill>
          <p:spPr bwMode="auto">
            <a:xfrm>
              <a:off x="2411680" y="5415147"/>
              <a:ext cx="254329" cy="254329"/>
            </a:xfrm>
            <a:prstGeom prst="rect">
              <a:avLst/>
            </a:prstGeom>
            <a:noFill/>
          </p:spPr>
        </p:pic>
      </p:grpSp>
    </p:spTree>
    <p:extLst>
      <p:ext uri="{BB962C8B-B14F-4D97-AF65-F5344CB8AC3E}">
        <p14:creationId xmlns:p14="http://schemas.microsoft.com/office/powerpoint/2007/7/12/main" xmlns="" val="22373203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dirty="0" smtClean="0"/>
              <a:t>Dialog Filter</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4098" name="Picture 2" descr="S:\Documents\Slidework\DVD_ART34\Artwork_Imagery\Brand Photos\Scenarios\FY08 Brand - Business - No_exp\Woman mobile protable server IT Pro Enterprise.png"/>
          <p:cNvPicPr>
            <a:picLocks noChangeAspect="1" noChangeArrowheads="1"/>
          </p:cNvPicPr>
          <p:nvPr/>
        </p:nvPicPr>
        <p:blipFill>
          <a:blip r:embed="rId3" cstate="print"/>
          <a:srcRect r="18313"/>
          <a:stretch>
            <a:fillRect/>
          </a:stretch>
        </p:blipFill>
        <p:spPr bwMode="auto">
          <a:xfrm>
            <a:off x="5362575" y="1076325"/>
            <a:ext cx="3781425" cy="3086100"/>
          </a:xfrm>
          <a:prstGeom prst="rect">
            <a:avLst/>
          </a:prstGeom>
          <a:noFill/>
        </p:spPr>
      </p:pic>
      <p:sp>
        <p:nvSpPr>
          <p:cNvPr id="4" name="Rounded Rectangle 3"/>
          <p:cNvSpPr/>
          <p:nvPr/>
        </p:nvSpPr>
        <p:spPr>
          <a:xfrm>
            <a:off x="333375" y="1104900"/>
            <a:ext cx="8582892" cy="5229225"/>
          </a:xfrm>
          <a:prstGeom prst="roundRect">
            <a:avLst>
              <a:gd name="adj" fmla="val 7533"/>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3375" y="1447799"/>
            <a:ext cx="8810625" cy="914401"/>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6" name="Rectangle 5"/>
          <p:cNvSpPr/>
          <p:nvPr/>
        </p:nvSpPr>
        <p:spPr>
          <a:xfrm>
            <a:off x="333375" y="2927350"/>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7" name="Rectangle 6"/>
          <p:cNvSpPr/>
          <p:nvPr/>
        </p:nvSpPr>
        <p:spPr>
          <a:xfrm>
            <a:off x="333375" y="4022725"/>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8" name="Rectangle 7"/>
          <p:cNvSpPr/>
          <p:nvPr/>
        </p:nvSpPr>
        <p:spPr>
          <a:xfrm>
            <a:off x="333375" y="5118100"/>
            <a:ext cx="8810625" cy="53022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defRPr/>
            </a:pPr>
            <a:endParaRPr lang="en-US" sz="1600" dirty="0"/>
          </a:p>
        </p:txBody>
      </p:sp>
      <p:sp>
        <p:nvSpPr>
          <p:cNvPr id="2" name="Title 1"/>
          <p:cNvSpPr>
            <a:spLocks noGrp="1"/>
          </p:cNvSpPr>
          <p:nvPr>
            <p:ph type="title"/>
          </p:nvPr>
        </p:nvSpPr>
        <p:spPr/>
        <p:txBody>
          <a:bodyPr/>
          <a:lstStyle/>
          <a:p>
            <a:r>
              <a:rPr lang="zh-CN" altLang="en-US" dirty="0" smtClean="0"/>
              <a:t>行动起来</a:t>
            </a:r>
            <a:endParaRPr lang="en-US" dirty="0"/>
          </a:p>
        </p:txBody>
      </p:sp>
      <p:sp>
        <p:nvSpPr>
          <p:cNvPr id="3" name="Content Placeholder 2"/>
          <p:cNvSpPr>
            <a:spLocks noGrp="1"/>
          </p:cNvSpPr>
          <p:nvPr>
            <p:ph idx="1"/>
          </p:nvPr>
        </p:nvSpPr>
        <p:spPr>
          <a:xfrm>
            <a:off x="428596" y="1500174"/>
            <a:ext cx="8229600" cy="4525963"/>
          </a:xfrm>
        </p:spPr>
        <p:txBody>
          <a:bodyPr>
            <a:normAutofit/>
          </a:bodyPr>
          <a:lstStyle/>
          <a:p>
            <a:pPr marL="0" indent="0">
              <a:buNone/>
            </a:pPr>
            <a:r>
              <a:rPr lang="en-US" altLang="zh-CN" dirty="0" smtClean="0">
                <a:solidFill>
                  <a:schemeClr val="bg1">
                    <a:lumMod val="95000"/>
                  </a:schemeClr>
                </a:solidFill>
              </a:rPr>
              <a:t>Windows Embedded </a:t>
            </a:r>
            <a:r>
              <a:rPr lang="en-US" dirty="0" smtClean="0">
                <a:solidFill>
                  <a:schemeClr val="bg1">
                    <a:lumMod val="95000"/>
                  </a:schemeClr>
                </a:solidFill>
              </a:rPr>
              <a:t>Standard 2011 </a:t>
            </a:r>
            <a:r>
              <a:rPr lang="zh-CN" altLang="en-US" dirty="0" smtClean="0">
                <a:solidFill>
                  <a:schemeClr val="bg1">
                    <a:lumMod val="95000"/>
                  </a:schemeClr>
                </a:solidFill>
              </a:rPr>
              <a:t>将</a:t>
            </a:r>
            <a:r>
              <a:rPr lang="en-US" altLang="zh-CN" dirty="0" smtClean="0">
                <a:solidFill>
                  <a:schemeClr val="bg1">
                    <a:lumMod val="95000"/>
                  </a:schemeClr>
                </a:solidFill>
              </a:rPr>
              <a:t>Windows 7</a:t>
            </a:r>
          </a:p>
          <a:p>
            <a:pPr marL="0" indent="0">
              <a:buNone/>
            </a:pPr>
            <a:r>
              <a:rPr lang="zh-CN" altLang="en-US" dirty="0" smtClean="0">
                <a:solidFill>
                  <a:schemeClr val="bg1">
                    <a:lumMod val="95000"/>
                  </a:schemeClr>
                </a:solidFill>
              </a:rPr>
              <a:t>的强大功能延伸至设备</a:t>
            </a:r>
            <a:endParaRPr lang="en-US" dirty="0" smtClean="0">
              <a:solidFill>
                <a:schemeClr val="bg1">
                  <a:lumMod val="95000"/>
                </a:schemeClr>
              </a:solidFill>
            </a:endParaRPr>
          </a:p>
          <a:p>
            <a:endParaRPr lang="en-US" dirty="0" smtClean="0">
              <a:solidFill>
                <a:schemeClr val="bg1">
                  <a:lumMod val="95000"/>
                </a:schemeClr>
              </a:solidFill>
            </a:endParaRPr>
          </a:p>
          <a:p>
            <a:pPr>
              <a:buNone/>
            </a:pPr>
            <a:r>
              <a:rPr lang="zh-CN" altLang="en-US" dirty="0" smtClean="0">
                <a:solidFill>
                  <a:schemeClr val="bg1">
                    <a:lumMod val="95000"/>
                  </a:schemeClr>
                </a:solidFill>
              </a:rPr>
              <a:t>测试版已经可以下载</a:t>
            </a:r>
            <a:r>
              <a:rPr lang="en-US" dirty="0" smtClean="0">
                <a:solidFill>
                  <a:schemeClr val="bg1">
                    <a:lumMod val="95000"/>
                  </a:schemeClr>
                </a:solidFill>
              </a:rPr>
              <a:t>!</a:t>
            </a:r>
          </a:p>
          <a:p>
            <a:endParaRPr lang="en-US" dirty="0" smtClean="0">
              <a:solidFill>
                <a:schemeClr val="bg1">
                  <a:lumMod val="95000"/>
                </a:schemeClr>
              </a:solidFill>
            </a:endParaRPr>
          </a:p>
          <a:p>
            <a:pPr>
              <a:buNone/>
            </a:pPr>
            <a:r>
              <a:rPr lang="zh-CN" altLang="en-US" dirty="0" smtClean="0">
                <a:solidFill>
                  <a:schemeClr val="bg1">
                    <a:lumMod val="95000"/>
                  </a:schemeClr>
                </a:solidFill>
              </a:rPr>
              <a:t>请评估你的设备和使用情形，提出宝贵意见！</a:t>
            </a:r>
            <a:endParaRPr lang="en-US" dirty="0"/>
          </a:p>
        </p:txBody>
      </p:sp>
      <p:sp>
        <p:nvSpPr>
          <p:cNvPr id="11" name="TextBox 10"/>
          <p:cNvSpPr txBox="1"/>
          <p:nvPr/>
        </p:nvSpPr>
        <p:spPr>
          <a:xfrm>
            <a:off x="3000364" y="4714884"/>
            <a:ext cx="321471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07/7/12/main" xmlns="" val="39754627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参考资源</a:t>
            </a:r>
            <a:endParaRPr lang="zh-CN" altLang="en-US" dirty="0"/>
          </a:p>
        </p:txBody>
      </p:sp>
      <p:sp>
        <p:nvSpPr>
          <p:cNvPr id="3" name="Content Placeholder 2"/>
          <p:cNvSpPr>
            <a:spLocks noGrp="1"/>
          </p:cNvSpPr>
          <p:nvPr>
            <p:ph idx="1"/>
          </p:nvPr>
        </p:nvSpPr>
        <p:spPr/>
        <p:txBody>
          <a:bodyPr/>
          <a:lstStyle/>
          <a:p>
            <a:pPr lvl="0"/>
            <a:r>
              <a:rPr lang="zh-CN" altLang="en-US" sz="2000" dirty="0" smtClean="0"/>
              <a:t>产品介绍 </a:t>
            </a:r>
            <a:r>
              <a:rPr lang="en-US" sz="2000" u="sng" dirty="0" smtClean="0">
                <a:hlinkClick r:id="rId3"/>
              </a:rPr>
              <a:t>http://www.microsoft.com/windowsembedded/en-us/products/westandard/futureversion.mspx</a:t>
            </a:r>
            <a:endParaRPr lang="en-US" sz="2000" dirty="0" smtClean="0"/>
          </a:p>
          <a:p>
            <a:pPr lvl="0"/>
            <a:r>
              <a:rPr lang="zh-CN" altLang="en-US" sz="2000" dirty="0" smtClean="0"/>
              <a:t>测试版（</a:t>
            </a:r>
            <a:r>
              <a:rPr lang="en-US" sz="2000" dirty="0" smtClean="0"/>
              <a:t>CTP </a:t>
            </a:r>
            <a:r>
              <a:rPr lang="zh-CN" altLang="en-US" sz="2000" dirty="0" smtClean="0"/>
              <a:t>）下载 </a:t>
            </a:r>
            <a:r>
              <a:rPr lang="en-US" sz="2000" u="sng" dirty="0" smtClean="0">
                <a:hlinkClick r:id="rId4"/>
              </a:rPr>
              <a:t>https://connect.microsoft.com/windowsembedded</a:t>
            </a:r>
            <a:endParaRPr lang="en-US" sz="2000" dirty="0" smtClean="0"/>
          </a:p>
          <a:p>
            <a:pPr lvl="0"/>
            <a:r>
              <a:rPr lang="zh-CN" altLang="en-US" sz="2000" dirty="0" smtClean="0"/>
              <a:t>提出反馈意见 </a:t>
            </a:r>
            <a:r>
              <a:rPr lang="en-US" sz="2000" u="sng" dirty="0" smtClean="0">
                <a:hlinkClick r:id="rId5"/>
              </a:rPr>
              <a:t>https://connect.microsoft.com/windowsembedded/Feedback</a:t>
            </a:r>
            <a:endParaRPr lang="en-US" sz="2000" dirty="0" smtClean="0"/>
          </a:p>
          <a:p>
            <a:r>
              <a:rPr lang="en-US" sz="2000" dirty="0" smtClean="0"/>
              <a:t>MSDN </a:t>
            </a:r>
            <a:r>
              <a:rPr lang="zh-CN" altLang="en-US" sz="2000" dirty="0" smtClean="0"/>
              <a:t>嵌入式中文论坛</a:t>
            </a:r>
            <a:r>
              <a:rPr lang="en-US" sz="2000" dirty="0" smtClean="0"/>
              <a:t> </a:t>
            </a:r>
            <a:r>
              <a:rPr lang="en-US" sz="2000" u="sng" dirty="0" smtClean="0">
                <a:hlinkClick r:id="rId6"/>
              </a:rPr>
              <a:t>http://social.msdn.microsoft.com/Forums/en-US/category/embeddedwindows/</a:t>
            </a:r>
            <a:endParaRPr lang="en-US" sz="2000" dirty="0" smtClean="0"/>
          </a:p>
          <a:p>
            <a:pPr lvl="0"/>
            <a:r>
              <a:rPr lang="zh-CN" altLang="en-US" sz="2000" dirty="0" smtClean="0"/>
              <a:t>团队博客</a:t>
            </a:r>
            <a:endParaRPr lang="en-US" altLang="zh-CN" sz="2000" dirty="0" smtClean="0"/>
          </a:p>
          <a:p>
            <a:pPr>
              <a:buNone/>
            </a:pPr>
            <a:r>
              <a:rPr lang="zh-CN" altLang="en-US" sz="2000" dirty="0" smtClean="0"/>
              <a:t>        英文 </a:t>
            </a:r>
            <a:r>
              <a:rPr lang="en-US" sz="2000" u="sng" dirty="0" smtClean="0">
                <a:hlinkClick r:id="rId7"/>
              </a:rPr>
              <a:t>http://blogs.msdn.com/embedded/</a:t>
            </a:r>
            <a:endParaRPr lang="en-US" sz="2000" dirty="0" smtClean="0"/>
          </a:p>
          <a:p>
            <a:pPr lvl="0">
              <a:buNone/>
            </a:pPr>
            <a:r>
              <a:rPr lang="zh-CN" altLang="en-US" sz="2000" dirty="0" smtClean="0"/>
              <a:t>        中文  </a:t>
            </a:r>
            <a:r>
              <a:rPr lang="en-US" altLang="zh-CN" sz="2000" dirty="0" smtClean="0">
                <a:hlinkClick r:id="rId8"/>
              </a:rPr>
              <a:t>http://blogs.msdn.com/embeddedchina/default.aspx</a:t>
            </a:r>
            <a:endParaRPr lang="en-US" altLang="zh-CN" sz="2000" dirty="0" smtClean="0"/>
          </a:p>
          <a:p>
            <a:pPr lvl="0"/>
            <a:r>
              <a:rPr lang="zh-CN" altLang="en-US" sz="2000" dirty="0" smtClean="0"/>
              <a:t>参加网络广播</a:t>
            </a:r>
            <a:r>
              <a:rPr lang="en-US" sz="2000" u="sng" dirty="0" smtClean="0">
                <a:hlinkClick r:id="rId9"/>
              </a:rPr>
              <a:t>https://swrt.worktankseattle.com/webcast/2672/preview.aspx</a:t>
            </a:r>
            <a:endParaRPr lang="en-US" sz="2000" dirty="0" smtClean="0"/>
          </a:p>
          <a:p>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3" name="Rounded Rectangle 12"/>
          <p:cNvSpPr/>
          <p:nvPr/>
        </p:nvSpPr>
        <p:spPr>
          <a:xfrm>
            <a:off x="332508" y="4495800"/>
            <a:ext cx="7018317" cy="1676400"/>
          </a:xfrm>
          <a:prstGeom prst="roundRect">
            <a:avLst>
              <a:gd name="adj" fmla="val 12903"/>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32508" y="3581400"/>
            <a:ext cx="7018317" cy="838200"/>
          </a:xfrm>
          <a:prstGeom prst="roundRect">
            <a:avLst>
              <a:gd name="adj" fmla="val 19829"/>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32508" y="1371601"/>
            <a:ext cx="7018317" cy="2133599"/>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4" name="Rectangle 8"/>
          <p:cNvSpPr>
            <a:spLocks noGrp="1" noChangeArrowheads="1"/>
          </p:cNvSpPr>
          <p:nvPr>
            <p:ph type="title"/>
          </p:nvPr>
        </p:nvSpPr>
        <p:spPr/>
        <p:txBody>
          <a:bodyPr/>
          <a:lstStyle/>
          <a:p>
            <a:r>
              <a:rPr lang="zh-CN" altLang="en-US" dirty="0" smtClean="0"/>
              <a:t>课程目标及要点</a:t>
            </a:r>
            <a:endParaRPr lang="en-US" dirty="0"/>
          </a:p>
        </p:txBody>
      </p:sp>
      <p:sp>
        <p:nvSpPr>
          <p:cNvPr id="29698" name="Rectangle 9"/>
          <p:cNvSpPr>
            <a:spLocks noGrp="1" noChangeArrowheads="1"/>
          </p:cNvSpPr>
          <p:nvPr>
            <p:ph idx="1"/>
          </p:nvPr>
        </p:nvSpPr>
        <p:spPr>
          <a:xfrm>
            <a:off x="428596" y="1357298"/>
            <a:ext cx="8229600" cy="4525963"/>
          </a:xfrm>
        </p:spPr>
        <p:txBody>
          <a:bodyPr>
            <a:normAutofit/>
          </a:bodyPr>
          <a:lstStyle/>
          <a:p>
            <a:pPr marL="0" indent="0">
              <a:buNone/>
            </a:pPr>
            <a:r>
              <a:rPr lang="zh-CN" altLang="en-US" sz="2400" b="0" dirty="0" smtClean="0">
                <a:solidFill>
                  <a:schemeClr val="bg1"/>
                </a:solidFill>
              </a:rPr>
              <a:t>课程目标</a:t>
            </a:r>
            <a:endParaRPr lang="en-US" sz="2400" b="0" dirty="0" smtClean="0">
              <a:solidFill>
                <a:schemeClr val="bg1"/>
              </a:solidFill>
            </a:endParaRPr>
          </a:p>
        </p:txBody>
      </p:sp>
      <p:sp>
        <p:nvSpPr>
          <p:cNvPr id="4" name="Rectangle 3"/>
          <p:cNvSpPr/>
          <p:nvPr/>
        </p:nvSpPr>
        <p:spPr>
          <a:xfrm>
            <a:off x="332508" y="18288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indent="-7938">
              <a:lnSpc>
                <a:spcPct val="120000"/>
              </a:lnSpc>
            </a:pPr>
            <a:r>
              <a:rPr lang="zh-CN" altLang="en-US" dirty="0" smtClean="0">
                <a:latin typeface="Segoe" pitchFamily="34" charset="0"/>
              </a:rPr>
              <a:t>熟悉</a:t>
            </a:r>
            <a:r>
              <a:rPr lang="en-US" dirty="0" smtClean="0">
                <a:latin typeface="Segoe" pitchFamily="34" charset="0"/>
              </a:rPr>
              <a:t> Windows Embedded Standard 2011</a:t>
            </a:r>
          </a:p>
        </p:txBody>
      </p:sp>
      <p:sp>
        <p:nvSpPr>
          <p:cNvPr id="6" name="Rectangle 5"/>
          <p:cNvSpPr/>
          <p:nvPr/>
        </p:nvSpPr>
        <p:spPr>
          <a:xfrm>
            <a:off x="332508" y="23622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考虑使用</a:t>
            </a:r>
            <a:r>
              <a:rPr lang="en-US" dirty="0" smtClean="0">
                <a:latin typeface="Segoe" pitchFamily="34" charset="0"/>
              </a:rPr>
              <a:t>Windows Embedded Standard 2011</a:t>
            </a:r>
            <a:r>
              <a:rPr lang="zh-CN" altLang="en-US" dirty="0" smtClean="0">
                <a:latin typeface="Segoe" pitchFamily="34" charset="0"/>
              </a:rPr>
              <a:t>构建你的设备</a:t>
            </a:r>
            <a:endParaRPr lang="en-US" dirty="0" smtClean="0">
              <a:latin typeface="Segoe" pitchFamily="34" charset="0"/>
            </a:endParaRPr>
          </a:p>
        </p:txBody>
      </p:sp>
      <p:sp>
        <p:nvSpPr>
          <p:cNvPr id="7" name="Rectangle 6"/>
          <p:cNvSpPr/>
          <p:nvPr/>
        </p:nvSpPr>
        <p:spPr>
          <a:xfrm>
            <a:off x="332508" y="28956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给我们尽早提出反馈意见建议</a:t>
            </a:r>
            <a:endParaRPr lang="en-US" dirty="0" smtClean="0">
              <a:latin typeface="Segoe" pitchFamily="34" charset="0"/>
            </a:endParaRPr>
          </a:p>
        </p:txBody>
      </p:sp>
      <p:sp>
        <p:nvSpPr>
          <p:cNvPr id="8" name="Rectangle 7"/>
          <p:cNvSpPr/>
          <p:nvPr/>
        </p:nvSpPr>
        <p:spPr>
          <a:xfrm>
            <a:off x="332508" y="49530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下载在你的设备上评估测试</a:t>
            </a:r>
            <a:endParaRPr lang="en-US" dirty="0" smtClean="0">
              <a:latin typeface="Segoe" pitchFamily="34" charset="0"/>
            </a:endParaRPr>
          </a:p>
        </p:txBody>
      </p:sp>
      <p:sp>
        <p:nvSpPr>
          <p:cNvPr id="9" name="Rectangle 8"/>
          <p:cNvSpPr/>
          <p:nvPr/>
        </p:nvSpPr>
        <p:spPr>
          <a:xfrm>
            <a:off x="332508" y="54864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dirty="0" smtClean="0">
                <a:latin typeface="Segoe" pitchFamily="34" charset="0"/>
              </a:rPr>
              <a:t>提出反馈意见</a:t>
            </a:r>
            <a:endParaRPr lang="en-US" dirty="0" smtClean="0">
              <a:latin typeface="Segoe" pitchFamily="34" charset="0"/>
            </a:endParaRPr>
          </a:p>
        </p:txBody>
      </p:sp>
      <p:sp>
        <p:nvSpPr>
          <p:cNvPr id="10" name="Rectangle 9"/>
          <p:cNvSpPr txBox="1">
            <a:spLocks noChangeArrowheads="1"/>
          </p:cNvSpPr>
          <p:nvPr/>
        </p:nvSpPr>
        <p:spPr bwMode="white">
          <a:xfrm>
            <a:off x="457200" y="4495800"/>
            <a:ext cx="4038600" cy="1447800"/>
          </a:xfrm>
          <a:prstGeom prst="rect">
            <a:avLst/>
          </a:prstGeom>
          <a:effectLst/>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测试版 （</a:t>
            </a:r>
            <a:r>
              <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CTP</a:t>
            </a: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）已发布！</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endParaRPr>
          </a:p>
        </p:txBody>
      </p:sp>
      <p:sp>
        <p:nvSpPr>
          <p:cNvPr id="11" name="Rectangle 9"/>
          <p:cNvSpPr txBox="1">
            <a:spLocks noChangeArrowheads="1"/>
          </p:cNvSpPr>
          <p:nvPr/>
        </p:nvSpPr>
        <p:spPr bwMode="white">
          <a:xfrm>
            <a:off x="457200" y="3575538"/>
            <a:ext cx="8229600" cy="1066800"/>
          </a:xfrm>
          <a:prstGeom prst="rect">
            <a:avLst/>
          </a:prstGeom>
          <a:effectLst/>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基于</a:t>
            </a:r>
            <a:r>
              <a:rPr kumimoji="0" lang="en-US" altLang="zh-CN"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Windows 7</a:t>
            </a:r>
            <a:r>
              <a:rPr kumimoji="0" lang="zh-CN" alt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rPr>
              <a:t>代码构建特殊设备</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Segoe" pitchFamily="34" charset="0"/>
              <a:cs typeface="Segoe" pitchFamily="34" charset="0"/>
            </a:endParaRPr>
          </a:p>
        </p:txBody>
      </p:sp>
      <p:pic>
        <p:nvPicPr>
          <p:cNvPr id="2050" name="Picture 2" descr="S:\Documents\Slidework\DVD_ART34\Artwork_Imagery\Hardware Photos\OEM HW\Prototype phone of the future\mobile cell phone phone of the future f-b.png"/>
          <p:cNvPicPr>
            <a:picLocks noChangeAspect="1" noChangeArrowheads="1"/>
          </p:cNvPicPr>
          <p:nvPr/>
        </p:nvPicPr>
        <p:blipFill>
          <a:blip r:embed="rId3" cstate="print"/>
          <a:srcRect/>
          <a:stretch>
            <a:fillRect/>
          </a:stretch>
        </p:blipFill>
        <p:spPr bwMode="auto">
          <a:xfrm>
            <a:off x="5434012" y="3429000"/>
            <a:ext cx="3709988" cy="2872493"/>
          </a:xfrm>
          <a:prstGeom prst="rect">
            <a:avLst/>
          </a:prstGeom>
          <a:noFill/>
        </p:spPr>
      </p:pic>
    </p:spTree>
    <p:extLst>
      <p:ext uri="{BB962C8B-B14F-4D97-AF65-F5344CB8AC3E}">
        <p14:creationId xmlns:p14="http://schemas.microsoft.com/office/powerpoint/2007/7/12/main" xmlns="" val="39470423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6082981" y="2051583"/>
            <a:ext cx="2866959" cy="12627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152480" y="3442960"/>
            <a:ext cx="2866959" cy="126274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3152480" y="2045766"/>
            <a:ext cx="2866959" cy="126274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31065" y="3449940"/>
            <a:ext cx="2866959" cy="1262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232228" y="2046513"/>
            <a:ext cx="2866959" cy="1262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bwMode="auto">
          <a:xfrm>
            <a:off x="3152617" y="1219199"/>
            <a:ext cx="2875546" cy="5075267"/>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sp>
        <p:nvSpPr>
          <p:cNvPr id="73" name="Rounded Rectangle 72"/>
          <p:cNvSpPr/>
          <p:nvPr/>
        </p:nvSpPr>
        <p:spPr bwMode="auto">
          <a:xfrm>
            <a:off x="228600" y="1219199"/>
            <a:ext cx="2875546" cy="5075267"/>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115" name="Rounded Rectangle 114"/>
          <p:cNvSpPr/>
          <p:nvPr/>
        </p:nvSpPr>
        <p:spPr bwMode="auto">
          <a:xfrm>
            <a:off x="304800" y="4861913"/>
            <a:ext cx="2723146" cy="1399675"/>
          </a:xfrm>
          <a:prstGeom prst="roundRect">
            <a:avLst>
              <a:gd name="adj" fmla="val 15327"/>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83" name="Rounded Rectangle 82"/>
          <p:cNvSpPr/>
          <p:nvPr/>
        </p:nvSpPr>
        <p:spPr bwMode="auto">
          <a:xfrm>
            <a:off x="3228817" y="1207167"/>
            <a:ext cx="2725152"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sp>
        <p:nvSpPr>
          <p:cNvPr id="82" name="Rounded Rectangle 81"/>
          <p:cNvSpPr/>
          <p:nvPr/>
        </p:nvSpPr>
        <p:spPr bwMode="auto">
          <a:xfrm>
            <a:off x="304800" y="1207167"/>
            <a:ext cx="2725152"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latin typeface="+mn-lt"/>
            </a:endParaRPr>
          </a:p>
        </p:txBody>
      </p:sp>
      <p:sp>
        <p:nvSpPr>
          <p:cNvPr id="71" name="Title 106"/>
          <p:cNvSpPr>
            <a:spLocks noGrp="1"/>
          </p:cNvSpPr>
          <p:nvPr>
            <p:ph type="title"/>
          </p:nvPr>
        </p:nvSpPr>
        <p:spPr/>
        <p:txBody>
          <a:bodyPr/>
          <a:lstStyle/>
          <a:p>
            <a:r>
              <a:rPr lang="zh-CN" altLang="en-US" dirty="0" smtClean="0"/>
              <a:t>嵌入式</a:t>
            </a:r>
            <a:r>
              <a:rPr lang="en-US" altLang="zh-CN" dirty="0" smtClean="0"/>
              <a:t>Windows</a:t>
            </a:r>
            <a:r>
              <a:rPr lang="zh-CN" altLang="en-US" dirty="0" smtClean="0"/>
              <a:t>家族</a:t>
            </a:r>
            <a:endParaRPr lang="en-US" dirty="0"/>
          </a:p>
        </p:txBody>
      </p:sp>
      <p:sp>
        <p:nvSpPr>
          <p:cNvPr id="76" name="Rounded Rectangle 75"/>
          <p:cNvSpPr/>
          <p:nvPr/>
        </p:nvSpPr>
        <p:spPr bwMode="auto">
          <a:xfrm>
            <a:off x="6077954" y="1204570"/>
            <a:ext cx="2875546" cy="2338730"/>
          </a:xfrm>
          <a:prstGeom prst="roundRect">
            <a:avLst>
              <a:gd name="adj" fmla="val 8975"/>
            </a:avLst>
          </a:prstGeom>
          <a:solidFill>
            <a:schemeClr val="accent4">
              <a:lumMod val="85000"/>
              <a:lumOff val="15000"/>
              <a:alpha val="65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sp>
        <p:nvSpPr>
          <p:cNvPr id="77" name="Rounded Rectangle 76"/>
          <p:cNvSpPr/>
          <p:nvPr/>
        </p:nvSpPr>
        <p:spPr bwMode="auto">
          <a:xfrm>
            <a:off x="6077954" y="3590925"/>
            <a:ext cx="2875546" cy="2686050"/>
          </a:xfrm>
          <a:prstGeom prst="roundRect">
            <a:avLst>
              <a:gd name="adj" fmla="val 8975"/>
            </a:avLst>
          </a:prstGeom>
          <a:solidFill>
            <a:schemeClr val="tx1">
              <a:alpha val="64000"/>
            </a:scheme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pic>
        <p:nvPicPr>
          <p:cNvPr id="78" name="Picture 2" descr="C:\Users\obloch\Pictures\Embedded Logos &amp; Graphics\wEmbed-Stnd_h_rgb_r.png"/>
          <p:cNvPicPr>
            <a:picLocks noChangeAspect="1" noChangeArrowheads="1"/>
          </p:cNvPicPr>
          <p:nvPr/>
        </p:nvPicPr>
        <p:blipFill>
          <a:blip r:embed="rId3" cstate="screen"/>
          <a:srcRect/>
          <a:stretch>
            <a:fillRect/>
          </a:stretch>
        </p:blipFill>
        <p:spPr bwMode="white">
          <a:xfrm>
            <a:off x="3397410" y="1318464"/>
            <a:ext cx="2385960" cy="475239"/>
          </a:xfrm>
          <a:prstGeom prst="rect">
            <a:avLst/>
          </a:prstGeom>
          <a:noFill/>
        </p:spPr>
      </p:pic>
      <p:pic>
        <p:nvPicPr>
          <p:cNvPr id="79" name="Picture 6" descr="C:\Users\obloch\Pictures\Embedded Logos &amp; Graphics\wemb-compact_h_rgb_r.png"/>
          <p:cNvPicPr>
            <a:picLocks noChangeAspect="1" noChangeArrowheads="1"/>
          </p:cNvPicPr>
          <p:nvPr/>
        </p:nvPicPr>
        <p:blipFill>
          <a:blip r:embed="rId4" cstate="screen"/>
          <a:srcRect/>
          <a:stretch>
            <a:fillRect/>
          </a:stretch>
        </p:blipFill>
        <p:spPr bwMode="white">
          <a:xfrm>
            <a:off x="467196" y="1311828"/>
            <a:ext cx="2398355" cy="516972"/>
          </a:xfrm>
          <a:prstGeom prst="rect">
            <a:avLst/>
          </a:prstGeom>
          <a:noFill/>
        </p:spPr>
      </p:pic>
      <p:sp>
        <p:nvSpPr>
          <p:cNvPr id="84" name="Rounded Rectangle 83"/>
          <p:cNvSpPr/>
          <p:nvPr/>
        </p:nvSpPr>
        <p:spPr bwMode="auto">
          <a:xfrm>
            <a:off x="6149391" y="1217617"/>
            <a:ext cx="2732673"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pic>
        <p:nvPicPr>
          <p:cNvPr id="85" name="Picture 2" descr="Z:\Microsoft\Brands\Windows Embedded Server\WinEmbed-Server_h_rgb_r.png"/>
          <p:cNvPicPr>
            <a:picLocks noChangeAspect="1" noChangeArrowheads="1"/>
          </p:cNvPicPr>
          <p:nvPr/>
        </p:nvPicPr>
        <p:blipFill>
          <a:blip r:embed="rId5" cstate="screen"/>
          <a:srcRect/>
          <a:stretch>
            <a:fillRect/>
          </a:stretch>
        </p:blipFill>
        <p:spPr bwMode="white">
          <a:xfrm>
            <a:off x="6339540" y="1337072"/>
            <a:ext cx="2352375" cy="458922"/>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86" name="Rounded Rectangle 85"/>
          <p:cNvSpPr/>
          <p:nvPr/>
        </p:nvSpPr>
        <p:spPr bwMode="auto">
          <a:xfrm>
            <a:off x="6149391" y="3617069"/>
            <a:ext cx="2732673" cy="697833"/>
          </a:xfrm>
          <a:prstGeom prst="roundRect">
            <a:avLst>
              <a:gd name="adj" fmla="val 26503"/>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smtClean="0">
              <a:solidFill>
                <a:schemeClr val="tx1">
                  <a:lumMod val="75000"/>
                  <a:lumOff val="25000"/>
                </a:schemeClr>
              </a:solidFill>
            </a:endParaRPr>
          </a:p>
        </p:txBody>
      </p:sp>
      <p:pic>
        <p:nvPicPr>
          <p:cNvPr id="87" name="Picture 13" descr="C:\Users\obloch\Pictures\Embedded Logos &amp; Graphics\wemb-Ent_h_rgb_r.png"/>
          <p:cNvPicPr>
            <a:picLocks noChangeAspect="1" noChangeArrowheads="1"/>
          </p:cNvPicPr>
          <p:nvPr/>
        </p:nvPicPr>
        <p:blipFill>
          <a:blip r:embed="rId6" cstate="screen"/>
          <a:srcRect/>
          <a:stretch>
            <a:fillRect/>
          </a:stretch>
        </p:blipFill>
        <p:spPr bwMode="white">
          <a:xfrm>
            <a:off x="6335159" y="3711511"/>
            <a:ext cx="2361136" cy="508949"/>
          </a:xfrm>
          <a:prstGeom prst="rect">
            <a:avLst/>
          </a:prstGeom>
          <a:noFill/>
        </p:spPr>
      </p:pic>
      <p:pic>
        <p:nvPicPr>
          <p:cNvPr id="105" name="Picture 4" descr="C:\Users\obloch\Pictures\Embedded Logos &amp; Graphics\MWE-Showcase-Frame.png.png"/>
          <p:cNvPicPr>
            <a:picLocks noChangeAspect="1" noChangeArrowheads="1"/>
          </p:cNvPicPr>
          <p:nvPr/>
        </p:nvPicPr>
        <p:blipFill>
          <a:blip r:embed="rId7" cstate="screen"/>
          <a:srcRect/>
          <a:stretch>
            <a:fillRect/>
          </a:stretch>
        </p:blipFill>
        <p:spPr bwMode="auto">
          <a:xfrm>
            <a:off x="1345526" y="2331461"/>
            <a:ext cx="840097" cy="594307"/>
          </a:xfrm>
          <a:prstGeom prst="rect">
            <a:avLst/>
          </a:prstGeom>
          <a:noFill/>
        </p:spPr>
      </p:pic>
      <p:sp>
        <p:nvSpPr>
          <p:cNvPr id="106" name="TextBox 105"/>
          <p:cNvSpPr txBox="1"/>
          <p:nvPr/>
        </p:nvSpPr>
        <p:spPr bwMode="white">
          <a:xfrm>
            <a:off x="1332504" y="2895568"/>
            <a:ext cx="889988" cy="261610"/>
          </a:xfrm>
          <a:prstGeom prst="rect">
            <a:avLst/>
          </a:prstGeom>
          <a:noFill/>
        </p:spPr>
        <p:txBody>
          <a:bodyPr wrap="none" rtlCol="0">
            <a:spAutoFit/>
          </a:bodyPr>
          <a:lstStyle/>
          <a:p>
            <a:pPr algn="ctr"/>
            <a:r>
              <a:rPr lang="zh-CN" altLang="en-US" sz="1100" dirty="0" smtClean="0">
                <a:solidFill>
                  <a:schemeClr val="bg1"/>
                </a:solidFill>
                <a:latin typeface="+mn-lt"/>
              </a:rPr>
              <a:t>消费者设备</a:t>
            </a:r>
            <a:endParaRPr lang="en-US" sz="1100" dirty="0">
              <a:solidFill>
                <a:schemeClr val="bg1"/>
              </a:solidFill>
              <a:latin typeface="+mn-lt"/>
            </a:endParaRPr>
          </a:p>
        </p:txBody>
      </p:sp>
      <p:pic>
        <p:nvPicPr>
          <p:cNvPr id="103" name="Picture 6" descr="C:\Users\obloch\Pictures\Embedded Logos &amp; Graphics\MWE-Showcase-RobuDog_png.png"/>
          <p:cNvPicPr>
            <a:picLocks noChangeAspect="1" noChangeArrowheads="1"/>
          </p:cNvPicPr>
          <p:nvPr/>
        </p:nvPicPr>
        <p:blipFill>
          <a:blip r:embed="rId8" cstate="screen"/>
          <a:srcRect/>
          <a:stretch>
            <a:fillRect/>
          </a:stretch>
        </p:blipFill>
        <p:spPr bwMode="auto">
          <a:xfrm>
            <a:off x="2155288" y="3627034"/>
            <a:ext cx="837367" cy="657294"/>
          </a:xfrm>
          <a:prstGeom prst="rect">
            <a:avLst/>
          </a:prstGeom>
          <a:noFill/>
        </p:spPr>
      </p:pic>
      <p:sp>
        <p:nvSpPr>
          <p:cNvPr id="104" name="TextBox 103"/>
          <p:cNvSpPr txBox="1"/>
          <p:nvPr/>
        </p:nvSpPr>
        <p:spPr bwMode="white">
          <a:xfrm>
            <a:off x="2256610" y="4266798"/>
            <a:ext cx="607859" cy="261610"/>
          </a:xfrm>
          <a:prstGeom prst="rect">
            <a:avLst/>
          </a:prstGeom>
          <a:noFill/>
        </p:spPr>
        <p:txBody>
          <a:bodyPr wrap="none" rtlCol="0">
            <a:spAutoFit/>
          </a:bodyPr>
          <a:lstStyle/>
          <a:p>
            <a:r>
              <a:rPr lang="zh-CN" altLang="en-US" sz="1100" dirty="0" smtClean="0">
                <a:solidFill>
                  <a:schemeClr val="bg1"/>
                </a:solidFill>
                <a:latin typeface="+mn-lt"/>
              </a:rPr>
              <a:t>机器人</a:t>
            </a:r>
            <a:endParaRPr lang="en-US" sz="1100" dirty="0">
              <a:solidFill>
                <a:schemeClr val="bg1"/>
              </a:solidFill>
              <a:latin typeface="+mn-lt"/>
            </a:endParaRPr>
          </a:p>
        </p:txBody>
      </p:sp>
      <p:sp>
        <p:nvSpPr>
          <p:cNvPr id="102" name="TextBox 101"/>
          <p:cNvSpPr txBox="1"/>
          <p:nvPr/>
        </p:nvSpPr>
        <p:spPr bwMode="white">
          <a:xfrm>
            <a:off x="428596" y="2928934"/>
            <a:ext cx="1070053" cy="261610"/>
          </a:xfrm>
          <a:prstGeom prst="rect">
            <a:avLst/>
          </a:prstGeom>
          <a:noFill/>
        </p:spPr>
        <p:txBody>
          <a:bodyPr wrap="square" rtlCol="0">
            <a:spAutoFit/>
          </a:bodyPr>
          <a:lstStyle/>
          <a:p>
            <a:r>
              <a:rPr lang="zh-CN" altLang="en-US" sz="1100" dirty="0" smtClean="0">
                <a:solidFill>
                  <a:schemeClr val="bg1"/>
                </a:solidFill>
                <a:latin typeface="+mn-lt"/>
              </a:rPr>
              <a:t>可携式媒体</a:t>
            </a:r>
            <a:endParaRPr lang="en-US" sz="1100" dirty="0">
              <a:solidFill>
                <a:schemeClr val="bg1"/>
              </a:solidFill>
              <a:latin typeface="+mn-lt"/>
            </a:endParaRPr>
          </a:p>
        </p:txBody>
      </p:sp>
      <p:pic>
        <p:nvPicPr>
          <p:cNvPr id="99" name="Picture 2" descr="C:\Users\obloch\Pictures\Embedded Logos &amp; Graphics\Industrial Automation.png"/>
          <p:cNvPicPr>
            <a:picLocks noChangeAspect="1" noChangeArrowheads="1"/>
          </p:cNvPicPr>
          <p:nvPr/>
        </p:nvPicPr>
        <p:blipFill>
          <a:blip r:embed="rId9" cstate="screen"/>
          <a:srcRect/>
          <a:stretch>
            <a:fillRect/>
          </a:stretch>
        </p:blipFill>
        <p:spPr bwMode="auto">
          <a:xfrm>
            <a:off x="387085" y="3464017"/>
            <a:ext cx="743332" cy="891998"/>
          </a:xfrm>
          <a:prstGeom prst="rect">
            <a:avLst/>
          </a:prstGeom>
          <a:noFill/>
          <a:effectLst>
            <a:softEdge rad="31750"/>
          </a:effectLst>
        </p:spPr>
      </p:pic>
      <p:sp>
        <p:nvSpPr>
          <p:cNvPr id="100" name="TextBox 99"/>
          <p:cNvSpPr txBox="1"/>
          <p:nvPr/>
        </p:nvSpPr>
        <p:spPr bwMode="white">
          <a:xfrm>
            <a:off x="291173" y="4266798"/>
            <a:ext cx="1031052" cy="261610"/>
          </a:xfrm>
          <a:prstGeom prst="rect">
            <a:avLst/>
          </a:prstGeom>
          <a:noFill/>
        </p:spPr>
        <p:txBody>
          <a:bodyPr wrap="none" rtlCol="0">
            <a:spAutoFit/>
          </a:bodyPr>
          <a:lstStyle/>
          <a:p>
            <a:pPr algn="ctr"/>
            <a:r>
              <a:rPr lang="zh-CN" altLang="en-US" sz="1100" dirty="0" smtClean="0">
                <a:solidFill>
                  <a:schemeClr val="bg1"/>
                </a:solidFill>
                <a:latin typeface="+mn-lt"/>
              </a:rPr>
              <a:t>工业自动设备</a:t>
            </a:r>
            <a:endParaRPr lang="en-US" sz="1100" dirty="0">
              <a:solidFill>
                <a:schemeClr val="bg1"/>
              </a:solidFill>
              <a:latin typeface="+mn-lt"/>
            </a:endParaRPr>
          </a:p>
        </p:txBody>
      </p:sp>
      <p:pic>
        <p:nvPicPr>
          <p:cNvPr id="97" name="Rechteck 382997"/>
          <p:cNvPicPr>
            <a:picLocks noChangeAspect="1" noChangeArrowheads="1"/>
          </p:cNvPicPr>
          <p:nvPr/>
        </p:nvPicPr>
        <p:blipFill>
          <a:blip r:embed="rId10" cstate="print"/>
          <a:srcRect/>
          <a:stretch>
            <a:fillRect/>
          </a:stretch>
        </p:blipFill>
        <p:spPr bwMode="auto">
          <a:xfrm>
            <a:off x="1444805" y="3838485"/>
            <a:ext cx="590365" cy="301463"/>
          </a:xfrm>
          <a:prstGeom prst="rect">
            <a:avLst/>
          </a:prstGeom>
          <a:noFill/>
          <a:ln w="9525">
            <a:noFill/>
            <a:miter lim="800000"/>
            <a:headEnd/>
            <a:tailEnd/>
          </a:ln>
        </p:spPr>
      </p:pic>
      <p:sp>
        <p:nvSpPr>
          <p:cNvPr id="98" name="TextBox 97"/>
          <p:cNvSpPr txBox="1"/>
          <p:nvPr/>
        </p:nvSpPr>
        <p:spPr bwMode="white">
          <a:xfrm>
            <a:off x="1350527" y="4266798"/>
            <a:ext cx="748924" cy="261610"/>
          </a:xfrm>
          <a:prstGeom prst="rect">
            <a:avLst/>
          </a:prstGeom>
          <a:noFill/>
        </p:spPr>
        <p:txBody>
          <a:bodyPr wrap="none" rtlCol="0">
            <a:spAutoFit/>
          </a:bodyPr>
          <a:lstStyle/>
          <a:p>
            <a:pPr algn="ctr"/>
            <a:r>
              <a:rPr lang="zh-CN" altLang="en-US" sz="1100" dirty="0" smtClean="0">
                <a:solidFill>
                  <a:schemeClr val="bg1"/>
                </a:solidFill>
                <a:latin typeface="+mn-lt"/>
              </a:rPr>
              <a:t>电信设备</a:t>
            </a:r>
            <a:endParaRPr lang="en-US" sz="1100" dirty="0">
              <a:solidFill>
                <a:schemeClr val="bg1"/>
              </a:solidFill>
              <a:latin typeface="+mn-lt"/>
            </a:endParaRPr>
          </a:p>
        </p:txBody>
      </p:sp>
      <p:pic>
        <p:nvPicPr>
          <p:cNvPr id="95" name="Picture 2" descr="C:\Users\obloch\Pictures\Embedded Logos &amp; Graphics\MWE-PSD-ThinClient.png.png"/>
          <p:cNvPicPr>
            <a:picLocks noChangeAspect="1" noChangeArrowheads="1"/>
          </p:cNvPicPr>
          <p:nvPr/>
        </p:nvPicPr>
        <p:blipFill>
          <a:blip r:embed="rId11" cstate="screen"/>
          <a:srcRect/>
          <a:stretch>
            <a:fillRect/>
          </a:stretch>
        </p:blipFill>
        <p:spPr bwMode="auto">
          <a:xfrm>
            <a:off x="2333303" y="2102539"/>
            <a:ext cx="561574" cy="823229"/>
          </a:xfrm>
          <a:prstGeom prst="rect">
            <a:avLst/>
          </a:prstGeom>
          <a:noFill/>
        </p:spPr>
      </p:pic>
      <p:sp>
        <p:nvSpPr>
          <p:cNvPr id="96" name="TextBox 95"/>
          <p:cNvSpPr txBox="1"/>
          <p:nvPr/>
        </p:nvSpPr>
        <p:spPr bwMode="white">
          <a:xfrm>
            <a:off x="2178418" y="2895568"/>
            <a:ext cx="748923" cy="261610"/>
          </a:xfrm>
          <a:prstGeom prst="rect">
            <a:avLst/>
          </a:prstGeom>
          <a:noFill/>
        </p:spPr>
        <p:txBody>
          <a:bodyPr wrap="none" rtlCol="0">
            <a:spAutoFit/>
          </a:bodyPr>
          <a:lstStyle/>
          <a:p>
            <a:r>
              <a:rPr lang="zh-CN" altLang="en-US" sz="1100" dirty="0" smtClean="0">
                <a:solidFill>
                  <a:schemeClr val="bg1"/>
                </a:solidFill>
                <a:latin typeface="+mn-lt"/>
              </a:rPr>
              <a:t>瘦客户机</a:t>
            </a:r>
            <a:endParaRPr lang="en-US" sz="1100" dirty="0">
              <a:solidFill>
                <a:schemeClr val="bg1"/>
              </a:solidFill>
              <a:latin typeface="+mn-lt"/>
            </a:endParaRPr>
          </a:p>
        </p:txBody>
      </p:sp>
      <p:pic>
        <p:nvPicPr>
          <p:cNvPr id="112" name="Picture 7" descr="C:\Users\obloch\Pictures\Embedded Logos &amp; Graphics\wEmbed-NavRdy_h_rgb_r.png"/>
          <p:cNvPicPr>
            <a:picLocks noChangeAspect="1" noChangeArrowheads="1"/>
          </p:cNvPicPr>
          <p:nvPr/>
        </p:nvPicPr>
        <p:blipFill>
          <a:blip r:embed="rId12" cstate="screen"/>
          <a:srcRect/>
          <a:stretch>
            <a:fillRect/>
          </a:stretch>
        </p:blipFill>
        <p:spPr bwMode="white">
          <a:xfrm>
            <a:off x="559462" y="4895925"/>
            <a:ext cx="2217834" cy="465957"/>
          </a:xfrm>
          <a:prstGeom prst="rect">
            <a:avLst/>
          </a:prstGeom>
          <a:noFill/>
        </p:spPr>
      </p:pic>
      <p:pic>
        <p:nvPicPr>
          <p:cNvPr id="133" name="Picture 2" descr="C:\Users\obloch\Pictures\Embedded Logos &amp; Graphics\Industrial Automation.png"/>
          <p:cNvPicPr>
            <a:picLocks noChangeAspect="1" noChangeArrowheads="1"/>
          </p:cNvPicPr>
          <p:nvPr/>
        </p:nvPicPr>
        <p:blipFill>
          <a:blip r:embed="rId13" cstate="screen"/>
          <a:srcRect/>
          <a:stretch>
            <a:fillRect/>
          </a:stretch>
        </p:blipFill>
        <p:spPr bwMode="auto">
          <a:xfrm>
            <a:off x="3610530" y="3434697"/>
            <a:ext cx="767766" cy="921318"/>
          </a:xfrm>
          <a:prstGeom prst="rect">
            <a:avLst/>
          </a:prstGeom>
          <a:noFill/>
          <a:effectLst>
            <a:softEdge rad="31750"/>
          </a:effectLst>
        </p:spPr>
      </p:pic>
      <p:sp>
        <p:nvSpPr>
          <p:cNvPr id="134" name="TextBox 133"/>
          <p:cNvSpPr txBox="1"/>
          <p:nvPr/>
        </p:nvSpPr>
        <p:spPr bwMode="white">
          <a:xfrm>
            <a:off x="3478887" y="4266798"/>
            <a:ext cx="1031052" cy="261610"/>
          </a:xfrm>
          <a:prstGeom prst="rect">
            <a:avLst/>
          </a:prstGeom>
          <a:noFill/>
        </p:spPr>
        <p:txBody>
          <a:bodyPr wrap="none" rtlCol="0">
            <a:spAutoFit/>
          </a:bodyPr>
          <a:lstStyle/>
          <a:p>
            <a:pPr algn="ctr"/>
            <a:r>
              <a:rPr lang="zh-CN" altLang="en-US" sz="1100" dirty="0" smtClean="0">
                <a:solidFill>
                  <a:schemeClr val="bg1"/>
                </a:solidFill>
                <a:latin typeface="+mn-lt"/>
              </a:rPr>
              <a:t>工业自动设备</a:t>
            </a:r>
            <a:endParaRPr lang="en-US" sz="1100" dirty="0">
              <a:solidFill>
                <a:schemeClr val="bg1"/>
              </a:solidFill>
              <a:latin typeface="+mn-lt"/>
            </a:endParaRPr>
          </a:p>
        </p:txBody>
      </p:sp>
      <p:pic>
        <p:nvPicPr>
          <p:cNvPr id="131" name="Picture 8" descr="C:\Users\obloch\Pictures\Embedded Logos &amp; Graphics\MWE-Showcase-Sonosite.png.png"/>
          <p:cNvPicPr>
            <a:picLocks noChangeAspect="1" noChangeArrowheads="1"/>
          </p:cNvPicPr>
          <p:nvPr/>
        </p:nvPicPr>
        <p:blipFill>
          <a:blip r:embed="rId14" cstate="screen"/>
          <a:srcRect/>
          <a:stretch>
            <a:fillRect/>
          </a:stretch>
        </p:blipFill>
        <p:spPr bwMode="auto">
          <a:xfrm>
            <a:off x="4801167" y="2066820"/>
            <a:ext cx="831494" cy="803153"/>
          </a:xfrm>
          <a:prstGeom prst="rect">
            <a:avLst/>
          </a:prstGeom>
          <a:noFill/>
        </p:spPr>
      </p:pic>
      <p:sp>
        <p:nvSpPr>
          <p:cNvPr id="132" name="TextBox 131"/>
          <p:cNvSpPr txBox="1"/>
          <p:nvPr/>
        </p:nvSpPr>
        <p:spPr bwMode="white">
          <a:xfrm>
            <a:off x="4857752" y="2857496"/>
            <a:ext cx="748923" cy="261610"/>
          </a:xfrm>
          <a:prstGeom prst="rect">
            <a:avLst/>
          </a:prstGeom>
          <a:noFill/>
        </p:spPr>
        <p:txBody>
          <a:bodyPr wrap="none" rtlCol="0">
            <a:spAutoFit/>
          </a:bodyPr>
          <a:lstStyle/>
          <a:p>
            <a:r>
              <a:rPr lang="zh-CN" altLang="en-US" sz="1100" dirty="0" smtClean="0">
                <a:solidFill>
                  <a:schemeClr val="bg1"/>
                </a:solidFill>
                <a:latin typeface="+mn-lt"/>
              </a:rPr>
              <a:t>医疗设备</a:t>
            </a:r>
            <a:endParaRPr lang="en-US" sz="1100" dirty="0">
              <a:solidFill>
                <a:schemeClr val="bg1"/>
              </a:solidFill>
              <a:latin typeface="+mn-lt"/>
            </a:endParaRPr>
          </a:p>
        </p:txBody>
      </p:sp>
      <p:pic>
        <p:nvPicPr>
          <p:cNvPr id="129" name="Picture 7" descr="C:\Users\obloch\Pictures\Embedded Logos &amp; Graphics\MWE-Showcase-Rockola.png.png"/>
          <p:cNvPicPr>
            <a:picLocks noChangeAspect="1" noChangeArrowheads="1"/>
          </p:cNvPicPr>
          <p:nvPr/>
        </p:nvPicPr>
        <p:blipFill>
          <a:blip r:embed="rId15" cstate="screen"/>
          <a:srcRect t="21985" b="11916"/>
          <a:stretch>
            <a:fillRect/>
          </a:stretch>
        </p:blipFill>
        <p:spPr bwMode="auto">
          <a:xfrm>
            <a:off x="3562045" y="2058954"/>
            <a:ext cx="864736" cy="879676"/>
          </a:xfrm>
          <a:prstGeom prst="rect">
            <a:avLst/>
          </a:prstGeom>
          <a:noFill/>
        </p:spPr>
      </p:pic>
      <p:sp>
        <p:nvSpPr>
          <p:cNvPr id="130" name="TextBox 129"/>
          <p:cNvSpPr txBox="1"/>
          <p:nvPr/>
        </p:nvSpPr>
        <p:spPr bwMode="white">
          <a:xfrm>
            <a:off x="3643306" y="2857496"/>
            <a:ext cx="748923" cy="261610"/>
          </a:xfrm>
          <a:prstGeom prst="rect">
            <a:avLst/>
          </a:prstGeom>
          <a:noFill/>
        </p:spPr>
        <p:txBody>
          <a:bodyPr wrap="none" rtlCol="0">
            <a:spAutoFit/>
          </a:bodyPr>
          <a:lstStyle/>
          <a:p>
            <a:r>
              <a:rPr lang="zh-CN" altLang="en-US" sz="1100" dirty="0" smtClean="0">
                <a:solidFill>
                  <a:schemeClr val="bg1"/>
                </a:solidFill>
                <a:latin typeface="+mn-lt"/>
              </a:rPr>
              <a:t>娱乐设备</a:t>
            </a:r>
            <a:endParaRPr lang="en-US" sz="1100" dirty="0">
              <a:solidFill>
                <a:schemeClr val="bg1"/>
              </a:solidFill>
              <a:latin typeface="+mn-lt"/>
            </a:endParaRPr>
          </a:p>
        </p:txBody>
      </p:sp>
      <p:pic>
        <p:nvPicPr>
          <p:cNvPr id="122" name="Picture 2" descr="C:\Users\obloch\Pictures\Embedded Logos &amp; Graphics\MWE-PSD-ThinClient.png.png"/>
          <p:cNvPicPr>
            <a:picLocks noChangeAspect="1" noChangeArrowheads="1"/>
          </p:cNvPicPr>
          <p:nvPr/>
        </p:nvPicPr>
        <p:blipFill>
          <a:blip r:embed="rId11" cstate="screen"/>
          <a:srcRect/>
          <a:stretch>
            <a:fillRect/>
          </a:stretch>
        </p:blipFill>
        <p:spPr bwMode="auto">
          <a:xfrm>
            <a:off x="4936127" y="3466179"/>
            <a:ext cx="561574" cy="823229"/>
          </a:xfrm>
          <a:prstGeom prst="rect">
            <a:avLst/>
          </a:prstGeom>
          <a:noFill/>
        </p:spPr>
      </p:pic>
      <p:sp>
        <p:nvSpPr>
          <p:cNvPr id="128" name="TextBox 127"/>
          <p:cNvSpPr txBox="1"/>
          <p:nvPr/>
        </p:nvSpPr>
        <p:spPr bwMode="white">
          <a:xfrm>
            <a:off x="4819209" y="4266798"/>
            <a:ext cx="748923" cy="261610"/>
          </a:xfrm>
          <a:prstGeom prst="rect">
            <a:avLst/>
          </a:prstGeom>
          <a:noFill/>
        </p:spPr>
        <p:txBody>
          <a:bodyPr wrap="none" rtlCol="0">
            <a:spAutoFit/>
          </a:bodyPr>
          <a:lstStyle/>
          <a:p>
            <a:r>
              <a:rPr lang="zh-CN" altLang="en-US" sz="1100" dirty="0" smtClean="0">
                <a:solidFill>
                  <a:schemeClr val="bg1"/>
                </a:solidFill>
                <a:latin typeface="+mn-lt"/>
              </a:rPr>
              <a:t>瘦客户机</a:t>
            </a:r>
            <a:endParaRPr lang="en-US" sz="1100" dirty="0">
              <a:solidFill>
                <a:schemeClr val="bg1"/>
              </a:solidFill>
              <a:latin typeface="+mn-lt"/>
            </a:endParaRPr>
          </a:p>
        </p:txBody>
      </p:sp>
      <p:sp>
        <p:nvSpPr>
          <p:cNvPr id="135" name="Rounded Rectangle 134"/>
          <p:cNvSpPr/>
          <p:nvPr/>
        </p:nvSpPr>
        <p:spPr bwMode="auto">
          <a:xfrm>
            <a:off x="3228817" y="4861913"/>
            <a:ext cx="2723146" cy="1399675"/>
          </a:xfrm>
          <a:prstGeom prst="roundRect">
            <a:avLst>
              <a:gd name="adj" fmla="val 15327"/>
            </a:avLst>
          </a:prstGeom>
          <a:gradFill flip="none" rotWithShape="1">
            <a:gsLst>
              <a:gs pos="0">
                <a:schemeClr val="accent1">
                  <a:lumMod val="50000"/>
                </a:schemeClr>
              </a:gs>
              <a:gs pos="6000">
                <a:schemeClr val="accent1">
                  <a:lumMod val="50000"/>
                </a:schemeClr>
              </a:gs>
              <a:gs pos="50000">
                <a:schemeClr val="accent1">
                  <a:lumMod val="50000"/>
                </a:schemeClr>
              </a:gs>
              <a:gs pos="94000">
                <a:schemeClr val="accent1">
                  <a:lumMod val="50000"/>
                </a:schemeClr>
              </a:gs>
              <a:gs pos="100000">
                <a:schemeClr val="accent1">
                  <a:lumMod val="50000"/>
                </a:schemeClr>
              </a:gs>
            </a:gsLst>
            <a:lin ang="0" scaled="1"/>
            <a:tileRect/>
          </a:gradFill>
          <a:ln w="25400" cap="flat" cmpd="sng" algn="ctr">
            <a:noFill/>
            <a:prstDash val="solid"/>
            <a:headEnd type="none" w="med" len="med"/>
            <a:tailEnd type="none" w="med" len="med"/>
          </a:ln>
          <a:effectLst>
            <a:glow rad="63500">
              <a:schemeClr val="accent5">
                <a:satMod val="175000"/>
                <a:alpha val="40000"/>
              </a:schemeClr>
            </a:glow>
          </a:effectLst>
        </p:spPr>
        <p:txBody>
          <a:bodyPr vert="horz" wrap="square" lIns="91436" tIns="45718" rIns="91436" bIns="45718" numCol="1" rtlCol="0" anchor="ctr" anchorCtr="0" compatLnSpc="1"/>
          <a:lstStyle/>
          <a:p>
            <a:pPr algn="ctr" defTabSz="914099" fontAlgn="base">
              <a:lnSpc>
                <a:spcPct val="85000"/>
              </a:lnSpc>
              <a:spcBef>
                <a:spcPct val="0"/>
              </a:spcBef>
              <a:spcAft>
                <a:spcPct val="0"/>
              </a:spcAft>
              <a:buClr>
                <a:srgbClr val="A50021"/>
              </a:buClr>
              <a:defRPr/>
            </a:pPr>
            <a:endParaRPr lang="en-US" sz="2400" kern="0" dirty="0">
              <a:solidFill>
                <a:schemeClr val="tx1">
                  <a:lumMod val="75000"/>
                  <a:lumOff val="25000"/>
                </a:schemeClr>
              </a:solidFill>
            </a:endParaRPr>
          </a:p>
        </p:txBody>
      </p:sp>
      <p:pic>
        <p:nvPicPr>
          <p:cNvPr id="139" name="Picture 3" descr="C:\Users\obloch\Pictures\Embedded Logos &amp; Graphics\wEmbed-POSRdy_h_rgb_r.png"/>
          <p:cNvPicPr>
            <a:picLocks noChangeAspect="1" noChangeArrowheads="1"/>
          </p:cNvPicPr>
          <p:nvPr/>
        </p:nvPicPr>
        <p:blipFill>
          <a:blip r:embed="rId16" cstate="screen"/>
          <a:srcRect/>
          <a:stretch>
            <a:fillRect/>
          </a:stretch>
        </p:blipFill>
        <p:spPr bwMode="white">
          <a:xfrm>
            <a:off x="3480519" y="4895925"/>
            <a:ext cx="2219742" cy="466358"/>
          </a:xfrm>
          <a:prstGeom prst="rect">
            <a:avLst/>
          </a:prstGeom>
          <a:noFill/>
        </p:spPr>
      </p:pic>
      <p:pic>
        <p:nvPicPr>
          <p:cNvPr id="143" name="Picture 4" descr="C:\Users\obloch\Pictures\serverpicture1.png"/>
          <p:cNvPicPr>
            <a:picLocks noChangeAspect="1" noChangeArrowheads="1"/>
          </p:cNvPicPr>
          <p:nvPr/>
        </p:nvPicPr>
        <p:blipFill>
          <a:blip r:embed="rId17" cstate="screen"/>
          <a:srcRect/>
          <a:stretch>
            <a:fillRect/>
          </a:stretch>
        </p:blipFill>
        <p:spPr bwMode="auto">
          <a:xfrm>
            <a:off x="6508807" y="2159267"/>
            <a:ext cx="1100442" cy="661543"/>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pic>
        <p:nvPicPr>
          <p:cNvPr id="144" name="Picture 5" descr="C:\Users\obloch\Pictures\untitled.png"/>
          <p:cNvPicPr>
            <a:picLocks noChangeAspect="1" noChangeArrowheads="1"/>
          </p:cNvPicPr>
          <p:nvPr/>
        </p:nvPicPr>
        <p:blipFill>
          <a:blip r:embed="rId18" cstate="screen"/>
          <a:srcRect/>
          <a:stretch>
            <a:fillRect/>
          </a:stretch>
        </p:blipFill>
        <p:spPr bwMode="auto">
          <a:xfrm>
            <a:off x="7984786" y="2627436"/>
            <a:ext cx="549998" cy="23527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45" name="TextBox 144"/>
          <p:cNvSpPr txBox="1"/>
          <p:nvPr/>
        </p:nvSpPr>
        <p:spPr bwMode="white">
          <a:xfrm>
            <a:off x="6708972" y="2905723"/>
            <a:ext cx="1721795" cy="276999"/>
          </a:xfrm>
          <a:prstGeom prst="rect">
            <a:avLst/>
          </a:prstGeom>
          <a:noFill/>
        </p:spPr>
        <p:txBody>
          <a:bodyPr wrap="square" rtlCol="0">
            <a:spAutoFit/>
          </a:bodyPr>
          <a:lstStyle/>
          <a:p>
            <a:pPr algn="ctr"/>
            <a:r>
              <a:rPr lang="zh-CN" altLang="en-US" sz="1200" dirty="0" smtClean="0">
                <a:solidFill>
                  <a:schemeClr val="bg1"/>
                </a:solidFill>
                <a:latin typeface="+mn-lt"/>
              </a:rPr>
              <a:t>专用服务器</a:t>
            </a:r>
            <a:endParaRPr lang="en-US" sz="1200" dirty="0">
              <a:solidFill>
                <a:schemeClr val="bg1"/>
              </a:solidFill>
              <a:latin typeface="+mn-lt"/>
            </a:endParaRPr>
          </a:p>
        </p:txBody>
      </p:sp>
      <p:pic>
        <p:nvPicPr>
          <p:cNvPr id="147" name="Picture 2" descr="http://blogs.msdn.com/blogfiles/joris_kalz/WindowsLiveWriter/MicrosoftSurface_1380D/Surface_thumb%5B1%5D.png"/>
          <p:cNvPicPr>
            <a:picLocks noChangeAspect="1" noChangeArrowheads="1"/>
          </p:cNvPicPr>
          <p:nvPr/>
        </p:nvPicPr>
        <p:blipFill>
          <a:blip r:embed="rId19" cstate="screen"/>
          <a:srcRect/>
          <a:stretch>
            <a:fillRect/>
          </a:stretch>
        </p:blipFill>
        <p:spPr bwMode="auto">
          <a:xfrm>
            <a:off x="6225945" y="5303201"/>
            <a:ext cx="884970" cy="67479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48" name="Picture 5" descr="C:\Users\obloch\Pictures\kiosk.png"/>
          <p:cNvPicPr>
            <a:picLocks noChangeAspect="1" noChangeArrowheads="1"/>
          </p:cNvPicPr>
          <p:nvPr/>
        </p:nvPicPr>
        <p:blipFill>
          <a:blip r:embed="rId20" cstate="screen"/>
          <a:srcRect/>
          <a:stretch>
            <a:fillRect/>
          </a:stretch>
        </p:blipFill>
        <p:spPr bwMode="auto">
          <a:xfrm>
            <a:off x="7132694" y="5257014"/>
            <a:ext cx="346697" cy="78463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149" name="TextBox 148"/>
          <p:cNvSpPr txBox="1"/>
          <p:nvPr/>
        </p:nvSpPr>
        <p:spPr bwMode="white">
          <a:xfrm>
            <a:off x="6604368" y="5989661"/>
            <a:ext cx="607859" cy="261610"/>
          </a:xfrm>
          <a:prstGeom prst="rect">
            <a:avLst/>
          </a:prstGeom>
          <a:noFill/>
        </p:spPr>
        <p:txBody>
          <a:bodyPr wrap="none" rtlCol="0">
            <a:spAutoFit/>
          </a:bodyPr>
          <a:lstStyle/>
          <a:p>
            <a:r>
              <a:rPr lang="zh-CN" altLang="en-US" sz="1100" dirty="0" smtClean="0">
                <a:solidFill>
                  <a:schemeClr val="bg1"/>
                </a:solidFill>
                <a:latin typeface="+mn-lt"/>
              </a:rPr>
              <a:t>信息台</a:t>
            </a:r>
            <a:endParaRPr lang="en-US" sz="1100" dirty="0">
              <a:solidFill>
                <a:schemeClr val="bg1"/>
              </a:solidFill>
              <a:latin typeface="+mn-lt"/>
            </a:endParaRPr>
          </a:p>
        </p:txBody>
      </p:sp>
      <p:sp>
        <p:nvSpPr>
          <p:cNvPr id="151" name="TextBox 150"/>
          <p:cNvSpPr txBox="1"/>
          <p:nvPr/>
        </p:nvSpPr>
        <p:spPr bwMode="white">
          <a:xfrm>
            <a:off x="7657122" y="5989661"/>
            <a:ext cx="748923" cy="261610"/>
          </a:xfrm>
          <a:prstGeom prst="rect">
            <a:avLst/>
          </a:prstGeom>
          <a:noFill/>
        </p:spPr>
        <p:txBody>
          <a:bodyPr wrap="none" rtlCol="0">
            <a:spAutoFit/>
          </a:bodyPr>
          <a:lstStyle/>
          <a:p>
            <a:r>
              <a:rPr lang="zh-CN" altLang="en-US" sz="1100" dirty="0" smtClean="0">
                <a:solidFill>
                  <a:schemeClr val="bg1"/>
                </a:solidFill>
                <a:latin typeface="+mn-lt"/>
              </a:rPr>
              <a:t>娱乐设备</a:t>
            </a:r>
            <a:endParaRPr lang="en-US" sz="1100" dirty="0">
              <a:solidFill>
                <a:schemeClr val="bg1"/>
              </a:solidFill>
              <a:latin typeface="+mn-lt"/>
            </a:endParaRPr>
          </a:p>
        </p:txBody>
      </p:sp>
      <p:pic>
        <p:nvPicPr>
          <p:cNvPr id="34" name="Picture 2" descr="C:\Documents and Settings\Pennie\My Documents\ACERDATA (D)\Pennie's documents\MS Image\Boxshot_Logo\Windows XP Professional\Windows XP Professional logo horiz.png"/>
          <p:cNvPicPr>
            <a:picLocks noChangeAspect="1" noChangeArrowheads="1"/>
          </p:cNvPicPr>
          <p:nvPr/>
        </p:nvPicPr>
        <p:blipFill>
          <a:blip r:embed="rId21" cstate="screen"/>
          <a:srcRect/>
          <a:stretch>
            <a:fillRect/>
          </a:stretch>
        </p:blipFill>
        <p:spPr bwMode="white">
          <a:xfrm>
            <a:off x="6343732" y="4426636"/>
            <a:ext cx="1116680" cy="300098"/>
          </a:xfrm>
          <a:prstGeom prst="rect">
            <a:avLst/>
          </a:prstGeom>
          <a:noFill/>
        </p:spPr>
      </p:pic>
      <p:pic>
        <p:nvPicPr>
          <p:cNvPr id="1027" name="Picture 3" descr="C:\Documents and Settings\Pennie\My Documents\ACERDATA (D)\Pennie's documents\MS Image\Boxshot_Logo\Windows Vista\Windows Vista Logo Horizontal W.png"/>
          <p:cNvPicPr>
            <a:picLocks noChangeAspect="1" noChangeArrowheads="1"/>
          </p:cNvPicPr>
          <p:nvPr/>
        </p:nvPicPr>
        <p:blipFill>
          <a:blip r:embed="rId22" cstate="screen"/>
          <a:srcRect/>
          <a:stretch>
            <a:fillRect/>
          </a:stretch>
        </p:blipFill>
        <p:spPr bwMode="white">
          <a:xfrm>
            <a:off x="6343732" y="4796182"/>
            <a:ext cx="1530848" cy="308779"/>
          </a:xfrm>
          <a:prstGeom prst="rect">
            <a:avLst/>
          </a:prstGeom>
          <a:noFill/>
        </p:spPr>
      </p:pic>
      <p:pic>
        <p:nvPicPr>
          <p:cNvPr id="55" name="Rechteck 382992"/>
          <p:cNvPicPr>
            <a:picLocks noChangeAspect="1" noChangeArrowheads="1"/>
          </p:cNvPicPr>
          <p:nvPr/>
        </p:nvPicPr>
        <p:blipFill>
          <a:blip r:embed="rId23" cstate="print"/>
          <a:stretch>
            <a:fillRect/>
          </a:stretch>
        </p:blipFill>
        <p:spPr bwMode="auto">
          <a:xfrm>
            <a:off x="458216" y="2280341"/>
            <a:ext cx="873643" cy="778837"/>
          </a:xfrm>
          <a:prstGeom prst="rect">
            <a:avLst/>
          </a:prstGeom>
          <a:noFill/>
          <a:ln w="9525">
            <a:noFill/>
            <a:miter lim="800000"/>
            <a:headEnd/>
            <a:tailEnd/>
          </a:ln>
        </p:spPr>
      </p:pic>
      <p:sp>
        <p:nvSpPr>
          <p:cNvPr id="62" name="Rectangle 61"/>
          <p:cNvSpPr/>
          <p:nvPr/>
        </p:nvSpPr>
        <p:spPr>
          <a:xfrm>
            <a:off x="307127" y="5402639"/>
            <a:ext cx="2715500" cy="6561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8"/>
          <p:cNvGrpSpPr/>
          <p:nvPr/>
        </p:nvGrpSpPr>
        <p:grpSpPr bwMode="white">
          <a:xfrm>
            <a:off x="304800" y="5423164"/>
            <a:ext cx="1978115" cy="637974"/>
            <a:chOff x="-535023" y="1819225"/>
            <a:chExt cx="2786320" cy="898635"/>
          </a:xfrm>
        </p:grpSpPr>
        <p:pic>
          <p:nvPicPr>
            <p:cNvPr id="113" name="Picture 5" descr="C:\Users\obloch\Pictures\Embedded Logos &amp; Graphics\MWE-Showcase-NavReady.png.png"/>
            <p:cNvPicPr>
              <a:picLocks noChangeAspect="1" noChangeArrowheads="1"/>
            </p:cNvPicPr>
            <p:nvPr/>
          </p:nvPicPr>
          <p:blipFill>
            <a:blip r:embed="rId24" cstate="screen"/>
            <a:srcRect/>
            <a:stretch>
              <a:fillRect/>
            </a:stretch>
          </p:blipFill>
          <p:spPr bwMode="white">
            <a:xfrm>
              <a:off x="-535023" y="1819225"/>
              <a:ext cx="954800" cy="898635"/>
            </a:xfrm>
            <a:prstGeom prst="rect">
              <a:avLst/>
            </a:prstGeom>
            <a:noFill/>
          </p:spPr>
        </p:pic>
        <p:sp>
          <p:nvSpPr>
            <p:cNvPr id="114" name="TextBox 113"/>
            <p:cNvSpPr txBox="1"/>
            <p:nvPr/>
          </p:nvSpPr>
          <p:spPr bwMode="white">
            <a:xfrm>
              <a:off x="473841" y="2078083"/>
              <a:ext cx="1777456" cy="433527"/>
            </a:xfrm>
            <a:prstGeom prst="rect">
              <a:avLst/>
            </a:prstGeom>
            <a:noFill/>
          </p:spPr>
          <p:txBody>
            <a:bodyPr wrap="none" rtlCol="0">
              <a:spAutoFit/>
            </a:bodyPr>
            <a:lstStyle/>
            <a:p>
              <a:r>
                <a:rPr lang="zh-CN" altLang="en-US" sz="1400" dirty="0" smtClean="0">
                  <a:solidFill>
                    <a:schemeClr val="bg1"/>
                  </a:solidFill>
                </a:rPr>
                <a:t>个人导航设备</a:t>
              </a:r>
              <a:endParaRPr lang="en-US" sz="1400" dirty="0" smtClean="0">
                <a:solidFill>
                  <a:schemeClr val="bg1"/>
                </a:solidFill>
                <a:latin typeface="+mn-lt"/>
              </a:endParaRPr>
            </a:p>
          </p:txBody>
        </p:sp>
      </p:grpSp>
      <p:sp>
        <p:nvSpPr>
          <p:cNvPr id="63" name="Rectangle 62"/>
          <p:cNvSpPr/>
          <p:nvPr/>
        </p:nvSpPr>
        <p:spPr>
          <a:xfrm>
            <a:off x="3228210" y="5402639"/>
            <a:ext cx="2715500" cy="6561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3" descr="C:\Users\obloch\Pictures\Embedded Logos &amp; Graphics\MWE-Showcase-Checkout.png.png"/>
          <p:cNvPicPr>
            <a:picLocks noChangeAspect="1" noChangeArrowheads="1"/>
          </p:cNvPicPr>
          <p:nvPr/>
        </p:nvPicPr>
        <p:blipFill>
          <a:blip r:embed="rId25" cstate="screen"/>
          <a:srcRect/>
          <a:stretch>
            <a:fillRect/>
          </a:stretch>
        </p:blipFill>
        <p:spPr bwMode="auto">
          <a:xfrm>
            <a:off x="3297373" y="5402224"/>
            <a:ext cx="895744" cy="740324"/>
          </a:xfrm>
          <a:prstGeom prst="rect">
            <a:avLst/>
          </a:prstGeom>
          <a:noFill/>
        </p:spPr>
      </p:pic>
      <p:sp>
        <p:nvSpPr>
          <p:cNvPr id="141" name="TextBox 140"/>
          <p:cNvSpPr txBox="1"/>
          <p:nvPr/>
        </p:nvSpPr>
        <p:spPr bwMode="white">
          <a:xfrm>
            <a:off x="4170304" y="5618498"/>
            <a:ext cx="1665104" cy="307777"/>
          </a:xfrm>
          <a:prstGeom prst="rect">
            <a:avLst/>
          </a:prstGeom>
          <a:noFill/>
        </p:spPr>
        <p:txBody>
          <a:bodyPr wrap="square" rtlCol="0">
            <a:spAutoFit/>
          </a:bodyPr>
          <a:lstStyle/>
          <a:p>
            <a:r>
              <a:rPr lang="zh-CN" altLang="en-US" sz="1400" dirty="0" smtClean="0">
                <a:solidFill>
                  <a:schemeClr val="bg1"/>
                </a:solidFill>
                <a:latin typeface="+mn-lt"/>
              </a:rPr>
              <a:t>零售终端</a:t>
            </a:r>
            <a:endParaRPr lang="en-US" sz="1400" dirty="0">
              <a:solidFill>
                <a:schemeClr val="bg1"/>
              </a:solidFill>
              <a:latin typeface="+mn-lt"/>
            </a:endParaRPr>
          </a:p>
        </p:txBody>
      </p:sp>
      <p:pic>
        <p:nvPicPr>
          <p:cNvPr id="150" name="Picture 7" descr="C:\Users\obloch\Pictures\Embedded Logos &amp; Graphics\MWE-Showcase-Rockola.png.png"/>
          <p:cNvPicPr>
            <a:picLocks noChangeAspect="1" noChangeArrowheads="1"/>
          </p:cNvPicPr>
          <p:nvPr/>
        </p:nvPicPr>
        <p:blipFill>
          <a:blip r:embed="rId15" cstate="screen"/>
          <a:srcRect/>
          <a:stretch>
            <a:fillRect/>
          </a:stretch>
        </p:blipFill>
        <p:spPr bwMode="auto">
          <a:xfrm>
            <a:off x="7572396" y="4929198"/>
            <a:ext cx="864736" cy="1330844"/>
          </a:xfrm>
          <a:prstGeom prst="rect">
            <a:avLst/>
          </a:prstGeom>
          <a:noFill/>
        </p:spPr>
      </p:pic>
    </p:spTree>
    <p:extLst>
      <p:ext uri="{BB962C8B-B14F-4D97-AF65-F5344CB8AC3E}">
        <p14:creationId xmlns:p14="http://schemas.microsoft.com/office/powerpoint/2007/7/12/main" xmlns="" val="10162813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3081" name="Picture 9" descr="S:\Documents\Slidework\DVD_ART34\Artwork_Imagery\Brand Photos\Scenarios\FY07 Windows Vista Regional\Man work place suit portable.png"/>
          <p:cNvPicPr>
            <a:picLocks noChangeAspect="1" noChangeArrowheads="1"/>
          </p:cNvPicPr>
          <p:nvPr/>
        </p:nvPicPr>
        <p:blipFill>
          <a:blip r:embed="rId3" cstate="print"/>
          <a:srcRect/>
          <a:stretch>
            <a:fillRect/>
          </a:stretch>
        </p:blipFill>
        <p:spPr bwMode="auto">
          <a:xfrm flipH="1">
            <a:off x="5587599" y="2041398"/>
            <a:ext cx="3813576" cy="3521202"/>
          </a:xfrm>
          <a:prstGeom prst="rect">
            <a:avLst/>
          </a:prstGeom>
          <a:noFill/>
        </p:spPr>
      </p:pic>
      <p:sp>
        <p:nvSpPr>
          <p:cNvPr id="6" name="Rounded Rectangle 5"/>
          <p:cNvSpPr/>
          <p:nvPr/>
        </p:nvSpPr>
        <p:spPr>
          <a:xfrm>
            <a:off x="332508" y="1248229"/>
            <a:ext cx="8582892" cy="5105399"/>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zh-CN" altLang="en-US" sz="3200" dirty="0" smtClean="0"/>
              <a:t>为什么</a:t>
            </a:r>
            <a:r>
              <a:rPr lang="en-US" sz="3200" dirty="0" smtClean="0">
                <a:latin typeface="+mj-ea"/>
              </a:rPr>
              <a:t>Windows Embedded </a:t>
            </a:r>
            <a:br>
              <a:rPr lang="en-US" sz="3200" dirty="0" smtClean="0">
                <a:latin typeface="+mj-ea"/>
              </a:rPr>
            </a:br>
            <a:r>
              <a:rPr lang="en-US" sz="3200" dirty="0" smtClean="0">
                <a:latin typeface="+mj-ea"/>
              </a:rPr>
              <a:t>Standard 2011?</a:t>
            </a:r>
            <a:endParaRPr lang="en-US" sz="3200" dirty="0">
              <a:latin typeface="+mj-ea"/>
            </a:endParaRPr>
          </a:p>
        </p:txBody>
      </p:sp>
      <p:sp>
        <p:nvSpPr>
          <p:cNvPr id="5" name="Rectangle 4"/>
          <p:cNvSpPr/>
          <p:nvPr/>
        </p:nvSpPr>
        <p:spPr>
          <a:xfrm>
            <a:off x="332508" y="17526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sz="1600" dirty="0" smtClean="0">
                <a:latin typeface="Segoe" pitchFamily="34" charset="0"/>
              </a:rPr>
              <a:t>以组件和组件化的方式实现</a:t>
            </a:r>
            <a:r>
              <a:rPr lang="en-US" altLang="zh-CN" sz="1600" dirty="0" smtClean="0">
                <a:latin typeface="Segoe" pitchFamily="34" charset="0"/>
              </a:rPr>
              <a:t>Windows 7</a:t>
            </a:r>
            <a:r>
              <a:rPr lang="zh-CN" altLang="en-US" sz="1600" dirty="0" smtClean="0">
                <a:latin typeface="Segoe" pitchFamily="34" charset="0"/>
              </a:rPr>
              <a:t>的强大功能</a:t>
            </a:r>
            <a:endParaRPr lang="en-US" sz="1600" dirty="0" smtClean="0">
              <a:latin typeface="Segoe" pitchFamily="34" charset="0"/>
            </a:endParaRPr>
          </a:p>
        </p:txBody>
      </p:sp>
      <p:sp>
        <p:nvSpPr>
          <p:cNvPr id="7" name="Rectangle 6"/>
          <p:cNvSpPr/>
          <p:nvPr/>
        </p:nvSpPr>
        <p:spPr>
          <a:xfrm>
            <a:off x="332508" y="22860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sz="1600" dirty="0" smtClean="0">
                <a:latin typeface="Segoe" pitchFamily="34" charset="0"/>
              </a:rPr>
              <a:t>提供专为嵌入式使用情形的功能</a:t>
            </a:r>
            <a:r>
              <a:rPr lang="en-US" sz="1600" dirty="0" smtClean="0">
                <a:latin typeface="Segoe" pitchFamily="34" charset="0"/>
              </a:rPr>
              <a:t> (Embedded Enabling Features)</a:t>
            </a:r>
          </a:p>
        </p:txBody>
      </p:sp>
      <p:sp>
        <p:nvSpPr>
          <p:cNvPr id="8" name="Rectangle 7"/>
          <p:cNvSpPr/>
          <p:nvPr/>
        </p:nvSpPr>
        <p:spPr>
          <a:xfrm>
            <a:off x="332508" y="2819400"/>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sz="1600" dirty="0" smtClean="0">
                <a:latin typeface="Segoe" pitchFamily="34" charset="0"/>
              </a:rPr>
              <a:t>支持多种语言的本地化</a:t>
            </a:r>
            <a:endParaRPr lang="en-US" sz="1600" dirty="0" smtClean="0">
              <a:latin typeface="Segoe" pitchFamily="34" charset="0"/>
            </a:endParaRPr>
          </a:p>
        </p:txBody>
      </p:sp>
      <p:sp>
        <p:nvSpPr>
          <p:cNvPr id="9" name="Rectangle 8"/>
          <p:cNvSpPr/>
          <p:nvPr/>
        </p:nvSpPr>
        <p:spPr>
          <a:xfrm>
            <a:off x="332508" y="5439228"/>
            <a:ext cx="8176188" cy="59055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20000"/>
              </a:lnSpc>
            </a:pPr>
            <a:r>
              <a:rPr lang="zh-CN" altLang="en-US" sz="1600" dirty="0" smtClean="0">
                <a:latin typeface="Segoe" pitchFamily="34" charset="0"/>
              </a:rPr>
              <a:t>信息台</a:t>
            </a:r>
            <a:r>
              <a:rPr lang="en-US" sz="1600" dirty="0" smtClean="0">
                <a:latin typeface="Segoe" pitchFamily="34" charset="0"/>
              </a:rPr>
              <a:t>, </a:t>
            </a:r>
            <a:r>
              <a:rPr lang="zh-CN" altLang="en-US" sz="1600" dirty="0" smtClean="0">
                <a:latin typeface="Segoe" pitchFamily="34" charset="0"/>
              </a:rPr>
              <a:t>瘦客户机</a:t>
            </a:r>
            <a:r>
              <a:rPr lang="en-US" sz="1600" dirty="0" smtClean="0">
                <a:latin typeface="Segoe" pitchFamily="34" charset="0"/>
              </a:rPr>
              <a:t>, </a:t>
            </a:r>
            <a:r>
              <a:rPr lang="zh-CN" altLang="en-US" sz="1600" dirty="0" smtClean="0">
                <a:latin typeface="Segoe" pitchFamily="34" charset="0"/>
              </a:rPr>
              <a:t>零售终端设备</a:t>
            </a:r>
            <a:r>
              <a:rPr lang="en-US" sz="1600" dirty="0" smtClean="0">
                <a:latin typeface="Segoe" pitchFamily="34" charset="0"/>
              </a:rPr>
              <a:t>, </a:t>
            </a:r>
            <a:r>
              <a:rPr lang="zh-CN" altLang="en-US" sz="1600" dirty="0" smtClean="0">
                <a:latin typeface="Segoe" pitchFamily="34" charset="0"/>
              </a:rPr>
              <a:t>车</a:t>
            </a:r>
            <a:r>
              <a:rPr lang="en-US" sz="1600" dirty="0" smtClean="0">
                <a:latin typeface="Segoe" pitchFamily="34" charset="0"/>
              </a:rPr>
              <a:t>, </a:t>
            </a:r>
            <a:r>
              <a:rPr lang="zh-CN" altLang="en-US" sz="1600" dirty="0" smtClean="0">
                <a:latin typeface="Segoe" pitchFamily="34" charset="0"/>
              </a:rPr>
              <a:t>游戏</a:t>
            </a:r>
            <a:r>
              <a:rPr lang="en-US" sz="1600" dirty="0" smtClean="0">
                <a:latin typeface="Segoe" pitchFamily="34" charset="0"/>
              </a:rPr>
              <a:t>, </a:t>
            </a:r>
            <a:r>
              <a:rPr lang="zh-CN" altLang="en-US" sz="1600" dirty="0" smtClean="0">
                <a:latin typeface="Segoe" pitchFamily="34" charset="0"/>
              </a:rPr>
              <a:t>医疗，</a:t>
            </a:r>
            <a:r>
              <a:rPr lang="en-US" sz="1600" dirty="0" smtClean="0">
                <a:latin typeface="Segoe" pitchFamily="34" charset="0"/>
              </a:rPr>
              <a:t>DVR, </a:t>
            </a:r>
            <a:r>
              <a:rPr lang="zh-CN" altLang="en-US" sz="1600" dirty="0" smtClean="0">
                <a:latin typeface="Segoe" pitchFamily="34" charset="0"/>
              </a:rPr>
              <a:t>无头设备等</a:t>
            </a:r>
            <a:endParaRPr lang="en-US" sz="1600" dirty="0" smtClean="0">
              <a:latin typeface="Segoe" pitchFamily="34" charset="0"/>
            </a:endParaRPr>
          </a:p>
        </p:txBody>
      </p:sp>
      <p:sp>
        <p:nvSpPr>
          <p:cNvPr id="11" name="Rectangle 10"/>
          <p:cNvSpPr/>
          <p:nvPr/>
        </p:nvSpPr>
        <p:spPr bwMode="white">
          <a:xfrm>
            <a:off x="495300" y="1318763"/>
            <a:ext cx="8153400" cy="433837"/>
          </a:xfrm>
          <a:prstGeom prst="rect">
            <a:avLst/>
          </a:prstGeom>
        </p:spPr>
        <p:txBody>
          <a:bodyPr wrap="square">
            <a:spAutoFit/>
          </a:bodyPr>
          <a:lstStyle/>
          <a:p>
            <a:pPr>
              <a:lnSpc>
                <a:spcPct val="120000"/>
              </a:lnSpc>
            </a:pPr>
            <a:r>
              <a:rPr lang="zh-CN" altLang="en-US" sz="2000" dirty="0" smtClean="0">
                <a:solidFill>
                  <a:schemeClr val="bg1"/>
                </a:solidFill>
                <a:latin typeface="Segoe" pitchFamily="34" charset="0"/>
              </a:rPr>
              <a:t>利用量身定做的基于</a:t>
            </a:r>
            <a:r>
              <a:rPr lang="en-US" altLang="zh-CN" sz="2000" dirty="0" smtClean="0">
                <a:solidFill>
                  <a:schemeClr val="bg1"/>
                </a:solidFill>
                <a:latin typeface="Segoe" pitchFamily="34" charset="0"/>
              </a:rPr>
              <a:t>Windows</a:t>
            </a:r>
            <a:r>
              <a:rPr lang="zh-CN" altLang="en-US" sz="2000" dirty="0" smtClean="0">
                <a:solidFill>
                  <a:schemeClr val="bg1"/>
                </a:solidFill>
                <a:latin typeface="Segoe" pitchFamily="34" charset="0"/>
              </a:rPr>
              <a:t>的操作系统构建设备</a:t>
            </a:r>
            <a:endParaRPr lang="en-US" sz="2000" dirty="0" smtClean="0">
              <a:solidFill>
                <a:schemeClr val="bg1"/>
              </a:solidFill>
              <a:latin typeface="Segoe" pitchFamily="34" charset="0"/>
            </a:endParaRPr>
          </a:p>
        </p:txBody>
      </p:sp>
      <p:sp>
        <p:nvSpPr>
          <p:cNvPr id="12" name="Rectangle 11"/>
          <p:cNvSpPr/>
          <p:nvPr/>
        </p:nvSpPr>
        <p:spPr bwMode="white">
          <a:xfrm>
            <a:off x="495300" y="3200400"/>
            <a:ext cx="7924800" cy="1938992"/>
          </a:xfrm>
          <a:prstGeom prst="rect">
            <a:avLst/>
          </a:prstGeom>
        </p:spPr>
        <p:txBody>
          <a:bodyPr wrap="square">
            <a:spAutoFit/>
          </a:bodyPr>
          <a:lstStyle/>
          <a:p>
            <a:pPr>
              <a:lnSpc>
                <a:spcPct val="150000"/>
              </a:lnSpc>
            </a:pPr>
            <a:r>
              <a:rPr lang="en-US" sz="2000" dirty="0" smtClean="0">
                <a:solidFill>
                  <a:schemeClr val="bg1"/>
                </a:solidFill>
                <a:latin typeface="Segoe" pitchFamily="34" charset="0"/>
              </a:rPr>
              <a:t>Win32 and .NET </a:t>
            </a:r>
            <a:r>
              <a:rPr lang="zh-CN" altLang="en-US" sz="2000" dirty="0" smtClean="0">
                <a:solidFill>
                  <a:schemeClr val="bg1"/>
                </a:solidFill>
                <a:latin typeface="Segoe" pitchFamily="34" charset="0"/>
              </a:rPr>
              <a:t>应用程序兼容性</a:t>
            </a:r>
            <a:endParaRPr lang="en-US" sz="2000" dirty="0" smtClean="0">
              <a:solidFill>
                <a:schemeClr val="bg1"/>
              </a:solidFill>
              <a:latin typeface="Segoe" pitchFamily="34" charset="0"/>
            </a:endParaRPr>
          </a:p>
          <a:p>
            <a:pPr>
              <a:lnSpc>
                <a:spcPct val="150000"/>
              </a:lnSpc>
            </a:pPr>
            <a:r>
              <a:rPr lang="zh-CN" altLang="en-US" sz="2000" dirty="0" smtClean="0">
                <a:solidFill>
                  <a:schemeClr val="bg1"/>
                </a:solidFill>
                <a:latin typeface="Segoe" pitchFamily="34" charset="0"/>
              </a:rPr>
              <a:t>庞大的开发人员和合作伙伴的社区</a:t>
            </a:r>
            <a:endParaRPr lang="en-US" altLang="zh-CN" sz="2000" dirty="0" smtClean="0">
              <a:solidFill>
                <a:schemeClr val="bg1"/>
              </a:solidFill>
              <a:latin typeface="Segoe" pitchFamily="34" charset="0"/>
            </a:endParaRPr>
          </a:p>
          <a:p>
            <a:pPr>
              <a:lnSpc>
                <a:spcPct val="150000"/>
              </a:lnSpc>
            </a:pPr>
            <a:r>
              <a:rPr lang="zh-CN" altLang="en-US" sz="2000" dirty="0" smtClean="0">
                <a:solidFill>
                  <a:schemeClr val="bg1"/>
                </a:solidFill>
                <a:latin typeface="Segoe" pitchFamily="34" charset="0"/>
              </a:rPr>
              <a:t>与企业级的服务器和工具相集成</a:t>
            </a:r>
            <a:endParaRPr lang="en-US" altLang="zh-CN" sz="2000" dirty="0" smtClean="0">
              <a:solidFill>
                <a:schemeClr val="bg1"/>
              </a:solidFill>
              <a:latin typeface="Segoe" pitchFamily="34" charset="0"/>
            </a:endParaRPr>
          </a:p>
          <a:p>
            <a:pPr>
              <a:lnSpc>
                <a:spcPct val="150000"/>
              </a:lnSpc>
            </a:pPr>
            <a:r>
              <a:rPr lang="zh-CN" altLang="en-US" sz="2000" dirty="0" smtClean="0">
                <a:solidFill>
                  <a:schemeClr val="bg1"/>
                </a:solidFill>
                <a:latin typeface="Segoe" pitchFamily="34" charset="0"/>
              </a:rPr>
              <a:t>支持货架上的硬件和驱动程序</a:t>
            </a:r>
            <a:r>
              <a:rPr lang="en-US" sz="2000" dirty="0" smtClean="0">
                <a:solidFill>
                  <a:schemeClr val="bg1"/>
                </a:solidFill>
                <a:latin typeface="Segoe" pitchFamily="34" charset="0"/>
              </a:rPr>
              <a:t> (x86 and x64)</a:t>
            </a:r>
          </a:p>
        </p:txBody>
      </p:sp>
      <p:sp>
        <p:nvSpPr>
          <p:cNvPr id="13" name="Rectangle 12"/>
          <p:cNvSpPr/>
          <p:nvPr/>
        </p:nvSpPr>
        <p:spPr bwMode="white">
          <a:xfrm>
            <a:off x="495300" y="5029200"/>
            <a:ext cx="1467068" cy="830997"/>
          </a:xfrm>
          <a:prstGeom prst="rect">
            <a:avLst/>
          </a:prstGeom>
        </p:spPr>
        <p:txBody>
          <a:bodyPr wrap="none">
            <a:spAutoFit/>
          </a:bodyPr>
          <a:lstStyle/>
          <a:p>
            <a:pPr>
              <a:lnSpc>
                <a:spcPct val="120000"/>
              </a:lnSpc>
            </a:pPr>
            <a:r>
              <a:rPr lang="zh-CN" altLang="en-US" sz="2000" dirty="0" smtClean="0">
                <a:solidFill>
                  <a:schemeClr val="bg1"/>
                </a:solidFill>
                <a:latin typeface="Segoe" pitchFamily="34" charset="0"/>
              </a:rPr>
              <a:t>设备样例：</a:t>
            </a:r>
            <a:endParaRPr lang="en-US" altLang="zh-CN" sz="2000" dirty="0" smtClean="0">
              <a:solidFill>
                <a:schemeClr val="bg1"/>
              </a:solidFill>
              <a:latin typeface="Segoe" pitchFamily="34" charset="0"/>
            </a:endParaRPr>
          </a:p>
          <a:p>
            <a:pPr>
              <a:lnSpc>
                <a:spcPct val="120000"/>
              </a:lnSpc>
            </a:pPr>
            <a:endParaRPr lang="en-US" sz="2000" dirty="0" smtClean="0">
              <a:solidFill>
                <a:schemeClr val="bg1"/>
              </a:solidFill>
              <a:latin typeface="Segoe" pitchFamily="34" charset="0"/>
            </a:endParaRPr>
          </a:p>
        </p:txBody>
      </p:sp>
    </p:spTree>
    <p:extLst>
      <p:ext uri="{BB962C8B-B14F-4D97-AF65-F5344CB8AC3E}">
        <p14:creationId xmlns:p14="http://schemas.microsoft.com/office/powerpoint/2007/7/12/main" xmlns="" val="13309381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253834"/>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pic>
        <p:nvPicPr>
          <p:cNvPr id="1026" name="Picture 2" descr="S:\Documents\Slidework\DVD_ART34\Artwork_Imagery\Brand Photos\Scenarios\FY08 Brand - Mobility\man sitting stairs outdoors computer student casual.png"/>
          <p:cNvPicPr>
            <a:picLocks noChangeAspect="1" noChangeArrowheads="1"/>
          </p:cNvPicPr>
          <p:nvPr/>
        </p:nvPicPr>
        <p:blipFill>
          <a:blip r:embed="rId3" cstate="print"/>
          <a:srcRect/>
          <a:stretch>
            <a:fillRect/>
          </a:stretch>
        </p:blipFill>
        <p:spPr bwMode="auto">
          <a:xfrm>
            <a:off x="3773488" y="1247775"/>
            <a:ext cx="5599112" cy="4078288"/>
          </a:xfrm>
          <a:prstGeom prst="rect">
            <a:avLst/>
          </a:prstGeom>
          <a:noFill/>
        </p:spPr>
      </p:pic>
      <p:sp>
        <p:nvSpPr>
          <p:cNvPr id="4" name="Rounded Rectangle 3"/>
          <p:cNvSpPr/>
          <p:nvPr/>
        </p:nvSpPr>
        <p:spPr>
          <a:xfrm>
            <a:off x="332508" y="1179289"/>
            <a:ext cx="8582892" cy="519248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zh-CN" altLang="en-US" sz="3200" dirty="0" smtClean="0"/>
              <a:t>将</a:t>
            </a:r>
            <a:r>
              <a:rPr lang="en-US" altLang="zh-CN" sz="3200" dirty="0" smtClean="0"/>
              <a:t>Windows 7</a:t>
            </a:r>
            <a:r>
              <a:rPr lang="zh-CN" altLang="en-US" sz="3200" dirty="0" smtClean="0"/>
              <a:t>的强大功能延伸至嵌入式</a:t>
            </a:r>
            <a:endParaRPr lang="en-US" altLang="en-US" sz="3200" dirty="0"/>
          </a:p>
        </p:txBody>
      </p:sp>
      <p:sp>
        <p:nvSpPr>
          <p:cNvPr id="5" name="Rectangle 4"/>
          <p:cNvSpPr/>
          <p:nvPr/>
        </p:nvSpPr>
        <p:spPr>
          <a:xfrm>
            <a:off x="332508" y="1716336"/>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Boot time, SuperFetch</a:t>
            </a:r>
          </a:p>
        </p:txBody>
      </p:sp>
      <p:sp>
        <p:nvSpPr>
          <p:cNvPr id="6" name="Rectangle 5"/>
          <p:cNvSpPr/>
          <p:nvPr/>
        </p:nvSpPr>
        <p:spPr>
          <a:xfrm>
            <a:off x="332508" y="2567227"/>
            <a:ext cx="8176188" cy="669459"/>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lnSpc>
                <a:spcPct val="150000"/>
              </a:lnSpc>
            </a:pPr>
            <a:r>
              <a:rPr lang="en-US" sz="1600" dirty="0" smtClean="0">
                <a:latin typeface="Segoe" pitchFamily="34" charset="0"/>
              </a:rPr>
              <a:t>BitLocker and BitLocker to Go, </a:t>
            </a:r>
            <a:r>
              <a:rPr lang="en-US" sz="1600" dirty="0" err="1" smtClean="0">
                <a:latin typeface="Segoe" pitchFamily="34" charset="0"/>
              </a:rPr>
              <a:t>AppLocker</a:t>
            </a:r>
            <a:r>
              <a:rPr lang="en-US" sz="1600" dirty="0" smtClean="0">
                <a:latin typeface="Segoe" pitchFamily="34" charset="0"/>
              </a:rPr>
              <a:t>, Biometric Framework, </a:t>
            </a:r>
          </a:p>
          <a:p>
            <a:pPr lvl="1"/>
            <a:endParaRPr lang="en-US" sz="1600" dirty="0" smtClean="0">
              <a:latin typeface="Segoe" pitchFamily="34" charset="0"/>
            </a:endParaRPr>
          </a:p>
        </p:txBody>
      </p:sp>
      <p:sp>
        <p:nvSpPr>
          <p:cNvPr id="7" name="Rectangle 6"/>
          <p:cNvSpPr/>
          <p:nvPr/>
        </p:nvSpPr>
        <p:spPr>
          <a:xfrm>
            <a:off x="332508" y="3650343"/>
            <a:ext cx="8176188" cy="457200"/>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Reduced idle power consumption, Timer Coalescing API</a:t>
            </a:r>
          </a:p>
        </p:txBody>
      </p:sp>
      <p:sp>
        <p:nvSpPr>
          <p:cNvPr id="8" name="Rectangle 7"/>
          <p:cNvSpPr/>
          <p:nvPr/>
        </p:nvSpPr>
        <p:spPr>
          <a:xfrm>
            <a:off x="332508" y="4513948"/>
            <a:ext cx="8176188" cy="725714"/>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Windows Touch, Windows Aero, 64 Bit, Windows </a:t>
            </a:r>
            <a:r>
              <a:rPr lang="en-US" sz="1600" dirty="0">
                <a:latin typeface="Segoe" pitchFamily="34" charset="0"/>
              </a:rPr>
              <a:t>Presentation Foundation, </a:t>
            </a:r>
            <a:endParaRPr lang="en-US" sz="1600" dirty="0" smtClean="0">
              <a:latin typeface="Segoe" pitchFamily="34" charset="0"/>
            </a:endParaRPr>
          </a:p>
          <a:p>
            <a:pPr lvl="1"/>
            <a:r>
              <a:rPr lang="en-US" sz="1600" dirty="0">
                <a:latin typeface="Segoe" pitchFamily="34" charset="0"/>
              </a:rPr>
              <a:t>Windows Sensor and Location platform</a:t>
            </a:r>
          </a:p>
        </p:txBody>
      </p:sp>
      <p:sp>
        <p:nvSpPr>
          <p:cNvPr id="10" name="Rectangle 9"/>
          <p:cNvSpPr/>
          <p:nvPr/>
        </p:nvSpPr>
        <p:spPr bwMode="white">
          <a:xfrm>
            <a:off x="522509" y="1270393"/>
            <a:ext cx="1723549" cy="461665"/>
          </a:xfrm>
          <a:prstGeom prst="rect">
            <a:avLst/>
          </a:prstGeom>
        </p:spPr>
        <p:txBody>
          <a:bodyPr wrap="none">
            <a:spAutoFit/>
          </a:bodyPr>
          <a:lstStyle/>
          <a:p>
            <a:pPr>
              <a:buNone/>
            </a:pPr>
            <a:r>
              <a:rPr lang="zh-CN" altLang="en-US" sz="2400" dirty="0" smtClean="0">
                <a:solidFill>
                  <a:schemeClr val="bg1"/>
                </a:solidFill>
                <a:latin typeface="Segoe" pitchFamily="34" charset="0"/>
              </a:rPr>
              <a:t>增强了功能</a:t>
            </a:r>
            <a:endParaRPr lang="en-US" sz="2400" dirty="0" smtClean="0">
              <a:solidFill>
                <a:schemeClr val="bg1"/>
              </a:solidFill>
              <a:latin typeface="Segoe" pitchFamily="34" charset="0"/>
            </a:endParaRPr>
          </a:p>
        </p:txBody>
      </p:sp>
      <p:sp>
        <p:nvSpPr>
          <p:cNvPr id="11" name="Rectangle 10"/>
          <p:cNvSpPr/>
          <p:nvPr/>
        </p:nvSpPr>
        <p:spPr bwMode="white">
          <a:xfrm>
            <a:off x="522509" y="2133993"/>
            <a:ext cx="2646878" cy="461665"/>
          </a:xfrm>
          <a:prstGeom prst="rect">
            <a:avLst/>
          </a:prstGeom>
        </p:spPr>
        <p:txBody>
          <a:bodyPr wrap="none">
            <a:spAutoFit/>
          </a:bodyPr>
          <a:lstStyle/>
          <a:p>
            <a:pPr>
              <a:buNone/>
            </a:pPr>
            <a:r>
              <a:rPr lang="zh-CN" altLang="en-US" sz="2400" dirty="0" smtClean="0">
                <a:solidFill>
                  <a:schemeClr val="bg1"/>
                </a:solidFill>
                <a:latin typeface="Segoe" pitchFamily="34" charset="0"/>
              </a:rPr>
              <a:t>构建更安全的设备</a:t>
            </a:r>
            <a:endParaRPr lang="en-US" sz="2400" dirty="0" smtClean="0">
              <a:solidFill>
                <a:schemeClr val="bg1"/>
              </a:solidFill>
              <a:latin typeface="Segoe" pitchFamily="34" charset="0"/>
            </a:endParaRPr>
          </a:p>
        </p:txBody>
      </p:sp>
      <p:sp>
        <p:nvSpPr>
          <p:cNvPr id="12" name="Rectangle 11"/>
          <p:cNvSpPr/>
          <p:nvPr/>
        </p:nvSpPr>
        <p:spPr bwMode="white">
          <a:xfrm>
            <a:off x="522509" y="3228587"/>
            <a:ext cx="2031325" cy="461665"/>
          </a:xfrm>
          <a:prstGeom prst="rect">
            <a:avLst/>
          </a:prstGeom>
        </p:spPr>
        <p:txBody>
          <a:bodyPr wrap="none">
            <a:spAutoFit/>
          </a:bodyPr>
          <a:lstStyle/>
          <a:p>
            <a:pPr>
              <a:buNone/>
            </a:pPr>
            <a:r>
              <a:rPr lang="zh-CN" altLang="en-US" sz="2400" dirty="0" smtClean="0">
                <a:solidFill>
                  <a:schemeClr val="bg1"/>
                </a:solidFill>
                <a:latin typeface="Segoe" pitchFamily="34" charset="0"/>
              </a:rPr>
              <a:t>构建绿色方案</a:t>
            </a:r>
            <a:endParaRPr lang="en-US" sz="2400" dirty="0" smtClean="0">
              <a:solidFill>
                <a:schemeClr val="bg1"/>
              </a:solidFill>
              <a:latin typeface="Segoe" pitchFamily="34" charset="0"/>
            </a:endParaRPr>
          </a:p>
        </p:txBody>
      </p:sp>
      <p:sp>
        <p:nvSpPr>
          <p:cNvPr id="13" name="Rectangle 12"/>
          <p:cNvSpPr/>
          <p:nvPr/>
        </p:nvSpPr>
        <p:spPr bwMode="white">
          <a:xfrm>
            <a:off x="522509" y="4078904"/>
            <a:ext cx="2954655" cy="461665"/>
          </a:xfrm>
          <a:prstGeom prst="rect">
            <a:avLst/>
          </a:prstGeom>
        </p:spPr>
        <p:txBody>
          <a:bodyPr wrap="none">
            <a:spAutoFit/>
          </a:bodyPr>
          <a:lstStyle/>
          <a:p>
            <a:pPr>
              <a:buNone/>
            </a:pPr>
            <a:r>
              <a:rPr lang="zh-CN" altLang="en-US" sz="2400" dirty="0" smtClean="0">
                <a:solidFill>
                  <a:schemeClr val="bg1"/>
                </a:solidFill>
                <a:latin typeface="Segoe" pitchFamily="34" charset="0"/>
              </a:rPr>
              <a:t>构建丰富的用户体验</a:t>
            </a:r>
            <a:endParaRPr lang="en-US" sz="2400" dirty="0" smtClean="0">
              <a:solidFill>
                <a:schemeClr val="bg1"/>
              </a:solidFill>
              <a:latin typeface="Segoe" pitchFamily="34" charset="0"/>
            </a:endParaRPr>
          </a:p>
        </p:txBody>
      </p:sp>
      <p:sp>
        <p:nvSpPr>
          <p:cNvPr id="14" name="Rectangle 13"/>
          <p:cNvSpPr/>
          <p:nvPr/>
        </p:nvSpPr>
        <p:spPr bwMode="white">
          <a:xfrm>
            <a:off x="522509" y="5189247"/>
            <a:ext cx="2973891" cy="461665"/>
          </a:xfrm>
          <a:prstGeom prst="rect">
            <a:avLst/>
          </a:prstGeom>
        </p:spPr>
        <p:txBody>
          <a:bodyPr wrap="none">
            <a:spAutoFit/>
          </a:bodyPr>
          <a:lstStyle/>
          <a:p>
            <a:pPr>
              <a:buNone/>
            </a:pPr>
            <a:r>
              <a:rPr lang="zh-CN" altLang="en-US" sz="2400" dirty="0" smtClean="0">
                <a:solidFill>
                  <a:schemeClr val="bg1"/>
                </a:solidFill>
                <a:latin typeface="Segoe" pitchFamily="34" charset="0"/>
              </a:rPr>
              <a:t>最新的</a:t>
            </a:r>
            <a:r>
              <a:rPr lang="en-US" altLang="zh-CN" sz="2400" dirty="0" smtClean="0">
                <a:solidFill>
                  <a:schemeClr val="bg1"/>
                </a:solidFill>
                <a:latin typeface="Segoe" pitchFamily="34" charset="0"/>
              </a:rPr>
              <a:t>Windows</a:t>
            </a:r>
            <a:r>
              <a:rPr lang="zh-CN" altLang="en-US" sz="2400" dirty="0" smtClean="0">
                <a:solidFill>
                  <a:schemeClr val="bg1"/>
                </a:solidFill>
                <a:latin typeface="Segoe" pitchFamily="34" charset="0"/>
              </a:rPr>
              <a:t>技术</a:t>
            </a:r>
            <a:endParaRPr lang="en-US" sz="2400" dirty="0" smtClean="0">
              <a:solidFill>
                <a:schemeClr val="bg1"/>
              </a:solidFill>
              <a:latin typeface="Segoe" pitchFamily="34" charset="0"/>
            </a:endParaRPr>
          </a:p>
        </p:txBody>
      </p:sp>
      <p:sp>
        <p:nvSpPr>
          <p:cNvPr id="18" name="Rectangle 17"/>
          <p:cNvSpPr/>
          <p:nvPr/>
        </p:nvSpPr>
        <p:spPr>
          <a:xfrm>
            <a:off x="333828" y="5629086"/>
            <a:ext cx="8215535" cy="423375"/>
          </a:xfrm>
          <a:prstGeom prst="rect">
            <a:avLst/>
          </a:prstGeom>
          <a:gradFill flip="none" rotWithShape="1">
            <a:gsLst>
              <a:gs pos="0">
                <a:schemeClr val="accent1">
                  <a:shade val="30000"/>
                  <a:satMod val="115000"/>
                  <a:alpha val="0"/>
                </a:schemeClr>
              </a:gs>
              <a:gs pos="50000">
                <a:schemeClr val="tx1">
                  <a:alpha val="10000"/>
                </a:schemeClr>
              </a:gs>
              <a:gs pos="100000">
                <a:schemeClr val="tx1">
                  <a:alpha val="3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1"/>
            <a:r>
              <a:rPr lang="en-US" sz="1600" dirty="0" smtClean="0">
                <a:latin typeface="Segoe" pitchFamily="34" charset="0"/>
              </a:rPr>
              <a:t>Internet Explorer 8, Windows Media Player 12, RDP 7, .NET 3.5, PowerShell V2</a:t>
            </a:r>
          </a:p>
        </p:txBody>
      </p:sp>
    </p:spTree>
    <p:extLst>
      <p:ext uri="{BB962C8B-B14F-4D97-AF65-F5344CB8AC3E}">
        <p14:creationId xmlns:p14="http://schemas.microsoft.com/office/powerpoint/2007/7/12/main" xmlns="" val="17523731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992582"/>
            <a:ext cx="9144000" cy="3372592"/>
          </a:xfrm>
          <a:prstGeom prst="rect">
            <a:avLst/>
          </a:prstGeom>
          <a:gradFill flip="none" rotWithShape="1">
            <a:gsLst>
              <a:gs pos="0">
                <a:schemeClr val="accent1">
                  <a:shade val="30000"/>
                  <a:satMod val="115000"/>
                  <a:alpha val="0"/>
                </a:schemeClr>
              </a:gs>
              <a:gs pos="50000">
                <a:schemeClr val="accent1">
                  <a:lumMod val="75000"/>
                  <a:alpha val="8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2000" b="1" dirty="0" smtClean="0">
              <a:latin typeface="Segoe" pitchFamily="34" charset="0"/>
            </a:endParaRPr>
          </a:p>
        </p:txBody>
      </p:sp>
      <p:sp>
        <p:nvSpPr>
          <p:cNvPr id="16386" name="Title 1"/>
          <p:cNvSpPr>
            <a:spLocks noGrp="1"/>
          </p:cNvSpPr>
          <p:nvPr>
            <p:ph type="title"/>
          </p:nvPr>
        </p:nvSpPr>
        <p:spPr/>
        <p:txBody>
          <a:bodyPr/>
          <a:lstStyle/>
          <a:p>
            <a:pPr algn="l"/>
            <a:r>
              <a:rPr lang="zh-CN" altLang="en-US" sz="3600" dirty="0" smtClean="0"/>
              <a:t>嵌入式设备开发模式</a:t>
            </a:r>
            <a:endParaRPr lang="en-US" sz="3600" dirty="0" smtClean="0"/>
          </a:p>
        </p:txBody>
      </p:sp>
      <p:sp>
        <p:nvSpPr>
          <p:cNvPr id="16" name="Rounded Rectangle 15"/>
          <p:cNvSpPr/>
          <p:nvPr/>
        </p:nvSpPr>
        <p:spPr>
          <a:xfrm>
            <a:off x="332508" y="1282535"/>
            <a:ext cx="7018317" cy="5023262"/>
          </a:xfrm>
          <a:prstGeom prst="roundRect">
            <a:avLst>
              <a:gd name="adj" fmla="val 7708"/>
            </a:avLst>
          </a:prstGeom>
          <a:gradFill flip="none" rotWithShape="1">
            <a:gsLst>
              <a:gs pos="0">
                <a:schemeClr val="accent1">
                  <a:shade val="30000"/>
                  <a:satMod val="115000"/>
                  <a:alpha val="0"/>
                </a:schemeClr>
              </a:gs>
              <a:gs pos="50000">
                <a:schemeClr val="accent1">
                  <a:shade val="67500"/>
                  <a:satMod val="115000"/>
                  <a:alpha val="63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bwMode="white">
          <a:xfrm rot="16200000">
            <a:off x="-1573480" y="3609500"/>
            <a:ext cx="4572000" cy="369332"/>
          </a:xfrm>
          <a:prstGeom prst="rect">
            <a:avLst/>
          </a:prstGeom>
        </p:spPr>
        <p:txBody>
          <a:bodyPr>
            <a:spAutoFit/>
          </a:bodyPr>
          <a:lstStyle/>
          <a:p>
            <a:pPr algn="ctr">
              <a:defRPr/>
            </a:pPr>
            <a:r>
              <a:rPr lang="zh-CN" altLang="en-US" b="1" dirty="0" smtClean="0">
                <a:solidFill>
                  <a:schemeClr val="bg1"/>
                </a:solidFill>
                <a:effectLst>
                  <a:outerShdw blurRad="38100" dist="38100" dir="2700000" algn="tl">
                    <a:srgbClr val="000000">
                      <a:alpha val="43137"/>
                    </a:srgbClr>
                  </a:outerShdw>
                </a:effectLst>
                <a:latin typeface="Segoe" pitchFamily="34" charset="0"/>
              </a:rPr>
              <a:t>硬件和软件的原形开发</a:t>
            </a:r>
            <a:endParaRPr lang="en-US" b="1" dirty="0">
              <a:solidFill>
                <a:schemeClr val="bg1"/>
              </a:solidFill>
              <a:effectLst>
                <a:outerShdw blurRad="38100" dist="38100" dir="2700000" algn="tl">
                  <a:srgbClr val="000000">
                    <a:alpha val="43137"/>
                  </a:srgbClr>
                </a:outerShdw>
              </a:effectLst>
              <a:latin typeface="Segoe" pitchFamily="34" charset="0"/>
            </a:endParaRPr>
          </a:p>
        </p:txBody>
      </p:sp>
      <p:sp>
        <p:nvSpPr>
          <p:cNvPr id="22" name="Rounded Rectangle 21"/>
          <p:cNvSpPr>
            <a:spLocks noChangeArrowheads="1"/>
          </p:cNvSpPr>
          <p:nvPr/>
        </p:nvSpPr>
        <p:spPr bwMode="auto">
          <a:xfrm>
            <a:off x="3413887" y="1334427"/>
            <a:ext cx="2971800" cy="434996"/>
          </a:xfrm>
          <a:prstGeom prst="roundRect">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defTabSz="914099">
              <a:defRPr/>
            </a:pPr>
            <a:r>
              <a:rPr lang="zh-CN" altLang="en-US" sz="2400" dirty="0" smtClean="0">
                <a:solidFill>
                  <a:srgbClr val="FFFFFF"/>
                </a:solidFill>
                <a:effectLst>
                  <a:outerShdw blurRad="38100" dist="38100" dir="2700000" algn="tl">
                    <a:srgbClr val="000000">
                      <a:alpha val="43137"/>
                    </a:srgbClr>
                  </a:outerShdw>
                </a:effectLst>
                <a:latin typeface="Segoe" pitchFamily="34" charset="0"/>
              </a:rPr>
              <a:t>设备概念</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51"/>
          <p:cNvGrpSpPr/>
          <p:nvPr/>
        </p:nvGrpSpPr>
        <p:grpSpPr>
          <a:xfrm>
            <a:off x="1366383" y="2090706"/>
            <a:ext cx="2971800" cy="1813523"/>
            <a:chOff x="1307008" y="2473469"/>
            <a:chExt cx="2971800" cy="1813523"/>
          </a:xfrm>
        </p:grpSpPr>
        <p:sp>
          <p:nvSpPr>
            <p:cNvPr id="20" name="Rounded Rectangle 19"/>
            <p:cNvSpPr>
              <a:spLocks noChangeArrowheads="1"/>
            </p:cNvSpPr>
            <p:nvPr/>
          </p:nvSpPr>
          <p:spPr bwMode="auto">
            <a:xfrm>
              <a:off x="1307008" y="2473469"/>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软件</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a:xfrm>
              <a:off x="1307008" y="2921330"/>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平台评估与择选</a:t>
              </a:r>
              <a:endParaRPr lang="en-US" sz="1600" dirty="0">
                <a:solidFill>
                  <a:srgbClr val="FFFFFF"/>
                </a:solidFill>
                <a:latin typeface="Segoe" pitchFamily="34" charset="0"/>
              </a:endParaRPr>
            </a:p>
          </p:txBody>
        </p:sp>
        <p:sp>
          <p:nvSpPr>
            <p:cNvPr id="24" name="Rectangle 23"/>
            <p:cNvSpPr/>
            <p:nvPr/>
          </p:nvSpPr>
          <p:spPr>
            <a:xfrm>
              <a:off x="1307008" y="3239984"/>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嵌入式要求的定义</a:t>
              </a:r>
              <a:endParaRPr lang="en-US" sz="1600" dirty="0">
                <a:solidFill>
                  <a:srgbClr val="FFFFFF"/>
                </a:solidFill>
                <a:latin typeface="Segoe" pitchFamily="34" charset="0"/>
              </a:endParaRPr>
            </a:p>
          </p:txBody>
        </p:sp>
        <p:sp>
          <p:nvSpPr>
            <p:cNvPr id="26" name="Rectangle 25"/>
            <p:cNvSpPr/>
            <p:nvPr/>
          </p:nvSpPr>
          <p:spPr>
            <a:xfrm>
              <a:off x="1307008" y="355863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应用程序的开发与实现</a:t>
              </a:r>
              <a:endParaRPr lang="en-US" sz="1600" dirty="0">
                <a:solidFill>
                  <a:srgbClr val="FFFFFF"/>
                </a:solidFill>
                <a:latin typeface="Segoe" pitchFamily="34" charset="0"/>
              </a:endParaRPr>
            </a:p>
          </p:txBody>
        </p:sp>
        <p:sp>
          <p:nvSpPr>
            <p:cNvPr id="27" name="Rectangle 26"/>
            <p:cNvSpPr/>
            <p:nvPr/>
          </p:nvSpPr>
          <p:spPr>
            <a:xfrm>
              <a:off x="1307008" y="3877293"/>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Segoe" pitchFamily="34" charset="0"/>
                </a:rPr>
                <a:t>服务</a:t>
              </a:r>
              <a:endParaRPr lang="en-US" sz="1600" dirty="0">
                <a:latin typeface="Segoe" pitchFamily="34" charset="0"/>
              </a:endParaRPr>
            </a:p>
          </p:txBody>
        </p:sp>
      </p:grpSp>
      <p:grpSp>
        <p:nvGrpSpPr>
          <p:cNvPr id="3" name="Group 39"/>
          <p:cNvGrpSpPr/>
          <p:nvPr/>
        </p:nvGrpSpPr>
        <p:grpSpPr>
          <a:xfrm>
            <a:off x="5461390" y="2090706"/>
            <a:ext cx="2971800" cy="1813523"/>
            <a:chOff x="4677621" y="2530866"/>
            <a:chExt cx="2971800" cy="1813523"/>
          </a:xfrm>
        </p:grpSpPr>
        <p:sp>
          <p:nvSpPr>
            <p:cNvPr id="31" name="Rounded Rectangle 30"/>
            <p:cNvSpPr>
              <a:spLocks noChangeArrowheads="1"/>
            </p:cNvSpPr>
            <p:nvPr/>
          </p:nvSpPr>
          <p:spPr bwMode="auto">
            <a:xfrm>
              <a:off x="4677621" y="2530866"/>
              <a:ext cx="2971800" cy="1813523"/>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硬件</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677621" y="299598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设备形状模型</a:t>
              </a:r>
              <a:endParaRPr lang="en-US" sz="1600" dirty="0" smtClean="0">
                <a:solidFill>
                  <a:srgbClr val="FFFFFF"/>
                </a:solidFill>
                <a:latin typeface="Segoe" pitchFamily="34" charset="0"/>
              </a:endParaRPr>
            </a:p>
          </p:txBody>
        </p:sp>
        <p:sp>
          <p:nvSpPr>
            <p:cNvPr id="34" name="Rectangle 33"/>
            <p:cNvSpPr/>
            <p:nvPr/>
          </p:nvSpPr>
          <p:spPr>
            <a:xfrm>
              <a:off x="4677621" y="3401290"/>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主板设计</a:t>
              </a:r>
              <a:r>
                <a:rPr lang="en-US" sz="1600" dirty="0" smtClean="0">
                  <a:solidFill>
                    <a:srgbClr val="FFFFFF"/>
                  </a:solidFill>
                  <a:latin typeface="Segoe" pitchFamily="34" charset="0"/>
                </a:rPr>
                <a:t>, bios </a:t>
              </a:r>
              <a:r>
                <a:rPr lang="zh-CN" altLang="en-US" sz="1600" dirty="0" smtClean="0">
                  <a:solidFill>
                    <a:srgbClr val="FFFFFF"/>
                  </a:solidFill>
                  <a:latin typeface="Segoe" pitchFamily="34" charset="0"/>
                </a:rPr>
                <a:t>的选择</a:t>
              </a:r>
              <a:endParaRPr lang="en-US" sz="1600" dirty="0" smtClean="0">
                <a:solidFill>
                  <a:srgbClr val="FFFFFF"/>
                </a:solidFill>
                <a:latin typeface="Segoe" pitchFamily="34" charset="0"/>
              </a:endParaRPr>
            </a:p>
          </p:txBody>
        </p:sp>
        <p:sp>
          <p:nvSpPr>
            <p:cNvPr id="36" name="Rectangle 35"/>
            <p:cNvSpPr/>
            <p:nvPr/>
          </p:nvSpPr>
          <p:spPr>
            <a:xfrm>
              <a:off x="4677621" y="3823853"/>
              <a:ext cx="2971800" cy="32657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驱动程序的开发</a:t>
              </a:r>
              <a:endParaRPr lang="en-US" sz="1600" dirty="0" smtClean="0">
                <a:solidFill>
                  <a:srgbClr val="FFFFFF"/>
                </a:solidFill>
                <a:latin typeface="Segoe" pitchFamily="34" charset="0"/>
              </a:endParaRPr>
            </a:p>
          </p:txBody>
        </p:sp>
      </p:grpSp>
      <p:grpSp>
        <p:nvGrpSpPr>
          <p:cNvPr id="4" name="Group 50"/>
          <p:cNvGrpSpPr/>
          <p:nvPr/>
        </p:nvGrpSpPr>
        <p:grpSpPr>
          <a:xfrm>
            <a:off x="3413887" y="4502170"/>
            <a:ext cx="2971800" cy="1756126"/>
            <a:chOff x="3169455" y="4609048"/>
            <a:chExt cx="2971800" cy="1756126"/>
          </a:xfrm>
        </p:grpSpPr>
        <p:sp>
          <p:nvSpPr>
            <p:cNvPr id="46" name="Rounded Rectangle 45"/>
            <p:cNvSpPr>
              <a:spLocks noChangeArrowheads="1"/>
            </p:cNvSpPr>
            <p:nvPr/>
          </p:nvSpPr>
          <p:spPr bwMode="auto">
            <a:xfrm>
              <a:off x="3169455" y="4609048"/>
              <a:ext cx="2971800" cy="1756126"/>
            </a:xfrm>
            <a:prstGeom prst="roundRect">
              <a:avLst>
                <a:gd name="adj" fmla="val 1080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t"/>
            <a:lstStyle/>
            <a:p>
              <a:pPr algn="ctr" defTabSz="914099">
                <a:defRPr/>
              </a:pPr>
              <a:r>
                <a:rPr lang="zh-CN" altLang="en-US" sz="2000" dirty="0" smtClean="0">
                  <a:solidFill>
                    <a:srgbClr val="FFFFFF"/>
                  </a:solidFill>
                  <a:effectLst>
                    <a:outerShdw blurRad="38100" dist="38100" dir="2700000" algn="tl">
                      <a:srgbClr val="000000">
                        <a:alpha val="43137"/>
                      </a:srgbClr>
                    </a:outerShdw>
                  </a:effectLst>
                  <a:latin typeface="Segoe" pitchFamily="34" charset="0"/>
                </a:rPr>
                <a:t>集成</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a:xfrm>
              <a:off x="3169455" y="5056909"/>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特制的嵌入式</a:t>
              </a:r>
              <a:r>
                <a:rPr lang="en-US" altLang="zh-CN" sz="1600" dirty="0" smtClean="0">
                  <a:solidFill>
                    <a:srgbClr val="FFFFFF"/>
                  </a:solidFill>
                  <a:latin typeface="Segoe" pitchFamily="34" charset="0"/>
                </a:rPr>
                <a:t>Windows</a:t>
              </a:r>
              <a:r>
                <a:rPr lang="zh-CN" altLang="en-US" sz="1600" dirty="0" smtClean="0">
                  <a:solidFill>
                    <a:srgbClr val="FFFFFF"/>
                  </a:solidFill>
                  <a:latin typeface="Segoe" pitchFamily="34" charset="0"/>
                </a:rPr>
                <a:t>设计</a:t>
              </a:r>
              <a:endParaRPr lang="en-US" sz="1600" dirty="0" smtClean="0">
                <a:solidFill>
                  <a:srgbClr val="FFFFFF"/>
                </a:solidFill>
                <a:latin typeface="Segoe" pitchFamily="34" charset="0"/>
              </a:endParaRPr>
            </a:p>
          </p:txBody>
        </p:sp>
        <p:sp>
          <p:nvSpPr>
            <p:cNvPr id="48" name="Rectangle 47"/>
            <p:cNvSpPr/>
            <p:nvPr/>
          </p:nvSpPr>
          <p:spPr>
            <a:xfrm>
              <a:off x="3169455" y="5379521"/>
              <a:ext cx="2971800" cy="51459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应用程序和硬件的集成</a:t>
              </a:r>
              <a:endParaRPr lang="en-US" sz="1600" dirty="0" smtClean="0">
                <a:solidFill>
                  <a:srgbClr val="FFFFFF"/>
                </a:solidFill>
                <a:latin typeface="Segoe" pitchFamily="34" charset="0"/>
              </a:endParaRPr>
            </a:p>
          </p:txBody>
        </p:sp>
        <p:sp>
          <p:nvSpPr>
            <p:cNvPr id="49" name="Rectangle 48"/>
            <p:cNvSpPr/>
            <p:nvPr/>
          </p:nvSpPr>
          <p:spPr>
            <a:xfrm>
              <a:off x="3169455" y="5943598"/>
              <a:ext cx="2971800" cy="2731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99">
                <a:defRPr/>
              </a:pPr>
              <a:r>
                <a:rPr lang="zh-CN" altLang="en-US" sz="1600" dirty="0" smtClean="0">
                  <a:solidFill>
                    <a:srgbClr val="FFFFFF"/>
                  </a:solidFill>
                  <a:latin typeface="Segoe" pitchFamily="34" charset="0"/>
                </a:rPr>
                <a:t>设备测试</a:t>
              </a:r>
              <a:endParaRPr lang="en-US" sz="1600" dirty="0" smtClean="0">
                <a:solidFill>
                  <a:srgbClr val="FFFFFF"/>
                </a:solidFill>
                <a:latin typeface="Segoe" pitchFamily="34" charset="0"/>
              </a:endParaRPr>
            </a:p>
          </p:txBody>
        </p:sp>
      </p:grpSp>
      <p:cxnSp>
        <p:nvCxnSpPr>
          <p:cNvPr id="54" name="Elbow Connector 53"/>
          <p:cNvCxnSpPr>
            <a:stCxn id="22" idx="2"/>
            <a:endCxn id="20" idx="0"/>
          </p:cNvCxnSpPr>
          <p:nvPr/>
        </p:nvCxnSpPr>
        <p:spPr>
          <a:xfrm rot="5400000">
            <a:off x="3715394" y="906312"/>
            <a:ext cx="321283"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2" idx="2"/>
            <a:endCxn id="31" idx="0"/>
          </p:cNvCxnSpPr>
          <p:nvPr/>
        </p:nvCxnSpPr>
        <p:spPr>
          <a:xfrm rot="16200000" flipH="1">
            <a:off x="5762897" y="906312"/>
            <a:ext cx="321283"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6" idx="0"/>
            <a:endCxn id="20" idx="2"/>
          </p:cNvCxnSpPr>
          <p:nvPr/>
        </p:nvCxnSpPr>
        <p:spPr>
          <a:xfrm rot="16200000" flipV="1">
            <a:off x="3577065" y="3179448"/>
            <a:ext cx="597941" cy="2047504"/>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6" idx="0"/>
            <a:endCxn id="31" idx="2"/>
          </p:cNvCxnSpPr>
          <p:nvPr/>
        </p:nvCxnSpPr>
        <p:spPr>
          <a:xfrm rot="5400000" flipH="1" flipV="1">
            <a:off x="5624568" y="3179449"/>
            <a:ext cx="597941" cy="2047503"/>
          </a:xfrm>
          <a:prstGeom prst="bentConnector3">
            <a:avLst>
              <a:gd name="adj1" fmla="val 50000"/>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74" name="Picture 2" descr="C:\Documents and Settings\Pennie\My Documents\ACERDATA (D)\Pennie's documents\MS Image\Shapes and Graphics\Arrows - arrow\Curved\2 arrow virtuous cycle orange blue.png"/>
          <p:cNvPicPr>
            <a:picLocks noChangeAspect="1" noChangeArrowheads="1"/>
          </p:cNvPicPr>
          <p:nvPr/>
        </p:nvPicPr>
        <p:blipFill>
          <a:blip r:embed="rId3" cstate="print"/>
          <a:srcRect/>
          <a:stretch>
            <a:fillRect/>
          </a:stretch>
        </p:blipFill>
        <p:spPr bwMode="auto">
          <a:xfrm>
            <a:off x="4148583" y="2517316"/>
            <a:ext cx="1502407" cy="1411564"/>
          </a:xfrm>
          <a:prstGeom prst="rect">
            <a:avLst/>
          </a:prstGeom>
          <a:noFill/>
        </p:spPr>
      </p:pic>
      <p:cxnSp>
        <p:nvCxnSpPr>
          <p:cNvPr id="66" name="Straight Connector 65"/>
          <p:cNvCxnSpPr/>
          <p:nvPr/>
        </p:nvCxnSpPr>
        <p:spPr>
          <a:xfrm>
            <a:off x="2796666" y="4358242"/>
            <a:ext cx="4206240" cy="0"/>
          </a:xfrm>
          <a:prstGeom prst="line">
            <a:avLst/>
          </a:prstGeom>
          <a:ln w="60325" cap="rnd">
            <a:gradFill flip="none" rotWithShape="1">
              <a:gsLst>
                <a:gs pos="0">
                  <a:schemeClr val="accent1">
                    <a:tint val="66000"/>
                    <a:satMod val="160000"/>
                    <a:alpha val="0"/>
                  </a:schemeClr>
                </a:gs>
                <a:gs pos="50000">
                  <a:schemeClr val="bg1"/>
                </a:gs>
                <a:gs pos="100000">
                  <a:schemeClr val="accent1">
                    <a:tint val="23500"/>
                    <a:satMod val="160000"/>
                    <a:alpha val="0"/>
                  </a:schemeClr>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0" name="Down Arrow 69"/>
          <p:cNvSpPr/>
          <p:nvPr/>
        </p:nvSpPr>
        <p:spPr>
          <a:xfrm>
            <a:off x="4657471" y="4144487"/>
            <a:ext cx="484632" cy="515271"/>
          </a:xfrm>
          <a:prstGeom prst="downArrow">
            <a:avLst/>
          </a:prstGeom>
          <a:gradFill flip="none" rotWithShape="1">
            <a:gsLst>
              <a:gs pos="0">
                <a:schemeClr val="bg1">
                  <a:shade val="30000"/>
                  <a:satMod val="115000"/>
                  <a:alpha val="0"/>
                </a:schemeClr>
              </a:gs>
              <a:gs pos="50000">
                <a:schemeClr val="bg1">
                  <a:shade val="67500"/>
                  <a:satMod val="115000"/>
                  <a:alpha val="60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dirty="0" smtClean="0"/>
              <a:t>Image Builder Wizard (IBW)</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7"/>
          <p:cNvGraphicFramePr>
            <a:graphicFrameLocks/>
          </p:cNvGraphicFramePr>
          <p:nvPr>
            <p:extLst>
              <p:ext uri="{D42A27DB-BD31-4B8C-83A1-F6EECF244321}">
                <p14:modId xmlns:p14="http://schemas.microsoft.com/office/powerpoint/2007/7/12/main" xmlns="" val="1322699151"/>
              </p:ext>
            </p:extLst>
          </p:nvPr>
        </p:nvGraphicFramePr>
        <p:xfrm>
          <a:off x="76200" y="1161446"/>
          <a:ext cx="8991600" cy="5221846"/>
        </p:xfrm>
        <a:graphic>
          <a:graphicData uri="http://schemas.openxmlformats.org/drawingml/2006/table">
            <a:tbl>
              <a:tblPr firstRow="1">
                <a:tableStyleId>{284E427A-3D55-4303-BF80-6455036E1DE7}</a:tableStyleId>
              </a:tblPr>
              <a:tblGrid>
                <a:gridCol w="2362200"/>
                <a:gridCol w="3326069"/>
                <a:gridCol w="3303331"/>
              </a:tblGrid>
              <a:tr h="481604">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endParaRPr kumimoji="0" lang="en-US" sz="2400" b="1" i="0" u="none" strike="noStrike" cap="none" normalizeH="0" baseline="0" dirty="0" smtClean="0">
                        <a:ln>
                          <a:noFill/>
                        </a:ln>
                        <a:solidFill>
                          <a:schemeClr val="tx1"/>
                        </a:solidFill>
                        <a:effectLst/>
                        <a:latin typeface="Verdana" pitchFamily="34" charset="0"/>
                      </a:endParaRPr>
                    </a:p>
                  </a:txBody>
                  <a:tcPr marL="76003" marR="76003" marT="38002" marB="38002" horzOverflow="overflow">
                    <a:solidFill>
                      <a:schemeClr val="accent1"/>
                    </a:solidFill>
                  </a:tcPr>
                </a:tc>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r>
                        <a:rPr kumimoji="0" lang="en-US" sz="2000" u="none" strike="noStrike" cap="none" normalizeH="0" baseline="0" dirty="0" smtClean="0">
                          <a:ln>
                            <a:noFill/>
                          </a:ln>
                          <a:effectLst/>
                        </a:rPr>
                        <a:t>Standard 2009</a:t>
                      </a:r>
                      <a:endParaRPr kumimoji="0" lang="en-US" sz="2000" b="1" i="0" u="none" strike="noStrike" cap="none" normalizeH="0" baseline="0" dirty="0" smtClean="0">
                        <a:ln>
                          <a:noFill/>
                        </a:ln>
                        <a:solidFill>
                          <a:schemeClr val="tx1"/>
                        </a:solidFill>
                        <a:effectLst/>
                        <a:latin typeface="Verdana" pitchFamily="34" charset="0"/>
                      </a:endParaRPr>
                    </a:p>
                  </a:txBody>
                  <a:tcPr marL="76003" marR="76003" marT="38002" marB="38002" horzOverflow="overflow">
                    <a:solidFill>
                      <a:schemeClr val="accent1"/>
                    </a:solidFill>
                  </a:tcPr>
                </a:tc>
                <a:tc>
                  <a:txBody>
                    <a:bodyPr/>
                    <a:lstStyle/>
                    <a:p>
                      <a:pPr marL="0" marR="0" lvl="0" indent="0" algn="ctr" defTabSz="-13873163" rtl="0" eaLnBrk="0" fontAlgn="base" latinLnBrk="0" hangingPunct="0">
                        <a:lnSpc>
                          <a:spcPct val="90000"/>
                        </a:lnSpc>
                        <a:spcBef>
                          <a:spcPct val="50000"/>
                        </a:spcBef>
                        <a:spcAft>
                          <a:spcPct val="0"/>
                        </a:spcAft>
                        <a:buClr>
                          <a:schemeClr val="bg1"/>
                        </a:buClr>
                        <a:buSzTx/>
                        <a:buFontTx/>
                        <a:buNone/>
                        <a:tabLst/>
                      </a:pPr>
                      <a:r>
                        <a:rPr kumimoji="0" lang="en-US" sz="2000" u="none" strike="noStrike" cap="none" normalizeH="0" baseline="0" dirty="0" smtClean="0">
                          <a:ln>
                            <a:noFill/>
                          </a:ln>
                          <a:effectLst/>
                        </a:rPr>
                        <a:t>Standard 2011</a:t>
                      </a:r>
                      <a:endParaRPr kumimoji="0" lang="en-US" sz="2000" b="1" i="0" u="none" strike="noStrike" cap="none" normalizeH="0" baseline="0" dirty="0" smtClean="0">
                        <a:ln>
                          <a:noFill/>
                        </a:ln>
                        <a:solidFill>
                          <a:schemeClr val="tx1"/>
                        </a:solidFill>
                        <a:effectLst/>
                        <a:latin typeface="Verdana" pitchFamily="34" charset="0"/>
                      </a:endParaRPr>
                    </a:p>
                  </a:txBody>
                  <a:tcPr marL="76003" marR="76003" marT="38002" marB="38002" horzOverflow="overflow">
                    <a:solidFill>
                      <a:schemeClr val="accent1"/>
                    </a:solidFill>
                  </a:tcPr>
                </a:tc>
              </a:tr>
              <a:tr h="486453">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Windows</a:t>
                      </a:r>
                      <a:r>
                        <a:rPr kumimoji="0" lang="zh-CN" altLang="en-US" sz="1600" u="none" strike="noStrike" cap="none" normalizeH="0" baseline="0" dirty="0" smtClean="0">
                          <a:ln>
                            <a:noFill/>
                          </a:ln>
                          <a:solidFill>
                            <a:schemeClr val="tx1"/>
                          </a:solidFill>
                          <a:effectLst/>
                          <a:latin typeface="Segoe"/>
                        </a:rPr>
                        <a:t>技术</a:t>
                      </a:r>
                      <a:endParaRPr kumimoji="0" lang="en-US" sz="160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Windows 7 </a:t>
                      </a:r>
                      <a:r>
                        <a:rPr kumimoji="0" lang="zh-CN" altLang="en-US" sz="1600" u="none" strike="noStrike" cap="none" normalizeH="0" baseline="0" dirty="0" smtClean="0">
                          <a:ln>
                            <a:noFill/>
                          </a:ln>
                          <a:solidFill>
                            <a:schemeClr val="tx1"/>
                          </a:solidFill>
                          <a:effectLst/>
                          <a:latin typeface="Segoe"/>
                        </a:rPr>
                        <a:t>的子集</a:t>
                      </a:r>
                      <a:endParaRPr kumimoji="0" lang="en-US" sz="160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Windows 7</a:t>
                      </a:r>
                    </a:p>
                  </a:txBody>
                  <a:tcPr marL="76003" marR="76003" marT="38002" marB="38002" horzOverflow="overflow">
                    <a:solidFill>
                      <a:schemeClr val="bg1"/>
                    </a:solidFill>
                  </a:tcPr>
                </a:tc>
              </a:tr>
              <a:tr h="2482213">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映像构建模式与工具</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映像在开发人员的机器上被配置与集成</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映像被部署到目标设备</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smtClean="0">
                          <a:ln>
                            <a:noFill/>
                          </a:ln>
                          <a:solidFill>
                            <a:schemeClr val="tx1"/>
                          </a:solidFill>
                          <a:effectLst/>
                          <a:latin typeface="Segoe"/>
                        </a:rPr>
                        <a:t>若要添加功能，需要重新构建和部署映像</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smtClean="0">
                          <a:ln>
                            <a:noFill/>
                          </a:ln>
                          <a:solidFill>
                            <a:schemeClr val="tx1"/>
                          </a:solidFill>
                          <a:effectLst/>
                          <a:latin typeface="Segoe"/>
                        </a:rPr>
                        <a:t>利用组件数据库</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全新的开发工具，具备最新的技术</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评估和原形开发体验</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映像可以在目标设备或开发人员机器上配置</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映像在目标设备上被集成</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pPr>
                      <a:r>
                        <a:rPr kumimoji="0" lang="zh-CN" altLang="en-US" sz="1600" b="0" i="0" u="none" strike="noStrike" cap="none" normalizeH="0" baseline="0" dirty="0" smtClean="0">
                          <a:ln>
                            <a:noFill/>
                          </a:ln>
                          <a:solidFill>
                            <a:schemeClr val="tx1"/>
                          </a:solidFill>
                          <a:effectLst/>
                          <a:latin typeface="Segoe"/>
                        </a:rPr>
                        <a:t>功能可以在映像部署后再添加，无须重建</a:t>
                      </a:r>
                      <a:endParaRPr kumimoji="0" lang="en-US" altLang="zh-CN"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 typeface="Arial" pitchFamily="34" charset="0"/>
                        <a:buChar char="•"/>
                        <a:tabLst/>
                        <a:defRPr/>
                      </a:pPr>
                      <a:r>
                        <a:rPr kumimoji="0" lang="zh-CN" altLang="en-US" sz="1600" b="0" i="0" u="none" strike="noStrike" cap="none" normalizeH="0" baseline="0" dirty="0" smtClean="0">
                          <a:ln>
                            <a:noFill/>
                          </a:ln>
                          <a:solidFill>
                            <a:schemeClr val="tx1"/>
                          </a:solidFill>
                          <a:effectLst/>
                          <a:latin typeface="Segoe"/>
                        </a:rPr>
                        <a:t>利用文件结构的</a:t>
                      </a:r>
                      <a:r>
                        <a:rPr kumimoji="0" lang="en-US" sz="1600" b="0" i="0" u="none" strike="noStrike" cap="none" normalizeH="0" baseline="0" dirty="0" smtClean="0">
                          <a:ln>
                            <a:noFill/>
                          </a:ln>
                          <a:solidFill>
                            <a:schemeClr val="tx1"/>
                          </a:solidFill>
                          <a:effectLst/>
                          <a:latin typeface="Segoe"/>
                        </a:rPr>
                        <a:t>Distribution share </a:t>
                      </a:r>
                    </a:p>
                  </a:txBody>
                  <a:tcPr marL="76003" marR="76003" marT="38002" marB="38002" horzOverflow="overflow">
                    <a:solidFill>
                      <a:schemeClr val="bg1"/>
                    </a:solidFill>
                  </a:tcPr>
                </a:tc>
              </a:tr>
              <a:tr h="793364">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处理器和硬件支持</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32-bit (x86)</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最小</a:t>
                      </a:r>
                      <a:r>
                        <a:rPr kumimoji="0" lang="en-US" sz="1600" b="0" i="0" u="none" strike="noStrike" cap="none" normalizeH="0" baseline="0" dirty="0" smtClean="0">
                          <a:ln>
                            <a:noFill/>
                          </a:ln>
                          <a:solidFill>
                            <a:schemeClr val="tx1"/>
                          </a:solidFill>
                          <a:effectLst/>
                          <a:latin typeface="Segoe"/>
                        </a:rPr>
                        <a:t>128M</a:t>
                      </a:r>
                      <a:r>
                        <a:rPr kumimoji="0" lang="zh-CN" altLang="en-US" sz="1600" b="0" i="0" u="none" strike="noStrike" cap="none" normalizeH="0" baseline="0" dirty="0" smtClean="0">
                          <a:ln>
                            <a:noFill/>
                          </a:ln>
                          <a:solidFill>
                            <a:schemeClr val="tx1"/>
                          </a:solidFill>
                          <a:effectLst/>
                          <a:latin typeface="Segoe"/>
                        </a:rPr>
                        <a:t>存储设备</a:t>
                      </a:r>
                      <a:r>
                        <a:rPr kumimoji="0" lang="en-US" sz="1600" b="0" i="0" u="none" strike="noStrike" cap="none" normalizeH="0" baseline="0" dirty="0" smtClean="0">
                          <a:ln>
                            <a:noFill/>
                          </a:ln>
                          <a:solidFill>
                            <a:schemeClr val="tx1"/>
                          </a:solidFill>
                          <a:effectLst/>
                          <a:latin typeface="Segoe"/>
                        </a:rPr>
                        <a:t>, 256 M </a:t>
                      </a:r>
                      <a:r>
                        <a:rPr kumimoji="0" lang="en-US" altLang="zh-CN" sz="1600" b="0" i="0" u="none" strike="noStrike" cap="none" normalizeH="0" baseline="0" dirty="0" smtClean="0">
                          <a:ln>
                            <a:noFill/>
                          </a:ln>
                          <a:solidFill>
                            <a:schemeClr val="tx1"/>
                          </a:solidFill>
                          <a:effectLst/>
                          <a:latin typeface="Segoe"/>
                        </a:rPr>
                        <a:t>RAM</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en-US" sz="1600" u="none" strike="noStrike" cap="none" normalizeH="0" baseline="0" dirty="0" smtClean="0">
                          <a:ln>
                            <a:noFill/>
                          </a:ln>
                          <a:solidFill>
                            <a:schemeClr val="tx1"/>
                          </a:solidFill>
                          <a:effectLst/>
                          <a:latin typeface="Segoe"/>
                        </a:rPr>
                        <a:t>32-bit (x86), 64-bit (x64)</a:t>
                      </a: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u="none" strike="noStrike" cap="none" normalizeH="0" baseline="0" dirty="0" smtClean="0">
                          <a:ln>
                            <a:noFill/>
                          </a:ln>
                          <a:solidFill>
                            <a:schemeClr val="tx1"/>
                          </a:solidFill>
                          <a:effectLst/>
                          <a:latin typeface="Segoe"/>
                        </a:rPr>
                        <a:t>最小</a:t>
                      </a:r>
                      <a:r>
                        <a:rPr kumimoji="0" lang="en-US" sz="1600" u="none" strike="noStrike" cap="none" normalizeH="0" baseline="0" dirty="0" smtClean="0">
                          <a:ln>
                            <a:noFill/>
                          </a:ln>
                          <a:solidFill>
                            <a:schemeClr val="tx1"/>
                          </a:solidFill>
                          <a:effectLst/>
                          <a:latin typeface="Segoe"/>
                        </a:rPr>
                        <a:t>1G</a:t>
                      </a:r>
                      <a:r>
                        <a:rPr kumimoji="0" lang="zh-CN" altLang="en-US" sz="1600" u="none" strike="noStrike" cap="none" normalizeH="0" baseline="0" dirty="0" smtClean="0">
                          <a:ln>
                            <a:noFill/>
                          </a:ln>
                          <a:solidFill>
                            <a:schemeClr val="tx1"/>
                          </a:solidFill>
                          <a:effectLst/>
                          <a:latin typeface="Segoe"/>
                        </a:rPr>
                        <a:t>存储设备</a:t>
                      </a:r>
                      <a:r>
                        <a:rPr kumimoji="0" lang="en-US" sz="1600" u="none" strike="noStrike" cap="none" normalizeH="0" baseline="0" dirty="0" smtClean="0">
                          <a:ln>
                            <a:noFill/>
                          </a:ln>
                          <a:solidFill>
                            <a:schemeClr val="tx1"/>
                          </a:solidFill>
                          <a:effectLst/>
                          <a:latin typeface="Segoe"/>
                        </a:rPr>
                        <a:t>, 512M RAM</a:t>
                      </a:r>
                    </a:p>
                  </a:txBody>
                  <a:tcPr marL="76003" marR="76003" marT="38002" marB="38002" horzOverflow="overflow">
                    <a:solidFill>
                      <a:schemeClr val="bg1"/>
                    </a:solidFill>
                  </a:tcPr>
                </a:tc>
              </a:tr>
              <a:tr h="780741">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系统构建模块</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u="none" strike="noStrike" cap="none" normalizeH="0" baseline="0" dirty="0" smtClean="0">
                          <a:ln>
                            <a:noFill/>
                          </a:ln>
                          <a:solidFill>
                            <a:schemeClr val="tx1"/>
                          </a:solidFill>
                          <a:effectLst/>
                          <a:latin typeface="Segoe"/>
                        </a:rPr>
                        <a:t>系统组件约</a:t>
                      </a:r>
                      <a:r>
                        <a:rPr kumimoji="0" lang="en-US" sz="1600" u="none" strike="noStrike" cap="none" normalizeH="0" baseline="0" dirty="0" smtClean="0">
                          <a:ln>
                            <a:noFill/>
                          </a:ln>
                          <a:solidFill>
                            <a:schemeClr val="tx1"/>
                          </a:solidFill>
                          <a:effectLst/>
                          <a:latin typeface="Segoe"/>
                        </a:rPr>
                        <a:t>1000</a:t>
                      </a:r>
                      <a:r>
                        <a:rPr kumimoji="0" lang="zh-CN" altLang="en-US" sz="1600" u="none" strike="noStrike" cap="none" normalizeH="0" baseline="0" dirty="0" smtClean="0">
                          <a:ln>
                            <a:noFill/>
                          </a:ln>
                          <a:solidFill>
                            <a:schemeClr val="tx1"/>
                          </a:solidFill>
                          <a:effectLst/>
                          <a:latin typeface="Segoe"/>
                        </a:rPr>
                        <a:t>个</a:t>
                      </a:r>
                      <a:endParaRPr kumimoji="0" lang="en-US" sz="160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u="none" strike="noStrike" cap="none" normalizeH="0" baseline="0" dirty="0" smtClean="0">
                          <a:ln>
                            <a:noFill/>
                          </a:ln>
                          <a:solidFill>
                            <a:schemeClr val="tx1"/>
                          </a:solidFill>
                          <a:effectLst/>
                          <a:latin typeface="Segoe"/>
                        </a:rPr>
                        <a:t>驱动约</a:t>
                      </a:r>
                      <a:r>
                        <a:rPr kumimoji="0" lang="en-US" sz="1600" u="none" strike="noStrike" cap="none" normalizeH="0" baseline="0" dirty="0" smtClean="0">
                          <a:ln>
                            <a:noFill/>
                          </a:ln>
                          <a:solidFill>
                            <a:schemeClr val="tx1"/>
                          </a:solidFill>
                          <a:effectLst/>
                          <a:latin typeface="Segoe"/>
                        </a:rPr>
                        <a:t> 9000</a:t>
                      </a:r>
                      <a:r>
                        <a:rPr kumimoji="0" lang="zh-CN" altLang="en-US" sz="1600" u="none" strike="noStrike" cap="none" normalizeH="0" baseline="0" dirty="0" smtClean="0">
                          <a:ln>
                            <a:noFill/>
                          </a:ln>
                          <a:solidFill>
                            <a:schemeClr val="tx1"/>
                          </a:solidFill>
                          <a:effectLst/>
                          <a:latin typeface="Segoe"/>
                        </a:rPr>
                        <a:t>个</a:t>
                      </a:r>
                      <a:endParaRPr kumimoji="0" lang="en-US" sz="1600" b="0" i="0" u="none" strike="noStrike" cap="none" normalizeH="0" baseline="0" dirty="0" smtClean="0">
                        <a:ln>
                          <a:noFill/>
                        </a:ln>
                        <a:solidFill>
                          <a:schemeClr val="tx1"/>
                        </a:solidFill>
                        <a:effectLst/>
                        <a:latin typeface="Segoe"/>
                      </a:endParaRPr>
                    </a:p>
                  </a:txBody>
                  <a:tcPr marL="76003" marR="76003" marT="38002" marB="38002" horzOverflow="overflow">
                    <a:solidFill>
                      <a:schemeClr val="bg1"/>
                    </a:solidFill>
                  </a:tcPr>
                </a:tc>
                <a:tc>
                  <a:txBody>
                    <a:bodyPr/>
                    <a:lstStyle/>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系统功能包约</a:t>
                      </a:r>
                      <a:r>
                        <a:rPr kumimoji="0" lang="en-US" altLang="zh-CN" sz="1600" b="0" i="0" u="none" strike="noStrike" cap="none" normalizeH="0" baseline="0" dirty="0" smtClean="0">
                          <a:ln>
                            <a:noFill/>
                          </a:ln>
                          <a:solidFill>
                            <a:schemeClr val="tx1"/>
                          </a:solidFill>
                          <a:effectLst/>
                          <a:latin typeface="Segoe"/>
                        </a:rPr>
                        <a:t>1</a:t>
                      </a:r>
                      <a:r>
                        <a:rPr kumimoji="0" lang="en-US" sz="1600" b="0" i="0" u="none" strike="noStrike" cap="none" normalizeH="0" baseline="0" dirty="0" smtClean="0">
                          <a:ln>
                            <a:noFill/>
                          </a:ln>
                          <a:solidFill>
                            <a:schemeClr val="tx1"/>
                          </a:solidFill>
                          <a:effectLst/>
                          <a:latin typeface="Segoe"/>
                        </a:rPr>
                        <a:t>00</a:t>
                      </a:r>
                      <a:r>
                        <a:rPr kumimoji="0" lang="zh-CN" altLang="en-US" sz="1600" b="0" i="0" u="none" strike="noStrike" cap="none" normalizeH="0" baseline="0" dirty="0" smtClean="0">
                          <a:ln>
                            <a:noFill/>
                          </a:ln>
                          <a:solidFill>
                            <a:schemeClr val="tx1"/>
                          </a:solidFill>
                          <a:effectLst/>
                          <a:latin typeface="Segoe"/>
                        </a:rPr>
                        <a:t>个</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驱动约</a:t>
                      </a:r>
                      <a:r>
                        <a:rPr kumimoji="0" lang="en-US" sz="1600" b="0" i="0" u="none" strike="noStrike" cap="none" normalizeH="0" baseline="0" dirty="0" smtClean="0">
                          <a:ln>
                            <a:noFill/>
                          </a:ln>
                          <a:solidFill>
                            <a:schemeClr val="tx1"/>
                          </a:solidFill>
                          <a:effectLst/>
                          <a:latin typeface="Segoe"/>
                        </a:rPr>
                        <a:t>1000</a:t>
                      </a:r>
                      <a:r>
                        <a:rPr kumimoji="0" lang="zh-CN" altLang="en-US" sz="1600" b="0" i="0" u="none" strike="noStrike" cap="none" normalizeH="0" baseline="0" dirty="0" smtClean="0">
                          <a:ln>
                            <a:noFill/>
                          </a:ln>
                          <a:solidFill>
                            <a:schemeClr val="tx1"/>
                          </a:solidFill>
                          <a:effectLst/>
                          <a:latin typeface="Segoe"/>
                        </a:rPr>
                        <a:t>个</a:t>
                      </a:r>
                      <a:endParaRPr kumimoji="0" lang="en-US" sz="1600" b="0" i="0" u="none" strike="noStrike" cap="none" normalizeH="0" baseline="0" dirty="0" smtClean="0">
                        <a:ln>
                          <a:noFill/>
                        </a:ln>
                        <a:solidFill>
                          <a:schemeClr val="tx1"/>
                        </a:solidFill>
                        <a:effectLst/>
                        <a:latin typeface="Segoe"/>
                      </a:endParaRPr>
                    </a:p>
                    <a:p>
                      <a:pPr marL="0" marR="0" lvl="0" indent="0" algn="l" defTabSz="-13873163" rtl="0" eaLnBrk="0" fontAlgn="base" latinLnBrk="0" hangingPunct="0">
                        <a:lnSpc>
                          <a:spcPct val="90000"/>
                        </a:lnSpc>
                        <a:spcBef>
                          <a:spcPct val="50000"/>
                        </a:spcBef>
                        <a:spcAft>
                          <a:spcPct val="0"/>
                        </a:spcAft>
                        <a:buClr>
                          <a:schemeClr val="bg1"/>
                        </a:buClr>
                        <a:buSzTx/>
                        <a:buFontTx/>
                        <a:buNone/>
                        <a:tabLst/>
                      </a:pPr>
                      <a:r>
                        <a:rPr kumimoji="0" lang="zh-CN" altLang="en-US" sz="1600" b="0" i="0" u="none" strike="noStrike" cap="none" normalizeH="0" baseline="0" dirty="0" smtClean="0">
                          <a:ln>
                            <a:noFill/>
                          </a:ln>
                          <a:solidFill>
                            <a:schemeClr val="tx1"/>
                          </a:solidFill>
                          <a:effectLst/>
                          <a:latin typeface="Segoe"/>
                        </a:rPr>
                        <a:t>嵌入式核 </a:t>
                      </a:r>
                      <a:r>
                        <a:rPr kumimoji="0" lang="en-US" altLang="zh-CN" sz="1600" b="0" i="0" u="none" strike="noStrike" cap="none" normalizeH="0" baseline="0" dirty="0" smtClean="0">
                          <a:ln>
                            <a:noFill/>
                          </a:ln>
                          <a:solidFill>
                            <a:schemeClr val="tx1"/>
                          </a:solidFill>
                          <a:effectLst/>
                          <a:latin typeface="Segoe"/>
                        </a:rPr>
                        <a:t>(</a:t>
                      </a:r>
                      <a:r>
                        <a:rPr kumimoji="0" lang="en-US" sz="1600" b="0" i="0" u="none" strike="noStrike" cap="none" normalizeH="0" baseline="0" dirty="0" smtClean="0">
                          <a:ln>
                            <a:noFill/>
                          </a:ln>
                          <a:solidFill>
                            <a:schemeClr val="tx1"/>
                          </a:solidFill>
                          <a:effectLst/>
                          <a:latin typeface="Segoe"/>
                        </a:rPr>
                        <a:t>Embedded Core)</a:t>
                      </a:r>
                    </a:p>
                  </a:txBody>
                  <a:tcPr marL="76003" marR="76003" marT="38002" marB="38002" horzOverflow="overflow">
                    <a:solidFill>
                      <a:schemeClr val="bg1"/>
                    </a:solidFill>
                  </a:tcPr>
                </a:tc>
              </a:tr>
            </a:tbl>
          </a:graphicData>
        </a:graphic>
      </p:graphicFrame>
      <p:sp>
        <p:nvSpPr>
          <p:cNvPr id="3" name="Title 1"/>
          <p:cNvSpPr>
            <a:spLocks noGrp="1"/>
          </p:cNvSpPr>
          <p:nvPr>
            <p:ph type="title"/>
          </p:nvPr>
        </p:nvSpPr>
        <p:spPr/>
        <p:txBody>
          <a:bodyPr/>
          <a:lstStyle/>
          <a:p>
            <a:pPr algn="l"/>
            <a:r>
              <a:rPr lang="en-US" sz="4000" dirty="0" smtClean="0">
                <a:latin typeface="+mj-ea"/>
              </a:rPr>
              <a:t>Standard 2011 </a:t>
            </a:r>
            <a:r>
              <a:rPr lang="zh-CN" altLang="en-US" sz="4000" dirty="0" smtClean="0">
                <a:latin typeface="+mj-ea"/>
              </a:rPr>
              <a:t>一览</a:t>
            </a:r>
            <a:endParaRPr lang="en-US" sz="4000" dirty="0">
              <a:solidFill>
                <a:srgbClr val="FFFF00"/>
              </a:solidFill>
              <a:latin typeface="+mj-ea"/>
            </a:endParaRPr>
          </a:p>
        </p:txBody>
      </p:sp>
    </p:spTree>
    <p:extLst>
      <p:ext uri="{BB962C8B-B14F-4D97-AF65-F5344CB8AC3E}">
        <p14:creationId xmlns:p14="http://schemas.microsoft.com/office/powerpoint/2007/7/12/main" xmlns="" val="12933258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全屏显示(4:3)</PresentationFormat>
  <Paragraphs>316</Paragraphs>
  <Slides>29</Slides>
  <Notes>29</Notes>
  <HiddenSlides>2</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基于Windows 7的嵌入式开发平台 -  Windows Embedded Standard 2011技术概览  </vt:lpstr>
      <vt:lpstr>课程目标及要点</vt:lpstr>
      <vt:lpstr>嵌入式Windows家族</vt:lpstr>
      <vt:lpstr>为什么Windows Embedded  Standard 2011?</vt:lpstr>
      <vt:lpstr>将Windows 7的强大功能延伸至嵌入式</vt:lpstr>
      <vt:lpstr>嵌入式设备开发模式</vt:lpstr>
      <vt:lpstr>演 示</vt:lpstr>
      <vt:lpstr>Standard 2011 一览</vt:lpstr>
      <vt:lpstr>Standard 2011 一览 （续）</vt:lpstr>
      <vt:lpstr>映像构建过程</vt:lpstr>
      <vt:lpstr>Standard 2011 嵌入式开发人员工具</vt:lpstr>
      <vt:lpstr>演 示</vt:lpstr>
      <vt:lpstr>Distribution Share</vt:lpstr>
      <vt:lpstr>映像构建模块</vt:lpstr>
      <vt:lpstr>嵌入式核心 (Embedded Core)</vt:lpstr>
      <vt:lpstr>功能集合与功能包</vt:lpstr>
      <vt:lpstr>功能集合</vt:lpstr>
      <vt:lpstr>驱动和语言包</vt:lpstr>
      <vt:lpstr>使嵌入式功能 （EEFs）</vt:lpstr>
      <vt:lpstr>幻灯片 21</vt:lpstr>
      <vt:lpstr>创建用户体验</vt:lpstr>
      <vt:lpstr>演 示</vt:lpstr>
      <vt:lpstr>行动起来</vt:lpstr>
      <vt:lpstr>参考资源</vt:lpstr>
      <vt:lpstr>专家问答区 (F4) 本课程结束后，我将在接下来的70分钟内于4层专家问答区与您交流答疑</vt:lpstr>
      <vt:lpstr>疑问和解答</vt:lpstr>
      <vt:lpstr>幻灯片 28</vt:lpstr>
      <vt:lpstr>幻灯片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2009-10-29T02:24:22Z</dcterms:created>
  <dcterms:modified xsi:type="dcterms:W3CDTF">2009-10-29T02:24:28Z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