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1" r:id="rId18"/>
    <p:sldId id="292" r:id="rId19"/>
    <p:sldId id="290" r:id="rId20"/>
    <p:sldId id="293" r:id="rId21"/>
    <p:sldId id="294" r:id="rId22"/>
    <p:sldId id="295" r:id="rId23"/>
    <p:sldId id="273" r:id="rId24"/>
    <p:sldId id="272" r:id="rId25"/>
    <p:sldId id="296" r:id="rId26"/>
    <p:sldId id="274" r:id="rId27"/>
    <p:sldId id="275"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32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DF58E-10D7-47B6-B59F-9C42749C8DEF}" type="doc">
      <dgm:prSet loTypeId="urn:microsoft.com/office/officeart/2005/8/layout/target1" loCatId="relationship" qsTypeId="urn:microsoft.com/office/officeart/2005/8/quickstyle/3d1" qsCatId="3D" csTypeId="urn:microsoft.com/office/officeart/2005/8/colors/colorful2" csCatId="colorful" phldr="1"/>
      <dgm:spPr/>
    </dgm:pt>
    <dgm:pt modelId="{C017A0A5-1C28-4128-9155-1D6BF40DCF59}">
      <dgm:prSet phldrT="[文本]"/>
      <dgm:spPr/>
      <dgm:t>
        <a:bodyPr/>
        <a:lstStyle/>
        <a:p>
          <a:r>
            <a:rPr lang="en-US" altLang="zh-CN" dirty="0" smtClean="0"/>
            <a:t>Windows Mobile</a:t>
          </a:r>
          <a:endParaRPr lang="zh-CN" altLang="en-US" dirty="0"/>
        </a:p>
      </dgm:t>
    </dgm:pt>
    <dgm:pt modelId="{A0E29AE7-B97C-4C88-83F1-485A6D1448D5}" type="parTrans" cxnId="{954E1352-2CF1-488D-9D55-4AC81D15223D}">
      <dgm:prSet/>
      <dgm:spPr/>
      <dgm:t>
        <a:bodyPr/>
        <a:lstStyle/>
        <a:p>
          <a:endParaRPr lang="zh-CN" altLang="en-US"/>
        </a:p>
      </dgm:t>
    </dgm:pt>
    <dgm:pt modelId="{4C5A9EC4-0472-40FA-8940-3891DBAACCD3}" type="sibTrans" cxnId="{954E1352-2CF1-488D-9D55-4AC81D15223D}">
      <dgm:prSet/>
      <dgm:spPr/>
      <dgm:t>
        <a:bodyPr/>
        <a:lstStyle/>
        <a:p>
          <a:endParaRPr lang="zh-CN" altLang="en-US"/>
        </a:p>
      </dgm:t>
    </dgm:pt>
    <dgm:pt modelId="{83B192B7-AF71-45B4-967B-694F1033F486}">
      <dgm:prSet phldrT="[文本]"/>
      <dgm:spPr/>
      <dgm:t>
        <a:bodyPr/>
        <a:lstStyle/>
        <a:p>
          <a:r>
            <a:rPr lang="zh-CN" altLang="en-US" dirty="0" smtClean="0"/>
            <a:t>全新的用户界面和丰富的互联网体验</a:t>
          </a:r>
          <a:endParaRPr lang="zh-CN" altLang="en-US" dirty="0"/>
        </a:p>
      </dgm:t>
    </dgm:pt>
    <dgm:pt modelId="{B6C7E424-012E-4C90-8C8C-A10B432BA7B0}" type="parTrans" cxnId="{F510F421-3A6D-4BD9-B488-1693924469AC}">
      <dgm:prSet/>
      <dgm:spPr/>
      <dgm:t>
        <a:bodyPr/>
        <a:lstStyle/>
        <a:p>
          <a:endParaRPr lang="zh-CN" altLang="en-US"/>
        </a:p>
      </dgm:t>
    </dgm:pt>
    <dgm:pt modelId="{E13E0A5E-0241-4E1A-B4CA-6C79C208CDD0}" type="sibTrans" cxnId="{F510F421-3A6D-4BD9-B488-1693924469AC}">
      <dgm:prSet/>
      <dgm:spPr/>
      <dgm:t>
        <a:bodyPr/>
        <a:lstStyle/>
        <a:p>
          <a:endParaRPr lang="zh-CN" altLang="en-US"/>
        </a:p>
      </dgm:t>
    </dgm:pt>
    <dgm:pt modelId="{CF282360-E7B1-439D-822E-53E891D62701}">
      <dgm:prSet phldrT="[文本]"/>
      <dgm:spPr/>
      <dgm:t>
        <a:bodyPr/>
        <a:lstStyle/>
        <a:p>
          <a:r>
            <a:rPr lang="zh-CN" altLang="en-US" dirty="0" smtClean="0"/>
            <a:t>服务</a:t>
          </a:r>
          <a:endParaRPr lang="zh-CN" altLang="en-US" dirty="0"/>
        </a:p>
      </dgm:t>
    </dgm:pt>
    <dgm:pt modelId="{545D663C-0743-4D93-9021-564E15AF85A1}" type="parTrans" cxnId="{585A3487-12BD-4585-9F0F-72531E7C3D55}">
      <dgm:prSet/>
      <dgm:spPr/>
      <dgm:t>
        <a:bodyPr/>
        <a:lstStyle/>
        <a:p>
          <a:endParaRPr lang="zh-CN" altLang="en-US"/>
        </a:p>
      </dgm:t>
    </dgm:pt>
    <dgm:pt modelId="{7ECF760C-31F2-44C1-BA0B-E0E4515F79B5}" type="sibTrans" cxnId="{585A3487-12BD-4585-9F0F-72531E7C3D55}">
      <dgm:prSet/>
      <dgm:spPr/>
      <dgm:t>
        <a:bodyPr/>
        <a:lstStyle/>
        <a:p>
          <a:endParaRPr lang="zh-CN" altLang="en-US"/>
        </a:p>
      </dgm:t>
    </dgm:pt>
    <dgm:pt modelId="{306F18EE-1180-4A40-BB2A-389140A6C93E}" type="pres">
      <dgm:prSet presAssocID="{992DF58E-10D7-47B6-B59F-9C42749C8DEF}" presName="composite" presStyleCnt="0">
        <dgm:presLayoutVars>
          <dgm:chMax val="5"/>
          <dgm:dir/>
          <dgm:resizeHandles val="exact"/>
        </dgm:presLayoutVars>
      </dgm:prSet>
      <dgm:spPr/>
    </dgm:pt>
    <dgm:pt modelId="{19938267-5FCC-4FBB-912A-AFDFD6FE05CE}" type="pres">
      <dgm:prSet presAssocID="{C017A0A5-1C28-4128-9155-1D6BF40DCF59}" presName="circle1" presStyleLbl="lnNode1" presStyleIdx="0" presStyleCnt="3"/>
      <dgm:spPr/>
    </dgm:pt>
    <dgm:pt modelId="{6DFD792D-2916-4CAF-A785-ECBF064DD263}" type="pres">
      <dgm:prSet presAssocID="{C017A0A5-1C28-4128-9155-1D6BF40DCF59}" presName="text1" presStyleLbl="revTx" presStyleIdx="0" presStyleCnt="3" custScaleX="93333">
        <dgm:presLayoutVars>
          <dgm:bulletEnabled val="1"/>
        </dgm:presLayoutVars>
      </dgm:prSet>
      <dgm:spPr/>
      <dgm:t>
        <a:bodyPr/>
        <a:lstStyle/>
        <a:p>
          <a:endParaRPr lang="zh-CN" altLang="en-US"/>
        </a:p>
      </dgm:t>
    </dgm:pt>
    <dgm:pt modelId="{9020B86D-9119-45F5-A058-914CD3C3CECE}" type="pres">
      <dgm:prSet presAssocID="{C017A0A5-1C28-4128-9155-1D6BF40DCF59}" presName="line1" presStyleLbl="callout" presStyleIdx="0" presStyleCnt="6"/>
      <dgm:spPr/>
    </dgm:pt>
    <dgm:pt modelId="{54CBB003-B79C-4350-BE76-2B61E21CE4A1}" type="pres">
      <dgm:prSet presAssocID="{C017A0A5-1C28-4128-9155-1D6BF40DCF59}" presName="d1" presStyleLbl="callout" presStyleIdx="1" presStyleCnt="6"/>
      <dgm:spPr/>
    </dgm:pt>
    <dgm:pt modelId="{9F10F11B-6FA8-4CDF-B2A3-52639DA03C5D}" type="pres">
      <dgm:prSet presAssocID="{83B192B7-AF71-45B4-967B-694F1033F486}" presName="circle2" presStyleLbl="lnNode1" presStyleIdx="1" presStyleCnt="3"/>
      <dgm:spPr/>
    </dgm:pt>
    <dgm:pt modelId="{47687D11-66F3-4EC1-9B67-64B9C05D93FF}" type="pres">
      <dgm:prSet presAssocID="{83B192B7-AF71-45B4-967B-694F1033F486}" presName="text2" presStyleLbl="revTx" presStyleIdx="1" presStyleCnt="3">
        <dgm:presLayoutVars>
          <dgm:bulletEnabled val="1"/>
        </dgm:presLayoutVars>
      </dgm:prSet>
      <dgm:spPr/>
      <dgm:t>
        <a:bodyPr/>
        <a:lstStyle/>
        <a:p>
          <a:endParaRPr lang="zh-CN" altLang="en-US"/>
        </a:p>
      </dgm:t>
    </dgm:pt>
    <dgm:pt modelId="{64E779B8-1D52-4F0B-85FF-A9FCADD8BFB3}" type="pres">
      <dgm:prSet presAssocID="{83B192B7-AF71-45B4-967B-694F1033F486}" presName="line2" presStyleLbl="callout" presStyleIdx="2" presStyleCnt="6"/>
      <dgm:spPr/>
    </dgm:pt>
    <dgm:pt modelId="{F54E486F-F936-4E92-93FC-F6813D3397F4}" type="pres">
      <dgm:prSet presAssocID="{83B192B7-AF71-45B4-967B-694F1033F486}" presName="d2" presStyleLbl="callout" presStyleIdx="3" presStyleCnt="6"/>
      <dgm:spPr/>
    </dgm:pt>
    <dgm:pt modelId="{4567AF8C-AC64-48C1-A2FD-8ADF83E6BCB4}" type="pres">
      <dgm:prSet presAssocID="{CF282360-E7B1-439D-822E-53E891D62701}" presName="circle3" presStyleLbl="lnNode1" presStyleIdx="2" presStyleCnt="3"/>
      <dgm:spPr/>
    </dgm:pt>
    <dgm:pt modelId="{4FFB3830-FF8E-40B4-B7DB-972A78806C9A}" type="pres">
      <dgm:prSet presAssocID="{CF282360-E7B1-439D-822E-53E891D62701}" presName="text3" presStyleLbl="revTx" presStyleIdx="2" presStyleCnt="3">
        <dgm:presLayoutVars>
          <dgm:bulletEnabled val="1"/>
        </dgm:presLayoutVars>
      </dgm:prSet>
      <dgm:spPr/>
      <dgm:t>
        <a:bodyPr/>
        <a:lstStyle/>
        <a:p>
          <a:endParaRPr lang="zh-CN" altLang="en-US"/>
        </a:p>
      </dgm:t>
    </dgm:pt>
    <dgm:pt modelId="{46681799-DC40-4771-9441-7C01664311C2}" type="pres">
      <dgm:prSet presAssocID="{CF282360-E7B1-439D-822E-53E891D62701}" presName="line3" presStyleLbl="callout" presStyleIdx="4" presStyleCnt="6"/>
      <dgm:spPr/>
    </dgm:pt>
    <dgm:pt modelId="{0D478761-6408-4C8E-8513-B4DC888E8552}" type="pres">
      <dgm:prSet presAssocID="{CF282360-E7B1-439D-822E-53E891D62701}" presName="d3" presStyleLbl="callout" presStyleIdx="5" presStyleCnt="6"/>
      <dgm:spPr/>
    </dgm:pt>
  </dgm:ptLst>
  <dgm:cxnLst>
    <dgm:cxn modelId="{F510F421-3A6D-4BD9-B488-1693924469AC}" srcId="{992DF58E-10D7-47B6-B59F-9C42749C8DEF}" destId="{83B192B7-AF71-45B4-967B-694F1033F486}" srcOrd="1" destOrd="0" parTransId="{B6C7E424-012E-4C90-8C8C-A10B432BA7B0}" sibTransId="{E13E0A5E-0241-4E1A-B4CA-6C79C208CDD0}"/>
    <dgm:cxn modelId="{585A3487-12BD-4585-9F0F-72531E7C3D55}" srcId="{992DF58E-10D7-47B6-B59F-9C42749C8DEF}" destId="{CF282360-E7B1-439D-822E-53E891D62701}" srcOrd="2" destOrd="0" parTransId="{545D663C-0743-4D93-9021-564E15AF85A1}" sibTransId="{7ECF760C-31F2-44C1-BA0B-E0E4515F79B5}"/>
    <dgm:cxn modelId="{954E1352-2CF1-488D-9D55-4AC81D15223D}" srcId="{992DF58E-10D7-47B6-B59F-9C42749C8DEF}" destId="{C017A0A5-1C28-4128-9155-1D6BF40DCF59}" srcOrd="0" destOrd="0" parTransId="{A0E29AE7-B97C-4C88-83F1-485A6D1448D5}" sibTransId="{4C5A9EC4-0472-40FA-8940-3891DBAACCD3}"/>
    <dgm:cxn modelId="{B098E651-7732-4F4B-A9F6-2CAD8D71F08D}" type="presOf" srcId="{83B192B7-AF71-45B4-967B-694F1033F486}" destId="{47687D11-66F3-4EC1-9B67-64B9C05D93FF}" srcOrd="0" destOrd="0" presId="urn:microsoft.com/office/officeart/2005/8/layout/target1"/>
    <dgm:cxn modelId="{E7351CB9-2C30-4B4D-BED9-F0800F9CA14C}" type="presOf" srcId="{992DF58E-10D7-47B6-B59F-9C42749C8DEF}" destId="{306F18EE-1180-4A40-BB2A-389140A6C93E}" srcOrd="0" destOrd="0" presId="urn:microsoft.com/office/officeart/2005/8/layout/target1"/>
    <dgm:cxn modelId="{0DD97367-F549-44DF-B0CD-202E8858EEB8}" type="presOf" srcId="{C017A0A5-1C28-4128-9155-1D6BF40DCF59}" destId="{6DFD792D-2916-4CAF-A785-ECBF064DD263}" srcOrd="0" destOrd="0" presId="urn:microsoft.com/office/officeart/2005/8/layout/target1"/>
    <dgm:cxn modelId="{614FD8DF-01FA-4E8F-8D25-97DDABFED7F6}" type="presOf" srcId="{CF282360-E7B1-439D-822E-53E891D62701}" destId="{4FFB3830-FF8E-40B4-B7DB-972A78806C9A}" srcOrd="0" destOrd="0" presId="urn:microsoft.com/office/officeart/2005/8/layout/target1"/>
    <dgm:cxn modelId="{9E191BF2-61D3-4B57-AC45-B0231DBA9C46}" type="presParOf" srcId="{306F18EE-1180-4A40-BB2A-389140A6C93E}" destId="{19938267-5FCC-4FBB-912A-AFDFD6FE05CE}" srcOrd="0" destOrd="0" presId="urn:microsoft.com/office/officeart/2005/8/layout/target1"/>
    <dgm:cxn modelId="{5B3700AA-94EF-43AD-8F0A-2496634A028B}" type="presParOf" srcId="{306F18EE-1180-4A40-BB2A-389140A6C93E}" destId="{6DFD792D-2916-4CAF-A785-ECBF064DD263}" srcOrd="1" destOrd="0" presId="urn:microsoft.com/office/officeart/2005/8/layout/target1"/>
    <dgm:cxn modelId="{B22A1217-D957-4E69-B39E-A926ADF68B62}" type="presParOf" srcId="{306F18EE-1180-4A40-BB2A-389140A6C93E}" destId="{9020B86D-9119-45F5-A058-914CD3C3CECE}" srcOrd="2" destOrd="0" presId="urn:microsoft.com/office/officeart/2005/8/layout/target1"/>
    <dgm:cxn modelId="{BF58CA33-A66B-48C3-9E3F-870DF76244AB}" type="presParOf" srcId="{306F18EE-1180-4A40-BB2A-389140A6C93E}" destId="{54CBB003-B79C-4350-BE76-2B61E21CE4A1}" srcOrd="3" destOrd="0" presId="urn:microsoft.com/office/officeart/2005/8/layout/target1"/>
    <dgm:cxn modelId="{8CCF91E1-FFDE-493F-989A-43A28C8F5119}" type="presParOf" srcId="{306F18EE-1180-4A40-BB2A-389140A6C93E}" destId="{9F10F11B-6FA8-4CDF-B2A3-52639DA03C5D}" srcOrd="4" destOrd="0" presId="urn:microsoft.com/office/officeart/2005/8/layout/target1"/>
    <dgm:cxn modelId="{035BDDD8-F888-4316-B53C-86F1287448CC}" type="presParOf" srcId="{306F18EE-1180-4A40-BB2A-389140A6C93E}" destId="{47687D11-66F3-4EC1-9B67-64B9C05D93FF}" srcOrd="5" destOrd="0" presId="urn:microsoft.com/office/officeart/2005/8/layout/target1"/>
    <dgm:cxn modelId="{63392E49-D377-4CEE-B9BA-6A1A5936522B}" type="presParOf" srcId="{306F18EE-1180-4A40-BB2A-389140A6C93E}" destId="{64E779B8-1D52-4F0B-85FF-A9FCADD8BFB3}" srcOrd="6" destOrd="0" presId="urn:microsoft.com/office/officeart/2005/8/layout/target1"/>
    <dgm:cxn modelId="{E3B059FD-7D0F-4B71-92F6-F2B16657D8E5}" type="presParOf" srcId="{306F18EE-1180-4A40-BB2A-389140A6C93E}" destId="{F54E486F-F936-4E92-93FC-F6813D3397F4}" srcOrd="7" destOrd="0" presId="urn:microsoft.com/office/officeart/2005/8/layout/target1"/>
    <dgm:cxn modelId="{93B269B4-676D-496D-8EFC-E23863B7B57B}" type="presParOf" srcId="{306F18EE-1180-4A40-BB2A-389140A6C93E}" destId="{4567AF8C-AC64-48C1-A2FD-8ADF83E6BCB4}" srcOrd="8" destOrd="0" presId="urn:microsoft.com/office/officeart/2005/8/layout/target1"/>
    <dgm:cxn modelId="{EF9838D0-004C-4355-9E6A-AE4CF231CABD}" type="presParOf" srcId="{306F18EE-1180-4A40-BB2A-389140A6C93E}" destId="{4FFB3830-FF8E-40B4-B7DB-972A78806C9A}" srcOrd="9" destOrd="0" presId="urn:microsoft.com/office/officeart/2005/8/layout/target1"/>
    <dgm:cxn modelId="{7F90F32C-017D-4E89-889C-3281A827252C}" type="presParOf" srcId="{306F18EE-1180-4A40-BB2A-389140A6C93E}" destId="{46681799-DC40-4771-9441-7C01664311C2}" srcOrd="10" destOrd="0" presId="urn:microsoft.com/office/officeart/2005/8/layout/target1"/>
    <dgm:cxn modelId="{1A3EBD9A-ECF3-42DF-8ABF-88DB225B7970}" type="presParOf" srcId="{306F18EE-1180-4A40-BB2A-389140A6C93E}" destId="{0D478761-6408-4C8E-8513-B4DC888E8552}" srcOrd="11"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67AF8C-AC64-48C1-A2FD-8ADF83E6BCB4}">
      <dsp:nvSpPr>
        <dsp:cNvPr id="0" name=""/>
        <dsp:cNvSpPr/>
      </dsp:nvSpPr>
      <dsp:spPr>
        <a:xfrm>
          <a:off x="508000" y="1015999"/>
          <a:ext cx="3048000" cy="3048000"/>
        </a:xfrm>
        <a:prstGeom prst="ellipse">
          <a:avLst/>
        </a:prstGeom>
        <a:gradFill rotWithShape="0">
          <a:gsLst>
            <a:gs pos="0">
              <a:schemeClr val="accent2">
                <a:hueOff val="-3345218"/>
                <a:satOff val="43245"/>
                <a:lumOff val="-1"/>
                <a:alphaOff val="0"/>
                <a:tint val="74000"/>
              </a:schemeClr>
            </a:gs>
            <a:gs pos="49000">
              <a:schemeClr val="accent2">
                <a:hueOff val="-3345218"/>
                <a:satOff val="43245"/>
                <a:lumOff val="-1"/>
                <a:alphaOff val="0"/>
                <a:tint val="96000"/>
                <a:shade val="84000"/>
                <a:satMod val="110000"/>
              </a:schemeClr>
            </a:gs>
            <a:gs pos="49100">
              <a:schemeClr val="accent2">
                <a:hueOff val="-3345218"/>
                <a:satOff val="43245"/>
                <a:lumOff val="-1"/>
                <a:alphaOff val="0"/>
                <a:shade val="55000"/>
                <a:satMod val="150000"/>
              </a:schemeClr>
            </a:gs>
            <a:gs pos="92000">
              <a:schemeClr val="accent2">
                <a:hueOff val="-3345218"/>
                <a:satOff val="43245"/>
                <a:lumOff val="-1"/>
                <a:alphaOff val="0"/>
                <a:tint val="98000"/>
                <a:shade val="90000"/>
                <a:satMod val="128000"/>
              </a:schemeClr>
            </a:gs>
            <a:gs pos="100000">
              <a:schemeClr val="accent2">
                <a:hueOff val="-3345218"/>
                <a:satOff val="43245"/>
                <a:lumOff val="-1"/>
                <a:alphaOff val="0"/>
                <a:tint val="90000"/>
                <a:shade val="97000"/>
                <a:satMod val="128000"/>
              </a:schemeClr>
            </a:gs>
          </a:gsLst>
          <a:lin ang="5400000" scaled="1"/>
        </a:gradFill>
        <a:ln>
          <a:noFill/>
        </a:ln>
        <a:effectLst>
          <a:outerShdw blurRad="50800" dist="25000" dir="5400000" rotWithShape="0">
            <a:schemeClr val="accent2">
              <a:hueOff val="-3345218"/>
              <a:satOff val="43245"/>
              <a:lumOff val="-1"/>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F10F11B-6FA8-4CDF-B2A3-52639DA03C5D}">
      <dsp:nvSpPr>
        <dsp:cNvPr id="0" name=""/>
        <dsp:cNvSpPr/>
      </dsp:nvSpPr>
      <dsp:spPr>
        <a:xfrm>
          <a:off x="1117600" y="1625599"/>
          <a:ext cx="1828800" cy="1828800"/>
        </a:xfrm>
        <a:prstGeom prst="ellipse">
          <a:avLst/>
        </a:prstGeom>
        <a:gradFill rotWithShape="0">
          <a:gsLst>
            <a:gs pos="0">
              <a:schemeClr val="accent2">
                <a:hueOff val="-1672609"/>
                <a:satOff val="21622"/>
                <a:lumOff val="0"/>
                <a:alphaOff val="0"/>
                <a:tint val="74000"/>
              </a:schemeClr>
            </a:gs>
            <a:gs pos="49000">
              <a:schemeClr val="accent2">
                <a:hueOff val="-1672609"/>
                <a:satOff val="21622"/>
                <a:lumOff val="0"/>
                <a:alphaOff val="0"/>
                <a:tint val="96000"/>
                <a:shade val="84000"/>
                <a:satMod val="110000"/>
              </a:schemeClr>
            </a:gs>
            <a:gs pos="49100">
              <a:schemeClr val="accent2">
                <a:hueOff val="-1672609"/>
                <a:satOff val="21622"/>
                <a:lumOff val="0"/>
                <a:alphaOff val="0"/>
                <a:shade val="55000"/>
                <a:satMod val="150000"/>
              </a:schemeClr>
            </a:gs>
            <a:gs pos="92000">
              <a:schemeClr val="accent2">
                <a:hueOff val="-1672609"/>
                <a:satOff val="21622"/>
                <a:lumOff val="0"/>
                <a:alphaOff val="0"/>
                <a:tint val="98000"/>
                <a:shade val="90000"/>
                <a:satMod val="128000"/>
              </a:schemeClr>
            </a:gs>
            <a:gs pos="100000">
              <a:schemeClr val="accent2">
                <a:hueOff val="-1672609"/>
                <a:satOff val="21622"/>
                <a:lumOff val="0"/>
                <a:alphaOff val="0"/>
                <a:tint val="90000"/>
                <a:shade val="97000"/>
                <a:satMod val="128000"/>
              </a:schemeClr>
            </a:gs>
          </a:gsLst>
          <a:lin ang="5400000" scaled="1"/>
        </a:gradFill>
        <a:ln>
          <a:noFill/>
        </a:ln>
        <a:effectLst>
          <a:outerShdw blurRad="50800" dist="25000" dir="5400000" rotWithShape="0">
            <a:schemeClr val="accent2">
              <a:hueOff val="-1672609"/>
              <a:satOff val="21622"/>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938267-5FCC-4FBB-912A-AFDFD6FE05CE}">
      <dsp:nvSpPr>
        <dsp:cNvPr id="0" name=""/>
        <dsp:cNvSpPr/>
      </dsp:nvSpPr>
      <dsp:spPr>
        <a:xfrm>
          <a:off x="1727200" y="2235200"/>
          <a:ext cx="609600" cy="609600"/>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DFD792D-2916-4CAF-A785-ECBF064DD263}">
      <dsp:nvSpPr>
        <dsp:cNvPr id="0" name=""/>
        <dsp:cNvSpPr/>
      </dsp:nvSpPr>
      <dsp:spPr>
        <a:xfrm>
          <a:off x="4114802" y="0"/>
          <a:ext cx="1422394"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altLang="zh-CN" sz="1400" kern="1200" dirty="0" smtClean="0"/>
            <a:t>Windows Mobile</a:t>
          </a:r>
          <a:endParaRPr lang="zh-CN" altLang="en-US" sz="1400" kern="1200" dirty="0"/>
        </a:p>
      </dsp:txBody>
      <dsp:txXfrm>
        <a:off x="4114802" y="0"/>
        <a:ext cx="1422394" cy="889000"/>
      </dsp:txXfrm>
    </dsp:sp>
    <dsp:sp modelId="{9020B86D-9119-45F5-A058-914CD3C3CECE}">
      <dsp:nvSpPr>
        <dsp:cNvPr id="0" name=""/>
        <dsp:cNvSpPr/>
      </dsp:nvSpPr>
      <dsp:spPr>
        <a:xfrm>
          <a:off x="3683000" y="444499"/>
          <a:ext cx="381000" cy="0"/>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4CBB003-B79C-4350-BE76-2B61E21CE4A1}">
      <dsp:nvSpPr>
        <dsp:cNvPr id="0" name=""/>
        <dsp:cNvSpPr/>
      </dsp:nvSpPr>
      <dsp:spPr>
        <a:xfrm rot="5400000">
          <a:off x="1809242" y="667766"/>
          <a:ext cx="2094991" cy="1649476"/>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7687D11-66F3-4EC1-9B67-64B9C05D93FF}">
      <dsp:nvSpPr>
        <dsp:cNvPr id="0" name=""/>
        <dsp:cNvSpPr/>
      </dsp:nvSpPr>
      <dsp:spPr>
        <a:xfrm>
          <a:off x="40640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zh-CN" altLang="en-US" sz="1400" kern="1200" dirty="0" smtClean="0"/>
            <a:t>全新的用户界面和丰富的互联网体验</a:t>
          </a:r>
          <a:endParaRPr lang="zh-CN" altLang="en-US" sz="1400" kern="1200" dirty="0"/>
        </a:p>
      </dsp:txBody>
      <dsp:txXfrm>
        <a:off x="4064000" y="888999"/>
        <a:ext cx="1524000" cy="889000"/>
      </dsp:txXfrm>
    </dsp:sp>
    <dsp:sp modelId="{64E779B8-1D52-4F0B-85FF-A9FCADD8BFB3}">
      <dsp:nvSpPr>
        <dsp:cNvPr id="0" name=""/>
        <dsp:cNvSpPr/>
      </dsp:nvSpPr>
      <dsp:spPr>
        <a:xfrm>
          <a:off x="3683000" y="1333499"/>
          <a:ext cx="381000" cy="0"/>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54E486F-F936-4E92-93FC-F6813D3397F4}">
      <dsp:nvSpPr>
        <dsp:cNvPr id="0" name=""/>
        <dsp:cNvSpPr/>
      </dsp:nvSpPr>
      <dsp:spPr>
        <a:xfrm rot="5400000">
          <a:off x="2258923" y="1542897"/>
          <a:ext cx="1632508" cy="1212596"/>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FFB3830-FF8E-40B4-B7DB-972A78806C9A}">
      <dsp:nvSpPr>
        <dsp:cNvPr id="0" name=""/>
        <dsp:cNvSpPr/>
      </dsp:nvSpPr>
      <dsp:spPr>
        <a:xfrm>
          <a:off x="40640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zh-CN" altLang="en-US" sz="1400" kern="1200" dirty="0" smtClean="0"/>
            <a:t>服务</a:t>
          </a:r>
          <a:endParaRPr lang="zh-CN" altLang="en-US" sz="1400" kern="1200" dirty="0"/>
        </a:p>
      </dsp:txBody>
      <dsp:txXfrm>
        <a:off x="4064000" y="1777999"/>
        <a:ext cx="1524000" cy="889000"/>
      </dsp:txXfrm>
    </dsp:sp>
    <dsp:sp modelId="{46681799-DC40-4771-9441-7C01664311C2}">
      <dsp:nvSpPr>
        <dsp:cNvPr id="0" name=""/>
        <dsp:cNvSpPr/>
      </dsp:nvSpPr>
      <dsp:spPr>
        <a:xfrm>
          <a:off x="3683000" y="2222499"/>
          <a:ext cx="381000" cy="0"/>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D478761-6408-4C8E-8513-B4DC888E8552}">
      <dsp:nvSpPr>
        <dsp:cNvPr id="0" name=""/>
        <dsp:cNvSpPr/>
      </dsp:nvSpPr>
      <dsp:spPr>
        <a:xfrm rot="5400000">
          <a:off x="2709164" y="2417317"/>
          <a:ext cx="1166368" cy="775716"/>
        </a:xfrm>
        <a:prstGeom prst="line">
          <a:avLst/>
        </a:prstGeom>
        <a:solidFill>
          <a:schemeClr val="accent2">
            <a:hueOff val="0"/>
            <a:satOff val="0"/>
            <a:lumOff val="0"/>
            <a:alphaOff val="0"/>
          </a:schemeClr>
        </a:solidFill>
        <a:ln w="400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screen"/>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screen"/>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hyperlink" Target="http://microsoft.com/technet" TargetMode="External"/><Relationship Id="rId10" Type="http://schemas.openxmlformats.org/officeDocument/2006/relationships/image" Target="../media/image4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Documents and Settings\Pennie\My Documents\TechEd 2009\WMB\WMB402_Jeff\wood_planks_shadow.jpg"/>
          <p:cNvPicPr>
            <a:picLocks noChangeAspect="1" noChangeArrowheads="1"/>
          </p:cNvPicPr>
          <p:nvPr/>
        </p:nvPicPr>
        <p:blipFill>
          <a:blip r:embed="rId3" cstate="screen">
            <a:lum bright="-10000"/>
          </a:blip>
          <a:srcRect/>
          <a:stretch>
            <a:fillRect/>
          </a:stretch>
        </p:blipFill>
        <p:spPr bwMode="hidden">
          <a:xfrm flipH="1">
            <a:off x="0" y="0"/>
            <a:ext cx="9144000" cy="6858000"/>
          </a:xfrm>
          <a:prstGeom prst="rect">
            <a:avLst/>
          </a:prstGeom>
          <a:noFill/>
        </p:spPr>
      </p:pic>
      <p:sp>
        <p:nvSpPr>
          <p:cNvPr id="5" name="标题 4"/>
          <p:cNvSpPr>
            <a:spLocks noGrp="1"/>
          </p:cNvSpPr>
          <p:nvPr>
            <p:ph type="title"/>
          </p:nvPr>
        </p:nvSpPr>
        <p:spPr/>
        <p:txBody>
          <a:bodyPr/>
          <a:lstStyle/>
          <a:p>
            <a:r>
              <a:rPr lang="zh-CN" altLang="en-US" dirty="0" smtClean="0"/>
              <a:t>丰富的控件</a:t>
            </a:r>
            <a:endParaRPr lang="zh-CN" altLang="en-US" dirty="0"/>
          </a:p>
        </p:txBody>
      </p:sp>
      <p:grpSp>
        <p:nvGrpSpPr>
          <p:cNvPr id="8" name="Group 23"/>
          <p:cNvGrpSpPr/>
          <p:nvPr/>
        </p:nvGrpSpPr>
        <p:grpSpPr>
          <a:xfrm>
            <a:off x="5117522" y="1180619"/>
            <a:ext cx="2773747" cy="5110223"/>
            <a:chOff x="6043495" y="1361872"/>
            <a:chExt cx="2568072" cy="4731296"/>
          </a:xfrm>
          <a:effectLst>
            <a:outerShdw blurRad="76200" dir="18900000" sy="23000" kx="-1200000" algn="bl" rotWithShape="0">
              <a:prstClr val="black">
                <a:alpha val="20000"/>
              </a:prstClr>
            </a:outerShdw>
          </a:effectLst>
        </p:grpSpPr>
        <p:pic>
          <p:nvPicPr>
            <p:cNvPr id="9" name="Picture 2" descr="C:\Documents and Settings\Pennie\My Documents\TechEd 2009\WMB\WMB402_Jeff\HTC_Topaz.png"/>
            <p:cNvPicPr>
              <a:picLocks noChangeAspect="1" noChangeArrowheads="1"/>
            </p:cNvPicPr>
            <p:nvPr/>
          </p:nvPicPr>
          <p:blipFill>
            <a:blip r:embed="rId4" cstate="screen"/>
            <a:srcRect/>
            <a:stretch>
              <a:fillRect/>
            </a:stretch>
          </p:blipFill>
          <p:spPr bwMode="auto">
            <a:xfrm>
              <a:off x="6043495" y="1361872"/>
              <a:ext cx="2568072" cy="4731296"/>
            </a:xfrm>
            <a:prstGeom prst="rect">
              <a:avLst/>
            </a:prstGeom>
            <a:noFill/>
          </p:spPr>
        </p:pic>
        <p:pic>
          <p:nvPicPr>
            <p:cNvPr id="12" name="Picture 5" descr="C:\Documents and Settings\Pennie\My Documents\TechEd 2009\WMB\WMB402_Jeff\6[1].5images\6.5honeycomb.BMP"/>
            <p:cNvPicPr>
              <a:picLocks noChangeAspect="1" noChangeArrowheads="1"/>
            </p:cNvPicPr>
            <p:nvPr/>
          </p:nvPicPr>
          <p:blipFill>
            <a:blip r:embed="rId5" cstate="screen"/>
            <a:srcRect/>
            <a:stretch>
              <a:fillRect/>
            </a:stretch>
          </p:blipFill>
          <p:spPr bwMode="auto">
            <a:xfrm>
              <a:off x="6293406" y="1976319"/>
              <a:ext cx="2068251" cy="2926080"/>
            </a:xfrm>
            <a:prstGeom prst="rect">
              <a:avLst/>
            </a:prstGeom>
            <a:noFill/>
          </p:spPr>
        </p:pic>
      </p:grpSp>
      <p:sp>
        <p:nvSpPr>
          <p:cNvPr id="13" name="Rectangle 27"/>
          <p:cNvSpPr/>
          <p:nvPr/>
        </p:nvSpPr>
        <p:spPr bwMode="auto">
          <a:xfrm>
            <a:off x="-1" y="1574160"/>
            <a:ext cx="2349661" cy="462987"/>
          </a:xfrm>
          <a:prstGeom prst="rect">
            <a:avLst/>
          </a:prstGeom>
          <a:gradFill flip="none" rotWithShape="1">
            <a:gsLst>
              <a:gs pos="0">
                <a:srgbClr val="978E67">
                  <a:alpha val="69804"/>
                </a:srgbClr>
              </a:gs>
              <a:gs pos="50000">
                <a:srgbClr val="978E67">
                  <a:alpha val="40000"/>
                </a:srgb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4" name="Rectangle 31"/>
          <p:cNvSpPr/>
          <p:nvPr/>
        </p:nvSpPr>
        <p:spPr bwMode="auto">
          <a:xfrm>
            <a:off x="0" y="3184970"/>
            <a:ext cx="2349661" cy="462987"/>
          </a:xfrm>
          <a:prstGeom prst="rect">
            <a:avLst/>
          </a:prstGeom>
          <a:gradFill flip="none" rotWithShape="1">
            <a:gsLst>
              <a:gs pos="0">
                <a:srgbClr val="978E67">
                  <a:alpha val="69804"/>
                </a:srgbClr>
              </a:gs>
              <a:gs pos="50000">
                <a:srgbClr val="978E67">
                  <a:alpha val="40000"/>
                </a:srgb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5" name="Rectangle 32"/>
          <p:cNvSpPr/>
          <p:nvPr/>
        </p:nvSpPr>
        <p:spPr bwMode="auto">
          <a:xfrm>
            <a:off x="0" y="3997127"/>
            <a:ext cx="2349661" cy="462987"/>
          </a:xfrm>
          <a:prstGeom prst="rect">
            <a:avLst/>
          </a:prstGeom>
          <a:gradFill flip="none" rotWithShape="1">
            <a:gsLst>
              <a:gs pos="0">
                <a:srgbClr val="978E67">
                  <a:alpha val="69804"/>
                </a:srgbClr>
              </a:gs>
              <a:gs pos="50000">
                <a:srgbClr val="978E67">
                  <a:alpha val="40000"/>
                </a:srgb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6" name="Rectangle 33"/>
          <p:cNvSpPr/>
          <p:nvPr/>
        </p:nvSpPr>
        <p:spPr bwMode="auto">
          <a:xfrm>
            <a:off x="0" y="4809284"/>
            <a:ext cx="2349661" cy="462987"/>
          </a:xfrm>
          <a:prstGeom prst="rect">
            <a:avLst/>
          </a:prstGeom>
          <a:gradFill flip="none" rotWithShape="1">
            <a:gsLst>
              <a:gs pos="0">
                <a:srgbClr val="978E67">
                  <a:alpha val="69804"/>
                </a:srgbClr>
              </a:gs>
              <a:gs pos="50000">
                <a:srgbClr val="978E67">
                  <a:alpha val="40000"/>
                </a:srgb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7" name="Rectangle 34"/>
          <p:cNvSpPr/>
          <p:nvPr/>
        </p:nvSpPr>
        <p:spPr bwMode="auto">
          <a:xfrm>
            <a:off x="0" y="5621441"/>
            <a:ext cx="2349661" cy="462987"/>
          </a:xfrm>
          <a:prstGeom prst="rect">
            <a:avLst/>
          </a:prstGeom>
          <a:gradFill flip="none" rotWithShape="1">
            <a:gsLst>
              <a:gs pos="0">
                <a:srgbClr val="978E67">
                  <a:alpha val="69804"/>
                </a:srgbClr>
              </a:gs>
              <a:gs pos="50000">
                <a:srgbClr val="978E67">
                  <a:alpha val="40000"/>
                </a:srgb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8" name="Rectangle 9"/>
          <p:cNvSpPr/>
          <p:nvPr/>
        </p:nvSpPr>
        <p:spPr>
          <a:xfrm>
            <a:off x="1218483" y="3147743"/>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按钮</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9" name="Rectangle 10"/>
          <p:cNvSpPr/>
          <p:nvPr/>
        </p:nvSpPr>
        <p:spPr>
          <a:xfrm>
            <a:off x="1218483" y="3956584"/>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面板</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20" name="Rectangle 11"/>
          <p:cNvSpPr/>
          <p:nvPr/>
        </p:nvSpPr>
        <p:spPr>
          <a:xfrm>
            <a:off x="1218483" y="4765425"/>
            <a:ext cx="1261884"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列表框</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21" name="Rectangle 12"/>
          <p:cNvSpPr/>
          <p:nvPr/>
        </p:nvSpPr>
        <p:spPr>
          <a:xfrm>
            <a:off x="1218483" y="5574267"/>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图像</a:t>
            </a:r>
            <a:endParaRPr lang="en-US" sz="2800" dirty="0" smtClean="0">
              <a:effectLst>
                <a:glow rad="139700">
                  <a:schemeClr val="bg1">
                    <a:alpha val="40000"/>
                  </a:schemeClr>
                </a:glow>
                <a:outerShdw blurRad="38100" dist="38100" dir="2700000" algn="tl">
                  <a:srgbClr val="000000">
                    <a:alpha val="43137"/>
                  </a:srgbClr>
                </a:outerShdw>
              </a:effectLst>
            </a:endParaRPr>
          </a:p>
        </p:txBody>
      </p:sp>
      <p:grpSp>
        <p:nvGrpSpPr>
          <p:cNvPr id="22" name="Group 13"/>
          <p:cNvGrpSpPr/>
          <p:nvPr/>
        </p:nvGrpSpPr>
        <p:grpSpPr>
          <a:xfrm>
            <a:off x="1218483" y="1533114"/>
            <a:ext cx="1261884" cy="1329008"/>
            <a:chOff x="1161962" y="1906187"/>
            <a:chExt cx="1261884" cy="1329008"/>
          </a:xfrm>
        </p:grpSpPr>
        <p:sp>
          <p:nvSpPr>
            <p:cNvPr id="23" name="Rectangle 6"/>
            <p:cNvSpPr/>
            <p:nvPr/>
          </p:nvSpPr>
          <p:spPr>
            <a:xfrm>
              <a:off x="1161962" y="1906187"/>
              <a:ext cx="1261884"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渐变色</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24" name="Rectangle 7"/>
            <p:cNvSpPr/>
            <p:nvPr/>
          </p:nvSpPr>
          <p:spPr>
            <a:xfrm>
              <a:off x="1161962" y="2432191"/>
              <a:ext cx="69762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阴影</a:t>
              </a:r>
              <a:endParaRPr lang="en-US" sz="2000" dirty="0" smtClean="0">
                <a:effectLst>
                  <a:glow rad="139700">
                    <a:schemeClr val="bg1">
                      <a:alpha val="40000"/>
                    </a:schemeClr>
                  </a:glow>
                  <a:outerShdw blurRad="38100" dist="38100" dir="2700000" algn="tl">
                    <a:srgbClr val="000000">
                      <a:alpha val="43137"/>
                    </a:srgbClr>
                  </a:outerShdw>
                </a:effectLst>
              </a:endParaRPr>
            </a:p>
          </p:txBody>
        </p:sp>
        <p:sp>
          <p:nvSpPr>
            <p:cNvPr id="25" name="Rectangle 8"/>
            <p:cNvSpPr/>
            <p:nvPr/>
          </p:nvSpPr>
          <p:spPr>
            <a:xfrm>
              <a:off x="1161962" y="2835085"/>
              <a:ext cx="570990" cy="400110"/>
            </a:xfrm>
            <a:prstGeom prst="rect">
              <a:avLst/>
            </a:prstGeom>
          </p:spPr>
          <p:txBody>
            <a:bodyPr wrap="none">
              <a:spAutoFit/>
            </a:bodyPr>
            <a:lstStyle/>
            <a:p>
              <a:pPr marL="0" lvl="1"/>
              <a:r>
                <a:rPr lang="en-US" sz="2000" dirty="0" smtClean="0">
                  <a:effectLst>
                    <a:glow rad="139700">
                      <a:schemeClr val="bg1">
                        <a:alpha val="40000"/>
                      </a:schemeClr>
                    </a:glow>
                    <a:outerShdw blurRad="38100" dist="38100" dir="2700000" algn="tl">
                      <a:srgbClr val="000000">
                        <a:alpha val="43137"/>
                      </a:srgbClr>
                    </a:outerShdw>
                  </a:effectLst>
                </a:rPr>
                <a:t>3</a:t>
              </a:r>
              <a:r>
                <a:rPr lang="zh-CN" altLang="en-US" sz="2000" dirty="0" smtClean="0">
                  <a:effectLst>
                    <a:glow rad="139700">
                      <a:schemeClr val="bg1">
                        <a:alpha val="40000"/>
                      </a:schemeClr>
                    </a:glow>
                    <a:outerShdw blurRad="38100" dist="38100" dir="2700000" algn="tl">
                      <a:srgbClr val="000000">
                        <a:alpha val="43137"/>
                      </a:srgbClr>
                    </a:outerShdw>
                  </a:effectLst>
                </a:rPr>
                <a:t>维</a:t>
              </a:r>
              <a:endParaRPr lang="en-US" sz="2000" dirty="0" smtClean="0">
                <a:effectLst>
                  <a:glow rad="139700">
                    <a:schemeClr val="bg1">
                      <a:alpha val="40000"/>
                    </a:schemeClr>
                  </a:glow>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丰富的控件</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C:\Documents and Settings\Pennie\My Documents\TechEd 2009\WMB\WMB402_Jeff\wave.png"/>
          <p:cNvPicPr>
            <a:picLocks noChangeAspect="1" noChangeArrowheads="1"/>
          </p:cNvPicPr>
          <p:nvPr/>
        </p:nvPicPr>
        <p:blipFill>
          <a:blip r:embed="rId3" cstate="screen"/>
          <a:srcRect/>
          <a:stretch>
            <a:fillRect/>
          </a:stretch>
        </p:blipFill>
        <p:spPr bwMode="hidden">
          <a:xfrm flipH="1">
            <a:off x="-1" y="0"/>
            <a:ext cx="9144001" cy="6858000"/>
          </a:xfrm>
          <a:prstGeom prst="rect">
            <a:avLst/>
          </a:prstGeom>
          <a:noFill/>
        </p:spPr>
      </p:pic>
      <p:sp>
        <p:nvSpPr>
          <p:cNvPr id="5" name="标题 4"/>
          <p:cNvSpPr>
            <a:spLocks noGrp="1"/>
          </p:cNvSpPr>
          <p:nvPr>
            <p:ph type="title"/>
          </p:nvPr>
        </p:nvSpPr>
        <p:spPr/>
        <p:txBody>
          <a:bodyPr/>
          <a:lstStyle/>
          <a:p>
            <a:r>
              <a:rPr lang="zh-CN" altLang="en-US" dirty="0" smtClean="0"/>
              <a:t>动画</a:t>
            </a:r>
            <a:endParaRPr lang="zh-CN" altLang="en-US" dirty="0"/>
          </a:p>
        </p:txBody>
      </p:sp>
      <p:sp>
        <p:nvSpPr>
          <p:cNvPr id="8" name="Rectangle 26"/>
          <p:cNvSpPr/>
          <p:nvPr/>
        </p:nvSpPr>
        <p:spPr bwMode="auto">
          <a:xfrm>
            <a:off x="5606716" y="1660358"/>
            <a:ext cx="2322095" cy="3525253"/>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16"/>
          <p:cNvSpPr/>
          <p:nvPr/>
        </p:nvSpPr>
        <p:spPr bwMode="black">
          <a:xfrm>
            <a:off x="864663" y="2077271"/>
            <a:ext cx="2339102"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应用程序启动</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0" name="Rectangle 17"/>
          <p:cNvSpPr/>
          <p:nvPr/>
        </p:nvSpPr>
        <p:spPr bwMode="black">
          <a:xfrm>
            <a:off x="864663" y="2939534"/>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屏幕转换</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1" name="Rectangle 18"/>
          <p:cNvSpPr/>
          <p:nvPr/>
        </p:nvSpPr>
        <p:spPr bwMode="black">
          <a:xfrm>
            <a:off x="864663" y="3801797"/>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导航提示</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2" name="Rectangle 19"/>
          <p:cNvSpPr/>
          <p:nvPr/>
        </p:nvSpPr>
        <p:spPr bwMode="black">
          <a:xfrm>
            <a:off x="864663" y="4664061"/>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物理引擎</a:t>
            </a:r>
            <a:endParaRPr lang="en-US" sz="2800" dirty="0" smtClean="0">
              <a:effectLst>
                <a:glow rad="139700">
                  <a:schemeClr val="bg1">
                    <a:alpha val="40000"/>
                  </a:schemeClr>
                </a:glow>
                <a:outerShdw blurRad="38100" dist="38100" dir="2700000" algn="tl">
                  <a:srgbClr val="000000">
                    <a:alpha val="43137"/>
                  </a:srgbClr>
                </a:outerShdw>
              </a:effectLst>
            </a:endParaRPr>
          </a:p>
        </p:txBody>
      </p:sp>
      <p:grpSp>
        <p:nvGrpSpPr>
          <p:cNvPr id="13" name="Group 21"/>
          <p:cNvGrpSpPr/>
          <p:nvPr/>
        </p:nvGrpSpPr>
        <p:grpSpPr>
          <a:xfrm>
            <a:off x="5629116" y="1687865"/>
            <a:ext cx="2232515" cy="3437587"/>
            <a:chOff x="5616048" y="1723961"/>
            <a:chExt cx="2232515" cy="3437587"/>
          </a:xfrm>
        </p:grpSpPr>
        <p:sp>
          <p:nvSpPr>
            <p:cNvPr id="14" name="Rectangle 7"/>
            <p:cNvSpPr/>
            <p:nvPr/>
          </p:nvSpPr>
          <p:spPr bwMode="auto">
            <a:xfrm>
              <a:off x="5616048" y="4680283"/>
              <a:ext cx="2232052" cy="481265"/>
            </a:xfrm>
            <a:prstGeom prst="rect">
              <a:avLst/>
            </a:prstGeom>
            <a:gradFill flip="none" rotWithShape="1">
              <a:gsLst>
                <a:gs pos="0">
                  <a:schemeClr val="bg1">
                    <a:lumMod val="75000"/>
                    <a:lumOff val="25000"/>
                  </a:schemeClr>
                </a:gs>
                <a:gs pos="50000">
                  <a:schemeClr val="bg1">
                    <a:lumMod val="85000"/>
                    <a:lumOff val="15000"/>
                  </a:schemeClr>
                </a:gs>
                <a:gs pos="100000">
                  <a:schemeClr val="bg1"/>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5" name="Picture 2" descr="C:\Documents and Settings\Pennie\My Documents\TechEd 2009\WMB\WMB402_Jeff\6[1].5images\6.5homescreenbottom.BMP"/>
            <p:cNvPicPr>
              <a:picLocks noChangeAspect="1" noChangeArrowheads="1"/>
            </p:cNvPicPr>
            <p:nvPr/>
          </p:nvPicPr>
          <p:blipFill>
            <a:blip r:embed="rId4" cstate="screen"/>
            <a:srcRect/>
            <a:stretch>
              <a:fillRect/>
            </a:stretch>
          </p:blipFill>
          <p:spPr bwMode="auto">
            <a:xfrm>
              <a:off x="5617427" y="1723961"/>
              <a:ext cx="2231136" cy="2974848"/>
            </a:xfrm>
            <a:prstGeom prst="rect">
              <a:avLst/>
            </a:prstGeom>
            <a:noFill/>
          </p:spPr>
        </p:pic>
      </p:grpSp>
      <p:grpSp>
        <p:nvGrpSpPr>
          <p:cNvPr id="16" name="Group 25"/>
          <p:cNvGrpSpPr/>
          <p:nvPr/>
        </p:nvGrpSpPr>
        <p:grpSpPr>
          <a:xfrm>
            <a:off x="5453822" y="1687865"/>
            <a:ext cx="2232052" cy="3440955"/>
            <a:chOff x="3998003" y="1687865"/>
            <a:chExt cx="2232052" cy="3440955"/>
          </a:xfrm>
        </p:grpSpPr>
        <p:sp>
          <p:nvSpPr>
            <p:cNvPr id="17" name="Rectangle 11"/>
            <p:cNvSpPr/>
            <p:nvPr/>
          </p:nvSpPr>
          <p:spPr bwMode="auto">
            <a:xfrm>
              <a:off x="3998003" y="4644188"/>
              <a:ext cx="2232052" cy="484632"/>
            </a:xfrm>
            <a:prstGeom prst="rect">
              <a:avLst/>
            </a:prstGeom>
            <a:gradFill flip="none" rotWithShape="1">
              <a:gsLst>
                <a:gs pos="0">
                  <a:schemeClr val="bg1">
                    <a:lumMod val="75000"/>
                    <a:lumOff val="25000"/>
                  </a:schemeClr>
                </a:gs>
                <a:gs pos="50000">
                  <a:schemeClr val="bg1">
                    <a:lumMod val="85000"/>
                    <a:lumOff val="15000"/>
                  </a:schemeClr>
                </a:gs>
                <a:gs pos="100000">
                  <a:schemeClr val="bg1"/>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8" name="Picture 1" descr="C:\Documents and Settings\Pennie\My Documents\TechEd 2009\WMB\WMB402_Jeff\6[1].5images\6.5keyboard.BMP"/>
            <p:cNvPicPr>
              <a:picLocks noChangeAspect="1" noChangeArrowheads="1"/>
            </p:cNvPicPr>
            <p:nvPr/>
          </p:nvPicPr>
          <p:blipFill>
            <a:blip r:embed="rId5" cstate="screen"/>
            <a:srcRect/>
            <a:stretch>
              <a:fillRect/>
            </a:stretch>
          </p:blipFill>
          <p:spPr bwMode="auto">
            <a:xfrm>
              <a:off x="3998003" y="1687865"/>
              <a:ext cx="2231136" cy="2974848"/>
            </a:xfrm>
            <a:prstGeom prst="rect">
              <a:avLst/>
            </a:prstGeom>
            <a:noFill/>
          </p:spPr>
        </p:pic>
      </p:grpSp>
      <p:grpSp>
        <p:nvGrpSpPr>
          <p:cNvPr id="19" name="Group 31"/>
          <p:cNvGrpSpPr/>
          <p:nvPr/>
        </p:nvGrpSpPr>
        <p:grpSpPr>
          <a:xfrm>
            <a:off x="5453822" y="1687865"/>
            <a:ext cx="2232052" cy="3440955"/>
            <a:chOff x="3524759" y="2213244"/>
            <a:chExt cx="2232052" cy="3440955"/>
          </a:xfrm>
        </p:grpSpPr>
        <p:sp>
          <p:nvSpPr>
            <p:cNvPr id="20" name="Rectangle 29"/>
            <p:cNvSpPr/>
            <p:nvPr/>
          </p:nvSpPr>
          <p:spPr bwMode="auto">
            <a:xfrm>
              <a:off x="3524759" y="5169567"/>
              <a:ext cx="2232052" cy="484632"/>
            </a:xfrm>
            <a:prstGeom prst="rect">
              <a:avLst/>
            </a:prstGeom>
            <a:gradFill flip="none" rotWithShape="1">
              <a:gsLst>
                <a:gs pos="0">
                  <a:schemeClr val="bg1">
                    <a:lumMod val="75000"/>
                    <a:lumOff val="25000"/>
                  </a:schemeClr>
                </a:gs>
                <a:gs pos="50000">
                  <a:schemeClr val="bg1">
                    <a:lumMod val="85000"/>
                    <a:lumOff val="15000"/>
                  </a:schemeClr>
                </a:gs>
                <a:gs pos="100000">
                  <a:schemeClr val="bg1"/>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1" name="Picture 9" descr="C:\Documents and Settings\Pennie\My Documents\TechEd 2009\WMB\WMB402_Jeff\6[1].5images\6.5honeycomb.BMP"/>
            <p:cNvPicPr>
              <a:picLocks noChangeAspect="1" noChangeArrowheads="1"/>
            </p:cNvPicPr>
            <p:nvPr/>
          </p:nvPicPr>
          <p:blipFill>
            <a:blip r:embed="rId6" cstate="screen"/>
            <a:srcRect/>
            <a:stretch>
              <a:fillRect/>
            </a:stretch>
          </p:blipFill>
          <p:spPr bwMode="auto">
            <a:xfrm>
              <a:off x="3527045" y="2213244"/>
              <a:ext cx="2228850" cy="2971800"/>
            </a:xfrm>
            <a:prstGeom prst="rect">
              <a:avLst/>
            </a:prstGeom>
            <a:noFill/>
          </p:spPr>
        </p:pic>
      </p:grpSp>
      <p:pic>
        <p:nvPicPr>
          <p:cNvPr id="22" name="Picture 7" descr="C:\Documents and Settings\Pennie\My Documents\TechEd 2009\WMB\WMB402_Jeff\HTC_Topaz_frame.png"/>
          <p:cNvPicPr>
            <a:picLocks noChangeAspect="1" noChangeArrowheads="1"/>
          </p:cNvPicPr>
          <p:nvPr/>
        </p:nvPicPr>
        <p:blipFill>
          <a:blip r:embed="rId7" cstate="screen"/>
          <a:srcRect/>
          <a:stretch>
            <a:fillRect/>
          </a:stretch>
        </p:blipFill>
        <p:spPr bwMode="auto">
          <a:xfrm>
            <a:off x="5346122" y="1060303"/>
            <a:ext cx="2774439" cy="4583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3.33333E-6 3.33333E-6 L 0.02622 3.33333E-6 " pathEditMode="relative" ptsTypes="AA">
                                      <p:cBhvr>
                                        <p:cTn id="9" dur="1000" fill="hold"/>
                                        <p:tgtEl>
                                          <p:spTgt spid="13"/>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0" presetClass="path" presetSubtype="0" accel="50000" decel="50000" fill="hold" nodeType="withEffect">
                                  <p:stCondLst>
                                    <p:cond delay="0"/>
                                  </p:stCondLst>
                                  <p:childTnLst>
                                    <p:animMotion origin="layout" path="M -1.11111E-6 4.81481E-6 L 0.0184 4.81481E-6 " pathEditMode="relative" ptsTypes="AA">
                                      <p:cBhvr>
                                        <p:cTn id="14" dur="1000" fill="hold"/>
                                        <p:tgtEl>
                                          <p:spTgt spid="16"/>
                                        </p:tgtEl>
                                        <p:attrNameLst>
                                          <p:attrName>ppt_x</p:attrName>
                                          <p:attrName>ppt_y</p:attrName>
                                        </p:attrNameLst>
                                      </p:cBhvr>
                                    </p:animMotion>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0.0184 -7.40741E-7 L 0.04201 -7.40741E-7 " pathEditMode="relative" rAng="0" ptsTypes="AA">
                                      <p:cBhvr>
                                        <p:cTn id="20" dur="1000" fill="hold"/>
                                        <p:tgtEl>
                                          <p:spTgt spid="16"/>
                                        </p:tgtEl>
                                        <p:attrNameLst>
                                          <p:attrName>ppt_x</p:attrName>
                                          <p:attrName>ppt_y</p:attrName>
                                        </p:attrNameLst>
                                      </p:cBhvr>
                                      <p:rCtr x="12" y="0"/>
                                    </p:animMotion>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0" presetClass="path" presetSubtype="0" accel="50000" decel="50000" fill="hold" nodeType="withEffect">
                                  <p:stCondLst>
                                    <p:cond delay="0"/>
                                  </p:stCondLst>
                                  <p:childTnLst>
                                    <p:animMotion origin="layout" path="M 1.11111E-6 2.59259E-6 L 0.0184 2.59259E-6 " pathEditMode="relative" ptsTypes="AA">
                                      <p:cBhvr>
                                        <p:cTn id="25" dur="1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动画</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Pennie\My Documents\TechEd 2009\WMB\WMB402_Jeff\touch.png"/>
          <p:cNvPicPr>
            <a:picLocks noChangeAspect="1" noChangeArrowheads="1"/>
          </p:cNvPicPr>
          <p:nvPr/>
        </p:nvPicPr>
        <p:blipFill>
          <a:blip r:embed="rId3" cstate="screen"/>
          <a:srcRect l="5586" r="5427" b="511"/>
          <a:stretch>
            <a:fillRect/>
          </a:stretch>
        </p:blipFill>
        <p:spPr bwMode="hidden">
          <a:xfrm flipH="1">
            <a:off x="0" y="0"/>
            <a:ext cx="9144000" cy="6858000"/>
          </a:xfrm>
          <a:prstGeom prst="rect">
            <a:avLst/>
          </a:prstGeom>
          <a:noFill/>
          <a:ln>
            <a:noFill/>
          </a:ln>
        </p:spPr>
      </p:pic>
      <p:sp>
        <p:nvSpPr>
          <p:cNvPr id="8" name="Rectangle 6"/>
          <p:cNvSpPr/>
          <p:nvPr/>
        </p:nvSpPr>
        <p:spPr bwMode="black">
          <a:xfrm>
            <a:off x="5685421" y="4214786"/>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控件</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9" name="Rectangle 7"/>
          <p:cNvSpPr/>
          <p:nvPr/>
        </p:nvSpPr>
        <p:spPr bwMode="black">
          <a:xfrm>
            <a:off x="5685421" y="498480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动感滚动</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1" name="Rectangle 9"/>
          <p:cNvSpPr/>
          <p:nvPr/>
        </p:nvSpPr>
        <p:spPr bwMode="auto">
          <a:xfrm>
            <a:off x="985523" y="1804736"/>
            <a:ext cx="2322095" cy="3525253"/>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2" name="Group 33"/>
          <p:cNvGrpSpPr/>
          <p:nvPr/>
        </p:nvGrpSpPr>
        <p:grpSpPr>
          <a:xfrm>
            <a:off x="1013337" y="1816768"/>
            <a:ext cx="2266467" cy="4406446"/>
            <a:chOff x="-721894" y="1087604"/>
            <a:chExt cx="3408885" cy="6627525"/>
          </a:xfrm>
        </p:grpSpPr>
        <p:pic>
          <p:nvPicPr>
            <p:cNvPr id="13" name="Picture 11"/>
            <p:cNvPicPr>
              <a:picLocks noChangeAspect="1" noChangeArrowheads="1"/>
            </p:cNvPicPr>
            <p:nvPr/>
          </p:nvPicPr>
          <p:blipFill>
            <a:blip r:embed="rId4" cstate="screen"/>
            <a:srcRect l="702" b="8071"/>
            <a:stretch>
              <a:fillRect/>
            </a:stretch>
          </p:blipFill>
          <p:spPr bwMode="auto">
            <a:xfrm>
              <a:off x="-719920" y="1087604"/>
              <a:ext cx="3404937" cy="4194259"/>
            </a:xfrm>
            <a:prstGeom prst="rect">
              <a:avLst/>
            </a:prstGeom>
            <a:noFill/>
            <a:ln w="9525">
              <a:noFill/>
              <a:miter lim="800000"/>
              <a:headEnd/>
              <a:tailEnd/>
            </a:ln>
            <a:effectLst/>
          </p:spPr>
        </p:pic>
        <p:pic>
          <p:nvPicPr>
            <p:cNvPr id="14" name="Picture 9"/>
            <p:cNvPicPr>
              <a:picLocks noChangeAspect="1" noChangeArrowheads="1"/>
            </p:cNvPicPr>
            <p:nvPr/>
          </p:nvPicPr>
          <p:blipFill>
            <a:blip r:embed="rId5" cstate="screen"/>
            <a:srcRect/>
            <a:stretch>
              <a:fillRect/>
            </a:stretch>
          </p:blipFill>
          <p:spPr bwMode="auto">
            <a:xfrm>
              <a:off x="-721894" y="4343400"/>
              <a:ext cx="3408885" cy="3371729"/>
            </a:xfrm>
            <a:prstGeom prst="rect">
              <a:avLst/>
            </a:prstGeom>
            <a:noFill/>
            <a:ln w="9525">
              <a:noFill/>
              <a:miter lim="800000"/>
              <a:headEnd/>
              <a:tailEnd/>
            </a:ln>
            <a:effectLst/>
          </p:spPr>
        </p:pic>
      </p:grpSp>
      <p:pic>
        <p:nvPicPr>
          <p:cNvPr id="15" name="Picture 2" descr="C:\Documents and Settings\Pennie\My Documents\TechEd 2009\WMB\WMB402_Jeff\touch.png"/>
          <p:cNvPicPr>
            <a:picLocks noChangeAspect="1" noChangeArrowheads="1"/>
          </p:cNvPicPr>
          <p:nvPr/>
        </p:nvPicPr>
        <p:blipFill>
          <a:blip r:embed="rId6" cstate="screen"/>
          <a:srcRect/>
          <a:stretch>
            <a:fillRect/>
          </a:stretch>
        </p:blipFill>
        <p:spPr bwMode="hidden">
          <a:xfrm flipH="1">
            <a:off x="0" y="0"/>
            <a:ext cx="3468029" cy="1828800"/>
          </a:xfrm>
          <a:prstGeom prst="rect">
            <a:avLst/>
          </a:prstGeom>
          <a:noFill/>
          <a:ln>
            <a:noFill/>
          </a:ln>
        </p:spPr>
      </p:pic>
      <p:pic>
        <p:nvPicPr>
          <p:cNvPr id="16" name="Picture 2" descr="C:\Documents and Settings\Pennie\My Documents\TechEd 2009\WMB\WMB402_Jeff\touch.png"/>
          <p:cNvPicPr>
            <a:picLocks noChangeAspect="1" noChangeArrowheads="1"/>
          </p:cNvPicPr>
          <p:nvPr/>
        </p:nvPicPr>
        <p:blipFill>
          <a:blip r:embed="rId7" cstate="screen"/>
          <a:srcRect/>
          <a:stretch>
            <a:fillRect/>
          </a:stretch>
        </p:blipFill>
        <p:spPr bwMode="auto">
          <a:xfrm flipH="1">
            <a:off x="0" y="5263376"/>
            <a:ext cx="3468029" cy="1594624"/>
          </a:xfrm>
          <a:prstGeom prst="rect">
            <a:avLst/>
          </a:prstGeom>
          <a:noFill/>
          <a:ln>
            <a:noFill/>
          </a:ln>
        </p:spPr>
      </p:pic>
      <p:pic>
        <p:nvPicPr>
          <p:cNvPr id="17" name="Picture 7" descr="C:\Documents and Settings\Pennie\My Documents\TechEd 2009\WMB\WMB402_Jeff\HTC_Topaz_frame.png"/>
          <p:cNvPicPr>
            <a:picLocks noChangeAspect="1" noChangeArrowheads="1"/>
          </p:cNvPicPr>
          <p:nvPr/>
        </p:nvPicPr>
        <p:blipFill>
          <a:blip r:embed="rId8" cstate="screen"/>
          <a:srcRect/>
          <a:stretch>
            <a:fillRect/>
          </a:stretch>
        </p:blipFill>
        <p:spPr bwMode="auto">
          <a:xfrm>
            <a:off x="759351" y="1204681"/>
            <a:ext cx="2774439" cy="5111496"/>
          </a:xfrm>
          <a:prstGeom prst="rect">
            <a:avLst/>
          </a:prstGeom>
          <a:noFill/>
        </p:spPr>
      </p:pic>
      <p:sp>
        <p:nvSpPr>
          <p:cNvPr id="5" name="标题 4"/>
          <p:cNvSpPr>
            <a:spLocks noGrp="1"/>
          </p:cNvSpPr>
          <p:nvPr>
            <p:ph type="title"/>
          </p:nvPr>
        </p:nvSpPr>
        <p:spPr/>
        <p:txBody>
          <a:bodyPr/>
          <a:lstStyle/>
          <a:p>
            <a:r>
              <a:rPr lang="zh-CN" altLang="en-US" dirty="0" smtClean="0"/>
              <a:t>触摸</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3000" accel="50000" decel="50000" autoRev="1" fill="hold" nodeType="afterEffect">
                                  <p:stCondLst>
                                    <p:cond delay="0"/>
                                  </p:stCondLst>
                                  <p:childTnLst>
                                    <p:animMotion origin="layout" path="M -3.33333E-6 1.08233E-6 L -3.33333E-6 -0.15264 " pathEditMode="relative" rAng="0" ptsTypes="AA">
                                      <p:cBhvr>
                                        <p:cTn id="6" dur="1500" fill="hold"/>
                                        <p:tgtEl>
                                          <p:spTgt spid="12"/>
                                        </p:tgtEl>
                                        <p:attrNameLst>
                                          <p:attrName>ppt_x</p:attrName>
                                          <p:attrName>ppt_y</p:attrName>
                                        </p:attrNameLst>
                                      </p:cBhvr>
                                      <p:rCtr x="0" y="-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触摸</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单手操作</a:t>
            </a:r>
            <a:endParaRPr lang="zh-CN" altLang="en-US" dirty="0"/>
          </a:p>
        </p:txBody>
      </p:sp>
      <p:pic>
        <p:nvPicPr>
          <p:cNvPr id="7" name="Picture 4" descr="C:\Documents and Settings\Pennie\My Documents\ACERDATA (D)\Pennie's documents\MS Image\Soft-edge_photos\FY06 Brand - Windows Mobile\Win Mobile_Chao_asian man walking train station pda ppc phone.png"/>
          <p:cNvPicPr>
            <a:picLocks noChangeAspect="1" noChangeArrowheads="1"/>
          </p:cNvPicPr>
          <p:nvPr/>
        </p:nvPicPr>
        <p:blipFill>
          <a:blip r:embed="rId3" cstate="screen"/>
          <a:srcRect r="8861"/>
          <a:stretch>
            <a:fillRect/>
          </a:stretch>
        </p:blipFill>
        <p:spPr bwMode="hidden">
          <a:xfrm>
            <a:off x="810228" y="0"/>
            <a:ext cx="8333772" cy="6823710"/>
          </a:xfrm>
          <a:prstGeom prst="rect">
            <a:avLst/>
          </a:prstGeom>
          <a:noFill/>
        </p:spPr>
      </p:pic>
      <p:sp>
        <p:nvSpPr>
          <p:cNvPr id="8" name="Rectangle 11"/>
          <p:cNvSpPr/>
          <p:nvPr/>
        </p:nvSpPr>
        <p:spPr bwMode="auto">
          <a:xfrm>
            <a:off x="0" y="5197033"/>
            <a:ext cx="9144000" cy="1660967"/>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6"/>
          <p:cNvSpPr/>
          <p:nvPr/>
        </p:nvSpPr>
        <p:spPr>
          <a:xfrm>
            <a:off x="3952853" y="3603154"/>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拇指输入</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0" name="Rectangle 7"/>
          <p:cNvSpPr/>
          <p:nvPr/>
        </p:nvSpPr>
        <p:spPr>
          <a:xfrm>
            <a:off x="3952853" y="4372870"/>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食指输入</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1" name="Rectangle 8"/>
          <p:cNvSpPr/>
          <p:nvPr/>
        </p:nvSpPr>
        <p:spPr>
          <a:xfrm>
            <a:off x="3952853" y="514258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触笔输入</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2" name="Rectangle 16"/>
          <p:cNvSpPr/>
          <p:nvPr/>
        </p:nvSpPr>
        <p:spPr bwMode="auto">
          <a:xfrm>
            <a:off x="673008" y="1862609"/>
            <a:ext cx="2322095" cy="3525253"/>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3" name="Picture 6" descr="C:\Documents and Settings\Pennie\My Documents\TechEd 2009\WMB\WMB402_Jeff\6[1].5images\6.5dial.BMP"/>
          <p:cNvPicPr>
            <a:picLocks noChangeAspect="1" noChangeArrowheads="1"/>
          </p:cNvPicPr>
          <p:nvPr/>
        </p:nvPicPr>
        <p:blipFill>
          <a:blip r:embed="rId4" cstate="screen"/>
          <a:srcRect/>
          <a:stretch>
            <a:fillRect/>
          </a:stretch>
        </p:blipFill>
        <p:spPr bwMode="auto">
          <a:xfrm>
            <a:off x="729120" y="1857364"/>
            <a:ext cx="2209870" cy="3429024"/>
          </a:xfrm>
          <a:prstGeom prst="rect">
            <a:avLst/>
          </a:prstGeom>
          <a:noFill/>
        </p:spPr>
      </p:pic>
      <p:pic>
        <p:nvPicPr>
          <p:cNvPr id="14" name="Picture 7" descr="C:\Documents and Settings\Pennie\My Documents\TechEd 2009\WMB\WMB402_Jeff\HTC_Topaz_frame.png"/>
          <p:cNvPicPr>
            <a:picLocks noChangeAspect="1" noChangeArrowheads="1"/>
          </p:cNvPicPr>
          <p:nvPr/>
        </p:nvPicPr>
        <p:blipFill>
          <a:blip r:embed="rId5" cstate="screen"/>
          <a:srcRect/>
          <a:stretch>
            <a:fillRect/>
          </a:stretch>
        </p:blipFill>
        <p:spPr bwMode="auto">
          <a:xfrm>
            <a:off x="446836" y="1262554"/>
            <a:ext cx="2774439" cy="51114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单手操作</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解析 </a:t>
            </a:r>
            <a:r>
              <a:rPr lang="en-US" altLang="zh-CN" dirty="0" smtClean="0"/>
              <a:t>-- </a:t>
            </a:r>
            <a:r>
              <a:rPr lang="zh-CN" altLang="en-US" dirty="0" smtClean="0"/>
              <a:t>丰富的引人注目的内容</a:t>
            </a:r>
            <a:endParaRPr lang="zh-CN" altLang="en-US" dirty="0"/>
          </a:p>
        </p:txBody>
      </p:sp>
      <p:sp>
        <p:nvSpPr>
          <p:cNvPr id="7" name="Rectangle 8"/>
          <p:cNvSpPr/>
          <p:nvPr/>
        </p:nvSpPr>
        <p:spPr bwMode="auto">
          <a:xfrm>
            <a:off x="0" y="5159022"/>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10"/>
          <p:cNvSpPr/>
          <p:nvPr/>
        </p:nvSpPr>
        <p:spPr bwMode="auto">
          <a:xfrm>
            <a:off x="571472" y="2260906"/>
            <a:ext cx="5709424" cy="2882606"/>
          </a:xfrm>
          <a:prstGeom prst="roundRect">
            <a:avLst>
              <a:gd name="adj" fmla="val 4593"/>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8" name="Rectangle 7"/>
          <p:cNvSpPr/>
          <p:nvPr/>
        </p:nvSpPr>
        <p:spPr bwMode="auto">
          <a:xfrm>
            <a:off x="0" y="1672682"/>
            <a:ext cx="7515921" cy="1092820"/>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365760" tIns="45718" rIns="91436" bIns="45718" numCol="1" rtlCol="0" anchor="ctr" anchorCtr="0" compatLnSpc="1">
            <a:prstTxWarp prst="textNoShape">
              <a:avLst/>
            </a:prstTxWarp>
          </a:bodyPr>
          <a:lstStyle/>
          <a:p>
            <a:pPr marL="1588" fontAlgn="base">
              <a:spcAft>
                <a:spcPct val="0"/>
              </a:spcAft>
              <a:defRPr/>
            </a:pPr>
            <a:r>
              <a:rPr lang="en-US" sz="2800" dirty="0" smtClean="0">
                <a:solidFill>
                  <a:schemeClr val="tx1"/>
                </a:solidFill>
                <a:effectLst>
                  <a:glow rad="228600">
                    <a:schemeClr val="bg1">
                      <a:alpha val="40000"/>
                    </a:schemeClr>
                  </a:glow>
                  <a:outerShdw blurRad="63500" algn="ctr" rotWithShape="0">
                    <a:prstClr val="black">
                      <a:alpha val="40000"/>
                    </a:prstClr>
                  </a:outerShdw>
                </a:effectLst>
              </a:rPr>
              <a:t>What makes </a:t>
            </a:r>
            <a:br>
              <a:rPr lang="en-US" sz="2800" dirty="0" smtClean="0">
                <a:solidFill>
                  <a:schemeClr val="tx1"/>
                </a:solidFill>
                <a:effectLst>
                  <a:glow rad="228600">
                    <a:schemeClr val="bg1">
                      <a:alpha val="40000"/>
                    </a:schemeClr>
                  </a:glow>
                  <a:outerShdw blurRad="63500" algn="ctr" rotWithShape="0">
                    <a:prstClr val="black">
                      <a:alpha val="40000"/>
                    </a:prstClr>
                  </a:outerShdw>
                </a:effectLst>
              </a:rPr>
            </a:b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a rich, compelling application?</a:t>
            </a:r>
          </a:p>
        </p:txBody>
      </p:sp>
      <p:sp>
        <p:nvSpPr>
          <p:cNvPr id="10" name="Rectangle 46"/>
          <p:cNvSpPr/>
          <p:nvPr/>
        </p:nvSpPr>
        <p:spPr>
          <a:xfrm>
            <a:off x="1304780" y="2952707"/>
            <a:ext cx="800219" cy="461665"/>
          </a:xfrm>
          <a:prstGeom prst="rect">
            <a:avLst/>
          </a:prstGeom>
        </p:spPr>
        <p:txBody>
          <a:bodyPr wrap="none">
            <a:spAutoFit/>
          </a:bodyPr>
          <a:lstStyle/>
          <a:p>
            <a:r>
              <a:rPr lang="zh-CN" altLang="en-US" sz="2400" dirty="0" smtClean="0">
                <a:solidFill>
                  <a:schemeClr val="bg2"/>
                </a:solidFill>
                <a:effectLst>
                  <a:outerShdw blurRad="38100" dist="38100" dir="2700000" algn="tl">
                    <a:srgbClr val="000000">
                      <a:alpha val="43137"/>
                    </a:srgbClr>
                  </a:outerShdw>
                </a:effectLst>
              </a:rPr>
              <a:t>有用</a:t>
            </a:r>
            <a:endParaRPr lang="en-US" sz="2400" dirty="0">
              <a:solidFill>
                <a:schemeClr val="bg2"/>
              </a:solidFill>
              <a:effectLst>
                <a:outerShdw blurRad="38100" dist="38100" dir="2700000" algn="tl">
                  <a:srgbClr val="000000">
                    <a:alpha val="43137"/>
                  </a:srgbClr>
                </a:outerShdw>
              </a:effectLst>
            </a:endParaRPr>
          </a:p>
        </p:txBody>
      </p:sp>
      <p:sp>
        <p:nvSpPr>
          <p:cNvPr id="11" name="Rectangle 47"/>
          <p:cNvSpPr/>
          <p:nvPr/>
        </p:nvSpPr>
        <p:spPr>
          <a:xfrm>
            <a:off x="1304780" y="3489377"/>
            <a:ext cx="805349"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好用</a:t>
            </a:r>
            <a:endParaRPr lang="en-US" sz="2400" dirty="0" smtClean="0">
              <a:solidFill>
                <a:schemeClr val="bg2"/>
              </a:solidFill>
              <a:effectLst>
                <a:outerShdw blurRad="38100" dist="38100" dir="2700000" algn="tl">
                  <a:srgbClr val="000000">
                    <a:alpha val="43137"/>
                  </a:srgbClr>
                </a:outerShdw>
              </a:effectLst>
            </a:endParaRPr>
          </a:p>
        </p:txBody>
      </p:sp>
      <p:sp>
        <p:nvSpPr>
          <p:cNvPr id="12" name="Rectangle 48"/>
          <p:cNvSpPr/>
          <p:nvPr/>
        </p:nvSpPr>
        <p:spPr>
          <a:xfrm>
            <a:off x="1304780" y="4026047"/>
            <a:ext cx="800219" cy="461665"/>
          </a:xfrm>
          <a:prstGeom prst="rect">
            <a:avLst/>
          </a:prstGeom>
        </p:spPr>
        <p:txBody>
          <a:bodyPr wrap="none">
            <a:spAutoFit/>
          </a:bodyPr>
          <a:lstStyle/>
          <a:p>
            <a:r>
              <a:rPr lang="zh-CN" altLang="en-US" sz="2400" dirty="0" smtClean="0">
                <a:solidFill>
                  <a:schemeClr val="bg2"/>
                </a:solidFill>
                <a:effectLst>
                  <a:outerShdw blurRad="38100" dist="38100" dir="2700000" algn="tl">
                    <a:srgbClr val="000000">
                      <a:alpha val="43137"/>
                    </a:srgbClr>
                  </a:outerShdw>
                </a:effectLst>
              </a:rPr>
              <a:t>互动</a:t>
            </a:r>
            <a:endParaRPr lang="en-US" sz="2400" dirty="0">
              <a:solidFill>
                <a:schemeClr val="bg2"/>
              </a:solidFill>
              <a:effectLst>
                <a:outerShdw blurRad="38100" dist="38100" dir="2700000" algn="tl">
                  <a:srgbClr val="000000">
                    <a:alpha val="43137"/>
                  </a:srgbClr>
                </a:outerShdw>
              </a:effectLst>
            </a:endParaRPr>
          </a:p>
        </p:txBody>
      </p:sp>
      <p:sp>
        <p:nvSpPr>
          <p:cNvPr id="13" name="Rectangle 49"/>
          <p:cNvSpPr/>
          <p:nvPr/>
        </p:nvSpPr>
        <p:spPr>
          <a:xfrm>
            <a:off x="1304780" y="4562717"/>
            <a:ext cx="805349"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整合</a:t>
            </a:r>
            <a:endParaRPr lang="en-US" sz="2400" dirty="0" smtClean="0">
              <a:solidFill>
                <a:schemeClr val="bg2"/>
              </a:solidFill>
              <a:effectLst>
                <a:outerShdw blurRad="38100" dist="38100" dir="2700000" algn="tl">
                  <a:srgbClr val="000000">
                    <a:alpha val="43137"/>
                  </a:srgbClr>
                </a:outerShdw>
              </a:effectLst>
            </a:endParaRPr>
          </a:p>
        </p:txBody>
      </p:sp>
      <p:grpSp>
        <p:nvGrpSpPr>
          <p:cNvPr id="3" name="Group 54"/>
          <p:cNvGrpSpPr/>
          <p:nvPr/>
        </p:nvGrpSpPr>
        <p:grpSpPr bwMode="hidden">
          <a:xfrm>
            <a:off x="223024" y="3102013"/>
            <a:ext cx="807123" cy="173904"/>
            <a:chOff x="223024" y="3171463"/>
            <a:chExt cx="807123" cy="173904"/>
          </a:xfrm>
        </p:grpSpPr>
        <p:sp>
          <p:nvSpPr>
            <p:cNvPr id="18" name="Rounded Rectangle 39"/>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Oval 53"/>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 name="Group 55"/>
          <p:cNvGrpSpPr/>
          <p:nvPr/>
        </p:nvGrpSpPr>
        <p:grpSpPr bwMode="hidden">
          <a:xfrm>
            <a:off x="223024" y="3640236"/>
            <a:ext cx="807123" cy="173904"/>
            <a:chOff x="223024" y="3171463"/>
            <a:chExt cx="807123" cy="173904"/>
          </a:xfrm>
        </p:grpSpPr>
        <p:sp>
          <p:nvSpPr>
            <p:cNvPr id="21" name="Rounded Rectangle 56"/>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 name="Oval 57"/>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5" name="Group 58"/>
          <p:cNvGrpSpPr/>
          <p:nvPr/>
        </p:nvGrpSpPr>
        <p:grpSpPr bwMode="hidden">
          <a:xfrm>
            <a:off x="223024" y="4178459"/>
            <a:ext cx="807123" cy="173904"/>
            <a:chOff x="223024" y="3171463"/>
            <a:chExt cx="807123" cy="173904"/>
          </a:xfrm>
        </p:grpSpPr>
        <p:sp>
          <p:nvSpPr>
            <p:cNvPr id="24" name="Rounded Rectangle 59"/>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Oval 60"/>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 name="Group 61"/>
          <p:cNvGrpSpPr/>
          <p:nvPr/>
        </p:nvGrpSpPr>
        <p:grpSpPr bwMode="hidden">
          <a:xfrm>
            <a:off x="223024" y="4716682"/>
            <a:ext cx="807123" cy="173904"/>
            <a:chOff x="223024" y="3171463"/>
            <a:chExt cx="807123" cy="173904"/>
          </a:xfrm>
        </p:grpSpPr>
        <p:sp>
          <p:nvSpPr>
            <p:cNvPr id="27" name="Rounded Rectangle 62"/>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Oval 63"/>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pic>
        <p:nvPicPr>
          <p:cNvPr id="38" name="Picture 2" descr="C:\Documents and Settings\Pennie\My Documents\ACERDATA (D)\Pennie's documents\MS Image\Soft-edge_photos\FY06 Brand - Windows Mobile\Win Mobile_Leo_man phone side cutout operating.png"/>
          <p:cNvPicPr>
            <a:picLocks noChangeAspect="1" noChangeArrowheads="1"/>
          </p:cNvPicPr>
          <p:nvPr/>
        </p:nvPicPr>
        <p:blipFill>
          <a:blip r:embed="rId3" cstate="screen"/>
          <a:srcRect/>
          <a:stretch>
            <a:fillRect/>
          </a:stretch>
        </p:blipFill>
        <p:spPr bwMode="auto">
          <a:xfrm flipH="1">
            <a:off x="4011475" y="1215483"/>
            <a:ext cx="5132525" cy="564251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Live Mesh</a:t>
            </a:r>
            <a:endParaRPr lang="zh-CN" altLang="en-US" dirty="0"/>
          </a:p>
        </p:txBody>
      </p:sp>
      <p:pic>
        <p:nvPicPr>
          <p:cNvPr id="4" name="Picture 2"/>
          <p:cNvPicPr>
            <a:picLocks noChangeAspect="1" noChangeArrowheads="1"/>
          </p:cNvPicPr>
          <p:nvPr/>
        </p:nvPicPr>
        <p:blipFill>
          <a:blip r:embed="rId3" cstate="screen"/>
          <a:srcRect/>
          <a:stretch>
            <a:fillRect/>
          </a:stretch>
        </p:blipFill>
        <p:spPr bwMode="auto">
          <a:xfrm>
            <a:off x="533400" y="1000108"/>
            <a:ext cx="8124825" cy="5248275"/>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构建丰富的引人注目的</a:t>
            </a:r>
            <a:r>
              <a:rPr lang="en-US" altLang="zh-CN" dirty="0" smtClean="0"/>
              <a:t/>
            </a:r>
            <a:br>
              <a:rPr lang="en-US" altLang="zh-CN" dirty="0" smtClean="0"/>
            </a:br>
            <a:r>
              <a:rPr lang="en-US" altLang="zh-CN" dirty="0" smtClean="0"/>
              <a:t>Windows Mobile</a:t>
            </a:r>
            <a:r>
              <a:rPr lang="zh-CN" altLang="en-US" dirty="0" smtClean="0"/>
              <a:t>应用</a:t>
            </a:r>
            <a:endParaRPr lang="zh-CN" altLang="en-US" dirty="0"/>
          </a:p>
        </p:txBody>
      </p:sp>
      <p:sp>
        <p:nvSpPr>
          <p:cNvPr id="5" name="文本占位符 4"/>
          <p:cNvSpPr>
            <a:spLocks noGrp="1"/>
          </p:cNvSpPr>
          <p:nvPr>
            <p:ph type="body" sz="quarter" idx="10"/>
          </p:nvPr>
        </p:nvSpPr>
        <p:spPr/>
        <p:txBody>
          <a:bodyPr/>
          <a:lstStyle/>
          <a:p>
            <a:r>
              <a:rPr lang="en-US" altLang="zh-CN" dirty="0" smtClean="0"/>
              <a:t>MBL301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My Phone</a:t>
            </a:r>
            <a:endParaRPr lang="zh-CN" altLang="en-US" dirty="0"/>
          </a:p>
        </p:txBody>
      </p:sp>
      <p:pic>
        <p:nvPicPr>
          <p:cNvPr id="4" name="Picture 1"/>
          <p:cNvPicPr>
            <a:picLocks noChangeAspect="1" noChangeArrowheads="1"/>
          </p:cNvPicPr>
          <p:nvPr/>
        </p:nvPicPr>
        <p:blipFill>
          <a:blip r:embed="rId3" cstate="screen"/>
          <a:srcRect/>
          <a:stretch>
            <a:fillRect/>
          </a:stretch>
        </p:blipFill>
        <p:spPr bwMode="auto">
          <a:xfrm>
            <a:off x="609600" y="1674520"/>
            <a:ext cx="2771775" cy="3707106"/>
          </a:xfrm>
          <a:prstGeom prst="rect">
            <a:avLst/>
          </a:prstGeom>
          <a:noFill/>
          <a:ln w="9525">
            <a:noFill/>
            <a:miter lim="800000"/>
            <a:headEnd/>
            <a:tailEnd/>
          </a:ln>
          <a:effectLst>
            <a:reflection blurRad="6350" stA="52000" endA="300" endPos="35000" dir="5400000" sy="-100000" algn="bl" rotWithShape="0"/>
            <a:softEdge rad="63500"/>
          </a:effectLst>
          <a:scene3d>
            <a:camera prst="perspectiveContrastingRightFacing"/>
            <a:lightRig rig="threePt" dir="t"/>
          </a:scene3d>
        </p:spPr>
      </p:pic>
      <p:pic>
        <p:nvPicPr>
          <p:cNvPr id="5" name="Picture 2"/>
          <p:cNvPicPr>
            <a:picLocks noChangeAspect="1" noChangeArrowheads="1"/>
          </p:cNvPicPr>
          <p:nvPr/>
        </p:nvPicPr>
        <p:blipFill>
          <a:blip r:embed="rId4" cstate="screen"/>
          <a:srcRect/>
          <a:stretch>
            <a:fillRect/>
          </a:stretch>
        </p:blipFill>
        <p:spPr bwMode="auto">
          <a:xfrm>
            <a:off x="2675554" y="1600200"/>
            <a:ext cx="5944572" cy="4038600"/>
          </a:xfrm>
          <a:prstGeom prst="rect">
            <a:avLst/>
          </a:prstGeom>
          <a:noFill/>
          <a:ln w="9525">
            <a:noFill/>
            <a:miter lim="800000"/>
            <a:headEnd/>
            <a:tailEnd/>
          </a:ln>
          <a:effectLst>
            <a:reflection blurRad="6350" stA="52000" endA="300" endPos="35000" dir="5400000" sy="-100000" algn="bl" rotWithShape="0"/>
            <a:softEdge rad="31750"/>
          </a:effectLst>
          <a:scene3d>
            <a:camera prst="perspectiveContrastingLeftFacing"/>
            <a:lightRig rig="threePt" dir="t"/>
          </a:scene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Windows ® Phone</a:t>
            </a:r>
            <a:endParaRPr lang="zh-CN" altLang="en-US" dirty="0"/>
          </a:p>
        </p:txBody>
      </p:sp>
      <p:graphicFrame>
        <p:nvGraphicFramePr>
          <p:cNvPr id="4" name="图示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整合微软的</a:t>
            </a:r>
            <a:r>
              <a:rPr lang="en-US" altLang="zh-CN" dirty="0" smtClean="0"/>
              <a:t>Live</a:t>
            </a:r>
            <a:r>
              <a:rPr lang="zh-CN" altLang="en-US" dirty="0" smtClean="0"/>
              <a:t>服务</a:t>
            </a:r>
            <a:endParaRPr lang="zh-CN" altLang="en-US" dirty="0"/>
          </a:p>
        </p:txBody>
      </p:sp>
      <p:sp>
        <p:nvSpPr>
          <p:cNvPr id="5" name="TextBox 4"/>
          <p:cNvSpPr txBox="1"/>
          <p:nvPr/>
        </p:nvSpPr>
        <p:spPr>
          <a:xfrm>
            <a:off x="1981200" y="1628001"/>
            <a:ext cx="1538883" cy="276999"/>
          </a:xfrm>
          <a:prstGeom prst="rect">
            <a:avLst/>
          </a:prstGeom>
          <a:noFill/>
        </p:spPr>
        <p:txBody>
          <a:bodyPr wrap="none" lIns="0" tIns="0" rIns="0" bIns="0" rtlCol="0">
            <a:spAutoFit/>
          </a:bodyPr>
          <a:lstStyle/>
          <a:p>
            <a:pPr algn="ctr">
              <a:lnSpc>
                <a:spcPct val="90000"/>
              </a:lnSpc>
            </a:pPr>
            <a:r>
              <a:rPr lang="zh-CN" altLang="en-US" sz="2000" dirty="0" smtClean="0"/>
              <a:t>访问用户数据</a:t>
            </a:r>
            <a:endParaRPr lang="en-US" sz="2000" dirty="0"/>
          </a:p>
        </p:txBody>
      </p:sp>
      <p:sp>
        <p:nvSpPr>
          <p:cNvPr id="6" name="TextBox 5"/>
          <p:cNvSpPr txBox="1"/>
          <p:nvPr/>
        </p:nvSpPr>
        <p:spPr>
          <a:xfrm>
            <a:off x="5481094" y="1628001"/>
            <a:ext cx="2051844" cy="276999"/>
          </a:xfrm>
          <a:prstGeom prst="rect">
            <a:avLst/>
          </a:prstGeom>
          <a:noFill/>
        </p:spPr>
        <p:txBody>
          <a:bodyPr wrap="none" lIns="0" tIns="0" rIns="0" bIns="0" rtlCol="0">
            <a:spAutoFit/>
          </a:bodyPr>
          <a:lstStyle/>
          <a:p>
            <a:pPr algn="ctr">
              <a:lnSpc>
                <a:spcPct val="90000"/>
              </a:lnSpc>
            </a:pPr>
            <a:r>
              <a:rPr lang="zh-CN" altLang="en-US" sz="2000" dirty="0" smtClean="0"/>
              <a:t>从设备上访问信息</a:t>
            </a:r>
            <a:endParaRPr lang="en-US" sz="2000" dirty="0"/>
          </a:p>
        </p:txBody>
      </p:sp>
      <p:sp>
        <p:nvSpPr>
          <p:cNvPr id="7" name="TextBox 6"/>
          <p:cNvSpPr txBox="1"/>
          <p:nvPr/>
        </p:nvSpPr>
        <p:spPr>
          <a:xfrm>
            <a:off x="6781800" y="2494002"/>
            <a:ext cx="1282402" cy="553998"/>
          </a:xfrm>
          <a:prstGeom prst="rect">
            <a:avLst/>
          </a:prstGeom>
          <a:noFill/>
        </p:spPr>
        <p:txBody>
          <a:bodyPr wrap="none" lIns="0" tIns="0" rIns="0" bIns="0" rtlCol="0">
            <a:spAutoFit/>
          </a:bodyPr>
          <a:lstStyle/>
          <a:p>
            <a:pPr algn="ctr">
              <a:lnSpc>
                <a:spcPct val="90000"/>
              </a:lnSpc>
            </a:pPr>
            <a:r>
              <a:rPr lang="zh-CN" altLang="en-US" sz="2000" dirty="0" smtClean="0"/>
              <a:t>访问用户的</a:t>
            </a:r>
            <a:r>
              <a:rPr lang="en-US" altLang="zh-CN" sz="2000" dirty="0" smtClean="0"/>
              <a:t/>
            </a:r>
            <a:br>
              <a:rPr lang="en-US" altLang="zh-CN" sz="2000" dirty="0" smtClean="0"/>
            </a:br>
            <a:r>
              <a:rPr lang="zh-CN" altLang="en-US" sz="2000" dirty="0" smtClean="0"/>
              <a:t>社会网络</a:t>
            </a:r>
            <a:endParaRPr lang="en-US" sz="2000" dirty="0"/>
          </a:p>
        </p:txBody>
      </p:sp>
      <p:sp>
        <p:nvSpPr>
          <p:cNvPr id="8" name="TextBox 7"/>
          <p:cNvSpPr txBox="1"/>
          <p:nvPr/>
        </p:nvSpPr>
        <p:spPr>
          <a:xfrm>
            <a:off x="789832" y="3761601"/>
            <a:ext cx="1609415" cy="276999"/>
          </a:xfrm>
          <a:prstGeom prst="rect">
            <a:avLst/>
          </a:prstGeom>
          <a:noFill/>
        </p:spPr>
        <p:txBody>
          <a:bodyPr wrap="none" lIns="0" tIns="0" rIns="0" bIns="0" rtlCol="0">
            <a:spAutoFit/>
          </a:bodyPr>
          <a:lstStyle/>
          <a:p>
            <a:pPr algn="ctr">
              <a:lnSpc>
                <a:spcPct val="90000"/>
              </a:lnSpc>
            </a:pPr>
            <a:r>
              <a:rPr lang="zh-CN" altLang="en-US" sz="2000" dirty="0" smtClean="0"/>
              <a:t>同步用户数据</a:t>
            </a:r>
            <a:r>
              <a:rPr lang="en-US" sz="2000" dirty="0" smtClean="0"/>
              <a:t> </a:t>
            </a:r>
            <a:endParaRPr lang="en-US" sz="2000" dirty="0"/>
          </a:p>
        </p:txBody>
      </p:sp>
      <p:sp>
        <p:nvSpPr>
          <p:cNvPr id="9" name="TextBox 8"/>
          <p:cNvSpPr txBox="1"/>
          <p:nvPr/>
        </p:nvSpPr>
        <p:spPr>
          <a:xfrm>
            <a:off x="6629400" y="3609201"/>
            <a:ext cx="1282402" cy="553998"/>
          </a:xfrm>
          <a:prstGeom prst="rect">
            <a:avLst/>
          </a:prstGeom>
          <a:noFill/>
        </p:spPr>
        <p:txBody>
          <a:bodyPr wrap="none" lIns="0" tIns="0" rIns="0" bIns="0" rtlCol="0">
            <a:spAutoFit/>
          </a:bodyPr>
          <a:lstStyle/>
          <a:p>
            <a:pPr algn="ctr">
              <a:lnSpc>
                <a:spcPct val="90000"/>
              </a:lnSpc>
            </a:pPr>
            <a:r>
              <a:rPr lang="zh-CN" altLang="en-US" sz="2000" dirty="0" smtClean="0"/>
              <a:t>访问用户的</a:t>
            </a:r>
            <a:r>
              <a:rPr lang="en-US" altLang="zh-CN" sz="2000" dirty="0" smtClean="0"/>
              <a:t/>
            </a:r>
            <a:br>
              <a:rPr lang="en-US" altLang="zh-CN" sz="2000" dirty="0" smtClean="0"/>
            </a:br>
            <a:r>
              <a:rPr lang="zh-CN" altLang="en-US" sz="2000" dirty="0" smtClean="0"/>
              <a:t>个人资料</a:t>
            </a:r>
            <a:endParaRPr lang="en-US" sz="2000" dirty="0"/>
          </a:p>
        </p:txBody>
      </p:sp>
      <p:sp>
        <p:nvSpPr>
          <p:cNvPr id="10" name="TextBox 9"/>
          <p:cNvSpPr txBox="1"/>
          <p:nvPr/>
        </p:nvSpPr>
        <p:spPr>
          <a:xfrm>
            <a:off x="3429000" y="6019800"/>
            <a:ext cx="2821285" cy="276999"/>
          </a:xfrm>
          <a:prstGeom prst="rect">
            <a:avLst/>
          </a:prstGeom>
          <a:noFill/>
        </p:spPr>
        <p:txBody>
          <a:bodyPr wrap="none" lIns="0" tIns="0" rIns="0" bIns="0" rtlCol="0">
            <a:spAutoFit/>
          </a:bodyPr>
          <a:lstStyle/>
          <a:p>
            <a:pPr algn="ctr">
              <a:lnSpc>
                <a:spcPct val="90000"/>
              </a:lnSpc>
            </a:pPr>
            <a:r>
              <a:rPr lang="zh-CN" altLang="en-US" sz="2000" dirty="0" smtClean="0"/>
              <a:t>对用户数据提供访问控制</a:t>
            </a:r>
            <a:endParaRPr lang="en-US" sz="2000" dirty="0"/>
          </a:p>
        </p:txBody>
      </p:sp>
      <p:sp>
        <p:nvSpPr>
          <p:cNvPr id="11" name="TextBox 10"/>
          <p:cNvSpPr txBox="1"/>
          <p:nvPr/>
        </p:nvSpPr>
        <p:spPr>
          <a:xfrm>
            <a:off x="1066800" y="2598003"/>
            <a:ext cx="1538883" cy="276999"/>
          </a:xfrm>
          <a:prstGeom prst="rect">
            <a:avLst/>
          </a:prstGeom>
          <a:noFill/>
        </p:spPr>
        <p:txBody>
          <a:bodyPr wrap="none" lIns="0" tIns="0" rIns="0" bIns="0" rtlCol="0">
            <a:spAutoFit/>
          </a:bodyPr>
          <a:lstStyle/>
          <a:p>
            <a:pPr algn="ctr">
              <a:lnSpc>
                <a:spcPct val="90000"/>
              </a:lnSpc>
            </a:pPr>
            <a:r>
              <a:rPr lang="zh-CN" altLang="en-US" sz="2000" dirty="0" smtClean="0"/>
              <a:t>共享用户数据</a:t>
            </a:r>
            <a:endParaRPr lang="en-US" sz="2000" dirty="0"/>
          </a:p>
        </p:txBody>
      </p:sp>
      <p:sp>
        <p:nvSpPr>
          <p:cNvPr id="12" name="TextBox 11"/>
          <p:cNvSpPr txBox="1"/>
          <p:nvPr/>
        </p:nvSpPr>
        <p:spPr>
          <a:xfrm>
            <a:off x="1428763" y="4731603"/>
            <a:ext cx="1282402" cy="553998"/>
          </a:xfrm>
          <a:prstGeom prst="rect">
            <a:avLst/>
          </a:prstGeom>
          <a:noFill/>
        </p:spPr>
        <p:txBody>
          <a:bodyPr wrap="none" lIns="0" tIns="0" rIns="0" bIns="0" rtlCol="0">
            <a:spAutoFit/>
          </a:bodyPr>
          <a:lstStyle/>
          <a:p>
            <a:pPr algn="ctr">
              <a:lnSpc>
                <a:spcPct val="90000"/>
              </a:lnSpc>
            </a:pPr>
            <a:r>
              <a:rPr lang="zh-CN" altLang="en-US" sz="2000" dirty="0" smtClean="0"/>
              <a:t>对某个操作</a:t>
            </a:r>
            <a:r>
              <a:rPr lang="en-US" altLang="zh-CN" sz="2000" dirty="0" smtClean="0"/>
              <a:t/>
            </a:r>
            <a:br>
              <a:rPr lang="en-US" altLang="zh-CN" sz="2000" dirty="0" smtClean="0"/>
            </a:br>
            <a:r>
              <a:rPr lang="zh-CN" altLang="en-US" sz="2000" dirty="0" smtClean="0"/>
              <a:t>提供通知</a:t>
            </a:r>
            <a:endParaRPr lang="en-US" sz="2000" dirty="0"/>
          </a:p>
        </p:txBody>
      </p:sp>
      <p:sp>
        <p:nvSpPr>
          <p:cNvPr id="13" name="TextBox 12"/>
          <p:cNvSpPr txBox="1"/>
          <p:nvPr/>
        </p:nvSpPr>
        <p:spPr>
          <a:xfrm>
            <a:off x="6553200" y="4731603"/>
            <a:ext cx="1025922" cy="276999"/>
          </a:xfrm>
          <a:prstGeom prst="rect">
            <a:avLst/>
          </a:prstGeom>
          <a:noFill/>
        </p:spPr>
        <p:txBody>
          <a:bodyPr wrap="none" lIns="0" tIns="0" rIns="0" bIns="0" rtlCol="0">
            <a:spAutoFit/>
          </a:bodyPr>
          <a:lstStyle/>
          <a:p>
            <a:pPr algn="ctr">
              <a:lnSpc>
                <a:spcPct val="90000"/>
              </a:lnSpc>
            </a:pPr>
            <a:r>
              <a:rPr lang="zh-CN" altLang="en-US" sz="2000" dirty="0" smtClean="0"/>
              <a:t>管理应用</a:t>
            </a:r>
            <a:endParaRPr lang="en-US" sz="2000" dirty="0"/>
          </a:p>
        </p:txBody>
      </p:sp>
      <p:pic>
        <p:nvPicPr>
          <p:cNvPr id="14" name="Sync" descr="C:\Documents and Settings\davidg\My Documents\My Pictures\DVD_ART34\Artwork_Imagery\Icons - Illustrations\_WINDOWS VISTA ICONS\Sync center syncronize.png"/>
          <p:cNvPicPr>
            <a:picLocks noChangeAspect="1" noChangeArrowheads="1"/>
          </p:cNvPicPr>
          <p:nvPr/>
        </p:nvPicPr>
        <p:blipFill>
          <a:blip r:embed="rId3" cstate="screen"/>
          <a:stretch>
            <a:fillRect/>
          </a:stretch>
        </p:blipFill>
        <p:spPr bwMode="auto">
          <a:xfrm>
            <a:off x="2542401" y="3533001"/>
            <a:ext cx="657999" cy="657999"/>
          </a:xfrm>
          <a:prstGeom prst="roundRect">
            <a:avLst>
              <a:gd name="adj" fmla="val 8594"/>
            </a:avLst>
          </a:prstGeom>
          <a:solidFill>
            <a:srgbClr val="FFFFFF">
              <a:shade val="85000"/>
            </a:srgbClr>
          </a:solidFill>
          <a:ln>
            <a:noFill/>
          </a:ln>
          <a:effectLst>
            <a:softEdge rad="31750"/>
          </a:effectLst>
        </p:spPr>
      </p:pic>
      <p:pic>
        <p:nvPicPr>
          <p:cNvPr id="15" name="Share" descr="C:\Documents and Settings\davidg\My Documents\My Pictures\DVD_ART34\Artwork_Imagery\Icons - Illustrations\_WINDOWS VISTA ICONS\Easy Transfer share sharing.png"/>
          <p:cNvPicPr>
            <a:picLocks noChangeAspect="1" noChangeArrowheads="1"/>
          </p:cNvPicPr>
          <p:nvPr/>
        </p:nvPicPr>
        <p:blipFill>
          <a:blip r:embed="rId4" cstate="screen"/>
          <a:srcRect/>
          <a:stretch>
            <a:fillRect/>
          </a:stretch>
        </p:blipFill>
        <p:spPr bwMode="auto">
          <a:xfrm>
            <a:off x="2895600" y="2426101"/>
            <a:ext cx="780288" cy="780288"/>
          </a:xfrm>
          <a:prstGeom prst="rect">
            <a:avLst/>
          </a:prstGeom>
          <a:noFill/>
        </p:spPr>
      </p:pic>
      <p:pic>
        <p:nvPicPr>
          <p:cNvPr id="16" name="Access" descr="C:\Documents and Settings\davidg\My Documents\My Pictures\DVD_ART34\Artwork_Imagery\Icons - Illustrations\_WINDOWS VISTA ICONS\Ease Of Access accessibility.png"/>
          <p:cNvPicPr>
            <a:picLocks noChangeAspect="1" noChangeArrowheads="1"/>
          </p:cNvPicPr>
          <p:nvPr/>
        </p:nvPicPr>
        <p:blipFill>
          <a:blip r:embed="rId5" cstate="screen"/>
          <a:srcRect/>
          <a:stretch>
            <a:fillRect/>
          </a:stretch>
        </p:blipFill>
        <p:spPr bwMode="auto">
          <a:xfrm>
            <a:off x="3791712" y="1771257"/>
            <a:ext cx="780288" cy="780288"/>
          </a:xfrm>
          <a:prstGeom prst="rect">
            <a:avLst/>
          </a:prstGeom>
          <a:noFill/>
        </p:spPr>
      </p:pic>
      <p:pic>
        <p:nvPicPr>
          <p:cNvPr id="17" name="News" descr="C:\Documents and Settings\davidg\My Documents\My Pictures\DVD_ART34\Artwork_Imagery\Icons - Illustrations\Newspaper headlines quotes\newspaper news paper daily news .png"/>
          <p:cNvPicPr>
            <a:picLocks noChangeAspect="1" noChangeArrowheads="1"/>
          </p:cNvPicPr>
          <p:nvPr/>
        </p:nvPicPr>
        <p:blipFill>
          <a:blip r:embed="rId6" cstate="screen"/>
          <a:srcRect/>
          <a:stretch>
            <a:fillRect/>
          </a:stretch>
        </p:blipFill>
        <p:spPr bwMode="auto">
          <a:xfrm>
            <a:off x="2888624" y="4704957"/>
            <a:ext cx="845176" cy="685800"/>
          </a:xfrm>
          <a:prstGeom prst="rect">
            <a:avLst/>
          </a:prstGeom>
          <a:noFill/>
        </p:spPr>
      </p:pic>
      <p:pic>
        <p:nvPicPr>
          <p:cNvPr id="18" name="Device" descr="C:\Documents and Settings\davidg\My Documents\My Pictures\DVD_ART34\Artwork_Imagery\Icons - Illustrations\_WINDOWS VISTA ICONS\Pocket PC PDA mobile PocketPC device.png"/>
          <p:cNvPicPr>
            <a:picLocks noChangeAspect="1" noChangeArrowheads="1"/>
          </p:cNvPicPr>
          <p:nvPr/>
        </p:nvPicPr>
        <p:blipFill>
          <a:blip r:embed="rId7" cstate="screen"/>
          <a:srcRect/>
          <a:stretch>
            <a:fillRect/>
          </a:stretch>
        </p:blipFill>
        <p:spPr bwMode="auto">
          <a:xfrm>
            <a:off x="4952998" y="1783447"/>
            <a:ext cx="606552" cy="758952"/>
          </a:xfrm>
          <a:prstGeom prst="rect">
            <a:avLst/>
          </a:prstGeom>
          <a:noFill/>
        </p:spPr>
      </p:pic>
      <p:pic>
        <p:nvPicPr>
          <p:cNvPr id="19" name="Applications" descr="C:\Documents and Settings\davidg\My Documents\My Pictures\DVD_ART34\Artwork_Imagery\Icons - Illustrations\_WINDOWS VISTA ICONS\Flip 3D Vista screen.png"/>
          <p:cNvPicPr>
            <a:picLocks noChangeAspect="1" noChangeArrowheads="1"/>
          </p:cNvPicPr>
          <p:nvPr/>
        </p:nvPicPr>
        <p:blipFill>
          <a:blip r:embed="rId8" cstate="screen"/>
          <a:srcRect/>
          <a:stretch>
            <a:fillRect/>
          </a:stretch>
        </p:blipFill>
        <p:spPr bwMode="auto">
          <a:xfrm>
            <a:off x="5696712" y="4657713"/>
            <a:ext cx="780288" cy="780288"/>
          </a:xfrm>
          <a:prstGeom prst="rect">
            <a:avLst/>
          </a:prstGeom>
          <a:noFill/>
        </p:spPr>
      </p:pic>
      <p:pic>
        <p:nvPicPr>
          <p:cNvPr id="20" name="Access Control" descr="C:\Documents and Settings\davidg\My Documents\My Pictures\DVD_ART34\Artwork_Imagery\Icons - Illustrations\_WINDOWS VISTA ICONS\Digital Locker lock locked.png"/>
          <p:cNvPicPr>
            <a:picLocks noChangeAspect="1" noChangeArrowheads="1"/>
          </p:cNvPicPr>
          <p:nvPr/>
        </p:nvPicPr>
        <p:blipFill>
          <a:blip r:embed="rId9" cstate="screen"/>
          <a:srcRect/>
          <a:stretch>
            <a:fillRect/>
          </a:stretch>
        </p:blipFill>
        <p:spPr bwMode="auto">
          <a:xfrm>
            <a:off x="4267200" y="4855833"/>
            <a:ext cx="1191768" cy="1191768"/>
          </a:xfrm>
          <a:prstGeom prst="rect">
            <a:avLst/>
          </a:prstGeom>
          <a:noFill/>
        </p:spPr>
      </p:pic>
      <p:pic>
        <p:nvPicPr>
          <p:cNvPr id="21" name="User Profile" descr="C:\Documents and Settings\davidg\My Documents\My Pictures\DVD_ART34\Artwork_Imagery\Icons - Illustrations\_WINDOWS VISTA ICONS\Generic User person people.png"/>
          <p:cNvPicPr>
            <a:picLocks noChangeAspect="1" noChangeArrowheads="1"/>
          </p:cNvPicPr>
          <p:nvPr/>
        </p:nvPicPr>
        <p:blipFill>
          <a:blip r:embed="rId10" cstate="screen"/>
          <a:srcRect/>
          <a:stretch>
            <a:fillRect/>
          </a:stretch>
        </p:blipFill>
        <p:spPr bwMode="auto">
          <a:xfrm>
            <a:off x="5998028" y="3534525"/>
            <a:ext cx="646176" cy="786384"/>
          </a:xfrm>
          <a:prstGeom prst="rect">
            <a:avLst/>
          </a:prstGeom>
          <a:noFill/>
        </p:spPr>
      </p:pic>
      <p:pic>
        <p:nvPicPr>
          <p:cNvPr id="22" name="Social Graph" descr="C:\Documents and Settings\davidg\My Documents\My Pictures\DVD_ART34\Artwork_Imagery\Shapes\Circular shapes\sphere ball\network connected colored balls.png"/>
          <p:cNvPicPr>
            <a:picLocks noChangeAspect="1" noChangeArrowheads="1"/>
          </p:cNvPicPr>
          <p:nvPr/>
        </p:nvPicPr>
        <p:blipFill>
          <a:blip r:embed="rId11" cstate="screen"/>
          <a:srcRect/>
          <a:stretch>
            <a:fillRect/>
          </a:stretch>
        </p:blipFill>
        <p:spPr bwMode="auto">
          <a:xfrm>
            <a:off x="5715000" y="2404289"/>
            <a:ext cx="1043700" cy="823912"/>
          </a:xfrm>
          <a:prstGeom prst="rect">
            <a:avLst/>
          </a:prstGeom>
          <a:noFill/>
        </p:spPr>
      </p:pic>
      <p:pic>
        <p:nvPicPr>
          <p:cNvPr id="23" name="Services Ring" descr="Logo_Live_Services_Sync_Life (6).png"/>
          <p:cNvPicPr>
            <a:picLocks noChangeAspect="1"/>
          </p:cNvPicPr>
          <p:nvPr/>
        </p:nvPicPr>
        <p:blipFill>
          <a:blip r:embed="rId12" cstate="screen"/>
          <a:stretch>
            <a:fillRect/>
          </a:stretch>
        </p:blipFill>
        <p:spPr>
          <a:xfrm>
            <a:off x="3505200" y="2694799"/>
            <a:ext cx="22860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p:val>
                                            <p:fltVal val="0.5"/>
                                          </p:val>
                                        </p:tav>
                                        <p:tav tm="100000">
                                          <p:val>
                                            <p:strVal val="#ppt_x"/>
                                          </p:val>
                                        </p:tav>
                                      </p:tavLst>
                                    </p:anim>
                                    <p:anim calcmode="lin" valueType="num">
                                      <p:cBhvr>
                                        <p:cTn id="10" dur="1000" fill="hold"/>
                                        <p:tgtEl>
                                          <p:spTgt spid="18"/>
                                        </p:tgtEl>
                                        <p:attrNameLst>
                                          <p:attrName>ppt_y</p:attrName>
                                        </p:attrNameLst>
                                      </p:cBhvr>
                                      <p:tavLst>
                                        <p:tav tm="0">
                                          <p:val>
                                            <p:fltVal val="0.5"/>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3" presetClass="entr" presetSubtype="528" fill="hold" nodeType="withEffect">
                                  <p:stCondLst>
                                    <p:cond delay="2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 calcmode="lin" valueType="num">
                                      <p:cBhvr>
                                        <p:cTn id="18" dur="1000" fill="hold"/>
                                        <p:tgtEl>
                                          <p:spTgt spid="22"/>
                                        </p:tgtEl>
                                        <p:attrNameLst>
                                          <p:attrName>ppt_x</p:attrName>
                                        </p:attrNameLst>
                                      </p:cBhvr>
                                      <p:tavLst>
                                        <p:tav tm="0">
                                          <p:val>
                                            <p:fltVal val="0.5"/>
                                          </p:val>
                                        </p:tav>
                                        <p:tav tm="100000">
                                          <p:val>
                                            <p:strVal val="#ppt_x"/>
                                          </p:val>
                                        </p:tav>
                                      </p:tavLst>
                                    </p:anim>
                                    <p:anim calcmode="lin" valueType="num">
                                      <p:cBhvr>
                                        <p:cTn id="19" dur="1000" fill="hold"/>
                                        <p:tgtEl>
                                          <p:spTgt spid="22"/>
                                        </p:tgtEl>
                                        <p:attrNameLst>
                                          <p:attrName>ppt_y</p:attrName>
                                        </p:attrNameLst>
                                      </p:cBhvr>
                                      <p:tavLst>
                                        <p:tav tm="0">
                                          <p:val>
                                            <p:fltVal val="0.5"/>
                                          </p:val>
                                        </p:tav>
                                        <p:tav tm="100000">
                                          <p:val>
                                            <p:strVal val="#ppt_y"/>
                                          </p:val>
                                        </p:tav>
                                      </p:tavLst>
                                    </p:anim>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23" presetClass="entr" presetSubtype="528" fill="hold" nodeType="withEffect">
                                  <p:stCondLst>
                                    <p:cond delay="4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ppt_x</p:attrName>
                                        </p:attrNameLst>
                                      </p:cBhvr>
                                      <p:tavLst>
                                        <p:tav tm="0">
                                          <p:val>
                                            <p:fltVal val="0.5"/>
                                          </p:val>
                                        </p:tav>
                                        <p:tav tm="100000">
                                          <p:val>
                                            <p:strVal val="#ppt_x"/>
                                          </p:val>
                                        </p:tav>
                                      </p:tavLst>
                                    </p:anim>
                                    <p:anim calcmode="lin" valueType="num">
                                      <p:cBhvr>
                                        <p:cTn id="28" dur="1000" fill="hold"/>
                                        <p:tgtEl>
                                          <p:spTgt spid="21"/>
                                        </p:tgtEl>
                                        <p:attrNameLst>
                                          <p:attrName>ppt_y</p:attrName>
                                        </p:attrNameLst>
                                      </p:cBhvr>
                                      <p:tavLst>
                                        <p:tav tm="0">
                                          <p:val>
                                            <p:fltVal val="0.5"/>
                                          </p:val>
                                        </p:tav>
                                        <p:tav tm="100000">
                                          <p:val>
                                            <p:strVal val="#ppt_y"/>
                                          </p:val>
                                        </p:tav>
                                      </p:tavLst>
                                    </p:anim>
                                  </p:childTnLst>
                                </p:cTn>
                              </p:par>
                              <p:par>
                                <p:cTn id="29" presetID="10" presetClass="entr" presetSubtype="0"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23" presetClass="entr" presetSubtype="528" fill="hold" nodeType="withEffect">
                                  <p:stCondLst>
                                    <p:cond delay="6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ppt_x</p:attrName>
                                        </p:attrNameLst>
                                      </p:cBhvr>
                                      <p:tavLst>
                                        <p:tav tm="0">
                                          <p:val>
                                            <p:fltVal val="0.5"/>
                                          </p:val>
                                        </p:tav>
                                        <p:tav tm="100000">
                                          <p:val>
                                            <p:strVal val="#ppt_x"/>
                                          </p:val>
                                        </p:tav>
                                      </p:tavLst>
                                    </p:anim>
                                    <p:anim calcmode="lin" valueType="num">
                                      <p:cBhvr>
                                        <p:cTn id="37" dur="1000" fill="hold"/>
                                        <p:tgtEl>
                                          <p:spTgt spid="19"/>
                                        </p:tgtEl>
                                        <p:attrNameLst>
                                          <p:attrName>ppt_y</p:attrName>
                                        </p:attrNameLst>
                                      </p:cBhvr>
                                      <p:tavLst>
                                        <p:tav tm="0">
                                          <p:val>
                                            <p:fltVal val="0.5"/>
                                          </p:val>
                                        </p:tav>
                                        <p:tav tm="100000">
                                          <p:val>
                                            <p:strVal val="#ppt_y"/>
                                          </p:val>
                                        </p:tav>
                                      </p:tavLst>
                                    </p:anim>
                                  </p:childTnLst>
                                </p:cTn>
                              </p:par>
                              <p:par>
                                <p:cTn id="38" presetID="10" presetClass="entr" presetSubtype="0" fill="hold" grpId="0" nodeType="withEffect">
                                  <p:stCondLst>
                                    <p:cond delay="6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23" presetClass="entr" presetSubtype="52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ppt_x</p:attrName>
                                        </p:attrNameLst>
                                      </p:cBhvr>
                                      <p:tavLst>
                                        <p:tav tm="0">
                                          <p:val>
                                            <p:fltVal val="0.5"/>
                                          </p:val>
                                        </p:tav>
                                        <p:tav tm="100000">
                                          <p:val>
                                            <p:strVal val="#ppt_x"/>
                                          </p:val>
                                        </p:tav>
                                      </p:tavLst>
                                    </p:anim>
                                    <p:anim calcmode="lin" valueType="num">
                                      <p:cBhvr>
                                        <p:cTn id="46" dur="1000" fill="hold"/>
                                        <p:tgtEl>
                                          <p:spTgt spid="20"/>
                                        </p:tgtEl>
                                        <p:attrNameLst>
                                          <p:attrName>ppt_y</p:attrName>
                                        </p:attrNameLst>
                                      </p:cBhvr>
                                      <p:tavLst>
                                        <p:tav tm="0">
                                          <p:val>
                                            <p:fltVal val="0.5"/>
                                          </p:val>
                                        </p:tav>
                                        <p:tav tm="100000">
                                          <p:val>
                                            <p:strVal val="#ppt_y"/>
                                          </p:val>
                                        </p:tav>
                                      </p:tavLst>
                                    </p:anim>
                                  </p:childTnLst>
                                </p:cTn>
                              </p:par>
                              <p:par>
                                <p:cTn id="47" presetID="10" presetClass="entr" presetSubtype="0" fill="hold" grpId="0" nodeType="withEffect">
                                  <p:stCondLst>
                                    <p:cond delay="8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par>
                                <p:cTn id="50" presetID="23" presetClass="entr" presetSubtype="528" fill="hold" nodeType="withEffect">
                                  <p:stCondLst>
                                    <p:cond delay="100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 calcmode="lin" valueType="num">
                                      <p:cBhvr>
                                        <p:cTn id="54" dur="1000" fill="hold"/>
                                        <p:tgtEl>
                                          <p:spTgt spid="17"/>
                                        </p:tgtEl>
                                        <p:attrNameLst>
                                          <p:attrName>ppt_x</p:attrName>
                                        </p:attrNameLst>
                                      </p:cBhvr>
                                      <p:tavLst>
                                        <p:tav tm="0">
                                          <p:val>
                                            <p:fltVal val="0.5"/>
                                          </p:val>
                                        </p:tav>
                                        <p:tav tm="100000">
                                          <p:val>
                                            <p:strVal val="#ppt_x"/>
                                          </p:val>
                                        </p:tav>
                                      </p:tavLst>
                                    </p:anim>
                                    <p:anim calcmode="lin" valueType="num">
                                      <p:cBhvr>
                                        <p:cTn id="55" dur="1000" fill="hold"/>
                                        <p:tgtEl>
                                          <p:spTgt spid="17"/>
                                        </p:tgtEl>
                                        <p:attrNameLst>
                                          <p:attrName>ppt_y</p:attrName>
                                        </p:attrNameLst>
                                      </p:cBhvr>
                                      <p:tavLst>
                                        <p:tav tm="0">
                                          <p:val>
                                            <p:fltVal val="0.5"/>
                                          </p:val>
                                        </p:tav>
                                        <p:tav tm="100000">
                                          <p:val>
                                            <p:strVal val="#ppt_y"/>
                                          </p:val>
                                        </p:tav>
                                      </p:tavLst>
                                    </p:anim>
                                  </p:childTnLst>
                                </p:cTn>
                              </p:par>
                              <p:par>
                                <p:cTn id="56" presetID="10" presetClass="entr" presetSubtype="0" fill="hold" grpId="0" nodeType="withEffect">
                                  <p:stCondLst>
                                    <p:cond delay="1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23" presetClass="entr" presetSubtype="528" fill="hold" nodeType="withEffect">
                                  <p:stCondLst>
                                    <p:cond delay="12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ppt_x</p:attrName>
                                        </p:attrNameLst>
                                      </p:cBhvr>
                                      <p:tavLst>
                                        <p:tav tm="0">
                                          <p:val>
                                            <p:fltVal val="0.5"/>
                                          </p:val>
                                        </p:tav>
                                        <p:tav tm="100000">
                                          <p:val>
                                            <p:strVal val="#ppt_x"/>
                                          </p:val>
                                        </p:tav>
                                      </p:tavLst>
                                    </p:anim>
                                    <p:anim calcmode="lin" valueType="num">
                                      <p:cBhvr>
                                        <p:cTn id="64" dur="1000" fill="hold"/>
                                        <p:tgtEl>
                                          <p:spTgt spid="14"/>
                                        </p:tgtEl>
                                        <p:attrNameLst>
                                          <p:attrName>ppt_y</p:attrName>
                                        </p:attrNameLst>
                                      </p:cBhvr>
                                      <p:tavLst>
                                        <p:tav tm="0">
                                          <p:val>
                                            <p:fltVal val="0.5"/>
                                          </p:val>
                                        </p:tav>
                                        <p:tav tm="100000">
                                          <p:val>
                                            <p:strVal val="#ppt_y"/>
                                          </p:val>
                                        </p:tav>
                                      </p:tavLst>
                                    </p:anim>
                                  </p:childTnLst>
                                </p:cTn>
                              </p:par>
                              <p:par>
                                <p:cTn id="65" presetID="10" presetClass="entr" presetSubtype="0" fill="hold" grpId="0" nodeType="withEffect">
                                  <p:stCondLst>
                                    <p:cond delay="1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childTnLst>
                                </p:cTn>
                              </p:par>
                              <p:par>
                                <p:cTn id="68" presetID="23" presetClass="entr" presetSubtype="528" fill="hold" nodeType="withEffect">
                                  <p:stCondLst>
                                    <p:cond delay="14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ppt_x</p:attrName>
                                        </p:attrNameLst>
                                      </p:cBhvr>
                                      <p:tavLst>
                                        <p:tav tm="0">
                                          <p:val>
                                            <p:fltVal val="0.5"/>
                                          </p:val>
                                        </p:tav>
                                        <p:tav tm="100000">
                                          <p:val>
                                            <p:strVal val="#ppt_x"/>
                                          </p:val>
                                        </p:tav>
                                      </p:tavLst>
                                    </p:anim>
                                    <p:anim calcmode="lin" valueType="num">
                                      <p:cBhvr>
                                        <p:cTn id="73" dur="1000" fill="hold"/>
                                        <p:tgtEl>
                                          <p:spTgt spid="15"/>
                                        </p:tgtEl>
                                        <p:attrNameLst>
                                          <p:attrName>ppt_y</p:attrName>
                                        </p:attrNameLst>
                                      </p:cBhvr>
                                      <p:tavLst>
                                        <p:tav tm="0">
                                          <p:val>
                                            <p:fltVal val="0.5"/>
                                          </p:val>
                                        </p:tav>
                                        <p:tav tm="100000">
                                          <p:val>
                                            <p:strVal val="#ppt_y"/>
                                          </p:val>
                                        </p:tav>
                                      </p:tavLst>
                                    </p:anim>
                                  </p:childTnLst>
                                </p:cTn>
                              </p:par>
                              <p:par>
                                <p:cTn id="74" presetID="10" presetClass="entr" presetSubtype="0" fill="hold" grpId="0" nodeType="withEffect">
                                  <p:stCondLst>
                                    <p:cond delay="140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childTnLst>
                                </p:cTn>
                              </p:par>
                              <p:par>
                                <p:cTn id="77" presetID="23" presetClass="entr" presetSubtype="528" fill="hold" nodeType="withEffect">
                                  <p:stCondLst>
                                    <p:cond delay="160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ppt_x</p:attrName>
                                        </p:attrNameLst>
                                      </p:cBhvr>
                                      <p:tavLst>
                                        <p:tav tm="0">
                                          <p:val>
                                            <p:fltVal val="0.5"/>
                                          </p:val>
                                        </p:tav>
                                        <p:tav tm="100000">
                                          <p:val>
                                            <p:strVal val="#ppt_x"/>
                                          </p:val>
                                        </p:tav>
                                      </p:tavLst>
                                    </p:anim>
                                    <p:anim calcmode="lin" valueType="num">
                                      <p:cBhvr>
                                        <p:cTn id="82" dur="1000" fill="hold"/>
                                        <p:tgtEl>
                                          <p:spTgt spid="16"/>
                                        </p:tgtEl>
                                        <p:attrNameLst>
                                          <p:attrName>ppt_y</p:attrName>
                                        </p:attrNameLst>
                                      </p:cBhvr>
                                      <p:tavLst>
                                        <p:tav tm="0">
                                          <p:val>
                                            <p:fltVal val="0.5"/>
                                          </p:val>
                                        </p:tav>
                                        <p:tav tm="100000">
                                          <p:val>
                                            <p:strVal val="#ppt_y"/>
                                          </p:val>
                                        </p:tav>
                                      </p:tavLst>
                                    </p:anim>
                                  </p:childTnLst>
                                </p:cTn>
                              </p:par>
                              <p:par>
                                <p:cTn id="83" presetID="10" presetClass="entr" presetSubtype="0" fill="hold" grpId="0" nodeType="withEffect">
                                  <p:stCondLst>
                                    <p:cond delay="160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Rectangle 63"/>
          <p:cNvSpPr/>
          <p:nvPr/>
        </p:nvSpPr>
        <p:spPr bwMode="auto">
          <a:xfrm>
            <a:off x="286552" y="6018305"/>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Rounded Rectangle 28"/>
          <p:cNvSpPr/>
          <p:nvPr/>
        </p:nvSpPr>
        <p:spPr bwMode="auto">
          <a:xfrm>
            <a:off x="162044" y="1570025"/>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48"/>
          <p:cNvSpPr/>
          <p:nvPr/>
        </p:nvSpPr>
        <p:spPr bwMode="auto">
          <a:xfrm>
            <a:off x="162044" y="3810961"/>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23" descr="TechNet.png"/>
          <p:cNvPicPr>
            <a:picLocks noChangeAspect="1"/>
          </p:cNvPicPr>
          <p:nvPr/>
        </p:nvPicPr>
        <p:blipFill>
          <a:blip r:embed="rId3" cstate="screen"/>
          <a:stretch>
            <a:fillRect/>
          </a:stretch>
        </p:blipFill>
        <p:spPr bwMode="black">
          <a:xfrm>
            <a:off x="762000" y="3911129"/>
            <a:ext cx="3624263" cy="738032"/>
          </a:xfrm>
          <a:prstGeom prst="rect">
            <a:avLst/>
          </a:prstGeom>
        </p:spPr>
      </p:pic>
      <p:grpSp>
        <p:nvGrpSpPr>
          <p:cNvPr id="8" name="Group 29"/>
          <p:cNvGrpSpPr/>
          <p:nvPr/>
        </p:nvGrpSpPr>
        <p:grpSpPr>
          <a:xfrm>
            <a:off x="276225" y="1817675"/>
            <a:ext cx="457200" cy="457200"/>
            <a:chOff x="0" y="1400175"/>
            <a:chExt cx="457200" cy="457200"/>
          </a:xfrm>
        </p:grpSpPr>
        <p:sp>
          <p:nvSpPr>
            <p:cNvPr id="9"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12" name="Oval 41"/>
          <p:cNvSpPr/>
          <p:nvPr/>
        </p:nvSpPr>
        <p:spPr bwMode="auto">
          <a:xfrm>
            <a:off x="123825" y="16652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3" name="Rectangle 46"/>
          <p:cNvSpPr/>
          <p:nvPr/>
        </p:nvSpPr>
        <p:spPr>
          <a:xfrm>
            <a:off x="838200" y="2714404"/>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14" name="Rectangle 47"/>
          <p:cNvSpPr/>
          <p:nvPr/>
        </p:nvSpPr>
        <p:spPr>
          <a:xfrm>
            <a:off x="838200" y="4778411"/>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15" name="Picture 24" descr="TechEd_online.png"/>
          <p:cNvPicPr>
            <a:picLocks noChangeAspect="1"/>
          </p:cNvPicPr>
          <p:nvPr/>
        </p:nvPicPr>
        <p:blipFill>
          <a:blip r:embed="rId6" cstate="screen"/>
          <a:stretch>
            <a:fillRect/>
          </a:stretch>
        </p:blipFill>
        <p:spPr bwMode="black">
          <a:xfrm>
            <a:off x="914400" y="1672664"/>
            <a:ext cx="2409825" cy="1076325"/>
          </a:xfrm>
          <a:prstGeom prst="rect">
            <a:avLst/>
          </a:prstGeom>
        </p:spPr>
      </p:pic>
      <p:sp>
        <p:nvSpPr>
          <p:cNvPr id="16" name="Rounded Rectangle 21"/>
          <p:cNvSpPr/>
          <p:nvPr/>
        </p:nvSpPr>
        <p:spPr bwMode="auto">
          <a:xfrm>
            <a:off x="4612234" y="3810961"/>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26" descr="msdn_1inch_rgb.png"/>
          <p:cNvPicPr>
            <a:picLocks noChangeAspect="1"/>
          </p:cNvPicPr>
          <p:nvPr/>
        </p:nvPicPr>
        <p:blipFill>
          <a:blip r:embed="rId7" cstate="screen"/>
          <a:stretch>
            <a:fillRect/>
          </a:stretch>
        </p:blipFill>
        <p:spPr bwMode="black">
          <a:xfrm>
            <a:off x="5457615" y="3887161"/>
            <a:ext cx="1857375" cy="942975"/>
          </a:xfrm>
          <a:prstGeom prst="rect">
            <a:avLst/>
          </a:prstGeom>
        </p:spPr>
      </p:pic>
      <p:sp>
        <p:nvSpPr>
          <p:cNvPr id="18" name="Rectangle 27"/>
          <p:cNvSpPr/>
          <p:nvPr/>
        </p:nvSpPr>
        <p:spPr>
          <a:xfrm>
            <a:off x="5457615" y="4778411"/>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19" name="Group 29"/>
          <p:cNvGrpSpPr/>
          <p:nvPr/>
        </p:nvGrpSpPr>
        <p:grpSpPr>
          <a:xfrm>
            <a:off x="276225" y="4062711"/>
            <a:ext cx="457200" cy="457200"/>
            <a:chOff x="0" y="1400175"/>
            <a:chExt cx="457200" cy="457200"/>
          </a:xfrm>
        </p:grpSpPr>
        <p:sp>
          <p:nvSpPr>
            <p:cNvPr id="20"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23" name="Oval 40"/>
          <p:cNvSpPr/>
          <p:nvPr/>
        </p:nvSpPr>
        <p:spPr bwMode="auto">
          <a:xfrm>
            <a:off x="123825" y="396818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24" name="Group 43"/>
          <p:cNvGrpSpPr/>
          <p:nvPr/>
        </p:nvGrpSpPr>
        <p:grpSpPr>
          <a:xfrm>
            <a:off x="4800600" y="4062711"/>
            <a:ext cx="457200" cy="457200"/>
            <a:chOff x="0" y="1400175"/>
            <a:chExt cx="457200" cy="457200"/>
          </a:xfrm>
        </p:grpSpPr>
        <p:sp>
          <p:nvSpPr>
            <p:cNvPr id="2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28" name="Oval 50"/>
          <p:cNvSpPr/>
          <p:nvPr/>
        </p:nvSpPr>
        <p:spPr bwMode="auto">
          <a:xfrm>
            <a:off x="4648200" y="39103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9" name="Rounded Rectangle 34"/>
          <p:cNvSpPr/>
          <p:nvPr/>
        </p:nvSpPr>
        <p:spPr bwMode="auto">
          <a:xfrm>
            <a:off x="4612234" y="1570025"/>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0" name="Group 29"/>
          <p:cNvGrpSpPr/>
          <p:nvPr/>
        </p:nvGrpSpPr>
        <p:grpSpPr>
          <a:xfrm>
            <a:off x="4761140" y="1817675"/>
            <a:ext cx="457200" cy="457200"/>
            <a:chOff x="0" y="1400175"/>
            <a:chExt cx="457200" cy="457200"/>
          </a:xfrm>
        </p:grpSpPr>
        <p:sp>
          <p:nvSpPr>
            <p:cNvPr id="31"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34" name="Oval 51"/>
          <p:cNvSpPr/>
          <p:nvPr/>
        </p:nvSpPr>
        <p:spPr bwMode="auto">
          <a:xfrm>
            <a:off x="4608740" y="16652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ectangle 3"/>
          <p:cNvSpPr>
            <a:spLocks noChangeArrowheads="1"/>
          </p:cNvSpPr>
          <p:nvPr/>
        </p:nvSpPr>
        <p:spPr bwMode="auto">
          <a:xfrm>
            <a:off x="1108355" y="6007262"/>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9"/>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36" name="Rectangle 56"/>
          <p:cNvSpPr/>
          <p:nvPr/>
        </p:nvSpPr>
        <p:spPr>
          <a:xfrm>
            <a:off x="4629872" y="2714404"/>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grpSp>
        <p:nvGrpSpPr>
          <p:cNvPr id="37" name="Group 57"/>
          <p:cNvGrpSpPr/>
          <p:nvPr/>
        </p:nvGrpSpPr>
        <p:grpSpPr bwMode="black">
          <a:xfrm>
            <a:off x="5457615" y="1626364"/>
            <a:ext cx="3477054" cy="771334"/>
            <a:chOff x="5561787" y="0"/>
            <a:chExt cx="3477054" cy="771334"/>
          </a:xfrm>
        </p:grpSpPr>
        <p:pic>
          <p:nvPicPr>
            <p:cNvPr id="38" name="Picture 55" descr="ms_Learning_w.eps"/>
            <p:cNvPicPr>
              <a:picLocks noChangeAspect="1"/>
            </p:cNvPicPr>
            <p:nvPr/>
          </p:nvPicPr>
          <p:blipFill>
            <a:blip r:embed="rId10" cstate="screen"/>
            <a:srcRect l="51467"/>
            <a:stretch>
              <a:fillRect/>
            </a:stretch>
          </p:blipFill>
          <p:spPr bwMode="black">
            <a:xfrm>
              <a:off x="7257327" y="0"/>
              <a:ext cx="1781514" cy="771334"/>
            </a:xfrm>
            <a:prstGeom prst="rect">
              <a:avLst/>
            </a:prstGeom>
          </p:spPr>
        </p:pic>
        <p:pic>
          <p:nvPicPr>
            <p:cNvPr id="39" name="Picture 2" descr="C:\Documents and Settings\Pennie\My Documents\ACERDATA (D)\Pennie's documents\MS Image\Boxshot_Logo\MICROSOFT\Microsoft Logo wht shadow.png"/>
            <p:cNvPicPr>
              <a:picLocks noChangeAspect="1" noChangeArrowheads="1"/>
            </p:cNvPicPr>
            <p:nvPr/>
          </p:nvPicPr>
          <p:blipFill>
            <a:blip r:embed="rId11" cstate="screen"/>
            <a:srcRect/>
            <a:stretch>
              <a:fillRect/>
            </a:stretch>
          </p:blipFill>
          <p:spPr bwMode="black">
            <a:xfrm>
              <a:off x="5561787" y="254642"/>
              <a:ext cx="1693646" cy="312516"/>
            </a:xfrm>
            <a:prstGeom prst="rect">
              <a:avLst/>
            </a:prstGeom>
            <a:noFill/>
          </p:spPr>
        </p:pic>
      </p:grpSp>
      <p:pic>
        <p:nvPicPr>
          <p:cNvPr id="40" name="Picture 54" descr="Tech·Ed_circle_arrow_black.emf"/>
          <p:cNvPicPr>
            <a:picLocks noChangeAspect="1"/>
          </p:cNvPicPr>
          <p:nvPr/>
        </p:nvPicPr>
        <p:blipFill>
          <a:blip r:embed="rId12" cstate="screen"/>
          <a:stretch>
            <a:fillRect/>
          </a:stretch>
        </p:blipFill>
        <p:spPr>
          <a:xfrm>
            <a:off x="285588" y="6073176"/>
            <a:ext cx="576059" cy="576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23"/>
                                        </p:tgtEl>
                                      </p:cBhvr>
                                    </p:animEffect>
                                    <p:set>
                                      <p:cBhvr>
                                        <p:cTn id="21" dur="1" fill="hold">
                                          <p:stCondLst>
                                            <p:cond delay="1999"/>
                                          </p:stCondLst>
                                        </p:cTn>
                                        <p:tgtEl>
                                          <p:spTgt spid="23"/>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28"/>
                                        </p:tgtEl>
                                      </p:cBhvr>
                                    </p:animEffect>
                                    <p:set>
                                      <p:cBhvr>
                                        <p:cTn id="30" dur="1" fill="hold">
                                          <p:stCondLst>
                                            <p:cond delay="1999"/>
                                          </p:stCondLst>
                                        </p:cTn>
                                        <p:tgtEl>
                                          <p:spTgt spid="28"/>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34"/>
                                        </p:tgtEl>
                                      </p:cBhvr>
                                    </p:animEffect>
                                    <p:set>
                                      <p:cBhvr>
                                        <p:cTn id="39" dur="1" fill="hold">
                                          <p:stCondLst>
                                            <p:cond delay="1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3" grpId="0" animBg="1"/>
      <p:bldP spid="23" grpId="1" animBg="1"/>
      <p:bldP spid="28" grpId="0" animBg="1"/>
      <p:bldP spid="28" grpId="1" animBg="1"/>
      <p:bldP spid="34" grpId="0" animBg="1"/>
      <p:bldP spid="3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screen"/>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解析 </a:t>
            </a:r>
            <a:r>
              <a:rPr lang="en-US" altLang="zh-CN" dirty="0" smtClean="0"/>
              <a:t>-- </a:t>
            </a:r>
            <a:r>
              <a:rPr lang="zh-CN" altLang="en-US" dirty="0" smtClean="0"/>
              <a:t>丰富的引人注目的</a:t>
            </a:r>
            <a:r>
              <a:rPr lang="en-US" altLang="zh-CN" dirty="0" smtClean="0"/>
              <a:t>UI</a:t>
            </a:r>
            <a:endParaRPr lang="zh-CN" altLang="en-US" dirty="0"/>
          </a:p>
        </p:txBody>
      </p:sp>
      <p:sp>
        <p:nvSpPr>
          <p:cNvPr id="7" name="Rectangle 8"/>
          <p:cNvSpPr/>
          <p:nvPr/>
        </p:nvSpPr>
        <p:spPr bwMode="auto">
          <a:xfrm>
            <a:off x="0" y="5159022"/>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0" y="1672682"/>
            <a:ext cx="7515921" cy="1092820"/>
          </a:xfrm>
          <a:prstGeom prst="rect">
            <a:avLst/>
          </a:prstGeom>
          <a:gradFill flip="none" rotWithShape="1">
            <a:gsLst>
              <a:gs pos="0">
                <a:srgbClr val="F6AE1E"/>
              </a:gs>
              <a:gs pos="50000">
                <a:srgbClr val="F6AE1E">
                  <a:alpha val="24000"/>
                </a:srgbClr>
              </a:gs>
              <a:gs pos="100000">
                <a:schemeClr val="accent2">
                  <a:shade val="100000"/>
                  <a:satMod val="115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365760" tIns="45718" rIns="91436" bIns="45718" numCol="1" rtlCol="0" anchor="ctr" anchorCtr="0" compatLnSpc="1">
            <a:prstTxWarp prst="textNoShape">
              <a:avLst/>
            </a:prstTxWarp>
          </a:bodyPr>
          <a:lstStyle/>
          <a:p>
            <a:pPr marL="1588" fontAlgn="base">
              <a:spcAft>
                <a:spcPct val="0"/>
              </a:spcAft>
              <a:defRPr/>
            </a:pPr>
            <a:r>
              <a:rPr lang="en-US" sz="2800" dirty="0" smtClean="0">
                <a:solidFill>
                  <a:schemeClr val="tx1"/>
                </a:solidFill>
                <a:effectLst>
                  <a:glow rad="228600">
                    <a:schemeClr val="bg1">
                      <a:alpha val="40000"/>
                    </a:schemeClr>
                  </a:glow>
                  <a:outerShdw blurRad="63500" algn="ctr" rotWithShape="0">
                    <a:prstClr val="black">
                      <a:alpha val="40000"/>
                    </a:prstClr>
                  </a:outerShdw>
                </a:effectLst>
              </a:rPr>
              <a:t>What makes </a:t>
            </a:r>
            <a:br>
              <a:rPr lang="en-US" sz="2800" dirty="0" smtClean="0">
                <a:solidFill>
                  <a:schemeClr val="tx1"/>
                </a:solidFill>
                <a:effectLst>
                  <a:glow rad="228600">
                    <a:schemeClr val="bg1">
                      <a:alpha val="40000"/>
                    </a:schemeClr>
                  </a:glow>
                  <a:outerShdw blurRad="63500" algn="ctr" rotWithShape="0">
                    <a:prstClr val="black">
                      <a:alpha val="40000"/>
                    </a:prstClr>
                  </a:outerShdw>
                </a:effectLst>
              </a:rPr>
            </a:br>
            <a:r>
              <a:rPr lang="en-US" sz="2800" b="1" dirty="0" smtClean="0">
                <a:solidFill>
                  <a:schemeClr val="tx1"/>
                </a:solidFill>
                <a:effectLst>
                  <a:glow rad="228600">
                    <a:schemeClr val="bg1">
                      <a:alpha val="40000"/>
                    </a:schemeClr>
                  </a:glow>
                  <a:outerShdw blurRad="63500" algn="ctr" rotWithShape="0">
                    <a:prstClr val="black">
                      <a:alpha val="40000"/>
                    </a:prstClr>
                  </a:outerShdw>
                </a:effectLst>
              </a:rPr>
              <a:t>a rich, compelling user interface?</a:t>
            </a:r>
          </a:p>
        </p:txBody>
      </p:sp>
      <p:sp>
        <p:nvSpPr>
          <p:cNvPr id="9" name="Rounded Rectangle 10"/>
          <p:cNvSpPr/>
          <p:nvPr/>
        </p:nvSpPr>
        <p:spPr bwMode="auto">
          <a:xfrm>
            <a:off x="602166" y="2832410"/>
            <a:ext cx="5709424" cy="3869332"/>
          </a:xfrm>
          <a:prstGeom prst="roundRect">
            <a:avLst>
              <a:gd name="adj" fmla="val 4593"/>
            </a:avLst>
          </a:prstGeom>
          <a:gradFill flip="none" rotWithShape="1">
            <a:gsLst>
              <a:gs pos="0">
                <a:schemeClr val="accent2">
                  <a:alpha val="40000"/>
                </a:schemeClr>
              </a:gs>
              <a:gs pos="50000">
                <a:schemeClr val="accent2">
                  <a:alpha val="20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46"/>
          <p:cNvSpPr/>
          <p:nvPr/>
        </p:nvSpPr>
        <p:spPr>
          <a:xfrm>
            <a:off x="1304780" y="2952707"/>
            <a:ext cx="800219" cy="461665"/>
          </a:xfrm>
          <a:prstGeom prst="rect">
            <a:avLst/>
          </a:prstGeom>
        </p:spPr>
        <p:txBody>
          <a:bodyPr wrap="none">
            <a:spAutoFit/>
          </a:bodyPr>
          <a:lstStyle/>
          <a:p>
            <a:r>
              <a:rPr lang="zh-CN" altLang="en-US" sz="2400" dirty="0" smtClean="0">
                <a:solidFill>
                  <a:schemeClr val="bg2"/>
                </a:solidFill>
                <a:effectLst>
                  <a:outerShdw blurRad="38100" dist="38100" dir="2700000" algn="tl">
                    <a:srgbClr val="000000">
                      <a:alpha val="43137"/>
                    </a:srgbClr>
                  </a:outerShdw>
                </a:effectLst>
              </a:rPr>
              <a:t>快速</a:t>
            </a:r>
            <a:endParaRPr lang="en-US" sz="2400" dirty="0">
              <a:solidFill>
                <a:schemeClr val="bg2"/>
              </a:solidFill>
              <a:effectLst>
                <a:outerShdw blurRad="38100" dist="38100" dir="2700000" algn="tl">
                  <a:srgbClr val="000000">
                    <a:alpha val="43137"/>
                  </a:srgbClr>
                </a:outerShdw>
              </a:effectLst>
            </a:endParaRPr>
          </a:p>
        </p:txBody>
      </p:sp>
      <p:sp>
        <p:nvSpPr>
          <p:cNvPr id="11" name="Rectangle 47"/>
          <p:cNvSpPr/>
          <p:nvPr/>
        </p:nvSpPr>
        <p:spPr>
          <a:xfrm>
            <a:off x="1304780" y="3489377"/>
            <a:ext cx="1728678"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简单的导航</a:t>
            </a:r>
            <a:endParaRPr lang="en-US" sz="2400" dirty="0" smtClean="0">
              <a:solidFill>
                <a:schemeClr val="bg2"/>
              </a:solidFill>
              <a:effectLst>
                <a:outerShdw blurRad="38100" dist="38100" dir="2700000" algn="tl">
                  <a:srgbClr val="000000">
                    <a:alpha val="43137"/>
                  </a:srgbClr>
                </a:outerShdw>
              </a:effectLst>
            </a:endParaRPr>
          </a:p>
        </p:txBody>
      </p:sp>
      <p:sp>
        <p:nvSpPr>
          <p:cNvPr id="12" name="Rectangle 48"/>
          <p:cNvSpPr/>
          <p:nvPr/>
        </p:nvSpPr>
        <p:spPr>
          <a:xfrm>
            <a:off x="1304780" y="4026047"/>
            <a:ext cx="1723549" cy="461665"/>
          </a:xfrm>
          <a:prstGeom prst="rect">
            <a:avLst/>
          </a:prstGeom>
        </p:spPr>
        <p:txBody>
          <a:bodyPr wrap="none">
            <a:spAutoFit/>
          </a:bodyPr>
          <a:lstStyle/>
          <a:p>
            <a:r>
              <a:rPr lang="zh-CN" altLang="en-US" sz="2400" dirty="0" smtClean="0">
                <a:solidFill>
                  <a:schemeClr val="bg2"/>
                </a:solidFill>
                <a:effectLst>
                  <a:outerShdw blurRad="38100" dist="38100" dir="2700000" algn="tl">
                    <a:srgbClr val="000000">
                      <a:alpha val="43137"/>
                    </a:srgbClr>
                  </a:outerShdw>
                </a:effectLst>
              </a:rPr>
              <a:t>内容最大化</a:t>
            </a:r>
            <a:endParaRPr lang="en-US" sz="2400" dirty="0">
              <a:solidFill>
                <a:schemeClr val="bg2"/>
              </a:solidFill>
              <a:effectLst>
                <a:outerShdw blurRad="38100" dist="38100" dir="2700000" algn="tl">
                  <a:srgbClr val="000000">
                    <a:alpha val="43137"/>
                  </a:srgbClr>
                </a:outerShdw>
              </a:effectLst>
            </a:endParaRPr>
          </a:p>
        </p:txBody>
      </p:sp>
      <p:sp>
        <p:nvSpPr>
          <p:cNvPr id="13" name="Rectangle 49"/>
          <p:cNvSpPr/>
          <p:nvPr/>
        </p:nvSpPr>
        <p:spPr>
          <a:xfrm>
            <a:off x="1304780" y="4562717"/>
            <a:ext cx="1728678"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丰富的控件</a:t>
            </a:r>
            <a:endParaRPr lang="en-US" sz="2400" dirty="0" smtClean="0">
              <a:solidFill>
                <a:schemeClr val="bg2"/>
              </a:solidFill>
              <a:effectLst>
                <a:outerShdw blurRad="38100" dist="38100" dir="2700000" algn="tl">
                  <a:srgbClr val="000000">
                    <a:alpha val="43137"/>
                  </a:srgbClr>
                </a:outerShdw>
              </a:effectLst>
            </a:endParaRPr>
          </a:p>
        </p:txBody>
      </p:sp>
      <p:sp>
        <p:nvSpPr>
          <p:cNvPr id="14" name="Rectangle 50"/>
          <p:cNvSpPr/>
          <p:nvPr/>
        </p:nvSpPr>
        <p:spPr>
          <a:xfrm>
            <a:off x="1304780" y="5099387"/>
            <a:ext cx="805349"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动画</a:t>
            </a:r>
            <a:endParaRPr lang="en-US" sz="2400" dirty="0" smtClean="0">
              <a:solidFill>
                <a:schemeClr val="bg2"/>
              </a:solidFill>
              <a:effectLst>
                <a:outerShdw blurRad="38100" dist="38100" dir="2700000" algn="tl">
                  <a:srgbClr val="000000">
                    <a:alpha val="43137"/>
                  </a:srgbClr>
                </a:outerShdw>
              </a:effectLst>
            </a:endParaRPr>
          </a:p>
        </p:txBody>
      </p:sp>
      <p:sp>
        <p:nvSpPr>
          <p:cNvPr id="15" name="Rectangle 51"/>
          <p:cNvSpPr/>
          <p:nvPr/>
        </p:nvSpPr>
        <p:spPr>
          <a:xfrm>
            <a:off x="1304780" y="5636057"/>
            <a:ext cx="805349"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触摸</a:t>
            </a:r>
            <a:endParaRPr lang="en-US" sz="2400" dirty="0" smtClean="0">
              <a:solidFill>
                <a:schemeClr val="bg2"/>
              </a:solidFill>
              <a:effectLst>
                <a:outerShdw blurRad="38100" dist="38100" dir="2700000" algn="tl">
                  <a:srgbClr val="000000">
                    <a:alpha val="43137"/>
                  </a:srgbClr>
                </a:outerShdw>
              </a:effectLst>
            </a:endParaRPr>
          </a:p>
        </p:txBody>
      </p:sp>
      <p:sp>
        <p:nvSpPr>
          <p:cNvPr id="16" name="Rectangle 52"/>
          <p:cNvSpPr/>
          <p:nvPr/>
        </p:nvSpPr>
        <p:spPr>
          <a:xfrm>
            <a:off x="1304780" y="6172728"/>
            <a:ext cx="1420902" cy="461665"/>
          </a:xfrm>
          <a:prstGeom prst="rect">
            <a:avLst/>
          </a:prstGeom>
        </p:spPr>
        <p:txBody>
          <a:bodyPr wrap="none">
            <a:spAutoFit/>
          </a:bodyPr>
          <a:lstStyle/>
          <a:p>
            <a:pPr marL="4763" lvl="1"/>
            <a:r>
              <a:rPr lang="zh-CN" altLang="en-US" sz="2400" dirty="0" smtClean="0">
                <a:solidFill>
                  <a:schemeClr val="bg2"/>
                </a:solidFill>
                <a:effectLst>
                  <a:outerShdw blurRad="38100" dist="38100" dir="2700000" algn="tl">
                    <a:srgbClr val="000000">
                      <a:alpha val="43137"/>
                    </a:srgbClr>
                  </a:outerShdw>
                </a:effectLst>
              </a:rPr>
              <a:t>单手操作</a:t>
            </a:r>
            <a:endParaRPr lang="en-US" sz="2400" dirty="0" smtClean="0">
              <a:solidFill>
                <a:schemeClr val="bg2"/>
              </a:solidFill>
              <a:effectLst>
                <a:outerShdw blurRad="38100" dist="38100" dir="2700000" algn="tl">
                  <a:srgbClr val="000000">
                    <a:alpha val="43137"/>
                  </a:srgbClr>
                </a:outerShdw>
              </a:effectLst>
            </a:endParaRPr>
          </a:p>
        </p:txBody>
      </p:sp>
      <p:grpSp>
        <p:nvGrpSpPr>
          <p:cNvPr id="17" name="Group 54"/>
          <p:cNvGrpSpPr/>
          <p:nvPr/>
        </p:nvGrpSpPr>
        <p:grpSpPr bwMode="hidden">
          <a:xfrm>
            <a:off x="223024" y="3102013"/>
            <a:ext cx="807123" cy="173904"/>
            <a:chOff x="223024" y="3171463"/>
            <a:chExt cx="807123" cy="173904"/>
          </a:xfrm>
        </p:grpSpPr>
        <p:sp>
          <p:nvSpPr>
            <p:cNvPr id="18" name="Rounded Rectangle 39"/>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Oval 53"/>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0" name="Group 55"/>
          <p:cNvGrpSpPr/>
          <p:nvPr/>
        </p:nvGrpSpPr>
        <p:grpSpPr bwMode="hidden">
          <a:xfrm>
            <a:off x="223024" y="3640236"/>
            <a:ext cx="807123" cy="173904"/>
            <a:chOff x="223024" y="3171463"/>
            <a:chExt cx="807123" cy="173904"/>
          </a:xfrm>
        </p:grpSpPr>
        <p:sp>
          <p:nvSpPr>
            <p:cNvPr id="21" name="Rounded Rectangle 56"/>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 name="Oval 57"/>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 name="Group 58"/>
          <p:cNvGrpSpPr/>
          <p:nvPr/>
        </p:nvGrpSpPr>
        <p:grpSpPr bwMode="hidden">
          <a:xfrm>
            <a:off x="223024" y="4178459"/>
            <a:ext cx="807123" cy="173904"/>
            <a:chOff x="223024" y="3171463"/>
            <a:chExt cx="807123" cy="173904"/>
          </a:xfrm>
        </p:grpSpPr>
        <p:sp>
          <p:nvSpPr>
            <p:cNvPr id="24" name="Rounded Rectangle 59"/>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Oval 60"/>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 name="Group 61"/>
          <p:cNvGrpSpPr/>
          <p:nvPr/>
        </p:nvGrpSpPr>
        <p:grpSpPr bwMode="hidden">
          <a:xfrm>
            <a:off x="223024" y="4716682"/>
            <a:ext cx="807123" cy="173904"/>
            <a:chOff x="223024" y="3171463"/>
            <a:chExt cx="807123" cy="173904"/>
          </a:xfrm>
        </p:grpSpPr>
        <p:sp>
          <p:nvSpPr>
            <p:cNvPr id="27" name="Rounded Rectangle 62"/>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Oval 63"/>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9" name="Group 64"/>
          <p:cNvGrpSpPr/>
          <p:nvPr/>
        </p:nvGrpSpPr>
        <p:grpSpPr bwMode="hidden">
          <a:xfrm>
            <a:off x="223024" y="5254905"/>
            <a:ext cx="807123" cy="173904"/>
            <a:chOff x="223024" y="3171463"/>
            <a:chExt cx="807123" cy="173904"/>
          </a:xfrm>
        </p:grpSpPr>
        <p:sp>
          <p:nvSpPr>
            <p:cNvPr id="30" name="Rounded Rectangle 65"/>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Oval 66"/>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32" name="Group 67"/>
          <p:cNvGrpSpPr/>
          <p:nvPr/>
        </p:nvGrpSpPr>
        <p:grpSpPr bwMode="hidden">
          <a:xfrm>
            <a:off x="223024" y="5793128"/>
            <a:ext cx="807123" cy="173904"/>
            <a:chOff x="223024" y="3171463"/>
            <a:chExt cx="807123" cy="173904"/>
          </a:xfrm>
        </p:grpSpPr>
        <p:sp>
          <p:nvSpPr>
            <p:cNvPr id="33" name="Rounded Rectangle 68"/>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Oval 69"/>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35" name="Group 70"/>
          <p:cNvGrpSpPr/>
          <p:nvPr/>
        </p:nvGrpSpPr>
        <p:grpSpPr bwMode="hidden">
          <a:xfrm>
            <a:off x="223024" y="6331350"/>
            <a:ext cx="807123" cy="173904"/>
            <a:chOff x="223024" y="3171463"/>
            <a:chExt cx="807123" cy="173904"/>
          </a:xfrm>
        </p:grpSpPr>
        <p:sp>
          <p:nvSpPr>
            <p:cNvPr id="36" name="Rounded Rectangle 71"/>
            <p:cNvSpPr/>
            <p:nvPr/>
          </p:nvSpPr>
          <p:spPr bwMode="hidden">
            <a:xfrm>
              <a:off x="223024" y="3171463"/>
              <a:ext cx="713678" cy="173904"/>
            </a:xfrm>
            <a:prstGeom prst="roundRect">
              <a:avLst>
                <a:gd name="adj" fmla="val 50000"/>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Oval 72"/>
            <p:cNvSpPr/>
            <p:nvPr/>
          </p:nvSpPr>
          <p:spPr bwMode="hidden">
            <a:xfrm>
              <a:off x="868101" y="3171463"/>
              <a:ext cx="162046" cy="162046"/>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pic>
        <p:nvPicPr>
          <p:cNvPr id="38" name="Picture 2" descr="C:\Documents and Settings\Pennie\My Documents\ACERDATA (D)\Pennie's documents\MS Image\Soft-edge_photos\FY06 Brand - Windows Mobile\Win Mobile_Leo_man phone side cutout operating.png"/>
          <p:cNvPicPr>
            <a:picLocks noChangeAspect="1" noChangeArrowheads="1"/>
          </p:cNvPicPr>
          <p:nvPr/>
        </p:nvPicPr>
        <p:blipFill>
          <a:blip r:embed="rId3" cstate="screen"/>
          <a:srcRect/>
          <a:stretch>
            <a:fillRect/>
          </a:stretch>
        </p:blipFill>
        <p:spPr bwMode="auto">
          <a:xfrm flipH="1">
            <a:off x="4011475" y="1215483"/>
            <a:ext cx="5132525" cy="564251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ennie\My Documents\TechEd 2009\WMB\WMB402_Jeff\car.png"/>
          <p:cNvPicPr>
            <a:picLocks noChangeAspect="1" noChangeArrowheads="1"/>
          </p:cNvPicPr>
          <p:nvPr/>
        </p:nvPicPr>
        <p:blipFill>
          <a:blip r:embed="rId3" cstate="screen"/>
          <a:srcRect/>
          <a:stretch>
            <a:fillRect/>
          </a:stretch>
        </p:blipFill>
        <p:spPr bwMode="hidden">
          <a:xfrm>
            <a:off x="0" y="0"/>
            <a:ext cx="9144000" cy="6858000"/>
          </a:xfrm>
          <a:prstGeom prst="rect">
            <a:avLst/>
          </a:prstGeom>
          <a:noFill/>
        </p:spPr>
      </p:pic>
      <p:sp>
        <p:nvSpPr>
          <p:cNvPr id="6" name="Rectangle 52"/>
          <p:cNvSpPr/>
          <p:nvPr/>
        </p:nvSpPr>
        <p:spPr bwMode="auto">
          <a:xfrm>
            <a:off x="-1" y="0"/>
            <a:ext cx="5578997" cy="6858000"/>
          </a:xfrm>
          <a:prstGeom prst="rect">
            <a:avLst/>
          </a:prstGeom>
          <a:gradFill flip="none" rotWithShape="1">
            <a:gsLst>
              <a:gs pos="0">
                <a:schemeClr val="accent2">
                  <a:shade val="30000"/>
                  <a:satMod val="115000"/>
                  <a:alpha val="0"/>
                </a:schemeClr>
              </a:gs>
              <a:gs pos="50000">
                <a:schemeClr val="bg1">
                  <a:alpha val="58000"/>
                </a:schemeClr>
              </a:gs>
              <a:gs pos="100000">
                <a:schemeClr val="bg1"/>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标题 1"/>
          <p:cNvSpPr>
            <a:spLocks noGrp="1"/>
          </p:cNvSpPr>
          <p:nvPr>
            <p:ph type="title"/>
          </p:nvPr>
        </p:nvSpPr>
        <p:spPr/>
        <p:txBody>
          <a:bodyPr/>
          <a:lstStyle/>
          <a:p>
            <a:r>
              <a:rPr lang="zh-CN" altLang="en-US" dirty="0" smtClean="0"/>
              <a:t>更快一点</a:t>
            </a:r>
            <a:endParaRPr lang="zh-CN" altLang="en-US" dirty="0"/>
          </a:p>
        </p:txBody>
      </p:sp>
      <p:sp>
        <p:nvSpPr>
          <p:cNvPr id="5" name="Rectangle 25"/>
          <p:cNvSpPr/>
          <p:nvPr/>
        </p:nvSpPr>
        <p:spPr bwMode="auto">
          <a:xfrm>
            <a:off x="0" y="5159022"/>
            <a:ext cx="9144000" cy="1698978"/>
          </a:xfrm>
          <a:prstGeom prst="rect">
            <a:avLst/>
          </a:prstGeom>
          <a:gradFill flip="none" rotWithShape="1">
            <a:gsLst>
              <a:gs pos="0">
                <a:schemeClr val="accent2">
                  <a:shade val="30000"/>
                  <a:satMod val="115000"/>
                  <a:alpha val="0"/>
                </a:schemeClr>
              </a:gs>
              <a:gs pos="50000">
                <a:schemeClr val="bg1"/>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24"/>
          <p:cNvSpPr/>
          <p:nvPr/>
        </p:nvSpPr>
        <p:spPr bwMode="auto">
          <a:xfrm>
            <a:off x="0" y="2465406"/>
            <a:ext cx="3773347" cy="787078"/>
          </a:xfrm>
          <a:prstGeom prst="rect">
            <a:avLst/>
          </a:prstGeom>
          <a:gradFill flip="none" rotWithShape="1">
            <a:gsLst>
              <a:gs pos="0">
                <a:schemeClr val="bg1">
                  <a:lumMod val="75000"/>
                  <a:lumOff val="25000"/>
                </a:schemeClr>
              </a:gs>
              <a:gs pos="50000">
                <a:schemeClr val="bg1">
                  <a:lumMod val="75000"/>
                  <a:lumOff val="25000"/>
                  <a:alpha val="51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8" name="Rectangle 26"/>
          <p:cNvSpPr/>
          <p:nvPr/>
        </p:nvSpPr>
        <p:spPr bwMode="auto">
          <a:xfrm>
            <a:off x="0" y="3483979"/>
            <a:ext cx="4027990" cy="291296"/>
          </a:xfrm>
          <a:prstGeom prst="rect">
            <a:avLst/>
          </a:prstGeom>
          <a:gradFill flip="none" rotWithShape="1">
            <a:gsLst>
              <a:gs pos="0">
                <a:schemeClr val="bg1">
                  <a:lumMod val="85000"/>
                  <a:lumOff val="15000"/>
                </a:schemeClr>
              </a:gs>
              <a:gs pos="50000">
                <a:schemeClr val="bg1">
                  <a:lumMod val="75000"/>
                  <a:lumOff val="25000"/>
                  <a:alpha val="51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9" name="Rectangle 27"/>
          <p:cNvSpPr/>
          <p:nvPr/>
        </p:nvSpPr>
        <p:spPr bwMode="auto">
          <a:xfrm>
            <a:off x="0" y="4238262"/>
            <a:ext cx="4791919" cy="403183"/>
          </a:xfrm>
          <a:prstGeom prst="rect">
            <a:avLst/>
          </a:prstGeom>
          <a:gradFill flip="none" rotWithShape="1">
            <a:gsLst>
              <a:gs pos="0">
                <a:schemeClr val="bg1">
                  <a:lumMod val="75000"/>
                  <a:lumOff val="25000"/>
                </a:schemeClr>
              </a:gs>
              <a:gs pos="50000">
                <a:schemeClr val="bg1">
                  <a:lumMod val="75000"/>
                  <a:lumOff val="25000"/>
                  <a:alpha val="51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28"/>
          <p:cNvSpPr/>
          <p:nvPr/>
        </p:nvSpPr>
        <p:spPr bwMode="auto">
          <a:xfrm>
            <a:off x="0" y="4842075"/>
            <a:ext cx="5642658" cy="609599"/>
          </a:xfrm>
          <a:prstGeom prst="rect">
            <a:avLst/>
          </a:prstGeom>
          <a:gradFill flip="none" rotWithShape="1">
            <a:gsLst>
              <a:gs pos="0">
                <a:schemeClr val="bg1">
                  <a:lumMod val="85000"/>
                  <a:lumOff val="15000"/>
                </a:schemeClr>
              </a:gs>
              <a:gs pos="50000">
                <a:schemeClr val="bg1">
                  <a:lumMod val="75000"/>
                  <a:lumOff val="25000"/>
                  <a:alpha val="51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1" name="Rectangle 18"/>
          <p:cNvSpPr/>
          <p:nvPr/>
        </p:nvSpPr>
        <p:spPr>
          <a:xfrm>
            <a:off x="3646705" y="1284525"/>
            <a:ext cx="2698175"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应用程序的启动</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2" name="Rectangle 19"/>
          <p:cNvSpPr/>
          <p:nvPr/>
        </p:nvSpPr>
        <p:spPr>
          <a:xfrm>
            <a:off x="3646705" y="212885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屏幕转换</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3" name="Rectangle 20"/>
          <p:cNvSpPr/>
          <p:nvPr/>
        </p:nvSpPr>
        <p:spPr>
          <a:xfrm>
            <a:off x="3646705" y="297318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网络操作</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4" name="Rectangle 21"/>
          <p:cNvSpPr/>
          <p:nvPr/>
        </p:nvSpPr>
        <p:spPr>
          <a:xfrm>
            <a:off x="3646705" y="381751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延时加载</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5" name="Rectangle 22"/>
          <p:cNvSpPr/>
          <p:nvPr/>
        </p:nvSpPr>
        <p:spPr>
          <a:xfrm>
            <a:off x="3646705" y="4661845"/>
            <a:ext cx="2698175"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缓存、临时存储</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6" name="Rectangle 23"/>
          <p:cNvSpPr/>
          <p:nvPr/>
        </p:nvSpPr>
        <p:spPr>
          <a:xfrm>
            <a:off x="3646705" y="5506176"/>
            <a:ext cx="1261884"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双缓冲</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7" name="Rectangle 29"/>
          <p:cNvSpPr/>
          <p:nvPr/>
        </p:nvSpPr>
        <p:spPr bwMode="auto">
          <a:xfrm>
            <a:off x="0" y="3912242"/>
            <a:ext cx="4641448" cy="154330"/>
          </a:xfrm>
          <a:prstGeom prst="rect">
            <a:avLst/>
          </a:prstGeom>
          <a:gradFill flip="none" rotWithShape="1">
            <a:gsLst>
              <a:gs pos="0">
                <a:schemeClr val="bg1">
                  <a:lumMod val="75000"/>
                  <a:lumOff val="25000"/>
                </a:schemeClr>
              </a:gs>
              <a:gs pos="50000">
                <a:schemeClr val="bg1">
                  <a:lumMod val="75000"/>
                  <a:lumOff val="25000"/>
                  <a:alpha val="51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pic>
        <p:nvPicPr>
          <p:cNvPr id="18" name="Picture 9" descr="C:\Documents and Settings\Pennie\My Documents\TechEd 2009\WMB\WMB402_Jeff\HTC_Touch_diamond_2-2.png"/>
          <p:cNvPicPr>
            <a:picLocks noChangeAspect="1" noChangeArrowheads="1"/>
          </p:cNvPicPr>
          <p:nvPr/>
        </p:nvPicPr>
        <p:blipFill>
          <a:blip r:embed="rId4" cstate="screen"/>
          <a:srcRect l="6141" t="1948" r="9174" b="2458"/>
          <a:stretch>
            <a:fillRect/>
          </a:stretch>
        </p:blipFill>
        <p:spPr bwMode="auto">
          <a:xfrm>
            <a:off x="185195" y="1136307"/>
            <a:ext cx="2740306" cy="4771197"/>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更快一点</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Documents and Settings\Pennie\My Documents\TechEd 2009\WMB\WMB402_Jeff\sign.png"/>
          <p:cNvPicPr>
            <a:picLocks noChangeAspect="1" noChangeArrowheads="1"/>
          </p:cNvPicPr>
          <p:nvPr/>
        </p:nvPicPr>
        <p:blipFill>
          <a:blip r:embed="rId3" cstate="screen"/>
          <a:srcRect/>
          <a:stretch>
            <a:fillRect/>
          </a:stretch>
        </p:blipFill>
        <p:spPr bwMode="hidden">
          <a:xfrm>
            <a:off x="-1" y="-1"/>
            <a:ext cx="9144001" cy="6858001"/>
          </a:xfrm>
          <a:prstGeom prst="rect">
            <a:avLst/>
          </a:prstGeom>
          <a:noFill/>
        </p:spPr>
      </p:pic>
      <p:sp>
        <p:nvSpPr>
          <p:cNvPr id="5" name="标题 4"/>
          <p:cNvSpPr>
            <a:spLocks noGrp="1"/>
          </p:cNvSpPr>
          <p:nvPr>
            <p:ph type="title"/>
          </p:nvPr>
        </p:nvSpPr>
        <p:spPr/>
        <p:txBody>
          <a:bodyPr/>
          <a:lstStyle/>
          <a:p>
            <a:r>
              <a:rPr lang="zh-CN" altLang="en-US" dirty="0" smtClean="0"/>
              <a:t>简单的导航</a:t>
            </a:r>
            <a:endParaRPr lang="zh-CN" altLang="en-US" dirty="0"/>
          </a:p>
        </p:txBody>
      </p:sp>
      <p:sp>
        <p:nvSpPr>
          <p:cNvPr id="8" name="Rectangle 13"/>
          <p:cNvSpPr/>
          <p:nvPr/>
        </p:nvSpPr>
        <p:spPr bwMode="auto">
          <a:xfrm>
            <a:off x="0" y="5127585"/>
            <a:ext cx="9144000" cy="1730415"/>
          </a:xfrm>
          <a:prstGeom prst="rect">
            <a:avLst/>
          </a:prstGeom>
          <a:gradFill flip="none" rotWithShape="1">
            <a:gsLst>
              <a:gs pos="0">
                <a:schemeClr val="accent2">
                  <a:shade val="30000"/>
                  <a:satMod val="115000"/>
                  <a:alpha val="0"/>
                </a:schemeClr>
              </a:gs>
              <a:gs pos="50000">
                <a:schemeClr val="bg1">
                  <a:alpha val="44000"/>
                </a:schemeClr>
              </a:gs>
              <a:gs pos="100000">
                <a:schemeClr val="bg1"/>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ectangle 4"/>
          <p:cNvSpPr/>
          <p:nvPr/>
        </p:nvSpPr>
        <p:spPr>
          <a:xfrm>
            <a:off x="4195073" y="1589155"/>
            <a:ext cx="1261884"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一致性</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0" name="Rectangle 5"/>
          <p:cNvSpPr/>
          <p:nvPr/>
        </p:nvSpPr>
        <p:spPr>
          <a:xfrm>
            <a:off x="4195073" y="233456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窗体堆栈</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1" name="Rectangle 6"/>
          <p:cNvSpPr/>
          <p:nvPr/>
        </p:nvSpPr>
        <p:spPr>
          <a:xfrm>
            <a:off x="4195073" y="3079975"/>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页面</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2" name="Rectangle 7"/>
          <p:cNvSpPr/>
          <p:nvPr/>
        </p:nvSpPr>
        <p:spPr>
          <a:xfrm>
            <a:off x="4195073" y="3825385"/>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少许点缀</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3" name="Rectangle 8"/>
          <p:cNvSpPr/>
          <p:nvPr/>
        </p:nvSpPr>
        <p:spPr>
          <a:xfrm>
            <a:off x="4195073" y="4570795"/>
            <a:ext cx="1601785" cy="523220"/>
          </a:xfrm>
          <a:prstGeom prst="rect">
            <a:avLst/>
          </a:prstGeom>
        </p:spPr>
        <p:txBody>
          <a:bodyPr wrap="none">
            <a:spAutoFit/>
          </a:bodyPr>
          <a:lstStyle/>
          <a:p>
            <a:r>
              <a:rPr lang="en-US" altLang="zh-CN" sz="2800" dirty="0" smtClean="0">
                <a:effectLst>
                  <a:glow rad="139700">
                    <a:schemeClr val="bg1">
                      <a:alpha val="40000"/>
                    </a:schemeClr>
                  </a:glow>
                  <a:outerShdw blurRad="38100" dist="38100" dir="2700000" algn="tl">
                    <a:srgbClr val="000000">
                      <a:alpha val="43137"/>
                    </a:srgbClr>
                  </a:outerShdw>
                </a:effectLst>
              </a:rPr>
              <a:t>MVC</a:t>
            </a:r>
            <a:r>
              <a:rPr lang="zh-CN" altLang="en-US" sz="2800" dirty="0" smtClean="0">
                <a:effectLst>
                  <a:glow rad="139700">
                    <a:schemeClr val="bg1">
                      <a:alpha val="40000"/>
                    </a:schemeClr>
                  </a:glow>
                  <a:outerShdw blurRad="38100" dist="38100" dir="2700000" algn="tl">
                    <a:srgbClr val="000000">
                      <a:alpha val="43137"/>
                    </a:srgbClr>
                  </a:outerShdw>
                </a:effectLst>
              </a:rPr>
              <a:t>模式</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4" name="Rectangle 9"/>
          <p:cNvSpPr/>
          <p:nvPr/>
        </p:nvSpPr>
        <p:spPr>
          <a:xfrm>
            <a:off x="4195073" y="5316203"/>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导航控件</a:t>
            </a:r>
            <a:endParaRPr lang="en-US" sz="2800" dirty="0" smtClean="0">
              <a:effectLst>
                <a:glow rad="139700">
                  <a:schemeClr val="bg1">
                    <a:alpha val="40000"/>
                  </a:schemeClr>
                </a:glow>
                <a:outerShdw blurRad="38100" dist="38100" dir="2700000" algn="tl">
                  <a:srgbClr val="000000">
                    <a:alpha val="43137"/>
                  </a:srgbClr>
                </a:outerShdw>
              </a:effectLst>
            </a:endParaRPr>
          </a:p>
        </p:txBody>
      </p:sp>
      <p:pic>
        <p:nvPicPr>
          <p:cNvPr id="15" name="Picture 8" descr="C:\Documents and Settings\Pennie\My Documents\TechEd 2009\WMB\WMB402_Jeff\6[1].5images\6.5dial.BMP"/>
          <p:cNvPicPr>
            <a:picLocks noChangeAspect="1" noChangeArrowheads="1"/>
          </p:cNvPicPr>
          <p:nvPr/>
        </p:nvPicPr>
        <p:blipFill>
          <a:blip r:embed="rId4" cstate="screen"/>
          <a:srcRect/>
          <a:stretch>
            <a:fillRect/>
          </a:stretch>
        </p:blipFill>
        <p:spPr bwMode="auto">
          <a:xfrm>
            <a:off x="283579" y="1261640"/>
            <a:ext cx="2309150" cy="30788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9" descr="C:\Documents and Settings\Pennie\My Documents\TechEd 2009\WMB\WMB402_Jeff\6[1].5images\6.5homescreen.BMP"/>
          <p:cNvPicPr>
            <a:picLocks noChangeAspect="1" noChangeArrowheads="1"/>
          </p:cNvPicPr>
          <p:nvPr/>
        </p:nvPicPr>
        <p:blipFill>
          <a:blip r:embed="rId5" cstate="screen"/>
          <a:srcRect/>
          <a:stretch>
            <a:fillRect/>
          </a:stretch>
        </p:blipFill>
        <p:spPr bwMode="auto">
          <a:xfrm>
            <a:off x="839165" y="1967697"/>
            <a:ext cx="2309150" cy="30788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Picture 7" descr="C:\Documents and Settings\Pennie\My Documents\TechEd 2009\WMB\WMB402_Jeff\6[1].5images\6.5unlock1.BMP"/>
          <p:cNvPicPr>
            <a:picLocks noChangeAspect="1" noChangeArrowheads="1"/>
          </p:cNvPicPr>
          <p:nvPr/>
        </p:nvPicPr>
        <p:blipFill>
          <a:blip r:embed="rId6" cstate="screen"/>
          <a:srcRect/>
          <a:stretch>
            <a:fillRect/>
          </a:stretch>
        </p:blipFill>
        <p:spPr bwMode="auto">
          <a:xfrm>
            <a:off x="1394751" y="2673754"/>
            <a:ext cx="2309150" cy="30788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简单的导航</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Pennie\My Documents\TechEd 2009\WMB\WMB402_Jeff\green_glass_transparent_overlap.jpg"/>
          <p:cNvPicPr>
            <a:picLocks noChangeAspect="1" noChangeArrowheads="1"/>
          </p:cNvPicPr>
          <p:nvPr/>
        </p:nvPicPr>
        <p:blipFill>
          <a:blip r:embed="rId3" cstate="screen"/>
          <a:srcRect/>
          <a:stretch>
            <a:fillRect/>
          </a:stretch>
        </p:blipFill>
        <p:spPr bwMode="hidden">
          <a:xfrm>
            <a:off x="0" y="0"/>
            <a:ext cx="9144000" cy="6858000"/>
          </a:xfrm>
          <a:prstGeom prst="rect">
            <a:avLst/>
          </a:prstGeom>
          <a:noFill/>
        </p:spPr>
      </p:pic>
      <p:sp>
        <p:nvSpPr>
          <p:cNvPr id="5" name="标题 4"/>
          <p:cNvSpPr>
            <a:spLocks noGrp="1"/>
          </p:cNvSpPr>
          <p:nvPr>
            <p:ph type="title"/>
          </p:nvPr>
        </p:nvSpPr>
        <p:spPr/>
        <p:txBody>
          <a:bodyPr/>
          <a:lstStyle/>
          <a:p>
            <a:r>
              <a:rPr lang="zh-CN" altLang="en-US" dirty="0" smtClean="0"/>
              <a:t>内容最大化</a:t>
            </a:r>
            <a:endParaRPr lang="zh-CN" altLang="en-US" dirty="0"/>
          </a:p>
        </p:txBody>
      </p:sp>
      <p:sp>
        <p:nvSpPr>
          <p:cNvPr id="8" name="Rectangle 30"/>
          <p:cNvSpPr/>
          <p:nvPr/>
        </p:nvSpPr>
        <p:spPr bwMode="auto">
          <a:xfrm>
            <a:off x="-1" y="1446837"/>
            <a:ext cx="2349661" cy="462987"/>
          </a:xfrm>
          <a:prstGeom prst="rect">
            <a:avLst/>
          </a:prstGeom>
          <a:gradFill flip="none" rotWithShape="1">
            <a:gsLst>
              <a:gs pos="0">
                <a:schemeClr val="tx1">
                  <a:alpha val="65000"/>
                </a:schemeClr>
              </a:gs>
              <a:gs pos="50000">
                <a:schemeClr val="tx1">
                  <a:alpha val="28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9" name="Rectangle 31"/>
          <p:cNvSpPr/>
          <p:nvPr/>
        </p:nvSpPr>
        <p:spPr bwMode="auto">
          <a:xfrm>
            <a:off x="-1" y="2629383"/>
            <a:ext cx="2349661" cy="462987"/>
          </a:xfrm>
          <a:prstGeom prst="rect">
            <a:avLst/>
          </a:prstGeom>
          <a:gradFill flip="none" rotWithShape="1">
            <a:gsLst>
              <a:gs pos="0">
                <a:schemeClr val="tx1">
                  <a:alpha val="65000"/>
                </a:schemeClr>
              </a:gs>
              <a:gs pos="50000">
                <a:schemeClr val="tx1">
                  <a:alpha val="28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0" name="Rectangle 32"/>
          <p:cNvSpPr/>
          <p:nvPr/>
        </p:nvSpPr>
        <p:spPr bwMode="auto">
          <a:xfrm>
            <a:off x="-1" y="3823503"/>
            <a:ext cx="2349661" cy="462987"/>
          </a:xfrm>
          <a:prstGeom prst="rect">
            <a:avLst/>
          </a:prstGeom>
          <a:gradFill flip="none" rotWithShape="1">
            <a:gsLst>
              <a:gs pos="0">
                <a:schemeClr val="tx1">
                  <a:alpha val="65000"/>
                </a:schemeClr>
              </a:gs>
              <a:gs pos="50000">
                <a:schemeClr val="tx1">
                  <a:alpha val="28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sp>
        <p:nvSpPr>
          <p:cNvPr id="11" name="Rectangle 33"/>
          <p:cNvSpPr/>
          <p:nvPr/>
        </p:nvSpPr>
        <p:spPr bwMode="auto">
          <a:xfrm>
            <a:off x="-1" y="4670386"/>
            <a:ext cx="2349661" cy="462987"/>
          </a:xfrm>
          <a:prstGeom prst="rect">
            <a:avLst/>
          </a:prstGeom>
          <a:gradFill flip="none" rotWithShape="1">
            <a:gsLst>
              <a:gs pos="0">
                <a:schemeClr val="tx1">
                  <a:alpha val="65000"/>
                </a:schemeClr>
              </a:gs>
              <a:gs pos="50000">
                <a:schemeClr val="tx1">
                  <a:alpha val="28000"/>
                </a:schemeClr>
              </a:gs>
              <a:gs pos="100000">
                <a:schemeClr val="accent2">
                  <a:tint val="23500"/>
                  <a:satMod val="160000"/>
                  <a:alpha val="0"/>
                </a:scheme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marL="1588" fontAlgn="base">
              <a:spcBef>
                <a:spcPct val="0"/>
              </a:spcBef>
              <a:spcAft>
                <a:spcPct val="0"/>
              </a:spcAft>
              <a:defRPr/>
            </a:pPr>
            <a:endParaRPr lang="en-US" sz="2400" b="1" dirty="0" smtClean="0">
              <a:solidFill>
                <a:schemeClr val="tx1"/>
              </a:solidFill>
              <a:effectLst>
                <a:glow rad="228600">
                  <a:schemeClr val="bg1">
                    <a:alpha val="40000"/>
                  </a:schemeClr>
                </a:glow>
                <a:outerShdw blurRad="63500" algn="ctr" rotWithShape="0">
                  <a:prstClr val="black">
                    <a:alpha val="40000"/>
                  </a:prstClr>
                </a:outerShdw>
              </a:effectLst>
            </a:endParaRPr>
          </a:p>
        </p:txBody>
      </p:sp>
      <p:grpSp>
        <p:nvGrpSpPr>
          <p:cNvPr id="12" name="Group 10"/>
          <p:cNvGrpSpPr/>
          <p:nvPr/>
        </p:nvGrpSpPr>
        <p:grpSpPr>
          <a:xfrm>
            <a:off x="5684680" y="1361872"/>
            <a:ext cx="2568072" cy="4731296"/>
            <a:chOff x="4052648" y="1188251"/>
            <a:chExt cx="2568072" cy="4731296"/>
          </a:xfrm>
        </p:grpSpPr>
        <p:pic>
          <p:nvPicPr>
            <p:cNvPr id="13" name="Picture 2" descr="C:\Documents and Settings\Pennie\My Documents\TechEd 2009\WMB\WMB402_Jeff\HTC_Topaz.png"/>
            <p:cNvPicPr>
              <a:picLocks noChangeAspect="1" noChangeArrowheads="1"/>
            </p:cNvPicPr>
            <p:nvPr/>
          </p:nvPicPr>
          <p:blipFill>
            <a:blip r:embed="rId4" cstate="screen"/>
            <a:srcRect/>
            <a:stretch>
              <a:fillRect/>
            </a:stretch>
          </p:blipFill>
          <p:spPr bwMode="auto">
            <a:xfrm>
              <a:off x="4052648" y="1188251"/>
              <a:ext cx="2568072" cy="4731296"/>
            </a:xfrm>
            <a:prstGeom prst="rect">
              <a:avLst/>
            </a:prstGeom>
            <a:noFill/>
          </p:spPr>
        </p:pic>
        <p:pic>
          <p:nvPicPr>
            <p:cNvPr id="16" name="Picture 3" descr="C:\Documents and Settings\Pennie\My Documents\TechEd 2009\WMB\WMB402_Jeff\6[1].5images\6.5homescreen.BMP"/>
            <p:cNvPicPr>
              <a:picLocks noChangeAspect="1" noChangeArrowheads="1"/>
            </p:cNvPicPr>
            <p:nvPr/>
          </p:nvPicPr>
          <p:blipFill>
            <a:blip r:embed="rId5" cstate="screen"/>
            <a:srcRect/>
            <a:stretch>
              <a:fillRect/>
            </a:stretch>
          </p:blipFill>
          <p:spPr bwMode="auto">
            <a:xfrm>
              <a:off x="4293359" y="1802697"/>
              <a:ext cx="2086650" cy="3095755"/>
            </a:xfrm>
            <a:prstGeom prst="rect">
              <a:avLst/>
            </a:prstGeom>
            <a:noFill/>
          </p:spPr>
        </p:pic>
      </p:grpSp>
      <p:grpSp>
        <p:nvGrpSpPr>
          <p:cNvPr id="17" name="Group 20"/>
          <p:cNvGrpSpPr/>
          <p:nvPr/>
        </p:nvGrpSpPr>
        <p:grpSpPr>
          <a:xfrm>
            <a:off x="963840" y="1415535"/>
            <a:ext cx="954107" cy="850863"/>
            <a:chOff x="454553" y="1577580"/>
            <a:chExt cx="954107" cy="850863"/>
          </a:xfrm>
        </p:grpSpPr>
        <p:sp>
          <p:nvSpPr>
            <p:cNvPr id="18" name="Rectangle 11"/>
            <p:cNvSpPr/>
            <p:nvPr/>
          </p:nvSpPr>
          <p:spPr>
            <a:xfrm>
              <a:off x="454553" y="1577580"/>
              <a:ext cx="902811"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透明</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19" name="Rectangle 12"/>
            <p:cNvSpPr/>
            <p:nvPr/>
          </p:nvSpPr>
          <p:spPr>
            <a:xfrm>
              <a:off x="454553" y="2028333"/>
              <a:ext cx="95410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对话框</a:t>
              </a:r>
              <a:endParaRPr lang="en-US" sz="2000" dirty="0" smtClean="0">
                <a:effectLst>
                  <a:glow rad="139700">
                    <a:schemeClr val="bg1">
                      <a:alpha val="40000"/>
                    </a:schemeClr>
                  </a:glow>
                  <a:outerShdw blurRad="38100" dist="38100" dir="2700000" algn="tl">
                    <a:srgbClr val="000000">
                      <a:alpha val="43137"/>
                    </a:srgbClr>
                  </a:outerShdw>
                </a:effectLst>
              </a:endParaRPr>
            </a:p>
          </p:txBody>
        </p:sp>
      </p:grpSp>
      <p:grpSp>
        <p:nvGrpSpPr>
          <p:cNvPr id="20" name="Group 21"/>
          <p:cNvGrpSpPr/>
          <p:nvPr/>
        </p:nvGrpSpPr>
        <p:grpSpPr>
          <a:xfrm>
            <a:off x="963840" y="2606763"/>
            <a:ext cx="954107" cy="839290"/>
            <a:chOff x="454553" y="2656920"/>
            <a:chExt cx="954107" cy="839290"/>
          </a:xfrm>
        </p:grpSpPr>
        <p:sp>
          <p:nvSpPr>
            <p:cNvPr id="21" name="Rectangle 13"/>
            <p:cNvSpPr/>
            <p:nvPr/>
          </p:nvSpPr>
          <p:spPr>
            <a:xfrm>
              <a:off x="454553" y="2656920"/>
              <a:ext cx="861133" cy="523220"/>
            </a:xfrm>
            <a:prstGeom prst="rect">
              <a:avLst/>
            </a:prstGeom>
          </p:spPr>
          <p:txBody>
            <a:bodyPr wrap="none">
              <a:spAutoFit/>
            </a:bodyPr>
            <a:lstStyle/>
            <a:p>
              <a:r>
                <a:rPr lang="en-US" sz="2800" dirty="0" smtClean="0">
                  <a:effectLst>
                    <a:glow rad="139700">
                      <a:schemeClr val="bg1">
                        <a:alpha val="40000"/>
                      </a:schemeClr>
                    </a:glow>
                    <a:outerShdw blurRad="38100" dist="38100" dir="2700000" algn="tl">
                      <a:srgbClr val="000000">
                        <a:alpha val="43137"/>
                      </a:srgbClr>
                    </a:outerShdw>
                  </a:effectLst>
                </a:rPr>
                <a:t>HUD</a:t>
              </a:r>
            </a:p>
          </p:txBody>
        </p:sp>
        <p:sp>
          <p:nvSpPr>
            <p:cNvPr id="22" name="Rectangle 14"/>
            <p:cNvSpPr/>
            <p:nvPr/>
          </p:nvSpPr>
          <p:spPr>
            <a:xfrm>
              <a:off x="454553" y="3096100"/>
              <a:ext cx="95410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工具条</a:t>
              </a:r>
              <a:endParaRPr lang="en-US" sz="2000" dirty="0" smtClean="0">
                <a:effectLst>
                  <a:glow rad="139700">
                    <a:schemeClr val="bg1">
                      <a:alpha val="40000"/>
                    </a:schemeClr>
                  </a:glow>
                  <a:outerShdw blurRad="38100" dist="38100" dir="2700000" algn="tl">
                    <a:srgbClr val="000000">
                      <a:alpha val="43137"/>
                    </a:srgbClr>
                  </a:outerShdw>
                </a:effectLst>
              </a:endParaRPr>
            </a:p>
          </p:txBody>
        </p:sp>
      </p:grpSp>
      <p:sp>
        <p:nvSpPr>
          <p:cNvPr id="23" name="Rectangle 15"/>
          <p:cNvSpPr/>
          <p:nvPr/>
        </p:nvSpPr>
        <p:spPr>
          <a:xfrm>
            <a:off x="963840" y="3786418"/>
            <a:ext cx="162095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滑动面板</a:t>
            </a:r>
            <a:endParaRPr lang="en-US" sz="2800" dirty="0" smtClean="0">
              <a:effectLst>
                <a:glow rad="139700">
                  <a:schemeClr val="bg1">
                    <a:alpha val="40000"/>
                  </a:schemeClr>
                </a:glow>
                <a:outerShdw blurRad="38100" dist="38100" dir="2700000" algn="tl">
                  <a:srgbClr val="000000">
                    <a:alpha val="43137"/>
                  </a:srgbClr>
                </a:outerShdw>
              </a:effectLst>
            </a:endParaRPr>
          </a:p>
        </p:txBody>
      </p:sp>
      <p:grpSp>
        <p:nvGrpSpPr>
          <p:cNvPr id="24" name="Group 22"/>
          <p:cNvGrpSpPr/>
          <p:nvPr/>
        </p:nvGrpSpPr>
        <p:grpSpPr>
          <a:xfrm>
            <a:off x="963840" y="4650002"/>
            <a:ext cx="3057247" cy="1668194"/>
            <a:chOff x="454553" y="4337485"/>
            <a:chExt cx="3057247" cy="1668194"/>
          </a:xfrm>
        </p:grpSpPr>
        <p:sp>
          <p:nvSpPr>
            <p:cNvPr id="25" name="Rectangle 16"/>
            <p:cNvSpPr/>
            <p:nvPr/>
          </p:nvSpPr>
          <p:spPr>
            <a:xfrm>
              <a:off x="454553" y="4337485"/>
              <a:ext cx="3057247" cy="523220"/>
            </a:xfrm>
            <a:prstGeom prst="rect">
              <a:avLst/>
            </a:prstGeom>
          </p:spPr>
          <p:txBody>
            <a:bodyPr wrap="none">
              <a:spAutoFit/>
            </a:bodyPr>
            <a:lstStyle/>
            <a:p>
              <a:r>
                <a:rPr lang="zh-CN" altLang="en-US" sz="2800" dirty="0" smtClean="0">
                  <a:effectLst>
                    <a:glow rad="139700">
                      <a:schemeClr val="bg1">
                        <a:alpha val="40000"/>
                      </a:schemeClr>
                    </a:glow>
                    <a:outerShdw blurRad="38100" dist="38100" dir="2700000" algn="tl">
                      <a:srgbClr val="000000">
                        <a:alpha val="43137"/>
                      </a:srgbClr>
                    </a:outerShdw>
                  </a:effectLst>
                </a:rPr>
                <a:t>浪费了的屏幕像素</a:t>
              </a:r>
              <a:endParaRPr lang="en-US" sz="2800" dirty="0" smtClean="0">
                <a:effectLst>
                  <a:glow rad="139700">
                    <a:schemeClr val="bg1">
                      <a:alpha val="40000"/>
                    </a:schemeClr>
                  </a:glow>
                  <a:outerShdw blurRad="38100" dist="38100" dir="2700000" algn="tl">
                    <a:srgbClr val="000000">
                      <a:alpha val="43137"/>
                    </a:srgbClr>
                  </a:outerShdw>
                </a:effectLst>
              </a:endParaRPr>
            </a:p>
          </p:txBody>
        </p:sp>
        <p:sp>
          <p:nvSpPr>
            <p:cNvPr id="26" name="Rectangle 17"/>
            <p:cNvSpPr/>
            <p:nvPr/>
          </p:nvSpPr>
          <p:spPr>
            <a:xfrm>
              <a:off x="454553" y="4799813"/>
              <a:ext cx="95410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标题栏</a:t>
              </a:r>
              <a:endParaRPr lang="en-US" sz="2000" dirty="0" smtClean="0">
                <a:effectLst>
                  <a:glow rad="139700">
                    <a:schemeClr val="bg1">
                      <a:alpha val="40000"/>
                    </a:schemeClr>
                  </a:glow>
                  <a:outerShdw blurRad="38100" dist="38100" dir="2700000" algn="tl">
                    <a:srgbClr val="000000">
                      <a:alpha val="43137"/>
                    </a:srgbClr>
                  </a:outerShdw>
                </a:effectLst>
              </a:endParaRPr>
            </a:p>
          </p:txBody>
        </p:sp>
        <p:sp>
          <p:nvSpPr>
            <p:cNvPr id="27" name="Rectangle 18"/>
            <p:cNvSpPr/>
            <p:nvPr/>
          </p:nvSpPr>
          <p:spPr>
            <a:xfrm>
              <a:off x="454553" y="5202691"/>
              <a:ext cx="95410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菜单栏</a:t>
              </a:r>
              <a:endParaRPr lang="en-US" sz="2000" dirty="0" smtClean="0">
                <a:effectLst>
                  <a:glow rad="139700">
                    <a:schemeClr val="bg1">
                      <a:alpha val="40000"/>
                    </a:schemeClr>
                  </a:glow>
                  <a:outerShdw blurRad="38100" dist="38100" dir="2700000" algn="tl">
                    <a:srgbClr val="000000">
                      <a:alpha val="43137"/>
                    </a:srgbClr>
                  </a:outerShdw>
                </a:effectLst>
              </a:endParaRPr>
            </a:p>
          </p:txBody>
        </p:sp>
        <p:sp>
          <p:nvSpPr>
            <p:cNvPr id="28" name="Rectangle 19"/>
            <p:cNvSpPr/>
            <p:nvPr/>
          </p:nvSpPr>
          <p:spPr>
            <a:xfrm>
              <a:off x="454553" y="5605569"/>
              <a:ext cx="954107" cy="400110"/>
            </a:xfrm>
            <a:prstGeom prst="rect">
              <a:avLst/>
            </a:prstGeom>
          </p:spPr>
          <p:txBody>
            <a:bodyPr wrap="none">
              <a:spAutoFit/>
            </a:bodyPr>
            <a:lstStyle/>
            <a:p>
              <a:pPr marL="0" lvl="1"/>
              <a:r>
                <a:rPr lang="zh-CN" altLang="en-US" sz="2000" dirty="0" smtClean="0">
                  <a:effectLst>
                    <a:glow rad="139700">
                      <a:schemeClr val="bg1">
                        <a:alpha val="40000"/>
                      </a:schemeClr>
                    </a:glow>
                    <a:outerShdw blurRad="38100" dist="38100" dir="2700000" algn="tl">
                      <a:srgbClr val="000000">
                        <a:alpha val="43137"/>
                      </a:srgbClr>
                    </a:outerShdw>
                  </a:effectLst>
                </a:rPr>
                <a:t>滚动条</a:t>
              </a:r>
              <a:endParaRPr lang="en-US" sz="2000" dirty="0" smtClean="0">
                <a:effectLst>
                  <a:glow rad="139700">
                    <a:schemeClr val="bg1">
                      <a:alpha val="40000"/>
                    </a:schemeClr>
                  </a:glow>
                  <a:outerShdw blurRad="38100" dist="38100" dir="2700000" algn="tl">
                    <a:srgbClr val="000000">
                      <a:alpha val="43137"/>
                    </a:srgbClr>
                  </a:outerShdw>
                </a:effectLst>
              </a:endParaRPr>
            </a:p>
          </p:txBody>
        </p:sp>
      </p:grpSp>
      <p:grpSp>
        <p:nvGrpSpPr>
          <p:cNvPr id="29" name="Group 29"/>
          <p:cNvGrpSpPr/>
          <p:nvPr/>
        </p:nvGrpSpPr>
        <p:grpSpPr>
          <a:xfrm>
            <a:off x="5445293" y="3183040"/>
            <a:ext cx="605859" cy="605860"/>
            <a:chOff x="4577201" y="3032575"/>
            <a:chExt cx="825770" cy="825771"/>
          </a:xfrm>
        </p:grpSpPr>
        <p:sp>
          <p:nvSpPr>
            <p:cNvPr id="30" name="Oval 24"/>
            <p:cNvSpPr/>
            <p:nvPr/>
          </p:nvSpPr>
          <p:spPr>
            <a:xfrm>
              <a:off x="4768605" y="3223979"/>
              <a:ext cx="442963" cy="442963"/>
            </a:xfrm>
            <a:prstGeom prst="ellipse">
              <a:avLst/>
            </a:prstGeom>
            <a:solidFill>
              <a:schemeClr val="accent2">
                <a:alpha val="48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25"/>
            <p:cNvSpPr/>
            <p:nvPr/>
          </p:nvSpPr>
          <p:spPr>
            <a:xfrm>
              <a:off x="4577201" y="3032575"/>
              <a:ext cx="825770" cy="825771"/>
            </a:xfrm>
            <a:prstGeom prst="ellipse">
              <a:avLst/>
            </a:prstGeom>
            <a:gradFill flip="none" rotWithShape="1">
              <a:gsLst>
                <a:gs pos="0">
                  <a:schemeClr val="accent1">
                    <a:tint val="66000"/>
                    <a:satMod val="160000"/>
                    <a:alpha val="0"/>
                  </a:schemeClr>
                </a:gs>
                <a:gs pos="50000">
                  <a:srgbClr val="FFFF00">
                    <a:alpha val="0"/>
                  </a:srgbClr>
                </a:gs>
                <a:gs pos="100000">
                  <a:srgbClr val="F2E20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2" name="Straight Connector 36"/>
          <p:cNvCxnSpPr/>
          <p:nvPr/>
        </p:nvCxnSpPr>
        <p:spPr>
          <a:xfrm>
            <a:off x="4490976" y="3485176"/>
            <a:ext cx="1064871" cy="1588"/>
          </a:xfrm>
          <a:prstGeom prst="line">
            <a:avLst/>
          </a:prstGeom>
          <a:ln w="57150" cap="rnd">
            <a:gradFill flip="none" rotWithShape="1">
              <a:gsLst>
                <a:gs pos="0">
                  <a:schemeClr val="accent1">
                    <a:tint val="66000"/>
                    <a:satMod val="160000"/>
                    <a:alpha val="0"/>
                  </a:schemeClr>
                </a:gs>
                <a:gs pos="50000">
                  <a:schemeClr val="accent2"/>
                </a:gs>
                <a:gs pos="100000">
                  <a:schemeClr val="accent2"/>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内容最大化</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全屏显示(4:3)</PresentationFormat>
  <Paragraphs>135</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幻灯片 1</vt:lpstr>
      <vt:lpstr>构建丰富的引人注目的 Windows Mobile应用</vt:lpstr>
      <vt:lpstr>解析 -- 丰富的引人注目的UI</vt:lpstr>
      <vt:lpstr>更快一点</vt:lpstr>
      <vt:lpstr>演 示</vt:lpstr>
      <vt:lpstr>简单的导航</vt:lpstr>
      <vt:lpstr>演 示</vt:lpstr>
      <vt:lpstr>内容最大化</vt:lpstr>
      <vt:lpstr>演 示</vt:lpstr>
      <vt:lpstr>丰富的控件</vt:lpstr>
      <vt:lpstr>演 示</vt:lpstr>
      <vt:lpstr>动画</vt:lpstr>
      <vt:lpstr>演 示</vt:lpstr>
      <vt:lpstr>触摸</vt:lpstr>
      <vt:lpstr>演 示</vt:lpstr>
      <vt:lpstr>单手操作</vt:lpstr>
      <vt:lpstr>演 示</vt:lpstr>
      <vt:lpstr>解析 -- 丰富的引人注目的内容</vt:lpstr>
      <vt:lpstr>Live Mesh</vt:lpstr>
      <vt:lpstr>My Phone</vt:lpstr>
      <vt:lpstr>Windows ® Phone</vt:lpstr>
      <vt:lpstr>整合微软的Live服务</vt:lpstr>
      <vt:lpstr>参考资源</vt:lpstr>
      <vt:lpstr>疑问和解答</vt:lpstr>
      <vt:lpstr>专家问答区 (F4) 本课程结束后，我将在接下来的70分钟内于4层专家问答区与您交流答疑</vt:lpstr>
      <vt:lpstr>幻灯片 26</vt:lpstr>
      <vt:lpstr>幻灯片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2009-10-29T02:26:40Z</dcterms:created>
  <dcterms:modified xsi:type="dcterms:W3CDTF">2009-10-29T02:26:45Z</dcterms:modified>
  <cp:category/>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