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sldIdLst>
    <p:sldId id="256" r:id="rId2"/>
    <p:sldId id="257" r:id="rId3"/>
    <p:sldId id="277" r:id="rId4"/>
    <p:sldId id="278" r:id="rId5"/>
    <p:sldId id="282" r:id="rId6"/>
    <p:sldId id="283" r:id="rId7"/>
    <p:sldId id="284" r:id="rId8"/>
    <p:sldId id="285" r:id="rId9"/>
    <p:sldId id="286" r:id="rId10"/>
    <p:sldId id="317" r:id="rId11"/>
    <p:sldId id="279" r:id="rId12"/>
    <p:sldId id="292" r:id="rId13"/>
    <p:sldId id="293" r:id="rId14"/>
    <p:sldId id="287" r:id="rId15"/>
    <p:sldId id="294" r:id="rId16"/>
    <p:sldId id="299" r:id="rId17"/>
    <p:sldId id="296" r:id="rId18"/>
    <p:sldId id="297" r:id="rId19"/>
    <p:sldId id="298" r:id="rId20"/>
    <p:sldId id="305" r:id="rId21"/>
    <p:sldId id="288" r:id="rId22"/>
    <p:sldId id="306" r:id="rId23"/>
    <p:sldId id="307" r:id="rId24"/>
    <p:sldId id="308" r:id="rId25"/>
    <p:sldId id="301" r:id="rId26"/>
    <p:sldId id="289" r:id="rId27"/>
    <p:sldId id="309" r:id="rId28"/>
    <p:sldId id="302" r:id="rId29"/>
    <p:sldId id="290" r:id="rId30"/>
    <p:sldId id="310" r:id="rId31"/>
    <p:sldId id="303" r:id="rId32"/>
    <p:sldId id="291" r:id="rId33"/>
    <p:sldId id="311" r:id="rId34"/>
    <p:sldId id="304" r:id="rId35"/>
    <p:sldId id="280" r:id="rId36"/>
    <p:sldId id="313" r:id="rId37"/>
    <p:sldId id="314" r:id="rId38"/>
    <p:sldId id="315" r:id="rId39"/>
    <p:sldId id="316" r:id="rId40"/>
    <p:sldId id="281" r:id="rId41"/>
    <p:sldId id="272" r:id="rId42"/>
    <p:sldId id="273" r:id="rId43"/>
    <p:sldId id="318" r:id="rId44"/>
    <p:sldId id="274" r:id="rId45"/>
    <p:sldId id="275"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E6151-A977-4E7C-9CBF-3D39B478A0E6}"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4AF45AE9-404D-4270-9FA3-0F76E6E955A3}">
      <dgm:prSet custT="1"/>
      <dgm:spPr/>
      <dgm:t>
        <a:bodyPr/>
        <a:lstStyle/>
        <a:p>
          <a:pPr rtl="0"/>
          <a:r>
            <a:rPr lang="zh-CN" altLang="en-US" sz="2000" dirty="0" smtClean="0"/>
            <a:t>应用虚拟化管理</a:t>
          </a:r>
          <a:endParaRPr lang="en-US" sz="2000" dirty="0"/>
        </a:p>
      </dgm:t>
    </dgm:pt>
    <dgm:pt modelId="{9512E634-6CBA-4FAD-924E-41F5040E115A}" type="parTrans" cxnId="{5878F9B9-6FB6-416B-925C-98E581802E09}">
      <dgm:prSet/>
      <dgm:spPr/>
      <dgm:t>
        <a:bodyPr/>
        <a:lstStyle/>
        <a:p>
          <a:endParaRPr lang="en-US"/>
        </a:p>
      </dgm:t>
    </dgm:pt>
    <dgm:pt modelId="{F849F5C3-D966-4FAF-870D-2516F884F334}" type="sibTrans" cxnId="{5878F9B9-6FB6-416B-925C-98E581802E09}">
      <dgm:prSet/>
      <dgm:spPr/>
      <dgm:t>
        <a:bodyPr/>
        <a:lstStyle/>
        <a:p>
          <a:endParaRPr lang="en-US"/>
        </a:p>
      </dgm:t>
    </dgm:pt>
    <dgm:pt modelId="{C1B61CFC-14E5-4E1B-A691-5BE1AEB1027D}">
      <dgm:prSet custT="1"/>
      <dgm:spPr/>
      <dgm:t>
        <a:bodyPr/>
        <a:lstStyle/>
        <a:p>
          <a:pPr rtl="0"/>
          <a:r>
            <a:rPr lang="zh-CN" altLang="en-US" sz="2000" dirty="0" smtClean="0"/>
            <a:t>客户端状态报告</a:t>
          </a:r>
          <a:endParaRPr lang="en-US" sz="2000" dirty="0"/>
        </a:p>
      </dgm:t>
    </dgm:pt>
    <dgm:pt modelId="{14DBDB48-A6F0-489B-843B-D60CA0FA57C4}" type="parTrans" cxnId="{74105A8A-B9E0-493C-AF9C-1623AF294B18}">
      <dgm:prSet/>
      <dgm:spPr/>
      <dgm:t>
        <a:bodyPr/>
        <a:lstStyle/>
        <a:p>
          <a:endParaRPr lang="zh-CN" altLang="en-US"/>
        </a:p>
      </dgm:t>
    </dgm:pt>
    <dgm:pt modelId="{0D39E66E-703C-4D54-90F6-8D9E07F28AF3}" type="sibTrans" cxnId="{74105A8A-B9E0-493C-AF9C-1623AF294B18}">
      <dgm:prSet/>
      <dgm:spPr/>
      <dgm:t>
        <a:bodyPr/>
        <a:lstStyle/>
        <a:p>
          <a:endParaRPr lang="zh-CN" altLang="en-US"/>
        </a:p>
      </dgm:t>
    </dgm:pt>
    <dgm:pt modelId="{8077E5BE-AD1D-48AC-AFC8-508877393DB9}">
      <dgm:prSet custT="1"/>
      <dgm:spPr/>
      <dgm:t>
        <a:bodyPr/>
        <a:lstStyle/>
        <a:p>
          <a:pPr rtl="0"/>
          <a:r>
            <a:rPr lang="en-US" sz="2000" dirty="0" smtClean="0"/>
            <a:t>Forefront Client security </a:t>
          </a:r>
        </a:p>
        <a:p>
          <a:pPr rtl="0"/>
          <a:r>
            <a:rPr lang="zh-CN" altLang="en-US" sz="2000" dirty="0" smtClean="0"/>
            <a:t>集成</a:t>
          </a:r>
          <a:endParaRPr lang="en-US" sz="2000" dirty="0"/>
        </a:p>
      </dgm:t>
    </dgm:pt>
    <dgm:pt modelId="{4A6DF4DF-46FF-489E-97C6-3D35B2255986}" type="parTrans" cxnId="{0A349285-0921-4D94-ACAF-90F4D5492B80}">
      <dgm:prSet/>
      <dgm:spPr/>
      <dgm:t>
        <a:bodyPr/>
        <a:lstStyle/>
        <a:p>
          <a:endParaRPr lang="zh-CN" altLang="en-US"/>
        </a:p>
      </dgm:t>
    </dgm:pt>
    <dgm:pt modelId="{E7ACAC55-2BF4-4756-BB1F-6E3A82553796}" type="sibTrans" cxnId="{0A349285-0921-4D94-ACAF-90F4D5492B80}">
      <dgm:prSet/>
      <dgm:spPr/>
      <dgm:t>
        <a:bodyPr/>
        <a:lstStyle/>
        <a:p>
          <a:endParaRPr lang="zh-CN" altLang="en-US"/>
        </a:p>
      </dgm:t>
    </dgm:pt>
    <dgm:pt modelId="{E7C2CD43-057C-4097-B245-67FBE9227983}">
      <dgm:prSet custT="1"/>
      <dgm:spPr/>
      <dgm:t>
        <a:bodyPr/>
        <a:lstStyle/>
        <a:p>
          <a:pPr rtl="0"/>
          <a:r>
            <a:rPr lang="en-US" sz="2000" dirty="0" smtClean="0"/>
            <a:t>SQL </a:t>
          </a:r>
          <a:r>
            <a:rPr lang="zh-CN" altLang="en-US" sz="2000" dirty="0" smtClean="0"/>
            <a:t>报表服务集成</a:t>
          </a:r>
          <a:endParaRPr lang="en-US" sz="2000" dirty="0"/>
        </a:p>
      </dgm:t>
    </dgm:pt>
    <dgm:pt modelId="{79089682-63C9-43C6-81D2-70921AF4C72F}" type="parTrans" cxnId="{937435D1-BA8C-4989-96C9-7F41B1EAED73}">
      <dgm:prSet/>
      <dgm:spPr/>
      <dgm:t>
        <a:bodyPr/>
        <a:lstStyle/>
        <a:p>
          <a:endParaRPr lang="zh-CN" altLang="en-US"/>
        </a:p>
      </dgm:t>
    </dgm:pt>
    <dgm:pt modelId="{0DF788DE-3879-4D36-A0B2-946E28669983}" type="sibTrans" cxnId="{937435D1-BA8C-4989-96C9-7F41B1EAED73}">
      <dgm:prSet/>
      <dgm:spPr/>
      <dgm:t>
        <a:bodyPr/>
        <a:lstStyle/>
        <a:p>
          <a:endParaRPr lang="zh-CN" altLang="en-US"/>
        </a:p>
      </dgm:t>
    </dgm:pt>
    <dgm:pt modelId="{5508C340-A5BC-4EC5-87B5-BFF93C3D86C7}">
      <dgm:prSet custT="1"/>
      <dgm:spPr/>
      <dgm:t>
        <a:bodyPr/>
        <a:lstStyle/>
        <a:p>
          <a:pPr rtl="0"/>
          <a:r>
            <a:rPr lang="zh-CN" altLang="en-US" sz="2000" dirty="0" smtClean="0"/>
            <a:t>新的操作系统部署能力</a:t>
          </a:r>
          <a:endParaRPr lang="en-US" sz="2000" dirty="0"/>
        </a:p>
      </dgm:t>
    </dgm:pt>
    <dgm:pt modelId="{C7722E66-402D-4424-9A52-B53DFBA40C3E}" type="parTrans" cxnId="{74DA866D-4C2F-4A1D-9A52-6870F07E6DF9}">
      <dgm:prSet/>
      <dgm:spPr/>
      <dgm:t>
        <a:bodyPr/>
        <a:lstStyle/>
        <a:p>
          <a:endParaRPr lang="zh-CN" altLang="en-US"/>
        </a:p>
      </dgm:t>
    </dgm:pt>
    <dgm:pt modelId="{95DBC13F-8044-4F12-A3EE-C23C2E5C7422}" type="sibTrans" cxnId="{74DA866D-4C2F-4A1D-9A52-6870F07E6DF9}">
      <dgm:prSet/>
      <dgm:spPr/>
      <dgm:t>
        <a:bodyPr/>
        <a:lstStyle/>
        <a:p>
          <a:endParaRPr lang="zh-CN" altLang="en-US"/>
        </a:p>
      </dgm:t>
    </dgm:pt>
    <dgm:pt modelId="{87411C1A-3AB7-4762-8669-87D93F75C701}">
      <dgm:prSet custT="1"/>
      <dgm:spPr/>
      <dgm:t>
        <a:bodyPr/>
        <a:lstStyle/>
        <a:p>
          <a:pPr rtl="0"/>
          <a:r>
            <a:rPr lang="zh-CN" altLang="en-US" sz="2000" dirty="0" smtClean="0"/>
            <a:t>与微软的应用虚拟化无缝的集成</a:t>
          </a:r>
          <a:endParaRPr lang="en-US" sz="2000" dirty="0"/>
        </a:p>
      </dgm:t>
    </dgm:pt>
    <dgm:pt modelId="{FDB1183B-AB56-43F0-9522-A06C40E3832F}" type="parTrans" cxnId="{9A78D4C8-C373-436C-8591-9D1525CD45C3}">
      <dgm:prSet/>
      <dgm:spPr/>
      <dgm:t>
        <a:bodyPr/>
        <a:lstStyle/>
        <a:p>
          <a:endParaRPr lang="zh-CN" altLang="en-US"/>
        </a:p>
      </dgm:t>
    </dgm:pt>
    <dgm:pt modelId="{D2BE53CA-054E-46C1-83AC-699FFBE21066}" type="sibTrans" cxnId="{9A78D4C8-C373-436C-8591-9D1525CD45C3}">
      <dgm:prSet/>
      <dgm:spPr/>
      <dgm:t>
        <a:bodyPr/>
        <a:lstStyle/>
        <a:p>
          <a:endParaRPr lang="zh-CN" altLang="en-US"/>
        </a:p>
      </dgm:t>
    </dgm:pt>
    <dgm:pt modelId="{CDB4C456-40C3-44C4-9630-D9F8BFA5C223}">
      <dgm:prSet custT="1"/>
      <dgm:spPr/>
      <dgm:t>
        <a:bodyPr/>
        <a:lstStyle/>
        <a:p>
          <a:pPr rtl="0"/>
          <a:r>
            <a:rPr lang="zh-CN" altLang="en-US" sz="2000" dirty="0" smtClean="0"/>
            <a:t>增加了多播和未知计算机支持</a:t>
          </a:r>
          <a:endParaRPr lang="en-US" sz="2000" dirty="0"/>
        </a:p>
      </dgm:t>
    </dgm:pt>
    <dgm:pt modelId="{B72AD260-EB8A-4D20-918F-5D1C5CE023F6}" type="parTrans" cxnId="{D6D099B3-3367-4563-AA37-06AE83BFA928}">
      <dgm:prSet/>
      <dgm:spPr/>
      <dgm:t>
        <a:bodyPr/>
        <a:lstStyle/>
        <a:p>
          <a:endParaRPr lang="zh-CN" altLang="en-US"/>
        </a:p>
      </dgm:t>
    </dgm:pt>
    <dgm:pt modelId="{AD457DB3-CEDD-424D-B2F9-5E4B0F19EB66}" type="sibTrans" cxnId="{D6D099B3-3367-4563-AA37-06AE83BFA928}">
      <dgm:prSet/>
      <dgm:spPr/>
      <dgm:t>
        <a:bodyPr/>
        <a:lstStyle/>
        <a:p>
          <a:endParaRPr lang="zh-CN" altLang="en-US"/>
        </a:p>
      </dgm:t>
    </dgm:pt>
    <dgm:pt modelId="{3B407886-A61B-41D8-9887-7778C13C861B}">
      <dgm:prSet custT="1"/>
      <dgm:spPr/>
      <dgm:t>
        <a:bodyPr/>
        <a:lstStyle/>
        <a:p>
          <a:pPr rtl="0"/>
          <a:r>
            <a:rPr lang="zh-CN" altLang="en-US" sz="2000" dirty="0" smtClean="0"/>
            <a:t>客户端关键性能指标的汇总</a:t>
          </a:r>
          <a:endParaRPr lang="en-US" sz="2000" dirty="0"/>
        </a:p>
      </dgm:t>
    </dgm:pt>
    <dgm:pt modelId="{2357831F-39A2-4777-A4CE-92279D3C9DB7}" type="parTrans" cxnId="{998B8E8A-5063-4DEE-A550-D0D28AA46A03}">
      <dgm:prSet/>
      <dgm:spPr/>
      <dgm:t>
        <a:bodyPr/>
        <a:lstStyle/>
        <a:p>
          <a:endParaRPr lang="zh-CN" altLang="en-US"/>
        </a:p>
      </dgm:t>
    </dgm:pt>
    <dgm:pt modelId="{978E04B1-78BD-44DC-8E61-D0793F96840B}" type="sibTrans" cxnId="{998B8E8A-5063-4DEE-A550-D0D28AA46A03}">
      <dgm:prSet/>
      <dgm:spPr/>
      <dgm:t>
        <a:bodyPr/>
        <a:lstStyle/>
        <a:p>
          <a:endParaRPr lang="zh-CN" altLang="en-US"/>
        </a:p>
      </dgm:t>
    </dgm:pt>
    <dgm:pt modelId="{25A62759-A6F0-46DF-B278-3FB841F59BC8}">
      <dgm:prSet custT="1"/>
      <dgm:spPr/>
      <dgm:t>
        <a:bodyPr/>
        <a:lstStyle/>
        <a:p>
          <a:pPr rtl="0"/>
          <a:r>
            <a:rPr lang="zh-CN" altLang="en-US" sz="2000" dirty="0" smtClean="0"/>
            <a:t>迁移</a:t>
          </a:r>
          <a:r>
            <a:rPr lang="en-US" sz="2000" dirty="0" err="1" smtClean="0"/>
            <a:t>ConfigMgr</a:t>
          </a:r>
          <a:r>
            <a:rPr lang="en-US" sz="2000" dirty="0" smtClean="0"/>
            <a:t> </a:t>
          </a:r>
          <a:r>
            <a:rPr lang="zh-CN" altLang="en-US" sz="2000" dirty="0" smtClean="0"/>
            <a:t>的报表到更强大的报表平台</a:t>
          </a:r>
          <a:endParaRPr lang="en-US" sz="2000" dirty="0"/>
        </a:p>
      </dgm:t>
    </dgm:pt>
    <dgm:pt modelId="{CA8B5B05-4769-4330-B2B5-4C6F138CD7A3}" type="parTrans" cxnId="{3E4DBC47-CC03-4CA5-8A1E-25475EE11708}">
      <dgm:prSet/>
      <dgm:spPr/>
      <dgm:t>
        <a:bodyPr/>
        <a:lstStyle/>
        <a:p>
          <a:endParaRPr lang="zh-CN" altLang="en-US"/>
        </a:p>
      </dgm:t>
    </dgm:pt>
    <dgm:pt modelId="{13950B79-4B33-4796-89C8-B17D20242A48}" type="sibTrans" cxnId="{3E4DBC47-CC03-4CA5-8A1E-25475EE11708}">
      <dgm:prSet/>
      <dgm:spPr/>
      <dgm:t>
        <a:bodyPr/>
        <a:lstStyle/>
        <a:p>
          <a:endParaRPr lang="zh-CN" altLang="en-US"/>
        </a:p>
      </dgm:t>
    </dgm:pt>
    <dgm:pt modelId="{B1588FAA-55C4-4DCB-9611-3301621AB6B6}">
      <dgm:prSet custT="1"/>
      <dgm:spPr/>
      <dgm:t>
        <a:bodyPr/>
        <a:lstStyle/>
        <a:p>
          <a:pPr rtl="0"/>
          <a:r>
            <a:rPr lang="en-US" sz="2000" dirty="0" smtClean="0"/>
            <a:t>Forefront </a:t>
          </a:r>
          <a:r>
            <a:rPr lang="zh-CN" altLang="en-US" sz="2000" dirty="0" smtClean="0"/>
            <a:t>客户端状态配置包知识库</a:t>
          </a:r>
          <a:endParaRPr lang="en-US" sz="2000" dirty="0"/>
        </a:p>
      </dgm:t>
    </dgm:pt>
    <dgm:pt modelId="{DDE1980E-D22F-48B3-9EC8-5B30EC6E4AAB}" type="parTrans" cxnId="{47043AA8-74CE-44E1-9FE7-5133D4022066}">
      <dgm:prSet/>
      <dgm:spPr/>
      <dgm:t>
        <a:bodyPr/>
        <a:lstStyle/>
        <a:p>
          <a:endParaRPr lang="zh-CN" altLang="en-US"/>
        </a:p>
      </dgm:t>
    </dgm:pt>
    <dgm:pt modelId="{3C1A7120-1FFF-445F-9371-4255C4178EEF}" type="sibTrans" cxnId="{47043AA8-74CE-44E1-9FE7-5133D4022066}">
      <dgm:prSet/>
      <dgm:spPr/>
      <dgm:t>
        <a:bodyPr/>
        <a:lstStyle/>
        <a:p>
          <a:endParaRPr lang="zh-CN" altLang="en-US"/>
        </a:p>
      </dgm:t>
    </dgm:pt>
    <dgm:pt modelId="{4720941C-A59B-40A6-8754-C9749BC54C90}" type="pres">
      <dgm:prSet presAssocID="{5D2E6151-A977-4E7C-9CBF-3D39B478A0E6}" presName="Name0" presStyleCnt="0">
        <dgm:presLayoutVars>
          <dgm:dir/>
          <dgm:animLvl val="lvl"/>
          <dgm:resizeHandles val="exact"/>
        </dgm:presLayoutVars>
      </dgm:prSet>
      <dgm:spPr/>
      <dgm:t>
        <a:bodyPr/>
        <a:lstStyle/>
        <a:p>
          <a:endParaRPr lang="en-US"/>
        </a:p>
      </dgm:t>
    </dgm:pt>
    <dgm:pt modelId="{66867C0E-5A97-49FC-86A5-0C0AB6B297A9}" type="pres">
      <dgm:prSet presAssocID="{4AF45AE9-404D-4270-9FA3-0F76E6E955A3}" presName="linNode" presStyleCnt="0"/>
      <dgm:spPr/>
    </dgm:pt>
    <dgm:pt modelId="{29064FD0-212D-41CF-9048-F789AA57804B}" type="pres">
      <dgm:prSet presAssocID="{4AF45AE9-404D-4270-9FA3-0F76E6E955A3}" presName="parentText" presStyleLbl="node1" presStyleIdx="0" presStyleCnt="5">
        <dgm:presLayoutVars>
          <dgm:chMax val="1"/>
          <dgm:bulletEnabled val="1"/>
        </dgm:presLayoutVars>
      </dgm:prSet>
      <dgm:spPr/>
      <dgm:t>
        <a:bodyPr/>
        <a:lstStyle/>
        <a:p>
          <a:endParaRPr lang="en-US"/>
        </a:p>
      </dgm:t>
    </dgm:pt>
    <dgm:pt modelId="{34CD48B6-F33D-4BA9-977E-5327027A819A}" type="pres">
      <dgm:prSet presAssocID="{4AF45AE9-404D-4270-9FA3-0F76E6E955A3}" presName="descendantText" presStyleLbl="alignAccFollowNode1" presStyleIdx="0" presStyleCnt="5">
        <dgm:presLayoutVars>
          <dgm:bulletEnabled val="1"/>
        </dgm:presLayoutVars>
      </dgm:prSet>
      <dgm:spPr/>
      <dgm:t>
        <a:bodyPr/>
        <a:lstStyle/>
        <a:p>
          <a:endParaRPr lang="en-US"/>
        </a:p>
      </dgm:t>
    </dgm:pt>
    <dgm:pt modelId="{BCBBB574-08CE-4F7F-B812-577D1576A87F}" type="pres">
      <dgm:prSet presAssocID="{F849F5C3-D966-4FAF-870D-2516F884F334}" presName="sp" presStyleCnt="0"/>
      <dgm:spPr/>
    </dgm:pt>
    <dgm:pt modelId="{A798FC0D-C609-4503-BA1D-A51BE721EEAD}" type="pres">
      <dgm:prSet presAssocID="{5508C340-A5BC-4EC5-87B5-BFF93C3D86C7}" presName="linNode" presStyleCnt="0"/>
      <dgm:spPr/>
    </dgm:pt>
    <dgm:pt modelId="{D20CCB4B-A11C-4BC0-8461-8718B23D8F1A}" type="pres">
      <dgm:prSet presAssocID="{5508C340-A5BC-4EC5-87B5-BFF93C3D86C7}" presName="parentText" presStyleLbl="node1" presStyleIdx="1" presStyleCnt="5">
        <dgm:presLayoutVars>
          <dgm:chMax val="1"/>
          <dgm:bulletEnabled val="1"/>
        </dgm:presLayoutVars>
      </dgm:prSet>
      <dgm:spPr/>
      <dgm:t>
        <a:bodyPr/>
        <a:lstStyle/>
        <a:p>
          <a:endParaRPr lang="en-US"/>
        </a:p>
      </dgm:t>
    </dgm:pt>
    <dgm:pt modelId="{E503B022-1836-4905-B388-1FA38880ACBF}" type="pres">
      <dgm:prSet presAssocID="{5508C340-A5BC-4EC5-87B5-BFF93C3D86C7}" presName="descendantText" presStyleLbl="alignAccFollowNode1" presStyleIdx="1" presStyleCnt="5">
        <dgm:presLayoutVars>
          <dgm:bulletEnabled val="1"/>
        </dgm:presLayoutVars>
      </dgm:prSet>
      <dgm:spPr/>
      <dgm:t>
        <a:bodyPr/>
        <a:lstStyle/>
        <a:p>
          <a:endParaRPr lang="en-US"/>
        </a:p>
      </dgm:t>
    </dgm:pt>
    <dgm:pt modelId="{AB5B4F39-82CF-4657-A796-F879F1C797CA}" type="pres">
      <dgm:prSet presAssocID="{95DBC13F-8044-4F12-A3EE-C23C2E5C7422}" presName="sp" presStyleCnt="0"/>
      <dgm:spPr/>
    </dgm:pt>
    <dgm:pt modelId="{D921D445-FA91-4C7A-BD73-19FA7C2763BC}" type="pres">
      <dgm:prSet presAssocID="{C1B61CFC-14E5-4E1B-A691-5BE1AEB1027D}" presName="linNode" presStyleCnt="0"/>
      <dgm:spPr/>
    </dgm:pt>
    <dgm:pt modelId="{1CAB4553-2B2A-466E-8BB0-32CED747715C}" type="pres">
      <dgm:prSet presAssocID="{C1B61CFC-14E5-4E1B-A691-5BE1AEB1027D}" presName="parentText" presStyleLbl="node1" presStyleIdx="2" presStyleCnt="5">
        <dgm:presLayoutVars>
          <dgm:chMax val="1"/>
          <dgm:bulletEnabled val="1"/>
        </dgm:presLayoutVars>
      </dgm:prSet>
      <dgm:spPr/>
      <dgm:t>
        <a:bodyPr/>
        <a:lstStyle/>
        <a:p>
          <a:endParaRPr lang="en-US"/>
        </a:p>
      </dgm:t>
    </dgm:pt>
    <dgm:pt modelId="{AD5714BC-3A56-4E55-92FA-A99A7B02A288}" type="pres">
      <dgm:prSet presAssocID="{C1B61CFC-14E5-4E1B-A691-5BE1AEB1027D}" presName="descendantText" presStyleLbl="alignAccFollowNode1" presStyleIdx="2" presStyleCnt="5">
        <dgm:presLayoutVars>
          <dgm:bulletEnabled val="1"/>
        </dgm:presLayoutVars>
      </dgm:prSet>
      <dgm:spPr/>
      <dgm:t>
        <a:bodyPr/>
        <a:lstStyle/>
        <a:p>
          <a:endParaRPr lang="en-US"/>
        </a:p>
      </dgm:t>
    </dgm:pt>
    <dgm:pt modelId="{39604129-0FD8-4B4F-A59B-BDA5F3EE82A7}" type="pres">
      <dgm:prSet presAssocID="{0D39E66E-703C-4D54-90F6-8D9E07F28AF3}" presName="sp" presStyleCnt="0"/>
      <dgm:spPr/>
    </dgm:pt>
    <dgm:pt modelId="{CEA0CF1D-093F-4492-AC9F-A1A9A2EE273B}" type="pres">
      <dgm:prSet presAssocID="{E7C2CD43-057C-4097-B245-67FBE9227983}" presName="linNode" presStyleCnt="0"/>
      <dgm:spPr/>
    </dgm:pt>
    <dgm:pt modelId="{E0D915B9-9E9A-4B84-9043-24434305EF67}" type="pres">
      <dgm:prSet presAssocID="{E7C2CD43-057C-4097-B245-67FBE9227983}" presName="parentText" presStyleLbl="node1" presStyleIdx="3" presStyleCnt="5">
        <dgm:presLayoutVars>
          <dgm:chMax val="1"/>
          <dgm:bulletEnabled val="1"/>
        </dgm:presLayoutVars>
      </dgm:prSet>
      <dgm:spPr/>
      <dgm:t>
        <a:bodyPr/>
        <a:lstStyle/>
        <a:p>
          <a:endParaRPr lang="en-US"/>
        </a:p>
      </dgm:t>
    </dgm:pt>
    <dgm:pt modelId="{CE03A0DF-9A13-45A2-9BE3-25D9CC400310}" type="pres">
      <dgm:prSet presAssocID="{E7C2CD43-057C-4097-B245-67FBE9227983}" presName="descendantText" presStyleLbl="alignAccFollowNode1" presStyleIdx="3" presStyleCnt="5">
        <dgm:presLayoutVars>
          <dgm:bulletEnabled val="1"/>
        </dgm:presLayoutVars>
      </dgm:prSet>
      <dgm:spPr/>
      <dgm:t>
        <a:bodyPr/>
        <a:lstStyle/>
        <a:p>
          <a:endParaRPr lang="en-US"/>
        </a:p>
      </dgm:t>
    </dgm:pt>
    <dgm:pt modelId="{32C20144-E772-40DC-A1AD-04A8D22CED35}" type="pres">
      <dgm:prSet presAssocID="{0DF788DE-3879-4D36-A0B2-946E28669983}" presName="sp" presStyleCnt="0"/>
      <dgm:spPr/>
    </dgm:pt>
    <dgm:pt modelId="{C538AE58-4329-4407-A891-509F088C577D}" type="pres">
      <dgm:prSet presAssocID="{8077E5BE-AD1D-48AC-AFC8-508877393DB9}" presName="linNode" presStyleCnt="0"/>
      <dgm:spPr/>
    </dgm:pt>
    <dgm:pt modelId="{314DD13F-B1A3-48C7-98FD-9AB2F0064854}" type="pres">
      <dgm:prSet presAssocID="{8077E5BE-AD1D-48AC-AFC8-508877393DB9}" presName="parentText" presStyleLbl="node1" presStyleIdx="4" presStyleCnt="5">
        <dgm:presLayoutVars>
          <dgm:chMax val="1"/>
          <dgm:bulletEnabled val="1"/>
        </dgm:presLayoutVars>
      </dgm:prSet>
      <dgm:spPr/>
      <dgm:t>
        <a:bodyPr/>
        <a:lstStyle/>
        <a:p>
          <a:endParaRPr lang="en-US"/>
        </a:p>
      </dgm:t>
    </dgm:pt>
    <dgm:pt modelId="{4762B974-64A0-4DC7-8195-0476447CF249}" type="pres">
      <dgm:prSet presAssocID="{8077E5BE-AD1D-48AC-AFC8-508877393DB9}" presName="descendantText" presStyleLbl="alignAccFollowNode1" presStyleIdx="4" presStyleCnt="5">
        <dgm:presLayoutVars>
          <dgm:bulletEnabled val="1"/>
        </dgm:presLayoutVars>
      </dgm:prSet>
      <dgm:spPr/>
      <dgm:t>
        <a:bodyPr/>
        <a:lstStyle/>
        <a:p>
          <a:endParaRPr lang="en-US"/>
        </a:p>
      </dgm:t>
    </dgm:pt>
  </dgm:ptLst>
  <dgm:cxnLst>
    <dgm:cxn modelId="{B812386E-865E-4AE0-B607-2EC79225B10A}" type="presOf" srcId="{25A62759-A6F0-46DF-B278-3FB841F59BC8}" destId="{CE03A0DF-9A13-45A2-9BE3-25D9CC400310}" srcOrd="0" destOrd="0" presId="urn:microsoft.com/office/officeart/2005/8/layout/vList5"/>
    <dgm:cxn modelId="{0FFE4082-0C6D-48FE-BA64-ACE21E6BD5EE}" type="presOf" srcId="{B1588FAA-55C4-4DCB-9611-3301621AB6B6}" destId="{4762B974-64A0-4DC7-8195-0476447CF249}" srcOrd="0" destOrd="0" presId="urn:microsoft.com/office/officeart/2005/8/layout/vList5"/>
    <dgm:cxn modelId="{471501F8-F3F0-4E72-8649-9C134DA39F23}" type="presOf" srcId="{5D2E6151-A977-4E7C-9CBF-3D39B478A0E6}" destId="{4720941C-A59B-40A6-8754-C9749BC54C90}" srcOrd="0" destOrd="0" presId="urn:microsoft.com/office/officeart/2005/8/layout/vList5"/>
    <dgm:cxn modelId="{5878F9B9-6FB6-416B-925C-98E581802E09}" srcId="{5D2E6151-A977-4E7C-9CBF-3D39B478A0E6}" destId="{4AF45AE9-404D-4270-9FA3-0F76E6E955A3}" srcOrd="0" destOrd="0" parTransId="{9512E634-6CBA-4FAD-924E-41F5040E115A}" sibTransId="{F849F5C3-D966-4FAF-870D-2516F884F334}"/>
    <dgm:cxn modelId="{937435D1-BA8C-4989-96C9-7F41B1EAED73}" srcId="{5D2E6151-A977-4E7C-9CBF-3D39B478A0E6}" destId="{E7C2CD43-057C-4097-B245-67FBE9227983}" srcOrd="3" destOrd="0" parTransId="{79089682-63C9-43C6-81D2-70921AF4C72F}" sibTransId="{0DF788DE-3879-4D36-A0B2-946E28669983}"/>
    <dgm:cxn modelId="{74DA866D-4C2F-4A1D-9A52-6870F07E6DF9}" srcId="{5D2E6151-A977-4E7C-9CBF-3D39B478A0E6}" destId="{5508C340-A5BC-4EC5-87B5-BFF93C3D86C7}" srcOrd="1" destOrd="0" parTransId="{C7722E66-402D-4424-9A52-B53DFBA40C3E}" sibTransId="{95DBC13F-8044-4F12-A3EE-C23C2E5C7422}"/>
    <dgm:cxn modelId="{9A78D4C8-C373-436C-8591-9D1525CD45C3}" srcId="{4AF45AE9-404D-4270-9FA3-0F76E6E955A3}" destId="{87411C1A-3AB7-4762-8669-87D93F75C701}" srcOrd="0" destOrd="0" parTransId="{FDB1183B-AB56-43F0-9522-A06C40E3832F}" sibTransId="{D2BE53CA-054E-46C1-83AC-699FFBE21066}"/>
    <dgm:cxn modelId="{C4599C9C-A19E-43BD-ADB4-58B2E3453D29}" type="presOf" srcId="{87411C1A-3AB7-4762-8669-87D93F75C701}" destId="{34CD48B6-F33D-4BA9-977E-5327027A819A}" srcOrd="0" destOrd="0" presId="urn:microsoft.com/office/officeart/2005/8/layout/vList5"/>
    <dgm:cxn modelId="{B44F0C92-5B8F-4B8D-9293-6E6D91E82849}" type="presOf" srcId="{CDB4C456-40C3-44C4-9630-D9F8BFA5C223}" destId="{E503B022-1836-4905-B388-1FA38880ACBF}" srcOrd="0" destOrd="0" presId="urn:microsoft.com/office/officeart/2005/8/layout/vList5"/>
    <dgm:cxn modelId="{BAA52443-BA81-4546-849E-2C98BD9029C8}" type="presOf" srcId="{5508C340-A5BC-4EC5-87B5-BFF93C3D86C7}" destId="{D20CCB4B-A11C-4BC0-8461-8718B23D8F1A}" srcOrd="0" destOrd="0" presId="urn:microsoft.com/office/officeart/2005/8/layout/vList5"/>
    <dgm:cxn modelId="{D6D099B3-3367-4563-AA37-06AE83BFA928}" srcId="{5508C340-A5BC-4EC5-87B5-BFF93C3D86C7}" destId="{CDB4C456-40C3-44C4-9630-D9F8BFA5C223}" srcOrd="0" destOrd="0" parTransId="{B72AD260-EB8A-4D20-918F-5D1C5CE023F6}" sibTransId="{AD457DB3-CEDD-424D-B2F9-5E4B0F19EB66}"/>
    <dgm:cxn modelId="{3E4DBC47-CC03-4CA5-8A1E-25475EE11708}" srcId="{E7C2CD43-057C-4097-B245-67FBE9227983}" destId="{25A62759-A6F0-46DF-B278-3FB841F59BC8}" srcOrd="0" destOrd="0" parTransId="{CA8B5B05-4769-4330-B2B5-4C6F138CD7A3}" sibTransId="{13950B79-4B33-4796-89C8-B17D20242A48}"/>
    <dgm:cxn modelId="{0A349285-0921-4D94-ACAF-90F4D5492B80}" srcId="{5D2E6151-A977-4E7C-9CBF-3D39B478A0E6}" destId="{8077E5BE-AD1D-48AC-AFC8-508877393DB9}" srcOrd="4" destOrd="0" parTransId="{4A6DF4DF-46FF-489E-97C6-3D35B2255986}" sibTransId="{E7ACAC55-2BF4-4756-BB1F-6E3A82553796}"/>
    <dgm:cxn modelId="{74105A8A-B9E0-493C-AF9C-1623AF294B18}" srcId="{5D2E6151-A977-4E7C-9CBF-3D39B478A0E6}" destId="{C1B61CFC-14E5-4E1B-A691-5BE1AEB1027D}" srcOrd="2" destOrd="0" parTransId="{14DBDB48-A6F0-489B-843B-D60CA0FA57C4}" sibTransId="{0D39E66E-703C-4D54-90F6-8D9E07F28AF3}"/>
    <dgm:cxn modelId="{47043AA8-74CE-44E1-9FE7-5133D4022066}" srcId="{8077E5BE-AD1D-48AC-AFC8-508877393DB9}" destId="{B1588FAA-55C4-4DCB-9611-3301621AB6B6}" srcOrd="0" destOrd="0" parTransId="{DDE1980E-D22F-48B3-9EC8-5B30EC6E4AAB}" sibTransId="{3C1A7120-1FFF-445F-9371-4255C4178EEF}"/>
    <dgm:cxn modelId="{998B8E8A-5063-4DEE-A550-D0D28AA46A03}" srcId="{C1B61CFC-14E5-4E1B-A691-5BE1AEB1027D}" destId="{3B407886-A61B-41D8-9887-7778C13C861B}" srcOrd="0" destOrd="0" parTransId="{2357831F-39A2-4777-A4CE-92279D3C9DB7}" sibTransId="{978E04B1-78BD-44DC-8E61-D0793F96840B}"/>
    <dgm:cxn modelId="{0F8C0FEE-E3A0-4CDE-B0E4-4961D90E84BB}" type="presOf" srcId="{E7C2CD43-057C-4097-B245-67FBE9227983}" destId="{E0D915B9-9E9A-4B84-9043-24434305EF67}" srcOrd="0" destOrd="0" presId="urn:microsoft.com/office/officeart/2005/8/layout/vList5"/>
    <dgm:cxn modelId="{E9AE6336-12DA-4C8C-B2EB-C31B2A875FAB}" type="presOf" srcId="{4AF45AE9-404D-4270-9FA3-0F76E6E955A3}" destId="{29064FD0-212D-41CF-9048-F789AA57804B}" srcOrd="0" destOrd="0" presId="urn:microsoft.com/office/officeart/2005/8/layout/vList5"/>
    <dgm:cxn modelId="{CAC5B6D2-5AD6-4B7B-8CD0-C4A309DACCBC}" type="presOf" srcId="{8077E5BE-AD1D-48AC-AFC8-508877393DB9}" destId="{314DD13F-B1A3-48C7-98FD-9AB2F0064854}" srcOrd="0" destOrd="0" presId="urn:microsoft.com/office/officeart/2005/8/layout/vList5"/>
    <dgm:cxn modelId="{9573AB90-9D82-42D5-A460-3BE474ADD26C}" type="presOf" srcId="{3B407886-A61B-41D8-9887-7778C13C861B}" destId="{AD5714BC-3A56-4E55-92FA-A99A7B02A288}" srcOrd="0" destOrd="0" presId="urn:microsoft.com/office/officeart/2005/8/layout/vList5"/>
    <dgm:cxn modelId="{BD4DB106-1919-4F66-9553-0D51B83FF982}" type="presOf" srcId="{C1B61CFC-14E5-4E1B-A691-5BE1AEB1027D}" destId="{1CAB4553-2B2A-466E-8BB0-32CED747715C}" srcOrd="0" destOrd="0" presId="urn:microsoft.com/office/officeart/2005/8/layout/vList5"/>
    <dgm:cxn modelId="{288235A3-8D3C-49C2-B5AF-4FDBAEF4D0A9}" type="presParOf" srcId="{4720941C-A59B-40A6-8754-C9749BC54C90}" destId="{66867C0E-5A97-49FC-86A5-0C0AB6B297A9}" srcOrd="0" destOrd="0" presId="urn:microsoft.com/office/officeart/2005/8/layout/vList5"/>
    <dgm:cxn modelId="{55A8C723-C282-4EF1-9A1C-B9DCE6223A7D}" type="presParOf" srcId="{66867C0E-5A97-49FC-86A5-0C0AB6B297A9}" destId="{29064FD0-212D-41CF-9048-F789AA57804B}" srcOrd="0" destOrd="0" presId="urn:microsoft.com/office/officeart/2005/8/layout/vList5"/>
    <dgm:cxn modelId="{D67DAFA4-7519-4BC6-9846-E188F6C3E138}" type="presParOf" srcId="{66867C0E-5A97-49FC-86A5-0C0AB6B297A9}" destId="{34CD48B6-F33D-4BA9-977E-5327027A819A}" srcOrd="1" destOrd="0" presId="urn:microsoft.com/office/officeart/2005/8/layout/vList5"/>
    <dgm:cxn modelId="{F79356C4-AECC-4540-AE17-4237B72D4646}" type="presParOf" srcId="{4720941C-A59B-40A6-8754-C9749BC54C90}" destId="{BCBBB574-08CE-4F7F-B812-577D1576A87F}" srcOrd="1" destOrd="0" presId="urn:microsoft.com/office/officeart/2005/8/layout/vList5"/>
    <dgm:cxn modelId="{6568421D-DFDA-45E9-9268-11089FFCF4DA}" type="presParOf" srcId="{4720941C-A59B-40A6-8754-C9749BC54C90}" destId="{A798FC0D-C609-4503-BA1D-A51BE721EEAD}" srcOrd="2" destOrd="0" presId="urn:microsoft.com/office/officeart/2005/8/layout/vList5"/>
    <dgm:cxn modelId="{11AF907F-E0BD-476F-9108-CFB567BFE1D8}" type="presParOf" srcId="{A798FC0D-C609-4503-BA1D-A51BE721EEAD}" destId="{D20CCB4B-A11C-4BC0-8461-8718B23D8F1A}" srcOrd="0" destOrd="0" presId="urn:microsoft.com/office/officeart/2005/8/layout/vList5"/>
    <dgm:cxn modelId="{C38CC2AC-D520-45C6-A3C1-F23F96CDD0B9}" type="presParOf" srcId="{A798FC0D-C609-4503-BA1D-A51BE721EEAD}" destId="{E503B022-1836-4905-B388-1FA38880ACBF}" srcOrd="1" destOrd="0" presId="urn:microsoft.com/office/officeart/2005/8/layout/vList5"/>
    <dgm:cxn modelId="{88E78319-847E-4EB4-B081-2E9DDE04F7DA}" type="presParOf" srcId="{4720941C-A59B-40A6-8754-C9749BC54C90}" destId="{AB5B4F39-82CF-4657-A796-F879F1C797CA}" srcOrd="3" destOrd="0" presId="urn:microsoft.com/office/officeart/2005/8/layout/vList5"/>
    <dgm:cxn modelId="{3342E125-55B0-4617-8B1E-A82A068EEB48}" type="presParOf" srcId="{4720941C-A59B-40A6-8754-C9749BC54C90}" destId="{D921D445-FA91-4C7A-BD73-19FA7C2763BC}" srcOrd="4" destOrd="0" presId="urn:microsoft.com/office/officeart/2005/8/layout/vList5"/>
    <dgm:cxn modelId="{BACBC365-F179-44DD-A216-AF128DFB428E}" type="presParOf" srcId="{D921D445-FA91-4C7A-BD73-19FA7C2763BC}" destId="{1CAB4553-2B2A-466E-8BB0-32CED747715C}" srcOrd="0" destOrd="0" presId="urn:microsoft.com/office/officeart/2005/8/layout/vList5"/>
    <dgm:cxn modelId="{AEAAA03F-4AC2-4C56-8DFC-B1E429B8B653}" type="presParOf" srcId="{D921D445-FA91-4C7A-BD73-19FA7C2763BC}" destId="{AD5714BC-3A56-4E55-92FA-A99A7B02A288}" srcOrd="1" destOrd="0" presId="urn:microsoft.com/office/officeart/2005/8/layout/vList5"/>
    <dgm:cxn modelId="{26E7E69A-88F3-452B-8A90-AA2EA1E9D18E}" type="presParOf" srcId="{4720941C-A59B-40A6-8754-C9749BC54C90}" destId="{39604129-0FD8-4B4F-A59B-BDA5F3EE82A7}" srcOrd="5" destOrd="0" presId="urn:microsoft.com/office/officeart/2005/8/layout/vList5"/>
    <dgm:cxn modelId="{3FEE6DA0-F4F3-457B-A152-F87967FE3E0E}" type="presParOf" srcId="{4720941C-A59B-40A6-8754-C9749BC54C90}" destId="{CEA0CF1D-093F-4492-AC9F-A1A9A2EE273B}" srcOrd="6" destOrd="0" presId="urn:microsoft.com/office/officeart/2005/8/layout/vList5"/>
    <dgm:cxn modelId="{03823578-E205-40F6-B751-31FBE961D1D8}" type="presParOf" srcId="{CEA0CF1D-093F-4492-AC9F-A1A9A2EE273B}" destId="{E0D915B9-9E9A-4B84-9043-24434305EF67}" srcOrd="0" destOrd="0" presId="urn:microsoft.com/office/officeart/2005/8/layout/vList5"/>
    <dgm:cxn modelId="{5F5A3BDE-5856-430F-9E81-5E49F2CD4446}" type="presParOf" srcId="{CEA0CF1D-093F-4492-AC9F-A1A9A2EE273B}" destId="{CE03A0DF-9A13-45A2-9BE3-25D9CC400310}" srcOrd="1" destOrd="0" presId="urn:microsoft.com/office/officeart/2005/8/layout/vList5"/>
    <dgm:cxn modelId="{4948A05B-B63F-49FF-B439-16546694764C}" type="presParOf" srcId="{4720941C-A59B-40A6-8754-C9749BC54C90}" destId="{32C20144-E772-40DC-A1AD-04A8D22CED35}" srcOrd="7" destOrd="0" presId="urn:microsoft.com/office/officeart/2005/8/layout/vList5"/>
    <dgm:cxn modelId="{5B29BF11-CF4C-4E21-9935-EB44DD703DDE}" type="presParOf" srcId="{4720941C-A59B-40A6-8754-C9749BC54C90}" destId="{C538AE58-4329-4407-A891-509F088C577D}" srcOrd="8" destOrd="0" presId="urn:microsoft.com/office/officeart/2005/8/layout/vList5"/>
    <dgm:cxn modelId="{15BE1ADF-FA9B-4371-AB89-7D185340AB39}" type="presParOf" srcId="{C538AE58-4329-4407-A891-509F088C577D}" destId="{314DD13F-B1A3-48C7-98FD-9AB2F0064854}" srcOrd="0" destOrd="0" presId="urn:microsoft.com/office/officeart/2005/8/layout/vList5"/>
    <dgm:cxn modelId="{134531A5-0A6E-4FBC-9063-D4BB8329A15A}" type="presParOf" srcId="{C538AE58-4329-4407-A891-509F088C577D}" destId="{4762B974-64A0-4DC7-8195-0476447CF249}"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E6151-A977-4E7C-9CBF-3D39B478A0E6}"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4AF45AE9-404D-4270-9FA3-0F76E6E955A3}">
      <dgm:prSet custT="1"/>
      <dgm:spPr/>
      <dgm:t>
        <a:bodyPr/>
        <a:lstStyle/>
        <a:p>
          <a:pPr rtl="0"/>
          <a:r>
            <a:rPr lang="zh-CN" altLang="en-US" sz="2000" b="1" dirty="0" smtClean="0">
              <a:solidFill>
                <a:schemeClr val="accent1"/>
              </a:solidFill>
            </a:rPr>
            <a:t>包装和分发</a:t>
          </a:r>
          <a:endParaRPr lang="en-US" altLang="zh-CN" sz="2000" b="1" dirty="0" smtClean="0">
            <a:solidFill>
              <a:schemeClr val="accent1"/>
            </a:solidFill>
          </a:endParaRPr>
        </a:p>
        <a:p>
          <a:pPr rtl="0"/>
          <a:r>
            <a:rPr lang="zh-CN" altLang="en-US" sz="2000" b="1" dirty="0" smtClean="0">
              <a:solidFill>
                <a:schemeClr val="accent1"/>
              </a:solidFill>
            </a:rPr>
            <a:t>虚拟应用程序</a:t>
          </a:r>
          <a:endParaRPr lang="en-US" sz="2000" dirty="0"/>
        </a:p>
      </dgm:t>
    </dgm:pt>
    <dgm:pt modelId="{9512E634-6CBA-4FAD-924E-41F5040E115A}" type="parTrans" cxnId="{5878F9B9-6FB6-416B-925C-98E581802E09}">
      <dgm:prSet/>
      <dgm:spPr/>
      <dgm:t>
        <a:bodyPr/>
        <a:lstStyle/>
        <a:p>
          <a:endParaRPr lang="en-US"/>
        </a:p>
      </dgm:t>
    </dgm:pt>
    <dgm:pt modelId="{F849F5C3-D966-4FAF-870D-2516F884F334}" type="sibTrans" cxnId="{5878F9B9-6FB6-416B-925C-98E581802E09}">
      <dgm:prSet/>
      <dgm:spPr/>
      <dgm:t>
        <a:bodyPr/>
        <a:lstStyle/>
        <a:p>
          <a:endParaRPr lang="en-US"/>
        </a:p>
      </dgm:t>
    </dgm:pt>
    <dgm:pt modelId="{C1B61CFC-14E5-4E1B-A691-5BE1AEB1027D}">
      <dgm:prSet custT="1"/>
      <dgm:spPr/>
      <dgm:t>
        <a:bodyPr/>
        <a:lstStyle/>
        <a:p>
          <a:pPr rtl="0"/>
          <a:r>
            <a:rPr lang="zh-CN" altLang="en-US" sz="2000" b="1" dirty="0" smtClean="0">
              <a:solidFill>
                <a:schemeClr val="accent1"/>
              </a:solidFill>
            </a:rPr>
            <a:t>发布和运行虚拟应用程序</a:t>
          </a:r>
          <a:r>
            <a:rPr lang="en-US" altLang="en-US" sz="2000" b="1" dirty="0" smtClean="0">
              <a:solidFill>
                <a:schemeClr val="accent1"/>
              </a:solidFill>
            </a:rPr>
            <a:t> (</a:t>
          </a:r>
          <a:r>
            <a:rPr lang="zh-CN" altLang="en-US" sz="2000" b="1" dirty="0" smtClean="0">
              <a:solidFill>
                <a:schemeClr val="accent1"/>
              </a:solidFill>
            </a:rPr>
            <a:t>在线或离线</a:t>
          </a:r>
          <a:r>
            <a:rPr lang="en-US" altLang="en-US" sz="2000" b="1" dirty="0" smtClean="0">
              <a:solidFill>
                <a:schemeClr val="accent1"/>
              </a:solidFill>
            </a:rPr>
            <a:t>)</a:t>
          </a:r>
          <a:endParaRPr lang="en-US" sz="2000" dirty="0"/>
        </a:p>
      </dgm:t>
    </dgm:pt>
    <dgm:pt modelId="{14DBDB48-A6F0-489B-843B-D60CA0FA57C4}" type="parTrans" cxnId="{74105A8A-B9E0-493C-AF9C-1623AF294B18}">
      <dgm:prSet/>
      <dgm:spPr/>
      <dgm:t>
        <a:bodyPr/>
        <a:lstStyle/>
        <a:p>
          <a:endParaRPr lang="zh-CN" altLang="en-US"/>
        </a:p>
      </dgm:t>
    </dgm:pt>
    <dgm:pt modelId="{0D39E66E-703C-4D54-90F6-8D9E07F28AF3}" type="sibTrans" cxnId="{74105A8A-B9E0-493C-AF9C-1623AF294B18}">
      <dgm:prSet/>
      <dgm:spPr/>
      <dgm:t>
        <a:bodyPr/>
        <a:lstStyle/>
        <a:p>
          <a:endParaRPr lang="zh-CN" altLang="en-US"/>
        </a:p>
      </dgm:t>
    </dgm:pt>
    <dgm:pt modelId="{E7C2CD43-057C-4097-B245-67FBE9227983}">
      <dgm:prSet custT="1"/>
      <dgm:spPr/>
      <dgm:t>
        <a:bodyPr/>
        <a:lstStyle/>
        <a:p>
          <a:pPr rtl="0"/>
          <a:r>
            <a:rPr lang="zh-CN" altLang="en-US" sz="2000" b="1" dirty="0" smtClean="0">
              <a:solidFill>
                <a:schemeClr val="accent1"/>
              </a:solidFill>
            </a:rPr>
            <a:t>虚拟应用程序的</a:t>
          </a:r>
          <a:endParaRPr lang="en-US" altLang="zh-CN" sz="2000" b="1" dirty="0" smtClean="0">
            <a:solidFill>
              <a:schemeClr val="accent1"/>
            </a:solidFill>
          </a:endParaRPr>
        </a:p>
        <a:p>
          <a:pPr rtl="0"/>
          <a:r>
            <a:rPr lang="zh-CN" altLang="en-US" sz="2000" b="1" dirty="0" smtClean="0">
              <a:solidFill>
                <a:schemeClr val="accent1"/>
              </a:solidFill>
            </a:rPr>
            <a:t>资产收集和报告</a:t>
          </a:r>
          <a:endParaRPr lang="en-US" sz="2000" dirty="0"/>
        </a:p>
      </dgm:t>
    </dgm:pt>
    <dgm:pt modelId="{79089682-63C9-43C6-81D2-70921AF4C72F}" type="parTrans" cxnId="{937435D1-BA8C-4989-96C9-7F41B1EAED73}">
      <dgm:prSet/>
      <dgm:spPr/>
      <dgm:t>
        <a:bodyPr/>
        <a:lstStyle/>
        <a:p>
          <a:endParaRPr lang="zh-CN" altLang="en-US"/>
        </a:p>
      </dgm:t>
    </dgm:pt>
    <dgm:pt modelId="{0DF788DE-3879-4D36-A0B2-946E28669983}" type="sibTrans" cxnId="{937435D1-BA8C-4989-96C9-7F41B1EAED73}">
      <dgm:prSet/>
      <dgm:spPr/>
      <dgm:t>
        <a:bodyPr/>
        <a:lstStyle/>
        <a:p>
          <a:endParaRPr lang="zh-CN" altLang="en-US"/>
        </a:p>
      </dgm:t>
    </dgm:pt>
    <dgm:pt modelId="{5508C340-A5BC-4EC5-87B5-BFF93C3D86C7}">
      <dgm:prSet custT="1"/>
      <dgm:spPr/>
      <dgm:t>
        <a:bodyPr/>
        <a:lstStyle/>
        <a:p>
          <a:pPr rtl="0"/>
          <a:r>
            <a:rPr lang="zh-CN" altLang="en-US" sz="2000" b="1" dirty="0" smtClean="0">
              <a:solidFill>
                <a:schemeClr val="accent1"/>
              </a:solidFill>
            </a:rPr>
            <a:t>部署虚拟应用程序到</a:t>
          </a:r>
          <a:endParaRPr lang="en-US" altLang="zh-CN" sz="2000" b="1" dirty="0" smtClean="0">
            <a:solidFill>
              <a:schemeClr val="accent1"/>
            </a:solidFill>
          </a:endParaRPr>
        </a:p>
        <a:p>
          <a:pPr rtl="0"/>
          <a:r>
            <a:rPr lang="zh-CN" altLang="en-US" sz="2000" b="1" dirty="0" smtClean="0">
              <a:solidFill>
                <a:schemeClr val="accent1"/>
              </a:solidFill>
            </a:rPr>
            <a:t>客户端</a:t>
          </a:r>
          <a:r>
            <a:rPr lang="en-US" altLang="en-US" sz="2000" b="1" dirty="0" smtClean="0">
              <a:solidFill>
                <a:schemeClr val="accent1"/>
              </a:solidFill>
            </a:rPr>
            <a:t> (</a:t>
          </a:r>
          <a:r>
            <a:rPr lang="zh-CN" altLang="en-US" sz="2000" b="1" dirty="0" smtClean="0">
              <a:solidFill>
                <a:schemeClr val="accent1"/>
              </a:solidFill>
            </a:rPr>
            <a:t>在线或离线</a:t>
          </a:r>
          <a:r>
            <a:rPr lang="en-US" altLang="en-US" sz="2000" b="1" dirty="0" smtClean="0">
              <a:solidFill>
                <a:schemeClr val="accent1"/>
              </a:solidFill>
            </a:rPr>
            <a:t>)</a:t>
          </a:r>
          <a:endParaRPr lang="en-US" sz="2000" dirty="0"/>
        </a:p>
      </dgm:t>
    </dgm:pt>
    <dgm:pt modelId="{C7722E66-402D-4424-9A52-B53DFBA40C3E}" type="parTrans" cxnId="{74DA866D-4C2F-4A1D-9A52-6870F07E6DF9}">
      <dgm:prSet/>
      <dgm:spPr/>
      <dgm:t>
        <a:bodyPr/>
        <a:lstStyle/>
        <a:p>
          <a:endParaRPr lang="zh-CN" altLang="en-US"/>
        </a:p>
      </dgm:t>
    </dgm:pt>
    <dgm:pt modelId="{95DBC13F-8044-4F12-A3EE-C23C2E5C7422}" type="sibTrans" cxnId="{74DA866D-4C2F-4A1D-9A52-6870F07E6DF9}">
      <dgm:prSet/>
      <dgm:spPr/>
      <dgm:t>
        <a:bodyPr/>
        <a:lstStyle/>
        <a:p>
          <a:endParaRPr lang="zh-CN" altLang="en-US"/>
        </a:p>
      </dgm:t>
    </dgm:pt>
    <dgm:pt modelId="{87411C1A-3AB7-4762-8669-87D93F75C701}">
      <dgm:prSet custT="1"/>
      <dgm:spPr/>
      <dgm:t>
        <a:bodyPr/>
        <a:lstStyle/>
        <a:p>
          <a:pPr rtl="0"/>
          <a:r>
            <a:rPr lang="zh-CN" altLang="en-US" sz="2000" dirty="0" smtClean="0">
              <a:solidFill>
                <a:schemeClr val="tx1"/>
              </a:solidFill>
              <a:latin typeface="Calibri" pitchFamily="34" charset="0"/>
            </a:rPr>
            <a:t>创建虚拟应用程序包并复制到分发点</a:t>
          </a:r>
          <a:endParaRPr lang="en-US" sz="2000" dirty="0"/>
        </a:p>
      </dgm:t>
    </dgm:pt>
    <dgm:pt modelId="{FDB1183B-AB56-43F0-9522-A06C40E3832F}" type="parTrans" cxnId="{9A78D4C8-C373-436C-8591-9D1525CD45C3}">
      <dgm:prSet/>
      <dgm:spPr/>
      <dgm:t>
        <a:bodyPr/>
        <a:lstStyle/>
        <a:p>
          <a:endParaRPr lang="zh-CN" altLang="en-US"/>
        </a:p>
      </dgm:t>
    </dgm:pt>
    <dgm:pt modelId="{D2BE53CA-054E-46C1-83AC-699FFBE21066}" type="sibTrans" cxnId="{9A78D4C8-C373-436C-8591-9D1525CD45C3}">
      <dgm:prSet/>
      <dgm:spPr/>
      <dgm:t>
        <a:bodyPr/>
        <a:lstStyle/>
        <a:p>
          <a:endParaRPr lang="zh-CN" altLang="en-US"/>
        </a:p>
      </dgm:t>
    </dgm:pt>
    <dgm:pt modelId="{CDB4C456-40C3-44C4-9630-D9F8BFA5C223}">
      <dgm:prSet custT="1"/>
      <dgm:spPr/>
      <dgm:t>
        <a:bodyPr/>
        <a:lstStyle/>
        <a:p>
          <a:pPr rtl="0"/>
          <a:r>
            <a:rPr lang="zh-CN" altLang="en-US" sz="2000" dirty="0" smtClean="0">
              <a:solidFill>
                <a:schemeClr val="tx1"/>
              </a:solidFill>
              <a:latin typeface="Calibri" pitchFamily="34" charset="0"/>
            </a:rPr>
            <a:t>通过广播发布程序包到客户端</a:t>
          </a:r>
          <a:endParaRPr lang="en-US" sz="2000" dirty="0"/>
        </a:p>
      </dgm:t>
    </dgm:pt>
    <dgm:pt modelId="{B72AD260-EB8A-4D20-918F-5D1C5CE023F6}" type="parTrans" cxnId="{D6D099B3-3367-4563-AA37-06AE83BFA928}">
      <dgm:prSet/>
      <dgm:spPr/>
      <dgm:t>
        <a:bodyPr/>
        <a:lstStyle/>
        <a:p>
          <a:endParaRPr lang="zh-CN" altLang="en-US"/>
        </a:p>
      </dgm:t>
    </dgm:pt>
    <dgm:pt modelId="{AD457DB3-CEDD-424D-B2F9-5E4B0F19EB66}" type="sibTrans" cxnId="{D6D099B3-3367-4563-AA37-06AE83BFA928}">
      <dgm:prSet/>
      <dgm:spPr/>
      <dgm:t>
        <a:bodyPr/>
        <a:lstStyle/>
        <a:p>
          <a:endParaRPr lang="zh-CN" altLang="en-US"/>
        </a:p>
      </dgm:t>
    </dgm:pt>
    <dgm:pt modelId="{3B407886-A61B-41D8-9887-7778C13C861B}">
      <dgm:prSet custT="1"/>
      <dgm:spPr/>
      <dgm:t>
        <a:bodyPr/>
        <a:lstStyle/>
        <a:p>
          <a:pPr rtl="0"/>
          <a:r>
            <a:rPr lang="zh-CN" altLang="en-US" sz="2000" dirty="0" smtClean="0">
              <a:solidFill>
                <a:schemeClr val="tx1"/>
              </a:solidFill>
              <a:latin typeface="Calibri" pitchFamily="34" charset="0"/>
            </a:rPr>
            <a:t>发布应用程序到客户端并使之可用</a:t>
          </a:r>
          <a:r>
            <a:rPr lang="en-US" altLang="zh-CN" sz="2000" dirty="0" smtClean="0">
              <a:solidFill>
                <a:schemeClr val="tx1"/>
              </a:solidFill>
              <a:latin typeface="Calibri" pitchFamily="34" charset="0"/>
            </a:rPr>
            <a:t>,</a:t>
          </a:r>
          <a:r>
            <a:rPr lang="zh-CN" altLang="en-US" sz="2000" dirty="0" smtClean="0">
              <a:solidFill>
                <a:schemeClr val="tx1"/>
              </a:solidFill>
              <a:latin typeface="Calibri" pitchFamily="34" charset="0"/>
            </a:rPr>
            <a:t>使终端用户从本地执行该应用程序</a:t>
          </a:r>
          <a:endParaRPr lang="en-US" sz="2000" dirty="0"/>
        </a:p>
      </dgm:t>
    </dgm:pt>
    <dgm:pt modelId="{2357831F-39A2-4777-A4CE-92279D3C9DB7}" type="parTrans" cxnId="{998B8E8A-5063-4DEE-A550-D0D28AA46A03}">
      <dgm:prSet/>
      <dgm:spPr/>
      <dgm:t>
        <a:bodyPr/>
        <a:lstStyle/>
        <a:p>
          <a:endParaRPr lang="zh-CN" altLang="en-US"/>
        </a:p>
      </dgm:t>
    </dgm:pt>
    <dgm:pt modelId="{978E04B1-78BD-44DC-8E61-D0793F96840B}" type="sibTrans" cxnId="{998B8E8A-5063-4DEE-A550-D0D28AA46A03}">
      <dgm:prSet/>
      <dgm:spPr/>
      <dgm:t>
        <a:bodyPr/>
        <a:lstStyle/>
        <a:p>
          <a:endParaRPr lang="zh-CN" altLang="en-US"/>
        </a:p>
      </dgm:t>
    </dgm:pt>
    <dgm:pt modelId="{25A62759-A6F0-46DF-B278-3FB841F59BC8}">
      <dgm:prSet custT="1"/>
      <dgm:spPr/>
      <dgm:t>
        <a:bodyPr/>
        <a:lstStyle/>
        <a:p>
          <a:pPr rtl="0"/>
          <a:r>
            <a:rPr lang="zh-CN" altLang="en-US" sz="2000" dirty="0" smtClean="0">
              <a:solidFill>
                <a:schemeClr val="tx1"/>
              </a:solidFill>
              <a:latin typeface="Calibri" pitchFamily="34" charset="0"/>
            </a:rPr>
            <a:t>在企业层次结构中可以使管理员收集并生成所使用的虚拟应用和虚拟安装包的报告</a:t>
          </a:r>
          <a:endParaRPr lang="en-US" sz="2000" dirty="0"/>
        </a:p>
      </dgm:t>
    </dgm:pt>
    <dgm:pt modelId="{CA8B5B05-4769-4330-B2B5-4C6F138CD7A3}" type="parTrans" cxnId="{3E4DBC47-CC03-4CA5-8A1E-25475EE11708}">
      <dgm:prSet/>
      <dgm:spPr/>
      <dgm:t>
        <a:bodyPr/>
        <a:lstStyle/>
        <a:p>
          <a:endParaRPr lang="zh-CN" altLang="en-US"/>
        </a:p>
      </dgm:t>
    </dgm:pt>
    <dgm:pt modelId="{13950B79-4B33-4796-89C8-B17D20242A48}" type="sibTrans" cxnId="{3E4DBC47-CC03-4CA5-8A1E-25475EE11708}">
      <dgm:prSet/>
      <dgm:spPr/>
      <dgm:t>
        <a:bodyPr/>
        <a:lstStyle/>
        <a:p>
          <a:endParaRPr lang="zh-CN" altLang="en-US"/>
        </a:p>
      </dgm:t>
    </dgm:pt>
    <dgm:pt modelId="{4720941C-A59B-40A6-8754-C9749BC54C90}" type="pres">
      <dgm:prSet presAssocID="{5D2E6151-A977-4E7C-9CBF-3D39B478A0E6}" presName="Name0" presStyleCnt="0">
        <dgm:presLayoutVars>
          <dgm:dir/>
          <dgm:animLvl val="lvl"/>
          <dgm:resizeHandles val="exact"/>
        </dgm:presLayoutVars>
      </dgm:prSet>
      <dgm:spPr/>
      <dgm:t>
        <a:bodyPr/>
        <a:lstStyle/>
        <a:p>
          <a:endParaRPr lang="en-US"/>
        </a:p>
      </dgm:t>
    </dgm:pt>
    <dgm:pt modelId="{66867C0E-5A97-49FC-86A5-0C0AB6B297A9}" type="pres">
      <dgm:prSet presAssocID="{4AF45AE9-404D-4270-9FA3-0F76E6E955A3}" presName="linNode" presStyleCnt="0"/>
      <dgm:spPr/>
    </dgm:pt>
    <dgm:pt modelId="{29064FD0-212D-41CF-9048-F789AA57804B}" type="pres">
      <dgm:prSet presAssocID="{4AF45AE9-404D-4270-9FA3-0F76E6E955A3}" presName="parentText" presStyleLbl="node1" presStyleIdx="0" presStyleCnt="4">
        <dgm:presLayoutVars>
          <dgm:chMax val="1"/>
          <dgm:bulletEnabled val="1"/>
        </dgm:presLayoutVars>
      </dgm:prSet>
      <dgm:spPr/>
      <dgm:t>
        <a:bodyPr/>
        <a:lstStyle/>
        <a:p>
          <a:endParaRPr lang="en-US"/>
        </a:p>
      </dgm:t>
    </dgm:pt>
    <dgm:pt modelId="{34CD48B6-F33D-4BA9-977E-5327027A819A}" type="pres">
      <dgm:prSet presAssocID="{4AF45AE9-404D-4270-9FA3-0F76E6E955A3}" presName="descendantText" presStyleLbl="alignAccFollowNode1" presStyleIdx="0" presStyleCnt="4">
        <dgm:presLayoutVars>
          <dgm:bulletEnabled val="1"/>
        </dgm:presLayoutVars>
      </dgm:prSet>
      <dgm:spPr/>
      <dgm:t>
        <a:bodyPr/>
        <a:lstStyle/>
        <a:p>
          <a:endParaRPr lang="en-US"/>
        </a:p>
      </dgm:t>
    </dgm:pt>
    <dgm:pt modelId="{BCBBB574-08CE-4F7F-B812-577D1576A87F}" type="pres">
      <dgm:prSet presAssocID="{F849F5C3-D966-4FAF-870D-2516F884F334}" presName="sp" presStyleCnt="0"/>
      <dgm:spPr/>
    </dgm:pt>
    <dgm:pt modelId="{A798FC0D-C609-4503-BA1D-A51BE721EEAD}" type="pres">
      <dgm:prSet presAssocID="{5508C340-A5BC-4EC5-87B5-BFF93C3D86C7}" presName="linNode" presStyleCnt="0"/>
      <dgm:spPr/>
    </dgm:pt>
    <dgm:pt modelId="{D20CCB4B-A11C-4BC0-8461-8718B23D8F1A}" type="pres">
      <dgm:prSet presAssocID="{5508C340-A5BC-4EC5-87B5-BFF93C3D86C7}" presName="parentText" presStyleLbl="node1" presStyleIdx="1" presStyleCnt="4">
        <dgm:presLayoutVars>
          <dgm:chMax val="1"/>
          <dgm:bulletEnabled val="1"/>
        </dgm:presLayoutVars>
      </dgm:prSet>
      <dgm:spPr/>
      <dgm:t>
        <a:bodyPr/>
        <a:lstStyle/>
        <a:p>
          <a:endParaRPr lang="en-US"/>
        </a:p>
      </dgm:t>
    </dgm:pt>
    <dgm:pt modelId="{E503B022-1836-4905-B388-1FA38880ACBF}" type="pres">
      <dgm:prSet presAssocID="{5508C340-A5BC-4EC5-87B5-BFF93C3D86C7}" presName="descendantText" presStyleLbl="alignAccFollowNode1" presStyleIdx="1" presStyleCnt="4">
        <dgm:presLayoutVars>
          <dgm:bulletEnabled val="1"/>
        </dgm:presLayoutVars>
      </dgm:prSet>
      <dgm:spPr/>
      <dgm:t>
        <a:bodyPr/>
        <a:lstStyle/>
        <a:p>
          <a:endParaRPr lang="en-US"/>
        </a:p>
      </dgm:t>
    </dgm:pt>
    <dgm:pt modelId="{AB5B4F39-82CF-4657-A796-F879F1C797CA}" type="pres">
      <dgm:prSet presAssocID="{95DBC13F-8044-4F12-A3EE-C23C2E5C7422}" presName="sp" presStyleCnt="0"/>
      <dgm:spPr/>
    </dgm:pt>
    <dgm:pt modelId="{D921D445-FA91-4C7A-BD73-19FA7C2763BC}" type="pres">
      <dgm:prSet presAssocID="{C1B61CFC-14E5-4E1B-A691-5BE1AEB1027D}" presName="linNode" presStyleCnt="0"/>
      <dgm:spPr/>
    </dgm:pt>
    <dgm:pt modelId="{1CAB4553-2B2A-466E-8BB0-32CED747715C}" type="pres">
      <dgm:prSet presAssocID="{C1B61CFC-14E5-4E1B-A691-5BE1AEB1027D}" presName="parentText" presStyleLbl="node1" presStyleIdx="2" presStyleCnt="4">
        <dgm:presLayoutVars>
          <dgm:chMax val="1"/>
          <dgm:bulletEnabled val="1"/>
        </dgm:presLayoutVars>
      </dgm:prSet>
      <dgm:spPr/>
      <dgm:t>
        <a:bodyPr/>
        <a:lstStyle/>
        <a:p>
          <a:endParaRPr lang="en-US"/>
        </a:p>
      </dgm:t>
    </dgm:pt>
    <dgm:pt modelId="{AD5714BC-3A56-4E55-92FA-A99A7B02A288}" type="pres">
      <dgm:prSet presAssocID="{C1B61CFC-14E5-4E1B-A691-5BE1AEB1027D}" presName="descendantText" presStyleLbl="alignAccFollowNode1" presStyleIdx="2" presStyleCnt="4">
        <dgm:presLayoutVars>
          <dgm:bulletEnabled val="1"/>
        </dgm:presLayoutVars>
      </dgm:prSet>
      <dgm:spPr/>
      <dgm:t>
        <a:bodyPr/>
        <a:lstStyle/>
        <a:p>
          <a:endParaRPr lang="en-US"/>
        </a:p>
      </dgm:t>
    </dgm:pt>
    <dgm:pt modelId="{39604129-0FD8-4B4F-A59B-BDA5F3EE82A7}" type="pres">
      <dgm:prSet presAssocID="{0D39E66E-703C-4D54-90F6-8D9E07F28AF3}" presName="sp" presStyleCnt="0"/>
      <dgm:spPr/>
    </dgm:pt>
    <dgm:pt modelId="{CEA0CF1D-093F-4492-AC9F-A1A9A2EE273B}" type="pres">
      <dgm:prSet presAssocID="{E7C2CD43-057C-4097-B245-67FBE9227983}" presName="linNode" presStyleCnt="0"/>
      <dgm:spPr/>
    </dgm:pt>
    <dgm:pt modelId="{E0D915B9-9E9A-4B84-9043-24434305EF67}" type="pres">
      <dgm:prSet presAssocID="{E7C2CD43-057C-4097-B245-67FBE9227983}" presName="parentText" presStyleLbl="node1" presStyleIdx="3" presStyleCnt="4">
        <dgm:presLayoutVars>
          <dgm:chMax val="1"/>
          <dgm:bulletEnabled val="1"/>
        </dgm:presLayoutVars>
      </dgm:prSet>
      <dgm:spPr/>
      <dgm:t>
        <a:bodyPr/>
        <a:lstStyle/>
        <a:p>
          <a:endParaRPr lang="en-US"/>
        </a:p>
      </dgm:t>
    </dgm:pt>
    <dgm:pt modelId="{CE03A0DF-9A13-45A2-9BE3-25D9CC400310}" type="pres">
      <dgm:prSet presAssocID="{E7C2CD43-057C-4097-B245-67FBE9227983}" presName="descendantText" presStyleLbl="alignAccFollowNode1" presStyleIdx="3" presStyleCnt="4">
        <dgm:presLayoutVars>
          <dgm:bulletEnabled val="1"/>
        </dgm:presLayoutVars>
      </dgm:prSet>
      <dgm:spPr/>
      <dgm:t>
        <a:bodyPr/>
        <a:lstStyle/>
        <a:p>
          <a:endParaRPr lang="en-US"/>
        </a:p>
      </dgm:t>
    </dgm:pt>
  </dgm:ptLst>
  <dgm:cxnLst>
    <dgm:cxn modelId="{A1A404FE-2476-446B-AE90-1C03BFD43924}" type="presOf" srcId="{4AF45AE9-404D-4270-9FA3-0F76E6E955A3}" destId="{29064FD0-212D-41CF-9048-F789AA57804B}" srcOrd="0" destOrd="0" presId="urn:microsoft.com/office/officeart/2005/8/layout/vList5"/>
    <dgm:cxn modelId="{137991AA-03B0-4459-9A3E-CAED726F27A6}" type="presOf" srcId="{E7C2CD43-057C-4097-B245-67FBE9227983}" destId="{E0D915B9-9E9A-4B84-9043-24434305EF67}" srcOrd="0" destOrd="0" presId="urn:microsoft.com/office/officeart/2005/8/layout/vList5"/>
    <dgm:cxn modelId="{9826A760-AAA2-4726-946C-90DBDB9AD13C}" type="presOf" srcId="{5508C340-A5BC-4EC5-87B5-BFF93C3D86C7}" destId="{D20CCB4B-A11C-4BC0-8461-8718B23D8F1A}" srcOrd="0" destOrd="0" presId="urn:microsoft.com/office/officeart/2005/8/layout/vList5"/>
    <dgm:cxn modelId="{580DB806-344D-48AA-844C-FA53783B3F05}" type="presOf" srcId="{5D2E6151-A977-4E7C-9CBF-3D39B478A0E6}" destId="{4720941C-A59B-40A6-8754-C9749BC54C90}" srcOrd="0" destOrd="0" presId="urn:microsoft.com/office/officeart/2005/8/layout/vList5"/>
    <dgm:cxn modelId="{A3AC0214-E80B-44E5-B5F6-0D74A583CB2C}" type="presOf" srcId="{C1B61CFC-14E5-4E1B-A691-5BE1AEB1027D}" destId="{1CAB4553-2B2A-466E-8BB0-32CED747715C}" srcOrd="0" destOrd="0" presId="urn:microsoft.com/office/officeart/2005/8/layout/vList5"/>
    <dgm:cxn modelId="{584F145C-09F9-4A05-8CD9-7188E11788DA}" type="presOf" srcId="{25A62759-A6F0-46DF-B278-3FB841F59BC8}" destId="{CE03A0DF-9A13-45A2-9BE3-25D9CC400310}" srcOrd="0" destOrd="0" presId="urn:microsoft.com/office/officeart/2005/8/layout/vList5"/>
    <dgm:cxn modelId="{02AF2D43-EC2F-49C4-A9D7-FC6BD26CC6D8}" type="presOf" srcId="{3B407886-A61B-41D8-9887-7778C13C861B}" destId="{AD5714BC-3A56-4E55-92FA-A99A7B02A288}" srcOrd="0" destOrd="0" presId="urn:microsoft.com/office/officeart/2005/8/layout/vList5"/>
    <dgm:cxn modelId="{5878F9B9-6FB6-416B-925C-98E581802E09}" srcId="{5D2E6151-A977-4E7C-9CBF-3D39B478A0E6}" destId="{4AF45AE9-404D-4270-9FA3-0F76E6E955A3}" srcOrd="0" destOrd="0" parTransId="{9512E634-6CBA-4FAD-924E-41F5040E115A}" sibTransId="{F849F5C3-D966-4FAF-870D-2516F884F334}"/>
    <dgm:cxn modelId="{74DA866D-4C2F-4A1D-9A52-6870F07E6DF9}" srcId="{5D2E6151-A977-4E7C-9CBF-3D39B478A0E6}" destId="{5508C340-A5BC-4EC5-87B5-BFF93C3D86C7}" srcOrd="1" destOrd="0" parTransId="{C7722E66-402D-4424-9A52-B53DFBA40C3E}" sibTransId="{95DBC13F-8044-4F12-A3EE-C23C2E5C7422}"/>
    <dgm:cxn modelId="{937435D1-BA8C-4989-96C9-7F41B1EAED73}" srcId="{5D2E6151-A977-4E7C-9CBF-3D39B478A0E6}" destId="{E7C2CD43-057C-4097-B245-67FBE9227983}" srcOrd="3" destOrd="0" parTransId="{79089682-63C9-43C6-81D2-70921AF4C72F}" sibTransId="{0DF788DE-3879-4D36-A0B2-946E28669983}"/>
    <dgm:cxn modelId="{9A78D4C8-C373-436C-8591-9D1525CD45C3}" srcId="{4AF45AE9-404D-4270-9FA3-0F76E6E955A3}" destId="{87411C1A-3AB7-4762-8669-87D93F75C701}" srcOrd="0" destOrd="0" parTransId="{FDB1183B-AB56-43F0-9522-A06C40E3832F}" sibTransId="{D2BE53CA-054E-46C1-83AC-699FFBE21066}"/>
    <dgm:cxn modelId="{945FB361-11B3-407E-BC25-B38B1F23E33D}" type="presOf" srcId="{87411C1A-3AB7-4762-8669-87D93F75C701}" destId="{34CD48B6-F33D-4BA9-977E-5327027A819A}" srcOrd="0" destOrd="0" presId="urn:microsoft.com/office/officeart/2005/8/layout/vList5"/>
    <dgm:cxn modelId="{D6D099B3-3367-4563-AA37-06AE83BFA928}" srcId="{5508C340-A5BC-4EC5-87B5-BFF93C3D86C7}" destId="{CDB4C456-40C3-44C4-9630-D9F8BFA5C223}" srcOrd="0" destOrd="0" parTransId="{B72AD260-EB8A-4D20-918F-5D1C5CE023F6}" sibTransId="{AD457DB3-CEDD-424D-B2F9-5E4B0F19EB66}"/>
    <dgm:cxn modelId="{3E4DBC47-CC03-4CA5-8A1E-25475EE11708}" srcId="{E7C2CD43-057C-4097-B245-67FBE9227983}" destId="{25A62759-A6F0-46DF-B278-3FB841F59BC8}" srcOrd="0" destOrd="0" parTransId="{CA8B5B05-4769-4330-B2B5-4C6F138CD7A3}" sibTransId="{13950B79-4B33-4796-89C8-B17D20242A48}"/>
    <dgm:cxn modelId="{74105A8A-B9E0-493C-AF9C-1623AF294B18}" srcId="{5D2E6151-A977-4E7C-9CBF-3D39B478A0E6}" destId="{C1B61CFC-14E5-4E1B-A691-5BE1AEB1027D}" srcOrd="2" destOrd="0" parTransId="{14DBDB48-A6F0-489B-843B-D60CA0FA57C4}" sibTransId="{0D39E66E-703C-4D54-90F6-8D9E07F28AF3}"/>
    <dgm:cxn modelId="{61AC1E28-6DD2-4812-9A1D-35D054B320C8}" type="presOf" srcId="{CDB4C456-40C3-44C4-9630-D9F8BFA5C223}" destId="{E503B022-1836-4905-B388-1FA38880ACBF}" srcOrd="0" destOrd="0" presId="urn:microsoft.com/office/officeart/2005/8/layout/vList5"/>
    <dgm:cxn modelId="{998B8E8A-5063-4DEE-A550-D0D28AA46A03}" srcId="{C1B61CFC-14E5-4E1B-A691-5BE1AEB1027D}" destId="{3B407886-A61B-41D8-9887-7778C13C861B}" srcOrd="0" destOrd="0" parTransId="{2357831F-39A2-4777-A4CE-92279D3C9DB7}" sibTransId="{978E04B1-78BD-44DC-8E61-D0793F96840B}"/>
    <dgm:cxn modelId="{465670C7-86DE-44C5-A50A-BAA652D275A3}" type="presParOf" srcId="{4720941C-A59B-40A6-8754-C9749BC54C90}" destId="{66867C0E-5A97-49FC-86A5-0C0AB6B297A9}" srcOrd="0" destOrd="0" presId="urn:microsoft.com/office/officeart/2005/8/layout/vList5"/>
    <dgm:cxn modelId="{5740CD5F-5516-4CBD-A177-76458CF6447F}" type="presParOf" srcId="{66867C0E-5A97-49FC-86A5-0C0AB6B297A9}" destId="{29064FD0-212D-41CF-9048-F789AA57804B}" srcOrd="0" destOrd="0" presId="urn:microsoft.com/office/officeart/2005/8/layout/vList5"/>
    <dgm:cxn modelId="{0C8A2A66-AADC-47B3-84EA-6D27BB15DC73}" type="presParOf" srcId="{66867C0E-5A97-49FC-86A5-0C0AB6B297A9}" destId="{34CD48B6-F33D-4BA9-977E-5327027A819A}" srcOrd="1" destOrd="0" presId="urn:microsoft.com/office/officeart/2005/8/layout/vList5"/>
    <dgm:cxn modelId="{D48609B7-9460-4388-AE07-B917B8BAF269}" type="presParOf" srcId="{4720941C-A59B-40A6-8754-C9749BC54C90}" destId="{BCBBB574-08CE-4F7F-B812-577D1576A87F}" srcOrd="1" destOrd="0" presId="urn:microsoft.com/office/officeart/2005/8/layout/vList5"/>
    <dgm:cxn modelId="{1EC141B8-9E37-4171-AE59-AFF27A32A1DE}" type="presParOf" srcId="{4720941C-A59B-40A6-8754-C9749BC54C90}" destId="{A798FC0D-C609-4503-BA1D-A51BE721EEAD}" srcOrd="2" destOrd="0" presId="urn:microsoft.com/office/officeart/2005/8/layout/vList5"/>
    <dgm:cxn modelId="{5F4293FC-8963-4BA5-961D-68E159179E32}" type="presParOf" srcId="{A798FC0D-C609-4503-BA1D-A51BE721EEAD}" destId="{D20CCB4B-A11C-4BC0-8461-8718B23D8F1A}" srcOrd="0" destOrd="0" presId="urn:microsoft.com/office/officeart/2005/8/layout/vList5"/>
    <dgm:cxn modelId="{8D996FE8-1311-463B-B8DD-F9BAC9F09E54}" type="presParOf" srcId="{A798FC0D-C609-4503-BA1D-A51BE721EEAD}" destId="{E503B022-1836-4905-B388-1FA38880ACBF}" srcOrd="1" destOrd="0" presId="urn:microsoft.com/office/officeart/2005/8/layout/vList5"/>
    <dgm:cxn modelId="{10426D41-2CC4-44CC-9512-519090CE6185}" type="presParOf" srcId="{4720941C-A59B-40A6-8754-C9749BC54C90}" destId="{AB5B4F39-82CF-4657-A796-F879F1C797CA}" srcOrd="3" destOrd="0" presId="urn:microsoft.com/office/officeart/2005/8/layout/vList5"/>
    <dgm:cxn modelId="{72F702EC-F1B0-44A3-A9AB-C9AE63A07252}" type="presParOf" srcId="{4720941C-A59B-40A6-8754-C9749BC54C90}" destId="{D921D445-FA91-4C7A-BD73-19FA7C2763BC}" srcOrd="4" destOrd="0" presId="urn:microsoft.com/office/officeart/2005/8/layout/vList5"/>
    <dgm:cxn modelId="{162CA33F-94B0-47EF-ACC5-20F836298598}" type="presParOf" srcId="{D921D445-FA91-4C7A-BD73-19FA7C2763BC}" destId="{1CAB4553-2B2A-466E-8BB0-32CED747715C}" srcOrd="0" destOrd="0" presId="urn:microsoft.com/office/officeart/2005/8/layout/vList5"/>
    <dgm:cxn modelId="{9CBD206C-5D45-411F-895F-F77B86A8DBE9}" type="presParOf" srcId="{D921D445-FA91-4C7A-BD73-19FA7C2763BC}" destId="{AD5714BC-3A56-4E55-92FA-A99A7B02A288}" srcOrd="1" destOrd="0" presId="urn:microsoft.com/office/officeart/2005/8/layout/vList5"/>
    <dgm:cxn modelId="{EEF5F02A-9E0E-4FBF-9BEA-A96554A16C74}" type="presParOf" srcId="{4720941C-A59B-40A6-8754-C9749BC54C90}" destId="{39604129-0FD8-4B4F-A59B-BDA5F3EE82A7}" srcOrd="5" destOrd="0" presId="urn:microsoft.com/office/officeart/2005/8/layout/vList5"/>
    <dgm:cxn modelId="{25B28E62-23E1-4B7E-BFEE-F2217F2958D2}" type="presParOf" srcId="{4720941C-A59B-40A6-8754-C9749BC54C90}" destId="{CEA0CF1D-093F-4492-AC9F-A1A9A2EE273B}" srcOrd="6" destOrd="0" presId="urn:microsoft.com/office/officeart/2005/8/layout/vList5"/>
    <dgm:cxn modelId="{D5D5C47E-741F-408F-AFE7-940B3DF59CE7}" type="presParOf" srcId="{CEA0CF1D-093F-4492-AC9F-A1A9A2EE273B}" destId="{E0D915B9-9E9A-4B84-9043-24434305EF67}" srcOrd="0" destOrd="0" presId="urn:microsoft.com/office/officeart/2005/8/layout/vList5"/>
    <dgm:cxn modelId="{3D5C30C2-B275-4FF5-8F10-1B313F01D218}" type="presParOf" srcId="{CEA0CF1D-093F-4492-AC9F-A1A9A2EE273B}" destId="{CE03A0DF-9A13-45A2-9BE3-25D9CC40031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36</a:t>
            </a:fld>
            <a:endParaRPr lang="en-US">
              <a:latin typeface="Segoe"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37</a:t>
            </a:fld>
            <a:endParaRPr lang="en-US">
              <a:latin typeface="Segoe"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38</a:t>
            </a:fld>
            <a:endParaRPr lang="en-US">
              <a:latin typeface="Segoe"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39</a:t>
            </a:fld>
            <a:endParaRPr lang="en-US">
              <a:latin typeface="Sego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a:bodyPr>
          <a:lstStyle/>
          <a:p>
            <a:endParaRPr lang="en-US" dirty="0"/>
          </a:p>
        </p:txBody>
      </p:sp>
      <p:sp>
        <p:nvSpPr>
          <p:cNvPr id="4" name="Slide Number Placeholder 3"/>
          <p:cNvSpPr>
            <a:spLocks noGrp="1"/>
          </p:cNvSpPr>
          <p:nvPr>
            <p:ph type="sldNum" sz="quarter" idx="10"/>
          </p:nvPr>
        </p:nvSpPr>
        <p:spPr/>
        <p:txBody>
          <a:bodyPr/>
          <a:lstStyle/>
          <a:p>
            <a:pPr>
              <a:defRPr/>
            </a:pPr>
            <a:fld id="{F6780490-A7F8-428D-889F-4CEAC1F13B2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981D3C7-43EC-4931-841B-A221F413E7FD}" type="slidenum">
              <a:rPr lang="en-US" smtClean="0">
                <a:latin typeface="Arial" pitchFamily="34" charset="0"/>
              </a:rPr>
              <a:pPr/>
              <a:t>7</a:t>
            </a:fld>
            <a:endParaRPr lang="en-US" smtClean="0">
              <a:latin typeface="Arial" pitchFamily="34" charset="0"/>
            </a:endParaRPr>
          </a:p>
        </p:txBody>
      </p:sp>
      <p:sp>
        <p:nvSpPr>
          <p:cNvPr id="72707" name="Rectangle 2"/>
          <p:cNvSpPr>
            <a:spLocks noGrp="1" noRot="1" noChangeAspect="1" noTextEdit="1"/>
          </p:cNvSpPr>
          <p:nvPr>
            <p:ph type="sldImg"/>
          </p:nvPr>
        </p:nvSpPr>
        <p:spPr>
          <a:xfrm>
            <a:off x="1146175" y="682625"/>
            <a:ext cx="4573588" cy="3432175"/>
          </a:xfrm>
          <a:noFill/>
          <a:ln w="12700" cap="flat" algn="ctr">
            <a:round/>
            <a:headEnd type="none" w="med" len="med"/>
            <a:tailEnd type="none" w="med" len="med"/>
          </a:ln>
        </p:spPr>
      </p:sp>
      <p:sp>
        <p:nvSpPr>
          <p:cNvPr id="72708" name="TextBox 3"/>
          <p:cNvSpPr txBox="1">
            <a:spLocks noChangeArrowheads="1"/>
          </p:cNvSpPr>
          <p:nvPr/>
        </p:nvSpPr>
        <p:spPr bwMode="auto">
          <a:xfrm>
            <a:off x="1131894" y="4321179"/>
            <a:ext cx="4537075" cy="1107971"/>
          </a:xfrm>
          <a:prstGeom prst="rect">
            <a:avLst/>
          </a:prstGeom>
          <a:noFill/>
          <a:ln w="9525">
            <a:noFill/>
            <a:miter lim="800000"/>
            <a:headEnd/>
            <a:tailEnd/>
          </a:ln>
        </p:spPr>
        <p:txBody>
          <a:bodyPr lIns="91405" tIns="45702" rIns="91405" bIns="45702">
            <a:spAutoFit/>
          </a:bodyPr>
          <a:lstStyle/>
          <a:p>
            <a:r>
              <a:rPr lang="en-US" sz="1100" b="1" dirty="0">
                <a:latin typeface="Arial" pitchFamily="34" charset="0"/>
                <a:cs typeface="Arial" pitchFamily="34" charset="0"/>
              </a:rPr>
              <a:t>System Center Configuration Manager</a:t>
            </a:r>
          </a:p>
          <a:p>
            <a:endParaRPr lang="en-US" sz="1100" b="1" dirty="0">
              <a:latin typeface="Arial" pitchFamily="34" charset="0"/>
              <a:cs typeface="Arial" pitchFamily="34" charset="0"/>
            </a:endParaRPr>
          </a:p>
          <a:p>
            <a:endParaRPr lang="en-US" sz="1100" b="1" dirty="0">
              <a:latin typeface="Arial" pitchFamily="34" charset="0"/>
              <a:cs typeface="Arial" pitchFamily="34" charset="0"/>
            </a:endParaRPr>
          </a:p>
          <a:p>
            <a:endParaRPr lang="en-US" sz="1100" b="1" dirty="0">
              <a:latin typeface="Arial" pitchFamily="34" charset="0"/>
              <a:cs typeface="Arial" pitchFamily="34" charset="0"/>
            </a:endParaRPr>
          </a:p>
          <a:p>
            <a:endParaRPr lang="en-US" sz="1100" b="1" dirty="0">
              <a:latin typeface="Arial" pitchFamily="34" charset="0"/>
              <a:cs typeface="Arial" pitchFamily="34" charset="0"/>
            </a:endParaRPr>
          </a:p>
          <a:p>
            <a:endParaRPr lang="en-US" sz="1100" b="1" dirty="0">
              <a:latin typeface="Arial" pitchFamily="34" charset="0"/>
              <a:cs typeface="Arial" pitchFamily="34" charset="0"/>
            </a:endParaRPr>
          </a:p>
        </p:txBody>
      </p:sp>
      <p:sp>
        <p:nvSpPr>
          <p:cNvPr id="72709" name="Rectangle 6"/>
          <p:cNvSpPr>
            <a:spLocks noChangeArrowheads="1"/>
          </p:cNvSpPr>
          <p:nvPr/>
        </p:nvSpPr>
        <p:spPr bwMode="auto">
          <a:xfrm>
            <a:off x="1219201" y="4630743"/>
            <a:ext cx="5099050" cy="2062079"/>
          </a:xfrm>
          <a:prstGeom prst="rect">
            <a:avLst/>
          </a:prstGeom>
          <a:noFill/>
          <a:ln w="9525" algn="ctr">
            <a:noFill/>
            <a:miter lim="800000"/>
            <a:headEnd/>
            <a:tailEnd/>
          </a:ln>
        </p:spPr>
        <p:txBody>
          <a:bodyPr lIns="91405" tIns="45702" rIns="91405" bIns="45702" anchor="ctr">
            <a:spAutoFit/>
          </a:bodyPr>
          <a:lstStyle/>
          <a:p>
            <a:pPr eaLnBrk="0" hangingPunct="0"/>
            <a:r>
              <a:rPr lang="en-US" sz="1000" dirty="0">
                <a:latin typeface="Arial" pitchFamily="34" charset="0"/>
                <a:ea typeface="Times New Roman" pitchFamily="18" charset="0"/>
                <a:cs typeface="Arial" pitchFamily="34" charset="0"/>
              </a:rPr>
              <a:t>System Center Configuration Manager enables secure and scalable operating and application deployment, desired configuration management, system quarantine, and asset management of servers, desktops, and mobile devices.</a:t>
            </a:r>
            <a:r>
              <a:rPr lang="en-US" sz="1000" dirty="0">
                <a:ea typeface="Times New Roman" pitchFamily="18" charset="0"/>
                <a:cs typeface="Arial" pitchFamily="34" charset="0"/>
              </a:rPr>
              <a:t> </a:t>
            </a:r>
            <a:r>
              <a:rPr lang="en-US" sz="1000" dirty="0">
                <a:latin typeface="Arial" pitchFamily="34" charset="0"/>
                <a:ea typeface="Times New Roman" pitchFamily="18" charset="0"/>
                <a:cs typeface="Arial" pitchFamily="34" charset="0"/>
              </a:rPr>
              <a:t> </a:t>
            </a:r>
            <a:r>
              <a:rPr lang="en-US" sz="1000" dirty="0">
                <a:ea typeface="Times New Roman" pitchFamily="18" charset="0"/>
                <a:cs typeface="Arial" pitchFamily="34" charset="0"/>
              </a:rPr>
              <a:t> </a:t>
            </a:r>
            <a:r>
              <a:rPr lang="en-US" sz="1000" dirty="0">
                <a:latin typeface="Arial" pitchFamily="34" charset="0"/>
                <a:ea typeface="Times New Roman" pitchFamily="18" charset="0"/>
                <a:cs typeface="Arial" pitchFamily="34" charset="0"/>
              </a:rPr>
              <a:t>New capabilities ensure that systems are checked and updated before joining the network, operating system and application deployment is greatly simplified for both new and existing systems, and configuration changes and system updates are more effectively managed regardless of location or device type, all of which enable IT managers to take control of their environment like never before.</a:t>
            </a:r>
            <a:r>
              <a:rPr lang="en-US" sz="600" dirty="0">
                <a:ea typeface="Times New Roman" pitchFamily="18" charset="0"/>
                <a:cs typeface="Arial" pitchFamily="34" charset="0"/>
              </a:rPr>
              <a:t> </a:t>
            </a:r>
          </a:p>
          <a:p>
            <a:pPr eaLnBrk="0" hangingPunct="0"/>
            <a:endParaRPr lang="en-US" sz="600" dirty="0">
              <a:ea typeface="Times New Roman" pitchFamily="18" charset="0"/>
              <a:cs typeface="Arial" pitchFamily="34" charset="0"/>
            </a:endParaRPr>
          </a:p>
          <a:p>
            <a:pPr eaLnBrk="0" hangingPunct="0"/>
            <a:endParaRPr lang="en-US" sz="600" dirty="0">
              <a:ea typeface="Times New Roman" pitchFamily="18" charset="0"/>
              <a:cs typeface="Arial" pitchFamily="34" charset="0"/>
            </a:endParaRPr>
          </a:p>
          <a:p>
            <a:pPr eaLnBrk="0" hangingPunct="0"/>
            <a:endParaRPr lang="en-US" sz="600" dirty="0">
              <a:ea typeface="Times New Roman" pitchFamily="18" charset="0"/>
              <a:cs typeface="Arial" pitchFamily="34" charset="0"/>
            </a:endParaRPr>
          </a:p>
          <a:p>
            <a:pPr eaLnBrk="0" hangingPunct="0"/>
            <a:endParaRPr lang="en-US" sz="600" dirty="0">
              <a:ea typeface="Times New Roman" pitchFamily="18" charset="0"/>
              <a:cs typeface="Arial" pitchFamily="34" charset="0"/>
            </a:endParaRPr>
          </a:p>
          <a:p>
            <a:pPr eaLnBrk="0" hangingPunct="0"/>
            <a:endParaRPr lang="en-US" sz="600" dirty="0">
              <a:ea typeface="Times New Roman" pitchFamily="18" charset="0"/>
              <a:cs typeface="Arial" pitchFamily="34" charset="0"/>
            </a:endParaRPr>
          </a:p>
          <a:p>
            <a:pPr eaLnBrk="0" hangingPunct="0"/>
            <a:endParaRPr lang="en-US" dirty="0">
              <a:effectLst/>
              <a:ea typeface="Times New Roman" pitchFamily="18" charset="0"/>
              <a:cs typeface="Arial" pitchFamily="34" charset="0"/>
            </a:endParaRPr>
          </a:p>
        </p:txBody>
      </p:sp>
      <p:sp>
        <p:nvSpPr>
          <p:cNvPr id="72710" name="Rectangle 7"/>
          <p:cNvSpPr>
            <a:spLocks noChangeArrowheads="1"/>
          </p:cNvSpPr>
          <p:nvPr/>
        </p:nvSpPr>
        <p:spPr bwMode="auto">
          <a:xfrm>
            <a:off x="1246189" y="5954714"/>
            <a:ext cx="4972050" cy="3016250"/>
          </a:xfrm>
          <a:prstGeom prst="rect">
            <a:avLst/>
          </a:prstGeom>
          <a:noFill/>
          <a:ln w="9525">
            <a:noFill/>
            <a:miter lim="800000"/>
            <a:headEnd/>
            <a:tailEnd/>
          </a:ln>
        </p:spPr>
        <p:txBody>
          <a:bodyPr lIns="91405" tIns="45702" rIns="91405" bIns="45702">
            <a:spAutoFit/>
          </a:bodyPr>
          <a:lstStyle/>
          <a:p>
            <a:r>
              <a:rPr lang="en-US" sz="1000" dirty="0">
                <a:latin typeface="Arial" pitchFamily="34" charset="0"/>
                <a:cs typeface="Arial" pitchFamily="34" charset="0"/>
              </a:rPr>
              <a:t>The current plan of record is to provide the following key capabilities:</a:t>
            </a:r>
            <a:br>
              <a:rPr lang="en-US" sz="1000" dirty="0">
                <a:latin typeface="Arial" pitchFamily="34" charset="0"/>
                <a:cs typeface="Arial" pitchFamily="34" charset="0"/>
              </a:rPr>
            </a:br>
            <a:r>
              <a:rPr lang="en-US" sz="1000" dirty="0">
                <a:latin typeface="Arial" pitchFamily="34" charset="0"/>
                <a:cs typeface="Arial" pitchFamily="34" charset="0"/>
              </a:rPr>
              <a:t/>
            </a:r>
            <a:br>
              <a:rPr lang="en-US" sz="1000" dirty="0">
                <a:latin typeface="Arial" pitchFamily="34" charset="0"/>
                <a:cs typeface="Arial" pitchFamily="34" charset="0"/>
              </a:rPr>
            </a:br>
            <a:r>
              <a:rPr lang="en-US" sz="1000" dirty="0">
                <a:latin typeface="Arial" pitchFamily="34" charset="0"/>
                <a:cs typeface="Arial" pitchFamily="34" charset="0"/>
              </a:rPr>
              <a:t>• Operating system deployment (OSD) is an automated and end-to-end solution for hands-off deployment </a:t>
            </a:r>
            <a:br>
              <a:rPr lang="en-US" sz="1000" dirty="0">
                <a:latin typeface="Arial" pitchFamily="34" charset="0"/>
                <a:cs typeface="Arial" pitchFamily="34" charset="0"/>
              </a:rPr>
            </a:br>
            <a:r>
              <a:rPr lang="en-US" sz="1000" dirty="0">
                <a:latin typeface="Arial" pitchFamily="34" charset="0"/>
                <a:cs typeface="Arial" pitchFamily="34" charset="0"/>
              </a:rPr>
              <a:t>• Network Access Protection </a:t>
            </a:r>
            <a:br>
              <a:rPr lang="en-US" sz="1000" dirty="0">
                <a:latin typeface="Arial" pitchFamily="34" charset="0"/>
                <a:cs typeface="Arial" pitchFamily="34" charset="0"/>
              </a:rPr>
            </a:br>
            <a:r>
              <a:rPr lang="en-US" sz="1000" dirty="0">
                <a:latin typeface="Arial" pitchFamily="34" charset="0"/>
                <a:cs typeface="Arial" pitchFamily="34" charset="0"/>
              </a:rPr>
              <a:t>• Software distribution </a:t>
            </a:r>
            <a:br>
              <a:rPr lang="en-US" sz="1000" dirty="0">
                <a:latin typeface="Arial" pitchFamily="34" charset="0"/>
                <a:cs typeface="Arial" pitchFamily="34" charset="0"/>
              </a:rPr>
            </a:br>
            <a:r>
              <a:rPr lang="en-US" sz="1000" dirty="0">
                <a:latin typeface="Arial" pitchFamily="34" charset="0"/>
                <a:cs typeface="Arial" pitchFamily="34" charset="0"/>
              </a:rPr>
              <a:t>• Software update management (SUM) </a:t>
            </a:r>
            <a:br>
              <a:rPr lang="en-US" sz="1000" dirty="0">
                <a:latin typeface="Arial" pitchFamily="34" charset="0"/>
                <a:cs typeface="Arial" pitchFamily="34" charset="0"/>
              </a:rPr>
            </a:br>
            <a:r>
              <a:rPr lang="en-US" sz="1000" dirty="0">
                <a:latin typeface="Arial" pitchFamily="34" charset="0"/>
                <a:cs typeface="Arial" pitchFamily="34" charset="0"/>
              </a:rPr>
              <a:t>• Desired configuration management </a:t>
            </a:r>
            <a:br>
              <a:rPr lang="en-US" sz="1000" dirty="0">
                <a:latin typeface="Arial" pitchFamily="34" charset="0"/>
                <a:cs typeface="Arial" pitchFamily="34" charset="0"/>
              </a:rPr>
            </a:br>
            <a:r>
              <a:rPr lang="en-US" sz="1000" dirty="0">
                <a:latin typeface="Arial" pitchFamily="34" charset="0"/>
                <a:cs typeface="Arial" pitchFamily="34" charset="0"/>
              </a:rPr>
              <a:t>• Device management </a:t>
            </a:r>
            <a:br>
              <a:rPr lang="en-US" sz="1000" dirty="0">
                <a:latin typeface="Arial" pitchFamily="34" charset="0"/>
                <a:cs typeface="Arial" pitchFamily="34" charset="0"/>
              </a:rPr>
            </a:br>
            <a:r>
              <a:rPr lang="en-US" sz="1000" dirty="0">
                <a:latin typeface="Arial" pitchFamily="34" charset="0"/>
                <a:cs typeface="Arial" pitchFamily="34" charset="0"/>
              </a:rPr>
              <a:t>• Software inventory and metering </a:t>
            </a:r>
            <a:br>
              <a:rPr lang="en-US" sz="1000" dirty="0">
                <a:latin typeface="Arial" pitchFamily="34" charset="0"/>
                <a:cs typeface="Arial" pitchFamily="34" charset="0"/>
              </a:rPr>
            </a:br>
            <a:r>
              <a:rPr lang="en-US" sz="1000" dirty="0">
                <a:latin typeface="Arial" pitchFamily="34" charset="0"/>
                <a:cs typeface="Arial" pitchFamily="34" charset="0"/>
              </a:rPr>
              <a:t>• Hardware inventory </a:t>
            </a:r>
            <a:br>
              <a:rPr lang="en-US" sz="1000" dirty="0">
                <a:latin typeface="Arial" pitchFamily="34" charset="0"/>
                <a:cs typeface="Arial" pitchFamily="34" charset="0"/>
              </a:rPr>
            </a:br>
            <a:r>
              <a:rPr lang="en-US" sz="1000" dirty="0">
                <a:latin typeface="Arial" pitchFamily="34" charset="0"/>
                <a:cs typeface="Arial" pitchFamily="34" charset="0"/>
              </a:rPr>
              <a:t>• Remote control </a:t>
            </a:r>
            <a:br>
              <a:rPr lang="en-US" sz="1000" dirty="0">
                <a:latin typeface="Arial" pitchFamily="34" charset="0"/>
                <a:cs typeface="Arial" pitchFamily="34" charset="0"/>
              </a:rPr>
            </a:br>
            <a:r>
              <a:rPr lang="en-US" sz="1000" dirty="0">
                <a:latin typeface="Arial" pitchFamily="34" charset="0"/>
                <a:cs typeface="Arial" pitchFamily="34" charset="0"/>
              </a:rPr>
              <a:t>• Wake On LAN </a:t>
            </a:r>
            <a:br>
              <a:rPr lang="en-US" sz="1000" dirty="0">
                <a:latin typeface="Arial" pitchFamily="34" charset="0"/>
                <a:cs typeface="Arial" pitchFamily="34" charset="0"/>
              </a:rPr>
            </a:br>
            <a:r>
              <a:rPr lang="en-US" sz="1000" dirty="0">
                <a:latin typeface="Arial" pitchFamily="34" charset="0"/>
                <a:cs typeface="Arial" pitchFamily="34" charset="0"/>
              </a:rPr>
              <a:t>• Windows Vista and Microsoft Office 12 upgrade assessment </a:t>
            </a:r>
            <a:br>
              <a:rPr lang="en-US" sz="1000" dirty="0">
                <a:latin typeface="Arial" pitchFamily="34" charset="0"/>
                <a:cs typeface="Arial" pitchFamily="34" charset="0"/>
              </a:rPr>
            </a:br>
            <a:r>
              <a:rPr lang="en-US" sz="1000" dirty="0">
                <a:latin typeface="Arial" pitchFamily="34" charset="0"/>
                <a:cs typeface="Arial" pitchFamily="34" charset="0"/>
              </a:rPr>
              <a:t>• Vulnerability assessment </a:t>
            </a:r>
            <a:br>
              <a:rPr lang="en-US" sz="1000" dirty="0">
                <a:latin typeface="Arial" pitchFamily="34" charset="0"/>
                <a:cs typeface="Arial" pitchFamily="34" charset="0"/>
              </a:rPr>
            </a:br>
            <a:r>
              <a:rPr lang="en-US" sz="1000" dirty="0">
                <a:latin typeface="Arial" pitchFamily="34" charset="0"/>
                <a:cs typeface="Arial" pitchFamily="34" charset="0"/>
              </a:rPr>
              <a:t>• Software Development Kit (SDK) provides extensibility </a:t>
            </a:r>
            <a:br>
              <a:rPr lang="en-US" sz="1000" dirty="0">
                <a:latin typeface="Arial" pitchFamily="34" charset="0"/>
                <a:cs typeface="Arial" pitchFamily="34" charset="0"/>
              </a:rPr>
            </a:br>
            <a:r>
              <a:rPr lang="en-US" sz="1000" dirty="0">
                <a:latin typeface="Arial" pitchFamily="34" charset="0"/>
                <a:cs typeface="Arial" pitchFamily="34" charset="0"/>
              </a:rPr>
              <a:t>• Scalable yet flexible </a:t>
            </a:r>
            <a:br>
              <a:rPr lang="en-US" sz="1000" dirty="0">
                <a:latin typeface="Arial" pitchFamily="34" charset="0"/>
                <a:cs typeface="Arial" pitchFamily="34" charset="0"/>
              </a:rPr>
            </a:br>
            <a:r>
              <a:rPr lang="en-US" sz="1000" dirty="0">
                <a:latin typeface="Arial" pitchFamily="34" charset="0"/>
                <a:cs typeface="Arial" pitchFamily="34" charset="0"/>
              </a:rPr>
              <a:t>• Internationalization </a:t>
            </a:r>
            <a:br>
              <a:rPr lang="en-US" sz="1000" dirty="0">
                <a:latin typeface="Arial" pitchFamily="34" charset="0"/>
                <a:cs typeface="Arial" pitchFamily="34" charset="0"/>
              </a:rPr>
            </a:br>
            <a:r>
              <a:rPr lang="en-US" sz="1000" dirty="0">
                <a:latin typeface="Arial" pitchFamily="34" charset="0"/>
                <a:cs typeface="Arial" pitchFamily="34" charset="0"/>
              </a:rPr>
              <a:t>• Easy to use infrastructure</a:t>
            </a:r>
          </a:p>
        </p:txBody>
      </p:sp>
      <p:sp>
        <p:nvSpPr>
          <p:cNvPr id="7" name="Notes Placeholder 6"/>
          <p:cNvSpPr>
            <a:spLocks noGrp="1"/>
          </p:cNvSpPr>
          <p:nvPr>
            <p:ph type="body" idx="1"/>
          </p:nvPr>
        </p:nvSpPr>
        <p:spPr>
          <a:xfrm>
            <a:off x="685800" y="4343400"/>
            <a:ext cx="5486400" cy="4114800"/>
          </a:xfrm>
          <a:prstGeom prst="rect">
            <a:avLst/>
          </a:prstGeom>
        </p:spPr>
        <p:txBody>
          <a:bodyPr lIns="91435" tIns="45718" rIns="91435" bIns="45718">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notesSlide" Target="../notesSlides/notesSlide13.xml"/><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slideLayout" Target="../slideLayouts/slideLayout12.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tags" Target="../tags/tag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systemcenter/configurationmanager/en/us/default.aspx" TargetMode="External"/><Relationship Id="rId7" Type="http://schemas.openxmlformats.org/officeDocument/2006/relationships/hyperlink" Target="http://blogs.technet.com/justin_ga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blogs.technet.com/systemcenter/archive/2009/09/08/announcing-system-center-configuration-manager-2007-r3.aspx" TargetMode="External"/><Relationship Id="rId5" Type="http://schemas.openxmlformats.org/officeDocument/2006/relationships/hyperlink" Target="http://www.microsoft.com/systemcenter/en/us/default.aspx" TargetMode="External"/><Relationship Id="rId4" Type="http://schemas.openxmlformats.org/officeDocument/2006/relationships/hyperlink" Target="http://technet.microsoft.com/en-us/configmgr/bb629404.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35311"/>
            <a:ext cx="8375946"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对于</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7 &amp; 2008 R2</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的支持</a:t>
            </a:r>
          </a:p>
        </p:txBody>
      </p:sp>
      <p:sp>
        <p:nvSpPr>
          <p:cNvPr id="3" name="Text Placeholder 2"/>
          <p:cNvSpPr>
            <a:spLocks noGrp="1"/>
          </p:cNvSpPr>
          <p:nvPr>
            <p:ph type="body" sz="quarter" idx="10"/>
          </p:nvPr>
        </p:nvSpPr>
        <p:spPr>
          <a:xfrm>
            <a:off x="619156" y="6357958"/>
            <a:ext cx="8382000" cy="357190"/>
          </a:xfrm>
        </p:spPr>
        <p:txBody>
          <a:bodyPr/>
          <a:lstStyle/>
          <a:p>
            <a:r>
              <a:rPr lang="en-US" altLang="zh-CN" sz="1800" b="1" dirty="0" smtClean="0"/>
              <a:t>http://support.microsoft.com/kb/974236/en-us</a:t>
            </a:r>
            <a:endParaRPr lang="zh-CN" altLang="en-US" sz="1800" b="1" dirty="0"/>
          </a:p>
        </p:txBody>
      </p:sp>
      <p:pic>
        <p:nvPicPr>
          <p:cNvPr id="1026" name="Picture 2"/>
          <p:cNvPicPr>
            <a:picLocks noChangeAspect="1" noChangeArrowheads="1"/>
          </p:cNvPicPr>
          <p:nvPr/>
        </p:nvPicPr>
        <p:blipFill>
          <a:blip r:embed="rId3" cstate="print"/>
          <a:srcRect/>
          <a:stretch>
            <a:fillRect/>
          </a:stretch>
        </p:blipFill>
        <p:spPr bwMode="auto">
          <a:xfrm>
            <a:off x="642910" y="1071546"/>
            <a:ext cx="7591425" cy="514350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tx1"/>
              </a:buClr>
            </a:pPr>
            <a:r>
              <a:rPr lang="zh-CN" altLang="en-US" sz="2000" dirty="0" smtClean="0">
                <a:solidFill>
                  <a:schemeClr val="tx1"/>
                </a:solidFill>
              </a:rPr>
              <a:t>应用虚拟化管理</a:t>
            </a:r>
            <a:endParaRPr lang="en-US" altLang="zh-CN" sz="2000" dirty="0" smtClean="0">
              <a:solidFill>
                <a:schemeClr val="tx1"/>
              </a:solidFill>
            </a:endParaRPr>
          </a:p>
          <a:p>
            <a:pPr marL="398463" lvl="0" indent="47625">
              <a:buClr>
                <a:schemeClr val="tx1"/>
              </a:buClr>
            </a:pPr>
            <a:r>
              <a:rPr lang="zh-CN" altLang="en-US" sz="2000" dirty="0" smtClean="0">
                <a:solidFill>
                  <a:schemeClr val="tx1"/>
                </a:solidFill>
              </a:rPr>
              <a:t>增强的操作系统部署</a:t>
            </a:r>
            <a:endParaRPr lang="en-US" altLang="zh-CN" sz="2000" dirty="0" smtClean="0">
              <a:solidFill>
                <a:schemeClr val="tx1"/>
              </a:solidFill>
            </a:endParaRPr>
          </a:p>
          <a:p>
            <a:pPr marL="398463" lvl="0" indent="47625">
              <a:buClr>
                <a:schemeClr val="tx1"/>
              </a:buClr>
            </a:pPr>
            <a:r>
              <a:rPr lang="zh-CN" altLang="en-US" sz="2000" dirty="0" smtClean="0">
                <a:solidFill>
                  <a:schemeClr val="tx1"/>
                </a:solidFill>
              </a:rPr>
              <a:t>客户端状态报告</a:t>
            </a:r>
            <a:endParaRPr lang="en-US" altLang="zh-CN" sz="2000" dirty="0" smtClean="0">
              <a:solidFill>
                <a:schemeClr val="tx1"/>
              </a:solidFill>
            </a:endParaRPr>
          </a:p>
          <a:p>
            <a:pPr marL="398463" lvl="0" indent="47625">
              <a:buClr>
                <a:schemeClr val="tx1"/>
              </a:buClr>
            </a:pPr>
            <a:r>
              <a:rPr lang="en-US" altLang="zh-CN" sz="2000" dirty="0" smtClean="0">
                <a:solidFill>
                  <a:schemeClr val="tx1"/>
                </a:solidFill>
              </a:rPr>
              <a:t>SQL </a:t>
            </a:r>
            <a:r>
              <a:rPr lang="zh-CN" altLang="en-US" sz="2000" dirty="0" smtClean="0">
                <a:solidFill>
                  <a:schemeClr val="tx1"/>
                </a:solidFill>
              </a:rPr>
              <a:t>报表服务集成</a:t>
            </a:r>
            <a:endParaRPr lang="en-US" altLang="zh-CN" sz="2000" dirty="0" smtClean="0">
              <a:solidFill>
                <a:schemeClr val="tx1"/>
              </a:solidFill>
            </a:endParaRPr>
          </a:p>
          <a:p>
            <a:pPr marL="398463" lvl="0" indent="47625">
              <a:buClr>
                <a:schemeClr val="tx1"/>
              </a:buClr>
            </a:pPr>
            <a:r>
              <a:rPr lang="en-US" altLang="zh-CN" sz="2000" dirty="0" smtClean="0">
                <a:solidFill>
                  <a:schemeClr val="tx1"/>
                </a:solidFill>
              </a:rPr>
              <a:t>Forefront Client Security</a:t>
            </a:r>
            <a:r>
              <a:rPr lang="zh-CN" altLang="en-US" sz="2000" dirty="0" smtClean="0">
                <a:solidFill>
                  <a:schemeClr val="tx1"/>
                </a:solidFill>
              </a:rPr>
              <a:t> 集成报告</a:t>
            </a:r>
            <a:endParaRPr lang="en-US" altLang="zh-CN" sz="2000" dirty="0" smtClean="0">
              <a:solidFill>
                <a:schemeClr val="tx1"/>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382000" cy="1285884"/>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Manager 2007 R2</a:t>
            </a:r>
            <a:b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功能</a:t>
            </a: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概述</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Diagram 3"/>
          <p:cNvGraphicFramePr/>
          <p:nvPr/>
        </p:nvGraphicFramePr>
        <p:xfrm>
          <a:off x="311992" y="1411552"/>
          <a:ext cx="8547340" cy="519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3" descr="C:\Program Files\Microsoft Resource DVD Artwork\DVD_ART\Artwork_Imagery\Shapes and Graphics\Clear glass shapes\small glass oval.png"/>
          <p:cNvPicPr>
            <a:picLocks noChangeAspect="1" noChangeArrowheads="1"/>
          </p:cNvPicPr>
          <p:nvPr/>
        </p:nvPicPr>
        <p:blipFill>
          <a:blip r:embed="rId4" cstate="print"/>
          <a:srcRect/>
          <a:stretch>
            <a:fillRect/>
          </a:stretch>
        </p:blipFill>
        <p:spPr bwMode="auto">
          <a:xfrm>
            <a:off x="7075487" y="5432807"/>
            <a:ext cx="1685925" cy="1120393"/>
          </a:xfrm>
          <a:prstGeom prst="rect">
            <a:avLst/>
          </a:prstGeom>
          <a:noFill/>
        </p:spPr>
      </p:pic>
      <p:sp>
        <p:nvSpPr>
          <p:cNvPr id="14" name="Rounded Rectangle 13"/>
          <p:cNvSpPr/>
          <p:nvPr/>
        </p:nvSpPr>
        <p:spPr bwMode="auto">
          <a:xfrm>
            <a:off x="1059134" y="304800"/>
            <a:ext cx="6789466" cy="5871395"/>
          </a:xfrm>
          <a:prstGeom prst="roundRect">
            <a:avLst/>
          </a:prstGeom>
          <a:no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defTabSz="914027">
              <a:defRPr/>
            </a:pPr>
            <a:endParaRPr lang="en-US" dirty="0">
              <a:solidFill>
                <a:schemeClr val="tx1"/>
              </a:solidFill>
              <a:latin typeface="Segoe" pitchFamily="34" charset="0"/>
            </a:endParaRPr>
          </a:p>
        </p:txBody>
      </p:sp>
      <p:pic>
        <p:nvPicPr>
          <p:cNvPr id="99"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6629400" y="3810000"/>
            <a:ext cx="566135" cy="794415"/>
          </a:xfrm>
          <a:prstGeom prst="rect">
            <a:avLst/>
          </a:prstGeom>
          <a:noFill/>
        </p:spPr>
      </p:pic>
      <p:pic>
        <p:nvPicPr>
          <p:cNvPr id="141354" name="Picture 42" descr="C:\Program Files\Microsoft Resource DVD Artwork\DVD_ART\Artwork_Imagery\HARDWARE_IMAGERY\Illustration - Misc Hardware\eHome icons\dense server tall rack.png"/>
          <p:cNvPicPr>
            <a:picLocks noChangeAspect="1" noChangeArrowheads="1"/>
          </p:cNvPicPr>
          <p:nvPr/>
        </p:nvPicPr>
        <p:blipFill>
          <a:blip r:embed="rId6" cstate="print"/>
          <a:srcRect/>
          <a:stretch>
            <a:fillRect/>
          </a:stretch>
        </p:blipFill>
        <p:spPr bwMode="auto">
          <a:xfrm flipH="1">
            <a:off x="7117659" y="3932766"/>
            <a:ext cx="121341" cy="529167"/>
          </a:xfrm>
          <a:prstGeom prst="rect">
            <a:avLst/>
          </a:prstGeom>
          <a:noFill/>
        </p:spPr>
      </p:pic>
      <p:pic>
        <p:nvPicPr>
          <p:cNvPr id="75" name="Picture 42" descr="C:\Program Files\Microsoft Resource DVD Artwork\DVD_ART\Artwork_Imagery\HARDWARE_IMAGERY\Illustration - Misc Hardware\eHome icons\dense server tall rack.png"/>
          <p:cNvPicPr>
            <a:picLocks noChangeAspect="1" noChangeArrowheads="1"/>
          </p:cNvPicPr>
          <p:nvPr/>
        </p:nvPicPr>
        <p:blipFill>
          <a:blip r:embed="rId6" cstate="print"/>
          <a:srcRect/>
          <a:stretch>
            <a:fillRect/>
          </a:stretch>
        </p:blipFill>
        <p:spPr bwMode="auto">
          <a:xfrm flipH="1">
            <a:off x="7193859" y="3932766"/>
            <a:ext cx="121341" cy="529167"/>
          </a:xfrm>
          <a:prstGeom prst="rect">
            <a:avLst/>
          </a:prstGeom>
          <a:noFill/>
        </p:spPr>
      </p:pic>
      <p:pic>
        <p:nvPicPr>
          <p:cNvPr id="76" name="Picture 42" descr="C:\Program Files\Microsoft Resource DVD Artwork\DVD_ART\Artwork_Imagery\HARDWARE_IMAGERY\Illustration - Misc Hardware\eHome icons\dense server tall rack.png"/>
          <p:cNvPicPr>
            <a:picLocks noChangeAspect="1" noChangeArrowheads="1"/>
          </p:cNvPicPr>
          <p:nvPr/>
        </p:nvPicPr>
        <p:blipFill>
          <a:blip r:embed="rId6" cstate="print"/>
          <a:srcRect/>
          <a:stretch>
            <a:fillRect/>
          </a:stretch>
        </p:blipFill>
        <p:spPr bwMode="auto">
          <a:xfrm flipH="1">
            <a:off x="7270059" y="3932766"/>
            <a:ext cx="121341" cy="529167"/>
          </a:xfrm>
          <a:prstGeom prst="rect">
            <a:avLst/>
          </a:prstGeom>
          <a:noFill/>
        </p:spPr>
      </p:pic>
      <p:pic>
        <p:nvPicPr>
          <p:cNvPr id="2070" name="Picture 22" descr="C:\Program Files\Microsoft Resource DVD Artwork\DVD_ART\Artwork_Imagery\Shapes and Graphics\Clear glass shapes\medium glass oval long.png"/>
          <p:cNvPicPr>
            <a:picLocks noChangeAspect="1" noChangeArrowheads="1"/>
          </p:cNvPicPr>
          <p:nvPr/>
        </p:nvPicPr>
        <p:blipFill>
          <a:blip r:embed="rId7" cstate="print"/>
          <a:srcRect/>
          <a:stretch>
            <a:fillRect/>
          </a:stretch>
        </p:blipFill>
        <p:spPr bwMode="auto">
          <a:xfrm>
            <a:off x="3281362" y="1781176"/>
            <a:ext cx="2861476" cy="1647824"/>
          </a:xfrm>
          <a:prstGeom prst="rect">
            <a:avLst/>
          </a:prstGeom>
          <a:noFill/>
        </p:spPr>
      </p:pic>
      <p:sp>
        <p:nvSpPr>
          <p:cNvPr id="1027" name="Rectangle 2"/>
          <p:cNvSpPr>
            <a:spLocks noGrp="1" noChangeArrowheads="1"/>
          </p:cNvSpPr>
          <p:nvPr>
            <p:ph type="title"/>
          </p:nvPr>
        </p:nvSpPr>
        <p:spPr>
          <a:xfrm>
            <a:off x="238155" y="283087"/>
            <a:ext cx="8620125" cy="645583"/>
          </a:xfrm>
        </p:spPr>
        <p:txBody>
          <a:bodyPr/>
          <a:lstStyle/>
          <a:p>
            <a:pPr algn="l" eaLnBrk="1" hangingPunct="1">
              <a:defRPr/>
            </a:pPr>
            <a:r>
              <a:rPr lang="zh-CN" altLang="en-US" sz="4000" dirty="0" smtClean="0"/>
              <a:t>Configuration Manager 站点系统</a:t>
            </a:r>
            <a:endParaRPr lang="en-US" altLang="en-US" sz="4000" dirty="0" smtClean="0"/>
          </a:p>
        </p:txBody>
      </p:sp>
      <p:sp>
        <p:nvSpPr>
          <p:cNvPr id="82" name="TextBox 81"/>
          <p:cNvSpPr txBox="1"/>
          <p:nvPr/>
        </p:nvSpPr>
        <p:spPr>
          <a:xfrm>
            <a:off x="4495800" y="1524000"/>
            <a:ext cx="946150"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SQL Server</a:t>
            </a:r>
          </a:p>
        </p:txBody>
      </p:sp>
      <p:sp>
        <p:nvSpPr>
          <p:cNvPr id="83" name="TextBox 82"/>
          <p:cNvSpPr txBox="1"/>
          <p:nvPr/>
        </p:nvSpPr>
        <p:spPr>
          <a:xfrm>
            <a:off x="5257800" y="2133600"/>
            <a:ext cx="946150"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SQL </a:t>
            </a:r>
            <a:r>
              <a:rPr lang="en-US" sz="1200" dirty="0" smtClean="0">
                <a:latin typeface="Segoe" pitchFamily="34" charset="0"/>
              </a:rPr>
              <a:t>Server</a:t>
            </a:r>
            <a:endParaRPr lang="en-US" sz="1200" dirty="0">
              <a:latin typeface="Segoe" pitchFamily="34" charset="0"/>
            </a:endParaRPr>
          </a:p>
        </p:txBody>
      </p:sp>
      <p:sp>
        <p:nvSpPr>
          <p:cNvPr id="85" name="TextBox 84"/>
          <p:cNvSpPr txBox="1"/>
          <p:nvPr/>
        </p:nvSpPr>
        <p:spPr>
          <a:xfrm>
            <a:off x="2819400" y="4724400"/>
            <a:ext cx="1498600"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管理点</a:t>
            </a:r>
            <a:r>
              <a:rPr lang="en-US" altLang="zh-CN" sz="1200" dirty="0" smtClean="0">
                <a:latin typeface="Segoe" pitchFamily="34" charset="0"/>
              </a:rPr>
              <a:t>(MP)</a:t>
            </a:r>
            <a:endParaRPr lang="en-US" sz="1200" dirty="0">
              <a:latin typeface="Segoe" pitchFamily="34" charset="0"/>
            </a:endParaRPr>
          </a:p>
        </p:txBody>
      </p:sp>
      <p:sp>
        <p:nvSpPr>
          <p:cNvPr id="86" name="TextBox 85"/>
          <p:cNvSpPr txBox="1"/>
          <p:nvPr/>
        </p:nvSpPr>
        <p:spPr>
          <a:xfrm>
            <a:off x="1839612" y="3541412"/>
            <a:ext cx="1549400"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服务定位点</a:t>
            </a:r>
            <a:r>
              <a:rPr lang="en-US" altLang="zh-CN" sz="1200" dirty="0" smtClean="0">
                <a:latin typeface="Segoe" pitchFamily="34" charset="0"/>
              </a:rPr>
              <a:t>(SLP)</a:t>
            </a:r>
            <a:endParaRPr lang="en-US" sz="1200" dirty="0">
              <a:latin typeface="Segoe" pitchFamily="34" charset="0"/>
            </a:endParaRPr>
          </a:p>
        </p:txBody>
      </p:sp>
      <p:sp>
        <p:nvSpPr>
          <p:cNvPr id="87" name="TextBox 86"/>
          <p:cNvSpPr txBox="1"/>
          <p:nvPr/>
        </p:nvSpPr>
        <p:spPr>
          <a:xfrm>
            <a:off x="2357438" y="4114800"/>
            <a:ext cx="1528762"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报表点</a:t>
            </a:r>
            <a:r>
              <a:rPr lang="en-US" altLang="zh-CN" sz="1200" dirty="0" smtClean="0">
                <a:latin typeface="Segoe" pitchFamily="34" charset="0"/>
              </a:rPr>
              <a:t>(RP)</a:t>
            </a:r>
            <a:endParaRPr lang="en-US" sz="1200" dirty="0">
              <a:latin typeface="Segoe" pitchFamily="34" charset="0"/>
            </a:endParaRPr>
          </a:p>
        </p:txBody>
      </p:sp>
      <p:sp>
        <p:nvSpPr>
          <p:cNvPr id="89" name="TextBox 88"/>
          <p:cNvSpPr txBox="1"/>
          <p:nvPr/>
        </p:nvSpPr>
        <p:spPr>
          <a:xfrm>
            <a:off x="4621212" y="5759450"/>
            <a:ext cx="1550988"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PXE </a:t>
            </a:r>
            <a:r>
              <a:rPr lang="zh-CN" altLang="en-US" sz="1200" dirty="0" smtClean="0">
                <a:latin typeface="Segoe" pitchFamily="34" charset="0"/>
              </a:rPr>
              <a:t>服务点</a:t>
            </a:r>
            <a:r>
              <a:rPr lang="en-US" altLang="zh-CN" sz="1200" dirty="0" smtClean="0">
                <a:latin typeface="Segoe" pitchFamily="34" charset="0"/>
              </a:rPr>
              <a:t>(PSP)</a:t>
            </a:r>
            <a:endParaRPr lang="en-US" sz="1200" dirty="0">
              <a:latin typeface="Segoe" pitchFamily="34" charset="0"/>
            </a:endParaRPr>
          </a:p>
        </p:txBody>
      </p:sp>
      <p:sp>
        <p:nvSpPr>
          <p:cNvPr id="90" name="TextBox 89"/>
          <p:cNvSpPr txBox="1"/>
          <p:nvPr/>
        </p:nvSpPr>
        <p:spPr>
          <a:xfrm>
            <a:off x="3724275" y="6216650"/>
            <a:ext cx="1838325"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状态迁移点</a:t>
            </a:r>
            <a:r>
              <a:rPr lang="en-US" altLang="zh-CN" sz="1200" dirty="0" smtClean="0">
                <a:latin typeface="Segoe" pitchFamily="34" charset="0"/>
              </a:rPr>
              <a:t>(SMP)</a:t>
            </a:r>
            <a:endParaRPr lang="en-US" sz="1200" dirty="0">
              <a:latin typeface="Segoe" pitchFamily="34" charset="0"/>
            </a:endParaRPr>
          </a:p>
        </p:txBody>
      </p:sp>
      <p:sp>
        <p:nvSpPr>
          <p:cNvPr id="92" name="TextBox 91"/>
          <p:cNvSpPr txBox="1"/>
          <p:nvPr/>
        </p:nvSpPr>
        <p:spPr>
          <a:xfrm>
            <a:off x="5421312" y="5378450"/>
            <a:ext cx="1817688"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软件更新点</a:t>
            </a:r>
            <a:r>
              <a:rPr lang="en-US" altLang="zh-CN" sz="1200" dirty="0" smtClean="0">
                <a:latin typeface="Segoe" pitchFamily="34" charset="0"/>
              </a:rPr>
              <a:t>(SUP)</a:t>
            </a:r>
            <a:endParaRPr lang="en-US" sz="1200" dirty="0">
              <a:latin typeface="Segoe" pitchFamily="34" charset="0"/>
            </a:endParaRPr>
          </a:p>
        </p:txBody>
      </p:sp>
      <p:sp>
        <p:nvSpPr>
          <p:cNvPr id="93" name="TextBox 92"/>
          <p:cNvSpPr txBox="1"/>
          <p:nvPr/>
        </p:nvSpPr>
        <p:spPr>
          <a:xfrm>
            <a:off x="6370637" y="4921250"/>
            <a:ext cx="1935163" cy="26160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状态反馈点</a:t>
            </a:r>
            <a:r>
              <a:rPr lang="en-US" altLang="zh-CN" sz="1200" dirty="0" smtClean="0">
                <a:latin typeface="Segoe" pitchFamily="34" charset="0"/>
              </a:rPr>
              <a:t>(FSP)</a:t>
            </a:r>
            <a:endParaRPr lang="en-US" sz="1200" dirty="0">
              <a:latin typeface="Segoe" pitchFamily="34" charset="0"/>
            </a:endParaRPr>
          </a:p>
        </p:txBody>
      </p:sp>
      <p:sp>
        <p:nvSpPr>
          <p:cNvPr id="96" name="TextBox 95"/>
          <p:cNvSpPr txBox="1"/>
          <p:nvPr/>
        </p:nvSpPr>
        <p:spPr>
          <a:xfrm>
            <a:off x="7269163" y="4462462"/>
            <a:ext cx="1798637"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系统健康检测</a:t>
            </a:r>
            <a:r>
              <a:rPr lang="en-US" altLang="zh-CN" sz="1200" dirty="0" smtClean="0">
                <a:latin typeface="Segoe" pitchFamily="34" charset="0"/>
              </a:rPr>
              <a:t>(SHV)</a:t>
            </a:r>
            <a:endParaRPr lang="en-US" sz="1200" dirty="0">
              <a:latin typeface="Segoe" pitchFamily="34" charset="0"/>
            </a:endParaRPr>
          </a:p>
        </p:txBody>
      </p:sp>
      <p:sp>
        <p:nvSpPr>
          <p:cNvPr id="112" name="TextBox 111"/>
          <p:cNvSpPr txBox="1"/>
          <p:nvPr/>
        </p:nvSpPr>
        <p:spPr>
          <a:xfrm>
            <a:off x="7969250" y="5664582"/>
            <a:ext cx="946150" cy="26160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zh-CN" altLang="en-US" sz="1200" dirty="0" smtClean="0">
                <a:latin typeface="Segoe" pitchFamily="34" charset="0"/>
              </a:rPr>
              <a:t>分支分发点</a:t>
            </a:r>
            <a:endParaRPr lang="en-US" sz="1200" dirty="0">
              <a:latin typeface="Segoe" pitchFamily="34" charset="0"/>
            </a:endParaRPr>
          </a:p>
        </p:txBody>
      </p:sp>
      <p:sp>
        <p:nvSpPr>
          <p:cNvPr id="37" name="TextBox 36"/>
          <p:cNvSpPr txBox="1"/>
          <p:nvPr/>
        </p:nvSpPr>
        <p:spPr>
          <a:xfrm>
            <a:off x="8024812" y="2677934"/>
            <a:ext cx="1195388" cy="446266"/>
          </a:xfrm>
          <a:prstGeom prst="rect">
            <a:avLst/>
          </a:prstGeom>
          <a:noFill/>
          <a:effectLst>
            <a:outerShdw blurRad="50800" dist="38100" dir="2700000" algn="tl" rotWithShape="0">
              <a:prstClr val="black"/>
            </a:outerShdw>
          </a:effectLst>
        </p:spPr>
        <p:txBody>
          <a:bodyPr lIns="76191" tIns="38095" rIns="76191" bIns="38095">
            <a:spAutoFit/>
          </a:bodyPr>
          <a:lstStyle/>
          <a:p>
            <a:pPr algn="ctr">
              <a:defRPr/>
            </a:pPr>
            <a:r>
              <a:rPr lang="zh-CN" altLang="en-US" sz="1200" dirty="0" smtClean="0">
                <a:latin typeface="Segoe" pitchFamily="34" charset="0"/>
              </a:rPr>
              <a:t>报表服务点</a:t>
            </a:r>
            <a:r>
              <a:rPr lang="en-US" altLang="zh-CN" sz="1200" dirty="0" smtClean="0">
                <a:latin typeface="Segoe" pitchFamily="34" charset="0"/>
              </a:rPr>
              <a:t>(RSP)</a:t>
            </a:r>
            <a:endParaRPr lang="en-US" sz="1200" dirty="0">
              <a:latin typeface="Segoe" pitchFamily="34" charset="0"/>
            </a:endParaRPr>
          </a:p>
        </p:txBody>
      </p:sp>
      <p:pic>
        <p:nvPicPr>
          <p:cNvPr id="2" name="Picture 23" descr="C:\Program Files\Microsoft Resource DVD Artwork\DVD_ART\Artwork_Imagery\Shapes and Graphics\Clear glass shapes\small glass oval.png"/>
          <p:cNvPicPr>
            <a:picLocks noChangeAspect="1" noChangeArrowheads="1"/>
          </p:cNvPicPr>
          <p:nvPr/>
        </p:nvPicPr>
        <p:blipFill>
          <a:blip r:embed="rId4" cstate="print"/>
          <a:srcRect/>
          <a:stretch>
            <a:fillRect/>
          </a:stretch>
        </p:blipFill>
        <p:spPr bwMode="auto">
          <a:xfrm>
            <a:off x="3886200" y="1752600"/>
            <a:ext cx="1685925" cy="1120393"/>
          </a:xfrm>
          <a:prstGeom prst="rect">
            <a:avLst/>
          </a:prstGeom>
          <a:noFill/>
        </p:spPr>
      </p:pic>
      <p:sp>
        <p:nvSpPr>
          <p:cNvPr id="43" name="TextBox 42"/>
          <p:cNvSpPr txBox="1"/>
          <p:nvPr/>
        </p:nvSpPr>
        <p:spPr>
          <a:xfrm>
            <a:off x="6400800" y="1763534"/>
            <a:ext cx="1752600" cy="261600"/>
          </a:xfrm>
          <a:prstGeom prst="rect">
            <a:avLst/>
          </a:prstGeom>
          <a:noFill/>
          <a:effectLst>
            <a:outerShdw blurRad="50800" dist="38100" dir="2700000" algn="tl" rotWithShape="0">
              <a:prstClr val="black"/>
            </a:outerShdw>
          </a:effectLst>
        </p:spPr>
        <p:txBody>
          <a:bodyPr wrap="square" lIns="76191" tIns="38095" rIns="76191" bIns="38095">
            <a:spAutoFit/>
          </a:bodyPr>
          <a:lstStyle/>
          <a:p>
            <a:pPr algn="ctr">
              <a:defRPr/>
            </a:pPr>
            <a:r>
              <a:rPr lang="zh-CN" altLang="en-US" sz="1200" dirty="0" smtClean="0">
                <a:latin typeface="Segoe" pitchFamily="34" charset="0"/>
              </a:rPr>
              <a:t>资产智能同步点</a:t>
            </a:r>
            <a:endParaRPr lang="en-US" sz="1200" dirty="0">
              <a:latin typeface="Segoe" pitchFamily="34" charset="0"/>
            </a:endParaRPr>
          </a:p>
        </p:txBody>
      </p:sp>
      <p:sp>
        <p:nvSpPr>
          <p:cNvPr id="44" name="TextBox 43"/>
          <p:cNvSpPr txBox="1"/>
          <p:nvPr/>
        </p:nvSpPr>
        <p:spPr>
          <a:xfrm>
            <a:off x="7315200" y="2209800"/>
            <a:ext cx="1195388" cy="446266"/>
          </a:xfrm>
          <a:prstGeom prst="rect">
            <a:avLst/>
          </a:prstGeom>
          <a:noFill/>
          <a:effectLst>
            <a:outerShdw blurRad="50800" dist="38100" dir="2700000" algn="tl" rotWithShape="0">
              <a:prstClr val="black"/>
            </a:outerShdw>
          </a:effectLst>
        </p:spPr>
        <p:txBody>
          <a:bodyPr lIns="76191" tIns="38095" rIns="76191" bIns="38095">
            <a:spAutoFit/>
          </a:bodyPr>
          <a:lstStyle/>
          <a:p>
            <a:pPr algn="ctr">
              <a:defRPr/>
            </a:pPr>
            <a:r>
              <a:rPr lang="zh-CN" altLang="en-US" sz="1200" dirty="0" smtClean="0">
                <a:latin typeface="Segoe" pitchFamily="34" charset="0"/>
              </a:rPr>
              <a:t>带外管理服务点</a:t>
            </a:r>
            <a:endParaRPr lang="en-US" sz="1200" dirty="0">
              <a:latin typeface="Segoe" pitchFamily="34" charset="0"/>
            </a:endParaRPr>
          </a:p>
        </p:txBody>
      </p:sp>
      <p:sp>
        <p:nvSpPr>
          <p:cNvPr id="48" name="TextBox 47"/>
          <p:cNvSpPr txBox="1"/>
          <p:nvPr/>
        </p:nvSpPr>
        <p:spPr>
          <a:xfrm>
            <a:off x="1254126" y="2743200"/>
            <a:ext cx="692370" cy="446266"/>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zh-CN" altLang="en-US" sz="1200" dirty="0" smtClean="0">
                <a:latin typeface="Segoe" pitchFamily="34" charset="0"/>
              </a:rPr>
              <a:t>分发点</a:t>
            </a:r>
            <a:r>
              <a:rPr lang="en-US" altLang="zh-CN" sz="1200" dirty="0" smtClean="0">
                <a:latin typeface="Segoe" pitchFamily="34" charset="0"/>
              </a:rPr>
              <a:t>(DP)</a:t>
            </a:r>
            <a:endParaRPr lang="en-US" sz="1200" dirty="0" smtClean="0">
              <a:latin typeface="Segoe" pitchFamily="34" charset="0"/>
            </a:endParaRPr>
          </a:p>
        </p:txBody>
      </p:sp>
      <p:sp>
        <p:nvSpPr>
          <p:cNvPr id="84" name="TextBox 83"/>
          <p:cNvSpPr txBox="1"/>
          <p:nvPr/>
        </p:nvSpPr>
        <p:spPr>
          <a:xfrm>
            <a:off x="4267200" y="2751138"/>
            <a:ext cx="1110558" cy="261937"/>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zh-CN" altLang="en-US" sz="1200" dirty="0" smtClean="0">
                <a:latin typeface="Segoe" pitchFamily="34" charset="0"/>
              </a:rPr>
              <a:t>主站点服务器</a:t>
            </a:r>
            <a:endParaRPr lang="en-US" sz="1200" dirty="0">
              <a:latin typeface="Segoe" pitchFamily="34" charset="0"/>
            </a:endParaRPr>
          </a:p>
        </p:txBody>
      </p:sp>
      <p:sp>
        <p:nvSpPr>
          <p:cNvPr id="41" name="TextBox 40"/>
          <p:cNvSpPr txBox="1"/>
          <p:nvPr/>
        </p:nvSpPr>
        <p:spPr>
          <a:xfrm>
            <a:off x="506670" y="6337429"/>
            <a:ext cx="1042988" cy="261937"/>
          </a:xfrm>
          <a:prstGeom prst="rect">
            <a:avLst/>
          </a:prstGeom>
          <a:noFill/>
          <a:effectLst>
            <a:outerShdw blurRad="50800" dist="38100" dir="2700000" algn="tl" rotWithShape="0">
              <a:prstClr val="black"/>
            </a:outerShdw>
          </a:effectLst>
        </p:spPr>
        <p:txBody>
          <a:bodyPr wrap="square" lIns="76191" tIns="38095" rIns="76191" bIns="38095">
            <a:spAutoFit/>
          </a:bodyPr>
          <a:lstStyle/>
          <a:p>
            <a:pPr algn="ctr">
              <a:defRPr/>
            </a:pPr>
            <a:r>
              <a:rPr lang="zh-CN" altLang="en-US" sz="1200" dirty="0" smtClean="0">
                <a:latin typeface="Segoe" pitchFamily="34" charset="0"/>
              </a:rPr>
              <a:t>新的角色</a:t>
            </a:r>
            <a:endParaRPr lang="en-US" sz="1200" dirty="0">
              <a:latin typeface="Segoe" pitchFamily="34" charset="0"/>
            </a:endParaRPr>
          </a:p>
        </p:txBody>
      </p:sp>
      <p:sp>
        <p:nvSpPr>
          <p:cNvPr id="52" name="TextBox 51"/>
          <p:cNvSpPr txBox="1"/>
          <p:nvPr/>
        </p:nvSpPr>
        <p:spPr>
          <a:xfrm>
            <a:off x="533400" y="5562600"/>
            <a:ext cx="1219200" cy="446266"/>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zh-CN" altLang="en-US" sz="1200" dirty="0" smtClean="0">
                <a:latin typeface="Segoe" pitchFamily="34" charset="0"/>
              </a:rPr>
              <a:t>等同于</a:t>
            </a:r>
            <a:r>
              <a:rPr lang="en-US" sz="1200" dirty="0" smtClean="0">
                <a:latin typeface="Segoe" pitchFamily="34" charset="0"/>
              </a:rPr>
              <a:t>SMS 2003 </a:t>
            </a:r>
            <a:r>
              <a:rPr lang="zh-CN" altLang="en-US" sz="1200" dirty="0" smtClean="0">
                <a:latin typeface="Segoe" pitchFamily="34" charset="0"/>
              </a:rPr>
              <a:t>的角色</a:t>
            </a:r>
            <a:endParaRPr lang="en-US" sz="1200" dirty="0">
              <a:latin typeface="Segoe" pitchFamily="34" charset="0"/>
            </a:endParaRPr>
          </a:p>
        </p:txBody>
      </p:sp>
      <p:pic>
        <p:nvPicPr>
          <p:cNvPr id="141353" name="Picture 41" descr="C:\Program Files\Microsoft Resource DVD Artwork\DVD_ART\Artwork_Imagery\HARDWARE_IMAGERY\Illustration - Misc Hardware\Windows Vista Illustration Icons\Defender.png"/>
          <p:cNvPicPr>
            <a:picLocks noChangeAspect="1" noChangeArrowheads="1"/>
          </p:cNvPicPr>
          <p:nvPr/>
        </p:nvPicPr>
        <p:blipFill>
          <a:blip r:embed="rId8" cstate="print"/>
          <a:srcRect/>
          <a:stretch>
            <a:fillRect/>
          </a:stretch>
        </p:blipFill>
        <p:spPr bwMode="auto">
          <a:xfrm>
            <a:off x="6889059" y="4101629"/>
            <a:ext cx="470371" cy="470371"/>
          </a:xfrm>
          <a:prstGeom prst="rect">
            <a:avLst/>
          </a:prstGeom>
          <a:noFill/>
        </p:spPr>
      </p:pic>
      <p:pic>
        <p:nvPicPr>
          <p:cNvPr id="141350" name="Picture 38" descr="C:\Program Files\Microsoft Resource DVD Artwork\DVD_ART\Artwork_Imagery\HARDWARE_IMAGERY\Illustration - Misc Hardware\Windows Vista Illustration Icons\Connected.png"/>
          <p:cNvPicPr>
            <a:picLocks noChangeAspect="1" noChangeArrowheads="1"/>
          </p:cNvPicPr>
          <p:nvPr/>
        </p:nvPicPr>
        <p:blipFill>
          <a:blip r:embed="rId9" cstate="print"/>
          <a:srcRect/>
          <a:stretch>
            <a:fillRect/>
          </a:stretch>
        </p:blipFill>
        <p:spPr bwMode="auto">
          <a:xfrm>
            <a:off x="6965260" y="4312591"/>
            <a:ext cx="241757" cy="249884"/>
          </a:xfrm>
          <a:prstGeom prst="rect">
            <a:avLst/>
          </a:prstGeom>
          <a:noFill/>
        </p:spPr>
      </p:pic>
      <p:pic>
        <p:nvPicPr>
          <p:cNvPr id="141352" name="Picture 40" descr="C:\Program Files\Microsoft Resource DVD Artwork\DVD_ART\Artwork_Imagery\HARDWARE_IMAGERY\Illustration - Misc Hardware\Windows Server Icons\Security\Lock.png"/>
          <p:cNvPicPr>
            <a:picLocks noChangeAspect="1" noChangeArrowheads="1"/>
          </p:cNvPicPr>
          <p:nvPr/>
        </p:nvPicPr>
        <p:blipFill>
          <a:blip r:embed="rId10" cstate="print"/>
          <a:srcRect/>
          <a:stretch>
            <a:fillRect/>
          </a:stretch>
        </p:blipFill>
        <p:spPr bwMode="auto">
          <a:xfrm>
            <a:off x="7193859" y="4381735"/>
            <a:ext cx="110030" cy="161690"/>
          </a:xfrm>
          <a:prstGeom prst="rect">
            <a:avLst/>
          </a:prstGeom>
          <a:noFill/>
        </p:spPr>
      </p:pic>
      <p:pic>
        <p:nvPicPr>
          <p:cNvPr id="141360"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2346916" y="4800600"/>
            <a:ext cx="472484" cy="771525"/>
          </a:xfrm>
          <a:prstGeom prst="rect">
            <a:avLst/>
          </a:prstGeom>
          <a:noFill/>
        </p:spPr>
      </p:pic>
      <p:pic>
        <p:nvPicPr>
          <p:cNvPr id="141361"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7696200" y="2971800"/>
            <a:ext cx="566135" cy="794415"/>
          </a:xfrm>
          <a:prstGeom prst="rect">
            <a:avLst/>
          </a:prstGeom>
          <a:noFill/>
        </p:spPr>
      </p:pic>
      <p:pic>
        <p:nvPicPr>
          <p:cNvPr id="88"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1813516" y="4114800"/>
            <a:ext cx="472484" cy="771525"/>
          </a:xfrm>
          <a:prstGeom prst="rect">
            <a:avLst/>
          </a:prstGeom>
          <a:noFill/>
        </p:spPr>
      </p:pic>
      <p:pic>
        <p:nvPicPr>
          <p:cNvPr id="91"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1280116" y="3505200"/>
            <a:ext cx="472484" cy="771525"/>
          </a:xfrm>
          <a:prstGeom prst="rect">
            <a:avLst/>
          </a:prstGeom>
          <a:noFill/>
        </p:spPr>
      </p:pic>
      <p:pic>
        <p:nvPicPr>
          <p:cNvPr id="94"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746716" y="2743200"/>
            <a:ext cx="472484" cy="771525"/>
          </a:xfrm>
          <a:prstGeom prst="rect">
            <a:avLst/>
          </a:prstGeom>
          <a:noFill/>
        </p:spPr>
      </p:pic>
      <p:pic>
        <p:nvPicPr>
          <p:cNvPr id="141331" name="Picture 19" descr="C:\Program Files\Microsoft Resource DVD Artwork\DVD_ART\Artwork_Imagery\HARDWARE_IMAGERY\Illustration - Misc Hardware\XML Icons\Folders.png"/>
          <p:cNvPicPr>
            <a:picLocks noChangeAspect="1" noChangeArrowheads="1"/>
          </p:cNvPicPr>
          <p:nvPr/>
        </p:nvPicPr>
        <p:blipFill>
          <a:blip r:embed="rId12" cstate="print"/>
          <a:srcRect/>
          <a:stretch>
            <a:fillRect/>
          </a:stretch>
        </p:blipFill>
        <p:spPr bwMode="auto">
          <a:xfrm>
            <a:off x="685800" y="3352800"/>
            <a:ext cx="325787" cy="335799"/>
          </a:xfrm>
          <a:prstGeom prst="rect">
            <a:avLst/>
          </a:prstGeom>
          <a:noFill/>
        </p:spPr>
      </p:pic>
      <p:pic>
        <p:nvPicPr>
          <p:cNvPr id="141332" name="Picture 20" descr="C:\Program Files\Microsoft Resource DVD Artwork\DVD_ART\Artwork_Imagery\HARDWARE_IMAGERY\Illustration - Misc Hardware\Windows Server Icons\Documents\Phone Book 2.png"/>
          <p:cNvPicPr>
            <a:picLocks noChangeAspect="1" noChangeArrowheads="1"/>
          </p:cNvPicPr>
          <p:nvPr/>
        </p:nvPicPr>
        <p:blipFill>
          <a:blip r:embed="rId13" cstate="print"/>
          <a:srcRect/>
          <a:stretch>
            <a:fillRect/>
          </a:stretch>
        </p:blipFill>
        <p:spPr bwMode="auto">
          <a:xfrm>
            <a:off x="1250576" y="4114800"/>
            <a:ext cx="502024" cy="266700"/>
          </a:xfrm>
          <a:prstGeom prst="rect">
            <a:avLst/>
          </a:prstGeom>
          <a:noFill/>
        </p:spPr>
      </p:pic>
      <p:pic>
        <p:nvPicPr>
          <p:cNvPr id="141333" name="Picture 21" descr="C:\Program Files\Microsoft Resource DVD Artwork\DVD_ART\Artwork_Imagery\HARDWARE_IMAGERY\Illustration - Misc Hardware\Windows Server Icons\Hardware\Printer.png"/>
          <p:cNvPicPr>
            <a:picLocks noChangeAspect="1" noChangeArrowheads="1"/>
          </p:cNvPicPr>
          <p:nvPr/>
        </p:nvPicPr>
        <p:blipFill>
          <a:blip r:embed="rId14" cstate="print"/>
          <a:srcRect/>
          <a:stretch>
            <a:fillRect/>
          </a:stretch>
        </p:blipFill>
        <p:spPr bwMode="auto">
          <a:xfrm>
            <a:off x="1676400" y="4648200"/>
            <a:ext cx="450253" cy="328612"/>
          </a:xfrm>
          <a:prstGeom prst="rect">
            <a:avLst/>
          </a:prstGeom>
          <a:noFill/>
        </p:spPr>
      </p:pic>
      <p:pic>
        <p:nvPicPr>
          <p:cNvPr id="141334" name="Picture 22" descr="C:\Program Files\Microsoft Resource DVD Artwork\DVD_ART\Artwork_Imagery\HARDWARE_IMAGERY\Illustration - Misc Hardware\Windows Vista Illustration Icons\Mobility.png"/>
          <p:cNvPicPr>
            <a:picLocks noChangeAspect="1" noChangeArrowheads="1"/>
          </p:cNvPicPr>
          <p:nvPr/>
        </p:nvPicPr>
        <p:blipFill>
          <a:blip r:embed="rId15" cstate="print"/>
          <a:srcRect/>
          <a:stretch>
            <a:fillRect/>
          </a:stretch>
        </p:blipFill>
        <p:spPr bwMode="auto">
          <a:xfrm>
            <a:off x="2286000" y="5343604"/>
            <a:ext cx="457200" cy="399584"/>
          </a:xfrm>
          <a:prstGeom prst="rect">
            <a:avLst/>
          </a:prstGeom>
          <a:noFill/>
        </p:spPr>
      </p:pic>
      <p:pic>
        <p:nvPicPr>
          <p:cNvPr id="95"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6" cstate="print">
            <a:grayscl/>
          </a:blip>
          <a:srcRect/>
          <a:stretch>
            <a:fillRect/>
          </a:stretch>
        </p:blipFill>
        <p:spPr bwMode="auto">
          <a:xfrm>
            <a:off x="152400" y="5486400"/>
            <a:ext cx="332489" cy="542925"/>
          </a:xfrm>
          <a:prstGeom prst="rect">
            <a:avLst/>
          </a:prstGeom>
          <a:noFill/>
        </p:spPr>
      </p:pic>
      <p:pic>
        <p:nvPicPr>
          <p:cNvPr id="97"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6934200" y="2590800"/>
            <a:ext cx="566135" cy="794415"/>
          </a:xfrm>
          <a:prstGeom prst="rect">
            <a:avLst/>
          </a:prstGeom>
          <a:noFill/>
        </p:spPr>
      </p:pic>
      <p:pic>
        <p:nvPicPr>
          <p:cNvPr id="98"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6248400" y="2133600"/>
            <a:ext cx="566135" cy="794415"/>
          </a:xfrm>
          <a:prstGeom prst="rect">
            <a:avLst/>
          </a:prstGeom>
          <a:noFill/>
        </p:spPr>
      </p:pic>
      <p:pic>
        <p:nvPicPr>
          <p:cNvPr id="100"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5715000" y="4267200"/>
            <a:ext cx="566135" cy="794415"/>
          </a:xfrm>
          <a:prstGeom prst="rect">
            <a:avLst/>
          </a:prstGeom>
          <a:noFill/>
        </p:spPr>
      </p:pic>
      <p:pic>
        <p:nvPicPr>
          <p:cNvPr id="101"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4876800" y="4691985"/>
            <a:ext cx="566135" cy="794415"/>
          </a:xfrm>
          <a:prstGeom prst="rect">
            <a:avLst/>
          </a:prstGeom>
          <a:noFill/>
        </p:spPr>
      </p:pic>
      <p:pic>
        <p:nvPicPr>
          <p:cNvPr id="102"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4038600" y="5072985"/>
            <a:ext cx="566135" cy="794415"/>
          </a:xfrm>
          <a:prstGeom prst="rect">
            <a:avLst/>
          </a:prstGeom>
          <a:noFill/>
        </p:spPr>
      </p:pic>
      <p:pic>
        <p:nvPicPr>
          <p:cNvPr id="103"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3276600" y="5334000"/>
            <a:ext cx="566135" cy="794415"/>
          </a:xfrm>
          <a:prstGeom prst="rect">
            <a:avLst/>
          </a:prstGeom>
          <a:noFill/>
        </p:spPr>
      </p:pic>
      <p:pic>
        <p:nvPicPr>
          <p:cNvPr id="141337" name="Picture 25" descr="C:\Program Files\Microsoft Resource DVD Artwork\DVD_ART\Artwork_Imagery\HARDWARE_IMAGERY\Illustration - Misc Hardware\Windows Server Icons\Documents\Virtual Folder open.png"/>
          <p:cNvPicPr>
            <a:picLocks noChangeAspect="1" noChangeArrowheads="1"/>
          </p:cNvPicPr>
          <p:nvPr/>
        </p:nvPicPr>
        <p:blipFill>
          <a:blip r:embed="rId17" cstate="print"/>
          <a:srcRect/>
          <a:stretch>
            <a:fillRect/>
          </a:stretch>
        </p:blipFill>
        <p:spPr bwMode="auto">
          <a:xfrm>
            <a:off x="3581400" y="5715000"/>
            <a:ext cx="342900" cy="285750"/>
          </a:xfrm>
          <a:prstGeom prst="rect">
            <a:avLst/>
          </a:prstGeom>
          <a:noFill/>
        </p:spPr>
      </p:pic>
      <p:pic>
        <p:nvPicPr>
          <p:cNvPr id="141341" name="Picture 29" descr="C:\Program Files\Microsoft Resource DVD Artwork\DVD_ART\Artwork_Imagery\Shapes and Graphics\Arrows - arrow\Curved\virtuous cycle 6 gel arrows.png"/>
          <p:cNvPicPr>
            <a:picLocks noChangeAspect="1" noChangeArrowheads="1"/>
          </p:cNvPicPr>
          <p:nvPr/>
        </p:nvPicPr>
        <p:blipFill>
          <a:blip r:embed="rId18" cstate="print"/>
          <a:srcRect/>
          <a:stretch>
            <a:fillRect/>
          </a:stretch>
        </p:blipFill>
        <p:spPr bwMode="auto">
          <a:xfrm>
            <a:off x="3768090" y="5841749"/>
            <a:ext cx="194310" cy="216151"/>
          </a:xfrm>
          <a:prstGeom prst="rect">
            <a:avLst/>
          </a:prstGeom>
          <a:noFill/>
        </p:spPr>
      </p:pic>
      <p:pic>
        <p:nvPicPr>
          <p:cNvPr id="141346" name="Picture 34" descr="C:\Program Files\Microsoft Resource DVD Artwork\DVD_ART\Artwork_Imagery\HARDWARE_IMAGERY\Illustration - Misc Hardware\Windows Vista Illustration Icons\Connected.png"/>
          <p:cNvPicPr>
            <a:picLocks noChangeAspect="1" noChangeArrowheads="1"/>
          </p:cNvPicPr>
          <p:nvPr/>
        </p:nvPicPr>
        <p:blipFill>
          <a:blip r:embed="rId19" cstate="print"/>
          <a:srcRect/>
          <a:stretch>
            <a:fillRect/>
          </a:stretch>
        </p:blipFill>
        <p:spPr bwMode="auto">
          <a:xfrm>
            <a:off x="4191000" y="5410200"/>
            <a:ext cx="447675" cy="462723"/>
          </a:xfrm>
          <a:prstGeom prst="rect">
            <a:avLst/>
          </a:prstGeom>
          <a:noFill/>
        </p:spPr>
      </p:pic>
      <p:pic>
        <p:nvPicPr>
          <p:cNvPr id="61" name="Picture 25" descr="C:\Program Files\Microsoft Resource DVD Artwork\DVD_ART\Artwork_Imagery\HARDWARE_IMAGERY\Illustration - Misc Hardware\Windows Server Icons\Documents\Virtual Folder open.png"/>
          <p:cNvPicPr>
            <a:picLocks noChangeAspect="1" noChangeArrowheads="1"/>
          </p:cNvPicPr>
          <p:nvPr/>
        </p:nvPicPr>
        <p:blipFill>
          <a:blip r:embed="rId17" cstate="print"/>
          <a:srcRect/>
          <a:stretch>
            <a:fillRect/>
          </a:stretch>
        </p:blipFill>
        <p:spPr bwMode="auto">
          <a:xfrm>
            <a:off x="5205413" y="4991319"/>
            <a:ext cx="342900" cy="285750"/>
          </a:xfrm>
          <a:prstGeom prst="rect">
            <a:avLst/>
          </a:prstGeom>
          <a:noFill/>
        </p:spPr>
      </p:pic>
      <p:pic>
        <p:nvPicPr>
          <p:cNvPr id="64" name="Picture 25" descr="C:\Program Files\Microsoft Resource DVD Artwork\DVD_ART\Artwork_Imagery\HARDWARE_IMAGERY\Illustration - Misc Hardware\Windows Server Icons\Documents\Virtual Folder open.png"/>
          <p:cNvPicPr>
            <a:picLocks noChangeAspect="1" noChangeArrowheads="1"/>
          </p:cNvPicPr>
          <p:nvPr/>
        </p:nvPicPr>
        <p:blipFill>
          <a:blip r:embed="rId17" cstate="print"/>
          <a:srcRect/>
          <a:stretch>
            <a:fillRect/>
          </a:stretch>
        </p:blipFill>
        <p:spPr bwMode="auto">
          <a:xfrm>
            <a:off x="5943600" y="4648200"/>
            <a:ext cx="342900" cy="285750"/>
          </a:xfrm>
          <a:prstGeom prst="rect">
            <a:avLst/>
          </a:prstGeom>
          <a:noFill/>
        </p:spPr>
      </p:pic>
      <p:pic>
        <p:nvPicPr>
          <p:cNvPr id="141348" name="Picture 36" descr="C:\Program Files\Microsoft Resource DVD Artwork\DVD_ART\Artwork_Imagery\Shapes and Graphics\MSN Illustration Icon\MSN icon alert sign.png"/>
          <p:cNvPicPr>
            <a:picLocks noChangeAspect="1" noChangeArrowheads="1"/>
          </p:cNvPicPr>
          <p:nvPr/>
        </p:nvPicPr>
        <p:blipFill>
          <a:blip r:embed="rId20" cstate="print"/>
          <a:srcRect/>
          <a:stretch>
            <a:fillRect/>
          </a:stretch>
        </p:blipFill>
        <p:spPr bwMode="auto">
          <a:xfrm>
            <a:off x="6096000" y="4724400"/>
            <a:ext cx="241044" cy="228600"/>
          </a:xfrm>
          <a:prstGeom prst="rect">
            <a:avLst/>
          </a:prstGeom>
          <a:noFill/>
        </p:spPr>
      </p:pic>
      <p:pic>
        <p:nvPicPr>
          <p:cNvPr id="105"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3810000" y="2438400"/>
            <a:ext cx="472484" cy="771525"/>
          </a:xfrm>
          <a:prstGeom prst="rect">
            <a:avLst/>
          </a:prstGeom>
          <a:noFill/>
        </p:spPr>
      </p:pic>
      <p:pic>
        <p:nvPicPr>
          <p:cNvPr id="106"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4876800" y="1828800"/>
            <a:ext cx="472484" cy="771525"/>
          </a:xfrm>
          <a:prstGeom prst="rect">
            <a:avLst/>
          </a:prstGeom>
          <a:noFill/>
        </p:spPr>
      </p:pic>
      <p:pic>
        <p:nvPicPr>
          <p:cNvPr id="107" name="Picture 48" descr="C:\Program Files\Microsoft Resource DVD Artwork\DVD_ART\Artwork_Imagery\HARDWARE_IMAGERY\Illustration - Misc Hardware\Windows Server Icons\Hardware\Virtual Server 2.png"/>
          <p:cNvPicPr>
            <a:picLocks noChangeAspect="1" noChangeArrowheads="1"/>
          </p:cNvPicPr>
          <p:nvPr/>
        </p:nvPicPr>
        <p:blipFill>
          <a:blip r:embed="rId11" cstate="print">
            <a:grayscl/>
          </a:blip>
          <a:srcRect/>
          <a:stretch>
            <a:fillRect/>
          </a:stretch>
        </p:blipFill>
        <p:spPr bwMode="auto">
          <a:xfrm>
            <a:off x="4114800" y="1447800"/>
            <a:ext cx="472484" cy="771525"/>
          </a:xfrm>
          <a:prstGeom prst="rect">
            <a:avLst/>
          </a:prstGeom>
          <a:noFill/>
        </p:spPr>
      </p:pic>
      <p:pic>
        <p:nvPicPr>
          <p:cNvPr id="141362" name="Picture 50" descr="C:\Program Files\Microsoft Resource DVD Artwork\DVD_ART\Artwork_Imagery\HARDWARE_IMAGERY\Illustration - Misc Hardware\Windows Server Icons\Hardware\Computer.png"/>
          <p:cNvPicPr>
            <a:picLocks noChangeAspect="1" noChangeArrowheads="1"/>
          </p:cNvPicPr>
          <p:nvPr/>
        </p:nvPicPr>
        <p:blipFill>
          <a:blip r:embed="rId21" cstate="print"/>
          <a:srcRect/>
          <a:stretch>
            <a:fillRect/>
          </a:stretch>
        </p:blipFill>
        <p:spPr bwMode="auto">
          <a:xfrm>
            <a:off x="7543800" y="5638800"/>
            <a:ext cx="479268" cy="400050"/>
          </a:xfrm>
          <a:prstGeom prst="rect">
            <a:avLst/>
          </a:prstGeom>
          <a:noFill/>
        </p:spPr>
      </p:pic>
      <p:sp>
        <p:nvSpPr>
          <p:cNvPr id="60" name="Left-Right Arrow 59"/>
          <p:cNvSpPr/>
          <p:nvPr/>
        </p:nvSpPr>
        <p:spPr bwMode="auto">
          <a:xfrm rot="2122485">
            <a:off x="4364037" y="1816100"/>
            <a:ext cx="685800" cy="1524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28" tIns="54864" rIns="109728" bIns="54864" anchor="ctr"/>
          <a:lstStyle/>
          <a:p>
            <a:pPr algn="ctr" defTabSz="1096963">
              <a:defRPr/>
            </a:pPr>
            <a:endParaRPr lang="en-US" dirty="0">
              <a:solidFill>
                <a:schemeClr val="tx1"/>
              </a:solidFill>
            </a:endParaRPr>
          </a:p>
        </p:txBody>
      </p:sp>
      <p:pic>
        <p:nvPicPr>
          <p:cNvPr id="141364" name="Picture 52" descr="C:\Program Files\Microsoft Resource DVD Artwork\DVD_ART\Artwork_Imagery\Shapes and Graphics\Cylinder\MGX 06 Cyinders\MGX Cylinder DARK BLUE.png"/>
          <p:cNvPicPr>
            <a:picLocks noChangeAspect="1" noChangeArrowheads="1"/>
          </p:cNvPicPr>
          <p:nvPr/>
        </p:nvPicPr>
        <p:blipFill>
          <a:blip r:embed="rId22" cstate="print"/>
          <a:srcRect/>
          <a:stretch>
            <a:fillRect/>
          </a:stretch>
        </p:blipFill>
        <p:spPr bwMode="auto">
          <a:xfrm>
            <a:off x="4343400" y="1981200"/>
            <a:ext cx="304800" cy="363607"/>
          </a:xfrm>
          <a:prstGeom prst="rect">
            <a:avLst/>
          </a:prstGeom>
          <a:noFill/>
        </p:spPr>
      </p:pic>
      <p:pic>
        <p:nvPicPr>
          <p:cNvPr id="108" name="Picture 52" descr="C:\Program Files\Microsoft Resource DVD Artwork\DVD_ART\Artwork_Imagery\Shapes and Graphics\Cylinder\MGX 06 Cyinders\MGX Cylinder DARK BLUE.png"/>
          <p:cNvPicPr>
            <a:picLocks noChangeAspect="1" noChangeArrowheads="1"/>
          </p:cNvPicPr>
          <p:nvPr/>
        </p:nvPicPr>
        <p:blipFill>
          <a:blip r:embed="rId22" cstate="print"/>
          <a:srcRect/>
          <a:stretch>
            <a:fillRect/>
          </a:stretch>
        </p:blipFill>
        <p:spPr bwMode="auto">
          <a:xfrm>
            <a:off x="5105400" y="2286000"/>
            <a:ext cx="304800" cy="363607"/>
          </a:xfrm>
          <a:prstGeom prst="rect">
            <a:avLst/>
          </a:prstGeom>
          <a:noFill/>
        </p:spPr>
      </p:pic>
      <p:pic>
        <p:nvPicPr>
          <p:cNvPr id="141365" name="Picture 53" descr="C:\Program Files\Microsoft Resource DVD Artwork\DVD_ART\Artwork_Imagery\Shapes and Graphics\Map Globe\North America globe.png"/>
          <p:cNvPicPr>
            <a:picLocks noChangeAspect="1" noChangeArrowheads="1"/>
          </p:cNvPicPr>
          <p:nvPr/>
        </p:nvPicPr>
        <p:blipFill>
          <a:blip r:embed="rId23" cstate="print"/>
          <a:srcRect/>
          <a:stretch>
            <a:fillRect/>
          </a:stretch>
        </p:blipFill>
        <p:spPr bwMode="auto">
          <a:xfrm>
            <a:off x="3962400" y="2895600"/>
            <a:ext cx="381000" cy="381712"/>
          </a:xfrm>
          <a:prstGeom prst="rect">
            <a:avLst/>
          </a:prstGeom>
          <a:noFill/>
        </p:spPr>
      </p:pic>
      <p:pic>
        <p:nvPicPr>
          <p:cNvPr id="109" name="Picture 53" descr="C:\Program Files\Microsoft Resource DVD Artwork\DVD_ART\Artwork_Imagery\Shapes and Graphics\Map Globe\North America globe.png"/>
          <p:cNvPicPr>
            <a:picLocks noChangeAspect="1" noChangeArrowheads="1"/>
          </p:cNvPicPr>
          <p:nvPr/>
        </p:nvPicPr>
        <p:blipFill>
          <a:blip r:embed="rId24" cstate="print"/>
          <a:srcRect/>
          <a:stretch>
            <a:fillRect/>
          </a:stretch>
        </p:blipFill>
        <p:spPr bwMode="auto">
          <a:xfrm>
            <a:off x="5334000" y="5105400"/>
            <a:ext cx="228884" cy="229312"/>
          </a:xfrm>
          <a:prstGeom prst="rect">
            <a:avLst/>
          </a:prstGeom>
          <a:noFill/>
        </p:spPr>
      </p:pic>
      <p:pic>
        <p:nvPicPr>
          <p:cNvPr id="141370" name="Picture 58" descr="C:\Program Files\Microsoft Resource DVD Artwork\DVD_ART\Artwork_Imagery\Shapes and Graphics\Cylinder\MGX 06 Cyinders\MGX Cylinder BLUe.png"/>
          <p:cNvPicPr>
            <a:picLocks noChangeAspect="1" noChangeArrowheads="1"/>
          </p:cNvPicPr>
          <p:nvPr/>
        </p:nvPicPr>
        <p:blipFill>
          <a:blip r:embed="rId25" cstate="print"/>
          <a:srcRect/>
          <a:stretch>
            <a:fillRect/>
          </a:stretch>
        </p:blipFill>
        <p:spPr bwMode="auto">
          <a:xfrm>
            <a:off x="7924799" y="3434816"/>
            <a:ext cx="227024" cy="270824"/>
          </a:xfrm>
          <a:prstGeom prst="rect">
            <a:avLst/>
          </a:prstGeom>
          <a:noFill/>
        </p:spPr>
      </p:pic>
      <p:pic>
        <p:nvPicPr>
          <p:cNvPr id="141371" name="Picture 59" descr="C:\Program Files\Microsoft Resource DVD Artwork\DVD_ART\Artwork_Imagery\Shapes and Graphics\documents folders Pages\open book.png"/>
          <p:cNvPicPr>
            <a:picLocks noChangeAspect="1" noChangeArrowheads="1"/>
          </p:cNvPicPr>
          <p:nvPr/>
        </p:nvPicPr>
        <p:blipFill>
          <a:blip r:embed="rId26" cstate="print"/>
          <a:srcRect/>
          <a:stretch>
            <a:fillRect/>
          </a:stretch>
        </p:blipFill>
        <p:spPr bwMode="auto">
          <a:xfrm>
            <a:off x="7924800" y="3514260"/>
            <a:ext cx="457200" cy="258337"/>
          </a:xfrm>
          <a:prstGeom prst="rect">
            <a:avLst/>
          </a:prstGeom>
          <a:noFill/>
        </p:spPr>
      </p:pic>
      <p:pic>
        <p:nvPicPr>
          <p:cNvPr id="111" name="Picture 110" descr="vPro.png"/>
          <p:cNvPicPr/>
          <p:nvPr/>
        </p:nvPicPr>
        <p:blipFill>
          <a:blip r:embed="rId27" cstate="print"/>
          <a:stretch>
            <a:fillRect/>
          </a:stretch>
        </p:blipFill>
        <p:spPr>
          <a:xfrm>
            <a:off x="7173686" y="2895600"/>
            <a:ext cx="217714" cy="326571"/>
          </a:xfrm>
          <a:prstGeom prst="rect">
            <a:avLst/>
          </a:prstGeom>
        </p:spPr>
      </p:pic>
      <p:pic>
        <p:nvPicPr>
          <p:cNvPr id="141372" name="Picture 60" descr="C:\Program Files\Microsoft Resource DVD Artwork\DVD_ART\Artwork_Imagery\HARDWARE_IMAGERY\Illustration - Misc Hardware\Windows Server Icons\Hardware\Plug Ethernet Cat-5.png"/>
          <p:cNvPicPr>
            <a:picLocks noChangeAspect="1" noChangeArrowheads="1"/>
          </p:cNvPicPr>
          <p:nvPr/>
        </p:nvPicPr>
        <p:blipFill>
          <a:blip r:embed="rId28" cstate="print"/>
          <a:srcRect/>
          <a:stretch>
            <a:fillRect/>
          </a:stretch>
        </p:blipFill>
        <p:spPr bwMode="auto">
          <a:xfrm>
            <a:off x="7086600" y="3200400"/>
            <a:ext cx="360654" cy="209550"/>
          </a:xfrm>
          <a:prstGeom prst="rect">
            <a:avLst/>
          </a:prstGeom>
          <a:noFill/>
        </p:spPr>
      </p:pic>
      <p:pic>
        <p:nvPicPr>
          <p:cNvPr id="110" name="Picture 109" descr="cptvpro_rgb_174.png"/>
          <p:cNvPicPr/>
          <p:nvPr/>
        </p:nvPicPr>
        <p:blipFill>
          <a:blip r:embed="rId29" cstate="print"/>
          <a:stretch>
            <a:fillRect/>
          </a:stretch>
        </p:blipFill>
        <p:spPr>
          <a:xfrm>
            <a:off x="7326086" y="2950029"/>
            <a:ext cx="217714" cy="326571"/>
          </a:xfrm>
          <a:prstGeom prst="rect">
            <a:avLst/>
          </a:prstGeom>
        </p:spPr>
      </p:pic>
      <p:grpSp>
        <p:nvGrpSpPr>
          <p:cNvPr id="3" name="Group 37"/>
          <p:cNvGrpSpPr>
            <a:grpSpLocks/>
          </p:cNvGrpSpPr>
          <p:nvPr/>
        </p:nvGrpSpPr>
        <p:grpSpPr bwMode="auto">
          <a:xfrm>
            <a:off x="7315200" y="3200400"/>
            <a:ext cx="304800" cy="304800"/>
            <a:chOff x="4108" y="1271"/>
            <a:chExt cx="670" cy="596"/>
          </a:xfrm>
        </p:grpSpPr>
        <p:pic>
          <p:nvPicPr>
            <p:cNvPr id="114" name="Picture 13" descr="chip4"/>
            <p:cNvPicPr>
              <a:picLocks noChangeAspect="1" noChangeArrowheads="1"/>
            </p:cNvPicPr>
            <p:nvPr/>
          </p:nvPicPr>
          <p:blipFill>
            <a:blip r:embed="rId30" cstate="print"/>
            <a:srcRect r="15300" b="21321"/>
            <a:stretch>
              <a:fillRect/>
            </a:stretch>
          </p:blipFill>
          <p:spPr bwMode="auto">
            <a:xfrm>
              <a:off x="4108" y="1271"/>
              <a:ext cx="670" cy="596"/>
            </a:xfrm>
            <a:prstGeom prst="rect">
              <a:avLst/>
            </a:prstGeom>
            <a:noFill/>
          </p:spPr>
        </p:pic>
        <p:grpSp>
          <p:nvGrpSpPr>
            <p:cNvPr id="4" name="Group 35"/>
            <p:cNvGrpSpPr>
              <a:grpSpLocks/>
            </p:cNvGrpSpPr>
            <p:nvPr/>
          </p:nvGrpSpPr>
          <p:grpSpPr bwMode="auto">
            <a:xfrm>
              <a:off x="4135" y="1685"/>
              <a:ext cx="55" cy="40"/>
              <a:chOff x="4135" y="1685"/>
              <a:chExt cx="55" cy="40"/>
            </a:xfrm>
          </p:grpSpPr>
          <p:sp>
            <p:nvSpPr>
              <p:cNvPr id="116" name="Line 33"/>
              <p:cNvSpPr>
                <a:spLocks noChangeShapeType="1"/>
              </p:cNvSpPr>
              <p:nvPr/>
            </p:nvSpPr>
            <p:spPr bwMode="auto">
              <a:xfrm flipH="1">
                <a:off x="4143" y="1685"/>
                <a:ext cx="47" cy="26"/>
              </a:xfrm>
              <a:prstGeom prst="line">
                <a:avLst/>
              </a:prstGeom>
              <a:noFill/>
              <a:ln w="57150">
                <a:solidFill>
                  <a:srgbClr val="333333"/>
                </a:solidFill>
                <a:round/>
                <a:headEnd/>
                <a:tailEnd/>
              </a:ln>
              <a:effectLst/>
            </p:spPr>
            <p:txBody>
              <a:bodyPr/>
              <a:lstStyle/>
              <a:p>
                <a:endParaRPr lang="en-GB"/>
              </a:p>
            </p:txBody>
          </p:sp>
          <p:sp>
            <p:nvSpPr>
              <p:cNvPr id="117" name="Line 34"/>
              <p:cNvSpPr>
                <a:spLocks noChangeShapeType="1"/>
              </p:cNvSpPr>
              <p:nvPr/>
            </p:nvSpPr>
            <p:spPr bwMode="auto">
              <a:xfrm flipH="1">
                <a:off x="4135" y="1690"/>
                <a:ext cx="11" cy="35"/>
              </a:xfrm>
              <a:prstGeom prst="line">
                <a:avLst/>
              </a:prstGeom>
              <a:noFill/>
              <a:ln w="38100">
                <a:solidFill>
                  <a:srgbClr val="333333"/>
                </a:solidFill>
                <a:round/>
                <a:headEnd/>
                <a:tailEnd/>
              </a:ln>
              <a:effectLst/>
            </p:spPr>
            <p:txBody>
              <a:bodyPr/>
              <a:lstStyle/>
              <a:p>
                <a:endParaRPr lang="en-GB"/>
              </a:p>
            </p:txBody>
          </p:sp>
        </p:grpSp>
      </p:grpSp>
      <p:pic>
        <p:nvPicPr>
          <p:cNvPr id="141375" name="Picture 63" descr="C:\Program Files\Microsoft Resource DVD Artwork\DVD_ART\Artwork_Imagery\Shapes and Graphics\Internet Cloud\cloud 2.png"/>
          <p:cNvPicPr>
            <a:picLocks noChangeAspect="1" noChangeArrowheads="1"/>
          </p:cNvPicPr>
          <p:nvPr/>
        </p:nvPicPr>
        <p:blipFill>
          <a:blip r:embed="rId31" cstate="print"/>
          <a:srcRect/>
          <a:stretch>
            <a:fillRect/>
          </a:stretch>
        </p:blipFill>
        <p:spPr bwMode="auto">
          <a:xfrm>
            <a:off x="6400800" y="2590800"/>
            <a:ext cx="612776" cy="308531"/>
          </a:xfrm>
          <a:prstGeom prst="rect">
            <a:avLst/>
          </a:prstGeom>
          <a:noFill/>
        </p:spPr>
      </p:pic>
      <p:pic>
        <p:nvPicPr>
          <p:cNvPr id="120" name="Picture 53" descr="C:\Program Files\Microsoft Resource DVD Artwork\DVD_ART\Artwork_Imagery\Shapes and Graphics\Map Globe\North America globe.png"/>
          <p:cNvPicPr>
            <a:picLocks noChangeAspect="1" noChangeArrowheads="1"/>
          </p:cNvPicPr>
          <p:nvPr/>
        </p:nvPicPr>
        <p:blipFill>
          <a:blip r:embed="rId32" cstate="print"/>
          <a:srcRect/>
          <a:stretch>
            <a:fillRect/>
          </a:stretch>
        </p:blipFill>
        <p:spPr bwMode="auto">
          <a:xfrm>
            <a:off x="6705600" y="2590800"/>
            <a:ext cx="152400" cy="152685"/>
          </a:xfrm>
          <a:prstGeom prst="rect">
            <a:avLst/>
          </a:prstGeom>
          <a:noFill/>
        </p:spPr>
      </p:pic>
      <p:pic>
        <p:nvPicPr>
          <p:cNvPr id="141376" name="Picture 64" descr="C:\Program Files\Microsoft Resource DVD Artwork\DVD_ART\Artwork_Imagery\Shapes and Graphics\Buidlings and dwellings\enterprise blue.png"/>
          <p:cNvPicPr>
            <a:picLocks noChangeAspect="1" noChangeArrowheads="1"/>
          </p:cNvPicPr>
          <p:nvPr/>
        </p:nvPicPr>
        <p:blipFill>
          <a:blip r:embed="rId33" cstate="print"/>
          <a:srcRect/>
          <a:stretch>
            <a:fillRect/>
          </a:stretch>
        </p:blipFill>
        <p:spPr bwMode="auto">
          <a:xfrm>
            <a:off x="6477000" y="2667000"/>
            <a:ext cx="203200" cy="304800"/>
          </a:xfrm>
          <a:prstGeom prst="rect">
            <a:avLst/>
          </a:prstGeom>
          <a:noFill/>
        </p:spPr>
      </p:pic>
      <p:pic>
        <p:nvPicPr>
          <p:cNvPr id="141377" name="Picture 65" descr="C:\Program Files\Microsoft Resource DVD Artwork\DVD_ART\Artwork_Imagery\Shapes and Graphics\Arrows - arrow\Straight\double headed blue green gel arrow.png"/>
          <p:cNvPicPr>
            <a:picLocks noChangeAspect="1" noChangeArrowheads="1"/>
          </p:cNvPicPr>
          <p:nvPr/>
        </p:nvPicPr>
        <p:blipFill>
          <a:blip r:embed="rId34" cstate="print"/>
          <a:srcRect/>
          <a:stretch>
            <a:fillRect/>
          </a:stretch>
        </p:blipFill>
        <p:spPr bwMode="auto">
          <a:xfrm rot="19508904">
            <a:off x="6643947" y="2706267"/>
            <a:ext cx="170172" cy="104329"/>
          </a:xfrm>
          <a:prstGeom prst="rect">
            <a:avLst/>
          </a:prstGeom>
          <a:noFill/>
        </p:spPr>
      </p:pic>
      <p:sp>
        <p:nvSpPr>
          <p:cNvPr id="123" name="TextBox 122"/>
          <p:cNvSpPr txBox="1"/>
          <p:nvPr/>
        </p:nvSpPr>
        <p:spPr>
          <a:xfrm>
            <a:off x="1493065" y="3053277"/>
            <a:ext cx="1295400" cy="600164"/>
          </a:xfrm>
          <a:prstGeom prst="rect">
            <a:avLst/>
          </a:prstGeom>
          <a:noFill/>
        </p:spPr>
        <p:txBody>
          <a:bodyPr wrap="square" rtlCol="0">
            <a:spAutoFit/>
          </a:bodyPr>
          <a:lstStyle/>
          <a:p>
            <a:pPr>
              <a:buFont typeface="Arial" charset="0"/>
              <a:buChar char="•"/>
              <a:defRPr/>
            </a:pPr>
            <a:r>
              <a:rPr lang="en-US" sz="1100" dirty="0" smtClean="0">
                <a:effectLst>
                  <a:outerShdw blurRad="38100" dist="38100" dir="2700000" algn="tl">
                    <a:srgbClr val="000000">
                      <a:alpha val="43137"/>
                    </a:srgbClr>
                  </a:outerShdw>
                </a:effectLst>
                <a:latin typeface="Segoe" pitchFamily="34" charset="0"/>
              </a:rPr>
              <a:t> </a:t>
            </a:r>
            <a:r>
              <a:rPr lang="zh-CN" altLang="en-US" sz="1100" dirty="0" smtClean="0">
                <a:effectLst>
                  <a:outerShdw blurRad="38100" dist="38100" dir="2700000" algn="tl">
                    <a:srgbClr val="000000">
                      <a:alpha val="43137"/>
                    </a:srgbClr>
                  </a:outerShdw>
                </a:effectLst>
                <a:latin typeface="Segoe" pitchFamily="34" charset="0"/>
              </a:rPr>
              <a:t>多播</a:t>
            </a:r>
            <a:endParaRPr lang="en-US" sz="1100" dirty="0" smtClean="0">
              <a:effectLst>
                <a:outerShdw blurRad="38100" dist="38100" dir="2700000" algn="tl">
                  <a:srgbClr val="000000">
                    <a:alpha val="43137"/>
                  </a:srgbClr>
                </a:outerShdw>
              </a:effectLst>
              <a:latin typeface="Segoe" pitchFamily="34" charset="0"/>
            </a:endParaRPr>
          </a:p>
          <a:p>
            <a:pPr>
              <a:buFont typeface="Arial" charset="0"/>
              <a:buChar char="•"/>
              <a:defRPr/>
            </a:pPr>
            <a:r>
              <a:rPr lang="en-US" sz="1100" dirty="0" smtClean="0">
                <a:effectLst>
                  <a:outerShdw blurRad="38100" dist="38100" dir="2700000" algn="tl">
                    <a:srgbClr val="000000">
                      <a:alpha val="43137"/>
                    </a:srgbClr>
                  </a:outerShdw>
                </a:effectLst>
                <a:latin typeface="Segoe" pitchFamily="34" charset="0"/>
              </a:rPr>
              <a:t> </a:t>
            </a:r>
            <a:r>
              <a:rPr lang="zh-CN" altLang="en-US" sz="1100" dirty="0" smtClean="0">
                <a:effectLst>
                  <a:outerShdw blurRad="38100" dist="38100" dir="2700000" algn="tl">
                    <a:srgbClr val="000000">
                      <a:alpha val="43137"/>
                    </a:srgbClr>
                  </a:outerShdw>
                </a:effectLst>
                <a:latin typeface="Segoe" pitchFamily="34" charset="0"/>
              </a:rPr>
              <a:t>应用虚拟化流</a:t>
            </a:r>
            <a:endParaRPr lang="en-US" sz="1100" dirty="0" smtClean="0">
              <a:effectLst>
                <a:outerShdw blurRad="38100" dist="38100" dir="2700000" algn="tl">
                  <a:srgbClr val="000000">
                    <a:alpha val="43137"/>
                  </a:srgbClr>
                </a:outerShdw>
              </a:effectLst>
              <a:latin typeface="Segoe" pitchFamily="34" charset="0"/>
            </a:endParaRPr>
          </a:p>
          <a:p>
            <a:endParaRPr lang="en-US" sz="11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pic>
        <p:nvPicPr>
          <p:cNvPr id="125" name="Picture 49" descr="C:\Program Files\Microsoft Resource DVD Artwork\DVD_ART\Artwork_Imagery\HARDWARE_IMAGERY\Illustration - Misc Hardware\Windows Server Icons\Hardware\Virtual Server.png"/>
          <p:cNvPicPr>
            <a:picLocks noChangeAspect="1" noChangeArrowheads="1"/>
          </p:cNvPicPr>
          <p:nvPr/>
        </p:nvPicPr>
        <p:blipFill>
          <a:blip r:embed="rId35" cstate="print">
            <a:duotone>
              <a:prstClr val="black"/>
              <a:schemeClr val="accent4">
                <a:tint val="45000"/>
                <a:satMod val="400000"/>
              </a:schemeClr>
            </a:duotone>
          </a:blip>
          <a:srcRect/>
          <a:stretch>
            <a:fillRect/>
          </a:stretch>
        </p:blipFill>
        <p:spPr bwMode="auto">
          <a:xfrm>
            <a:off x="152400" y="6172200"/>
            <a:ext cx="380124" cy="5334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anim calcmode="lin" valueType="num">
                                      <p:cBhvr>
                                        <p:cTn id="8" dur="500" fill="hold"/>
                                        <p:tgtEl>
                                          <p:spTgt spid="125"/>
                                        </p:tgtEl>
                                        <p:attrNameLst>
                                          <p:attrName>ppt_x</p:attrName>
                                        </p:attrNameLst>
                                      </p:cBhvr>
                                      <p:tavLst>
                                        <p:tav tm="0">
                                          <p:val>
                                            <p:strVal val="#ppt_x"/>
                                          </p:val>
                                        </p:tav>
                                        <p:tav tm="100000">
                                          <p:val>
                                            <p:strVal val="#ppt_x"/>
                                          </p:val>
                                        </p:tav>
                                      </p:tavLst>
                                    </p:anim>
                                    <p:anim calcmode="lin" valueType="num">
                                      <p:cBhvr>
                                        <p:cTn id="9" dur="500" fill="hold"/>
                                        <p:tgtEl>
                                          <p:spTgt spid="1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41341"/>
                                        </p:tgtEl>
                                        <p:attrNameLst>
                                          <p:attrName>style.visibility</p:attrName>
                                        </p:attrNameLst>
                                      </p:cBhvr>
                                      <p:to>
                                        <p:strVal val="visible"/>
                                      </p:to>
                                    </p:set>
                                    <p:animEffect transition="in" filter="fade">
                                      <p:cBhvr>
                                        <p:cTn id="18" dur="500"/>
                                        <p:tgtEl>
                                          <p:spTgt spid="141341"/>
                                        </p:tgtEl>
                                      </p:cBhvr>
                                    </p:animEffect>
                                    <p:anim calcmode="lin" valueType="num">
                                      <p:cBhvr>
                                        <p:cTn id="19" dur="500" fill="hold"/>
                                        <p:tgtEl>
                                          <p:spTgt spid="141341"/>
                                        </p:tgtEl>
                                        <p:attrNameLst>
                                          <p:attrName>ppt_x</p:attrName>
                                        </p:attrNameLst>
                                      </p:cBhvr>
                                      <p:tavLst>
                                        <p:tav tm="0">
                                          <p:val>
                                            <p:strVal val="#ppt_x"/>
                                          </p:val>
                                        </p:tav>
                                        <p:tav tm="100000">
                                          <p:val>
                                            <p:strVal val="#ppt_x"/>
                                          </p:val>
                                        </p:tav>
                                      </p:tavLst>
                                    </p:anim>
                                    <p:anim calcmode="lin" valueType="num">
                                      <p:cBhvr>
                                        <p:cTn id="20" dur="500" fill="hold"/>
                                        <p:tgtEl>
                                          <p:spTgt spid="14134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1337"/>
                                        </p:tgtEl>
                                        <p:attrNameLst>
                                          <p:attrName>style.visibility</p:attrName>
                                        </p:attrNameLst>
                                      </p:cBhvr>
                                      <p:to>
                                        <p:strVal val="visible"/>
                                      </p:to>
                                    </p:set>
                                    <p:animEffect transition="in" filter="fade">
                                      <p:cBhvr>
                                        <p:cTn id="23" dur="500"/>
                                        <p:tgtEl>
                                          <p:spTgt spid="141337"/>
                                        </p:tgtEl>
                                      </p:cBhvr>
                                    </p:animEffect>
                                    <p:anim calcmode="lin" valueType="num">
                                      <p:cBhvr>
                                        <p:cTn id="24" dur="500" fill="hold"/>
                                        <p:tgtEl>
                                          <p:spTgt spid="141337"/>
                                        </p:tgtEl>
                                        <p:attrNameLst>
                                          <p:attrName>ppt_x</p:attrName>
                                        </p:attrNameLst>
                                      </p:cBhvr>
                                      <p:tavLst>
                                        <p:tav tm="0">
                                          <p:val>
                                            <p:strVal val="#ppt_x"/>
                                          </p:val>
                                        </p:tav>
                                        <p:tav tm="100000">
                                          <p:val>
                                            <p:strVal val="#ppt_x"/>
                                          </p:val>
                                        </p:tav>
                                      </p:tavLst>
                                    </p:anim>
                                    <p:anim calcmode="lin" valueType="num">
                                      <p:cBhvr>
                                        <p:cTn id="25" dur="500" fill="hold"/>
                                        <p:tgtEl>
                                          <p:spTgt spid="14133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anim calcmode="lin" valueType="num">
                                      <p:cBhvr>
                                        <p:cTn id="29" dur="500" fill="hold"/>
                                        <p:tgtEl>
                                          <p:spTgt spid="103"/>
                                        </p:tgtEl>
                                        <p:attrNameLst>
                                          <p:attrName>ppt_x</p:attrName>
                                        </p:attrNameLst>
                                      </p:cBhvr>
                                      <p:tavLst>
                                        <p:tav tm="0">
                                          <p:val>
                                            <p:strVal val="#ppt_x"/>
                                          </p:val>
                                        </p:tav>
                                        <p:tav tm="100000">
                                          <p:val>
                                            <p:strVal val="#ppt_x"/>
                                          </p:val>
                                        </p:tav>
                                      </p:tavLst>
                                    </p:anim>
                                    <p:anim calcmode="lin" valueType="num">
                                      <p:cBhvr>
                                        <p:cTn id="30" dur="500" fill="hold"/>
                                        <p:tgtEl>
                                          <p:spTgt spid="10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anim calcmode="lin" valueType="num">
                                      <p:cBhvr>
                                        <p:cTn id="34" dur="500" fill="hold"/>
                                        <p:tgtEl>
                                          <p:spTgt spid="90"/>
                                        </p:tgtEl>
                                        <p:attrNameLst>
                                          <p:attrName>ppt_x</p:attrName>
                                        </p:attrNameLst>
                                      </p:cBhvr>
                                      <p:tavLst>
                                        <p:tav tm="0">
                                          <p:val>
                                            <p:strVal val="#ppt_x"/>
                                          </p:val>
                                        </p:tav>
                                        <p:tav tm="100000">
                                          <p:val>
                                            <p:strVal val="#ppt_x"/>
                                          </p:val>
                                        </p:tav>
                                      </p:tavLst>
                                    </p:anim>
                                    <p:anim calcmode="lin" valueType="num">
                                      <p:cBhvr>
                                        <p:cTn id="35" dur="500" fill="hold"/>
                                        <p:tgtEl>
                                          <p:spTgt spid="9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anim calcmode="lin" valueType="num">
                                      <p:cBhvr>
                                        <p:cTn id="40" dur="500" fill="hold"/>
                                        <p:tgtEl>
                                          <p:spTgt spid="89"/>
                                        </p:tgtEl>
                                        <p:attrNameLst>
                                          <p:attrName>ppt_x</p:attrName>
                                        </p:attrNameLst>
                                      </p:cBhvr>
                                      <p:tavLst>
                                        <p:tav tm="0">
                                          <p:val>
                                            <p:strVal val="#ppt_x"/>
                                          </p:val>
                                        </p:tav>
                                        <p:tav tm="100000">
                                          <p:val>
                                            <p:strVal val="#ppt_x"/>
                                          </p:val>
                                        </p:tav>
                                      </p:tavLst>
                                    </p:anim>
                                    <p:anim calcmode="lin" valueType="num">
                                      <p:cBhvr>
                                        <p:cTn id="41" dur="500" fill="hold"/>
                                        <p:tgtEl>
                                          <p:spTgt spid="8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1346"/>
                                        </p:tgtEl>
                                        <p:attrNameLst>
                                          <p:attrName>style.visibility</p:attrName>
                                        </p:attrNameLst>
                                      </p:cBhvr>
                                      <p:to>
                                        <p:strVal val="visible"/>
                                      </p:to>
                                    </p:set>
                                    <p:animEffect transition="in" filter="fade">
                                      <p:cBhvr>
                                        <p:cTn id="44" dur="500"/>
                                        <p:tgtEl>
                                          <p:spTgt spid="141346"/>
                                        </p:tgtEl>
                                      </p:cBhvr>
                                    </p:animEffect>
                                    <p:anim calcmode="lin" valueType="num">
                                      <p:cBhvr>
                                        <p:cTn id="45" dur="500" fill="hold"/>
                                        <p:tgtEl>
                                          <p:spTgt spid="141346"/>
                                        </p:tgtEl>
                                        <p:attrNameLst>
                                          <p:attrName>ppt_x</p:attrName>
                                        </p:attrNameLst>
                                      </p:cBhvr>
                                      <p:tavLst>
                                        <p:tav tm="0">
                                          <p:val>
                                            <p:strVal val="#ppt_x"/>
                                          </p:val>
                                        </p:tav>
                                        <p:tav tm="100000">
                                          <p:val>
                                            <p:strVal val="#ppt_x"/>
                                          </p:val>
                                        </p:tav>
                                      </p:tavLst>
                                    </p:anim>
                                    <p:anim calcmode="lin" valueType="num">
                                      <p:cBhvr>
                                        <p:cTn id="46" dur="500" fill="hold"/>
                                        <p:tgtEl>
                                          <p:spTgt spid="14134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anim calcmode="lin" valueType="num">
                                      <p:cBhvr>
                                        <p:cTn id="50" dur="500" fill="hold"/>
                                        <p:tgtEl>
                                          <p:spTgt spid="102"/>
                                        </p:tgtEl>
                                        <p:attrNameLst>
                                          <p:attrName>ppt_x</p:attrName>
                                        </p:attrNameLst>
                                      </p:cBhvr>
                                      <p:tavLst>
                                        <p:tav tm="0">
                                          <p:val>
                                            <p:strVal val="#ppt_x"/>
                                          </p:val>
                                        </p:tav>
                                        <p:tav tm="100000">
                                          <p:val>
                                            <p:strVal val="#ppt_x"/>
                                          </p:val>
                                        </p:tav>
                                      </p:tavLst>
                                    </p:anim>
                                    <p:anim calcmode="lin" valueType="num">
                                      <p:cBhvr>
                                        <p:cTn id="51" dur="500" fill="hold"/>
                                        <p:tgtEl>
                                          <p:spTgt spid="102"/>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42" presetClass="entr" presetSubtype="0"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anim calcmode="lin" valueType="num">
                                      <p:cBhvr>
                                        <p:cTn id="56" dur="500" fill="hold"/>
                                        <p:tgtEl>
                                          <p:spTgt spid="92"/>
                                        </p:tgtEl>
                                        <p:attrNameLst>
                                          <p:attrName>ppt_x</p:attrName>
                                        </p:attrNameLst>
                                      </p:cBhvr>
                                      <p:tavLst>
                                        <p:tav tm="0">
                                          <p:val>
                                            <p:strVal val="#ppt_x"/>
                                          </p:val>
                                        </p:tav>
                                        <p:tav tm="100000">
                                          <p:val>
                                            <p:strVal val="#ppt_x"/>
                                          </p:val>
                                        </p:tav>
                                      </p:tavLst>
                                    </p:anim>
                                    <p:anim calcmode="lin" valueType="num">
                                      <p:cBhvr>
                                        <p:cTn id="57" dur="500" fill="hold"/>
                                        <p:tgtEl>
                                          <p:spTgt spid="9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500"/>
                                        <p:tgtEl>
                                          <p:spTgt spid="109"/>
                                        </p:tgtEl>
                                      </p:cBhvr>
                                    </p:animEffect>
                                    <p:anim calcmode="lin" valueType="num">
                                      <p:cBhvr>
                                        <p:cTn id="61" dur="500" fill="hold"/>
                                        <p:tgtEl>
                                          <p:spTgt spid="109"/>
                                        </p:tgtEl>
                                        <p:attrNameLst>
                                          <p:attrName>ppt_x</p:attrName>
                                        </p:attrNameLst>
                                      </p:cBhvr>
                                      <p:tavLst>
                                        <p:tav tm="0">
                                          <p:val>
                                            <p:strVal val="#ppt_x"/>
                                          </p:val>
                                        </p:tav>
                                        <p:tav tm="100000">
                                          <p:val>
                                            <p:strVal val="#ppt_x"/>
                                          </p:val>
                                        </p:tav>
                                      </p:tavLst>
                                    </p:anim>
                                    <p:anim calcmode="lin" valueType="num">
                                      <p:cBhvr>
                                        <p:cTn id="62" dur="5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anim calcmode="lin" valueType="num">
                                      <p:cBhvr>
                                        <p:cTn id="66" dur="500" fill="hold"/>
                                        <p:tgtEl>
                                          <p:spTgt spid="61"/>
                                        </p:tgtEl>
                                        <p:attrNameLst>
                                          <p:attrName>ppt_x</p:attrName>
                                        </p:attrNameLst>
                                      </p:cBhvr>
                                      <p:tavLst>
                                        <p:tav tm="0">
                                          <p:val>
                                            <p:strVal val="#ppt_x"/>
                                          </p:val>
                                        </p:tav>
                                        <p:tav tm="100000">
                                          <p:val>
                                            <p:strVal val="#ppt_x"/>
                                          </p:val>
                                        </p:tav>
                                      </p:tavLst>
                                    </p:anim>
                                    <p:anim calcmode="lin" valueType="num">
                                      <p:cBhvr>
                                        <p:cTn id="67" dur="500" fill="hold"/>
                                        <p:tgtEl>
                                          <p:spTgt spid="6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anim calcmode="lin" valueType="num">
                                      <p:cBhvr>
                                        <p:cTn id="71" dur="500" fill="hold"/>
                                        <p:tgtEl>
                                          <p:spTgt spid="101"/>
                                        </p:tgtEl>
                                        <p:attrNameLst>
                                          <p:attrName>ppt_x</p:attrName>
                                        </p:attrNameLst>
                                      </p:cBhvr>
                                      <p:tavLst>
                                        <p:tav tm="0">
                                          <p:val>
                                            <p:strVal val="#ppt_x"/>
                                          </p:val>
                                        </p:tav>
                                        <p:tav tm="100000">
                                          <p:val>
                                            <p:strVal val="#ppt_x"/>
                                          </p:val>
                                        </p:tav>
                                      </p:tavLst>
                                    </p:anim>
                                    <p:anim calcmode="lin" valueType="num">
                                      <p:cBhvr>
                                        <p:cTn id="72" dur="500" fill="hold"/>
                                        <p:tgtEl>
                                          <p:spTgt spid="101"/>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42" presetClass="entr" presetSubtype="0"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500"/>
                                        <p:tgtEl>
                                          <p:spTgt spid="93"/>
                                        </p:tgtEl>
                                      </p:cBhvr>
                                    </p:animEffect>
                                    <p:anim calcmode="lin" valueType="num">
                                      <p:cBhvr>
                                        <p:cTn id="77" dur="500" fill="hold"/>
                                        <p:tgtEl>
                                          <p:spTgt spid="93"/>
                                        </p:tgtEl>
                                        <p:attrNameLst>
                                          <p:attrName>ppt_x</p:attrName>
                                        </p:attrNameLst>
                                      </p:cBhvr>
                                      <p:tavLst>
                                        <p:tav tm="0">
                                          <p:val>
                                            <p:strVal val="#ppt_x"/>
                                          </p:val>
                                        </p:tav>
                                        <p:tav tm="100000">
                                          <p:val>
                                            <p:strVal val="#ppt_x"/>
                                          </p:val>
                                        </p:tav>
                                      </p:tavLst>
                                    </p:anim>
                                    <p:anim calcmode="lin" valueType="num">
                                      <p:cBhvr>
                                        <p:cTn id="78" dur="500" fill="hold"/>
                                        <p:tgtEl>
                                          <p:spTgt spid="9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41348"/>
                                        </p:tgtEl>
                                        <p:attrNameLst>
                                          <p:attrName>style.visibility</p:attrName>
                                        </p:attrNameLst>
                                      </p:cBhvr>
                                      <p:to>
                                        <p:strVal val="visible"/>
                                      </p:to>
                                    </p:set>
                                    <p:animEffect transition="in" filter="fade">
                                      <p:cBhvr>
                                        <p:cTn id="81" dur="500"/>
                                        <p:tgtEl>
                                          <p:spTgt spid="141348"/>
                                        </p:tgtEl>
                                      </p:cBhvr>
                                    </p:animEffect>
                                    <p:anim calcmode="lin" valueType="num">
                                      <p:cBhvr>
                                        <p:cTn id="82" dur="500" fill="hold"/>
                                        <p:tgtEl>
                                          <p:spTgt spid="141348"/>
                                        </p:tgtEl>
                                        <p:attrNameLst>
                                          <p:attrName>ppt_x</p:attrName>
                                        </p:attrNameLst>
                                      </p:cBhvr>
                                      <p:tavLst>
                                        <p:tav tm="0">
                                          <p:val>
                                            <p:strVal val="#ppt_x"/>
                                          </p:val>
                                        </p:tav>
                                        <p:tav tm="100000">
                                          <p:val>
                                            <p:strVal val="#ppt_x"/>
                                          </p:val>
                                        </p:tav>
                                      </p:tavLst>
                                    </p:anim>
                                    <p:anim calcmode="lin" valueType="num">
                                      <p:cBhvr>
                                        <p:cTn id="83" dur="500" fill="hold"/>
                                        <p:tgtEl>
                                          <p:spTgt spid="14134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strVal val="#ppt_x"/>
                                          </p:val>
                                        </p:tav>
                                        <p:tav tm="100000">
                                          <p:val>
                                            <p:strVal val="#ppt_x"/>
                                          </p:val>
                                        </p:tav>
                                      </p:tavLst>
                                    </p:anim>
                                    <p:anim calcmode="lin" valueType="num">
                                      <p:cBhvr>
                                        <p:cTn id="88" dur="500" fill="hold"/>
                                        <p:tgtEl>
                                          <p:spTgt spid="6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anim calcmode="lin" valueType="num">
                                      <p:cBhvr>
                                        <p:cTn id="92" dur="500" fill="hold"/>
                                        <p:tgtEl>
                                          <p:spTgt spid="100"/>
                                        </p:tgtEl>
                                        <p:attrNameLst>
                                          <p:attrName>ppt_x</p:attrName>
                                        </p:attrNameLst>
                                      </p:cBhvr>
                                      <p:tavLst>
                                        <p:tav tm="0">
                                          <p:val>
                                            <p:strVal val="#ppt_x"/>
                                          </p:val>
                                        </p:tav>
                                        <p:tav tm="100000">
                                          <p:val>
                                            <p:strVal val="#ppt_x"/>
                                          </p:val>
                                        </p:tav>
                                      </p:tavLst>
                                    </p:anim>
                                    <p:anim calcmode="lin" valueType="num">
                                      <p:cBhvr>
                                        <p:cTn id="93" dur="500" fill="hold"/>
                                        <p:tgtEl>
                                          <p:spTgt spid="100"/>
                                        </p:tgtEl>
                                        <p:attrNameLst>
                                          <p:attrName>ppt_y</p:attrName>
                                        </p:attrNameLst>
                                      </p:cBhvr>
                                      <p:tavLst>
                                        <p:tav tm="0">
                                          <p:val>
                                            <p:strVal val="#ppt_y+.1"/>
                                          </p:val>
                                        </p:tav>
                                        <p:tav tm="100000">
                                          <p:val>
                                            <p:strVal val="#ppt_y"/>
                                          </p:val>
                                        </p:tav>
                                      </p:tavLst>
                                    </p:anim>
                                  </p:childTnLst>
                                </p:cTn>
                              </p:par>
                            </p:childTnLst>
                          </p:cTn>
                        </p:par>
                        <p:par>
                          <p:cTn id="94" fill="hold">
                            <p:stCondLst>
                              <p:cond delay="2500"/>
                            </p:stCondLst>
                            <p:childTnLst>
                              <p:par>
                                <p:cTn id="95" presetID="42" presetClass="entr" presetSubtype="0" fill="hold" grpId="0" nodeType="after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anim calcmode="lin" valueType="num">
                                      <p:cBhvr>
                                        <p:cTn id="98" dur="500" fill="hold"/>
                                        <p:tgtEl>
                                          <p:spTgt spid="96"/>
                                        </p:tgtEl>
                                        <p:attrNameLst>
                                          <p:attrName>ppt_x</p:attrName>
                                        </p:attrNameLst>
                                      </p:cBhvr>
                                      <p:tavLst>
                                        <p:tav tm="0">
                                          <p:val>
                                            <p:strVal val="#ppt_x"/>
                                          </p:val>
                                        </p:tav>
                                        <p:tav tm="100000">
                                          <p:val>
                                            <p:strVal val="#ppt_x"/>
                                          </p:val>
                                        </p:tav>
                                      </p:tavLst>
                                    </p:anim>
                                    <p:anim calcmode="lin" valueType="num">
                                      <p:cBhvr>
                                        <p:cTn id="99" dur="500" fill="hold"/>
                                        <p:tgtEl>
                                          <p:spTgt spid="9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41352"/>
                                        </p:tgtEl>
                                        <p:attrNameLst>
                                          <p:attrName>style.visibility</p:attrName>
                                        </p:attrNameLst>
                                      </p:cBhvr>
                                      <p:to>
                                        <p:strVal val="visible"/>
                                      </p:to>
                                    </p:set>
                                    <p:animEffect transition="in" filter="fade">
                                      <p:cBhvr>
                                        <p:cTn id="102" dur="500"/>
                                        <p:tgtEl>
                                          <p:spTgt spid="141352"/>
                                        </p:tgtEl>
                                      </p:cBhvr>
                                    </p:animEffect>
                                    <p:anim calcmode="lin" valueType="num">
                                      <p:cBhvr>
                                        <p:cTn id="103" dur="500" fill="hold"/>
                                        <p:tgtEl>
                                          <p:spTgt spid="141352"/>
                                        </p:tgtEl>
                                        <p:attrNameLst>
                                          <p:attrName>ppt_x</p:attrName>
                                        </p:attrNameLst>
                                      </p:cBhvr>
                                      <p:tavLst>
                                        <p:tav tm="0">
                                          <p:val>
                                            <p:strVal val="#ppt_x"/>
                                          </p:val>
                                        </p:tav>
                                        <p:tav tm="100000">
                                          <p:val>
                                            <p:strVal val="#ppt_x"/>
                                          </p:val>
                                        </p:tav>
                                      </p:tavLst>
                                    </p:anim>
                                    <p:anim calcmode="lin" valueType="num">
                                      <p:cBhvr>
                                        <p:cTn id="104" dur="500" fill="hold"/>
                                        <p:tgtEl>
                                          <p:spTgt spid="141352"/>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41350"/>
                                        </p:tgtEl>
                                        <p:attrNameLst>
                                          <p:attrName>style.visibility</p:attrName>
                                        </p:attrNameLst>
                                      </p:cBhvr>
                                      <p:to>
                                        <p:strVal val="visible"/>
                                      </p:to>
                                    </p:set>
                                    <p:animEffect transition="in" filter="fade">
                                      <p:cBhvr>
                                        <p:cTn id="107" dur="500"/>
                                        <p:tgtEl>
                                          <p:spTgt spid="141350"/>
                                        </p:tgtEl>
                                      </p:cBhvr>
                                    </p:animEffect>
                                    <p:anim calcmode="lin" valueType="num">
                                      <p:cBhvr>
                                        <p:cTn id="108" dur="500" fill="hold"/>
                                        <p:tgtEl>
                                          <p:spTgt spid="141350"/>
                                        </p:tgtEl>
                                        <p:attrNameLst>
                                          <p:attrName>ppt_x</p:attrName>
                                        </p:attrNameLst>
                                      </p:cBhvr>
                                      <p:tavLst>
                                        <p:tav tm="0">
                                          <p:val>
                                            <p:strVal val="#ppt_x"/>
                                          </p:val>
                                        </p:tav>
                                        <p:tav tm="100000">
                                          <p:val>
                                            <p:strVal val="#ppt_x"/>
                                          </p:val>
                                        </p:tav>
                                      </p:tavLst>
                                    </p:anim>
                                    <p:anim calcmode="lin" valueType="num">
                                      <p:cBhvr>
                                        <p:cTn id="109" dur="500" fill="hold"/>
                                        <p:tgtEl>
                                          <p:spTgt spid="141350"/>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41353"/>
                                        </p:tgtEl>
                                        <p:attrNameLst>
                                          <p:attrName>style.visibility</p:attrName>
                                        </p:attrNameLst>
                                      </p:cBhvr>
                                      <p:to>
                                        <p:strVal val="visible"/>
                                      </p:to>
                                    </p:set>
                                    <p:animEffect transition="in" filter="fade">
                                      <p:cBhvr>
                                        <p:cTn id="112" dur="500"/>
                                        <p:tgtEl>
                                          <p:spTgt spid="141353"/>
                                        </p:tgtEl>
                                      </p:cBhvr>
                                    </p:animEffect>
                                    <p:anim calcmode="lin" valueType="num">
                                      <p:cBhvr>
                                        <p:cTn id="113" dur="500" fill="hold"/>
                                        <p:tgtEl>
                                          <p:spTgt spid="141353"/>
                                        </p:tgtEl>
                                        <p:attrNameLst>
                                          <p:attrName>ppt_x</p:attrName>
                                        </p:attrNameLst>
                                      </p:cBhvr>
                                      <p:tavLst>
                                        <p:tav tm="0">
                                          <p:val>
                                            <p:strVal val="#ppt_x"/>
                                          </p:val>
                                        </p:tav>
                                        <p:tav tm="100000">
                                          <p:val>
                                            <p:strVal val="#ppt_x"/>
                                          </p:val>
                                        </p:tav>
                                      </p:tavLst>
                                    </p:anim>
                                    <p:anim calcmode="lin" valueType="num">
                                      <p:cBhvr>
                                        <p:cTn id="114" dur="500" fill="hold"/>
                                        <p:tgtEl>
                                          <p:spTgt spid="14135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anim calcmode="lin" valueType="num">
                                      <p:cBhvr>
                                        <p:cTn id="118" dur="500" fill="hold"/>
                                        <p:tgtEl>
                                          <p:spTgt spid="76"/>
                                        </p:tgtEl>
                                        <p:attrNameLst>
                                          <p:attrName>ppt_x</p:attrName>
                                        </p:attrNameLst>
                                      </p:cBhvr>
                                      <p:tavLst>
                                        <p:tav tm="0">
                                          <p:val>
                                            <p:strVal val="#ppt_x"/>
                                          </p:val>
                                        </p:tav>
                                        <p:tav tm="100000">
                                          <p:val>
                                            <p:strVal val="#ppt_x"/>
                                          </p:val>
                                        </p:tav>
                                      </p:tavLst>
                                    </p:anim>
                                    <p:anim calcmode="lin" valueType="num">
                                      <p:cBhvr>
                                        <p:cTn id="119" dur="500" fill="hold"/>
                                        <p:tgtEl>
                                          <p:spTgt spid="7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fade">
                                      <p:cBhvr>
                                        <p:cTn id="122" dur="500"/>
                                        <p:tgtEl>
                                          <p:spTgt spid="75"/>
                                        </p:tgtEl>
                                      </p:cBhvr>
                                    </p:animEffect>
                                    <p:anim calcmode="lin" valueType="num">
                                      <p:cBhvr>
                                        <p:cTn id="123" dur="500" fill="hold"/>
                                        <p:tgtEl>
                                          <p:spTgt spid="75"/>
                                        </p:tgtEl>
                                        <p:attrNameLst>
                                          <p:attrName>ppt_x</p:attrName>
                                        </p:attrNameLst>
                                      </p:cBhvr>
                                      <p:tavLst>
                                        <p:tav tm="0">
                                          <p:val>
                                            <p:strVal val="#ppt_x"/>
                                          </p:val>
                                        </p:tav>
                                        <p:tav tm="100000">
                                          <p:val>
                                            <p:strVal val="#ppt_x"/>
                                          </p:val>
                                        </p:tav>
                                      </p:tavLst>
                                    </p:anim>
                                    <p:anim calcmode="lin" valueType="num">
                                      <p:cBhvr>
                                        <p:cTn id="124" dur="500" fill="hold"/>
                                        <p:tgtEl>
                                          <p:spTgt spid="75"/>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41354"/>
                                        </p:tgtEl>
                                        <p:attrNameLst>
                                          <p:attrName>style.visibility</p:attrName>
                                        </p:attrNameLst>
                                      </p:cBhvr>
                                      <p:to>
                                        <p:strVal val="visible"/>
                                      </p:to>
                                    </p:set>
                                    <p:animEffect transition="in" filter="fade">
                                      <p:cBhvr>
                                        <p:cTn id="127" dur="500"/>
                                        <p:tgtEl>
                                          <p:spTgt spid="141354"/>
                                        </p:tgtEl>
                                      </p:cBhvr>
                                    </p:animEffect>
                                    <p:anim calcmode="lin" valueType="num">
                                      <p:cBhvr>
                                        <p:cTn id="128" dur="500" fill="hold"/>
                                        <p:tgtEl>
                                          <p:spTgt spid="141354"/>
                                        </p:tgtEl>
                                        <p:attrNameLst>
                                          <p:attrName>ppt_x</p:attrName>
                                        </p:attrNameLst>
                                      </p:cBhvr>
                                      <p:tavLst>
                                        <p:tav tm="0">
                                          <p:val>
                                            <p:strVal val="#ppt_x"/>
                                          </p:val>
                                        </p:tav>
                                        <p:tav tm="100000">
                                          <p:val>
                                            <p:strVal val="#ppt_x"/>
                                          </p:val>
                                        </p:tav>
                                      </p:tavLst>
                                    </p:anim>
                                    <p:anim calcmode="lin" valueType="num">
                                      <p:cBhvr>
                                        <p:cTn id="129" dur="500" fill="hold"/>
                                        <p:tgtEl>
                                          <p:spTgt spid="141354"/>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anim calcmode="lin" valueType="num">
                                      <p:cBhvr>
                                        <p:cTn id="133" dur="500" fill="hold"/>
                                        <p:tgtEl>
                                          <p:spTgt spid="99"/>
                                        </p:tgtEl>
                                        <p:attrNameLst>
                                          <p:attrName>ppt_x</p:attrName>
                                        </p:attrNameLst>
                                      </p:cBhvr>
                                      <p:tavLst>
                                        <p:tav tm="0">
                                          <p:val>
                                            <p:strVal val="#ppt_x"/>
                                          </p:val>
                                        </p:tav>
                                        <p:tav tm="100000">
                                          <p:val>
                                            <p:strVal val="#ppt_x"/>
                                          </p:val>
                                        </p:tav>
                                      </p:tavLst>
                                    </p:anim>
                                    <p:anim calcmode="lin" valueType="num">
                                      <p:cBhvr>
                                        <p:cTn id="134" dur="500" fill="hold"/>
                                        <p:tgtEl>
                                          <p:spTgt spid="99"/>
                                        </p:tgtEl>
                                        <p:attrNameLst>
                                          <p:attrName>ppt_y</p:attrName>
                                        </p:attrNameLst>
                                      </p:cBhvr>
                                      <p:tavLst>
                                        <p:tav tm="0">
                                          <p:val>
                                            <p:strVal val="#ppt_y+.1"/>
                                          </p:val>
                                        </p:tav>
                                        <p:tav tm="100000">
                                          <p:val>
                                            <p:strVal val="#ppt_y"/>
                                          </p:val>
                                        </p:tav>
                                      </p:tavLst>
                                    </p:anim>
                                  </p:childTnLst>
                                </p:cTn>
                              </p:par>
                            </p:childTnLst>
                          </p:cTn>
                        </p:par>
                        <p:par>
                          <p:cTn id="135" fill="hold">
                            <p:stCondLst>
                              <p:cond delay="3000"/>
                            </p:stCondLst>
                            <p:childTnLst>
                              <p:par>
                                <p:cTn id="136" presetID="42" presetClass="entr" presetSubtype="0" fill="hold" nodeType="afterEffect">
                                  <p:stCondLst>
                                    <p:cond delay="0"/>
                                  </p:stCondLst>
                                  <p:childTnLst>
                                    <p:set>
                                      <p:cBhvr>
                                        <p:cTn id="137" dur="1" fill="hold">
                                          <p:stCondLst>
                                            <p:cond delay="0"/>
                                          </p:stCondLst>
                                        </p:cTn>
                                        <p:tgtEl>
                                          <p:spTgt spid="141362"/>
                                        </p:tgtEl>
                                        <p:attrNameLst>
                                          <p:attrName>style.visibility</p:attrName>
                                        </p:attrNameLst>
                                      </p:cBhvr>
                                      <p:to>
                                        <p:strVal val="visible"/>
                                      </p:to>
                                    </p:set>
                                    <p:animEffect transition="in" filter="fade">
                                      <p:cBhvr>
                                        <p:cTn id="138" dur="500"/>
                                        <p:tgtEl>
                                          <p:spTgt spid="141362"/>
                                        </p:tgtEl>
                                      </p:cBhvr>
                                    </p:animEffect>
                                    <p:anim calcmode="lin" valueType="num">
                                      <p:cBhvr>
                                        <p:cTn id="139" dur="500" fill="hold"/>
                                        <p:tgtEl>
                                          <p:spTgt spid="141362"/>
                                        </p:tgtEl>
                                        <p:attrNameLst>
                                          <p:attrName>ppt_x</p:attrName>
                                        </p:attrNameLst>
                                      </p:cBhvr>
                                      <p:tavLst>
                                        <p:tav tm="0">
                                          <p:val>
                                            <p:strVal val="#ppt_x"/>
                                          </p:val>
                                        </p:tav>
                                        <p:tav tm="100000">
                                          <p:val>
                                            <p:strVal val="#ppt_x"/>
                                          </p:val>
                                        </p:tav>
                                      </p:tavLst>
                                    </p:anim>
                                    <p:anim calcmode="lin" valueType="num">
                                      <p:cBhvr>
                                        <p:cTn id="140" dur="500" fill="hold"/>
                                        <p:tgtEl>
                                          <p:spTgt spid="141362"/>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anim calcmode="lin" valueType="num">
                                      <p:cBhvr>
                                        <p:cTn id="144" dur="500" fill="hold"/>
                                        <p:tgtEl>
                                          <p:spTgt spid="112"/>
                                        </p:tgtEl>
                                        <p:attrNameLst>
                                          <p:attrName>ppt_x</p:attrName>
                                        </p:attrNameLst>
                                      </p:cBhvr>
                                      <p:tavLst>
                                        <p:tav tm="0">
                                          <p:val>
                                            <p:strVal val="#ppt_x"/>
                                          </p:val>
                                        </p:tav>
                                        <p:tav tm="100000">
                                          <p:val>
                                            <p:strVal val="#ppt_x"/>
                                          </p:val>
                                        </p:tav>
                                      </p:tavLst>
                                    </p:anim>
                                    <p:anim calcmode="lin" valueType="num">
                                      <p:cBhvr>
                                        <p:cTn id="145" dur="500" fill="hold"/>
                                        <p:tgtEl>
                                          <p:spTgt spid="112"/>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anim calcmode="lin" valueType="num">
                                      <p:cBhvr>
                                        <p:cTn id="149" dur="500" fill="hold"/>
                                        <p:tgtEl>
                                          <p:spTgt spid="50"/>
                                        </p:tgtEl>
                                        <p:attrNameLst>
                                          <p:attrName>ppt_x</p:attrName>
                                        </p:attrNameLst>
                                      </p:cBhvr>
                                      <p:tavLst>
                                        <p:tav tm="0">
                                          <p:val>
                                            <p:strVal val="#ppt_x"/>
                                          </p:val>
                                        </p:tav>
                                        <p:tav tm="100000">
                                          <p:val>
                                            <p:strVal val="#ppt_x"/>
                                          </p:val>
                                        </p:tav>
                                      </p:tavLst>
                                    </p:anim>
                                    <p:anim calcmode="lin" valueType="num">
                                      <p:cBhvr>
                                        <p:cTn id="150"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500"/>
                                        <p:tgtEl>
                                          <p:spTgt spid="37"/>
                                        </p:tgtEl>
                                      </p:cBhvr>
                                    </p:animEffect>
                                    <p:anim calcmode="lin" valueType="num">
                                      <p:cBhvr>
                                        <p:cTn id="156" dur="500" fill="hold"/>
                                        <p:tgtEl>
                                          <p:spTgt spid="37"/>
                                        </p:tgtEl>
                                        <p:attrNameLst>
                                          <p:attrName>ppt_x</p:attrName>
                                        </p:attrNameLst>
                                      </p:cBhvr>
                                      <p:tavLst>
                                        <p:tav tm="0">
                                          <p:val>
                                            <p:strVal val="#ppt_x"/>
                                          </p:val>
                                        </p:tav>
                                        <p:tav tm="100000">
                                          <p:val>
                                            <p:strVal val="#ppt_x"/>
                                          </p:val>
                                        </p:tav>
                                      </p:tavLst>
                                    </p:anim>
                                    <p:anim calcmode="lin" valueType="num">
                                      <p:cBhvr>
                                        <p:cTn id="157" dur="500" fill="hold"/>
                                        <p:tgtEl>
                                          <p:spTgt spid="37"/>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141371"/>
                                        </p:tgtEl>
                                        <p:attrNameLst>
                                          <p:attrName>style.visibility</p:attrName>
                                        </p:attrNameLst>
                                      </p:cBhvr>
                                      <p:to>
                                        <p:strVal val="visible"/>
                                      </p:to>
                                    </p:set>
                                    <p:animEffect transition="in" filter="fade">
                                      <p:cBhvr>
                                        <p:cTn id="160" dur="500"/>
                                        <p:tgtEl>
                                          <p:spTgt spid="141371"/>
                                        </p:tgtEl>
                                      </p:cBhvr>
                                    </p:animEffect>
                                    <p:anim calcmode="lin" valueType="num">
                                      <p:cBhvr>
                                        <p:cTn id="161" dur="500" fill="hold"/>
                                        <p:tgtEl>
                                          <p:spTgt spid="141371"/>
                                        </p:tgtEl>
                                        <p:attrNameLst>
                                          <p:attrName>ppt_x</p:attrName>
                                        </p:attrNameLst>
                                      </p:cBhvr>
                                      <p:tavLst>
                                        <p:tav tm="0">
                                          <p:val>
                                            <p:strVal val="#ppt_x"/>
                                          </p:val>
                                        </p:tav>
                                        <p:tav tm="100000">
                                          <p:val>
                                            <p:strVal val="#ppt_x"/>
                                          </p:val>
                                        </p:tav>
                                      </p:tavLst>
                                    </p:anim>
                                    <p:anim calcmode="lin" valueType="num">
                                      <p:cBhvr>
                                        <p:cTn id="162" dur="500" fill="hold"/>
                                        <p:tgtEl>
                                          <p:spTgt spid="141371"/>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141370"/>
                                        </p:tgtEl>
                                        <p:attrNameLst>
                                          <p:attrName>style.visibility</p:attrName>
                                        </p:attrNameLst>
                                      </p:cBhvr>
                                      <p:to>
                                        <p:strVal val="visible"/>
                                      </p:to>
                                    </p:set>
                                    <p:animEffect transition="in" filter="fade">
                                      <p:cBhvr>
                                        <p:cTn id="165" dur="500"/>
                                        <p:tgtEl>
                                          <p:spTgt spid="141370"/>
                                        </p:tgtEl>
                                      </p:cBhvr>
                                    </p:animEffect>
                                    <p:anim calcmode="lin" valueType="num">
                                      <p:cBhvr>
                                        <p:cTn id="166" dur="500" fill="hold"/>
                                        <p:tgtEl>
                                          <p:spTgt spid="141370"/>
                                        </p:tgtEl>
                                        <p:attrNameLst>
                                          <p:attrName>ppt_x</p:attrName>
                                        </p:attrNameLst>
                                      </p:cBhvr>
                                      <p:tavLst>
                                        <p:tav tm="0">
                                          <p:val>
                                            <p:strVal val="#ppt_x"/>
                                          </p:val>
                                        </p:tav>
                                        <p:tav tm="100000">
                                          <p:val>
                                            <p:strVal val="#ppt_x"/>
                                          </p:val>
                                        </p:tav>
                                      </p:tavLst>
                                    </p:anim>
                                    <p:anim calcmode="lin" valueType="num">
                                      <p:cBhvr>
                                        <p:cTn id="167" dur="500" fill="hold"/>
                                        <p:tgtEl>
                                          <p:spTgt spid="141370"/>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141361"/>
                                        </p:tgtEl>
                                        <p:attrNameLst>
                                          <p:attrName>style.visibility</p:attrName>
                                        </p:attrNameLst>
                                      </p:cBhvr>
                                      <p:to>
                                        <p:strVal val="visible"/>
                                      </p:to>
                                    </p:set>
                                    <p:animEffect transition="in" filter="fade">
                                      <p:cBhvr>
                                        <p:cTn id="170" dur="500"/>
                                        <p:tgtEl>
                                          <p:spTgt spid="141361"/>
                                        </p:tgtEl>
                                      </p:cBhvr>
                                    </p:animEffect>
                                    <p:anim calcmode="lin" valueType="num">
                                      <p:cBhvr>
                                        <p:cTn id="171" dur="500" fill="hold"/>
                                        <p:tgtEl>
                                          <p:spTgt spid="141361"/>
                                        </p:tgtEl>
                                        <p:attrNameLst>
                                          <p:attrName>ppt_x</p:attrName>
                                        </p:attrNameLst>
                                      </p:cBhvr>
                                      <p:tavLst>
                                        <p:tav tm="0">
                                          <p:val>
                                            <p:strVal val="#ppt_x"/>
                                          </p:val>
                                        </p:tav>
                                        <p:tav tm="100000">
                                          <p:val>
                                            <p:strVal val="#ppt_x"/>
                                          </p:val>
                                        </p:tav>
                                      </p:tavLst>
                                    </p:anim>
                                    <p:anim calcmode="lin" valueType="num">
                                      <p:cBhvr>
                                        <p:cTn id="172" dur="500" fill="hold"/>
                                        <p:tgtEl>
                                          <p:spTgt spid="141361"/>
                                        </p:tgtEl>
                                        <p:attrNameLst>
                                          <p:attrName>ppt_y</p:attrName>
                                        </p:attrNameLst>
                                      </p:cBhvr>
                                      <p:tavLst>
                                        <p:tav tm="0">
                                          <p:val>
                                            <p:strVal val="#ppt_y+.1"/>
                                          </p:val>
                                        </p:tav>
                                        <p:tav tm="100000">
                                          <p:val>
                                            <p:strVal val="#ppt_y"/>
                                          </p:val>
                                        </p:tav>
                                      </p:tavLst>
                                    </p:anim>
                                  </p:childTnLst>
                                </p:cTn>
                              </p:par>
                            </p:childTnLst>
                          </p:cTn>
                        </p:par>
                        <p:par>
                          <p:cTn id="173" fill="hold">
                            <p:stCondLst>
                              <p:cond delay="500"/>
                            </p:stCondLst>
                            <p:childTnLst>
                              <p:par>
                                <p:cTn id="174" presetID="42" presetClass="entr" presetSubtype="0" fill="hold" nodeType="afterEffect">
                                  <p:stCondLst>
                                    <p:cond delay="0"/>
                                  </p:stCondLst>
                                  <p:childTnLst>
                                    <p:set>
                                      <p:cBhvr>
                                        <p:cTn id="175" dur="1" fill="hold">
                                          <p:stCondLst>
                                            <p:cond delay="0"/>
                                          </p:stCondLst>
                                        </p:cTn>
                                        <p:tgtEl>
                                          <p:spTgt spid="3"/>
                                        </p:tgtEl>
                                        <p:attrNameLst>
                                          <p:attrName>style.visibility</p:attrName>
                                        </p:attrNameLst>
                                      </p:cBhvr>
                                      <p:to>
                                        <p:strVal val="visible"/>
                                      </p:to>
                                    </p:set>
                                    <p:animEffect transition="in" filter="fade">
                                      <p:cBhvr>
                                        <p:cTn id="176" dur="500"/>
                                        <p:tgtEl>
                                          <p:spTgt spid="3"/>
                                        </p:tgtEl>
                                      </p:cBhvr>
                                    </p:animEffect>
                                    <p:anim calcmode="lin" valueType="num">
                                      <p:cBhvr>
                                        <p:cTn id="177" dur="500" fill="hold"/>
                                        <p:tgtEl>
                                          <p:spTgt spid="3"/>
                                        </p:tgtEl>
                                        <p:attrNameLst>
                                          <p:attrName>ppt_x</p:attrName>
                                        </p:attrNameLst>
                                      </p:cBhvr>
                                      <p:tavLst>
                                        <p:tav tm="0">
                                          <p:val>
                                            <p:strVal val="#ppt_x"/>
                                          </p:val>
                                        </p:tav>
                                        <p:tav tm="100000">
                                          <p:val>
                                            <p:strVal val="#ppt_x"/>
                                          </p:val>
                                        </p:tav>
                                      </p:tavLst>
                                    </p:anim>
                                    <p:anim calcmode="lin" valueType="num">
                                      <p:cBhvr>
                                        <p:cTn id="178" dur="500" fill="hold"/>
                                        <p:tgtEl>
                                          <p:spTgt spid="3"/>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141372"/>
                                        </p:tgtEl>
                                        <p:attrNameLst>
                                          <p:attrName>style.visibility</p:attrName>
                                        </p:attrNameLst>
                                      </p:cBhvr>
                                      <p:to>
                                        <p:strVal val="visible"/>
                                      </p:to>
                                    </p:set>
                                    <p:animEffect transition="in" filter="fade">
                                      <p:cBhvr>
                                        <p:cTn id="181" dur="500"/>
                                        <p:tgtEl>
                                          <p:spTgt spid="141372"/>
                                        </p:tgtEl>
                                      </p:cBhvr>
                                    </p:animEffect>
                                    <p:anim calcmode="lin" valueType="num">
                                      <p:cBhvr>
                                        <p:cTn id="182" dur="500" fill="hold"/>
                                        <p:tgtEl>
                                          <p:spTgt spid="141372"/>
                                        </p:tgtEl>
                                        <p:attrNameLst>
                                          <p:attrName>ppt_x</p:attrName>
                                        </p:attrNameLst>
                                      </p:cBhvr>
                                      <p:tavLst>
                                        <p:tav tm="0">
                                          <p:val>
                                            <p:strVal val="#ppt_x"/>
                                          </p:val>
                                        </p:tav>
                                        <p:tav tm="100000">
                                          <p:val>
                                            <p:strVal val="#ppt_x"/>
                                          </p:val>
                                        </p:tav>
                                      </p:tavLst>
                                    </p:anim>
                                    <p:anim calcmode="lin" valueType="num">
                                      <p:cBhvr>
                                        <p:cTn id="183" dur="500" fill="hold"/>
                                        <p:tgtEl>
                                          <p:spTgt spid="141372"/>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110"/>
                                        </p:tgtEl>
                                        <p:attrNameLst>
                                          <p:attrName>style.visibility</p:attrName>
                                        </p:attrNameLst>
                                      </p:cBhvr>
                                      <p:to>
                                        <p:strVal val="visible"/>
                                      </p:to>
                                    </p:set>
                                    <p:animEffect transition="in" filter="fade">
                                      <p:cBhvr>
                                        <p:cTn id="186" dur="500"/>
                                        <p:tgtEl>
                                          <p:spTgt spid="110"/>
                                        </p:tgtEl>
                                      </p:cBhvr>
                                    </p:animEffect>
                                    <p:anim calcmode="lin" valueType="num">
                                      <p:cBhvr>
                                        <p:cTn id="187" dur="500" fill="hold"/>
                                        <p:tgtEl>
                                          <p:spTgt spid="110"/>
                                        </p:tgtEl>
                                        <p:attrNameLst>
                                          <p:attrName>ppt_x</p:attrName>
                                        </p:attrNameLst>
                                      </p:cBhvr>
                                      <p:tavLst>
                                        <p:tav tm="0">
                                          <p:val>
                                            <p:strVal val="#ppt_x"/>
                                          </p:val>
                                        </p:tav>
                                        <p:tav tm="100000">
                                          <p:val>
                                            <p:strVal val="#ppt_x"/>
                                          </p:val>
                                        </p:tav>
                                      </p:tavLst>
                                    </p:anim>
                                    <p:anim calcmode="lin" valueType="num">
                                      <p:cBhvr>
                                        <p:cTn id="188" dur="500" fill="hold"/>
                                        <p:tgtEl>
                                          <p:spTgt spid="110"/>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111"/>
                                        </p:tgtEl>
                                        <p:attrNameLst>
                                          <p:attrName>style.visibility</p:attrName>
                                        </p:attrNameLst>
                                      </p:cBhvr>
                                      <p:to>
                                        <p:strVal val="visible"/>
                                      </p:to>
                                    </p:set>
                                    <p:animEffect transition="in" filter="fade">
                                      <p:cBhvr>
                                        <p:cTn id="191" dur="500"/>
                                        <p:tgtEl>
                                          <p:spTgt spid="111"/>
                                        </p:tgtEl>
                                      </p:cBhvr>
                                    </p:animEffect>
                                    <p:anim calcmode="lin" valueType="num">
                                      <p:cBhvr>
                                        <p:cTn id="192" dur="500" fill="hold"/>
                                        <p:tgtEl>
                                          <p:spTgt spid="111"/>
                                        </p:tgtEl>
                                        <p:attrNameLst>
                                          <p:attrName>ppt_x</p:attrName>
                                        </p:attrNameLst>
                                      </p:cBhvr>
                                      <p:tavLst>
                                        <p:tav tm="0">
                                          <p:val>
                                            <p:strVal val="#ppt_x"/>
                                          </p:val>
                                        </p:tav>
                                        <p:tav tm="100000">
                                          <p:val>
                                            <p:strVal val="#ppt_x"/>
                                          </p:val>
                                        </p:tav>
                                      </p:tavLst>
                                    </p:anim>
                                    <p:anim calcmode="lin" valueType="num">
                                      <p:cBhvr>
                                        <p:cTn id="193" dur="500" fill="hold"/>
                                        <p:tgtEl>
                                          <p:spTgt spid="111"/>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97"/>
                                        </p:tgtEl>
                                        <p:attrNameLst>
                                          <p:attrName>style.visibility</p:attrName>
                                        </p:attrNameLst>
                                      </p:cBhvr>
                                      <p:to>
                                        <p:strVal val="visible"/>
                                      </p:to>
                                    </p:set>
                                    <p:animEffect transition="in" filter="fade">
                                      <p:cBhvr>
                                        <p:cTn id="196" dur="500"/>
                                        <p:tgtEl>
                                          <p:spTgt spid="97"/>
                                        </p:tgtEl>
                                      </p:cBhvr>
                                    </p:animEffect>
                                    <p:anim calcmode="lin" valueType="num">
                                      <p:cBhvr>
                                        <p:cTn id="197" dur="500" fill="hold"/>
                                        <p:tgtEl>
                                          <p:spTgt spid="97"/>
                                        </p:tgtEl>
                                        <p:attrNameLst>
                                          <p:attrName>ppt_x</p:attrName>
                                        </p:attrNameLst>
                                      </p:cBhvr>
                                      <p:tavLst>
                                        <p:tav tm="0">
                                          <p:val>
                                            <p:strVal val="#ppt_x"/>
                                          </p:val>
                                        </p:tav>
                                        <p:tav tm="100000">
                                          <p:val>
                                            <p:strVal val="#ppt_x"/>
                                          </p:val>
                                        </p:tav>
                                      </p:tavLst>
                                    </p:anim>
                                    <p:anim calcmode="lin" valueType="num">
                                      <p:cBhvr>
                                        <p:cTn id="198" dur="500" fill="hold"/>
                                        <p:tgtEl>
                                          <p:spTgt spid="97"/>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44"/>
                                        </p:tgtEl>
                                        <p:attrNameLst>
                                          <p:attrName>style.visibility</p:attrName>
                                        </p:attrNameLst>
                                      </p:cBhvr>
                                      <p:to>
                                        <p:strVal val="visible"/>
                                      </p:to>
                                    </p:set>
                                    <p:animEffect transition="in" filter="fade">
                                      <p:cBhvr>
                                        <p:cTn id="201" dur="500"/>
                                        <p:tgtEl>
                                          <p:spTgt spid="44"/>
                                        </p:tgtEl>
                                      </p:cBhvr>
                                    </p:animEffect>
                                    <p:anim calcmode="lin" valueType="num">
                                      <p:cBhvr>
                                        <p:cTn id="202" dur="500" fill="hold"/>
                                        <p:tgtEl>
                                          <p:spTgt spid="44"/>
                                        </p:tgtEl>
                                        <p:attrNameLst>
                                          <p:attrName>ppt_x</p:attrName>
                                        </p:attrNameLst>
                                      </p:cBhvr>
                                      <p:tavLst>
                                        <p:tav tm="0">
                                          <p:val>
                                            <p:strVal val="#ppt_x"/>
                                          </p:val>
                                        </p:tav>
                                        <p:tav tm="100000">
                                          <p:val>
                                            <p:strVal val="#ppt_x"/>
                                          </p:val>
                                        </p:tav>
                                      </p:tavLst>
                                    </p:anim>
                                    <p:anim calcmode="lin" valueType="num">
                                      <p:cBhvr>
                                        <p:cTn id="203" dur="500" fill="hold"/>
                                        <p:tgtEl>
                                          <p:spTgt spid="44"/>
                                        </p:tgtEl>
                                        <p:attrNameLst>
                                          <p:attrName>ppt_y</p:attrName>
                                        </p:attrNameLst>
                                      </p:cBhvr>
                                      <p:tavLst>
                                        <p:tav tm="0">
                                          <p:val>
                                            <p:strVal val="#ppt_y+.1"/>
                                          </p:val>
                                        </p:tav>
                                        <p:tav tm="100000">
                                          <p:val>
                                            <p:strVal val="#ppt_y"/>
                                          </p:val>
                                        </p:tav>
                                      </p:tavLst>
                                    </p:anim>
                                  </p:childTnLst>
                                </p:cTn>
                              </p:par>
                            </p:childTnLst>
                          </p:cTn>
                        </p:par>
                        <p:par>
                          <p:cTn id="204" fill="hold">
                            <p:stCondLst>
                              <p:cond delay="1000"/>
                            </p:stCondLst>
                            <p:childTnLst>
                              <p:par>
                                <p:cTn id="205" presetID="42" presetClass="entr" presetSubtype="0" fill="hold" grpId="0" nodeType="afterEffect">
                                  <p:stCondLst>
                                    <p:cond delay="0"/>
                                  </p:stCondLst>
                                  <p:childTnLst>
                                    <p:set>
                                      <p:cBhvr>
                                        <p:cTn id="206" dur="1" fill="hold">
                                          <p:stCondLst>
                                            <p:cond delay="0"/>
                                          </p:stCondLst>
                                        </p:cTn>
                                        <p:tgtEl>
                                          <p:spTgt spid="43"/>
                                        </p:tgtEl>
                                        <p:attrNameLst>
                                          <p:attrName>style.visibility</p:attrName>
                                        </p:attrNameLst>
                                      </p:cBhvr>
                                      <p:to>
                                        <p:strVal val="visible"/>
                                      </p:to>
                                    </p:set>
                                    <p:animEffect transition="in" filter="fade">
                                      <p:cBhvr>
                                        <p:cTn id="207" dur="500"/>
                                        <p:tgtEl>
                                          <p:spTgt spid="43"/>
                                        </p:tgtEl>
                                      </p:cBhvr>
                                    </p:animEffect>
                                    <p:anim calcmode="lin" valueType="num">
                                      <p:cBhvr>
                                        <p:cTn id="208" dur="500" fill="hold"/>
                                        <p:tgtEl>
                                          <p:spTgt spid="43"/>
                                        </p:tgtEl>
                                        <p:attrNameLst>
                                          <p:attrName>ppt_x</p:attrName>
                                        </p:attrNameLst>
                                      </p:cBhvr>
                                      <p:tavLst>
                                        <p:tav tm="0">
                                          <p:val>
                                            <p:strVal val="#ppt_x"/>
                                          </p:val>
                                        </p:tav>
                                        <p:tav tm="100000">
                                          <p:val>
                                            <p:strVal val="#ppt_x"/>
                                          </p:val>
                                        </p:tav>
                                      </p:tavLst>
                                    </p:anim>
                                    <p:anim calcmode="lin" valueType="num">
                                      <p:cBhvr>
                                        <p:cTn id="209" dur="500" fill="hold"/>
                                        <p:tgtEl>
                                          <p:spTgt spid="43"/>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141377"/>
                                        </p:tgtEl>
                                        <p:attrNameLst>
                                          <p:attrName>style.visibility</p:attrName>
                                        </p:attrNameLst>
                                      </p:cBhvr>
                                      <p:to>
                                        <p:strVal val="visible"/>
                                      </p:to>
                                    </p:set>
                                    <p:animEffect transition="in" filter="fade">
                                      <p:cBhvr>
                                        <p:cTn id="212" dur="500"/>
                                        <p:tgtEl>
                                          <p:spTgt spid="141377"/>
                                        </p:tgtEl>
                                      </p:cBhvr>
                                    </p:animEffect>
                                    <p:anim calcmode="lin" valueType="num">
                                      <p:cBhvr>
                                        <p:cTn id="213" dur="500" fill="hold"/>
                                        <p:tgtEl>
                                          <p:spTgt spid="141377"/>
                                        </p:tgtEl>
                                        <p:attrNameLst>
                                          <p:attrName>ppt_x</p:attrName>
                                        </p:attrNameLst>
                                      </p:cBhvr>
                                      <p:tavLst>
                                        <p:tav tm="0">
                                          <p:val>
                                            <p:strVal val="#ppt_x"/>
                                          </p:val>
                                        </p:tav>
                                        <p:tav tm="100000">
                                          <p:val>
                                            <p:strVal val="#ppt_x"/>
                                          </p:val>
                                        </p:tav>
                                      </p:tavLst>
                                    </p:anim>
                                    <p:anim calcmode="lin" valueType="num">
                                      <p:cBhvr>
                                        <p:cTn id="214" dur="500" fill="hold"/>
                                        <p:tgtEl>
                                          <p:spTgt spid="141377"/>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0"/>
                                  </p:stCondLst>
                                  <p:childTnLst>
                                    <p:set>
                                      <p:cBhvr>
                                        <p:cTn id="216" dur="1" fill="hold">
                                          <p:stCondLst>
                                            <p:cond delay="0"/>
                                          </p:stCondLst>
                                        </p:cTn>
                                        <p:tgtEl>
                                          <p:spTgt spid="120"/>
                                        </p:tgtEl>
                                        <p:attrNameLst>
                                          <p:attrName>style.visibility</p:attrName>
                                        </p:attrNameLst>
                                      </p:cBhvr>
                                      <p:to>
                                        <p:strVal val="visible"/>
                                      </p:to>
                                    </p:set>
                                    <p:animEffect transition="in" filter="fade">
                                      <p:cBhvr>
                                        <p:cTn id="217" dur="500"/>
                                        <p:tgtEl>
                                          <p:spTgt spid="120"/>
                                        </p:tgtEl>
                                      </p:cBhvr>
                                    </p:animEffect>
                                    <p:anim calcmode="lin" valueType="num">
                                      <p:cBhvr>
                                        <p:cTn id="218" dur="500" fill="hold"/>
                                        <p:tgtEl>
                                          <p:spTgt spid="120"/>
                                        </p:tgtEl>
                                        <p:attrNameLst>
                                          <p:attrName>ppt_x</p:attrName>
                                        </p:attrNameLst>
                                      </p:cBhvr>
                                      <p:tavLst>
                                        <p:tav tm="0">
                                          <p:val>
                                            <p:strVal val="#ppt_x"/>
                                          </p:val>
                                        </p:tav>
                                        <p:tav tm="100000">
                                          <p:val>
                                            <p:strVal val="#ppt_x"/>
                                          </p:val>
                                        </p:tav>
                                      </p:tavLst>
                                    </p:anim>
                                    <p:anim calcmode="lin" valueType="num">
                                      <p:cBhvr>
                                        <p:cTn id="219" dur="500" fill="hold"/>
                                        <p:tgtEl>
                                          <p:spTgt spid="120"/>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141376"/>
                                        </p:tgtEl>
                                        <p:attrNameLst>
                                          <p:attrName>style.visibility</p:attrName>
                                        </p:attrNameLst>
                                      </p:cBhvr>
                                      <p:to>
                                        <p:strVal val="visible"/>
                                      </p:to>
                                    </p:set>
                                    <p:animEffect transition="in" filter="fade">
                                      <p:cBhvr>
                                        <p:cTn id="222" dur="500"/>
                                        <p:tgtEl>
                                          <p:spTgt spid="141376"/>
                                        </p:tgtEl>
                                      </p:cBhvr>
                                    </p:animEffect>
                                    <p:anim calcmode="lin" valueType="num">
                                      <p:cBhvr>
                                        <p:cTn id="223" dur="500" fill="hold"/>
                                        <p:tgtEl>
                                          <p:spTgt spid="141376"/>
                                        </p:tgtEl>
                                        <p:attrNameLst>
                                          <p:attrName>ppt_x</p:attrName>
                                        </p:attrNameLst>
                                      </p:cBhvr>
                                      <p:tavLst>
                                        <p:tav tm="0">
                                          <p:val>
                                            <p:strVal val="#ppt_x"/>
                                          </p:val>
                                        </p:tav>
                                        <p:tav tm="100000">
                                          <p:val>
                                            <p:strVal val="#ppt_x"/>
                                          </p:val>
                                        </p:tav>
                                      </p:tavLst>
                                    </p:anim>
                                    <p:anim calcmode="lin" valueType="num">
                                      <p:cBhvr>
                                        <p:cTn id="224" dur="500" fill="hold"/>
                                        <p:tgtEl>
                                          <p:spTgt spid="141376"/>
                                        </p:tgtEl>
                                        <p:attrNameLst>
                                          <p:attrName>ppt_y</p:attrName>
                                        </p:attrNameLst>
                                      </p:cBhvr>
                                      <p:tavLst>
                                        <p:tav tm="0">
                                          <p:val>
                                            <p:strVal val="#ppt_y+.1"/>
                                          </p:val>
                                        </p:tav>
                                        <p:tav tm="100000">
                                          <p:val>
                                            <p:strVal val="#ppt_y"/>
                                          </p:val>
                                        </p:tav>
                                      </p:tavLst>
                                    </p:anim>
                                  </p:childTnLst>
                                </p:cTn>
                              </p:par>
                              <p:par>
                                <p:cTn id="225" presetID="42" presetClass="entr" presetSubtype="0" fill="hold" nodeType="withEffect">
                                  <p:stCondLst>
                                    <p:cond delay="0"/>
                                  </p:stCondLst>
                                  <p:childTnLst>
                                    <p:set>
                                      <p:cBhvr>
                                        <p:cTn id="226" dur="1" fill="hold">
                                          <p:stCondLst>
                                            <p:cond delay="0"/>
                                          </p:stCondLst>
                                        </p:cTn>
                                        <p:tgtEl>
                                          <p:spTgt spid="141375"/>
                                        </p:tgtEl>
                                        <p:attrNameLst>
                                          <p:attrName>style.visibility</p:attrName>
                                        </p:attrNameLst>
                                      </p:cBhvr>
                                      <p:to>
                                        <p:strVal val="visible"/>
                                      </p:to>
                                    </p:set>
                                    <p:animEffect transition="in" filter="fade">
                                      <p:cBhvr>
                                        <p:cTn id="227" dur="500"/>
                                        <p:tgtEl>
                                          <p:spTgt spid="141375"/>
                                        </p:tgtEl>
                                      </p:cBhvr>
                                    </p:animEffect>
                                    <p:anim calcmode="lin" valueType="num">
                                      <p:cBhvr>
                                        <p:cTn id="228" dur="500" fill="hold"/>
                                        <p:tgtEl>
                                          <p:spTgt spid="141375"/>
                                        </p:tgtEl>
                                        <p:attrNameLst>
                                          <p:attrName>ppt_x</p:attrName>
                                        </p:attrNameLst>
                                      </p:cBhvr>
                                      <p:tavLst>
                                        <p:tav tm="0">
                                          <p:val>
                                            <p:strVal val="#ppt_x"/>
                                          </p:val>
                                        </p:tav>
                                        <p:tav tm="100000">
                                          <p:val>
                                            <p:strVal val="#ppt_x"/>
                                          </p:val>
                                        </p:tav>
                                      </p:tavLst>
                                    </p:anim>
                                    <p:anim calcmode="lin" valueType="num">
                                      <p:cBhvr>
                                        <p:cTn id="229" dur="500" fill="hold"/>
                                        <p:tgtEl>
                                          <p:spTgt spid="141375"/>
                                        </p:tgtEl>
                                        <p:attrNameLst>
                                          <p:attrName>ppt_y</p:attrName>
                                        </p:attrNameLst>
                                      </p:cBhvr>
                                      <p:tavLst>
                                        <p:tav tm="0">
                                          <p:val>
                                            <p:strVal val="#ppt_y+.1"/>
                                          </p:val>
                                        </p:tav>
                                        <p:tav tm="100000">
                                          <p:val>
                                            <p:strVal val="#ppt_y"/>
                                          </p:val>
                                        </p:tav>
                                      </p:tavLst>
                                    </p:anim>
                                  </p:childTnLst>
                                </p:cTn>
                              </p:par>
                              <p:par>
                                <p:cTn id="230" presetID="42" presetClass="entr" presetSubtype="0" fill="hold" nodeType="withEffect">
                                  <p:stCondLst>
                                    <p:cond delay="0"/>
                                  </p:stCondLst>
                                  <p:childTnLst>
                                    <p:set>
                                      <p:cBhvr>
                                        <p:cTn id="231" dur="1" fill="hold">
                                          <p:stCondLst>
                                            <p:cond delay="0"/>
                                          </p:stCondLst>
                                        </p:cTn>
                                        <p:tgtEl>
                                          <p:spTgt spid="98"/>
                                        </p:tgtEl>
                                        <p:attrNameLst>
                                          <p:attrName>style.visibility</p:attrName>
                                        </p:attrNameLst>
                                      </p:cBhvr>
                                      <p:to>
                                        <p:strVal val="visible"/>
                                      </p:to>
                                    </p:set>
                                    <p:animEffect transition="in" filter="fade">
                                      <p:cBhvr>
                                        <p:cTn id="232" dur="500"/>
                                        <p:tgtEl>
                                          <p:spTgt spid="98"/>
                                        </p:tgtEl>
                                      </p:cBhvr>
                                    </p:animEffect>
                                    <p:anim calcmode="lin" valueType="num">
                                      <p:cBhvr>
                                        <p:cTn id="233" dur="500" fill="hold"/>
                                        <p:tgtEl>
                                          <p:spTgt spid="98"/>
                                        </p:tgtEl>
                                        <p:attrNameLst>
                                          <p:attrName>ppt_x</p:attrName>
                                        </p:attrNameLst>
                                      </p:cBhvr>
                                      <p:tavLst>
                                        <p:tav tm="0">
                                          <p:val>
                                            <p:strVal val="#ppt_x"/>
                                          </p:val>
                                        </p:tav>
                                        <p:tav tm="100000">
                                          <p:val>
                                            <p:strVal val="#ppt_x"/>
                                          </p:val>
                                        </p:tav>
                                      </p:tavLst>
                                    </p:anim>
                                    <p:anim calcmode="lin" valueType="num">
                                      <p:cBhvr>
                                        <p:cTn id="234" dur="500" fill="hold"/>
                                        <p:tgtEl>
                                          <p:spTgt spid="98"/>
                                        </p:tgtEl>
                                        <p:attrNameLst>
                                          <p:attrName>ppt_y</p:attrName>
                                        </p:attrNameLst>
                                      </p:cBhvr>
                                      <p:tavLst>
                                        <p:tav tm="0">
                                          <p:val>
                                            <p:strVal val="#ppt_y+.1"/>
                                          </p:val>
                                        </p:tav>
                                        <p:tav tm="100000">
                                          <p:val>
                                            <p:strVal val="#ppt_y"/>
                                          </p:val>
                                        </p:tav>
                                      </p:tavLst>
                                    </p:anim>
                                  </p:childTnLst>
                                </p:cTn>
                              </p:par>
                            </p:childTnLst>
                          </p:cTn>
                        </p:par>
                        <p:par>
                          <p:cTn id="235" fill="hold">
                            <p:stCondLst>
                              <p:cond delay="1500"/>
                            </p:stCondLst>
                            <p:childTnLst>
                              <p:par>
                                <p:cTn id="236" presetID="42" presetClass="entr" presetSubtype="0" fill="hold" grpId="0" nodeType="afterEffect">
                                  <p:stCondLst>
                                    <p:cond delay="0"/>
                                  </p:stCondLst>
                                  <p:childTnLst>
                                    <p:set>
                                      <p:cBhvr>
                                        <p:cTn id="237" dur="1" fill="hold">
                                          <p:stCondLst>
                                            <p:cond delay="0"/>
                                          </p:stCondLst>
                                        </p:cTn>
                                        <p:tgtEl>
                                          <p:spTgt spid="123"/>
                                        </p:tgtEl>
                                        <p:attrNameLst>
                                          <p:attrName>style.visibility</p:attrName>
                                        </p:attrNameLst>
                                      </p:cBhvr>
                                      <p:to>
                                        <p:strVal val="visible"/>
                                      </p:to>
                                    </p:set>
                                    <p:animEffect transition="in" filter="fade">
                                      <p:cBhvr>
                                        <p:cTn id="238" dur="500"/>
                                        <p:tgtEl>
                                          <p:spTgt spid="123"/>
                                        </p:tgtEl>
                                      </p:cBhvr>
                                    </p:animEffect>
                                    <p:anim calcmode="lin" valueType="num">
                                      <p:cBhvr>
                                        <p:cTn id="239" dur="500" fill="hold"/>
                                        <p:tgtEl>
                                          <p:spTgt spid="123"/>
                                        </p:tgtEl>
                                        <p:attrNameLst>
                                          <p:attrName>ppt_x</p:attrName>
                                        </p:attrNameLst>
                                      </p:cBhvr>
                                      <p:tavLst>
                                        <p:tav tm="0">
                                          <p:val>
                                            <p:strVal val="#ppt_x"/>
                                          </p:val>
                                        </p:tav>
                                        <p:tav tm="100000">
                                          <p:val>
                                            <p:strVal val="#ppt_x"/>
                                          </p:val>
                                        </p:tav>
                                      </p:tavLst>
                                    </p:anim>
                                    <p:anim calcmode="lin" valueType="num">
                                      <p:cBhvr>
                                        <p:cTn id="240"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2" grpId="0"/>
      <p:bldP spid="93" grpId="0"/>
      <p:bldP spid="96" grpId="0"/>
      <p:bldP spid="112" grpId="0"/>
      <p:bldP spid="37" grpId="0"/>
      <p:bldP spid="43" grpId="0"/>
      <p:bldP spid="44" grpId="0"/>
      <p:bldP spid="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tx1"/>
              </a:buClr>
            </a:pPr>
            <a:r>
              <a:rPr lang="zh-CN" altLang="en-US" sz="2000" dirty="0" smtClean="0">
                <a:solidFill>
                  <a:schemeClr val="tx1"/>
                </a:solidFill>
              </a:rPr>
              <a:t>应用虚拟化管理</a:t>
            </a:r>
            <a:endParaRPr lang="en-US" altLang="zh-CN" sz="2000" dirty="0" smtClean="0">
              <a:solidFill>
                <a:schemeClr val="tx1"/>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09" y="285728"/>
            <a:ext cx="7011273" cy="579158"/>
          </a:xfrm>
        </p:spPr>
        <p:txBody>
          <a:bodyPr>
            <a:noAutofit/>
          </a:bodyPr>
          <a:lstStyle/>
          <a:p>
            <a:r>
              <a:rPr lang="zh-CN" altLang="en-US" dirty="0" smtClean="0"/>
              <a:t>应用虚拟化管理</a:t>
            </a:r>
            <a:endParaRPr lang="en-US" dirty="0"/>
          </a:p>
        </p:txBody>
      </p:sp>
      <p:sp>
        <p:nvSpPr>
          <p:cNvPr id="3" name="Content Placeholder 2"/>
          <p:cNvSpPr>
            <a:spLocks noGrp="1"/>
          </p:cNvSpPr>
          <p:nvPr>
            <p:ph idx="1"/>
          </p:nvPr>
        </p:nvSpPr>
        <p:spPr>
          <a:xfrm>
            <a:off x="381000" y="1791644"/>
            <a:ext cx="8382000" cy="3994809"/>
          </a:xfrm>
        </p:spPr>
        <p:txBody>
          <a:bodyPr/>
          <a:lstStyle/>
          <a:p>
            <a:pPr marL="398463" lvl="0" indent="-398463"/>
            <a:r>
              <a:rPr lang="zh-CN" altLang="en-US" sz="2400" dirty="0" smtClean="0"/>
              <a:t>将应用虚拟化 </a:t>
            </a:r>
            <a:r>
              <a:rPr lang="en-US" altLang="zh-CN" sz="2400" dirty="0" smtClean="0"/>
              <a:t>(App-V)4.5</a:t>
            </a:r>
            <a:r>
              <a:rPr lang="zh-CN" altLang="en-US" sz="2400" dirty="0" smtClean="0"/>
              <a:t>的功能集成到 </a:t>
            </a:r>
            <a:r>
              <a:rPr lang="en-US" sz="2400" dirty="0" smtClean="0"/>
              <a:t>System Center Configuration Manager 2007 R2</a:t>
            </a:r>
            <a:r>
              <a:rPr lang="zh-CN" altLang="en-US" sz="2400" dirty="0" smtClean="0"/>
              <a:t>中</a:t>
            </a:r>
            <a:endParaRPr lang="en-US" altLang="zh-CN" sz="2400" dirty="0" smtClean="0"/>
          </a:p>
          <a:p>
            <a:pPr marL="398463" lvl="0" indent="-398463"/>
            <a:endParaRPr lang="en-US" sz="2400" dirty="0" smtClean="0"/>
          </a:p>
          <a:p>
            <a:pPr marL="398463" lvl="0" indent="-398463"/>
            <a:r>
              <a:rPr lang="zh-CN" altLang="en-US" sz="2400" dirty="0" smtClean="0"/>
              <a:t>在</a:t>
            </a:r>
            <a:r>
              <a:rPr lang="en-US" sz="2400" dirty="0" smtClean="0"/>
              <a:t>Configuration Manager 2007 R2 </a:t>
            </a:r>
            <a:r>
              <a:rPr lang="zh-CN" altLang="en-US" sz="2400" dirty="0" smtClean="0"/>
              <a:t>中的新功能</a:t>
            </a:r>
            <a:endParaRPr lang="en-US" sz="2400" dirty="0" smtClean="0"/>
          </a:p>
          <a:p>
            <a:pPr marL="633413" lvl="1" indent="-293688"/>
            <a:r>
              <a:rPr lang="zh-CN" altLang="en-US" sz="2000" dirty="0" smtClean="0"/>
              <a:t>应用虚拟化管理功能</a:t>
            </a:r>
            <a:endParaRPr lang="en-US" sz="2000" dirty="0" smtClean="0"/>
          </a:p>
          <a:p>
            <a:pPr marL="633413" lvl="1" indent="-293688"/>
            <a:r>
              <a:rPr lang="en-US" sz="2000" dirty="0" smtClean="0"/>
              <a:t>App-V </a:t>
            </a:r>
            <a:r>
              <a:rPr lang="zh-CN" altLang="en-US" sz="2000" dirty="0" smtClean="0"/>
              <a:t>使得客户可以使用</a:t>
            </a:r>
            <a:r>
              <a:rPr lang="en-US" sz="2000" dirty="0" smtClean="0"/>
              <a:t>Configuration Manager 2007 R2</a:t>
            </a:r>
            <a:r>
              <a:rPr lang="zh-CN" altLang="en-US" sz="2000" dirty="0" smtClean="0"/>
              <a:t>去管理和部署虚拟应用程序</a:t>
            </a:r>
            <a:endParaRPr lang="en-US" altLang="zh-CN" sz="2000" dirty="0" smtClean="0"/>
          </a:p>
          <a:p>
            <a:pPr marL="633413" lvl="1" indent="-293688"/>
            <a:endParaRPr lang="en-US" sz="2000" dirty="0" smtClean="0"/>
          </a:p>
          <a:p>
            <a:pPr marL="398463" indent="-398463"/>
            <a:r>
              <a:rPr lang="zh-CN" altLang="en-US" sz="2400" dirty="0" smtClean="0"/>
              <a:t>保持</a:t>
            </a:r>
            <a:r>
              <a:rPr lang="en-US" altLang="zh-CN" sz="2400" dirty="0" err="1" smtClean="0"/>
              <a:t>SoftGrid</a:t>
            </a:r>
            <a:r>
              <a:rPr lang="zh-CN" altLang="en-US" sz="2400" dirty="0" smtClean="0"/>
              <a:t>虚拟化的动态状态</a:t>
            </a:r>
            <a:endParaRPr lang="en-US" sz="2400" dirty="0" smtClean="0"/>
          </a:p>
          <a:p>
            <a:pPr lvl="1"/>
            <a:r>
              <a:rPr lang="zh-CN" altLang="en-US" sz="2000" dirty="0" smtClean="0"/>
              <a:t>版本检测</a:t>
            </a:r>
            <a:r>
              <a:rPr lang="en-US" sz="2000" dirty="0" smtClean="0"/>
              <a:t>, </a:t>
            </a:r>
            <a:r>
              <a:rPr lang="zh-CN" altLang="en-US" sz="2000" dirty="0" smtClean="0"/>
              <a:t>基于用户为目标</a:t>
            </a:r>
            <a:r>
              <a:rPr lang="en-US" sz="2000" dirty="0" smtClean="0"/>
              <a:t>, </a:t>
            </a:r>
            <a:r>
              <a:rPr lang="zh-CN" altLang="en-US" sz="2000" dirty="0" smtClean="0"/>
              <a:t>数据流</a:t>
            </a:r>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04" y="285728"/>
            <a:ext cx="8382000" cy="642942"/>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核心应用场景</a:t>
            </a:r>
            <a:endPar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Diagram 3"/>
          <p:cNvGraphicFramePr/>
          <p:nvPr/>
        </p:nvGraphicFramePr>
        <p:xfrm>
          <a:off x="311992" y="1411552"/>
          <a:ext cx="8547340" cy="519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26840"/>
            <a:ext cx="5174916" cy="601829"/>
          </a:xfrm>
        </p:spPr>
        <p:txBody>
          <a:bodyPr>
            <a:noAutofit/>
          </a:bodyPr>
          <a:lstStyle/>
          <a:p>
            <a:r>
              <a:rPr lang="zh-CN" altLang="en-US" dirty="0" smtClean="0"/>
              <a:t>主要功能</a:t>
            </a:r>
            <a:endParaRPr lang="zh-CN" altLang="en-US" dirty="0"/>
          </a:p>
        </p:txBody>
      </p:sp>
      <p:sp>
        <p:nvSpPr>
          <p:cNvPr id="3" name="Content Placeholder 2"/>
          <p:cNvSpPr>
            <a:spLocks noGrp="1"/>
          </p:cNvSpPr>
          <p:nvPr>
            <p:ph idx="1"/>
          </p:nvPr>
        </p:nvSpPr>
        <p:spPr>
          <a:xfrm>
            <a:off x="381000" y="1412875"/>
            <a:ext cx="8382000" cy="4259628"/>
          </a:xfrm>
        </p:spPr>
        <p:txBody>
          <a:bodyPr/>
          <a:lstStyle/>
          <a:p>
            <a:r>
              <a:rPr lang="zh-CN" altLang="en-US" sz="2800" dirty="0" smtClean="0"/>
              <a:t>从</a:t>
            </a:r>
            <a:r>
              <a:rPr lang="en-US" altLang="zh-CN" sz="2800" dirty="0" smtClean="0"/>
              <a:t>Configuration Manager</a:t>
            </a:r>
            <a:r>
              <a:rPr lang="zh-CN" altLang="en-US" sz="2800" dirty="0" smtClean="0"/>
              <a:t>分发点使用</a:t>
            </a:r>
            <a:r>
              <a:rPr lang="en-US" altLang="zh-CN" sz="2800" dirty="0" smtClean="0"/>
              <a:t>HTTP</a:t>
            </a:r>
            <a:r>
              <a:rPr lang="zh-CN" altLang="en-US" sz="2800" dirty="0" smtClean="0"/>
              <a:t>协议进行流式传输</a:t>
            </a:r>
            <a:endParaRPr lang="en-US" sz="2800" dirty="0" smtClean="0"/>
          </a:p>
          <a:p>
            <a:r>
              <a:rPr lang="zh-CN" altLang="en-US" sz="2800" dirty="0" smtClean="0"/>
              <a:t>使用传统的方式，如：下载执行或在线执行运行虚拟应用程序</a:t>
            </a:r>
            <a:endParaRPr lang="en-US" sz="2800" dirty="0" smtClean="0"/>
          </a:p>
          <a:p>
            <a:r>
              <a:rPr lang="zh-CN" altLang="en-US" sz="2800" dirty="0" smtClean="0"/>
              <a:t>同时可基于用户和计算机为目标</a:t>
            </a:r>
            <a:endParaRPr lang="en-US" sz="2800" dirty="0" smtClean="0"/>
          </a:p>
          <a:p>
            <a:pPr lvl="1"/>
            <a:r>
              <a:rPr lang="zh-CN" altLang="en-US" sz="2400" dirty="0" smtClean="0"/>
              <a:t>以集合为目标创建播发</a:t>
            </a:r>
            <a:endParaRPr lang="en-US" sz="2400" dirty="0" smtClean="0"/>
          </a:p>
          <a:p>
            <a:pPr lvl="1"/>
            <a:r>
              <a:rPr lang="zh-CN" altLang="en-US" sz="2400" dirty="0" smtClean="0"/>
              <a:t>收集目标可以为计算机或用户</a:t>
            </a:r>
            <a:endParaRPr lang="en-US" sz="2400" dirty="0" smtClean="0"/>
          </a:p>
          <a:p>
            <a:r>
              <a:rPr lang="zh-CN" altLang="en-US" sz="2800" dirty="0" smtClean="0"/>
              <a:t>从客户端计算机删除应用程序</a:t>
            </a:r>
            <a:endParaRPr lang="en-US" sz="2800" dirty="0" smtClean="0"/>
          </a:p>
          <a:p>
            <a:r>
              <a:rPr lang="zh-CN" altLang="en-US" sz="2800" dirty="0" smtClean="0"/>
              <a:t>可以收集并报告集成了资产智能 </a:t>
            </a:r>
            <a:r>
              <a:rPr lang="en-US" altLang="zh-CN" sz="2800" dirty="0" smtClean="0"/>
              <a:t>1.5</a:t>
            </a:r>
            <a:r>
              <a:rPr lang="zh-CN" altLang="en-US" sz="2800" dirty="0" smtClean="0"/>
              <a:t>的虚拟应用程序</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square glow.png"/>
          <p:cNvPicPr>
            <a:picLocks noChangeAspect="1"/>
          </p:cNvPicPr>
          <p:nvPr/>
        </p:nvPicPr>
        <p:blipFill>
          <a:blip r:embed="rId3" cstate="print"/>
          <a:stretch>
            <a:fillRect/>
          </a:stretch>
        </p:blipFill>
        <p:spPr>
          <a:xfrm rot="5400000">
            <a:off x="1787325" y="1381038"/>
            <a:ext cx="1828800" cy="2133600"/>
          </a:xfrm>
          <a:prstGeom prst="rect">
            <a:avLst/>
          </a:prstGeom>
        </p:spPr>
      </p:pic>
      <p:pic>
        <p:nvPicPr>
          <p:cNvPr id="37" name="Picture 36" descr="White square glow.png"/>
          <p:cNvPicPr>
            <a:picLocks noChangeAspect="1"/>
          </p:cNvPicPr>
          <p:nvPr/>
        </p:nvPicPr>
        <p:blipFill>
          <a:blip r:embed="rId3" cstate="print"/>
          <a:stretch>
            <a:fillRect/>
          </a:stretch>
        </p:blipFill>
        <p:spPr>
          <a:xfrm rot="5400000">
            <a:off x="2247899" y="3698387"/>
            <a:ext cx="2286002" cy="2057400"/>
          </a:xfrm>
          <a:prstGeom prst="rect">
            <a:avLst/>
          </a:prstGeom>
        </p:spPr>
      </p:pic>
      <p:pic>
        <p:nvPicPr>
          <p:cNvPr id="36" name="Picture 35" descr="White square glow.png"/>
          <p:cNvPicPr>
            <a:picLocks noChangeAspect="1"/>
          </p:cNvPicPr>
          <p:nvPr/>
        </p:nvPicPr>
        <p:blipFill>
          <a:blip r:embed="rId3" cstate="print"/>
          <a:stretch>
            <a:fillRect/>
          </a:stretch>
        </p:blipFill>
        <p:spPr>
          <a:xfrm rot="5400000">
            <a:off x="5601662" y="3336674"/>
            <a:ext cx="1459375" cy="2073800"/>
          </a:xfrm>
          <a:prstGeom prst="rect">
            <a:avLst/>
          </a:prstGeom>
        </p:spPr>
      </p:pic>
      <p:pic>
        <p:nvPicPr>
          <p:cNvPr id="35" name="Picture 34" descr="White square glow.png"/>
          <p:cNvPicPr>
            <a:picLocks noChangeAspect="1"/>
          </p:cNvPicPr>
          <p:nvPr/>
        </p:nvPicPr>
        <p:blipFill>
          <a:blip r:embed="rId3" cstate="print"/>
          <a:stretch>
            <a:fillRect/>
          </a:stretch>
        </p:blipFill>
        <p:spPr>
          <a:xfrm rot="5400000">
            <a:off x="4513551" y="1425797"/>
            <a:ext cx="1484641" cy="1824942"/>
          </a:xfrm>
          <a:prstGeom prst="rect">
            <a:avLst/>
          </a:prstGeom>
        </p:spPr>
      </p:pic>
      <p:pic>
        <p:nvPicPr>
          <p:cNvPr id="34" name="Picture 33" descr="White square glow.png"/>
          <p:cNvPicPr>
            <a:picLocks noChangeAspect="1"/>
          </p:cNvPicPr>
          <p:nvPr/>
        </p:nvPicPr>
        <p:blipFill>
          <a:blip r:embed="rId3" cstate="print"/>
          <a:stretch>
            <a:fillRect/>
          </a:stretch>
        </p:blipFill>
        <p:spPr>
          <a:xfrm rot="5400000">
            <a:off x="575074" y="3904702"/>
            <a:ext cx="1754715" cy="1408636"/>
          </a:xfrm>
          <a:prstGeom prst="rect">
            <a:avLst/>
          </a:prstGeom>
        </p:spPr>
      </p:pic>
      <p:sp>
        <p:nvSpPr>
          <p:cNvPr id="2" name="Title 1"/>
          <p:cNvSpPr>
            <a:spLocks noGrp="1"/>
          </p:cNvSpPr>
          <p:nvPr>
            <p:ph type="title"/>
          </p:nvPr>
        </p:nvSpPr>
        <p:spPr>
          <a:xfrm>
            <a:off x="357158" y="319284"/>
            <a:ext cx="8375946" cy="609386"/>
          </a:xfrm>
        </p:spPr>
        <p:txBody>
          <a:bodyPr/>
          <a:lstStyle/>
          <a:p>
            <a:pPr algn="l"/>
            <a:r>
              <a:rPr lang="zh-CN" altLang="en-US" sz="4000" dirty="0" smtClean="0"/>
              <a:t>端到端 </a:t>
            </a:r>
            <a:r>
              <a:rPr lang="en-US" altLang="zh-CN" sz="4000" dirty="0" smtClean="0"/>
              <a:t>–</a:t>
            </a:r>
            <a:r>
              <a:rPr lang="zh-CN" altLang="en-US" sz="4000" dirty="0" smtClean="0"/>
              <a:t> 在线流式传输</a:t>
            </a:r>
            <a:endParaRPr lang="en-US" sz="4000" dirty="0"/>
          </a:p>
        </p:txBody>
      </p:sp>
      <p:sp>
        <p:nvSpPr>
          <p:cNvPr id="6" name="TextBox 5"/>
          <p:cNvSpPr txBox="1"/>
          <p:nvPr/>
        </p:nvSpPr>
        <p:spPr>
          <a:xfrm>
            <a:off x="3620950" y="1333761"/>
            <a:ext cx="1219200" cy="430887"/>
          </a:xfrm>
          <a:prstGeom prst="rect">
            <a:avLst/>
          </a:prstGeom>
          <a:noFill/>
        </p:spPr>
        <p:txBody>
          <a:bodyPr wrap="square" rtlCol="0">
            <a:spAutoFit/>
          </a:bodyPr>
          <a:lstStyle/>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管理员创建虚拟程序包</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pic>
        <p:nvPicPr>
          <p:cNvPr id="7" name="Picture 3"/>
          <p:cNvPicPr>
            <a:picLocks noChangeAspect="1" noChangeArrowheads="1"/>
          </p:cNvPicPr>
          <p:nvPr/>
        </p:nvPicPr>
        <p:blipFill>
          <a:blip r:embed="rId4" cstate="print">
            <a:lum/>
          </a:blip>
          <a:srcRect/>
          <a:stretch>
            <a:fillRect/>
          </a:stretch>
        </p:blipFill>
        <p:spPr bwMode="auto">
          <a:xfrm>
            <a:off x="4800600" y="1838236"/>
            <a:ext cx="838200" cy="81915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lum/>
          </a:blip>
          <a:srcRect/>
          <a:stretch>
            <a:fillRect/>
          </a:stretch>
        </p:blipFill>
        <p:spPr bwMode="auto">
          <a:xfrm>
            <a:off x="2819400" y="3971836"/>
            <a:ext cx="914400" cy="1219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6629400" y="4200436"/>
            <a:ext cx="381000" cy="733425"/>
          </a:xfrm>
          <a:prstGeom prst="rect">
            <a:avLst/>
          </a:prstGeom>
          <a:noFill/>
          <a:ln w="9525">
            <a:noFill/>
            <a:miter lim="800000"/>
            <a:headEnd/>
            <a:tailEnd/>
          </a:ln>
          <a:effectLst/>
        </p:spPr>
      </p:pic>
      <p:sp>
        <p:nvSpPr>
          <p:cNvPr id="11" name="Flowchart: Magnetic Disk 10"/>
          <p:cNvSpPr/>
          <p:nvPr/>
        </p:nvSpPr>
        <p:spPr>
          <a:xfrm>
            <a:off x="6400800" y="5105400"/>
            <a:ext cx="381000" cy="5334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2" name="Picture 8"/>
          <p:cNvPicPr>
            <a:picLocks noChangeAspect="1" noChangeArrowheads="1"/>
          </p:cNvPicPr>
          <p:nvPr/>
        </p:nvPicPr>
        <p:blipFill>
          <a:blip r:embed="rId7" cstate="print"/>
          <a:srcRect/>
          <a:stretch>
            <a:fillRect/>
          </a:stretch>
        </p:blipFill>
        <p:spPr bwMode="auto">
          <a:xfrm>
            <a:off x="2905125" y="2647861"/>
            <a:ext cx="523875" cy="485775"/>
          </a:xfrm>
          <a:prstGeom prst="rect">
            <a:avLst/>
          </a:prstGeom>
          <a:noFill/>
          <a:ln w="9525">
            <a:noFill/>
            <a:miter lim="800000"/>
            <a:headEnd/>
            <a:tailEnd/>
          </a:ln>
          <a:effectLst/>
        </p:spPr>
      </p:pic>
      <p:sp>
        <p:nvSpPr>
          <p:cNvPr id="14" name="Freeform 13"/>
          <p:cNvSpPr/>
          <p:nvPr/>
        </p:nvSpPr>
        <p:spPr>
          <a:xfrm rot="4513622">
            <a:off x="3819048" y="1918845"/>
            <a:ext cx="210501" cy="1284177"/>
          </a:xfrm>
          <a:custGeom>
            <a:avLst/>
            <a:gdLst>
              <a:gd name="connsiteX0" fmla="*/ 0 w 269816"/>
              <a:gd name="connsiteY0" fmla="*/ 948705 h 1083613"/>
              <a:gd name="connsiteX1" fmla="*/ 67454 w 269816"/>
              <a:gd name="connsiteY1" fmla="*/ 948705 h 1083613"/>
              <a:gd name="connsiteX2" fmla="*/ 67454 w 269816"/>
              <a:gd name="connsiteY2" fmla="*/ 0 h 1083613"/>
              <a:gd name="connsiteX3" fmla="*/ 202362 w 269816"/>
              <a:gd name="connsiteY3" fmla="*/ 0 h 1083613"/>
              <a:gd name="connsiteX4" fmla="*/ 202362 w 269816"/>
              <a:gd name="connsiteY4" fmla="*/ 948705 h 1083613"/>
              <a:gd name="connsiteX5" fmla="*/ 269816 w 269816"/>
              <a:gd name="connsiteY5" fmla="*/ 948705 h 1083613"/>
              <a:gd name="connsiteX6" fmla="*/ 134908 w 269816"/>
              <a:gd name="connsiteY6" fmla="*/ 1083613 h 1083613"/>
              <a:gd name="connsiteX7" fmla="*/ 0 w 269816"/>
              <a:gd name="connsiteY7" fmla="*/ 948705 h 1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16" h="1083613">
                <a:moveTo>
                  <a:pt x="0" y="948705"/>
                </a:moveTo>
                <a:lnTo>
                  <a:pt x="67454" y="948705"/>
                </a:lnTo>
                <a:lnTo>
                  <a:pt x="67454" y="0"/>
                </a:lnTo>
                <a:lnTo>
                  <a:pt x="202362" y="0"/>
                </a:lnTo>
                <a:lnTo>
                  <a:pt x="202362" y="948705"/>
                </a:lnTo>
                <a:lnTo>
                  <a:pt x="269816" y="948705"/>
                </a:lnTo>
                <a:lnTo>
                  <a:pt x="134908" y="1083613"/>
                </a:lnTo>
                <a:lnTo>
                  <a:pt x="0" y="948705"/>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5" name="Picture 14"/>
          <p:cNvPicPr>
            <a:picLocks noChangeAspect="1" noChangeArrowheads="1"/>
          </p:cNvPicPr>
          <p:nvPr/>
        </p:nvPicPr>
        <p:blipFill>
          <a:blip r:embed="rId8" cstate="print"/>
          <a:srcRect/>
          <a:stretch>
            <a:fillRect/>
          </a:stretch>
        </p:blipFill>
        <p:spPr bwMode="auto">
          <a:xfrm>
            <a:off x="5638800" y="3895636"/>
            <a:ext cx="923925" cy="923925"/>
          </a:xfrm>
          <a:prstGeom prst="rect">
            <a:avLst/>
          </a:prstGeom>
          <a:noFill/>
          <a:ln w="9525">
            <a:noFill/>
            <a:miter lim="800000"/>
            <a:headEnd/>
            <a:tailEnd/>
          </a:ln>
          <a:effectLst/>
        </p:spPr>
      </p:pic>
      <p:sp>
        <p:nvSpPr>
          <p:cNvPr id="16" name="TextBox 15"/>
          <p:cNvSpPr txBox="1"/>
          <p:nvPr/>
        </p:nvSpPr>
        <p:spPr>
          <a:xfrm>
            <a:off x="5867400" y="5648236"/>
            <a:ext cx="1600200" cy="584775"/>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latin typeface="Segoe Semibold" pitchFamily="34" charset="0"/>
              </a:rPr>
              <a:t>虚拟应用程序缓存</a:t>
            </a:r>
            <a:endParaRPr lang="en-US" sz="1600" dirty="0">
              <a:effectLst>
                <a:outerShdw blurRad="38100" dist="38100" dir="2700000" algn="tl">
                  <a:srgbClr val="000000">
                    <a:alpha val="43137"/>
                  </a:srgbClr>
                </a:outerShdw>
              </a:effectLst>
              <a:latin typeface="Segoe Semibold" pitchFamily="34" charset="0"/>
            </a:endParaRPr>
          </a:p>
        </p:txBody>
      </p:sp>
      <p:sp>
        <p:nvSpPr>
          <p:cNvPr id="17" name="TextBox 16"/>
          <p:cNvSpPr txBox="1"/>
          <p:nvPr/>
        </p:nvSpPr>
        <p:spPr>
          <a:xfrm>
            <a:off x="6172200" y="3788582"/>
            <a:ext cx="1143000" cy="338554"/>
          </a:xfrm>
          <a:prstGeom prst="rect">
            <a:avLst/>
          </a:prstGeom>
          <a:noFill/>
        </p:spPr>
        <p:txBody>
          <a:bodyPr wrap="square" rtlCol="0">
            <a:spAutoFit/>
          </a:bodyPr>
          <a:lstStyle/>
          <a:p>
            <a:pPr algn="ctr"/>
            <a:r>
              <a:rPr lang="zh-CN" altLang="en-US" sz="1600" dirty="0" smtClean="0">
                <a:solidFill>
                  <a:schemeClr val="bg1"/>
                </a:solidFill>
              </a:rPr>
              <a:t>客户端</a:t>
            </a:r>
            <a:endParaRPr lang="en-US" sz="1600" dirty="0">
              <a:solidFill>
                <a:schemeClr val="bg1"/>
              </a:solidFill>
            </a:endParaRPr>
          </a:p>
        </p:txBody>
      </p:sp>
      <p:sp>
        <p:nvSpPr>
          <p:cNvPr id="18" name="TextBox 17"/>
          <p:cNvSpPr txBox="1"/>
          <p:nvPr/>
        </p:nvSpPr>
        <p:spPr>
          <a:xfrm>
            <a:off x="4191000" y="5267236"/>
            <a:ext cx="1752600" cy="430887"/>
          </a:xfrm>
          <a:prstGeom prst="rect">
            <a:avLst/>
          </a:prstGeom>
          <a:noFill/>
        </p:spPr>
        <p:txBody>
          <a:bodyPr wrap="square" rtlCol="0">
            <a:spAutoFit/>
          </a:bodyPr>
          <a:lstStyle/>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用户直接从分发点以流式</a:t>
            </a:r>
            <a:endParaRPr lang="en-US" altLang="zh-CN" sz="1100" dirty="0" smtClean="0">
              <a:effectLst>
                <a:outerShdw blurRad="38100" dist="38100" dir="2700000" algn="tl">
                  <a:srgbClr val="000000">
                    <a:alpha val="43137"/>
                  </a:srgbClr>
                </a:outerShdw>
              </a:effectLst>
              <a:latin typeface="Calibri" pitchFamily="34" charset="0"/>
              <a:cs typeface="Segoe UI" pitchFamily="34" charset="0"/>
            </a:endParaRPr>
          </a:p>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启用应用程序</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sp>
        <p:nvSpPr>
          <p:cNvPr id="19" name="TextBox 18"/>
          <p:cNvSpPr txBox="1"/>
          <p:nvPr/>
        </p:nvSpPr>
        <p:spPr>
          <a:xfrm>
            <a:off x="1210525" y="3267711"/>
            <a:ext cx="1524000" cy="430887"/>
          </a:xfrm>
          <a:prstGeom prst="rect">
            <a:avLst/>
          </a:prstGeom>
          <a:noFill/>
        </p:spPr>
        <p:txBody>
          <a:bodyPr wrap="square" rtlCol="0">
            <a:spAutoFit/>
          </a:bodyPr>
          <a:lstStyle/>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复制程序包</a:t>
            </a:r>
            <a:endParaRPr lang="en-US" altLang="zh-CN" sz="1100" dirty="0" smtClean="0">
              <a:effectLst>
                <a:outerShdw blurRad="38100" dist="38100" dir="2700000" algn="tl">
                  <a:srgbClr val="000000">
                    <a:alpha val="43137"/>
                  </a:srgbClr>
                </a:outerShdw>
              </a:effectLst>
              <a:latin typeface="Calibri" pitchFamily="34" charset="0"/>
              <a:cs typeface="Segoe UI" pitchFamily="34" charset="0"/>
            </a:endParaRPr>
          </a:p>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到分发点</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sp>
        <p:nvSpPr>
          <p:cNvPr id="20" name="TextBox 19"/>
          <p:cNvSpPr txBox="1"/>
          <p:nvPr/>
        </p:nvSpPr>
        <p:spPr>
          <a:xfrm>
            <a:off x="2549325" y="5114836"/>
            <a:ext cx="1676400" cy="523220"/>
          </a:xfrm>
          <a:prstGeom prst="rect">
            <a:avLst/>
          </a:prstGeom>
          <a:noFill/>
        </p:spPr>
        <p:txBody>
          <a:bodyPr wrap="square" rtlCol="0">
            <a:spAutoFit/>
          </a:bodyPr>
          <a:lstStyle/>
          <a:p>
            <a:pPr algn="ctr"/>
            <a:r>
              <a:rPr lang="zh-CN" altLang="en-US" sz="1400" dirty="0" smtClean="0">
                <a:solidFill>
                  <a:schemeClr val="bg1"/>
                </a:solidFill>
              </a:rPr>
              <a:t>启用了流式传输的分发点</a:t>
            </a:r>
            <a:endParaRPr lang="en-US" sz="1400" dirty="0">
              <a:solidFill>
                <a:schemeClr val="bg1"/>
              </a:solidFill>
            </a:endParaRPr>
          </a:p>
        </p:txBody>
      </p:sp>
      <p:sp>
        <p:nvSpPr>
          <p:cNvPr id="22" name="TextBox 21"/>
          <p:cNvSpPr txBox="1"/>
          <p:nvPr/>
        </p:nvSpPr>
        <p:spPr>
          <a:xfrm>
            <a:off x="7063450" y="3939036"/>
            <a:ext cx="1828800" cy="430887"/>
          </a:xfrm>
          <a:prstGeom prst="rect">
            <a:avLst/>
          </a:prstGeom>
          <a:noFill/>
        </p:spPr>
        <p:txBody>
          <a:bodyPr wrap="square" rtlCol="0">
            <a:spAutoFit/>
          </a:bodyPr>
          <a:lstStyle/>
          <a:p>
            <a:pPr algn="ctr"/>
            <a:r>
              <a:rPr lang="zh-CN" altLang="en-US" sz="1100" dirty="0" smtClean="0"/>
              <a:t>该项目信息由</a:t>
            </a:r>
            <a:r>
              <a:rPr lang="en-US" altLang="zh-CN" sz="1100" dirty="0" smtClean="0"/>
              <a:t>SCCM</a:t>
            </a:r>
            <a:r>
              <a:rPr lang="zh-CN" altLang="en-US" sz="1100" dirty="0" smtClean="0"/>
              <a:t>的虚拟应用程序发布</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sp>
        <p:nvSpPr>
          <p:cNvPr id="23" name="Down Arrow 22"/>
          <p:cNvSpPr/>
          <p:nvPr/>
        </p:nvSpPr>
        <p:spPr>
          <a:xfrm rot="16200000">
            <a:off x="4914900" y="4086134"/>
            <a:ext cx="228601" cy="2133601"/>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5" name="TextBox 24"/>
          <p:cNvSpPr txBox="1"/>
          <p:nvPr/>
        </p:nvSpPr>
        <p:spPr>
          <a:xfrm>
            <a:off x="6934200" y="5953036"/>
            <a:ext cx="1828800" cy="600164"/>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latin typeface="Calibri" pitchFamily="34" charset="0"/>
                <a:cs typeface="Segoe UI" pitchFamily="34" charset="0"/>
              </a:rPr>
              <a:t>Only blocks required </a:t>
            </a:r>
            <a:br>
              <a:rPr lang="en-US" sz="1100" dirty="0" smtClean="0">
                <a:effectLst>
                  <a:outerShdw blurRad="38100" dist="38100" dir="2700000" algn="tl">
                    <a:srgbClr val="000000">
                      <a:alpha val="43137"/>
                    </a:srgbClr>
                  </a:outerShdw>
                </a:effectLst>
                <a:latin typeface="Calibri" pitchFamily="34" charset="0"/>
                <a:cs typeface="Segoe UI" pitchFamily="34" charset="0"/>
              </a:rPr>
            </a:br>
            <a:r>
              <a:rPr lang="en-US" sz="1100" dirty="0" smtClean="0">
                <a:effectLst>
                  <a:outerShdw blurRad="38100" dist="38100" dir="2700000" algn="tl">
                    <a:srgbClr val="000000">
                      <a:alpha val="43137"/>
                    </a:srgbClr>
                  </a:outerShdw>
                </a:effectLst>
                <a:latin typeface="Calibri" pitchFamily="34" charset="0"/>
                <a:cs typeface="Segoe UI" pitchFamily="34" charset="0"/>
              </a:rPr>
              <a:t>to run the application are downloaded</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sp>
        <p:nvSpPr>
          <p:cNvPr id="26" name="TextBox 25"/>
          <p:cNvSpPr txBox="1"/>
          <p:nvPr/>
        </p:nvSpPr>
        <p:spPr>
          <a:xfrm>
            <a:off x="4572000" y="2600236"/>
            <a:ext cx="1371600" cy="307777"/>
          </a:xfrm>
          <a:prstGeom prst="rect">
            <a:avLst/>
          </a:prstGeom>
          <a:noFill/>
        </p:spPr>
        <p:txBody>
          <a:bodyPr wrap="square" rtlCol="0">
            <a:spAutoFit/>
          </a:bodyPr>
          <a:lstStyle/>
          <a:p>
            <a:pPr algn="ctr"/>
            <a:r>
              <a:rPr lang="en-US" sz="1400" dirty="0" smtClean="0">
                <a:solidFill>
                  <a:schemeClr val="bg1"/>
                </a:solidFill>
              </a:rPr>
              <a:t>SCCM  </a:t>
            </a:r>
            <a:r>
              <a:rPr lang="zh-CN" altLang="en-US" sz="1400" dirty="0" smtClean="0">
                <a:solidFill>
                  <a:schemeClr val="bg1"/>
                </a:solidFill>
              </a:rPr>
              <a:t>管理员</a:t>
            </a:r>
            <a:endParaRPr lang="en-US" sz="1400" dirty="0">
              <a:solidFill>
                <a:schemeClr val="bg1"/>
              </a:solidFill>
            </a:endParaRPr>
          </a:p>
        </p:txBody>
      </p:sp>
      <p:pic>
        <p:nvPicPr>
          <p:cNvPr id="27" name="Picture 6"/>
          <p:cNvPicPr>
            <a:picLocks noChangeAspect="1" noChangeArrowheads="1"/>
          </p:cNvPicPr>
          <p:nvPr/>
        </p:nvPicPr>
        <p:blipFill>
          <a:blip r:embed="rId9" cstate="print">
            <a:lum/>
          </a:blip>
          <a:srcRect/>
          <a:stretch>
            <a:fillRect/>
          </a:stretch>
        </p:blipFill>
        <p:spPr bwMode="auto">
          <a:xfrm>
            <a:off x="2076450" y="1781086"/>
            <a:ext cx="819150" cy="1200150"/>
          </a:xfrm>
          <a:prstGeom prst="rect">
            <a:avLst/>
          </a:prstGeom>
          <a:noFill/>
          <a:ln w="9525">
            <a:noFill/>
            <a:miter lim="800000"/>
            <a:headEnd/>
            <a:tailEnd/>
          </a:ln>
          <a:effectLst/>
        </p:spPr>
      </p:pic>
      <p:sp>
        <p:nvSpPr>
          <p:cNvPr id="28" name="TextBox 27"/>
          <p:cNvSpPr txBox="1"/>
          <p:nvPr/>
        </p:nvSpPr>
        <p:spPr>
          <a:xfrm>
            <a:off x="846875" y="2066836"/>
            <a:ext cx="1143000" cy="43088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latin typeface="Calibri" pitchFamily="34" charset="0"/>
                <a:cs typeface="Segoe UI" pitchFamily="34" charset="0"/>
              </a:rPr>
              <a:t>SCCM  </a:t>
            </a: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站点</a:t>
            </a:r>
            <a:endParaRPr lang="en-US" altLang="zh-CN" sz="1100" dirty="0" smtClean="0">
              <a:effectLst>
                <a:outerShdw blurRad="38100" dist="38100" dir="2700000" algn="tl">
                  <a:srgbClr val="000000">
                    <a:alpha val="43137"/>
                  </a:srgbClr>
                </a:outerShdw>
              </a:effectLst>
              <a:latin typeface="Calibri" pitchFamily="34" charset="0"/>
              <a:cs typeface="Segoe UI" pitchFamily="34" charset="0"/>
            </a:endParaRPr>
          </a:p>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服务器</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sp>
        <p:nvSpPr>
          <p:cNvPr id="29" name="Down Arrow 28"/>
          <p:cNvSpPr/>
          <p:nvPr/>
        </p:nvSpPr>
        <p:spPr bwMode="auto">
          <a:xfrm rot="19557684">
            <a:off x="2663384" y="2916590"/>
            <a:ext cx="218446" cy="11430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2"/>
          <p:cNvPicPr>
            <a:picLocks noChangeAspect="1" noChangeArrowheads="1"/>
          </p:cNvPicPr>
          <p:nvPr/>
        </p:nvPicPr>
        <p:blipFill>
          <a:blip r:embed="rId10" cstate="print"/>
          <a:srcRect/>
          <a:stretch>
            <a:fillRect/>
          </a:stretch>
        </p:blipFill>
        <p:spPr bwMode="auto">
          <a:xfrm>
            <a:off x="3657600" y="3895636"/>
            <a:ext cx="390525" cy="809625"/>
          </a:xfrm>
          <a:prstGeom prst="rect">
            <a:avLst/>
          </a:prstGeom>
          <a:noFill/>
          <a:ln w="9525">
            <a:noFill/>
            <a:miter lim="800000"/>
            <a:headEnd/>
            <a:tailEnd/>
          </a:ln>
          <a:effectLst/>
        </p:spPr>
      </p:pic>
      <p:sp>
        <p:nvSpPr>
          <p:cNvPr id="21" name="TextBox 20"/>
          <p:cNvSpPr txBox="1"/>
          <p:nvPr/>
        </p:nvSpPr>
        <p:spPr>
          <a:xfrm>
            <a:off x="3505200" y="3209836"/>
            <a:ext cx="2286000" cy="43088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latin typeface="Calibri" pitchFamily="34" charset="0"/>
                <a:cs typeface="Segoe UI" pitchFamily="34" charset="0"/>
              </a:rPr>
              <a:t>SCCM </a:t>
            </a: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客户端参考程序信息</a:t>
            </a:r>
            <a:endParaRPr lang="en-US" altLang="zh-CN" sz="1100" dirty="0" smtClean="0">
              <a:effectLst>
                <a:outerShdw blurRad="38100" dist="38100" dir="2700000" algn="tl">
                  <a:srgbClr val="000000">
                    <a:alpha val="43137"/>
                  </a:srgbClr>
                </a:outerShdw>
              </a:effectLst>
              <a:latin typeface="Calibri" pitchFamily="34" charset="0"/>
              <a:cs typeface="Segoe UI" pitchFamily="34" charset="0"/>
            </a:endParaRPr>
          </a:p>
          <a:p>
            <a:pPr algn="ctr"/>
            <a:r>
              <a:rPr lang="zh-CN" altLang="en-US" sz="1100" dirty="0" smtClean="0">
                <a:effectLst>
                  <a:outerShdw blurRad="38100" dist="38100" dir="2700000" algn="tl">
                    <a:srgbClr val="000000">
                      <a:alpha val="43137"/>
                    </a:srgbClr>
                  </a:outerShdw>
                </a:effectLst>
                <a:latin typeface="Calibri" pitchFamily="34" charset="0"/>
                <a:cs typeface="Segoe UI" pitchFamily="34" charset="0"/>
              </a:rPr>
              <a:t>到分发点注册程序包</a:t>
            </a:r>
            <a:endParaRPr lang="en-US" sz="1100" dirty="0">
              <a:effectLst>
                <a:outerShdw blurRad="38100" dist="38100" dir="2700000" algn="tl">
                  <a:srgbClr val="000000">
                    <a:alpha val="43137"/>
                  </a:srgbClr>
                </a:outerShdw>
              </a:effectLst>
              <a:latin typeface="Calibri" pitchFamily="34" charset="0"/>
              <a:cs typeface="Segoe UI" pitchFamily="34" charset="0"/>
            </a:endParaRPr>
          </a:p>
        </p:txBody>
      </p:sp>
      <p:cxnSp>
        <p:nvCxnSpPr>
          <p:cNvPr id="31" name="Straight Arrow Connector 30"/>
          <p:cNvCxnSpPr/>
          <p:nvPr/>
        </p:nvCxnSpPr>
        <p:spPr>
          <a:xfrm rot="10800000">
            <a:off x="4191000" y="4505236"/>
            <a:ext cx="1295400" cy="1588"/>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noChangeArrowheads="1"/>
          </p:cNvPicPr>
          <p:nvPr/>
        </p:nvPicPr>
        <p:blipFill>
          <a:blip r:embed="rId5" cstate="print">
            <a:lum/>
          </a:blip>
          <a:srcRect/>
          <a:stretch>
            <a:fillRect/>
          </a:stretch>
        </p:blipFill>
        <p:spPr bwMode="auto">
          <a:xfrm>
            <a:off x="990600" y="3971836"/>
            <a:ext cx="914400" cy="1219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000"/>
                            </p:stCondLst>
                            <p:childTnLst>
                              <p:par>
                                <p:cTn id="21" presetID="0" presetClass="path" presetSubtype="0" accel="50000" decel="50000" fill="hold" nodeType="afterEffect">
                                  <p:stCondLst>
                                    <p:cond delay="500"/>
                                  </p:stCondLst>
                                  <p:childTnLst>
                                    <p:animMotion origin="layout" path="M 4.16667E-6 -1.88758E-6 L -0.06667 -0.0222 " pathEditMode="relative" ptsTypes="AA">
                                      <p:cBhvr>
                                        <p:cTn id="22" dur="500" fill="hold"/>
                                        <p:tgtEl>
                                          <p:spTgt spid="12"/>
                                        </p:tgtEl>
                                        <p:attrNameLst>
                                          <p:attrName>ppt_x</p:attrName>
                                          <p:attrName>ppt_y</p:attrName>
                                        </p:attrNameLst>
                                      </p:cBhvr>
                                    </p:animMotion>
                                  </p:childTnLst>
                                </p:cTn>
                              </p:par>
                            </p:childTnLst>
                          </p:cTn>
                        </p:par>
                        <p:par>
                          <p:cTn id="23" fill="hold">
                            <p:stCondLst>
                              <p:cond delay="3000"/>
                            </p:stCondLst>
                            <p:childTnLst>
                              <p:par>
                                <p:cTn id="24" presetID="1" presetClass="exit" presetSubtype="0" fill="hold" nodeType="afterEffect">
                                  <p:stCondLst>
                                    <p:cond delay="50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500"/>
                            </p:stCondLst>
                            <p:childTnLst>
                              <p:par>
                                <p:cTn id="34" presetID="22" presetClass="entr" presetSubtype="1" fill="hold" grpId="0" nodeType="afterEffect">
                                  <p:stCondLst>
                                    <p:cond delay="50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childTnLst>
                                </p:cTn>
                              </p:par>
                              <p:par>
                                <p:cTn id="48" presetID="10" presetClass="entr" presetSubtype="0" fill="hold" nodeType="withEffect">
                                  <p:stCondLst>
                                    <p:cond delay="5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00"/>
                            </p:stCondLst>
                            <p:childTnLst>
                              <p:par>
                                <p:cTn id="66" presetID="26" presetClass="emph" presetSubtype="0" fill="hold" nodeType="afterEffect">
                                  <p:stCondLst>
                                    <p:cond delay="0"/>
                                  </p:stCondLst>
                                  <p:childTnLst>
                                    <p:animEffect transition="out" filter="fade">
                                      <p:cBhvr>
                                        <p:cTn id="67" dur="1000" tmFilter="0, 0; .2, .5; .8, .5; 1, 0"/>
                                        <p:tgtEl>
                                          <p:spTgt spid="9"/>
                                        </p:tgtEl>
                                      </p:cBhvr>
                                    </p:animEffect>
                                    <p:animScale>
                                      <p:cBhvr>
                                        <p:cTn id="68" dur="500" autoRev="1" fill="hold"/>
                                        <p:tgtEl>
                                          <p:spTgt spid="9"/>
                                        </p:tgtEl>
                                      </p:cBhvr>
                                      <p:by x="105000" y="105000"/>
                                    </p:animScale>
                                  </p:childTnLst>
                                </p:cTn>
                              </p:par>
                            </p:childTnLst>
                          </p:cTn>
                        </p:par>
                        <p:par>
                          <p:cTn id="69" fill="hold">
                            <p:stCondLst>
                              <p:cond delay="1500"/>
                            </p:stCondLst>
                            <p:childTnLst>
                              <p:par>
                                <p:cTn id="70" presetID="22" presetClass="entr" presetSubtype="8" fill="hold" grpId="0" nodeType="afterEffect">
                                  <p:stCondLst>
                                    <p:cond delay="50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2500"/>
                            </p:stCondLst>
                            <p:childTnLst>
                              <p:par>
                                <p:cTn id="74" presetID="22" presetClass="entr" presetSubtype="8" fill="hold" grpId="1" nodeType="afterEffect">
                                  <p:stCondLst>
                                    <p:cond delay="50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par>
                          <p:cTn id="77" fill="hold">
                            <p:stCondLst>
                              <p:cond delay="3500"/>
                            </p:stCondLst>
                            <p:childTnLst>
                              <p:par>
                                <p:cTn id="78" presetID="22" presetClass="entr" presetSubtype="8" fill="hold" grpId="2" nodeType="afterEffect">
                                  <p:stCondLst>
                                    <p:cond delay="50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4500"/>
                            </p:stCondLst>
                            <p:childTnLst>
                              <p:par>
                                <p:cTn id="82" presetID="53" presetClass="entr" presetSubtype="0" fill="hold" grpId="1" nodeType="afterEffect">
                                  <p:stCondLst>
                                    <p:cond delay="5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5500"/>
                            </p:stCondLst>
                            <p:childTnLst>
                              <p:par>
                                <p:cTn id="93" presetID="30" presetClass="emph" presetSubtype="0" fill="hold" grpId="0" nodeType="afterEffect">
                                  <p:stCondLst>
                                    <p:cond delay="0"/>
                                  </p:stCondLst>
                                  <p:childTnLst>
                                    <p:animClr clrSpc="hsl">
                                      <p:cBhvr override="childStyle">
                                        <p:cTn id="94" dur="500" fill="hold"/>
                                        <p:tgtEl>
                                          <p:spTgt spid="11"/>
                                        </p:tgtEl>
                                        <p:attrNameLst>
                                          <p:attrName>style.color</p:attrName>
                                        </p:attrNameLst>
                                      </p:cBhvr>
                                      <p:by>
                                        <p:hsl h="0" s="12549" l="25098"/>
                                      </p:by>
                                    </p:animClr>
                                    <p:animClr clrSpc="hsl">
                                      <p:cBhvr>
                                        <p:cTn id="95" dur="500" fill="hold"/>
                                        <p:tgtEl>
                                          <p:spTgt spid="11"/>
                                        </p:tgtEl>
                                        <p:attrNameLst>
                                          <p:attrName>fillcolor</p:attrName>
                                        </p:attrNameLst>
                                      </p:cBhvr>
                                      <p:by>
                                        <p:hsl h="0" s="12549" l="25098"/>
                                      </p:by>
                                    </p:animClr>
                                    <p:animClr clrSpc="hsl">
                                      <p:cBhvr>
                                        <p:cTn id="96" dur="500" fill="hold"/>
                                        <p:tgtEl>
                                          <p:spTgt spid="11"/>
                                        </p:tgtEl>
                                        <p:attrNameLst>
                                          <p:attrName>stroke.color</p:attrName>
                                        </p:attrNameLst>
                                      </p:cBhvr>
                                      <p:by>
                                        <p:hsl h="0" s="12549" l="25098"/>
                                      </p:by>
                                    </p:animClr>
                                    <p:set>
                                      <p:cBhvr>
                                        <p:cTn id="97" dur="500" fill="hold"/>
                                        <p:tgtEl>
                                          <p:spTgt spid="11"/>
                                        </p:tgtEl>
                                        <p:attrNameLst>
                                          <p:attrName>fill.type</p:attrName>
                                        </p:attrNameLst>
                                      </p:cBhvr>
                                      <p:to>
                                        <p:strVal val="solid"/>
                                      </p:to>
                                    </p:set>
                                  </p:childTnLst>
                                </p:cTn>
                              </p:par>
                            </p:childTnLst>
                          </p:cTn>
                        </p:par>
                        <p:par>
                          <p:cTn id="98" fill="hold">
                            <p:stCondLst>
                              <p:cond delay="6000"/>
                            </p:stCondLst>
                            <p:childTnLst>
                              <p:par>
                                <p:cTn id="99" presetID="53"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4" grpId="0" animBg="1"/>
      <p:bldP spid="16" grpId="0"/>
      <p:bldP spid="18" grpId="0"/>
      <p:bldP spid="19" grpId="0"/>
      <p:bldP spid="22" grpId="0"/>
      <p:bldP spid="23" grpId="0" animBg="1"/>
      <p:bldP spid="23" grpId="1" animBg="1"/>
      <p:bldP spid="23" grpId="2" animBg="1"/>
      <p:bldP spid="25" grpId="0"/>
      <p:bldP spid="2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White square glow.png"/>
          <p:cNvPicPr>
            <a:picLocks noChangeAspect="1"/>
          </p:cNvPicPr>
          <p:nvPr/>
        </p:nvPicPr>
        <p:blipFill>
          <a:blip r:embed="rId3" cstate="print"/>
          <a:stretch>
            <a:fillRect/>
          </a:stretch>
        </p:blipFill>
        <p:spPr>
          <a:xfrm rot="5400000">
            <a:off x="4845050" y="2839575"/>
            <a:ext cx="2819400" cy="2755900"/>
          </a:xfrm>
          <a:prstGeom prst="rect">
            <a:avLst/>
          </a:prstGeom>
        </p:spPr>
      </p:pic>
      <p:pic>
        <p:nvPicPr>
          <p:cNvPr id="38" name="Picture 37" descr="White square glow.png"/>
          <p:cNvPicPr>
            <a:picLocks noChangeAspect="1"/>
          </p:cNvPicPr>
          <p:nvPr/>
        </p:nvPicPr>
        <p:blipFill>
          <a:blip r:embed="rId3" cstate="print"/>
          <a:stretch>
            <a:fillRect/>
          </a:stretch>
        </p:blipFill>
        <p:spPr>
          <a:xfrm rot="5400000">
            <a:off x="2319467" y="3688759"/>
            <a:ext cx="1881851" cy="1408636"/>
          </a:xfrm>
          <a:prstGeom prst="rect">
            <a:avLst/>
          </a:prstGeom>
        </p:spPr>
      </p:pic>
      <p:pic>
        <p:nvPicPr>
          <p:cNvPr id="31" name="Picture 30" descr="White square glow.png"/>
          <p:cNvPicPr>
            <a:picLocks noChangeAspect="1"/>
          </p:cNvPicPr>
          <p:nvPr/>
        </p:nvPicPr>
        <p:blipFill>
          <a:blip r:embed="rId3" cstate="print"/>
          <a:stretch>
            <a:fillRect/>
          </a:stretch>
        </p:blipFill>
        <p:spPr>
          <a:xfrm rot="5400000">
            <a:off x="575074" y="3625190"/>
            <a:ext cx="1754715" cy="1408636"/>
          </a:xfrm>
          <a:prstGeom prst="rect">
            <a:avLst/>
          </a:prstGeom>
        </p:spPr>
      </p:pic>
      <p:pic>
        <p:nvPicPr>
          <p:cNvPr id="29" name="Picture 28" descr="White square glow.png"/>
          <p:cNvPicPr>
            <a:picLocks noChangeAspect="1"/>
          </p:cNvPicPr>
          <p:nvPr/>
        </p:nvPicPr>
        <p:blipFill>
          <a:blip r:embed="rId3" cstate="print"/>
          <a:stretch>
            <a:fillRect/>
          </a:stretch>
        </p:blipFill>
        <p:spPr>
          <a:xfrm rot="5400000">
            <a:off x="1787325" y="1113100"/>
            <a:ext cx="1828800" cy="2133600"/>
          </a:xfrm>
          <a:prstGeom prst="rect">
            <a:avLst/>
          </a:prstGeom>
        </p:spPr>
      </p:pic>
      <p:pic>
        <p:nvPicPr>
          <p:cNvPr id="30" name="Picture 29" descr="White square glow.png"/>
          <p:cNvPicPr>
            <a:picLocks noChangeAspect="1"/>
          </p:cNvPicPr>
          <p:nvPr/>
        </p:nvPicPr>
        <p:blipFill>
          <a:blip r:embed="rId3" cstate="print"/>
          <a:stretch>
            <a:fillRect/>
          </a:stretch>
        </p:blipFill>
        <p:spPr>
          <a:xfrm rot="5400000">
            <a:off x="4513551" y="1204159"/>
            <a:ext cx="1484641" cy="1824942"/>
          </a:xfrm>
          <a:prstGeom prst="rect">
            <a:avLst/>
          </a:prstGeom>
        </p:spPr>
      </p:pic>
      <p:sp>
        <p:nvSpPr>
          <p:cNvPr id="32" name="Title 1"/>
          <p:cNvSpPr>
            <a:spLocks noGrp="1"/>
          </p:cNvSpPr>
          <p:nvPr>
            <p:ph type="title"/>
          </p:nvPr>
        </p:nvSpPr>
        <p:spPr>
          <a:xfrm>
            <a:off x="357158" y="328428"/>
            <a:ext cx="7183582" cy="600241"/>
          </a:xfrm>
        </p:spPr>
        <p:txBody>
          <a:bodyPr/>
          <a:lstStyle/>
          <a:p>
            <a:pPr algn="l"/>
            <a:r>
              <a:rPr lang="zh-CN" altLang="en-US" sz="4000" dirty="0" smtClean="0"/>
              <a:t>端到端 </a:t>
            </a:r>
            <a:r>
              <a:rPr lang="en-US" altLang="zh-CN" sz="4000" dirty="0" smtClean="0"/>
              <a:t>–</a:t>
            </a:r>
            <a:r>
              <a:rPr lang="zh-CN" altLang="en-US" sz="4000" dirty="0" smtClean="0"/>
              <a:t> 下载并执行</a:t>
            </a:r>
            <a:endParaRPr sz="4000" dirty="0"/>
          </a:p>
        </p:txBody>
      </p:sp>
      <p:sp>
        <p:nvSpPr>
          <p:cNvPr id="34" name="TextBox 33"/>
          <p:cNvSpPr txBox="1"/>
          <p:nvPr/>
        </p:nvSpPr>
        <p:spPr>
          <a:xfrm>
            <a:off x="3581400" y="1063323"/>
            <a:ext cx="1219200" cy="461665"/>
          </a:xfrm>
          <a:prstGeom prst="rect">
            <a:avLst/>
          </a:prstGeom>
          <a:noFill/>
        </p:spPr>
        <p:txBody>
          <a:bodyPr wrap="square" rtlCol="0">
            <a:spAutoFit/>
          </a:bodyPr>
          <a:lstStyle/>
          <a:p>
            <a:pPr algn="ct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管理员创建虚拟应用程序包</a:t>
            </a:r>
            <a:endParaRPr lang="en-US" sz="1200" dirty="0">
              <a:effectLst>
                <a:outerShdw blurRad="38100" dist="38100" dir="2700000" algn="tl">
                  <a:srgbClr val="000000">
                    <a:alpha val="43137"/>
                  </a:srgbClr>
                </a:outerShdw>
              </a:effectLst>
              <a:latin typeface="Calibri" pitchFamily="34" charset="0"/>
              <a:cs typeface="Segoe UI" pitchFamily="34" charset="0"/>
            </a:endParaRPr>
          </a:p>
        </p:txBody>
      </p:sp>
      <p:pic>
        <p:nvPicPr>
          <p:cNvPr id="35" name="Picture 3"/>
          <p:cNvPicPr>
            <a:picLocks noChangeAspect="1" noChangeArrowheads="1"/>
          </p:cNvPicPr>
          <p:nvPr/>
        </p:nvPicPr>
        <p:blipFill>
          <a:blip r:embed="rId4" cstate="print">
            <a:lum/>
          </a:blip>
          <a:srcRect/>
          <a:stretch>
            <a:fillRect/>
          </a:stretch>
        </p:blipFill>
        <p:spPr bwMode="auto">
          <a:xfrm>
            <a:off x="4800600" y="1566446"/>
            <a:ext cx="838200" cy="819150"/>
          </a:xfrm>
          <a:prstGeom prst="rect">
            <a:avLst/>
          </a:prstGeom>
          <a:noFill/>
          <a:ln w="9525">
            <a:noFill/>
            <a:miter lim="800000"/>
            <a:headEnd/>
            <a:tailEnd/>
          </a:ln>
          <a:effectLst/>
        </p:spPr>
      </p:pic>
      <p:pic>
        <p:nvPicPr>
          <p:cNvPr id="36" name="Picture 5"/>
          <p:cNvPicPr>
            <a:picLocks noChangeAspect="1" noChangeArrowheads="1"/>
          </p:cNvPicPr>
          <p:nvPr/>
        </p:nvPicPr>
        <p:blipFill>
          <a:blip r:embed="rId5" cstate="print">
            <a:lum/>
          </a:blip>
          <a:srcRect/>
          <a:stretch>
            <a:fillRect/>
          </a:stretch>
        </p:blipFill>
        <p:spPr bwMode="auto">
          <a:xfrm>
            <a:off x="2819400" y="3700046"/>
            <a:ext cx="914400" cy="1219200"/>
          </a:xfrm>
          <a:prstGeom prst="rect">
            <a:avLst/>
          </a:prstGeom>
          <a:noFill/>
          <a:ln w="9525">
            <a:noFill/>
            <a:miter lim="800000"/>
            <a:headEnd/>
            <a:tailEnd/>
          </a:ln>
          <a:effectLst/>
        </p:spPr>
      </p:pic>
      <p:pic>
        <p:nvPicPr>
          <p:cNvPr id="37" name="Picture 3"/>
          <p:cNvPicPr>
            <a:picLocks noChangeAspect="1" noChangeArrowheads="1"/>
          </p:cNvPicPr>
          <p:nvPr/>
        </p:nvPicPr>
        <p:blipFill>
          <a:blip r:embed="rId6" cstate="print"/>
          <a:srcRect/>
          <a:stretch>
            <a:fillRect/>
          </a:stretch>
        </p:blipFill>
        <p:spPr bwMode="auto">
          <a:xfrm>
            <a:off x="6629400" y="3928646"/>
            <a:ext cx="381000" cy="733425"/>
          </a:xfrm>
          <a:prstGeom prst="rect">
            <a:avLst/>
          </a:prstGeom>
          <a:noFill/>
          <a:ln w="9525">
            <a:noFill/>
            <a:miter lim="800000"/>
            <a:headEnd/>
            <a:tailEnd/>
          </a:ln>
          <a:effectLst/>
        </p:spPr>
      </p:pic>
      <p:sp>
        <p:nvSpPr>
          <p:cNvPr id="39" name="Flowchart: Magnetic Disk 38"/>
          <p:cNvSpPr/>
          <p:nvPr/>
        </p:nvSpPr>
        <p:spPr>
          <a:xfrm>
            <a:off x="5943600" y="5833646"/>
            <a:ext cx="381000" cy="5334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0" name="Picture 8"/>
          <p:cNvPicPr>
            <a:picLocks noChangeAspect="1" noChangeArrowheads="1"/>
          </p:cNvPicPr>
          <p:nvPr/>
        </p:nvPicPr>
        <p:blipFill>
          <a:blip r:embed="rId7" cstate="print"/>
          <a:srcRect/>
          <a:stretch>
            <a:fillRect/>
          </a:stretch>
        </p:blipFill>
        <p:spPr bwMode="auto">
          <a:xfrm>
            <a:off x="2905125" y="2376071"/>
            <a:ext cx="523875" cy="485775"/>
          </a:xfrm>
          <a:prstGeom prst="rect">
            <a:avLst/>
          </a:prstGeom>
          <a:noFill/>
          <a:ln w="9525">
            <a:noFill/>
            <a:miter lim="800000"/>
            <a:headEnd/>
            <a:tailEnd/>
          </a:ln>
          <a:effectLst/>
        </p:spPr>
      </p:pic>
      <p:sp>
        <p:nvSpPr>
          <p:cNvPr id="41" name="Freeform 40"/>
          <p:cNvSpPr/>
          <p:nvPr/>
        </p:nvSpPr>
        <p:spPr>
          <a:xfrm rot="4513622">
            <a:off x="3819048" y="1647055"/>
            <a:ext cx="210501" cy="1284177"/>
          </a:xfrm>
          <a:custGeom>
            <a:avLst/>
            <a:gdLst>
              <a:gd name="connsiteX0" fmla="*/ 0 w 269816"/>
              <a:gd name="connsiteY0" fmla="*/ 948705 h 1083613"/>
              <a:gd name="connsiteX1" fmla="*/ 67454 w 269816"/>
              <a:gd name="connsiteY1" fmla="*/ 948705 h 1083613"/>
              <a:gd name="connsiteX2" fmla="*/ 67454 w 269816"/>
              <a:gd name="connsiteY2" fmla="*/ 0 h 1083613"/>
              <a:gd name="connsiteX3" fmla="*/ 202362 w 269816"/>
              <a:gd name="connsiteY3" fmla="*/ 0 h 1083613"/>
              <a:gd name="connsiteX4" fmla="*/ 202362 w 269816"/>
              <a:gd name="connsiteY4" fmla="*/ 948705 h 1083613"/>
              <a:gd name="connsiteX5" fmla="*/ 269816 w 269816"/>
              <a:gd name="connsiteY5" fmla="*/ 948705 h 1083613"/>
              <a:gd name="connsiteX6" fmla="*/ 134908 w 269816"/>
              <a:gd name="connsiteY6" fmla="*/ 1083613 h 1083613"/>
              <a:gd name="connsiteX7" fmla="*/ 0 w 269816"/>
              <a:gd name="connsiteY7" fmla="*/ 948705 h 1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16" h="1083613">
                <a:moveTo>
                  <a:pt x="0" y="948705"/>
                </a:moveTo>
                <a:lnTo>
                  <a:pt x="67454" y="948705"/>
                </a:lnTo>
                <a:lnTo>
                  <a:pt x="67454" y="0"/>
                </a:lnTo>
                <a:lnTo>
                  <a:pt x="202362" y="0"/>
                </a:lnTo>
                <a:lnTo>
                  <a:pt x="202362" y="948705"/>
                </a:lnTo>
                <a:lnTo>
                  <a:pt x="269816" y="948705"/>
                </a:lnTo>
                <a:lnTo>
                  <a:pt x="134908" y="1083613"/>
                </a:lnTo>
                <a:lnTo>
                  <a:pt x="0" y="948705"/>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42" name="Picture 41"/>
          <p:cNvPicPr>
            <a:picLocks noChangeAspect="1" noChangeArrowheads="1"/>
          </p:cNvPicPr>
          <p:nvPr/>
        </p:nvPicPr>
        <p:blipFill>
          <a:blip r:embed="rId8" cstate="print"/>
          <a:srcRect/>
          <a:stretch>
            <a:fillRect/>
          </a:stretch>
        </p:blipFill>
        <p:spPr bwMode="auto">
          <a:xfrm>
            <a:off x="5638800" y="3623846"/>
            <a:ext cx="923925" cy="923925"/>
          </a:xfrm>
          <a:prstGeom prst="rect">
            <a:avLst/>
          </a:prstGeom>
          <a:noFill/>
          <a:ln w="9525">
            <a:noFill/>
            <a:miter lim="800000"/>
            <a:headEnd/>
            <a:tailEnd/>
          </a:ln>
          <a:effectLst/>
        </p:spPr>
      </p:pic>
      <p:sp>
        <p:nvSpPr>
          <p:cNvPr id="43" name="TextBox 42"/>
          <p:cNvSpPr txBox="1"/>
          <p:nvPr/>
        </p:nvSpPr>
        <p:spPr>
          <a:xfrm>
            <a:off x="5334000" y="6367046"/>
            <a:ext cx="1600200" cy="338554"/>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rPr>
              <a:t>虚拟应用缓存</a:t>
            </a:r>
            <a:endParaRPr lang="en-US" sz="1600" dirty="0">
              <a:effectLst>
                <a:outerShdw blurRad="38100" dist="38100" dir="2700000" algn="tl">
                  <a:srgbClr val="000000">
                    <a:alpha val="43137"/>
                  </a:srgbClr>
                </a:outerShdw>
              </a:effectLst>
            </a:endParaRPr>
          </a:p>
        </p:txBody>
      </p:sp>
      <p:sp>
        <p:nvSpPr>
          <p:cNvPr id="44" name="TextBox 43"/>
          <p:cNvSpPr txBox="1"/>
          <p:nvPr/>
        </p:nvSpPr>
        <p:spPr>
          <a:xfrm>
            <a:off x="6172200" y="3285292"/>
            <a:ext cx="1143000" cy="338554"/>
          </a:xfrm>
          <a:prstGeom prst="rect">
            <a:avLst/>
          </a:prstGeom>
          <a:noFill/>
        </p:spPr>
        <p:txBody>
          <a:bodyPr wrap="square" rtlCol="0">
            <a:spAutoFit/>
          </a:bodyPr>
          <a:lstStyle/>
          <a:p>
            <a:pPr algn="ctr"/>
            <a:r>
              <a:rPr lang="zh-CN" altLang="en-US" sz="1600" dirty="0" smtClean="0">
                <a:solidFill>
                  <a:schemeClr val="bg1"/>
                </a:solidFill>
              </a:rPr>
              <a:t>客户端</a:t>
            </a:r>
            <a:endParaRPr lang="en-US" sz="1600" dirty="0">
              <a:solidFill>
                <a:schemeClr val="bg1"/>
              </a:solidFill>
            </a:endParaRPr>
          </a:p>
        </p:txBody>
      </p:sp>
      <p:sp>
        <p:nvSpPr>
          <p:cNvPr id="45" name="TextBox 44"/>
          <p:cNvSpPr txBox="1"/>
          <p:nvPr/>
        </p:nvSpPr>
        <p:spPr>
          <a:xfrm>
            <a:off x="3764756" y="5221069"/>
            <a:ext cx="1416844" cy="461665"/>
          </a:xfrm>
          <a:prstGeom prst="rect">
            <a:avLst/>
          </a:prstGeom>
          <a:noFill/>
        </p:spPr>
        <p:txBody>
          <a:bodyPr wrap="square" rtlCol="0">
            <a:spAutoFit/>
          </a:bodyPr>
          <a:lstStyle/>
          <a:p>
            <a:pPr algn="ct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程序包</a:t>
            </a:r>
            <a:r>
              <a:rPr lang="en-US" sz="1200" dirty="0" smtClean="0">
                <a:effectLst>
                  <a:outerShdw blurRad="38100" dist="38100" dir="2700000" algn="tl">
                    <a:srgbClr val="000000">
                      <a:alpha val="43137"/>
                    </a:srgbClr>
                  </a:outerShdw>
                </a:effectLst>
                <a:latin typeface="Calibri" pitchFamily="34" charset="0"/>
                <a:cs typeface="Segoe UI" pitchFamily="34" charset="0"/>
              </a:rPr>
              <a:t> (SFT)</a:t>
            </a: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通过</a:t>
            </a:r>
            <a:r>
              <a:rPr lang="en-US" altLang="zh-CN" sz="1200" dirty="0" smtClean="0">
                <a:effectLst>
                  <a:outerShdw blurRad="38100" dist="38100" dir="2700000" algn="tl">
                    <a:srgbClr val="000000">
                      <a:alpha val="43137"/>
                    </a:srgbClr>
                  </a:outerShdw>
                </a:effectLst>
                <a:latin typeface="Calibri" pitchFamily="34" charset="0"/>
                <a:cs typeface="Segoe UI" pitchFamily="34" charset="0"/>
              </a:rPr>
              <a:t>BITS</a:t>
            </a: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发布到客户端</a:t>
            </a:r>
            <a:endParaRPr lang="en-US" sz="1200" dirty="0">
              <a:effectLst>
                <a:outerShdw blurRad="38100" dist="38100" dir="2700000" algn="tl">
                  <a:srgbClr val="000000">
                    <a:alpha val="43137"/>
                  </a:srgbClr>
                </a:outerShdw>
              </a:effectLst>
              <a:latin typeface="Calibri" pitchFamily="34" charset="0"/>
              <a:cs typeface="Segoe UI" pitchFamily="34" charset="0"/>
            </a:endParaRPr>
          </a:p>
        </p:txBody>
      </p:sp>
      <p:sp>
        <p:nvSpPr>
          <p:cNvPr id="46" name="TextBox 45"/>
          <p:cNvSpPr txBox="1"/>
          <p:nvPr/>
        </p:nvSpPr>
        <p:spPr>
          <a:xfrm>
            <a:off x="1447800" y="3043535"/>
            <a:ext cx="1371600" cy="461665"/>
          </a:xfrm>
          <a:prstGeom prst="rect">
            <a:avLst/>
          </a:prstGeom>
          <a:noFill/>
        </p:spPr>
        <p:txBody>
          <a:bodyPr wrap="square" rtlCol="0">
            <a:spAutoFit/>
          </a:bodyPr>
          <a:lstStyle/>
          <a:p>
            <a:pPr algn="ct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复制程序包</a:t>
            </a:r>
            <a:endParaRPr lang="en-US" altLang="zh-CN" sz="1200" dirty="0" smtClean="0">
              <a:effectLst>
                <a:outerShdw blurRad="38100" dist="38100" dir="2700000" algn="tl">
                  <a:srgbClr val="000000">
                    <a:alpha val="43137"/>
                  </a:srgbClr>
                </a:outerShdw>
              </a:effectLst>
              <a:latin typeface="Calibri" pitchFamily="34" charset="0"/>
              <a:cs typeface="Segoe UI" pitchFamily="34" charset="0"/>
            </a:endParaRPr>
          </a:p>
          <a:p>
            <a:pPr algn="ct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到分发点</a:t>
            </a:r>
            <a:endParaRPr lang="en-US" altLang="zh-CN" sz="1200" dirty="0">
              <a:effectLst>
                <a:outerShdw blurRad="38100" dist="38100" dir="2700000" algn="tl">
                  <a:srgbClr val="000000">
                    <a:alpha val="43137"/>
                  </a:srgbClr>
                </a:outerShdw>
              </a:effectLst>
              <a:latin typeface="Calibri" pitchFamily="34" charset="0"/>
              <a:cs typeface="Segoe UI" pitchFamily="34" charset="0"/>
            </a:endParaRPr>
          </a:p>
        </p:txBody>
      </p:sp>
      <p:sp>
        <p:nvSpPr>
          <p:cNvPr id="47" name="TextBox 46"/>
          <p:cNvSpPr txBox="1"/>
          <p:nvPr/>
        </p:nvSpPr>
        <p:spPr>
          <a:xfrm>
            <a:off x="2667000" y="4843046"/>
            <a:ext cx="1219200" cy="338554"/>
          </a:xfrm>
          <a:prstGeom prst="rect">
            <a:avLst/>
          </a:prstGeom>
          <a:noFill/>
        </p:spPr>
        <p:txBody>
          <a:bodyPr wrap="square" rtlCol="0">
            <a:spAutoFit/>
          </a:bodyPr>
          <a:lstStyle/>
          <a:p>
            <a:pPr algn="ctr"/>
            <a:r>
              <a:rPr lang="zh-CN" altLang="en-US" sz="1600" dirty="0" smtClean="0">
                <a:solidFill>
                  <a:schemeClr val="bg1"/>
                </a:solidFill>
              </a:rPr>
              <a:t>分发点</a:t>
            </a:r>
            <a:endParaRPr lang="en-US" sz="1600" dirty="0">
              <a:solidFill>
                <a:schemeClr val="bg1"/>
              </a:solidFill>
            </a:endParaRPr>
          </a:p>
        </p:txBody>
      </p:sp>
      <p:sp>
        <p:nvSpPr>
          <p:cNvPr id="48" name="TextBox 47"/>
          <p:cNvSpPr txBox="1"/>
          <p:nvPr/>
        </p:nvSpPr>
        <p:spPr>
          <a:xfrm>
            <a:off x="7419375" y="3852446"/>
            <a:ext cx="1447800" cy="461665"/>
          </a:xfrm>
          <a:prstGeom prst="rect">
            <a:avLst/>
          </a:prstGeom>
          <a:noFill/>
        </p:spPr>
        <p:txBody>
          <a:bodyPr wrap="square" rtlCol="0">
            <a:spAutoFit/>
          </a:bodyPr>
          <a:lstStyle/>
          <a:p>
            <a:pPr algn="ctr"/>
            <a:r>
              <a:rPr lang="en-US" sz="1200" dirty="0" smtClean="0">
                <a:effectLst>
                  <a:outerShdw blurRad="38100" dist="38100" dir="2700000" algn="tl">
                    <a:srgbClr val="000000">
                      <a:alpha val="43137"/>
                    </a:srgbClr>
                  </a:outerShdw>
                </a:effectLst>
                <a:latin typeface="Calibri" pitchFamily="34" charset="0"/>
                <a:cs typeface="Segoe UI" pitchFamily="34" charset="0"/>
              </a:rPr>
              <a:t>SCCM </a:t>
            </a: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发布虚拟应用程序</a:t>
            </a:r>
            <a:endParaRPr lang="en-US" sz="1200" dirty="0">
              <a:effectLst>
                <a:outerShdw blurRad="38100" dist="38100" dir="2700000" algn="tl">
                  <a:srgbClr val="000000">
                    <a:alpha val="43137"/>
                  </a:srgbClr>
                </a:outerShdw>
              </a:effectLst>
              <a:latin typeface="Calibri" pitchFamily="34" charset="0"/>
              <a:cs typeface="Segoe UI" pitchFamily="34" charset="0"/>
            </a:endParaRPr>
          </a:p>
        </p:txBody>
      </p:sp>
      <p:sp>
        <p:nvSpPr>
          <p:cNvPr id="49" name="Down Arrow 48"/>
          <p:cNvSpPr/>
          <p:nvPr/>
        </p:nvSpPr>
        <p:spPr>
          <a:xfrm rot="16200000">
            <a:off x="4686300" y="3585746"/>
            <a:ext cx="228601" cy="2133601"/>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0" name="Down Arrow 49"/>
          <p:cNvSpPr/>
          <p:nvPr/>
        </p:nvSpPr>
        <p:spPr>
          <a:xfrm rot="1625745">
            <a:off x="6223311" y="5091301"/>
            <a:ext cx="234637" cy="615558"/>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1" name="TextBox 50"/>
          <p:cNvSpPr txBox="1"/>
          <p:nvPr/>
        </p:nvSpPr>
        <p:spPr>
          <a:xfrm>
            <a:off x="6811963" y="5562600"/>
            <a:ext cx="1600200" cy="461665"/>
          </a:xfrm>
          <a:prstGeom prst="rect">
            <a:avLst/>
          </a:prstGeom>
          <a:noFill/>
        </p:spPr>
        <p:txBody>
          <a:bodyPr wrap="square" rtlCol="0">
            <a:spAutoFit/>
          </a:bodyPr>
          <a:lstStyle/>
          <a:p>
            <a:pPr algn="ct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当启动时，程序包已经下载至本地缓存</a:t>
            </a:r>
            <a:endParaRPr lang="en-US" sz="1200" dirty="0">
              <a:effectLst>
                <a:outerShdw blurRad="38100" dist="38100" dir="2700000" algn="tl">
                  <a:srgbClr val="000000">
                    <a:alpha val="43137"/>
                  </a:srgbClr>
                </a:outerShdw>
              </a:effectLst>
              <a:latin typeface="Calibri" pitchFamily="34" charset="0"/>
              <a:cs typeface="Segoe UI" pitchFamily="34" charset="0"/>
            </a:endParaRPr>
          </a:p>
        </p:txBody>
      </p:sp>
      <p:sp>
        <p:nvSpPr>
          <p:cNvPr id="52" name="TextBox 51"/>
          <p:cNvSpPr txBox="1"/>
          <p:nvPr/>
        </p:nvSpPr>
        <p:spPr>
          <a:xfrm>
            <a:off x="4572000" y="2404646"/>
            <a:ext cx="1371600" cy="307777"/>
          </a:xfrm>
          <a:prstGeom prst="rect">
            <a:avLst/>
          </a:prstGeom>
          <a:noFill/>
        </p:spPr>
        <p:txBody>
          <a:bodyPr wrap="square" rtlCol="0">
            <a:spAutoFit/>
          </a:bodyPr>
          <a:lstStyle/>
          <a:p>
            <a:pPr algn="ctr"/>
            <a:r>
              <a:rPr lang="en-US" sz="1400" dirty="0" smtClean="0">
                <a:solidFill>
                  <a:schemeClr val="bg1"/>
                </a:solidFill>
              </a:rPr>
              <a:t>SCCM  </a:t>
            </a:r>
            <a:r>
              <a:rPr lang="zh-CN" altLang="en-US" sz="1400" dirty="0" smtClean="0">
                <a:solidFill>
                  <a:schemeClr val="bg1"/>
                </a:solidFill>
              </a:rPr>
              <a:t>管理员</a:t>
            </a:r>
            <a:endParaRPr lang="en-US" sz="1400" dirty="0">
              <a:solidFill>
                <a:schemeClr val="bg1"/>
              </a:solidFill>
            </a:endParaRPr>
          </a:p>
        </p:txBody>
      </p:sp>
      <p:pic>
        <p:nvPicPr>
          <p:cNvPr id="53" name="Picture 6"/>
          <p:cNvPicPr>
            <a:picLocks noChangeAspect="1" noChangeArrowheads="1"/>
          </p:cNvPicPr>
          <p:nvPr/>
        </p:nvPicPr>
        <p:blipFill>
          <a:blip r:embed="rId9" cstate="print">
            <a:lum/>
          </a:blip>
          <a:srcRect/>
          <a:stretch>
            <a:fillRect/>
          </a:stretch>
        </p:blipFill>
        <p:spPr bwMode="auto">
          <a:xfrm>
            <a:off x="2076450" y="1509296"/>
            <a:ext cx="819150" cy="1200150"/>
          </a:xfrm>
          <a:prstGeom prst="rect">
            <a:avLst/>
          </a:prstGeom>
          <a:noFill/>
          <a:ln w="9525">
            <a:noFill/>
            <a:miter lim="800000"/>
            <a:headEnd/>
            <a:tailEnd/>
          </a:ln>
          <a:effectLst/>
        </p:spPr>
      </p:pic>
      <p:sp>
        <p:nvSpPr>
          <p:cNvPr id="54" name="TextBox 53"/>
          <p:cNvSpPr txBox="1"/>
          <p:nvPr/>
        </p:nvSpPr>
        <p:spPr>
          <a:xfrm>
            <a:off x="730250" y="1795046"/>
            <a:ext cx="1022350" cy="461665"/>
          </a:xfrm>
          <a:prstGeom prst="rect">
            <a:avLst/>
          </a:prstGeom>
          <a:noFill/>
        </p:spPr>
        <p:txBody>
          <a:bodyPr wrap="square" rtlCol="0">
            <a:spAutoFit/>
          </a:bodyPr>
          <a:lstStyle/>
          <a:p>
            <a:pPr algn="ctr"/>
            <a:r>
              <a:rPr lang="en-US" sz="1200" dirty="0" smtClean="0">
                <a:effectLst>
                  <a:outerShdw blurRad="38100" dist="38100" dir="2700000" algn="tl">
                    <a:srgbClr val="000000">
                      <a:alpha val="43137"/>
                    </a:srgbClr>
                  </a:outerShdw>
                </a:effectLst>
                <a:latin typeface="Calibri" pitchFamily="34" charset="0"/>
                <a:cs typeface="Segoe UI" pitchFamily="34" charset="0"/>
              </a:rPr>
              <a:t>SCCM  </a:t>
            </a:r>
            <a:r>
              <a:rPr lang="zh-CN" altLang="en-US" sz="1200" dirty="0" smtClean="0">
                <a:effectLst>
                  <a:outerShdw blurRad="38100" dist="38100" dir="2700000" algn="tl">
                    <a:srgbClr val="000000">
                      <a:alpha val="43137"/>
                    </a:srgbClr>
                  </a:outerShdw>
                </a:effectLst>
                <a:latin typeface="Calibri" pitchFamily="34" charset="0"/>
                <a:cs typeface="Segoe UI" pitchFamily="34" charset="0"/>
              </a:rPr>
              <a:t>站点服务器</a:t>
            </a:r>
            <a:endParaRPr lang="en-US" sz="1200" dirty="0">
              <a:effectLst>
                <a:outerShdw blurRad="38100" dist="38100" dir="2700000" algn="tl">
                  <a:srgbClr val="000000">
                    <a:alpha val="43137"/>
                  </a:srgbClr>
                </a:outerShdw>
              </a:effectLst>
              <a:latin typeface="Calibri" pitchFamily="34" charset="0"/>
              <a:cs typeface="Segoe UI" pitchFamily="34" charset="0"/>
            </a:endParaRPr>
          </a:p>
        </p:txBody>
      </p:sp>
      <p:sp>
        <p:nvSpPr>
          <p:cNvPr id="55" name="Down Arrow 54"/>
          <p:cNvSpPr/>
          <p:nvPr/>
        </p:nvSpPr>
        <p:spPr bwMode="auto">
          <a:xfrm rot="19557684">
            <a:off x="2663383" y="2672663"/>
            <a:ext cx="218446" cy="11430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6" name="Picture 2"/>
          <p:cNvPicPr>
            <a:picLocks noChangeAspect="1" noChangeArrowheads="1"/>
          </p:cNvPicPr>
          <p:nvPr/>
        </p:nvPicPr>
        <p:blipFill>
          <a:blip r:embed="rId10" cstate="print"/>
          <a:srcRect/>
          <a:stretch>
            <a:fillRect/>
          </a:stretch>
        </p:blipFill>
        <p:spPr bwMode="auto">
          <a:xfrm>
            <a:off x="5410200" y="3166646"/>
            <a:ext cx="390525" cy="809625"/>
          </a:xfrm>
          <a:prstGeom prst="rect">
            <a:avLst/>
          </a:prstGeom>
          <a:noFill/>
          <a:ln w="9525">
            <a:noFill/>
            <a:miter lim="800000"/>
            <a:headEnd/>
            <a:tailEnd/>
          </a:ln>
          <a:effectLst/>
        </p:spPr>
      </p:pic>
      <p:pic>
        <p:nvPicPr>
          <p:cNvPr id="59" name="Picture 5"/>
          <p:cNvPicPr>
            <a:picLocks noChangeAspect="1" noChangeArrowheads="1"/>
          </p:cNvPicPr>
          <p:nvPr/>
        </p:nvPicPr>
        <p:blipFill>
          <a:blip r:embed="rId5" cstate="print">
            <a:lum/>
          </a:blip>
          <a:srcRect/>
          <a:stretch>
            <a:fillRect/>
          </a:stretch>
        </p:blipFill>
        <p:spPr bwMode="auto">
          <a:xfrm>
            <a:off x="990600" y="3700046"/>
            <a:ext cx="914400" cy="1219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11" cstate="print"/>
          <a:srcRect/>
          <a:stretch>
            <a:fillRect/>
          </a:stretch>
        </p:blipFill>
        <p:spPr bwMode="auto">
          <a:xfrm>
            <a:off x="6553200" y="4690646"/>
            <a:ext cx="604837" cy="60483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2" fill="hold" grpId="0" nodeType="afterEffect">
                                  <p:stCondLst>
                                    <p:cond delay="50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2000"/>
                            </p:stCondLst>
                            <p:childTnLst>
                              <p:par>
                                <p:cTn id="21" presetID="0" presetClass="path" presetSubtype="0" accel="50000" decel="50000" fill="hold" nodeType="afterEffect">
                                  <p:stCondLst>
                                    <p:cond delay="500"/>
                                  </p:stCondLst>
                                  <p:childTnLst>
                                    <p:animMotion origin="layout" path="M 4.16667E-6 -1.88758E-6 L -0.06667 -0.0222 " pathEditMode="relative" ptsTypes="AA">
                                      <p:cBhvr>
                                        <p:cTn id="22" dur="500" fill="hold"/>
                                        <p:tgtEl>
                                          <p:spTgt spid="40"/>
                                        </p:tgtEl>
                                        <p:attrNameLst>
                                          <p:attrName>ppt_x</p:attrName>
                                          <p:attrName>ppt_y</p:attrName>
                                        </p:attrNameLst>
                                      </p:cBhvr>
                                    </p:animMotion>
                                  </p:childTnLst>
                                </p:cTn>
                              </p:par>
                            </p:childTnLst>
                          </p:cTn>
                        </p:par>
                        <p:par>
                          <p:cTn id="23" fill="hold">
                            <p:stCondLst>
                              <p:cond delay="3000"/>
                            </p:stCondLst>
                            <p:childTnLst>
                              <p:par>
                                <p:cTn id="24" presetID="1" presetClass="exit" presetSubtype="0" fill="hold" nodeType="afterEffect">
                                  <p:stCondLst>
                                    <p:cond delay="500"/>
                                  </p:stCondLst>
                                  <p:childTnLst>
                                    <p:set>
                                      <p:cBhvr>
                                        <p:cTn id="25" dur="1" fill="hold">
                                          <p:stCondLst>
                                            <p:cond delay="0"/>
                                          </p:stCondLst>
                                        </p:cTn>
                                        <p:tgtEl>
                                          <p:spTgt spid="4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Effect transition="in" filter="fade">
                                      <p:cBhvr>
                                        <p:cTn id="32" dur="500"/>
                                        <p:tgtEl>
                                          <p:spTgt spid="46"/>
                                        </p:tgtEl>
                                      </p:cBhvr>
                                    </p:animEffect>
                                  </p:childTnLst>
                                </p:cTn>
                              </p:par>
                            </p:childTnLst>
                          </p:cTn>
                        </p:par>
                        <p:par>
                          <p:cTn id="33" fill="hold">
                            <p:stCondLst>
                              <p:cond delay="500"/>
                            </p:stCondLst>
                            <p:childTnLst>
                              <p:par>
                                <p:cTn id="34" presetID="22" presetClass="entr" presetSubtype="1" fill="hold" grpId="0" nodeType="afterEffect">
                                  <p:stCondLst>
                                    <p:cond delay="50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500"/>
                            </p:stCondLst>
                            <p:childTnLst>
                              <p:par>
                                <p:cTn id="45" presetID="22" presetClass="entr" presetSubtype="8" fill="hold" grpId="0" nodeType="afterEffect">
                                  <p:stCondLst>
                                    <p:cond delay="50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1500"/>
                            </p:stCondLst>
                            <p:childTnLst>
                              <p:par>
                                <p:cTn id="49" presetID="22" presetClass="entr" presetSubtype="8" fill="hold" grpId="1" nodeType="afterEffect">
                                  <p:stCondLst>
                                    <p:cond delay="50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2500"/>
                            </p:stCondLst>
                            <p:childTnLst>
                              <p:par>
                                <p:cTn id="53" presetID="22" presetClass="entr" presetSubtype="8" fill="hold" grpId="2" nodeType="afterEffect">
                                  <p:stCondLst>
                                    <p:cond delay="50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3500"/>
                            </p:stCondLst>
                            <p:childTnLst>
                              <p:par>
                                <p:cTn id="57" presetID="53"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500" fill="hold"/>
                                        <p:tgtEl>
                                          <p:spTgt spid="1026"/>
                                        </p:tgtEl>
                                        <p:attrNameLst>
                                          <p:attrName>ppt_w</p:attrName>
                                        </p:attrNameLst>
                                      </p:cBhvr>
                                      <p:tavLst>
                                        <p:tav tm="0">
                                          <p:val>
                                            <p:fltVal val="0"/>
                                          </p:val>
                                        </p:tav>
                                        <p:tav tm="100000">
                                          <p:val>
                                            <p:strVal val="#ppt_w"/>
                                          </p:val>
                                        </p:tav>
                                      </p:tavLst>
                                    </p:anim>
                                    <p:anim calcmode="lin" valueType="num">
                                      <p:cBhvr>
                                        <p:cTn id="60" dur="500" fill="hold"/>
                                        <p:tgtEl>
                                          <p:spTgt spid="1026"/>
                                        </p:tgtEl>
                                        <p:attrNameLst>
                                          <p:attrName>ppt_h</p:attrName>
                                        </p:attrNameLst>
                                      </p:cBhvr>
                                      <p:tavLst>
                                        <p:tav tm="0">
                                          <p:val>
                                            <p:fltVal val="0"/>
                                          </p:val>
                                        </p:tav>
                                        <p:tav tm="100000">
                                          <p:val>
                                            <p:strVal val="#ppt_h"/>
                                          </p:val>
                                        </p:tav>
                                      </p:tavLst>
                                    </p:anim>
                                    <p:animEffect transition="in" filter="fade">
                                      <p:cBhvr>
                                        <p:cTn id="61" dur="500"/>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childTnLst>
                                </p:cTn>
                              </p:par>
                            </p:childTnLst>
                          </p:cTn>
                        </p:par>
                        <p:par>
                          <p:cTn id="73" fill="hold">
                            <p:stCondLst>
                              <p:cond delay="1500"/>
                            </p:stCondLst>
                            <p:childTnLst>
                              <p:par>
                                <p:cTn id="74" presetID="53" presetClass="entr" presetSubtype="0" fill="hold" grpId="0" nodeType="afterEffect">
                                  <p:stCondLst>
                                    <p:cond delay="50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2500"/>
                            </p:stCondLst>
                            <p:childTnLst>
                              <p:par>
                                <p:cTn id="80" presetID="22" presetClass="entr" presetSubtype="1" fill="hold" grpId="0" nodeType="afterEffect">
                                  <p:stCondLst>
                                    <p:cond delay="50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par>
                          <p:cTn id="83" fill="hold">
                            <p:stCondLst>
                              <p:cond delay="3500"/>
                            </p:stCondLst>
                            <p:childTnLst>
                              <p:par>
                                <p:cTn id="84" presetID="53" presetClass="entr" presetSubtype="0" fill="hold" grpId="1" nodeType="afterEffect">
                                  <p:stCondLst>
                                    <p:cond delay="5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4500"/>
                            </p:stCondLst>
                            <p:childTnLst>
                              <p:par>
                                <p:cTn id="95" presetID="30" presetClass="emph" presetSubtype="0" fill="hold" grpId="0" nodeType="afterEffect">
                                  <p:stCondLst>
                                    <p:cond delay="0"/>
                                  </p:stCondLst>
                                  <p:childTnLst>
                                    <p:animClr clrSpc="hsl">
                                      <p:cBhvr override="childStyle">
                                        <p:cTn id="96" dur="500" fill="hold"/>
                                        <p:tgtEl>
                                          <p:spTgt spid="39"/>
                                        </p:tgtEl>
                                        <p:attrNameLst>
                                          <p:attrName>style.color</p:attrName>
                                        </p:attrNameLst>
                                      </p:cBhvr>
                                      <p:by>
                                        <p:hsl h="0" s="12549" l="25098"/>
                                      </p:by>
                                    </p:animClr>
                                    <p:animClr clrSpc="hsl">
                                      <p:cBhvr>
                                        <p:cTn id="97" dur="500" fill="hold"/>
                                        <p:tgtEl>
                                          <p:spTgt spid="39"/>
                                        </p:tgtEl>
                                        <p:attrNameLst>
                                          <p:attrName>fillcolor</p:attrName>
                                        </p:attrNameLst>
                                      </p:cBhvr>
                                      <p:by>
                                        <p:hsl h="0" s="12549" l="25098"/>
                                      </p:by>
                                    </p:animClr>
                                    <p:animClr clrSpc="hsl">
                                      <p:cBhvr>
                                        <p:cTn id="98" dur="500" fill="hold"/>
                                        <p:tgtEl>
                                          <p:spTgt spid="39"/>
                                        </p:tgtEl>
                                        <p:attrNameLst>
                                          <p:attrName>stroke.color</p:attrName>
                                        </p:attrNameLst>
                                      </p:cBhvr>
                                      <p:by>
                                        <p:hsl h="0" s="12549" l="25098"/>
                                      </p:by>
                                    </p:animClr>
                                    <p:set>
                                      <p:cBhvr>
                                        <p:cTn id="99" dur="500" fill="hold"/>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animBg="1"/>
      <p:bldP spid="39" grpId="1" animBg="1"/>
      <p:bldP spid="41" grpId="0" animBg="1"/>
      <p:bldP spid="43" grpId="0"/>
      <p:bldP spid="45" grpId="0"/>
      <p:bldP spid="46" grpId="0"/>
      <p:bldP spid="49" grpId="0" animBg="1"/>
      <p:bldP spid="49" grpId="1" animBg="1"/>
      <p:bldP spid="49" grpId="2" animBg="1"/>
      <p:bldP spid="50" grpId="0" animBg="1"/>
      <p:bldP spid="51"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214562"/>
            <a:ext cx="8229600" cy="1143000"/>
          </a:xfrm>
        </p:spPr>
        <p:txBody>
          <a:bodyPr/>
          <a:lstStyle/>
          <a:p>
            <a:r>
              <a:rPr lang="en-US" altLang="zh-CN" dirty="0" smtClean="0"/>
              <a:t>System Center </a:t>
            </a:r>
            <a:br>
              <a:rPr lang="en-US" altLang="zh-CN" dirty="0" smtClean="0"/>
            </a:br>
            <a:r>
              <a:rPr lang="en-US" altLang="zh-CN" dirty="0" smtClean="0"/>
              <a:t>Configuration Manager 2007 R2 </a:t>
            </a:r>
            <a:br>
              <a:rPr lang="en-US" altLang="zh-CN" dirty="0" smtClean="0"/>
            </a:br>
            <a:r>
              <a:rPr lang="zh-CN" altLang="en-US" sz="3600" dirty="0" smtClean="0"/>
              <a:t>特性展示及未来新版本功能展望</a:t>
            </a:r>
            <a:endParaRPr lang="zh-CN" altLang="en-US" dirty="0"/>
          </a:p>
        </p:txBody>
      </p:sp>
      <p:sp>
        <p:nvSpPr>
          <p:cNvPr id="5" name="文本占位符 4"/>
          <p:cNvSpPr>
            <a:spLocks noGrp="1"/>
          </p:cNvSpPr>
          <p:nvPr>
            <p:ph type="body" sz="quarter" idx="10"/>
          </p:nvPr>
        </p:nvSpPr>
        <p:spPr>
          <a:xfrm>
            <a:off x="357158" y="1714488"/>
            <a:ext cx="2571750" cy="642938"/>
          </a:xfrm>
        </p:spPr>
        <p:txBody>
          <a:bodyPr/>
          <a:lstStyle/>
          <a:p>
            <a:r>
              <a:rPr lang="en-US" altLang="zh-CN" dirty="0" smtClean="0"/>
              <a:t>MGT211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SCCM R2 </a:t>
            </a:r>
            <a:r>
              <a:rPr lang="zh-CN" altLang="en-US" dirty="0" smtClean="0"/>
              <a:t>和应用虚拟化 </a:t>
            </a:r>
            <a:r>
              <a:rPr lang="en-US" altLang="zh-CN" dirty="0" smtClean="0"/>
              <a:t>App-V</a:t>
            </a:r>
            <a:r>
              <a:rPr lang="zh-CN" altLang="en-US" dirty="0" smtClean="0"/>
              <a:t> </a:t>
            </a:r>
            <a:r>
              <a:rPr lang="en-US" altLang="zh-CN" dirty="0" smtClean="0"/>
              <a:t>4.5</a:t>
            </a:r>
            <a:r>
              <a:rPr lang="zh-CN" altLang="en-US" dirty="0" smtClean="0"/>
              <a:t>集成</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tx1"/>
              </a:buClr>
            </a:pPr>
            <a:r>
              <a:rPr lang="zh-CN" altLang="en-US" sz="2000" dirty="0" smtClean="0">
                <a:solidFill>
                  <a:schemeClr val="tx1"/>
                </a:solidFill>
              </a:rPr>
              <a:t>增强的操作系统部署</a:t>
            </a:r>
            <a:endParaRPr lang="en-US" altLang="zh-CN" sz="2000" dirty="0" smtClean="0">
              <a:solidFill>
                <a:schemeClr val="tx1"/>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85728"/>
            <a:ext cx="8375946" cy="635482"/>
          </a:xfrm>
        </p:spPr>
        <p:txBody>
          <a:bodyPr>
            <a:noAutofit/>
          </a:bodyPr>
          <a:lstStyle/>
          <a:p>
            <a:r>
              <a:rPr lang="zh-CN" altLang="en-US" dirty="0" smtClean="0"/>
              <a:t>增强的操作系统部署</a:t>
            </a:r>
            <a:endParaRPr lang="en-US" dirty="0"/>
          </a:p>
        </p:txBody>
      </p:sp>
      <p:sp>
        <p:nvSpPr>
          <p:cNvPr id="3" name="Content Placeholder 2"/>
          <p:cNvSpPr>
            <a:spLocks noGrp="1"/>
          </p:cNvSpPr>
          <p:nvPr>
            <p:ph idx="1"/>
          </p:nvPr>
        </p:nvSpPr>
        <p:spPr>
          <a:xfrm>
            <a:off x="381000" y="1412875"/>
            <a:ext cx="8382000" cy="3927229"/>
          </a:xfrm>
        </p:spPr>
        <p:txBody>
          <a:bodyPr/>
          <a:lstStyle/>
          <a:p>
            <a:r>
              <a:rPr lang="zh-CN" altLang="en-US" dirty="0" smtClean="0"/>
              <a:t>未知计算机功能支持裸机设备部署</a:t>
            </a:r>
            <a:endParaRPr lang="en-US" dirty="0" smtClean="0"/>
          </a:p>
          <a:p>
            <a:pPr lvl="1"/>
            <a:r>
              <a:rPr lang="zh-CN" altLang="en-US" dirty="0" smtClean="0"/>
              <a:t>不再需要导入预先创建的计算机记录信息</a:t>
            </a:r>
            <a:endParaRPr lang="en-US" dirty="0" smtClean="0"/>
          </a:p>
          <a:p>
            <a:pPr lvl="1"/>
            <a:r>
              <a:rPr lang="zh-CN" altLang="en-US" dirty="0" smtClean="0"/>
              <a:t>可以通过启动光盘或</a:t>
            </a:r>
            <a:r>
              <a:rPr lang="en-US" altLang="zh-CN" dirty="0" smtClean="0"/>
              <a:t>PXE</a:t>
            </a:r>
            <a:r>
              <a:rPr lang="zh-CN" altLang="en-US" dirty="0" smtClean="0"/>
              <a:t>引导</a:t>
            </a:r>
            <a:endParaRPr lang="en-US" dirty="0" smtClean="0"/>
          </a:p>
          <a:p>
            <a:pPr lvl="1"/>
            <a:r>
              <a:rPr lang="zh-CN" altLang="en-US" dirty="0" smtClean="0"/>
              <a:t>加入了两个可以被放入集合和任务序列为目标的新资源</a:t>
            </a:r>
            <a:endParaRPr lang="en-US" dirty="0" smtClean="0"/>
          </a:p>
          <a:p>
            <a:pPr lvl="2"/>
            <a:r>
              <a:rPr lang="en-US" dirty="0" smtClean="0"/>
              <a:t>x86 Unknown Computer</a:t>
            </a:r>
          </a:p>
          <a:p>
            <a:pPr lvl="2"/>
            <a:r>
              <a:rPr lang="en-US" dirty="0" smtClean="0"/>
              <a:t>x64 Unknown Computer</a:t>
            </a:r>
          </a:p>
          <a:p>
            <a:pPr lvl="1"/>
            <a:r>
              <a:rPr lang="en-US" dirty="0" smtClean="0"/>
              <a:t>    </a:t>
            </a:r>
            <a:r>
              <a:rPr lang="zh-CN" altLang="en-US" dirty="0" smtClean="0"/>
              <a:t>警告</a:t>
            </a:r>
            <a:r>
              <a:rPr lang="en-US" dirty="0" smtClean="0"/>
              <a:t>:  </a:t>
            </a:r>
            <a:r>
              <a:rPr lang="zh-CN" altLang="en-US" dirty="0" smtClean="0"/>
              <a:t>你可能会导致正常操作系统的误装！所以使用时需要谨慎！</a:t>
            </a:r>
            <a:endParaRPr lang="en-US" dirty="0"/>
          </a:p>
        </p:txBody>
      </p:sp>
      <p:pic>
        <p:nvPicPr>
          <p:cNvPr id="4" name="Picture 2" descr="C:\WINDOWS\pchealth\helpctr\System\images\warning.gif"/>
          <p:cNvPicPr>
            <a:picLocks noChangeAspect="1" noChangeArrowheads="1"/>
          </p:cNvPicPr>
          <p:nvPr/>
        </p:nvPicPr>
        <p:blipFill>
          <a:blip r:embed="rId3" cstate="print"/>
          <a:srcRect/>
          <a:stretch>
            <a:fillRect/>
          </a:stretch>
        </p:blipFill>
        <p:spPr bwMode="auto">
          <a:xfrm>
            <a:off x="1195366" y="3981456"/>
            <a:ext cx="304800" cy="3048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75946" cy="688381"/>
          </a:xfrm>
        </p:spPr>
        <p:txBody>
          <a:bodyPr>
            <a:noAutofit/>
          </a:bodyPr>
          <a:lstStyle/>
          <a:p>
            <a:r>
              <a:rPr lang="zh-CN" altLang="en-US" dirty="0" smtClean="0"/>
              <a:t>增强的操作系统部署</a:t>
            </a:r>
            <a:endParaRPr dirty="0"/>
          </a:p>
        </p:txBody>
      </p:sp>
      <p:sp>
        <p:nvSpPr>
          <p:cNvPr id="3" name="Content Placeholder 2"/>
          <p:cNvSpPr>
            <a:spLocks noGrp="1"/>
          </p:cNvSpPr>
          <p:nvPr>
            <p:ph idx="1"/>
          </p:nvPr>
        </p:nvSpPr>
        <p:spPr>
          <a:xfrm>
            <a:off x="381000" y="1412875"/>
            <a:ext cx="4648200" cy="3625608"/>
          </a:xfrm>
        </p:spPr>
        <p:txBody>
          <a:bodyPr/>
          <a:lstStyle/>
          <a:p>
            <a:r>
              <a:rPr lang="zh-CN" altLang="en-US" dirty="0" smtClean="0"/>
              <a:t>可以在任务序列执行命令行处指定特殊账号</a:t>
            </a:r>
            <a:endParaRPr lang="en-US" altLang="zh-CN" dirty="0" smtClean="0"/>
          </a:p>
          <a:p>
            <a:endParaRPr lang="en-US" dirty="0" smtClean="0"/>
          </a:p>
          <a:p>
            <a:pPr lvl="1"/>
            <a:r>
              <a:rPr lang="zh-CN" altLang="en-US" dirty="0" smtClean="0"/>
              <a:t>为任务序列提供了</a:t>
            </a:r>
            <a:r>
              <a:rPr lang="en-US" dirty="0" smtClean="0"/>
              <a:t> “Run As” </a:t>
            </a:r>
            <a:r>
              <a:rPr lang="zh-CN" altLang="en-US" dirty="0" smtClean="0"/>
              <a:t>的功能</a:t>
            </a:r>
            <a:endParaRPr lang="en-US" altLang="zh-CN" dirty="0" smtClean="0"/>
          </a:p>
          <a:p>
            <a:pPr lvl="1"/>
            <a:endParaRPr lang="en-US" dirty="0" smtClean="0"/>
          </a:p>
          <a:p>
            <a:pPr lvl="1"/>
            <a:r>
              <a:rPr lang="zh-CN" altLang="en-US" dirty="0" smtClean="0"/>
              <a:t>为类似于</a:t>
            </a:r>
            <a:r>
              <a:rPr lang="en-US" altLang="zh-CN" dirty="0" smtClean="0"/>
              <a:t>SQL</a:t>
            </a:r>
            <a:r>
              <a:rPr lang="zh-CN" altLang="en-US" dirty="0" smtClean="0"/>
              <a:t> </a:t>
            </a:r>
            <a:r>
              <a:rPr lang="en-US" altLang="zh-CN" dirty="0" smtClean="0"/>
              <a:t>Server</a:t>
            </a:r>
            <a:r>
              <a:rPr lang="zh-CN" altLang="en-US" dirty="0" smtClean="0"/>
              <a:t>的安装提供指定的账号进行</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81600" y="1828800"/>
            <a:ext cx="3634366" cy="4643437"/>
          </a:xfrm>
          <a:prstGeom prst="rect">
            <a:avLst/>
          </a:prstGeom>
          <a:noFill/>
          <a:ln w="9525">
            <a:noFill/>
            <a:miter lim="800000"/>
            <a:headEnd/>
            <a:tailEnd/>
          </a:ln>
          <a:effectLst/>
        </p:spPr>
      </p:pic>
      <p:sp>
        <p:nvSpPr>
          <p:cNvPr id="5" name="Rounded Rectangle 4"/>
          <p:cNvSpPr/>
          <p:nvPr/>
        </p:nvSpPr>
        <p:spPr bwMode="auto">
          <a:xfrm>
            <a:off x="5181600" y="5257800"/>
            <a:ext cx="3581400" cy="990600"/>
          </a:xfrm>
          <a:prstGeom prst="roundRect">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75946" cy="673267"/>
          </a:xfrm>
        </p:spPr>
        <p:txBody>
          <a:bodyPr>
            <a:noAutofit/>
          </a:bodyPr>
          <a:lstStyle/>
          <a:p>
            <a:r>
              <a:rPr lang="zh-CN" altLang="en-US" dirty="0" smtClean="0"/>
              <a:t>增强的操作系统部署</a:t>
            </a:r>
            <a:endParaRPr lang="zh-CN" altLang="en-US" dirty="0"/>
          </a:p>
        </p:txBody>
      </p:sp>
      <p:sp>
        <p:nvSpPr>
          <p:cNvPr id="3" name="Content Placeholder 2"/>
          <p:cNvSpPr>
            <a:spLocks noGrp="1"/>
          </p:cNvSpPr>
          <p:nvPr>
            <p:ph idx="1"/>
          </p:nvPr>
        </p:nvSpPr>
        <p:spPr>
          <a:xfrm>
            <a:off x="381000" y="1412875"/>
            <a:ext cx="8382000" cy="4419671"/>
          </a:xfrm>
        </p:spPr>
        <p:txBody>
          <a:bodyPr/>
          <a:lstStyle/>
          <a:p>
            <a:r>
              <a:rPr lang="zh-CN" altLang="en-US" dirty="0" smtClean="0"/>
              <a:t>在</a:t>
            </a:r>
            <a:r>
              <a:rPr lang="en-US" altLang="zh-CN" dirty="0" smtClean="0"/>
              <a:t>Windows PE </a:t>
            </a:r>
            <a:r>
              <a:rPr lang="zh-CN" altLang="en-US" dirty="0" smtClean="0"/>
              <a:t>上设置操作系统镜像的多播</a:t>
            </a:r>
            <a:endParaRPr lang="en-US" dirty="0" smtClean="0"/>
          </a:p>
          <a:p>
            <a:pPr lvl="1"/>
            <a:r>
              <a:rPr lang="zh-CN" altLang="en-US" dirty="0" smtClean="0"/>
              <a:t>对其他应用程序包或运行完整操作系统的计算机没有多播功能</a:t>
            </a:r>
            <a:endParaRPr lang="en-US" dirty="0" smtClean="0"/>
          </a:p>
          <a:p>
            <a:pPr lvl="1"/>
            <a:r>
              <a:rPr lang="zh-CN" altLang="en-US" dirty="0" smtClean="0"/>
              <a:t>多播是分发点上的一个选项</a:t>
            </a:r>
            <a:r>
              <a:rPr lang="en-US" dirty="0" smtClean="0"/>
              <a:t> (</a:t>
            </a:r>
            <a:r>
              <a:rPr lang="zh-CN" altLang="en-US" dirty="0" smtClean="0"/>
              <a:t>类似于</a:t>
            </a:r>
            <a:r>
              <a:rPr lang="en-US" dirty="0" smtClean="0"/>
              <a:t> BITS)</a:t>
            </a:r>
          </a:p>
          <a:p>
            <a:pPr lvl="2"/>
            <a:r>
              <a:rPr lang="zh-CN" altLang="en-US" dirty="0" smtClean="0"/>
              <a:t>分发点必须运行于</a:t>
            </a:r>
            <a:r>
              <a:rPr lang="en-US" dirty="0" smtClean="0"/>
              <a:t>Windows Server 2008 </a:t>
            </a:r>
            <a:r>
              <a:rPr lang="zh-CN" altLang="en-US" dirty="0" smtClean="0"/>
              <a:t>的</a:t>
            </a:r>
            <a:r>
              <a:rPr lang="en-US" dirty="0" smtClean="0"/>
              <a:t> WDS</a:t>
            </a:r>
            <a:r>
              <a:rPr lang="zh-CN" altLang="en-US" dirty="0" smtClean="0"/>
              <a:t>上</a:t>
            </a:r>
            <a:endParaRPr lang="en-US" dirty="0" smtClean="0"/>
          </a:p>
          <a:p>
            <a:pPr lvl="2"/>
            <a:r>
              <a:rPr lang="en-US" dirty="0" err="1" smtClean="0"/>
              <a:t>ConfigMgr</a:t>
            </a:r>
            <a:r>
              <a:rPr lang="en-US" dirty="0" smtClean="0"/>
              <a:t> </a:t>
            </a:r>
            <a:r>
              <a:rPr lang="zh-CN" altLang="en-US" dirty="0" smtClean="0"/>
              <a:t>的多播基于</a:t>
            </a:r>
            <a:r>
              <a:rPr lang="en-US" dirty="0" smtClean="0"/>
              <a:t> WDS </a:t>
            </a:r>
            <a:r>
              <a:rPr lang="zh-CN" altLang="en-US" dirty="0" smtClean="0"/>
              <a:t>的多播</a:t>
            </a:r>
            <a:endParaRPr lang="en-US" dirty="0" smtClean="0"/>
          </a:p>
          <a:p>
            <a:pPr lvl="1"/>
            <a:r>
              <a:rPr lang="zh-CN" altLang="en-US" dirty="0" smtClean="0"/>
              <a:t>必须为操作系统镜像包选择多播设置</a:t>
            </a:r>
            <a:endParaRPr lang="en-US" dirty="0" smtClean="0"/>
          </a:p>
          <a:p>
            <a:pPr lvl="1"/>
            <a:r>
              <a:rPr lang="zh-CN" altLang="en-US" dirty="0" smtClean="0"/>
              <a:t>使用</a:t>
            </a:r>
            <a:r>
              <a:rPr lang="en-US" dirty="0" smtClean="0"/>
              <a:t> WDS </a:t>
            </a:r>
            <a:r>
              <a:rPr lang="zh-CN" altLang="en-US" dirty="0" smtClean="0"/>
              <a:t>的</a:t>
            </a:r>
            <a:r>
              <a:rPr lang="en-US" dirty="0" smtClean="0"/>
              <a:t>  </a:t>
            </a:r>
            <a:r>
              <a:rPr lang="en-US" dirty="0" err="1" smtClean="0"/>
              <a:t>ScheduleCast</a:t>
            </a:r>
            <a:r>
              <a:rPr lang="en-US" dirty="0" smtClean="0"/>
              <a:t> </a:t>
            </a:r>
            <a:r>
              <a:rPr lang="zh-CN" altLang="en-US" dirty="0" smtClean="0"/>
              <a:t>和</a:t>
            </a:r>
            <a:r>
              <a:rPr lang="en-US" dirty="0" smtClean="0"/>
              <a:t> </a:t>
            </a:r>
            <a:r>
              <a:rPr lang="en-US" dirty="0" err="1" smtClean="0"/>
              <a:t>AutoCast</a:t>
            </a:r>
            <a:r>
              <a:rPr lang="zh-CN" altLang="en-US" dirty="0" smtClean="0"/>
              <a:t> 模式</a:t>
            </a:r>
            <a:endParaRPr lang="en-US" dirty="0" smtClean="0"/>
          </a:p>
          <a:p>
            <a:pPr lvl="1"/>
            <a:r>
              <a:rPr lang="zh-CN" altLang="en-US" dirty="0" smtClean="0"/>
              <a:t>建议仅应用于带宽质量 较好的局域网</a:t>
            </a:r>
            <a:endParaRPr lang="en-US" dirty="0" smtClean="0"/>
          </a:p>
          <a:p>
            <a:pPr lvl="2"/>
            <a:r>
              <a:rPr lang="zh-CN" altLang="en-US" dirty="0" smtClean="0"/>
              <a:t>不建议应用于广域网</a:t>
            </a:r>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增强的操作系统部署</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tx1"/>
              </a:buClr>
            </a:pPr>
            <a:r>
              <a:rPr lang="zh-CN" altLang="en-US" sz="2000" dirty="0" smtClean="0">
                <a:solidFill>
                  <a:schemeClr val="tx1"/>
                </a:solidFill>
              </a:rPr>
              <a:t>客户端状态报告</a:t>
            </a:r>
            <a:endParaRPr lang="en-US" altLang="zh-CN" sz="2000" dirty="0" smtClean="0">
              <a:solidFill>
                <a:schemeClr val="tx1"/>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41954"/>
            <a:ext cx="8375946" cy="729591"/>
          </a:xfrm>
        </p:spPr>
        <p:txBody>
          <a:bodyPr>
            <a:normAutofit/>
          </a:bodyPr>
          <a:lstStyle/>
          <a:p>
            <a:r>
              <a:rPr lang="zh-CN" altLang="en-US" dirty="0" smtClean="0"/>
              <a:t>客户端状态报告</a:t>
            </a:r>
            <a:endParaRPr lang="en-US" dirty="0"/>
          </a:p>
        </p:txBody>
      </p:sp>
      <p:sp>
        <p:nvSpPr>
          <p:cNvPr id="3" name="Content Placeholder 2"/>
          <p:cNvSpPr>
            <a:spLocks noGrp="1"/>
          </p:cNvSpPr>
          <p:nvPr>
            <p:ph idx="1"/>
          </p:nvPr>
        </p:nvSpPr>
        <p:spPr>
          <a:xfrm>
            <a:off x="381000" y="1412875"/>
            <a:ext cx="8382000" cy="4278094"/>
          </a:xfrm>
        </p:spPr>
        <p:txBody>
          <a:bodyPr/>
          <a:lstStyle/>
          <a:p>
            <a:pPr lvl="0"/>
            <a:r>
              <a:rPr lang="zh-CN" altLang="en-US" dirty="0" smtClean="0"/>
              <a:t>基于</a:t>
            </a:r>
            <a:r>
              <a:rPr lang="en-US" dirty="0" smtClean="0"/>
              <a:t>SMS 2003 </a:t>
            </a:r>
            <a:r>
              <a:rPr lang="zh-CN" altLang="en-US" dirty="0" smtClean="0"/>
              <a:t>的 </a:t>
            </a:r>
            <a:r>
              <a:rPr lang="en-US" dirty="0" smtClean="0"/>
              <a:t>Client Health Tool</a:t>
            </a:r>
          </a:p>
          <a:p>
            <a:pPr lvl="1"/>
            <a:r>
              <a:rPr lang="zh-CN" altLang="en-US" dirty="0" smtClean="0"/>
              <a:t>新增的改进和功能</a:t>
            </a:r>
            <a:endParaRPr lang="en-US" dirty="0" smtClean="0"/>
          </a:p>
          <a:p>
            <a:pPr lvl="0"/>
            <a:r>
              <a:rPr lang="zh-CN" altLang="en-US" dirty="0" smtClean="0"/>
              <a:t>提供额外服务</a:t>
            </a:r>
            <a:r>
              <a:rPr lang="en-US" altLang="zh-CN" dirty="0" smtClean="0"/>
              <a:t>,</a:t>
            </a:r>
            <a:r>
              <a:rPr lang="zh-CN" altLang="en-US" dirty="0" smtClean="0"/>
              <a:t>查询站点系统和客户端的代理状况和整体健康情况</a:t>
            </a:r>
            <a:endParaRPr lang="en-US" dirty="0" smtClean="0"/>
          </a:p>
          <a:p>
            <a:pPr lvl="1"/>
            <a:r>
              <a:rPr lang="zh-CN" altLang="en-US" dirty="0" smtClean="0"/>
              <a:t>与站点数据库集成</a:t>
            </a:r>
            <a:endParaRPr lang="en-US" dirty="0" smtClean="0"/>
          </a:p>
          <a:p>
            <a:pPr lvl="0"/>
            <a:r>
              <a:rPr lang="zh-CN" altLang="en-US" dirty="0" smtClean="0"/>
              <a:t>对客户端活动的关键指标进行报告，帮助管理员监视和维护他们客户端的健康情况</a:t>
            </a:r>
            <a:endParaRPr lang="en-US" dirty="0" smtClean="0"/>
          </a:p>
          <a:p>
            <a:pPr lvl="1"/>
            <a:r>
              <a:rPr lang="zh-CN" altLang="en-US" dirty="0" smtClean="0"/>
              <a:t>有</a:t>
            </a:r>
            <a:r>
              <a:rPr lang="en-US" altLang="zh-CN" dirty="0" smtClean="0"/>
              <a:t>6</a:t>
            </a:r>
            <a:r>
              <a:rPr lang="zh-CN" altLang="en-US" dirty="0" smtClean="0"/>
              <a:t>个针对客户端状态的报表</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客户端状态报告</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tx1"/>
              </a:buClr>
            </a:pPr>
            <a:r>
              <a:rPr lang="en-US" altLang="zh-CN" sz="2000" dirty="0" smtClean="0">
                <a:solidFill>
                  <a:schemeClr val="tx1"/>
                </a:solidFill>
              </a:rPr>
              <a:t>SQL </a:t>
            </a:r>
            <a:r>
              <a:rPr lang="zh-CN" altLang="en-US" sz="2000" dirty="0" smtClean="0">
                <a:solidFill>
                  <a:schemeClr val="tx1"/>
                </a:solidFill>
              </a:rPr>
              <a:t>报表服务集成</a:t>
            </a:r>
            <a:endParaRPr lang="en-US" altLang="zh-CN" sz="2000" dirty="0" smtClean="0">
              <a:solidFill>
                <a:schemeClr val="tx1"/>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r>
              <a:rPr lang="en-US" altLang="zh-CN" sz="3600" dirty="0" smtClean="0">
                <a:latin typeface="+mj-lt"/>
              </a:rPr>
              <a:t>Configuration Manager 2007 RTM &amp; SP1</a:t>
            </a:r>
          </a:p>
          <a:p>
            <a:pPr marL="398463" indent="47625">
              <a:buClrTx/>
            </a:pPr>
            <a:r>
              <a:rPr lang="zh-CN" altLang="en-US" sz="2000" dirty="0" smtClean="0">
                <a:solidFill>
                  <a:schemeClr val="tx1"/>
                </a:solidFill>
              </a:rPr>
              <a:t>功能概述</a:t>
            </a:r>
            <a:endParaRPr lang="en-US" altLang="zh-CN" sz="2000" dirty="0" smtClean="0">
              <a:solidFill>
                <a:schemeClr val="tx1"/>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tx1"/>
              </a:buClr>
            </a:pPr>
            <a:r>
              <a:rPr lang="zh-CN" altLang="en-US" sz="2000" dirty="0" smtClean="0">
                <a:solidFill>
                  <a:schemeClr val="tx1"/>
                </a:solidFill>
              </a:rPr>
              <a:t>应用虚拟化管理</a:t>
            </a:r>
            <a:endParaRPr lang="en-US" altLang="zh-CN" sz="2000" dirty="0" smtClean="0">
              <a:solidFill>
                <a:schemeClr val="tx1"/>
              </a:solidFill>
            </a:endParaRPr>
          </a:p>
          <a:p>
            <a:pPr marL="398463" lvl="0" indent="47625">
              <a:buClr>
                <a:schemeClr val="tx1"/>
              </a:buClr>
            </a:pPr>
            <a:r>
              <a:rPr lang="zh-CN" altLang="en-US" sz="2000" dirty="0" smtClean="0">
                <a:solidFill>
                  <a:schemeClr val="tx1"/>
                </a:solidFill>
              </a:rPr>
              <a:t>增强的操作系统部署</a:t>
            </a:r>
            <a:endParaRPr lang="en-US" altLang="zh-CN" sz="2000" dirty="0" smtClean="0">
              <a:solidFill>
                <a:schemeClr val="tx1"/>
              </a:solidFill>
            </a:endParaRPr>
          </a:p>
          <a:p>
            <a:pPr marL="398463" lvl="0" indent="47625">
              <a:buClr>
                <a:schemeClr val="tx1"/>
              </a:buClr>
            </a:pPr>
            <a:r>
              <a:rPr lang="zh-CN" altLang="en-US" sz="2000" dirty="0" smtClean="0">
                <a:solidFill>
                  <a:schemeClr val="tx1"/>
                </a:solidFill>
              </a:rPr>
              <a:t>客户端状态报告</a:t>
            </a:r>
            <a:endParaRPr lang="en-US" altLang="zh-CN" sz="2000" dirty="0" smtClean="0">
              <a:solidFill>
                <a:schemeClr val="tx1"/>
              </a:solidFill>
            </a:endParaRPr>
          </a:p>
          <a:p>
            <a:pPr marL="398463" lvl="0" indent="47625">
              <a:buClr>
                <a:schemeClr val="tx1"/>
              </a:buClr>
            </a:pPr>
            <a:r>
              <a:rPr lang="en-US" altLang="zh-CN" sz="2000" dirty="0" smtClean="0">
                <a:solidFill>
                  <a:schemeClr val="tx1"/>
                </a:solidFill>
              </a:rPr>
              <a:t>SQL </a:t>
            </a:r>
            <a:r>
              <a:rPr lang="zh-CN" altLang="en-US" sz="2000" dirty="0" smtClean="0">
                <a:solidFill>
                  <a:schemeClr val="tx1"/>
                </a:solidFill>
              </a:rPr>
              <a:t>报表服务集成</a:t>
            </a:r>
            <a:endParaRPr lang="en-US" altLang="zh-CN" sz="2000" dirty="0" smtClean="0">
              <a:solidFill>
                <a:schemeClr val="tx1"/>
              </a:solidFill>
            </a:endParaRPr>
          </a:p>
          <a:p>
            <a:pPr marL="398463" lvl="0" indent="47625">
              <a:buClr>
                <a:schemeClr val="tx1"/>
              </a:buClr>
            </a:pPr>
            <a:r>
              <a:rPr lang="en-US" altLang="zh-CN" sz="2000" dirty="0" smtClean="0">
                <a:solidFill>
                  <a:schemeClr val="tx1"/>
                </a:solidFill>
              </a:rPr>
              <a:t>Forefront Client Security</a:t>
            </a:r>
            <a:r>
              <a:rPr lang="zh-CN" altLang="en-US" sz="2000" dirty="0" smtClean="0">
                <a:solidFill>
                  <a:schemeClr val="tx1"/>
                </a:solidFill>
              </a:rPr>
              <a:t> 集成报告</a:t>
            </a:r>
            <a:endParaRPr lang="en-US" altLang="zh-CN" sz="2000" dirty="0" smtClean="0">
              <a:solidFill>
                <a:schemeClr val="tx1"/>
              </a:solidFill>
            </a:endParaRPr>
          </a:p>
          <a:p>
            <a:pPr marL="398463" indent="-398463"/>
            <a:r>
              <a:rPr lang="en-US" altLang="zh-CN" sz="3600" dirty="0" smtClean="0">
                <a:latin typeface="+mj-lt"/>
              </a:rPr>
              <a:t>Configuration Manager </a:t>
            </a:r>
            <a:r>
              <a:rPr lang="zh-CN" altLang="en-US" sz="3600" dirty="0" smtClean="0">
                <a:latin typeface="+mj-lt"/>
              </a:rPr>
              <a:t>未来展望</a:t>
            </a:r>
            <a:endParaRPr lang="en-US" altLang="zh-CN" sz="3600" dirty="0" smtClean="0">
              <a:latin typeface="+mj-lt"/>
            </a:endParaRPr>
          </a:p>
          <a:p>
            <a:pPr marL="398463" indent="-398463">
              <a:buClr>
                <a:schemeClr val="bg2"/>
              </a:buClr>
            </a:pPr>
            <a:r>
              <a:rPr lang="zh-CN" altLang="en-US" sz="3600" dirty="0" smtClean="0">
                <a:latin typeface="+mj-lt"/>
              </a:rPr>
              <a:t>疑问和解答</a:t>
            </a:r>
            <a:endParaRPr lang="en-US" altLang="zh-CN" sz="3600" dirty="0" smtClean="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9056"/>
            <a:ext cx="8375946" cy="711052"/>
          </a:xfrm>
        </p:spPr>
        <p:txBody>
          <a:bodyPr>
            <a:normAutofit/>
          </a:bodyPr>
          <a:lstStyle/>
          <a:p>
            <a:r>
              <a:rPr lang="en-US" altLang="zh-CN" dirty="0" smtClean="0"/>
              <a:t>SQL</a:t>
            </a:r>
            <a:r>
              <a:rPr lang="zh-CN" altLang="en-US" dirty="0" smtClean="0"/>
              <a:t>报表服务集成</a:t>
            </a:r>
            <a:endParaRPr lang="en-US" dirty="0"/>
          </a:p>
        </p:txBody>
      </p:sp>
      <p:sp>
        <p:nvSpPr>
          <p:cNvPr id="3" name="Content Placeholder 2"/>
          <p:cNvSpPr>
            <a:spLocks noGrp="1"/>
          </p:cNvSpPr>
          <p:nvPr>
            <p:ph idx="1"/>
          </p:nvPr>
        </p:nvSpPr>
        <p:spPr>
          <a:xfrm>
            <a:off x="381000" y="1142984"/>
            <a:ext cx="8382000" cy="5453801"/>
          </a:xfrm>
        </p:spPr>
        <p:txBody>
          <a:bodyPr/>
          <a:lstStyle/>
          <a:p>
            <a:r>
              <a:rPr lang="zh-CN" altLang="en-US" sz="2800" dirty="0" smtClean="0"/>
              <a:t>新的服务角色名为</a:t>
            </a:r>
            <a:r>
              <a:rPr lang="en-US" sz="2800" dirty="0" smtClean="0"/>
              <a:t>“Reporting Services Point”</a:t>
            </a:r>
          </a:p>
          <a:p>
            <a:r>
              <a:rPr lang="zh-CN" altLang="en-US" sz="2800" dirty="0" smtClean="0"/>
              <a:t>具有转换</a:t>
            </a:r>
            <a:r>
              <a:rPr lang="en-US" altLang="zh-CN" sz="2800" dirty="0" smtClean="0"/>
              <a:t>/</a:t>
            </a:r>
            <a:r>
              <a:rPr lang="zh-CN" altLang="en-US" sz="2800" dirty="0" smtClean="0"/>
              <a:t>拷贝传统 </a:t>
            </a:r>
            <a:r>
              <a:rPr lang="en-US" sz="2800" dirty="0" smtClean="0"/>
              <a:t>Configuration Manager </a:t>
            </a:r>
            <a:r>
              <a:rPr lang="zh-CN" altLang="en-US" sz="2800" dirty="0" smtClean="0"/>
              <a:t>报表为定义语言格式的报表</a:t>
            </a:r>
            <a:r>
              <a:rPr lang="en-US" altLang="zh-CN" sz="2800" dirty="0" smtClean="0"/>
              <a:t>,</a:t>
            </a:r>
            <a:r>
              <a:rPr lang="zh-CN" altLang="en-US" sz="2800" dirty="0" smtClean="0"/>
              <a:t>并且通过 </a:t>
            </a:r>
            <a:r>
              <a:rPr lang="en-US" altLang="zh-CN" sz="2800" dirty="0" smtClean="0"/>
              <a:t>Reporting Services point </a:t>
            </a:r>
            <a:r>
              <a:rPr lang="zh-CN" altLang="en-US" sz="2800" dirty="0" smtClean="0"/>
              <a:t>发布出来</a:t>
            </a:r>
            <a:endParaRPr lang="en-US" sz="2800" dirty="0" smtClean="0"/>
          </a:p>
          <a:p>
            <a:pPr lvl="1"/>
            <a:r>
              <a:rPr lang="zh-CN" altLang="en-US" sz="2400" dirty="0" smtClean="0"/>
              <a:t>转换所有或选择的报表</a:t>
            </a:r>
            <a:endParaRPr lang="en-US" sz="2400" dirty="0" smtClean="0"/>
          </a:p>
          <a:p>
            <a:r>
              <a:rPr lang="zh-CN" altLang="en-US" sz="2800" dirty="0" smtClean="0"/>
              <a:t>新的节点</a:t>
            </a:r>
            <a:endParaRPr lang="en-US" sz="2800" dirty="0" smtClean="0"/>
          </a:p>
          <a:p>
            <a:pPr lvl="1"/>
            <a:r>
              <a:rPr lang="en-US" sz="2400" dirty="0" smtClean="0"/>
              <a:t>Computer Management -&gt; Reporting -&gt; Reporting Services Reporting</a:t>
            </a:r>
          </a:p>
          <a:p>
            <a:r>
              <a:rPr lang="zh-CN" altLang="en-US" sz="2800" dirty="0" smtClean="0"/>
              <a:t>具有管理能力</a:t>
            </a:r>
            <a:r>
              <a:rPr lang="en-US" altLang="zh-CN" sz="2800" dirty="0" smtClean="0"/>
              <a:t>,</a:t>
            </a:r>
            <a:r>
              <a:rPr lang="zh-CN" altLang="en-US" sz="2800" dirty="0" smtClean="0"/>
              <a:t>可以从</a:t>
            </a:r>
            <a:r>
              <a:rPr lang="en-US" altLang="zh-CN" sz="2800" dirty="0" smtClean="0"/>
              <a:t>SCCM</a:t>
            </a:r>
            <a:r>
              <a:rPr lang="zh-CN" altLang="en-US" sz="2800" dirty="0" smtClean="0"/>
              <a:t>管理控制台浏览和运行报表服务</a:t>
            </a:r>
            <a:endParaRPr lang="en-US" sz="2800" dirty="0" smtClean="0"/>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SQL Reporting Services </a:t>
            </a:r>
            <a:r>
              <a:rPr lang="zh-CN" altLang="en-US" dirty="0" smtClean="0"/>
              <a:t>集成</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2007 R2</a:t>
            </a:r>
            <a:r>
              <a:rPr lang="zh-CN" altLang="en-US" sz="3600" dirty="0" smtClean="0">
                <a:latin typeface="+mj-lt"/>
              </a:rPr>
              <a:t> 新特性</a:t>
            </a:r>
            <a:endParaRPr lang="en-US" altLang="zh-CN" sz="3600" dirty="0" smtClean="0">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tx1"/>
              </a:buClr>
            </a:pPr>
            <a:r>
              <a:rPr lang="en-US" altLang="zh-CN" sz="2000" dirty="0" smtClean="0">
                <a:solidFill>
                  <a:schemeClr val="tx1"/>
                </a:solidFill>
              </a:rPr>
              <a:t>Forefront Client Security</a:t>
            </a:r>
            <a:r>
              <a:rPr lang="zh-CN" altLang="en-US" sz="2000" dirty="0" smtClean="0">
                <a:solidFill>
                  <a:schemeClr val="tx1"/>
                </a:solidFill>
              </a:rPr>
              <a:t> 集成报告</a:t>
            </a:r>
            <a:endParaRPr lang="en-US" altLang="zh-CN" sz="2000" dirty="0" smtClean="0">
              <a:solidFill>
                <a:schemeClr val="tx1"/>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19284"/>
            <a:ext cx="8375946" cy="680824"/>
          </a:xfrm>
        </p:spPr>
        <p:txBody>
          <a:bodyPr>
            <a:noAutofit/>
          </a:bodyPr>
          <a:lstStyle/>
          <a:p>
            <a:r>
              <a:rPr dirty="0" smtClean="0"/>
              <a:t>FCS </a:t>
            </a:r>
            <a:r>
              <a:rPr lang="zh-CN" altLang="en-US" dirty="0" smtClean="0"/>
              <a:t>集成报告</a:t>
            </a:r>
            <a:endParaRPr lang="en-US" dirty="0"/>
          </a:p>
        </p:txBody>
      </p:sp>
      <p:sp>
        <p:nvSpPr>
          <p:cNvPr id="3" name="Content Placeholder 2"/>
          <p:cNvSpPr>
            <a:spLocks noGrp="1"/>
          </p:cNvSpPr>
          <p:nvPr>
            <p:ph idx="1"/>
          </p:nvPr>
        </p:nvSpPr>
        <p:spPr>
          <a:xfrm>
            <a:off x="381000" y="1412875"/>
            <a:ext cx="8382000" cy="3871829"/>
          </a:xfrm>
        </p:spPr>
        <p:txBody>
          <a:bodyPr/>
          <a:lstStyle/>
          <a:p>
            <a:pPr marL="398463" indent="-398463"/>
            <a:r>
              <a:rPr lang="en-US" sz="2800" dirty="0" smtClean="0"/>
              <a:t>Forefront Client Security</a:t>
            </a:r>
          </a:p>
          <a:p>
            <a:pPr marL="796925" lvl="1" indent="-398463"/>
            <a:r>
              <a:rPr lang="zh-CN" altLang="en-US" sz="2400" dirty="0" smtClean="0"/>
              <a:t>为企业桌面、移动设备和服务器系统提供统一的病毒保护体系</a:t>
            </a:r>
            <a:endParaRPr lang="en-US" sz="2400" dirty="0" smtClean="0"/>
          </a:p>
          <a:p>
            <a:pPr marL="796925" lvl="1" indent="-398463"/>
            <a:r>
              <a:rPr lang="zh-CN" altLang="en-US" sz="2400" dirty="0" smtClean="0"/>
              <a:t>增强了对于威胁和弱点的能见度</a:t>
            </a:r>
            <a:endParaRPr lang="en-US" sz="2400" dirty="0" smtClean="0"/>
          </a:p>
          <a:p>
            <a:pPr marL="398463" indent="-398463"/>
            <a:r>
              <a:rPr lang="zh-CN" altLang="en-US" sz="2800" dirty="0" smtClean="0"/>
              <a:t>将</a:t>
            </a:r>
            <a:r>
              <a:rPr lang="en-US" sz="2800" dirty="0" smtClean="0"/>
              <a:t>Forefront Client Security </a:t>
            </a:r>
            <a:r>
              <a:rPr lang="zh-CN" altLang="en-US" sz="2800" dirty="0" smtClean="0"/>
              <a:t>和</a:t>
            </a:r>
            <a:r>
              <a:rPr lang="en-US" sz="2800" dirty="0" smtClean="0"/>
              <a:t> Configuration Manager 2007 R2</a:t>
            </a:r>
            <a:r>
              <a:rPr lang="zh-CN" altLang="en-US" sz="2800" dirty="0" smtClean="0"/>
              <a:t>进行了轻量级集成</a:t>
            </a:r>
            <a:endParaRPr lang="en-US" sz="2800" dirty="0" smtClean="0"/>
          </a:p>
          <a:p>
            <a:pPr marL="796925" lvl="1" indent="-398463"/>
            <a:r>
              <a:rPr lang="en-US" altLang="zh-CN" sz="2400" dirty="0" smtClean="0"/>
              <a:t>FCS</a:t>
            </a:r>
            <a:r>
              <a:rPr lang="zh-CN" altLang="en-US" sz="2400" dirty="0" smtClean="0"/>
              <a:t>配置包将评估在</a:t>
            </a:r>
            <a:r>
              <a:rPr lang="en-US" altLang="zh-CN" sz="2400" dirty="0" smtClean="0"/>
              <a:t>Configuration Manager 2007 R2 </a:t>
            </a:r>
            <a:r>
              <a:rPr lang="zh-CN" altLang="en-US" sz="2400" dirty="0" smtClean="0"/>
              <a:t>客户端上的</a:t>
            </a:r>
            <a:r>
              <a:rPr lang="en-US" altLang="zh-CN" sz="2400" dirty="0" smtClean="0"/>
              <a:t>FCS</a:t>
            </a:r>
            <a:r>
              <a:rPr lang="zh-CN" altLang="en-US" sz="2400" dirty="0" smtClean="0"/>
              <a:t>代理的状态</a:t>
            </a:r>
            <a:endParaRPr lang="en-US" sz="2400" dirty="0" smtClean="0"/>
          </a:p>
          <a:p>
            <a:pPr marL="796925" lvl="1" indent="-398463"/>
            <a:r>
              <a:rPr lang="zh-CN" altLang="en-US" sz="2400" dirty="0" smtClean="0"/>
              <a:t>管理员可以通过已经存在的目标配置管理报告去生成</a:t>
            </a:r>
            <a:r>
              <a:rPr lang="en-US" altLang="zh-CN" sz="2400" dirty="0" smtClean="0"/>
              <a:t>FCS</a:t>
            </a:r>
            <a:r>
              <a:rPr lang="zh-CN" altLang="en-US" sz="2400" dirty="0" smtClean="0"/>
              <a:t>客户端的整体状态</a:t>
            </a:r>
            <a:endParaRPr lang="en-US"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Forefront Client Security </a:t>
            </a:r>
            <a:r>
              <a:rPr lang="zh-CN" altLang="en-US" sz="2400" dirty="0" smtClean="0"/>
              <a:t>集成报告</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R2</a:t>
            </a:r>
            <a:r>
              <a:rPr lang="zh-CN" altLang="en-US" sz="3600" dirty="0" smtClean="0">
                <a:solidFill>
                  <a:schemeClr val="accent6">
                    <a:lumMod val="40000"/>
                    <a:lumOff val="60000"/>
                  </a:schemeClr>
                </a:solidFill>
                <a:latin typeface="+mj-lt"/>
              </a:rPr>
              <a:t> 新特性</a:t>
            </a:r>
            <a:endParaRPr lang="en-US" altLang="zh-CN" sz="3600" dirty="0" smtClean="0">
              <a:solidFill>
                <a:schemeClr val="accent6">
                  <a:lumMod val="40000"/>
                  <a:lumOff val="60000"/>
                </a:schemeClr>
              </a:solidFill>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r>
              <a:rPr lang="en-US" altLang="zh-CN" sz="3600" dirty="0" smtClean="0">
                <a:latin typeface="+mj-lt"/>
              </a:rPr>
              <a:t>Configuration Manager </a:t>
            </a:r>
            <a:r>
              <a:rPr lang="zh-CN" altLang="en-US" sz="3600" dirty="0" smtClean="0">
                <a:latin typeface="+mj-lt"/>
              </a:rPr>
              <a:t>未来展望</a:t>
            </a:r>
            <a:endParaRPr lang="en-US" altLang="zh-CN" sz="3600" dirty="0" smtClean="0">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75946" cy="664797"/>
          </a:xfrm>
        </p:spPr>
        <p:txBody>
          <a:bodyPr/>
          <a:lstStyle/>
          <a:p>
            <a:pPr algn="l"/>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ConfigMgr</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2007 SP2</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295400"/>
            <a:ext cx="8382000" cy="4838248"/>
          </a:xfrm>
        </p:spPr>
        <p:txBody>
          <a:bodyPr/>
          <a:lstStyle/>
          <a:p>
            <a:pPr marL="398463" indent="-398463">
              <a:lnSpc>
                <a:spcPct val="100000"/>
              </a:lnSpc>
              <a:buClr>
                <a:schemeClr val="accent1"/>
              </a:buClr>
              <a:buSzPct val="100000"/>
              <a:buFont typeface="Wingdings" pitchFamily="2" charset="2"/>
              <a:buChar char="l"/>
            </a:pPr>
            <a:r>
              <a:rPr lang="zh-CN" altLang="en-US" sz="2800" b="1" dirty="0" smtClean="0">
                <a:solidFill>
                  <a:schemeClr val="accent1"/>
                </a:solidFill>
              </a:rPr>
              <a:t>发布日期</a:t>
            </a:r>
            <a:r>
              <a:rPr lang="en-US" sz="2800" b="1" dirty="0" smtClean="0">
                <a:solidFill>
                  <a:schemeClr val="accent1"/>
                </a:solidFill>
              </a:rPr>
              <a:t> – </a:t>
            </a:r>
            <a:r>
              <a:rPr lang="en-US" altLang="zh-CN" sz="2800" b="1" dirty="0" smtClean="0">
                <a:solidFill>
                  <a:schemeClr val="accent1"/>
                </a:solidFill>
              </a:rPr>
              <a:t>Windows</a:t>
            </a:r>
            <a:r>
              <a:rPr lang="zh-CN" altLang="en-US" sz="2800" b="1" dirty="0" smtClean="0">
                <a:solidFill>
                  <a:schemeClr val="accent1"/>
                </a:solidFill>
              </a:rPr>
              <a:t> </a:t>
            </a:r>
            <a:r>
              <a:rPr lang="en-US" altLang="zh-CN" sz="2800" b="1" dirty="0" smtClean="0">
                <a:solidFill>
                  <a:schemeClr val="accent1"/>
                </a:solidFill>
              </a:rPr>
              <a:t>7</a:t>
            </a:r>
            <a:r>
              <a:rPr lang="zh-CN" altLang="en-US" sz="2800" b="1" dirty="0" smtClean="0">
                <a:solidFill>
                  <a:schemeClr val="accent1"/>
                </a:solidFill>
              </a:rPr>
              <a:t> </a:t>
            </a:r>
            <a:r>
              <a:rPr lang="en-US" altLang="zh-CN" sz="2800" b="1" dirty="0" smtClean="0">
                <a:solidFill>
                  <a:schemeClr val="accent1"/>
                </a:solidFill>
              </a:rPr>
              <a:t>RTM</a:t>
            </a:r>
            <a:r>
              <a:rPr lang="zh-CN" altLang="en-US" sz="2800" b="1" dirty="0" smtClean="0">
                <a:solidFill>
                  <a:schemeClr val="accent1"/>
                </a:solidFill>
              </a:rPr>
              <a:t>后的</a:t>
            </a:r>
            <a:r>
              <a:rPr lang="en-US" altLang="zh-CN" sz="2800" b="1" dirty="0" smtClean="0">
                <a:solidFill>
                  <a:schemeClr val="accent1"/>
                </a:solidFill>
              </a:rPr>
              <a:t>90</a:t>
            </a:r>
            <a:r>
              <a:rPr lang="zh-CN" altLang="en-US" sz="2800" b="1" dirty="0" smtClean="0">
                <a:solidFill>
                  <a:schemeClr val="accent1"/>
                </a:solidFill>
              </a:rPr>
              <a:t>天</a:t>
            </a:r>
            <a:endParaRPr lang="en-US" altLang="zh-CN" sz="2800" b="1" dirty="0" smtClean="0">
              <a:solidFill>
                <a:schemeClr val="accent1"/>
              </a:solidFill>
            </a:endParaRPr>
          </a:p>
          <a:p>
            <a:pPr marL="398463" indent="-398463">
              <a:lnSpc>
                <a:spcPct val="100000"/>
              </a:lnSpc>
              <a:buClr>
                <a:schemeClr val="accent1"/>
              </a:buClr>
              <a:buSzPct val="100000"/>
              <a:buFont typeface="Wingdings" pitchFamily="2" charset="2"/>
              <a:buChar char="l"/>
            </a:pPr>
            <a:endParaRPr lang="en-US" sz="2800" b="1" dirty="0" smtClean="0">
              <a:solidFill>
                <a:schemeClr val="accent1"/>
              </a:solidFill>
            </a:endParaRPr>
          </a:p>
          <a:p>
            <a:pPr marL="398463" indent="-398463">
              <a:lnSpc>
                <a:spcPct val="100000"/>
              </a:lnSpc>
              <a:buClr>
                <a:schemeClr val="accent1"/>
              </a:buClr>
              <a:buSzPct val="100000"/>
              <a:buFont typeface="Wingdings" pitchFamily="2" charset="2"/>
              <a:buChar char="l"/>
            </a:pPr>
            <a:r>
              <a:rPr lang="en-US" sz="2800" b="1" dirty="0" smtClean="0">
                <a:solidFill>
                  <a:schemeClr val="accent1"/>
                </a:solidFill>
              </a:rPr>
              <a:t>Windows 7 </a:t>
            </a:r>
            <a:r>
              <a:rPr lang="zh-CN" altLang="en-US" sz="2800" b="1" dirty="0" smtClean="0">
                <a:solidFill>
                  <a:schemeClr val="accent1"/>
                </a:solidFill>
              </a:rPr>
              <a:t>的全面支持</a:t>
            </a:r>
            <a:endParaRPr lang="en-US" sz="2800" b="1" dirty="0" smtClean="0">
              <a:solidFill>
                <a:schemeClr val="accent1"/>
              </a:solidFill>
            </a:endParaRPr>
          </a:p>
          <a:p>
            <a:pPr marL="796925" lvl="1" indent="-398463">
              <a:buClr>
                <a:schemeClr val="bg1">
                  <a:lumMod val="50000"/>
                </a:schemeClr>
              </a:buClr>
              <a:buFont typeface="Wingdings" pitchFamily="2" charset="2"/>
              <a:buChar char="l"/>
            </a:pPr>
            <a:r>
              <a:rPr lang="en-US" altLang="en-US" sz="2400" dirty="0" smtClean="0"/>
              <a:t>Windows 7</a:t>
            </a:r>
            <a:r>
              <a:rPr lang="zh-CN" altLang="en-US" sz="2400" dirty="0" smtClean="0"/>
              <a:t> 和 </a:t>
            </a:r>
            <a:r>
              <a:rPr lang="en-US" altLang="en-US" sz="2400" dirty="0" smtClean="0"/>
              <a:t>Windows Server 2008 R2 </a:t>
            </a:r>
            <a:r>
              <a:rPr lang="zh-CN" altLang="en-US" sz="2400" dirty="0" smtClean="0"/>
              <a:t>可作为客户端被全面支持</a:t>
            </a:r>
            <a:endParaRPr lang="en-US" altLang="en-US" sz="2400" dirty="0" smtClean="0"/>
          </a:p>
          <a:p>
            <a:pPr marL="796925" lvl="1" indent="-398463">
              <a:buClr>
                <a:schemeClr val="bg1">
                  <a:lumMod val="50000"/>
                </a:schemeClr>
              </a:buClr>
              <a:buFont typeface="Wingdings" pitchFamily="2" charset="2"/>
              <a:buChar char="l"/>
            </a:pPr>
            <a:r>
              <a:rPr lang="en-US" altLang="en-US" sz="2400" dirty="0" err="1" smtClean="0"/>
              <a:t>ConfigMgr</a:t>
            </a:r>
            <a:r>
              <a:rPr lang="en-US" altLang="en-US" sz="2400" dirty="0" smtClean="0"/>
              <a:t> </a:t>
            </a:r>
            <a:r>
              <a:rPr lang="zh-CN" altLang="en-US" sz="2400" dirty="0" smtClean="0"/>
              <a:t>的所有服务器角色都可以运行在 </a:t>
            </a:r>
            <a:r>
              <a:rPr lang="en-US" altLang="en-US" sz="2400" dirty="0" smtClean="0"/>
              <a:t>Windows Server 2008 R2</a:t>
            </a:r>
            <a:r>
              <a:rPr lang="zh-CN" altLang="en-US" sz="2400" dirty="0" smtClean="0"/>
              <a:t>上</a:t>
            </a:r>
            <a:endParaRPr lang="en-US" altLang="en-US" sz="2400" dirty="0" smtClean="0"/>
          </a:p>
          <a:p>
            <a:pPr marL="796925" lvl="1" indent="-398463">
              <a:buClr>
                <a:schemeClr val="bg1">
                  <a:lumMod val="50000"/>
                </a:schemeClr>
              </a:buClr>
              <a:buFont typeface="Wingdings" pitchFamily="2" charset="2"/>
              <a:buChar char="l"/>
            </a:pPr>
            <a:r>
              <a:rPr lang="en-US" altLang="en-US" sz="2400" dirty="0" smtClean="0"/>
              <a:t>Windows 7 </a:t>
            </a:r>
            <a:r>
              <a:rPr lang="zh-CN" altLang="en-US" sz="2400" dirty="0" smtClean="0"/>
              <a:t>支持 </a:t>
            </a:r>
            <a:r>
              <a:rPr lang="en-US" altLang="en-US" sz="2400" dirty="0" smtClean="0"/>
              <a:t>P2P</a:t>
            </a:r>
            <a:r>
              <a:rPr lang="zh-CN" altLang="en-US" sz="2400" dirty="0" smtClean="0"/>
              <a:t>功能，实现</a:t>
            </a:r>
            <a:r>
              <a:rPr lang="en-US" altLang="en-US" sz="2400" dirty="0" err="1" smtClean="0"/>
              <a:t>BranchCache</a:t>
            </a:r>
            <a:endParaRPr lang="en-US" altLang="en-US" sz="2400" dirty="0" smtClean="0"/>
          </a:p>
          <a:p>
            <a:pPr lvl="2"/>
            <a:r>
              <a:rPr lang="zh-CN" altLang="en-US" dirty="0" smtClean="0"/>
              <a:t>随着</a:t>
            </a:r>
            <a:r>
              <a:rPr lang="en-US" altLang="zh-CN" dirty="0" smtClean="0"/>
              <a:t>Win7</a:t>
            </a:r>
            <a:r>
              <a:rPr lang="zh-CN" altLang="en-US" dirty="0" smtClean="0"/>
              <a:t>的发布</a:t>
            </a:r>
            <a:r>
              <a:rPr lang="en-US" dirty="0" smtClean="0"/>
              <a:t>Out of band BITS</a:t>
            </a:r>
            <a:r>
              <a:rPr lang="zh-CN" altLang="en-US" dirty="0" smtClean="0"/>
              <a:t> 功能也给</a:t>
            </a:r>
            <a:r>
              <a:rPr lang="en-US" dirty="0" smtClean="0"/>
              <a:t> Vista, Windows Server 2008</a:t>
            </a:r>
            <a:r>
              <a:rPr lang="zh-CN" altLang="en-US" dirty="0" smtClean="0"/>
              <a:t>带来了</a:t>
            </a:r>
            <a:r>
              <a:rPr lang="en-US" altLang="zh-CN" dirty="0" smtClean="0"/>
              <a:t>P2P</a:t>
            </a:r>
            <a:r>
              <a:rPr lang="zh-CN" altLang="en-US" dirty="0" smtClean="0"/>
              <a:t>的能力</a:t>
            </a:r>
            <a:endParaRPr lang="en-US" dirty="0" smtClean="0"/>
          </a:p>
          <a:p>
            <a:pPr marL="796925" lvl="1" indent="-398463">
              <a:buClr>
                <a:schemeClr val="bg1">
                  <a:lumMod val="50000"/>
                </a:schemeClr>
              </a:buClr>
              <a:buFont typeface="Wingdings" pitchFamily="2" charset="2"/>
              <a:buChar char="l"/>
            </a:pPr>
            <a:r>
              <a:rPr lang="en-US" altLang="zh-CN" sz="2400" dirty="0" smtClean="0"/>
              <a:t>OSD</a:t>
            </a:r>
            <a:r>
              <a:rPr lang="zh-CN" altLang="en-US" sz="2400" dirty="0" smtClean="0"/>
              <a:t>支持</a:t>
            </a:r>
            <a:r>
              <a:rPr lang="en-US" altLang="en-US" sz="2400" dirty="0" smtClean="0"/>
              <a:t>USMT 4.0</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6"/>
            <a:ext cx="8382000" cy="1163395"/>
          </a:xfrm>
        </p:spPr>
        <p:txBody>
          <a:bodyPr>
            <a:normAutofit fontScale="90000"/>
          </a:bodyPr>
          <a:lstStyle/>
          <a:p>
            <a:r>
              <a:rPr lang="en-US" sz="4400" dirty="0" err="1" smtClean="0"/>
              <a:t>ConfigMgr</a:t>
            </a:r>
            <a:r>
              <a:rPr lang="en-US" sz="4400" dirty="0" smtClean="0"/>
              <a:t> 2007 SP2</a:t>
            </a:r>
            <a:r>
              <a:rPr lang="en-US" dirty="0"/>
              <a:t/>
            </a:r>
            <a:br>
              <a:rPr lang="en-US" dirty="0"/>
            </a:br>
            <a:r>
              <a:rPr lang="en-US" sz="3600" dirty="0"/>
              <a:t>Intel Active Management Technology (</a:t>
            </a:r>
            <a:r>
              <a:rPr lang="en-US" sz="3600" dirty="0" err="1"/>
              <a:t>iAMT</a:t>
            </a:r>
            <a:r>
              <a:rPr lang="en-US" sz="3600" dirty="0" smtClean="0"/>
              <a:t>)</a:t>
            </a:r>
            <a:endParaRPr lang="en-US" dirty="0"/>
          </a:p>
        </p:txBody>
      </p:sp>
      <p:sp>
        <p:nvSpPr>
          <p:cNvPr id="3" name="Text Placeholder 2"/>
          <p:cNvSpPr>
            <a:spLocks noGrp="1"/>
          </p:cNvSpPr>
          <p:nvPr>
            <p:ph idx="1"/>
          </p:nvPr>
        </p:nvSpPr>
        <p:spPr>
          <a:xfrm>
            <a:off x="381000" y="1936349"/>
            <a:ext cx="8382000" cy="4007251"/>
          </a:xfrm>
        </p:spPr>
        <p:txBody>
          <a:bodyPr/>
          <a:lstStyle/>
          <a:p>
            <a:pPr>
              <a:lnSpc>
                <a:spcPct val="85000"/>
              </a:lnSpc>
            </a:pPr>
            <a:r>
              <a:rPr lang="zh-CN" altLang="en-US" sz="2800" dirty="0" smtClean="0"/>
              <a:t>设定站点内所有</a:t>
            </a:r>
            <a:r>
              <a:rPr lang="en-US" sz="2800" dirty="0" smtClean="0"/>
              <a:t>Intel® </a:t>
            </a:r>
            <a:r>
              <a:rPr lang="en-US" sz="2800" dirty="0" err="1" smtClean="0"/>
              <a:t>vPro</a:t>
            </a:r>
            <a:r>
              <a:rPr lang="en-US" sz="2800" dirty="0" smtClean="0"/>
              <a:t>™ </a:t>
            </a:r>
            <a:r>
              <a:rPr lang="zh-CN" altLang="en-US" sz="2800" dirty="0" smtClean="0"/>
              <a:t>客户端的无线配置文件</a:t>
            </a:r>
            <a:r>
              <a:rPr lang="en-US" altLang="zh-CN" sz="2800" dirty="0" smtClean="0"/>
              <a:t>(</a:t>
            </a:r>
            <a:r>
              <a:rPr lang="zh-CN" altLang="en-US" sz="2800" dirty="0" smtClean="0"/>
              <a:t>针对每个集合进行配置</a:t>
            </a:r>
            <a:r>
              <a:rPr lang="en-US" altLang="zh-CN" sz="2800" dirty="0" smtClean="0"/>
              <a:t>)</a:t>
            </a:r>
            <a:endParaRPr lang="en-US" sz="2800" dirty="0" smtClean="0"/>
          </a:p>
          <a:p>
            <a:pPr>
              <a:lnSpc>
                <a:spcPct val="85000"/>
              </a:lnSpc>
            </a:pPr>
            <a:r>
              <a:rPr lang="zh-CN" altLang="en-US" sz="2800" dirty="0" smtClean="0"/>
              <a:t>支持</a:t>
            </a:r>
            <a:r>
              <a:rPr lang="en-US" sz="2800" dirty="0" smtClean="0"/>
              <a:t>802.1x (</a:t>
            </a:r>
            <a:r>
              <a:rPr lang="zh-CN" altLang="en-US" sz="2800" dirty="0" smtClean="0"/>
              <a:t>针对每个集合进行配置</a:t>
            </a:r>
            <a:r>
              <a:rPr lang="en-US" sz="2800" dirty="0" smtClean="0"/>
              <a:t>)</a:t>
            </a:r>
          </a:p>
          <a:p>
            <a:pPr>
              <a:lnSpc>
                <a:spcPct val="85000"/>
              </a:lnSpc>
            </a:pPr>
            <a:r>
              <a:rPr lang="zh-CN" altLang="en-US" sz="2800" dirty="0" smtClean="0"/>
              <a:t>定期检索</a:t>
            </a:r>
            <a:r>
              <a:rPr lang="en-US" altLang="zh-CN" sz="2800" dirty="0" smtClean="0"/>
              <a:t>,</a:t>
            </a:r>
            <a:r>
              <a:rPr lang="zh-CN" altLang="en-US" sz="2800" dirty="0" smtClean="0"/>
              <a:t>存储和清除安全审核日志</a:t>
            </a:r>
            <a:endParaRPr lang="en-US" sz="2800" dirty="0" smtClean="0"/>
          </a:p>
          <a:p>
            <a:pPr>
              <a:lnSpc>
                <a:spcPct val="85000"/>
              </a:lnSpc>
            </a:pPr>
            <a:r>
              <a:rPr lang="zh-CN" altLang="en-US" sz="2800" dirty="0" smtClean="0"/>
              <a:t>为站点配置电源包设置</a:t>
            </a:r>
            <a:r>
              <a:rPr lang="en-US" altLang="zh-CN" sz="2800" dirty="0" smtClean="0"/>
              <a:t>(power package settings)</a:t>
            </a:r>
            <a:r>
              <a:rPr lang="zh-CN" altLang="en-US" sz="2800" dirty="0" smtClean="0"/>
              <a:t>中的核心提供设置 </a:t>
            </a:r>
            <a:r>
              <a:rPr lang="en-US" altLang="zh-CN" sz="2800" dirty="0" smtClean="0"/>
              <a:t>(core provisioning settings)</a:t>
            </a:r>
            <a:endParaRPr lang="en-US" sz="2800" dirty="0" smtClean="0"/>
          </a:p>
          <a:p>
            <a:pPr>
              <a:lnSpc>
                <a:spcPct val="85000"/>
              </a:lnSpc>
            </a:pPr>
            <a:r>
              <a:rPr lang="zh-CN" altLang="en-US" sz="2800" dirty="0" smtClean="0"/>
              <a:t>第三方数据存储</a:t>
            </a:r>
            <a:r>
              <a:rPr lang="en-US" sz="2800" dirty="0" smtClean="0"/>
              <a:t> – </a:t>
            </a:r>
            <a:r>
              <a:rPr lang="zh-CN" altLang="en-US" sz="2800" dirty="0" smtClean="0"/>
              <a:t>为资产收集和排错启用</a:t>
            </a:r>
            <a:r>
              <a:rPr lang="en-US" sz="2800" dirty="0" smtClean="0"/>
              <a:t> </a:t>
            </a:r>
            <a:r>
              <a:rPr lang="en-US" sz="2800" dirty="0" err="1" smtClean="0"/>
              <a:t>ConfigMgr</a:t>
            </a:r>
            <a:r>
              <a:rPr lang="en-US" sz="2800" dirty="0" smtClean="0"/>
              <a:t> </a:t>
            </a:r>
            <a:r>
              <a:rPr lang="zh-CN" altLang="en-US" sz="2800" dirty="0" smtClean="0"/>
              <a:t>存储指定的信息到</a:t>
            </a:r>
            <a:r>
              <a:rPr lang="en-US" altLang="zh-CN" sz="2800" dirty="0" smtClean="0"/>
              <a:t>NVM</a:t>
            </a:r>
            <a:r>
              <a:rPr lang="zh-CN" altLang="en-US" sz="2800" dirty="0" smtClean="0"/>
              <a:t>数据区域</a:t>
            </a:r>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28600"/>
            <a:ext cx="8375946" cy="664797"/>
          </a:xfrm>
        </p:spPr>
        <p:txBody>
          <a:bodyPr/>
          <a:lstStyle/>
          <a:p>
            <a:pPr algn="l"/>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ConfigMgr</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2007 SP2</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285860"/>
            <a:ext cx="8382000" cy="4000528"/>
          </a:xfrm>
        </p:spPr>
        <p:txBody>
          <a:bodyPr/>
          <a:lstStyle/>
          <a:p>
            <a:pPr>
              <a:lnSpc>
                <a:spcPct val="85000"/>
              </a:lnSpc>
              <a:buClr>
                <a:schemeClr val="accent1"/>
              </a:buClr>
              <a:buSzPct val="100000"/>
              <a:buFont typeface="Wingdings" pitchFamily="2" charset="2"/>
              <a:buChar char="l"/>
            </a:pPr>
            <a:r>
              <a:rPr lang="zh-CN" altLang="en-US" sz="2800" b="1" dirty="0" smtClean="0">
                <a:solidFill>
                  <a:schemeClr val="accent1"/>
                </a:solidFill>
              </a:rPr>
              <a:t>很小</a:t>
            </a:r>
            <a:r>
              <a:rPr lang="en-US" sz="2800" b="1" dirty="0" smtClean="0">
                <a:solidFill>
                  <a:schemeClr val="accent1"/>
                </a:solidFill>
              </a:rPr>
              <a:t>,</a:t>
            </a:r>
            <a:r>
              <a:rPr lang="zh-CN" altLang="en-US" sz="2800" b="1" dirty="0" smtClean="0">
                <a:solidFill>
                  <a:schemeClr val="accent1"/>
                </a:solidFill>
              </a:rPr>
              <a:t>但仍然包含非常重要的内容</a:t>
            </a:r>
            <a:endParaRPr lang="en-US" sz="2800" b="1" dirty="0" smtClean="0">
              <a:solidFill>
                <a:schemeClr val="accent1"/>
              </a:solidFill>
            </a:endParaRPr>
          </a:p>
          <a:p>
            <a:pPr marL="796925" lvl="1" indent="-398463">
              <a:buClr>
                <a:schemeClr val="bg1">
                  <a:lumMod val="50000"/>
                </a:schemeClr>
              </a:buClr>
              <a:buFont typeface="Wingdings" pitchFamily="2" charset="2"/>
              <a:buChar char="l"/>
            </a:pPr>
            <a:r>
              <a:rPr lang="zh-CN" altLang="en-US" sz="2400" dirty="0" smtClean="0"/>
              <a:t>更新的</a:t>
            </a:r>
            <a:r>
              <a:rPr lang="en-US" altLang="zh-CN" sz="2400" dirty="0" smtClean="0"/>
              <a:t>64</a:t>
            </a:r>
            <a:r>
              <a:rPr lang="zh-CN" altLang="en-US" sz="2400" dirty="0" smtClean="0"/>
              <a:t>位操作系统的管理包</a:t>
            </a:r>
            <a:r>
              <a:rPr lang="en-US" altLang="zh-CN" sz="2400" dirty="0" smtClean="0"/>
              <a:t>---SP2</a:t>
            </a:r>
            <a:r>
              <a:rPr lang="zh-CN" altLang="en-US" sz="2400" dirty="0" smtClean="0"/>
              <a:t>将包含</a:t>
            </a:r>
            <a:r>
              <a:rPr lang="en-US" altLang="zh-CN" sz="2400" dirty="0" smtClean="0"/>
              <a:t>64</a:t>
            </a:r>
            <a:r>
              <a:rPr lang="zh-CN" altLang="en-US" sz="2400" dirty="0" smtClean="0"/>
              <a:t>位系统的性能计数器</a:t>
            </a:r>
            <a:endParaRPr lang="en-US" altLang="en-US" sz="2400" dirty="0" smtClean="0"/>
          </a:p>
          <a:p>
            <a:pPr marL="796925" lvl="1" indent="-398463">
              <a:buClr>
                <a:schemeClr val="bg1">
                  <a:lumMod val="50000"/>
                </a:schemeClr>
              </a:buClr>
              <a:buFont typeface="Wingdings" pitchFamily="2" charset="2"/>
              <a:buChar char="l"/>
            </a:pPr>
            <a:r>
              <a:rPr lang="zh-CN" altLang="en-US" sz="2400" dirty="0" smtClean="0"/>
              <a:t>远程控制增加了对</a:t>
            </a:r>
            <a:r>
              <a:rPr lang="en-US" altLang="zh-CN" sz="2400" dirty="0" smtClean="0"/>
              <a:t>x64</a:t>
            </a:r>
            <a:r>
              <a:rPr lang="zh-CN" altLang="en-US" sz="2400" dirty="0" smtClean="0"/>
              <a:t> </a:t>
            </a:r>
            <a:r>
              <a:rPr lang="en-US" altLang="zh-CN" sz="2400" dirty="0" smtClean="0"/>
              <a:t>XP</a:t>
            </a:r>
            <a:r>
              <a:rPr lang="zh-CN" altLang="en-US" sz="2400" dirty="0" smtClean="0"/>
              <a:t>和 </a:t>
            </a:r>
            <a:r>
              <a:rPr lang="en-US" altLang="zh-CN" sz="2400" dirty="0" smtClean="0"/>
              <a:t>2003</a:t>
            </a:r>
            <a:r>
              <a:rPr lang="zh-CN" altLang="en-US" sz="2400" dirty="0" smtClean="0"/>
              <a:t>的支持</a:t>
            </a:r>
            <a:endParaRPr lang="en-US" altLang="en-US" sz="2400" dirty="0" smtClean="0"/>
          </a:p>
          <a:p>
            <a:pPr marL="796925" lvl="1" indent="-398463">
              <a:buClr>
                <a:schemeClr val="bg1">
                  <a:lumMod val="50000"/>
                </a:schemeClr>
              </a:buClr>
              <a:buFont typeface="Wingdings" pitchFamily="2" charset="2"/>
              <a:buChar char="l"/>
            </a:pPr>
            <a:r>
              <a:rPr lang="zh-CN" altLang="en-US" sz="2400" dirty="0" smtClean="0"/>
              <a:t>从控制台可以多选和删除驱动列表</a:t>
            </a:r>
            <a:endParaRPr lang="en-US" altLang="en-US" sz="2400" dirty="0" smtClean="0"/>
          </a:p>
          <a:p>
            <a:pPr marL="796925" lvl="1" indent="-398463">
              <a:buClr>
                <a:schemeClr val="bg1">
                  <a:lumMod val="50000"/>
                </a:schemeClr>
              </a:buClr>
              <a:buFont typeface="Wingdings" pitchFamily="2" charset="2"/>
              <a:buChar char="l"/>
            </a:pPr>
            <a:r>
              <a:rPr lang="zh-CN" altLang="en-US" sz="2400" dirty="0" smtClean="0"/>
              <a:t>对</a:t>
            </a:r>
            <a:r>
              <a:rPr lang="en-US" altLang="zh-CN" sz="2400" dirty="0" smtClean="0"/>
              <a:t>AD</a:t>
            </a:r>
            <a:r>
              <a:rPr lang="zh-CN" altLang="en-US" sz="2400" dirty="0" smtClean="0"/>
              <a:t>扩展成功</a:t>
            </a:r>
            <a:r>
              <a:rPr lang="en-US" altLang="zh-CN" sz="2400" dirty="0" smtClean="0"/>
              <a:t>/</a:t>
            </a:r>
            <a:r>
              <a:rPr lang="zh-CN" altLang="en-US" sz="2400" dirty="0" smtClean="0"/>
              <a:t>失败更佳的反馈</a:t>
            </a:r>
            <a:endParaRPr lang="en-US" altLang="zh-CN" sz="2400" dirty="0" smtClean="0"/>
          </a:p>
          <a:p>
            <a:pPr marL="796925" lvl="1" indent="-398463">
              <a:buClr>
                <a:schemeClr val="bg1">
                  <a:lumMod val="50000"/>
                </a:schemeClr>
              </a:buClr>
              <a:buFont typeface="Wingdings" pitchFamily="2" charset="2"/>
              <a:buChar char="l"/>
            </a:pPr>
            <a:endParaRPr lang="en-US" altLang="en-US" sz="2400" dirty="0" smtClean="0"/>
          </a:p>
          <a:p>
            <a:pPr>
              <a:lnSpc>
                <a:spcPct val="85000"/>
              </a:lnSpc>
              <a:buClr>
                <a:schemeClr val="accent1"/>
              </a:buClr>
              <a:buSzPct val="100000"/>
              <a:buFont typeface="Wingdings" pitchFamily="2" charset="2"/>
              <a:buChar char="l"/>
            </a:pPr>
            <a:r>
              <a:rPr lang="en-US" sz="2800" b="1" dirty="0" err="1" smtClean="0">
                <a:solidFill>
                  <a:schemeClr val="accent1"/>
                </a:solidFill>
              </a:rPr>
              <a:t>Hotfix</a:t>
            </a:r>
            <a:r>
              <a:rPr lang="en-US" sz="2800" b="1" dirty="0" smtClean="0">
                <a:solidFill>
                  <a:schemeClr val="accent1"/>
                </a:solidFill>
              </a:rPr>
              <a:t> </a:t>
            </a:r>
            <a:r>
              <a:rPr lang="zh-CN" altLang="en-US" sz="2800" b="1" dirty="0" smtClean="0">
                <a:solidFill>
                  <a:schemeClr val="accent1"/>
                </a:solidFill>
              </a:rPr>
              <a:t>集合</a:t>
            </a:r>
            <a:endParaRPr lang="en-US" sz="2800" b="1" dirty="0" smtClean="0">
              <a:solidFill>
                <a:schemeClr val="accent1"/>
              </a:solidFill>
            </a:endParaRPr>
          </a:p>
          <a:p>
            <a:pPr marL="796925" lvl="1" indent="-398463">
              <a:buClr>
                <a:schemeClr val="bg1">
                  <a:lumMod val="50000"/>
                </a:schemeClr>
              </a:buClr>
              <a:buFont typeface="Wingdings" pitchFamily="2" charset="2"/>
              <a:buChar char="l"/>
            </a:pPr>
            <a:r>
              <a:rPr lang="en-US" altLang="en-US" sz="2400" dirty="0" smtClean="0"/>
              <a:t>36 QFE </a:t>
            </a:r>
            <a:r>
              <a:rPr lang="zh-CN" altLang="en-US" sz="2400" dirty="0" smtClean="0"/>
              <a:t>修复的集合</a:t>
            </a:r>
            <a:endParaRPr lang="en-US" altLang="en-US" sz="2400"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600" y="1166336"/>
            <a:ext cx="7848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accent1"/>
                </a:solidFill>
              </a:rPr>
              <a:t>项目目标</a:t>
            </a:r>
            <a:r>
              <a:rPr lang="en-US" altLang="en-US" sz="2800" b="1" dirty="0" smtClean="0">
                <a:solidFill>
                  <a:schemeClr val="accent1"/>
                </a:solidFill>
              </a:rPr>
              <a:t>:</a:t>
            </a:r>
            <a:r>
              <a:rPr lang="zh-CN" altLang="en-US" sz="2800" b="1" dirty="0" smtClean="0">
                <a:solidFill>
                  <a:schemeClr val="accent1"/>
                </a:solidFill>
              </a:rPr>
              <a:t> </a:t>
            </a:r>
            <a:r>
              <a:rPr lang="zh-CN" altLang="en-US" dirty="0" smtClean="0"/>
              <a:t>不断适应市场条件，同时为</a:t>
            </a:r>
            <a:r>
              <a:rPr lang="en-US" altLang="zh-CN" dirty="0" smtClean="0"/>
              <a:t>SA</a:t>
            </a:r>
            <a:r>
              <a:rPr lang="zh-CN" altLang="en-US" dirty="0" smtClean="0"/>
              <a:t>用户提供更多价值</a:t>
            </a:r>
            <a:endParaRPr lang="en-US" dirty="0"/>
          </a:p>
        </p:txBody>
      </p:sp>
      <p:sp>
        <p:nvSpPr>
          <p:cNvPr id="7" name="TextBox 7"/>
          <p:cNvSpPr txBox="1"/>
          <p:nvPr/>
        </p:nvSpPr>
        <p:spPr>
          <a:xfrm>
            <a:off x="228600" y="1928802"/>
            <a:ext cx="7848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accent1"/>
                </a:solidFill>
              </a:rPr>
              <a:t>主要技术更新</a:t>
            </a:r>
            <a:r>
              <a:rPr lang="en-US" altLang="en-US" sz="2800" b="1" dirty="0" smtClean="0">
                <a:solidFill>
                  <a:schemeClr val="accent1"/>
                </a:solidFill>
              </a:rPr>
              <a:t>:</a:t>
            </a:r>
          </a:p>
        </p:txBody>
      </p:sp>
      <p:sp>
        <p:nvSpPr>
          <p:cNvPr id="8" name="TextBox 8"/>
          <p:cNvSpPr txBox="1"/>
          <p:nvPr/>
        </p:nvSpPr>
        <p:spPr>
          <a:xfrm>
            <a:off x="381000" y="2566942"/>
            <a:ext cx="8382000" cy="2862322"/>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电源管理</a:t>
            </a:r>
            <a:endParaRPr lang="en-US" b="1" dirty="0" smtClean="0"/>
          </a:p>
          <a:p>
            <a:pPr marL="685800" lvl="1" indent="-228600">
              <a:buFont typeface="Arial" pitchFamily="34" charset="0"/>
              <a:buChar char="•"/>
            </a:pPr>
            <a:r>
              <a:rPr lang="zh-CN" altLang="en-US" dirty="0" smtClean="0"/>
              <a:t>监控和规划</a:t>
            </a:r>
            <a:endParaRPr lang="en-US" dirty="0" smtClean="0"/>
          </a:p>
          <a:p>
            <a:pPr lvl="2" indent="-228600">
              <a:buFont typeface="Arial" pitchFamily="34" charset="0"/>
              <a:buChar char="•"/>
            </a:pPr>
            <a:r>
              <a:rPr lang="zh-CN" altLang="en-US" dirty="0" smtClean="0"/>
              <a:t>电源设置资产收集</a:t>
            </a:r>
            <a:endParaRPr lang="en-US" dirty="0" smtClean="0"/>
          </a:p>
          <a:p>
            <a:pPr lvl="2" indent="-228600">
              <a:buFont typeface="Arial" pitchFamily="34" charset="0"/>
              <a:buChar char="•"/>
            </a:pPr>
            <a:r>
              <a:rPr lang="zh-CN" altLang="en-US" dirty="0" smtClean="0"/>
              <a:t>电源使用</a:t>
            </a:r>
            <a:r>
              <a:rPr lang="en-US" dirty="0" smtClean="0"/>
              <a:t> &amp; </a:t>
            </a:r>
            <a:r>
              <a:rPr lang="zh-CN" altLang="en-US" dirty="0" smtClean="0"/>
              <a:t>活跃趋势</a:t>
            </a:r>
            <a:endParaRPr lang="en-US" dirty="0" smtClean="0"/>
          </a:p>
          <a:p>
            <a:pPr marL="685800" lvl="1" indent="-228600">
              <a:buFont typeface="Arial" pitchFamily="34" charset="0"/>
              <a:buChar char="•"/>
            </a:pPr>
            <a:r>
              <a:rPr lang="zh-CN" altLang="en-US" dirty="0" smtClean="0"/>
              <a:t>电源策略设置</a:t>
            </a:r>
            <a:endParaRPr lang="en-US" dirty="0" smtClean="0"/>
          </a:p>
          <a:p>
            <a:pPr lvl="2" indent="-228600">
              <a:buFont typeface="Arial" pitchFamily="34" charset="0"/>
              <a:buChar char="•"/>
            </a:pPr>
            <a:r>
              <a:rPr lang="zh-CN" altLang="en-US" dirty="0" smtClean="0"/>
              <a:t>睡眠</a:t>
            </a:r>
            <a:r>
              <a:rPr lang="en-US" dirty="0" smtClean="0"/>
              <a:t> / </a:t>
            </a:r>
            <a:r>
              <a:rPr lang="zh-CN" altLang="en-US" dirty="0" smtClean="0"/>
              <a:t>待机</a:t>
            </a:r>
            <a:endParaRPr lang="en-US" dirty="0" smtClean="0"/>
          </a:p>
          <a:p>
            <a:pPr marL="685800" lvl="1" indent="-228600">
              <a:buFont typeface="Arial" pitchFamily="34" charset="0"/>
              <a:buChar char="•"/>
            </a:pPr>
            <a:r>
              <a:rPr lang="zh-CN" altLang="en-US" dirty="0" smtClean="0"/>
              <a:t>报表总览</a:t>
            </a:r>
            <a:endParaRPr lang="en-US" dirty="0" smtClean="0"/>
          </a:p>
          <a:p>
            <a:pPr lvl="2" indent="-228600">
              <a:buFont typeface="Arial" pitchFamily="34" charset="0"/>
              <a:buChar char="•"/>
            </a:pPr>
            <a:r>
              <a:rPr lang="zh-CN" altLang="en-US" dirty="0" smtClean="0"/>
              <a:t>千瓦时消耗情况</a:t>
            </a:r>
            <a:endParaRPr lang="en-US" dirty="0" smtClean="0"/>
          </a:p>
          <a:p>
            <a:pPr lvl="2" indent="-228600">
              <a:buFont typeface="Arial" pitchFamily="34" charset="0"/>
              <a:buChar char="•"/>
            </a:pPr>
            <a:r>
              <a:rPr lang="zh-CN" altLang="en-US" dirty="0" smtClean="0"/>
              <a:t>二氧化碳排放</a:t>
            </a:r>
            <a:r>
              <a:rPr lang="en-US" dirty="0" smtClean="0"/>
              <a:t> / </a:t>
            </a:r>
            <a:r>
              <a:rPr lang="zh-CN" altLang="en-US" dirty="0" smtClean="0"/>
              <a:t>使用</a:t>
            </a:r>
            <a:endParaRPr lang="en-US" dirty="0" smtClean="0"/>
          </a:p>
          <a:p>
            <a:pPr marL="342900" indent="-342900">
              <a:buFont typeface="+mj-lt"/>
              <a:buAutoNum type="arabicPeriod"/>
            </a:pPr>
            <a:endParaRPr lang="en-US" b="1" dirty="0" smtClean="0"/>
          </a:p>
          <a:p>
            <a:r>
              <a:rPr lang="zh-CN" altLang="en-US" b="1" dirty="0" smtClean="0"/>
              <a:t>规模和性能</a:t>
            </a:r>
            <a:endParaRPr lang="en-US" b="1" dirty="0" smtClean="0"/>
          </a:p>
          <a:p>
            <a:pPr marL="685800" lvl="1" indent="-228600">
              <a:buFont typeface="Arial" pitchFamily="34" charset="0"/>
              <a:buChar char="•"/>
            </a:pPr>
            <a:r>
              <a:rPr lang="zh-CN" altLang="en-US" dirty="0" smtClean="0"/>
              <a:t>层次结构支持</a:t>
            </a:r>
            <a:r>
              <a:rPr lang="en-US" altLang="zh-CN" dirty="0" smtClean="0"/>
              <a:t>30</a:t>
            </a:r>
            <a:r>
              <a:rPr lang="zh-CN" altLang="en-US" dirty="0" smtClean="0"/>
              <a:t>万代理</a:t>
            </a:r>
            <a:endParaRPr lang="en-US" dirty="0" smtClean="0"/>
          </a:p>
          <a:p>
            <a:pPr marL="685800" lvl="1" indent="-228600">
              <a:buFont typeface="Arial" pitchFamily="34" charset="0"/>
              <a:buChar char="•"/>
            </a:pPr>
            <a:r>
              <a:rPr lang="en-US" dirty="0" smtClean="0"/>
              <a:t>Delta AD discovery</a:t>
            </a:r>
          </a:p>
          <a:p>
            <a:pPr marL="685800" lvl="1" indent="-228600">
              <a:buFont typeface="Arial" pitchFamily="34" charset="0"/>
              <a:buChar char="•"/>
            </a:pPr>
            <a:r>
              <a:rPr lang="zh-CN" altLang="en-US" dirty="0" smtClean="0"/>
              <a:t>即时收集更新</a:t>
            </a:r>
            <a:endParaRPr lang="en-US" dirty="0" smtClean="0"/>
          </a:p>
          <a:p>
            <a:r>
              <a:rPr lang="zh-CN" altLang="en-US" b="1" dirty="0" smtClean="0"/>
              <a:t>操作系统部署</a:t>
            </a:r>
            <a:endParaRPr lang="en-US" b="1" dirty="0" smtClean="0"/>
          </a:p>
          <a:p>
            <a:pPr marL="685800" lvl="1" indent="-228600">
              <a:buFont typeface="Arial" pitchFamily="34" charset="0"/>
              <a:buChar char="•"/>
            </a:pPr>
            <a:r>
              <a:rPr lang="en-US" dirty="0" smtClean="0"/>
              <a:t> OEM Media</a:t>
            </a:r>
          </a:p>
          <a:p>
            <a:r>
              <a:rPr lang="zh-CN" altLang="en-US" b="1" dirty="0" smtClean="0"/>
              <a:t>简化的资源管理</a:t>
            </a:r>
            <a:endParaRPr lang="en-US" b="1" dirty="0" smtClean="0"/>
          </a:p>
          <a:p>
            <a:pPr marL="685800" lvl="1" indent="-228600">
              <a:buFont typeface="Arial" pitchFamily="34" charset="0"/>
              <a:buChar char="•"/>
            </a:pPr>
            <a:r>
              <a:rPr lang="zh-CN" altLang="en-US" dirty="0" smtClean="0"/>
              <a:t>支持快速将计算机添加至集合</a:t>
            </a:r>
            <a:endParaRPr lang="en-US" dirty="0" smtClean="0"/>
          </a:p>
          <a:p>
            <a:r>
              <a:rPr lang="zh-CN" altLang="en-US" b="1" dirty="0" smtClean="0"/>
              <a:t>增加了移动设备管理授权</a:t>
            </a:r>
            <a:endParaRPr lang="en-US" b="1" dirty="0"/>
          </a:p>
        </p:txBody>
      </p:sp>
      <p:sp>
        <p:nvSpPr>
          <p:cNvPr id="12" name="Title 11"/>
          <p:cNvSpPr>
            <a:spLocks noGrp="1"/>
          </p:cNvSpPr>
          <p:nvPr>
            <p:ph type="title"/>
          </p:nvPr>
        </p:nvSpPr>
        <p:spPr>
          <a:xfrm>
            <a:off x="357158" y="228600"/>
            <a:ext cx="8375946" cy="664797"/>
          </a:xfrm>
        </p:spPr>
        <p:txBody>
          <a:bodyPr/>
          <a:lstStyle/>
          <a:p>
            <a:pPr algn="l"/>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ConfigMgr</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2007 R3</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r>
              <a:rPr lang="en-US" altLang="zh-CN" sz="3600" dirty="0" smtClean="0">
                <a:latin typeface="+mj-lt"/>
              </a:rPr>
              <a:t>Configuration Manager 2007 RTM &amp; SP1</a:t>
            </a:r>
          </a:p>
          <a:p>
            <a:pPr marL="398463" indent="47625">
              <a:buClrTx/>
            </a:pPr>
            <a:r>
              <a:rPr lang="zh-CN" altLang="en-US" sz="2000" dirty="0" smtClean="0">
                <a:solidFill>
                  <a:schemeClr val="tx1"/>
                </a:solidFill>
              </a:rPr>
              <a:t>功能概述</a:t>
            </a:r>
            <a:endParaRPr lang="en-US" altLang="zh-CN" sz="2000" dirty="0" smtClean="0">
              <a:solidFill>
                <a:schemeClr val="tx1"/>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R2</a:t>
            </a:r>
            <a:r>
              <a:rPr lang="zh-CN" altLang="en-US" sz="3600" dirty="0" smtClean="0">
                <a:solidFill>
                  <a:schemeClr val="accent6">
                    <a:lumMod val="40000"/>
                    <a:lumOff val="60000"/>
                  </a:schemeClr>
                </a:solidFill>
                <a:latin typeface="+mj-lt"/>
              </a:rPr>
              <a:t> 新特性</a:t>
            </a:r>
            <a:endParaRPr lang="en-US" altLang="zh-CN" sz="3600" dirty="0" smtClean="0">
              <a:solidFill>
                <a:schemeClr val="accent6">
                  <a:lumMod val="40000"/>
                  <a:lumOff val="60000"/>
                </a:schemeClr>
              </a:solidFill>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buClr>
                <a:schemeClr val="accent6">
                  <a:lumMod val="40000"/>
                  <a:lumOff val="60000"/>
                </a:schemeClr>
              </a:buClr>
            </a:pPr>
            <a:r>
              <a:rPr lang="zh-CN" altLang="en-US" sz="3600" dirty="0" smtClean="0">
                <a:solidFill>
                  <a:schemeClr val="accent6">
                    <a:lumMod val="40000"/>
                    <a:lumOff val="60000"/>
                  </a:schemeClr>
                </a:solidFill>
              </a:rPr>
              <a:t>疑问和解答</a:t>
            </a:r>
            <a:endParaRPr lang="en-US" altLang="zh-CN" sz="36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r>
              <a:rPr lang="zh-CN" altLang="en-US" dirty="0" smtClean="0"/>
              <a:t>议程</a:t>
            </a:r>
            <a:endParaRPr lang="zh-CN" altLang="en-US" dirty="0"/>
          </a:p>
        </p:txBody>
      </p:sp>
      <p:sp>
        <p:nvSpPr>
          <p:cNvPr id="3" name="内容占位符 2"/>
          <p:cNvSpPr>
            <a:spLocks noGrp="1"/>
          </p:cNvSpPr>
          <p:nvPr>
            <p:ph idx="1"/>
          </p:nvPr>
        </p:nvSpPr>
        <p:spPr>
          <a:xfrm>
            <a:off x="457200" y="1000108"/>
            <a:ext cx="8229600" cy="5286412"/>
          </a:xfrm>
        </p:spPr>
        <p:txBody>
          <a:bodyPr/>
          <a:lstStyle/>
          <a:p>
            <a:pPr marL="398463" lvl="0"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RTM &amp; SP1</a:t>
            </a:r>
          </a:p>
          <a:p>
            <a:pPr marL="398463" indent="47625">
              <a:buClr>
                <a:schemeClr val="accent6">
                  <a:lumMod val="40000"/>
                  <a:lumOff val="60000"/>
                </a:schemeClr>
              </a:buClr>
            </a:pPr>
            <a:r>
              <a:rPr lang="zh-CN" altLang="en-US" sz="2000" dirty="0" smtClean="0">
                <a:solidFill>
                  <a:schemeClr val="accent6">
                    <a:lumMod val="40000"/>
                    <a:lumOff val="60000"/>
                  </a:schemeClr>
                </a:solidFill>
              </a:rPr>
              <a:t>功能概述</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2007 R2</a:t>
            </a:r>
            <a:r>
              <a:rPr lang="zh-CN" altLang="en-US" sz="3600" dirty="0" smtClean="0">
                <a:solidFill>
                  <a:schemeClr val="accent6">
                    <a:lumMod val="40000"/>
                    <a:lumOff val="60000"/>
                  </a:schemeClr>
                </a:solidFill>
                <a:latin typeface="+mj-lt"/>
              </a:rPr>
              <a:t> 新特性</a:t>
            </a:r>
            <a:endParaRPr lang="en-US" altLang="zh-CN" sz="3600" dirty="0" smtClean="0">
              <a:solidFill>
                <a:schemeClr val="accent6">
                  <a:lumMod val="40000"/>
                  <a:lumOff val="60000"/>
                </a:schemeClr>
              </a:solidFill>
              <a:latin typeface="+mj-lt"/>
            </a:endParaRPr>
          </a:p>
          <a:p>
            <a:pPr marL="398463" indent="47625">
              <a:buClr>
                <a:schemeClr val="accent6">
                  <a:lumMod val="40000"/>
                  <a:lumOff val="60000"/>
                </a:schemeClr>
              </a:buClr>
            </a:pPr>
            <a:r>
              <a:rPr lang="zh-CN" altLang="en-US" sz="2000" dirty="0" smtClean="0">
                <a:solidFill>
                  <a:schemeClr val="accent6">
                    <a:lumMod val="40000"/>
                    <a:lumOff val="60000"/>
                  </a:schemeClr>
                </a:solidFill>
              </a:rPr>
              <a:t>应用虚拟化管理</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增强的操作系统部署</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zh-CN" altLang="en-US" sz="2000" dirty="0" smtClean="0">
                <a:solidFill>
                  <a:schemeClr val="accent6">
                    <a:lumMod val="40000"/>
                    <a:lumOff val="60000"/>
                  </a:schemeClr>
                </a:solidFill>
              </a:rPr>
              <a:t>客户端状态报告</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SQL </a:t>
            </a:r>
            <a:r>
              <a:rPr lang="zh-CN" altLang="en-US" sz="2000" dirty="0" smtClean="0">
                <a:solidFill>
                  <a:schemeClr val="accent6">
                    <a:lumMod val="40000"/>
                    <a:lumOff val="60000"/>
                  </a:schemeClr>
                </a:solidFill>
              </a:rPr>
              <a:t>报表服务集成</a:t>
            </a:r>
            <a:endParaRPr lang="en-US" altLang="zh-CN" sz="2000" dirty="0" smtClean="0">
              <a:solidFill>
                <a:schemeClr val="accent6">
                  <a:lumMod val="40000"/>
                  <a:lumOff val="60000"/>
                </a:schemeClr>
              </a:solidFill>
            </a:endParaRPr>
          </a:p>
          <a:p>
            <a:pPr marL="398463" lvl="0" indent="47625">
              <a:buClr>
                <a:schemeClr val="accent6">
                  <a:lumMod val="40000"/>
                  <a:lumOff val="60000"/>
                </a:schemeClr>
              </a:buClr>
            </a:pPr>
            <a:r>
              <a:rPr lang="en-US" altLang="zh-CN" sz="2000" dirty="0" smtClean="0">
                <a:solidFill>
                  <a:schemeClr val="accent6">
                    <a:lumMod val="40000"/>
                    <a:lumOff val="60000"/>
                  </a:schemeClr>
                </a:solidFill>
              </a:rPr>
              <a:t>Forefront Client Security</a:t>
            </a:r>
            <a:r>
              <a:rPr lang="zh-CN" altLang="en-US" sz="2000" dirty="0" smtClean="0">
                <a:solidFill>
                  <a:schemeClr val="accent6">
                    <a:lumMod val="40000"/>
                    <a:lumOff val="60000"/>
                  </a:schemeClr>
                </a:solidFill>
              </a:rPr>
              <a:t> 集成报告</a:t>
            </a:r>
            <a:endParaRPr lang="en-US" altLang="zh-CN" sz="2000" dirty="0" smtClean="0">
              <a:solidFill>
                <a:schemeClr val="accent6">
                  <a:lumMod val="40000"/>
                  <a:lumOff val="60000"/>
                </a:schemeClr>
              </a:solidFill>
            </a:endParaRPr>
          </a:p>
          <a:p>
            <a:pPr marL="398463" indent="-398463">
              <a:buClr>
                <a:schemeClr val="accent6">
                  <a:lumMod val="40000"/>
                  <a:lumOff val="60000"/>
                </a:schemeClr>
              </a:buClr>
            </a:pPr>
            <a:r>
              <a:rPr lang="en-US" altLang="zh-CN" sz="3600" dirty="0" smtClean="0">
                <a:solidFill>
                  <a:schemeClr val="accent6">
                    <a:lumMod val="40000"/>
                    <a:lumOff val="60000"/>
                  </a:schemeClr>
                </a:solidFill>
                <a:latin typeface="+mj-lt"/>
              </a:rPr>
              <a:t>Configuration Manager </a:t>
            </a:r>
            <a:r>
              <a:rPr lang="zh-CN" altLang="en-US" sz="3600" dirty="0" smtClean="0">
                <a:solidFill>
                  <a:schemeClr val="accent6">
                    <a:lumMod val="40000"/>
                    <a:lumOff val="60000"/>
                  </a:schemeClr>
                </a:solidFill>
                <a:latin typeface="+mj-lt"/>
              </a:rPr>
              <a:t>未来展望</a:t>
            </a:r>
            <a:endParaRPr lang="en-US" altLang="zh-CN" sz="3600" dirty="0" smtClean="0">
              <a:solidFill>
                <a:schemeClr val="accent6">
                  <a:lumMod val="40000"/>
                  <a:lumOff val="60000"/>
                </a:schemeClr>
              </a:solidFill>
              <a:latin typeface="+mj-lt"/>
            </a:endParaRPr>
          </a:p>
          <a:p>
            <a:pPr marL="398463" indent="-398463"/>
            <a:r>
              <a:rPr lang="zh-CN" altLang="en-US" sz="3600" dirty="0" smtClean="0">
                <a:latin typeface="+mj-lt"/>
              </a:rPr>
              <a:t>疑问和解答</a:t>
            </a:r>
            <a:endParaRPr lang="en-US" altLang="zh-CN" sz="3600" dirty="0" smtClean="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357158" y="1643051"/>
            <a:ext cx="8501122" cy="5078313"/>
          </a:xfrm>
          <a:prstGeom prst="rect">
            <a:avLst/>
          </a:prstGeom>
          <a:noFill/>
        </p:spPr>
        <p:txBody>
          <a:bodyPr wrap="square" rtlCol="0">
            <a:spAutoFit/>
          </a:bodyPr>
          <a:lstStyle/>
          <a:p>
            <a:r>
              <a:rPr lang="en-US" altLang="zh-CN" dirty="0" smtClean="0">
                <a:solidFill>
                  <a:schemeClr val="bg1"/>
                </a:solidFill>
              </a:rPr>
              <a:t>SCCM 2007 R2 </a:t>
            </a:r>
            <a:r>
              <a:rPr lang="zh-CN" altLang="en-US" dirty="0" smtClean="0">
                <a:solidFill>
                  <a:schemeClr val="bg1"/>
                </a:solidFill>
              </a:rPr>
              <a:t>产品站点</a:t>
            </a:r>
            <a:r>
              <a:rPr lang="en-US" altLang="zh-CN" dirty="0" smtClean="0">
                <a:solidFill>
                  <a:schemeClr val="bg1"/>
                </a:solidFill>
              </a:rPr>
              <a:t>: </a:t>
            </a:r>
            <a:r>
              <a:rPr lang="en-US" altLang="zh-CN" dirty="0" smtClean="0">
                <a:solidFill>
                  <a:schemeClr val="bg1"/>
                </a:solidFill>
                <a:hlinkClick r:id="rId3"/>
              </a:rPr>
              <a:t>http://www.microsoft.com/systemcenter/configurationmanager/en/us/default.aspx</a:t>
            </a:r>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SCCM</a:t>
            </a:r>
            <a:r>
              <a:rPr lang="zh-CN" altLang="en-US" dirty="0" smtClean="0">
                <a:solidFill>
                  <a:schemeClr val="bg1"/>
                </a:solidFill>
              </a:rPr>
              <a:t> </a:t>
            </a:r>
            <a:r>
              <a:rPr lang="en-US" altLang="zh-CN" dirty="0" smtClean="0">
                <a:solidFill>
                  <a:schemeClr val="bg1"/>
                </a:solidFill>
              </a:rPr>
              <a:t>2007</a:t>
            </a:r>
            <a:r>
              <a:rPr lang="zh-CN" altLang="en-US" dirty="0" smtClean="0">
                <a:solidFill>
                  <a:schemeClr val="bg1"/>
                </a:solidFill>
              </a:rPr>
              <a:t> </a:t>
            </a:r>
            <a:r>
              <a:rPr lang="en-US" altLang="zh-CN" dirty="0" smtClean="0">
                <a:solidFill>
                  <a:schemeClr val="bg1"/>
                </a:solidFill>
              </a:rPr>
              <a:t>R2</a:t>
            </a:r>
            <a:r>
              <a:rPr lang="zh-CN" altLang="en-US" dirty="0" smtClean="0">
                <a:solidFill>
                  <a:schemeClr val="bg1"/>
                </a:solidFill>
              </a:rPr>
              <a:t> </a:t>
            </a:r>
            <a:r>
              <a:rPr lang="en-US" altLang="zh-CN" dirty="0" smtClean="0">
                <a:solidFill>
                  <a:schemeClr val="bg1"/>
                </a:solidFill>
              </a:rPr>
              <a:t>TechNet</a:t>
            </a:r>
            <a:r>
              <a:rPr lang="zh-CN" altLang="en-US" dirty="0" smtClean="0">
                <a:solidFill>
                  <a:schemeClr val="bg1"/>
                </a:solidFill>
              </a:rPr>
              <a:t> 站点</a:t>
            </a:r>
            <a:r>
              <a:rPr lang="en-US" altLang="zh-CN" dirty="0" smtClean="0">
                <a:solidFill>
                  <a:schemeClr val="bg1"/>
                </a:solidFill>
              </a:rPr>
              <a:t>:</a:t>
            </a:r>
          </a:p>
          <a:p>
            <a:r>
              <a:rPr lang="en-US" altLang="zh-CN" dirty="0" smtClean="0">
                <a:solidFill>
                  <a:schemeClr val="bg1"/>
                </a:solidFill>
                <a:hlinkClick r:id="rId4"/>
              </a:rPr>
              <a:t>http://technet.microsoft.com/en-us/configmgr/bb629404.aspx</a:t>
            </a:r>
            <a:r>
              <a:rPr lang="zh-CN" altLang="en-US" dirty="0" smtClean="0">
                <a:solidFill>
                  <a:schemeClr val="bg1"/>
                </a:solidFill>
              </a:rPr>
              <a:t> </a:t>
            </a:r>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System Center </a:t>
            </a:r>
            <a:r>
              <a:rPr lang="zh-CN" altLang="en-US" dirty="0" smtClean="0">
                <a:solidFill>
                  <a:schemeClr val="bg1"/>
                </a:solidFill>
              </a:rPr>
              <a:t>站点</a:t>
            </a:r>
            <a:r>
              <a:rPr lang="en-US" altLang="zh-CN" dirty="0" smtClean="0">
                <a:solidFill>
                  <a:schemeClr val="bg1"/>
                </a:solidFill>
              </a:rPr>
              <a:t>:</a:t>
            </a:r>
            <a:r>
              <a:rPr lang="zh-CN" altLang="en-US" dirty="0" smtClean="0">
                <a:solidFill>
                  <a:schemeClr val="bg1"/>
                </a:solidFill>
              </a:rPr>
              <a:t> </a:t>
            </a:r>
            <a:endParaRPr lang="en-US" altLang="zh-CN" dirty="0" smtClean="0">
              <a:solidFill>
                <a:schemeClr val="bg1"/>
              </a:solidFill>
            </a:endParaRPr>
          </a:p>
          <a:p>
            <a:r>
              <a:rPr lang="en-US" altLang="zh-CN" dirty="0" smtClean="0">
                <a:solidFill>
                  <a:schemeClr val="bg1"/>
                </a:solidFill>
                <a:hlinkClick r:id="rId5"/>
              </a:rPr>
              <a:t>http://www.microsoft.com/systemcenter/en/us/default.aspx</a:t>
            </a:r>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SCCM</a:t>
            </a:r>
            <a:r>
              <a:rPr lang="zh-CN" altLang="en-US" dirty="0" smtClean="0">
                <a:solidFill>
                  <a:schemeClr val="bg1"/>
                </a:solidFill>
              </a:rPr>
              <a:t> </a:t>
            </a:r>
            <a:r>
              <a:rPr lang="en-US" altLang="zh-CN" dirty="0" smtClean="0">
                <a:solidFill>
                  <a:schemeClr val="bg1"/>
                </a:solidFill>
              </a:rPr>
              <a:t>2007</a:t>
            </a:r>
            <a:r>
              <a:rPr lang="zh-CN" altLang="en-US" dirty="0" smtClean="0">
                <a:solidFill>
                  <a:schemeClr val="bg1"/>
                </a:solidFill>
              </a:rPr>
              <a:t> </a:t>
            </a:r>
            <a:r>
              <a:rPr lang="en-US" altLang="zh-CN" dirty="0" smtClean="0">
                <a:solidFill>
                  <a:schemeClr val="bg1"/>
                </a:solidFill>
              </a:rPr>
              <a:t>R3</a:t>
            </a:r>
            <a:r>
              <a:rPr lang="zh-CN" altLang="en-US" dirty="0" smtClean="0">
                <a:solidFill>
                  <a:schemeClr val="bg1"/>
                </a:solidFill>
              </a:rPr>
              <a:t> 相关信息</a:t>
            </a:r>
            <a:r>
              <a:rPr lang="en-US" altLang="zh-CN" dirty="0" smtClean="0">
                <a:solidFill>
                  <a:schemeClr val="bg1"/>
                </a:solidFill>
              </a:rPr>
              <a:t>:</a:t>
            </a:r>
          </a:p>
          <a:p>
            <a:r>
              <a:rPr lang="en-US" altLang="zh-CN" dirty="0" smtClean="0">
                <a:solidFill>
                  <a:schemeClr val="bg1"/>
                </a:solidFill>
                <a:hlinkClick r:id="rId6"/>
              </a:rPr>
              <a:t>http://blogs.technet.com/systemcenter/archive/2009/09/08/announcing-system-center-configuration-manager-2007-r3.aspx</a:t>
            </a:r>
            <a:endParaRPr lang="en-US" altLang="zh-CN" dirty="0" smtClean="0">
              <a:solidFill>
                <a:schemeClr val="bg1"/>
              </a:solidFill>
            </a:endParaRPr>
          </a:p>
          <a:p>
            <a:endParaRPr lang="en-US" altLang="zh-CN" dirty="0" smtClean="0">
              <a:solidFill>
                <a:schemeClr val="bg1"/>
              </a:solidFill>
            </a:endParaRPr>
          </a:p>
          <a:p>
            <a:r>
              <a:rPr lang="zh-CN" altLang="en-US" dirty="0" smtClean="0">
                <a:solidFill>
                  <a:schemeClr val="bg1"/>
                </a:solidFill>
              </a:rPr>
              <a:t>我的</a:t>
            </a:r>
            <a:r>
              <a:rPr lang="en-US" altLang="zh-CN" dirty="0" smtClean="0">
                <a:solidFill>
                  <a:schemeClr val="bg1"/>
                </a:solidFill>
              </a:rPr>
              <a:t>Blog:</a:t>
            </a:r>
          </a:p>
          <a:p>
            <a:r>
              <a:rPr lang="en-US" altLang="zh-CN" dirty="0" smtClean="0">
                <a:solidFill>
                  <a:schemeClr val="bg1"/>
                </a:solidFill>
                <a:hlinkClick r:id="rId7"/>
              </a:rPr>
              <a:t>http://blogs.technet.com/justin_gao/</a:t>
            </a:r>
            <a:r>
              <a:rPr lang="en-US" altLang="zh-CN" dirty="0" smtClean="0">
                <a:solidFill>
                  <a:schemeClr val="bg1"/>
                </a:solidFill>
              </a:rPr>
              <a:t> </a:t>
            </a:r>
          </a:p>
          <a:p>
            <a:endParaRPr lang="en-US" altLang="zh-CN" dirty="0" smtClean="0">
              <a:solidFill>
                <a:schemeClr val="bg1"/>
              </a:solidFill>
            </a:endParaRPr>
          </a:p>
          <a:p>
            <a:endParaRPr lang="en-US" altLang="zh-CN" dirty="0" smtClean="0">
              <a:solidFill>
                <a:schemeClr val="bg1"/>
              </a:solidFill>
            </a:endParaRPr>
          </a:p>
          <a:p>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6395545" cy="609398"/>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Manager 2007 </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295689" y="990600"/>
            <a:ext cx="5371686" cy="5466112"/>
          </a:xfrm>
        </p:spPr>
        <p:txBody>
          <a:bodyPr/>
          <a:lstStyle/>
          <a:p>
            <a:pPr marL="398463" indent="-398463">
              <a:lnSpc>
                <a:spcPct val="100000"/>
              </a:lnSpc>
              <a:buClr>
                <a:schemeClr val="accent1"/>
              </a:buClr>
              <a:buSzPct val="100000"/>
              <a:buNone/>
            </a:pPr>
            <a:r>
              <a:rPr lang="zh-CN" altLang="en-US" sz="2800" b="1" dirty="0" smtClean="0">
                <a:solidFill>
                  <a:schemeClr val="accent1"/>
                </a:solidFill>
              </a:rPr>
              <a:t>产品发布时间线</a:t>
            </a:r>
            <a:endParaRPr lang="en-US" altLang="en-US" sz="2800" b="1" dirty="0" smtClean="0">
              <a:solidFill>
                <a:schemeClr val="accent1"/>
              </a:solidFill>
            </a:endParaRPr>
          </a:p>
          <a:p>
            <a:pPr lvl="1"/>
            <a:r>
              <a:rPr lang="en-US" sz="2000" dirty="0" smtClean="0">
                <a:solidFill>
                  <a:schemeClr val="tx1"/>
                </a:solidFill>
              </a:rPr>
              <a:t>Configuration Manager RTM </a:t>
            </a:r>
          </a:p>
          <a:p>
            <a:pPr lvl="2"/>
            <a:r>
              <a:rPr lang="en-US" altLang="zh-CN" sz="1600" dirty="0" smtClean="0">
                <a:solidFill>
                  <a:schemeClr val="tx1"/>
                </a:solidFill>
              </a:rPr>
              <a:t>2007</a:t>
            </a:r>
            <a:r>
              <a:rPr lang="zh-CN" altLang="en-US" sz="1600" dirty="0" smtClean="0">
                <a:solidFill>
                  <a:schemeClr val="tx1"/>
                </a:solidFill>
              </a:rPr>
              <a:t>年</a:t>
            </a:r>
            <a:r>
              <a:rPr lang="en-US" altLang="zh-CN" sz="1600" dirty="0" smtClean="0">
                <a:solidFill>
                  <a:schemeClr val="tx1"/>
                </a:solidFill>
              </a:rPr>
              <a:t>9</a:t>
            </a:r>
            <a:r>
              <a:rPr lang="zh-CN" altLang="en-US" sz="1600" dirty="0" smtClean="0">
                <a:solidFill>
                  <a:schemeClr val="tx1"/>
                </a:solidFill>
              </a:rPr>
              <a:t>月正式发布</a:t>
            </a:r>
            <a:endParaRPr lang="en-US" sz="1600" dirty="0" smtClean="0">
              <a:solidFill>
                <a:schemeClr val="tx1"/>
              </a:solidFill>
            </a:endParaRPr>
          </a:p>
          <a:p>
            <a:pPr lvl="2"/>
            <a:r>
              <a:rPr sz="1600" dirty="0" smtClean="0">
                <a:solidFill>
                  <a:schemeClr val="tx1"/>
                </a:solidFill>
              </a:rPr>
              <a:t>SMS 2003</a:t>
            </a:r>
            <a:r>
              <a:rPr lang="zh-CN" altLang="en-US" sz="1600" dirty="0" smtClean="0">
                <a:solidFill>
                  <a:schemeClr val="tx1"/>
                </a:solidFill>
              </a:rPr>
              <a:t>的重要更新</a:t>
            </a:r>
            <a:endParaRPr sz="1600" dirty="0" smtClean="0">
              <a:solidFill>
                <a:schemeClr val="tx1"/>
              </a:solidFill>
            </a:endParaRPr>
          </a:p>
          <a:p>
            <a:pPr lvl="2"/>
            <a:r>
              <a:rPr lang="zh-CN" altLang="en-US" sz="1600" dirty="0" smtClean="0">
                <a:solidFill>
                  <a:schemeClr val="tx1"/>
                </a:solidFill>
              </a:rPr>
              <a:t>增强的功能列表</a:t>
            </a:r>
            <a:endParaRPr lang="en-US" altLang="zh-CN" sz="1600" dirty="0" smtClean="0">
              <a:solidFill>
                <a:schemeClr val="tx1"/>
              </a:solidFill>
            </a:endParaRPr>
          </a:p>
          <a:p>
            <a:pPr lvl="2"/>
            <a:endParaRPr lang="en-US" sz="1600" dirty="0" smtClean="0">
              <a:solidFill>
                <a:schemeClr val="tx1"/>
              </a:solidFill>
            </a:endParaRPr>
          </a:p>
          <a:p>
            <a:pPr lvl="1"/>
            <a:r>
              <a:rPr sz="2000" dirty="0" smtClean="0">
                <a:solidFill>
                  <a:schemeClr val="tx1"/>
                </a:solidFill>
              </a:rPr>
              <a:t>Service P</a:t>
            </a:r>
            <a:r>
              <a:rPr lang="en-US" sz="2000" dirty="0" smtClean="0">
                <a:solidFill>
                  <a:schemeClr val="tx1"/>
                </a:solidFill>
              </a:rPr>
              <a:t>a</a:t>
            </a:r>
            <a:r>
              <a:rPr sz="2000" dirty="0" smtClean="0">
                <a:solidFill>
                  <a:schemeClr val="tx1"/>
                </a:solidFill>
              </a:rPr>
              <a:t>ck 1 </a:t>
            </a:r>
          </a:p>
          <a:p>
            <a:pPr lvl="2"/>
            <a:r>
              <a:rPr sz="1600" dirty="0" smtClean="0">
                <a:solidFill>
                  <a:schemeClr val="tx1"/>
                </a:solidFill>
              </a:rPr>
              <a:t>2008</a:t>
            </a:r>
            <a:r>
              <a:rPr lang="zh-CN" altLang="en-US" sz="1600" dirty="0" smtClean="0">
                <a:solidFill>
                  <a:schemeClr val="tx1"/>
                </a:solidFill>
              </a:rPr>
              <a:t>年</a:t>
            </a:r>
            <a:r>
              <a:rPr lang="en-US" altLang="zh-CN" sz="1600" dirty="0" smtClean="0">
                <a:solidFill>
                  <a:schemeClr val="tx1"/>
                </a:solidFill>
              </a:rPr>
              <a:t>4</a:t>
            </a:r>
            <a:r>
              <a:rPr lang="zh-CN" altLang="en-US" sz="1600" dirty="0" smtClean="0">
                <a:solidFill>
                  <a:schemeClr val="tx1"/>
                </a:solidFill>
              </a:rPr>
              <a:t>月正式发布</a:t>
            </a:r>
            <a:endParaRPr sz="1600" dirty="0" smtClean="0">
              <a:solidFill>
                <a:schemeClr val="tx1"/>
              </a:solidFill>
            </a:endParaRPr>
          </a:p>
          <a:p>
            <a:pPr lvl="2"/>
            <a:r>
              <a:rPr lang="zh-CN" altLang="en-US" sz="1600" dirty="0" smtClean="0">
                <a:solidFill>
                  <a:schemeClr val="tx1"/>
                </a:solidFill>
              </a:rPr>
              <a:t>全面支持</a:t>
            </a:r>
            <a:r>
              <a:rPr sz="1600" dirty="0" smtClean="0">
                <a:solidFill>
                  <a:schemeClr val="tx1"/>
                </a:solidFill>
              </a:rPr>
              <a:t>Windows Server 2008/Vista SP1</a:t>
            </a:r>
            <a:r>
              <a:rPr lang="zh-CN" altLang="en-US" sz="1600" dirty="0" smtClean="0">
                <a:solidFill>
                  <a:schemeClr val="tx1"/>
                </a:solidFill>
              </a:rPr>
              <a:t>平台</a:t>
            </a:r>
            <a:endParaRPr sz="1600" dirty="0" smtClean="0">
              <a:solidFill>
                <a:schemeClr val="tx1"/>
              </a:solidFill>
            </a:endParaRPr>
          </a:p>
          <a:p>
            <a:pPr lvl="2"/>
            <a:r>
              <a:rPr lang="zh-CN" altLang="en-US" sz="1600" dirty="0" smtClean="0">
                <a:solidFill>
                  <a:schemeClr val="tx1"/>
                </a:solidFill>
              </a:rPr>
              <a:t>资产智能 </a:t>
            </a:r>
            <a:r>
              <a:rPr lang="en-US" altLang="zh-CN" sz="1600" dirty="0" smtClean="0">
                <a:solidFill>
                  <a:schemeClr val="tx1"/>
                </a:solidFill>
              </a:rPr>
              <a:t>v</a:t>
            </a:r>
            <a:r>
              <a:rPr lang="en-US" sz="1600" dirty="0" smtClean="0">
                <a:solidFill>
                  <a:schemeClr val="tx1"/>
                </a:solidFill>
              </a:rPr>
              <a:t>1.5</a:t>
            </a:r>
            <a:endParaRPr sz="1600" dirty="0" smtClean="0">
              <a:solidFill>
                <a:schemeClr val="tx1"/>
              </a:solidFill>
            </a:endParaRPr>
          </a:p>
          <a:p>
            <a:pPr lvl="2"/>
            <a:r>
              <a:rPr sz="1600" dirty="0" smtClean="0">
                <a:solidFill>
                  <a:schemeClr val="tx1"/>
                </a:solidFill>
              </a:rPr>
              <a:t>Intel vPro </a:t>
            </a:r>
            <a:r>
              <a:rPr lang="zh-CN" altLang="en-US" sz="1600" dirty="0" smtClean="0">
                <a:solidFill>
                  <a:schemeClr val="tx1"/>
                </a:solidFill>
              </a:rPr>
              <a:t>集成</a:t>
            </a:r>
            <a:endParaRPr sz="1600" dirty="0" smtClean="0">
              <a:solidFill>
                <a:schemeClr val="tx1"/>
              </a:solidFill>
            </a:endParaRPr>
          </a:p>
          <a:p>
            <a:pPr lvl="3">
              <a:buNone/>
            </a:pPr>
            <a:endParaRPr sz="1600" dirty="0" smtClean="0">
              <a:solidFill>
                <a:schemeClr val="tx1"/>
              </a:solidFill>
            </a:endParaRPr>
          </a:p>
          <a:p>
            <a:pPr lvl="1"/>
            <a:r>
              <a:rPr sz="2000" dirty="0" smtClean="0">
                <a:solidFill>
                  <a:schemeClr val="tx1"/>
                </a:solidFill>
              </a:rPr>
              <a:t>R2 </a:t>
            </a:r>
          </a:p>
          <a:p>
            <a:pPr lvl="2"/>
            <a:r>
              <a:rPr lang="en-US" altLang="zh-CN" sz="1600" dirty="0" smtClean="0">
                <a:solidFill>
                  <a:schemeClr val="tx1"/>
                </a:solidFill>
              </a:rPr>
              <a:t>2008</a:t>
            </a:r>
            <a:r>
              <a:rPr lang="zh-CN" altLang="en-US" sz="1600" dirty="0" smtClean="0">
                <a:solidFill>
                  <a:schemeClr val="tx1"/>
                </a:solidFill>
              </a:rPr>
              <a:t>年</a:t>
            </a:r>
            <a:r>
              <a:rPr lang="en-US" altLang="zh-CN" sz="1600" dirty="0" smtClean="0">
                <a:solidFill>
                  <a:schemeClr val="tx1"/>
                </a:solidFill>
              </a:rPr>
              <a:t>8</a:t>
            </a:r>
            <a:r>
              <a:rPr lang="zh-CN" altLang="en-US" sz="1600" dirty="0" smtClean="0">
                <a:solidFill>
                  <a:schemeClr val="tx1"/>
                </a:solidFill>
              </a:rPr>
              <a:t>月正式发布</a:t>
            </a:r>
            <a:endParaRPr sz="1600" dirty="0" smtClean="0">
              <a:solidFill>
                <a:schemeClr val="tx1"/>
              </a:solidFill>
            </a:endParaRPr>
          </a:p>
          <a:p>
            <a:pPr lvl="2"/>
            <a:r>
              <a:rPr lang="zh-CN" altLang="en-US" sz="1600" dirty="0" smtClean="0">
                <a:solidFill>
                  <a:schemeClr val="tx1"/>
                </a:solidFill>
              </a:rPr>
              <a:t>应用虚拟化管理</a:t>
            </a:r>
            <a:endParaRPr sz="1600" dirty="0" smtClean="0">
              <a:solidFill>
                <a:schemeClr val="tx1"/>
              </a:solidFill>
            </a:endParaRPr>
          </a:p>
          <a:p>
            <a:pPr lvl="2"/>
            <a:r>
              <a:rPr sz="1600" dirty="0" smtClean="0">
                <a:solidFill>
                  <a:schemeClr val="tx1"/>
                </a:solidFill>
              </a:rPr>
              <a:t>SQL </a:t>
            </a:r>
            <a:r>
              <a:rPr lang="zh-CN" altLang="en-US" sz="1600" dirty="0" smtClean="0">
                <a:solidFill>
                  <a:schemeClr val="tx1"/>
                </a:solidFill>
              </a:rPr>
              <a:t>报表服务集成</a:t>
            </a:r>
            <a:endParaRPr sz="1600" dirty="0" smtClean="0">
              <a:solidFill>
                <a:schemeClr val="tx1"/>
              </a:solidFill>
            </a:endParaRPr>
          </a:p>
          <a:p>
            <a:pPr lvl="2"/>
            <a:r>
              <a:rPr lang="zh-CN" altLang="en-US" sz="1600" dirty="0" smtClean="0">
                <a:solidFill>
                  <a:schemeClr val="tx1"/>
                </a:solidFill>
              </a:rPr>
              <a:t>客户端状态报告</a:t>
            </a:r>
            <a:endParaRPr sz="1600" dirty="0" smtClean="0">
              <a:solidFill>
                <a:schemeClr val="tx1"/>
              </a:solidFill>
            </a:endParaRPr>
          </a:p>
          <a:p>
            <a:pPr lvl="2"/>
            <a:r>
              <a:rPr sz="1600" dirty="0" smtClean="0">
                <a:solidFill>
                  <a:schemeClr val="tx1"/>
                </a:solidFill>
              </a:rPr>
              <a:t>Forefront Client Security </a:t>
            </a:r>
            <a:r>
              <a:rPr lang="zh-CN" altLang="en-US" sz="1600" dirty="0" smtClean="0">
                <a:solidFill>
                  <a:schemeClr val="tx1"/>
                </a:solidFill>
              </a:rPr>
              <a:t>集成</a:t>
            </a:r>
            <a:endParaRPr lang="en-US" sz="1600" dirty="0" smtClean="0">
              <a:solidFill>
                <a:schemeClr val="tx1"/>
              </a:solidFill>
            </a:endParaRPr>
          </a:p>
          <a:p>
            <a:pPr lvl="2"/>
            <a:r>
              <a:rPr lang="zh-CN" altLang="en-US" sz="1600" dirty="0" smtClean="0">
                <a:solidFill>
                  <a:schemeClr val="tx1"/>
                </a:solidFill>
              </a:rPr>
              <a:t>增强的操作系统部署</a:t>
            </a:r>
            <a:endParaRPr lang="en-US" sz="1600" dirty="0" smtClean="0">
              <a:solidFill>
                <a:schemeClr val="tx1"/>
              </a:solidFill>
            </a:endParaRPr>
          </a:p>
        </p:txBody>
      </p:sp>
      <p:pic>
        <p:nvPicPr>
          <p:cNvPr id="4" name="Picture 2" descr="The Boeing Company logo"/>
          <p:cNvPicPr>
            <a:picLocks noChangeAspect="1" noChangeArrowheads="1"/>
          </p:cNvPicPr>
          <p:nvPr/>
        </p:nvPicPr>
        <p:blipFill>
          <a:blip r:embed="rId3"/>
          <a:srcRect/>
          <a:stretch>
            <a:fillRect/>
          </a:stretch>
        </p:blipFill>
        <p:spPr bwMode="auto">
          <a:xfrm>
            <a:off x="155575" y="-258763"/>
            <a:ext cx="6858000" cy="552451"/>
          </a:xfrm>
          <a:prstGeom prst="rect">
            <a:avLst/>
          </a:prstGeom>
          <a:noFill/>
        </p:spPr>
      </p:pic>
      <p:pic>
        <p:nvPicPr>
          <p:cNvPr id="7171" name="Picture 3"/>
          <p:cNvPicPr>
            <a:picLocks noChangeAspect="1" noChangeArrowheads="1"/>
          </p:cNvPicPr>
          <p:nvPr/>
        </p:nvPicPr>
        <p:blipFill>
          <a:blip r:embed="rId4" cstate="print"/>
          <a:srcRect/>
          <a:stretch>
            <a:fillRect/>
          </a:stretch>
        </p:blipFill>
        <p:spPr bwMode="auto">
          <a:xfrm>
            <a:off x="5016225" y="1409700"/>
            <a:ext cx="4272307" cy="4817351"/>
          </a:xfrm>
          <a:prstGeom prst="rect">
            <a:avLst/>
          </a:prstGeom>
          <a:noFill/>
          <a:ln w="9525">
            <a:noFill/>
            <a:miter lim="800000"/>
            <a:headEnd/>
            <a:tailEnd/>
          </a:ln>
          <a:effectLst>
            <a:reflection blurRad="6350" stA="50000" endA="300" endPos="5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nvGraphicFramePr>
        <p:xfrm>
          <a:off x="373556" y="1416803"/>
          <a:ext cx="8368146" cy="4023360"/>
        </p:xfrm>
        <a:graphic>
          <a:graphicData uri="http://schemas.openxmlformats.org/drawingml/2006/table">
            <a:tbl>
              <a:tblPr firstRow="1" bandRow="1">
                <a:tableStyleId>{72833802-FEF1-4C79-8D5D-14CF1EAF98D9}</a:tableStyleId>
              </a:tblPr>
              <a:tblGrid>
                <a:gridCol w="3412626"/>
                <a:gridCol w="4955520"/>
              </a:tblGrid>
              <a:tr h="232429">
                <a:tc>
                  <a:txBody>
                    <a:bodyPr/>
                    <a:lstStyle/>
                    <a:p>
                      <a:pPr marL="344488" marR="0" lvl="0" indent="-344488" algn="ctr" defTabSz="914400" rtl="0" eaLnBrk="0" fontAlgn="b" latinLnBrk="0" hangingPunct="0">
                        <a:lnSpc>
                          <a:spcPct val="100000"/>
                        </a:lnSpc>
                        <a:spcBef>
                          <a:spcPct val="0"/>
                        </a:spcBef>
                        <a:spcAft>
                          <a:spcPct val="0"/>
                        </a:spcAft>
                        <a:buClrTx/>
                        <a:buSzTx/>
                        <a:buFontTx/>
                        <a:buNone/>
                        <a:tabLst/>
                      </a:pPr>
                      <a:r>
                        <a:rPr kumimoji="0" lang="zh-CN" altLang="en-US" sz="1800" b="1" u="none" strike="noStrike" kern="1200" cap="none" normalizeH="0" baseline="0" dirty="0" smtClean="0">
                          <a:solidFill>
                            <a:schemeClr val="tx1"/>
                          </a:solidFill>
                          <a:effectLst/>
                          <a:latin typeface="+mn-lt"/>
                          <a:ea typeface="+mn-ea"/>
                          <a:cs typeface="+mn-cs"/>
                        </a:rPr>
                        <a:t>站点角色</a:t>
                      </a:r>
                      <a:endParaRPr kumimoji="0" lang="en-US" altLang="en-US" sz="1800" b="1"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4488" marR="0" lvl="0" indent="-344488" algn="ctr"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最大客户端支持容量</a:t>
                      </a:r>
                      <a:r>
                        <a:rPr kumimoji="0" lang="en-US" sz="1800" u="none" strike="noStrike" cap="none" normalizeH="0" baseline="0" dirty="0" smtClean="0">
                          <a:solidFill>
                            <a:schemeClr val="tx1"/>
                          </a:solidFill>
                          <a:effectLst/>
                        </a:rPr>
                        <a:t> #</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层级</a:t>
                      </a:r>
                      <a:r>
                        <a:rPr kumimoji="0" lang="en-US" sz="1800" u="none" strike="noStrike" cap="none" normalizeH="0" baseline="0" dirty="0" smtClean="0">
                          <a:solidFill>
                            <a:schemeClr val="tx1"/>
                          </a:solidFill>
                          <a:effectLst/>
                        </a:rPr>
                        <a:t> (</a:t>
                      </a:r>
                      <a:r>
                        <a:rPr kumimoji="0" lang="zh-CN" altLang="en-US" sz="1800" u="none" strike="noStrike" cap="none" normalizeH="0" baseline="0" dirty="0" smtClean="0">
                          <a:solidFill>
                            <a:schemeClr val="tx1"/>
                          </a:solidFill>
                          <a:effectLst/>
                        </a:rPr>
                        <a:t>中心站点服务器</a:t>
                      </a:r>
                      <a:r>
                        <a:rPr kumimoji="0" lang="en-US" sz="1800" u="none" strike="noStrike" cap="none" normalizeH="0" baseline="0" dirty="0" smtClean="0">
                          <a:solidFill>
                            <a:schemeClr val="tx1"/>
                          </a:solidFill>
                          <a:effectLst/>
                        </a:rPr>
                        <a:t>)</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200,000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主站点服务器</a:t>
                      </a:r>
                      <a:r>
                        <a:rPr kumimoji="0" lang="en-US" altLang="zh-CN" sz="1800" u="none" strike="noStrike" cap="none" normalizeH="0" baseline="0" dirty="0" smtClean="0">
                          <a:solidFill>
                            <a:schemeClr val="tx1"/>
                          </a:solidFill>
                          <a:effectLst/>
                        </a:rPr>
                        <a:t>(Primary</a:t>
                      </a:r>
                      <a:r>
                        <a:rPr kumimoji="0" lang="zh-CN" altLang="en-US" sz="1800" u="none" strike="noStrike" cap="none" normalizeH="0" baseline="0" dirty="0" smtClean="0">
                          <a:solidFill>
                            <a:schemeClr val="tx1"/>
                          </a:solidFill>
                          <a:effectLst/>
                        </a:rPr>
                        <a:t> </a:t>
                      </a:r>
                      <a:r>
                        <a:rPr kumimoji="0" lang="en-US" altLang="zh-CN" sz="1800" u="none" strike="noStrike" cap="none" normalizeH="0" baseline="0" dirty="0" smtClean="0">
                          <a:solidFill>
                            <a:schemeClr val="tx1"/>
                          </a:solidFill>
                          <a:effectLst/>
                        </a:rPr>
                        <a:t>Site)</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100,000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solidFill>
                            <a:schemeClr val="tx1"/>
                          </a:solidFill>
                          <a:effectLst/>
                          <a:latin typeface="Arial" charset="0"/>
                        </a:rPr>
                        <a:t>系统健康</a:t>
                      </a:r>
                      <a:r>
                        <a:rPr kumimoji="0" lang="zh-CN" altLang="en-US" sz="1800" u="none" strike="noStrike" kern="1200" cap="none" normalizeH="0" baseline="0" dirty="0" smtClean="0">
                          <a:solidFill>
                            <a:schemeClr val="tx1"/>
                          </a:solidFill>
                          <a:effectLst/>
                          <a:latin typeface="+mn-lt"/>
                          <a:ea typeface="+mn-ea"/>
                          <a:cs typeface="+mn-cs"/>
                        </a:rPr>
                        <a:t>监测点</a:t>
                      </a:r>
                      <a:r>
                        <a:rPr kumimoji="0" lang="en-US" altLang="zh-CN" sz="1800" u="none" strike="noStrike" kern="1200" cap="none" normalizeH="0" baseline="0" dirty="0" smtClean="0">
                          <a:solidFill>
                            <a:schemeClr val="tx1"/>
                          </a:solidFill>
                          <a:effectLst/>
                          <a:latin typeface="+mn-lt"/>
                          <a:ea typeface="+mn-ea"/>
                          <a:cs typeface="+mn-cs"/>
                        </a:rPr>
                        <a:t>(SHV)</a:t>
                      </a:r>
                      <a:endParaRPr kumimoji="0" lang="en-US" altLang="en-US" sz="1800"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200,000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solidFill>
                            <a:schemeClr val="tx1"/>
                          </a:solidFill>
                          <a:effectLst/>
                          <a:latin typeface="Arial" charset="0"/>
                        </a:rPr>
                        <a:t>管理点</a:t>
                      </a:r>
                      <a:r>
                        <a:rPr kumimoji="0" lang="en-US" altLang="zh-CN" sz="1800" u="none" strike="noStrike" kern="1200" cap="none" normalizeH="0" baseline="0" dirty="0" smtClean="0">
                          <a:solidFill>
                            <a:schemeClr val="tx1"/>
                          </a:solidFill>
                          <a:effectLst/>
                          <a:latin typeface="+mn-lt"/>
                          <a:ea typeface="+mn-ea"/>
                          <a:cs typeface="+mn-cs"/>
                        </a:rPr>
                        <a:t>(MP)</a:t>
                      </a:r>
                      <a:endParaRPr kumimoji="0" lang="en-US" altLang="en-US" sz="1800"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25,000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分发点</a:t>
                      </a:r>
                      <a:r>
                        <a:rPr kumimoji="0" lang="en-US" sz="1800" u="none" strike="noStrike" cap="none" normalizeH="0" baseline="0" dirty="0" smtClean="0">
                          <a:solidFill>
                            <a:schemeClr val="tx1"/>
                          </a:solidFill>
                          <a:effectLst/>
                        </a:rPr>
                        <a:t> (</a:t>
                      </a:r>
                      <a:r>
                        <a:rPr kumimoji="0" lang="en-US" altLang="zh-CN" sz="1800" u="none" strike="noStrike" cap="none" normalizeH="0" baseline="0" dirty="0" smtClean="0">
                          <a:solidFill>
                            <a:schemeClr val="tx1"/>
                          </a:solidFill>
                          <a:effectLst/>
                        </a:rPr>
                        <a:t>DP</a:t>
                      </a:r>
                      <a:r>
                        <a:rPr kumimoji="0" lang="zh-CN" altLang="en-US" sz="1800" u="none" strike="noStrike" cap="none" normalizeH="0" baseline="0" dirty="0" smtClean="0">
                          <a:solidFill>
                            <a:schemeClr val="tx1"/>
                          </a:solidFill>
                          <a:effectLst/>
                        </a:rPr>
                        <a:t>无</a:t>
                      </a:r>
                      <a:r>
                        <a:rPr kumimoji="0" lang="en-US" sz="1800" u="none" strike="noStrike" cap="none" normalizeH="0" baseline="0" dirty="0" smtClean="0">
                          <a:solidFill>
                            <a:schemeClr val="tx1"/>
                          </a:solidFill>
                          <a:effectLst/>
                        </a:rPr>
                        <a:t>OSD)</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4,000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分发点 </a:t>
                      </a:r>
                      <a:r>
                        <a:rPr kumimoji="0" lang="en-US" sz="1800" u="none" strike="noStrike" cap="none" normalizeH="0" baseline="0" dirty="0" smtClean="0">
                          <a:solidFill>
                            <a:schemeClr val="tx1"/>
                          </a:solidFill>
                          <a:effectLst/>
                        </a:rPr>
                        <a:t>(</a:t>
                      </a:r>
                      <a:r>
                        <a:rPr kumimoji="0" lang="en-US" altLang="zh-CN" sz="1800" u="none" strike="noStrike" cap="none" normalizeH="0" baseline="0" dirty="0" smtClean="0">
                          <a:solidFill>
                            <a:schemeClr val="tx1"/>
                          </a:solidFill>
                          <a:effectLst/>
                        </a:rPr>
                        <a:t>DP</a:t>
                      </a:r>
                      <a:r>
                        <a:rPr kumimoji="0" lang="zh-CN" altLang="en-US" sz="1800" u="none" strike="noStrike" cap="none" normalizeH="0" baseline="0" dirty="0" smtClean="0">
                          <a:solidFill>
                            <a:schemeClr val="tx1"/>
                          </a:solidFill>
                          <a:effectLst/>
                        </a:rPr>
                        <a:t>有</a:t>
                      </a:r>
                      <a:r>
                        <a:rPr kumimoji="0" lang="en-US" sz="1800" u="none" strike="noStrike" cap="none" normalizeH="0" baseline="0" dirty="0" smtClean="0">
                          <a:solidFill>
                            <a:schemeClr val="tx1"/>
                          </a:solidFill>
                          <a:effectLst/>
                        </a:rPr>
                        <a:t>OSD)</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solidFill>
                            <a:schemeClr val="tx1"/>
                          </a:solidFill>
                          <a:effectLst/>
                          <a:latin typeface="Arial" charset="0"/>
                        </a:rPr>
                        <a:t>受限于网络和磁盘</a:t>
                      </a:r>
                      <a:r>
                        <a:rPr kumimoji="0" lang="en-US" altLang="zh-CN" sz="1800" b="0" i="0" u="none" strike="noStrike" cap="none" normalizeH="0" baseline="0" dirty="0" smtClean="0">
                          <a:solidFill>
                            <a:schemeClr val="tx1"/>
                          </a:solidFill>
                          <a:effectLst/>
                          <a:latin typeface="Arial" charset="0"/>
                        </a:rPr>
                        <a:t>I/O</a:t>
                      </a:r>
                      <a:r>
                        <a:rPr kumimoji="0" lang="zh-CN" altLang="en-US" sz="1800" b="0" i="0" u="none" strike="noStrike" cap="none" normalizeH="0" baseline="0" dirty="0" smtClean="0">
                          <a:solidFill>
                            <a:schemeClr val="tx1"/>
                          </a:solidFill>
                          <a:effectLst/>
                          <a:latin typeface="Arial" charset="0"/>
                        </a:rPr>
                        <a:t>性能</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solidFill>
                            <a:schemeClr val="tx1"/>
                          </a:solidFill>
                          <a:effectLst/>
                          <a:latin typeface="Arial" charset="0"/>
                        </a:rPr>
                        <a:t>状态迁移点 </a:t>
                      </a:r>
                      <a:r>
                        <a:rPr kumimoji="0" lang="en-US" altLang="zh-CN" sz="1800" u="none" strike="noStrike" kern="1200" cap="none" normalizeH="0" baseline="0" dirty="0" smtClean="0">
                          <a:solidFill>
                            <a:schemeClr val="tx1"/>
                          </a:solidFill>
                          <a:effectLst/>
                          <a:latin typeface="+mn-lt"/>
                          <a:ea typeface="+mn-ea"/>
                          <a:cs typeface="+mn-cs"/>
                        </a:rPr>
                        <a:t>(SMP)</a:t>
                      </a:r>
                      <a:endParaRPr kumimoji="0" lang="en-US" altLang="en-US" sz="1800"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solidFill>
                            <a:schemeClr val="tx1"/>
                          </a:solidFill>
                          <a:effectLst/>
                          <a:latin typeface="Arial" charset="0"/>
                        </a:rPr>
                        <a:t>受限于网络和磁盘</a:t>
                      </a:r>
                      <a:r>
                        <a:rPr kumimoji="0" lang="en-US" altLang="zh-CN" sz="1800" b="0" i="0" u="none" strike="noStrike" cap="none" normalizeH="0" baseline="0" dirty="0" smtClean="0">
                          <a:solidFill>
                            <a:schemeClr val="tx1"/>
                          </a:solidFill>
                          <a:effectLst/>
                          <a:latin typeface="Arial" charset="0"/>
                        </a:rPr>
                        <a:t>I/O</a:t>
                      </a:r>
                      <a:r>
                        <a:rPr kumimoji="0" lang="zh-CN" altLang="en-US" sz="1800" b="0" i="0" u="none" strike="noStrike" cap="none" normalizeH="0" baseline="0" dirty="0" smtClean="0">
                          <a:solidFill>
                            <a:schemeClr val="tx1"/>
                          </a:solidFill>
                          <a:effectLst/>
                          <a:latin typeface="Arial" charset="0"/>
                        </a:rPr>
                        <a:t>性能</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软件更新点</a:t>
                      </a:r>
                      <a:r>
                        <a:rPr kumimoji="0" lang="en-US" sz="1800" u="none" strike="noStrike" cap="none" normalizeH="0" baseline="0" dirty="0" smtClean="0">
                          <a:solidFill>
                            <a:schemeClr val="tx1"/>
                          </a:solidFill>
                          <a:effectLst/>
                        </a:rPr>
                        <a:t> (</a:t>
                      </a:r>
                      <a:r>
                        <a:rPr kumimoji="0" lang="en-US" altLang="zh-CN" sz="1800" u="none" strike="noStrike" cap="none" normalizeH="0" baseline="0" dirty="0" smtClean="0">
                          <a:solidFill>
                            <a:schemeClr val="tx1"/>
                          </a:solidFill>
                          <a:effectLst/>
                        </a:rPr>
                        <a:t>SUP</a:t>
                      </a:r>
                      <a:r>
                        <a:rPr kumimoji="0" lang="en-US" sz="1800" u="none" strike="noStrike" cap="none" normalizeH="0" baseline="0" dirty="0" smtClean="0">
                          <a:solidFill>
                            <a:schemeClr val="tx1"/>
                          </a:solidFill>
                          <a:effectLst/>
                        </a:rPr>
                        <a:t>)</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25,000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kern="1200" cap="none" normalizeH="0" baseline="0" dirty="0" smtClean="0">
                          <a:solidFill>
                            <a:schemeClr val="tx1"/>
                          </a:solidFill>
                          <a:effectLst/>
                          <a:latin typeface="+mn-lt"/>
                          <a:ea typeface="+mn-ea"/>
                          <a:cs typeface="+mn-cs"/>
                        </a:rPr>
                        <a:t>状态回馈点</a:t>
                      </a:r>
                      <a:r>
                        <a:rPr kumimoji="0" lang="en-US" altLang="zh-CN" sz="1800" u="none" strike="noStrike" kern="1200" cap="none" normalizeH="0" baseline="0" dirty="0" smtClean="0">
                          <a:solidFill>
                            <a:schemeClr val="tx1"/>
                          </a:solidFill>
                          <a:effectLst/>
                          <a:latin typeface="+mn-lt"/>
                          <a:ea typeface="+mn-ea"/>
                          <a:cs typeface="+mn-cs"/>
                        </a:rPr>
                        <a:t>(FSP)</a:t>
                      </a:r>
                      <a:endParaRPr kumimoji="0" lang="en-US" altLang="en-US" sz="1800"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100,000</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411">
                <a:tc>
                  <a:txBody>
                    <a:bodyPr/>
                    <a:lstStyle/>
                    <a:p>
                      <a:pPr marL="344488" marR="0" lvl="0" indent="-344488" algn="l" defTabSz="914400" rtl="0" eaLnBrk="0" fontAlgn="b" latinLnBrk="0" hangingPunct="0">
                        <a:lnSpc>
                          <a:spcPct val="100000"/>
                        </a:lnSpc>
                        <a:spcBef>
                          <a:spcPct val="0"/>
                        </a:spcBef>
                        <a:spcAft>
                          <a:spcPct val="0"/>
                        </a:spcAft>
                        <a:buClrTx/>
                        <a:buSzTx/>
                        <a:buFontTx/>
                        <a:buNone/>
                        <a:tabLst/>
                      </a:pPr>
                      <a:r>
                        <a:rPr kumimoji="0" lang="zh-CN" altLang="en-US" sz="1800" u="none" strike="noStrike" kern="1200" cap="none" normalizeH="0" baseline="0" dirty="0" smtClean="0">
                          <a:solidFill>
                            <a:schemeClr val="tx1"/>
                          </a:solidFill>
                          <a:effectLst/>
                          <a:latin typeface="+mn-lt"/>
                          <a:ea typeface="+mn-ea"/>
                          <a:cs typeface="+mn-cs"/>
                        </a:rPr>
                        <a:t>分支分发点</a:t>
                      </a:r>
                      <a:r>
                        <a:rPr kumimoji="0" lang="en-US" altLang="zh-CN" sz="1800" u="none" strike="noStrike" kern="1200" cap="none" normalizeH="0" baseline="0" dirty="0" smtClean="0">
                          <a:solidFill>
                            <a:schemeClr val="tx1"/>
                          </a:solidFill>
                          <a:effectLst/>
                          <a:latin typeface="+mn-lt"/>
                          <a:ea typeface="+mn-ea"/>
                          <a:cs typeface="+mn-cs"/>
                        </a:rPr>
                        <a:t>(BDP)</a:t>
                      </a:r>
                      <a:endParaRPr kumimoji="0" lang="en-US" altLang="en-US" sz="1800" u="none" strike="noStrike" kern="1200" cap="none" normalizeH="0" baseline="0" dirty="0" smtClean="0">
                        <a:solidFill>
                          <a:schemeClr val="tx1"/>
                        </a:solidFill>
                        <a:effectLst/>
                        <a:latin typeface="+mn-lt"/>
                        <a:ea typeface="+mn-ea"/>
                        <a:cs typeface="+mn-cs"/>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4488" marR="0" lvl="0" indent="-344488" algn="r" defTabSz="914400" rtl="0" eaLnBrk="0" fontAlgn="b" latinLnBrk="0" hangingPunct="0">
                        <a:lnSpc>
                          <a:spcPct val="100000"/>
                        </a:lnSpc>
                        <a:spcBef>
                          <a:spcPct val="0"/>
                        </a:spcBef>
                        <a:spcAft>
                          <a:spcPct val="0"/>
                        </a:spcAft>
                        <a:buClrTx/>
                        <a:buSzTx/>
                        <a:buFontTx/>
                        <a:buNone/>
                        <a:tabLst/>
                      </a:pPr>
                      <a:r>
                        <a:rPr kumimoji="0" lang="zh-CN" altLang="en-US" sz="1800" u="none" strike="noStrike" cap="none" normalizeH="0" baseline="0" dirty="0" smtClean="0">
                          <a:solidFill>
                            <a:schemeClr val="tx1"/>
                          </a:solidFill>
                          <a:effectLst/>
                        </a:rPr>
                        <a:t>受限于操作系统许可</a:t>
                      </a:r>
                      <a:r>
                        <a:rPr kumimoji="0" lang="en-US" sz="1800" u="none" strike="noStrike" cap="none" normalizeH="0" baseline="0" dirty="0" smtClean="0">
                          <a:solidFill>
                            <a:schemeClr val="tx1"/>
                          </a:solidFill>
                          <a:effectLst/>
                        </a:rPr>
                        <a:t>, </a:t>
                      </a:r>
                      <a:r>
                        <a:rPr kumimoji="0" lang="zh-CN" altLang="en-US" sz="1800" u="none" strike="noStrike" cap="none" normalizeH="0" baseline="0" dirty="0" smtClean="0">
                          <a:solidFill>
                            <a:schemeClr val="tx1"/>
                          </a:solidFill>
                          <a:effectLst/>
                        </a:rPr>
                        <a:t>网络和磁盘</a:t>
                      </a:r>
                      <a:r>
                        <a:rPr kumimoji="0" lang="en-US" altLang="zh-CN" sz="1800" u="none" strike="noStrike" cap="none" normalizeH="0" baseline="0" dirty="0" smtClean="0">
                          <a:solidFill>
                            <a:schemeClr val="tx1"/>
                          </a:solidFill>
                          <a:effectLst/>
                        </a:rPr>
                        <a:t>I/O</a:t>
                      </a:r>
                      <a:r>
                        <a:rPr kumimoji="0" lang="zh-CN" altLang="en-US" sz="1800" u="none" strike="noStrike" cap="none" normalizeH="0" baseline="0" dirty="0" smtClean="0">
                          <a:solidFill>
                            <a:schemeClr val="tx1"/>
                          </a:solidFill>
                          <a:effectLst/>
                        </a:rPr>
                        <a:t>性能</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626" name="Rectangle 2"/>
          <p:cNvSpPr>
            <a:spLocks noGrp="1" noChangeArrowheads="1"/>
          </p:cNvSpPr>
          <p:nvPr>
            <p:ph type="title"/>
          </p:nvPr>
        </p:nvSpPr>
        <p:spPr>
          <a:xfrm>
            <a:off x="214282" y="214290"/>
            <a:ext cx="7010400" cy="664797"/>
          </a:xfrm>
        </p:spPr>
        <p:txBody>
          <a:bodyPr/>
          <a:lstStyle/>
          <a:p>
            <a:pPr algn="l"/>
            <a:r>
              <a:rPr lang="zh-CN" altLang="en-US" sz="4000" dirty="0" smtClean="0"/>
              <a:t>客户端容量支持*</a:t>
            </a:r>
            <a:endParaRPr lang="en-US" altLang="en-US" sz="4000" dirty="0" smtClean="0"/>
          </a:p>
        </p:txBody>
      </p:sp>
      <p:sp>
        <p:nvSpPr>
          <p:cNvPr id="4" name="TextBox 3"/>
          <p:cNvSpPr txBox="1"/>
          <p:nvPr/>
        </p:nvSpPr>
        <p:spPr>
          <a:xfrm>
            <a:off x="4857752" y="5733652"/>
            <a:ext cx="2341835" cy="338554"/>
          </a:xfrm>
          <a:prstGeom prst="rect">
            <a:avLst/>
          </a:prstGeom>
          <a:noFill/>
        </p:spPr>
        <p:txBody>
          <a:bodyPr wrap="square" rtlCol="0">
            <a:spAutoFit/>
          </a:bodyPr>
          <a:lstStyle/>
          <a:p>
            <a:r>
              <a:rPr lang="en-US" sz="16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a:t>
            </a:r>
            <a:r>
              <a:rPr lang="zh-CN" altLang="en-US" sz="16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基于物理系统的建议值</a:t>
            </a:r>
            <a:endParaRPr lang="en-US" sz="16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itle 1"/>
          <p:cNvSpPr>
            <a:spLocks noGrp="1"/>
          </p:cNvSpPr>
          <p:nvPr>
            <p:ph type="title"/>
          </p:nvPr>
        </p:nvSpPr>
        <p:spPr>
          <a:xfrm>
            <a:off x="214282" y="214290"/>
            <a:ext cx="8382000" cy="564408"/>
          </a:xfrm>
          <a:noFill/>
        </p:spPr>
        <p:txBody>
          <a:bodyPr/>
          <a:lstStyle/>
          <a:p>
            <a:pPr algn="l"/>
            <a:r>
              <a:rPr lang="zh-CN" altLang="en-US" sz="4000" dirty="0" smtClean="0"/>
              <a:t>操作系统支持能力</a:t>
            </a:r>
            <a:endParaRPr lang="zh-CN" altLang="en-US" sz="4000" dirty="0"/>
          </a:p>
        </p:txBody>
      </p:sp>
      <p:graphicFrame>
        <p:nvGraphicFramePr>
          <p:cNvPr id="153" name="Group 80"/>
          <p:cNvGraphicFramePr>
            <a:graphicFrameLocks noGrp="1"/>
          </p:cNvGraphicFramePr>
          <p:nvPr/>
        </p:nvGraphicFramePr>
        <p:xfrm>
          <a:off x="228600" y="911880"/>
          <a:ext cx="8477250" cy="5054283"/>
        </p:xfrm>
        <a:graphic>
          <a:graphicData uri="http://schemas.openxmlformats.org/drawingml/2006/table">
            <a:tbl>
              <a:tblPr>
                <a:tableStyleId>{5DA37D80-6434-44D0-A028-1B22A696006F}</a:tableStyleId>
              </a:tblPr>
              <a:tblGrid>
                <a:gridCol w="1905000"/>
                <a:gridCol w="1295400"/>
                <a:gridCol w="1371600"/>
                <a:gridCol w="1219200"/>
                <a:gridCol w="1371600"/>
                <a:gridCol w="1314450"/>
              </a:tblGrid>
              <a:tr h="665163">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solidFill>
                            <a:schemeClr val="tx1"/>
                          </a:solidFill>
                          <a:effectLst/>
                          <a:latin typeface="Segoe Semibold" pitchFamily="34" charset="0"/>
                          <a:cs typeface="Arial" charset="0"/>
                        </a:rPr>
                        <a:t>操作系统平台</a:t>
                      </a:r>
                      <a:endParaRPr kumimoji="0" lang="en-US" sz="1800" b="1" i="0" u="none" strike="noStrike" cap="none" normalizeH="0" baseline="0" dirty="0" smtClean="0">
                        <a:solidFill>
                          <a:schemeClr val="tx1"/>
                        </a:solidFill>
                        <a:effectLst/>
                        <a:latin typeface="Segoe Semibold" pitchFamily="34" charset="0"/>
                        <a:cs typeface="Arial" charset="0"/>
                      </a:endParaRPr>
                    </a:p>
                  </a:txBody>
                  <a:tcPr anchor="ctr" horzOverflow="overflow">
                    <a:solidFill>
                      <a:schemeClr val="accent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normalizeH="0" baseline="0" dirty="0" smtClean="0">
                          <a:solidFill>
                            <a:schemeClr val="tx1"/>
                          </a:solidFill>
                          <a:effectLst/>
                          <a:latin typeface="Segoe Semibold" pitchFamily="34" charset="0"/>
                          <a:ea typeface="+mn-ea"/>
                          <a:cs typeface="Arial" charset="0"/>
                        </a:rPr>
                        <a:t>软</a:t>
                      </a:r>
                      <a:r>
                        <a:rPr kumimoji="0" lang="en-US" altLang="zh-CN" sz="1400" b="1" i="0" u="none" strike="noStrike" kern="1200" cap="none" normalizeH="0" baseline="0" dirty="0" smtClean="0">
                          <a:solidFill>
                            <a:schemeClr val="tx1"/>
                          </a:solidFill>
                          <a:effectLst/>
                          <a:latin typeface="Segoe Semibold" pitchFamily="34" charset="0"/>
                          <a:ea typeface="+mn-ea"/>
                          <a:cs typeface="Arial" charset="0"/>
                        </a:rPr>
                        <a:t>/</a:t>
                      </a:r>
                      <a:r>
                        <a:rPr kumimoji="0" lang="zh-CN" altLang="en-US" sz="1400" b="1" i="0" u="none" strike="noStrike" kern="1200" cap="none" normalizeH="0" baseline="0" dirty="0" smtClean="0">
                          <a:solidFill>
                            <a:schemeClr val="tx1"/>
                          </a:solidFill>
                          <a:effectLst/>
                          <a:latin typeface="Segoe Semibold" pitchFamily="34" charset="0"/>
                          <a:ea typeface="+mn-ea"/>
                          <a:cs typeface="Arial" charset="0"/>
                        </a:rPr>
                        <a:t>硬件</a:t>
                      </a:r>
                      <a:endParaRPr kumimoji="0" lang="en-US" altLang="zh-CN" sz="1400" b="1" i="0" u="none" strike="noStrike" kern="1200" cap="none" normalizeH="0" baseline="0" dirty="0" smtClean="0">
                        <a:solidFill>
                          <a:schemeClr val="tx1"/>
                        </a:solidFill>
                        <a:effectLst/>
                        <a:latin typeface="Segoe Semibold"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normalizeH="0" baseline="0" dirty="0" smtClean="0">
                          <a:solidFill>
                            <a:schemeClr val="tx1"/>
                          </a:solidFill>
                          <a:effectLst/>
                          <a:latin typeface="Segoe Semibold" pitchFamily="34" charset="0"/>
                          <a:ea typeface="+mn-ea"/>
                          <a:cs typeface="Arial" charset="0"/>
                        </a:rPr>
                        <a:t>资产管理</a:t>
                      </a:r>
                      <a:endParaRPr kumimoji="0" lang="en-US" altLang="en-US" sz="1400" b="1" i="0" u="none" strike="noStrike" kern="1200" cap="none" normalizeH="0" baseline="0" dirty="0" smtClean="0">
                        <a:solidFill>
                          <a:schemeClr val="tx1"/>
                        </a:solidFill>
                        <a:effectLst/>
                        <a:latin typeface="Segoe Semibold" pitchFamily="34" charset="0"/>
                        <a:ea typeface="+mn-ea"/>
                        <a:cs typeface="Arial" charset="0"/>
                      </a:endParaRPr>
                    </a:p>
                  </a:txBody>
                  <a:tcPr anchor="ctr" horzOverflow="overflow">
                    <a:solidFill>
                      <a:schemeClr val="accent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solidFill>
                            <a:schemeClr val="tx1"/>
                          </a:solidFill>
                          <a:effectLst/>
                          <a:latin typeface="Segoe Semibold" pitchFamily="34" charset="0"/>
                          <a:cs typeface="Arial" charset="0"/>
                        </a:rPr>
                        <a:t>操作系统部署</a:t>
                      </a:r>
                      <a:endParaRPr kumimoji="0" lang="en-US" sz="1400" b="1" i="0" u="none" strike="noStrike" cap="none" normalizeH="0" baseline="0" dirty="0" smtClean="0">
                        <a:solidFill>
                          <a:schemeClr val="tx1"/>
                        </a:solidFill>
                        <a:effectLst/>
                        <a:latin typeface="Segoe Semibold" pitchFamily="34" charset="0"/>
                        <a:cs typeface="Arial" charset="0"/>
                      </a:endParaRPr>
                    </a:p>
                  </a:txBody>
                  <a:tcPr anchor="ctr" horzOverflow="overflow">
                    <a:solidFill>
                      <a:schemeClr val="accent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solidFill>
                            <a:schemeClr val="tx1"/>
                          </a:solidFill>
                          <a:effectLst/>
                          <a:latin typeface="Segoe Semibold" pitchFamily="34" charset="0"/>
                          <a:cs typeface="Arial" charset="0"/>
                        </a:rPr>
                        <a:t>软件分发</a:t>
                      </a:r>
                      <a:endParaRPr kumimoji="0" lang="en-US" sz="1400" b="1" i="0" u="none" strike="noStrike" cap="none" normalizeH="0" baseline="0" dirty="0" smtClean="0">
                        <a:solidFill>
                          <a:schemeClr val="tx1"/>
                        </a:solidFill>
                        <a:effectLst/>
                        <a:latin typeface="Segoe Semibold" pitchFamily="34" charset="0"/>
                        <a:cs typeface="Arial" charset="0"/>
                      </a:endParaRPr>
                    </a:p>
                  </a:txBody>
                  <a:tcPr anchor="ctr" horzOverflow="overflow">
                    <a:solidFill>
                      <a:schemeClr val="accent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solidFill>
                            <a:schemeClr val="tx1"/>
                          </a:solidFill>
                          <a:effectLst/>
                          <a:latin typeface="Segoe Semibold" pitchFamily="34" charset="0"/>
                          <a:cs typeface="Arial" charset="0"/>
                        </a:rPr>
                        <a:t>软件更新管理</a:t>
                      </a:r>
                      <a:endParaRPr kumimoji="0" lang="en-US" sz="1400" b="1" i="0" u="none" strike="noStrike" cap="none" normalizeH="0" baseline="0" dirty="0" smtClean="0">
                        <a:solidFill>
                          <a:schemeClr val="tx1"/>
                        </a:solidFill>
                        <a:effectLst/>
                        <a:latin typeface="Segoe Semibold" pitchFamily="34" charset="0"/>
                        <a:cs typeface="Arial" charset="0"/>
                      </a:endParaRPr>
                    </a:p>
                  </a:txBody>
                  <a:tcPr anchor="ctr" horzOverflow="overflow">
                    <a:solidFill>
                      <a:schemeClr val="accent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solidFill>
                            <a:schemeClr val="tx1"/>
                          </a:solidFill>
                          <a:effectLst/>
                          <a:latin typeface="Segoe Semibold" pitchFamily="34" charset="0"/>
                          <a:cs typeface="Arial" charset="0"/>
                        </a:rPr>
                        <a:t>目标配置管理</a:t>
                      </a:r>
                      <a:endParaRPr kumimoji="0" lang="en-US" sz="1400" b="1" i="0" u="none" strike="noStrike" cap="none" normalizeH="0" baseline="0" dirty="0" smtClean="0">
                        <a:solidFill>
                          <a:schemeClr val="tx1"/>
                        </a:solidFill>
                        <a:effectLst/>
                        <a:latin typeface="Segoe Semibold" pitchFamily="34" charset="0"/>
                        <a:cs typeface="Arial" charset="0"/>
                      </a:endParaRPr>
                    </a:p>
                  </a:txBody>
                  <a:tcPr anchor="ctr" horzOverflow="overflow">
                    <a:solidFill>
                      <a:schemeClr val="accent2">
                        <a:lumMod val="60000"/>
                        <a:lumOff val="40000"/>
                      </a:schemeClr>
                    </a:solidFill>
                  </a:tcPr>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Vista</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Vista SP1</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XP SP2</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Windows 2000</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Server 2008</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Server 2003</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Server 2000</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WFLOP</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solidFill>
                            <a:schemeClr val="tx1"/>
                          </a:solidFill>
                          <a:effectLst/>
                        </a:rPr>
                        <a:t>WePOS</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XP Embedded</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Windows CE</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r h="365760">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solidFill>
                            <a:schemeClr val="tx1"/>
                          </a:solidFill>
                          <a:effectLst/>
                        </a:rPr>
                        <a:t>Windows Mobile</a:t>
                      </a:r>
                      <a:endParaRPr kumimoji="0" lang="en-US" sz="1600" b="0" i="0" u="none" strike="noStrike" cap="none" normalizeH="0" baseline="0" dirty="0" smtClean="0">
                        <a:solidFill>
                          <a:schemeClr val="tx1"/>
                        </a:solidFill>
                        <a:effectLst/>
                        <a:latin typeface="Segoe Semibold" pitchFamily="34" charset="0"/>
                        <a:cs typeface="Arial" charset="0"/>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c>
                  <a:txBody>
                    <a:bodyPr/>
                    <a:lstStyle>
                      <a:defPPr>
                        <a:defRPr lang="en-US"/>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solidFill>
                          <a:schemeClr val="tx1"/>
                        </a:solidFill>
                        <a:effectLst/>
                        <a:latin typeface="Segoe Semibold" pitchFamily="34" charset="0"/>
                        <a:cs typeface="Arial" charset="0"/>
                      </a:endParaRPr>
                    </a:p>
                  </a:txBody>
                  <a:tcPr horzOverflow="overflow"/>
                </a:tc>
              </a:tr>
            </a:tbl>
          </a:graphicData>
        </a:graphic>
      </p:graphicFrame>
      <p:pic>
        <p:nvPicPr>
          <p:cNvPr id="154" name="Picture 153" descr="120.png"/>
          <p:cNvPicPr>
            <a:picLocks noChangeAspect="1"/>
          </p:cNvPicPr>
          <p:nvPr/>
        </p:nvPicPr>
        <p:blipFill>
          <a:blip r:embed="rId3" cstate="print"/>
          <a:stretch>
            <a:fillRect/>
          </a:stretch>
        </p:blipFill>
        <p:spPr bwMode="auto">
          <a:xfrm>
            <a:off x="411475" y="6182634"/>
            <a:ext cx="264993" cy="265748"/>
          </a:xfrm>
          <a:prstGeom prst="rect">
            <a:avLst/>
          </a:prstGeom>
          <a:ln>
            <a:noFill/>
          </a:ln>
          <a:effectLst>
            <a:outerShdw blurRad="292100" dist="139700" dir="2700000" algn="tl" rotWithShape="0">
              <a:srgbClr val="333333">
                <a:alpha val="65000"/>
              </a:srgbClr>
            </a:outerShdw>
          </a:effectLst>
        </p:spPr>
      </p:pic>
      <p:pic>
        <p:nvPicPr>
          <p:cNvPr id="155" name="Picture 154" descr="53.png"/>
          <p:cNvPicPr>
            <a:picLocks noChangeAspect="1"/>
          </p:cNvPicPr>
          <p:nvPr/>
        </p:nvPicPr>
        <p:blipFill>
          <a:blip r:embed="rId4" cstate="print"/>
          <a:stretch>
            <a:fillRect/>
          </a:stretch>
        </p:blipFill>
        <p:spPr bwMode="auto">
          <a:xfrm>
            <a:off x="2926075" y="6182634"/>
            <a:ext cx="266504" cy="266503"/>
          </a:xfrm>
          <a:prstGeom prst="rect">
            <a:avLst/>
          </a:prstGeom>
          <a:ln>
            <a:noFill/>
          </a:ln>
          <a:effectLst>
            <a:outerShdw blurRad="292100" dist="139700" dir="2700000" algn="tl" rotWithShape="0">
              <a:srgbClr val="333333">
                <a:alpha val="65000"/>
              </a:srgbClr>
            </a:outerShdw>
          </a:effectLst>
        </p:spPr>
      </p:pic>
      <p:pic>
        <p:nvPicPr>
          <p:cNvPr id="156" name="Picture 155" descr="53.png"/>
          <p:cNvPicPr>
            <a:picLocks noChangeAspect="1"/>
          </p:cNvPicPr>
          <p:nvPr/>
        </p:nvPicPr>
        <p:blipFill>
          <a:blip r:embed="rId4" cstate="print"/>
          <a:stretch>
            <a:fillRect/>
          </a:stretch>
        </p:blipFill>
        <p:spPr bwMode="auto">
          <a:xfrm>
            <a:off x="4019711" y="4941524"/>
            <a:ext cx="266504" cy="266503"/>
          </a:xfrm>
          <a:prstGeom prst="rect">
            <a:avLst/>
          </a:prstGeom>
          <a:ln>
            <a:noFill/>
          </a:ln>
          <a:effectLst>
            <a:outerShdw blurRad="292100" dist="139700" dir="2700000" algn="tl" rotWithShape="0">
              <a:srgbClr val="333333">
                <a:alpha val="65000"/>
              </a:srgbClr>
            </a:outerShdw>
          </a:effectLst>
        </p:spPr>
      </p:pic>
      <p:pic>
        <p:nvPicPr>
          <p:cNvPr id="167" name="Picture 2" descr="C:\Users\steveca\Pictures\MSN icon refresh.png"/>
          <p:cNvPicPr>
            <a:picLocks noChangeAspect="1" noChangeArrowheads="1"/>
          </p:cNvPicPr>
          <p:nvPr/>
        </p:nvPicPr>
        <p:blipFill>
          <a:blip r:embed="rId5" cstate="print"/>
          <a:srcRect/>
          <a:stretch>
            <a:fillRect/>
          </a:stretch>
        </p:blipFill>
        <p:spPr bwMode="auto">
          <a:xfrm rot="10800000" flipV="1">
            <a:off x="1554475" y="6182634"/>
            <a:ext cx="274320" cy="260158"/>
          </a:xfrm>
          <a:prstGeom prst="rect">
            <a:avLst/>
          </a:prstGeom>
          <a:noFill/>
          <a:effectLst>
            <a:outerShdw blurRad="76200" dist="12700" dir="2700000" sy="-23000" kx="-800400" algn="bl" rotWithShape="0">
              <a:prstClr val="black">
                <a:alpha val="20000"/>
              </a:prstClr>
            </a:outerShdw>
          </a:effectLst>
        </p:spPr>
      </p:pic>
      <p:sp>
        <p:nvSpPr>
          <p:cNvPr id="168" name="TextBox 167"/>
          <p:cNvSpPr txBox="1"/>
          <p:nvPr/>
        </p:nvSpPr>
        <p:spPr>
          <a:xfrm>
            <a:off x="716275" y="6192398"/>
            <a:ext cx="914400" cy="253916"/>
          </a:xfrm>
          <a:prstGeom prst="rect">
            <a:avLst/>
          </a:prstGeom>
          <a:noFill/>
        </p:spPr>
        <p:txBody>
          <a:bodyPr wrap="square" rtlCol="0">
            <a:spAutoFit/>
          </a:bodyPr>
          <a:lstStyle/>
          <a:p>
            <a:r>
              <a:rPr lang="en-US" sz="1050" b="1" dirty="0" smtClean="0">
                <a:solidFill>
                  <a:schemeClr val="accent1"/>
                </a:solidFill>
                <a:latin typeface="Segoe"/>
              </a:rPr>
              <a:t>SCCM</a:t>
            </a:r>
            <a:endParaRPr lang="en-US" sz="1050" b="1" dirty="0">
              <a:solidFill>
                <a:schemeClr val="accent1"/>
              </a:solidFill>
              <a:latin typeface="Segoe"/>
            </a:endParaRPr>
          </a:p>
        </p:txBody>
      </p:sp>
      <p:sp>
        <p:nvSpPr>
          <p:cNvPr id="169" name="TextBox 168"/>
          <p:cNvSpPr txBox="1"/>
          <p:nvPr/>
        </p:nvSpPr>
        <p:spPr>
          <a:xfrm>
            <a:off x="1935475" y="6189603"/>
            <a:ext cx="914400" cy="253916"/>
          </a:xfrm>
          <a:prstGeom prst="rect">
            <a:avLst/>
          </a:prstGeom>
          <a:noFill/>
        </p:spPr>
        <p:txBody>
          <a:bodyPr wrap="square" rtlCol="0">
            <a:spAutoFit/>
          </a:bodyPr>
          <a:lstStyle/>
          <a:p>
            <a:r>
              <a:rPr lang="en-US" sz="1050" b="1" dirty="0" smtClean="0">
                <a:solidFill>
                  <a:schemeClr val="accent1"/>
                </a:solidFill>
                <a:latin typeface="Segoe"/>
              </a:rPr>
              <a:t>SCCM SP1</a:t>
            </a:r>
            <a:endParaRPr lang="en-US" sz="1050" b="1" dirty="0">
              <a:solidFill>
                <a:schemeClr val="accent1"/>
              </a:solidFill>
              <a:latin typeface="Segoe"/>
            </a:endParaRPr>
          </a:p>
        </p:txBody>
      </p:sp>
      <p:sp>
        <p:nvSpPr>
          <p:cNvPr id="170" name="TextBox 169"/>
          <p:cNvSpPr txBox="1"/>
          <p:nvPr/>
        </p:nvSpPr>
        <p:spPr>
          <a:xfrm>
            <a:off x="3230875" y="6188254"/>
            <a:ext cx="914400" cy="253916"/>
          </a:xfrm>
          <a:prstGeom prst="rect">
            <a:avLst/>
          </a:prstGeom>
          <a:noFill/>
        </p:spPr>
        <p:txBody>
          <a:bodyPr wrap="square" rtlCol="0">
            <a:spAutoFit/>
          </a:bodyPr>
          <a:lstStyle/>
          <a:p>
            <a:r>
              <a:rPr lang="zh-CN" altLang="en-US" sz="1050" b="1" dirty="0" smtClean="0">
                <a:solidFill>
                  <a:schemeClr val="accent1"/>
                </a:solidFill>
                <a:latin typeface="Segoe"/>
              </a:rPr>
              <a:t>不支持</a:t>
            </a:r>
            <a:endParaRPr lang="en-US" sz="1050" b="1" dirty="0">
              <a:solidFill>
                <a:schemeClr val="accent1"/>
              </a:solidFill>
              <a:latin typeface="Segoe"/>
            </a:endParaRPr>
          </a:p>
        </p:txBody>
      </p:sp>
      <p:pic>
        <p:nvPicPr>
          <p:cNvPr id="171" name="Picture 170" descr="120.png"/>
          <p:cNvPicPr>
            <a:picLocks noChangeAspect="1"/>
          </p:cNvPicPr>
          <p:nvPr/>
        </p:nvPicPr>
        <p:blipFill>
          <a:blip r:embed="rId3" cstate="print"/>
          <a:stretch>
            <a:fillRect/>
          </a:stretch>
        </p:blipFill>
        <p:spPr bwMode="auto">
          <a:xfrm>
            <a:off x="4020467" y="2350913"/>
            <a:ext cx="264993" cy="265748"/>
          </a:xfrm>
          <a:prstGeom prst="rect">
            <a:avLst/>
          </a:prstGeom>
          <a:ln>
            <a:noFill/>
          </a:ln>
          <a:effectLst>
            <a:outerShdw blurRad="292100" dist="139700" dir="2700000" algn="tl" rotWithShape="0">
              <a:srgbClr val="333333">
                <a:alpha val="65000"/>
              </a:srgbClr>
            </a:outerShdw>
          </a:effectLst>
        </p:spPr>
      </p:pic>
      <p:pic>
        <p:nvPicPr>
          <p:cNvPr id="172" name="Picture 171" descr="120.png"/>
          <p:cNvPicPr>
            <a:picLocks noChangeAspect="1"/>
          </p:cNvPicPr>
          <p:nvPr/>
        </p:nvPicPr>
        <p:blipFill>
          <a:blip r:embed="rId3" cstate="print"/>
          <a:stretch>
            <a:fillRect/>
          </a:stretch>
        </p:blipFill>
        <p:spPr bwMode="auto">
          <a:xfrm>
            <a:off x="5320138" y="2379211"/>
            <a:ext cx="265748" cy="264993"/>
          </a:xfrm>
          <a:prstGeom prst="rect">
            <a:avLst/>
          </a:prstGeom>
          <a:ln>
            <a:noFill/>
          </a:ln>
          <a:effectLst>
            <a:outerShdw blurRad="292100" dist="139700" dir="2700000" algn="tl" rotWithShape="0">
              <a:srgbClr val="333333">
                <a:alpha val="65000"/>
              </a:srgbClr>
            </a:outerShdw>
          </a:effectLst>
        </p:spPr>
      </p:pic>
      <p:pic>
        <p:nvPicPr>
          <p:cNvPr id="173" name="Picture 172" descr="120.png"/>
          <p:cNvPicPr>
            <a:picLocks noChangeAspect="1"/>
          </p:cNvPicPr>
          <p:nvPr/>
        </p:nvPicPr>
        <p:blipFill>
          <a:blip r:embed="rId3" cstate="print"/>
          <a:stretch>
            <a:fillRect/>
          </a:stretch>
        </p:blipFill>
        <p:spPr bwMode="auto">
          <a:xfrm>
            <a:off x="6610701" y="2365251"/>
            <a:ext cx="265748" cy="264993"/>
          </a:xfrm>
          <a:prstGeom prst="rect">
            <a:avLst/>
          </a:prstGeom>
          <a:ln>
            <a:noFill/>
          </a:ln>
          <a:effectLst>
            <a:outerShdw blurRad="292100" dist="139700" dir="2700000" algn="tl" rotWithShape="0">
              <a:srgbClr val="333333">
                <a:alpha val="65000"/>
              </a:srgbClr>
            </a:outerShdw>
          </a:effectLst>
        </p:spPr>
      </p:pic>
      <p:pic>
        <p:nvPicPr>
          <p:cNvPr id="174" name="Picture 173" descr="120.png"/>
          <p:cNvPicPr>
            <a:picLocks noChangeAspect="1"/>
          </p:cNvPicPr>
          <p:nvPr/>
        </p:nvPicPr>
        <p:blipFill>
          <a:blip r:embed="rId3" cstate="print"/>
          <a:stretch>
            <a:fillRect/>
          </a:stretch>
        </p:blipFill>
        <p:spPr bwMode="auto">
          <a:xfrm>
            <a:off x="7961108" y="2371853"/>
            <a:ext cx="264993" cy="265748"/>
          </a:xfrm>
          <a:prstGeom prst="rect">
            <a:avLst/>
          </a:prstGeom>
          <a:ln>
            <a:noFill/>
          </a:ln>
          <a:effectLst>
            <a:outerShdw blurRad="292100" dist="139700" dir="2700000" algn="tl" rotWithShape="0">
              <a:srgbClr val="333333">
                <a:alpha val="65000"/>
              </a:srgbClr>
            </a:outerShdw>
          </a:effectLst>
        </p:spPr>
      </p:pic>
      <p:pic>
        <p:nvPicPr>
          <p:cNvPr id="175" name="Picture 174" descr="120.png"/>
          <p:cNvPicPr>
            <a:picLocks noChangeAspect="1"/>
          </p:cNvPicPr>
          <p:nvPr/>
        </p:nvPicPr>
        <p:blipFill>
          <a:blip r:embed="rId3" cstate="print"/>
          <a:stretch>
            <a:fillRect/>
          </a:stretch>
        </p:blipFill>
        <p:spPr bwMode="auto">
          <a:xfrm>
            <a:off x="2671611" y="2336953"/>
            <a:ext cx="264993" cy="265748"/>
          </a:xfrm>
          <a:prstGeom prst="rect">
            <a:avLst/>
          </a:prstGeom>
          <a:ln>
            <a:noFill/>
          </a:ln>
          <a:effectLst>
            <a:outerShdw blurRad="292100" dist="139700" dir="2700000" algn="tl" rotWithShape="0">
              <a:srgbClr val="333333">
                <a:alpha val="65000"/>
              </a:srgbClr>
            </a:outerShdw>
          </a:effectLst>
        </p:spPr>
      </p:pic>
      <p:pic>
        <p:nvPicPr>
          <p:cNvPr id="176" name="Picture 175" descr="120.png"/>
          <p:cNvPicPr>
            <a:picLocks noChangeAspect="1"/>
          </p:cNvPicPr>
          <p:nvPr/>
        </p:nvPicPr>
        <p:blipFill>
          <a:blip r:embed="rId3" cstate="print"/>
          <a:stretch>
            <a:fillRect/>
          </a:stretch>
        </p:blipFill>
        <p:spPr bwMode="auto">
          <a:xfrm>
            <a:off x="4034427" y="1634513"/>
            <a:ext cx="264993" cy="265748"/>
          </a:xfrm>
          <a:prstGeom prst="rect">
            <a:avLst/>
          </a:prstGeom>
          <a:ln>
            <a:noFill/>
          </a:ln>
          <a:effectLst>
            <a:outerShdw blurRad="292100" dist="139700" dir="2700000" algn="tl" rotWithShape="0">
              <a:srgbClr val="333333">
                <a:alpha val="65000"/>
              </a:srgbClr>
            </a:outerShdw>
          </a:effectLst>
        </p:spPr>
      </p:pic>
      <p:pic>
        <p:nvPicPr>
          <p:cNvPr id="177" name="Picture 176" descr="120.png"/>
          <p:cNvPicPr>
            <a:picLocks noChangeAspect="1"/>
          </p:cNvPicPr>
          <p:nvPr/>
        </p:nvPicPr>
        <p:blipFill>
          <a:blip r:embed="rId3" cstate="print"/>
          <a:stretch>
            <a:fillRect/>
          </a:stretch>
        </p:blipFill>
        <p:spPr bwMode="auto">
          <a:xfrm>
            <a:off x="5320138" y="1634891"/>
            <a:ext cx="265748" cy="264993"/>
          </a:xfrm>
          <a:prstGeom prst="rect">
            <a:avLst/>
          </a:prstGeom>
          <a:ln>
            <a:noFill/>
          </a:ln>
          <a:effectLst>
            <a:outerShdw blurRad="292100" dist="139700" dir="2700000" algn="tl" rotWithShape="0">
              <a:srgbClr val="333333">
                <a:alpha val="65000"/>
              </a:srgbClr>
            </a:outerShdw>
          </a:effectLst>
        </p:spPr>
      </p:pic>
      <p:pic>
        <p:nvPicPr>
          <p:cNvPr id="178" name="Picture 177" descr="120.png"/>
          <p:cNvPicPr>
            <a:picLocks noChangeAspect="1"/>
          </p:cNvPicPr>
          <p:nvPr/>
        </p:nvPicPr>
        <p:blipFill>
          <a:blip r:embed="rId3" cstate="print"/>
          <a:stretch>
            <a:fillRect/>
          </a:stretch>
        </p:blipFill>
        <p:spPr bwMode="auto">
          <a:xfrm>
            <a:off x="6603721" y="1634891"/>
            <a:ext cx="265748" cy="264993"/>
          </a:xfrm>
          <a:prstGeom prst="rect">
            <a:avLst/>
          </a:prstGeom>
          <a:ln>
            <a:noFill/>
          </a:ln>
          <a:effectLst>
            <a:outerShdw blurRad="292100" dist="139700" dir="2700000" algn="tl" rotWithShape="0">
              <a:srgbClr val="333333">
                <a:alpha val="65000"/>
              </a:srgbClr>
            </a:outerShdw>
          </a:effectLst>
        </p:spPr>
      </p:pic>
      <p:pic>
        <p:nvPicPr>
          <p:cNvPr id="179" name="Picture 178" descr="120.png"/>
          <p:cNvPicPr>
            <a:picLocks noChangeAspect="1"/>
          </p:cNvPicPr>
          <p:nvPr/>
        </p:nvPicPr>
        <p:blipFill>
          <a:blip r:embed="rId3" cstate="print"/>
          <a:stretch>
            <a:fillRect/>
          </a:stretch>
        </p:blipFill>
        <p:spPr bwMode="auto">
          <a:xfrm>
            <a:off x="7954128" y="1634513"/>
            <a:ext cx="264993" cy="265748"/>
          </a:xfrm>
          <a:prstGeom prst="rect">
            <a:avLst/>
          </a:prstGeom>
          <a:ln>
            <a:noFill/>
          </a:ln>
          <a:effectLst>
            <a:outerShdw blurRad="292100" dist="139700" dir="2700000" algn="tl" rotWithShape="0">
              <a:srgbClr val="333333">
                <a:alpha val="65000"/>
              </a:srgbClr>
            </a:outerShdw>
          </a:effectLst>
        </p:spPr>
      </p:pic>
      <p:pic>
        <p:nvPicPr>
          <p:cNvPr id="181" name="Picture 180" descr="120.png"/>
          <p:cNvPicPr>
            <a:picLocks noChangeAspect="1"/>
          </p:cNvPicPr>
          <p:nvPr/>
        </p:nvPicPr>
        <p:blipFill>
          <a:blip r:embed="rId3" cstate="print"/>
          <a:stretch>
            <a:fillRect/>
          </a:stretch>
        </p:blipFill>
        <p:spPr bwMode="auto">
          <a:xfrm>
            <a:off x="4020467" y="2731913"/>
            <a:ext cx="264993" cy="265748"/>
          </a:xfrm>
          <a:prstGeom prst="rect">
            <a:avLst/>
          </a:prstGeom>
          <a:ln>
            <a:noFill/>
          </a:ln>
          <a:effectLst>
            <a:outerShdw blurRad="292100" dist="139700" dir="2700000" algn="tl" rotWithShape="0">
              <a:srgbClr val="333333">
                <a:alpha val="65000"/>
              </a:srgbClr>
            </a:outerShdw>
          </a:effectLst>
        </p:spPr>
      </p:pic>
      <p:pic>
        <p:nvPicPr>
          <p:cNvPr id="182" name="Picture 181" descr="120.png"/>
          <p:cNvPicPr>
            <a:picLocks noChangeAspect="1"/>
          </p:cNvPicPr>
          <p:nvPr/>
        </p:nvPicPr>
        <p:blipFill>
          <a:blip r:embed="rId3" cstate="print"/>
          <a:stretch>
            <a:fillRect/>
          </a:stretch>
        </p:blipFill>
        <p:spPr bwMode="auto">
          <a:xfrm>
            <a:off x="5327118" y="2725311"/>
            <a:ext cx="265748" cy="264993"/>
          </a:xfrm>
          <a:prstGeom prst="rect">
            <a:avLst/>
          </a:prstGeom>
          <a:ln>
            <a:noFill/>
          </a:ln>
          <a:effectLst>
            <a:outerShdw blurRad="292100" dist="139700" dir="2700000" algn="tl" rotWithShape="0">
              <a:srgbClr val="333333">
                <a:alpha val="65000"/>
              </a:srgbClr>
            </a:outerShdw>
          </a:effectLst>
        </p:spPr>
      </p:pic>
      <p:pic>
        <p:nvPicPr>
          <p:cNvPr id="183" name="Picture 182" descr="120.png"/>
          <p:cNvPicPr>
            <a:picLocks noChangeAspect="1"/>
          </p:cNvPicPr>
          <p:nvPr/>
        </p:nvPicPr>
        <p:blipFill>
          <a:blip r:embed="rId3" cstate="print"/>
          <a:stretch>
            <a:fillRect/>
          </a:stretch>
        </p:blipFill>
        <p:spPr bwMode="auto">
          <a:xfrm>
            <a:off x="6610701" y="2732291"/>
            <a:ext cx="265748" cy="264993"/>
          </a:xfrm>
          <a:prstGeom prst="rect">
            <a:avLst/>
          </a:prstGeom>
          <a:ln>
            <a:noFill/>
          </a:ln>
          <a:effectLst>
            <a:outerShdw blurRad="292100" dist="139700" dir="2700000" algn="tl" rotWithShape="0">
              <a:srgbClr val="333333">
                <a:alpha val="65000"/>
              </a:srgbClr>
            </a:outerShdw>
          </a:effectLst>
        </p:spPr>
      </p:pic>
      <p:pic>
        <p:nvPicPr>
          <p:cNvPr id="184" name="Picture 183" descr="120.png"/>
          <p:cNvPicPr>
            <a:picLocks noChangeAspect="1"/>
          </p:cNvPicPr>
          <p:nvPr/>
        </p:nvPicPr>
        <p:blipFill>
          <a:blip r:embed="rId3" cstate="print"/>
          <a:stretch>
            <a:fillRect/>
          </a:stretch>
        </p:blipFill>
        <p:spPr bwMode="auto">
          <a:xfrm>
            <a:off x="7968088" y="2745873"/>
            <a:ext cx="264993" cy="265748"/>
          </a:xfrm>
          <a:prstGeom prst="rect">
            <a:avLst/>
          </a:prstGeom>
          <a:ln>
            <a:noFill/>
          </a:ln>
          <a:effectLst>
            <a:outerShdw blurRad="292100" dist="139700" dir="2700000" algn="tl" rotWithShape="0">
              <a:srgbClr val="333333">
                <a:alpha val="65000"/>
              </a:srgbClr>
            </a:outerShdw>
          </a:effectLst>
        </p:spPr>
      </p:pic>
      <p:pic>
        <p:nvPicPr>
          <p:cNvPr id="185" name="Picture 184" descr="120.png"/>
          <p:cNvPicPr>
            <a:picLocks noChangeAspect="1"/>
          </p:cNvPicPr>
          <p:nvPr/>
        </p:nvPicPr>
        <p:blipFill>
          <a:blip r:embed="rId3" cstate="print"/>
          <a:stretch>
            <a:fillRect/>
          </a:stretch>
        </p:blipFill>
        <p:spPr bwMode="auto">
          <a:xfrm>
            <a:off x="2671611" y="2717953"/>
            <a:ext cx="264993" cy="265748"/>
          </a:xfrm>
          <a:prstGeom prst="rect">
            <a:avLst/>
          </a:prstGeom>
          <a:ln>
            <a:noFill/>
          </a:ln>
          <a:effectLst>
            <a:outerShdw blurRad="292100" dist="139700" dir="2700000" algn="tl" rotWithShape="0">
              <a:srgbClr val="333333">
                <a:alpha val="65000"/>
              </a:srgbClr>
            </a:outerShdw>
          </a:effectLst>
        </p:spPr>
      </p:pic>
      <p:pic>
        <p:nvPicPr>
          <p:cNvPr id="186" name="Picture 185" descr="120.png"/>
          <p:cNvPicPr>
            <a:picLocks noChangeAspect="1"/>
          </p:cNvPicPr>
          <p:nvPr/>
        </p:nvPicPr>
        <p:blipFill>
          <a:blip r:embed="rId3" cstate="print"/>
          <a:stretch>
            <a:fillRect/>
          </a:stretch>
        </p:blipFill>
        <p:spPr bwMode="auto">
          <a:xfrm>
            <a:off x="4020467" y="3464653"/>
            <a:ext cx="264993" cy="265748"/>
          </a:xfrm>
          <a:prstGeom prst="rect">
            <a:avLst/>
          </a:prstGeom>
          <a:ln>
            <a:noFill/>
          </a:ln>
          <a:effectLst>
            <a:outerShdw blurRad="292100" dist="139700" dir="2700000" algn="tl" rotWithShape="0">
              <a:srgbClr val="333333">
                <a:alpha val="65000"/>
              </a:srgbClr>
            </a:outerShdw>
          </a:effectLst>
        </p:spPr>
      </p:pic>
      <p:pic>
        <p:nvPicPr>
          <p:cNvPr id="187" name="Picture 186" descr="120.png"/>
          <p:cNvPicPr>
            <a:picLocks noChangeAspect="1"/>
          </p:cNvPicPr>
          <p:nvPr/>
        </p:nvPicPr>
        <p:blipFill>
          <a:blip r:embed="rId3" cstate="print"/>
          <a:stretch>
            <a:fillRect/>
          </a:stretch>
        </p:blipFill>
        <p:spPr bwMode="auto">
          <a:xfrm>
            <a:off x="5313158" y="3458051"/>
            <a:ext cx="265748" cy="264993"/>
          </a:xfrm>
          <a:prstGeom prst="rect">
            <a:avLst/>
          </a:prstGeom>
          <a:ln>
            <a:noFill/>
          </a:ln>
          <a:effectLst>
            <a:outerShdw blurRad="292100" dist="139700" dir="2700000" algn="tl" rotWithShape="0">
              <a:srgbClr val="333333">
                <a:alpha val="65000"/>
              </a:srgbClr>
            </a:outerShdw>
          </a:effectLst>
        </p:spPr>
      </p:pic>
      <p:pic>
        <p:nvPicPr>
          <p:cNvPr id="188" name="Picture 187" descr="120.png"/>
          <p:cNvPicPr>
            <a:picLocks noChangeAspect="1"/>
          </p:cNvPicPr>
          <p:nvPr/>
        </p:nvPicPr>
        <p:blipFill>
          <a:blip r:embed="rId3" cstate="print"/>
          <a:stretch>
            <a:fillRect/>
          </a:stretch>
        </p:blipFill>
        <p:spPr bwMode="auto">
          <a:xfrm>
            <a:off x="6610701" y="3465031"/>
            <a:ext cx="265748" cy="264993"/>
          </a:xfrm>
          <a:prstGeom prst="rect">
            <a:avLst/>
          </a:prstGeom>
          <a:ln>
            <a:noFill/>
          </a:ln>
          <a:effectLst>
            <a:outerShdw blurRad="292100" dist="139700" dir="2700000" algn="tl" rotWithShape="0">
              <a:srgbClr val="333333">
                <a:alpha val="65000"/>
              </a:srgbClr>
            </a:outerShdw>
          </a:effectLst>
        </p:spPr>
      </p:pic>
      <p:pic>
        <p:nvPicPr>
          <p:cNvPr id="189" name="Picture 188" descr="120.png"/>
          <p:cNvPicPr>
            <a:picLocks noChangeAspect="1"/>
          </p:cNvPicPr>
          <p:nvPr/>
        </p:nvPicPr>
        <p:blipFill>
          <a:blip r:embed="rId3" cstate="print"/>
          <a:stretch>
            <a:fillRect/>
          </a:stretch>
        </p:blipFill>
        <p:spPr bwMode="auto">
          <a:xfrm>
            <a:off x="7968088" y="3471633"/>
            <a:ext cx="264993" cy="265748"/>
          </a:xfrm>
          <a:prstGeom prst="rect">
            <a:avLst/>
          </a:prstGeom>
          <a:ln>
            <a:noFill/>
          </a:ln>
          <a:effectLst>
            <a:outerShdw blurRad="292100" dist="139700" dir="2700000" algn="tl" rotWithShape="0">
              <a:srgbClr val="333333">
                <a:alpha val="65000"/>
              </a:srgbClr>
            </a:outerShdw>
          </a:effectLst>
        </p:spPr>
      </p:pic>
      <p:pic>
        <p:nvPicPr>
          <p:cNvPr id="190" name="Picture 189" descr="120.png"/>
          <p:cNvPicPr>
            <a:picLocks noChangeAspect="1"/>
          </p:cNvPicPr>
          <p:nvPr/>
        </p:nvPicPr>
        <p:blipFill>
          <a:blip r:embed="rId3" cstate="print"/>
          <a:stretch>
            <a:fillRect/>
          </a:stretch>
        </p:blipFill>
        <p:spPr bwMode="auto">
          <a:xfrm>
            <a:off x="2671611" y="3450693"/>
            <a:ext cx="264993" cy="265748"/>
          </a:xfrm>
          <a:prstGeom prst="rect">
            <a:avLst/>
          </a:prstGeom>
          <a:ln>
            <a:noFill/>
          </a:ln>
          <a:effectLst>
            <a:outerShdw blurRad="292100" dist="139700" dir="2700000" algn="tl" rotWithShape="0">
              <a:srgbClr val="333333">
                <a:alpha val="65000"/>
              </a:srgbClr>
            </a:outerShdw>
          </a:effectLst>
        </p:spPr>
      </p:pic>
      <p:pic>
        <p:nvPicPr>
          <p:cNvPr id="191" name="Picture 190" descr="120.png"/>
          <p:cNvPicPr>
            <a:picLocks noChangeAspect="1"/>
          </p:cNvPicPr>
          <p:nvPr/>
        </p:nvPicPr>
        <p:blipFill>
          <a:blip r:embed="rId3" cstate="print"/>
          <a:stretch>
            <a:fillRect/>
          </a:stretch>
        </p:blipFill>
        <p:spPr bwMode="auto">
          <a:xfrm>
            <a:off x="4020467" y="3820658"/>
            <a:ext cx="264993" cy="265748"/>
          </a:xfrm>
          <a:prstGeom prst="rect">
            <a:avLst/>
          </a:prstGeom>
          <a:ln>
            <a:noFill/>
          </a:ln>
          <a:effectLst>
            <a:outerShdw blurRad="292100" dist="139700" dir="2700000" algn="tl" rotWithShape="0">
              <a:srgbClr val="333333">
                <a:alpha val="65000"/>
              </a:srgbClr>
            </a:outerShdw>
          </a:effectLst>
        </p:spPr>
      </p:pic>
      <p:pic>
        <p:nvPicPr>
          <p:cNvPr id="192" name="Picture 191" descr="120.png"/>
          <p:cNvPicPr>
            <a:picLocks noChangeAspect="1"/>
          </p:cNvPicPr>
          <p:nvPr/>
        </p:nvPicPr>
        <p:blipFill>
          <a:blip r:embed="rId3" cstate="print"/>
          <a:stretch>
            <a:fillRect/>
          </a:stretch>
        </p:blipFill>
        <p:spPr bwMode="auto">
          <a:xfrm>
            <a:off x="5313158" y="3814056"/>
            <a:ext cx="265748" cy="264993"/>
          </a:xfrm>
          <a:prstGeom prst="rect">
            <a:avLst/>
          </a:prstGeom>
          <a:ln>
            <a:noFill/>
          </a:ln>
          <a:effectLst>
            <a:outerShdw blurRad="292100" dist="139700" dir="2700000" algn="tl" rotWithShape="0">
              <a:srgbClr val="333333">
                <a:alpha val="65000"/>
              </a:srgbClr>
            </a:outerShdw>
          </a:effectLst>
        </p:spPr>
      </p:pic>
      <p:pic>
        <p:nvPicPr>
          <p:cNvPr id="193" name="Picture 192" descr="120.png"/>
          <p:cNvPicPr>
            <a:picLocks noChangeAspect="1"/>
          </p:cNvPicPr>
          <p:nvPr/>
        </p:nvPicPr>
        <p:blipFill>
          <a:blip r:embed="rId3" cstate="print"/>
          <a:stretch>
            <a:fillRect/>
          </a:stretch>
        </p:blipFill>
        <p:spPr bwMode="auto">
          <a:xfrm>
            <a:off x="6610701" y="3841976"/>
            <a:ext cx="265748" cy="264993"/>
          </a:xfrm>
          <a:prstGeom prst="rect">
            <a:avLst/>
          </a:prstGeom>
          <a:ln>
            <a:noFill/>
          </a:ln>
          <a:effectLst>
            <a:outerShdw blurRad="292100" dist="139700" dir="2700000" algn="tl" rotWithShape="0">
              <a:srgbClr val="333333">
                <a:alpha val="65000"/>
              </a:srgbClr>
            </a:outerShdw>
          </a:effectLst>
        </p:spPr>
      </p:pic>
      <p:pic>
        <p:nvPicPr>
          <p:cNvPr id="194" name="Picture 193" descr="120.png"/>
          <p:cNvPicPr>
            <a:picLocks noChangeAspect="1"/>
          </p:cNvPicPr>
          <p:nvPr/>
        </p:nvPicPr>
        <p:blipFill>
          <a:blip r:embed="rId3" cstate="print"/>
          <a:stretch>
            <a:fillRect/>
          </a:stretch>
        </p:blipFill>
        <p:spPr bwMode="auto">
          <a:xfrm>
            <a:off x="7961108" y="3841598"/>
            <a:ext cx="264993" cy="265748"/>
          </a:xfrm>
          <a:prstGeom prst="rect">
            <a:avLst/>
          </a:prstGeom>
          <a:ln>
            <a:noFill/>
          </a:ln>
          <a:effectLst>
            <a:outerShdw blurRad="292100" dist="139700" dir="2700000" algn="tl" rotWithShape="0">
              <a:srgbClr val="333333">
                <a:alpha val="65000"/>
              </a:srgbClr>
            </a:outerShdw>
          </a:effectLst>
        </p:spPr>
      </p:pic>
      <p:pic>
        <p:nvPicPr>
          <p:cNvPr id="195" name="Picture 194" descr="120.png"/>
          <p:cNvPicPr>
            <a:picLocks noChangeAspect="1"/>
          </p:cNvPicPr>
          <p:nvPr/>
        </p:nvPicPr>
        <p:blipFill>
          <a:blip r:embed="rId3" cstate="print"/>
          <a:stretch>
            <a:fillRect/>
          </a:stretch>
        </p:blipFill>
        <p:spPr bwMode="auto">
          <a:xfrm>
            <a:off x="2671611" y="3806698"/>
            <a:ext cx="264993" cy="265748"/>
          </a:xfrm>
          <a:prstGeom prst="rect">
            <a:avLst/>
          </a:prstGeom>
          <a:ln>
            <a:noFill/>
          </a:ln>
          <a:effectLst>
            <a:outerShdw blurRad="292100" dist="139700" dir="2700000" algn="tl" rotWithShape="0">
              <a:srgbClr val="333333">
                <a:alpha val="65000"/>
              </a:srgbClr>
            </a:outerShdw>
          </a:effectLst>
        </p:spPr>
      </p:pic>
      <p:pic>
        <p:nvPicPr>
          <p:cNvPr id="196" name="Picture 195" descr="120.png"/>
          <p:cNvPicPr>
            <a:picLocks noChangeAspect="1"/>
          </p:cNvPicPr>
          <p:nvPr/>
        </p:nvPicPr>
        <p:blipFill>
          <a:blip r:embed="rId3" cstate="print"/>
          <a:stretch>
            <a:fillRect/>
          </a:stretch>
        </p:blipFill>
        <p:spPr bwMode="auto">
          <a:xfrm>
            <a:off x="4020467" y="4179713"/>
            <a:ext cx="264993" cy="265748"/>
          </a:xfrm>
          <a:prstGeom prst="rect">
            <a:avLst/>
          </a:prstGeom>
          <a:ln>
            <a:noFill/>
          </a:ln>
          <a:effectLst>
            <a:outerShdw blurRad="292100" dist="139700" dir="2700000" algn="tl" rotWithShape="0">
              <a:srgbClr val="333333">
                <a:alpha val="65000"/>
              </a:srgbClr>
            </a:outerShdw>
          </a:effectLst>
        </p:spPr>
      </p:pic>
      <p:pic>
        <p:nvPicPr>
          <p:cNvPr id="197" name="Picture 196" descr="120.png"/>
          <p:cNvPicPr>
            <a:picLocks noChangeAspect="1"/>
          </p:cNvPicPr>
          <p:nvPr/>
        </p:nvPicPr>
        <p:blipFill>
          <a:blip r:embed="rId3" cstate="print"/>
          <a:stretch>
            <a:fillRect/>
          </a:stretch>
        </p:blipFill>
        <p:spPr bwMode="auto">
          <a:xfrm>
            <a:off x="5313158" y="4173111"/>
            <a:ext cx="265748" cy="264993"/>
          </a:xfrm>
          <a:prstGeom prst="rect">
            <a:avLst/>
          </a:prstGeom>
          <a:ln>
            <a:noFill/>
          </a:ln>
          <a:effectLst>
            <a:outerShdw blurRad="292100" dist="139700" dir="2700000" algn="tl" rotWithShape="0">
              <a:srgbClr val="333333">
                <a:alpha val="65000"/>
              </a:srgbClr>
            </a:outerShdw>
          </a:effectLst>
        </p:spPr>
      </p:pic>
      <p:pic>
        <p:nvPicPr>
          <p:cNvPr id="198" name="Picture 197" descr="120.png"/>
          <p:cNvPicPr>
            <a:picLocks noChangeAspect="1"/>
          </p:cNvPicPr>
          <p:nvPr/>
        </p:nvPicPr>
        <p:blipFill>
          <a:blip r:embed="rId3" cstate="print"/>
          <a:stretch>
            <a:fillRect/>
          </a:stretch>
        </p:blipFill>
        <p:spPr bwMode="auto">
          <a:xfrm>
            <a:off x="6617681" y="4193673"/>
            <a:ext cx="265748" cy="264993"/>
          </a:xfrm>
          <a:prstGeom prst="rect">
            <a:avLst/>
          </a:prstGeom>
          <a:ln>
            <a:noFill/>
          </a:ln>
          <a:effectLst>
            <a:outerShdw blurRad="292100" dist="139700" dir="2700000" algn="tl" rotWithShape="0">
              <a:srgbClr val="333333">
                <a:alpha val="65000"/>
              </a:srgbClr>
            </a:outerShdw>
          </a:effectLst>
        </p:spPr>
      </p:pic>
      <p:pic>
        <p:nvPicPr>
          <p:cNvPr id="199" name="Picture 198" descr="120.png"/>
          <p:cNvPicPr>
            <a:picLocks noChangeAspect="1"/>
          </p:cNvPicPr>
          <p:nvPr/>
        </p:nvPicPr>
        <p:blipFill>
          <a:blip r:embed="rId3" cstate="print"/>
          <a:stretch>
            <a:fillRect/>
          </a:stretch>
        </p:blipFill>
        <p:spPr bwMode="auto">
          <a:xfrm>
            <a:off x="7961108" y="4200653"/>
            <a:ext cx="264993" cy="265748"/>
          </a:xfrm>
          <a:prstGeom prst="rect">
            <a:avLst/>
          </a:prstGeom>
          <a:ln>
            <a:noFill/>
          </a:ln>
          <a:effectLst>
            <a:outerShdw blurRad="292100" dist="139700" dir="2700000" algn="tl" rotWithShape="0">
              <a:srgbClr val="333333">
                <a:alpha val="65000"/>
              </a:srgbClr>
            </a:outerShdw>
          </a:effectLst>
        </p:spPr>
      </p:pic>
      <p:pic>
        <p:nvPicPr>
          <p:cNvPr id="200" name="Picture 199" descr="120.png"/>
          <p:cNvPicPr>
            <a:picLocks noChangeAspect="1"/>
          </p:cNvPicPr>
          <p:nvPr/>
        </p:nvPicPr>
        <p:blipFill>
          <a:blip r:embed="rId3" cstate="print"/>
          <a:stretch>
            <a:fillRect/>
          </a:stretch>
        </p:blipFill>
        <p:spPr bwMode="auto">
          <a:xfrm>
            <a:off x="2671611" y="4165753"/>
            <a:ext cx="264993" cy="265748"/>
          </a:xfrm>
          <a:prstGeom prst="rect">
            <a:avLst/>
          </a:prstGeom>
          <a:ln>
            <a:noFill/>
          </a:ln>
          <a:effectLst>
            <a:outerShdw blurRad="292100" dist="139700" dir="2700000" algn="tl" rotWithShape="0">
              <a:srgbClr val="333333">
                <a:alpha val="65000"/>
              </a:srgbClr>
            </a:outerShdw>
          </a:effectLst>
        </p:spPr>
      </p:pic>
      <p:pic>
        <p:nvPicPr>
          <p:cNvPr id="201" name="Picture 200" descr="120.png"/>
          <p:cNvPicPr>
            <a:picLocks noChangeAspect="1"/>
          </p:cNvPicPr>
          <p:nvPr/>
        </p:nvPicPr>
        <p:blipFill>
          <a:blip r:embed="rId3" cstate="print"/>
          <a:stretch>
            <a:fillRect/>
          </a:stretch>
        </p:blipFill>
        <p:spPr bwMode="auto">
          <a:xfrm>
            <a:off x="4020467" y="4560713"/>
            <a:ext cx="264993" cy="265748"/>
          </a:xfrm>
          <a:prstGeom prst="rect">
            <a:avLst/>
          </a:prstGeom>
          <a:ln>
            <a:noFill/>
          </a:ln>
          <a:effectLst>
            <a:outerShdw blurRad="292100" dist="139700" dir="2700000" algn="tl" rotWithShape="0">
              <a:srgbClr val="333333">
                <a:alpha val="65000"/>
              </a:srgbClr>
            </a:outerShdw>
          </a:effectLst>
        </p:spPr>
      </p:pic>
      <p:pic>
        <p:nvPicPr>
          <p:cNvPr id="202" name="Picture 201" descr="120.png"/>
          <p:cNvPicPr>
            <a:picLocks noChangeAspect="1"/>
          </p:cNvPicPr>
          <p:nvPr/>
        </p:nvPicPr>
        <p:blipFill>
          <a:blip r:embed="rId3" cstate="print"/>
          <a:stretch>
            <a:fillRect/>
          </a:stretch>
        </p:blipFill>
        <p:spPr bwMode="auto">
          <a:xfrm>
            <a:off x="5313158" y="4554111"/>
            <a:ext cx="265748" cy="264993"/>
          </a:xfrm>
          <a:prstGeom prst="rect">
            <a:avLst/>
          </a:prstGeom>
          <a:ln>
            <a:noFill/>
          </a:ln>
          <a:effectLst>
            <a:outerShdw blurRad="292100" dist="139700" dir="2700000" algn="tl" rotWithShape="0">
              <a:srgbClr val="333333">
                <a:alpha val="65000"/>
              </a:srgbClr>
            </a:outerShdw>
          </a:effectLst>
        </p:spPr>
      </p:pic>
      <p:pic>
        <p:nvPicPr>
          <p:cNvPr id="203" name="Picture 202" descr="120.png"/>
          <p:cNvPicPr>
            <a:picLocks noChangeAspect="1"/>
          </p:cNvPicPr>
          <p:nvPr/>
        </p:nvPicPr>
        <p:blipFill>
          <a:blip r:embed="rId3" cstate="print"/>
          <a:stretch>
            <a:fillRect/>
          </a:stretch>
        </p:blipFill>
        <p:spPr bwMode="auto">
          <a:xfrm>
            <a:off x="6610701" y="4567693"/>
            <a:ext cx="265748" cy="264993"/>
          </a:xfrm>
          <a:prstGeom prst="rect">
            <a:avLst/>
          </a:prstGeom>
          <a:ln>
            <a:noFill/>
          </a:ln>
          <a:effectLst>
            <a:outerShdw blurRad="292100" dist="139700" dir="2700000" algn="tl" rotWithShape="0">
              <a:srgbClr val="333333">
                <a:alpha val="65000"/>
              </a:srgbClr>
            </a:outerShdw>
          </a:effectLst>
        </p:spPr>
      </p:pic>
      <p:pic>
        <p:nvPicPr>
          <p:cNvPr id="204" name="Picture 203" descr="120.png"/>
          <p:cNvPicPr>
            <a:picLocks noChangeAspect="1"/>
          </p:cNvPicPr>
          <p:nvPr/>
        </p:nvPicPr>
        <p:blipFill>
          <a:blip r:embed="rId3" cstate="print"/>
          <a:stretch>
            <a:fillRect/>
          </a:stretch>
        </p:blipFill>
        <p:spPr bwMode="auto">
          <a:xfrm>
            <a:off x="7961108" y="4581653"/>
            <a:ext cx="264993" cy="265748"/>
          </a:xfrm>
          <a:prstGeom prst="rect">
            <a:avLst/>
          </a:prstGeom>
          <a:ln>
            <a:noFill/>
          </a:ln>
          <a:effectLst>
            <a:outerShdw blurRad="292100" dist="139700" dir="2700000" algn="tl" rotWithShape="0">
              <a:srgbClr val="333333">
                <a:alpha val="65000"/>
              </a:srgbClr>
            </a:outerShdw>
          </a:effectLst>
        </p:spPr>
      </p:pic>
      <p:pic>
        <p:nvPicPr>
          <p:cNvPr id="205" name="Picture 204" descr="120.png"/>
          <p:cNvPicPr>
            <a:picLocks noChangeAspect="1"/>
          </p:cNvPicPr>
          <p:nvPr/>
        </p:nvPicPr>
        <p:blipFill>
          <a:blip r:embed="rId3" cstate="print"/>
          <a:stretch>
            <a:fillRect/>
          </a:stretch>
        </p:blipFill>
        <p:spPr bwMode="auto">
          <a:xfrm>
            <a:off x="2671611" y="4546753"/>
            <a:ext cx="264993" cy="265748"/>
          </a:xfrm>
          <a:prstGeom prst="rect">
            <a:avLst/>
          </a:prstGeom>
          <a:ln>
            <a:noFill/>
          </a:ln>
          <a:effectLst>
            <a:outerShdw blurRad="292100" dist="139700" dir="2700000" algn="tl" rotWithShape="0">
              <a:srgbClr val="333333">
                <a:alpha val="65000"/>
              </a:srgbClr>
            </a:outerShdw>
          </a:effectLst>
        </p:spPr>
      </p:pic>
      <p:pic>
        <p:nvPicPr>
          <p:cNvPr id="206" name="Picture 205" descr="120.png"/>
          <p:cNvPicPr>
            <a:picLocks noChangeAspect="1"/>
          </p:cNvPicPr>
          <p:nvPr/>
        </p:nvPicPr>
        <p:blipFill>
          <a:blip r:embed="rId3" cstate="print"/>
          <a:stretch>
            <a:fillRect/>
          </a:stretch>
        </p:blipFill>
        <p:spPr bwMode="auto">
          <a:xfrm>
            <a:off x="7961108" y="4956239"/>
            <a:ext cx="264993" cy="264993"/>
          </a:xfrm>
          <a:prstGeom prst="rect">
            <a:avLst/>
          </a:prstGeom>
          <a:ln>
            <a:noFill/>
          </a:ln>
          <a:effectLst>
            <a:outerShdw blurRad="292100" dist="139700" dir="2700000" algn="tl" rotWithShape="0">
              <a:srgbClr val="333333">
                <a:alpha val="65000"/>
              </a:srgbClr>
            </a:outerShdw>
          </a:effectLst>
        </p:spPr>
      </p:pic>
      <p:pic>
        <p:nvPicPr>
          <p:cNvPr id="207" name="Picture 206" descr="120.png"/>
          <p:cNvPicPr>
            <a:picLocks noChangeAspect="1"/>
          </p:cNvPicPr>
          <p:nvPr/>
        </p:nvPicPr>
        <p:blipFill>
          <a:blip r:embed="rId3" cstate="print"/>
          <a:stretch>
            <a:fillRect/>
          </a:stretch>
        </p:blipFill>
        <p:spPr bwMode="auto">
          <a:xfrm>
            <a:off x="6610701" y="4935299"/>
            <a:ext cx="265748" cy="264993"/>
          </a:xfrm>
          <a:prstGeom prst="rect">
            <a:avLst/>
          </a:prstGeom>
          <a:ln>
            <a:noFill/>
          </a:ln>
          <a:effectLst>
            <a:outerShdw blurRad="292100" dist="139700" dir="2700000" algn="tl" rotWithShape="0">
              <a:srgbClr val="333333">
                <a:alpha val="65000"/>
              </a:srgbClr>
            </a:outerShdw>
          </a:effectLst>
        </p:spPr>
      </p:pic>
      <p:pic>
        <p:nvPicPr>
          <p:cNvPr id="208" name="Picture 207" descr="120.png"/>
          <p:cNvPicPr>
            <a:picLocks noChangeAspect="1"/>
          </p:cNvPicPr>
          <p:nvPr/>
        </p:nvPicPr>
        <p:blipFill>
          <a:blip r:embed="rId3" cstate="print"/>
          <a:stretch>
            <a:fillRect/>
          </a:stretch>
        </p:blipFill>
        <p:spPr bwMode="auto">
          <a:xfrm>
            <a:off x="5313158" y="4935299"/>
            <a:ext cx="265748" cy="264993"/>
          </a:xfrm>
          <a:prstGeom prst="rect">
            <a:avLst/>
          </a:prstGeom>
          <a:ln>
            <a:noFill/>
          </a:ln>
          <a:effectLst>
            <a:outerShdw blurRad="292100" dist="139700" dir="2700000" algn="tl" rotWithShape="0">
              <a:srgbClr val="333333">
                <a:alpha val="65000"/>
              </a:srgbClr>
            </a:outerShdw>
          </a:effectLst>
        </p:spPr>
      </p:pic>
      <p:pic>
        <p:nvPicPr>
          <p:cNvPr id="209" name="Picture 208" descr="120.png"/>
          <p:cNvPicPr>
            <a:picLocks noChangeAspect="1"/>
          </p:cNvPicPr>
          <p:nvPr/>
        </p:nvPicPr>
        <p:blipFill>
          <a:blip r:embed="rId3" cstate="print"/>
          <a:stretch>
            <a:fillRect/>
          </a:stretch>
        </p:blipFill>
        <p:spPr bwMode="auto">
          <a:xfrm>
            <a:off x="2671611" y="4927941"/>
            <a:ext cx="264993" cy="265748"/>
          </a:xfrm>
          <a:prstGeom prst="rect">
            <a:avLst/>
          </a:prstGeom>
          <a:ln>
            <a:noFill/>
          </a:ln>
          <a:effectLst>
            <a:outerShdw blurRad="292100" dist="139700" dir="2700000" algn="tl" rotWithShape="0">
              <a:srgbClr val="333333">
                <a:alpha val="65000"/>
              </a:srgbClr>
            </a:outerShdw>
          </a:effectLst>
        </p:spPr>
      </p:pic>
      <p:pic>
        <p:nvPicPr>
          <p:cNvPr id="210" name="Picture 209" descr="53.png"/>
          <p:cNvPicPr>
            <a:picLocks noChangeAspect="1"/>
          </p:cNvPicPr>
          <p:nvPr/>
        </p:nvPicPr>
        <p:blipFill>
          <a:blip r:embed="rId4" cstate="print"/>
          <a:stretch>
            <a:fillRect/>
          </a:stretch>
        </p:blipFill>
        <p:spPr bwMode="auto">
          <a:xfrm>
            <a:off x="4019711" y="5284621"/>
            <a:ext cx="266504" cy="266503"/>
          </a:xfrm>
          <a:prstGeom prst="rect">
            <a:avLst/>
          </a:prstGeom>
          <a:ln>
            <a:noFill/>
          </a:ln>
          <a:effectLst>
            <a:outerShdw blurRad="292100" dist="139700" dir="2700000" algn="tl" rotWithShape="0">
              <a:srgbClr val="333333">
                <a:alpha val="65000"/>
              </a:srgbClr>
            </a:outerShdw>
          </a:effectLst>
        </p:spPr>
      </p:pic>
      <p:pic>
        <p:nvPicPr>
          <p:cNvPr id="211" name="Picture 210" descr="120.png"/>
          <p:cNvPicPr>
            <a:picLocks noChangeAspect="1"/>
          </p:cNvPicPr>
          <p:nvPr/>
        </p:nvPicPr>
        <p:blipFill>
          <a:blip r:embed="rId3" cstate="print"/>
          <a:stretch>
            <a:fillRect/>
          </a:stretch>
        </p:blipFill>
        <p:spPr bwMode="auto">
          <a:xfrm>
            <a:off x="6610701" y="5299336"/>
            <a:ext cx="265748" cy="264993"/>
          </a:xfrm>
          <a:prstGeom prst="rect">
            <a:avLst/>
          </a:prstGeom>
          <a:ln>
            <a:noFill/>
          </a:ln>
          <a:effectLst>
            <a:outerShdw blurRad="292100" dist="139700" dir="2700000" algn="tl" rotWithShape="0">
              <a:srgbClr val="333333">
                <a:alpha val="65000"/>
              </a:srgbClr>
            </a:outerShdw>
          </a:effectLst>
        </p:spPr>
      </p:pic>
      <p:pic>
        <p:nvPicPr>
          <p:cNvPr id="212" name="Picture 211" descr="120.png"/>
          <p:cNvPicPr>
            <a:picLocks noChangeAspect="1"/>
          </p:cNvPicPr>
          <p:nvPr/>
        </p:nvPicPr>
        <p:blipFill>
          <a:blip r:embed="rId3" cstate="print"/>
          <a:stretch>
            <a:fillRect/>
          </a:stretch>
        </p:blipFill>
        <p:spPr bwMode="auto">
          <a:xfrm>
            <a:off x="5313158" y="5278396"/>
            <a:ext cx="265748" cy="264993"/>
          </a:xfrm>
          <a:prstGeom prst="rect">
            <a:avLst/>
          </a:prstGeom>
          <a:ln>
            <a:noFill/>
          </a:ln>
          <a:effectLst>
            <a:outerShdw blurRad="292100" dist="139700" dir="2700000" algn="tl" rotWithShape="0">
              <a:srgbClr val="333333">
                <a:alpha val="65000"/>
              </a:srgbClr>
            </a:outerShdw>
          </a:effectLst>
        </p:spPr>
      </p:pic>
      <p:pic>
        <p:nvPicPr>
          <p:cNvPr id="213" name="Picture 212" descr="120.png"/>
          <p:cNvPicPr>
            <a:picLocks noChangeAspect="1"/>
          </p:cNvPicPr>
          <p:nvPr/>
        </p:nvPicPr>
        <p:blipFill>
          <a:blip r:embed="rId3" cstate="print"/>
          <a:stretch>
            <a:fillRect/>
          </a:stretch>
        </p:blipFill>
        <p:spPr bwMode="auto">
          <a:xfrm>
            <a:off x="2671611" y="5271038"/>
            <a:ext cx="264993" cy="265748"/>
          </a:xfrm>
          <a:prstGeom prst="rect">
            <a:avLst/>
          </a:prstGeom>
          <a:ln>
            <a:noFill/>
          </a:ln>
          <a:effectLst>
            <a:outerShdw blurRad="292100" dist="139700" dir="2700000" algn="tl" rotWithShape="0">
              <a:srgbClr val="333333">
                <a:alpha val="65000"/>
              </a:srgbClr>
            </a:outerShdw>
          </a:effectLst>
        </p:spPr>
      </p:pic>
      <p:pic>
        <p:nvPicPr>
          <p:cNvPr id="214" name="Picture 213" descr="53.png"/>
          <p:cNvPicPr>
            <a:picLocks noChangeAspect="1"/>
          </p:cNvPicPr>
          <p:nvPr/>
        </p:nvPicPr>
        <p:blipFill>
          <a:blip r:embed="rId4" cstate="print"/>
          <a:stretch>
            <a:fillRect/>
          </a:stretch>
        </p:blipFill>
        <p:spPr bwMode="auto">
          <a:xfrm>
            <a:off x="4019711" y="5665621"/>
            <a:ext cx="266504" cy="266503"/>
          </a:xfrm>
          <a:prstGeom prst="rect">
            <a:avLst/>
          </a:prstGeom>
          <a:ln>
            <a:noFill/>
          </a:ln>
          <a:effectLst>
            <a:outerShdw blurRad="292100" dist="139700" dir="2700000" algn="tl" rotWithShape="0">
              <a:srgbClr val="333333">
                <a:alpha val="65000"/>
              </a:srgbClr>
            </a:outerShdw>
          </a:effectLst>
        </p:spPr>
      </p:pic>
      <p:pic>
        <p:nvPicPr>
          <p:cNvPr id="215" name="Picture 214" descr="120.png"/>
          <p:cNvPicPr>
            <a:picLocks noChangeAspect="1"/>
          </p:cNvPicPr>
          <p:nvPr/>
        </p:nvPicPr>
        <p:blipFill>
          <a:blip r:embed="rId3" cstate="print"/>
          <a:stretch>
            <a:fillRect/>
          </a:stretch>
        </p:blipFill>
        <p:spPr bwMode="auto">
          <a:xfrm>
            <a:off x="6610701" y="5659396"/>
            <a:ext cx="265748" cy="264993"/>
          </a:xfrm>
          <a:prstGeom prst="rect">
            <a:avLst/>
          </a:prstGeom>
          <a:ln>
            <a:noFill/>
          </a:ln>
          <a:effectLst>
            <a:outerShdw blurRad="292100" dist="139700" dir="2700000" algn="tl" rotWithShape="0">
              <a:srgbClr val="333333">
                <a:alpha val="65000"/>
              </a:srgbClr>
            </a:outerShdw>
          </a:effectLst>
        </p:spPr>
      </p:pic>
      <p:pic>
        <p:nvPicPr>
          <p:cNvPr id="216" name="Picture 215" descr="120.png"/>
          <p:cNvPicPr>
            <a:picLocks noChangeAspect="1"/>
          </p:cNvPicPr>
          <p:nvPr/>
        </p:nvPicPr>
        <p:blipFill>
          <a:blip r:embed="rId3" cstate="print"/>
          <a:stretch>
            <a:fillRect/>
          </a:stretch>
        </p:blipFill>
        <p:spPr bwMode="auto">
          <a:xfrm>
            <a:off x="5313158" y="5659396"/>
            <a:ext cx="265748" cy="264993"/>
          </a:xfrm>
          <a:prstGeom prst="rect">
            <a:avLst/>
          </a:prstGeom>
          <a:ln>
            <a:noFill/>
          </a:ln>
          <a:effectLst>
            <a:outerShdw blurRad="292100" dist="139700" dir="2700000" algn="tl" rotWithShape="0">
              <a:srgbClr val="333333">
                <a:alpha val="65000"/>
              </a:srgbClr>
            </a:outerShdw>
          </a:effectLst>
        </p:spPr>
      </p:pic>
      <p:pic>
        <p:nvPicPr>
          <p:cNvPr id="217" name="Picture 216" descr="120.png"/>
          <p:cNvPicPr>
            <a:picLocks noChangeAspect="1"/>
          </p:cNvPicPr>
          <p:nvPr/>
        </p:nvPicPr>
        <p:blipFill>
          <a:blip r:embed="rId3" cstate="print"/>
          <a:stretch>
            <a:fillRect/>
          </a:stretch>
        </p:blipFill>
        <p:spPr bwMode="auto">
          <a:xfrm>
            <a:off x="2671611" y="5652038"/>
            <a:ext cx="264993" cy="265748"/>
          </a:xfrm>
          <a:prstGeom prst="rect">
            <a:avLst/>
          </a:prstGeom>
          <a:ln>
            <a:noFill/>
          </a:ln>
          <a:effectLst>
            <a:outerShdw blurRad="292100" dist="139700" dir="2700000" algn="tl" rotWithShape="0">
              <a:srgbClr val="333333">
                <a:alpha val="65000"/>
              </a:srgbClr>
            </a:outerShdw>
          </a:effectLst>
        </p:spPr>
      </p:pic>
      <p:pic>
        <p:nvPicPr>
          <p:cNvPr id="218" name="Picture 217" descr="53.png"/>
          <p:cNvPicPr>
            <a:picLocks noChangeAspect="1"/>
          </p:cNvPicPr>
          <p:nvPr/>
        </p:nvPicPr>
        <p:blipFill>
          <a:blip r:embed="rId4" cstate="print"/>
          <a:stretch>
            <a:fillRect/>
          </a:stretch>
        </p:blipFill>
        <p:spPr bwMode="auto">
          <a:xfrm>
            <a:off x="7953372" y="5284621"/>
            <a:ext cx="266504" cy="266503"/>
          </a:xfrm>
          <a:prstGeom prst="rect">
            <a:avLst/>
          </a:prstGeom>
          <a:ln>
            <a:noFill/>
          </a:ln>
          <a:effectLst>
            <a:outerShdw blurRad="292100" dist="139700" dir="2700000" algn="tl" rotWithShape="0">
              <a:srgbClr val="333333">
                <a:alpha val="65000"/>
              </a:srgbClr>
            </a:outerShdw>
          </a:effectLst>
        </p:spPr>
      </p:pic>
      <p:pic>
        <p:nvPicPr>
          <p:cNvPr id="219" name="Picture 218" descr="53.png"/>
          <p:cNvPicPr>
            <a:picLocks noChangeAspect="1"/>
          </p:cNvPicPr>
          <p:nvPr/>
        </p:nvPicPr>
        <p:blipFill>
          <a:blip r:embed="rId4" cstate="print"/>
          <a:stretch>
            <a:fillRect/>
          </a:stretch>
        </p:blipFill>
        <p:spPr bwMode="auto">
          <a:xfrm>
            <a:off x="7953372" y="5665621"/>
            <a:ext cx="266504" cy="266503"/>
          </a:xfrm>
          <a:prstGeom prst="rect">
            <a:avLst/>
          </a:prstGeom>
          <a:ln>
            <a:noFill/>
          </a:ln>
          <a:effectLst>
            <a:outerShdw blurRad="292100" dist="139700" dir="2700000" algn="tl" rotWithShape="0">
              <a:srgbClr val="333333">
                <a:alpha val="65000"/>
              </a:srgbClr>
            </a:outerShdw>
          </a:effectLst>
        </p:spPr>
      </p:pic>
      <p:pic>
        <p:nvPicPr>
          <p:cNvPr id="80" name="Picture 79" descr="120.png"/>
          <p:cNvPicPr>
            <a:picLocks noChangeAspect="1"/>
          </p:cNvPicPr>
          <p:nvPr/>
        </p:nvPicPr>
        <p:blipFill>
          <a:blip r:embed="rId3" cstate="print"/>
          <a:stretch>
            <a:fillRect/>
          </a:stretch>
        </p:blipFill>
        <p:spPr bwMode="auto">
          <a:xfrm>
            <a:off x="2678591" y="1641493"/>
            <a:ext cx="264993" cy="265748"/>
          </a:xfrm>
          <a:prstGeom prst="rect">
            <a:avLst/>
          </a:prstGeom>
          <a:ln>
            <a:noFill/>
          </a:ln>
          <a:effectLst>
            <a:outerShdw blurRad="292100" dist="139700" dir="2700000" algn="tl" rotWithShape="0">
              <a:srgbClr val="333333">
                <a:alpha val="65000"/>
              </a:srgbClr>
            </a:outerShdw>
          </a:effectLst>
        </p:spPr>
      </p:pic>
      <p:pic>
        <p:nvPicPr>
          <p:cNvPr id="70" name="Picture 2" descr="C:\Users\steveca\Pictures\MSN icon refresh.png"/>
          <p:cNvPicPr>
            <a:picLocks noChangeAspect="1" noChangeArrowheads="1"/>
          </p:cNvPicPr>
          <p:nvPr/>
        </p:nvPicPr>
        <p:blipFill>
          <a:blip r:embed="rId5" cstate="print"/>
          <a:srcRect/>
          <a:stretch>
            <a:fillRect/>
          </a:stretch>
        </p:blipFill>
        <p:spPr bwMode="auto">
          <a:xfrm rot="10800000" flipV="1">
            <a:off x="2655542" y="1982132"/>
            <a:ext cx="274320" cy="260158"/>
          </a:xfrm>
          <a:prstGeom prst="rect">
            <a:avLst/>
          </a:prstGeom>
          <a:noFill/>
          <a:effectLst>
            <a:outerShdw blurRad="76200" dist="12700" dir="2700000" sy="-23000" kx="-800400" algn="bl" rotWithShape="0">
              <a:prstClr val="black">
                <a:alpha val="20000"/>
              </a:prstClr>
            </a:outerShdw>
          </a:effectLst>
        </p:spPr>
      </p:pic>
      <p:pic>
        <p:nvPicPr>
          <p:cNvPr id="81" name="Picture 2" descr="C:\Users\steveca\Pictures\MSN icon refresh.png"/>
          <p:cNvPicPr>
            <a:picLocks noChangeAspect="1" noChangeArrowheads="1"/>
          </p:cNvPicPr>
          <p:nvPr/>
        </p:nvPicPr>
        <p:blipFill>
          <a:blip r:embed="rId5" cstate="print"/>
          <a:srcRect/>
          <a:stretch>
            <a:fillRect/>
          </a:stretch>
        </p:blipFill>
        <p:spPr bwMode="auto">
          <a:xfrm rot="10800000" flipV="1">
            <a:off x="4006047" y="2003754"/>
            <a:ext cx="274320" cy="260158"/>
          </a:xfrm>
          <a:prstGeom prst="rect">
            <a:avLst/>
          </a:prstGeom>
          <a:noFill/>
          <a:effectLst>
            <a:outerShdw blurRad="76200" dist="12700" dir="2700000" sy="-23000" kx="-800400" algn="bl" rotWithShape="0">
              <a:prstClr val="black">
                <a:alpha val="20000"/>
              </a:prstClr>
            </a:outerShdw>
          </a:effectLst>
        </p:spPr>
      </p:pic>
      <p:pic>
        <p:nvPicPr>
          <p:cNvPr id="83" name="Picture 2" descr="C:\Users\steveca\Pictures\MSN icon refresh.png"/>
          <p:cNvPicPr>
            <a:picLocks noChangeAspect="1" noChangeArrowheads="1"/>
          </p:cNvPicPr>
          <p:nvPr/>
        </p:nvPicPr>
        <p:blipFill>
          <a:blip r:embed="rId5" cstate="print"/>
          <a:srcRect/>
          <a:stretch>
            <a:fillRect/>
          </a:stretch>
        </p:blipFill>
        <p:spPr bwMode="auto">
          <a:xfrm rot="10800000" flipV="1">
            <a:off x="5306538" y="2019550"/>
            <a:ext cx="274320" cy="260158"/>
          </a:xfrm>
          <a:prstGeom prst="rect">
            <a:avLst/>
          </a:prstGeom>
          <a:noFill/>
          <a:effectLst>
            <a:outerShdw blurRad="76200" dist="12700" dir="2700000" sy="-23000" kx="-800400" algn="bl" rotWithShape="0">
              <a:prstClr val="black">
                <a:alpha val="20000"/>
              </a:prstClr>
            </a:outerShdw>
          </a:effectLst>
        </p:spPr>
      </p:pic>
      <p:pic>
        <p:nvPicPr>
          <p:cNvPr id="84" name="Picture 2" descr="C:\Users\steveca\Pictures\MSN icon refresh.png"/>
          <p:cNvPicPr>
            <a:picLocks noChangeAspect="1" noChangeArrowheads="1"/>
          </p:cNvPicPr>
          <p:nvPr/>
        </p:nvPicPr>
        <p:blipFill>
          <a:blip r:embed="rId5" cstate="print"/>
          <a:srcRect/>
          <a:stretch>
            <a:fillRect/>
          </a:stretch>
        </p:blipFill>
        <p:spPr bwMode="auto">
          <a:xfrm rot="10800000" flipV="1">
            <a:off x="6593539" y="2011415"/>
            <a:ext cx="274320" cy="260158"/>
          </a:xfrm>
          <a:prstGeom prst="rect">
            <a:avLst/>
          </a:prstGeom>
          <a:noFill/>
          <a:effectLst>
            <a:outerShdw blurRad="76200" dist="12700" dir="2700000" sy="-23000" kx="-800400" algn="bl" rotWithShape="0">
              <a:prstClr val="black">
                <a:alpha val="20000"/>
              </a:prstClr>
            </a:outerShdw>
          </a:effectLst>
        </p:spPr>
      </p:pic>
      <p:pic>
        <p:nvPicPr>
          <p:cNvPr id="85" name="Picture 2" descr="C:\Users\steveca\Pictures\MSN icon refresh.png"/>
          <p:cNvPicPr>
            <a:picLocks noChangeAspect="1" noChangeArrowheads="1"/>
          </p:cNvPicPr>
          <p:nvPr/>
        </p:nvPicPr>
        <p:blipFill>
          <a:blip r:embed="rId5" cstate="print"/>
          <a:srcRect/>
          <a:stretch>
            <a:fillRect/>
          </a:stretch>
        </p:blipFill>
        <p:spPr bwMode="auto">
          <a:xfrm rot="10800000" flipV="1">
            <a:off x="7938114" y="1998033"/>
            <a:ext cx="274320" cy="260158"/>
          </a:xfrm>
          <a:prstGeom prst="rect">
            <a:avLst/>
          </a:prstGeom>
          <a:noFill/>
          <a:effectLst>
            <a:outerShdw blurRad="76200" dist="12700" dir="2700000" sy="-23000" kx="-800400" algn="bl" rotWithShape="0">
              <a:prstClr val="black">
                <a:alpha val="20000"/>
              </a:prstClr>
            </a:outerShdw>
          </a:effectLst>
        </p:spPr>
      </p:pic>
      <p:pic>
        <p:nvPicPr>
          <p:cNvPr id="86" name="Picture 2" descr="C:\Users\steveca\Pictures\MSN icon refresh.png"/>
          <p:cNvPicPr>
            <a:picLocks noChangeAspect="1" noChangeArrowheads="1"/>
          </p:cNvPicPr>
          <p:nvPr/>
        </p:nvPicPr>
        <p:blipFill>
          <a:blip r:embed="rId5" cstate="print"/>
          <a:srcRect/>
          <a:stretch>
            <a:fillRect/>
          </a:stretch>
        </p:blipFill>
        <p:spPr bwMode="auto">
          <a:xfrm rot="10800000" flipV="1">
            <a:off x="2651659" y="3065305"/>
            <a:ext cx="274320" cy="260158"/>
          </a:xfrm>
          <a:prstGeom prst="rect">
            <a:avLst/>
          </a:prstGeom>
          <a:noFill/>
          <a:effectLst>
            <a:outerShdw blurRad="76200" dist="12700" dir="2700000" sy="-23000" kx="-800400" algn="bl" rotWithShape="0">
              <a:prstClr val="black">
                <a:alpha val="20000"/>
              </a:prstClr>
            </a:outerShdw>
          </a:effectLst>
        </p:spPr>
      </p:pic>
      <p:pic>
        <p:nvPicPr>
          <p:cNvPr id="87" name="Picture 2" descr="C:\Users\steveca\Pictures\MSN icon refresh.png"/>
          <p:cNvPicPr>
            <a:picLocks noChangeAspect="1" noChangeArrowheads="1"/>
          </p:cNvPicPr>
          <p:nvPr/>
        </p:nvPicPr>
        <p:blipFill>
          <a:blip r:embed="rId5" cstate="print"/>
          <a:srcRect/>
          <a:stretch>
            <a:fillRect/>
          </a:stretch>
        </p:blipFill>
        <p:spPr bwMode="auto">
          <a:xfrm rot="10800000" flipV="1">
            <a:off x="4000327" y="3121722"/>
            <a:ext cx="274320" cy="260158"/>
          </a:xfrm>
          <a:prstGeom prst="rect">
            <a:avLst/>
          </a:prstGeom>
          <a:noFill/>
          <a:effectLst>
            <a:outerShdw blurRad="76200" dist="12700" dir="2700000" sy="-23000" kx="-800400" algn="bl" rotWithShape="0">
              <a:prstClr val="black">
                <a:alpha val="20000"/>
              </a:prstClr>
            </a:outerShdw>
          </a:effectLst>
        </p:spPr>
      </p:pic>
      <p:pic>
        <p:nvPicPr>
          <p:cNvPr id="88" name="Picture 2" descr="C:\Users\steveca\Pictures\MSN icon refresh.png"/>
          <p:cNvPicPr>
            <a:picLocks noChangeAspect="1" noChangeArrowheads="1"/>
          </p:cNvPicPr>
          <p:nvPr/>
        </p:nvPicPr>
        <p:blipFill>
          <a:blip r:embed="rId5" cstate="print"/>
          <a:srcRect/>
          <a:stretch>
            <a:fillRect/>
          </a:stretch>
        </p:blipFill>
        <p:spPr bwMode="auto">
          <a:xfrm rot="10800000" flipV="1">
            <a:off x="5306538" y="3120568"/>
            <a:ext cx="274320" cy="260158"/>
          </a:xfrm>
          <a:prstGeom prst="rect">
            <a:avLst/>
          </a:prstGeom>
          <a:noFill/>
          <a:effectLst>
            <a:outerShdw blurRad="76200" dist="12700" dir="2700000" sy="-23000" kx="-800400" algn="bl" rotWithShape="0">
              <a:prstClr val="black">
                <a:alpha val="20000"/>
              </a:prstClr>
            </a:outerShdw>
          </a:effectLst>
        </p:spPr>
      </p:pic>
      <p:pic>
        <p:nvPicPr>
          <p:cNvPr id="89" name="Picture 2" descr="C:\Users\steveca\Pictures\MSN icon refresh.png"/>
          <p:cNvPicPr>
            <a:picLocks noChangeAspect="1" noChangeArrowheads="1"/>
          </p:cNvPicPr>
          <p:nvPr/>
        </p:nvPicPr>
        <p:blipFill>
          <a:blip r:embed="rId5" cstate="print"/>
          <a:srcRect/>
          <a:stretch>
            <a:fillRect/>
          </a:stretch>
        </p:blipFill>
        <p:spPr bwMode="auto">
          <a:xfrm rot="10800000" flipV="1">
            <a:off x="6585983" y="3100205"/>
            <a:ext cx="274320" cy="260158"/>
          </a:xfrm>
          <a:prstGeom prst="rect">
            <a:avLst/>
          </a:prstGeom>
          <a:noFill/>
          <a:effectLst>
            <a:outerShdw blurRad="76200" dist="12700" dir="2700000" sy="-23000" kx="-800400" algn="bl" rotWithShape="0">
              <a:prstClr val="black">
                <a:alpha val="20000"/>
              </a:prstClr>
            </a:outerShdw>
          </a:effectLst>
        </p:spPr>
      </p:pic>
      <p:pic>
        <p:nvPicPr>
          <p:cNvPr id="90" name="Picture 2" descr="C:\Users\steveca\Pictures\MSN icon refresh.png"/>
          <p:cNvPicPr>
            <a:picLocks noChangeAspect="1" noChangeArrowheads="1"/>
          </p:cNvPicPr>
          <p:nvPr/>
        </p:nvPicPr>
        <p:blipFill>
          <a:blip r:embed="rId5" cstate="print"/>
          <a:srcRect/>
          <a:stretch>
            <a:fillRect/>
          </a:stretch>
        </p:blipFill>
        <p:spPr bwMode="auto">
          <a:xfrm rot="10800000" flipV="1">
            <a:off x="7952074" y="3114165"/>
            <a:ext cx="274320" cy="260158"/>
          </a:xfrm>
          <a:prstGeom prst="rect">
            <a:avLst/>
          </a:prstGeom>
          <a:noFill/>
          <a:effectLst>
            <a:outerShdw blurRad="76200" dist="12700" dir="2700000" sy="-23000" kx="-800400" algn="bl" rotWithShape="0">
              <a:prstClr val="black">
                <a:alpha val="20000"/>
              </a:prst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4842407" cy="624500"/>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Server 2008</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411552"/>
            <a:ext cx="8382000" cy="4517778"/>
          </a:xfrm>
        </p:spPr>
        <p:txBody>
          <a:bodyPr/>
          <a:lstStyle/>
          <a:p>
            <a:pPr marL="398463" indent="-398463">
              <a:lnSpc>
                <a:spcPct val="100000"/>
              </a:lnSpc>
              <a:buClr>
                <a:schemeClr val="accent1"/>
              </a:buClr>
              <a:buSzPct val="100000"/>
              <a:buFont typeface="Wingdings" pitchFamily="2" charset="2"/>
              <a:buChar char="l"/>
            </a:pPr>
            <a:r>
              <a:rPr lang="zh-CN" altLang="en-US" sz="2400" b="1" dirty="0" smtClean="0">
                <a:solidFill>
                  <a:schemeClr val="accent1"/>
                </a:solidFill>
              </a:rPr>
              <a:t>可以支持</a:t>
            </a:r>
            <a:r>
              <a:rPr lang="en-US" altLang="en-US" sz="2400" b="1" dirty="0" smtClean="0">
                <a:solidFill>
                  <a:schemeClr val="accent1"/>
                </a:solidFill>
              </a:rPr>
              <a:t>:</a:t>
            </a:r>
          </a:p>
          <a:p>
            <a:pPr marL="633413" lvl="1" indent="-293688">
              <a:buClr>
                <a:schemeClr val="bg1">
                  <a:lumMod val="50000"/>
                </a:schemeClr>
              </a:buClr>
              <a:buFont typeface="Wingdings" pitchFamily="2" charset="2"/>
              <a:buChar char="l"/>
            </a:pPr>
            <a:r>
              <a:rPr lang="zh-CN" altLang="en-US" sz="2000" dirty="0" smtClean="0"/>
              <a:t>作为被管理的客户端</a:t>
            </a:r>
            <a:endParaRPr lang="en-US" altLang="en-US" sz="2000" dirty="0" smtClean="0"/>
          </a:p>
          <a:p>
            <a:pPr marL="633413" lvl="1" indent="-293688">
              <a:buClr>
                <a:schemeClr val="bg1">
                  <a:lumMod val="50000"/>
                </a:schemeClr>
              </a:buClr>
              <a:buFont typeface="Wingdings" pitchFamily="2" charset="2"/>
              <a:buChar char="l"/>
            </a:pPr>
            <a:r>
              <a:rPr lang="zh-CN" altLang="en-US" sz="2000" dirty="0" smtClean="0"/>
              <a:t>作为站点服务器</a:t>
            </a:r>
            <a:endParaRPr lang="en-US" altLang="zh-CN" sz="2000" dirty="0" smtClean="0"/>
          </a:p>
          <a:p>
            <a:pPr lvl="1"/>
            <a:endParaRPr lang="en-US" dirty="0" smtClean="0"/>
          </a:p>
          <a:p>
            <a:pPr marL="398463" indent="-398463">
              <a:lnSpc>
                <a:spcPct val="100000"/>
              </a:lnSpc>
              <a:buClr>
                <a:schemeClr val="accent1"/>
              </a:buClr>
              <a:buSzPct val="100000"/>
              <a:buFont typeface="Wingdings" pitchFamily="2" charset="2"/>
              <a:buChar char="l"/>
            </a:pPr>
            <a:r>
              <a:rPr lang="zh-CN" altLang="en-US" sz="2400" b="1" dirty="0" smtClean="0">
                <a:solidFill>
                  <a:schemeClr val="accent1"/>
                </a:solidFill>
              </a:rPr>
              <a:t>部署白皮书</a:t>
            </a:r>
            <a:endParaRPr lang="en-US" altLang="zh-CN" sz="2400" b="1" dirty="0" smtClean="0">
              <a:solidFill>
                <a:schemeClr val="accent1"/>
              </a:solidFill>
            </a:endParaRPr>
          </a:p>
          <a:p>
            <a:pPr marL="398463" indent="-398463">
              <a:lnSpc>
                <a:spcPct val="100000"/>
              </a:lnSpc>
              <a:buClr>
                <a:schemeClr val="accent1"/>
              </a:buClr>
              <a:buSzPct val="100000"/>
              <a:buFont typeface="Wingdings" pitchFamily="2" charset="2"/>
              <a:buChar char="l"/>
            </a:pPr>
            <a:endParaRPr lang="en-US" altLang="en-US" sz="2400" b="1" dirty="0" smtClean="0">
              <a:solidFill>
                <a:schemeClr val="accent1"/>
              </a:solidFill>
            </a:endParaRPr>
          </a:p>
          <a:p>
            <a:pPr marL="398463" indent="-398463">
              <a:lnSpc>
                <a:spcPct val="100000"/>
              </a:lnSpc>
              <a:buClr>
                <a:schemeClr val="accent1"/>
              </a:buClr>
              <a:buSzPct val="100000"/>
              <a:buFont typeface="Wingdings" pitchFamily="2" charset="2"/>
              <a:buChar char="l"/>
            </a:pPr>
            <a:r>
              <a:rPr lang="en-US" altLang="en-US" sz="2400" b="1" dirty="0" err="1" smtClean="0">
                <a:solidFill>
                  <a:schemeClr val="accent1"/>
                </a:solidFill>
              </a:rPr>
              <a:t>WebDAV</a:t>
            </a:r>
            <a:r>
              <a:rPr lang="en-US" altLang="en-US" sz="2400" b="1" dirty="0" smtClean="0">
                <a:solidFill>
                  <a:schemeClr val="accent1"/>
                </a:solidFill>
              </a:rPr>
              <a:t> </a:t>
            </a:r>
            <a:r>
              <a:rPr lang="zh-CN" altLang="en-US" sz="2400" b="1" dirty="0" smtClean="0">
                <a:solidFill>
                  <a:schemeClr val="accent1"/>
                </a:solidFill>
              </a:rPr>
              <a:t>组件必须要安装并且在管理点上启用</a:t>
            </a:r>
            <a:r>
              <a:rPr lang="en-US" altLang="zh-CN" sz="2400" b="1" dirty="0" smtClean="0">
                <a:solidFill>
                  <a:schemeClr val="accent1"/>
                </a:solidFill>
              </a:rPr>
              <a:t>,</a:t>
            </a:r>
            <a:r>
              <a:rPr lang="zh-CN" altLang="en-US" sz="2400" b="1" dirty="0" smtClean="0">
                <a:solidFill>
                  <a:schemeClr val="accent1"/>
                </a:solidFill>
              </a:rPr>
              <a:t>启用分发点上的</a:t>
            </a:r>
            <a:r>
              <a:rPr lang="en-US" altLang="zh-CN" sz="2400" b="1" dirty="0" smtClean="0">
                <a:solidFill>
                  <a:schemeClr val="accent1"/>
                </a:solidFill>
              </a:rPr>
              <a:t>BITS</a:t>
            </a:r>
            <a:endParaRPr lang="en-US" altLang="en-US" sz="2400" b="1" dirty="0" smtClean="0">
              <a:solidFill>
                <a:schemeClr val="accent1"/>
              </a:solidFill>
            </a:endParaRPr>
          </a:p>
          <a:p>
            <a:pPr marL="633413" lvl="1" indent="-293688">
              <a:buClr>
                <a:schemeClr val="bg1">
                  <a:lumMod val="50000"/>
                </a:schemeClr>
              </a:buClr>
              <a:buFont typeface="Wingdings" pitchFamily="2" charset="2"/>
              <a:buChar char="l"/>
            </a:pPr>
            <a:r>
              <a:rPr lang="zh-CN" altLang="en-US" sz="2000" dirty="0" smtClean="0"/>
              <a:t>不是</a:t>
            </a:r>
            <a:r>
              <a:rPr lang="en-US" altLang="zh-CN" sz="2000" dirty="0" smtClean="0"/>
              <a:t>W2K8</a:t>
            </a:r>
            <a:r>
              <a:rPr lang="zh-CN" altLang="en-US" sz="2000" dirty="0" smtClean="0"/>
              <a:t>的一部分</a:t>
            </a:r>
            <a:endParaRPr lang="en-US" altLang="en-US" sz="2000" dirty="0" smtClean="0"/>
          </a:p>
          <a:p>
            <a:pPr lvl="2"/>
            <a:r>
              <a:rPr lang="zh-CN" altLang="en-US" sz="1800" dirty="0" smtClean="0"/>
              <a:t>需要手工在管理点执行下载</a:t>
            </a:r>
            <a:r>
              <a:rPr lang="en-US" altLang="zh-CN" sz="1800" dirty="0" smtClean="0"/>
              <a:t>,</a:t>
            </a:r>
            <a:r>
              <a:rPr lang="zh-CN" altLang="en-US" sz="1800" dirty="0" smtClean="0"/>
              <a:t>安装和配置</a:t>
            </a:r>
            <a:r>
              <a:rPr lang="en-US" altLang="zh-CN" sz="1800" dirty="0" smtClean="0"/>
              <a:t>,</a:t>
            </a:r>
            <a:r>
              <a:rPr lang="zh-CN" altLang="en-US" sz="1800" dirty="0" smtClean="0"/>
              <a:t>并且启用分发点上的</a:t>
            </a:r>
            <a:r>
              <a:rPr lang="en-US" altLang="zh-CN" sz="1800" dirty="0" smtClean="0"/>
              <a:t>BITS</a:t>
            </a:r>
            <a:endParaRPr lang="en-US" sz="1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382000" cy="553998"/>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Server 2008 站点服务器</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382416"/>
            <a:ext cx="8382000" cy="4046848"/>
          </a:xfrm>
        </p:spPr>
        <p:txBody>
          <a:bodyPr/>
          <a:lstStyle/>
          <a:p>
            <a:pPr marL="398463" indent="-398463">
              <a:lnSpc>
                <a:spcPct val="100000"/>
              </a:lnSpc>
              <a:buClr>
                <a:schemeClr val="accent1"/>
              </a:buClr>
              <a:buSzPct val="100000"/>
              <a:buFont typeface="Wingdings" pitchFamily="2" charset="2"/>
              <a:buChar char="l"/>
            </a:pPr>
            <a:r>
              <a:rPr lang="zh-CN" altLang="en-US" sz="2400" b="1" dirty="0" smtClean="0">
                <a:solidFill>
                  <a:schemeClr val="accent1"/>
                </a:solidFill>
              </a:rPr>
              <a:t>站点服务器和分支分发点需要安装远程差异压缩组件</a:t>
            </a:r>
            <a:r>
              <a:rPr lang="en-US" altLang="en-US" sz="2400" b="1" dirty="0" smtClean="0">
                <a:solidFill>
                  <a:schemeClr val="accent1"/>
                </a:solidFill>
              </a:rPr>
              <a:t> (RDC) </a:t>
            </a:r>
            <a:r>
              <a:rPr lang="zh-CN" altLang="en-US" sz="2400" b="1" dirty="0" smtClean="0">
                <a:solidFill>
                  <a:schemeClr val="accent1"/>
                </a:solidFill>
              </a:rPr>
              <a:t>来生成软件包的签名并且执行签名比较</a:t>
            </a:r>
            <a:endParaRPr lang="en-US" altLang="zh-CN" sz="2400" b="1" dirty="0" smtClean="0">
              <a:solidFill>
                <a:schemeClr val="accent1"/>
              </a:solidFill>
            </a:endParaRPr>
          </a:p>
          <a:p>
            <a:pPr marL="398463" indent="-398463">
              <a:lnSpc>
                <a:spcPct val="100000"/>
              </a:lnSpc>
              <a:buClr>
                <a:schemeClr val="accent1"/>
              </a:buClr>
              <a:buSzPct val="100000"/>
              <a:buFont typeface="Wingdings" pitchFamily="2" charset="2"/>
              <a:buChar char="l"/>
            </a:pPr>
            <a:endParaRPr lang="en-US" altLang="en-US" sz="2400" b="1" dirty="0" smtClean="0">
              <a:solidFill>
                <a:schemeClr val="accent1"/>
              </a:solidFill>
            </a:endParaRPr>
          </a:p>
          <a:p>
            <a:pPr marL="398463" indent="-398463">
              <a:lnSpc>
                <a:spcPct val="100000"/>
              </a:lnSpc>
              <a:buClr>
                <a:schemeClr val="accent1"/>
              </a:buClr>
              <a:buSzPct val="100000"/>
              <a:buFont typeface="Wingdings" pitchFamily="2" charset="2"/>
              <a:buChar char="l"/>
            </a:pPr>
            <a:r>
              <a:rPr lang="en-US" altLang="en-US" sz="2400" b="1" dirty="0" smtClean="0">
                <a:solidFill>
                  <a:schemeClr val="accent1"/>
                </a:solidFill>
              </a:rPr>
              <a:t>RDC </a:t>
            </a:r>
            <a:r>
              <a:rPr lang="zh-CN" altLang="en-US" sz="2400" b="1" dirty="0" smtClean="0">
                <a:solidFill>
                  <a:schemeClr val="accent1"/>
                </a:solidFill>
              </a:rPr>
              <a:t>在运行</a:t>
            </a:r>
            <a:r>
              <a:rPr lang="en-US" altLang="en-US" sz="2400" b="1" dirty="0" smtClean="0">
                <a:solidFill>
                  <a:schemeClr val="accent1"/>
                </a:solidFill>
              </a:rPr>
              <a:t>Windows Server 2008</a:t>
            </a:r>
            <a:r>
              <a:rPr lang="zh-CN" altLang="en-US" sz="2400" b="1" dirty="0" smtClean="0">
                <a:solidFill>
                  <a:schemeClr val="accent1"/>
                </a:solidFill>
              </a:rPr>
              <a:t>的服务器上默认没有安装</a:t>
            </a:r>
            <a:endParaRPr lang="en-US" altLang="zh-CN" sz="2400" b="1" dirty="0" smtClean="0">
              <a:solidFill>
                <a:schemeClr val="accent1"/>
              </a:solidFill>
            </a:endParaRPr>
          </a:p>
          <a:p>
            <a:pPr marL="398463" indent="-398463">
              <a:lnSpc>
                <a:spcPct val="100000"/>
              </a:lnSpc>
              <a:buClr>
                <a:schemeClr val="accent1"/>
              </a:buClr>
              <a:buSzPct val="100000"/>
              <a:buFont typeface="Wingdings" pitchFamily="2" charset="2"/>
              <a:buChar char="l"/>
            </a:pPr>
            <a:endParaRPr lang="en-US" altLang="en-US" sz="2400" b="1" dirty="0" smtClean="0">
              <a:solidFill>
                <a:schemeClr val="accent1"/>
              </a:solidFill>
            </a:endParaRPr>
          </a:p>
          <a:p>
            <a:pPr marL="398463" indent="-398463">
              <a:lnSpc>
                <a:spcPct val="100000"/>
              </a:lnSpc>
              <a:buClr>
                <a:schemeClr val="accent1"/>
              </a:buClr>
              <a:buSzPct val="100000"/>
              <a:buFont typeface="Wingdings" pitchFamily="2" charset="2"/>
              <a:buChar char="l"/>
            </a:pPr>
            <a:r>
              <a:rPr lang="zh-CN" altLang="en-US" sz="2400" b="1" dirty="0" smtClean="0">
                <a:solidFill>
                  <a:schemeClr val="accent1"/>
                </a:solidFill>
              </a:rPr>
              <a:t>报表点</a:t>
            </a:r>
            <a:r>
              <a:rPr lang="en-US" altLang="zh-CN" sz="2400" b="1" dirty="0" smtClean="0">
                <a:solidFill>
                  <a:schemeClr val="accent1"/>
                </a:solidFill>
              </a:rPr>
              <a:t>(RP)</a:t>
            </a:r>
            <a:r>
              <a:rPr lang="zh-CN" altLang="en-US" sz="2400" b="1" dirty="0" smtClean="0">
                <a:solidFill>
                  <a:schemeClr val="accent1"/>
                </a:solidFill>
              </a:rPr>
              <a:t>在</a:t>
            </a:r>
            <a:r>
              <a:rPr lang="en-US" altLang="en-US" sz="2400" b="1" dirty="0" smtClean="0">
                <a:solidFill>
                  <a:schemeClr val="accent1"/>
                </a:solidFill>
              </a:rPr>
              <a:t>Windows Server 2008 </a:t>
            </a:r>
            <a:r>
              <a:rPr lang="zh-CN" altLang="en-US" sz="2400" b="1" dirty="0" smtClean="0">
                <a:solidFill>
                  <a:schemeClr val="accent1"/>
                </a:solidFill>
              </a:rPr>
              <a:t>上运行时需要</a:t>
            </a:r>
            <a:r>
              <a:rPr lang="en-US" altLang="en-US" sz="2400" b="1" dirty="0" smtClean="0">
                <a:solidFill>
                  <a:schemeClr val="accent1"/>
                </a:solidFill>
              </a:rPr>
              <a:t> ASP.NET </a:t>
            </a:r>
            <a:r>
              <a:rPr lang="zh-CN" altLang="en-US" sz="2400" b="1" dirty="0" smtClean="0">
                <a:solidFill>
                  <a:schemeClr val="accent1"/>
                </a:solidFill>
              </a:rPr>
              <a:t>并且启用</a:t>
            </a:r>
            <a:r>
              <a:rPr lang="en-US" altLang="zh-CN" sz="2400" b="1" dirty="0" smtClean="0">
                <a:solidFill>
                  <a:schemeClr val="accent1"/>
                </a:solidFill>
              </a:rPr>
              <a:t>Windows</a:t>
            </a:r>
            <a:r>
              <a:rPr lang="zh-CN" altLang="en-US" sz="2400" b="1" dirty="0" smtClean="0">
                <a:solidFill>
                  <a:schemeClr val="accent1"/>
                </a:solidFill>
              </a:rPr>
              <a:t> 身份验证模式</a:t>
            </a:r>
            <a:endParaRPr lang="en-US" altLang="zh-CN" sz="2400" b="1" dirty="0" smtClean="0">
              <a:solidFill>
                <a:schemeClr val="accent1"/>
              </a:solidFill>
            </a:endParaRPr>
          </a:p>
          <a:p>
            <a:pPr marL="398463" indent="-398463">
              <a:lnSpc>
                <a:spcPct val="100000"/>
              </a:lnSpc>
              <a:buClr>
                <a:schemeClr val="accent1"/>
              </a:buClr>
              <a:buSzPct val="100000"/>
              <a:buFont typeface="Wingdings" pitchFamily="2" charset="2"/>
              <a:buChar char="l"/>
            </a:pPr>
            <a:endParaRPr lang="en-US" altLang="en-US" sz="2400" b="1" dirty="0" smtClean="0">
              <a:solidFill>
                <a:schemeClr val="accent1"/>
              </a:solidFill>
            </a:endParaRPr>
          </a:p>
          <a:p>
            <a:pPr marL="398463" indent="-398463">
              <a:lnSpc>
                <a:spcPct val="100000"/>
              </a:lnSpc>
              <a:buClr>
                <a:schemeClr val="accent1"/>
              </a:buClr>
              <a:buSzPct val="100000"/>
              <a:buFont typeface="Wingdings" pitchFamily="2" charset="2"/>
              <a:buChar char="l"/>
            </a:pPr>
            <a:r>
              <a:rPr lang="en-US" altLang="en-US" sz="2400" b="1" dirty="0" smtClean="0">
                <a:solidFill>
                  <a:schemeClr val="accent1"/>
                </a:solidFill>
              </a:rPr>
              <a:t>Hyper</a:t>
            </a:r>
            <a:r>
              <a:rPr lang="en-US" altLang="zh-CN" sz="2400" b="1" dirty="0" smtClean="0">
                <a:solidFill>
                  <a:schemeClr val="accent1"/>
                </a:solidFill>
              </a:rPr>
              <a:t>-</a:t>
            </a:r>
            <a:r>
              <a:rPr lang="en-US" altLang="en-US" sz="2400" b="1" dirty="0" smtClean="0">
                <a:solidFill>
                  <a:schemeClr val="accent1"/>
                </a:solidFill>
              </a:rPr>
              <a:t>V – </a:t>
            </a:r>
            <a:r>
              <a:rPr lang="zh-CN" altLang="en-US" sz="2400" b="1" dirty="0" smtClean="0">
                <a:solidFill>
                  <a:schemeClr val="accent1"/>
                </a:solidFill>
              </a:rPr>
              <a:t>支持站点服务器角色</a:t>
            </a:r>
            <a:r>
              <a:rPr lang="en-US" altLang="en-US" sz="2400" b="1" dirty="0" smtClean="0">
                <a:solidFill>
                  <a:schemeClr val="accent1"/>
                </a:solidFill>
              </a:rPr>
              <a:t>, </a:t>
            </a:r>
            <a:r>
              <a:rPr lang="zh-CN" altLang="en-US" sz="2400" b="1" dirty="0" smtClean="0">
                <a:solidFill>
                  <a:schemeClr val="accent1"/>
                </a:solidFill>
              </a:rPr>
              <a:t>但</a:t>
            </a:r>
            <a:r>
              <a:rPr lang="en-US" altLang="en-US" sz="2400" b="1" dirty="0" smtClean="0">
                <a:solidFill>
                  <a:schemeClr val="accent1"/>
                </a:solidFill>
              </a:rPr>
              <a: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2698</Words>
  <Application>Microsoft Office PowerPoint</Application>
  <PresentationFormat>全屏显示(4:3)</PresentationFormat>
  <Paragraphs>478</Paragraphs>
  <Slides>45</Slides>
  <Notes>45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System Center  Configuration Manager 2007 R2  特性展示及未来新版本功能展望</vt:lpstr>
      <vt:lpstr>议程</vt:lpstr>
      <vt:lpstr>议程</vt:lpstr>
      <vt:lpstr>Configuration Manager 2007 </vt:lpstr>
      <vt:lpstr>客户端容量支持*</vt:lpstr>
      <vt:lpstr>操作系统支持能力</vt:lpstr>
      <vt:lpstr>Windows Server 2008</vt:lpstr>
      <vt:lpstr>Windows Server 2008 站点服务器</vt:lpstr>
      <vt:lpstr>对于Windows 7 &amp; 2008 R2的支持</vt:lpstr>
      <vt:lpstr>议程</vt:lpstr>
      <vt:lpstr>Configuration Manager 2007 R2 功能概述</vt:lpstr>
      <vt:lpstr>Configuration Manager 站点系统</vt:lpstr>
      <vt:lpstr>议程</vt:lpstr>
      <vt:lpstr>应用虚拟化管理</vt:lpstr>
      <vt:lpstr>核心应用场景</vt:lpstr>
      <vt:lpstr>主要功能</vt:lpstr>
      <vt:lpstr>端到端 – 在线流式传输</vt:lpstr>
      <vt:lpstr>端到端 – 下载并执行</vt:lpstr>
      <vt:lpstr>演 示</vt:lpstr>
      <vt:lpstr>议程</vt:lpstr>
      <vt:lpstr>增强的操作系统部署</vt:lpstr>
      <vt:lpstr>增强的操作系统部署</vt:lpstr>
      <vt:lpstr>增强的操作系统部署</vt:lpstr>
      <vt:lpstr>演 示</vt:lpstr>
      <vt:lpstr>议程</vt:lpstr>
      <vt:lpstr>客户端状态报告</vt:lpstr>
      <vt:lpstr>演 示</vt:lpstr>
      <vt:lpstr>议程</vt:lpstr>
      <vt:lpstr>SQL报表服务集成</vt:lpstr>
      <vt:lpstr>演 示</vt:lpstr>
      <vt:lpstr>议程</vt:lpstr>
      <vt:lpstr>FCS 集成报告</vt:lpstr>
      <vt:lpstr>演 示</vt:lpstr>
      <vt:lpstr>议程</vt:lpstr>
      <vt:lpstr>ConfigMgr 2007 SP2</vt:lpstr>
      <vt:lpstr>ConfigMgr 2007 SP2 Intel Active Management Technology (iAMT)</vt:lpstr>
      <vt:lpstr>ConfigMgr 2007 SP2</vt:lpstr>
      <vt:lpstr>ConfigMgr 2007 R3</vt:lpstr>
      <vt:lpstr>议程</vt:lpstr>
      <vt:lpstr>疑问和解答</vt:lpstr>
      <vt:lpstr>参考资源</vt:lpstr>
      <vt:lpstr>专家问答区 (F4) 本课程结束后，我将在接下来的70分钟内于4层专家问答区与您交流答疑</vt:lpstr>
      <vt:lpstr>幻灯片 44</vt:lpstr>
      <vt:lpstr>幻灯片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2009-10-29T02:43:24Z</dcterms:created>
  <dcterms:modified xsi:type="dcterms:W3CDTF">2009-10-29T02:43:29Z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