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7" r:id="rId3"/>
    <p:sldId id="278" r:id="rId4"/>
    <p:sldId id="279" r:id="rId5"/>
    <p:sldId id="280" r:id="rId6"/>
    <p:sldId id="281" r:id="rId7"/>
    <p:sldId id="282" r:id="rId8"/>
    <p:sldId id="283" r:id="rId9"/>
    <p:sldId id="284" r:id="rId10"/>
    <p:sldId id="285" r:id="rId11"/>
    <p:sldId id="286" r:id="rId12"/>
    <p:sldId id="287" r:id="rId13"/>
    <p:sldId id="301" r:id="rId14"/>
    <p:sldId id="288" r:id="rId15"/>
    <p:sldId id="289" r:id="rId16"/>
    <p:sldId id="290" r:id="rId17"/>
    <p:sldId id="291" r:id="rId18"/>
    <p:sldId id="292" r:id="rId19"/>
    <p:sldId id="293" r:id="rId20"/>
    <p:sldId id="294" r:id="rId21"/>
    <p:sldId id="295" r:id="rId22"/>
    <p:sldId id="296" r:id="rId23"/>
    <p:sldId id="297" r:id="rId24"/>
    <p:sldId id="298" r:id="rId25"/>
    <p:sldId id="273" r:id="rId26"/>
    <p:sldId id="303" r:id="rId27"/>
    <p:sldId id="272" r:id="rId28"/>
    <p:sldId id="274" r:id="rId29"/>
    <p:sldId id="275"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960" autoAdjust="0"/>
  </p:normalViewPr>
  <p:slideViewPr>
    <p:cSldViewPr>
      <p:cViewPr>
        <p:scale>
          <a:sx n="90" d="100"/>
          <a:sy n="90" d="100"/>
        </p:scale>
        <p:origin x="132" y="71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78275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5F9136D7-49BF-4B5F-A124-7CEE3549F4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DE11DB3-98F5-4141-8C46-6EA9C2035193}" type="slidenum">
              <a:rPr lang="en-US" smtClean="0"/>
              <a:pPr/>
              <a:t>11</a:t>
            </a:fld>
            <a:endParaRPr lang="en-US"/>
          </a:p>
        </p:txBody>
      </p:sp>
    </p:spTree>
    <p:extLst>
      <p:ext uri="{BB962C8B-B14F-4D97-AF65-F5344CB8AC3E}">
        <p14:creationId xmlns:p14="http://schemas.microsoft.com/office/powerpoint/2010/main" xmlns="" val="253720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8B263312-38AA-4E1E-B2B5-0F8F122B24FE}" type="slidenum">
              <a:rPr lang="en-US">
                <a:solidFill>
                  <a:prstClr val="black"/>
                </a:solidFill>
                <a:latin typeface="Arial" charset="0"/>
              </a:rPr>
              <a:pPr algn="r" rtl="0" fontAlgn="base">
                <a:spcBef>
                  <a:spcPct val="0"/>
                </a:spcBef>
                <a:spcAft>
                  <a:spcPct val="0"/>
                </a:spcAft>
              </a:pPr>
              <a:t>12</a:t>
            </a:fld>
            <a:endParaRPr lang="en-US" dirty="0">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1744"/>
          <p:cNvSpPr>
            <a:spLocks noGrp="1" noRot="1" noChangeAspect="1" noTextEdit="1"/>
          </p:cNvSpPr>
          <p:nvPr>
            <p:ph type="sldImg"/>
          </p:nvPr>
        </p:nvSpPr>
        <p:spPr>
          <a:ln w="9525" cap="flat" algn="ctr">
            <a:headEnd type="none" w="med" len="med"/>
            <a:tailEnd type="none" w="med" len="med"/>
          </a:ln>
        </p:spPr>
      </p:sp>
      <p:sp>
        <p:nvSpPr>
          <p:cNvPr id="32771" name="Rectangle 31745"/>
          <p:cNvSpPr>
            <a:spLocks noGrp="1"/>
          </p:cNvSpPr>
          <p:nvPr>
            <p:ph type="body" idx="1"/>
          </p:nvPr>
        </p:nvSpPr>
        <p:spPr>
          <a:noFill/>
          <a:ln/>
        </p:spPr>
        <p:txBody>
          <a:bodyPr>
            <a:normAutofit/>
          </a:bodyPr>
          <a:lstStyle/>
          <a:p>
            <a:pPr>
              <a:buFont typeface="Arial" pitchFamily="34" charset="0"/>
              <a:buChar char="•"/>
            </a:pPr>
            <a:endParaRPr lang="en-US" sz="1000" dirty="0"/>
          </a:p>
        </p:txBody>
      </p:sp>
      <p:sp>
        <p:nvSpPr>
          <p:cNvPr id="32772" name="TextBox 3"/>
          <p:cNvSpPr txBox="1">
            <a:spLocks noGrp="1"/>
          </p:cNvSpPr>
          <p:nvPr/>
        </p:nvSpPr>
        <p:spPr bwMode="auto">
          <a:xfrm>
            <a:off x="5583238" y="8684926"/>
            <a:ext cx="1273175" cy="457513"/>
          </a:xfrm>
          <a:prstGeom prst="rect">
            <a:avLst/>
          </a:prstGeom>
          <a:noFill/>
          <a:ln w="9525" algn="ctr">
            <a:noFill/>
            <a:miter lim="800000"/>
            <a:headEnd/>
            <a:tailEnd/>
          </a:ln>
        </p:spPr>
        <p:txBody>
          <a:bodyPr lIns="90697" tIns="45351" rIns="90697" bIns="45351" anchor="b"/>
          <a:lstStyle/>
          <a:p>
            <a:pPr algn="r" defTabSz="907058"/>
            <a:fld id="{AB658102-7E7C-4868-9E7F-4D7399DB029B}" type="slidenum">
              <a:rPr lang="en-US" sz="1200">
                <a:solidFill>
                  <a:prstClr val="black"/>
                </a:solidFill>
                <a:latin typeface="Segoe" pitchFamily="34" charset="0"/>
              </a:rPr>
              <a:pPr algn="r" defTabSz="907058"/>
              <a:t>15</a:t>
            </a:fld>
            <a:endParaRPr lang="en-US" sz="1200" dirty="0">
              <a:solidFill>
                <a:prstClr val="black"/>
              </a:solidFill>
              <a:latin typeface="Segoe" pitchFamily="34" charset="0"/>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10/29/2009</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1744"/>
          <p:cNvSpPr>
            <a:spLocks noGrp="1" noRot="1" noChangeAspect="1" noTextEdit="1"/>
          </p:cNvSpPr>
          <p:nvPr>
            <p:ph type="sldImg"/>
          </p:nvPr>
        </p:nvSpPr>
        <p:spPr>
          <a:ln w="9525" cap="flat" algn="ctr">
            <a:headEnd type="none" w="med" len="med"/>
            <a:tailEnd type="none" w="med" len="med"/>
          </a:ln>
        </p:spPr>
      </p:sp>
      <p:sp>
        <p:nvSpPr>
          <p:cNvPr id="32771" name="Rectangle 31745"/>
          <p:cNvSpPr>
            <a:spLocks noGrp="1"/>
          </p:cNvSpPr>
          <p:nvPr>
            <p:ph type="body" idx="1"/>
          </p:nvPr>
        </p:nvSpPr>
        <p:spPr>
          <a:noFill/>
          <a:ln/>
        </p:spPr>
        <p:txBody>
          <a:bodyPr>
            <a:normAutofit/>
          </a:bodyPr>
          <a:lstStyle/>
          <a:p>
            <a:pPr>
              <a:buFont typeface="Arial" pitchFamily="34" charset="0"/>
              <a:buNone/>
            </a:pPr>
            <a:endParaRPr lang="en-US" dirty="0"/>
          </a:p>
        </p:txBody>
      </p:sp>
      <p:sp>
        <p:nvSpPr>
          <p:cNvPr id="32772" name="TextBox 3"/>
          <p:cNvSpPr txBox="1">
            <a:spLocks noGrp="1"/>
          </p:cNvSpPr>
          <p:nvPr/>
        </p:nvSpPr>
        <p:spPr bwMode="auto">
          <a:xfrm>
            <a:off x="5583238" y="8684926"/>
            <a:ext cx="1273175" cy="457513"/>
          </a:xfrm>
          <a:prstGeom prst="rect">
            <a:avLst/>
          </a:prstGeom>
          <a:noFill/>
          <a:ln w="9525" algn="ctr">
            <a:noFill/>
            <a:miter lim="800000"/>
            <a:headEnd/>
            <a:tailEnd/>
          </a:ln>
        </p:spPr>
        <p:txBody>
          <a:bodyPr lIns="90697" tIns="45351" rIns="90697" bIns="45351" anchor="b"/>
          <a:lstStyle/>
          <a:p>
            <a:pPr algn="r" defTabSz="907058"/>
            <a:fld id="{AB658102-7E7C-4868-9E7F-4D7399DB029B}" type="slidenum">
              <a:rPr lang="en-US" sz="1200">
                <a:solidFill>
                  <a:prstClr val="black"/>
                </a:solidFill>
                <a:latin typeface="Segoe" pitchFamily="34" charset="0"/>
              </a:rPr>
              <a:pPr algn="r" defTabSz="907058"/>
              <a:t>16</a:t>
            </a:fld>
            <a:endParaRPr lang="en-US" sz="1200" dirty="0">
              <a:solidFill>
                <a:prstClr val="black"/>
              </a:solidFill>
              <a:latin typeface="Segoe" pitchFamily="34" charset="0"/>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10/29/2009</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11DB3-98F5-4141-8C46-6EA9C2035193}" type="slidenum">
              <a:rPr lang="en-US" smtClean="0"/>
              <a:pPr/>
              <a:t>17</a:t>
            </a:fld>
            <a:endParaRPr lang="en-US"/>
          </a:p>
        </p:txBody>
      </p:sp>
    </p:spTree>
    <p:extLst>
      <p:ext uri="{BB962C8B-B14F-4D97-AF65-F5344CB8AC3E}">
        <p14:creationId xmlns:p14="http://schemas.microsoft.com/office/powerpoint/2010/main" xmlns="" val="337811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11DB3-98F5-4141-8C46-6EA9C2035193}" type="slidenum">
              <a:rPr lang="en-US" smtClean="0"/>
              <a:pPr/>
              <a:t>18</a:t>
            </a:fld>
            <a:endParaRPr lang="en-US"/>
          </a:p>
        </p:txBody>
      </p:sp>
    </p:spTree>
    <p:extLst>
      <p:ext uri="{BB962C8B-B14F-4D97-AF65-F5344CB8AC3E}">
        <p14:creationId xmlns:p14="http://schemas.microsoft.com/office/powerpoint/2010/main" xmlns="" val="299604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smtClean="0"/>
              <a:t>3/16/09 SharePoint Developer Workshop: MS Confidential </a:t>
            </a:r>
            <a:endParaRPr lang="en-US" dirty="0"/>
          </a:p>
        </p:txBody>
      </p:sp>
      <p:sp>
        <p:nvSpPr>
          <p:cNvPr id="5" name="Slide Number Placeholder 4"/>
          <p:cNvSpPr>
            <a:spLocks noGrp="1"/>
          </p:cNvSpPr>
          <p:nvPr>
            <p:ph type="sldNum" sz="quarter" idx="11"/>
          </p:nvPr>
        </p:nvSpPr>
        <p:spPr/>
        <p:txBody>
          <a:bodyPr/>
          <a:lstStyle/>
          <a:p>
            <a:r>
              <a:rPr lang="en-US" dirty="0" smtClean="0"/>
              <a:t>Lecture 1: Roadmap - </a:t>
            </a:r>
            <a:fld id="{073E6628-0705-4E34-90AA-D61A964D0AFD}" type="slidenum">
              <a:rPr lang="en-US" smtClean="0"/>
              <a:pPr/>
              <a:t>22</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fontScale="70000" lnSpcReduction="20000"/>
          </a:bodyPr>
          <a:lstStyle/>
          <a:p>
            <a:pPr marL="0" lvl="1" defTabSz="914350">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11DB3-98F5-4141-8C46-6EA9C2035193}" type="slidenum">
              <a:rPr lang="en-US" smtClean="0"/>
              <a:pPr/>
              <a:t>23</a:t>
            </a:fld>
            <a:endParaRPr lang="en-US"/>
          </a:p>
        </p:txBody>
      </p:sp>
    </p:spTree>
    <p:extLst>
      <p:ext uri="{BB962C8B-B14F-4D97-AF65-F5344CB8AC3E}">
        <p14:creationId xmlns:p14="http://schemas.microsoft.com/office/powerpoint/2010/main" xmlns="" val="680746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11DB3-98F5-4141-8C46-6EA9C2035193}" type="slidenum">
              <a:rPr lang="en-US" smtClean="0"/>
              <a:pPr/>
              <a:t>24</a:t>
            </a:fld>
            <a:endParaRPr lang="en-US"/>
          </a:p>
        </p:txBody>
      </p:sp>
    </p:spTree>
    <p:extLst>
      <p:ext uri="{BB962C8B-B14F-4D97-AF65-F5344CB8AC3E}">
        <p14:creationId xmlns:p14="http://schemas.microsoft.com/office/powerpoint/2010/main" xmlns="" val="218055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dt" sz="quarter" idx="1"/>
          </p:nvPr>
        </p:nvSpPr>
        <p:spPr>
          <a:noFill/>
        </p:spPr>
        <p:txBody>
          <a:bodyPr/>
          <a:lstStyle/>
          <a:p>
            <a:pPr algn="r" rtl="0"/>
            <a:fld id="{D127C59A-E4D4-4034-BEEA-A1BA87126028}" type="datetime1">
              <a:rPr lang="en-US">
                <a:solidFill>
                  <a:prstClr val="black"/>
                </a:solidFill>
                <a:latin typeface="Segoe" pitchFamily="34" charset="0"/>
              </a:rPr>
              <a:pPr algn="r" rtl="0"/>
              <a:t>10/29/2009</a:t>
            </a:fld>
            <a:endParaRPr lang="en-US" dirty="0">
              <a:solidFill>
                <a:prstClr val="black"/>
              </a:solidFill>
              <a:latin typeface="Segoe" pitchFamily="34" charset="0"/>
            </a:endParaRPr>
          </a:p>
        </p:txBody>
      </p:sp>
      <p:sp>
        <p:nvSpPr>
          <p:cNvPr id="50179" name="Rectangle 3"/>
          <p:cNvSpPr>
            <a:spLocks noGrp="1" noChangeArrowheads="1"/>
          </p:cNvSpPr>
          <p:nvPr>
            <p:ph type="sldNum" sz="quarter" idx="5"/>
          </p:nvPr>
        </p:nvSpPr>
        <p:spPr>
          <a:noFill/>
          <a:ln>
            <a:headEnd/>
            <a:tailEnd/>
          </a:ln>
        </p:spPr>
        <p:txBody>
          <a:bodyPr/>
          <a:lstStyle/>
          <a:p>
            <a:pPr algn="r" rtl="0"/>
            <a:fld id="{36D58EDC-D09D-47D6-8963-1C79B9376593}" type="slidenum">
              <a:rPr lang="en-US">
                <a:solidFill>
                  <a:prstClr val="black"/>
                </a:solidFill>
                <a:latin typeface="Segoe" pitchFamily="34" charset="0"/>
              </a:rPr>
              <a:pPr algn="r" rtl="0"/>
              <a:t>3</a:t>
            </a:fld>
            <a:endParaRPr lang="en-US" dirty="0">
              <a:solidFill>
                <a:prstClr val="black"/>
              </a:solidFill>
              <a:latin typeface="Segoe" pitchFamily="34" charset="0"/>
            </a:endParaRPr>
          </a:p>
        </p:txBody>
      </p:sp>
      <p:sp>
        <p:nvSpPr>
          <p:cNvPr id="2" name="Notes Placeholder 1"/>
          <p:cNvSpPr>
            <a:spLocks noGrp="1"/>
          </p:cNvSpPr>
          <p:nvPr>
            <p:ph type="body" idx="1"/>
          </p:nvPr>
        </p:nvSpPr>
        <p:spPr/>
        <p:txBody>
          <a:bodyPr lIns="89725" tIns="44862" rIns="89725" bIns="44862">
            <a:normAutofit fontScale="85000" lnSpcReduction="20000"/>
          </a:bodyPr>
          <a:lstStyle/>
          <a:p>
            <a:pPr marL="224312" indent="-224312">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normAutofit fontScale="70000" lnSpcReduction="20000"/>
          </a:bodyPr>
          <a:lstStyle/>
          <a:p>
            <a:pPr>
              <a:defRPr/>
            </a:pPr>
            <a:endParaRPr lang="en-US" dirty="0"/>
          </a:p>
        </p:txBody>
      </p:sp>
      <p:sp>
        <p:nvSpPr>
          <p:cNvPr id="50179" name="Slide Number Placeholder 3"/>
          <p:cNvSpPr>
            <a:spLocks noGrp="1"/>
          </p:cNvSpPr>
          <p:nvPr>
            <p:ph type="sldNum" sz="quarter" idx="5"/>
          </p:nvPr>
        </p:nvSpPr>
        <p:spPr>
          <a:noFill/>
          <a:ln>
            <a:headEnd/>
            <a:tailEnd/>
          </a:ln>
        </p:spPr>
        <p:txBody>
          <a:bodyPr/>
          <a:lstStyle/>
          <a:p>
            <a:fld id="{1A7C39AE-82DE-4696-8190-1E70F05AF225}" type="slidenum">
              <a:rPr lang="en-US" smtClean="0"/>
              <a:pPr/>
              <a:t>4</a:t>
            </a:fld>
            <a:endParaRPr lang="en-US" dirty="0" smtClean="0"/>
          </a:p>
        </p:txBody>
      </p:sp>
      <p:sp>
        <p:nvSpPr>
          <p:cNvPr id="5" name="Date Placeholder 4"/>
          <p:cNvSpPr>
            <a:spLocks noGrp="1"/>
          </p:cNvSpPr>
          <p:nvPr>
            <p:ph type="dt" idx="10"/>
          </p:nvPr>
        </p:nvSpPr>
        <p:spPr/>
        <p:txBody>
          <a:bodyPr/>
          <a:lstStyle/>
          <a:p>
            <a:fld id="{21AAE39F-8B53-4E83-A11B-FBBB07D54EFC}" type="datetimeFigureOut">
              <a:rPr lang="en-US" smtClean="0"/>
              <a:pPr/>
              <a:t>10/29/2009</a:t>
            </a:fld>
            <a:endParaRPr lang="en-US" dirty="0"/>
          </a:p>
        </p:txBody>
      </p:sp>
      <p:sp>
        <p:nvSpPr>
          <p:cNvPr id="6" name="Header Placeholder 5"/>
          <p:cNvSpPr>
            <a:spLocks noGrp="1"/>
          </p:cNvSpPr>
          <p:nvPr>
            <p:ph type="hdr" sz="quarter" idx="11"/>
          </p:nvPr>
        </p:nvSpPr>
        <p:spPr/>
        <p:txBody>
          <a:bodyPr/>
          <a:lstStyle/>
          <a:p>
            <a:r>
              <a:rPr lang="en-US" dirty="0" smtClean="0"/>
              <a:t>BPIO TDM Customer Deck</a:t>
            </a:r>
            <a:endParaRPr lang="en-US" dirty="0"/>
          </a:p>
        </p:txBody>
      </p:sp>
      <p:sp>
        <p:nvSpPr>
          <p:cNvPr id="8" name="Footer Placeholder 7"/>
          <p:cNvSpPr>
            <a:spLocks noGrp="1"/>
          </p:cNvSpPr>
          <p:nvPr>
            <p:ph type="ftr" sz="quarter" idx="12"/>
          </p:nvPr>
        </p:nvSpPr>
        <p:spPr/>
        <p:txBody>
          <a:bodyPr/>
          <a:lstStyle/>
          <a:p>
            <a:pPr>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11DB3-98F5-4141-8C46-6EA9C2035193}" type="slidenum">
              <a:rPr lang="en-US" smtClean="0"/>
              <a:pPr/>
              <a:t>5</a:t>
            </a:fld>
            <a:endParaRPr lang="en-US"/>
          </a:p>
        </p:txBody>
      </p:sp>
    </p:spTree>
    <p:extLst>
      <p:ext uri="{BB962C8B-B14F-4D97-AF65-F5344CB8AC3E}">
        <p14:creationId xmlns:p14="http://schemas.microsoft.com/office/powerpoint/2010/main" xmlns="" val="310125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36D7-49BF-4B5F-A124-7CEE3549F4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E11DB3-98F5-4141-8C46-6EA9C2035193}" type="slidenum">
              <a:rPr lang="en-US" smtClean="0"/>
              <a:pPr/>
              <a:t>8</a:t>
            </a:fld>
            <a:endParaRPr lang="en-US"/>
          </a:p>
        </p:txBody>
      </p:sp>
    </p:spTree>
    <p:extLst>
      <p:ext uri="{BB962C8B-B14F-4D97-AF65-F5344CB8AC3E}">
        <p14:creationId xmlns:p14="http://schemas.microsoft.com/office/powerpoint/2010/main" xmlns="" val="178689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E11DB3-98F5-4141-8C46-6EA9C2035193}" type="slidenum">
              <a:rPr lang="en-US" smtClean="0"/>
              <a:pPr/>
              <a:t>9</a:t>
            </a:fld>
            <a:endParaRPr lang="en-US"/>
          </a:p>
        </p:txBody>
      </p:sp>
    </p:spTree>
    <p:extLst>
      <p:ext uri="{BB962C8B-B14F-4D97-AF65-F5344CB8AC3E}">
        <p14:creationId xmlns:p14="http://schemas.microsoft.com/office/powerpoint/2010/main" xmlns="" val="1786899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9.png"/><Relationship Id="rId21" Type="http://schemas.openxmlformats.org/officeDocument/2006/relationships/image" Target="../media/image50.png"/><Relationship Id="rId34" Type="http://schemas.openxmlformats.org/officeDocument/2006/relationships/image" Target="../media/image6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2" Type="http://schemas.openxmlformats.org/officeDocument/2006/relationships/notesSlide" Target="../notesSlides/notesSlide15.xm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4.png"/><Relationship Id="rId3" Type="http://schemas.openxmlformats.org/officeDocument/2006/relationships/notesSlide" Target="../notesSlides/notesSlide16.xml"/><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1.jpeg"/><Relationship Id="rId9" Type="http://schemas.openxmlformats.org/officeDocument/2006/relationships/image" Target="../media/image68.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6.jpeg"/><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4.xml"/><Relationship Id="rId5" Type="http://schemas.openxmlformats.org/officeDocument/2006/relationships/image" Target="../media/image77.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blogs.msdn.com/jie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blogs.msdn.com/opal" TargetMode="External"/><Relationship Id="rId5" Type="http://schemas.openxmlformats.org/officeDocument/2006/relationships/hyperlink" Target="http://blogs.msdn.com/sharepoint" TargetMode="External"/><Relationship Id="rId4" Type="http://schemas.openxmlformats.org/officeDocument/2006/relationships/hyperlink" Target="http://sharepoint.microsoft.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52"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8" name="Title 17"/>
          <p:cNvSpPr>
            <a:spLocks noGrp="1"/>
          </p:cNvSpPr>
          <p:nvPr>
            <p:ph type="title"/>
          </p:nvPr>
        </p:nvSpPr>
        <p:spPr>
          <a:xfrm>
            <a:off x="381000" y="230188"/>
            <a:ext cx="8382000" cy="886397"/>
          </a:xfrm>
        </p:spPr>
        <p:txBody>
          <a:bodyPr/>
          <a:lstStyle/>
          <a:p>
            <a:r>
              <a:rPr lang="zh-CN" altLang="en-US" sz="3600" dirty="0">
                <a:sym typeface="Wingdings" pitchFamily="2" charset="2"/>
              </a:rPr>
              <a:t>与客户</a:t>
            </a:r>
            <a:r>
              <a:rPr lang="zh-CN" altLang="en-US" sz="3600" dirty="0" smtClean="0">
                <a:sym typeface="Wingdings" pitchFamily="2" charset="2"/>
              </a:rPr>
              <a:t>端</a:t>
            </a:r>
            <a:r>
              <a:rPr lang="zh-CN" altLang="en-US" sz="3600" dirty="0">
                <a:sym typeface="Wingdings" pitchFamily="2" charset="2"/>
              </a:rPr>
              <a:t>紧密集成</a:t>
            </a:r>
            <a:endParaRPr lang="en-US" sz="3600" dirty="0"/>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0328" b="21602"/>
          <a:stretch/>
        </p:blipFill>
        <p:spPr bwMode="auto">
          <a:xfrm>
            <a:off x="1828800" y="1828800"/>
            <a:ext cx="6019800" cy="4233591"/>
          </a:xfrm>
          <a:prstGeom prst="rect">
            <a:avLst/>
          </a:prstGeom>
          <a:effectLst>
            <a:outerShdw blurRad="63500"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3" name="Group 15"/>
          <p:cNvGrpSpPr/>
          <p:nvPr/>
        </p:nvGrpSpPr>
        <p:grpSpPr>
          <a:xfrm>
            <a:off x="685800" y="5105400"/>
            <a:ext cx="1905000" cy="814902"/>
            <a:chOff x="5649686" y="2761978"/>
            <a:chExt cx="2618005" cy="539879"/>
          </a:xfrm>
        </p:grpSpPr>
        <p:sp>
          <p:nvSpPr>
            <p:cNvPr id="43" name="Rounded Rectangular Callout 42"/>
            <p:cNvSpPr/>
            <p:nvPr/>
          </p:nvSpPr>
          <p:spPr bwMode="auto">
            <a:xfrm>
              <a:off x="5649686" y="2761978"/>
              <a:ext cx="2618005" cy="539879"/>
            </a:xfrm>
            <a:prstGeom prst="wedgeRoundRectCallout">
              <a:avLst>
                <a:gd name="adj1" fmla="val 18842"/>
                <a:gd name="adj2" fmla="val -219543"/>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44" name="TextBox 43"/>
            <p:cNvSpPr txBox="1"/>
            <p:nvPr/>
          </p:nvSpPr>
          <p:spPr>
            <a:xfrm>
              <a:off x="5739880" y="2812461"/>
              <a:ext cx="2451569" cy="459882"/>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a:gradFill>
                    <a:gsLst>
                      <a:gs pos="50000">
                        <a:schemeClr val="bg1"/>
                      </a:gs>
                      <a:gs pos="100000">
                        <a:schemeClr val="bg1"/>
                      </a:gs>
                    </a:gsLst>
                    <a:lin ang="5400000" scaled="0"/>
                  </a:gradFill>
                  <a:effectLst>
                    <a:outerShdw sx="1000" sy="1000" algn="tl">
                      <a:srgbClr val="000000"/>
                    </a:outerShdw>
                  </a:effectLst>
                </a:rPr>
                <a:t>共</a:t>
              </a:r>
              <a:r>
                <a:rPr lang="zh-CN" altLang="en-US" dirty="0" smtClean="0">
                  <a:gradFill>
                    <a:gsLst>
                      <a:gs pos="50000">
                        <a:schemeClr val="bg1"/>
                      </a:gs>
                      <a:gs pos="100000">
                        <a:schemeClr val="bg1"/>
                      </a:gs>
                    </a:gsLst>
                    <a:lin ang="5400000" scaled="0"/>
                  </a:gradFill>
                  <a:effectLst>
                    <a:outerShdw sx="1000" sy="1000" algn="tl">
                      <a:srgbClr val="000000"/>
                    </a:outerShdw>
                  </a:effectLst>
                </a:rPr>
                <a:t>享并协作</a:t>
              </a:r>
              <a:endParaRPr lang="en-US" altLang="zh-CN" dirty="0">
                <a:gradFill>
                  <a:gsLst>
                    <a:gs pos="50000">
                      <a:schemeClr val="bg1"/>
                    </a:gs>
                    <a:gs pos="100000">
                      <a:schemeClr val="bg1"/>
                    </a:gs>
                  </a:gsLst>
                  <a:lin ang="5400000" scaled="0"/>
                </a:gradFill>
                <a:effectLst>
                  <a:outerShdw sx="1000" sy="1000" algn="tl">
                    <a:srgbClr val="000000"/>
                  </a:outerShdw>
                </a:effectLst>
                <a:latin typeface="+mn-lt"/>
              </a:endParaRPr>
            </a:p>
          </p:txBody>
        </p:sp>
      </p:grpSp>
      <p:grpSp>
        <p:nvGrpSpPr>
          <p:cNvPr id="45" name="Group 15"/>
          <p:cNvGrpSpPr/>
          <p:nvPr/>
        </p:nvGrpSpPr>
        <p:grpSpPr>
          <a:xfrm>
            <a:off x="6477000" y="5029200"/>
            <a:ext cx="2590800" cy="814901"/>
            <a:chOff x="5649685" y="2862944"/>
            <a:chExt cx="2377440" cy="438912"/>
          </a:xfrm>
        </p:grpSpPr>
        <p:sp>
          <p:nvSpPr>
            <p:cNvPr id="46" name="Rounded Rectangular Callout 45"/>
            <p:cNvSpPr/>
            <p:nvPr/>
          </p:nvSpPr>
          <p:spPr bwMode="auto">
            <a:xfrm>
              <a:off x="5649685" y="2862944"/>
              <a:ext cx="2377440" cy="438912"/>
            </a:xfrm>
            <a:prstGeom prst="wedgeRoundRectCallout">
              <a:avLst>
                <a:gd name="adj1" fmla="val -55658"/>
                <a:gd name="adj2" fmla="val -9481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47" name="TextBox 46"/>
            <p:cNvSpPr txBox="1"/>
            <p:nvPr/>
          </p:nvSpPr>
          <p:spPr>
            <a:xfrm>
              <a:off x="5722619" y="2896389"/>
              <a:ext cx="2231572" cy="373575"/>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dirty="0" smtClean="0">
                  <a:gradFill>
                    <a:gsLst>
                      <a:gs pos="50000">
                        <a:schemeClr val="bg1"/>
                      </a:gs>
                      <a:gs pos="100000">
                        <a:schemeClr val="bg1"/>
                      </a:gs>
                    </a:gsLst>
                    <a:lin ang="5400000" scaled="0"/>
                  </a:gradFill>
                  <a:effectLst>
                    <a:outerShdw sx="1000" sy="1000" algn="tl">
                      <a:srgbClr val="000000"/>
                    </a:outerShdw>
                  </a:effectLst>
                  <a:latin typeface="+mj-lt"/>
                </a:rPr>
                <a:t>作者信息及状态</a:t>
              </a:r>
              <a:endParaRPr lang="en-US" altLang="zh-CN" sz="20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48" name="Group 15"/>
          <p:cNvGrpSpPr/>
          <p:nvPr/>
        </p:nvGrpSpPr>
        <p:grpSpPr>
          <a:xfrm>
            <a:off x="4283968" y="5715000"/>
            <a:ext cx="1735832" cy="738701"/>
            <a:chOff x="5649685" y="2862944"/>
            <a:chExt cx="2377440" cy="438912"/>
          </a:xfrm>
        </p:grpSpPr>
        <p:sp>
          <p:nvSpPr>
            <p:cNvPr id="49" name="Rounded Rectangular Callout 48"/>
            <p:cNvSpPr/>
            <p:nvPr/>
          </p:nvSpPr>
          <p:spPr bwMode="auto">
            <a:xfrm>
              <a:off x="5649685" y="2862944"/>
              <a:ext cx="2377440" cy="438912"/>
            </a:xfrm>
            <a:prstGeom prst="wedgeRoundRectCallout">
              <a:avLst>
                <a:gd name="adj1" fmla="val 22421"/>
                <a:gd name="adj2" fmla="val -144691"/>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50" name="TextBox 49"/>
            <p:cNvSpPr txBox="1"/>
            <p:nvPr/>
          </p:nvSpPr>
          <p:spPr>
            <a:xfrm>
              <a:off x="5722619" y="2894496"/>
              <a:ext cx="2231572" cy="375809"/>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相关内容</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19" name="Group 15"/>
          <p:cNvGrpSpPr/>
          <p:nvPr/>
        </p:nvGrpSpPr>
        <p:grpSpPr>
          <a:xfrm>
            <a:off x="6876256" y="2133600"/>
            <a:ext cx="1810544" cy="814901"/>
            <a:chOff x="5649685" y="2862944"/>
            <a:chExt cx="2377440" cy="438912"/>
          </a:xfrm>
        </p:grpSpPr>
        <p:sp>
          <p:nvSpPr>
            <p:cNvPr id="21" name="Rounded Rectangular Callout 20"/>
            <p:cNvSpPr/>
            <p:nvPr/>
          </p:nvSpPr>
          <p:spPr bwMode="auto">
            <a:xfrm>
              <a:off x="5649685" y="2862944"/>
              <a:ext cx="2377440" cy="438912"/>
            </a:xfrm>
            <a:prstGeom prst="wedgeRoundRectCallout">
              <a:avLst>
                <a:gd name="adj1" fmla="val -82067"/>
                <a:gd name="adj2" fmla="val 120973"/>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22" name="TextBox 21"/>
            <p:cNvSpPr txBox="1"/>
            <p:nvPr/>
          </p:nvSpPr>
          <p:spPr>
            <a:xfrm>
              <a:off x="5722619" y="2896389"/>
              <a:ext cx="2231572" cy="373575"/>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dirty="0" smtClean="0">
                  <a:gradFill>
                    <a:gsLst>
                      <a:gs pos="50000">
                        <a:schemeClr val="bg1"/>
                      </a:gs>
                      <a:gs pos="100000">
                        <a:schemeClr val="bg1"/>
                      </a:gs>
                    </a:gsLst>
                    <a:lin ang="5400000" scaled="0"/>
                  </a:gradFill>
                  <a:effectLst>
                    <a:outerShdw sx="1000" sy="1000" algn="tl">
                      <a:srgbClr val="000000"/>
                    </a:outerShdw>
                  </a:effectLst>
                  <a:latin typeface="+mj-lt"/>
                </a:rPr>
                <a:t>元数据提取</a:t>
              </a:r>
              <a:endParaRPr lang="en-US" altLang="zh-CN" sz="20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24" name="Group 15"/>
          <p:cNvGrpSpPr/>
          <p:nvPr/>
        </p:nvGrpSpPr>
        <p:grpSpPr>
          <a:xfrm>
            <a:off x="35168" y="2895600"/>
            <a:ext cx="1752599" cy="814902"/>
            <a:chOff x="5649685" y="2761978"/>
            <a:chExt cx="2618005" cy="539879"/>
          </a:xfrm>
        </p:grpSpPr>
        <p:sp>
          <p:nvSpPr>
            <p:cNvPr id="25" name="Rounded Rectangular Callout 24"/>
            <p:cNvSpPr/>
            <p:nvPr/>
          </p:nvSpPr>
          <p:spPr bwMode="auto">
            <a:xfrm>
              <a:off x="5649685" y="2761978"/>
              <a:ext cx="2618005" cy="539879"/>
            </a:xfrm>
            <a:prstGeom prst="wedgeRoundRectCallout">
              <a:avLst>
                <a:gd name="adj1" fmla="val 56015"/>
                <a:gd name="adj2" fmla="val -104097"/>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26" name="TextBox 25"/>
            <p:cNvSpPr txBox="1"/>
            <p:nvPr/>
          </p:nvSpPr>
          <p:spPr>
            <a:xfrm>
              <a:off x="5739880" y="2812461"/>
              <a:ext cx="2451569" cy="459882"/>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n-lt"/>
                </a:rPr>
                <a:t>保存到</a:t>
              </a:r>
              <a:r>
                <a:rPr lang="en-US" altLang="zh-CN" dirty="0" smtClean="0">
                  <a:gradFill>
                    <a:gsLst>
                      <a:gs pos="50000">
                        <a:schemeClr val="bg1"/>
                      </a:gs>
                      <a:gs pos="100000">
                        <a:schemeClr val="bg1"/>
                      </a:gs>
                    </a:gsLst>
                    <a:lin ang="5400000" scaled="0"/>
                  </a:gradFill>
                  <a:effectLst>
                    <a:outerShdw sx="1000" sy="1000" algn="tl">
                      <a:srgbClr val="000000"/>
                    </a:outerShdw>
                  </a:effectLst>
                  <a:latin typeface="+mn-lt"/>
                </a:rPr>
                <a:t>SharePoint</a:t>
              </a:r>
              <a:endParaRPr lang="en-US" altLang="zh-CN" dirty="0">
                <a:gradFill>
                  <a:gsLst>
                    <a:gs pos="50000">
                      <a:schemeClr val="bg1"/>
                    </a:gs>
                    <a:gs pos="100000">
                      <a:schemeClr val="bg1"/>
                    </a:gs>
                  </a:gsLst>
                  <a:lin ang="5400000" scaled="0"/>
                </a:gradFill>
                <a:effectLst>
                  <a:outerShdw sx="1000" sy="1000" algn="tl">
                    <a:srgbClr val="000000"/>
                  </a:outerShdw>
                </a:effectLst>
                <a:latin typeface="+mn-lt"/>
              </a:endParaRPr>
            </a:p>
          </p:txBody>
        </p:sp>
      </p:grpSp>
    </p:spTree>
    <p:extLst>
      <p:ext uri="{BB962C8B-B14F-4D97-AF65-F5344CB8AC3E}">
        <p14:creationId xmlns:p14="http://schemas.microsoft.com/office/powerpoint/2010/main" xmlns="" val="3481018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26" name="Title 25"/>
          <p:cNvSpPr>
            <a:spLocks noGrp="1"/>
          </p:cNvSpPr>
          <p:nvPr>
            <p:ph type="title"/>
          </p:nvPr>
        </p:nvSpPr>
        <p:spPr>
          <a:xfrm>
            <a:off x="228600" y="230188"/>
            <a:ext cx="8763000" cy="886397"/>
          </a:xfrm>
        </p:spPr>
        <p:txBody>
          <a:bodyPr/>
          <a:lstStyle/>
          <a:p>
            <a:r>
              <a:rPr lang="en-US" altLang="zh-CN" sz="3600" dirty="0">
                <a:sym typeface="Wingdings" pitchFamily="2" charset="2"/>
              </a:rPr>
              <a:t>SharePoint Workspace</a:t>
            </a:r>
            <a:r>
              <a:rPr lang="zh-CN" altLang="en-US" sz="3600" dirty="0">
                <a:sym typeface="Wingdings" pitchFamily="2" charset="2"/>
              </a:rPr>
              <a:t>离线办公</a:t>
            </a:r>
            <a:endParaRPr lang="en-US" sz="3600" dirty="0"/>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1981200"/>
            <a:ext cx="5399551" cy="3886200"/>
          </a:xfrm>
          <a:prstGeom prst="rect">
            <a:avLst/>
          </a:prstGeom>
          <a:effectLst>
            <a:outerShdw blurRad="63500"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3" name="Group 262"/>
          <p:cNvGrpSpPr/>
          <p:nvPr/>
        </p:nvGrpSpPr>
        <p:grpSpPr>
          <a:xfrm>
            <a:off x="685800" y="4953000"/>
            <a:ext cx="1828800" cy="762000"/>
            <a:chOff x="5205046" y="4818185"/>
            <a:chExt cx="2438400" cy="1066800"/>
          </a:xfrm>
        </p:grpSpPr>
        <p:sp>
          <p:nvSpPr>
            <p:cNvPr id="44" name="Rounded Rectangular Callout 43"/>
            <p:cNvSpPr/>
            <p:nvPr/>
          </p:nvSpPr>
          <p:spPr bwMode="auto">
            <a:xfrm>
              <a:off x="5205046" y="4818185"/>
              <a:ext cx="2438400" cy="1066800"/>
            </a:xfrm>
            <a:prstGeom prst="wedgeRoundRectCallout">
              <a:avLst>
                <a:gd name="adj1" fmla="val 59243"/>
                <a:gd name="adj2" fmla="val -166654"/>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45" name="Rounded Rectangle 44"/>
            <p:cNvSpPr/>
            <p:nvPr/>
          </p:nvSpPr>
          <p:spPr bwMode="auto">
            <a:xfrm>
              <a:off x="5276674" y="4895180"/>
              <a:ext cx="2295144" cy="923544"/>
            </a:xfrm>
            <a:prstGeom prst="roundRect">
              <a:avLst>
                <a:gd name="adj" fmla="val 1260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同步整个站点及业务应用</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46" name="Group 262"/>
          <p:cNvGrpSpPr/>
          <p:nvPr/>
        </p:nvGrpSpPr>
        <p:grpSpPr>
          <a:xfrm>
            <a:off x="3505200" y="5867400"/>
            <a:ext cx="1752600" cy="685800"/>
            <a:chOff x="5205046" y="4818185"/>
            <a:chExt cx="2438400" cy="1066800"/>
          </a:xfrm>
        </p:grpSpPr>
        <p:sp>
          <p:nvSpPr>
            <p:cNvPr id="50" name="Rounded Rectangular Callout 49"/>
            <p:cNvSpPr/>
            <p:nvPr/>
          </p:nvSpPr>
          <p:spPr bwMode="auto">
            <a:xfrm>
              <a:off x="5205046" y="4818185"/>
              <a:ext cx="2438400" cy="1066800"/>
            </a:xfrm>
            <a:prstGeom prst="wedgeRoundRectCallout">
              <a:avLst>
                <a:gd name="adj1" fmla="val 45260"/>
                <a:gd name="adj2" fmla="val -137807"/>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51" name="Rounded Rectangle 50"/>
            <p:cNvSpPr/>
            <p:nvPr/>
          </p:nvSpPr>
          <p:spPr bwMode="auto">
            <a:xfrm>
              <a:off x="5276674" y="4895180"/>
              <a:ext cx="2295144" cy="923544"/>
            </a:xfrm>
            <a:prstGeom prst="roundRect">
              <a:avLst>
                <a:gd name="adj" fmla="val 1260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InfoPath</a:t>
              </a: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集成</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52" name="Group 107"/>
          <p:cNvGrpSpPr/>
          <p:nvPr/>
        </p:nvGrpSpPr>
        <p:grpSpPr>
          <a:xfrm>
            <a:off x="5486400" y="1371600"/>
            <a:ext cx="2974032" cy="685800"/>
            <a:chOff x="5649685" y="2862943"/>
            <a:chExt cx="2377440" cy="438912"/>
          </a:xfrm>
        </p:grpSpPr>
        <p:sp>
          <p:nvSpPr>
            <p:cNvPr id="53" name="Rounded Rectangular Callout 52"/>
            <p:cNvSpPr/>
            <p:nvPr/>
          </p:nvSpPr>
          <p:spPr bwMode="auto">
            <a:xfrm>
              <a:off x="5649685" y="2862943"/>
              <a:ext cx="2377440" cy="438912"/>
            </a:xfrm>
            <a:prstGeom prst="wedgeRoundRectCallout">
              <a:avLst>
                <a:gd name="adj1" fmla="val -100369"/>
                <a:gd name="adj2" fmla="val 215396"/>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sz="1700"/>
            </a:p>
          </p:txBody>
        </p:sp>
        <p:sp>
          <p:nvSpPr>
            <p:cNvPr id="54" name="TextBox 53"/>
            <p:cNvSpPr txBox="1"/>
            <p:nvPr/>
          </p:nvSpPr>
          <p:spPr>
            <a:xfrm>
              <a:off x="5697876" y="2896471"/>
              <a:ext cx="2281057" cy="371854"/>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sx="1000" sy="1000" algn="tl">
                      <a:srgbClr val="000000"/>
                    </a:outerShdw>
                  </a:effectLst>
                  <a:latin typeface="+mj-lt"/>
                </a:defRPr>
              </a:lvl1pPr>
            </a:lstStyle>
            <a:p>
              <a:r>
                <a:rPr lang="zh-CN" altLang="en-US" sz="1700" dirty="0" smtClean="0"/>
                <a:t>仅同步变动，而非整个文件</a:t>
              </a:r>
              <a:endParaRPr lang="en-US" sz="1700" dirty="0"/>
            </a:p>
          </p:txBody>
        </p:sp>
      </p:grpSp>
      <p:grpSp>
        <p:nvGrpSpPr>
          <p:cNvPr id="55" name="Group 262"/>
          <p:cNvGrpSpPr/>
          <p:nvPr/>
        </p:nvGrpSpPr>
        <p:grpSpPr>
          <a:xfrm>
            <a:off x="228600" y="2590800"/>
            <a:ext cx="2133600" cy="762000"/>
            <a:chOff x="5205046" y="4818185"/>
            <a:chExt cx="2438400" cy="1066800"/>
          </a:xfrm>
        </p:grpSpPr>
        <p:sp>
          <p:nvSpPr>
            <p:cNvPr id="56" name="Rounded Rectangular Callout 55"/>
            <p:cNvSpPr/>
            <p:nvPr/>
          </p:nvSpPr>
          <p:spPr bwMode="auto">
            <a:xfrm>
              <a:off x="5205046" y="4818185"/>
              <a:ext cx="2438400" cy="1066800"/>
            </a:xfrm>
            <a:prstGeom prst="wedgeRoundRectCallout">
              <a:avLst>
                <a:gd name="adj1" fmla="val 60773"/>
                <a:gd name="adj2" fmla="val -91654"/>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57" name="Rounded Rectangle 56"/>
            <p:cNvSpPr/>
            <p:nvPr/>
          </p:nvSpPr>
          <p:spPr bwMode="auto">
            <a:xfrm>
              <a:off x="5276674" y="4895180"/>
              <a:ext cx="2295144" cy="923544"/>
            </a:xfrm>
            <a:prstGeom prst="roundRect">
              <a:avLst>
                <a:gd name="adj" fmla="val 1260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Ribbon</a:t>
              </a: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界面</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spTree>
    <p:extLst>
      <p:ext uri="{BB962C8B-B14F-4D97-AF65-F5344CB8AC3E}">
        <p14:creationId xmlns:p14="http://schemas.microsoft.com/office/powerpoint/2010/main" xmlns="" val="9491056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pic>
        <p:nvPicPr>
          <p:cNvPr id="47" name="Picture 7"/>
          <p:cNvPicPr>
            <a:picLocks noChangeAspect="1" noChangeArrowheads="1"/>
          </p:cNvPicPr>
          <p:nvPr/>
        </p:nvPicPr>
        <p:blipFill>
          <a:blip r:embed="rId3" cstate="print"/>
          <a:srcRect/>
          <a:stretch>
            <a:fillRect/>
          </a:stretch>
        </p:blipFill>
        <p:spPr bwMode="auto">
          <a:xfrm>
            <a:off x="7086600" y="3200400"/>
            <a:ext cx="1143000" cy="1752600"/>
          </a:xfrm>
          <a:prstGeom prst="rect">
            <a:avLst/>
          </a:prstGeom>
          <a:noFill/>
          <a:ln w="9525">
            <a:solidFill>
              <a:schemeClr val="tx1">
                <a:lumMod val="95000"/>
                <a:lumOff val="5000"/>
              </a:schemeClr>
            </a:solidFill>
            <a:miter lim="800000"/>
            <a:headEnd/>
            <a:tailEnd/>
          </a:ln>
          <a:effectLst>
            <a:reflection blurRad="6350" stA="52000" endA="300" endPos="35000" dir="5400000" sy="-100000" algn="bl" rotWithShape="0"/>
          </a:effectLst>
        </p:spPr>
      </p:pic>
      <p:sp>
        <p:nvSpPr>
          <p:cNvPr id="13"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7" name="Title 16"/>
          <p:cNvSpPr>
            <a:spLocks noGrp="1"/>
          </p:cNvSpPr>
          <p:nvPr>
            <p:ph type="title"/>
          </p:nvPr>
        </p:nvSpPr>
        <p:spPr>
          <a:xfrm>
            <a:off x="304800" y="222004"/>
            <a:ext cx="8382000" cy="830997"/>
          </a:xfrm>
        </p:spPr>
        <p:txBody>
          <a:bodyPr/>
          <a:lstStyle/>
          <a:p>
            <a:r>
              <a:rPr lang="zh-CN" altLang="en-US" sz="3600" dirty="0" smtClean="0">
                <a:sym typeface="Wingdings" pitchFamily="2" charset="2"/>
              </a:rPr>
              <a:t>在任意地点与人交流协作</a:t>
            </a:r>
            <a:endParaRPr lang="en-US" sz="2400" dirty="0"/>
          </a:p>
        </p:txBody>
      </p:sp>
      <p:pic>
        <p:nvPicPr>
          <p:cNvPr id="33" name="Picture 2"/>
          <p:cNvPicPr>
            <a:picLocks noChangeAspect="1" noChangeArrowheads="1"/>
          </p:cNvPicPr>
          <p:nvPr/>
        </p:nvPicPr>
        <p:blipFill>
          <a:blip r:embed="rId4" cstate="print"/>
          <a:srcRect/>
          <a:stretch>
            <a:fillRect/>
          </a:stretch>
        </p:blipFill>
        <p:spPr bwMode="auto">
          <a:xfrm>
            <a:off x="4972049" y="2971799"/>
            <a:ext cx="1402080" cy="1859785"/>
          </a:xfrm>
          <a:prstGeom prst="rect">
            <a:avLst/>
          </a:prstGeom>
          <a:noFill/>
          <a:ln w="9525">
            <a:noFill/>
            <a:miter lim="800000"/>
            <a:headEnd/>
            <a:tailEnd/>
          </a:ln>
          <a:effectLst>
            <a:reflection blurRad="6350" stA="52000" endA="300" endPos="35000" dir="5400000" sy="-100000" algn="bl" rotWithShape="0"/>
          </a:effectLst>
        </p:spPr>
      </p:pic>
      <p:pic>
        <p:nvPicPr>
          <p:cNvPr id="35" name="Picture 2"/>
          <p:cNvPicPr>
            <a:picLocks noChangeAspect="1" noChangeArrowheads="1"/>
          </p:cNvPicPr>
          <p:nvPr/>
        </p:nvPicPr>
        <p:blipFill>
          <a:blip r:embed="rId5" cstate="print"/>
          <a:srcRect/>
          <a:stretch>
            <a:fillRect/>
          </a:stretch>
        </p:blipFill>
        <p:spPr bwMode="auto">
          <a:xfrm>
            <a:off x="5429248" y="3810000"/>
            <a:ext cx="1317171" cy="1752600"/>
          </a:xfrm>
          <a:prstGeom prst="rect">
            <a:avLst/>
          </a:prstGeom>
          <a:noFill/>
          <a:ln w="9525">
            <a:noFill/>
            <a:miter lim="800000"/>
            <a:headEnd/>
            <a:tailEnd/>
          </a:ln>
          <a:effectLst>
            <a:reflection blurRad="6350" stA="52000" endA="300" endPos="35000" dir="5400000" sy="-100000" algn="bl" rotWithShape="0"/>
          </a:effectLst>
        </p:spPr>
      </p:pic>
      <p:pic>
        <p:nvPicPr>
          <p:cNvPr id="36" name="Picture 35" descr="Online-View-03.png"/>
          <p:cNvPicPr>
            <a:picLocks noChangeAspect="1"/>
          </p:cNvPicPr>
          <p:nvPr/>
        </p:nvPicPr>
        <p:blipFill>
          <a:blip r:embed="rId6" cstate="screen"/>
          <a:stretch>
            <a:fillRect/>
          </a:stretch>
        </p:blipFill>
        <p:spPr>
          <a:xfrm>
            <a:off x="7486649" y="4419600"/>
            <a:ext cx="1200151" cy="1600200"/>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p:spPr>
      </p:pic>
      <p:grpSp>
        <p:nvGrpSpPr>
          <p:cNvPr id="37" name="Group 104"/>
          <p:cNvGrpSpPr/>
          <p:nvPr/>
        </p:nvGrpSpPr>
        <p:grpSpPr>
          <a:xfrm>
            <a:off x="6400800" y="1752600"/>
            <a:ext cx="1676400" cy="609600"/>
            <a:chOff x="5649685" y="2862945"/>
            <a:chExt cx="2377440" cy="438912"/>
          </a:xfrm>
        </p:grpSpPr>
        <p:sp>
          <p:nvSpPr>
            <p:cNvPr id="38" name="Rounded Rectangular Callout 37"/>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2000" b="1">
                <a:solidFill>
                  <a:prstClr val="white">
                    <a:alpha val="100000"/>
                  </a:prstClr>
                </a:solidFill>
                <a:effectLst>
                  <a:outerShdw blurRad="38100" dist="38100" dir="2700000" algn="tl">
                    <a:srgbClr val="000000">
                      <a:alpha val="43137"/>
                    </a:srgbClr>
                  </a:outerShdw>
                </a:effectLst>
                <a:latin typeface="Segoe Semibold"/>
              </a:endParaRPr>
            </a:p>
          </p:txBody>
        </p:sp>
        <p:sp>
          <p:nvSpPr>
            <p:cNvPr id="39" name="TextBox 38"/>
            <p:cNvSpPr txBox="1"/>
            <p:nvPr/>
          </p:nvSpPr>
          <p:spPr>
            <a:xfrm>
              <a:off x="5722619" y="2896707"/>
              <a:ext cx="2231572" cy="371387"/>
            </a:xfrm>
            <a:prstGeom prst="roundRect">
              <a:avLst/>
            </a:prstGeom>
            <a:gradFill flip="none" rotWithShape="1">
              <a:gsLst>
                <a:gs pos="0">
                  <a:schemeClr val="bg2">
                    <a:lumMod val="50000"/>
                  </a:schemeClr>
                </a:gs>
                <a:gs pos="21000">
                  <a:schemeClr val="bg2">
                    <a:lumMod val="50000"/>
                  </a:schemeClr>
                </a:gs>
                <a:gs pos="44000">
                  <a:srgbClr val="1653C0"/>
                </a:gs>
                <a:gs pos="100000">
                  <a:schemeClr val="tx2">
                    <a:lumMod val="75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rgbClr val="EEECE1"/>
                </a:buClr>
                <a:buSzPct val="85000"/>
                <a:defRPr sz="2000">
                  <a:gradFill>
                    <a:gsLst>
                      <a:gs pos="50000">
                        <a:schemeClr val="bg1"/>
                      </a:gs>
                      <a:gs pos="100000">
                        <a:schemeClr val="bg1"/>
                      </a:gs>
                    </a:gsLst>
                    <a:lin ang="5400000" scaled="0"/>
                  </a:gradFill>
                  <a:effectLst>
                    <a:outerShdw sx="1000" sy="1000" algn="tl">
                      <a:srgbClr val="000000"/>
                    </a:outerShdw>
                  </a:effectLst>
                  <a:latin typeface="+mj-lt"/>
                </a:defRPr>
              </a:lvl1pPr>
            </a:lstStyle>
            <a:p>
              <a:r>
                <a:rPr lang="zh-CN" altLang="en-US" dirty="0" smtClean="0"/>
                <a:t>手机访问</a:t>
              </a:r>
              <a:endParaRPr lang="en-US" altLang="zh-CN" dirty="0"/>
            </a:p>
          </p:txBody>
        </p:sp>
      </p:grpSp>
      <p:grpSp>
        <p:nvGrpSpPr>
          <p:cNvPr id="49" name="Group 104"/>
          <p:cNvGrpSpPr/>
          <p:nvPr/>
        </p:nvGrpSpPr>
        <p:grpSpPr>
          <a:xfrm>
            <a:off x="5353049" y="2667000"/>
            <a:ext cx="1219200" cy="457200"/>
            <a:chOff x="5649685" y="2862945"/>
            <a:chExt cx="2377440" cy="438912"/>
          </a:xfrm>
        </p:grpSpPr>
        <p:sp>
          <p:nvSpPr>
            <p:cNvPr id="50" name="Rounded Rectangular Callout 49"/>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51" name="TextBox 50"/>
            <p:cNvSpPr txBox="1"/>
            <p:nvPr/>
          </p:nvSpPr>
          <p:spPr>
            <a:xfrm>
              <a:off x="5722619" y="2896707"/>
              <a:ext cx="2231572"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rgbClr val="EEECE1"/>
                </a:buClr>
                <a:buSzPct val="85000"/>
                <a:defRPr/>
              </a:pPr>
              <a:r>
                <a:rPr lang="en-US" altLang="zh-CN" sz="1400" dirty="0" smtClean="0">
                  <a:gradFill>
                    <a:gsLst>
                      <a:gs pos="50000">
                        <a:schemeClr val="bg1"/>
                      </a:gs>
                      <a:gs pos="100000">
                        <a:schemeClr val="bg1"/>
                      </a:gs>
                    </a:gsLst>
                    <a:lin ang="5400000" scaled="0"/>
                  </a:gradFill>
                  <a:effectLst>
                    <a:outerShdw sx="1000" sy="1000" algn="tl">
                      <a:srgbClr val="000000"/>
                    </a:outerShdw>
                  </a:effectLst>
                  <a:latin typeface="+mj-lt"/>
                </a:rPr>
                <a:t>Office</a:t>
              </a:r>
              <a:r>
                <a:rPr lang="zh-CN" altLang="en-US" sz="1400" dirty="0">
                  <a:gradFill>
                    <a:gsLst>
                      <a:gs pos="50000">
                        <a:schemeClr val="bg1"/>
                      </a:gs>
                      <a:gs pos="100000">
                        <a:schemeClr val="bg1"/>
                      </a:gs>
                    </a:gsLst>
                    <a:lin ang="5400000" scaled="0"/>
                  </a:gradFill>
                  <a:effectLst>
                    <a:outerShdw sx="1000" sy="1000" algn="tl">
                      <a:srgbClr val="000000"/>
                    </a:outerShdw>
                  </a:effectLst>
                  <a:latin typeface="+mj-lt"/>
                </a:rPr>
                <a:t>应用</a:t>
              </a:r>
              <a:endParaRPr lang="en-US" altLang="zh-CN" sz="14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52" name="Group 104"/>
          <p:cNvGrpSpPr/>
          <p:nvPr/>
        </p:nvGrpSpPr>
        <p:grpSpPr>
          <a:xfrm>
            <a:off x="7181849" y="5867400"/>
            <a:ext cx="1219200" cy="533400"/>
            <a:chOff x="5649685" y="2862945"/>
            <a:chExt cx="2377440" cy="438912"/>
          </a:xfrm>
        </p:grpSpPr>
        <p:sp>
          <p:nvSpPr>
            <p:cNvPr id="53" name="Rounded Rectangular Callout 52"/>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54" name="TextBox 53"/>
            <p:cNvSpPr txBox="1"/>
            <p:nvPr/>
          </p:nvSpPr>
          <p:spPr>
            <a:xfrm>
              <a:off x="5722619" y="2896707"/>
              <a:ext cx="2231572"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rgbClr val="EEECE1"/>
                </a:buClr>
                <a:buSzPct val="85000"/>
                <a:defRPr/>
              </a:pPr>
              <a:r>
                <a:rPr lang="en-US" altLang="zh-CN" sz="1400" dirty="0" smtClean="0">
                  <a:gradFill>
                    <a:gsLst>
                      <a:gs pos="50000">
                        <a:schemeClr val="bg1"/>
                      </a:gs>
                      <a:gs pos="100000">
                        <a:schemeClr val="bg1"/>
                      </a:gs>
                    </a:gsLst>
                    <a:lin ang="5400000" scaled="0"/>
                  </a:gradFill>
                  <a:effectLst>
                    <a:outerShdw sx="1000" sy="1000" algn="tl">
                      <a:srgbClr val="000000"/>
                    </a:outerShdw>
                  </a:effectLst>
                  <a:latin typeface="+mj-lt"/>
                </a:rPr>
                <a:t>SharePoint </a:t>
              </a:r>
              <a:r>
                <a:rPr lang="zh-CN" altLang="en-US" sz="1400" dirty="0" smtClean="0">
                  <a:gradFill>
                    <a:gsLst>
                      <a:gs pos="50000">
                        <a:schemeClr val="bg1"/>
                      </a:gs>
                      <a:gs pos="100000">
                        <a:schemeClr val="bg1"/>
                      </a:gs>
                    </a:gsLst>
                    <a:lin ang="5400000" scaled="0"/>
                  </a:gradFill>
                  <a:effectLst>
                    <a:outerShdw sx="1000" sy="1000" algn="tl">
                      <a:srgbClr val="000000"/>
                    </a:outerShdw>
                  </a:effectLst>
                  <a:latin typeface="+mj-lt"/>
                </a:rPr>
                <a:t>文档库</a:t>
              </a:r>
              <a:endParaRPr lang="en-US" altLang="zh-CN" sz="14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55" name="Group 104"/>
          <p:cNvGrpSpPr/>
          <p:nvPr/>
        </p:nvGrpSpPr>
        <p:grpSpPr>
          <a:xfrm>
            <a:off x="7620000" y="3048000"/>
            <a:ext cx="1344488" cy="533400"/>
            <a:chOff x="5649685" y="2862945"/>
            <a:chExt cx="2377440" cy="438912"/>
          </a:xfrm>
        </p:grpSpPr>
        <p:sp>
          <p:nvSpPr>
            <p:cNvPr id="56" name="Rounded Rectangular Callout 55"/>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57" name="TextBox 56"/>
            <p:cNvSpPr txBox="1"/>
            <p:nvPr/>
          </p:nvSpPr>
          <p:spPr>
            <a:xfrm>
              <a:off x="5722619" y="2896707"/>
              <a:ext cx="2231572"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rgbClr val="EEECE1"/>
                </a:buClr>
                <a:buSzPct val="85000"/>
                <a:defRPr/>
              </a:pPr>
              <a:r>
                <a:rPr lang="zh-CN" altLang="en-US" sz="1400" dirty="0" smtClean="0">
                  <a:gradFill>
                    <a:gsLst>
                      <a:gs pos="50000">
                        <a:schemeClr val="bg1"/>
                      </a:gs>
                      <a:gs pos="100000">
                        <a:schemeClr val="bg1"/>
                      </a:gs>
                    </a:gsLst>
                    <a:lin ang="5400000" scaled="0"/>
                  </a:gradFill>
                  <a:effectLst>
                    <a:outerShdw sx="1000" sy="1000" algn="tl">
                      <a:srgbClr val="000000"/>
                    </a:outerShdw>
                  </a:effectLst>
                  <a:latin typeface="+mj-lt"/>
                </a:rPr>
                <a:t>人员搜索</a:t>
              </a:r>
              <a:endParaRPr lang="en-US" altLang="zh-CN" sz="1400" dirty="0">
                <a:gradFill>
                  <a:gsLst>
                    <a:gs pos="50000">
                      <a:schemeClr val="bg1"/>
                    </a:gs>
                    <a:gs pos="100000">
                      <a:schemeClr val="bg1"/>
                    </a:gs>
                  </a:gsLst>
                  <a:lin ang="5400000" scaled="0"/>
                </a:gradFill>
                <a:effectLst>
                  <a:outerShdw sx="1000" sy="1000" algn="tl">
                    <a:srgbClr val="000000"/>
                  </a:outerShdw>
                </a:effectLst>
                <a:latin typeface="+mj-lt"/>
              </a:endParaRPr>
            </a:p>
          </p:txBody>
        </p:sp>
      </p:grpSp>
      <p:pic>
        <p:nvPicPr>
          <p:cNvPr id="44" name="Picture 43" descr="\\ipoodgfs101\work\maria\ForJill\01A_Read_Word.png"/>
          <p:cNvPicPr>
            <a:picLocks noChangeAspect="1" noChangeArrowheads="1"/>
          </p:cNvPicPr>
          <p:nvPr/>
        </p:nvPicPr>
        <p:blipFill>
          <a:blip r:embed="rId7" cstate="screen"/>
          <a:srcRect/>
          <a:stretch>
            <a:fillRect/>
          </a:stretch>
        </p:blipFill>
        <p:spPr bwMode="auto">
          <a:xfrm>
            <a:off x="304800" y="1676400"/>
            <a:ext cx="3425535" cy="2559232"/>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p:spPr>
      </p:pic>
      <p:grpSp>
        <p:nvGrpSpPr>
          <p:cNvPr id="45" name="Group 104"/>
          <p:cNvGrpSpPr/>
          <p:nvPr/>
        </p:nvGrpSpPr>
        <p:grpSpPr>
          <a:xfrm>
            <a:off x="2819400" y="2057400"/>
            <a:ext cx="1371600" cy="533400"/>
            <a:chOff x="5649685" y="2862945"/>
            <a:chExt cx="2377440" cy="438912"/>
          </a:xfrm>
        </p:grpSpPr>
        <p:sp>
          <p:nvSpPr>
            <p:cNvPr id="59" name="Rounded Rectangular Callout 58"/>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60" name="TextBox 59"/>
            <p:cNvSpPr txBox="1"/>
            <p:nvPr/>
          </p:nvSpPr>
          <p:spPr>
            <a:xfrm>
              <a:off x="5749473" y="2887568"/>
              <a:ext cx="2187773" cy="38966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查看</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pic>
        <p:nvPicPr>
          <p:cNvPr id="43" name="Picture 2" descr="\\ipoodgfs101\work\maria\ForJill\01B_Edit_Word.png"/>
          <p:cNvPicPr>
            <a:picLocks noChangeAspect="1" noChangeArrowheads="1"/>
          </p:cNvPicPr>
          <p:nvPr/>
        </p:nvPicPr>
        <p:blipFill>
          <a:blip r:embed="rId8" cstate="screen"/>
          <a:srcRect/>
          <a:stretch>
            <a:fillRect/>
          </a:stretch>
        </p:blipFill>
        <p:spPr bwMode="auto">
          <a:xfrm>
            <a:off x="914400" y="3962400"/>
            <a:ext cx="3381030" cy="2514600"/>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p:spPr>
      </p:pic>
      <p:grpSp>
        <p:nvGrpSpPr>
          <p:cNvPr id="61" name="Group 104"/>
          <p:cNvGrpSpPr/>
          <p:nvPr/>
        </p:nvGrpSpPr>
        <p:grpSpPr>
          <a:xfrm>
            <a:off x="3352800" y="5334000"/>
            <a:ext cx="1345768" cy="533399"/>
            <a:chOff x="5649685" y="2862945"/>
            <a:chExt cx="2377440" cy="438912"/>
          </a:xfrm>
        </p:grpSpPr>
        <p:sp>
          <p:nvSpPr>
            <p:cNvPr id="77" name="Rounded Rectangular Callout 76"/>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78" name="TextBox 77"/>
            <p:cNvSpPr txBox="1"/>
            <p:nvPr/>
          </p:nvSpPr>
          <p:spPr>
            <a:xfrm>
              <a:off x="5733861" y="2887524"/>
              <a:ext cx="2218998" cy="389754"/>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编辑</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spTree>
    <p:extLst>
      <p:ext uri="{BB962C8B-B14F-4D97-AF65-F5344CB8AC3E}">
        <p14:creationId xmlns:p14="http://schemas.microsoft.com/office/powerpoint/2010/main" xmlns="" val="25278074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SharePoint Server 2010</a:t>
            </a:r>
            <a:endParaRPr lang="zh-CN" altLang="en-US" dirty="0"/>
          </a:p>
        </p:txBody>
      </p:sp>
    </p:spTree>
    <p:extLst>
      <p:ext uri="{BB962C8B-B14F-4D97-AF65-F5344CB8AC3E}">
        <p14:creationId xmlns:p14="http://schemas.microsoft.com/office/powerpoint/2010/main" xmlns="" val="320844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9"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31774" y="4651248"/>
            <a:ext cx="9164761" cy="1435608"/>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a:solidFill>
                  <a:schemeClr val="tx1"/>
                </a:solidFill>
              </a:rPr>
              <a:t>多</a:t>
            </a:r>
            <a:r>
              <a:rPr lang="zh-CN" altLang="en-US" sz="2000" dirty="0" smtClean="0">
                <a:solidFill>
                  <a:schemeClr val="tx1"/>
                </a:solidFill>
              </a:rPr>
              <a:t>种安装方法及可预测的升级方式</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增强补</a:t>
            </a:r>
            <a:r>
              <a:rPr lang="zh-CN" altLang="en-US" sz="2000" dirty="0">
                <a:solidFill>
                  <a:schemeClr val="tx1"/>
                </a:solidFill>
              </a:rPr>
              <a:t>丁管</a:t>
            </a:r>
            <a:r>
              <a:rPr lang="zh-CN" altLang="en-US" sz="2000" dirty="0" smtClean="0">
                <a:solidFill>
                  <a:schemeClr val="tx1"/>
                </a:solidFill>
              </a:rPr>
              <a:t>理，缩短维护时间</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主动式监测提高服务器场可用性</a:t>
            </a:r>
            <a:endParaRPr lang="en-US" sz="2000" dirty="0">
              <a:solidFill>
                <a:schemeClr val="tx1"/>
              </a:solidFill>
            </a:endParaRPr>
          </a:p>
        </p:txBody>
      </p:sp>
      <p:sp>
        <p:nvSpPr>
          <p:cNvPr id="12" name="Rounded Rectangle 11"/>
          <p:cNvSpPr/>
          <p:nvPr/>
        </p:nvSpPr>
        <p:spPr bwMode="auto">
          <a:xfrm>
            <a:off x="231775" y="4642104"/>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提高</a:t>
            </a:r>
            <a:r>
              <a:rPr lang="en-US" altLang="zh-CN" sz="2000" b="1" dirty="0" smtClean="0">
                <a:solidFill>
                  <a:schemeClr val="bg1"/>
                </a:solidFill>
                <a:effectLst>
                  <a:outerShdw blurRad="38100" dist="38100" dir="2700000" algn="tl">
                    <a:srgbClr val="000000">
                      <a:alpha val="43137"/>
                    </a:srgbClr>
                  </a:outerShdw>
                </a:effectLst>
                <a:latin typeface="+mn-lt"/>
              </a:rPr>
              <a:t>IT</a:t>
            </a:r>
            <a:r>
              <a:rPr lang="zh-CN" altLang="en-US" sz="2000" b="1" dirty="0" smtClean="0">
                <a:solidFill>
                  <a:schemeClr val="bg1"/>
                </a:solidFill>
                <a:effectLst>
                  <a:outerShdw blurRad="38100" dist="38100" dir="2700000" algn="tl">
                    <a:srgbClr val="000000">
                      <a:alpha val="43137"/>
                    </a:srgbClr>
                  </a:outerShdw>
                </a:effectLst>
                <a:latin typeface="+mn-lt"/>
              </a:rPr>
              <a:t>工作效率</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3" name="Rounded Rectangle 12"/>
          <p:cNvSpPr/>
          <p:nvPr/>
        </p:nvSpPr>
        <p:spPr bwMode="auto">
          <a:xfrm>
            <a:off x="231774" y="2931986"/>
            <a:ext cx="9308777" cy="1435608"/>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a:solidFill>
                  <a:schemeClr val="tx1"/>
                </a:solidFill>
              </a:rPr>
              <a:t>可提供企业内“虚拟主机”托管和互联网托管等形</a:t>
            </a:r>
            <a:r>
              <a:rPr lang="zh-CN" altLang="en-US" sz="2000" dirty="0" smtClean="0">
                <a:solidFill>
                  <a:schemeClr val="tx1"/>
                </a:solidFill>
              </a:rPr>
              <a:t>式</a:t>
            </a:r>
            <a:endParaRPr lang="en-US" altLang="zh-CN" sz="2000" dirty="0" smtClean="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a:solidFill>
                  <a:schemeClr val="tx1"/>
                </a:solidFill>
              </a:rPr>
              <a:t>数</a:t>
            </a:r>
            <a:r>
              <a:rPr lang="zh-CN" altLang="en-US" sz="2000" dirty="0" smtClean="0">
                <a:solidFill>
                  <a:schemeClr val="tx1"/>
                </a:solidFill>
              </a:rPr>
              <a:t>据可存放在</a:t>
            </a:r>
            <a:r>
              <a:rPr lang="en-US" altLang="zh-CN" sz="2000" dirty="0" smtClean="0">
                <a:solidFill>
                  <a:schemeClr val="tx1"/>
                </a:solidFill>
              </a:rPr>
              <a:t>SharePoint</a:t>
            </a:r>
            <a:r>
              <a:rPr lang="zh-CN" altLang="en-US" sz="2000" dirty="0" smtClean="0">
                <a:solidFill>
                  <a:schemeClr val="tx1"/>
                </a:solidFill>
              </a:rPr>
              <a:t>数据库之外</a:t>
            </a:r>
            <a:endParaRPr lang="en-US" sz="2000" dirty="0">
              <a:solidFill>
                <a:schemeClr val="tx1"/>
              </a:solidFill>
            </a:endParaRPr>
          </a:p>
        </p:txBody>
      </p:sp>
      <p:sp>
        <p:nvSpPr>
          <p:cNvPr id="14" name="Rounded Rectangle 13"/>
          <p:cNvSpPr/>
          <p:nvPr/>
        </p:nvSpPr>
        <p:spPr bwMode="auto">
          <a:xfrm>
            <a:off x="231775" y="2922842"/>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丰富的部署方式</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5" name="Rounded Rectangle 14"/>
          <p:cNvSpPr/>
          <p:nvPr/>
        </p:nvSpPr>
        <p:spPr bwMode="auto">
          <a:xfrm>
            <a:off x="231774" y="1205103"/>
            <a:ext cx="9308777" cy="1453896"/>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集成的协作平台</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跨内外网应用解决方案</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降低培训与维护成本</a:t>
            </a:r>
            <a:endParaRPr lang="en-US" sz="2000" dirty="0">
              <a:solidFill>
                <a:schemeClr val="tx1"/>
              </a:solidFill>
            </a:endParaRPr>
          </a:p>
        </p:txBody>
      </p:sp>
      <p:sp>
        <p:nvSpPr>
          <p:cNvPr id="16" name="Rounded Rectangle 15"/>
          <p:cNvSpPr/>
          <p:nvPr/>
        </p:nvSpPr>
        <p:spPr bwMode="auto">
          <a:xfrm>
            <a:off x="231775" y="1205103"/>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整合多重平台</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7" name="Title 1"/>
          <p:cNvSpPr>
            <a:spLocks noGrp="1"/>
          </p:cNvSpPr>
          <p:nvPr>
            <p:ph type="title"/>
          </p:nvPr>
        </p:nvSpPr>
        <p:spPr>
          <a:xfrm>
            <a:off x="381000" y="230188"/>
            <a:ext cx="8382000" cy="553998"/>
          </a:xfrm>
        </p:spPr>
        <p:txBody>
          <a:bodyPr/>
          <a:lstStyle/>
          <a:p>
            <a:r>
              <a:rPr lang="zh-CN" altLang="en-US" sz="4000" dirty="0" smtClean="0">
                <a:sym typeface="Wingdings" pitchFamily="2" charset="2"/>
              </a:rPr>
              <a:t>一体化架构减少信息系统支出</a:t>
            </a:r>
            <a:endParaRPr lang="en-US" sz="4000" dirty="0">
              <a:sym typeface="Wingdings" pitchFamily="2" charset="2"/>
            </a:endParaRPr>
          </a:p>
        </p:txBody>
      </p:sp>
    </p:spTree>
    <p:extLst>
      <p:ext uri="{BB962C8B-B14F-4D97-AF65-F5344CB8AC3E}">
        <p14:creationId xmlns:p14="http://schemas.microsoft.com/office/powerpoint/2010/main" xmlns="" val="36307588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ounded Rectangle 126"/>
          <p:cNvSpPr/>
          <p:nvPr/>
        </p:nvSpPr>
        <p:spPr bwMode="auto">
          <a:xfrm>
            <a:off x="5580112" y="1097280"/>
            <a:ext cx="3549162" cy="3024019"/>
          </a:xfrm>
          <a:prstGeom prst="roundRect">
            <a:avLst>
              <a:gd name="adj" fmla="val 11745"/>
            </a:avLst>
          </a:prstGeom>
          <a:solidFill>
            <a:schemeClr val="tx1"/>
          </a:soli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endParaRPr lang="en-US" sz="2000" dirty="0">
              <a:solidFill>
                <a:schemeClr val="tx1"/>
              </a:solidFill>
            </a:endParaRPr>
          </a:p>
        </p:txBody>
      </p:sp>
      <p:sp>
        <p:nvSpPr>
          <p:cNvPr id="77"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76"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7" name="Rectangle 1"/>
          <p:cNvSpPr>
            <a:spLocks noChangeArrowheads="1"/>
          </p:cNvSpPr>
          <p:nvPr/>
        </p:nvSpPr>
        <p:spPr bwMode="auto">
          <a:xfrm>
            <a:off x="0" y="0"/>
            <a:ext cx="9144000" cy="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itle 16"/>
          <p:cNvSpPr txBox="1">
            <a:spLocks/>
          </p:cNvSpPr>
          <p:nvPr/>
        </p:nvSpPr>
        <p:spPr>
          <a:xfrm>
            <a:off x="381000" y="230188"/>
            <a:ext cx="8382000"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50000">
                      <a:schemeClr val="accent4">
                        <a:lumMod val="60000"/>
                        <a:lumOff val="40000"/>
                      </a:schemeClr>
                    </a:gs>
                    <a:gs pos="100000">
                      <a:schemeClr val="accent4">
                        <a:lumMod val="60000"/>
                        <a:lumOff val="40000"/>
                      </a:schemeClr>
                    </a:gs>
                  </a:gsLst>
                  <a:lin ang="5400000" scaled="0"/>
                </a:gradFill>
                <a:effectLst/>
                <a:latin typeface="Segoe UI" pitchFamily="34" charset="0"/>
                <a:ea typeface="+mn-ea"/>
                <a:cs typeface="Segoe UI" pitchFamily="34" charset="0"/>
              </a:defRPr>
            </a:lvl1pPr>
          </a:lstStyle>
          <a:p>
            <a:r>
              <a:rPr lang="zh-CN" alt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整合的协同办公解决方案</a:t>
            </a:r>
            <a:endParaRPr lang="en-US" sz="24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2" name="Group 67"/>
          <p:cNvGrpSpPr/>
          <p:nvPr/>
        </p:nvGrpSpPr>
        <p:grpSpPr>
          <a:xfrm>
            <a:off x="3185160" y="4316149"/>
            <a:ext cx="2682252" cy="541020"/>
            <a:chOff x="3669174" y="3912871"/>
            <a:chExt cx="1746120" cy="811529"/>
          </a:xfrm>
        </p:grpSpPr>
        <p:sp>
          <p:nvSpPr>
            <p:cNvPr id="91" name="Freeform 11"/>
            <p:cNvSpPr>
              <a:spLocks/>
            </p:cNvSpPr>
            <p:nvPr/>
          </p:nvSpPr>
          <p:spPr bwMode="auto">
            <a:xfrm>
              <a:off x="3669174" y="3912871"/>
              <a:ext cx="1607790" cy="748145"/>
            </a:xfrm>
            <a:custGeom>
              <a:avLst/>
              <a:gdLst/>
              <a:ahLst/>
              <a:cxnLst>
                <a:cxn ang="0">
                  <a:pos x="1069" y="191"/>
                </a:cxn>
                <a:cxn ang="0">
                  <a:pos x="982" y="228"/>
                </a:cxn>
                <a:cxn ang="0">
                  <a:pos x="1448" y="259"/>
                </a:cxn>
                <a:cxn ang="0">
                  <a:pos x="1240" y="40"/>
                </a:cxn>
                <a:cxn ang="0">
                  <a:pos x="1209" y="80"/>
                </a:cxn>
                <a:cxn ang="0">
                  <a:pos x="714" y="4"/>
                </a:cxn>
                <a:cxn ang="0">
                  <a:pos x="0" y="340"/>
                </a:cxn>
                <a:cxn ang="0">
                  <a:pos x="341" y="608"/>
                </a:cxn>
                <a:cxn ang="0">
                  <a:pos x="451" y="630"/>
                </a:cxn>
                <a:cxn ang="0">
                  <a:pos x="163" y="416"/>
                </a:cxn>
                <a:cxn ang="0">
                  <a:pos x="766" y="174"/>
                </a:cxn>
                <a:cxn ang="0">
                  <a:pos x="1069" y="191"/>
                </a:cxn>
              </a:cxnLst>
              <a:rect l="0" t="0" r="r" b="b"/>
              <a:pathLst>
                <a:path w="1448" h="630">
                  <a:moveTo>
                    <a:pt x="1069" y="191"/>
                  </a:moveTo>
                  <a:cubicBezTo>
                    <a:pt x="982" y="228"/>
                    <a:pt x="982" y="228"/>
                    <a:pt x="982" y="228"/>
                  </a:cubicBezTo>
                  <a:cubicBezTo>
                    <a:pt x="1448" y="259"/>
                    <a:pt x="1448" y="259"/>
                    <a:pt x="1448" y="259"/>
                  </a:cubicBezTo>
                  <a:cubicBezTo>
                    <a:pt x="1240" y="40"/>
                    <a:pt x="1240" y="40"/>
                    <a:pt x="1240" y="40"/>
                  </a:cubicBezTo>
                  <a:cubicBezTo>
                    <a:pt x="1209" y="80"/>
                    <a:pt x="1209" y="80"/>
                    <a:pt x="1209" y="80"/>
                  </a:cubicBezTo>
                  <a:cubicBezTo>
                    <a:pt x="1209" y="80"/>
                    <a:pt x="1090" y="8"/>
                    <a:pt x="714" y="4"/>
                  </a:cubicBezTo>
                  <a:cubicBezTo>
                    <a:pt x="339" y="0"/>
                    <a:pt x="0" y="167"/>
                    <a:pt x="0" y="340"/>
                  </a:cubicBezTo>
                  <a:cubicBezTo>
                    <a:pt x="0" y="453"/>
                    <a:pt x="137" y="552"/>
                    <a:pt x="341" y="608"/>
                  </a:cubicBezTo>
                  <a:cubicBezTo>
                    <a:pt x="451" y="630"/>
                    <a:pt x="451" y="630"/>
                    <a:pt x="451" y="630"/>
                  </a:cubicBezTo>
                  <a:cubicBezTo>
                    <a:pt x="278" y="591"/>
                    <a:pt x="163" y="497"/>
                    <a:pt x="163" y="416"/>
                  </a:cubicBezTo>
                  <a:cubicBezTo>
                    <a:pt x="163" y="291"/>
                    <a:pt x="433" y="174"/>
                    <a:pt x="766" y="174"/>
                  </a:cubicBezTo>
                  <a:cubicBezTo>
                    <a:pt x="868" y="174"/>
                    <a:pt x="985" y="174"/>
                    <a:pt x="1069" y="191"/>
                  </a:cubicBezTo>
                  <a:close/>
                </a:path>
              </a:pathLst>
            </a:custGeom>
            <a:gradFill flip="none" rotWithShape="1">
              <a:gsLst>
                <a:gs pos="16000">
                  <a:schemeClr val="bg1"/>
                </a:gs>
                <a:gs pos="78000">
                  <a:schemeClr val="bg1"/>
                </a:gs>
                <a:gs pos="100000">
                  <a:schemeClr val="bg1">
                    <a:alpha val="0"/>
                  </a:schemeClr>
                </a:gs>
              </a:gsLst>
              <a:lin ang="10200000" scaled="0"/>
              <a:tileRect/>
            </a:gradFill>
            <a:ln w="19050">
              <a:noFill/>
              <a:round/>
              <a:headEnd/>
              <a:tailEnd/>
            </a:ln>
            <a:effectLst>
              <a:outerShdw blurRad="139700" dist="38100" dir="1800000" algn="l" rotWithShape="0">
                <a:prstClr val="black"/>
              </a:outerShdw>
            </a:effectLst>
          </p:spPr>
          <p:txBody>
            <a:bodyPr vert="horz" wrap="square" lIns="91440" tIns="45720" rIns="91440" bIns="45720" numCol="1" anchor="t" anchorCtr="0" compatLnSpc="1">
              <a:prstTxWarp prst="textNoShape">
                <a:avLst/>
              </a:prstTxWarp>
            </a:bodyPr>
            <a:lstStyle/>
            <a:p>
              <a:endParaRPr lang="en-US" sz="2000"/>
            </a:p>
          </p:txBody>
        </p:sp>
        <p:sp>
          <p:nvSpPr>
            <p:cNvPr id="92" name="Freeform 12"/>
            <p:cNvSpPr>
              <a:spLocks/>
            </p:cNvSpPr>
            <p:nvPr/>
          </p:nvSpPr>
          <p:spPr bwMode="auto">
            <a:xfrm>
              <a:off x="3808908" y="4082603"/>
              <a:ext cx="1606386" cy="641797"/>
            </a:xfrm>
            <a:custGeom>
              <a:avLst/>
              <a:gdLst/>
              <a:ahLst/>
              <a:cxnLst>
                <a:cxn ang="0">
                  <a:pos x="379" y="440"/>
                </a:cxn>
                <a:cxn ang="0">
                  <a:pos x="466" y="403"/>
                </a:cxn>
                <a:cxn ang="0">
                  <a:pos x="0" y="372"/>
                </a:cxn>
                <a:cxn ang="0">
                  <a:pos x="207" y="591"/>
                </a:cxn>
                <a:cxn ang="0">
                  <a:pos x="239" y="551"/>
                </a:cxn>
                <a:cxn ang="0">
                  <a:pos x="733" y="627"/>
                </a:cxn>
                <a:cxn ang="0">
                  <a:pos x="1447" y="291"/>
                </a:cxn>
                <a:cxn ang="0">
                  <a:pos x="1107" y="23"/>
                </a:cxn>
                <a:cxn ang="0">
                  <a:pos x="997" y="0"/>
                </a:cxn>
                <a:cxn ang="0">
                  <a:pos x="1284" y="215"/>
                </a:cxn>
                <a:cxn ang="0">
                  <a:pos x="682" y="457"/>
                </a:cxn>
                <a:cxn ang="0">
                  <a:pos x="379" y="440"/>
                </a:cxn>
              </a:cxnLst>
              <a:rect l="0" t="0" r="r" b="b"/>
              <a:pathLst>
                <a:path w="1447" h="631">
                  <a:moveTo>
                    <a:pt x="379" y="440"/>
                  </a:moveTo>
                  <a:cubicBezTo>
                    <a:pt x="466" y="403"/>
                    <a:pt x="466" y="403"/>
                    <a:pt x="466" y="403"/>
                  </a:cubicBezTo>
                  <a:cubicBezTo>
                    <a:pt x="0" y="372"/>
                    <a:pt x="0" y="372"/>
                    <a:pt x="0" y="372"/>
                  </a:cubicBezTo>
                  <a:cubicBezTo>
                    <a:pt x="207" y="591"/>
                    <a:pt x="207" y="591"/>
                    <a:pt x="207" y="591"/>
                  </a:cubicBezTo>
                  <a:cubicBezTo>
                    <a:pt x="239" y="551"/>
                    <a:pt x="239" y="551"/>
                    <a:pt x="239" y="551"/>
                  </a:cubicBezTo>
                  <a:cubicBezTo>
                    <a:pt x="239" y="551"/>
                    <a:pt x="358" y="623"/>
                    <a:pt x="733" y="627"/>
                  </a:cubicBezTo>
                  <a:cubicBezTo>
                    <a:pt x="1109" y="631"/>
                    <a:pt x="1447" y="464"/>
                    <a:pt x="1447" y="291"/>
                  </a:cubicBezTo>
                  <a:cubicBezTo>
                    <a:pt x="1447" y="177"/>
                    <a:pt x="1311" y="78"/>
                    <a:pt x="1107" y="23"/>
                  </a:cubicBezTo>
                  <a:cubicBezTo>
                    <a:pt x="997" y="0"/>
                    <a:pt x="997" y="0"/>
                    <a:pt x="997" y="0"/>
                  </a:cubicBezTo>
                  <a:cubicBezTo>
                    <a:pt x="1169" y="40"/>
                    <a:pt x="1284" y="134"/>
                    <a:pt x="1284" y="215"/>
                  </a:cubicBezTo>
                  <a:cubicBezTo>
                    <a:pt x="1284" y="339"/>
                    <a:pt x="1015" y="457"/>
                    <a:pt x="682" y="457"/>
                  </a:cubicBezTo>
                  <a:cubicBezTo>
                    <a:pt x="580" y="457"/>
                    <a:pt x="463" y="457"/>
                    <a:pt x="379" y="440"/>
                  </a:cubicBezTo>
                  <a:close/>
                </a:path>
              </a:pathLst>
            </a:custGeom>
            <a:gradFill flip="none" rotWithShape="1">
              <a:gsLst>
                <a:gs pos="16000">
                  <a:schemeClr val="bg1"/>
                </a:gs>
                <a:gs pos="78000">
                  <a:schemeClr val="bg1"/>
                </a:gs>
                <a:gs pos="100000">
                  <a:schemeClr val="bg1">
                    <a:alpha val="0"/>
                  </a:schemeClr>
                </a:gs>
              </a:gsLst>
              <a:lin ang="21594000" scaled="0"/>
              <a:tileRect/>
            </a:gradFill>
            <a:ln w="19050">
              <a:noFill/>
              <a:round/>
              <a:headEnd/>
              <a:tailEnd/>
            </a:ln>
            <a:effectLst>
              <a:outerShdw blurRad="139700" dist="38100" dir="1800000" algn="l" rotWithShape="0">
                <a:prstClr val="black"/>
              </a:outerShdw>
            </a:effectLst>
          </p:spPr>
          <p:txBody>
            <a:bodyPr vert="horz" wrap="square" lIns="91440" tIns="45720" rIns="91440" bIns="45720" numCol="1" anchor="t" anchorCtr="0" compatLnSpc="1">
              <a:prstTxWarp prst="textNoShape">
                <a:avLst/>
              </a:prstTxWarp>
            </a:bodyPr>
            <a:lstStyle/>
            <a:p>
              <a:endParaRPr lang="en-US" sz="2000"/>
            </a:p>
          </p:txBody>
        </p:sp>
      </p:grpSp>
      <p:sp>
        <p:nvSpPr>
          <p:cNvPr id="70" name="Oval 69"/>
          <p:cNvSpPr/>
          <p:nvPr/>
        </p:nvSpPr>
        <p:spPr bwMode="auto">
          <a:xfrm>
            <a:off x="6590955" y="4686300"/>
            <a:ext cx="1287694" cy="1290145"/>
          </a:xfrm>
          <a:prstGeom prst="ellipse">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rtlCol="0" anchor="t"/>
          <a:lstStyle/>
          <a:p>
            <a:pPr marL="223838" lvl="1" indent="-212725" fontAlgn="base">
              <a:lnSpc>
                <a:spcPct val="90000"/>
              </a:lnSpc>
              <a:spcBef>
                <a:spcPct val="0"/>
              </a:spcBef>
              <a:spcAft>
                <a:spcPts val="300"/>
              </a:spcAft>
              <a:buSzPct val="80000"/>
              <a:buBlip>
                <a:blip r:embed="rId4"/>
              </a:buBlip>
              <a:defRPr/>
            </a:pPr>
            <a:endParaRPr lang="en-US" sz="2000" dirty="0" smtClean="0">
              <a:solidFill>
                <a:schemeClr val="tx1"/>
              </a:solidFill>
              <a:effectLst>
                <a:outerShdw blurRad="38100" dist="38100" dir="2700000" algn="tl">
                  <a:srgbClr val="000000">
                    <a:alpha val="43137"/>
                  </a:srgbClr>
                </a:outerShdw>
              </a:effectLst>
            </a:endParaRPr>
          </a:p>
        </p:txBody>
      </p:sp>
      <p:grpSp>
        <p:nvGrpSpPr>
          <p:cNvPr id="133" name="Group 83"/>
          <p:cNvGrpSpPr/>
          <p:nvPr/>
        </p:nvGrpSpPr>
        <p:grpSpPr>
          <a:xfrm>
            <a:off x="3503783" y="2866833"/>
            <a:ext cx="2066439" cy="1840550"/>
            <a:chOff x="1125297" y="3058372"/>
            <a:chExt cx="1863057" cy="1674991"/>
          </a:xfrm>
        </p:grpSpPr>
        <p:grpSp>
          <p:nvGrpSpPr>
            <p:cNvPr id="134" name="Group 50"/>
            <p:cNvGrpSpPr/>
            <p:nvPr/>
          </p:nvGrpSpPr>
          <p:grpSpPr>
            <a:xfrm>
              <a:off x="1125297" y="3058372"/>
              <a:ext cx="1863057" cy="1653466"/>
              <a:chOff x="1092398" y="3090056"/>
              <a:chExt cx="1808793" cy="1605307"/>
            </a:xfrm>
          </p:grpSpPr>
          <p:sp>
            <p:nvSpPr>
              <p:cNvPr id="139" name="Oval 138"/>
              <p:cNvSpPr/>
              <p:nvPr/>
            </p:nvSpPr>
            <p:spPr>
              <a:xfrm>
                <a:off x="1194139" y="3090056"/>
                <a:ext cx="1605307" cy="1605307"/>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p>
            </p:txBody>
          </p:sp>
          <p:pic>
            <p:nvPicPr>
              <p:cNvPr id="140" name="Picture 2" descr="\\SERVER3\Restrict\FTP_Root\Clients\White_Whale\2-20070_TAP_Airlift\Art\6-star pie cuts.png"/>
              <p:cNvPicPr>
                <a:picLocks noChangeAspect="1" noChangeArrowheads="1"/>
              </p:cNvPicPr>
              <p:nvPr/>
            </p:nvPicPr>
            <p:blipFill>
              <a:blip r:embed="rId5" cstate="print"/>
              <a:stretch>
                <a:fillRect/>
              </a:stretch>
            </p:blipFill>
            <p:spPr bwMode="auto">
              <a:xfrm rot="5400000">
                <a:off x="1205621" y="2992056"/>
                <a:ext cx="1582347" cy="1808793"/>
              </a:xfrm>
              <a:prstGeom prst="rect">
                <a:avLst/>
              </a:prstGeom>
              <a:noFill/>
            </p:spPr>
          </p:pic>
        </p:grpSp>
        <p:grpSp>
          <p:nvGrpSpPr>
            <p:cNvPr id="135" name="Group 82"/>
            <p:cNvGrpSpPr/>
            <p:nvPr/>
          </p:nvGrpSpPr>
          <p:grpSpPr>
            <a:xfrm>
              <a:off x="1264096" y="3077423"/>
              <a:ext cx="1598500" cy="1655940"/>
              <a:chOff x="1264096" y="3077423"/>
              <a:chExt cx="1598500" cy="1655940"/>
            </a:xfrm>
          </p:grpSpPr>
          <p:sp>
            <p:nvSpPr>
              <p:cNvPr id="136" name="Oval 135"/>
              <p:cNvSpPr/>
              <p:nvPr/>
            </p:nvSpPr>
            <p:spPr bwMode="auto">
              <a:xfrm>
                <a:off x="1264096" y="3077423"/>
                <a:ext cx="1598500" cy="1655940"/>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800" dirty="0" err="1" smtClean="0">
                  <a:solidFill>
                    <a:schemeClr val="bg1"/>
                  </a:solidFill>
                  <a:latin typeface="Segoe" pitchFamily="34" charset="0"/>
                </a:endParaRPr>
              </a:p>
            </p:txBody>
          </p:sp>
          <p:pic>
            <p:nvPicPr>
              <p:cNvPr id="137" name="Content Placeholder 4" descr="ShrPt_h_rgb.png"/>
              <p:cNvPicPr>
                <a:picLocks noChangeAspect="1"/>
              </p:cNvPicPr>
              <p:nvPr/>
            </p:nvPicPr>
            <p:blipFill>
              <a:blip r:embed="rId6" cstate="print"/>
              <a:srcRect r="83105" b="-8078"/>
              <a:stretch>
                <a:fillRect/>
              </a:stretch>
            </p:blipFill>
            <p:spPr>
              <a:xfrm>
                <a:off x="1882721" y="3482810"/>
                <a:ext cx="453526" cy="539301"/>
              </a:xfrm>
              <a:prstGeom prst="rect">
                <a:avLst/>
              </a:prstGeom>
            </p:spPr>
          </p:pic>
          <p:pic>
            <p:nvPicPr>
              <p:cNvPr id="138" name="Content Placeholder 4" descr="ShrPt_h_rgb.png"/>
              <p:cNvPicPr>
                <a:picLocks noChangeAspect="1"/>
              </p:cNvPicPr>
              <p:nvPr/>
            </p:nvPicPr>
            <p:blipFill>
              <a:blip r:embed="rId6" cstate="print">
                <a:duotone>
                  <a:prstClr val="black"/>
                  <a:srgbClr val="D9C3A5">
                    <a:tint val="50000"/>
                    <a:satMod val="180000"/>
                  </a:srgbClr>
                </a:duotone>
              </a:blip>
              <a:srcRect l="16257" r="30219"/>
              <a:stretch>
                <a:fillRect/>
              </a:stretch>
            </p:blipFill>
            <p:spPr>
              <a:xfrm>
                <a:off x="1600928" y="3978738"/>
                <a:ext cx="915809" cy="318071"/>
              </a:xfrm>
              <a:prstGeom prst="rect">
                <a:avLst/>
              </a:prstGeom>
            </p:spPr>
          </p:pic>
        </p:grpSp>
      </p:grpSp>
      <p:grpSp>
        <p:nvGrpSpPr>
          <p:cNvPr id="296" name="Group 295"/>
          <p:cNvGrpSpPr/>
          <p:nvPr/>
        </p:nvGrpSpPr>
        <p:grpSpPr>
          <a:xfrm>
            <a:off x="1184336" y="1371600"/>
            <a:ext cx="1177864" cy="1070059"/>
            <a:chOff x="1481935" y="1573256"/>
            <a:chExt cx="1177864" cy="1070059"/>
          </a:xfrm>
        </p:grpSpPr>
        <p:grpSp>
          <p:nvGrpSpPr>
            <p:cNvPr id="281" name="Group 280"/>
            <p:cNvGrpSpPr/>
            <p:nvPr/>
          </p:nvGrpSpPr>
          <p:grpSpPr>
            <a:xfrm>
              <a:off x="1674767" y="1573256"/>
              <a:ext cx="787445" cy="787445"/>
              <a:chOff x="1822540" y="1173207"/>
              <a:chExt cx="914400" cy="914400"/>
            </a:xfrm>
          </p:grpSpPr>
          <p:sp>
            <p:nvSpPr>
              <p:cNvPr id="282" name="Rounded Rectangle 281"/>
              <p:cNvSpPr/>
              <p:nvPr/>
            </p:nvSpPr>
            <p:spPr bwMode="auto">
              <a:xfrm>
                <a:off x="1822540" y="1173207"/>
                <a:ext cx="914400" cy="914400"/>
              </a:xfrm>
              <a:prstGeom prst="roundRect">
                <a:avLst>
                  <a:gd name="adj" fmla="val 4735"/>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effectLst>
                    <a:outerShdw blurRad="38100" dist="38100" dir="2700000" algn="tl">
                      <a:srgbClr val="000000">
                        <a:alpha val="43137"/>
                      </a:srgbClr>
                    </a:outerShdw>
                  </a:effectLst>
                  <a:latin typeface="Segoe Semibold"/>
                </a:endParaRPr>
              </a:p>
            </p:txBody>
          </p:sp>
          <p:sp>
            <p:nvSpPr>
              <p:cNvPr id="283" name="TextBox 282"/>
              <p:cNvSpPr txBox="1"/>
              <p:nvPr/>
            </p:nvSpPr>
            <p:spPr>
              <a:xfrm>
                <a:off x="1868260" y="1218927"/>
                <a:ext cx="822960" cy="822960"/>
              </a:xfrm>
              <a:prstGeom prst="roundRect">
                <a:avLst>
                  <a:gd name="adj" fmla="val 627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endParaRPr lang="en-US" altLang="zh-CN" dirty="0">
                  <a:effectLst>
                    <a:outerShdw sx="1000" sy="1000" algn="tl">
                      <a:srgbClr val="000000"/>
                    </a:outerShdw>
                  </a:effectLst>
                  <a:latin typeface="+mj-lt"/>
                </a:endParaRPr>
              </a:p>
            </p:txBody>
          </p:sp>
        </p:grpSp>
        <p:sp>
          <p:nvSpPr>
            <p:cNvPr id="178" name="Rectangle 177"/>
            <p:cNvSpPr/>
            <p:nvPr/>
          </p:nvSpPr>
          <p:spPr>
            <a:xfrm>
              <a:off x="1481935" y="2399530"/>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a:lnSpc>
                  <a:spcPct val="80000"/>
                </a:lnSpc>
              </a:pPr>
              <a:r>
                <a:rPr lang="zh-CN" altLang="en-US" sz="1200" dirty="0" smtClean="0">
                  <a:latin typeface="+mn-lt"/>
                </a:rPr>
                <a:t>社会化网络</a:t>
              </a:r>
              <a:endParaRPr lang="en-US" sz="1200" dirty="0" smtClean="0">
                <a:latin typeface="+mn-lt"/>
              </a:endParaRPr>
            </a:p>
          </p:txBody>
        </p:sp>
        <p:pic>
          <p:nvPicPr>
            <p:cNvPr id="174" name="Picture 18" descr="M:\RESOURCES\DVD_ART36\Artwork_Imagery\Icons - Illustrations\_ WINDOWS LIVE ICONS\silver person icon buddy messenger.png"/>
            <p:cNvPicPr>
              <a:picLocks noChangeAspect="1" noChangeArrowheads="1"/>
            </p:cNvPicPr>
            <p:nvPr/>
          </p:nvPicPr>
          <p:blipFill>
            <a:blip r:embed="rId7" cstate="print"/>
            <a:srcRect/>
            <a:stretch>
              <a:fillRect/>
            </a:stretch>
          </p:blipFill>
          <p:spPr bwMode="auto">
            <a:xfrm>
              <a:off x="2253930" y="1811083"/>
              <a:ext cx="176108" cy="261526"/>
            </a:xfrm>
            <a:prstGeom prst="rect">
              <a:avLst/>
            </a:prstGeom>
            <a:noFill/>
          </p:spPr>
        </p:pic>
        <p:pic>
          <p:nvPicPr>
            <p:cNvPr id="175" name="Picture 18" descr="M:\RESOURCES\DVD_ART36\Artwork_Imagery\Icons - Illustrations\_ WINDOWS LIVE ICONS\silver person icon buddy messenger.png"/>
            <p:cNvPicPr>
              <a:picLocks noChangeAspect="1" noChangeArrowheads="1"/>
            </p:cNvPicPr>
            <p:nvPr/>
          </p:nvPicPr>
          <p:blipFill>
            <a:blip r:embed="rId7" cstate="print"/>
            <a:srcRect/>
            <a:stretch>
              <a:fillRect/>
            </a:stretch>
          </p:blipFill>
          <p:spPr bwMode="auto">
            <a:xfrm>
              <a:off x="1808709" y="1811083"/>
              <a:ext cx="176108" cy="261526"/>
            </a:xfrm>
            <a:prstGeom prst="rect">
              <a:avLst/>
            </a:prstGeom>
            <a:noFill/>
          </p:spPr>
        </p:pic>
        <p:pic>
          <p:nvPicPr>
            <p:cNvPr id="252946" name="Picture 18" descr="M:\RESOURCES\DVD_ART36\Artwork_Imagery\Icons - Illustrations\_ WINDOWS LIVE ICONS\silver person icon buddy messenger.png"/>
            <p:cNvPicPr>
              <a:picLocks noChangeAspect="1" noChangeArrowheads="1"/>
            </p:cNvPicPr>
            <p:nvPr/>
          </p:nvPicPr>
          <p:blipFill>
            <a:blip r:embed="rId8" cstate="print"/>
            <a:srcRect/>
            <a:stretch>
              <a:fillRect/>
            </a:stretch>
          </p:blipFill>
          <p:spPr bwMode="auto">
            <a:xfrm>
              <a:off x="1885942" y="1811083"/>
              <a:ext cx="208982" cy="310344"/>
            </a:xfrm>
            <a:prstGeom prst="rect">
              <a:avLst/>
            </a:prstGeom>
            <a:noFill/>
          </p:spPr>
        </p:pic>
        <p:pic>
          <p:nvPicPr>
            <p:cNvPr id="171" name="Picture 18" descr="M:\RESOURCES\DVD_ART36\Artwork_Imagery\Icons - Illustrations\_ WINDOWS LIVE ICONS\silver person icon buddy messenger.png"/>
            <p:cNvPicPr>
              <a:picLocks noChangeAspect="1" noChangeArrowheads="1"/>
            </p:cNvPicPr>
            <p:nvPr/>
          </p:nvPicPr>
          <p:blipFill>
            <a:blip r:embed="rId8" cstate="print"/>
            <a:srcRect/>
            <a:stretch>
              <a:fillRect/>
            </a:stretch>
          </p:blipFill>
          <p:spPr bwMode="auto">
            <a:xfrm>
              <a:off x="1708762" y="1811083"/>
              <a:ext cx="208982" cy="310344"/>
            </a:xfrm>
            <a:prstGeom prst="rect">
              <a:avLst/>
            </a:prstGeom>
            <a:noFill/>
            <a:effectLst>
              <a:reflection blurRad="6350" stA="52000" endA="300" endPos="35000" dir="5400000" sy="-100000" algn="bl" rotWithShape="0"/>
            </a:effectLst>
          </p:spPr>
        </p:pic>
        <p:pic>
          <p:nvPicPr>
            <p:cNvPr id="172" name="Picture 18" descr="M:\RESOURCES\DVD_ART36\Artwork_Imagery\Icons - Illustrations\_ WINDOWS LIVE ICONS\silver person icon buddy messenger.png"/>
            <p:cNvPicPr>
              <a:picLocks noChangeAspect="1" noChangeArrowheads="1"/>
            </p:cNvPicPr>
            <p:nvPr/>
          </p:nvPicPr>
          <p:blipFill>
            <a:blip r:embed="rId8" cstate="print"/>
            <a:srcRect/>
            <a:stretch>
              <a:fillRect/>
            </a:stretch>
          </p:blipFill>
          <p:spPr bwMode="auto">
            <a:xfrm>
              <a:off x="2131267" y="1811083"/>
              <a:ext cx="208982" cy="310344"/>
            </a:xfrm>
            <a:prstGeom prst="rect">
              <a:avLst/>
            </a:prstGeom>
            <a:noFill/>
            <a:effectLst>
              <a:reflection blurRad="6350" stA="52000" endA="300" endPos="35000" dir="5400000" sy="-100000" algn="bl" rotWithShape="0"/>
            </a:effectLst>
          </p:spPr>
        </p:pic>
        <p:pic>
          <p:nvPicPr>
            <p:cNvPr id="144" name="Picture 17" descr="M:\RESOURCES\DVD_ART36\Artwork_Imagery\Icons - Illustrations\_ WINDOWS LIVE ICONS\blue person icon buddy messenger.png"/>
            <p:cNvPicPr>
              <a:picLocks noChangeAspect="1" noChangeArrowheads="1"/>
            </p:cNvPicPr>
            <p:nvPr/>
          </p:nvPicPr>
          <p:blipFill>
            <a:blip r:embed="rId9" cstate="print"/>
            <a:srcRect/>
            <a:stretch>
              <a:fillRect/>
            </a:stretch>
          </p:blipFill>
          <p:spPr bwMode="auto">
            <a:xfrm>
              <a:off x="1976804" y="1729376"/>
              <a:ext cx="272583" cy="404795"/>
            </a:xfrm>
            <a:prstGeom prst="rect">
              <a:avLst/>
            </a:prstGeom>
            <a:noFill/>
            <a:effectLst>
              <a:reflection blurRad="6350" stA="52000" endA="300" endPos="35000" dir="5400000" sy="-100000" algn="bl" rotWithShape="0"/>
            </a:effectLst>
          </p:spPr>
        </p:pic>
        <p:pic>
          <p:nvPicPr>
            <p:cNvPr id="252948" name="Picture 20" descr="M:\RESOURCES\DVD_ART36\Artwork_Imagery\Hardware Photos\OEM HW\COMPUTERS - PC\Windows Vista Laptops\Gateway M680 laptop Vista Business.png"/>
            <p:cNvPicPr>
              <a:picLocks noChangeAspect="1" noChangeArrowheads="1"/>
            </p:cNvPicPr>
            <p:nvPr/>
          </p:nvPicPr>
          <p:blipFill>
            <a:blip r:embed="rId10" cstate="print"/>
            <a:srcRect/>
            <a:stretch>
              <a:fillRect/>
            </a:stretch>
          </p:blipFill>
          <p:spPr bwMode="auto">
            <a:xfrm>
              <a:off x="1839814" y="1959033"/>
              <a:ext cx="328497" cy="240783"/>
            </a:xfrm>
            <a:prstGeom prst="rect">
              <a:avLst/>
            </a:prstGeom>
            <a:noFill/>
          </p:spPr>
        </p:pic>
      </p:grpSp>
      <p:grpSp>
        <p:nvGrpSpPr>
          <p:cNvPr id="299" name="Group 298"/>
          <p:cNvGrpSpPr/>
          <p:nvPr/>
        </p:nvGrpSpPr>
        <p:grpSpPr>
          <a:xfrm>
            <a:off x="228600" y="2971800"/>
            <a:ext cx="1177864" cy="1066796"/>
            <a:chOff x="273208" y="2916281"/>
            <a:chExt cx="1177864" cy="1066796"/>
          </a:xfrm>
        </p:grpSpPr>
        <p:grpSp>
          <p:nvGrpSpPr>
            <p:cNvPr id="287" name="Group 286"/>
            <p:cNvGrpSpPr/>
            <p:nvPr/>
          </p:nvGrpSpPr>
          <p:grpSpPr>
            <a:xfrm>
              <a:off x="474617" y="2916281"/>
              <a:ext cx="787445" cy="787445"/>
              <a:chOff x="1822540" y="1173207"/>
              <a:chExt cx="914400" cy="914400"/>
            </a:xfrm>
          </p:grpSpPr>
          <p:sp>
            <p:nvSpPr>
              <p:cNvPr id="288" name="Rounded Rectangle 287"/>
              <p:cNvSpPr/>
              <p:nvPr/>
            </p:nvSpPr>
            <p:spPr bwMode="auto">
              <a:xfrm>
                <a:off x="1822540" y="1173207"/>
                <a:ext cx="914400" cy="914400"/>
              </a:xfrm>
              <a:prstGeom prst="roundRect">
                <a:avLst>
                  <a:gd name="adj" fmla="val 4735"/>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effectLst>
                    <a:outerShdw blurRad="38100" dist="38100" dir="2700000" algn="tl">
                      <a:srgbClr val="000000">
                        <a:alpha val="43137"/>
                      </a:srgbClr>
                    </a:outerShdw>
                  </a:effectLst>
                  <a:latin typeface="Segoe Semibold"/>
                </a:endParaRPr>
              </a:p>
            </p:txBody>
          </p:sp>
          <p:sp>
            <p:nvSpPr>
              <p:cNvPr id="289" name="TextBox 288"/>
              <p:cNvSpPr txBox="1"/>
              <p:nvPr/>
            </p:nvSpPr>
            <p:spPr>
              <a:xfrm>
                <a:off x="1868260" y="1218927"/>
                <a:ext cx="822960" cy="822960"/>
              </a:xfrm>
              <a:prstGeom prst="roundRect">
                <a:avLst>
                  <a:gd name="adj" fmla="val 627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endParaRPr lang="en-US" altLang="zh-CN" dirty="0">
                  <a:effectLst>
                    <a:outerShdw sx="1000" sy="1000" algn="tl">
                      <a:srgbClr val="000000"/>
                    </a:outerShdw>
                  </a:effectLst>
                  <a:latin typeface="+mj-lt"/>
                </a:endParaRPr>
              </a:p>
            </p:txBody>
          </p:sp>
        </p:grpSp>
        <p:sp>
          <p:nvSpPr>
            <p:cNvPr id="180" name="Rectangle 179"/>
            <p:cNvSpPr/>
            <p:nvPr/>
          </p:nvSpPr>
          <p:spPr>
            <a:xfrm>
              <a:off x="273208" y="3739292"/>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smtClean="0">
                  <a:latin typeface="+mn-lt"/>
                </a:rPr>
                <a:t>企业内容管理</a:t>
              </a:r>
              <a:endParaRPr lang="en-US" sz="1200" dirty="0" smtClean="0">
                <a:latin typeface="+mn-lt"/>
              </a:endParaRPr>
            </a:p>
          </p:txBody>
        </p:sp>
        <p:grpSp>
          <p:nvGrpSpPr>
            <p:cNvPr id="294" name="Group 293"/>
            <p:cNvGrpSpPr/>
            <p:nvPr/>
          </p:nvGrpSpPr>
          <p:grpSpPr>
            <a:xfrm>
              <a:off x="505600" y="3033711"/>
              <a:ext cx="708628" cy="563103"/>
              <a:chOff x="496073" y="2997631"/>
              <a:chExt cx="867907" cy="689672"/>
            </a:xfrm>
          </p:grpSpPr>
          <p:pic>
            <p:nvPicPr>
              <p:cNvPr id="252949" name="Picture 21" descr="M:\RESOURCES\DVD_ART36\Artwork_Imagery\Icons - Illustrations\Buildings\highrise, office building skyscraper enterprise blue.png"/>
              <p:cNvPicPr>
                <a:picLocks noChangeAspect="1" noChangeArrowheads="1"/>
              </p:cNvPicPr>
              <p:nvPr/>
            </p:nvPicPr>
            <p:blipFill>
              <a:blip r:embed="rId11" cstate="print"/>
              <a:srcRect/>
              <a:stretch>
                <a:fillRect/>
              </a:stretch>
            </p:blipFill>
            <p:spPr bwMode="auto">
              <a:xfrm>
                <a:off x="692388" y="2997631"/>
                <a:ext cx="459782" cy="689672"/>
              </a:xfrm>
              <a:prstGeom prst="rect">
                <a:avLst/>
              </a:prstGeom>
              <a:noFill/>
            </p:spPr>
          </p:pic>
          <p:grpSp>
            <p:nvGrpSpPr>
              <p:cNvPr id="293" name="Group 292"/>
              <p:cNvGrpSpPr/>
              <p:nvPr/>
            </p:nvGrpSpPr>
            <p:grpSpPr>
              <a:xfrm>
                <a:off x="496073" y="3156486"/>
                <a:ext cx="867907" cy="406834"/>
                <a:chOff x="496073" y="3156486"/>
                <a:chExt cx="867907" cy="406834"/>
              </a:xfrm>
            </p:grpSpPr>
            <p:pic>
              <p:nvPicPr>
                <p:cNvPr id="252951" name="Picture 23" descr="M:\RESOURCES\DVD_ART36\Artwork_Imagery\Shapes\rings\yellow-ring.png"/>
                <p:cNvPicPr>
                  <a:picLocks noChangeAspect="1" noChangeArrowheads="1"/>
                </p:cNvPicPr>
                <p:nvPr/>
              </p:nvPicPr>
              <p:blipFill>
                <a:blip r:embed="rId12" cstate="print"/>
                <a:srcRect/>
                <a:stretch>
                  <a:fillRect/>
                </a:stretch>
              </p:blipFill>
              <p:spPr bwMode="auto">
                <a:xfrm>
                  <a:off x="511573" y="3174998"/>
                  <a:ext cx="852407" cy="371842"/>
                </a:xfrm>
                <a:prstGeom prst="rect">
                  <a:avLst/>
                </a:prstGeom>
                <a:noFill/>
              </p:spPr>
            </p:pic>
            <p:pic>
              <p:nvPicPr>
                <p:cNvPr id="252950" name="Picture 22" descr="M:\RESOURCES\DVD_ART36\Artwork_Imagery\Icons - Illustrations\_ MSN ICONS\MSN icon envelope email mail letter.png"/>
                <p:cNvPicPr>
                  <a:picLocks noChangeAspect="1" noChangeArrowheads="1"/>
                </p:cNvPicPr>
                <p:nvPr/>
              </p:nvPicPr>
              <p:blipFill>
                <a:blip r:embed="rId13" cstate="print"/>
                <a:srcRect b="44068"/>
                <a:stretch>
                  <a:fillRect/>
                </a:stretch>
              </p:blipFill>
              <p:spPr bwMode="auto">
                <a:xfrm>
                  <a:off x="976522" y="3369352"/>
                  <a:ext cx="178230" cy="162970"/>
                </a:xfrm>
                <a:prstGeom prst="rect">
                  <a:avLst/>
                </a:prstGeom>
                <a:noFill/>
              </p:spPr>
            </p:pic>
            <p:pic>
              <p:nvPicPr>
                <p:cNvPr id="252953" name="Picture 25" descr="M:\RESOURCES\DVD_ART36\Artwork_Imagery\Icons - Illustrations\_ VISTA STYLE\multimedia music video film movies.png"/>
                <p:cNvPicPr>
                  <a:picLocks noChangeAspect="1" noChangeArrowheads="1"/>
                </p:cNvPicPr>
                <p:nvPr/>
              </p:nvPicPr>
              <p:blipFill>
                <a:blip r:embed="rId14" cstate="print"/>
                <a:srcRect/>
                <a:stretch>
                  <a:fillRect/>
                </a:stretch>
              </p:blipFill>
              <p:spPr bwMode="auto">
                <a:xfrm>
                  <a:off x="654932" y="3315346"/>
                  <a:ext cx="247974" cy="247974"/>
                </a:xfrm>
                <a:prstGeom prst="rect">
                  <a:avLst/>
                </a:prstGeom>
                <a:noFill/>
              </p:spPr>
            </p:pic>
            <p:pic>
              <p:nvPicPr>
                <p:cNvPr id="252954" name="Picture 26" descr="M:\RESOURCES\DVD_ART36\Artwork_Imagery\Icons - Illustrations\_ MSN ICONS\MSN icon IM chat messenger.png"/>
                <p:cNvPicPr>
                  <a:picLocks noChangeAspect="1" noChangeArrowheads="1"/>
                </p:cNvPicPr>
                <p:nvPr/>
              </p:nvPicPr>
              <p:blipFill>
                <a:blip r:embed="rId15" cstate="print"/>
                <a:srcRect b="44294"/>
                <a:stretch>
                  <a:fillRect/>
                </a:stretch>
              </p:blipFill>
              <p:spPr bwMode="auto">
                <a:xfrm>
                  <a:off x="1142897" y="3230105"/>
                  <a:ext cx="221083" cy="201337"/>
                </a:xfrm>
                <a:prstGeom prst="rect">
                  <a:avLst/>
                </a:prstGeom>
                <a:noFill/>
              </p:spPr>
            </p:pic>
            <p:pic>
              <p:nvPicPr>
                <p:cNvPr id="252955" name="Picture 27" descr="M:\RESOURCES\DVD_ART36\Artwork_Imagery\Icons - Illustrations\_ REAL VISTA STYLE\calendar day.png"/>
                <p:cNvPicPr>
                  <a:picLocks noChangeAspect="1" noChangeArrowheads="1"/>
                </p:cNvPicPr>
                <p:nvPr/>
              </p:nvPicPr>
              <p:blipFill>
                <a:blip r:embed="rId16" cstate="print"/>
                <a:srcRect/>
                <a:stretch>
                  <a:fillRect/>
                </a:stretch>
              </p:blipFill>
              <p:spPr bwMode="auto">
                <a:xfrm>
                  <a:off x="496073" y="3156486"/>
                  <a:ext cx="263474" cy="263474"/>
                </a:xfrm>
                <a:prstGeom prst="rect">
                  <a:avLst/>
                </a:prstGeom>
                <a:noFill/>
              </p:spPr>
            </p:pic>
          </p:grpSp>
        </p:grpSp>
      </p:grpSp>
      <p:grpSp>
        <p:nvGrpSpPr>
          <p:cNvPr id="298" name="Group 297"/>
          <p:cNvGrpSpPr/>
          <p:nvPr/>
        </p:nvGrpSpPr>
        <p:grpSpPr>
          <a:xfrm>
            <a:off x="1184336" y="2819400"/>
            <a:ext cx="1177864" cy="1066796"/>
            <a:chOff x="1477172" y="2916281"/>
            <a:chExt cx="1177864" cy="1066796"/>
          </a:xfrm>
        </p:grpSpPr>
        <p:grpSp>
          <p:nvGrpSpPr>
            <p:cNvPr id="290" name="Group 289"/>
            <p:cNvGrpSpPr/>
            <p:nvPr/>
          </p:nvGrpSpPr>
          <p:grpSpPr>
            <a:xfrm>
              <a:off x="1674767" y="2916281"/>
              <a:ext cx="787445" cy="787445"/>
              <a:chOff x="1822540" y="1173207"/>
              <a:chExt cx="914400" cy="914400"/>
            </a:xfrm>
          </p:grpSpPr>
          <p:sp>
            <p:nvSpPr>
              <p:cNvPr id="291" name="Rounded Rectangle 290"/>
              <p:cNvSpPr/>
              <p:nvPr/>
            </p:nvSpPr>
            <p:spPr bwMode="auto">
              <a:xfrm>
                <a:off x="1822540" y="1173207"/>
                <a:ext cx="914400" cy="914400"/>
              </a:xfrm>
              <a:prstGeom prst="roundRect">
                <a:avLst>
                  <a:gd name="adj" fmla="val 4735"/>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effectLst>
                    <a:outerShdw blurRad="38100" dist="38100" dir="2700000" algn="tl">
                      <a:srgbClr val="000000">
                        <a:alpha val="43137"/>
                      </a:srgbClr>
                    </a:outerShdw>
                  </a:effectLst>
                  <a:latin typeface="Segoe Semibold"/>
                </a:endParaRPr>
              </a:p>
            </p:txBody>
          </p:sp>
          <p:sp>
            <p:nvSpPr>
              <p:cNvPr id="292" name="TextBox 291"/>
              <p:cNvSpPr txBox="1"/>
              <p:nvPr/>
            </p:nvSpPr>
            <p:spPr>
              <a:xfrm>
                <a:off x="1868260" y="1218927"/>
                <a:ext cx="822960" cy="822960"/>
              </a:xfrm>
              <a:prstGeom prst="roundRect">
                <a:avLst>
                  <a:gd name="adj" fmla="val 627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endParaRPr lang="en-US" altLang="zh-CN" dirty="0">
                  <a:effectLst>
                    <a:outerShdw sx="1000" sy="1000" algn="tl">
                      <a:srgbClr val="000000"/>
                    </a:outerShdw>
                  </a:effectLst>
                  <a:latin typeface="+mj-lt"/>
                </a:endParaRPr>
              </a:p>
            </p:txBody>
          </p:sp>
        </p:grpSp>
        <p:sp>
          <p:nvSpPr>
            <p:cNvPr id="193" name="Rectangle 192"/>
            <p:cNvSpPr/>
            <p:nvPr/>
          </p:nvSpPr>
          <p:spPr>
            <a:xfrm>
              <a:off x="1477172" y="3739292"/>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smtClean="0">
                  <a:latin typeface="+mn-lt"/>
                </a:rPr>
                <a:t>企业搜索</a:t>
              </a:r>
              <a:endParaRPr lang="en-US" sz="1200" dirty="0" smtClean="0">
                <a:latin typeface="+mn-lt"/>
              </a:endParaRPr>
            </a:p>
          </p:txBody>
        </p:sp>
        <p:pic>
          <p:nvPicPr>
            <p:cNvPr id="196" name="Picture 21" descr="M:\RESOURCES\DVD_ART36\Artwork_Imagery\Icons - Illustrations\Buildings\highrise, office building skyscraper enterprise blue.png"/>
            <p:cNvPicPr>
              <a:picLocks noChangeAspect="1" noChangeArrowheads="1"/>
            </p:cNvPicPr>
            <p:nvPr/>
          </p:nvPicPr>
          <p:blipFill>
            <a:blip r:embed="rId17" cstate="print"/>
            <a:srcRect/>
            <a:stretch>
              <a:fillRect/>
            </a:stretch>
          </p:blipFill>
          <p:spPr bwMode="auto">
            <a:xfrm>
              <a:off x="1843959" y="2964290"/>
              <a:ext cx="459782" cy="689672"/>
            </a:xfrm>
            <a:prstGeom prst="rect">
              <a:avLst/>
            </a:prstGeom>
            <a:noFill/>
          </p:spPr>
        </p:pic>
        <p:pic>
          <p:nvPicPr>
            <p:cNvPr id="252956" name="Picture 28" descr="M:\RESOURCES\DVD_ART36\Artwork_Imagery\Icons - Illustrations\Misc\magnifying glass search zoom look.png"/>
            <p:cNvPicPr>
              <a:picLocks noChangeAspect="1" noChangeArrowheads="1"/>
            </p:cNvPicPr>
            <p:nvPr/>
          </p:nvPicPr>
          <p:blipFill>
            <a:blip r:embed="rId18" cstate="print"/>
            <a:srcRect/>
            <a:stretch>
              <a:fillRect/>
            </a:stretch>
          </p:blipFill>
          <p:spPr bwMode="auto">
            <a:xfrm>
              <a:off x="1836773" y="3031369"/>
              <a:ext cx="515778" cy="548332"/>
            </a:xfrm>
            <a:prstGeom prst="rect">
              <a:avLst/>
            </a:prstGeom>
            <a:noFill/>
          </p:spPr>
        </p:pic>
      </p:grpSp>
      <p:grpSp>
        <p:nvGrpSpPr>
          <p:cNvPr id="297" name="Group 296"/>
          <p:cNvGrpSpPr/>
          <p:nvPr/>
        </p:nvGrpSpPr>
        <p:grpSpPr>
          <a:xfrm>
            <a:off x="2098736" y="1828800"/>
            <a:ext cx="1177864" cy="1071092"/>
            <a:chOff x="2681132" y="1573256"/>
            <a:chExt cx="1177864" cy="1071092"/>
          </a:xfrm>
        </p:grpSpPr>
        <p:grpSp>
          <p:nvGrpSpPr>
            <p:cNvPr id="284" name="Group 283"/>
            <p:cNvGrpSpPr/>
            <p:nvPr/>
          </p:nvGrpSpPr>
          <p:grpSpPr>
            <a:xfrm>
              <a:off x="2874917" y="1573256"/>
              <a:ext cx="787445" cy="787445"/>
              <a:chOff x="1822540" y="1173207"/>
              <a:chExt cx="914400" cy="914400"/>
            </a:xfrm>
          </p:grpSpPr>
          <p:sp>
            <p:nvSpPr>
              <p:cNvPr id="285" name="Rounded Rectangle 284"/>
              <p:cNvSpPr/>
              <p:nvPr/>
            </p:nvSpPr>
            <p:spPr bwMode="auto">
              <a:xfrm>
                <a:off x="1822540" y="1173207"/>
                <a:ext cx="914400" cy="914400"/>
              </a:xfrm>
              <a:prstGeom prst="roundRect">
                <a:avLst>
                  <a:gd name="adj" fmla="val 4735"/>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effectLst>
                    <a:outerShdw blurRad="38100" dist="38100" dir="2700000" algn="tl">
                      <a:srgbClr val="000000">
                        <a:alpha val="43137"/>
                      </a:srgbClr>
                    </a:outerShdw>
                  </a:effectLst>
                  <a:latin typeface="Segoe Semibold"/>
                </a:endParaRPr>
              </a:p>
            </p:txBody>
          </p:sp>
          <p:sp>
            <p:nvSpPr>
              <p:cNvPr id="286" name="TextBox 285"/>
              <p:cNvSpPr txBox="1"/>
              <p:nvPr/>
            </p:nvSpPr>
            <p:spPr>
              <a:xfrm>
                <a:off x="1868260" y="1218927"/>
                <a:ext cx="822960" cy="822960"/>
              </a:xfrm>
              <a:prstGeom prst="roundRect">
                <a:avLst>
                  <a:gd name="adj" fmla="val 627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endParaRPr lang="en-US" altLang="zh-CN" dirty="0">
                  <a:effectLst>
                    <a:outerShdw sx="1000" sy="1000" algn="tl">
                      <a:srgbClr val="000000"/>
                    </a:outerShdw>
                  </a:effectLst>
                  <a:latin typeface="+mj-lt"/>
                </a:endParaRPr>
              </a:p>
            </p:txBody>
          </p:sp>
        </p:grpSp>
        <p:sp>
          <p:nvSpPr>
            <p:cNvPr id="203" name="Rectangle 202"/>
            <p:cNvSpPr/>
            <p:nvPr/>
          </p:nvSpPr>
          <p:spPr>
            <a:xfrm>
              <a:off x="2681132" y="2400563"/>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smtClean="0">
                  <a:latin typeface="+mn-lt"/>
                </a:rPr>
                <a:t>互联网门户</a:t>
              </a:r>
              <a:endParaRPr lang="en-US" sz="1200" dirty="0" smtClean="0">
                <a:latin typeface="+mn-lt"/>
              </a:endParaRPr>
            </a:p>
          </p:txBody>
        </p:sp>
        <p:pic>
          <p:nvPicPr>
            <p:cNvPr id="252957" name="Picture 29" descr="M:\RESOURCES\DVD_ART36\Artwork_Imagery\Hardware Photos\OEM HW\TV\TV - Widescreen\flat panel web internet online.png"/>
            <p:cNvPicPr>
              <a:picLocks noChangeAspect="1" noChangeArrowheads="1"/>
            </p:cNvPicPr>
            <p:nvPr/>
          </p:nvPicPr>
          <p:blipFill>
            <a:blip r:embed="rId19" cstate="print"/>
            <a:srcRect/>
            <a:stretch>
              <a:fillRect/>
            </a:stretch>
          </p:blipFill>
          <p:spPr bwMode="auto">
            <a:xfrm>
              <a:off x="2970240" y="1622450"/>
              <a:ext cx="676543" cy="931730"/>
            </a:xfrm>
            <a:prstGeom prst="rect">
              <a:avLst/>
            </a:prstGeom>
            <a:noFill/>
          </p:spPr>
        </p:pic>
        <p:pic>
          <p:nvPicPr>
            <p:cNvPr id="252958" name="Picture 30" descr="M:\RESOURCES\DVD_ART36\Artwork_Imagery\Icons - Illustrations\_ WINDOWS VISTA ICONS\IE 7 Internet Explorer larger.png"/>
            <p:cNvPicPr>
              <a:picLocks noChangeAspect="1" noChangeArrowheads="1"/>
            </p:cNvPicPr>
            <p:nvPr/>
          </p:nvPicPr>
          <p:blipFill>
            <a:blip r:embed="rId20" cstate="print"/>
            <a:srcRect/>
            <a:stretch>
              <a:fillRect/>
            </a:stretch>
          </p:blipFill>
          <p:spPr bwMode="auto">
            <a:xfrm>
              <a:off x="2941610" y="1829637"/>
              <a:ext cx="340962" cy="340962"/>
            </a:xfrm>
            <a:prstGeom prst="rect">
              <a:avLst/>
            </a:prstGeom>
            <a:noFill/>
          </p:spPr>
        </p:pic>
      </p:grpSp>
      <p:grpSp>
        <p:nvGrpSpPr>
          <p:cNvPr id="234" name="Group 233"/>
          <p:cNvGrpSpPr/>
          <p:nvPr/>
        </p:nvGrpSpPr>
        <p:grpSpPr>
          <a:xfrm>
            <a:off x="6842370" y="1589478"/>
            <a:ext cx="995898" cy="2155403"/>
            <a:chOff x="6505282" y="1421838"/>
            <a:chExt cx="995898" cy="2155403"/>
          </a:xfrm>
        </p:grpSpPr>
        <p:sp>
          <p:nvSpPr>
            <p:cNvPr id="218" name="Can 217"/>
            <p:cNvSpPr/>
            <p:nvPr/>
          </p:nvSpPr>
          <p:spPr bwMode="auto">
            <a:xfrm>
              <a:off x="6505282" y="2925175"/>
              <a:ext cx="995898" cy="383714"/>
            </a:xfrm>
            <a:prstGeom prst="can">
              <a:avLst/>
            </a:prstGeom>
            <a:gradFill>
              <a:gsLst>
                <a:gs pos="0">
                  <a:schemeClr val="accent2">
                    <a:lumMod val="50000"/>
                    <a:alpha val="85000"/>
                  </a:schemeClr>
                </a:gs>
                <a:gs pos="80000">
                  <a:schemeClr val="accent1">
                    <a:lumMod val="75000"/>
                  </a:schemeClr>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17" name="Can 216"/>
            <p:cNvSpPr/>
            <p:nvPr/>
          </p:nvSpPr>
          <p:spPr bwMode="auto">
            <a:xfrm>
              <a:off x="6505282" y="2624506"/>
              <a:ext cx="995898" cy="383714"/>
            </a:xfrm>
            <a:prstGeom prst="can">
              <a:avLst/>
            </a:prstGeom>
            <a:gradFill>
              <a:gsLst>
                <a:gs pos="0">
                  <a:schemeClr val="accent2">
                    <a:lumMod val="50000"/>
                    <a:alpha val="85000"/>
                  </a:schemeClr>
                </a:gs>
                <a:gs pos="80000">
                  <a:schemeClr val="accent1">
                    <a:lumMod val="75000"/>
                  </a:schemeClr>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16" name="Can 215"/>
            <p:cNvSpPr/>
            <p:nvPr/>
          </p:nvSpPr>
          <p:spPr bwMode="auto">
            <a:xfrm>
              <a:off x="6505282" y="2323839"/>
              <a:ext cx="995898" cy="383714"/>
            </a:xfrm>
            <a:prstGeom prst="can">
              <a:avLst/>
            </a:prstGeom>
            <a:gradFill>
              <a:gsLst>
                <a:gs pos="0">
                  <a:schemeClr val="accent2">
                    <a:lumMod val="50000"/>
                    <a:alpha val="85000"/>
                  </a:schemeClr>
                </a:gs>
                <a:gs pos="80000">
                  <a:schemeClr val="accent1">
                    <a:lumMod val="75000"/>
                  </a:schemeClr>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15" name="Can 214"/>
            <p:cNvSpPr/>
            <p:nvPr/>
          </p:nvSpPr>
          <p:spPr bwMode="auto">
            <a:xfrm>
              <a:off x="6505282" y="2023172"/>
              <a:ext cx="995898" cy="383714"/>
            </a:xfrm>
            <a:prstGeom prst="can">
              <a:avLst/>
            </a:prstGeom>
            <a:gradFill>
              <a:gsLst>
                <a:gs pos="0">
                  <a:schemeClr val="accent2">
                    <a:lumMod val="50000"/>
                    <a:alpha val="85000"/>
                  </a:schemeClr>
                </a:gs>
                <a:gs pos="80000">
                  <a:schemeClr val="accent1">
                    <a:lumMod val="75000"/>
                  </a:schemeClr>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14" name="Can 213"/>
            <p:cNvSpPr/>
            <p:nvPr/>
          </p:nvSpPr>
          <p:spPr bwMode="auto">
            <a:xfrm>
              <a:off x="6505282" y="1722505"/>
              <a:ext cx="995898" cy="383714"/>
            </a:xfrm>
            <a:prstGeom prst="can">
              <a:avLst/>
            </a:prstGeom>
            <a:gradFill>
              <a:gsLst>
                <a:gs pos="0">
                  <a:schemeClr val="accent2">
                    <a:lumMod val="50000"/>
                    <a:alpha val="85000"/>
                  </a:schemeClr>
                </a:gs>
                <a:gs pos="80000">
                  <a:schemeClr val="accent1">
                    <a:lumMod val="75000"/>
                  </a:schemeClr>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63" name="Can 62"/>
            <p:cNvSpPr/>
            <p:nvPr/>
          </p:nvSpPr>
          <p:spPr bwMode="auto">
            <a:xfrm>
              <a:off x="6505282" y="1421838"/>
              <a:ext cx="995898" cy="383714"/>
            </a:xfrm>
            <a:prstGeom prst="can">
              <a:avLst/>
            </a:prstGeom>
            <a:gradFill>
              <a:gsLst>
                <a:gs pos="0">
                  <a:schemeClr val="accent2">
                    <a:lumMod val="50000"/>
                    <a:alpha val="85000"/>
                  </a:schemeClr>
                </a:gs>
                <a:gs pos="80000">
                  <a:schemeClr val="accent1">
                    <a:lumMod val="75000"/>
                  </a:schemeClr>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6723507" y="1523206"/>
              <a:ext cx="559448"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Dashboard</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accelerator</a:t>
              </a:r>
            </a:p>
          </p:txBody>
        </p:sp>
        <p:sp>
          <p:nvSpPr>
            <p:cNvPr id="96" name="TextBox 95"/>
            <p:cNvSpPr txBox="1"/>
            <p:nvPr/>
          </p:nvSpPr>
          <p:spPr>
            <a:xfrm>
              <a:off x="6672211" y="1833201"/>
              <a:ext cx="662040"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Business</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Forms Server</a:t>
              </a:r>
            </a:p>
          </p:txBody>
        </p:sp>
        <p:sp>
          <p:nvSpPr>
            <p:cNvPr id="97" name="TextBox 96"/>
            <p:cNvSpPr txBox="1"/>
            <p:nvPr/>
          </p:nvSpPr>
          <p:spPr>
            <a:xfrm>
              <a:off x="6755567" y="2180979"/>
              <a:ext cx="495328" cy="124650"/>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err="1" smtClean="0">
                  <a:gradFill>
                    <a:gsLst>
                      <a:gs pos="0">
                        <a:schemeClr val="bg1"/>
                      </a:gs>
                      <a:gs pos="100000">
                        <a:schemeClr val="bg1"/>
                      </a:gs>
                    </a:gsLst>
                    <a:lin ang="16200000" scaled="0"/>
                  </a:gradFill>
                  <a:latin typeface="+mj-lt"/>
                </a:rPr>
                <a:t>OmniFind</a:t>
              </a:r>
              <a:endParaRPr lang="en-US" sz="900" dirty="0" smtClean="0">
                <a:gradFill>
                  <a:gsLst>
                    <a:gs pos="0">
                      <a:schemeClr val="bg1"/>
                    </a:gs>
                    <a:gs pos="100000">
                      <a:schemeClr val="bg1"/>
                    </a:gs>
                  </a:gsLst>
                  <a:lin ang="16200000" scaled="0"/>
                </a:gradFill>
                <a:latin typeface="+mj-lt"/>
              </a:endParaRPr>
            </a:p>
          </p:txBody>
        </p:sp>
        <p:sp>
          <p:nvSpPr>
            <p:cNvPr id="98" name="TextBox 97"/>
            <p:cNvSpPr txBox="1"/>
            <p:nvPr/>
          </p:nvSpPr>
          <p:spPr>
            <a:xfrm>
              <a:off x="6686638" y="2434789"/>
              <a:ext cx="633186"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Lotus</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Connections</a:t>
              </a:r>
            </a:p>
          </p:txBody>
        </p:sp>
        <p:sp>
          <p:nvSpPr>
            <p:cNvPr id="99" name="TextBox 98"/>
            <p:cNvSpPr txBox="1"/>
            <p:nvPr/>
          </p:nvSpPr>
          <p:spPr>
            <a:xfrm>
              <a:off x="6838122" y="2730255"/>
              <a:ext cx="330219"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Lotus</a:t>
              </a:r>
              <a:br>
                <a:rPr lang="en-US" sz="900" dirty="0" smtClean="0">
                  <a:gradFill>
                    <a:gsLst>
                      <a:gs pos="0">
                        <a:schemeClr val="bg1"/>
                      </a:gs>
                      <a:gs pos="100000">
                        <a:schemeClr val="bg1"/>
                      </a:gs>
                    </a:gsLst>
                    <a:lin ang="16200000" scaled="0"/>
                  </a:gradFill>
                  <a:latin typeface="+mj-lt"/>
                </a:rPr>
              </a:br>
              <a:r>
                <a:rPr lang="en-US" sz="900" dirty="0" err="1" smtClean="0">
                  <a:gradFill>
                    <a:gsLst>
                      <a:gs pos="0">
                        <a:schemeClr val="bg1"/>
                      </a:gs>
                      <a:gs pos="100000">
                        <a:schemeClr val="bg1"/>
                      </a:gs>
                    </a:gsLst>
                    <a:lin ang="16200000" scaled="0"/>
                  </a:gradFill>
                  <a:latin typeface="+mj-lt"/>
                </a:rPr>
                <a:t>Quickr</a:t>
              </a:r>
              <a:endParaRPr lang="en-US" sz="900" dirty="0" smtClean="0">
                <a:gradFill>
                  <a:gsLst>
                    <a:gs pos="0">
                      <a:schemeClr val="bg1"/>
                    </a:gs>
                    <a:gs pos="100000">
                      <a:schemeClr val="bg1"/>
                    </a:gs>
                  </a:gsLst>
                  <a:lin ang="16200000" scaled="0"/>
                </a:gradFill>
                <a:latin typeface="+mj-lt"/>
              </a:endParaRPr>
            </a:p>
          </p:txBody>
        </p:sp>
        <p:sp>
          <p:nvSpPr>
            <p:cNvPr id="101" name="TextBox 100"/>
            <p:cNvSpPr txBox="1"/>
            <p:nvPr/>
          </p:nvSpPr>
          <p:spPr>
            <a:xfrm>
              <a:off x="6707477" y="3044125"/>
              <a:ext cx="591508"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err="1" smtClean="0">
                  <a:gradFill>
                    <a:gsLst>
                      <a:gs pos="0">
                        <a:schemeClr val="bg1"/>
                      </a:gs>
                      <a:gs pos="100000">
                        <a:schemeClr val="bg1"/>
                      </a:gs>
                    </a:gsLst>
                    <a:lin ang="16200000" scaled="0"/>
                  </a:gradFill>
                  <a:latin typeface="+mj-lt"/>
                </a:rPr>
                <a:t>WebSphere</a:t>
              </a:r>
              <a:r>
                <a:rPr lang="en-US" sz="900" dirty="0" smtClean="0">
                  <a:gradFill>
                    <a:gsLst>
                      <a:gs pos="0">
                        <a:schemeClr val="bg1"/>
                      </a:gs>
                      <a:gs pos="100000">
                        <a:schemeClr val="bg1"/>
                      </a:gs>
                    </a:gsLst>
                    <a:lin ang="16200000" scaled="0"/>
                  </a:gradFill>
                  <a:latin typeface="+mj-lt"/>
                </a:rPr>
                <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Portal</a:t>
              </a:r>
            </a:p>
          </p:txBody>
        </p:sp>
        <p:pic>
          <p:nvPicPr>
            <p:cNvPr id="252960" name="Picture 32" descr="M:\RESOURCES\PPT Resources\Logos\IBM (white).png"/>
            <p:cNvPicPr>
              <a:picLocks noChangeAspect="1" noChangeArrowheads="1"/>
            </p:cNvPicPr>
            <p:nvPr/>
          </p:nvPicPr>
          <p:blipFill>
            <a:blip r:embed="rId21" cstate="print"/>
            <a:srcRect/>
            <a:stretch>
              <a:fillRect/>
            </a:stretch>
          </p:blipFill>
          <p:spPr bwMode="auto">
            <a:xfrm>
              <a:off x="6739888" y="3391454"/>
              <a:ext cx="526687" cy="185787"/>
            </a:xfrm>
            <a:prstGeom prst="rect">
              <a:avLst/>
            </a:prstGeom>
            <a:noFill/>
          </p:spPr>
        </p:pic>
      </p:grpSp>
      <p:grpSp>
        <p:nvGrpSpPr>
          <p:cNvPr id="233" name="Group 232"/>
          <p:cNvGrpSpPr/>
          <p:nvPr/>
        </p:nvGrpSpPr>
        <p:grpSpPr>
          <a:xfrm>
            <a:off x="7919502" y="1589478"/>
            <a:ext cx="995898" cy="2127041"/>
            <a:chOff x="7706401" y="1421838"/>
            <a:chExt cx="995898" cy="2127041"/>
          </a:xfrm>
        </p:grpSpPr>
        <p:sp>
          <p:nvSpPr>
            <p:cNvPr id="219" name="Can 218"/>
            <p:cNvSpPr/>
            <p:nvPr/>
          </p:nvSpPr>
          <p:spPr bwMode="auto">
            <a:xfrm>
              <a:off x="7706401" y="2925175"/>
              <a:ext cx="995898" cy="383714"/>
            </a:xfrm>
            <a:prstGeom prst="can">
              <a:avLst/>
            </a:prstGeom>
            <a:gradFill>
              <a:gsLst>
                <a:gs pos="0">
                  <a:schemeClr val="accent5">
                    <a:lumMod val="50000"/>
                    <a:alpha val="85000"/>
                  </a:schemeClr>
                </a:gs>
                <a:gs pos="80000">
                  <a:schemeClr val="accent5">
                    <a:lumMod val="75000"/>
                  </a:schemeClr>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0" name="Can 219"/>
            <p:cNvSpPr/>
            <p:nvPr/>
          </p:nvSpPr>
          <p:spPr bwMode="auto">
            <a:xfrm>
              <a:off x="7706401" y="2624506"/>
              <a:ext cx="995898" cy="383714"/>
            </a:xfrm>
            <a:prstGeom prst="can">
              <a:avLst/>
            </a:prstGeom>
            <a:gradFill>
              <a:gsLst>
                <a:gs pos="0">
                  <a:schemeClr val="accent5">
                    <a:lumMod val="50000"/>
                    <a:alpha val="85000"/>
                  </a:schemeClr>
                </a:gs>
                <a:gs pos="80000">
                  <a:schemeClr val="accent5">
                    <a:lumMod val="75000"/>
                  </a:schemeClr>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1" name="Can 220"/>
            <p:cNvSpPr/>
            <p:nvPr/>
          </p:nvSpPr>
          <p:spPr bwMode="auto">
            <a:xfrm>
              <a:off x="7706401" y="2323839"/>
              <a:ext cx="995898" cy="383714"/>
            </a:xfrm>
            <a:prstGeom prst="can">
              <a:avLst/>
            </a:prstGeom>
            <a:gradFill>
              <a:gsLst>
                <a:gs pos="0">
                  <a:schemeClr val="accent5">
                    <a:lumMod val="50000"/>
                    <a:alpha val="85000"/>
                  </a:schemeClr>
                </a:gs>
                <a:gs pos="80000">
                  <a:schemeClr val="accent5">
                    <a:lumMod val="75000"/>
                  </a:schemeClr>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2" name="Can 221"/>
            <p:cNvSpPr/>
            <p:nvPr/>
          </p:nvSpPr>
          <p:spPr bwMode="auto">
            <a:xfrm>
              <a:off x="7706401" y="2023172"/>
              <a:ext cx="995898" cy="383714"/>
            </a:xfrm>
            <a:prstGeom prst="can">
              <a:avLst/>
            </a:prstGeom>
            <a:gradFill>
              <a:gsLst>
                <a:gs pos="0">
                  <a:schemeClr val="accent5">
                    <a:lumMod val="50000"/>
                    <a:alpha val="85000"/>
                  </a:schemeClr>
                </a:gs>
                <a:gs pos="80000">
                  <a:schemeClr val="accent5">
                    <a:lumMod val="75000"/>
                  </a:schemeClr>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3" name="Can 222"/>
            <p:cNvSpPr/>
            <p:nvPr/>
          </p:nvSpPr>
          <p:spPr bwMode="auto">
            <a:xfrm>
              <a:off x="7706401" y="1722505"/>
              <a:ext cx="995898" cy="383714"/>
            </a:xfrm>
            <a:prstGeom prst="can">
              <a:avLst/>
            </a:prstGeom>
            <a:gradFill>
              <a:gsLst>
                <a:gs pos="0">
                  <a:schemeClr val="accent5">
                    <a:lumMod val="50000"/>
                    <a:alpha val="85000"/>
                  </a:schemeClr>
                </a:gs>
                <a:gs pos="80000">
                  <a:schemeClr val="accent5">
                    <a:lumMod val="75000"/>
                  </a:schemeClr>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4" name="Can 223"/>
            <p:cNvSpPr/>
            <p:nvPr/>
          </p:nvSpPr>
          <p:spPr bwMode="auto">
            <a:xfrm>
              <a:off x="7706401" y="1421838"/>
              <a:ext cx="995898" cy="383714"/>
            </a:xfrm>
            <a:prstGeom prst="can">
              <a:avLst/>
            </a:prstGeom>
            <a:gradFill>
              <a:gsLst>
                <a:gs pos="0">
                  <a:schemeClr val="accent5">
                    <a:lumMod val="50000"/>
                    <a:alpha val="85000"/>
                  </a:schemeClr>
                </a:gs>
                <a:gs pos="80000">
                  <a:schemeClr val="accent5">
                    <a:lumMod val="75000"/>
                  </a:schemeClr>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5" name="TextBox 224"/>
            <p:cNvSpPr txBox="1"/>
            <p:nvPr/>
          </p:nvSpPr>
          <p:spPr>
            <a:xfrm>
              <a:off x="7874933" y="1523206"/>
              <a:ext cx="658835"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BPEL Process</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Manager</a:t>
              </a:r>
            </a:p>
          </p:txBody>
        </p:sp>
        <p:sp>
          <p:nvSpPr>
            <p:cNvPr id="226" name="TextBox 225"/>
            <p:cNvSpPr txBox="1"/>
            <p:nvPr/>
          </p:nvSpPr>
          <p:spPr>
            <a:xfrm>
              <a:off x="7864514" y="1833201"/>
              <a:ext cx="679673"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Collaboration</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Suite</a:t>
              </a:r>
            </a:p>
          </p:txBody>
        </p:sp>
        <p:sp>
          <p:nvSpPr>
            <p:cNvPr id="227" name="TextBox 226"/>
            <p:cNvSpPr txBox="1"/>
            <p:nvPr/>
          </p:nvSpPr>
          <p:spPr>
            <a:xfrm>
              <a:off x="7870124" y="2142234"/>
              <a:ext cx="668453"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Portal Search</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Ultra Search</a:t>
              </a:r>
            </a:p>
          </p:txBody>
        </p:sp>
        <p:sp>
          <p:nvSpPr>
            <p:cNvPr id="228" name="TextBox 227"/>
            <p:cNvSpPr txBox="1"/>
            <p:nvPr/>
          </p:nvSpPr>
          <p:spPr>
            <a:xfrm>
              <a:off x="7917413" y="2434789"/>
              <a:ext cx="573875"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err="1" smtClean="0">
                  <a:gradFill>
                    <a:gsLst>
                      <a:gs pos="0">
                        <a:schemeClr val="bg1"/>
                      </a:gs>
                      <a:gs pos="100000">
                        <a:schemeClr val="bg1"/>
                      </a:gs>
                    </a:gsLst>
                    <a:lin ang="16200000" scaled="0"/>
                  </a:gradFill>
                  <a:latin typeface="+mj-lt"/>
                </a:rPr>
                <a:t>WebCenter</a:t>
              </a:r>
              <a:r>
                <a:rPr lang="en-US" sz="900" dirty="0" smtClean="0">
                  <a:gradFill>
                    <a:gsLst>
                      <a:gs pos="0">
                        <a:schemeClr val="bg1"/>
                      </a:gs>
                      <a:gs pos="100000">
                        <a:schemeClr val="bg1"/>
                      </a:gs>
                    </a:gsLst>
                    <a:lin ang="16200000" scaled="0"/>
                  </a:gradFill>
                  <a:latin typeface="+mj-lt"/>
                </a:rPr>
                <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Suite</a:t>
              </a:r>
            </a:p>
          </p:txBody>
        </p:sp>
        <p:sp>
          <p:nvSpPr>
            <p:cNvPr id="229" name="TextBox 228"/>
            <p:cNvSpPr txBox="1"/>
            <p:nvPr/>
          </p:nvSpPr>
          <p:spPr>
            <a:xfrm>
              <a:off x="8006380" y="2792579"/>
              <a:ext cx="395942" cy="124650"/>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smtClean="0">
                  <a:gradFill>
                    <a:gsLst>
                      <a:gs pos="0">
                        <a:schemeClr val="bg1"/>
                      </a:gs>
                      <a:gs pos="100000">
                        <a:schemeClr val="bg1"/>
                      </a:gs>
                    </a:gsLst>
                    <a:lin ang="16200000" scaled="0"/>
                  </a:gradFill>
                  <a:latin typeface="+mj-lt"/>
                </a:rPr>
                <a:t>Beehive</a:t>
              </a:r>
            </a:p>
          </p:txBody>
        </p:sp>
        <p:sp>
          <p:nvSpPr>
            <p:cNvPr id="230" name="TextBox 229"/>
            <p:cNvSpPr txBox="1"/>
            <p:nvPr/>
          </p:nvSpPr>
          <p:spPr>
            <a:xfrm>
              <a:off x="7951876" y="3044125"/>
              <a:ext cx="504946" cy="249299"/>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900" dirty="0" err="1" smtClean="0">
                  <a:gradFill>
                    <a:gsLst>
                      <a:gs pos="0">
                        <a:schemeClr val="bg1"/>
                      </a:gs>
                      <a:gs pos="100000">
                        <a:schemeClr val="bg1"/>
                      </a:gs>
                    </a:gsLst>
                    <a:lin ang="16200000" scaled="0"/>
                  </a:gradFill>
                  <a:latin typeface="+mj-lt"/>
                </a:rPr>
                <a:t>WebLogic</a:t>
              </a:r>
              <a:r>
                <a:rPr lang="en-US" sz="900" dirty="0" smtClean="0">
                  <a:gradFill>
                    <a:gsLst>
                      <a:gs pos="0">
                        <a:schemeClr val="bg1"/>
                      </a:gs>
                      <a:gs pos="100000">
                        <a:schemeClr val="bg1"/>
                      </a:gs>
                    </a:gsLst>
                    <a:lin ang="16200000" scaled="0"/>
                  </a:gradFill>
                  <a:latin typeface="+mj-lt"/>
                </a:rPr>
                <a:t/>
              </a:r>
              <a:br>
                <a:rPr lang="en-US" sz="900" dirty="0" smtClean="0">
                  <a:gradFill>
                    <a:gsLst>
                      <a:gs pos="0">
                        <a:schemeClr val="bg1"/>
                      </a:gs>
                      <a:gs pos="100000">
                        <a:schemeClr val="bg1"/>
                      </a:gs>
                    </a:gsLst>
                    <a:lin ang="16200000" scaled="0"/>
                  </a:gradFill>
                  <a:latin typeface="+mj-lt"/>
                </a:rPr>
              </a:br>
              <a:r>
                <a:rPr lang="en-US" sz="900" dirty="0" smtClean="0">
                  <a:gradFill>
                    <a:gsLst>
                      <a:gs pos="0">
                        <a:schemeClr val="bg1"/>
                      </a:gs>
                      <a:gs pos="100000">
                        <a:schemeClr val="bg1"/>
                      </a:gs>
                    </a:gsLst>
                    <a:lin ang="16200000" scaled="0"/>
                  </a:gradFill>
                  <a:latin typeface="+mj-lt"/>
                </a:rPr>
                <a:t>AS</a:t>
              </a:r>
            </a:p>
          </p:txBody>
        </p:sp>
        <p:pic>
          <p:nvPicPr>
            <p:cNvPr id="252961" name="Picture 33" descr="M:\RESOURCES\PPT Resources\Logos\Oracle_white.png"/>
            <p:cNvPicPr>
              <a:picLocks noChangeAspect="1" noChangeArrowheads="1"/>
            </p:cNvPicPr>
            <p:nvPr/>
          </p:nvPicPr>
          <p:blipFill>
            <a:blip r:embed="rId22" cstate="print"/>
            <a:srcRect/>
            <a:stretch>
              <a:fillRect/>
            </a:stretch>
          </p:blipFill>
          <p:spPr bwMode="auto">
            <a:xfrm>
              <a:off x="7757223" y="3435377"/>
              <a:ext cx="894254" cy="113502"/>
            </a:xfrm>
            <a:prstGeom prst="rect">
              <a:avLst/>
            </a:prstGeom>
            <a:noFill/>
          </p:spPr>
        </p:pic>
      </p:grpSp>
      <p:grpSp>
        <p:nvGrpSpPr>
          <p:cNvPr id="235" name="Group 234"/>
          <p:cNvGrpSpPr/>
          <p:nvPr/>
        </p:nvGrpSpPr>
        <p:grpSpPr>
          <a:xfrm>
            <a:off x="5765238" y="1589478"/>
            <a:ext cx="995898" cy="2135021"/>
            <a:chOff x="5304164" y="1421838"/>
            <a:chExt cx="995898" cy="2135021"/>
          </a:xfrm>
        </p:grpSpPr>
        <p:sp>
          <p:nvSpPr>
            <p:cNvPr id="231" name="Can 230"/>
            <p:cNvSpPr/>
            <p:nvPr/>
          </p:nvSpPr>
          <p:spPr bwMode="auto">
            <a:xfrm>
              <a:off x="5304164" y="1421838"/>
              <a:ext cx="995898" cy="1879301"/>
            </a:xfrm>
            <a:prstGeom prst="can">
              <a:avLst>
                <a:gd name="adj" fmla="val 9438"/>
              </a:avLst>
            </a:prstGeom>
            <a:gradFill>
              <a:gsLst>
                <a:gs pos="0">
                  <a:schemeClr val="accent4">
                    <a:lumMod val="50000"/>
                  </a:schemeClr>
                </a:gs>
                <a:gs pos="80000">
                  <a:schemeClr val="accent4">
                    <a:lumMod val="75000"/>
                  </a:schemeClr>
                </a:gs>
                <a:gs pos="100000">
                  <a:schemeClr val="accent4"/>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32" name="TextBox 231"/>
            <p:cNvSpPr txBox="1"/>
            <p:nvPr/>
          </p:nvSpPr>
          <p:spPr>
            <a:xfrm>
              <a:off x="5455865" y="2180979"/>
              <a:ext cx="692497" cy="145424"/>
            </a:xfrm>
            <a:prstGeom prst="rect">
              <a:avLst/>
            </a:prstGeom>
          </p:spPr>
          <p:txBody>
            <a:bodyPr vert="horz" wrap="none" lIns="0" tIns="0" rIns="0" bIns="0" rtlCol="0">
              <a:spAutoFit/>
            </a:bodyPr>
            <a:lstStyle/>
            <a:p>
              <a:pPr algn="ctr">
                <a:lnSpc>
                  <a:spcPct val="90000"/>
                </a:lnSpc>
                <a:spcBef>
                  <a:spcPct val="20000"/>
                </a:spcBef>
                <a:buClr>
                  <a:srgbClr val="777777"/>
                </a:buClr>
                <a:buSzPct val="130000"/>
              </a:pPr>
              <a:r>
                <a:rPr lang="en-US" sz="1050" b="1" dirty="0" smtClean="0">
                  <a:gradFill>
                    <a:gsLst>
                      <a:gs pos="0">
                        <a:schemeClr val="bg1"/>
                      </a:gs>
                      <a:gs pos="100000">
                        <a:schemeClr val="bg1"/>
                      </a:gs>
                    </a:gsLst>
                    <a:lin ang="16200000" scaled="0"/>
                  </a:gradFill>
                  <a:latin typeface="+mj-lt"/>
                </a:rPr>
                <a:t>SharePoint</a:t>
              </a:r>
              <a:endParaRPr lang="en-US" sz="900" b="1" dirty="0" smtClean="0">
                <a:gradFill>
                  <a:gsLst>
                    <a:gs pos="0">
                      <a:schemeClr val="bg1"/>
                    </a:gs>
                    <a:gs pos="100000">
                      <a:schemeClr val="bg1"/>
                    </a:gs>
                  </a:gsLst>
                  <a:lin ang="16200000" scaled="0"/>
                </a:gradFill>
                <a:latin typeface="+mj-lt"/>
              </a:endParaRPr>
            </a:p>
          </p:txBody>
        </p:sp>
        <p:pic>
          <p:nvPicPr>
            <p:cNvPr id="252937" name="Picture 9" descr="M:\RESOURCES\DVD_ART36\Logos\MICROSOFT (brand)\Microsoft corporate logo white.png"/>
            <p:cNvPicPr>
              <a:picLocks noChangeAspect="1" noChangeArrowheads="1"/>
            </p:cNvPicPr>
            <p:nvPr/>
          </p:nvPicPr>
          <p:blipFill>
            <a:blip r:embed="rId23" cstate="print"/>
            <a:srcRect/>
            <a:stretch>
              <a:fillRect/>
            </a:stretch>
          </p:blipFill>
          <p:spPr bwMode="auto">
            <a:xfrm>
              <a:off x="5345237" y="3400216"/>
              <a:ext cx="913752" cy="156643"/>
            </a:xfrm>
            <a:prstGeom prst="rect">
              <a:avLst/>
            </a:prstGeom>
            <a:noFill/>
          </p:spPr>
        </p:pic>
      </p:grpSp>
      <p:grpSp>
        <p:nvGrpSpPr>
          <p:cNvPr id="295" name="Group 294"/>
          <p:cNvGrpSpPr/>
          <p:nvPr/>
        </p:nvGrpSpPr>
        <p:grpSpPr>
          <a:xfrm>
            <a:off x="282738" y="1573256"/>
            <a:ext cx="1177864" cy="1062439"/>
            <a:chOff x="282738" y="1573256"/>
            <a:chExt cx="1177864" cy="1062439"/>
          </a:xfrm>
        </p:grpSpPr>
        <p:grpSp>
          <p:nvGrpSpPr>
            <p:cNvPr id="280" name="Group 279"/>
            <p:cNvGrpSpPr/>
            <p:nvPr/>
          </p:nvGrpSpPr>
          <p:grpSpPr>
            <a:xfrm>
              <a:off x="474617" y="1573256"/>
              <a:ext cx="787445" cy="787445"/>
              <a:chOff x="1822540" y="1173207"/>
              <a:chExt cx="914400" cy="914400"/>
            </a:xfrm>
          </p:grpSpPr>
          <p:sp>
            <p:nvSpPr>
              <p:cNvPr id="278" name="Rounded Rectangle 277"/>
              <p:cNvSpPr/>
              <p:nvPr/>
            </p:nvSpPr>
            <p:spPr bwMode="auto">
              <a:xfrm>
                <a:off x="1822540" y="1173207"/>
                <a:ext cx="914400" cy="914400"/>
              </a:xfrm>
              <a:prstGeom prst="roundRect">
                <a:avLst>
                  <a:gd name="adj" fmla="val 4735"/>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effectLst>
                    <a:outerShdw blurRad="38100" dist="38100" dir="2700000" algn="tl">
                      <a:srgbClr val="000000">
                        <a:alpha val="43137"/>
                      </a:srgbClr>
                    </a:outerShdw>
                  </a:effectLst>
                  <a:latin typeface="Segoe Semibold"/>
                </a:endParaRPr>
              </a:p>
            </p:txBody>
          </p:sp>
          <p:sp>
            <p:nvSpPr>
              <p:cNvPr id="279" name="TextBox 278"/>
              <p:cNvSpPr txBox="1"/>
              <p:nvPr/>
            </p:nvSpPr>
            <p:spPr>
              <a:xfrm>
                <a:off x="1868260" y="1218927"/>
                <a:ext cx="822960" cy="822960"/>
              </a:xfrm>
              <a:prstGeom prst="roundRect">
                <a:avLst>
                  <a:gd name="adj" fmla="val 627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endParaRPr lang="en-US" altLang="zh-CN" dirty="0">
                  <a:effectLst>
                    <a:outerShdw sx="1000" sy="1000" algn="tl">
                      <a:srgbClr val="000000"/>
                    </a:outerShdw>
                  </a:effectLst>
                  <a:latin typeface="+mj-lt"/>
                </a:endParaRPr>
              </a:p>
            </p:txBody>
          </p:sp>
        </p:grpSp>
        <p:sp>
          <p:nvSpPr>
            <p:cNvPr id="237" name="Rectangle 236"/>
            <p:cNvSpPr/>
            <p:nvPr/>
          </p:nvSpPr>
          <p:spPr>
            <a:xfrm>
              <a:off x="282738" y="2391910"/>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a:lnSpc>
                  <a:spcPct val="80000"/>
                </a:lnSpc>
              </a:pPr>
              <a:r>
                <a:rPr lang="zh-CN" altLang="en-US" sz="1200" dirty="0" smtClean="0">
                  <a:latin typeface="+mn-lt"/>
                </a:rPr>
                <a:t>商务智能</a:t>
              </a:r>
              <a:endParaRPr lang="en-US" sz="1200" dirty="0" smtClean="0">
                <a:latin typeface="+mn-lt"/>
              </a:endParaRPr>
            </a:p>
          </p:txBody>
        </p:sp>
        <p:pic>
          <p:nvPicPr>
            <p:cNvPr id="252966" name="Picture 38" descr="M:\RESOURCES\DVD_ART36\Artwork_Imagery\Icons - Illustrations\_ REAL VISTA STYLE\area chart graph.png"/>
            <p:cNvPicPr>
              <a:picLocks noChangeAspect="1" noChangeArrowheads="1"/>
            </p:cNvPicPr>
            <p:nvPr/>
          </p:nvPicPr>
          <p:blipFill>
            <a:blip r:embed="rId24" cstate="print"/>
            <a:srcRect/>
            <a:stretch>
              <a:fillRect/>
            </a:stretch>
          </p:blipFill>
          <p:spPr bwMode="auto">
            <a:xfrm>
              <a:off x="590921" y="1686344"/>
              <a:ext cx="585061" cy="585061"/>
            </a:xfrm>
            <a:prstGeom prst="rect">
              <a:avLst/>
            </a:prstGeom>
            <a:noFill/>
          </p:spPr>
        </p:pic>
        <p:pic>
          <p:nvPicPr>
            <p:cNvPr id="252965" name="Picture 37" descr="M:\RESOURCES\DVD_ART36\Artwork_Imagery\Icons - Illustrations\_ REAL VISTA STYLE\people executive icon business man.png"/>
            <p:cNvPicPr>
              <a:picLocks noChangeAspect="1" noChangeArrowheads="1"/>
            </p:cNvPicPr>
            <p:nvPr/>
          </p:nvPicPr>
          <p:blipFill>
            <a:blip r:embed="rId25" cstate="print"/>
            <a:srcRect/>
            <a:stretch>
              <a:fillRect/>
            </a:stretch>
          </p:blipFill>
          <p:spPr bwMode="auto">
            <a:xfrm flipH="1">
              <a:off x="564263" y="1656701"/>
              <a:ext cx="626329" cy="626329"/>
            </a:xfrm>
            <a:prstGeom prst="rect">
              <a:avLst/>
            </a:prstGeom>
            <a:noFill/>
          </p:spPr>
        </p:pic>
      </p:grpSp>
      <p:pic>
        <p:nvPicPr>
          <p:cNvPr id="252967" name="Picture 39"/>
          <p:cNvPicPr>
            <a:picLocks noChangeAspect="1" noChangeArrowheads="1"/>
          </p:cNvPicPr>
          <p:nvPr/>
        </p:nvPicPr>
        <p:blipFill>
          <a:blip r:embed="rId26" cstate="print"/>
          <a:srcRect l="31937" t="29124" r="33853"/>
          <a:stretch>
            <a:fillRect/>
          </a:stretch>
        </p:blipFill>
        <p:spPr bwMode="auto">
          <a:xfrm>
            <a:off x="7203159" y="1219200"/>
            <a:ext cx="243840" cy="436563"/>
          </a:xfrm>
          <a:prstGeom prst="rect">
            <a:avLst/>
          </a:prstGeom>
          <a:noFill/>
          <a:ln w="9525">
            <a:noFill/>
            <a:miter lim="800000"/>
            <a:headEnd/>
            <a:tailEnd/>
          </a:ln>
          <a:effectLst/>
        </p:spPr>
      </p:pic>
      <p:pic>
        <p:nvPicPr>
          <p:cNvPr id="270" name="Picture 39"/>
          <p:cNvPicPr>
            <a:picLocks noChangeAspect="1" noChangeArrowheads="1"/>
          </p:cNvPicPr>
          <p:nvPr/>
        </p:nvPicPr>
        <p:blipFill>
          <a:blip r:embed="rId26" cstate="print"/>
          <a:srcRect l="31937" t="29124" r="33853"/>
          <a:stretch>
            <a:fillRect/>
          </a:stretch>
        </p:blipFill>
        <p:spPr bwMode="auto">
          <a:xfrm>
            <a:off x="8257883" y="1219200"/>
            <a:ext cx="243840" cy="436563"/>
          </a:xfrm>
          <a:prstGeom prst="rect">
            <a:avLst/>
          </a:prstGeom>
          <a:noFill/>
          <a:ln w="9525">
            <a:noFill/>
            <a:miter lim="800000"/>
            <a:headEnd/>
            <a:tailEnd/>
          </a:ln>
          <a:effectLst/>
        </p:spPr>
      </p:pic>
      <p:pic>
        <p:nvPicPr>
          <p:cNvPr id="271" name="Picture 39"/>
          <p:cNvPicPr>
            <a:picLocks noChangeAspect="1" noChangeArrowheads="1"/>
          </p:cNvPicPr>
          <p:nvPr/>
        </p:nvPicPr>
        <p:blipFill>
          <a:blip r:embed="rId27" cstate="print"/>
          <a:srcRect l="31937" t="29124" r="33853"/>
          <a:stretch>
            <a:fillRect/>
          </a:stretch>
        </p:blipFill>
        <p:spPr bwMode="auto">
          <a:xfrm>
            <a:off x="6175356" y="1310640"/>
            <a:ext cx="141694" cy="253682"/>
          </a:xfrm>
          <a:prstGeom prst="rect">
            <a:avLst/>
          </a:prstGeom>
          <a:noFill/>
          <a:ln w="9525">
            <a:noFill/>
            <a:miter lim="800000"/>
            <a:headEnd/>
            <a:tailEnd/>
          </a:ln>
          <a:effectLst/>
        </p:spPr>
      </p:pic>
      <p:pic>
        <p:nvPicPr>
          <p:cNvPr id="132" name="Picture 7" descr="C:\Users\mitchelld\Desktop\Gideon Icons\enterprise content types.png"/>
          <p:cNvPicPr>
            <a:picLocks noChangeAspect="1" noChangeArrowheads="1"/>
          </p:cNvPicPr>
          <p:nvPr/>
        </p:nvPicPr>
        <p:blipFill>
          <a:blip r:embed="rId28" cstate="print"/>
          <a:srcRect/>
          <a:stretch>
            <a:fillRect/>
          </a:stretch>
        </p:blipFill>
        <p:spPr bwMode="auto">
          <a:xfrm>
            <a:off x="6400800" y="4648199"/>
            <a:ext cx="1269943" cy="1214717"/>
          </a:xfrm>
          <a:prstGeom prst="rect">
            <a:avLst/>
          </a:prstGeom>
          <a:noFill/>
        </p:spPr>
      </p:pic>
      <p:grpSp>
        <p:nvGrpSpPr>
          <p:cNvPr id="141" name="Group 140"/>
          <p:cNvGrpSpPr/>
          <p:nvPr/>
        </p:nvGrpSpPr>
        <p:grpSpPr>
          <a:xfrm>
            <a:off x="4572000" y="5138703"/>
            <a:ext cx="1502166" cy="1338297"/>
            <a:chOff x="6129338" y="2619375"/>
            <a:chExt cx="3167062" cy="3251200"/>
          </a:xfrm>
        </p:grpSpPr>
        <p:pic>
          <p:nvPicPr>
            <p:cNvPr id="142" name="Picture 18" descr="C:\Users\mitchelld\Desktop\Assets\Iconshock\Real_Vista_Style\General\world_256.png"/>
            <p:cNvPicPr>
              <a:picLocks noChangeAspect="1" noChangeArrowheads="1"/>
            </p:cNvPicPr>
            <p:nvPr/>
          </p:nvPicPr>
          <p:blipFill>
            <a:blip r:embed="rId29" cstate="print"/>
            <a:srcRect/>
            <a:stretch>
              <a:fillRect/>
            </a:stretch>
          </p:blipFill>
          <p:spPr bwMode="auto">
            <a:xfrm>
              <a:off x="6129338" y="2619375"/>
              <a:ext cx="3059953" cy="3251200"/>
            </a:xfrm>
            <a:prstGeom prst="rect">
              <a:avLst/>
            </a:prstGeom>
            <a:noFill/>
          </p:spPr>
        </p:pic>
        <p:pic>
          <p:nvPicPr>
            <p:cNvPr id="143" name="Picture 19" descr="C:\Users\mitchelld\Desktop\Assets\Iconshock\Real_Vista_Style\Networking\network_connector_256.png"/>
            <p:cNvPicPr>
              <a:picLocks noChangeAspect="1" noChangeArrowheads="1"/>
            </p:cNvPicPr>
            <p:nvPr/>
          </p:nvPicPr>
          <p:blipFill>
            <a:blip r:embed="rId30" cstate="print"/>
            <a:srcRect/>
            <a:stretch>
              <a:fillRect/>
            </a:stretch>
          </p:blipFill>
          <p:spPr bwMode="auto">
            <a:xfrm>
              <a:off x="6934200" y="3200400"/>
              <a:ext cx="2362200" cy="2362200"/>
            </a:xfrm>
            <a:prstGeom prst="rect">
              <a:avLst/>
            </a:prstGeom>
            <a:noFill/>
          </p:spPr>
        </p:pic>
        <p:pic>
          <p:nvPicPr>
            <p:cNvPr id="145" name="Picture 20" descr="C:\Users\mitchelld\Desktop\Assets\Iconshock\Real_Vista_Style\Accounting\conciliation 256.png"/>
            <p:cNvPicPr>
              <a:picLocks noChangeAspect="1" noChangeArrowheads="1"/>
            </p:cNvPicPr>
            <p:nvPr/>
          </p:nvPicPr>
          <p:blipFill>
            <a:blip r:embed="rId31" cstate="print"/>
            <a:srcRect/>
            <a:stretch>
              <a:fillRect/>
            </a:stretch>
          </p:blipFill>
          <p:spPr bwMode="auto">
            <a:xfrm>
              <a:off x="6858000" y="3429000"/>
              <a:ext cx="1778000" cy="1778000"/>
            </a:xfrm>
            <a:prstGeom prst="rect">
              <a:avLst/>
            </a:prstGeom>
            <a:noFill/>
          </p:spPr>
        </p:pic>
      </p:grpSp>
      <p:grpSp>
        <p:nvGrpSpPr>
          <p:cNvPr id="146" name="Group 145"/>
          <p:cNvGrpSpPr/>
          <p:nvPr/>
        </p:nvGrpSpPr>
        <p:grpSpPr>
          <a:xfrm>
            <a:off x="2895600" y="5105400"/>
            <a:ext cx="1330980" cy="1196738"/>
            <a:chOff x="4016643" y="5181600"/>
            <a:chExt cx="1002933" cy="941656"/>
          </a:xfrm>
        </p:grpSpPr>
        <p:pic>
          <p:nvPicPr>
            <p:cNvPr id="147" name="Picture 146" descr="C:\Users\mitchelld\Desktop\Assets\Iconshock\Real_Vista_Style\Networking\server_256.png"/>
            <p:cNvPicPr>
              <a:picLocks noChangeAspect="1" noChangeArrowheads="1"/>
            </p:cNvPicPr>
            <p:nvPr/>
          </p:nvPicPr>
          <p:blipFill>
            <a:blip r:embed="rId32" cstate="print"/>
            <a:srcRect/>
            <a:stretch>
              <a:fillRect/>
            </a:stretch>
          </p:blipFill>
          <p:spPr bwMode="auto">
            <a:xfrm>
              <a:off x="4016643" y="5319792"/>
              <a:ext cx="762000" cy="762000"/>
            </a:xfrm>
            <a:prstGeom prst="rect">
              <a:avLst/>
            </a:prstGeom>
            <a:noFill/>
          </p:spPr>
        </p:pic>
        <p:pic>
          <p:nvPicPr>
            <p:cNvPr id="148" name="Picture 147" descr="C:\Users\mitchelld\Desktop\Assets\Iconshock\Real_Vista_Style\Accounting\product finished 256.png"/>
            <p:cNvPicPr>
              <a:picLocks noChangeAspect="1" noChangeArrowheads="1"/>
            </p:cNvPicPr>
            <p:nvPr/>
          </p:nvPicPr>
          <p:blipFill>
            <a:blip r:embed="rId33" cstate="print">
              <a:duotone>
                <a:prstClr val="black"/>
                <a:schemeClr val="accent4">
                  <a:tint val="45000"/>
                  <a:satMod val="400000"/>
                </a:schemeClr>
              </a:duotone>
            </a:blip>
            <a:srcRect/>
            <a:stretch>
              <a:fillRect/>
            </a:stretch>
          </p:blipFill>
          <p:spPr bwMode="auto">
            <a:xfrm>
              <a:off x="4495800" y="5693043"/>
              <a:ext cx="430213" cy="430213"/>
            </a:xfrm>
            <a:prstGeom prst="rect">
              <a:avLst/>
            </a:prstGeom>
            <a:noFill/>
          </p:spPr>
        </p:pic>
        <p:pic>
          <p:nvPicPr>
            <p:cNvPr id="149" name="Picture 148" descr="C:\Users\mitchelld\Desktop\Assets\Iconshock\Real_Vista_Style\Accounting\product finished 256.png"/>
            <p:cNvPicPr>
              <a:picLocks noChangeAspect="1" noChangeArrowheads="1"/>
            </p:cNvPicPr>
            <p:nvPr/>
          </p:nvPicPr>
          <p:blipFill>
            <a:blip r:embed="rId33" cstate="print">
              <a:duotone>
                <a:prstClr val="black"/>
                <a:schemeClr val="accent1">
                  <a:tint val="45000"/>
                  <a:satMod val="400000"/>
                </a:schemeClr>
              </a:duotone>
            </a:blip>
            <a:srcRect/>
            <a:stretch>
              <a:fillRect/>
            </a:stretch>
          </p:blipFill>
          <p:spPr bwMode="auto">
            <a:xfrm>
              <a:off x="4495800" y="5181600"/>
              <a:ext cx="430213" cy="430213"/>
            </a:xfrm>
            <a:prstGeom prst="rect">
              <a:avLst/>
            </a:prstGeom>
            <a:noFill/>
          </p:spPr>
        </p:pic>
        <p:pic>
          <p:nvPicPr>
            <p:cNvPr id="150" name="Picture 149" descr="C:\Users\mitchelld\Desktop\Assets\Iconshock\Real_Vista_Style\Accounting\product finished 256.png"/>
            <p:cNvPicPr>
              <a:picLocks noChangeAspect="1" noChangeArrowheads="1"/>
            </p:cNvPicPr>
            <p:nvPr/>
          </p:nvPicPr>
          <p:blipFill>
            <a:blip r:embed="rId33" cstate="print">
              <a:duotone>
                <a:prstClr val="black"/>
                <a:schemeClr val="accent5">
                  <a:tint val="45000"/>
                  <a:satMod val="400000"/>
                </a:schemeClr>
              </a:duotone>
            </a:blip>
            <a:srcRect/>
            <a:stretch>
              <a:fillRect/>
            </a:stretch>
          </p:blipFill>
          <p:spPr bwMode="auto">
            <a:xfrm>
              <a:off x="4589363" y="5437321"/>
              <a:ext cx="430213" cy="430213"/>
            </a:xfrm>
            <a:prstGeom prst="rect">
              <a:avLst/>
            </a:prstGeom>
            <a:noFill/>
          </p:spPr>
        </p:pic>
      </p:grpSp>
      <p:pic>
        <p:nvPicPr>
          <p:cNvPr id="151" name="Picture 150" descr="interoperability.png"/>
          <p:cNvPicPr>
            <a:picLocks noChangeAspect="1"/>
          </p:cNvPicPr>
          <p:nvPr/>
        </p:nvPicPr>
        <p:blipFill>
          <a:blip r:embed="rId34" cstate="print"/>
          <a:stretch>
            <a:fillRect/>
          </a:stretch>
        </p:blipFill>
        <p:spPr>
          <a:xfrm>
            <a:off x="1412936" y="4714014"/>
            <a:ext cx="952725" cy="1115511"/>
          </a:xfrm>
          <a:prstGeom prst="rect">
            <a:avLst/>
          </a:prstGeom>
        </p:spPr>
      </p:pic>
      <p:sp>
        <p:nvSpPr>
          <p:cNvPr id="152" name="Rectangle 151"/>
          <p:cNvSpPr/>
          <p:nvPr/>
        </p:nvSpPr>
        <p:spPr>
          <a:xfrm>
            <a:off x="1260536" y="5715000"/>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smtClean="0"/>
              <a:t>业务集</a:t>
            </a:r>
            <a:r>
              <a:rPr lang="zh-CN" altLang="en-US" sz="1200" dirty="0"/>
              <a:t>成</a:t>
            </a:r>
            <a:endParaRPr lang="en-US" sz="1200" dirty="0" smtClean="0">
              <a:latin typeface="+mn-lt"/>
            </a:endParaRPr>
          </a:p>
        </p:txBody>
      </p:sp>
      <p:sp>
        <p:nvSpPr>
          <p:cNvPr id="153" name="Rectangle 152"/>
          <p:cNvSpPr/>
          <p:nvPr/>
        </p:nvSpPr>
        <p:spPr>
          <a:xfrm>
            <a:off x="2971800" y="6223673"/>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a:t>减</a:t>
            </a:r>
            <a:r>
              <a:rPr lang="zh-CN" altLang="en-US" sz="1200" dirty="0" smtClean="0"/>
              <a:t>少维护需求</a:t>
            </a:r>
            <a:endParaRPr lang="en-US" sz="1200" dirty="0" smtClean="0">
              <a:latin typeface="+mn-lt"/>
            </a:endParaRPr>
          </a:p>
        </p:txBody>
      </p:sp>
      <p:sp>
        <p:nvSpPr>
          <p:cNvPr id="154" name="Rectangle 153"/>
          <p:cNvSpPr/>
          <p:nvPr/>
        </p:nvSpPr>
        <p:spPr>
          <a:xfrm>
            <a:off x="4812291" y="6261845"/>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smtClean="0">
                <a:latin typeface="+mn-lt"/>
              </a:rPr>
              <a:t>跨区域部署</a:t>
            </a:r>
            <a:endParaRPr lang="en-US" sz="1200" dirty="0" smtClean="0">
              <a:latin typeface="+mn-lt"/>
            </a:endParaRPr>
          </a:p>
        </p:txBody>
      </p:sp>
      <p:sp>
        <p:nvSpPr>
          <p:cNvPr id="155" name="Rectangle 154"/>
          <p:cNvSpPr/>
          <p:nvPr/>
        </p:nvSpPr>
        <p:spPr>
          <a:xfrm>
            <a:off x="6545672" y="5791200"/>
            <a:ext cx="1177864" cy="243785"/>
          </a:xfrm>
          <a:prstGeom prst="rect">
            <a:avLst/>
          </a:prstGeom>
          <a:effectLst>
            <a:outerShdw blurRad="50800" dist="38100" dir="2700000" algn="tl" rotWithShape="0">
              <a:prstClr val="black">
                <a:alpha val="40000"/>
              </a:prstClr>
            </a:outerShdw>
          </a:effectLst>
        </p:spPr>
        <p:txBody>
          <a:bodyPr wrap="square">
            <a:spAutoFit/>
          </a:bodyPr>
          <a:lstStyle/>
          <a:p>
            <a:pPr algn="ctr" fontAlgn="base">
              <a:lnSpc>
                <a:spcPct val="80000"/>
              </a:lnSpc>
              <a:spcBef>
                <a:spcPct val="0"/>
              </a:spcBef>
              <a:spcAft>
                <a:spcPct val="0"/>
              </a:spcAft>
            </a:pPr>
            <a:r>
              <a:rPr lang="zh-CN" altLang="en-US" sz="1200" dirty="0" smtClean="0">
                <a:latin typeface="+mn-lt"/>
              </a:rPr>
              <a:t>降低培训成本</a:t>
            </a:r>
            <a:endParaRPr lang="en-US" sz="1200" dirty="0" smtClean="0">
              <a:latin typeface="+mn-lt"/>
            </a:endParaRPr>
          </a:p>
        </p:txBody>
      </p:sp>
    </p:spTree>
    <p:extLst>
      <p:ext uri="{BB962C8B-B14F-4D97-AF65-F5344CB8AC3E}">
        <p14:creationId xmlns:p14="http://schemas.microsoft.com/office/powerpoint/2010/main" xmlns="" val="2228573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1000"/>
                                        <p:tgtEl>
                                          <p:spTgt spid="299"/>
                                        </p:tgtEl>
                                      </p:cBhvr>
                                    </p:animEffect>
                                  </p:childTnLst>
                                </p:cTn>
                              </p:par>
                              <p:par>
                                <p:cTn id="11" presetID="10" presetClass="entr" presetSubtype="0" fill="hold" nodeType="withEffect">
                                  <p:stCondLst>
                                    <p:cond delay="0"/>
                                  </p:stCondLst>
                                  <p:childTnLst>
                                    <p:set>
                                      <p:cBhvr>
                                        <p:cTn id="12" dur="1" fill="hold">
                                          <p:stCondLst>
                                            <p:cond delay="0"/>
                                          </p:stCondLst>
                                        </p:cTn>
                                        <p:tgtEl>
                                          <p:spTgt spid="298"/>
                                        </p:tgtEl>
                                        <p:attrNameLst>
                                          <p:attrName>style.visibility</p:attrName>
                                        </p:attrNameLst>
                                      </p:cBhvr>
                                      <p:to>
                                        <p:strVal val="visible"/>
                                      </p:to>
                                    </p:set>
                                    <p:animEffect transition="in" filter="fade">
                                      <p:cBhvr>
                                        <p:cTn id="13" dur="1000"/>
                                        <p:tgtEl>
                                          <p:spTgt spid="298"/>
                                        </p:tgtEl>
                                      </p:cBhvr>
                                    </p:animEffect>
                                  </p:childTnLst>
                                </p:cTn>
                              </p:par>
                              <p:par>
                                <p:cTn id="14" presetID="10" presetClass="entr" presetSubtype="0" fill="hold" nodeType="withEffect">
                                  <p:stCondLst>
                                    <p:cond delay="0"/>
                                  </p:stCondLst>
                                  <p:childTnLst>
                                    <p:set>
                                      <p:cBhvr>
                                        <p:cTn id="15" dur="1" fill="hold">
                                          <p:stCondLst>
                                            <p:cond delay="0"/>
                                          </p:stCondLst>
                                        </p:cTn>
                                        <p:tgtEl>
                                          <p:spTgt spid="296"/>
                                        </p:tgtEl>
                                        <p:attrNameLst>
                                          <p:attrName>style.visibility</p:attrName>
                                        </p:attrNameLst>
                                      </p:cBhvr>
                                      <p:to>
                                        <p:strVal val="visible"/>
                                      </p:to>
                                    </p:set>
                                    <p:animEffect transition="in" filter="fade">
                                      <p:cBhvr>
                                        <p:cTn id="16" dur="1000"/>
                                        <p:tgtEl>
                                          <p:spTgt spid="296"/>
                                        </p:tgtEl>
                                      </p:cBhvr>
                                    </p:animEffect>
                                  </p:childTnLst>
                                </p:cTn>
                              </p:par>
                              <p:par>
                                <p:cTn id="17" presetID="10" presetClass="entr" presetSubtype="0" fill="hold" nodeType="withEffect">
                                  <p:stCondLst>
                                    <p:cond delay="0"/>
                                  </p:stCondLst>
                                  <p:childTnLst>
                                    <p:set>
                                      <p:cBhvr>
                                        <p:cTn id="18" dur="1" fill="hold">
                                          <p:stCondLst>
                                            <p:cond delay="0"/>
                                          </p:stCondLst>
                                        </p:cTn>
                                        <p:tgtEl>
                                          <p:spTgt spid="297"/>
                                        </p:tgtEl>
                                        <p:attrNameLst>
                                          <p:attrName>style.visibility</p:attrName>
                                        </p:attrNameLst>
                                      </p:cBhvr>
                                      <p:to>
                                        <p:strVal val="visible"/>
                                      </p:to>
                                    </p:set>
                                    <p:animEffect transition="in" filter="fade">
                                      <p:cBhvr>
                                        <p:cTn id="19" dur="1000"/>
                                        <p:tgtEl>
                                          <p:spTgt spid="29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70"/>
                                        </p:tgtEl>
                                        <p:attrNameLst>
                                          <p:attrName>style.visibility</p:attrName>
                                        </p:attrNameLst>
                                      </p:cBhvr>
                                      <p:to>
                                        <p:strVal val="visible"/>
                                      </p:to>
                                    </p:set>
                                    <p:animEffect transition="in" filter="fade">
                                      <p:cBhvr>
                                        <p:cTn id="24" dur="20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2000"/>
                                        <p:tgtEl>
                                          <p:spTgt spid="132"/>
                                        </p:tgtEl>
                                      </p:cBhvr>
                                    </p:animEffect>
                                  </p:childTnLst>
                                </p:cTn>
                              </p:par>
                              <p:par>
                                <p:cTn id="28" presetID="10" presetClass="entr" presetSubtype="0" fill="hold"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2000"/>
                                        <p:tgtEl>
                                          <p:spTgt spid="141"/>
                                        </p:tgtEl>
                                      </p:cBhvr>
                                    </p:animEffect>
                                  </p:childTnLst>
                                </p:cTn>
                              </p:par>
                              <p:par>
                                <p:cTn id="31" presetID="10" presetClass="entr" presetSubtype="0" fill="hold" nodeType="with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20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fade">
                                      <p:cBhvr>
                                        <p:cTn id="36" dur="2000"/>
                                        <p:tgtEl>
                                          <p:spTgt spid="1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2000"/>
                                        <p:tgtEl>
                                          <p:spTgt spid="1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2000"/>
                                        <p:tgtEl>
                                          <p:spTgt spid="1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fade">
                                      <p:cBhvr>
                                        <p:cTn id="45" dur="2000"/>
                                        <p:tgtEl>
                                          <p:spTgt spid="1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5"/>
                                        </p:tgtEl>
                                        <p:attrNameLst>
                                          <p:attrName>style.visibility</p:attrName>
                                        </p:attrNameLst>
                                      </p:cBhvr>
                                      <p:to>
                                        <p:strVal val="visible"/>
                                      </p:to>
                                    </p:set>
                                    <p:animEffect transition="in" filter="fade">
                                      <p:cBhvr>
                                        <p:cTn id="48" dur="2000"/>
                                        <p:tgtEl>
                                          <p:spTgt spid="15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fade">
                                      <p:cBhvr>
                                        <p:cTn id="53" dur="1000"/>
                                        <p:tgtEl>
                                          <p:spTgt spid="234"/>
                                        </p:tgtEl>
                                      </p:cBhvr>
                                    </p:animEffect>
                                  </p:childTnLst>
                                </p:cTn>
                              </p:par>
                              <p:par>
                                <p:cTn id="54" presetID="10" presetClass="entr" presetSubtype="0" fill="hold" nodeType="withEffect">
                                  <p:stCondLst>
                                    <p:cond delay="0"/>
                                  </p:stCondLst>
                                  <p:childTnLst>
                                    <p:set>
                                      <p:cBhvr>
                                        <p:cTn id="55" dur="1" fill="hold">
                                          <p:stCondLst>
                                            <p:cond delay="0"/>
                                          </p:stCondLst>
                                        </p:cTn>
                                        <p:tgtEl>
                                          <p:spTgt spid="233"/>
                                        </p:tgtEl>
                                        <p:attrNameLst>
                                          <p:attrName>style.visibility</p:attrName>
                                        </p:attrNameLst>
                                      </p:cBhvr>
                                      <p:to>
                                        <p:strVal val="visible"/>
                                      </p:to>
                                    </p:set>
                                    <p:animEffect transition="in" filter="fade">
                                      <p:cBhvr>
                                        <p:cTn id="56" dur="1000"/>
                                        <p:tgtEl>
                                          <p:spTgt spid="233"/>
                                        </p:tgtEl>
                                      </p:cBhvr>
                                    </p:animEffect>
                                  </p:childTnLst>
                                </p:cTn>
                              </p:par>
                              <p:par>
                                <p:cTn id="57" presetID="10" presetClass="entr" presetSubtype="0" fill="hold" nodeType="withEffect">
                                  <p:stCondLst>
                                    <p:cond delay="0"/>
                                  </p:stCondLst>
                                  <p:childTnLst>
                                    <p:set>
                                      <p:cBhvr>
                                        <p:cTn id="58" dur="1" fill="hold">
                                          <p:stCondLst>
                                            <p:cond delay="0"/>
                                          </p:stCondLst>
                                        </p:cTn>
                                        <p:tgtEl>
                                          <p:spTgt spid="235"/>
                                        </p:tgtEl>
                                        <p:attrNameLst>
                                          <p:attrName>style.visibility</p:attrName>
                                        </p:attrNameLst>
                                      </p:cBhvr>
                                      <p:to>
                                        <p:strVal val="visible"/>
                                      </p:to>
                                    </p:set>
                                    <p:animEffect transition="in" filter="fade">
                                      <p:cBhvr>
                                        <p:cTn id="59" dur="1000"/>
                                        <p:tgtEl>
                                          <p:spTgt spid="235"/>
                                        </p:tgtEl>
                                      </p:cBhvr>
                                    </p:animEffect>
                                  </p:childTnLst>
                                </p:cTn>
                              </p:par>
                              <p:par>
                                <p:cTn id="60" presetID="10" presetClass="entr" presetSubtype="0" fill="hold" nodeType="withEffect">
                                  <p:stCondLst>
                                    <p:cond delay="0"/>
                                  </p:stCondLst>
                                  <p:childTnLst>
                                    <p:set>
                                      <p:cBhvr>
                                        <p:cTn id="61" dur="1" fill="hold">
                                          <p:stCondLst>
                                            <p:cond delay="0"/>
                                          </p:stCondLst>
                                        </p:cTn>
                                        <p:tgtEl>
                                          <p:spTgt spid="252967"/>
                                        </p:tgtEl>
                                        <p:attrNameLst>
                                          <p:attrName>style.visibility</p:attrName>
                                        </p:attrNameLst>
                                      </p:cBhvr>
                                      <p:to>
                                        <p:strVal val="visible"/>
                                      </p:to>
                                    </p:set>
                                    <p:animEffect transition="in" filter="fade">
                                      <p:cBhvr>
                                        <p:cTn id="62" dur="1000"/>
                                        <p:tgtEl>
                                          <p:spTgt spid="252967"/>
                                        </p:tgtEl>
                                      </p:cBhvr>
                                    </p:animEffect>
                                  </p:childTnLst>
                                </p:cTn>
                              </p:par>
                              <p:par>
                                <p:cTn id="63" presetID="10" presetClass="entr" presetSubtype="0" fill="hold" nodeType="withEffect">
                                  <p:stCondLst>
                                    <p:cond delay="0"/>
                                  </p:stCondLst>
                                  <p:childTnLst>
                                    <p:set>
                                      <p:cBhvr>
                                        <p:cTn id="64" dur="1" fill="hold">
                                          <p:stCondLst>
                                            <p:cond delay="0"/>
                                          </p:stCondLst>
                                        </p:cTn>
                                        <p:tgtEl>
                                          <p:spTgt spid="270"/>
                                        </p:tgtEl>
                                        <p:attrNameLst>
                                          <p:attrName>style.visibility</p:attrName>
                                        </p:attrNameLst>
                                      </p:cBhvr>
                                      <p:to>
                                        <p:strVal val="visible"/>
                                      </p:to>
                                    </p:set>
                                    <p:animEffect transition="in" filter="fade">
                                      <p:cBhvr>
                                        <p:cTn id="65" dur="1000"/>
                                        <p:tgtEl>
                                          <p:spTgt spid="270"/>
                                        </p:tgtEl>
                                      </p:cBhvr>
                                    </p:animEffect>
                                  </p:childTnLst>
                                </p:cTn>
                              </p:par>
                              <p:par>
                                <p:cTn id="66" presetID="10" presetClass="entr" presetSubtype="0" fill="hold" nodeType="withEffect">
                                  <p:stCondLst>
                                    <p:cond delay="0"/>
                                  </p:stCondLst>
                                  <p:childTnLst>
                                    <p:set>
                                      <p:cBhvr>
                                        <p:cTn id="67" dur="1" fill="hold">
                                          <p:stCondLst>
                                            <p:cond delay="0"/>
                                          </p:stCondLst>
                                        </p:cTn>
                                        <p:tgtEl>
                                          <p:spTgt spid="271"/>
                                        </p:tgtEl>
                                        <p:attrNameLst>
                                          <p:attrName>style.visibility</p:attrName>
                                        </p:attrNameLst>
                                      </p:cBhvr>
                                      <p:to>
                                        <p:strVal val="visible"/>
                                      </p:to>
                                    </p:set>
                                    <p:animEffect transition="in" filter="fade">
                                      <p:cBhvr>
                                        <p:cTn id="68"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52" grpId="0"/>
      <p:bldP spid="153" grpId="0"/>
      <p:bldP spid="154"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6"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77"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grpSp>
        <p:nvGrpSpPr>
          <p:cNvPr id="5" name="Group 53"/>
          <p:cNvGrpSpPr/>
          <p:nvPr/>
        </p:nvGrpSpPr>
        <p:grpSpPr>
          <a:xfrm>
            <a:off x="762000" y="1539830"/>
            <a:ext cx="2606040" cy="2003470"/>
            <a:chOff x="508457" y="1213802"/>
            <a:chExt cx="2926080" cy="3099118"/>
          </a:xfrm>
          <a:effectLst/>
        </p:grpSpPr>
        <p:sp>
          <p:nvSpPr>
            <p:cNvPr id="51" name="Rectangle 50"/>
            <p:cNvSpPr/>
            <p:nvPr/>
          </p:nvSpPr>
          <p:spPr>
            <a:xfrm>
              <a:off x="508457" y="1213802"/>
              <a:ext cx="2926080" cy="686251"/>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zh-CN" altLang="en-US" sz="2800" spc="-135" dirty="0">
                  <a:ln w="12700" cmpd="sng">
                    <a:noFill/>
                    <a:prstDash val="solid"/>
                  </a:ln>
                </a:rPr>
                <a:t>企</a:t>
              </a:r>
              <a:r>
                <a:rPr lang="zh-CN" altLang="en-US" sz="2800" spc="-135" dirty="0" smtClean="0">
                  <a:ln w="12700" cmpd="sng">
                    <a:noFill/>
                    <a:prstDash val="solid"/>
                  </a:ln>
                </a:rPr>
                <a:t>业自主建设</a:t>
              </a:r>
              <a:endParaRPr lang="en-US" sz="2800" kern="1200" spc="-135" dirty="0">
                <a:ln w="12700" cmpd="sng">
                  <a:noFill/>
                  <a:prstDash val="solid"/>
                </a:ln>
              </a:endParaRPr>
            </a:p>
          </p:txBody>
        </p:sp>
        <p:sp>
          <p:nvSpPr>
            <p:cNvPr id="50" name="TextBox 49"/>
            <p:cNvSpPr txBox="1"/>
            <p:nvPr/>
          </p:nvSpPr>
          <p:spPr>
            <a:xfrm>
              <a:off x="508457" y="3605689"/>
              <a:ext cx="2926080" cy="707231"/>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kern="1200" dirty="0" smtClean="0">
                  <a:solidFill>
                    <a:schemeClr val="tx1"/>
                  </a:solidFill>
                  <a:ea typeface="+mn-ea"/>
                  <a:cs typeface="+mn-cs"/>
                </a:rPr>
                <a:t>可控性，自主性</a:t>
              </a:r>
              <a:endParaRPr lang="en-US" kern="1200" dirty="0">
                <a:solidFill>
                  <a:schemeClr val="tx1"/>
                </a:solidFill>
                <a:ea typeface="+mn-ea"/>
                <a:cs typeface="+mn-cs"/>
              </a:endParaRPr>
            </a:p>
          </p:txBody>
        </p:sp>
        <p:pic>
          <p:nvPicPr>
            <p:cNvPr id="45"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5" cstate="screen"/>
            <a:stretch>
              <a:fillRect/>
            </a:stretch>
          </p:blipFill>
          <p:spPr bwMode="auto">
            <a:xfrm>
              <a:off x="825729" y="1689382"/>
              <a:ext cx="2291536" cy="2044418"/>
            </a:xfrm>
            <a:prstGeom prst="rect">
              <a:avLst/>
            </a:prstGeom>
            <a:noFill/>
            <a:ln>
              <a:noFill/>
            </a:ln>
          </p:spPr>
        </p:pic>
      </p:grpSp>
      <p:sp>
        <p:nvSpPr>
          <p:cNvPr id="7" name="Rectangle 1"/>
          <p:cNvSpPr>
            <a:spLocks noChangeArrowheads="1"/>
          </p:cNvSpPr>
          <p:nvPr/>
        </p:nvSpPr>
        <p:spPr bwMode="auto">
          <a:xfrm>
            <a:off x="0" y="0"/>
            <a:ext cx="9144000" cy="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itle 16"/>
          <p:cNvSpPr txBox="1">
            <a:spLocks/>
          </p:cNvSpPr>
          <p:nvPr/>
        </p:nvSpPr>
        <p:spPr>
          <a:xfrm>
            <a:off x="381000" y="230188"/>
            <a:ext cx="8382000"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50000">
                      <a:schemeClr val="accent4">
                        <a:lumMod val="60000"/>
                        <a:lumOff val="40000"/>
                      </a:schemeClr>
                    </a:gs>
                    <a:gs pos="100000">
                      <a:schemeClr val="accent4">
                        <a:lumMod val="60000"/>
                        <a:lumOff val="40000"/>
                      </a:schemeClr>
                    </a:gs>
                  </a:gsLst>
                  <a:lin ang="5400000" scaled="0"/>
                </a:gradFill>
                <a:effectLst/>
                <a:latin typeface="Segoe UI" pitchFamily="34" charset="0"/>
                <a:ea typeface="+mn-ea"/>
                <a:cs typeface="Segoe UI" pitchFamily="34" charset="0"/>
              </a:defRPr>
            </a:lvl1pPr>
          </a:lstStyle>
          <a:p>
            <a:r>
              <a:rPr lang="zh-CN" altLang="en-US"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针</a:t>
            </a:r>
            <a:r>
              <a:rPr lang="zh-CN" alt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对应用场景，选择部署形式</a:t>
            </a:r>
            <a:endParaRPr lang="en-US"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endParaRPr>
          </a:p>
        </p:txBody>
      </p:sp>
      <p:grpSp>
        <p:nvGrpSpPr>
          <p:cNvPr id="14" name="Group 13"/>
          <p:cNvGrpSpPr/>
          <p:nvPr/>
        </p:nvGrpSpPr>
        <p:grpSpPr>
          <a:xfrm>
            <a:off x="2247900" y="3962400"/>
            <a:ext cx="4724400" cy="1963616"/>
            <a:chOff x="2133600" y="4437184"/>
            <a:chExt cx="4724400" cy="1963616"/>
          </a:xfrm>
        </p:grpSpPr>
        <p:sp>
          <p:nvSpPr>
            <p:cNvPr id="84" name="TextBox 83"/>
            <p:cNvSpPr txBox="1"/>
            <p:nvPr/>
          </p:nvSpPr>
          <p:spPr>
            <a:xfrm>
              <a:off x="2606040" y="4437184"/>
              <a:ext cx="1463040" cy="381000"/>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sz="1600" kern="1200" dirty="0" smtClean="0">
                  <a:solidFill>
                    <a:schemeClr val="tx1"/>
                  </a:solidFill>
                  <a:ea typeface="+mn-ea"/>
                  <a:cs typeface="+mn-cs"/>
                </a:rPr>
                <a:t>客户</a:t>
              </a:r>
              <a:endParaRPr lang="en-US" sz="1600" kern="1200" dirty="0">
                <a:solidFill>
                  <a:schemeClr val="tx1"/>
                </a:solidFill>
                <a:ea typeface="+mn-ea"/>
                <a:cs typeface="+mn-cs"/>
              </a:endParaRPr>
            </a:p>
          </p:txBody>
        </p:sp>
        <p:sp>
          <p:nvSpPr>
            <p:cNvPr id="85" name="TextBox 84"/>
            <p:cNvSpPr txBox="1"/>
            <p:nvPr/>
          </p:nvSpPr>
          <p:spPr>
            <a:xfrm>
              <a:off x="4859216" y="4437184"/>
              <a:ext cx="1463040" cy="381000"/>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sz="1600" kern="1200" dirty="0" smtClean="0">
                  <a:solidFill>
                    <a:schemeClr val="tx1"/>
                  </a:solidFill>
                  <a:ea typeface="+mn-ea"/>
                  <a:cs typeface="+mn-cs"/>
                </a:rPr>
                <a:t>合作伙伴</a:t>
              </a:r>
              <a:endParaRPr lang="en-US" sz="1600" kern="1200" dirty="0">
                <a:solidFill>
                  <a:schemeClr val="tx1"/>
                </a:solidFill>
                <a:ea typeface="+mn-ea"/>
                <a:cs typeface="+mn-cs"/>
              </a:endParaRPr>
            </a:p>
          </p:txBody>
        </p:sp>
        <p:sp>
          <p:nvSpPr>
            <p:cNvPr id="86" name="TextBox 85"/>
            <p:cNvSpPr txBox="1"/>
            <p:nvPr/>
          </p:nvSpPr>
          <p:spPr>
            <a:xfrm>
              <a:off x="3766040" y="4437184"/>
              <a:ext cx="1463040" cy="381000"/>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sz="1600" kern="1200" dirty="0" smtClean="0">
                  <a:solidFill>
                    <a:schemeClr val="tx1"/>
                  </a:solidFill>
                  <a:ea typeface="+mn-ea"/>
                  <a:cs typeface="+mn-cs"/>
                </a:rPr>
                <a:t>员工</a:t>
              </a:r>
              <a:endParaRPr lang="en-US" sz="1600" kern="1200" dirty="0">
                <a:solidFill>
                  <a:schemeClr val="tx1"/>
                </a:solidFill>
                <a:ea typeface="+mn-ea"/>
                <a:cs typeface="+mn-cs"/>
              </a:endParaRPr>
            </a:p>
          </p:txBody>
        </p:sp>
        <p:grpSp>
          <p:nvGrpSpPr>
            <p:cNvPr id="90" name="Group 67"/>
            <p:cNvGrpSpPr/>
            <p:nvPr/>
          </p:nvGrpSpPr>
          <p:grpSpPr>
            <a:xfrm>
              <a:off x="2133600" y="5410200"/>
              <a:ext cx="4724400" cy="990600"/>
              <a:chOff x="3728706" y="3810001"/>
              <a:chExt cx="1686588" cy="914399"/>
            </a:xfrm>
          </p:grpSpPr>
          <p:sp>
            <p:nvSpPr>
              <p:cNvPr id="91" name="Freeform 11"/>
              <p:cNvSpPr>
                <a:spLocks/>
              </p:cNvSpPr>
              <p:nvPr/>
            </p:nvSpPr>
            <p:spPr bwMode="auto">
              <a:xfrm>
                <a:off x="3728706" y="3810001"/>
                <a:ext cx="1607793" cy="748145"/>
              </a:xfrm>
              <a:custGeom>
                <a:avLst/>
                <a:gdLst/>
                <a:ahLst/>
                <a:cxnLst>
                  <a:cxn ang="0">
                    <a:pos x="1069" y="191"/>
                  </a:cxn>
                  <a:cxn ang="0">
                    <a:pos x="982" y="228"/>
                  </a:cxn>
                  <a:cxn ang="0">
                    <a:pos x="1448" y="259"/>
                  </a:cxn>
                  <a:cxn ang="0">
                    <a:pos x="1240" y="40"/>
                  </a:cxn>
                  <a:cxn ang="0">
                    <a:pos x="1209" y="80"/>
                  </a:cxn>
                  <a:cxn ang="0">
                    <a:pos x="714" y="4"/>
                  </a:cxn>
                  <a:cxn ang="0">
                    <a:pos x="0" y="340"/>
                  </a:cxn>
                  <a:cxn ang="0">
                    <a:pos x="341" y="608"/>
                  </a:cxn>
                  <a:cxn ang="0">
                    <a:pos x="451" y="630"/>
                  </a:cxn>
                  <a:cxn ang="0">
                    <a:pos x="163" y="416"/>
                  </a:cxn>
                  <a:cxn ang="0">
                    <a:pos x="766" y="174"/>
                  </a:cxn>
                  <a:cxn ang="0">
                    <a:pos x="1069" y="191"/>
                  </a:cxn>
                </a:cxnLst>
                <a:rect l="0" t="0" r="r" b="b"/>
                <a:pathLst>
                  <a:path w="1448" h="630">
                    <a:moveTo>
                      <a:pt x="1069" y="191"/>
                    </a:moveTo>
                    <a:cubicBezTo>
                      <a:pt x="982" y="228"/>
                      <a:pt x="982" y="228"/>
                      <a:pt x="982" y="228"/>
                    </a:cubicBezTo>
                    <a:cubicBezTo>
                      <a:pt x="1448" y="259"/>
                      <a:pt x="1448" y="259"/>
                      <a:pt x="1448" y="259"/>
                    </a:cubicBezTo>
                    <a:cubicBezTo>
                      <a:pt x="1240" y="40"/>
                      <a:pt x="1240" y="40"/>
                      <a:pt x="1240" y="40"/>
                    </a:cubicBezTo>
                    <a:cubicBezTo>
                      <a:pt x="1209" y="80"/>
                      <a:pt x="1209" y="80"/>
                      <a:pt x="1209" y="80"/>
                    </a:cubicBezTo>
                    <a:cubicBezTo>
                      <a:pt x="1209" y="80"/>
                      <a:pt x="1090" y="8"/>
                      <a:pt x="714" y="4"/>
                    </a:cubicBezTo>
                    <a:cubicBezTo>
                      <a:pt x="339" y="0"/>
                      <a:pt x="0" y="167"/>
                      <a:pt x="0" y="340"/>
                    </a:cubicBezTo>
                    <a:cubicBezTo>
                      <a:pt x="0" y="453"/>
                      <a:pt x="137" y="552"/>
                      <a:pt x="341" y="608"/>
                    </a:cubicBezTo>
                    <a:cubicBezTo>
                      <a:pt x="451" y="630"/>
                      <a:pt x="451" y="630"/>
                      <a:pt x="451" y="630"/>
                    </a:cubicBezTo>
                    <a:cubicBezTo>
                      <a:pt x="278" y="591"/>
                      <a:pt x="163" y="497"/>
                      <a:pt x="163" y="416"/>
                    </a:cubicBezTo>
                    <a:cubicBezTo>
                      <a:pt x="163" y="291"/>
                      <a:pt x="433" y="174"/>
                      <a:pt x="766" y="174"/>
                    </a:cubicBezTo>
                    <a:cubicBezTo>
                      <a:pt x="868" y="174"/>
                      <a:pt x="985" y="174"/>
                      <a:pt x="1069" y="191"/>
                    </a:cubicBezTo>
                    <a:close/>
                  </a:path>
                </a:pathLst>
              </a:custGeom>
              <a:solidFill>
                <a:srgbClr val="FFFFFF"/>
              </a:solidFill>
              <a:ln w="19050">
                <a:noFill/>
                <a:round/>
                <a:headEnd/>
                <a:tailEnd/>
              </a:ln>
              <a:effectLst>
                <a:outerShdw blurRad="139700" dist="38100" dir="10800000" algn="r" rotWithShape="0">
                  <a:prstClr val="black"/>
                </a:outerShdw>
              </a:effectLst>
            </p:spPr>
            <p:txBody>
              <a:bodyPr vert="horz" wrap="square" lIns="91440" tIns="45720" rIns="91440" bIns="45720" numCol="1" anchor="t" anchorCtr="0" compatLnSpc="1">
                <a:prstTxWarp prst="textNoShape">
                  <a:avLst/>
                </a:prstTxWarp>
              </a:bodyPr>
              <a:lstStyle/>
              <a:p>
                <a:endParaRPr lang="en-US" sz="2000"/>
              </a:p>
            </p:txBody>
          </p:sp>
          <p:sp>
            <p:nvSpPr>
              <p:cNvPr id="92" name="Freeform 12"/>
              <p:cNvSpPr>
                <a:spLocks/>
              </p:cNvSpPr>
              <p:nvPr/>
            </p:nvSpPr>
            <p:spPr bwMode="auto">
              <a:xfrm>
                <a:off x="3808908" y="4082603"/>
                <a:ext cx="1606386" cy="641797"/>
              </a:xfrm>
              <a:custGeom>
                <a:avLst/>
                <a:gdLst/>
                <a:ahLst/>
                <a:cxnLst>
                  <a:cxn ang="0">
                    <a:pos x="379" y="440"/>
                  </a:cxn>
                  <a:cxn ang="0">
                    <a:pos x="466" y="403"/>
                  </a:cxn>
                  <a:cxn ang="0">
                    <a:pos x="0" y="372"/>
                  </a:cxn>
                  <a:cxn ang="0">
                    <a:pos x="207" y="591"/>
                  </a:cxn>
                  <a:cxn ang="0">
                    <a:pos x="239" y="551"/>
                  </a:cxn>
                  <a:cxn ang="0">
                    <a:pos x="733" y="627"/>
                  </a:cxn>
                  <a:cxn ang="0">
                    <a:pos x="1447" y="291"/>
                  </a:cxn>
                  <a:cxn ang="0">
                    <a:pos x="1107" y="23"/>
                  </a:cxn>
                  <a:cxn ang="0">
                    <a:pos x="997" y="0"/>
                  </a:cxn>
                  <a:cxn ang="0">
                    <a:pos x="1284" y="215"/>
                  </a:cxn>
                  <a:cxn ang="0">
                    <a:pos x="682" y="457"/>
                  </a:cxn>
                  <a:cxn ang="0">
                    <a:pos x="379" y="440"/>
                  </a:cxn>
                </a:cxnLst>
                <a:rect l="0" t="0" r="r" b="b"/>
                <a:pathLst>
                  <a:path w="1447" h="631">
                    <a:moveTo>
                      <a:pt x="379" y="440"/>
                    </a:moveTo>
                    <a:cubicBezTo>
                      <a:pt x="466" y="403"/>
                      <a:pt x="466" y="403"/>
                      <a:pt x="466" y="403"/>
                    </a:cubicBezTo>
                    <a:cubicBezTo>
                      <a:pt x="0" y="372"/>
                      <a:pt x="0" y="372"/>
                      <a:pt x="0" y="372"/>
                    </a:cubicBezTo>
                    <a:cubicBezTo>
                      <a:pt x="207" y="591"/>
                      <a:pt x="207" y="591"/>
                      <a:pt x="207" y="591"/>
                    </a:cubicBezTo>
                    <a:cubicBezTo>
                      <a:pt x="239" y="551"/>
                      <a:pt x="239" y="551"/>
                      <a:pt x="239" y="551"/>
                    </a:cubicBezTo>
                    <a:cubicBezTo>
                      <a:pt x="239" y="551"/>
                      <a:pt x="358" y="623"/>
                      <a:pt x="733" y="627"/>
                    </a:cubicBezTo>
                    <a:cubicBezTo>
                      <a:pt x="1109" y="631"/>
                      <a:pt x="1447" y="464"/>
                      <a:pt x="1447" y="291"/>
                    </a:cubicBezTo>
                    <a:cubicBezTo>
                      <a:pt x="1447" y="177"/>
                      <a:pt x="1311" y="78"/>
                      <a:pt x="1107" y="23"/>
                    </a:cubicBezTo>
                    <a:cubicBezTo>
                      <a:pt x="997" y="0"/>
                      <a:pt x="997" y="0"/>
                      <a:pt x="997" y="0"/>
                    </a:cubicBezTo>
                    <a:cubicBezTo>
                      <a:pt x="1169" y="40"/>
                      <a:pt x="1284" y="134"/>
                      <a:pt x="1284" y="215"/>
                    </a:cubicBezTo>
                    <a:cubicBezTo>
                      <a:pt x="1284" y="339"/>
                      <a:pt x="1015" y="457"/>
                      <a:pt x="682" y="457"/>
                    </a:cubicBezTo>
                    <a:cubicBezTo>
                      <a:pt x="580" y="457"/>
                      <a:pt x="463" y="457"/>
                      <a:pt x="379" y="440"/>
                    </a:cubicBezTo>
                    <a:close/>
                  </a:path>
                </a:pathLst>
              </a:custGeom>
              <a:solidFill>
                <a:srgbClr val="FFFFFF"/>
              </a:solidFill>
              <a:ln w="19050">
                <a:noFill/>
                <a:round/>
                <a:headEnd/>
                <a:tailEnd/>
              </a:ln>
              <a:effectLst>
                <a:outerShdw blurRad="139700" dist="38100" dir="1800000" algn="l" rotWithShape="0">
                  <a:prstClr val="black"/>
                </a:outerShdw>
              </a:effectLst>
            </p:spPr>
            <p:txBody>
              <a:bodyPr vert="horz" wrap="square" lIns="91440" tIns="45720" rIns="91440" bIns="45720" numCol="1" anchor="t" anchorCtr="0" compatLnSpc="1">
                <a:prstTxWarp prst="textNoShape">
                  <a:avLst/>
                </a:prstTxWarp>
              </a:bodyPr>
              <a:lstStyle/>
              <a:p>
                <a:endParaRPr lang="en-US" sz="2000"/>
              </a:p>
            </p:txBody>
          </p:sp>
        </p:grpSp>
        <p:sp>
          <p:nvSpPr>
            <p:cNvPr id="87" name="TextBox 86"/>
            <p:cNvSpPr txBox="1"/>
            <p:nvPr/>
          </p:nvSpPr>
          <p:spPr>
            <a:xfrm>
              <a:off x="2606040" y="5715000"/>
              <a:ext cx="1463040" cy="381000"/>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kern="1200" dirty="0" smtClean="0">
                  <a:solidFill>
                    <a:schemeClr val="tx1"/>
                  </a:solidFill>
                  <a:ea typeface="+mn-ea"/>
                  <a:cs typeface="+mn-cs"/>
                </a:rPr>
                <a:t>互联网</a:t>
              </a:r>
              <a:endParaRPr lang="en-US" kern="1200" dirty="0">
                <a:solidFill>
                  <a:schemeClr val="tx1"/>
                </a:solidFill>
                <a:ea typeface="+mn-ea"/>
                <a:cs typeface="+mn-cs"/>
              </a:endParaRPr>
            </a:p>
          </p:txBody>
        </p:sp>
        <p:sp>
          <p:nvSpPr>
            <p:cNvPr id="88" name="TextBox 87"/>
            <p:cNvSpPr txBox="1"/>
            <p:nvPr/>
          </p:nvSpPr>
          <p:spPr>
            <a:xfrm>
              <a:off x="4859216" y="5715000"/>
              <a:ext cx="1463040" cy="381000"/>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kern="1200" dirty="0" smtClean="0">
                  <a:solidFill>
                    <a:schemeClr val="tx1"/>
                  </a:solidFill>
                  <a:ea typeface="+mn-ea"/>
                  <a:cs typeface="+mn-cs"/>
                </a:rPr>
                <a:t>外网协作</a:t>
              </a:r>
              <a:endParaRPr lang="en-US" kern="1200" dirty="0">
                <a:solidFill>
                  <a:schemeClr val="tx1"/>
                </a:solidFill>
                <a:ea typeface="+mn-ea"/>
                <a:cs typeface="+mn-cs"/>
              </a:endParaRPr>
            </a:p>
          </p:txBody>
        </p:sp>
        <p:sp>
          <p:nvSpPr>
            <p:cNvPr id="89" name="TextBox 88"/>
            <p:cNvSpPr txBox="1"/>
            <p:nvPr/>
          </p:nvSpPr>
          <p:spPr>
            <a:xfrm>
              <a:off x="3766040" y="5715000"/>
              <a:ext cx="1463040" cy="381000"/>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kern="1200" dirty="0" smtClean="0">
                  <a:solidFill>
                    <a:schemeClr val="tx1"/>
                  </a:solidFill>
                  <a:ea typeface="+mn-ea"/>
                  <a:cs typeface="+mn-cs"/>
                </a:rPr>
                <a:t>企业内网</a:t>
              </a:r>
              <a:endParaRPr lang="en-US" kern="1200" dirty="0">
                <a:solidFill>
                  <a:schemeClr val="tx1"/>
                </a:solidFill>
                <a:ea typeface="+mn-ea"/>
                <a:cs typeface="+mn-cs"/>
              </a:endParaRPr>
            </a:p>
          </p:txBody>
        </p:sp>
        <p:pic>
          <p:nvPicPr>
            <p:cNvPr id="81" name="Picture 2" descr="\\SERVER3\InternalBin\Resource DVD\DVD_ART36\Artwork_Imagery\Icons - Illustrations\People\black silhouettes\team group silhouette.png"/>
            <p:cNvPicPr>
              <a:picLocks noChangeAspect="1" noChangeArrowheads="1"/>
            </p:cNvPicPr>
            <p:nvPr/>
          </p:nvPicPr>
          <p:blipFill>
            <a:blip r:embed="rId6" cstate="screen"/>
            <a:srcRect/>
            <a:stretch>
              <a:fillRect/>
            </a:stretch>
          </p:blipFill>
          <p:spPr bwMode="auto">
            <a:xfrm>
              <a:off x="2892722" y="4825910"/>
              <a:ext cx="889677" cy="906674"/>
            </a:xfrm>
            <a:prstGeom prst="rect">
              <a:avLst/>
            </a:prstGeom>
            <a:noFill/>
            <a:effectLst>
              <a:outerShdw blurRad="165100" sx="102000" sy="102000" algn="ctr" rotWithShape="0">
                <a:schemeClr val="bg1"/>
              </a:outerShdw>
            </a:effectLst>
          </p:spPr>
        </p:pic>
        <p:pic>
          <p:nvPicPr>
            <p:cNvPr id="82" name="Picture 2" descr="\\SERVER3\InternalBin\Resource DVD\DVD_ART36\Artwork_Imagery\Icons - Illustrations\People\black silhouettes\team group silhouette.png"/>
            <p:cNvPicPr>
              <a:picLocks noChangeAspect="1" noChangeArrowheads="1"/>
            </p:cNvPicPr>
            <p:nvPr/>
          </p:nvPicPr>
          <p:blipFill>
            <a:blip r:embed="rId6" cstate="screen"/>
            <a:srcRect/>
            <a:stretch>
              <a:fillRect/>
            </a:stretch>
          </p:blipFill>
          <p:spPr bwMode="auto">
            <a:xfrm>
              <a:off x="4052722" y="4825910"/>
              <a:ext cx="889677" cy="906674"/>
            </a:xfrm>
            <a:prstGeom prst="rect">
              <a:avLst/>
            </a:prstGeom>
            <a:noFill/>
            <a:effectLst>
              <a:outerShdw blurRad="165100" sx="102000" sy="102000" algn="ctr" rotWithShape="0">
                <a:schemeClr val="bg1"/>
              </a:outerShdw>
            </a:effectLst>
          </p:spPr>
        </p:pic>
        <p:pic>
          <p:nvPicPr>
            <p:cNvPr id="83" name="Picture 2" descr="\\SERVER3\InternalBin\Resource DVD\DVD_ART36\Artwork_Imagery\Icons - Illustrations\People\black silhouettes\team group silhouette.png"/>
            <p:cNvPicPr>
              <a:picLocks noChangeAspect="1" noChangeArrowheads="1"/>
            </p:cNvPicPr>
            <p:nvPr/>
          </p:nvPicPr>
          <p:blipFill>
            <a:blip r:embed="rId6" cstate="screen"/>
            <a:srcRect/>
            <a:stretch>
              <a:fillRect/>
            </a:stretch>
          </p:blipFill>
          <p:spPr bwMode="auto">
            <a:xfrm>
              <a:off x="5145898" y="4825910"/>
              <a:ext cx="889677" cy="906674"/>
            </a:xfrm>
            <a:prstGeom prst="rect">
              <a:avLst/>
            </a:prstGeom>
            <a:noFill/>
            <a:effectLst>
              <a:outerShdw blurRad="165100" sx="102000" sy="102000" algn="ctr" rotWithShape="0">
                <a:schemeClr val="bg1"/>
              </a:outerShdw>
            </a:effectLst>
          </p:spPr>
        </p:pic>
      </p:grpSp>
      <p:pic>
        <p:nvPicPr>
          <p:cNvPr id="94" name="Picture 5" descr="S:\InternalBin\ResourceDVD\DVD_ART34\Logos\Exchange Online\Exchange Online Logo R.png"/>
          <p:cNvPicPr>
            <a:picLocks noChangeAspect="1" noChangeArrowheads="1"/>
          </p:cNvPicPr>
          <p:nvPr/>
        </p:nvPicPr>
        <p:blipFill>
          <a:blip r:embed="rId7" cstate="screen"/>
          <a:srcRect/>
          <a:stretch>
            <a:fillRect/>
          </a:stretch>
        </p:blipFill>
        <p:spPr bwMode="auto">
          <a:xfrm>
            <a:off x="7315200" y="5736469"/>
            <a:ext cx="1277112" cy="268112"/>
          </a:xfrm>
          <a:prstGeom prst="rect">
            <a:avLst/>
          </a:prstGeom>
          <a:noFill/>
        </p:spPr>
      </p:pic>
      <p:pic>
        <p:nvPicPr>
          <p:cNvPr id="95" name="Picture 5" descr="C:\Users\tobrien\Desktop\MediaBin_Items_1\ofc-Comm-Online_rgb_r.png"/>
          <p:cNvPicPr>
            <a:picLocks noChangeAspect="1" noChangeArrowheads="1"/>
          </p:cNvPicPr>
          <p:nvPr/>
        </p:nvPicPr>
        <p:blipFill>
          <a:blip r:embed="rId8" cstate="screen"/>
          <a:srcRect/>
          <a:stretch>
            <a:fillRect/>
          </a:stretch>
        </p:blipFill>
        <p:spPr bwMode="auto">
          <a:xfrm>
            <a:off x="6248400" y="6180331"/>
            <a:ext cx="2719450" cy="289533"/>
          </a:xfrm>
          <a:prstGeom prst="rect">
            <a:avLst/>
          </a:prstGeom>
          <a:noFill/>
          <a:effectLst>
            <a:outerShdw blurRad="12700" dist="31750" dir="2700000" sx="99000" sy="99000" algn="tl" rotWithShape="0">
              <a:prstClr val="black">
                <a:alpha val="52000"/>
              </a:prstClr>
            </a:outerShdw>
          </a:effectLst>
        </p:spPr>
      </p:pic>
      <p:pic>
        <p:nvPicPr>
          <p:cNvPr id="96" name="Rectangle 43009"/>
          <p:cNvPicPr>
            <a:picLocks noChangeAspect="1" noChangeArrowheads="1"/>
          </p:cNvPicPr>
          <p:nvPr/>
        </p:nvPicPr>
        <p:blipFill>
          <a:blip r:embed="rId9" cstate="screen"/>
          <a:stretch>
            <a:fillRect/>
          </a:stretch>
        </p:blipFill>
        <p:spPr bwMode="invGray">
          <a:xfrm>
            <a:off x="152400" y="6172200"/>
            <a:ext cx="3107375" cy="305795"/>
          </a:xfrm>
          <a:prstGeom prst="rect">
            <a:avLst/>
          </a:prstGeom>
          <a:noFill/>
          <a:ln>
            <a:noFill/>
          </a:ln>
          <a:effectLst/>
        </p:spPr>
      </p:pic>
      <p:pic>
        <p:nvPicPr>
          <p:cNvPr id="97" name="Picture 96" descr="SharePt-online_bL_r.png"/>
          <p:cNvPicPr>
            <a:picLocks noChangeAspect="1"/>
          </p:cNvPicPr>
          <p:nvPr/>
        </p:nvPicPr>
        <p:blipFill>
          <a:blip r:embed="rId10" cstate="screen"/>
          <a:stretch>
            <a:fillRect/>
          </a:stretch>
        </p:blipFill>
        <p:spPr>
          <a:xfrm>
            <a:off x="7543800" y="5295900"/>
            <a:ext cx="1371600" cy="266131"/>
          </a:xfrm>
          <a:prstGeom prst="rect">
            <a:avLst/>
          </a:prstGeom>
          <a:noFill/>
          <a:effectLst>
            <a:outerShdw blurRad="12700" dist="31750" dir="2700000" sx="99000" sy="99000" algn="tl" rotWithShape="0">
              <a:prstClr val="black">
                <a:alpha val="52000"/>
              </a:prstClr>
            </a:outerShdw>
          </a:effectLst>
        </p:spPr>
      </p:pic>
      <p:pic>
        <p:nvPicPr>
          <p:cNvPr id="98" name="Picture 2" descr="W:\TRANSFER\MBupload\SERVER-new\Logo\Exchange\Exchange\Exchange_h_rgb_r.png"/>
          <p:cNvPicPr>
            <a:picLocks noChangeAspect="1" noChangeArrowheads="1"/>
          </p:cNvPicPr>
          <p:nvPr/>
        </p:nvPicPr>
        <p:blipFill>
          <a:blip r:embed="rId11" cstate="screen"/>
          <a:srcRect/>
          <a:stretch>
            <a:fillRect/>
          </a:stretch>
        </p:blipFill>
        <p:spPr bwMode="auto">
          <a:xfrm>
            <a:off x="457200" y="5718971"/>
            <a:ext cx="1600200" cy="303109"/>
          </a:xfrm>
          <a:prstGeom prst="rect">
            <a:avLst/>
          </a:prstGeom>
          <a:noFill/>
          <a:effectLst>
            <a:outerShdw blurRad="12700" dist="31750" dir="2700000" sx="99000" sy="99000" algn="tl" rotWithShape="0">
              <a:prstClr val="black">
                <a:alpha val="52000"/>
              </a:prstClr>
            </a:outerShdw>
          </a:effectLst>
        </p:spPr>
      </p:pic>
      <p:pic>
        <p:nvPicPr>
          <p:cNvPr id="99" name="Picture 2" descr="W:\TRANSFER\MBupload\SERVER-new\Logo\SharePoint\SharePoint\ShrPt_h_rgb_r.png"/>
          <p:cNvPicPr>
            <a:picLocks noChangeAspect="1" noChangeArrowheads="1"/>
          </p:cNvPicPr>
          <p:nvPr/>
        </p:nvPicPr>
        <p:blipFill>
          <a:blip r:embed="rId12" cstate="screen"/>
          <a:srcRect/>
          <a:stretch>
            <a:fillRect/>
          </a:stretch>
        </p:blipFill>
        <p:spPr bwMode="auto">
          <a:xfrm>
            <a:off x="152400" y="5275648"/>
            <a:ext cx="1752600" cy="306634"/>
          </a:xfrm>
          <a:prstGeom prst="rect">
            <a:avLst/>
          </a:prstGeom>
          <a:noFill/>
          <a:effectLst>
            <a:outerShdw blurRad="12700" dist="31750" dir="2700000" sx="99000" sy="99000" algn="tl" rotWithShape="0">
              <a:prstClr val="black">
                <a:alpha val="52000"/>
              </a:prstClr>
            </a:outerShdw>
          </a:effectLst>
        </p:spPr>
      </p:pic>
      <p:sp>
        <p:nvSpPr>
          <p:cNvPr id="60" name="Freeform 4"/>
          <p:cNvSpPr>
            <a:spLocks/>
          </p:cNvSpPr>
          <p:nvPr/>
        </p:nvSpPr>
        <p:spPr bwMode="auto">
          <a:xfrm>
            <a:off x="3198813" y="2209800"/>
            <a:ext cx="2819400" cy="2093913"/>
          </a:xfrm>
          <a:custGeom>
            <a:avLst/>
            <a:gdLst/>
            <a:ahLst/>
            <a:cxnLst>
              <a:cxn ang="0">
                <a:pos x="898" y="539"/>
              </a:cxn>
              <a:cxn ang="0">
                <a:pos x="159" y="260"/>
              </a:cxn>
              <a:cxn ang="0">
                <a:pos x="172" y="317"/>
              </a:cxn>
              <a:cxn ang="0">
                <a:pos x="0" y="229"/>
              </a:cxn>
              <a:cxn ang="0">
                <a:pos x="172" y="97"/>
              </a:cxn>
              <a:cxn ang="0">
                <a:pos x="159" y="153"/>
              </a:cxn>
              <a:cxn ang="0">
                <a:pos x="900" y="315"/>
              </a:cxn>
              <a:cxn ang="0">
                <a:pos x="1640" y="153"/>
              </a:cxn>
              <a:cxn ang="0">
                <a:pos x="1628" y="97"/>
              </a:cxn>
              <a:cxn ang="0">
                <a:pos x="1800" y="229"/>
              </a:cxn>
              <a:cxn ang="0">
                <a:pos x="1628" y="317"/>
              </a:cxn>
              <a:cxn ang="0">
                <a:pos x="1640" y="260"/>
              </a:cxn>
              <a:cxn ang="0">
                <a:pos x="901" y="539"/>
              </a:cxn>
              <a:cxn ang="0">
                <a:pos x="898" y="539"/>
              </a:cxn>
            </a:cxnLst>
            <a:rect l="0" t="0" r="r" b="b"/>
            <a:pathLst>
              <a:path w="1800" h="539">
                <a:moveTo>
                  <a:pt x="898" y="539"/>
                </a:moveTo>
                <a:cubicBezTo>
                  <a:pt x="822" y="130"/>
                  <a:pt x="159" y="260"/>
                  <a:pt x="159" y="260"/>
                </a:cubicBezTo>
                <a:cubicBezTo>
                  <a:pt x="159" y="260"/>
                  <a:pt x="159" y="260"/>
                  <a:pt x="172" y="317"/>
                </a:cubicBezTo>
                <a:cubicBezTo>
                  <a:pt x="172" y="317"/>
                  <a:pt x="126" y="267"/>
                  <a:pt x="0" y="229"/>
                </a:cubicBezTo>
                <a:cubicBezTo>
                  <a:pt x="0" y="229"/>
                  <a:pt x="0" y="229"/>
                  <a:pt x="172" y="97"/>
                </a:cubicBezTo>
                <a:cubicBezTo>
                  <a:pt x="172" y="97"/>
                  <a:pt x="172" y="97"/>
                  <a:pt x="159" y="153"/>
                </a:cubicBezTo>
                <a:cubicBezTo>
                  <a:pt x="807" y="0"/>
                  <a:pt x="891" y="97"/>
                  <a:pt x="900" y="315"/>
                </a:cubicBezTo>
                <a:cubicBezTo>
                  <a:pt x="909" y="97"/>
                  <a:pt x="993" y="0"/>
                  <a:pt x="1640" y="153"/>
                </a:cubicBezTo>
                <a:cubicBezTo>
                  <a:pt x="1628" y="97"/>
                  <a:pt x="1628" y="97"/>
                  <a:pt x="1628" y="97"/>
                </a:cubicBezTo>
                <a:cubicBezTo>
                  <a:pt x="1800" y="229"/>
                  <a:pt x="1800" y="229"/>
                  <a:pt x="1800" y="229"/>
                </a:cubicBezTo>
                <a:cubicBezTo>
                  <a:pt x="1674" y="267"/>
                  <a:pt x="1628" y="317"/>
                  <a:pt x="1628" y="317"/>
                </a:cubicBezTo>
                <a:cubicBezTo>
                  <a:pt x="1640" y="260"/>
                  <a:pt x="1640" y="260"/>
                  <a:pt x="1640" y="260"/>
                </a:cubicBezTo>
                <a:cubicBezTo>
                  <a:pt x="1640" y="260"/>
                  <a:pt x="977" y="130"/>
                  <a:pt x="901" y="539"/>
                </a:cubicBezTo>
                <a:lnTo>
                  <a:pt x="898" y="539"/>
                </a:lnTo>
                <a:close/>
              </a:path>
            </a:pathLst>
          </a:custGeom>
          <a:gradFill flip="none" rotWithShape="1">
            <a:gsLst>
              <a:gs pos="0">
                <a:schemeClr val="bg2"/>
              </a:gs>
              <a:gs pos="50000">
                <a:schemeClr val="bg2">
                  <a:alpha val="49000"/>
                </a:schemeClr>
              </a:gs>
              <a:gs pos="75000">
                <a:schemeClr val="bg2">
                  <a:alpha val="0"/>
                </a:schemeClr>
              </a:gs>
              <a:gs pos="100000">
                <a:schemeClr val="bg2">
                  <a:alpha val="0"/>
                </a:schemeClr>
              </a:gs>
            </a:gsLst>
            <a:lin ang="5400000" scaled="1"/>
            <a:tileRect/>
          </a:gradFill>
          <a:ln w="19050">
            <a:noFill/>
            <a:round/>
            <a:headEnd/>
            <a:tailEnd/>
          </a:ln>
          <a:effectLst>
            <a:outerShdw blurRad="139700" dist="38100" dir="10800000" algn="r" rotWithShape="0">
              <a:prstClr val="black"/>
            </a:outerShdw>
          </a:effectLst>
        </p:spPr>
        <p:txBody>
          <a:bodyPr vert="horz" wrap="square" lIns="91440" tIns="45720" rIns="91440" bIns="45720" numCol="1" anchor="t" anchorCtr="0" compatLnSpc="1">
            <a:prstTxWarp prst="textNoShape">
              <a:avLst/>
            </a:prstTxWarp>
          </a:bodyPr>
          <a:lstStyle/>
          <a:p>
            <a:endParaRPr lang="en-US" sz="2000"/>
          </a:p>
        </p:txBody>
      </p:sp>
      <p:pic>
        <p:nvPicPr>
          <p:cNvPr id="80" name="Content Placeholder 4" descr="ShrPt_h_rgb.png"/>
          <p:cNvPicPr>
            <a:picLocks noChangeAspect="1"/>
          </p:cNvPicPr>
          <p:nvPr/>
        </p:nvPicPr>
        <p:blipFill>
          <a:blip r:embed="rId13" cstate="print"/>
          <a:srcRect r="83105" b="-8078"/>
          <a:stretch>
            <a:fillRect/>
          </a:stretch>
        </p:blipFill>
        <p:spPr>
          <a:xfrm>
            <a:off x="4437530" y="2043487"/>
            <a:ext cx="503035" cy="592606"/>
          </a:xfrm>
          <a:prstGeom prst="rect">
            <a:avLst/>
          </a:prstGeom>
          <a:effectLst/>
        </p:spPr>
      </p:pic>
      <p:grpSp>
        <p:nvGrpSpPr>
          <p:cNvPr id="63" name="Group 62"/>
          <p:cNvGrpSpPr/>
          <p:nvPr/>
        </p:nvGrpSpPr>
        <p:grpSpPr>
          <a:xfrm>
            <a:off x="5951470" y="1512865"/>
            <a:ext cx="2811530" cy="2057400"/>
            <a:chOff x="5951470" y="1512865"/>
            <a:chExt cx="2811530" cy="2057400"/>
          </a:xfrm>
        </p:grpSpPr>
        <p:grpSp>
          <p:nvGrpSpPr>
            <p:cNvPr id="2" name="Group 54"/>
            <p:cNvGrpSpPr/>
            <p:nvPr/>
          </p:nvGrpSpPr>
          <p:grpSpPr>
            <a:xfrm>
              <a:off x="5951470" y="1512865"/>
              <a:ext cx="2811530" cy="2057400"/>
              <a:chOff x="4975861" y="1250024"/>
              <a:chExt cx="3312406" cy="3062896"/>
            </a:xfrm>
            <a:effectLst/>
          </p:grpSpPr>
          <p:sp>
            <p:nvSpPr>
              <p:cNvPr id="52" name="Rectangle 51"/>
              <p:cNvSpPr/>
              <p:nvPr/>
            </p:nvSpPr>
            <p:spPr>
              <a:xfrm>
                <a:off x="5073651" y="1250024"/>
                <a:ext cx="2730500" cy="663412"/>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zh-CN" altLang="en-US" sz="2800" kern="1200" spc="-135" dirty="0" smtClean="0">
                    <a:ln w="12700" cmpd="sng">
                      <a:noFill/>
                      <a:prstDash val="solid"/>
                    </a:ln>
                    <a:latin typeface="+mn-lt"/>
                    <a:ea typeface="+mn-ea"/>
                    <a:cs typeface="+mn-cs"/>
                  </a:rPr>
                  <a:t>托管服务</a:t>
                </a:r>
                <a:endParaRPr lang="en-US" sz="2800" kern="1200" spc="-135" dirty="0">
                  <a:ln w="12700" cmpd="sng">
                    <a:noFill/>
                    <a:prstDash val="solid"/>
                  </a:ln>
                  <a:latin typeface="+mn-lt"/>
                  <a:ea typeface="+mn-ea"/>
                  <a:cs typeface="+mn-cs"/>
                </a:endParaRPr>
              </a:p>
            </p:txBody>
          </p:sp>
          <p:grpSp>
            <p:nvGrpSpPr>
              <p:cNvPr id="3" name="Group 52"/>
              <p:cNvGrpSpPr/>
              <p:nvPr/>
            </p:nvGrpSpPr>
            <p:grpSpPr>
              <a:xfrm>
                <a:off x="5056364" y="1742343"/>
                <a:ext cx="3231903" cy="1561566"/>
                <a:chOff x="5607705" y="1742343"/>
                <a:chExt cx="3231903" cy="1561566"/>
              </a:xfrm>
            </p:grpSpPr>
            <p:pic>
              <p:nvPicPr>
                <p:cNvPr id="46" name="Picture 3" descr="C:\Program Files\Microsoft Resource DVD Artwork\DVD_ART\Artwork_Imagery\Shapes and Graphics\Internet Cloud\cloud 2.png"/>
                <p:cNvPicPr>
                  <a:picLocks noChangeAspect="1" noChangeArrowheads="1"/>
                </p:cNvPicPr>
                <p:nvPr/>
              </p:nvPicPr>
              <p:blipFill>
                <a:blip r:embed="rId14" cstate="screen"/>
                <a:srcRect/>
                <a:stretch>
                  <a:fillRect/>
                </a:stretch>
              </p:blipFill>
              <p:spPr bwMode="auto">
                <a:xfrm>
                  <a:off x="5679525" y="1752600"/>
                  <a:ext cx="3160083" cy="1551309"/>
                </a:xfrm>
                <a:prstGeom prst="rect">
                  <a:avLst/>
                </a:prstGeom>
              </p:spPr>
            </p:pic>
            <p:pic>
              <p:nvPicPr>
                <p:cNvPr id="47" name="Picture 3" descr="C:\Program Files\Microsoft Resource DVD Artwork\DVD_ART\Artwork_Imagery\Shapes and Graphics\Internet Cloud\cloud 2.png"/>
                <p:cNvPicPr>
                  <a:picLocks noChangeAspect="1" noChangeArrowheads="1"/>
                </p:cNvPicPr>
                <p:nvPr/>
              </p:nvPicPr>
              <p:blipFill>
                <a:blip r:embed="rId14" cstate="screen"/>
                <a:srcRect/>
                <a:stretch>
                  <a:fillRect/>
                </a:stretch>
              </p:blipFill>
              <p:spPr bwMode="auto">
                <a:xfrm>
                  <a:off x="5607705" y="1742343"/>
                  <a:ext cx="3160083" cy="1551309"/>
                </a:xfrm>
                <a:prstGeom prst="rect">
                  <a:avLst/>
                </a:prstGeom>
              </p:spPr>
            </p:pic>
          </p:grpSp>
          <p:sp>
            <p:nvSpPr>
              <p:cNvPr id="49" name="TextBox 48"/>
              <p:cNvSpPr txBox="1"/>
              <p:nvPr/>
            </p:nvSpPr>
            <p:spPr>
              <a:xfrm>
                <a:off x="4975861" y="3581399"/>
                <a:ext cx="2926080" cy="731521"/>
              </a:xfrm>
              <a:prstGeom prst="rect">
                <a:avLst/>
              </a:prstGeom>
              <a:noFill/>
              <a:effectLst/>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wrap="square" rtlCol="0">
                <a:noAutofit/>
              </a:bodyPr>
              <a:lstStyle/>
              <a:p>
                <a:pPr algn="ctr" rtl="0"/>
                <a:r>
                  <a:rPr lang="zh-CN" altLang="en-US" kern="1200" dirty="0" smtClean="0">
                    <a:solidFill>
                      <a:schemeClr val="tx1"/>
                    </a:solidFill>
                    <a:ea typeface="+mn-ea"/>
                    <a:cs typeface="+mn-cs"/>
                  </a:rPr>
                  <a:t>快速扩展能力</a:t>
                </a:r>
                <a:endParaRPr lang="en-US" kern="1200" dirty="0">
                  <a:solidFill>
                    <a:schemeClr val="tx1"/>
                  </a:solidFill>
                  <a:ea typeface="+mn-ea"/>
                  <a:cs typeface="+mn-cs"/>
                </a:endParaRPr>
              </a:p>
            </p:txBody>
          </p:sp>
        </p:grpSp>
        <p:pic>
          <p:nvPicPr>
            <p:cNvPr id="276485" name="Picture 5" descr="\\SERVER3\InternalBin\Resource DVD\DVD_ART36\Artwork_Imagery\Icons - Illustrations\Maps Globes\Istock 5664227 Binary globe world earth streaks.png"/>
            <p:cNvPicPr>
              <a:picLocks noChangeAspect="1" noChangeArrowheads="1"/>
            </p:cNvPicPr>
            <p:nvPr/>
          </p:nvPicPr>
          <p:blipFill>
            <a:blip r:embed="rId15" cstate="print"/>
            <a:srcRect/>
            <a:stretch>
              <a:fillRect/>
            </a:stretch>
          </p:blipFill>
          <p:spPr bwMode="auto">
            <a:xfrm>
              <a:off x="6324600" y="2057400"/>
              <a:ext cx="1795780" cy="1066800"/>
            </a:xfrm>
            <a:prstGeom prst="rect">
              <a:avLst/>
            </a:prstGeom>
            <a:noFill/>
          </p:spPr>
        </p:pic>
      </p:grpSp>
    </p:spTree>
    <p:extLst>
      <p:ext uri="{BB962C8B-B14F-4D97-AF65-F5344CB8AC3E}">
        <p14:creationId xmlns:p14="http://schemas.microsoft.com/office/powerpoint/2010/main" xmlns="" val="447869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9"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1" name="Title 1"/>
          <p:cNvSpPr txBox="1">
            <a:spLocks/>
          </p:cNvSpPr>
          <p:nvPr/>
        </p:nvSpPr>
        <p:spPr>
          <a:xfrm>
            <a:off x="381000" y="228802"/>
            <a:ext cx="8305800"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50000">
                      <a:schemeClr val="bg1"/>
                    </a:gs>
                    <a:gs pos="100000">
                      <a:schemeClr val="bg1"/>
                    </a:gs>
                  </a:gsLst>
                  <a:lin ang="5400000" scaled="0"/>
                </a:gradFill>
                <a:effectLst/>
                <a:latin typeface="Segoe UI" pitchFamily="34" charset="0"/>
                <a:ea typeface="+mn-ea"/>
                <a:cs typeface="Segoe UI" pitchFamily="34" charset="0"/>
              </a:defRPr>
            </a:lvl1pPr>
          </a:lstStyle>
          <a:p>
            <a:r>
              <a:rPr lang="zh-CN" altLang="en-US" sz="40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可视化的升级操作</a:t>
            </a:r>
            <a:endParaRPr lang="en-US" sz="40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endParaRPr>
          </a:p>
        </p:txBody>
      </p:sp>
      <p:sp>
        <p:nvSpPr>
          <p:cNvPr id="12" name="Title 1"/>
          <p:cNvSpPr txBox="1">
            <a:spLocks/>
          </p:cNvSpPr>
          <p:nvPr/>
        </p:nvSpPr>
        <p:spPr>
          <a:xfrm>
            <a:off x="381000" y="838200"/>
            <a:ext cx="838200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50000">
                      <a:schemeClr val="bg1"/>
                    </a:gs>
                    <a:gs pos="100000">
                      <a:schemeClr val="bg1"/>
                    </a:gs>
                  </a:gsLst>
                  <a:lin ang="5400000" scaled="0"/>
                </a:gradFill>
                <a:effectLst/>
                <a:latin typeface="Segoe UI" pitchFamily="34" charset="0"/>
                <a:ea typeface="+mn-ea"/>
                <a:cs typeface="Segoe UI" pitchFamily="34" charset="0"/>
              </a:defRPr>
            </a:lvl1pPr>
          </a:lstStyle>
          <a:p>
            <a:r>
              <a:rPr lang="en-US" sz="2800" dirty="0" smtClean="0"/>
              <a:t>Predictable migration process with visual upgrade</a:t>
            </a:r>
            <a:endParaRPr lang="en-US" sz="1800" dirty="0">
              <a:gradFill>
                <a:gsLst>
                  <a:gs pos="50000">
                    <a:srgbClr val="FF5A19"/>
                  </a:gs>
                  <a:gs pos="100000">
                    <a:srgbClr val="FF5A19"/>
                  </a:gs>
                </a:gsLst>
                <a:lin ang="5400000" scaled="0"/>
              </a:gradFill>
              <a:effectLst>
                <a:outerShdw blurRad="38100" dist="38100" dir="2700000" algn="tl">
                  <a:srgbClr val="000000">
                    <a:alpha val="43137"/>
                  </a:srgbClr>
                </a:outerShdw>
              </a:effectLst>
            </a:endParaRPr>
          </a:p>
        </p:txBody>
      </p:sp>
      <p:pic>
        <p:nvPicPr>
          <p:cNvPr id="15" name="Picture 5" descr="C:\Users\gideonbi\Documents\14\futures\v5\snap038.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5224" b="1336"/>
          <a:stretch/>
        </p:blipFill>
        <p:spPr bwMode="auto">
          <a:xfrm>
            <a:off x="248478" y="3805606"/>
            <a:ext cx="3276600" cy="2406351"/>
          </a:xfrm>
          <a:prstGeom prst="rect">
            <a:avLst/>
          </a:prstGeom>
          <a:effectLst>
            <a:reflection blurRad="6350" stA="52000" endA="300" endPos="35000" dir="5400000" sy="-100000" algn="bl" rotWithShape="0"/>
          </a:effectLst>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pic>
        <p:nvPicPr>
          <p:cNvPr id="14" name="Picture 4" descr="C:\Users\gideonbi\Documents\14\futures\v5\snap039.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19618" y="3295650"/>
            <a:ext cx="1690582" cy="3105150"/>
          </a:xfrm>
          <a:prstGeom prst="rect">
            <a:avLst/>
          </a:prstGeom>
          <a:effectLst>
            <a:reflection blurRad="6350" stA="52000" endA="300" endPos="35000" dir="5400000" sy="-100000" algn="bl" rotWithShape="0"/>
          </a:effectLst>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pic>
        <p:nvPicPr>
          <p:cNvPr id="13" name="Picture 3" descr="C:\Users\gideonbi\Documents\14\futures\v5\snap04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08982" y="3804242"/>
            <a:ext cx="3251825" cy="2386806"/>
          </a:xfrm>
          <a:prstGeom prst="rect">
            <a:avLst/>
          </a:prstGeom>
          <a:effectLst>
            <a:reflection blurRad="6350" stA="52000" endA="300" endPos="35000" dir="5400000" sy="-100000" algn="bl" rotWithShape="0"/>
          </a:effectLst>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
        <p:nvSpPr>
          <p:cNvPr id="16" name="Rounded Rectangular Callout 15"/>
          <p:cNvSpPr/>
          <p:nvPr/>
        </p:nvSpPr>
        <p:spPr bwMode="auto">
          <a:xfrm>
            <a:off x="536665" y="1830432"/>
            <a:ext cx="2377440" cy="838200"/>
          </a:xfrm>
          <a:prstGeom prst="wedgeRoundRectCallout">
            <a:avLst>
              <a:gd name="adj1" fmla="val -3884"/>
              <a:gd name="adj2" fmla="val 174500"/>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17" name="TextBox 16"/>
          <p:cNvSpPr txBox="1"/>
          <p:nvPr/>
        </p:nvSpPr>
        <p:spPr>
          <a:xfrm>
            <a:off x="609600" y="1905000"/>
            <a:ext cx="2231571" cy="687432"/>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400" dirty="0" smtClean="0">
                <a:gradFill>
                  <a:gsLst>
                    <a:gs pos="50000">
                      <a:schemeClr val="bg1"/>
                    </a:gs>
                    <a:gs pos="100000">
                      <a:schemeClr val="bg1"/>
                    </a:gs>
                  </a:gsLst>
                  <a:lin ang="5400000" scaled="0"/>
                </a:gradFill>
                <a:effectLst>
                  <a:outerShdw sx="1000" sy="1000" algn="tl">
                    <a:srgbClr val="000000"/>
                  </a:outerShdw>
                </a:effectLst>
                <a:latin typeface="+mj-lt"/>
              </a:rPr>
              <a:t>升级服务器不改变界面</a:t>
            </a:r>
            <a:endParaRPr lang="en-US" altLang="zh-CN" sz="1400" dirty="0">
              <a:gradFill>
                <a:gsLst>
                  <a:gs pos="50000">
                    <a:schemeClr val="bg1"/>
                  </a:gs>
                  <a:gs pos="100000">
                    <a:schemeClr val="bg1"/>
                  </a:gs>
                </a:gsLst>
                <a:lin ang="5400000" scaled="0"/>
              </a:gradFill>
              <a:effectLst>
                <a:outerShdw sx="1000" sy="1000" algn="tl">
                  <a:srgbClr val="000000"/>
                </a:outerShdw>
              </a:effectLst>
              <a:latin typeface="+mj-lt"/>
            </a:endParaRPr>
          </a:p>
        </p:txBody>
      </p:sp>
      <p:sp>
        <p:nvSpPr>
          <p:cNvPr id="18" name="Rounded Rectangular Callout 17"/>
          <p:cNvSpPr/>
          <p:nvPr/>
        </p:nvSpPr>
        <p:spPr bwMode="auto">
          <a:xfrm>
            <a:off x="3356065" y="1678032"/>
            <a:ext cx="2377440" cy="838200"/>
          </a:xfrm>
          <a:prstGeom prst="wedgeRoundRectCallout">
            <a:avLst>
              <a:gd name="adj1" fmla="val 4932"/>
              <a:gd name="adj2" fmla="val 351874"/>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19" name="TextBox 18"/>
          <p:cNvSpPr txBox="1"/>
          <p:nvPr/>
        </p:nvSpPr>
        <p:spPr>
          <a:xfrm>
            <a:off x="3429000" y="1752600"/>
            <a:ext cx="2231571" cy="687432"/>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预览新界面</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sp>
        <p:nvSpPr>
          <p:cNvPr id="20" name="Rounded Rectangular Callout 19"/>
          <p:cNvSpPr/>
          <p:nvPr/>
        </p:nvSpPr>
        <p:spPr bwMode="auto">
          <a:xfrm>
            <a:off x="6175465" y="1828800"/>
            <a:ext cx="2377440" cy="838200"/>
          </a:xfrm>
          <a:prstGeom prst="wedgeRoundRectCallout">
            <a:avLst>
              <a:gd name="adj1" fmla="val 1442"/>
              <a:gd name="adj2" fmla="val 179663"/>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21" name="TextBox 20"/>
          <p:cNvSpPr txBox="1"/>
          <p:nvPr/>
        </p:nvSpPr>
        <p:spPr>
          <a:xfrm>
            <a:off x="6248400" y="1903368"/>
            <a:ext cx="2231571" cy="687432"/>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400" dirty="0" smtClean="0">
                <a:gradFill>
                  <a:gsLst>
                    <a:gs pos="50000">
                      <a:schemeClr val="bg1"/>
                    </a:gs>
                    <a:gs pos="100000">
                      <a:schemeClr val="bg1"/>
                    </a:gs>
                  </a:gsLst>
                  <a:lin ang="5400000" scaled="0"/>
                </a:gradFill>
                <a:effectLst>
                  <a:outerShdw sx="1000" sy="1000" algn="tl">
                    <a:srgbClr val="000000"/>
                  </a:outerShdw>
                </a:effectLst>
                <a:latin typeface="+mj-lt"/>
              </a:rPr>
              <a:t>随时切换新旧界面</a:t>
            </a:r>
            <a:endParaRPr lang="en-US" altLang="zh-CN" sz="1400" dirty="0">
              <a:gradFill>
                <a:gsLst>
                  <a:gs pos="50000">
                    <a:schemeClr val="bg1"/>
                  </a:gs>
                  <a:gs pos="100000">
                    <a:schemeClr val="bg1"/>
                  </a:gs>
                </a:gsLst>
                <a:lin ang="5400000" scaled="0"/>
              </a:gradFill>
              <a:effectLst>
                <a:outerShdw sx="1000" sy="1000" algn="tl">
                  <a:srgbClr val="000000"/>
                </a:outerShdw>
              </a:effectLst>
              <a:latin typeface="+mj-lt"/>
            </a:endParaRPr>
          </a:p>
        </p:txBody>
      </p:sp>
    </p:spTree>
    <p:extLst>
      <p:ext uri="{BB962C8B-B14F-4D97-AF65-F5344CB8AC3E}">
        <p14:creationId xmlns:p14="http://schemas.microsoft.com/office/powerpoint/2010/main" xmlns="" val="1614156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0"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pic>
        <p:nvPicPr>
          <p:cNvPr id="2050" name="Picture 2" descr="C:\Users\jiel\Pictures\Capture\snap047.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181452" y="1447800"/>
            <a:ext cx="6781096" cy="4925078"/>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grpSp>
        <p:nvGrpSpPr>
          <p:cNvPr id="5" name="Group 104"/>
          <p:cNvGrpSpPr/>
          <p:nvPr/>
        </p:nvGrpSpPr>
        <p:grpSpPr>
          <a:xfrm>
            <a:off x="152400" y="5257800"/>
            <a:ext cx="1828800" cy="755888"/>
            <a:chOff x="6169106" y="2731901"/>
            <a:chExt cx="2135566" cy="807689"/>
          </a:xfrm>
        </p:grpSpPr>
        <p:sp>
          <p:nvSpPr>
            <p:cNvPr id="6" name="Rounded Rectangular Callout 5"/>
            <p:cNvSpPr/>
            <p:nvPr/>
          </p:nvSpPr>
          <p:spPr bwMode="auto">
            <a:xfrm>
              <a:off x="6169106" y="2731901"/>
              <a:ext cx="2135566" cy="807689"/>
            </a:xfrm>
            <a:prstGeom prst="wedgeRoundRectCallout">
              <a:avLst>
                <a:gd name="adj1" fmla="val 65835"/>
                <a:gd name="adj2" fmla="val -279056"/>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7" name="TextBox 6"/>
            <p:cNvSpPr txBox="1"/>
            <p:nvPr/>
          </p:nvSpPr>
          <p:spPr>
            <a:xfrm>
              <a:off x="6247485" y="2801989"/>
              <a:ext cx="1979022" cy="656178"/>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问题描述</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sp>
        <p:nvSpPr>
          <p:cNvPr id="14" name="Title 13"/>
          <p:cNvSpPr>
            <a:spLocks noGrp="1"/>
          </p:cNvSpPr>
          <p:nvPr>
            <p:ph type="title"/>
          </p:nvPr>
        </p:nvSpPr>
        <p:spPr>
          <a:xfrm>
            <a:off x="381000" y="230188"/>
            <a:ext cx="8382000" cy="886397"/>
          </a:xfrm>
        </p:spPr>
        <p:txBody>
          <a:bodyPr/>
          <a:lstStyle/>
          <a:p>
            <a:r>
              <a:rPr lang="zh-CN" altLang="en-US" sz="4000" dirty="0" smtClean="0">
                <a:sym typeface="Wingdings" pitchFamily="2" charset="2"/>
              </a:rPr>
              <a:t>主动式平台问题排查与管理</a:t>
            </a:r>
            <a:endParaRPr lang="en-US" sz="2400" dirty="0"/>
          </a:p>
        </p:txBody>
      </p:sp>
      <p:grpSp>
        <p:nvGrpSpPr>
          <p:cNvPr id="12" name="Group 104"/>
          <p:cNvGrpSpPr/>
          <p:nvPr/>
        </p:nvGrpSpPr>
        <p:grpSpPr>
          <a:xfrm>
            <a:off x="7086600" y="4953000"/>
            <a:ext cx="1828800" cy="755888"/>
            <a:chOff x="6169106" y="2731901"/>
            <a:chExt cx="2135566" cy="807689"/>
          </a:xfrm>
        </p:grpSpPr>
        <p:sp>
          <p:nvSpPr>
            <p:cNvPr id="13" name="Rounded Rectangular Callout 12"/>
            <p:cNvSpPr/>
            <p:nvPr/>
          </p:nvSpPr>
          <p:spPr bwMode="auto">
            <a:xfrm>
              <a:off x="6169106" y="2731901"/>
              <a:ext cx="2135566" cy="807689"/>
            </a:xfrm>
            <a:prstGeom prst="wedgeRoundRectCallout">
              <a:avLst>
                <a:gd name="adj1" fmla="val -76151"/>
                <a:gd name="adj2" fmla="val -180893"/>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15" name="TextBox 14"/>
            <p:cNvSpPr txBox="1"/>
            <p:nvPr/>
          </p:nvSpPr>
          <p:spPr>
            <a:xfrm>
              <a:off x="6247485" y="2801989"/>
              <a:ext cx="1979022" cy="656178"/>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服务信息</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16" name="Group 104"/>
          <p:cNvGrpSpPr/>
          <p:nvPr/>
        </p:nvGrpSpPr>
        <p:grpSpPr>
          <a:xfrm>
            <a:off x="2743200" y="5943600"/>
            <a:ext cx="2209800" cy="685800"/>
            <a:chOff x="6169106" y="2731901"/>
            <a:chExt cx="2135566" cy="807689"/>
          </a:xfrm>
        </p:grpSpPr>
        <p:sp>
          <p:nvSpPr>
            <p:cNvPr id="18" name="Rounded Rectangular Callout 17"/>
            <p:cNvSpPr/>
            <p:nvPr/>
          </p:nvSpPr>
          <p:spPr bwMode="auto">
            <a:xfrm>
              <a:off x="6169106" y="2731901"/>
              <a:ext cx="2135566" cy="807689"/>
            </a:xfrm>
            <a:prstGeom prst="wedgeRoundRectCallout">
              <a:avLst>
                <a:gd name="adj1" fmla="val 10066"/>
                <a:gd name="adj2" fmla="val -96437"/>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b="1">
                <a:solidFill>
                  <a:prstClr val="white">
                    <a:alpha val="100000"/>
                  </a:prstClr>
                </a:solidFill>
                <a:effectLst>
                  <a:outerShdw blurRad="38100" dist="38100" dir="2700000" algn="tl">
                    <a:srgbClr val="000000">
                      <a:alpha val="43137"/>
                    </a:srgbClr>
                  </a:outerShdw>
                </a:effectLst>
                <a:latin typeface="Segoe Semibold"/>
              </a:endParaRPr>
            </a:p>
          </p:txBody>
        </p:sp>
        <p:sp>
          <p:nvSpPr>
            <p:cNvPr id="19" name="TextBox 18"/>
            <p:cNvSpPr txBox="1"/>
            <p:nvPr/>
          </p:nvSpPr>
          <p:spPr>
            <a:xfrm>
              <a:off x="6247485" y="2801989"/>
              <a:ext cx="1979022" cy="656178"/>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相关文档与链接</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spTree>
    <p:extLst>
      <p:ext uri="{BB962C8B-B14F-4D97-AF65-F5344CB8AC3E}">
        <p14:creationId xmlns:p14="http://schemas.microsoft.com/office/powerpoint/2010/main" xmlns="" val="1066925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9"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152400" y="1228344"/>
            <a:ext cx="9005887" cy="1435608"/>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a:solidFill>
                  <a:schemeClr val="tx1"/>
                </a:solidFill>
              </a:rPr>
              <a:t>使用</a:t>
            </a:r>
            <a:r>
              <a:rPr lang="en-US" sz="2000" dirty="0">
                <a:solidFill>
                  <a:schemeClr val="tx1"/>
                </a:solidFill>
              </a:rPr>
              <a:t> Visual Studio 2010</a:t>
            </a:r>
            <a:r>
              <a:rPr lang="zh-CN" altLang="en-US" sz="2000" dirty="0">
                <a:solidFill>
                  <a:schemeClr val="tx1"/>
                </a:solidFill>
              </a:rPr>
              <a:t>进行开发</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应用生</a:t>
            </a:r>
            <a:r>
              <a:rPr lang="zh-CN" altLang="en-US" sz="2000" dirty="0">
                <a:solidFill>
                  <a:schemeClr val="tx1"/>
                </a:solidFill>
              </a:rPr>
              <a:t>命周期管</a:t>
            </a:r>
            <a:r>
              <a:rPr lang="zh-CN" altLang="en-US" sz="2000" dirty="0" smtClean="0">
                <a:solidFill>
                  <a:schemeClr val="tx1"/>
                </a:solidFill>
              </a:rPr>
              <a:t>理与团队开发</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强大的调试工具和控制台</a:t>
            </a:r>
            <a:endParaRPr lang="en-US" sz="2000" dirty="0">
              <a:solidFill>
                <a:schemeClr val="tx1"/>
              </a:solidFill>
            </a:endParaRPr>
          </a:p>
        </p:txBody>
      </p:sp>
      <p:sp>
        <p:nvSpPr>
          <p:cNvPr id="12" name="Rounded Rectangle 11"/>
          <p:cNvSpPr/>
          <p:nvPr/>
        </p:nvSpPr>
        <p:spPr bwMode="auto">
          <a:xfrm>
            <a:off x="231775" y="1219200"/>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提高开发效率</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3" name="Rounded Rectangle 12"/>
          <p:cNvSpPr/>
          <p:nvPr/>
        </p:nvSpPr>
        <p:spPr bwMode="auto">
          <a:xfrm>
            <a:off x="152400" y="2946083"/>
            <a:ext cx="9005887" cy="1435608"/>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使用</a:t>
            </a:r>
            <a:r>
              <a:rPr lang="en-US" sz="2000" dirty="0" smtClean="0">
                <a:solidFill>
                  <a:schemeClr val="tx1"/>
                </a:solidFill>
              </a:rPr>
              <a:t>Business </a:t>
            </a:r>
            <a:r>
              <a:rPr lang="en-US" sz="2000" dirty="0">
                <a:solidFill>
                  <a:schemeClr val="tx1"/>
                </a:solidFill>
              </a:rPr>
              <a:t>Connectivity </a:t>
            </a:r>
            <a:r>
              <a:rPr lang="en-US" sz="2000" dirty="0" smtClean="0">
                <a:solidFill>
                  <a:schemeClr val="tx1"/>
                </a:solidFill>
              </a:rPr>
              <a:t>Services</a:t>
            </a:r>
            <a:r>
              <a:rPr lang="zh-CN" altLang="en-US" sz="2000" dirty="0">
                <a:solidFill>
                  <a:schemeClr val="tx1"/>
                </a:solidFill>
              </a:rPr>
              <a:t>操作</a:t>
            </a:r>
            <a:r>
              <a:rPr lang="zh-CN" altLang="en-US" sz="2000" dirty="0" smtClean="0">
                <a:solidFill>
                  <a:schemeClr val="tx1"/>
                </a:solidFill>
              </a:rPr>
              <a:t>业务数据</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调用客户端及</a:t>
            </a:r>
            <a:r>
              <a:rPr lang="en-US" sz="2000" dirty="0" smtClean="0">
                <a:solidFill>
                  <a:schemeClr val="tx1"/>
                </a:solidFill>
              </a:rPr>
              <a:t>REST API</a:t>
            </a:r>
            <a:r>
              <a:rPr lang="zh-CN" altLang="en-US" sz="2000" dirty="0" smtClean="0">
                <a:solidFill>
                  <a:schemeClr val="tx1"/>
                </a:solidFill>
              </a:rPr>
              <a:t>存取</a:t>
            </a:r>
            <a:r>
              <a:rPr lang="en-US" altLang="zh-CN" sz="2000" dirty="0" smtClean="0">
                <a:solidFill>
                  <a:schemeClr val="tx1"/>
                </a:solidFill>
              </a:rPr>
              <a:t>Office</a:t>
            </a:r>
            <a:r>
              <a:rPr lang="zh-CN" altLang="en-US" sz="2000" dirty="0" smtClean="0">
                <a:solidFill>
                  <a:schemeClr val="tx1"/>
                </a:solidFill>
              </a:rPr>
              <a:t>文档内容</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通过</a:t>
            </a:r>
            <a:r>
              <a:rPr lang="en-US" altLang="zh-CN" sz="2000" dirty="0" smtClean="0">
                <a:solidFill>
                  <a:schemeClr val="tx1"/>
                </a:solidFill>
              </a:rPr>
              <a:t>API</a:t>
            </a:r>
            <a:r>
              <a:rPr lang="zh-CN" altLang="en-US" sz="2000" dirty="0" smtClean="0">
                <a:solidFill>
                  <a:schemeClr val="tx1"/>
                </a:solidFill>
              </a:rPr>
              <a:t>和</a:t>
            </a:r>
            <a:r>
              <a:rPr lang="en-US" altLang="zh-CN" sz="2000" dirty="0" smtClean="0">
                <a:solidFill>
                  <a:schemeClr val="tx1"/>
                </a:solidFill>
              </a:rPr>
              <a:t>Web Services</a:t>
            </a:r>
            <a:r>
              <a:rPr lang="zh-CN" altLang="en-US" sz="2000" dirty="0" smtClean="0">
                <a:solidFill>
                  <a:schemeClr val="tx1"/>
                </a:solidFill>
              </a:rPr>
              <a:t>访问</a:t>
            </a:r>
            <a:r>
              <a:rPr lang="en-US" sz="2000" dirty="0" smtClean="0">
                <a:solidFill>
                  <a:schemeClr val="tx1"/>
                </a:solidFill>
              </a:rPr>
              <a:t>SharePoint</a:t>
            </a:r>
            <a:r>
              <a:rPr lang="zh-CN" altLang="en-US" sz="2000" dirty="0" smtClean="0">
                <a:solidFill>
                  <a:schemeClr val="tx1"/>
                </a:solidFill>
              </a:rPr>
              <a:t>数据</a:t>
            </a:r>
            <a:endParaRPr lang="en-US" sz="2000" dirty="0">
              <a:solidFill>
                <a:schemeClr val="tx1"/>
              </a:solidFill>
            </a:endParaRPr>
          </a:p>
        </p:txBody>
      </p:sp>
      <p:sp>
        <p:nvSpPr>
          <p:cNvPr id="14" name="Rounded Rectangle 13"/>
          <p:cNvSpPr/>
          <p:nvPr/>
        </p:nvSpPr>
        <p:spPr bwMode="auto">
          <a:xfrm>
            <a:off x="231775" y="2936939"/>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快速连接数据源</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5" name="Rounded Rectangle 14"/>
          <p:cNvSpPr/>
          <p:nvPr/>
        </p:nvSpPr>
        <p:spPr bwMode="auto">
          <a:xfrm>
            <a:off x="152400" y="4648200"/>
            <a:ext cx="9005887" cy="1453896"/>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使用</a:t>
            </a:r>
            <a:r>
              <a:rPr lang="en-US" sz="2000" dirty="0" smtClean="0">
                <a:solidFill>
                  <a:schemeClr val="tx1"/>
                </a:solidFill>
              </a:rPr>
              <a:t>SharePoint </a:t>
            </a:r>
            <a:r>
              <a:rPr lang="en-US" sz="2000" dirty="0">
                <a:solidFill>
                  <a:schemeClr val="tx1"/>
                </a:solidFill>
              </a:rPr>
              <a:t>Designer </a:t>
            </a:r>
            <a:r>
              <a:rPr lang="en-US" sz="2000" dirty="0" smtClean="0">
                <a:solidFill>
                  <a:schemeClr val="tx1"/>
                </a:solidFill>
              </a:rPr>
              <a:t>2010</a:t>
            </a:r>
            <a:r>
              <a:rPr lang="zh-CN" altLang="en-US" sz="2000" dirty="0" smtClean="0">
                <a:solidFill>
                  <a:schemeClr val="tx1"/>
                </a:solidFill>
              </a:rPr>
              <a:t>开发无代码解决方案</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a:solidFill>
                  <a:schemeClr val="tx1"/>
                </a:solidFill>
              </a:rPr>
              <a:t>使</a:t>
            </a:r>
            <a:r>
              <a:rPr lang="zh-CN" altLang="en-US" sz="2000" dirty="0" smtClean="0">
                <a:solidFill>
                  <a:schemeClr val="tx1"/>
                </a:solidFill>
              </a:rPr>
              <a:t>用</a:t>
            </a:r>
            <a:r>
              <a:rPr lang="en-US" sz="2000" dirty="0" smtClean="0">
                <a:solidFill>
                  <a:schemeClr val="tx1"/>
                </a:solidFill>
              </a:rPr>
              <a:t>InfoPath</a:t>
            </a:r>
            <a:r>
              <a:rPr lang="zh-CN" altLang="en-US" sz="2000" dirty="0" smtClean="0">
                <a:solidFill>
                  <a:schemeClr val="tx1"/>
                </a:solidFill>
              </a:rPr>
              <a:t>和</a:t>
            </a:r>
            <a:r>
              <a:rPr lang="en-US" sz="2000" dirty="0" smtClean="0">
                <a:solidFill>
                  <a:schemeClr val="tx1"/>
                </a:solidFill>
              </a:rPr>
              <a:t>Visio</a:t>
            </a:r>
            <a:r>
              <a:rPr lang="zh-CN" altLang="en-US" sz="2000" dirty="0" smtClean="0">
                <a:solidFill>
                  <a:schemeClr val="tx1"/>
                </a:solidFill>
              </a:rPr>
              <a:t>实现流程自动化和可视化</a:t>
            </a:r>
            <a:endParaRPr lang="en-US" altLang="zh-CN" sz="2000" dirty="0" smtClean="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支持更多开发与发布标准</a:t>
            </a:r>
            <a:endParaRPr lang="en-US" sz="2000" dirty="0">
              <a:solidFill>
                <a:schemeClr val="tx1"/>
              </a:solidFill>
            </a:endParaRPr>
          </a:p>
        </p:txBody>
      </p:sp>
      <p:sp>
        <p:nvSpPr>
          <p:cNvPr id="16" name="Rounded Rectangle 15"/>
          <p:cNvSpPr/>
          <p:nvPr/>
        </p:nvSpPr>
        <p:spPr bwMode="auto">
          <a:xfrm>
            <a:off x="231775" y="4642104"/>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集成应用平台</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7" name="Title 1"/>
          <p:cNvSpPr>
            <a:spLocks noGrp="1"/>
          </p:cNvSpPr>
          <p:nvPr>
            <p:ph type="title"/>
          </p:nvPr>
        </p:nvSpPr>
        <p:spPr>
          <a:xfrm>
            <a:off x="381000" y="304800"/>
            <a:ext cx="8382000" cy="553998"/>
          </a:xfrm>
        </p:spPr>
        <p:txBody>
          <a:bodyPr/>
          <a:lstStyle/>
          <a:p>
            <a:r>
              <a:rPr lang="zh-CN" altLang="en-US" sz="4000" dirty="0" smtClean="0">
                <a:sym typeface="Wingdings" pitchFamily="2" charset="2"/>
              </a:rPr>
              <a:t>快速响应业务需求</a:t>
            </a:r>
            <a:endParaRPr lang="en-US" sz="4000" dirty="0">
              <a:sym typeface="Wingdings" pitchFamily="2" charset="2"/>
            </a:endParaRPr>
          </a:p>
        </p:txBody>
      </p:sp>
    </p:spTree>
    <p:extLst>
      <p:ext uri="{BB962C8B-B14F-4D97-AF65-F5344CB8AC3E}">
        <p14:creationId xmlns:p14="http://schemas.microsoft.com/office/powerpoint/2010/main" xmlns="" val="27196821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SharePoint 2010</a:t>
            </a:r>
            <a:r>
              <a:rPr lang="zh-CN" altLang="en-US" dirty="0" smtClean="0"/>
              <a:t>新技术揭秘</a:t>
            </a:r>
            <a:endParaRPr lang="zh-CN" altLang="en-US" dirty="0"/>
          </a:p>
        </p:txBody>
      </p:sp>
      <p:sp>
        <p:nvSpPr>
          <p:cNvPr id="5" name="文本占位符 4"/>
          <p:cNvSpPr>
            <a:spLocks noGrp="1"/>
          </p:cNvSpPr>
          <p:nvPr>
            <p:ph type="body" sz="quarter" idx="10"/>
          </p:nvPr>
        </p:nvSpPr>
        <p:spPr/>
        <p:txBody>
          <a:bodyPr/>
          <a:lstStyle/>
          <a:p>
            <a:r>
              <a:rPr lang="en-US" altLang="zh-CN" smtClean="0"/>
              <a:t>OFC201</a:t>
            </a:r>
            <a:endParaRPr lang="zh-CN" altLang="en-US" dirty="0"/>
          </a:p>
        </p:txBody>
      </p:sp>
      <p:pic>
        <p:nvPicPr>
          <p:cNvPr id="11" name="Picture 10" descr="ms-logo-YPOP_PPT-wht.png"/>
          <p:cNvPicPr>
            <a:picLocks noChangeAspect="1"/>
          </p:cNvPicPr>
          <p:nvPr/>
        </p:nvPicPr>
        <p:blipFill rotWithShape="1">
          <a:blip r:embed="rId3"/>
          <a:srcRect r="21291" b="34682"/>
          <a:stretch/>
        </p:blipFill>
        <p:spPr>
          <a:xfrm>
            <a:off x="7696200" y="6477000"/>
            <a:ext cx="1335741" cy="23271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bwMode="auto">
          <a:xfrm>
            <a:off x="464996" y="-396607"/>
            <a:ext cx="8266341" cy="8284684"/>
          </a:xfrm>
          <a:prstGeom prst="ellipse">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000" b="1" i="1">
                <a:solidFill>
                  <a:schemeClr val="bg1"/>
                </a:solidFill>
                <a:effectLst>
                  <a:outerShdw blurRad="38100" dist="38100" dir="2700000" algn="tl">
                    <a:srgbClr val="000000">
                      <a:alpha val="43137"/>
                    </a:srgbClr>
                  </a:outerShdw>
                </a:effectLst>
                <a:latin typeface="+mn-lt"/>
              </a:defRPr>
            </a:pPr>
            <a:endParaRPr lang="en-US" dirty="0"/>
          </a:p>
        </p:txBody>
      </p:sp>
      <p:sp>
        <p:nvSpPr>
          <p:cNvPr id="21" name="Freeform 5"/>
          <p:cNvSpPr>
            <a:spLocks/>
          </p:cNvSpPr>
          <p:nvPr/>
        </p:nvSpPr>
        <p:spPr bwMode="auto">
          <a:xfrm>
            <a:off x="152401" y="3733800"/>
            <a:ext cx="8839199" cy="3129812"/>
          </a:xfrm>
          <a:custGeom>
            <a:avLst/>
            <a:gdLst/>
            <a:ahLst/>
            <a:cxnLst>
              <a:cxn ang="0">
                <a:pos x="1308" y="0"/>
              </a:cxn>
              <a:cxn ang="0">
                <a:pos x="2604" y="468"/>
              </a:cxn>
              <a:cxn ang="0">
                <a:pos x="2604" y="472"/>
              </a:cxn>
              <a:cxn ang="0">
                <a:pos x="2128" y="476"/>
              </a:cxn>
              <a:cxn ang="0">
                <a:pos x="2148" y="496"/>
              </a:cxn>
              <a:cxn ang="0">
                <a:pos x="2584" y="1028"/>
              </a:cxn>
              <a:cxn ang="0">
                <a:pos x="2584" y="1032"/>
              </a:cxn>
              <a:cxn ang="0">
                <a:pos x="0" y="1032"/>
              </a:cxn>
              <a:cxn ang="0">
                <a:pos x="0" y="1028"/>
              </a:cxn>
              <a:cxn ang="0">
                <a:pos x="24" y="1004"/>
              </a:cxn>
              <a:cxn ang="0">
                <a:pos x="476" y="472"/>
              </a:cxn>
              <a:cxn ang="0">
                <a:pos x="4" y="468"/>
              </a:cxn>
              <a:cxn ang="0">
                <a:pos x="1308" y="0"/>
              </a:cxn>
            </a:cxnLst>
            <a:rect l="0" t="0" r="r" b="b"/>
            <a:pathLst>
              <a:path w="2604" h="1032">
                <a:moveTo>
                  <a:pt x="1308" y="0"/>
                </a:moveTo>
                <a:cubicBezTo>
                  <a:pt x="1740" y="156"/>
                  <a:pt x="2172" y="312"/>
                  <a:pt x="2604" y="468"/>
                </a:cubicBezTo>
                <a:cubicBezTo>
                  <a:pt x="2604" y="469"/>
                  <a:pt x="2604" y="471"/>
                  <a:pt x="2604" y="472"/>
                </a:cubicBezTo>
                <a:cubicBezTo>
                  <a:pt x="2445" y="473"/>
                  <a:pt x="2287" y="475"/>
                  <a:pt x="2128" y="476"/>
                </a:cubicBezTo>
                <a:cubicBezTo>
                  <a:pt x="2135" y="483"/>
                  <a:pt x="2141" y="489"/>
                  <a:pt x="2148" y="496"/>
                </a:cubicBezTo>
                <a:cubicBezTo>
                  <a:pt x="2293" y="673"/>
                  <a:pt x="2439" y="851"/>
                  <a:pt x="2584" y="1028"/>
                </a:cubicBezTo>
                <a:cubicBezTo>
                  <a:pt x="2584" y="1029"/>
                  <a:pt x="2584" y="1031"/>
                  <a:pt x="2584" y="1032"/>
                </a:cubicBezTo>
                <a:cubicBezTo>
                  <a:pt x="1723" y="1032"/>
                  <a:pt x="861" y="1032"/>
                  <a:pt x="0" y="1032"/>
                </a:cubicBezTo>
                <a:cubicBezTo>
                  <a:pt x="0" y="1031"/>
                  <a:pt x="0" y="1029"/>
                  <a:pt x="0" y="1028"/>
                </a:cubicBezTo>
                <a:cubicBezTo>
                  <a:pt x="8" y="1020"/>
                  <a:pt x="16" y="1012"/>
                  <a:pt x="24" y="1004"/>
                </a:cubicBezTo>
                <a:cubicBezTo>
                  <a:pt x="175" y="827"/>
                  <a:pt x="325" y="649"/>
                  <a:pt x="476" y="472"/>
                </a:cubicBezTo>
                <a:cubicBezTo>
                  <a:pt x="319" y="471"/>
                  <a:pt x="161" y="469"/>
                  <a:pt x="4" y="468"/>
                </a:cubicBezTo>
                <a:cubicBezTo>
                  <a:pt x="439" y="312"/>
                  <a:pt x="873" y="156"/>
                  <a:pt x="130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Title 4"/>
          <p:cNvSpPr>
            <a:spLocks noGrp="1"/>
          </p:cNvSpPr>
          <p:nvPr>
            <p:ph type="title"/>
          </p:nvPr>
        </p:nvSpPr>
        <p:spPr>
          <a:xfrm>
            <a:off x="-1065928" y="152400"/>
            <a:ext cx="11124328" cy="609398"/>
          </a:xfrm>
        </p:spPr>
        <p:txBody>
          <a:bodyPr/>
          <a:lstStyle/>
          <a:p>
            <a:pPr algn="ctr"/>
            <a:r>
              <a:rPr lang="zh-CN" alt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快速响应业务需求</a:t>
            </a:r>
            <a:endPar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3450613" y="4114800"/>
            <a:ext cx="2243374" cy="406265"/>
          </a:xfrm>
          <a:prstGeom prst="rect">
            <a:avLst/>
          </a:prstGeom>
          <a:noFill/>
          <a:scene3d>
            <a:camera prst="orthographicFront"/>
            <a:lightRig rig="threePt" dir="t"/>
          </a:scene3d>
        </p:spPr>
        <p:txBody>
          <a:bodyPr wrap="square" rtlCol="0">
            <a:spAutoFit/>
          </a:bodyPr>
          <a:lstStyle/>
          <a:p>
            <a:pPr algn="ctr">
              <a:lnSpc>
                <a:spcPct val="85000"/>
              </a:lnSpc>
            </a:pPr>
            <a:r>
              <a:rPr lang="zh-CN" altLang="en-US" sz="2400" spc="-120" dirty="0" smtClean="0">
                <a:solidFill>
                  <a:prstClr val="black"/>
                </a:solidFill>
                <a:latin typeface="Segoe Semibold" pitchFamily="34" charset="0"/>
              </a:rPr>
              <a:t>集成的开发工具</a:t>
            </a:r>
            <a:endParaRPr lang="en-US" sz="2400" spc="-120" dirty="0">
              <a:solidFill>
                <a:prstClr val="black"/>
              </a:solidFill>
              <a:latin typeface="Segoe Semibold" pitchFamily="34" charset="0"/>
            </a:endParaRPr>
          </a:p>
        </p:txBody>
      </p:sp>
      <p:sp>
        <p:nvSpPr>
          <p:cNvPr id="24" name="TextBox 23"/>
          <p:cNvSpPr txBox="1"/>
          <p:nvPr/>
        </p:nvSpPr>
        <p:spPr>
          <a:xfrm>
            <a:off x="2043084" y="5050182"/>
            <a:ext cx="2217913" cy="406265"/>
          </a:xfrm>
          <a:prstGeom prst="rect">
            <a:avLst/>
          </a:prstGeom>
          <a:noFill/>
          <a:scene3d>
            <a:camera prst="orthographicFront"/>
            <a:lightRig rig="threePt" dir="t"/>
          </a:scene3d>
        </p:spPr>
        <p:txBody>
          <a:bodyPr wrap="square" rtlCol="0">
            <a:spAutoFit/>
          </a:bodyPr>
          <a:lstStyle/>
          <a:p>
            <a:pPr algn="ctr">
              <a:lnSpc>
                <a:spcPct val="85000"/>
              </a:lnSpc>
            </a:pPr>
            <a:r>
              <a:rPr lang="zh-CN" altLang="en-US" sz="2400" spc="-120" dirty="0">
                <a:solidFill>
                  <a:prstClr val="black"/>
                </a:solidFill>
                <a:latin typeface="Segoe Semibold" pitchFamily="34" charset="0"/>
              </a:rPr>
              <a:t>增强</a:t>
            </a:r>
            <a:r>
              <a:rPr lang="zh-CN" altLang="en-US" sz="2400" spc="-120" dirty="0" smtClean="0">
                <a:solidFill>
                  <a:prstClr val="black"/>
                </a:solidFill>
                <a:latin typeface="Segoe Semibold" pitchFamily="34" charset="0"/>
              </a:rPr>
              <a:t>的可扩展性</a:t>
            </a:r>
            <a:endParaRPr lang="en-US" sz="2400" spc="-120" dirty="0">
              <a:solidFill>
                <a:prstClr val="black"/>
              </a:solidFill>
              <a:latin typeface="Segoe Semibold" pitchFamily="34" charset="0"/>
            </a:endParaRPr>
          </a:p>
        </p:txBody>
      </p:sp>
      <p:sp>
        <p:nvSpPr>
          <p:cNvPr id="25" name="TextBox 24"/>
          <p:cNvSpPr txBox="1"/>
          <p:nvPr/>
        </p:nvSpPr>
        <p:spPr>
          <a:xfrm>
            <a:off x="4916589" y="5050182"/>
            <a:ext cx="2398611" cy="406265"/>
          </a:xfrm>
          <a:prstGeom prst="rect">
            <a:avLst/>
          </a:prstGeom>
          <a:noFill/>
          <a:scene3d>
            <a:camera prst="orthographicFront"/>
            <a:lightRig rig="threePt" dir="t"/>
          </a:scene3d>
        </p:spPr>
        <p:txBody>
          <a:bodyPr wrap="square" rtlCol="0">
            <a:spAutoFit/>
          </a:bodyPr>
          <a:lstStyle/>
          <a:p>
            <a:pPr algn="ctr">
              <a:lnSpc>
                <a:spcPct val="85000"/>
              </a:lnSpc>
            </a:pPr>
            <a:r>
              <a:rPr lang="zh-CN" altLang="en-US" sz="2400" spc="-120" dirty="0" smtClean="0">
                <a:solidFill>
                  <a:prstClr val="black"/>
                </a:solidFill>
                <a:latin typeface="Segoe Semibold" pitchFamily="34" charset="0"/>
              </a:rPr>
              <a:t>广泛的标准支持</a:t>
            </a:r>
            <a:endParaRPr lang="en-US" sz="2400" spc="-120" dirty="0">
              <a:solidFill>
                <a:prstClr val="black"/>
              </a:solidFill>
              <a:latin typeface="Segoe Semibold" pitchFamily="34" charset="0"/>
            </a:endParaRPr>
          </a:p>
        </p:txBody>
      </p:sp>
      <p:grpSp>
        <p:nvGrpSpPr>
          <p:cNvPr id="26" name="Group 25"/>
          <p:cNvGrpSpPr/>
          <p:nvPr/>
        </p:nvGrpSpPr>
        <p:grpSpPr>
          <a:xfrm>
            <a:off x="1218298" y="1308422"/>
            <a:ext cx="6748204" cy="2882578"/>
            <a:chOff x="2703038" y="1048561"/>
            <a:chExt cx="6763179" cy="2882578"/>
          </a:xfrm>
        </p:grpSpPr>
        <p:grpSp>
          <p:nvGrpSpPr>
            <p:cNvPr id="27" name="Group 26"/>
            <p:cNvGrpSpPr/>
            <p:nvPr/>
          </p:nvGrpSpPr>
          <p:grpSpPr>
            <a:xfrm>
              <a:off x="2865617" y="3494198"/>
              <a:ext cx="6536496" cy="436941"/>
              <a:chOff x="984121" y="3746368"/>
              <a:chExt cx="6536496" cy="436941"/>
            </a:xfrm>
          </p:grpSpPr>
          <p:sp>
            <p:nvSpPr>
              <p:cNvPr id="45" name="TextBox 44"/>
              <p:cNvSpPr txBox="1"/>
              <p:nvPr/>
            </p:nvSpPr>
            <p:spPr>
              <a:xfrm>
                <a:off x="6343329" y="3746368"/>
                <a:ext cx="1177288" cy="400110"/>
              </a:xfrm>
              <a:prstGeom prst="rect">
                <a:avLst/>
              </a:prstGeom>
              <a:noFill/>
            </p:spPr>
            <p:txBody>
              <a:bodyPr wrap="none" rtlCol="0">
                <a:spAutoFit/>
              </a:bodyPr>
              <a:lstStyle/>
              <a:p>
                <a:r>
                  <a:rPr lang="zh-CN" altLang="en-US" sz="2000" spc="-70" dirty="0" smtClean="0">
                    <a:solidFill>
                      <a:prstClr val="white"/>
                    </a:solidFill>
                    <a:latin typeface="Segoe Light" pitchFamily="34" charset="0"/>
                  </a:rPr>
                  <a:t>日程安排</a:t>
                </a:r>
                <a:endParaRPr lang="en-US" sz="2000" spc="-70" dirty="0">
                  <a:solidFill>
                    <a:prstClr val="white"/>
                  </a:solidFill>
                  <a:latin typeface="Segoe Light" pitchFamily="34" charset="0"/>
                </a:endParaRPr>
              </a:p>
            </p:txBody>
          </p:sp>
          <p:sp>
            <p:nvSpPr>
              <p:cNvPr id="46" name="TextBox 45"/>
              <p:cNvSpPr txBox="1"/>
              <p:nvPr/>
            </p:nvSpPr>
            <p:spPr>
              <a:xfrm>
                <a:off x="984121" y="3783199"/>
                <a:ext cx="1177289" cy="400110"/>
              </a:xfrm>
              <a:prstGeom prst="rect">
                <a:avLst/>
              </a:prstGeom>
              <a:noFill/>
            </p:spPr>
            <p:txBody>
              <a:bodyPr wrap="none" rtlCol="0">
                <a:spAutoFit/>
              </a:bodyPr>
              <a:lstStyle/>
              <a:p>
                <a:pPr algn="ctr"/>
                <a:r>
                  <a:rPr lang="zh-CN" altLang="en-US" sz="2000" spc="-70" dirty="0">
                    <a:solidFill>
                      <a:prstClr val="white"/>
                    </a:solidFill>
                    <a:latin typeface="Segoe Light" pitchFamily="34" charset="0"/>
                  </a:rPr>
                  <a:t>薪资管理</a:t>
                </a:r>
                <a:endParaRPr lang="en-US" sz="2000" spc="-70" dirty="0">
                  <a:solidFill>
                    <a:prstClr val="white"/>
                  </a:solidFill>
                  <a:latin typeface="Segoe Light" pitchFamily="34" charset="0"/>
                </a:endParaRPr>
              </a:p>
            </p:txBody>
          </p:sp>
        </p:grpSp>
        <p:grpSp>
          <p:nvGrpSpPr>
            <p:cNvPr id="28" name="Group 27"/>
            <p:cNvGrpSpPr/>
            <p:nvPr/>
          </p:nvGrpSpPr>
          <p:grpSpPr>
            <a:xfrm>
              <a:off x="3359964" y="1048561"/>
              <a:ext cx="4998458" cy="400110"/>
              <a:chOff x="1286450" y="1217847"/>
              <a:chExt cx="4998458" cy="400110"/>
            </a:xfrm>
          </p:grpSpPr>
          <p:sp>
            <p:nvSpPr>
              <p:cNvPr id="42" name="TextBox 41"/>
              <p:cNvSpPr txBox="1"/>
              <p:nvPr/>
            </p:nvSpPr>
            <p:spPr>
              <a:xfrm>
                <a:off x="5107620" y="1217847"/>
                <a:ext cx="1177288" cy="400110"/>
              </a:xfrm>
              <a:prstGeom prst="rect">
                <a:avLst/>
              </a:prstGeom>
              <a:noFill/>
            </p:spPr>
            <p:txBody>
              <a:bodyPr wrap="none" rtlCol="0">
                <a:spAutoFit/>
              </a:bodyPr>
              <a:lstStyle/>
              <a:p>
                <a:r>
                  <a:rPr lang="zh-CN" altLang="en-US" sz="2000" spc="-70" dirty="0" smtClean="0">
                    <a:solidFill>
                      <a:prstClr val="white"/>
                    </a:solidFill>
                    <a:latin typeface="Segoe Light" pitchFamily="34" charset="0"/>
                  </a:rPr>
                  <a:t>价格分析</a:t>
                </a:r>
                <a:endParaRPr lang="en-US" sz="2000" spc="-70" dirty="0">
                  <a:solidFill>
                    <a:prstClr val="white"/>
                  </a:solidFill>
                  <a:latin typeface="Segoe Light" pitchFamily="34" charset="0"/>
                </a:endParaRPr>
              </a:p>
            </p:txBody>
          </p:sp>
          <p:sp>
            <p:nvSpPr>
              <p:cNvPr id="43" name="TextBox 42"/>
              <p:cNvSpPr txBox="1"/>
              <p:nvPr/>
            </p:nvSpPr>
            <p:spPr>
              <a:xfrm>
                <a:off x="3438019" y="1217847"/>
                <a:ext cx="1177289" cy="400110"/>
              </a:xfrm>
              <a:prstGeom prst="rect">
                <a:avLst/>
              </a:prstGeom>
              <a:noFill/>
            </p:spPr>
            <p:txBody>
              <a:bodyPr wrap="none" rtlCol="0">
                <a:spAutoFit/>
              </a:bodyPr>
              <a:lstStyle/>
              <a:p>
                <a:pPr algn="ctr"/>
                <a:r>
                  <a:rPr lang="zh-CN" altLang="en-US" sz="2000" spc="-70" dirty="0" smtClean="0">
                    <a:solidFill>
                      <a:prstClr val="white"/>
                    </a:solidFill>
                    <a:latin typeface="Segoe Light" pitchFamily="34" charset="0"/>
                  </a:rPr>
                  <a:t>销售报告</a:t>
                </a:r>
                <a:endParaRPr lang="en-US" sz="2000" spc="-70" dirty="0">
                  <a:solidFill>
                    <a:prstClr val="white"/>
                  </a:solidFill>
                  <a:latin typeface="Segoe Light" pitchFamily="34" charset="0"/>
                </a:endParaRPr>
              </a:p>
            </p:txBody>
          </p:sp>
          <p:sp>
            <p:nvSpPr>
              <p:cNvPr id="44" name="TextBox 43"/>
              <p:cNvSpPr txBox="1"/>
              <p:nvPr/>
            </p:nvSpPr>
            <p:spPr>
              <a:xfrm>
                <a:off x="1286450" y="1217847"/>
                <a:ext cx="1177289" cy="400110"/>
              </a:xfrm>
              <a:prstGeom prst="rect">
                <a:avLst/>
              </a:prstGeom>
              <a:noFill/>
            </p:spPr>
            <p:txBody>
              <a:bodyPr wrap="none" rtlCol="0">
                <a:spAutoFit/>
              </a:bodyPr>
              <a:lstStyle/>
              <a:p>
                <a:pPr algn="ctr"/>
                <a:r>
                  <a:rPr lang="zh-CN" altLang="en-US" sz="2000" spc="-70" dirty="0" smtClean="0">
                    <a:solidFill>
                      <a:prstClr val="white"/>
                    </a:solidFill>
                    <a:latin typeface="Segoe Light" pitchFamily="34" charset="0"/>
                  </a:rPr>
                  <a:t>招聘流程</a:t>
                </a:r>
                <a:endParaRPr lang="en-US" sz="2000" spc="-70" dirty="0">
                  <a:solidFill>
                    <a:prstClr val="white"/>
                  </a:solidFill>
                  <a:latin typeface="Segoe Light" pitchFamily="34" charset="0"/>
                </a:endParaRPr>
              </a:p>
            </p:txBody>
          </p:sp>
        </p:grpSp>
        <p:grpSp>
          <p:nvGrpSpPr>
            <p:cNvPr id="29" name="Group 28"/>
            <p:cNvGrpSpPr/>
            <p:nvPr/>
          </p:nvGrpSpPr>
          <p:grpSpPr>
            <a:xfrm>
              <a:off x="2908188" y="2289795"/>
              <a:ext cx="6471287" cy="400110"/>
              <a:chOff x="1010149" y="2308034"/>
              <a:chExt cx="6471287" cy="400110"/>
            </a:xfrm>
          </p:grpSpPr>
          <p:sp>
            <p:nvSpPr>
              <p:cNvPr id="39" name="TextBox 38"/>
              <p:cNvSpPr txBox="1"/>
              <p:nvPr/>
            </p:nvSpPr>
            <p:spPr>
              <a:xfrm>
                <a:off x="1010149" y="2308034"/>
                <a:ext cx="1177288" cy="400110"/>
              </a:xfrm>
              <a:prstGeom prst="rect">
                <a:avLst/>
              </a:prstGeom>
              <a:noFill/>
            </p:spPr>
            <p:txBody>
              <a:bodyPr wrap="none" rtlCol="0">
                <a:spAutoFit/>
              </a:bodyPr>
              <a:lstStyle/>
              <a:p>
                <a:pPr algn="ctr"/>
                <a:r>
                  <a:rPr lang="zh-CN" altLang="en-US" sz="2000" spc="-70" dirty="0">
                    <a:solidFill>
                      <a:prstClr val="white"/>
                    </a:solidFill>
                    <a:latin typeface="Segoe Light" pitchFamily="34" charset="0"/>
                  </a:rPr>
                  <a:t>高</a:t>
                </a:r>
                <a:r>
                  <a:rPr lang="zh-CN" altLang="en-US" sz="2000" spc="-70" dirty="0" smtClean="0">
                    <a:solidFill>
                      <a:prstClr val="white"/>
                    </a:solidFill>
                    <a:latin typeface="Segoe Light" pitchFamily="34" charset="0"/>
                  </a:rPr>
                  <a:t>管报表</a:t>
                </a:r>
                <a:endParaRPr lang="en-US" sz="2000" spc="-70" dirty="0">
                  <a:solidFill>
                    <a:prstClr val="white"/>
                  </a:solidFill>
                  <a:latin typeface="Segoe Light" pitchFamily="34" charset="0"/>
                </a:endParaRPr>
              </a:p>
            </p:txBody>
          </p:sp>
          <p:sp>
            <p:nvSpPr>
              <p:cNvPr id="40" name="TextBox 39"/>
              <p:cNvSpPr txBox="1"/>
              <p:nvPr/>
            </p:nvSpPr>
            <p:spPr>
              <a:xfrm>
                <a:off x="6094011" y="2308034"/>
                <a:ext cx="1387425" cy="400110"/>
              </a:xfrm>
              <a:prstGeom prst="rect">
                <a:avLst/>
              </a:prstGeom>
              <a:noFill/>
            </p:spPr>
            <p:txBody>
              <a:bodyPr wrap="none" rtlCol="0">
                <a:spAutoFit/>
              </a:bodyPr>
              <a:lstStyle/>
              <a:p>
                <a:r>
                  <a:rPr lang="en-US" sz="2000" spc="-70" dirty="0" smtClean="0">
                    <a:solidFill>
                      <a:prstClr val="white"/>
                    </a:solidFill>
                    <a:latin typeface="Segoe Light" pitchFamily="34" charset="0"/>
                  </a:rPr>
                  <a:t>IT</a:t>
                </a:r>
                <a:r>
                  <a:rPr lang="zh-CN" altLang="en-US" sz="2000" spc="-70" dirty="0" smtClean="0">
                    <a:solidFill>
                      <a:prstClr val="white"/>
                    </a:solidFill>
                    <a:latin typeface="Segoe Light" pitchFamily="34" charset="0"/>
                  </a:rPr>
                  <a:t>服务门户</a:t>
                </a:r>
                <a:endParaRPr lang="en-US" sz="2000" spc="-70" dirty="0">
                  <a:solidFill>
                    <a:prstClr val="white"/>
                  </a:solidFill>
                  <a:latin typeface="Segoe Light" pitchFamily="34" charset="0"/>
                </a:endParaRPr>
              </a:p>
            </p:txBody>
          </p:sp>
          <p:sp>
            <p:nvSpPr>
              <p:cNvPr id="41" name="TextBox 40"/>
              <p:cNvSpPr txBox="1"/>
              <p:nvPr/>
            </p:nvSpPr>
            <p:spPr>
              <a:xfrm>
                <a:off x="3565758" y="2308034"/>
                <a:ext cx="1177288" cy="400110"/>
              </a:xfrm>
              <a:prstGeom prst="rect">
                <a:avLst/>
              </a:prstGeom>
              <a:noFill/>
            </p:spPr>
            <p:txBody>
              <a:bodyPr wrap="none" rtlCol="0">
                <a:spAutoFit/>
              </a:bodyPr>
              <a:lstStyle/>
              <a:p>
                <a:pPr algn="ctr"/>
                <a:r>
                  <a:rPr lang="zh-CN" altLang="en-US" sz="2000" spc="-70" dirty="0" smtClean="0">
                    <a:solidFill>
                      <a:prstClr val="white"/>
                    </a:solidFill>
                    <a:latin typeface="Segoe Light" pitchFamily="34" charset="0"/>
                  </a:rPr>
                  <a:t>计划会议</a:t>
                </a:r>
                <a:endParaRPr lang="en-US" sz="2000" spc="-70" dirty="0">
                  <a:solidFill>
                    <a:prstClr val="white"/>
                  </a:solidFill>
                  <a:latin typeface="Segoe Light" pitchFamily="34" charset="0"/>
                </a:endParaRPr>
              </a:p>
            </p:txBody>
          </p:sp>
        </p:grpSp>
        <p:grpSp>
          <p:nvGrpSpPr>
            <p:cNvPr id="30" name="Group 29"/>
            <p:cNvGrpSpPr/>
            <p:nvPr/>
          </p:nvGrpSpPr>
          <p:grpSpPr>
            <a:xfrm>
              <a:off x="2703038" y="2901550"/>
              <a:ext cx="6763179" cy="408972"/>
              <a:chOff x="821104" y="3112585"/>
              <a:chExt cx="6763179" cy="408972"/>
            </a:xfrm>
          </p:grpSpPr>
          <p:sp>
            <p:nvSpPr>
              <p:cNvPr id="35" name="TextBox 34"/>
              <p:cNvSpPr txBox="1"/>
              <p:nvPr/>
            </p:nvSpPr>
            <p:spPr>
              <a:xfrm>
                <a:off x="821104" y="3121447"/>
                <a:ext cx="1177289" cy="400110"/>
              </a:xfrm>
              <a:prstGeom prst="rect">
                <a:avLst/>
              </a:prstGeom>
              <a:noFill/>
            </p:spPr>
            <p:txBody>
              <a:bodyPr wrap="none" rtlCol="0">
                <a:spAutoFit/>
              </a:bodyPr>
              <a:lstStyle/>
              <a:p>
                <a:pPr algn="ctr"/>
                <a:r>
                  <a:rPr lang="zh-CN" altLang="en-US" sz="2000" spc="-70" dirty="0" smtClean="0">
                    <a:solidFill>
                      <a:prstClr val="white"/>
                    </a:solidFill>
                    <a:latin typeface="Segoe Light" pitchFamily="34" charset="0"/>
                  </a:rPr>
                  <a:t>部门网站</a:t>
                </a:r>
                <a:endParaRPr lang="en-US" sz="2000" spc="-70" dirty="0">
                  <a:solidFill>
                    <a:prstClr val="white"/>
                  </a:solidFill>
                  <a:latin typeface="Segoe Light" pitchFamily="34" charset="0"/>
                </a:endParaRPr>
              </a:p>
            </p:txBody>
          </p:sp>
          <p:sp>
            <p:nvSpPr>
              <p:cNvPr id="37" name="TextBox 36"/>
              <p:cNvSpPr txBox="1"/>
              <p:nvPr/>
            </p:nvSpPr>
            <p:spPr>
              <a:xfrm>
                <a:off x="6406995" y="3112585"/>
                <a:ext cx="1177288" cy="400110"/>
              </a:xfrm>
              <a:prstGeom prst="rect">
                <a:avLst/>
              </a:prstGeom>
              <a:noFill/>
            </p:spPr>
            <p:txBody>
              <a:bodyPr wrap="none" rtlCol="0">
                <a:spAutoFit/>
              </a:bodyPr>
              <a:lstStyle/>
              <a:p>
                <a:r>
                  <a:rPr lang="zh-CN" altLang="en-US" sz="2000" spc="-70" dirty="0" smtClean="0">
                    <a:solidFill>
                      <a:prstClr val="white"/>
                    </a:solidFill>
                    <a:latin typeface="Segoe Light" pitchFamily="34" charset="0"/>
                  </a:rPr>
                  <a:t>专家搜索</a:t>
                </a:r>
                <a:endParaRPr lang="en-US" sz="2000" spc="-70" dirty="0">
                  <a:solidFill>
                    <a:prstClr val="white"/>
                  </a:solidFill>
                  <a:latin typeface="Segoe Light" pitchFamily="34" charset="0"/>
                </a:endParaRPr>
              </a:p>
            </p:txBody>
          </p:sp>
          <p:sp>
            <p:nvSpPr>
              <p:cNvPr id="38" name="TextBox 37"/>
              <p:cNvSpPr txBox="1"/>
              <p:nvPr/>
            </p:nvSpPr>
            <p:spPr>
              <a:xfrm>
                <a:off x="3306653" y="3121447"/>
                <a:ext cx="1673393" cy="400110"/>
              </a:xfrm>
              <a:prstGeom prst="rect">
                <a:avLst/>
              </a:prstGeom>
              <a:noFill/>
            </p:spPr>
            <p:txBody>
              <a:bodyPr wrap="none" rtlCol="0">
                <a:spAutoFit/>
              </a:bodyPr>
              <a:lstStyle/>
              <a:p>
                <a:pPr algn="ctr"/>
                <a:r>
                  <a:rPr lang="zh-CN" altLang="en-US" sz="2000" spc="-70" dirty="0">
                    <a:solidFill>
                      <a:prstClr val="white"/>
                    </a:solidFill>
                    <a:latin typeface="Segoe Light" pitchFamily="34" charset="0"/>
                  </a:rPr>
                  <a:t>项</a:t>
                </a:r>
                <a:r>
                  <a:rPr lang="zh-CN" altLang="en-US" sz="2000" spc="-70" dirty="0" smtClean="0">
                    <a:solidFill>
                      <a:prstClr val="white"/>
                    </a:solidFill>
                    <a:latin typeface="Segoe Light" pitchFamily="34" charset="0"/>
                  </a:rPr>
                  <a:t>目流程审批</a:t>
                </a:r>
                <a:endParaRPr lang="en-US" sz="2000" spc="-70" dirty="0">
                  <a:solidFill>
                    <a:prstClr val="white"/>
                  </a:solidFill>
                  <a:latin typeface="Segoe Light" pitchFamily="34" charset="0"/>
                </a:endParaRPr>
              </a:p>
            </p:txBody>
          </p:sp>
        </p:grpSp>
        <p:grpSp>
          <p:nvGrpSpPr>
            <p:cNvPr id="31" name="Group 30"/>
            <p:cNvGrpSpPr/>
            <p:nvPr/>
          </p:nvGrpSpPr>
          <p:grpSpPr>
            <a:xfrm>
              <a:off x="2941011" y="1669178"/>
              <a:ext cx="6006054" cy="408909"/>
              <a:chOff x="984338" y="1724647"/>
              <a:chExt cx="6006054" cy="408909"/>
            </a:xfrm>
          </p:grpSpPr>
          <p:sp>
            <p:nvSpPr>
              <p:cNvPr id="32" name="TextBox 31"/>
              <p:cNvSpPr txBox="1"/>
              <p:nvPr/>
            </p:nvSpPr>
            <p:spPr>
              <a:xfrm>
                <a:off x="3207172" y="1724647"/>
                <a:ext cx="1177289" cy="400110"/>
              </a:xfrm>
              <a:prstGeom prst="rect">
                <a:avLst/>
              </a:prstGeom>
              <a:noFill/>
            </p:spPr>
            <p:txBody>
              <a:bodyPr wrap="none" rtlCol="0">
                <a:spAutoFit/>
              </a:bodyPr>
              <a:lstStyle/>
              <a:p>
                <a:pPr algn="ctr"/>
                <a:r>
                  <a:rPr lang="zh-CN" altLang="en-US" sz="2000" spc="-70" dirty="0" smtClean="0">
                    <a:solidFill>
                      <a:prstClr val="white"/>
                    </a:solidFill>
                    <a:latin typeface="Segoe Light" pitchFamily="34" charset="0"/>
                  </a:rPr>
                  <a:t>项目跟踪</a:t>
                </a:r>
                <a:endParaRPr lang="en-US" sz="2000" spc="-70" dirty="0">
                  <a:solidFill>
                    <a:prstClr val="white"/>
                  </a:solidFill>
                  <a:latin typeface="Segoe Light" pitchFamily="34" charset="0"/>
                </a:endParaRPr>
              </a:p>
            </p:txBody>
          </p:sp>
          <p:sp>
            <p:nvSpPr>
              <p:cNvPr id="33" name="TextBox 32"/>
              <p:cNvSpPr txBox="1"/>
              <p:nvPr/>
            </p:nvSpPr>
            <p:spPr>
              <a:xfrm>
                <a:off x="5813104" y="1733446"/>
                <a:ext cx="1177288" cy="400110"/>
              </a:xfrm>
              <a:prstGeom prst="rect">
                <a:avLst/>
              </a:prstGeom>
              <a:noFill/>
            </p:spPr>
            <p:txBody>
              <a:bodyPr wrap="none" rtlCol="0">
                <a:spAutoFit/>
              </a:bodyPr>
              <a:lstStyle/>
              <a:p>
                <a:r>
                  <a:rPr lang="zh-CN" altLang="en-US" sz="2000" spc="-70" dirty="0" smtClean="0">
                    <a:solidFill>
                      <a:prstClr val="white"/>
                    </a:solidFill>
                    <a:latin typeface="Segoe Light" pitchFamily="34" charset="0"/>
                  </a:rPr>
                  <a:t>个人站点</a:t>
                </a:r>
                <a:endParaRPr lang="en-US" sz="2000" spc="-70" dirty="0">
                  <a:solidFill>
                    <a:prstClr val="white"/>
                  </a:solidFill>
                  <a:latin typeface="Segoe Light" pitchFamily="34" charset="0"/>
                </a:endParaRPr>
              </a:p>
            </p:txBody>
          </p:sp>
          <p:sp>
            <p:nvSpPr>
              <p:cNvPr id="34" name="TextBox 33"/>
              <p:cNvSpPr txBox="1"/>
              <p:nvPr/>
            </p:nvSpPr>
            <p:spPr>
              <a:xfrm>
                <a:off x="984338" y="1724647"/>
                <a:ext cx="1177288" cy="400110"/>
              </a:xfrm>
              <a:prstGeom prst="rect">
                <a:avLst/>
              </a:prstGeom>
              <a:noFill/>
            </p:spPr>
            <p:txBody>
              <a:bodyPr wrap="none" rtlCol="0">
                <a:spAutoFit/>
              </a:bodyPr>
              <a:lstStyle/>
              <a:p>
                <a:pPr algn="ctr"/>
                <a:r>
                  <a:rPr lang="zh-CN" altLang="en-US" sz="2000" spc="-70" dirty="0" smtClean="0">
                    <a:solidFill>
                      <a:prstClr val="white"/>
                    </a:solidFill>
                    <a:latin typeface="Segoe Light" pitchFamily="34" charset="0"/>
                  </a:rPr>
                  <a:t>新闻门户</a:t>
                </a:r>
                <a:endParaRPr lang="en-US" sz="2000" spc="-70" dirty="0">
                  <a:solidFill>
                    <a:prstClr val="white"/>
                  </a:solidFill>
                  <a:latin typeface="Segoe Light" pitchFamily="34" charset="0"/>
                </a:endParaRPr>
              </a:p>
            </p:txBody>
          </p:sp>
        </p:grpSp>
      </p:grpSp>
      <p:sp>
        <p:nvSpPr>
          <p:cNvPr id="53" name="Rectangle 52"/>
          <p:cNvSpPr/>
          <p:nvPr/>
        </p:nvSpPr>
        <p:spPr bwMode="auto">
          <a:xfrm>
            <a:off x="-152400" y="5910943"/>
            <a:ext cx="9448800" cy="947057"/>
          </a:xfrm>
          <a:prstGeom prst="rect">
            <a:avLst/>
          </a:prstGeom>
          <a:solidFill>
            <a:schemeClr val="tx1">
              <a:lumMod val="75000"/>
              <a:alpha val="7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grpSp>
        <p:nvGrpSpPr>
          <p:cNvPr id="48" name="Group 47"/>
          <p:cNvGrpSpPr/>
          <p:nvPr/>
        </p:nvGrpSpPr>
        <p:grpSpPr>
          <a:xfrm>
            <a:off x="800100" y="6070600"/>
            <a:ext cx="7620000" cy="603659"/>
            <a:chOff x="1624040" y="6025741"/>
            <a:chExt cx="8966150" cy="734288"/>
          </a:xfrm>
        </p:grpSpPr>
        <p:pic>
          <p:nvPicPr>
            <p:cNvPr id="49" name="Picture 9" descr="C:\Users\jareda\Pictures\DVD_ART36\Logos\SharePoint Server\SharePoint Server generic brand Grid h r.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1683"/>
            <a:stretch/>
          </p:blipFill>
          <p:spPr bwMode="auto">
            <a:xfrm>
              <a:off x="1624040" y="6040391"/>
              <a:ext cx="2545415" cy="719638"/>
            </a:xfrm>
            <a:prstGeom prst="rect">
              <a:avLst/>
            </a:prstGeom>
            <a:noFill/>
            <a:extLst/>
          </p:spPr>
        </p:pic>
        <p:pic>
          <p:nvPicPr>
            <p:cNvPr id="50" name="Picture 4" descr="C:\Users\jareda\Pictures\DVD_ART36\Logos\SQL Server\SQL Server generic brand Grid h 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16890" y="6025741"/>
              <a:ext cx="2573300" cy="710990"/>
            </a:xfrm>
            <a:prstGeom prst="rect">
              <a:avLst/>
            </a:prstGeom>
            <a:noFill/>
            <a:extLst/>
          </p:spPr>
        </p:pic>
        <p:pic>
          <p:nvPicPr>
            <p:cNvPr id="51" name="Picture 2" descr="C:\Users\jareda\Pictures\VS_h_rgb_r.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31632" y="6182300"/>
              <a:ext cx="3153188" cy="466928"/>
            </a:xfrm>
            <a:prstGeom prst="rect">
              <a:avLst/>
            </a:prstGeom>
            <a:noFill/>
            <a:extLst/>
          </p:spPr>
        </p:pic>
      </p:grpSp>
    </p:spTree>
    <p:extLst>
      <p:ext uri="{BB962C8B-B14F-4D97-AF65-F5344CB8AC3E}">
        <p14:creationId xmlns:p14="http://schemas.microsoft.com/office/powerpoint/2010/main" xmlns="" val="23938714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pic>
        <p:nvPicPr>
          <p:cNvPr id="32" name="Picture 2"/>
          <p:cNvPicPr>
            <a:picLocks noChangeAspect="1" noChangeArrowheads="1"/>
          </p:cNvPicPr>
          <p:nvPr/>
        </p:nvPicPr>
        <p:blipFill>
          <a:blip r:embed="rId3" cstate="screen"/>
          <a:srcRect/>
          <a:stretch>
            <a:fillRect/>
          </a:stretch>
        </p:blipFill>
        <p:spPr bwMode="auto">
          <a:xfrm>
            <a:off x="4953000" y="1828799"/>
            <a:ext cx="3886200" cy="3011805"/>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p:spPr>
      </p:pic>
      <p:sp>
        <p:nvSpPr>
          <p:cNvPr id="21"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grpSp>
        <p:nvGrpSpPr>
          <p:cNvPr id="3" name="Group 27"/>
          <p:cNvGrpSpPr/>
          <p:nvPr/>
        </p:nvGrpSpPr>
        <p:grpSpPr>
          <a:xfrm>
            <a:off x="4724400" y="1600200"/>
            <a:ext cx="1796143" cy="649224"/>
            <a:chOff x="10145486" y="5313970"/>
            <a:chExt cx="1796143" cy="649224"/>
          </a:xfrm>
        </p:grpSpPr>
        <p:sp>
          <p:nvSpPr>
            <p:cNvPr id="23" name="Rounded Rectangle 22"/>
            <p:cNvSpPr/>
            <p:nvPr/>
          </p:nvSpPr>
          <p:spPr bwMode="auto">
            <a:xfrm>
              <a:off x="10145486" y="5313970"/>
              <a:ext cx="1796143" cy="649224"/>
            </a:xfrm>
            <a:prstGeom prst="roundRect">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000" b="1">
                <a:solidFill>
                  <a:prstClr val="white">
                    <a:alpha val="100000"/>
                  </a:prstClr>
                </a:solidFill>
                <a:effectLst>
                  <a:outerShdw blurRad="38100" dist="38100" dir="2700000" algn="tl">
                    <a:srgbClr val="000000">
                      <a:alpha val="43137"/>
                    </a:srgbClr>
                  </a:outerShdw>
                </a:effectLst>
                <a:latin typeface="Segoe Semibold"/>
              </a:endParaRPr>
            </a:p>
          </p:txBody>
        </p:sp>
        <p:sp>
          <p:nvSpPr>
            <p:cNvPr id="27" name="Rounded Rectangle 26"/>
            <p:cNvSpPr/>
            <p:nvPr/>
          </p:nvSpPr>
          <p:spPr bwMode="auto">
            <a:xfrm>
              <a:off x="10220597" y="5387122"/>
              <a:ext cx="1645920" cy="50292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600" dirty="0" smtClean="0">
                  <a:gradFill>
                    <a:gsLst>
                      <a:gs pos="50000">
                        <a:schemeClr val="bg1"/>
                      </a:gs>
                      <a:gs pos="100000">
                        <a:schemeClr val="bg1"/>
                      </a:gs>
                    </a:gsLst>
                    <a:lin ang="5400000" scaled="0"/>
                  </a:gradFill>
                  <a:effectLst>
                    <a:outerShdw sx="1000" sy="1000" algn="tl">
                      <a:srgbClr val="000000"/>
                    </a:outerShdw>
                  </a:effectLst>
                  <a:latin typeface="+mj-lt"/>
                </a:rPr>
                <a:t>Developer Dashboard</a:t>
              </a:r>
            </a:p>
          </p:txBody>
        </p:sp>
      </p:grpSp>
      <p:sp>
        <p:nvSpPr>
          <p:cNvPr id="38" name="Title 37"/>
          <p:cNvSpPr>
            <a:spLocks noGrp="1"/>
          </p:cNvSpPr>
          <p:nvPr>
            <p:ph type="title"/>
          </p:nvPr>
        </p:nvSpPr>
        <p:spPr>
          <a:xfrm>
            <a:off x="381000" y="230188"/>
            <a:ext cx="8534400" cy="775597"/>
          </a:xfrm>
        </p:spPr>
        <p:txBody>
          <a:bodyPr/>
          <a:lstStyle/>
          <a:p>
            <a:r>
              <a:rPr lang="zh-CN" altLang="en-US" sz="3200" dirty="0" smtClean="0">
                <a:sym typeface="Wingdings" pitchFamily="2" charset="2"/>
              </a:rPr>
              <a:t>优化的</a:t>
            </a:r>
            <a:r>
              <a:rPr lang="en-US" altLang="zh-CN" sz="3200" dirty="0" smtClean="0">
                <a:sym typeface="Wingdings" pitchFamily="2" charset="2"/>
              </a:rPr>
              <a:t>SharePoint</a:t>
            </a:r>
            <a:r>
              <a:rPr lang="zh-CN" altLang="en-US" sz="3200" dirty="0" smtClean="0">
                <a:sym typeface="Wingdings" pitchFamily="2" charset="2"/>
              </a:rPr>
              <a:t>专业开发环境</a:t>
            </a:r>
            <a:endParaRPr lang="en-US" sz="2400" dirty="0"/>
          </a:p>
        </p:txBody>
      </p:sp>
      <p:pic>
        <p:nvPicPr>
          <p:cNvPr id="25" name="Picture 4"/>
          <p:cNvPicPr>
            <a:picLocks noChangeAspect="1" noChangeArrowheads="1"/>
          </p:cNvPicPr>
          <p:nvPr/>
        </p:nvPicPr>
        <p:blipFill>
          <a:blip r:embed="rId4"/>
          <a:srcRect/>
          <a:stretch>
            <a:fillRect/>
          </a:stretch>
        </p:blipFill>
        <p:spPr bwMode="auto">
          <a:xfrm>
            <a:off x="228600" y="1865377"/>
            <a:ext cx="4030357" cy="3011423"/>
          </a:xfrm>
          <a:prstGeom prst="rect">
            <a:avLst/>
          </a:prstGeom>
          <a:noFill/>
          <a:ln w="76200">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grpSp>
        <p:nvGrpSpPr>
          <p:cNvPr id="4" name="Group 28"/>
          <p:cNvGrpSpPr/>
          <p:nvPr/>
        </p:nvGrpSpPr>
        <p:grpSpPr>
          <a:xfrm>
            <a:off x="2699657" y="1600200"/>
            <a:ext cx="1796143" cy="649224"/>
            <a:chOff x="10145486" y="5313970"/>
            <a:chExt cx="1796143" cy="649224"/>
          </a:xfrm>
        </p:grpSpPr>
        <p:sp>
          <p:nvSpPr>
            <p:cNvPr id="30" name="Rounded Rectangle 29"/>
            <p:cNvSpPr/>
            <p:nvPr/>
          </p:nvSpPr>
          <p:spPr bwMode="auto">
            <a:xfrm>
              <a:off x="10145486" y="5313970"/>
              <a:ext cx="1796143" cy="649224"/>
            </a:xfrm>
            <a:prstGeom prst="roundRect">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000" b="1">
                <a:solidFill>
                  <a:prstClr val="white">
                    <a:alpha val="100000"/>
                  </a:prstClr>
                </a:solidFill>
                <a:effectLst>
                  <a:outerShdw blurRad="38100" dist="38100" dir="2700000" algn="tl">
                    <a:srgbClr val="000000">
                      <a:alpha val="43137"/>
                    </a:srgbClr>
                  </a:outerShdw>
                </a:effectLst>
                <a:latin typeface="Segoe Semibold"/>
              </a:endParaRPr>
            </a:p>
          </p:txBody>
        </p:sp>
        <p:sp>
          <p:nvSpPr>
            <p:cNvPr id="31" name="Rounded Rectangle 30"/>
            <p:cNvSpPr/>
            <p:nvPr/>
          </p:nvSpPr>
          <p:spPr bwMode="auto">
            <a:xfrm>
              <a:off x="10220597" y="5369209"/>
              <a:ext cx="1645920" cy="5387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600" dirty="0" smtClean="0">
                  <a:gradFill>
                    <a:gsLst>
                      <a:gs pos="50000">
                        <a:schemeClr val="bg1"/>
                      </a:gs>
                      <a:gs pos="100000">
                        <a:schemeClr val="bg1"/>
                      </a:gs>
                    </a:gsLst>
                    <a:lin ang="5400000" scaled="0"/>
                  </a:gradFill>
                  <a:effectLst>
                    <a:outerShdw sx="1000" sy="1000" algn="tl">
                      <a:srgbClr val="000000"/>
                    </a:outerShdw>
                  </a:effectLst>
                  <a:latin typeface="+mj-lt"/>
                </a:rPr>
                <a:t>Visual Studio 2010</a:t>
              </a:r>
            </a:p>
          </p:txBody>
        </p:sp>
      </p:grpSp>
      <p:grpSp>
        <p:nvGrpSpPr>
          <p:cNvPr id="44" name="Group 104"/>
          <p:cNvGrpSpPr/>
          <p:nvPr/>
        </p:nvGrpSpPr>
        <p:grpSpPr>
          <a:xfrm>
            <a:off x="152400" y="5029200"/>
            <a:ext cx="2514600" cy="762000"/>
            <a:chOff x="5649685" y="2921465"/>
            <a:chExt cx="2377440" cy="380390"/>
          </a:xfrm>
        </p:grpSpPr>
        <p:sp>
          <p:nvSpPr>
            <p:cNvPr id="45" name="Rounded Rectangular Callout 44"/>
            <p:cNvSpPr/>
            <p:nvPr/>
          </p:nvSpPr>
          <p:spPr bwMode="auto">
            <a:xfrm>
              <a:off x="5649685" y="2921465"/>
              <a:ext cx="2377440" cy="380390"/>
            </a:xfrm>
            <a:prstGeom prst="wedgeRoundRectCallout">
              <a:avLst>
                <a:gd name="adj1" fmla="val -18342"/>
                <a:gd name="adj2" fmla="val -145643"/>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46" name="TextBox 45"/>
            <p:cNvSpPr txBox="1"/>
            <p:nvPr/>
          </p:nvSpPr>
          <p:spPr>
            <a:xfrm>
              <a:off x="5731104" y="2956948"/>
              <a:ext cx="2220679" cy="3156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a:gradFill>
                    <a:gsLst>
                      <a:gs pos="0">
                        <a:schemeClr val="tx1"/>
                      </a:gs>
                      <a:gs pos="100000">
                        <a:schemeClr val="tx1"/>
                      </a:gs>
                    </a:gsLst>
                    <a:lin ang="2700000" scaled="1"/>
                  </a:gradFill>
                </a:defRPr>
              </a:pPr>
              <a:r>
                <a:rPr lang="en-US" dirty="0" smtClean="0">
                  <a:solidFill>
                    <a:schemeClr val="bg1">
                      <a:lumMod val="95000"/>
                    </a:schemeClr>
                  </a:solidFill>
                  <a:sym typeface="Wingdings" pitchFamily="2" charset="2"/>
                </a:rPr>
                <a:t>SharePoint</a:t>
              </a:r>
              <a:r>
                <a:rPr lang="zh-CN" altLang="en-US" dirty="0" smtClean="0">
                  <a:solidFill>
                    <a:schemeClr val="bg1">
                      <a:lumMod val="95000"/>
                    </a:schemeClr>
                  </a:solidFill>
                  <a:sym typeface="Wingdings" pitchFamily="2" charset="2"/>
                </a:rPr>
                <a:t>扩展</a:t>
              </a:r>
              <a:endParaRPr lang="en-US" dirty="0" smtClean="0">
                <a:solidFill>
                  <a:schemeClr val="bg1">
                    <a:lumMod val="95000"/>
                  </a:schemeClr>
                </a:solidFill>
                <a:sym typeface="Wingdings" pitchFamily="2" charset="2"/>
              </a:endParaRPr>
            </a:p>
          </p:txBody>
        </p:sp>
      </p:grpSp>
      <p:grpSp>
        <p:nvGrpSpPr>
          <p:cNvPr id="48" name="Group 104"/>
          <p:cNvGrpSpPr/>
          <p:nvPr/>
        </p:nvGrpSpPr>
        <p:grpSpPr>
          <a:xfrm>
            <a:off x="5257800" y="5105400"/>
            <a:ext cx="2819400" cy="685800"/>
            <a:chOff x="5649685" y="2921465"/>
            <a:chExt cx="2377440" cy="380390"/>
          </a:xfrm>
        </p:grpSpPr>
        <p:sp>
          <p:nvSpPr>
            <p:cNvPr id="49" name="Rounded Rectangular Callout 48"/>
            <p:cNvSpPr/>
            <p:nvPr/>
          </p:nvSpPr>
          <p:spPr bwMode="auto">
            <a:xfrm>
              <a:off x="5649685" y="2921465"/>
              <a:ext cx="2377440" cy="380390"/>
            </a:xfrm>
            <a:prstGeom prst="wedgeRoundRectCallout">
              <a:avLst>
                <a:gd name="adj1" fmla="val -18054"/>
                <a:gd name="adj2" fmla="val -152569"/>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50" name="TextBox 49"/>
            <p:cNvSpPr txBox="1"/>
            <p:nvPr/>
          </p:nvSpPr>
          <p:spPr>
            <a:xfrm>
              <a:off x="5731104" y="2956948"/>
              <a:ext cx="2220679" cy="3156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a:gradFill>
                    <a:gsLst>
                      <a:gs pos="0">
                        <a:schemeClr val="tx1"/>
                      </a:gs>
                      <a:gs pos="100000">
                        <a:schemeClr val="tx1"/>
                      </a:gs>
                    </a:gsLst>
                    <a:lin ang="2700000" scaled="1"/>
                  </a:gradFill>
                </a:defRPr>
              </a:pPr>
              <a:r>
                <a:rPr lang="en-US" dirty="0" smtClean="0">
                  <a:solidFill>
                    <a:schemeClr val="bg1">
                      <a:lumMod val="95000"/>
                    </a:schemeClr>
                  </a:solidFill>
                  <a:sym typeface="Wingdings" pitchFamily="2" charset="2"/>
                </a:rPr>
                <a:t>SharePoint</a:t>
              </a:r>
              <a:r>
                <a:rPr lang="zh-CN" altLang="en-US" dirty="0" smtClean="0">
                  <a:solidFill>
                    <a:schemeClr val="bg1">
                      <a:lumMod val="95000"/>
                    </a:schemeClr>
                  </a:solidFill>
                  <a:sym typeface="Wingdings" pitchFamily="2" charset="2"/>
                </a:rPr>
                <a:t>调试支持</a:t>
              </a:r>
              <a:endParaRPr lang="en-US" dirty="0">
                <a:solidFill>
                  <a:schemeClr val="bg1">
                    <a:lumMod val="95000"/>
                  </a:schemeClr>
                </a:solidFill>
                <a:sym typeface="Wingdings" pitchFamily="2" charset="2"/>
              </a:endParaRPr>
            </a:p>
          </p:txBody>
        </p:sp>
      </p:grpSp>
    </p:spTree>
    <p:extLst>
      <p:ext uri="{BB962C8B-B14F-4D97-AF65-F5344CB8AC3E}">
        <p14:creationId xmlns:p14="http://schemas.microsoft.com/office/powerpoint/2010/main" xmlns="" val="9575651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7"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9" name="Title 18"/>
          <p:cNvSpPr>
            <a:spLocks noGrp="1"/>
          </p:cNvSpPr>
          <p:nvPr>
            <p:ph type="title"/>
          </p:nvPr>
        </p:nvSpPr>
        <p:spPr>
          <a:xfrm>
            <a:off x="381000" y="230188"/>
            <a:ext cx="8382000" cy="775597"/>
          </a:xfrm>
        </p:spPr>
        <p:txBody>
          <a:bodyPr/>
          <a:lstStyle/>
          <a:p>
            <a:r>
              <a:rPr lang="zh-CN" altLang="en-US" sz="3600" dirty="0" smtClean="0">
                <a:sym typeface="Wingdings" pitchFamily="2" charset="2"/>
              </a:rPr>
              <a:t>无代码搭建解决方案</a:t>
            </a:r>
            <a:r>
              <a:rPr lang="zh-CN" altLang="en-US" sz="3600" dirty="0">
                <a:sym typeface="Wingdings" pitchFamily="2" charset="2"/>
              </a:rPr>
              <a:t>更加简单快捷</a:t>
            </a:r>
            <a:endParaRPr lang="en-US" sz="3600" dirty="0"/>
          </a:p>
        </p:txBody>
      </p:sp>
      <p:sp>
        <p:nvSpPr>
          <p:cNvPr id="14" name="TextBox 13"/>
          <p:cNvSpPr txBox="1"/>
          <p:nvPr/>
        </p:nvSpPr>
        <p:spPr>
          <a:xfrm>
            <a:off x="-138545" y="4590473"/>
            <a:ext cx="65" cy="221599"/>
          </a:xfrm>
          <a:prstGeom prst="rect">
            <a:avLst/>
          </a:prstGeom>
          <a:noFill/>
        </p:spPr>
        <p:txBody>
          <a:bodyPr wrap="none" lIns="0" tIns="0" rIns="0" bIns="0" rtlCol="0">
            <a:spAutoFit/>
          </a:bodyPr>
          <a:lstStyle/>
          <a:p>
            <a:pPr defTabSz="-13873163" eaLnBrk="0" fontAlgn="base" hangingPunct="0">
              <a:lnSpc>
                <a:spcPct val="90000"/>
              </a:lnSpc>
              <a:spcBef>
                <a:spcPct val="30000"/>
              </a:spcBef>
              <a:spcAft>
                <a:spcPct val="0"/>
              </a:spcAft>
              <a:buClr>
                <a:schemeClr val="tx2"/>
              </a:buClr>
              <a:buSzPct val="85000"/>
            </a:pPr>
            <a:endParaRPr lang="en-US" sz="1600" kern="0" dirty="0" smtClean="0">
              <a:effectLst>
                <a:outerShdw blurRad="38100" dist="38100" dir="2700000" algn="tl">
                  <a:srgbClr val="000000">
                    <a:alpha val="43137"/>
                  </a:srgbClr>
                </a:outerShdw>
              </a:effectLst>
              <a:sym typeface="Wingdings" pitchFamily="2" charset="2"/>
            </a:endParaRPr>
          </a:p>
        </p:txBody>
      </p:sp>
      <p:grpSp>
        <p:nvGrpSpPr>
          <p:cNvPr id="36" name="Group 104"/>
          <p:cNvGrpSpPr/>
          <p:nvPr/>
        </p:nvGrpSpPr>
        <p:grpSpPr>
          <a:xfrm>
            <a:off x="152400" y="1752600"/>
            <a:ext cx="1600200" cy="914400"/>
            <a:chOff x="5649685" y="2921465"/>
            <a:chExt cx="2377440" cy="380390"/>
          </a:xfrm>
        </p:grpSpPr>
        <p:sp>
          <p:nvSpPr>
            <p:cNvPr id="37" name="Rounded Rectangular Callout 36"/>
            <p:cNvSpPr/>
            <p:nvPr/>
          </p:nvSpPr>
          <p:spPr bwMode="auto">
            <a:xfrm>
              <a:off x="5649685" y="2921465"/>
              <a:ext cx="2377440" cy="380390"/>
            </a:xfrm>
            <a:prstGeom prst="wedgeRoundRectCallout">
              <a:avLst>
                <a:gd name="adj1" fmla="val 65580"/>
                <a:gd name="adj2" fmla="val 107190"/>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38" name="TextBox 37"/>
            <p:cNvSpPr txBox="1"/>
            <p:nvPr/>
          </p:nvSpPr>
          <p:spPr>
            <a:xfrm>
              <a:off x="5731104" y="2959504"/>
              <a:ext cx="2220679" cy="31309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页面编辑</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39" name="Group 104"/>
          <p:cNvGrpSpPr/>
          <p:nvPr/>
        </p:nvGrpSpPr>
        <p:grpSpPr>
          <a:xfrm>
            <a:off x="152400" y="4419600"/>
            <a:ext cx="1600200" cy="914400"/>
            <a:chOff x="5649685" y="2921465"/>
            <a:chExt cx="2377440" cy="380390"/>
          </a:xfrm>
        </p:grpSpPr>
        <p:sp>
          <p:nvSpPr>
            <p:cNvPr id="40" name="Rounded Rectangular Callout 39"/>
            <p:cNvSpPr/>
            <p:nvPr/>
          </p:nvSpPr>
          <p:spPr bwMode="auto">
            <a:xfrm>
              <a:off x="5649685" y="2921465"/>
              <a:ext cx="2377440" cy="380390"/>
            </a:xfrm>
            <a:prstGeom prst="wedgeRoundRectCallout">
              <a:avLst>
                <a:gd name="adj1" fmla="val 64008"/>
                <a:gd name="adj2" fmla="val -88562"/>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41" name="TextBox 40"/>
            <p:cNvSpPr txBox="1"/>
            <p:nvPr/>
          </p:nvSpPr>
          <p:spPr>
            <a:xfrm>
              <a:off x="5731104" y="2956948"/>
              <a:ext cx="2220679" cy="3156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外部数据</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pic>
        <p:nvPicPr>
          <p:cNvPr id="33" name="Picture 22" descr="C:\Users\rhoward\Documents\Safe Page Editing\Site Summary.jpg"/>
          <p:cNvPicPr>
            <a:picLocks noChangeAspect="1" noChangeArrowheads="1"/>
          </p:cNvPicPr>
          <p:nvPr/>
        </p:nvPicPr>
        <p:blipFill>
          <a:blip r:embed="rId3" cstate="print"/>
          <a:srcRect/>
          <a:stretch>
            <a:fillRect/>
          </a:stretch>
        </p:blipFill>
        <p:spPr bwMode="auto">
          <a:xfrm>
            <a:off x="1994471" y="1801152"/>
            <a:ext cx="6387529" cy="4447248"/>
          </a:xfrm>
          <a:prstGeom prst="rect">
            <a:avLst/>
          </a:prstGeom>
          <a:noFill/>
          <a:effectLst>
            <a:reflection blurRad="6350" stA="52000" endA="300" endPos="35000" dir="5400000" sy="-100000" algn="bl" rotWithShape="0"/>
          </a:effectLst>
        </p:spPr>
      </p:pic>
      <p:grpSp>
        <p:nvGrpSpPr>
          <p:cNvPr id="27" name="Group 104"/>
          <p:cNvGrpSpPr/>
          <p:nvPr/>
        </p:nvGrpSpPr>
        <p:grpSpPr>
          <a:xfrm>
            <a:off x="6324600" y="1371600"/>
            <a:ext cx="2225040" cy="762000"/>
            <a:chOff x="5649685" y="2959504"/>
            <a:chExt cx="2377440" cy="380390"/>
          </a:xfrm>
        </p:grpSpPr>
        <p:sp>
          <p:nvSpPr>
            <p:cNvPr id="28" name="Rounded Rectangular Callout 27"/>
            <p:cNvSpPr/>
            <p:nvPr/>
          </p:nvSpPr>
          <p:spPr bwMode="auto">
            <a:xfrm>
              <a:off x="5649685" y="2959504"/>
              <a:ext cx="2377440" cy="380390"/>
            </a:xfrm>
            <a:prstGeom prst="wedgeRoundRectCallout">
              <a:avLst>
                <a:gd name="adj1" fmla="val -217261"/>
                <a:gd name="adj2" fmla="val 41957"/>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29" name="TextBox 28"/>
            <p:cNvSpPr txBox="1"/>
            <p:nvPr/>
          </p:nvSpPr>
          <p:spPr>
            <a:xfrm>
              <a:off x="5780952" y="3009247"/>
              <a:ext cx="2141666" cy="292608"/>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dirty="0" smtClean="0">
                  <a:gradFill>
                    <a:gsLst>
                      <a:gs pos="50000">
                        <a:schemeClr val="bg1"/>
                      </a:gs>
                      <a:gs pos="100000">
                        <a:schemeClr val="bg1"/>
                      </a:gs>
                    </a:gsLst>
                    <a:lin ang="5400000" scaled="0"/>
                  </a:gradFill>
                  <a:effectLst>
                    <a:outerShdw sx="1000" sy="1000" algn="tl">
                      <a:srgbClr val="000000"/>
                    </a:outerShdw>
                  </a:effectLst>
                  <a:latin typeface="+mj-lt"/>
                </a:rPr>
                <a:t>Ribbon</a:t>
              </a: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界面</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24" name="Group 104"/>
          <p:cNvGrpSpPr/>
          <p:nvPr/>
        </p:nvGrpSpPr>
        <p:grpSpPr>
          <a:xfrm>
            <a:off x="19222" y="3086100"/>
            <a:ext cx="1888482" cy="914400"/>
            <a:chOff x="5649685" y="2921465"/>
            <a:chExt cx="2377440" cy="380390"/>
          </a:xfrm>
        </p:grpSpPr>
        <p:sp>
          <p:nvSpPr>
            <p:cNvPr id="25" name="Rounded Rectangular Callout 24"/>
            <p:cNvSpPr/>
            <p:nvPr/>
          </p:nvSpPr>
          <p:spPr bwMode="auto">
            <a:xfrm>
              <a:off x="5649685" y="2921465"/>
              <a:ext cx="2377440" cy="380390"/>
            </a:xfrm>
            <a:prstGeom prst="wedgeRoundRectCallout">
              <a:avLst>
                <a:gd name="adj1" fmla="val 64008"/>
                <a:gd name="adj2" fmla="val 17408"/>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26" name="TextBox 25"/>
            <p:cNvSpPr txBox="1"/>
            <p:nvPr/>
          </p:nvSpPr>
          <p:spPr>
            <a:xfrm>
              <a:off x="5731104" y="2956948"/>
              <a:ext cx="2220679" cy="3156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dirty="0" smtClean="0">
                  <a:gradFill>
                    <a:gsLst>
                      <a:gs pos="50000">
                        <a:schemeClr val="bg1"/>
                      </a:gs>
                      <a:gs pos="100000">
                        <a:schemeClr val="bg1"/>
                      </a:gs>
                    </a:gsLst>
                    <a:lin ang="5400000" scaled="0"/>
                  </a:gradFill>
                  <a:effectLst>
                    <a:outerShdw sx="1000" sy="1000" algn="tl">
                      <a:srgbClr val="000000"/>
                    </a:outerShdw>
                  </a:effectLst>
                  <a:latin typeface="+mj-lt"/>
                </a:rPr>
                <a:t>工作流编辑</a:t>
              </a:r>
              <a:endParaRPr lang="en-US" altLang="zh-CN" dirty="0">
                <a:gradFill>
                  <a:gsLst>
                    <a:gs pos="50000">
                      <a:schemeClr val="bg1"/>
                    </a:gs>
                    <a:gs pos="100000">
                      <a:schemeClr val="bg1"/>
                    </a:gs>
                  </a:gsLst>
                  <a:lin ang="5400000" scaled="0"/>
                </a:gradFill>
                <a:effectLst>
                  <a:outerShdw sx="1000" sy="1000" algn="tl">
                    <a:srgbClr val="000000"/>
                  </a:outerShdw>
                </a:effectLst>
                <a:latin typeface="+mj-lt"/>
              </a:endParaRPr>
            </a:p>
          </p:txBody>
        </p:sp>
      </p:grpSp>
    </p:spTree>
    <p:extLst>
      <p:ext uri="{BB962C8B-B14F-4D97-AF65-F5344CB8AC3E}">
        <p14:creationId xmlns:p14="http://schemas.microsoft.com/office/powerpoint/2010/main" xmlns="" val="1647047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66"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116" name="Round Same Side Corner Rectangle 115"/>
          <p:cNvSpPr/>
          <p:nvPr/>
        </p:nvSpPr>
        <p:spPr bwMode="auto">
          <a:xfrm>
            <a:off x="5257800" y="1752600"/>
            <a:ext cx="3733800" cy="3276600"/>
          </a:xfrm>
          <a:prstGeom prst="round2SameRect">
            <a:avLst>
              <a:gd name="adj1" fmla="val 5817"/>
              <a:gd name="adj2" fmla="val 0"/>
            </a:avLst>
          </a:prstGeom>
          <a:gradFill>
            <a:gsLst>
              <a:gs pos="0">
                <a:schemeClr val="bg1">
                  <a:alpha val="0"/>
                </a:schemeClr>
              </a:gs>
              <a:gs pos="80000">
                <a:schemeClr val="bg1">
                  <a:lumMod val="75000"/>
                  <a:alpha val="67000"/>
                </a:schemeClr>
              </a:gs>
            </a:gsLst>
          </a:gradFill>
          <a:ln>
            <a:gradFill>
              <a:gsLst>
                <a:gs pos="70000">
                  <a:schemeClr val="accent1"/>
                </a:gs>
                <a:gs pos="95000">
                  <a:schemeClr val="accent1">
                    <a:alpha val="0"/>
                  </a:schemeClr>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endParaRPr lang="en-US" sz="1200" b="1" dirty="0" smtClean="0">
              <a:solidFill>
                <a:schemeClr val="tx1"/>
              </a:solidFill>
              <a:effectLst>
                <a:outerShdw blurRad="38100" dist="38100" dir="2700000" algn="tl">
                  <a:srgbClr val="000000">
                    <a:alpha val="43137"/>
                  </a:srgbClr>
                </a:outerShdw>
              </a:effectLst>
            </a:endParaRPr>
          </a:p>
        </p:txBody>
      </p:sp>
      <p:sp>
        <p:nvSpPr>
          <p:cNvPr id="117" name="Rounded Rectangle 116"/>
          <p:cNvSpPr/>
          <p:nvPr/>
        </p:nvSpPr>
        <p:spPr>
          <a:xfrm>
            <a:off x="5589105" y="1818860"/>
            <a:ext cx="3200400" cy="467139"/>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sx="1000" sy="1000" algn="tl">
                    <a:srgbClr val="000000"/>
                  </a:outerShdw>
                </a:effectLst>
                <a:latin typeface="+mj-lt"/>
              </a:defRPr>
            </a:pPr>
            <a:r>
              <a:rPr lang="en-US" dirty="0"/>
              <a:t>Outlook </a:t>
            </a:r>
            <a:r>
              <a:rPr lang="zh-CN" altLang="en-US" dirty="0" smtClean="0"/>
              <a:t>表单与任务栏</a:t>
            </a:r>
            <a:endParaRPr lang="en-US" dirty="0"/>
          </a:p>
        </p:txBody>
      </p:sp>
      <p:graphicFrame>
        <p:nvGraphicFramePr>
          <p:cNvPr id="118" name="Object 2"/>
          <p:cNvGraphicFramePr>
            <a:graphicFrameLocks noChangeAspect="1"/>
          </p:cNvGraphicFramePr>
          <p:nvPr>
            <p:extLst>
              <p:ext uri="{D42A27DB-BD31-4B8C-83A1-F6EECF244321}">
                <p14:modId xmlns:p14="http://schemas.microsoft.com/office/powerpoint/2010/main" xmlns="" val="2469613095"/>
              </p:ext>
            </p:extLst>
          </p:nvPr>
        </p:nvGraphicFramePr>
        <p:xfrm>
          <a:off x="5410201" y="2362200"/>
          <a:ext cx="3505200" cy="2652240"/>
        </p:xfrm>
        <a:graphic>
          <a:graphicData uri="http://schemas.openxmlformats.org/presentationml/2006/ole">
            <p:oleObj spid="_x0000_s1084" name="Image" r:id="rId4" imgW="13003175" imgH="9371429" progId="Photoshop.Image.8">
              <p:embed/>
            </p:oleObj>
          </a:graphicData>
        </a:graphic>
      </p:graphicFrame>
      <p:sp>
        <p:nvSpPr>
          <p:cNvPr id="18" name="Round Same Side Corner Rectangle 17"/>
          <p:cNvSpPr/>
          <p:nvPr/>
        </p:nvSpPr>
        <p:spPr bwMode="auto">
          <a:xfrm>
            <a:off x="152400" y="1752600"/>
            <a:ext cx="3429000" cy="3505200"/>
          </a:xfrm>
          <a:prstGeom prst="round2SameRect">
            <a:avLst>
              <a:gd name="adj1" fmla="val 5817"/>
              <a:gd name="adj2" fmla="val 0"/>
            </a:avLst>
          </a:prstGeom>
          <a:gradFill>
            <a:gsLst>
              <a:gs pos="0">
                <a:schemeClr val="bg1">
                  <a:alpha val="0"/>
                </a:schemeClr>
              </a:gs>
              <a:gs pos="80000">
                <a:schemeClr val="bg1">
                  <a:lumMod val="75000"/>
                  <a:alpha val="67000"/>
                </a:schemeClr>
              </a:gs>
            </a:gsLst>
          </a:gradFill>
          <a:ln>
            <a:gradFill>
              <a:gsLst>
                <a:gs pos="70000">
                  <a:schemeClr val="accent1"/>
                </a:gs>
                <a:gs pos="95000">
                  <a:schemeClr val="accent1">
                    <a:alpha val="0"/>
                  </a:schemeClr>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endParaRPr lang="en-US" sz="1200" b="1" dirty="0" smtClean="0">
              <a:solidFill>
                <a:schemeClr val="tx1"/>
              </a:solidFill>
              <a:effectLst>
                <a:outerShdw blurRad="38100" dist="38100" dir="2700000" algn="tl">
                  <a:srgbClr val="000000">
                    <a:alpha val="43137"/>
                  </a:srgbClr>
                </a:outerShdw>
              </a:effectLst>
            </a:endParaRPr>
          </a:p>
        </p:txBody>
      </p:sp>
      <p:sp>
        <p:nvSpPr>
          <p:cNvPr id="22" name="Rounded Rectangle 21"/>
          <p:cNvSpPr/>
          <p:nvPr/>
        </p:nvSpPr>
        <p:spPr>
          <a:xfrm>
            <a:off x="304800" y="1828800"/>
            <a:ext cx="3048000" cy="45720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1700">
                <a:gradFill>
                  <a:gsLst>
                    <a:gs pos="50000">
                      <a:schemeClr val="bg1"/>
                    </a:gs>
                    <a:gs pos="100000">
                      <a:schemeClr val="bg1"/>
                    </a:gs>
                  </a:gsLst>
                  <a:lin ang="5400000" scaled="0"/>
                </a:gradFill>
                <a:effectLst>
                  <a:outerShdw sx="1000" sy="1000" algn="tl">
                    <a:srgbClr val="000000"/>
                  </a:outerShdw>
                </a:effectLst>
                <a:latin typeface="+mj-lt"/>
              </a:defRPr>
            </a:pPr>
            <a:r>
              <a:rPr lang="en-US" dirty="0" smtClean="0"/>
              <a:t>SharePoint </a:t>
            </a:r>
            <a:r>
              <a:rPr lang="zh-CN" altLang="en-US" dirty="0"/>
              <a:t>列表</a:t>
            </a:r>
            <a:endParaRPr lang="en-US" dirty="0"/>
          </a:p>
        </p:txBody>
      </p:sp>
      <p:pic>
        <p:nvPicPr>
          <p:cNvPr id="35" name="Picture 4"/>
          <p:cNvPicPr>
            <a:picLocks noChangeAspect="1" noChangeArrowheads="1"/>
          </p:cNvPicPr>
          <p:nvPr/>
        </p:nvPicPr>
        <p:blipFill rotWithShape="1">
          <a:blip r:embed="rId5" cstate="print"/>
          <a:srcRect l="25579" t="16421" r="17522" b="39854"/>
          <a:stretch/>
        </p:blipFill>
        <p:spPr bwMode="auto">
          <a:xfrm>
            <a:off x="228600" y="2323329"/>
            <a:ext cx="3206513" cy="2646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srcRect/>
          <a:stretch>
            <a:fillRect/>
          </a:stretch>
        </p:blipFill>
        <p:spPr bwMode="auto">
          <a:xfrm>
            <a:off x="3392556" y="4495800"/>
            <a:ext cx="2043908" cy="2286000"/>
          </a:xfrm>
          <a:prstGeom prst="rect">
            <a:avLst/>
          </a:prstGeom>
          <a:ln>
            <a:noFill/>
          </a:ln>
          <a:effectLst>
            <a:outerShdw blurRad="292100" dist="139700" dir="2700000" algn="tl" rotWithShape="0">
              <a:srgbClr val="333333">
                <a:alpha val="65000"/>
              </a:srgbClr>
            </a:outerShdw>
          </a:effectLst>
        </p:spPr>
      </p:pic>
      <p:sp>
        <p:nvSpPr>
          <p:cNvPr id="61" name="Title 18"/>
          <p:cNvSpPr>
            <a:spLocks noGrp="1"/>
          </p:cNvSpPr>
          <p:nvPr>
            <p:ph type="title"/>
          </p:nvPr>
        </p:nvSpPr>
        <p:spPr>
          <a:xfrm>
            <a:off x="381000" y="230188"/>
            <a:ext cx="8382000" cy="886397"/>
          </a:xfrm>
        </p:spPr>
        <p:txBody>
          <a:bodyPr/>
          <a:lstStyle/>
          <a:p>
            <a:r>
              <a:rPr lang="zh-CN" altLang="en-US" sz="3600" dirty="0">
                <a:sym typeface="Wingdings" pitchFamily="2" charset="2"/>
              </a:rPr>
              <a:t>挖掘现</a:t>
            </a:r>
            <a:r>
              <a:rPr lang="zh-CN" altLang="en-US" sz="3600" dirty="0" smtClean="0">
                <a:sym typeface="Wingdings" pitchFamily="2" charset="2"/>
              </a:rPr>
              <a:t>有业务应用潜力</a:t>
            </a:r>
            <a:endParaRPr lang="en-US" sz="2000" dirty="0"/>
          </a:p>
        </p:txBody>
      </p:sp>
    </p:spTree>
    <p:extLst>
      <p:ext uri="{BB962C8B-B14F-4D97-AF65-F5344CB8AC3E}">
        <p14:creationId xmlns:p14="http://schemas.microsoft.com/office/powerpoint/2010/main" xmlns="" val="1611375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0" y="1524000"/>
            <a:ext cx="9158287" cy="4343400"/>
          </a:xfrm>
          <a:prstGeom prst="roundRect">
            <a:avLst>
              <a:gd name="adj" fmla="val 11745"/>
            </a:avLst>
          </a:prstGeom>
          <a:gradFill>
            <a:gsLst>
              <a:gs pos="0">
                <a:schemeClr val="bg1">
                  <a:alpha val="47000"/>
                </a:schemeClr>
              </a:gs>
              <a:gs pos="0">
                <a:schemeClr val="bg2">
                  <a:alpha val="48000"/>
                </a:schemeClr>
              </a:gs>
              <a:gs pos="100000">
                <a:srgbClr val="000000">
                  <a:alpha val="0"/>
                </a:srgbClr>
              </a:gs>
            </a:gsLst>
            <a:path path="circle">
              <a:fillToRect l="50000" t="50000" r="50000" b="50000"/>
            </a:path>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4163" indent="-284163" defTabSz="914363" eaLnBrk="0" hangingPunct="0">
              <a:lnSpc>
                <a:spcPct val="50000"/>
              </a:lnSpc>
              <a:spcBef>
                <a:spcPct val="20000"/>
              </a:spcBef>
              <a:spcAft>
                <a:spcPts val="1458"/>
              </a:spcAft>
              <a:buClr>
                <a:srgbClr val="777777"/>
              </a:buClr>
              <a:buSzPct val="130000"/>
              <a:buFont typeface="Arial" pitchFamily="34" charset="0"/>
              <a:buChar char="•"/>
              <a:tabLst>
                <a:tab pos="2855913" algn="l"/>
              </a:tabLst>
              <a:defRPr/>
            </a:pPr>
            <a:endParaRPr lang="en-US" i="1" dirty="0" smtClean="0">
              <a:solidFill>
                <a:schemeClr val="bg1">
                  <a:lumMod val="95000"/>
                </a:schemeClr>
              </a:solidFill>
              <a:effectLst>
                <a:outerShdw blurRad="469900" algn="ctr" rotWithShape="0">
                  <a:prstClr val="black"/>
                </a:outerShdw>
              </a:effectLst>
            </a:endParaRPr>
          </a:p>
        </p:txBody>
      </p:sp>
      <p:sp>
        <p:nvSpPr>
          <p:cNvPr id="4" name="TextBox 3"/>
          <p:cNvSpPr txBox="1"/>
          <p:nvPr/>
        </p:nvSpPr>
        <p:spPr>
          <a:xfrm>
            <a:off x="4899546" y="1524000"/>
            <a:ext cx="3882504" cy="4118050"/>
          </a:xfrm>
          <a:prstGeom prst="rect">
            <a:avLst/>
          </a:prstGeom>
          <a:noFill/>
        </p:spPr>
        <p:txBody>
          <a:bodyPr wrap="square" lIns="0" tIns="45720" rIns="0" bIns="0" numCol="2" rtlCol="0">
            <a:spAutoFit/>
          </a:bodyPr>
          <a:lstStyle/>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DOM 1.0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HTML, HTTP, HTTPS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err="1" smtClean="0">
                <a:effectLst>
                  <a:outerShdw blurRad="38100" dist="38100" dir="2700000" algn="tl">
                    <a:srgbClr val="000000">
                      <a:alpha val="43137"/>
                    </a:srgbClr>
                  </a:outerShdw>
                </a:effectLst>
                <a:sym typeface="Wingdings" pitchFamily="2" charset="2"/>
              </a:rPr>
              <a:t>MathML</a:t>
            </a:r>
            <a:r>
              <a:rPr lang="en-US" sz="1400" dirty="0" smtClean="0">
                <a:effectLst>
                  <a:outerShdw blurRad="38100" dist="38100" dir="2700000" algn="tl">
                    <a:srgbClr val="000000">
                      <a:alpha val="43137"/>
                    </a:srgbClr>
                  </a:outerShdw>
                </a:effectLst>
                <a:sym typeface="Wingdings" pitchFamily="2" charset="2"/>
              </a:rPr>
              <a:t>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ODBC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ODF (IS26300)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Open XML (IS29500) </a:t>
            </a:r>
            <a:r>
              <a:rPr lang="en-US" sz="1400" dirty="0" err="1" smtClean="0">
                <a:effectLst>
                  <a:outerShdw blurRad="38100" dist="38100" dir="2700000" algn="tl">
                    <a:srgbClr val="000000">
                      <a:alpha val="43137"/>
                    </a:srgbClr>
                  </a:outerShdw>
                </a:effectLst>
                <a:sym typeface="Wingdings" pitchFamily="2" charset="2"/>
              </a:rPr>
              <a:t>OpenSearch</a:t>
            </a:r>
            <a:r>
              <a:rPr lang="en-US" sz="1400" dirty="0" smtClean="0">
                <a:effectLst>
                  <a:outerShdw blurRad="38100" dist="38100" dir="2700000" algn="tl">
                    <a:srgbClr val="000000">
                      <a:alpha val="43137"/>
                    </a:srgbClr>
                  </a:outerShdw>
                </a:effectLst>
                <a:sym typeface="Wingdings" pitchFamily="2" charset="2"/>
              </a:rPr>
              <a:t>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err="1" smtClean="0">
                <a:effectLst>
                  <a:outerShdw blurRad="38100" dist="38100" dir="2700000" algn="tl">
                    <a:srgbClr val="000000">
                      <a:alpha val="43137"/>
                    </a:srgbClr>
                  </a:outerShdw>
                </a:effectLst>
                <a:sym typeface="Wingdings" pitchFamily="2" charset="2"/>
              </a:rPr>
              <a:t>OpenType</a:t>
            </a:r>
            <a:r>
              <a:rPr lang="en-US" sz="1400" dirty="0" smtClean="0">
                <a:effectLst>
                  <a:outerShdw blurRad="38100" dist="38100" dir="2700000" algn="tl">
                    <a:srgbClr val="000000">
                      <a:alpha val="43137"/>
                    </a:srgbClr>
                  </a:outerShdw>
                </a:effectLst>
                <a:sym typeface="Wingdings" pitchFamily="2" charset="2"/>
              </a:rPr>
              <a:t>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PDF 1.7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PDF/A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RTF</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RSS, ATOM</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SOAP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SVG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REST</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UDDI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Unicode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URI/URN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W3C XML Schema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WCAG 2.0</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err="1" smtClean="0">
                <a:effectLst>
                  <a:outerShdw blurRad="38100" dist="38100" dir="2700000" algn="tl">
                    <a:srgbClr val="000000">
                      <a:alpha val="43137"/>
                    </a:srgbClr>
                  </a:outerShdw>
                </a:effectLst>
                <a:sym typeface="Wingdings" pitchFamily="2" charset="2"/>
              </a:rPr>
              <a:t>WebDAV</a:t>
            </a:r>
            <a:endParaRPr lang="en-US" sz="1400" dirty="0" smtClean="0">
              <a:effectLst>
                <a:outerShdw blurRad="38100" dist="38100" dir="2700000" algn="tl">
                  <a:srgbClr val="000000">
                    <a:alpha val="43137"/>
                  </a:srgbClr>
                </a:outerShdw>
              </a:effectLst>
              <a:sym typeface="Wingdings" pitchFamily="2" charset="2"/>
            </a:endParaRP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WSDL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WSRP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XHTML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XML</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XML Web Services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err="1" smtClean="0">
                <a:effectLst>
                  <a:outerShdw blurRad="38100" dist="38100" dir="2700000" algn="tl">
                    <a:srgbClr val="000000">
                      <a:alpha val="43137"/>
                    </a:srgbClr>
                  </a:outerShdw>
                </a:effectLst>
                <a:sym typeface="Wingdings" pitchFamily="2" charset="2"/>
              </a:rPr>
              <a:t>XMLDsig</a:t>
            </a:r>
            <a:r>
              <a:rPr lang="en-US" sz="1400" dirty="0" smtClean="0">
                <a:effectLst>
                  <a:outerShdw blurRad="38100" dist="38100" dir="2700000" algn="tl">
                    <a:srgbClr val="000000">
                      <a:alpha val="43137"/>
                    </a:srgbClr>
                  </a:outerShdw>
                </a:effectLst>
                <a:sym typeface="Wingdings" pitchFamily="2" charset="2"/>
              </a:rPr>
              <a:t>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XPATH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XPS </a:t>
            </a:r>
          </a:p>
          <a:p>
            <a:pPr marL="177800" indent="-177800" defTabSz="-13873163" eaLnBrk="0" fontAlgn="base" hangingPunct="0">
              <a:lnSpc>
                <a:spcPct val="90000"/>
              </a:lnSpc>
              <a:spcBef>
                <a:spcPct val="30000"/>
              </a:spcBef>
              <a:spcAft>
                <a:spcPct val="0"/>
              </a:spcAft>
              <a:buClr>
                <a:schemeClr val="tx2"/>
              </a:buClr>
              <a:buSzPct val="85000"/>
              <a:buBlip>
                <a:blip r:embed="rId3"/>
              </a:buBlip>
              <a:defRPr/>
            </a:pPr>
            <a:r>
              <a:rPr lang="en-US" sz="1400" dirty="0" smtClean="0">
                <a:effectLst>
                  <a:outerShdw blurRad="38100" dist="38100" dir="2700000" algn="tl">
                    <a:srgbClr val="000000">
                      <a:alpha val="43137"/>
                    </a:srgbClr>
                  </a:outerShdw>
                </a:effectLst>
                <a:sym typeface="Wingdings" pitchFamily="2" charset="2"/>
              </a:rPr>
              <a:t>XSLT </a:t>
            </a:r>
            <a:endParaRPr lang="en-US" sz="1600" dirty="0" smtClean="0">
              <a:effectLst>
                <a:outerShdw blurRad="38100" dist="38100" dir="2700000" algn="tl">
                  <a:srgbClr val="000000">
                    <a:alpha val="43137"/>
                  </a:srgbClr>
                </a:outerShdw>
              </a:effectLst>
              <a:sym typeface="Wingdings" pitchFamily="2" charset="2"/>
            </a:endParaRPr>
          </a:p>
        </p:txBody>
      </p:sp>
      <p:pic>
        <p:nvPicPr>
          <p:cNvPr id="6" name="Picture 4"/>
          <p:cNvPicPr>
            <a:picLocks noChangeAspect="1" noChangeArrowheads="1"/>
          </p:cNvPicPr>
          <p:nvPr/>
        </p:nvPicPr>
        <p:blipFill>
          <a:blip r:embed="rId4"/>
          <a:srcRect/>
          <a:stretch>
            <a:fillRect/>
          </a:stretch>
        </p:blipFill>
        <p:spPr bwMode="auto">
          <a:xfrm>
            <a:off x="304801" y="1320800"/>
            <a:ext cx="3556000" cy="2489200"/>
          </a:xfrm>
          <a:prstGeom prst="rect">
            <a:avLst/>
          </a:prstGeom>
          <a:noFill/>
          <a:ln w="76200">
            <a:solidFill>
              <a:schemeClr val="tx1"/>
            </a:solidFill>
            <a:miter lim="800000"/>
            <a:headEnd/>
            <a:tailEnd/>
          </a:ln>
          <a:effectLst>
            <a:outerShdw blurRad="50800" dist="38100" dir="2700000" algn="tl" rotWithShape="0">
              <a:prstClr val="black">
                <a:alpha val="40000"/>
              </a:prstClr>
            </a:outerShdw>
          </a:effectLst>
        </p:spPr>
      </p:pic>
      <p:sp>
        <p:nvSpPr>
          <p:cNvPr id="10" name="Title 36"/>
          <p:cNvSpPr>
            <a:spLocks noGrp="1"/>
          </p:cNvSpPr>
          <p:nvPr>
            <p:ph type="title"/>
          </p:nvPr>
        </p:nvSpPr>
        <p:spPr>
          <a:xfrm>
            <a:off x="304800" y="230188"/>
            <a:ext cx="8534400" cy="830997"/>
          </a:xfrm>
        </p:spPr>
        <p:txBody>
          <a:bodyPr/>
          <a:lstStyle/>
          <a:p>
            <a:r>
              <a:rPr lang="zh-CN" altLang="en-US" sz="3600" dirty="0" smtClean="0">
                <a:sym typeface="Wingdings" pitchFamily="2" charset="2"/>
              </a:rPr>
              <a:t>支持多种标准</a:t>
            </a:r>
            <a:endParaRPr lang="en-US" sz="2400" dirty="0"/>
          </a:p>
        </p:txBody>
      </p:sp>
      <p:grpSp>
        <p:nvGrpSpPr>
          <p:cNvPr id="12" name="Group 28"/>
          <p:cNvGrpSpPr/>
          <p:nvPr/>
        </p:nvGrpSpPr>
        <p:grpSpPr>
          <a:xfrm>
            <a:off x="76202" y="1219200"/>
            <a:ext cx="1600200" cy="457200"/>
            <a:chOff x="10145486" y="5313970"/>
            <a:chExt cx="1796143" cy="649224"/>
          </a:xfrm>
        </p:grpSpPr>
        <p:sp>
          <p:nvSpPr>
            <p:cNvPr id="13" name="Rounded Rectangle 12"/>
            <p:cNvSpPr/>
            <p:nvPr/>
          </p:nvSpPr>
          <p:spPr bwMode="auto">
            <a:xfrm>
              <a:off x="10145486" y="5313970"/>
              <a:ext cx="1796143" cy="649224"/>
            </a:xfrm>
            <a:prstGeom prst="roundRect">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14" name="Rounded Rectangle 13"/>
            <p:cNvSpPr/>
            <p:nvPr/>
          </p:nvSpPr>
          <p:spPr bwMode="auto">
            <a:xfrm>
              <a:off x="10220597" y="5369209"/>
              <a:ext cx="1645920" cy="5387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Developing</a:t>
              </a:r>
            </a:p>
          </p:txBody>
        </p:sp>
      </p:grpSp>
      <p:grpSp>
        <p:nvGrpSpPr>
          <p:cNvPr id="21" name="Group 28"/>
          <p:cNvGrpSpPr/>
          <p:nvPr/>
        </p:nvGrpSpPr>
        <p:grpSpPr>
          <a:xfrm>
            <a:off x="6096000" y="5943600"/>
            <a:ext cx="1981199" cy="838200"/>
            <a:chOff x="10145493" y="5313970"/>
            <a:chExt cx="1796144" cy="649224"/>
          </a:xfrm>
        </p:grpSpPr>
        <p:sp>
          <p:nvSpPr>
            <p:cNvPr id="22" name="Rounded Rectangle 21"/>
            <p:cNvSpPr/>
            <p:nvPr/>
          </p:nvSpPr>
          <p:spPr bwMode="auto">
            <a:xfrm>
              <a:off x="10145493" y="5313970"/>
              <a:ext cx="1796144" cy="649224"/>
            </a:xfrm>
            <a:prstGeom prst="roundRect">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2000" b="1">
                <a:solidFill>
                  <a:prstClr val="white">
                    <a:alpha val="100000"/>
                  </a:prstClr>
                </a:solidFill>
                <a:effectLst>
                  <a:outerShdw blurRad="38100" dist="38100" dir="2700000" algn="tl">
                    <a:srgbClr val="000000">
                      <a:alpha val="43137"/>
                    </a:srgbClr>
                  </a:outerShdw>
                </a:effectLst>
                <a:latin typeface="Segoe Semibold"/>
              </a:endParaRPr>
            </a:p>
          </p:txBody>
        </p:sp>
        <p:sp>
          <p:nvSpPr>
            <p:cNvPr id="23" name="Rounded Rectangle 22"/>
            <p:cNvSpPr/>
            <p:nvPr/>
          </p:nvSpPr>
          <p:spPr bwMode="auto">
            <a:xfrm>
              <a:off x="10220597" y="5369209"/>
              <a:ext cx="1645920" cy="5387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600" dirty="0" smtClean="0">
                  <a:gradFill>
                    <a:gsLst>
                      <a:gs pos="50000">
                        <a:schemeClr val="bg1"/>
                      </a:gs>
                      <a:gs pos="100000">
                        <a:schemeClr val="bg1"/>
                      </a:gs>
                    </a:gsLst>
                    <a:lin ang="5400000" scaled="0"/>
                  </a:gradFill>
                  <a:effectLst>
                    <a:outerShdw sx="1000" sy="1000" algn="tl">
                      <a:srgbClr val="000000"/>
                    </a:outerShdw>
                  </a:effectLst>
                  <a:latin typeface="+mj-lt"/>
                </a:rPr>
                <a:t>Open documentation and APIs</a:t>
              </a:r>
            </a:p>
          </p:txBody>
        </p:sp>
      </p:grpSp>
      <p:sp>
        <p:nvSpPr>
          <p:cNvPr id="24" name="TextBox 23"/>
          <p:cNvSpPr txBox="1"/>
          <p:nvPr/>
        </p:nvSpPr>
        <p:spPr>
          <a:xfrm>
            <a:off x="3392030" y="6611779"/>
            <a:ext cx="2359941" cy="246221"/>
          </a:xfrm>
          <a:prstGeom prst="rect">
            <a:avLst/>
          </a:prstGeom>
          <a:noFill/>
        </p:spPr>
        <p:txBody>
          <a:bodyPr wrap="none" rtlCol="0">
            <a:spAutoFit/>
          </a:bodyPr>
          <a:lstStyle/>
          <a:p>
            <a:r>
              <a:rPr lang="en-US" sz="1000" dirty="0" smtClean="0">
                <a:gradFill>
                  <a:gsLst>
                    <a:gs pos="0">
                      <a:schemeClr val="bg1"/>
                    </a:gs>
                    <a:gs pos="100000">
                      <a:schemeClr val="bg1"/>
                    </a:gs>
                  </a:gsLst>
                  <a:lin ang="16200000" scaled="1"/>
                </a:gradFill>
                <a:effectLst>
                  <a:outerShdw blurRad="38100" dist="38100" dir="2700000" algn="tl">
                    <a:srgbClr val="000000">
                      <a:alpha val="43137"/>
                    </a:srgbClr>
                  </a:outerShdw>
                </a:effectLst>
                <a:latin typeface="+mn-lt"/>
              </a:rPr>
              <a:t>Microsoft Confidential, Prototype Only</a:t>
            </a:r>
            <a:endParaRPr lang="en-US" sz="1000" dirty="0">
              <a:gradFill>
                <a:gsLst>
                  <a:gs pos="0">
                    <a:schemeClr val="bg1"/>
                  </a:gs>
                  <a:gs pos="100000">
                    <a:schemeClr val="bg1"/>
                  </a:gs>
                </a:gsLst>
                <a:lin ang="16200000" scaled="1"/>
              </a:gradFill>
              <a:effectLst>
                <a:outerShdw blurRad="38100" dist="38100" dir="2700000" algn="tl">
                  <a:srgbClr val="000000">
                    <a:alpha val="43137"/>
                  </a:srgbClr>
                </a:outerShdw>
              </a:effectLst>
              <a:latin typeface="+mn-lt"/>
            </a:endParaRPr>
          </a:p>
        </p:txBody>
      </p:sp>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3733800"/>
            <a:ext cx="3352800" cy="22860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grpSp>
        <p:nvGrpSpPr>
          <p:cNvPr id="18" name="Group 28"/>
          <p:cNvGrpSpPr/>
          <p:nvPr/>
        </p:nvGrpSpPr>
        <p:grpSpPr>
          <a:xfrm>
            <a:off x="533400" y="3505200"/>
            <a:ext cx="1600200" cy="457200"/>
            <a:chOff x="10145486" y="5313970"/>
            <a:chExt cx="1796143" cy="649224"/>
          </a:xfrm>
        </p:grpSpPr>
        <p:sp>
          <p:nvSpPr>
            <p:cNvPr id="19" name="Rounded Rectangle 18"/>
            <p:cNvSpPr/>
            <p:nvPr/>
          </p:nvSpPr>
          <p:spPr bwMode="auto">
            <a:xfrm>
              <a:off x="10145486" y="5313970"/>
              <a:ext cx="1796143" cy="649224"/>
            </a:xfrm>
            <a:prstGeom prst="roundRect">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20" name="Rounded Rectangle 19"/>
            <p:cNvSpPr/>
            <p:nvPr/>
          </p:nvSpPr>
          <p:spPr bwMode="auto">
            <a:xfrm>
              <a:off x="10220597" y="5369209"/>
              <a:ext cx="1645920" cy="538746"/>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Publishing</a:t>
              </a:r>
            </a:p>
          </p:txBody>
        </p:sp>
      </p:grpSp>
    </p:spTree>
    <p:extLst>
      <p:ext uri="{BB962C8B-B14F-4D97-AF65-F5344CB8AC3E}">
        <p14:creationId xmlns:p14="http://schemas.microsoft.com/office/powerpoint/2010/main" xmlns="" val="3258777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2" name="TextBox 1"/>
          <p:cNvSpPr txBox="1"/>
          <p:nvPr/>
        </p:nvSpPr>
        <p:spPr>
          <a:xfrm>
            <a:off x="683568" y="2060848"/>
            <a:ext cx="6696744" cy="3998018"/>
          </a:xfrm>
          <a:prstGeom prst="rect">
            <a:avLst/>
          </a:prstGeom>
          <a:noFill/>
        </p:spPr>
        <p:txBody>
          <a:bodyPr wrap="square" rtlCol="0">
            <a:spAutoFit/>
          </a:bodyPr>
          <a:lstStyle/>
          <a:p>
            <a:pPr marL="285750" indent="-285750" defTabSz="-13873163" eaLnBrk="0" hangingPunct="0">
              <a:lnSpc>
                <a:spcPct val="90000"/>
              </a:lnSpc>
              <a:spcBef>
                <a:spcPct val="30000"/>
              </a:spcBef>
              <a:buClr>
                <a:schemeClr val="tx2"/>
              </a:buClr>
              <a:buSzPct val="85000"/>
              <a:buBlip>
                <a:blip r:embed="rId3"/>
              </a:buBlip>
            </a:pPr>
            <a:r>
              <a:rPr lang="en-US" altLang="zh-CN" dirty="0" err="1" smtClean="0">
                <a:solidFill>
                  <a:schemeClr val="bg1"/>
                </a:solidFill>
              </a:rPr>
              <a:t>TechED</a:t>
            </a:r>
            <a:r>
              <a:rPr lang="en-US" altLang="zh-CN" dirty="0" smtClean="0">
                <a:solidFill>
                  <a:schemeClr val="bg1"/>
                </a:solidFill>
              </a:rPr>
              <a:t> China </a:t>
            </a:r>
            <a:r>
              <a:rPr lang="zh-CN" altLang="en-US" dirty="0" smtClean="0">
                <a:solidFill>
                  <a:schemeClr val="bg1"/>
                </a:solidFill>
              </a:rPr>
              <a:t>其他</a:t>
            </a:r>
            <a:r>
              <a:rPr lang="en-US" altLang="zh-CN" dirty="0" smtClean="0">
                <a:solidFill>
                  <a:schemeClr val="bg1"/>
                </a:solidFill>
              </a:rPr>
              <a:t>SharePoint</a:t>
            </a:r>
            <a:r>
              <a:rPr lang="zh-CN" altLang="en-US" dirty="0" smtClean="0">
                <a:solidFill>
                  <a:schemeClr val="bg1"/>
                </a:solidFill>
              </a:rPr>
              <a:t>课程</a:t>
            </a:r>
            <a:endParaRPr lang="en-US" altLang="zh-CN" dirty="0" smtClean="0">
              <a:solidFill>
                <a:schemeClr val="bg1"/>
              </a:solidFill>
            </a:endParaRPr>
          </a:p>
          <a:p>
            <a:pPr marL="285750"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rPr>
              <a:t>SharePoint @ Microsoft</a:t>
            </a:r>
          </a:p>
          <a:p>
            <a:pPr marL="742950" lvl="1"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hlinkClick r:id="rId4"/>
              </a:rPr>
              <a:t>http://Sharepoint.microsoft.com</a:t>
            </a:r>
            <a:r>
              <a:rPr lang="en-US" dirty="0" smtClean="0">
                <a:solidFill>
                  <a:schemeClr val="bg1"/>
                </a:solidFill>
              </a:rPr>
              <a:t>  </a:t>
            </a:r>
            <a:r>
              <a:rPr lang="zh-CN" altLang="en-US" smtClean="0">
                <a:solidFill>
                  <a:schemeClr val="bg1"/>
                </a:solidFill>
              </a:rPr>
              <a:t>（英文）</a:t>
            </a:r>
            <a:endParaRPr lang="en-US" dirty="0" smtClean="0">
              <a:solidFill>
                <a:schemeClr val="bg1"/>
              </a:solidFill>
            </a:endParaRPr>
          </a:p>
          <a:p>
            <a:pPr marL="285750"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rPr>
              <a:t>SharePoint </a:t>
            </a:r>
            <a:r>
              <a:rPr lang="en-US" dirty="0">
                <a:solidFill>
                  <a:schemeClr val="bg1"/>
                </a:solidFill>
              </a:rPr>
              <a:t>Tech </a:t>
            </a:r>
            <a:r>
              <a:rPr lang="en-US" dirty="0" smtClean="0">
                <a:solidFill>
                  <a:schemeClr val="bg1"/>
                </a:solidFill>
              </a:rPr>
              <a:t>Center on </a:t>
            </a:r>
            <a:r>
              <a:rPr lang="en-US" dirty="0">
                <a:solidFill>
                  <a:schemeClr val="bg1"/>
                </a:solidFill>
              </a:rPr>
              <a:t>TechNet </a:t>
            </a:r>
            <a:r>
              <a:rPr lang="zh-CN" altLang="en-US" dirty="0" smtClean="0">
                <a:solidFill>
                  <a:schemeClr val="bg1"/>
                </a:solidFill>
              </a:rPr>
              <a:t>（英文）</a:t>
            </a:r>
            <a:endParaRPr lang="en-US" altLang="zh-CN" dirty="0" smtClean="0">
              <a:solidFill>
                <a:schemeClr val="bg1"/>
              </a:solidFill>
            </a:endParaRPr>
          </a:p>
          <a:p>
            <a:pPr marL="285750"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rPr>
              <a:t>SharePoint Center on MSDN </a:t>
            </a:r>
            <a:r>
              <a:rPr lang="zh-CN" altLang="en-US" dirty="0">
                <a:solidFill>
                  <a:schemeClr val="bg1"/>
                </a:solidFill>
              </a:rPr>
              <a:t>（英文）</a:t>
            </a:r>
            <a:endParaRPr lang="en-US" dirty="0" smtClean="0">
              <a:solidFill>
                <a:schemeClr val="bg1"/>
              </a:solidFill>
            </a:endParaRPr>
          </a:p>
          <a:p>
            <a:pPr marL="285750"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rPr>
              <a:t>SharePoint </a:t>
            </a:r>
            <a:r>
              <a:rPr lang="en-US" dirty="0">
                <a:solidFill>
                  <a:schemeClr val="bg1"/>
                </a:solidFill>
              </a:rPr>
              <a:t>Team </a:t>
            </a:r>
            <a:r>
              <a:rPr lang="en-US" dirty="0" smtClean="0">
                <a:solidFill>
                  <a:schemeClr val="bg1"/>
                </a:solidFill>
              </a:rPr>
              <a:t>Blog</a:t>
            </a:r>
          </a:p>
          <a:p>
            <a:pPr marL="742950" lvl="1"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hlinkClick r:id="rId5"/>
              </a:rPr>
              <a:t>http://blogs.msdn.com/sharepoint</a:t>
            </a:r>
            <a:r>
              <a:rPr lang="en-US" dirty="0">
                <a:solidFill>
                  <a:schemeClr val="bg1"/>
                </a:solidFill>
              </a:rPr>
              <a:t> </a:t>
            </a:r>
            <a:r>
              <a:rPr lang="zh-CN" altLang="en-US" dirty="0" smtClean="0">
                <a:solidFill>
                  <a:schemeClr val="bg1"/>
                </a:solidFill>
              </a:rPr>
              <a:t>（英文）</a:t>
            </a:r>
            <a:endParaRPr lang="en-US" dirty="0">
              <a:solidFill>
                <a:schemeClr val="bg1"/>
              </a:solidFill>
            </a:endParaRPr>
          </a:p>
          <a:p>
            <a:pPr marL="285750" indent="-285750" defTabSz="-13873163" eaLnBrk="0" hangingPunct="0">
              <a:lnSpc>
                <a:spcPct val="90000"/>
              </a:lnSpc>
              <a:spcBef>
                <a:spcPct val="30000"/>
              </a:spcBef>
              <a:buClr>
                <a:schemeClr val="tx2"/>
              </a:buClr>
              <a:buSzPct val="85000"/>
              <a:buBlip>
                <a:blip r:embed="rId3"/>
              </a:buBlip>
            </a:pPr>
            <a:r>
              <a:rPr lang="en-US" dirty="0">
                <a:solidFill>
                  <a:schemeClr val="bg1"/>
                </a:solidFill>
              </a:rPr>
              <a:t>Jie Li’s </a:t>
            </a:r>
            <a:r>
              <a:rPr lang="en-US" dirty="0" smtClean="0">
                <a:solidFill>
                  <a:schemeClr val="bg1"/>
                </a:solidFill>
              </a:rPr>
              <a:t>Blog</a:t>
            </a:r>
          </a:p>
          <a:p>
            <a:pPr marL="742950" lvl="1" indent="-285750" defTabSz="-13873163" eaLnBrk="0" hangingPunct="0">
              <a:lnSpc>
                <a:spcPct val="90000"/>
              </a:lnSpc>
              <a:spcBef>
                <a:spcPct val="30000"/>
              </a:spcBef>
              <a:buClr>
                <a:schemeClr val="tx2"/>
              </a:buClr>
              <a:buSzPct val="85000"/>
              <a:buBlip>
                <a:blip r:embed="rId3"/>
              </a:buBlip>
            </a:pPr>
            <a:r>
              <a:rPr lang="en-US" dirty="0" smtClean="0">
                <a:solidFill>
                  <a:schemeClr val="bg1"/>
                </a:solidFill>
                <a:hlinkClick r:id="rId6"/>
              </a:rPr>
              <a:t>http://blogs.msdn.com/opal</a:t>
            </a:r>
            <a:r>
              <a:rPr lang="en-US" dirty="0" smtClean="0">
                <a:solidFill>
                  <a:schemeClr val="bg1"/>
                </a:solidFill>
              </a:rPr>
              <a:t> </a:t>
            </a:r>
            <a:r>
              <a:rPr lang="zh-CN" altLang="en-US" dirty="0" smtClean="0">
                <a:solidFill>
                  <a:schemeClr val="bg1"/>
                </a:solidFill>
              </a:rPr>
              <a:t>（英文）</a:t>
            </a:r>
            <a:endParaRPr lang="en-US" dirty="0" smtClean="0">
              <a:solidFill>
                <a:schemeClr val="bg1"/>
              </a:solidFill>
            </a:endParaRPr>
          </a:p>
          <a:p>
            <a:pPr marL="742950" lvl="1" indent="-285750" defTabSz="-13873163" eaLnBrk="0" hangingPunct="0">
              <a:lnSpc>
                <a:spcPct val="90000"/>
              </a:lnSpc>
              <a:spcBef>
                <a:spcPct val="30000"/>
              </a:spcBef>
              <a:buClr>
                <a:schemeClr val="tx2"/>
              </a:buClr>
              <a:buSzPct val="85000"/>
              <a:buBlip>
                <a:blip r:embed="rId3"/>
              </a:buBlip>
            </a:pPr>
            <a:r>
              <a:rPr lang="en-US" dirty="0">
                <a:solidFill>
                  <a:schemeClr val="bg1"/>
                </a:solidFill>
                <a:hlinkClick r:id="rId7"/>
              </a:rPr>
              <a:t>http://</a:t>
            </a:r>
            <a:r>
              <a:rPr lang="en-US" dirty="0" smtClean="0">
                <a:solidFill>
                  <a:schemeClr val="bg1"/>
                </a:solidFill>
                <a:hlinkClick r:id="rId7"/>
              </a:rPr>
              <a:t>blogs.msdn.com/jiel</a:t>
            </a:r>
            <a:r>
              <a:rPr lang="en-US" dirty="0" smtClean="0">
                <a:solidFill>
                  <a:schemeClr val="bg1"/>
                </a:solidFill>
              </a:rPr>
              <a:t> </a:t>
            </a:r>
            <a:r>
              <a:rPr lang="zh-CN" altLang="en-US" dirty="0" smtClean="0">
                <a:solidFill>
                  <a:schemeClr val="bg1"/>
                </a:solidFill>
              </a:rPr>
              <a:t>（中文）</a:t>
            </a:r>
            <a:endParaRPr lang="en-US" dirty="0" smtClean="0">
              <a:solidFill>
                <a:schemeClr val="bg1"/>
              </a:solidFill>
            </a:endParaRPr>
          </a:p>
          <a:p>
            <a:pPr marL="742950" lvl="1" indent="-285750" defTabSz="-13873163" eaLnBrk="0" hangingPunct="0">
              <a:lnSpc>
                <a:spcPct val="90000"/>
              </a:lnSpc>
              <a:spcBef>
                <a:spcPct val="30000"/>
              </a:spcBef>
              <a:buClr>
                <a:schemeClr val="tx2"/>
              </a:buClr>
              <a:buSzPct val="85000"/>
              <a:buBlip>
                <a:blip r:embed="rId3"/>
              </a:buBlip>
            </a:pPr>
            <a:endParaRPr lang="en-US" dirty="0" smtClean="0">
              <a:solidFill>
                <a:schemeClr val="bg1"/>
              </a:solidFill>
            </a:endParaRPr>
          </a:p>
          <a:p>
            <a:pPr marL="742950" lvl="1" indent="-285750" defTabSz="-13873163" eaLnBrk="0" hangingPunct="0">
              <a:lnSpc>
                <a:spcPct val="90000"/>
              </a:lnSpc>
              <a:spcBef>
                <a:spcPct val="30000"/>
              </a:spcBef>
              <a:buClr>
                <a:schemeClr val="tx2"/>
              </a:buClr>
              <a:buSzPct val="85000"/>
              <a:buBlip>
                <a:blip r:embed="rId3"/>
              </a:buBlip>
            </a:pP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TRANSFER\MBupload\SERVER-new\Logo\SharePoint\SharePoint\ShrPt_h_rgb_r.png"/>
          <p:cNvPicPr>
            <a:picLocks noChangeAspect="1" noChangeArrowheads="1"/>
          </p:cNvPicPr>
          <p:nvPr/>
        </p:nvPicPr>
        <p:blipFill>
          <a:blip r:embed="rId3" cstate="print"/>
          <a:stretch>
            <a:fillRect/>
          </a:stretch>
        </p:blipFill>
        <p:spPr bwMode="auto">
          <a:xfrm>
            <a:off x="1259632" y="2996952"/>
            <a:ext cx="6530957" cy="1296144"/>
          </a:xfrm>
          <a:prstGeom prst="rect">
            <a:avLst/>
          </a:prstGeom>
          <a:noFill/>
        </p:spPr>
      </p:pic>
    </p:spTree>
    <p:extLst>
      <p:ext uri="{BB962C8B-B14F-4D97-AF65-F5344CB8AC3E}">
        <p14:creationId xmlns:p14="http://schemas.microsoft.com/office/powerpoint/2010/main" xmlns="" val="189290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61"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grpSp>
        <p:nvGrpSpPr>
          <p:cNvPr id="2" name="Group 15"/>
          <p:cNvGrpSpPr/>
          <p:nvPr/>
        </p:nvGrpSpPr>
        <p:grpSpPr>
          <a:xfrm>
            <a:off x="228600" y="1676399"/>
            <a:ext cx="8686800" cy="3200401"/>
            <a:chOff x="685799" y="3124199"/>
            <a:chExt cx="7924801" cy="3352801"/>
          </a:xfrm>
        </p:grpSpPr>
        <p:sp>
          <p:nvSpPr>
            <p:cNvPr id="14" name="Rounded Rectangle 13"/>
            <p:cNvSpPr/>
            <p:nvPr/>
          </p:nvSpPr>
          <p:spPr bwMode="auto">
            <a:xfrm flipV="1">
              <a:off x="685800" y="3124200"/>
              <a:ext cx="7924800" cy="3352800"/>
            </a:xfrm>
            <a:prstGeom prst="roundRect">
              <a:avLst>
                <a:gd name="adj" fmla="val 6982"/>
              </a:avLst>
            </a:prstGeom>
            <a:gradFill flip="none" rotWithShape="1">
              <a:gsLst>
                <a:gs pos="0">
                  <a:schemeClr val="tx1">
                    <a:alpha val="0"/>
                  </a:schemeClr>
                </a:gs>
                <a:gs pos="50000">
                  <a:schemeClr val="bg2">
                    <a:lumMod val="75000"/>
                    <a:alpha val="37000"/>
                  </a:schemeClr>
                </a:gs>
                <a:gs pos="100000">
                  <a:schemeClr val="bg2">
                    <a:lumMod val="65000"/>
                    <a:lumOff val="35000"/>
                    <a:alpha val="0"/>
                  </a:schemeClr>
                </a:gs>
              </a:gsLst>
              <a:lin ang="18900000" scaled="1"/>
              <a:tileRect/>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5" name="Round Same Side Corner Rectangle 14"/>
            <p:cNvSpPr/>
            <p:nvPr/>
          </p:nvSpPr>
          <p:spPr bwMode="auto">
            <a:xfrm>
              <a:off x="685799" y="3124199"/>
              <a:ext cx="7924801" cy="3352800"/>
            </a:xfrm>
            <a:prstGeom prst="round2SameRect">
              <a:avLst>
                <a:gd name="adj1" fmla="val 5655"/>
                <a:gd name="adj2" fmla="val 0"/>
              </a:avLst>
            </a:prstGeom>
            <a:gradFill flip="none" rotWithShape="1">
              <a:gsLst>
                <a:gs pos="0">
                  <a:schemeClr val="bg2">
                    <a:lumMod val="86000"/>
                    <a:lumOff val="14000"/>
                  </a:schemeClr>
                </a:gs>
                <a:gs pos="46000">
                  <a:schemeClr val="bg2">
                    <a:lumMod val="56000"/>
                    <a:lumOff val="44000"/>
                    <a:alpha val="5000"/>
                  </a:schemeClr>
                </a:gs>
                <a:gs pos="94000">
                  <a:schemeClr val="bg1">
                    <a:alpha val="54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0" tIns="182880" rIns="0" bIns="0" numCol="1" rtlCol="0" anchor="t" anchorCtr="0" compatLnSpc="1">
              <a:prstTxWarp prst="textNoShape">
                <a:avLst/>
              </a:prstTxWarp>
              <a:flatTx/>
            </a:bodyPr>
            <a:lstStyle/>
            <a:p>
              <a:pPr algn="ctr" defTabSz="914363">
                <a:lnSpc>
                  <a:spcPct val="90000"/>
                </a:lnSpc>
                <a:spcBef>
                  <a:spcPts val="630"/>
                </a:spcBef>
                <a:defRPr/>
              </a:pPr>
              <a:endParaRPr lang="en-US" altLang="zh-CN" sz="1000" dirty="0">
                <a:solidFill>
                  <a:prstClr val="white"/>
                </a:solidFill>
                <a:latin typeface="Segoe Semibold"/>
              </a:endParaRPr>
            </a:p>
          </p:txBody>
        </p:sp>
      </p:grpSp>
      <p:sp>
        <p:nvSpPr>
          <p:cNvPr id="16405" name="Title 16404"/>
          <p:cNvSpPr>
            <a:spLocks noGrp="1" noChangeArrowheads="1"/>
          </p:cNvSpPr>
          <p:nvPr>
            <p:ph type="title"/>
          </p:nvPr>
        </p:nvSpPr>
        <p:spPr>
          <a:xfrm>
            <a:off x="228600" y="665202"/>
            <a:ext cx="8686800" cy="553998"/>
          </a:xfrm>
        </p:spPr>
        <p:txBody>
          <a:bodyPr/>
          <a:lstStyle/>
          <a:p>
            <a:r>
              <a:rPr lang="en-US" sz="4000" dirty="0" smtClean="0"/>
              <a:t>SharePoint 2010</a:t>
            </a:r>
            <a:r>
              <a:rPr lang="zh-CN" altLang="en-US" sz="4000" dirty="0" smtClean="0"/>
              <a:t>及</a:t>
            </a:r>
            <a:r>
              <a:rPr lang="en-US" sz="4000" dirty="0" smtClean="0"/>
              <a:t>Office 2010</a:t>
            </a:r>
            <a:r>
              <a:rPr lang="zh-CN" altLang="en-US" sz="4000" dirty="0" smtClean="0"/>
              <a:t>开发周期</a:t>
            </a:r>
            <a:endParaRPr lang="en-US" sz="4000" dirty="0" smtClean="0"/>
          </a:p>
        </p:txBody>
      </p:sp>
      <p:sp>
        <p:nvSpPr>
          <p:cNvPr id="69" name="TextBox 68"/>
          <p:cNvSpPr txBox="1"/>
          <p:nvPr/>
        </p:nvSpPr>
        <p:spPr>
          <a:xfrm>
            <a:off x="1041530" y="2485742"/>
            <a:ext cx="615553" cy="498598"/>
          </a:xfrm>
          <a:prstGeom prst="rect">
            <a:avLst/>
          </a:prstGeom>
          <a:noFill/>
        </p:spPr>
        <p:txBody>
          <a:bodyPr wrap="none" lIns="0" tIns="0" rIns="0" bIns="0" rtlCol="0">
            <a:spAutoFit/>
          </a:bodyPr>
          <a:lstStyle/>
          <a:p>
            <a:pPr algn="l" rtl="0">
              <a:lnSpc>
                <a:spcPct val="90000"/>
              </a:lnSpc>
            </a:pPr>
            <a:r>
              <a:rPr lang="zh-CN" altLang="en-US" sz="1200" b="1" kern="1200" dirty="0" smtClean="0">
                <a:gradFill>
                  <a:gsLst>
                    <a:gs pos="50000">
                      <a:schemeClr val="bg1"/>
                    </a:gs>
                    <a:gs pos="100000">
                      <a:schemeClr val="bg1"/>
                    </a:gs>
                  </a:gsLst>
                  <a:lin ang="18900000" scaled="1"/>
                </a:gradFill>
                <a:latin typeface="Segoe Semibold"/>
                <a:ea typeface="+mn-ea"/>
                <a:cs typeface="+mn-cs"/>
              </a:rPr>
              <a:t>收集研究</a:t>
            </a:r>
            <a:endParaRPr lang="en-US" altLang="zh-CN" sz="1200" b="1" kern="1200" dirty="0" smtClean="0">
              <a:gradFill>
                <a:gsLst>
                  <a:gs pos="50000">
                    <a:schemeClr val="bg1"/>
                  </a:gs>
                  <a:gs pos="100000">
                    <a:schemeClr val="bg1"/>
                  </a:gs>
                </a:gsLst>
                <a:lin ang="18900000" scaled="1"/>
              </a:gradFill>
              <a:latin typeface="Segoe Semibold"/>
              <a:ea typeface="+mn-ea"/>
              <a:cs typeface="+mn-cs"/>
            </a:endParaRPr>
          </a:p>
          <a:p>
            <a:pPr algn="l" rtl="0">
              <a:lnSpc>
                <a:spcPct val="90000"/>
              </a:lnSpc>
            </a:pPr>
            <a:r>
              <a:rPr lang="zh-CN" altLang="en-US" sz="1200" b="1" kern="1200" dirty="0" smtClean="0">
                <a:gradFill>
                  <a:gsLst>
                    <a:gs pos="50000">
                      <a:schemeClr val="bg1"/>
                    </a:gs>
                    <a:gs pos="100000">
                      <a:schemeClr val="bg1"/>
                    </a:gs>
                  </a:gsLst>
                  <a:lin ang="18900000" scaled="1"/>
                </a:gradFill>
                <a:latin typeface="Segoe Semibold"/>
                <a:ea typeface="+mn-ea"/>
                <a:cs typeface="+mn-cs"/>
              </a:rPr>
              <a:t>客户反馈</a:t>
            </a:r>
            <a:endParaRPr lang="en-US" altLang="zh-CN" sz="1200" b="1" kern="1200" dirty="0" smtClean="0">
              <a:gradFill>
                <a:gsLst>
                  <a:gs pos="50000">
                    <a:schemeClr val="bg1"/>
                  </a:gs>
                  <a:gs pos="100000">
                    <a:schemeClr val="bg1"/>
                  </a:gs>
                </a:gsLst>
                <a:lin ang="18900000" scaled="1"/>
              </a:gradFill>
              <a:latin typeface="Segoe Semibold"/>
              <a:ea typeface="+mn-ea"/>
              <a:cs typeface="+mn-cs"/>
            </a:endParaRPr>
          </a:p>
          <a:p>
            <a:pPr algn="l" rtl="0">
              <a:lnSpc>
                <a:spcPct val="90000"/>
              </a:lnSpc>
            </a:pPr>
            <a:endParaRPr lang="en-US" sz="1200" b="1" kern="1200" dirty="0">
              <a:gradFill>
                <a:gsLst>
                  <a:gs pos="50000">
                    <a:schemeClr val="bg1"/>
                  </a:gs>
                  <a:gs pos="100000">
                    <a:schemeClr val="bg1"/>
                  </a:gs>
                </a:gsLst>
                <a:lin ang="18900000" scaled="1"/>
              </a:gradFill>
              <a:latin typeface="Segoe Semibold"/>
              <a:ea typeface="+mn-ea"/>
              <a:cs typeface="+mn-cs"/>
            </a:endParaRPr>
          </a:p>
        </p:txBody>
      </p:sp>
      <p:sp>
        <p:nvSpPr>
          <p:cNvPr id="70" name="TextBox 69"/>
          <p:cNvSpPr txBox="1"/>
          <p:nvPr/>
        </p:nvSpPr>
        <p:spPr>
          <a:xfrm>
            <a:off x="1598018" y="3090628"/>
            <a:ext cx="615553" cy="332399"/>
          </a:xfrm>
          <a:prstGeom prst="rect">
            <a:avLst/>
          </a:prstGeom>
          <a:noFill/>
        </p:spPr>
        <p:txBody>
          <a:bodyPr wrap="none" lIns="0" tIns="0" rIns="0" bIns="0" rtlCol="0">
            <a:spAutoFit/>
          </a:bodyPr>
          <a:lstStyle/>
          <a:p>
            <a:pPr algn="l" rtl="0">
              <a:lnSpc>
                <a:spcPct val="90000"/>
              </a:lnSpc>
            </a:pPr>
            <a:r>
              <a:rPr lang="zh-CN" altLang="en-US" sz="1200" b="1" kern="1200" dirty="0" smtClean="0">
                <a:gradFill>
                  <a:gsLst>
                    <a:gs pos="50000">
                      <a:schemeClr val="bg1"/>
                    </a:gs>
                    <a:gs pos="100000">
                      <a:schemeClr val="bg1"/>
                    </a:gs>
                  </a:gsLst>
                  <a:lin ang="18900000" scaled="1"/>
                </a:gradFill>
                <a:latin typeface="Segoe Semibold"/>
                <a:ea typeface="+mn-ea"/>
                <a:cs typeface="+mn-cs"/>
              </a:rPr>
              <a:t>锁定关键</a:t>
            </a:r>
            <a:endParaRPr lang="en-US" altLang="zh-CN" sz="1200" b="1" kern="1200" dirty="0" smtClean="0">
              <a:gradFill>
                <a:gsLst>
                  <a:gs pos="50000">
                    <a:schemeClr val="bg1"/>
                  </a:gs>
                  <a:gs pos="100000">
                    <a:schemeClr val="bg1"/>
                  </a:gs>
                </a:gsLst>
                <a:lin ang="18900000" scaled="1"/>
              </a:gradFill>
              <a:latin typeface="Segoe Semibold"/>
              <a:ea typeface="+mn-ea"/>
              <a:cs typeface="+mn-cs"/>
            </a:endParaRPr>
          </a:p>
          <a:p>
            <a:pPr algn="l" rtl="0">
              <a:lnSpc>
                <a:spcPct val="90000"/>
              </a:lnSpc>
            </a:pPr>
            <a:r>
              <a:rPr lang="zh-CN" altLang="en-US" sz="1200" b="1" kern="1200" dirty="0" smtClean="0">
                <a:gradFill>
                  <a:gsLst>
                    <a:gs pos="50000">
                      <a:schemeClr val="bg1"/>
                    </a:gs>
                    <a:gs pos="100000">
                      <a:schemeClr val="bg1"/>
                    </a:gs>
                  </a:gsLst>
                  <a:lin ang="18900000" scaled="1"/>
                </a:gradFill>
                <a:latin typeface="Segoe Semibold"/>
                <a:ea typeface="+mn-ea"/>
                <a:cs typeface="+mn-cs"/>
              </a:rPr>
              <a:t>的创新点</a:t>
            </a:r>
            <a:endParaRPr lang="en-US" sz="1200" b="1" kern="1200" dirty="0">
              <a:gradFill>
                <a:gsLst>
                  <a:gs pos="50000">
                    <a:schemeClr val="bg1"/>
                  </a:gs>
                  <a:gs pos="100000">
                    <a:schemeClr val="bg1"/>
                  </a:gs>
                </a:gsLst>
                <a:lin ang="18900000" scaled="1"/>
              </a:gradFill>
              <a:latin typeface="Segoe Semibold"/>
              <a:ea typeface="+mn-ea"/>
              <a:cs typeface="+mn-cs"/>
            </a:endParaRPr>
          </a:p>
        </p:txBody>
      </p:sp>
      <p:sp>
        <p:nvSpPr>
          <p:cNvPr id="71" name="TextBox 70"/>
          <p:cNvSpPr txBox="1"/>
          <p:nvPr/>
        </p:nvSpPr>
        <p:spPr>
          <a:xfrm>
            <a:off x="2800331" y="2268130"/>
            <a:ext cx="769441" cy="332399"/>
          </a:xfrm>
          <a:prstGeom prst="rect">
            <a:avLst/>
          </a:prstGeom>
          <a:noFill/>
        </p:spPr>
        <p:txBody>
          <a:bodyPr wrap="none" lIns="0" tIns="0" rIns="0" bIns="0" rtlCol="0">
            <a:spAutoFit/>
          </a:bodyPr>
          <a:lstStyle/>
          <a:p>
            <a:pPr algn="l" rtl="0">
              <a:lnSpc>
                <a:spcPct val="90000"/>
              </a:lnSpc>
            </a:pPr>
            <a:r>
              <a:rPr lang="zh-CN" altLang="en-US" sz="1200" b="1" kern="1200" dirty="0" smtClean="0">
                <a:gradFill>
                  <a:gsLst>
                    <a:gs pos="50000">
                      <a:schemeClr val="bg1"/>
                    </a:gs>
                    <a:gs pos="100000">
                      <a:schemeClr val="bg1"/>
                    </a:gs>
                  </a:gsLst>
                  <a:lin ang="18900000" scaled="1"/>
                </a:gradFill>
                <a:latin typeface="Segoe Semibold"/>
                <a:ea typeface="+mn-ea"/>
                <a:cs typeface="+mn-cs"/>
              </a:rPr>
              <a:t>开发新产品</a:t>
            </a:r>
            <a:r>
              <a:rPr lang="en-US" altLang="zh-CN" sz="1200" b="1" kern="1200" dirty="0" smtClean="0">
                <a:gradFill>
                  <a:gsLst>
                    <a:gs pos="50000">
                      <a:schemeClr val="bg1"/>
                    </a:gs>
                    <a:gs pos="100000">
                      <a:schemeClr val="bg1"/>
                    </a:gs>
                  </a:gsLst>
                  <a:lin ang="18900000" scaled="1"/>
                </a:gradFill>
                <a:latin typeface="Segoe Semibold"/>
                <a:ea typeface="+mn-ea"/>
                <a:cs typeface="+mn-cs"/>
              </a:rPr>
              <a:t/>
            </a:r>
            <a:br>
              <a:rPr lang="en-US" altLang="zh-CN" sz="1200" b="1" kern="1200" dirty="0" smtClean="0">
                <a:gradFill>
                  <a:gsLst>
                    <a:gs pos="50000">
                      <a:schemeClr val="bg1"/>
                    </a:gs>
                    <a:gs pos="100000">
                      <a:schemeClr val="bg1"/>
                    </a:gs>
                  </a:gsLst>
                  <a:lin ang="18900000" scaled="1"/>
                </a:gradFill>
                <a:latin typeface="Segoe Semibold"/>
                <a:ea typeface="+mn-ea"/>
                <a:cs typeface="+mn-cs"/>
              </a:rPr>
            </a:br>
            <a:r>
              <a:rPr lang="zh-CN" altLang="en-US" sz="1200" b="1" kern="1200" dirty="0" smtClean="0">
                <a:gradFill>
                  <a:gsLst>
                    <a:gs pos="50000">
                      <a:schemeClr val="bg1"/>
                    </a:gs>
                    <a:gs pos="100000">
                      <a:schemeClr val="bg1"/>
                    </a:gs>
                  </a:gsLst>
                  <a:lin ang="18900000" scaled="1"/>
                </a:gradFill>
                <a:latin typeface="Segoe Semibold"/>
                <a:ea typeface="+mn-ea"/>
                <a:cs typeface="+mn-cs"/>
              </a:rPr>
              <a:t>雏形并验证</a:t>
            </a:r>
            <a:endParaRPr lang="en-US" sz="1200" b="1" kern="1200" dirty="0">
              <a:gradFill>
                <a:gsLst>
                  <a:gs pos="50000">
                    <a:schemeClr val="bg1"/>
                  </a:gs>
                  <a:gs pos="100000">
                    <a:schemeClr val="bg1"/>
                  </a:gs>
                </a:gsLst>
                <a:lin ang="18900000" scaled="1"/>
              </a:gradFill>
              <a:latin typeface="Segoe Semibold"/>
              <a:ea typeface="+mn-ea"/>
              <a:cs typeface="+mn-cs"/>
            </a:endParaRPr>
          </a:p>
        </p:txBody>
      </p:sp>
      <p:sp>
        <p:nvSpPr>
          <p:cNvPr id="72" name="TextBox 71"/>
          <p:cNvSpPr txBox="1"/>
          <p:nvPr/>
        </p:nvSpPr>
        <p:spPr>
          <a:xfrm>
            <a:off x="5386953" y="2840403"/>
            <a:ext cx="1295400" cy="498598"/>
          </a:xfrm>
          <a:prstGeom prst="rect">
            <a:avLst/>
          </a:prstGeom>
          <a:noFill/>
        </p:spPr>
        <p:txBody>
          <a:bodyPr wrap="square" lIns="0" tIns="0" rIns="0" bIns="0" rtlCol="0">
            <a:spAutoFit/>
          </a:bodyPr>
          <a:lstStyle/>
          <a:p>
            <a:pPr algn="ctr" rtl="0">
              <a:lnSpc>
                <a:spcPct val="90000"/>
              </a:lnSpc>
            </a:pPr>
            <a:r>
              <a:rPr lang="en-US" sz="1200" b="1" dirty="0">
                <a:solidFill>
                  <a:schemeClr val="accent4">
                    <a:lumMod val="60000"/>
                    <a:lumOff val="40000"/>
                  </a:schemeClr>
                </a:solidFill>
                <a:latin typeface="Segoe Semibold"/>
              </a:rPr>
              <a:t>SharePoint </a:t>
            </a:r>
          </a:p>
          <a:p>
            <a:pPr algn="ctr" rtl="0">
              <a:lnSpc>
                <a:spcPct val="90000"/>
              </a:lnSpc>
            </a:pPr>
            <a:r>
              <a:rPr lang="en-US" sz="1200" b="1" dirty="0" smtClean="0">
                <a:solidFill>
                  <a:schemeClr val="accent4">
                    <a:lumMod val="60000"/>
                    <a:lumOff val="40000"/>
                  </a:schemeClr>
                </a:solidFill>
                <a:latin typeface="Segoe Semibold"/>
              </a:rPr>
              <a:t>2010</a:t>
            </a:r>
            <a:endParaRPr lang="en-US" sz="1200" b="1" dirty="0">
              <a:solidFill>
                <a:schemeClr val="accent4">
                  <a:lumMod val="60000"/>
                  <a:lumOff val="40000"/>
                </a:schemeClr>
              </a:solidFill>
              <a:latin typeface="Segoe Semibold"/>
            </a:endParaRPr>
          </a:p>
          <a:p>
            <a:pPr algn="ctr" rtl="0">
              <a:lnSpc>
                <a:spcPct val="90000"/>
              </a:lnSpc>
            </a:pPr>
            <a:r>
              <a:rPr lang="en-US" sz="1200" b="1" dirty="0">
                <a:solidFill>
                  <a:schemeClr val="accent4">
                    <a:lumMod val="60000"/>
                    <a:lumOff val="40000"/>
                  </a:schemeClr>
                </a:solidFill>
                <a:latin typeface="Segoe Semibold"/>
              </a:rPr>
              <a:t>Tech Preview</a:t>
            </a:r>
          </a:p>
        </p:txBody>
      </p:sp>
      <p:sp>
        <p:nvSpPr>
          <p:cNvPr id="17" name="Content Placeholder 16"/>
          <p:cNvSpPr txBox="1">
            <a:spLocks/>
          </p:cNvSpPr>
          <p:nvPr/>
        </p:nvSpPr>
        <p:spPr>
          <a:xfrm>
            <a:off x="228600" y="5410200"/>
            <a:ext cx="8915400" cy="838200"/>
          </a:xfrm>
          <a:prstGeom prst="rect">
            <a:avLst/>
          </a:prstGeom>
        </p:spPr>
        <p:txBody>
          <a:bodyPr/>
          <a:lstStyle/>
          <a:p>
            <a:pPr marL="285750" indent="-285750" defTabSz="-13873163" eaLnBrk="0" hangingPunct="0">
              <a:lnSpc>
                <a:spcPct val="90000"/>
              </a:lnSpc>
              <a:spcBef>
                <a:spcPct val="30000"/>
              </a:spcBef>
              <a:buClr>
                <a:schemeClr val="tx2"/>
              </a:buClr>
              <a:buSzPct val="85000"/>
              <a:buBlip>
                <a:blip r:embed="rId3"/>
              </a:buBlip>
              <a:defRPr>
                <a:gradFill>
                  <a:gsLst>
                    <a:gs pos="0">
                      <a:schemeClr val="tx1"/>
                    </a:gs>
                    <a:gs pos="100000">
                      <a:schemeClr val="tx1"/>
                    </a:gs>
                  </a:gsLst>
                  <a:lin ang="2700000" scaled="1"/>
                </a:gradFill>
              </a:defRPr>
            </a:pPr>
            <a:r>
              <a:rPr lang="en-US" altLang="zh-CN" sz="2000" b="1" dirty="0" smtClean="0">
                <a:latin typeface="+mn-lt"/>
                <a:sym typeface="Wingdings" pitchFamily="2" charset="2"/>
              </a:rPr>
              <a:t>SharePoint</a:t>
            </a:r>
            <a:r>
              <a:rPr lang="zh-CN" altLang="en-US" sz="2000" b="1" dirty="0" smtClean="0">
                <a:latin typeface="+mn-lt"/>
                <a:sym typeface="Wingdings" pitchFamily="2" charset="2"/>
              </a:rPr>
              <a:t>与</a:t>
            </a:r>
            <a:r>
              <a:rPr lang="en-US" altLang="zh-CN" sz="2000" b="1" dirty="0" smtClean="0">
                <a:latin typeface="+mn-lt"/>
                <a:sym typeface="Wingdings" pitchFamily="2" charset="2"/>
              </a:rPr>
              <a:t>Office</a:t>
            </a:r>
            <a:r>
              <a:rPr lang="zh-CN" altLang="en-US" sz="2000" b="1" dirty="0" smtClean="0">
                <a:latin typeface="+mn-lt"/>
                <a:sym typeface="Wingdings" pitchFamily="2" charset="2"/>
              </a:rPr>
              <a:t>的产品开发每年投入经费</a:t>
            </a:r>
            <a:r>
              <a:rPr lang="zh-CN" altLang="en-US" sz="2000" b="1" dirty="0">
                <a:sym typeface="Wingdings" pitchFamily="2" charset="2"/>
              </a:rPr>
              <a:t>约</a:t>
            </a:r>
            <a:r>
              <a:rPr lang="zh-CN" altLang="en-US" sz="2000" b="1" dirty="0" smtClean="0">
                <a:latin typeface="+mn-lt"/>
                <a:sym typeface="Wingdings" pitchFamily="2" charset="2"/>
              </a:rPr>
              <a:t>为十亿美元</a:t>
            </a:r>
            <a:endParaRPr lang="en-US" altLang="zh-CN" sz="2000" b="1" dirty="0" smtClean="0">
              <a:latin typeface="+mn-lt"/>
              <a:sym typeface="Wingdings" pitchFamily="2" charset="2"/>
            </a:endParaRPr>
          </a:p>
          <a:p>
            <a:pPr marL="285750" indent="-285750" defTabSz="-13873163" eaLnBrk="0" hangingPunct="0">
              <a:lnSpc>
                <a:spcPct val="90000"/>
              </a:lnSpc>
              <a:spcBef>
                <a:spcPct val="30000"/>
              </a:spcBef>
              <a:buClr>
                <a:schemeClr val="tx2"/>
              </a:buClr>
              <a:buSzPct val="85000"/>
              <a:buBlip>
                <a:blip r:embed="rId3"/>
              </a:buBlip>
              <a:defRPr>
                <a:gradFill>
                  <a:gsLst>
                    <a:gs pos="0">
                      <a:schemeClr val="tx1"/>
                    </a:gs>
                    <a:gs pos="100000">
                      <a:schemeClr val="tx1"/>
                    </a:gs>
                  </a:gsLst>
                  <a:lin ang="2700000" scaled="1"/>
                </a:gradFill>
              </a:defRPr>
            </a:pPr>
            <a:endParaRPr lang="en-US" sz="2000" b="1" dirty="0">
              <a:latin typeface="+mn-lt"/>
            </a:endParaRPr>
          </a:p>
        </p:txBody>
      </p:sp>
      <p:cxnSp>
        <p:nvCxnSpPr>
          <p:cNvPr id="28" name="Straight Connector 27"/>
          <p:cNvCxnSpPr/>
          <p:nvPr/>
        </p:nvCxnSpPr>
        <p:spPr bwMode="auto">
          <a:xfrm rot="5400000">
            <a:off x="838200" y="3505200"/>
            <a:ext cx="10668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3" name="Straight Connector 32"/>
          <p:cNvCxnSpPr/>
          <p:nvPr/>
        </p:nvCxnSpPr>
        <p:spPr bwMode="auto">
          <a:xfrm rot="5400000">
            <a:off x="5790406" y="3809206"/>
            <a:ext cx="6096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0" name="Straight Connector 29"/>
          <p:cNvCxnSpPr/>
          <p:nvPr/>
        </p:nvCxnSpPr>
        <p:spPr bwMode="auto">
          <a:xfrm rot="5400000">
            <a:off x="1599803" y="3764849"/>
            <a:ext cx="610394"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4" name="Straight Connector 33"/>
          <p:cNvCxnSpPr/>
          <p:nvPr/>
        </p:nvCxnSpPr>
        <p:spPr bwMode="auto">
          <a:xfrm rot="5400000">
            <a:off x="3961209" y="3734197"/>
            <a:ext cx="611188" cy="794"/>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8" name="Straight Connector 37"/>
          <p:cNvCxnSpPr/>
          <p:nvPr/>
        </p:nvCxnSpPr>
        <p:spPr bwMode="auto">
          <a:xfrm rot="5400000">
            <a:off x="2476500" y="3333078"/>
            <a:ext cx="14478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40" name="Straight Connector 39"/>
          <p:cNvCxnSpPr/>
          <p:nvPr/>
        </p:nvCxnSpPr>
        <p:spPr bwMode="auto">
          <a:xfrm rot="5400000">
            <a:off x="7506097" y="3846909"/>
            <a:ext cx="381794"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29" name="Straight Connector 28"/>
          <p:cNvCxnSpPr/>
          <p:nvPr/>
        </p:nvCxnSpPr>
        <p:spPr bwMode="auto">
          <a:xfrm rot="5400000">
            <a:off x="6133306" y="3466306"/>
            <a:ext cx="1296194" cy="794"/>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44" name="Straight Connector 43"/>
          <p:cNvCxnSpPr/>
          <p:nvPr/>
        </p:nvCxnSpPr>
        <p:spPr bwMode="auto">
          <a:xfrm rot="5400000">
            <a:off x="4765907" y="3504406"/>
            <a:ext cx="12192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sp>
        <p:nvSpPr>
          <p:cNvPr id="31" name="TextBox 30"/>
          <p:cNvSpPr txBox="1"/>
          <p:nvPr/>
        </p:nvSpPr>
        <p:spPr>
          <a:xfrm>
            <a:off x="3569772" y="3155684"/>
            <a:ext cx="1726001" cy="166199"/>
          </a:xfrm>
          <a:prstGeom prst="rect">
            <a:avLst/>
          </a:prstGeom>
          <a:noFill/>
        </p:spPr>
        <p:txBody>
          <a:bodyPr wrap="square" lIns="0" tIns="0" rIns="0" bIns="0" rtlCol="0">
            <a:spAutoFit/>
          </a:bodyPr>
          <a:lstStyle/>
          <a:p>
            <a:pPr algn="l" rtl="0">
              <a:lnSpc>
                <a:spcPct val="90000"/>
              </a:lnSpc>
            </a:pPr>
            <a:r>
              <a:rPr lang="en-US" sz="1200" b="1" kern="1200" dirty="0">
                <a:solidFill>
                  <a:schemeClr val="accent4">
                    <a:lumMod val="60000"/>
                    <a:lumOff val="40000"/>
                  </a:schemeClr>
                </a:solidFill>
                <a:latin typeface="Segoe Semibold"/>
                <a:ea typeface="+mn-ea"/>
                <a:cs typeface="+mn-cs"/>
              </a:rPr>
              <a:t>SharePoint Online</a:t>
            </a:r>
            <a:endParaRPr lang="en-US" sz="1200" kern="1200" dirty="0">
              <a:solidFill>
                <a:schemeClr val="accent4">
                  <a:lumMod val="60000"/>
                  <a:lumOff val="40000"/>
                </a:schemeClr>
              </a:solidFill>
              <a:latin typeface="Segoe Semibold"/>
              <a:ea typeface="+mn-ea"/>
              <a:cs typeface="+mn-cs"/>
            </a:endParaRPr>
          </a:p>
        </p:txBody>
      </p:sp>
      <p:sp>
        <p:nvSpPr>
          <p:cNvPr id="35" name="TextBox 34"/>
          <p:cNvSpPr txBox="1"/>
          <p:nvPr/>
        </p:nvSpPr>
        <p:spPr>
          <a:xfrm>
            <a:off x="4860032" y="2306699"/>
            <a:ext cx="1009781" cy="332399"/>
          </a:xfrm>
          <a:prstGeom prst="rect">
            <a:avLst/>
          </a:prstGeom>
          <a:noFill/>
        </p:spPr>
        <p:txBody>
          <a:bodyPr wrap="square" lIns="0" tIns="0" rIns="0" bIns="0" rtlCol="0">
            <a:spAutoFit/>
          </a:bodyPr>
          <a:lstStyle/>
          <a:p>
            <a:pPr algn="ctr" rtl="0">
              <a:lnSpc>
                <a:spcPct val="90000"/>
              </a:lnSpc>
            </a:pPr>
            <a:r>
              <a:rPr lang="en-US" sz="1200" b="1" kern="1200" dirty="0" smtClean="0">
                <a:solidFill>
                  <a:schemeClr val="accent4">
                    <a:lumMod val="60000"/>
                    <a:lumOff val="40000"/>
                  </a:schemeClr>
                </a:solidFill>
                <a:latin typeface="Segoe Semibold"/>
                <a:ea typeface="+mn-ea"/>
                <a:cs typeface="+mn-cs"/>
              </a:rPr>
              <a:t>SharePoint 2007 </a:t>
            </a:r>
            <a:r>
              <a:rPr lang="en-US" sz="1200" b="1" kern="1200" dirty="0">
                <a:solidFill>
                  <a:schemeClr val="accent4">
                    <a:lumMod val="60000"/>
                    <a:lumOff val="40000"/>
                  </a:schemeClr>
                </a:solidFill>
                <a:latin typeface="Segoe Semibold"/>
                <a:ea typeface="+mn-ea"/>
                <a:cs typeface="+mn-cs"/>
              </a:rPr>
              <a:t>SP2</a:t>
            </a:r>
            <a:endParaRPr lang="en-US" sz="1200" kern="1200" dirty="0">
              <a:solidFill>
                <a:schemeClr val="accent4">
                  <a:lumMod val="60000"/>
                  <a:lumOff val="40000"/>
                </a:schemeClr>
              </a:solidFill>
              <a:latin typeface="Segoe Semibold"/>
              <a:ea typeface="+mn-ea"/>
              <a:cs typeface="+mn-cs"/>
            </a:endParaRPr>
          </a:p>
        </p:txBody>
      </p:sp>
      <p:grpSp>
        <p:nvGrpSpPr>
          <p:cNvPr id="37" name="Group 36"/>
          <p:cNvGrpSpPr/>
          <p:nvPr/>
        </p:nvGrpSpPr>
        <p:grpSpPr>
          <a:xfrm>
            <a:off x="461219" y="4050269"/>
            <a:ext cx="1494829" cy="597931"/>
            <a:chOff x="4018" y="678934"/>
            <a:chExt cx="1494829" cy="597931"/>
          </a:xfrm>
        </p:grpSpPr>
        <p:sp>
          <p:nvSpPr>
            <p:cNvPr id="58" name="Chevron 57"/>
            <p:cNvSpPr/>
            <p:nvPr/>
          </p:nvSpPr>
          <p:spPr>
            <a:xfrm>
              <a:off x="4018" y="678934"/>
              <a:ext cx="1494829" cy="597931"/>
            </a:xfrm>
            <a:prstGeom prst="chevron">
              <a:avLst/>
            </a:prstGeom>
            <a:gradFill flip="none" rotWithShape="1">
              <a:gsLst>
                <a:gs pos="20000">
                  <a:schemeClr val="bg2">
                    <a:lumMod val="25000"/>
                  </a:schemeClr>
                </a:gs>
                <a:gs pos="57000">
                  <a:schemeClr val="bg2">
                    <a:lumMod val="50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9" name="Chevron 4"/>
            <p:cNvSpPr/>
            <p:nvPr/>
          </p:nvSpPr>
          <p:spPr>
            <a:xfrm>
              <a:off x="302984"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H2</a:t>
              </a:r>
            </a:p>
            <a:p>
              <a:pPr lvl="0" algn="ctr" defTabSz="622300">
                <a:lnSpc>
                  <a:spcPct val="90000"/>
                </a:lnSpc>
                <a:spcBef>
                  <a:spcPct val="0"/>
                </a:spcBef>
                <a:spcAft>
                  <a:spcPct val="35000"/>
                </a:spcAft>
              </a:pPr>
              <a:r>
                <a:rPr lang="en-US" sz="1400" kern="1200" dirty="0" smtClean="0"/>
                <a:t>2007</a:t>
              </a:r>
              <a:endParaRPr lang="en-US" sz="1400" kern="1200" dirty="0"/>
            </a:p>
          </p:txBody>
        </p:sp>
      </p:grpSp>
      <p:grpSp>
        <p:nvGrpSpPr>
          <p:cNvPr id="41" name="Group 40"/>
          <p:cNvGrpSpPr/>
          <p:nvPr/>
        </p:nvGrpSpPr>
        <p:grpSpPr>
          <a:xfrm>
            <a:off x="1806566" y="4050269"/>
            <a:ext cx="1494829" cy="597931"/>
            <a:chOff x="1349365" y="678934"/>
            <a:chExt cx="1494829" cy="597931"/>
          </a:xfrm>
        </p:grpSpPr>
        <p:sp>
          <p:nvSpPr>
            <p:cNvPr id="56" name="Chevron 55"/>
            <p:cNvSpPr/>
            <p:nvPr/>
          </p:nvSpPr>
          <p:spPr>
            <a:xfrm>
              <a:off x="1349365" y="678934"/>
              <a:ext cx="1494829" cy="597931"/>
            </a:xfrm>
            <a:prstGeom prst="chevron">
              <a:avLst/>
            </a:prstGeom>
            <a:gradFill flip="none" rotWithShape="1">
              <a:gsLst>
                <a:gs pos="20000">
                  <a:schemeClr val="bg2">
                    <a:lumMod val="90000"/>
                  </a:schemeClr>
                </a:gs>
                <a:gs pos="57000">
                  <a:schemeClr val="bg2">
                    <a:lumMod val="75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7" name="Chevron 6"/>
            <p:cNvSpPr/>
            <p:nvPr/>
          </p:nvSpPr>
          <p:spPr>
            <a:xfrm>
              <a:off x="1648331"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H1 </a:t>
              </a:r>
            </a:p>
            <a:p>
              <a:pPr lvl="0" algn="ctr" defTabSz="622300">
                <a:lnSpc>
                  <a:spcPct val="90000"/>
                </a:lnSpc>
                <a:spcBef>
                  <a:spcPct val="0"/>
                </a:spcBef>
                <a:spcAft>
                  <a:spcPct val="35000"/>
                </a:spcAft>
              </a:pPr>
              <a:r>
                <a:rPr lang="en-US" sz="1400" kern="1200" dirty="0" smtClean="0"/>
                <a:t>2008</a:t>
              </a:r>
              <a:endParaRPr lang="en-US" sz="1400" kern="1200" dirty="0"/>
            </a:p>
          </p:txBody>
        </p:sp>
      </p:grpSp>
      <p:grpSp>
        <p:nvGrpSpPr>
          <p:cNvPr id="42" name="Group 41"/>
          <p:cNvGrpSpPr/>
          <p:nvPr/>
        </p:nvGrpSpPr>
        <p:grpSpPr>
          <a:xfrm>
            <a:off x="3151912" y="4050269"/>
            <a:ext cx="1494829" cy="597931"/>
            <a:chOff x="2694711" y="678934"/>
            <a:chExt cx="1494829" cy="597931"/>
          </a:xfrm>
        </p:grpSpPr>
        <p:sp>
          <p:nvSpPr>
            <p:cNvPr id="54" name="Chevron 53"/>
            <p:cNvSpPr/>
            <p:nvPr/>
          </p:nvSpPr>
          <p:spPr>
            <a:xfrm>
              <a:off x="2694711" y="678934"/>
              <a:ext cx="1494829" cy="597931"/>
            </a:xfrm>
            <a:prstGeom prst="chevron">
              <a:avLst/>
            </a:prstGeom>
            <a:gradFill flip="none" rotWithShape="1">
              <a:gsLst>
                <a:gs pos="20000">
                  <a:schemeClr val="bg2">
                    <a:lumMod val="75000"/>
                  </a:schemeClr>
                </a:gs>
                <a:gs pos="57000">
                  <a:schemeClr val="bg2">
                    <a:lumMod val="50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5" name="Chevron 8"/>
            <p:cNvSpPr/>
            <p:nvPr/>
          </p:nvSpPr>
          <p:spPr>
            <a:xfrm>
              <a:off x="2993677"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H2 </a:t>
              </a:r>
            </a:p>
            <a:p>
              <a:pPr lvl="0" algn="ctr" defTabSz="622300">
                <a:lnSpc>
                  <a:spcPct val="90000"/>
                </a:lnSpc>
                <a:spcBef>
                  <a:spcPct val="0"/>
                </a:spcBef>
                <a:spcAft>
                  <a:spcPct val="35000"/>
                </a:spcAft>
              </a:pPr>
              <a:r>
                <a:rPr lang="en-US" sz="1400" kern="1200" dirty="0" smtClean="0"/>
                <a:t>2008</a:t>
              </a:r>
              <a:endParaRPr lang="en-US" sz="1400" kern="1200" dirty="0"/>
            </a:p>
          </p:txBody>
        </p:sp>
      </p:grpSp>
      <p:grpSp>
        <p:nvGrpSpPr>
          <p:cNvPr id="45" name="Group 44"/>
          <p:cNvGrpSpPr/>
          <p:nvPr/>
        </p:nvGrpSpPr>
        <p:grpSpPr>
          <a:xfrm>
            <a:off x="4497259" y="4050269"/>
            <a:ext cx="1494829" cy="597931"/>
            <a:chOff x="4040058" y="678934"/>
            <a:chExt cx="1494829" cy="597931"/>
          </a:xfrm>
        </p:grpSpPr>
        <p:sp>
          <p:nvSpPr>
            <p:cNvPr id="52" name="Chevron 51"/>
            <p:cNvSpPr/>
            <p:nvPr/>
          </p:nvSpPr>
          <p:spPr>
            <a:xfrm>
              <a:off x="4040058" y="678934"/>
              <a:ext cx="1494829" cy="597931"/>
            </a:xfrm>
            <a:prstGeom prst="chevron">
              <a:avLst/>
            </a:prstGeom>
            <a:gradFill flip="none" rotWithShape="1">
              <a:gsLst>
                <a:gs pos="20000">
                  <a:schemeClr val="bg2">
                    <a:lumMod val="90000"/>
                  </a:schemeClr>
                </a:gs>
                <a:gs pos="57000">
                  <a:schemeClr val="bg2">
                    <a:lumMod val="75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3" name="Chevron 10"/>
            <p:cNvSpPr/>
            <p:nvPr/>
          </p:nvSpPr>
          <p:spPr>
            <a:xfrm>
              <a:off x="4339024"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H1</a:t>
              </a:r>
            </a:p>
            <a:p>
              <a:pPr lvl="0" algn="ctr" defTabSz="622300">
                <a:lnSpc>
                  <a:spcPct val="90000"/>
                </a:lnSpc>
                <a:spcBef>
                  <a:spcPct val="0"/>
                </a:spcBef>
                <a:spcAft>
                  <a:spcPct val="35000"/>
                </a:spcAft>
              </a:pPr>
              <a:r>
                <a:rPr lang="en-US" sz="1400" kern="1200" dirty="0" smtClean="0"/>
                <a:t>2009</a:t>
              </a:r>
              <a:endParaRPr lang="en-US" sz="1400" kern="1200" dirty="0"/>
            </a:p>
          </p:txBody>
        </p:sp>
      </p:grpSp>
      <p:grpSp>
        <p:nvGrpSpPr>
          <p:cNvPr id="46" name="Group 45"/>
          <p:cNvGrpSpPr/>
          <p:nvPr/>
        </p:nvGrpSpPr>
        <p:grpSpPr>
          <a:xfrm>
            <a:off x="5842606" y="4050269"/>
            <a:ext cx="1494829" cy="597931"/>
            <a:chOff x="5385405" y="678934"/>
            <a:chExt cx="1494829" cy="597931"/>
          </a:xfrm>
        </p:grpSpPr>
        <p:sp>
          <p:nvSpPr>
            <p:cNvPr id="50" name="Chevron 49"/>
            <p:cNvSpPr/>
            <p:nvPr/>
          </p:nvSpPr>
          <p:spPr>
            <a:xfrm>
              <a:off x="5385405" y="678934"/>
              <a:ext cx="1494829" cy="597931"/>
            </a:xfrm>
            <a:prstGeom prst="chevron">
              <a:avLst/>
            </a:prstGeom>
            <a:gradFill flip="none" rotWithShape="1">
              <a:gsLst>
                <a:gs pos="20000">
                  <a:schemeClr val="bg2">
                    <a:lumMod val="75000"/>
                  </a:schemeClr>
                </a:gs>
                <a:gs pos="57000">
                  <a:schemeClr val="bg2">
                    <a:lumMod val="50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1" name="Chevron 12"/>
            <p:cNvSpPr/>
            <p:nvPr/>
          </p:nvSpPr>
          <p:spPr>
            <a:xfrm>
              <a:off x="5684371"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H2 </a:t>
              </a:r>
            </a:p>
            <a:p>
              <a:pPr lvl="0" algn="ctr" defTabSz="622300">
                <a:lnSpc>
                  <a:spcPct val="90000"/>
                </a:lnSpc>
                <a:spcBef>
                  <a:spcPct val="0"/>
                </a:spcBef>
                <a:spcAft>
                  <a:spcPct val="35000"/>
                </a:spcAft>
              </a:pPr>
              <a:r>
                <a:rPr lang="en-US" sz="1400" kern="1200" dirty="0" smtClean="0"/>
                <a:t>2009</a:t>
              </a:r>
              <a:endParaRPr lang="en-US" sz="1400" kern="1200" dirty="0"/>
            </a:p>
          </p:txBody>
        </p:sp>
      </p:grpSp>
      <p:grpSp>
        <p:nvGrpSpPr>
          <p:cNvPr id="47" name="Group 46"/>
          <p:cNvGrpSpPr/>
          <p:nvPr/>
        </p:nvGrpSpPr>
        <p:grpSpPr>
          <a:xfrm>
            <a:off x="7187952" y="4050269"/>
            <a:ext cx="1494829" cy="597931"/>
            <a:chOff x="6730751" y="678934"/>
            <a:chExt cx="1494829" cy="597931"/>
          </a:xfrm>
        </p:grpSpPr>
        <p:sp>
          <p:nvSpPr>
            <p:cNvPr id="48" name="Chevron 47"/>
            <p:cNvSpPr/>
            <p:nvPr/>
          </p:nvSpPr>
          <p:spPr>
            <a:xfrm>
              <a:off x="6730751" y="678934"/>
              <a:ext cx="1494829" cy="597931"/>
            </a:xfrm>
            <a:prstGeom prst="chevron">
              <a:avLst/>
            </a:prstGeom>
            <a:gradFill flip="none" rotWithShape="1">
              <a:gsLst>
                <a:gs pos="20000">
                  <a:schemeClr val="bg2">
                    <a:lumMod val="50000"/>
                  </a:schemeClr>
                </a:gs>
                <a:gs pos="57000">
                  <a:schemeClr val="bg2">
                    <a:lumMod val="25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49" name="Chevron 14"/>
            <p:cNvSpPr/>
            <p:nvPr/>
          </p:nvSpPr>
          <p:spPr>
            <a:xfrm>
              <a:off x="7029717"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H1 </a:t>
              </a:r>
            </a:p>
            <a:p>
              <a:pPr lvl="0" algn="ctr" defTabSz="622300">
                <a:lnSpc>
                  <a:spcPct val="90000"/>
                </a:lnSpc>
                <a:spcBef>
                  <a:spcPct val="0"/>
                </a:spcBef>
                <a:spcAft>
                  <a:spcPct val="35000"/>
                </a:spcAft>
              </a:pPr>
              <a:r>
                <a:rPr lang="en-US" sz="1400" kern="1200" dirty="0" smtClean="0"/>
                <a:t>2010</a:t>
              </a:r>
              <a:endParaRPr lang="en-US" sz="1400" kern="1200" dirty="0"/>
            </a:p>
          </p:txBody>
        </p:sp>
      </p:grpSp>
      <p:sp>
        <p:nvSpPr>
          <p:cNvPr id="64" name="TextBox 63"/>
          <p:cNvSpPr txBox="1"/>
          <p:nvPr/>
        </p:nvSpPr>
        <p:spPr>
          <a:xfrm>
            <a:off x="6183868" y="2268129"/>
            <a:ext cx="1195863" cy="332399"/>
          </a:xfrm>
          <a:prstGeom prst="rect">
            <a:avLst/>
          </a:prstGeom>
          <a:noFill/>
        </p:spPr>
        <p:txBody>
          <a:bodyPr wrap="square" lIns="0" tIns="0" rIns="0" bIns="0" rtlCol="0">
            <a:spAutoFit/>
          </a:bodyPr>
          <a:lstStyle/>
          <a:p>
            <a:pPr algn="ctr" rtl="0">
              <a:lnSpc>
                <a:spcPct val="90000"/>
              </a:lnSpc>
            </a:pPr>
            <a:r>
              <a:rPr lang="en-US" sz="1200" b="1" dirty="0" smtClean="0">
                <a:solidFill>
                  <a:schemeClr val="accent4">
                    <a:lumMod val="60000"/>
                    <a:lumOff val="40000"/>
                  </a:schemeClr>
                </a:solidFill>
                <a:latin typeface="Segoe Semibold"/>
              </a:rPr>
              <a:t>SharePoint 2010 Beta</a:t>
            </a:r>
            <a:endParaRPr lang="en-US" sz="1200" b="1" dirty="0">
              <a:solidFill>
                <a:schemeClr val="accent4">
                  <a:lumMod val="60000"/>
                  <a:lumOff val="40000"/>
                </a:schemeClr>
              </a:solidFill>
              <a:latin typeface="Segoe Semibold"/>
            </a:endParaRPr>
          </a:p>
        </p:txBody>
      </p:sp>
      <p:grpSp>
        <p:nvGrpSpPr>
          <p:cNvPr id="3" name="Group 2"/>
          <p:cNvGrpSpPr/>
          <p:nvPr/>
        </p:nvGrpSpPr>
        <p:grpSpPr>
          <a:xfrm>
            <a:off x="6767330" y="3057712"/>
            <a:ext cx="2071870" cy="582304"/>
            <a:chOff x="6525082" y="2825345"/>
            <a:chExt cx="2071870" cy="582304"/>
          </a:xfrm>
        </p:grpSpPr>
        <p:sp>
          <p:nvSpPr>
            <p:cNvPr id="23" name="TextBox 22"/>
            <p:cNvSpPr txBox="1"/>
            <p:nvPr/>
          </p:nvSpPr>
          <p:spPr>
            <a:xfrm>
              <a:off x="6851274" y="3026649"/>
              <a:ext cx="1481560" cy="180049"/>
            </a:xfrm>
            <a:prstGeom prst="rect">
              <a:avLst/>
            </a:prstGeom>
            <a:noFill/>
            <a:effectLst>
              <a:glow rad="228600">
                <a:schemeClr val="accent4">
                  <a:satMod val="175000"/>
                  <a:alpha val="40000"/>
                </a:schemeClr>
              </a:glow>
            </a:effectLst>
          </p:spPr>
          <p:txBody>
            <a:bodyPr wrap="none" lIns="0" tIns="0" rIns="0" bIns="0" rtlCol="0">
              <a:spAutoFit/>
            </a:bodyPr>
            <a:lstStyle/>
            <a:p>
              <a:pPr algn="ctr" rtl="0">
                <a:lnSpc>
                  <a:spcPct val="90000"/>
                </a:lnSpc>
              </a:pPr>
              <a:r>
                <a:rPr lang="en-US" sz="1300" b="1" dirty="0" smtClean="0">
                  <a:solidFill>
                    <a:schemeClr val="accent4">
                      <a:lumMod val="60000"/>
                      <a:lumOff val="40000"/>
                    </a:schemeClr>
                  </a:solidFill>
                  <a:effectLst/>
                  <a:latin typeface="Segoe Semibold"/>
                </a:rPr>
                <a:t>FAST Search 2010</a:t>
              </a:r>
              <a:endParaRPr lang="en-US" sz="1300" b="1" dirty="0">
                <a:solidFill>
                  <a:schemeClr val="accent4">
                    <a:lumMod val="60000"/>
                    <a:lumOff val="40000"/>
                  </a:schemeClr>
                </a:solidFill>
                <a:effectLst/>
                <a:latin typeface="Segoe Semibold"/>
              </a:endParaRPr>
            </a:p>
          </p:txBody>
        </p:sp>
        <p:sp>
          <p:nvSpPr>
            <p:cNvPr id="32" name="TextBox 31"/>
            <p:cNvSpPr txBox="1"/>
            <p:nvPr/>
          </p:nvSpPr>
          <p:spPr>
            <a:xfrm>
              <a:off x="6691131" y="3227600"/>
              <a:ext cx="1726001" cy="180049"/>
            </a:xfrm>
            <a:prstGeom prst="rect">
              <a:avLst/>
            </a:prstGeom>
            <a:noFill/>
            <a:effectLst>
              <a:glow rad="228600">
                <a:schemeClr val="accent4">
                  <a:satMod val="175000"/>
                  <a:alpha val="40000"/>
                </a:schemeClr>
              </a:glow>
            </a:effectLst>
          </p:spPr>
          <p:txBody>
            <a:bodyPr wrap="square" lIns="0" tIns="0" rIns="0" bIns="0" rtlCol="0">
              <a:spAutoFit/>
            </a:bodyPr>
            <a:lstStyle/>
            <a:p>
              <a:pPr algn="ctr" rtl="0">
                <a:lnSpc>
                  <a:spcPct val="90000"/>
                </a:lnSpc>
              </a:pPr>
              <a:r>
                <a:rPr lang="en-US" sz="1300" b="1" kern="1200" dirty="0">
                  <a:solidFill>
                    <a:schemeClr val="accent4">
                      <a:lumMod val="60000"/>
                      <a:lumOff val="40000"/>
                    </a:schemeClr>
                  </a:solidFill>
                  <a:effectLst/>
                  <a:latin typeface="Segoe Semibold"/>
                  <a:ea typeface="+mn-ea"/>
                  <a:cs typeface="+mn-cs"/>
                </a:rPr>
                <a:t>SharePoint Online</a:t>
              </a:r>
              <a:endParaRPr lang="en-US" sz="1300" kern="1200" dirty="0">
                <a:solidFill>
                  <a:schemeClr val="accent4">
                    <a:lumMod val="60000"/>
                    <a:lumOff val="40000"/>
                  </a:schemeClr>
                </a:solidFill>
                <a:effectLst/>
                <a:latin typeface="Segoe Semibold"/>
                <a:ea typeface="+mn-ea"/>
                <a:cs typeface="+mn-cs"/>
              </a:endParaRPr>
            </a:p>
          </p:txBody>
        </p:sp>
        <p:sp>
          <p:nvSpPr>
            <p:cNvPr id="22" name="TextBox 21"/>
            <p:cNvSpPr txBox="1"/>
            <p:nvPr/>
          </p:nvSpPr>
          <p:spPr>
            <a:xfrm>
              <a:off x="6525082" y="2825345"/>
              <a:ext cx="2071870" cy="180049"/>
            </a:xfrm>
            <a:prstGeom prst="rect">
              <a:avLst/>
            </a:prstGeom>
            <a:noFill/>
            <a:effectLst>
              <a:glow rad="228600">
                <a:schemeClr val="accent4">
                  <a:satMod val="175000"/>
                  <a:alpha val="40000"/>
                </a:schemeClr>
              </a:glow>
            </a:effectLst>
          </p:spPr>
          <p:txBody>
            <a:bodyPr wrap="square" lIns="0" tIns="0" rIns="0" bIns="0" rtlCol="0">
              <a:spAutoFit/>
            </a:bodyPr>
            <a:lstStyle/>
            <a:p>
              <a:pPr algn="ctr" rtl="0">
                <a:lnSpc>
                  <a:spcPct val="90000"/>
                </a:lnSpc>
              </a:pPr>
              <a:r>
                <a:rPr lang="en-US" sz="1300" b="1" kern="1200" dirty="0" smtClean="0">
                  <a:solidFill>
                    <a:schemeClr val="accent4">
                      <a:lumMod val="60000"/>
                      <a:lumOff val="40000"/>
                    </a:schemeClr>
                  </a:solidFill>
                  <a:effectLst/>
                  <a:latin typeface="Segoe Semibold"/>
                  <a:ea typeface="+mn-ea"/>
                  <a:cs typeface="+mn-cs"/>
                </a:rPr>
                <a:t>SharePoint 2010 </a:t>
              </a:r>
              <a:endParaRPr lang="en-US" sz="1300" kern="1200" dirty="0">
                <a:solidFill>
                  <a:schemeClr val="accent4">
                    <a:lumMod val="60000"/>
                    <a:lumOff val="40000"/>
                  </a:schemeClr>
                </a:solidFill>
                <a:effectLst/>
                <a:latin typeface="Segoe Semibold"/>
                <a:ea typeface="+mn-ea"/>
                <a:cs typeface="+mn-cs"/>
              </a:endParaRPr>
            </a:p>
          </p:txBody>
        </p:sp>
      </p:grpSp>
    </p:spTree>
    <p:extLst>
      <p:ext uri="{BB962C8B-B14F-4D97-AF65-F5344CB8AC3E}">
        <p14:creationId xmlns:p14="http://schemas.microsoft.com/office/powerpoint/2010/main" xmlns="" val="3392719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rot="1618760">
            <a:off x="1287463" y="1500981"/>
            <a:ext cx="6569075" cy="3856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81000" y="512802"/>
            <a:ext cx="8382000" cy="553998"/>
          </a:xfrm>
        </p:spPr>
        <p:txBody>
          <a:bodyPr/>
          <a:lstStyle/>
          <a:p>
            <a:r>
              <a:rPr lang="zh-CN" altLang="en-US" sz="4000" dirty="0"/>
              <a:t>当</a:t>
            </a:r>
            <a:r>
              <a:rPr lang="zh-CN" altLang="en-US" sz="4000" dirty="0" smtClean="0"/>
              <a:t>今工作环境面临的挑战</a:t>
            </a:r>
            <a:endParaRPr lang="en-US" sz="4000" dirty="0"/>
          </a:p>
        </p:txBody>
      </p:sp>
      <p:pic>
        <p:nvPicPr>
          <p:cNvPr id="5" name="Picture 4" descr="hourglass2.png"/>
          <p:cNvPicPr>
            <a:picLocks noChangeAspect="1"/>
          </p:cNvPicPr>
          <p:nvPr/>
        </p:nvPicPr>
        <p:blipFill>
          <a:blip r:embed="rId3" cstate="print"/>
          <a:srcRect t="20628" b="27605"/>
          <a:stretch>
            <a:fillRect/>
          </a:stretch>
        </p:blipFill>
        <p:spPr>
          <a:xfrm>
            <a:off x="1282040" y="2432169"/>
            <a:ext cx="6362700" cy="1606431"/>
          </a:xfrm>
          <a:prstGeom prst="rect">
            <a:avLst/>
          </a:prstGeom>
        </p:spPr>
      </p:pic>
      <p:pic>
        <p:nvPicPr>
          <p:cNvPr id="6" name="Picture 3" descr="C:\W Drive Docs\Wilco Tech stuff\Various Projects\Diamond co-op projects\Office 14 Futures\Office Stock Photography\OFC09_Karen_002.jpg"/>
          <p:cNvPicPr>
            <a:picLocks noChangeAspect="1" noChangeArrowheads="1"/>
          </p:cNvPicPr>
          <p:nvPr/>
        </p:nvPicPr>
        <p:blipFill>
          <a:blip r:embed="rId4" cstate="print"/>
          <a:srcRect/>
          <a:stretch>
            <a:fillRect/>
          </a:stretch>
        </p:blipFill>
        <p:spPr bwMode="auto">
          <a:xfrm>
            <a:off x="939140" y="2432169"/>
            <a:ext cx="2296773" cy="1606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C:\W Drive Docs\Wilco Tech stuff\Various Projects\photos\Stock Photos - Business - Out of the Office\Online Use - RGB\OFC09_Jill_001.jpg"/>
          <p:cNvPicPr>
            <a:picLocks noChangeAspect="1" noChangeArrowheads="1"/>
          </p:cNvPicPr>
          <p:nvPr/>
        </p:nvPicPr>
        <p:blipFill>
          <a:blip r:embed="rId5" cstate="print"/>
          <a:srcRect/>
          <a:stretch>
            <a:fillRect/>
          </a:stretch>
        </p:blipFill>
        <p:spPr bwMode="auto">
          <a:xfrm>
            <a:off x="5739739" y="2432169"/>
            <a:ext cx="2296774" cy="1606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914400" y="1762012"/>
            <a:ext cx="22860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zh-CN" altLang="en-US" sz="2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a typeface="+mn-ea"/>
                <a:cs typeface="+mn-cs"/>
              </a:rPr>
              <a:t>迎合快速变化</a:t>
            </a:r>
            <a:endParaRPr lang="en-US" altLang="zh-CN" sz="2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a typeface="+mn-ea"/>
              <a:cs typeface="+mn-cs"/>
            </a:endParaRPr>
          </a:p>
          <a:p>
            <a:pPr algn="ctr" rtl="0"/>
            <a:r>
              <a:rPr lang="zh-CN" altLang="en-US" sz="2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a typeface="+mn-ea"/>
                <a:cs typeface="+mn-cs"/>
              </a:rPr>
              <a:t>的商业需求</a:t>
            </a:r>
            <a:endParaRPr lang="en-US" sz="20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a typeface="+mn-ea"/>
              <a:cs typeface="+mn-cs"/>
            </a:endParaRPr>
          </a:p>
        </p:txBody>
      </p:sp>
      <p:sp>
        <p:nvSpPr>
          <p:cNvPr id="9" name="TextBox 8"/>
          <p:cNvSpPr txBox="1"/>
          <p:nvPr/>
        </p:nvSpPr>
        <p:spPr>
          <a:xfrm>
            <a:off x="5656773" y="1762012"/>
            <a:ext cx="25908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rPr>
              <a:t>控制</a:t>
            </a:r>
            <a:r>
              <a:rPr lang="en-US" altLang="zh-CN" sz="2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a typeface="+mn-ea"/>
                <a:cs typeface="+mn-cs"/>
              </a:rPr>
              <a:t>IT</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rPr>
              <a:t>支</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rPr>
              <a:t>出与</a:t>
            </a:r>
            <a:endPar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ndParaRPr>
          </a:p>
          <a:p>
            <a:pPr algn="ctr" rtl="0"/>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rPr>
              <a:t>信息系统复杂度</a:t>
            </a:r>
            <a:endParaRPr lang="en-US" sz="20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a:ea typeface="+mn-ea"/>
              <a:cs typeface="+mn-cs"/>
            </a:endParaRPr>
          </a:p>
        </p:txBody>
      </p:sp>
      <p:sp>
        <p:nvSpPr>
          <p:cNvPr id="10" name="Content Placeholder 1"/>
          <p:cNvSpPr txBox="1">
            <a:spLocks/>
          </p:cNvSpPr>
          <p:nvPr/>
        </p:nvSpPr>
        <p:spPr>
          <a:xfrm>
            <a:off x="533400" y="4883225"/>
            <a:ext cx="4320604" cy="1593775"/>
          </a:xfrm>
          <a:prstGeom prst="rect">
            <a:avLst/>
          </a:prstGeom>
          <a:effectLst>
            <a:outerShdw blurRad="50800" dist="38100" dir="2700000" algn="tl" rotWithShape="0">
              <a:prstClr val="black">
                <a:alpha val="40000"/>
              </a:prstClr>
            </a:outerShdw>
          </a:effectLst>
        </p:spPr>
        <p:txBody>
          <a:bodyPr/>
          <a:lstStyle/>
          <a:p>
            <a:pPr marL="168275" indent="-168275" defTabSz="-13873163" eaLnBrk="0" fontAlgn="base" hangingPunct="0">
              <a:lnSpc>
                <a:spcPct val="90000"/>
              </a:lnSpc>
              <a:spcBef>
                <a:spcPct val="30000"/>
              </a:spcBef>
              <a:spcAft>
                <a:spcPct val="0"/>
              </a:spcAft>
              <a:buClr>
                <a:srgbClr val="EEECE1"/>
              </a:buClr>
              <a:buSzPct val="85000"/>
              <a:buBlip>
                <a:blip r:embed="rId6"/>
              </a:buBlip>
            </a:pPr>
            <a:r>
              <a:rPr lang="zh-CN" altLang="en-US" dirty="0" smtClean="0"/>
              <a:t>从繁杂的数据中洞察先机</a:t>
            </a:r>
            <a:endParaRPr lang="en-US" dirty="0"/>
          </a:p>
          <a:p>
            <a:pPr marL="168275" indent="-168275" algn="l" defTabSz="-13873163" rtl="0" eaLnBrk="0" fontAlgn="base" hangingPunct="0">
              <a:lnSpc>
                <a:spcPct val="90000"/>
              </a:lnSpc>
              <a:spcBef>
                <a:spcPct val="30000"/>
              </a:spcBef>
              <a:spcAft>
                <a:spcPct val="0"/>
              </a:spcAft>
              <a:buClr>
                <a:srgbClr val="EEECE1"/>
              </a:buClr>
              <a:buSzPct val="85000"/>
              <a:buFontTx/>
              <a:buBlip>
                <a:blip r:embed="rId6"/>
              </a:buBlip>
            </a:pPr>
            <a:r>
              <a:rPr lang="zh-CN" altLang="en-US" dirty="0" smtClean="0">
                <a:latin typeface="Segoe Semibold"/>
              </a:rPr>
              <a:t>与客户和合作伙伴协同工作</a:t>
            </a:r>
            <a:endParaRPr lang="en-US" altLang="zh-CN" dirty="0" smtClean="0">
              <a:latin typeface="Segoe Semibold"/>
            </a:endParaRPr>
          </a:p>
          <a:p>
            <a:pPr marL="168275" indent="-168275" algn="l" defTabSz="-13873163" rtl="0" eaLnBrk="0" fontAlgn="base" hangingPunct="0">
              <a:lnSpc>
                <a:spcPct val="90000"/>
              </a:lnSpc>
              <a:spcBef>
                <a:spcPct val="30000"/>
              </a:spcBef>
              <a:spcAft>
                <a:spcPct val="0"/>
              </a:spcAft>
              <a:buClr>
                <a:srgbClr val="EEECE1"/>
              </a:buClr>
              <a:buSzPct val="85000"/>
              <a:buFontTx/>
              <a:buBlip>
                <a:blip r:embed="rId6"/>
              </a:buBlip>
            </a:pPr>
            <a:r>
              <a:rPr lang="zh-CN" altLang="en-US" dirty="0" smtClean="0">
                <a:latin typeface="Segoe Semibold"/>
              </a:rPr>
              <a:t>适应新世纪的工作方式</a:t>
            </a:r>
            <a:endParaRPr lang="en-US" dirty="0" smtClean="0">
              <a:latin typeface="Segoe Semibold"/>
            </a:endParaRPr>
          </a:p>
          <a:p>
            <a:pPr marL="168275" indent="-168275" algn="l" defTabSz="-13873163" rtl="0" eaLnBrk="0" fontAlgn="base" hangingPunct="0">
              <a:lnSpc>
                <a:spcPct val="90000"/>
              </a:lnSpc>
              <a:spcBef>
                <a:spcPct val="30000"/>
              </a:spcBef>
              <a:spcAft>
                <a:spcPct val="0"/>
              </a:spcAft>
              <a:buClr>
                <a:srgbClr val="EEECE1"/>
              </a:buClr>
              <a:buSzPct val="85000"/>
              <a:buFontTx/>
              <a:buBlip>
                <a:blip r:embed="rId6"/>
              </a:buBlip>
            </a:pPr>
            <a:r>
              <a:rPr lang="zh-CN" altLang="en-US" dirty="0" smtClean="0">
                <a:latin typeface="Segoe Semibold"/>
              </a:rPr>
              <a:t>符合监管需求</a:t>
            </a:r>
            <a:endParaRPr lang="en-US" dirty="0">
              <a:latin typeface="Segoe Semibold"/>
            </a:endParaRPr>
          </a:p>
        </p:txBody>
      </p:sp>
      <p:sp>
        <p:nvSpPr>
          <p:cNvPr id="11" name="Content Placeholder 1"/>
          <p:cNvSpPr txBox="1">
            <a:spLocks/>
          </p:cNvSpPr>
          <p:nvPr/>
        </p:nvSpPr>
        <p:spPr>
          <a:xfrm>
            <a:off x="5105400" y="4883225"/>
            <a:ext cx="4038600" cy="1669975"/>
          </a:xfrm>
          <a:prstGeom prst="rect">
            <a:avLst/>
          </a:prstGeom>
          <a:effectLst>
            <a:outerShdw blurRad="50800" dist="38100" dir="2700000" algn="tl" rotWithShape="0">
              <a:prstClr val="black">
                <a:alpha val="40000"/>
              </a:prstClr>
            </a:outerShdw>
          </a:effectLst>
        </p:spPr>
        <p:txBody>
          <a:bodyPr/>
          <a:lstStyle/>
          <a:p>
            <a:pPr marL="168275" indent="-168275" algn="l" defTabSz="-13873163" rtl="0" eaLnBrk="0" fontAlgn="base" hangingPunct="0">
              <a:lnSpc>
                <a:spcPct val="90000"/>
              </a:lnSpc>
              <a:spcBef>
                <a:spcPct val="30000"/>
              </a:spcBef>
              <a:spcAft>
                <a:spcPct val="0"/>
              </a:spcAft>
              <a:buClr>
                <a:srgbClr val="EEECE1"/>
              </a:buClr>
              <a:buSzPct val="85000"/>
              <a:buFontTx/>
              <a:buBlip>
                <a:blip r:embed="rId6"/>
              </a:buBlip>
            </a:pPr>
            <a:r>
              <a:rPr lang="zh-CN" altLang="en-US" dirty="0" smtClean="0">
                <a:latin typeface="Segoe Semibold"/>
              </a:rPr>
              <a:t>整合内部业务平台</a:t>
            </a:r>
            <a:endParaRPr lang="en-US" altLang="zh-CN" dirty="0" smtClean="0">
              <a:latin typeface="Segoe Semibold"/>
            </a:endParaRPr>
          </a:p>
          <a:p>
            <a:pPr marL="168275" indent="-168275" algn="l" defTabSz="-13873163" rtl="0" eaLnBrk="0" fontAlgn="base" hangingPunct="0">
              <a:lnSpc>
                <a:spcPct val="90000"/>
              </a:lnSpc>
              <a:spcBef>
                <a:spcPct val="30000"/>
              </a:spcBef>
              <a:spcAft>
                <a:spcPct val="0"/>
              </a:spcAft>
              <a:buClr>
                <a:srgbClr val="EEECE1"/>
              </a:buClr>
              <a:buSzPct val="85000"/>
              <a:buFontTx/>
              <a:buBlip>
                <a:blip r:embed="rId6"/>
              </a:buBlip>
            </a:pPr>
            <a:r>
              <a:rPr lang="zh-CN" altLang="en-US" dirty="0" smtClean="0">
                <a:latin typeface="Segoe Semibold"/>
              </a:rPr>
              <a:t>提供良好的扩展能力</a:t>
            </a:r>
            <a:endParaRPr lang="en-US" dirty="0" smtClean="0">
              <a:latin typeface="Segoe Semibold"/>
            </a:endParaRPr>
          </a:p>
          <a:p>
            <a:pPr marL="168275" indent="-168275" defTabSz="-13873163" eaLnBrk="0" fontAlgn="base" hangingPunct="0">
              <a:lnSpc>
                <a:spcPct val="90000"/>
              </a:lnSpc>
              <a:spcBef>
                <a:spcPct val="30000"/>
              </a:spcBef>
              <a:spcAft>
                <a:spcPct val="0"/>
              </a:spcAft>
              <a:buClr>
                <a:srgbClr val="EEECE1"/>
              </a:buClr>
              <a:buSzPct val="85000"/>
              <a:buBlip>
                <a:blip r:embed="rId6"/>
              </a:buBlip>
            </a:pPr>
            <a:r>
              <a:rPr lang="zh-CN" altLang="en-US" dirty="0" smtClean="0"/>
              <a:t>促进用户创新</a:t>
            </a:r>
            <a:endParaRPr lang="en-US" dirty="0" smtClean="0"/>
          </a:p>
          <a:p>
            <a:pPr marL="168275" indent="-168275" defTabSz="-13873163" eaLnBrk="0" fontAlgn="base" hangingPunct="0">
              <a:lnSpc>
                <a:spcPct val="90000"/>
              </a:lnSpc>
              <a:spcBef>
                <a:spcPct val="30000"/>
              </a:spcBef>
              <a:spcAft>
                <a:spcPct val="0"/>
              </a:spcAft>
              <a:buClr>
                <a:srgbClr val="EEECE1"/>
              </a:buClr>
              <a:buSzPct val="85000"/>
              <a:buBlip>
                <a:blip r:embed="rId6"/>
              </a:buBlip>
            </a:pPr>
            <a:r>
              <a:rPr lang="zh-CN" altLang="en-US" dirty="0" smtClean="0">
                <a:latin typeface="Segoe Semibold"/>
              </a:rPr>
              <a:t>保护知识产权</a:t>
            </a:r>
            <a:endParaRPr lang="en-US" dirty="0">
              <a:latin typeface="Segoe Semibold"/>
            </a:endParaRPr>
          </a:p>
        </p:txBody>
      </p:sp>
    </p:spTree>
    <p:extLst>
      <p:ext uri="{BB962C8B-B14F-4D97-AF65-F5344CB8AC3E}">
        <p14:creationId xmlns:p14="http://schemas.microsoft.com/office/powerpoint/2010/main" xmlns="" val="2188589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3528" y="230188"/>
            <a:ext cx="8382000" cy="997196"/>
          </a:xfrm>
        </p:spPr>
        <p:txBody>
          <a:bodyPr/>
          <a:lstStyle/>
          <a:p>
            <a:r>
              <a:rPr lang="en-US" dirty="0" smtClean="0"/>
              <a:t>Microsoft SharePoint 2010</a:t>
            </a:r>
            <a:br>
              <a:rPr lang="en-US" dirty="0" smtClean="0"/>
            </a:br>
            <a:r>
              <a:rPr lang="zh-CN" altLang="en-US" sz="2400" spc="-100" dirty="0" smtClean="0">
                <a:solidFill>
                  <a:schemeClr val="tx1"/>
                </a:solidFill>
              </a:rPr>
              <a:t>面向企业和互联网的</a:t>
            </a:r>
            <a:r>
              <a:rPr lang="zh-CN" altLang="en-US" sz="2400" spc="-100" dirty="0" smtClean="0">
                <a:solidFill>
                  <a:schemeClr val="bg2"/>
                </a:solidFill>
              </a:rPr>
              <a:t>商业协作平台</a:t>
            </a:r>
            <a:endParaRPr lang="en-US" sz="2400" spc="-100" dirty="0">
              <a:gradFill>
                <a:gsLst>
                  <a:gs pos="50000">
                    <a:schemeClr val="bg1"/>
                  </a:gs>
                  <a:gs pos="100000">
                    <a:schemeClr val="bg1"/>
                  </a:gs>
                </a:gsLst>
                <a:path path="circle">
                  <a:fillToRect l="50000" t="50000" r="50000" b="50000"/>
                </a:path>
              </a:gradFill>
            </a:endParaRPr>
          </a:p>
        </p:txBody>
      </p:sp>
      <p:grpSp>
        <p:nvGrpSpPr>
          <p:cNvPr id="2" name="Group 24"/>
          <p:cNvGrpSpPr/>
          <p:nvPr/>
        </p:nvGrpSpPr>
        <p:grpSpPr>
          <a:xfrm>
            <a:off x="3696789" y="2971800"/>
            <a:ext cx="6096000" cy="1663505"/>
            <a:chOff x="3657600" y="3060895"/>
            <a:chExt cx="5486400" cy="166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grpSpPr>
        <p:sp>
          <p:nvSpPr>
            <p:cNvPr id="33" name="Rectangle 32"/>
            <p:cNvSpPr/>
            <p:nvPr/>
          </p:nvSpPr>
          <p:spPr bwMode="auto">
            <a:xfrm>
              <a:off x="3657600" y="3060895"/>
              <a:ext cx="5486400" cy="411480"/>
            </a:xfrm>
            <a:prstGeom prst="rect">
              <a:avLst/>
            </a:prstGeom>
            <a:grp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nSpc>
                  <a:spcPct val="90000"/>
                </a:lnSpc>
                <a:spcAft>
                  <a:spcPts val="1458"/>
                </a:spcAft>
                <a:defRPr/>
              </a:pPr>
              <a:r>
                <a:rPr lang="zh-CN" altLang="en-US" sz="2400" spc="-50" dirty="0">
                  <a:ln w="3175">
                    <a:noFill/>
                  </a:ln>
                  <a:solidFill>
                    <a:schemeClr val="tx1"/>
                  </a:solidFill>
                  <a:cs typeface="Arial" charset="0"/>
                </a:rPr>
                <a:t>以人为</a:t>
              </a:r>
              <a:r>
                <a:rPr lang="zh-CN" altLang="en-US" sz="2400" spc="-50" dirty="0" smtClean="0">
                  <a:ln w="3175">
                    <a:noFill/>
                  </a:ln>
                  <a:solidFill>
                    <a:schemeClr val="tx1"/>
                  </a:solidFill>
                  <a:cs typeface="Arial" charset="0"/>
                </a:rPr>
                <a:t>本，提高员工工作效率</a:t>
              </a:r>
              <a:endParaRPr lang="en-US" altLang="zh-CN" sz="2400" spc="-50" dirty="0" smtClean="0">
                <a:solidFill>
                  <a:schemeClr val="tx1"/>
                </a:solidFill>
                <a:latin typeface="Segoe Semibold" pitchFamily="34" charset="0"/>
              </a:endParaRPr>
            </a:p>
          </p:txBody>
        </p:sp>
        <p:sp>
          <p:nvSpPr>
            <p:cNvPr id="36" name="Rectangle 35"/>
            <p:cNvSpPr/>
            <p:nvPr/>
          </p:nvSpPr>
          <p:spPr bwMode="auto">
            <a:xfrm>
              <a:off x="3657600" y="3686907"/>
              <a:ext cx="5486400" cy="411480"/>
            </a:xfrm>
            <a:prstGeom prst="rect">
              <a:avLst/>
            </a:prstGeom>
            <a:grp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nSpc>
                  <a:spcPct val="90000"/>
                </a:lnSpc>
                <a:spcAft>
                  <a:spcPts val="1458"/>
                </a:spcAft>
                <a:defRPr/>
              </a:pPr>
              <a:r>
                <a:rPr lang="zh-CN" altLang="en-US" sz="2200" spc="-50" dirty="0" smtClean="0">
                  <a:ln w="3175">
                    <a:noFill/>
                  </a:ln>
                  <a:solidFill>
                    <a:schemeClr val="tx1"/>
                  </a:solidFill>
                  <a:cs typeface="Arial" charset="0"/>
                </a:rPr>
                <a:t>一体化架构减少信息系统支出</a:t>
              </a:r>
              <a:endParaRPr lang="en-US" sz="2200" spc="-50" dirty="0" smtClean="0">
                <a:ln w="3175">
                  <a:noFill/>
                </a:ln>
                <a:solidFill>
                  <a:schemeClr val="tx1"/>
                </a:solidFill>
                <a:cs typeface="Arial" charset="0"/>
              </a:endParaRPr>
            </a:p>
          </p:txBody>
        </p:sp>
        <p:sp>
          <p:nvSpPr>
            <p:cNvPr id="37" name="Rectangle 36"/>
            <p:cNvSpPr/>
            <p:nvPr/>
          </p:nvSpPr>
          <p:spPr bwMode="auto">
            <a:xfrm>
              <a:off x="3657600" y="4312920"/>
              <a:ext cx="5486400" cy="411480"/>
            </a:xfrm>
            <a:prstGeom prst="rect">
              <a:avLst/>
            </a:prstGeom>
            <a:grp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365760" tIns="18288" rIns="0" bIns="0" numCol="1" rtlCol="0" anchor="ctr" anchorCtr="0" compatLnSpc="1">
              <a:prstTxWarp prst="textNoShape">
                <a:avLst/>
              </a:prstTxWarp>
              <a:noAutofit/>
            </a:bodyPr>
            <a:lstStyle/>
            <a:p>
              <a:pPr>
                <a:lnSpc>
                  <a:spcPct val="90000"/>
                </a:lnSpc>
                <a:spcAft>
                  <a:spcPts val="1458"/>
                </a:spcAft>
                <a:defRPr/>
              </a:pPr>
              <a:r>
                <a:rPr lang="zh-CN" altLang="en-US" sz="2400" spc="-50" dirty="0">
                  <a:ln w="3175">
                    <a:noFill/>
                  </a:ln>
                  <a:solidFill>
                    <a:schemeClr val="tx1"/>
                  </a:solidFill>
                  <a:cs typeface="Arial" charset="0"/>
                </a:rPr>
                <a:t>快速响</a:t>
              </a:r>
              <a:r>
                <a:rPr lang="zh-CN" altLang="en-US" sz="2400" spc="-50" dirty="0" smtClean="0">
                  <a:ln w="3175">
                    <a:noFill/>
                  </a:ln>
                  <a:solidFill>
                    <a:schemeClr val="tx1"/>
                  </a:solidFill>
                  <a:cs typeface="Arial" charset="0"/>
                </a:rPr>
                <a:t>应不断变化的业务需求</a:t>
              </a:r>
              <a:endParaRPr lang="en-US" sz="2400" spc="-50" dirty="0" smtClean="0">
                <a:ln w="3175">
                  <a:noFill/>
                </a:ln>
                <a:solidFill>
                  <a:schemeClr val="tx1"/>
                </a:solidFill>
                <a:cs typeface="Arial" charset="0"/>
              </a:endParaRPr>
            </a:p>
          </p:txBody>
        </p:sp>
      </p:grpSp>
      <p:grpSp>
        <p:nvGrpSpPr>
          <p:cNvPr id="4" name="Group 83"/>
          <p:cNvGrpSpPr/>
          <p:nvPr/>
        </p:nvGrpSpPr>
        <p:grpSpPr>
          <a:xfrm>
            <a:off x="-304800" y="1828799"/>
            <a:ext cx="4572000" cy="3962400"/>
            <a:chOff x="-4185" y="2085973"/>
            <a:chExt cx="4122018" cy="3605979"/>
          </a:xfrm>
        </p:grpSpPr>
        <p:grpSp>
          <p:nvGrpSpPr>
            <p:cNvPr id="5" name="Group 50"/>
            <p:cNvGrpSpPr/>
            <p:nvPr/>
          </p:nvGrpSpPr>
          <p:grpSpPr>
            <a:xfrm>
              <a:off x="-4185" y="2085973"/>
              <a:ext cx="4122018" cy="3605979"/>
              <a:chOff x="-4186" y="2145978"/>
              <a:chExt cx="4001959" cy="3500950"/>
            </a:xfrm>
          </p:grpSpPr>
          <p:sp>
            <p:nvSpPr>
              <p:cNvPr id="47" name="Oval 46"/>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p>
            </p:txBody>
          </p:sp>
          <p:pic>
            <p:nvPicPr>
              <p:cNvPr id="49" name="Picture 2" descr="\\SERVER3\Restrict\FTP_Root\Clients\White_Whale\2-20070_TAP_Airlift\Art\6-star pie cuts.png"/>
              <p:cNvPicPr>
                <a:picLocks noChangeAspect="1" noChangeArrowheads="1"/>
              </p:cNvPicPr>
              <p:nvPr/>
            </p:nvPicPr>
            <p:blipFill>
              <a:blip r:embed="rId3" cstate="print"/>
              <a:stretch>
                <a:fillRect/>
              </a:stretch>
            </p:blipFill>
            <p:spPr bwMode="auto">
              <a:xfrm rot="5400000">
                <a:off x="246319" y="1895473"/>
                <a:ext cx="3500950" cy="4001959"/>
              </a:xfrm>
              <a:prstGeom prst="rect">
                <a:avLst/>
              </a:prstGeom>
              <a:noFill/>
            </p:spPr>
          </p:pic>
        </p:grpSp>
        <p:grpSp>
          <p:nvGrpSpPr>
            <p:cNvPr id="6" name="Group 82"/>
            <p:cNvGrpSpPr/>
            <p:nvPr/>
          </p:nvGrpSpPr>
          <p:grpSpPr>
            <a:xfrm>
              <a:off x="1197089" y="3056816"/>
              <a:ext cx="1774433" cy="1838194"/>
              <a:chOff x="1197089" y="3056816"/>
              <a:chExt cx="1774433" cy="1838194"/>
            </a:xfrm>
          </p:grpSpPr>
          <p:sp>
            <p:nvSpPr>
              <p:cNvPr id="80" name="Oval 79"/>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800" dirty="0" err="1" smtClean="0">
                  <a:solidFill>
                    <a:schemeClr val="bg1"/>
                  </a:solidFill>
                  <a:latin typeface="Segoe" pitchFamily="34" charset="0"/>
                </a:endParaRPr>
              </a:p>
            </p:txBody>
          </p:sp>
          <p:pic>
            <p:nvPicPr>
              <p:cNvPr id="81" name="Content Placeholder 4" descr="ShrPt_h_rgb.png"/>
              <p:cNvPicPr>
                <a:picLocks noChangeAspect="1"/>
              </p:cNvPicPr>
              <p:nvPr/>
            </p:nvPicPr>
            <p:blipFill>
              <a:blip r:embed="rId4" cstate="print"/>
              <a:srcRect r="83105" b="-8078"/>
              <a:stretch>
                <a:fillRect/>
              </a:stretch>
            </p:blipFill>
            <p:spPr>
              <a:xfrm>
                <a:off x="1882721" y="3482810"/>
                <a:ext cx="453526" cy="539301"/>
              </a:xfrm>
              <a:prstGeom prst="rect">
                <a:avLst/>
              </a:prstGeom>
            </p:spPr>
          </p:pic>
          <p:pic>
            <p:nvPicPr>
              <p:cNvPr id="82" name="Content Placeholder 4" descr="ShrPt_h_rgb.png"/>
              <p:cNvPicPr>
                <a:picLocks noChangeAspect="1"/>
              </p:cNvPicPr>
              <p:nvPr/>
            </p:nvPicPr>
            <p:blipFill>
              <a:blip r:embed="rId4" cstate="print">
                <a:duotone>
                  <a:prstClr val="black"/>
                  <a:srgbClr val="D9C3A5">
                    <a:tint val="50000"/>
                    <a:satMod val="180000"/>
                  </a:srgbClr>
                </a:duotone>
              </a:blip>
              <a:srcRect l="16257" r="30219"/>
              <a:stretch>
                <a:fillRect/>
              </a:stretch>
            </p:blipFill>
            <p:spPr>
              <a:xfrm>
                <a:off x="1600928" y="3978738"/>
                <a:ext cx="915809" cy="318071"/>
              </a:xfrm>
              <a:prstGeom prst="rect">
                <a:avLst/>
              </a:prstGeom>
            </p:spPr>
          </p:pic>
        </p:grpSp>
      </p:grpSp>
      <p:sp>
        <p:nvSpPr>
          <p:cNvPr id="62" name="Rectangle 61"/>
          <p:cNvSpPr/>
          <p:nvPr/>
        </p:nvSpPr>
        <p:spPr>
          <a:xfrm>
            <a:off x="2392640" y="3124200"/>
            <a:ext cx="1417360" cy="202886"/>
          </a:xfrm>
          <a:prstGeom prst="rect">
            <a:avLst/>
          </a:prstGeom>
        </p:spPr>
        <p:txBody>
          <a:bodyPr wrap="square" lIns="0" tIns="0" rIns="0" bIns="0">
            <a:spAutoFit/>
          </a:bodyPr>
          <a:lstStyle/>
          <a:p>
            <a:pPr algn="ctr">
              <a:lnSpc>
                <a:spcPct val="80000"/>
              </a:lnSpc>
            </a:pPr>
            <a:r>
              <a:rPr lang="zh-CN" altLang="en-US" sz="1600" b="1" spc="-80" dirty="0" smtClean="0">
                <a:ln w="3175">
                  <a:noFill/>
                </a:ln>
                <a:gradFill>
                  <a:gsLst>
                    <a:gs pos="50000">
                      <a:schemeClr val="bg1"/>
                    </a:gs>
                    <a:gs pos="100000">
                      <a:schemeClr val="bg1"/>
                    </a:gs>
                  </a:gsLst>
                  <a:lin ang="5400000" scaled="0"/>
                </a:gradFill>
                <a:latin typeface="Segoe UI" pitchFamily="34" charset="0"/>
                <a:cs typeface="Segoe UI" pitchFamily="34" charset="0"/>
              </a:rPr>
              <a:t>社区</a:t>
            </a:r>
            <a:endParaRPr lang="en-US" sz="1600" b="1" spc="-80" dirty="0">
              <a:ln w="3175">
                <a:noFill/>
              </a:ln>
              <a:gradFill>
                <a:gsLst>
                  <a:gs pos="50000">
                    <a:schemeClr val="bg1"/>
                  </a:gs>
                  <a:gs pos="100000">
                    <a:schemeClr val="bg1"/>
                  </a:gs>
                </a:gsLst>
                <a:lin ang="5400000" scaled="0"/>
              </a:gradFill>
              <a:latin typeface="Segoe UI" pitchFamily="34" charset="0"/>
              <a:cs typeface="Segoe UI" pitchFamily="34" charset="0"/>
            </a:endParaRPr>
          </a:p>
        </p:txBody>
      </p:sp>
      <p:sp>
        <p:nvSpPr>
          <p:cNvPr id="68" name="Rectangle 67"/>
          <p:cNvSpPr/>
          <p:nvPr/>
        </p:nvSpPr>
        <p:spPr>
          <a:xfrm>
            <a:off x="1295400" y="5055692"/>
            <a:ext cx="1417360" cy="202886"/>
          </a:xfrm>
          <a:prstGeom prst="rect">
            <a:avLst/>
          </a:prstGeom>
        </p:spPr>
        <p:txBody>
          <a:bodyPr wrap="square" lIns="0" tIns="0" rIns="0" bIns="0">
            <a:spAutoFit/>
          </a:bodyPr>
          <a:lstStyle/>
          <a:p>
            <a:pPr algn="ctr">
              <a:lnSpc>
                <a:spcPct val="80000"/>
              </a:lnSpc>
            </a:pPr>
            <a:r>
              <a:rPr lang="zh-CN" altLang="en-US" sz="1600" b="1" spc="-80" dirty="0">
                <a:ln w="3175">
                  <a:noFill/>
                </a:ln>
                <a:gradFill>
                  <a:gsLst>
                    <a:gs pos="50000">
                      <a:schemeClr val="bg1"/>
                    </a:gs>
                    <a:gs pos="100000">
                      <a:schemeClr val="bg1"/>
                    </a:gs>
                  </a:gsLst>
                  <a:lin ang="5400000" scaled="0"/>
                </a:gradFill>
                <a:latin typeface="Segoe UI" pitchFamily="34" charset="0"/>
                <a:cs typeface="Segoe UI" pitchFamily="34" charset="0"/>
              </a:rPr>
              <a:t>搜索</a:t>
            </a:r>
            <a:endParaRPr lang="en-US" sz="1600" b="1" spc="-80" dirty="0">
              <a:ln w="3175">
                <a:noFill/>
              </a:ln>
              <a:gradFill>
                <a:gsLst>
                  <a:gs pos="50000">
                    <a:schemeClr val="bg1"/>
                  </a:gs>
                  <a:gs pos="100000">
                    <a:schemeClr val="bg1"/>
                  </a:gs>
                </a:gsLst>
                <a:lin ang="5400000" scaled="0"/>
              </a:gradFill>
              <a:latin typeface="Segoe UI" pitchFamily="34" charset="0"/>
              <a:cs typeface="Segoe UI" pitchFamily="34" charset="0"/>
            </a:endParaRPr>
          </a:p>
        </p:txBody>
      </p:sp>
      <p:sp>
        <p:nvSpPr>
          <p:cNvPr id="66" name="Rectangle 65"/>
          <p:cNvSpPr/>
          <p:nvPr/>
        </p:nvSpPr>
        <p:spPr>
          <a:xfrm>
            <a:off x="1295401" y="2514600"/>
            <a:ext cx="1417359" cy="202886"/>
          </a:xfrm>
          <a:prstGeom prst="rect">
            <a:avLst/>
          </a:prstGeom>
        </p:spPr>
        <p:txBody>
          <a:bodyPr wrap="square" lIns="0" tIns="0" rIns="0" bIns="0">
            <a:spAutoFit/>
          </a:bodyPr>
          <a:lstStyle/>
          <a:p>
            <a:pPr algn="ctr">
              <a:lnSpc>
                <a:spcPct val="80000"/>
              </a:lnSpc>
            </a:pPr>
            <a:r>
              <a:rPr lang="zh-CN" altLang="en-US" sz="1600" b="1" spc="-80" dirty="0">
                <a:ln w="3175">
                  <a:noFill/>
                </a:ln>
                <a:gradFill>
                  <a:gsLst>
                    <a:gs pos="50000">
                      <a:schemeClr val="bg1"/>
                    </a:gs>
                    <a:gs pos="100000">
                      <a:schemeClr val="bg1"/>
                    </a:gs>
                  </a:gsLst>
                  <a:lin ang="5400000" scaled="0"/>
                </a:gradFill>
                <a:latin typeface="Segoe UI" pitchFamily="34" charset="0"/>
                <a:cs typeface="Segoe UI" pitchFamily="34" charset="0"/>
              </a:rPr>
              <a:t>网站</a:t>
            </a:r>
            <a:endParaRPr lang="en-US" sz="1600" b="1" spc="-80" dirty="0">
              <a:ln w="3175">
                <a:noFill/>
              </a:ln>
              <a:gradFill>
                <a:gsLst>
                  <a:gs pos="50000">
                    <a:schemeClr val="bg1"/>
                  </a:gs>
                  <a:gs pos="100000">
                    <a:schemeClr val="bg1"/>
                  </a:gs>
                </a:gsLst>
                <a:lin ang="5400000" scaled="0"/>
              </a:gradFill>
              <a:latin typeface="Segoe UI" pitchFamily="34" charset="0"/>
              <a:cs typeface="Segoe UI" pitchFamily="34" charset="0"/>
            </a:endParaRPr>
          </a:p>
        </p:txBody>
      </p:sp>
      <p:sp>
        <p:nvSpPr>
          <p:cNvPr id="67" name="Rectangle 66"/>
          <p:cNvSpPr/>
          <p:nvPr/>
        </p:nvSpPr>
        <p:spPr>
          <a:xfrm>
            <a:off x="49794" y="3124200"/>
            <a:ext cx="1550406" cy="202886"/>
          </a:xfrm>
          <a:prstGeom prst="rect">
            <a:avLst/>
          </a:prstGeom>
        </p:spPr>
        <p:txBody>
          <a:bodyPr wrap="square" lIns="0" tIns="0" rIns="0" bIns="0">
            <a:spAutoFit/>
          </a:bodyPr>
          <a:lstStyle/>
          <a:p>
            <a:pPr algn="ctr">
              <a:lnSpc>
                <a:spcPct val="80000"/>
              </a:lnSpc>
            </a:pPr>
            <a:r>
              <a:rPr lang="zh-CN" altLang="en-US" sz="1600" b="1" spc="-80" dirty="0" smtClean="0">
                <a:ln w="3175">
                  <a:noFill/>
                </a:ln>
                <a:gradFill>
                  <a:gsLst>
                    <a:gs pos="50000">
                      <a:schemeClr val="bg1"/>
                    </a:gs>
                    <a:gs pos="100000">
                      <a:schemeClr val="bg1"/>
                    </a:gs>
                  </a:gsLst>
                  <a:lin ang="5400000" scaled="0"/>
                </a:gradFill>
                <a:latin typeface="Segoe UI" pitchFamily="34" charset="0"/>
                <a:cs typeface="Segoe UI" pitchFamily="34" charset="0"/>
              </a:rPr>
              <a:t>应用</a:t>
            </a:r>
            <a:endParaRPr lang="en-US" sz="1600" b="1" spc="-80" dirty="0">
              <a:ln w="3175">
                <a:noFill/>
              </a:ln>
              <a:gradFill>
                <a:gsLst>
                  <a:gs pos="50000">
                    <a:schemeClr val="bg1"/>
                  </a:gs>
                  <a:gs pos="100000">
                    <a:schemeClr val="bg1"/>
                  </a:gs>
                </a:gsLst>
                <a:lin ang="5400000" scaled="0"/>
              </a:gradFill>
              <a:latin typeface="Segoe UI" pitchFamily="34" charset="0"/>
              <a:cs typeface="Segoe UI" pitchFamily="34" charset="0"/>
            </a:endParaRPr>
          </a:p>
        </p:txBody>
      </p:sp>
      <p:sp>
        <p:nvSpPr>
          <p:cNvPr id="69" name="Rectangle 68"/>
          <p:cNvSpPr/>
          <p:nvPr/>
        </p:nvSpPr>
        <p:spPr>
          <a:xfrm>
            <a:off x="2667000" y="4292914"/>
            <a:ext cx="1024930" cy="202886"/>
          </a:xfrm>
          <a:prstGeom prst="rect">
            <a:avLst/>
          </a:prstGeom>
        </p:spPr>
        <p:txBody>
          <a:bodyPr wrap="square" lIns="0" tIns="0" rIns="0" bIns="0">
            <a:spAutoFit/>
          </a:bodyPr>
          <a:lstStyle/>
          <a:p>
            <a:pPr algn="ctr">
              <a:lnSpc>
                <a:spcPct val="80000"/>
              </a:lnSpc>
            </a:pPr>
            <a:r>
              <a:rPr lang="zh-CN" altLang="en-US" sz="1600" b="1" spc="-80" dirty="0" smtClean="0">
                <a:ln w="3175">
                  <a:noFill/>
                </a:ln>
                <a:gradFill>
                  <a:gsLst>
                    <a:gs pos="50000">
                      <a:schemeClr val="bg1"/>
                    </a:gs>
                    <a:gs pos="100000">
                      <a:schemeClr val="bg1"/>
                    </a:gs>
                  </a:gsLst>
                  <a:lin ang="5400000" scaled="0"/>
                </a:gradFill>
                <a:latin typeface="Segoe UI" pitchFamily="34" charset="0"/>
                <a:cs typeface="Segoe UI" pitchFamily="34" charset="0"/>
              </a:rPr>
              <a:t>内容</a:t>
            </a:r>
            <a:endParaRPr lang="en-US" sz="1600" b="1" spc="-80" dirty="0">
              <a:ln w="3175">
                <a:noFill/>
              </a:ln>
              <a:gradFill>
                <a:gsLst>
                  <a:gs pos="50000">
                    <a:schemeClr val="bg1"/>
                  </a:gs>
                  <a:gs pos="100000">
                    <a:schemeClr val="bg1"/>
                  </a:gs>
                </a:gsLst>
                <a:lin ang="5400000" scaled="0"/>
              </a:gradFill>
              <a:latin typeface="Segoe UI" pitchFamily="34" charset="0"/>
              <a:cs typeface="Segoe UI" pitchFamily="34" charset="0"/>
            </a:endParaRPr>
          </a:p>
        </p:txBody>
      </p:sp>
      <p:sp>
        <p:nvSpPr>
          <p:cNvPr id="65" name="Rectangle 64"/>
          <p:cNvSpPr/>
          <p:nvPr/>
        </p:nvSpPr>
        <p:spPr>
          <a:xfrm>
            <a:off x="304800" y="4292914"/>
            <a:ext cx="1001003" cy="202886"/>
          </a:xfrm>
          <a:prstGeom prst="rect">
            <a:avLst/>
          </a:prstGeom>
        </p:spPr>
        <p:txBody>
          <a:bodyPr wrap="square" lIns="0" tIns="0" rIns="0" bIns="0">
            <a:spAutoFit/>
          </a:bodyPr>
          <a:lstStyle/>
          <a:p>
            <a:pPr algn="ctr">
              <a:lnSpc>
                <a:spcPct val="80000"/>
              </a:lnSpc>
            </a:pPr>
            <a:r>
              <a:rPr lang="zh-CN" altLang="en-US" sz="1600" b="1" spc="-80" dirty="0" smtClean="0">
                <a:ln w="3175">
                  <a:noFill/>
                </a:ln>
                <a:gradFill>
                  <a:gsLst>
                    <a:gs pos="50000">
                      <a:schemeClr val="bg1"/>
                    </a:gs>
                    <a:gs pos="100000">
                      <a:schemeClr val="bg1"/>
                    </a:gs>
                  </a:gsLst>
                  <a:lin ang="5400000" scaled="0"/>
                </a:gradFill>
                <a:latin typeface="Segoe UI" pitchFamily="34" charset="0"/>
                <a:cs typeface="Segoe UI" pitchFamily="34" charset="0"/>
              </a:rPr>
              <a:t>洞察</a:t>
            </a:r>
            <a:endParaRPr lang="en-US" sz="1600" b="1" spc="-80" dirty="0">
              <a:ln w="3175">
                <a:noFill/>
              </a:ln>
              <a:gradFill>
                <a:gsLst>
                  <a:gs pos="50000">
                    <a:schemeClr val="bg1"/>
                  </a:gs>
                  <a:gs pos="100000">
                    <a:schemeClr val="bg1"/>
                  </a:gs>
                </a:gsLst>
                <a:lin ang="5400000" scaled="0"/>
              </a:gradFill>
              <a:latin typeface="Segoe UI" pitchFamily="34" charset="0"/>
              <a:cs typeface="Segoe UI" pitchFamily="34" charset="0"/>
            </a:endParaRPr>
          </a:p>
        </p:txBody>
      </p:sp>
    </p:spTree>
    <p:extLst>
      <p:ext uri="{BB962C8B-B14F-4D97-AF65-F5344CB8AC3E}">
        <p14:creationId xmlns:p14="http://schemas.microsoft.com/office/powerpoint/2010/main" xmlns="" val="1246328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1447800"/>
            <a:ext cx="9144000" cy="16002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dirty="0" err="1"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defRPr/>
            </a:pPr>
            <a:endParaRPr lang="en-US" dirty="0" smtClean="0">
              <a:effectLst>
                <a:outerShdw blurRad="38100" dist="38100" dir="2700000" algn="tl">
                  <a:srgbClr val="000000">
                    <a:alpha val="43137"/>
                  </a:srgbClr>
                </a:outerShdw>
              </a:effectLst>
              <a:latin typeface="Segoe" pitchFamily="34" charset="0"/>
            </a:endParaRPr>
          </a:p>
        </p:txBody>
      </p:sp>
      <p:sp>
        <p:nvSpPr>
          <p:cNvPr id="19" name="Freeform 6"/>
          <p:cNvSpPr>
            <a:spLocks/>
          </p:cNvSpPr>
          <p:nvPr/>
        </p:nvSpPr>
        <p:spPr bwMode="auto">
          <a:xfrm>
            <a:off x="4114801" y="198884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defRPr/>
            </a:pPr>
            <a:endParaRPr lang="en-US" dirty="0" smtClean="0">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128279" y="1456944"/>
            <a:ext cx="9396721" cy="1435608"/>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在</a:t>
            </a:r>
            <a:r>
              <a:rPr lang="en-US" altLang="zh-CN" sz="2000" dirty="0" smtClean="0">
                <a:solidFill>
                  <a:schemeClr val="tx1"/>
                </a:solidFill>
              </a:rPr>
              <a:t>SharePoint</a:t>
            </a:r>
            <a:r>
              <a:rPr lang="zh-CN" altLang="en-US" sz="2000" dirty="0" smtClean="0">
                <a:solidFill>
                  <a:schemeClr val="tx1"/>
                </a:solidFill>
              </a:rPr>
              <a:t>中引入</a:t>
            </a:r>
            <a:r>
              <a:rPr lang="en-US" sz="2000" dirty="0" smtClean="0">
                <a:solidFill>
                  <a:schemeClr val="tx1"/>
                </a:solidFill>
              </a:rPr>
              <a:t>Office Ribbon</a:t>
            </a:r>
            <a:r>
              <a:rPr lang="zh-CN" altLang="en-US" sz="2000" dirty="0" smtClean="0">
                <a:solidFill>
                  <a:schemeClr val="tx1"/>
                </a:solidFill>
              </a:rPr>
              <a:t>界面</a:t>
            </a:r>
            <a:endParaRPr lang="en-US" altLang="zh-CN" sz="2000" dirty="0" smtClean="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使用</a:t>
            </a:r>
            <a:r>
              <a:rPr lang="en-US" sz="2000" dirty="0" smtClean="0">
                <a:solidFill>
                  <a:schemeClr val="tx1"/>
                </a:solidFill>
              </a:rPr>
              <a:t>Silverlight</a:t>
            </a:r>
            <a:r>
              <a:rPr lang="zh-CN" altLang="en-US" sz="2000" dirty="0" smtClean="0">
                <a:solidFill>
                  <a:schemeClr val="tx1"/>
                </a:solidFill>
              </a:rPr>
              <a:t>和</a:t>
            </a:r>
            <a:r>
              <a:rPr lang="en-US" sz="2000" dirty="0" smtClean="0">
                <a:solidFill>
                  <a:schemeClr val="tx1"/>
                </a:solidFill>
              </a:rPr>
              <a:t>AJAX</a:t>
            </a:r>
            <a:r>
              <a:rPr lang="zh-CN" altLang="en-US" sz="2000" dirty="0" smtClean="0">
                <a:solidFill>
                  <a:schemeClr val="tx1"/>
                </a:solidFill>
              </a:rPr>
              <a:t>与用户互动</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直观的站点结构、主题编辑和发布功能</a:t>
            </a:r>
            <a:endParaRPr lang="en-US" sz="2000" dirty="0">
              <a:solidFill>
                <a:schemeClr val="tx1"/>
              </a:solidFill>
            </a:endParaRPr>
          </a:p>
        </p:txBody>
      </p:sp>
      <p:sp>
        <p:nvSpPr>
          <p:cNvPr id="12" name="Rounded Rectangle 11"/>
          <p:cNvSpPr/>
          <p:nvPr/>
        </p:nvSpPr>
        <p:spPr bwMode="auto">
          <a:xfrm>
            <a:off x="128279" y="1447800"/>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用户界面</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3" name="Rounded Rectangle 12"/>
          <p:cNvSpPr/>
          <p:nvPr/>
        </p:nvSpPr>
        <p:spPr bwMode="auto">
          <a:xfrm>
            <a:off x="128279" y="4819104"/>
            <a:ext cx="9396721" cy="1435608"/>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a:solidFill>
                  <a:schemeClr val="tx1"/>
                </a:solidFill>
              </a:rPr>
              <a:t>跨浏览器平台支持</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移动终端支持</a:t>
            </a:r>
            <a:endParaRPr lang="en-US" altLang="zh-CN" sz="2000" dirty="0" smtClean="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在网页中查看并编辑</a:t>
            </a:r>
            <a:r>
              <a:rPr lang="en-US" altLang="zh-CN" sz="2000" dirty="0" smtClean="0">
                <a:solidFill>
                  <a:schemeClr val="tx1"/>
                </a:solidFill>
              </a:rPr>
              <a:t>Office</a:t>
            </a:r>
            <a:r>
              <a:rPr lang="zh-CN" altLang="en-US" sz="2000" dirty="0" smtClean="0">
                <a:solidFill>
                  <a:schemeClr val="tx1"/>
                </a:solidFill>
              </a:rPr>
              <a:t>文档</a:t>
            </a:r>
            <a:endParaRPr lang="en-US" sz="2000" dirty="0">
              <a:solidFill>
                <a:schemeClr val="tx1"/>
              </a:solidFill>
            </a:endParaRPr>
          </a:p>
        </p:txBody>
      </p:sp>
      <p:sp>
        <p:nvSpPr>
          <p:cNvPr id="14" name="Rounded Rectangle 13"/>
          <p:cNvSpPr/>
          <p:nvPr/>
        </p:nvSpPr>
        <p:spPr bwMode="auto">
          <a:xfrm>
            <a:off x="128279" y="4833147"/>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2000" b="1" dirty="0" smtClean="0">
                <a:solidFill>
                  <a:schemeClr val="bg1"/>
                </a:solidFill>
                <a:effectLst>
                  <a:outerShdw blurRad="38100" dist="38100" dir="2700000" algn="tl">
                    <a:srgbClr val="000000">
                      <a:alpha val="43137"/>
                    </a:srgbClr>
                  </a:outerShdw>
                </a:effectLst>
                <a:latin typeface="+mn-lt"/>
              </a:rPr>
              <a:t>任意地点访问</a:t>
            </a:r>
            <a:endParaRPr lang="en-US" altLang="zh-CN" sz="2000" b="1" dirty="0">
              <a:solidFill>
                <a:schemeClr val="bg1"/>
              </a:solidFill>
              <a:effectLst>
                <a:outerShdw blurRad="38100" dist="38100" dir="2700000" algn="tl">
                  <a:srgbClr val="000000">
                    <a:alpha val="43137"/>
                  </a:srgbClr>
                </a:outerShdw>
              </a:effectLst>
              <a:latin typeface="+mn-lt"/>
            </a:endParaRPr>
          </a:p>
        </p:txBody>
      </p:sp>
      <p:sp>
        <p:nvSpPr>
          <p:cNvPr id="15" name="Rounded Rectangle 14"/>
          <p:cNvSpPr/>
          <p:nvPr/>
        </p:nvSpPr>
        <p:spPr bwMode="auto">
          <a:xfrm>
            <a:off x="128279" y="3124731"/>
            <a:ext cx="9340265" cy="1453896"/>
          </a:xfrm>
          <a:prstGeom prst="roundRect">
            <a:avLst>
              <a:gd name="adj" fmla="val 11745"/>
            </a:avLst>
          </a:prstGeom>
          <a:gradFill flip="none" rotWithShape="1">
            <a:gsLst>
              <a:gs pos="0">
                <a:schemeClr val="bg2">
                  <a:alpha val="45000"/>
                </a:schemeClr>
              </a:gs>
              <a:gs pos="50000">
                <a:schemeClr val="bg1">
                  <a:alpha val="40000"/>
                </a:schemeClr>
              </a:gs>
              <a:gs pos="100000">
                <a:schemeClr val="bg1"/>
              </a:gs>
            </a:gsLst>
            <a:lin ang="10800000" scaled="1"/>
            <a:tileRect/>
          </a:gradFill>
          <a:ln w="12700">
            <a:gradFill flip="none" rotWithShape="1">
              <a:gsLst>
                <a:gs pos="0">
                  <a:srgbClr val="1C86F0"/>
                </a:gs>
                <a:gs pos="50000">
                  <a:srgbClr val="1C86F0">
                    <a:alpha val="59000"/>
                  </a:srgbClr>
                </a:gs>
                <a:gs pos="100000">
                  <a:schemeClr val="accent1">
                    <a:tint val="23500"/>
                    <a:satMod val="160000"/>
                    <a:alpha val="0"/>
                  </a:schemeClr>
                </a:gs>
              </a:gsLst>
              <a:path path="circle">
                <a:fillToRect l="50000" t="50000" r="50000" b="50000"/>
              </a:path>
              <a:tileRect/>
            </a:gradFill>
            <a:headEnd type="none" w="med" len="med"/>
            <a:tailEnd type="none" w="med" len="med"/>
          </a:ln>
          <a:effectLst/>
          <a:scene3d>
            <a:camera prst="perspectiveRight" fov="0">
              <a:rot lat="0" lon="21000000" rev="0"/>
            </a:camera>
            <a:lightRig rig="chilly" dir="t"/>
          </a:scene3d>
        </p:spPr>
        <p:style>
          <a:lnRef idx="2">
            <a:schemeClr val="accent5">
              <a:shade val="50000"/>
            </a:schemeClr>
          </a:lnRef>
          <a:fillRef idx="1">
            <a:schemeClr val="accent5"/>
          </a:fillRef>
          <a:effectRef idx="0">
            <a:schemeClr val="accent5"/>
          </a:effectRef>
          <a:fontRef idx="minor">
            <a:schemeClr val="lt1"/>
          </a:fontRef>
        </p:style>
        <p:txBody>
          <a:bodyPr vert="horz" wrap="square" lIns="2560320" tIns="91440" rIns="0" bIns="0" numCol="1" rtlCol="0" anchor="ctr" anchorCtr="0" compatLnSpc="1">
            <a:prstTxWarp prst="textNoShape">
              <a:avLst/>
            </a:prstTxWarp>
            <a:noAutofit/>
          </a:bodyPr>
          <a:lstStyle/>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跨业务应用协作提高员工效率</a:t>
            </a:r>
            <a:endParaRPr lang="en-US" sz="2000" dirty="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zh-CN" altLang="en-US" sz="2000" dirty="0" smtClean="0">
                <a:solidFill>
                  <a:schemeClr val="tx1"/>
                </a:solidFill>
              </a:rPr>
              <a:t>文档内协同办公</a:t>
            </a:r>
            <a:endParaRPr lang="en-US" altLang="zh-CN" sz="2000" dirty="0" smtClean="0">
              <a:solidFill>
                <a:schemeClr val="tx1"/>
              </a:solidFill>
            </a:endParaRPr>
          </a:p>
          <a:p>
            <a:pPr marL="285750" indent="-285750" defTabSz="-13873163" eaLnBrk="0" hangingPunct="0">
              <a:lnSpc>
                <a:spcPct val="90000"/>
              </a:lnSpc>
              <a:spcBef>
                <a:spcPct val="30000"/>
              </a:spcBef>
              <a:buClr>
                <a:schemeClr val="tx2"/>
              </a:buClr>
              <a:buSzPct val="85000"/>
              <a:buBlip>
                <a:blip r:embed="rId3"/>
              </a:buBlip>
            </a:pPr>
            <a:r>
              <a:rPr lang="en-US" altLang="zh-CN" sz="2000" dirty="0" smtClean="0">
                <a:solidFill>
                  <a:schemeClr val="tx1"/>
                </a:solidFill>
              </a:rPr>
              <a:t>SharePoint Workspace</a:t>
            </a:r>
            <a:r>
              <a:rPr lang="zh-CN" altLang="en-US" sz="2000" dirty="0" smtClean="0">
                <a:solidFill>
                  <a:schemeClr val="tx1"/>
                </a:solidFill>
              </a:rPr>
              <a:t>提供离线应用支持</a:t>
            </a:r>
            <a:endParaRPr lang="en-US" sz="2000" dirty="0">
              <a:solidFill>
                <a:schemeClr val="tx1"/>
              </a:solidFill>
            </a:endParaRPr>
          </a:p>
        </p:txBody>
      </p:sp>
      <p:sp>
        <p:nvSpPr>
          <p:cNvPr id="16" name="Rounded Rectangle 15"/>
          <p:cNvSpPr/>
          <p:nvPr/>
        </p:nvSpPr>
        <p:spPr bwMode="auto">
          <a:xfrm>
            <a:off x="128279" y="3124731"/>
            <a:ext cx="2286000" cy="1453896"/>
          </a:xfrm>
          <a:prstGeom prst="roundRect">
            <a:avLst>
              <a:gd name="adj" fmla="val 8473"/>
            </a:avLst>
          </a:prstGeom>
          <a:gradFill flip="none" rotWithShape="1">
            <a:gsLst>
              <a:gs pos="0">
                <a:schemeClr val="bg2">
                  <a:lumMod val="90000"/>
                </a:schemeClr>
              </a:gs>
              <a:gs pos="21000">
                <a:srgbClr val="76B6EA"/>
              </a:gs>
              <a:gs pos="44000">
                <a:srgbClr val="1653C0"/>
              </a:gs>
              <a:gs pos="100000">
                <a:srgbClr val="1653C0"/>
              </a:gs>
            </a:gsLst>
            <a:lin ang="4200000" scaled="0"/>
            <a:tileRect/>
          </a:gradFill>
          <a:ln w="9525" cap="flat" cmpd="sng" algn="ctr">
            <a:noFill/>
            <a:prstDash val="solid"/>
            <a:round/>
            <a:headEnd type="none" w="med" len="med"/>
            <a:tailEnd type="none" w="med" len="med"/>
          </a:ln>
          <a:effectLst>
            <a:outerShdw blurRad="508000" sx="102000" sy="102000" algn="ctr" rotWithShape="0">
              <a:prstClr val="black"/>
            </a:outerShdw>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en-US" altLang="zh-CN" sz="2000" b="1" dirty="0" smtClean="0">
                <a:solidFill>
                  <a:schemeClr val="bg1"/>
                </a:solidFill>
                <a:latin typeface="+mn-lt"/>
              </a:rPr>
              <a:t>Office</a:t>
            </a:r>
            <a:r>
              <a:rPr lang="zh-CN" altLang="en-US" sz="2000" b="1" dirty="0" smtClean="0">
                <a:solidFill>
                  <a:schemeClr val="bg1"/>
                </a:solidFill>
                <a:latin typeface="+mn-lt"/>
              </a:rPr>
              <a:t>客户端集成</a:t>
            </a:r>
            <a:endParaRPr lang="en-US" altLang="zh-CN" sz="2000" b="1" dirty="0">
              <a:solidFill>
                <a:schemeClr val="bg1"/>
              </a:solidFill>
              <a:latin typeface="+mn-lt"/>
            </a:endParaRPr>
          </a:p>
        </p:txBody>
      </p:sp>
      <p:sp>
        <p:nvSpPr>
          <p:cNvPr id="17" name="Title 1"/>
          <p:cNvSpPr>
            <a:spLocks noGrp="1"/>
          </p:cNvSpPr>
          <p:nvPr>
            <p:ph type="title"/>
          </p:nvPr>
        </p:nvSpPr>
        <p:spPr>
          <a:xfrm>
            <a:off x="152400" y="230188"/>
            <a:ext cx="8382000" cy="664797"/>
          </a:xfrm>
        </p:spPr>
        <p:txBody>
          <a:bodyPr/>
          <a:lstStyle/>
          <a:p>
            <a:r>
              <a:rPr lang="zh-CN" altLang="en-US" sz="3600" dirty="0" smtClean="0">
                <a:cs typeface="Arial" charset="0"/>
              </a:rPr>
              <a:t>以</a:t>
            </a:r>
            <a:r>
              <a:rPr lang="zh-CN" altLang="en-US" sz="3600" dirty="0">
                <a:cs typeface="Arial" charset="0"/>
              </a:rPr>
              <a:t>人为本，提高员工工作效</a:t>
            </a:r>
            <a:r>
              <a:rPr lang="zh-CN" altLang="en-US" sz="3600" dirty="0" smtClean="0">
                <a:cs typeface="Arial" charset="0"/>
              </a:rPr>
              <a:t>率</a:t>
            </a:r>
            <a:endParaRPr lang="en-US" sz="3600" dirty="0">
              <a:sym typeface="Wingdings" pitchFamily="2" charset="2"/>
            </a:endParaRPr>
          </a:p>
        </p:txBody>
      </p:sp>
    </p:spTree>
    <p:extLst>
      <p:ext uri="{BB962C8B-B14F-4D97-AF65-F5344CB8AC3E}">
        <p14:creationId xmlns:p14="http://schemas.microsoft.com/office/powerpoint/2010/main" xmlns="" val="6965736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600" y="1219200"/>
            <a:ext cx="4623140" cy="3269116"/>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30" name="Freeform 6"/>
          <p:cNvSpPr>
            <a:spLocks/>
          </p:cNvSpPr>
          <p:nvPr/>
        </p:nvSpPr>
        <p:spPr bwMode="auto">
          <a:xfrm>
            <a:off x="4114801" y="20574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21" name="Title 1"/>
          <p:cNvSpPr txBox="1">
            <a:spLocks/>
          </p:cNvSpPr>
          <p:nvPr/>
        </p:nvSpPr>
        <p:spPr>
          <a:xfrm>
            <a:off x="381000" y="152400"/>
            <a:ext cx="8305800"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50000">
                      <a:schemeClr val="bg1"/>
                    </a:gs>
                    <a:gs pos="100000">
                      <a:schemeClr val="bg1"/>
                    </a:gs>
                  </a:gsLst>
                  <a:lin ang="5400000" scaled="0"/>
                </a:gradFill>
                <a:effectLst/>
                <a:latin typeface="Segoe UI" pitchFamily="34" charset="0"/>
                <a:ea typeface="+mn-ea"/>
                <a:cs typeface="Segoe UI" pitchFamily="34" charset="0"/>
              </a:defRPr>
            </a:lvl1pPr>
          </a:lstStyle>
          <a:p>
            <a:r>
              <a:rPr lang="zh-CN" alt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易于使用的操作界面</a:t>
            </a:r>
            <a:endParaRPr lang="en-US"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endParaRPr>
          </a:p>
        </p:txBody>
      </p:sp>
      <p:grpSp>
        <p:nvGrpSpPr>
          <p:cNvPr id="49" name="Group 15"/>
          <p:cNvGrpSpPr/>
          <p:nvPr/>
        </p:nvGrpSpPr>
        <p:grpSpPr>
          <a:xfrm>
            <a:off x="228600" y="4343400"/>
            <a:ext cx="1295400" cy="457200"/>
            <a:chOff x="5649685" y="2862942"/>
            <a:chExt cx="2377440" cy="438912"/>
          </a:xfrm>
        </p:grpSpPr>
        <p:sp>
          <p:nvSpPr>
            <p:cNvPr id="50" name="Rounded Rectangular Callout 49"/>
            <p:cNvSpPr/>
            <p:nvPr/>
          </p:nvSpPr>
          <p:spPr bwMode="auto">
            <a:xfrm>
              <a:off x="5649685" y="2862942"/>
              <a:ext cx="2377440" cy="438912"/>
            </a:xfrm>
            <a:prstGeom prst="wedgeRoundRectCallout">
              <a:avLst>
                <a:gd name="adj1" fmla="val 36121"/>
                <a:gd name="adj2" fmla="val -216008"/>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sz="1400"/>
            </a:p>
          </p:txBody>
        </p:sp>
        <p:sp>
          <p:nvSpPr>
            <p:cNvPr id="51" name="TextBox 50"/>
            <p:cNvSpPr txBox="1"/>
            <p:nvPr/>
          </p:nvSpPr>
          <p:spPr>
            <a:xfrm>
              <a:off x="5724144" y="2906085"/>
              <a:ext cx="2231572" cy="35263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t>AJAX</a:t>
              </a:r>
              <a:r>
                <a:rPr lang="zh-CN" altLang="en-US" dirty="0" smtClean="0"/>
                <a:t>界面</a:t>
              </a:r>
              <a:endParaRPr lang="en-US" dirty="0"/>
            </a:p>
          </p:txBody>
        </p:sp>
      </p:grpSp>
      <p:grpSp>
        <p:nvGrpSpPr>
          <p:cNvPr id="36" name="Group 262"/>
          <p:cNvGrpSpPr/>
          <p:nvPr/>
        </p:nvGrpSpPr>
        <p:grpSpPr>
          <a:xfrm>
            <a:off x="2580861" y="5181600"/>
            <a:ext cx="1447800" cy="457200"/>
            <a:chOff x="4803296" y="4106985"/>
            <a:chExt cx="2438400" cy="1066800"/>
          </a:xfrm>
        </p:grpSpPr>
        <p:sp>
          <p:nvSpPr>
            <p:cNvPr id="37" name="Rounded Rectangular Callout 36"/>
            <p:cNvSpPr/>
            <p:nvPr/>
          </p:nvSpPr>
          <p:spPr bwMode="auto">
            <a:xfrm>
              <a:off x="4803296" y="4106985"/>
              <a:ext cx="2438400" cy="1066800"/>
            </a:xfrm>
            <a:prstGeom prst="wedgeRoundRectCallout">
              <a:avLst>
                <a:gd name="adj1" fmla="val 66899"/>
                <a:gd name="adj2" fmla="val -367739"/>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defTabSz="-13873163" eaLnBrk="0" hangingPunct="0">
                <a:lnSpc>
                  <a:spcPct val="90000"/>
                </a:lnSpc>
                <a:buClr>
                  <a:srgbClr val="EEECE1"/>
                </a:buClr>
                <a:buSzPct val="85000"/>
                <a:defRPr/>
              </a:pPr>
              <a:endParaRPr lang="en-US" sz="1400" b="1">
                <a:solidFill>
                  <a:prstClr val="white">
                    <a:alpha val="100000"/>
                  </a:prstClr>
                </a:solidFill>
                <a:effectLst>
                  <a:outerShdw blurRad="38100" dist="38100" dir="2700000" algn="tl">
                    <a:srgbClr val="000000">
                      <a:alpha val="43137"/>
                    </a:srgbClr>
                  </a:outerShdw>
                </a:effectLst>
                <a:latin typeface="Segoe Semibold"/>
              </a:endParaRPr>
            </a:p>
          </p:txBody>
        </p:sp>
        <p:sp>
          <p:nvSpPr>
            <p:cNvPr id="45" name="Rounded Rectangle 44"/>
            <p:cNvSpPr/>
            <p:nvPr/>
          </p:nvSpPr>
          <p:spPr bwMode="auto">
            <a:xfrm>
              <a:off x="4876182" y="4207003"/>
              <a:ext cx="2295144" cy="923543"/>
            </a:xfrm>
            <a:prstGeom prst="roundRect">
              <a:avLst>
                <a:gd name="adj" fmla="val 12605"/>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400" dirty="0" smtClean="0">
                  <a:gradFill>
                    <a:gsLst>
                      <a:gs pos="50000">
                        <a:schemeClr val="bg1"/>
                      </a:gs>
                      <a:gs pos="100000">
                        <a:schemeClr val="bg1"/>
                      </a:gs>
                    </a:gsLst>
                    <a:lin ang="5400000" scaled="0"/>
                  </a:gradFill>
                  <a:effectLst>
                    <a:outerShdw sx="1000" sy="1000" algn="tl">
                      <a:srgbClr val="000000"/>
                    </a:outerShdw>
                  </a:effectLst>
                  <a:latin typeface="+mj-lt"/>
                </a:rPr>
                <a:t>跨浏览器平台</a:t>
              </a:r>
              <a:endParaRPr lang="en-US" altLang="zh-CN" sz="1400" dirty="0">
                <a:gradFill>
                  <a:gsLst>
                    <a:gs pos="50000">
                      <a:schemeClr val="bg1"/>
                    </a:gs>
                    <a:gs pos="100000">
                      <a:schemeClr val="bg1"/>
                    </a:gs>
                  </a:gsLst>
                  <a:lin ang="5400000" scaled="0"/>
                </a:gradFill>
                <a:effectLst>
                  <a:outerShdw sx="1000" sy="1000" algn="tl">
                    <a:srgbClr val="000000"/>
                  </a:outerShdw>
                </a:effectLst>
                <a:latin typeface="+mj-lt"/>
              </a:endParaRPr>
            </a:p>
          </p:txBody>
        </p:sp>
      </p:grpSp>
      <p:sp>
        <p:nvSpPr>
          <p:cNvPr id="66" name="Oval 65"/>
          <p:cNvSpPr/>
          <p:nvPr/>
        </p:nvSpPr>
        <p:spPr bwMode="auto">
          <a:xfrm>
            <a:off x="304800" y="5905500"/>
            <a:ext cx="1905000" cy="555534"/>
          </a:xfrm>
          <a:prstGeom prst="ellipse">
            <a:avLst/>
          </a:prstGeom>
          <a:solidFill>
            <a:srgbClr val="0070C0"/>
          </a:solidFill>
          <a:ln>
            <a:headEnd type="none" w="med" len="med"/>
            <a:tailEnd type="none" w="med" len="med"/>
          </a:ln>
          <a:effectLst>
            <a:outerShdw blurRad="177800" dist="177800" dir="5400000" sx="104000" sy="104000" rotWithShape="0">
              <a:schemeClr val="accent2">
                <a:alpha val="39000"/>
              </a:schemeClr>
            </a:outerShdw>
            <a:reflection blurRad="6350" stA="52000" endA="300" endPos="35000" dir="5400000" sy="-100000" algn="bl" rotWithShape="0"/>
          </a:effectLst>
          <a:scene3d>
            <a:camera prst="perspectiveRelaxed"/>
            <a:lightRig rig="threePt" dir="t">
              <a:rot lat="0" lon="0" rev="1200000"/>
            </a:lightRig>
          </a:scene3d>
          <a:sp3d>
            <a:bevelT w="63500" h="127000"/>
            <a:bevelB w="63500" h="635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67" name="Picture 3" descr="C:\Documents and Settings\Paul\My Documents\My Pictures\Office 14\Safari logo 2.png"/>
          <p:cNvPicPr>
            <a:picLocks noChangeAspect="1" noChangeArrowheads="1"/>
          </p:cNvPicPr>
          <p:nvPr/>
        </p:nvPicPr>
        <p:blipFill>
          <a:blip r:embed="rId6"/>
          <a:srcRect/>
          <a:stretch>
            <a:fillRect/>
          </a:stretch>
        </p:blipFill>
        <p:spPr bwMode="auto">
          <a:xfrm>
            <a:off x="381000" y="5676900"/>
            <a:ext cx="609600" cy="581501"/>
          </a:xfrm>
          <a:prstGeom prst="rect">
            <a:avLst/>
          </a:prstGeom>
          <a:ln>
            <a:noFill/>
          </a:ln>
          <a:effectLst>
            <a:outerShdw blurRad="292100" dist="139700" dir="2700000" algn="tl" rotWithShape="0">
              <a:srgbClr val="333333">
                <a:alpha val="65000"/>
              </a:srgbClr>
            </a:outerShdw>
          </a:effectLst>
        </p:spPr>
      </p:pic>
      <p:pic>
        <p:nvPicPr>
          <p:cNvPr id="68" name="Picture 5" descr="C:\Documents and Settings\Paul\My Documents\My Pictures\Office 14\firefox clean.png"/>
          <p:cNvPicPr>
            <a:picLocks noChangeAspect="1" noChangeArrowheads="1"/>
          </p:cNvPicPr>
          <p:nvPr/>
        </p:nvPicPr>
        <p:blipFill>
          <a:blip r:embed="rId7"/>
          <a:srcRect/>
          <a:stretch>
            <a:fillRect/>
          </a:stretch>
        </p:blipFill>
        <p:spPr bwMode="auto">
          <a:xfrm>
            <a:off x="990600" y="5638800"/>
            <a:ext cx="609600" cy="595849"/>
          </a:xfrm>
          <a:prstGeom prst="rect">
            <a:avLst/>
          </a:prstGeom>
          <a:ln>
            <a:noFill/>
          </a:ln>
          <a:effectLst>
            <a:outerShdw blurRad="292100" dist="139700" dir="2700000" algn="tl" rotWithShape="0">
              <a:srgbClr val="333333">
                <a:alpha val="65000"/>
              </a:srgbClr>
            </a:outerShdw>
          </a:effectLst>
        </p:spPr>
      </p:pic>
      <p:pic>
        <p:nvPicPr>
          <p:cNvPr id="69" name="Picture 10" descr="C:\Documents and Settings\Paul\My Documents\My Pictures\Office 14\IE_icon_cmyk_2in.png"/>
          <p:cNvPicPr>
            <a:picLocks noChangeAspect="1" noChangeArrowheads="1"/>
          </p:cNvPicPr>
          <p:nvPr/>
        </p:nvPicPr>
        <p:blipFill>
          <a:blip r:embed="rId8" cstate="print"/>
          <a:srcRect t="5788" r="8597" b="5524"/>
          <a:stretch>
            <a:fillRect/>
          </a:stretch>
        </p:blipFill>
        <p:spPr bwMode="auto">
          <a:xfrm>
            <a:off x="1524000" y="5638800"/>
            <a:ext cx="647700" cy="607618"/>
          </a:xfrm>
          <a:prstGeom prst="rect">
            <a:avLst/>
          </a:prstGeom>
          <a:ln>
            <a:noFill/>
          </a:ln>
          <a:effectLst>
            <a:outerShdw blurRad="292100" dist="139700" dir="2700000" algn="tl" rotWithShape="0">
              <a:srgbClr val="333333">
                <a:alpha val="65000"/>
              </a:srgbClr>
            </a:outerShdw>
          </a:effectLst>
        </p:spPr>
      </p:pic>
      <p:pic>
        <p:nvPicPr>
          <p:cNvPr id="2"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343400" y="3429000"/>
            <a:ext cx="4623141" cy="327716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grpSp>
        <p:nvGrpSpPr>
          <p:cNvPr id="46" name="Group 15"/>
          <p:cNvGrpSpPr/>
          <p:nvPr/>
        </p:nvGrpSpPr>
        <p:grpSpPr>
          <a:xfrm>
            <a:off x="1828800" y="4343400"/>
            <a:ext cx="1663080" cy="597768"/>
            <a:chOff x="5649685" y="2862943"/>
            <a:chExt cx="2377440" cy="438912"/>
          </a:xfrm>
        </p:grpSpPr>
        <p:sp>
          <p:nvSpPr>
            <p:cNvPr id="47" name="Rounded Rectangular Callout 46"/>
            <p:cNvSpPr/>
            <p:nvPr/>
          </p:nvSpPr>
          <p:spPr bwMode="auto">
            <a:xfrm>
              <a:off x="5649685" y="2862943"/>
              <a:ext cx="2377440" cy="438912"/>
            </a:xfrm>
            <a:prstGeom prst="wedgeRoundRectCallout">
              <a:avLst>
                <a:gd name="adj1" fmla="val 61482"/>
                <a:gd name="adj2" fmla="val -184601"/>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sz="1600"/>
            </a:p>
          </p:txBody>
        </p:sp>
        <p:sp>
          <p:nvSpPr>
            <p:cNvPr id="48" name="TextBox 47"/>
            <p:cNvSpPr txBox="1"/>
            <p:nvPr/>
          </p:nvSpPr>
          <p:spPr>
            <a:xfrm>
              <a:off x="5724144" y="2906085"/>
              <a:ext cx="2231572" cy="35263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zh-CN" altLang="en-US" sz="1600" dirty="0" smtClean="0"/>
                <a:t>快速设计主题</a:t>
              </a:r>
              <a:endParaRPr lang="en-US" sz="1600" dirty="0"/>
            </a:p>
          </p:txBody>
        </p:sp>
      </p:grpSp>
      <p:grpSp>
        <p:nvGrpSpPr>
          <p:cNvPr id="41" name="Group 15"/>
          <p:cNvGrpSpPr/>
          <p:nvPr/>
        </p:nvGrpSpPr>
        <p:grpSpPr>
          <a:xfrm>
            <a:off x="5958348" y="6093296"/>
            <a:ext cx="1447800" cy="688504"/>
            <a:chOff x="5649685" y="2800241"/>
            <a:chExt cx="2377440" cy="438912"/>
          </a:xfrm>
        </p:grpSpPr>
        <p:sp>
          <p:nvSpPr>
            <p:cNvPr id="42" name="Rounded Rectangular Callout 41"/>
            <p:cNvSpPr/>
            <p:nvPr/>
          </p:nvSpPr>
          <p:spPr bwMode="auto">
            <a:xfrm>
              <a:off x="5649685" y="2800241"/>
              <a:ext cx="2377440" cy="438912"/>
            </a:xfrm>
            <a:prstGeom prst="wedgeRoundRectCallout">
              <a:avLst>
                <a:gd name="adj1" fmla="val 54037"/>
                <a:gd name="adj2" fmla="val -172479"/>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sz="1600"/>
            </a:p>
          </p:txBody>
        </p:sp>
        <p:sp>
          <p:nvSpPr>
            <p:cNvPr id="43" name="TextBox 42"/>
            <p:cNvSpPr txBox="1"/>
            <p:nvPr/>
          </p:nvSpPr>
          <p:spPr>
            <a:xfrm>
              <a:off x="5748362" y="2850809"/>
              <a:ext cx="2231572" cy="35263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zh-CN" altLang="en-US" sz="1600" dirty="0"/>
                <a:t>内</a:t>
              </a:r>
              <a:r>
                <a:rPr lang="zh-CN" altLang="en-US" sz="1600" dirty="0" smtClean="0"/>
                <a:t>嵌多媒体播放</a:t>
              </a:r>
              <a:endParaRPr lang="en-US" sz="1600" dirty="0"/>
            </a:p>
          </p:txBody>
        </p:sp>
      </p:grpSp>
      <p:grpSp>
        <p:nvGrpSpPr>
          <p:cNvPr id="31" name="Group 15"/>
          <p:cNvGrpSpPr/>
          <p:nvPr/>
        </p:nvGrpSpPr>
        <p:grpSpPr>
          <a:xfrm>
            <a:off x="6096000" y="2667000"/>
            <a:ext cx="2133600" cy="609600"/>
            <a:chOff x="5649685" y="2862943"/>
            <a:chExt cx="2377440" cy="438912"/>
          </a:xfrm>
        </p:grpSpPr>
        <p:sp>
          <p:nvSpPr>
            <p:cNvPr id="32" name="Rounded Rectangular Callout 31"/>
            <p:cNvSpPr/>
            <p:nvPr/>
          </p:nvSpPr>
          <p:spPr bwMode="auto">
            <a:xfrm>
              <a:off x="5649685" y="2862943"/>
              <a:ext cx="2377440" cy="438912"/>
            </a:xfrm>
            <a:prstGeom prst="wedgeRoundRectCallout">
              <a:avLst>
                <a:gd name="adj1" fmla="val -56728"/>
                <a:gd name="adj2" fmla="val 219414"/>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sz="1400"/>
            </a:p>
          </p:txBody>
        </p:sp>
        <p:sp>
          <p:nvSpPr>
            <p:cNvPr id="33" name="TextBox 32"/>
            <p:cNvSpPr txBox="1"/>
            <p:nvPr/>
          </p:nvSpPr>
          <p:spPr>
            <a:xfrm>
              <a:off x="5724144" y="2906085"/>
              <a:ext cx="2231572" cy="352630"/>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t>Office Ribbon</a:t>
              </a:r>
              <a:r>
                <a:rPr lang="zh-CN" altLang="en-US" dirty="0" smtClean="0"/>
                <a:t>界面</a:t>
              </a:r>
              <a:endParaRPr lang="en-US" dirty="0"/>
            </a:p>
          </p:txBody>
        </p:sp>
      </p:grpSp>
      <p:pic>
        <p:nvPicPr>
          <p:cNvPr id="65" name="Picture 2" descr="C:\Documents and Settings\Paul\Local Settings\Temporary Internet Files\Content.IE5\LHXILVKW\MCj04338290000[1].png"/>
          <p:cNvPicPr>
            <a:picLocks noChangeAspect="1" noChangeArrowheads="1"/>
          </p:cNvPicPr>
          <p:nvPr/>
        </p:nvPicPr>
        <p:blipFill>
          <a:blip r:embed="rId10"/>
          <a:srcRect/>
          <a:stretch>
            <a:fillRect/>
          </a:stretch>
        </p:blipFill>
        <p:spPr bwMode="auto">
          <a:xfrm rot="5143780" flipH="1">
            <a:off x="3967334" y="3313841"/>
            <a:ext cx="605105" cy="571500"/>
          </a:xfrm>
          <a:prstGeom prst="rect">
            <a:avLst/>
          </a:prstGeom>
          <a:noFill/>
        </p:spPr>
      </p:pic>
      <p:grpSp>
        <p:nvGrpSpPr>
          <p:cNvPr id="62" name="Group 61"/>
          <p:cNvGrpSpPr/>
          <p:nvPr/>
        </p:nvGrpSpPr>
        <p:grpSpPr>
          <a:xfrm>
            <a:off x="4239091" y="3364943"/>
            <a:ext cx="275492" cy="282933"/>
            <a:chOff x="2183424" y="2046314"/>
            <a:chExt cx="275492" cy="282933"/>
          </a:xfrm>
        </p:grpSpPr>
        <p:pic>
          <p:nvPicPr>
            <p:cNvPr id="63" name="Picture 5" descr="C:\Documents and Settings\Paul\My Documents\My Pictures\Office 14\firefox clean.png"/>
            <p:cNvPicPr>
              <a:picLocks noChangeAspect="1" noChangeArrowheads="1"/>
            </p:cNvPicPr>
            <p:nvPr/>
          </p:nvPicPr>
          <p:blipFill>
            <a:blip r:embed="rId11" cstate="print"/>
            <a:srcRect/>
            <a:stretch>
              <a:fillRect/>
            </a:stretch>
          </p:blipFill>
          <p:spPr bwMode="auto">
            <a:xfrm>
              <a:off x="2183424" y="2060332"/>
              <a:ext cx="275121" cy="268915"/>
            </a:xfrm>
            <a:prstGeom prst="rect">
              <a:avLst/>
            </a:prstGeom>
            <a:ln>
              <a:noFill/>
            </a:ln>
            <a:effectLst/>
          </p:spPr>
        </p:pic>
        <p:sp>
          <p:nvSpPr>
            <p:cNvPr id="64" name="Flowchart: Connector 63"/>
            <p:cNvSpPr/>
            <p:nvPr/>
          </p:nvSpPr>
          <p:spPr bwMode="auto">
            <a:xfrm>
              <a:off x="2192216" y="2046314"/>
              <a:ext cx="266700" cy="266700"/>
            </a:xfrm>
            <a:prstGeom prst="flowChartConnector">
              <a:avLst/>
            </a:prstGeom>
            <a:solidFill>
              <a:srgbClr val="FFFFFF">
                <a:alpha val="2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latin typeface="Segoe" pitchFamily="34" charset="0"/>
              </a:endParaRPr>
            </a:p>
          </p:txBody>
        </p:sp>
      </p:grpSp>
    </p:spTree>
    <p:extLst>
      <p:ext uri="{BB962C8B-B14F-4D97-AF65-F5344CB8AC3E}">
        <p14:creationId xmlns:p14="http://schemas.microsoft.com/office/powerpoint/2010/main" xmlns="" val="164050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4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26" name="Title 25"/>
          <p:cNvSpPr>
            <a:spLocks noGrp="1"/>
          </p:cNvSpPr>
          <p:nvPr>
            <p:ph type="title"/>
          </p:nvPr>
        </p:nvSpPr>
        <p:spPr>
          <a:xfrm>
            <a:off x="381000" y="230188"/>
            <a:ext cx="8610600" cy="830997"/>
          </a:xfrm>
        </p:spPr>
        <p:txBody>
          <a:bodyPr/>
          <a:lstStyle/>
          <a:p>
            <a:r>
              <a:rPr lang="zh-CN" altLang="en-US" sz="3600" dirty="0" smtClean="0">
                <a:sym typeface="Wingdings" pitchFamily="2" charset="2"/>
              </a:rPr>
              <a:t>使用新方式协作</a:t>
            </a:r>
            <a:r>
              <a:rPr lang="en-US" sz="3600" dirty="0" smtClean="0">
                <a:sym typeface="Wingdings" pitchFamily="2" charset="2"/>
              </a:rPr>
              <a:t/>
            </a:r>
            <a:br>
              <a:rPr lang="en-US" sz="3600" dirty="0" smtClean="0">
                <a:sym typeface="Wingdings" pitchFamily="2" charset="2"/>
              </a:rPr>
            </a:br>
            <a:endParaRPr lang="en-US" sz="1800" dirty="0"/>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752600"/>
            <a:ext cx="4343400" cy="329636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grpSp>
        <p:nvGrpSpPr>
          <p:cNvPr id="30" name="Group 104"/>
          <p:cNvGrpSpPr/>
          <p:nvPr/>
        </p:nvGrpSpPr>
        <p:grpSpPr>
          <a:xfrm>
            <a:off x="1676400" y="1447800"/>
            <a:ext cx="3200400" cy="533400"/>
            <a:chOff x="5649685" y="2862945"/>
            <a:chExt cx="2377440" cy="438912"/>
          </a:xfrm>
        </p:grpSpPr>
        <p:sp>
          <p:nvSpPr>
            <p:cNvPr id="31" name="Rounded Rectangular Callout 30"/>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32" name="TextBox 31"/>
            <p:cNvSpPr txBox="1"/>
            <p:nvPr/>
          </p:nvSpPr>
          <p:spPr>
            <a:xfrm>
              <a:off x="5703718" y="2896707"/>
              <a:ext cx="2269375"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lvl="0"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a:gradFill>
                    <a:gsLst>
                      <a:gs pos="50000">
                        <a:schemeClr val="bg1"/>
                      </a:gs>
                      <a:gs pos="100000">
                        <a:schemeClr val="bg1"/>
                      </a:gs>
                    </a:gsLst>
                    <a:lin ang="5400000" scaled="0"/>
                  </a:gradFill>
                  <a:effectLst>
                    <a:outerShdw sx="1000" sy="1000" algn="tl">
                      <a:srgbClr val="000000"/>
                    </a:outerShdw>
                  </a:effectLst>
                  <a:latin typeface="+mj-lt"/>
                </a:rPr>
                <a:t>捕捉</a:t>
              </a: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Office</a:t>
              </a: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内的元数据</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pic>
        <p:nvPicPr>
          <p:cNvPr id="3789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7153" y="3124199"/>
            <a:ext cx="4415847" cy="331188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grpSp>
        <p:nvGrpSpPr>
          <p:cNvPr id="73" name="Group 104"/>
          <p:cNvGrpSpPr/>
          <p:nvPr/>
        </p:nvGrpSpPr>
        <p:grpSpPr>
          <a:xfrm>
            <a:off x="5715000" y="2819400"/>
            <a:ext cx="3124200" cy="533400"/>
            <a:chOff x="5649685" y="2862945"/>
            <a:chExt cx="2377440" cy="438912"/>
          </a:xfrm>
        </p:grpSpPr>
        <p:sp>
          <p:nvSpPr>
            <p:cNvPr id="74" name="Rounded Rectangular Callout 73"/>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75" name="TextBox 74"/>
            <p:cNvSpPr txBox="1"/>
            <p:nvPr/>
          </p:nvSpPr>
          <p:spPr>
            <a:xfrm>
              <a:off x="5703718" y="2896707"/>
              <a:ext cx="2269375"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lvl="0"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a:gradFill>
                    <a:gsLst>
                      <a:gs pos="50000">
                        <a:schemeClr val="bg1"/>
                      </a:gs>
                      <a:gs pos="100000">
                        <a:schemeClr val="bg1"/>
                      </a:gs>
                    </a:gsLst>
                    <a:lin ang="5400000" scaled="0"/>
                  </a:gradFill>
                  <a:effectLst>
                    <a:outerShdw sx="1000" sy="1000" algn="tl">
                      <a:srgbClr val="000000"/>
                    </a:outerShdw>
                  </a:effectLst>
                  <a:latin typeface="+mj-lt"/>
                </a:rPr>
                <a:t>基</a:t>
              </a: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于元数据搜索</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spTree>
    <p:extLst>
      <p:ext uri="{BB962C8B-B14F-4D97-AF65-F5344CB8AC3E}">
        <p14:creationId xmlns:p14="http://schemas.microsoft.com/office/powerpoint/2010/main" xmlns="" val="37467810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48"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chemeClr val="bg2"/>
              </a:gs>
              <a:gs pos="78000">
                <a:srgbClr val="000000">
                  <a:alpha val="0"/>
                </a:srgbClr>
              </a:gs>
              <a:gs pos="100000">
                <a:srgbClr val="000000">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pPr>
            <a:endParaRPr lang="en-US" dirty="0">
              <a:effectLst>
                <a:outerShdw blurRad="38100" dist="38100" dir="2700000" algn="tl">
                  <a:srgbClr val="000000">
                    <a:alpha val="43137"/>
                  </a:srgbClr>
                </a:outerShdw>
              </a:effectLst>
              <a:latin typeface="Segoe" pitchFamily="34" charset="0"/>
            </a:endParaRPr>
          </a:p>
        </p:txBody>
      </p:sp>
      <p:sp>
        <p:nvSpPr>
          <p:cNvPr id="26" name="Title 25"/>
          <p:cNvSpPr>
            <a:spLocks noGrp="1"/>
          </p:cNvSpPr>
          <p:nvPr>
            <p:ph type="title"/>
          </p:nvPr>
        </p:nvSpPr>
        <p:spPr>
          <a:xfrm>
            <a:off x="381000" y="230188"/>
            <a:ext cx="8610600" cy="1163395"/>
          </a:xfrm>
        </p:spPr>
        <p:txBody>
          <a:bodyPr/>
          <a:lstStyle/>
          <a:p>
            <a:r>
              <a:rPr lang="zh-CN" altLang="en-US" sz="3600" dirty="0" smtClean="0">
                <a:sym typeface="Wingdings" pitchFamily="2" charset="2"/>
              </a:rPr>
              <a:t>使用新方式协作</a:t>
            </a:r>
            <a:r>
              <a:rPr lang="en-US" sz="3600" dirty="0" smtClean="0">
                <a:sym typeface="Wingdings" pitchFamily="2" charset="2"/>
              </a:rPr>
              <a:t/>
            </a:r>
            <a:br>
              <a:rPr lang="en-US" sz="3600" dirty="0" smtClean="0">
                <a:sym typeface="Wingdings" pitchFamily="2" charset="2"/>
              </a:rPr>
            </a:br>
            <a:endParaRPr lang="en-US" sz="18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752600"/>
            <a:ext cx="4196080" cy="3192634"/>
          </a:xfrm>
          <a:prstGeom prst="rect">
            <a:avLst/>
          </a:prstGeom>
          <a:solidFill>
            <a:srgbClr val="FFFFFF">
              <a:shade val="85000"/>
            </a:srgbClr>
          </a:solidFill>
          <a:ln>
            <a:noFill/>
          </a:ln>
          <a:effectLst>
            <a:reflection blurRad="12700" stA="38000" endPos="28000" dist="5000" dir="5400000" sy="-100000" algn="bl" rotWithShape="0"/>
          </a:effec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70348" y="2438401"/>
            <a:ext cx="928512" cy="1371600"/>
          </a:xfrm>
          <a:prstGeom prst="rect">
            <a:avLst/>
          </a:prstGeom>
          <a:ln>
            <a:noFill/>
          </a:ln>
          <a:effectLst>
            <a:outerShdw blurRad="292100" dist="139700" dir="2700000" algn="tl" rotWithShape="0">
              <a:srgbClr val="333333">
                <a:alpha val="65000"/>
              </a:srgbClr>
            </a:outerShdw>
          </a:effectLst>
          <a:extLst/>
        </p:spPr>
      </p:pic>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67200" y="3352800"/>
            <a:ext cx="4495800" cy="3097108"/>
          </a:xfrm>
          <a:prstGeom prst="rect">
            <a:avLst/>
          </a:prstGeom>
          <a:solidFill>
            <a:srgbClr val="FFFFFF">
              <a:shade val="85000"/>
            </a:srgbClr>
          </a:solidFill>
          <a:ln>
            <a:noFill/>
          </a:ln>
          <a:effectLst>
            <a:reflection blurRad="12700" stA="38000" endPos="28000" dist="5000" dir="5400000" sy="-100000" algn="bl" rotWithShape="0"/>
          </a:effectLst>
        </p:spPr>
      </p:pic>
      <p:grpSp>
        <p:nvGrpSpPr>
          <p:cNvPr id="30" name="Group 104"/>
          <p:cNvGrpSpPr/>
          <p:nvPr/>
        </p:nvGrpSpPr>
        <p:grpSpPr>
          <a:xfrm>
            <a:off x="1600200" y="1437861"/>
            <a:ext cx="3200400" cy="533400"/>
            <a:chOff x="5649685" y="2862945"/>
            <a:chExt cx="2377440" cy="438912"/>
          </a:xfrm>
        </p:grpSpPr>
        <p:sp>
          <p:nvSpPr>
            <p:cNvPr id="31" name="Rounded Rectangular Callout 30"/>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32" name="TextBox 31"/>
            <p:cNvSpPr txBox="1"/>
            <p:nvPr/>
          </p:nvSpPr>
          <p:spPr>
            <a:xfrm>
              <a:off x="5703718" y="2896707"/>
              <a:ext cx="2269375"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lvl="0"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在</a:t>
              </a: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Excel Services</a:t>
              </a: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中分析数据</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grpSp>
        <p:nvGrpSpPr>
          <p:cNvPr id="73" name="Group 104"/>
          <p:cNvGrpSpPr/>
          <p:nvPr/>
        </p:nvGrpSpPr>
        <p:grpSpPr>
          <a:xfrm>
            <a:off x="5715000" y="2971800"/>
            <a:ext cx="3124200" cy="533400"/>
            <a:chOff x="5649685" y="2862945"/>
            <a:chExt cx="2377440" cy="438912"/>
          </a:xfrm>
        </p:grpSpPr>
        <p:sp>
          <p:nvSpPr>
            <p:cNvPr id="74" name="Rounded Rectangular Callout 73"/>
            <p:cNvSpPr/>
            <p:nvPr/>
          </p:nvSpPr>
          <p:spPr bwMode="auto">
            <a:xfrm>
              <a:off x="5649685" y="2862945"/>
              <a:ext cx="2377440" cy="438912"/>
            </a:xfrm>
            <a:prstGeom prst="wedgeRoundRectCallout">
              <a:avLst>
                <a:gd name="adj1" fmla="val -13263"/>
                <a:gd name="adj2" fmla="val -41565"/>
                <a:gd name="adj3" fmla="val 16667"/>
              </a:avLst>
            </a:prstGeom>
            <a:solidFill>
              <a:schemeClr val="bg2">
                <a:lumMod val="90000"/>
              </a:schemeClr>
            </a:solidFill>
            <a:ln w="15875" cap="flat" cmpd="sng" algn="ctr">
              <a:solidFill>
                <a:srgbClr val="1C86F0"/>
              </a:solidFill>
              <a:prstDash val="solid"/>
              <a:round/>
              <a:headEnd type="none" w="med" len="med"/>
              <a:tailEnd type="none" w="med" len="med"/>
            </a:ln>
            <a:effectLst/>
          </p:spPr>
          <p:txBody>
            <a:bodyPr vert="horz" wrap="square" lIns="0" tIns="0" rIns="0" bIns="0" rtlCol="0" anchor="ctr" compatLnSpc="1">
              <a:noAutofit/>
            </a:bodyPr>
            <a:lstStyle/>
            <a:p>
              <a:pPr algn="ctr">
                <a:defRPr/>
              </a:pPr>
              <a:endParaRPr lang="en-US" sz="1700" b="1">
                <a:solidFill>
                  <a:prstClr val="white">
                    <a:alpha val="100000"/>
                  </a:prstClr>
                </a:solidFill>
                <a:effectLst>
                  <a:outerShdw blurRad="38100" dist="38100" dir="2700000" algn="tl">
                    <a:srgbClr val="000000">
                      <a:alpha val="43137"/>
                    </a:srgbClr>
                  </a:outerShdw>
                </a:effectLst>
                <a:latin typeface="Segoe Semibold"/>
              </a:endParaRPr>
            </a:p>
          </p:txBody>
        </p:sp>
        <p:sp>
          <p:nvSpPr>
            <p:cNvPr id="75" name="TextBox 74"/>
            <p:cNvSpPr txBox="1"/>
            <p:nvPr/>
          </p:nvSpPr>
          <p:spPr>
            <a:xfrm>
              <a:off x="5703718" y="2896707"/>
              <a:ext cx="2269375" cy="371387"/>
            </a:xfrm>
            <a:prstGeom prst="roundRect">
              <a:avLst/>
            </a:prstGeom>
            <a:gradFill flip="none" rotWithShape="1">
              <a:gsLst>
                <a:gs pos="0">
                  <a:schemeClr val="bg2">
                    <a:lumMod val="75000"/>
                  </a:schemeClr>
                </a:gs>
                <a:gs pos="21000">
                  <a:schemeClr val="bg2">
                    <a:lumMod val="50000"/>
                  </a:schemeClr>
                </a:gs>
                <a:gs pos="44000">
                  <a:srgbClr val="1653C0"/>
                </a:gs>
                <a:gs pos="100000">
                  <a:srgbClr val="1653C0"/>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lvl="0" algn="ctr" defTabSz="-13873163" eaLnBrk="0" hangingPunct="0">
                <a:lnSpc>
                  <a:spcPct val="90000"/>
                </a:lnSpc>
                <a:spcBef>
                  <a:spcPct val="30000"/>
                </a:spcBef>
                <a:buClr>
                  <a:schemeClr val="tx2"/>
                </a:buClr>
                <a:buSzPct val="85000"/>
                <a:defRPr sz="2200">
                  <a:gradFill flip="none" rotWithShape="1">
                    <a:gsLst>
                      <a:gs pos="0">
                        <a:schemeClr val="tx1"/>
                      </a:gs>
                      <a:gs pos="100000">
                        <a:schemeClr val="tx1"/>
                      </a:gs>
                    </a:gsLst>
                    <a:lin ang="2700000" scaled="1"/>
                    <a:tileRect/>
                  </a:gradFill>
                  <a:effectLst>
                    <a:outerShdw blurRad="38100" dist="38100" dir="2700000" algn="tl">
                      <a:srgbClr val="000000">
                        <a:alpha val="43137"/>
                      </a:srgbClr>
                    </a:outerShdw>
                  </a:effectLst>
                </a:defRPr>
              </a:pPr>
              <a:r>
                <a:rPr lang="zh-CN" altLang="en-US" sz="1700" dirty="0">
                  <a:gradFill>
                    <a:gsLst>
                      <a:gs pos="50000">
                        <a:schemeClr val="bg1"/>
                      </a:gs>
                      <a:gs pos="100000">
                        <a:schemeClr val="bg1"/>
                      </a:gs>
                    </a:gsLst>
                    <a:lin ang="5400000" scaled="0"/>
                  </a:gradFill>
                  <a:effectLst>
                    <a:outerShdw sx="1000" sy="1000" algn="tl">
                      <a:srgbClr val="000000"/>
                    </a:outerShdw>
                  </a:effectLst>
                  <a:latin typeface="+mj-lt"/>
                </a:rPr>
                <a:t>使用</a:t>
              </a:r>
              <a:r>
                <a:rPr lang="en-US" altLang="zh-CN" sz="1700" dirty="0" err="1" smtClean="0">
                  <a:gradFill>
                    <a:gsLst>
                      <a:gs pos="50000">
                        <a:schemeClr val="bg1"/>
                      </a:gs>
                      <a:gs pos="100000">
                        <a:schemeClr val="bg1"/>
                      </a:gs>
                    </a:gsLst>
                    <a:lin ang="5400000" scaled="0"/>
                  </a:gradFill>
                  <a:effectLst>
                    <a:outerShdw sx="1000" sy="1000" algn="tl">
                      <a:srgbClr val="000000"/>
                    </a:outerShdw>
                  </a:effectLst>
                  <a:latin typeface="+mj-lt"/>
                </a:rPr>
                <a:t>PerformancePoint</a:t>
              </a:r>
              <a:r>
                <a:rPr lang="en-US" altLang="zh-CN" sz="1700" dirty="0" smtClean="0">
                  <a:gradFill>
                    <a:gsLst>
                      <a:gs pos="50000">
                        <a:schemeClr val="bg1"/>
                      </a:gs>
                      <a:gs pos="100000">
                        <a:schemeClr val="bg1"/>
                      </a:gs>
                    </a:gsLst>
                    <a:lin ang="5400000" scaled="0"/>
                  </a:gradFill>
                  <a:effectLst>
                    <a:outerShdw sx="1000" sy="1000" algn="tl">
                      <a:srgbClr val="000000"/>
                    </a:outerShdw>
                  </a:effectLst>
                  <a:latin typeface="+mj-lt"/>
                </a:rPr>
                <a:t> Services</a:t>
              </a:r>
              <a:r>
                <a:rPr lang="zh-CN" altLang="en-US" sz="1700" dirty="0" smtClean="0">
                  <a:gradFill>
                    <a:gsLst>
                      <a:gs pos="50000">
                        <a:schemeClr val="bg1"/>
                      </a:gs>
                      <a:gs pos="100000">
                        <a:schemeClr val="bg1"/>
                      </a:gs>
                    </a:gsLst>
                    <a:lin ang="5400000" scaled="0"/>
                  </a:gradFill>
                  <a:effectLst>
                    <a:outerShdw sx="1000" sy="1000" algn="tl">
                      <a:srgbClr val="000000"/>
                    </a:outerShdw>
                  </a:effectLst>
                  <a:latin typeface="+mj-lt"/>
                </a:rPr>
                <a:t>创建记分卡</a:t>
              </a:r>
              <a:endParaRPr lang="en-US" altLang="zh-CN" sz="1700" dirty="0">
                <a:gradFill>
                  <a:gsLst>
                    <a:gs pos="50000">
                      <a:schemeClr val="bg1"/>
                    </a:gs>
                    <a:gs pos="100000">
                      <a:schemeClr val="bg1"/>
                    </a:gs>
                  </a:gsLst>
                  <a:lin ang="5400000" scaled="0"/>
                </a:gradFill>
                <a:effectLst>
                  <a:outerShdw sx="1000" sy="1000" algn="tl">
                    <a:srgbClr val="000000"/>
                  </a:outerShdw>
                </a:effectLst>
                <a:latin typeface="+mj-lt"/>
              </a:endParaRPr>
            </a:p>
          </p:txBody>
        </p:sp>
      </p:grpSp>
    </p:spTree>
    <p:extLst>
      <p:ext uri="{BB962C8B-B14F-4D97-AF65-F5344CB8AC3E}">
        <p14:creationId xmlns:p14="http://schemas.microsoft.com/office/powerpoint/2010/main" xmlns="" val="803360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ppt/theme/themeOverride2.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ppt/theme/themeOverride3.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ppt/theme/themeOverride4.xml><?xml version="1.0" encoding="utf-8"?>
<a:themeOverride xmlns:a="http://schemas.openxmlformats.org/drawingml/2006/main">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themeOverride>
</file>

<file path=docProps/app.xml><?xml version="1.0" encoding="utf-8"?>
<Properties xmlns="http://schemas.openxmlformats.org/officeDocument/2006/extended-properties" xmlns:vt="http://schemas.openxmlformats.org/officeDocument/2006/docPropsVTypes">
  <Template/>
  <TotalTime>0</TotalTime>
  <Words>948</Words>
  <Application>Microsoft Office PowerPoint</Application>
  <PresentationFormat>全屏显示(4:3)</PresentationFormat>
  <Paragraphs>283</Paragraphs>
  <Slides>29</Slides>
  <Notes>29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1" baseType="lpstr">
      <vt:lpstr>Office 主题</vt:lpstr>
      <vt:lpstr>Image</vt:lpstr>
      <vt:lpstr>幻灯片 1</vt:lpstr>
      <vt:lpstr>SharePoint 2010新技术揭秘</vt:lpstr>
      <vt:lpstr>SharePoint 2010及Office 2010开发周期</vt:lpstr>
      <vt:lpstr>当今工作环境面临的挑战</vt:lpstr>
      <vt:lpstr>Microsoft SharePoint 2010 面向企业和互联网的商业协作平台</vt:lpstr>
      <vt:lpstr>以人为本，提高员工工作效率</vt:lpstr>
      <vt:lpstr>幻灯片 7</vt:lpstr>
      <vt:lpstr>使用新方式协作 </vt:lpstr>
      <vt:lpstr>使用新方式协作 </vt:lpstr>
      <vt:lpstr>与客户端紧密集成</vt:lpstr>
      <vt:lpstr>SharePoint Workspace离线办公</vt:lpstr>
      <vt:lpstr>在任意地点与人交流协作</vt:lpstr>
      <vt:lpstr>演 示</vt:lpstr>
      <vt:lpstr>一体化架构减少信息系统支出</vt:lpstr>
      <vt:lpstr>幻灯片 15</vt:lpstr>
      <vt:lpstr>幻灯片 16</vt:lpstr>
      <vt:lpstr>幻灯片 17</vt:lpstr>
      <vt:lpstr>主动式平台问题排查与管理</vt:lpstr>
      <vt:lpstr>快速响应业务需求</vt:lpstr>
      <vt:lpstr>快速响应业务需求</vt:lpstr>
      <vt:lpstr>优化的SharePoint专业开发环境</vt:lpstr>
      <vt:lpstr>无代码搭建解决方案更加简单快捷</vt:lpstr>
      <vt:lpstr>挖掘现有业务应用潜力</vt:lpstr>
      <vt:lpstr>支持多种标准</vt:lpstr>
      <vt:lpstr>参考资源</vt:lpstr>
      <vt:lpstr>幻灯片 26</vt:lpstr>
      <vt:lpstr>疑问和解答</vt:lpstr>
      <vt:lpstr>幻灯片 28</vt:lpstr>
      <vt:lpstr>幻灯片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2009-10-29T02:45:28Z</dcterms:created>
  <dcterms:modified xsi:type="dcterms:W3CDTF">2009-10-29T02:45:36Z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