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5"/>
  </p:notesMasterIdLst>
  <p:sldIdLst>
    <p:sldId id="256" r:id="rId2"/>
    <p:sldId id="257" r:id="rId3"/>
    <p:sldId id="293" r:id="rId4"/>
    <p:sldId id="259" r:id="rId5"/>
    <p:sldId id="299" r:id="rId6"/>
    <p:sldId id="301" r:id="rId7"/>
    <p:sldId id="278" r:id="rId8"/>
    <p:sldId id="279" r:id="rId9"/>
    <p:sldId id="294" r:id="rId10"/>
    <p:sldId id="295" r:id="rId11"/>
    <p:sldId id="296" r:id="rId12"/>
    <p:sldId id="302" r:id="rId13"/>
    <p:sldId id="297" r:id="rId14"/>
    <p:sldId id="298" r:id="rId15"/>
    <p:sldId id="303" r:id="rId16"/>
    <p:sldId id="304" r:id="rId17"/>
    <p:sldId id="287" r:id="rId18"/>
    <p:sldId id="305" r:id="rId19"/>
    <p:sldId id="289" r:id="rId20"/>
    <p:sldId id="276" r:id="rId21"/>
    <p:sldId id="272" r:id="rId22"/>
    <p:sldId id="274" r:id="rId23"/>
    <p:sldId id="275" r:id="rId2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9347" autoAdjust="0"/>
  </p:normalViewPr>
  <p:slideViewPr>
    <p:cSldViewPr>
      <p:cViewPr varScale="1">
        <p:scale>
          <a:sx n="60" d="100"/>
          <a:sy n="60" d="100"/>
        </p:scale>
        <p:origin x="-708" y="-90"/>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extLst>
      <p:ext uri="{BB962C8B-B14F-4D97-AF65-F5344CB8AC3E}">
        <p14:creationId xmlns:p14="http://schemas.microsoft.com/office/powerpoint/2010/main" xmlns="" val="2425426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xmlns="" val="172272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10/29/2009 10:48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10/29/2009 10:48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900DA239-50B2-4766-8975-F71EEC30C40B}" type="slidenum">
              <a:rPr lang="en-US"/>
              <a:pPr defTabSz="912813" fontAlgn="base">
                <a:spcBef>
                  <a:spcPct val="0"/>
                </a:spcBef>
                <a:spcAft>
                  <a:spcPct val="0"/>
                </a:spcAft>
                <a:defRPr/>
              </a:pPr>
              <a:t>20</a:t>
            </a:fld>
            <a:endParaRPr lang="en-US"/>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wrap="square" numCol="1" anchor="t" anchorCtr="0" compatLnSpc="1">
            <a:prstTxWarp prst="textNoShape">
              <a:avLst/>
            </a:prstTxWarp>
            <a:noAutofit/>
          </a:bodyPr>
          <a:lstStyle/>
          <a:p>
            <a:pPr eaLnBrk="1" hangingPunct="1">
              <a:spcBef>
                <a:spcPct val="0"/>
              </a:spcBef>
            </a:pPr>
            <a:endParaRPr lang="en-US" dirty="0" smtClean="0"/>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smtClean="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a:rPr>
            </a:br>
            <a:r>
              <a:rPr lang="en-US" smtClean="0">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4D093EF9-4CBF-4804-9B06-C2E1D7466A5E}" type="datetime1">
              <a:rPr lang="en-US"/>
              <a:pPr defTabSz="912813" fontAlgn="base">
                <a:spcBef>
                  <a:spcPct val="0"/>
                </a:spcBef>
                <a:spcAft>
                  <a:spcPct val="0"/>
                </a:spcAft>
                <a:defRPr/>
              </a:pPr>
              <a:t>10/29/2009</a:t>
            </a:fld>
            <a:endParaRPr lang="en-US"/>
          </a:p>
        </p:txBody>
      </p:sp>
      <p:sp>
        <p:nvSpPr>
          <p:cNvPr id="30726"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5</a:t>
            </a:fld>
            <a:endParaRPr lang="zh-CN" altLang="en-US"/>
          </a:p>
        </p:txBody>
      </p:sp>
    </p:spTree>
    <p:extLst>
      <p:ext uri="{BB962C8B-B14F-4D97-AF65-F5344CB8AC3E}">
        <p14:creationId xmlns:p14="http://schemas.microsoft.com/office/powerpoint/2010/main" xmlns="" val="3031119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6</a:t>
            </a:fld>
            <a:endParaRPr lang="zh-CN" altLang="en-US"/>
          </a:p>
        </p:txBody>
      </p:sp>
    </p:spTree>
    <p:extLst>
      <p:ext uri="{BB962C8B-B14F-4D97-AF65-F5344CB8AC3E}">
        <p14:creationId xmlns:p14="http://schemas.microsoft.com/office/powerpoint/2010/main" xmlns="" val="97614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10/29/2009 10:47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10/29/2009 10:47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a:prstGeom prst="rect">
            <a:avLst/>
          </a:prstGeo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MSconfidential.png"/>
          <p:cNvPicPr>
            <a:picLocks noChangeAspect="1"/>
          </p:cNvPicPr>
          <p:nvPr userDrawn="1"/>
        </p:nvPicPr>
        <p:blipFill>
          <a:blip r:embed="rId2"/>
          <a:stretch>
            <a:fillRect/>
          </a:stretch>
        </p:blipFill>
        <p:spPr bwMode="invGray">
          <a:xfrm>
            <a:off x="3550921" y="6477000"/>
            <a:ext cx="2042159" cy="304800"/>
          </a:xfrm>
          <a:prstGeom prst="rect">
            <a:avLst/>
          </a:prstGeom>
        </p:spPr>
      </p:pic>
    </p:spTree>
    <p:extLst>
      <p:ext uri="{BB962C8B-B14F-4D97-AF65-F5344CB8AC3E}">
        <p14:creationId xmlns:p14="http://schemas.microsoft.com/office/powerpoint/2010/main" xmlns="" val="107986281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 id="2147483669"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界面逻辑</a:t>
            </a:r>
            <a:endParaRPr lang="zh-CN" altLang="en-US" dirty="0"/>
          </a:p>
        </p:txBody>
      </p:sp>
    </p:spTree>
    <p:extLst>
      <p:ext uri="{BB962C8B-B14F-4D97-AF65-F5344CB8AC3E}">
        <p14:creationId xmlns:p14="http://schemas.microsoft.com/office/powerpoint/2010/main" xmlns="" val="484457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数据宏</a:t>
            </a:r>
            <a:endParaRPr lang="zh-CN" altLang="en-US" dirty="0"/>
          </a:p>
        </p:txBody>
      </p:sp>
    </p:spTree>
    <p:extLst>
      <p:ext uri="{BB962C8B-B14F-4D97-AF65-F5344CB8AC3E}">
        <p14:creationId xmlns:p14="http://schemas.microsoft.com/office/powerpoint/2010/main" xmlns="" val="3600569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界面宏</a:t>
            </a:r>
            <a:r>
              <a:rPr lang="zh-CN" altLang="en-US" dirty="0"/>
              <a:t>处理</a:t>
            </a:r>
            <a:endParaRPr lang="en-US" dirty="0"/>
          </a:p>
        </p:txBody>
      </p:sp>
      <p:sp>
        <p:nvSpPr>
          <p:cNvPr id="3" name="Content Placeholder 2"/>
          <p:cNvSpPr>
            <a:spLocks noGrp="1"/>
          </p:cNvSpPr>
          <p:nvPr>
            <p:ph idx="1"/>
          </p:nvPr>
        </p:nvSpPr>
        <p:spPr/>
        <p:txBody>
          <a:bodyPr/>
          <a:lstStyle/>
          <a:p>
            <a:r>
              <a:rPr lang="zh-CN" altLang="en-US" dirty="0" smtClean="0"/>
              <a:t>传统的 </a:t>
            </a:r>
            <a:r>
              <a:rPr lang="en-US" altLang="zh-CN" dirty="0" smtClean="0"/>
              <a:t>Access </a:t>
            </a:r>
            <a:r>
              <a:rPr lang="zh-CN" altLang="en-US" dirty="0" smtClean="0"/>
              <a:t>宏处理</a:t>
            </a:r>
            <a:endParaRPr lang="en-US" dirty="0" smtClean="0"/>
          </a:p>
          <a:p>
            <a:r>
              <a:rPr lang="zh-CN" altLang="en-US" dirty="0" smtClean="0"/>
              <a:t>关于界面</a:t>
            </a:r>
            <a:endParaRPr lang="en-US" dirty="0" smtClean="0"/>
          </a:p>
          <a:p>
            <a:pPr lvl="1"/>
            <a:r>
              <a:rPr lang="zh-CN" altLang="en-US" dirty="0" smtClean="0"/>
              <a:t>对表单及控件上事件的回应</a:t>
            </a:r>
            <a:endParaRPr lang="en-US" dirty="0" smtClean="0"/>
          </a:p>
          <a:p>
            <a:pPr lvl="1"/>
            <a:r>
              <a:rPr lang="zh-CN" altLang="en-US" dirty="0" smtClean="0"/>
              <a:t>驱动应用导航浏览</a:t>
            </a:r>
            <a:endParaRPr lang="en-US" dirty="0" smtClean="0"/>
          </a:p>
          <a:p>
            <a:pPr lvl="1"/>
            <a:r>
              <a:rPr lang="zh-CN" altLang="en-US" dirty="0" smtClean="0"/>
              <a:t>并不能直接访问数据</a:t>
            </a:r>
            <a:endParaRPr lang="en-US" dirty="0" smtClean="0"/>
          </a:p>
          <a:p>
            <a:r>
              <a:rPr lang="zh-CN" altLang="en-US" dirty="0" smtClean="0"/>
              <a:t>基于</a:t>
            </a:r>
            <a:r>
              <a:rPr lang="en-US" altLang="zh-CN" dirty="0" smtClean="0"/>
              <a:t>Web</a:t>
            </a:r>
            <a:r>
              <a:rPr lang="zh-CN" altLang="en-US" dirty="0" smtClean="0"/>
              <a:t>的可用性</a:t>
            </a:r>
            <a:endParaRPr lang="en-US" dirty="0" smtClean="0"/>
          </a:p>
          <a:p>
            <a:pPr lvl="1"/>
            <a:r>
              <a:rPr lang="zh-CN" altLang="en-US" dirty="0" smtClean="0"/>
              <a:t>举例：不允许修改菜单</a:t>
            </a:r>
            <a:endParaRPr lang="en-US" dirty="0" smtClean="0"/>
          </a:p>
          <a:p>
            <a:pPr lvl="1"/>
            <a:r>
              <a:rPr lang="zh-CN" altLang="en-US" dirty="0" smtClean="0"/>
              <a:t>转换为</a:t>
            </a:r>
            <a:r>
              <a:rPr lang="en-US" dirty="0" smtClean="0"/>
              <a:t> JavaScript</a:t>
            </a:r>
          </a:p>
          <a:p>
            <a:endParaRPr lang="en-US" dirty="0" smtClean="0"/>
          </a:p>
        </p:txBody>
      </p:sp>
    </p:spTree>
    <p:extLst>
      <p:ext uri="{BB962C8B-B14F-4D97-AF65-F5344CB8AC3E}">
        <p14:creationId xmlns:p14="http://schemas.microsoft.com/office/powerpoint/2010/main" xmlns="" val="3020329578"/>
      </p:ext>
    </p:extLst>
  </p:cSld>
  <p:clrMapOvr>
    <a:masterClrMapping/>
  </p:clrMapOvr>
  <mc:AlternateContent xmlns:mc="http://schemas.openxmlformats.org/markup-compatibility/2006">
    <mc:Choice xmlns:p14="http://schemas.microsoft.com/office/powerpoint/2010/main" xmlns="" Requires="p14">
      <p:transition spd="slow" p14:dur="2000" advTm="69328"/>
    </mc:Choice>
    <mc:Fallback>
      <p:transition spd="slow" advTm="69328"/>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dirty="0" smtClean="0"/>
              <a:t>Office</a:t>
            </a:r>
            <a:r>
              <a:rPr lang="zh-CN" altLang="en-US" dirty="0" smtClean="0"/>
              <a:t>主题</a:t>
            </a:r>
            <a:endParaRPr lang="zh-CN" altLang="en-US" dirty="0"/>
          </a:p>
        </p:txBody>
      </p:sp>
    </p:spTree>
    <p:extLst>
      <p:ext uri="{BB962C8B-B14F-4D97-AF65-F5344CB8AC3E}">
        <p14:creationId xmlns:p14="http://schemas.microsoft.com/office/powerpoint/2010/main" xmlns="" val="2653402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发布到</a:t>
            </a:r>
            <a:r>
              <a:rPr lang="en-US" altLang="zh-CN" dirty="0" smtClean="0"/>
              <a:t>SharePoint</a:t>
            </a:r>
            <a:endParaRPr lang="zh-CN" altLang="en-US" dirty="0"/>
          </a:p>
        </p:txBody>
      </p:sp>
    </p:spTree>
    <p:extLst>
      <p:ext uri="{BB962C8B-B14F-4D97-AF65-F5344CB8AC3E}">
        <p14:creationId xmlns:p14="http://schemas.microsoft.com/office/powerpoint/2010/main" xmlns="" val="28527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a:t>
            </a:r>
            <a:r>
              <a:rPr lang="zh-CN" altLang="en-US" dirty="0" smtClean="0"/>
              <a:t>服务 </a:t>
            </a:r>
            <a:r>
              <a:rPr lang="en-US" altLang="zh-CN" dirty="0" smtClean="0"/>
              <a:t>( Access Service )</a:t>
            </a:r>
            <a:endParaRPr lang="en-US" dirty="0"/>
          </a:p>
        </p:txBody>
      </p:sp>
      <p:sp>
        <p:nvSpPr>
          <p:cNvPr id="3" name="Content Placeholder 2"/>
          <p:cNvSpPr>
            <a:spLocks noGrp="1"/>
          </p:cNvSpPr>
          <p:nvPr>
            <p:ph idx="1"/>
          </p:nvPr>
        </p:nvSpPr>
        <p:spPr/>
        <p:txBody>
          <a:bodyPr>
            <a:normAutofit/>
          </a:bodyPr>
          <a:lstStyle/>
          <a:p>
            <a:r>
              <a:rPr lang="zh-CN" altLang="en-US" dirty="0" smtClean="0"/>
              <a:t>将应用程序发布到</a:t>
            </a:r>
            <a:r>
              <a:rPr lang="en-US" altLang="zh-CN" dirty="0" smtClean="0"/>
              <a:t>SharePoint</a:t>
            </a:r>
            <a:endParaRPr lang="en-US" dirty="0" smtClean="0"/>
          </a:p>
          <a:p>
            <a:pPr lvl="1"/>
            <a:r>
              <a:rPr lang="zh-CN" altLang="en-US" dirty="0" smtClean="0"/>
              <a:t>数据表 （</a:t>
            </a:r>
            <a:r>
              <a:rPr lang="en-US" dirty="0" smtClean="0"/>
              <a:t>Tables</a:t>
            </a:r>
            <a:r>
              <a:rPr lang="zh-CN" altLang="en-US" dirty="0" smtClean="0"/>
              <a:t>）</a:t>
            </a:r>
            <a:r>
              <a:rPr lang="en-US" dirty="0" smtClean="0"/>
              <a:t>     </a:t>
            </a:r>
            <a:r>
              <a:rPr lang="en-US" dirty="0" smtClean="0">
                <a:sym typeface="Wingdings" pitchFamily="2" charset="2"/>
              </a:rPr>
              <a:t></a:t>
            </a:r>
            <a:r>
              <a:rPr lang="en-US" dirty="0" smtClean="0"/>
              <a:t> SharePoint </a:t>
            </a:r>
            <a:r>
              <a:rPr lang="zh-CN" altLang="en-US" dirty="0" smtClean="0"/>
              <a:t>列表</a:t>
            </a:r>
            <a:r>
              <a:rPr lang="zh-CN" altLang="en-US" dirty="0"/>
              <a:t>（</a:t>
            </a:r>
            <a:r>
              <a:rPr lang="en-US" dirty="0" smtClean="0"/>
              <a:t>Lists</a:t>
            </a:r>
            <a:r>
              <a:rPr lang="zh-CN" altLang="en-US" dirty="0" smtClean="0"/>
              <a:t>）</a:t>
            </a:r>
            <a:endParaRPr lang="en-US" dirty="0"/>
          </a:p>
          <a:p>
            <a:pPr lvl="1"/>
            <a:r>
              <a:rPr lang="zh-CN" altLang="en-US" dirty="0" smtClean="0"/>
              <a:t>查询 （</a:t>
            </a:r>
            <a:r>
              <a:rPr lang="en-US" dirty="0" smtClean="0"/>
              <a:t>Queries</a:t>
            </a:r>
            <a:r>
              <a:rPr lang="zh-CN" altLang="en-US" dirty="0" smtClean="0"/>
              <a:t>）</a:t>
            </a:r>
            <a:r>
              <a:rPr lang="en-US" dirty="0" smtClean="0"/>
              <a:t>  </a:t>
            </a:r>
            <a:r>
              <a:rPr lang="en-US" dirty="0" smtClean="0">
                <a:sym typeface="Wingdings" pitchFamily="2" charset="2"/>
              </a:rPr>
              <a:t></a:t>
            </a:r>
            <a:r>
              <a:rPr lang="en-US" dirty="0" smtClean="0"/>
              <a:t> </a:t>
            </a:r>
            <a:r>
              <a:rPr lang="en-US" dirty="0"/>
              <a:t>XAS </a:t>
            </a:r>
            <a:r>
              <a:rPr lang="zh-CN" altLang="en-US" dirty="0" smtClean="0"/>
              <a:t>查询处理</a:t>
            </a:r>
            <a:r>
              <a:rPr lang="en-US" dirty="0"/>
              <a:t>	</a:t>
            </a:r>
          </a:p>
          <a:p>
            <a:pPr lvl="1"/>
            <a:r>
              <a:rPr lang="zh-CN" altLang="en-US" dirty="0" smtClean="0"/>
              <a:t>宏</a:t>
            </a:r>
            <a:r>
              <a:rPr lang="en-US" dirty="0" smtClean="0"/>
              <a:t>   </a:t>
            </a:r>
            <a:r>
              <a:rPr lang="en-US" dirty="0" smtClean="0">
                <a:sym typeface="Wingdings" pitchFamily="2" charset="2"/>
              </a:rPr>
              <a:t></a:t>
            </a:r>
            <a:r>
              <a:rPr lang="en-US" dirty="0" smtClean="0"/>
              <a:t> </a:t>
            </a:r>
            <a:r>
              <a:rPr lang="en-US" altLang="zh-CN" dirty="0" smtClean="0"/>
              <a:t>SharePoint</a:t>
            </a:r>
            <a:r>
              <a:rPr lang="zh-CN" altLang="en-US" dirty="0" smtClean="0"/>
              <a:t>工具流（数据宏）或者</a:t>
            </a:r>
            <a:r>
              <a:rPr lang="en-US" altLang="zh-CN" dirty="0" err="1" smtClean="0"/>
              <a:t>Javascript</a:t>
            </a:r>
            <a:endParaRPr lang="en-US" altLang="zh-CN" dirty="0" smtClean="0"/>
          </a:p>
          <a:p>
            <a:pPr lvl="1"/>
            <a:r>
              <a:rPr lang="zh-CN" altLang="en-US" dirty="0" smtClean="0"/>
              <a:t>窗格（</a:t>
            </a:r>
            <a:r>
              <a:rPr lang="en-US" dirty="0" smtClean="0"/>
              <a:t>Forms</a:t>
            </a:r>
            <a:r>
              <a:rPr lang="zh-CN" altLang="en-US" dirty="0" smtClean="0"/>
              <a:t>）</a:t>
            </a:r>
            <a:r>
              <a:rPr lang="en-US" dirty="0" smtClean="0"/>
              <a:t>     </a:t>
            </a:r>
            <a:r>
              <a:rPr lang="en-US" dirty="0" smtClean="0">
                <a:sym typeface="Wingdings" pitchFamily="2" charset="2"/>
              </a:rPr>
              <a:t></a:t>
            </a:r>
            <a:r>
              <a:rPr lang="en-US" dirty="0" smtClean="0"/>
              <a:t> </a:t>
            </a:r>
            <a:r>
              <a:rPr lang="zh-CN" altLang="en-US" dirty="0" smtClean="0"/>
              <a:t>表单</a:t>
            </a:r>
            <a:r>
              <a:rPr lang="en-US" dirty="0" smtClean="0"/>
              <a:t>XML</a:t>
            </a:r>
            <a:r>
              <a:rPr lang="zh-CN" altLang="en-US" dirty="0" smtClean="0"/>
              <a:t>（</a:t>
            </a:r>
            <a:r>
              <a:rPr lang="en-US" altLang="zh-CN" dirty="0" smtClean="0"/>
              <a:t>ASPX</a:t>
            </a:r>
            <a:r>
              <a:rPr lang="zh-CN" altLang="en-US" dirty="0" smtClean="0"/>
              <a:t>）</a:t>
            </a:r>
            <a:endParaRPr lang="en-US" dirty="0"/>
          </a:p>
          <a:p>
            <a:pPr lvl="1"/>
            <a:r>
              <a:rPr lang="zh-CN" altLang="en-US" dirty="0" smtClean="0"/>
              <a:t>报表</a:t>
            </a:r>
            <a:r>
              <a:rPr lang="en-US" altLang="zh-CN" dirty="0"/>
              <a:t> </a:t>
            </a:r>
            <a:r>
              <a:rPr lang="en-US" dirty="0" smtClean="0"/>
              <a:t> </a:t>
            </a:r>
            <a:r>
              <a:rPr lang="en-US" dirty="0" smtClean="0">
                <a:sym typeface="Wingdings" pitchFamily="2" charset="2"/>
              </a:rPr>
              <a:t></a:t>
            </a:r>
            <a:r>
              <a:rPr lang="en-US" dirty="0" smtClean="0"/>
              <a:t> </a:t>
            </a:r>
            <a:r>
              <a:rPr lang="en-US" dirty="0"/>
              <a:t>Report </a:t>
            </a:r>
            <a:r>
              <a:rPr lang="en-US" dirty="0" smtClean="0"/>
              <a:t>ML </a:t>
            </a:r>
            <a:r>
              <a:rPr lang="zh-CN" altLang="en-US" dirty="0" smtClean="0"/>
              <a:t>（</a:t>
            </a:r>
            <a:r>
              <a:rPr lang="en-US" altLang="zh-CN" dirty="0" smtClean="0"/>
              <a:t>RDL</a:t>
            </a:r>
            <a:r>
              <a:rPr lang="zh-CN" altLang="en-US" dirty="0" smtClean="0"/>
              <a:t>）</a:t>
            </a:r>
            <a:endParaRPr lang="en-US" dirty="0" smtClean="0"/>
          </a:p>
          <a:p>
            <a:r>
              <a:rPr lang="zh-CN" altLang="en-US" dirty="0" smtClean="0"/>
              <a:t>允许逻辑运行在宿主环境中</a:t>
            </a:r>
            <a:endParaRPr lang="en-US" dirty="0"/>
          </a:p>
          <a:p>
            <a:pPr lvl="1"/>
            <a:r>
              <a:rPr lang="zh-CN" altLang="en-US" dirty="0" smtClean="0"/>
              <a:t>可扩展性</a:t>
            </a:r>
            <a:endParaRPr lang="en-US" dirty="0"/>
          </a:p>
          <a:p>
            <a:pPr lvl="1"/>
            <a:r>
              <a:rPr lang="zh-CN" altLang="en-US" dirty="0"/>
              <a:t>安</a:t>
            </a:r>
            <a:r>
              <a:rPr lang="zh-CN" altLang="en-US" dirty="0" smtClean="0"/>
              <a:t>全灵活性（无需签名）</a:t>
            </a:r>
            <a:endParaRPr lang="en-US" dirty="0"/>
          </a:p>
        </p:txBody>
      </p:sp>
    </p:spTree>
    <p:extLst>
      <p:ext uri="{BB962C8B-B14F-4D97-AF65-F5344CB8AC3E}">
        <p14:creationId xmlns:p14="http://schemas.microsoft.com/office/powerpoint/2010/main" xmlns="" val="28375882"/>
      </p:ext>
    </p:extLst>
  </p:cSld>
  <p:clrMapOvr>
    <a:masterClrMapping/>
  </p:clrMapOvr>
  <mc:AlternateContent xmlns:mc="http://schemas.openxmlformats.org/markup-compatibility/2006">
    <mc:Choice xmlns:p14="http://schemas.microsoft.com/office/powerpoint/2010/main" xmlns="" Requires="p14">
      <p:transition spd="slow" p14:dur="2000" advTm="156140"/>
    </mc:Choice>
    <mc:Fallback>
      <p:transition spd="slow" advTm="15614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报表及同步</a:t>
            </a:r>
            <a:endParaRPr lang="zh-CN" altLang="en-US" dirty="0"/>
          </a:p>
        </p:txBody>
      </p:sp>
    </p:spTree>
    <p:extLst>
      <p:ext uri="{BB962C8B-B14F-4D97-AF65-F5344CB8AC3E}">
        <p14:creationId xmlns:p14="http://schemas.microsoft.com/office/powerpoint/2010/main" xmlns="" val="3648510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altLang="en-US" dirty="0" smtClean="0"/>
              <a:t>关于数据的底层架构</a:t>
            </a:r>
            <a:endParaRPr lang="zh-CN" altLang="en-US" dirty="0"/>
          </a:p>
        </p:txBody>
      </p:sp>
      <p:sp>
        <p:nvSpPr>
          <p:cNvPr id="5" name="Content Placeholder 4"/>
          <p:cNvSpPr>
            <a:spLocks noGrp="1"/>
          </p:cNvSpPr>
          <p:nvPr>
            <p:ph idx="1"/>
          </p:nvPr>
        </p:nvSpPr>
        <p:spPr/>
        <p:txBody>
          <a:bodyPr/>
          <a:lstStyle/>
          <a:p>
            <a:r>
              <a:rPr lang="en-US" altLang="zh-CN" dirty="0" smtClean="0"/>
              <a:t>SharePoint</a:t>
            </a:r>
            <a:r>
              <a:rPr lang="zh-CN" altLang="en-US" dirty="0" smtClean="0"/>
              <a:t>数据平台</a:t>
            </a:r>
            <a:endParaRPr lang="en-US" altLang="zh-CN" dirty="0" smtClean="0"/>
          </a:p>
          <a:p>
            <a:pPr lvl="1"/>
            <a:r>
              <a:rPr lang="zh-CN" altLang="en-US" dirty="0"/>
              <a:t>数</a:t>
            </a:r>
            <a:r>
              <a:rPr lang="zh-CN" altLang="en-US" dirty="0" smtClean="0"/>
              <a:t>据级验证</a:t>
            </a:r>
            <a:endParaRPr lang="en-US" altLang="zh-CN" dirty="0" smtClean="0"/>
          </a:p>
          <a:p>
            <a:pPr lvl="1"/>
            <a:r>
              <a:rPr lang="zh-CN" altLang="en-US" dirty="0"/>
              <a:t>关</a:t>
            </a:r>
            <a:r>
              <a:rPr lang="zh-CN" altLang="en-US" dirty="0" smtClean="0"/>
              <a:t>联列表</a:t>
            </a:r>
            <a:endParaRPr lang="en-US" altLang="zh-CN" dirty="0" smtClean="0"/>
          </a:p>
          <a:p>
            <a:pPr lvl="1"/>
            <a:r>
              <a:rPr lang="zh-CN" altLang="en-US" dirty="0" smtClean="0"/>
              <a:t>唯一栏位约束</a:t>
            </a:r>
            <a:endParaRPr lang="en-US" altLang="zh-CN" dirty="0" smtClean="0"/>
          </a:p>
          <a:p>
            <a:r>
              <a:rPr lang="zh-CN" altLang="en-US" dirty="0"/>
              <a:t>应</a:t>
            </a:r>
            <a:r>
              <a:rPr lang="zh-CN" altLang="en-US" dirty="0" smtClean="0"/>
              <a:t>用服务器可随时扩展</a:t>
            </a:r>
            <a:endParaRPr lang="en-US" altLang="zh-CN" dirty="0" smtClean="0"/>
          </a:p>
          <a:p>
            <a:pPr lvl="1"/>
            <a:r>
              <a:rPr lang="en-US" altLang="zh-CN" dirty="0" smtClean="0"/>
              <a:t>Access </a:t>
            </a:r>
            <a:r>
              <a:rPr lang="zh-CN" altLang="en-US" dirty="0" smtClean="0"/>
              <a:t>数据服务（</a:t>
            </a:r>
            <a:r>
              <a:rPr lang="en-US" altLang="zh-CN" dirty="0" smtClean="0"/>
              <a:t>ADS</a:t>
            </a:r>
            <a:r>
              <a:rPr lang="zh-CN" altLang="en-US" dirty="0" smtClean="0"/>
              <a:t>）缓存及查询</a:t>
            </a:r>
            <a:endParaRPr lang="en-US" altLang="zh-CN" dirty="0" smtClean="0"/>
          </a:p>
          <a:p>
            <a:r>
              <a:rPr lang="en-US" altLang="zh-CN" dirty="0" smtClean="0"/>
              <a:t>Access</a:t>
            </a:r>
            <a:r>
              <a:rPr lang="zh-CN" altLang="en-US" dirty="0" smtClean="0"/>
              <a:t>客户端缓存及离线功能</a:t>
            </a:r>
            <a:endParaRPr lang="zh-CN" altLang="en-US" dirty="0"/>
          </a:p>
        </p:txBody>
      </p:sp>
    </p:spTree>
    <p:extLst>
      <p:ext uri="{BB962C8B-B14F-4D97-AF65-F5344CB8AC3E}">
        <p14:creationId xmlns:p14="http://schemas.microsoft.com/office/powerpoint/2010/main" xmlns="" val="34395129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大数据集</a:t>
            </a:r>
            <a:endParaRPr lang="zh-CN" altLang="en-US" dirty="0"/>
          </a:p>
        </p:txBody>
      </p:sp>
    </p:spTree>
    <p:extLst>
      <p:ext uri="{BB962C8B-B14F-4D97-AF65-F5344CB8AC3E}">
        <p14:creationId xmlns:p14="http://schemas.microsoft.com/office/powerpoint/2010/main" xmlns="" val="3645713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zh-CN" dirty="0" smtClean="0"/>
              <a:t>VBA </a:t>
            </a:r>
            <a:r>
              <a:rPr lang="zh-CN" altLang="en-US" dirty="0" smtClean="0"/>
              <a:t>及客户端对象</a:t>
            </a:r>
            <a:endParaRPr lang="zh-CN" altLang="en-US" dirty="0"/>
          </a:p>
        </p:txBody>
      </p:sp>
      <p:sp>
        <p:nvSpPr>
          <p:cNvPr id="5" name="Content Placeholder 4"/>
          <p:cNvSpPr>
            <a:spLocks noGrp="1"/>
          </p:cNvSpPr>
          <p:nvPr>
            <p:ph idx="1"/>
          </p:nvPr>
        </p:nvSpPr>
        <p:spPr/>
        <p:txBody>
          <a:bodyPr/>
          <a:lstStyle/>
          <a:p>
            <a:r>
              <a:rPr lang="zh-CN" altLang="en-US" dirty="0" smtClean="0"/>
              <a:t>对象数据可传递到服务器，或从服务器返回，并继续在</a:t>
            </a:r>
            <a:r>
              <a:rPr lang="en-US" altLang="zh-CN" dirty="0" smtClean="0"/>
              <a:t>Access</a:t>
            </a:r>
            <a:r>
              <a:rPr lang="zh-CN" altLang="en-US" dirty="0" smtClean="0"/>
              <a:t>客户端工作</a:t>
            </a:r>
            <a:endParaRPr lang="zh-CN" altLang="en-US" dirty="0"/>
          </a:p>
        </p:txBody>
      </p:sp>
    </p:spTree>
    <p:extLst>
      <p:ext uri="{BB962C8B-B14F-4D97-AF65-F5344CB8AC3E}">
        <p14:creationId xmlns:p14="http://schemas.microsoft.com/office/powerpoint/2010/main" xmlns="" val="194629662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SharePoint 2010 </a:t>
            </a:r>
            <a:r>
              <a:rPr lang="zh-CN" altLang="en-US" dirty="0"/>
              <a:t>与 </a:t>
            </a:r>
            <a:r>
              <a:rPr lang="en-US" altLang="zh-CN" dirty="0"/>
              <a:t>Access 2010 </a:t>
            </a:r>
            <a:r>
              <a:rPr lang="zh-CN" altLang="en-US" dirty="0"/>
              <a:t>构建团队级数据应用</a:t>
            </a:r>
          </a:p>
        </p:txBody>
      </p:sp>
      <p:sp>
        <p:nvSpPr>
          <p:cNvPr id="5" name="文本占位符 4"/>
          <p:cNvSpPr>
            <a:spLocks noGrp="1"/>
          </p:cNvSpPr>
          <p:nvPr>
            <p:ph type="body" sz="quarter" idx="10"/>
          </p:nvPr>
        </p:nvSpPr>
        <p:spPr/>
        <p:txBody>
          <a:bodyPr/>
          <a:lstStyle/>
          <a:p>
            <a:r>
              <a:rPr lang="en-US" altLang="zh-CN" dirty="0" smtClean="0"/>
              <a:t>OFC206</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p:txBody>
          <a:bodyPr/>
          <a:lstStyle/>
          <a:p>
            <a:r>
              <a:rPr lang="zh-CN" altLang="en-US" sz="4400" dirty="0" smtClean="0"/>
              <a:t>小结</a:t>
            </a:r>
            <a:endParaRPr lang="en-US" sz="4400" dirty="0"/>
          </a:p>
        </p:txBody>
      </p:sp>
      <p:sp>
        <p:nvSpPr>
          <p:cNvPr id="29698" name="Rectangle 9"/>
          <p:cNvSpPr>
            <a:spLocks noGrp="1" noChangeArrowheads="1"/>
          </p:cNvSpPr>
          <p:nvPr>
            <p:ph idx="1"/>
          </p:nvPr>
        </p:nvSpPr>
        <p:spPr/>
        <p:txBody>
          <a:bodyPr/>
          <a:lstStyle/>
          <a:p>
            <a:r>
              <a:rPr lang="zh-CN" altLang="en-US" dirty="0" smtClean="0"/>
              <a:t>我们讲解了</a:t>
            </a:r>
            <a:r>
              <a:rPr lang="en-US" dirty="0" smtClean="0"/>
              <a:t>:  </a:t>
            </a:r>
          </a:p>
          <a:p>
            <a:pPr lvl="1"/>
            <a:r>
              <a:rPr lang="en-US" altLang="zh-CN" sz="2400" dirty="0" smtClean="0"/>
              <a:t>IT</a:t>
            </a:r>
            <a:r>
              <a:rPr lang="zh-CN" altLang="en-US" sz="2400" dirty="0" smtClean="0"/>
              <a:t>专家及开发人员如何</a:t>
            </a:r>
            <a:r>
              <a:rPr lang="zh-CN" altLang="en-US" sz="2400" b="1" dirty="0" smtClean="0"/>
              <a:t>管理</a:t>
            </a:r>
            <a:r>
              <a:rPr lang="en-US" altLang="zh-CN" sz="2400" b="1" dirty="0" smtClean="0"/>
              <a:t>Access</a:t>
            </a:r>
            <a:r>
              <a:rPr lang="zh-CN" altLang="en-US" sz="2400" b="1" dirty="0" smtClean="0"/>
              <a:t>数据</a:t>
            </a:r>
            <a:r>
              <a:rPr lang="zh-CN" altLang="en-US" sz="2400" dirty="0" smtClean="0"/>
              <a:t>和</a:t>
            </a:r>
            <a:r>
              <a:rPr lang="zh-CN" altLang="en-US" sz="2400" b="1" dirty="0" smtClean="0"/>
              <a:t>应用程序</a:t>
            </a:r>
            <a:endParaRPr lang="en-US" sz="2400" b="1" dirty="0"/>
          </a:p>
          <a:p>
            <a:pPr lvl="1"/>
            <a:r>
              <a:rPr lang="zh-CN" altLang="en-US" sz="2400" dirty="0" smtClean="0"/>
              <a:t>提供给业务人员一种更灵活的方式来</a:t>
            </a:r>
            <a:r>
              <a:rPr lang="zh-CN" altLang="en-US" sz="2400" b="1" dirty="0" smtClean="0"/>
              <a:t>创建应用</a:t>
            </a:r>
            <a:r>
              <a:rPr lang="zh-CN" altLang="en-US" sz="2400" dirty="0" smtClean="0"/>
              <a:t>、基于团队数据进行</a:t>
            </a:r>
            <a:r>
              <a:rPr lang="zh-CN" altLang="en-US" sz="2400" b="1" dirty="0" smtClean="0"/>
              <a:t>共享及协作</a:t>
            </a:r>
            <a:endParaRPr lang="en-US" altLang="zh-CN" sz="2400" b="1" dirty="0" smtClean="0"/>
          </a:p>
          <a:p>
            <a:pPr lvl="1"/>
            <a:r>
              <a:rPr lang="zh-CN" altLang="en-US" dirty="0" smtClean="0"/>
              <a:t>所有的</a:t>
            </a:r>
            <a:r>
              <a:rPr lang="en-US" altLang="zh-CN" dirty="0" smtClean="0"/>
              <a:t>Access</a:t>
            </a:r>
            <a:r>
              <a:rPr lang="zh-CN" altLang="en-US" dirty="0" smtClean="0"/>
              <a:t>应用纳入到</a:t>
            </a:r>
            <a:r>
              <a:rPr lang="en-US" altLang="zh-CN" b="1" dirty="0" smtClean="0"/>
              <a:t>SharePoint</a:t>
            </a:r>
            <a:r>
              <a:rPr lang="zh-CN" altLang="en-US" b="1" dirty="0" smtClean="0"/>
              <a:t>体系架构</a:t>
            </a:r>
            <a:r>
              <a:rPr lang="zh-CN" altLang="en-US" dirty="0" smtClean="0"/>
              <a:t>中进行集中管理</a:t>
            </a:r>
            <a:endParaRPr lang="en-US" sz="2400" dirty="0"/>
          </a:p>
          <a:p>
            <a:pPr lvl="0"/>
            <a:r>
              <a:rPr lang="zh-CN" altLang="en-US" sz="2800" dirty="0" smtClean="0"/>
              <a:t>改善的</a:t>
            </a:r>
            <a:r>
              <a:rPr lang="en-US" altLang="zh-CN" sz="2800" dirty="0" smtClean="0"/>
              <a:t>Access</a:t>
            </a:r>
            <a:r>
              <a:rPr lang="zh-CN" altLang="en-US" sz="2800" dirty="0" smtClean="0"/>
              <a:t>客户端设计及客户化工具可用于创建新一代的数据应用程序</a:t>
            </a:r>
            <a:endParaRPr lang="en-US" sz="2800" dirty="0"/>
          </a:p>
          <a:p>
            <a:pPr lvl="0"/>
            <a:r>
              <a:rPr lang="zh-CN" altLang="en-US" sz="2800" b="1" dirty="0" smtClean="0"/>
              <a:t>节省您的投资：通过低成本的快速响应开发及数据运维管理</a:t>
            </a:r>
            <a:endParaRPr lang="en-US" sz="2800" dirty="0"/>
          </a:p>
        </p:txBody>
      </p:sp>
    </p:spTree>
    <p:extLst>
      <p:ext uri="{BB962C8B-B14F-4D97-AF65-F5344CB8AC3E}">
        <p14:creationId xmlns:p14="http://schemas.microsoft.com/office/powerpoint/2010/main" xmlns="" val="265563494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视 频</a:t>
            </a:r>
            <a:endParaRPr lang="zh-CN" altLang="en-US" dirty="0"/>
          </a:p>
        </p:txBody>
      </p:sp>
      <p:sp>
        <p:nvSpPr>
          <p:cNvPr id="5" name="文本占位符 4"/>
          <p:cNvSpPr>
            <a:spLocks noGrp="1"/>
          </p:cNvSpPr>
          <p:nvPr>
            <p:ph type="body" sz="quarter" idx="10"/>
          </p:nvPr>
        </p:nvSpPr>
        <p:spPr/>
        <p:txBody>
          <a:bodyPr/>
          <a:lstStyle/>
          <a:p>
            <a:endParaRPr lang="zh-CN" altLang="en-US" dirty="0"/>
          </a:p>
        </p:txBody>
      </p:sp>
      <p:sp>
        <p:nvSpPr>
          <p:cNvPr id="6" name="文本占位符 5"/>
          <p:cNvSpPr>
            <a:spLocks noGrp="1"/>
          </p:cNvSpPr>
          <p:nvPr>
            <p:ph type="body" sz="quarter" idx="11"/>
          </p:nvPr>
        </p:nvSpPr>
        <p:spPr/>
        <p:txBody>
          <a:bodyPr/>
          <a:lstStyle/>
          <a:p>
            <a:endParaRPr lang="zh-CN" altLang="en-US" dirty="0"/>
          </a:p>
        </p:txBody>
      </p:sp>
    </p:spTree>
    <p:extLst>
      <p:ext uri="{BB962C8B-B14F-4D97-AF65-F5344CB8AC3E}">
        <p14:creationId xmlns:p14="http://schemas.microsoft.com/office/powerpoint/2010/main" xmlns="" val="3283938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日程</a:t>
            </a:r>
          </a:p>
        </p:txBody>
      </p:sp>
      <p:sp>
        <p:nvSpPr>
          <p:cNvPr id="3" name="内容占位符 2"/>
          <p:cNvSpPr>
            <a:spLocks noGrp="1"/>
          </p:cNvSpPr>
          <p:nvPr>
            <p:ph idx="1"/>
          </p:nvPr>
        </p:nvSpPr>
        <p:spPr/>
        <p:txBody>
          <a:bodyPr/>
          <a:lstStyle/>
          <a:p>
            <a:r>
              <a:rPr lang="zh-CN" altLang="en-US" dirty="0" smtClean="0"/>
              <a:t>现代应用所面临的挑战</a:t>
            </a:r>
            <a:endParaRPr lang="en-US" altLang="zh-CN" dirty="0" smtClean="0"/>
          </a:p>
          <a:p>
            <a:r>
              <a:rPr lang="en-US" altLang="zh-CN" dirty="0" smtClean="0"/>
              <a:t>Access</a:t>
            </a:r>
            <a:r>
              <a:rPr lang="zh-CN" altLang="en-US" dirty="0"/>
              <a:t> </a:t>
            </a:r>
            <a:r>
              <a:rPr lang="en-US" altLang="zh-CN" dirty="0" smtClean="0"/>
              <a:t>2010 </a:t>
            </a:r>
            <a:r>
              <a:rPr lang="zh-CN" altLang="en-US" dirty="0" smtClean="0"/>
              <a:t>新功能</a:t>
            </a:r>
            <a:endParaRPr lang="en-US" altLang="zh-CN" dirty="0" smtClean="0"/>
          </a:p>
          <a:p>
            <a:r>
              <a:rPr lang="zh-CN" altLang="en-US" dirty="0"/>
              <a:t>基</a:t>
            </a:r>
            <a:r>
              <a:rPr lang="zh-CN" altLang="en-US" dirty="0" smtClean="0"/>
              <a:t>于</a:t>
            </a:r>
            <a:r>
              <a:rPr lang="en-US" altLang="zh-CN" dirty="0" smtClean="0"/>
              <a:t>Access 2010</a:t>
            </a:r>
            <a:r>
              <a:rPr lang="zh-CN" altLang="en-US" dirty="0" smtClean="0"/>
              <a:t>的应用创建</a:t>
            </a:r>
            <a:endParaRPr lang="en-US" altLang="zh-CN" dirty="0" smtClean="0"/>
          </a:p>
          <a:p>
            <a:r>
              <a:rPr lang="zh-CN" altLang="en-US" dirty="0" smtClean="0"/>
              <a:t>小结</a:t>
            </a:r>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CN" altLang="en-US" dirty="0" smtClean="0"/>
              <a:t>挑战</a:t>
            </a:r>
            <a:endParaRPr lang="zh-CN" altLang="en-US" dirty="0"/>
          </a:p>
        </p:txBody>
      </p:sp>
      <p:grpSp>
        <p:nvGrpSpPr>
          <p:cNvPr id="32" name="Group 31"/>
          <p:cNvGrpSpPr/>
          <p:nvPr/>
        </p:nvGrpSpPr>
        <p:grpSpPr>
          <a:xfrm>
            <a:off x="6627648" y="1588150"/>
            <a:ext cx="2271713" cy="5007570"/>
            <a:chOff x="883697" y="1850430"/>
            <a:chExt cx="2271713" cy="5007570"/>
          </a:xfrm>
        </p:grpSpPr>
        <p:pic>
          <p:nvPicPr>
            <p:cNvPr id="8" name="Picture 9"/>
            <p:cNvPicPr>
              <a:picLocks noChangeAspect="1" noChangeArrowheads="1"/>
            </p:cNvPicPr>
            <p:nvPr/>
          </p:nvPicPr>
          <p:blipFill>
            <a:blip r:embed="rId3"/>
            <a:srcRect/>
            <a:stretch>
              <a:fillRect/>
            </a:stretch>
          </p:blipFill>
          <p:spPr bwMode="auto">
            <a:xfrm>
              <a:off x="883697" y="1850430"/>
              <a:ext cx="1847850" cy="2352675"/>
            </a:xfrm>
            <a:prstGeom prst="rect">
              <a:avLst/>
            </a:prstGeom>
            <a:noFill/>
            <a:ln w="9525">
              <a:noFill/>
              <a:miter lim="800000"/>
              <a:headEnd/>
              <a:tailEnd/>
            </a:ln>
          </p:spPr>
        </p:pic>
        <p:grpSp>
          <p:nvGrpSpPr>
            <p:cNvPr id="11" name="Group 12"/>
            <p:cNvGrpSpPr>
              <a:grpSpLocks/>
            </p:cNvGrpSpPr>
            <p:nvPr/>
          </p:nvGrpSpPr>
          <p:grpSpPr bwMode="auto">
            <a:xfrm>
              <a:off x="958310" y="3350618"/>
              <a:ext cx="2197100" cy="679450"/>
              <a:chOff x="277" y="1765"/>
              <a:chExt cx="1384" cy="428"/>
            </a:xfrm>
          </p:grpSpPr>
          <p:pic>
            <p:nvPicPr>
              <p:cNvPr id="12" name="Picture 13"/>
              <p:cNvPicPr>
                <a:picLocks noChangeAspect="1" noChangeArrowheads="1"/>
              </p:cNvPicPr>
              <p:nvPr/>
            </p:nvPicPr>
            <p:blipFill>
              <a:blip r:embed="rId4"/>
              <a:srcRect/>
              <a:stretch>
                <a:fillRect/>
              </a:stretch>
            </p:blipFill>
            <p:spPr bwMode="auto">
              <a:xfrm>
                <a:off x="277" y="1765"/>
                <a:ext cx="1384" cy="424"/>
              </a:xfrm>
              <a:prstGeom prst="rect">
                <a:avLst/>
              </a:prstGeom>
              <a:noFill/>
              <a:ln w="9525">
                <a:noFill/>
                <a:miter lim="800000"/>
                <a:headEnd/>
                <a:tailEnd/>
              </a:ln>
            </p:spPr>
          </p:pic>
          <p:pic>
            <p:nvPicPr>
              <p:cNvPr id="14" name="Picture 15"/>
              <p:cNvPicPr>
                <a:picLocks noChangeAspect="1" noChangeArrowheads="1"/>
              </p:cNvPicPr>
              <p:nvPr/>
            </p:nvPicPr>
            <p:blipFill>
              <a:blip r:embed="rId4"/>
              <a:srcRect/>
              <a:stretch>
                <a:fillRect/>
              </a:stretch>
            </p:blipFill>
            <p:spPr bwMode="auto">
              <a:xfrm>
                <a:off x="277" y="1769"/>
                <a:ext cx="1384" cy="424"/>
              </a:xfrm>
              <a:prstGeom prst="rect">
                <a:avLst/>
              </a:prstGeom>
              <a:noFill/>
              <a:ln w="9525">
                <a:noFill/>
                <a:miter lim="800000"/>
                <a:headEnd/>
                <a:tailEnd/>
              </a:ln>
            </p:spPr>
          </p:pic>
        </p:grpSp>
        <p:sp>
          <p:nvSpPr>
            <p:cNvPr id="24" name="TextBox 23"/>
            <p:cNvSpPr txBox="1"/>
            <p:nvPr/>
          </p:nvSpPr>
          <p:spPr>
            <a:xfrm>
              <a:off x="1490172" y="3504982"/>
              <a:ext cx="1569660" cy="369332"/>
            </a:xfrm>
            <a:prstGeom prst="rect">
              <a:avLst/>
            </a:prstGeom>
            <a:noFill/>
          </p:spPr>
          <p:txBody>
            <a:bodyPr wrap="none" rtlCol="0">
              <a:spAutoFit/>
            </a:bodyPr>
            <a:lstStyle/>
            <a:p>
              <a:r>
                <a:rPr lang="zh-CN" altLang="en-US" dirty="0" smtClean="0">
                  <a:solidFill>
                    <a:schemeClr val="bg1"/>
                  </a:solidFill>
                </a:rPr>
                <a:t>设计及开发者</a:t>
              </a:r>
              <a:endParaRPr lang="zh-CN" altLang="en-US" dirty="0">
                <a:solidFill>
                  <a:schemeClr val="bg1"/>
                </a:solidFill>
              </a:endParaRPr>
            </a:p>
          </p:txBody>
        </p:sp>
        <p:sp>
          <p:nvSpPr>
            <p:cNvPr id="28" name="Round Diagonal Corner Rectangle 27"/>
            <p:cNvSpPr/>
            <p:nvPr/>
          </p:nvSpPr>
          <p:spPr>
            <a:xfrm>
              <a:off x="971600" y="4193704"/>
              <a:ext cx="2088232" cy="2664296"/>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dirty="0" smtClean="0"/>
                <a:t>嗯，我们目前的应用开发平台对你这种小型应用没有什么</a:t>
              </a:r>
              <a:r>
                <a:rPr lang="zh-CN" altLang="en-US" dirty="0"/>
                <a:t>快速</a:t>
              </a:r>
              <a:r>
                <a:rPr lang="zh-CN" altLang="en-US" dirty="0" smtClean="0"/>
                <a:t>的办法，我可以用</a:t>
              </a:r>
              <a:r>
                <a:rPr lang="en-US" altLang="zh-CN" dirty="0" smtClean="0"/>
                <a:t>ASP.NET</a:t>
              </a:r>
              <a:r>
                <a:rPr lang="zh-CN" altLang="en-US" dirty="0" smtClean="0"/>
                <a:t>技术帮你单独做一个应用。</a:t>
              </a:r>
              <a:endParaRPr lang="zh-CN" altLang="en-US" dirty="0"/>
            </a:p>
          </p:txBody>
        </p:sp>
      </p:grpSp>
      <p:grpSp>
        <p:nvGrpSpPr>
          <p:cNvPr id="33" name="Group 32"/>
          <p:cNvGrpSpPr/>
          <p:nvPr/>
        </p:nvGrpSpPr>
        <p:grpSpPr>
          <a:xfrm>
            <a:off x="3635896" y="-67989"/>
            <a:ext cx="2322686" cy="5009157"/>
            <a:chOff x="3635896" y="-67989"/>
            <a:chExt cx="2322686" cy="5009157"/>
          </a:xfrm>
        </p:grpSpPr>
        <p:pic>
          <p:nvPicPr>
            <p:cNvPr id="10" name="Picture 11"/>
            <p:cNvPicPr>
              <a:picLocks noChangeAspect="1" noChangeArrowheads="1"/>
            </p:cNvPicPr>
            <p:nvPr/>
          </p:nvPicPr>
          <p:blipFill>
            <a:blip r:embed="rId5"/>
            <a:srcRect/>
            <a:stretch>
              <a:fillRect/>
            </a:stretch>
          </p:blipFill>
          <p:spPr bwMode="auto">
            <a:xfrm>
              <a:off x="3723382" y="-67989"/>
              <a:ext cx="1847850" cy="2352675"/>
            </a:xfrm>
            <a:prstGeom prst="rect">
              <a:avLst/>
            </a:prstGeom>
            <a:noFill/>
            <a:ln w="9525">
              <a:noFill/>
              <a:miter lim="800000"/>
              <a:headEnd/>
              <a:tailEnd/>
            </a:ln>
          </p:spPr>
        </p:pic>
        <p:grpSp>
          <p:nvGrpSpPr>
            <p:cNvPr id="16" name="Group 23"/>
            <p:cNvGrpSpPr>
              <a:grpSpLocks/>
            </p:cNvGrpSpPr>
            <p:nvPr/>
          </p:nvGrpSpPr>
          <p:grpSpPr bwMode="auto">
            <a:xfrm>
              <a:off x="3761482" y="1433786"/>
              <a:ext cx="2197100" cy="679450"/>
              <a:chOff x="2188" y="1765"/>
              <a:chExt cx="1384" cy="428"/>
            </a:xfrm>
          </p:grpSpPr>
          <p:pic>
            <p:nvPicPr>
              <p:cNvPr id="17" name="Picture 24"/>
              <p:cNvPicPr>
                <a:picLocks noChangeAspect="1" noChangeArrowheads="1"/>
              </p:cNvPicPr>
              <p:nvPr/>
            </p:nvPicPr>
            <p:blipFill>
              <a:blip r:embed="rId6"/>
              <a:srcRect/>
              <a:stretch>
                <a:fillRect/>
              </a:stretch>
            </p:blipFill>
            <p:spPr bwMode="auto">
              <a:xfrm>
                <a:off x="2188" y="1765"/>
                <a:ext cx="1384" cy="424"/>
              </a:xfrm>
              <a:prstGeom prst="rect">
                <a:avLst/>
              </a:prstGeom>
              <a:noFill/>
              <a:ln w="9525">
                <a:noFill/>
                <a:miter lim="800000"/>
                <a:headEnd/>
                <a:tailEnd/>
              </a:ln>
            </p:spPr>
          </p:pic>
          <p:pic>
            <p:nvPicPr>
              <p:cNvPr id="18" name="Picture 25"/>
              <p:cNvPicPr>
                <a:picLocks noChangeAspect="1" noChangeArrowheads="1"/>
              </p:cNvPicPr>
              <p:nvPr/>
            </p:nvPicPr>
            <p:blipFill>
              <a:blip r:embed="rId6"/>
              <a:srcRect/>
              <a:stretch>
                <a:fillRect/>
              </a:stretch>
            </p:blipFill>
            <p:spPr bwMode="auto">
              <a:xfrm>
                <a:off x="2188" y="1769"/>
                <a:ext cx="1384" cy="424"/>
              </a:xfrm>
              <a:prstGeom prst="rect">
                <a:avLst/>
              </a:prstGeom>
              <a:noFill/>
              <a:ln w="9525">
                <a:noFill/>
                <a:miter lim="800000"/>
                <a:headEnd/>
                <a:tailEnd/>
              </a:ln>
            </p:spPr>
          </p:pic>
        </p:grpSp>
        <p:sp>
          <p:nvSpPr>
            <p:cNvPr id="25" name="TextBox 24"/>
            <p:cNvSpPr txBox="1"/>
            <p:nvPr/>
          </p:nvSpPr>
          <p:spPr>
            <a:xfrm>
              <a:off x="4139952" y="1588150"/>
              <a:ext cx="1508746" cy="369332"/>
            </a:xfrm>
            <a:prstGeom prst="rect">
              <a:avLst/>
            </a:prstGeom>
            <a:noFill/>
          </p:spPr>
          <p:txBody>
            <a:bodyPr wrap="none" rtlCol="0">
              <a:spAutoFit/>
            </a:bodyPr>
            <a:lstStyle/>
            <a:p>
              <a:r>
                <a:rPr lang="zh-CN" altLang="en-US" dirty="0" smtClean="0">
                  <a:solidFill>
                    <a:schemeClr val="bg1"/>
                  </a:solidFill>
                </a:rPr>
                <a:t>运维及</a:t>
              </a:r>
              <a:r>
                <a:rPr lang="en-US" altLang="zh-CN" dirty="0" smtClean="0">
                  <a:solidFill>
                    <a:schemeClr val="bg1"/>
                  </a:solidFill>
                </a:rPr>
                <a:t>IT</a:t>
              </a:r>
              <a:r>
                <a:rPr lang="zh-CN" altLang="en-US" dirty="0" smtClean="0">
                  <a:solidFill>
                    <a:schemeClr val="bg1"/>
                  </a:solidFill>
                </a:rPr>
                <a:t>专家</a:t>
              </a:r>
              <a:endParaRPr lang="zh-CN" altLang="en-US" dirty="0">
                <a:solidFill>
                  <a:schemeClr val="bg1"/>
                </a:solidFill>
              </a:endParaRPr>
            </a:p>
          </p:txBody>
        </p:sp>
        <p:sp>
          <p:nvSpPr>
            <p:cNvPr id="29" name="Round Diagonal Corner Rectangle 28"/>
            <p:cNvSpPr/>
            <p:nvPr/>
          </p:nvSpPr>
          <p:spPr>
            <a:xfrm>
              <a:off x="3635896" y="2276872"/>
              <a:ext cx="2088232" cy="2664296"/>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dirty="0"/>
                <a:t>抱歉</a:t>
              </a:r>
              <a:r>
                <a:rPr lang="zh-CN" altLang="en-US" dirty="0" smtClean="0"/>
                <a:t>，我们有自己运维流程，任何单独构建的应用不在我们管理体系内，很难统一监管。而且独立的应用只会为后续的应用带来复杂性。</a:t>
              </a:r>
              <a:endParaRPr lang="zh-CN" altLang="en-US" dirty="0"/>
            </a:p>
          </p:txBody>
        </p:sp>
      </p:grpSp>
      <p:grpSp>
        <p:nvGrpSpPr>
          <p:cNvPr id="31" name="Group 30"/>
          <p:cNvGrpSpPr/>
          <p:nvPr/>
        </p:nvGrpSpPr>
        <p:grpSpPr>
          <a:xfrm>
            <a:off x="467544" y="1370529"/>
            <a:ext cx="2330164" cy="5007570"/>
            <a:chOff x="6429376" y="1831972"/>
            <a:chExt cx="2330164" cy="5007570"/>
          </a:xfrm>
        </p:grpSpPr>
        <p:pic>
          <p:nvPicPr>
            <p:cNvPr id="9" name="Picture 10"/>
            <p:cNvPicPr>
              <a:picLocks noChangeAspect="1" noChangeArrowheads="1"/>
            </p:cNvPicPr>
            <p:nvPr/>
          </p:nvPicPr>
          <p:blipFill>
            <a:blip r:embed="rId7"/>
            <a:srcRect/>
            <a:stretch>
              <a:fillRect/>
            </a:stretch>
          </p:blipFill>
          <p:spPr bwMode="auto">
            <a:xfrm>
              <a:off x="6507163" y="1831972"/>
              <a:ext cx="1847850" cy="2352675"/>
            </a:xfrm>
            <a:prstGeom prst="rect">
              <a:avLst/>
            </a:prstGeom>
            <a:noFill/>
            <a:ln w="9525">
              <a:noFill/>
              <a:miter lim="800000"/>
              <a:headEnd/>
              <a:tailEnd/>
            </a:ln>
          </p:spPr>
        </p:pic>
        <p:grpSp>
          <p:nvGrpSpPr>
            <p:cNvPr id="20" name="Group 27"/>
            <p:cNvGrpSpPr>
              <a:grpSpLocks/>
            </p:cNvGrpSpPr>
            <p:nvPr/>
          </p:nvGrpSpPr>
          <p:grpSpPr bwMode="auto">
            <a:xfrm>
              <a:off x="6429376" y="3254372"/>
              <a:ext cx="2330164" cy="757056"/>
              <a:chOff x="4136" y="1765"/>
              <a:chExt cx="1384" cy="428"/>
            </a:xfrm>
          </p:grpSpPr>
          <p:pic>
            <p:nvPicPr>
              <p:cNvPr id="21" name="Picture 28"/>
              <p:cNvPicPr>
                <a:picLocks noChangeAspect="1" noChangeArrowheads="1"/>
              </p:cNvPicPr>
              <p:nvPr/>
            </p:nvPicPr>
            <p:blipFill>
              <a:blip r:embed="rId8"/>
              <a:srcRect/>
              <a:stretch>
                <a:fillRect/>
              </a:stretch>
            </p:blipFill>
            <p:spPr bwMode="auto">
              <a:xfrm>
                <a:off x="4136" y="1765"/>
                <a:ext cx="1384" cy="424"/>
              </a:xfrm>
              <a:prstGeom prst="rect">
                <a:avLst/>
              </a:prstGeom>
              <a:noFill/>
              <a:ln w="9525">
                <a:noFill/>
                <a:miter lim="800000"/>
                <a:headEnd/>
                <a:tailEnd/>
              </a:ln>
            </p:spPr>
          </p:pic>
          <p:pic>
            <p:nvPicPr>
              <p:cNvPr id="22" name="Picture 29"/>
              <p:cNvPicPr>
                <a:picLocks noChangeAspect="1" noChangeArrowheads="1"/>
              </p:cNvPicPr>
              <p:nvPr/>
            </p:nvPicPr>
            <p:blipFill>
              <a:blip r:embed="rId8"/>
              <a:srcRect/>
              <a:stretch>
                <a:fillRect/>
              </a:stretch>
            </p:blipFill>
            <p:spPr bwMode="auto">
              <a:xfrm>
                <a:off x="4136" y="1769"/>
                <a:ext cx="1384" cy="424"/>
              </a:xfrm>
              <a:prstGeom prst="rect">
                <a:avLst/>
              </a:prstGeom>
              <a:noFill/>
              <a:ln w="9525">
                <a:noFill/>
                <a:miter lim="800000"/>
                <a:headEnd/>
                <a:tailEnd/>
              </a:ln>
            </p:spPr>
          </p:pic>
        </p:grpSp>
        <p:sp>
          <p:nvSpPr>
            <p:cNvPr id="26" name="TextBox 25"/>
            <p:cNvSpPr txBox="1"/>
            <p:nvPr/>
          </p:nvSpPr>
          <p:spPr>
            <a:xfrm>
              <a:off x="6876256" y="3486524"/>
              <a:ext cx="1800493" cy="369332"/>
            </a:xfrm>
            <a:prstGeom prst="rect">
              <a:avLst/>
            </a:prstGeom>
            <a:noFill/>
          </p:spPr>
          <p:txBody>
            <a:bodyPr wrap="none" rtlCol="0">
              <a:spAutoFit/>
            </a:bodyPr>
            <a:lstStyle/>
            <a:p>
              <a:r>
                <a:rPr lang="zh-CN" altLang="en-US" dirty="0" smtClean="0">
                  <a:solidFill>
                    <a:schemeClr val="bg1"/>
                  </a:solidFill>
                </a:rPr>
                <a:t>业务信息工作者</a:t>
              </a:r>
              <a:endParaRPr lang="zh-CN" altLang="en-US" dirty="0">
                <a:solidFill>
                  <a:schemeClr val="bg1"/>
                </a:solidFill>
              </a:endParaRPr>
            </a:p>
          </p:txBody>
        </p:sp>
        <p:sp>
          <p:nvSpPr>
            <p:cNvPr id="30" name="Round Diagonal Corner Rectangle 29"/>
            <p:cNvSpPr/>
            <p:nvPr/>
          </p:nvSpPr>
          <p:spPr>
            <a:xfrm>
              <a:off x="6513953" y="4175246"/>
              <a:ext cx="2088232" cy="2664296"/>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t" anchorCtr="0"/>
            <a:lstStyle/>
            <a:p>
              <a:r>
                <a:rPr lang="zh-CN" altLang="en-US" dirty="0"/>
                <a:t>由</a:t>
              </a:r>
              <a:r>
                <a:rPr lang="zh-CN" altLang="en-US" dirty="0" smtClean="0"/>
                <a:t>于业务需要，我需要为某类型的市活动做相应的应用管理软件，它的数据量应该不大，但需要快速实现！</a:t>
              </a:r>
              <a:endParaRPr lang="zh-CN" altLang="en-US" dirty="0"/>
            </a:p>
          </p:txBody>
        </p:sp>
      </p:grpSp>
      <p:pic>
        <p:nvPicPr>
          <p:cNvPr id="34" name="Picture 20"/>
          <p:cNvPicPr>
            <a:picLocks noChangeAspect="1" noChangeArrowheads="1"/>
          </p:cNvPicPr>
          <p:nvPr/>
        </p:nvPicPr>
        <p:blipFill>
          <a:blip r:embed="rId9"/>
          <a:srcRect/>
          <a:stretch>
            <a:fillRect/>
          </a:stretch>
        </p:blipFill>
        <p:spPr bwMode="auto">
          <a:xfrm flipV="1">
            <a:off x="2483768" y="4769726"/>
            <a:ext cx="4392488" cy="1628319"/>
          </a:xfrm>
          <a:prstGeom prst="rect">
            <a:avLst/>
          </a:prstGeom>
          <a:noFill/>
          <a:ln w="9525">
            <a:noFill/>
            <a:miter lim="800000"/>
            <a:headEnd/>
            <a:tailEnd/>
          </a:ln>
        </p:spPr>
      </p:pic>
      <p:pic>
        <p:nvPicPr>
          <p:cNvPr id="35" name="Picture 21"/>
          <p:cNvPicPr>
            <a:picLocks noChangeAspect="1" noChangeArrowheads="1"/>
          </p:cNvPicPr>
          <p:nvPr/>
        </p:nvPicPr>
        <p:blipFill>
          <a:blip r:embed="rId10"/>
          <a:srcRect/>
          <a:stretch>
            <a:fillRect/>
          </a:stretch>
        </p:blipFill>
        <p:spPr bwMode="auto">
          <a:xfrm>
            <a:off x="1907704" y="766448"/>
            <a:ext cx="2041525" cy="974725"/>
          </a:xfrm>
          <a:prstGeom prst="rect">
            <a:avLst/>
          </a:prstGeom>
          <a:noFill/>
          <a:ln w="9525">
            <a:noFill/>
            <a:miter lim="800000"/>
            <a:headEnd/>
            <a:tailEnd/>
          </a:ln>
        </p:spPr>
      </p:pic>
      <p:pic>
        <p:nvPicPr>
          <p:cNvPr id="36" name="Picture 21"/>
          <p:cNvPicPr>
            <a:picLocks noChangeAspect="1" noChangeArrowheads="1"/>
          </p:cNvPicPr>
          <p:nvPr/>
        </p:nvPicPr>
        <p:blipFill>
          <a:blip r:embed="rId10"/>
          <a:srcRect/>
          <a:stretch>
            <a:fillRect/>
          </a:stretch>
        </p:blipFill>
        <p:spPr bwMode="auto">
          <a:xfrm flipH="1">
            <a:off x="5641802" y="798091"/>
            <a:ext cx="2041525" cy="974725"/>
          </a:xfrm>
          <a:prstGeom prst="rect">
            <a:avLst/>
          </a:prstGeom>
          <a:noFill/>
          <a:ln w="9525">
            <a:noFill/>
            <a:miter lim="800000"/>
            <a:headEnd/>
            <a:tailEnd/>
          </a:ln>
        </p:spPr>
      </p:pic>
      <p:sp>
        <p:nvSpPr>
          <p:cNvPr id="37" name="TextBox 36"/>
          <p:cNvSpPr txBox="1"/>
          <p:nvPr/>
        </p:nvSpPr>
        <p:spPr>
          <a:xfrm>
            <a:off x="179513" y="3104202"/>
            <a:ext cx="8908848" cy="1077218"/>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zh-CN" altLang="en-US" sz="3200" dirty="0" smtClean="0"/>
              <a:t>并非所有的应用都适合按步就班的进行，需要更敏捷的应用实现方式</a:t>
            </a:r>
            <a:r>
              <a:rPr lang="zh-CN" altLang="en-US" sz="3200" dirty="0"/>
              <a:t>，</a:t>
            </a:r>
            <a:r>
              <a:rPr lang="zh-CN" altLang="en-US" sz="3200" dirty="0" smtClean="0"/>
              <a:t>但又不能造成数据孤岛</a:t>
            </a:r>
            <a:r>
              <a:rPr lang="zh-CN" altLang="en-US" sz="3200" dirty="0"/>
              <a:t>。</a:t>
            </a:r>
          </a:p>
        </p:txBody>
      </p:sp>
    </p:spTree>
    <p:extLst>
      <p:ext uri="{BB962C8B-B14F-4D97-AF65-F5344CB8AC3E}">
        <p14:creationId xmlns:p14="http://schemas.microsoft.com/office/powerpoint/2010/main" xmlns="" val="157905830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2010 </a:t>
            </a:r>
            <a:r>
              <a:rPr lang="zh-CN" altLang="en-US" dirty="0" smtClean="0"/>
              <a:t>新功能</a:t>
            </a:r>
            <a:endParaRPr lang="en-US" dirty="0"/>
          </a:p>
        </p:txBody>
      </p:sp>
      <p:sp>
        <p:nvSpPr>
          <p:cNvPr id="3" name="Content Placeholder 2"/>
          <p:cNvSpPr>
            <a:spLocks noGrp="1"/>
          </p:cNvSpPr>
          <p:nvPr>
            <p:ph idx="1"/>
          </p:nvPr>
        </p:nvSpPr>
        <p:spPr>
          <a:xfrm>
            <a:off x="381000" y="1447799"/>
            <a:ext cx="8382000" cy="3053144"/>
          </a:xfrm>
        </p:spPr>
        <p:txBody>
          <a:bodyPr/>
          <a:lstStyle/>
          <a:p>
            <a:r>
              <a:rPr lang="zh-CN" altLang="en-US" dirty="0" smtClean="0"/>
              <a:t>更容易创建团队应用</a:t>
            </a:r>
            <a:endParaRPr lang="en-US" dirty="0" smtClean="0"/>
          </a:p>
          <a:p>
            <a:pPr lvl="1"/>
            <a:r>
              <a:rPr lang="zh-CN" altLang="en-US" dirty="0" smtClean="0"/>
              <a:t>数据应用模板管理</a:t>
            </a:r>
            <a:endParaRPr lang="en-US" altLang="zh-CN" dirty="0" smtClean="0"/>
          </a:p>
          <a:p>
            <a:pPr lvl="1"/>
            <a:r>
              <a:rPr lang="zh-CN" altLang="en-US" dirty="0"/>
              <a:t>应</a:t>
            </a:r>
            <a:r>
              <a:rPr lang="zh-CN" altLang="en-US" dirty="0" smtClean="0"/>
              <a:t>用部件</a:t>
            </a:r>
            <a:endParaRPr lang="en-US" altLang="zh-CN" dirty="0" smtClean="0"/>
          </a:p>
          <a:p>
            <a:pPr lvl="1"/>
            <a:r>
              <a:rPr lang="zh-CN" altLang="en-US" dirty="0"/>
              <a:t>导</a:t>
            </a:r>
            <a:r>
              <a:rPr lang="zh-CN" altLang="en-US" dirty="0" smtClean="0"/>
              <a:t>航窗格</a:t>
            </a:r>
            <a:endParaRPr lang="en-US" altLang="zh-CN" dirty="0" smtClean="0"/>
          </a:p>
          <a:p>
            <a:pPr lvl="1"/>
            <a:r>
              <a:rPr lang="zh-CN" altLang="en-US" dirty="0" smtClean="0"/>
              <a:t>增强的表达式编辑器</a:t>
            </a:r>
            <a:endParaRPr lang="en-US" altLang="zh-CN" dirty="0" smtClean="0"/>
          </a:p>
          <a:p>
            <a:pPr lvl="1"/>
            <a:r>
              <a:rPr lang="zh-CN" altLang="en-US" dirty="0" smtClean="0"/>
              <a:t>改进的宏处理界面</a:t>
            </a:r>
            <a:endParaRPr lang="en-US" dirty="0" smtClean="0"/>
          </a:p>
          <a:p>
            <a:r>
              <a:rPr lang="zh-CN" altLang="en-US" dirty="0" smtClean="0"/>
              <a:t>界面处理宏及更完善的数据处理宏</a:t>
            </a:r>
            <a:endParaRPr lang="en-US" dirty="0" smtClean="0"/>
          </a:p>
          <a:p>
            <a:r>
              <a:rPr lang="zh-CN" altLang="en-US" dirty="0" smtClean="0"/>
              <a:t>可将数据共享至</a:t>
            </a:r>
            <a:r>
              <a:rPr lang="en-US" altLang="zh-CN" dirty="0" smtClean="0"/>
              <a:t>Web</a:t>
            </a:r>
            <a:r>
              <a:rPr lang="zh-CN" altLang="en-US" dirty="0" smtClean="0"/>
              <a:t>（</a:t>
            </a:r>
            <a:r>
              <a:rPr lang="en-US" altLang="zh-CN" dirty="0" smtClean="0"/>
              <a:t>SharePoint</a:t>
            </a:r>
            <a:r>
              <a:rPr lang="zh-CN" altLang="en-US" dirty="0" smtClean="0"/>
              <a:t>）</a:t>
            </a:r>
            <a:endParaRPr lang="en-US" dirty="0" smtClean="0"/>
          </a:p>
          <a:p>
            <a:r>
              <a:rPr lang="zh-CN" altLang="en-US" dirty="0" smtClean="0"/>
              <a:t>增强的报表工具</a:t>
            </a:r>
            <a:endParaRPr lang="en-US" dirty="0"/>
          </a:p>
          <a:p>
            <a:endParaRPr lang="en-US" dirty="0"/>
          </a:p>
        </p:txBody>
      </p:sp>
    </p:spTree>
    <p:extLst>
      <p:ext uri="{BB962C8B-B14F-4D97-AF65-F5344CB8AC3E}">
        <p14:creationId xmlns:p14="http://schemas.microsoft.com/office/powerpoint/2010/main" xmlns="" val="3487943471"/>
      </p:ext>
    </p:extLst>
  </p:cSld>
  <p:clrMapOvr>
    <a:masterClrMapping/>
  </p:clrMapOvr>
  <mc:AlternateContent xmlns:mc="http://schemas.openxmlformats.org/markup-compatibility/2006">
    <mc:Choice xmlns:p14="http://schemas.microsoft.com/office/powerpoint/2010/main" xmlns="" Requires="p14">
      <p:transition spd="slow" p14:dur="2000" advTm="57218"/>
    </mc:Choice>
    <mc:Fallback>
      <p:transition spd="slow" advTm="57218"/>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3200400" y="1600200"/>
            <a:ext cx="2743200" cy="27432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3000" b="1"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a:p>
            <a:pPr algn="ctr" defTabSz="914099"/>
            <a:endParaRPr lang="en-US" sz="3000" b="1" dirty="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a:p>
            <a:pPr algn="ctr" defTabSz="914099"/>
            <a:endParaRPr lang="en-US" sz="3000" b="1"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a:p>
            <a:pPr algn="ctr" defTabSz="914099"/>
            <a:r>
              <a:rPr lang="en-US" sz="3000" b="1"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SharePoint</a:t>
            </a:r>
          </a:p>
          <a:p>
            <a:pPr algn="ctr" defTabSz="914099"/>
            <a:r>
              <a:rPr lang="zh-CN" altLang="en-US" sz="3000" b="1"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集成</a:t>
            </a:r>
            <a:endParaRPr lang="en-US" sz="3000" b="1"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a:p>
            <a:pPr algn="ctr" defTabSz="914099"/>
            <a:endParaRPr lang="en-US" sz="3000" b="1"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a:p>
            <a:pPr algn="ctr" defTabSz="914099"/>
            <a:endParaRPr lang="en-US" sz="3000" b="1"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a:p>
            <a:pPr algn="ctr" defTabSz="914099"/>
            <a:endParaRPr lang="en-US" sz="3000" b="1"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16" name="Rectangle 15"/>
          <p:cNvSpPr/>
          <p:nvPr/>
        </p:nvSpPr>
        <p:spPr bwMode="auto">
          <a:xfrm>
            <a:off x="6172200" y="1600200"/>
            <a:ext cx="2743200" cy="27432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3000" b="1"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a:p>
            <a:pPr algn="ctr" defTabSz="914099"/>
            <a:endParaRPr lang="en-US" sz="3000" b="1" dirty="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a:p>
            <a:pPr algn="ctr" defTabSz="914099"/>
            <a:endParaRPr lang="en-US" sz="3000" b="1"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a:p>
            <a:pPr algn="ctr" defTabSz="914099"/>
            <a:r>
              <a:rPr lang="en-US" sz="3000" b="1"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Access</a:t>
            </a:r>
          </a:p>
          <a:p>
            <a:pPr algn="ctr" defTabSz="914099"/>
            <a:r>
              <a:rPr lang="zh-CN" altLang="en-US" sz="3000" b="1" dirty="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应</a:t>
            </a:r>
            <a:r>
              <a:rPr lang="zh-CN" altLang="en-US" sz="3000" b="1"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用场景</a:t>
            </a:r>
            <a:endParaRPr lang="en-US" sz="3000" b="1"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a:p>
            <a:pPr algn="ctr" defTabSz="914099"/>
            <a:endParaRPr lang="en-US" sz="3000" b="1"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a:p>
            <a:pPr algn="ctr" defTabSz="914099"/>
            <a:endParaRPr lang="en-US" sz="3000" b="1"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a:p>
            <a:pPr algn="ctr" defTabSz="914099"/>
            <a:endParaRPr lang="en-US" sz="3000" b="1"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17" name="Rectangle 16"/>
          <p:cNvSpPr/>
          <p:nvPr/>
        </p:nvSpPr>
        <p:spPr bwMode="auto">
          <a:xfrm>
            <a:off x="228600" y="1600200"/>
            <a:ext cx="2743200" cy="27432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3000" b="1"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a:p>
            <a:pPr algn="ctr" defTabSz="914099"/>
            <a:endParaRPr lang="en-US" sz="3000" b="1" dirty="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a:p>
            <a:pPr algn="ctr" defTabSz="914099"/>
            <a:endParaRPr lang="en-US" sz="3000" b="1"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a:p>
            <a:pPr algn="ctr" defTabSz="914099"/>
            <a:r>
              <a:rPr lang="zh-CN" altLang="en-US" sz="3000" b="1"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管理</a:t>
            </a:r>
            <a:endParaRPr lang="en-US" altLang="zh-CN" sz="3000" b="1"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a:p>
            <a:pPr algn="ctr" defTabSz="914099"/>
            <a:r>
              <a:rPr lang="en-US" altLang="zh-CN" sz="3000" b="1" dirty="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Access</a:t>
            </a:r>
            <a:endParaRPr lang="en-US" sz="3000" b="1"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a:p>
            <a:pPr algn="ctr" defTabSz="914099"/>
            <a:endParaRPr lang="en-US" sz="3000" b="1"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a:p>
            <a:pPr algn="ctr" defTabSz="914099"/>
            <a:endParaRPr lang="en-US" sz="3000" b="1"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a:p>
            <a:pPr algn="ctr" defTabSz="914099"/>
            <a:endParaRPr lang="en-US" sz="3000" b="1"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18" name="Title 1"/>
          <p:cNvSpPr txBox="1">
            <a:spLocks/>
          </p:cNvSpPr>
          <p:nvPr/>
        </p:nvSpPr>
        <p:spPr>
          <a:xfrm>
            <a:off x="381000" y="230188"/>
            <a:ext cx="8382000" cy="664797"/>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50" normalizeH="0" baseline="0" noProof="0" dirty="0" smtClean="0">
                <a:ln w="3175">
                  <a:noFill/>
                </a:ln>
                <a:gradFill flip="none" rotWithShape="1">
                  <a:gsLst>
                    <a:gs pos="0">
                      <a:schemeClr val="tx1"/>
                    </a:gs>
                    <a:gs pos="86000">
                      <a:schemeClr val="tx1"/>
                    </a:gs>
                  </a:gsLst>
                  <a:lin ang="5400000" scaled="0"/>
                  <a:tileRect/>
                </a:gradFill>
                <a:effectLst>
                  <a:outerShdw blurRad="50800" dist="38100" dir="5400000" algn="t" rotWithShape="0">
                    <a:prstClr val="black">
                      <a:alpha val="20000"/>
                    </a:prstClr>
                  </a:outerShdw>
                </a:effectLst>
                <a:uLnTx/>
                <a:uFillTx/>
                <a:latin typeface="Segoe UI" pitchFamily="34" charset="0"/>
                <a:ea typeface="+mn-ea"/>
                <a:cs typeface="Arial" charset="0"/>
              </a:rPr>
              <a:t>Access 2010</a:t>
            </a:r>
            <a:endParaRPr kumimoji="0" lang="en-US" sz="4800" b="0" i="0" u="none" strike="noStrike" kern="1200" cap="none" spc="-150" normalizeH="0" baseline="0" noProof="0" dirty="0">
              <a:ln w="3175">
                <a:noFill/>
              </a:ln>
              <a:gradFill flip="none" rotWithShape="1">
                <a:gsLst>
                  <a:gs pos="0">
                    <a:schemeClr val="tx1"/>
                  </a:gs>
                  <a:gs pos="86000">
                    <a:schemeClr val="tx1"/>
                  </a:gs>
                </a:gsLst>
                <a:lin ang="5400000" scaled="0"/>
                <a:tileRect/>
              </a:gradFill>
              <a:effectLst>
                <a:outerShdw blurRad="50800" dist="38100" dir="5400000" algn="t" rotWithShape="0">
                  <a:prstClr val="black">
                    <a:alpha val="20000"/>
                  </a:prstClr>
                </a:outerShdw>
              </a:effectLst>
              <a:uLnTx/>
              <a:uFillTx/>
              <a:latin typeface="Segoe UI" pitchFamily="34" charset="0"/>
              <a:ea typeface="+mn-ea"/>
              <a:cs typeface="Arial" charset="0"/>
            </a:endParaRPr>
          </a:p>
        </p:txBody>
      </p:sp>
    </p:spTree>
    <p:extLst>
      <p:ext uri="{BB962C8B-B14F-4D97-AF65-F5344CB8AC3E}">
        <p14:creationId xmlns:p14="http://schemas.microsoft.com/office/powerpoint/2010/main" xmlns="" val="47163526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zh-CN" altLang="en-US" dirty="0"/>
              <a:t>通过</a:t>
            </a:r>
            <a:r>
              <a:rPr lang="en-US" altLang="zh-CN" dirty="0"/>
              <a:t>Access</a:t>
            </a:r>
            <a:r>
              <a:rPr lang="zh-CN" altLang="en-US" dirty="0"/>
              <a:t>构建基于</a:t>
            </a:r>
            <a:r>
              <a:rPr lang="en-US" altLang="zh-CN" dirty="0"/>
              <a:t>Web</a:t>
            </a:r>
            <a:r>
              <a:rPr lang="zh-CN" altLang="en-US" dirty="0"/>
              <a:t>的应用程序，其实是如此的简</a:t>
            </a:r>
            <a:r>
              <a:rPr lang="zh-CN" altLang="en-US" dirty="0" smtClean="0"/>
              <a:t>单</a:t>
            </a:r>
            <a:r>
              <a:rPr lang="zh-CN" altLang="en-US" dirty="0"/>
              <a:t/>
            </a:r>
            <a:br>
              <a:rPr lang="zh-CN" altLang="en-US" dirty="0"/>
            </a:br>
            <a:endParaRPr lang="zh-CN" altLang="en-US" dirty="0"/>
          </a:p>
        </p:txBody>
      </p:sp>
      <p:sp>
        <p:nvSpPr>
          <p:cNvPr id="4" name="Content Placeholder 3"/>
          <p:cNvSpPr>
            <a:spLocks noGrp="1"/>
          </p:cNvSpPr>
          <p:nvPr>
            <p:ph type="body" idx="1"/>
          </p:nvPr>
        </p:nvSpPr>
        <p:spPr/>
        <p:txBody>
          <a:bodyPr/>
          <a:lstStyle/>
          <a:p>
            <a:r>
              <a:rPr lang="zh-CN" altLang="en-US" dirty="0"/>
              <a:t>让我们开始旅程吧</a:t>
            </a:r>
            <a:r>
              <a:rPr lang="en-US" altLang="zh-CN" dirty="0"/>
              <a:t>……</a:t>
            </a:r>
            <a:endParaRPr lang="zh-CN" altLang="en-US" dirty="0"/>
          </a:p>
        </p:txBody>
      </p:sp>
    </p:spTree>
    <p:extLst>
      <p:ext uri="{BB962C8B-B14F-4D97-AF65-F5344CB8AC3E}">
        <p14:creationId xmlns:p14="http://schemas.microsoft.com/office/powerpoint/2010/main" xmlns="" val="23299798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a:t>表</a:t>
            </a:r>
            <a:r>
              <a:rPr lang="zh-CN" altLang="en-US" dirty="0" smtClean="0"/>
              <a:t>单和导航</a:t>
            </a:r>
            <a:endParaRPr lang="zh-CN" altLang="en-US" dirty="0"/>
          </a:p>
        </p:txBody>
      </p:sp>
    </p:spTree>
    <p:extLst>
      <p:ext uri="{BB962C8B-B14F-4D97-AF65-F5344CB8AC3E}">
        <p14:creationId xmlns:p14="http://schemas.microsoft.com/office/powerpoint/2010/main" xmlns="" val="22013490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1019</Words>
  <Application>Microsoft Office PowerPoint</Application>
  <PresentationFormat>全屏显示(4:3)</PresentationFormat>
  <Paragraphs>136</Paragraphs>
  <Slides>23</Slides>
  <Notes>23</Notes>
  <HiddenSlides>0</HiddenSlides>
  <MMClips>0</MMClips>
  <ScaleCrop>false</ScaleCrop>
  <HeadingPairs>
    <vt:vector size="4" baseType="variant">
      <vt:variant>
        <vt:lpstr>主题</vt:lpstr>
      </vt:variant>
      <vt:variant>
        <vt:i4>1</vt:i4>
      </vt:variant>
      <vt:variant>
        <vt:lpstr>幻灯片标题</vt:lpstr>
      </vt:variant>
      <vt:variant>
        <vt:i4>23</vt:i4>
      </vt:variant>
    </vt:vector>
  </HeadingPairs>
  <TitlesOfParts>
    <vt:vector size="24" baseType="lpstr">
      <vt:lpstr>Office 主题</vt:lpstr>
      <vt:lpstr>幻灯片 1</vt:lpstr>
      <vt:lpstr>SharePoint 2010 与 Access 2010 构建团队级数据应用</vt:lpstr>
      <vt:lpstr>视 频</vt:lpstr>
      <vt:lpstr>日程</vt:lpstr>
      <vt:lpstr>挑战</vt:lpstr>
      <vt:lpstr>Access 2010 新功能</vt:lpstr>
      <vt:lpstr>幻灯片 7</vt:lpstr>
      <vt:lpstr>通过Access构建基于Web的应用程序，其实是如此的简单 </vt:lpstr>
      <vt:lpstr>演 示</vt:lpstr>
      <vt:lpstr>演 示</vt:lpstr>
      <vt:lpstr>演 示</vt:lpstr>
      <vt:lpstr>界面宏处理</vt:lpstr>
      <vt:lpstr>演 示</vt:lpstr>
      <vt:lpstr>演 示</vt:lpstr>
      <vt:lpstr>Access 服务 ( Access Service )</vt:lpstr>
      <vt:lpstr>演 示</vt:lpstr>
      <vt:lpstr>关于数据的底层架构</vt:lpstr>
      <vt:lpstr>演 示</vt:lpstr>
      <vt:lpstr>VBA 及客户端对象</vt:lpstr>
      <vt:lpstr>小结</vt:lpstr>
      <vt:lpstr>疑问和解答</vt:lpstr>
      <vt:lpstr>幻灯片 22</vt:lpstr>
      <vt:lpstr>幻灯片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2009-10-29T02:48:26Z</dcterms:created>
  <dcterms:modified xsi:type="dcterms:W3CDTF">2009-10-29T02:48:34Z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