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sldIdLst>
    <p:sldId id="256" r:id="rId2"/>
    <p:sldId id="257" r:id="rId3"/>
    <p:sldId id="276" r:id="rId4"/>
    <p:sldId id="277" r:id="rId5"/>
    <p:sldId id="278" r:id="rId6"/>
    <p:sldId id="265"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272" r:id="rId34"/>
    <p:sldId id="273" r:id="rId35"/>
    <p:sldId id="274" r:id="rId36"/>
    <p:sldId id="275"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700" autoAdjust="0"/>
  </p:normalViewPr>
  <p:slideViewPr>
    <p:cSldViewPr>
      <p:cViewPr varScale="1">
        <p:scale>
          <a:sx n="64" d="100"/>
          <a:sy n="64" d="100"/>
        </p:scale>
        <p:origin x="-618" y="-102"/>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66B5E-B171-4D66-A5B6-C90F477AF7C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AAF8F-20AD-44C4-8B66-BCCCFB5EF05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000" dirty="0">
              <a:solidFill>
                <a:schemeClr val="bg2"/>
              </a:solidFill>
            </a:endParaRP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E41FDE-F708-4994-97DE-76FDBE5AC36D}"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70866B5E-B171-4D66-A5B6-C90F477AF7C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866B5E-B171-4D66-A5B6-C90F477AF7C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lackpoint.k2.com/"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k2.com/"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 Bullets">
    <p:spTree>
      <p:nvGrpSpPr>
        <p:cNvPr id="1" name=""/>
        <p:cNvGrpSpPr/>
        <p:nvPr/>
      </p:nvGrpSpPr>
      <p:grpSpPr>
        <a:xfrm>
          <a:off x="0" y="0"/>
          <a:ext cx="0" cy="0"/>
          <a:chOff x="0" y="0"/>
          <a:chExt cx="0" cy="0"/>
        </a:xfrm>
      </p:grpSpPr>
      <p:pic>
        <p:nvPicPr>
          <p:cNvPr id="4" name="Picture 1" descr="point_ppt2.png"/>
          <p:cNvPicPr>
            <a:picLocks noChangeAspect="1"/>
          </p:cNvPicPr>
          <p:nvPr userDrawn="1"/>
        </p:nvPicPr>
        <p:blipFill>
          <a:blip r:embed="rId2" cstate="print"/>
          <a:srcRect/>
          <a:stretch>
            <a:fillRect/>
          </a:stretch>
        </p:blipFill>
        <p:spPr bwMode="auto">
          <a:xfrm>
            <a:off x="0" y="5694363"/>
            <a:ext cx="9144000" cy="1165225"/>
          </a:xfrm>
          <a:prstGeom prst="rect">
            <a:avLst/>
          </a:prstGeom>
          <a:noFill/>
          <a:ln w="9525">
            <a:noFill/>
            <a:miter lim="800000"/>
            <a:headEnd/>
            <a:tailEnd/>
          </a:ln>
        </p:spPr>
      </p:pic>
      <p:sp>
        <p:nvSpPr>
          <p:cNvPr id="5" name="TextBox 4"/>
          <p:cNvSpPr txBox="1"/>
          <p:nvPr userDrawn="1"/>
        </p:nvSpPr>
        <p:spPr>
          <a:xfrm>
            <a:off x="7153275" y="6513513"/>
            <a:ext cx="1981200" cy="231775"/>
          </a:xfrm>
          <a:prstGeom prst="rect">
            <a:avLst/>
          </a:prstGeom>
          <a:noFill/>
        </p:spPr>
        <p:txBody>
          <a:bodyPr>
            <a:spAutoFit/>
          </a:bodyPr>
          <a:lstStyle/>
          <a:p>
            <a:pPr algn="ctr" fontAlgn="auto">
              <a:spcBef>
                <a:spcPts val="0"/>
              </a:spcBef>
              <a:spcAft>
                <a:spcPts val="0"/>
              </a:spcAft>
              <a:defRPr/>
            </a:pPr>
            <a:r>
              <a:rPr lang="en-US" sz="900" b="1" spc="100" dirty="0">
                <a:latin typeface="+mn-lt"/>
                <a:hlinkClick r:id="rId3"/>
              </a:rPr>
              <a:t>http://blackpoint.k2.com</a:t>
            </a:r>
            <a:endParaRPr lang="en-US" sz="900" b="1" spc="100" dirty="0">
              <a:latin typeface="+mn-lt"/>
            </a:endParaRPr>
          </a:p>
        </p:txBody>
      </p:sp>
      <p:sp>
        <p:nvSpPr>
          <p:cNvPr id="11" name="Text Placeholder 16"/>
          <p:cNvSpPr>
            <a:spLocks noGrp="1"/>
          </p:cNvSpPr>
          <p:nvPr>
            <p:ph type="body" sz="quarter" idx="11"/>
          </p:nvPr>
        </p:nvSpPr>
        <p:spPr>
          <a:xfrm>
            <a:off x="304800" y="381000"/>
            <a:ext cx="8534400" cy="304800"/>
          </a:xfrm>
          <a:prstGeom prst="rect">
            <a:avLst/>
          </a:prstGeom>
        </p:spPr>
        <p:txBody>
          <a:bodyPr/>
          <a:lstStyle>
            <a:lvl1pPr>
              <a:buNone/>
              <a:defRPr sz="1400" b="1" cap="all" baseline="0">
                <a:solidFill>
                  <a:schemeClr val="bg2"/>
                </a:solidFill>
                <a:latin typeface="Arial" pitchFamily="34" charset="0"/>
                <a:cs typeface="Arial" pitchFamily="34" charset="0"/>
              </a:defRPr>
            </a:lvl1pPr>
            <a:lvl2pPr marL="228600" indent="-228600">
              <a:buClr>
                <a:schemeClr val="tx1">
                  <a:lumMod val="75000"/>
                </a:schemeClr>
              </a:buClr>
              <a:buSzPct val="70000"/>
              <a:buFont typeface="Arial" pitchFamily="34" charset="0"/>
              <a:buChar char="&gt;"/>
              <a:defRPr sz="1800"/>
            </a:lvl2pPr>
            <a:lvl3pPr marL="457200" indent="-228600">
              <a:buClr>
                <a:schemeClr val="tx1">
                  <a:lumMod val="85000"/>
                </a:schemeClr>
              </a:buClr>
              <a:buFont typeface="Arial" pitchFamily="34" charset="0"/>
              <a:buChar char="•"/>
              <a:defRPr sz="1600">
                <a:latin typeface="Arial" pitchFamily="34" charset="0"/>
                <a:cs typeface="Arial" pitchFamily="34" charset="0"/>
              </a:defRPr>
            </a:lvl3pPr>
          </a:lstStyle>
          <a:p>
            <a:pPr lvl="0"/>
            <a:r>
              <a:rPr lang="en-US" smtClean="0"/>
              <a:t>Click to edit Master text styles</a:t>
            </a:r>
          </a:p>
        </p:txBody>
      </p:sp>
      <p:sp>
        <p:nvSpPr>
          <p:cNvPr id="12" name="Text Placeholder 15"/>
          <p:cNvSpPr>
            <a:spLocks noGrp="1"/>
          </p:cNvSpPr>
          <p:nvPr>
            <p:ph type="body" sz="quarter" idx="12"/>
          </p:nvPr>
        </p:nvSpPr>
        <p:spPr>
          <a:xfrm>
            <a:off x="304800" y="762000"/>
            <a:ext cx="8534400" cy="5029200"/>
          </a:xfrm>
          <a:prstGeom prst="rect">
            <a:avLst/>
          </a:prstGeom>
        </p:spPr>
        <p:txBody>
          <a:bodyPr/>
          <a:lstStyle>
            <a:lvl1pPr marL="231775" indent="-231775">
              <a:buSzPct val="100000"/>
              <a:buFont typeface="Arial" pitchFamily="34" charset="0"/>
              <a:buChar char="•"/>
              <a:defRPr sz="1600">
                <a:solidFill>
                  <a:schemeClr val="bg2">
                    <a:lumMod val="50000"/>
                    <a:lumOff val="50000"/>
                  </a:schemeClr>
                </a:solidFill>
              </a:defRPr>
            </a:lvl1pPr>
            <a:lvl2pPr marL="463550" indent="-231775">
              <a:buClr>
                <a:schemeClr val="bg2">
                  <a:lumMod val="50000"/>
                  <a:lumOff val="50000"/>
                </a:schemeClr>
              </a:buClr>
              <a:buSzPct val="100000"/>
              <a:buFont typeface="Arial" pitchFamily="34" charset="0"/>
              <a:buChar char="•"/>
              <a:tabLst/>
              <a:defRPr sz="1600">
                <a:solidFill>
                  <a:schemeClr val="bg2">
                    <a:lumMod val="50000"/>
                    <a:lumOff val="50000"/>
                  </a:schemeClr>
                </a:solidFill>
              </a:defRPr>
            </a:lvl2pPr>
            <a:lvl3pPr marL="682625" indent="-219075">
              <a:buSzPct val="100000"/>
              <a:buFont typeface="Arial" pitchFamily="34" charset="0"/>
              <a:buChar char="•"/>
              <a:defRPr sz="1600" baseline="0">
                <a:solidFill>
                  <a:schemeClr val="bg2">
                    <a:lumMod val="50000"/>
                    <a:lumOff val="50000"/>
                  </a:schemeClr>
                </a:solidFill>
              </a:defRPr>
            </a:lvl3pPr>
            <a:lvl4pPr marL="917575" indent="-234950">
              <a:buSzPct val="100000"/>
              <a:buFont typeface="Arial" pitchFamily="34" charset="0"/>
              <a:buChar char="•"/>
              <a:defRPr sz="1600">
                <a:solidFill>
                  <a:schemeClr val="bg2">
                    <a:lumMod val="50000"/>
                    <a:lumOff val="50000"/>
                  </a:schemeClr>
                </a:solidFill>
              </a:defRPr>
            </a:lvl4pPr>
            <a:lvl5pPr marL="1146175" indent="-231775">
              <a:buSzPct val="100000"/>
              <a:buFont typeface="Arial" pitchFamily="34" charset="0"/>
              <a:buChar char="•"/>
              <a:defRPr sz="1600" cap="none" baseline="0">
                <a:solidFill>
                  <a:schemeClr val="bg2">
                    <a:lumMod val="50000"/>
                    <a:lumOff val="50000"/>
                  </a:schemeClr>
                </a:solidFill>
              </a:defRPr>
            </a:lvl5pPr>
            <a:lvl6pPr marL="1377950" indent="-231775">
              <a:defRPr sz="1600">
                <a:solidFill>
                  <a:schemeClr val="bg2">
                    <a:lumMod val="50000"/>
                    <a:lumOff val="50000"/>
                  </a:schemeClr>
                </a:solidFill>
              </a:defRPr>
            </a:lvl6pPr>
            <a:lvl7pPr marL="1593850" indent="-215900">
              <a:tabLst/>
              <a:defRPr sz="1600">
                <a:solidFill>
                  <a:schemeClr val="bg2">
                    <a:lumMod val="50000"/>
                    <a:lumOff val="50000"/>
                  </a:schemeClr>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11"/>
          <p:cNvSpPr>
            <a:spLocks noGrp="1"/>
          </p:cNvSpPr>
          <p:nvPr>
            <p:ph type="sldNum" sz="quarter" idx="13"/>
          </p:nvPr>
        </p:nvSpPr>
        <p:spPr>
          <a:xfrm>
            <a:off x="6934200" y="5867400"/>
            <a:ext cx="1905000" cy="228600"/>
          </a:xfrm>
          <a:prstGeom prst="rect">
            <a:avLst/>
          </a:prstGeom>
        </p:spPr>
        <p:txBody>
          <a:bodyPr/>
          <a:lstStyle>
            <a:lvl1pPr algn="r" fontAlgn="auto">
              <a:spcBef>
                <a:spcPts val="0"/>
              </a:spcBef>
              <a:spcAft>
                <a:spcPts val="0"/>
              </a:spcAft>
              <a:defRPr sz="1100" b="1">
                <a:solidFill>
                  <a:schemeClr val="tx2">
                    <a:lumMod val="75000"/>
                    <a:lumOff val="25000"/>
                  </a:schemeClr>
                </a:solidFill>
                <a:latin typeface="Arial" pitchFamily="34" charset="0"/>
                <a:cs typeface="Arial" pitchFamily="34" charset="0"/>
              </a:defRPr>
            </a:lvl1pPr>
          </a:lstStyle>
          <a:p>
            <a:pPr>
              <a:defRPr/>
            </a:pPr>
            <a:fld id="{BA270044-AE51-47C6-AA6A-6213A0B79929}"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2" name="Picture 1" descr="08_ppt_bottom_light.jpg"/>
          <p:cNvPicPr>
            <a:picLocks noChangeAspect="1"/>
          </p:cNvPicPr>
          <p:nvPr userDrawn="1"/>
        </p:nvPicPr>
        <p:blipFill>
          <a:blip r:embed="rId2" cstate="print"/>
          <a:srcRect/>
          <a:stretch>
            <a:fillRect/>
          </a:stretch>
        </p:blipFill>
        <p:spPr bwMode="auto">
          <a:xfrm>
            <a:off x="0" y="6394450"/>
            <a:ext cx="9144000" cy="463550"/>
          </a:xfrm>
          <a:prstGeom prst="rect">
            <a:avLst/>
          </a:prstGeom>
          <a:noFill/>
          <a:ln w="9525">
            <a:noFill/>
            <a:miter lim="800000"/>
            <a:headEnd/>
            <a:tailEnd/>
          </a:ln>
        </p:spPr>
      </p:pic>
      <p:sp>
        <p:nvSpPr>
          <p:cNvPr id="3" name="TextBox 2"/>
          <p:cNvSpPr txBox="1"/>
          <p:nvPr userDrawn="1"/>
        </p:nvSpPr>
        <p:spPr>
          <a:xfrm>
            <a:off x="7735888" y="6437313"/>
            <a:ext cx="1295400" cy="230187"/>
          </a:xfrm>
          <a:prstGeom prst="rect">
            <a:avLst/>
          </a:prstGeom>
          <a:noFill/>
        </p:spPr>
        <p:txBody>
          <a:bodyPr>
            <a:spAutoFit/>
          </a:bodyPr>
          <a:lstStyle/>
          <a:p>
            <a:pPr algn="ctr" fontAlgn="auto">
              <a:spcBef>
                <a:spcPts val="0"/>
              </a:spcBef>
              <a:spcAft>
                <a:spcPts val="0"/>
              </a:spcAft>
              <a:defRPr/>
            </a:pPr>
            <a:r>
              <a:rPr lang="en-US" sz="900" b="1">
                <a:solidFill>
                  <a:srgbClr val="262626"/>
                </a:solidFill>
                <a:latin typeface="+mn-lt"/>
                <a:hlinkClick r:id="rId3"/>
              </a:rPr>
              <a:t>WWW.K2.COM</a:t>
            </a:r>
            <a:endParaRPr lang="en-US" sz="900" b="1">
              <a:solidFill>
                <a:srgbClr val="262626"/>
              </a:solidFill>
              <a:latin typeface="+mn-lt"/>
            </a:endParaRPr>
          </a:p>
        </p:txBody>
      </p:sp>
      <p:pic>
        <p:nvPicPr>
          <p:cNvPr id="4" name="Picture 3" descr="tag.png"/>
          <p:cNvPicPr>
            <a:picLocks noChangeAspect="1"/>
          </p:cNvPicPr>
          <p:nvPr userDrawn="1"/>
        </p:nvPicPr>
        <p:blipFill>
          <a:blip r:embed="rId4" cstate="print"/>
          <a:srcRect/>
          <a:stretch>
            <a:fillRect/>
          </a:stretch>
        </p:blipFill>
        <p:spPr bwMode="auto">
          <a:xfrm>
            <a:off x="762000" y="211138"/>
            <a:ext cx="2463800" cy="176212"/>
          </a:xfrm>
          <a:prstGeom prst="rect">
            <a:avLst/>
          </a:prstGeom>
          <a:noFill/>
          <a:ln w="9525">
            <a:noFill/>
            <a:miter lim="800000"/>
            <a:headEnd/>
            <a:tailEnd/>
          </a:ln>
        </p:spPr>
      </p:pic>
      <p:pic>
        <p:nvPicPr>
          <p:cNvPr id="5" name="Picture 4" descr="connect_people.png"/>
          <p:cNvPicPr>
            <a:picLocks noChangeAspect="1"/>
          </p:cNvPicPr>
          <p:nvPr userDrawn="1"/>
        </p:nvPicPr>
        <p:blipFill>
          <a:blip r:embed="rId5" cstate="print"/>
          <a:srcRect/>
          <a:stretch>
            <a:fillRect/>
          </a:stretch>
        </p:blipFill>
        <p:spPr bwMode="auto">
          <a:xfrm>
            <a:off x="3619500" y="63500"/>
            <a:ext cx="5524500" cy="1131888"/>
          </a:xfrm>
          <a:prstGeom prst="rect">
            <a:avLst/>
          </a:prstGeom>
          <a:noFill/>
          <a:ln w="9525">
            <a:noFill/>
            <a:miter lim="800000"/>
            <a:headEnd/>
            <a:tailEnd/>
          </a:ln>
        </p:spPr>
      </p:pic>
      <p:pic>
        <p:nvPicPr>
          <p:cNvPr id="6" name="Picture 5" descr="poin_ppt_bkgr_nologo.png"/>
          <p:cNvPicPr>
            <a:picLocks noChangeAspect="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7" name="Picture 6" descr="point_logo_ppt.png"/>
          <p:cNvPicPr>
            <a:picLocks noChangeAspect="1"/>
          </p:cNvPicPr>
          <p:nvPr userDrawn="1"/>
        </p:nvPicPr>
        <p:blipFill>
          <a:blip r:embed="rId7" cstate="print"/>
          <a:srcRect/>
          <a:stretch>
            <a:fillRect/>
          </a:stretch>
        </p:blipFill>
        <p:spPr bwMode="auto">
          <a:xfrm>
            <a:off x="7467600" y="131763"/>
            <a:ext cx="1524000" cy="217487"/>
          </a:xfrm>
          <a:prstGeom prst="rect">
            <a:avLst/>
          </a:prstGeom>
          <a:noFill/>
          <a:ln w="9525">
            <a:noFill/>
            <a:miter lim="800000"/>
            <a:headEnd/>
            <a:tailEnd/>
          </a:ln>
        </p:spPr>
      </p:pic>
      <p:sp>
        <p:nvSpPr>
          <p:cNvPr id="8" name="Slide Number Placeholder 11"/>
          <p:cNvSpPr>
            <a:spLocks noGrp="1"/>
          </p:cNvSpPr>
          <p:nvPr>
            <p:ph type="sldNum" sz="quarter" idx="10"/>
          </p:nvPr>
        </p:nvSpPr>
        <p:spPr>
          <a:xfrm>
            <a:off x="6934200" y="5867400"/>
            <a:ext cx="1905000" cy="228600"/>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100" b="1">
                <a:solidFill>
                  <a:srgbClr val="404040"/>
                </a:solidFill>
                <a:latin typeface="+mn-lt"/>
                <a:cs typeface="Arial" charset="0"/>
              </a:defRPr>
            </a:lvl1pPr>
          </a:lstStyle>
          <a:p>
            <a:pPr>
              <a:defRPr/>
            </a:pPr>
            <a:fld id="{4A5385B4-0D16-404F-B876-BB353167C1B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ext Slide - Bullets">
    <p:spTree>
      <p:nvGrpSpPr>
        <p:cNvPr id="1" name=""/>
        <p:cNvGrpSpPr/>
        <p:nvPr/>
      </p:nvGrpSpPr>
      <p:grpSpPr>
        <a:xfrm>
          <a:off x="0" y="0"/>
          <a:ext cx="0" cy="0"/>
          <a:chOff x="0" y="0"/>
          <a:chExt cx="0" cy="0"/>
        </a:xfrm>
      </p:grpSpPr>
      <p:sp>
        <p:nvSpPr>
          <p:cNvPr id="6" name="Rectangle 5"/>
          <p:cNvSpPr/>
          <p:nvPr userDrawn="1"/>
        </p:nvSpPr>
        <p:spPr>
          <a:xfrm>
            <a:off x="114300" y="0"/>
            <a:ext cx="891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7" name="Picture 3" descr="C:\Documents and Settings\richard\Desktop\ppt_images\bottom_bar.png"/>
          <p:cNvPicPr>
            <a:picLocks noChangeAspect="1" noChangeArrowheads="1"/>
          </p:cNvPicPr>
          <p:nvPr userDrawn="1"/>
        </p:nvPicPr>
        <p:blipFill>
          <a:blip r:embed="rId2" cstate="print"/>
          <a:srcRect/>
          <a:stretch>
            <a:fillRect/>
          </a:stretch>
        </p:blipFill>
        <p:spPr bwMode="auto">
          <a:xfrm>
            <a:off x="115888" y="6353175"/>
            <a:ext cx="8913812" cy="504825"/>
          </a:xfrm>
          <a:prstGeom prst="rect">
            <a:avLst/>
          </a:prstGeom>
          <a:noFill/>
          <a:ln w="9525">
            <a:noFill/>
            <a:miter lim="800000"/>
            <a:headEnd/>
            <a:tailEnd/>
          </a:ln>
        </p:spPr>
      </p:pic>
      <p:pic>
        <p:nvPicPr>
          <p:cNvPr id="8" name="Picture 2" descr="C:\Documents and Settings\richard\Desktop\ppt_images\bkgnd_illustration.png"/>
          <p:cNvPicPr>
            <a:picLocks noChangeAspect="1" noChangeArrowheads="1"/>
          </p:cNvPicPr>
          <p:nvPr userDrawn="1"/>
        </p:nvPicPr>
        <p:blipFill>
          <a:blip r:embed="rId3" cstate="print"/>
          <a:srcRect/>
          <a:stretch>
            <a:fillRect/>
          </a:stretch>
        </p:blipFill>
        <p:spPr bwMode="auto">
          <a:xfrm>
            <a:off x="115888" y="794"/>
            <a:ext cx="8912225" cy="6856412"/>
          </a:xfrm>
          <a:prstGeom prst="rect">
            <a:avLst/>
          </a:prstGeom>
          <a:noFill/>
          <a:ln w="9525">
            <a:noFill/>
            <a:miter lim="800000"/>
            <a:headEnd/>
            <a:tailEnd/>
          </a:ln>
        </p:spPr>
      </p:pic>
      <p:pic>
        <p:nvPicPr>
          <p:cNvPr id="9" name="Picture 3" descr="C:\Documents and Settings\richard\Desktop\ppt_images\top_bar.png"/>
          <p:cNvPicPr>
            <a:picLocks noChangeAspect="1" noChangeArrowheads="1"/>
          </p:cNvPicPr>
          <p:nvPr userDrawn="1"/>
        </p:nvPicPr>
        <p:blipFill>
          <a:blip r:embed="rId4" cstate="print"/>
          <a:srcRect/>
          <a:stretch>
            <a:fillRect/>
          </a:stretch>
        </p:blipFill>
        <p:spPr bwMode="auto">
          <a:xfrm>
            <a:off x="115888" y="0"/>
            <a:ext cx="8913812" cy="133350"/>
          </a:xfrm>
          <a:prstGeom prst="rect">
            <a:avLst/>
          </a:prstGeom>
          <a:noFill/>
          <a:ln w="9525">
            <a:noFill/>
            <a:miter lim="800000"/>
            <a:headEnd/>
            <a:tailEnd/>
          </a:ln>
        </p:spPr>
      </p:pic>
      <p:sp>
        <p:nvSpPr>
          <p:cNvPr id="13" name="TextBox 12"/>
          <p:cNvSpPr txBox="1"/>
          <p:nvPr userDrawn="1"/>
        </p:nvSpPr>
        <p:spPr>
          <a:xfrm>
            <a:off x="304800" y="1828800"/>
            <a:ext cx="8534400" cy="517525"/>
          </a:xfrm>
          <a:prstGeom prst="rect">
            <a:avLst/>
          </a:prstGeom>
          <a:noFill/>
        </p:spPr>
        <p:txBody>
          <a:bodyPr>
            <a:spAutoFit/>
          </a:bodyPr>
          <a:lstStyle/>
          <a:p>
            <a:pPr>
              <a:defRPr/>
            </a:pPr>
            <a:endParaRPr lang="en-US" sz="1400" b="1" dirty="0">
              <a:solidFill>
                <a:schemeClr val="bg2">
                  <a:lumMod val="50000"/>
                  <a:lumOff val="50000"/>
                </a:schemeClr>
              </a:solidFill>
              <a:ea typeface="ＭＳ Ｐゴシック" pitchFamily="-112" charset="-128"/>
            </a:endParaRPr>
          </a:p>
          <a:p>
            <a:pPr>
              <a:defRPr/>
            </a:pPr>
            <a:endParaRPr lang="en-US" sz="1400" b="1" dirty="0">
              <a:solidFill>
                <a:schemeClr val="bg2">
                  <a:lumMod val="50000"/>
                  <a:lumOff val="50000"/>
                </a:schemeClr>
              </a:solidFill>
              <a:ea typeface="ＭＳ Ｐゴシック" pitchFamily="-112" charset="-128"/>
            </a:endParaRPr>
          </a:p>
        </p:txBody>
      </p:sp>
      <p:sp>
        <p:nvSpPr>
          <p:cNvPr id="11" name="Text Placeholder 16"/>
          <p:cNvSpPr>
            <a:spLocks noGrp="1"/>
          </p:cNvSpPr>
          <p:nvPr>
            <p:ph type="body" sz="quarter" idx="11" hasCustomPrompt="1"/>
          </p:nvPr>
        </p:nvSpPr>
        <p:spPr>
          <a:xfrm>
            <a:off x="304800" y="381000"/>
            <a:ext cx="8534400" cy="304800"/>
          </a:xfrm>
          <a:prstGeom prst="rect">
            <a:avLst/>
          </a:prstGeom>
        </p:spPr>
        <p:txBody>
          <a:bodyPr/>
          <a:lstStyle>
            <a:lvl1pPr>
              <a:buNone/>
              <a:defRPr sz="1200" b="1" cap="none" baseline="0">
                <a:solidFill>
                  <a:schemeClr val="bg2">
                    <a:lumMod val="50000"/>
                    <a:lumOff val="50000"/>
                  </a:schemeClr>
                </a:solidFill>
                <a:latin typeface="Arial" pitchFamily="34" charset="0"/>
                <a:cs typeface="Arial" pitchFamily="34" charset="0"/>
              </a:defRPr>
            </a:lvl1pPr>
            <a:lvl2pPr marL="228600" indent="-228600">
              <a:buClr>
                <a:schemeClr val="tx1">
                  <a:lumMod val="75000"/>
                </a:schemeClr>
              </a:buClr>
              <a:buSzPct val="70000"/>
              <a:buFont typeface="Arial" pitchFamily="34" charset="0"/>
              <a:buChar char="&gt;"/>
              <a:defRPr sz="1800"/>
            </a:lvl2pPr>
            <a:lvl3pPr marL="457200" indent="-228600">
              <a:buClr>
                <a:schemeClr val="tx1">
                  <a:lumMod val="85000"/>
                </a:schemeClr>
              </a:buClr>
              <a:buFont typeface="Arial" pitchFamily="34" charset="0"/>
              <a:buChar char="•"/>
              <a:defRPr sz="1600">
                <a:latin typeface="Arial" pitchFamily="34" charset="0"/>
                <a:cs typeface="Arial" pitchFamily="34" charset="0"/>
              </a:defRPr>
            </a:lvl3pPr>
          </a:lstStyle>
          <a:p>
            <a:pPr lvl="0"/>
            <a:r>
              <a:rPr lang="en-US" dirty="0" smtClean="0"/>
              <a:t>Click to edit master text styles</a:t>
            </a:r>
          </a:p>
        </p:txBody>
      </p:sp>
      <p:sp>
        <p:nvSpPr>
          <p:cNvPr id="12" name="Text Placeholder 15"/>
          <p:cNvSpPr>
            <a:spLocks noGrp="1"/>
          </p:cNvSpPr>
          <p:nvPr>
            <p:ph type="body" sz="quarter" idx="12"/>
          </p:nvPr>
        </p:nvSpPr>
        <p:spPr>
          <a:xfrm>
            <a:off x="304800" y="762000"/>
            <a:ext cx="8534400" cy="7620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b="0" baseline="0">
                <a:solidFill>
                  <a:schemeClr val="bg2">
                    <a:lumMod val="50000"/>
                    <a:lumOff val="50000"/>
                  </a:schemeClr>
                </a:solidFill>
                <a:latin typeface="+mn-lt"/>
              </a:defRPr>
            </a:lvl1pPr>
            <a:lvl2pPr marL="463550" indent="-231775">
              <a:buClr>
                <a:schemeClr val="tx1">
                  <a:lumMod val="50000"/>
                  <a:lumOff val="50000"/>
                </a:schemeClr>
              </a:buClr>
              <a:buSzPct val="100000"/>
              <a:buFont typeface="Arial" pitchFamily="34" charset="0"/>
              <a:buChar char="•"/>
              <a:tabLst/>
              <a:defRPr sz="1600">
                <a:solidFill>
                  <a:schemeClr val="tx1">
                    <a:lumMod val="50000"/>
                    <a:lumOff val="50000"/>
                  </a:schemeClr>
                </a:solidFill>
              </a:defRPr>
            </a:lvl2pPr>
            <a:lvl3pPr marL="682625" indent="-219075">
              <a:buClr>
                <a:schemeClr val="tx1">
                  <a:lumMod val="50000"/>
                  <a:lumOff val="50000"/>
                </a:schemeClr>
              </a:buClr>
              <a:buSzPct val="100000"/>
              <a:buFont typeface="Arial" pitchFamily="34" charset="0"/>
              <a:buChar char="•"/>
              <a:defRPr sz="1600" baseline="0">
                <a:solidFill>
                  <a:schemeClr val="tx1">
                    <a:lumMod val="50000"/>
                    <a:lumOff val="50000"/>
                  </a:schemeClr>
                </a:solidFill>
              </a:defRPr>
            </a:lvl3pPr>
            <a:lvl4pPr marL="917575" indent="-234950">
              <a:buClr>
                <a:schemeClr val="tx1">
                  <a:lumMod val="50000"/>
                  <a:lumOff val="50000"/>
                </a:schemeClr>
              </a:buClr>
              <a:buSzPct val="100000"/>
              <a:buFont typeface="Arial" pitchFamily="34" charset="0"/>
              <a:buChar char="•"/>
              <a:defRPr sz="1600">
                <a:solidFill>
                  <a:schemeClr val="tx1">
                    <a:lumMod val="50000"/>
                    <a:lumOff val="50000"/>
                  </a:schemeClr>
                </a:solidFill>
              </a:defRPr>
            </a:lvl4pPr>
            <a:lvl5pPr marL="1146175" indent="-231775">
              <a:buClr>
                <a:schemeClr val="tx1">
                  <a:lumMod val="50000"/>
                  <a:lumOff val="50000"/>
                </a:schemeClr>
              </a:buClr>
              <a:buSzPct val="100000"/>
              <a:buFont typeface="Arial" pitchFamily="34" charset="0"/>
              <a:buChar char="•"/>
              <a:defRPr sz="1600" cap="none" baseline="0">
                <a:solidFill>
                  <a:schemeClr val="tx1">
                    <a:lumMod val="50000"/>
                    <a:lumOff val="50000"/>
                  </a:schemeClr>
                </a:solidFill>
              </a:defRPr>
            </a:lvl5pPr>
            <a:lvl6pPr marL="1377950" indent="-231775">
              <a:buClr>
                <a:schemeClr val="tx1">
                  <a:lumMod val="50000"/>
                  <a:lumOff val="50000"/>
                </a:schemeClr>
              </a:buClr>
              <a:defRPr sz="1600">
                <a:solidFill>
                  <a:schemeClr val="tx1">
                    <a:lumMod val="50000"/>
                    <a:lumOff val="50000"/>
                  </a:schemeClr>
                </a:solidFill>
              </a:defRPr>
            </a:lvl6pPr>
            <a:lvl7pPr marL="1593850" indent="-215900">
              <a:buClr>
                <a:schemeClr val="tx1">
                  <a:lumMod val="50000"/>
                  <a:lumOff val="50000"/>
                </a:schemeClr>
              </a:buClr>
              <a:tabLst/>
              <a:defRPr sz="1600">
                <a:solidFill>
                  <a:schemeClr val="tx1">
                    <a:lumMod val="50000"/>
                    <a:lumOff val="50000"/>
                  </a:schemeClr>
                </a:solidFill>
              </a:defRPr>
            </a:lvl7pPr>
          </a:lstStyle>
          <a:p>
            <a:pPr lvl="0"/>
            <a:r>
              <a:rPr lang="en-US" dirty="0" smtClean="0"/>
              <a:t>Click to edit Master text styles</a:t>
            </a:r>
          </a:p>
        </p:txBody>
      </p:sp>
      <p:sp>
        <p:nvSpPr>
          <p:cNvPr id="10" name="Text Placeholder 15"/>
          <p:cNvSpPr>
            <a:spLocks noGrp="1"/>
          </p:cNvSpPr>
          <p:nvPr>
            <p:ph type="body" sz="quarter" idx="13"/>
          </p:nvPr>
        </p:nvSpPr>
        <p:spPr>
          <a:xfrm>
            <a:off x="304800" y="1676400"/>
            <a:ext cx="8534400" cy="16002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b="0" baseline="0">
                <a:solidFill>
                  <a:schemeClr val="bg2">
                    <a:lumMod val="50000"/>
                    <a:lumOff val="50000"/>
                  </a:schemeClr>
                </a:solidFill>
                <a:latin typeface="+mn-lt"/>
              </a:defRPr>
            </a:lvl1pPr>
            <a:lvl2pPr marL="182563" indent="182563">
              <a:spcBef>
                <a:spcPts val="100"/>
              </a:spcBef>
              <a:buClr>
                <a:srgbClr val="92D050"/>
              </a:buClr>
              <a:buSzPct val="100000"/>
              <a:buFont typeface="Arial" charset="0"/>
              <a:buChar char="•"/>
              <a:tabLst/>
              <a:defRPr sz="1600">
                <a:solidFill>
                  <a:schemeClr val="tx1">
                    <a:lumMod val="50000"/>
                    <a:lumOff val="50000"/>
                  </a:schemeClr>
                </a:solidFill>
              </a:defRPr>
            </a:lvl2pPr>
            <a:lvl3pPr marL="682625" indent="-219075">
              <a:buClr>
                <a:schemeClr val="tx1">
                  <a:lumMod val="50000"/>
                  <a:lumOff val="50000"/>
                </a:schemeClr>
              </a:buClr>
              <a:buSzPct val="100000"/>
              <a:buFont typeface="Arial" pitchFamily="34" charset="0"/>
              <a:buChar char="•"/>
              <a:defRPr sz="1600" baseline="0">
                <a:solidFill>
                  <a:schemeClr val="tx1">
                    <a:lumMod val="50000"/>
                    <a:lumOff val="50000"/>
                  </a:schemeClr>
                </a:solidFill>
              </a:defRPr>
            </a:lvl3pPr>
            <a:lvl4pPr marL="917575" indent="-234950">
              <a:buClr>
                <a:schemeClr val="tx1">
                  <a:lumMod val="50000"/>
                  <a:lumOff val="50000"/>
                </a:schemeClr>
              </a:buClr>
              <a:buSzPct val="100000"/>
              <a:buFont typeface="Arial" pitchFamily="34" charset="0"/>
              <a:buChar char="•"/>
              <a:defRPr sz="1600">
                <a:solidFill>
                  <a:schemeClr val="tx1">
                    <a:lumMod val="50000"/>
                    <a:lumOff val="50000"/>
                  </a:schemeClr>
                </a:solidFill>
              </a:defRPr>
            </a:lvl4pPr>
            <a:lvl5pPr marL="1146175" indent="-231775">
              <a:buClr>
                <a:schemeClr val="tx1">
                  <a:lumMod val="50000"/>
                  <a:lumOff val="50000"/>
                </a:schemeClr>
              </a:buClr>
              <a:buSzPct val="100000"/>
              <a:buFont typeface="Arial" pitchFamily="34" charset="0"/>
              <a:buChar char="•"/>
              <a:defRPr sz="1600" cap="none" baseline="0">
                <a:solidFill>
                  <a:schemeClr val="tx1">
                    <a:lumMod val="50000"/>
                    <a:lumOff val="50000"/>
                  </a:schemeClr>
                </a:solidFill>
              </a:defRPr>
            </a:lvl5pPr>
            <a:lvl6pPr marL="1377950" indent="-231775">
              <a:buClr>
                <a:schemeClr val="tx1">
                  <a:lumMod val="50000"/>
                  <a:lumOff val="50000"/>
                </a:schemeClr>
              </a:buClr>
              <a:defRPr sz="1600">
                <a:solidFill>
                  <a:schemeClr val="tx1">
                    <a:lumMod val="50000"/>
                    <a:lumOff val="50000"/>
                  </a:schemeClr>
                </a:solidFill>
              </a:defRPr>
            </a:lvl6pPr>
            <a:lvl7pPr marL="1593850" indent="-215900">
              <a:buClr>
                <a:schemeClr val="tx1">
                  <a:lumMod val="50000"/>
                  <a:lumOff val="50000"/>
                </a:schemeClr>
              </a:buClr>
              <a:tabLst/>
              <a:defRPr sz="1600">
                <a:solidFill>
                  <a:schemeClr val="tx1">
                    <a:lumMod val="50000"/>
                    <a:lumOff val="50000"/>
                  </a:schemeClr>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Box 13"/>
          <p:cNvSpPr txBox="1"/>
          <p:nvPr userDrawn="1"/>
        </p:nvSpPr>
        <p:spPr>
          <a:xfrm>
            <a:off x="6404610" y="6639211"/>
            <a:ext cx="1284326" cy="246221"/>
          </a:xfrm>
          <a:prstGeom prst="rect">
            <a:avLst/>
          </a:prstGeom>
          <a:noFill/>
        </p:spPr>
        <p:txBody>
          <a:bodyPr wrap="none" rtlCol="0">
            <a:spAutoFit/>
          </a:bodyPr>
          <a:lstStyle/>
          <a:p>
            <a:r>
              <a:rPr lang="en-US" sz="1000" dirty="0" smtClean="0">
                <a:latin typeface="+mn-lt"/>
              </a:rPr>
              <a:t>Home   Back   Next</a:t>
            </a:r>
            <a:endParaRPr lang="en-US" sz="1000" dirty="0">
              <a:latin typeface="+mn-lt"/>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 id="2147483671"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slide" Target="slide32.xml"/><Relationship Id="rId3" Type="http://schemas.openxmlformats.org/officeDocument/2006/relationships/slide" Target="slide11.xml"/><Relationship Id="rId7" Type="http://schemas.openxmlformats.org/officeDocument/2006/relationships/slide" Target="slide14.xml"/><Relationship Id="rId12" Type="http://schemas.openxmlformats.org/officeDocument/2006/relationships/image" Target="../media/image89.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86.png"/><Relationship Id="rId11" Type="http://schemas.openxmlformats.org/officeDocument/2006/relationships/slide" Target="slide16.xml"/><Relationship Id="rId5" Type="http://schemas.openxmlformats.org/officeDocument/2006/relationships/slide" Target="slide13.xml"/><Relationship Id="rId10" Type="http://schemas.openxmlformats.org/officeDocument/2006/relationships/image" Target="../media/image88.png"/><Relationship Id="rId4" Type="http://schemas.openxmlformats.org/officeDocument/2006/relationships/image" Target="../media/image80.png"/><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90.png"/><Relationship Id="rId5" Type="http://schemas.openxmlformats.org/officeDocument/2006/relationships/slide" Target="slide17.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4.png"/><Relationship Id="rId3" Type="http://schemas.openxmlformats.org/officeDocument/2006/relationships/slide" Target="slide13.xml"/><Relationship Id="rId7" Type="http://schemas.openxmlformats.org/officeDocument/2006/relationships/slide" Target="slide19.xml"/><Relationship Id="rId12" Type="http://schemas.openxmlformats.org/officeDocument/2006/relationships/slide" Target="slide21.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91.png"/><Relationship Id="rId11" Type="http://schemas.openxmlformats.org/officeDocument/2006/relationships/slide" Target="slide32.xml"/><Relationship Id="rId5" Type="http://schemas.openxmlformats.org/officeDocument/2006/relationships/slide" Target="slide18.xml"/><Relationship Id="rId10" Type="http://schemas.openxmlformats.org/officeDocument/2006/relationships/image" Target="../media/image93.png"/><Relationship Id="rId4" Type="http://schemas.openxmlformats.org/officeDocument/2006/relationships/image" Target="../media/image80.png"/><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98.png"/><Relationship Id="rId3" Type="http://schemas.openxmlformats.org/officeDocument/2006/relationships/slide" Target="slide14.xml"/><Relationship Id="rId7" Type="http://schemas.openxmlformats.org/officeDocument/2006/relationships/slide" Target="slide36.xml"/><Relationship Id="rId12"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95.png"/><Relationship Id="rId11" Type="http://schemas.openxmlformats.org/officeDocument/2006/relationships/slide" Target="slide32.xml"/><Relationship Id="rId5" Type="http://schemas.openxmlformats.org/officeDocument/2006/relationships/slide" Target="slide35.xml"/><Relationship Id="rId10" Type="http://schemas.openxmlformats.org/officeDocument/2006/relationships/image" Target="../media/image97.png"/><Relationship Id="rId4" Type="http://schemas.openxmlformats.org/officeDocument/2006/relationships/image" Target="../media/image80.png"/><Relationship Id="rId9"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slide" Target="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slide" Target="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slide" Target="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slide" Target="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slide" Target="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jpeg"/></Relationships>
</file>

<file path=ppt/slides/_rels/slide3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slide" Target="slide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slide" Target="slide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slide" Target="slide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k2.com/blackpoint"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www.k2underground.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slide" Target="slide14.xml"/><Relationship Id="rId3" Type="http://schemas.openxmlformats.org/officeDocument/2006/relationships/image" Target="../media/image30.png"/><Relationship Id="rId21" Type="http://schemas.openxmlformats.org/officeDocument/2006/relationships/image" Target="../media/image48.jpeg"/><Relationship Id="rId34" Type="http://schemas.openxmlformats.org/officeDocument/2006/relationships/slide" Target="slide31.xml"/><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slide" Target="slide6.xml"/><Relationship Id="rId2" Type="http://schemas.openxmlformats.org/officeDocument/2006/relationships/notesSlide" Target="../notesSlides/notesSlide5.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2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slide" Target="slide11.xml"/><Relationship Id="rId40" Type="http://schemas.openxmlformats.org/officeDocument/2006/relationships/slide" Target="slide13.xml"/><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slide" Target="slide10.xml"/><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jpe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slide" Target="slide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21" Type="http://schemas.openxmlformats.org/officeDocument/2006/relationships/image" Target="../media/image79.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7.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0.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slide" Target="slide9.xml"/><Relationship Id="rId7" Type="http://schemas.openxmlformats.org/officeDocument/2006/relationships/slide" Target="slide22.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81.png"/><Relationship Id="rId11" Type="http://schemas.openxmlformats.org/officeDocument/2006/relationships/slide" Target="slide32.xml"/><Relationship Id="rId5" Type="http://schemas.openxmlformats.org/officeDocument/2006/relationships/slide" Target="slide12.xml"/><Relationship Id="rId10" Type="http://schemas.openxmlformats.org/officeDocument/2006/relationships/image" Target="../media/image83.png"/><Relationship Id="rId4" Type="http://schemas.openxmlformats.org/officeDocument/2006/relationships/image" Target="../media/image80.png"/><Relationship Id="rId9" Type="http://schemas.openxmlformats.org/officeDocument/2006/relationships/slide" Target="slide23.xml"/></Relationships>
</file>

<file path=ppt/slides/_rels/slide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84.png"/><Relationship Id="rId5" Type="http://schemas.openxmlformats.org/officeDocument/2006/relationships/slide" Target="slide9.xml"/><Relationship Id="rId4" Type="http://schemas.openxmlformats.org/officeDocument/2006/relationships/image" Target="../media/image80.png"/><Relationship Id="rId9" Type="http://schemas.openxmlformats.org/officeDocument/2006/relationships/slide" Target="slide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a:hlinkClick r:id="rId3" action="ppaction://hlinksldjump"/>
          </p:cNvPr>
          <p:cNvSpPr/>
          <p:nvPr/>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7"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r>
              <a:rPr lang="zh-TW" altLang="en-US" sz="1600" cap="none" dirty="0" smtClean="0">
                <a:latin typeface="Arial" charset="0"/>
                <a:cs typeface="Arial" charset="0"/>
              </a:rPr>
              <a:t>內容管理 </a:t>
            </a:r>
            <a:r>
              <a:rPr lang="en-US" altLang="zh-TW" sz="1600" cap="none" dirty="0" smtClean="0">
                <a:latin typeface="Arial" charset="0"/>
                <a:cs typeface="Arial" charset="0"/>
              </a:rPr>
              <a:t>(</a:t>
            </a:r>
            <a:r>
              <a:rPr lang="en-US" sz="1600" cap="none" dirty="0" smtClean="0">
                <a:latin typeface="Arial" charset="0"/>
                <a:cs typeface="Arial" charset="0"/>
              </a:rPr>
              <a:t>Content Management)</a:t>
            </a:r>
          </a:p>
        </p:txBody>
      </p:sp>
      <p:sp>
        <p:nvSpPr>
          <p:cNvPr id="5" name="Text Placeholder 4"/>
          <p:cNvSpPr>
            <a:spLocks noGrp="1"/>
          </p:cNvSpPr>
          <p:nvPr>
            <p:ph type="body" sz="quarter" idx="12"/>
          </p:nvPr>
        </p:nvSpPr>
        <p:spPr>
          <a:xfrm>
            <a:off x="304800" y="762000"/>
            <a:ext cx="8839200" cy="4953000"/>
          </a:xfrm>
        </p:spPr>
        <p:txBody>
          <a:bodyPr vert="horz" wrap="square" lIns="91440" tIns="45720" rIns="91440" bIns="45720" numCol="1" anchor="t" anchorCtr="0" compatLnSpc="1">
            <a:prstTxWarp prst="textNoShape">
              <a:avLst/>
            </a:prstTxWarp>
          </a:bodyPr>
          <a:lstStyle/>
          <a:p>
            <a:pPr lvl="0">
              <a:buFont typeface="Wingdings" pitchFamily="2" charset="2"/>
              <a:buChar char="Ø"/>
            </a:pPr>
            <a:r>
              <a:rPr lang="zh-CN" altLang="zh-TW" sz="1400" dirty="0" smtClean="0"/>
              <a:t>跨站台、服务器串联流程 </a:t>
            </a:r>
            <a:endParaRPr lang="zh-TW" altLang="zh-TW" sz="1400" dirty="0" smtClean="0"/>
          </a:p>
          <a:p>
            <a:pPr lvl="0">
              <a:buFont typeface="Wingdings" pitchFamily="2" charset="2"/>
              <a:buChar char="Ø"/>
            </a:pPr>
            <a:r>
              <a:rPr lang="zh-CN" altLang="zh-TW" sz="1400" dirty="0" smtClean="0"/>
              <a:t>与</a:t>
            </a:r>
            <a:r>
              <a:rPr lang="en-US" altLang="zh-TW" sz="1400" dirty="0" smtClean="0"/>
              <a:t> SharePoint Workflow </a:t>
            </a:r>
            <a:r>
              <a:rPr lang="zh-CN" altLang="zh-TW" sz="1400" dirty="0" smtClean="0"/>
              <a:t>整合 </a:t>
            </a:r>
            <a:endParaRPr lang="zh-TW" altLang="zh-TW" sz="1400" dirty="0" smtClean="0"/>
          </a:p>
          <a:p>
            <a:pPr lvl="0">
              <a:buFont typeface="Wingdings" pitchFamily="2" charset="2"/>
              <a:buChar char="Ø"/>
            </a:pPr>
            <a:r>
              <a:rPr lang="zh-CN" altLang="zh-TW" sz="1400" dirty="0" smtClean="0"/>
              <a:t>将流程与内容类型做关联 </a:t>
            </a:r>
            <a:endParaRPr lang="zh-TW" altLang="zh-TW" sz="1400" dirty="0" smtClean="0"/>
          </a:p>
          <a:p>
            <a:pPr lvl="0">
              <a:buFont typeface="Wingdings" pitchFamily="2" charset="2"/>
              <a:buChar char="Ø"/>
            </a:pPr>
            <a:r>
              <a:rPr lang="zh-CN" altLang="zh-TW" sz="1400" dirty="0" smtClean="0"/>
              <a:t>支持记录管理 </a:t>
            </a:r>
            <a:r>
              <a:rPr lang="en-US" altLang="zh-TW" sz="1400" dirty="0" smtClean="0"/>
              <a:t>(Records Management)</a:t>
            </a:r>
            <a:endParaRPr lang="zh-TW" altLang="zh-TW" sz="1400" dirty="0" smtClean="0"/>
          </a:p>
          <a:p>
            <a:pPr lvl="0">
              <a:buFont typeface="Wingdings" pitchFamily="2" charset="2"/>
              <a:buChar char="Ø"/>
            </a:pPr>
            <a:r>
              <a:rPr lang="zh-CN" altLang="zh-TW" sz="1400" dirty="0" smtClean="0"/>
              <a:t>管理网站内容 </a:t>
            </a:r>
            <a:endParaRPr lang="zh-TW" altLang="zh-TW" sz="1400" dirty="0" smtClean="0"/>
          </a:p>
          <a:p>
            <a:pPr lvl="0">
              <a:buFont typeface="Wingdings" pitchFamily="2" charset="2"/>
              <a:buChar char="Ø"/>
            </a:pPr>
            <a:r>
              <a:rPr lang="zh-CN" altLang="zh-TW" sz="1400" dirty="0" smtClean="0"/>
              <a:t>在流程逻辑中引用 </a:t>
            </a:r>
            <a:r>
              <a:rPr lang="en-US" altLang="zh-TW" sz="1400" dirty="0" smtClean="0"/>
              <a:t>LOB </a:t>
            </a:r>
            <a:r>
              <a:rPr lang="zh-CN" altLang="zh-TW" sz="1400" dirty="0" smtClean="0"/>
              <a:t>系统的数据 </a:t>
            </a:r>
            <a:endParaRPr lang="zh-TW" altLang="zh-TW" sz="1400" dirty="0" smtClean="0"/>
          </a:p>
        </p:txBody>
      </p:sp>
      <p:pic>
        <p:nvPicPr>
          <p:cNvPr id="16389" name="Picture 2"/>
          <p:cNvPicPr>
            <a:picLocks noChangeAspect="1" noChangeArrowheads="1"/>
          </p:cNvPicPr>
          <p:nvPr/>
        </p:nvPicPr>
        <p:blipFill>
          <a:blip r:embed="rId4" cstate="print"/>
          <a:srcRect/>
          <a:stretch>
            <a:fillRect/>
          </a:stretch>
        </p:blipFill>
        <p:spPr bwMode="auto">
          <a:xfrm>
            <a:off x="400050" y="2819400"/>
            <a:ext cx="8583613" cy="1714500"/>
          </a:xfrm>
          <a:prstGeom prst="rect">
            <a:avLst/>
          </a:prstGeom>
          <a:noFill/>
          <a:ln w="9525">
            <a:noFill/>
            <a:miter lim="800000"/>
            <a:headEnd/>
            <a:tailEnd/>
          </a:ln>
        </p:spPr>
      </p:pic>
      <p:sp>
        <p:nvSpPr>
          <p:cNvPr id="16390" name="TextBox 6"/>
          <p:cNvSpPr txBox="1">
            <a:spLocks noChangeArrowheads="1"/>
          </p:cNvSpPr>
          <p:nvPr/>
        </p:nvSpPr>
        <p:spPr bwMode="auto">
          <a:xfrm>
            <a:off x="911625" y="4230688"/>
            <a:ext cx="1362874" cy="246221"/>
          </a:xfrm>
          <a:prstGeom prst="rect">
            <a:avLst/>
          </a:prstGeom>
          <a:noFill/>
          <a:ln w="9525">
            <a:noFill/>
            <a:miter lim="800000"/>
            <a:headEnd/>
            <a:tailEnd/>
          </a:ln>
        </p:spPr>
        <p:txBody>
          <a:bodyPr wrap="none">
            <a:spAutoFit/>
          </a:bodyPr>
          <a:lstStyle/>
          <a:p>
            <a:r>
              <a:rPr lang="en-US" sz="1000" dirty="0" smtClean="0">
                <a:solidFill>
                  <a:schemeClr val="bg2"/>
                </a:solidFill>
              </a:rPr>
              <a:t>SharePoint </a:t>
            </a:r>
            <a:r>
              <a:rPr lang="zh-TW" altLang="en-US" sz="1000" dirty="0" smtClean="0">
                <a:solidFill>
                  <a:schemeClr val="bg2"/>
                </a:solidFill>
              </a:rPr>
              <a:t>流程整合</a:t>
            </a:r>
            <a:endParaRPr lang="en-US" sz="1000" dirty="0">
              <a:solidFill>
                <a:schemeClr val="bg2"/>
              </a:solidFill>
            </a:endParaRPr>
          </a:p>
        </p:txBody>
      </p:sp>
      <p:sp>
        <p:nvSpPr>
          <p:cNvPr id="16391" name="TextBox 7"/>
          <p:cNvSpPr txBox="1">
            <a:spLocks noChangeArrowheads="1"/>
          </p:cNvSpPr>
          <p:nvPr/>
        </p:nvSpPr>
        <p:spPr bwMode="auto">
          <a:xfrm>
            <a:off x="2883125" y="4230688"/>
            <a:ext cx="1338828" cy="246221"/>
          </a:xfrm>
          <a:prstGeom prst="rect">
            <a:avLst/>
          </a:prstGeom>
          <a:noFill/>
          <a:ln w="9525">
            <a:noFill/>
            <a:miter lim="800000"/>
            <a:headEnd/>
            <a:tailEnd/>
          </a:ln>
        </p:spPr>
        <p:txBody>
          <a:bodyPr wrap="none">
            <a:spAutoFit/>
          </a:bodyPr>
          <a:lstStyle/>
          <a:p>
            <a:r>
              <a:rPr lang="zh-TW" altLang="en-US" sz="1000" dirty="0" smtClean="0">
                <a:solidFill>
                  <a:schemeClr val="bg2"/>
                </a:solidFill>
              </a:rPr>
              <a:t>依內容類型執行流程</a:t>
            </a:r>
            <a:endParaRPr lang="en-US" sz="1000" dirty="0">
              <a:solidFill>
                <a:schemeClr val="bg2"/>
              </a:solidFill>
            </a:endParaRPr>
          </a:p>
        </p:txBody>
      </p:sp>
      <p:sp>
        <p:nvSpPr>
          <p:cNvPr id="9" name="Rounded Rectangle 8">
            <a:hlinkClick r:id="rId5" action="ppaction://hlinksldjump"/>
          </p:cNvPr>
          <p:cNvSpPr/>
          <p:nvPr/>
        </p:nvSpPr>
        <p:spPr>
          <a:xfrm>
            <a:off x="755650" y="3021013"/>
            <a:ext cx="1560513" cy="1143000"/>
          </a:xfrm>
          <a:prstGeom prst="roundRect">
            <a:avLst>
              <a:gd name="adj" fmla="val 7102"/>
            </a:avLst>
          </a:prstGeom>
          <a:blipFill dpi="0" rotWithShape="1">
            <a:blip r:embed="rId6"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0" name="Rounded Rectangle 9">
            <a:hlinkClick r:id="rId7" action="ppaction://hlinksldjump"/>
          </p:cNvPr>
          <p:cNvSpPr/>
          <p:nvPr/>
        </p:nvSpPr>
        <p:spPr>
          <a:xfrm>
            <a:off x="2765425" y="3021013"/>
            <a:ext cx="1560513" cy="1143000"/>
          </a:xfrm>
          <a:prstGeom prst="roundRect">
            <a:avLst>
              <a:gd name="adj" fmla="val 7102"/>
            </a:avLst>
          </a:prstGeom>
          <a:blipFill>
            <a:blip r:embed="rId8" cstate="prin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6394" name="TextBox 10"/>
          <p:cNvSpPr txBox="1">
            <a:spLocks noChangeArrowheads="1"/>
          </p:cNvSpPr>
          <p:nvPr/>
        </p:nvSpPr>
        <p:spPr bwMode="auto">
          <a:xfrm>
            <a:off x="4843881" y="4229100"/>
            <a:ext cx="1353255" cy="400110"/>
          </a:xfrm>
          <a:prstGeom prst="rect">
            <a:avLst/>
          </a:prstGeom>
          <a:noFill/>
          <a:ln w="9525">
            <a:noFill/>
            <a:miter lim="800000"/>
            <a:headEnd/>
            <a:tailEnd/>
          </a:ln>
        </p:spPr>
        <p:txBody>
          <a:bodyPr wrap="none">
            <a:spAutoFit/>
          </a:bodyPr>
          <a:lstStyle/>
          <a:p>
            <a:pPr algn="ctr"/>
            <a:r>
              <a:rPr lang="zh-CN" altLang="zh-TW" sz="1000" dirty="0" smtClean="0">
                <a:solidFill>
                  <a:schemeClr val="bg2"/>
                </a:solidFill>
              </a:rPr>
              <a:t>记录管理</a:t>
            </a:r>
            <a:endParaRPr lang="en-US" altLang="zh-CN" sz="1000" dirty="0" smtClean="0">
              <a:solidFill>
                <a:schemeClr val="bg2"/>
              </a:solidFill>
            </a:endParaRPr>
          </a:p>
          <a:p>
            <a:pPr algn="ctr"/>
            <a:r>
              <a:rPr lang="zh-CN" altLang="zh-TW" sz="1000" dirty="0" smtClean="0">
                <a:solidFill>
                  <a:schemeClr val="bg2"/>
                </a:solidFill>
              </a:rPr>
              <a:t> </a:t>
            </a:r>
            <a:r>
              <a:rPr lang="en-US" sz="1000" dirty="0" smtClean="0">
                <a:solidFill>
                  <a:schemeClr val="bg2"/>
                </a:solidFill>
              </a:rPr>
              <a:t>Records </a:t>
            </a:r>
            <a:r>
              <a:rPr lang="en-US" sz="1000" dirty="0">
                <a:solidFill>
                  <a:schemeClr val="bg2"/>
                </a:solidFill>
              </a:rPr>
              <a:t>management</a:t>
            </a:r>
          </a:p>
        </p:txBody>
      </p:sp>
      <p:sp>
        <p:nvSpPr>
          <p:cNvPr id="12" name="Rounded Rectangle 11">
            <a:hlinkClick r:id="rId9" action="ppaction://hlinksldjump"/>
          </p:cNvPr>
          <p:cNvSpPr/>
          <p:nvPr/>
        </p:nvSpPr>
        <p:spPr>
          <a:xfrm>
            <a:off x="4764088" y="3021013"/>
            <a:ext cx="1560512" cy="1143000"/>
          </a:xfrm>
          <a:prstGeom prst="roundRect">
            <a:avLst>
              <a:gd name="adj" fmla="val 7102"/>
            </a:avLst>
          </a:prstGeom>
          <a:blipFill dpi="0" rotWithShape="1">
            <a:blip r:embed="rId10"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6396" name="TextBox 14"/>
          <p:cNvSpPr txBox="1">
            <a:spLocks noChangeArrowheads="1"/>
          </p:cNvSpPr>
          <p:nvPr/>
        </p:nvSpPr>
        <p:spPr bwMode="auto">
          <a:xfrm>
            <a:off x="6703627" y="4219575"/>
            <a:ext cx="1734769" cy="246221"/>
          </a:xfrm>
          <a:prstGeom prst="rect">
            <a:avLst/>
          </a:prstGeom>
          <a:noFill/>
          <a:ln w="9525">
            <a:noFill/>
            <a:miter lim="800000"/>
            <a:headEnd/>
            <a:tailEnd/>
          </a:ln>
        </p:spPr>
        <p:txBody>
          <a:bodyPr wrap="none">
            <a:spAutoFit/>
          </a:bodyPr>
          <a:lstStyle/>
          <a:p>
            <a:pPr algn="ctr"/>
            <a:r>
              <a:rPr lang="zh-CN" altLang="zh-TW" sz="1000" dirty="0" smtClean="0">
                <a:solidFill>
                  <a:schemeClr val="bg2"/>
                </a:solidFill>
              </a:rPr>
              <a:t>流程逻辑引用 </a:t>
            </a:r>
            <a:r>
              <a:rPr lang="en-US" altLang="zh-TW" sz="1000" dirty="0" smtClean="0">
                <a:solidFill>
                  <a:schemeClr val="bg2"/>
                </a:solidFill>
              </a:rPr>
              <a:t>LOB </a:t>
            </a:r>
            <a:r>
              <a:rPr lang="zh-CN" altLang="zh-TW" sz="1000" dirty="0" smtClean="0">
                <a:solidFill>
                  <a:schemeClr val="bg2"/>
                </a:solidFill>
              </a:rPr>
              <a:t>系统数据</a:t>
            </a:r>
            <a:endParaRPr lang="en-US" altLang="en-US" sz="1000" dirty="0">
              <a:solidFill>
                <a:schemeClr val="bg2"/>
              </a:solidFill>
            </a:endParaRPr>
          </a:p>
        </p:txBody>
      </p:sp>
      <p:sp>
        <p:nvSpPr>
          <p:cNvPr id="16" name="Rounded Rectangle 15">
            <a:hlinkClick r:id="rId11" action="ppaction://hlinksldjump"/>
          </p:cNvPr>
          <p:cNvSpPr/>
          <p:nvPr/>
        </p:nvSpPr>
        <p:spPr>
          <a:xfrm>
            <a:off x="6781800" y="3011488"/>
            <a:ext cx="1560513" cy="1143000"/>
          </a:xfrm>
          <a:prstGeom prst="roundRect">
            <a:avLst>
              <a:gd name="adj" fmla="val 7102"/>
            </a:avLst>
          </a:prstGeom>
          <a:blipFill dpi="0" rotWithShape="1">
            <a:blip r:embed="rId12"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7" name="TextBox 16"/>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18" name="Rectangle 17">
            <a:hlinkClick r:id="rId13"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hlinkClick r:id="rId3" action="ppaction://hlinksldjump"/>
          </p:cNvPr>
          <p:cNvSpPr/>
          <p:nvPr/>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1"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zh-CN" altLang="zh-TW" sz="1600" dirty="0" smtClean="0"/>
              <a:t>搜寻</a:t>
            </a:r>
            <a:endParaRPr lang="en-US" sz="1600" cap="none" dirty="0" smtClean="0">
              <a:latin typeface="Arial" charset="0"/>
              <a:cs typeface="Arial" charset="0"/>
            </a:endParaRPr>
          </a:p>
        </p:txBody>
      </p:sp>
      <p:sp>
        <p:nvSpPr>
          <p:cNvPr id="5" name="Text Placeholder 4"/>
          <p:cNvSpPr>
            <a:spLocks noGrp="1"/>
          </p:cNvSpPr>
          <p:nvPr>
            <p:ph type="body" sz="quarter" idx="12"/>
          </p:nvPr>
        </p:nvSpPr>
        <p:spPr/>
        <p:txBody>
          <a:bodyPr vert="horz" wrap="square" lIns="91440" tIns="45720" rIns="91440" bIns="45720" numCol="1" anchor="t" anchorCtr="0" compatLnSpc="1">
            <a:prstTxWarp prst="textNoShape">
              <a:avLst/>
            </a:prstTxWarp>
          </a:bodyPr>
          <a:lstStyle/>
          <a:p>
            <a:pPr lvl="0">
              <a:buFont typeface="Wingdings" pitchFamily="2" charset="2"/>
              <a:buChar char="Ø"/>
            </a:pPr>
            <a:r>
              <a:rPr lang="zh-CN" altLang="zh-TW" sz="1400" dirty="0" smtClean="0"/>
              <a:t>搜寻</a:t>
            </a:r>
            <a:r>
              <a:rPr lang="en-US" altLang="zh-TW" sz="1400" dirty="0" smtClean="0"/>
              <a:t> SharePoint </a:t>
            </a:r>
            <a:r>
              <a:rPr lang="zh-CN" altLang="zh-TW" sz="1400" dirty="0" smtClean="0"/>
              <a:t>内容 </a:t>
            </a:r>
            <a:endParaRPr lang="zh-TW" altLang="zh-TW" sz="1400" dirty="0" smtClean="0"/>
          </a:p>
          <a:p>
            <a:pPr>
              <a:buFont typeface="Wingdings" pitchFamily="2" charset="2"/>
              <a:buChar char="Ø"/>
            </a:pPr>
            <a:r>
              <a:rPr lang="zh-CN" altLang="zh-TW" sz="1400" dirty="0" smtClean="0"/>
              <a:t>在流程中使用搜寻结果</a:t>
            </a:r>
            <a:endParaRPr lang="en-US" sz="1400" dirty="0" smtClean="0">
              <a:solidFill>
                <a:srgbClr val="7F7F7F"/>
              </a:solidFill>
            </a:endParaRPr>
          </a:p>
        </p:txBody>
      </p:sp>
      <p:pic>
        <p:nvPicPr>
          <p:cNvPr id="17413" name="Picture 2"/>
          <p:cNvPicPr>
            <a:picLocks noChangeAspect="1" noChangeArrowheads="1"/>
          </p:cNvPicPr>
          <p:nvPr/>
        </p:nvPicPr>
        <p:blipFill>
          <a:blip r:embed="rId4" cstate="print">
            <a:lum bright="4000"/>
          </a:blip>
          <a:srcRect/>
          <a:stretch>
            <a:fillRect/>
          </a:stretch>
        </p:blipFill>
        <p:spPr bwMode="auto">
          <a:xfrm>
            <a:off x="400050" y="2819400"/>
            <a:ext cx="8583613" cy="1714500"/>
          </a:xfrm>
          <a:prstGeom prst="rect">
            <a:avLst/>
          </a:prstGeom>
          <a:noFill/>
          <a:ln w="9525">
            <a:noFill/>
            <a:miter lim="800000"/>
            <a:headEnd/>
            <a:tailEnd/>
          </a:ln>
        </p:spPr>
      </p:pic>
      <p:sp>
        <p:nvSpPr>
          <p:cNvPr id="17414" name="TextBox 6"/>
          <p:cNvSpPr txBox="1">
            <a:spLocks noChangeArrowheads="1"/>
          </p:cNvSpPr>
          <p:nvPr/>
        </p:nvSpPr>
        <p:spPr bwMode="auto">
          <a:xfrm>
            <a:off x="796925" y="4230688"/>
            <a:ext cx="1398140" cy="246221"/>
          </a:xfrm>
          <a:prstGeom prst="rect">
            <a:avLst/>
          </a:prstGeom>
          <a:noFill/>
          <a:ln w="9525">
            <a:noFill/>
            <a:miter lim="800000"/>
            <a:headEnd/>
            <a:tailEnd/>
          </a:ln>
        </p:spPr>
        <p:txBody>
          <a:bodyPr wrap="none">
            <a:spAutoFit/>
          </a:bodyPr>
          <a:lstStyle/>
          <a:p>
            <a:r>
              <a:rPr lang="zh-TW" altLang="en-US" sz="1000" dirty="0" smtClean="0">
                <a:solidFill>
                  <a:schemeClr val="bg2"/>
                </a:solidFill>
              </a:rPr>
              <a:t>搜尋 </a:t>
            </a:r>
            <a:r>
              <a:rPr lang="en-US" sz="1000" dirty="0" smtClean="0">
                <a:solidFill>
                  <a:schemeClr val="bg2"/>
                </a:solidFill>
              </a:rPr>
              <a:t>SharePoint </a:t>
            </a:r>
            <a:r>
              <a:rPr lang="zh-TW" altLang="en-US" sz="1000" dirty="0" smtClean="0">
                <a:solidFill>
                  <a:schemeClr val="bg2"/>
                </a:solidFill>
              </a:rPr>
              <a:t>內容</a:t>
            </a:r>
          </a:p>
        </p:txBody>
      </p:sp>
      <p:sp>
        <p:nvSpPr>
          <p:cNvPr id="9" name="Rounded Rectangle 8">
            <a:hlinkClick r:id="rId5" action="ppaction://hlinksldjump"/>
          </p:cNvPr>
          <p:cNvSpPr/>
          <p:nvPr/>
        </p:nvSpPr>
        <p:spPr>
          <a:xfrm>
            <a:off x="755650" y="3021013"/>
            <a:ext cx="1560513" cy="1143000"/>
          </a:xfrm>
          <a:prstGeom prst="roundRect">
            <a:avLst>
              <a:gd name="adj" fmla="val 7102"/>
            </a:avLst>
          </a:prstGeom>
          <a:blipFill dpi="0" rotWithShape="1">
            <a:blip r:embed="rId6"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3" name="TextBox 12"/>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14" name="Rectangle 13">
            <a:hlinkClick r:id="rId7"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hlinkClick r:id="rId3" action="ppaction://hlinksldjump"/>
          </p:cNvPr>
          <p:cNvSpPr/>
          <p:nvPr/>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zh-CN" altLang="zh-TW" sz="1600" dirty="0" smtClean="0"/>
              <a:t>入口网站</a:t>
            </a:r>
            <a:endParaRPr lang="en-US" sz="1600" cap="none" dirty="0" smtClean="0">
              <a:latin typeface="Arial" charset="0"/>
              <a:cs typeface="Arial" charset="0"/>
            </a:endParaRPr>
          </a:p>
        </p:txBody>
      </p:sp>
      <p:sp>
        <p:nvSpPr>
          <p:cNvPr id="18436" name="Text Placeholder 4"/>
          <p:cNvSpPr>
            <a:spLocks noGrp="1"/>
          </p:cNvSpPr>
          <p:nvPr>
            <p:ph type="body" sz="quarter" idx="12"/>
          </p:nvPr>
        </p:nvSpPr>
        <p:spPr bwMode="auto">
          <a:xfrm>
            <a:off x="304800" y="762000"/>
            <a:ext cx="8534400" cy="1905000"/>
          </a:xfrm>
          <a:noFill/>
          <a:ln>
            <a:miter lim="800000"/>
            <a:headEnd/>
            <a:tailEnd/>
          </a:ln>
        </p:spPr>
        <p:txBody>
          <a:bodyPr vert="horz" wrap="square" lIns="91440" tIns="45720" rIns="91440" bIns="45720" numCol="1" anchor="t" anchorCtr="0" compatLnSpc="1">
            <a:prstTxWarp prst="textNoShape">
              <a:avLst/>
            </a:prstTxWarp>
          </a:bodyPr>
          <a:lstStyle/>
          <a:p>
            <a:pPr lvl="0">
              <a:buFont typeface="Wingdings" pitchFamily="2" charset="2"/>
              <a:buChar char="Ø"/>
            </a:pPr>
            <a:r>
              <a:rPr lang="zh-CN" altLang="zh-TW" sz="1400" dirty="0" smtClean="0"/>
              <a:t>管理</a:t>
            </a:r>
            <a:r>
              <a:rPr lang="en-US" altLang="zh-TW" sz="1400" dirty="0" smtClean="0"/>
              <a:t>: </a:t>
            </a:r>
            <a:endParaRPr lang="zh-TW" altLang="zh-TW" sz="1400" dirty="0" smtClean="0"/>
          </a:p>
          <a:p>
            <a:pPr lvl="1">
              <a:buFont typeface="Wingdings" pitchFamily="2" charset="2"/>
              <a:buChar char="Ø"/>
            </a:pPr>
            <a:r>
              <a:rPr lang="zh-CN" altLang="zh-TW" sz="1400" dirty="0" smtClean="0"/>
              <a:t>列表项目与文件 </a:t>
            </a:r>
            <a:endParaRPr lang="zh-TW" altLang="zh-TW" sz="1400" dirty="0" smtClean="0"/>
          </a:p>
          <a:p>
            <a:pPr lvl="1">
              <a:buFont typeface="Wingdings" pitchFamily="2" charset="2"/>
              <a:buChar char="Ø"/>
            </a:pPr>
            <a:r>
              <a:rPr lang="zh-CN" altLang="zh-TW" sz="1400" dirty="0" smtClean="0"/>
              <a:t>站台与工作空间 </a:t>
            </a:r>
            <a:endParaRPr lang="zh-TW" altLang="zh-TW" sz="1400" dirty="0" smtClean="0"/>
          </a:p>
          <a:p>
            <a:pPr lvl="1">
              <a:buFont typeface="Wingdings" pitchFamily="2" charset="2"/>
              <a:buChar char="Ø"/>
            </a:pPr>
            <a:r>
              <a:rPr lang="zh-CN" altLang="zh-TW" sz="1400" dirty="0" smtClean="0"/>
              <a:t>清单与文档库 </a:t>
            </a:r>
            <a:endParaRPr lang="zh-TW" altLang="zh-TW" sz="1400" dirty="0" smtClean="0"/>
          </a:p>
          <a:p>
            <a:pPr lvl="0">
              <a:buFont typeface="Wingdings" pitchFamily="2" charset="2"/>
              <a:buChar char="Ø"/>
            </a:pPr>
            <a:r>
              <a:rPr lang="zh-CN" altLang="zh-TW" sz="1400" dirty="0" smtClean="0"/>
              <a:t>在 </a:t>
            </a:r>
            <a:r>
              <a:rPr lang="en-US" altLang="zh-TW" sz="1400" dirty="0" smtClean="0"/>
              <a:t>Process Portal </a:t>
            </a:r>
            <a:r>
              <a:rPr lang="zh-CN" altLang="zh-TW" sz="1400" dirty="0" smtClean="0"/>
              <a:t>呈现流程工作 </a:t>
            </a:r>
            <a:endParaRPr lang="zh-TW" altLang="zh-TW" sz="1400" dirty="0" smtClean="0"/>
          </a:p>
          <a:p>
            <a:pPr>
              <a:buFont typeface="Wingdings" pitchFamily="2" charset="2"/>
              <a:buChar char="Ø"/>
            </a:pPr>
            <a:r>
              <a:rPr lang="zh-CN" altLang="zh-TW" sz="1400" dirty="0" smtClean="0"/>
              <a:t>在 我的站台 嵌入 </a:t>
            </a:r>
            <a:r>
              <a:rPr lang="en-US" altLang="zh-TW" sz="1400" dirty="0" err="1" smtClean="0"/>
              <a:t>Worklist</a:t>
            </a:r>
            <a:r>
              <a:rPr lang="en-US" altLang="zh-TW" sz="1400" dirty="0" smtClean="0"/>
              <a:t> web part</a:t>
            </a:r>
            <a:endParaRPr lang="en-US" sz="1400" dirty="0" smtClean="0">
              <a:solidFill>
                <a:srgbClr val="7F7F7F"/>
              </a:solidFill>
            </a:endParaRPr>
          </a:p>
        </p:txBody>
      </p:sp>
      <p:pic>
        <p:nvPicPr>
          <p:cNvPr id="18437" name="Picture 2"/>
          <p:cNvPicPr>
            <a:picLocks noChangeAspect="1" noChangeArrowheads="1"/>
          </p:cNvPicPr>
          <p:nvPr/>
        </p:nvPicPr>
        <p:blipFill>
          <a:blip r:embed="rId4" cstate="print">
            <a:lum bright="4000"/>
          </a:blip>
          <a:srcRect/>
          <a:stretch>
            <a:fillRect/>
          </a:stretch>
        </p:blipFill>
        <p:spPr bwMode="auto">
          <a:xfrm>
            <a:off x="400050" y="2819400"/>
            <a:ext cx="8583613" cy="1714500"/>
          </a:xfrm>
          <a:prstGeom prst="rect">
            <a:avLst/>
          </a:prstGeom>
          <a:noFill/>
          <a:ln w="9525">
            <a:noFill/>
            <a:miter lim="800000"/>
            <a:headEnd/>
            <a:tailEnd/>
          </a:ln>
        </p:spPr>
      </p:pic>
      <p:sp>
        <p:nvSpPr>
          <p:cNvPr id="18438" name="TextBox 6"/>
          <p:cNvSpPr txBox="1">
            <a:spLocks noChangeArrowheads="1"/>
          </p:cNvSpPr>
          <p:nvPr/>
        </p:nvSpPr>
        <p:spPr bwMode="auto">
          <a:xfrm>
            <a:off x="877888" y="4230688"/>
            <a:ext cx="1338828" cy="246221"/>
          </a:xfrm>
          <a:prstGeom prst="rect">
            <a:avLst/>
          </a:prstGeom>
          <a:noFill/>
          <a:ln w="9525">
            <a:noFill/>
            <a:miter lim="800000"/>
            <a:headEnd/>
            <a:tailEnd/>
          </a:ln>
        </p:spPr>
        <p:txBody>
          <a:bodyPr wrap="none">
            <a:spAutoFit/>
          </a:bodyPr>
          <a:lstStyle/>
          <a:p>
            <a:pPr algn="ctr"/>
            <a:r>
              <a:rPr lang="zh-TW" altLang="en-US" sz="1000" dirty="0" smtClean="0">
                <a:solidFill>
                  <a:schemeClr val="bg2"/>
                </a:solidFill>
              </a:rPr>
              <a:t>管理清單項目與文件</a:t>
            </a:r>
            <a:endParaRPr lang="en-US" sz="1000" dirty="0">
              <a:solidFill>
                <a:schemeClr val="bg2"/>
              </a:solidFill>
            </a:endParaRPr>
          </a:p>
        </p:txBody>
      </p:sp>
      <p:sp>
        <p:nvSpPr>
          <p:cNvPr id="18439" name="TextBox 7"/>
          <p:cNvSpPr txBox="1">
            <a:spLocks noChangeArrowheads="1"/>
          </p:cNvSpPr>
          <p:nvPr/>
        </p:nvSpPr>
        <p:spPr bwMode="auto">
          <a:xfrm>
            <a:off x="2962275" y="4230688"/>
            <a:ext cx="1338828" cy="246221"/>
          </a:xfrm>
          <a:prstGeom prst="rect">
            <a:avLst/>
          </a:prstGeom>
          <a:noFill/>
          <a:ln w="9525">
            <a:noFill/>
            <a:miter lim="800000"/>
            <a:headEnd/>
            <a:tailEnd/>
          </a:ln>
        </p:spPr>
        <p:txBody>
          <a:bodyPr wrap="none">
            <a:spAutoFit/>
          </a:bodyPr>
          <a:lstStyle/>
          <a:p>
            <a:pPr algn="ctr"/>
            <a:r>
              <a:rPr lang="zh-TW" altLang="en-US" sz="1000" dirty="0" smtClean="0">
                <a:solidFill>
                  <a:schemeClr val="bg2"/>
                </a:solidFill>
              </a:rPr>
              <a:t>管理站台與工作空間</a:t>
            </a:r>
            <a:endParaRPr lang="en-US" sz="1000" dirty="0">
              <a:solidFill>
                <a:schemeClr val="bg2"/>
              </a:solidFill>
            </a:endParaRPr>
          </a:p>
        </p:txBody>
      </p:sp>
      <p:sp>
        <p:nvSpPr>
          <p:cNvPr id="9" name="Rounded Rectangle 8">
            <a:hlinkClick r:id="rId5" action="ppaction://hlinksldjump"/>
          </p:cNvPr>
          <p:cNvSpPr/>
          <p:nvPr/>
        </p:nvSpPr>
        <p:spPr>
          <a:xfrm>
            <a:off x="755650" y="3021013"/>
            <a:ext cx="1560513" cy="1143000"/>
          </a:xfrm>
          <a:prstGeom prst="roundRect">
            <a:avLst>
              <a:gd name="adj" fmla="val 7102"/>
            </a:avLst>
          </a:prstGeom>
          <a:blipFill dpi="0" rotWithShape="1">
            <a:blip r:embed="rId6"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0" name="Rounded Rectangle 9">
            <a:hlinkClick r:id="rId7" action="ppaction://hlinksldjump"/>
          </p:cNvPr>
          <p:cNvSpPr/>
          <p:nvPr/>
        </p:nvSpPr>
        <p:spPr>
          <a:xfrm>
            <a:off x="2765425" y="3021013"/>
            <a:ext cx="1560513" cy="1143000"/>
          </a:xfrm>
          <a:prstGeom prst="roundRect">
            <a:avLst>
              <a:gd name="adj" fmla="val 7102"/>
            </a:avLst>
          </a:prstGeom>
          <a:blipFill dpi="0" rotWithShape="1">
            <a:blip r:embed="rId8"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8442" name="TextBox 10"/>
          <p:cNvSpPr txBox="1">
            <a:spLocks noChangeArrowheads="1"/>
          </p:cNvSpPr>
          <p:nvPr/>
        </p:nvSpPr>
        <p:spPr bwMode="auto">
          <a:xfrm>
            <a:off x="4921250" y="4229100"/>
            <a:ext cx="1210588" cy="246221"/>
          </a:xfrm>
          <a:prstGeom prst="rect">
            <a:avLst/>
          </a:prstGeom>
          <a:noFill/>
          <a:ln w="9525">
            <a:noFill/>
            <a:miter lim="800000"/>
            <a:headEnd/>
            <a:tailEnd/>
          </a:ln>
        </p:spPr>
        <p:txBody>
          <a:bodyPr wrap="none">
            <a:spAutoFit/>
          </a:bodyPr>
          <a:lstStyle/>
          <a:p>
            <a:pPr algn="ctr"/>
            <a:r>
              <a:rPr lang="zh-TW" altLang="en-US" sz="1000" dirty="0" smtClean="0">
                <a:solidFill>
                  <a:schemeClr val="bg2"/>
                </a:solidFill>
              </a:rPr>
              <a:t>管理清單與文件庫</a:t>
            </a:r>
            <a:endParaRPr lang="en-US" sz="1000" dirty="0">
              <a:solidFill>
                <a:schemeClr val="bg2"/>
              </a:solidFill>
            </a:endParaRPr>
          </a:p>
        </p:txBody>
      </p:sp>
      <p:sp>
        <p:nvSpPr>
          <p:cNvPr id="12" name="Rounded Rectangle 11">
            <a:hlinkClick r:id="rId9" action="ppaction://hlinksldjump"/>
          </p:cNvPr>
          <p:cNvSpPr/>
          <p:nvPr/>
        </p:nvSpPr>
        <p:spPr>
          <a:xfrm>
            <a:off x="4764088" y="3021013"/>
            <a:ext cx="1560512" cy="1143000"/>
          </a:xfrm>
          <a:prstGeom prst="roundRect">
            <a:avLst>
              <a:gd name="adj" fmla="val 7102"/>
            </a:avLst>
          </a:prstGeom>
          <a:blipFill dpi="0" rotWithShape="1">
            <a:blip r:embed="rId10"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3" name="TextBox 12"/>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14" name="Rectangle 13">
            <a:hlinkClick r:id="rId11"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46" name="TextBox 14"/>
          <p:cNvSpPr txBox="1">
            <a:spLocks noChangeArrowheads="1"/>
          </p:cNvSpPr>
          <p:nvPr/>
        </p:nvSpPr>
        <p:spPr bwMode="auto">
          <a:xfrm>
            <a:off x="6632175" y="4219575"/>
            <a:ext cx="1851789" cy="246221"/>
          </a:xfrm>
          <a:prstGeom prst="rect">
            <a:avLst/>
          </a:prstGeom>
          <a:noFill/>
          <a:ln w="9525">
            <a:noFill/>
            <a:miter lim="800000"/>
            <a:headEnd/>
            <a:tailEnd/>
          </a:ln>
        </p:spPr>
        <p:txBody>
          <a:bodyPr wrap="none">
            <a:spAutoFit/>
          </a:bodyPr>
          <a:lstStyle/>
          <a:p>
            <a:r>
              <a:rPr lang="zh-TW" altLang="en-US" sz="1000" dirty="0" smtClean="0">
                <a:solidFill>
                  <a:schemeClr val="bg2"/>
                </a:solidFill>
              </a:rPr>
              <a:t>在流程入口網站呈現流程工作</a:t>
            </a:r>
            <a:endParaRPr lang="en-US" sz="1000" dirty="0">
              <a:solidFill>
                <a:schemeClr val="bg2"/>
              </a:solidFill>
            </a:endParaRPr>
          </a:p>
        </p:txBody>
      </p:sp>
      <p:sp>
        <p:nvSpPr>
          <p:cNvPr id="17" name="Rounded Rectangle 16">
            <a:hlinkClick r:id="rId12" action="ppaction://hlinksldjump"/>
          </p:cNvPr>
          <p:cNvSpPr/>
          <p:nvPr/>
        </p:nvSpPr>
        <p:spPr>
          <a:xfrm>
            <a:off x="6781800" y="3011488"/>
            <a:ext cx="1560513" cy="1143000"/>
          </a:xfrm>
          <a:prstGeom prst="roundRect">
            <a:avLst>
              <a:gd name="adj" fmla="val 7102"/>
            </a:avLst>
          </a:prstGeom>
          <a:blipFill dpi="0" rotWithShape="1">
            <a:blip r:embed="rId13"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hlinkClick r:id="rId3" action="ppaction://hlinksldjump"/>
          </p:cNvPr>
          <p:cNvSpPr/>
          <p:nvPr/>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59"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zh-CN" altLang="zh-TW" sz="1600" cap="none" dirty="0" smtClean="0"/>
              <a:t>协同运作 </a:t>
            </a:r>
            <a:r>
              <a:rPr lang="en-US" altLang="zh-TW" sz="1600" cap="none" dirty="0" smtClean="0"/>
              <a:t>(Collaboration)</a:t>
            </a:r>
            <a:endParaRPr lang="en-US" sz="1600" cap="none" dirty="0" smtClean="0">
              <a:latin typeface="Arial" charset="0"/>
              <a:cs typeface="Arial" charset="0"/>
            </a:endParaRPr>
          </a:p>
          <a:p>
            <a:pPr marL="0" indent="0" eaLnBrk="1" hangingPunct="1"/>
            <a:endParaRPr lang="en-US" sz="1600" cap="none" dirty="0" smtClean="0">
              <a:latin typeface="Arial" charset="0"/>
              <a:cs typeface="Arial" charset="0"/>
            </a:endParaRPr>
          </a:p>
        </p:txBody>
      </p:sp>
      <p:sp>
        <p:nvSpPr>
          <p:cNvPr id="5" name="Text Placeholder 4"/>
          <p:cNvSpPr>
            <a:spLocks noGrp="1"/>
          </p:cNvSpPr>
          <p:nvPr>
            <p:ph type="body" sz="quarter" idx="12"/>
          </p:nvPr>
        </p:nvSpPr>
        <p:spPr>
          <a:xfrm>
            <a:off x="304800" y="762000"/>
            <a:ext cx="8534400" cy="1905000"/>
          </a:xfrm>
        </p:spPr>
        <p:txBody>
          <a:bodyPr vert="horz" wrap="square" lIns="91440" tIns="45720" rIns="91440" bIns="45720" numCol="1" anchor="t" anchorCtr="0" compatLnSpc="1">
            <a:prstTxWarp prst="textNoShape">
              <a:avLst/>
            </a:prstTxWarp>
          </a:bodyPr>
          <a:lstStyle/>
          <a:p>
            <a:pPr lvl="0">
              <a:buFont typeface="Wingdings" pitchFamily="2" charset="2"/>
              <a:buChar char="Ø"/>
            </a:pPr>
            <a:r>
              <a:rPr lang="zh-CN" altLang="zh-TW" sz="1400" dirty="0" smtClean="0"/>
              <a:t>工作代理与转发 </a:t>
            </a:r>
            <a:endParaRPr lang="zh-TW" altLang="zh-TW" sz="1400" dirty="0" smtClean="0"/>
          </a:p>
          <a:p>
            <a:pPr lvl="0">
              <a:buFont typeface="Wingdings" pitchFamily="2" charset="2"/>
              <a:buChar char="Ø"/>
            </a:pPr>
            <a:r>
              <a:rPr lang="en-US" altLang="zh-TW" sz="1400" dirty="0" smtClean="0"/>
              <a:t>Office </a:t>
            </a:r>
            <a:r>
              <a:rPr lang="zh-CN" altLang="zh-TW" sz="1400" dirty="0" smtClean="0"/>
              <a:t>操作风格的流程开发环境 </a:t>
            </a:r>
            <a:endParaRPr lang="zh-TW" altLang="zh-TW" sz="1400" dirty="0" smtClean="0"/>
          </a:p>
          <a:p>
            <a:pPr lvl="0">
              <a:buFont typeface="Wingdings" pitchFamily="2" charset="2"/>
              <a:buChar char="Ø"/>
            </a:pPr>
            <a:r>
              <a:rPr lang="zh-CN" altLang="zh-TW" sz="1400" dirty="0" smtClean="0"/>
              <a:t>利用自动代理功能 </a:t>
            </a:r>
            <a:r>
              <a:rPr lang="en-US" altLang="zh-TW" sz="1400" dirty="0" smtClean="0"/>
              <a:t>(Out-Of-Office) </a:t>
            </a:r>
            <a:r>
              <a:rPr lang="zh-CN" altLang="zh-TW" sz="1400" dirty="0" smtClean="0"/>
              <a:t>管理流程工作 </a:t>
            </a:r>
            <a:endParaRPr lang="zh-TW" altLang="zh-TW" sz="1400" dirty="0" smtClean="0"/>
          </a:p>
          <a:p>
            <a:pPr lvl="0">
              <a:buFont typeface="Wingdings" pitchFamily="2" charset="2"/>
              <a:buChar char="Ø"/>
            </a:pPr>
            <a:r>
              <a:rPr lang="zh-CN" altLang="zh-TW" sz="1400" dirty="0" smtClean="0"/>
              <a:t>具备流程关卡跳级 </a:t>
            </a:r>
            <a:r>
              <a:rPr lang="en-US" altLang="zh-TW" sz="1400" dirty="0" smtClean="0"/>
              <a:t>(Escalation) </a:t>
            </a:r>
            <a:r>
              <a:rPr lang="zh-CN" altLang="zh-TW" sz="1400" dirty="0" smtClean="0"/>
              <a:t>功能 </a:t>
            </a:r>
            <a:endParaRPr lang="zh-TW" altLang="zh-TW" sz="1400" dirty="0" smtClean="0"/>
          </a:p>
          <a:p>
            <a:pPr lvl="0">
              <a:buFont typeface="Wingdings" pitchFamily="2" charset="2"/>
              <a:buChar char="Ø"/>
            </a:pPr>
            <a:r>
              <a:rPr lang="zh-CN" altLang="zh-TW" sz="1400" dirty="0" smtClean="0"/>
              <a:t>透过 </a:t>
            </a:r>
            <a:r>
              <a:rPr lang="en-US" altLang="zh-TW" sz="1400" dirty="0" smtClean="0"/>
              <a:t>Office </a:t>
            </a:r>
            <a:r>
              <a:rPr lang="zh-CN" altLang="zh-TW" sz="1400" dirty="0" smtClean="0"/>
              <a:t>工作窗格、浏览器或工作列表取用工作事项</a:t>
            </a:r>
            <a:endParaRPr lang="en-US" sz="1400" dirty="0" smtClean="0">
              <a:solidFill>
                <a:srgbClr val="7F7F7F"/>
              </a:solidFill>
            </a:endParaRPr>
          </a:p>
          <a:p>
            <a:pPr marL="0" indent="0" eaLnBrk="1" hangingPunct="1">
              <a:buFont typeface="Wingdings" pitchFamily="2" charset="2"/>
              <a:buChar char="Ø"/>
              <a:defRPr/>
            </a:pPr>
            <a:endParaRPr lang="en-US" sz="1400" dirty="0" smtClean="0">
              <a:solidFill>
                <a:srgbClr val="7F7F7F"/>
              </a:solidFill>
            </a:endParaRPr>
          </a:p>
        </p:txBody>
      </p:sp>
      <p:pic>
        <p:nvPicPr>
          <p:cNvPr id="19461" name="Picture 2"/>
          <p:cNvPicPr>
            <a:picLocks noChangeAspect="1" noChangeArrowheads="1"/>
          </p:cNvPicPr>
          <p:nvPr/>
        </p:nvPicPr>
        <p:blipFill>
          <a:blip r:embed="rId4" cstate="print">
            <a:lum bright="4000"/>
          </a:blip>
          <a:srcRect/>
          <a:stretch>
            <a:fillRect/>
          </a:stretch>
        </p:blipFill>
        <p:spPr bwMode="auto">
          <a:xfrm>
            <a:off x="400050" y="2819400"/>
            <a:ext cx="8583613" cy="1714500"/>
          </a:xfrm>
          <a:prstGeom prst="rect">
            <a:avLst/>
          </a:prstGeom>
          <a:noFill/>
          <a:ln w="9525">
            <a:noFill/>
            <a:miter lim="800000"/>
            <a:headEnd/>
            <a:tailEnd/>
          </a:ln>
        </p:spPr>
      </p:pic>
      <p:sp>
        <p:nvSpPr>
          <p:cNvPr id="19462" name="TextBox 6"/>
          <p:cNvSpPr txBox="1">
            <a:spLocks noChangeArrowheads="1"/>
          </p:cNvSpPr>
          <p:nvPr/>
        </p:nvSpPr>
        <p:spPr bwMode="auto">
          <a:xfrm>
            <a:off x="1263038" y="4230688"/>
            <a:ext cx="697627" cy="246221"/>
          </a:xfrm>
          <a:prstGeom prst="rect">
            <a:avLst/>
          </a:prstGeom>
          <a:noFill/>
          <a:ln w="9525">
            <a:noFill/>
            <a:miter lim="800000"/>
            <a:headEnd/>
            <a:tailEnd/>
          </a:ln>
        </p:spPr>
        <p:txBody>
          <a:bodyPr wrap="none">
            <a:spAutoFit/>
          </a:bodyPr>
          <a:lstStyle/>
          <a:p>
            <a:r>
              <a:rPr lang="zh-TW" altLang="en-US" sz="1000" dirty="0" smtClean="0">
                <a:solidFill>
                  <a:schemeClr val="bg2"/>
                </a:solidFill>
              </a:rPr>
              <a:t>工作代理</a:t>
            </a:r>
            <a:endParaRPr lang="en-US" sz="1000" dirty="0">
              <a:solidFill>
                <a:schemeClr val="bg2"/>
              </a:solidFill>
            </a:endParaRPr>
          </a:p>
        </p:txBody>
      </p:sp>
      <p:sp>
        <p:nvSpPr>
          <p:cNvPr id="19463" name="TextBox 7"/>
          <p:cNvSpPr txBox="1">
            <a:spLocks noChangeArrowheads="1"/>
          </p:cNvSpPr>
          <p:nvPr/>
        </p:nvSpPr>
        <p:spPr bwMode="auto">
          <a:xfrm>
            <a:off x="2745975" y="4230688"/>
            <a:ext cx="1579278" cy="246221"/>
          </a:xfrm>
          <a:prstGeom prst="rect">
            <a:avLst/>
          </a:prstGeom>
          <a:noFill/>
          <a:ln w="9525">
            <a:noFill/>
            <a:miter lim="800000"/>
            <a:headEnd/>
            <a:tailEnd/>
          </a:ln>
        </p:spPr>
        <p:txBody>
          <a:bodyPr wrap="none">
            <a:spAutoFit/>
          </a:bodyPr>
          <a:lstStyle/>
          <a:p>
            <a:r>
              <a:rPr lang="en-US" sz="1000" dirty="0" smtClean="0">
                <a:solidFill>
                  <a:schemeClr val="bg2"/>
                </a:solidFill>
              </a:rPr>
              <a:t>Office</a:t>
            </a:r>
            <a:r>
              <a:rPr lang="zh-TW" altLang="en-US" sz="1000" dirty="0" smtClean="0">
                <a:solidFill>
                  <a:schemeClr val="bg2"/>
                </a:solidFill>
              </a:rPr>
              <a:t> 風格流程設計工具</a:t>
            </a:r>
            <a:endParaRPr lang="en-US" sz="1000" dirty="0">
              <a:solidFill>
                <a:schemeClr val="bg2"/>
              </a:solidFill>
            </a:endParaRPr>
          </a:p>
        </p:txBody>
      </p:sp>
      <p:sp>
        <p:nvSpPr>
          <p:cNvPr id="9" name="Rounded Rectangle 8">
            <a:hlinkClick r:id="rId5" action="ppaction://hlinksldjump"/>
          </p:cNvPr>
          <p:cNvSpPr/>
          <p:nvPr/>
        </p:nvSpPr>
        <p:spPr>
          <a:xfrm>
            <a:off x="755650" y="3021013"/>
            <a:ext cx="1560513" cy="1143000"/>
          </a:xfrm>
          <a:prstGeom prst="roundRect">
            <a:avLst>
              <a:gd name="adj" fmla="val 7102"/>
            </a:avLst>
          </a:prstGeom>
          <a:blipFill dpi="0" rotWithShape="1">
            <a:blip r:embed="rId6"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0" name="Rounded Rectangle 9">
            <a:hlinkClick r:id="rId7" action="ppaction://hlinksldjump"/>
          </p:cNvPr>
          <p:cNvSpPr/>
          <p:nvPr/>
        </p:nvSpPr>
        <p:spPr>
          <a:xfrm>
            <a:off x="2765425" y="3021013"/>
            <a:ext cx="1560513" cy="1143000"/>
          </a:xfrm>
          <a:prstGeom prst="roundRect">
            <a:avLst>
              <a:gd name="adj" fmla="val 7102"/>
            </a:avLst>
          </a:prstGeom>
          <a:blipFill dpi="0" rotWithShape="1">
            <a:blip r:embed="rId8"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9466" name="TextBox 10"/>
          <p:cNvSpPr txBox="1">
            <a:spLocks noChangeArrowheads="1"/>
          </p:cNvSpPr>
          <p:nvPr/>
        </p:nvSpPr>
        <p:spPr bwMode="auto">
          <a:xfrm>
            <a:off x="5060513" y="4229100"/>
            <a:ext cx="954107" cy="246221"/>
          </a:xfrm>
          <a:prstGeom prst="rect">
            <a:avLst/>
          </a:prstGeom>
          <a:noFill/>
          <a:ln w="9525">
            <a:noFill/>
            <a:miter lim="800000"/>
            <a:headEnd/>
            <a:tailEnd/>
          </a:ln>
        </p:spPr>
        <p:txBody>
          <a:bodyPr wrap="none">
            <a:spAutoFit/>
          </a:bodyPr>
          <a:lstStyle/>
          <a:p>
            <a:r>
              <a:rPr lang="zh-TW" altLang="en-US" sz="1000" dirty="0" smtClean="0">
                <a:solidFill>
                  <a:schemeClr val="bg2"/>
                </a:solidFill>
              </a:rPr>
              <a:t>流程關卡跳級</a:t>
            </a:r>
            <a:endParaRPr lang="en-US" sz="1000" dirty="0">
              <a:solidFill>
                <a:schemeClr val="bg2"/>
              </a:solidFill>
            </a:endParaRPr>
          </a:p>
        </p:txBody>
      </p:sp>
      <p:sp>
        <p:nvSpPr>
          <p:cNvPr id="12" name="Rounded Rectangle 11">
            <a:hlinkClick r:id="rId9" action="ppaction://hlinksldjump"/>
          </p:cNvPr>
          <p:cNvSpPr/>
          <p:nvPr/>
        </p:nvSpPr>
        <p:spPr>
          <a:xfrm>
            <a:off x="4764088" y="3021013"/>
            <a:ext cx="1560512" cy="1143000"/>
          </a:xfrm>
          <a:prstGeom prst="roundRect">
            <a:avLst>
              <a:gd name="adj" fmla="val 7102"/>
            </a:avLst>
          </a:prstGeom>
          <a:blipFill dpi="0" rotWithShape="1">
            <a:blip r:embed="rId10"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3" name="TextBox 12"/>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14" name="Rectangle 13">
            <a:hlinkClick r:id="rId11"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0" name="TextBox 14"/>
          <p:cNvSpPr txBox="1">
            <a:spLocks noChangeArrowheads="1"/>
          </p:cNvSpPr>
          <p:nvPr/>
        </p:nvSpPr>
        <p:spPr bwMode="auto">
          <a:xfrm>
            <a:off x="7086600" y="4219575"/>
            <a:ext cx="954107" cy="246221"/>
          </a:xfrm>
          <a:prstGeom prst="rect">
            <a:avLst/>
          </a:prstGeom>
          <a:noFill/>
          <a:ln w="9525">
            <a:noFill/>
            <a:miter lim="800000"/>
            <a:headEnd/>
            <a:tailEnd/>
          </a:ln>
        </p:spPr>
        <p:txBody>
          <a:bodyPr wrap="none">
            <a:spAutoFit/>
          </a:bodyPr>
          <a:lstStyle/>
          <a:p>
            <a:r>
              <a:rPr lang="zh-TW" altLang="en-US" sz="1000" dirty="0" smtClean="0">
                <a:solidFill>
                  <a:schemeClr val="bg2"/>
                </a:solidFill>
              </a:rPr>
              <a:t>取用工作事項</a:t>
            </a:r>
          </a:p>
        </p:txBody>
      </p:sp>
      <p:sp>
        <p:nvSpPr>
          <p:cNvPr id="17" name="Rounded Rectangle 16">
            <a:hlinkClick r:id="rId12" action="ppaction://hlinksldjump"/>
          </p:cNvPr>
          <p:cNvSpPr/>
          <p:nvPr/>
        </p:nvSpPr>
        <p:spPr>
          <a:xfrm>
            <a:off x="6781800" y="3011488"/>
            <a:ext cx="1560513" cy="1143000"/>
          </a:xfrm>
          <a:prstGeom prst="roundRect">
            <a:avLst>
              <a:gd name="adj" fmla="val 7102"/>
            </a:avLst>
          </a:prstGeom>
          <a:blipFill dpi="0" rotWithShape="1">
            <a:blip r:embed="rId13"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zh-CN" altLang="zh-TW" sz="1600" dirty="0" smtClean="0"/>
              <a:t>工作代理与转发 </a:t>
            </a:r>
            <a:endParaRPr lang="zh-TW" altLang="zh-TW" sz="1600" dirty="0"/>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0484" name="Picture 23" descr="Delegate Tasks from K2 Worklist.png"/>
          <p:cNvPicPr>
            <a:picLocks noChangeAspect="1"/>
          </p:cNvPicPr>
          <p:nvPr/>
        </p:nvPicPr>
        <p:blipFill>
          <a:blip r:embed="rId3" cstate="print"/>
          <a:srcRect/>
          <a:stretch>
            <a:fillRect/>
          </a:stretch>
        </p:blipFill>
        <p:spPr bwMode="auto">
          <a:xfrm>
            <a:off x="1062038" y="1031875"/>
            <a:ext cx="7202487" cy="470852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defRPr/>
            </a:pPr>
            <a:r>
              <a:rPr lang="en-US" altLang="zh-TW" sz="1600" cap="none" dirty="0" smtClean="0"/>
              <a:t>Office </a:t>
            </a:r>
            <a:r>
              <a:rPr lang="zh-CN" altLang="zh-TW" sz="1600" cap="none" dirty="0" smtClean="0"/>
              <a:t>操作风格的流程开发环境</a:t>
            </a:r>
            <a:endParaRPr lang="en-US" sz="1600" cap="none" dirty="0"/>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1508" name="Picture 23" descr="Delegate Tasks from K2 Worklist.png"/>
          <p:cNvPicPr>
            <a:picLocks noChangeAspect="1"/>
          </p:cNvPicPr>
          <p:nvPr/>
        </p:nvPicPr>
        <p:blipFill>
          <a:blip r:embed="rId3" cstate="print"/>
          <a:srcRect/>
          <a:stretch>
            <a:fillRect/>
          </a:stretch>
        </p:blipFill>
        <p:spPr bwMode="auto">
          <a:xfrm>
            <a:off x="1147763" y="1031875"/>
            <a:ext cx="7032625" cy="470852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zh-CN" altLang="zh-TW" sz="1600" cap="none" dirty="0" smtClean="0"/>
              <a:t>具备流程关卡跳级 </a:t>
            </a:r>
            <a:r>
              <a:rPr lang="en-US" altLang="zh-TW" sz="1600" cap="none" dirty="0" smtClean="0"/>
              <a:t>(Escalation) </a:t>
            </a:r>
            <a:r>
              <a:rPr lang="zh-CN" altLang="zh-TW" sz="1600" cap="none" dirty="0" smtClean="0"/>
              <a:t>功能</a:t>
            </a:r>
            <a:endParaRPr lang="en-US" sz="1600" cap="none" dirty="0"/>
          </a:p>
        </p:txBody>
      </p:sp>
      <p:sp>
        <p:nvSpPr>
          <p:cNvPr id="13" name="文字版面配置區 12"/>
          <p:cNvSpPr>
            <a:spLocks noGrp="1"/>
          </p:cNvSpPr>
          <p:nvPr>
            <p:ph type="body" sz="quarter" idx="12"/>
          </p:nvPr>
        </p:nvSpPr>
        <p:spPr/>
        <p:txBody>
          <a:bodyPr/>
          <a:lstStyle/>
          <a:p>
            <a:endParaRPr lang="zh-TW" altLang="en-US"/>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2532" name="Picture 23" descr="Delegate Tasks from K2 Worklist.png"/>
          <p:cNvPicPr>
            <a:picLocks noChangeAspect="1"/>
          </p:cNvPicPr>
          <p:nvPr/>
        </p:nvPicPr>
        <p:blipFill>
          <a:blip r:embed="rId3" cstate="print"/>
          <a:srcRect/>
          <a:stretch>
            <a:fillRect/>
          </a:stretch>
        </p:blipFill>
        <p:spPr bwMode="auto">
          <a:xfrm>
            <a:off x="1147763" y="1038225"/>
            <a:ext cx="7032625" cy="469582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cap="none" dirty="0" smtClean="0"/>
              <a:t>透过 </a:t>
            </a:r>
            <a:r>
              <a:rPr lang="en-US" altLang="zh-TW" sz="1600" cap="none" dirty="0" smtClean="0"/>
              <a:t>Office </a:t>
            </a:r>
            <a:r>
              <a:rPr lang="zh-CN" altLang="zh-TW" sz="1600" cap="none" dirty="0" smtClean="0"/>
              <a:t>工作窗格、浏览器或工作列表取用工作事项</a:t>
            </a:r>
            <a:endParaRPr lang="en-US" sz="1600" cap="none" dirty="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3556" name="Picture 23" descr="Delegate Tasks from K2 Worklist.png"/>
          <p:cNvPicPr>
            <a:picLocks noChangeAspect="1"/>
          </p:cNvPicPr>
          <p:nvPr/>
        </p:nvPicPr>
        <p:blipFill>
          <a:blip r:embed="rId3" cstate="print"/>
          <a:srcRect/>
          <a:stretch>
            <a:fillRect/>
          </a:stretch>
        </p:blipFill>
        <p:spPr bwMode="auto">
          <a:xfrm>
            <a:off x="1147763" y="1087438"/>
            <a:ext cx="7032625" cy="4597400"/>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cap="none" dirty="0" smtClean="0"/>
              <a:t>用 </a:t>
            </a:r>
            <a:r>
              <a:rPr lang="en-US" altLang="zh-TW" sz="1600" cap="none" dirty="0" smtClean="0"/>
              <a:t>K2 ADO.NET data provider </a:t>
            </a:r>
            <a:r>
              <a:rPr lang="zh-CN" altLang="zh-TW" sz="1600" cap="none" dirty="0" smtClean="0"/>
              <a:t>建立自訂報表</a:t>
            </a:r>
            <a:endParaRPr lang="en-US" sz="1600" cap="none" dirty="0"/>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4580" name="Picture 23" descr="Delegate Tasks from K2 Worklist.png"/>
          <p:cNvPicPr>
            <a:picLocks noChangeAspect="1"/>
          </p:cNvPicPr>
          <p:nvPr/>
        </p:nvPicPr>
        <p:blipFill>
          <a:blip r:embed="rId3" cstate="print"/>
          <a:srcRect/>
          <a:stretch>
            <a:fillRect/>
          </a:stretch>
        </p:blipFill>
        <p:spPr bwMode="auto">
          <a:xfrm>
            <a:off x="1598613" y="1087438"/>
            <a:ext cx="6129337" cy="4597400"/>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即开即用定型报表</a:t>
            </a:r>
            <a:endParaRPr lang="zh-TW" altLang="en-US" sz="1600"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5604" name="Picture 23" descr="Delegate Tasks from K2 Worklist.png"/>
          <p:cNvPicPr>
            <a:picLocks noChangeAspect="1"/>
          </p:cNvPicPr>
          <p:nvPr/>
        </p:nvPicPr>
        <p:blipFill>
          <a:blip r:embed="rId3" cstate="print"/>
          <a:srcRect/>
          <a:stretch>
            <a:fillRect/>
          </a:stretch>
        </p:blipFill>
        <p:spPr bwMode="auto">
          <a:xfrm>
            <a:off x="1598613" y="1333500"/>
            <a:ext cx="6129337" cy="41052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zh-TW" dirty="0" smtClean="0"/>
              <a:t>充份延伸</a:t>
            </a:r>
            <a:r>
              <a:rPr lang="en-US" altLang="zh-TW" dirty="0" smtClean="0"/>
              <a:t>SharePoint</a:t>
            </a:r>
            <a:r>
              <a:rPr lang="zh-CN" altLang="zh-TW" dirty="0" smtClean="0"/>
              <a:t>在工作流领域的应用─</a:t>
            </a:r>
            <a:r>
              <a:rPr lang="en-US" altLang="zh-TW" dirty="0" smtClean="0"/>
              <a:t>K2 </a:t>
            </a:r>
            <a:r>
              <a:rPr lang="en-US" altLang="zh-TW" dirty="0" err="1" smtClean="0"/>
              <a:t>blackpoint</a:t>
            </a:r>
            <a:endParaRPr lang="zh-CN" altLang="en-US" dirty="0"/>
          </a:p>
        </p:txBody>
      </p:sp>
      <p:sp>
        <p:nvSpPr>
          <p:cNvPr id="5" name="文本占位符 4"/>
          <p:cNvSpPr>
            <a:spLocks noGrp="1"/>
          </p:cNvSpPr>
          <p:nvPr>
            <p:ph type="body" sz="quarter" idx="10"/>
          </p:nvPr>
        </p:nvSpPr>
        <p:spPr/>
        <p:txBody>
          <a:bodyPr/>
          <a:lstStyle/>
          <a:p>
            <a:r>
              <a:rPr lang="en-US" altLang="zh-CN" dirty="0" smtClean="0"/>
              <a:t>PTN208</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defRPr/>
            </a:pPr>
            <a:r>
              <a:rPr lang="zh-CN" altLang="zh-TW" sz="1600" cap="none" dirty="0" smtClean="0"/>
              <a:t>流程入口网站 </a:t>
            </a:r>
            <a:r>
              <a:rPr lang="en-US" altLang="zh-TW" sz="1600" cap="none" dirty="0" smtClean="0"/>
              <a:t>(Process Portal) </a:t>
            </a:r>
            <a:r>
              <a:rPr lang="zh-CN" altLang="zh-TW" sz="1600" cap="none" dirty="0" smtClean="0"/>
              <a:t>呈现流程信息</a:t>
            </a:r>
            <a:endParaRPr lang="zh-TW" altLang="en-US" sz="1600" cap="none" dirty="0" smtClean="0"/>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6628" name="Picture 23" descr="Delegate Tasks from K2 Worklist.png"/>
          <p:cNvPicPr>
            <a:picLocks noChangeAspect="1"/>
          </p:cNvPicPr>
          <p:nvPr/>
        </p:nvPicPr>
        <p:blipFill>
          <a:blip r:embed="rId3" cstate="print"/>
          <a:srcRect/>
          <a:stretch>
            <a:fillRect/>
          </a:stretch>
        </p:blipFill>
        <p:spPr bwMode="auto">
          <a:xfrm>
            <a:off x="1598613" y="1333500"/>
            <a:ext cx="6129337" cy="41052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cap="none" dirty="0" smtClean="0"/>
              <a:t>使用 </a:t>
            </a:r>
            <a:r>
              <a:rPr lang="en-US" altLang="zh-TW" sz="1600" cap="none" dirty="0" smtClean="0"/>
              <a:t>InfoPath </a:t>
            </a:r>
            <a:r>
              <a:rPr lang="zh-CN" altLang="zh-TW" sz="1600" cap="none" dirty="0" smtClean="0"/>
              <a:t>建立窗体</a:t>
            </a:r>
            <a:endParaRPr lang="zh-TW" altLang="en-US" sz="1600" cap="none"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7652" name="Picture 23" descr="Delegate Tasks from K2 Worklist.png"/>
          <p:cNvPicPr>
            <a:picLocks noChangeAspect="1"/>
          </p:cNvPicPr>
          <p:nvPr/>
        </p:nvPicPr>
        <p:blipFill>
          <a:blip r:embed="rId3" cstate="print"/>
          <a:srcRect/>
          <a:stretch>
            <a:fillRect/>
          </a:stretch>
        </p:blipFill>
        <p:spPr bwMode="auto">
          <a:xfrm>
            <a:off x="2738438" y="1087438"/>
            <a:ext cx="3851275" cy="4597400"/>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使用</a:t>
            </a:r>
            <a:r>
              <a:rPr lang="en-US" altLang="zh-TW" sz="1600" dirty="0" smtClean="0"/>
              <a:t> ASP.NET </a:t>
            </a:r>
            <a:r>
              <a:rPr lang="zh-CN" altLang="zh-TW" sz="1600" dirty="0" smtClean="0"/>
              <a:t>建立窗体</a:t>
            </a:r>
            <a:endParaRPr lang="en-US" sz="1600" cap="none" dirty="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8676" name="Picture 23" descr="Delegate Tasks from K2 Worklist.png"/>
          <p:cNvPicPr>
            <a:picLocks noChangeAspect="1"/>
          </p:cNvPicPr>
          <p:nvPr/>
        </p:nvPicPr>
        <p:blipFill>
          <a:blip r:embed="rId3" cstate="print"/>
          <a:srcRect/>
          <a:stretch>
            <a:fillRect/>
          </a:stretch>
        </p:blipFill>
        <p:spPr bwMode="auto">
          <a:xfrm>
            <a:off x="3054350" y="1087438"/>
            <a:ext cx="3217863" cy="4597400"/>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cap="none" dirty="0" smtClean="0"/>
              <a:t>透过 </a:t>
            </a:r>
            <a:r>
              <a:rPr lang="en-US" altLang="zh-TW" sz="1600" cap="none" dirty="0" smtClean="0"/>
              <a:t>Forms Server </a:t>
            </a:r>
            <a:r>
              <a:rPr lang="zh-CN" altLang="zh-TW" sz="1600" cap="none" dirty="0" smtClean="0"/>
              <a:t>发布</a:t>
            </a:r>
            <a:r>
              <a:rPr lang="en-US" altLang="zh-TW" sz="1600" cap="none" dirty="0" smtClean="0"/>
              <a:t> InfoPath </a:t>
            </a:r>
            <a:r>
              <a:rPr lang="zh-CN" altLang="zh-TW" sz="1600" cap="none" dirty="0" smtClean="0"/>
              <a:t>窗体</a:t>
            </a:r>
            <a:endParaRPr lang="zh-TW" altLang="en-US" sz="1600" cap="none"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29700" name="Picture 23" descr="Delegate Tasks from K2 Worklist.png"/>
          <p:cNvPicPr>
            <a:picLocks noChangeAspect="1"/>
          </p:cNvPicPr>
          <p:nvPr/>
        </p:nvPicPr>
        <p:blipFill>
          <a:blip r:embed="rId3" cstate="print"/>
          <a:srcRect/>
          <a:stretch>
            <a:fillRect/>
          </a:stretch>
        </p:blipFill>
        <p:spPr bwMode="auto">
          <a:xfrm>
            <a:off x="2236788" y="1074738"/>
            <a:ext cx="4852987" cy="470852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cap="none" dirty="0" smtClean="0"/>
              <a:t>与 </a:t>
            </a:r>
            <a:r>
              <a:rPr lang="en-US" altLang="zh-TW" sz="1600" cap="none" dirty="0" smtClean="0"/>
              <a:t>SharePoint </a:t>
            </a:r>
            <a:r>
              <a:rPr lang="zh-CN" altLang="zh-TW" sz="1600" cap="none" dirty="0" smtClean="0"/>
              <a:t>流程整合</a:t>
            </a:r>
            <a:endParaRPr lang="en-US" sz="1600" cap="none"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0724" name="Picture 23" descr="Delegate Tasks from K2 Worklist.png"/>
          <p:cNvPicPr>
            <a:picLocks noChangeAspect="1"/>
          </p:cNvPicPr>
          <p:nvPr/>
        </p:nvPicPr>
        <p:blipFill>
          <a:blip r:embed="rId3" cstate="print"/>
          <a:srcRect/>
          <a:stretch>
            <a:fillRect/>
          </a:stretch>
        </p:blipFill>
        <p:spPr bwMode="auto">
          <a:xfrm>
            <a:off x="1119188" y="1106488"/>
            <a:ext cx="6881812" cy="4608512"/>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将内容类型与流程做关联</a:t>
            </a:r>
            <a:endParaRPr lang="en-US" sz="1600"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1748" name="Picture 23" descr="Delegate Tasks from K2 Worklist.png"/>
          <p:cNvPicPr>
            <a:picLocks noChangeAspect="1"/>
          </p:cNvPicPr>
          <p:nvPr/>
        </p:nvPicPr>
        <p:blipFill>
          <a:blip r:embed="rId3" cstate="print"/>
          <a:srcRect/>
          <a:stretch>
            <a:fillRect/>
          </a:stretch>
        </p:blipFill>
        <p:spPr bwMode="auto">
          <a:xfrm>
            <a:off x="1119188" y="1117600"/>
            <a:ext cx="6881812" cy="45878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支持记录管理</a:t>
            </a:r>
            <a:r>
              <a:rPr lang="en-US" altLang="zh-TW" sz="1600" cap="none" dirty="0" smtClean="0">
                <a:solidFill>
                  <a:schemeClr val="bg2">
                    <a:lumMod val="95000"/>
                    <a:lumOff val="5000"/>
                  </a:schemeClr>
                </a:solidFill>
              </a:rPr>
              <a:t>(</a:t>
            </a:r>
            <a:r>
              <a:rPr lang="en-US" sz="1600" cap="none" dirty="0" smtClean="0">
                <a:solidFill>
                  <a:schemeClr val="bg2">
                    <a:lumMod val="95000"/>
                    <a:lumOff val="5000"/>
                  </a:schemeClr>
                </a:solidFill>
              </a:rPr>
              <a:t>Records Management)</a:t>
            </a: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2772" name="Picture 23" descr="Delegate Tasks from K2 Worklist.png"/>
          <p:cNvPicPr>
            <a:picLocks noChangeAspect="1"/>
          </p:cNvPicPr>
          <p:nvPr/>
        </p:nvPicPr>
        <p:blipFill>
          <a:blip r:embed="rId3" cstate="print"/>
          <a:srcRect/>
          <a:stretch>
            <a:fillRect/>
          </a:stretch>
        </p:blipFill>
        <p:spPr bwMode="auto">
          <a:xfrm>
            <a:off x="1133475" y="1117600"/>
            <a:ext cx="6853238" cy="45878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在流程逻辑中引用 </a:t>
            </a:r>
            <a:r>
              <a:rPr lang="en-US" altLang="zh-TW" sz="1600" dirty="0" smtClean="0"/>
              <a:t>LOB </a:t>
            </a:r>
            <a:r>
              <a:rPr lang="zh-CN" altLang="zh-TW" sz="1600" dirty="0" smtClean="0"/>
              <a:t>系统的数据</a:t>
            </a:r>
            <a:endParaRPr lang="zh-TW" altLang="en-US" sz="1600" cap="none"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3796" name="Picture 23" descr="Delegate Tasks from K2 Worklist.png"/>
          <p:cNvPicPr>
            <a:picLocks noChangeAspect="1"/>
          </p:cNvPicPr>
          <p:nvPr/>
        </p:nvPicPr>
        <p:blipFill>
          <a:blip r:embed="rId3" cstate="print"/>
          <a:srcRect/>
          <a:stretch>
            <a:fillRect/>
          </a:stretch>
        </p:blipFill>
        <p:spPr bwMode="auto">
          <a:xfrm>
            <a:off x="1133475" y="1123950"/>
            <a:ext cx="6853238" cy="45751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cap="none" dirty="0" smtClean="0"/>
              <a:t>搜寻</a:t>
            </a:r>
            <a:r>
              <a:rPr lang="en-US" altLang="zh-TW" sz="1600" cap="none" dirty="0" smtClean="0"/>
              <a:t> SharePoint </a:t>
            </a:r>
            <a:r>
              <a:rPr lang="zh-CN" altLang="zh-TW" sz="1600" cap="none" dirty="0" smtClean="0"/>
              <a:t>内容</a:t>
            </a:r>
            <a:endParaRPr lang="en-US" sz="1600" cap="none"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4820" name="Picture 23" descr="Delegate Tasks from K2 Worklist.png"/>
          <p:cNvPicPr>
            <a:picLocks noChangeAspect="1"/>
          </p:cNvPicPr>
          <p:nvPr/>
        </p:nvPicPr>
        <p:blipFill>
          <a:blip r:embed="rId3" cstate="print"/>
          <a:srcRect/>
          <a:stretch>
            <a:fillRect/>
          </a:stretch>
        </p:blipFill>
        <p:spPr bwMode="auto">
          <a:xfrm>
            <a:off x="1133475" y="1123950"/>
            <a:ext cx="6853238" cy="45751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管理列表项目与文件</a:t>
            </a:r>
            <a:endParaRPr lang="en-US" sz="1600"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5844" name="Picture 23" descr="Delegate Tasks from K2 Worklist.png"/>
          <p:cNvPicPr>
            <a:picLocks noChangeAspect="1"/>
          </p:cNvPicPr>
          <p:nvPr/>
        </p:nvPicPr>
        <p:blipFill>
          <a:blip r:embed="rId3" cstate="print"/>
          <a:srcRect/>
          <a:stretch>
            <a:fillRect/>
          </a:stretch>
        </p:blipFill>
        <p:spPr bwMode="auto">
          <a:xfrm>
            <a:off x="1133475" y="1123950"/>
            <a:ext cx="6853238" cy="45751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1"/>
          </p:nvPr>
        </p:nvSpPr>
        <p:spPr bwMode="auto">
          <a:xfrm>
            <a:off x="285720" y="285728"/>
            <a:ext cx="8534400" cy="54767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r>
              <a:rPr lang="zh-TW" altLang="en-US" sz="2400" cap="none" dirty="0" smtClean="0">
                <a:latin typeface="Arial" charset="0"/>
                <a:ea typeface="微軟正黑體" pitchFamily="34" charset="-120"/>
                <a:cs typeface="Arial" charset="0"/>
              </a:rPr>
              <a:t>關於</a:t>
            </a:r>
            <a:r>
              <a:rPr lang="en-US" sz="2400" cap="none" dirty="0" smtClean="0">
                <a:latin typeface="Arial" charset="0"/>
                <a:cs typeface="Arial" charset="0"/>
              </a:rPr>
              <a:t> K2</a:t>
            </a:r>
          </a:p>
          <a:p>
            <a:pPr marL="0" indent="0" eaLnBrk="1" hangingPunct="1"/>
            <a:endParaRPr lang="en-US" sz="2400" cap="none" dirty="0" smtClean="0">
              <a:latin typeface="Arial" charset="0"/>
              <a:cs typeface="Arial" charset="0"/>
            </a:endParaRPr>
          </a:p>
        </p:txBody>
      </p:sp>
      <p:sp>
        <p:nvSpPr>
          <p:cNvPr id="3" name="Text Placeholder 2"/>
          <p:cNvSpPr>
            <a:spLocks noGrp="1"/>
          </p:cNvSpPr>
          <p:nvPr>
            <p:ph type="body" sz="quarter" idx="12"/>
          </p:nvPr>
        </p:nvSpPr>
        <p:spPr/>
        <p:txBody>
          <a:bodyPr vert="horz" wrap="square" lIns="91440" tIns="45720" rIns="91440" bIns="45720" numCol="1" anchor="t" anchorCtr="0" compatLnSpc="1">
            <a:prstTxWarp prst="textNoShape">
              <a:avLst/>
            </a:prstTxWarp>
          </a:bodyPr>
          <a:lstStyle/>
          <a:p>
            <a:pPr lvl="0">
              <a:buFont typeface="Wingdings" pitchFamily="2" charset="2"/>
              <a:buChar char="Ø"/>
            </a:pPr>
            <a:r>
              <a:rPr lang="en-US" altLang="zh-TW" sz="1400" kern="1200" dirty="0" smtClean="0">
                <a:solidFill>
                  <a:schemeClr val="bg2">
                    <a:lumMod val="50000"/>
                    <a:lumOff val="50000"/>
                  </a:schemeClr>
                </a:solidFill>
                <a:latin typeface="+mn-lt"/>
                <a:ea typeface="+mn-ea"/>
                <a:cs typeface="+mn-cs"/>
              </a:rPr>
              <a:t>K2 </a:t>
            </a:r>
            <a:r>
              <a:rPr lang="zh-CN" altLang="zh-TW" sz="1400" kern="1200" dirty="0" smtClean="0">
                <a:solidFill>
                  <a:schemeClr val="bg2">
                    <a:lumMod val="50000"/>
                    <a:lumOff val="50000"/>
                  </a:schemeClr>
                </a:solidFill>
                <a:latin typeface="+mn-lt"/>
                <a:ea typeface="+mn-ea"/>
                <a:cs typeface="+mn-cs"/>
              </a:rPr>
              <a:t>是快速成长的全球性公司 </a:t>
            </a:r>
            <a:endParaRPr lang="zh-TW" altLang="zh-TW" sz="1400" kern="1200" dirty="0" smtClean="0">
              <a:solidFill>
                <a:schemeClr val="bg2">
                  <a:lumMod val="50000"/>
                  <a:lumOff val="50000"/>
                </a:schemeClr>
              </a:solidFill>
              <a:latin typeface="+mn-lt"/>
              <a:ea typeface="+mn-ea"/>
              <a:cs typeface="+mn-cs"/>
            </a:endParaRPr>
          </a:p>
          <a:p>
            <a:pPr lvl="0">
              <a:buFont typeface="Wingdings" pitchFamily="2" charset="2"/>
              <a:buChar char="Ø"/>
            </a:pPr>
            <a:r>
              <a:rPr lang="en-US" altLang="zh-TW" sz="1400" kern="1200" dirty="0" smtClean="0">
                <a:solidFill>
                  <a:schemeClr val="bg2">
                    <a:lumMod val="50000"/>
                    <a:lumOff val="50000"/>
                  </a:schemeClr>
                </a:solidFill>
                <a:latin typeface="+mn-lt"/>
                <a:ea typeface="+mn-ea"/>
                <a:cs typeface="+mn-cs"/>
              </a:rPr>
              <a:t>K2 </a:t>
            </a:r>
            <a:r>
              <a:rPr lang="zh-CN" altLang="zh-TW" sz="1400" kern="1200" dirty="0" smtClean="0">
                <a:solidFill>
                  <a:schemeClr val="bg2">
                    <a:lumMod val="50000"/>
                    <a:lumOff val="50000"/>
                  </a:schemeClr>
                </a:solidFill>
                <a:latin typeface="+mn-lt"/>
                <a:ea typeface="+mn-ea"/>
                <a:cs typeface="+mn-cs"/>
              </a:rPr>
              <a:t>拥有广大的爱用者社群 </a:t>
            </a:r>
            <a:endParaRPr lang="zh-TW" altLang="zh-TW" sz="1400" kern="1200" dirty="0" smtClean="0">
              <a:solidFill>
                <a:schemeClr val="bg2">
                  <a:lumMod val="50000"/>
                  <a:lumOff val="50000"/>
                </a:schemeClr>
              </a:solidFill>
              <a:latin typeface="+mn-lt"/>
              <a:ea typeface="+mn-ea"/>
              <a:cs typeface="+mn-cs"/>
            </a:endParaRPr>
          </a:p>
          <a:p>
            <a:pPr lvl="0">
              <a:buFont typeface="Wingdings" pitchFamily="2" charset="2"/>
              <a:buChar char="Ø"/>
            </a:pPr>
            <a:r>
              <a:rPr lang="en-US" altLang="zh-TW" sz="1400" kern="1200" dirty="0" smtClean="0">
                <a:solidFill>
                  <a:schemeClr val="bg2">
                    <a:lumMod val="50000"/>
                    <a:lumOff val="50000"/>
                  </a:schemeClr>
                </a:solidFill>
                <a:latin typeface="+mn-lt"/>
                <a:ea typeface="+mn-ea"/>
                <a:cs typeface="+mn-cs"/>
              </a:rPr>
              <a:t>K2 </a:t>
            </a:r>
            <a:r>
              <a:rPr lang="zh-CN" altLang="zh-TW" sz="1400" kern="1200" dirty="0" smtClean="0">
                <a:solidFill>
                  <a:schemeClr val="bg2">
                    <a:lumMod val="50000"/>
                    <a:lumOff val="50000"/>
                  </a:schemeClr>
                </a:solidFill>
                <a:latin typeface="+mn-lt"/>
                <a:ea typeface="+mn-ea"/>
                <a:cs typeface="+mn-cs"/>
              </a:rPr>
              <a:t>与各类型伙伴建立紧密的配合 </a:t>
            </a:r>
            <a:endParaRPr lang="zh-TW" altLang="zh-TW" sz="1400" kern="1200" dirty="0" smtClean="0">
              <a:solidFill>
                <a:schemeClr val="bg2">
                  <a:lumMod val="50000"/>
                  <a:lumOff val="50000"/>
                </a:schemeClr>
              </a:solidFill>
              <a:latin typeface="+mn-lt"/>
              <a:ea typeface="+mn-ea"/>
              <a:cs typeface="+mn-cs"/>
            </a:endParaRPr>
          </a:p>
          <a:p>
            <a:pPr lvl="0">
              <a:buFont typeface="Wingdings" pitchFamily="2" charset="2"/>
              <a:buChar char="Ø"/>
            </a:pPr>
            <a:r>
              <a:rPr lang="en-US" altLang="zh-TW" sz="1400" kern="1200" dirty="0" smtClean="0">
                <a:solidFill>
                  <a:schemeClr val="bg2">
                    <a:lumMod val="50000"/>
                    <a:lumOff val="50000"/>
                  </a:schemeClr>
                </a:solidFill>
                <a:latin typeface="+mn-lt"/>
                <a:ea typeface="+mn-ea"/>
                <a:cs typeface="+mn-cs"/>
              </a:rPr>
              <a:t>K2 </a:t>
            </a:r>
            <a:r>
              <a:rPr lang="zh-CN" altLang="zh-TW" sz="1400" kern="1200" dirty="0" smtClean="0">
                <a:solidFill>
                  <a:schemeClr val="bg2">
                    <a:lumMod val="50000"/>
                    <a:lumOff val="50000"/>
                  </a:schemeClr>
                </a:solidFill>
                <a:latin typeface="+mn-lt"/>
                <a:ea typeface="+mn-ea"/>
                <a:cs typeface="+mn-cs"/>
              </a:rPr>
              <a:t>与 </a:t>
            </a:r>
            <a:r>
              <a:rPr lang="en-US" altLang="zh-TW" sz="1400" kern="1200" dirty="0" smtClean="0">
                <a:solidFill>
                  <a:schemeClr val="bg2">
                    <a:lumMod val="50000"/>
                    <a:lumOff val="50000"/>
                  </a:schemeClr>
                </a:solidFill>
                <a:latin typeface="+mn-lt"/>
                <a:ea typeface="+mn-ea"/>
                <a:cs typeface="+mn-cs"/>
              </a:rPr>
              <a:t>Microsoft </a:t>
            </a:r>
            <a:r>
              <a:rPr lang="zh-CN" altLang="zh-TW" sz="1400" kern="1200" dirty="0" smtClean="0">
                <a:solidFill>
                  <a:schemeClr val="bg2">
                    <a:lumMod val="50000"/>
                    <a:lumOff val="50000"/>
                  </a:schemeClr>
                </a:solidFill>
                <a:latin typeface="+mn-lt"/>
                <a:ea typeface="+mn-ea"/>
                <a:cs typeface="+mn-cs"/>
              </a:rPr>
              <a:t>有悠久坚强的合作关系 </a:t>
            </a:r>
            <a:endParaRPr lang="zh-TW" altLang="zh-TW" sz="1400" kern="1200" dirty="0" smtClean="0">
              <a:solidFill>
                <a:schemeClr val="bg2">
                  <a:lumMod val="50000"/>
                  <a:lumOff val="50000"/>
                </a:schemeClr>
              </a:solidFill>
              <a:latin typeface="+mn-lt"/>
              <a:ea typeface="+mn-ea"/>
              <a:cs typeface="+mn-cs"/>
            </a:endParaRPr>
          </a:p>
          <a:p>
            <a:pPr lvl="0">
              <a:buFont typeface="Wingdings" pitchFamily="2" charset="2"/>
              <a:buChar char="Ø"/>
            </a:pPr>
            <a:r>
              <a:rPr lang="zh-CN" altLang="zh-TW" sz="1400" kern="1200" dirty="0" smtClean="0">
                <a:solidFill>
                  <a:schemeClr val="bg2">
                    <a:lumMod val="50000"/>
                    <a:lumOff val="50000"/>
                  </a:schemeClr>
                </a:solidFill>
                <a:latin typeface="+mn-lt"/>
                <a:ea typeface="+mn-ea"/>
                <a:cs typeface="+mn-cs"/>
              </a:rPr>
              <a:t>流程驱动应用平台 </a:t>
            </a:r>
            <a:endParaRPr lang="zh-TW" altLang="zh-TW" sz="1400" kern="1200" dirty="0" smtClean="0">
              <a:solidFill>
                <a:schemeClr val="bg2">
                  <a:lumMod val="50000"/>
                  <a:lumOff val="50000"/>
                </a:schemeClr>
              </a:solidFill>
              <a:latin typeface="+mn-lt"/>
              <a:ea typeface="+mn-ea"/>
              <a:cs typeface="+mn-cs"/>
            </a:endParaRPr>
          </a:p>
          <a:p>
            <a:pPr>
              <a:buFont typeface="Wingdings" pitchFamily="2" charset="2"/>
              <a:buChar char="Ø"/>
            </a:pPr>
            <a:r>
              <a:rPr lang="zh-CN" altLang="zh-TW" sz="1400" kern="1200" dirty="0" smtClean="0">
                <a:solidFill>
                  <a:schemeClr val="bg2">
                    <a:lumMod val="50000"/>
                    <a:lumOff val="50000"/>
                  </a:schemeClr>
                </a:solidFill>
                <a:latin typeface="+mn-lt"/>
                <a:ea typeface="+mn-ea"/>
                <a:cs typeface="+mn-cs"/>
              </a:rPr>
              <a:t>客户的满意，是我们的坚持</a:t>
            </a:r>
            <a:r>
              <a:rPr lang="en-US" altLang="zh-TW" sz="1600" b="1" u="sng" kern="1200" dirty="0" smtClean="0">
                <a:solidFill>
                  <a:schemeClr val="bg2">
                    <a:lumMod val="50000"/>
                    <a:lumOff val="50000"/>
                  </a:schemeClr>
                </a:solidFill>
                <a:latin typeface="+mn-lt"/>
                <a:ea typeface="+mn-ea"/>
                <a:cs typeface="+mn-cs"/>
              </a:rPr>
              <a:t> </a:t>
            </a:r>
            <a:endParaRPr lang="en-US" dirty="0" smtClean="0">
              <a:solidFill>
                <a:srgbClr val="595959"/>
              </a:solidFill>
              <a:ea typeface="微軟正黑體" pitchFamily="34" charset="-120"/>
            </a:endParaRPr>
          </a:p>
          <a:p>
            <a:pPr marL="0" indent="0" eaLnBrk="1" hangingPunct="1">
              <a:buFont typeface="Arial" charset="0"/>
              <a:buChar char="•"/>
              <a:defRPr/>
            </a:pPr>
            <a:endParaRPr lang="en-US" dirty="0" smtClean="0">
              <a:solidFill>
                <a:srgbClr val="7F7F7F"/>
              </a:solidFill>
              <a:ea typeface="微軟正黑體" pitchFamily="34" charset="-120"/>
            </a:endParaRPr>
          </a:p>
        </p:txBody>
      </p:sp>
      <p:pic>
        <p:nvPicPr>
          <p:cNvPr id="4" name="Picture 3" descr="whyk2_08_screen_1_0012.png"/>
          <p:cNvPicPr>
            <a:picLocks noChangeAspect="1"/>
          </p:cNvPicPr>
          <p:nvPr/>
        </p:nvPicPr>
        <p:blipFill>
          <a:blip r:embed="rId3" cstate="print"/>
          <a:srcRect/>
          <a:stretch>
            <a:fillRect/>
          </a:stretch>
        </p:blipFill>
        <p:spPr bwMode="auto">
          <a:xfrm>
            <a:off x="4351338" y="3805238"/>
            <a:ext cx="1549400" cy="1158875"/>
          </a:xfrm>
          <a:prstGeom prst="rect">
            <a:avLst/>
          </a:prstGeom>
          <a:noFill/>
          <a:ln w="9525">
            <a:noFill/>
            <a:miter lim="800000"/>
            <a:headEnd/>
            <a:tailEnd/>
          </a:ln>
        </p:spPr>
      </p:pic>
      <p:pic>
        <p:nvPicPr>
          <p:cNvPr id="5" name="Picture 4" descr="whyk2_08_screen_4_0011.png"/>
          <p:cNvPicPr>
            <a:picLocks noChangeAspect="1"/>
          </p:cNvPicPr>
          <p:nvPr/>
        </p:nvPicPr>
        <p:blipFill>
          <a:blip r:embed="rId4" cstate="print"/>
          <a:srcRect/>
          <a:stretch>
            <a:fillRect/>
          </a:stretch>
        </p:blipFill>
        <p:spPr bwMode="auto">
          <a:xfrm>
            <a:off x="869950" y="2590800"/>
            <a:ext cx="2286000" cy="1952625"/>
          </a:xfrm>
          <a:prstGeom prst="rect">
            <a:avLst/>
          </a:prstGeom>
          <a:noFill/>
          <a:ln w="9525">
            <a:noFill/>
            <a:miter lim="800000"/>
            <a:headEnd/>
            <a:tailEnd/>
          </a:ln>
        </p:spPr>
      </p:pic>
      <p:pic>
        <p:nvPicPr>
          <p:cNvPr id="6" name="Picture 5" descr="whyk2_08_screen_4_0012.png"/>
          <p:cNvPicPr>
            <a:picLocks noChangeAspect="1"/>
          </p:cNvPicPr>
          <p:nvPr/>
        </p:nvPicPr>
        <p:blipFill>
          <a:blip r:embed="rId5" cstate="print"/>
          <a:srcRect/>
          <a:stretch>
            <a:fillRect/>
          </a:stretch>
        </p:blipFill>
        <p:spPr bwMode="auto">
          <a:xfrm>
            <a:off x="3200400" y="3411538"/>
            <a:ext cx="1147763" cy="1555750"/>
          </a:xfrm>
          <a:prstGeom prst="rect">
            <a:avLst/>
          </a:prstGeom>
          <a:noFill/>
          <a:ln w="9525">
            <a:noFill/>
            <a:miter lim="800000"/>
            <a:headEnd/>
            <a:tailEnd/>
          </a:ln>
        </p:spPr>
      </p:pic>
      <p:pic>
        <p:nvPicPr>
          <p:cNvPr id="7" name="Picture 6" descr="whyk2_08_screen_1_0001.png"/>
          <p:cNvPicPr>
            <a:picLocks noChangeAspect="1"/>
          </p:cNvPicPr>
          <p:nvPr/>
        </p:nvPicPr>
        <p:blipFill>
          <a:blip r:embed="rId6" cstate="print"/>
          <a:srcRect/>
          <a:stretch>
            <a:fillRect/>
          </a:stretch>
        </p:blipFill>
        <p:spPr bwMode="auto">
          <a:xfrm>
            <a:off x="2425700" y="4187825"/>
            <a:ext cx="1525588" cy="1557338"/>
          </a:xfrm>
          <a:prstGeom prst="rect">
            <a:avLst/>
          </a:prstGeom>
          <a:noFill/>
          <a:ln w="9525">
            <a:noFill/>
            <a:miter lim="800000"/>
            <a:headEnd/>
            <a:tailEnd/>
          </a:ln>
        </p:spPr>
      </p:pic>
      <p:pic>
        <p:nvPicPr>
          <p:cNvPr id="8" name="Picture 7" descr="whyk2_08_screen_1_0003.png"/>
          <p:cNvPicPr>
            <a:picLocks noChangeAspect="1"/>
          </p:cNvPicPr>
          <p:nvPr/>
        </p:nvPicPr>
        <p:blipFill>
          <a:blip r:embed="rId7" cstate="print"/>
          <a:srcRect/>
          <a:stretch>
            <a:fillRect/>
          </a:stretch>
        </p:blipFill>
        <p:spPr bwMode="auto">
          <a:xfrm>
            <a:off x="4759325" y="2608263"/>
            <a:ext cx="1527175" cy="1160462"/>
          </a:xfrm>
          <a:prstGeom prst="rect">
            <a:avLst/>
          </a:prstGeom>
          <a:noFill/>
          <a:ln w="9525">
            <a:noFill/>
            <a:miter lim="800000"/>
            <a:headEnd/>
            <a:tailEnd/>
          </a:ln>
        </p:spPr>
      </p:pic>
      <p:pic>
        <p:nvPicPr>
          <p:cNvPr id="9" name="Picture 8" descr="whyk2_08_screen_1_0004.png"/>
          <p:cNvPicPr>
            <a:picLocks noChangeAspect="1"/>
          </p:cNvPicPr>
          <p:nvPr/>
        </p:nvPicPr>
        <p:blipFill>
          <a:blip r:embed="rId8" cstate="print"/>
          <a:srcRect/>
          <a:stretch>
            <a:fillRect/>
          </a:stretch>
        </p:blipFill>
        <p:spPr bwMode="auto">
          <a:xfrm>
            <a:off x="3987800" y="2613025"/>
            <a:ext cx="1138238" cy="1158875"/>
          </a:xfrm>
          <a:prstGeom prst="rect">
            <a:avLst/>
          </a:prstGeom>
          <a:noFill/>
          <a:ln w="9525">
            <a:noFill/>
            <a:miter lim="800000"/>
            <a:headEnd/>
            <a:tailEnd/>
          </a:ln>
        </p:spPr>
      </p:pic>
      <p:pic>
        <p:nvPicPr>
          <p:cNvPr id="10" name="Picture 9" descr="whyk2_08_screen_1_0010.png"/>
          <p:cNvPicPr>
            <a:picLocks noChangeAspect="1"/>
          </p:cNvPicPr>
          <p:nvPr/>
        </p:nvPicPr>
        <p:blipFill>
          <a:blip r:embed="rId9" cstate="print"/>
          <a:srcRect/>
          <a:stretch>
            <a:fillRect/>
          </a:stretch>
        </p:blipFill>
        <p:spPr bwMode="auto">
          <a:xfrm>
            <a:off x="1657350" y="4587875"/>
            <a:ext cx="1141413" cy="1160463"/>
          </a:xfrm>
          <a:prstGeom prst="rect">
            <a:avLst/>
          </a:prstGeom>
          <a:noFill/>
          <a:ln w="9525">
            <a:noFill/>
            <a:miter lim="800000"/>
            <a:headEnd/>
            <a:tailEnd/>
          </a:ln>
        </p:spPr>
      </p:pic>
      <p:pic>
        <p:nvPicPr>
          <p:cNvPr id="11" name="Picture 10" descr="whyk2_08_screen_1_0015.png"/>
          <p:cNvPicPr>
            <a:picLocks noChangeAspect="1"/>
          </p:cNvPicPr>
          <p:nvPr/>
        </p:nvPicPr>
        <p:blipFill>
          <a:blip r:embed="rId10" cstate="print"/>
          <a:srcRect/>
          <a:stretch>
            <a:fillRect/>
          </a:stretch>
        </p:blipFill>
        <p:spPr bwMode="auto">
          <a:xfrm>
            <a:off x="5926138" y="3797300"/>
            <a:ext cx="1136650" cy="1158875"/>
          </a:xfrm>
          <a:prstGeom prst="rect">
            <a:avLst/>
          </a:prstGeom>
          <a:noFill/>
          <a:ln w="9525">
            <a:noFill/>
            <a:miter lim="800000"/>
            <a:headEnd/>
            <a:tailEnd/>
          </a:ln>
        </p:spPr>
      </p:pic>
      <p:pic>
        <p:nvPicPr>
          <p:cNvPr id="12" name="Picture 11" descr="whyk2_08_screen_4_0002.png"/>
          <p:cNvPicPr>
            <a:picLocks noChangeAspect="1"/>
          </p:cNvPicPr>
          <p:nvPr/>
        </p:nvPicPr>
        <p:blipFill>
          <a:blip r:embed="rId11" cstate="print"/>
          <a:srcRect/>
          <a:stretch>
            <a:fillRect/>
          </a:stretch>
        </p:blipFill>
        <p:spPr bwMode="auto">
          <a:xfrm>
            <a:off x="6307138" y="2592388"/>
            <a:ext cx="1541462" cy="1155700"/>
          </a:xfrm>
          <a:prstGeom prst="rect">
            <a:avLst/>
          </a:prstGeom>
          <a:noFill/>
          <a:ln w="9525">
            <a:noFill/>
            <a:miter lim="800000"/>
            <a:headEnd/>
            <a:tailEnd/>
          </a:ln>
        </p:spPr>
      </p:pic>
      <p:pic>
        <p:nvPicPr>
          <p:cNvPr id="13" name="Picture 12" descr="whyk2_08_screen_4_0003.png"/>
          <p:cNvPicPr>
            <a:picLocks noChangeAspect="1"/>
          </p:cNvPicPr>
          <p:nvPr/>
        </p:nvPicPr>
        <p:blipFill>
          <a:blip r:embed="rId12" cstate="print"/>
          <a:srcRect/>
          <a:stretch>
            <a:fillRect/>
          </a:stretch>
        </p:blipFill>
        <p:spPr bwMode="auto">
          <a:xfrm>
            <a:off x="3592513" y="4987925"/>
            <a:ext cx="1147762" cy="1155700"/>
          </a:xfrm>
          <a:prstGeom prst="rect">
            <a:avLst/>
          </a:prstGeom>
          <a:noFill/>
          <a:ln w="9525">
            <a:noFill/>
            <a:miter lim="800000"/>
            <a:headEnd/>
            <a:tailEnd/>
          </a:ln>
        </p:spPr>
      </p:pic>
      <p:pic>
        <p:nvPicPr>
          <p:cNvPr id="14" name="Picture 13" descr="whyk2_08_screen_1_0013.png"/>
          <p:cNvPicPr>
            <a:picLocks noChangeAspect="1"/>
          </p:cNvPicPr>
          <p:nvPr/>
        </p:nvPicPr>
        <p:blipFill>
          <a:blip r:embed="rId13" cstate="print"/>
          <a:srcRect/>
          <a:stretch>
            <a:fillRect/>
          </a:stretch>
        </p:blipFill>
        <p:spPr bwMode="auto">
          <a:xfrm>
            <a:off x="4770438" y="4595813"/>
            <a:ext cx="1525587" cy="1158875"/>
          </a:xfrm>
          <a:prstGeom prst="rect">
            <a:avLst/>
          </a:prstGeom>
          <a:noFill/>
          <a:ln w="9525">
            <a:noFill/>
            <a:miter lim="800000"/>
            <a:headEnd/>
            <a:tailEnd/>
          </a:ln>
        </p:spPr>
      </p:pic>
      <p:pic>
        <p:nvPicPr>
          <p:cNvPr id="15" name="Picture 14" descr="whyk2_08_screen_1_0007.png"/>
          <p:cNvPicPr>
            <a:picLocks noChangeAspect="1"/>
          </p:cNvPicPr>
          <p:nvPr/>
        </p:nvPicPr>
        <p:blipFill>
          <a:blip r:embed="rId14" cstate="print"/>
          <a:srcRect/>
          <a:stretch>
            <a:fillRect/>
          </a:stretch>
        </p:blipFill>
        <p:spPr bwMode="auto">
          <a:xfrm>
            <a:off x="6708775" y="4589463"/>
            <a:ext cx="1136650" cy="1160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管理站台与工作空间</a:t>
            </a:r>
            <a:endParaRPr lang="en-US" sz="1600"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6868" name="Picture 23" descr="Delegate Tasks from K2 Worklist.png"/>
          <p:cNvPicPr>
            <a:picLocks noChangeAspect="1"/>
          </p:cNvPicPr>
          <p:nvPr/>
        </p:nvPicPr>
        <p:blipFill>
          <a:blip r:embed="rId3" cstate="print"/>
          <a:srcRect/>
          <a:stretch>
            <a:fillRect/>
          </a:stretch>
        </p:blipFill>
        <p:spPr bwMode="auto">
          <a:xfrm>
            <a:off x="1133475" y="1123950"/>
            <a:ext cx="6853238" cy="45751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管理清单与文档库</a:t>
            </a:r>
            <a:endParaRPr lang="en-US" sz="1600"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7892" name="Picture 23" descr="Delegate Tasks from K2 Worklist.png"/>
          <p:cNvPicPr>
            <a:picLocks noChangeAspect="1"/>
          </p:cNvPicPr>
          <p:nvPr/>
        </p:nvPicPr>
        <p:blipFill>
          <a:blip r:embed="rId3" cstate="print"/>
          <a:srcRect/>
          <a:stretch>
            <a:fillRect/>
          </a:stretch>
        </p:blipFill>
        <p:spPr bwMode="auto">
          <a:xfrm>
            <a:off x="1133475" y="1123950"/>
            <a:ext cx="6853238" cy="45751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182880">
              <a:defRPr/>
            </a:pPr>
            <a:r>
              <a:rPr lang="zh-CN" altLang="zh-TW" sz="1600" dirty="0" smtClean="0"/>
              <a:t>在流程入口网站呈现流程工作</a:t>
            </a:r>
            <a:endParaRPr lang="zh-TW" altLang="en-US" sz="1600" dirty="0" smtClean="0">
              <a:solidFill>
                <a:schemeClr val="bg2">
                  <a:lumMod val="95000"/>
                  <a:lumOff val="5000"/>
                </a:schemeClr>
              </a:solidFill>
            </a:endParaRPr>
          </a:p>
        </p:txBody>
      </p:sp>
      <p:grpSp>
        <p:nvGrpSpPr>
          <p:cNvPr id="3" name="Group 30"/>
          <p:cNvGrpSpPr>
            <a:grpSpLocks/>
          </p:cNvGrpSpPr>
          <p:nvPr/>
        </p:nvGrpSpPr>
        <p:grpSpPr bwMode="auto">
          <a:xfrm>
            <a:off x="476250" y="777875"/>
            <a:ext cx="8375650" cy="5216525"/>
            <a:chOff x="475556" y="777875"/>
            <a:chExt cx="7962900" cy="5405438"/>
          </a:xfrm>
        </p:grpSpPr>
        <p:grpSp>
          <p:nvGrpSpPr>
            <p:cNvPr id="4" name="Group 74"/>
            <p:cNvGrpSpPr>
              <a:grpSpLocks/>
            </p:cNvGrpSpPr>
            <p:nvPr/>
          </p:nvGrpSpPr>
          <p:grpSpPr bwMode="auto">
            <a:xfrm>
              <a:off x="535881" y="777875"/>
              <a:ext cx="7902575" cy="5405438"/>
              <a:chOff x="715160" y="3857628"/>
              <a:chExt cx="7902427" cy="2133600"/>
            </a:xfrm>
          </p:grpSpPr>
          <p:sp>
            <p:nvSpPr>
              <p:cNvPr id="22" name="Rectangle 21"/>
              <p:cNvSpPr/>
              <p:nvPr/>
            </p:nvSpPr>
            <p:spPr>
              <a:xfrm>
                <a:off x="715206" y="3876458"/>
                <a:ext cx="7845030" cy="2095941"/>
              </a:xfrm>
              <a:prstGeom prst="rect">
                <a:avLst/>
              </a:prstGeom>
              <a:solidFill>
                <a:srgbClr val="FFFFFF">
                  <a:lumMod val="95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ndParaRPr>
              </a:p>
            </p:txBody>
          </p:sp>
          <p:sp>
            <p:nvSpPr>
              <p:cNvPr id="23" name="Freeform 22"/>
              <p:cNvSpPr/>
              <p:nvPr/>
            </p:nvSpPr>
            <p:spPr>
              <a:xfrm>
                <a:off x="8493829" y="3857628"/>
                <a:ext cx="123758" cy="2133600"/>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sp>
          <p:nvSpPr>
            <p:cNvPr id="21" name="Freeform 20"/>
            <p:cNvSpPr/>
            <p:nvPr/>
          </p:nvSpPr>
          <p:spPr>
            <a:xfrm rot="10800000">
              <a:off x="475556" y="777875"/>
              <a:ext cx="125270" cy="5405438"/>
            </a:xfrm>
            <a:custGeom>
              <a:avLst/>
              <a:gdLst>
                <a:gd name="connsiteX0" fmla="*/ 5166 w 123986"/>
                <a:gd name="connsiteY0" fmla="*/ 0 h 2138766"/>
                <a:gd name="connsiteX1" fmla="*/ 123986 w 123986"/>
                <a:gd name="connsiteY1" fmla="*/ 0 h 2138766"/>
                <a:gd name="connsiteX2" fmla="*/ 123986 w 123986"/>
                <a:gd name="connsiteY2" fmla="*/ 2133600 h 2138766"/>
                <a:gd name="connsiteX3" fmla="*/ 0 w 123986"/>
                <a:gd name="connsiteY3" fmla="*/ 2133600 h 2138766"/>
                <a:gd name="connsiteX4" fmla="*/ 0 w 123986"/>
                <a:gd name="connsiteY4" fmla="*/ 2138766 h 2138766"/>
                <a:gd name="connsiteX0" fmla="*/ 5166 w 123986"/>
                <a:gd name="connsiteY0" fmla="*/ 0 h 2133600"/>
                <a:gd name="connsiteX1" fmla="*/ 123986 w 123986"/>
                <a:gd name="connsiteY1" fmla="*/ 0 h 2133600"/>
                <a:gd name="connsiteX2" fmla="*/ 123986 w 123986"/>
                <a:gd name="connsiteY2" fmla="*/ 2133600 h 2133600"/>
                <a:gd name="connsiteX3" fmla="*/ 0 w 12398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23986" h="2133600">
                  <a:moveTo>
                    <a:pt x="5166" y="0"/>
                  </a:moveTo>
                  <a:lnTo>
                    <a:pt x="123986" y="0"/>
                  </a:lnTo>
                  <a:lnTo>
                    <a:pt x="123986" y="2133600"/>
                  </a:lnTo>
                  <a:lnTo>
                    <a:pt x="0" y="2133600"/>
                  </a:lnTo>
                </a:path>
              </a:pathLst>
            </a:custGeom>
            <a:noFill/>
            <a:ln w="9525" cap="flat" cmpd="sng" algn="ctr">
              <a:solidFill>
                <a:srgbClr val="000000">
                  <a:lumMod val="65000"/>
                  <a:lumOff val="35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ndParaRPr>
            </a:p>
          </p:txBody>
        </p:sp>
      </p:grpSp>
      <p:pic>
        <p:nvPicPr>
          <p:cNvPr id="38916" name="Picture 23" descr="Delegate Tasks from K2 Worklist.png"/>
          <p:cNvPicPr>
            <a:picLocks noChangeAspect="1"/>
          </p:cNvPicPr>
          <p:nvPr/>
        </p:nvPicPr>
        <p:blipFill>
          <a:blip r:embed="rId3" cstate="print"/>
          <a:srcRect/>
          <a:stretch>
            <a:fillRect/>
          </a:stretch>
        </p:blipFill>
        <p:spPr bwMode="auto">
          <a:xfrm>
            <a:off x="1143000" y="1123950"/>
            <a:ext cx="6834188" cy="4575175"/>
          </a:xfrm>
          <a:prstGeom prst="rect">
            <a:avLst/>
          </a:prstGeom>
          <a:noFill/>
          <a:ln w="9525">
            <a:noFill/>
            <a:miter lim="800000"/>
            <a:headEnd/>
            <a:tailEnd/>
          </a:ln>
        </p:spPr>
      </p:pic>
      <p:sp>
        <p:nvSpPr>
          <p:cNvPr id="25" name="TextBox 24"/>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26" name="Rectangle 25">
            <a:hlinkClick r:id="rId4"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参考资源</a:t>
            </a:r>
            <a:endParaRPr lang="zh-CN" altLang="en-US" dirty="0"/>
          </a:p>
        </p:txBody>
      </p:sp>
      <p:sp>
        <p:nvSpPr>
          <p:cNvPr id="4" name="內容版面配置區 3"/>
          <p:cNvSpPr>
            <a:spLocks noGrp="1"/>
          </p:cNvSpPr>
          <p:nvPr>
            <p:ph idx="1"/>
          </p:nvPr>
        </p:nvSpPr>
        <p:spPr/>
        <p:txBody>
          <a:bodyPr/>
          <a:lstStyle/>
          <a:p>
            <a:r>
              <a:rPr lang="zh-CN" altLang="zh-TW" u="sng" dirty="0" smtClean="0">
                <a:hlinkClick r:id="rId3"/>
              </a:rPr>
              <a:t>产品信息</a:t>
            </a:r>
            <a:endParaRPr lang="en-US" altLang="zh-CN" u="sng" dirty="0" smtClean="0">
              <a:hlinkClick r:id="rId3"/>
            </a:endParaRPr>
          </a:p>
          <a:p>
            <a:pPr lvl="1"/>
            <a:r>
              <a:rPr lang="en-US" altLang="zh-TW" dirty="0" smtClean="0">
                <a:hlinkClick r:id="rId3"/>
              </a:rPr>
              <a:t>http://www.k2.com/blackpoint</a:t>
            </a:r>
            <a:endParaRPr lang="en-US" altLang="zh-TW" dirty="0" smtClean="0"/>
          </a:p>
          <a:p>
            <a:r>
              <a:rPr lang="zh-CN" altLang="zh-TW" u="sng" dirty="0" smtClean="0">
                <a:hlinkClick r:id="rId4"/>
              </a:rPr>
              <a:t>技术论坛</a:t>
            </a:r>
            <a:endParaRPr lang="en-US" altLang="zh-TW" dirty="0" smtClean="0">
              <a:hlinkClick r:id="rId4"/>
            </a:endParaRPr>
          </a:p>
          <a:p>
            <a:pPr lvl="1"/>
            <a:r>
              <a:rPr lang="en-US" altLang="zh-TW" dirty="0" smtClean="0">
                <a:hlinkClick r:id="rId4"/>
              </a:rPr>
              <a:t>http://www.k2underground.com</a:t>
            </a:r>
            <a:r>
              <a:rPr lang="en-US" altLang="zh-TW" dirty="0" smtClean="0"/>
              <a:t> </a:t>
            </a:r>
            <a:endParaRPr lang="zh-TW"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57200" y="274638"/>
            <a:ext cx="8229600" cy="1143000"/>
          </a:xfrm>
          <a:prstGeom prst="rect">
            <a:avLst/>
          </a:prstGeom>
        </p:spPr>
        <p:txBody>
          <a:bodyPr/>
          <a:lstStyle/>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555625" y="2065338"/>
            <a:ext cx="8512175" cy="1926681"/>
          </a:xfrm>
          <a:prstGeom prst="rect">
            <a:avLst/>
          </a:prstGeom>
          <a:noFill/>
          <a:ln w="9525">
            <a:noFill/>
            <a:miter lim="800000"/>
            <a:headEnd/>
            <a:tailEnd/>
          </a:ln>
        </p:spPr>
        <p:txBody>
          <a:bodyPr>
            <a:spAutoFit/>
          </a:bodyPr>
          <a:lstStyle/>
          <a:p>
            <a:pPr fontAlgn="auto">
              <a:spcBef>
                <a:spcPts val="0"/>
              </a:spcBef>
              <a:spcAft>
                <a:spcPts val="0"/>
              </a:spcAft>
              <a:defRPr/>
            </a:pPr>
            <a:r>
              <a:rPr lang="en-US" sz="2600" dirty="0" smtClean="0">
                <a:solidFill>
                  <a:schemeClr val="bg2"/>
                </a:solidFill>
                <a:latin typeface="+mj-lt"/>
                <a:ea typeface="微軟正黑體" pitchFamily="34" charset="-120"/>
              </a:rPr>
              <a:t>K2 [blackpoint] </a:t>
            </a:r>
            <a:br>
              <a:rPr lang="en-US" sz="2600" dirty="0" smtClean="0">
                <a:solidFill>
                  <a:schemeClr val="bg2"/>
                </a:solidFill>
                <a:latin typeface="+mj-lt"/>
                <a:ea typeface="微軟正黑體" pitchFamily="34" charset="-120"/>
              </a:rPr>
            </a:br>
            <a:r>
              <a:rPr lang="en-US" sz="2600" dirty="0" smtClean="0">
                <a:solidFill>
                  <a:schemeClr val="bg2"/>
                </a:solidFill>
                <a:latin typeface="+mj-lt"/>
                <a:ea typeface="微軟正黑體" pitchFamily="34" charset="-120"/>
              </a:rPr>
              <a:t>– </a:t>
            </a:r>
            <a:r>
              <a:rPr lang="zh-TW" altLang="en-US" sz="2600" dirty="0" smtClean="0">
                <a:solidFill>
                  <a:schemeClr val="bg2"/>
                </a:solidFill>
                <a:latin typeface="+mj-lt"/>
                <a:ea typeface="微軟正黑體" pitchFamily="34" charset="-120"/>
              </a:rPr>
              <a:t>讓 </a:t>
            </a:r>
            <a:r>
              <a:rPr lang="en-US" sz="2600" dirty="0" smtClean="0">
                <a:solidFill>
                  <a:schemeClr val="bg2"/>
                </a:solidFill>
                <a:latin typeface="+mj-lt"/>
                <a:ea typeface="微軟正黑體" pitchFamily="34" charset="-120"/>
              </a:rPr>
              <a:t>SharePoint </a:t>
            </a:r>
            <a:r>
              <a:rPr lang="zh-TW" altLang="en-US" sz="2600" dirty="0" smtClean="0">
                <a:solidFill>
                  <a:schemeClr val="bg2"/>
                </a:solidFill>
                <a:latin typeface="+mj-lt"/>
                <a:ea typeface="微軟正黑體" pitchFamily="34" charset="-120"/>
              </a:rPr>
              <a:t>工作流程 </a:t>
            </a:r>
            <a:r>
              <a:rPr lang="zh-TW" altLang="en-US" sz="2600" dirty="0" smtClean="0">
                <a:solidFill>
                  <a:srgbClr val="CC6600"/>
                </a:solidFill>
                <a:effectLst>
                  <a:outerShdw blurRad="38100" dist="38100" dir="2700000" algn="tl">
                    <a:srgbClr val="000000">
                      <a:alpha val="43137"/>
                    </a:srgbClr>
                  </a:outerShdw>
                </a:effectLst>
                <a:latin typeface="+mj-lt"/>
                <a:ea typeface="微軟正黑體" pitchFamily="34" charset="-120"/>
                <a:sym typeface="Wingdings 3"/>
              </a:rPr>
              <a:t></a:t>
            </a:r>
            <a:r>
              <a:rPr lang="zh-TW" altLang="en-US" sz="2600" dirty="0" smtClean="0">
                <a:solidFill>
                  <a:schemeClr val="bg2"/>
                </a:solidFill>
                <a:latin typeface="+mj-lt"/>
                <a:ea typeface="微軟正黑體" pitchFamily="34" charset="-120"/>
              </a:rPr>
              <a:t> </a:t>
            </a:r>
            <a:r>
              <a:rPr lang="zh-TW" altLang="en-US" sz="2600" dirty="0" smtClean="0">
                <a:solidFill>
                  <a:schemeClr val="bg2"/>
                </a:solidFill>
                <a:ea typeface="微軟正黑體" pitchFamily="34" charset="-120"/>
              </a:rPr>
              <a:t>不用寫程式碼 </a:t>
            </a:r>
            <a:r>
              <a:rPr lang="zh-TW" altLang="en-US" sz="2600" dirty="0" smtClean="0">
                <a:solidFill>
                  <a:srgbClr val="CC6600"/>
                </a:solidFill>
                <a:effectLst>
                  <a:outerShdw blurRad="38100" dist="38100" dir="2700000" algn="tl">
                    <a:srgbClr val="000000">
                      <a:alpha val="43137"/>
                    </a:srgbClr>
                  </a:outerShdw>
                </a:effectLst>
                <a:ea typeface="微軟正黑體" pitchFamily="34" charset="-120"/>
                <a:sym typeface="Wingdings 3"/>
              </a:rPr>
              <a:t></a:t>
            </a:r>
            <a:r>
              <a:rPr lang="zh-TW" altLang="en-US" sz="2600" dirty="0" smtClean="0">
                <a:solidFill>
                  <a:schemeClr val="bg2"/>
                </a:solidFill>
                <a:ea typeface="微軟正黑體" pitchFamily="34" charset="-120"/>
                <a:sym typeface="Wingdings 3"/>
              </a:rPr>
              <a:t> </a:t>
            </a:r>
            <a:r>
              <a:rPr lang="zh-TW" altLang="en-US" sz="2600" dirty="0" smtClean="0">
                <a:solidFill>
                  <a:schemeClr val="bg2"/>
                </a:solidFill>
                <a:latin typeface="+mj-lt"/>
                <a:ea typeface="微軟正黑體" pitchFamily="34" charset="-120"/>
              </a:rPr>
              <a:t>功能更多 </a:t>
            </a:r>
            <a:r>
              <a:rPr lang="en-US" altLang="zh-TW" sz="2600" dirty="0" smtClean="0">
                <a:solidFill>
                  <a:srgbClr val="CC6600"/>
                </a:solidFill>
                <a:effectLst>
                  <a:outerShdw blurRad="38100" dist="38100" dir="2700000" algn="tl">
                    <a:srgbClr val="000000">
                      <a:alpha val="43137"/>
                    </a:srgbClr>
                  </a:outerShdw>
                </a:effectLst>
                <a:latin typeface="+mj-lt"/>
                <a:ea typeface="微軟正黑體" pitchFamily="34" charset="-120"/>
              </a:rPr>
              <a:t>!</a:t>
            </a:r>
            <a:r>
              <a:rPr lang="en-US" altLang="zh-TW" sz="2600" dirty="0" smtClean="0">
                <a:solidFill>
                  <a:schemeClr val="bg2"/>
                </a:solidFill>
                <a:latin typeface="+mj-lt"/>
                <a:ea typeface="微軟正黑體" pitchFamily="34" charset="-120"/>
              </a:rPr>
              <a:t> </a:t>
            </a:r>
            <a:endParaRPr lang="en-US" sz="2600" dirty="0">
              <a:solidFill>
                <a:schemeClr val="bg2"/>
              </a:solidFill>
              <a:latin typeface="+mj-lt"/>
              <a:ea typeface="微軟正黑體" pitchFamily="34" charset="-120"/>
            </a:endParaRPr>
          </a:p>
          <a:p>
            <a:pPr marL="231775" indent="-231775" fontAlgn="auto">
              <a:spcBef>
                <a:spcPct val="20000"/>
              </a:spcBef>
              <a:spcAft>
                <a:spcPts val="0"/>
              </a:spcAft>
              <a:buClr>
                <a:schemeClr val="bg2">
                  <a:lumMod val="50000"/>
                  <a:lumOff val="50000"/>
                </a:schemeClr>
              </a:buClr>
              <a:buSzPct val="70000"/>
              <a:buFont typeface="Arial" pitchFamily="34" charset="0"/>
              <a:buChar char="&gt;"/>
              <a:defRPr/>
            </a:pPr>
            <a:endParaRPr lang="en-US" sz="1600" dirty="0">
              <a:solidFill>
                <a:schemeClr val="bg2">
                  <a:lumMod val="65000"/>
                  <a:lumOff val="35000"/>
                </a:schemeClr>
              </a:solidFill>
              <a:latin typeface="+mj-lt"/>
              <a:ea typeface="微軟正黑體" pitchFamily="34" charset="-120"/>
            </a:endParaRPr>
          </a:p>
          <a:p>
            <a:pPr lvl="0">
              <a:buFont typeface="Wingdings" pitchFamily="2" charset="2"/>
              <a:buChar char="Ø"/>
            </a:pPr>
            <a:r>
              <a:rPr lang="zh-CN" altLang="zh-TW" sz="1600" dirty="0" smtClean="0">
                <a:solidFill>
                  <a:schemeClr val="bg2">
                    <a:lumMod val="60000"/>
                    <a:lumOff val="40000"/>
                  </a:schemeClr>
                </a:solidFill>
              </a:rPr>
              <a:t>建立流程驱动应用程序的强大工具 </a:t>
            </a:r>
            <a:endParaRPr lang="zh-TW" altLang="zh-TW" sz="1600" dirty="0" smtClean="0">
              <a:solidFill>
                <a:schemeClr val="bg2">
                  <a:lumMod val="60000"/>
                  <a:lumOff val="40000"/>
                </a:schemeClr>
              </a:solidFill>
            </a:endParaRPr>
          </a:p>
          <a:p>
            <a:pPr lvl="0">
              <a:buFont typeface="Wingdings" pitchFamily="2" charset="2"/>
              <a:buChar char="Ø"/>
            </a:pPr>
            <a:r>
              <a:rPr lang="zh-CN" altLang="zh-TW" sz="1600" dirty="0" smtClean="0">
                <a:solidFill>
                  <a:schemeClr val="bg2">
                    <a:lumMod val="60000"/>
                    <a:lumOff val="40000"/>
                  </a:schemeClr>
                </a:solidFill>
              </a:rPr>
              <a:t>以 </a:t>
            </a:r>
            <a:r>
              <a:rPr lang="en-US" altLang="zh-TW" sz="1600" dirty="0" smtClean="0">
                <a:solidFill>
                  <a:schemeClr val="bg2">
                    <a:lumMod val="60000"/>
                    <a:lumOff val="40000"/>
                  </a:schemeClr>
                </a:solidFill>
              </a:rPr>
              <a:t>K2 [</a:t>
            </a:r>
            <a:r>
              <a:rPr lang="en-US" altLang="zh-TW" sz="1600" dirty="0" err="1" smtClean="0">
                <a:solidFill>
                  <a:schemeClr val="bg2">
                    <a:lumMod val="60000"/>
                    <a:lumOff val="40000"/>
                  </a:schemeClr>
                </a:solidFill>
              </a:rPr>
              <a:t>blackpearl</a:t>
            </a:r>
            <a:r>
              <a:rPr lang="en-US" altLang="zh-TW" sz="1600" dirty="0" smtClean="0">
                <a:solidFill>
                  <a:schemeClr val="bg2">
                    <a:lumMod val="60000"/>
                    <a:lumOff val="40000"/>
                  </a:schemeClr>
                </a:solidFill>
              </a:rPr>
              <a:t>] </a:t>
            </a:r>
            <a:r>
              <a:rPr lang="zh-CN" altLang="zh-TW" sz="1600" dirty="0" smtClean="0">
                <a:solidFill>
                  <a:schemeClr val="bg2">
                    <a:lumMod val="60000"/>
                    <a:lumOff val="40000"/>
                  </a:schemeClr>
                </a:solidFill>
              </a:rPr>
              <a:t>技术为基础，提供无可比拟的功能与扩充性 </a:t>
            </a:r>
            <a:endParaRPr lang="zh-TW" altLang="zh-TW" sz="1600" dirty="0" smtClean="0">
              <a:solidFill>
                <a:schemeClr val="bg2">
                  <a:lumMod val="60000"/>
                  <a:lumOff val="40000"/>
                </a:schemeClr>
              </a:solidFill>
            </a:endParaRPr>
          </a:p>
          <a:p>
            <a:pPr lvl="0">
              <a:buFont typeface="Wingdings" pitchFamily="2" charset="2"/>
              <a:buChar char="Ø"/>
            </a:pPr>
            <a:r>
              <a:rPr lang="en-US" altLang="zh-TW" sz="1600" dirty="0" smtClean="0">
                <a:solidFill>
                  <a:schemeClr val="bg2">
                    <a:lumMod val="60000"/>
                    <a:lumOff val="40000"/>
                  </a:schemeClr>
                </a:solidFill>
              </a:rPr>
              <a:t>Office </a:t>
            </a:r>
            <a:r>
              <a:rPr lang="zh-CN" altLang="zh-TW" sz="1600" dirty="0" smtClean="0">
                <a:solidFill>
                  <a:schemeClr val="bg2">
                    <a:lumMod val="60000"/>
                    <a:lumOff val="40000"/>
                  </a:schemeClr>
                </a:solidFill>
              </a:rPr>
              <a:t>视觉风格，易学易用的工具 </a:t>
            </a:r>
            <a:endParaRPr lang="zh-TW" altLang="zh-TW" sz="1600" dirty="0" smtClean="0">
              <a:solidFill>
                <a:schemeClr val="bg2">
                  <a:lumMod val="60000"/>
                  <a:lumOff val="40000"/>
                </a:schemeClr>
              </a:solidFill>
            </a:endParaRPr>
          </a:p>
        </p:txBody>
      </p:sp>
      <p:pic>
        <p:nvPicPr>
          <p:cNvPr id="9219" name="Picture 2"/>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71513" y="1425575"/>
            <a:ext cx="3597275" cy="51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866086" y="3081966"/>
            <a:ext cx="2404771" cy="954107"/>
          </a:xfrm>
          <a:prstGeom prst="rect">
            <a:avLst/>
          </a:prstGeom>
          <a:noFill/>
        </p:spPr>
        <p:txBody>
          <a:bodyPr wrap="square" rtlCol="0">
            <a:spAutoFit/>
          </a:bodyPr>
          <a:lstStyle/>
          <a:p>
            <a:pPr lvl="0"/>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透過 </a:t>
            </a:r>
            <a:r>
              <a:rPr lang="en-US" altLang="zh-TW" sz="1400" dirty="0" smtClean="0">
                <a:solidFill>
                  <a:schemeClr val="bg2"/>
                </a:solidFill>
                <a:latin typeface="微軟正黑體" pitchFamily="34" charset="-120"/>
                <a:ea typeface="微軟正黑體" pitchFamily="34" charset="-120"/>
              </a:rPr>
              <a:t>Office </a:t>
            </a:r>
            <a:r>
              <a:rPr lang="zh-TW" altLang="en-US" sz="1400" dirty="0" smtClean="0">
                <a:solidFill>
                  <a:schemeClr val="bg2"/>
                </a:solidFill>
                <a:latin typeface="微軟正黑體" pitchFamily="34" charset="-120"/>
                <a:ea typeface="微軟正黑體" pitchFamily="34" charset="-120"/>
              </a:rPr>
              <a:t>工作窗格、瀏覽器或工作清單取用工作事項</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endParaRPr lang="en-US" sz="1400" dirty="0">
              <a:solidFill>
                <a:schemeClr val="bg2"/>
              </a:solidFill>
              <a:latin typeface="微軟正黑體" pitchFamily="34" charset="-120"/>
              <a:ea typeface="微軟正黑體" pitchFamily="34" charset="-120"/>
            </a:endParaRPr>
          </a:p>
        </p:txBody>
      </p:sp>
      <p:sp>
        <p:nvSpPr>
          <p:cNvPr id="46" name="TextBox 45"/>
          <p:cNvSpPr txBox="1"/>
          <p:nvPr/>
        </p:nvSpPr>
        <p:spPr>
          <a:xfrm>
            <a:off x="-2925717" y="2679700"/>
            <a:ext cx="2752633" cy="1169551"/>
          </a:xfrm>
          <a:prstGeom prst="rect">
            <a:avLst/>
          </a:prstGeom>
          <a:noFill/>
        </p:spPr>
        <p:txBody>
          <a:bodyPr wrap="square" rtlCol="0">
            <a:spAutoFit/>
          </a:bodyPr>
          <a:lstStyle/>
          <a:p>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跨站台、伺服器串聯流程</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將內容類型與流程做關聯</a:t>
            </a:r>
            <a:endParaRPr lang="en-US" sz="1400" dirty="0" smtClean="0">
              <a:solidFill>
                <a:schemeClr val="bg2"/>
              </a:solidFill>
              <a:latin typeface="微軟正黑體" pitchFamily="34" charset="-120"/>
              <a:ea typeface="微軟正黑體" pitchFamily="34" charset="-120"/>
            </a:endParaRPr>
          </a:p>
          <a:p>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與 </a:t>
            </a:r>
            <a:r>
              <a:rPr lang="en-US" sz="1400" dirty="0" smtClean="0">
                <a:solidFill>
                  <a:schemeClr val="bg2"/>
                </a:solidFill>
                <a:latin typeface="微軟正黑體" pitchFamily="34" charset="-120"/>
                <a:ea typeface="微軟正黑體" pitchFamily="34" charset="-120"/>
              </a:rPr>
              <a:t>SharePoint Workflow</a:t>
            </a:r>
            <a:r>
              <a:rPr lang="zh-TW" altLang="en-US" sz="1400" dirty="0" smtClean="0">
                <a:solidFill>
                  <a:schemeClr val="bg2"/>
                </a:solidFill>
                <a:latin typeface="微軟正黑體" pitchFamily="34" charset="-120"/>
                <a:ea typeface="微軟正黑體" pitchFamily="34" charset="-120"/>
              </a:rPr>
              <a:t> 整合</a:t>
            </a:r>
            <a:endParaRPr lang="en-US" sz="1400" dirty="0" smtClean="0">
              <a:latin typeface="微軟正黑體" pitchFamily="34" charset="-120"/>
              <a:ea typeface="微軟正黑體" pitchFamily="34" charset="-120"/>
            </a:endParaRPr>
          </a:p>
        </p:txBody>
      </p:sp>
      <p:sp>
        <p:nvSpPr>
          <p:cNvPr id="50" name="TextBox 49"/>
          <p:cNvSpPr txBox="1"/>
          <p:nvPr/>
        </p:nvSpPr>
        <p:spPr>
          <a:xfrm>
            <a:off x="-3130777" y="2459130"/>
            <a:ext cx="3143477" cy="738664"/>
          </a:xfrm>
          <a:prstGeom prst="rect">
            <a:avLst/>
          </a:prstGeom>
          <a:noFill/>
        </p:spPr>
        <p:txBody>
          <a:bodyPr wrap="square" rtlCol="0">
            <a:spAutoFit/>
          </a:bodyPr>
          <a:lstStyle/>
          <a:p>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搜尋 </a:t>
            </a:r>
            <a:r>
              <a:rPr lang="en-US" sz="1400" dirty="0" smtClean="0">
                <a:solidFill>
                  <a:schemeClr val="bg2"/>
                </a:solidFill>
                <a:latin typeface="微軟正黑體" pitchFamily="34" charset="-120"/>
                <a:ea typeface="微軟正黑體" pitchFamily="34" charset="-120"/>
              </a:rPr>
              <a:t>SharePoint </a:t>
            </a:r>
            <a:r>
              <a:rPr lang="zh-TW" altLang="en-US" sz="1400" dirty="0" smtClean="0">
                <a:solidFill>
                  <a:schemeClr val="bg2"/>
                </a:solidFill>
                <a:latin typeface="微軟正黑體" pitchFamily="34" charset="-120"/>
                <a:ea typeface="微軟正黑體" pitchFamily="34" charset="-120"/>
              </a:rPr>
              <a:t>內容</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在流程中運用搜尋結果</a:t>
            </a:r>
            <a:endParaRPr lang="en-US" sz="1400" dirty="0">
              <a:solidFill>
                <a:schemeClr val="bg2"/>
              </a:solidFill>
              <a:latin typeface="微軟正黑體" pitchFamily="34" charset="-120"/>
              <a:ea typeface="微軟正黑體" pitchFamily="34" charset="-120"/>
            </a:endParaRPr>
          </a:p>
        </p:txBody>
      </p:sp>
      <p:sp>
        <p:nvSpPr>
          <p:cNvPr id="54" name="TextBox 53"/>
          <p:cNvSpPr txBox="1"/>
          <p:nvPr/>
        </p:nvSpPr>
        <p:spPr>
          <a:xfrm>
            <a:off x="-2993578" y="2336800"/>
            <a:ext cx="2803078" cy="1384995"/>
          </a:xfrm>
          <a:prstGeom prst="rect">
            <a:avLst/>
          </a:prstGeom>
          <a:noFill/>
        </p:spPr>
        <p:txBody>
          <a:bodyPr wrap="square" rtlCol="0">
            <a:spAutoFit/>
          </a:bodyPr>
          <a:lstStyle/>
          <a:p>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管理網站內容</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為各類業務系統建立流程應用</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支援記錄管理 </a:t>
            </a:r>
            <a:r>
              <a:rPr lang="en-US" altLang="zh-TW" sz="1400" dirty="0" smtClean="0">
                <a:solidFill>
                  <a:schemeClr val="bg2"/>
                </a:solidFill>
                <a:latin typeface="微軟正黑體" pitchFamily="34" charset="-120"/>
                <a:ea typeface="微軟正黑體" pitchFamily="34" charset="-120"/>
              </a:rPr>
              <a:t>(R</a:t>
            </a:r>
            <a:r>
              <a:rPr lang="en-US" sz="1400" dirty="0" smtClean="0">
                <a:solidFill>
                  <a:schemeClr val="bg2"/>
                </a:solidFill>
                <a:latin typeface="微軟正黑體" pitchFamily="34" charset="-120"/>
                <a:ea typeface="微軟正黑體" pitchFamily="34" charset="-120"/>
              </a:rPr>
              <a:t>ecords </a:t>
            </a:r>
            <a:r>
              <a:rPr lang="en-US" altLang="zh-TW" sz="1400" dirty="0" smtClean="0">
                <a:solidFill>
                  <a:schemeClr val="bg2"/>
                </a:solidFill>
                <a:latin typeface="微軟正黑體" pitchFamily="34" charset="-120"/>
                <a:ea typeface="微軟正黑體" pitchFamily="34" charset="-120"/>
              </a:rPr>
              <a:t>Management)</a:t>
            </a:r>
            <a:endParaRPr lang="en-US" sz="1400" dirty="0" smtClean="0">
              <a:solidFill>
                <a:schemeClr val="bg2"/>
              </a:solidFill>
              <a:latin typeface="微軟正黑體" pitchFamily="34" charset="-120"/>
              <a:ea typeface="微軟正黑體" pitchFamily="34" charset="-120"/>
            </a:endParaRPr>
          </a:p>
        </p:txBody>
      </p:sp>
      <p:sp>
        <p:nvSpPr>
          <p:cNvPr id="52" name="TextBox 51"/>
          <p:cNvSpPr txBox="1"/>
          <p:nvPr/>
        </p:nvSpPr>
        <p:spPr>
          <a:xfrm>
            <a:off x="-2970267" y="2487954"/>
            <a:ext cx="2767067" cy="1384995"/>
          </a:xfrm>
          <a:prstGeom prst="rect">
            <a:avLst/>
          </a:prstGeom>
          <a:noFill/>
        </p:spPr>
        <p:txBody>
          <a:bodyPr wrap="square" rtlCol="0">
            <a:spAutoFit/>
          </a:bodyPr>
          <a:lstStyle/>
          <a:p>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用 </a:t>
            </a:r>
            <a:r>
              <a:rPr lang="en-US" sz="1400" dirty="0" smtClean="0">
                <a:solidFill>
                  <a:schemeClr val="bg2"/>
                </a:solidFill>
                <a:latin typeface="微軟正黑體" pitchFamily="34" charset="-120"/>
                <a:ea typeface="微軟正黑體" pitchFamily="34" charset="-120"/>
              </a:rPr>
              <a:t>K2 ADO.NET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Data Provider</a:t>
            </a:r>
            <a:r>
              <a:rPr lang="zh-TW" altLang="en-US" sz="1400" dirty="0" smtClean="0">
                <a:solidFill>
                  <a:schemeClr val="bg2"/>
                </a:solidFill>
                <a:latin typeface="微軟正黑體" pitchFamily="34" charset="-120"/>
                <a:ea typeface="微軟正黑體" pitchFamily="34" charset="-120"/>
              </a:rPr>
              <a:t> 製作客製化報表</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在流程入口網站呈現流程資訊</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即開即用定型報表</a:t>
            </a:r>
            <a:endParaRPr lang="en-US" sz="1400" dirty="0">
              <a:solidFill>
                <a:schemeClr val="bg2"/>
              </a:solidFill>
              <a:latin typeface="微軟正黑體" pitchFamily="34" charset="-120"/>
              <a:ea typeface="微軟正黑體" pitchFamily="34" charset="-120"/>
            </a:endParaRPr>
          </a:p>
        </p:txBody>
      </p:sp>
      <p:sp>
        <p:nvSpPr>
          <p:cNvPr id="48" name="TextBox 47"/>
          <p:cNvSpPr txBox="1"/>
          <p:nvPr/>
        </p:nvSpPr>
        <p:spPr>
          <a:xfrm>
            <a:off x="-2986978" y="2355959"/>
            <a:ext cx="2720278" cy="1169551"/>
          </a:xfrm>
          <a:prstGeom prst="rect">
            <a:avLst/>
          </a:prstGeom>
          <a:noFill/>
        </p:spPr>
        <p:txBody>
          <a:bodyPr wrap="square" rtlCol="0">
            <a:spAutoFit/>
          </a:bodyPr>
          <a:lstStyle/>
          <a:p>
            <a:pPr eaLnBrk="0" hangingPunct="0">
              <a:spcBef>
                <a:spcPct val="30000"/>
              </a:spcBef>
              <a:defRPr/>
            </a:pP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在流程入口網站呈現流程工作</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管理清單與文件庫</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管理清單項目與文件</a:t>
            </a:r>
            <a:endParaRPr lang="en-US" sz="1400" dirty="0" smtClean="0">
              <a:solidFill>
                <a:schemeClr val="bg2"/>
              </a:solidFill>
              <a:latin typeface="微軟正黑體" pitchFamily="34" charset="-120"/>
              <a:ea typeface="微軟正黑體" pitchFamily="34" charset="-120"/>
            </a:endParaRPr>
          </a:p>
        </p:txBody>
      </p:sp>
      <p:sp>
        <p:nvSpPr>
          <p:cNvPr id="49" name="TextBox 48"/>
          <p:cNvSpPr txBox="1"/>
          <p:nvPr/>
        </p:nvSpPr>
        <p:spPr>
          <a:xfrm>
            <a:off x="-2854147" y="2566075"/>
            <a:ext cx="2505804" cy="2031325"/>
          </a:xfrm>
          <a:prstGeom prst="rect">
            <a:avLst/>
          </a:prstGeom>
          <a:noFill/>
        </p:spPr>
        <p:txBody>
          <a:bodyPr wrap="square" rtlCol="0">
            <a:spAutoFit/>
          </a:bodyPr>
          <a:lstStyle/>
          <a:p>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使用 </a:t>
            </a:r>
            <a:r>
              <a:rPr lang="en-US" altLang="zh-TW" sz="1400" dirty="0" smtClean="0">
                <a:solidFill>
                  <a:schemeClr val="bg2"/>
                </a:solidFill>
                <a:latin typeface="微軟正黑體" pitchFamily="34" charset="-120"/>
                <a:ea typeface="微軟正黑體" pitchFamily="34" charset="-120"/>
              </a:rPr>
              <a:t>Office</a:t>
            </a:r>
            <a:r>
              <a:rPr lang="zh-TW" altLang="en-US" sz="1400" dirty="0" smtClean="0">
                <a:solidFill>
                  <a:schemeClr val="bg2"/>
                </a:solidFill>
                <a:latin typeface="微軟正黑體" pitchFamily="34" charset="-120"/>
                <a:ea typeface="微軟正黑體" pitchFamily="34" charset="-120"/>
              </a:rPr>
              <a:t> 風格的流程設計工具建立流程</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利用自動代理功能管理流程工作</a:t>
            </a:r>
            <a:endParaRPr lang="en-US" altLang="zh-TW" sz="1400" dirty="0" smtClean="0">
              <a:solidFill>
                <a:schemeClr val="bg2"/>
              </a:solidFill>
              <a:latin typeface="微軟正黑體" pitchFamily="34" charset="-120"/>
              <a:ea typeface="微軟正黑體" pitchFamily="34" charset="-120"/>
            </a:endParaRPr>
          </a:p>
          <a:p>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可作流程關卡跳級</a:t>
            </a: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
            </a:r>
            <a:br>
              <a:rPr lang="en-US" sz="1400" dirty="0" smtClean="0">
                <a:solidFill>
                  <a:schemeClr val="bg2"/>
                </a:solidFill>
                <a:latin typeface="微軟正黑體" pitchFamily="34" charset="-120"/>
                <a:ea typeface="微軟正黑體" pitchFamily="34" charset="-120"/>
              </a:rPr>
            </a:br>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工作代理與跳級</a:t>
            </a:r>
            <a:endParaRPr lang="en-US" sz="1400" dirty="0">
              <a:solidFill>
                <a:schemeClr val="bg2"/>
              </a:solidFill>
              <a:latin typeface="微軟正黑體" pitchFamily="34" charset="-120"/>
              <a:ea typeface="微軟正黑體" pitchFamily="34" charset="-120"/>
            </a:endParaRPr>
          </a:p>
        </p:txBody>
      </p:sp>
      <p:sp>
        <p:nvSpPr>
          <p:cNvPr id="53" name="TextBox 52"/>
          <p:cNvSpPr txBox="1"/>
          <p:nvPr/>
        </p:nvSpPr>
        <p:spPr>
          <a:xfrm>
            <a:off x="-2888182" y="2458764"/>
            <a:ext cx="2398325" cy="307777"/>
          </a:xfrm>
          <a:prstGeom prst="rect">
            <a:avLst/>
          </a:prstGeom>
          <a:noFill/>
        </p:spPr>
        <p:txBody>
          <a:bodyPr wrap="square" rtlCol="0">
            <a:spAutoFit/>
          </a:bodyPr>
          <a:lstStyle/>
          <a:p>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用 </a:t>
            </a:r>
            <a:r>
              <a:rPr lang="en-US" altLang="zh-TW" sz="1400" dirty="0" smtClean="0">
                <a:solidFill>
                  <a:schemeClr val="bg2"/>
                </a:solidFill>
                <a:latin typeface="微軟正黑體" pitchFamily="34" charset="-120"/>
                <a:ea typeface="微軟正黑體" pitchFamily="34" charset="-120"/>
              </a:rPr>
              <a:t>Form Server</a:t>
            </a:r>
            <a:r>
              <a:rPr lang="zh-TW" altLang="en-US" sz="1400" dirty="0" smtClean="0">
                <a:solidFill>
                  <a:schemeClr val="bg2"/>
                </a:solidFill>
                <a:latin typeface="微軟正黑體" pitchFamily="34" charset="-120"/>
                <a:ea typeface="微軟正黑體" pitchFamily="34" charset="-120"/>
              </a:rPr>
              <a:t> 發佈表單</a:t>
            </a:r>
            <a:endParaRPr lang="en-US" sz="1400" dirty="0">
              <a:solidFill>
                <a:schemeClr val="bg2"/>
              </a:solidFill>
              <a:latin typeface="微軟正黑體" pitchFamily="34" charset="-120"/>
              <a:ea typeface="微軟正黑體" pitchFamily="34" charset="-120"/>
            </a:endParaRPr>
          </a:p>
        </p:txBody>
      </p:sp>
      <p:sp>
        <p:nvSpPr>
          <p:cNvPr id="55" name="TextBox 54"/>
          <p:cNvSpPr txBox="1"/>
          <p:nvPr/>
        </p:nvSpPr>
        <p:spPr>
          <a:xfrm>
            <a:off x="-2882900" y="3009249"/>
            <a:ext cx="2367008" cy="307777"/>
          </a:xfrm>
          <a:prstGeom prst="rect">
            <a:avLst/>
          </a:prstGeom>
          <a:noFill/>
        </p:spPr>
        <p:txBody>
          <a:bodyPr wrap="square" rtlCol="0">
            <a:spAutoFit/>
          </a:bodyPr>
          <a:lstStyle/>
          <a:p>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提供管理站台與工作空間</a:t>
            </a:r>
            <a:endParaRPr lang="en-US" sz="1400" dirty="0">
              <a:solidFill>
                <a:schemeClr val="bg2"/>
              </a:solidFill>
              <a:latin typeface="微軟正黑體" pitchFamily="34" charset="-120"/>
              <a:ea typeface="微軟正黑體" pitchFamily="34" charset="-120"/>
            </a:endParaRPr>
          </a:p>
        </p:txBody>
      </p:sp>
      <p:sp>
        <p:nvSpPr>
          <p:cNvPr id="45" name="TextBox 44"/>
          <p:cNvSpPr txBox="1"/>
          <p:nvPr/>
        </p:nvSpPr>
        <p:spPr>
          <a:xfrm>
            <a:off x="-3104650" y="2120900"/>
            <a:ext cx="3396750" cy="307777"/>
          </a:xfrm>
          <a:prstGeom prst="rect">
            <a:avLst/>
          </a:prstGeom>
          <a:noFill/>
        </p:spPr>
        <p:txBody>
          <a:bodyPr wrap="square" rtlCol="0">
            <a:spAutoFit/>
          </a:bodyPr>
          <a:lstStyle/>
          <a:p>
            <a:r>
              <a:rPr lang="en-US" sz="1400" dirty="0" smtClean="0">
                <a:solidFill>
                  <a:schemeClr val="bg2"/>
                </a:solidFill>
                <a:latin typeface="微軟正黑體" pitchFamily="34" charset="-120"/>
                <a:ea typeface="微軟正黑體" pitchFamily="34" charset="-120"/>
              </a:rPr>
              <a:t>&gt; </a:t>
            </a:r>
            <a:r>
              <a:rPr lang="zh-TW" altLang="en-US" sz="1400" dirty="0" smtClean="0">
                <a:solidFill>
                  <a:schemeClr val="bg2"/>
                </a:solidFill>
                <a:latin typeface="微軟正黑體" pitchFamily="34" charset="-120"/>
                <a:ea typeface="微軟正黑體" pitchFamily="34" charset="-120"/>
              </a:rPr>
              <a:t>使用 </a:t>
            </a:r>
            <a:r>
              <a:rPr lang="en-US" sz="1400" dirty="0" smtClean="0">
                <a:solidFill>
                  <a:schemeClr val="bg2"/>
                </a:solidFill>
                <a:latin typeface="微軟正黑體" pitchFamily="34" charset="-120"/>
                <a:ea typeface="微軟正黑體" pitchFamily="34" charset="-120"/>
              </a:rPr>
              <a:t>InfoPath </a:t>
            </a:r>
            <a:r>
              <a:rPr lang="zh-TW" altLang="en-US" sz="1400" dirty="0" smtClean="0">
                <a:solidFill>
                  <a:schemeClr val="bg2"/>
                </a:solidFill>
                <a:latin typeface="微軟正黑體" pitchFamily="34" charset="-120"/>
                <a:ea typeface="微軟正黑體" pitchFamily="34" charset="-120"/>
              </a:rPr>
              <a:t>或</a:t>
            </a:r>
            <a:r>
              <a:rPr lang="en-US" sz="1400" dirty="0" smtClean="0">
                <a:solidFill>
                  <a:schemeClr val="bg2"/>
                </a:solidFill>
                <a:latin typeface="微軟正黑體" pitchFamily="34" charset="-120"/>
                <a:ea typeface="微軟正黑體" pitchFamily="34" charset="-120"/>
              </a:rPr>
              <a:t> ASP.NET</a:t>
            </a:r>
            <a:r>
              <a:rPr lang="zh-TW" altLang="en-US" sz="1400" dirty="0" smtClean="0">
                <a:solidFill>
                  <a:schemeClr val="bg2"/>
                </a:solidFill>
                <a:latin typeface="微軟正黑體" pitchFamily="34" charset="-120"/>
                <a:ea typeface="微軟正黑體" pitchFamily="34" charset="-120"/>
              </a:rPr>
              <a:t> 建立表單</a:t>
            </a:r>
            <a:endParaRPr lang="en-US" sz="1400" dirty="0">
              <a:solidFill>
                <a:schemeClr val="bg2"/>
              </a:solidFill>
              <a:latin typeface="微軟正黑體" pitchFamily="34" charset="-120"/>
              <a:ea typeface="微軟正黑體" pitchFamily="34" charset="-120"/>
            </a:endParaRPr>
          </a:p>
        </p:txBody>
      </p:sp>
      <p:pic>
        <p:nvPicPr>
          <p:cNvPr id="21" name="Picture 20" descr="grey3.png"/>
          <p:cNvPicPr>
            <a:picLocks noChangeAspect="1"/>
          </p:cNvPicPr>
          <p:nvPr/>
        </p:nvPicPr>
        <p:blipFill>
          <a:blip r:embed="rId3" cstate="print"/>
          <a:stretch>
            <a:fillRect/>
          </a:stretch>
        </p:blipFill>
        <p:spPr bwMode="auto">
          <a:xfrm>
            <a:off x="4945663" y="2373669"/>
            <a:ext cx="1690059" cy="1800623"/>
          </a:xfrm>
          <a:prstGeom prst="rect">
            <a:avLst/>
          </a:prstGeom>
          <a:noFill/>
          <a:ln w="9525">
            <a:noFill/>
            <a:miter lim="800000"/>
            <a:headEnd/>
            <a:tailEnd/>
          </a:ln>
        </p:spPr>
      </p:pic>
      <p:pic>
        <p:nvPicPr>
          <p:cNvPr id="23" name="Picture 22" descr="grey5.png"/>
          <p:cNvPicPr>
            <a:picLocks noChangeAspect="1"/>
          </p:cNvPicPr>
          <p:nvPr/>
        </p:nvPicPr>
        <p:blipFill>
          <a:blip r:embed="rId4" cstate="print"/>
          <a:stretch>
            <a:fillRect/>
          </a:stretch>
        </p:blipFill>
        <p:spPr bwMode="auto">
          <a:xfrm>
            <a:off x="4937900" y="2389540"/>
            <a:ext cx="1796675" cy="1690059"/>
          </a:xfrm>
          <a:prstGeom prst="rect">
            <a:avLst/>
          </a:prstGeom>
          <a:noFill/>
          <a:ln w="9525">
            <a:noFill/>
            <a:miter lim="800000"/>
            <a:headEnd/>
            <a:tailEnd/>
          </a:ln>
        </p:spPr>
      </p:pic>
      <p:pic>
        <p:nvPicPr>
          <p:cNvPr id="22" name="Picture 21" descr="grey4.png"/>
          <p:cNvPicPr>
            <a:picLocks noChangeAspect="1"/>
          </p:cNvPicPr>
          <p:nvPr/>
        </p:nvPicPr>
        <p:blipFill>
          <a:blip r:embed="rId5" cstate="print"/>
          <a:stretch>
            <a:fillRect/>
          </a:stretch>
        </p:blipFill>
        <p:spPr bwMode="auto">
          <a:xfrm>
            <a:off x="4943319" y="2379066"/>
            <a:ext cx="1690059" cy="1800623"/>
          </a:xfrm>
          <a:prstGeom prst="rect">
            <a:avLst/>
          </a:prstGeom>
          <a:noFill/>
          <a:ln w="9525">
            <a:noFill/>
            <a:miter lim="800000"/>
            <a:headEnd/>
            <a:tailEnd/>
          </a:ln>
        </p:spPr>
      </p:pic>
      <p:pic>
        <p:nvPicPr>
          <p:cNvPr id="24" name="Picture 23" descr="grey6.png"/>
          <p:cNvPicPr>
            <a:picLocks noChangeAspect="1"/>
          </p:cNvPicPr>
          <p:nvPr/>
        </p:nvPicPr>
        <p:blipFill>
          <a:blip r:embed="rId6" cstate="print"/>
          <a:stretch>
            <a:fillRect/>
          </a:stretch>
        </p:blipFill>
        <p:spPr bwMode="auto">
          <a:xfrm>
            <a:off x="4962943" y="2281102"/>
            <a:ext cx="1690059" cy="1800623"/>
          </a:xfrm>
          <a:prstGeom prst="rect">
            <a:avLst/>
          </a:prstGeom>
          <a:noFill/>
          <a:ln w="9525">
            <a:noFill/>
            <a:miter lim="800000"/>
            <a:headEnd/>
            <a:tailEnd/>
          </a:ln>
        </p:spPr>
      </p:pic>
      <p:pic>
        <p:nvPicPr>
          <p:cNvPr id="19" name="Picture 18" descr="grey1.png"/>
          <p:cNvPicPr>
            <a:picLocks noChangeAspect="1"/>
          </p:cNvPicPr>
          <p:nvPr/>
        </p:nvPicPr>
        <p:blipFill>
          <a:blip r:embed="rId7" cstate="print"/>
          <a:stretch>
            <a:fillRect/>
          </a:stretch>
        </p:blipFill>
        <p:spPr bwMode="auto">
          <a:xfrm>
            <a:off x="4931262" y="2270936"/>
            <a:ext cx="1690059" cy="1800623"/>
          </a:xfrm>
          <a:prstGeom prst="rect">
            <a:avLst/>
          </a:prstGeom>
          <a:noFill/>
          <a:ln w="9525">
            <a:noFill/>
            <a:miter lim="800000"/>
            <a:headEnd/>
            <a:tailEnd/>
          </a:ln>
        </p:spPr>
      </p:pic>
      <p:pic>
        <p:nvPicPr>
          <p:cNvPr id="20" name="Picture 19" descr="grey2.png"/>
          <p:cNvPicPr>
            <a:picLocks noChangeAspect="1"/>
          </p:cNvPicPr>
          <p:nvPr/>
        </p:nvPicPr>
        <p:blipFill>
          <a:blip r:embed="rId8" cstate="print"/>
          <a:stretch>
            <a:fillRect/>
          </a:stretch>
        </p:blipFill>
        <p:spPr bwMode="auto">
          <a:xfrm>
            <a:off x="4819661" y="2384142"/>
            <a:ext cx="1796675" cy="1690059"/>
          </a:xfrm>
          <a:prstGeom prst="rect">
            <a:avLst/>
          </a:prstGeom>
          <a:noFill/>
          <a:ln w="9525">
            <a:noFill/>
            <a:miter lim="800000"/>
            <a:headEnd/>
            <a:tailEnd/>
          </a:ln>
        </p:spPr>
      </p:pic>
      <p:pic>
        <p:nvPicPr>
          <p:cNvPr id="68" name="Picture 32" descr="brown6.png"/>
          <p:cNvPicPr>
            <a:picLocks noChangeAspect="1"/>
          </p:cNvPicPr>
          <p:nvPr/>
        </p:nvPicPr>
        <p:blipFill>
          <a:blip r:embed="rId9" cstate="print"/>
          <a:stretch>
            <a:fillRect/>
          </a:stretch>
        </p:blipFill>
        <p:spPr bwMode="auto">
          <a:xfrm>
            <a:off x="5771769" y="872864"/>
            <a:ext cx="2074125" cy="1558711"/>
          </a:xfrm>
          <a:prstGeom prst="rect">
            <a:avLst/>
          </a:prstGeom>
          <a:noFill/>
          <a:ln w="9525">
            <a:noFill/>
            <a:miter lim="800000"/>
            <a:headEnd/>
            <a:tailEnd/>
          </a:ln>
        </p:spPr>
      </p:pic>
      <p:pic>
        <p:nvPicPr>
          <p:cNvPr id="8199" name="Picture 37" descr="brown5.png"/>
          <p:cNvPicPr>
            <a:picLocks noChangeAspect="1"/>
          </p:cNvPicPr>
          <p:nvPr/>
        </p:nvPicPr>
        <p:blipFill>
          <a:blip r:embed="rId10" cstate="print"/>
          <a:stretch>
            <a:fillRect/>
          </a:stretch>
        </p:blipFill>
        <p:spPr bwMode="auto">
          <a:xfrm>
            <a:off x="7214741" y="2047056"/>
            <a:ext cx="947697" cy="2385868"/>
          </a:xfrm>
          <a:prstGeom prst="rect">
            <a:avLst/>
          </a:prstGeom>
          <a:noFill/>
          <a:ln w="9525">
            <a:noFill/>
            <a:miter lim="800000"/>
            <a:headEnd/>
            <a:tailEnd/>
          </a:ln>
        </p:spPr>
      </p:pic>
      <p:pic>
        <p:nvPicPr>
          <p:cNvPr id="10312" name="Picture 34" descr="brown2.png"/>
          <p:cNvPicPr>
            <a:picLocks noChangeAspect="1"/>
          </p:cNvPicPr>
          <p:nvPr/>
        </p:nvPicPr>
        <p:blipFill>
          <a:blip r:embed="rId11" cstate="print"/>
          <a:stretch>
            <a:fillRect/>
          </a:stretch>
        </p:blipFill>
        <p:spPr bwMode="auto">
          <a:xfrm>
            <a:off x="3392789" y="2042206"/>
            <a:ext cx="951853" cy="2390024"/>
          </a:xfrm>
          <a:prstGeom prst="rect">
            <a:avLst/>
          </a:prstGeom>
          <a:noFill/>
          <a:ln w="9525">
            <a:noFill/>
            <a:miter lim="800000"/>
            <a:headEnd/>
            <a:tailEnd/>
          </a:ln>
        </p:spPr>
      </p:pic>
      <p:pic>
        <p:nvPicPr>
          <p:cNvPr id="8198" name="Picture 35" descr="brown3.png"/>
          <p:cNvPicPr>
            <a:picLocks noChangeAspect="1"/>
          </p:cNvPicPr>
          <p:nvPr/>
        </p:nvPicPr>
        <p:blipFill>
          <a:blip r:embed="rId12" cstate="print"/>
          <a:stretch>
            <a:fillRect/>
          </a:stretch>
        </p:blipFill>
        <p:spPr bwMode="auto">
          <a:xfrm>
            <a:off x="3733586" y="4069841"/>
            <a:ext cx="2045154" cy="1534894"/>
          </a:xfrm>
          <a:prstGeom prst="rect">
            <a:avLst/>
          </a:prstGeom>
          <a:noFill/>
          <a:ln w="9525">
            <a:noFill/>
            <a:miter lim="800000"/>
            <a:headEnd/>
            <a:tailEnd/>
          </a:ln>
        </p:spPr>
      </p:pic>
      <p:pic>
        <p:nvPicPr>
          <p:cNvPr id="10308" name="Picture 33" descr="brown1.png"/>
          <p:cNvPicPr>
            <a:picLocks noChangeAspect="1"/>
          </p:cNvPicPr>
          <p:nvPr/>
        </p:nvPicPr>
        <p:blipFill>
          <a:blip r:embed="rId13" cstate="print"/>
          <a:stretch>
            <a:fillRect/>
          </a:stretch>
        </p:blipFill>
        <p:spPr bwMode="auto">
          <a:xfrm>
            <a:off x="3720119" y="845302"/>
            <a:ext cx="2074125" cy="1558711"/>
          </a:xfrm>
          <a:prstGeom prst="rect">
            <a:avLst/>
          </a:prstGeom>
          <a:noFill/>
          <a:ln w="9525">
            <a:noFill/>
            <a:miter lim="800000"/>
            <a:headEnd/>
            <a:tailEnd/>
          </a:ln>
        </p:spPr>
      </p:pic>
      <p:pic>
        <p:nvPicPr>
          <p:cNvPr id="10292" name="Picture 24" descr="orange1.png"/>
          <p:cNvPicPr>
            <a:picLocks noChangeAspect="1"/>
          </p:cNvPicPr>
          <p:nvPr/>
        </p:nvPicPr>
        <p:blipFill>
          <a:blip r:embed="rId14" cstate="print"/>
          <a:stretch>
            <a:fillRect/>
          </a:stretch>
        </p:blipFill>
        <p:spPr bwMode="auto">
          <a:xfrm>
            <a:off x="4345098" y="1568041"/>
            <a:ext cx="1439376" cy="1185369"/>
          </a:xfrm>
          <a:prstGeom prst="rect">
            <a:avLst/>
          </a:prstGeom>
          <a:noFill/>
          <a:ln w="9525">
            <a:noFill/>
            <a:miter lim="800000"/>
            <a:headEnd/>
            <a:tailEnd/>
          </a:ln>
        </p:spPr>
      </p:pic>
      <p:pic>
        <p:nvPicPr>
          <p:cNvPr id="10303" name="Picture 27" descr="orange4.png"/>
          <p:cNvPicPr>
            <a:picLocks noChangeAspect="1"/>
          </p:cNvPicPr>
          <p:nvPr/>
        </p:nvPicPr>
        <p:blipFill>
          <a:blip r:embed="rId15" cstate="print"/>
          <a:stretch>
            <a:fillRect/>
          </a:stretch>
        </p:blipFill>
        <p:spPr bwMode="auto">
          <a:xfrm>
            <a:off x="5790709" y="3709943"/>
            <a:ext cx="1440610" cy="1185653"/>
          </a:xfrm>
          <a:prstGeom prst="rect">
            <a:avLst/>
          </a:prstGeom>
          <a:noFill/>
          <a:ln w="9525">
            <a:noFill/>
            <a:miter lim="800000"/>
            <a:headEnd/>
            <a:tailEnd/>
          </a:ln>
        </p:spPr>
      </p:pic>
      <p:pic>
        <p:nvPicPr>
          <p:cNvPr id="10294" name="Picture 26" descr="orange3.png"/>
          <p:cNvPicPr>
            <a:picLocks noChangeAspect="1"/>
          </p:cNvPicPr>
          <p:nvPr/>
        </p:nvPicPr>
        <p:blipFill>
          <a:blip r:embed="rId16" cstate="print"/>
          <a:stretch>
            <a:fillRect/>
          </a:stretch>
        </p:blipFill>
        <p:spPr bwMode="auto">
          <a:xfrm>
            <a:off x="4344248" y="3704697"/>
            <a:ext cx="1439376" cy="1185369"/>
          </a:xfrm>
          <a:prstGeom prst="rect">
            <a:avLst/>
          </a:prstGeom>
          <a:noFill/>
          <a:ln w="9525">
            <a:noFill/>
            <a:miter lim="800000"/>
            <a:headEnd/>
            <a:tailEnd/>
          </a:ln>
        </p:spPr>
      </p:pic>
      <p:pic>
        <p:nvPicPr>
          <p:cNvPr id="10276" name="Picture 28" descr="orange5.png"/>
          <p:cNvPicPr>
            <a:picLocks noChangeAspect="1"/>
          </p:cNvPicPr>
          <p:nvPr/>
        </p:nvPicPr>
        <p:blipFill>
          <a:blip r:embed="rId17" cstate="print"/>
          <a:stretch>
            <a:fillRect/>
          </a:stretch>
        </p:blipFill>
        <p:spPr bwMode="auto">
          <a:xfrm>
            <a:off x="6612265" y="2410627"/>
            <a:ext cx="822501" cy="1632906"/>
          </a:xfrm>
          <a:prstGeom prst="rect">
            <a:avLst/>
          </a:prstGeom>
          <a:noFill/>
          <a:ln w="9525">
            <a:noFill/>
            <a:miter lim="800000"/>
            <a:headEnd/>
            <a:tailEnd/>
          </a:ln>
        </p:spPr>
      </p:pic>
      <p:pic>
        <p:nvPicPr>
          <p:cNvPr id="10283" name="Picture 25" descr="orange2.png"/>
          <p:cNvPicPr>
            <a:picLocks noChangeAspect="1"/>
          </p:cNvPicPr>
          <p:nvPr/>
        </p:nvPicPr>
        <p:blipFill>
          <a:blip r:embed="rId18" cstate="print"/>
          <a:stretch>
            <a:fillRect/>
          </a:stretch>
        </p:blipFill>
        <p:spPr bwMode="auto">
          <a:xfrm>
            <a:off x="4132375" y="2418800"/>
            <a:ext cx="826533" cy="1636938"/>
          </a:xfrm>
          <a:prstGeom prst="rect">
            <a:avLst/>
          </a:prstGeom>
          <a:noFill/>
          <a:ln w="9525">
            <a:noFill/>
            <a:miter lim="800000"/>
            <a:headEnd/>
            <a:tailEnd/>
          </a:ln>
        </p:spPr>
      </p:pic>
      <p:pic>
        <p:nvPicPr>
          <p:cNvPr id="10299" name="Picture 11" descr="orange6.png"/>
          <p:cNvPicPr>
            <a:picLocks noChangeAspect="1"/>
          </p:cNvPicPr>
          <p:nvPr/>
        </p:nvPicPr>
        <p:blipFill>
          <a:blip r:embed="rId19" cstate="print"/>
          <a:stretch>
            <a:fillRect/>
          </a:stretch>
        </p:blipFill>
        <p:spPr bwMode="auto">
          <a:xfrm>
            <a:off x="5792941" y="1584801"/>
            <a:ext cx="1413734" cy="1165210"/>
          </a:xfrm>
          <a:prstGeom prst="rect">
            <a:avLst/>
          </a:prstGeom>
          <a:noFill/>
          <a:ln w="9525">
            <a:noFill/>
            <a:miter lim="800000"/>
            <a:headEnd/>
            <a:tailEnd/>
          </a:ln>
        </p:spPr>
      </p:pic>
      <p:pic>
        <p:nvPicPr>
          <p:cNvPr id="11" name="Picture 10" descr="sharepoint-workflow.png"/>
          <p:cNvPicPr>
            <a:picLocks noChangeAspect="1"/>
          </p:cNvPicPr>
          <p:nvPr/>
        </p:nvPicPr>
        <p:blipFill>
          <a:blip r:embed="rId20" cstate="print"/>
          <a:stretch>
            <a:fillRect/>
          </a:stretch>
        </p:blipFill>
        <p:spPr bwMode="auto">
          <a:xfrm>
            <a:off x="5117558" y="2565964"/>
            <a:ext cx="1324780" cy="1324780"/>
          </a:xfrm>
          <a:prstGeom prst="rect">
            <a:avLst/>
          </a:prstGeom>
          <a:noFill/>
          <a:ln w="9525">
            <a:noFill/>
            <a:miter lim="800000"/>
            <a:headEnd/>
            <a:tailEnd/>
          </a:ln>
        </p:spPr>
      </p:pic>
      <p:pic>
        <p:nvPicPr>
          <p:cNvPr id="10262" name="Picture 48" descr="point-with-wss.png"/>
          <p:cNvPicPr>
            <a:picLocks noChangeAspect="1"/>
          </p:cNvPicPr>
          <p:nvPr/>
        </p:nvPicPr>
        <p:blipFill>
          <a:blip r:embed="rId21" cstate="print"/>
          <a:stretch>
            <a:fillRect/>
          </a:stretch>
        </p:blipFill>
        <p:spPr bwMode="auto">
          <a:xfrm>
            <a:off x="381836" y="1293099"/>
            <a:ext cx="1958890" cy="179898"/>
          </a:xfrm>
          <a:prstGeom prst="rect">
            <a:avLst/>
          </a:prstGeom>
          <a:noFill/>
          <a:ln w="9525">
            <a:noFill/>
            <a:miter lim="800000"/>
            <a:headEnd/>
            <a:tailEnd/>
          </a:ln>
        </p:spPr>
      </p:pic>
      <p:pic>
        <p:nvPicPr>
          <p:cNvPr id="10263" name="Picture 49" descr="point-with-moss.png"/>
          <p:cNvPicPr>
            <a:picLocks noChangeAspect="1"/>
          </p:cNvPicPr>
          <p:nvPr/>
        </p:nvPicPr>
        <p:blipFill>
          <a:blip r:embed="rId22" cstate="print"/>
          <a:stretch>
            <a:fillRect/>
          </a:stretch>
        </p:blipFill>
        <p:spPr bwMode="auto">
          <a:xfrm>
            <a:off x="381004" y="1684012"/>
            <a:ext cx="2079615" cy="180711"/>
          </a:xfrm>
          <a:prstGeom prst="rect">
            <a:avLst/>
          </a:prstGeom>
          <a:noFill/>
          <a:ln w="9525">
            <a:noFill/>
            <a:miter lim="800000"/>
            <a:headEnd/>
            <a:tailEnd/>
          </a:ln>
        </p:spPr>
      </p:pic>
      <p:pic>
        <p:nvPicPr>
          <p:cNvPr id="10310" name="Picture 36" descr="brown4.png"/>
          <p:cNvPicPr>
            <a:picLocks noChangeAspect="1"/>
          </p:cNvPicPr>
          <p:nvPr/>
        </p:nvPicPr>
        <p:blipFill>
          <a:blip r:embed="rId23" cstate="print"/>
          <a:stretch>
            <a:fillRect/>
          </a:stretch>
        </p:blipFill>
        <p:spPr bwMode="auto">
          <a:xfrm>
            <a:off x="5787623" y="4064626"/>
            <a:ext cx="2074125" cy="1558711"/>
          </a:xfrm>
          <a:prstGeom prst="rect">
            <a:avLst/>
          </a:prstGeom>
          <a:noFill/>
          <a:ln w="9525">
            <a:noFill/>
            <a:miter lim="800000"/>
            <a:headEnd/>
            <a:tailEnd/>
          </a:ln>
        </p:spPr>
      </p:pic>
      <p:pic>
        <p:nvPicPr>
          <p:cNvPr id="57" name="Picture 56" descr="mask_element.png"/>
          <p:cNvPicPr>
            <a:picLocks noChangeAspect="1"/>
          </p:cNvPicPr>
          <p:nvPr/>
        </p:nvPicPr>
        <p:blipFill>
          <a:blip r:embed="rId24" cstate="print"/>
          <a:stretch>
            <a:fillRect/>
          </a:stretch>
        </p:blipFill>
        <p:spPr>
          <a:xfrm>
            <a:off x="3373120" y="822325"/>
            <a:ext cx="4826894" cy="4826894"/>
          </a:xfrm>
          <a:prstGeom prst="rect">
            <a:avLst/>
          </a:prstGeom>
        </p:spPr>
      </p:pic>
      <p:pic>
        <p:nvPicPr>
          <p:cNvPr id="58" name="Picture 1" descr="tools alone refl.png"/>
          <p:cNvPicPr>
            <a:picLocks noChangeAspect="1" noChangeArrowheads="1"/>
          </p:cNvPicPr>
          <p:nvPr/>
        </p:nvPicPr>
        <p:blipFill>
          <a:blip r:embed="rId25" cstate="print"/>
          <a:srcRect/>
          <a:stretch>
            <a:fillRect/>
          </a:stretch>
        </p:blipFill>
        <p:spPr bwMode="auto">
          <a:xfrm>
            <a:off x="6880699" y="2980880"/>
            <a:ext cx="487748" cy="716380"/>
          </a:xfrm>
          <a:prstGeom prst="rect">
            <a:avLst/>
          </a:prstGeom>
          <a:noFill/>
          <a:ln w="9525">
            <a:noFill/>
            <a:miter lim="800000"/>
            <a:headEnd/>
            <a:tailEnd/>
          </a:ln>
        </p:spPr>
      </p:pic>
      <p:grpSp>
        <p:nvGrpSpPr>
          <p:cNvPr id="2" name="Group 49"/>
          <p:cNvGrpSpPr>
            <a:grpSpLocks noChangeAspect="1"/>
          </p:cNvGrpSpPr>
          <p:nvPr/>
        </p:nvGrpSpPr>
        <p:grpSpPr bwMode="auto">
          <a:xfrm>
            <a:off x="6237936" y="4092236"/>
            <a:ext cx="687228" cy="824389"/>
            <a:chOff x="4999961" y="1392140"/>
            <a:chExt cx="854709" cy="1025346"/>
          </a:xfrm>
        </p:grpSpPr>
        <p:pic>
          <p:nvPicPr>
            <p:cNvPr id="10286" name="Picture 2" descr="C:\DOCUME~1\lynette\LOCALS~1\Temp\Rar$DR05.515\BlackPoint Reflection Images\128pix\UserGrey128pix_reflect.png"/>
            <p:cNvPicPr>
              <a:picLocks noChangeAspect="1" noChangeArrowheads="1"/>
            </p:cNvPicPr>
            <p:nvPr/>
          </p:nvPicPr>
          <p:blipFill>
            <a:blip r:embed="rId26" cstate="print"/>
            <a:srcRect/>
            <a:stretch>
              <a:fillRect/>
            </a:stretch>
          </p:blipFill>
          <p:spPr bwMode="auto">
            <a:xfrm>
              <a:off x="4999961" y="1392140"/>
              <a:ext cx="613520" cy="901107"/>
            </a:xfrm>
            <a:prstGeom prst="rect">
              <a:avLst/>
            </a:prstGeom>
            <a:noFill/>
            <a:ln w="9525">
              <a:noFill/>
              <a:miter lim="800000"/>
              <a:headEnd/>
              <a:tailEnd/>
            </a:ln>
          </p:spPr>
        </p:pic>
        <p:pic>
          <p:nvPicPr>
            <p:cNvPr id="10287" name="Picture 3" descr="C:\DOCUME~1\lynette\LOCALS~1\Temp\Rar$DR06.187\BlackPoint Reflection Images\128pix\UserFemaleBlue128pix.png"/>
            <p:cNvPicPr>
              <a:picLocks noChangeAspect="1" noChangeArrowheads="1"/>
            </p:cNvPicPr>
            <p:nvPr/>
          </p:nvPicPr>
          <p:blipFill>
            <a:blip r:embed="rId27" cstate="print"/>
            <a:srcRect/>
            <a:stretch>
              <a:fillRect/>
            </a:stretch>
          </p:blipFill>
          <p:spPr bwMode="auto">
            <a:xfrm>
              <a:off x="5241150" y="1516379"/>
              <a:ext cx="613520" cy="901107"/>
            </a:xfrm>
            <a:prstGeom prst="rect">
              <a:avLst/>
            </a:prstGeom>
            <a:noFill/>
            <a:ln w="9525">
              <a:noFill/>
              <a:miter lim="800000"/>
              <a:headEnd/>
              <a:tailEnd/>
            </a:ln>
          </p:spPr>
        </p:pic>
      </p:grpSp>
      <p:grpSp>
        <p:nvGrpSpPr>
          <p:cNvPr id="3" name="Group 46"/>
          <p:cNvGrpSpPr>
            <a:grpSpLocks noChangeAspect="1"/>
          </p:cNvGrpSpPr>
          <p:nvPr/>
        </p:nvGrpSpPr>
        <p:grpSpPr bwMode="auto">
          <a:xfrm>
            <a:off x="4707585" y="4038486"/>
            <a:ext cx="611505" cy="901542"/>
            <a:chOff x="396240" y="1457325"/>
            <a:chExt cx="764223" cy="1125538"/>
          </a:xfrm>
        </p:grpSpPr>
        <p:pic>
          <p:nvPicPr>
            <p:cNvPr id="10288" name="Picture 75" descr="window.png"/>
            <p:cNvPicPr>
              <a:picLocks noChangeAspect="1"/>
            </p:cNvPicPr>
            <p:nvPr/>
          </p:nvPicPr>
          <p:blipFill>
            <a:blip r:embed="rId28" cstate="print"/>
            <a:srcRect/>
            <a:stretch>
              <a:fillRect/>
            </a:stretch>
          </p:blipFill>
          <p:spPr bwMode="auto">
            <a:xfrm>
              <a:off x="470054" y="1457325"/>
              <a:ext cx="690409" cy="1125538"/>
            </a:xfrm>
            <a:prstGeom prst="rect">
              <a:avLst/>
            </a:prstGeom>
            <a:noFill/>
            <a:ln w="9525">
              <a:noFill/>
              <a:miter lim="800000"/>
              <a:headEnd/>
              <a:tailEnd/>
            </a:ln>
          </p:spPr>
        </p:pic>
        <p:pic>
          <p:nvPicPr>
            <p:cNvPr id="10289" name="Picture 5" descr="event alone refl.png"/>
            <p:cNvPicPr>
              <a:picLocks noChangeAspect="1" noChangeArrowheads="1"/>
            </p:cNvPicPr>
            <p:nvPr/>
          </p:nvPicPr>
          <p:blipFill>
            <a:blip r:embed="rId29" cstate="print"/>
            <a:srcRect/>
            <a:stretch>
              <a:fillRect/>
            </a:stretch>
          </p:blipFill>
          <p:spPr bwMode="auto">
            <a:xfrm>
              <a:off x="396240" y="1631634"/>
              <a:ext cx="604202" cy="897074"/>
            </a:xfrm>
            <a:prstGeom prst="rect">
              <a:avLst/>
            </a:prstGeom>
            <a:noFill/>
            <a:ln w="9525">
              <a:noFill/>
              <a:miter lim="800000"/>
              <a:headEnd/>
              <a:tailEnd/>
            </a:ln>
          </p:spPr>
        </p:pic>
      </p:grpSp>
      <p:grpSp>
        <p:nvGrpSpPr>
          <p:cNvPr id="4" name="Group 40"/>
          <p:cNvGrpSpPr>
            <a:grpSpLocks noChangeAspect="1"/>
          </p:cNvGrpSpPr>
          <p:nvPr/>
        </p:nvGrpSpPr>
        <p:grpSpPr bwMode="auto">
          <a:xfrm>
            <a:off x="4148367" y="2781890"/>
            <a:ext cx="675799" cy="1002983"/>
            <a:chOff x="2391330" y="5005057"/>
            <a:chExt cx="750351" cy="1113803"/>
          </a:xfrm>
        </p:grpSpPr>
        <p:pic>
          <p:nvPicPr>
            <p:cNvPr id="10279" name="Picture 22" descr="Analysis_ alone_refl.png"/>
            <p:cNvPicPr>
              <a:picLocks noChangeAspect="1" noChangeArrowheads="1"/>
            </p:cNvPicPr>
            <p:nvPr/>
          </p:nvPicPr>
          <p:blipFill>
            <a:blip r:embed="rId30" cstate="print"/>
            <a:srcRect/>
            <a:stretch>
              <a:fillRect/>
            </a:stretch>
          </p:blipFill>
          <p:spPr bwMode="auto">
            <a:xfrm>
              <a:off x="2391330" y="5005057"/>
              <a:ext cx="750351" cy="1113803"/>
            </a:xfrm>
            <a:prstGeom prst="rect">
              <a:avLst/>
            </a:prstGeom>
            <a:noFill/>
            <a:ln w="9525">
              <a:noFill/>
              <a:miter lim="800000"/>
              <a:headEnd/>
              <a:tailEnd/>
            </a:ln>
          </p:spPr>
        </p:pic>
        <p:pic>
          <p:nvPicPr>
            <p:cNvPr id="10280" name="Picture 6" descr="C:\DOCUME~1\lynette\LOCALS~1\Temp\Rar$DR12.984\BlackPoint Reflection Images\128pix\Activity_Gear128pix_reflect.png"/>
            <p:cNvPicPr>
              <a:picLocks noChangeAspect="1" noChangeArrowheads="1"/>
            </p:cNvPicPr>
            <p:nvPr/>
          </p:nvPicPr>
          <p:blipFill>
            <a:blip r:embed="rId31" cstate="print"/>
            <a:srcRect/>
            <a:stretch>
              <a:fillRect/>
            </a:stretch>
          </p:blipFill>
          <p:spPr bwMode="auto">
            <a:xfrm>
              <a:off x="2448828" y="5288280"/>
              <a:ext cx="426078" cy="632460"/>
            </a:xfrm>
            <a:prstGeom prst="rect">
              <a:avLst/>
            </a:prstGeom>
            <a:noFill/>
            <a:ln w="9525">
              <a:noFill/>
              <a:miter lim="800000"/>
              <a:headEnd/>
              <a:tailEnd/>
            </a:ln>
          </p:spPr>
        </p:pic>
      </p:grpSp>
      <p:pic>
        <p:nvPicPr>
          <p:cNvPr id="51" name="Picture 3" descr="barchart alone refl.png"/>
          <p:cNvPicPr>
            <a:picLocks noChangeAspect="1" noChangeArrowheads="1"/>
          </p:cNvPicPr>
          <p:nvPr/>
        </p:nvPicPr>
        <p:blipFill>
          <a:blip r:embed="rId32" cstate="print"/>
          <a:srcRect/>
          <a:stretch>
            <a:fillRect/>
          </a:stretch>
        </p:blipFill>
        <p:spPr bwMode="auto">
          <a:xfrm>
            <a:off x="6091466" y="1464243"/>
            <a:ext cx="792591" cy="1176502"/>
          </a:xfrm>
          <a:prstGeom prst="rect">
            <a:avLst/>
          </a:prstGeom>
          <a:noFill/>
          <a:ln w="9525">
            <a:noFill/>
            <a:miter lim="800000"/>
            <a:headEnd/>
            <a:tailEnd/>
          </a:ln>
        </p:spPr>
      </p:pic>
      <p:grpSp>
        <p:nvGrpSpPr>
          <p:cNvPr id="5" name="Group 42"/>
          <p:cNvGrpSpPr>
            <a:grpSpLocks noChangeAspect="1"/>
          </p:cNvGrpSpPr>
          <p:nvPr/>
        </p:nvGrpSpPr>
        <p:grpSpPr bwMode="auto">
          <a:xfrm>
            <a:off x="4866418" y="1677309"/>
            <a:ext cx="527209" cy="861537"/>
            <a:chOff x="545541" y="5087851"/>
            <a:chExt cx="852613" cy="1392158"/>
          </a:xfrm>
        </p:grpSpPr>
        <p:pic>
          <p:nvPicPr>
            <p:cNvPr id="10290" name="Picture 64" descr="window.png"/>
            <p:cNvPicPr>
              <a:picLocks noChangeAspect="1"/>
            </p:cNvPicPr>
            <p:nvPr/>
          </p:nvPicPr>
          <p:blipFill>
            <a:blip r:embed="rId28" cstate="print"/>
            <a:srcRect/>
            <a:stretch>
              <a:fillRect/>
            </a:stretch>
          </p:blipFill>
          <p:spPr bwMode="auto">
            <a:xfrm>
              <a:off x="545541" y="5087851"/>
              <a:ext cx="852613" cy="1392158"/>
            </a:xfrm>
            <a:prstGeom prst="rect">
              <a:avLst/>
            </a:prstGeom>
            <a:noFill/>
            <a:ln w="9525">
              <a:noFill/>
              <a:miter lim="800000"/>
              <a:headEnd/>
              <a:tailEnd/>
            </a:ln>
          </p:spPr>
        </p:pic>
        <p:pic>
          <p:nvPicPr>
            <p:cNvPr id="10291" name="Picture 14" descr="Globe128pix_reflect.png"/>
            <p:cNvPicPr>
              <a:picLocks noChangeAspect="1" noChangeArrowheads="1"/>
            </p:cNvPicPr>
            <p:nvPr/>
          </p:nvPicPr>
          <p:blipFill>
            <a:blip r:embed="rId33" cstate="print"/>
            <a:srcRect/>
            <a:stretch>
              <a:fillRect/>
            </a:stretch>
          </p:blipFill>
          <p:spPr bwMode="auto">
            <a:xfrm>
              <a:off x="613460" y="5463250"/>
              <a:ext cx="533004" cy="791178"/>
            </a:xfrm>
            <a:prstGeom prst="rect">
              <a:avLst/>
            </a:prstGeom>
            <a:noFill/>
            <a:ln w="9525">
              <a:noFill/>
              <a:miter lim="800000"/>
              <a:headEnd/>
              <a:tailEnd/>
            </a:ln>
          </p:spPr>
        </p:pic>
      </p:grpSp>
      <p:sp>
        <p:nvSpPr>
          <p:cNvPr id="61" name="Text Placeholder 4"/>
          <p:cNvSpPr txBox="1">
            <a:spLocks/>
          </p:cNvSpPr>
          <p:nvPr/>
        </p:nvSpPr>
        <p:spPr>
          <a:xfrm>
            <a:off x="396734" y="423493"/>
            <a:ext cx="8534400" cy="552450"/>
          </a:xfrm>
          <a:prstGeom prst="rect">
            <a:avLst/>
          </a:prstGeom>
        </p:spPr>
        <p:txBody>
          <a:bodyPr/>
          <a:lstStyle/>
          <a:p>
            <a:pPr marL="231775" marR="0" lvl="0" indent="-231775" algn="l" defTabSz="914400" rtl="0" eaLnBrk="0" fontAlgn="base" latinLnBrk="0" hangingPunct="0">
              <a:lnSpc>
                <a:spcPct val="100000"/>
              </a:lnSpc>
              <a:spcBef>
                <a:spcPct val="20000"/>
              </a:spcBef>
              <a:spcAft>
                <a:spcPct val="0"/>
              </a:spcAft>
              <a:buClr>
                <a:srgbClr val="7F7F7F"/>
              </a:buClr>
              <a:buSzPct val="100000"/>
              <a:tabLst/>
              <a:defRPr/>
            </a:pPr>
            <a:r>
              <a:rPr kumimoji="0" lang="zh-TW" altLang="en-US" sz="3000" b="0" i="0" u="none" strike="noStrike" kern="1200" cap="none" spc="0" normalizeH="0" baseline="0" noProof="0" dirty="0" smtClean="0">
                <a:ln>
                  <a:noFill/>
                </a:ln>
                <a:solidFill>
                  <a:srgbClr val="F7912C"/>
                </a:solidFill>
                <a:effectLst/>
                <a:uLnTx/>
                <a:uFillTx/>
                <a:latin typeface="+mn-lt"/>
                <a:ea typeface="ＭＳ Ｐゴシック" pitchFamily="-112" charset="-128"/>
                <a:cs typeface="ＭＳ Ｐゴシック" pitchFamily="-64" charset="-128"/>
              </a:rPr>
              <a:t>擴展 </a:t>
            </a:r>
            <a:r>
              <a:rPr kumimoji="0" lang="en-US" sz="3000" b="0" i="0" u="none" strike="noStrike" kern="1200" cap="none" spc="0" normalizeH="0" baseline="0" noProof="0" dirty="0" smtClean="0">
                <a:ln>
                  <a:noFill/>
                </a:ln>
                <a:solidFill>
                  <a:srgbClr val="231F20"/>
                </a:solidFill>
                <a:effectLst/>
                <a:uLnTx/>
                <a:uFillTx/>
                <a:latin typeface="+mn-lt"/>
                <a:ea typeface="ＭＳ Ｐゴシック" pitchFamily="-112" charset="-128"/>
                <a:cs typeface="ＭＳ Ｐゴシック" pitchFamily="-64" charset="-128"/>
              </a:rPr>
              <a:t>SharePoint</a:t>
            </a:r>
            <a:endParaRPr kumimoji="0" lang="en-US" sz="3000" b="0" i="0" u="none" strike="noStrike" kern="1200" cap="none" spc="0" normalizeH="0" baseline="0" noProof="0" dirty="0">
              <a:ln>
                <a:noFill/>
              </a:ln>
              <a:solidFill>
                <a:srgbClr val="231F20"/>
              </a:solidFill>
              <a:effectLst/>
              <a:uLnTx/>
              <a:uFillTx/>
              <a:latin typeface="+mn-lt"/>
              <a:ea typeface="ＭＳ Ｐゴシック" pitchFamily="-112" charset="-128"/>
              <a:cs typeface="ＭＳ Ｐゴシック" pitchFamily="-64" charset="-128"/>
            </a:endParaRPr>
          </a:p>
        </p:txBody>
      </p:sp>
      <p:sp>
        <p:nvSpPr>
          <p:cNvPr id="63" name="Rectangle 62">
            <a:hlinkClick r:id="rId34" action="ppaction://hlinksldjump"/>
          </p:cNvPr>
          <p:cNvSpPr/>
          <p:nvPr/>
        </p:nvSpPr>
        <p:spPr>
          <a:xfrm>
            <a:off x="6427153" y="6583680"/>
            <a:ext cx="422910" cy="2400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hlinkClick r:id="" action="ppaction://hlinkshowjump?jump=previousslide"/>
          </p:cNvPr>
          <p:cNvSpPr/>
          <p:nvPr/>
        </p:nvSpPr>
        <p:spPr>
          <a:xfrm>
            <a:off x="6865303" y="6583680"/>
            <a:ext cx="379412" cy="2400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hlinkClick r:id="" action="ppaction://hlinkshowjump?jump=nextslide"/>
          </p:cNvPr>
          <p:cNvSpPr/>
          <p:nvPr/>
        </p:nvSpPr>
        <p:spPr>
          <a:xfrm>
            <a:off x="7260586" y="6583680"/>
            <a:ext cx="341317" cy="2400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hlinkClick r:id="rId35" action="ppaction://hlinksldjump"/>
          </p:cNvPr>
          <p:cNvSpPr/>
          <p:nvPr/>
        </p:nvSpPr>
        <p:spPr>
          <a:xfrm>
            <a:off x="5806520" y="859209"/>
            <a:ext cx="2037602" cy="2048792"/>
          </a:xfrm>
          <a:custGeom>
            <a:avLst/>
            <a:gdLst>
              <a:gd name="connsiteX0" fmla="*/ 0 w 2787268"/>
              <a:gd name="connsiteY0" fmla="*/ 0 h 2721166"/>
              <a:gd name="connsiteX1" fmla="*/ 727114 w 2787268"/>
              <a:gd name="connsiteY1" fmla="*/ 77118 h 2721166"/>
              <a:gd name="connsiteX2" fmla="*/ 1487277 w 2787268"/>
              <a:gd name="connsiteY2" fmla="*/ 341523 h 2721166"/>
              <a:gd name="connsiteX3" fmla="*/ 2038121 w 2787268"/>
              <a:gd name="connsiteY3" fmla="*/ 727113 h 2721166"/>
              <a:gd name="connsiteX4" fmla="*/ 2511846 w 2787268"/>
              <a:gd name="connsiteY4" fmla="*/ 1167788 h 2721166"/>
              <a:gd name="connsiteX5" fmla="*/ 2787268 w 2787268"/>
              <a:gd name="connsiteY5" fmla="*/ 1586429 h 2721166"/>
              <a:gd name="connsiteX6" fmla="*/ 815248 w 2787268"/>
              <a:gd name="connsiteY6" fmla="*/ 2721166 h 2721166"/>
              <a:gd name="connsiteX7" fmla="*/ 517793 w 2787268"/>
              <a:gd name="connsiteY7" fmla="*/ 2390660 h 2721166"/>
              <a:gd name="connsiteX8" fmla="*/ 33051 w 2787268"/>
              <a:gd name="connsiteY8" fmla="*/ 2258458 h 2721166"/>
              <a:gd name="connsiteX9" fmla="*/ 0 w 2787268"/>
              <a:gd name="connsiteY9" fmla="*/ 0 h 2721166"/>
              <a:gd name="connsiteX0" fmla="*/ 0 w 2787268"/>
              <a:gd name="connsiteY0" fmla="*/ 0 h 2721166"/>
              <a:gd name="connsiteX1" fmla="*/ 727114 w 2787268"/>
              <a:gd name="connsiteY1" fmla="*/ 77118 h 2721166"/>
              <a:gd name="connsiteX2" fmla="*/ 1487277 w 2787268"/>
              <a:gd name="connsiteY2" fmla="*/ 341523 h 2721166"/>
              <a:gd name="connsiteX3" fmla="*/ 2038121 w 2787268"/>
              <a:gd name="connsiteY3" fmla="*/ 727113 h 2721166"/>
              <a:gd name="connsiteX4" fmla="*/ 2460344 w 2787268"/>
              <a:gd name="connsiteY4" fmla="*/ 1167788 h 2721166"/>
              <a:gd name="connsiteX5" fmla="*/ 2787268 w 2787268"/>
              <a:gd name="connsiteY5" fmla="*/ 1586429 h 2721166"/>
              <a:gd name="connsiteX6" fmla="*/ 815248 w 2787268"/>
              <a:gd name="connsiteY6" fmla="*/ 2721166 h 2721166"/>
              <a:gd name="connsiteX7" fmla="*/ 517793 w 2787268"/>
              <a:gd name="connsiteY7" fmla="*/ 2390660 h 2721166"/>
              <a:gd name="connsiteX8" fmla="*/ 33051 w 2787268"/>
              <a:gd name="connsiteY8" fmla="*/ 2258458 h 2721166"/>
              <a:gd name="connsiteX9" fmla="*/ 0 w 2787268"/>
              <a:gd name="connsiteY9" fmla="*/ 0 h 2721166"/>
              <a:gd name="connsiteX0" fmla="*/ 0 w 2787268"/>
              <a:gd name="connsiteY0" fmla="*/ 0 h 2721166"/>
              <a:gd name="connsiteX1" fmla="*/ 727114 w 2787268"/>
              <a:gd name="connsiteY1" fmla="*/ 77118 h 2721166"/>
              <a:gd name="connsiteX2" fmla="*/ 1487277 w 2787268"/>
              <a:gd name="connsiteY2" fmla="*/ 341523 h 2721166"/>
              <a:gd name="connsiteX3" fmla="*/ 2038121 w 2787268"/>
              <a:gd name="connsiteY3" fmla="*/ 727113 h 2721166"/>
              <a:gd name="connsiteX4" fmla="*/ 2460344 w 2787268"/>
              <a:gd name="connsiteY4" fmla="*/ 1167788 h 2721166"/>
              <a:gd name="connsiteX5" fmla="*/ 2787268 w 2787268"/>
              <a:gd name="connsiteY5" fmla="*/ 1586429 h 2721166"/>
              <a:gd name="connsiteX6" fmla="*/ 815248 w 2787268"/>
              <a:gd name="connsiteY6" fmla="*/ 2721166 h 2721166"/>
              <a:gd name="connsiteX7" fmla="*/ 517793 w 2787268"/>
              <a:gd name="connsiteY7" fmla="*/ 2390660 h 2721166"/>
              <a:gd name="connsiteX8" fmla="*/ 33051 w 2787268"/>
              <a:gd name="connsiteY8" fmla="*/ 2258458 h 2721166"/>
              <a:gd name="connsiteX9" fmla="*/ 0 w 2787268"/>
              <a:gd name="connsiteY9" fmla="*/ 0 h 2721166"/>
              <a:gd name="connsiteX0" fmla="*/ 0 w 2738794"/>
              <a:gd name="connsiteY0" fmla="*/ 0 h 2721166"/>
              <a:gd name="connsiteX1" fmla="*/ 727114 w 2738794"/>
              <a:gd name="connsiteY1" fmla="*/ 77118 h 2721166"/>
              <a:gd name="connsiteX2" fmla="*/ 1487277 w 2738794"/>
              <a:gd name="connsiteY2" fmla="*/ 341523 h 2721166"/>
              <a:gd name="connsiteX3" fmla="*/ 2038121 w 2738794"/>
              <a:gd name="connsiteY3" fmla="*/ 727113 h 2721166"/>
              <a:gd name="connsiteX4" fmla="*/ 2460344 w 2738794"/>
              <a:gd name="connsiteY4" fmla="*/ 1167788 h 2721166"/>
              <a:gd name="connsiteX5" fmla="*/ 2738794 w 2738794"/>
              <a:gd name="connsiteY5" fmla="*/ 1586429 h 2721166"/>
              <a:gd name="connsiteX6" fmla="*/ 815248 w 2738794"/>
              <a:gd name="connsiteY6" fmla="*/ 2721166 h 2721166"/>
              <a:gd name="connsiteX7" fmla="*/ 517793 w 2738794"/>
              <a:gd name="connsiteY7" fmla="*/ 2390660 h 2721166"/>
              <a:gd name="connsiteX8" fmla="*/ 33051 w 2738794"/>
              <a:gd name="connsiteY8" fmla="*/ 2258458 h 2721166"/>
              <a:gd name="connsiteX9" fmla="*/ 0 w 2738794"/>
              <a:gd name="connsiteY9" fmla="*/ 0 h 2721166"/>
              <a:gd name="connsiteX0" fmla="*/ 0 w 2738794"/>
              <a:gd name="connsiteY0" fmla="*/ 0 h 2721166"/>
              <a:gd name="connsiteX1" fmla="*/ 727114 w 2738794"/>
              <a:gd name="connsiteY1" fmla="*/ 77118 h 2721166"/>
              <a:gd name="connsiteX2" fmla="*/ 1444862 w 2738794"/>
              <a:gd name="connsiteY2" fmla="*/ 341523 h 2721166"/>
              <a:gd name="connsiteX3" fmla="*/ 2038121 w 2738794"/>
              <a:gd name="connsiteY3" fmla="*/ 727113 h 2721166"/>
              <a:gd name="connsiteX4" fmla="*/ 2460344 w 2738794"/>
              <a:gd name="connsiteY4" fmla="*/ 1167788 h 2721166"/>
              <a:gd name="connsiteX5" fmla="*/ 2738794 w 2738794"/>
              <a:gd name="connsiteY5" fmla="*/ 1586429 h 2721166"/>
              <a:gd name="connsiteX6" fmla="*/ 815248 w 2738794"/>
              <a:gd name="connsiteY6" fmla="*/ 2721166 h 2721166"/>
              <a:gd name="connsiteX7" fmla="*/ 517793 w 2738794"/>
              <a:gd name="connsiteY7" fmla="*/ 2390660 h 2721166"/>
              <a:gd name="connsiteX8" fmla="*/ 33051 w 2738794"/>
              <a:gd name="connsiteY8" fmla="*/ 2258458 h 2721166"/>
              <a:gd name="connsiteX9" fmla="*/ 0 w 2738794"/>
              <a:gd name="connsiteY9" fmla="*/ 0 h 2721166"/>
              <a:gd name="connsiteX0" fmla="*/ 3304 w 2705743"/>
              <a:gd name="connsiteY0" fmla="*/ 0 h 2721166"/>
              <a:gd name="connsiteX1" fmla="*/ 694063 w 2705743"/>
              <a:gd name="connsiteY1" fmla="*/ 77118 h 2721166"/>
              <a:gd name="connsiteX2" fmla="*/ 1411811 w 2705743"/>
              <a:gd name="connsiteY2" fmla="*/ 341523 h 2721166"/>
              <a:gd name="connsiteX3" fmla="*/ 2005070 w 2705743"/>
              <a:gd name="connsiteY3" fmla="*/ 727113 h 2721166"/>
              <a:gd name="connsiteX4" fmla="*/ 2427293 w 2705743"/>
              <a:gd name="connsiteY4" fmla="*/ 1167788 h 2721166"/>
              <a:gd name="connsiteX5" fmla="*/ 2705743 w 2705743"/>
              <a:gd name="connsiteY5" fmla="*/ 1586429 h 2721166"/>
              <a:gd name="connsiteX6" fmla="*/ 782197 w 2705743"/>
              <a:gd name="connsiteY6" fmla="*/ 2721166 h 2721166"/>
              <a:gd name="connsiteX7" fmla="*/ 484742 w 2705743"/>
              <a:gd name="connsiteY7" fmla="*/ 2390660 h 2721166"/>
              <a:gd name="connsiteX8" fmla="*/ 0 w 2705743"/>
              <a:gd name="connsiteY8" fmla="*/ 2258458 h 2721166"/>
              <a:gd name="connsiteX9" fmla="*/ 3304 w 2705743"/>
              <a:gd name="connsiteY9" fmla="*/ 0 h 2721166"/>
              <a:gd name="connsiteX0" fmla="*/ 3304 w 2705743"/>
              <a:gd name="connsiteY0" fmla="*/ 0 h 2721166"/>
              <a:gd name="connsiteX1" fmla="*/ 694063 w 2705743"/>
              <a:gd name="connsiteY1" fmla="*/ 77118 h 2721166"/>
              <a:gd name="connsiteX2" fmla="*/ 1411811 w 2705743"/>
              <a:gd name="connsiteY2" fmla="*/ 341523 h 2721166"/>
              <a:gd name="connsiteX3" fmla="*/ 2005070 w 2705743"/>
              <a:gd name="connsiteY3" fmla="*/ 727113 h 2721166"/>
              <a:gd name="connsiteX4" fmla="*/ 2427293 w 2705743"/>
              <a:gd name="connsiteY4" fmla="*/ 1167788 h 2721166"/>
              <a:gd name="connsiteX5" fmla="*/ 2705743 w 2705743"/>
              <a:gd name="connsiteY5" fmla="*/ 1586429 h 2721166"/>
              <a:gd name="connsiteX6" fmla="*/ 782197 w 2705743"/>
              <a:gd name="connsiteY6" fmla="*/ 2721166 h 2721166"/>
              <a:gd name="connsiteX7" fmla="*/ 445356 w 2705743"/>
              <a:gd name="connsiteY7" fmla="*/ 2390661 h 2721166"/>
              <a:gd name="connsiteX8" fmla="*/ 0 w 2705743"/>
              <a:gd name="connsiteY8" fmla="*/ 2258458 h 2721166"/>
              <a:gd name="connsiteX9" fmla="*/ 3304 w 2705743"/>
              <a:gd name="connsiteY9" fmla="*/ 0 h 2721166"/>
              <a:gd name="connsiteX0" fmla="*/ 3304 w 2705743"/>
              <a:gd name="connsiteY0" fmla="*/ 0 h 2721166"/>
              <a:gd name="connsiteX1" fmla="*/ 694063 w 2705743"/>
              <a:gd name="connsiteY1" fmla="*/ 77118 h 2721166"/>
              <a:gd name="connsiteX2" fmla="*/ 1411811 w 2705743"/>
              <a:gd name="connsiteY2" fmla="*/ 341523 h 2721166"/>
              <a:gd name="connsiteX3" fmla="*/ 2005070 w 2705743"/>
              <a:gd name="connsiteY3" fmla="*/ 727113 h 2721166"/>
              <a:gd name="connsiteX4" fmla="*/ 2427293 w 2705743"/>
              <a:gd name="connsiteY4" fmla="*/ 1167788 h 2721166"/>
              <a:gd name="connsiteX5" fmla="*/ 2705743 w 2705743"/>
              <a:gd name="connsiteY5" fmla="*/ 1586429 h 2721166"/>
              <a:gd name="connsiteX6" fmla="*/ 782197 w 2705743"/>
              <a:gd name="connsiteY6" fmla="*/ 2721166 h 2721166"/>
              <a:gd name="connsiteX7" fmla="*/ 445356 w 2705743"/>
              <a:gd name="connsiteY7" fmla="*/ 2390661 h 2721166"/>
              <a:gd name="connsiteX8" fmla="*/ 0 w 2705743"/>
              <a:gd name="connsiteY8" fmla="*/ 2258458 h 2721166"/>
              <a:gd name="connsiteX9" fmla="*/ 3304 w 2705743"/>
              <a:gd name="connsiteY9" fmla="*/ 0 h 2721166"/>
              <a:gd name="connsiteX0" fmla="*/ 3304 w 2705743"/>
              <a:gd name="connsiteY0" fmla="*/ 0 h 2721166"/>
              <a:gd name="connsiteX1" fmla="*/ 694063 w 2705743"/>
              <a:gd name="connsiteY1" fmla="*/ 77118 h 2721166"/>
              <a:gd name="connsiteX2" fmla="*/ 1411811 w 2705743"/>
              <a:gd name="connsiteY2" fmla="*/ 341523 h 2721166"/>
              <a:gd name="connsiteX3" fmla="*/ 2005070 w 2705743"/>
              <a:gd name="connsiteY3" fmla="*/ 727113 h 2721166"/>
              <a:gd name="connsiteX4" fmla="*/ 2427293 w 2705743"/>
              <a:gd name="connsiteY4" fmla="*/ 1167788 h 2721166"/>
              <a:gd name="connsiteX5" fmla="*/ 2705743 w 2705743"/>
              <a:gd name="connsiteY5" fmla="*/ 1586429 h 2721166"/>
              <a:gd name="connsiteX6" fmla="*/ 782197 w 2705743"/>
              <a:gd name="connsiteY6" fmla="*/ 2721166 h 2721166"/>
              <a:gd name="connsiteX7" fmla="*/ 445356 w 2705743"/>
              <a:gd name="connsiteY7" fmla="*/ 2390661 h 2721166"/>
              <a:gd name="connsiteX8" fmla="*/ 0 w 2705743"/>
              <a:gd name="connsiteY8" fmla="*/ 2258458 h 2721166"/>
              <a:gd name="connsiteX9" fmla="*/ 3304 w 2705743"/>
              <a:gd name="connsiteY9" fmla="*/ 0 h 272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5743" h="2721166">
                <a:moveTo>
                  <a:pt x="3304" y="0"/>
                </a:moveTo>
                <a:lnTo>
                  <a:pt x="694063" y="77118"/>
                </a:lnTo>
                <a:lnTo>
                  <a:pt x="1411811" y="341523"/>
                </a:lnTo>
                <a:lnTo>
                  <a:pt x="2005070" y="727113"/>
                </a:lnTo>
                <a:cubicBezTo>
                  <a:pt x="2164818" y="872001"/>
                  <a:pt x="2287931" y="1027877"/>
                  <a:pt x="2427293" y="1167788"/>
                </a:cubicBezTo>
                <a:lnTo>
                  <a:pt x="2705743" y="1586429"/>
                </a:lnTo>
                <a:lnTo>
                  <a:pt x="782197" y="2721166"/>
                </a:lnTo>
                <a:cubicBezTo>
                  <a:pt x="669917" y="2610998"/>
                  <a:pt x="606110" y="2509919"/>
                  <a:pt x="445356" y="2390661"/>
                </a:cubicBezTo>
                <a:cubicBezTo>
                  <a:pt x="245401" y="2307201"/>
                  <a:pt x="148452" y="2302526"/>
                  <a:pt x="0" y="2258458"/>
                </a:cubicBezTo>
                <a:cubicBezTo>
                  <a:pt x="1101" y="1505639"/>
                  <a:pt x="2203" y="752819"/>
                  <a:pt x="3304" y="0"/>
                </a:cubicBez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Freeform 59">
            <a:hlinkClick r:id="rId36" action="ppaction://hlinksldjump"/>
          </p:cNvPr>
          <p:cNvSpPr/>
          <p:nvPr/>
        </p:nvSpPr>
        <p:spPr>
          <a:xfrm>
            <a:off x="3642305" y="779145"/>
            <a:ext cx="2154734" cy="2109168"/>
          </a:xfrm>
          <a:custGeom>
            <a:avLst/>
            <a:gdLst>
              <a:gd name="connsiteX0" fmla="*/ 2754217 w 2754217"/>
              <a:gd name="connsiteY0" fmla="*/ 2247441 h 2721166"/>
              <a:gd name="connsiteX1" fmla="*/ 2743200 w 2754217"/>
              <a:gd name="connsiteY1" fmla="*/ 0 h 2721166"/>
              <a:gd name="connsiteX2" fmla="*/ 1784733 w 2754217"/>
              <a:gd name="connsiteY2" fmla="*/ 143219 h 2721166"/>
              <a:gd name="connsiteX3" fmla="*/ 892366 w 2754217"/>
              <a:gd name="connsiteY3" fmla="*/ 638979 h 2721166"/>
              <a:gd name="connsiteX4" fmla="*/ 308472 w 2754217"/>
              <a:gd name="connsiteY4" fmla="*/ 1178805 h 2721166"/>
              <a:gd name="connsiteX5" fmla="*/ 0 w 2754217"/>
              <a:gd name="connsiteY5" fmla="*/ 1608463 h 2721166"/>
              <a:gd name="connsiteX6" fmla="*/ 1961003 w 2754217"/>
              <a:gd name="connsiteY6" fmla="*/ 2721166 h 2721166"/>
              <a:gd name="connsiteX7" fmla="*/ 2754217 w 2754217"/>
              <a:gd name="connsiteY7" fmla="*/ 2247441 h 2721166"/>
              <a:gd name="connsiteX0" fmla="*/ 2754217 w 2754217"/>
              <a:gd name="connsiteY0" fmla="*/ 2247441 h 2721166"/>
              <a:gd name="connsiteX1" fmla="*/ 2743200 w 2754217"/>
              <a:gd name="connsiteY1" fmla="*/ 0 h 2721166"/>
              <a:gd name="connsiteX2" fmla="*/ 1784733 w 2754217"/>
              <a:gd name="connsiteY2" fmla="*/ 143219 h 2721166"/>
              <a:gd name="connsiteX3" fmla="*/ 892366 w 2754217"/>
              <a:gd name="connsiteY3" fmla="*/ 638979 h 2721166"/>
              <a:gd name="connsiteX4" fmla="*/ 308472 w 2754217"/>
              <a:gd name="connsiteY4" fmla="*/ 1178805 h 2721166"/>
              <a:gd name="connsiteX5" fmla="*/ 0 w 2754217"/>
              <a:gd name="connsiteY5" fmla="*/ 1608463 h 2721166"/>
              <a:gd name="connsiteX6" fmla="*/ 1961003 w 2754217"/>
              <a:gd name="connsiteY6" fmla="*/ 2721166 h 2721166"/>
              <a:gd name="connsiteX7" fmla="*/ 2301598 w 2754217"/>
              <a:gd name="connsiteY7" fmla="*/ 2408877 h 2721166"/>
              <a:gd name="connsiteX8" fmla="*/ 2754217 w 2754217"/>
              <a:gd name="connsiteY8" fmla="*/ 2247441 h 2721166"/>
              <a:gd name="connsiteX0" fmla="*/ 2754217 w 2754217"/>
              <a:gd name="connsiteY0" fmla="*/ 2247441 h 2721166"/>
              <a:gd name="connsiteX1" fmla="*/ 2743200 w 2754217"/>
              <a:gd name="connsiteY1" fmla="*/ 0 h 2721166"/>
              <a:gd name="connsiteX2" fmla="*/ 1784733 w 2754217"/>
              <a:gd name="connsiteY2" fmla="*/ 143219 h 2721166"/>
              <a:gd name="connsiteX3" fmla="*/ 892366 w 2754217"/>
              <a:gd name="connsiteY3" fmla="*/ 638979 h 2721166"/>
              <a:gd name="connsiteX4" fmla="*/ 308472 w 2754217"/>
              <a:gd name="connsiteY4" fmla="*/ 1178805 h 2721166"/>
              <a:gd name="connsiteX5" fmla="*/ 0 w 2754217"/>
              <a:gd name="connsiteY5" fmla="*/ 1608463 h 2721166"/>
              <a:gd name="connsiteX6" fmla="*/ 1961003 w 2754217"/>
              <a:gd name="connsiteY6" fmla="*/ 2721166 h 2721166"/>
              <a:gd name="connsiteX7" fmla="*/ 2301598 w 2754217"/>
              <a:gd name="connsiteY7" fmla="*/ 2408877 h 2721166"/>
              <a:gd name="connsiteX8" fmla="*/ 2754217 w 2754217"/>
              <a:gd name="connsiteY8" fmla="*/ 2247441 h 2721166"/>
              <a:gd name="connsiteX0" fmla="*/ 2754217 w 2754217"/>
              <a:gd name="connsiteY0" fmla="*/ 2247441 h 2721166"/>
              <a:gd name="connsiteX1" fmla="*/ 2743200 w 2754217"/>
              <a:gd name="connsiteY1" fmla="*/ 0 h 2721166"/>
              <a:gd name="connsiteX2" fmla="*/ 1784734 w 2754217"/>
              <a:gd name="connsiteY2" fmla="*/ 143219 h 2721166"/>
              <a:gd name="connsiteX3" fmla="*/ 892366 w 2754217"/>
              <a:gd name="connsiteY3" fmla="*/ 638979 h 2721166"/>
              <a:gd name="connsiteX4" fmla="*/ 308472 w 2754217"/>
              <a:gd name="connsiteY4" fmla="*/ 1178805 h 2721166"/>
              <a:gd name="connsiteX5" fmla="*/ 0 w 2754217"/>
              <a:gd name="connsiteY5" fmla="*/ 1608463 h 2721166"/>
              <a:gd name="connsiteX6" fmla="*/ 1961003 w 2754217"/>
              <a:gd name="connsiteY6" fmla="*/ 2721166 h 2721166"/>
              <a:gd name="connsiteX7" fmla="*/ 2301598 w 2754217"/>
              <a:gd name="connsiteY7" fmla="*/ 2408877 h 2721166"/>
              <a:gd name="connsiteX8" fmla="*/ 2754217 w 2754217"/>
              <a:gd name="connsiteY8" fmla="*/ 2247441 h 2721166"/>
              <a:gd name="connsiteX0" fmla="*/ 2754217 w 2754217"/>
              <a:gd name="connsiteY0" fmla="*/ 2247441 h 2721166"/>
              <a:gd name="connsiteX1" fmla="*/ 2743200 w 2754217"/>
              <a:gd name="connsiteY1" fmla="*/ 0 h 2721166"/>
              <a:gd name="connsiteX2" fmla="*/ 1784734 w 2754217"/>
              <a:gd name="connsiteY2" fmla="*/ 271692 h 2721166"/>
              <a:gd name="connsiteX3" fmla="*/ 892366 w 2754217"/>
              <a:gd name="connsiteY3" fmla="*/ 638979 h 2721166"/>
              <a:gd name="connsiteX4" fmla="*/ 308472 w 2754217"/>
              <a:gd name="connsiteY4" fmla="*/ 1178805 h 2721166"/>
              <a:gd name="connsiteX5" fmla="*/ 0 w 2754217"/>
              <a:gd name="connsiteY5" fmla="*/ 1608463 h 2721166"/>
              <a:gd name="connsiteX6" fmla="*/ 1961003 w 2754217"/>
              <a:gd name="connsiteY6" fmla="*/ 2721166 h 2721166"/>
              <a:gd name="connsiteX7" fmla="*/ 2301598 w 2754217"/>
              <a:gd name="connsiteY7" fmla="*/ 2408877 h 2721166"/>
              <a:gd name="connsiteX8" fmla="*/ 2754217 w 2754217"/>
              <a:gd name="connsiteY8" fmla="*/ 2247441 h 2721166"/>
              <a:gd name="connsiteX0" fmla="*/ 2754217 w 2754217"/>
              <a:gd name="connsiteY0" fmla="*/ 2247441 h 2721166"/>
              <a:gd name="connsiteX1" fmla="*/ 2743200 w 2754217"/>
              <a:gd name="connsiteY1" fmla="*/ 0 h 2721166"/>
              <a:gd name="connsiteX2" fmla="*/ 1784734 w 2754217"/>
              <a:gd name="connsiteY2" fmla="*/ 199426 h 2721166"/>
              <a:gd name="connsiteX3" fmla="*/ 892366 w 2754217"/>
              <a:gd name="connsiteY3" fmla="*/ 638979 h 2721166"/>
              <a:gd name="connsiteX4" fmla="*/ 308472 w 2754217"/>
              <a:gd name="connsiteY4" fmla="*/ 1178805 h 2721166"/>
              <a:gd name="connsiteX5" fmla="*/ 0 w 2754217"/>
              <a:gd name="connsiteY5" fmla="*/ 1608463 h 2721166"/>
              <a:gd name="connsiteX6" fmla="*/ 1961003 w 2754217"/>
              <a:gd name="connsiteY6" fmla="*/ 2721166 h 2721166"/>
              <a:gd name="connsiteX7" fmla="*/ 2301598 w 2754217"/>
              <a:gd name="connsiteY7" fmla="*/ 2408877 h 2721166"/>
              <a:gd name="connsiteX8" fmla="*/ 2754217 w 2754217"/>
              <a:gd name="connsiteY8" fmla="*/ 2247441 h 2721166"/>
              <a:gd name="connsiteX0" fmla="*/ 2754217 w 2754217"/>
              <a:gd name="connsiteY0" fmla="*/ 2247441 h 2721166"/>
              <a:gd name="connsiteX1" fmla="*/ 2743200 w 2754217"/>
              <a:gd name="connsiteY1" fmla="*/ 0 h 2721166"/>
              <a:gd name="connsiteX2" fmla="*/ 1784734 w 2754217"/>
              <a:gd name="connsiteY2" fmla="*/ 199426 h 2721166"/>
              <a:gd name="connsiteX3" fmla="*/ 892366 w 2754217"/>
              <a:gd name="connsiteY3" fmla="*/ 638979 h 2721166"/>
              <a:gd name="connsiteX4" fmla="*/ 308472 w 2754217"/>
              <a:gd name="connsiteY4" fmla="*/ 1178805 h 2721166"/>
              <a:gd name="connsiteX5" fmla="*/ 0 w 2754217"/>
              <a:gd name="connsiteY5" fmla="*/ 1608463 h 2721166"/>
              <a:gd name="connsiteX6" fmla="*/ 1961003 w 2754217"/>
              <a:gd name="connsiteY6" fmla="*/ 2721166 h 2721166"/>
              <a:gd name="connsiteX7" fmla="*/ 2301598 w 2754217"/>
              <a:gd name="connsiteY7" fmla="*/ 2408877 h 2721166"/>
              <a:gd name="connsiteX8" fmla="*/ 2754217 w 2754217"/>
              <a:gd name="connsiteY8" fmla="*/ 2247441 h 2721166"/>
              <a:gd name="connsiteX0" fmla="*/ 2754217 w 2754217"/>
              <a:gd name="connsiteY0" fmla="*/ 2247441 h 2721166"/>
              <a:gd name="connsiteX1" fmla="*/ 2743200 w 2754217"/>
              <a:gd name="connsiteY1" fmla="*/ 0 h 2721166"/>
              <a:gd name="connsiteX2" fmla="*/ 1784734 w 2754217"/>
              <a:gd name="connsiteY2" fmla="*/ 199426 h 2721166"/>
              <a:gd name="connsiteX3" fmla="*/ 892366 w 2754217"/>
              <a:gd name="connsiteY3" fmla="*/ 638979 h 2721166"/>
              <a:gd name="connsiteX4" fmla="*/ 308472 w 2754217"/>
              <a:gd name="connsiteY4" fmla="*/ 1178805 h 2721166"/>
              <a:gd name="connsiteX5" fmla="*/ 0 w 2754217"/>
              <a:gd name="connsiteY5" fmla="*/ 1608463 h 2721166"/>
              <a:gd name="connsiteX6" fmla="*/ 1961003 w 2754217"/>
              <a:gd name="connsiteY6" fmla="*/ 2721166 h 2721166"/>
              <a:gd name="connsiteX7" fmla="*/ 2301598 w 2754217"/>
              <a:gd name="connsiteY7" fmla="*/ 2408877 h 2721166"/>
              <a:gd name="connsiteX8" fmla="*/ 2754217 w 2754217"/>
              <a:gd name="connsiteY8" fmla="*/ 2247441 h 2721166"/>
              <a:gd name="connsiteX0" fmla="*/ 2754217 w 2754217"/>
              <a:gd name="connsiteY0" fmla="*/ 2247441 h 2721166"/>
              <a:gd name="connsiteX1" fmla="*/ 2743200 w 2754217"/>
              <a:gd name="connsiteY1" fmla="*/ 0 h 2721166"/>
              <a:gd name="connsiteX2" fmla="*/ 1784734 w 2754217"/>
              <a:gd name="connsiteY2" fmla="*/ 199426 h 2721166"/>
              <a:gd name="connsiteX3" fmla="*/ 892366 w 2754217"/>
              <a:gd name="connsiteY3" fmla="*/ 638979 h 2721166"/>
              <a:gd name="connsiteX4" fmla="*/ 308472 w 2754217"/>
              <a:gd name="connsiteY4" fmla="*/ 1178805 h 2721166"/>
              <a:gd name="connsiteX5" fmla="*/ 0 w 2754217"/>
              <a:gd name="connsiteY5" fmla="*/ 1608463 h 2721166"/>
              <a:gd name="connsiteX6" fmla="*/ 85664 w 2754217"/>
              <a:gd name="connsiteY6" fmla="*/ 1607926 h 2721166"/>
              <a:gd name="connsiteX7" fmla="*/ 1961003 w 2754217"/>
              <a:gd name="connsiteY7" fmla="*/ 2721166 h 2721166"/>
              <a:gd name="connsiteX8" fmla="*/ 2301598 w 2754217"/>
              <a:gd name="connsiteY8" fmla="*/ 2408877 h 2721166"/>
              <a:gd name="connsiteX9" fmla="*/ 2754217 w 2754217"/>
              <a:gd name="connsiteY9" fmla="*/ 2247441 h 2721166"/>
              <a:gd name="connsiteX0" fmla="*/ 2668553 w 2668553"/>
              <a:gd name="connsiteY0" fmla="*/ 2247441 h 2721166"/>
              <a:gd name="connsiteX1" fmla="*/ 2657536 w 2668553"/>
              <a:gd name="connsiteY1" fmla="*/ 0 h 2721166"/>
              <a:gd name="connsiteX2" fmla="*/ 1699070 w 2668553"/>
              <a:gd name="connsiteY2" fmla="*/ 199426 h 2721166"/>
              <a:gd name="connsiteX3" fmla="*/ 806702 w 2668553"/>
              <a:gd name="connsiteY3" fmla="*/ 638979 h 2721166"/>
              <a:gd name="connsiteX4" fmla="*/ 222808 w 2668553"/>
              <a:gd name="connsiteY4" fmla="*/ 1178805 h 2721166"/>
              <a:gd name="connsiteX5" fmla="*/ 34767 w 2668553"/>
              <a:gd name="connsiteY5" fmla="*/ 1488019 h 2721166"/>
              <a:gd name="connsiteX6" fmla="*/ 0 w 2668553"/>
              <a:gd name="connsiteY6" fmla="*/ 1607926 h 2721166"/>
              <a:gd name="connsiteX7" fmla="*/ 1875339 w 2668553"/>
              <a:gd name="connsiteY7" fmla="*/ 2721166 h 2721166"/>
              <a:gd name="connsiteX8" fmla="*/ 2215934 w 2668553"/>
              <a:gd name="connsiteY8" fmla="*/ 2408877 h 2721166"/>
              <a:gd name="connsiteX9" fmla="*/ 2668553 w 2668553"/>
              <a:gd name="connsiteY9" fmla="*/ 2247441 h 2721166"/>
              <a:gd name="connsiteX0" fmla="*/ 2668553 w 2668553"/>
              <a:gd name="connsiteY0" fmla="*/ 2247441 h 2721166"/>
              <a:gd name="connsiteX1" fmla="*/ 2657536 w 2668553"/>
              <a:gd name="connsiteY1" fmla="*/ 0 h 2721166"/>
              <a:gd name="connsiteX2" fmla="*/ 1699070 w 2668553"/>
              <a:gd name="connsiteY2" fmla="*/ 199426 h 2721166"/>
              <a:gd name="connsiteX3" fmla="*/ 806702 w 2668553"/>
              <a:gd name="connsiteY3" fmla="*/ 638979 h 2721166"/>
              <a:gd name="connsiteX4" fmla="*/ 222808 w 2668553"/>
              <a:gd name="connsiteY4" fmla="*/ 1178805 h 2721166"/>
              <a:gd name="connsiteX5" fmla="*/ 222798 w 2668553"/>
              <a:gd name="connsiteY5" fmla="*/ 1180350 h 2721166"/>
              <a:gd name="connsiteX6" fmla="*/ 34767 w 2668553"/>
              <a:gd name="connsiteY6" fmla="*/ 1488019 h 2721166"/>
              <a:gd name="connsiteX7" fmla="*/ 0 w 2668553"/>
              <a:gd name="connsiteY7" fmla="*/ 1607926 h 2721166"/>
              <a:gd name="connsiteX8" fmla="*/ 1875339 w 2668553"/>
              <a:gd name="connsiteY8" fmla="*/ 2721166 h 2721166"/>
              <a:gd name="connsiteX9" fmla="*/ 2215934 w 2668553"/>
              <a:gd name="connsiteY9" fmla="*/ 2408877 h 2721166"/>
              <a:gd name="connsiteX10" fmla="*/ 2668553 w 2668553"/>
              <a:gd name="connsiteY10" fmla="*/ 2247441 h 2721166"/>
              <a:gd name="connsiteX0" fmla="*/ 2668553 w 2668553"/>
              <a:gd name="connsiteY0" fmla="*/ 2621010 h 3094735"/>
              <a:gd name="connsiteX1" fmla="*/ 2657536 w 2668553"/>
              <a:gd name="connsiteY1" fmla="*/ 373569 h 3094735"/>
              <a:gd name="connsiteX2" fmla="*/ 2432710 w 2668553"/>
              <a:gd name="connsiteY2" fmla="*/ 283238 h 3094735"/>
              <a:gd name="connsiteX3" fmla="*/ 1699070 w 2668553"/>
              <a:gd name="connsiteY3" fmla="*/ 572995 h 3094735"/>
              <a:gd name="connsiteX4" fmla="*/ 806702 w 2668553"/>
              <a:gd name="connsiteY4" fmla="*/ 1012548 h 3094735"/>
              <a:gd name="connsiteX5" fmla="*/ 222808 w 2668553"/>
              <a:gd name="connsiteY5" fmla="*/ 1552374 h 3094735"/>
              <a:gd name="connsiteX6" fmla="*/ 222798 w 2668553"/>
              <a:gd name="connsiteY6" fmla="*/ 1553919 h 3094735"/>
              <a:gd name="connsiteX7" fmla="*/ 34767 w 2668553"/>
              <a:gd name="connsiteY7" fmla="*/ 1861588 h 3094735"/>
              <a:gd name="connsiteX8" fmla="*/ 0 w 2668553"/>
              <a:gd name="connsiteY8" fmla="*/ 1981495 h 3094735"/>
              <a:gd name="connsiteX9" fmla="*/ 1875339 w 2668553"/>
              <a:gd name="connsiteY9" fmla="*/ 3094735 h 3094735"/>
              <a:gd name="connsiteX10" fmla="*/ 2215934 w 2668553"/>
              <a:gd name="connsiteY10" fmla="*/ 2782446 h 3094735"/>
              <a:gd name="connsiteX11" fmla="*/ 2668553 w 2668553"/>
              <a:gd name="connsiteY11" fmla="*/ 2621010 h 3094735"/>
              <a:gd name="connsiteX0" fmla="*/ 2668553 w 2699000"/>
              <a:gd name="connsiteY0" fmla="*/ 2623018 h 3096743"/>
              <a:gd name="connsiteX1" fmla="*/ 2657536 w 2699000"/>
              <a:gd name="connsiteY1" fmla="*/ 375577 h 3096743"/>
              <a:gd name="connsiteX2" fmla="*/ 2661529 w 2699000"/>
              <a:gd name="connsiteY2" fmla="*/ 498030 h 3096743"/>
              <a:gd name="connsiteX3" fmla="*/ 2432710 w 2699000"/>
              <a:gd name="connsiteY3" fmla="*/ 285246 h 3096743"/>
              <a:gd name="connsiteX4" fmla="*/ 1699070 w 2699000"/>
              <a:gd name="connsiteY4" fmla="*/ 575003 h 3096743"/>
              <a:gd name="connsiteX5" fmla="*/ 806702 w 2699000"/>
              <a:gd name="connsiteY5" fmla="*/ 1014556 h 3096743"/>
              <a:gd name="connsiteX6" fmla="*/ 222808 w 2699000"/>
              <a:gd name="connsiteY6" fmla="*/ 1554382 h 3096743"/>
              <a:gd name="connsiteX7" fmla="*/ 222798 w 2699000"/>
              <a:gd name="connsiteY7" fmla="*/ 1555927 h 3096743"/>
              <a:gd name="connsiteX8" fmla="*/ 34767 w 2699000"/>
              <a:gd name="connsiteY8" fmla="*/ 1863596 h 3096743"/>
              <a:gd name="connsiteX9" fmla="*/ 0 w 2699000"/>
              <a:gd name="connsiteY9" fmla="*/ 1983503 h 3096743"/>
              <a:gd name="connsiteX10" fmla="*/ 1875339 w 2699000"/>
              <a:gd name="connsiteY10" fmla="*/ 3096743 h 3096743"/>
              <a:gd name="connsiteX11" fmla="*/ 2215934 w 2699000"/>
              <a:gd name="connsiteY11" fmla="*/ 2784454 h 3096743"/>
              <a:gd name="connsiteX12" fmla="*/ 2668553 w 2699000"/>
              <a:gd name="connsiteY12" fmla="*/ 2623018 h 3096743"/>
              <a:gd name="connsiteX0" fmla="*/ 2668553 w 2699000"/>
              <a:gd name="connsiteY0" fmla="*/ 2623018 h 3096743"/>
              <a:gd name="connsiteX1" fmla="*/ 2657536 w 2699000"/>
              <a:gd name="connsiteY1" fmla="*/ 375577 h 3096743"/>
              <a:gd name="connsiteX2" fmla="*/ 2661529 w 2699000"/>
              <a:gd name="connsiteY2" fmla="*/ 498030 h 3096743"/>
              <a:gd name="connsiteX3" fmla="*/ 2432710 w 2699000"/>
              <a:gd name="connsiteY3" fmla="*/ 285246 h 3096743"/>
              <a:gd name="connsiteX4" fmla="*/ 1699070 w 2699000"/>
              <a:gd name="connsiteY4" fmla="*/ 575003 h 3096743"/>
              <a:gd name="connsiteX5" fmla="*/ 806702 w 2699000"/>
              <a:gd name="connsiteY5" fmla="*/ 1014556 h 3096743"/>
              <a:gd name="connsiteX6" fmla="*/ 222808 w 2699000"/>
              <a:gd name="connsiteY6" fmla="*/ 1554382 h 3096743"/>
              <a:gd name="connsiteX7" fmla="*/ 222798 w 2699000"/>
              <a:gd name="connsiteY7" fmla="*/ 1555927 h 3096743"/>
              <a:gd name="connsiteX8" fmla="*/ 34767 w 2699000"/>
              <a:gd name="connsiteY8" fmla="*/ 1863596 h 3096743"/>
              <a:gd name="connsiteX9" fmla="*/ 0 w 2699000"/>
              <a:gd name="connsiteY9" fmla="*/ 1983503 h 3096743"/>
              <a:gd name="connsiteX10" fmla="*/ 1875339 w 2699000"/>
              <a:gd name="connsiteY10" fmla="*/ 3096743 h 3096743"/>
              <a:gd name="connsiteX11" fmla="*/ 2215934 w 2699000"/>
              <a:gd name="connsiteY11" fmla="*/ 2784454 h 3096743"/>
              <a:gd name="connsiteX12" fmla="*/ 2668553 w 2699000"/>
              <a:gd name="connsiteY12" fmla="*/ 2623018 h 3096743"/>
              <a:gd name="connsiteX0" fmla="*/ 2432710 w 2777143"/>
              <a:gd name="connsiteY0" fmla="*/ 285246 h 3096743"/>
              <a:gd name="connsiteX1" fmla="*/ 1699070 w 2777143"/>
              <a:gd name="connsiteY1" fmla="*/ 575003 h 3096743"/>
              <a:gd name="connsiteX2" fmla="*/ 806702 w 2777143"/>
              <a:gd name="connsiteY2" fmla="*/ 1014556 h 3096743"/>
              <a:gd name="connsiteX3" fmla="*/ 222808 w 2777143"/>
              <a:gd name="connsiteY3" fmla="*/ 1554382 h 3096743"/>
              <a:gd name="connsiteX4" fmla="*/ 222798 w 2777143"/>
              <a:gd name="connsiteY4" fmla="*/ 1555927 h 3096743"/>
              <a:gd name="connsiteX5" fmla="*/ 34767 w 2777143"/>
              <a:gd name="connsiteY5" fmla="*/ 1863596 h 3096743"/>
              <a:gd name="connsiteX6" fmla="*/ 0 w 2777143"/>
              <a:gd name="connsiteY6" fmla="*/ 1983503 h 3096743"/>
              <a:gd name="connsiteX7" fmla="*/ 1875339 w 2777143"/>
              <a:gd name="connsiteY7" fmla="*/ 3096743 h 3096743"/>
              <a:gd name="connsiteX8" fmla="*/ 2215934 w 2777143"/>
              <a:gd name="connsiteY8" fmla="*/ 2784454 h 3096743"/>
              <a:gd name="connsiteX9" fmla="*/ 2668553 w 2777143"/>
              <a:gd name="connsiteY9" fmla="*/ 2623018 h 3096743"/>
              <a:gd name="connsiteX10" fmla="*/ 2657536 w 2777143"/>
              <a:gd name="connsiteY10" fmla="*/ 375577 h 3096743"/>
              <a:gd name="connsiteX11" fmla="*/ 2777143 w 2777143"/>
              <a:gd name="connsiteY11" fmla="*/ 613656 h 3096743"/>
              <a:gd name="connsiteX0" fmla="*/ 2432710 w 2668553"/>
              <a:gd name="connsiteY0" fmla="*/ 285246 h 3096743"/>
              <a:gd name="connsiteX1" fmla="*/ 1699070 w 2668553"/>
              <a:gd name="connsiteY1" fmla="*/ 575003 h 3096743"/>
              <a:gd name="connsiteX2" fmla="*/ 806702 w 2668553"/>
              <a:gd name="connsiteY2" fmla="*/ 1014556 h 3096743"/>
              <a:gd name="connsiteX3" fmla="*/ 222808 w 2668553"/>
              <a:gd name="connsiteY3" fmla="*/ 1554382 h 3096743"/>
              <a:gd name="connsiteX4" fmla="*/ 222798 w 2668553"/>
              <a:gd name="connsiteY4" fmla="*/ 1555927 h 3096743"/>
              <a:gd name="connsiteX5" fmla="*/ 34767 w 2668553"/>
              <a:gd name="connsiteY5" fmla="*/ 1863596 h 3096743"/>
              <a:gd name="connsiteX6" fmla="*/ 0 w 2668553"/>
              <a:gd name="connsiteY6" fmla="*/ 1983503 h 3096743"/>
              <a:gd name="connsiteX7" fmla="*/ 1875339 w 2668553"/>
              <a:gd name="connsiteY7" fmla="*/ 3096743 h 3096743"/>
              <a:gd name="connsiteX8" fmla="*/ 2215934 w 2668553"/>
              <a:gd name="connsiteY8" fmla="*/ 2784454 h 3096743"/>
              <a:gd name="connsiteX9" fmla="*/ 2668553 w 2668553"/>
              <a:gd name="connsiteY9" fmla="*/ 2623018 h 3096743"/>
              <a:gd name="connsiteX10" fmla="*/ 2657536 w 2668553"/>
              <a:gd name="connsiteY10" fmla="*/ 375577 h 3096743"/>
              <a:gd name="connsiteX11" fmla="*/ 2596496 w 2668553"/>
              <a:gd name="connsiteY11" fmla="*/ 252325 h 3096743"/>
              <a:gd name="connsiteX0" fmla="*/ 2432710 w 2668553"/>
              <a:gd name="connsiteY0" fmla="*/ 284242 h 3095739"/>
              <a:gd name="connsiteX1" fmla="*/ 1699070 w 2668553"/>
              <a:gd name="connsiteY1" fmla="*/ 573999 h 3095739"/>
              <a:gd name="connsiteX2" fmla="*/ 806702 w 2668553"/>
              <a:gd name="connsiteY2" fmla="*/ 1013552 h 3095739"/>
              <a:gd name="connsiteX3" fmla="*/ 222808 w 2668553"/>
              <a:gd name="connsiteY3" fmla="*/ 1553378 h 3095739"/>
              <a:gd name="connsiteX4" fmla="*/ 222798 w 2668553"/>
              <a:gd name="connsiteY4" fmla="*/ 1554923 h 3095739"/>
              <a:gd name="connsiteX5" fmla="*/ 34767 w 2668553"/>
              <a:gd name="connsiteY5" fmla="*/ 1862592 h 3095739"/>
              <a:gd name="connsiteX6" fmla="*/ 0 w 2668553"/>
              <a:gd name="connsiteY6" fmla="*/ 1982499 h 3095739"/>
              <a:gd name="connsiteX7" fmla="*/ 1875339 w 2668553"/>
              <a:gd name="connsiteY7" fmla="*/ 3095739 h 3095739"/>
              <a:gd name="connsiteX8" fmla="*/ 2215934 w 2668553"/>
              <a:gd name="connsiteY8" fmla="*/ 2783450 h 3095739"/>
              <a:gd name="connsiteX9" fmla="*/ 2668553 w 2668553"/>
              <a:gd name="connsiteY9" fmla="*/ 2622014 h 3095739"/>
              <a:gd name="connsiteX10" fmla="*/ 2657536 w 2668553"/>
              <a:gd name="connsiteY10" fmla="*/ 374573 h 3095739"/>
              <a:gd name="connsiteX11" fmla="*/ 2649486 w 2668553"/>
              <a:gd name="connsiteY11" fmla="*/ 503048 h 3095739"/>
              <a:gd name="connsiteX12" fmla="*/ 2596496 w 2668553"/>
              <a:gd name="connsiteY12" fmla="*/ 251321 h 3095739"/>
              <a:gd name="connsiteX0" fmla="*/ 2432710 w 2668553"/>
              <a:gd name="connsiteY0" fmla="*/ 284242 h 3095739"/>
              <a:gd name="connsiteX1" fmla="*/ 1699070 w 2668553"/>
              <a:gd name="connsiteY1" fmla="*/ 573999 h 3095739"/>
              <a:gd name="connsiteX2" fmla="*/ 806702 w 2668553"/>
              <a:gd name="connsiteY2" fmla="*/ 1013552 h 3095739"/>
              <a:gd name="connsiteX3" fmla="*/ 222808 w 2668553"/>
              <a:gd name="connsiteY3" fmla="*/ 1553378 h 3095739"/>
              <a:gd name="connsiteX4" fmla="*/ 222798 w 2668553"/>
              <a:gd name="connsiteY4" fmla="*/ 1554923 h 3095739"/>
              <a:gd name="connsiteX5" fmla="*/ 34767 w 2668553"/>
              <a:gd name="connsiteY5" fmla="*/ 1862592 h 3095739"/>
              <a:gd name="connsiteX6" fmla="*/ 0 w 2668553"/>
              <a:gd name="connsiteY6" fmla="*/ 1982499 h 3095739"/>
              <a:gd name="connsiteX7" fmla="*/ 1875339 w 2668553"/>
              <a:gd name="connsiteY7" fmla="*/ 3095739 h 3095739"/>
              <a:gd name="connsiteX8" fmla="*/ 2215934 w 2668553"/>
              <a:gd name="connsiteY8" fmla="*/ 2783450 h 3095739"/>
              <a:gd name="connsiteX9" fmla="*/ 2668553 w 2668553"/>
              <a:gd name="connsiteY9" fmla="*/ 2622014 h 3095739"/>
              <a:gd name="connsiteX10" fmla="*/ 2657536 w 2668553"/>
              <a:gd name="connsiteY10" fmla="*/ 374573 h 3095739"/>
              <a:gd name="connsiteX11" fmla="*/ 2649486 w 2668553"/>
              <a:gd name="connsiteY11" fmla="*/ 503048 h 3095739"/>
              <a:gd name="connsiteX12" fmla="*/ 2596496 w 2668553"/>
              <a:gd name="connsiteY12" fmla="*/ 251321 h 3095739"/>
              <a:gd name="connsiteX13" fmla="*/ 2432710 w 2668553"/>
              <a:gd name="connsiteY13" fmla="*/ 284242 h 3095739"/>
              <a:gd name="connsiteX0" fmla="*/ 2649486 w 2773150"/>
              <a:gd name="connsiteY0" fmla="*/ 251727 h 2844418"/>
              <a:gd name="connsiteX1" fmla="*/ 2596496 w 2773150"/>
              <a:gd name="connsiteY1" fmla="*/ 0 h 2844418"/>
              <a:gd name="connsiteX2" fmla="*/ 2432710 w 2773150"/>
              <a:gd name="connsiteY2" fmla="*/ 32921 h 2844418"/>
              <a:gd name="connsiteX3" fmla="*/ 1699070 w 2773150"/>
              <a:gd name="connsiteY3" fmla="*/ 322678 h 2844418"/>
              <a:gd name="connsiteX4" fmla="*/ 806702 w 2773150"/>
              <a:gd name="connsiteY4" fmla="*/ 762231 h 2844418"/>
              <a:gd name="connsiteX5" fmla="*/ 222808 w 2773150"/>
              <a:gd name="connsiteY5" fmla="*/ 1302057 h 2844418"/>
              <a:gd name="connsiteX6" fmla="*/ 222798 w 2773150"/>
              <a:gd name="connsiteY6" fmla="*/ 1303602 h 2844418"/>
              <a:gd name="connsiteX7" fmla="*/ 34767 w 2773150"/>
              <a:gd name="connsiteY7" fmla="*/ 1611271 h 2844418"/>
              <a:gd name="connsiteX8" fmla="*/ 0 w 2773150"/>
              <a:gd name="connsiteY8" fmla="*/ 1731178 h 2844418"/>
              <a:gd name="connsiteX9" fmla="*/ 1875339 w 2773150"/>
              <a:gd name="connsiteY9" fmla="*/ 2844418 h 2844418"/>
              <a:gd name="connsiteX10" fmla="*/ 2215934 w 2773150"/>
              <a:gd name="connsiteY10" fmla="*/ 2532129 h 2844418"/>
              <a:gd name="connsiteX11" fmla="*/ 2668553 w 2773150"/>
              <a:gd name="connsiteY11" fmla="*/ 2370693 h 2844418"/>
              <a:gd name="connsiteX12" fmla="*/ 2773150 w 2773150"/>
              <a:gd name="connsiteY12" fmla="*/ 238878 h 2844418"/>
              <a:gd name="connsiteX0" fmla="*/ 2649486 w 2668553"/>
              <a:gd name="connsiteY0" fmla="*/ 251727 h 2844418"/>
              <a:gd name="connsiteX1" fmla="*/ 2596496 w 2668553"/>
              <a:gd name="connsiteY1" fmla="*/ 0 h 2844418"/>
              <a:gd name="connsiteX2" fmla="*/ 2432710 w 2668553"/>
              <a:gd name="connsiteY2" fmla="*/ 32921 h 2844418"/>
              <a:gd name="connsiteX3" fmla="*/ 1699070 w 2668553"/>
              <a:gd name="connsiteY3" fmla="*/ 322678 h 2844418"/>
              <a:gd name="connsiteX4" fmla="*/ 806702 w 2668553"/>
              <a:gd name="connsiteY4" fmla="*/ 762231 h 2844418"/>
              <a:gd name="connsiteX5" fmla="*/ 222808 w 2668553"/>
              <a:gd name="connsiteY5" fmla="*/ 1302057 h 2844418"/>
              <a:gd name="connsiteX6" fmla="*/ 222798 w 2668553"/>
              <a:gd name="connsiteY6" fmla="*/ 1303602 h 2844418"/>
              <a:gd name="connsiteX7" fmla="*/ 34767 w 2668553"/>
              <a:gd name="connsiteY7" fmla="*/ 1611271 h 2844418"/>
              <a:gd name="connsiteX8" fmla="*/ 0 w 2668553"/>
              <a:gd name="connsiteY8" fmla="*/ 1731178 h 2844418"/>
              <a:gd name="connsiteX9" fmla="*/ 1875339 w 2668553"/>
              <a:gd name="connsiteY9" fmla="*/ 2844418 h 2844418"/>
              <a:gd name="connsiteX10" fmla="*/ 2215934 w 2668553"/>
              <a:gd name="connsiteY10" fmla="*/ 2532129 h 2844418"/>
              <a:gd name="connsiteX11" fmla="*/ 2668553 w 2668553"/>
              <a:gd name="connsiteY11" fmla="*/ 2370693 h 2844418"/>
              <a:gd name="connsiteX12" fmla="*/ 2646698 w 2668553"/>
              <a:gd name="connsiteY12" fmla="*/ 491810 h 2844418"/>
              <a:gd name="connsiteX0" fmla="*/ 2649486 w 2668553"/>
              <a:gd name="connsiteY0" fmla="*/ 251727 h 2844418"/>
              <a:gd name="connsiteX1" fmla="*/ 2596496 w 2668553"/>
              <a:gd name="connsiteY1" fmla="*/ 0 h 2844418"/>
              <a:gd name="connsiteX2" fmla="*/ 2432710 w 2668553"/>
              <a:gd name="connsiteY2" fmla="*/ 32921 h 2844418"/>
              <a:gd name="connsiteX3" fmla="*/ 1699070 w 2668553"/>
              <a:gd name="connsiteY3" fmla="*/ 322678 h 2844418"/>
              <a:gd name="connsiteX4" fmla="*/ 806702 w 2668553"/>
              <a:gd name="connsiteY4" fmla="*/ 762231 h 2844418"/>
              <a:gd name="connsiteX5" fmla="*/ 222808 w 2668553"/>
              <a:gd name="connsiteY5" fmla="*/ 1302057 h 2844418"/>
              <a:gd name="connsiteX6" fmla="*/ 222798 w 2668553"/>
              <a:gd name="connsiteY6" fmla="*/ 1303602 h 2844418"/>
              <a:gd name="connsiteX7" fmla="*/ 34767 w 2668553"/>
              <a:gd name="connsiteY7" fmla="*/ 1611271 h 2844418"/>
              <a:gd name="connsiteX8" fmla="*/ 0 w 2668553"/>
              <a:gd name="connsiteY8" fmla="*/ 1731178 h 2844418"/>
              <a:gd name="connsiteX9" fmla="*/ 1875339 w 2668553"/>
              <a:gd name="connsiteY9" fmla="*/ 2844418 h 2844418"/>
              <a:gd name="connsiteX10" fmla="*/ 2215934 w 2668553"/>
              <a:gd name="connsiteY10" fmla="*/ 2532129 h 2844418"/>
              <a:gd name="connsiteX11" fmla="*/ 2668553 w 2668553"/>
              <a:gd name="connsiteY11" fmla="*/ 2370693 h 2844418"/>
              <a:gd name="connsiteX12" fmla="*/ 2646698 w 2668553"/>
              <a:gd name="connsiteY12" fmla="*/ 491810 h 2844418"/>
              <a:gd name="connsiteX0" fmla="*/ 2649486 w 2668553"/>
              <a:gd name="connsiteY0" fmla="*/ 251727 h 2844418"/>
              <a:gd name="connsiteX1" fmla="*/ 2596496 w 2668553"/>
              <a:gd name="connsiteY1" fmla="*/ 0 h 2844418"/>
              <a:gd name="connsiteX2" fmla="*/ 2432710 w 2668553"/>
              <a:gd name="connsiteY2" fmla="*/ 32921 h 2844418"/>
              <a:gd name="connsiteX3" fmla="*/ 1699070 w 2668553"/>
              <a:gd name="connsiteY3" fmla="*/ 322678 h 2844418"/>
              <a:gd name="connsiteX4" fmla="*/ 806702 w 2668553"/>
              <a:gd name="connsiteY4" fmla="*/ 762231 h 2844418"/>
              <a:gd name="connsiteX5" fmla="*/ 222808 w 2668553"/>
              <a:gd name="connsiteY5" fmla="*/ 1302057 h 2844418"/>
              <a:gd name="connsiteX6" fmla="*/ 222798 w 2668553"/>
              <a:gd name="connsiteY6" fmla="*/ 1303602 h 2844418"/>
              <a:gd name="connsiteX7" fmla="*/ 34767 w 2668553"/>
              <a:gd name="connsiteY7" fmla="*/ 1611271 h 2844418"/>
              <a:gd name="connsiteX8" fmla="*/ 0 w 2668553"/>
              <a:gd name="connsiteY8" fmla="*/ 1731178 h 2844418"/>
              <a:gd name="connsiteX9" fmla="*/ 1875339 w 2668553"/>
              <a:gd name="connsiteY9" fmla="*/ 2844418 h 2844418"/>
              <a:gd name="connsiteX10" fmla="*/ 2215934 w 2668553"/>
              <a:gd name="connsiteY10" fmla="*/ 2532129 h 2844418"/>
              <a:gd name="connsiteX11" fmla="*/ 2668553 w 2668553"/>
              <a:gd name="connsiteY11" fmla="*/ 2370693 h 2844418"/>
              <a:gd name="connsiteX12" fmla="*/ 2646698 w 2668553"/>
              <a:gd name="connsiteY12" fmla="*/ 491810 h 2844418"/>
              <a:gd name="connsiteX0" fmla="*/ 2649486 w 2668553"/>
              <a:gd name="connsiteY0" fmla="*/ 230631 h 2823322"/>
              <a:gd name="connsiteX1" fmla="*/ 2432710 w 2668553"/>
              <a:gd name="connsiteY1" fmla="*/ 11825 h 2823322"/>
              <a:gd name="connsiteX2" fmla="*/ 1699070 w 2668553"/>
              <a:gd name="connsiteY2" fmla="*/ 301582 h 2823322"/>
              <a:gd name="connsiteX3" fmla="*/ 806702 w 2668553"/>
              <a:gd name="connsiteY3" fmla="*/ 741135 h 2823322"/>
              <a:gd name="connsiteX4" fmla="*/ 222808 w 2668553"/>
              <a:gd name="connsiteY4" fmla="*/ 1280961 h 2823322"/>
              <a:gd name="connsiteX5" fmla="*/ 222798 w 2668553"/>
              <a:gd name="connsiteY5" fmla="*/ 1282506 h 2823322"/>
              <a:gd name="connsiteX6" fmla="*/ 34767 w 2668553"/>
              <a:gd name="connsiteY6" fmla="*/ 1590175 h 2823322"/>
              <a:gd name="connsiteX7" fmla="*/ 0 w 2668553"/>
              <a:gd name="connsiteY7" fmla="*/ 1710082 h 2823322"/>
              <a:gd name="connsiteX8" fmla="*/ 1875339 w 2668553"/>
              <a:gd name="connsiteY8" fmla="*/ 2823322 h 2823322"/>
              <a:gd name="connsiteX9" fmla="*/ 2215934 w 2668553"/>
              <a:gd name="connsiteY9" fmla="*/ 2511033 h 2823322"/>
              <a:gd name="connsiteX10" fmla="*/ 2668553 w 2668553"/>
              <a:gd name="connsiteY10" fmla="*/ 2349597 h 2823322"/>
              <a:gd name="connsiteX11" fmla="*/ 2646698 w 2668553"/>
              <a:gd name="connsiteY11" fmla="*/ 470714 h 2823322"/>
              <a:gd name="connsiteX0" fmla="*/ 2649486 w 2668553"/>
              <a:gd name="connsiteY0" fmla="*/ 14133 h 2606824"/>
              <a:gd name="connsiteX1" fmla="*/ 1699070 w 2668553"/>
              <a:gd name="connsiteY1" fmla="*/ 85084 h 2606824"/>
              <a:gd name="connsiteX2" fmla="*/ 806702 w 2668553"/>
              <a:gd name="connsiteY2" fmla="*/ 524637 h 2606824"/>
              <a:gd name="connsiteX3" fmla="*/ 222808 w 2668553"/>
              <a:gd name="connsiteY3" fmla="*/ 1064463 h 2606824"/>
              <a:gd name="connsiteX4" fmla="*/ 222798 w 2668553"/>
              <a:gd name="connsiteY4" fmla="*/ 1066008 h 2606824"/>
              <a:gd name="connsiteX5" fmla="*/ 34767 w 2668553"/>
              <a:gd name="connsiteY5" fmla="*/ 1373677 h 2606824"/>
              <a:gd name="connsiteX6" fmla="*/ 0 w 2668553"/>
              <a:gd name="connsiteY6" fmla="*/ 1493584 h 2606824"/>
              <a:gd name="connsiteX7" fmla="*/ 1875339 w 2668553"/>
              <a:gd name="connsiteY7" fmla="*/ 2606824 h 2606824"/>
              <a:gd name="connsiteX8" fmla="*/ 2215934 w 2668553"/>
              <a:gd name="connsiteY8" fmla="*/ 2294535 h 2606824"/>
              <a:gd name="connsiteX9" fmla="*/ 2668553 w 2668553"/>
              <a:gd name="connsiteY9" fmla="*/ 2133099 h 2606824"/>
              <a:gd name="connsiteX10" fmla="*/ 2646698 w 2668553"/>
              <a:gd name="connsiteY10" fmla="*/ 254216 h 2606824"/>
              <a:gd name="connsiteX0" fmla="*/ 2649486 w 2668553"/>
              <a:gd name="connsiteY0" fmla="*/ 122532 h 2715223"/>
              <a:gd name="connsiteX1" fmla="*/ 1699070 w 2668553"/>
              <a:gd name="connsiteY1" fmla="*/ 193483 h 2715223"/>
              <a:gd name="connsiteX2" fmla="*/ 806702 w 2668553"/>
              <a:gd name="connsiteY2" fmla="*/ 633036 h 2715223"/>
              <a:gd name="connsiteX3" fmla="*/ 222808 w 2668553"/>
              <a:gd name="connsiteY3" fmla="*/ 1172862 h 2715223"/>
              <a:gd name="connsiteX4" fmla="*/ 222798 w 2668553"/>
              <a:gd name="connsiteY4" fmla="*/ 1174407 h 2715223"/>
              <a:gd name="connsiteX5" fmla="*/ 34767 w 2668553"/>
              <a:gd name="connsiteY5" fmla="*/ 1482076 h 2715223"/>
              <a:gd name="connsiteX6" fmla="*/ 0 w 2668553"/>
              <a:gd name="connsiteY6" fmla="*/ 1601983 h 2715223"/>
              <a:gd name="connsiteX7" fmla="*/ 1875339 w 2668553"/>
              <a:gd name="connsiteY7" fmla="*/ 2715223 h 2715223"/>
              <a:gd name="connsiteX8" fmla="*/ 2215934 w 2668553"/>
              <a:gd name="connsiteY8" fmla="*/ 2402934 h 2715223"/>
              <a:gd name="connsiteX9" fmla="*/ 2668553 w 2668553"/>
              <a:gd name="connsiteY9" fmla="*/ 2241498 h 2715223"/>
              <a:gd name="connsiteX10" fmla="*/ 2646698 w 2668553"/>
              <a:gd name="connsiteY10" fmla="*/ 362615 h 2715223"/>
              <a:gd name="connsiteX0" fmla="*/ 2649486 w 2668553"/>
              <a:gd name="connsiteY0" fmla="*/ 38221 h 2715223"/>
              <a:gd name="connsiteX1" fmla="*/ 1699070 w 2668553"/>
              <a:gd name="connsiteY1" fmla="*/ 193483 h 2715223"/>
              <a:gd name="connsiteX2" fmla="*/ 806702 w 2668553"/>
              <a:gd name="connsiteY2" fmla="*/ 633036 h 2715223"/>
              <a:gd name="connsiteX3" fmla="*/ 222808 w 2668553"/>
              <a:gd name="connsiteY3" fmla="*/ 1172862 h 2715223"/>
              <a:gd name="connsiteX4" fmla="*/ 222798 w 2668553"/>
              <a:gd name="connsiteY4" fmla="*/ 1174407 h 2715223"/>
              <a:gd name="connsiteX5" fmla="*/ 34767 w 2668553"/>
              <a:gd name="connsiteY5" fmla="*/ 1482076 h 2715223"/>
              <a:gd name="connsiteX6" fmla="*/ 0 w 2668553"/>
              <a:gd name="connsiteY6" fmla="*/ 1601983 h 2715223"/>
              <a:gd name="connsiteX7" fmla="*/ 1875339 w 2668553"/>
              <a:gd name="connsiteY7" fmla="*/ 2715223 h 2715223"/>
              <a:gd name="connsiteX8" fmla="*/ 2215934 w 2668553"/>
              <a:gd name="connsiteY8" fmla="*/ 2402934 h 2715223"/>
              <a:gd name="connsiteX9" fmla="*/ 2668553 w 2668553"/>
              <a:gd name="connsiteY9" fmla="*/ 2241498 h 2715223"/>
              <a:gd name="connsiteX10" fmla="*/ 2646698 w 2668553"/>
              <a:gd name="connsiteY10" fmla="*/ 362615 h 2715223"/>
              <a:gd name="connsiteX0" fmla="*/ 2649486 w 2668553"/>
              <a:gd name="connsiteY0" fmla="*/ 38221 h 2715223"/>
              <a:gd name="connsiteX1" fmla="*/ 1699070 w 2668553"/>
              <a:gd name="connsiteY1" fmla="*/ 193483 h 2715223"/>
              <a:gd name="connsiteX2" fmla="*/ 806702 w 2668553"/>
              <a:gd name="connsiteY2" fmla="*/ 633036 h 2715223"/>
              <a:gd name="connsiteX3" fmla="*/ 222808 w 2668553"/>
              <a:gd name="connsiteY3" fmla="*/ 1172862 h 2715223"/>
              <a:gd name="connsiteX4" fmla="*/ 222798 w 2668553"/>
              <a:gd name="connsiteY4" fmla="*/ 1174407 h 2715223"/>
              <a:gd name="connsiteX5" fmla="*/ 34767 w 2668553"/>
              <a:gd name="connsiteY5" fmla="*/ 1482076 h 2715223"/>
              <a:gd name="connsiteX6" fmla="*/ 0 w 2668553"/>
              <a:gd name="connsiteY6" fmla="*/ 1601983 h 2715223"/>
              <a:gd name="connsiteX7" fmla="*/ 0 w 2668553"/>
              <a:gd name="connsiteY7" fmla="*/ 1601983 h 2715223"/>
              <a:gd name="connsiteX8" fmla="*/ 1875339 w 2668553"/>
              <a:gd name="connsiteY8" fmla="*/ 2715223 h 2715223"/>
              <a:gd name="connsiteX9" fmla="*/ 2215934 w 2668553"/>
              <a:gd name="connsiteY9" fmla="*/ 2402934 h 2715223"/>
              <a:gd name="connsiteX10" fmla="*/ 2668553 w 2668553"/>
              <a:gd name="connsiteY10" fmla="*/ 2241498 h 2715223"/>
              <a:gd name="connsiteX11" fmla="*/ 2646698 w 2668553"/>
              <a:gd name="connsiteY11" fmla="*/ 362615 h 2715223"/>
              <a:gd name="connsiteX0" fmla="*/ 2649486 w 2668553"/>
              <a:gd name="connsiteY0" fmla="*/ 38221 h 2715223"/>
              <a:gd name="connsiteX1" fmla="*/ 1699070 w 2668553"/>
              <a:gd name="connsiteY1" fmla="*/ 193483 h 2715223"/>
              <a:gd name="connsiteX2" fmla="*/ 806702 w 2668553"/>
              <a:gd name="connsiteY2" fmla="*/ 633036 h 2715223"/>
              <a:gd name="connsiteX3" fmla="*/ 222808 w 2668553"/>
              <a:gd name="connsiteY3" fmla="*/ 1172862 h 2715223"/>
              <a:gd name="connsiteX4" fmla="*/ 222798 w 2668553"/>
              <a:gd name="connsiteY4" fmla="*/ 1174407 h 2715223"/>
              <a:gd name="connsiteX5" fmla="*/ 34767 w 2668553"/>
              <a:gd name="connsiteY5" fmla="*/ 1482076 h 2715223"/>
              <a:gd name="connsiteX6" fmla="*/ 0 w 2668553"/>
              <a:gd name="connsiteY6" fmla="*/ 1601983 h 2715223"/>
              <a:gd name="connsiteX7" fmla="*/ 0 w 2668553"/>
              <a:gd name="connsiteY7" fmla="*/ 1601983 h 2715223"/>
              <a:gd name="connsiteX8" fmla="*/ 1875339 w 2668553"/>
              <a:gd name="connsiteY8" fmla="*/ 2715223 h 2715223"/>
              <a:gd name="connsiteX9" fmla="*/ 2215934 w 2668553"/>
              <a:gd name="connsiteY9" fmla="*/ 2402934 h 2715223"/>
              <a:gd name="connsiteX10" fmla="*/ 2668553 w 2668553"/>
              <a:gd name="connsiteY10" fmla="*/ 2241498 h 2715223"/>
              <a:gd name="connsiteX11" fmla="*/ 2646698 w 2668553"/>
              <a:gd name="connsiteY11" fmla="*/ 362615 h 2715223"/>
              <a:gd name="connsiteX0" fmla="*/ 2674026 w 2693093"/>
              <a:gd name="connsiteY0" fmla="*/ 38221 h 2715223"/>
              <a:gd name="connsiteX1" fmla="*/ 1723610 w 2693093"/>
              <a:gd name="connsiteY1" fmla="*/ 193483 h 2715223"/>
              <a:gd name="connsiteX2" fmla="*/ 831242 w 2693093"/>
              <a:gd name="connsiteY2" fmla="*/ 633036 h 2715223"/>
              <a:gd name="connsiteX3" fmla="*/ 247348 w 2693093"/>
              <a:gd name="connsiteY3" fmla="*/ 1172862 h 2715223"/>
              <a:gd name="connsiteX4" fmla="*/ 247338 w 2693093"/>
              <a:gd name="connsiteY4" fmla="*/ 1174407 h 2715223"/>
              <a:gd name="connsiteX5" fmla="*/ 59307 w 2693093"/>
              <a:gd name="connsiteY5" fmla="*/ 1482076 h 2715223"/>
              <a:gd name="connsiteX6" fmla="*/ 24540 w 2693093"/>
              <a:gd name="connsiteY6" fmla="*/ 1601983 h 2715223"/>
              <a:gd name="connsiteX7" fmla="*/ 24540 w 2693093"/>
              <a:gd name="connsiteY7" fmla="*/ 1601983 h 2715223"/>
              <a:gd name="connsiteX8" fmla="*/ 1899879 w 2693093"/>
              <a:gd name="connsiteY8" fmla="*/ 2715223 h 2715223"/>
              <a:gd name="connsiteX9" fmla="*/ 2240474 w 2693093"/>
              <a:gd name="connsiteY9" fmla="*/ 2402934 h 2715223"/>
              <a:gd name="connsiteX10" fmla="*/ 2693093 w 2693093"/>
              <a:gd name="connsiteY10" fmla="*/ 2241498 h 2715223"/>
              <a:gd name="connsiteX11" fmla="*/ 2671238 w 2693093"/>
              <a:gd name="connsiteY11" fmla="*/ 362615 h 2715223"/>
              <a:gd name="connsiteX0" fmla="*/ 2674026 w 2693093"/>
              <a:gd name="connsiteY0" fmla="*/ 38221 h 2715223"/>
              <a:gd name="connsiteX1" fmla="*/ 1723610 w 2693093"/>
              <a:gd name="connsiteY1" fmla="*/ 193483 h 2715223"/>
              <a:gd name="connsiteX2" fmla="*/ 831242 w 2693093"/>
              <a:gd name="connsiteY2" fmla="*/ 633036 h 2715223"/>
              <a:gd name="connsiteX3" fmla="*/ 247348 w 2693093"/>
              <a:gd name="connsiteY3" fmla="*/ 1172862 h 2715223"/>
              <a:gd name="connsiteX4" fmla="*/ 247338 w 2693093"/>
              <a:gd name="connsiteY4" fmla="*/ 1174407 h 2715223"/>
              <a:gd name="connsiteX5" fmla="*/ 59307 w 2693093"/>
              <a:gd name="connsiteY5" fmla="*/ 1482076 h 2715223"/>
              <a:gd name="connsiteX6" fmla="*/ 24540 w 2693093"/>
              <a:gd name="connsiteY6" fmla="*/ 1601983 h 2715223"/>
              <a:gd name="connsiteX7" fmla="*/ 24540 w 2693093"/>
              <a:gd name="connsiteY7" fmla="*/ 1601983 h 2715223"/>
              <a:gd name="connsiteX8" fmla="*/ 1899879 w 2693093"/>
              <a:gd name="connsiteY8" fmla="*/ 2715223 h 2715223"/>
              <a:gd name="connsiteX9" fmla="*/ 2240474 w 2693093"/>
              <a:gd name="connsiteY9" fmla="*/ 2402934 h 2715223"/>
              <a:gd name="connsiteX10" fmla="*/ 2693093 w 2693093"/>
              <a:gd name="connsiteY10" fmla="*/ 2241498 h 2715223"/>
              <a:gd name="connsiteX11" fmla="*/ 2671238 w 2693093"/>
              <a:gd name="connsiteY11" fmla="*/ 362615 h 2715223"/>
              <a:gd name="connsiteX0" fmla="*/ 2674026 w 2693093"/>
              <a:gd name="connsiteY0" fmla="*/ 38221 h 2715223"/>
              <a:gd name="connsiteX1" fmla="*/ 1723610 w 2693093"/>
              <a:gd name="connsiteY1" fmla="*/ 193483 h 2715223"/>
              <a:gd name="connsiteX2" fmla="*/ 831242 w 2693093"/>
              <a:gd name="connsiteY2" fmla="*/ 633036 h 2715223"/>
              <a:gd name="connsiteX3" fmla="*/ 247348 w 2693093"/>
              <a:gd name="connsiteY3" fmla="*/ 1172862 h 2715223"/>
              <a:gd name="connsiteX4" fmla="*/ 247338 w 2693093"/>
              <a:gd name="connsiteY4" fmla="*/ 1174407 h 2715223"/>
              <a:gd name="connsiteX5" fmla="*/ 59307 w 2693093"/>
              <a:gd name="connsiteY5" fmla="*/ 1482076 h 2715223"/>
              <a:gd name="connsiteX6" fmla="*/ 24540 w 2693093"/>
              <a:gd name="connsiteY6" fmla="*/ 1601983 h 2715223"/>
              <a:gd name="connsiteX7" fmla="*/ 24540 w 2693093"/>
              <a:gd name="connsiteY7" fmla="*/ 1601983 h 2715223"/>
              <a:gd name="connsiteX8" fmla="*/ 1899879 w 2693093"/>
              <a:gd name="connsiteY8" fmla="*/ 2715223 h 2715223"/>
              <a:gd name="connsiteX9" fmla="*/ 2240474 w 2693093"/>
              <a:gd name="connsiteY9" fmla="*/ 2402934 h 2715223"/>
              <a:gd name="connsiteX10" fmla="*/ 2693093 w 2693093"/>
              <a:gd name="connsiteY10" fmla="*/ 2241498 h 2715223"/>
              <a:gd name="connsiteX11" fmla="*/ 2671238 w 2693093"/>
              <a:gd name="connsiteY11" fmla="*/ 362615 h 2715223"/>
              <a:gd name="connsiteX0" fmla="*/ 2674026 w 2693093"/>
              <a:gd name="connsiteY0" fmla="*/ 38221 h 2715223"/>
              <a:gd name="connsiteX1" fmla="*/ 1723610 w 2693093"/>
              <a:gd name="connsiteY1" fmla="*/ 193483 h 2715223"/>
              <a:gd name="connsiteX2" fmla="*/ 831242 w 2693093"/>
              <a:gd name="connsiteY2" fmla="*/ 633036 h 2715223"/>
              <a:gd name="connsiteX3" fmla="*/ 247348 w 2693093"/>
              <a:gd name="connsiteY3" fmla="*/ 1172862 h 2715223"/>
              <a:gd name="connsiteX4" fmla="*/ 247338 w 2693093"/>
              <a:gd name="connsiteY4" fmla="*/ 1174407 h 2715223"/>
              <a:gd name="connsiteX5" fmla="*/ 59307 w 2693093"/>
              <a:gd name="connsiteY5" fmla="*/ 1482076 h 2715223"/>
              <a:gd name="connsiteX6" fmla="*/ 24540 w 2693093"/>
              <a:gd name="connsiteY6" fmla="*/ 1601983 h 2715223"/>
              <a:gd name="connsiteX7" fmla="*/ 24540 w 2693093"/>
              <a:gd name="connsiteY7" fmla="*/ 1601983 h 2715223"/>
              <a:gd name="connsiteX8" fmla="*/ 1899879 w 2693093"/>
              <a:gd name="connsiteY8" fmla="*/ 2715223 h 2715223"/>
              <a:gd name="connsiteX9" fmla="*/ 2240474 w 2693093"/>
              <a:gd name="connsiteY9" fmla="*/ 2402934 h 2715223"/>
              <a:gd name="connsiteX10" fmla="*/ 2693093 w 2693093"/>
              <a:gd name="connsiteY10" fmla="*/ 2241498 h 2715223"/>
              <a:gd name="connsiteX11" fmla="*/ 2671238 w 2693093"/>
              <a:gd name="connsiteY11" fmla="*/ 362615 h 2715223"/>
              <a:gd name="connsiteX0" fmla="*/ 2674026 w 2693093"/>
              <a:gd name="connsiteY0" fmla="*/ 38221 h 2715223"/>
              <a:gd name="connsiteX1" fmla="*/ 1723610 w 2693093"/>
              <a:gd name="connsiteY1" fmla="*/ 193483 h 2715223"/>
              <a:gd name="connsiteX2" fmla="*/ 831242 w 2693093"/>
              <a:gd name="connsiteY2" fmla="*/ 633036 h 2715223"/>
              <a:gd name="connsiteX3" fmla="*/ 247348 w 2693093"/>
              <a:gd name="connsiteY3" fmla="*/ 1172862 h 2715223"/>
              <a:gd name="connsiteX4" fmla="*/ 289489 w 2693093"/>
              <a:gd name="connsiteY4" fmla="*/ 1174407 h 2715223"/>
              <a:gd name="connsiteX5" fmla="*/ 59307 w 2693093"/>
              <a:gd name="connsiteY5" fmla="*/ 1482076 h 2715223"/>
              <a:gd name="connsiteX6" fmla="*/ 24540 w 2693093"/>
              <a:gd name="connsiteY6" fmla="*/ 1601983 h 2715223"/>
              <a:gd name="connsiteX7" fmla="*/ 24540 w 2693093"/>
              <a:gd name="connsiteY7" fmla="*/ 1601983 h 2715223"/>
              <a:gd name="connsiteX8" fmla="*/ 1899879 w 2693093"/>
              <a:gd name="connsiteY8" fmla="*/ 2715223 h 2715223"/>
              <a:gd name="connsiteX9" fmla="*/ 2240474 w 2693093"/>
              <a:gd name="connsiteY9" fmla="*/ 2402934 h 2715223"/>
              <a:gd name="connsiteX10" fmla="*/ 2693093 w 2693093"/>
              <a:gd name="connsiteY10" fmla="*/ 2241498 h 2715223"/>
              <a:gd name="connsiteX11" fmla="*/ 2671238 w 2693093"/>
              <a:gd name="connsiteY11" fmla="*/ 362615 h 2715223"/>
              <a:gd name="connsiteX0" fmla="*/ 2674026 w 2693093"/>
              <a:gd name="connsiteY0" fmla="*/ 38221 h 2715223"/>
              <a:gd name="connsiteX1" fmla="*/ 1723610 w 2693093"/>
              <a:gd name="connsiteY1" fmla="*/ 193483 h 2715223"/>
              <a:gd name="connsiteX2" fmla="*/ 831242 w 2693093"/>
              <a:gd name="connsiteY2" fmla="*/ 633036 h 2715223"/>
              <a:gd name="connsiteX3" fmla="*/ 247348 w 2693093"/>
              <a:gd name="connsiteY3" fmla="*/ 1172862 h 2715223"/>
              <a:gd name="connsiteX4" fmla="*/ 289489 w 2693093"/>
              <a:gd name="connsiteY4" fmla="*/ 1174407 h 2715223"/>
              <a:gd name="connsiteX5" fmla="*/ 59307 w 2693093"/>
              <a:gd name="connsiteY5" fmla="*/ 1482076 h 2715223"/>
              <a:gd name="connsiteX6" fmla="*/ 24540 w 2693093"/>
              <a:gd name="connsiteY6" fmla="*/ 1601983 h 2715223"/>
              <a:gd name="connsiteX7" fmla="*/ 24540 w 2693093"/>
              <a:gd name="connsiteY7" fmla="*/ 1601983 h 2715223"/>
              <a:gd name="connsiteX8" fmla="*/ 1899879 w 2693093"/>
              <a:gd name="connsiteY8" fmla="*/ 2715223 h 2715223"/>
              <a:gd name="connsiteX9" fmla="*/ 2240474 w 2693093"/>
              <a:gd name="connsiteY9" fmla="*/ 2402934 h 2715223"/>
              <a:gd name="connsiteX10" fmla="*/ 2693093 w 2693093"/>
              <a:gd name="connsiteY10" fmla="*/ 2241498 h 2715223"/>
              <a:gd name="connsiteX11" fmla="*/ 2671238 w 2693093"/>
              <a:gd name="connsiteY11" fmla="*/ 362615 h 2715223"/>
              <a:gd name="connsiteX0" fmla="*/ 2674026 w 2693093"/>
              <a:gd name="connsiteY0" fmla="*/ 38221 h 2715223"/>
              <a:gd name="connsiteX1" fmla="*/ 1723610 w 2693093"/>
              <a:gd name="connsiteY1" fmla="*/ 193483 h 2715223"/>
              <a:gd name="connsiteX2" fmla="*/ 831242 w 2693093"/>
              <a:gd name="connsiteY2" fmla="*/ 633036 h 2715223"/>
              <a:gd name="connsiteX3" fmla="*/ 247348 w 2693093"/>
              <a:gd name="connsiteY3" fmla="*/ 1172862 h 2715223"/>
              <a:gd name="connsiteX4" fmla="*/ 289489 w 2693093"/>
              <a:gd name="connsiteY4" fmla="*/ 1174407 h 2715223"/>
              <a:gd name="connsiteX5" fmla="*/ 59307 w 2693093"/>
              <a:gd name="connsiteY5" fmla="*/ 1482076 h 2715223"/>
              <a:gd name="connsiteX6" fmla="*/ 24540 w 2693093"/>
              <a:gd name="connsiteY6" fmla="*/ 1601983 h 2715223"/>
              <a:gd name="connsiteX7" fmla="*/ 24540 w 2693093"/>
              <a:gd name="connsiteY7" fmla="*/ 1601983 h 2715223"/>
              <a:gd name="connsiteX8" fmla="*/ 1899879 w 2693093"/>
              <a:gd name="connsiteY8" fmla="*/ 2715223 h 2715223"/>
              <a:gd name="connsiteX9" fmla="*/ 2240474 w 2693093"/>
              <a:gd name="connsiteY9" fmla="*/ 2402934 h 2715223"/>
              <a:gd name="connsiteX10" fmla="*/ 2693093 w 2693093"/>
              <a:gd name="connsiteY10" fmla="*/ 2241498 h 2715223"/>
              <a:gd name="connsiteX11" fmla="*/ 2671238 w 2693093"/>
              <a:gd name="connsiteY11" fmla="*/ 362615 h 2715223"/>
              <a:gd name="connsiteX12" fmla="*/ 2674026 w 2693093"/>
              <a:gd name="connsiteY12" fmla="*/ 38221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24540 w 2693093"/>
              <a:gd name="connsiteY3" fmla="*/ 1601983 h 2715223"/>
              <a:gd name="connsiteX4" fmla="*/ 1899879 w 2693093"/>
              <a:gd name="connsiteY4" fmla="*/ 2715223 h 2715223"/>
              <a:gd name="connsiteX5" fmla="*/ 2240474 w 2693093"/>
              <a:gd name="connsiteY5" fmla="*/ 2402934 h 2715223"/>
              <a:gd name="connsiteX6" fmla="*/ 2693093 w 2693093"/>
              <a:gd name="connsiteY6" fmla="*/ 2241498 h 2715223"/>
              <a:gd name="connsiteX7" fmla="*/ 2671238 w 2693093"/>
              <a:gd name="connsiteY7" fmla="*/ 362615 h 2715223"/>
              <a:gd name="connsiteX8" fmla="*/ 2674026 w 2693093"/>
              <a:gd name="connsiteY8" fmla="*/ 38221 h 2715223"/>
              <a:gd name="connsiteX9" fmla="*/ 1723610 w 2693093"/>
              <a:gd name="connsiteY9" fmla="*/ 193483 h 2715223"/>
              <a:gd name="connsiteX10" fmla="*/ 831242 w 2693093"/>
              <a:gd name="connsiteY10" fmla="*/ 633036 h 2715223"/>
              <a:gd name="connsiteX11" fmla="*/ 362962 w 2693093"/>
              <a:gd name="connsiteY11" fmla="*/ 1288488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24540 w 2693093"/>
              <a:gd name="connsiteY3" fmla="*/ 1601983 h 2715223"/>
              <a:gd name="connsiteX4" fmla="*/ 1899879 w 2693093"/>
              <a:gd name="connsiteY4" fmla="*/ 2715223 h 2715223"/>
              <a:gd name="connsiteX5" fmla="*/ 2240474 w 2693093"/>
              <a:gd name="connsiteY5" fmla="*/ 2402934 h 2715223"/>
              <a:gd name="connsiteX6" fmla="*/ 2693093 w 2693093"/>
              <a:gd name="connsiteY6" fmla="*/ 2241498 h 2715223"/>
              <a:gd name="connsiteX7" fmla="*/ 2671238 w 2693093"/>
              <a:gd name="connsiteY7" fmla="*/ 362615 h 2715223"/>
              <a:gd name="connsiteX8" fmla="*/ 2674026 w 2693093"/>
              <a:gd name="connsiteY8" fmla="*/ 38221 h 2715223"/>
              <a:gd name="connsiteX9" fmla="*/ 1723610 w 2693093"/>
              <a:gd name="connsiteY9" fmla="*/ 193483 h 2715223"/>
              <a:gd name="connsiteX10" fmla="*/ 831242 w 2693093"/>
              <a:gd name="connsiteY10" fmla="*/ 633036 h 2715223"/>
              <a:gd name="connsiteX11" fmla="*/ 362963 w 2693093"/>
              <a:gd name="connsiteY11" fmla="*/ 1101800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24540 w 2693093"/>
              <a:gd name="connsiteY3" fmla="*/ 1601983 h 2715223"/>
              <a:gd name="connsiteX4" fmla="*/ 1899879 w 2693093"/>
              <a:gd name="connsiteY4" fmla="*/ 2715223 h 2715223"/>
              <a:gd name="connsiteX5" fmla="*/ 2240474 w 2693093"/>
              <a:gd name="connsiteY5" fmla="*/ 2402934 h 2715223"/>
              <a:gd name="connsiteX6" fmla="*/ 2693093 w 2693093"/>
              <a:gd name="connsiteY6" fmla="*/ 2241498 h 2715223"/>
              <a:gd name="connsiteX7" fmla="*/ 2671238 w 2693093"/>
              <a:gd name="connsiteY7" fmla="*/ 362615 h 2715223"/>
              <a:gd name="connsiteX8" fmla="*/ 2674026 w 2693093"/>
              <a:gd name="connsiteY8" fmla="*/ 38221 h 2715223"/>
              <a:gd name="connsiteX9" fmla="*/ 1723610 w 2693093"/>
              <a:gd name="connsiteY9" fmla="*/ 193483 h 2715223"/>
              <a:gd name="connsiteX10" fmla="*/ 831242 w 2693093"/>
              <a:gd name="connsiteY10" fmla="*/ 633036 h 2715223"/>
              <a:gd name="connsiteX11" fmla="*/ 362963 w 2693093"/>
              <a:gd name="connsiteY11" fmla="*/ 1101800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24540 w 2693093"/>
              <a:gd name="connsiteY3" fmla="*/ 1601983 h 2715223"/>
              <a:gd name="connsiteX4" fmla="*/ 108843 w 2693093"/>
              <a:gd name="connsiteY4" fmla="*/ 1653171 h 2715223"/>
              <a:gd name="connsiteX5" fmla="*/ 1899879 w 2693093"/>
              <a:gd name="connsiteY5" fmla="*/ 2715223 h 2715223"/>
              <a:gd name="connsiteX6" fmla="*/ 2240474 w 2693093"/>
              <a:gd name="connsiteY6" fmla="*/ 2402934 h 2715223"/>
              <a:gd name="connsiteX7" fmla="*/ 2693093 w 2693093"/>
              <a:gd name="connsiteY7" fmla="*/ 2241498 h 2715223"/>
              <a:gd name="connsiteX8" fmla="*/ 2671238 w 2693093"/>
              <a:gd name="connsiteY8" fmla="*/ 362615 h 2715223"/>
              <a:gd name="connsiteX9" fmla="*/ 2674026 w 2693093"/>
              <a:gd name="connsiteY9" fmla="*/ 38221 h 2715223"/>
              <a:gd name="connsiteX10" fmla="*/ 1723610 w 2693093"/>
              <a:gd name="connsiteY10" fmla="*/ 193483 h 2715223"/>
              <a:gd name="connsiteX11" fmla="*/ 831242 w 2693093"/>
              <a:gd name="connsiteY11" fmla="*/ 633036 h 2715223"/>
              <a:gd name="connsiteX12" fmla="*/ 362963 w 2693093"/>
              <a:gd name="connsiteY12" fmla="*/ 1101800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24540 w 2693093"/>
              <a:gd name="connsiteY3" fmla="*/ 1601983 h 2715223"/>
              <a:gd name="connsiteX4" fmla="*/ 108843 w 2693093"/>
              <a:gd name="connsiteY4" fmla="*/ 1653171 h 2715223"/>
              <a:gd name="connsiteX5" fmla="*/ 1899879 w 2693093"/>
              <a:gd name="connsiteY5" fmla="*/ 2715223 h 2715223"/>
              <a:gd name="connsiteX6" fmla="*/ 2240474 w 2693093"/>
              <a:gd name="connsiteY6" fmla="*/ 2402934 h 2715223"/>
              <a:gd name="connsiteX7" fmla="*/ 2693093 w 2693093"/>
              <a:gd name="connsiteY7" fmla="*/ 2241498 h 2715223"/>
              <a:gd name="connsiteX8" fmla="*/ 2671238 w 2693093"/>
              <a:gd name="connsiteY8" fmla="*/ 362615 h 2715223"/>
              <a:gd name="connsiteX9" fmla="*/ 2674026 w 2693093"/>
              <a:gd name="connsiteY9" fmla="*/ 38221 h 2715223"/>
              <a:gd name="connsiteX10" fmla="*/ 1723610 w 2693093"/>
              <a:gd name="connsiteY10" fmla="*/ 193483 h 2715223"/>
              <a:gd name="connsiteX11" fmla="*/ 831242 w 2693093"/>
              <a:gd name="connsiteY11" fmla="*/ 633036 h 2715223"/>
              <a:gd name="connsiteX12" fmla="*/ 362963 w 2693093"/>
              <a:gd name="connsiteY12" fmla="*/ 1101800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24540 w 2693093"/>
              <a:gd name="connsiteY3" fmla="*/ 1601983 h 2715223"/>
              <a:gd name="connsiteX4" fmla="*/ 108843 w 2693093"/>
              <a:gd name="connsiteY4" fmla="*/ 1689304 h 2715223"/>
              <a:gd name="connsiteX5" fmla="*/ 1899879 w 2693093"/>
              <a:gd name="connsiteY5" fmla="*/ 2715223 h 2715223"/>
              <a:gd name="connsiteX6" fmla="*/ 2240474 w 2693093"/>
              <a:gd name="connsiteY6" fmla="*/ 2402934 h 2715223"/>
              <a:gd name="connsiteX7" fmla="*/ 2693093 w 2693093"/>
              <a:gd name="connsiteY7" fmla="*/ 2241498 h 2715223"/>
              <a:gd name="connsiteX8" fmla="*/ 2671238 w 2693093"/>
              <a:gd name="connsiteY8" fmla="*/ 362615 h 2715223"/>
              <a:gd name="connsiteX9" fmla="*/ 2674026 w 2693093"/>
              <a:gd name="connsiteY9" fmla="*/ 38221 h 2715223"/>
              <a:gd name="connsiteX10" fmla="*/ 1723610 w 2693093"/>
              <a:gd name="connsiteY10" fmla="*/ 193483 h 2715223"/>
              <a:gd name="connsiteX11" fmla="*/ 831242 w 2693093"/>
              <a:gd name="connsiteY11" fmla="*/ 633036 h 2715223"/>
              <a:gd name="connsiteX12" fmla="*/ 362963 w 2693093"/>
              <a:gd name="connsiteY12" fmla="*/ 1101800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24540 w 2693093"/>
              <a:gd name="connsiteY3" fmla="*/ 1601983 h 2715223"/>
              <a:gd name="connsiteX4" fmla="*/ 108843 w 2693093"/>
              <a:gd name="connsiteY4" fmla="*/ 1689304 h 2715223"/>
              <a:gd name="connsiteX5" fmla="*/ 1899879 w 2693093"/>
              <a:gd name="connsiteY5" fmla="*/ 2715223 h 2715223"/>
              <a:gd name="connsiteX6" fmla="*/ 2240474 w 2693093"/>
              <a:gd name="connsiteY6" fmla="*/ 2402934 h 2715223"/>
              <a:gd name="connsiteX7" fmla="*/ 2693093 w 2693093"/>
              <a:gd name="connsiteY7" fmla="*/ 2241498 h 2715223"/>
              <a:gd name="connsiteX8" fmla="*/ 2671238 w 2693093"/>
              <a:gd name="connsiteY8" fmla="*/ 362615 h 2715223"/>
              <a:gd name="connsiteX9" fmla="*/ 2674026 w 2693093"/>
              <a:gd name="connsiteY9" fmla="*/ 38221 h 2715223"/>
              <a:gd name="connsiteX10" fmla="*/ 1723610 w 2693093"/>
              <a:gd name="connsiteY10" fmla="*/ 193483 h 2715223"/>
              <a:gd name="connsiteX11" fmla="*/ 831242 w 2693093"/>
              <a:gd name="connsiteY11" fmla="*/ 633036 h 2715223"/>
              <a:gd name="connsiteX12" fmla="*/ 362963 w 2693093"/>
              <a:gd name="connsiteY12" fmla="*/ 1101800 h 2715223"/>
              <a:gd name="connsiteX0" fmla="*/ 493202 w 2896806"/>
              <a:gd name="connsiteY0" fmla="*/ 1174407 h 2715223"/>
              <a:gd name="connsiteX1" fmla="*/ 263020 w 2896806"/>
              <a:gd name="connsiteY1" fmla="*/ 1482076 h 2715223"/>
              <a:gd name="connsiteX2" fmla="*/ 228253 w 2896806"/>
              <a:gd name="connsiteY2" fmla="*/ 1601983 h 2715223"/>
              <a:gd name="connsiteX3" fmla="*/ 228253 w 2896806"/>
              <a:gd name="connsiteY3" fmla="*/ 1601983 h 2715223"/>
              <a:gd name="connsiteX4" fmla="*/ 228254 w 2896806"/>
              <a:gd name="connsiteY4" fmla="*/ 1601983 h 2715223"/>
              <a:gd name="connsiteX5" fmla="*/ 312556 w 2896806"/>
              <a:gd name="connsiteY5" fmla="*/ 1689304 h 2715223"/>
              <a:gd name="connsiteX6" fmla="*/ 2103592 w 2896806"/>
              <a:gd name="connsiteY6" fmla="*/ 2715223 h 2715223"/>
              <a:gd name="connsiteX7" fmla="*/ 2444187 w 2896806"/>
              <a:gd name="connsiteY7" fmla="*/ 2402934 h 2715223"/>
              <a:gd name="connsiteX8" fmla="*/ 2896806 w 2896806"/>
              <a:gd name="connsiteY8" fmla="*/ 2241498 h 2715223"/>
              <a:gd name="connsiteX9" fmla="*/ 2874951 w 2896806"/>
              <a:gd name="connsiteY9" fmla="*/ 362615 h 2715223"/>
              <a:gd name="connsiteX10" fmla="*/ 2877739 w 2896806"/>
              <a:gd name="connsiteY10" fmla="*/ 38221 h 2715223"/>
              <a:gd name="connsiteX11" fmla="*/ 1927323 w 2896806"/>
              <a:gd name="connsiteY11" fmla="*/ 193483 h 2715223"/>
              <a:gd name="connsiteX12" fmla="*/ 1034955 w 2896806"/>
              <a:gd name="connsiteY12" fmla="*/ 633036 h 2715223"/>
              <a:gd name="connsiteX13" fmla="*/ 566676 w 2896806"/>
              <a:gd name="connsiteY13" fmla="*/ 1101800 h 2715223"/>
              <a:gd name="connsiteX0" fmla="*/ 493202 w 2896806"/>
              <a:gd name="connsiteY0" fmla="*/ 1174407 h 2715223"/>
              <a:gd name="connsiteX1" fmla="*/ 263020 w 2896806"/>
              <a:gd name="connsiteY1" fmla="*/ 1482076 h 2715223"/>
              <a:gd name="connsiteX2" fmla="*/ 228253 w 2896806"/>
              <a:gd name="connsiteY2" fmla="*/ 1601983 h 2715223"/>
              <a:gd name="connsiteX3" fmla="*/ 228253 w 2896806"/>
              <a:gd name="connsiteY3" fmla="*/ 1601983 h 2715223"/>
              <a:gd name="connsiteX4" fmla="*/ 312556 w 2896806"/>
              <a:gd name="connsiteY4" fmla="*/ 1689304 h 2715223"/>
              <a:gd name="connsiteX5" fmla="*/ 2103592 w 2896806"/>
              <a:gd name="connsiteY5" fmla="*/ 2715223 h 2715223"/>
              <a:gd name="connsiteX6" fmla="*/ 2444187 w 2896806"/>
              <a:gd name="connsiteY6" fmla="*/ 2402934 h 2715223"/>
              <a:gd name="connsiteX7" fmla="*/ 2896806 w 2896806"/>
              <a:gd name="connsiteY7" fmla="*/ 2241498 h 2715223"/>
              <a:gd name="connsiteX8" fmla="*/ 2874951 w 2896806"/>
              <a:gd name="connsiteY8" fmla="*/ 362615 h 2715223"/>
              <a:gd name="connsiteX9" fmla="*/ 2877739 w 2896806"/>
              <a:gd name="connsiteY9" fmla="*/ 38221 h 2715223"/>
              <a:gd name="connsiteX10" fmla="*/ 1927323 w 2896806"/>
              <a:gd name="connsiteY10" fmla="*/ 193483 h 2715223"/>
              <a:gd name="connsiteX11" fmla="*/ 1034955 w 2896806"/>
              <a:gd name="connsiteY11" fmla="*/ 633036 h 2715223"/>
              <a:gd name="connsiteX12" fmla="*/ 566676 w 2896806"/>
              <a:gd name="connsiteY12" fmla="*/ 1101800 h 2715223"/>
              <a:gd name="connsiteX0" fmla="*/ 493202 w 2896806"/>
              <a:gd name="connsiteY0" fmla="*/ 1174407 h 2715223"/>
              <a:gd name="connsiteX1" fmla="*/ 263020 w 2896806"/>
              <a:gd name="connsiteY1" fmla="*/ 1482076 h 2715223"/>
              <a:gd name="connsiteX2" fmla="*/ 228253 w 2896806"/>
              <a:gd name="connsiteY2" fmla="*/ 1601983 h 2715223"/>
              <a:gd name="connsiteX3" fmla="*/ 228253 w 2896806"/>
              <a:gd name="connsiteY3" fmla="*/ 1601983 h 2715223"/>
              <a:gd name="connsiteX4" fmla="*/ 312556 w 2896806"/>
              <a:gd name="connsiteY4" fmla="*/ 1689304 h 2715223"/>
              <a:gd name="connsiteX5" fmla="*/ 2103592 w 2896806"/>
              <a:gd name="connsiteY5" fmla="*/ 2715223 h 2715223"/>
              <a:gd name="connsiteX6" fmla="*/ 2444187 w 2896806"/>
              <a:gd name="connsiteY6" fmla="*/ 2402934 h 2715223"/>
              <a:gd name="connsiteX7" fmla="*/ 2896806 w 2896806"/>
              <a:gd name="connsiteY7" fmla="*/ 2241498 h 2715223"/>
              <a:gd name="connsiteX8" fmla="*/ 2874951 w 2896806"/>
              <a:gd name="connsiteY8" fmla="*/ 362615 h 2715223"/>
              <a:gd name="connsiteX9" fmla="*/ 2877739 w 2896806"/>
              <a:gd name="connsiteY9" fmla="*/ 38221 h 2715223"/>
              <a:gd name="connsiteX10" fmla="*/ 1927323 w 2896806"/>
              <a:gd name="connsiteY10" fmla="*/ 193483 h 2715223"/>
              <a:gd name="connsiteX11" fmla="*/ 1034955 w 2896806"/>
              <a:gd name="connsiteY11" fmla="*/ 633036 h 2715223"/>
              <a:gd name="connsiteX12" fmla="*/ 566676 w 2896806"/>
              <a:gd name="connsiteY12" fmla="*/ 1101800 h 2715223"/>
              <a:gd name="connsiteX13" fmla="*/ 493202 w 2896806"/>
              <a:gd name="connsiteY13" fmla="*/ 1174407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108843 w 2693093"/>
              <a:gd name="connsiteY3" fmla="*/ 1689304 h 2715223"/>
              <a:gd name="connsiteX4" fmla="*/ 1899879 w 2693093"/>
              <a:gd name="connsiteY4" fmla="*/ 2715223 h 2715223"/>
              <a:gd name="connsiteX5" fmla="*/ 2240474 w 2693093"/>
              <a:gd name="connsiteY5" fmla="*/ 2402934 h 2715223"/>
              <a:gd name="connsiteX6" fmla="*/ 2693093 w 2693093"/>
              <a:gd name="connsiteY6" fmla="*/ 2241498 h 2715223"/>
              <a:gd name="connsiteX7" fmla="*/ 2671238 w 2693093"/>
              <a:gd name="connsiteY7" fmla="*/ 362615 h 2715223"/>
              <a:gd name="connsiteX8" fmla="*/ 2674026 w 2693093"/>
              <a:gd name="connsiteY8" fmla="*/ 38221 h 2715223"/>
              <a:gd name="connsiteX9" fmla="*/ 1723610 w 2693093"/>
              <a:gd name="connsiteY9" fmla="*/ 193483 h 2715223"/>
              <a:gd name="connsiteX10" fmla="*/ 831242 w 2693093"/>
              <a:gd name="connsiteY10" fmla="*/ 633036 h 2715223"/>
              <a:gd name="connsiteX11" fmla="*/ 362963 w 2693093"/>
              <a:gd name="connsiteY11" fmla="*/ 1101800 h 2715223"/>
              <a:gd name="connsiteX12" fmla="*/ 289489 w 2693093"/>
              <a:gd name="connsiteY12" fmla="*/ 1174407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108843 w 2693093"/>
              <a:gd name="connsiteY3" fmla="*/ 1689304 h 2715223"/>
              <a:gd name="connsiteX4" fmla="*/ 1899879 w 2693093"/>
              <a:gd name="connsiteY4" fmla="*/ 2715223 h 2715223"/>
              <a:gd name="connsiteX5" fmla="*/ 2240474 w 2693093"/>
              <a:gd name="connsiteY5" fmla="*/ 2402934 h 2715223"/>
              <a:gd name="connsiteX6" fmla="*/ 2693093 w 2693093"/>
              <a:gd name="connsiteY6" fmla="*/ 2241498 h 2715223"/>
              <a:gd name="connsiteX7" fmla="*/ 2671238 w 2693093"/>
              <a:gd name="connsiteY7" fmla="*/ 362615 h 2715223"/>
              <a:gd name="connsiteX8" fmla="*/ 2674026 w 2693093"/>
              <a:gd name="connsiteY8" fmla="*/ 38221 h 2715223"/>
              <a:gd name="connsiteX9" fmla="*/ 1723610 w 2693093"/>
              <a:gd name="connsiteY9" fmla="*/ 193483 h 2715223"/>
              <a:gd name="connsiteX10" fmla="*/ 831242 w 2693093"/>
              <a:gd name="connsiteY10" fmla="*/ 633036 h 2715223"/>
              <a:gd name="connsiteX11" fmla="*/ 362963 w 2693093"/>
              <a:gd name="connsiteY11" fmla="*/ 1101800 h 2715223"/>
              <a:gd name="connsiteX12" fmla="*/ 289489 w 2693093"/>
              <a:gd name="connsiteY12" fmla="*/ 1174407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108843 w 2693093"/>
              <a:gd name="connsiteY3" fmla="*/ 1689304 h 2715223"/>
              <a:gd name="connsiteX4" fmla="*/ 1899879 w 2693093"/>
              <a:gd name="connsiteY4" fmla="*/ 2715223 h 2715223"/>
              <a:gd name="connsiteX5" fmla="*/ 2240474 w 2693093"/>
              <a:gd name="connsiteY5" fmla="*/ 2402934 h 2715223"/>
              <a:gd name="connsiteX6" fmla="*/ 2693093 w 2693093"/>
              <a:gd name="connsiteY6" fmla="*/ 2241498 h 2715223"/>
              <a:gd name="connsiteX7" fmla="*/ 2671238 w 2693093"/>
              <a:gd name="connsiteY7" fmla="*/ 362615 h 2715223"/>
              <a:gd name="connsiteX8" fmla="*/ 2674026 w 2693093"/>
              <a:gd name="connsiteY8" fmla="*/ 38221 h 2715223"/>
              <a:gd name="connsiteX9" fmla="*/ 1723610 w 2693093"/>
              <a:gd name="connsiteY9" fmla="*/ 193483 h 2715223"/>
              <a:gd name="connsiteX10" fmla="*/ 831242 w 2693093"/>
              <a:gd name="connsiteY10" fmla="*/ 633036 h 2715223"/>
              <a:gd name="connsiteX11" fmla="*/ 362963 w 2693093"/>
              <a:gd name="connsiteY11" fmla="*/ 1101800 h 2715223"/>
              <a:gd name="connsiteX12" fmla="*/ 289489 w 2693093"/>
              <a:gd name="connsiteY12" fmla="*/ 1174407 h 2715223"/>
              <a:gd name="connsiteX0" fmla="*/ 289489 w 2693093"/>
              <a:gd name="connsiteY0" fmla="*/ 1174407 h 2715223"/>
              <a:gd name="connsiteX1" fmla="*/ 59307 w 2693093"/>
              <a:gd name="connsiteY1" fmla="*/ 1482076 h 2715223"/>
              <a:gd name="connsiteX2" fmla="*/ 24540 w 2693093"/>
              <a:gd name="connsiteY2" fmla="*/ 1601983 h 2715223"/>
              <a:gd name="connsiteX3" fmla="*/ 108843 w 2693093"/>
              <a:gd name="connsiteY3" fmla="*/ 1689304 h 2715223"/>
              <a:gd name="connsiteX4" fmla="*/ 1899879 w 2693093"/>
              <a:gd name="connsiteY4" fmla="*/ 2715223 h 2715223"/>
              <a:gd name="connsiteX5" fmla="*/ 2240474 w 2693093"/>
              <a:gd name="connsiteY5" fmla="*/ 2402934 h 2715223"/>
              <a:gd name="connsiteX6" fmla="*/ 2693093 w 2693093"/>
              <a:gd name="connsiteY6" fmla="*/ 2241498 h 2715223"/>
              <a:gd name="connsiteX7" fmla="*/ 2671238 w 2693093"/>
              <a:gd name="connsiteY7" fmla="*/ 362615 h 2715223"/>
              <a:gd name="connsiteX8" fmla="*/ 2674026 w 2693093"/>
              <a:gd name="connsiteY8" fmla="*/ 38221 h 2715223"/>
              <a:gd name="connsiteX9" fmla="*/ 1723610 w 2693093"/>
              <a:gd name="connsiteY9" fmla="*/ 193483 h 2715223"/>
              <a:gd name="connsiteX10" fmla="*/ 831242 w 2693093"/>
              <a:gd name="connsiteY10" fmla="*/ 633036 h 2715223"/>
              <a:gd name="connsiteX11" fmla="*/ 362963 w 2693093"/>
              <a:gd name="connsiteY11" fmla="*/ 1101800 h 2715223"/>
              <a:gd name="connsiteX12" fmla="*/ 289489 w 2693093"/>
              <a:gd name="connsiteY12" fmla="*/ 1174407 h 2715223"/>
              <a:gd name="connsiteX0" fmla="*/ 493202 w 2896806"/>
              <a:gd name="connsiteY0" fmla="*/ 1174407 h 2715223"/>
              <a:gd name="connsiteX1" fmla="*/ 263020 w 2896806"/>
              <a:gd name="connsiteY1" fmla="*/ 1482076 h 2715223"/>
              <a:gd name="connsiteX2" fmla="*/ 228253 w 2896806"/>
              <a:gd name="connsiteY2" fmla="*/ 1601983 h 2715223"/>
              <a:gd name="connsiteX3" fmla="*/ 312556 w 2896806"/>
              <a:gd name="connsiteY3" fmla="*/ 1689304 h 2715223"/>
              <a:gd name="connsiteX4" fmla="*/ 2103592 w 2896806"/>
              <a:gd name="connsiteY4" fmla="*/ 2715223 h 2715223"/>
              <a:gd name="connsiteX5" fmla="*/ 2444187 w 2896806"/>
              <a:gd name="connsiteY5" fmla="*/ 2402934 h 2715223"/>
              <a:gd name="connsiteX6" fmla="*/ 2896806 w 2896806"/>
              <a:gd name="connsiteY6" fmla="*/ 2241498 h 2715223"/>
              <a:gd name="connsiteX7" fmla="*/ 2874951 w 2896806"/>
              <a:gd name="connsiteY7" fmla="*/ 362615 h 2715223"/>
              <a:gd name="connsiteX8" fmla="*/ 2877739 w 2896806"/>
              <a:gd name="connsiteY8" fmla="*/ 38221 h 2715223"/>
              <a:gd name="connsiteX9" fmla="*/ 1927323 w 2896806"/>
              <a:gd name="connsiteY9" fmla="*/ 193483 h 2715223"/>
              <a:gd name="connsiteX10" fmla="*/ 1034955 w 2896806"/>
              <a:gd name="connsiteY10" fmla="*/ 633036 h 2715223"/>
              <a:gd name="connsiteX11" fmla="*/ 566676 w 2896806"/>
              <a:gd name="connsiteY11" fmla="*/ 1101800 h 2715223"/>
              <a:gd name="connsiteX12" fmla="*/ 493202 w 2896806"/>
              <a:gd name="connsiteY12" fmla="*/ 1174407 h 2715223"/>
              <a:gd name="connsiteX0" fmla="*/ 487407 w 2891011"/>
              <a:gd name="connsiteY0" fmla="*/ 1174407 h 2715223"/>
              <a:gd name="connsiteX1" fmla="*/ 257225 w 2891011"/>
              <a:gd name="connsiteY1" fmla="*/ 1482076 h 2715223"/>
              <a:gd name="connsiteX2" fmla="*/ 306761 w 2891011"/>
              <a:gd name="connsiteY2" fmla="*/ 1689304 h 2715223"/>
              <a:gd name="connsiteX3" fmla="*/ 2097797 w 2891011"/>
              <a:gd name="connsiteY3" fmla="*/ 2715223 h 2715223"/>
              <a:gd name="connsiteX4" fmla="*/ 2438392 w 2891011"/>
              <a:gd name="connsiteY4" fmla="*/ 2402934 h 2715223"/>
              <a:gd name="connsiteX5" fmla="*/ 2891011 w 2891011"/>
              <a:gd name="connsiteY5" fmla="*/ 2241498 h 2715223"/>
              <a:gd name="connsiteX6" fmla="*/ 2869156 w 2891011"/>
              <a:gd name="connsiteY6" fmla="*/ 362615 h 2715223"/>
              <a:gd name="connsiteX7" fmla="*/ 2871944 w 2891011"/>
              <a:gd name="connsiteY7" fmla="*/ 38221 h 2715223"/>
              <a:gd name="connsiteX8" fmla="*/ 1921528 w 2891011"/>
              <a:gd name="connsiteY8" fmla="*/ 193483 h 2715223"/>
              <a:gd name="connsiteX9" fmla="*/ 1029160 w 2891011"/>
              <a:gd name="connsiteY9" fmla="*/ 633036 h 2715223"/>
              <a:gd name="connsiteX10" fmla="*/ 560881 w 2891011"/>
              <a:gd name="connsiteY10" fmla="*/ 1101800 h 2715223"/>
              <a:gd name="connsiteX11" fmla="*/ 487407 w 2891011"/>
              <a:gd name="connsiteY11" fmla="*/ 1174407 h 2715223"/>
              <a:gd name="connsiteX0" fmla="*/ 487408 w 2891012"/>
              <a:gd name="connsiteY0" fmla="*/ 1174407 h 2715223"/>
              <a:gd name="connsiteX1" fmla="*/ 257226 w 2891012"/>
              <a:gd name="connsiteY1" fmla="*/ 1482076 h 2715223"/>
              <a:gd name="connsiteX2" fmla="*/ 306762 w 2891012"/>
              <a:gd name="connsiteY2" fmla="*/ 1689304 h 2715223"/>
              <a:gd name="connsiteX3" fmla="*/ 2097798 w 2891012"/>
              <a:gd name="connsiteY3" fmla="*/ 2715223 h 2715223"/>
              <a:gd name="connsiteX4" fmla="*/ 2438393 w 2891012"/>
              <a:gd name="connsiteY4" fmla="*/ 2402934 h 2715223"/>
              <a:gd name="connsiteX5" fmla="*/ 2891012 w 2891012"/>
              <a:gd name="connsiteY5" fmla="*/ 2241498 h 2715223"/>
              <a:gd name="connsiteX6" fmla="*/ 2869157 w 2891012"/>
              <a:gd name="connsiteY6" fmla="*/ 362615 h 2715223"/>
              <a:gd name="connsiteX7" fmla="*/ 2871945 w 2891012"/>
              <a:gd name="connsiteY7" fmla="*/ 38221 h 2715223"/>
              <a:gd name="connsiteX8" fmla="*/ 1921529 w 2891012"/>
              <a:gd name="connsiteY8" fmla="*/ 193483 h 2715223"/>
              <a:gd name="connsiteX9" fmla="*/ 1029161 w 2891012"/>
              <a:gd name="connsiteY9" fmla="*/ 633036 h 2715223"/>
              <a:gd name="connsiteX10" fmla="*/ 560882 w 2891012"/>
              <a:gd name="connsiteY10" fmla="*/ 1101800 h 2715223"/>
              <a:gd name="connsiteX11" fmla="*/ 487408 w 2891012"/>
              <a:gd name="connsiteY11" fmla="*/ 1174407 h 2715223"/>
              <a:gd name="connsiteX0" fmla="*/ 369989 w 2773593"/>
              <a:gd name="connsiteY0" fmla="*/ 1174407 h 2715223"/>
              <a:gd name="connsiteX1" fmla="*/ 139807 w 2773593"/>
              <a:gd name="connsiteY1" fmla="*/ 1482076 h 2715223"/>
              <a:gd name="connsiteX2" fmla="*/ 189343 w 2773593"/>
              <a:gd name="connsiteY2" fmla="*/ 1689304 h 2715223"/>
              <a:gd name="connsiteX3" fmla="*/ 1980379 w 2773593"/>
              <a:gd name="connsiteY3" fmla="*/ 2715223 h 2715223"/>
              <a:gd name="connsiteX4" fmla="*/ 2320974 w 2773593"/>
              <a:gd name="connsiteY4" fmla="*/ 2402934 h 2715223"/>
              <a:gd name="connsiteX5" fmla="*/ 2773593 w 2773593"/>
              <a:gd name="connsiteY5" fmla="*/ 2241498 h 2715223"/>
              <a:gd name="connsiteX6" fmla="*/ 2751738 w 2773593"/>
              <a:gd name="connsiteY6" fmla="*/ 362615 h 2715223"/>
              <a:gd name="connsiteX7" fmla="*/ 2754526 w 2773593"/>
              <a:gd name="connsiteY7" fmla="*/ 38221 h 2715223"/>
              <a:gd name="connsiteX8" fmla="*/ 1804110 w 2773593"/>
              <a:gd name="connsiteY8" fmla="*/ 193483 h 2715223"/>
              <a:gd name="connsiteX9" fmla="*/ 911742 w 2773593"/>
              <a:gd name="connsiteY9" fmla="*/ 633036 h 2715223"/>
              <a:gd name="connsiteX10" fmla="*/ 443463 w 2773593"/>
              <a:gd name="connsiteY10" fmla="*/ 1101800 h 2715223"/>
              <a:gd name="connsiteX11" fmla="*/ 369989 w 2773593"/>
              <a:gd name="connsiteY11" fmla="*/ 1174407 h 271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3593" h="2715223">
                <a:moveTo>
                  <a:pt x="369989" y="1174407"/>
                </a:moveTo>
                <a:lnTo>
                  <a:pt x="139807" y="1482076"/>
                </a:lnTo>
                <a:cubicBezTo>
                  <a:pt x="109699" y="1567892"/>
                  <a:pt x="0" y="1592179"/>
                  <a:pt x="189343" y="1689304"/>
                </a:cubicBezTo>
                <a:lnTo>
                  <a:pt x="1980379" y="2715223"/>
                </a:lnTo>
                <a:lnTo>
                  <a:pt x="2320974" y="2402934"/>
                </a:lnTo>
                <a:cubicBezTo>
                  <a:pt x="2550128" y="2300944"/>
                  <a:pt x="2622720" y="2295310"/>
                  <a:pt x="2773593" y="2241498"/>
                </a:cubicBezTo>
                <a:cubicBezTo>
                  <a:pt x="2769921" y="1492351"/>
                  <a:pt x="2760227" y="1002157"/>
                  <a:pt x="2751738" y="362615"/>
                </a:cubicBezTo>
                <a:cubicBezTo>
                  <a:pt x="2752667" y="254484"/>
                  <a:pt x="2753597" y="146352"/>
                  <a:pt x="2754526" y="38221"/>
                </a:cubicBezTo>
                <a:cubicBezTo>
                  <a:pt x="2556523" y="53003"/>
                  <a:pt x="2605010" y="0"/>
                  <a:pt x="1804110" y="193483"/>
                </a:cubicBezTo>
                <a:cubicBezTo>
                  <a:pt x="1362137" y="370112"/>
                  <a:pt x="1209198" y="486518"/>
                  <a:pt x="911742" y="633036"/>
                </a:cubicBezTo>
                <a:cubicBezTo>
                  <a:pt x="716823" y="812667"/>
                  <a:pt x="611625" y="907143"/>
                  <a:pt x="443463" y="1101800"/>
                </a:cubicBezTo>
                <a:lnTo>
                  <a:pt x="369989" y="1174407"/>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2" name="Freeform 61">
            <a:hlinkClick r:id="rId37" action="ppaction://hlinksldjump"/>
          </p:cNvPr>
          <p:cNvSpPr>
            <a:spLocks noChangeAspect="1"/>
          </p:cNvSpPr>
          <p:nvPr/>
        </p:nvSpPr>
        <p:spPr>
          <a:xfrm>
            <a:off x="3392805" y="2050338"/>
            <a:ext cx="1771949" cy="2350994"/>
          </a:xfrm>
          <a:custGeom>
            <a:avLst/>
            <a:gdLst>
              <a:gd name="connsiteX0" fmla="*/ 2401677 w 2423711"/>
              <a:gd name="connsiteY0" fmla="*/ 1178805 h 3216926"/>
              <a:gd name="connsiteX1" fmla="*/ 407624 w 2423711"/>
              <a:gd name="connsiteY1" fmla="*/ 0 h 3216926"/>
              <a:gd name="connsiteX2" fmla="*/ 110169 w 2423711"/>
              <a:gd name="connsiteY2" fmla="*/ 804232 h 3216926"/>
              <a:gd name="connsiteX3" fmla="*/ 0 w 2423711"/>
              <a:gd name="connsiteY3" fmla="*/ 1553379 h 3216926"/>
              <a:gd name="connsiteX4" fmla="*/ 66102 w 2423711"/>
              <a:gd name="connsiteY4" fmla="*/ 2203374 h 3216926"/>
              <a:gd name="connsiteX5" fmla="*/ 275422 w 2423711"/>
              <a:gd name="connsiteY5" fmla="*/ 2952521 h 3216926"/>
              <a:gd name="connsiteX6" fmla="*/ 418641 w 2423711"/>
              <a:gd name="connsiteY6" fmla="*/ 3216926 h 3216926"/>
              <a:gd name="connsiteX7" fmla="*/ 2423711 w 2423711"/>
              <a:gd name="connsiteY7" fmla="*/ 2082188 h 3216926"/>
              <a:gd name="connsiteX8" fmla="*/ 2401677 w 2423711"/>
              <a:gd name="connsiteY8" fmla="*/ 1178805 h 3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711" h="3216926">
                <a:moveTo>
                  <a:pt x="2401677" y="1178805"/>
                </a:moveTo>
                <a:lnTo>
                  <a:pt x="407624" y="0"/>
                </a:lnTo>
                <a:lnTo>
                  <a:pt x="110169" y="804232"/>
                </a:lnTo>
                <a:lnTo>
                  <a:pt x="0" y="1553379"/>
                </a:lnTo>
                <a:lnTo>
                  <a:pt x="66102" y="2203374"/>
                </a:lnTo>
                <a:lnTo>
                  <a:pt x="275422" y="2952521"/>
                </a:lnTo>
                <a:lnTo>
                  <a:pt x="418641" y="3216926"/>
                </a:lnTo>
                <a:lnTo>
                  <a:pt x="2423711" y="2082188"/>
                </a:lnTo>
                <a:lnTo>
                  <a:pt x="2401677" y="117880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Freeform 65">
            <a:hlinkClick r:id="rId38" action="ppaction://hlinksldjump"/>
          </p:cNvPr>
          <p:cNvSpPr/>
          <p:nvPr/>
        </p:nvSpPr>
        <p:spPr>
          <a:xfrm>
            <a:off x="6386549" y="2038481"/>
            <a:ext cx="1821565" cy="2377350"/>
          </a:xfrm>
          <a:custGeom>
            <a:avLst/>
            <a:gdLst>
              <a:gd name="connsiteX0" fmla="*/ 11017 w 2401678"/>
              <a:gd name="connsiteY0" fmla="*/ 1134737 h 3161841"/>
              <a:gd name="connsiteX1" fmla="*/ 1994053 w 2401678"/>
              <a:gd name="connsiteY1" fmla="*/ 0 h 3161841"/>
              <a:gd name="connsiteX2" fmla="*/ 2269475 w 2401678"/>
              <a:gd name="connsiteY2" fmla="*/ 672029 h 3161841"/>
              <a:gd name="connsiteX3" fmla="*/ 2401678 w 2401678"/>
              <a:gd name="connsiteY3" fmla="*/ 1421176 h 3161841"/>
              <a:gd name="connsiteX4" fmla="*/ 2346593 w 2401678"/>
              <a:gd name="connsiteY4" fmla="*/ 2269475 h 3161841"/>
              <a:gd name="connsiteX5" fmla="*/ 2115239 w 2401678"/>
              <a:gd name="connsiteY5" fmla="*/ 2952520 h 3161841"/>
              <a:gd name="connsiteX6" fmla="*/ 1961003 w 2401678"/>
              <a:gd name="connsiteY6" fmla="*/ 3161841 h 3161841"/>
              <a:gd name="connsiteX7" fmla="*/ 0 w 2401678"/>
              <a:gd name="connsiteY7" fmla="*/ 2038120 h 3161841"/>
              <a:gd name="connsiteX8" fmla="*/ 143220 w 2401678"/>
              <a:gd name="connsiteY8" fmla="*/ 1751682 h 3161841"/>
              <a:gd name="connsiteX9" fmla="*/ 121186 w 2401678"/>
              <a:gd name="connsiteY9" fmla="*/ 1421176 h 3161841"/>
              <a:gd name="connsiteX10" fmla="*/ 77119 w 2401678"/>
              <a:gd name="connsiteY10" fmla="*/ 1222872 h 3161841"/>
              <a:gd name="connsiteX11" fmla="*/ 11017 w 2401678"/>
              <a:gd name="connsiteY11" fmla="*/ 1134737 h 3161841"/>
              <a:gd name="connsiteX0" fmla="*/ 0 w 2390661"/>
              <a:gd name="connsiteY0" fmla="*/ 1134737 h 3161841"/>
              <a:gd name="connsiteX1" fmla="*/ 1983036 w 2390661"/>
              <a:gd name="connsiteY1" fmla="*/ 0 h 3161841"/>
              <a:gd name="connsiteX2" fmla="*/ 2258458 w 2390661"/>
              <a:gd name="connsiteY2" fmla="*/ 672029 h 3161841"/>
              <a:gd name="connsiteX3" fmla="*/ 2390661 w 2390661"/>
              <a:gd name="connsiteY3" fmla="*/ 1421176 h 3161841"/>
              <a:gd name="connsiteX4" fmla="*/ 2335576 w 2390661"/>
              <a:gd name="connsiteY4" fmla="*/ 2269475 h 3161841"/>
              <a:gd name="connsiteX5" fmla="*/ 2104222 w 2390661"/>
              <a:gd name="connsiteY5" fmla="*/ 2952520 h 3161841"/>
              <a:gd name="connsiteX6" fmla="*/ 1949986 w 2390661"/>
              <a:gd name="connsiteY6" fmla="*/ 3161841 h 3161841"/>
              <a:gd name="connsiteX7" fmla="*/ 25209 w 2390661"/>
              <a:gd name="connsiteY7" fmla="*/ 2038120 h 3161841"/>
              <a:gd name="connsiteX8" fmla="*/ 132203 w 2390661"/>
              <a:gd name="connsiteY8" fmla="*/ 1751682 h 3161841"/>
              <a:gd name="connsiteX9" fmla="*/ 110169 w 2390661"/>
              <a:gd name="connsiteY9" fmla="*/ 1421176 h 3161841"/>
              <a:gd name="connsiteX10" fmla="*/ 66102 w 2390661"/>
              <a:gd name="connsiteY10" fmla="*/ 1222872 h 3161841"/>
              <a:gd name="connsiteX11" fmla="*/ 0 w 2390661"/>
              <a:gd name="connsiteY11" fmla="*/ 1134737 h 3161841"/>
              <a:gd name="connsiteX0" fmla="*/ 0 w 2390661"/>
              <a:gd name="connsiteY0" fmla="*/ 1134737 h 3119581"/>
              <a:gd name="connsiteX1" fmla="*/ 1983036 w 2390661"/>
              <a:gd name="connsiteY1" fmla="*/ 0 h 3119581"/>
              <a:gd name="connsiteX2" fmla="*/ 2258458 w 2390661"/>
              <a:gd name="connsiteY2" fmla="*/ 672029 h 3119581"/>
              <a:gd name="connsiteX3" fmla="*/ 2390661 w 2390661"/>
              <a:gd name="connsiteY3" fmla="*/ 1421176 h 3119581"/>
              <a:gd name="connsiteX4" fmla="*/ 2335576 w 2390661"/>
              <a:gd name="connsiteY4" fmla="*/ 2269475 h 3119581"/>
              <a:gd name="connsiteX5" fmla="*/ 2104222 w 2390661"/>
              <a:gd name="connsiteY5" fmla="*/ 2952520 h 3119581"/>
              <a:gd name="connsiteX6" fmla="*/ 1949986 w 2390661"/>
              <a:gd name="connsiteY6" fmla="*/ 3119581 h 3119581"/>
              <a:gd name="connsiteX7" fmla="*/ 25209 w 2390661"/>
              <a:gd name="connsiteY7" fmla="*/ 2038120 h 3119581"/>
              <a:gd name="connsiteX8" fmla="*/ 132203 w 2390661"/>
              <a:gd name="connsiteY8" fmla="*/ 1751682 h 3119581"/>
              <a:gd name="connsiteX9" fmla="*/ 110169 w 2390661"/>
              <a:gd name="connsiteY9" fmla="*/ 1421176 h 3119581"/>
              <a:gd name="connsiteX10" fmla="*/ 66102 w 2390661"/>
              <a:gd name="connsiteY10" fmla="*/ 1222872 h 3119581"/>
              <a:gd name="connsiteX11" fmla="*/ 0 w 2390661"/>
              <a:gd name="connsiteY11" fmla="*/ 1134737 h 3119581"/>
              <a:gd name="connsiteX0" fmla="*/ 0 w 2390661"/>
              <a:gd name="connsiteY0" fmla="*/ 1134737 h 3119581"/>
              <a:gd name="connsiteX1" fmla="*/ 1983036 w 2390661"/>
              <a:gd name="connsiteY1" fmla="*/ 0 h 3119581"/>
              <a:gd name="connsiteX2" fmla="*/ 2258458 w 2390661"/>
              <a:gd name="connsiteY2" fmla="*/ 672029 h 3119581"/>
              <a:gd name="connsiteX3" fmla="*/ 2390661 w 2390661"/>
              <a:gd name="connsiteY3" fmla="*/ 1421176 h 3119581"/>
              <a:gd name="connsiteX4" fmla="*/ 2335576 w 2390661"/>
              <a:gd name="connsiteY4" fmla="*/ 2269475 h 3119581"/>
              <a:gd name="connsiteX5" fmla="*/ 2104222 w 2390661"/>
              <a:gd name="connsiteY5" fmla="*/ 2952520 h 3119581"/>
              <a:gd name="connsiteX6" fmla="*/ 1949986 w 2390661"/>
              <a:gd name="connsiteY6" fmla="*/ 3119581 h 3119581"/>
              <a:gd name="connsiteX7" fmla="*/ 25209 w 2390661"/>
              <a:gd name="connsiteY7" fmla="*/ 2038120 h 3119581"/>
              <a:gd name="connsiteX8" fmla="*/ 132203 w 2390661"/>
              <a:gd name="connsiteY8" fmla="*/ 1751682 h 3119581"/>
              <a:gd name="connsiteX9" fmla="*/ 110169 w 2390661"/>
              <a:gd name="connsiteY9" fmla="*/ 1421176 h 3119581"/>
              <a:gd name="connsiteX10" fmla="*/ 66102 w 2390661"/>
              <a:gd name="connsiteY10" fmla="*/ 1222872 h 3119581"/>
              <a:gd name="connsiteX11" fmla="*/ 0 w 2390661"/>
              <a:gd name="connsiteY11" fmla="*/ 1134737 h 3119581"/>
              <a:gd name="connsiteX0" fmla="*/ 0 w 2390661"/>
              <a:gd name="connsiteY0" fmla="*/ 1134737 h 3119581"/>
              <a:gd name="connsiteX1" fmla="*/ 1983036 w 2390661"/>
              <a:gd name="connsiteY1" fmla="*/ 0 h 3119581"/>
              <a:gd name="connsiteX2" fmla="*/ 2258458 w 2390661"/>
              <a:gd name="connsiteY2" fmla="*/ 672029 h 3119581"/>
              <a:gd name="connsiteX3" fmla="*/ 2390661 w 2390661"/>
              <a:gd name="connsiteY3" fmla="*/ 1421176 h 3119581"/>
              <a:gd name="connsiteX4" fmla="*/ 2335576 w 2390661"/>
              <a:gd name="connsiteY4" fmla="*/ 2269475 h 3119581"/>
              <a:gd name="connsiteX5" fmla="*/ 2064977 w 2390661"/>
              <a:gd name="connsiteY5" fmla="*/ 2952520 h 3119581"/>
              <a:gd name="connsiteX6" fmla="*/ 1949986 w 2390661"/>
              <a:gd name="connsiteY6" fmla="*/ 3119581 h 3119581"/>
              <a:gd name="connsiteX7" fmla="*/ 25209 w 2390661"/>
              <a:gd name="connsiteY7" fmla="*/ 2038120 h 3119581"/>
              <a:gd name="connsiteX8" fmla="*/ 132203 w 2390661"/>
              <a:gd name="connsiteY8" fmla="*/ 1751682 h 3119581"/>
              <a:gd name="connsiteX9" fmla="*/ 110169 w 2390661"/>
              <a:gd name="connsiteY9" fmla="*/ 1421176 h 3119581"/>
              <a:gd name="connsiteX10" fmla="*/ 66102 w 2390661"/>
              <a:gd name="connsiteY10" fmla="*/ 1222872 h 3119581"/>
              <a:gd name="connsiteX11" fmla="*/ 0 w 2390661"/>
              <a:gd name="connsiteY11" fmla="*/ 1134737 h 3119581"/>
              <a:gd name="connsiteX0" fmla="*/ 0 w 2390661"/>
              <a:gd name="connsiteY0" fmla="*/ 1134737 h 3119581"/>
              <a:gd name="connsiteX1" fmla="*/ 1983036 w 2390661"/>
              <a:gd name="connsiteY1" fmla="*/ 0 h 3119581"/>
              <a:gd name="connsiteX2" fmla="*/ 2258458 w 2390661"/>
              <a:gd name="connsiteY2" fmla="*/ 672029 h 3119581"/>
              <a:gd name="connsiteX3" fmla="*/ 2390661 w 2390661"/>
              <a:gd name="connsiteY3" fmla="*/ 1421176 h 3119581"/>
              <a:gd name="connsiteX4" fmla="*/ 2299351 w 2390661"/>
              <a:gd name="connsiteY4" fmla="*/ 2269475 h 3119581"/>
              <a:gd name="connsiteX5" fmla="*/ 2064977 w 2390661"/>
              <a:gd name="connsiteY5" fmla="*/ 2952520 h 3119581"/>
              <a:gd name="connsiteX6" fmla="*/ 1949986 w 2390661"/>
              <a:gd name="connsiteY6" fmla="*/ 3119581 h 3119581"/>
              <a:gd name="connsiteX7" fmla="*/ 25209 w 2390661"/>
              <a:gd name="connsiteY7" fmla="*/ 2038120 h 3119581"/>
              <a:gd name="connsiteX8" fmla="*/ 132203 w 2390661"/>
              <a:gd name="connsiteY8" fmla="*/ 1751682 h 3119581"/>
              <a:gd name="connsiteX9" fmla="*/ 110169 w 2390661"/>
              <a:gd name="connsiteY9" fmla="*/ 1421176 h 3119581"/>
              <a:gd name="connsiteX10" fmla="*/ 66102 w 2390661"/>
              <a:gd name="connsiteY10" fmla="*/ 1222872 h 3119581"/>
              <a:gd name="connsiteX11" fmla="*/ 0 w 2390661"/>
              <a:gd name="connsiteY11" fmla="*/ 1134737 h 3119581"/>
              <a:gd name="connsiteX0" fmla="*/ 0 w 2390661"/>
              <a:gd name="connsiteY0" fmla="*/ 1134737 h 3119581"/>
              <a:gd name="connsiteX1" fmla="*/ 1983036 w 2390661"/>
              <a:gd name="connsiteY1" fmla="*/ 0 h 3119581"/>
              <a:gd name="connsiteX2" fmla="*/ 2258458 w 2390661"/>
              <a:gd name="connsiteY2" fmla="*/ 672029 h 3119581"/>
              <a:gd name="connsiteX3" fmla="*/ 2390661 w 2390661"/>
              <a:gd name="connsiteY3" fmla="*/ 1421176 h 3119581"/>
              <a:gd name="connsiteX4" fmla="*/ 2299351 w 2390661"/>
              <a:gd name="connsiteY4" fmla="*/ 2269475 h 3119581"/>
              <a:gd name="connsiteX5" fmla="*/ 2064977 w 2390661"/>
              <a:gd name="connsiteY5" fmla="*/ 2952520 h 3119581"/>
              <a:gd name="connsiteX6" fmla="*/ 1949986 w 2390661"/>
              <a:gd name="connsiteY6" fmla="*/ 3119581 h 3119581"/>
              <a:gd name="connsiteX7" fmla="*/ 25209 w 2390661"/>
              <a:gd name="connsiteY7" fmla="*/ 2038120 h 3119581"/>
              <a:gd name="connsiteX8" fmla="*/ 132203 w 2390661"/>
              <a:gd name="connsiteY8" fmla="*/ 1751682 h 3119581"/>
              <a:gd name="connsiteX9" fmla="*/ 110169 w 2390661"/>
              <a:gd name="connsiteY9" fmla="*/ 1421176 h 3119581"/>
              <a:gd name="connsiteX10" fmla="*/ 66102 w 2390661"/>
              <a:gd name="connsiteY10" fmla="*/ 1222872 h 3119581"/>
              <a:gd name="connsiteX11" fmla="*/ 0 w 2390661"/>
              <a:gd name="connsiteY11" fmla="*/ 1134737 h 3119581"/>
              <a:gd name="connsiteX0" fmla="*/ 0 w 2390661"/>
              <a:gd name="connsiteY0" fmla="*/ 1134737 h 3119581"/>
              <a:gd name="connsiteX1" fmla="*/ 1983036 w 2390661"/>
              <a:gd name="connsiteY1" fmla="*/ 0 h 3119581"/>
              <a:gd name="connsiteX2" fmla="*/ 2258458 w 2390661"/>
              <a:gd name="connsiteY2" fmla="*/ 672029 h 3119581"/>
              <a:gd name="connsiteX3" fmla="*/ 2390661 w 2390661"/>
              <a:gd name="connsiteY3" fmla="*/ 1421176 h 3119581"/>
              <a:gd name="connsiteX4" fmla="*/ 2299351 w 2390661"/>
              <a:gd name="connsiteY4" fmla="*/ 2269475 h 3119581"/>
              <a:gd name="connsiteX5" fmla="*/ 2064977 w 2390661"/>
              <a:gd name="connsiteY5" fmla="*/ 2952520 h 3119581"/>
              <a:gd name="connsiteX6" fmla="*/ 1949986 w 2390661"/>
              <a:gd name="connsiteY6" fmla="*/ 3119581 h 3119581"/>
              <a:gd name="connsiteX7" fmla="*/ 25209 w 2390661"/>
              <a:gd name="connsiteY7" fmla="*/ 2038120 h 3119581"/>
              <a:gd name="connsiteX8" fmla="*/ 132203 w 2390661"/>
              <a:gd name="connsiteY8" fmla="*/ 1751682 h 3119581"/>
              <a:gd name="connsiteX9" fmla="*/ 110169 w 2390661"/>
              <a:gd name="connsiteY9" fmla="*/ 1421176 h 3119581"/>
              <a:gd name="connsiteX10" fmla="*/ 66102 w 2390661"/>
              <a:gd name="connsiteY10" fmla="*/ 1222872 h 3119581"/>
              <a:gd name="connsiteX11" fmla="*/ 0 w 2390661"/>
              <a:gd name="connsiteY11" fmla="*/ 1134737 h 3119581"/>
              <a:gd name="connsiteX0" fmla="*/ 0 w 2399468"/>
              <a:gd name="connsiteY0" fmla="*/ 1134737 h 3119581"/>
              <a:gd name="connsiteX1" fmla="*/ 1983036 w 2399468"/>
              <a:gd name="connsiteY1" fmla="*/ 0 h 3119581"/>
              <a:gd name="connsiteX2" fmla="*/ 2258458 w 2399468"/>
              <a:gd name="connsiteY2" fmla="*/ 672029 h 3119581"/>
              <a:gd name="connsiteX3" fmla="*/ 2390661 w 2399468"/>
              <a:gd name="connsiteY3" fmla="*/ 1421176 h 3119581"/>
              <a:gd name="connsiteX4" fmla="*/ 2299351 w 2399468"/>
              <a:gd name="connsiteY4" fmla="*/ 2269475 h 3119581"/>
              <a:gd name="connsiteX5" fmla="*/ 2064977 w 2399468"/>
              <a:gd name="connsiteY5" fmla="*/ 2952520 h 3119581"/>
              <a:gd name="connsiteX6" fmla="*/ 1949986 w 2399468"/>
              <a:gd name="connsiteY6" fmla="*/ 3119581 h 3119581"/>
              <a:gd name="connsiteX7" fmla="*/ 25209 w 2399468"/>
              <a:gd name="connsiteY7" fmla="*/ 2038120 h 3119581"/>
              <a:gd name="connsiteX8" fmla="*/ 132203 w 2399468"/>
              <a:gd name="connsiteY8" fmla="*/ 1751682 h 3119581"/>
              <a:gd name="connsiteX9" fmla="*/ 110169 w 2399468"/>
              <a:gd name="connsiteY9" fmla="*/ 1421176 h 3119581"/>
              <a:gd name="connsiteX10" fmla="*/ 66102 w 2399468"/>
              <a:gd name="connsiteY10" fmla="*/ 1222872 h 3119581"/>
              <a:gd name="connsiteX11" fmla="*/ 0 w 2399468"/>
              <a:gd name="connsiteY11" fmla="*/ 1134737 h 3119581"/>
              <a:gd name="connsiteX0" fmla="*/ 0 w 2356957"/>
              <a:gd name="connsiteY0" fmla="*/ 1134737 h 3119581"/>
              <a:gd name="connsiteX1" fmla="*/ 1983036 w 2356957"/>
              <a:gd name="connsiteY1" fmla="*/ 0 h 3119581"/>
              <a:gd name="connsiteX2" fmla="*/ 2258458 w 2356957"/>
              <a:gd name="connsiteY2" fmla="*/ 672029 h 3119581"/>
              <a:gd name="connsiteX3" fmla="*/ 2345379 w 2356957"/>
              <a:gd name="connsiteY3" fmla="*/ 1421176 h 3119581"/>
              <a:gd name="connsiteX4" fmla="*/ 2299351 w 2356957"/>
              <a:gd name="connsiteY4" fmla="*/ 2269475 h 3119581"/>
              <a:gd name="connsiteX5" fmla="*/ 2064977 w 2356957"/>
              <a:gd name="connsiteY5" fmla="*/ 2952520 h 3119581"/>
              <a:gd name="connsiteX6" fmla="*/ 1949986 w 2356957"/>
              <a:gd name="connsiteY6" fmla="*/ 3119581 h 3119581"/>
              <a:gd name="connsiteX7" fmla="*/ 25209 w 2356957"/>
              <a:gd name="connsiteY7" fmla="*/ 2038120 h 3119581"/>
              <a:gd name="connsiteX8" fmla="*/ 132203 w 2356957"/>
              <a:gd name="connsiteY8" fmla="*/ 1751682 h 3119581"/>
              <a:gd name="connsiteX9" fmla="*/ 110169 w 2356957"/>
              <a:gd name="connsiteY9" fmla="*/ 1421176 h 3119581"/>
              <a:gd name="connsiteX10" fmla="*/ 66102 w 2356957"/>
              <a:gd name="connsiteY10" fmla="*/ 1222872 h 3119581"/>
              <a:gd name="connsiteX11" fmla="*/ 0 w 2356957"/>
              <a:gd name="connsiteY11" fmla="*/ 1134737 h 3119581"/>
              <a:gd name="connsiteX0" fmla="*/ 0 w 2390411"/>
              <a:gd name="connsiteY0" fmla="*/ 1134737 h 3119581"/>
              <a:gd name="connsiteX1" fmla="*/ 1983036 w 2390411"/>
              <a:gd name="connsiteY1" fmla="*/ 0 h 3119581"/>
              <a:gd name="connsiteX2" fmla="*/ 2258458 w 2390411"/>
              <a:gd name="connsiteY2" fmla="*/ 672029 h 3119581"/>
              <a:gd name="connsiteX3" fmla="*/ 2381604 w 2390411"/>
              <a:gd name="connsiteY3" fmla="*/ 1421176 h 3119581"/>
              <a:gd name="connsiteX4" fmla="*/ 2299351 w 2390411"/>
              <a:gd name="connsiteY4" fmla="*/ 2269475 h 3119581"/>
              <a:gd name="connsiteX5" fmla="*/ 2064977 w 2390411"/>
              <a:gd name="connsiteY5" fmla="*/ 2952520 h 3119581"/>
              <a:gd name="connsiteX6" fmla="*/ 1949986 w 2390411"/>
              <a:gd name="connsiteY6" fmla="*/ 3119581 h 3119581"/>
              <a:gd name="connsiteX7" fmla="*/ 25209 w 2390411"/>
              <a:gd name="connsiteY7" fmla="*/ 2038120 h 3119581"/>
              <a:gd name="connsiteX8" fmla="*/ 132203 w 2390411"/>
              <a:gd name="connsiteY8" fmla="*/ 1751682 h 3119581"/>
              <a:gd name="connsiteX9" fmla="*/ 110169 w 2390411"/>
              <a:gd name="connsiteY9" fmla="*/ 1421176 h 3119581"/>
              <a:gd name="connsiteX10" fmla="*/ 66102 w 2390411"/>
              <a:gd name="connsiteY10" fmla="*/ 1222872 h 3119581"/>
              <a:gd name="connsiteX11" fmla="*/ 0 w 2390411"/>
              <a:gd name="connsiteY11" fmla="*/ 1134737 h 31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0411" h="3119581">
                <a:moveTo>
                  <a:pt x="0" y="1134737"/>
                </a:moveTo>
                <a:lnTo>
                  <a:pt x="1983036" y="0"/>
                </a:lnTo>
                <a:lnTo>
                  <a:pt x="2258458" y="672029"/>
                </a:lnTo>
                <a:lnTo>
                  <a:pt x="2381604" y="1421176"/>
                </a:lnTo>
                <a:cubicBezTo>
                  <a:pt x="2390411" y="1646589"/>
                  <a:pt x="2356957" y="1983691"/>
                  <a:pt x="2299351" y="2269475"/>
                </a:cubicBezTo>
                <a:lnTo>
                  <a:pt x="2064977" y="2952520"/>
                </a:lnTo>
                <a:lnTo>
                  <a:pt x="1949986" y="3119581"/>
                </a:lnTo>
                <a:lnTo>
                  <a:pt x="25209" y="2038120"/>
                </a:lnTo>
                <a:lnTo>
                  <a:pt x="132203" y="1751682"/>
                </a:lnTo>
                <a:lnTo>
                  <a:pt x="110169" y="1421176"/>
                </a:lnTo>
                <a:lnTo>
                  <a:pt x="66102" y="1222872"/>
                </a:lnTo>
                <a:lnTo>
                  <a:pt x="0" y="1134737"/>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Freeform 66">
            <a:hlinkClick r:id="rId39" action="ppaction://hlinksldjump"/>
          </p:cNvPr>
          <p:cNvSpPr/>
          <p:nvPr/>
        </p:nvSpPr>
        <p:spPr>
          <a:xfrm>
            <a:off x="5808965" y="3589075"/>
            <a:ext cx="2049160" cy="2042831"/>
          </a:xfrm>
          <a:custGeom>
            <a:avLst/>
            <a:gdLst>
              <a:gd name="connsiteX0" fmla="*/ 793214 w 2754217"/>
              <a:gd name="connsiteY0" fmla="*/ 0 h 2710149"/>
              <a:gd name="connsiteX1" fmla="*/ 2754217 w 2754217"/>
              <a:gd name="connsiteY1" fmla="*/ 1112704 h 2710149"/>
              <a:gd name="connsiteX2" fmla="*/ 2456761 w 2754217"/>
              <a:gd name="connsiteY2" fmla="*/ 1586429 h 2710149"/>
              <a:gd name="connsiteX3" fmla="*/ 1916935 w 2754217"/>
              <a:gd name="connsiteY3" fmla="*/ 2082188 h 2710149"/>
              <a:gd name="connsiteX4" fmla="*/ 1288973 w 2754217"/>
              <a:gd name="connsiteY4" fmla="*/ 2445745 h 2710149"/>
              <a:gd name="connsiteX5" fmla="*/ 616944 w 2754217"/>
              <a:gd name="connsiteY5" fmla="*/ 2655065 h 2710149"/>
              <a:gd name="connsiteX6" fmla="*/ 11017 w 2754217"/>
              <a:gd name="connsiteY6" fmla="*/ 2710149 h 2710149"/>
              <a:gd name="connsiteX7" fmla="*/ 0 w 2754217"/>
              <a:gd name="connsiteY7" fmla="*/ 429658 h 2710149"/>
              <a:gd name="connsiteX8" fmla="*/ 528810 w 2754217"/>
              <a:gd name="connsiteY8" fmla="*/ 297455 h 2710149"/>
              <a:gd name="connsiteX9" fmla="*/ 793214 w 2754217"/>
              <a:gd name="connsiteY9" fmla="*/ 0 h 2710149"/>
              <a:gd name="connsiteX0" fmla="*/ 785869 w 2746872"/>
              <a:gd name="connsiteY0" fmla="*/ 0 h 2710149"/>
              <a:gd name="connsiteX1" fmla="*/ 2746872 w 2746872"/>
              <a:gd name="connsiteY1" fmla="*/ 1112704 h 2710149"/>
              <a:gd name="connsiteX2" fmla="*/ 2449416 w 2746872"/>
              <a:gd name="connsiteY2" fmla="*/ 1586429 h 2710149"/>
              <a:gd name="connsiteX3" fmla="*/ 1909590 w 2746872"/>
              <a:gd name="connsiteY3" fmla="*/ 2082188 h 2710149"/>
              <a:gd name="connsiteX4" fmla="*/ 1281628 w 2746872"/>
              <a:gd name="connsiteY4" fmla="*/ 2445745 h 2710149"/>
              <a:gd name="connsiteX5" fmla="*/ 609599 w 2746872"/>
              <a:gd name="connsiteY5" fmla="*/ 2655065 h 2710149"/>
              <a:gd name="connsiteX6" fmla="*/ 3672 w 2746872"/>
              <a:gd name="connsiteY6" fmla="*/ 2710149 h 2710149"/>
              <a:gd name="connsiteX7" fmla="*/ 28709 w 2746872"/>
              <a:gd name="connsiteY7" fmla="*/ 429658 h 2710149"/>
              <a:gd name="connsiteX8" fmla="*/ 521465 w 2746872"/>
              <a:gd name="connsiteY8" fmla="*/ 297455 h 2710149"/>
              <a:gd name="connsiteX9" fmla="*/ 785869 w 2746872"/>
              <a:gd name="connsiteY9"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492756 w 2718163"/>
              <a:gd name="connsiteY8" fmla="*/ 297455 h 2710149"/>
              <a:gd name="connsiteX9" fmla="*/ 757160 w 2718163"/>
              <a:gd name="connsiteY9"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492756 w 2718163"/>
              <a:gd name="connsiteY8" fmla="*/ 297455 h 2710149"/>
              <a:gd name="connsiteX9" fmla="*/ 757160 w 2718163"/>
              <a:gd name="connsiteY9"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492756 w 2718163"/>
              <a:gd name="connsiteY8" fmla="*/ 297455 h 2710149"/>
              <a:gd name="connsiteX9" fmla="*/ 495742 w 2718163"/>
              <a:gd name="connsiteY9" fmla="*/ 294485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492756 w 2718163"/>
              <a:gd name="connsiteY8" fmla="*/ 297455 h 2710149"/>
              <a:gd name="connsiteX9" fmla="*/ 495742 w 2718163"/>
              <a:gd name="connsiteY9" fmla="*/ 294485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492756 w 2718163"/>
              <a:gd name="connsiteY8" fmla="*/ 297455 h 2710149"/>
              <a:gd name="connsiteX9" fmla="*/ 495743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372576 w 2718163"/>
              <a:gd name="connsiteY8" fmla="*/ 342529 h 2710149"/>
              <a:gd name="connsiteX9" fmla="*/ 495743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372576 w 2718163"/>
              <a:gd name="connsiteY8" fmla="*/ 342529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372576 w 2718163"/>
              <a:gd name="connsiteY8" fmla="*/ 342529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420707 w 2718163"/>
              <a:gd name="connsiteY2" fmla="*/ 1586429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375640 w 2718163"/>
              <a:gd name="connsiteY2" fmla="*/ 1586430 h 2710149"/>
              <a:gd name="connsiteX3" fmla="*/ 1880881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375640 w 2718163"/>
              <a:gd name="connsiteY2" fmla="*/ 1586430 h 2710149"/>
              <a:gd name="connsiteX3" fmla="*/ 1844827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12704 h 2710149"/>
              <a:gd name="connsiteX2" fmla="*/ 2375640 w 2718163"/>
              <a:gd name="connsiteY2" fmla="*/ 1586430 h 2710149"/>
              <a:gd name="connsiteX3" fmla="*/ 1844827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 name="connsiteX0" fmla="*/ 757160 w 2718163"/>
              <a:gd name="connsiteY0" fmla="*/ 0 h 2710149"/>
              <a:gd name="connsiteX1" fmla="*/ 2718163 w 2718163"/>
              <a:gd name="connsiteY1" fmla="*/ 1151768 h 2710149"/>
              <a:gd name="connsiteX2" fmla="*/ 2375640 w 2718163"/>
              <a:gd name="connsiteY2" fmla="*/ 1586430 h 2710149"/>
              <a:gd name="connsiteX3" fmla="*/ 1844827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 name="connsiteX0" fmla="*/ 757160 w 2682109"/>
              <a:gd name="connsiteY0" fmla="*/ 0 h 2710149"/>
              <a:gd name="connsiteX1" fmla="*/ 2682109 w 2682109"/>
              <a:gd name="connsiteY1" fmla="*/ 1151768 h 2710149"/>
              <a:gd name="connsiteX2" fmla="*/ 2375640 w 2682109"/>
              <a:gd name="connsiteY2" fmla="*/ 1586430 h 2710149"/>
              <a:gd name="connsiteX3" fmla="*/ 1844827 w 2682109"/>
              <a:gd name="connsiteY3" fmla="*/ 2082188 h 2710149"/>
              <a:gd name="connsiteX4" fmla="*/ 1252919 w 2682109"/>
              <a:gd name="connsiteY4" fmla="*/ 2445745 h 2710149"/>
              <a:gd name="connsiteX5" fmla="*/ 580890 w 2682109"/>
              <a:gd name="connsiteY5" fmla="*/ 2655065 h 2710149"/>
              <a:gd name="connsiteX6" fmla="*/ 11018 w 2682109"/>
              <a:gd name="connsiteY6" fmla="*/ 2710149 h 2710149"/>
              <a:gd name="connsiteX7" fmla="*/ 0 w 2682109"/>
              <a:gd name="connsiteY7" fmla="*/ 429658 h 2710149"/>
              <a:gd name="connsiteX8" fmla="*/ 231365 w 2682109"/>
              <a:gd name="connsiteY8" fmla="*/ 378588 h 2710149"/>
              <a:gd name="connsiteX9" fmla="*/ 546819 w 2682109"/>
              <a:gd name="connsiteY9" fmla="*/ 222367 h 2710149"/>
              <a:gd name="connsiteX10" fmla="*/ 757160 w 2682109"/>
              <a:gd name="connsiteY10" fmla="*/ 0 h 2710149"/>
              <a:gd name="connsiteX0" fmla="*/ 757160 w 2718163"/>
              <a:gd name="connsiteY0" fmla="*/ 0 h 2710149"/>
              <a:gd name="connsiteX1" fmla="*/ 2718163 w 2718163"/>
              <a:gd name="connsiteY1" fmla="*/ 1151768 h 2710149"/>
              <a:gd name="connsiteX2" fmla="*/ 2375640 w 2718163"/>
              <a:gd name="connsiteY2" fmla="*/ 1586430 h 2710149"/>
              <a:gd name="connsiteX3" fmla="*/ 1844827 w 2718163"/>
              <a:gd name="connsiteY3" fmla="*/ 2082188 h 2710149"/>
              <a:gd name="connsiteX4" fmla="*/ 1252919 w 2718163"/>
              <a:gd name="connsiteY4" fmla="*/ 2445745 h 2710149"/>
              <a:gd name="connsiteX5" fmla="*/ 580890 w 2718163"/>
              <a:gd name="connsiteY5" fmla="*/ 2655065 h 2710149"/>
              <a:gd name="connsiteX6" fmla="*/ 11018 w 2718163"/>
              <a:gd name="connsiteY6" fmla="*/ 2710149 h 2710149"/>
              <a:gd name="connsiteX7" fmla="*/ 0 w 2718163"/>
              <a:gd name="connsiteY7" fmla="*/ 429658 h 2710149"/>
              <a:gd name="connsiteX8" fmla="*/ 231365 w 2718163"/>
              <a:gd name="connsiteY8" fmla="*/ 378588 h 2710149"/>
              <a:gd name="connsiteX9" fmla="*/ 546819 w 2718163"/>
              <a:gd name="connsiteY9" fmla="*/ 222367 h 2710149"/>
              <a:gd name="connsiteX10" fmla="*/ 757160 w 2718163"/>
              <a:gd name="connsiteY10" fmla="*/ 0 h 271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8163" h="2710149">
                <a:moveTo>
                  <a:pt x="757160" y="0"/>
                </a:moveTo>
                <a:lnTo>
                  <a:pt x="2718163" y="1151768"/>
                </a:lnTo>
                <a:lnTo>
                  <a:pt x="2375640" y="1586430"/>
                </a:lnTo>
                <a:lnTo>
                  <a:pt x="1844827" y="2082188"/>
                </a:lnTo>
                <a:lnTo>
                  <a:pt x="1252919" y="2445745"/>
                </a:lnTo>
                <a:lnTo>
                  <a:pt x="580890" y="2655065"/>
                </a:lnTo>
                <a:lnTo>
                  <a:pt x="11018" y="2710149"/>
                </a:lnTo>
                <a:cubicBezTo>
                  <a:pt x="7346" y="1949985"/>
                  <a:pt x="3672" y="1189822"/>
                  <a:pt x="0" y="429658"/>
                </a:cubicBezTo>
                <a:cubicBezTo>
                  <a:pt x="164252" y="385590"/>
                  <a:pt x="142225" y="413642"/>
                  <a:pt x="231365" y="378588"/>
                </a:cubicBezTo>
                <a:cubicBezTo>
                  <a:pt x="388594" y="323510"/>
                  <a:pt x="386586" y="298479"/>
                  <a:pt x="546819" y="222367"/>
                </a:cubicBezTo>
                <a:lnTo>
                  <a:pt x="757160" y="0"/>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Freeform 68">
            <a:hlinkClick r:id="rId40" action="ppaction://hlinksldjump"/>
          </p:cNvPr>
          <p:cNvSpPr>
            <a:spLocks noChangeAspect="1"/>
          </p:cNvSpPr>
          <p:nvPr/>
        </p:nvSpPr>
        <p:spPr>
          <a:xfrm>
            <a:off x="3725444" y="3586140"/>
            <a:ext cx="2053795" cy="2014560"/>
          </a:xfrm>
          <a:custGeom>
            <a:avLst/>
            <a:gdLst>
              <a:gd name="connsiteX0" fmla="*/ 2732183 w 2732183"/>
              <a:gd name="connsiteY0" fmla="*/ 429658 h 2743200"/>
              <a:gd name="connsiteX1" fmla="*/ 2732183 w 2732183"/>
              <a:gd name="connsiteY1" fmla="*/ 2743200 h 2743200"/>
              <a:gd name="connsiteX2" fmla="*/ 2104222 w 2732183"/>
              <a:gd name="connsiteY2" fmla="*/ 2655065 h 2743200"/>
              <a:gd name="connsiteX3" fmla="*/ 1145754 w 2732183"/>
              <a:gd name="connsiteY3" fmla="*/ 2324559 h 2743200"/>
              <a:gd name="connsiteX4" fmla="*/ 539826 w 2732183"/>
              <a:gd name="connsiteY4" fmla="*/ 1828800 h 2743200"/>
              <a:gd name="connsiteX5" fmla="*/ 11017 w 2732183"/>
              <a:gd name="connsiteY5" fmla="*/ 1167788 h 2743200"/>
              <a:gd name="connsiteX6" fmla="*/ 0 w 2732183"/>
              <a:gd name="connsiteY6" fmla="*/ 1123721 h 2743200"/>
              <a:gd name="connsiteX7" fmla="*/ 1938969 w 2732183"/>
              <a:gd name="connsiteY7" fmla="*/ 0 h 2743200"/>
              <a:gd name="connsiteX8" fmla="*/ 2225407 w 2732183"/>
              <a:gd name="connsiteY8" fmla="*/ 286439 h 2743200"/>
              <a:gd name="connsiteX9" fmla="*/ 2732183 w 2732183"/>
              <a:gd name="connsiteY9"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145754 w 2732183"/>
              <a:gd name="connsiteY3" fmla="*/ 2324559 h 2743200"/>
              <a:gd name="connsiteX4" fmla="*/ 539826 w 2732183"/>
              <a:gd name="connsiteY4" fmla="*/ 1828800 h 2743200"/>
              <a:gd name="connsiteX5" fmla="*/ 11017 w 2732183"/>
              <a:gd name="connsiteY5" fmla="*/ 1167788 h 2743200"/>
              <a:gd name="connsiteX6" fmla="*/ 0 w 2732183"/>
              <a:gd name="connsiteY6" fmla="*/ 1123721 h 2743200"/>
              <a:gd name="connsiteX7" fmla="*/ 1938969 w 2732183"/>
              <a:gd name="connsiteY7" fmla="*/ 0 h 2743200"/>
              <a:gd name="connsiteX8" fmla="*/ 2225407 w 2732183"/>
              <a:gd name="connsiteY8" fmla="*/ 286439 h 2743200"/>
              <a:gd name="connsiteX9" fmla="*/ 2492799 w 2732183"/>
              <a:gd name="connsiteY9" fmla="*/ 411985 h 2743200"/>
              <a:gd name="connsiteX10" fmla="*/ 2732183 w 2732183"/>
              <a:gd name="connsiteY10"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145754 w 2732183"/>
              <a:gd name="connsiteY3" fmla="*/ 2324559 h 2743200"/>
              <a:gd name="connsiteX4" fmla="*/ 539826 w 2732183"/>
              <a:gd name="connsiteY4" fmla="*/ 1828800 h 2743200"/>
              <a:gd name="connsiteX5" fmla="*/ 11017 w 2732183"/>
              <a:gd name="connsiteY5" fmla="*/ 1167788 h 2743200"/>
              <a:gd name="connsiteX6" fmla="*/ 0 w 2732183"/>
              <a:gd name="connsiteY6" fmla="*/ 1123721 h 2743200"/>
              <a:gd name="connsiteX7" fmla="*/ 1938969 w 2732183"/>
              <a:gd name="connsiteY7" fmla="*/ 0 h 2743200"/>
              <a:gd name="connsiteX8" fmla="*/ 2225407 w 2732183"/>
              <a:gd name="connsiteY8" fmla="*/ 286439 h 2743200"/>
              <a:gd name="connsiteX9" fmla="*/ 2492799 w 2732183"/>
              <a:gd name="connsiteY9" fmla="*/ 411985 h 2743200"/>
              <a:gd name="connsiteX10" fmla="*/ 2732183 w 2732183"/>
              <a:gd name="connsiteY10"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145754 w 2732183"/>
              <a:gd name="connsiteY3" fmla="*/ 2324559 h 2743200"/>
              <a:gd name="connsiteX4" fmla="*/ 1136224 w 2732183"/>
              <a:gd name="connsiteY4" fmla="*/ 2269925 h 2743200"/>
              <a:gd name="connsiteX5" fmla="*/ 539826 w 2732183"/>
              <a:gd name="connsiteY5" fmla="*/ 1828800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248252 w 2732183"/>
              <a:gd name="connsiteY3" fmla="*/ 2324559 h 2743200"/>
              <a:gd name="connsiteX4" fmla="*/ 1136224 w 2732183"/>
              <a:gd name="connsiteY4" fmla="*/ 2269925 h 2743200"/>
              <a:gd name="connsiteX5" fmla="*/ 539826 w 2732183"/>
              <a:gd name="connsiteY5" fmla="*/ 1828800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248252 w 2732183"/>
              <a:gd name="connsiteY3" fmla="*/ 2324559 h 2743200"/>
              <a:gd name="connsiteX4" fmla="*/ 1136224 w 2732183"/>
              <a:gd name="connsiteY4" fmla="*/ 2269925 h 2743200"/>
              <a:gd name="connsiteX5" fmla="*/ 539826 w 2732183"/>
              <a:gd name="connsiteY5" fmla="*/ 1828800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248252 w 2732183"/>
              <a:gd name="connsiteY3" fmla="*/ 2324559 h 2743200"/>
              <a:gd name="connsiteX4" fmla="*/ 1136224 w 2732183"/>
              <a:gd name="connsiteY4" fmla="*/ 2269925 h 2743200"/>
              <a:gd name="connsiteX5" fmla="*/ 539826 w 2732183"/>
              <a:gd name="connsiteY5" fmla="*/ 1828800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248252 w 2732183"/>
              <a:gd name="connsiteY3" fmla="*/ 2324559 h 2743200"/>
              <a:gd name="connsiteX4" fmla="*/ 1021669 w 2732183"/>
              <a:gd name="connsiteY4" fmla="*/ 2179489 h 2743200"/>
              <a:gd name="connsiteX5" fmla="*/ 539826 w 2732183"/>
              <a:gd name="connsiteY5" fmla="*/ 1828800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248252 w 2732183"/>
              <a:gd name="connsiteY3" fmla="*/ 2324559 h 2743200"/>
              <a:gd name="connsiteX4" fmla="*/ 1021669 w 2732183"/>
              <a:gd name="connsiteY4" fmla="*/ 2179489 h 2743200"/>
              <a:gd name="connsiteX5" fmla="*/ 539826 w 2732183"/>
              <a:gd name="connsiteY5" fmla="*/ 1792626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248252 w 2732183"/>
              <a:gd name="connsiteY3" fmla="*/ 2324559 h 2743200"/>
              <a:gd name="connsiteX4" fmla="*/ 1021669 w 2732183"/>
              <a:gd name="connsiteY4" fmla="*/ 2179489 h 2743200"/>
              <a:gd name="connsiteX5" fmla="*/ 539826 w 2732183"/>
              <a:gd name="connsiteY5" fmla="*/ 1792626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55065 h 2743200"/>
              <a:gd name="connsiteX3" fmla="*/ 1248252 w 2732183"/>
              <a:gd name="connsiteY3" fmla="*/ 2324559 h 2743200"/>
              <a:gd name="connsiteX4" fmla="*/ 1021669 w 2732183"/>
              <a:gd name="connsiteY4" fmla="*/ 2179489 h 2743200"/>
              <a:gd name="connsiteX5" fmla="*/ 539826 w 2732183"/>
              <a:gd name="connsiteY5" fmla="*/ 1792626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15877 h 2743200"/>
              <a:gd name="connsiteX3" fmla="*/ 1248252 w 2732183"/>
              <a:gd name="connsiteY3" fmla="*/ 2324559 h 2743200"/>
              <a:gd name="connsiteX4" fmla="*/ 1021669 w 2732183"/>
              <a:gd name="connsiteY4" fmla="*/ 2179489 h 2743200"/>
              <a:gd name="connsiteX5" fmla="*/ 539826 w 2732183"/>
              <a:gd name="connsiteY5" fmla="*/ 1792626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743200"/>
              <a:gd name="connsiteX1" fmla="*/ 2732183 w 2732183"/>
              <a:gd name="connsiteY1" fmla="*/ 2743200 h 2743200"/>
              <a:gd name="connsiteX2" fmla="*/ 2104222 w 2732183"/>
              <a:gd name="connsiteY2" fmla="*/ 2615877 h 2743200"/>
              <a:gd name="connsiteX3" fmla="*/ 1248252 w 2732183"/>
              <a:gd name="connsiteY3" fmla="*/ 2324559 h 2743200"/>
              <a:gd name="connsiteX4" fmla="*/ 1021669 w 2732183"/>
              <a:gd name="connsiteY4" fmla="*/ 2179489 h 2743200"/>
              <a:gd name="connsiteX5" fmla="*/ 539826 w 2732183"/>
              <a:gd name="connsiteY5" fmla="*/ 1792626 h 2743200"/>
              <a:gd name="connsiteX6" fmla="*/ 11017 w 2732183"/>
              <a:gd name="connsiteY6" fmla="*/ 1167788 h 2743200"/>
              <a:gd name="connsiteX7" fmla="*/ 0 w 2732183"/>
              <a:gd name="connsiteY7" fmla="*/ 1123721 h 2743200"/>
              <a:gd name="connsiteX8" fmla="*/ 1938969 w 2732183"/>
              <a:gd name="connsiteY8" fmla="*/ 0 h 2743200"/>
              <a:gd name="connsiteX9" fmla="*/ 2225407 w 2732183"/>
              <a:gd name="connsiteY9" fmla="*/ 286439 h 2743200"/>
              <a:gd name="connsiteX10" fmla="*/ 2492799 w 2732183"/>
              <a:gd name="connsiteY10" fmla="*/ 411985 h 2743200"/>
              <a:gd name="connsiteX11" fmla="*/ 2732183 w 2732183"/>
              <a:gd name="connsiteY11" fmla="*/ 429658 h 2743200"/>
              <a:gd name="connsiteX0" fmla="*/ 2732183 w 2732183"/>
              <a:gd name="connsiteY0" fmla="*/ 429658 h 2679894"/>
              <a:gd name="connsiteX1" fmla="*/ 2732183 w 2732183"/>
              <a:gd name="connsiteY1" fmla="*/ 2679894 h 2679894"/>
              <a:gd name="connsiteX2" fmla="*/ 2104222 w 2732183"/>
              <a:gd name="connsiteY2" fmla="*/ 2615877 h 2679894"/>
              <a:gd name="connsiteX3" fmla="*/ 1248252 w 2732183"/>
              <a:gd name="connsiteY3" fmla="*/ 2324559 h 2679894"/>
              <a:gd name="connsiteX4" fmla="*/ 1021669 w 2732183"/>
              <a:gd name="connsiteY4" fmla="*/ 2179489 h 2679894"/>
              <a:gd name="connsiteX5" fmla="*/ 539826 w 2732183"/>
              <a:gd name="connsiteY5" fmla="*/ 1792626 h 2679894"/>
              <a:gd name="connsiteX6" fmla="*/ 11017 w 2732183"/>
              <a:gd name="connsiteY6" fmla="*/ 1167788 h 2679894"/>
              <a:gd name="connsiteX7" fmla="*/ 0 w 2732183"/>
              <a:gd name="connsiteY7" fmla="*/ 1123721 h 2679894"/>
              <a:gd name="connsiteX8" fmla="*/ 1938969 w 2732183"/>
              <a:gd name="connsiteY8" fmla="*/ 0 h 2679894"/>
              <a:gd name="connsiteX9" fmla="*/ 2225407 w 2732183"/>
              <a:gd name="connsiteY9" fmla="*/ 286439 h 2679894"/>
              <a:gd name="connsiteX10" fmla="*/ 2492799 w 2732183"/>
              <a:gd name="connsiteY10" fmla="*/ 411985 h 2679894"/>
              <a:gd name="connsiteX11" fmla="*/ 2732183 w 2732183"/>
              <a:gd name="connsiteY11" fmla="*/ 429658 h 2679894"/>
              <a:gd name="connsiteX0" fmla="*/ 2732183 w 2732183"/>
              <a:gd name="connsiteY0" fmla="*/ 429658 h 2679894"/>
              <a:gd name="connsiteX1" fmla="*/ 2732183 w 2732183"/>
              <a:gd name="connsiteY1" fmla="*/ 2679894 h 2679894"/>
              <a:gd name="connsiteX2" fmla="*/ 2104222 w 2732183"/>
              <a:gd name="connsiteY2" fmla="*/ 2615877 h 2679894"/>
              <a:gd name="connsiteX3" fmla="*/ 1248252 w 2732183"/>
              <a:gd name="connsiteY3" fmla="*/ 2324559 h 2679894"/>
              <a:gd name="connsiteX4" fmla="*/ 1021669 w 2732183"/>
              <a:gd name="connsiteY4" fmla="*/ 2179489 h 2679894"/>
              <a:gd name="connsiteX5" fmla="*/ 539826 w 2732183"/>
              <a:gd name="connsiteY5" fmla="*/ 1792626 h 2679894"/>
              <a:gd name="connsiteX6" fmla="*/ 11017 w 2732183"/>
              <a:gd name="connsiteY6" fmla="*/ 1167788 h 2679894"/>
              <a:gd name="connsiteX7" fmla="*/ 0 w 2732183"/>
              <a:gd name="connsiteY7" fmla="*/ 1123721 h 2679894"/>
              <a:gd name="connsiteX8" fmla="*/ 1938969 w 2732183"/>
              <a:gd name="connsiteY8" fmla="*/ 0 h 2679894"/>
              <a:gd name="connsiteX9" fmla="*/ 2225407 w 2732183"/>
              <a:gd name="connsiteY9" fmla="*/ 286439 h 2679894"/>
              <a:gd name="connsiteX10" fmla="*/ 2492799 w 2732183"/>
              <a:gd name="connsiteY10" fmla="*/ 411985 h 2679894"/>
              <a:gd name="connsiteX11" fmla="*/ 2732183 w 2732183"/>
              <a:gd name="connsiteY11" fmla="*/ 429658 h 2679894"/>
              <a:gd name="connsiteX0" fmla="*/ 2732183 w 2732183"/>
              <a:gd name="connsiteY0" fmla="*/ 429658 h 2679894"/>
              <a:gd name="connsiteX1" fmla="*/ 2732183 w 2732183"/>
              <a:gd name="connsiteY1" fmla="*/ 2679894 h 2679894"/>
              <a:gd name="connsiteX2" fmla="*/ 2104222 w 2732183"/>
              <a:gd name="connsiteY2" fmla="*/ 2615877 h 2679894"/>
              <a:gd name="connsiteX3" fmla="*/ 1248252 w 2732183"/>
              <a:gd name="connsiteY3" fmla="*/ 2324559 h 2679894"/>
              <a:gd name="connsiteX4" fmla="*/ 1021669 w 2732183"/>
              <a:gd name="connsiteY4" fmla="*/ 2179489 h 2679894"/>
              <a:gd name="connsiteX5" fmla="*/ 539826 w 2732183"/>
              <a:gd name="connsiteY5" fmla="*/ 1792626 h 2679894"/>
              <a:gd name="connsiteX6" fmla="*/ 11017 w 2732183"/>
              <a:gd name="connsiteY6" fmla="*/ 1167788 h 2679894"/>
              <a:gd name="connsiteX7" fmla="*/ 0 w 2732183"/>
              <a:gd name="connsiteY7" fmla="*/ 1123721 h 2679894"/>
              <a:gd name="connsiteX8" fmla="*/ 1938969 w 2732183"/>
              <a:gd name="connsiteY8" fmla="*/ 0 h 2679894"/>
              <a:gd name="connsiteX9" fmla="*/ 2225407 w 2732183"/>
              <a:gd name="connsiteY9" fmla="*/ 286439 h 2679894"/>
              <a:gd name="connsiteX10" fmla="*/ 2492799 w 2732183"/>
              <a:gd name="connsiteY10" fmla="*/ 411985 h 2679894"/>
              <a:gd name="connsiteX11" fmla="*/ 2732183 w 2732183"/>
              <a:gd name="connsiteY11" fmla="*/ 429658 h 267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183" h="2679894">
                <a:moveTo>
                  <a:pt x="2732183" y="429658"/>
                </a:moveTo>
                <a:lnTo>
                  <a:pt x="2732183" y="2679894"/>
                </a:lnTo>
                <a:cubicBezTo>
                  <a:pt x="2522863" y="2673628"/>
                  <a:pt x="2313542" y="2637216"/>
                  <a:pt x="2104222" y="2615877"/>
                </a:cubicBezTo>
                <a:cubicBezTo>
                  <a:pt x="1770666" y="2567003"/>
                  <a:pt x="1533575" y="2421665"/>
                  <a:pt x="1248252" y="2324559"/>
                </a:cubicBezTo>
                <a:cubicBezTo>
                  <a:pt x="1171328" y="2275442"/>
                  <a:pt x="1139740" y="2262116"/>
                  <a:pt x="1021669" y="2179489"/>
                </a:cubicBezTo>
                <a:cubicBezTo>
                  <a:pt x="840292" y="2039587"/>
                  <a:pt x="727361" y="1976316"/>
                  <a:pt x="539826" y="1792626"/>
                </a:cubicBezTo>
                <a:cubicBezTo>
                  <a:pt x="336412" y="1566286"/>
                  <a:pt x="144636" y="1435025"/>
                  <a:pt x="11017" y="1167788"/>
                </a:cubicBezTo>
                <a:lnTo>
                  <a:pt x="0" y="1123721"/>
                </a:lnTo>
                <a:lnTo>
                  <a:pt x="1938969" y="0"/>
                </a:lnTo>
                <a:cubicBezTo>
                  <a:pt x="2228054" y="277967"/>
                  <a:pt x="2104823" y="182153"/>
                  <a:pt x="2225407" y="286439"/>
                </a:cubicBezTo>
                <a:lnTo>
                  <a:pt x="2492799" y="411985"/>
                </a:lnTo>
                <a:lnTo>
                  <a:pt x="2732183" y="429658"/>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
                                        <p:tgtEl>
                                          <p:spTgt spid="5"/>
                                        </p:tgtEl>
                                      </p:cBhvr>
                                    </p:animEffect>
                                  </p:childTnLst>
                                </p:cTn>
                              </p:par>
                            </p:childTnLst>
                          </p:cTn>
                        </p:par>
                        <p:par>
                          <p:cTn id="15" fill="hold">
                            <p:stCondLst>
                              <p:cond delay="4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
                                        <p:tgtEl>
                                          <p:spTgt spid="4"/>
                                        </p:tgtEl>
                                      </p:cBhvr>
                                    </p:animEffect>
                                  </p:childTnLst>
                                </p:cTn>
                              </p:par>
                            </p:childTnLst>
                          </p:cTn>
                        </p:par>
                        <p:par>
                          <p:cTn id="22" fill="hold">
                            <p:stCondLst>
                              <p:cond delay="6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
                                        <p:tgtEl>
                                          <p:spTgt spid="3"/>
                                        </p:tgtEl>
                                      </p:cBhvr>
                                    </p:animEffect>
                                  </p:childTnLst>
                                </p:cTn>
                              </p:par>
                            </p:childTnLst>
                          </p:cTn>
                        </p:par>
                        <p:par>
                          <p:cTn id="29" fill="hold">
                            <p:stCondLst>
                              <p:cond delay="8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
                                        <p:tgtEl>
                                          <p:spTgt spid="2"/>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200"/>
                                        <p:tgtEl>
                                          <p:spTgt spid="58"/>
                                        </p:tgtEl>
                                      </p:cBhvr>
                                    </p:animEffect>
                                  </p:childTnLst>
                                </p:cTn>
                              </p:par>
                            </p:childTnLst>
                          </p:cTn>
                        </p:par>
                        <p:par>
                          <p:cTn id="43" fill="hold">
                            <p:stCondLst>
                              <p:cond delay="12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2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292"/>
                                        </p:tgtEl>
                                        <p:attrNameLst>
                                          <p:attrName>style.visibility</p:attrName>
                                        </p:attrNameLst>
                                      </p:cBhvr>
                                      <p:to>
                                        <p:strVal val="visible"/>
                                      </p:to>
                                    </p:set>
                                    <p:animEffect transition="in" filter="fade">
                                      <p:cBhvr>
                                        <p:cTn id="54" dur="500"/>
                                        <p:tgtEl>
                                          <p:spTgt spid="10292"/>
                                        </p:tgtEl>
                                      </p:cBhvr>
                                    </p:animEffect>
                                  </p:childTnLst>
                                </p:cTn>
                              </p:par>
                              <p:par>
                                <p:cTn id="55" presetID="10" presetClass="entr" presetSubtype="0" fill="hold" nodeType="withEffect">
                                  <p:stCondLst>
                                    <p:cond delay="0"/>
                                  </p:stCondLst>
                                  <p:childTnLst>
                                    <p:set>
                                      <p:cBhvr>
                                        <p:cTn id="56" dur="1" fill="hold">
                                          <p:stCondLst>
                                            <p:cond delay="0"/>
                                          </p:stCondLst>
                                        </p:cTn>
                                        <p:tgtEl>
                                          <p:spTgt spid="10262"/>
                                        </p:tgtEl>
                                        <p:attrNameLst>
                                          <p:attrName>style.visibility</p:attrName>
                                        </p:attrNameLst>
                                      </p:cBhvr>
                                      <p:to>
                                        <p:strVal val="visible"/>
                                      </p:to>
                                    </p:set>
                                    <p:animEffect transition="in" filter="fade">
                                      <p:cBhvr>
                                        <p:cTn id="57" dur="500"/>
                                        <p:tgtEl>
                                          <p:spTgt spid="10262"/>
                                        </p:tgtEl>
                                      </p:cBhvr>
                                    </p:animEffect>
                                  </p:childTnLst>
                                </p:cTn>
                              </p:par>
                              <p:par>
                                <p:cTn id="58" presetID="35" presetClass="path" presetSubtype="0" accel="50000" decel="50000" fill="hold" nodeType="withEffect">
                                  <p:stCondLst>
                                    <p:cond delay="0"/>
                                  </p:stCondLst>
                                  <p:childTnLst>
                                    <p:animMotion origin="layout" path="M -4.16667E-6 -4.6403E-6 L -0.07048 -0.13439 " pathEditMode="relative" rAng="0" ptsTypes="AA">
                                      <p:cBhvr>
                                        <p:cTn id="59" dur="500" fill="hold"/>
                                        <p:tgtEl>
                                          <p:spTgt spid="5"/>
                                        </p:tgtEl>
                                        <p:attrNameLst>
                                          <p:attrName>ppt_x</p:attrName>
                                          <p:attrName>ppt_y</p:attrName>
                                        </p:attrNameLst>
                                      </p:cBhvr>
                                      <p:rCtr x="-35" y="-67"/>
                                    </p:animMotion>
                                  </p:childTnLst>
                                </p:cTn>
                              </p:par>
                              <p:par>
                                <p:cTn id="60" presetID="10" presetClass="exit" presetSubtype="0" fill="hold" nodeType="with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par>
                          <p:cTn id="63" fill="hold">
                            <p:stCondLst>
                              <p:cond delay="500"/>
                            </p:stCondLst>
                            <p:childTnLst>
                              <p:par>
                                <p:cTn id="64" presetID="63" presetClass="path" presetSubtype="0" accel="50000" decel="50000" fill="hold" grpId="1" nodeType="afterEffect">
                                  <p:stCondLst>
                                    <p:cond delay="0"/>
                                  </p:stCondLst>
                                  <p:childTnLst>
                                    <p:animMotion origin="layout" path="M -0.0309 0.05139 L 0.34861 0.05139 " pathEditMode="relative" rAng="0" ptsTypes="AA">
                                      <p:cBhvr>
                                        <p:cTn id="65" dur="500" fill="hold"/>
                                        <p:tgtEl>
                                          <p:spTgt spid="45"/>
                                        </p:tgtEl>
                                        <p:attrNameLst>
                                          <p:attrName>ppt_x</p:attrName>
                                          <p:attrName>ppt_y</p:attrName>
                                        </p:attrNameLst>
                                      </p:cBhvr>
                                      <p:rCtr x="190" y="0"/>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283"/>
                                        </p:tgtEl>
                                        <p:attrNameLst>
                                          <p:attrName>style.visibility</p:attrName>
                                        </p:attrNameLst>
                                      </p:cBhvr>
                                      <p:to>
                                        <p:strVal val="visible"/>
                                      </p:to>
                                    </p:set>
                                    <p:animEffect transition="in" filter="fade">
                                      <p:cBhvr>
                                        <p:cTn id="70" dur="500"/>
                                        <p:tgtEl>
                                          <p:spTgt spid="10283"/>
                                        </p:tgtEl>
                                      </p:cBhvr>
                                    </p:animEffect>
                                  </p:childTnLst>
                                </p:cTn>
                              </p:par>
                              <p:par>
                                <p:cTn id="71" presetID="35" presetClass="path" presetSubtype="0" accel="50000" decel="50000" fill="hold" grpId="0" nodeType="withEffect">
                                  <p:stCondLst>
                                    <p:cond delay="0"/>
                                  </p:stCondLst>
                                  <p:childTnLst>
                                    <p:animMotion origin="layout" path="M 0.38472 0.05139 L -0.0309 0.05139 " pathEditMode="relative" rAng="0" ptsTypes="AA">
                                      <p:cBhvr>
                                        <p:cTn id="72" dur="500" fill="hold"/>
                                        <p:tgtEl>
                                          <p:spTgt spid="45"/>
                                        </p:tgtEl>
                                        <p:attrNameLst>
                                          <p:attrName>ppt_x</p:attrName>
                                          <p:attrName>ppt_y</p:attrName>
                                        </p:attrNameLst>
                                      </p:cBhvr>
                                      <p:rCtr x="-208" y="0"/>
                                    </p:animMotion>
                                  </p:childTnLst>
                                </p:cTn>
                              </p:par>
                              <p:par>
                                <p:cTn id="73" presetID="42" presetClass="path" presetSubtype="0" accel="50000" decel="50000" fill="hold" nodeType="withEffect">
                                  <p:stCondLst>
                                    <p:cond delay="0"/>
                                  </p:stCondLst>
                                  <p:childTnLst>
                                    <p:animMotion origin="layout" path="M -4.44444E-6 -3.02336E-6 L -0.12916 -0.00185 " pathEditMode="relative" rAng="0" ptsTypes="AA">
                                      <p:cBhvr>
                                        <p:cTn id="74" dur="500" fill="hold"/>
                                        <p:tgtEl>
                                          <p:spTgt spid="4"/>
                                        </p:tgtEl>
                                        <p:attrNameLst>
                                          <p:attrName>ppt_x</p:attrName>
                                          <p:attrName>ppt_y</p:attrName>
                                        </p:attrNameLst>
                                      </p:cBhvr>
                                      <p:rCtr x="-65" y="-1"/>
                                    </p:animMotion>
                                  </p:childTnLst>
                                </p:cTn>
                              </p:par>
                              <p:par>
                                <p:cTn id="75" presetID="10" presetClass="exit" presetSubtype="0" fill="hold" nodeType="withEffect">
                                  <p:stCondLst>
                                    <p:cond delay="0"/>
                                  </p:stCondLst>
                                  <p:childTnLst>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childTnLst>
                          </p:cTn>
                        </p:par>
                        <p:par>
                          <p:cTn id="78" fill="hold">
                            <p:stCondLst>
                              <p:cond delay="500"/>
                            </p:stCondLst>
                            <p:childTnLst>
                              <p:par>
                                <p:cTn id="79" presetID="63" presetClass="path" presetSubtype="0" accel="50000" decel="50000" fill="hold" grpId="0" nodeType="afterEffect">
                                  <p:stCondLst>
                                    <p:cond delay="0"/>
                                  </p:stCondLst>
                                  <p:childTnLst>
                                    <p:animMotion origin="layout" path="M -1.11111E-6 -0.00833 L 0.32865 -0.00833 " pathEditMode="relative" rAng="0" ptsTypes="AA">
                                      <p:cBhvr>
                                        <p:cTn id="80" dur="500" fill="hold"/>
                                        <p:tgtEl>
                                          <p:spTgt spid="46"/>
                                        </p:tgtEl>
                                        <p:attrNameLst>
                                          <p:attrName>ppt_x</p:attrName>
                                          <p:attrName>ppt_y</p:attrName>
                                        </p:attrNameLst>
                                      </p:cBhvr>
                                      <p:rCtr x="164" y="0"/>
                                    </p:animMotion>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294"/>
                                        </p:tgtEl>
                                        <p:attrNameLst>
                                          <p:attrName>style.visibility</p:attrName>
                                        </p:attrNameLst>
                                      </p:cBhvr>
                                      <p:to>
                                        <p:strVal val="visible"/>
                                      </p:to>
                                    </p:set>
                                    <p:animEffect transition="in" filter="fade">
                                      <p:cBhvr>
                                        <p:cTn id="85" dur="500"/>
                                        <p:tgtEl>
                                          <p:spTgt spid="10294"/>
                                        </p:tgtEl>
                                      </p:cBhvr>
                                    </p:animEffect>
                                  </p:childTnLst>
                                </p:cTn>
                              </p:par>
                              <p:par>
                                <p:cTn id="86" presetID="35" presetClass="path" presetSubtype="0" accel="50000" decel="50000" fill="hold" grpId="1" nodeType="withEffect">
                                  <p:stCondLst>
                                    <p:cond delay="0"/>
                                  </p:stCondLst>
                                  <p:childTnLst>
                                    <p:animMotion origin="layout" path="M 0.32882 -0.00833 L -0.00035 -0.00833 " pathEditMode="relative" rAng="0" ptsTypes="AA">
                                      <p:cBhvr>
                                        <p:cTn id="87" dur="500" fill="hold"/>
                                        <p:tgtEl>
                                          <p:spTgt spid="46"/>
                                        </p:tgtEl>
                                        <p:attrNameLst>
                                          <p:attrName>ppt_x</p:attrName>
                                          <p:attrName>ppt_y</p:attrName>
                                        </p:attrNameLst>
                                      </p:cBhvr>
                                      <p:rCtr x="-165" y="0"/>
                                    </p:animMotion>
                                  </p:childTnLst>
                                </p:cTn>
                              </p:par>
                              <p:par>
                                <p:cTn id="88" presetID="63" presetClass="path" presetSubtype="0" accel="50000" decel="50000" fill="hold" nodeType="withEffect">
                                  <p:stCondLst>
                                    <p:cond delay="0"/>
                                  </p:stCondLst>
                                  <p:childTnLst>
                                    <p:animMotion origin="layout" path="M 5E-6 2.35947E-6 L -0.05452 0.10132 " pathEditMode="relative" rAng="0" ptsTypes="AA">
                                      <p:cBhvr>
                                        <p:cTn id="89" dur="500" fill="hold"/>
                                        <p:tgtEl>
                                          <p:spTgt spid="3"/>
                                        </p:tgtEl>
                                        <p:attrNameLst>
                                          <p:attrName>ppt_x</p:attrName>
                                          <p:attrName>ppt_y</p:attrName>
                                        </p:attrNameLst>
                                      </p:cBhvr>
                                      <p:rCtr x="-27" y="51"/>
                                    </p:animMotion>
                                  </p:childTnLst>
                                </p:cTn>
                              </p:par>
                              <p:par>
                                <p:cTn id="90" presetID="10" presetClass="exit" presetSubtype="0" fill="hold" nodeType="withEffect">
                                  <p:stCondLst>
                                    <p:cond delay="0"/>
                                  </p:stCondLst>
                                  <p:childTnLst>
                                    <p:animEffect transition="out" filter="fade">
                                      <p:cBhvr>
                                        <p:cTn id="91" dur="500"/>
                                        <p:tgtEl>
                                          <p:spTgt spid="3"/>
                                        </p:tgtEl>
                                      </p:cBhvr>
                                    </p:animEffect>
                                    <p:set>
                                      <p:cBhvr>
                                        <p:cTn id="92" dur="1" fill="hold">
                                          <p:stCondLst>
                                            <p:cond delay="499"/>
                                          </p:stCondLst>
                                        </p:cTn>
                                        <p:tgtEl>
                                          <p:spTgt spid="3"/>
                                        </p:tgtEl>
                                        <p:attrNameLst>
                                          <p:attrName>style.visibility</p:attrName>
                                        </p:attrNameLst>
                                      </p:cBhvr>
                                      <p:to>
                                        <p:strVal val="hidden"/>
                                      </p:to>
                                    </p:set>
                                  </p:childTnLst>
                                </p:cTn>
                              </p:par>
                            </p:childTnLst>
                          </p:cTn>
                        </p:par>
                        <p:par>
                          <p:cTn id="93" fill="hold">
                            <p:stCondLst>
                              <p:cond delay="500"/>
                            </p:stCondLst>
                            <p:childTnLst>
                              <p:par>
                                <p:cTn id="94" presetID="63" presetClass="path" presetSubtype="0" accel="50000" decel="50000" fill="hold" grpId="0" nodeType="afterEffect">
                                  <p:stCondLst>
                                    <p:cond delay="0"/>
                                  </p:stCondLst>
                                  <p:childTnLst>
                                    <p:animMotion origin="layout" path="M 2.5E-6 -0.00624 L 0.32847 -0.00624 " pathEditMode="relative" rAng="0" ptsTypes="AA">
                                      <p:cBhvr>
                                        <p:cTn id="95" dur="500" fill="hold"/>
                                        <p:tgtEl>
                                          <p:spTgt spid="48"/>
                                        </p:tgtEl>
                                        <p:attrNameLst>
                                          <p:attrName>ppt_x</p:attrName>
                                          <p:attrName>ppt_y</p:attrName>
                                        </p:attrNameLst>
                                      </p:cBhvr>
                                      <p:rCtr x="164" y="0"/>
                                    </p:animMotion>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03"/>
                                        </p:tgtEl>
                                        <p:attrNameLst>
                                          <p:attrName>style.visibility</p:attrName>
                                        </p:attrNameLst>
                                      </p:cBhvr>
                                      <p:to>
                                        <p:strVal val="visible"/>
                                      </p:to>
                                    </p:set>
                                    <p:animEffect transition="in" filter="fade">
                                      <p:cBhvr>
                                        <p:cTn id="100" dur="500"/>
                                        <p:tgtEl>
                                          <p:spTgt spid="10303"/>
                                        </p:tgtEl>
                                      </p:cBhvr>
                                    </p:animEffect>
                                  </p:childTnLst>
                                </p:cTn>
                              </p:par>
                              <p:par>
                                <p:cTn id="101" presetID="35" presetClass="path" presetSubtype="0" accel="50000" decel="50000" fill="hold" grpId="1" nodeType="withEffect">
                                  <p:stCondLst>
                                    <p:cond delay="0"/>
                                  </p:stCondLst>
                                  <p:childTnLst>
                                    <p:animMotion origin="layout" path="M 0.32691 -0.00647 L -0.00157 -0.00647 " pathEditMode="relative" rAng="0" ptsTypes="AA">
                                      <p:cBhvr>
                                        <p:cTn id="102" dur="500" fill="hold"/>
                                        <p:tgtEl>
                                          <p:spTgt spid="48"/>
                                        </p:tgtEl>
                                        <p:attrNameLst>
                                          <p:attrName>ppt_x</p:attrName>
                                          <p:attrName>ppt_y</p:attrName>
                                        </p:attrNameLst>
                                      </p:cBhvr>
                                      <p:rCtr x="-164" y="0"/>
                                    </p:animMotion>
                                  </p:childTnLst>
                                </p:cTn>
                              </p:par>
                              <p:par>
                                <p:cTn id="103" presetID="63" presetClass="path" presetSubtype="0" accel="50000" decel="50000" fill="hold" nodeType="withEffect">
                                  <p:stCondLst>
                                    <p:cond delay="0"/>
                                  </p:stCondLst>
                                  <p:childTnLst>
                                    <p:animMotion origin="layout" path="M 1.66667E-6 4.06431E-6 L 0.06493 0.10733 " pathEditMode="relative" rAng="0" ptsTypes="AA">
                                      <p:cBhvr>
                                        <p:cTn id="104" dur="500" fill="hold"/>
                                        <p:tgtEl>
                                          <p:spTgt spid="2"/>
                                        </p:tgtEl>
                                        <p:attrNameLst>
                                          <p:attrName>ppt_x</p:attrName>
                                          <p:attrName>ppt_y</p:attrName>
                                        </p:attrNameLst>
                                      </p:cBhvr>
                                      <p:rCtr x="32" y="54"/>
                                    </p:animMotion>
                                  </p:childTnLst>
                                </p:cTn>
                              </p:par>
                              <p:par>
                                <p:cTn id="105" presetID="10" presetClass="exit" presetSubtype="0" fill="hold" nodeType="withEffect">
                                  <p:stCondLst>
                                    <p:cond delay="0"/>
                                  </p:stCondLst>
                                  <p:childTnLst>
                                    <p:animEffect transition="out" filter="fade">
                                      <p:cBhvr>
                                        <p:cTn id="106" dur="500"/>
                                        <p:tgtEl>
                                          <p:spTgt spid="2"/>
                                        </p:tgtEl>
                                      </p:cBhvr>
                                    </p:animEffect>
                                    <p:set>
                                      <p:cBhvr>
                                        <p:cTn id="107" dur="1" fill="hold">
                                          <p:stCondLst>
                                            <p:cond delay="499"/>
                                          </p:stCondLst>
                                        </p:cTn>
                                        <p:tgtEl>
                                          <p:spTgt spid="2"/>
                                        </p:tgtEl>
                                        <p:attrNameLst>
                                          <p:attrName>style.visibility</p:attrName>
                                        </p:attrNameLst>
                                      </p:cBhvr>
                                      <p:to>
                                        <p:strVal val="hidden"/>
                                      </p:to>
                                    </p:set>
                                  </p:childTnLst>
                                </p:cTn>
                              </p:par>
                            </p:childTnLst>
                          </p:cTn>
                        </p:par>
                        <p:par>
                          <p:cTn id="108" fill="hold">
                            <p:stCondLst>
                              <p:cond delay="500"/>
                            </p:stCondLst>
                            <p:childTnLst>
                              <p:par>
                                <p:cTn id="109" presetID="63" presetClass="path" presetSubtype="0" accel="50000" decel="50000" fill="hold" grpId="0" nodeType="afterEffect">
                                  <p:stCondLst>
                                    <p:cond delay="0"/>
                                  </p:stCondLst>
                                  <p:childTnLst>
                                    <p:animMotion origin="layout" path="M -2.77556E-17 7.51445E-7 L 0.33351 7.51445E-7 " pathEditMode="relative" rAng="0" ptsTypes="AA">
                                      <p:cBhvr>
                                        <p:cTn id="110" dur="500" fill="hold"/>
                                        <p:tgtEl>
                                          <p:spTgt spid="49"/>
                                        </p:tgtEl>
                                        <p:attrNameLst>
                                          <p:attrName>ppt_x</p:attrName>
                                          <p:attrName>ppt_y</p:attrName>
                                        </p:attrNameLst>
                                      </p:cBhvr>
                                      <p:rCtr x="167" y="0"/>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0276"/>
                                        </p:tgtEl>
                                        <p:attrNameLst>
                                          <p:attrName>style.visibility</p:attrName>
                                        </p:attrNameLst>
                                      </p:cBhvr>
                                      <p:to>
                                        <p:strVal val="visible"/>
                                      </p:to>
                                    </p:set>
                                    <p:animEffect transition="in" filter="fade">
                                      <p:cBhvr>
                                        <p:cTn id="115" dur="500"/>
                                        <p:tgtEl>
                                          <p:spTgt spid="10276"/>
                                        </p:tgtEl>
                                      </p:cBhvr>
                                    </p:animEffect>
                                  </p:childTnLst>
                                </p:cTn>
                              </p:par>
                              <p:par>
                                <p:cTn id="116" presetID="35" presetClass="path" presetSubtype="0" accel="50000" decel="50000" fill="hold" grpId="1" nodeType="withEffect">
                                  <p:stCondLst>
                                    <p:cond delay="0"/>
                                  </p:stCondLst>
                                  <p:childTnLst>
                                    <p:animMotion origin="layout" path="M 0.33351 -7.51445E-7 L -4.72222E-6 -7.51445E-7 " pathEditMode="relative" rAng="0" ptsTypes="AA">
                                      <p:cBhvr>
                                        <p:cTn id="117" dur="500" fill="hold"/>
                                        <p:tgtEl>
                                          <p:spTgt spid="49"/>
                                        </p:tgtEl>
                                        <p:attrNameLst>
                                          <p:attrName>ppt_x</p:attrName>
                                          <p:attrName>ppt_y</p:attrName>
                                        </p:attrNameLst>
                                      </p:cBhvr>
                                      <p:rCtr x="-167" y="0"/>
                                    </p:animMotion>
                                  </p:childTnLst>
                                </p:cTn>
                              </p:par>
                              <p:par>
                                <p:cTn id="118" presetID="42" presetClass="path" presetSubtype="0" accel="50000" decel="50000" fill="hold" nodeType="withEffect">
                                  <p:stCondLst>
                                    <p:cond delay="0"/>
                                  </p:stCondLst>
                                  <p:childTnLst>
                                    <p:animMotion origin="layout" path="M -2.77778E-6 -4.16146E-6 L 0.10538 0.00301 " pathEditMode="relative" rAng="0" ptsTypes="AA">
                                      <p:cBhvr>
                                        <p:cTn id="119" dur="500" fill="hold"/>
                                        <p:tgtEl>
                                          <p:spTgt spid="58"/>
                                        </p:tgtEl>
                                        <p:attrNameLst>
                                          <p:attrName>ppt_x</p:attrName>
                                          <p:attrName>ppt_y</p:attrName>
                                        </p:attrNameLst>
                                      </p:cBhvr>
                                      <p:rCtr x="53" y="1"/>
                                    </p:animMotion>
                                  </p:childTnLst>
                                </p:cTn>
                              </p:par>
                              <p:par>
                                <p:cTn id="120" presetID="10" presetClass="exit" presetSubtype="0" fill="hold" nodeType="withEffect">
                                  <p:stCondLst>
                                    <p:cond delay="0"/>
                                  </p:stCondLst>
                                  <p:childTnLst>
                                    <p:animEffect transition="out" filter="fade">
                                      <p:cBhvr>
                                        <p:cTn id="121" dur="500"/>
                                        <p:tgtEl>
                                          <p:spTgt spid="58"/>
                                        </p:tgtEl>
                                      </p:cBhvr>
                                    </p:animEffect>
                                    <p:set>
                                      <p:cBhvr>
                                        <p:cTn id="122" dur="1" fill="hold">
                                          <p:stCondLst>
                                            <p:cond delay="499"/>
                                          </p:stCondLst>
                                        </p:cTn>
                                        <p:tgtEl>
                                          <p:spTgt spid="58"/>
                                        </p:tgtEl>
                                        <p:attrNameLst>
                                          <p:attrName>style.visibility</p:attrName>
                                        </p:attrNameLst>
                                      </p:cBhvr>
                                      <p:to>
                                        <p:strVal val="hidden"/>
                                      </p:to>
                                    </p:set>
                                  </p:childTnLst>
                                </p:cTn>
                              </p:par>
                            </p:childTnLst>
                          </p:cTn>
                        </p:par>
                        <p:par>
                          <p:cTn id="123" fill="hold">
                            <p:stCondLst>
                              <p:cond delay="500"/>
                            </p:stCondLst>
                            <p:childTnLst>
                              <p:par>
                                <p:cTn id="124" presetID="63" presetClass="path" presetSubtype="0" accel="50000" decel="50000" fill="hold" grpId="0" nodeType="afterEffect">
                                  <p:stCondLst>
                                    <p:cond delay="0"/>
                                  </p:stCondLst>
                                  <p:childTnLst>
                                    <p:animMotion origin="layout" path="M -2.5E-6 -4.50867E-6 L 0.37882 -4.50867E-6 " pathEditMode="relative" rAng="0" ptsTypes="AA">
                                      <p:cBhvr>
                                        <p:cTn id="125" dur="500" fill="hold"/>
                                        <p:tgtEl>
                                          <p:spTgt spid="50"/>
                                        </p:tgtEl>
                                        <p:attrNameLst>
                                          <p:attrName>ppt_x</p:attrName>
                                          <p:attrName>ppt_y</p:attrName>
                                        </p:attrNameLst>
                                      </p:cBhvr>
                                      <p:rCtr x="189" y="0"/>
                                    </p:animMotion>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0299"/>
                                        </p:tgtEl>
                                        <p:attrNameLst>
                                          <p:attrName>style.visibility</p:attrName>
                                        </p:attrNameLst>
                                      </p:cBhvr>
                                      <p:to>
                                        <p:strVal val="visible"/>
                                      </p:to>
                                    </p:set>
                                    <p:animEffect transition="in" filter="fade">
                                      <p:cBhvr>
                                        <p:cTn id="130" dur="500"/>
                                        <p:tgtEl>
                                          <p:spTgt spid="10299"/>
                                        </p:tgtEl>
                                      </p:cBhvr>
                                    </p:animEffect>
                                  </p:childTnLst>
                                </p:cTn>
                              </p:par>
                              <p:par>
                                <p:cTn id="131" presetID="35" presetClass="path" presetSubtype="0" accel="50000" decel="50000" fill="hold" grpId="1" nodeType="withEffect">
                                  <p:stCondLst>
                                    <p:cond delay="0"/>
                                  </p:stCondLst>
                                  <p:childTnLst>
                                    <p:animMotion origin="layout" path="M 0.37882 -2.08092E-6 L 1.38889E-6 -2.08092E-6 " pathEditMode="relative" rAng="0" ptsTypes="AA">
                                      <p:cBhvr>
                                        <p:cTn id="132" dur="500" fill="hold"/>
                                        <p:tgtEl>
                                          <p:spTgt spid="50"/>
                                        </p:tgtEl>
                                        <p:attrNameLst>
                                          <p:attrName>ppt_x</p:attrName>
                                          <p:attrName>ppt_y</p:attrName>
                                        </p:attrNameLst>
                                      </p:cBhvr>
                                      <p:rCtr x="-189" y="0"/>
                                    </p:animMotion>
                                  </p:childTnLst>
                                </p:cTn>
                              </p:par>
                              <p:par>
                                <p:cTn id="133" presetID="10" presetClass="exit" presetSubtype="0" fill="hold" nodeType="withEffect">
                                  <p:stCondLst>
                                    <p:cond delay="0"/>
                                  </p:stCondLst>
                                  <p:childTnLst>
                                    <p:animEffect transition="out" filter="fade">
                                      <p:cBhvr>
                                        <p:cTn id="134" dur="500"/>
                                        <p:tgtEl>
                                          <p:spTgt spid="51"/>
                                        </p:tgtEl>
                                      </p:cBhvr>
                                    </p:animEffect>
                                    <p:set>
                                      <p:cBhvr>
                                        <p:cTn id="135" dur="1" fill="hold">
                                          <p:stCondLst>
                                            <p:cond delay="499"/>
                                          </p:stCondLst>
                                        </p:cTn>
                                        <p:tgtEl>
                                          <p:spTgt spid="51"/>
                                        </p:tgtEl>
                                        <p:attrNameLst>
                                          <p:attrName>style.visibility</p:attrName>
                                        </p:attrNameLst>
                                      </p:cBhvr>
                                      <p:to>
                                        <p:strVal val="hidden"/>
                                      </p:to>
                                    </p:set>
                                  </p:childTnLst>
                                </p:cTn>
                              </p:par>
                              <p:par>
                                <p:cTn id="136" presetID="35" presetClass="path" presetSubtype="0" accel="50000" decel="50000" fill="hold" nodeType="withEffect">
                                  <p:stCondLst>
                                    <p:cond delay="0"/>
                                  </p:stCondLst>
                                  <p:childTnLst>
                                    <p:animMotion origin="layout" path="M -4.44444E-6 2.29417E-6 L 0.07848 -0.09852 " pathEditMode="relative" rAng="0" ptsTypes="AA">
                                      <p:cBhvr>
                                        <p:cTn id="137" dur="500" fill="hold"/>
                                        <p:tgtEl>
                                          <p:spTgt spid="51"/>
                                        </p:tgtEl>
                                        <p:attrNameLst>
                                          <p:attrName>ppt_x</p:attrName>
                                          <p:attrName>ppt_y</p:attrName>
                                        </p:attrNameLst>
                                      </p:cBhvr>
                                      <p:rCtr x="39" y="-49"/>
                                    </p:animMotion>
                                  </p:childTnLst>
                                </p:cTn>
                              </p:par>
                            </p:childTnLst>
                          </p:cTn>
                        </p:par>
                        <p:par>
                          <p:cTn id="138" fill="hold">
                            <p:stCondLst>
                              <p:cond delay="500"/>
                            </p:stCondLst>
                            <p:childTnLst>
                              <p:par>
                                <p:cTn id="139" presetID="63" presetClass="path" presetSubtype="0" accel="50000" decel="50000" fill="hold" grpId="0" nodeType="afterEffect">
                                  <p:stCondLst>
                                    <p:cond delay="0"/>
                                  </p:stCondLst>
                                  <p:childTnLst>
                                    <p:animMotion origin="layout" path="M -2.22222E-6 0.00208 L 0.33507 0.00208 " pathEditMode="relative" rAng="0" ptsTypes="AA">
                                      <p:cBhvr>
                                        <p:cTn id="140" dur="500" fill="hold"/>
                                        <p:tgtEl>
                                          <p:spTgt spid="52"/>
                                        </p:tgtEl>
                                        <p:attrNameLst>
                                          <p:attrName>ppt_x</p:attrName>
                                          <p:attrName>ppt_y</p:attrName>
                                        </p:attrNameLst>
                                      </p:cBhvr>
                                      <p:rCtr x="168" y="0"/>
                                    </p:animMotion>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0308"/>
                                        </p:tgtEl>
                                        <p:attrNameLst>
                                          <p:attrName>style.visibility</p:attrName>
                                        </p:attrNameLst>
                                      </p:cBhvr>
                                      <p:to>
                                        <p:strVal val="visible"/>
                                      </p:to>
                                    </p:set>
                                    <p:animEffect transition="in" filter="fade">
                                      <p:cBhvr>
                                        <p:cTn id="145" dur="500"/>
                                        <p:tgtEl>
                                          <p:spTgt spid="10308"/>
                                        </p:tgtEl>
                                      </p:cBhvr>
                                    </p:animEffect>
                                  </p:childTnLst>
                                </p:cTn>
                              </p:par>
                              <p:par>
                                <p:cTn id="146" presetID="35" presetClass="path" presetSubtype="0" accel="50000" decel="50000" fill="hold" grpId="1" nodeType="withEffect">
                                  <p:stCondLst>
                                    <p:cond delay="0"/>
                                  </p:stCondLst>
                                  <p:childTnLst>
                                    <p:animMotion origin="layout" path="M 0.33507 0.00208 L -2.22222E-6 0.00208 " pathEditMode="relative" rAng="0" ptsTypes="AA">
                                      <p:cBhvr>
                                        <p:cTn id="147" dur="500" fill="hold"/>
                                        <p:tgtEl>
                                          <p:spTgt spid="52"/>
                                        </p:tgtEl>
                                        <p:attrNameLst>
                                          <p:attrName>ppt_x</p:attrName>
                                          <p:attrName>ppt_y</p:attrName>
                                        </p:attrNameLst>
                                      </p:cBhvr>
                                      <p:rCtr x="-168" y="0"/>
                                    </p:animMotion>
                                  </p:childTnLst>
                                </p:cTn>
                              </p:par>
                              <p:par>
                                <p:cTn id="148" presetID="10" presetClass="entr" presetSubtype="0" fill="hold" nodeType="withEffect">
                                  <p:stCondLst>
                                    <p:cond delay="0"/>
                                  </p:stCondLst>
                                  <p:childTnLst>
                                    <p:set>
                                      <p:cBhvr>
                                        <p:cTn id="149" dur="1" fill="hold">
                                          <p:stCondLst>
                                            <p:cond delay="0"/>
                                          </p:stCondLst>
                                        </p:cTn>
                                        <p:tgtEl>
                                          <p:spTgt spid="10263"/>
                                        </p:tgtEl>
                                        <p:attrNameLst>
                                          <p:attrName>style.visibility</p:attrName>
                                        </p:attrNameLst>
                                      </p:cBhvr>
                                      <p:to>
                                        <p:strVal val="visible"/>
                                      </p:to>
                                    </p:set>
                                    <p:animEffect transition="in" filter="fade">
                                      <p:cBhvr>
                                        <p:cTn id="150" dur="500"/>
                                        <p:tgtEl>
                                          <p:spTgt spid="10263"/>
                                        </p:tgtEl>
                                      </p:cBhvr>
                                    </p:animEffect>
                                  </p:childTnLst>
                                </p:cTn>
                              </p:par>
                            </p:childTnLst>
                          </p:cTn>
                        </p:par>
                        <p:par>
                          <p:cTn id="151" fill="hold">
                            <p:stCondLst>
                              <p:cond delay="500"/>
                            </p:stCondLst>
                            <p:childTnLst>
                              <p:par>
                                <p:cTn id="152" presetID="63" presetClass="path" presetSubtype="0" accel="50000" decel="50000" fill="hold" grpId="0" nodeType="afterEffect">
                                  <p:stCondLst>
                                    <p:cond delay="0"/>
                                  </p:stCondLst>
                                  <p:childTnLst>
                                    <p:animMotion origin="layout" path="M -3.88889E-6 0.00208 L 0.34028 0.00208 " pathEditMode="relative" rAng="0" ptsTypes="AA">
                                      <p:cBhvr>
                                        <p:cTn id="153" dur="500" fill="hold"/>
                                        <p:tgtEl>
                                          <p:spTgt spid="53"/>
                                        </p:tgtEl>
                                        <p:attrNameLst>
                                          <p:attrName>ppt_x</p:attrName>
                                          <p:attrName>ppt_y</p:attrName>
                                        </p:attrNameLst>
                                      </p:cBhvr>
                                      <p:rCtr x="170" y="0"/>
                                    </p:animMotion>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10312"/>
                                        </p:tgtEl>
                                        <p:attrNameLst>
                                          <p:attrName>style.visibility</p:attrName>
                                        </p:attrNameLst>
                                      </p:cBhvr>
                                      <p:to>
                                        <p:strVal val="visible"/>
                                      </p:to>
                                    </p:set>
                                    <p:animEffect transition="in" filter="fade">
                                      <p:cBhvr>
                                        <p:cTn id="158" dur="500"/>
                                        <p:tgtEl>
                                          <p:spTgt spid="10312"/>
                                        </p:tgtEl>
                                      </p:cBhvr>
                                    </p:animEffect>
                                  </p:childTnLst>
                                </p:cTn>
                              </p:par>
                              <p:par>
                                <p:cTn id="159" presetID="35" presetClass="path" presetSubtype="0" accel="50000" decel="50000" fill="hold" grpId="1" nodeType="withEffect">
                                  <p:stCondLst>
                                    <p:cond delay="0"/>
                                  </p:stCondLst>
                                  <p:childTnLst>
                                    <p:animMotion origin="layout" path="M 0.37951 0.00208 L 0.03924 0.00208 " pathEditMode="relative" rAng="0" ptsTypes="AA">
                                      <p:cBhvr>
                                        <p:cTn id="160" dur="500" fill="hold"/>
                                        <p:tgtEl>
                                          <p:spTgt spid="53"/>
                                        </p:tgtEl>
                                        <p:attrNameLst>
                                          <p:attrName>ppt_x</p:attrName>
                                          <p:attrName>ppt_y</p:attrName>
                                        </p:attrNameLst>
                                      </p:cBhvr>
                                      <p:rCtr x="-170" y="0"/>
                                    </p:animMotion>
                                  </p:childTnLst>
                                </p:cTn>
                              </p:par>
                            </p:childTnLst>
                          </p:cTn>
                        </p:par>
                        <p:par>
                          <p:cTn id="161" fill="hold">
                            <p:stCondLst>
                              <p:cond delay="500"/>
                            </p:stCondLst>
                            <p:childTnLst>
                              <p:par>
                                <p:cTn id="162" presetID="63" presetClass="path" presetSubtype="0" accel="50000" decel="50000" fill="hold" grpId="0" nodeType="afterEffect">
                                  <p:stCondLst>
                                    <p:cond delay="0"/>
                                  </p:stCondLst>
                                  <p:childTnLst>
                                    <p:animMotion origin="layout" path="M -5E-6 -2.36994E-6 L 0.33542 -2.36994E-6 " pathEditMode="relative" rAng="0" ptsTypes="AA">
                                      <p:cBhvr>
                                        <p:cTn id="163" dur="500" fill="hold"/>
                                        <p:tgtEl>
                                          <p:spTgt spid="54"/>
                                        </p:tgtEl>
                                        <p:attrNameLst>
                                          <p:attrName>ppt_x</p:attrName>
                                          <p:attrName>ppt_y</p:attrName>
                                        </p:attrNameLst>
                                      </p:cBhvr>
                                      <p:rCtr x="168" y="0"/>
                                    </p:animMotion>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8198"/>
                                        </p:tgtEl>
                                        <p:attrNameLst>
                                          <p:attrName>style.visibility</p:attrName>
                                        </p:attrNameLst>
                                      </p:cBhvr>
                                      <p:to>
                                        <p:strVal val="visible"/>
                                      </p:to>
                                    </p:set>
                                    <p:animEffect transition="in" filter="fade">
                                      <p:cBhvr>
                                        <p:cTn id="168" dur="500"/>
                                        <p:tgtEl>
                                          <p:spTgt spid="8198"/>
                                        </p:tgtEl>
                                      </p:cBhvr>
                                    </p:animEffect>
                                  </p:childTnLst>
                                </p:cTn>
                              </p:par>
                              <p:par>
                                <p:cTn id="169" presetID="35" presetClass="path" presetSubtype="0" accel="50000" decel="50000" fill="hold" grpId="1" nodeType="withEffect">
                                  <p:stCondLst>
                                    <p:cond delay="0"/>
                                  </p:stCondLst>
                                  <p:childTnLst>
                                    <p:animMotion origin="layout" path="M 0.33542 -2.36994E-6 L -5E-6 -2.36994E-6 " pathEditMode="relative" rAng="0" ptsTypes="AA">
                                      <p:cBhvr>
                                        <p:cTn id="170" dur="500" fill="hold"/>
                                        <p:tgtEl>
                                          <p:spTgt spid="54"/>
                                        </p:tgtEl>
                                        <p:attrNameLst>
                                          <p:attrName>ppt_x</p:attrName>
                                          <p:attrName>ppt_y</p:attrName>
                                        </p:attrNameLst>
                                      </p:cBhvr>
                                      <p:rCtr x="-168" y="0"/>
                                    </p:animMotion>
                                  </p:childTnLst>
                                </p:cTn>
                              </p:par>
                            </p:childTnLst>
                          </p:cTn>
                        </p:par>
                        <p:par>
                          <p:cTn id="171" fill="hold">
                            <p:stCondLst>
                              <p:cond delay="500"/>
                            </p:stCondLst>
                            <p:childTnLst>
                              <p:par>
                                <p:cTn id="172" presetID="63" presetClass="path" presetSubtype="0" accel="50000" decel="50000" fill="hold" grpId="0" nodeType="afterEffect">
                                  <p:stCondLst>
                                    <p:cond delay="0"/>
                                  </p:stCondLst>
                                  <p:childTnLst>
                                    <p:animMotion origin="layout" path="M -2.77556E-17 0.00208 L 0.33854 0.00208 " pathEditMode="relative" rAng="0" ptsTypes="AA">
                                      <p:cBhvr>
                                        <p:cTn id="173" dur="500" fill="hold"/>
                                        <p:tgtEl>
                                          <p:spTgt spid="55"/>
                                        </p:tgtEl>
                                        <p:attrNameLst>
                                          <p:attrName>ppt_x</p:attrName>
                                          <p:attrName>ppt_y</p:attrName>
                                        </p:attrNameLst>
                                      </p:cBhvr>
                                      <p:rCtr x="169" y="0"/>
                                    </p:animMotion>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10310"/>
                                        </p:tgtEl>
                                        <p:attrNameLst>
                                          <p:attrName>style.visibility</p:attrName>
                                        </p:attrNameLst>
                                      </p:cBhvr>
                                      <p:to>
                                        <p:strVal val="visible"/>
                                      </p:to>
                                    </p:set>
                                    <p:animEffect transition="in" filter="fade">
                                      <p:cBhvr>
                                        <p:cTn id="178" dur="500"/>
                                        <p:tgtEl>
                                          <p:spTgt spid="10310"/>
                                        </p:tgtEl>
                                      </p:cBhvr>
                                    </p:animEffect>
                                  </p:childTnLst>
                                </p:cTn>
                              </p:par>
                              <p:par>
                                <p:cTn id="179" presetID="35" presetClass="path" presetSubtype="0" accel="50000" decel="50000" fill="hold" grpId="1" nodeType="withEffect">
                                  <p:stCondLst>
                                    <p:cond delay="0"/>
                                  </p:stCondLst>
                                  <p:childTnLst>
                                    <p:animMotion origin="layout" path="M 0.33854 0.00208 L -2.77556E-17 0.00208 " pathEditMode="relative" rAng="0" ptsTypes="AA">
                                      <p:cBhvr>
                                        <p:cTn id="180" dur="500" fill="hold"/>
                                        <p:tgtEl>
                                          <p:spTgt spid="55"/>
                                        </p:tgtEl>
                                        <p:attrNameLst>
                                          <p:attrName>ppt_x</p:attrName>
                                          <p:attrName>ppt_y</p:attrName>
                                        </p:attrNameLst>
                                      </p:cBhvr>
                                      <p:rCtr x="-169" y="0"/>
                                    </p:animMotion>
                                  </p:childTnLst>
                                </p:cTn>
                              </p:par>
                            </p:childTnLst>
                          </p:cTn>
                        </p:par>
                        <p:par>
                          <p:cTn id="181" fill="hold">
                            <p:stCondLst>
                              <p:cond delay="500"/>
                            </p:stCondLst>
                            <p:childTnLst>
                              <p:par>
                                <p:cTn id="182" presetID="63" presetClass="path" presetSubtype="0" accel="50000" decel="50000" fill="hold" grpId="0" nodeType="afterEffect">
                                  <p:stCondLst>
                                    <p:cond delay="0"/>
                                  </p:stCondLst>
                                  <p:childTnLst>
                                    <p:animMotion origin="layout" path="M -5.55556E-7 0.00209 L 0.34236 0.00209 " pathEditMode="relative" rAng="0" ptsTypes="AA">
                                      <p:cBhvr>
                                        <p:cTn id="183" dur="500" fill="hold"/>
                                        <p:tgtEl>
                                          <p:spTgt spid="56"/>
                                        </p:tgtEl>
                                        <p:attrNameLst>
                                          <p:attrName>ppt_x</p:attrName>
                                          <p:attrName>ppt_y</p:attrName>
                                        </p:attrNameLst>
                                      </p:cBhvr>
                                      <p:rCtr x="171" y="0"/>
                                    </p:animMotion>
                                  </p:childTnLst>
                                </p:cTn>
                              </p:par>
                            </p:childTnLst>
                          </p:cTn>
                        </p:par>
                        <p:par>
                          <p:cTn id="184" fill="hold">
                            <p:stCondLst>
                              <p:cond delay="1000"/>
                            </p:stCondLst>
                            <p:childTnLst>
                              <p:par>
                                <p:cTn id="185" presetID="10" presetClass="entr" presetSubtype="0" fill="hold" nodeType="afterEffect">
                                  <p:stCondLst>
                                    <p:cond delay="0"/>
                                  </p:stCondLst>
                                  <p:childTnLst>
                                    <p:set>
                                      <p:cBhvr>
                                        <p:cTn id="186" dur="1" fill="hold">
                                          <p:stCondLst>
                                            <p:cond delay="0"/>
                                          </p:stCondLst>
                                        </p:cTn>
                                        <p:tgtEl>
                                          <p:spTgt spid="8199"/>
                                        </p:tgtEl>
                                        <p:attrNameLst>
                                          <p:attrName>style.visibility</p:attrName>
                                        </p:attrNameLst>
                                      </p:cBhvr>
                                      <p:to>
                                        <p:strVal val="visible"/>
                                      </p:to>
                                    </p:set>
                                    <p:animEffect transition="in" filter="fade">
                                      <p:cBhvr>
                                        <p:cTn id="187" dur="500"/>
                                        <p:tgtEl>
                                          <p:spTgt spid="8199"/>
                                        </p:tgtEl>
                                      </p:cBhvr>
                                    </p:animEffect>
                                  </p:childTnLst>
                                </p:cTn>
                              </p:par>
                              <p:par>
                                <p:cTn id="188" presetID="10" presetClass="entr" presetSubtype="0" fill="hold" nodeType="with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500"/>
                                        <p:tgtEl>
                                          <p:spTgt spid="6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fade">
                                      <p:cBhvr>
                                        <p:cTn id="193" dur="500"/>
                                        <p:tgtEl>
                                          <p:spTgt spid="5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fade">
                                      <p:cBhvr>
                                        <p:cTn id="196" dur="500"/>
                                        <p:tgtEl>
                                          <p:spTgt spid="6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500"/>
                                        <p:tgtEl>
                                          <p:spTgt spid="62"/>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69"/>
                                        </p:tgtEl>
                                        <p:attrNameLst>
                                          <p:attrName>style.visibility</p:attrName>
                                        </p:attrNameLst>
                                      </p:cBhvr>
                                      <p:to>
                                        <p:strVal val="visible"/>
                                      </p:to>
                                    </p:set>
                                    <p:animEffect transition="in" filter="fade">
                                      <p:cBhvr>
                                        <p:cTn id="202" dur="500"/>
                                        <p:tgtEl>
                                          <p:spTgt spid="69"/>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67"/>
                                        </p:tgtEl>
                                        <p:attrNameLst>
                                          <p:attrName>style.visibility</p:attrName>
                                        </p:attrNameLst>
                                      </p:cBhvr>
                                      <p:to>
                                        <p:strVal val="visible"/>
                                      </p:to>
                                    </p:set>
                                    <p:animEffect transition="in" filter="fade">
                                      <p:cBhvr>
                                        <p:cTn id="205" dur="500"/>
                                        <p:tgtEl>
                                          <p:spTgt spid="67"/>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6" grpId="0"/>
      <p:bldP spid="46" grpId="1"/>
      <p:bldP spid="50" grpId="0"/>
      <p:bldP spid="50" grpId="1"/>
      <p:bldP spid="54" grpId="0"/>
      <p:bldP spid="54" grpId="1"/>
      <p:bldP spid="52" grpId="0"/>
      <p:bldP spid="52" grpId="1"/>
      <p:bldP spid="48" grpId="0"/>
      <p:bldP spid="48" grpId="1"/>
      <p:bldP spid="49" grpId="0"/>
      <p:bldP spid="49" grpId="1"/>
      <p:bldP spid="53" grpId="0"/>
      <p:bldP spid="53" grpId="1"/>
      <p:bldP spid="55" grpId="0"/>
      <p:bldP spid="55" grpId="1"/>
      <p:bldP spid="45" grpId="0"/>
      <p:bldP spid="45" grpId="1"/>
      <p:bldP spid="59" grpId="0" animBg="1"/>
      <p:bldP spid="60" grpId="0" animBg="1"/>
      <p:bldP spid="62" grpId="0" animBg="1"/>
      <p:bldP spid="66" grpId="0" animBg="1"/>
      <p:bldP spid="67"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normAutofit fontScale="85000" lnSpcReduction="10000"/>
          </a:bodyPr>
          <a:lstStyle/>
          <a:p>
            <a:r>
              <a:rPr lang="en-US" altLang="zh-TW" sz="3200" b="1" kern="1200" dirty="0" smtClean="0">
                <a:solidFill>
                  <a:schemeClr val="bg1"/>
                </a:solidFill>
                <a:effectLst>
                  <a:outerShdw blurRad="38100" dist="38100" dir="2700000" algn="tl">
                    <a:srgbClr val="000000">
                      <a:alpha val="43137"/>
                    </a:srgbClr>
                  </a:outerShdw>
                </a:effectLst>
                <a:latin typeface="+mn-lt"/>
                <a:ea typeface="+mn-ea"/>
                <a:cs typeface="+mn-cs"/>
              </a:rPr>
              <a:t>K2 </a:t>
            </a:r>
            <a:r>
              <a:rPr lang="en-US" altLang="zh-TW" sz="3200" b="1" kern="1200" dirty="0" err="1" smtClean="0">
                <a:solidFill>
                  <a:schemeClr val="bg1"/>
                </a:solidFill>
                <a:effectLst>
                  <a:outerShdw blurRad="38100" dist="38100" dir="2700000" algn="tl">
                    <a:srgbClr val="000000">
                      <a:alpha val="43137"/>
                    </a:srgbClr>
                  </a:outerShdw>
                </a:effectLst>
                <a:latin typeface="+mn-lt"/>
                <a:ea typeface="+mn-ea"/>
                <a:cs typeface="+mn-cs"/>
              </a:rPr>
              <a:t>blackpoint</a:t>
            </a:r>
            <a:r>
              <a:rPr lang="zh-CN" altLang="zh-TW" sz="3200" b="1" kern="1200" dirty="0" smtClean="0">
                <a:solidFill>
                  <a:schemeClr val="bg1"/>
                </a:solidFill>
                <a:effectLst>
                  <a:outerShdw blurRad="38100" dist="38100" dir="2700000" algn="tl">
                    <a:srgbClr val="000000">
                      <a:alpha val="43137"/>
                    </a:srgbClr>
                  </a:outerShdw>
                </a:effectLst>
                <a:latin typeface="+mn-lt"/>
                <a:ea typeface="+mn-ea"/>
                <a:cs typeface="+mn-cs"/>
              </a:rPr>
              <a:t>集成</a:t>
            </a:r>
            <a:r>
              <a:rPr lang="en-US" altLang="zh-TW" sz="3200" b="1" kern="1200" dirty="0" smtClean="0">
                <a:solidFill>
                  <a:schemeClr val="bg1"/>
                </a:solidFill>
                <a:effectLst>
                  <a:outerShdw blurRad="38100" dist="38100" dir="2700000" algn="tl">
                    <a:srgbClr val="000000">
                      <a:alpha val="43137"/>
                    </a:srgbClr>
                  </a:outerShdw>
                </a:effectLst>
                <a:latin typeface="+mn-lt"/>
                <a:ea typeface="+mn-ea"/>
                <a:cs typeface="+mn-cs"/>
              </a:rPr>
              <a:t>SharePoint</a:t>
            </a:r>
            <a:r>
              <a:rPr lang="zh-CN" altLang="zh-TW" sz="3200" b="1" kern="1200" dirty="0" smtClean="0">
                <a:solidFill>
                  <a:schemeClr val="bg1"/>
                </a:solidFill>
                <a:effectLst>
                  <a:outerShdw blurRad="38100" dist="38100" dir="2700000" algn="tl">
                    <a:srgbClr val="000000">
                      <a:alpha val="43137"/>
                    </a:srgbClr>
                  </a:outerShdw>
                </a:effectLst>
                <a:latin typeface="+mn-lt"/>
                <a:ea typeface="+mn-ea"/>
                <a:cs typeface="+mn-cs"/>
              </a:rPr>
              <a:t>建立工作流解决方案</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258275" y="1885561"/>
            <a:ext cx="2174488" cy="1384995"/>
          </a:xfrm>
          <a:prstGeom prst="rect">
            <a:avLst/>
          </a:prstGeom>
          <a:noFill/>
        </p:spPr>
        <p:txBody>
          <a:bodyPr wrap="square" rtlCol="0">
            <a:spAutoFit/>
          </a:bodyPr>
          <a:lstStyle/>
          <a:p>
            <a:r>
              <a:rPr lang="en-US" altLang="zh-TW" sz="1400" dirty="0" smtClean="0">
                <a:solidFill>
                  <a:schemeClr val="bg2"/>
                </a:solidFill>
              </a:rPr>
              <a:t>&gt;</a:t>
            </a:r>
            <a:r>
              <a:rPr lang="zh-TW" altLang="en-US" sz="1400" dirty="0" smtClean="0">
                <a:solidFill>
                  <a:schemeClr val="bg2"/>
                </a:solidFill>
              </a:rPr>
              <a:t> 獨家 </a:t>
            </a:r>
            <a:r>
              <a:rPr lang="en-US" altLang="zh-TW" sz="1400" dirty="0" smtClean="0">
                <a:solidFill>
                  <a:schemeClr val="bg2"/>
                </a:solidFill>
              </a:rPr>
              <a:t>SmartObject </a:t>
            </a:r>
            <a:r>
              <a:rPr lang="zh-TW" altLang="en-US" sz="1400" dirty="0" smtClean="0">
                <a:solidFill>
                  <a:schemeClr val="bg2"/>
                </a:solidFill>
              </a:rPr>
              <a:t>技術</a:t>
            </a:r>
            <a:r>
              <a:rPr lang="en-US" altLang="zh-TW" sz="1400" dirty="0" smtClean="0">
                <a:solidFill>
                  <a:schemeClr val="bg2"/>
                </a:solidFill>
              </a:rPr>
              <a:t>,</a:t>
            </a:r>
            <a:r>
              <a:rPr lang="zh-TW" altLang="en-US" sz="1400" dirty="0" smtClean="0">
                <a:solidFill>
                  <a:schemeClr val="bg2"/>
                </a:solidFill>
              </a:rPr>
              <a:t> 從多個</a:t>
            </a:r>
            <a:r>
              <a:rPr lang="en-US" altLang="zh-TW" sz="1400" dirty="0" smtClean="0">
                <a:solidFill>
                  <a:schemeClr val="bg2"/>
                </a:solidFill>
              </a:rPr>
              <a:t> LOB </a:t>
            </a:r>
            <a:r>
              <a:rPr lang="zh-TW" altLang="en-US" sz="1400" dirty="0" smtClean="0">
                <a:solidFill>
                  <a:schemeClr val="bg2"/>
                </a:solidFill>
              </a:rPr>
              <a:t>系統建立可重複使用之商務元件模型</a:t>
            </a:r>
            <a:endParaRPr lang="en-US" altLang="zh-TW" sz="1400" dirty="0" smtClean="0">
              <a:solidFill>
                <a:schemeClr val="bg2"/>
              </a:solidFill>
            </a:endParaRPr>
          </a:p>
          <a:p>
            <a:r>
              <a:rPr lang="en-US" sz="1400" dirty="0" smtClean="0">
                <a:solidFill>
                  <a:schemeClr val="bg2"/>
                </a:solidFill>
              </a:rPr>
              <a:t/>
            </a:r>
            <a:br>
              <a:rPr lang="en-US" sz="1400" dirty="0" smtClean="0">
                <a:solidFill>
                  <a:schemeClr val="bg2"/>
                </a:solidFill>
              </a:rPr>
            </a:br>
            <a:r>
              <a:rPr lang="en-US" sz="1400" dirty="0" smtClean="0">
                <a:solidFill>
                  <a:schemeClr val="bg2"/>
                </a:solidFill>
              </a:rPr>
              <a:t>&gt; </a:t>
            </a:r>
            <a:r>
              <a:rPr lang="zh-TW" altLang="en-US" sz="1400" dirty="0" smtClean="0">
                <a:solidFill>
                  <a:schemeClr val="bg2"/>
                </a:solidFill>
              </a:rPr>
              <a:t>透過 </a:t>
            </a:r>
            <a:r>
              <a:rPr lang="en-US" altLang="zh-TW" sz="1400" dirty="0" smtClean="0">
                <a:solidFill>
                  <a:schemeClr val="bg2"/>
                </a:solidFill>
              </a:rPr>
              <a:t>K2 connect </a:t>
            </a:r>
            <a:r>
              <a:rPr lang="zh-TW" altLang="en-US" sz="1400" dirty="0" smtClean="0">
                <a:solidFill>
                  <a:schemeClr val="bg2"/>
                </a:solidFill>
              </a:rPr>
              <a:t>整合</a:t>
            </a:r>
            <a:r>
              <a:rPr lang="en-US" altLang="zh-TW" sz="1400" dirty="0" smtClean="0">
                <a:solidFill>
                  <a:schemeClr val="bg2"/>
                </a:solidFill>
              </a:rPr>
              <a:t>SAP</a:t>
            </a:r>
            <a:endParaRPr lang="en-US" sz="1400" dirty="0">
              <a:solidFill>
                <a:schemeClr val="bg2"/>
              </a:solidFill>
            </a:endParaRPr>
          </a:p>
        </p:txBody>
      </p:sp>
      <p:sp>
        <p:nvSpPr>
          <p:cNvPr id="35" name="TextBox 34"/>
          <p:cNvSpPr txBox="1"/>
          <p:nvPr/>
        </p:nvSpPr>
        <p:spPr>
          <a:xfrm>
            <a:off x="-2174488" y="1948967"/>
            <a:ext cx="2174488" cy="2893100"/>
          </a:xfrm>
          <a:prstGeom prst="rect">
            <a:avLst/>
          </a:prstGeom>
          <a:noFill/>
        </p:spPr>
        <p:txBody>
          <a:bodyPr wrap="square" rtlCol="0">
            <a:spAutoFit/>
          </a:bodyPr>
          <a:lstStyle/>
          <a:p>
            <a:r>
              <a:rPr lang="en-US" sz="1400" dirty="0" smtClean="0">
                <a:solidFill>
                  <a:schemeClr val="bg2"/>
                </a:solidFill>
              </a:rPr>
              <a:t>&gt; </a:t>
            </a:r>
            <a:r>
              <a:rPr lang="zh-TW" altLang="en-US" sz="1400" dirty="0" smtClean="0">
                <a:solidFill>
                  <a:schemeClr val="bg2"/>
                </a:solidFill>
              </a:rPr>
              <a:t>從程式碼層次存取調用工作流程組件</a:t>
            </a:r>
            <a:r>
              <a:rPr lang="en-US" sz="1400" dirty="0" smtClean="0">
                <a:solidFill>
                  <a:schemeClr val="bg2"/>
                </a:solidFill>
              </a:rPr>
              <a:t/>
            </a:r>
            <a:br>
              <a:rPr lang="en-US" sz="1400" dirty="0" smtClean="0">
                <a:solidFill>
                  <a:schemeClr val="bg2"/>
                </a:solidFill>
              </a:rPr>
            </a:br>
            <a:r>
              <a:rPr lang="en-US" sz="1400" dirty="0" smtClean="0">
                <a:solidFill>
                  <a:schemeClr val="bg2"/>
                </a:solidFill>
              </a:rPr>
              <a:t/>
            </a:r>
            <a:br>
              <a:rPr lang="en-US" sz="1400" dirty="0" smtClean="0">
                <a:solidFill>
                  <a:schemeClr val="bg2"/>
                </a:solidFill>
              </a:rPr>
            </a:br>
            <a:r>
              <a:rPr lang="en-US" sz="1400" dirty="0" smtClean="0">
                <a:solidFill>
                  <a:schemeClr val="bg2"/>
                </a:solidFill>
              </a:rPr>
              <a:t>&gt; </a:t>
            </a:r>
            <a:r>
              <a:rPr lang="zh-TW" altLang="en-US" sz="1400" dirty="0" smtClean="0">
                <a:solidFill>
                  <a:schemeClr val="bg2"/>
                </a:solidFill>
              </a:rPr>
              <a:t>運用 </a:t>
            </a:r>
            <a:r>
              <a:rPr lang="en-US" altLang="zh-TW" sz="1400" dirty="0" smtClean="0">
                <a:solidFill>
                  <a:schemeClr val="bg2"/>
                </a:solidFill>
              </a:rPr>
              <a:t>LOB</a:t>
            </a:r>
            <a:r>
              <a:rPr lang="zh-TW" altLang="en-US" sz="1400" dirty="0" smtClean="0">
                <a:solidFill>
                  <a:schemeClr val="bg2"/>
                </a:solidFill>
              </a:rPr>
              <a:t> 系統中的資料建立表單導向解決方案</a:t>
            </a:r>
            <a:endParaRPr lang="en-US" altLang="zh-TW" sz="1400" dirty="0" smtClean="0">
              <a:solidFill>
                <a:schemeClr val="bg2"/>
              </a:solidFill>
            </a:endParaRPr>
          </a:p>
          <a:p>
            <a:r>
              <a:rPr lang="en-US" sz="1400" dirty="0" smtClean="0">
                <a:solidFill>
                  <a:schemeClr val="bg2"/>
                </a:solidFill>
              </a:rPr>
              <a:t/>
            </a:r>
            <a:br>
              <a:rPr lang="en-US" sz="1400" dirty="0" smtClean="0">
                <a:solidFill>
                  <a:schemeClr val="bg2"/>
                </a:solidFill>
              </a:rPr>
            </a:br>
            <a:r>
              <a:rPr lang="en-US" sz="1400" dirty="0" smtClean="0">
                <a:solidFill>
                  <a:schemeClr val="bg2"/>
                </a:solidFill>
              </a:rPr>
              <a:t>&gt; </a:t>
            </a:r>
            <a:r>
              <a:rPr lang="zh-TW" altLang="en-US" sz="1400" dirty="0" smtClean="0">
                <a:solidFill>
                  <a:schemeClr val="bg2"/>
                </a:solidFill>
              </a:rPr>
              <a:t>利用 </a:t>
            </a:r>
            <a:r>
              <a:rPr lang="en-US" altLang="zh-TW" sz="1400" dirty="0" smtClean="0">
                <a:solidFill>
                  <a:schemeClr val="bg2"/>
                </a:solidFill>
              </a:rPr>
              <a:t>K2 Studio for Visual Studio </a:t>
            </a:r>
            <a:r>
              <a:rPr lang="zh-TW" altLang="en-US" sz="1400" dirty="0" smtClean="0">
                <a:solidFill>
                  <a:schemeClr val="bg2"/>
                </a:solidFill>
              </a:rPr>
              <a:t>以圖形化方式設計流程</a:t>
            </a:r>
            <a:endParaRPr lang="en-US" altLang="zh-TW" sz="1400" dirty="0" smtClean="0">
              <a:solidFill>
                <a:schemeClr val="bg2"/>
              </a:solidFill>
            </a:endParaRPr>
          </a:p>
          <a:p>
            <a:r>
              <a:rPr lang="en-US" sz="1400" dirty="0" smtClean="0">
                <a:solidFill>
                  <a:schemeClr val="bg2"/>
                </a:solidFill>
              </a:rPr>
              <a:t/>
            </a:r>
            <a:br>
              <a:rPr lang="en-US" sz="1400" dirty="0" smtClean="0">
                <a:solidFill>
                  <a:schemeClr val="bg2"/>
                </a:solidFill>
              </a:rPr>
            </a:br>
            <a:r>
              <a:rPr lang="en-US" sz="1400" dirty="0" smtClean="0">
                <a:solidFill>
                  <a:schemeClr val="bg2"/>
                </a:solidFill>
              </a:rPr>
              <a:t>&gt; </a:t>
            </a:r>
            <a:r>
              <a:rPr lang="zh-TW" altLang="en-US" sz="1400" dirty="0" smtClean="0">
                <a:solidFill>
                  <a:schemeClr val="bg2"/>
                </a:solidFill>
              </a:rPr>
              <a:t>與 </a:t>
            </a:r>
            <a:r>
              <a:rPr lang="en-US" sz="1400" dirty="0" smtClean="0">
                <a:solidFill>
                  <a:schemeClr val="bg2"/>
                </a:solidFill>
              </a:rPr>
              <a:t>Team Foundation  </a:t>
            </a:r>
            <a:br>
              <a:rPr lang="en-US" sz="1400" dirty="0" smtClean="0">
                <a:solidFill>
                  <a:schemeClr val="bg2"/>
                </a:solidFill>
              </a:rPr>
            </a:br>
            <a:r>
              <a:rPr lang="en-US" sz="1400" dirty="0" smtClean="0">
                <a:solidFill>
                  <a:schemeClr val="bg2"/>
                </a:solidFill>
              </a:rPr>
              <a:t>   Server </a:t>
            </a:r>
            <a:r>
              <a:rPr lang="zh-TW" altLang="en-US" sz="1400" dirty="0" smtClean="0">
                <a:solidFill>
                  <a:schemeClr val="bg2"/>
                </a:solidFill>
              </a:rPr>
              <a:t>整合</a:t>
            </a:r>
            <a:r>
              <a:rPr lang="en-US" altLang="zh-TW" sz="1400" dirty="0" smtClean="0">
                <a:solidFill>
                  <a:schemeClr val="bg2"/>
                </a:solidFill>
              </a:rPr>
              <a:t>, </a:t>
            </a:r>
            <a:r>
              <a:rPr lang="zh-TW" altLang="en-US" sz="1400" dirty="0" smtClean="0">
                <a:solidFill>
                  <a:schemeClr val="bg2"/>
                </a:solidFill>
              </a:rPr>
              <a:t>實現原始碼控管</a:t>
            </a:r>
            <a:endParaRPr lang="en-US" sz="1400" dirty="0">
              <a:solidFill>
                <a:schemeClr val="bg2"/>
              </a:solidFill>
            </a:endParaRPr>
          </a:p>
        </p:txBody>
      </p:sp>
      <p:sp>
        <p:nvSpPr>
          <p:cNvPr id="36" name="TextBox 35"/>
          <p:cNvSpPr txBox="1"/>
          <p:nvPr/>
        </p:nvSpPr>
        <p:spPr>
          <a:xfrm>
            <a:off x="-2174488" y="1924121"/>
            <a:ext cx="2174488" cy="1169551"/>
          </a:xfrm>
          <a:prstGeom prst="rect">
            <a:avLst/>
          </a:prstGeom>
          <a:noFill/>
        </p:spPr>
        <p:txBody>
          <a:bodyPr wrap="square" rtlCol="0">
            <a:spAutoFit/>
          </a:bodyPr>
          <a:lstStyle/>
          <a:p>
            <a:r>
              <a:rPr lang="en-US" sz="1400" dirty="0" smtClean="0">
                <a:solidFill>
                  <a:schemeClr val="bg2"/>
                </a:solidFill>
              </a:rPr>
              <a:t>&gt; </a:t>
            </a:r>
            <a:r>
              <a:rPr lang="zh-TW" altLang="en-US" sz="1400" dirty="0" smtClean="0">
                <a:solidFill>
                  <a:schemeClr val="bg2"/>
                </a:solidFill>
              </a:rPr>
              <a:t>用 </a:t>
            </a:r>
            <a:r>
              <a:rPr lang="en-US" altLang="zh-TW" sz="1400" dirty="0" smtClean="0">
                <a:solidFill>
                  <a:schemeClr val="bg2"/>
                </a:solidFill>
              </a:rPr>
              <a:t>K2 Studio for Visio, </a:t>
            </a:r>
            <a:r>
              <a:rPr lang="zh-TW" altLang="en-US" sz="1400" dirty="0" smtClean="0">
                <a:solidFill>
                  <a:schemeClr val="bg2"/>
                </a:solidFill>
              </a:rPr>
              <a:t>透過圖形化介面設計流程</a:t>
            </a:r>
            <a:endParaRPr lang="en-US" altLang="zh-TW" sz="1400" dirty="0" smtClean="0">
              <a:solidFill>
                <a:schemeClr val="bg2"/>
              </a:solidFill>
            </a:endParaRPr>
          </a:p>
          <a:p>
            <a:r>
              <a:rPr lang="en-US" sz="1400" dirty="0" smtClean="0">
                <a:solidFill>
                  <a:schemeClr val="bg2"/>
                </a:solidFill>
              </a:rPr>
              <a:t/>
            </a:r>
            <a:br>
              <a:rPr lang="en-US" sz="1400" dirty="0" smtClean="0">
                <a:solidFill>
                  <a:schemeClr val="bg2"/>
                </a:solidFill>
              </a:rPr>
            </a:br>
            <a:r>
              <a:rPr lang="en-US" sz="1400" dirty="0" smtClean="0">
                <a:solidFill>
                  <a:schemeClr val="bg2"/>
                </a:solidFill>
              </a:rPr>
              <a:t>&gt; </a:t>
            </a:r>
            <a:r>
              <a:rPr lang="zh-TW" altLang="en-US" sz="1400" dirty="0" smtClean="0">
                <a:solidFill>
                  <a:schemeClr val="bg2"/>
                </a:solidFill>
              </a:rPr>
              <a:t>利用 </a:t>
            </a:r>
            <a:r>
              <a:rPr lang="en-US" altLang="zh-TW" sz="1400" dirty="0" smtClean="0">
                <a:solidFill>
                  <a:schemeClr val="bg2"/>
                </a:solidFill>
              </a:rPr>
              <a:t>Office </a:t>
            </a:r>
            <a:r>
              <a:rPr lang="zh-TW" altLang="en-US" sz="1400" dirty="0" smtClean="0">
                <a:solidFill>
                  <a:schemeClr val="bg2"/>
                </a:solidFill>
              </a:rPr>
              <a:t>工具加強協同工作</a:t>
            </a:r>
            <a:endParaRPr lang="en-US" sz="1400" dirty="0">
              <a:solidFill>
                <a:schemeClr val="bg2"/>
              </a:solidFill>
            </a:endParaRPr>
          </a:p>
        </p:txBody>
      </p:sp>
      <p:sp>
        <p:nvSpPr>
          <p:cNvPr id="39" name="TextBox 38"/>
          <p:cNvSpPr txBox="1"/>
          <p:nvPr/>
        </p:nvSpPr>
        <p:spPr>
          <a:xfrm>
            <a:off x="-2174488" y="1954726"/>
            <a:ext cx="2174488" cy="1234184"/>
          </a:xfrm>
          <a:prstGeom prst="rect">
            <a:avLst/>
          </a:prstGeom>
          <a:noFill/>
        </p:spPr>
        <p:txBody>
          <a:bodyPr wrap="square" rtlCol="0">
            <a:spAutoFit/>
          </a:bodyPr>
          <a:lstStyle/>
          <a:p>
            <a:pPr eaLnBrk="0" hangingPunct="0">
              <a:spcBef>
                <a:spcPct val="30000"/>
              </a:spcBef>
              <a:defRPr/>
            </a:pPr>
            <a:r>
              <a:rPr lang="en-US" sz="1400" dirty="0" smtClean="0">
                <a:solidFill>
                  <a:schemeClr val="bg2"/>
                </a:solidFill>
              </a:rPr>
              <a:t>&gt; </a:t>
            </a:r>
            <a:r>
              <a:rPr lang="en-US" altLang="zh-TW" sz="1400" dirty="0" smtClean="0">
                <a:solidFill>
                  <a:schemeClr val="bg2"/>
                </a:solidFill>
              </a:rPr>
              <a:t>K2 connect</a:t>
            </a:r>
            <a:r>
              <a:rPr lang="zh-TW" altLang="en-US" sz="1400" dirty="0" smtClean="0">
                <a:solidFill>
                  <a:schemeClr val="bg2"/>
                </a:solidFill>
              </a:rPr>
              <a:t> 支援各種 </a:t>
            </a:r>
            <a:r>
              <a:rPr lang="en-US" altLang="zh-TW" sz="1400" dirty="0" smtClean="0">
                <a:solidFill>
                  <a:schemeClr val="bg2"/>
                </a:solidFill>
              </a:rPr>
              <a:t>WCF LOB </a:t>
            </a:r>
            <a:r>
              <a:rPr lang="zh-TW" altLang="en-US" sz="1400" dirty="0" smtClean="0">
                <a:solidFill>
                  <a:schemeClr val="bg2"/>
                </a:solidFill>
              </a:rPr>
              <a:t>介接器</a:t>
            </a:r>
            <a:endParaRPr lang="en-US" altLang="zh-TW" sz="1400" dirty="0" smtClean="0">
              <a:solidFill>
                <a:schemeClr val="bg2"/>
              </a:solidFill>
            </a:endParaRPr>
          </a:p>
          <a:p>
            <a:pPr eaLnBrk="0" hangingPunct="0">
              <a:spcBef>
                <a:spcPct val="30000"/>
              </a:spcBef>
              <a:defRPr/>
            </a:pPr>
            <a:r>
              <a:rPr lang="en-US" sz="1400" dirty="0" smtClean="0">
                <a:solidFill>
                  <a:schemeClr val="bg2"/>
                </a:solidFill>
              </a:rPr>
              <a:t/>
            </a:r>
            <a:br>
              <a:rPr lang="en-US" sz="1400" dirty="0" smtClean="0">
                <a:solidFill>
                  <a:schemeClr val="bg2"/>
                </a:solidFill>
              </a:rPr>
            </a:br>
            <a:r>
              <a:rPr lang="en-US" sz="1400" dirty="0" smtClean="0">
                <a:solidFill>
                  <a:schemeClr val="bg2"/>
                </a:solidFill>
              </a:rPr>
              <a:t>&gt; </a:t>
            </a:r>
            <a:r>
              <a:rPr lang="zh-TW" altLang="en-US" sz="1400" dirty="0" smtClean="0">
                <a:solidFill>
                  <a:schemeClr val="bg2"/>
                </a:solidFill>
              </a:rPr>
              <a:t>設計人對系統與系統對系統之工作流程解決方案</a:t>
            </a:r>
            <a:endParaRPr lang="en-US" sz="1400" dirty="0" smtClean="0">
              <a:solidFill>
                <a:schemeClr val="bg2"/>
              </a:solidFill>
            </a:endParaRPr>
          </a:p>
        </p:txBody>
      </p:sp>
      <p:pic>
        <p:nvPicPr>
          <p:cNvPr id="4" name="Picture 3" descr="GREEN6.png"/>
          <p:cNvPicPr>
            <a:picLocks noChangeAspect="1"/>
          </p:cNvPicPr>
          <p:nvPr/>
        </p:nvPicPr>
        <p:blipFill>
          <a:blip r:embed="rId3" cstate="print"/>
          <a:stretch>
            <a:fillRect/>
          </a:stretch>
        </p:blipFill>
        <p:spPr bwMode="auto">
          <a:xfrm>
            <a:off x="3460751" y="767146"/>
            <a:ext cx="4718050" cy="4718050"/>
          </a:xfrm>
          <a:prstGeom prst="rect">
            <a:avLst/>
          </a:prstGeom>
          <a:noFill/>
          <a:ln w="9525">
            <a:noFill/>
            <a:miter lim="800000"/>
            <a:headEnd/>
            <a:tailEnd/>
          </a:ln>
        </p:spPr>
      </p:pic>
      <p:pic>
        <p:nvPicPr>
          <p:cNvPr id="25" name="Picture 24" descr="SHAREPOINT.png"/>
          <p:cNvPicPr>
            <a:picLocks noChangeAspect="1"/>
          </p:cNvPicPr>
          <p:nvPr/>
        </p:nvPicPr>
        <p:blipFill>
          <a:blip r:embed="rId4" cstate="print"/>
          <a:stretch>
            <a:fillRect/>
          </a:stretch>
        </p:blipFill>
        <p:spPr bwMode="auto">
          <a:xfrm>
            <a:off x="4915170" y="2187683"/>
            <a:ext cx="1774456" cy="1838835"/>
          </a:xfrm>
          <a:prstGeom prst="rect">
            <a:avLst/>
          </a:prstGeom>
          <a:noFill/>
          <a:ln w="9525">
            <a:noFill/>
            <a:miter lim="800000"/>
            <a:headEnd/>
            <a:tailEnd/>
          </a:ln>
        </p:spPr>
      </p:pic>
      <p:pic>
        <p:nvPicPr>
          <p:cNvPr id="26" name="Picture 25" descr="VISUAL-STUDIO.png"/>
          <p:cNvPicPr>
            <a:picLocks noChangeAspect="1"/>
          </p:cNvPicPr>
          <p:nvPr/>
        </p:nvPicPr>
        <p:blipFill>
          <a:blip r:embed="rId5" cstate="print"/>
          <a:stretch>
            <a:fillRect/>
          </a:stretch>
        </p:blipFill>
        <p:spPr bwMode="auto">
          <a:xfrm>
            <a:off x="4937599" y="2232766"/>
            <a:ext cx="1752325" cy="1838835"/>
          </a:xfrm>
          <a:prstGeom prst="rect">
            <a:avLst/>
          </a:prstGeom>
          <a:noFill/>
          <a:ln w="9525">
            <a:noFill/>
            <a:miter lim="800000"/>
            <a:headEnd/>
            <a:tailEnd/>
          </a:ln>
        </p:spPr>
      </p:pic>
      <p:pic>
        <p:nvPicPr>
          <p:cNvPr id="23" name="Picture 22" descr="LOB.png"/>
          <p:cNvPicPr>
            <a:picLocks noChangeAspect="1"/>
          </p:cNvPicPr>
          <p:nvPr/>
        </p:nvPicPr>
        <p:blipFill>
          <a:blip r:embed="rId6" cstate="print"/>
          <a:stretch>
            <a:fillRect/>
          </a:stretch>
        </p:blipFill>
        <p:spPr bwMode="auto">
          <a:xfrm>
            <a:off x="4866503" y="2275684"/>
            <a:ext cx="1800610" cy="1702029"/>
          </a:xfrm>
          <a:prstGeom prst="rect">
            <a:avLst/>
          </a:prstGeom>
          <a:noFill/>
          <a:ln w="9525">
            <a:noFill/>
            <a:miter lim="800000"/>
            <a:headEnd/>
            <a:tailEnd/>
          </a:ln>
        </p:spPr>
      </p:pic>
      <p:pic>
        <p:nvPicPr>
          <p:cNvPr id="24" name="Picture 23" descr="OFFICE.png"/>
          <p:cNvPicPr>
            <a:picLocks noChangeAspect="1"/>
          </p:cNvPicPr>
          <p:nvPr/>
        </p:nvPicPr>
        <p:blipFill>
          <a:blip r:embed="rId7" cstate="print"/>
          <a:stretch>
            <a:fillRect/>
          </a:stretch>
        </p:blipFill>
        <p:spPr bwMode="auto">
          <a:xfrm>
            <a:off x="4938583" y="2255627"/>
            <a:ext cx="1842859" cy="1752325"/>
          </a:xfrm>
          <a:prstGeom prst="rect">
            <a:avLst/>
          </a:prstGeom>
          <a:noFill/>
          <a:ln w="9525">
            <a:noFill/>
            <a:miter lim="800000"/>
            <a:headEnd/>
            <a:tailEnd/>
          </a:ln>
        </p:spPr>
      </p:pic>
      <p:pic>
        <p:nvPicPr>
          <p:cNvPr id="27" name="Picture 26" descr="BIZTALK.png"/>
          <p:cNvPicPr>
            <a:picLocks noChangeAspect="1"/>
          </p:cNvPicPr>
          <p:nvPr/>
        </p:nvPicPr>
        <p:blipFill>
          <a:blip r:embed="rId8" cstate="print"/>
          <a:stretch>
            <a:fillRect/>
          </a:stretch>
        </p:blipFill>
        <p:spPr bwMode="auto">
          <a:xfrm>
            <a:off x="4921490" y="2180522"/>
            <a:ext cx="1798598" cy="1838835"/>
          </a:xfrm>
          <a:prstGeom prst="rect">
            <a:avLst/>
          </a:prstGeom>
          <a:noFill/>
          <a:ln w="9525">
            <a:noFill/>
            <a:miter lim="800000"/>
            <a:headEnd/>
            <a:tailEnd/>
          </a:ln>
        </p:spPr>
      </p:pic>
      <p:pic>
        <p:nvPicPr>
          <p:cNvPr id="11293" name="Picture 13" descr="GREEN3.png"/>
          <p:cNvPicPr>
            <a:picLocks noChangeAspect="1"/>
          </p:cNvPicPr>
          <p:nvPr/>
        </p:nvPicPr>
        <p:blipFill>
          <a:blip r:embed="rId9" cstate="print"/>
          <a:stretch>
            <a:fillRect/>
          </a:stretch>
        </p:blipFill>
        <p:spPr bwMode="auto">
          <a:xfrm>
            <a:off x="4720400" y="3905559"/>
            <a:ext cx="2203895" cy="1098796"/>
          </a:xfrm>
          <a:prstGeom prst="rect">
            <a:avLst/>
          </a:prstGeom>
          <a:noFill/>
          <a:ln w="9525">
            <a:noFill/>
            <a:miter lim="800000"/>
            <a:headEnd/>
            <a:tailEnd/>
          </a:ln>
        </p:spPr>
      </p:pic>
      <p:pic>
        <p:nvPicPr>
          <p:cNvPr id="11286" name="Picture 12" descr="GREEN2.png"/>
          <p:cNvPicPr>
            <a:picLocks noChangeAspect="1"/>
          </p:cNvPicPr>
          <p:nvPr/>
        </p:nvPicPr>
        <p:blipFill>
          <a:blip r:embed="rId10" cstate="print"/>
          <a:stretch>
            <a:fillRect/>
          </a:stretch>
        </p:blipFill>
        <p:spPr bwMode="auto">
          <a:xfrm>
            <a:off x="3952875" y="2552164"/>
            <a:ext cx="1305687" cy="2094145"/>
          </a:xfrm>
          <a:prstGeom prst="rect">
            <a:avLst/>
          </a:prstGeom>
          <a:noFill/>
          <a:ln w="9525">
            <a:noFill/>
            <a:miter lim="800000"/>
            <a:headEnd/>
            <a:tailEnd/>
          </a:ln>
        </p:spPr>
      </p:pic>
      <p:pic>
        <p:nvPicPr>
          <p:cNvPr id="11301" name="Picture 11" descr="GREEN1.png"/>
          <p:cNvPicPr>
            <a:picLocks noChangeAspect="1"/>
          </p:cNvPicPr>
          <p:nvPr/>
        </p:nvPicPr>
        <p:blipFill>
          <a:blip r:embed="rId11" cstate="print"/>
          <a:stretch>
            <a:fillRect/>
          </a:stretch>
        </p:blipFill>
        <p:spPr bwMode="auto">
          <a:xfrm>
            <a:off x="4039799" y="1278783"/>
            <a:ext cx="1778889" cy="1570721"/>
          </a:xfrm>
          <a:prstGeom prst="rect">
            <a:avLst/>
          </a:prstGeom>
          <a:noFill/>
          <a:ln w="9525">
            <a:noFill/>
            <a:miter lim="800000"/>
            <a:headEnd/>
            <a:tailEnd/>
          </a:ln>
        </p:spPr>
      </p:pic>
      <p:pic>
        <p:nvPicPr>
          <p:cNvPr id="11298" name="Picture 10" descr="GREEN5.png"/>
          <p:cNvPicPr>
            <a:picLocks noChangeAspect="1"/>
          </p:cNvPicPr>
          <p:nvPr/>
        </p:nvPicPr>
        <p:blipFill>
          <a:blip r:embed="rId12" cstate="print"/>
          <a:stretch>
            <a:fillRect/>
          </a:stretch>
        </p:blipFill>
        <p:spPr bwMode="auto">
          <a:xfrm>
            <a:off x="5825615" y="1274687"/>
            <a:ext cx="1776460" cy="1568577"/>
          </a:xfrm>
          <a:prstGeom prst="rect">
            <a:avLst/>
          </a:prstGeom>
          <a:noFill/>
          <a:ln w="9525">
            <a:noFill/>
            <a:miter lim="800000"/>
            <a:headEnd/>
            <a:tailEnd/>
          </a:ln>
        </p:spPr>
      </p:pic>
      <p:pic>
        <p:nvPicPr>
          <p:cNvPr id="11289" name="Picture 14" descr="GREEN4.png"/>
          <p:cNvPicPr>
            <a:picLocks noChangeAspect="1"/>
          </p:cNvPicPr>
          <p:nvPr/>
        </p:nvPicPr>
        <p:blipFill>
          <a:blip r:embed="rId13" cstate="print"/>
          <a:stretch>
            <a:fillRect/>
          </a:stretch>
        </p:blipFill>
        <p:spPr bwMode="auto">
          <a:xfrm>
            <a:off x="6386269" y="2559525"/>
            <a:ext cx="1310069" cy="2100736"/>
          </a:xfrm>
          <a:prstGeom prst="rect">
            <a:avLst/>
          </a:prstGeom>
          <a:noFill/>
          <a:ln w="9525">
            <a:noFill/>
            <a:miter lim="800000"/>
            <a:headEnd/>
            <a:tailEnd/>
          </a:ln>
        </p:spPr>
      </p:pic>
      <p:sp>
        <p:nvSpPr>
          <p:cNvPr id="11266" name="Text Placeholder 1"/>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r>
              <a:rPr lang="en-US" altLang="zh-TW" sz="1600" b="1" kern="1200" cap="all" baseline="0" dirty="0" smtClean="0">
                <a:solidFill>
                  <a:schemeClr val="bg2"/>
                </a:solidFill>
                <a:latin typeface="Arial" pitchFamily="34" charset="0"/>
                <a:ea typeface="+mn-ea"/>
                <a:cs typeface="Arial" pitchFamily="34" charset="0"/>
              </a:rPr>
              <a:t>K2 </a:t>
            </a:r>
            <a:r>
              <a:rPr lang="zh-CN" altLang="zh-TW" sz="1600" b="1" kern="1200" cap="all" baseline="0" dirty="0" smtClean="0">
                <a:solidFill>
                  <a:schemeClr val="bg2"/>
                </a:solidFill>
                <a:latin typeface="Arial" pitchFamily="34" charset="0"/>
                <a:ea typeface="+mn-ea"/>
                <a:cs typeface="Arial" pitchFamily="34" charset="0"/>
              </a:rPr>
              <a:t>产品线可伴随您的需求扩充</a:t>
            </a:r>
            <a:endParaRPr lang="en-US" sz="1600" cap="none" dirty="0" smtClean="0">
              <a:latin typeface="Arial" charset="0"/>
              <a:cs typeface="Arial" charset="0"/>
            </a:endParaRPr>
          </a:p>
        </p:txBody>
      </p:sp>
      <p:pic>
        <p:nvPicPr>
          <p:cNvPr id="11284" name="Picture 17" descr="PEARL1.png"/>
          <p:cNvPicPr>
            <a:picLocks noChangeAspect="1"/>
          </p:cNvPicPr>
          <p:nvPr/>
        </p:nvPicPr>
        <p:blipFill>
          <a:blip r:embed="rId14" cstate="print"/>
          <a:srcRect/>
          <a:stretch>
            <a:fillRect/>
          </a:stretch>
        </p:blipFill>
        <p:spPr bwMode="auto">
          <a:xfrm>
            <a:off x="381000" y="1220788"/>
            <a:ext cx="1160463" cy="206375"/>
          </a:xfrm>
          <a:prstGeom prst="rect">
            <a:avLst/>
          </a:prstGeom>
          <a:noFill/>
          <a:ln w="9525">
            <a:noFill/>
            <a:miter lim="800000"/>
            <a:headEnd/>
            <a:tailEnd/>
          </a:ln>
        </p:spPr>
      </p:pic>
      <p:sp>
        <p:nvSpPr>
          <p:cNvPr id="21" name="TextBox 20"/>
          <p:cNvSpPr txBox="1"/>
          <p:nvPr/>
        </p:nvSpPr>
        <p:spPr>
          <a:xfrm>
            <a:off x="-2174488" y="1949529"/>
            <a:ext cx="2174488" cy="523220"/>
          </a:xfrm>
          <a:prstGeom prst="rect">
            <a:avLst/>
          </a:prstGeom>
          <a:noFill/>
        </p:spPr>
        <p:txBody>
          <a:bodyPr wrap="square" rtlCol="0">
            <a:spAutoFit/>
          </a:bodyPr>
          <a:lstStyle/>
          <a:p>
            <a:pPr eaLnBrk="0" hangingPunct="0">
              <a:spcBef>
                <a:spcPct val="30000"/>
              </a:spcBef>
              <a:defRPr/>
            </a:pPr>
            <a:r>
              <a:rPr lang="en-US" sz="1400" dirty="0" smtClean="0">
                <a:solidFill>
                  <a:schemeClr val="bg2"/>
                </a:solidFill>
              </a:rPr>
              <a:t>&gt; </a:t>
            </a:r>
            <a:r>
              <a:rPr lang="zh-TW" altLang="en-US" sz="1400" dirty="0" smtClean="0">
                <a:solidFill>
                  <a:schemeClr val="bg2"/>
                </a:solidFill>
              </a:rPr>
              <a:t>透過 </a:t>
            </a:r>
            <a:r>
              <a:rPr lang="en-US" altLang="zh-TW" sz="1400" dirty="0" smtClean="0">
                <a:solidFill>
                  <a:schemeClr val="bg2"/>
                </a:solidFill>
              </a:rPr>
              <a:t>BDC </a:t>
            </a:r>
            <a:r>
              <a:rPr lang="zh-TW" altLang="en-US" sz="1400" dirty="0" smtClean="0">
                <a:solidFill>
                  <a:schemeClr val="bg2"/>
                </a:solidFill>
              </a:rPr>
              <a:t>展露可重複使用的商務元件</a:t>
            </a:r>
            <a:endParaRPr lang="en-US" sz="1400" dirty="0" smtClean="0">
              <a:solidFill>
                <a:schemeClr val="bg2"/>
              </a:solidFill>
            </a:endParaRPr>
          </a:p>
        </p:txBody>
      </p:sp>
      <p:pic>
        <p:nvPicPr>
          <p:cNvPr id="28" name="Picture 27" descr="WINDOWS-SERVER.png"/>
          <p:cNvPicPr>
            <a:picLocks noChangeAspect="1"/>
          </p:cNvPicPr>
          <p:nvPr/>
        </p:nvPicPr>
        <p:blipFill>
          <a:blip r:embed="rId15" cstate="print"/>
          <a:stretch>
            <a:fillRect/>
          </a:stretch>
        </p:blipFill>
        <p:spPr bwMode="auto">
          <a:xfrm>
            <a:off x="5159512" y="2466975"/>
            <a:ext cx="1331976" cy="1331976"/>
          </a:xfrm>
          <a:prstGeom prst="rect">
            <a:avLst/>
          </a:prstGeom>
          <a:noFill/>
          <a:ln w="9525">
            <a:noFill/>
            <a:miter lim="800000"/>
            <a:headEnd/>
            <a:tailEnd/>
          </a:ln>
        </p:spPr>
      </p:pic>
      <p:pic>
        <p:nvPicPr>
          <p:cNvPr id="38" name="Picture 37" descr="masking_element.png"/>
          <p:cNvPicPr>
            <a:picLocks noChangeAspect="1"/>
          </p:cNvPicPr>
          <p:nvPr/>
        </p:nvPicPr>
        <p:blipFill>
          <a:blip r:embed="rId16" cstate="print"/>
          <a:stretch>
            <a:fillRect/>
          </a:stretch>
        </p:blipFill>
        <p:spPr>
          <a:xfrm>
            <a:off x="3910334" y="1223327"/>
            <a:ext cx="3814442" cy="3814442"/>
          </a:xfrm>
          <a:prstGeom prst="rect">
            <a:avLst/>
          </a:prstGeom>
        </p:spPr>
      </p:pic>
      <p:pic>
        <p:nvPicPr>
          <p:cNvPr id="37" name="Picture 8"/>
          <p:cNvPicPr>
            <a:picLocks noChangeAspect="1" noChangeArrowheads="1"/>
          </p:cNvPicPr>
          <p:nvPr/>
        </p:nvPicPr>
        <p:blipFill>
          <a:blip r:embed="rId17" cstate="print"/>
          <a:srcRect/>
          <a:stretch>
            <a:fillRect/>
          </a:stretch>
        </p:blipFill>
        <p:spPr bwMode="auto">
          <a:xfrm>
            <a:off x="3925547" y="3299959"/>
            <a:ext cx="909637" cy="911225"/>
          </a:xfrm>
          <a:prstGeom prst="rect">
            <a:avLst/>
          </a:prstGeom>
          <a:noFill/>
          <a:ln w="9525">
            <a:noFill/>
            <a:miter lim="800000"/>
            <a:headEnd/>
            <a:tailEnd/>
          </a:ln>
        </p:spPr>
      </p:pic>
      <p:pic>
        <p:nvPicPr>
          <p:cNvPr id="29" name="Picture 3" descr="H:\Work Files\Sales Tools\Powerpoints\Builders\Microsoft Logos\visual_studio.png"/>
          <p:cNvPicPr>
            <a:picLocks noChangeAspect="1" noChangeArrowheads="1"/>
          </p:cNvPicPr>
          <p:nvPr/>
        </p:nvPicPr>
        <p:blipFill>
          <a:blip r:embed="rId18" cstate="print"/>
          <a:srcRect r="19111"/>
          <a:stretch>
            <a:fillRect/>
          </a:stretch>
        </p:blipFill>
        <p:spPr bwMode="auto">
          <a:xfrm>
            <a:off x="4971831" y="4437277"/>
            <a:ext cx="1733550" cy="641350"/>
          </a:xfrm>
          <a:prstGeom prst="rect">
            <a:avLst/>
          </a:prstGeom>
          <a:noFill/>
          <a:ln w="9525">
            <a:noFill/>
            <a:miter lim="800000"/>
            <a:headEnd/>
            <a:tailEnd/>
          </a:ln>
        </p:spPr>
      </p:pic>
      <p:pic>
        <p:nvPicPr>
          <p:cNvPr id="31" name="Picture 6" descr="H:\Work Files\Sales Tools\Powerpoints\Builders\Microsoft Logos\office_reflection.png"/>
          <p:cNvPicPr>
            <a:picLocks noChangeAspect="1" noChangeArrowheads="1"/>
          </p:cNvPicPr>
          <p:nvPr/>
        </p:nvPicPr>
        <p:blipFill>
          <a:blip r:embed="rId19" cstate="print"/>
          <a:srcRect/>
          <a:stretch>
            <a:fillRect/>
          </a:stretch>
        </p:blipFill>
        <p:spPr bwMode="auto">
          <a:xfrm>
            <a:off x="6702659" y="2969469"/>
            <a:ext cx="1193800" cy="1354138"/>
          </a:xfrm>
          <a:prstGeom prst="rect">
            <a:avLst/>
          </a:prstGeom>
          <a:noFill/>
          <a:ln w="9525">
            <a:noFill/>
            <a:miter lim="800000"/>
            <a:headEnd/>
            <a:tailEnd/>
          </a:ln>
        </p:spPr>
      </p:pic>
      <p:pic>
        <p:nvPicPr>
          <p:cNvPr id="30" name="Picture 4" descr="H:\Work Files\Sales Tools\Powerpoints\Builders\Microsoft Logos\biztalk_server.png"/>
          <p:cNvPicPr>
            <a:picLocks noChangeAspect="1" noChangeArrowheads="1"/>
          </p:cNvPicPr>
          <p:nvPr/>
        </p:nvPicPr>
        <p:blipFill>
          <a:blip r:embed="rId20" cstate="print"/>
          <a:srcRect/>
          <a:stretch>
            <a:fillRect/>
          </a:stretch>
        </p:blipFill>
        <p:spPr bwMode="auto">
          <a:xfrm>
            <a:off x="6103597" y="1670908"/>
            <a:ext cx="1589088" cy="690563"/>
          </a:xfrm>
          <a:prstGeom prst="rect">
            <a:avLst/>
          </a:prstGeom>
          <a:noFill/>
          <a:ln w="9525">
            <a:noFill/>
            <a:miter lim="800000"/>
            <a:headEnd/>
            <a:tailEnd/>
          </a:ln>
        </p:spPr>
      </p:pic>
      <p:pic>
        <p:nvPicPr>
          <p:cNvPr id="32" name="Picture 7" descr="H:\Work Files\Sales Tools\Powerpoints\Builders\Microsoft Logos\sharepoint_reflection.png"/>
          <p:cNvPicPr>
            <a:picLocks noChangeAspect="1" noChangeArrowheads="1"/>
          </p:cNvPicPr>
          <p:nvPr/>
        </p:nvPicPr>
        <p:blipFill>
          <a:blip r:embed="rId21" cstate="print"/>
          <a:srcRect/>
          <a:stretch>
            <a:fillRect/>
          </a:stretch>
        </p:blipFill>
        <p:spPr bwMode="auto">
          <a:xfrm>
            <a:off x="4166974" y="1720335"/>
            <a:ext cx="1301750" cy="563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301"/>
                                        </p:tgtEl>
                                        <p:attrNameLst>
                                          <p:attrName>style.visibility</p:attrName>
                                        </p:attrNameLst>
                                      </p:cBhvr>
                                      <p:to>
                                        <p:strVal val="visible"/>
                                      </p:to>
                                    </p:set>
                                    <p:animEffect transition="in" filter="fade">
                                      <p:cBhvr>
                                        <p:cTn id="47" dur="500"/>
                                        <p:tgtEl>
                                          <p:spTgt spid="11301"/>
                                        </p:tgtEl>
                                      </p:cBhvr>
                                    </p:animEffect>
                                  </p:childTnLst>
                                </p:cTn>
                              </p:par>
                              <p:par>
                                <p:cTn id="48" presetID="35" presetClass="path" presetSubtype="0" accel="50000" decel="50000" fill="hold" nodeType="withEffect">
                                  <p:stCondLst>
                                    <p:cond delay="0"/>
                                  </p:stCondLst>
                                  <p:childTnLst>
                                    <p:animMotion origin="layout" path="M -3.88889E-6 -2.49769E-6 L -0.06336 -0.12766 " pathEditMode="relative" rAng="0" ptsTypes="AA">
                                      <p:cBhvr>
                                        <p:cTn id="49" dur="500" fill="hold"/>
                                        <p:tgtEl>
                                          <p:spTgt spid="32"/>
                                        </p:tgtEl>
                                        <p:attrNameLst>
                                          <p:attrName>ppt_x</p:attrName>
                                          <p:attrName>ppt_y</p:attrName>
                                        </p:attrNameLst>
                                      </p:cBhvr>
                                      <p:rCtr x="-32" y="-64"/>
                                    </p:animMotion>
                                  </p:childTnLst>
                                </p:cTn>
                              </p:par>
                              <p:par>
                                <p:cTn id="50" presetID="10" presetClass="exit" presetSubtype="0" fill="hold" nodeType="with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childTnLst>
                          </p:cTn>
                        </p:par>
                        <p:par>
                          <p:cTn id="53" fill="hold">
                            <p:stCondLst>
                              <p:cond delay="500"/>
                            </p:stCondLst>
                            <p:childTnLst>
                              <p:par>
                                <p:cTn id="54" presetID="63" presetClass="path" presetSubtype="0" accel="50000" decel="50000" fill="hold" grpId="0" nodeType="afterEffect">
                                  <p:stCondLst>
                                    <p:cond delay="0"/>
                                  </p:stCondLst>
                                  <p:childTnLst>
                                    <p:animMotion origin="layout" path="M 0.00122 0.00162 L 0.28038 0.00162 " pathEditMode="relative" rAng="0" ptsTypes="AA">
                                      <p:cBhvr>
                                        <p:cTn id="55" dur="500" fill="hold"/>
                                        <p:tgtEl>
                                          <p:spTgt spid="21"/>
                                        </p:tgtEl>
                                        <p:attrNameLst>
                                          <p:attrName>ppt_x</p:attrName>
                                          <p:attrName>ppt_y</p:attrName>
                                        </p:attrNameLst>
                                      </p:cBhvr>
                                      <p:rCtr x="140" y="0"/>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286"/>
                                        </p:tgtEl>
                                        <p:attrNameLst>
                                          <p:attrName>style.visibility</p:attrName>
                                        </p:attrNameLst>
                                      </p:cBhvr>
                                      <p:to>
                                        <p:strVal val="visible"/>
                                      </p:to>
                                    </p:set>
                                    <p:animEffect transition="in" filter="fade">
                                      <p:cBhvr>
                                        <p:cTn id="60" dur="500"/>
                                        <p:tgtEl>
                                          <p:spTgt spid="11286"/>
                                        </p:tgtEl>
                                      </p:cBhvr>
                                    </p:animEffect>
                                  </p:childTnLst>
                                </p:cTn>
                              </p:par>
                              <p:par>
                                <p:cTn id="61" presetID="35" presetClass="path" presetSubtype="0" accel="50000" decel="50000" fill="hold" grpId="1" nodeType="withEffect">
                                  <p:stCondLst>
                                    <p:cond delay="0"/>
                                  </p:stCondLst>
                                  <p:childTnLst>
                                    <p:animMotion origin="layout" path="M 0.28038 0.00162 L 0.00122 0.00162 " pathEditMode="relative" rAng="0" ptsTypes="AA">
                                      <p:cBhvr>
                                        <p:cTn id="62" dur="500" fill="hold"/>
                                        <p:tgtEl>
                                          <p:spTgt spid="21"/>
                                        </p:tgtEl>
                                        <p:attrNameLst>
                                          <p:attrName>ppt_x</p:attrName>
                                          <p:attrName>ppt_y</p:attrName>
                                        </p:attrNameLst>
                                      </p:cBhvr>
                                      <p:rCtr x="-140" y="0"/>
                                    </p:animMotion>
                                  </p:childTnLst>
                                </p:cTn>
                              </p:par>
                              <p:par>
                                <p:cTn id="63" presetID="35" presetClass="path" presetSubtype="0" accel="50000" decel="50000" fill="hold" nodeType="withEffect">
                                  <p:stCondLst>
                                    <p:cond delay="0"/>
                                  </p:stCondLst>
                                  <p:childTnLst>
                                    <p:animMotion origin="layout" path="M -1.11111E-6 2.08141E-6 L -0.09392 0.00185 " pathEditMode="relative" rAng="0" ptsTypes="AA">
                                      <p:cBhvr>
                                        <p:cTn id="64" dur="500" fill="hold"/>
                                        <p:tgtEl>
                                          <p:spTgt spid="37"/>
                                        </p:tgtEl>
                                        <p:attrNameLst>
                                          <p:attrName>ppt_x</p:attrName>
                                          <p:attrName>ppt_y</p:attrName>
                                        </p:attrNameLst>
                                      </p:cBhvr>
                                      <p:rCtr x="-47" y="1"/>
                                    </p:animMotion>
                                  </p:childTnLst>
                                </p:cTn>
                              </p:par>
                              <p:par>
                                <p:cTn id="65" presetID="10" presetClass="exit" presetSubtype="0" fill="hold" nodeType="with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childTnLst>
                          </p:cTn>
                        </p:par>
                        <p:par>
                          <p:cTn id="68" fill="hold">
                            <p:stCondLst>
                              <p:cond delay="500"/>
                            </p:stCondLst>
                            <p:childTnLst>
                              <p:par>
                                <p:cTn id="69" presetID="63" presetClass="path" presetSubtype="0" accel="50000" decel="50000" fill="hold" grpId="0" nodeType="afterEffect">
                                  <p:stCondLst>
                                    <p:cond delay="0"/>
                                  </p:stCondLst>
                                  <p:childTnLst>
                                    <p:animMotion origin="layout" path="M 0.00122 0.00162 L 0.28038 0.00162 " pathEditMode="relative" rAng="0" ptsTypes="AA">
                                      <p:cBhvr>
                                        <p:cTn id="70" dur="500" fill="hold"/>
                                        <p:tgtEl>
                                          <p:spTgt spid="33"/>
                                        </p:tgtEl>
                                        <p:attrNameLst>
                                          <p:attrName>ppt_x</p:attrName>
                                          <p:attrName>ppt_y</p:attrName>
                                        </p:attrNameLst>
                                      </p:cBhvr>
                                      <p:rCtr x="140" y="0"/>
                                    </p:animMotion>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1293"/>
                                        </p:tgtEl>
                                        <p:attrNameLst>
                                          <p:attrName>style.visibility</p:attrName>
                                        </p:attrNameLst>
                                      </p:cBhvr>
                                      <p:to>
                                        <p:strVal val="visible"/>
                                      </p:to>
                                    </p:set>
                                    <p:animEffect transition="in" filter="fade">
                                      <p:cBhvr>
                                        <p:cTn id="75" dur="500"/>
                                        <p:tgtEl>
                                          <p:spTgt spid="11293"/>
                                        </p:tgtEl>
                                      </p:cBhvr>
                                    </p:animEffect>
                                  </p:childTnLst>
                                </p:cTn>
                              </p:par>
                              <p:par>
                                <p:cTn id="76" presetID="35" presetClass="path" presetSubtype="0" accel="50000" decel="50000" fill="hold" grpId="1" nodeType="withEffect">
                                  <p:stCondLst>
                                    <p:cond delay="0"/>
                                  </p:stCondLst>
                                  <p:childTnLst>
                                    <p:animMotion origin="layout" path="M 0.28038 0.00162 L 0.00122 0.00162 " pathEditMode="relative" rAng="0" ptsTypes="AA">
                                      <p:cBhvr>
                                        <p:cTn id="77" dur="500" fill="hold"/>
                                        <p:tgtEl>
                                          <p:spTgt spid="33"/>
                                        </p:tgtEl>
                                        <p:attrNameLst>
                                          <p:attrName>ppt_x</p:attrName>
                                          <p:attrName>ppt_y</p:attrName>
                                        </p:attrNameLst>
                                      </p:cBhvr>
                                      <p:rCtr x="-140" y="0"/>
                                    </p:animMotion>
                                  </p:childTnLst>
                                </p:cTn>
                              </p:par>
                              <p:par>
                                <p:cTn id="78" presetID="42" presetClass="path" presetSubtype="0" accel="50000" decel="50000" fill="hold" nodeType="withEffect">
                                  <p:stCondLst>
                                    <p:cond delay="0"/>
                                  </p:stCondLst>
                                  <p:childTnLst>
                                    <p:animMotion origin="layout" path="M -1.38889E-6 -1.24884E-6 L -1.38889E-6 0.13067 " pathEditMode="relative" rAng="0" ptsTypes="AA">
                                      <p:cBhvr>
                                        <p:cTn id="79" dur="500" fill="hold"/>
                                        <p:tgtEl>
                                          <p:spTgt spid="29"/>
                                        </p:tgtEl>
                                        <p:attrNameLst>
                                          <p:attrName>ppt_x</p:attrName>
                                          <p:attrName>ppt_y</p:attrName>
                                        </p:attrNameLst>
                                      </p:cBhvr>
                                      <p:rCtr x="0" y="65"/>
                                    </p:animMotion>
                                  </p:childTnLst>
                                </p:cTn>
                              </p:par>
                              <p:par>
                                <p:cTn id="80" presetID="10" presetClass="exit" presetSubtype="0" fill="hold" nodeType="withEffect">
                                  <p:stCondLst>
                                    <p:cond delay="0"/>
                                  </p:stCondLst>
                                  <p:childTnLst>
                                    <p:animEffect transition="out" filter="fade">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childTnLst>
                          </p:cTn>
                        </p:par>
                        <p:par>
                          <p:cTn id="83" fill="hold">
                            <p:stCondLst>
                              <p:cond delay="500"/>
                            </p:stCondLst>
                            <p:childTnLst>
                              <p:par>
                                <p:cTn id="84" presetID="63" presetClass="path" presetSubtype="0" accel="50000" decel="50000" fill="hold" grpId="0" nodeType="afterEffect">
                                  <p:stCondLst>
                                    <p:cond delay="0"/>
                                  </p:stCondLst>
                                  <p:childTnLst>
                                    <p:animMotion origin="layout" path="M 0.00122 0.00162 L 0.28038 0.00162 " pathEditMode="relative" rAng="0" ptsTypes="AA">
                                      <p:cBhvr>
                                        <p:cTn id="85" dur="500" fill="hold"/>
                                        <p:tgtEl>
                                          <p:spTgt spid="35"/>
                                        </p:tgtEl>
                                        <p:attrNameLst>
                                          <p:attrName>ppt_x</p:attrName>
                                          <p:attrName>ppt_y</p:attrName>
                                        </p:attrNameLst>
                                      </p:cBhvr>
                                      <p:rCtr x="140" y="0"/>
                                    </p:animMotion>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289"/>
                                        </p:tgtEl>
                                        <p:attrNameLst>
                                          <p:attrName>style.visibility</p:attrName>
                                        </p:attrNameLst>
                                      </p:cBhvr>
                                      <p:to>
                                        <p:strVal val="visible"/>
                                      </p:to>
                                    </p:set>
                                    <p:animEffect transition="in" filter="fade">
                                      <p:cBhvr>
                                        <p:cTn id="90" dur="500"/>
                                        <p:tgtEl>
                                          <p:spTgt spid="11289"/>
                                        </p:tgtEl>
                                      </p:cBhvr>
                                    </p:animEffect>
                                  </p:childTnLst>
                                </p:cTn>
                              </p:par>
                              <p:par>
                                <p:cTn id="91" presetID="35" presetClass="path" presetSubtype="0" accel="50000" decel="50000" fill="hold" grpId="1" nodeType="withEffect">
                                  <p:stCondLst>
                                    <p:cond delay="0"/>
                                  </p:stCondLst>
                                  <p:childTnLst>
                                    <p:animMotion origin="layout" path="M 0.28038 0.00162 L 0.00122 0.00162 " pathEditMode="relative" rAng="0" ptsTypes="AA">
                                      <p:cBhvr>
                                        <p:cTn id="92" dur="500" fill="hold"/>
                                        <p:tgtEl>
                                          <p:spTgt spid="35"/>
                                        </p:tgtEl>
                                        <p:attrNameLst>
                                          <p:attrName>ppt_x</p:attrName>
                                          <p:attrName>ppt_y</p:attrName>
                                        </p:attrNameLst>
                                      </p:cBhvr>
                                      <p:rCtr x="-140" y="0"/>
                                    </p:animMotion>
                                  </p:childTnLst>
                                </p:cTn>
                              </p:par>
                              <p:par>
                                <p:cTn id="93" presetID="63" presetClass="path" presetSubtype="0" accel="50000" decel="50000" fill="hold" nodeType="withEffect">
                                  <p:stCondLst>
                                    <p:cond delay="0"/>
                                  </p:stCondLst>
                                  <p:childTnLst>
                                    <p:animMotion origin="layout" path="M 4.44444E-6 -2.0074E-6 L 0.09531 0.04787 " pathEditMode="relative" rAng="0" ptsTypes="AA">
                                      <p:cBhvr>
                                        <p:cTn id="94" dur="500" fill="hold"/>
                                        <p:tgtEl>
                                          <p:spTgt spid="31"/>
                                        </p:tgtEl>
                                        <p:attrNameLst>
                                          <p:attrName>ppt_x</p:attrName>
                                          <p:attrName>ppt_y</p:attrName>
                                        </p:attrNameLst>
                                      </p:cBhvr>
                                      <p:rCtr x="48" y="24"/>
                                    </p:animMotion>
                                  </p:childTnLst>
                                </p:cTn>
                              </p:par>
                              <p:par>
                                <p:cTn id="95" presetID="10" presetClass="exit" presetSubtype="0" fill="hold" nodeType="withEffect">
                                  <p:stCondLst>
                                    <p:cond delay="0"/>
                                  </p:stCondLst>
                                  <p:childTnLst>
                                    <p:animEffect transition="out" filter="fade">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childTnLst>
                          </p:cTn>
                        </p:par>
                        <p:par>
                          <p:cTn id="98" fill="hold">
                            <p:stCondLst>
                              <p:cond delay="500"/>
                            </p:stCondLst>
                            <p:childTnLst>
                              <p:par>
                                <p:cTn id="99" presetID="63" presetClass="path" presetSubtype="0" accel="50000" decel="50000" fill="hold" grpId="0" nodeType="afterEffect">
                                  <p:stCondLst>
                                    <p:cond delay="0"/>
                                  </p:stCondLst>
                                  <p:childTnLst>
                                    <p:animMotion origin="layout" path="M 0.00122 0.00162 L 0.28038 0.00162 " pathEditMode="relative" rAng="0" ptsTypes="AA">
                                      <p:cBhvr>
                                        <p:cTn id="100" dur="500" fill="hold"/>
                                        <p:tgtEl>
                                          <p:spTgt spid="36"/>
                                        </p:tgtEl>
                                        <p:attrNameLst>
                                          <p:attrName>ppt_x</p:attrName>
                                          <p:attrName>ppt_y</p:attrName>
                                        </p:attrNameLst>
                                      </p:cBhvr>
                                      <p:rCtr x="140" y="0"/>
                                    </p:animMotion>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1298"/>
                                        </p:tgtEl>
                                        <p:attrNameLst>
                                          <p:attrName>style.visibility</p:attrName>
                                        </p:attrNameLst>
                                      </p:cBhvr>
                                      <p:to>
                                        <p:strVal val="visible"/>
                                      </p:to>
                                    </p:set>
                                    <p:animEffect transition="in" filter="fade">
                                      <p:cBhvr>
                                        <p:cTn id="105" dur="500"/>
                                        <p:tgtEl>
                                          <p:spTgt spid="11298"/>
                                        </p:tgtEl>
                                      </p:cBhvr>
                                    </p:animEffect>
                                  </p:childTnLst>
                                </p:cTn>
                              </p:par>
                              <p:par>
                                <p:cTn id="106" presetID="35" presetClass="path" presetSubtype="0" accel="50000" decel="50000" fill="hold" grpId="1" nodeType="withEffect">
                                  <p:stCondLst>
                                    <p:cond delay="0"/>
                                  </p:stCondLst>
                                  <p:childTnLst>
                                    <p:animMotion origin="layout" path="M 0.28038 0.00162 L 0.00122 0.00162 " pathEditMode="relative" rAng="0" ptsTypes="AA">
                                      <p:cBhvr>
                                        <p:cTn id="107" dur="500" fill="hold"/>
                                        <p:tgtEl>
                                          <p:spTgt spid="36"/>
                                        </p:tgtEl>
                                        <p:attrNameLst>
                                          <p:attrName>ppt_x</p:attrName>
                                          <p:attrName>ppt_y</p:attrName>
                                        </p:attrNameLst>
                                      </p:cBhvr>
                                      <p:rCtr x="-140" y="0"/>
                                    </p:animMotion>
                                  </p:childTnLst>
                                </p:cTn>
                              </p:par>
                              <p:par>
                                <p:cTn id="108" presetID="56" presetClass="path" presetSubtype="0" accel="50000" decel="50000" fill="hold" nodeType="withEffect">
                                  <p:stCondLst>
                                    <p:cond delay="0"/>
                                  </p:stCondLst>
                                  <p:childTnLst>
                                    <p:animMotion origin="layout" path="M -4.72222E-6 2.59019E-6 L 0.06337 -0.12165 " pathEditMode="relative" rAng="0" ptsTypes="AA">
                                      <p:cBhvr>
                                        <p:cTn id="109" dur="500" fill="hold"/>
                                        <p:tgtEl>
                                          <p:spTgt spid="30"/>
                                        </p:tgtEl>
                                        <p:attrNameLst>
                                          <p:attrName>ppt_x</p:attrName>
                                          <p:attrName>ppt_y</p:attrName>
                                        </p:attrNameLst>
                                      </p:cBhvr>
                                      <p:rCtr x="32" y="-61"/>
                                    </p:animMotion>
                                  </p:childTnLst>
                                </p:cTn>
                              </p:par>
                              <p:par>
                                <p:cTn id="110" presetID="10" presetClass="exit" presetSubtype="0" fill="hold" nodeType="withEffect">
                                  <p:stCondLst>
                                    <p:cond delay="0"/>
                                  </p:stCondLst>
                                  <p:childTnLst>
                                    <p:animEffect transition="out" filter="fade">
                                      <p:cBhvr>
                                        <p:cTn id="111" dur="500"/>
                                        <p:tgtEl>
                                          <p:spTgt spid="30"/>
                                        </p:tgtEl>
                                      </p:cBhvr>
                                    </p:animEffect>
                                    <p:set>
                                      <p:cBhvr>
                                        <p:cTn id="112" dur="1" fill="hold">
                                          <p:stCondLst>
                                            <p:cond delay="499"/>
                                          </p:stCondLst>
                                        </p:cTn>
                                        <p:tgtEl>
                                          <p:spTgt spid="30"/>
                                        </p:tgtEl>
                                        <p:attrNameLst>
                                          <p:attrName>style.visibility</p:attrName>
                                        </p:attrNameLst>
                                      </p:cBhvr>
                                      <p:to>
                                        <p:strVal val="hidden"/>
                                      </p:to>
                                    </p:set>
                                  </p:childTnLst>
                                </p:cTn>
                              </p:par>
                            </p:childTnLst>
                          </p:cTn>
                        </p:par>
                        <p:par>
                          <p:cTn id="113" fill="hold">
                            <p:stCondLst>
                              <p:cond delay="500"/>
                            </p:stCondLst>
                            <p:childTnLst>
                              <p:par>
                                <p:cTn id="114" presetID="63" presetClass="path" presetSubtype="0" accel="50000" decel="50000" fill="hold" grpId="0" nodeType="afterEffect">
                                  <p:stCondLst>
                                    <p:cond delay="0"/>
                                  </p:stCondLst>
                                  <p:childTnLst>
                                    <p:animMotion origin="layout" path="M 0.00122 0.00162 L 0.28038 0.00162 " pathEditMode="relative" rAng="0" ptsTypes="AA">
                                      <p:cBhvr>
                                        <p:cTn id="115" dur="500" fill="hold"/>
                                        <p:tgtEl>
                                          <p:spTgt spid="39"/>
                                        </p:tgtEl>
                                        <p:attrNameLst>
                                          <p:attrName>ppt_x</p:attrName>
                                          <p:attrName>ppt_y</p:attrName>
                                        </p:attrNameLst>
                                      </p:cBhvr>
                                      <p:rCtr x="140" y="0"/>
                                    </p:animMotion>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par>
                                <p:cTn id="121" presetID="35" presetClass="path" presetSubtype="0" accel="50000" decel="50000" fill="hold" grpId="1" nodeType="withEffect">
                                  <p:stCondLst>
                                    <p:cond delay="0"/>
                                  </p:stCondLst>
                                  <p:childTnLst>
                                    <p:animMotion origin="layout" path="M 0.28038 0.00162 L 0.00122 0.00162 " pathEditMode="relative" rAng="0" ptsTypes="AA">
                                      <p:cBhvr>
                                        <p:cTn id="122" dur="500" fill="hold"/>
                                        <p:tgtEl>
                                          <p:spTgt spid="39"/>
                                        </p:tgtEl>
                                        <p:attrNameLst>
                                          <p:attrName>ppt_x</p:attrName>
                                          <p:attrName>ppt_y</p:attrName>
                                        </p:attrNameLst>
                                      </p:cBhvr>
                                      <p:rCtr x="-1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5" grpId="0"/>
      <p:bldP spid="35" grpId="1"/>
      <p:bldP spid="36" grpId="0"/>
      <p:bldP spid="36" grpId="1"/>
      <p:bldP spid="39" grpId="0"/>
      <p:bldP spid="39" grpId="1"/>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angle 16">
            <a:hlinkClick r:id="rId3" action="ppaction://hlinksldjump"/>
          </p:cNvPr>
          <p:cNvSpPr/>
          <p:nvPr/>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39" name="Picture 2"/>
          <p:cNvPicPr>
            <a:picLocks noChangeAspect="1" noChangeArrowheads="1"/>
          </p:cNvPicPr>
          <p:nvPr/>
        </p:nvPicPr>
        <p:blipFill>
          <a:blip r:embed="rId4" cstate="print">
            <a:lum bright="4000"/>
          </a:blip>
          <a:srcRect/>
          <a:stretch>
            <a:fillRect/>
          </a:stretch>
        </p:blipFill>
        <p:spPr bwMode="auto">
          <a:xfrm>
            <a:off x="400050" y="2819400"/>
            <a:ext cx="8583613" cy="1714500"/>
          </a:xfrm>
          <a:prstGeom prst="rect">
            <a:avLst/>
          </a:prstGeom>
          <a:noFill/>
          <a:ln w="9525">
            <a:noFill/>
            <a:miter lim="800000"/>
            <a:headEnd/>
            <a:tailEnd/>
          </a:ln>
        </p:spPr>
      </p:pic>
      <p:sp>
        <p:nvSpPr>
          <p:cNvPr id="10" name="Rounded Rectangle 9">
            <a:hlinkClick r:id="rId5" action="ppaction://hlinksldjump"/>
          </p:cNvPr>
          <p:cNvSpPr/>
          <p:nvPr/>
        </p:nvSpPr>
        <p:spPr>
          <a:xfrm>
            <a:off x="2782888" y="3021013"/>
            <a:ext cx="1560512" cy="1143000"/>
          </a:xfrm>
          <a:prstGeom prst="roundRect">
            <a:avLst>
              <a:gd name="adj" fmla="val 7102"/>
            </a:avLst>
          </a:prstGeom>
          <a:blipFill dpi="0" rotWithShape="1">
            <a:blip r:embed="rId6"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4341" name="TextBox 10"/>
          <p:cNvSpPr txBox="1">
            <a:spLocks noChangeArrowheads="1"/>
          </p:cNvSpPr>
          <p:nvPr/>
        </p:nvSpPr>
        <p:spPr bwMode="auto">
          <a:xfrm>
            <a:off x="954575" y="4229100"/>
            <a:ext cx="1210588" cy="246221"/>
          </a:xfrm>
          <a:prstGeom prst="rect">
            <a:avLst/>
          </a:prstGeom>
          <a:noFill/>
          <a:ln w="9525">
            <a:noFill/>
            <a:miter lim="800000"/>
            <a:headEnd/>
            <a:tailEnd/>
          </a:ln>
        </p:spPr>
        <p:txBody>
          <a:bodyPr wrap="none">
            <a:spAutoFit/>
          </a:bodyPr>
          <a:lstStyle/>
          <a:p>
            <a:pPr algn="ctr"/>
            <a:r>
              <a:rPr lang="zh-TW" altLang="en-US" sz="1000" dirty="0" smtClean="0">
                <a:solidFill>
                  <a:schemeClr val="bg2"/>
                </a:solidFill>
              </a:rPr>
              <a:t>即開即用定型報表</a:t>
            </a:r>
          </a:p>
        </p:txBody>
      </p:sp>
      <p:sp>
        <p:nvSpPr>
          <p:cNvPr id="13" name="Rounded Rectangle 12">
            <a:hlinkClick r:id="rId7" action="ppaction://hlinksldjump"/>
          </p:cNvPr>
          <p:cNvSpPr/>
          <p:nvPr/>
        </p:nvSpPr>
        <p:spPr>
          <a:xfrm>
            <a:off x="762000" y="3021013"/>
            <a:ext cx="1560513" cy="1143000"/>
          </a:xfrm>
          <a:prstGeom prst="roundRect">
            <a:avLst>
              <a:gd name="adj" fmla="val 7102"/>
            </a:avLst>
          </a:prstGeom>
          <a:blipFill dpi="0" rotWithShape="1">
            <a:blip r:embed="rId8"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4343" name="TextBox 14"/>
          <p:cNvSpPr txBox="1">
            <a:spLocks noChangeArrowheads="1"/>
          </p:cNvSpPr>
          <p:nvPr/>
        </p:nvSpPr>
        <p:spPr bwMode="auto">
          <a:xfrm>
            <a:off x="5066375" y="4219575"/>
            <a:ext cx="1015021" cy="400110"/>
          </a:xfrm>
          <a:prstGeom prst="rect">
            <a:avLst/>
          </a:prstGeom>
          <a:noFill/>
          <a:ln w="9525">
            <a:noFill/>
            <a:miter lim="800000"/>
            <a:headEnd/>
            <a:tailEnd/>
          </a:ln>
        </p:spPr>
        <p:txBody>
          <a:bodyPr wrap="none">
            <a:spAutoFit/>
          </a:bodyPr>
          <a:lstStyle/>
          <a:p>
            <a:r>
              <a:rPr lang="en-US" sz="1000" dirty="0" smtClean="0">
                <a:solidFill>
                  <a:schemeClr val="bg2"/>
                </a:solidFill>
              </a:rPr>
              <a:t>Process Portal</a:t>
            </a:r>
          </a:p>
          <a:p>
            <a:r>
              <a:rPr lang="zh-TW" altLang="en-US" sz="1000" dirty="0" smtClean="0">
                <a:solidFill>
                  <a:schemeClr val="bg2"/>
                </a:solidFill>
              </a:rPr>
              <a:t>呈現流程資訊</a:t>
            </a:r>
            <a:endParaRPr lang="en-US" sz="1000" dirty="0">
              <a:solidFill>
                <a:schemeClr val="bg2"/>
              </a:solidFill>
            </a:endParaRPr>
          </a:p>
        </p:txBody>
      </p:sp>
      <p:sp>
        <p:nvSpPr>
          <p:cNvPr id="18" name="Rounded Rectangle 17">
            <a:hlinkClick r:id="rId9" action="ppaction://hlinksldjump"/>
          </p:cNvPr>
          <p:cNvSpPr/>
          <p:nvPr/>
        </p:nvSpPr>
        <p:spPr>
          <a:xfrm>
            <a:off x="4770438" y="3011488"/>
            <a:ext cx="1560512" cy="1143000"/>
          </a:xfrm>
          <a:prstGeom prst="roundRect">
            <a:avLst>
              <a:gd name="adj" fmla="val 7102"/>
            </a:avLst>
          </a:prstGeom>
          <a:blipFill dpi="0" rotWithShape="1">
            <a:blip r:embed="rId10"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4345"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r>
              <a:rPr lang="zh-TW" altLang="en-US" sz="1600" cap="none" dirty="0" smtClean="0">
                <a:latin typeface="Arial" charset="0"/>
                <a:cs typeface="Arial" charset="0"/>
              </a:rPr>
              <a:t>商業智慧 </a:t>
            </a:r>
            <a:r>
              <a:rPr lang="en-US" altLang="zh-TW" sz="1600" cap="none" dirty="0" smtClean="0">
                <a:latin typeface="Arial" charset="0"/>
                <a:cs typeface="Arial" charset="0"/>
              </a:rPr>
              <a:t>(BI)</a:t>
            </a:r>
            <a:endParaRPr lang="en-US" sz="1600" cap="none" dirty="0" smtClean="0">
              <a:latin typeface="Arial" charset="0"/>
              <a:cs typeface="Arial" charset="0"/>
            </a:endParaRPr>
          </a:p>
        </p:txBody>
      </p:sp>
      <p:sp>
        <p:nvSpPr>
          <p:cNvPr id="5" name="Text Placeholder 4"/>
          <p:cNvSpPr>
            <a:spLocks noGrp="1"/>
          </p:cNvSpPr>
          <p:nvPr>
            <p:ph type="body" sz="quarter" idx="12"/>
          </p:nvPr>
        </p:nvSpPr>
        <p:spPr>
          <a:xfrm>
            <a:off x="304800" y="762000"/>
            <a:ext cx="8534400" cy="1981200"/>
          </a:xfrm>
        </p:spPr>
        <p:txBody>
          <a:bodyPr vert="horz" wrap="square" lIns="91440" tIns="45720" rIns="91440" bIns="45720" numCol="1" anchor="t" anchorCtr="0" compatLnSpc="1">
            <a:prstTxWarp prst="textNoShape">
              <a:avLst/>
            </a:prstTxWarp>
          </a:bodyPr>
          <a:lstStyle/>
          <a:p>
            <a:pPr lvl="0">
              <a:buFont typeface="Wingdings" pitchFamily="2" charset="2"/>
              <a:buChar char="Ø"/>
            </a:pPr>
            <a:r>
              <a:rPr lang="zh-CN" altLang="zh-TW" sz="1400" dirty="0" smtClean="0"/>
              <a:t>即开即用定型报表 </a:t>
            </a:r>
            <a:endParaRPr lang="zh-TW" altLang="zh-TW" sz="1400" dirty="0" smtClean="0"/>
          </a:p>
          <a:p>
            <a:pPr lvl="0">
              <a:buFont typeface="Wingdings" pitchFamily="2" charset="2"/>
              <a:buChar char="Ø"/>
            </a:pPr>
            <a:r>
              <a:rPr lang="zh-CN" altLang="zh-TW" sz="1400" dirty="0" smtClean="0"/>
              <a:t>用 </a:t>
            </a:r>
            <a:r>
              <a:rPr lang="en-US" altLang="zh-TW" sz="1400" dirty="0" smtClean="0"/>
              <a:t>K2 ADO.NET data provider </a:t>
            </a:r>
            <a:r>
              <a:rPr lang="zh-CN" altLang="zh-TW" sz="1400" dirty="0" smtClean="0"/>
              <a:t>建立自定义报表 </a:t>
            </a:r>
            <a:endParaRPr lang="zh-TW" altLang="zh-TW" sz="1400" dirty="0" smtClean="0"/>
          </a:p>
          <a:p>
            <a:pPr>
              <a:buFont typeface="Wingdings" pitchFamily="2" charset="2"/>
              <a:buChar char="Ø"/>
            </a:pPr>
            <a:r>
              <a:rPr lang="zh-CN" altLang="zh-TW" sz="1400" dirty="0" smtClean="0"/>
              <a:t>透过流程入口网站 </a:t>
            </a:r>
            <a:r>
              <a:rPr lang="en-US" altLang="zh-TW" sz="1400" dirty="0" smtClean="0"/>
              <a:t>(Process Portal) </a:t>
            </a:r>
            <a:r>
              <a:rPr lang="zh-CN" altLang="zh-TW" sz="1400" dirty="0" smtClean="0"/>
              <a:t>呈现流程信息</a:t>
            </a:r>
            <a:endParaRPr lang="en-US" dirty="0" smtClean="0">
              <a:solidFill>
                <a:srgbClr val="7F7F7F"/>
              </a:solidFill>
            </a:endParaRPr>
          </a:p>
        </p:txBody>
      </p:sp>
      <p:sp>
        <p:nvSpPr>
          <p:cNvPr id="14347" name="TextBox 7"/>
          <p:cNvSpPr txBox="1">
            <a:spLocks noChangeArrowheads="1"/>
          </p:cNvSpPr>
          <p:nvPr/>
        </p:nvSpPr>
        <p:spPr bwMode="auto">
          <a:xfrm>
            <a:off x="3240888" y="4230688"/>
            <a:ext cx="697627" cy="246221"/>
          </a:xfrm>
          <a:prstGeom prst="rect">
            <a:avLst/>
          </a:prstGeom>
          <a:noFill/>
          <a:ln w="9525">
            <a:noFill/>
            <a:miter lim="800000"/>
            <a:headEnd/>
            <a:tailEnd/>
          </a:ln>
        </p:spPr>
        <p:txBody>
          <a:bodyPr wrap="none">
            <a:spAutoFit/>
          </a:bodyPr>
          <a:lstStyle/>
          <a:p>
            <a:r>
              <a:rPr lang="zh-TW" altLang="en-US" sz="1000" dirty="0" smtClean="0">
                <a:solidFill>
                  <a:schemeClr val="bg2"/>
                </a:solidFill>
              </a:rPr>
              <a:t>自訂報表</a:t>
            </a:r>
            <a:endParaRPr lang="en-US" sz="1000" dirty="0">
              <a:solidFill>
                <a:schemeClr val="bg2"/>
              </a:solidFill>
            </a:endParaRPr>
          </a:p>
        </p:txBody>
      </p:sp>
      <p:sp>
        <p:nvSpPr>
          <p:cNvPr id="14" name="TextBox 13"/>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15" name="Rectangle 14">
            <a:hlinkClick r:id="rId11"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hlinkClick r:id="rId3" action="ppaction://hlinksldjump"/>
          </p:cNvPr>
          <p:cNvSpPr/>
          <p:nvPr/>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 Placeholder 4"/>
          <p:cNvSpPr>
            <a:spLocks noGrp="1"/>
          </p:cNvSpPr>
          <p:nvPr>
            <p:ph type="body" sz="quarter" idx="12"/>
          </p:nvPr>
        </p:nvSpPr>
        <p:spPr>
          <a:xfrm>
            <a:off x="304800" y="762000"/>
            <a:ext cx="8534400" cy="1981200"/>
          </a:xfrm>
        </p:spPr>
        <p:txBody>
          <a:bodyPr vert="horz" wrap="square" lIns="91440" tIns="45720" rIns="91440" bIns="45720" numCol="1" anchor="t" anchorCtr="0" compatLnSpc="1">
            <a:prstTxWarp prst="textNoShape">
              <a:avLst/>
            </a:prstTxWarp>
          </a:bodyPr>
          <a:lstStyle/>
          <a:p>
            <a:pPr lvl="0"/>
            <a:r>
              <a:rPr lang="zh-CN" altLang="zh-TW" sz="1400" dirty="0" smtClean="0"/>
              <a:t>使用</a:t>
            </a:r>
            <a:r>
              <a:rPr lang="en-US" altLang="zh-TW" sz="1400" dirty="0" smtClean="0"/>
              <a:t> InfoPath </a:t>
            </a:r>
            <a:r>
              <a:rPr lang="zh-CN" altLang="zh-TW" sz="1400" dirty="0" smtClean="0"/>
              <a:t>建立窗体 </a:t>
            </a:r>
            <a:endParaRPr lang="zh-TW" altLang="zh-TW" sz="1400" dirty="0" smtClean="0"/>
          </a:p>
          <a:p>
            <a:pPr lvl="0"/>
            <a:r>
              <a:rPr lang="zh-CN" altLang="zh-TW" sz="1400" dirty="0" smtClean="0"/>
              <a:t>透过 </a:t>
            </a:r>
            <a:r>
              <a:rPr lang="en-US" altLang="zh-TW" sz="1400" dirty="0" smtClean="0"/>
              <a:t>Forms Services </a:t>
            </a:r>
            <a:r>
              <a:rPr lang="zh-CN" altLang="zh-TW" sz="1400" dirty="0" smtClean="0"/>
              <a:t>发布、使用</a:t>
            </a:r>
            <a:r>
              <a:rPr lang="en-US" altLang="zh-TW" sz="1400" dirty="0" smtClean="0"/>
              <a:t> browser-based InfoPath </a:t>
            </a:r>
            <a:r>
              <a:rPr lang="zh-CN" altLang="zh-TW" sz="1400" dirty="0" smtClean="0"/>
              <a:t>窗体 </a:t>
            </a:r>
            <a:endParaRPr lang="zh-TW" altLang="zh-TW" sz="1400" dirty="0"/>
          </a:p>
        </p:txBody>
      </p:sp>
      <p:sp>
        <p:nvSpPr>
          <p:cNvPr id="15364"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zh-CN" altLang="zh-TW" sz="1600" b="0" dirty="0" smtClean="0"/>
              <a:t>商业窗体</a:t>
            </a:r>
            <a:endParaRPr lang="en-US" sz="1600" b="0" cap="none" dirty="0" smtClean="0">
              <a:latin typeface="Arial" charset="0"/>
              <a:cs typeface="Arial" charset="0"/>
            </a:endParaRPr>
          </a:p>
        </p:txBody>
      </p:sp>
      <p:pic>
        <p:nvPicPr>
          <p:cNvPr id="15365" name="Picture 2"/>
          <p:cNvPicPr>
            <a:picLocks noChangeAspect="1" noChangeArrowheads="1"/>
          </p:cNvPicPr>
          <p:nvPr/>
        </p:nvPicPr>
        <p:blipFill>
          <a:blip r:embed="rId4" cstate="print">
            <a:lum bright="4000"/>
          </a:blip>
          <a:srcRect/>
          <a:stretch>
            <a:fillRect/>
          </a:stretch>
        </p:blipFill>
        <p:spPr bwMode="auto">
          <a:xfrm>
            <a:off x="400050" y="2819400"/>
            <a:ext cx="8583613" cy="1714500"/>
          </a:xfrm>
          <a:prstGeom prst="rect">
            <a:avLst/>
          </a:prstGeom>
          <a:noFill/>
          <a:ln w="9525">
            <a:noFill/>
            <a:miter lim="800000"/>
            <a:headEnd/>
            <a:tailEnd/>
          </a:ln>
        </p:spPr>
      </p:pic>
      <p:sp>
        <p:nvSpPr>
          <p:cNvPr id="15366" name="TextBox 6"/>
          <p:cNvSpPr txBox="1">
            <a:spLocks noChangeArrowheads="1"/>
          </p:cNvSpPr>
          <p:nvPr/>
        </p:nvSpPr>
        <p:spPr bwMode="auto">
          <a:xfrm>
            <a:off x="1146050" y="4230688"/>
            <a:ext cx="949299" cy="246221"/>
          </a:xfrm>
          <a:prstGeom prst="rect">
            <a:avLst/>
          </a:prstGeom>
          <a:noFill/>
          <a:ln w="9525">
            <a:noFill/>
            <a:miter lim="800000"/>
            <a:headEnd/>
            <a:tailEnd/>
          </a:ln>
        </p:spPr>
        <p:txBody>
          <a:bodyPr wrap="none">
            <a:spAutoFit/>
          </a:bodyPr>
          <a:lstStyle/>
          <a:p>
            <a:r>
              <a:rPr lang="en-US" sz="1000" dirty="0">
                <a:solidFill>
                  <a:schemeClr val="bg2"/>
                </a:solidFill>
              </a:rPr>
              <a:t>InfoPath </a:t>
            </a:r>
            <a:r>
              <a:rPr lang="zh-TW" altLang="en-US" sz="1000" dirty="0" smtClean="0">
                <a:solidFill>
                  <a:schemeClr val="bg2"/>
                </a:solidFill>
              </a:rPr>
              <a:t>表單</a:t>
            </a:r>
            <a:endParaRPr lang="en-US" sz="1000" dirty="0">
              <a:solidFill>
                <a:schemeClr val="bg2"/>
              </a:solidFill>
            </a:endParaRPr>
          </a:p>
        </p:txBody>
      </p:sp>
      <p:sp>
        <p:nvSpPr>
          <p:cNvPr id="9" name="Rounded Rectangle 8">
            <a:hlinkClick r:id="rId5" action="ppaction://hlinksldjump"/>
          </p:cNvPr>
          <p:cNvSpPr/>
          <p:nvPr/>
        </p:nvSpPr>
        <p:spPr>
          <a:xfrm>
            <a:off x="755650" y="3021013"/>
            <a:ext cx="1560513" cy="1143000"/>
          </a:xfrm>
          <a:prstGeom prst="roundRect">
            <a:avLst>
              <a:gd name="adj" fmla="val 7102"/>
            </a:avLst>
          </a:prstGeom>
          <a:blipFill dpi="0" rotWithShape="1">
            <a:blip r:embed="rId6"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5370" name="TextBox 10"/>
          <p:cNvSpPr txBox="1">
            <a:spLocks noChangeArrowheads="1"/>
          </p:cNvSpPr>
          <p:nvPr/>
        </p:nvSpPr>
        <p:spPr bwMode="auto">
          <a:xfrm>
            <a:off x="2891150" y="4229100"/>
            <a:ext cx="1380506" cy="246221"/>
          </a:xfrm>
          <a:prstGeom prst="rect">
            <a:avLst/>
          </a:prstGeom>
          <a:noFill/>
          <a:ln w="9525">
            <a:noFill/>
            <a:miter lim="800000"/>
            <a:headEnd/>
            <a:tailEnd/>
          </a:ln>
        </p:spPr>
        <p:txBody>
          <a:bodyPr wrap="none">
            <a:spAutoFit/>
          </a:bodyPr>
          <a:lstStyle/>
          <a:p>
            <a:r>
              <a:rPr lang="zh-TW" altLang="en-US" sz="1000" dirty="0" smtClean="0">
                <a:solidFill>
                  <a:schemeClr val="bg2"/>
                </a:solidFill>
              </a:rPr>
              <a:t>發佈至 </a:t>
            </a:r>
            <a:r>
              <a:rPr lang="en-US" altLang="zh-TW" sz="1000" dirty="0" smtClean="0">
                <a:solidFill>
                  <a:schemeClr val="bg2"/>
                </a:solidFill>
              </a:rPr>
              <a:t>F</a:t>
            </a:r>
            <a:r>
              <a:rPr lang="en-US" sz="1000" dirty="0" smtClean="0">
                <a:solidFill>
                  <a:schemeClr val="bg2"/>
                </a:solidFill>
              </a:rPr>
              <a:t>orms </a:t>
            </a:r>
            <a:r>
              <a:rPr lang="en-US" altLang="zh-TW" sz="1000" dirty="0" smtClean="0">
                <a:solidFill>
                  <a:schemeClr val="bg2"/>
                </a:solidFill>
              </a:rPr>
              <a:t>S</a:t>
            </a:r>
            <a:r>
              <a:rPr lang="en-US" sz="1000" dirty="0" smtClean="0">
                <a:solidFill>
                  <a:schemeClr val="bg2"/>
                </a:solidFill>
              </a:rPr>
              <a:t>erver</a:t>
            </a:r>
            <a:endParaRPr lang="en-US" sz="1000" dirty="0">
              <a:solidFill>
                <a:schemeClr val="bg2"/>
              </a:solidFill>
            </a:endParaRPr>
          </a:p>
        </p:txBody>
      </p:sp>
      <p:sp>
        <p:nvSpPr>
          <p:cNvPr id="12" name="Rounded Rectangle 11">
            <a:hlinkClick r:id="rId7" action="ppaction://hlinksldjump"/>
          </p:cNvPr>
          <p:cNvSpPr/>
          <p:nvPr/>
        </p:nvSpPr>
        <p:spPr>
          <a:xfrm>
            <a:off x="2770188" y="3021013"/>
            <a:ext cx="1560512" cy="1143000"/>
          </a:xfrm>
          <a:prstGeom prst="roundRect">
            <a:avLst>
              <a:gd name="adj" fmla="val 7102"/>
            </a:avLst>
          </a:prstGeom>
          <a:blipFill dpi="0" rotWithShape="1">
            <a:blip r:embed="rId8" cstate="print"/>
            <a:srcRect/>
            <a:stretch>
              <a:fillRect/>
            </a:stretch>
          </a:blipFill>
          <a:ln w="476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365760" anchor="ctr"/>
          <a:lstStyle/>
          <a:p>
            <a:pPr algn="ctr" fontAlgn="auto">
              <a:spcBef>
                <a:spcPts val="0"/>
              </a:spcBef>
              <a:spcAft>
                <a:spcPts val="0"/>
              </a:spcAft>
              <a:defRPr/>
            </a:pPr>
            <a:endParaRPr lang="en-US"/>
          </a:p>
        </p:txBody>
      </p:sp>
      <p:sp>
        <p:nvSpPr>
          <p:cNvPr id="13" name="TextBox 12"/>
          <p:cNvSpPr txBox="1"/>
          <p:nvPr/>
        </p:nvSpPr>
        <p:spPr>
          <a:xfrm>
            <a:off x="8229600" y="5938838"/>
            <a:ext cx="749300" cy="461962"/>
          </a:xfrm>
          <a:prstGeom prst="rect">
            <a:avLst/>
          </a:prstGeom>
          <a:noFill/>
        </p:spPr>
        <p:txBody>
          <a:bodyPr wrap="none">
            <a:spAutoFit/>
          </a:bodyPr>
          <a:lstStyle/>
          <a:p>
            <a:pPr fontAlgn="auto">
              <a:spcBef>
                <a:spcPts val="0"/>
              </a:spcBef>
              <a:spcAft>
                <a:spcPts val="0"/>
              </a:spcAft>
              <a:defRPr/>
            </a:pPr>
            <a:r>
              <a:rPr lang="en-US" sz="1200" dirty="0">
                <a:solidFill>
                  <a:schemeClr val="bg2">
                    <a:lumMod val="50000"/>
                    <a:lumOff val="50000"/>
                  </a:schemeClr>
                </a:solidFill>
                <a:latin typeface="Arial" pitchFamily="34" charset="0"/>
              </a:rPr>
              <a:t>&lt;&lt; Back</a:t>
            </a:r>
          </a:p>
          <a:p>
            <a:pPr fontAlgn="auto">
              <a:spcBef>
                <a:spcPts val="0"/>
              </a:spcBef>
              <a:spcAft>
                <a:spcPts val="0"/>
              </a:spcAft>
              <a:defRPr/>
            </a:pPr>
            <a:endParaRPr lang="en-US" sz="1200" dirty="0">
              <a:solidFill>
                <a:schemeClr val="accent5">
                  <a:lumMod val="90000"/>
                  <a:lumOff val="10000"/>
                </a:schemeClr>
              </a:solidFill>
              <a:latin typeface="Arial" pitchFamily="34" charset="0"/>
            </a:endParaRPr>
          </a:p>
        </p:txBody>
      </p:sp>
      <p:sp>
        <p:nvSpPr>
          <p:cNvPr id="14" name="Rectangle 13">
            <a:hlinkClick r:id="rId9" action="ppaction://hlinksldjump"/>
          </p:cNvPr>
          <p:cNvSpPr/>
          <p:nvPr/>
        </p:nvSpPr>
        <p:spPr>
          <a:xfrm>
            <a:off x="8321675" y="6000750"/>
            <a:ext cx="593725" cy="1603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全屏显示(4:3)</PresentationFormat>
  <Paragraphs>176</Paragraphs>
  <Slides>36</Slides>
  <Notes>36</Notes>
  <HiddenSlides>25</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充份延伸SharePoint在工作流领域的应用─K2 blackpoint</vt:lpstr>
      <vt:lpstr>幻灯片 3</vt:lpstr>
      <vt:lpstr>幻灯片 4</vt:lpstr>
      <vt:lpstr>幻灯片 5</vt:lpstr>
      <vt:lpstr>演 示</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疑问和解答</vt:lpstr>
      <vt:lpstr>参考资源</vt:lpstr>
      <vt:lpstr>幻灯片 35</vt:lpstr>
      <vt:lpstr>幻灯片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2009-10-29T02:56:00Z</dcterms:created>
  <dcterms:modified xsi:type="dcterms:W3CDTF">2009-10-29T02:56:11Z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