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Lst>
  <p:notesMasterIdLst>
    <p:notesMasterId r:id="rId54"/>
  </p:notesMasterIdLst>
  <p:sldIdLst>
    <p:sldId id="256" r:id="rId3"/>
    <p:sldId id="287" r:id="rId4"/>
    <p:sldId id="257" r:id="rId5"/>
    <p:sldId id="260" r:id="rId6"/>
    <p:sldId id="285" r:id="rId7"/>
    <p:sldId id="286" r:id="rId8"/>
    <p:sldId id="259" r:id="rId9"/>
    <p:sldId id="288" r:id="rId10"/>
    <p:sldId id="309" r:id="rId11"/>
    <p:sldId id="270" r:id="rId12"/>
    <p:sldId id="271" r:id="rId13"/>
    <p:sldId id="310" r:id="rId14"/>
    <p:sldId id="311" r:id="rId15"/>
    <p:sldId id="313" r:id="rId16"/>
    <p:sldId id="314" r:id="rId17"/>
    <p:sldId id="262" r:id="rId18"/>
    <p:sldId id="264" r:id="rId19"/>
    <p:sldId id="265" r:id="rId20"/>
    <p:sldId id="266" r:id="rId21"/>
    <p:sldId id="267" r:id="rId22"/>
    <p:sldId id="268" r:id="rId23"/>
    <p:sldId id="272" r:id="rId24"/>
    <p:sldId id="292" r:id="rId25"/>
    <p:sldId id="293" r:id="rId26"/>
    <p:sldId id="294" r:id="rId27"/>
    <p:sldId id="282" r:id="rId28"/>
    <p:sldId id="295" r:id="rId29"/>
    <p:sldId id="296" r:id="rId30"/>
    <p:sldId id="297" r:id="rId31"/>
    <p:sldId id="299" r:id="rId32"/>
    <p:sldId id="300" r:id="rId33"/>
    <p:sldId id="258" r:id="rId34"/>
    <p:sldId id="298" r:id="rId35"/>
    <p:sldId id="301" r:id="rId36"/>
    <p:sldId id="302" r:id="rId37"/>
    <p:sldId id="276" r:id="rId38"/>
    <p:sldId id="303" r:id="rId39"/>
    <p:sldId id="304" r:id="rId40"/>
    <p:sldId id="277" r:id="rId41"/>
    <p:sldId id="307" r:id="rId42"/>
    <p:sldId id="308" r:id="rId43"/>
    <p:sldId id="278" r:id="rId44"/>
    <p:sldId id="279" r:id="rId45"/>
    <p:sldId id="280" r:id="rId46"/>
    <p:sldId id="281" r:id="rId47"/>
    <p:sldId id="306" r:id="rId48"/>
    <p:sldId id="305" r:id="rId49"/>
    <p:sldId id="315" r:id="rId50"/>
    <p:sldId id="289" r:id="rId51"/>
    <p:sldId id="290" r:id="rId52"/>
    <p:sldId id="29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132" y="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A5C38-6C61-464A-B004-C87BD4CBF359}" type="datetimeFigureOut">
              <a:rPr lang="zh-CN" altLang="en-US" smtClean="0"/>
              <a:pPr/>
              <a:t>2009-10-29</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D46F0-D018-45F2-8575-B1EBD8B5CDB5}" type="slidenum">
              <a:rPr lang="zh-CN" altLang="en-US" smtClean="0"/>
              <a:pPr/>
              <a:t>‹#›</a:t>
            </a:fld>
            <a:endParaRPr lang="zh-CN" altLang="en-US"/>
          </a:p>
        </p:txBody>
      </p:sp>
    </p:spTree>
    <p:extLst>
      <p:ext uri="{BB962C8B-B14F-4D97-AF65-F5344CB8AC3E}">
        <p14:creationId xmlns="" xmlns:p14="http://schemas.microsoft.com/office/powerpoint/2007/7/12/main" val="378273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11:18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cs typeface="+mn-cs"/>
              </a:rPr>
            </a:br>
            <a:r>
              <a:rPr lang="en-US" dirty="0" smtClean="0">
                <a:solidFill>
                  <a:srgbClr val="000000"/>
                </a:solidFill>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11:18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11:18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11:18 AM</a:t>
            </a:fld>
            <a:endParaRPr lang="en-US"/>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11:18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11:18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51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8345F6-97AF-4865-A100-89544A413F7F}" type="datetime8">
              <a:rPr lang="en-US" altLang="zh-CN"/>
              <a:pPr/>
              <a:t>10/29/2009 11:18 AM</a:t>
            </a:fld>
            <a:endParaRPr lang="en-US" altLang="zh-CN"/>
          </a:p>
        </p:txBody>
      </p:sp>
      <p:sp>
        <p:nvSpPr>
          <p:cNvPr id="6" name="Rectangle 6"/>
          <p:cNvSpPr>
            <a:spLocks noGrp="1" noChangeArrowheads="1"/>
          </p:cNvSpPr>
          <p:nvPr>
            <p:ph type="ftr" sz="quarter" idx="4"/>
          </p:nvPr>
        </p:nvSpPr>
        <p:spPr>
          <a:ln/>
        </p:spPr>
        <p:txBody>
          <a:bodyPr/>
          <a:lstStyle/>
          <a:p>
            <a:r>
              <a:rPr lang="en-US" altLang="zh-CN"/>
              <a:t>© 2006 Microsoft Corporation. All rights reserved. Microsoft, Windows, Windows Vista and other product names are or may be registered trademarks and/or trademarks in the U.S. and/or other countries.</a:t>
            </a:r>
          </a:p>
          <a:p>
            <a:r>
              <a:rPr lang="en-US" altLang="zh-CN"/>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br>
            <a:r>
              <a:rPr lang="en-US" altLang="zh-CN"/>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3ABE1AA-3240-464B-A01E-D29188B3CCB9}" type="slidenum">
              <a:rPr lang="en-US" altLang="zh-CN"/>
              <a:pPr/>
              <a:t>7</a:t>
            </a:fld>
            <a:endParaRPr lang="en-US" altLang="zh-CN"/>
          </a:p>
        </p:txBody>
      </p:sp>
      <p:sp>
        <p:nvSpPr>
          <p:cNvPr id="398338" name="Rectangle 2"/>
          <p:cNvSpPr>
            <a:spLocks noGrp="1" noRot="1" noChangeAspect="1" noChangeArrowheads="1" noTextEdit="1"/>
          </p:cNvSpPr>
          <p:nvPr>
            <p:ph type="sldImg"/>
          </p:nvPr>
        </p:nvSpPr>
        <p:spPr>
          <a:xfrm>
            <a:off x="1146175" y="688975"/>
            <a:ext cx="4567238" cy="3425825"/>
          </a:xfrm>
          <a:ln/>
        </p:spPr>
      </p:sp>
      <p:sp>
        <p:nvSpPr>
          <p:cNvPr id="398339" name="Rectangle 3"/>
          <p:cNvSpPr>
            <a:spLocks noGrp="1" noChangeArrowheads="1"/>
          </p:cNvSpPr>
          <p:nvPr>
            <p:ph type="body" idx="1"/>
          </p:nvPr>
        </p:nvSpPr>
        <p:spPr>
          <a:xfrm>
            <a:off x="686421" y="4344025"/>
            <a:ext cx="5485158" cy="4111365"/>
          </a:xfrm>
        </p:spPr>
        <p:txBody>
          <a:bodyPr/>
          <a:lstStyle/>
          <a:p>
            <a:pPr>
              <a:buFontTx/>
              <a:buChar char="•"/>
            </a:pPr>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38D46F0-D018-45F2-8575-B1EBD8B5CDB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Microsoft Confidential</a:t>
            </a:r>
            <a:endParaRPr lang="en-US"/>
          </a:p>
        </p:txBody>
      </p:sp>
      <p:sp>
        <p:nvSpPr>
          <p:cNvPr id="5" name="Content Placeholder 2"/>
          <p:cNvSpPr>
            <a:spLocks noGrp="1"/>
          </p:cNvSpPr>
          <p:nvPr>
            <p:ph idx="1"/>
          </p:nvPr>
        </p:nvSpPr>
        <p:spPr>
          <a:xfrm>
            <a:off x="381000" y="1412875"/>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371659281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4"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9.gi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blogs.technet.com/vmmchina/"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hyperlink" Target="http://blogs.technet.com/virtualization/default.aspx" TargetMode="External"/><Relationship Id="rId4" Type="http://schemas.openxmlformats.org/officeDocument/2006/relationships/hyperlink" Target="http://technet.microsoft.com/zh-cn/scvm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49229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an 120"/>
          <p:cNvSpPr/>
          <p:nvPr/>
        </p:nvSpPr>
        <p:spPr>
          <a:xfrm>
            <a:off x="3937947" y="2503852"/>
            <a:ext cx="1304018" cy="638629"/>
          </a:xfrm>
          <a:prstGeom prst="can">
            <a:avLst>
              <a:gd name="adj" fmla="val 29594"/>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2000" dirty="0" smtClean="0">
              <a:solidFill>
                <a:schemeClr val="bg1"/>
              </a:solidFill>
              <a:latin typeface="Segoe UI" pitchFamily="34" charset="0"/>
              <a:cs typeface="Segoe UI" pitchFamily="34" charset="0"/>
            </a:endParaRPr>
          </a:p>
        </p:txBody>
      </p:sp>
      <p:pic>
        <p:nvPicPr>
          <p:cNvPr id="6" name="Picture 106"/>
          <p:cNvPicPr>
            <a:picLocks noChangeAspect="1" noChangeArrowheads="1"/>
          </p:cNvPicPr>
          <p:nvPr/>
        </p:nvPicPr>
        <p:blipFill>
          <a:blip r:embed="rId3" cstate="screen">
            <a:extLst>
              <a:ext uri="28A0092B-C50C-407e-A947-70E740481C1C">
                <a14:useLocalDpi xmlns="" xmlns:a14="http://schemas.microsoft.com/office/drawing/2007/7/7/main"/>
              </a:ext>
            </a:extLst>
          </a:blip>
          <a:stretch>
            <a:fillRect/>
          </a:stretch>
        </p:blipFill>
        <p:spPr bwMode="auto">
          <a:xfrm>
            <a:off x="4132756" y="2770791"/>
            <a:ext cx="914400" cy="255577"/>
          </a:xfrm>
          <a:prstGeom prst="rect">
            <a:avLst/>
          </a:prstGeom>
          <a:ln>
            <a:headEnd type="none" w="med" len="med"/>
            <a:tailEnd type="none" w="med" len="med"/>
          </a:ln>
        </p:spPr>
      </p:pic>
      <p:sp>
        <p:nvSpPr>
          <p:cNvPr id="7" name="Right Arrow 6"/>
          <p:cNvSpPr/>
          <p:nvPr/>
        </p:nvSpPr>
        <p:spPr bwMode="auto">
          <a:xfrm>
            <a:off x="3562928" y="2645368"/>
            <a:ext cx="457200" cy="3810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marR="0" indent="0" algn="ctr">
              <a:lnSpc>
                <a:spcPct val="100000"/>
              </a:lnSpc>
              <a:buClrTx/>
              <a:buSzTx/>
              <a:buFontTx/>
              <a:buNone/>
              <a:tabLst/>
              <a:defRPr/>
            </a:pPr>
            <a:endParaRPr lang="en-US" dirty="0" smtClean="0"/>
          </a:p>
        </p:txBody>
      </p:sp>
      <p:sp>
        <p:nvSpPr>
          <p:cNvPr id="9" name="Rounded Rectangle 8"/>
          <p:cNvSpPr/>
          <p:nvPr/>
        </p:nvSpPr>
        <p:spPr bwMode="auto">
          <a:xfrm>
            <a:off x="228600" y="2035768"/>
            <a:ext cx="3337560" cy="1111553"/>
          </a:xfrm>
          <a:prstGeom prst="roundRect">
            <a:avLst>
              <a:gd name="adj" fmla="val 9033"/>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lgn="ctr">
              <a:defRPr/>
            </a:pPr>
            <a:r>
              <a:rPr lang="en-US" dirty="0" smtClean="0">
                <a:solidFill>
                  <a:schemeClr val="tx1">
                    <a:lumMod val="75000"/>
                    <a:lumOff val="25000"/>
                  </a:schemeClr>
                </a:solidFill>
              </a:rPr>
              <a:t>Virtual Machine Manager </a:t>
            </a:r>
          </a:p>
          <a:p>
            <a:pPr lvl="0" algn="ctr">
              <a:defRPr/>
            </a:pPr>
            <a:r>
              <a:rPr lang="zh-CN" altLang="en-US" dirty="0" smtClean="0">
                <a:solidFill>
                  <a:schemeClr val="tx1">
                    <a:lumMod val="75000"/>
                    <a:lumOff val="25000"/>
                  </a:schemeClr>
                </a:solidFill>
              </a:rPr>
              <a:t>服务器</a:t>
            </a:r>
            <a:endParaRPr lang="en-US" dirty="0" smtClean="0">
              <a:solidFill>
                <a:schemeClr val="tx1">
                  <a:lumMod val="75000"/>
                  <a:lumOff val="25000"/>
                </a:schemeClr>
              </a:solidFill>
            </a:endParaRPr>
          </a:p>
        </p:txBody>
      </p:sp>
      <p:sp>
        <p:nvSpPr>
          <p:cNvPr id="10" name="Rounded Rectangle 9"/>
          <p:cNvSpPr/>
          <p:nvPr/>
        </p:nvSpPr>
        <p:spPr bwMode="auto">
          <a:xfrm>
            <a:off x="228600" y="1623321"/>
            <a:ext cx="3337560" cy="304800"/>
          </a:xfrm>
          <a:prstGeom prst="roundRect">
            <a:avLst>
              <a:gd name="adj" fmla="val 21154"/>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en-US" sz="1400" dirty="0" smtClean="0">
              <a:solidFill>
                <a:schemeClr val="tx1"/>
              </a:solidFill>
              <a:latin typeface="Segoe UI" pitchFamily="34" charset="0"/>
              <a:cs typeface="Segoe UI" pitchFamily="34" charset="0"/>
            </a:endParaRPr>
          </a:p>
        </p:txBody>
      </p:sp>
      <p:sp>
        <p:nvSpPr>
          <p:cNvPr id="11" name="Left-Right Arrow 10"/>
          <p:cNvSpPr/>
          <p:nvPr/>
        </p:nvSpPr>
        <p:spPr bwMode="auto">
          <a:xfrm>
            <a:off x="3657600" y="1730968"/>
            <a:ext cx="1905000" cy="609600"/>
          </a:xfrm>
          <a:prstGeom prst="leftRightArrow">
            <a:avLst/>
          </a:prstGeom>
          <a:ln/>
        </p:spPr>
        <p:style>
          <a:lnRef idx="0">
            <a:schemeClr val="accent2"/>
          </a:lnRef>
          <a:fillRef idx="3">
            <a:schemeClr val="accent2"/>
          </a:fillRef>
          <a:effectRef idx="3">
            <a:schemeClr val="accent2"/>
          </a:effectRef>
          <a:fontRef idx="minor">
            <a:schemeClr val="lt1"/>
          </a:fontRef>
        </p:style>
        <p:txBody>
          <a:bodyPr rtlCol="0" anchor="t"/>
          <a:lstStyle/>
          <a:p>
            <a:pPr marR="0" indent="0" algn="ctr">
              <a:lnSpc>
                <a:spcPct val="100000"/>
              </a:lnSpc>
              <a:buClrTx/>
              <a:buSzTx/>
              <a:buFontTx/>
              <a:buNone/>
              <a:tabLst/>
              <a:defRPr/>
            </a:pPr>
            <a:r>
              <a:rPr lang="en-US" sz="1400" dirty="0" smtClean="0">
                <a:solidFill>
                  <a:schemeClr val="tx1"/>
                </a:solidFill>
                <a:latin typeface="Segoe UI" pitchFamily="34" charset="0"/>
                <a:cs typeface="Segoe UI" pitchFamily="34" charset="0"/>
              </a:rPr>
              <a:t>Connector</a:t>
            </a:r>
          </a:p>
        </p:txBody>
      </p:sp>
      <p:sp>
        <p:nvSpPr>
          <p:cNvPr id="15" name="Rounded Rectangle 14"/>
          <p:cNvSpPr/>
          <p:nvPr/>
        </p:nvSpPr>
        <p:spPr bwMode="auto">
          <a:xfrm>
            <a:off x="1905000" y="869647"/>
            <a:ext cx="1600200" cy="654353"/>
          </a:xfrm>
          <a:prstGeom prst="roundRect">
            <a:avLst>
              <a:gd name="adj" fmla="val 11856"/>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zh-CN" altLang="en-US" sz="1400" dirty="0">
                <a:solidFill>
                  <a:schemeClr val="tx1"/>
                </a:solidFill>
                <a:latin typeface="Segoe UI" pitchFamily="34" charset="0"/>
                <a:cs typeface="Segoe UI" pitchFamily="34" charset="0"/>
              </a:rPr>
              <a:t>自助</a:t>
            </a:r>
            <a:r>
              <a:rPr lang="zh-CN" altLang="en-US" sz="1400" dirty="0" smtClean="0">
                <a:solidFill>
                  <a:schemeClr val="tx1"/>
                </a:solidFill>
                <a:latin typeface="Segoe UI" pitchFamily="34" charset="0"/>
                <a:cs typeface="Segoe UI" pitchFamily="34" charset="0"/>
              </a:rPr>
              <a:t>服务门户</a:t>
            </a:r>
            <a:endParaRPr lang="en-US" sz="1400" dirty="0" smtClean="0">
              <a:solidFill>
                <a:schemeClr val="tx1"/>
              </a:solidFill>
              <a:latin typeface="Segoe UI" pitchFamily="34" charset="0"/>
              <a:cs typeface="Segoe UI" pitchFamily="34" charset="0"/>
            </a:endParaRPr>
          </a:p>
        </p:txBody>
      </p:sp>
      <p:sp>
        <p:nvSpPr>
          <p:cNvPr id="16" name="Rounded Rectangle 15"/>
          <p:cNvSpPr/>
          <p:nvPr/>
        </p:nvSpPr>
        <p:spPr bwMode="auto">
          <a:xfrm>
            <a:off x="228600" y="892768"/>
            <a:ext cx="1600200" cy="654353"/>
          </a:xfrm>
          <a:prstGeom prst="roundRect">
            <a:avLst>
              <a:gd name="adj" fmla="val 13268"/>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zh-CN" altLang="en-US" sz="1400" dirty="0" smtClean="0">
                <a:solidFill>
                  <a:schemeClr val="tx1"/>
                </a:solidFill>
                <a:latin typeface="Segoe UI" pitchFamily="34" charset="0"/>
                <a:cs typeface="Segoe UI" pitchFamily="34" charset="0"/>
              </a:rPr>
              <a:t>管理员控制台</a:t>
            </a:r>
            <a:endParaRPr lang="en-US" sz="1400" dirty="0" smtClean="0">
              <a:solidFill>
                <a:schemeClr val="tx1"/>
              </a:solidFill>
              <a:latin typeface="Segoe UI" pitchFamily="34" charset="0"/>
              <a:cs typeface="Segoe UI" pitchFamily="34" charset="0"/>
            </a:endParaRPr>
          </a:p>
        </p:txBody>
      </p:sp>
      <p:sp>
        <p:nvSpPr>
          <p:cNvPr id="72" name="Rounded Rectangle 71"/>
          <p:cNvSpPr/>
          <p:nvPr/>
        </p:nvSpPr>
        <p:spPr bwMode="auto">
          <a:xfrm>
            <a:off x="228600" y="3291840"/>
            <a:ext cx="8732520" cy="411480"/>
          </a:xfrm>
          <a:prstGeom prst="roundRect">
            <a:avLst>
              <a:gd name="adj" fmla="val 2111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zh-CN" altLang="en-US" sz="2000" dirty="0" smtClean="0">
                <a:solidFill>
                  <a:schemeClr val="tx1"/>
                </a:solidFill>
                <a:latin typeface="Segoe UI" pitchFamily="34" charset="0"/>
                <a:cs typeface="Segoe UI" pitchFamily="34" charset="0"/>
              </a:rPr>
              <a:t>管理接口</a:t>
            </a:r>
            <a:endParaRPr lang="en-US" sz="2000" dirty="0">
              <a:solidFill>
                <a:schemeClr val="tx1"/>
              </a:solidFill>
              <a:latin typeface="Segoe UI" pitchFamily="34" charset="0"/>
              <a:cs typeface="Segoe UI" pitchFamily="34" charset="0"/>
            </a:endParaRPr>
          </a:p>
        </p:txBody>
      </p:sp>
      <p:sp>
        <p:nvSpPr>
          <p:cNvPr id="73" name="Rounded Rectangle 72"/>
          <p:cNvSpPr/>
          <p:nvPr/>
        </p:nvSpPr>
        <p:spPr bwMode="auto">
          <a:xfrm>
            <a:off x="228600" y="6065520"/>
            <a:ext cx="8732520" cy="411480"/>
          </a:xfrm>
          <a:prstGeom prst="roundRect">
            <a:avLst>
              <a:gd name="adj" fmla="val 20766"/>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000" dirty="0" smtClean="0">
                <a:solidFill>
                  <a:schemeClr val="tx1"/>
                </a:solidFill>
                <a:latin typeface="Segoe UI" pitchFamily="34" charset="0"/>
                <a:cs typeface="Segoe UI" pitchFamily="34" charset="0"/>
              </a:rPr>
              <a:t>SAN Storage</a:t>
            </a:r>
            <a:endParaRPr lang="en-US" sz="2000" dirty="0">
              <a:solidFill>
                <a:schemeClr val="tx1"/>
              </a:solidFill>
              <a:latin typeface="Segoe UI" pitchFamily="34" charset="0"/>
              <a:cs typeface="Segoe UI" pitchFamily="34" charset="0"/>
            </a:endParaRPr>
          </a:p>
        </p:txBody>
      </p:sp>
      <p:sp>
        <p:nvSpPr>
          <p:cNvPr id="107" name="Rounded Rectangle 106"/>
          <p:cNvSpPr/>
          <p:nvPr/>
        </p:nvSpPr>
        <p:spPr bwMode="auto">
          <a:xfrm>
            <a:off x="5623560" y="892768"/>
            <a:ext cx="1143000" cy="1035353"/>
          </a:xfrm>
          <a:prstGeom prst="roundRect">
            <a:avLst>
              <a:gd name="adj" fmla="val 9033"/>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zh-CN" altLang="en-US" sz="1400" dirty="0" smtClean="0">
                <a:solidFill>
                  <a:schemeClr val="tx1"/>
                </a:solidFill>
                <a:latin typeface="Segoe UI" pitchFamily="34" charset="0"/>
                <a:cs typeface="Segoe UI" pitchFamily="34" charset="0"/>
              </a:rPr>
              <a:t>操作员控制台</a:t>
            </a:r>
            <a:endParaRPr lang="en-US" sz="1400" dirty="0" smtClean="0">
              <a:solidFill>
                <a:schemeClr val="tx1"/>
              </a:solidFill>
              <a:latin typeface="Segoe UI" pitchFamily="34" charset="0"/>
              <a:cs typeface="Segoe UI" pitchFamily="34" charset="0"/>
            </a:endParaRPr>
          </a:p>
        </p:txBody>
      </p:sp>
      <p:sp>
        <p:nvSpPr>
          <p:cNvPr id="108" name="Rounded Rectangle 107"/>
          <p:cNvSpPr/>
          <p:nvPr/>
        </p:nvSpPr>
        <p:spPr bwMode="auto">
          <a:xfrm>
            <a:off x="6835372" y="892768"/>
            <a:ext cx="916709" cy="1035353"/>
          </a:xfrm>
          <a:prstGeom prst="roundRect">
            <a:avLst>
              <a:gd name="adj" fmla="val 9033"/>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en-US" sz="1400" dirty="0" smtClean="0">
                <a:solidFill>
                  <a:schemeClr val="tx1"/>
                </a:solidFill>
                <a:latin typeface="Segoe UI" pitchFamily="34" charset="0"/>
                <a:cs typeface="Segoe UI" pitchFamily="34" charset="0"/>
              </a:rPr>
              <a:t>Web </a:t>
            </a:r>
            <a:r>
              <a:rPr lang="zh-CN" altLang="en-US" sz="1400" dirty="0" smtClean="0">
                <a:solidFill>
                  <a:schemeClr val="tx1"/>
                </a:solidFill>
                <a:latin typeface="Segoe UI" pitchFamily="34" charset="0"/>
                <a:cs typeface="Segoe UI" pitchFamily="34" charset="0"/>
              </a:rPr>
              <a:t>控制台</a:t>
            </a:r>
            <a:endParaRPr lang="en-US" sz="1400" dirty="0" smtClean="0">
              <a:solidFill>
                <a:schemeClr val="tx1"/>
              </a:solidFill>
              <a:latin typeface="Segoe UI" pitchFamily="34" charset="0"/>
              <a:cs typeface="Segoe UI" pitchFamily="34" charset="0"/>
            </a:endParaRPr>
          </a:p>
        </p:txBody>
      </p:sp>
      <p:sp>
        <p:nvSpPr>
          <p:cNvPr id="109" name="Rounded Rectangle 108"/>
          <p:cNvSpPr/>
          <p:nvPr/>
        </p:nvSpPr>
        <p:spPr bwMode="auto">
          <a:xfrm>
            <a:off x="7820892" y="892768"/>
            <a:ext cx="1143000" cy="1035353"/>
          </a:xfrm>
          <a:prstGeom prst="roundRect">
            <a:avLst>
              <a:gd name="adj" fmla="val 9033"/>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en-US" sz="1400" dirty="0" smtClean="0">
                <a:solidFill>
                  <a:schemeClr val="tx1"/>
                </a:solidFill>
                <a:latin typeface="Segoe UI" pitchFamily="34" charset="0"/>
                <a:cs typeface="Segoe UI" pitchFamily="34" charset="0"/>
              </a:rPr>
              <a:t>Windows PowerShell</a:t>
            </a:r>
          </a:p>
        </p:txBody>
      </p:sp>
      <p:sp>
        <p:nvSpPr>
          <p:cNvPr id="125" name="Right Arrow 124"/>
          <p:cNvSpPr/>
          <p:nvPr/>
        </p:nvSpPr>
        <p:spPr bwMode="auto">
          <a:xfrm flipH="1">
            <a:off x="5181600" y="2645368"/>
            <a:ext cx="533400" cy="3810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endParaRPr lang="en-US" dirty="0" smtClean="0"/>
          </a:p>
        </p:txBody>
      </p:sp>
      <p:sp>
        <p:nvSpPr>
          <p:cNvPr id="8" name="Rounded Rectangle 7"/>
          <p:cNvSpPr/>
          <p:nvPr/>
        </p:nvSpPr>
        <p:spPr bwMode="auto">
          <a:xfrm>
            <a:off x="5623560" y="2035768"/>
            <a:ext cx="3337560" cy="1111553"/>
          </a:xfrm>
          <a:prstGeom prst="roundRect">
            <a:avLst>
              <a:gd name="adj" fmla="val 903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dirty="0" smtClean="0">
                <a:solidFill>
                  <a:schemeClr val="tx1">
                    <a:lumMod val="75000"/>
                    <a:lumOff val="25000"/>
                  </a:schemeClr>
                </a:solidFill>
              </a:rPr>
              <a:t>Operations Manager </a:t>
            </a:r>
          </a:p>
          <a:p>
            <a:pPr algn="ctr">
              <a:defRPr/>
            </a:pPr>
            <a:r>
              <a:rPr lang="en-US" dirty="0" smtClean="0">
                <a:solidFill>
                  <a:schemeClr val="tx1">
                    <a:lumMod val="75000"/>
                    <a:lumOff val="25000"/>
                  </a:schemeClr>
                </a:solidFill>
              </a:rPr>
              <a:t>Server</a:t>
            </a:r>
            <a:endParaRPr lang="en-US" dirty="0">
              <a:solidFill>
                <a:schemeClr val="tx1">
                  <a:lumMod val="75000"/>
                  <a:lumOff val="25000"/>
                </a:schemeClr>
              </a:solidFill>
            </a:endParaRPr>
          </a:p>
        </p:txBody>
      </p:sp>
      <p:sp>
        <p:nvSpPr>
          <p:cNvPr id="75" name="Rounded Rectangle 74"/>
          <p:cNvSpPr/>
          <p:nvPr/>
        </p:nvSpPr>
        <p:spPr bwMode="auto">
          <a:xfrm>
            <a:off x="272142" y="3855720"/>
            <a:ext cx="1352551" cy="2123768"/>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t"/>
          <a:lstStyle/>
          <a:p>
            <a:pPr algn="ctr">
              <a:defRPr/>
            </a:pPr>
            <a:r>
              <a:rPr lang="en-US" sz="1400" dirty="0" smtClean="0">
                <a:solidFill>
                  <a:schemeClr val="tx1"/>
                </a:solidFill>
              </a:rPr>
              <a:t>Virtual Server Host</a:t>
            </a:r>
            <a:endParaRPr lang="en-US" sz="1400" dirty="0">
              <a:solidFill>
                <a:schemeClr val="tx1"/>
              </a:solidFill>
            </a:endParaRPr>
          </a:p>
        </p:txBody>
      </p:sp>
      <p:sp>
        <p:nvSpPr>
          <p:cNvPr id="82" name="Rounded Rectangle 81"/>
          <p:cNvSpPr/>
          <p:nvPr/>
        </p:nvSpPr>
        <p:spPr bwMode="auto">
          <a:xfrm>
            <a:off x="719817" y="46177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83"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819767" y="4646420"/>
            <a:ext cx="304800" cy="304800"/>
          </a:xfrm>
          <a:prstGeom prst="rect">
            <a:avLst/>
          </a:prstGeom>
          <a:ln>
            <a:headEnd type="none" w="med" len="med"/>
            <a:tailEnd type="none" w="med" len="med"/>
          </a:ln>
        </p:spPr>
      </p:pic>
      <p:sp>
        <p:nvSpPr>
          <p:cNvPr id="84" name="TextBox 83"/>
          <p:cNvSpPr txBox="1"/>
          <p:nvPr/>
        </p:nvSpPr>
        <p:spPr>
          <a:xfrm>
            <a:off x="755442" y="48938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79" name="Rounded Rectangle 78"/>
          <p:cNvSpPr/>
          <p:nvPr/>
        </p:nvSpPr>
        <p:spPr bwMode="auto">
          <a:xfrm>
            <a:off x="719817" y="53035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80"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819767" y="5332220"/>
            <a:ext cx="304800" cy="304800"/>
          </a:xfrm>
          <a:prstGeom prst="rect">
            <a:avLst/>
          </a:prstGeom>
          <a:ln>
            <a:headEnd type="none" w="med" len="med"/>
            <a:tailEnd type="none" w="med" len="med"/>
          </a:ln>
        </p:spPr>
      </p:pic>
      <p:sp>
        <p:nvSpPr>
          <p:cNvPr id="81" name="TextBox 80"/>
          <p:cNvSpPr txBox="1"/>
          <p:nvPr/>
        </p:nvSpPr>
        <p:spPr>
          <a:xfrm>
            <a:off x="748683" y="55796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86" name="Rounded Rectangle 85"/>
          <p:cNvSpPr/>
          <p:nvPr/>
        </p:nvSpPr>
        <p:spPr bwMode="auto">
          <a:xfrm>
            <a:off x="1972855" y="3855720"/>
            <a:ext cx="1676400" cy="2123768"/>
          </a:xfrm>
          <a:prstGeom prst="roundRect">
            <a:avLst>
              <a:gd name="adj" fmla="val 6761"/>
            </a:avLst>
          </a:prstGeom>
          <a:ln/>
        </p:spPr>
        <p:style>
          <a:lnRef idx="0">
            <a:schemeClr val="accent5"/>
          </a:lnRef>
          <a:fillRef idx="3">
            <a:schemeClr val="accent5"/>
          </a:fillRef>
          <a:effectRef idx="3">
            <a:schemeClr val="accent5"/>
          </a:effectRef>
          <a:fontRef idx="minor">
            <a:schemeClr val="lt1"/>
          </a:fontRef>
        </p:style>
        <p:txBody>
          <a:bodyPr rtlCol="0" anchor="t"/>
          <a:lstStyle/>
          <a:p>
            <a:pPr algn="ctr">
              <a:defRPr/>
            </a:pPr>
            <a:r>
              <a:rPr lang="en-US" sz="1400" dirty="0" smtClean="0">
                <a:solidFill>
                  <a:schemeClr val="tx1"/>
                </a:solidFill>
              </a:rPr>
              <a:t>VMM Library </a:t>
            </a:r>
          </a:p>
          <a:p>
            <a:pPr algn="ctr">
              <a:defRPr/>
            </a:pPr>
            <a:r>
              <a:rPr lang="en-US" sz="1400" dirty="0" smtClean="0">
                <a:solidFill>
                  <a:schemeClr val="tx1"/>
                </a:solidFill>
              </a:rPr>
              <a:t>Server</a:t>
            </a:r>
            <a:endParaRPr lang="en-US" sz="1400" dirty="0">
              <a:solidFill>
                <a:schemeClr val="tx1"/>
              </a:solidFill>
            </a:endParaRPr>
          </a:p>
        </p:txBody>
      </p:sp>
      <p:sp>
        <p:nvSpPr>
          <p:cNvPr id="104" name="Rounded Rectangle 103"/>
          <p:cNvSpPr/>
          <p:nvPr/>
        </p:nvSpPr>
        <p:spPr bwMode="auto">
          <a:xfrm>
            <a:off x="2195484" y="46177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105"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2295434" y="4646420"/>
            <a:ext cx="304800" cy="304800"/>
          </a:xfrm>
          <a:prstGeom prst="rect">
            <a:avLst/>
          </a:prstGeom>
          <a:ln>
            <a:headEnd type="none" w="med" len="med"/>
            <a:tailEnd type="none" w="med" len="med"/>
          </a:ln>
        </p:spPr>
      </p:pic>
      <p:sp>
        <p:nvSpPr>
          <p:cNvPr id="106" name="TextBox 105"/>
          <p:cNvSpPr txBox="1"/>
          <p:nvPr/>
        </p:nvSpPr>
        <p:spPr>
          <a:xfrm>
            <a:off x="2231109" y="48938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grpSp>
        <p:nvGrpSpPr>
          <p:cNvPr id="2" name="Group 123"/>
          <p:cNvGrpSpPr/>
          <p:nvPr/>
        </p:nvGrpSpPr>
        <p:grpSpPr>
          <a:xfrm>
            <a:off x="2652684" y="4617720"/>
            <a:ext cx="838200" cy="558049"/>
            <a:chOff x="2585720" y="4734232"/>
            <a:chExt cx="838200" cy="558049"/>
          </a:xfrm>
        </p:grpSpPr>
        <p:sp>
          <p:nvSpPr>
            <p:cNvPr id="101" name="Rounded Rectangle 100"/>
            <p:cNvSpPr/>
            <p:nvPr/>
          </p:nvSpPr>
          <p:spPr bwMode="auto">
            <a:xfrm>
              <a:off x="2661920" y="4734232"/>
              <a:ext cx="6858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102"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2852420" y="4757982"/>
              <a:ext cx="304800" cy="304800"/>
            </a:xfrm>
            <a:prstGeom prst="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pic>
        <p:sp>
          <p:nvSpPr>
            <p:cNvPr id="103" name="TextBox 102"/>
            <p:cNvSpPr txBox="1"/>
            <p:nvPr/>
          </p:nvSpPr>
          <p:spPr>
            <a:xfrm>
              <a:off x="2585720" y="5015282"/>
              <a:ext cx="838200" cy="276999"/>
            </a:xfrm>
            <a:prstGeom prst="rect">
              <a:avLst/>
            </a:prstGeom>
            <a:no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200" dirty="0" smtClean="0">
                  <a:solidFill>
                    <a:schemeClr val="tx1"/>
                  </a:solidFill>
                </a:rPr>
                <a:t>Template</a:t>
              </a:r>
            </a:p>
          </p:txBody>
        </p:sp>
      </p:grpSp>
      <p:grpSp>
        <p:nvGrpSpPr>
          <p:cNvPr id="4" name="Group 122"/>
          <p:cNvGrpSpPr/>
          <p:nvPr/>
        </p:nvGrpSpPr>
        <p:grpSpPr>
          <a:xfrm>
            <a:off x="2043084" y="5303520"/>
            <a:ext cx="457200" cy="537710"/>
            <a:chOff x="1976120" y="5420032"/>
            <a:chExt cx="457200" cy="537710"/>
          </a:xfrm>
        </p:grpSpPr>
        <p:sp>
          <p:nvSpPr>
            <p:cNvPr id="98" name="Rounded Rectangle 97"/>
            <p:cNvSpPr/>
            <p:nvPr/>
          </p:nvSpPr>
          <p:spPr bwMode="auto">
            <a:xfrm>
              <a:off x="1976120" y="5420032"/>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99" name="Picture 4" descr="C:\Users\agoodman\Documents\Carmine\V1\Product Icons - PNG\Carmine117_VirtualMachine_32.png"/>
            <p:cNvPicPr>
              <a:picLocks noChangeAspect="1" noChangeArrowheads="1"/>
            </p:cNvPicPr>
            <p:nvPr/>
          </p:nvPicPr>
          <p:blipFill>
            <a:blip r:embed="rId6" cstate="print"/>
            <a:stretch>
              <a:fillRect/>
            </a:stretch>
          </p:blipFill>
          <p:spPr bwMode="auto">
            <a:xfrm>
              <a:off x="2052320" y="5448732"/>
              <a:ext cx="304800" cy="304800"/>
            </a:xfrm>
            <a:prstGeom prst="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pic>
        <p:sp>
          <p:nvSpPr>
            <p:cNvPr id="100" name="TextBox 99"/>
            <p:cNvSpPr txBox="1"/>
            <p:nvPr/>
          </p:nvSpPr>
          <p:spPr>
            <a:xfrm>
              <a:off x="1991360" y="5696132"/>
              <a:ext cx="402674" cy="261610"/>
            </a:xfrm>
            <a:prstGeom prst="rect">
              <a:avLst/>
            </a:prstGeom>
            <a:noFill/>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sz="1100" dirty="0" smtClean="0">
                  <a:solidFill>
                    <a:schemeClr val="tx1"/>
                  </a:solidFill>
                </a:rPr>
                <a:t>ISO</a:t>
              </a:r>
              <a:endParaRPr lang="en-US" sz="2400" dirty="0" smtClean="0">
                <a:solidFill>
                  <a:schemeClr val="tx1"/>
                </a:solidFill>
              </a:endParaRPr>
            </a:p>
          </p:txBody>
        </p:sp>
      </p:grpSp>
      <p:grpSp>
        <p:nvGrpSpPr>
          <p:cNvPr id="5" name="Group 121"/>
          <p:cNvGrpSpPr/>
          <p:nvPr/>
        </p:nvGrpSpPr>
        <p:grpSpPr>
          <a:xfrm>
            <a:off x="3047908" y="5303520"/>
            <a:ext cx="545342" cy="537710"/>
            <a:chOff x="2959858" y="5420032"/>
            <a:chExt cx="545342" cy="537710"/>
          </a:xfrm>
        </p:grpSpPr>
        <p:sp>
          <p:nvSpPr>
            <p:cNvPr id="95" name="Rounded Rectangle 94"/>
            <p:cNvSpPr/>
            <p:nvPr/>
          </p:nvSpPr>
          <p:spPr bwMode="auto">
            <a:xfrm>
              <a:off x="3010791" y="5420032"/>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96" name="Picture 4" descr="C:\Users\agoodman\Documents\Carmine\V1\Product Icons - PNG\Carmine117_VirtualMachine_32.png"/>
            <p:cNvPicPr>
              <a:picLocks noChangeAspect="1" noChangeArrowheads="1"/>
            </p:cNvPicPr>
            <p:nvPr/>
          </p:nvPicPr>
          <p:blipFill>
            <a:blip r:embed="rId7" cstate="print"/>
            <a:stretch>
              <a:fillRect/>
            </a:stretch>
          </p:blipFill>
          <p:spPr bwMode="auto">
            <a:xfrm>
              <a:off x="3092929" y="5460606"/>
              <a:ext cx="292925" cy="292925"/>
            </a:xfrm>
            <a:prstGeom prst="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pic>
        <p:sp>
          <p:nvSpPr>
            <p:cNvPr id="97" name="TextBox 96"/>
            <p:cNvSpPr txBox="1"/>
            <p:nvPr/>
          </p:nvSpPr>
          <p:spPr>
            <a:xfrm>
              <a:off x="2959858" y="5696132"/>
              <a:ext cx="545342" cy="261610"/>
            </a:xfrm>
            <a:prstGeom prst="rect">
              <a:avLst/>
            </a:prstGeom>
            <a:noFill/>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sz="1100" dirty="0" smtClean="0">
                  <a:solidFill>
                    <a:schemeClr val="tx1"/>
                  </a:solidFill>
                </a:rPr>
                <a:t>Script</a:t>
              </a:r>
              <a:endParaRPr lang="en-US" sz="2400" dirty="0" smtClean="0">
                <a:solidFill>
                  <a:schemeClr val="tx1"/>
                </a:solidFill>
              </a:endParaRPr>
            </a:p>
          </p:txBody>
        </p:sp>
      </p:grpSp>
      <p:grpSp>
        <p:nvGrpSpPr>
          <p:cNvPr id="12" name="Group 118"/>
          <p:cNvGrpSpPr/>
          <p:nvPr/>
        </p:nvGrpSpPr>
        <p:grpSpPr>
          <a:xfrm>
            <a:off x="2544988" y="5227320"/>
            <a:ext cx="484428" cy="613910"/>
            <a:chOff x="2473148" y="5343832"/>
            <a:chExt cx="484428" cy="613910"/>
          </a:xfrm>
        </p:grpSpPr>
        <p:sp>
          <p:nvSpPr>
            <p:cNvPr id="92" name="Rounded Rectangle 91"/>
            <p:cNvSpPr/>
            <p:nvPr/>
          </p:nvSpPr>
          <p:spPr bwMode="auto">
            <a:xfrm>
              <a:off x="2495906" y="5420032"/>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93" name="Picture 4" descr="C:\Users\agoodman\Documents\Carmine\V1\Product Icons - PNG\Carmine117_VirtualMachine_32.png"/>
            <p:cNvPicPr>
              <a:picLocks noChangeAspect="1" noChangeArrowheads="1"/>
            </p:cNvPicPr>
            <p:nvPr/>
          </p:nvPicPr>
          <p:blipFill>
            <a:blip r:embed="rId8" cstate="print"/>
            <a:stretch>
              <a:fillRect/>
            </a:stretch>
          </p:blipFill>
          <p:spPr bwMode="auto">
            <a:xfrm>
              <a:off x="2572106" y="5343832"/>
              <a:ext cx="304800" cy="304800"/>
            </a:xfrm>
            <a:prstGeom prst="rect">
              <a:avLst/>
            </a:prstGeom>
            <a:ln>
              <a:headEnd type="none" w="med" len="med"/>
              <a:tailEnd type="none" w="med" len="med"/>
            </a:ln>
          </p:spPr>
        </p:pic>
        <p:sp>
          <p:nvSpPr>
            <p:cNvPr id="94" name="TextBox 93"/>
            <p:cNvSpPr txBox="1"/>
            <p:nvPr/>
          </p:nvSpPr>
          <p:spPr>
            <a:xfrm>
              <a:off x="2473148" y="5696132"/>
              <a:ext cx="484428" cy="261610"/>
            </a:xfrm>
            <a:prstGeom prst="rect">
              <a:avLst/>
            </a:prstGeom>
          </p:spPr>
          <p:txBody>
            <a:bodyPr wrap="none" rtlCol="0">
              <a:spAutoFit/>
            </a:bodyPr>
            <a:lstStyle/>
            <a:p>
              <a:pPr algn="ctr"/>
              <a:r>
                <a:rPr lang="en-US" sz="1100" dirty="0" smtClean="0">
                  <a:solidFill>
                    <a:schemeClr val="tx1"/>
                  </a:solidFill>
                </a:rPr>
                <a:t>VHD</a:t>
              </a:r>
              <a:endParaRPr lang="en-US" sz="2400" dirty="0" smtClean="0">
                <a:solidFill>
                  <a:schemeClr val="tx1"/>
                </a:solidFill>
              </a:endParaRPr>
            </a:p>
          </p:txBody>
        </p:sp>
      </p:grpSp>
      <p:sp>
        <p:nvSpPr>
          <p:cNvPr id="3" name="Rounded Rectangle 2"/>
          <p:cNvSpPr/>
          <p:nvPr/>
        </p:nvSpPr>
        <p:spPr bwMode="auto">
          <a:xfrm>
            <a:off x="6555378" y="3855720"/>
            <a:ext cx="2362200" cy="2123768"/>
          </a:xfrm>
          <a:prstGeom prst="roundRect">
            <a:avLst>
              <a:gd name="adj" fmla="val 5585"/>
            </a:avLst>
          </a:prstGeom>
          <a:ln/>
        </p:spPr>
        <p:style>
          <a:lnRef idx="0">
            <a:schemeClr val="accent5"/>
          </a:lnRef>
          <a:fillRef idx="3">
            <a:schemeClr val="accent5"/>
          </a:fillRef>
          <a:effectRef idx="3">
            <a:schemeClr val="accent5"/>
          </a:effectRef>
          <a:fontRef idx="minor">
            <a:schemeClr val="lt1"/>
          </a:fontRef>
        </p:style>
        <p:txBody>
          <a:bodyPr rtlCol="0" anchor="t"/>
          <a:lstStyle/>
          <a:p>
            <a:pPr algn="ctr">
              <a:defRPr/>
            </a:pPr>
            <a:r>
              <a:rPr lang="en-US" sz="1400" dirty="0" smtClean="0">
                <a:solidFill>
                  <a:schemeClr val="tx1"/>
                </a:solidFill>
              </a:rPr>
              <a:t>VMware VI3</a:t>
            </a:r>
          </a:p>
        </p:txBody>
      </p:sp>
      <p:sp>
        <p:nvSpPr>
          <p:cNvPr id="17" name="Rounded Rectangle 16"/>
          <p:cNvSpPr/>
          <p:nvPr/>
        </p:nvSpPr>
        <p:spPr bwMode="auto">
          <a:xfrm>
            <a:off x="6631578" y="4236720"/>
            <a:ext cx="2209800" cy="419100"/>
          </a:xfrm>
          <a:prstGeom prst="roundRect">
            <a:avLst>
              <a:gd name="adj" fmla="val 1945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1400" dirty="0" smtClean="0">
                <a:solidFill>
                  <a:schemeClr val="tx1">
                    <a:lumMod val="85000"/>
                    <a:lumOff val="15000"/>
                  </a:schemeClr>
                </a:solidFill>
              </a:rPr>
              <a:t>Virtual Center Server</a:t>
            </a:r>
            <a:endParaRPr lang="en-US" sz="1400" dirty="0">
              <a:solidFill>
                <a:schemeClr val="tx1">
                  <a:lumMod val="85000"/>
                  <a:lumOff val="15000"/>
                </a:schemeClr>
              </a:solidFill>
            </a:endParaRPr>
          </a:p>
        </p:txBody>
      </p:sp>
      <p:sp>
        <p:nvSpPr>
          <p:cNvPr id="18" name="Rounded Rectangle 17"/>
          <p:cNvSpPr/>
          <p:nvPr/>
        </p:nvSpPr>
        <p:spPr bwMode="auto">
          <a:xfrm>
            <a:off x="6631578" y="4770120"/>
            <a:ext cx="2209800" cy="10668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t"/>
          <a:lstStyle/>
          <a:p>
            <a:pPr algn="ctr">
              <a:defRPr/>
            </a:pPr>
            <a:r>
              <a:rPr lang="en-US" sz="1400" dirty="0" smtClean="0">
                <a:solidFill>
                  <a:schemeClr val="tx1">
                    <a:lumMod val="85000"/>
                    <a:lumOff val="15000"/>
                  </a:schemeClr>
                </a:solidFill>
              </a:rPr>
              <a:t>ESX Host</a:t>
            </a:r>
          </a:p>
        </p:txBody>
      </p:sp>
      <p:sp>
        <p:nvSpPr>
          <p:cNvPr id="69" name="Rounded Rectangle 68"/>
          <p:cNvSpPr/>
          <p:nvPr/>
        </p:nvSpPr>
        <p:spPr bwMode="auto">
          <a:xfrm>
            <a:off x="6707778" y="51511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70"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6807728" y="5179820"/>
            <a:ext cx="304800" cy="304800"/>
          </a:xfrm>
          <a:prstGeom prst="rect">
            <a:avLst/>
          </a:prstGeom>
          <a:noFill/>
        </p:spPr>
      </p:pic>
      <p:sp>
        <p:nvSpPr>
          <p:cNvPr id="71" name="TextBox 70"/>
          <p:cNvSpPr txBox="1"/>
          <p:nvPr/>
        </p:nvSpPr>
        <p:spPr>
          <a:xfrm>
            <a:off x="6743403" y="54272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66" name="Rounded Rectangle 65"/>
          <p:cNvSpPr/>
          <p:nvPr/>
        </p:nvSpPr>
        <p:spPr bwMode="auto">
          <a:xfrm>
            <a:off x="7241178" y="51511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67"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7341128" y="5179820"/>
            <a:ext cx="304800" cy="304800"/>
          </a:xfrm>
          <a:prstGeom prst="rect">
            <a:avLst/>
          </a:prstGeom>
          <a:noFill/>
        </p:spPr>
      </p:pic>
      <p:sp>
        <p:nvSpPr>
          <p:cNvPr id="68" name="TextBox 67"/>
          <p:cNvSpPr txBox="1"/>
          <p:nvPr/>
        </p:nvSpPr>
        <p:spPr>
          <a:xfrm>
            <a:off x="7276803" y="54272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63" name="Rounded Rectangle 62"/>
          <p:cNvSpPr/>
          <p:nvPr/>
        </p:nvSpPr>
        <p:spPr bwMode="auto">
          <a:xfrm>
            <a:off x="7774578" y="51511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64"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7874528" y="5179820"/>
            <a:ext cx="304800" cy="304800"/>
          </a:xfrm>
          <a:prstGeom prst="rect">
            <a:avLst/>
          </a:prstGeom>
          <a:noFill/>
        </p:spPr>
      </p:pic>
      <p:sp>
        <p:nvSpPr>
          <p:cNvPr id="65" name="TextBox 64"/>
          <p:cNvSpPr txBox="1"/>
          <p:nvPr/>
        </p:nvSpPr>
        <p:spPr>
          <a:xfrm>
            <a:off x="7810203" y="54272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60" name="Rounded Rectangle 59"/>
          <p:cNvSpPr/>
          <p:nvPr/>
        </p:nvSpPr>
        <p:spPr bwMode="auto">
          <a:xfrm>
            <a:off x="8307978" y="51511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61"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8407928" y="5179820"/>
            <a:ext cx="304800" cy="304800"/>
          </a:xfrm>
          <a:prstGeom prst="rect">
            <a:avLst/>
          </a:prstGeom>
          <a:noFill/>
        </p:spPr>
      </p:pic>
      <p:sp>
        <p:nvSpPr>
          <p:cNvPr id="62" name="TextBox 61"/>
          <p:cNvSpPr txBox="1"/>
          <p:nvPr/>
        </p:nvSpPr>
        <p:spPr>
          <a:xfrm>
            <a:off x="8343603" y="54272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20" name="Rounded Rectangle 19"/>
          <p:cNvSpPr/>
          <p:nvPr/>
        </p:nvSpPr>
        <p:spPr bwMode="auto">
          <a:xfrm>
            <a:off x="3997417" y="3855720"/>
            <a:ext cx="2209800" cy="2123768"/>
          </a:xfrm>
          <a:prstGeom prst="roundRect">
            <a:avLst>
              <a:gd name="adj" fmla="val 5585"/>
            </a:avLst>
          </a:prstGeom>
          <a:ln/>
        </p:spPr>
        <p:style>
          <a:lnRef idx="0">
            <a:schemeClr val="accent5"/>
          </a:lnRef>
          <a:fillRef idx="3">
            <a:schemeClr val="accent5"/>
          </a:fillRef>
          <a:effectRef idx="3">
            <a:schemeClr val="accent5"/>
          </a:effectRef>
          <a:fontRef idx="minor">
            <a:schemeClr val="lt1"/>
          </a:fontRef>
        </p:style>
        <p:txBody>
          <a:bodyPr rtlCol="0" anchor="t"/>
          <a:lstStyle/>
          <a:p>
            <a:pPr algn="ctr">
              <a:defRPr/>
            </a:pPr>
            <a:endParaRPr lang="en-US" sz="1400" dirty="0"/>
          </a:p>
        </p:txBody>
      </p:sp>
      <p:sp>
        <p:nvSpPr>
          <p:cNvPr id="52" name="Rounded Rectangle 51"/>
          <p:cNvSpPr/>
          <p:nvPr/>
        </p:nvSpPr>
        <p:spPr bwMode="auto">
          <a:xfrm>
            <a:off x="4073617" y="46177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53"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4173567" y="4646420"/>
            <a:ext cx="304800" cy="304800"/>
          </a:xfrm>
          <a:prstGeom prst="rect">
            <a:avLst/>
          </a:prstGeom>
          <a:ln>
            <a:headEnd type="none" w="med" len="med"/>
            <a:tailEnd type="none" w="med" len="med"/>
          </a:ln>
        </p:spPr>
      </p:pic>
      <p:sp>
        <p:nvSpPr>
          <p:cNvPr id="54" name="TextBox 53"/>
          <p:cNvSpPr txBox="1"/>
          <p:nvPr/>
        </p:nvSpPr>
        <p:spPr>
          <a:xfrm>
            <a:off x="4109242" y="48938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49" name="Rounded Rectangle 48"/>
          <p:cNvSpPr/>
          <p:nvPr/>
        </p:nvSpPr>
        <p:spPr bwMode="auto">
          <a:xfrm>
            <a:off x="4607017" y="46177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50"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4706967" y="4646420"/>
            <a:ext cx="304800" cy="304800"/>
          </a:xfrm>
          <a:prstGeom prst="rect">
            <a:avLst/>
          </a:prstGeom>
          <a:ln>
            <a:headEnd type="none" w="med" len="med"/>
            <a:tailEnd type="none" w="med" len="med"/>
          </a:ln>
        </p:spPr>
      </p:pic>
      <p:sp>
        <p:nvSpPr>
          <p:cNvPr id="51" name="TextBox 50"/>
          <p:cNvSpPr txBox="1"/>
          <p:nvPr/>
        </p:nvSpPr>
        <p:spPr>
          <a:xfrm>
            <a:off x="4642642" y="48938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46" name="Rounded Rectangle 45"/>
          <p:cNvSpPr/>
          <p:nvPr/>
        </p:nvSpPr>
        <p:spPr bwMode="auto">
          <a:xfrm>
            <a:off x="5140417" y="46177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47"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5240367" y="4646420"/>
            <a:ext cx="304800" cy="304800"/>
          </a:xfrm>
          <a:prstGeom prst="rect">
            <a:avLst/>
          </a:prstGeom>
          <a:ln>
            <a:headEnd type="none" w="med" len="med"/>
            <a:tailEnd type="none" w="med" len="med"/>
          </a:ln>
        </p:spPr>
      </p:pic>
      <p:sp>
        <p:nvSpPr>
          <p:cNvPr id="48" name="TextBox 47"/>
          <p:cNvSpPr txBox="1"/>
          <p:nvPr/>
        </p:nvSpPr>
        <p:spPr>
          <a:xfrm>
            <a:off x="5176042" y="48938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43" name="Rounded Rectangle 42"/>
          <p:cNvSpPr/>
          <p:nvPr/>
        </p:nvSpPr>
        <p:spPr bwMode="auto">
          <a:xfrm>
            <a:off x="5673817" y="46177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44"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5773767" y="4646420"/>
            <a:ext cx="304800" cy="304800"/>
          </a:xfrm>
          <a:prstGeom prst="rect">
            <a:avLst/>
          </a:prstGeom>
          <a:ln>
            <a:headEnd type="none" w="med" len="med"/>
            <a:tailEnd type="none" w="med" len="med"/>
          </a:ln>
        </p:spPr>
      </p:pic>
      <p:sp>
        <p:nvSpPr>
          <p:cNvPr id="45" name="TextBox 44"/>
          <p:cNvSpPr txBox="1"/>
          <p:nvPr/>
        </p:nvSpPr>
        <p:spPr>
          <a:xfrm>
            <a:off x="5709442" y="48938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36" name="Rounded Rectangle 35"/>
          <p:cNvSpPr/>
          <p:nvPr/>
        </p:nvSpPr>
        <p:spPr bwMode="auto">
          <a:xfrm>
            <a:off x="4073617" y="53035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37"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4173567" y="5332220"/>
            <a:ext cx="304800" cy="304800"/>
          </a:xfrm>
          <a:prstGeom prst="rect">
            <a:avLst/>
          </a:prstGeom>
          <a:noFill/>
        </p:spPr>
      </p:pic>
      <p:sp>
        <p:nvSpPr>
          <p:cNvPr id="38" name="TextBox 37"/>
          <p:cNvSpPr txBox="1"/>
          <p:nvPr/>
        </p:nvSpPr>
        <p:spPr>
          <a:xfrm>
            <a:off x="4109242" y="55796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33" name="Rounded Rectangle 32"/>
          <p:cNvSpPr/>
          <p:nvPr/>
        </p:nvSpPr>
        <p:spPr bwMode="auto">
          <a:xfrm>
            <a:off x="4607017" y="53035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34"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4706967" y="5332220"/>
            <a:ext cx="304800" cy="304800"/>
          </a:xfrm>
          <a:prstGeom prst="rect">
            <a:avLst/>
          </a:prstGeom>
          <a:noFill/>
        </p:spPr>
      </p:pic>
      <p:sp>
        <p:nvSpPr>
          <p:cNvPr id="35" name="TextBox 34"/>
          <p:cNvSpPr txBox="1"/>
          <p:nvPr/>
        </p:nvSpPr>
        <p:spPr>
          <a:xfrm>
            <a:off x="4642642" y="55796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30" name="Rounded Rectangle 29"/>
          <p:cNvSpPr/>
          <p:nvPr/>
        </p:nvSpPr>
        <p:spPr bwMode="auto">
          <a:xfrm>
            <a:off x="5140417" y="53035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31"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5240367" y="5332220"/>
            <a:ext cx="304800" cy="304800"/>
          </a:xfrm>
          <a:prstGeom prst="rect">
            <a:avLst/>
          </a:prstGeom>
          <a:noFill/>
        </p:spPr>
      </p:pic>
      <p:sp>
        <p:nvSpPr>
          <p:cNvPr id="32" name="TextBox 31"/>
          <p:cNvSpPr txBox="1"/>
          <p:nvPr/>
        </p:nvSpPr>
        <p:spPr>
          <a:xfrm>
            <a:off x="5176042" y="55796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sp>
        <p:nvSpPr>
          <p:cNvPr id="27" name="Rounded Rectangle 26"/>
          <p:cNvSpPr/>
          <p:nvPr/>
        </p:nvSpPr>
        <p:spPr bwMode="auto">
          <a:xfrm>
            <a:off x="5673817" y="5303520"/>
            <a:ext cx="457200" cy="533400"/>
          </a:xfrm>
          <a:prstGeom prst="roundRect">
            <a:avLst>
              <a:gd name="adj" fmla="val 9033"/>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dirty="0"/>
          </a:p>
        </p:txBody>
      </p:sp>
      <p:pic>
        <p:nvPicPr>
          <p:cNvPr id="28" name="Picture 4" descr="C:\Users\agoodman\Documents\Carmine\V1\Product Icons - PNG\Carmine117_VirtualMachine_32.png"/>
          <p:cNvPicPr>
            <a:picLocks noChangeAspect="1" noChangeArrowheads="1"/>
          </p:cNvPicPr>
          <p:nvPr/>
        </p:nvPicPr>
        <p:blipFill>
          <a:blip r:embed="rId4" cstate="print"/>
          <a:srcRect/>
          <a:stretch>
            <a:fillRect/>
          </a:stretch>
        </p:blipFill>
        <p:spPr bwMode="auto">
          <a:xfrm>
            <a:off x="5773767" y="5332220"/>
            <a:ext cx="304800" cy="304800"/>
          </a:xfrm>
          <a:prstGeom prst="rect">
            <a:avLst/>
          </a:prstGeom>
          <a:noFill/>
        </p:spPr>
      </p:pic>
      <p:sp>
        <p:nvSpPr>
          <p:cNvPr id="29" name="TextBox 28"/>
          <p:cNvSpPr txBox="1"/>
          <p:nvPr/>
        </p:nvSpPr>
        <p:spPr>
          <a:xfrm>
            <a:off x="5709442" y="5579620"/>
            <a:ext cx="399468" cy="261610"/>
          </a:xfrm>
          <a:prstGeom prst="rect">
            <a:avLst/>
          </a:prstGeom>
        </p:spPr>
        <p:txBody>
          <a:bodyPr wrap="none" rtlCol="0">
            <a:spAutoFit/>
          </a:bodyPr>
          <a:lstStyle/>
          <a:p>
            <a:r>
              <a:rPr lang="en-US" sz="1100" dirty="0" smtClean="0">
                <a:solidFill>
                  <a:schemeClr val="tx1"/>
                </a:solidFill>
              </a:rPr>
              <a:t>VM</a:t>
            </a:r>
            <a:endParaRPr lang="en-US" sz="2400" dirty="0" smtClean="0">
              <a:solidFill>
                <a:schemeClr val="tx1"/>
              </a:solidFill>
            </a:endParaRPr>
          </a:p>
        </p:txBody>
      </p:sp>
      <p:pic>
        <p:nvPicPr>
          <p:cNvPr id="89" name="Picture 88" descr="WS08-HypeV_h_rgb.png"/>
          <p:cNvPicPr>
            <a:picLocks noChangeAspect="1"/>
          </p:cNvPicPr>
          <p:nvPr/>
        </p:nvPicPr>
        <p:blipFill>
          <a:blip r:embed="rId9" cstate="screen">
            <a:extLst>
              <a:ext uri="28A0092B-C50C-407e-A947-70E740481C1C">
                <a14:useLocalDpi xmlns="" xmlns:a14="http://schemas.microsoft.com/office/drawing/2007/7/7/main"/>
              </a:ext>
            </a:extLst>
          </a:blip>
          <a:stretch>
            <a:fillRect/>
          </a:stretch>
        </p:blipFill>
        <p:spPr>
          <a:xfrm>
            <a:off x="4038599" y="3922088"/>
            <a:ext cx="2060295" cy="457200"/>
          </a:xfrm>
          <a:prstGeom prst="rect">
            <a:avLst/>
          </a:prstGeom>
        </p:spPr>
      </p:pic>
      <p:grpSp>
        <p:nvGrpSpPr>
          <p:cNvPr id="13" name="Group 110"/>
          <p:cNvGrpSpPr/>
          <p:nvPr/>
        </p:nvGrpSpPr>
        <p:grpSpPr>
          <a:xfrm>
            <a:off x="762000" y="1612463"/>
            <a:ext cx="2209800" cy="307777"/>
            <a:chOff x="914400" y="1673423"/>
            <a:chExt cx="2209800" cy="307777"/>
          </a:xfrm>
        </p:grpSpPr>
        <p:sp>
          <p:nvSpPr>
            <p:cNvPr id="14" name="Text Box 22"/>
            <p:cNvSpPr txBox="1">
              <a:spLocks noChangeArrowheads="1"/>
            </p:cNvSpPr>
            <p:nvPr/>
          </p:nvSpPr>
          <p:spPr bwMode="auto">
            <a:xfrm>
              <a:off x="1143000" y="1673423"/>
              <a:ext cx="1981200" cy="307777"/>
            </a:xfrm>
            <a:prstGeom prst="rect">
              <a:avLst/>
            </a:prstGeom>
            <a:noFill/>
            <a:ln w="9525">
              <a:noFill/>
              <a:miter lim="800000"/>
              <a:headEnd/>
              <a:tailEnd/>
            </a:ln>
          </p:spPr>
          <p:txBody>
            <a:bodyPr wrap="square">
              <a:spAutoFit/>
            </a:bodyPr>
            <a:lstStyle/>
            <a:p>
              <a:pPr defTabSz="760465">
                <a:spcBef>
                  <a:spcPct val="50000"/>
                </a:spcBef>
              </a:pPr>
              <a:r>
                <a:rPr lang="en-US" sz="1400" dirty="0">
                  <a:latin typeface="Segoe" pitchFamily="34" charset="0"/>
                </a:rPr>
                <a:t>Windows</a:t>
              </a:r>
              <a:r>
                <a:rPr lang="en-US" sz="800" dirty="0">
                  <a:latin typeface="Segoe" pitchFamily="34" charset="0"/>
                </a:rPr>
                <a:t>®</a:t>
              </a:r>
              <a:r>
                <a:rPr lang="en-US" sz="1400" dirty="0">
                  <a:latin typeface="Segoe" pitchFamily="34" charset="0"/>
                </a:rPr>
                <a:t> PowerShell</a:t>
              </a:r>
            </a:p>
          </p:txBody>
        </p:sp>
        <p:pic>
          <p:nvPicPr>
            <p:cNvPr id="110" name="Picture 109" descr="powershell-icon-lg.png"/>
            <p:cNvPicPr>
              <a:picLocks noChangeAspect="1"/>
            </p:cNvPicPr>
            <p:nvPr/>
          </p:nvPicPr>
          <p:blipFill>
            <a:blip r:embed="rId10" cstate="screen">
              <a:extLst>
                <a:ext uri="28A0092B-C50C-407e-A947-70E740481C1C">
                  <a14:useLocalDpi xmlns="" xmlns:a14="http://schemas.microsoft.com/office/drawing/2007/7/7/main"/>
                </a:ext>
              </a:extLst>
            </a:blip>
            <a:stretch>
              <a:fillRect/>
            </a:stretch>
          </p:blipFill>
          <p:spPr>
            <a:xfrm>
              <a:off x="914400" y="1687690"/>
              <a:ext cx="279242" cy="279242"/>
            </a:xfrm>
            <a:prstGeom prst="rect">
              <a:avLst/>
            </a:prstGeom>
          </p:spPr>
        </p:pic>
      </p:grpSp>
      <p:sp>
        <p:nvSpPr>
          <p:cNvPr id="88" name="Title 115"/>
          <p:cNvSpPr>
            <a:spLocks noGrp="1"/>
          </p:cNvSpPr>
          <p:nvPr>
            <p:ph type="title"/>
          </p:nvPr>
        </p:nvSpPr>
        <p:spPr/>
        <p:txBody>
          <a:bodyPr>
            <a:normAutofit/>
          </a:bodyPr>
          <a:lstStyle/>
          <a:p>
            <a:r>
              <a:rPr lang="en-US" sz="3200" dirty="0" smtClean="0"/>
              <a:t>VMM 2008 </a:t>
            </a:r>
            <a:r>
              <a:rPr lang="zh-CN" altLang="en-US" sz="3200" dirty="0" smtClean="0"/>
              <a:t>架构 </a:t>
            </a:r>
            <a:endParaRPr lang="en-US" sz="3200" dirty="0"/>
          </a:p>
        </p:txBody>
      </p:sp>
    </p:spTree>
    <p:extLst>
      <p:ext uri="{BB962C8B-B14F-4D97-AF65-F5344CB8AC3E}">
        <p14:creationId xmlns="" xmlns:p14="http://schemas.microsoft.com/office/powerpoint/2007/7/12/main" val="3210573416"/>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SCVMM 2008</a:t>
            </a:r>
            <a:r>
              <a:rPr lang="zh-CN" altLang="en-US" dirty="0" smtClean="0"/>
              <a:t>主要功能</a:t>
            </a:r>
            <a:endParaRPr lang="zh-CN" altLang="en-US" dirty="0"/>
          </a:p>
        </p:txBody>
      </p:sp>
      <p:sp>
        <p:nvSpPr>
          <p:cNvPr id="3" name="Content Placeholder 2"/>
          <p:cNvSpPr>
            <a:spLocks noGrp="1"/>
          </p:cNvSpPr>
          <p:nvPr>
            <p:ph idx="1"/>
          </p:nvPr>
        </p:nvSpPr>
        <p:spPr/>
        <p:txBody>
          <a:bodyPr>
            <a:normAutofit/>
          </a:bodyPr>
          <a:lstStyle/>
          <a:p>
            <a:r>
              <a:rPr lang="zh-CN" altLang="en-US" dirty="0" smtClean="0"/>
              <a:t>支持物理服务器和虚拟服务器的统一管理</a:t>
            </a:r>
            <a:endParaRPr lang="en-US" altLang="zh-CN" dirty="0" smtClean="0"/>
          </a:p>
          <a:p>
            <a:r>
              <a:rPr lang="zh-CN" altLang="en-US" dirty="0"/>
              <a:t>支</a:t>
            </a:r>
            <a:r>
              <a:rPr lang="zh-CN" altLang="en-US" dirty="0" smtClean="0"/>
              <a:t>持</a:t>
            </a:r>
            <a:r>
              <a:rPr lang="en-US" altLang="zh-CN" dirty="0" smtClean="0"/>
              <a:t>Virtual Server 2005</a:t>
            </a:r>
            <a:r>
              <a:rPr lang="zh-CN" altLang="en-US" dirty="0" smtClean="0"/>
              <a:t>、</a:t>
            </a:r>
            <a:r>
              <a:rPr lang="en-US" altLang="zh-CN" dirty="0" smtClean="0"/>
              <a:t>Hyper-V</a:t>
            </a:r>
            <a:r>
              <a:rPr lang="zh-CN" altLang="en-US" dirty="0" smtClean="0"/>
              <a:t>和</a:t>
            </a:r>
            <a:r>
              <a:rPr lang="en-US" altLang="zh-CN" dirty="0" err="1" smtClean="0"/>
              <a:t>Vmware</a:t>
            </a:r>
            <a:r>
              <a:rPr lang="en-US" altLang="zh-CN" dirty="0" smtClean="0"/>
              <a:t> ESX Server</a:t>
            </a:r>
            <a:r>
              <a:rPr lang="zh-CN" altLang="en-US" dirty="0" smtClean="0"/>
              <a:t>的统一管理</a:t>
            </a:r>
            <a:endParaRPr lang="en-US" altLang="zh-CN" dirty="0" smtClean="0"/>
          </a:p>
          <a:p>
            <a:r>
              <a:rPr lang="zh-CN" altLang="en-US" dirty="0"/>
              <a:t>提</a:t>
            </a:r>
            <a:r>
              <a:rPr lang="zh-CN" altLang="en-US" dirty="0" smtClean="0"/>
              <a:t>供</a:t>
            </a:r>
            <a:r>
              <a:rPr lang="en-US" altLang="zh-CN" dirty="0" smtClean="0"/>
              <a:t>P2V</a:t>
            </a:r>
            <a:r>
              <a:rPr lang="zh-CN" altLang="en-US" dirty="0" smtClean="0"/>
              <a:t>和</a:t>
            </a:r>
            <a:r>
              <a:rPr lang="en-US" altLang="zh-CN" dirty="0" smtClean="0"/>
              <a:t>V2V</a:t>
            </a:r>
            <a:r>
              <a:rPr lang="zh-CN" altLang="en-US" dirty="0" smtClean="0"/>
              <a:t>的功能</a:t>
            </a:r>
            <a:endParaRPr lang="en-US" altLang="zh-CN" dirty="0" smtClean="0"/>
          </a:p>
          <a:p>
            <a:r>
              <a:rPr lang="zh-CN" altLang="en-US" dirty="0"/>
              <a:t>可</a:t>
            </a:r>
            <a:r>
              <a:rPr lang="zh-CN" altLang="en-US" dirty="0" smtClean="0"/>
              <a:t>以和</a:t>
            </a:r>
            <a:r>
              <a:rPr lang="en-US" altLang="zh-CN" dirty="0" smtClean="0"/>
              <a:t>SCOM</a:t>
            </a:r>
            <a:r>
              <a:rPr lang="zh-CN" altLang="en-US" dirty="0" smtClean="0"/>
              <a:t>结合提供</a:t>
            </a:r>
            <a:r>
              <a:rPr lang="en-US" altLang="zh-CN" dirty="0" smtClean="0"/>
              <a:t>PRO</a:t>
            </a:r>
            <a:r>
              <a:rPr lang="zh-CN" altLang="en-US" dirty="0" smtClean="0"/>
              <a:t>功能和丰富的报表</a:t>
            </a:r>
            <a:endParaRPr lang="en-US" altLang="zh-CN" dirty="0" smtClean="0"/>
          </a:p>
          <a:p>
            <a:r>
              <a:rPr lang="zh-CN" altLang="en-US" dirty="0"/>
              <a:t>提</a:t>
            </a:r>
            <a:r>
              <a:rPr lang="zh-CN" altLang="en-US" dirty="0" smtClean="0"/>
              <a:t>供自助管理平台</a:t>
            </a:r>
            <a:endParaRPr lang="en-US" altLang="zh-CN" dirty="0" smtClean="0"/>
          </a:p>
          <a:p>
            <a:r>
              <a:rPr lang="zh-CN" altLang="en-US" dirty="0"/>
              <a:t>支</a:t>
            </a:r>
            <a:r>
              <a:rPr lang="zh-CN" altLang="en-US" dirty="0" smtClean="0"/>
              <a:t>持通过模板部署虚拟机</a:t>
            </a:r>
            <a:endParaRPr lang="zh-CN" altLang="en-US" dirty="0"/>
          </a:p>
        </p:txBody>
      </p:sp>
    </p:spTree>
    <p:extLst>
      <p:ext uri="{BB962C8B-B14F-4D97-AF65-F5344CB8AC3E}">
        <p14:creationId xmlns="" xmlns:p14="http://schemas.microsoft.com/office/powerpoint/2007/7/12/main" val="3110884834"/>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智能</a:t>
            </a:r>
            <a:r>
              <a:rPr lang="zh-CN" altLang="en-US" dirty="0" smtClean="0"/>
              <a:t>放置</a:t>
            </a:r>
            <a:endParaRPr lang="zh-CN" altLang="en-US" dirty="0"/>
          </a:p>
        </p:txBody>
      </p:sp>
      <p:sp>
        <p:nvSpPr>
          <p:cNvPr id="3" name="Content Placeholder 2"/>
          <p:cNvSpPr>
            <a:spLocks noGrp="1"/>
          </p:cNvSpPr>
          <p:nvPr>
            <p:ph idx="1"/>
          </p:nvPr>
        </p:nvSpPr>
        <p:spPr/>
        <p:txBody>
          <a:bodyPr/>
          <a:lstStyle/>
          <a:p>
            <a:r>
              <a:rPr lang="zh-CN" altLang="en-US" dirty="0" smtClean="0"/>
              <a:t>通过</a:t>
            </a:r>
            <a:r>
              <a:rPr lang="en-US" altLang="zh-CN" dirty="0" smtClean="0"/>
              <a:t>CPU</a:t>
            </a:r>
            <a:r>
              <a:rPr lang="zh-CN" altLang="en-US" dirty="0" smtClean="0"/>
              <a:t>，内存，网络</a:t>
            </a:r>
            <a:r>
              <a:rPr lang="en-US" altLang="zh-CN" dirty="0" smtClean="0"/>
              <a:t>IO</a:t>
            </a:r>
            <a:r>
              <a:rPr lang="zh-CN" altLang="en-US" dirty="0"/>
              <a:t>和</a:t>
            </a:r>
            <a:r>
              <a:rPr lang="zh-CN" altLang="en-US" dirty="0" smtClean="0"/>
              <a:t>磁盘</a:t>
            </a:r>
            <a:r>
              <a:rPr lang="en-US" altLang="zh-CN" dirty="0" smtClean="0"/>
              <a:t>IO</a:t>
            </a:r>
            <a:r>
              <a:rPr lang="zh-CN" altLang="en-US" dirty="0" smtClean="0"/>
              <a:t>四项主要标准评估</a:t>
            </a:r>
            <a:endParaRPr lang="en-US" altLang="zh-CN" dirty="0" smtClean="0"/>
          </a:p>
          <a:p>
            <a:r>
              <a:rPr lang="zh-CN" altLang="en-US" dirty="0"/>
              <a:t>支</a:t>
            </a:r>
            <a:r>
              <a:rPr lang="zh-CN" altLang="en-US" dirty="0" smtClean="0"/>
              <a:t>持</a:t>
            </a:r>
            <a:r>
              <a:rPr lang="en-US" altLang="zh-CN" dirty="0" err="1" smtClean="0"/>
              <a:t>VMWare</a:t>
            </a:r>
            <a:r>
              <a:rPr lang="en-US" altLang="zh-CN" dirty="0" smtClean="0"/>
              <a:t> ESX</a:t>
            </a:r>
            <a:r>
              <a:rPr lang="zh-CN" altLang="en-US" dirty="0" smtClean="0"/>
              <a:t>主机的评估</a:t>
            </a:r>
            <a:endParaRPr lang="en-US" altLang="zh-CN" dirty="0" smtClean="0"/>
          </a:p>
          <a:p>
            <a:r>
              <a:rPr lang="zh-CN" altLang="en-US" dirty="0"/>
              <a:t>提</a:t>
            </a:r>
            <a:r>
              <a:rPr lang="zh-CN" altLang="en-US" dirty="0" smtClean="0"/>
              <a:t>供丰富信息，协助管理员作出决定</a:t>
            </a:r>
            <a:endParaRPr lang="zh-CN" altLang="en-US" dirty="0"/>
          </a:p>
        </p:txBody>
      </p:sp>
      <p:pic>
        <p:nvPicPr>
          <p:cNvPr id="4" name="Picture 2" descr="I:\Technical\System Center\SCVMM\R2\Configuration Snapshot\SANMigrate2.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l="21221" t="15214" b="25364"/>
          <a:stretch/>
        </p:blipFill>
        <p:spPr bwMode="auto">
          <a:xfrm>
            <a:off x="685800" y="3657600"/>
            <a:ext cx="4590281" cy="268472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5" name="Picture 2"/>
          <p:cNvPicPr>
            <a:picLocks noChangeAspect="1" noChangeArrowheads="1"/>
          </p:cNvPicPr>
          <p:nvPr/>
        </p:nvPicPr>
        <p:blipFill>
          <a:blip r:embed="rId4" cstate="print"/>
          <a:srcRect l="2385"/>
          <a:stretch>
            <a:fillRect/>
          </a:stretch>
        </p:blipFill>
        <p:spPr bwMode="auto">
          <a:xfrm>
            <a:off x="5791200" y="2911475"/>
            <a:ext cx="2924174" cy="3565525"/>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3733800" y="5486400"/>
            <a:ext cx="1828800" cy="3810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155950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网络视图</a:t>
            </a:r>
            <a:endParaRPr lang="zh-CN" altLang="en-US" dirty="0"/>
          </a:p>
        </p:txBody>
      </p:sp>
      <p:sp>
        <p:nvSpPr>
          <p:cNvPr id="3" name="Content Placeholder 2"/>
          <p:cNvSpPr>
            <a:spLocks noGrp="1"/>
          </p:cNvSpPr>
          <p:nvPr>
            <p:ph idx="1"/>
          </p:nvPr>
        </p:nvSpPr>
        <p:spPr/>
        <p:txBody>
          <a:bodyPr/>
          <a:lstStyle/>
          <a:p>
            <a:r>
              <a:rPr lang="zh-CN" altLang="en-US" dirty="0" smtClean="0"/>
              <a:t>绘制宿主机的物理连接拓扑</a:t>
            </a:r>
            <a:endParaRPr lang="en-US" altLang="zh-CN" dirty="0" smtClean="0"/>
          </a:p>
          <a:p>
            <a:r>
              <a:rPr lang="zh-CN" altLang="en-US" dirty="0"/>
              <a:t>绘制</a:t>
            </a:r>
            <a:r>
              <a:rPr lang="zh-CN" altLang="en-US" dirty="0" smtClean="0"/>
              <a:t>虚拟机的网络拓扑</a:t>
            </a:r>
            <a:endParaRPr lang="en-US" altLang="zh-CN" dirty="0" smtClean="0"/>
          </a:p>
          <a:p>
            <a:r>
              <a:rPr lang="zh-CN" altLang="en-US" dirty="0" smtClean="0"/>
              <a:t>在多网卡，多网段，多虚拟机的情况下尤为有用</a:t>
            </a:r>
            <a:endParaRPr lang="en-US" altLang="zh-CN" dirty="0" smtClean="0"/>
          </a:p>
          <a:p>
            <a:endParaRPr lang="zh-CN" altLang="en-US" dirty="0"/>
          </a:p>
        </p:txBody>
      </p:sp>
      <p:pic>
        <p:nvPicPr>
          <p:cNvPr id="4" name="Picture 7"/>
          <p:cNvPicPr>
            <a:picLocks noChangeAspect="1" noChangeArrowheads="1"/>
          </p:cNvPicPr>
          <p:nvPr/>
        </p:nvPicPr>
        <p:blipFill>
          <a:blip r:embed="rId3" cstate="print"/>
          <a:srcRect/>
          <a:stretch>
            <a:fillRect/>
          </a:stretch>
        </p:blipFill>
        <p:spPr>
          <a:xfrm>
            <a:off x="2895600" y="2895600"/>
            <a:ext cx="4411103" cy="3351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07/7/12/main" val="791052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prstGeom prst="rect">
            <a:avLst/>
          </a:prstGeom>
        </p:spPr>
        <p:txBody>
          <a:bodyPr/>
          <a:lstStyle/>
          <a:p>
            <a:r>
              <a:rPr lang="zh-CN" altLang="en-US" dirty="0" smtClean="0"/>
              <a:t>对群集的支持</a:t>
            </a:r>
            <a:endParaRPr lang="en-US" dirty="0" smtClean="0"/>
          </a:p>
        </p:txBody>
      </p:sp>
      <p:sp>
        <p:nvSpPr>
          <p:cNvPr id="80899" name="Rectangle 3"/>
          <p:cNvSpPr>
            <a:spLocks noGrp="1"/>
          </p:cNvSpPr>
          <p:nvPr>
            <p:ph idx="1"/>
          </p:nvPr>
        </p:nvSpPr>
        <p:spPr>
          <a:prstGeom prst="rect">
            <a:avLst/>
          </a:prstGeom>
        </p:spPr>
        <p:txBody>
          <a:bodyPr/>
          <a:lstStyle/>
          <a:p>
            <a:r>
              <a:rPr lang="zh-CN" altLang="en-US" dirty="0" smtClean="0"/>
              <a:t>添加主机时自动判断是否属于群集系统</a:t>
            </a:r>
            <a:endParaRPr lang="en-US" altLang="zh-CN" dirty="0" smtClean="0"/>
          </a:p>
          <a:p>
            <a:r>
              <a:rPr lang="zh-CN" altLang="en-US" dirty="0"/>
              <a:t>在群</a:t>
            </a:r>
            <a:r>
              <a:rPr lang="zh-CN" altLang="en-US" dirty="0" smtClean="0"/>
              <a:t>集上建立虚拟机自动配置为高可用</a:t>
            </a:r>
            <a:endParaRPr lang="en-US" altLang="zh-CN" dirty="0" smtClean="0"/>
          </a:p>
          <a:p>
            <a:r>
              <a:rPr lang="zh-CN" altLang="en-US" dirty="0"/>
              <a:t>自</a:t>
            </a:r>
            <a:r>
              <a:rPr lang="zh-CN" altLang="en-US" dirty="0" smtClean="0"/>
              <a:t>动检测宿主机节点的加入和删除</a:t>
            </a:r>
            <a:endParaRPr lang="en-US" altLang="zh-CN" dirty="0" smtClean="0"/>
          </a:p>
          <a:p>
            <a:r>
              <a:rPr lang="zh-CN" altLang="en-US" dirty="0" smtClean="0"/>
              <a:t>利用</a:t>
            </a:r>
            <a:r>
              <a:rPr lang="en-US" altLang="zh-CN" dirty="0" smtClean="0"/>
              <a:t>PRO</a:t>
            </a:r>
            <a:r>
              <a:rPr lang="zh-CN" altLang="en-US" dirty="0" smtClean="0"/>
              <a:t>自动在节点间迁移虚拟机</a:t>
            </a:r>
            <a:endParaRPr lang="en-US" dirty="0"/>
          </a:p>
        </p:txBody>
      </p:sp>
      <p:pic>
        <p:nvPicPr>
          <p:cNvPr id="80900" name="Picture 20"/>
          <p:cNvPicPr>
            <a:picLocks noChangeAspect="1" noChangeArrowheads="1"/>
          </p:cNvPicPr>
          <p:nvPr/>
        </p:nvPicPr>
        <p:blipFill>
          <a:blip r:embed="rId3" cstate="print"/>
          <a:srcRect/>
          <a:stretch>
            <a:fillRect/>
          </a:stretch>
        </p:blipFill>
        <p:spPr bwMode="auto">
          <a:xfrm>
            <a:off x="4038600" y="3352800"/>
            <a:ext cx="4114800" cy="3636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07/7/12/main" val="438788889"/>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a:prstGeom prst="rect">
            <a:avLst/>
          </a:prstGeom>
        </p:spPr>
        <p:txBody>
          <a:bodyPr/>
          <a:lstStyle/>
          <a:p>
            <a:r>
              <a:rPr lang="zh-CN" altLang="en-US" dirty="0" smtClean="0"/>
              <a:t>自助站点</a:t>
            </a:r>
            <a:endParaRPr lang="en-US" dirty="0" smtClean="0"/>
          </a:p>
        </p:txBody>
      </p:sp>
      <p:sp>
        <p:nvSpPr>
          <p:cNvPr id="128003" name="Rectangle 3"/>
          <p:cNvSpPr>
            <a:spLocks noGrp="1"/>
          </p:cNvSpPr>
          <p:nvPr>
            <p:ph idx="1"/>
          </p:nvPr>
        </p:nvSpPr>
        <p:spPr>
          <a:prstGeom prst="rect">
            <a:avLst/>
          </a:prstGeom>
        </p:spPr>
        <p:txBody>
          <a:bodyPr/>
          <a:lstStyle/>
          <a:p>
            <a:r>
              <a:rPr lang="zh-CN" altLang="en-US" dirty="0" smtClean="0"/>
              <a:t>通过</a:t>
            </a:r>
            <a:r>
              <a:rPr lang="en-US" altLang="zh-CN" dirty="0" smtClean="0"/>
              <a:t>Web</a:t>
            </a:r>
            <a:r>
              <a:rPr lang="zh-CN" altLang="en-US" dirty="0" smtClean="0"/>
              <a:t>方式轻松管理服务器</a:t>
            </a:r>
            <a:endParaRPr lang="en-US" altLang="zh-CN" dirty="0" smtClean="0"/>
          </a:p>
          <a:p>
            <a:r>
              <a:rPr lang="zh-CN" altLang="en-US" dirty="0"/>
              <a:t>细</a:t>
            </a:r>
            <a:r>
              <a:rPr lang="zh-CN" altLang="en-US" dirty="0" smtClean="0"/>
              <a:t>致的权限划分和范围设定（</a:t>
            </a:r>
            <a:r>
              <a:rPr lang="en-US" altLang="zh-CN" dirty="0" smtClean="0"/>
              <a:t>Host Group</a:t>
            </a:r>
            <a:r>
              <a:rPr lang="zh-CN" altLang="en-US" dirty="0" smtClean="0"/>
              <a:t>）</a:t>
            </a:r>
            <a:endParaRPr lang="en-US" dirty="0" smtClean="0"/>
          </a:p>
          <a:p>
            <a:r>
              <a:rPr lang="zh-CN" altLang="en-US" dirty="0" smtClean="0"/>
              <a:t>虚拟机创建的配额管理</a:t>
            </a:r>
            <a:endParaRPr lang="en-US" dirty="0" smtClean="0"/>
          </a:p>
        </p:txBody>
      </p:sp>
      <p:pic>
        <p:nvPicPr>
          <p:cNvPr id="4" name="Picture 3"/>
          <p:cNvPicPr/>
          <p:nvPr/>
        </p:nvPicPr>
        <p:blipFill>
          <a:blip r:embed="rId3" cstate="print"/>
          <a:srcRect/>
          <a:stretch>
            <a:fillRect/>
          </a:stretch>
        </p:blipFill>
        <p:spPr bwMode="auto">
          <a:xfrm>
            <a:off x="228600" y="3048000"/>
            <a:ext cx="6248400" cy="3157441"/>
          </a:xfrm>
          <a:prstGeom prst="rect">
            <a:avLst/>
          </a:prstGeom>
          <a:ln>
            <a:noFill/>
          </a:ln>
          <a:effectLst>
            <a:outerShdw blurRad="292100" dist="139700" dir="2700000" algn="tl" rotWithShape="0">
              <a:srgbClr val="333333">
                <a:alpha val="65000"/>
              </a:srgbClr>
            </a:outerShdw>
          </a:effectLst>
        </p:spPr>
      </p:pic>
      <p:pic>
        <p:nvPicPr>
          <p:cNvPr id="5" name="Picture 3" descr="F:\temp\hyper-v-vmm\vmm-0197.png"/>
          <p:cNvPicPr>
            <a:picLocks noChangeAspect="1" noChangeArrowheads="1"/>
          </p:cNvPicPr>
          <p:nvPr/>
        </p:nvPicPr>
        <p:blipFill>
          <a:blip r:embed="rId4" cstate="print"/>
          <a:srcRect/>
          <a:stretch>
            <a:fillRect/>
          </a:stretch>
        </p:blipFill>
        <p:spPr bwMode="auto">
          <a:xfrm>
            <a:off x="3429000" y="4114800"/>
            <a:ext cx="5557203"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07/7/12/main" val="1948453354"/>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SCVMM 2008 R2</a:t>
            </a:r>
            <a:r>
              <a:rPr lang="zh-CN" altLang="en-US" dirty="0" smtClean="0"/>
              <a:t>新特性</a:t>
            </a:r>
            <a:endParaRPr lang="zh-CN" altLang="en-US" dirty="0"/>
          </a:p>
        </p:txBody>
      </p:sp>
      <p:sp>
        <p:nvSpPr>
          <p:cNvPr id="5" name="Text Placeholder 4"/>
          <p:cNvSpPr>
            <a:spLocks noGrp="1"/>
          </p:cNvSpPr>
          <p:nvPr>
            <p:ph type="body" idx="1"/>
          </p:nvPr>
        </p:nvSpPr>
        <p:spPr/>
        <p:txBody>
          <a:bodyPr/>
          <a:lstStyle/>
          <a:p>
            <a:endParaRPr lang="zh-CN" altLang="en-US"/>
          </a:p>
        </p:txBody>
      </p:sp>
    </p:spTree>
    <p:extLst>
      <p:ext uri="{BB962C8B-B14F-4D97-AF65-F5344CB8AC3E}">
        <p14:creationId xmlns="" xmlns:p14="http://schemas.microsoft.com/office/powerpoint/2007/7/12/main" val="3146259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实时迁移（</a:t>
            </a:r>
            <a:r>
              <a:rPr lang="en-US" altLang="zh-CN" dirty="0" smtClean="0"/>
              <a:t>1</a:t>
            </a:r>
            <a:r>
              <a:rPr lang="zh-CN" altLang="en-US" dirty="0" smtClean="0"/>
              <a:t>）</a:t>
            </a:r>
            <a:endParaRPr lang="en-US" dirty="0"/>
          </a:p>
        </p:txBody>
      </p:sp>
      <p:sp>
        <p:nvSpPr>
          <p:cNvPr id="6" name="Text Placeholder 5"/>
          <p:cNvSpPr>
            <a:spLocks noGrp="1"/>
          </p:cNvSpPr>
          <p:nvPr>
            <p:ph idx="1"/>
          </p:nvPr>
        </p:nvSpPr>
        <p:spPr>
          <a:prstGeom prst="rect">
            <a:avLst/>
          </a:prstGeom>
        </p:spPr>
        <p:txBody>
          <a:bodyPr>
            <a:normAutofit/>
          </a:bodyPr>
          <a:lstStyle/>
          <a:p>
            <a:pPr>
              <a:lnSpc>
                <a:spcPct val="110000"/>
              </a:lnSpc>
            </a:pPr>
            <a:r>
              <a:rPr lang="zh-CN" altLang="en-US" dirty="0" smtClean="0"/>
              <a:t>客户的</a:t>
            </a:r>
            <a:r>
              <a:rPr lang="zh-CN" altLang="en-US" dirty="0" smtClean="0">
                <a:solidFill>
                  <a:srgbClr val="FF0000"/>
                </a:solidFill>
              </a:rPr>
              <a:t>第一</a:t>
            </a:r>
            <a:r>
              <a:rPr lang="zh-CN" altLang="en-US" dirty="0" smtClean="0"/>
              <a:t>需求！</a:t>
            </a:r>
            <a:endParaRPr lang="en-US" altLang="zh-CN" dirty="0" smtClean="0"/>
          </a:p>
          <a:p>
            <a:pPr>
              <a:lnSpc>
                <a:spcPct val="110000"/>
              </a:lnSpc>
            </a:pPr>
            <a:r>
              <a:rPr lang="zh-CN" altLang="en-US" dirty="0" smtClean="0"/>
              <a:t>在不停顿服务的情况下，将虚拟机在宿主机之间移动</a:t>
            </a:r>
            <a:endParaRPr lang="en-US" altLang="zh-CN" dirty="0" smtClean="0"/>
          </a:p>
          <a:p>
            <a:pPr lvl="1">
              <a:lnSpc>
                <a:spcPct val="110000"/>
              </a:lnSpc>
            </a:pPr>
            <a:r>
              <a:rPr lang="zh-CN" altLang="en-US" dirty="0"/>
              <a:t>迁</a:t>
            </a:r>
            <a:r>
              <a:rPr lang="zh-CN" altLang="en-US" dirty="0" smtClean="0"/>
              <a:t>移动作对于使用者和管理者透明</a:t>
            </a:r>
            <a:endParaRPr lang="en-US" altLang="zh-CN" dirty="0" smtClean="0"/>
          </a:p>
          <a:p>
            <a:pPr lvl="1">
              <a:lnSpc>
                <a:spcPct val="110000"/>
              </a:lnSpc>
            </a:pPr>
            <a:r>
              <a:rPr lang="zh-CN" altLang="en-US" dirty="0"/>
              <a:t>迁</a:t>
            </a:r>
            <a:r>
              <a:rPr lang="zh-CN" altLang="en-US" dirty="0" smtClean="0"/>
              <a:t>移过程中维护到客户端的网络连接</a:t>
            </a:r>
            <a:endParaRPr lang="en-US" altLang="zh-CN" dirty="0" smtClean="0"/>
          </a:p>
          <a:p>
            <a:pPr>
              <a:lnSpc>
                <a:spcPct val="110000"/>
              </a:lnSpc>
            </a:pPr>
            <a:r>
              <a:rPr lang="zh-CN" altLang="en-US" dirty="0"/>
              <a:t>带</a:t>
            </a:r>
            <a:r>
              <a:rPr lang="zh-CN" altLang="en-US" dirty="0" smtClean="0"/>
              <a:t>来新的工作场景</a:t>
            </a:r>
            <a:endParaRPr lang="en-US" dirty="0" smtClean="0"/>
          </a:p>
          <a:p>
            <a:pPr lvl="1">
              <a:lnSpc>
                <a:spcPct val="110000"/>
              </a:lnSpc>
            </a:pPr>
            <a:r>
              <a:rPr lang="zh-CN" altLang="en-US" dirty="0"/>
              <a:t>对宿主</a:t>
            </a:r>
            <a:r>
              <a:rPr lang="zh-CN" altLang="en-US" dirty="0" smtClean="0"/>
              <a:t>机的维护不影响虚拟机</a:t>
            </a:r>
            <a:endParaRPr lang="en-US" dirty="0" smtClean="0"/>
          </a:p>
          <a:p>
            <a:pPr lvl="2">
              <a:lnSpc>
                <a:spcPct val="110000"/>
              </a:lnSpc>
            </a:pPr>
            <a:r>
              <a:rPr lang="en-US" dirty="0" smtClean="0"/>
              <a:t>SCVMM R2</a:t>
            </a:r>
            <a:r>
              <a:rPr lang="zh-CN" altLang="en-US" dirty="0" smtClean="0"/>
              <a:t>下的维护模式</a:t>
            </a:r>
            <a:endParaRPr lang="en-US" dirty="0" smtClean="0"/>
          </a:p>
          <a:p>
            <a:pPr lvl="1">
              <a:lnSpc>
                <a:spcPct val="110000"/>
              </a:lnSpc>
            </a:pPr>
            <a:r>
              <a:rPr lang="zh-CN" altLang="en-US" dirty="0"/>
              <a:t>根</a:t>
            </a:r>
            <a:r>
              <a:rPr lang="zh-CN" altLang="en-US" dirty="0" smtClean="0"/>
              <a:t>据资源占用情况动态调整负载</a:t>
            </a:r>
            <a:r>
              <a:rPr lang="en-US" dirty="0" smtClean="0"/>
              <a:t> </a:t>
            </a:r>
          </a:p>
          <a:p>
            <a:pPr lvl="2">
              <a:lnSpc>
                <a:spcPct val="110000"/>
              </a:lnSpc>
            </a:pPr>
            <a:r>
              <a:rPr lang="en-US" dirty="0" smtClean="0"/>
              <a:t>SCVMM R2</a:t>
            </a:r>
            <a:r>
              <a:rPr lang="zh-CN" altLang="en-US" dirty="0" smtClean="0"/>
              <a:t>与</a:t>
            </a:r>
            <a:r>
              <a:rPr lang="en-US" altLang="zh-CN" dirty="0" smtClean="0"/>
              <a:t>SCOM</a:t>
            </a:r>
            <a:r>
              <a:rPr lang="zh-CN" altLang="en-US" dirty="0" smtClean="0"/>
              <a:t>集成的</a:t>
            </a:r>
            <a:r>
              <a:rPr lang="en-US" dirty="0" smtClean="0"/>
              <a:t>PRO</a:t>
            </a:r>
            <a:r>
              <a:rPr lang="zh-CN" altLang="en-US" dirty="0" smtClean="0"/>
              <a:t>功能</a:t>
            </a:r>
            <a:endParaRPr lang="en-US" dirty="0" smtClean="0"/>
          </a:p>
        </p:txBody>
      </p:sp>
    </p:spTree>
    <p:extLst>
      <p:ext uri="{BB962C8B-B14F-4D97-AF65-F5344CB8AC3E}">
        <p14:creationId xmlns="" xmlns:p14="http://schemas.microsoft.com/office/powerpoint/2007/7/12/main" val="369044671"/>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实时迁移（</a:t>
            </a:r>
            <a:r>
              <a:rPr lang="en-US" altLang="zh-CN" dirty="0" smtClean="0"/>
              <a:t>2</a:t>
            </a:r>
            <a:r>
              <a:rPr lang="zh-CN" altLang="en-US" dirty="0" smtClean="0"/>
              <a:t>）</a:t>
            </a:r>
            <a:endParaRPr lang="en-US" dirty="0"/>
          </a:p>
        </p:txBody>
      </p:sp>
      <p:sp>
        <p:nvSpPr>
          <p:cNvPr id="15" name="Text Placeholder 14"/>
          <p:cNvSpPr>
            <a:spLocks noGrp="1"/>
          </p:cNvSpPr>
          <p:nvPr>
            <p:ph idx="1"/>
          </p:nvPr>
        </p:nvSpPr>
        <p:spPr>
          <a:prstGeom prst="rect">
            <a:avLst/>
          </a:prstGeom>
        </p:spPr>
        <p:txBody>
          <a:bodyPr>
            <a:normAutofit/>
          </a:bodyPr>
          <a:lstStyle/>
          <a:p>
            <a:pPr lvl="0"/>
            <a:r>
              <a:rPr lang="zh-CN" altLang="en-US" sz="2800" dirty="0" smtClean="0"/>
              <a:t>从快速迁移（</a:t>
            </a:r>
            <a:r>
              <a:rPr lang="en-US" sz="2800" dirty="0" smtClean="0"/>
              <a:t>Quick </a:t>
            </a:r>
            <a:r>
              <a:rPr lang="en-US" altLang="zh-CN" sz="2800" dirty="0" smtClean="0"/>
              <a:t>Migration</a:t>
            </a:r>
            <a:r>
              <a:rPr lang="zh-CN" altLang="en-US" sz="2800" dirty="0"/>
              <a:t>）到实时迁移</a:t>
            </a:r>
            <a:r>
              <a:rPr lang="en-US" sz="2800" dirty="0" smtClean="0"/>
              <a:t>:</a:t>
            </a:r>
          </a:p>
          <a:p>
            <a:pPr lvl="1"/>
            <a:r>
              <a:rPr lang="zh-CN" altLang="en-US" sz="2400" dirty="0" smtClean="0"/>
              <a:t>对虚拟机操作系统的限制</a:t>
            </a:r>
            <a:r>
              <a:rPr lang="en-US" altLang="zh-CN" sz="2400" dirty="0" smtClean="0"/>
              <a:t>——</a:t>
            </a:r>
            <a:r>
              <a:rPr lang="zh-CN" altLang="en-US" sz="2400" b="1" dirty="0"/>
              <a:t>没</a:t>
            </a:r>
            <a:r>
              <a:rPr lang="zh-CN" altLang="en-US" sz="2400" b="1" dirty="0" smtClean="0"/>
              <a:t>有！</a:t>
            </a:r>
            <a:endParaRPr lang="en-US" sz="2400" b="1" dirty="0" smtClean="0"/>
          </a:p>
          <a:p>
            <a:pPr lvl="1"/>
            <a:r>
              <a:rPr lang="zh-CN" altLang="en-US" sz="2400" dirty="0" smtClean="0"/>
              <a:t>对虚拟机的修改</a:t>
            </a:r>
            <a:r>
              <a:rPr lang="en-US" altLang="zh-CN" sz="2400" dirty="0" smtClean="0"/>
              <a:t>——</a:t>
            </a:r>
            <a:r>
              <a:rPr lang="zh-CN" altLang="en-US" sz="2400" b="1" dirty="0" smtClean="0"/>
              <a:t>没有！</a:t>
            </a:r>
            <a:endParaRPr lang="en-US" sz="2400" b="1" dirty="0" smtClean="0"/>
          </a:p>
          <a:p>
            <a:pPr lvl="1"/>
            <a:r>
              <a:rPr lang="zh-CN" altLang="en-US" sz="2400" dirty="0" smtClean="0"/>
              <a:t>对存储架构的修改</a:t>
            </a:r>
            <a:r>
              <a:rPr lang="en-US" altLang="zh-CN" sz="2400" dirty="0" smtClean="0"/>
              <a:t>——</a:t>
            </a:r>
            <a:r>
              <a:rPr lang="zh-CN" altLang="en-US" sz="2400" b="1" dirty="0" smtClean="0"/>
              <a:t>没有！</a:t>
            </a:r>
            <a:endParaRPr lang="en-US" sz="2400" b="1" dirty="0" smtClean="0"/>
          </a:p>
          <a:p>
            <a:pPr lvl="1"/>
            <a:r>
              <a:rPr lang="zh-CN" altLang="en-US" sz="2400" dirty="0" smtClean="0"/>
              <a:t>对网络架构的</a:t>
            </a:r>
            <a:r>
              <a:rPr lang="zh-CN" altLang="en-US" sz="2400" dirty="0"/>
              <a:t>修</a:t>
            </a:r>
            <a:r>
              <a:rPr lang="zh-CN" altLang="en-US" sz="2400" dirty="0" smtClean="0"/>
              <a:t>改</a:t>
            </a:r>
            <a:r>
              <a:rPr lang="en-US" altLang="zh-CN" sz="2400" dirty="0" smtClean="0"/>
              <a:t>——</a:t>
            </a:r>
            <a:r>
              <a:rPr lang="zh-CN" altLang="en-US" sz="2400" b="1" dirty="0" smtClean="0"/>
              <a:t>没有！</a:t>
            </a:r>
            <a:endParaRPr lang="en-US" sz="2400" b="1" dirty="0" smtClean="0"/>
          </a:p>
          <a:p>
            <a:pPr lvl="1"/>
            <a:r>
              <a:rPr lang="zh-CN" altLang="en-US" sz="2400" dirty="0" smtClean="0"/>
              <a:t>对宿主机要求</a:t>
            </a:r>
            <a:r>
              <a:rPr lang="en-US" altLang="zh-CN" sz="2400" dirty="0" smtClean="0"/>
              <a:t>——</a:t>
            </a:r>
            <a:r>
              <a:rPr lang="zh-CN" altLang="en-US" sz="2400" dirty="0" smtClean="0"/>
              <a:t>操作系统升级到</a:t>
            </a:r>
            <a:r>
              <a:rPr lang="en-US" sz="2400" dirty="0" smtClean="0"/>
              <a:t>Windows Server 2008 R2 </a:t>
            </a:r>
            <a:r>
              <a:rPr lang="en-US" altLang="zh-CN" sz="2400" dirty="0" smtClean="0"/>
              <a:t>with </a:t>
            </a:r>
            <a:r>
              <a:rPr lang="en-US" sz="2400" dirty="0" smtClean="0"/>
              <a:t>Hyper-V</a:t>
            </a:r>
          </a:p>
        </p:txBody>
      </p:sp>
    </p:spTree>
    <p:extLst>
      <p:ext uri="{BB962C8B-B14F-4D97-AF65-F5344CB8AC3E}">
        <p14:creationId xmlns="" xmlns:p14="http://schemas.microsoft.com/office/powerpoint/2007/7/12/main" val="2249878859"/>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实时迁移（</a:t>
            </a:r>
            <a:r>
              <a:rPr lang="en-US" altLang="zh-CN" dirty="0" smtClean="0"/>
              <a:t>3</a:t>
            </a:r>
            <a:r>
              <a:rPr lang="zh-CN" altLang="en-US" dirty="0" smtClean="0"/>
              <a:t>）</a:t>
            </a:r>
            <a:endParaRPr lang="en-US" dirty="0"/>
          </a:p>
        </p:txBody>
      </p:sp>
      <p:sp>
        <p:nvSpPr>
          <p:cNvPr id="27" name="Content Placeholder 26"/>
          <p:cNvSpPr>
            <a:spLocks noGrp="1"/>
          </p:cNvSpPr>
          <p:nvPr>
            <p:ph idx="1"/>
          </p:nvPr>
        </p:nvSpPr>
        <p:spPr>
          <a:xfrm>
            <a:off x="304800" y="1412875"/>
            <a:ext cx="8382000" cy="276999"/>
          </a:xfrm>
        </p:spPr>
        <p:txBody>
          <a:bodyPr>
            <a:noAutofit/>
          </a:bodyPr>
          <a:lstStyle/>
          <a:p>
            <a:pPr marL="0" indent="0" defTabSz="912777" eaLnBrk="0" hangingPunct="0">
              <a:spcBef>
                <a:spcPct val="30000"/>
              </a:spcBef>
              <a:buClr>
                <a:schemeClr val="tx2"/>
              </a:buClr>
              <a:buSzPct val="80000"/>
              <a:buNone/>
            </a:pPr>
            <a:r>
              <a:rPr lang="en-US" altLang="zh-CN" sz="2000" kern="0" dirty="0" smtClean="0"/>
              <a:t>1</a:t>
            </a:r>
            <a:r>
              <a:rPr lang="zh-CN" altLang="en-US" sz="2000" kern="0" dirty="0" smtClean="0"/>
              <a:t>，在</a:t>
            </a:r>
            <a:r>
              <a:rPr lang="zh-CN" altLang="en-US" sz="2000" kern="0" dirty="0"/>
              <a:t>目标服务器上新建一个虚拟机</a:t>
            </a:r>
            <a:endParaRPr lang="en-US" altLang="en-US" sz="2000" kern="0" dirty="0"/>
          </a:p>
        </p:txBody>
      </p:sp>
      <p:sp>
        <p:nvSpPr>
          <p:cNvPr id="17" name="Right Arrow 16"/>
          <p:cNvSpPr/>
          <p:nvPr/>
        </p:nvSpPr>
        <p:spPr bwMode="auto">
          <a:xfrm>
            <a:off x="3723734" y="4249414"/>
            <a:ext cx="1752941" cy="329461"/>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7179" name="Picture 11" descr="C:\Users\bryons\Pictures\Virtualization Images for PPTs\Data.png"/>
          <p:cNvPicPr>
            <a:picLocks noChangeAspect="1" noChangeArrowheads="1"/>
          </p:cNvPicPr>
          <p:nvPr/>
        </p:nvPicPr>
        <p:blipFill>
          <a:blip r:embed="rId4" cstate="print"/>
          <a:srcRect/>
          <a:stretch>
            <a:fillRect/>
          </a:stretch>
        </p:blipFill>
        <p:spPr bwMode="auto">
          <a:xfrm>
            <a:off x="4075862" y="5551430"/>
            <a:ext cx="1085850" cy="1092994"/>
          </a:xfrm>
          <a:prstGeom prst="rect">
            <a:avLst/>
          </a:prstGeom>
          <a:noFill/>
        </p:spPr>
      </p:pic>
      <p:sp>
        <p:nvSpPr>
          <p:cNvPr id="24" name="TextBox 23"/>
          <p:cNvSpPr txBox="1"/>
          <p:nvPr/>
        </p:nvSpPr>
        <p:spPr>
          <a:xfrm>
            <a:off x="1974718" y="5369733"/>
            <a:ext cx="1830761" cy="398768"/>
          </a:xfrm>
          <a:prstGeom prst="rect">
            <a:avLst/>
          </a:prstGeom>
          <a:noFill/>
        </p:spPr>
        <p:txBody>
          <a:bodyPr wrap="square" lIns="76197" tIns="38098" rIns="76197" bIns="38098"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Segoe" pitchFamily="34" charset="0"/>
              </a:rPr>
              <a:t>宿主机 </a:t>
            </a:r>
            <a:r>
              <a:rPr lang="en-US" altLang="zh-CN" sz="2000" dirty="0" smtClean="0">
                <a:solidFill>
                  <a:schemeClr val="tx1"/>
                </a:solidFill>
                <a:effectLst>
                  <a:outerShdw blurRad="38100" dist="38100" dir="2700000" algn="tl">
                    <a:srgbClr val="000000">
                      <a:alpha val="43137"/>
                    </a:srgbClr>
                  </a:outerShdw>
                </a:effectLst>
                <a:latin typeface="Segoe" pitchFamily="34" charset="0"/>
              </a:rPr>
              <a:t>1</a:t>
            </a: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26" name="Picture 2" descr="C:\Users\jeffwoo\Documents\Work\Customers &amp; Events\Latest Overview &amp; Roadmap Deck\Virtualization Images for PPTs\Server-Physical-Single-No-Shadow.png"/>
          <p:cNvPicPr>
            <a:picLocks noChangeAspect="1" noChangeArrowheads="1"/>
          </p:cNvPicPr>
          <p:nvPr/>
        </p:nvPicPr>
        <p:blipFill>
          <a:blip r:embed="rId5" cstate="print"/>
          <a:srcRect/>
          <a:stretch>
            <a:fillRect/>
          </a:stretch>
        </p:blipFill>
        <p:spPr bwMode="auto">
          <a:xfrm>
            <a:off x="2091586" y="4231667"/>
            <a:ext cx="1597025" cy="1169988"/>
          </a:xfrm>
          <a:prstGeom prst="rect">
            <a:avLst/>
          </a:prstGeom>
          <a:noFill/>
        </p:spPr>
      </p:pic>
      <p:pic>
        <p:nvPicPr>
          <p:cNvPr id="1027" name="Picture 3" descr="C:\Users\jeffwoo\Documents\Work\Customers &amp; Events\Latest Overview &amp; Roadmap Deck\Virtualization Images for PPTs\Server-Virtual-Single.png"/>
          <p:cNvPicPr>
            <a:picLocks noChangeAspect="1" noChangeArrowheads="1"/>
          </p:cNvPicPr>
          <p:nvPr/>
        </p:nvPicPr>
        <p:blipFill>
          <a:blip r:embed="rId6" cstate="print"/>
          <a:srcRect/>
          <a:stretch>
            <a:fillRect/>
          </a:stretch>
        </p:blipFill>
        <p:spPr bwMode="auto">
          <a:xfrm>
            <a:off x="2086271" y="3876209"/>
            <a:ext cx="1607655" cy="1218086"/>
          </a:xfrm>
          <a:prstGeom prst="rect">
            <a:avLst/>
          </a:prstGeom>
          <a:noFill/>
        </p:spPr>
      </p:pic>
      <p:pic>
        <p:nvPicPr>
          <p:cNvPr id="34" name="Picture 9" descr="http://www.iconarchive.com/icons/gort/hardware/RAM-icon.gif"/>
          <p:cNvPicPr>
            <a:picLocks noChangeAspect="1" noChangeArrowheads="1"/>
          </p:cNvPicPr>
          <p:nvPr/>
        </p:nvPicPr>
        <p:blipFill>
          <a:blip r:embed="rId7" cstate="print"/>
          <a:srcRect/>
          <a:stretch>
            <a:fillRect/>
          </a:stretch>
        </p:blipFill>
        <p:spPr bwMode="auto">
          <a:xfrm rot="387267">
            <a:off x="3771193" y="4172678"/>
            <a:ext cx="452224" cy="468537"/>
          </a:xfrm>
          <a:prstGeom prst="rect">
            <a:avLst/>
          </a:prstGeom>
          <a:noFill/>
        </p:spPr>
      </p:pic>
      <p:sp>
        <p:nvSpPr>
          <p:cNvPr id="18" name="TextBox 17"/>
          <p:cNvSpPr txBox="1"/>
          <p:nvPr/>
        </p:nvSpPr>
        <p:spPr>
          <a:xfrm>
            <a:off x="5434522" y="5369733"/>
            <a:ext cx="1830761" cy="398768"/>
          </a:xfrm>
          <a:prstGeom prst="rect">
            <a:avLst/>
          </a:prstGeom>
          <a:noFill/>
        </p:spPr>
        <p:txBody>
          <a:bodyPr wrap="square" lIns="76197" tIns="38098" rIns="76197" bIns="38098"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Segoe" pitchFamily="34" charset="0"/>
              </a:rPr>
              <a:t>宿主机 </a:t>
            </a:r>
            <a:r>
              <a:rPr lang="en-US" sz="2000" dirty="0" smtClean="0">
                <a:effectLst>
                  <a:outerShdw blurRad="38100" dist="38100" dir="2700000" algn="tl">
                    <a:srgbClr val="000000">
                      <a:alpha val="43137"/>
                    </a:srgbClr>
                  </a:outerShdw>
                </a:effectLst>
                <a:latin typeface="Segoe" pitchFamily="34" charset="0"/>
              </a:rPr>
              <a:t>2</a:t>
            </a: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9" name="Picture 2" descr="C:\Users\jeffwoo\Documents\Work\Customers &amp; Events\Latest Overview &amp; Roadmap Deck\Virtualization Images for PPTs\Server-Physical-Single-No-Shadow.png"/>
          <p:cNvPicPr>
            <a:picLocks noChangeAspect="1" noChangeArrowheads="1"/>
          </p:cNvPicPr>
          <p:nvPr/>
        </p:nvPicPr>
        <p:blipFill>
          <a:blip r:embed="rId5" cstate="print"/>
          <a:srcRect/>
          <a:stretch>
            <a:fillRect/>
          </a:stretch>
        </p:blipFill>
        <p:spPr bwMode="auto">
          <a:xfrm>
            <a:off x="5551390" y="4231667"/>
            <a:ext cx="1597025" cy="1169988"/>
          </a:xfrm>
          <a:prstGeom prst="rect">
            <a:avLst/>
          </a:prstGeom>
          <a:noFill/>
        </p:spPr>
      </p:pic>
      <p:pic>
        <p:nvPicPr>
          <p:cNvPr id="20" name="Picture 3" descr="C:\Users\jeffwoo\Documents\Work\Customers &amp; Events\Latest Overview &amp; Roadmap Deck\Virtualization Images for PPTs\Server-Virtual-Single.png"/>
          <p:cNvPicPr>
            <a:picLocks noChangeAspect="1" noChangeArrowheads="1"/>
          </p:cNvPicPr>
          <p:nvPr/>
        </p:nvPicPr>
        <p:blipFill>
          <a:blip r:embed="rId6" cstate="print"/>
          <a:srcRect/>
          <a:stretch>
            <a:fillRect/>
          </a:stretch>
        </p:blipFill>
        <p:spPr bwMode="auto">
          <a:xfrm>
            <a:off x="5546075" y="3876209"/>
            <a:ext cx="1607655" cy="1218086"/>
          </a:xfrm>
          <a:prstGeom prst="rect">
            <a:avLst/>
          </a:prstGeom>
          <a:noFill/>
        </p:spPr>
      </p:pic>
      <p:pic>
        <p:nvPicPr>
          <p:cNvPr id="29" name="Picture 9" descr="http://www.iconarchive.com/icons/gort/hardware/RAM-icon.gif"/>
          <p:cNvPicPr>
            <a:picLocks noChangeAspect="1" noChangeArrowheads="1"/>
          </p:cNvPicPr>
          <p:nvPr/>
        </p:nvPicPr>
        <p:blipFill>
          <a:blip r:embed="rId7" cstate="print"/>
          <a:srcRect/>
          <a:stretch>
            <a:fillRect/>
          </a:stretch>
        </p:blipFill>
        <p:spPr bwMode="auto">
          <a:xfrm rot="387267">
            <a:off x="2749304" y="4070836"/>
            <a:ext cx="609600" cy="609600"/>
          </a:xfrm>
          <a:prstGeom prst="rect">
            <a:avLst/>
          </a:prstGeom>
          <a:noFill/>
        </p:spPr>
      </p:pic>
      <p:pic>
        <p:nvPicPr>
          <p:cNvPr id="32" name="Picture 9" descr="http://www.iconarchive.com/icons/gort/hardware/RAM-icon.gif"/>
          <p:cNvPicPr>
            <a:picLocks noChangeAspect="1" noChangeArrowheads="1"/>
          </p:cNvPicPr>
          <p:nvPr/>
        </p:nvPicPr>
        <p:blipFill>
          <a:blip r:embed="rId7" cstate="print"/>
          <a:srcRect/>
          <a:stretch>
            <a:fillRect/>
          </a:stretch>
        </p:blipFill>
        <p:spPr bwMode="auto">
          <a:xfrm rot="387267">
            <a:off x="6238743" y="4255656"/>
            <a:ext cx="258384" cy="267705"/>
          </a:xfrm>
          <a:prstGeom prst="rect">
            <a:avLst/>
          </a:prstGeom>
          <a:noFill/>
        </p:spPr>
      </p:pic>
      <p:cxnSp>
        <p:nvCxnSpPr>
          <p:cNvPr id="33" name="Shape 32"/>
          <p:cNvCxnSpPr>
            <a:stCxn id="24" idx="2"/>
          </p:cNvCxnSpPr>
          <p:nvPr/>
        </p:nvCxnSpPr>
        <p:spPr>
          <a:xfrm rot="16200000" flipH="1">
            <a:off x="3318267" y="5340332"/>
            <a:ext cx="329426" cy="1185763"/>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18" idx="2"/>
          </p:cNvCxnSpPr>
          <p:nvPr/>
        </p:nvCxnSpPr>
        <p:spPr>
          <a:xfrm rot="5400000">
            <a:off x="5591095" y="5339119"/>
            <a:ext cx="329426" cy="1188191"/>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027" idx="0"/>
            <a:endCxn id="20" idx="0"/>
          </p:cNvCxnSpPr>
          <p:nvPr/>
        </p:nvCxnSpPr>
        <p:spPr>
          <a:xfrm rot="5400000" flipH="1" flipV="1">
            <a:off x="4620001" y="2146307"/>
            <a:ext cx="1588" cy="3459804"/>
          </a:xfrm>
          <a:prstGeom prst="bentConnector3">
            <a:avLst>
              <a:gd name="adj1" fmla="val 14395466"/>
            </a:avLst>
          </a:prstGeom>
          <a:ln w="25400">
            <a:solidFill>
              <a:schemeClr val="accent5"/>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01965" y="6459232"/>
            <a:ext cx="2236082" cy="384717"/>
          </a:xfrm>
          <a:prstGeom prst="rect">
            <a:avLst/>
          </a:prstGeom>
          <a:noFill/>
        </p:spPr>
        <p:txBody>
          <a:bodyPr wrap="square" lIns="76197" tIns="38098" rIns="76197" bIns="38098"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Segoe" pitchFamily="34" charset="0"/>
              </a:rPr>
              <a:t>共享存储</a:t>
            </a: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Content Placeholder 26"/>
          <p:cNvSpPr txBox="1">
            <a:spLocks/>
          </p:cNvSpPr>
          <p:nvPr/>
        </p:nvSpPr>
        <p:spPr>
          <a:xfrm>
            <a:off x="381000" y="2154359"/>
            <a:ext cx="8382000" cy="954107"/>
          </a:xfrm>
          <a:prstGeom prst="rect">
            <a:avLst/>
          </a:prstGeom>
        </p:spPr>
        <p:txBody>
          <a:bodyPr vert="horz" wrap="square" lIns="0" tIns="0" rIns="0" bIns="0" rtlCol="0">
            <a:spAutoFit/>
          </a:bodyPr>
          <a:lstStyle/>
          <a:p>
            <a:pPr marR="0" lvl="0" defTabSz="912777" eaLnBrk="0" fontAlgn="auto" hangingPunct="0">
              <a:lnSpc>
                <a:spcPct val="90000"/>
              </a:lnSpc>
              <a:spcBef>
                <a:spcPct val="30000"/>
              </a:spcBef>
              <a:spcAft>
                <a:spcPts val="0"/>
              </a:spcAft>
              <a:buClr>
                <a:schemeClr val="tx2"/>
              </a:buClr>
              <a:buSzPct val="80000"/>
              <a:tabLst/>
              <a:defRPr/>
            </a:pPr>
            <a:r>
              <a:rPr lang="en-US" altLang="zh-CN" sz="2000" b="1" kern="0" dirty="0" smtClean="0">
                <a:solidFill>
                  <a:schemeClr val="accent1"/>
                </a:solidFill>
              </a:rPr>
              <a:t>3</a:t>
            </a:r>
            <a:r>
              <a:rPr lang="zh-CN" altLang="en-US" sz="2000" b="1" kern="0" dirty="0" smtClean="0">
                <a:solidFill>
                  <a:schemeClr val="accent1"/>
                </a:solidFill>
              </a:rPr>
              <a:t>，最</a:t>
            </a:r>
            <a:r>
              <a:rPr lang="zh-CN" altLang="en-US" sz="2000" b="1" kern="0" dirty="0">
                <a:solidFill>
                  <a:schemeClr val="accent1"/>
                </a:solidFill>
              </a:rPr>
              <a:t>终状态传送：</a:t>
            </a:r>
            <a:endParaRPr lang="en-US" altLang="en-US" sz="2000" b="1" kern="0" dirty="0">
              <a:solidFill>
                <a:schemeClr val="accent1"/>
              </a:solidFill>
            </a:endParaRPr>
          </a:p>
          <a:p>
            <a:pPr marL="742950" marR="0" lvl="1" indent="-285750" fontAlgn="auto">
              <a:lnSpc>
                <a:spcPct val="90000"/>
              </a:lnSpc>
              <a:spcBef>
                <a:spcPct val="20000"/>
              </a:spcBef>
              <a:spcAft>
                <a:spcPts val="0"/>
              </a:spcAft>
              <a:buClr>
                <a:schemeClr val="bg1">
                  <a:lumMod val="50000"/>
                </a:schemeClr>
              </a:buClr>
              <a:buSzPct val="80000"/>
              <a:buFont typeface="Wingdings" pitchFamily="2" charset="2"/>
              <a:buChar char="l"/>
              <a:tabLst/>
              <a:defRPr/>
            </a:pPr>
            <a:r>
              <a:rPr lang="zh-CN" altLang="en-US" sz="2000" dirty="0"/>
              <a:t>暂停虚拟机</a:t>
            </a:r>
            <a:endParaRPr lang="en-US" altLang="zh-CN" sz="2000" dirty="0"/>
          </a:p>
          <a:p>
            <a:pPr marL="742950" marR="0" lvl="1" indent="-285750" fontAlgn="auto">
              <a:lnSpc>
                <a:spcPct val="90000"/>
              </a:lnSpc>
              <a:spcBef>
                <a:spcPct val="20000"/>
              </a:spcBef>
              <a:spcAft>
                <a:spcPts val="0"/>
              </a:spcAft>
              <a:buClr>
                <a:schemeClr val="bg1">
                  <a:lumMod val="50000"/>
                </a:schemeClr>
              </a:buClr>
              <a:buSzPct val="80000"/>
              <a:buFont typeface="Wingdings" pitchFamily="2" charset="2"/>
              <a:buChar char="l"/>
              <a:tabLst/>
              <a:defRPr/>
            </a:pPr>
            <a:r>
              <a:rPr lang="zh-CN" altLang="en-US" sz="2000" dirty="0"/>
              <a:t>将共享存储的连接权转移给目标服务器</a:t>
            </a:r>
            <a:endParaRPr lang="en-US" altLang="en-US" sz="2000" dirty="0"/>
          </a:p>
        </p:txBody>
      </p:sp>
      <p:sp>
        <p:nvSpPr>
          <p:cNvPr id="22" name="Content Placeholder 26"/>
          <p:cNvSpPr txBox="1">
            <a:spLocks/>
          </p:cNvSpPr>
          <p:nvPr/>
        </p:nvSpPr>
        <p:spPr>
          <a:xfrm>
            <a:off x="381000" y="3352800"/>
            <a:ext cx="8382000" cy="276999"/>
          </a:xfrm>
          <a:prstGeom prst="rect">
            <a:avLst/>
          </a:prstGeom>
        </p:spPr>
        <p:txBody>
          <a:bodyPr vert="horz" wrap="square" lIns="0" tIns="0" rIns="0" bIns="0" rtlCol="0">
            <a:spAutoFit/>
          </a:bodyPr>
          <a:lstStyle/>
          <a:p>
            <a:pPr marL="6350" marR="0" lvl="0" algn="l" defTabSz="912777" rtl="0" eaLnBrk="0" fontAlgn="auto" latinLnBrk="0" hangingPunct="0">
              <a:lnSpc>
                <a:spcPct val="90000"/>
              </a:lnSpc>
              <a:spcBef>
                <a:spcPct val="30000"/>
              </a:spcBef>
              <a:spcAft>
                <a:spcPts val="0"/>
              </a:spcAft>
              <a:buClr>
                <a:schemeClr val="tx2"/>
              </a:buClr>
              <a:buSzPct val="80000"/>
              <a:tabLst/>
              <a:defRPr/>
            </a:pPr>
            <a:r>
              <a:rPr lang="en-US" altLang="zh-CN" sz="2000" b="1" kern="0" dirty="0" smtClean="0">
                <a:solidFill>
                  <a:schemeClr val="accent1"/>
                </a:solidFill>
              </a:rPr>
              <a:t>4</a:t>
            </a:r>
            <a:r>
              <a:rPr lang="zh-CN" altLang="en-US" sz="2000" b="1" kern="0" dirty="0" smtClean="0">
                <a:solidFill>
                  <a:schemeClr val="accent1"/>
                </a:solidFill>
              </a:rPr>
              <a:t>，在</a:t>
            </a:r>
            <a:r>
              <a:rPr lang="zh-CN" altLang="en-US" sz="2000" b="1" kern="0" dirty="0">
                <a:solidFill>
                  <a:schemeClr val="accent1"/>
                </a:solidFill>
              </a:rPr>
              <a:t>目标服务器启动新虚拟机，在源服务器删除虚拟机</a:t>
            </a:r>
            <a:endParaRPr lang="en-US" altLang="en-US" sz="2000" b="1" kern="0" dirty="0">
              <a:solidFill>
                <a:schemeClr val="accent1"/>
              </a:solidFill>
            </a:endParaRPr>
          </a:p>
        </p:txBody>
      </p:sp>
      <p:sp>
        <p:nvSpPr>
          <p:cNvPr id="23" name="Content Placeholder 26"/>
          <p:cNvSpPr txBox="1">
            <a:spLocks/>
          </p:cNvSpPr>
          <p:nvPr/>
        </p:nvSpPr>
        <p:spPr>
          <a:xfrm>
            <a:off x="381000" y="1768228"/>
            <a:ext cx="5867400" cy="307777"/>
          </a:xfrm>
          <a:prstGeom prst="rect">
            <a:avLst/>
          </a:prstGeom>
        </p:spPr>
        <p:txBody>
          <a:bodyPr vert="horz" wrap="square" lIns="0" tIns="0" rIns="0" bIns="0" rtlCol="0">
            <a:spAutoFit/>
          </a:bodyPr>
          <a:lstStyle/>
          <a:p>
            <a:pPr defTabSz="912777" eaLnBrk="0" hangingPunct="0">
              <a:spcBef>
                <a:spcPct val="30000"/>
              </a:spcBef>
              <a:buClr>
                <a:schemeClr val="tx2"/>
              </a:buClr>
              <a:buSzPct val="80000"/>
            </a:pPr>
            <a:r>
              <a:rPr lang="en-US" altLang="zh-CN" sz="2000" b="1" kern="0" dirty="0" smtClean="0">
                <a:solidFill>
                  <a:schemeClr val="accent1"/>
                </a:solidFill>
              </a:rPr>
              <a:t>2</a:t>
            </a:r>
            <a:r>
              <a:rPr lang="zh-CN" altLang="en-US" sz="2000" b="1" kern="0" dirty="0" smtClean="0">
                <a:solidFill>
                  <a:schemeClr val="accent1"/>
                </a:solidFill>
              </a:rPr>
              <a:t>，通</a:t>
            </a:r>
            <a:r>
              <a:rPr lang="zh-CN" altLang="en-US" sz="2000" b="1" kern="0" dirty="0">
                <a:solidFill>
                  <a:schemeClr val="accent1"/>
                </a:solidFill>
              </a:rPr>
              <a:t>过网络将内存页面内容拷贝到目标服务器</a:t>
            </a:r>
            <a:endParaRPr lang="en-US" altLang="en-US" sz="2000" b="1" kern="0" dirty="0">
              <a:solidFill>
                <a:schemeClr val="accent1"/>
              </a:solidFill>
            </a:endParaRPr>
          </a:p>
        </p:txBody>
      </p:sp>
    </p:spTree>
    <p:custDataLst>
      <p:tags r:id="rId1"/>
    </p:custDataLst>
    <p:extLst>
      <p:ext uri="{BB962C8B-B14F-4D97-AF65-F5344CB8AC3E}">
        <p14:creationId xmlns="" xmlns:p14="http://schemas.microsoft.com/office/powerpoint/2007/7/12/main" val="2568218227"/>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20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0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6000" fill="hold"/>
                                        <p:tgtEl>
                                          <p:spTgt spid="29"/>
                                        </p:tgtEl>
                                      </p:cBhvr>
                                      <p:by x="10000" y="10000"/>
                                    </p:animScale>
                                  </p:childTnLst>
                                </p:cTn>
                              </p:par>
                              <p:par>
                                <p:cTn id="29" presetID="63" presetClass="path" presetSubtype="0" repeatCount="4000" accel="50000" decel="50000" fill="hold" nodeType="withEffect">
                                  <p:stCondLst>
                                    <p:cond delay="0"/>
                                  </p:stCondLst>
                                  <p:childTnLst>
                                    <p:animMotion origin="layout" path="M 4.16667E-6 4.07407E-6 L 0.15277 4.07407E-6 " pathEditMode="relative" rAng="0" ptsTypes="AA">
                                      <p:cBhvr>
                                        <p:cTn id="30" dur="2000" fill="hold"/>
                                        <p:tgtEl>
                                          <p:spTgt spid="34"/>
                                        </p:tgtEl>
                                        <p:attrNameLst>
                                          <p:attrName>ppt_x</p:attrName>
                                          <p:attrName>ppt_y</p:attrName>
                                        </p:attrNameLst>
                                      </p:cBhvr>
                                      <p:rCtr x="76" y="0"/>
                                    </p:animMotion>
                                  </p:childTnLst>
                                </p:cTn>
                              </p:par>
                              <p:par>
                                <p:cTn id="31" presetID="6" presetClass="emph" presetSubtype="0" fill="hold" nodeType="withEffect">
                                  <p:stCondLst>
                                    <p:cond delay="1500"/>
                                  </p:stCondLst>
                                  <p:childTnLst>
                                    <p:animScale>
                                      <p:cBhvr>
                                        <p:cTn id="32" dur="6600" fill="hold"/>
                                        <p:tgtEl>
                                          <p:spTgt spid="32"/>
                                        </p:tgtEl>
                                      </p:cBhvr>
                                      <p:by x="200000" y="200000"/>
                                    </p:animScale>
                                  </p:childTnLst>
                                </p:cTn>
                              </p:par>
                            </p:childTnLst>
                          </p:cTn>
                        </p:par>
                        <p:par>
                          <p:cTn id="33" fill="hold">
                            <p:stCondLst>
                              <p:cond delay="8100"/>
                            </p:stCondLst>
                            <p:childTnLst>
                              <p:par>
                                <p:cTn id="34" presetID="10" presetClass="exit" presetSubtype="0" fill="hold" nodeType="afterEffect">
                                  <p:stCondLst>
                                    <p:cond delay="0"/>
                                  </p:stCondLst>
                                  <p:childTnLst>
                                    <p:animEffect transition="out" filter="fade">
                                      <p:cBhvr>
                                        <p:cTn id="35" dur="2000"/>
                                        <p:tgtEl>
                                          <p:spTgt spid="34"/>
                                        </p:tgtEl>
                                      </p:cBhvr>
                                    </p:animEffect>
                                    <p:set>
                                      <p:cBhvr>
                                        <p:cTn id="36" dur="1" fill="hold">
                                          <p:stCondLst>
                                            <p:cond delay="1999"/>
                                          </p:stCondLst>
                                        </p:cTn>
                                        <p:tgtEl>
                                          <p:spTgt spid="3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par>
                                <p:cTn id="45" presetID="10" presetClass="exit" presetSubtype="0" fill="hold" grpId="1" nodeType="withEffect">
                                  <p:stCondLst>
                                    <p:cond delay="0"/>
                                  </p:stCondLst>
                                  <p:childTnLst>
                                    <p:animEffect transition="out" filter="fade">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1027"/>
                                        </p:tgtEl>
                                      </p:cBhvr>
                                    </p:animEffect>
                                    <p:set>
                                      <p:cBhvr>
                                        <p:cTn id="50"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17" grpId="0" animBg="1"/>
      <p:bldP spid="17" grpId="1" animBg="1"/>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Hyper-V R2</a:t>
            </a:r>
            <a:r>
              <a:rPr lang="zh-CN" altLang="en-US" dirty="0"/>
              <a:t>的最佳拍档</a:t>
            </a:r>
            <a:r>
              <a:rPr lang="en-US" altLang="zh-CN" dirty="0"/>
              <a:t>——SCVMM2008 R2</a:t>
            </a:r>
            <a:r>
              <a:rPr lang="zh-CN" altLang="en-US" dirty="0"/>
              <a:t>全面接触</a:t>
            </a:r>
          </a:p>
        </p:txBody>
      </p:sp>
      <p:sp>
        <p:nvSpPr>
          <p:cNvPr id="3" name="Text Placeholder 2"/>
          <p:cNvSpPr>
            <a:spLocks noGrp="1"/>
          </p:cNvSpPr>
          <p:nvPr>
            <p:ph type="body" sz="quarter" idx="10"/>
          </p:nvPr>
        </p:nvSpPr>
        <p:spPr/>
        <p:txBody>
          <a:bodyPr/>
          <a:lstStyle/>
          <a:p>
            <a:r>
              <a:rPr lang="en-US" altLang="zh-CN" smtClean="0"/>
              <a:t>VIR202</a:t>
            </a:r>
            <a:endParaRPr lang="zh-CN" altLang="en-US" dirty="0"/>
          </a:p>
        </p:txBody>
      </p:sp>
    </p:spTree>
    <p:extLst>
      <p:ext uri="{BB962C8B-B14F-4D97-AF65-F5344CB8AC3E}">
        <p14:creationId xmlns="" xmlns:p14="http://schemas.microsoft.com/office/powerpoint/2007/7/12/main" val="4090574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实时迁移和存储</a:t>
            </a:r>
            <a:endParaRPr lang="en-US" dirty="0"/>
          </a:p>
        </p:txBody>
      </p:sp>
      <p:sp>
        <p:nvSpPr>
          <p:cNvPr id="3" name="Text Placeholder 2"/>
          <p:cNvSpPr>
            <a:spLocks noGrp="1"/>
          </p:cNvSpPr>
          <p:nvPr>
            <p:ph idx="1"/>
          </p:nvPr>
        </p:nvSpPr>
        <p:spPr>
          <a:prstGeom prst="rect">
            <a:avLst/>
          </a:prstGeom>
        </p:spPr>
        <p:txBody>
          <a:bodyPr>
            <a:normAutofit/>
          </a:bodyPr>
          <a:lstStyle/>
          <a:p>
            <a:r>
              <a:rPr lang="en-US" dirty="0" smtClean="0"/>
              <a:t>Windows Server 2008 R2 Hyper-V</a:t>
            </a:r>
          </a:p>
          <a:p>
            <a:pPr lvl="1"/>
            <a:r>
              <a:rPr lang="zh-CN" altLang="en-US" dirty="0" smtClean="0"/>
              <a:t>新的共享卷类型：</a:t>
            </a:r>
            <a:r>
              <a:rPr lang="en-US" dirty="0" smtClean="0"/>
              <a:t>Cluster Shared Volume (CSV)</a:t>
            </a:r>
          </a:p>
          <a:p>
            <a:pPr lvl="1"/>
            <a:r>
              <a:rPr lang="en-US" altLang="zh-CN" dirty="0" smtClean="0"/>
              <a:t>CSV</a:t>
            </a:r>
            <a:r>
              <a:rPr lang="zh-CN" altLang="en-US" dirty="0" smtClean="0"/>
              <a:t>对于实时迁移不是必须的，但强烈推荐使用</a:t>
            </a:r>
            <a:endParaRPr lang="en-US" dirty="0" smtClean="0"/>
          </a:p>
          <a:p>
            <a:pPr lvl="1"/>
            <a:r>
              <a:rPr lang="en-US" dirty="0" smtClean="0"/>
              <a:t>CSV </a:t>
            </a:r>
            <a:r>
              <a:rPr lang="zh-CN" altLang="en-US" dirty="0" smtClean="0"/>
              <a:t>提供了一致的文件命名空间</a:t>
            </a:r>
            <a:r>
              <a:rPr lang="en-US" dirty="0" smtClean="0"/>
              <a:t>;</a:t>
            </a:r>
          </a:p>
          <a:p>
            <a:pPr lvl="1"/>
            <a:r>
              <a:rPr lang="zh-CN" altLang="en-US" dirty="0"/>
              <a:t>所</a:t>
            </a:r>
            <a:r>
              <a:rPr lang="zh-CN" altLang="en-US" dirty="0" smtClean="0"/>
              <a:t>有的</a:t>
            </a:r>
            <a:r>
              <a:rPr lang="en-US" dirty="0" smtClean="0"/>
              <a:t>Windows Server 2008 R2 </a:t>
            </a:r>
            <a:r>
              <a:rPr lang="zh-CN" altLang="en-US" dirty="0" smtClean="0"/>
              <a:t>服务器可以同时看到同一个存储空间</a:t>
            </a:r>
            <a:r>
              <a:rPr lang="en-US" dirty="0" smtClean="0"/>
              <a:t> </a:t>
            </a:r>
          </a:p>
          <a:p>
            <a:pPr lvl="2"/>
            <a:r>
              <a:rPr lang="zh-CN" altLang="en-US" dirty="0" smtClean="0"/>
              <a:t>设置简单（使用</a:t>
            </a:r>
            <a:r>
              <a:rPr lang="en-US" dirty="0" smtClean="0"/>
              <a:t>NTFS</a:t>
            </a:r>
            <a:r>
              <a:rPr lang="zh-CN" altLang="en-US" dirty="0" smtClean="0"/>
              <a:t>格式）</a:t>
            </a:r>
            <a:endParaRPr lang="en-US" dirty="0" smtClean="0"/>
          </a:p>
          <a:p>
            <a:pPr lvl="2"/>
            <a:r>
              <a:rPr lang="zh-CN" altLang="en-US" dirty="0" smtClean="0"/>
              <a:t>无需重新格式化</a:t>
            </a:r>
            <a:r>
              <a:rPr lang="en-US" dirty="0" smtClean="0"/>
              <a:t>SAN</a:t>
            </a:r>
          </a:p>
          <a:p>
            <a:pPr lvl="2"/>
            <a:r>
              <a:rPr lang="zh-CN" altLang="en-US" dirty="0"/>
              <a:t>不</a:t>
            </a:r>
            <a:r>
              <a:rPr lang="zh-CN" altLang="en-US" dirty="0" smtClean="0"/>
              <a:t>再需要多个</a:t>
            </a:r>
            <a:r>
              <a:rPr lang="en-US" altLang="zh-CN" dirty="0" smtClean="0"/>
              <a:t>LUN</a:t>
            </a:r>
            <a:r>
              <a:rPr lang="zh-CN" altLang="en-US" dirty="0" smtClean="0"/>
              <a:t>，只需要创建一个大的存储空间</a:t>
            </a:r>
            <a:endParaRPr lang="en-US" dirty="0" smtClean="0"/>
          </a:p>
          <a:p>
            <a:pPr lvl="2"/>
            <a:r>
              <a:rPr lang="zh-CN" altLang="en-US" dirty="0" smtClean="0"/>
              <a:t>消除了需要多个盘符的问题</a:t>
            </a:r>
            <a:endParaRPr lang="en-US" dirty="0" smtClean="0"/>
          </a:p>
        </p:txBody>
      </p:sp>
    </p:spTree>
    <p:extLst>
      <p:ext uri="{BB962C8B-B14F-4D97-AF65-F5344CB8AC3E}">
        <p14:creationId xmlns="" xmlns:p14="http://schemas.microsoft.com/office/powerpoint/2007/7/12/main" val="3311379968"/>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 Shared Volumes</a:t>
            </a:r>
            <a:endParaRPr lang="en-US" dirty="0"/>
          </a:p>
        </p:txBody>
      </p:sp>
      <p:sp>
        <p:nvSpPr>
          <p:cNvPr id="3" name="Text Placeholder 2"/>
          <p:cNvSpPr>
            <a:spLocks noGrp="1"/>
          </p:cNvSpPr>
          <p:nvPr>
            <p:ph idx="1"/>
          </p:nvPr>
        </p:nvSpPr>
        <p:spPr>
          <a:prstGeom prst="rect">
            <a:avLst/>
          </a:prstGeom>
        </p:spPr>
        <p:txBody>
          <a:bodyPr/>
          <a:lstStyle/>
          <a:p>
            <a:r>
              <a:rPr lang="zh-CN" altLang="en-US" dirty="0" smtClean="0"/>
              <a:t>所有服务器“看到”同一个存储空间</a:t>
            </a:r>
            <a:r>
              <a:rPr lang="en-US" dirty="0" smtClean="0"/>
              <a:t> </a:t>
            </a:r>
            <a:endParaRPr lang="en-US" dirty="0"/>
          </a:p>
        </p:txBody>
      </p:sp>
      <p:pic>
        <p:nvPicPr>
          <p:cNvPr id="6"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cstate="screen">
            <a:extLst>
              <a:ext uri="28A0092B-C50C-407e-A947-70E740481C1C">
                <a14:useLocalDpi xmlns="" xmlns:a14="http://schemas.microsoft.com/office/drawing/2007/7/7/main"/>
              </a:ext>
            </a:extLst>
          </a:blip>
          <a:srcRect/>
          <a:stretch>
            <a:fillRect/>
          </a:stretch>
        </p:blipFill>
        <p:spPr bwMode="auto">
          <a:xfrm>
            <a:off x="7102155" y="2168693"/>
            <a:ext cx="1362075" cy="1195388"/>
          </a:xfrm>
          <a:prstGeom prst="rect">
            <a:avLst/>
          </a:prstGeom>
          <a:noFill/>
        </p:spPr>
      </p:pic>
      <p:pic>
        <p:nvPicPr>
          <p:cNvPr id="7"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cstate="screen">
            <a:extLst>
              <a:ext uri="28A0092B-C50C-407e-A947-70E740481C1C">
                <a14:useLocalDpi xmlns="" xmlns:a14="http://schemas.microsoft.com/office/drawing/2007/7/7/main"/>
              </a:ext>
            </a:extLst>
          </a:blip>
          <a:srcRect/>
          <a:stretch>
            <a:fillRect/>
          </a:stretch>
        </p:blipFill>
        <p:spPr bwMode="auto">
          <a:xfrm>
            <a:off x="718581" y="2168693"/>
            <a:ext cx="1362075" cy="1195388"/>
          </a:xfrm>
          <a:prstGeom prst="rect">
            <a:avLst/>
          </a:prstGeom>
          <a:noFill/>
        </p:spPr>
      </p:pic>
      <p:pic>
        <p:nvPicPr>
          <p:cNvPr id="8"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cstate="screen">
            <a:extLst>
              <a:ext uri="28A0092B-C50C-407e-A947-70E740481C1C">
                <a14:useLocalDpi xmlns="" xmlns:a14="http://schemas.microsoft.com/office/drawing/2007/7/7/main"/>
              </a:ext>
            </a:extLst>
          </a:blip>
          <a:srcRect/>
          <a:stretch>
            <a:fillRect/>
          </a:stretch>
        </p:blipFill>
        <p:spPr bwMode="auto">
          <a:xfrm>
            <a:off x="4974297" y="2168693"/>
            <a:ext cx="1362075" cy="1195388"/>
          </a:xfrm>
          <a:prstGeom prst="rect">
            <a:avLst/>
          </a:prstGeom>
          <a:noFill/>
        </p:spPr>
      </p:pic>
      <p:pic>
        <p:nvPicPr>
          <p:cNvPr id="1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cstate="screen">
            <a:extLst>
              <a:ext uri="28A0092B-C50C-407e-A947-70E740481C1C">
                <a14:useLocalDpi xmlns="" xmlns:a14="http://schemas.microsoft.com/office/drawing/2007/7/7/main"/>
              </a:ext>
            </a:extLst>
          </a:blip>
          <a:srcRect/>
          <a:stretch>
            <a:fillRect/>
          </a:stretch>
        </p:blipFill>
        <p:spPr bwMode="auto">
          <a:xfrm>
            <a:off x="2846439" y="2168693"/>
            <a:ext cx="1362075" cy="1195388"/>
          </a:xfrm>
          <a:prstGeom prst="rect">
            <a:avLst/>
          </a:prstGeom>
          <a:noFill/>
        </p:spPr>
      </p:pic>
      <p:pic>
        <p:nvPicPr>
          <p:cNvPr id="2051" name="Picture 3" descr="C:\Users\jeffwoo\Documents\Work\Customers &amp; Events\Latest Overview &amp; Roadmap Deck\Virtualization Images for PPTs\Storage Virtualization.png"/>
          <p:cNvPicPr>
            <a:picLocks noChangeAspect="1" noChangeArrowheads="1"/>
          </p:cNvPicPr>
          <p:nvPr/>
        </p:nvPicPr>
        <p:blipFill>
          <a:blip r:embed="rId5" cstate="print"/>
          <a:srcRect/>
          <a:stretch>
            <a:fillRect/>
          </a:stretch>
        </p:blipFill>
        <p:spPr bwMode="auto">
          <a:xfrm>
            <a:off x="3630613" y="4083879"/>
            <a:ext cx="1882775" cy="1919287"/>
          </a:xfrm>
          <a:prstGeom prst="rect">
            <a:avLst/>
          </a:prstGeom>
          <a:noFill/>
        </p:spPr>
      </p:pic>
      <p:cxnSp>
        <p:nvCxnSpPr>
          <p:cNvPr id="25" name="Shape 24"/>
          <p:cNvCxnSpPr>
            <a:stCxn id="7" idx="2"/>
            <a:endCxn id="2051" idx="1"/>
          </p:cNvCxnSpPr>
          <p:nvPr/>
        </p:nvCxnSpPr>
        <p:spPr>
          <a:xfrm rot="16200000" flipH="1">
            <a:off x="1675395" y="3088305"/>
            <a:ext cx="1679442" cy="2230994"/>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2"/>
            <a:endCxn id="2051" idx="0"/>
          </p:cNvCxnSpPr>
          <p:nvPr/>
        </p:nvCxnSpPr>
        <p:spPr>
          <a:xfrm rot="16200000" flipH="1">
            <a:off x="3689840" y="3201718"/>
            <a:ext cx="719798" cy="104452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2051" idx="0"/>
          </p:cNvCxnSpPr>
          <p:nvPr/>
        </p:nvCxnSpPr>
        <p:spPr>
          <a:xfrm rot="5400000">
            <a:off x="4753769" y="3182313"/>
            <a:ext cx="719798" cy="108333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6" idx="2"/>
            <a:endCxn id="2051" idx="3"/>
          </p:cNvCxnSpPr>
          <p:nvPr/>
        </p:nvCxnSpPr>
        <p:spPr>
          <a:xfrm rot="5400000">
            <a:off x="5808570" y="3068900"/>
            <a:ext cx="1679442" cy="2269805"/>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descr="Common Directory.bmp"/>
          <p:cNvPicPr>
            <a:picLocks noChangeAspect="1"/>
          </p:cNvPicPr>
          <p:nvPr/>
        </p:nvPicPr>
        <p:blipFill>
          <a:blip r:embed="rId6" cstate="print"/>
          <a:stretch>
            <a:fillRect/>
          </a:stretch>
        </p:blipFill>
        <p:spPr>
          <a:xfrm>
            <a:off x="2324961" y="3594234"/>
            <a:ext cx="4494078" cy="2946588"/>
          </a:xfrm>
          <a:prstGeom prst="rect">
            <a:avLst/>
          </a:prstGeom>
        </p:spPr>
      </p:pic>
    </p:spTree>
    <p:custDataLst>
      <p:tags r:id="rId1"/>
    </p:custDataLst>
    <p:extLst>
      <p:ext uri="{BB962C8B-B14F-4D97-AF65-F5344CB8AC3E}">
        <p14:creationId xmlns="" xmlns:p14="http://schemas.microsoft.com/office/powerpoint/2007/7/12/main" val="2727136194"/>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通过</a:t>
            </a:r>
            <a:r>
              <a:rPr lang="en-US" altLang="zh-CN" dirty="0" smtClean="0"/>
              <a:t>SCVMM</a:t>
            </a:r>
            <a:r>
              <a:rPr lang="zh-CN" altLang="en-US" dirty="0" smtClean="0"/>
              <a:t>实施实时迁移</a:t>
            </a:r>
            <a:endParaRPr lang="zh-CN" altLang="en-US" dirty="0"/>
          </a:p>
        </p:txBody>
      </p:sp>
      <p:sp>
        <p:nvSpPr>
          <p:cNvPr id="3" name="Content Placeholder 2"/>
          <p:cNvSpPr>
            <a:spLocks noGrp="1"/>
          </p:cNvSpPr>
          <p:nvPr>
            <p:ph idx="1"/>
          </p:nvPr>
        </p:nvSpPr>
        <p:spPr/>
        <p:txBody>
          <a:bodyPr/>
          <a:lstStyle/>
          <a:p>
            <a:r>
              <a:rPr lang="en-US" altLang="zh-CN" dirty="0" smtClean="0"/>
              <a:t>SCVMM 2008 R2</a:t>
            </a:r>
            <a:r>
              <a:rPr lang="zh-CN" altLang="en-US" dirty="0" smtClean="0"/>
              <a:t>增加了对</a:t>
            </a:r>
            <a:r>
              <a:rPr lang="zh-CN" altLang="en-US" dirty="0"/>
              <a:t>实</a:t>
            </a:r>
            <a:r>
              <a:rPr lang="zh-CN" altLang="en-US" dirty="0" smtClean="0"/>
              <a:t>时迁移的</a:t>
            </a:r>
            <a:r>
              <a:rPr lang="zh-CN" altLang="en-US" dirty="0"/>
              <a:t>支</a:t>
            </a:r>
            <a:r>
              <a:rPr lang="zh-CN" altLang="en-US" dirty="0" smtClean="0"/>
              <a:t>持</a:t>
            </a:r>
            <a:endParaRPr lang="en-US" altLang="zh-CN" dirty="0" smtClean="0"/>
          </a:p>
          <a:p>
            <a:r>
              <a:rPr lang="en-US" altLang="zh-CN" dirty="0" smtClean="0"/>
              <a:t>SCVMM 2008 R2</a:t>
            </a:r>
            <a:r>
              <a:rPr lang="zh-CN" altLang="en-US" dirty="0"/>
              <a:t>利</a:t>
            </a:r>
            <a:r>
              <a:rPr lang="zh-CN" altLang="en-US" dirty="0" smtClean="0"/>
              <a:t>用实时迁移增强了管理功能（如：维护模式）</a:t>
            </a:r>
            <a:endParaRPr lang="en-US" altLang="zh-CN" dirty="0" smtClean="0"/>
          </a:p>
          <a:p>
            <a:r>
              <a:rPr lang="en-US" altLang="zh-CN" dirty="0" smtClean="0"/>
              <a:t>SCVMM 2008 R2</a:t>
            </a:r>
            <a:r>
              <a:rPr lang="zh-CN" altLang="en-US" dirty="0"/>
              <a:t>增</a:t>
            </a:r>
            <a:r>
              <a:rPr lang="zh-CN" altLang="en-US" dirty="0" smtClean="0"/>
              <a:t>加了实时迁移队列功能</a:t>
            </a:r>
            <a:endParaRPr lang="en-US" altLang="zh-CN" dirty="0" smtClean="0"/>
          </a:p>
          <a:p>
            <a:pPr lvl="1"/>
            <a:r>
              <a:rPr lang="zh-CN" altLang="en-US" dirty="0"/>
              <a:t>一个时刻一台宿主机仅能参与一</a:t>
            </a:r>
            <a:r>
              <a:rPr lang="zh-CN" altLang="en-US" dirty="0" smtClean="0"/>
              <a:t>次实时迁移</a:t>
            </a:r>
            <a:endParaRPr lang="en-US" altLang="zh-CN" dirty="0" smtClean="0"/>
          </a:p>
          <a:p>
            <a:pPr lvl="1"/>
            <a:r>
              <a:rPr lang="en-US" altLang="zh-CN" dirty="0" smtClean="0"/>
              <a:t>SCVMM</a:t>
            </a:r>
            <a:r>
              <a:rPr lang="zh-CN" altLang="en-US" dirty="0"/>
              <a:t>将</a:t>
            </a:r>
            <a:r>
              <a:rPr lang="zh-CN" altLang="en-US" dirty="0" smtClean="0"/>
              <a:t>多个实时迁移请求编入队列</a:t>
            </a:r>
            <a:endParaRPr lang="en-US" altLang="zh-CN" dirty="0" smtClean="0"/>
          </a:p>
          <a:p>
            <a:pPr lvl="1"/>
            <a:r>
              <a:rPr lang="en-US" altLang="zh-CN" dirty="0" smtClean="0"/>
              <a:t>SCVMM</a:t>
            </a:r>
            <a:r>
              <a:rPr lang="zh-CN" altLang="en-US" dirty="0" smtClean="0"/>
              <a:t>控制队列中的请求一段时间后自动重发</a:t>
            </a:r>
            <a:endParaRPr lang="zh-CN" altLang="en-US" dirty="0"/>
          </a:p>
        </p:txBody>
      </p:sp>
    </p:spTree>
    <p:extLst>
      <p:ext uri="{BB962C8B-B14F-4D97-AF65-F5344CB8AC3E}">
        <p14:creationId xmlns="" xmlns:p14="http://schemas.microsoft.com/office/powerpoint/2007/7/12/main" val="2088282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1026" name="Picture 2" descr="I:\Technical\System Center\SCVMM\R2\Configuration Snapshot\SANMigrate1.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152400" y="685800"/>
            <a:ext cx="8001000" cy="562132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4" name="Oval 3"/>
          <p:cNvSpPr/>
          <p:nvPr/>
        </p:nvSpPr>
        <p:spPr>
          <a:xfrm>
            <a:off x="1828800" y="35052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3649080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2050" name="Picture 2" descr="I:\Technical\System Center\SCVMM\R2\Configuration Snapshot\LiveMigrate1.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457200" y="609600"/>
            <a:ext cx="7196470" cy="60383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5" name="Oval 4"/>
          <p:cNvSpPr/>
          <p:nvPr/>
        </p:nvSpPr>
        <p:spPr>
          <a:xfrm>
            <a:off x="5181600" y="2743200"/>
            <a:ext cx="1981200" cy="3810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1177367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3074" name="Picture 2" descr="I:\Technical\System Center\SCVMM\R2\Configuration Snapshot\LiveMigrate2.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228600" y="762000"/>
            <a:ext cx="7841512" cy="28143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3075" name="Picture 3" descr="I:\Technical\System Center\SCVMM\R2\Configuration Snapshot\LiveMigrate3.jpg"/>
          <p:cNvPicPr>
            <a:picLocks noChangeAspect="1" noChangeArrowheads="1"/>
          </p:cNvPicPr>
          <p:nvPr/>
        </p:nvPicPr>
        <p:blipFill rotWithShape="1">
          <a:blip r:embed="rId4" cstate="screen">
            <a:extLst>
              <a:ext uri="28A0092B-C50C-407e-A947-70E740481C1C">
                <a14:useLocalDpi xmlns="" xmlns:a14="http://schemas.microsoft.com/office/drawing/2007/7/7/main"/>
              </a:ext>
            </a:extLst>
          </a:blip>
          <a:srcRect/>
          <a:stretch/>
        </p:blipFill>
        <p:spPr bwMode="auto">
          <a:xfrm>
            <a:off x="457200" y="3810000"/>
            <a:ext cx="7848600" cy="281533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6" name="Oval 5"/>
          <p:cNvSpPr/>
          <p:nvPr/>
        </p:nvSpPr>
        <p:spPr>
          <a:xfrm>
            <a:off x="4572000" y="23622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7" name="Oval 6"/>
          <p:cNvSpPr/>
          <p:nvPr/>
        </p:nvSpPr>
        <p:spPr>
          <a:xfrm>
            <a:off x="4800600" y="54102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2562066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虚拟</a:t>
            </a:r>
            <a:r>
              <a:rPr lang="zh-CN" altLang="en-US" dirty="0" smtClean="0"/>
              <a:t>机</a:t>
            </a:r>
            <a:r>
              <a:rPr lang="en-US" altLang="zh-CN" dirty="0" smtClean="0"/>
              <a:t>SAN</a:t>
            </a:r>
            <a:r>
              <a:rPr lang="zh-CN" altLang="en-US" dirty="0" smtClean="0"/>
              <a:t>迁移</a:t>
            </a:r>
            <a:endParaRPr lang="zh-CN" altLang="en-US" dirty="0"/>
          </a:p>
        </p:txBody>
      </p:sp>
      <p:sp>
        <p:nvSpPr>
          <p:cNvPr id="3" name="Content Placeholder 2"/>
          <p:cNvSpPr>
            <a:spLocks noGrp="1"/>
          </p:cNvSpPr>
          <p:nvPr>
            <p:ph idx="1"/>
          </p:nvPr>
        </p:nvSpPr>
        <p:spPr/>
        <p:txBody>
          <a:bodyPr/>
          <a:lstStyle/>
          <a:p>
            <a:r>
              <a:rPr lang="zh-CN" altLang="en-US" dirty="0" smtClean="0"/>
              <a:t>功能：</a:t>
            </a:r>
            <a:endParaRPr lang="en-US" altLang="zh-CN" dirty="0" smtClean="0"/>
          </a:p>
          <a:p>
            <a:pPr lvl="1"/>
            <a:r>
              <a:rPr lang="zh-CN" altLang="en-US" dirty="0" smtClean="0"/>
              <a:t>可</a:t>
            </a:r>
            <a:r>
              <a:rPr lang="zh-CN" altLang="en-US" dirty="0"/>
              <a:t>以将虚拟机在集群间迁</a:t>
            </a:r>
            <a:r>
              <a:rPr lang="zh-CN" altLang="en-US" dirty="0" smtClean="0"/>
              <a:t>移</a:t>
            </a:r>
            <a:endParaRPr lang="en-US" altLang="zh-CN" dirty="0" smtClean="0"/>
          </a:p>
          <a:p>
            <a:pPr lvl="1"/>
            <a:r>
              <a:rPr lang="zh-CN" altLang="en-US" dirty="0"/>
              <a:t>可</a:t>
            </a:r>
            <a:r>
              <a:rPr lang="zh-CN" altLang="en-US" dirty="0" smtClean="0"/>
              <a:t>以将虚拟机在</a:t>
            </a:r>
            <a:r>
              <a:rPr lang="zh-CN" altLang="en-US" dirty="0"/>
              <a:t>单机与集群间迁</a:t>
            </a:r>
            <a:r>
              <a:rPr lang="zh-CN" altLang="en-US" dirty="0" smtClean="0"/>
              <a:t>移</a:t>
            </a:r>
            <a:endParaRPr lang="en-US" altLang="zh-CN" dirty="0" smtClean="0"/>
          </a:p>
          <a:p>
            <a:pPr lvl="1"/>
            <a:r>
              <a:rPr lang="zh-CN" altLang="en-US" dirty="0"/>
              <a:t>如果</a:t>
            </a:r>
            <a:r>
              <a:rPr lang="en-US" altLang="zh-CN" dirty="0" smtClean="0"/>
              <a:t>CPU</a:t>
            </a:r>
            <a:r>
              <a:rPr lang="zh-CN" altLang="en-US" dirty="0" smtClean="0"/>
              <a:t>之间不兼容，则需要关闭虚拟机再进行迁移</a:t>
            </a:r>
            <a:endParaRPr lang="en-US" altLang="zh-CN" dirty="0" smtClean="0"/>
          </a:p>
          <a:p>
            <a:pPr lvl="1"/>
            <a:r>
              <a:rPr lang="zh-CN" altLang="en-US" dirty="0"/>
              <a:t>如</a:t>
            </a:r>
            <a:r>
              <a:rPr lang="zh-CN" altLang="en-US" dirty="0" smtClean="0"/>
              <a:t>果虚拟机文件不在</a:t>
            </a:r>
            <a:r>
              <a:rPr lang="en-US" altLang="zh-CN" dirty="0" smtClean="0"/>
              <a:t>SAN</a:t>
            </a:r>
            <a:r>
              <a:rPr lang="zh-CN" altLang="en-US" dirty="0" smtClean="0"/>
              <a:t>上，则通过网络迁移</a:t>
            </a:r>
            <a:endParaRPr lang="en-US" altLang="zh-CN" dirty="0" smtClean="0"/>
          </a:p>
          <a:p>
            <a:endParaRPr lang="en-US" altLang="zh-CN" dirty="0" smtClean="0"/>
          </a:p>
          <a:p>
            <a:r>
              <a:rPr lang="zh-CN" altLang="en-US" dirty="0" smtClean="0"/>
              <a:t>场景：从</a:t>
            </a:r>
            <a:r>
              <a:rPr lang="zh-CN" altLang="en-US" dirty="0"/>
              <a:t>测</a:t>
            </a:r>
            <a:r>
              <a:rPr lang="zh-CN" altLang="en-US" dirty="0" smtClean="0"/>
              <a:t>试</a:t>
            </a:r>
            <a:r>
              <a:rPr lang="zh-CN" altLang="en-US" dirty="0"/>
              <a:t>宿</a:t>
            </a:r>
            <a:r>
              <a:rPr lang="zh-CN" altLang="en-US" dirty="0" smtClean="0"/>
              <a:t>主机（或群集）发布虚</a:t>
            </a:r>
            <a:r>
              <a:rPr lang="zh-CN" altLang="en-US" dirty="0"/>
              <a:t>拟机到产</a:t>
            </a:r>
            <a:r>
              <a:rPr lang="zh-CN" altLang="en-US" dirty="0" smtClean="0"/>
              <a:t>品</a:t>
            </a:r>
            <a:r>
              <a:rPr lang="zh-CN" altLang="en-US" dirty="0"/>
              <a:t>宿主</a:t>
            </a:r>
            <a:r>
              <a:rPr lang="zh-CN" altLang="en-US" dirty="0" smtClean="0"/>
              <a:t>机（或群集）</a:t>
            </a:r>
            <a:endParaRPr lang="en-US" altLang="zh-CN" dirty="0" smtClean="0"/>
          </a:p>
          <a:p>
            <a:endParaRPr lang="zh-CN" altLang="en-US" dirty="0"/>
          </a:p>
        </p:txBody>
      </p:sp>
    </p:spTree>
    <p:extLst>
      <p:ext uri="{BB962C8B-B14F-4D97-AF65-F5344CB8AC3E}">
        <p14:creationId xmlns="" xmlns:p14="http://schemas.microsoft.com/office/powerpoint/2007/7/12/main" val="702757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2" descr="I:\Technical\System Center\SCVMM\R2\Configuration Snapshot\SANMigrate1.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152400" y="685800"/>
            <a:ext cx="8001000" cy="562132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5" name="Oval 4"/>
          <p:cNvSpPr/>
          <p:nvPr/>
        </p:nvSpPr>
        <p:spPr>
          <a:xfrm>
            <a:off x="1828800" y="35052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3134066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098" name="Picture 2" descr="I:\Technical\System Center\SCVMM\R2\Configuration Snapshot\SANMigrate2.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457200" y="838200"/>
            <a:ext cx="7315200" cy="567220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5" name="Oval 4"/>
          <p:cNvSpPr/>
          <p:nvPr/>
        </p:nvSpPr>
        <p:spPr>
          <a:xfrm>
            <a:off x="2286000" y="29718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351536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5122" name="Picture 2" descr="I:\Technical\System Center\SCVMM\R2\Configuration Snapshot\SANMigrate3.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202946" y="914400"/>
            <a:ext cx="8102854"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5" name="Oval 4"/>
          <p:cNvSpPr/>
          <p:nvPr/>
        </p:nvSpPr>
        <p:spPr>
          <a:xfrm>
            <a:off x="1524000" y="23622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2825066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大纲</a:t>
            </a:r>
          </a:p>
        </p:txBody>
      </p:sp>
      <p:sp>
        <p:nvSpPr>
          <p:cNvPr id="3" name="Content Placeholder 2"/>
          <p:cNvSpPr>
            <a:spLocks noGrp="1"/>
          </p:cNvSpPr>
          <p:nvPr>
            <p:ph idx="1"/>
          </p:nvPr>
        </p:nvSpPr>
        <p:spPr/>
        <p:txBody>
          <a:bodyPr>
            <a:normAutofit/>
          </a:bodyPr>
          <a:lstStyle/>
          <a:p>
            <a:r>
              <a:rPr lang="zh-CN" altLang="en-US" dirty="0" smtClean="0"/>
              <a:t>微软服务器虚拟化解决方案简介</a:t>
            </a:r>
            <a:endParaRPr lang="en-US" altLang="zh-CN" dirty="0" smtClean="0"/>
          </a:p>
          <a:p>
            <a:r>
              <a:rPr lang="en-US" altLang="zh-CN" dirty="0" smtClean="0"/>
              <a:t>SCVMM 2008 &amp; R2</a:t>
            </a:r>
            <a:r>
              <a:rPr lang="zh-CN" altLang="en-US" dirty="0" smtClean="0"/>
              <a:t>全面接触</a:t>
            </a:r>
            <a:endParaRPr lang="en-US" altLang="zh-CN" dirty="0" smtClean="0"/>
          </a:p>
          <a:p>
            <a:r>
              <a:rPr lang="en-US" altLang="zh-CN" dirty="0" smtClean="0"/>
              <a:t>SCVMM 2008 R2</a:t>
            </a:r>
            <a:r>
              <a:rPr lang="zh-CN" altLang="en-US" dirty="0" smtClean="0"/>
              <a:t>新特性</a:t>
            </a:r>
            <a:endParaRPr lang="en-US" altLang="zh-CN" dirty="0" smtClean="0"/>
          </a:p>
          <a:p>
            <a:r>
              <a:rPr lang="en-US" altLang="zh-CN" dirty="0" smtClean="0"/>
              <a:t>SCVMM</a:t>
            </a:r>
            <a:r>
              <a:rPr lang="zh-CN" altLang="en-US" dirty="0" smtClean="0"/>
              <a:t>的助手们</a:t>
            </a:r>
            <a:endParaRPr lang="en-US" altLang="zh-CN" dirty="0" smtClean="0"/>
          </a:p>
          <a:p>
            <a:endParaRPr lang="zh-CN" altLang="en-US" dirty="0"/>
          </a:p>
        </p:txBody>
      </p:sp>
    </p:spTree>
    <p:extLst>
      <p:ext uri="{BB962C8B-B14F-4D97-AF65-F5344CB8AC3E}">
        <p14:creationId xmlns="" xmlns:p14="http://schemas.microsoft.com/office/powerpoint/2007/7/12/main" val="3815337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zh-CN" altLang="en-US"/>
          </a:p>
        </p:txBody>
      </p:sp>
      <p:pic>
        <p:nvPicPr>
          <p:cNvPr id="6146" name="Picture 2" descr="I:\Technical\System Center\SCVMM\R2\Configuration Snapshot\SANMigrate4.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609600" y="762000"/>
            <a:ext cx="6934200" cy="590691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6" name="Oval 5"/>
          <p:cNvSpPr/>
          <p:nvPr/>
        </p:nvSpPr>
        <p:spPr>
          <a:xfrm>
            <a:off x="1828800" y="25146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1854854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pic>
        <p:nvPicPr>
          <p:cNvPr id="7170" name="Picture 2" descr="I:\Technical\System Center\SCVMM\R2\Configuration Snapshot\SANMigrate5.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228600" y="1600200"/>
            <a:ext cx="8332602" cy="339697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Tree>
    <p:extLst>
      <p:ext uri="{BB962C8B-B14F-4D97-AF65-F5344CB8AC3E}">
        <p14:creationId xmlns="" xmlns:p14="http://schemas.microsoft.com/office/powerpoint/2007/7/12/main" val="216237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快速存储迁移</a:t>
            </a:r>
            <a:endParaRPr lang="zh-CN" altLang="en-US" dirty="0"/>
          </a:p>
        </p:txBody>
      </p:sp>
      <p:sp>
        <p:nvSpPr>
          <p:cNvPr id="3" name="Content Placeholder 2"/>
          <p:cNvSpPr>
            <a:spLocks noGrp="1"/>
          </p:cNvSpPr>
          <p:nvPr>
            <p:ph idx="1"/>
          </p:nvPr>
        </p:nvSpPr>
        <p:spPr>
          <a:xfrm>
            <a:off x="457200" y="1447800"/>
            <a:ext cx="8229600" cy="3886200"/>
          </a:xfrm>
        </p:spPr>
        <p:txBody>
          <a:bodyPr>
            <a:normAutofit/>
          </a:bodyPr>
          <a:lstStyle/>
          <a:p>
            <a:r>
              <a:rPr lang="zh-CN" altLang="en-US" dirty="0" smtClean="0"/>
              <a:t>功能：</a:t>
            </a:r>
            <a:endParaRPr lang="en-US" altLang="zh-CN" dirty="0" smtClean="0"/>
          </a:p>
          <a:p>
            <a:pPr lvl="1"/>
            <a:r>
              <a:rPr lang="zh-CN" altLang="en-US" dirty="0" smtClean="0"/>
              <a:t>可以在同一个宿主机内进行，也可以跨主机进行</a:t>
            </a:r>
            <a:endParaRPr lang="en-US" altLang="zh-CN" dirty="0" smtClean="0"/>
          </a:p>
          <a:p>
            <a:pPr lvl="1"/>
            <a:r>
              <a:rPr lang="zh-CN" altLang="en-US" dirty="0" smtClean="0"/>
              <a:t>可以迁移运行状态下的虚拟机</a:t>
            </a:r>
            <a:endParaRPr lang="en-US" altLang="zh-CN" dirty="0" smtClean="0"/>
          </a:p>
          <a:p>
            <a:pPr lvl="1"/>
            <a:r>
              <a:rPr lang="zh-CN" altLang="en-US" dirty="0"/>
              <a:t>虚拟</a:t>
            </a:r>
            <a:r>
              <a:rPr lang="zh-CN" altLang="en-US" dirty="0" smtClean="0"/>
              <a:t>机会发生约小于</a:t>
            </a:r>
            <a:r>
              <a:rPr lang="en-US" altLang="zh-CN" dirty="0" smtClean="0"/>
              <a:t>2</a:t>
            </a:r>
            <a:r>
              <a:rPr lang="zh-CN" altLang="en-US" dirty="0" smtClean="0"/>
              <a:t>分钟的短暂停机</a:t>
            </a:r>
            <a:endParaRPr lang="en-US" altLang="zh-CN" dirty="0" smtClean="0"/>
          </a:p>
          <a:p>
            <a:endParaRPr lang="en-US" altLang="zh-CN" dirty="0" smtClean="0"/>
          </a:p>
          <a:p>
            <a:r>
              <a:rPr lang="zh-CN" altLang="en-US" dirty="0" smtClean="0"/>
              <a:t>场景一：将虚拟机文件从一个物理位置移动到另一个位置（如：</a:t>
            </a:r>
            <a:r>
              <a:rPr lang="en-US" altLang="zh-CN" dirty="0" smtClean="0"/>
              <a:t>E</a:t>
            </a:r>
            <a:r>
              <a:rPr lang="zh-CN" altLang="en-US" dirty="0" smtClean="0"/>
              <a:t>盘移动到</a:t>
            </a:r>
            <a:r>
              <a:rPr lang="en-US" altLang="zh-CN" dirty="0" smtClean="0"/>
              <a:t>F</a:t>
            </a:r>
            <a:r>
              <a:rPr lang="zh-CN" altLang="en-US" dirty="0" smtClean="0"/>
              <a:t>盘）</a:t>
            </a:r>
            <a:endParaRPr lang="en-US" altLang="zh-CN" dirty="0" smtClean="0"/>
          </a:p>
          <a:p>
            <a:r>
              <a:rPr lang="zh-CN" altLang="en-US" dirty="0"/>
              <a:t>场</a:t>
            </a:r>
            <a:r>
              <a:rPr lang="zh-CN" altLang="en-US" dirty="0" smtClean="0"/>
              <a:t>景二：升级到</a:t>
            </a:r>
            <a:r>
              <a:rPr lang="en-US" altLang="zh-CN" dirty="0" smtClean="0"/>
              <a:t>Windows Server 2008 R2</a:t>
            </a:r>
            <a:r>
              <a:rPr lang="zh-CN" altLang="en-US" dirty="0"/>
              <a:t>之</a:t>
            </a:r>
            <a:r>
              <a:rPr lang="zh-CN" altLang="en-US" dirty="0" smtClean="0"/>
              <a:t>后，需要把以前单独放在不同</a:t>
            </a:r>
            <a:r>
              <a:rPr lang="en-US" altLang="zh-CN" dirty="0" smtClean="0"/>
              <a:t>LUN</a:t>
            </a:r>
            <a:r>
              <a:rPr lang="zh-CN" altLang="en-US" dirty="0" smtClean="0"/>
              <a:t>的虚拟机移动到</a:t>
            </a:r>
            <a:r>
              <a:rPr lang="en-US" altLang="zh-CN" dirty="0" smtClean="0"/>
              <a:t>CSV LUN</a:t>
            </a:r>
            <a:r>
              <a:rPr lang="zh-CN" altLang="en-US" dirty="0" smtClean="0"/>
              <a:t>上</a:t>
            </a:r>
            <a:endParaRPr lang="zh-CN" altLang="en-US" dirty="0"/>
          </a:p>
        </p:txBody>
      </p:sp>
    </p:spTree>
    <p:extLst>
      <p:ext uri="{BB962C8B-B14F-4D97-AF65-F5344CB8AC3E}">
        <p14:creationId xmlns="" xmlns:p14="http://schemas.microsoft.com/office/powerpoint/2007/7/12/main" val="865972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zh-CN" altLang="en-US"/>
          </a:p>
        </p:txBody>
      </p:sp>
      <p:pic>
        <p:nvPicPr>
          <p:cNvPr id="8194" name="Picture 2" descr="I:\Technical\System Center\SCVMM\R2\Configuration Snapshot\MigrateStorage1.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304800" y="838200"/>
            <a:ext cx="8224019" cy="576993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6" name="Oval 5"/>
          <p:cNvSpPr/>
          <p:nvPr/>
        </p:nvSpPr>
        <p:spPr>
          <a:xfrm>
            <a:off x="1905000" y="33528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604431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pic>
        <p:nvPicPr>
          <p:cNvPr id="9218" name="Picture 2" descr="I:\Technical\System Center\SCVMM\R2\Configuration Snapshot\MigrateStorage2.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609600" y="762000"/>
            <a:ext cx="7338237" cy="577153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4" name="Oval 3"/>
          <p:cNvSpPr/>
          <p:nvPr/>
        </p:nvSpPr>
        <p:spPr>
          <a:xfrm>
            <a:off x="1676400" y="25146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123383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pic>
        <p:nvPicPr>
          <p:cNvPr id="10242" name="Picture 2" descr="I:\Technical\System Center\SCVMM\R2\Configuration Snapshot\MigrateStorage3.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228600" y="838200"/>
            <a:ext cx="8382825" cy="587803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Tree>
    <p:extLst>
      <p:ext uri="{BB962C8B-B14F-4D97-AF65-F5344CB8AC3E}">
        <p14:creationId xmlns="" xmlns:p14="http://schemas.microsoft.com/office/powerpoint/2007/7/12/main" val="1365978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维护模式</a:t>
            </a:r>
            <a:endParaRPr lang="zh-CN" altLang="en-US" dirty="0"/>
          </a:p>
        </p:txBody>
      </p:sp>
      <p:sp>
        <p:nvSpPr>
          <p:cNvPr id="3" name="Content Placeholder 2"/>
          <p:cNvSpPr>
            <a:spLocks noGrp="1"/>
          </p:cNvSpPr>
          <p:nvPr>
            <p:ph idx="1"/>
          </p:nvPr>
        </p:nvSpPr>
        <p:spPr/>
        <p:txBody>
          <a:bodyPr>
            <a:normAutofit/>
          </a:bodyPr>
          <a:lstStyle/>
          <a:p>
            <a:r>
              <a:rPr lang="zh-CN" altLang="en-US" dirty="0"/>
              <a:t>在维护模</a:t>
            </a:r>
            <a:r>
              <a:rPr lang="zh-CN" altLang="en-US" dirty="0" smtClean="0"/>
              <a:t>式下：</a:t>
            </a:r>
            <a:endParaRPr lang="en-US" altLang="zh-CN" dirty="0" smtClean="0"/>
          </a:p>
          <a:p>
            <a:pPr lvl="1"/>
            <a:r>
              <a:rPr lang="zh-CN" altLang="en-US" dirty="0" smtClean="0"/>
              <a:t>不再监控宿</a:t>
            </a:r>
            <a:r>
              <a:rPr lang="zh-CN" altLang="en-US" dirty="0"/>
              <a:t>主</a:t>
            </a:r>
            <a:r>
              <a:rPr lang="zh-CN" altLang="en-US" dirty="0" smtClean="0"/>
              <a:t>机状态</a:t>
            </a:r>
            <a:endParaRPr lang="en-US" altLang="zh-CN" dirty="0" smtClean="0"/>
          </a:p>
          <a:p>
            <a:pPr lvl="1"/>
            <a:r>
              <a:rPr lang="zh-CN" altLang="en-US" dirty="0"/>
              <a:t>不允</a:t>
            </a:r>
            <a:r>
              <a:rPr lang="zh-CN" altLang="en-US" dirty="0" smtClean="0"/>
              <a:t>许创建虚拟机</a:t>
            </a:r>
            <a:endParaRPr lang="en-US" altLang="zh-CN" dirty="0" smtClean="0"/>
          </a:p>
          <a:p>
            <a:pPr lvl="1"/>
            <a:r>
              <a:rPr lang="zh-CN" altLang="en-US" dirty="0"/>
              <a:t>不</a:t>
            </a:r>
            <a:r>
              <a:rPr lang="zh-CN" altLang="en-US" dirty="0" smtClean="0"/>
              <a:t>能将虚拟机移动到宿主机</a:t>
            </a:r>
            <a:endParaRPr lang="en-US" altLang="zh-CN" dirty="0" smtClean="0"/>
          </a:p>
          <a:p>
            <a:pPr lvl="1"/>
            <a:r>
              <a:rPr lang="zh-CN" altLang="en-US" dirty="0"/>
              <a:t>宿主</a:t>
            </a:r>
            <a:r>
              <a:rPr lang="zh-CN" altLang="en-US" dirty="0" smtClean="0"/>
              <a:t>机从放置列表中排除</a:t>
            </a:r>
            <a:endParaRPr lang="en-US" altLang="zh-CN" dirty="0" smtClean="0"/>
          </a:p>
          <a:p>
            <a:r>
              <a:rPr lang="zh-CN" altLang="en-US" dirty="0"/>
              <a:t>离</a:t>
            </a:r>
            <a:r>
              <a:rPr lang="zh-CN" altLang="en-US" dirty="0" smtClean="0"/>
              <a:t>开维护模式：</a:t>
            </a:r>
            <a:endParaRPr lang="en-US" altLang="zh-CN" dirty="0" smtClean="0"/>
          </a:p>
          <a:p>
            <a:pPr lvl="1"/>
            <a:r>
              <a:rPr lang="zh-CN" altLang="en-US" dirty="0" smtClean="0"/>
              <a:t>宿主机状态在下一个刷新周期更新</a:t>
            </a:r>
            <a:endParaRPr lang="en-US" altLang="zh-CN" dirty="0" smtClean="0"/>
          </a:p>
          <a:p>
            <a:pPr lvl="1"/>
            <a:r>
              <a:rPr lang="zh-CN" altLang="en-US" dirty="0"/>
              <a:t>不</a:t>
            </a:r>
            <a:r>
              <a:rPr lang="zh-CN" altLang="en-US" dirty="0" smtClean="0"/>
              <a:t>会有虚拟机自动迁移回来</a:t>
            </a:r>
            <a:endParaRPr lang="en-US" altLang="zh-CN" dirty="0" smtClean="0"/>
          </a:p>
          <a:p>
            <a:pPr lvl="1"/>
            <a:r>
              <a:rPr lang="zh-CN" altLang="en-US" dirty="0"/>
              <a:t>不</a:t>
            </a:r>
            <a:r>
              <a:rPr lang="zh-CN" altLang="en-US" dirty="0" smtClean="0"/>
              <a:t>会有虚拟机自动重启</a:t>
            </a:r>
            <a:endParaRPr lang="en-US" altLang="zh-CN" dirty="0" smtClean="0"/>
          </a:p>
          <a:p>
            <a:pPr lvl="1"/>
            <a:r>
              <a:rPr lang="zh-CN" altLang="en-US" dirty="0"/>
              <a:t>宿主</a:t>
            </a:r>
            <a:r>
              <a:rPr lang="zh-CN" altLang="en-US" dirty="0" smtClean="0"/>
              <a:t>机添加到放置列表</a:t>
            </a:r>
            <a:endParaRPr lang="zh-CN" altLang="en-US" dirty="0"/>
          </a:p>
        </p:txBody>
      </p:sp>
    </p:spTree>
    <p:extLst>
      <p:ext uri="{BB962C8B-B14F-4D97-AF65-F5344CB8AC3E}">
        <p14:creationId xmlns="" xmlns:p14="http://schemas.microsoft.com/office/powerpoint/2007/7/12/main" val="1564863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zh-CN" altLang="en-US"/>
          </a:p>
        </p:txBody>
      </p:sp>
      <p:pic>
        <p:nvPicPr>
          <p:cNvPr id="11266" name="Picture 2" descr="I:\Technical\System Center\SCVMM\R2\Configuration Snapshot\MaintenanceMode1.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r="-97"/>
          <a:stretch/>
        </p:blipFill>
        <p:spPr bwMode="auto">
          <a:xfrm>
            <a:off x="337866" y="838199"/>
            <a:ext cx="8327668" cy="584967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6" name="Oval 5"/>
          <p:cNvSpPr/>
          <p:nvPr/>
        </p:nvSpPr>
        <p:spPr>
          <a:xfrm>
            <a:off x="838200" y="32004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 xmlns:p14="http://schemas.microsoft.com/office/powerpoint/2007/7/12/main" val="147035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pic>
        <p:nvPicPr>
          <p:cNvPr id="12290" name="Picture 2" descr="I:\Technical\System Center\SCVMM\R2\Configuration Snapshot\MaintenanceMode2.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990599" y="1219200"/>
            <a:ext cx="6515987"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Tree>
    <p:extLst>
      <p:ext uri="{BB962C8B-B14F-4D97-AF65-F5344CB8AC3E}">
        <p14:creationId xmlns="" xmlns:p14="http://schemas.microsoft.com/office/powerpoint/2007/7/12/main" val="1542847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其</a:t>
            </a:r>
            <a:r>
              <a:rPr lang="zh-CN" altLang="en-US" dirty="0" smtClean="0"/>
              <a:t>他新特性（</a:t>
            </a:r>
            <a:r>
              <a:rPr lang="en-US" altLang="zh-CN" dirty="0" smtClean="0"/>
              <a:t>1</a:t>
            </a:r>
            <a:r>
              <a:rPr lang="zh-CN" altLang="en-US" dirty="0" smtClean="0"/>
              <a:t>）</a:t>
            </a:r>
            <a:endParaRPr lang="zh-CN" altLang="en-US" dirty="0"/>
          </a:p>
        </p:txBody>
      </p:sp>
      <p:sp>
        <p:nvSpPr>
          <p:cNvPr id="3" name="Content Placeholder 2"/>
          <p:cNvSpPr>
            <a:spLocks noGrp="1"/>
          </p:cNvSpPr>
          <p:nvPr>
            <p:ph idx="1"/>
          </p:nvPr>
        </p:nvSpPr>
        <p:spPr/>
        <p:txBody>
          <a:bodyPr>
            <a:normAutofit/>
          </a:bodyPr>
          <a:lstStyle/>
          <a:p>
            <a:r>
              <a:rPr lang="zh-CN" altLang="en-US" dirty="0"/>
              <a:t>虚拟</a:t>
            </a:r>
            <a:r>
              <a:rPr lang="zh-CN" altLang="en-US" dirty="0" smtClean="0"/>
              <a:t>机批量部署改进</a:t>
            </a:r>
            <a:endParaRPr lang="en-US" altLang="zh-CN" dirty="0" smtClean="0"/>
          </a:p>
          <a:p>
            <a:pPr lvl="1"/>
            <a:r>
              <a:rPr lang="zh-CN" altLang="en-US" dirty="0"/>
              <a:t>在</a:t>
            </a:r>
            <a:r>
              <a:rPr lang="en-US" altLang="zh-CN" dirty="0"/>
              <a:t>SCVMM 2008</a:t>
            </a:r>
            <a:r>
              <a:rPr lang="zh-CN" altLang="en-US" dirty="0" smtClean="0"/>
              <a:t>中，通过模板部署新虚拟机需要通</a:t>
            </a:r>
            <a:r>
              <a:rPr lang="zh-CN" altLang="en-US" dirty="0"/>
              <a:t>过网络将</a:t>
            </a:r>
            <a:r>
              <a:rPr lang="en-US" altLang="zh-CN" dirty="0"/>
              <a:t>VHD</a:t>
            </a:r>
            <a:r>
              <a:rPr lang="zh-CN" altLang="en-US" dirty="0"/>
              <a:t>文件从</a:t>
            </a:r>
            <a:r>
              <a:rPr lang="en-US" altLang="zh-CN" dirty="0"/>
              <a:t>Library</a:t>
            </a:r>
            <a:r>
              <a:rPr lang="zh-CN" altLang="en-US" dirty="0"/>
              <a:t>复制到目标宿主机上</a:t>
            </a:r>
            <a:r>
              <a:rPr lang="zh-CN" altLang="en-US" dirty="0" smtClean="0"/>
              <a:t>。</a:t>
            </a:r>
            <a:endParaRPr lang="en-US" altLang="zh-CN" dirty="0" smtClean="0"/>
          </a:p>
          <a:p>
            <a:pPr lvl="1"/>
            <a:r>
              <a:rPr lang="zh-CN" altLang="en-US" dirty="0" smtClean="0"/>
              <a:t>客户反馈：可</a:t>
            </a:r>
            <a:r>
              <a:rPr lang="zh-CN" altLang="en-US" dirty="0"/>
              <a:t>以利用</a:t>
            </a:r>
            <a:r>
              <a:rPr lang="en-US" altLang="zh-CN" dirty="0"/>
              <a:t>SAN</a:t>
            </a:r>
            <a:r>
              <a:rPr lang="zh-CN" altLang="en-US" dirty="0"/>
              <a:t>技术克</a:t>
            </a:r>
            <a:r>
              <a:rPr lang="zh-CN" altLang="en-US" dirty="0" smtClean="0"/>
              <a:t>隆包</a:t>
            </a:r>
            <a:r>
              <a:rPr lang="zh-CN" altLang="en-US" dirty="0"/>
              <a:t>含</a:t>
            </a:r>
            <a:r>
              <a:rPr lang="en-US" altLang="zh-CN" dirty="0"/>
              <a:t>VHD</a:t>
            </a:r>
            <a:r>
              <a:rPr lang="zh-CN" altLang="en-US" dirty="0"/>
              <a:t>文件的</a:t>
            </a:r>
            <a:r>
              <a:rPr lang="en-US" altLang="zh-CN" dirty="0"/>
              <a:t>LUN</a:t>
            </a:r>
            <a:r>
              <a:rPr lang="zh-CN" altLang="en-US" dirty="0"/>
              <a:t>到目标主机</a:t>
            </a:r>
            <a:r>
              <a:rPr lang="zh-CN" altLang="en-US" dirty="0" smtClean="0"/>
              <a:t>上</a:t>
            </a:r>
            <a:endParaRPr lang="en-US" altLang="zh-CN" dirty="0" smtClean="0"/>
          </a:p>
          <a:p>
            <a:pPr lvl="1"/>
            <a:r>
              <a:rPr lang="zh-CN" altLang="en-US" dirty="0" smtClean="0"/>
              <a:t>同时</a:t>
            </a:r>
            <a:r>
              <a:rPr lang="zh-CN" altLang="en-US" dirty="0"/>
              <a:t>客</a:t>
            </a:r>
            <a:r>
              <a:rPr lang="zh-CN" altLang="en-US" dirty="0" smtClean="0"/>
              <a:t>户希</a:t>
            </a:r>
            <a:r>
              <a:rPr lang="zh-CN" altLang="en-US" dirty="0"/>
              <a:t>望使用</a:t>
            </a:r>
            <a:r>
              <a:rPr lang="en-US" altLang="zh-CN" dirty="0"/>
              <a:t>SCVMM</a:t>
            </a:r>
            <a:r>
              <a:rPr lang="zh-CN" altLang="en-US" dirty="0"/>
              <a:t>的模板来自定义虚拟机</a:t>
            </a:r>
            <a:r>
              <a:rPr lang="en-US" altLang="zh-CN" dirty="0"/>
              <a:t>OS</a:t>
            </a:r>
            <a:r>
              <a:rPr lang="zh-CN" altLang="en-US" dirty="0"/>
              <a:t>并完</a:t>
            </a:r>
            <a:r>
              <a:rPr lang="zh-CN" altLang="en-US" dirty="0" smtClean="0"/>
              <a:t>成</a:t>
            </a:r>
            <a:r>
              <a:rPr lang="zh-CN" altLang="en-US" dirty="0"/>
              <a:t>集成组件</a:t>
            </a:r>
            <a:r>
              <a:rPr lang="zh-CN" altLang="en-US" dirty="0" smtClean="0"/>
              <a:t>的</a:t>
            </a:r>
            <a:r>
              <a:rPr lang="zh-CN" altLang="en-US" dirty="0"/>
              <a:t>安</a:t>
            </a:r>
            <a:r>
              <a:rPr lang="zh-CN" altLang="en-US" dirty="0" smtClean="0"/>
              <a:t>装</a:t>
            </a:r>
            <a:endParaRPr lang="en-US" altLang="zh-CN" dirty="0" smtClean="0"/>
          </a:p>
          <a:p>
            <a:pPr lvl="1"/>
            <a:r>
              <a:rPr lang="zh-CN" altLang="en-US" dirty="0" smtClean="0"/>
              <a:t>在</a:t>
            </a:r>
            <a:r>
              <a:rPr lang="en-US" altLang="zh-CN" dirty="0" smtClean="0"/>
              <a:t>SCVMM </a:t>
            </a:r>
            <a:r>
              <a:rPr lang="en-US" altLang="zh-CN" dirty="0"/>
              <a:t>2008 </a:t>
            </a:r>
            <a:r>
              <a:rPr lang="en-US" altLang="zh-CN" dirty="0" smtClean="0"/>
              <a:t>R2</a:t>
            </a:r>
            <a:r>
              <a:rPr lang="zh-CN" altLang="en-US" dirty="0" smtClean="0"/>
              <a:t>中，</a:t>
            </a:r>
            <a:r>
              <a:rPr lang="zh-CN" altLang="en-US" dirty="0"/>
              <a:t>你可以使用</a:t>
            </a:r>
            <a:r>
              <a:rPr lang="en-US" altLang="zh-CN" dirty="0"/>
              <a:t>PowerShell</a:t>
            </a:r>
            <a:r>
              <a:rPr lang="zh-CN" altLang="en-US" dirty="0"/>
              <a:t>脚</a:t>
            </a:r>
            <a:r>
              <a:rPr lang="zh-CN" altLang="en-US" dirty="0" smtClean="0"/>
              <a:t>本创</a:t>
            </a:r>
            <a:r>
              <a:rPr lang="zh-CN" altLang="en-US" dirty="0"/>
              <a:t>建新虚拟机，</a:t>
            </a:r>
            <a:r>
              <a:rPr lang="zh-CN" altLang="en-US" dirty="0" smtClean="0"/>
              <a:t>并指定其使用准</a:t>
            </a:r>
            <a:r>
              <a:rPr lang="zh-CN" altLang="en-US" dirty="0"/>
              <a:t>备好的</a:t>
            </a:r>
            <a:r>
              <a:rPr lang="en-US" altLang="zh-CN" dirty="0" smtClean="0"/>
              <a:t>VHD</a:t>
            </a:r>
          </a:p>
          <a:p>
            <a:endParaRPr lang="zh-CN" altLang="en-US" dirty="0"/>
          </a:p>
        </p:txBody>
      </p:sp>
    </p:spTree>
    <p:extLst>
      <p:ext uri="{BB962C8B-B14F-4D97-AF65-F5344CB8AC3E}">
        <p14:creationId xmlns="" xmlns:p14="http://schemas.microsoft.com/office/powerpoint/2007/7/12/main" val="3640357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微</a:t>
            </a:r>
            <a:r>
              <a:rPr lang="zh-CN" altLang="en-US" dirty="0" smtClean="0"/>
              <a:t>软</a:t>
            </a:r>
            <a:r>
              <a:rPr lang="zh-CN" altLang="en-US" dirty="0"/>
              <a:t>服务器</a:t>
            </a:r>
            <a:r>
              <a:rPr lang="zh-CN" altLang="en-US" dirty="0" smtClean="0"/>
              <a:t>虚</a:t>
            </a:r>
            <a:r>
              <a:rPr lang="zh-CN" altLang="en-US" dirty="0"/>
              <a:t>拟化解决方案简</a:t>
            </a:r>
            <a:r>
              <a:rPr lang="zh-CN" altLang="en-US" dirty="0" smtClean="0"/>
              <a:t>介</a:t>
            </a:r>
            <a:endParaRPr lang="zh-CN" altLang="en-US" dirty="0"/>
          </a:p>
        </p:txBody>
      </p:sp>
      <p:sp>
        <p:nvSpPr>
          <p:cNvPr id="5" name="Text Placeholder 4"/>
          <p:cNvSpPr>
            <a:spLocks noGrp="1"/>
          </p:cNvSpPr>
          <p:nvPr>
            <p:ph type="body" idx="1"/>
          </p:nvPr>
        </p:nvSpPr>
        <p:spPr/>
        <p:txBody>
          <a:bodyPr/>
          <a:lstStyle/>
          <a:p>
            <a:endParaRPr lang="zh-CN" altLang="en-US"/>
          </a:p>
        </p:txBody>
      </p:sp>
    </p:spTree>
    <p:extLst>
      <p:ext uri="{BB962C8B-B14F-4D97-AF65-F5344CB8AC3E}">
        <p14:creationId xmlns="" xmlns:p14="http://schemas.microsoft.com/office/powerpoint/2007/7/12/main" val="312578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其</a:t>
            </a:r>
            <a:r>
              <a:rPr lang="zh-CN" altLang="en-US" dirty="0" smtClean="0"/>
              <a:t>他新特性（</a:t>
            </a:r>
            <a:r>
              <a:rPr lang="en-US" altLang="zh-CN" dirty="0" smtClean="0"/>
              <a:t>2</a:t>
            </a:r>
            <a:r>
              <a:rPr lang="zh-CN" altLang="en-US" dirty="0" smtClean="0"/>
              <a:t>）</a:t>
            </a:r>
            <a:endParaRPr lang="zh-CN" altLang="en-US" dirty="0"/>
          </a:p>
        </p:txBody>
      </p:sp>
      <p:sp>
        <p:nvSpPr>
          <p:cNvPr id="3" name="Content Placeholder 2"/>
          <p:cNvSpPr>
            <a:spLocks noGrp="1"/>
          </p:cNvSpPr>
          <p:nvPr>
            <p:ph idx="1"/>
          </p:nvPr>
        </p:nvSpPr>
        <p:spPr/>
        <p:txBody>
          <a:bodyPr>
            <a:normAutofit/>
          </a:bodyPr>
          <a:lstStyle/>
          <a:p>
            <a:r>
              <a:rPr lang="zh-CN" altLang="en-US" dirty="0" smtClean="0"/>
              <a:t>主</a:t>
            </a:r>
            <a:r>
              <a:rPr lang="zh-CN" altLang="en-US" dirty="0"/>
              <a:t>机兼容性检</a:t>
            </a:r>
            <a:r>
              <a:rPr lang="zh-CN" altLang="en-US" dirty="0" smtClean="0"/>
              <a:t>查</a:t>
            </a:r>
            <a:endParaRPr lang="en-US" altLang="zh-CN" dirty="0" smtClean="0"/>
          </a:p>
          <a:p>
            <a:pPr lvl="1"/>
            <a:r>
              <a:rPr lang="zh-CN" altLang="en-US" dirty="0"/>
              <a:t>迁移虚拟机要求目标主机硬件与虚拟机兼</a:t>
            </a:r>
            <a:r>
              <a:rPr lang="zh-CN" altLang="en-US" dirty="0" smtClean="0"/>
              <a:t>容</a:t>
            </a:r>
            <a:endParaRPr lang="en-US" altLang="zh-CN" dirty="0" smtClean="0"/>
          </a:p>
          <a:p>
            <a:pPr lvl="1"/>
            <a:endParaRPr lang="en-US" altLang="zh-CN" dirty="0" smtClean="0"/>
          </a:p>
          <a:p>
            <a:pPr lvl="1"/>
            <a:r>
              <a:rPr lang="zh-CN" altLang="en-US" dirty="0" smtClean="0"/>
              <a:t>在</a:t>
            </a:r>
            <a:r>
              <a:rPr lang="en-US" altLang="zh-CN" dirty="0"/>
              <a:t>SCVMM 2008 </a:t>
            </a:r>
            <a:r>
              <a:rPr lang="en-US" altLang="zh-CN" dirty="0" smtClean="0"/>
              <a:t>R2</a:t>
            </a:r>
            <a:r>
              <a:rPr lang="zh-CN" altLang="en-US" dirty="0"/>
              <a:t>中</a:t>
            </a:r>
            <a:r>
              <a:rPr lang="zh-CN" altLang="en-US" dirty="0" smtClean="0"/>
              <a:t>加</a:t>
            </a:r>
            <a:r>
              <a:rPr lang="zh-CN" altLang="en-US" dirty="0"/>
              <a:t>入了对硬件兼容性的深度检</a:t>
            </a:r>
            <a:r>
              <a:rPr lang="zh-CN" altLang="en-US" dirty="0" smtClean="0"/>
              <a:t>查</a:t>
            </a:r>
            <a:endParaRPr lang="en-US" altLang="zh-CN" dirty="0" smtClean="0"/>
          </a:p>
          <a:p>
            <a:pPr lvl="1"/>
            <a:endParaRPr lang="zh-CN" altLang="en-US" dirty="0"/>
          </a:p>
          <a:p>
            <a:pPr lvl="1"/>
            <a:r>
              <a:rPr lang="en-US" altLang="zh-CN" dirty="0" smtClean="0"/>
              <a:t>SCVMM </a:t>
            </a:r>
            <a:r>
              <a:rPr lang="en-US" altLang="zh-CN" dirty="0"/>
              <a:t>2008 R2</a:t>
            </a:r>
            <a:r>
              <a:rPr lang="zh-CN" altLang="en-US" dirty="0"/>
              <a:t>允许用户选择让虚拟机不使用某些</a:t>
            </a:r>
            <a:r>
              <a:rPr lang="en-US" altLang="zh-CN" dirty="0"/>
              <a:t>CPU</a:t>
            </a:r>
            <a:r>
              <a:rPr lang="zh-CN" altLang="en-US" dirty="0"/>
              <a:t>特性，以使得虚拟机能够与宿主机兼</a:t>
            </a:r>
            <a:r>
              <a:rPr lang="zh-CN" altLang="en-US" dirty="0" smtClean="0"/>
              <a:t>容</a:t>
            </a:r>
            <a:endParaRPr lang="en-US" altLang="zh-CN" dirty="0" smtClean="0"/>
          </a:p>
          <a:p>
            <a:endParaRPr lang="zh-CN" altLang="en-US" dirty="0"/>
          </a:p>
        </p:txBody>
      </p:sp>
    </p:spTree>
    <p:extLst>
      <p:ext uri="{BB962C8B-B14F-4D97-AF65-F5344CB8AC3E}">
        <p14:creationId xmlns="" xmlns:p14="http://schemas.microsoft.com/office/powerpoint/2007/7/12/main" val="2900413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其</a:t>
            </a:r>
            <a:r>
              <a:rPr lang="zh-CN" altLang="en-US" dirty="0" smtClean="0"/>
              <a:t>他新特性（</a:t>
            </a:r>
            <a:r>
              <a:rPr lang="en-US" altLang="zh-CN" dirty="0" smtClean="0"/>
              <a:t>3</a:t>
            </a:r>
            <a:r>
              <a:rPr lang="zh-CN" altLang="en-US" dirty="0" smtClean="0"/>
              <a:t>）</a:t>
            </a:r>
            <a:endParaRPr lang="zh-CN" altLang="en-US" dirty="0"/>
          </a:p>
        </p:txBody>
      </p:sp>
      <p:sp>
        <p:nvSpPr>
          <p:cNvPr id="3" name="Content Placeholder 2"/>
          <p:cNvSpPr>
            <a:spLocks noGrp="1"/>
          </p:cNvSpPr>
          <p:nvPr>
            <p:ph idx="1"/>
          </p:nvPr>
        </p:nvSpPr>
        <p:spPr/>
        <p:txBody>
          <a:bodyPr>
            <a:normAutofit lnSpcReduction="10000"/>
          </a:bodyPr>
          <a:lstStyle/>
          <a:p>
            <a:r>
              <a:rPr lang="zh-CN" altLang="en-US" dirty="0" smtClean="0"/>
              <a:t>网</a:t>
            </a:r>
            <a:r>
              <a:rPr lang="zh-CN" altLang="en-US" dirty="0"/>
              <a:t>络相关特性的增</a:t>
            </a:r>
            <a:r>
              <a:rPr lang="zh-CN" altLang="en-US" dirty="0" smtClean="0"/>
              <a:t>强</a:t>
            </a:r>
            <a:endParaRPr lang="en-US" altLang="zh-CN" dirty="0" smtClean="0"/>
          </a:p>
          <a:p>
            <a:pPr lvl="1"/>
            <a:r>
              <a:rPr lang="en-US" altLang="zh-CN" dirty="0"/>
              <a:t>Windows Server 2008 R2</a:t>
            </a:r>
            <a:r>
              <a:rPr lang="zh-CN" altLang="en-US" dirty="0"/>
              <a:t>支持两种类型的网络优化：</a:t>
            </a:r>
            <a:r>
              <a:rPr lang="en-US" altLang="zh-CN" dirty="0"/>
              <a:t>VMQ</a:t>
            </a:r>
            <a:r>
              <a:rPr lang="zh-CN" altLang="en-US" dirty="0"/>
              <a:t>和</a:t>
            </a:r>
            <a:r>
              <a:rPr lang="en-US" altLang="zh-CN" dirty="0" smtClean="0"/>
              <a:t>Chimney</a:t>
            </a:r>
          </a:p>
          <a:p>
            <a:pPr lvl="1"/>
            <a:endParaRPr lang="en-US" altLang="zh-CN" dirty="0" smtClean="0"/>
          </a:p>
          <a:p>
            <a:pPr lvl="1"/>
            <a:r>
              <a:rPr lang="zh-CN" altLang="en-US" dirty="0" smtClean="0"/>
              <a:t>在</a:t>
            </a:r>
            <a:r>
              <a:rPr lang="zh-CN" altLang="en-US" dirty="0"/>
              <a:t>创建虚拟机时，用户可以选择该虚拟机是否使用网络优</a:t>
            </a:r>
            <a:r>
              <a:rPr lang="zh-CN" altLang="en-US" dirty="0" smtClean="0"/>
              <a:t>化</a:t>
            </a:r>
            <a:endParaRPr lang="en-US" altLang="zh-CN" dirty="0" smtClean="0"/>
          </a:p>
          <a:p>
            <a:pPr lvl="1"/>
            <a:endParaRPr lang="en-US" altLang="zh-CN" dirty="0" smtClean="0"/>
          </a:p>
          <a:p>
            <a:pPr lvl="1"/>
            <a:r>
              <a:rPr lang="zh-CN" altLang="en-US" dirty="0" smtClean="0"/>
              <a:t>在</a:t>
            </a:r>
            <a:r>
              <a:rPr lang="zh-CN" altLang="en-US" dirty="0"/>
              <a:t>发布虚拟机时，</a:t>
            </a:r>
            <a:r>
              <a:rPr lang="en-US" altLang="zh-CN" dirty="0"/>
              <a:t>SCVMM 2008 R2</a:t>
            </a:r>
            <a:r>
              <a:rPr lang="zh-CN" altLang="en-US" dirty="0"/>
              <a:t>会自动检测并且显示该主机是否支持这两种类型的网络优</a:t>
            </a:r>
            <a:r>
              <a:rPr lang="zh-CN" altLang="en-US" dirty="0" smtClean="0"/>
              <a:t>化</a:t>
            </a:r>
            <a:endParaRPr lang="en-US" altLang="zh-CN" dirty="0" smtClean="0"/>
          </a:p>
          <a:p>
            <a:pPr lvl="1"/>
            <a:endParaRPr lang="zh-CN" altLang="en-US" dirty="0"/>
          </a:p>
          <a:p>
            <a:pPr lvl="1"/>
            <a:r>
              <a:rPr lang="zh-CN" altLang="en-US" dirty="0" smtClean="0"/>
              <a:t>管</a:t>
            </a:r>
            <a:r>
              <a:rPr lang="zh-CN" altLang="en-US" dirty="0"/>
              <a:t>理员可以允许或禁止虚拟机篡改设置自身的</a:t>
            </a:r>
            <a:r>
              <a:rPr lang="en-US" altLang="zh-CN" dirty="0"/>
              <a:t>MAC</a:t>
            </a:r>
            <a:r>
              <a:rPr lang="zh-CN" altLang="en-US" dirty="0"/>
              <a:t>地</a:t>
            </a:r>
            <a:r>
              <a:rPr lang="zh-CN" altLang="en-US" dirty="0" smtClean="0"/>
              <a:t>址</a:t>
            </a:r>
            <a:endParaRPr lang="en-US" altLang="zh-CN" dirty="0" smtClean="0"/>
          </a:p>
          <a:p>
            <a:endParaRPr lang="zh-CN" altLang="en-US" dirty="0"/>
          </a:p>
        </p:txBody>
      </p:sp>
    </p:spTree>
    <p:extLst>
      <p:ext uri="{BB962C8B-B14F-4D97-AF65-F5344CB8AC3E}">
        <p14:creationId xmlns="" xmlns:p14="http://schemas.microsoft.com/office/powerpoint/2007/7/12/main" val="2900413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a:t>SCVMM</a:t>
            </a:r>
            <a:r>
              <a:rPr lang="zh-CN" altLang="en-US" dirty="0"/>
              <a:t>的助</a:t>
            </a:r>
            <a:r>
              <a:rPr lang="zh-CN" altLang="en-US" dirty="0" smtClean="0"/>
              <a:t>手们</a:t>
            </a:r>
            <a:endParaRPr lang="zh-CN" altLang="en-US" dirty="0"/>
          </a:p>
        </p:txBody>
      </p:sp>
      <p:sp>
        <p:nvSpPr>
          <p:cNvPr id="5" name="Text Placeholder 4"/>
          <p:cNvSpPr>
            <a:spLocks noGrp="1"/>
          </p:cNvSpPr>
          <p:nvPr>
            <p:ph type="body" idx="1"/>
          </p:nvPr>
        </p:nvSpPr>
        <p:spPr/>
        <p:txBody>
          <a:bodyPr/>
          <a:lstStyle/>
          <a:p>
            <a:endParaRPr lang="zh-CN" altLang="en-US"/>
          </a:p>
        </p:txBody>
      </p:sp>
    </p:spTree>
    <p:extLst>
      <p:ext uri="{BB962C8B-B14F-4D97-AF65-F5344CB8AC3E}">
        <p14:creationId xmlns="" xmlns:p14="http://schemas.microsoft.com/office/powerpoint/2007/7/12/main" val="4119970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MPSRPT for SCVMM</a:t>
            </a:r>
            <a:endParaRPr lang="zh-CN" altLang="en-US" dirty="0"/>
          </a:p>
        </p:txBody>
      </p:sp>
      <p:sp>
        <p:nvSpPr>
          <p:cNvPr id="5" name="Content Placeholder 4"/>
          <p:cNvSpPr>
            <a:spLocks noGrp="1"/>
          </p:cNvSpPr>
          <p:nvPr>
            <p:ph idx="1"/>
          </p:nvPr>
        </p:nvSpPr>
        <p:spPr/>
        <p:txBody>
          <a:bodyPr>
            <a:normAutofit fontScale="92500" lnSpcReduction="10000"/>
          </a:bodyPr>
          <a:lstStyle/>
          <a:p>
            <a:r>
              <a:rPr lang="zh-CN" altLang="en-US" dirty="0" smtClean="0"/>
              <a:t>目的：收集详细的系统状态和</a:t>
            </a:r>
            <a:r>
              <a:rPr lang="en-US" altLang="zh-CN" dirty="0" smtClean="0"/>
              <a:t>SCVMM</a:t>
            </a:r>
            <a:r>
              <a:rPr lang="zh-CN" altLang="en-US" dirty="0" smtClean="0"/>
              <a:t>的配置信息</a:t>
            </a:r>
            <a:endParaRPr lang="en-US" altLang="zh-CN" dirty="0" smtClean="0"/>
          </a:p>
          <a:p>
            <a:r>
              <a:rPr lang="zh-CN" altLang="en-US" dirty="0"/>
              <a:t>工</a:t>
            </a:r>
            <a:r>
              <a:rPr lang="zh-CN" altLang="en-US" dirty="0" smtClean="0"/>
              <a:t>具不对注册表和操作系统配置做任何修改</a:t>
            </a:r>
            <a:endParaRPr lang="en-US" altLang="zh-CN" dirty="0" smtClean="0"/>
          </a:p>
          <a:p>
            <a:r>
              <a:rPr lang="zh-CN" altLang="en-US" dirty="0"/>
              <a:t>以</a:t>
            </a:r>
            <a:r>
              <a:rPr lang="zh-CN" altLang="en-US" dirty="0" smtClean="0"/>
              <a:t>下信息将被收集</a:t>
            </a:r>
            <a:endParaRPr lang="en-US" altLang="zh-CN" dirty="0" smtClean="0"/>
          </a:p>
          <a:p>
            <a:pPr lvl="1"/>
            <a:r>
              <a:rPr lang="en-US" altLang="zh-CN" dirty="0" smtClean="0"/>
              <a:t>Virtual </a:t>
            </a:r>
            <a:r>
              <a:rPr lang="en-US" altLang="zh-CN" dirty="0"/>
              <a:t>Machine Manager traces</a:t>
            </a:r>
          </a:p>
          <a:p>
            <a:pPr lvl="1"/>
            <a:r>
              <a:rPr lang="en-US" altLang="zh-CN" dirty="0" smtClean="0"/>
              <a:t>Virtual </a:t>
            </a:r>
            <a:r>
              <a:rPr lang="en-US" altLang="zh-CN" dirty="0"/>
              <a:t>Machine Manager database</a:t>
            </a:r>
          </a:p>
          <a:p>
            <a:pPr lvl="1"/>
            <a:r>
              <a:rPr lang="en-US" altLang="zh-CN" dirty="0" smtClean="0"/>
              <a:t>Windows </a:t>
            </a:r>
            <a:r>
              <a:rPr lang="en-US" altLang="zh-CN" dirty="0"/>
              <a:t>event logs and virtual server event logs</a:t>
            </a:r>
          </a:p>
          <a:p>
            <a:pPr lvl="1"/>
            <a:r>
              <a:rPr lang="en-US" altLang="zh-CN" dirty="0" smtClean="0"/>
              <a:t>IP </a:t>
            </a:r>
            <a:r>
              <a:rPr lang="en-US" altLang="zh-CN" dirty="0"/>
              <a:t>address</a:t>
            </a:r>
          </a:p>
          <a:p>
            <a:pPr lvl="1"/>
            <a:r>
              <a:rPr lang="en-US" altLang="zh-CN" dirty="0" smtClean="0"/>
              <a:t>Virtual </a:t>
            </a:r>
            <a:r>
              <a:rPr lang="en-US" altLang="zh-CN" dirty="0"/>
              <a:t>Machine Manager setup logs</a:t>
            </a:r>
          </a:p>
          <a:p>
            <a:pPr lvl="1"/>
            <a:r>
              <a:rPr lang="en-US" altLang="zh-CN" dirty="0" smtClean="0"/>
              <a:t>SQL </a:t>
            </a:r>
            <a:r>
              <a:rPr lang="en-US" altLang="zh-CN" dirty="0"/>
              <a:t>Server setup logs</a:t>
            </a:r>
          </a:p>
          <a:p>
            <a:pPr lvl="1"/>
            <a:r>
              <a:rPr lang="en-US" altLang="zh-CN" dirty="0" smtClean="0"/>
              <a:t>Registry </a:t>
            </a:r>
            <a:r>
              <a:rPr lang="en-US" altLang="zh-CN" dirty="0"/>
              <a:t>information</a:t>
            </a:r>
          </a:p>
          <a:p>
            <a:pPr lvl="1"/>
            <a:r>
              <a:rPr lang="en-US" altLang="zh-CN" dirty="0" smtClean="0"/>
              <a:t>Open </a:t>
            </a:r>
            <a:r>
              <a:rPr lang="en-US" altLang="zh-CN" dirty="0"/>
              <a:t>ports information</a:t>
            </a:r>
          </a:p>
          <a:p>
            <a:pPr lvl="1"/>
            <a:r>
              <a:rPr lang="en-US" altLang="zh-CN" dirty="0" smtClean="0"/>
              <a:t>System </a:t>
            </a:r>
            <a:r>
              <a:rPr lang="en-US" altLang="zh-CN" dirty="0"/>
              <a:t>Information (</a:t>
            </a:r>
            <a:r>
              <a:rPr lang="en-US" altLang="zh-CN" dirty="0" err="1"/>
              <a:t>msinfo</a:t>
            </a:r>
            <a:r>
              <a:rPr lang="en-US" altLang="zh-CN" dirty="0"/>
              <a:t>)</a:t>
            </a:r>
            <a:endParaRPr lang="en-US" altLang="zh-CN" dirty="0" smtClean="0"/>
          </a:p>
          <a:p>
            <a:endParaRPr lang="zh-CN" altLang="en-US" dirty="0"/>
          </a:p>
        </p:txBody>
      </p:sp>
    </p:spTree>
    <p:extLst>
      <p:ext uri="{BB962C8B-B14F-4D97-AF65-F5344CB8AC3E}">
        <p14:creationId xmlns="" xmlns:p14="http://schemas.microsoft.com/office/powerpoint/2007/7/12/main" val="3959245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VMMCA for SCVMM</a:t>
            </a:r>
            <a:endParaRPr lang="zh-CN" altLang="en-US" dirty="0"/>
          </a:p>
        </p:txBody>
      </p:sp>
      <p:sp>
        <p:nvSpPr>
          <p:cNvPr id="3" name="Content Placeholder 2"/>
          <p:cNvSpPr>
            <a:spLocks noGrp="1"/>
          </p:cNvSpPr>
          <p:nvPr>
            <p:ph idx="1"/>
          </p:nvPr>
        </p:nvSpPr>
        <p:spPr/>
        <p:txBody>
          <a:bodyPr/>
          <a:lstStyle/>
          <a:p>
            <a:endParaRPr lang="zh-CN" altLang="en-US"/>
          </a:p>
        </p:txBody>
      </p:sp>
      <p:pic>
        <p:nvPicPr>
          <p:cNvPr id="13314" name="Picture 2" descr="I:\Technical\System Center\SCVMM\R2\Configuration Snapshot\VMMCA1.jpg"/>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304800" y="990600"/>
            <a:ext cx="4527699" cy="446336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13315" name="Picture 3" descr="I:\Technical\System Center\SCVMM\R2\Configuration Snapshot\VMMCA2.jpg"/>
          <p:cNvPicPr>
            <a:picLocks noChangeAspect="1" noChangeArrowheads="1"/>
          </p:cNvPicPr>
          <p:nvPr/>
        </p:nvPicPr>
        <p:blipFill rotWithShape="1">
          <a:blip r:embed="rId4" cstate="screen">
            <a:extLst>
              <a:ext uri="28A0092B-C50C-407e-A947-70E740481C1C">
                <a14:useLocalDpi xmlns="" xmlns:a14="http://schemas.microsoft.com/office/drawing/2007/7/7/main"/>
              </a:ext>
            </a:extLst>
          </a:blip>
          <a:srcRect/>
          <a:stretch/>
        </p:blipFill>
        <p:spPr bwMode="auto">
          <a:xfrm>
            <a:off x="2286000" y="3429000"/>
            <a:ext cx="6553200" cy="31428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spTree>
    <p:extLst>
      <p:ext uri="{BB962C8B-B14F-4D97-AF65-F5344CB8AC3E}">
        <p14:creationId xmlns="" xmlns:p14="http://schemas.microsoft.com/office/powerpoint/2007/7/12/main" val="4164544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与</a:t>
            </a:r>
            <a:r>
              <a:rPr lang="en-US" altLang="zh-CN" dirty="0" smtClean="0"/>
              <a:t>SCOM</a:t>
            </a:r>
            <a:r>
              <a:rPr lang="zh-CN" altLang="en-US" dirty="0" smtClean="0"/>
              <a:t>集成的报表</a:t>
            </a:r>
            <a:endParaRPr lang="zh-CN" altLang="en-US" dirty="0"/>
          </a:p>
        </p:txBody>
      </p:sp>
      <p:pic>
        <p:nvPicPr>
          <p:cNvPr id="14339" name="Picture 3"/>
          <p:cNvPicPr>
            <a:picLocks noChangeAspect="1" noChangeArrowheads="1"/>
          </p:cNvPicPr>
          <p:nvPr/>
        </p:nvPicPr>
        <p:blipFill rotWithShape="1">
          <a:blip r:embed="rId3" cstate="screen">
            <a:extLst>
              <a:ext uri="28A0092B-C50C-407e-A947-70E740481C1C">
                <a14:useLocalDpi xmlns="" xmlns:a14="http://schemas.microsoft.com/office/drawing/2007/7/7/main"/>
              </a:ext>
            </a:extLst>
          </a:blip>
          <a:srcRect/>
          <a:stretch/>
        </p:blipFill>
        <p:spPr bwMode="auto">
          <a:xfrm>
            <a:off x="152400" y="914400"/>
            <a:ext cx="7377223" cy="21221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4" cstate="screen">
            <a:extLst>
              <a:ext uri="28A0092B-C50C-407e-A947-70E740481C1C">
                <a14:useLocalDpi xmlns="" xmlns:a14="http://schemas.microsoft.com/office/drawing/2007/7/7/main"/>
              </a:ext>
            </a:extLst>
          </a:blip>
          <a:srcRect/>
          <a:stretch/>
        </p:blipFill>
        <p:spPr bwMode="auto">
          <a:xfrm>
            <a:off x="3581400" y="1295400"/>
            <a:ext cx="5236535" cy="45953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Lst>
        </p:spPr>
      </p:pic>
      <p:pic>
        <p:nvPicPr>
          <p:cNvPr id="14341" name="Picture 5"/>
          <p:cNvPicPr>
            <a:picLocks noChangeAspect="1" noChangeArrowheads="1"/>
          </p:cNvPicPr>
          <p:nvPr/>
        </p:nvPicPr>
        <p:blipFill rotWithShape="1">
          <a:blip r:embed="rId5" cstate="screen">
            <a:extLst>
              <a:ext uri="28A0092B-C50C-407e-A947-70E740481C1C">
                <a14:useLocalDpi xmlns="" xmlns:a14="http://schemas.microsoft.com/office/drawing/2007/7/7/main"/>
              </a:ext>
            </a:extLst>
          </a:blip>
          <a:srcRect/>
          <a:stretch/>
        </p:blipFill>
        <p:spPr bwMode="auto">
          <a:xfrm>
            <a:off x="304800" y="1828800"/>
            <a:ext cx="7297479" cy="481062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Lst>
        </p:spPr>
      </p:pic>
    </p:spTree>
    <p:extLst>
      <p:ext uri="{BB962C8B-B14F-4D97-AF65-F5344CB8AC3E}">
        <p14:creationId xmlns="" xmlns:p14="http://schemas.microsoft.com/office/powerpoint/2007/7/12/main" val="24650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1+#ppt_w/2"/>
                                          </p:val>
                                        </p:tav>
                                        <p:tav tm="100000">
                                          <p:val>
                                            <p:strVal val="#ppt_x"/>
                                          </p:val>
                                        </p:tav>
                                      </p:tavLst>
                                    </p:anim>
                                    <p:anim calcmode="lin" valueType="num">
                                      <p:cBhvr additive="base">
                                        <p:cTn id="14"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ppt_x"/>
                                          </p:val>
                                        </p:tav>
                                        <p:tav tm="100000">
                                          <p:val>
                                            <p:strVal val="#ppt_x"/>
                                          </p:val>
                                        </p:tav>
                                      </p:tavLst>
                                    </p:anim>
                                    <p:anim calcmode="lin" valueType="num">
                                      <p:cBhvr additive="base">
                                        <p:cTn id="20"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zh-CN" altLang="en-US" dirty="0"/>
          </a:p>
        </p:txBody>
      </p:sp>
      <p:sp>
        <p:nvSpPr>
          <p:cNvPr id="3" name="Content Placeholder 2"/>
          <p:cNvSpPr>
            <a:spLocks noGrp="1"/>
          </p:cNvSpPr>
          <p:nvPr>
            <p:ph idx="1"/>
          </p:nvPr>
        </p:nvSpPr>
        <p:spPr/>
        <p:txBody>
          <a:bodyPr/>
          <a:lstStyle/>
          <a:p>
            <a:r>
              <a:rPr lang="en-US" altLang="zh-CN" dirty="0" smtClean="0"/>
              <a:t>SCVMM</a:t>
            </a:r>
            <a:r>
              <a:rPr lang="zh-CN" altLang="en-US" dirty="0" smtClean="0"/>
              <a:t>是</a:t>
            </a:r>
            <a:r>
              <a:rPr lang="en-US" altLang="zh-CN" dirty="0" smtClean="0"/>
              <a:t>System Center</a:t>
            </a:r>
            <a:r>
              <a:rPr lang="zh-CN" altLang="en-US" dirty="0" smtClean="0"/>
              <a:t>系列产品中专门针对服务器虚拟化的管理软件</a:t>
            </a:r>
            <a:endParaRPr lang="en-US" altLang="zh-CN" dirty="0" smtClean="0"/>
          </a:p>
          <a:p>
            <a:endParaRPr lang="en-US" altLang="zh-CN" dirty="0" smtClean="0"/>
          </a:p>
          <a:p>
            <a:r>
              <a:rPr lang="en-US" altLang="zh-CN" dirty="0" smtClean="0"/>
              <a:t>Hyper-V</a:t>
            </a:r>
            <a:r>
              <a:rPr lang="zh-CN" altLang="en-US" dirty="0" smtClean="0"/>
              <a:t>实现虚拟化的功能，</a:t>
            </a:r>
            <a:r>
              <a:rPr lang="en-US" altLang="zh-CN" dirty="0" smtClean="0"/>
              <a:t>SCVMM</a:t>
            </a:r>
            <a:r>
              <a:rPr lang="zh-CN" altLang="en-US" dirty="0"/>
              <a:t>保障</a:t>
            </a:r>
            <a:r>
              <a:rPr lang="zh-CN" altLang="en-US" dirty="0" smtClean="0"/>
              <a:t>虚拟化环境的健康运行</a:t>
            </a:r>
            <a:endParaRPr lang="en-US" altLang="zh-CN" dirty="0" smtClean="0"/>
          </a:p>
          <a:p>
            <a:endParaRPr lang="en-US" altLang="zh-CN" dirty="0" smtClean="0"/>
          </a:p>
          <a:p>
            <a:r>
              <a:rPr lang="en-US" altLang="zh-CN" dirty="0" smtClean="0"/>
              <a:t>SCVMM 2008 R2</a:t>
            </a:r>
            <a:r>
              <a:rPr lang="zh-CN" altLang="en-US" dirty="0"/>
              <a:t>支</a:t>
            </a:r>
            <a:r>
              <a:rPr lang="zh-CN" altLang="en-US" dirty="0" smtClean="0"/>
              <a:t>持所有</a:t>
            </a:r>
            <a:r>
              <a:rPr lang="en-US" altLang="zh-CN" dirty="0" smtClean="0"/>
              <a:t>Hyper-V R2</a:t>
            </a:r>
            <a:r>
              <a:rPr lang="zh-CN" altLang="en-US" dirty="0" smtClean="0"/>
              <a:t>的新功能</a:t>
            </a:r>
            <a:endParaRPr lang="en-US" altLang="zh-CN" dirty="0" smtClean="0"/>
          </a:p>
          <a:p>
            <a:endParaRPr lang="en-US" altLang="zh-CN" dirty="0" smtClean="0"/>
          </a:p>
          <a:p>
            <a:r>
              <a:rPr lang="zh-CN" altLang="en-US" dirty="0"/>
              <a:t>双剑合</a:t>
            </a:r>
            <a:r>
              <a:rPr lang="zh-CN" altLang="en-US" dirty="0" smtClean="0"/>
              <a:t>璧，方为最佳解决方案！</a:t>
            </a:r>
            <a:endParaRPr lang="zh-CN" altLang="en-US" dirty="0"/>
          </a:p>
        </p:txBody>
      </p:sp>
    </p:spTree>
    <p:extLst>
      <p:ext uri="{BB962C8B-B14F-4D97-AF65-F5344CB8AC3E}">
        <p14:creationId xmlns="" xmlns:p14="http://schemas.microsoft.com/office/powerpoint/2007/7/12/main" val="20706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参考资料</a:t>
            </a:r>
            <a:endParaRPr lang="zh-CN" altLang="en-US" dirty="0"/>
          </a:p>
        </p:txBody>
      </p:sp>
      <p:sp>
        <p:nvSpPr>
          <p:cNvPr id="3" name="Content Placeholder 2"/>
          <p:cNvSpPr>
            <a:spLocks noGrp="1"/>
          </p:cNvSpPr>
          <p:nvPr>
            <p:ph idx="1"/>
          </p:nvPr>
        </p:nvSpPr>
        <p:spPr/>
        <p:txBody>
          <a:bodyPr/>
          <a:lstStyle/>
          <a:p>
            <a:r>
              <a:rPr lang="en-US" altLang="zh-CN" dirty="0" smtClean="0"/>
              <a:t>SCVMM China Blog</a:t>
            </a:r>
            <a:r>
              <a:rPr lang="zh-CN" altLang="en-US" dirty="0" smtClean="0"/>
              <a:t>：</a:t>
            </a:r>
            <a:r>
              <a:rPr lang="en-US" altLang="zh-CN" dirty="0"/>
              <a:t> </a:t>
            </a:r>
            <a:r>
              <a:rPr lang="en-US" altLang="zh-CN" dirty="0">
                <a:hlinkClick r:id="rId3"/>
              </a:rPr>
              <a:t>http://blogs.technet.com/vmmchina</a:t>
            </a:r>
            <a:r>
              <a:rPr lang="en-US" altLang="zh-CN" dirty="0" smtClean="0">
                <a:hlinkClick r:id="rId3"/>
              </a:rPr>
              <a:t>/</a:t>
            </a:r>
            <a:endParaRPr lang="en-US" altLang="zh-CN" dirty="0" smtClean="0"/>
          </a:p>
          <a:p>
            <a:r>
              <a:rPr lang="en-US" altLang="zh-CN" dirty="0" smtClean="0"/>
              <a:t>TechNet</a:t>
            </a:r>
            <a:r>
              <a:rPr lang="zh-CN" altLang="en-US" dirty="0" smtClean="0"/>
              <a:t>：</a:t>
            </a:r>
            <a:r>
              <a:rPr lang="en-US" altLang="zh-CN" dirty="0"/>
              <a:t> </a:t>
            </a:r>
            <a:r>
              <a:rPr lang="en-US" altLang="zh-CN" dirty="0">
                <a:hlinkClick r:id="rId4"/>
              </a:rPr>
              <a:t>http://</a:t>
            </a:r>
            <a:r>
              <a:rPr lang="en-US" altLang="zh-CN" dirty="0" smtClean="0">
                <a:hlinkClick r:id="rId4"/>
              </a:rPr>
              <a:t>technet.microsoft.com/zh-cn/scvmm/</a:t>
            </a:r>
            <a:endParaRPr lang="en-US" altLang="zh-CN" dirty="0" smtClean="0"/>
          </a:p>
          <a:p>
            <a:r>
              <a:rPr lang="en-US" altLang="zh-CN" dirty="0" smtClean="0"/>
              <a:t>Virtualization Team Blog</a:t>
            </a:r>
            <a:r>
              <a:rPr lang="zh-CN" altLang="en-US" dirty="0" smtClean="0"/>
              <a:t>：</a:t>
            </a:r>
            <a:r>
              <a:rPr lang="en-US" altLang="zh-CN" dirty="0"/>
              <a:t> </a:t>
            </a:r>
            <a:r>
              <a:rPr lang="en-US" altLang="zh-CN" dirty="0">
                <a:hlinkClick r:id="rId5"/>
              </a:rPr>
              <a:t>http://</a:t>
            </a:r>
            <a:r>
              <a:rPr lang="en-US" altLang="zh-CN" dirty="0" smtClean="0">
                <a:hlinkClick r:id="rId5"/>
              </a:rPr>
              <a:t>blogs.technet.com/virtualization/default.aspx</a:t>
            </a:r>
            <a:endParaRPr lang="en-US" altLang="zh-CN" dirty="0" smtClean="0"/>
          </a:p>
          <a:p>
            <a:endParaRPr lang="en-US" altLang="zh-CN" dirty="0" smtClean="0"/>
          </a:p>
          <a:p>
            <a:endParaRPr lang="zh-CN" altLang="en-US" dirty="0"/>
          </a:p>
        </p:txBody>
      </p:sp>
    </p:spTree>
    <p:extLst>
      <p:ext uri="{BB962C8B-B14F-4D97-AF65-F5344CB8AC3E}">
        <p14:creationId xmlns="" xmlns:p14="http://schemas.microsoft.com/office/powerpoint/2007/7/12/main" val="646634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62" y="-24"/>
            <a:ext cx="8229600" cy="428628"/>
          </a:xfrm>
        </p:spPr>
        <p:txBody>
          <a:bodyPr/>
          <a:lstStyle/>
          <a:p>
            <a:r>
              <a:rPr lang="zh-CN" altLang="en-US" sz="2400" b="1" dirty="0" smtClean="0"/>
              <a:t>欢迎您参加我们为您安排的其它虚拟化相关课程：</a:t>
            </a:r>
            <a:r>
              <a:rPr lang="en-US" altLang="zh-CN" sz="2400" b="1" dirty="0" smtClean="0"/>
              <a:t/>
            </a:r>
            <a:br>
              <a:rPr lang="en-US" altLang="zh-CN" sz="2400" b="1" dirty="0" smtClean="0"/>
            </a:br>
            <a:endParaRPr lang="zh-CN" altLang="en-US" sz="2400" dirty="0"/>
          </a:p>
        </p:txBody>
      </p:sp>
      <p:sp>
        <p:nvSpPr>
          <p:cNvPr id="3" name="TextBox 2"/>
          <p:cNvSpPr txBox="1"/>
          <p:nvPr/>
        </p:nvSpPr>
        <p:spPr>
          <a:xfrm>
            <a:off x="-32" y="440883"/>
            <a:ext cx="9425465" cy="6417141"/>
          </a:xfrm>
          <a:prstGeom prst="rect">
            <a:avLst/>
          </a:prstGeom>
          <a:noFill/>
        </p:spPr>
        <p:txBody>
          <a:bodyPr wrap="none" rtlCol="0">
            <a:spAutoFit/>
          </a:bodyPr>
          <a:lstStyle/>
          <a:p>
            <a:endParaRPr lang="en-US" altLang="zh-CN" sz="700" b="1"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Day1</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VIR221,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System Center Virtual Machine Manager 2008 R2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全新特性解析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,8:00-9:10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VIR403,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虚拟化技术深度剖析及监控、排错最佳实践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彭爱华</a:t>
            </a:r>
            <a:r>
              <a:rPr lang="zh-CN" altLang="en-US" sz="2000" dirty="0" smtClean="0">
                <a:solidFill>
                  <a:schemeClr val="bg1"/>
                </a:solidFill>
                <a:effectLst>
                  <a:outerShdw blurRad="38100" dist="38100" dir="2700000" algn="tl">
                    <a:srgbClr val="000000">
                      <a:alpha val="43137"/>
                    </a:srgbClr>
                  </a:outerShdw>
                </a:effectLst>
              </a:rPr>
              <a:t>，</a:t>
            </a:r>
            <a:r>
              <a:rPr lang="en-US" altLang="zh-CN" sz="2000" dirty="0" smtClean="0">
                <a:solidFill>
                  <a:schemeClr val="bg1"/>
                </a:solidFill>
                <a:effectLst>
                  <a:outerShdw blurRad="38100" dist="38100" dir="2700000" algn="tl">
                    <a:srgbClr val="000000">
                      <a:alpha val="43137"/>
                    </a:srgbClr>
                  </a:outerShdw>
                </a:effectLst>
              </a:rPr>
              <a:t>10:50-12:00</a:t>
            </a:r>
            <a:r>
              <a:rPr lang="zh-CN" altLang="en-US" sz="2000" dirty="0" smtClean="0">
                <a:solidFill>
                  <a:schemeClr val="bg1"/>
                </a:solidFill>
                <a:effectLst>
                  <a:outerShdw blurRad="38100" dist="38100" dir="2700000" algn="tl">
                    <a:srgbClr val="000000">
                      <a:alpha val="43137"/>
                    </a:srgbClr>
                  </a:outerShdw>
                </a:effectLst>
              </a:rPr>
              <a:t>，第</a:t>
            </a:r>
            <a:r>
              <a:rPr lang="en-US" altLang="zh-CN" sz="2000" dirty="0" smtClean="0">
                <a:solidFill>
                  <a:schemeClr val="bg1"/>
                </a:solidFill>
                <a:effectLst>
                  <a:outerShdw blurRad="38100" dist="38100" dir="2700000" algn="tl">
                    <a:srgbClr val="000000">
                      <a:alpha val="43137"/>
                    </a:srgbClr>
                  </a:outerShdw>
                </a:effectLst>
              </a:rPr>
              <a:t>10</a:t>
            </a:r>
            <a:r>
              <a:rPr lang="zh-CN" altLang="en-US" sz="2000" dirty="0" smtClean="0">
                <a:solidFill>
                  <a:schemeClr val="bg1"/>
                </a:solidFill>
                <a:effectLst>
                  <a:outerShdw blurRad="38100" dist="38100" dir="2700000" algn="tl">
                    <a:srgbClr val="000000">
                      <a:alpha val="43137"/>
                    </a:srgbClr>
                  </a:outerShdw>
                </a:effectLst>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VIR200,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眼见未必为实</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微软虚拟世界漫游行</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孔文达、沈旭，</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VIR322,</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System Center Virtual Machine Manager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性能资源优化（</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PRO</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架构设计、配置最佳实践及深度技术剖析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14:25-15:35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Day2</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Server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中的虚拟化技术以及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native VHD</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支持</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9:25-10:35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Virtual PC, Windows 7 XP Compatibility mode and Native VHD Support</a:t>
            </a: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的最佳拍档</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—SCVMM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全面接触</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VIR301,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服务器虚拟化解决方案在企业中的规划及实施最佳实践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牛可，</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endParaRPr lang="en-US" altLang="zh-CN" sz="700" dirty="0" smtClean="0">
              <a:solidFill>
                <a:schemeClr val="bg1"/>
              </a:solidFill>
              <a:effectLst>
                <a:outerShdw blurRad="38100" dist="38100" dir="2700000" algn="tl">
                  <a:srgbClr val="000000">
                    <a:alpha val="43137"/>
                  </a:srgbClr>
                </a:outerShdw>
              </a:effectLst>
              <a:latin typeface="+mj-lt"/>
              <a:ea typeface="+mj-ea"/>
              <a:cs typeface="+mj-cs"/>
            </a:endParaRPr>
          </a:p>
          <a:p>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以及</a:t>
            </a:r>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5</a:t>
            </a:r>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节虚拟化相关动手实验室课程。</a:t>
            </a:r>
            <a:endParaRPr lang="en-US" altLang="zh-CN" sz="24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07/7/12/main" val="171677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客户的问题</a:t>
            </a:r>
            <a:endParaRPr lang="zh-CN" altLang="en-US" dirty="0"/>
          </a:p>
        </p:txBody>
      </p:sp>
      <p:sp>
        <p:nvSpPr>
          <p:cNvPr id="5" name="Content Placeholder 4"/>
          <p:cNvSpPr>
            <a:spLocks noGrp="1"/>
          </p:cNvSpPr>
          <p:nvPr>
            <p:ph idx="1"/>
          </p:nvPr>
        </p:nvSpPr>
        <p:spPr/>
        <p:txBody>
          <a:bodyPr/>
          <a:lstStyle/>
          <a:p>
            <a:pPr marL="0" indent="0">
              <a:buNone/>
            </a:pPr>
            <a:r>
              <a:rPr lang="en-US" altLang="zh-CN" dirty="0" smtClean="0"/>
              <a:t>Hyper-V</a:t>
            </a:r>
            <a:r>
              <a:rPr lang="zh-CN" altLang="en-US" dirty="0" smtClean="0"/>
              <a:t>好？</a:t>
            </a:r>
            <a:endParaRPr lang="en-US" altLang="zh-CN" dirty="0" smtClean="0"/>
          </a:p>
          <a:p>
            <a:pPr marL="0" indent="0">
              <a:buNone/>
            </a:pPr>
            <a:r>
              <a:rPr lang="zh-CN" altLang="en-US" dirty="0" smtClean="0"/>
              <a:t>还是</a:t>
            </a:r>
            <a:r>
              <a:rPr lang="en-US" altLang="zh-CN" dirty="0" err="1" smtClean="0"/>
              <a:t>VMWare</a:t>
            </a:r>
            <a:r>
              <a:rPr lang="en-US" altLang="zh-CN" dirty="0" smtClean="0"/>
              <a:t> ESX Server</a:t>
            </a:r>
            <a:r>
              <a:rPr lang="zh-CN" altLang="en-US" dirty="0" smtClean="0"/>
              <a:t>好？</a:t>
            </a:r>
            <a:endParaRPr lang="en-US" altLang="zh-CN" dirty="0" smtClean="0"/>
          </a:p>
          <a:p>
            <a:pPr marL="0" indent="0">
              <a:buNone/>
            </a:pPr>
            <a:r>
              <a:rPr lang="zh-CN" altLang="en-US" dirty="0" smtClean="0"/>
              <a:t>还是</a:t>
            </a:r>
            <a:r>
              <a:rPr lang="en-US" altLang="zh-CN" dirty="0" err="1" smtClean="0"/>
              <a:t>Xen</a:t>
            </a:r>
            <a:r>
              <a:rPr lang="zh-CN" altLang="en-US" dirty="0" smtClean="0"/>
              <a:t>好？</a:t>
            </a:r>
            <a:endParaRPr lang="en-US" altLang="zh-CN" dirty="0" smtClean="0"/>
          </a:p>
          <a:p>
            <a:pPr marL="0" indent="0">
              <a:buNone/>
            </a:pPr>
            <a:r>
              <a:rPr lang="zh-CN" altLang="en-US" dirty="0"/>
              <a:t>还</a:t>
            </a:r>
            <a:r>
              <a:rPr lang="zh-CN" altLang="en-US" dirty="0" smtClean="0"/>
              <a:t>是</a:t>
            </a:r>
            <a:r>
              <a:rPr lang="en-US" altLang="zh-CN" dirty="0" smtClean="0"/>
              <a:t>……</a:t>
            </a:r>
            <a:endParaRPr lang="zh-CN" altLang="en-US" dirty="0"/>
          </a:p>
        </p:txBody>
      </p:sp>
    </p:spTree>
    <p:extLst>
      <p:ext uri="{BB962C8B-B14F-4D97-AF65-F5344CB8AC3E}">
        <p14:creationId xmlns="" xmlns:p14="http://schemas.microsoft.com/office/powerpoint/2007/7/12/main" val="20684511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3007990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1772177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虚拟化带来的真正挑战</a:t>
            </a:r>
            <a:endParaRPr lang="zh-CN" altLang="en-US" dirty="0"/>
          </a:p>
        </p:txBody>
      </p:sp>
      <p:sp>
        <p:nvSpPr>
          <p:cNvPr id="3" name="Content Placeholder 2"/>
          <p:cNvSpPr>
            <a:spLocks noGrp="1"/>
          </p:cNvSpPr>
          <p:nvPr>
            <p:ph idx="1"/>
          </p:nvPr>
        </p:nvSpPr>
        <p:spPr>
          <a:xfrm>
            <a:off x="457200" y="1600201"/>
            <a:ext cx="8229600" cy="1447799"/>
          </a:xfrm>
        </p:spPr>
        <p:txBody>
          <a:bodyPr/>
          <a:lstStyle/>
          <a:p>
            <a:r>
              <a:rPr lang="en-US" altLang="zh-CN" dirty="0" smtClean="0"/>
              <a:t>Hypervisor</a:t>
            </a:r>
            <a:r>
              <a:rPr lang="zh-CN" altLang="en-US" dirty="0" smtClean="0"/>
              <a:t>的类型？</a:t>
            </a:r>
            <a:endParaRPr lang="en-US" altLang="zh-CN" dirty="0" smtClean="0"/>
          </a:p>
          <a:p>
            <a:r>
              <a:rPr lang="zh-CN" altLang="en-US" dirty="0"/>
              <a:t>物</a:t>
            </a:r>
            <a:r>
              <a:rPr lang="zh-CN" altLang="en-US" dirty="0" smtClean="0"/>
              <a:t>理</a:t>
            </a:r>
            <a:r>
              <a:rPr lang="en-US" altLang="zh-CN" dirty="0" smtClean="0"/>
              <a:t>/</a:t>
            </a:r>
            <a:r>
              <a:rPr lang="zh-CN" altLang="en-US" dirty="0" smtClean="0"/>
              <a:t>虚拟服务器比率？</a:t>
            </a:r>
            <a:endParaRPr lang="en-US" altLang="zh-CN" dirty="0" smtClean="0"/>
          </a:p>
          <a:p>
            <a:r>
              <a:rPr lang="zh-CN" altLang="en-US" dirty="0"/>
              <a:t>宿</a:t>
            </a:r>
            <a:r>
              <a:rPr lang="zh-CN" altLang="en-US" dirty="0" smtClean="0"/>
              <a:t>主服务器配置的难度？</a:t>
            </a:r>
            <a:endParaRPr lang="zh-CN" altLang="en-US" dirty="0"/>
          </a:p>
        </p:txBody>
      </p:sp>
      <p:sp>
        <p:nvSpPr>
          <p:cNvPr id="4" name="Content Placeholder 2"/>
          <p:cNvSpPr txBox="1">
            <a:spLocks/>
          </p:cNvSpPr>
          <p:nvPr/>
        </p:nvSpPr>
        <p:spPr>
          <a:xfrm>
            <a:off x="457200" y="3581400"/>
            <a:ext cx="8229600" cy="1828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kern="1200">
                <a:solidFill>
                  <a:schemeClr val="accent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Wingdings" pitchFamily="2" charset="2"/>
              <a:buChar char="l"/>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t>大量物理</a:t>
            </a:r>
            <a:r>
              <a:rPr lang="en-US" altLang="zh-CN" dirty="0" smtClean="0"/>
              <a:t>/</a:t>
            </a:r>
            <a:r>
              <a:rPr lang="zh-CN" altLang="en-US" dirty="0" smtClean="0"/>
              <a:t>虚拟服务器的监控和管理！</a:t>
            </a:r>
            <a:endParaRPr lang="en-US" altLang="zh-CN" dirty="0" smtClean="0"/>
          </a:p>
          <a:p>
            <a:r>
              <a:rPr lang="zh-CN" altLang="en-US" dirty="0" smtClean="0"/>
              <a:t>虚拟机安全性控制！</a:t>
            </a:r>
            <a:endParaRPr lang="en-US" altLang="zh-CN" dirty="0" smtClean="0"/>
          </a:p>
          <a:p>
            <a:r>
              <a:rPr lang="zh-CN" altLang="en-US" dirty="0" smtClean="0"/>
              <a:t>备份和灾难恢复方式的转变！</a:t>
            </a:r>
            <a:endParaRPr lang="en-US" altLang="zh-CN" dirty="0" smtClean="0"/>
          </a:p>
          <a:p>
            <a:r>
              <a:rPr lang="zh-CN" altLang="en-US" dirty="0" smtClean="0"/>
              <a:t>性能优化和虚拟机放置！</a:t>
            </a:r>
            <a:endParaRPr lang="zh-CN" altLang="en-US" dirty="0"/>
          </a:p>
        </p:txBody>
      </p:sp>
    </p:spTree>
    <p:extLst>
      <p:ext uri="{BB962C8B-B14F-4D97-AF65-F5344CB8AC3E}">
        <p14:creationId xmlns="" xmlns:p14="http://schemas.microsoft.com/office/powerpoint/2007/7/12/main" val="207752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descr="system-center-mgmt-area"/>
          <p:cNvPicPr>
            <a:picLocks noChangeAspect="1" noChangeArrowheads="1"/>
          </p:cNvPicPr>
          <p:nvPr/>
        </p:nvPicPr>
        <p:blipFill>
          <a:blip r:embed="rId3" cstate="print"/>
          <a:srcRect/>
          <a:stretch>
            <a:fillRect/>
          </a:stretch>
        </p:blipFill>
        <p:spPr bwMode="auto">
          <a:xfrm>
            <a:off x="1524000" y="990600"/>
            <a:ext cx="6770688" cy="5086350"/>
          </a:xfrm>
          <a:prstGeom prst="rect">
            <a:avLst/>
          </a:prstGeom>
          <a:noFill/>
        </p:spPr>
      </p:pic>
      <p:sp>
        <p:nvSpPr>
          <p:cNvPr id="397316" name="Rectangle 4"/>
          <p:cNvSpPr>
            <a:spLocks noGrp="1" noChangeArrowheads="1"/>
          </p:cNvSpPr>
          <p:nvPr>
            <p:ph type="title"/>
          </p:nvPr>
        </p:nvSpPr>
        <p:spPr/>
        <p:txBody>
          <a:bodyPr/>
          <a:lstStyle/>
          <a:p>
            <a:r>
              <a:rPr lang="zh-CN" altLang="en-US" smtClean="0"/>
              <a:t>服务器虚拟化</a:t>
            </a:r>
            <a:endParaRPr lang="en-US" altLang="zh-CN" dirty="0"/>
          </a:p>
        </p:txBody>
      </p:sp>
      <p:pic>
        <p:nvPicPr>
          <p:cNvPr id="397318" name="Picture 6" descr="gold gel rounded rectangle"/>
          <p:cNvPicPr>
            <a:picLocks noChangeAspect="1" noChangeArrowheads="1"/>
          </p:cNvPicPr>
          <p:nvPr/>
        </p:nvPicPr>
        <p:blipFill>
          <a:blip r:embed="rId4" cstate="print"/>
          <a:srcRect/>
          <a:stretch>
            <a:fillRect/>
          </a:stretch>
        </p:blipFill>
        <p:spPr bwMode="auto">
          <a:xfrm>
            <a:off x="-76200" y="2590800"/>
            <a:ext cx="3397250" cy="1903413"/>
          </a:xfrm>
          <a:prstGeom prst="rect">
            <a:avLst/>
          </a:prstGeom>
          <a:noFill/>
        </p:spPr>
      </p:pic>
      <p:sp>
        <p:nvSpPr>
          <p:cNvPr id="397319" name="Rectangle 7"/>
          <p:cNvSpPr>
            <a:spLocks noChangeArrowheads="1"/>
          </p:cNvSpPr>
          <p:nvPr/>
        </p:nvSpPr>
        <p:spPr bwMode="auto">
          <a:xfrm>
            <a:off x="88900" y="2925763"/>
            <a:ext cx="3003550" cy="1126462"/>
          </a:xfrm>
          <a:prstGeom prst="rect">
            <a:avLst/>
          </a:prstGeom>
          <a:noFill/>
          <a:ln w="9525" algn="ctr">
            <a:noFill/>
            <a:miter lim="800000"/>
            <a:headEnd/>
            <a:tailEnd/>
          </a:ln>
          <a:effectLst/>
        </p:spPr>
        <p:txBody>
          <a:bodyPr>
            <a:spAutoFit/>
          </a:bodyPr>
          <a:lstStyle/>
          <a:p>
            <a:pPr algn="ctr">
              <a:lnSpc>
                <a:spcPct val="90000"/>
              </a:lnSpc>
              <a:spcBef>
                <a:spcPct val="30000"/>
              </a:spcBef>
              <a:buClr>
                <a:schemeClr val="tx2"/>
              </a:buClr>
              <a:buSzPct val="95000"/>
              <a:buFont typeface="Wingdings" pitchFamily="2" charset="2"/>
              <a:buNone/>
            </a:pPr>
            <a:r>
              <a:rPr lang="zh-CN" altLang="en-US" sz="3200" b="0" dirty="0" smtClean="0">
                <a:solidFill>
                  <a:schemeClr val="bg2"/>
                </a:solidFill>
                <a:effectLst/>
                <a:latin typeface="微软雅黑" pitchFamily="34" charset="-122"/>
                <a:ea typeface="微软雅黑" pitchFamily="34" charset="-122"/>
              </a:rPr>
              <a:t>虚拟化平台</a:t>
            </a:r>
            <a:endParaRPr lang="en-US" altLang="zh-CN" sz="3200" b="0" dirty="0" smtClean="0">
              <a:solidFill>
                <a:schemeClr val="bg2"/>
              </a:solidFill>
              <a:effectLst/>
              <a:latin typeface="微软雅黑" pitchFamily="34" charset="-122"/>
              <a:ea typeface="微软雅黑" pitchFamily="34" charset="-122"/>
            </a:endParaRPr>
          </a:p>
          <a:p>
            <a:pPr algn="ctr">
              <a:lnSpc>
                <a:spcPct val="90000"/>
              </a:lnSpc>
              <a:spcBef>
                <a:spcPct val="30000"/>
              </a:spcBef>
              <a:buClr>
                <a:schemeClr val="tx2"/>
              </a:buClr>
              <a:buSzPct val="95000"/>
              <a:buFont typeface="Wingdings" pitchFamily="2" charset="2"/>
              <a:buNone/>
            </a:pPr>
            <a:r>
              <a:rPr lang="zh-CN" altLang="en-US" sz="3200" b="0" dirty="0" smtClean="0">
                <a:solidFill>
                  <a:schemeClr val="bg2"/>
                </a:solidFill>
                <a:effectLst/>
                <a:latin typeface="微软雅黑" pitchFamily="34" charset="-122"/>
                <a:ea typeface="微软雅黑" pitchFamily="34" charset="-122"/>
              </a:rPr>
              <a:t>与管理</a:t>
            </a:r>
            <a:endParaRPr lang="en-US" altLang="zh-CN" sz="3200" b="0" dirty="0">
              <a:solidFill>
                <a:schemeClr val="bg2"/>
              </a:solidFill>
              <a:effectLst/>
              <a:latin typeface="微软雅黑" pitchFamily="34" charset="-122"/>
              <a:ea typeface="微软雅黑" pitchFamily="34" charset="-122"/>
            </a:endParaRPr>
          </a:p>
        </p:txBody>
      </p:sp>
      <p:pic>
        <p:nvPicPr>
          <p:cNvPr id="397320" name="Picture 8" descr="System Center logo w"/>
          <p:cNvPicPr>
            <a:picLocks noChangeAspect="1" noChangeArrowheads="1"/>
          </p:cNvPicPr>
          <p:nvPr/>
        </p:nvPicPr>
        <p:blipFill>
          <a:blip r:embed="rId5" cstate="email"/>
          <a:srcRect/>
          <a:stretch>
            <a:fillRect/>
          </a:stretch>
        </p:blipFill>
        <p:spPr bwMode="auto">
          <a:xfrm>
            <a:off x="3200400" y="1371600"/>
            <a:ext cx="2838450" cy="639763"/>
          </a:xfrm>
          <a:prstGeom prst="rect">
            <a:avLst/>
          </a:prstGeom>
          <a:noFill/>
        </p:spPr>
      </p:pic>
      <p:sp>
        <p:nvSpPr>
          <p:cNvPr id="397321" name="Rectangle 9"/>
          <p:cNvSpPr>
            <a:spLocks noChangeArrowheads="1"/>
          </p:cNvSpPr>
          <p:nvPr/>
        </p:nvSpPr>
        <p:spPr bwMode="auto">
          <a:xfrm>
            <a:off x="3200400" y="1981200"/>
            <a:ext cx="3086100" cy="3667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marL="290513" indent="-290513" algn="l">
              <a:lnSpc>
                <a:spcPct val="90000"/>
              </a:lnSpc>
              <a:spcBef>
                <a:spcPct val="30000"/>
              </a:spcBef>
              <a:buClr>
                <a:schemeClr val="tx2"/>
              </a:buClr>
              <a:buSzPct val="95000"/>
              <a:buFont typeface="Wingdings" pitchFamily="2" charset="2"/>
              <a:buBlip>
                <a:blip r:embed="rId6"/>
              </a:buBlip>
            </a:pPr>
            <a:r>
              <a:rPr lang="en-US" altLang="zh-CN" sz="2000" b="0">
                <a:solidFill>
                  <a:schemeClr val="accent1"/>
                </a:solidFill>
                <a:effectLst>
                  <a:outerShdw blurRad="38100" dist="38100" dir="2700000" algn="tl">
                    <a:srgbClr val="000000"/>
                  </a:outerShdw>
                </a:effectLst>
                <a:latin typeface="微软雅黑" pitchFamily="34" charset="-122"/>
                <a:ea typeface="微软雅黑" pitchFamily="34" charset="-122"/>
              </a:rPr>
              <a:t>Management tools</a:t>
            </a:r>
          </a:p>
        </p:txBody>
      </p:sp>
      <p:pic>
        <p:nvPicPr>
          <p:cNvPr id="397322" name="Picture 10" descr="downward-arrow"/>
          <p:cNvPicPr>
            <a:picLocks noChangeAspect="1" noChangeArrowheads="1"/>
          </p:cNvPicPr>
          <p:nvPr/>
        </p:nvPicPr>
        <p:blipFill>
          <a:blip r:embed="rId7" cstate="email"/>
          <a:srcRect/>
          <a:stretch>
            <a:fillRect/>
          </a:stretch>
        </p:blipFill>
        <p:spPr bwMode="auto">
          <a:xfrm rot="954843">
            <a:off x="7162800" y="2971800"/>
            <a:ext cx="914400" cy="536575"/>
          </a:xfrm>
          <a:prstGeom prst="rect">
            <a:avLst/>
          </a:prstGeom>
          <a:noFill/>
        </p:spPr>
      </p:pic>
      <p:pic>
        <p:nvPicPr>
          <p:cNvPr id="397323" name="Picture 11" descr="vhd"/>
          <p:cNvPicPr>
            <a:picLocks noChangeAspect="1" noChangeArrowheads="1"/>
          </p:cNvPicPr>
          <p:nvPr/>
        </p:nvPicPr>
        <p:blipFill>
          <a:blip r:embed="rId8" cstate="email"/>
          <a:srcRect/>
          <a:stretch>
            <a:fillRect/>
          </a:stretch>
        </p:blipFill>
        <p:spPr bwMode="auto">
          <a:xfrm>
            <a:off x="7588250" y="2686050"/>
            <a:ext cx="1631950" cy="1441450"/>
          </a:xfrm>
          <a:prstGeom prst="rect">
            <a:avLst/>
          </a:prstGeom>
          <a:noFill/>
        </p:spPr>
      </p:pic>
      <p:pic>
        <p:nvPicPr>
          <p:cNvPr id="397324" name="Picture 12" descr="2-blue-arrows"/>
          <p:cNvPicPr>
            <a:picLocks noChangeAspect="1" noChangeArrowheads="1"/>
          </p:cNvPicPr>
          <p:nvPr/>
        </p:nvPicPr>
        <p:blipFill>
          <a:blip r:embed="rId9" cstate="print"/>
          <a:srcRect/>
          <a:stretch>
            <a:fillRect/>
          </a:stretch>
        </p:blipFill>
        <p:spPr bwMode="auto">
          <a:xfrm>
            <a:off x="2286000" y="1524000"/>
            <a:ext cx="4922838" cy="1066800"/>
          </a:xfrm>
          <a:prstGeom prst="rect">
            <a:avLst/>
          </a:prstGeom>
          <a:noFill/>
        </p:spPr>
      </p:pic>
      <p:pic>
        <p:nvPicPr>
          <p:cNvPr id="397325" name="Picture 13" descr="AMD-V"/>
          <p:cNvPicPr>
            <a:picLocks noChangeAspect="1" noChangeArrowheads="1"/>
          </p:cNvPicPr>
          <p:nvPr/>
        </p:nvPicPr>
        <p:blipFill>
          <a:blip r:embed="rId10" cstate="print"/>
          <a:srcRect/>
          <a:stretch>
            <a:fillRect/>
          </a:stretch>
        </p:blipFill>
        <p:spPr bwMode="auto">
          <a:xfrm>
            <a:off x="1123950" y="4572000"/>
            <a:ext cx="7867650" cy="2095500"/>
          </a:xfrm>
          <a:prstGeom prst="rect">
            <a:avLst/>
          </a:prstGeom>
          <a:noFill/>
        </p:spPr>
      </p:pic>
      <p:pic>
        <p:nvPicPr>
          <p:cNvPr id="397326" name="Picture 14" descr="hypervisor-layer"/>
          <p:cNvPicPr>
            <a:picLocks noChangeAspect="1" noChangeArrowheads="1"/>
          </p:cNvPicPr>
          <p:nvPr/>
        </p:nvPicPr>
        <p:blipFill>
          <a:blip r:embed="rId11" cstate="print"/>
          <a:srcRect r="-6273"/>
          <a:stretch>
            <a:fillRect/>
          </a:stretch>
        </p:blipFill>
        <p:spPr bwMode="auto">
          <a:xfrm>
            <a:off x="466725" y="3733800"/>
            <a:ext cx="8067675" cy="2135188"/>
          </a:xfrm>
          <a:prstGeom prst="rect">
            <a:avLst/>
          </a:prstGeom>
          <a:noFill/>
        </p:spPr>
      </p:pic>
      <p:grpSp>
        <p:nvGrpSpPr>
          <p:cNvPr id="2" name="Group 15"/>
          <p:cNvGrpSpPr>
            <a:grpSpLocks/>
          </p:cNvGrpSpPr>
          <p:nvPr/>
        </p:nvGrpSpPr>
        <p:grpSpPr bwMode="auto">
          <a:xfrm>
            <a:off x="3257550" y="2544763"/>
            <a:ext cx="3962400" cy="2122487"/>
            <a:chOff x="2052" y="1603"/>
            <a:chExt cx="2496" cy="1337"/>
          </a:xfrm>
        </p:grpSpPr>
        <p:sp>
          <p:nvSpPr>
            <p:cNvPr id="397328" name="AutoShape 16"/>
            <p:cNvSpPr>
              <a:spLocks noChangeArrowheads="1"/>
            </p:cNvSpPr>
            <p:nvPr/>
          </p:nvSpPr>
          <p:spPr bwMode="auto">
            <a:xfrm>
              <a:off x="2676" y="1608"/>
              <a:ext cx="948" cy="756"/>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algn="ctr" eaLnBrk="0" hangingPunct="0"/>
              <a:r>
                <a:rPr lang="zh-CN" altLang="en-US" sz="1300" dirty="0" smtClean="0">
                  <a:effectLst>
                    <a:outerShdw blurRad="38100" dist="38100" dir="2700000" algn="tl">
                      <a:srgbClr val="000000"/>
                    </a:outerShdw>
                  </a:effectLst>
                  <a:latin typeface="微软雅黑" pitchFamily="34" charset="-122"/>
                  <a:ea typeface="微软雅黑" pitchFamily="34" charset="-122"/>
                </a:rPr>
                <a:t>虚拟机</a:t>
              </a:r>
              <a:r>
                <a:rPr lang="en-US" altLang="zh-CN" sz="1300" dirty="0" smtClean="0">
                  <a:effectLst>
                    <a:outerShdw blurRad="38100" dist="38100" dir="2700000" algn="tl">
                      <a:srgbClr val="000000"/>
                    </a:outerShdw>
                  </a:effectLst>
                  <a:latin typeface="微软雅黑" pitchFamily="34" charset="-122"/>
                  <a:ea typeface="微软雅黑" pitchFamily="34" charset="-122"/>
                </a:rPr>
                <a:t>2</a:t>
              </a:r>
              <a:r>
                <a:rPr lang="en-US" altLang="zh-CN" sz="1300" dirty="0">
                  <a:effectLst>
                    <a:outerShdw blurRad="38100" dist="38100" dir="2700000" algn="tl">
                      <a:srgbClr val="000000"/>
                    </a:outerShdw>
                  </a:effectLst>
                  <a:latin typeface="微软雅黑" pitchFamily="34" charset="-122"/>
                  <a:ea typeface="微软雅黑" pitchFamily="34" charset="-122"/>
                </a:rPr>
                <a:t/>
              </a:r>
              <a:br>
                <a:rPr lang="en-US" altLang="zh-CN" sz="1300" dirty="0">
                  <a:effectLst>
                    <a:outerShdw blurRad="38100" dist="38100" dir="2700000" algn="tl">
                      <a:srgbClr val="000000"/>
                    </a:outerShdw>
                  </a:effectLst>
                  <a:latin typeface="微软雅黑" pitchFamily="34" charset="-122"/>
                  <a:ea typeface="微软雅黑" pitchFamily="34" charset="-122"/>
                </a:rPr>
              </a:br>
              <a:r>
                <a:rPr lang="en-US" altLang="zh-CN" sz="1300" dirty="0" smtClean="0">
                  <a:effectLst>
                    <a:outerShdw blurRad="38100" dist="38100" dir="2700000" algn="tl">
                      <a:srgbClr val="000000"/>
                    </a:outerShdw>
                  </a:effectLst>
                  <a:latin typeface="微软雅黑" pitchFamily="34" charset="-122"/>
                  <a:ea typeface="微软雅黑" pitchFamily="34" charset="-122"/>
                </a:rPr>
                <a:t>“</a:t>
              </a:r>
              <a:r>
                <a:rPr lang="zh-CN" altLang="en-US" sz="1300" dirty="0" smtClean="0">
                  <a:effectLst>
                    <a:outerShdw blurRad="38100" dist="38100" dir="2700000" algn="tl">
                      <a:srgbClr val="000000"/>
                    </a:outerShdw>
                  </a:effectLst>
                  <a:latin typeface="微软雅黑" pitchFamily="34" charset="-122"/>
                  <a:ea typeface="微软雅黑" pitchFamily="34" charset="-122"/>
                </a:rPr>
                <a:t>子分区</a:t>
              </a:r>
              <a:r>
                <a:rPr lang="en-US" altLang="zh-CN" sz="1300" dirty="0" smtClean="0">
                  <a:effectLst>
                    <a:outerShdw blurRad="38100" dist="38100" dir="2700000" algn="tl">
                      <a:srgbClr val="000000"/>
                    </a:outerShdw>
                  </a:effectLst>
                  <a:latin typeface="微软雅黑" pitchFamily="34" charset="-122"/>
                  <a:ea typeface="微软雅黑" pitchFamily="34" charset="-122"/>
                </a:rPr>
                <a:t>”</a:t>
              </a:r>
              <a:endParaRPr lang="en-US" altLang="zh-CN" sz="1300" dirty="0">
                <a:effectLst>
                  <a:outerShdw blurRad="38100" dist="38100" dir="2700000" algn="tl">
                    <a:srgbClr val="000000"/>
                  </a:outerShdw>
                </a:effectLst>
                <a:latin typeface="微软雅黑" pitchFamily="34" charset="-122"/>
                <a:ea typeface="微软雅黑" pitchFamily="34" charset="-122"/>
              </a:endParaRPr>
            </a:p>
          </p:txBody>
        </p:sp>
        <p:pic>
          <p:nvPicPr>
            <p:cNvPr id="397329" name="Picture 17" descr="Gel - Gel2 arrow MS yellow"/>
            <p:cNvPicPr>
              <a:picLocks noChangeAspect="1" noChangeArrowheads="1"/>
            </p:cNvPicPr>
            <p:nvPr/>
          </p:nvPicPr>
          <p:blipFill>
            <a:blip r:embed="rId12" cstate="email">
              <a:lum bright="6000"/>
            </a:blip>
            <a:srcRect/>
            <a:stretch>
              <a:fillRect/>
            </a:stretch>
          </p:blipFill>
          <p:spPr bwMode="auto">
            <a:xfrm rot="16200000">
              <a:off x="2828" y="2478"/>
              <a:ext cx="514" cy="290"/>
            </a:xfrm>
            <a:prstGeom prst="rect">
              <a:avLst/>
            </a:prstGeom>
            <a:noFill/>
          </p:spPr>
        </p:pic>
        <p:pic>
          <p:nvPicPr>
            <p:cNvPr id="397330" name="Picture 18" descr="Gel - Gel2 arrow MS yellow"/>
            <p:cNvPicPr>
              <a:picLocks noChangeAspect="1" noChangeArrowheads="1"/>
            </p:cNvPicPr>
            <p:nvPr/>
          </p:nvPicPr>
          <p:blipFill>
            <a:blip r:embed="rId12" cstate="email">
              <a:lum bright="6000"/>
            </a:blip>
            <a:srcRect/>
            <a:stretch>
              <a:fillRect/>
            </a:stretch>
          </p:blipFill>
          <p:spPr bwMode="auto">
            <a:xfrm rot="16200000">
              <a:off x="3733" y="2538"/>
              <a:ext cx="514" cy="290"/>
            </a:xfrm>
            <a:prstGeom prst="rect">
              <a:avLst/>
            </a:prstGeom>
            <a:noFill/>
          </p:spPr>
        </p:pic>
        <p:sp>
          <p:nvSpPr>
            <p:cNvPr id="397331" name="AutoShape 19"/>
            <p:cNvSpPr>
              <a:spLocks noChangeArrowheads="1"/>
            </p:cNvSpPr>
            <p:nvPr/>
          </p:nvSpPr>
          <p:spPr bwMode="auto">
            <a:xfrm>
              <a:off x="2052" y="1712"/>
              <a:ext cx="630" cy="552"/>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eaLnBrk="0" hangingPunct="0"/>
              <a:r>
                <a:rPr lang="zh-CN" altLang="en-US" sz="1300" dirty="0" smtClean="0">
                  <a:effectLst>
                    <a:outerShdw blurRad="38100" dist="38100" dir="2700000" algn="tl">
                      <a:srgbClr val="000000"/>
                    </a:outerShdw>
                  </a:effectLst>
                  <a:latin typeface="微软雅黑" pitchFamily="34" charset="-122"/>
                  <a:ea typeface="微软雅黑" pitchFamily="34" charset="-122"/>
                </a:rPr>
                <a:t>虚拟机</a:t>
              </a:r>
              <a:r>
                <a:rPr lang="en-US" altLang="zh-CN" sz="1300" dirty="0" smtClean="0">
                  <a:effectLst>
                    <a:outerShdw blurRad="38100" dist="38100" dir="2700000" algn="tl">
                      <a:srgbClr val="000000"/>
                    </a:outerShdw>
                  </a:effectLst>
                  <a:latin typeface="微软雅黑" pitchFamily="34" charset="-122"/>
                  <a:ea typeface="微软雅黑" pitchFamily="34" charset="-122"/>
                </a:rPr>
                <a:t> </a:t>
              </a:r>
              <a:r>
                <a:rPr lang="en-US" altLang="zh-CN" sz="1300" dirty="0">
                  <a:effectLst>
                    <a:outerShdw blurRad="38100" dist="38100" dir="2700000" algn="tl">
                      <a:srgbClr val="000000"/>
                    </a:outerShdw>
                  </a:effectLst>
                  <a:latin typeface="微软雅黑" pitchFamily="34" charset="-122"/>
                  <a:ea typeface="微软雅黑" pitchFamily="34" charset="-122"/>
                </a:rPr>
                <a:t>1</a:t>
              </a:r>
              <a:br>
                <a:rPr lang="en-US" altLang="zh-CN" sz="1300" dirty="0">
                  <a:effectLst>
                    <a:outerShdw blurRad="38100" dist="38100" dir="2700000" algn="tl">
                      <a:srgbClr val="000000"/>
                    </a:outerShdw>
                  </a:effectLst>
                  <a:latin typeface="微软雅黑" pitchFamily="34" charset="-122"/>
                  <a:ea typeface="微软雅黑" pitchFamily="34" charset="-122"/>
                </a:rPr>
              </a:br>
              <a:r>
                <a:rPr lang="en-US" altLang="zh-CN" sz="1300" dirty="0" smtClean="0">
                  <a:effectLst>
                    <a:outerShdw blurRad="38100" dist="38100" dir="2700000" algn="tl">
                      <a:srgbClr val="000000"/>
                    </a:outerShdw>
                  </a:effectLst>
                  <a:latin typeface="微软雅黑" pitchFamily="34" charset="-122"/>
                  <a:ea typeface="微软雅黑" pitchFamily="34" charset="-122"/>
                </a:rPr>
                <a:t>“</a:t>
              </a:r>
              <a:r>
                <a:rPr lang="zh-CN" altLang="en-US" sz="1300" dirty="0" smtClean="0">
                  <a:effectLst>
                    <a:outerShdw blurRad="38100" dist="38100" dir="2700000" algn="tl">
                      <a:srgbClr val="000000"/>
                    </a:outerShdw>
                  </a:effectLst>
                  <a:latin typeface="微软雅黑" pitchFamily="34" charset="-122"/>
                  <a:ea typeface="微软雅黑" pitchFamily="34" charset="-122"/>
                </a:rPr>
                <a:t>父分区</a:t>
              </a:r>
              <a:r>
                <a:rPr lang="en-US" altLang="zh-CN" sz="1300" dirty="0" smtClean="0">
                  <a:effectLst>
                    <a:outerShdw blurRad="38100" dist="38100" dir="2700000" algn="tl">
                      <a:srgbClr val="000000"/>
                    </a:outerShdw>
                  </a:effectLst>
                  <a:latin typeface="微软雅黑" pitchFamily="34" charset="-122"/>
                  <a:ea typeface="微软雅黑" pitchFamily="34" charset="-122"/>
                </a:rPr>
                <a:t>”</a:t>
              </a:r>
              <a:endParaRPr lang="en-US" altLang="zh-CN" sz="1300" dirty="0">
                <a:effectLst>
                  <a:outerShdw blurRad="38100" dist="38100" dir="2700000" algn="tl">
                    <a:srgbClr val="000000"/>
                  </a:outerShdw>
                </a:effectLst>
                <a:latin typeface="微软雅黑" pitchFamily="34" charset="-122"/>
                <a:ea typeface="微软雅黑" pitchFamily="34" charset="-122"/>
              </a:endParaRPr>
            </a:p>
          </p:txBody>
        </p:sp>
        <p:pic>
          <p:nvPicPr>
            <p:cNvPr id="397332" name="Picture 20" descr="Gel - Gel2 arrow MS yellow"/>
            <p:cNvPicPr>
              <a:picLocks noChangeAspect="1" noChangeArrowheads="1"/>
            </p:cNvPicPr>
            <p:nvPr/>
          </p:nvPicPr>
          <p:blipFill>
            <a:blip r:embed="rId12" cstate="email">
              <a:lum bright="6000"/>
            </a:blip>
            <a:srcRect/>
            <a:stretch>
              <a:fillRect/>
            </a:stretch>
          </p:blipFill>
          <p:spPr bwMode="auto">
            <a:xfrm rot="16200000">
              <a:off x="2048" y="2418"/>
              <a:ext cx="514" cy="290"/>
            </a:xfrm>
            <a:prstGeom prst="rect">
              <a:avLst/>
            </a:prstGeom>
            <a:noFill/>
          </p:spPr>
        </p:pic>
        <p:sp>
          <p:nvSpPr>
            <p:cNvPr id="397333" name="AutoShape 21"/>
            <p:cNvSpPr>
              <a:spLocks noChangeArrowheads="1"/>
            </p:cNvSpPr>
            <p:nvPr/>
          </p:nvSpPr>
          <p:spPr bwMode="auto">
            <a:xfrm>
              <a:off x="3600" y="1603"/>
              <a:ext cx="948" cy="756"/>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algn="ctr" eaLnBrk="0" hangingPunct="0"/>
              <a:r>
                <a:rPr lang="zh-CN" altLang="en-US" sz="1300" dirty="0" smtClean="0">
                  <a:effectLst>
                    <a:outerShdw blurRad="38100" dist="38100" dir="2700000" algn="tl">
                      <a:srgbClr val="000000"/>
                    </a:outerShdw>
                  </a:effectLst>
                  <a:latin typeface="微软雅黑" pitchFamily="34" charset="-122"/>
                  <a:ea typeface="微软雅黑" pitchFamily="34" charset="-122"/>
                </a:rPr>
                <a:t>虚拟机</a:t>
              </a:r>
              <a:r>
                <a:rPr lang="en-US" altLang="zh-CN" sz="1300" dirty="0" smtClean="0">
                  <a:effectLst>
                    <a:outerShdw blurRad="38100" dist="38100" dir="2700000" algn="tl">
                      <a:srgbClr val="000000"/>
                    </a:outerShdw>
                  </a:effectLst>
                  <a:latin typeface="微软雅黑" pitchFamily="34" charset="-122"/>
                  <a:ea typeface="微软雅黑" pitchFamily="34" charset="-122"/>
                </a:rPr>
                <a:t>2</a:t>
              </a:r>
              <a:r>
                <a:rPr lang="en-US" altLang="zh-CN" sz="1300" dirty="0">
                  <a:effectLst>
                    <a:outerShdw blurRad="38100" dist="38100" dir="2700000" algn="tl">
                      <a:srgbClr val="000000"/>
                    </a:outerShdw>
                  </a:effectLst>
                  <a:latin typeface="微软雅黑" pitchFamily="34" charset="-122"/>
                  <a:ea typeface="微软雅黑" pitchFamily="34" charset="-122"/>
                </a:rPr>
                <a:t/>
              </a:r>
              <a:br>
                <a:rPr lang="en-US" altLang="zh-CN" sz="1300" dirty="0">
                  <a:effectLst>
                    <a:outerShdw blurRad="38100" dist="38100" dir="2700000" algn="tl">
                      <a:srgbClr val="000000"/>
                    </a:outerShdw>
                  </a:effectLst>
                  <a:latin typeface="微软雅黑" pitchFamily="34" charset="-122"/>
                  <a:ea typeface="微软雅黑" pitchFamily="34" charset="-122"/>
                </a:rPr>
              </a:br>
              <a:r>
                <a:rPr lang="en-US" altLang="zh-CN" sz="1300" dirty="0" smtClean="0">
                  <a:effectLst>
                    <a:outerShdw blurRad="38100" dist="38100" dir="2700000" algn="tl">
                      <a:srgbClr val="000000"/>
                    </a:outerShdw>
                  </a:effectLst>
                  <a:latin typeface="微软雅黑" pitchFamily="34" charset="-122"/>
                  <a:ea typeface="微软雅黑" pitchFamily="34" charset="-122"/>
                </a:rPr>
                <a:t>“</a:t>
              </a:r>
              <a:r>
                <a:rPr lang="zh-CN" altLang="en-US" sz="1300" dirty="0" smtClean="0">
                  <a:effectLst>
                    <a:outerShdw blurRad="38100" dist="38100" dir="2700000" algn="tl">
                      <a:srgbClr val="000000"/>
                    </a:outerShdw>
                  </a:effectLst>
                  <a:latin typeface="微软雅黑" pitchFamily="34" charset="-122"/>
                  <a:ea typeface="微软雅黑" pitchFamily="34" charset="-122"/>
                </a:rPr>
                <a:t>子分区</a:t>
              </a:r>
              <a:r>
                <a:rPr lang="en-US" altLang="zh-CN" sz="1300" dirty="0" smtClean="0">
                  <a:effectLst>
                    <a:outerShdw blurRad="38100" dist="38100" dir="2700000" algn="tl">
                      <a:srgbClr val="000000"/>
                    </a:outerShdw>
                  </a:effectLst>
                  <a:latin typeface="微软雅黑" pitchFamily="34" charset="-122"/>
                  <a:ea typeface="微软雅黑" pitchFamily="34" charset="-122"/>
                </a:rPr>
                <a:t>”</a:t>
              </a:r>
              <a:endParaRPr lang="en-US" altLang="zh-CN" sz="1300" dirty="0">
                <a:effectLst>
                  <a:outerShdw blurRad="38100" dist="38100" dir="2700000" algn="tl">
                    <a:srgbClr val="000000"/>
                  </a:outerShdw>
                </a:effectLst>
                <a:latin typeface="微软雅黑" pitchFamily="34" charset="-122"/>
                <a:ea typeface="微软雅黑" pitchFamily="34" charset="-122"/>
              </a:endParaRPr>
            </a:p>
          </p:txBody>
        </p:sp>
      </p:grpSp>
    </p:spTree>
    <p:extLst>
      <p:ext uri="{BB962C8B-B14F-4D97-AF65-F5344CB8AC3E}">
        <p14:creationId xmlns="" xmlns:p14="http://schemas.microsoft.com/office/powerpoint/2007/7/12/main" val="4201187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7314"/>
                                        </p:tgtEl>
                                        <p:attrNameLst>
                                          <p:attrName>style.visibility</p:attrName>
                                        </p:attrNameLst>
                                      </p:cBhvr>
                                      <p:to>
                                        <p:strVal val="visible"/>
                                      </p:to>
                                    </p:set>
                                    <p:animEffect transition="in" filter="fade">
                                      <p:cBhvr>
                                        <p:cTn id="7" dur="1000"/>
                                        <p:tgtEl>
                                          <p:spTgt spid="397314"/>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97325"/>
                                        </p:tgtEl>
                                        <p:attrNameLst>
                                          <p:attrName>style.visibility</p:attrName>
                                        </p:attrNameLst>
                                      </p:cBhvr>
                                      <p:to>
                                        <p:strVal val="visible"/>
                                      </p:to>
                                    </p:set>
                                    <p:animEffect transition="in" filter="fade">
                                      <p:cBhvr>
                                        <p:cTn id="11" dur="500"/>
                                        <p:tgtEl>
                                          <p:spTgt spid="397325"/>
                                        </p:tgtEl>
                                      </p:cBhvr>
                                    </p:animEffect>
                                  </p:childTnLst>
                                </p:cTn>
                              </p:par>
                            </p:childTnLst>
                          </p:cTn>
                        </p:par>
                        <p:par>
                          <p:cTn id="12" fill="hold">
                            <p:stCondLst>
                              <p:cond delay="3000"/>
                            </p:stCondLst>
                            <p:childTnLst>
                              <p:par>
                                <p:cTn id="13" presetID="47" presetClass="entr" presetSubtype="0" fill="hold" nodeType="afterEffect">
                                  <p:stCondLst>
                                    <p:cond delay="1000"/>
                                  </p:stCondLst>
                                  <p:childTnLst>
                                    <p:set>
                                      <p:cBhvr>
                                        <p:cTn id="14" dur="1" fill="hold">
                                          <p:stCondLst>
                                            <p:cond delay="0"/>
                                          </p:stCondLst>
                                        </p:cTn>
                                        <p:tgtEl>
                                          <p:spTgt spid="397326"/>
                                        </p:tgtEl>
                                        <p:attrNameLst>
                                          <p:attrName>style.visibility</p:attrName>
                                        </p:attrNameLst>
                                      </p:cBhvr>
                                      <p:to>
                                        <p:strVal val="visible"/>
                                      </p:to>
                                    </p:set>
                                    <p:animEffect transition="in" filter="fade">
                                      <p:cBhvr>
                                        <p:cTn id="15" dur="1000"/>
                                        <p:tgtEl>
                                          <p:spTgt spid="397326"/>
                                        </p:tgtEl>
                                      </p:cBhvr>
                                    </p:animEffect>
                                    <p:anim calcmode="lin" valueType="num">
                                      <p:cBhvr>
                                        <p:cTn id="16" dur="1000" fill="hold"/>
                                        <p:tgtEl>
                                          <p:spTgt spid="397326"/>
                                        </p:tgtEl>
                                        <p:attrNameLst>
                                          <p:attrName>ppt_x</p:attrName>
                                        </p:attrNameLst>
                                      </p:cBhvr>
                                      <p:tavLst>
                                        <p:tav tm="0">
                                          <p:val>
                                            <p:strVal val="#ppt_x"/>
                                          </p:val>
                                        </p:tav>
                                        <p:tav tm="100000">
                                          <p:val>
                                            <p:strVal val="#ppt_x"/>
                                          </p:val>
                                        </p:tav>
                                      </p:tavLst>
                                    </p:anim>
                                    <p:anim calcmode="lin" valueType="num">
                                      <p:cBhvr>
                                        <p:cTn id="17" dur="1000" fill="hold"/>
                                        <p:tgtEl>
                                          <p:spTgt spid="397326"/>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23" presetClass="entr" presetSubtype="528" fill="hold" nodeType="afterEffect">
                                  <p:stCondLst>
                                    <p:cond delay="1000"/>
                                  </p:stCondLst>
                                  <p:childTnLst>
                                    <p:set>
                                      <p:cBhvr>
                                        <p:cTn id="20" dur="1" fill="hold">
                                          <p:stCondLst>
                                            <p:cond delay="0"/>
                                          </p:stCondLst>
                                        </p:cTn>
                                        <p:tgtEl>
                                          <p:spTgt spid="397323"/>
                                        </p:tgtEl>
                                        <p:attrNameLst>
                                          <p:attrName>style.visibility</p:attrName>
                                        </p:attrNameLst>
                                      </p:cBhvr>
                                      <p:to>
                                        <p:strVal val="visible"/>
                                      </p:to>
                                    </p:set>
                                    <p:anim calcmode="lin" valueType="num">
                                      <p:cBhvr>
                                        <p:cTn id="21" dur="500" fill="hold"/>
                                        <p:tgtEl>
                                          <p:spTgt spid="397323"/>
                                        </p:tgtEl>
                                        <p:attrNameLst>
                                          <p:attrName>ppt_w</p:attrName>
                                        </p:attrNameLst>
                                      </p:cBhvr>
                                      <p:tavLst>
                                        <p:tav tm="0">
                                          <p:val>
                                            <p:fltVal val="0"/>
                                          </p:val>
                                        </p:tav>
                                        <p:tav tm="100000">
                                          <p:val>
                                            <p:strVal val="#ppt_w"/>
                                          </p:val>
                                        </p:tav>
                                      </p:tavLst>
                                    </p:anim>
                                    <p:anim calcmode="lin" valueType="num">
                                      <p:cBhvr>
                                        <p:cTn id="22" dur="500" fill="hold"/>
                                        <p:tgtEl>
                                          <p:spTgt spid="397323"/>
                                        </p:tgtEl>
                                        <p:attrNameLst>
                                          <p:attrName>ppt_h</p:attrName>
                                        </p:attrNameLst>
                                      </p:cBhvr>
                                      <p:tavLst>
                                        <p:tav tm="0">
                                          <p:val>
                                            <p:fltVal val="0"/>
                                          </p:val>
                                        </p:tav>
                                        <p:tav tm="100000">
                                          <p:val>
                                            <p:strVal val="#ppt_h"/>
                                          </p:val>
                                        </p:tav>
                                      </p:tavLst>
                                    </p:anim>
                                    <p:anim calcmode="lin" valueType="num">
                                      <p:cBhvr>
                                        <p:cTn id="23" dur="500" fill="hold"/>
                                        <p:tgtEl>
                                          <p:spTgt spid="397323"/>
                                        </p:tgtEl>
                                        <p:attrNameLst>
                                          <p:attrName>ppt_x</p:attrName>
                                        </p:attrNameLst>
                                      </p:cBhvr>
                                      <p:tavLst>
                                        <p:tav tm="0">
                                          <p:val>
                                            <p:fltVal val="0.5"/>
                                          </p:val>
                                        </p:tav>
                                        <p:tav tm="100000">
                                          <p:val>
                                            <p:strVal val="#ppt_x"/>
                                          </p:val>
                                        </p:tav>
                                      </p:tavLst>
                                    </p:anim>
                                    <p:anim calcmode="lin" valueType="num">
                                      <p:cBhvr>
                                        <p:cTn id="24" dur="500" fill="hold"/>
                                        <p:tgtEl>
                                          <p:spTgt spid="397323"/>
                                        </p:tgtEl>
                                        <p:attrNameLst>
                                          <p:attrName>ppt_y</p:attrName>
                                        </p:attrNameLst>
                                      </p:cBhvr>
                                      <p:tavLst>
                                        <p:tav tm="0">
                                          <p:val>
                                            <p:fltVal val="0.5"/>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97319">
                                            <p:txEl>
                                              <p:pRg st="0" end="0"/>
                                            </p:txEl>
                                          </p:spTgt>
                                        </p:tgtEl>
                                        <p:attrNameLst>
                                          <p:attrName>style.visibility</p:attrName>
                                        </p:attrNameLst>
                                      </p:cBhvr>
                                      <p:to>
                                        <p:strVal val="visible"/>
                                      </p:to>
                                    </p:set>
                                    <p:animEffect transition="in" filter="fade">
                                      <p:cBhvr>
                                        <p:cTn id="27" dur="1000"/>
                                        <p:tgtEl>
                                          <p:spTgt spid="39731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7319">
                                            <p:txEl>
                                              <p:pRg st="1" end="1"/>
                                            </p:txEl>
                                          </p:spTgt>
                                        </p:tgtEl>
                                        <p:attrNameLst>
                                          <p:attrName>style.visibility</p:attrName>
                                        </p:attrNameLst>
                                      </p:cBhvr>
                                      <p:to>
                                        <p:strVal val="visible"/>
                                      </p:to>
                                    </p:set>
                                    <p:animEffect transition="in" filter="fade">
                                      <p:cBhvr>
                                        <p:cTn id="30" dur="1000"/>
                                        <p:tgtEl>
                                          <p:spTgt spid="397319">
                                            <p:txEl>
                                              <p:pRg st="1" end="1"/>
                                            </p:txEl>
                                          </p:spTgt>
                                        </p:tgtEl>
                                      </p:cBhvr>
                                    </p:animEffect>
                                  </p:childTnLst>
                                </p:cTn>
                              </p:par>
                            </p:childTnLst>
                          </p:cTn>
                        </p:par>
                        <p:par>
                          <p:cTn id="31" fill="hold">
                            <p:stCondLst>
                              <p:cond delay="6500"/>
                            </p:stCondLst>
                            <p:childTnLst>
                              <p:par>
                                <p:cTn id="32" presetID="10" presetClass="entr" presetSubtype="0" fill="hold" nodeType="afterEffect">
                                  <p:stCondLst>
                                    <p:cond delay="0"/>
                                  </p:stCondLst>
                                  <p:childTnLst>
                                    <p:set>
                                      <p:cBhvr>
                                        <p:cTn id="33" dur="1" fill="hold">
                                          <p:stCondLst>
                                            <p:cond delay="0"/>
                                          </p:stCondLst>
                                        </p:cTn>
                                        <p:tgtEl>
                                          <p:spTgt spid="397318"/>
                                        </p:tgtEl>
                                        <p:attrNameLst>
                                          <p:attrName>style.visibility</p:attrName>
                                        </p:attrNameLst>
                                      </p:cBhvr>
                                      <p:to>
                                        <p:strVal val="visible"/>
                                      </p:to>
                                    </p:set>
                                    <p:animEffect transition="in" filter="fade">
                                      <p:cBhvr>
                                        <p:cTn id="34" dur="1000"/>
                                        <p:tgtEl>
                                          <p:spTgt spid="397318"/>
                                        </p:tgtEl>
                                      </p:cBhvr>
                                    </p:animEffect>
                                  </p:childTnLst>
                                </p:cTn>
                              </p:par>
                            </p:childTnLst>
                          </p:cTn>
                        </p:par>
                        <p:par>
                          <p:cTn id="35" fill="hold">
                            <p:stCondLst>
                              <p:cond delay="7500"/>
                            </p:stCondLst>
                            <p:childTnLst>
                              <p:par>
                                <p:cTn id="36" presetID="47" presetClass="entr" presetSubtype="0" fill="hold" nodeType="afterEffect">
                                  <p:stCondLst>
                                    <p:cond delay="0"/>
                                  </p:stCondLst>
                                  <p:childTnLst>
                                    <p:set>
                                      <p:cBhvr>
                                        <p:cTn id="37" dur="1" fill="hold">
                                          <p:stCondLst>
                                            <p:cond delay="0"/>
                                          </p:stCondLst>
                                        </p:cTn>
                                        <p:tgtEl>
                                          <p:spTgt spid="397322"/>
                                        </p:tgtEl>
                                        <p:attrNameLst>
                                          <p:attrName>style.visibility</p:attrName>
                                        </p:attrNameLst>
                                      </p:cBhvr>
                                      <p:to>
                                        <p:strVal val="visible"/>
                                      </p:to>
                                    </p:set>
                                    <p:animEffect transition="in" filter="fade">
                                      <p:cBhvr>
                                        <p:cTn id="38" dur="1000"/>
                                        <p:tgtEl>
                                          <p:spTgt spid="397322"/>
                                        </p:tgtEl>
                                      </p:cBhvr>
                                    </p:animEffect>
                                    <p:anim calcmode="lin" valueType="num">
                                      <p:cBhvr>
                                        <p:cTn id="39" dur="1000" fill="hold"/>
                                        <p:tgtEl>
                                          <p:spTgt spid="397322"/>
                                        </p:tgtEl>
                                        <p:attrNameLst>
                                          <p:attrName>ppt_x</p:attrName>
                                        </p:attrNameLst>
                                      </p:cBhvr>
                                      <p:tavLst>
                                        <p:tav tm="0">
                                          <p:val>
                                            <p:strVal val="#ppt_x"/>
                                          </p:val>
                                        </p:tav>
                                        <p:tav tm="100000">
                                          <p:val>
                                            <p:strVal val="#ppt_x"/>
                                          </p:val>
                                        </p:tav>
                                      </p:tavLst>
                                    </p:anim>
                                    <p:anim calcmode="lin" valueType="num">
                                      <p:cBhvr>
                                        <p:cTn id="40" dur="1000" fill="hold"/>
                                        <p:tgtEl>
                                          <p:spTgt spid="397322"/>
                                        </p:tgtEl>
                                        <p:attrNameLst>
                                          <p:attrName>ppt_y</p:attrName>
                                        </p:attrNameLst>
                                      </p:cBhvr>
                                      <p:tavLst>
                                        <p:tav tm="0">
                                          <p:val>
                                            <p:strVal val="#ppt_y-.1"/>
                                          </p:val>
                                        </p:tav>
                                        <p:tav tm="100000">
                                          <p:val>
                                            <p:strVal val="#ppt_y"/>
                                          </p:val>
                                        </p:tav>
                                      </p:tavLst>
                                    </p:anim>
                                  </p:childTnLst>
                                </p:cTn>
                              </p:par>
                            </p:childTnLst>
                          </p:cTn>
                        </p:par>
                        <p:par>
                          <p:cTn id="41" fill="hold">
                            <p:stCondLst>
                              <p:cond delay="8500"/>
                            </p:stCondLst>
                            <p:childTnLst>
                              <p:par>
                                <p:cTn id="42" presetID="42"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97320"/>
                                        </p:tgtEl>
                                        <p:attrNameLst>
                                          <p:attrName>style.visibility</p:attrName>
                                        </p:attrNameLst>
                                      </p:cBhvr>
                                      <p:to>
                                        <p:strVal val="visible"/>
                                      </p:to>
                                    </p:set>
                                    <p:animEffect transition="in" filter="fade">
                                      <p:cBhvr>
                                        <p:cTn id="51" dur="500"/>
                                        <p:tgtEl>
                                          <p:spTgt spid="397320"/>
                                        </p:tgtEl>
                                      </p:cBhvr>
                                    </p:animEffect>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397321">
                                            <p:bg/>
                                          </p:spTgt>
                                        </p:tgtEl>
                                        <p:attrNameLst>
                                          <p:attrName>style.visibility</p:attrName>
                                        </p:attrNameLst>
                                      </p:cBhvr>
                                      <p:to>
                                        <p:strVal val="visible"/>
                                      </p:to>
                                    </p:set>
                                    <p:animEffect transition="in" filter="fade">
                                      <p:cBhvr>
                                        <p:cTn id="55" dur="500"/>
                                        <p:tgtEl>
                                          <p:spTgt spid="397321">
                                            <p:bg/>
                                          </p:spTgt>
                                        </p:tgtEl>
                                      </p:cBhvr>
                                    </p:animEffect>
                                    <p:anim calcmode="lin" valueType="num">
                                      <p:cBhvr>
                                        <p:cTn id="56" dur="500" fill="hold"/>
                                        <p:tgtEl>
                                          <p:spTgt spid="397321">
                                            <p:bg/>
                                          </p:spTgt>
                                        </p:tgtEl>
                                        <p:attrNameLst>
                                          <p:attrName>ppt_x</p:attrName>
                                        </p:attrNameLst>
                                      </p:cBhvr>
                                      <p:tavLst>
                                        <p:tav tm="0">
                                          <p:val>
                                            <p:strVal val="#ppt_x"/>
                                          </p:val>
                                        </p:tav>
                                        <p:tav tm="100000">
                                          <p:val>
                                            <p:strVal val="#ppt_x"/>
                                          </p:val>
                                        </p:tav>
                                      </p:tavLst>
                                    </p:anim>
                                    <p:anim calcmode="lin" valueType="num">
                                      <p:cBhvr>
                                        <p:cTn id="57" dur="500" fill="hold"/>
                                        <p:tgtEl>
                                          <p:spTgt spid="397321">
                                            <p:bg/>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97321">
                                            <p:txEl>
                                              <p:pRg st="0" end="0"/>
                                            </p:txEl>
                                          </p:spTgt>
                                        </p:tgtEl>
                                        <p:attrNameLst>
                                          <p:attrName>style.visibility</p:attrName>
                                        </p:attrNameLst>
                                      </p:cBhvr>
                                      <p:to>
                                        <p:strVal val="visible"/>
                                      </p:to>
                                    </p:set>
                                    <p:animEffect transition="in" filter="fade">
                                      <p:cBhvr>
                                        <p:cTn id="62" dur="500"/>
                                        <p:tgtEl>
                                          <p:spTgt spid="397321">
                                            <p:txEl>
                                              <p:pRg st="0" end="0"/>
                                            </p:txEl>
                                          </p:spTgt>
                                        </p:tgtEl>
                                      </p:cBhvr>
                                    </p:animEffect>
                                    <p:anim calcmode="lin" valueType="num">
                                      <p:cBhvr>
                                        <p:cTn id="63" dur="500" fill="hold"/>
                                        <p:tgtEl>
                                          <p:spTgt spid="39732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97321">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23" presetClass="entr" presetSubtype="272" fill="hold" nodeType="afterEffect">
                                  <p:stCondLst>
                                    <p:cond delay="0"/>
                                  </p:stCondLst>
                                  <p:childTnLst>
                                    <p:set>
                                      <p:cBhvr>
                                        <p:cTn id="67" dur="1" fill="hold">
                                          <p:stCondLst>
                                            <p:cond delay="0"/>
                                          </p:stCondLst>
                                        </p:cTn>
                                        <p:tgtEl>
                                          <p:spTgt spid="397324"/>
                                        </p:tgtEl>
                                        <p:attrNameLst>
                                          <p:attrName>style.visibility</p:attrName>
                                        </p:attrNameLst>
                                      </p:cBhvr>
                                      <p:to>
                                        <p:strVal val="visible"/>
                                      </p:to>
                                    </p:set>
                                    <p:anim calcmode="lin" valueType="num">
                                      <p:cBhvr>
                                        <p:cTn id="68" dur="500" fill="hold"/>
                                        <p:tgtEl>
                                          <p:spTgt spid="397324"/>
                                        </p:tgtEl>
                                        <p:attrNameLst>
                                          <p:attrName>ppt_w</p:attrName>
                                        </p:attrNameLst>
                                      </p:cBhvr>
                                      <p:tavLst>
                                        <p:tav tm="0">
                                          <p:val>
                                            <p:strVal val="2/3*#ppt_w"/>
                                          </p:val>
                                        </p:tav>
                                        <p:tav tm="100000">
                                          <p:val>
                                            <p:strVal val="#ppt_w"/>
                                          </p:val>
                                        </p:tav>
                                      </p:tavLst>
                                    </p:anim>
                                    <p:anim calcmode="lin" valueType="num">
                                      <p:cBhvr>
                                        <p:cTn id="69" dur="500" fill="hold"/>
                                        <p:tgtEl>
                                          <p:spTgt spid="39732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9" grpId="0" build="allAtOnce"/>
      <p:bldP spid="39732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696200" cy="1143000"/>
          </a:xfrm>
        </p:spPr>
        <p:txBody>
          <a:bodyPr/>
          <a:lstStyle/>
          <a:p>
            <a:r>
              <a:rPr lang="en-US" altLang="zh-CN" dirty="0" smtClean="0"/>
              <a:t>System </a:t>
            </a:r>
            <a:r>
              <a:rPr lang="en-US" altLang="zh-CN" dirty="0"/>
              <a:t>Center </a:t>
            </a:r>
            <a:r>
              <a:rPr lang="zh-CN" altLang="en-US" dirty="0"/>
              <a:t>管理虚拟化环</a:t>
            </a:r>
            <a:r>
              <a:rPr lang="zh-CN" altLang="en-US" dirty="0" smtClean="0"/>
              <a:t>境</a:t>
            </a:r>
            <a:endParaRPr lang="zh-CN" altLang="en-US" dirty="0"/>
          </a:p>
        </p:txBody>
      </p:sp>
      <p:sp>
        <p:nvSpPr>
          <p:cNvPr id="3" name="Rectangle 4"/>
          <p:cNvSpPr>
            <a:spLocks noChangeArrowheads="1"/>
          </p:cNvSpPr>
          <p:nvPr/>
        </p:nvSpPr>
        <p:spPr bwMode="auto">
          <a:xfrm>
            <a:off x="603250" y="965200"/>
            <a:ext cx="4079961" cy="1818959"/>
          </a:xfrm>
          <a:prstGeom prst="rect">
            <a:avLst/>
          </a:prstGeom>
          <a:noFill/>
          <a:ln w="9525">
            <a:noFill/>
            <a:miter lim="800000"/>
            <a:headEnd/>
            <a:tailEnd/>
          </a:ln>
        </p:spPr>
        <p:txBody>
          <a:bodyPr wrap="square">
            <a:spAutoFit/>
          </a:bodyPr>
          <a:lstStyle/>
          <a:p>
            <a:pPr>
              <a:lnSpc>
                <a:spcPct val="170000"/>
              </a:lnSpc>
            </a:pPr>
            <a:r>
              <a:rPr lang="zh-CN" altLang="en-US" sz="2200" dirty="0" smtClean="0">
                <a:latin typeface="微软雅黑" pitchFamily="34" charset="-122"/>
                <a:ea typeface="微软雅黑" pitchFamily="34" charset="-122"/>
              </a:rPr>
              <a:t>虚拟机快速迁移</a:t>
            </a:r>
            <a:endParaRPr lang="en-US" sz="2200" dirty="0">
              <a:latin typeface="微软雅黑" pitchFamily="34" charset="-122"/>
              <a:ea typeface="微软雅黑" pitchFamily="34" charset="-122"/>
            </a:endParaRPr>
          </a:p>
          <a:p>
            <a:pPr>
              <a:lnSpc>
                <a:spcPct val="170000"/>
              </a:lnSpc>
            </a:pPr>
            <a:r>
              <a:rPr lang="zh-CN" altLang="en-US" sz="2200" dirty="0" smtClean="0">
                <a:latin typeface="微软雅黑" pitchFamily="34" charset="-122"/>
                <a:ea typeface="微软雅黑" pitchFamily="34" charset="-122"/>
              </a:rPr>
              <a:t>虚拟机批量部署、管理与配置</a:t>
            </a:r>
            <a:endParaRPr lang="en-US" altLang="zh-CN" sz="2200" dirty="0" smtClean="0">
              <a:latin typeface="微软雅黑" pitchFamily="34" charset="-122"/>
              <a:ea typeface="微软雅黑" pitchFamily="34" charset="-122"/>
            </a:endParaRPr>
          </a:p>
          <a:p>
            <a:pPr>
              <a:lnSpc>
                <a:spcPct val="170000"/>
              </a:lnSpc>
            </a:pPr>
            <a:r>
              <a:rPr lang="zh-CN" altLang="en-US" sz="2200" dirty="0" smtClean="0">
                <a:latin typeface="微软雅黑" pitchFamily="34" charset="-122"/>
                <a:ea typeface="微软雅黑" pitchFamily="34" charset="-122"/>
              </a:rPr>
              <a:t>物理机到虚拟机转化</a:t>
            </a:r>
            <a:endParaRPr lang="en-US" sz="2200" dirty="0">
              <a:latin typeface="微软雅黑" pitchFamily="34" charset="-122"/>
              <a:ea typeface="微软雅黑" pitchFamily="34" charset="-122"/>
            </a:endParaRPr>
          </a:p>
        </p:txBody>
      </p:sp>
      <p:pic>
        <p:nvPicPr>
          <p:cNvPr id="4" name="Picture 3" descr="SysCenter-VMM_bL_r.png"/>
          <p:cNvPicPr>
            <a:picLocks noChangeAspect="1"/>
          </p:cNvPicPr>
          <p:nvPr/>
        </p:nvPicPr>
        <p:blipFill>
          <a:blip r:embed="rId3" cstate="email"/>
          <a:srcRect/>
          <a:stretch>
            <a:fillRect/>
          </a:stretch>
        </p:blipFill>
        <p:spPr bwMode="auto">
          <a:xfrm>
            <a:off x="6018213" y="1579563"/>
            <a:ext cx="2451100" cy="630237"/>
          </a:xfrm>
          <a:prstGeom prst="rect">
            <a:avLst/>
          </a:prstGeom>
          <a:ln>
            <a:noFill/>
          </a:ln>
          <a:effectLst>
            <a:glow rad="139700">
              <a:schemeClr val="accent3">
                <a:satMod val="175000"/>
                <a:alpha val="40000"/>
              </a:schemeClr>
            </a:glow>
            <a:outerShdw blurRad="190500" algn="tl" rotWithShape="0">
              <a:srgbClr val="000000">
                <a:alpha val="70000"/>
              </a:srgbClr>
            </a:outerShdw>
          </a:effectLst>
        </p:spPr>
      </p:pic>
      <p:pic>
        <p:nvPicPr>
          <p:cNvPr id="5" name="Picture 149" descr="System center Ops manager 2007 logo rev"/>
          <p:cNvPicPr>
            <a:picLocks noChangeArrowheads="1"/>
          </p:cNvPicPr>
          <p:nvPr/>
        </p:nvPicPr>
        <p:blipFill>
          <a:blip r:embed="rId4" cstate="email"/>
          <a:srcRect/>
          <a:stretch>
            <a:fillRect/>
          </a:stretch>
        </p:blipFill>
        <p:spPr bwMode="auto">
          <a:xfrm>
            <a:off x="6021388" y="2995612"/>
            <a:ext cx="2473325" cy="661988"/>
          </a:xfrm>
          <a:prstGeom prst="rect">
            <a:avLst/>
          </a:prstGeom>
          <a:ln>
            <a:noFill/>
          </a:ln>
          <a:effectLst>
            <a:glow rad="139700">
              <a:schemeClr val="accent3">
                <a:satMod val="175000"/>
                <a:alpha val="40000"/>
              </a:schemeClr>
            </a:glow>
            <a:outerShdw blurRad="190500" algn="tl" rotWithShape="0">
              <a:srgbClr val="000000">
                <a:alpha val="70000"/>
              </a:srgbClr>
            </a:outerShdw>
          </a:effectLst>
        </p:spPr>
      </p:pic>
      <p:pic>
        <p:nvPicPr>
          <p:cNvPr id="6" name="Picture 150" descr="Sytem Center Data Protection Manager 2006 logo reverse"/>
          <p:cNvPicPr>
            <a:picLocks noChangeArrowheads="1"/>
          </p:cNvPicPr>
          <p:nvPr/>
        </p:nvPicPr>
        <p:blipFill>
          <a:blip r:embed="rId5" cstate="email"/>
          <a:srcRect/>
          <a:stretch>
            <a:fillRect/>
          </a:stretch>
        </p:blipFill>
        <p:spPr bwMode="auto">
          <a:xfrm>
            <a:off x="6038850" y="5070475"/>
            <a:ext cx="2933700" cy="663575"/>
          </a:xfrm>
          <a:prstGeom prst="rect">
            <a:avLst/>
          </a:prstGeom>
          <a:ln>
            <a:noFill/>
          </a:ln>
          <a:effectLst>
            <a:glow rad="139700">
              <a:schemeClr val="accent3">
                <a:satMod val="175000"/>
                <a:alpha val="40000"/>
              </a:schemeClr>
            </a:glow>
            <a:outerShdw blurRad="190500" algn="tl" rotWithShape="0">
              <a:srgbClr val="000000">
                <a:alpha val="70000"/>
              </a:srgbClr>
            </a:outerShdw>
          </a:effectLst>
        </p:spPr>
      </p:pic>
      <p:pic>
        <p:nvPicPr>
          <p:cNvPr id="7" name="Picture 151" descr="System Center Configuration Manager logo rev"/>
          <p:cNvPicPr>
            <a:picLocks noChangeAspect="1" noChangeArrowheads="1"/>
          </p:cNvPicPr>
          <p:nvPr/>
        </p:nvPicPr>
        <p:blipFill>
          <a:blip r:embed="rId6" cstate="email"/>
          <a:srcRect/>
          <a:stretch>
            <a:fillRect/>
          </a:stretch>
        </p:blipFill>
        <p:spPr bwMode="auto">
          <a:xfrm>
            <a:off x="6015038" y="4125913"/>
            <a:ext cx="2349500" cy="581025"/>
          </a:xfrm>
          <a:prstGeom prst="rect">
            <a:avLst/>
          </a:prstGeom>
          <a:ln>
            <a:noFill/>
          </a:ln>
          <a:effectLst>
            <a:glow rad="139700">
              <a:schemeClr val="accent3">
                <a:satMod val="175000"/>
                <a:alpha val="40000"/>
              </a:schemeClr>
            </a:glow>
            <a:outerShdw blurRad="190500" algn="tl" rotWithShape="0">
              <a:srgbClr val="000000">
                <a:alpha val="70000"/>
              </a:srgbClr>
            </a:outerShdw>
          </a:effectLst>
        </p:spPr>
      </p:pic>
      <p:sp>
        <p:nvSpPr>
          <p:cNvPr id="15" name="Rectangle 4"/>
          <p:cNvSpPr>
            <a:spLocks noChangeArrowheads="1"/>
          </p:cNvSpPr>
          <p:nvPr/>
        </p:nvSpPr>
        <p:spPr bwMode="auto">
          <a:xfrm>
            <a:off x="603250" y="2718983"/>
            <a:ext cx="4079961" cy="1243417"/>
          </a:xfrm>
          <a:prstGeom prst="rect">
            <a:avLst/>
          </a:prstGeom>
          <a:noFill/>
          <a:ln w="9525">
            <a:noFill/>
            <a:miter lim="800000"/>
            <a:headEnd/>
            <a:tailEnd/>
          </a:ln>
        </p:spPr>
        <p:txBody>
          <a:bodyPr wrap="square">
            <a:spAutoFit/>
          </a:bodyPr>
          <a:lstStyle/>
          <a:p>
            <a:pPr>
              <a:lnSpc>
                <a:spcPct val="170000"/>
              </a:lnSpc>
            </a:pPr>
            <a:r>
              <a:rPr lang="zh-CN" altLang="en-US" sz="2200" dirty="0" smtClean="0">
                <a:latin typeface="微软雅黑" pitchFamily="34" charset="-122"/>
                <a:ea typeface="微软雅黑" pitchFamily="34" charset="-122"/>
              </a:rPr>
              <a:t>服务器健康监控与管理</a:t>
            </a:r>
            <a:endParaRPr lang="en-US" sz="2200" dirty="0">
              <a:latin typeface="微软雅黑" pitchFamily="34" charset="-122"/>
              <a:ea typeface="微软雅黑" pitchFamily="34" charset="-122"/>
            </a:endParaRPr>
          </a:p>
          <a:p>
            <a:pPr>
              <a:lnSpc>
                <a:spcPct val="170000"/>
              </a:lnSpc>
            </a:pPr>
            <a:r>
              <a:rPr lang="zh-CN" altLang="en-US" sz="2200" dirty="0" smtClean="0">
                <a:latin typeface="微软雅黑" pitchFamily="34" charset="-122"/>
                <a:ea typeface="微软雅黑" pitchFamily="34" charset="-122"/>
              </a:rPr>
              <a:t>性能报告与分析</a:t>
            </a:r>
            <a:endParaRPr lang="en-US" sz="2200" dirty="0">
              <a:latin typeface="微软雅黑" pitchFamily="34" charset="-122"/>
              <a:ea typeface="微软雅黑" pitchFamily="34" charset="-122"/>
            </a:endParaRPr>
          </a:p>
        </p:txBody>
      </p:sp>
      <p:sp>
        <p:nvSpPr>
          <p:cNvPr id="16" name="Rectangle 4"/>
          <p:cNvSpPr>
            <a:spLocks noChangeArrowheads="1"/>
          </p:cNvSpPr>
          <p:nvPr/>
        </p:nvSpPr>
        <p:spPr bwMode="auto">
          <a:xfrm>
            <a:off x="603250" y="3980876"/>
            <a:ext cx="3758685" cy="667875"/>
          </a:xfrm>
          <a:prstGeom prst="rect">
            <a:avLst/>
          </a:prstGeom>
          <a:noFill/>
          <a:ln w="9525">
            <a:noFill/>
            <a:miter lim="800000"/>
            <a:headEnd/>
            <a:tailEnd/>
          </a:ln>
        </p:spPr>
        <p:txBody>
          <a:bodyPr wrap="square">
            <a:spAutoFit/>
          </a:bodyPr>
          <a:lstStyle/>
          <a:p>
            <a:pPr>
              <a:lnSpc>
                <a:spcPct val="170000"/>
              </a:lnSpc>
            </a:pPr>
            <a:r>
              <a:rPr lang="zh-CN" altLang="en-US" sz="2200" dirty="0" smtClean="0">
                <a:latin typeface="微软雅黑" pitchFamily="34" charset="-122"/>
                <a:ea typeface="微软雅黑" pitchFamily="34" charset="-122"/>
              </a:rPr>
              <a:t>补丁管理与软件更新</a:t>
            </a:r>
            <a:endParaRPr lang="en-US" sz="2200" dirty="0">
              <a:latin typeface="微软雅黑" pitchFamily="34" charset="-122"/>
              <a:ea typeface="微软雅黑" pitchFamily="34" charset="-122"/>
            </a:endParaRPr>
          </a:p>
        </p:txBody>
      </p:sp>
      <p:sp>
        <p:nvSpPr>
          <p:cNvPr id="17" name="Rectangle 4"/>
          <p:cNvSpPr>
            <a:spLocks noChangeArrowheads="1"/>
          </p:cNvSpPr>
          <p:nvPr/>
        </p:nvSpPr>
        <p:spPr bwMode="auto">
          <a:xfrm>
            <a:off x="603250" y="4724400"/>
            <a:ext cx="3758685" cy="1243417"/>
          </a:xfrm>
          <a:prstGeom prst="rect">
            <a:avLst/>
          </a:prstGeom>
          <a:noFill/>
          <a:ln w="9525">
            <a:noFill/>
            <a:miter lim="800000"/>
            <a:headEnd/>
            <a:tailEnd/>
          </a:ln>
        </p:spPr>
        <p:txBody>
          <a:bodyPr wrap="square">
            <a:spAutoFit/>
          </a:bodyPr>
          <a:lstStyle/>
          <a:p>
            <a:pPr>
              <a:lnSpc>
                <a:spcPct val="170000"/>
              </a:lnSpc>
            </a:pPr>
            <a:r>
              <a:rPr lang="zh-CN" altLang="en-US" sz="2200" dirty="0" smtClean="0">
                <a:latin typeface="微软雅黑" pitchFamily="34" charset="-122"/>
                <a:ea typeface="微软雅黑" pitchFamily="34" charset="-122"/>
              </a:rPr>
              <a:t>虚拟机备份与恢复</a:t>
            </a:r>
            <a:endParaRPr lang="en-US" sz="2200" dirty="0">
              <a:latin typeface="微软雅黑" pitchFamily="34" charset="-122"/>
              <a:ea typeface="微软雅黑" pitchFamily="34" charset="-122"/>
            </a:endParaRPr>
          </a:p>
          <a:p>
            <a:pPr>
              <a:lnSpc>
                <a:spcPct val="170000"/>
              </a:lnSpc>
            </a:pPr>
            <a:r>
              <a:rPr lang="zh-CN" altLang="en-US" sz="2200" dirty="0" smtClean="0">
                <a:latin typeface="微软雅黑" pitchFamily="34" charset="-122"/>
                <a:ea typeface="微软雅黑" pitchFamily="34" charset="-122"/>
              </a:rPr>
              <a:t>灾难保护</a:t>
            </a:r>
            <a:endParaRPr lang="en-US" sz="2200" dirty="0">
              <a:latin typeface="微软雅黑" pitchFamily="34" charset="-122"/>
              <a:ea typeface="微软雅黑" pitchFamily="34" charset="-122"/>
            </a:endParaRPr>
          </a:p>
        </p:txBody>
      </p:sp>
    </p:spTree>
    <p:extLst>
      <p:ext uri="{BB962C8B-B14F-4D97-AF65-F5344CB8AC3E}">
        <p14:creationId xmlns="" xmlns:p14="http://schemas.microsoft.com/office/powerpoint/2007/7/12/main" val="32691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a:t>SCVMM 2008 &amp; R2</a:t>
            </a:r>
            <a:r>
              <a:rPr lang="zh-CN" altLang="en-US" dirty="0"/>
              <a:t>全面接</a:t>
            </a:r>
            <a:r>
              <a:rPr lang="zh-CN" altLang="en-US" dirty="0" smtClean="0"/>
              <a:t>触</a:t>
            </a:r>
            <a:endParaRPr lang="zh-CN" altLang="en-US" dirty="0"/>
          </a:p>
        </p:txBody>
      </p:sp>
      <p:sp>
        <p:nvSpPr>
          <p:cNvPr id="4" name="Text Placeholder 3"/>
          <p:cNvSpPr>
            <a:spLocks noGrp="1"/>
          </p:cNvSpPr>
          <p:nvPr>
            <p:ph type="body" idx="1"/>
          </p:nvPr>
        </p:nvSpPr>
        <p:spPr/>
        <p:txBody>
          <a:bodyPr/>
          <a:lstStyle/>
          <a:p>
            <a:endParaRPr lang="zh-CN" altLang="en-US"/>
          </a:p>
        </p:txBody>
      </p:sp>
    </p:spTree>
    <p:extLst>
      <p:ext uri="{BB962C8B-B14F-4D97-AF65-F5344CB8AC3E}">
        <p14:creationId xmlns="" xmlns:p14="http://schemas.microsoft.com/office/powerpoint/2007/7/12/main" val="22240712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10.6|29|2|13.2"/>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2009-10-15T08:43:33Z</outs:dateTime>
      <outs:isPinned>true</outs:isPinned>
    </outs:relatedDate>
    <outs:relatedDate>
      <outs:type>2</outs:type>
      <outs:displayName>Created</outs:displayName>
      <outs:dateTime>2006-08-16T00:00:00Z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Jun Kong (Digital China)</outs:displayName>
          <outs:accountName/>
        </outs:relatedPerson>
      </outs:people>
      <outs:source>0</outs:source>
      <outs:isPinned>true</outs:isPinned>
    </outs:relatedPeopleItem>
    <outs:relatedPeopleItem>
      <outs:category>Last modified by</outs:category>
      <outs:people>
        <outs:relatedPerson>
          <outs:displayName>Jun Kong (Digital China)</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FB6DF117-2B00-4449-8DAD-283F7DFD7BDD}">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TechEdChina2009_Template_CN</Template>
  <TotalTime>0</TotalTime>
  <Words>2148</Words>
  <Application>Microsoft Office PowerPoint</Application>
  <PresentationFormat>全屏显示(4:3)</PresentationFormat>
  <Paragraphs>323</Paragraphs>
  <Slides>51</Slides>
  <Notes>51</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主题</vt:lpstr>
      <vt:lpstr>幻灯片 1</vt:lpstr>
      <vt:lpstr>Hyper-V R2的最佳拍档——SCVMM2008 R2全面接触</vt:lpstr>
      <vt:lpstr>大纲</vt:lpstr>
      <vt:lpstr>微软服务器虚拟化解决方案简介</vt:lpstr>
      <vt:lpstr>客户的问题</vt:lpstr>
      <vt:lpstr>虚拟化带来的真正挑战</vt:lpstr>
      <vt:lpstr>服务器虚拟化</vt:lpstr>
      <vt:lpstr>System Center 管理虚拟化环境</vt:lpstr>
      <vt:lpstr>SCVMM 2008 &amp; R2全面接触</vt:lpstr>
      <vt:lpstr>VMM 2008 架构 </vt:lpstr>
      <vt:lpstr>SCVMM 2008主要功能</vt:lpstr>
      <vt:lpstr>智能放置</vt:lpstr>
      <vt:lpstr>网络视图</vt:lpstr>
      <vt:lpstr>对群集的支持</vt:lpstr>
      <vt:lpstr>自助站点</vt:lpstr>
      <vt:lpstr>SCVMM 2008 R2新特性</vt:lpstr>
      <vt:lpstr>实时迁移（1）</vt:lpstr>
      <vt:lpstr>实时迁移（2）</vt:lpstr>
      <vt:lpstr>实时迁移（3）</vt:lpstr>
      <vt:lpstr>实时迁移和存储</vt:lpstr>
      <vt:lpstr>Cluster Shared Volumes</vt:lpstr>
      <vt:lpstr>通过SCVMM实施实时迁移</vt:lpstr>
      <vt:lpstr>幻灯片 23</vt:lpstr>
      <vt:lpstr>幻灯片 24</vt:lpstr>
      <vt:lpstr>幻灯片 25</vt:lpstr>
      <vt:lpstr>虚拟机SAN迁移</vt:lpstr>
      <vt:lpstr>幻灯片 27</vt:lpstr>
      <vt:lpstr>幻灯片 28</vt:lpstr>
      <vt:lpstr>幻灯片 29</vt:lpstr>
      <vt:lpstr>幻灯片 30</vt:lpstr>
      <vt:lpstr>幻灯片 31</vt:lpstr>
      <vt:lpstr>快速存储迁移</vt:lpstr>
      <vt:lpstr>幻灯片 33</vt:lpstr>
      <vt:lpstr>幻灯片 34</vt:lpstr>
      <vt:lpstr>幻灯片 35</vt:lpstr>
      <vt:lpstr>维护模式</vt:lpstr>
      <vt:lpstr>幻灯片 37</vt:lpstr>
      <vt:lpstr>幻灯片 38</vt:lpstr>
      <vt:lpstr>其他新特性（1）</vt:lpstr>
      <vt:lpstr>其他新特性（2）</vt:lpstr>
      <vt:lpstr>其他新特性（3）</vt:lpstr>
      <vt:lpstr>SCVMM的助手们</vt:lpstr>
      <vt:lpstr>MPSRPT for SCVMM</vt:lpstr>
      <vt:lpstr>VMMCA for SCVMM</vt:lpstr>
      <vt:lpstr>与SCOM集成的报表</vt:lpstr>
      <vt:lpstr>总结</vt:lpstr>
      <vt:lpstr>参考资料</vt:lpstr>
      <vt:lpstr>欢迎您参加我们为您安排的其它虚拟化相关课程： </vt:lpstr>
      <vt:lpstr>专家问答区 (F4) 本课程结束后，我将在接下来的70分钟内于4层专家问答区与您交流答疑</vt:lpstr>
      <vt:lpstr>幻灯片 50</vt:lpstr>
      <vt:lpstr>幻灯片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2009-10-29T03:18:47Z</dcterms:created>
  <dcterms:modified xsi:type="dcterms:W3CDTF">2009-10-29T03:18:53Z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