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256" r:id="rId2"/>
    <p:sldId id="257" r:id="rId3"/>
    <p:sldId id="280" r:id="rId4"/>
    <p:sldId id="281" r:id="rId5"/>
    <p:sldId id="282" r:id="rId6"/>
    <p:sldId id="283" r:id="rId7"/>
    <p:sldId id="284" r:id="rId8"/>
    <p:sldId id="321"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2" r:id="rId45"/>
    <p:sldId id="323" r:id="rId46"/>
    <p:sldId id="325" r:id="rId47"/>
    <p:sldId id="326"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1859" autoAdjust="0"/>
  </p:normalViewPr>
  <p:slideViewPr>
    <p:cSldViewPr>
      <p:cViewPr varScale="1">
        <p:scale>
          <a:sx n="47" d="100"/>
          <a:sy n="47" d="100"/>
        </p:scale>
        <p:origin x="-109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alks\Microsoft\TechReady\Feb09\Research\VMQ_Perfromance_Results_Default_C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a:pPr>
            <a:r>
              <a:rPr lang="en-US"/>
              <a:t>VMQ</a:t>
            </a:r>
            <a:r>
              <a:rPr lang="en-US" baseline="0"/>
              <a:t> Throughput and CPU Utilization</a:t>
            </a:r>
          </a:p>
          <a:p>
            <a:pPr>
              <a:defRPr lang="en-US"/>
            </a:pPr>
            <a:r>
              <a:rPr lang="en-US" baseline="0"/>
              <a:t>Shared Memory On, Lookahead split On</a:t>
            </a:r>
          </a:p>
        </c:rich>
      </c:tx>
      <c:layout>
        <c:manualLayout>
          <c:xMode val="edge"/>
          <c:yMode val="edge"/>
          <c:x val="0.24933247840230782"/>
          <c:y val="4.1820418204181996E-2"/>
        </c:manualLayout>
      </c:layout>
    </c:title>
    <c:plotArea>
      <c:layout>
        <c:manualLayout>
          <c:layoutTarget val="inner"/>
          <c:xMode val="edge"/>
          <c:yMode val="edge"/>
          <c:x val="0.16930674221635442"/>
          <c:y val="0.18446426668991159"/>
          <c:w val="0.67353520639389619"/>
          <c:h val="0.59987835468906003"/>
        </c:manualLayout>
      </c:layout>
      <c:barChart>
        <c:barDir val="col"/>
        <c:grouping val="clustered"/>
        <c:ser>
          <c:idx val="0"/>
          <c:order val="0"/>
          <c:tx>
            <c:v>No VMQ</c:v>
          </c:tx>
          <c:spPr>
            <a:solidFill>
              <a:schemeClr val="tx2">
                <a:lumMod val="60000"/>
                <a:lumOff val="40000"/>
              </a:schemeClr>
            </a:solidFill>
          </c:spPr>
          <c:val>
            <c:numRef>
              <c:f>Sheet1!$B$23:$I$23</c:f>
              <c:numCache>
                <c:formatCode>0</c:formatCode>
                <c:ptCount val="8"/>
                <c:pt idx="0">
                  <c:v>4156.8801824000002</c:v>
                </c:pt>
                <c:pt idx="1">
                  <c:v>5442.5318464000002</c:v>
                </c:pt>
                <c:pt idx="2">
                  <c:v>5406.4247775999993</c:v>
                </c:pt>
                <c:pt idx="3">
                  <c:v>5276.1177567999994</c:v>
                </c:pt>
                <c:pt idx="4">
                  <c:v>5022.7041567999995</c:v>
                </c:pt>
                <c:pt idx="5">
                  <c:v>4810.2561760000044</c:v>
                </c:pt>
                <c:pt idx="6">
                  <c:v>4711.3141856000002</c:v>
                </c:pt>
                <c:pt idx="7">
                  <c:v>4494.9630527999998</c:v>
                </c:pt>
              </c:numCache>
            </c:numRef>
          </c:val>
        </c:ser>
        <c:ser>
          <c:idx val="1"/>
          <c:order val="1"/>
          <c:tx>
            <c:v>VMQ</c:v>
          </c:tx>
          <c:val>
            <c:numRef>
              <c:f>Sheet1!$L$23:$S$23</c:f>
              <c:numCache>
                <c:formatCode>0</c:formatCode>
                <c:ptCount val="8"/>
                <c:pt idx="0">
                  <c:v>3944.8865983999999</c:v>
                </c:pt>
                <c:pt idx="1">
                  <c:v>7423.8650112000014</c:v>
                </c:pt>
                <c:pt idx="2">
                  <c:v>9177.8133568000048</c:v>
                </c:pt>
                <c:pt idx="3">
                  <c:v>9366.5627968000008</c:v>
                </c:pt>
                <c:pt idx="4">
                  <c:v>9248.1516512000017</c:v>
                </c:pt>
                <c:pt idx="5">
                  <c:v>8515.7921728000128</c:v>
                </c:pt>
                <c:pt idx="6">
                  <c:v>7765.3034271999995</c:v>
                </c:pt>
                <c:pt idx="7">
                  <c:v>7329.2223136000002</c:v>
                </c:pt>
              </c:numCache>
            </c:numRef>
          </c:val>
        </c:ser>
        <c:dLbls/>
        <c:axId val="159549312"/>
        <c:axId val="159559680"/>
      </c:barChart>
      <c:lineChart>
        <c:grouping val="standard"/>
        <c:ser>
          <c:idx val="2"/>
          <c:order val="2"/>
          <c:tx>
            <c:v>CPU No VMQ</c:v>
          </c:tx>
          <c:marker>
            <c:symbol val="none"/>
          </c:marker>
          <c:val>
            <c:numRef>
              <c:f>Sheet1!$B$17:$I$17</c:f>
              <c:numCache>
                <c:formatCode>0.00%</c:formatCode>
                <c:ptCount val="8"/>
                <c:pt idx="0">
                  <c:v>0.20330000000000001</c:v>
                </c:pt>
                <c:pt idx="1">
                  <c:v>0.28550000000000031</c:v>
                </c:pt>
                <c:pt idx="2">
                  <c:v>0.29570000000000002</c:v>
                </c:pt>
                <c:pt idx="3">
                  <c:v>0.30610000000000032</c:v>
                </c:pt>
                <c:pt idx="4">
                  <c:v>0.32460000000000094</c:v>
                </c:pt>
                <c:pt idx="5">
                  <c:v>0.34470000000000056</c:v>
                </c:pt>
                <c:pt idx="6">
                  <c:v>0.54179999999999995</c:v>
                </c:pt>
                <c:pt idx="7">
                  <c:v>0.56030000000000002</c:v>
                </c:pt>
              </c:numCache>
            </c:numRef>
          </c:val>
        </c:ser>
        <c:ser>
          <c:idx val="3"/>
          <c:order val="3"/>
          <c:tx>
            <c:v>CPU VMQ</c:v>
          </c:tx>
          <c:marker>
            <c:symbol val="none"/>
          </c:marker>
          <c:val>
            <c:numRef>
              <c:f>Sheet1!$L$17:$S$17</c:f>
              <c:numCache>
                <c:formatCode>0.00%</c:formatCode>
                <c:ptCount val="8"/>
                <c:pt idx="0">
                  <c:v>0.18340000000000056</c:v>
                </c:pt>
                <c:pt idx="1">
                  <c:v>0.36650000000000038</c:v>
                </c:pt>
                <c:pt idx="2">
                  <c:v>0.51739999999999997</c:v>
                </c:pt>
                <c:pt idx="3">
                  <c:v>0.60490000000000188</c:v>
                </c:pt>
                <c:pt idx="4">
                  <c:v>0.68090000000000195</c:v>
                </c:pt>
                <c:pt idx="5">
                  <c:v>0.78359999999999996</c:v>
                </c:pt>
                <c:pt idx="6">
                  <c:v>0.83670000000000189</c:v>
                </c:pt>
                <c:pt idx="7">
                  <c:v>0.86959999999999993</c:v>
                </c:pt>
              </c:numCache>
            </c:numRef>
          </c:val>
        </c:ser>
        <c:dLbls/>
        <c:marker val="1"/>
        <c:axId val="159842304"/>
        <c:axId val="159561600"/>
      </c:lineChart>
      <c:catAx>
        <c:axId val="159549312"/>
        <c:scaling>
          <c:orientation val="minMax"/>
        </c:scaling>
        <c:axPos val="b"/>
        <c:title>
          <c:tx>
            <c:rich>
              <a:bodyPr/>
              <a:lstStyle/>
              <a:p>
                <a:pPr>
                  <a:defRPr lang="en-US" sz="1600"/>
                </a:pPr>
                <a:r>
                  <a:rPr lang="en-US" sz="1600"/>
                  <a:t>Number of</a:t>
                </a:r>
                <a:r>
                  <a:rPr lang="en-US" sz="1600" baseline="0"/>
                  <a:t> VMs</a:t>
                </a:r>
                <a:endParaRPr lang="en-US" sz="1600"/>
              </a:p>
            </c:rich>
          </c:tx>
          <c:layout/>
        </c:title>
        <c:majorTickMark val="none"/>
        <c:tickLblPos val="nextTo"/>
        <c:txPr>
          <a:bodyPr/>
          <a:lstStyle/>
          <a:p>
            <a:pPr>
              <a:defRPr lang="en-US"/>
            </a:pPr>
            <a:endParaRPr lang="zh-CN"/>
          </a:p>
        </c:txPr>
        <c:crossAx val="159559680"/>
        <c:crosses val="autoZero"/>
        <c:auto val="1"/>
        <c:lblAlgn val="ctr"/>
        <c:lblOffset val="100"/>
      </c:catAx>
      <c:valAx>
        <c:axId val="159559680"/>
        <c:scaling>
          <c:orientation val="minMax"/>
          <c:max val="10000"/>
        </c:scaling>
        <c:axPos val="l"/>
        <c:majorGridlines/>
        <c:title>
          <c:tx>
            <c:rich>
              <a:bodyPr rot="0" vert="horz"/>
              <a:lstStyle/>
              <a:p>
                <a:pPr>
                  <a:defRPr lang="en-US" sz="1800"/>
                </a:pPr>
                <a:r>
                  <a:rPr lang="en-US" sz="1800" baseline="0" dirty="0" smtClean="0"/>
                  <a:t>MB/s</a:t>
                </a:r>
                <a:endParaRPr lang="en-US" sz="1800" dirty="0"/>
              </a:p>
            </c:rich>
          </c:tx>
          <c:layout/>
        </c:title>
        <c:numFmt formatCode="0" sourceLinked="1"/>
        <c:majorTickMark val="none"/>
        <c:tickLblPos val="nextTo"/>
        <c:txPr>
          <a:bodyPr/>
          <a:lstStyle/>
          <a:p>
            <a:pPr>
              <a:defRPr lang="en-US"/>
            </a:pPr>
            <a:endParaRPr lang="zh-CN"/>
          </a:p>
        </c:txPr>
        <c:crossAx val="159549312"/>
        <c:crosses val="autoZero"/>
        <c:crossBetween val="between"/>
      </c:valAx>
      <c:valAx>
        <c:axId val="159561600"/>
        <c:scaling>
          <c:orientation val="minMax"/>
          <c:max val="1"/>
        </c:scaling>
        <c:axPos val="r"/>
        <c:title>
          <c:tx>
            <c:rich>
              <a:bodyPr rot="0" vert="horz"/>
              <a:lstStyle/>
              <a:p>
                <a:pPr>
                  <a:defRPr lang="en-US" sz="1800"/>
                </a:pPr>
                <a:r>
                  <a:rPr lang="en-US" sz="1800" dirty="0" smtClean="0"/>
                  <a:t>CPU</a:t>
                </a:r>
                <a:endParaRPr lang="en-US" sz="1800" dirty="0"/>
              </a:p>
            </c:rich>
          </c:tx>
          <c:layout>
            <c:manualLayout>
              <c:xMode val="edge"/>
              <c:yMode val="edge"/>
              <c:x val="0.91069693017901265"/>
              <c:y val="0.47640836408364295"/>
            </c:manualLayout>
          </c:layout>
        </c:title>
        <c:numFmt formatCode="0%" sourceLinked="0"/>
        <c:tickLblPos val="nextTo"/>
        <c:txPr>
          <a:bodyPr/>
          <a:lstStyle/>
          <a:p>
            <a:pPr>
              <a:defRPr lang="en-US"/>
            </a:pPr>
            <a:endParaRPr lang="zh-CN"/>
          </a:p>
        </c:txPr>
        <c:crossAx val="159842304"/>
        <c:crosses val="max"/>
        <c:crossBetween val="between"/>
      </c:valAx>
      <c:catAx>
        <c:axId val="159842304"/>
        <c:scaling>
          <c:orientation val="minMax"/>
        </c:scaling>
        <c:delete val="1"/>
        <c:axPos val="b"/>
        <c:tickLblPos val="none"/>
        <c:crossAx val="159561600"/>
        <c:crosses val="autoZero"/>
        <c:auto val="1"/>
        <c:lblAlgn val="ctr"/>
        <c:lblOffset val="100"/>
      </c:catAx>
      <c:spPr>
        <a:noFill/>
        <a:ln w="25400">
          <a:noFill/>
        </a:ln>
      </c:spPr>
    </c:plotArea>
    <c:legend>
      <c:legendPos val="b"/>
      <c:layout/>
      <c:txPr>
        <a:bodyPr/>
        <a:lstStyle/>
        <a:p>
          <a:pPr>
            <a:defRPr lang="en-US" sz="1600"/>
          </a:pPr>
          <a:endParaRPr lang="zh-CN"/>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332838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B9C75-A22C-44EB-B374-DEC1F2690C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617890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3"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dirty="0" smtClean="0"/>
              <a:t>High Available Storage </a:t>
            </a:r>
            <a:br>
              <a:rPr dirty="0" smtClean="0"/>
            </a:br>
            <a:r>
              <a:rPr dirty="0" smtClean="0"/>
              <a:t>and Virtualization</a:t>
            </a:r>
            <a:endParaRPr lang="en-US" dirty="0"/>
          </a:p>
        </p:txBody>
      </p:sp>
      <p:sp>
        <p:nvSpPr>
          <p:cNvPr id="3" name="Text Placeholder 2"/>
          <p:cNvSpPr>
            <a:spLocks noGrp="1"/>
          </p:cNvSpPr>
          <p:nvPr>
            <p:ph type="body" sz="quarter" idx="10"/>
          </p:nvPr>
        </p:nvSpPr>
        <p:spPr>
          <a:xfrm>
            <a:off x="362339" y="1861638"/>
            <a:ext cx="8579530" cy="3871829"/>
          </a:xfrm>
        </p:spPr>
        <p:txBody>
          <a:bodyPr/>
          <a:lstStyle/>
          <a:p>
            <a:r>
              <a:rPr lang="en-US" sz="2800" dirty="0" smtClean="0">
                <a:solidFill>
                  <a:schemeClr val="tx1"/>
                </a:solidFill>
              </a:rPr>
              <a:t>Traditional HA storage is ‘shared nothing’ where one node exclusively owns a LUN</a:t>
            </a:r>
          </a:p>
          <a:p>
            <a:r>
              <a:rPr lang="en-US" sz="2800" dirty="0" smtClean="0">
                <a:solidFill>
                  <a:schemeClr val="tx1"/>
                </a:solidFill>
              </a:rPr>
              <a:t>Shared nothing has major disadvantages for virtualization management and high availability</a:t>
            </a:r>
          </a:p>
          <a:p>
            <a:pPr lvl="1"/>
            <a:r>
              <a:rPr lang="en-US" sz="2400" dirty="0" smtClean="0">
                <a:solidFill>
                  <a:schemeClr val="tx1"/>
                </a:solidFill>
              </a:rPr>
              <a:t>One VM per LUN requirement causes LUN explosion</a:t>
            </a:r>
          </a:p>
          <a:p>
            <a:pPr lvl="2"/>
            <a:r>
              <a:rPr lang="en-US" sz="2000" dirty="0" smtClean="0">
                <a:solidFill>
                  <a:schemeClr val="tx1"/>
                </a:solidFill>
              </a:rPr>
              <a:t>Management headache</a:t>
            </a:r>
          </a:p>
          <a:p>
            <a:pPr lvl="1"/>
            <a:r>
              <a:rPr lang="en-US" sz="2400" dirty="0" smtClean="0">
                <a:solidFill>
                  <a:schemeClr val="tx1"/>
                </a:solidFill>
              </a:rPr>
              <a:t>Disruptive delays when LUN ownership changes</a:t>
            </a:r>
          </a:p>
          <a:p>
            <a:pPr lvl="2"/>
            <a:r>
              <a:rPr lang="en-US" sz="2000" dirty="0" smtClean="0">
                <a:solidFill>
                  <a:schemeClr val="tx1"/>
                </a:solidFill>
              </a:rPr>
              <a:t>Physical disk resource must fail over </a:t>
            </a:r>
          </a:p>
          <a:p>
            <a:pPr lvl="2"/>
            <a:r>
              <a:rPr lang="en-US" sz="2000" dirty="0" smtClean="0">
                <a:solidFill>
                  <a:schemeClr val="tx1"/>
                </a:solidFill>
              </a:rPr>
              <a:t>Old owner must dismount and new owner must mount volume</a:t>
            </a:r>
          </a:p>
          <a:p>
            <a:pPr lvl="2"/>
            <a:r>
              <a:rPr lang="en-US" sz="2000" dirty="0" smtClean="0">
                <a:solidFill>
                  <a:schemeClr val="tx1"/>
                </a:solidFill>
              </a:rPr>
              <a:t>Not suitable for Live Migration</a:t>
            </a:r>
          </a:p>
        </p:txBody>
      </p:sp>
    </p:spTree>
    <p:extLst>
      <p:ext uri="{BB962C8B-B14F-4D97-AF65-F5344CB8AC3E}">
        <p14:creationId xmlns:p14="http://schemas.microsoft.com/office/powerpoint/2010/main" xmlns="" val="30452469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Clustered Shared Volumes</a:t>
            </a:r>
            <a:endParaRPr lang="en-US" dirty="0"/>
          </a:p>
        </p:txBody>
      </p:sp>
      <p:sp>
        <p:nvSpPr>
          <p:cNvPr id="3" name="Text Placeholder 2"/>
          <p:cNvSpPr>
            <a:spLocks noGrp="1"/>
          </p:cNvSpPr>
          <p:nvPr>
            <p:ph type="body" sz="quarter" idx="10"/>
          </p:nvPr>
        </p:nvSpPr>
        <p:spPr>
          <a:xfrm>
            <a:off x="354874" y="1285454"/>
            <a:ext cx="8382000" cy="4949047"/>
          </a:xfrm>
        </p:spPr>
        <p:txBody>
          <a:bodyPr/>
          <a:lstStyle/>
          <a:p>
            <a:r>
              <a:rPr lang="en-US" sz="2400" dirty="0" smtClean="0">
                <a:solidFill>
                  <a:schemeClr val="tx1"/>
                </a:solidFill>
              </a:rPr>
              <a:t>Clustered Shared Volumes (CSV) implements hybrid sharing for LUNs</a:t>
            </a:r>
          </a:p>
          <a:p>
            <a:pPr lvl="1"/>
            <a:r>
              <a:rPr lang="en-US" sz="2000" dirty="0" smtClean="0">
                <a:solidFill>
                  <a:schemeClr val="tx1"/>
                </a:solidFill>
              </a:rPr>
              <a:t>One node owns the storage namespace (e.g. directory structure) </a:t>
            </a:r>
            <a:br>
              <a:rPr lang="en-US" sz="2000" dirty="0" smtClean="0">
                <a:solidFill>
                  <a:schemeClr val="tx1"/>
                </a:solidFill>
              </a:rPr>
            </a:br>
            <a:r>
              <a:rPr lang="en-US" sz="2000" dirty="0" smtClean="0">
                <a:solidFill>
                  <a:schemeClr val="tx1"/>
                </a:solidFill>
              </a:rPr>
              <a:t>and metadata</a:t>
            </a:r>
          </a:p>
          <a:p>
            <a:pPr lvl="1"/>
            <a:r>
              <a:rPr lang="en-US" sz="2000" dirty="0" smtClean="0">
                <a:solidFill>
                  <a:schemeClr val="tx1"/>
                </a:solidFill>
              </a:rPr>
              <a:t>Other nodes can own the storage backing an individual file’s </a:t>
            </a:r>
            <a:br>
              <a:rPr lang="en-US" sz="2000" dirty="0" smtClean="0">
                <a:solidFill>
                  <a:schemeClr val="tx1"/>
                </a:solidFill>
              </a:rPr>
            </a:br>
            <a:r>
              <a:rPr lang="en-US" sz="2000" dirty="0" smtClean="0">
                <a:solidFill>
                  <a:schemeClr val="tx1"/>
                </a:solidFill>
              </a:rPr>
              <a:t>data (e.g. VHD)</a:t>
            </a:r>
          </a:p>
          <a:p>
            <a:r>
              <a:rPr lang="en-US" sz="2400" dirty="0" smtClean="0">
                <a:solidFill>
                  <a:schemeClr val="tx1"/>
                </a:solidFill>
              </a:rPr>
              <a:t>Benefits of CSV:</a:t>
            </a:r>
          </a:p>
          <a:p>
            <a:pPr lvl="1"/>
            <a:r>
              <a:rPr lang="en-US" sz="2000" dirty="0" smtClean="0">
                <a:solidFill>
                  <a:schemeClr val="tx1"/>
                </a:solidFill>
              </a:rPr>
              <a:t>Can store all VM VHDs on one LUN</a:t>
            </a:r>
          </a:p>
          <a:p>
            <a:pPr lvl="1"/>
            <a:r>
              <a:rPr lang="en-US" sz="2000" dirty="0" smtClean="0">
                <a:solidFill>
                  <a:schemeClr val="tx1"/>
                </a:solidFill>
              </a:rPr>
              <a:t>High-performance access to VHDs from owning nodes</a:t>
            </a:r>
          </a:p>
          <a:p>
            <a:pPr lvl="2"/>
            <a:r>
              <a:rPr lang="en-US" sz="1800" dirty="0" smtClean="0">
                <a:solidFill>
                  <a:schemeClr val="tx1"/>
                </a:solidFill>
              </a:rPr>
              <a:t>All nodes have read/write access to file data</a:t>
            </a:r>
          </a:p>
          <a:p>
            <a:pPr lvl="1"/>
            <a:r>
              <a:rPr lang="en-US" sz="2000" dirty="0" smtClean="0">
                <a:solidFill>
                  <a:schemeClr val="tx1"/>
                </a:solidFill>
              </a:rPr>
              <a:t>Seamless VM movement between nodes </a:t>
            </a:r>
          </a:p>
          <a:p>
            <a:pPr lvl="2"/>
            <a:r>
              <a:rPr lang="en-US" sz="1800" dirty="0" smtClean="0">
                <a:solidFill>
                  <a:schemeClr val="tx1"/>
                </a:solidFill>
              </a:rPr>
              <a:t>Any node can read from VHD, so no need to change LUN ownership</a:t>
            </a:r>
          </a:p>
          <a:p>
            <a:pPr lvl="1"/>
            <a:r>
              <a:rPr lang="en-US" sz="2000" dirty="0" smtClean="0">
                <a:solidFill>
                  <a:schemeClr val="tx1"/>
                </a:solidFill>
              </a:rPr>
              <a:t>Seamless LUN ownership transition</a:t>
            </a:r>
          </a:p>
          <a:p>
            <a:pPr lvl="2"/>
            <a:r>
              <a:rPr lang="en-US" sz="1800" dirty="0" smtClean="0">
                <a:solidFill>
                  <a:schemeClr val="tx1"/>
                </a:solidFill>
              </a:rPr>
              <a:t>Persistent handles allow cluster to move LUN without interruption to </a:t>
            </a:r>
            <a:br>
              <a:rPr lang="en-US" sz="1800" dirty="0" smtClean="0">
                <a:solidFill>
                  <a:schemeClr val="tx1"/>
                </a:solidFill>
              </a:rPr>
            </a:br>
            <a:r>
              <a:rPr lang="en-US" sz="1800" dirty="0" smtClean="0">
                <a:solidFill>
                  <a:schemeClr val="tx1"/>
                </a:solidFill>
              </a:rPr>
              <a:t>VM operation</a:t>
            </a:r>
          </a:p>
        </p:txBody>
      </p:sp>
    </p:spTree>
    <p:extLst>
      <p:ext uri="{BB962C8B-B14F-4D97-AF65-F5344CB8AC3E}">
        <p14:creationId xmlns:p14="http://schemas.microsoft.com/office/powerpoint/2010/main" xmlns="" val="13774948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lstStyle/>
          <a:p>
            <a:r>
              <a:rPr sz="4000" dirty="0" smtClean="0"/>
              <a:t>Clustered Shared Volume Implementation</a:t>
            </a:r>
            <a:endParaRPr lang="en-US" sz="4000" dirty="0"/>
          </a:p>
        </p:txBody>
      </p:sp>
      <p:sp>
        <p:nvSpPr>
          <p:cNvPr id="3" name="Text Placeholder 2"/>
          <p:cNvSpPr>
            <a:spLocks noGrp="1"/>
          </p:cNvSpPr>
          <p:nvPr>
            <p:ph type="body" sz="quarter" idx="10"/>
          </p:nvPr>
        </p:nvSpPr>
        <p:spPr>
          <a:xfrm>
            <a:off x="402772" y="1434193"/>
            <a:ext cx="8382000" cy="5158335"/>
          </a:xfrm>
        </p:spPr>
        <p:txBody>
          <a:bodyPr/>
          <a:lstStyle/>
          <a:p>
            <a:r>
              <a:rPr lang="en-US" dirty="0" smtClean="0">
                <a:solidFill>
                  <a:schemeClr val="tx1"/>
                </a:solidFill>
              </a:rPr>
              <a:t>CSV filter driver forwards all namespace operations (e.g. create file, delete file, resize file) to LUN owner</a:t>
            </a:r>
          </a:p>
          <a:p>
            <a:pPr lvl="1"/>
            <a:r>
              <a:rPr lang="en-US" dirty="0" smtClean="0">
                <a:solidFill>
                  <a:schemeClr val="tx1"/>
                </a:solidFill>
              </a:rPr>
              <a:t>These operations are relatively rare</a:t>
            </a:r>
          </a:p>
          <a:p>
            <a:pPr lvl="1"/>
            <a:r>
              <a:rPr lang="en-US" dirty="0" smtClean="0">
                <a:solidFill>
                  <a:schemeClr val="tx1"/>
                </a:solidFill>
              </a:rPr>
              <a:t>Uses SMB2 </a:t>
            </a:r>
          </a:p>
          <a:p>
            <a:r>
              <a:rPr lang="en-US" dirty="0" smtClean="0">
                <a:solidFill>
                  <a:schemeClr val="tx1"/>
                </a:solidFill>
              </a:rPr>
              <a:t>VM hosting node opens VHD for </a:t>
            </a:r>
            <a:br>
              <a:rPr lang="en-US" dirty="0" smtClean="0">
                <a:solidFill>
                  <a:schemeClr val="tx1"/>
                </a:solidFill>
              </a:rPr>
            </a:br>
            <a:r>
              <a:rPr lang="en-US" dirty="0" smtClean="0">
                <a:solidFill>
                  <a:schemeClr val="tx1"/>
                </a:solidFill>
              </a:rPr>
              <a:t>exclusive access</a:t>
            </a:r>
          </a:p>
          <a:p>
            <a:pPr lvl="1"/>
            <a:r>
              <a:rPr lang="en-US" dirty="0" smtClean="0">
                <a:solidFill>
                  <a:schemeClr val="tx1"/>
                </a:solidFill>
              </a:rPr>
              <a:t>VHD read and write is frequent</a:t>
            </a:r>
          </a:p>
          <a:p>
            <a:pPr lvl="1"/>
            <a:r>
              <a:rPr lang="en-US" dirty="0" smtClean="0">
                <a:solidFill>
                  <a:schemeClr val="tx1"/>
                </a:solidFill>
              </a:rPr>
              <a:t>CSV filter obtains raw LUN sector map of file</a:t>
            </a:r>
          </a:p>
          <a:p>
            <a:pPr lvl="1"/>
            <a:r>
              <a:rPr lang="en-US" dirty="0" smtClean="0">
                <a:solidFill>
                  <a:schemeClr val="tx1"/>
                </a:solidFill>
              </a:rPr>
              <a:t>Reads and writes directly to underlying volume</a:t>
            </a:r>
          </a:p>
          <a:p>
            <a:pPr lvl="1"/>
            <a:endParaRPr lang="en-US" dirty="0"/>
          </a:p>
        </p:txBody>
      </p:sp>
    </p:spTree>
    <p:extLst>
      <p:ext uri="{BB962C8B-B14F-4D97-AF65-F5344CB8AC3E}">
        <p14:creationId xmlns:p14="http://schemas.microsoft.com/office/powerpoint/2010/main" xmlns="" val="11903696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5381894" y="1063070"/>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553998"/>
          </a:xfrm>
        </p:spPr>
        <p:txBody>
          <a:bodyPr/>
          <a:lstStyle/>
          <a:p>
            <a:r>
              <a:rPr sz="4000" smtClean="0"/>
              <a:t>Clustered Shared Volumes Architecture</a:t>
            </a:r>
            <a:endParaRPr lang="en-US" sz="4000" dirty="0"/>
          </a:p>
        </p:txBody>
      </p:sp>
      <p:sp>
        <p:nvSpPr>
          <p:cNvPr id="4" name="Can 3"/>
          <p:cNvSpPr/>
          <p:nvPr/>
        </p:nvSpPr>
        <p:spPr bwMode="auto">
          <a:xfrm>
            <a:off x="4003869" y="4725647"/>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LUN</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723900" y="1170684"/>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1212980" y="2290349"/>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CSV I/O Filter Driver</a:t>
            </a:r>
          </a:p>
        </p:txBody>
      </p:sp>
      <p:sp>
        <p:nvSpPr>
          <p:cNvPr id="10" name="Rounded Rectangle 9"/>
          <p:cNvSpPr/>
          <p:nvPr/>
        </p:nvSpPr>
        <p:spPr bwMode="auto">
          <a:xfrm>
            <a:off x="1949010" y="2881908"/>
            <a:ext cx="1165860"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3">
                    <a:lumMod val="50000"/>
                  </a:schemeClr>
                </a:solidFill>
                <a:effectLst>
                  <a:outerShdw blurRad="38100" dist="38100" dir="2700000" algn="tl">
                    <a:srgbClr val="000000">
                      <a:alpha val="43137"/>
                    </a:srgbClr>
                  </a:outerShdw>
                </a:effectLst>
                <a:latin typeface="Calibri" pitchFamily="34" charset="0"/>
              </a:rPr>
              <a:t>Redirector FSD</a:t>
            </a:r>
          </a:p>
        </p:txBody>
      </p:sp>
      <p:sp>
        <p:nvSpPr>
          <p:cNvPr id="11" name="Rounded Rectangle 10"/>
          <p:cNvSpPr/>
          <p:nvPr/>
        </p:nvSpPr>
        <p:spPr bwMode="auto">
          <a:xfrm>
            <a:off x="1954142" y="3456682"/>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val="FFFFFF"/>
                </a:solidFill>
                <a:effectLst>
                  <a:outerShdw blurRad="38100" dist="38100" dir="2700000" algn="tl">
                    <a:srgbClr val="000000">
                      <a:alpha val="43137"/>
                    </a:srgbClr>
                  </a:outerShdw>
                </a:effectLst>
                <a:latin typeface="Calibri" pitchFamily="34" charset="0"/>
              </a:rPr>
              <a:t>NetFT</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914400" y="3963639"/>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Storage Drivers</a:t>
            </a:r>
          </a:p>
        </p:txBody>
      </p:sp>
      <p:sp>
        <p:nvSpPr>
          <p:cNvPr id="13" name="Rounded Rectangle 12"/>
          <p:cNvSpPr/>
          <p:nvPr/>
        </p:nvSpPr>
        <p:spPr bwMode="auto">
          <a:xfrm>
            <a:off x="5476291" y="1145796"/>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6027577" y="2265461"/>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CSV I/O Filter Driver</a:t>
            </a:r>
          </a:p>
        </p:txBody>
      </p:sp>
      <p:sp>
        <p:nvSpPr>
          <p:cNvPr id="16" name="Rounded Rectangle 15"/>
          <p:cNvSpPr/>
          <p:nvPr/>
        </p:nvSpPr>
        <p:spPr bwMode="auto">
          <a:xfrm>
            <a:off x="6913983" y="2857020"/>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NTFS</a:t>
            </a:r>
          </a:p>
        </p:txBody>
      </p:sp>
      <p:sp>
        <p:nvSpPr>
          <p:cNvPr id="17" name="Rounded Rectangle 16"/>
          <p:cNvSpPr/>
          <p:nvPr/>
        </p:nvSpPr>
        <p:spPr bwMode="auto">
          <a:xfrm>
            <a:off x="5661505" y="3441125"/>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val="FFFFFF"/>
                </a:solidFill>
                <a:effectLst>
                  <a:outerShdw blurRad="38100" dist="38100" dir="2700000" algn="tl">
                    <a:srgbClr val="000000">
                      <a:alpha val="43137"/>
                    </a:srgbClr>
                  </a:outerShdw>
                </a:effectLst>
                <a:latin typeface="Calibri" pitchFamily="34" charset="0"/>
              </a:rPr>
              <a:t>NetFT</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666792" y="3948088"/>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Storage Drivers</a:t>
            </a:r>
          </a:p>
        </p:txBody>
      </p:sp>
      <p:sp>
        <p:nvSpPr>
          <p:cNvPr id="20" name="Rounded Rectangle 19"/>
          <p:cNvSpPr/>
          <p:nvPr/>
        </p:nvSpPr>
        <p:spPr bwMode="auto">
          <a:xfrm>
            <a:off x="5638799" y="1647151"/>
            <a:ext cx="1844351"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accent3">
                    <a:lumMod val="50000"/>
                  </a:schemeClr>
                </a:solidFill>
                <a:effectLst>
                  <a:outerShdw blurRad="38100" dist="38100" dir="2700000" algn="tl">
                    <a:srgbClr val="000000">
                      <a:alpha val="43137"/>
                    </a:srgbClr>
                  </a:outerShdw>
                </a:effectLst>
                <a:latin typeface="Calibri" pitchFamily="34" charset="0"/>
              </a:rPr>
              <a:t>File Server Service</a:t>
            </a:r>
          </a:p>
        </p:txBody>
      </p:sp>
      <p:sp>
        <p:nvSpPr>
          <p:cNvPr id="21" name="TextBox 20"/>
          <p:cNvSpPr txBox="1"/>
          <p:nvPr/>
        </p:nvSpPr>
        <p:spPr>
          <a:xfrm>
            <a:off x="1845382" y="1403950"/>
            <a:ext cx="1250279" cy="400110"/>
          </a:xfrm>
          <a:prstGeom prst="rect">
            <a:avLst/>
          </a:prstGeom>
          <a:noFill/>
        </p:spPr>
        <p:txBody>
          <a:bodyPr wrap="none" rtlCol="0">
            <a:spAutoFit/>
          </a:bodyPr>
          <a:lstStyle/>
          <a:p>
            <a:r>
              <a:rPr lang="en-US" sz="2000" b="1" dirty="0" err="1" smtClean="0">
                <a:solidFill>
                  <a:schemeClr val="bg1"/>
                </a:solidFill>
                <a:effectLst>
                  <a:outerShdw blurRad="38100" dist="38100" dir="2700000" algn="tl">
                    <a:srgbClr val="000000">
                      <a:alpha val="43137"/>
                    </a:srgbClr>
                  </a:outerShdw>
                </a:effectLst>
              </a:rPr>
              <a:t>CreateFile</a:t>
            </a:r>
            <a:endParaRPr lang="en-US" sz="2000" b="1" dirty="0">
              <a:solidFill>
                <a:schemeClr val="bg1"/>
              </a:solidFill>
              <a:effectLst>
                <a:outerShdw blurRad="38100" dist="38100" dir="2700000" algn="tl">
                  <a:srgbClr val="000000">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1266883" y="1420728"/>
            <a:ext cx="433093" cy="701678"/>
          </a:xfrm>
          <a:prstGeom prst="rect">
            <a:avLst/>
          </a:prstGeom>
          <a:noFill/>
        </p:spPr>
      </p:pic>
      <p:sp>
        <p:nvSpPr>
          <p:cNvPr id="23" name="TextBox 22"/>
          <p:cNvSpPr txBox="1"/>
          <p:nvPr/>
        </p:nvSpPr>
        <p:spPr>
          <a:xfrm>
            <a:off x="1238891" y="1571900"/>
            <a:ext cx="522900" cy="369332"/>
          </a:xfrm>
          <a:prstGeom prst="rect">
            <a:avLst/>
          </a:prstGeom>
          <a:noFill/>
        </p:spPr>
        <p:txBody>
          <a:bodyPr wrap="none" rtlCol="0">
            <a:spAutoFit/>
          </a:bodyPr>
          <a:lstStyle/>
          <a:p>
            <a:r>
              <a:rPr lang="en-US" b="1" dirty="0" smtClean="0">
                <a:solidFill>
                  <a:schemeClr val="accent3">
                    <a:lumMod val="50000"/>
                  </a:schemeClr>
                </a:solidFill>
              </a:rPr>
              <a:t>VM</a:t>
            </a:r>
            <a:endParaRPr lang="en-US" b="1" dirty="0">
              <a:solidFill>
                <a:schemeClr val="accent3">
                  <a:lumMod val="50000"/>
                </a:schemeClr>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315211" y="5152283"/>
            <a:ext cx="723319" cy="723319"/>
          </a:xfrm>
          <a:prstGeom prst="rect">
            <a:avLst/>
          </a:prstGeom>
          <a:ln>
            <a:headEnd type="none" w="med" len="med"/>
            <a:tailEnd type="none" w="med" len="med"/>
          </a:ln>
        </p:spPr>
      </p:pic>
      <p:sp>
        <p:nvSpPr>
          <p:cNvPr id="25" name="TextBox 24"/>
          <p:cNvSpPr txBox="1"/>
          <p:nvPr/>
        </p:nvSpPr>
        <p:spPr>
          <a:xfrm>
            <a:off x="4357395" y="5462765"/>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2892490" y="1749182"/>
            <a:ext cx="139959" cy="550506"/>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Down Arrow 30"/>
          <p:cNvSpPr/>
          <p:nvPr/>
        </p:nvSpPr>
        <p:spPr bwMode="auto">
          <a:xfrm>
            <a:off x="2876939" y="2694684"/>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Down Arrow 31"/>
          <p:cNvSpPr/>
          <p:nvPr/>
        </p:nvSpPr>
        <p:spPr bwMode="auto">
          <a:xfrm>
            <a:off x="2861388" y="3257631"/>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Right Arrow 33"/>
          <p:cNvSpPr/>
          <p:nvPr/>
        </p:nvSpPr>
        <p:spPr bwMode="auto">
          <a:xfrm>
            <a:off x="3125755" y="3577982"/>
            <a:ext cx="2547257" cy="149290"/>
          </a:xfrm>
          <a:prstGeom prst="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Down Arrow 36"/>
          <p:cNvSpPr/>
          <p:nvPr/>
        </p:nvSpPr>
        <p:spPr bwMode="auto">
          <a:xfrm>
            <a:off x="5788090" y="2041540"/>
            <a:ext cx="136849" cy="1387151"/>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a:scene3d>
            <a:camera prst="orthographicFront">
              <a:rot lat="0" lon="0" rev="10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Down Arrow 37"/>
          <p:cNvSpPr/>
          <p:nvPr/>
        </p:nvSpPr>
        <p:spPr bwMode="auto">
          <a:xfrm>
            <a:off x="7172131" y="2063312"/>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Down Arrow 38"/>
          <p:cNvSpPr/>
          <p:nvPr/>
        </p:nvSpPr>
        <p:spPr bwMode="auto">
          <a:xfrm>
            <a:off x="7162800" y="2651142"/>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0" name="Down Arrow 39"/>
          <p:cNvSpPr/>
          <p:nvPr/>
        </p:nvSpPr>
        <p:spPr bwMode="auto">
          <a:xfrm>
            <a:off x="7181461" y="3229639"/>
            <a:ext cx="133739" cy="712237"/>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Left-Up Arrow 41"/>
          <p:cNvSpPr/>
          <p:nvPr/>
        </p:nvSpPr>
        <p:spPr bwMode="auto">
          <a:xfrm>
            <a:off x="5253138" y="4352423"/>
            <a:ext cx="2071394" cy="1324947"/>
          </a:xfrm>
          <a:prstGeom prst="leftUpArrow">
            <a:avLst>
              <a:gd name="adj1" fmla="val 5634"/>
              <a:gd name="adj2" fmla="val 5633"/>
              <a:gd name="adj3" fmla="val 7394"/>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3" name="TextBox 32"/>
          <p:cNvSpPr txBox="1"/>
          <p:nvPr/>
        </p:nvSpPr>
        <p:spPr>
          <a:xfrm>
            <a:off x="5878286" y="4642293"/>
            <a:ext cx="1261756" cy="369332"/>
          </a:xfrm>
          <a:prstGeom prst="rect">
            <a:avLst/>
          </a:prstGeom>
          <a:noFill/>
        </p:spPr>
        <p:txBody>
          <a:bodyPr wrap="none" rtlCol="0">
            <a:spAutoFit/>
          </a:bodyPr>
          <a:lstStyle/>
          <a:p>
            <a:r>
              <a:rPr lang="en-US" dirty="0" smtClean="0"/>
              <a:t>LUN Owner</a:t>
            </a:r>
            <a:endParaRPr lang="en-US" dirty="0"/>
          </a:p>
        </p:txBody>
      </p:sp>
    </p:spTree>
    <p:extLst>
      <p:ext uri="{BB962C8B-B14F-4D97-AF65-F5344CB8AC3E}">
        <p14:creationId xmlns:p14="http://schemas.microsoft.com/office/powerpoint/2010/main" xmlns="" val="1571792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downLeft)">
                                      <p:cBhvr>
                                        <p:cTn id="14" dur="500"/>
                                        <p:tgtEl>
                                          <p:spTgt spid="3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trips(down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trips(up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strips(downLeft)">
                                      <p:cBhvr>
                                        <p:cTn id="33" dur="500"/>
                                        <p:tgtEl>
                                          <p:spTgt spid="38"/>
                                        </p:tgtEl>
                                      </p:cBhvr>
                                    </p:animEffect>
                                  </p:childTnLst>
                                </p:cTn>
                              </p:par>
                            </p:childTnLst>
                          </p:cTn>
                        </p:par>
                        <p:par>
                          <p:cTn id="34" fill="hold">
                            <p:stCondLst>
                              <p:cond delay="500"/>
                            </p:stCondLst>
                            <p:childTnLst>
                              <p:par>
                                <p:cTn id="35" presetID="18" presetClass="entr" presetSubtype="12"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down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downLeft)">
                                      <p:cBhvr>
                                        <p:cTn id="42" dur="500"/>
                                        <p:tgtEl>
                                          <p:spTgt spid="40"/>
                                        </p:tgtEl>
                                      </p:cBhvr>
                                    </p:animEffect>
                                  </p:childTnLst>
                                </p:cTn>
                              </p:par>
                            </p:childTnLst>
                          </p:cTn>
                        </p:par>
                        <p:par>
                          <p:cTn id="43" fill="hold">
                            <p:stCondLst>
                              <p:cond delay="500"/>
                            </p:stCondLst>
                            <p:childTnLst>
                              <p:par>
                                <p:cTn id="44" presetID="18" presetClass="entr" presetSubtype="12"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32" grpId="0" animBg="1"/>
      <p:bldP spid="34" grpId="0" animBg="1"/>
      <p:bldP spid="37" grpId="0" animBg="1"/>
      <p:bldP spid="38" grpId="0" animBg="1"/>
      <p:bldP spid="39"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5354517" y="1068546"/>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TextBox 26"/>
          <p:cNvSpPr txBox="1"/>
          <p:nvPr/>
        </p:nvSpPr>
        <p:spPr>
          <a:xfrm>
            <a:off x="5850909" y="4647769"/>
            <a:ext cx="1261756" cy="369332"/>
          </a:xfrm>
          <a:prstGeom prst="rect">
            <a:avLst/>
          </a:prstGeom>
          <a:noFill/>
        </p:spPr>
        <p:txBody>
          <a:bodyPr wrap="none" rtlCol="0">
            <a:spAutoFit/>
          </a:bodyPr>
          <a:lstStyle/>
          <a:p>
            <a:r>
              <a:rPr lang="en-US" dirty="0" smtClean="0"/>
              <a:t>LUN Owner</a:t>
            </a:r>
            <a:endParaRPr lang="en-US" dirty="0"/>
          </a:p>
        </p:txBody>
      </p:sp>
      <p:sp>
        <p:nvSpPr>
          <p:cNvPr id="2" name="Title 1"/>
          <p:cNvSpPr>
            <a:spLocks noGrp="1"/>
          </p:cNvSpPr>
          <p:nvPr>
            <p:ph type="title"/>
          </p:nvPr>
        </p:nvSpPr>
        <p:spPr>
          <a:xfrm>
            <a:off x="387054" y="228600"/>
            <a:ext cx="8375946" cy="553998"/>
          </a:xfrm>
        </p:spPr>
        <p:txBody>
          <a:bodyPr/>
          <a:lstStyle/>
          <a:p>
            <a:r>
              <a:rPr sz="4000" smtClean="0"/>
              <a:t>Clustered Shared Volumes Architecture</a:t>
            </a:r>
            <a:endParaRPr lang="en-US" sz="4000" dirty="0"/>
          </a:p>
        </p:txBody>
      </p:sp>
      <p:sp>
        <p:nvSpPr>
          <p:cNvPr id="4" name="Can 3"/>
          <p:cNvSpPr/>
          <p:nvPr/>
        </p:nvSpPr>
        <p:spPr bwMode="auto">
          <a:xfrm>
            <a:off x="3976492" y="4731123"/>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LUN</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696523" y="1176160"/>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1185603" y="2295825"/>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CSV I/O Filter Driver</a:t>
            </a:r>
          </a:p>
        </p:txBody>
      </p:sp>
      <p:sp>
        <p:nvSpPr>
          <p:cNvPr id="10" name="Rounded Rectangle 9"/>
          <p:cNvSpPr/>
          <p:nvPr/>
        </p:nvSpPr>
        <p:spPr bwMode="auto">
          <a:xfrm>
            <a:off x="1921633" y="2887384"/>
            <a:ext cx="1165860"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3">
                    <a:lumMod val="50000"/>
                  </a:schemeClr>
                </a:solidFill>
                <a:effectLst>
                  <a:outerShdw blurRad="38100" dist="38100" dir="2700000" algn="tl">
                    <a:srgbClr val="000000">
                      <a:alpha val="43137"/>
                    </a:srgbClr>
                  </a:outerShdw>
                </a:effectLst>
                <a:latin typeface="Calibri" pitchFamily="34" charset="0"/>
              </a:rPr>
              <a:t>Redirector FSD</a:t>
            </a:r>
          </a:p>
        </p:txBody>
      </p:sp>
      <p:sp>
        <p:nvSpPr>
          <p:cNvPr id="11" name="Rounded Rectangle 10"/>
          <p:cNvSpPr/>
          <p:nvPr/>
        </p:nvSpPr>
        <p:spPr bwMode="auto">
          <a:xfrm>
            <a:off x="1926765" y="3462158"/>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val="000000">
                      <a:alpha val="43137"/>
                    </a:srgbClr>
                  </a:outerShdw>
                </a:effectLst>
                <a:latin typeface="Calibri" pitchFamily="34" charset="0"/>
              </a:rPr>
              <a:t>NetFT</a:t>
            </a:r>
            <a:endParaRPr lang="en-US" sz="14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887023" y="3969115"/>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Storage Drivers</a:t>
            </a:r>
          </a:p>
        </p:txBody>
      </p:sp>
      <p:sp>
        <p:nvSpPr>
          <p:cNvPr id="13" name="Rounded Rectangle 12"/>
          <p:cNvSpPr/>
          <p:nvPr/>
        </p:nvSpPr>
        <p:spPr bwMode="auto">
          <a:xfrm>
            <a:off x="5448914" y="1151272"/>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6000200" y="2270937"/>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CSV I/O Filter Driver</a:t>
            </a:r>
          </a:p>
        </p:txBody>
      </p:sp>
      <p:sp>
        <p:nvSpPr>
          <p:cNvPr id="16" name="Rounded Rectangle 15"/>
          <p:cNvSpPr/>
          <p:nvPr/>
        </p:nvSpPr>
        <p:spPr bwMode="auto">
          <a:xfrm>
            <a:off x="6886606" y="2862496"/>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NTFS</a:t>
            </a:r>
          </a:p>
        </p:txBody>
      </p:sp>
      <p:sp>
        <p:nvSpPr>
          <p:cNvPr id="17" name="Rounded Rectangle 16"/>
          <p:cNvSpPr/>
          <p:nvPr/>
        </p:nvSpPr>
        <p:spPr bwMode="auto">
          <a:xfrm>
            <a:off x="5634128" y="3446601"/>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val="000000">
                      <a:alpha val="43137"/>
                    </a:srgbClr>
                  </a:outerShdw>
                </a:effectLst>
                <a:latin typeface="Calibri" pitchFamily="34" charset="0"/>
              </a:rPr>
              <a:t>NetFT</a:t>
            </a:r>
            <a:endParaRPr lang="en-US" sz="14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639415" y="3953564"/>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Storage Drivers</a:t>
            </a:r>
          </a:p>
        </p:txBody>
      </p:sp>
      <p:sp>
        <p:nvSpPr>
          <p:cNvPr id="20" name="Rounded Rectangle 19"/>
          <p:cNvSpPr/>
          <p:nvPr/>
        </p:nvSpPr>
        <p:spPr bwMode="auto">
          <a:xfrm>
            <a:off x="5611422" y="1652627"/>
            <a:ext cx="1844351"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accent3">
                    <a:lumMod val="50000"/>
                  </a:schemeClr>
                </a:solidFill>
                <a:effectLst>
                  <a:outerShdw blurRad="38100" dist="38100" dir="2700000" algn="tl">
                    <a:srgbClr val="000000">
                      <a:alpha val="43137"/>
                    </a:srgbClr>
                  </a:outerShdw>
                </a:effectLst>
                <a:latin typeface="Calibri" pitchFamily="34" charset="0"/>
              </a:rPr>
              <a:t>File Server Service</a:t>
            </a:r>
          </a:p>
        </p:txBody>
      </p:sp>
      <p:sp>
        <p:nvSpPr>
          <p:cNvPr id="21" name="TextBox 20"/>
          <p:cNvSpPr txBox="1"/>
          <p:nvPr/>
        </p:nvSpPr>
        <p:spPr>
          <a:xfrm>
            <a:off x="833678" y="1311103"/>
            <a:ext cx="1630896"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Read/</a:t>
            </a:r>
            <a:r>
              <a:rPr lang="en-US" b="1" dirty="0" err="1" smtClean="0">
                <a:solidFill>
                  <a:schemeClr val="bg1"/>
                </a:solidFill>
                <a:effectLst>
                  <a:outerShdw blurRad="38100" dist="38100" dir="2700000" algn="tl">
                    <a:srgbClr val="000000">
                      <a:alpha val="43137"/>
                    </a:srgbClr>
                  </a:outerShdw>
                </a:effectLst>
              </a:rPr>
              <a:t>WriteFile</a:t>
            </a:r>
            <a:endParaRPr lang="en-US" b="1" dirty="0">
              <a:solidFill>
                <a:schemeClr val="bg1"/>
              </a:solidFill>
              <a:effectLst>
                <a:outerShdw blurRad="38100" dist="38100" dir="2700000" algn="tl">
                  <a:srgbClr val="000000">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2546867" y="1426204"/>
            <a:ext cx="433093" cy="701678"/>
          </a:xfrm>
          <a:prstGeom prst="rect">
            <a:avLst/>
          </a:prstGeom>
          <a:noFill/>
        </p:spPr>
      </p:pic>
      <p:sp>
        <p:nvSpPr>
          <p:cNvPr id="23" name="TextBox 22"/>
          <p:cNvSpPr txBox="1"/>
          <p:nvPr/>
        </p:nvSpPr>
        <p:spPr>
          <a:xfrm>
            <a:off x="2518875" y="1577376"/>
            <a:ext cx="522900" cy="369332"/>
          </a:xfrm>
          <a:prstGeom prst="rect">
            <a:avLst/>
          </a:prstGeom>
          <a:noFill/>
        </p:spPr>
        <p:txBody>
          <a:bodyPr wrap="none" rtlCol="0">
            <a:spAutoFit/>
          </a:bodyPr>
          <a:lstStyle/>
          <a:p>
            <a:r>
              <a:rPr lang="en-US" b="1" dirty="0" smtClean="0">
                <a:solidFill>
                  <a:schemeClr val="accent3">
                    <a:lumMod val="50000"/>
                  </a:schemeClr>
                </a:solidFill>
              </a:rPr>
              <a:t>VM</a:t>
            </a:r>
            <a:endParaRPr lang="en-US" b="1" dirty="0">
              <a:solidFill>
                <a:schemeClr val="accent3">
                  <a:lumMod val="50000"/>
                </a:schemeClr>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287834" y="5157759"/>
            <a:ext cx="723319" cy="723319"/>
          </a:xfrm>
          <a:prstGeom prst="rect">
            <a:avLst/>
          </a:prstGeom>
          <a:ln>
            <a:headEnd type="none" w="med" len="med"/>
            <a:tailEnd type="none" w="med" len="med"/>
          </a:ln>
        </p:spPr>
      </p:pic>
      <p:sp>
        <p:nvSpPr>
          <p:cNvPr id="25" name="TextBox 24"/>
          <p:cNvSpPr txBox="1"/>
          <p:nvPr/>
        </p:nvSpPr>
        <p:spPr>
          <a:xfrm>
            <a:off x="4330018" y="5468241"/>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1419771" y="1705497"/>
            <a:ext cx="139959" cy="550506"/>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Down Arrow 30"/>
          <p:cNvSpPr/>
          <p:nvPr/>
        </p:nvSpPr>
        <p:spPr bwMode="auto">
          <a:xfrm>
            <a:off x="1423885" y="2660831"/>
            <a:ext cx="121900" cy="1305985"/>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Left-Up Arrow 41"/>
          <p:cNvSpPr/>
          <p:nvPr/>
        </p:nvSpPr>
        <p:spPr bwMode="auto">
          <a:xfrm flipH="1">
            <a:off x="1398300" y="4357899"/>
            <a:ext cx="2576052" cy="1324947"/>
          </a:xfrm>
          <a:prstGeom prst="leftUpArrow">
            <a:avLst>
              <a:gd name="adj1" fmla="val 5634"/>
              <a:gd name="adj2" fmla="val 5633"/>
              <a:gd name="adj3" fmla="val 7394"/>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361165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trips(downLeft)">
                                      <p:cBhvr>
                                        <p:cTn id="11" dur="500"/>
                                        <p:tgtEl>
                                          <p:spTgt spid="30"/>
                                        </p:tgtEl>
                                      </p:cBhvr>
                                    </p:animEffect>
                                  </p:childTnLst>
                                </p:cTn>
                              </p:par>
                            </p:childTnLst>
                          </p:cTn>
                        </p:par>
                        <p:par>
                          <p:cTn id="12" fill="hold">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500"/>
                                        <p:tgtEl>
                                          <p:spTgt spid="31"/>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trips(downLeft)">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CSV Scalability</a:t>
            </a:r>
            <a:endParaRPr lang="en-US" dirty="0"/>
          </a:p>
        </p:txBody>
      </p:sp>
      <p:sp>
        <p:nvSpPr>
          <p:cNvPr id="3" name="Content Placeholder 2"/>
          <p:cNvSpPr>
            <a:spLocks noGrp="1"/>
          </p:cNvSpPr>
          <p:nvPr>
            <p:ph type="body" sz="quarter" idx="10"/>
          </p:nvPr>
        </p:nvSpPr>
        <p:spPr>
          <a:xfrm>
            <a:off x="370049" y="1056971"/>
            <a:ext cx="8382000" cy="886397"/>
          </a:xfrm>
        </p:spPr>
        <p:txBody>
          <a:bodyPr/>
          <a:lstStyle/>
          <a:p>
            <a:r>
              <a:rPr lang="en-US" dirty="0" smtClean="0"/>
              <a:t>1000 VMs running on a 16-node cluster with 16.5 TB shared storage:</a:t>
            </a:r>
            <a:endParaRPr lang="en-US" dirty="0"/>
          </a:p>
        </p:txBody>
      </p:sp>
      <p:pic>
        <p:nvPicPr>
          <p:cNvPr id="5" name="Picture 2" descr="C:\Users\terry_storey\AppData\Local\Microsoft\Windows\Temporary Internet Files\Content.Outlook\SN98MYGA\dell1000guests16nodecluster (4).jpg"/>
          <p:cNvPicPr>
            <a:picLocks noChangeAspect="1" noChangeArrowheads="1"/>
          </p:cNvPicPr>
          <p:nvPr/>
        </p:nvPicPr>
        <p:blipFill>
          <a:blip r:embed="rId3" cstate="print"/>
          <a:srcRect/>
          <a:stretch>
            <a:fillRect/>
          </a:stretch>
        </p:blipFill>
        <p:spPr bwMode="auto">
          <a:xfrm>
            <a:off x="1500273" y="1990327"/>
            <a:ext cx="5530203" cy="4147652"/>
          </a:xfrm>
          <a:prstGeom prst="rect">
            <a:avLst/>
          </a:prstGeom>
          <a:noFill/>
        </p:spPr>
      </p:pic>
    </p:spTree>
    <p:extLst>
      <p:ext uri="{BB962C8B-B14F-4D97-AF65-F5344CB8AC3E}">
        <p14:creationId xmlns:p14="http://schemas.microsoft.com/office/powerpoint/2010/main" xmlns="" val="25964320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solidFill>
                  <a:srgbClr val="F6AE1E"/>
                </a:solidFill>
              </a:rPr>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35705733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81000" y="230188"/>
            <a:ext cx="8382000" cy="1110580"/>
          </a:xfrm>
        </p:spPr>
        <p:txBody>
          <a:bodyPr/>
          <a:lstStyle/>
          <a:p>
            <a:pPr algn="l"/>
            <a:r>
              <a:rPr lang="en-US" sz="3600" dirty="0" smtClean="0"/>
              <a:t>Overview of Server 2008 R2 Hyper-V </a:t>
            </a:r>
            <a:br>
              <a:rPr lang="en-US" sz="3600" dirty="0" smtClean="0"/>
            </a:br>
            <a:r>
              <a:rPr lang="en-US" sz="3600" dirty="0" smtClean="0"/>
              <a:t>Scaling Improvements:</a:t>
            </a:r>
            <a:endParaRPr lang="en-US" sz="4400" dirty="0" smtClean="0"/>
          </a:p>
        </p:txBody>
      </p:sp>
      <p:sp>
        <p:nvSpPr>
          <p:cNvPr id="9" name="Text Placeholder 8"/>
          <p:cNvSpPr>
            <a:spLocks noGrp="1"/>
          </p:cNvSpPr>
          <p:nvPr>
            <p:ph type="body" sz="quarter" idx="10"/>
          </p:nvPr>
        </p:nvSpPr>
        <p:spPr>
          <a:xfrm>
            <a:off x="436418" y="4350332"/>
            <a:ext cx="8382000" cy="1202487"/>
          </a:xfrm>
        </p:spPr>
        <p:txBody>
          <a:bodyPr/>
          <a:lstStyle/>
          <a:p>
            <a:r>
              <a:rPr lang="en-US" dirty="0" smtClean="0">
                <a:solidFill>
                  <a:schemeClr val="tx1"/>
                </a:solidFill>
              </a:rPr>
              <a:t>Many performance and scalability improvements</a:t>
            </a:r>
          </a:p>
          <a:p>
            <a:pPr lvl="1"/>
            <a:r>
              <a:rPr lang="en-US" dirty="0" smtClean="0">
                <a:solidFill>
                  <a:schemeClr val="tx1"/>
                </a:solidFill>
              </a:rPr>
              <a:t>Lock free algorithms</a:t>
            </a:r>
          </a:p>
          <a:p>
            <a:pPr lvl="1"/>
            <a:r>
              <a:rPr lang="en-US" dirty="0" smtClean="0">
                <a:solidFill>
                  <a:schemeClr val="tx1"/>
                </a:solidFill>
              </a:rPr>
              <a:t>Distributed data structures</a:t>
            </a:r>
            <a:endParaRPr lang="en-US" dirty="0">
              <a:solidFill>
                <a:schemeClr val="tx1"/>
              </a:solidFill>
            </a:endParaRPr>
          </a:p>
        </p:txBody>
      </p:sp>
      <p:sp>
        <p:nvSpPr>
          <p:cNvPr id="6" name="Rounded Rectangle 5"/>
          <p:cNvSpPr/>
          <p:nvPr/>
        </p:nvSpPr>
        <p:spPr bwMode="blackGray">
          <a:xfrm>
            <a:off x="457200" y="1219200"/>
            <a:ext cx="8407400" cy="3094182"/>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539871194"/>
              </p:ext>
            </p:extLst>
          </p:nvPr>
        </p:nvGraphicFramePr>
        <p:xfrm>
          <a:off x="390236" y="1556792"/>
          <a:ext cx="8382000" cy="2485275"/>
        </p:xfrm>
        <a:graphic>
          <a:graphicData uri="http://schemas.openxmlformats.org/drawingml/2006/table">
            <a:tbl>
              <a:tblPr firstRow="1" bandRow="1">
                <a:tableStyleId>{5A111915-BE36-4E01-A7E5-04B1672EAD32}</a:tableStyleId>
              </a:tblPr>
              <a:tblGrid>
                <a:gridCol w="3506693"/>
                <a:gridCol w="1522507"/>
                <a:gridCol w="1676400"/>
                <a:gridCol w="1676400"/>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Virtualization</a:t>
                      </a:r>
                      <a:r>
                        <a:rPr lang="en-US" sz="1800" b="1" baseline="0" dirty="0" smtClean="0">
                          <a:solidFill>
                            <a:schemeClr val="tx1"/>
                          </a:solidFill>
                          <a:latin typeface="+mn-lt"/>
                        </a:rPr>
                        <a:t> Feature</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55336">
                <a:tc>
                  <a:txBody>
                    <a:bodyPr/>
                    <a:lstStyle/>
                    <a:p>
                      <a:pPr algn="r"/>
                      <a:r>
                        <a:rPr lang="en-US" sz="1400" dirty="0" smtClean="0">
                          <a:latin typeface="+mn-lt"/>
                        </a:rPr>
                        <a:t> Logical Processor Support</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16</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32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Total number</a:t>
                      </a:r>
                      <a:r>
                        <a:rPr lang="en-US" sz="1400" baseline="0" dirty="0" smtClean="0">
                          <a:latin typeface="+mn-lt"/>
                        </a:rPr>
                        <a:t> of powered on VM’s</a:t>
                      </a:r>
                      <a:endParaRPr lang="en-US" sz="14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192</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384</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en-US" sz="1400" dirty="0" smtClean="0">
                          <a:latin typeface="+mn-lt"/>
                        </a:rPr>
                        <a:t>Total</a:t>
                      </a:r>
                      <a:r>
                        <a:rPr lang="en-US" sz="1400" baseline="0" dirty="0" smtClean="0">
                          <a:latin typeface="+mn-lt"/>
                        </a:rPr>
                        <a:t> Virtual Processors Supported</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192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en-US" sz="1400" kern="1200" dirty="0" smtClean="0">
                          <a:solidFill>
                            <a:schemeClr val="tx1"/>
                          </a:solidFill>
                          <a:latin typeface="+mn-lt"/>
                          <a:ea typeface="+mn-ea"/>
                          <a:cs typeface="+mn-cs"/>
                        </a:rPr>
                        <a:t>Guest Virtual Processor Support</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4 (WS08</a:t>
                      </a:r>
                      <a:r>
                        <a:rPr lang="en-US" sz="1400" b="1" baseline="0" dirty="0" smtClean="0">
                          <a:latin typeface="+mn-lt"/>
                        </a:rPr>
                        <a:t> only)</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(WS08</a:t>
                      </a:r>
                      <a:r>
                        <a:rPr lang="en-US" sz="1400" b="1" baseline="0" dirty="0" smtClean="0">
                          <a:latin typeface="+mn-lt"/>
                        </a:rPr>
                        <a:t> only)</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(Win7/WS08)</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1731264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0" y="152400"/>
            <a:ext cx="8229600" cy="554038"/>
          </a:xfrm>
          <a:prstGeom prst="rect">
            <a:avLst/>
          </a:prstGeom>
        </p:spPr>
        <p:txBody>
          <a:bodyPr/>
          <a:lstStyle/>
          <a:p>
            <a:pPr algn="l"/>
            <a:r>
              <a:rPr lang="en-US" sz="4000" dirty="0" smtClean="0"/>
              <a:t>Overview of Storage Improvements</a:t>
            </a:r>
            <a:endParaRPr lang="en-US" dirty="0" smtClean="0"/>
          </a:p>
        </p:txBody>
      </p:sp>
      <p:graphicFrame>
        <p:nvGraphicFramePr>
          <p:cNvPr id="5" name="Content Placeholder 5"/>
          <p:cNvGraphicFramePr>
            <a:graphicFrameLocks/>
          </p:cNvGraphicFramePr>
          <p:nvPr/>
        </p:nvGraphicFramePr>
        <p:xfrm>
          <a:off x="381000" y="1295401"/>
          <a:ext cx="8382000" cy="3412399"/>
        </p:xfrm>
        <a:graphic>
          <a:graphicData uri="http://schemas.openxmlformats.org/drawingml/2006/table">
            <a:tbl>
              <a:tblPr firstRow="1" bandRow="1">
                <a:tableStyleId>{5A111915-BE36-4E01-A7E5-04B1672EAD32}</a:tableStyleId>
              </a:tblPr>
              <a:tblGrid>
                <a:gridCol w="3506693"/>
                <a:gridCol w="1522507"/>
                <a:gridCol w="1676400"/>
                <a:gridCol w="1676400"/>
              </a:tblGrid>
              <a:tr h="73166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Virtualization</a:t>
                      </a:r>
                      <a:r>
                        <a:rPr lang="en-US" sz="1800" b="1" baseline="0" dirty="0" smtClean="0">
                          <a:solidFill>
                            <a:schemeClr val="tx1"/>
                          </a:solidFill>
                          <a:latin typeface="+mn-lt"/>
                        </a:rPr>
                        <a:t> Feature</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382962">
                <a:tc>
                  <a:txBody>
                    <a:bodyPr/>
                    <a:lstStyle/>
                    <a:p>
                      <a:pPr algn="r"/>
                      <a:r>
                        <a:rPr lang="en-US" sz="1600" dirty="0" smtClean="0">
                          <a:latin typeface="+mn-lt"/>
                        </a:rPr>
                        <a:t>Diff Disk Scaling Performance</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4x – 5x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IO</a:t>
                      </a:r>
                      <a:r>
                        <a:rPr lang="en-US" sz="1600" baseline="0" dirty="0" smtClean="0">
                          <a:latin typeface="+mn-lt"/>
                        </a:rPr>
                        <a:t> Sizes (Virtual SCSI)</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baseline="0"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64KB</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8MBytes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IO Size (Virtual</a:t>
                      </a:r>
                      <a:r>
                        <a:rPr lang="en-US" sz="1600" baseline="0" dirty="0" smtClean="0">
                          <a:latin typeface="+mn-lt"/>
                        </a:rPr>
                        <a:t> IDE)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64KB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VHD Block</a:t>
                      </a:r>
                      <a:r>
                        <a:rPr lang="en-US" sz="1600" baseline="0" dirty="0" smtClean="0">
                          <a:latin typeface="+mn-lt"/>
                        </a:rPr>
                        <a:t> Size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512KB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512KB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2MB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Fixed</a:t>
                      </a:r>
                      <a:r>
                        <a:rPr lang="en-US" sz="1600" baseline="0" dirty="0" smtClean="0">
                          <a:latin typeface="+mn-lt"/>
                        </a:rPr>
                        <a:t> VHD Creation Speed</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3x</a:t>
                      </a:r>
                      <a:r>
                        <a:rPr lang="en-US" sz="1400" b="1" baseline="0" dirty="0" smtClean="0">
                          <a:latin typeface="+mn-lt"/>
                        </a:rPr>
                        <a:t> – 4x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Hot</a:t>
                      </a:r>
                      <a:r>
                        <a:rPr lang="en-US" sz="1600" baseline="0" dirty="0" smtClean="0">
                          <a:latin typeface="+mn-lt"/>
                        </a:rPr>
                        <a:t> add of storage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SCSI</a:t>
                      </a:r>
                      <a:r>
                        <a:rPr lang="en-US" sz="1600" baseline="0" dirty="0" smtClean="0">
                          <a:latin typeface="+mn-lt"/>
                        </a:rPr>
                        <a:t> Command Pass-through</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542048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0" y="152400"/>
            <a:ext cx="8229600" cy="554038"/>
          </a:xfrm>
          <a:prstGeom prst="rect">
            <a:avLst/>
          </a:prstGeom>
        </p:spPr>
        <p:txBody>
          <a:bodyPr/>
          <a:lstStyle/>
          <a:p>
            <a:pPr algn="l"/>
            <a:r>
              <a:rPr lang="en-US" sz="3600" dirty="0" smtClean="0"/>
              <a:t>Overview of </a:t>
            </a:r>
            <a:r>
              <a:rPr sz="3600" dirty="0" smtClean="0"/>
              <a:t>Networking Improvements</a:t>
            </a:r>
            <a:endParaRPr lang="en-US" sz="4000" dirty="0" smtClean="0"/>
          </a:p>
        </p:txBody>
      </p:sp>
      <p:sp>
        <p:nvSpPr>
          <p:cNvPr id="6" name="Rounded Rectangle 5"/>
          <p:cNvSpPr/>
          <p:nvPr/>
        </p:nvSpPr>
        <p:spPr bwMode="blackGray">
          <a:xfrm>
            <a:off x="304800" y="1371600"/>
            <a:ext cx="8407400" cy="49530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nvGraphicFramePr>
        <p:xfrm>
          <a:off x="381000" y="1295400"/>
          <a:ext cx="8382000" cy="4520739"/>
        </p:xfrm>
        <a:graphic>
          <a:graphicData uri="http://schemas.openxmlformats.org/drawingml/2006/table">
            <a:tbl>
              <a:tblPr firstRow="1" bandRow="1">
                <a:tableStyleId>{5A111915-BE36-4E01-A7E5-04B1672EAD32}</a:tableStyleId>
              </a:tblPr>
              <a:tblGrid>
                <a:gridCol w="3506693"/>
                <a:gridCol w="1522507"/>
                <a:gridCol w="1676400"/>
                <a:gridCol w="1676400"/>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Virtualization</a:t>
                      </a:r>
                      <a:r>
                        <a:rPr lang="en-US" sz="1800" b="1" baseline="0" dirty="0" smtClean="0">
                          <a:solidFill>
                            <a:schemeClr val="tx1"/>
                          </a:solidFill>
                          <a:latin typeface="+mn-lt"/>
                        </a:rPr>
                        <a:t> Feature</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450273">
                <a:tc>
                  <a:txBody>
                    <a:bodyPr/>
                    <a:lstStyle/>
                    <a:p>
                      <a:pPr algn="r"/>
                      <a:r>
                        <a:rPr lang="en-US" sz="1400" dirty="0" smtClean="0">
                          <a:latin typeface="+mn-lt"/>
                        </a:rPr>
                        <a:t>IPv6</a:t>
                      </a:r>
                      <a:r>
                        <a:rPr lang="en-US" sz="1400" baseline="0" dirty="0" smtClean="0">
                          <a:latin typeface="+mn-lt"/>
                        </a:rPr>
                        <a:t> offloads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LSOv2</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Limited</a:t>
                      </a:r>
                    </a:p>
                    <a:p>
                      <a:pPr algn="ctr"/>
                      <a:r>
                        <a:rPr lang="en-US" sz="1400" b="1" dirty="0" smtClean="0">
                          <a:latin typeface="+mn-lt"/>
                        </a:rPr>
                        <a:t>(LSOv1 from VM)</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Limited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(LSOv1 from VM)</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Supported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Guest to guest throughput</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Better</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VMQ</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p>
                    <a:p>
                      <a:pPr algn="ctr"/>
                      <a:r>
                        <a:rPr lang="en-US" sz="1400" b="1" dirty="0" smtClean="0">
                          <a:latin typeface="+mn-lt"/>
                        </a:rPr>
                        <a:t>(off</a:t>
                      </a:r>
                      <a:r>
                        <a:rPr lang="en-US" sz="1400" b="1" baseline="0" dirty="0" smtClean="0">
                          <a:latin typeface="+mn-lt"/>
                        </a:rPr>
                        <a:t> by default)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Chimney</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p>
                    <a:p>
                      <a:pPr algn="ctr"/>
                      <a:r>
                        <a:rPr lang="en-US" sz="1400" b="1" dirty="0" smtClean="0">
                          <a:latin typeface="+mn-lt"/>
                        </a:rPr>
                        <a:t>(off by default)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Jumbo Frames</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Virtual</a:t>
                      </a:r>
                      <a:r>
                        <a:rPr lang="en-US" sz="1400" baseline="0" dirty="0" smtClean="0">
                          <a:latin typeface="+mn-lt"/>
                        </a:rPr>
                        <a:t> Switch MAC learning</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Better</a:t>
                      </a:r>
                    </a:p>
                    <a:p>
                      <a:pPr algn="ctr"/>
                      <a:r>
                        <a:rPr lang="en-US" sz="1400" b="1" dirty="0" smtClean="0">
                          <a:latin typeface="+mn-lt"/>
                        </a:rPr>
                        <a:t> (every packet)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Virtual</a:t>
                      </a:r>
                      <a:r>
                        <a:rPr lang="en-US" sz="1400" baseline="0" dirty="0" smtClean="0">
                          <a:latin typeface="+mn-lt"/>
                        </a:rPr>
                        <a:t> NIC interrupts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 receive / distributed</a:t>
                      </a:r>
                      <a:r>
                        <a:rPr lang="en-US" sz="1400" b="1" baseline="0" dirty="0" smtClean="0">
                          <a:latin typeface="+mn-lt"/>
                        </a:rPr>
                        <a:t> for send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752470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3200" dirty="0"/>
              <a:t>Inside Windows Server 2008 R2 Virtualization</a:t>
            </a:r>
            <a:endParaRPr lang="zh-CN" altLang="en-US" sz="3200" dirty="0"/>
          </a:p>
        </p:txBody>
      </p:sp>
      <p:sp>
        <p:nvSpPr>
          <p:cNvPr id="5" name="文本占位符 4"/>
          <p:cNvSpPr>
            <a:spLocks noGrp="1"/>
          </p:cNvSpPr>
          <p:nvPr>
            <p:ph type="body" sz="quarter" idx="10"/>
          </p:nvPr>
        </p:nvSpPr>
        <p:spPr/>
        <p:txBody>
          <a:bodyPr/>
          <a:lstStyle/>
          <a:p>
            <a:r>
              <a:rPr lang="en-US" altLang="zh-CN" dirty="0" smtClean="0"/>
              <a:t>VIR211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solidFill>
                  <a:srgbClr val="F6AE1E"/>
                </a:solidFill>
              </a:rPr>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34758203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smtClean="0"/>
              <a:t>Performance Overhead of </a:t>
            </a:r>
            <a:r>
              <a:rPr/>
              <a:t>Traditional </a:t>
            </a:r>
            <a:r>
              <a:rPr smtClean="0"/>
              <a:t>VM Network I/O</a:t>
            </a:r>
            <a:endParaRPr lang="en-US" dirty="0"/>
          </a:p>
        </p:txBody>
      </p:sp>
      <p:sp>
        <p:nvSpPr>
          <p:cNvPr id="3" name="Text Placeholder 2"/>
          <p:cNvSpPr>
            <a:spLocks noGrp="1"/>
          </p:cNvSpPr>
          <p:nvPr>
            <p:ph type="body" sz="quarter" idx="10"/>
          </p:nvPr>
        </p:nvSpPr>
        <p:spPr>
          <a:xfrm>
            <a:off x="381000" y="1873520"/>
            <a:ext cx="8382000" cy="3724096"/>
          </a:xfrm>
        </p:spPr>
        <p:txBody>
          <a:bodyPr/>
          <a:lstStyle/>
          <a:p>
            <a:r>
              <a:rPr lang="en-US" sz="2400" dirty="0" smtClean="0">
                <a:solidFill>
                  <a:schemeClr val="tx1"/>
                </a:solidFill>
              </a:rPr>
              <a:t>Receive path processing:</a:t>
            </a:r>
          </a:p>
          <a:p>
            <a:pPr lvl="1"/>
            <a:r>
              <a:rPr lang="en-US" sz="2000" dirty="0" smtClean="0">
                <a:solidFill>
                  <a:schemeClr val="tx1"/>
                </a:solidFill>
              </a:rPr>
              <a:t>VM Switch in Parent partition classifies packet based on destination MAC address</a:t>
            </a:r>
          </a:p>
          <a:p>
            <a:pPr lvl="1"/>
            <a:r>
              <a:rPr lang="en-US" sz="2000" dirty="0" smtClean="0">
                <a:solidFill>
                  <a:schemeClr val="tx1"/>
                </a:solidFill>
              </a:rPr>
              <a:t>Performs MAC address look up and VLAN ID validation</a:t>
            </a:r>
          </a:p>
          <a:p>
            <a:pPr lvl="1"/>
            <a:r>
              <a:rPr lang="en-US" sz="2000" dirty="0" smtClean="0">
                <a:solidFill>
                  <a:schemeClr val="tx1"/>
                </a:solidFill>
              </a:rPr>
              <a:t>Copies data to child partition</a:t>
            </a:r>
          </a:p>
          <a:p>
            <a:pPr lvl="1"/>
            <a:r>
              <a:rPr lang="en-US" sz="2000" dirty="0" smtClean="0">
                <a:solidFill>
                  <a:schemeClr val="tx1"/>
                </a:solidFill>
              </a:rPr>
              <a:t>Context switch to child to process received data</a:t>
            </a:r>
          </a:p>
          <a:p>
            <a:r>
              <a:rPr lang="en-US" sz="2400" dirty="0" smtClean="0">
                <a:solidFill>
                  <a:schemeClr val="tx1"/>
                </a:solidFill>
              </a:rPr>
              <a:t>Send path processing:</a:t>
            </a:r>
          </a:p>
          <a:p>
            <a:pPr lvl="1"/>
            <a:r>
              <a:rPr lang="en-US" sz="2000" dirty="0" smtClean="0">
                <a:solidFill>
                  <a:schemeClr val="tx1"/>
                </a:solidFill>
              </a:rPr>
              <a:t>Child partition copies data to memory shared with parent</a:t>
            </a:r>
          </a:p>
          <a:p>
            <a:pPr lvl="1"/>
            <a:r>
              <a:rPr lang="en-US" sz="2000" dirty="0" smtClean="0">
                <a:solidFill>
                  <a:schemeClr val="tx1"/>
                </a:solidFill>
              </a:rPr>
              <a:t>VM Switch performs MAC address lookup and VLAN ID validation</a:t>
            </a:r>
          </a:p>
          <a:p>
            <a:pPr lvl="1"/>
            <a:r>
              <a:rPr lang="en-US" sz="2000" dirty="0" smtClean="0">
                <a:solidFill>
                  <a:schemeClr val="tx1"/>
                </a:solidFill>
              </a:rPr>
              <a:t>Simulates task offload in software for VM to VM traffic</a:t>
            </a:r>
          </a:p>
          <a:p>
            <a:pPr lvl="1"/>
            <a:r>
              <a:rPr lang="en-US" sz="2000" dirty="0" smtClean="0">
                <a:solidFill>
                  <a:schemeClr val="tx1"/>
                </a:solidFill>
              </a:rPr>
              <a:t>Extra copy for VM to VM traffic</a:t>
            </a:r>
            <a:endParaRPr lang="en-US" sz="2000" dirty="0">
              <a:solidFill>
                <a:schemeClr val="tx1"/>
              </a:solidFill>
            </a:endParaRPr>
          </a:p>
        </p:txBody>
      </p:sp>
    </p:spTree>
    <p:extLst>
      <p:ext uri="{BB962C8B-B14F-4D97-AF65-F5344CB8AC3E}">
        <p14:creationId xmlns:p14="http://schemas.microsoft.com/office/powerpoint/2010/main" xmlns="" val="6988776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8640"/>
            <a:ext cx="8229600" cy="1143000"/>
          </a:xfrm>
        </p:spPr>
        <p:txBody>
          <a:bodyPr/>
          <a:lstStyle/>
          <a:p>
            <a:pPr algn="l"/>
            <a:r>
              <a:rPr sz="4000" dirty="0" smtClean="0"/>
              <a:t>Virtualized Network I/O Data Path</a:t>
            </a:r>
            <a:endParaRPr lang="en-US" sz="4000" dirty="0"/>
          </a:p>
        </p:txBody>
      </p:sp>
      <p:sp>
        <p:nvSpPr>
          <p:cNvPr id="30" name="Rectangle 29"/>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Can 32"/>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Ethernet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2834640" y="4754880"/>
            <a:ext cx="521208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lIns="228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BUS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5" name="Rectangle 34"/>
          <p:cNvSpPr>
            <a:spLocks/>
          </p:cNvSpPr>
          <p:nvPr/>
        </p:nvSpPr>
        <p:spPr>
          <a:xfrm>
            <a:off x="502920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6" name="Rectangle 35"/>
          <p:cNvSpPr/>
          <p:nvPr/>
        </p:nvSpPr>
        <p:spPr>
          <a:xfrm>
            <a:off x="667512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7" name="Rectangle 36"/>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VM NIC 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8" name="Rectangle 37"/>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NIC 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9" name="Rectangle 38"/>
          <p:cNvSpPr/>
          <p:nvPr/>
        </p:nvSpPr>
        <p:spPr>
          <a:xfrm>
            <a:off x="731520" y="2011680"/>
            <a:ext cx="3840480" cy="109728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Virtual Machine Switch</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0" name="Rectangle 39"/>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1" name="Rectangle 40"/>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p:cNvSpPr/>
          <p:nvPr/>
        </p:nvSpPr>
        <p:spPr>
          <a:xfrm>
            <a:off x="548640" y="4648200"/>
            <a:ext cx="2194560" cy="92964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NIC</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Rectangle 42"/>
          <p:cNvSpPr/>
          <p:nvPr/>
        </p:nvSpPr>
        <p:spPr>
          <a:xfrm>
            <a:off x="822960" y="3474720"/>
            <a:ext cx="2301240" cy="365760"/>
          </a:xfrm>
          <a:prstGeom prst="rect">
            <a:avLst/>
          </a:prstGeom>
          <a:ln/>
        </p:spPr>
        <p:style>
          <a:lnRef idx="0">
            <a:schemeClr val="accent6"/>
          </a:lnRef>
          <a:fillRef idx="3">
            <a:schemeClr val="accent6"/>
          </a:fillRef>
          <a:effectRef idx="3">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44" name="Up-Down Arrow 43"/>
          <p:cNvSpPr/>
          <p:nvPr/>
        </p:nvSpPr>
        <p:spPr>
          <a:xfrm>
            <a:off x="4114800" y="3108960"/>
            <a:ext cx="182880" cy="17373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5" name="Up-Down Arrow 44"/>
          <p:cNvSpPr/>
          <p:nvPr/>
        </p:nvSpPr>
        <p:spPr>
          <a:xfrm>
            <a:off x="5486400" y="3566160"/>
            <a:ext cx="182880" cy="12801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6" name="Up-Down Arrow 45"/>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Up-Down Arrow 46"/>
          <p:cNvSpPr/>
          <p:nvPr/>
        </p:nvSpPr>
        <p:spPr>
          <a:xfrm>
            <a:off x="1371600" y="3124200"/>
            <a:ext cx="914400" cy="1524000"/>
          </a:xfrm>
          <a:prstGeom prst="upDownArrow">
            <a:avLst>
              <a:gd name="adj1" fmla="val 52439"/>
              <a:gd name="adj2" fmla="val 26829"/>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Up-Down Arrow 47"/>
          <p:cNvSpPr/>
          <p:nvPr/>
        </p:nvSpPr>
        <p:spPr>
          <a:xfrm>
            <a:off x="3383280" y="3108960"/>
            <a:ext cx="182880" cy="20116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1280160" y="2377440"/>
            <a:ext cx="1828800" cy="73152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Routing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VLAN Filtering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Data Copy</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Rectangle 49"/>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51" name="Rectangle 50"/>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52" name="Shape 159"/>
          <p:cNvCxnSpPr/>
          <p:nvPr/>
        </p:nvCxnSpPr>
        <p:spPr>
          <a:xfrm>
            <a:off x="3108960" y="2743200"/>
            <a:ext cx="365760" cy="182880"/>
          </a:xfrm>
          <a:prstGeom prst="bentConnector3">
            <a:avLst>
              <a:gd name="adj1" fmla="val 100000"/>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hape 159"/>
          <p:cNvCxnSpPr/>
          <p:nvPr/>
        </p:nvCxnSpPr>
        <p:spPr>
          <a:xfrm>
            <a:off x="3108960" y="2468880"/>
            <a:ext cx="1097280" cy="457200"/>
          </a:xfrm>
          <a:prstGeom prst="bentConnector3">
            <a:avLst>
              <a:gd name="adj1" fmla="val 100000"/>
            </a:avLst>
          </a:prstGeom>
          <a:ln w="15875">
            <a:headEnd type="arrow"/>
            <a:tailEnd type="arrow"/>
          </a:ln>
        </p:spPr>
        <p:style>
          <a:lnRef idx="1">
            <a:schemeClr val="accent5"/>
          </a:lnRef>
          <a:fillRef idx="0">
            <a:schemeClr val="accent5"/>
          </a:fillRef>
          <a:effectRef idx="0">
            <a:schemeClr val="accent5"/>
          </a:effectRef>
          <a:fontRef idx="minor">
            <a:schemeClr val="tx1"/>
          </a:fontRef>
        </p:style>
      </p:cxnSp>
      <p:sp>
        <p:nvSpPr>
          <p:cNvPr id="54" name="Rectangle 53"/>
          <p:cNvSpPr/>
          <p:nvPr/>
        </p:nvSpPr>
        <p:spPr>
          <a:xfrm>
            <a:off x="548640" y="5577840"/>
            <a:ext cx="1188720" cy="18288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5" name="Straight Connector 54"/>
          <p:cNvCxnSpPr/>
          <p:nvPr/>
        </p:nvCxnSpPr>
        <p:spPr>
          <a:xfrm>
            <a:off x="548640" y="5577840"/>
            <a:ext cx="1188720" cy="1588"/>
          </a:xfrm>
          <a:prstGeom prst="line">
            <a:avLst/>
          </a:prstGeom>
          <a:noFill/>
          <a:ln w="25400" cap="flat" cmpd="sng" algn="ctr">
            <a:solidFill>
              <a:srgbClr val="D7EDE0"/>
            </a:solidFill>
            <a:prstDash val="solid"/>
          </a:ln>
          <a:effectLst/>
        </p:spPr>
      </p:cxnSp>
    </p:spTree>
    <p:extLst>
      <p:ext uri="{BB962C8B-B14F-4D97-AF65-F5344CB8AC3E}">
        <p14:creationId xmlns:p14="http://schemas.microsoft.com/office/powerpoint/2010/main" xmlns="" val="2279903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noAutofit/>
          </a:bodyPr>
          <a:lstStyle/>
          <a:p>
            <a:r>
              <a:rPr sz="3600" dirty="0" smtClean="0"/>
              <a:t>Networking Virtual Machine Queues</a:t>
            </a:r>
            <a:endParaRPr lang="en-US" sz="3600" dirty="0"/>
          </a:p>
        </p:txBody>
      </p:sp>
      <p:sp>
        <p:nvSpPr>
          <p:cNvPr id="3" name="Content Placeholder 2"/>
          <p:cNvSpPr>
            <a:spLocks noGrp="1"/>
          </p:cNvSpPr>
          <p:nvPr>
            <p:ph idx="1"/>
          </p:nvPr>
        </p:nvSpPr>
        <p:spPr>
          <a:xfrm>
            <a:off x="381000" y="1265050"/>
            <a:ext cx="8382000" cy="4930581"/>
          </a:xfrm>
        </p:spPr>
        <p:txBody>
          <a:bodyPr/>
          <a:lstStyle/>
          <a:p>
            <a:r>
              <a:rPr lang="en-US" dirty="0" smtClean="0">
                <a:solidFill>
                  <a:schemeClr val="tx1"/>
                </a:solidFill>
              </a:rPr>
              <a:t>Hyper-V uses virtual machine queue (VMQ) support in new NICs to offload processing </a:t>
            </a:r>
            <a:br>
              <a:rPr lang="en-US" dirty="0" smtClean="0">
                <a:solidFill>
                  <a:schemeClr val="tx1"/>
                </a:solidFill>
              </a:rPr>
            </a:br>
            <a:r>
              <a:rPr lang="en-US" dirty="0" smtClean="0">
                <a:solidFill>
                  <a:schemeClr val="tx1"/>
                </a:solidFill>
              </a:rPr>
              <a:t>to hardware </a:t>
            </a:r>
          </a:p>
          <a:p>
            <a:r>
              <a:rPr lang="en-US" dirty="0" smtClean="0">
                <a:solidFill>
                  <a:schemeClr val="tx1"/>
                </a:solidFill>
              </a:rPr>
              <a:t>VMQ operation:</a:t>
            </a:r>
          </a:p>
          <a:p>
            <a:pPr lvl="1"/>
            <a:r>
              <a:rPr lang="en-US" dirty="0" smtClean="0">
                <a:solidFill>
                  <a:schemeClr val="tx1"/>
                </a:solidFill>
              </a:rPr>
              <a:t>Each VM is assigned a hardware-managed </a:t>
            </a:r>
            <a:br>
              <a:rPr lang="en-US" dirty="0" smtClean="0">
                <a:solidFill>
                  <a:schemeClr val="tx1"/>
                </a:solidFill>
              </a:rPr>
            </a:br>
            <a:r>
              <a:rPr lang="en-US" dirty="0" smtClean="0">
                <a:solidFill>
                  <a:schemeClr val="tx1"/>
                </a:solidFill>
              </a:rPr>
              <a:t>receive queue</a:t>
            </a:r>
          </a:p>
          <a:p>
            <a:pPr lvl="1"/>
            <a:r>
              <a:rPr lang="en-US" dirty="0" smtClean="0">
                <a:solidFill>
                  <a:schemeClr val="tx1"/>
                </a:solidFill>
              </a:rPr>
              <a:t>Hardware performs MAC address lookup and VLAN ID validation</a:t>
            </a:r>
          </a:p>
          <a:p>
            <a:pPr lvl="1"/>
            <a:r>
              <a:rPr lang="en-US" dirty="0" smtClean="0">
                <a:solidFill>
                  <a:schemeClr val="tx1"/>
                </a:solidFill>
              </a:rPr>
              <a:t>Places receive packets in appropriate queue</a:t>
            </a:r>
          </a:p>
          <a:p>
            <a:pPr lvl="1"/>
            <a:r>
              <a:rPr lang="en-US" dirty="0" smtClean="0">
                <a:solidFill>
                  <a:schemeClr val="tx1"/>
                </a:solidFill>
              </a:rPr>
              <a:t>Queues are mapped into VM address space to avoid copy operations</a:t>
            </a:r>
          </a:p>
        </p:txBody>
      </p:sp>
    </p:spTree>
    <p:extLst>
      <p:ext uri="{BB962C8B-B14F-4D97-AF65-F5344CB8AC3E}">
        <p14:creationId xmlns:p14="http://schemas.microsoft.com/office/powerpoint/2010/main" xmlns="" val="1023704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8640"/>
            <a:ext cx="8229600" cy="1143000"/>
          </a:xfrm>
        </p:spPr>
        <p:txBody>
          <a:bodyPr/>
          <a:lstStyle/>
          <a:p>
            <a:pPr algn="l"/>
            <a:r>
              <a:rPr sz="4000" dirty="0" smtClean="0"/>
              <a:t>Network I/O Data Path With VMQ</a:t>
            </a:r>
            <a:endParaRPr lang="en-US" sz="4000" dirty="0"/>
          </a:p>
        </p:txBody>
      </p:sp>
      <p:sp>
        <p:nvSpPr>
          <p:cNvPr id="38" name="Rectangle 37"/>
          <p:cNvSpPr/>
          <p:nvPr/>
        </p:nvSpPr>
        <p:spPr>
          <a:xfrm>
            <a:off x="548640" y="1463040"/>
            <a:ext cx="420624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4937760" y="1463040"/>
            <a:ext cx="128016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39"/>
          <p:cNvSpPr/>
          <p:nvPr/>
        </p:nvSpPr>
        <p:spPr>
          <a:xfrm>
            <a:off x="6583680" y="1463040"/>
            <a:ext cx="128016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Can 40"/>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Ethernet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2834640" y="4754880"/>
            <a:ext cx="521208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lIns="228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BUS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Rectangle 42"/>
          <p:cNvSpPr>
            <a:spLocks/>
          </p:cNvSpPr>
          <p:nvPr/>
        </p:nvSpPr>
        <p:spPr>
          <a:xfrm>
            <a:off x="502920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4" name="Rectangle 43"/>
          <p:cNvSpPr/>
          <p:nvPr/>
        </p:nvSpPr>
        <p:spPr>
          <a:xfrm>
            <a:off x="667512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5" name="Rectangle 44"/>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VM NIC 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46" name="Rectangle 45"/>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NIC 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7" name="Rectangle 46"/>
          <p:cNvSpPr/>
          <p:nvPr/>
        </p:nvSpPr>
        <p:spPr>
          <a:xfrm>
            <a:off x="731520" y="1828800"/>
            <a:ext cx="3840480" cy="12801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Virtual Machine Switch</a:t>
            </a:r>
            <a:r>
              <a:rPr kumimoji="0" lang="en-US" sz="1800" b="0" i="0" u="none" strike="noStrike" kern="1200" cap="none" spc="0" normalizeH="0" noProof="0" dirty="0" smtClean="0">
                <a:ln>
                  <a:noFill/>
                </a:ln>
                <a:solidFill>
                  <a:schemeClr val="tx1"/>
                </a:solidFill>
                <a:effectLst/>
                <a:uLnTx/>
                <a:uFillTx/>
                <a:latin typeface="Calibri"/>
                <a:ea typeface="+mn-ea"/>
                <a:cs typeface="+mn-cs"/>
              </a:rPr>
              <a:t> </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8" name="Rectangle 47"/>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548640" y="4267200"/>
            <a:ext cx="2194560" cy="13106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Rectangle 50"/>
          <p:cNvSpPr/>
          <p:nvPr/>
        </p:nvSpPr>
        <p:spPr>
          <a:xfrm>
            <a:off x="1043608"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53" name="Up-Down Arrow 52"/>
          <p:cNvSpPr/>
          <p:nvPr/>
        </p:nvSpPr>
        <p:spPr>
          <a:xfrm>
            <a:off x="5486400" y="3566160"/>
            <a:ext cx="182880" cy="1280160"/>
          </a:xfrm>
          <a:prstGeom prst="up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Up-Down Arrow 53"/>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Up-Down Arrow 55"/>
          <p:cNvSpPr/>
          <p:nvPr/>
        </p:nvSpPr>
        <p:spPr>
          <a:xfrm>
            <a:off x="1109896" y="3108960"/>
            <a:ext cx="182880" cy="1371600"/>
          </a:xfrm>
          <a:prstGeom prst="up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57"/>
          <p:cNvSpPr/>
          <p:nvPr/>
        </p:nvSpPr>
        <p:spPr>
          <a:xfrm>
            <a:off x="622042" y="5303520"/>
            <a:ext cx="1396534" cy="1828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Switch/Routing unit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Rectangle 58"/>
          <p:cNvSpPr/>
          <p:nvPr/>
        </p:nvSpPr>
        <p:spPr>
          <a:xfrm>
            <a:off x="1763688" y="4480560"/>
            <a:ext cx="365760" cy="731520"/>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Q1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60" name="Rectangle 59"/>
          <p:cNvSpPr/>
          <p:nvPr/>
        </p:nvSpPr>
        <p:spPr>
          <a:xfrm>
            <a:off x="731520" y="4480560"/>
            <a:ext cx="91440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a:ea typeface="+mn-ea"/>
                <a:cs typeface="+mn-cs"/>
              </a:rPr>
              <a:t>Default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a:ea typeface="+mn-ea"/>
                <a:cs typeface="+mn-cs"/>
              </a:rPr>
              <a:t>Queue</a:t>
            </a: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61" name="Elbow Connector 60"/>
          <p:cNvCxnSpPr>
            <a:endCxn id="65" idx="0"/>
          </p:cNvCxnSpPr>
          <p:nvPr/>
        </p:nvCxnSpPr>
        <p:spPr>
          <a:xfrm>
            <a:off x="1763688" y="2468880"/>
            <a:ext cx="2442552" cy="457200"/>
          </a:xfrm>
          <a:prstGeom prst="bentConnector2">
            <a:avLst/>
          </a:prstGeom>
          <a:ln w="25400">
            <a:headEnd type="arrow"/>
            <a:tailEnd type="none"/>
          </a:ln>
        </p:spPr>
        <p:style>
          <a:lnRef idx="1">
            <a:schemeClr val="accent5"/>
          </a:lnRef>
          <a:fillRef idx="0">
            <a:schemeClr val="accent5"/>
          </a:fillRef>
          <a:effectRef idx="0">
            <a:schemeClr val="accent5"/>
          </a:effectRef>
          <a:fontRef idx="minor">
            <a:schemeClr val="tx1"/>
          </a:fontRef>
        </p:style>
      </p:cxnSp>
      <p:sp>
        <p:nvSpPr>
          <p:cNvPr id="63" name="Rectangle 62"/>
          <p:cNvSpPr/>
          <p:nvPr/>
        </p:nvSpPr>
        <p:spPr>
          <a:xfrm>
            <a:off x="2220888" y="4480560"/>
            <a:ext cx="365760" cy="73152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Q2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64" name="Rectangle 63"/>
          <p:cNvSpPr/>
          <p:nvPr/>
        </p:nvSpPr>
        <p:spPr>
          <a:xfrm>
            <a:off x="827584" y="2204864"/>
            <a:ext cx="936104" cy="90409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Routing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VLAN filtering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Data Copy</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66" name="Rectangle 65"/>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67" name="Elbow Connector 66"/>
          <p:cNvCxnSpPr>
            <a:stCxn id="64" idx="3"/>
            <a:endCxn id="66" idx="0"/>
          </p:cNvCxnSpPr>
          <p:nvPr/>
        </p:nvCxnSpPr>
        <p:spPr>
          <a:xfrm>
            <a:off x="1763688" y="2656912"/>
            <a:ext cx="1711032" cy="269168"/>
          </a:xfrm>
          <a:prstGeom prst="bentConnector2">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NIC</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71" name="Straight Connector 70"/>
          <p:cNvCxnSpPr/>
          <p:nvPr/>
        </p:nvCxnSpPr>
        <p:spPr>
          <a:xfrm>
            <a:off x="548640" y="5577840"/>
            <a:ext cx="1188720" cy="1588"/>
          </a:xfrm>
          <a:prstGeom prst="line">
            <a:avLst/>
          </a:prstGeom>
          <a:noFill/>
          <a:ln w="25400" cap="flat" cmpd="sng" algn="ctr">
            <a:solidFill>
              <a:srgbClr val="D7EDE0"/>
            </a:solidFill>
            <a:prstDash val="solid"/>
          </a:ln>
          <a:effectLst/>
        </p:spPr>
      </p:cxnSp>
      <p:sp>
        <p:nvSpPr>
          <p:cNvPr id="72" name="Down Arrow 71"/>
          <p:cNvSpPr/>
          <p:nvPr/>
        </p:nvSpPr>
        <p:spPr>
          <a:xfrm flipV="1">
            <a:off x="3416751" y="3142211"/>
            <a:ext cx="115937" cy="1975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flipV="1">
            <a:off x="4153664" y="3142211"/>
            <a:ext cx="144016" cy="1689652"/>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Elbow Connector 73"/>
          <p:cNvCxnSpPr>
            <a:stCxn id="3" idx="0"/>
          </p:cNvCxnSpPr>
          <p:nvPr/>
        </p:nvCxnSpPr>
        <p:spPr>
          <a:xfrm rot="16200000" flipV="1">
            <a:off x="1915616" y="2657384"/>
            <a:ext cx="336224" cy="640080"/>
          </a:xfrm>
          <a:prstGeom prst="bentConnector2">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4" idx="0"/>
          </p:cNvCxnSpPr>
          <p:nvPr/>
        </p:nvCxnSpPr>
        <p:spPr>
          <a:xfrm rot="16200000" flipV="1">
            <a:off x="1772735" y="2968377"/>
            <a:ext cx="164789" cy="182879"/>
          </a:xfrm>
          <a:prstGeom prst="bentConnector2">
            <a:avLst/>
          </a:prstGeom>
          <a:ln w="25400">
            <a:headEnd type="arrow"/>
            <a:tailEnd type="none"/>
          </a:ln>
        </p:spPr>
        <p:style>
          <a:lnRef idx="1">
            <a:schemeClr val="accent5"/>
          </a:lnRef>
          <a:fillRef idx="0">
            <a:schemeClr val="accent5"/>
          </a:fillRef>
          <a:effectRef idx="0">
            <a:schemeClr val="accent5"/>
          </a:effectRef>
          <a:fontRef idx="minor">
            <a:schemeClr val="tx1"/>
          </a:fontRef>
        </p:style>
      </p:cxnSp>
      <p:cxnSp>
        <p:nvCxnSpPr>
          <p:cNvPr id="76" name="Elbow Connector 75"/>
          <p:cNvCxnSpPr>
            <a:stCxn id="49" idx="2"/>
            <a:endCxn id="63" idx="2"/>
          </p:cNvCxnSpPr>
          <p:nvPr/>
        </p:nvCxnSpPr>
        <p:spPr>
          <a:xfrm rot="5400000" flipH="1">
            <a:off x="3876504" y="3739344"/>
            <a:ext cx="91440" cy="3036912"/>
          </a:xfrm>
          <a:prstGeom prst="bentConnector3">
            <a:avLst>
              <a:gd name="adj1" fmla="val -39876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59" idx="0"/>
          </p:cNvCxnSpPr>
          <p:nvPr/>
        </p:nvCxnSpPr>
        <p:spPr>
          <a:xfrm rot="10800000">
            <a:off x="1946569" y="4480560"/>
            <a:ext cx="1985353" cy="368510"/>
          </a:xfrm>
          <a:prstGeom prst="bentConnector4">
            <a:avLst>
              <a:gd name="adj1" fmla="val 98"/>
              <a:gd name="adj2" fmla="val 211251"/>
            </a:avLst>
          </a:prstGeom>
          <a:ln w="25400">
            <a:headEnd type="arrow"/>
            <a:tailEnd type="none"/>
          </a:ln>
        </p:spPr>
        <p:style>
          <a:lnRef idx="1">
            <a:schemeClr val="accent5"/>
          </a:lnRef>
          <a:fillRef idx="0">
            <a:schemeClr val="accent5"/>
          </a:fillRef>
          <a:effectRef idx="0">
            <a:schemeClr val="accent5"/>
          </a:effectRef>
          <a:fontRef idx="minor">
            <a:schemeClr val="tx1"/>
          </a:fontRef>
        </p:style>
      </p:cxnSp>
      <p:sp>
        <p:nvSpPr>
          <p:cNvPr id="3" name="Down Arrow 2"/>
          <p:cNvSpPr/>
          <p:nvPr/>
        </p:nvSpPr>
        <p:spPr>
          <a:xfrm>
            <a:off x="2338998" y="3145536"/>
            <a:ext cx="129540" cy="13807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874560" y="3142211"/>
            <a:ext cx="144016" cy="1384068"/>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3408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VMQ Performance</a:t>
            </a:r>
            <a:endParaRPr lang="en-US" dirty="0"/>
          </a:p>
        </p:txBody>
      </p:sp>
      <p:graphicFrame>
        <p:nvGraphicFramePr>
          <p:cNvPr id="4" name="Chart 3"/>
          <p:cNvGraphicFramePr/>
          <p:nvPr>
            <p:extLst>
              <p:ext uri="{D42A27DB-BD31-4B8C-83A1-F6EECF244321}">
                <p14:modId xmlns:p14="http://schemas.microsoft.com/office/powerpoint/2010/main" xmlns="" val="361908532"/>
              </p:ext>
            </p:extLst>
          </p:nvPr>
        </p:nvGraphicFramePr>
        <p:xfrm>
          <a:off x="385762" y="1123950"/>
          <a:ext cx="8158163" cy="5162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30637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solidFill>
                  <a:srgbClr val="F6AE1E"/>
                </a:solidFill>
              </a:rPr>
              <a:t>Second </a:t>
            </a:r>
            <a:r>
              <a:rPr lang="en-US" dirty="0">
                <a:solidFill>
                  <a:srgbClr val="F6AE1E"/>
                </a:solidFill>
              </a:rPr>
              <a:t>Level Address </a:t>
            </a:r>
            <a:r>
              <a:rPr lang="en-US" dirty="0" smtClean="0">
                <a:solidFill>
                  <a:srgbClr val="F6AE1E"/>
                </a:solidFill>
              </a:rPr>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36269965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 Memory Management</a:t>
            </a:r>
            <a:endParaRPr lang="en-US" dirty="0"/>
          </a:p>
        </p:txBody>
      </p:sp>
      <p:sp>
        <p:nvSpPr>
          <p:cNvPr id="3" name="Content Placeholder 2"/>
          <p:cNvSpPr>
            <a:spLocks noGrp="1"/>
          </p:cNvSpPr>
          <p:nvPr>
            <p:ph type="body" sz="quarter" idx="10"/>
          </p:nvPr>
        </p:nvSpPr>
        <p:spPr>
          <a:xfrm>
            <a:off x="357850" y="1249507"/>
            <a:ext cx="8382000" cy="2210862"/>
          </a:xfrm>
        </p:spPr>
        <p:txBody>
          <a:bodyPr/>
          <a:lstStyle/>
          <a:p>
            <a:r>
              <a:rPr lang="en-US" sz="2000" dirty="0" smtClean="0">
                <a:solidFill>
                  <a:schemeClr val="tx1"/>
                </a:solidFill>
              </a:rPr>
              <a:t>Today, processors provide one level of address translation, but hypervisor needs to manage two</a:t>
            </a:r>
          </a:p>
          <a:p>
            <a:r>
              <a:rPr lang="en-US" sz="2000" dirty="0"/>
              <a:t>Shadow page tables combine these mappings because the processor knows how to perform only one level of translation</a:t>
            </a:r>
          </a:p>
          <a:p>
            <a:endParaRPr lang="en-US" sz="2000" dirty="0" smtClean="0">
              <a:solidFill>
                <a:schemeClr val="tx1"/>
              </a:solidFill>
            </a:endParaRPr>
          </a:p>
        </p:txBody>
      </p:sp>
      <p:sp>
        <p:nvSpPr>
          <p:cNvPr id="27" name="Rectangle 26"/>
          <p:cNvSpPr/>
          <p:nvPr/>
        </p:nvSpPr>
        <p:spPr bwMode="auto">
          <a:xfrm>
            <a:off x="5243751" y="3090232"/>
            <a:ext cx="1536817"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28" name="Rectangle 27"/>
          <p:cNvSpPr/>
          <p:nvPr/>
        </p:nvSpPr>
        <p:spPr bwMode="auto">
          <a:xfrm>
            <a:off x="5243751" y="4239763"/>
            <a:ext cx="1536817"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t>Guest Physical Address</a:t>
            </a:r>
          </a:p>
        </p:txBody>
      </p:sp>
      <p:sp>
        <p:nvSpPr>
          <p:cNvPr id="29" name="Rectangle 28"/>
          <p:cNvSpPr/>
          <p:nvPr/>
        </p:nvSpPr>
        <p:spPr bwMode="auto">
          <a:xfrm>
            <a:off x="5243751" y="5376232"/>
            <a:ext cx="1536817"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System Physical Address</a:t>
            </a:r>
          </a:p>
        </p:txBody>
      </p:sp>
      <p:sp>
        <p:nvSpPr>
          <p:cNvPr id="30" name="TextBox 29"/>
          <p:cNvSpPr txBox="1"/>
          <p:nvPr/>
        </p:nvSpPr>
        <p:spPr>
          <a:xfrm>
            <a:off x="3018463" y="3519466"/>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Guest OS defines GVA-to-GPA mappings</a:t>
            </a:r>
          </a:p>
        </p:txBody>
      </p:sp>
      <p:sp>
        <p:nvSpPr>
          <p:cNvPr id="31" name="TextBox 30"/>
          <p:cNvSpPr txBox="1"/>
          <p:nvPr/>
        </p:nvSpPr>
        <p:spPr>
          <a:xfrm>
            <a:off x="3018463" y="4930255"/>
            <a:ext cx="1737360" cy="747897"/>
          </a:xfrm>
          <a:prstGeom prst="rect">
            <a:avLst/>
          </a:prstGeom>
          <a:noFill/>
        </p:spPr>
        <p:txBody>
          <a:bodyPr wrap="square" lIns="0" tIns="0" rIns="0" bIns="0" rtlCol="0">
            <a:spAutoFit/>
          </a:bodyPr>
          <a:lstStyle/>
          <a:p>
            <a:pPr>
              <a:lnSpc>
                <a:spcPct val="90000"/>
              </a:lnSpc>
            </a:pPr>
            <a:r>
              <a:rPr lang="en-US" sz="1800" dirty="0" smtClean="0">
                <a:latin typeface="+mn-lt"/>
              </a:rPr>
              <a:t>Hypervisor defines GPA-to-SPA mappings</a:t>
            </a:r>
          </a:p>
        </p:txBody>
      </p:sp>
      <p:sp>
        <p:nvSpPr>
          <p:cNvPr id="33" name="Left Brace 32"/>
          <p:cNvSpPr/>
          <p:nvPr/>
        </p:nvSpPr>
        <p:spPr>
          <a:xfrm>
            <a:off x="4834202" y="338883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4834202" y="476043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rot="5400000">
            <a:off x="5859636" y="4061575"/>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859636" y="5198044"/>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971600" y="3078105"/>
            <a:ext cx="1510692"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Guest Virtual Address</a:t>
            </a:r>
          </a:p>
        </p:txBody>
      </p:sp>
      <p:sp>
        <p:nvSpPr>
          <p:cNvPr id="42" name="Rectangle 41"/>
          <p:cNvSpPr/>
          <p:nvPr/>
        </p:nvSpPr>
        <p:spPr bwMode="auto">
          <a:xfrm>
            <a:off x="997725" y="5364105"/>
            <a:ext cx="1510692"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System Physical Address</a:t>
            </a:r>
          </a:p>
        </p:txBody>
      </p:sp>
      <p:cxnSp>
        <p:nvCxnSpPr>
          <p:cNvPr id="45" name="Straight Arrow Connector 44"/>
          <p:cNvCxnSpPr/>
          <p:nvPr/>
        </p:nvCxnSpPr>
        <p:spPr>
          <a:xfrm rot="5400000">
            <a:off x="999658" y="4611151"/>
            <a:ext cx="1449977"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4391" y="2708920"/>
            <a:ext cx="1737360" cy="249299"/>
          </a:xfrm>
          <a:prstGeom prst="rect">
            <a:avLst/>
          </a:prstGeom>
          <a:noFill/>
        </p:spPr>
        <p:txBody>
          <a:bodyPr wrap="square" lIns="0" tIns="0" rIns="0" bIns="0" rtlCol="0">
            <a:spAutoFit/>
          </a:bodyPr>
          <a:lstStyle/>
          <a:p>
            <a:pPr>
              <a:lnSpc>
                <a:spcPct val="90000"/>
              </a:lnSpc>
            </a:pPr>
            <a:r>
              <a:rPr lang="en-US" sz="1800" dirty="0" smtClean="0">
                <a:latin typeface="+mn-lt"/>
              </a:rPr>
              <a:t>Physical Computer</a:t>
            </a:r>
          </a:p>
        </p:txBody>
      </p:sp>
      <p:sp>
        <p:nvSpPr>
          <p:cNvPr id="4" name="Rectangle 3"/>
          <p:cNvSpPr/>
          <p:nvPr/>
        </p:nvSpPr>
        <p:spPr>
          <a:xfrm>
            <a:off x="5168129" y="2662753"/>
            <a:ext cx="1681871" cy="341632"/>
          </a:xfrm>
          <a:prstGeom prst="rect">
            <a:avLst/>
          </a:prstGeom>
        </p:spPr>
        <p:txBody>
          <a:bodyPr wrap="none">
            <a:spAutoFit/>
          </a:bodyPr>
          <a:lstStyle/>
          <a:p>
            <a:pPr>
              <a:lnSpc>
                <a:spcPct val="90000"/>
              </a:lnSpc>
            </a:pPr>
            <a:r>
              <a:rPr lang="en-US" dirty="0" smtClean="0"/>
              <a:t>Virtual Machine</a:t>
            </a:r>
            <a:endParaRPr lang="en-US" dirty="0"/>
          </a:p>
        </p:txBody>
      </p:sp>
    </p:spTree>
    <p:extLst>
      <p:ext uri="{BB962C8B-B14F-4D97-AF65-F5344CB8AC3E}">
        <p14:creationId xmlns:p14="http://schemas.microsoft.com/office/powerpoint/2010/main" xmlns="" val="7106347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Shadow Page Tables</a:t>
            </a:r>
            <a:endParaRPr lang="en-US" dirty="0"/>
          </a:p>
        </p:txBody>
      </p:sp>
      <p:sp>
        <p:nvSpPr>
          <p:cNvPr id="3" name="Content Placeholder 2"/>
          <p:cNvSpPr>
            <a:spLocks noGrp="1"/>
          </p:cNvSpPr>
          <p:nvPr>
            <p:ph type="body" sz="quarter" idx="10"/>
          </p:nvPr>
        </p:nvSpPr>
        <p:spPr>
          <a:xfrm>
            <a:off x="381000" y="1411552"/>
            <a:ext cx="8382000" cy="4604337"/>
          </a:xfrm>
        </p:spPr>
        <p:txBody>
          <a:bodyPr/>
          <a:lstStyle/>
          <a:p>
            <a:r>
              <a:rPr lang="en-US" dirty="0" smtClean="0">
                <a:solidFill>
                  <a:schemeClr val="tx1"/>
                </a:solidFill>
              </a:rPr>
              <a:t>Hypervisor maintains a Shadow Page Table</a:t>
            </a:r>
          </a:p>
          <a:p>
            <a:pPr marL="803275" lvl="1" indent="-406400"/>
            <a:r>
              <a:rPr lang="en-US" dirty="0" smtClean="0">
                <a:solidFill>
                  <a:schemeClr val="tx1"/>
                </a:solidFill>
              </a:rPr>
              <a:t>Combines two layers of translation into a single page table</a:t>
            </a:r>
          </a:p>
          <a:p>
            <a:pPr marL="803275" lvl="1" indent="-406400"/>
            <a:r>
              <a:rPr lang="en-US" dirty="0" smtClean="0">
                <a:solidFill>
                  <a:schemeClr val="tx1"/>
                </a:solidFill>
              </a:rPr>
              <a:t>Demand-filled when Child OS touches a page</a:t>
            </a:r>
          </a:p>
          <a:p>
            <a:pPr marL="803275" lvl="1" indent="-406400"/>
            <a:r>
              <a:rPr lang="en-US" dirty="0" smtClean="0">
                <a:solidFill>
                  <a:schemeClr val="tx1"/>
                </a:solidFill>
              </a:rPr>
              <a:t>Flushed any time the Child OS modifies its</a:t>
            </a:r>
            <a:br>
              <a:rPr lang="en-US" dirty="0" smtClean="0">
                <a:solidFill>
                  <a:schemeClr val="tx1"/>
                </a:solidFill>
              </a:rPr>
            </a:br>
            <a:r>
              <a:rPr lang="en-US" dirty="0" smtClean="0">
                <a:solidFill>
                  <a:schemeClr val="tx1"/>
                </a:solidFill>
              </a:rPr>
              <a:t>page tables</a:t>
            </a:r>
          </a:p>
          <a:p>
            <a:r>
              <a:rPr lang="en-US" dirty="0" smtClean="0">
                <a:solidFill>
                  <a:schemeClr val="tx1"/>
                </a:solidFill>
              </a:rPr>
              <a:t>Shadow Page Table overhead:</a:t>
            </a:r>
          </a:p>
          <a:p>
            <a:pPr marL="803275" lvl="1" indent="-406400"/>
            <a:r>
              <a:rPr lang="en-US" dirty="0" smtClean="0">
                <a:solidFill>
                  <a:schemeClr val="tx1"/>
                </a:solidFill>
              </a:rPr>
              <a:t>Fills and flushes invoke the hypervisor</a:t>
            </a:r>
          </a:p>
          <a:p>
            <a:pPr marL="803275" lvl="1" indent="-406400"/>
            <a:r>
              <a:rPr lang="en-US" dirty="0" smtClean="0">
                <a:solidFill>
                  <a:schemeClr val="tx1"/>
                </a:solidFill>
              </a:rPr>
              <a:t>Can account for up to 10% of total CPU time</a:t>
            </a:r>
          </a:p>
          <a:p>
            <a:pPr marL="803275" lvl="1" indent="-406400"/>
            <a:r>
              <a:rPr lang="en-US" dirty="0" smtClean="0">
                <a:solidFill>
                  <a:schemeClr val="tx1"/>
                </a:solidFill>
              </a:rPr>
              <a:t>Typically consumes 10-30 MB of memory per VM</a:t>
            </a:r>
          </a:p>
        </p:txBody>
      </p:sp>
    </p:spTree>
    <p:extLst>
      <p:ext uri="{BB962C8B-B14F-4D97-AF65-F5344CB8AC3E}">
        <p14:creationId xmlns:p14="http://schemas.microsoft.com/office/powerpoint/2010/main" xmlns="" val="5433647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7065266" cy="609398"/>
          </a:xfrm>
        </p:spPr>
        <p:txBody>
          <a:bodyPr/>
          <a:lstStyle/>
          <a:p>
            <a:r>
              <a:rPr lang="en-US" sz="4000" dirty="0" smtClean="0"/>
              <a:t>Second Level Address Translation (SLAT)</a:t>
            </a:r>
            <a:endParaRPr lang="en-US" sz="4000" dirty="0"/>
          </a:p>
        </p:txBody>
      </p:sp>
      <p:sp>
        <p:nvSpPr>
          <p:cNvPr id="3" name="Content Placeholder 2"/>
          <p:cNvSpPr>
            <a:spLocks noGrp="1"/>
          </p:cNvSpPr>
          <p:nvPr>
            <p:ph type="body" sz="quarter" idx="10"/>
          </p:nvPr>
        </p:nvSpPr>
        <p:spPr>
          <a:xfrm>
            <a:off x="369425" y="1436009"/>
            <a:ext cx="8382000" cy="4512004"/>
          </a:xfrm>
        </p:spPr>
        <p:txBody>
          <a:bodyPr/>
          <a:lstStyle/>
          <a:p>
            <a:r>
              <a:rPr lang="en-US" sz="2800" dirty="0" smtClean="0">
                <a:solidFill>
                  <a:schemeClr val="tx1"/>
                </a:solidFill>
              </a:rPr>
              <a:t>Goes by several names:</a:t>
            </a:r>
          </a:p>
          <a:p>
            <a:pPr marL="803275" lvl="1" indent="-406400"/>
            <a:r>
              <a:rPr lang="en-US" sz="2400" dirty="0" smtClean="0">
                <a:solidFill>
                  <a:schemeClr val="tx1"/>
                </a:solidFill>
              </a:rPr>
              <a:t>Intel calls it Extended Page Tables (EPT)</a:t>
            </a:r>
          </a:p>
          <a:p>
            <a:pPr marL="803275" lvl="1" indent="-406400"/>
            <a:r>
              <a:rPr lang="en-US" sz="2400" dirty="0" smtClean="0">
                <a:solidFill>
                  <a:schemeClr val="tx1"/>
                </a:solidFill>
              </a:rPr>
              <a:t>AMD calls it Nested Page Tables (NPT) or Rapid Virtualization Indexing (RVI)</a:t>
            </a:r>
          </a:p>
          <a:p>
            <a:r>
              <a:rPr lang="en-US" sz="2800" dirty="0" smtClean="0">
                <a:solidFill>
                  <a:schemeClr val="tx1"/>
                </a:solidFill>
              </a:rPr>
              <a:t>Processor provides two levels of translation</a:t>
            </a:r>
          </a:p>
          <a:p>
            <a:pPr marL="803275" lvl="1" indent="-406400"/>
            <a:r>
              <a:rPr lang="en-US" sz="2400" dirty="0" smtClean="0">
                <a:solidFill>
                  <a:schemeClr val="tx1"/>
                </a:solidFill>
              </a:rPr>
              <a:t>Walks the guest OS page tables directly</a:t>
            </a:r>
          </a:p>
          <a:p>
            <a:pPr marL="803275" lvl="1" indent="-406400"/>
            <a:r>
              <a:rPr lang="en-US" sz="2400" dirty="0" smtClean="0">
                <a:solidFill>
                  <a:schemeClr val="tx1"/>
                </a:solidFill>
              </a:rPr>
              <a:t>No need to maintain Shadow Page Table</a:t>
            </a:r>
          </a:p>
          <a:p>
            <a:pPr marL="803275" lvl="1" indent="-406400"/>
            <a:r>
              <a:rPr lang="en-US" sz="2400" dirty="0" smtClean="0">
                <a:solidFill>
                  <a:schemeClr val="tx1"/>
                </a:solidFill>
              </a:rPr>
              <a:t>No hypervisor code for demand-fill or flush operations</a:t>
            </a:r>
          </a:p>
          <a:p>
            <a:r>
              <a:rPr lang="en-US" sz="2800" dirty="0" smtClean="0">
                <a:solidFill>
                  <a:schemeClr val="tx1"/>
                </a:solidFill>
              </a:rPr>
              <a:t>Resource savings:</a:t>
            </a:r>
          </a:p>
          <a:p>
            <a:pPr marL="803275" lvl="1" indent="-406400"/>
            <a:r>
              <a:rPr lang="en-US" sz="2400" dirty="0" smtClean="0">
                <a:solidFill>
                  <a:schemeClr val="tx1"/>
                </a:solidFill>
              </a:rPr>
              <a:t>Hypervisor CPU time drops to 2%</a:t>
            </a:r>
          </a:p>
          <a:p>
            <a:pPr marL="803275" lvl="1" indent="-406400"/>
            <a:r>
              <a:rPr lang="en-US" sz="2400" dirty="0" smtClean="0">
                <a:solidFill>
                  <a:schemeClr val="tx1"/>
                </a:solidFill>
              </a:rPr>
              <a:t>10-30 MB of memory saved per VM</a:t>
            </a:r>
          </a:p>
        </p:txBody>
      </p:sp>
    </p:spTree>
    <p:extLst>
      <p:ext uri="{BB962C8B-B14F-4D97-AF65-F5344CB8AC3E}">
        <p14:creationId xmlns:p14="http://schemas.microsoft.com/office/powerpoint/2010/main" xmlns="" val="28301707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rgbClr val="F6AE1E"/>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solidFill>
                  <a:srgbClr val="F6AE1E"/>
                </a:solidFill>
              </a:rPr>
              <a:t>Distributed Timer Execution</a:t>
            </a:r>
            <a:endParaRPr lang="en-US" dirty="0">
              <a:solidFill>
                <a:srgbClr val="F6AE1E"/>
              </a:solidFill>
            </a:endParaRPr>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26021869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Distributed Timer Execution</a:t>
            </a:r>
            <a:endParaRPr lang="en-US" dirty="0"/>
          </a:p>
        </p:txBody>
      </p:sp>
      <p:sp>
        <p:nvSpPr>
          <p:cNvPr id="3" name="Text Placeholder 2"/>
          <p:cNvSpPr>
            <a:spLocks noGrp="1"/>
          </p:cNvSpPr>
          <p:nvPr>
            <p:ph type="body" sz="quarter" idx="10"/>
          </p:nvPr>
        </p:nvSpPr>
        <p:spPr>
          <a:xfrm>
            <a:off x="381000" y="1066599"/>
            <a:ext cx="8382000" cy="2210862"/>
          </a:xfrm>
        </p:spPr>
        <p:txBody>
          <a:bodyPr/>
          <a:lstStyle/>
          <a:p>
            <a:r>
              <a:rPr lang="en-US" sz="2000" dirty="0" smtClean="0">
                <a:solidFill>
                  <a:schemeClr val="tx1"/>
                </a:solidFill>
              </a:rPr>
              <a:t>Before, all timer expiration (deferred procedure calls – DPCs) executed on CPU 0</a:t>
            </a:r>
          </a:p>
          <a:p>
            <a:r>
              <a:rPr lang="en-US" sz="2000" dirty="0" smtClean="0"/>
              <a:t>DPCs allow low-level components to queue non-critical, but non-</a:t>
            </a:r>
            <a:r>
              <a:rPr lang="en-US" sz="2000" dirty="0" err="1" smtClean="0"/>
              <a:t>preemptable</a:t>
            </a:r>
            <a:r>
              <a:rPr lang="en-US" sz="2000" dirty="0" smtClean="0"/>
              <a:t> work</a:t>
            </a:r>
            <a:endParaRPr lang="en-US" sz="2000" dirty="0" smtClean="0">
              <a:solidFill>
                <a:schemeClr val="tx1"/>
              </a:solidFill>
            </a:endParaRPr>
          </a:p>
          <a:p>
            <a:r>
              <a:rPr lang="en-US" sz="2000" dirty="0" smtClean="0">
                <a:solidFill>
                  <a:schemeClr val="tx1"/>
                </a:solidFill>
              </a:rPr>
              <a:t>Relying on one CPU for DPC timer expiration can cause bottleneck on Hyper-V servers with many guests:</a:t>
            </a:r>
          </a:p>
          <a:p>
            <a:pPr lvl="1"/>
            <a:r>
              <a:rPr lang="en-US" sz="1800" dirty="0" smtClean="0">
                <a:solidFill>
                  <a:schemeClr val="tx1"/>
                </a:solidFill>
              </a:rPr>
              <a:t>Root timers execute on CPU 0 and the more guests, the more timers</a:t>
            </a:r>
          </a:p>
          <a:p>
            <a:pPr lvl="1"/>
            <a:r>
              <a:rPr lang="en-US" sz="1800" dirty="0" smtClean="0">
                <a:solidFill>
                  <a:schemeClr val="tx1"/>
                </a:solidFill>
              </a:rPr>
              <a:t>CPU 0 can also execute guest virtual processors, reducing time it can execute timers</a:t>
            </a:r>
          </a:p>
          <a:p>
            <a:pPr lvl="1"/>
            <a:r>
              <a:rPr lang="en-US" sz="1800" dirty="0" smtClean="0">
                <a:solidFill>
                  <a:schemeClr val="tx1"/>
                </a:solidFill>
              </a:rPr>
              <a:t>Worse, overload of CPU 0 could result in DPC timeouts and delayed timers</a:t>
            </a:r>
          </a:p>
        </p:txBody>
      </p:sp>
      <p:sp>
        <p:nvSpPr>
          <p:cNvPr id="4" name="Oval 3"/>
          <p:cNvSpPr/>
          <p:nvPr/>
        </p:nvSpPr>
        <p:spPr bwMode="auto">
          <a:xfrm>
            <a:off x="1861653" y="4221088"/>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0</a:t>
            </a:r>
          </a:p>
        </p:txBody>
      </p:sp>
      <p:sp>
        <p:nvSpPr>
          <p:cNvPr id="5" name="Oval 4"/>
          <p:cNvSpPr/>
          <p:nvPr/>
        </p:nvSpPr>
        <p:spPr bwMode="auto">
          <a:xfrm>
            <a:off x="3163897" y="4236602"/>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1</a:t>
            </a:r>
          </a:p>
        </p:txBody>
      </p:sp>
      <p:sp>
        <p:nvSpPr>
          <p:cNvPr id="6" name="Oval 5"/>
          <p:cNvSpPr/>
          <p:nvPr/>
        </p:nvSpPr>
        <p:spPr bwMode="auto">
          <a:xfrm>
            <a:off x="4450628" y="4258504"/>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2</a:t>
            </a:r>
          </a:p>
        </p:txBody>
      </p:sp>
      <p:sp>
        <p:nvSpPr>
          <p:cNvPr id="7" name="Oval 6"/>
          <p:cNvSpPr/>
          <p:nvPr/>
        </p:nvSpPr>
        <p:spPr bwMode="auto">
          <a:xfrm>
            <a:off x="5698118" y="4290444"/>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3</a:t>
            </a:r>
          </a:p>
        </p:txBody>
      </p:sp>
      <p:sp>
        <p:nvSpPr>
          <p:cNvPr id="8" name="Isosceles Triangle 7"/>
          <p:cNvSpPr/>
          <p:nvPr/>
        </p:nvSpPr>
        <p:spPr bwMode="auto">
          <a:xfrm>
            <a:off x="2157327" y="5015029"/>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Isosceles Triangle 8"/>
          <p:cNvSpPr/>
          <p:nvPr/>
        </p:nvSpPr>
        <p:spPr bwMode="auto">
          <a:xfrm>
            <a:off x="2161890" y="538644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Isosceles Triangle 11"/>
          <p:cNvSpPr/>
          <p:nvPr/>
        </p:nvSpPr>
        <p:spPr bwMode="auto">
          <a:xfrm>
            <a:off x="2167365" y="5747826"/>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Isosceles Triangle 12"/>
          <p:cNvSpPr/>
          <p:nvPr/>
        </p:nvSpPr>
        <p:spPr bwMode="auto">
          <a:xfrm>
            <a:off x="2171929" y="610281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1078663" y="5343556"/>
            <a:ext cx="814647" cy="923330"/>
          </a:xfrm>
          <a:prstGeom prst="rect">
            <a:avLst/>
          </a:prstGeom>
          <a:noFill/>
        </p:spPr>
        <p:txBody>
          <a:bodyPr wrap="none" rtlCol="0">
            <a:spAutoFit/>
          </a:bodyPr>
          <a:lstStyle/>
          <a:p>
            <a:r>
              <a:rPr lang="en-US" dirty="0" smtClean="0"/>
              <a:t>Global</a:t>
            </a:r>
          </a:p>
          <a:p>
            <a:r>
              <a:rPr lang="en-US" dirty="0" smtClean="0"/>
              <a:t>Timer </a:t>
            </a:r>
          </a:p>
          <a:p>
            <a:r>
              <a:rPr lang="en-US" dirty="0" smtClean="0"/>
              <a:t>Queue</a:t>
            </a:r>
            <a:endParaRPr lang="en-US" dirty="0"/>
          </a:p>
        </p:txBody>
      </p:sp>
      <p:sp>
        <p:nvSpPr>
          <p:cNvPr id="19" name="Freeform 18"/>
          <p:cNvSpPr/>
          <p:nvPr/>
        </p:nvSpPr>
        <p:spPr>
          <a:xfrm>
            <a:off x="2463952" y="5042406"/>
            <a:ext cx="1149844" cy="1089614"/>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20" name="Freeform 19"/>
          <p:cNvSpPr/>
          <p:nvPr/>
        </p:nvSpPr>
        <p:spPr>
          <a:xfrm>
            <a:off x="2453002" y="5052444"/>
            <a:ext cx="2435662" cy="1490235"/>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256713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grpId="1" nodeType="afterEffect">
                                  <p:stCondLst>
                                    <p:cond delay="500"/>
                                  </p:stCondLst>
                                  <p:childTnLst>
                                    <p:set>
                                      <p:cBhvr>
                                        <p:cTn id="13" dur="1" fill="hold">
                                          <p:stCondLst>
                                            <p:cond delay="0"/>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22" presetClass="entr" presetSubtype="1" fill="hold" grpId="0" nodeType="after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500"/>
                            </p:stCondLst>
                            <p:childTnLst>
                              <p:par>
                                <p:cTn id="22" presetID="1" presetClass="exit" presetSubtype="0" fill="hold" grpId="1" nodeType="afterEffect">
                                  <p:stCondLst>
                                    <p:cond delay="50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1" nodeType="afterEffect">
                                  <p:stCondLst>
                                    <p:cond delay="500"/>
                                  </p:stCondLst>
                                  <p:childTnLst>
                                    <p:set>
                                      <p:cBhvr>
                                        <p:cTn id="26" dur="1" fill="hold">
                                          <p:stCondLst>
                                            <p:cond delay="0"/>
                                          </p:stCondLst>
                                        </p:cTn>
                                        <p:tgtEl>
                                          <p:spTgt spid="13"/>
                                        </p:tgtEl>
                                        <p:attrNameLst>
                                          <p:attrName>style.visibility</p:attrName>
                                        </p:attrNameLst>
                                      </p:cBhvr>
                                      <p:to>
                                        <p:strVal val="hidden"/>
                                      </p:to>
                                    </p:set>
                                  </p:childTnLst>
                                </p:cTn>
                              </p:par>
                            </p:childTnLst>
                          </p:cTn>
                        </p:par>
                        <p:par>
                          <p:cTn id="27" fill="hold">
                            <p:stCondLst>
                              <p:cond delay="3500"/>
                            </p:stCondLst>
                            <p:childTnLst>
                              <p:par>
                                <p:cTn id="28" presetID="1" presetClass="exit" presetSubtype="0" fill="hold" grpId="1" nodeType="afterEffect">
                                  <p:stCondLst>
                                    <p:cond delay="500"/>
                                  </p:stCondLst>
                                  <p:childTnLst>
                                    <p:set>
                                      <p:cBhvr>
                                        <p:cTn id="29" dur="1" fill="hold">
                                          <p:stCondLst>
                                            <p:cond delay="0"/>
                                          </p:stCondLst>
                                        </p:cTn>
                                        <p:tgtEl>
                                          <p:spTgt spid="12"/>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hidden"/>
                                      </p:to>
                                    </p:set>
                                  </p:childTnLst>
                                </p:cTn>
                              </p:par>
                            </p:childTnLst>
                          </p:cTn>
                        </p:par>
                        <p:par>
                          <p:cTn id="33" fill="hold">
                            <p:stCondLst>
                              <p:cond delay="4500"/>
                            </p:stCondLst>
                            <p:childTnLst>
                              <p:par>
                                <p:cTn id="34" presetID="1" presetClass="exit"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2" grpId="1" animBg="1"/>
      <p:bldP spid="13" grpId="0" animBg="1"/>
      <p:bldP spid="13" grpId="1" animBg="1"/>
      <p:bldP spid="19" grpId="0" animBg="1"/>
      <p:bldP spid="19" grpId="1" animBg="1"/>
      <p:bldP spid="20" grpId="0" animBg="1"/>
      <p:bldP spid="2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Distributed Timer Execution (Cont)</a:t>
            </a:r>
            <a:endParaRPr lang="en-US" dirty="0"/>
          </a:p>
        </p:txBody>
      </p:sp>
      <p:sp>
        <p:nvSpPr>
          <p:cNvPr id="3" name="Text Placeholder 2"/>
          <p:cNvSpPr>
            <a:spLocks noGrp="1"/>
          </p:cNvSpPr>
          <p:nvPr>
            <p:ph type="body" sz="quarter" idx="10"/>
          </p:nvPr>
        </p:nvSpPr>
        <p:spPr>
          <a:xfrm>
            <a:off x="375558" y="1594550"/>
            <a:ext cx="8382000" cy="2210862"/>
          </a:xfrm>
        </p:spPr>
        <p:txBody>
          <a:bodyPr/>
          <a:lstStyle/>
          <a:p>
            <a:r>
              <a:rPr lang="en-US" sz="2400" dirty="0" smtClean="0">
                <a:solidFill>
                  <a:schemeClr val="tx1"/>
                </a:solidFill>
              </a:rPr>
              <a:t>Now, timers execute on the processor on which they are inserted</a:t>
            </a:r>
          </a:p>
          <a:p>
            <a:pPr lvl="1"/>
            <a:r>
              <a:rPr lang="en-US" sz="2000" dirty="0" smtClean="0">
                <a:solidFill>
                  <a:schemeClr val="tx1"/>
                </a:solidFill>
              </a:rPr>
              <a:t>Spreads timer DPC load across CPUs</a:t>
            </a:r>
          </a:p>
          <a:p>
            <a:pPr lvl="1"/>
            <a:r>
              <a:rPr lang="en-US" sz="2000" dirty="0" smtClean="0">
                <a:solidFill>
                  <a:schemeClr val="tx1"/>
                </a:solidFill>
              </a:rPr>
              <a:t>No global timer lock</a:t>
            </a:r>
          </a:p>
          <a:p>
            <a:pPr lvl="1"/>
            <a:r>
              <a:rPr lang="en-US" sz="2000" dirty="0" smtClean="0">
                <a:solidFill>
                  <a:schemeClr val="tx1"/>
                </a:solidFill>
              </a:rPr>
              <a:t>Major scalability benefit</a:t>
            </a:r>
          </a:p>
          <a:p>
            <a:pPr lvl="2"/>
            <a:r>
              <a:rPr lang="en-US" sz="1600" dirty="0" smtClean="0"/>
              <a:t>Benefits non-Hyper-V systems as well</a:t>
            </a:r>
            <a:endParaRPr lang="en-US" sz="1600" dirty="0" smtClean="0">
              <a:solidFill>
                <a:schemeClr val="tx1"/>
              </a:solidFill>
            </a:endParaRPr>
          </a:p>
          <a:p>
            <a:pPr lvl="1"/>
            <a:r>
              <a:rPr lang="en-US" sz="2000" dirty="0" smtClean="0">
                <a:solidFill>
                  <a:schemeClr val="tx1"/>
                </a:solidFill>
              </a:rPr>
              <a:t>Note: old behavior on client</a:t>
            </a:r>
          </a:p>
          <a:p>
            <a:endParaRPr lang="en-US" sz="2800" dirty="0"/>
          </a:p>
        </p:txBody>
      </p:sp>
      <p:sp>
        <p:nvSpPr>
          <p:cNvPr id="4" name="Oval 3"/>
          <p:cNvSpPr/>
          <p:nvPr/>
        </p:nvSpPr>
        <p:spPr bwMode="auto">
          <a:xfrm>
            <a:off x="2338018" y="4027189"/>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0</a:t>
            </a:r>
          </a:p>
        </p:txBody>
      </p:sp>
      <p:sp>
        <p:nvSpPr>
          <p:cNvPr id="5" name="Oval 4"/>
          <p:cNvSpPr/>
          <p:nvPr/>
        </p:nvSpPr>
        <p:spPr bwMode="auto">
          <a:xfrm>
            <a:off x="3640262" y="4042703"/>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1</a:t>
            </a:r>
          </a:p>
        </p:txBody>
      </p:sp>
      <p:sp>
        <p:nvSpPr>
          <p:cNvPr id="7" name="Oval 6"/>
          <p:cNvSpPr/>
          <p:nvPr/>
        </p:nvSpPr>
        <p:spPr bwMode="auto">
          <a:xfrm>
            <a:off x="4926993" y="406460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2</a:t>
            </a:r>
          </a:p>
        </p:txBody>
      </p:sp>
      <p:sp>
        <p:nvSpPr>
          <p:cNvPr id="8" name="Oval 7"/>
          <p:cNvSpPr/>
          <p:nvPr/>
        </p:nvSpPr>
        <p:spPr bwMode="auto">
          <a:xfrm>
            <a:off x="6174483" y="409654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3</a:t>
            </a:r>
          </a:p>
        </p:txBody>
      </p:sp>
      <p:sp>
        <p:nvSpPr>
          <p:cNvPr id="9" name="Isosceles Triangle 8"/>
          <p:cNvSpPr/>
          <p:nvPr/>
        </p:nvSpPr>
        <p:spPr bwMode="auto">
          <a:xfrm>
            <a:off x="2633692" y="4821130"/>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Isosceles Triangle 9"/>
          <p:cNvSpPr/>
          <p:nvPr/>
        </p:nvSpPr>
        <p:spPr bwMode="auto">
          <a:xfrm>
            <a:off x="2638255" y="5192548"/>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Isosceles Triangle 13"/>
          <p:cNvSpPr/>
          <p:nvPr/>
        </p:nvSpPr>
        <p:spPr bwMode="auto">
          <a:xfrm>
            <a:off x="3903083" y="4842119"/>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Isosceles Triangle 14"/>
          <p:cNvSpPr/>
          <p:nvPr/>
        </p:nvSpPr>
        <p:spPr bwMode="auto">
          <a:xfrm>
            <a:off x="3907646" y="521353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a:off x="5178863" y="487497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Isosceles Triangle 16"/>
          <p:cNvSpPr/>
          <p:nvPr/>
        </p:nvSpPr>
        <p:spPr bwMode="auto">
          <a:xfrm>
            <a:off x="3918598" y="558586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Isosceles Triangle 17"/>
          <p:cNvSpPr/>
          <p:nvPr/>
        </p:nvSpPr>
        <p:spPr bwMode="auto">
          <a:xfrm>
            <a:off x="6487495" y="4885923"/>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Isosceles Triangle 18"/>
          <p:cNvSpPr/>
          <p:nvPr/>
        </p:nvSpPr>
        <p:spPr bwMode="auto">
          <a:xfrm>
            <a:off x="6492058" y="525734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TextBox 19"/>
          <p:cNvSpPr txBox="1"/>
          <p:nvPr/>
        </p:nvSpPr>
        <p:spPr>
          <a:xfrm>
            <a:off x="1352436" y="5012770"/>
            <a:ext cx="954300" cy="923330"/>
          </a:xfrm>
          <a:prstGeom prst="rect">
            <a:avLst/>
          </a:prstGeom>
          <a:noFill/>
        </p:spPr>
        <p:txBody>
          <a:bodyPr wrap="none" rtlCol="0">
            <a:spAutoFit/>
          </a:bodyPr>
          <a:lstStyle/>
          <a:p>
            <a:r>
              <a:rPr lang="en-US" dirty="0" smtClean="0"/>
              <a:t>Per-CPU</a:t>
            </a:r>
          </a:p>
          <a:p>
            <a:r>
              <a:rPr lang="en-US" dirty="0" smtClean="0"/>
              <a:t>Timer </a:t>
            </a:r>
          </a:p>
          <a:p>
            <a:r>
              <a:rPr lang="en-US" dirty="0" smtClean="0"/>
              <a:t>Queues</a:t>
            </a:r>
            <a:endParaRPr lang="en-US" dirty="0"/>
          </a:p>
        </p:txBody>
      </p:sp>
      <p:sp>
        <p:nvSpPr>
          <p:cNvPr id="22" name="Freeform 21"/>
          <p:cNvSpPr/>
          <p:nvPr/>
        </p:nvSpPr>
        <p:spPr>
          <a:xfrm>
            <a:off x="3561780" y="4706146"/>
            <a:ext cx="380543" cy="1116992"/>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23" name="Freeform 22"/>
          <p:cNvSpPr/>
          <p:nvPr/>
        </p:nvSpPr>
        <p:spPr>
          <a:xfrm>
            <a:off x="4982659" y="4721660"/>
            <a:ext cx="261908" cy="389668"/>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531659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7" grpId="0" animBg="1"/>
      <p:bldP spid="22" grpId="0" animBg="1"/>
      <p:bldP spid="22" grpId="1" animBg="1"/>
      <p:bldP spid="23" grpId="0" animBg="1"/>
      <p:bldP spid="2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solidFill>
                  <a:srgbClr val="F6AE1E"/>
                </a:solidFill>
              </a:rPr>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88553161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Power Management</a:t>
            </a:r>
            <a:endParaRPr lang="en-US" dirty="0"/>
          </a:p>
        </p:txBody>
      </p:sp>
      <p:sp>
        <p:nvSpPr>
          <p:cNvPr id="3" name="Text Placeholder 2"/>
          <p:cNvSpPr>
            <a:spLocks noGrp="1"/>
          </p:cNvSpPr>
          <p:nvPr>
            <p:ph type="body" sz="quarter" idx="10"/>
          </p:nvPr>
        </p:nvSpPr>
        <p:spPr>
          <a:xfrm>
            <a:off x="381000" y="1119452"/>
            <a:ext cx="8382000" cy="4715137"/>
          </a:xfrm>
        </p:spPr>
        <p:txBody>
          <a:bodyPr/>
          <a:lstStyle/>
          <a:p>
            <a:r>
              <a:rPr lang="en-US" sz="2800" dirty="0" smtClean="0">
                <a:solidFill>
                  <a:schemeClr val="tx1"/>
                </a:solidFill>
              </a:rPr>
              <a:t>Low power requires CPUs to stay idle so that they can enter deep sleep states (C-states)</a:t>
            </a:r>
          </a:p>
          <a:p>
            <a:pPr lvl="1"/>
            <a:r>
              <a:rPr lang="en-US" sz="2400" dirty="0" smtClean="0">
                <a:solidFill>
                  <a:schemeClr val="tx1"/>
                </a:solidFill>
              </a:rPr>
              <a:t>Sleep time has to offset cost of transitioning into and </a:t>
            </a:r>
            <a:br>
              <a:rPr lang="en-US" sz="2400" dirty="0" smtClean="0">
                <a:solidFill>
                  <a:schemeClr val="tx1"/>
                </a:solidFill>
              </a:rPr>
            </a:br>
            <a:r>
              <a:rPr lang="en-US" sz="2400" dirty="0" smtClean="0">
                <a:solidFill>
                  <a:schemeClr val="tx1"/>
                </a:solidFill>
              </a:rPr>
              <a:t>out of sleep</a:t>
            </a:r>
          </a:p>
          <a:p>
            <a:r>
              <a:rPr lang="en-US" sz="2800" dirty="0" smtClean="0">
                <a:solidFill>
                  <a:schemeClr val="tx1"/>
                </a:solidFill>
              </a:rPr>
              <a:t>Windows 7 includes two significant </a:t>
            </a:r>
            <a:br>
              <a:rPr lang="en-US" sz="2800" dirty="0" smtClean="0">
                <a:solidFill>
                  <a:schemeClr val="tx1"/>
                </a:solidFill>
              </a:rPr>
            </a:br>
            <a:r>
              <a:rPr lang="en-US" sz="2800" dirty="0" smtClean="0">
                <a:solidFill>
                  <a:schemeClr val="tx1"/>
                </a:solidFill>
              </a:rPr>
              <a:t>power enhancements:</a:t>
            </a:r>
          </a:p>
          <a:p>
            <a:pPr lvl="1"/>
            <a:r>
              <a:rPr lang="en-US" sz="2400" dirty="0" smtClean="0">
                <a:solidFill>
                  <a:schemeClr val="tx1"/>
                </a:solidFill>
              </a:rPr>
              <a:t>Core parking: avoiding use of cores on a socket to allow them to go into deep C-states</a:t>
            </a:r>
          </a:p>
          <a:p>
            <a:pPr lvl="1"/>
            <a:r>
              <a:rPr lang="en-US" sz="2400" dirty="0" smtClean="0">
                <a:solidFill>
                  <a:schemeClr val="tx1"/>
                </a:solidFill>
              </a:rPr>
              <a:t>Timer coalescing: sending multiple timer notifications at once to allow longer idle periods</a:t>
            </a:r>
          </a:p>
          <a:p>
            <a:r>
              <a:rPr lang="en-US" sz="2800" dirty="0" smtClean="0">
                <a:solidFill>
                  <a:schemeClr val="tx1"/>
                </a:solidFill>
              </a:rPr>
              <a:t>Hyper-V integrates these concepts into </a:t>
            </a:r>
            <a:br>
              <a:rPr lang="en-US" sz="2800" dirty="0" smtClean="0">
                <a:solidFill>
                  <a:schemeClr val="tx1"/>
                </a:solidFill>
              </a:rPr>
            </a:br>
            <a:r>
              <a:rPr lang="en-US" sz="2800" dirty="0" smtClean="0">
                <a:solidFill>
                  <a:schemeClr val="tx1"/>
                </a:solidFill>
              </a:rPr>
              <a:t>VM management</a:t>
            </a:r>
          </a:p>
        </p:txBody>
      </p:sp>
    </p:spTree>
    <p:extLst>
      <p:ext uri="{BB962C8B-B14F-4D97-AF65-F5344CB8AC3E}">
        <p14:creationId xmlns:p14="http://schemas.microsoft.com/office/powerpoint/2010/main" xmlns="" val="6921321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solidFill>
                  <a:srgbClr val="F3AF35"/>
                </a:solidFill>
              </a:rPr>
              <a:t>Core Parking</a:t>
            </a:r>
          </a:p>
          <a:p>
            <a:pPr lvl="1"/>
            <a:r>
              <a:rPr lang="en-US" dirty="0"/>
              <a:t>Timer </a:t>
            </a:r>
            <a:r>
              <a:rPr lang="en-US" dirty="0" smtClean="0"/>
              <a:t>Coalescing</a:t>
            </a:r>
          </a:p>
        </p:txBody>
      </p:sp>
    </p:spTree>
    <p:extLst>
      <p:ext uri="{BB962C8B-B14F-4D97-AF65-F5344CB8AC3E}">
        <p14:creationId xmlns:p14="http://schemas.microsoft.com/office/powerpoint/2010/main" xmlns="" val="349915699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Core Parking</a:t>
            </a:r>
            <a:endParaRPr lang="en-US" dirty="0"/>
          </a:p>
        </p:txBody>
      </p:sp>
      <p:sp>
        <p:nvSpPr>
          <p:cNvPr id="3" name="Text Placeholder 2"/>
          <p:cNvSpPr>
            <a:spLocks noGrp="1"/>
          </p:cNvSpPr>
          <p:nvPr>
            <p:ph type="body" sz="quarter" idx="10"/>
          </p:nvPr>
        </p:nvSpPr>
        <p:spPr>
          <a:xfrm>
            <a:off x="381000" y="1411552"/>
            <a:ext cx="8382000" cy="4708981"/>
          </a:xfrm>
        </p:spPr>
        <p:txBody>
          <a:bodyPr/>
          <a:lstStyle/>
          <a:p>
            <a:r>
              <a:rPr lang="en-US" dirty="0" smtClean="0">
                <a:solidFill>
                  <a:schemeClr val="tx1"/>
                </a:solidFill>
              </a:rPr>
              <a:t>Kernel in parent performs core-parking control</a:t>
            </a:r>
          </a:p>
          <a:p>
            <a:pPr lvl="1"/>
            <a:r>
              <a:rPr lang="en-US" dirty="0" smtClean="0"/>
              <a:t>Actually parks entire processors.  This only works on multi-processor systems.</a:t>
            </a:r>
            <a:endParaRPr lang="en-US" dirty="0" smtClean="0">
              <a:solidFill>
                <a:schemeClr val="tx1"/>
              </a:solidFill>
            </a:endParaRPr>
          </a:p>
          <a:p>
            <a:r>
              <a:rPr lang="en-US" dirty="0" smtClean="0">
                <a:solidFill>
                  <a:schemeClr val="tx1"/>
                </a:solidFill>
              </a:rPr>
              <a:t>Hypervisor maps processor usage data into </a:t>
            </a:r>
            <a:br>
              <a:rPr lang="en-US" dirty="0" smtClean="0">
                <a:solidFill>
                  <a:schemeClr val="tx1"/>
                </a:solidFill>
              </a:rPr>
            </a:br>
            <a:r>
              <a:rPr lang="en-US" dirty="0" smtClean="0">
                <a:solidFill>
                  <a:schemeClr val="tx1"/>
                </a:solidFill>
              </a:rPr>
              <a:t>the parent</a:t>
            </a:r>
          </a:p>
          <a:p>
            <a:pPr lvl="1"/>
            <a:r>
              <a:rPr lang="en-US" dirty="0" smtClean="0">
                <a:solidFill>
                  <a:schemeClr val="tx1"/>
                </a:solidFill>
              </a:rPr>
              <a:t>Updates every 100ms</a:t>
            </a:r>
          </a:p>
          <a:p>
            <a:r>
              <a:rPr lang="en-US" dirty="0" smtClean="0">
                <a:solidFill>
                  <a:schemeClr val="tx1"/>
                </a:solidFill>
              </a:rPr>
              <a:t>Parent tells hypervisor which cores to park</a:t>
            </a:r>
          </a:p>
          <a:p>
            <a:pPr lvl="1"/>
            <a:r>
              <a:rPr lang="en-US" dirty="0" smtClean="0">
                <a:solidFill>
                  <a:schemeClr val="tx1"/>
                </a:solidFill>
              </a:rPr>
              <a:t>Hypervisor lets processors finish work, but stops including them in scheduling decisions</a:t>
            </a:r>
          </a:p>
          <a:p>
            <a:pPr lvl="1"/>
            <a:r>
              <a:rPr lang="en-US" dirty="0" smtClean="0">
                <a:solidFill>
                  <a:schemeClr val="tx1"/>
                </a:solidFill>
              </a:rPr>
              <a:t>Will use them if necessary to meet child </a:t>
            </a:r>
            <a:br>
              <a:rPr lang="en-US" dirty="0" smtClean="0">
                <a:solidFill>
                  <a:schemeClr val="tx1"/>
                </a:solidFill>
              </a:rPr>
            </a:br>
            <a:r>
              <a:rPr lang="en-US" dirty="0" smtClean="0">
                <a:solidFill>
                  <a:schemeClr val="tx1"/>
                </a:solidFill>
              </a:rPr>
              <a:t>CPU guarantees</a:t>
            </a:r>
          </a:p>
          <a:p>
            <a:endParaRPr lang="en-US" dirty="0" smtClean="0"/>
          </a:p>
        </p:txBody>
      </p:sp>
    </p:spTree>
    <p:extLst>
      <p:ext uri="{BB962C8B-B14F-4D97-AF65-F5344CB8AC3E}">
        <p14:creationId xmlns:p14="http://schemas.microsoft.com/office/powerpoint/2010/main" xmlns="" val="186484349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Core Parking Operation</a:t>
            </a:r>
            <a:endParaRPr lang="en-US" dirty="0"/>
          </a:p>
        </p:txBody>
      </p:sp>
      <p:sp>
        <p:nvSpPr>
          <p:cNvPr id="4" name="Rounded Rectangle 3"/>
          <p:cNvSpPr/>
          <p:nvPr/>
        </p:nvSpPr>
        <p:spPr bwMode="auto">
          <a:xfrm>
            <a:off x="14478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 name="TextBox 4"/>
          <p:cNvSpPr txBox="1"/>
          <p:nvPr/>
        </p:nvSpPr>
        <p:spPr>
          <a:xfrm>
            <a:off x="22098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0</a:t>
            </a:r>
          </a:p>
        </p:txBody>
      </p:sp>
      <p:sp>
        <p:nvSpPr>
          <p:cNvPr id="6" name="Rounded Rectangle 5"/>
          <p:cNvSpPr/>
          <p:nvPr/>
        </p:nvSpPr>
        <p:spPr bwMode="auto">
          <a:xfrm>
            <a:off x="16764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Rounded Rectangle 6"/>
          <p:cNvSpPr/>
          <p:nvPr/>
        </p:nvSpPr>
        <p:spPr bwMode="auto">
          <a:xfrm>
            <a:off x="28956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ounded Rectangle 7"/>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Rounded Rectangle 8"/>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TextBox 10"/>
          <p:cNvSpPr txBox="1"/>
          <p:nvPr/>
        </p:nvSpPr>
        <p:spPr>
          <a:xfrm>
            <a:off x="51816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1</a:t>
            </a:r>
          </a:p>
        </p:txBody>
      </p:sp>
      <p:sp>
        <p:nvSpPr>
          <p:cNvPr id="15" name="Oval 14"/>
          <p:cNvSpPr/>
          <p:nvPr/>
        </p:nvSpPr>
        <p:spPr bwMode="auto">
          <a:xfrm>
            <a:off x="1981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6" name="Oval 15"/>
          <p:cNvSpPr/>
          <p:nvPr/>
        </p:nvSpPr>
        <p:spPr bwMode="auto">
          <a:xfrm>
            <a:off x="3124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7" name="Oval 16"/>
          <p:cNvSpPr/>
          <p:nvPr/>
        </p:nvSpPr>
        <p:spPr bwMode="auto">
          <a:xfrm>
            <a:off x="51054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8" name="Oval 17"/>
          <p:cNvSpPr/>
          <p:nvPr/>
        </p:nvSpPr>
        <p:spPr bwMode="auto">
          <a:xfrm>
            <a:off x="64008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21"/>
          <p:cNvGrpSpPr/>
          <p:nvPr/>
        </p:nvGrpSpPr>
        <p:grpSpPr>
          <a:xfrm>
            <a:off x="4648200" y="1905000"/>
            <a:ext cx="2667000" cy="2819400"/>
            <a:chOff x="4648200" y="1905000"/>
            <a:chExt cx="2667000" cy="2819400"/>
          </a:xfrm>
        </p:grpSpPr>
        <p:sp>
          <p:nvSpPr>
            <p:cNvPr id="21" name="Rounded Rectangle 20"/>
            <p:cNvSpPr/>
            <p:nvPr/>
          </p:nvSpPr>
          <p:spPr bwMode="auto">
            <a:xfrm>
              <a:off x="4648200" y="1905000"/>
              <a:ext cx="2667000" cy="2819400"/>
            </a:xfrm>
            <a:prstGeom prst="roundRect">
              <a:avLst/>
            </a:prstGeom>
            <a:gradFill>
              <a:gsLst>
                <a:gs pos="0">
                  <a:srgbClr val="FFFFFF"/>
                </a:gs>
                <a:gs pos="0">
                  <a:schemeClr val="tx1">
                    <a:lumMod val="50000"/>
                  </a:schemeClr>
                </a:gs>
                <a:gs pos="7001">
                  <a:srgbClr val="E6E6E6"/>
                </a:gs>
                <a:gs pos="32001">
                  <a:srgbClr val="7D8496"/>
                </a:gs>
                <a:gs pos="47000">
                  <a:srgbClr val="E6E6E6"/>
                </a:gs>
                <a:gs pos="85001">
                  <a:srgbClr val="7D8496"/>
                </a:gs>
                <a:gs pos="100000">
                  <a:srgbClr val="E6E6E6"/>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ounded Rectangle 18"/>
            <p:cNvSpPr/>
            <p:nvPr/>
          </p:nvSpPr>
          <p:spPr bwMode="auto">
            <a:xfrm>
              <a:off x="60960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ounded Rectangle 19"/>
            <p:cNvSpPr/>
            <p:nvPr/>
          </p:nvSpPr>
          <p:spPr bwMode="auto">
            <a:xfrm>
              <a:off x="48768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grpSp>
        <p:nvGrpSpPr>
          <p:cNvPr id="12" name="Group 25"/>
          <p:cNvGrpSpPr/>
          <p:nvPr/>
        </p:nvGrpSpPr>
        <p:grpSpPr>
          <a:xfrm>
            <a:off x="4648200" y="1905000"/>
            <a:ext cx="2667000" cy="2819400"/>
            <a:chOff x="4648200" y="1905000"/>
            <a:chExt cx="2667000" cy="2819400"/>
          </a:xfrm>
        </p:grpSpPr>
        <p:sp>
          <p:nvSpPr>
            <p:cNvPr id="23" name="Rounded Rectangle 22"/>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Rounded Rectangle 23"/>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Rounded Rectangle 24"/>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27" name="Oval 26"/>
          <p:cNvSpPr/>
          <p:nvPr/>
        </p:nvSpPr>
        <p:spPr bwMode="auto">
          <a:xfrm>
            <a:off x="3962400" y="12192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Oval 27"/>
          <p:cNvSpPr/>
          <p:nvPr/>
        </p:nvSpPr>
        <p:spPr bwMode="auto">
          <a:xfrm>
            <a:off x="1167429" y="5630126"/>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TextBox 28"/>
          <p:cNvSpPr txBox="1"/>
          <p:nvPr/>
        </p:nvSpPr>
        <p:spPr>
          <a:xfrm>
            <a:off x="1725658" y="5601015"/>
            <a:ext cx="148072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Workload</a:t>
            </a:r>
          </a:p>
        </p:txBody>
      </p:sp>
    </p:spTree>
    <p:extLst>
      <p:ext uri="{BB962C8B-B14F-4D97-AF65-F5344CB8AC3E}">
        <p14:creationId xmlns:p14="http://schemas.microsoft.com/office/powerpoint/2010/main" xmlns="" val="76278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7.44853E-7 C -0.01458 0.02313 -0.02899 0.04626 -0.0618 0.05968 C -0.09462 0.0731 -0.15052 0.07657 -0.19705 0.08004 C -0.24357 0.08351 -0.31701 0.08004 -0.34097 0.08004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069 0.02869 C -0.0125 0.04719 -0.02569 0.06593 -0.08594 0.07449 C -0.14618 0.08305 -0.25365 0.08119 -0.36111 0.07958 " pathEditMode="relative" ptsTypes="aaA">
                                      <p:cBhvr>
                                        <p:cTn id="9" dur="2000" fill="hold"/>
                                        <p:tgtEl>
                                          <p:spTgt spid="18"/>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33333E-6 -0.00879 C 0.03802 -0.02845 0.07605 -0.04695 0.0967 0.00186 C 0.11754 0.05113 0.12118 0.16956 0.125 0.28869 " pathEditMode="relative" rAng="0" ptsTypes="aaA">
                                      <p:cBhvr>
                                        <p:cTn id="22" dur="2000" fill="hold"/>
                                        <p:tgtEl>
                                          <p:spTgt spid="27"/>
                                        </p:tgtEl>
                                        <p:attrNameLst>
                                          <p:attrName>ppt_x</p:attrName>
                                          <p:attrName>ppt_y</p:attrName>
                                        </p:attrNameLst>
                                      </p:cBhvr>
                                      <p:rCtr x="6300" y="130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Core Parking in Action</a:t>
            </a:r>
            <a:endParaRPr lang="en-US" dirty="0"/>
          </a:p>
        </p:txBody>
      </p:sp>
      <p:sp>
        <p:nvSpPr>
          <p:cNvPr id="3" name="Text Placeholder 2"/>
          <p:cNvSpPr>
            <a:spLocks noGrp="1"/>
          </p:cNvSpPr>
          <p:nvPr>
            <p:ph type="body" sz="quarter" idx="10"/>
          </p:nvPr>
        </p:nvSpPr>
        <p:spPr>
          <a:xfrm>
            <a:off x="381000" y="1411552"/>
            <a:ext cx="8382000" cy="3053144"/>
          </a:xfrm>
        </p:spPr>
        <p:txBody>
          <a:bodyPr/>
          <a:lstStyle/>
          <a:p>
            <a:r>
              <a:rPr lang="en-US" dirty="0" smtClean="0">
                <a:solidFill>
                  <a:schemeClr val="tx1"/>
                </a:solidFill>
              </a:rPr>
              <a:t>CPU utilization of 8 idle child partitions without core parking:</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With core parking:</a:t>
            </a:r>
          </a:p>
        </p:txBody>
      </p:sp>
      <p:pic>
        <p:nvPicPr>
          <p:cNvPr id="1026" name="Picture 2"/>
          <p:cNvPicPr>
            <a:picLocks noChangeAspect="1" noChangeArrowheads="1"/>
          </p:cNvPicPr>
          <p:nvPr/>
        </p:nvPicPr>
        <p:blipFill>
          <a:blip r:embed="rId3" cstate="print"/>
          <a:srcRect/>
          <a:stretch>
            <a:fillRect/>
          </a:stretch>
        </p:blipFill>
        <p:spPr bwMode="auto">
          <a:xfrm>
            <a:off x="1447800" y="4572000"/>
            <a:ext cx="6328954" cy="1447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447800" y="2362200"/>
            <a:ext cx="6228272" cy="1447800"/>
          </a:xfrm>
          <a:prstGeom prst="rect">
            <a:avLst/>
          </a:prstGeom>
          <a:noFill/>
          <a:ln w="9525">
            <a:noFill/>
            <a:miter lim="800000"/>
            <a:headEnd/>
            <a:tailEnd/>
          </a:ln>
          <a:effectLst/>
        </p:spPr>
      </p:pic>
    </p:spTree>
    <p:extLst>
      <p:ext uri="{BB962C8B-B14F-4D97-AF65-F5344CB8AC3E}">
        <p14:creationId xmlns:p14="http://schemas.microsoft.com/office/powerpoint/2010/main" xmlns="" val="14216449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solidFill>
                  <a:srgbClr val="F6AE1E"/>
                </a:solidFill>
              </a:rPr>
              <a:t>Timer </a:t>
            </a:r>
            <a:r>
              <a:rPr lang="en-US" dirty="0" smtClean="0">
                <a:solidFill>
                  <a:srgbClr val="F6AE1E"/>
                </a:solidFill>
              </a:rPr>
              <a:t>Coalescing</a:t>
            </a:r>
          </a:p>
        </p:txBody>
      </p:sp>
    </p:spTree>
    <p:extLst>
      <p:ext uri="{BB962C8B-B14F-4D97-AF65-F5344CB8AC3E}">
        <p14:creationId xmlns:p14="http://schemas.microsoft.com/office/powerpoint/2010/main" xmlns="" val="16678095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a:t>
            </a:r>
            <a:endParaRPr lang="en-US" dirty="0"/>
          </a:p>
        </p:txBody>
      </p:sp>
      <p:sp>
        <p:nvSpPr>
          <p:cNvPr id="3" name="Text Placeholder 2"/>
          <p:cNvSpPr>
            <a:spLocks noGrp="1"/>
          </p:cNvSpPr>
          <p:nvPr>
            <p:ph type="body" sz="quarter" idx="10"/>
          </p:nvPr>
        </p:nvSpPr>
        <p:spPr>
          <a:xfrm>
            <a:off x="381000" y="990600"/>
            <a:ext cx="8382000" cy="5435334"/>
          </a:xfrm>
        </p:spPr>
        <p:txBody>
          <a:bodyPr/>
          <a:lstStyle/>
          <a:p>
            <a:r>
              <a:rPr lang="en-US" dirty="0" smtClean="0">
                <a:solidFill>
                  <a:schemeClr val="tx1"/>
                </a:solidFill>
              </a:rPr>
              <a:t>Live Migration migrates a running VM with minimal disruption of the VMs services</a:t>
            </a:r>
          </a:p>
          <a:p>
            <a:pPr lvl="1"/>
            <a:r>
              <a:rPr lang="en-US" dirty="0" smtClean="0">
                <a:solidFill>
                  <a:schemeClr val="tx1"/>
                </a:solidFill>
              </a:rPr>
              <a:t>Goal is that open TCP/IP connections do </a:t>
            </a:r>
            <a:br>
              <a:rPr lang="en-US" dirty="0" smtClean="0">
                <a:solidFill>
                  <a:schemeClr val="tx1"/>
                </a:solidFill>
              </a:rPr>
            </a:br>
            <a:r>
              <a:rPr lang="en-US" dirty="0" smtClean="0">
                <a:solidFill>
                  <a:schemeClr val="tx1"/>
                </a:solidFill>
              </a:rPr>
              <a:t>not timeout</a:t>
            </a:r>
          </a:p>
          <a:p>
            <a:r>
              <a:rPr lang="en-US" dirty="0" smtClean="0">
                <a:solidFill>
                  <a:schemeClr val="tx1"/>
                </a:solidFill>
              </a:rPr>
              <a:t>Live Migration steps:</a:t>
            </a:r>
          </a:p>
          <a:p>
            <a:pPr lvl="1"/>
            <a:r>
              <a:rPr lang="en-US" dirty="0" smtClean="0">
                <a:solidFill>
                  <a:schemeClr val="tx1"/>
                </a:solidFill>
              </a:rPr>
              <a:t>Establish connection between source and </a:t>
            </a:r>
            <a:br>
              <a:rPr lang="en-US" dirty="0" smtClean="0">
                <a:solidFill>
                  <a:schemeClr val="tx1"/>
                </a:solidFill>
              </a:rPr>
            </a:br>
            <a:r>
              <a:rPr lang="en-US" dirty="0" smtClean="0">
                <a:solidFill>
                  <a:schemeClr val="tx1"/>
                </a:solidFill>
              </a:rPr>
              <a:t>target computer</a:t>
            </a:r>
          </a:p>
          <a:p>
            <a:pPr lvl="1"/>
            <a:r>
              <a:rPr lang="en-US" dirty="0" smtClean="0">
                <a:solidFill>
                  <a:schemeClr val="tx1"/>
                </a:solidFill>
              </a:rPr>
              <a:t>Transfer VM configuration and device information</a:t>
            </a:r>
          </a:p>
          <a:p>
            <a:pPr lvl="1"/>
            <a:r>
              <a:rPr lang="en-US" dirty="0" smtClean="0">
                <a:solidFill>
                  <a:schemeClr val="tx1"/>
                </a:solidFill>
              </a:rPr>
              <a:t>Transfer VM memory</a:t>
            </a:r>
          </a:p>
          <a:p>
            <a:pPr lvl="1"/>
            <a:r>
              <a:rPr lang="en-US" dirty="0" smtClean="0">
                <a:solidFill>
                  <a:schemeClr val="tx1"/>
                </a:solidFill>
              </a:rPr>
              <a:t>Suspend source VM and transfer state </a:t>
            </a:r>
          </a:p>
          <a:p>
            <a:pPr lvl="1"/>
            <a:r>
              <a:rPr lang="en-US" dirty="0" smtClean="0">
                <a:solidFill>
                  <a:schemeClr val="tx1"/>
                </a:solidFill>
              </a:rPr>
              <a:t>Resume target VM</a:t>
            </a:r>
            <a:endParaRPr lang="en-US" dirty="0">
              <a:solidFill>
                <a:schemeClr val="tx1"/>
              </a:solidFill>
            </a:endParaRPr>
          </a:p>
        </p:txBody>
      </p:sp>
    </p:spTree>
    <p:extLst>
      <p:ext uri="{BB962C8B-B14F-4D97-AF65-F5344CB8AC3E}">
        <p14:creationId xmlns:p14="http://schemas.microsoft.com/office/powerpoint/2010/main" xmlns="" val="42344831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Timer Coalescing</a:t>
            </a:r>
            <a:endParaRPr lang="en-US" dirty="0"/>
          </a:p>
        </p:txBody>
      </p:sp>
      <p:sp>
        <p:nvSpPr>
          <p:cNvPr id="3" name="Text Placeholder 2"/>
          <p:cNvSpPr>
            <a:spLocks noGrp="1"/>
          </p:cNvSpPr>
          <p:nvPr>
            <p:ph type="body" sz="quarter" idx="10"/>
          </p:nvPr>
        </p:nvSpPr>
        <p:spPr>
          <a:xfrm>
            <a:off x="381000" y="1411552"/>
            <a:ext cx="8382000" cy="4813625"/>
          </a:xfrm>
        </p:spPr>
        <p:txBody>
          <a:bodyPr/>
          <a:lstStyle/>
          <a:p>
            <a:r>
              <a:rPr lang="en-US" dirty="0" smtClean="0">
                <a:solidFill>
                  <a:schemeClr val="tx1"/>
                </a:solidFill>
              </a:rPr>
              <a:t>When child partition timers fire:</a:t>
            </a:r>
          </a:p>
          <a:p>
            <a:pPr lvl="1"/>
            <a:r>
              <a:rPr lang="en-US" dirty="0" smtClean="0">
                <a:solidFill>
                  <a:schemeClr val="tx1"/>
                </a:solidFill>
              </a:rPr>
              <a:t>External timer interrupt into hypervisor</a:t>
            </a:r>
          </a:p>
          <a:p>
            <a:pPr lvl="1"/>
            <a:r>
              <a:rPr lang="en-US" dirty="0" smtClean="0">
                <a:solidFill>
                  <a:schemeClr val="tx1"/>
                </a:solidFill>
              </a:rPr>
              <a:t>Hypervisor must schedule child partition</a:t>
            </a:r>
          </a:p>
          <a:p>
            <a:pPr lvl="1"/>
            <a:r>
              <a:rPr lang="en-US" dirty="0" smtClean="0">
                <a:solidFill>
                  <a:schemeClr val="tx1"/>
                </a:solidFill>
              </a:rPr>
              <a:t>Injects timer and child responds</a:t>
            </a:r>
          </a:p>
          <a:p>
            <a:r>
              <a:rPr lang="en-US" dirty="0" smtClean="0">
                <a:solidFill>
                  <a:schemeClr val="tx1"/>
                </a:solidFill>
              </a:rPr>
              <a:t>Problem: multiple timers per child causes:</a:t>
            </a:r>
          </a:p>
          <a:p>
            <a:pPr lvl="1"/>
            <a:r>
              <a:rPr lang="en-US" dirty="0" smtClean="0">
                <a:solidFill>
                  <a:schemeClr val="tx1"/>
                </a:solidFill>
              </a:rPr>
              <a:t>Many external timer interrupts</a:t>
            </a:r>
          </a:p>
          <a:p>
            <a:pPr lvl="1"/>
            <a:r>
              <a:rPr lang="en-US" dirty="0" smtClean="0">
                <a:solidFill>
                  <a:schemeClr val="tx1"/>
                </a:solidFill>
              </a:rPr>
              <a:t>Hypervisor CPU overhead </a:t>
            </a:r>
          </a:p>
          <a:p>
            <a:pPr lvl="1"/>
            <a:r>
              <a:rPr lang="en-US" dirty="0" smtClean="0">
                <a:solidFill>
                  <a:schemeClr val="tx1"/>
                </a:solidFill>
              </a:rPr>
              <a:t>Child VM execution</a:t>
            </a:r>
          </a:p>
          <a:p>
            <a:r>
              <a:rPr lang="en-US" dirty="0" smtClean="0">
                <a:solidFill>
                  <a:schemeClr val="tx1"/>
                </a:solidFill>
              </a:rPr>
              <a:t>Solution: coalesce timer expiration across </a:t>
            </a:r>
            <a:br>
              <a:rPr lang="en-US" dirty="0" smtClean="0">
                <a:solidFill>
                  <a:schemeClr val="tx1"/>
                </a:solidFill>
              </a:rPr>
            </a:br>
            <a:r>
              <a:rPr lang="en-US" dirty="0" smtClean="0">
                <a:solidFill>
                  <a:schemeClr val="tx1"/>
                </a:solidFill>
              </a:rPr>
              <a:t>child VMs</a:t>
            </a:r>
          </a:p>
        </p:txBody>
      </p:sp>
    </p:spTree>
    <p:extLst>
      <p:ext uri="{BB962C8B-B14F-4D97-AF65-F5344CB8AC3E}">
        <p14:creationId xmlns:p14="http://schemas.microsoft.com/office/powerpoint/2010/main" xmlns="" val="26976556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en-US" sz="4400" dirty="0" smtClean="0"/>
              <a:t>Timer Coalescing Implementation</a:t>
            </a:r>
            <a:endParaRPr lang="en-US" sz="4400" dirty="0"/>
          </a:p>
        </p:txBody>
      </p:sp>
      <p:sp>
        <p:nvSpPr>
          <p:cNvPr id="3" name="Text Placeholder 2"/>
          <p:cNvSpPr>
            <a:spLocks noGrp="1"/>
          </p:cNvSpPr>
          <p:nvPr>
            <p:ph type="body" sz="quarter" idx="10"/>
          </p:nvPr>
        </p:nvSpPr>
        <p:spPr>
          <a:xfrm>
            <a:off x="395288" y="1068652"/>
            <a:ext cx="8382000" cy="2252924"/>
          </a:xfrm>
        </p:spPr>
        <p:txBody>
          <a:bodyPr/>
          <a:lstStyle/>
          <a:p>
            <a:r>
              <a:rPr lang="en-US" sz="2800" dirty="0" smtClean="0">
                <a:solidFill>
                  <a:schemeClr val="tx1"/>
                </a:solidFill>
              </a:rPr>
              <a:t>Coalescing is based on a combination of techniques:</a:t>
            </a:r>
          </a:p>
          <a:p>
            <a:pPr lvl="1"/>
            <a:r>
              <a:rPr lang="en-US" sz="2400" dirty="0" smtClean="0">
                <a:solidFill>
                  <a:schemeClr val="tx1"/>
                </a:solidFill>
              </a:rPr>
              <a:t>If a device interrupt occurs within half a period of a timer expiration, timer is expired</a:t>
            </a:r>
          </a:p>
          <a:p>
            <a:pPr lvl="1"/>
            <a:r>
              <a:rPr lang="en-US" sz="2400" dirty="0" smtClean="0">
                <a:solidFill>
                  <a:schemeClr val="tx1"/>
                </a:solidFill>
              </a:rPr>
              <a:t>Alignment of child timer expirations to multiple of natural timer frequency</a:t>
            </a:r>
          </a:p>
        </p:txBody>
      </p:sp>
      <p:sp>
        <p:nvSpPr>
          <p:cNvPr id="2119"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82"/>
          <p:cNvGrpSpPr/>
          <p:nvPr/>
        </p:nvGrpSpPr>
        <p:grpSpPr>
          <a:xfrm>
            <a:off x="6098232" y="5389334"/>
            <a:ext cx="2362200" cy="775970"/>
            <a:chOff x="5041900" y="3454400"/>
            <a:chExt cx="2362200" cy="775970"/>
          </a:xfrm>
        </p:grpSpPr>
        <p:sp>
          <p:nvSpPr>
            <p:cNvPr id="2112" name="Text Box 64"/>
            <p:cNvSpPr txBox="1">
              <a:spLocks noChangeArrowheads="1"/>
            </p:cNvSpPr>
            <p:nvPr/>
          </p:nvSpPr>
          <p:spPr bwMode="auto">
            <a:xfrm>
              <a:off x="5041900" y="3454400"/>
              <a:ext cx="2362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1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2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VM3 Timer Delivery</a:t>
              </a:r>
              <a:endParaRPr kumimoji="0" lang="en-US" sz="4400" b="0" i="0" u="none" strike="noStrike" cap="none" normalizeH="0" baseline="0" dirty="0" smtClean="0">
                <a:ln>
                  <a:noFill/>
                </a:ln>
                <a:effectLst/>
                <a:latin typeface="+mj-lt"/>
                <a:cs typeface="Arial" pitchFamily="34" charset="0"/>
              </a:endParaRPr>
            </a:p>
          </p:txBody>
        </p:sp>
        <p:sp>
          <p:nvSpPr>
            <p:cNvPr id="2109" name="AutoShape 61"/>
            <p:cNvSpPr>
              <a:spLocks noChangeShapeType="1"/>
            </p:cNvSpPr>
            <p:nvPr/>
          </p:nvSpPr>
          <p:spPr bwMode="auto">
            <a:xfrm>
              <a:off x="7061200" y="3683000"/>
              <a:ext cx="272415" cy="635"/>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AutoShape 60"/>
            <p:cNvSpPr>
              <a:spLocks noChangeShapeType="1"/>
            </p:cNvSpPr>
            <p:nvPr/>
          </p:nvSpPr>
          <p:spPr bwMode="auto">
            <a:xfrm>
              <a:off x="7061200" y="3937000"/>
              <a:ext cx="272415" cy="1270"/>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AutoShape 21"/>
            <p:cNvSpPr>
              <a:spLocks noChangeShapeType="1"/>
            </p:cNvSpPr>
            <p:nvPr/>
          </p:nvSpPr>
          <p:spPr bwMode="auto">
            <a:xfrm>
              <a:off x="7061200" y="4229100"/>
              <a:ext cx="272415" cy="1270"/>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83"/>
          <p:cNvGrpSpPr/>
          <p:nvPr/>
        </p:nvGrpSpPr>
        <p:grpSpPr>
          <a:xfrm>
            <a:off x="675332" y="3482760"/>
            <a:ext cx="7259320" cy="1908187"/>
            <a:chOff x="970280" y="4340217"/>
            <a:chExt cx="7259320" cy="1908187"/>
          </a:xfrm>
        </p:grpSpPr>
        <p:grpSp>
          <p:nvGrpSpPr>
            <p:cNvPr id="6" name="Group 76"/>
            <p:cNvGrpSpPr/>
            <p:nvPr/>
          </p:nvGrpSpPr>
          <p:grpSpPr>
            <a:xfrm>
              <a:off x="970280" y="4340217"/>
              <a:ext cx="6725920" cy="1908187"/>
              <a:chOff x="970280" y="4354803"/>
              <a:chExt cx="2804160" cy="1360197"/>
            </a:xfrm>
          </p:grpSpPr>
          <p:sp>
            <p:nvSpPr>
              <p:cNvPr id="2116" name="Text Box 68"/>
              <p:cNvSpPr txBox="1">
                <a:spLocks noChangeArrowheads="1"/>
              </p:cNvSpPr>
              <p:nvPr/>
            </p:nvSpPr>
            <p:spPr bwMode="auto">
              <a:xfrm>
                <a:off x="1421335" y="4612071"/>
                <a:ext cx="698500" cy="185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4" name="Text Box 66"/>
              <p:cNvSpPr txBox="1">
                <a:spLocks noChangeArrowheads="1"/>
              </p:cNvSpPr>
              <p:nvPr/>
            </p:nvSpPr>
            <p:spPr bwMode="auto">
              <a:xfrm>
                <a:off x="970280" y="4354803"/>
                <a:ext cx="698500" cy="19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Text Box 65"/>
              <p:cNvSpPr txBox="1">
                <a:spLocks noChangeArrowheads="1"/>
              </p:cNvSpPr>
              <p:nvPr/>
            </p:nvSpPr>
            <p:spPr bwMode="auto">
              <a:xfrm>
                <a:off x="1250950" y="4456551"/>
                <a:ext cx="698500" cy="234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AutoShape 59"/>
              <p:cNvSpPr>
                <a:spLocks noChangeShapeType="1"/>
              </p:cNvSpPr>
              <p:nvPr/>
            </p:nvSpPr>
            <p:spPr bwMode="auto">
              <a:xfrm flipV="1">
                <a:off x="9779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AutoShape 58"/>
              <p:cNvSpPr>
                <a:spLocks noChangeShapeType="1"/>
              </p:cNvSpPr>
              <p:nvPr/>
            </p:nvSpPr>
            <p:spPr bwMode="auto">
              <a:xfrm flipV="1">
                <a:off x="16757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AutoShape 57"/>
              <p:cNvSpPr>
                <a:spLocks noChangeShapeType="1"/>
              </p:cNvSpPr>
              <p:nvPr/>
            </p:nvSpPr>
            <p:spPr bwMode="auto">
              <a:xfrm flipV="1">
                <a:off x="2373630" y="5097897"/>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AutoShape 56"/>
              <p:cNvSpPr>
                <a:spLocks noChangeShapeType="1"/>
              </p:cNvSpPr>
              <p:nvPr/>
            </p:nvSpPr>
            <p:spPr bwMode="auto">
              <a:xfrm flipV="1">
                <a:off x="30734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AutoShape 55"/>
              <p:cNvSpPr>
                <a:spLocks noChangeShapeType="1"/>
              </p:cNvSpPr>
              <p:nvPr/>
            </p:nvSpPr>
            <p:spPr bwMode="auto">
              <a:xfrm flipV="1">
                <a:off x="37712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AutoShape 50"/>
              <p:cNvSpPr>
                <a:spLocks noChangeShapeType="1"/>
              </p:cNvSpPr>
              <p:nvPr/>
            </p:nvSpPr>
            <p:spPr bwMode="auto">
              <a:xfrm flipV="1">
                <a:off x="1256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AutoShape 49"/>
              <p:cNvSpPr>
                <a:spLocks noChangeShapeType="1"/>
              </p:cNvSpPr>
              <p:nvPr/>
            </p:nvSpPr>
            <p:spPr bwMode="auto">
              <a:xfrm flipV="1">
                <a:off x="1953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AutoShape 48"/>
              <p:cNvSpPr>
                <a:spLocks noChangeShapeType="1"/>
              </p:cNvSpPr>
              <p:nvPr/>
            </p:nvSpPr>
            <p:spPr bwMode="auto">
              <a:xfrm flipV="1">
                <a:off x="2653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AutoShape 47"/>
              <p:cNvSpPr>
                <a:spLocks noChangeShapeType="1"/>
              </p:cNvSpPr>
              <p:nvPr/>
            </p:nvSpPr>
            <p:spPr bwMode="auto">
              <a:xfrm flipV="1">
                <a:off x="3350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AutoShape 41"/>
              <p:cNvSpPr>
                <a:spLocks/>
              </p:cNvSpPr>
              <p:nvPr/>
            </p:nvSpPr>
            <p:spPr bwMode="auto">
              <a:xfrm rot="16200000">
                <a:off x="1073198" y="4476659"/>
                <a:ext cx="507904" cy="698500"/>
              </a:xfrm>
              <a:prstGeom prst="rightBrace">
                <a:avLst>
                  <a:gd name="adj1" fmla="val 11458"/>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8" name="AutoShape 40"/>
              <p:cNvSpPr>
                <a:spLocks/>
              </p:cNvSpPr>
              <p:nvPr/>
            </p:nvSpPr>
            <p:spPr bwMode="auto">
              <a:xfrm rot="16200000">
                <a:off x="1412277" y="4535703"/>
                <a:ext cx="390452" cy="698500"/>
              </a:xfrm>
              <a:prstGeom prst="rightBrace">
                <a:avLst>
                  <a:gd name="adj1" fmla="val 1490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AutoShape 39"/>
              <p:cNvSpPr>
                <a:spLocks noChangeShapeType="1"/>
              </p:cNvSpPr>
              <p:nvPr/>
            </p:nvSpPr>
            <p:spPr bwMode="auto">
              <a:xfrm flipV="1">
                <a:off x="979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AutoShape 38"/>
              <p:cNvSpPr>
                <a:spLocks noChangeShapeType="1"/>
              </p:cNvSpPr>
              <p:nvPr/>
            </p:nvSpPr>
            <p:spPr bwMode="auto">
              <a:xfrm flipV="1">
                <a:off x="977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AutoShape 37"/>
              <p:cNvSpPr>
                <a:spLocks noChangeShapeType="1"/>
              </p:cNvSpPr>
              <p:nvPr/>
            </p:nvSpPr>
            <p:spPr bwMode="auto">
              <a:xfrm flipV="1">
                <a:off x="1675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AutoShape 36"/>
              <p:cNvSpPr>
                <a:spLocks noChangeShapeType="1"/>
              </p:cNvSpPr>
              <p:nvPr/>
            </p:nvSpPr>
            <p:spPr bwMode="auto">
              <a:xfrm flipV="1">
                <a:off x="1673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AutoShape 35"/>
              <p:cNvSpPr>
                <a:spLocks noChangeShapeType="1"/>
              </p:cNvSpPr>
              <p:nvPr/>
            </p:nvSpPr>
            <p:spPr bwMode="auto">
              <a:xfrm flipV="1">
                <a:off x="2376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AutoShape 34"/>
              <p:cNvSpPr>
                <a:spLocks noChangeShapeType="1"/>
              </p:cNvSpPr>
              <p:nvPr/>
            </p:nvSpPr>
            <p:spPr bwMode="auto">
              <a:xfrm flipV="1">
                <a:off x="2374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AutoShape 33"/>
              <p:cNvSpPr>
                <a:spLocks noChangeShapeType="1"/>
              </p:cNvSpPr>
              <p:nvPr/>
            </p:nvSpPr>
            <p:spPr bwMode="auto">
              <a:xfrm flipV="1">
                <a:off x="3072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AutoShape 32"/>
              <p:cNvSpPr>
                <a:spLocks noChangeShapeType="1"/>
              </p:cNvSpPr>
              <p:nvPr/>
            </p:nvSpPr>
            <p:spPr bwMode="auto">
              <a:xfrm flipV="1">
                <a:off x="3070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AutoShape 31"/>
              <p:cNvSpPr>
                <a:spLocks noChangeShapeType="1"/>
              </p:cNvSpPr>
              <p:nvPr/>
            </p:nvSpPr>
            <p:spPr bwMode="auto">
              <a:xfrm flipV="1">
                <a:off x="3773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AutoShape 30"/>
              <p:cNvSpPr>
                <a:spLocks noChangeShapeType="1"/>
              </p:cNvSpPr>
              <p:nvPr/>
            </p:nvSpPr>
            <p:spPr bwMode="auto">
              <a:xfrm flipV="1">
                <a:off x="3771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AutoShape 20"/>
              <p:cNvSpPr>
                <a:spLocks noChangeShapeType="1"/>
              </p:cNvSpPr>
              <p:nvPr/>
            </p:nvSpPr>
            <p:spPr bwMode="auto">
              <a:xfrm flipV="1">
                <a:off x="1409065"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ShapeType="1"/>
              </p:cNvSpPr>
              <p:nvPr/>
            </p:nvSpPr>
            <p:spPr bwMode="auto">
              <a:xfrm flipV="1">
                <a:off x="2095500"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AutoShape 18"/>
              <p:cNvSpPr>
                <a:spLocks noChangeShapeType="1"/>
              </p:cNvSpPr>
              <p:nvPr/>
            </p:nvSpPr>
            <p:spPr bwMode="auto">
              <a:xfrm flipV="1">
                <a:off x="2804160"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AutoShape 17"/>
              <p:cNvSpPr>
                <a:spLocks noChangeShapeType="1"/>
              </p:cNvSpPr>
              <p:nvPr/>
            </p:nvSpPr>
            <p:spPr bwMode="auto">
              <a:xfrm flipV="1">
                <a:off x="3490595"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flipV="1">
                <a:off x="977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ShapeType="1"/>
              </p:cNvSpPr>
              <p:nvPr/>
            </p:nvSpPr>
            <p:spPr bwMode="auto">
              <a:xfrm flipV="1">
                <a:off x="1675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ShapeType="1"/>
              </p:cNvSpPr>
              <p:nvPr/>
            </p:nvSpPr>
            <p:spPr bwMode="auto">
              <a:xfrm flipV="1">
                <a:off x="2374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ShapeType="1"/>
              </p:cNvSpPr>
              <p:nvPr/>
            </p:nvSpPr>
            <p:spPr bwMode="auto">
              <a:xfrm flipV="1">
                <a:off x="3072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ShapeType="1"/>
              </p:cNvSpPr>
              <p:nvPr/>
            </p:nvSpPr>
            <p:spPr bwMode="auto">
              <a:xfrm flipV="1">
                <a:off x="3771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p:cNvSpPr>
              <p:nvPr/>
            </p:nvSpPr>
            <p:spPr bwMode="auto">
              <a:xfrm rot="16200000">
                <a:off x="1628165" y="4617603"/>
                <a:ext cx="264110" cy="698500"/>
              </a:xfrm>
              <a:prstGeom prst="rightBrace">
                <a:avLst>
                  <a:gd name="adj1" fmla="val 2203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9" name="Straight Arrow Connector 78"/>
            <p:cNvCxnSpPr/>
            <p:nvPr/>
          </p:nvCxnSpPr>
          <p:spPr>
            <a:xfrm>
              <a:off x="990600" y="5791200"/>
              <a:ext cx="7239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918459" y="5429022"/>
            <a:ext cx="3853812" cy="492443"/>
          </a:xfrm>
          <a:prstGeom prst="rect">
            <a:avLst/>
          </a:prstGeom>
          <a:noFill/>
        </p:spPr>
        <p:txBody>
          <a:bodyPr wrap="none" rtlCol="0">
            <a:spAutoFit/>
          </a:bodyPr>
          <a:lstStyle/>
          <a:p>
            <a:r>
              <a:rPr lang="en-US" sz="2600" b="1" dirty="0" smtClean="0">
                <a:solidFill>
                  <a:schemeClr val="tx2">
                    <a:lumMod val="60000"/>
                    <a:lumOff val="40000"/>
                  </a:schemeClr>
                </a:solidFill>
                <a:latin typeface="+mj-lt"/>
              </a:rPr>
              <a:t>Coalesced Timer Events</a:t>
            </a:r>
          </a:p>
        </p:txBody>
      </p:sp>
      <p:sp>
        <p:nvSpPr>
          <p:cNvPr id="81" name="TextBox 80"/>
          <p:cNvSpPr txBox="1"/>
          <p:nvPr/>
        </p:nvSpPr>
        <p:spPr>
          <a:xfrm>
            <a:off x="2112914" y="3022954"/>
            <a:ext cx="4382803" cy="492443"/>
          </a:xfrm>
          <a:prstGeom prst="rect">
            <a:avLst/>
          </a:prstGeom>
          <a:noFill/>
        </p:spPr>
        <p:txBody>
          <a:bodyPr wrap="none" rtlCol="0">
            <a:spAutoFit/>
          </a:bodyPr>
          <a:lstStyle/>
          <a:p>
            <a:r>
              <a:rPr lang="en-US" sz="2600" b="1" dirty="0" smtClean="0">
                <a:solidFill>
                  <a:schemeClr val="tx2">
                    <a:lumMod val="60000"/>
                    <a:lumOff val="40000"/>
                  </a:schemeClr>
                </a:solidFill>
                <a:latin typeface="+mj-lt"/>
              </a:rPr>
              <a:t>Un-coalesced Timer Events</a:t>
            </a:r>
          </a:p>
        </p:txBody>
      </p:sp>
    </p:spTree>
    <p:extLst>
      <p:ext uri="{BB962C8B-B14F-4D97-AF65-F5344CB8AC3E}">
        <p14:creationId xmlns:p14="http://schemas.microsoft.com/office/powerpoint/2010/main" xmlns="" val="10824038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Timer Interrupt Reduction</a:t>
            </a:r>
            <a:endParaRPr lang="en-US" dirty="0"/>
          </a:p>
        </p:txBody>
      </p:sp>
      <p:graphicFrame>
        <p:nvGraphicFramePr>
          <p:cNvPr id="4" name="Table 3"/>
          <p:cNvGraphicFramePr>
            <a:graphicFrameLocks noGrp="1"/>
          </p:cNvGraphicFramePr>
          <p:nvPr/>
        </p:nvGraphicFramePr>
        <p:xfrm>
          <a:off x="635000" y="4762500"/>
          <a:ext cx="7848600" cy="822960"/>
        </p:xfrm>
        <a:graphic>
          <a:graphicData uri="http://schemas.openxmlformats.org/drawingml/2006/table">
            <a:tbl>
              <a:tblPr>
                <a:tableStyleId>{3C2FFA5D-87B4-456A-9821-1D502468CF0F}</a:tableStyleId>
              </a:tblPr>
              <a:tblGrid>
                <a:gridCol w="2134268"/>
                <a:gridCol w="1790032"/>
                <a:gridCol w="1962150"/>
                <a:gridCol w="1962150"/>
              </a:tblGrid>
              <a:tr h="167640">
                <a:tc>
                  <a:txBody>
                    <a:bodyPr/>
                    <a:lstStyle/>
                    <a:p>
                      <a:pPr marL="0" marR="0">
                        <a:spcBef>
                          <a:spcPts val="0"/>
                        </a:spcBef>
                        <a:spcAft>
                          <a:spcPts val="0"/>
                        </a:spcAft>
                      </a:pPr>
                      <a:r>
                        <a:rPr lang="en-US" sz="1800" b="1" dirty="0">
                          <a:solidFill>
                            <a:schemeClr val="tx1"/>
                          </a:solidFill>
                        </a:rPr>
                        <a:t> </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smtClean="0">
                          <a:solidFill>
                            <a:schemeClr val="tx1"/>
                          </a:solidFill>
                        </a:rPr>
                        <a:t>No</a:t>
                      </a:r>
                      <a:r>
                        <a:rPr lang="en-US" sz="1800" b="1" baseline="0" dirty="0" smtClean="0">
                          <a:solidFill>
                            <a:schemeClr val="tx1"/>
                          </a:solidFill>
                        </a:rPr>
                        <a:t> Coalescing</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smtClean="0">
                          <a:solidFill>
                            <a:schemeClr val="tx1"/>
                          </a:solidFill>
                        </a:rPr>
                        <a:t>Timer coalescing</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a:solidFill>
                            <a:schemeClr val="tx1"/>
                          </a:solidFill>
                        </a:rPr>
                        <a:t>% </a:t>
                      </a:r>
                      <a:r>
                        <a:rPr lang="en-US" sz="1800" b="1" dirty="0" smtClean="0">
                          <a:solidFill>
                            <a:schemeClr val="tx1"/>
                          </a:solidFill>
                        </a:rPr>
                        <a:t>Reduction</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r>
              <a:tr h="0">
                <a:tc>
                  <a:txBody>
                    <a:bodyPr/>
                    <a:lstStyle/>
                    <a:p>
                      <a:pPr marL="0" marR="0">
                        <a:spcBef>
                          <a:spcPts val="0"/>
                        </a:spcBef>
                        <a:spcAft>
                          <a:spcPts val="0"/>
                        </a:spcAft>
                      </a:pPr>
                      <a:r>
                        <a:rPr lang="en-US" sz="1800" dirty="0">
                          <a:solidFill>
                            <a:schemeClr val="tx1"/>
                          </a:solidFill>
                        </a:rPr>
                        <a:t>Timer </a:t>
                      </a:r>
                      <a:r>
                        <a:rPr lang="en-US" sz="1800" dirty="0" smtClean="0">
                          <a:solidFill>
                            <a:schemeClr val="tx1"/>
                          </a:solidFill>
                        </a:rPr>
                        <a:t>interrupts/sec</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560</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56</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90%</a:t>
                      </a:r>
                      <a:endParaRPr lang="en-US" sz="1800" dirty="0">
                        <a:solidFill>
                          <a:schemeClr val="tx1"/>
                        </a:solidFill>
                        <a:latin typeface="Calibri"/>
                        <a:ea typeface="Calibri"/>
                        <a:cs typeface="Times New Roman"/>
                      </a:endParaRPr>
                    </a:p>
                  </a:txBody>
                  <a:tcPr marL="68580" marR="68580" marT="0" marB="0">
                    <a:solidFill>
                      <a:schemeClr val="accent6"/>
                    </a:solidFill>
                  </a:tcPr>
                </a:tc>
              </a:tr>
              <a:tr h="0">
                <a:tc>
                  <a:txBody>
                    <a:bodyPr/>
                    <a:lstStyle/>
                    <a:p>
                      <a:pPr marL="0" marR="0">
                        <a:spcBef>
                          <a:spcPts val="0"/>
                        </a:spcBef>
                        <a:spcAft>
                          <a:spcPts val="0"/>
                        </a:spcAft>
                      </a:pPr>
                      <a:r>
                        <a:rPr lang="en-US" sz="1800" dirty="0" smtClean="0">
                          <a:solidFill>
                            <a:schemeClr val="tx1"/>
                          </a:solidFill>
                        </a:rPr>
                        <a:t>CPU utilization</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3.2%</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1.9%</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41%</a:t>
                      </a:r>
                      <a:endParaRPr lang="en-US" sz="1800" dirty="0">
                        <a:solidFill>
                          <a:schemeClr val="tx1"/>
                        </a:solidFill>
                        <a:latin typeface="Calibri"/>
                        <a:ea typeface="Calibri"/>
                        <a:cs typeface="Times New Roman"/>
                      </a:endParaRPr>
                    </a:p>
                  </a:txBody>
                  <a:tcPr marL="68580" marR="68580" marT="0" marB="0">
                    <a:solidFill>
                      <a:schemeClr val="accent6"/>
                    </a:solidFill>
                  </a:tcPr>
                </a:tc>
              </a:tr>
            </a:tbl>
          </a:graphicData>
        </a:graphic>
      </p:graphicFrame>
      <p:pic>
        <p:nvPicPr>
          <p:cNvPr id="5" name="Chart 2" descr="image003"/>
          <p:cNvPicPr>
            <a:picLocks noChangeAspect="1" noChangeArrowheads="1"/>
          </p:cNvPicPr>
          <p:nvPr/>
        </p:nvPicPr>
        <p:blipFill>
          <a:blip r:embed="rId3" cstate="print"/>
          <a:srcRect/>
          <a:stretch>
            <a:fillRect/>
          </a:stretch>
        </p:blipFill>
        <p:spPr bwMode="auto">
          <a:xfrm>
            <a:off x="2019300" y="1549400"/>
            <a:ext cx="5083515" cy="3048000"/>
          </a:xfrm>
          <a:prstGeom prst="rect">
            <a:avLst/>
          </a:prstGeom>
          <a:noFill/>
          <a:ln w="9525">
            <a:noFill/>
            <a:miter lim="800000"/>
            <a:headEnd/>
            <a:tailEnd/>
          </a:ln>
        </p:spPr>
      </p:pic>
      <p:sp>
        <p:nvSpPr>
          <p:cNvPr id="6" name="TextBox 5"/>
          <p:cNvSpPr txBox="1"/>
          <p:nvPr/>
        </p:nvSpPr>
        <p:spPr>
          <a:xfrm>
            <a:off x="2433479" y="1028700"/>
            <a:ext cx="4254050" cy="492443"/>
          </a:xfrm>
          <a:prstGeom prst="rect">
            <a:avLst/>
          </a:prstGeom>
          <a:noFill/>
        </p:spPr>
        <p:txBody>
          <a:bodyPr wrap="none" rtlCol="0">
            <a:spAutoFit/>
          </a:bodyPr>
          <a:lstStyle/>
          <a:p>
            <a:pPr algn="ctr"/>
            <a:r>
              <a:rPr lang="en-US" sz="2600" b="1" dirty="0" smtClean="0">
                <a:solidFill>
                  <a:schemeClr val="tx2">
                    <a:lumMod val="60000"/>
                    <a:lumOff val="40000"/>
                  </a:schemeClr>
                </a:solidFill>
                <a:latin typeface="+mj-lt"/>
              </a:rPr>
              <a:t>Timer Interrupts Per Child</a:t>
            </a:r>
          </a:p>
        </p:txBody>
      </p:sp>
      <p:sp>
        <p:nvSpPr>
          <p:cNvPr id="7" name="TextBox 6"/>
          <p:cNvSpPr txBox="1"/>
          <p:nvPr/>
        </p:nvSpPr>
        <p:spPr>
          <a:xfrm>
            <a:off x="893505" y="5707953"/>
            <a:ext cx="7436971" cy="492443"/>
          </a:xfrm>
          <a:prstGeom prst="rect">
            <a:avLst/>
          </a:prstGeom>
          <a:noFill/>
        </p:spPr>
        <p:txBody>
          <a:bodyPr wrap="none" rtlCol="0">
            <a:spAutoFit/>
          </a:bodyPr>
          <a:lstStyle/>
          <a:p>
            <a:pPr algn="ctr"/>
            <a:r>
              <a:rPr lang="en-US" sz="2600" dirty="0" smtClean="0">
                <a:latin typeface="+mj-lt"/>
              </a:rPr>
              <a:t>CPU Utilization for 8 idle Server 2003 child partitions</a:t>
            </a:r>
          </a:p>
        </p:txBody>
      </p:sp>
    </p:spTree>
    <p:extLst>
      <p:ext uri="{BB962C8B-B14F-4D97-AF65-F5344CB8AC3E}">
        <p14:creationId xmlns:p14="http://schemas.microsoft.com/office/powerpoint/2010/main" xmlns="" val="2470794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Time Spent in CPU Sleep</a:t>
            </a:r>
            <a:endParaRPr lang="en-US" dirty="0"/>
          </a:p>
        </p:txBody>
      </p:sp>
      <p:pic>
        <p:nvPicPr>
          <p:cNvPr id="5" name="Chart 1" descr="image001"/>
          <p:cNvPicPr>
            <a:picLocks noChangeAspect="1" noChangeArrowheads="1"/>
          </p:cNvPicPr>
          <p:nvPr/>
        </p:nvPicPr>
        <p:blipFill>
          <a:blip r:embed="rId3" cstate="print"/>
          <a:srcRect/>
          <a:stretch>
            <a:fillRect/>
          </a:stretch>
        </p:blipFill>
        <p:spPr bwMode="auto">
          <a:xfrm>
            <a:off x="457200" y="1143000"/>
            <a:ext cx="4575164" cy="2743200"/>
          </a:xfrm>
          <a:prstGeom prst="rect">
            <a:avLst/>
          </a:prstGeom>
          <a:noFill/>
          <a:ln w="9525">
            <a:noFill/>
            <a:miter lim="800000"/>
            <a:headEnd/>
            <a:tailEnd/>
          </a:ln>
        </p:spPr>
      </p:pic>
      <p:pic>
        <p:nvPicPr>
          <p:cNvPr id="6" name="Picture 3" descr="image002"/>
          <p:cNvPicPr>
            <a:picLocks noChangeAspect="1" noChangeArrowheads="1"/>
          </p:cNvPicPr>
          <p:nvPr/>
        </p:nvPicPr>
        <p:blipFill>
          <a:blip r:embed="rId4" cstate="print"/>
          <a:srcRect/>
          <a:stretch>
            <a:fillRect/>
          </a:stretch>
        </p:blipFill>
        <p:spPr bwMode="auto">
          <a:xfrm>
            <a:off x="3657600" y="3124200"/>
            <a:ext cx="4879998" cy="2895600"/>
          </a:xfrm>
          <a:prstGeom prst="rect">
            <a:avLst/>
          </a:prstGeom>
          <a:noFill/>
          <a:ln w="9525">
            <a:noFill/>
            <a:miter lim="800000"/>
            <a:headEnd/>
            <a:tailEnd/>
          </a:ln>
        </p:spPr>
      </p:pic>
      <p:sp>
        <p:nvSpPr>
          <p:cNvPr id="7" name="TextBox 6"/>
          <p:cNvSpPr txBox="1"/>
          <p:nvPr/>
        </p:nvSpPr>
        <p:spPr>
          <a:xfrm>
            <a:off x="1524000" y="1752600"/>
            <a:ext cx="2458943" cy="584775"/>
          </a:xfrm>
          <a:prstGeom prst="rect">
            <a:avLst/>
          </a:prstGeom>
          <a:noFill/>
        </p:spPr>
        <p:txBody>
          <a:bodyPr wrap="none" rtlCol="0">
            <a:spAutoFit/>
          </a:bodyPr>
          <a:lstStyle/>
          <a:p>
            <a:r>
              <a:rPr lang="en-US" sz="3200" b="1" dirty="0" smtClean="0">
                <a:solidFill>
                  <a:schemeClr val="accent6">
                    <a:lumMod val="75000"/>
                  </a:schemeClr>
                </a:solidFill>
                <a:latin typeface="+mj-lt"/>
              </a:rPr>
              <a:t>Un-coalesced</a:t>
            </a:r>
          </a:p>
        </p:txBody>
      </p:sp>
      <p:sp>
        <p:nvSpPr>
          <p:cNvPr id="9" name="TextBox 8"/>
          <p:cNvSpPr txBox="1"/>
          <p:nvPr/>
        </p:nvSpPr>
        <p:spPr>
          <a:xfrm>
            <a:off x="6172200" y="3810000"/>
            <a:ext cx="1895071" cy="584775"/>
          </a:xfrm>
          <a:prstGeom prst="rect">
            <a:avLst/>
          </a:prstGeom>
          <a:noFill/>
        </p:spPr>
        <p:txBody>
          <a:bodyPr wrap="none" rtlCol="0">
            <a:spAutoFit/>
          </a:bodyPr>
          <a:lstStyle/>
          <a:p>
            <a:r>
              <a:rPr lang="en-US" sz="3200" b="1" dirty="0" smtClean="0">
                <a:solidFill>
                  <a:schemeClr val="accent6">
                    <a:lumMod val="75000"/>
                  </a:schemeClr>
                </a:solidFill>
                <a:latin typeface="+mj-lt"/>
              </a:rPr>
              <a:t>Coalesced</a:t>
            </a:r>
          </a:p>
        </p:txBody>
      </p:sp>
      <p:sp>
        <p:nvSpPr>
          <p:cNvPr id="8" name="TextBox 7"/>
          <p:cNvSpPr txBox="1"/>
          <p:nvPr/>
        </p:nvSpPr>
        <p:spPr>
          <a:xfrm>
            <a:off x="467544" y="4102387"/>
            <a:ext cx="2808312" cy="1661993"/>
          </a:xfrm>
          <a:prstGeom prst="rect">
            <a:avLst/>
          </a:prstGeom>
          <a:noFill/>
        </p:spPr>
        <p:txBody>
          <a:bodyPr wrap="square" lIns="0" tIns="0" rIns="0" bIns="0" rtlCol="0">
            <a:spAutoFit/>
          </a:bodyPr>
          <a:lstStyle/>
          <a:p>
            <a:pPr>
              <a:lnSpc>
                <a:spcPct val="90000"/>
              </a:lnSpc>
            </a:pPr>
            <a:r>
              <a:rPr lang="en-US" sz="2400" dirty="0" smtClean="0">
                <a:latin typeface="+mn-lt"/>
              </a:rPr>
              <a:t>4-8ms allows the computer to enter the deepest sleep state for the most power savings</a:t>
            </a:r>
          </a:p>
        </p:txBody>
      </p:sp>
    </p:spTree>
    <p:extLst>
      <p:ext uri="{BB962C8B-B14F-4D97-AF65-F5344CB8AC3E}">
        <p14:creationId xmlns:p14="http://schemas.microsoft.com/office/powerpoint/2010/main" xmlns="" val="27307370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en-US" altLang="zh-CN" dirty="0" smtClean="0"/>
              <a:t>Q &amp; A</a:t>
            </a:r>
            <a:endParaRPr lang="zh-CN" altLang="en-US" dirty="0"/>
          </a:p>
        </p:txBody>
      </p:sp>
    </p:spTree>
    <p:extLst>
      <p:ext uri="{BB962C8B-B14F-4D97-AF65-F5344CB8AC3E}">
        <p14:creationId xmlns:p14="http://schemas.microsoft.com/office/powerpoint/2010/main" xmlns="" val="1938399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mtClean="0"/>
              <a:t>Ask the </a:t>
            </a:r>
            <a:r>
              <a:rPr lang="en-US" altLang="zh-CN" dirty="0" smtClean="0"/>
              <a:t>Expert (F4)</a:t>
            </a:r>
            <a:br>
              <a:rPr lang="en-US" altLang="zh-CN" dirty="0" smtClean="0"/>
            </a:br>
            <a:r>
              <a:rPr lang="en-US" altLang="zh-CN" sz="1400" dirty="0" smtClean="0"/>
              <a:t>In next 70 minutes, I will be available at the “</a:t>
            </a:r>
            <a:r>
              <a:rPr lang="en-US" altLang="zh-CN" sz="1400" smtClean="0"/>
              <a:t>Ask the </a:t>
            </a:r>
            <a:r>
              <a:rPr lang="en-US" altLang="zh-CN" sz="1400" dirty="0" smtClean="0"/>
              <a:t>Expert” area to answer your questions</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52402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0795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139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Operation</a:t>
            </a:r>
            <a:endParaRPr lang="en-US" dirty="0"/>
          </a:p>
        </p:txBody>
      </p:sp>
      <p:cxnSp>
        <p:nvCxnSpPr>
          <p:cNvPr id="5" name="Straight Connector 4"/>
          <p:cNvCxnSpPr/>
          <p:nvPr/>
        </p:nvCxnSpPr>
        <p:spPr>
          <a:xfrm>
            <a:off x="1905000" y="2235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1025" y="1930400"/>
            <a:ext cx="1249125" cy="707886"/>
          </a:xfrm>
          <a:prstGeom prst="rect">
            <a:avLst/>
          </a:prstGeom>
          <a:noFill/>
        </p:spPr>
        <p:txBody>
          <a:bodyPr wrap="none" rtlCol="0">
            <a:spAutoFit/>
          </a:bodyPr>
          <a:lstStyle/>
          <a:p>
            <a:pPr algn="ctr"/>
            <a:r>
              <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Source</a:t>
            </a:r>
          </a:p>
          <a:p>
            <a:pPr algn="ctr"/>
            <a:r>
              <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Computer</a:t>
            </a:r>
          </a:p>
        </p:txBody>
      </p:sp>
      <p:sp>
        <p:nvSpPr>
          <p:cNvPr id="7" name="TextBox 6"/>
          <p:cNvSpPr txBox="1"/>
          <p:nvPr/>
        </p:nvSpPr>
        <p:spPr>
          <a:xfrm>
            <a:off x="634748" y="2997200"/>
            <a:ext cx="1249125" cy="707886"/>
          </a:xfrm>
          <a:prstGeom prst="rect">
            <a:avLst/>
          </a:prstGeom>
          <a:noFill/>
        </p:spPr>
        <p:txBody>
          <a:bodyPr wrap="none" rtlCol="0">
            <a:spAutoFit/>
          </a:bodyPr>
          <a:lstStyle/>
          <a:p>
            <a:pPr algn="ctr"/>
            <a:r>
              <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Target</a:t>
            </a:r>
          </a:p>
          <a:p>
            <a:pPr algn="ctr"/>
            <a:r>
              <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Computer</a:t>
            </a:r>
          </a:p>
        </p:txBody>
      </p:sp>
      <p:cxnSp>
        <p:nvCxnSpPr>
          <p:cNvPr id="8" name="Straight Connector 7"/>
          <p:cNvCxnSpPr/>
          <p:nvPr/>
        </p:nvCxnSpPr>
        <p:spPr>
          <a:xfrm>
            <a:off x="1828800" y="3378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235200"/>
            <a:ext cx="42672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81800" y="33782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1317" y="1549400"/>
            <a:ext cx="655949" cy="400110"/>
          </a:xfrm>
          <a:prstGeom prst="rect">
            <a:avLst/>
          </a:prstGeom>
          <a:noFill/>
        </p:spPr>
        <p:txBody>
          <a:bodyPr wrap="none" rtlCol="0">
            <a:spAutoFit/>
          </a:bodyPr>
          <a:lstStyle/>
          <a:p>
            <a:r>
              <a:rPr lang="en-US" sz="2000" i="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time</a:t>
            </a:r>
          </a:p>
        </p:txBody>
      </p:sp>
      <p:cxnSp>
        <p:nvCxnSpPr>
          <p:cNvPr id="17" name="Straight Arrow Connector 16"/>
          <p:cNvCxnSpPr/>
          <p:nvPr/>
        </p:nvCxnSpPr>
        <p:spPr>
          <a:xfrm>
            <a:off x="4724400" y="1778000"/>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8" idx="0"/>
          </p:cNvCxnSpPr>
          <p:nvPr/>
        </p:nvCxnSpPr>
        <p:spPr>
          <a:xfrm rot="5400000">
            <a:off x="19438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0" idx="0"/>
          </p:cNvCxnSpPr>
          <p:nvPr/>
        </p:nvCxnSpPr>
        <p:spPr>
          <a:xfrm rot="5400000">
            <a:off x="24010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9" idx="0"/>
          </p:cNvCxnSpPr>
          <p:nvPr/>
        </p:nvCxnSpPr>
        <p:spPr>
          <a:xfrm rot="5400000">
            <a:off x="56007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9" idx="2"/>
          </p:cNvCxnSpPr>
          <p:nvPr/>
        </p:nvCxnSpPr>
        <p:spPr>
          <a:xfrm rot="5400000">
            <a:off x="62103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16200000">
            <a:off x="2552700" y="3340100"/>
            <a:ext cx="381000"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6285706" y="3263900"/>
            <a:ext cx="3810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4381500" y="1968500"/>
            <a:ext cx="381000" cy="3200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2209800" y="3784025"/>
            <a:ext cx="1101135"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Migration</a:t>
            </a:r>
          </a:p>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Setup</a:t>
            </a:r>
          </a:p>
        </p:txBody>
      </p:sp>
      <p:sp>
        <p:nvSpPr>
          <p:cNvPr id="44" name="TextBox 43"/>
          <p:cNvSpPr txBox="1"/>
          <p:nvPr/>
        </p:nvSpPr>
        <p:spPr>
          <a:xfrm>
            <a:off x="4114800" y="3759200"/>
            <a:ext cx="988925"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Transfer</a:t>
            </a:r>
          </a:p>
        </p:txBody>
      </p:sp>
      <p:sp>
        <p:nvSpPr>
          <p:cNvPr id="45" name="TextBox 44"/>
          <p:cNvSpPr txBox="1"/>
          <p:nvPr/>
        </p:nvSpPr>
        <p:spPr>
          <a:xfrm>
            <a:off x="6019800" y="3759200"/>
            <a:ext cx="938397" cy="646331"/>
          </a:xfrm>
          <a:prstGeom prst="rect">
            <a:avLst/>
          </a:prstGeom>
          <a:noFill/>
        </p:spPr>
        <p:txBody>
          <a:bodyPr wrap="none" rtlCol="0">
            <a:spAutoFit/>
          </a:bodyPr>
          <a:lstStyle/>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State</a:t>
            </a:r>
          </a:p>
          <a:p>
            <a:pPr algn="ctr"/>
            <a:r>
              <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Transfer</a:t>
            </a:r>
          </a:p>
        </p:txBody>
      </p:sp>
      <p:cxnSp>
        <p:nvCxnSpPr>
          <p:cNvPr id="47" name="Straight Connector 46"/>
          <p:cNvCxnSpPr/>
          <p:nvPr/>
        </p:nvCxnSpPr>
        <p:spPr>
          <a:xfrm>
            <a:off x="2667000" y="50546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86200" y="4826000"/>
            <a:ext cx="1880643"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VM Running</a:t>
            </a:r>
          </a:p>
        </p:txBody>
      </p:sp>
    </p:spTree>
    <p:extLst>
      <p:ext uri="{BB962C8B-B14F-4D97-AF65-F5344CB8AC3E}">
        <p14:creationId xmlns:p14="http://schemas.microsoft.com/office/powerpoint/2010/main" xmlns="" val="7818708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Live Migration Internals</a:t>
            </a:r>
            <a:endParaRPr lang="en-US" dirty="0"/>
          </a:p>
        </p:txBody>
      </p:sp>
      <p:sp>
        <p:nvSpPr>
          <p:cNvPr id="3" name="Text Placeholder 2"/>
          <p:cNvSpPr>
            <a:spLocks noGrp="1"/>
          </p:cNvSpPr>
          <p:nvPr>
            <p:ph type="body" sz="quarter" idx="10"/>
          </p:nvPr>
        </p:nvSpPr>
        <p:spPr>
          <a:xfrm>
            <a:off x="381000" y="1198027"/>
            <a:ext cx="8382000" cy="4979825"/>
          </a:xfrm>
        </p:spPr>
        <p:txBody>
          <a:bodyPr/>
          <a:lstStyle/>
          <a:p>
            <a:r>
              <a:rPr lang="en-US" dirty="0" smtClean="0">
                <a:solidFill>
                  <a:schemeClr val="tx1"/>
                </a:solidFill>
              </a:rPr>
              <a:t>Virtual machine on source computer creates “dirty bitmap” of memory pages</a:t>
            </a:r>
          </a:p>
          <a:p>
            <a:pPr lvl="1"/>
            <a:r>
              <a:rPr lang="en-US" dirty="0" smtClean="0">
                <a:solidFill>
                  <a:schemeClr val="tx1"/>
                </a:solidFill>
              </a:rPr>
              <a:t>Iterates over pages, sending them to target </a:t>
            </a:r>
            <a:br>
              <a:rPr lang="en-US" dirty="0" smtClean="0">
                <a:solidFill>
                  <a:schemeClr val="tx1"/>
                </a:solidFill>
              </a:rPr>
            </a:br>
            <a:r>
              <a:rPr lang="en-US" dirty="0" smtClean="0">
                <a:solidFill>
                  <a:schemeClr val="tx1"/>
                </a:solidFill>
              </a:rPr>
              <a:t>virtual machine</a:t>
            </a:r>
          </a:p>
          <a:p>
            <a:pPr lvl="1"/>
            <a:r>
              <a:rPr lang="en-US" dirty="0" smtClean="0">
                <a:solidFill>
                  <a:schemeClr val="tx1"/>
                </a:solidFill>
              </a:rPr>
              <a:t>Registers for modify-notifications on pages to detect subsequent changes</a:t>
            </a:r>
          </a:p>
          <a:p>
            <a:pPr lvl="2"/>
            <a:r>
              <a:rPr lang="en-US" dirty="0" smtClean="0">
                <a:solidFill>
                  <a:schemeClr val="tx1"/>
                </a:solidFill>
              </a:rPr>
              <a:t>Source VM still active and can be modifying memory</a:t>
            </a:r>
          </a:p>
          <a:p>
            <a:pPr lvl="1"/>
            <a:r>
              <a:rPr lang="en-US" dirty="0" smtClean="0">
                <a:solidFill>
                  <a:schemeClr val="tx1"/>
                </a:solidFill>
              </a:rPr>
              <a:t>Repeats over newly modified pages</a:t>
            </a:r>
          </a:p>
          <a:p>
            <a:r>
              <a:rPr lang="en-US" dirty="0" smtClean="0">
                <a:solidFill>
                  <a:schemeClr val="tx1"/>
                </a:solidFill>
              </a:rPr>
              <a:t>Stops iterating when one of the following:</a:t>
            </a:r>
          </a:p>
          <a:p>
            <a:pPr lvl="1"/>
            <a:r>
              <a:rPr lang="en-US" dirty="0" smtClean="0">
                <a:solidFill>
                  <a:schemeClr val="tx1"/>
                </a:solidFill>
              </a:rPr>
              <a:t>All pages sent</a:t>
            </a:r>
          </a:p>
          <a:p>
            <a:pPr lvl="1"/>
            <a:r>
              <a:rPr lang="en-US" dirty="0" smtClean="0">
                <a:solidFill>
                  <a:schemeClr val="tx1"/>
                </a:solidFill>
              </a:rPr>
              <a:t>Makes 5 passes</a:t>
            </a:r>
            <a:endParaRPr lang="en-US" dirty="0">
              <a:solidFill>
                <a:schemeClr val="tx1"/>
              </a:solidFill>
            </a:endParaRPr>
          </a:p>
        </p:txBody>
      </p:sp>
    </p:spTree>
    <p:extLst>
      <p:ext uri="{BB962C8B-B14F-4D97-AF65-F5344CB8AC3E}">
        <p14:creationId xmlns:p14="http://schemas.microsoft.com/office/powerpoint/2010/main" xmlns="" val="8378329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8216" y="2968391"/>
            <a:ext cx="3759925" cy="134547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Live Migration Operation</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8" name="Rectangle 407"/>
          <p:cNvSpPr/>
          <p:nvPr/>
        </p:nvSpPr>
        <p:spPr bwMode="auto">
          <a:xfrm>
            <a:off x="592182" y="2893711"/>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xmlns="" val="3242176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1.11111E-6 -2.84062E-6 L 0.11927 -0.06824 C 0.14427 -0.0835 0.18177 -0.09183 0.22083 -0.09183 C 0.26545 -0.09183 0.30087 -0.0835 0.32587 -0.06824 L 0.44583 -2.84062E-6 " pathEditMode="relative" rAng="0" ptsTypes="FffFF">
                                      <p:cBhvr>
                                        <p:cTn id="6" dur="2000" fill="hold"/>
                                        <p:tgtEl>
                                          <p:spTgt spid="388"/>
                                        </p:tgtEl>
                                        <p:attrNameLst>
                                          <p:attrName>ppt_x</p:attrName>
                                          <p:attrName>ppt_y</p:attrName>
                                        </p:attrNameLst>
                                      </p:cBhvr>
                                      <p:rCtr x="22300" y="-4600"/>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2.22222E-6 4.5362E-6 L 0.11892 -0.06824 C 0.1441 -0.08351 0.1816 -0.09184 0.22014 -0.09184 C 0.26493 -0.09184 0.30035 -0.08351 0.32569 -0.06824 L 0.44583 4.5362E-6 " pathEditMode="relative" rAng="0" ptsTypes="FffFF">
                                      <p:cBhvr>
                                        <p:cTn id="10" dur="1000" fill="hold"/>
                                        <p:tgtEl>
                                          <p:spTgt spid="389"/>
                                        </p:tgtEl>
                                        <p:attrNameLst>
                                          <p:attrName>ppt_x</p:attrName>
                                          <p:attrName>ppt_y</p:attrName>
                                        </p:attrNameLst>
                                      </p:cBhvr>
                                      <p:rCtr x="22300" y="-4600"/>
                                    </p:animMotion>
                                  </p:childTnLst>
                                </p:cTn>
                              </p:par>
                            </p:childTnLst>
                          </p:cTn>
                        </p:par>
                        <p:par>
                          <p:cTn id="11" fill="hold">
                            <p:stCondLst>
                              <p:cond delay="1000"/>
                            </p:stCondLst>
                            <p:childTnLst>
                              <p:par>
                                <p:cTn id="12"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3" dur="1000" fill="hold"/>
                                        <p:tgtEl>
                                          <p:spTgt spid="396"/>
                                        </p:tgtEl>
                                        <p:attrNameLst>
                                          <p:attrName>ppt_x</p:attrName>
                                          <p:attrName>ppt_y</p:attrName>
                                        </p:attrNameLst>
                                      </p:cBhvr>
                                      <p:rCtr x="22300" y="-4700"/>
                                    </p:animMotion>
                                  </p:childTnLst>
                                </p:cTn>
                              </p:par>
                            </p:childTnLst>
                          </p:cTn>
                        </p:par>
                        <p:par>
                          <p:cTn id="14" fill="hold">
                            <p:stCondLst>
                              <p:cond delay="2000"/>
                            </p:stCondLst>
                            <p:childTnLst>
                              <p:par>
                                <p:cTn id="15"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6" dur="1000" fill="hold"/>
                                        <p:tgtEl>
                                          <p:spTgt spid="397"/>
                                        </p:tgtEl>
                                        <p:attrNameLst>
                                          <p:attrName>ppt_x</p:attrName>
                                          <p:attrName>ppt_y</p:attrName>
                                        </p:attrNameLst>
                                      </p:cBhvr>
                                      <p:rCtr x="22300" y="-4700"/>
                                    </p:animMotion>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fade">
                                      <p:cBhvr>
                                        <p:cTn id="20" dur="500"/>
                                        <p:tgtEl>
                                          <p:spTgt spid="403"/>
                                        </p:tgtEl>
                                      </p:cBhvr>
                                    </p:animEffect>
                                  </p:childTnLst>
                                </p:cTn>
                              </p:par>
                              <p:par>
                                <p:cTn id="21"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2" dur="1000" fill="hold"/>
                                        <p:tgtEl>
                                          <p:spTgt spid="398"/>
                                        </p:tgtEl>
                                        <p:attrNameLst>
                                          <p:attrName>ppt_x</p:attrName>
                                          <p:attrName>ppt_y</p:attrName>
                                        </p:attrNameLst>
                                      </p:cBhvr>
                                      <p:rCtr x="22300" y="-4700"/>
                                    </p:animMotion>
                                  </p:childTnLst>
                                </p:cTn>
                              </p:par>
                            </p:childTnLst>
                          </p:cTn>
                        </p:par>
                        <p:par>
                          <p:cTn id="23" fill="hold">
                            <p:stCondLst>
                              <p:cond delay="4000"/>
                            </p:stCondLst>
                            <p:childTnLst>
                              <p:par>
                                <p:cTn id="24"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25" dur="1000" fill="hold"/>
                                        <p:tgtEl>
                                          <p:spTgt spid="399"/>
                                        </p:tgtEl>
                                        <p:attrNameLst>
                                          <p:attrName>ppt_x</p:attrName>
                                          <p:attrName>ppt_y</p:attrName>
                                        </p:attrNameLst>
                                      </p:cBhvr>
                                      <p:rCtr x="22300" y="-4700"/>
                                    </p:animMotion>
                                  </p:childTnLst>
                                </p:cTn>
                              </p:par>
                            </p:childTnLst>
                          </p:cTn>
                        </p:par>
                        <p:par>
                          <p:cTn id="26" fill="hold">
                            <p:stCondLst>
                              <p:cond delay="5000"/>
                            </p:stCondLst>
                            <p:childTnLst>
                              <p:par>
                                <p:cTn id="27"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28" dur="1000" fill="hold"/>
                                        <p:tgtEl>
                                          <p:spTgt spid="400"/>
                                        </p:tgtEl>
                                        <p:attrNameLst>
                                          <p:attrName>ppt_x</p:attrName>
                                          <p:attrName>ppt_y</p:attrName>
                                        </p:attrNameLst>
                                      </p:cBhvr>
                                      <p:rCtr x="22300" y="-4700"/>
                                    </p:animMotion>
                                  </p:childTnLst>
                                </p:cTn>
                              </p:par>
                            </p:childTnLst>
                          </p:cTn>
                        </p:par>
                        <p:par>
                          <p:cTn id="29" fill="hold">
                            <p:stCondLst>
                              <p:cond delay="6000"/>
                            </p:stCondLst>
                            <p:childTnLst>
                              <p:par>
                                <p:cTn id="30"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1" dur="1000" fill="hold"/>
                                        <p:tgtEl>
                                          <p:spTgt spid="401"/>
                                        </p:tgtEl>
                                        <p:attrNameLst>
                                          <p:attrName>ppt_x</p:attrName>
                                          <p:attrName>ppt_y</p:attrName>
                                        </p:attrNameLst>
                                      </p:cBhvr>
                                      <p:rCtr x="22300" y="-4700"/>
                                    </p:animMotion>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06"/>
                                        </p:tgtEl>
                                        <p:attrNameLst>
                                          <p:attrName>style.visibility</p:attrName>
                                        </p:attrNameLst>
                                      </p:cBhvr>
                                      <p:to>
                                        <p:strVal val="visible"/>
                                      </p:to>
                                    </p:set>
                                    <p:animEffect transition="in" filter="fade">
                                      <p:cBhvr>
                                        <p:cTn id="35" dur="500"/>
                                        <p:tgtEl>
                                          <p:spTgt spid="406"/>
                                        </p:tgtEl>
                                      </p:cBhvr>
                                    </p:animEffect>
                                  </p:childTnLst>
                                </p:cTn>
                              </p:par>
                              <p:par>
                                <p:cTn id="36"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7" dur="1000" fill="hold"/>
                                        <p:tgtEl>
                                          <p:spTgt spid="402"/>
                                        </p:tgtEl>
                                        <p:attrNameLst>
                                          <p:attrName>ppt_x</p:attrName>
                                          <p:attrName>ppt_y</p:attrName>
                                        </p:attrNameLst>
                                      </p:cBhvr>
                                      <p:rCtr x="22300" y="-4700"/>
                                    </p:animMotion>
                                  </p:childTnLst>
                                </p:cTn>
                              </p:par>
                            </p:childTnLst>
                          </p:cTn>
                        </p:par>
                        <p:par>
                          <p:cTn id="38" fill="hold">
                            <p:stCondLst>
                              <p:cond delay="8000"/>
                            </p:stCondLst>
                            <p:childTnLst>
                              <p:par>
                                <p:cTn id="39"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0" dur="1000" fill="hold"/>
                                        <p:tgtEl>
                                          <p:spTgt spid="403"/>
                                        </p:tgtEl>
                                        <p:attrNameLst>
                                          <p:attrName>ppt_x</p:attrName>
                                          <p:attrName>ppt_y</p:attrName>
                                        </p:attrNameLst>
                                      </p:cBhvr>
                                      <p:rCtr x="22300" y="-3600"/>
                                    </p:animMotion>
                                  </p:childTnLst>
                                </p:cTn>
                              </p:par>
                            </p:childTnLst>
                          </p:cTn>
                        </p:par>
                        <p:par>
                          <p:cTn id="41" fill="hold">
                            <p:stCondLst>
                              <p:cond delay="9000"/>
                            </p:stCondLst>
                            <p:childTnLst>
                              <p:par>
                                <p:cTn id="42"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3" dur="1000" fill="hold"/>
                                        <p:tgtEl>
                                          <p:spTgt spid="406"/>
                                        </p:tgtEl>
                                        <p:attrNameLst>
                                          <p:attrName>ppt_x</p:attrName>
                                          <p:attrName>ppt_y</p:attrName>
                                        </p:attrNameLst>
                                      </p:cBhvr>
                                      <p:rCtr x="22300" y="-3600"/>
                                    </p:animMotion>
                                  </p:childTnLst>
                                </p:cTn>
                              </p:par>
                            </p:childTnLst>
                          </p:cTn>
                        </p:par>
                      </p:childTnLst>
                    </p:cTn>
                  </p:par>
                  <p:par>
                    <p:cTn id="44" fill="hold">
                      <p:stCondLst>
                        <p:cond delay="indefinite"/>
                      </p:stCondLst>
                      <p:childTnLst>
                        <p:par>
                          <p:cTn id="45" fill="hold">
                            <p:stCondLst>
                              <p:cond delay="0"/>
                            </p:stCondLst>
                            <p:childTnLst>
                              <p:par>
                                <p:cTn id="4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47" dur="2000" fill="hold"/>
                                        <p:tgtEl>
                                          <p:spTgt spid="405"/>
                                        </p:tgtEl>
                                        <p:attrNameLst>
                                          <p:attrName>ppt_x</p:attrName>
                                          <p:attrName>ppt_y</p:attrName>
                                        </p:attrNameLst>
                                      </p:cBhvr>
                                      <p:rCtr x="22300" y="-4700"/>
                                    </p:animMotion>
                                  </p:childTnLst>
                                </p:cTn>
                              </p:par>
                              <p:par>
                                <p:cTn id="48" presetID="10" presetClass="entr" presetSubtype="0" fill="hold" grpId="0" nodeType="withEffect">
                                  <p:stCondLst>
                                    <p:cond delay="0"/>
                                  </p:stCondLst>
                                  <p:childTnLst>
                                    <p:set>
                                      <p:cBhvr>
                                        <p:cTn id="49" dur="1" fill="hold">
                                          <p:stCondLst>
                                            <p:cond delay="0"/>
                                          </p:stCondLst>
                                        </p:cTn>
                                        <p:tgtEl>
                                          <p:spTgt spid="408"/>
                                        </p:tgtEl>
                                        <p:attrNameLst>
                                          <p:attrName>style.visibility</p:attrName>
                                        </p:attrNameLst>
                                      </p:cBhvr>
                                      <p:to>
                                        <p:strVal val="visible"/>
                                      </p:to>
                                    </p:set>
                                    <p:animEffect transition="in" filter="fade">
                                      <p:cBhvr>
                                        <p:cTn id="50"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Demo</a:t>
            </a:r>
            <a:endParaRPr lang="zh-CN" altLang="en-US" dirty="0"/>
          </a:p>
        </p:txBody>
      </p:sp>
      <p:sp>
        <p:nvSpPr>
          <p:cNvPr id="3" name="文本占位符 2"/>
          <p:cNvSpPr>
            <a:spLocks noGrp="1"/>
          </p:cNvSpPr>
          <p:nvPr>
            <p:ph type="body" sz="quarter" idx="10"/>
          </p:nvPr>
        </p:nvSpPr>
        <p:spPr/>
        <p:txBody>
          <a:bodyPr/>
          <a:lstStyle/>
          <a:p>
            <a:r>
              <a:rPr lang="en-US" altLang="zh-CN" dirty="0" smtClean="0"/>
              <a:t>Live Migration</a:t>
            </a:r>
            <a:endParaRPr lang="zh-CN" altLang="en-US" dirty="0"/>
          </a:p>
        </p:txBody>
      </p:sp>
    </p:spTree>
    <p:extLst>
      <p:ext uri="{BB962C8B-B14F-4D97-AF65-F5344CB8AC3E}">
        <p14:creationId xmlns:p14="http://schemas.microsoft.com/office/powerpoint/2010/main" xmlns="" val="351180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Agenda</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en-US" dirty="0" smtClean="0">
                <a:solidFill>
                  <a:schemeClr val="tx1"/>
                </a:solidFill>
              </a:rPr>
              <a:t>Live Migration</a:t>
            </a:r>
          </a:p>
          <a:p>
            <a:r>
              <a:rPr lang="en-US" dirty="0" smtClean="0">
                <a:solidFill>
                  <a:srgbClr val="F6AE1E"/>
                </a:solidFill>
              </a:rPr>
              <a:t>Clustered Shared Volumes</a:t>
            </a:r>
          </a:p>
          <a:p>
            <a:r>
              <a:rPr lang="en-US" dirty="0" smtClean="0"/>
              <a:t>Performance and scaling improvements</a:t>
            </a:r>
          </a:p>
          <a:p>
            <a:pPr lvl="1"/>
            <a:r>
              <a:rPr lang="en-US" dirty="0"/>
              <a:t>Network Virtual Machine Queues</a:t>
            </a:r>
          </a:p>
          <a:p>
            <a:pPr lvl="1"/>
            <a:r>
              <a:rPr lang="en-US" dirty="0" smtClean="0"/>
              <a:t>Second </a:t>
            </a:r>
            <a:r>
              <a:rPr lang="en-US" dirty="0"/>
              <a:t>Level Address </a:t>
            </a:r>
            <a:r>
              <a:rPr lang="en-US" dirty="0" smtClean="0"/>
              <a:t>Translation</a:t>
            </a:r>
          </a:p>
          <a:p>
            <a:pPr lvl="1"/>
            <a:r>
              <a:rPr lang="en-US" dirty="0" smtClean="0"/>
              <a:t>Distributed Timer Execution</a:t>
            </a:r>
            <a:endParaRPr lang="en-US" dirty="0"/>
          </a:p>
          <a:p>
            <a:r>
              <a:rPr lang="en-US" dirty="0" smtClean="0"/>
              <a:t>Power Efficiency</a:t>
            </a:r>
          </a:p>
          <a:p>
            <a:pPr lvl="1"/>
            <a:r>
              <a:rPr lang="en-US" dirty="0" smtClean="0"/>
              <a:t>Core Parking</a:t>
            </a:r>
          </a:p>
          <a:p>
            <a:pPr lvl="1"/>
            <a:r>
              <a:rPr lang="en-US" dirty="0"/>
              <a:t>Timer </a:t>
            </a:r>
            <a:r>
              <a:rPr lang="en-US" dirty="0" smtClean="0"/>
              <a:t>Coalescing</a:t>
            </a:r>
          </a:p>
        </p:txBody>
      </p:sp>
    </p:spTree>
    <p:extLst>
      <p:ext uri="{BB962C8B-B14F-4D97-AF65-F5344CB8AC3E}">
        <p14:creationId xmlns:p14="http://schemas.microsoft.com/office/powerpoint/2010/main" xmlns="" val="321743873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6|3|1|1|1|1|1|1|1|1|1|2.3|0"/>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全屏显示(4:3)</PresentationFormat>
  <Paragraphs>560</Paragraphs>
  <Slides>47</Slides>
  <Notes>47</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Inside Windows Server 2008 R2 Virtualization</vt:lpstr>
      <vt:lpstr>Agenda</vt:lpstr>
      <vt:lpstr>Live Migration</vt:lpstr>
      <vt:lpstr>Live Migration Operation</vt:lpstr>
      <vt:lpstr>Live Migration Internals</vt:lpstr>
      <vt:lpstr>Live Migration Operation</vt:lpstr>
      <vt:lpstr>Demo</vt:lpstr>
      <vt:lpstr>Agenda</vt:lpstr>
      <vt:lpstr>High Available Storage  and Virtualization</vt:lpstr>
      <vt:lpstr>Clustered Shared Volumes</vt:lpstr>
      <vt:lpstr>Clustered Shared Volume Implementation</vt:lpstr>
      <vt:lpstr>Clustered Shared Volumes Architecture</vt:lpstr>
      <vt:lpstr>Clustered Shared Volumes Architecture</vt:lpstr>
      <vt:lpstr>CSV Scalability</vt:lpstr>
      <vt:lpstr>Agenda</vt:lpstr>
      <vt:lpstr>Overview of Server 2008 R2 Hyper-V  Scaling Improvements:</vt:lpstr>
      <vt:lpstr>Overview of Storage Improvements</vt:lpstr>
      <vt:lpstr>Overview of Networking Improvements</vt:lpstr>
      <vt:lpstr>Agenda</vt:lpstr>
      <vt:lpstr>Performance Overhead of Traditional VM Network I/O</vt:lpstr>
      <vt:lpstr>Virtualized Network I/O Data Path</vt:lpstr>
      <vt:lpstr>Networking Virtual Machine Queues</vt:lpstr>
      <vt:lpstr>Network I/O Data Path With VMQ</vt:lpstr>
      <vt:lpstr>VMQ Performance</vt:lpstr>
      <vt:lpstr>Agenda</vt:lpstr>
      <vt:lpstr>VM Memory Management</vt:lpstr>
      <vt:lpstr>Shadow Page Tables</vt:lpstr>
      <vt:lpstr>Second Level Address Translation (SLAT)</vt:lpstr>
      <vt:lpstr>Agenda</vt:lpstr>
      <vt:lpstr>Distributed Timer Execution</vt:lpstr>
      <vt:lpstr>Distributed Timer Execution (Cont)</vt:lpstr>
      <vt:lpstr>Agenda</vt:lpstr>
      <vt:lpstr>Hyper-V Power Management</vt:lpstr>
      <vt:lpstr>Agenda</vt:lpstr>
      <vt:lpstr>Core Parking</vt:lpstr>
      <vt:lpstr>Core Parking Operation</vt:lpstr>
      <vt:lpstr>Core Parking in Action</vt:lpstr>
      <vt:lpstr>Agenda</vt:lpstr>
      <vt:lpstr>Timer Coalescing</vt:lpstr>
      <vt:lpstr>Timer Coalescing Implementation</vt:lpstr>
      <vt:lpstr>Timer Interrupt Reduction</vt:lpstr>
      <vt:lpstr>Time Spent in CPU Sleep</vt:lpstr>
      <vt:lpstr>Q &amp; A</vt:lpstr>
      <vt:lpstr>Ask the Expert (F4) In next 70 minutes, I will be available at the “Ask the Expert” area to answer your questions</vt:lpstr>
      <vt:lpstr>幻灯片 46</vt:lpstr>
      <vt:lpstr>幻灯片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2009-10-29T03:19:35Z</dcterms:created>
  <dcterms:modified xsi:type="dcterms:W3CDTF">2009-10-29T03:19:49Z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