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8"/>
  </p:notesMasterIdLst>
  <p:sldIdLst>
    <p:sldId id="256" r:id="rId3"/>
    <p:sldId id="257" r:id="rId4"/>
    <p:sldId id="276" r:id="rId5"/>
    <p:sldId id="280" r:id="rId6"/>
    <p:sldId id="277" r:id="rId7"/>
    <p:sldId id="278" r:id="rId8"/>
    <p:sldId id="279" r:id="rId9"/>
    <p:sldId id="311" r:id="rId10"/>
    <p:sldId id="317" r:id="rId11"/>
    <p:sldId id="282" r:id="rId12"/>
    <p:sldId id="283" r:id="rId13"/>
    <p:sldId id="318" r:id="rId14"/>
    <p:sldId id="285" r:id="rId15"/>
    <p:sldId id="286" r:id="rId16"/>
    <p:sldId id="287" r:id="rId17"/>
    <p:sldId id="315" r:id="rId18"/>
    <p:sldId id="316" r:id="rId19"/>
    <p:sldId id="312"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13" r:id="rId36"/>
    <p:sldId id="314" r:id="rId37"/>
    <p:sldId id="306" r:id="rId38"/>
    <p:sldId id="307" r:id="rId39"/>
    <p:sldId id="308" r:id="rId40"/>
    <p:sldId id="310" r:id="rId41"/>
    <p:sldId id="309" r:id="rId42"/>
    <p:sldId id="319" r:id="rId43"/>
    <p:sldId id="272" r:id="rId44"/>
    <p:sldId id="320" r:id="rId45"/>
    <p:sldId id="274" r:id="rId46"/>
    <p:sldId id="275"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846" autoAdjust="0"/>
  </p:normalViewPr>
  <p:slideViewPr>
    <p:cSldViewPr>
      <p:cViewPr>
        <p:scale>
          <a:sx n="69" d="100"/>
          <a:sy n="69" d="100"/>
        </p:scale>
        <p:origin x="-468"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100.png"/></Relationships>
</file>

<file path=ppt/diagrams/_rels/data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jpeg"/><Relationship Id="rId5" Type="http://schemas.openxmlformats.org/officeDocument/2006/relationships/image" Target="../media/image108.png"/><Relationship Id="rId4" Type="http://schemas.openxmlformats.org/officeDocument/2006/relationships/image" Target="../media/image107.png"/></Relationships>
</file>

<file path=ppt/diagrams/_rels/data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09.png"/><Relationship Id="rId4" Type="http://schemas.openxmlformats.org/officeDocument/2006/relationships/image" Target="../media/image1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6F628-53AB-44C1-824F-FE84AB8889D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21C5524-F239-4476-9686-2EEE8E9C6418}">
      <dgm:prSet phldrT="[Text]" custT="1"/>
      <dgm:spPr/>
      <dgm:t>
        <a:bodyPr/>
        <a:lstStyle/>
        <a:p>
          <a:r>
            <a:rPr lang="en-US" sz="2000" dirty="0" smtClean="0"/>
            <a:t>VMM </a:t>
          </a:r>
          <a:r>
            <a:rPr lang="zh-CN" altLang="en-US" sz="2000" dirty="0" smtClean="0"/>
            <a:t>提供更多咨询</a:t>
          </a:r>
          <a:endParaRPr lang="en-US" sz="2000" dirty="0"/>
        </a:p>
      </dgm:t>
    </dgm:pt>
    <dgm:pt modelId="{AEDC57E7-690D-4E89-A7A4-4D45DD592F40}" type="parTrans" cxnId="{7FD5CB9F-8570-497C-A90A-688AB355FBC3}">
      <dgm:prSet/>
      <dgm:spPr/>
      <dgm:t>
        <a:bodyPr/>
        <a:lstStyle/>
        <a:p>
          <a:endParaRPr lang="en-US" sz="3600"/>
        </a:p>
      </dgm:t>
    </dgm:pt>
    <dgm:pt modelId="{38010A41-DB6A-4745-8144-0125E3ACAF02}" type="sibTrans" cxnId="{7FD5CB9F-8570-497C-A90A-688AB355FBC3}">
      <dgm:prSet/>
      <dgm:spPr/>
      <dgm:t>
        <a:bodyPr/>
        <a:lstStyle/>
        <a:p>
          <a:endParaRPr lang="en-US" sz="3600"/>
        </a:p>
      </dgm:t>
    </dgm:pt>
    <dgm:pt modelId="{C8143AC5-3959-4A47-B82B-D7DB5A184650}">
      <dgm:prSet phldrT="[Text]" custT="1"/>
      <dgm:spPr/>
      <dgm:t>
        <a:bodyPr/>
        <a:lstStyle/>
        <a:p>
          <a:r>
            <a:rPr lang="zh-CN" altLang="en-US" sz="2000" dirty="0" smtClean="0"/>
            <a:t>数据送到</a:t>
          </a:r>
          <a:r>
            <a:rPr lang="en-US" sz="2000" dirty="0" smtClean="0"/>
            <a:t>OM</a:t>
          </a:r>
          <a:endParaRPr lang="en-US" sz="2000" dirty="0"/>
        </a:p>
      </dgm:t>
    </dgm:pt>
    <dgm:pt modelId="{1F67128E-ACC0-4505-8B52-DACC8E4F5301}" type="parTrans" cxnId="{8715CEDC-DB33-4D5E-A339-6195994BAE8F}">
      <dgm:prSet/>
      <dgm:spPr/>
      <dgm:t>
        <a:bodyPr/>
        <a:lstStyle/>
        <a:p>
          <a:endParaRPr lang="en-US" sz="3600"/>
        </a:p>
      </dgm:t>
    </dgm:pt>
    <dgm:pt modelId="{0488D8EE-F641-4CDC-82A5-2B23E64D3352}" type="sibTrans" cxnId="{8715CEDC-DB33-4D5E-A339-6195994BAE8F}">
      <dgm:prSet/>
      <dgm:spPr/>
      <dgm:t>
        <a:bodyPr/>
        <a:lstStyle/>
        <a:p>
          <a:endParaRPr lang="en-US" sz="3600"/>
        </a:p>
      </dgm:t>
    </dgm:pt>
    <dgm:pt modelId="{3628A4EA-0302-46FD-927F-D0D71B04470E}" type="pres">
      <dgm:prSet presAssocID="{8E26F628-53AB-44C1-824F-FE84AB8889DE}" presName="Name0" presStyleCnt="0">
        <dgm:presLayoutVars>
          <dgm:dir/>
          <dgm:animLvl val="lvl"/>
          <dgm:resizeHandles/>
        </dgm:presLayoutVars>
      </dgm:prSet>
      <dgm:spPr/>
      <dgm:t>
        <a:bodyPr/>
        <a:lstStyle/>
        <a:p>
          <a:endParaRPr lang="en-US"/>
        </a:p>
      </dgm:t>
    </dgm:pt>
    <dgm:pt modelId="{3B4FBD92-2F09-4AAE-9671-0E038E9A5BA0}" type="pres">
      <dgm:prSet presAssocID="{C21C5524-F239-4476-9686-2EEE8E9C6418}" presName="linNode" presStyleCnt="0"/>
      <dgm:spPr/>
    </dgm:pt>
    <dgm:pt modelId="{4B4B9B2A-3AAD-4558-9ABD-AA72364EC98C}" type="pres">
      <dgm:prSet presAssocID="{C21C5524-F239-4476-9686-2EEE8E9C6418}" presName="parentShp" presStyleLbl="node1" presStyleIdx="0" presStyleCnt="1" custScaleX="246923">
        <dgm:presLayoutVars>
          <dgm:bulletEnabled val="1"/>
        </dgm:presLayoutVars>
      </dgm:prSet>
      <dgm:spPr/>
      <dgm:t>
        <a:bodyPr/>
        <a:lstStyle/>
        <a:p>
          <a:endParaRPr lang="en-US"/>
        </a:p>
      </dgm:t>
    </dgm:pt>
    <dgm:pt modelId="{62871E04-15FE-4B3C-AF68-D6F19606E3B2}" type="pres">
      <dgm:prSet presAssocID="{C21C5524-F239-4476-9686-2EEE8E9C6418}" presName="childShp" presStyleLbl="bgAccFollowNode1" presStyleIdx="0" presStyleCnt="1" custScaleX="120423">
        <dgm:presLayoutVars>
          <dgm:bulletEnabled val="1"/>
        </dgm:presLayoutVars>
      </dgm:prSet>
      <dgm:spPr/>
      <dgm:t>
        <a:bodyPr/>
        <a:lstStyle/>
        <a:p>
          <a:endParaRPr lang="en-US"/>
        </a:p>
      </dgm:t>
    </dgm:pt>
  </dgm:ptLst>
  <dgm:cxnLst>
    <dgm:cxn modelId="{FA1B6C2C-B929-4C49-A916-D13775ACA139}" type="presOf" srcId="{C21C5524-F239-4476-9686-2EEE8E9C6418}" destId="{4B4B9B2A-3AAD-4558-9ABD-AA72364EC98C}" srcOrd="0" destOrd="0" presId="urn:microsoft.com/office/officeart/2005/8/layout/vList6"/>
    <dgm:cxn modelId="{D45B259C-F782-4BE0-91C6-F1E40F87CB86}" type="presOf" srcId="{8E26F628-53AB-44C1-824F-FE84AB8889DE}" destId="{3628A4EA-0302-46FD-927F-D0D71B04470E}" srcOrd="0" destOrd="0" presId="urn:microsoft.com/office/officeart/2005/8/layout/vList6"/>
    <dgm:cxn modelId="{8715CEDC-DB33-4D5E-A339-6195994BAE8F}" srcId="{C21C5524-F239-4476-9686-2EEE8E9C6418}" destId="{C8143AC5-3959-4A47-B82B-D7DB5A184650}" srcOrd="0" destOrd="0" parTransId="{1F67128E-ACC0-4505-8B52-DACC8E4F5301}" sibTransId="{0488D8EE-F641-4CDC-82A5-2B23E64D3352}"/>
    <dgm:cxn modelId="{E64E6AE6-38FD-4EFD-9D49-4489892B3C45}" type="presOf" srcId="{C8143AC5-3959-4A47-B82B-D7DB5A184650}" destId="{62871E04-15FE-4B3C-AF68-D6F19606E3B2}" srcOrd="0" destOrd="0" presId="urn:microsoft.com/office/officeart/2005/8/layout/vList6"/>
    <dgm:cxn modelId="{7FD5CB9F-8570-497C-A90A-688AB355FBC3}" srcId="{8E26F628-53AB-44C1-824F-FE84AB8889DE}" destId="{C21C5524-F239-4476-9686-2EEE8E9C6418}" srcOrd="0" destOrd="0" parTransId="{AEDC57E7-690D-4E89-A7A4-4D45DD592F40}" sibTransId="{38010A41-DB6A-4745-8144-0125E3ACAF02}"/>
    <dgm:cxn modelId="{A5184678-F00F-4110-A185-9F62ECB5C06C}" type="presParOf" srcId="{3628A4EA-0302-46FD-927F-D0D71B04470E}" destId="{3B4FBD92-2F09-4AAE-9671-0E038E9A5BA0}" srcOrd="0" destOrd="0" presId="urn:microsoft.com/office/officeart/2005/8/layout/vList6"/>
    <dgm:cxn modelId="{20CB8CB9-DE42-4D35-8F6E-5A0DAD156A32}" type="presParOf" srcId="{3B4FBD92-2F09-4AAE-9671-0E038E9A5BA0}" destId="{4B4B9B2A-3AAD-4558-9ABD-AA72364EC98C}" srcOrd="0" destOrd="0" presId="urn:microsoft.com/office/officeart/2005/8/layout/vList6"/>
    <dgm:cxn modelId="{C631D031-4DE0-4AA4-B16B-86885C471000}" type="presParOf" srcId="{3B4FBD92-2F09-4AAE-9671-0E038E9A5BA0}" destId="{62871E04-15FE-4B3C-AF68-D6F19606E3B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9DFE1-99A3-400D-A0D8-8315106FBDA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573B3405-899F-40D6-B057-1539EA22418F}">
      <dgm:prSet phldrT="[Text]"/>
      <dgm:spPr/>
      <dgm:t>
        <a:bodyPr/>
        <a:lstStyle/>
        <a:p>
          <a:r>
            <a:rPr lang="en-US" dirty="0" smtClean="0"/>
            <a:t>SDK</a:t>
          </a:r>
          <a:endParaRPr lang="en-US" dirty="0"/>
        </a:p>
      </dgm:t>
    </dgm:pt>
    <dgm:pt modelId="{25BBA485-C77D-433B-B7BC-E64956051DE8}" type="parTrans" cxnId="{D8F1A366-9D73-4F59-A0E0-C1E349A2BDFE}">
      <dgm:prSet/>
      <dgm:spPr/>
      <dgm:t>
        <a:bodyPr/>
        <a:lstStyle/>
        <a:p>
          <a:endParaRPr lang="en-US"/>
        </a:p>
      </dgm:t>
    </dgm:pt>
    <dgm:pt modelId="{A6BE6059-365A-4114-A48B-B6BAF705B9D4}" type="sibTrans" cxnId="{D8F1A366-9D73-4F59-A0E0-C1E349A2BDFE}">
      <dgm:prSet/>
      <dgm:spPr/>
      <dgm:t>
        <a:bodyPr/>
        <a:lstStyle/>
        <a:p>
          <a:endParaRPr lang="en-US"/>
        </a:p>
      </dgm:t>
    </dgm:pt>
    <dgm:pt modelId="{EA4A6123-2501-404C-B2F9-02837025CE03}">
      <dgm:prSet phldrT="[Text]"/>
      <dgm:spPr/>
      <dgm:t>
        <a:bodyPr/>
        <a:lstStyle/>
        <a:p>
          <a:r>
            <a:rPr lang="en-US" dirty="0" smtClean="0"/>
            <a:t>SDK</a:t>
          </a:r>
          <a:endParaRPr lang="en-US" dirty="0"/>
        </a:p>
      </dgm:t>
    </dgm:pt>
    <dgm:pt modelId="{7E21541E-8EEA-482C-890F-EC3D4C7B27C9}" type="parTrans" cxnId="{9EA31A75-B9F3-45EB-943E-BBC56F42BAEE}">
      <dgm:prSet/>
      <dgm:spPr/>
      <dgm:t>
        <a:bodyPr/>
        <a:lstStyle/>
        <a:p>
          <a:endParaRPr lang="en-US"/>
        </a:p>
      </dgm:t>
    </dgm:pt>
    <dgm:pt modelId="{639FEA40-75CB-4A4A-AAB1-DA3ED758D6EB}" type="sibTrans" cxnId="{9EA31A75-B9F3-45EB-943E-BBC56F42BAEE}">
      <dgm:prSet/>
      <dgm:spPr/>
      <dgm:t>
        <a:bodyPr/>
        <a:lstStyle/>
        <a:p>
          <a:endParaRPr lang="en-US"/>
        </a:p>
      </dgm:t>
    </dgm:pt>
    <dgm:pt modelId="{178F4327-C45F-4AEC-B134-888040ED5011}" type="pres">
      <dgm:prSet presAssocID="{D949DFE1-99A3-400D-A0D8-8315106FBDA7}" presName="compositeShape" presStyleCnt="0">
        <dgm:presLayoutVars>
          <dgm:chMax val="2"/>
          <dgm:dir/>
          <dgm:resizeHandles val="exact"/>
        </dgm:presLayoutVars>
      </dgm:prSet>
      <dgm:spPr/>
      <dgm:t>
        <a:bodyPr/>
        <a:lstStyle/>
        <a:p>
          <a:endParaRPr lang="en-US"/>
        </a:p>
      </dgm:t>
    </dgm:pt>
    <dgm:pt modelId="{0287AEA8-FBE8-44D8-B81F-758BD9F6C26B}" type="pres">
      <dgm:prSet presAssocID="{D949DFE1-99A3-400D-A0D8-8315106FBDA7}" presName="ribbon" presStyleLbl="node1" presStyleIdx="0" presStyleCnt="1"/>
      <dgm:spPr/>
    </dgm:pt>
    <dgm:pt modelId="{0CF227CA-DF84-45DC-B489-6E3D269D6035}" type="pres">
      <dgm:prSet presAssocID="{D949DFE1-99A3-400D-A0D8-8315106FBDA7}" presName="leftArrowText" presStyleLbl="node1" presStyleIdx="0" presStyleCnt="1">
        <dgm:presLayoutVars>
          <dgm:chMax val="0"/>
          <dgm:bulletEnabled val="1"/>
        </dgm:presLayoutVars>
      </dgm:prSet>
      <dgm:spPr/>
      <dgm:t>
        <a:bodyPr/>
        <a:lstStyle/>
        <a:p>
          <a:endParaRPr lang="en-US"/>
        </a:p>
      </dgm:t>
    </dgm:pt>
    <dgm:pt modelId="{853A4DF2-4504-4D6A-B3E1-0EE25413A3E6}" type="pres">
      <dgm:prSet presAssocID="{D949DFE1-99A3-400D-A0D8-8315106FBDA7}" presName="rightArrowText" presStyleLbl="node1" presStyleIdx="0" presStyleCnt="1">
        <dgm:presLayoutVars>
          <dgm:chMax val="0"/>
          <dgm:bulletEnabled val="1"/>
        </dgm:presLayoutVars>
      </dgm:prSet>
      <dgm:spPr/>
      <dgm:t>
        <a:bodyPr/>
        <a:lstStyle/>
        <a:p>
          <a:endParaRPr lang="en-US"/>
        </a:p>
      </dgm:t>
    </dgm:pt>
  </dgm:ptLst>
  <dgm:cxnLst>
    <dgm:cxn modelId="{4BC35B2F-AEDA-42F6-A9E8-6C6E0134A204}" type="presOf" srcId="{573B3405-899F-40D6-B057-1539EA22418F}" destId="{0CF227CA-DF84-45DC-B489-6E3D269D6035}" srcOrd="0" destOrd="0" presId="urn:microsoft.com/office/officeart/2005/8/layout/arrow6"/>
    <dgm:cxn modelId="{1726311C-4878-4899-B62E-4FC148EA22A1}" type="presOf" srcId="{EA4A6123-2501-404C-B2F9-02837025CE03}" destId="{853A4DF2-4504-4D6A-B3E1-0EE25413A3E6}" srcOrd="0" destOrd="0" presId="urn:microsoft.com/office/officeart/2005/8/layout/arrow6"/>
    <dgm:cxn modelId="{D8F1A366-9D73-4F59-A0E0-C1E349A2BDFE}" srcId="{D949DFE1-99A3-400D-A0D8-8315106FBDA7}" destId="{573B3405-899F-40D6-B057-1539EA22418F}" srcOrd="0" destOrd="0" parTransId="{25BBA485-C77D-433B-B7BC-E64956051DE8}" sibTransId="{A6BE6059-365A-4114-A48B-B6BAF705B9D4}"/>
    <dgm:cxn modelId="{35D30530-5C51-4C81-A216-E9C0D6F2CCF0}" type="presOf" srcId="{D949DFE1-99A3-400D-A0D8-8315106FBDA7}" destId="{178F4327-C45F-4AEC-B134-888040ED5011}" srcOrd="0" destOrd="0" presId="urn:microsoft.com/office/officeart/2005/8/layout/arrow6"/>
    <dgm:cxn modelId="{9EA31A75-B9F3-45EB-943E-BBC56F42BAEE}" srcId="{D949DFE1-99A3-400D-A0D8-8315106FBDA7}" destId="{EA4A6123-2501-404C-B2F9-02837025CE03}" srcOrd="1" destOrd="0" parTransId="{7E21541E-8EEA-482C-890F-EC3D4C7B27C9}" sibTransId="{639FEA40-75CB-4A4A-AAB1-DA3ED758D6EB}"/>
    <dgm:cxn modelId="{5CF12CC3-24A6-45BB-A55B-CBF35DC7727D}" type="presParOf" srcId="{178F4327-C45F-4AEC-B134-888040ED5011}" destId="{0287AEA8-FBE8-44D8-B81F-758BD9F6C26B}" srcOrd="0" destOrd="0" presId="urn:microsoft.com/office/officeart/2005/8/layout/arrow6"/>
    <dgm:cxn modelId="{74EB5932-EC01-40A8-8FA2-D31DB056593D}" type="presParOf" srcId="{178F4327-C45F-4AEC-B134-888040ED5011}" destId="{0CF227CA-DF84-45DC-B489-6E3D269D6035}" srcOrd="1" destOrd="0" presId="urn:microsoft.com/office/officeart/2005/8/layout/arrow6"/>
    <dgm:cxn modelId="{BBA255EE-4135-4A8B-9F4C-AD41D4694A26}" type="presParOf" srcId="{178F4327-C45F-4AEC-B134-888040ED5011}" destId="{853A4DF2-4504-4D6A-B3E1-0EE25413A3E6}" srcOrd="2" destOrd="0" presId="urn:microsoft.com/office/officeart/2005/8/layout/arrow6"/>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9DFE1-99A3-400D-A0D8-8315106FBDA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573B3405-899F-40D6-B057-1539EA22418F}">
      <dgm:prSet phldrT="[Text]"/>
      <dgm:spPr/>
      <dgm:t>
        <a:bodyPr/>
        <a:lstStyle/>
        <a:p>
          <a:r>
            <a:rPr lang="en-US" dirty="0" smtClean="0"/>
            <a:t>SDK</a:t>
          </a:r>
          <a:endParaRPr lang="en-US" dirty="0"/>
        </a:p>
      </dgm:t>
    </dgm:pt>
    <dgm:pt modelId="{25BBA485-C77D-433B-B7BC-E64956051DE8}" type="parTrans" cxnId="{D8F1A366-9D73-4F59-A0E0-C1E349A2BDFE}">
      <dgm:prSet/>
      <dgm:spPr/>
      <dgm:t>
        <a:bodyPr/>
        <a:lstStyle/>
        <a:p>
          <a:endParaRPr lang="en-US"/>
        </a:p>
      </dgm:t>
    </dgm:pt>
    <dgm:pt modelId="{A6BE6059-365A-4114-A48B-B6BAF705B9D4}" type="sibTrans" cxnId="{D8F1A366-9D73-4F59-A0E0-C1E349A2BDFE}">
      <dgm:prSet/>
      <dgm:spPr/>
      <dgm:t>
        <a:bodyPr/>
        <a:lstStyle/>
        <a:p>
          <a:endParaRPr lang="en-US"/>
        </a:p>
      </dgm:t>
    </dgm:pt>
    <dgm:pt modelId="{EA4A6123-2501-404C-B2F9-02837025CE03}">
      <dgm:prSet phldrT="[Text]"/>
      <dgm:spPr/>
      <dgm:t>
        <a:bodyPr/>
        <a:lstStyle/>
        <a:p>
          <a:r>
            <a:rPr lang="en-US" dirty="0" smtClean="0"/>
            <a:t>SDK</a:t>
          </a:r>
          <a:endParaRPr lang="en-US" dirty="0"/>
        </a:p>
      </dgm:t>
    </dgm:pt>
    <dgm:pt modelId="{7E21541E-8EEA-482C-890F-EC3D4C7B27C9}" type="parTrans" cxnId="{9EA31A75-B9F3-45EB-943E-BBC56F42BAEE}">
      <dgm:prSet/>
      <dgm:spPr/>
      <dgm:t>
        <a:bodyPr/>
        <a:lstStyle/>
        <a:p>
          <a:endParaRPr lang="en-US"/>
        </a:p>
      </dgm:t>
    </dgm:pt>
    <dgm:pt modelId="{639FEA40-75CB-4A4A-AAB1-DA3ED758D6EB}" type="sibTrans" cxnId="{9EA31A75-B9F3-45EB-943E-BBC56F42BAEE}">
      <dgm:prSet/>
      <dgm:spPr/>
      <dgm:t>
        <a:bodyPr/>
        <a:lstStyle/>
        <a:p>
          <a:endParaRPr lang="en-US"/>
        </a:p>
      </dgm:t>
    </dgm:pt>
    <dgm:pt modelId="{178F4327-C45F-4AEC-B134-888040ED5011}" type="pres">
      <dgm:prSet presAssocID="{D949DFE1-99A3-400D-A0D8-8315106FBDA7}" presName="compositeShape" presStyleCnt="0">
        <dgm:presLayoutVars>
          <dgm:chMax val="2"/>
          <dgm:dir/>
          <dgm:resizeHandles val="exact"/>
        </dgm:presLayoutVars>
      </dgm:prSet>
      <dgm:spPr/>
      <dgm:t>
        <a:bodyPr/>
        <a:lstStyle/>
        <a:p>
          <a:endParaRPr lang="en-US"/>
        </a:p>
      </dgm:t>
    </dgm:pt>
    <dgm:pt modelId="{0287AEA8-FBE8-44D8-B81F-758BD9F6C26B}" type="pres">
      <dgm:prSet presAssocID="{D949DFE1-99A3-400D-A0D8-8315106FBDA7}" presName="ribbon" presStyleLbl="node1" presStyleIdx="0" presStyleCnt="1"/>
      <dgm:spPr/>
    </dgm:pt>
    <dgm:pt modelId="{0CF227CA-DF84-45DC-B489-6E3D269D6035}" type="pres">
      <dgm:prSet presAssocID="{D949DFE1-99A3-400D-A0D8-8315106FBDA7}" presName="leftArrowText" presStyleLbl="node1" presStyleIdx="0" presStyleCnt="1">
        <dgm:presLayoutVars>
          <dgm:chMax val="0"/>
          <dgm:bulletEnabled val="1"/>
        </dgm:presLayoutVars>
      </dgm:prSet>
      <dgm:spPr/>
      <dgm:t>
        <a:bodyPr/>
        <a:lstStyle/>
        <a:p>
          <a:endParaRPr lang="en-US"/>
        </a:p>
      </dgm:t>
    </dgm:pt>
    <dgm:pt modelId="{853A4DF2-4504-4D6A-B3E1-0EE25413A3E6}" type="pres">
      <dgm:prSet presAssocID="{D949DFE1-99A3-400D-A0D8-8315106FBDA7}" presName="rightArrowText" presStyleLbl="node1" presStyleIdx="0" presStyleCnt="1">
        <dgm:presLayoutVars>
          <dgm:chMax val="0"/>
          <dgm:bulletEnabled val="1"/>
        </dgm:presLayoutVars>
      </dgm:prSet>
      <dgm:spPr/>
      <dgm:t>
        <a:bodyPr/>
        <a:lstStyle/>
        <a:p>
          <a:endParaRPr lang="en-US"/>
        </a:p>
      </dgm:t>
    </dgm:pt>
  </dgm:ptLst>
  <dgm:cxnLst>
    <dgm:cxn modelId="{CF1B5112-EF87-496A-923A-9CAFC3ADA1B5}" type="presOf" srcId="{D949DFE1-99A3-400D-A0D8-8315106FBDA7}" destId="{178F4327-C45F-4AEC-B134-888040ED5011}" srcOrd="0" destOrd="0" presId="urn:microsoft.com/office/officeart/2005/8/layout/arrow6"/>
    <dgm:cxn modelId="{D8F1A366-9D73-4F59-A0E0-C1E349A2BDFE}" srcId="{D949DFE1-99A3-400D-A0D8-8315106FBDA7}" destId="{573B3405-899F-40D6-B057-1539EA22418F}" srcOrd="0" destOrd="0" parTransId="{25BBA485-C77D-433B-B7BC-E64956051DE8}" sibTransId="{A6BE6059-365A-4114-A48B-B6BAF705B9D4}"/>
    <dgm:cxn modelId="{CE684592-BD0F-48E9-9E6E-FE107E6A526D}" type="presOf" srcId="{EA4A6123-2501-404C-B2F9-02837025CE03}" destId="{853A4DF2-4504-4D6A-B3E1-0EE25413A3E6}" srcOrd="0" destOrd="0" presId="urn:microsoft.com/office/officeart/2005/8/layout/arrow6"/>
    <dgm:cxn modelId="{ED557DF5-94B8-422E-9E1B-0A19FC0AF384}" type="presOf" srcId="{573B3405-899F-40D6-B057-1539EA22418F}" destId="{0CF227CA-DF84-45DC-B489-6E3D269D6035}" srcOrd="0" destOrd="0" presId="urn:microsoft.com/office/officeart/2005/8/layout/arrow6"/>
    <dgm:cxn modelId="{9EA31A75-B9F3-45EB-943E-BBC56F42BAEE}" srcId="{D949DFE1-99A3-400D-A0D8-8315106FBDA7}" destId="{EA4A6123-2501-404C-B2F9-02837025CE03}" srcOrd="1" destOrd="0" parTransId="{7E21541E-8EEA-482C-890F-EC3D4C7B27C9}" sibTransId="{639FEA40-75CB-4A4A-AAB1-DA3ED758D6EB}"/>
    <dgm:cxn modelId="{0EA70269-4B5A-4BDB-A743-23DAC7643359}" type="presParOf" srcId="{178F4327-C45F-4AEC-B134-888040ED5011}" destId="{0287AEA8-FBE8-44D8-B81F-758BD9F6C26B}" srcOrd="0" destOrd="0" presId="urn:microsoft.com/office/officeart/2005/8/layout/arrow6"/>
    <dgm:cxn modelId="{D711428B-D77A-4532-BCE4-E73BEA71060F}" type="presParOf" srcId="{178F4327-C45F-4AEC-B134-888040ED5011}" destId="{0CF227CA-DF84-45DC-B489-6E3D269D6035}" srcOrd="1" destOrd="0" presId="urn:microsoft.com/office/officeart/2005/8/layout/arrow6"/>
    <dgm:cxn modelId="{8CE70F31-5E7C-4E67-9DB0-FE025EB03C07}" type="presParOf" srcId="{178F4327-C45F-4AEC-B134-888040ED5011}" destId="{853A4DF2-4504-4D6A-B3E1-0EE25413A3E6}" srcOrd="2" destOrd="0" presId="urn:microsoft.com/office/officeart/2005/8/layout/arrow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BCC47-BD75-4CF2-9C72-807B32E5F623}" type="doc">
      <dgm:prSet loTypeId="urn:microsoft.com/office/officeart/2005/8/layout/vList4#5" loCatId="list" qsTypeId="urn:microsoft.com/office/officeart/2005/8/quickstyle/simple1" qsCatId="simple" csTypeId="urn:microsoft.com/office/officeart/2005/8/colors/accent2_3" csCatId="accent2" phldr="1"/>
      <dgm:spPr/>
      <dgm:t>
        <a:bodyPr/>
        <a:lstStyle/>
        <a:p>
          <a:endParaRPr lang="en-US"/>
        </a:p>
      </dgm:t>
    </dgm:pt>
    <dgm:pt modelId="{FE155838-4356-4899-90B7-1147CA29064A}">
      <dgm:prSet/>
      <dgm:spPr>
        <a:noFill/>
        <a:ln>
          <a:solidFill>
            <a:schemeClr val="bg2">
              <a:lumMod val="40000"/>
              <a:lumOff val="60000"/>
            </a:schemeClr>
          </a:solidFill>
        </a:ln>
      </dgm:spPr>
      <dgm:t>
        <a:bodyPr/>
        <a:lstStyle/>
        <a:p>
          <a:r>
            <a:rPr lang="en-US" dirty="0" smtClean="0">
              <a:solidFill>
                <a:schemeClr val="bg2"/>
              </a:solidFill>
            </a:rPr>
            <a:t>Host Performance</a:t>
          </a:r>
        </a:p>
      </dgm:t>
    </dgm:pt>
    <dgm:pt modelId="{741EC980-D9A7-497E-B8B1-953518128DD3}" type="parTrans" cxnId="{99C6A9B7-19A5-4763-A211-067019229E49}">
      <dgm:prSet/>
      <dgm:spPr/>
      <dgm:t>
        <a:bodyPr/>
        <a:lstStyle/>
        <a:p>
          <a:endParaRPr lang="en-US">
            <a:solidFill>
              <a:schemeClr val="bg2"/>
            </a:solidFill>
          </a:endParaRPr>
        </a:p>
      </dgm:t>
    </dgm:pt>
    <dgm:pt modelId="{1233B1CC-3A17-4017-9073-B48ABC03E278}" type="sibTrans" cxnId="{99C6A9B7-19A5-4763-A211-067019229E49}">
      <dgm:prSet/>
      <dgm:spPr/>
      <dgm:t>
        <a:bodyPr/>
        <a:lstStyle/>
        <a:p>
          <a:endParaRPr lang="en-US">
            <a:solidFill>
              <a:schemeClr val="bg2"/>
            </a:solidFill>
          </a:endParaRPr>
        </a:p>
      </dgm:t>
    </dgm:pt>
    <dgm:pt modelId="{EE8F9D78-B028-41EE-9A23-DAE7A1A980E0}">
      <dgm:prSet/>
      <dgm:spPr>
        <a:noFill/>
        <a:ln>
          <a:solidFill>
            <a:schemeClr val="bg2">
              <a:lumMod val="40000"/>
              <a:lumOff val="60000"/>
            </a:schemeClr>
          </a:solidFill>
        </a:ln>
      </dgm:spPr>
      <dgm:t>
        <a:bodyPr/>
        <a:lstStyle/>
        <a:p>
          <a:r>
            <a:rPr lang="en-US" dirty="0" smtClean="0">
              <a:solidFill>
                <a:schemeClr val="bg2"/>
              </a:solidFill>
            </a:rPr>
            <a:t>CPU and Memory</a:t>
          </a:r>
        </a:p>
      </dgm:t>
    </dgm:pt>
    <dgm:pt modelId="{A91CA01A-0303-4FCC-8F52-E0E637102A5B}" type="parTrans" cxnId="{A04E48EC-F508-45D6-9691-9255CCC19A8B}">
      <dgm:prSet/>
      <dgm:spPr/>
      <dgm:t>
        <a:bodyPr/>
        <a:lstStyle/>
        <a:p>
          <a:endParaRPr lang="en-US">
            <a:solidFill>
              <a:schemeClr val="bg2"/>
            </a:solidFill>
          </a:endParaRPr>
        </a:p>
      </dgm:t>
    </dgm:pt>
    <dgm:pt modelId="{B1E74E3A-F725-4D19-B140-9F0A2AA622AD}" type="sibTrans" cxnId="{A04E48EC-F508-45D6-9691-9255CCC19A8B}">
      <dgm:prSet/>
      <dgm:spPr/>
      <dgm:t>
        <a:bodyPr/>
        <a:lstStyle/>
        <a:p>
          <a:endParaRPr lang="en-US">
            <a:solidFill>
              <a:schemeClr val="bg2"/>
            </a:solidFill>
          </a:endParaRPr>
        </a:p>
      </dgm:t>
    </dgm:pt>
    <dgm:pt modelId="{63B9FABE-35C7-4281-A2D5-03DD431E9987}">
      <dgm:prSet/>
      <dgm:spPr>
        <a:noFill/>
        <a:ln>
          <a:solidFill>
            <a:schemeClr val="bg2">
              <a:lumMod val="40000"/>
              <a:lumOff val="60000"/>
            </a:schemeClr>
          </a:solidFill>
        </a:ln>
      </dgm:spPr>
      <dgm:t>
        <a:bodyPr/>
        <a:lstStyle/>
        <a:p>
          <a:endParaRPr lang="en-US" dirty="0" smtClean="0">
            <a:solidFill>
              <a:schemeClr val="bg2"/>
            </a:solidFill>
          </a:endParaRPr>
        </a:p>
      </dgm:t>
    </dgm:pt>
    <dgm:pt modelId="{A0D9DCE8-FF06-4367-81BA-64C3DA826CA1}" type="parTrans" cxnId="{A8F70680-4A0E-4BED-A141-F22D7BA81CB7}">
      <dgm:prSet/>
      <dgm:spPr/>
      <dgm:t>
        <a:bodyPr/>
        <a:lstStyle/>
        <a:p>
          <a:endParaRPr lang="en-US">
            <a:solidFill>
              <a:schemeClr val="bg2"/>
            </a:solidFill>
          </a:endParaRPr>
        </a:p>
      </dgm:t>
    </dgm:pt>
    <dgm:pt modelId="{4CA3E483-CBF6-453D-AAB4-09A051251575}" type="sibTrans" cxnId="{A8F70680-4A0E-4BED-A141-F22D7BA81CB7}">
      <dgm:prSet/>
      <dgm:spPr/>
      <dgm:t>
        <a:bodyPr/>
        <a:lstStyle/>
        <a:p>
          <a:endParaRPr lang="en-US">
            <a:solidFill>
              <a:schemeClr val="bg2"/>
            </a:solidFill>
          </a:endParaRPr>
        </a:p>
      </dgm:t>
    </dgm:pt>
    <dgm:pt modelId="{F9D23FD7-2C01-49E9-82DD-9E4440F4F151}">
      <dgm:prSet/>
      <dgm:spPr>
        <a:noFill/>
        <a:ln>
          <a:solidFill>
            <a:schemeClr val="bg2">
              <a:lumMod val="40000"/>
              <a:lumOff val="60000"/>
            </a:schemeClr>
          </a:solidFill>
        </a:ln>
      </dgm:spPr>
      <dgm:t>
        <a:bodyPr/>
        <a:lstStyle/>
        <a:p>
          <a:r>
            <a:rPr lang="en-US" dirty="0" smtClean="0">
              <a:solidFill>
                <a:schemeClr val="bg2"/>
              </a:solidFill>
            </a:rPr>
            <a:t>Guest VM Right Sizing</a:t>
          </a:r>
        </a:p>
      </dgm:t>
    </dgm:pt>
    <dgm:pt modelId="{8E1DAC78-DBA6-447A-B33B-884937E13F97}" type="parTrans" cxnId="{B993747F-A29A-4ECC-BE5C-7C1C025A6A3D}">
      <dgm:prSet/>
      <dgm:spPr/>
      <dgm:t>
        <a:bodyPr/>
        <a:lstStyle/>
        <a:p>
          <a:endParaRPr lang="en-US">
            <a:solidFill>
              <a:schemeClr val="bg2"/>
            </a:solidFill>
          </a:endParaRPr>
        </a:p>
      </dgm:t>
    </dgm:pt>
    <dgm:pt modelId="{6C781F09-62AF-4632-8F5A-4DE5B4DD3EA5}" type="sibTrans" cxnId="{B993747F-A29A-4ECC-BE5C-7C1C025A6A3D}">
      <dgm:prSet/>
      <dgm:spPr/>
      <dgm:t>
        <a:bodyPr/>
        <a:lstStyle/>
        <a:p>
          <a:endParaRPr lang="en-US">
            <a:solidFill>
              <a:schemeClr val="bg2"/>
            </a:solidFill>
          </a:endParaRPr>
        </a:p>
      </dgm:t>
    </dgm:pt>
    <dgm:pt modelId="{3C423B03-CCD3-40C3-A6B8-775F5FA7366F}">
      <dgm:prSet/>
      <dgm:spPr>
        <a:noFill/>
        <a:ln>
          <a:solidFill>
            <a:schemeClr val="bg2">
              <a:lumMod val="40000"/>
              <a:lumOff val="60000"/>
            </a:schemeClr>
          </a:solidFill>
        </a:ln>
      </dgm:spPr>
      <dgm:t>
        <a:bodyPr/>
        <a:lstStyle/>
        <a:p>
          <a:r>
            <a:rPr lang="en-US" dirty="0" smtClean="0">
              <a:solidFill>
                <a:schemeClr val="bg2"/>
              </a:solidFill>
            </a:rPr>
            <a:t>CPU and Memory</a:t>
          </a:r>
        </a:p>
      </dgm:t>
    </dgm:pt>
    <dgm:pt modelId="{F4811BA1-6A10-469C-AB13-65A9ECAFE32C}" type="parTrans" cxnId="{C51271EC-3836-4349-8E51-4BF705428AD8}">
      <dgm:prSet/>
      <dgm:spPr/>
      <dgm:t>
        <a:bodyPr/>
        <a:lstStyle/>
        <a:p>
          <a:endParaRPr lang="en-US">
            <a:solidFill>
              <a:schemeClr val="bg2"/>
            </a:solidFill>
          </a:endParaRPr>
        </a:p>
      </dgm:t>
    </dgm:pt>
    <dgm:pt modelId="{83A2AE5E-FFFE-49AA-B2BE-CC63B576CC78}" type="sibTrans" cxnId="{C51271EC-3836-4349-8E51-4BF705428AD8}">
      <dgm:prSet/>
      <dgm:spPr/>
      <dgm:t>
        <a:bodyPr/>
        <a:lstStyle/>
        <a:p>
          <a:endParaRPr lang="en-US">
            <a:solidFill>
              <a:schemeClr val="bg2"/>
            </a:solidFill>
          </a:endParaRPr>
        </a:p>
      </dgm:t>
    </dgm:pt>
    <dgm:pt modelId="{59A9680C-B20A-4CB6-B757-34F3594A49EA}">
      <dgm:prSet/>
      <dgm:spPr>
        <a:noFill/>
        <a:ln>
          <a:solidFill>
            <a:schemeClr val="bg2">
              <a:lumMod val="40000"/>
              <a:lumOff val="60000"/>
            </a:schemeClr>
          </a:solidFill>
        </a:ln>
      </dgm:spPr>
      <dgm:t>
        <a:bodyPr/>
        <a:lstStyle/>
        <a:p>
          <a:endParaRPr lang="en-US" dirty="0" smtClean="0">
            <a:solidFill>
              <a:schemeClr val="bg2"/>
            </a:solidFill>
          </a:endParaRPr>
        </a:p>
      </dgm:t>
    </dgm:pt>
    <dgm:pt modelId="{A5ED5952-5194-4C76-8423-E567C5DDE3E7}" type="parTrans" cxnId="{09974E0A-4D5F-4CCC-861A-B6BA2D02CE5B}">
      <dgm:prSet/>
      <dgm:spPr/>
      <dgm:t>
        <a:bodyPr/>
        <a:lstStyle/>
        <a:p>
          <a:endParaRPr lang="en-US">
            <a:solidFill>
              <a:schemeClr val="bg2"/>
            </a:solidFill>
          </a:endParaRPr>
        </a:p>
      </dgm:t>
    </dgm:pt>
    <dgm:pt modelId="{178B6ED7-55DF-4BE9-AF68-3A3EBFF6B1AF}" type="sibTrans" cxnId="{09974E0A-4D5F-4CCC-861A-B6BA2D02CE5B}">
      <dgm:prSet/>
      <dgm:spPr/>
      <dgm:t>
        <a:bodyPr/>
        <a:lstStyle/>
        <a:p>
          <a:endParaRPr lang="en-US">
            <a:solidFill>
              <a:schemeClr val="bg2"/>
            </a:solidFill>
          </a:endParaRPr>
        </a:p>
      </dgm:t>
    </dgm:pt>
    <dgm:pt modelId="{BAA3B245-B278-4ABB-9214-E4713B34F200}">
      <dgm:prSet/>
      <dgm:spPr>
        <a:noFill/>
        <a:ln>
          <a:solidFill>
            <a:schemeClr val="bg2">
              <a:lumMod val="40000"/>
              <a:lumOff val="60000"/>
            </a:schemeClr>
          </a:solidFill>
        </a:ln>
      </dgm:spPr>
      <dgm:t>
        <a:bodyPr/>
        <a:lstStyle/>
        <a:p>
          <a:r>
            <a:rPr lang="en-US" dirty="0" smtClean="0">
              <a:solidFill>
                <a:schemeClr val="bg2"/>
              </a:solidFill>
            </a:rPr>
            <a:t>Extensible Framework…</a:t>
          </a:r>
        </a:p>
      </dgm:t>
    </dgm:pt>
    <dgm:pt modelId="{710252E0-F1F7-4F18-B61F-22700E2BB5F9}" type="parTrans" cxnId="{37547C98-D590-4538-B5A0-FD51B2288EC1}">
      <dgm:prSet/>
      <dgm:spPr/>
      <dgm:t>
        <a:bodyPr/>
        <a:lstStyle/>
        <a:p>
          <a:endParaRPr lang="en-US">
            <a:solidFill>
              <a:schemeClr val="bg2"/>
            </a:solidFill>
          </a:endParaRPr>
        </a:p>
      </dgm:t>
    </dgm:pt>
    <dgm:pt modelId="{9839A60E-E7B3-4AA4-A7E8-A26BC3B14C7E}" type="sibTrans" cxnId="{37547C98-D590-4538-B5A0-FD51B2288EC1}">
      <dgm:prSet/>
      <dgm:spPr/>
      <dgm:t>
        <a:bodyPr/>
        <a:lstStyle/>
        <a:p>
          <a:endParaRPr lang="en-US">
            <a:solidFill>
              <a:schemeClr val="bg2"/>
            </a:solidFill>
          </a:endParaRPr>
        </a:p>
      </dgm:t>
    </dgm:pt>
    <dgm:pt modelId="{08B6B319-1524-47F9-941C-58BE123237B5}">
      <dgm:prSet/>
      <dgm:spPr>
        <a:noFill/>
        <a:ln>
          <a:solidFill>
            <a:schemeClr val="bg2">
              <a:lumMod val="40000"/>
              <a:lumOff val="60000"/>
            </a:schemeClr>
          </a:solidFill>
        </a:ln>
      </dgm:spPr>
      <dgm:t>
        <a:bodyPr/>
        <a:lstStyle/>
        <a:p>
          <a:r>
            <a:rPr lang="en-US" dirty="0" smtClean="0">
              <a:solidFill>
                <a:schemeClr val="bg2"/>
              </a:solidFill>
            </a:rPr>
            <a:t>If you can build an MP, you can extend PRO</a:t>
          </a:r>
          <a:endParaRPr lang="en-US" dirty="0">
            <a:solidFill>
              <a:schemeClr val="bg2"/>
            </a:solidFill>
          </a:endParaRPr>
        </a:p>
      </dgm:t>
    </dgm:pt>
    <dgm:pt modelId="{70BA6FA9-2373-4472-BFDD-0BE296729622}" type="parTrans" cxnId="{1145A2FC-BA76-41F2-8613-3C3BE8A347FD}">
      <dgm:prSet/>
      <dgm:spPr/>
      <dgm:t>
        <a:bodyPr/>
        <a:lstStyle/>
        <a:p>
          <a:endParaRPr lang="en-US">
            <a:solidFill>
              <a:schemeClr val="bg2"/>
            </a:solidFill>
          </a:endParaRPr>
        </a:p>
      </dgm:t>
    </dgm:pt>
    <dgm:pt modelId="{728E89C1-AA40-405B-B73B-E0D87009C28C}" type="sibTrans" cxnId="{1145A2FC-BA76-41F2-8613-3C3BE8A347FD}">
      <dgm:prSet/>
      <dgm:spPr/>
      <dgm:t>
        <a:bodyPr/>
        <a:lstStyle/>
        <a:p>
          <a:endParaRPr lang="en-US">
            <a:solidFill>
              <a:schemeClr val="bg2"/>
            </a:solidFill>
          </a:endParaRPr>
        </a:p>
      </dgm:t>
    </dgm:pt>
    <dgm:pt modelId="{7F5F83FC-4010-4575-B365-12AD9493BEEE}" type="pres">
      <dgm:prSet presAssocID="{C66BCC47-BD75-4CF2-9C72-807B32E5F623}" presName="linear" presStyleCnt="0">
        <dgm:presLayoutVars>
          <dgm:dir/>
          <dgm:resizeHandles val="exact"/>
        </dgm:presLayoutVars>
      </dgm:prSet>
      <dgm:spPr/>
      <dgm:t>
        <a:bodyPr/>
        <a:lstStyle/>
        <a:p>
          <a:endParaRPr lang="en-US"/>
        </a:p>
      </dgm:t>
    </dgm:pt>
    <dgm:pt modelId="{02F815CB-333A-44C8-B1A4-38EEA838EEE9}" type="pres">
      <dgm:prSet presAssocID="{FE155838-4356-4899-90B7-1147CA29064A}" presName="comp" presStyleCnt="0"/>
      <dgm:spPr/>
      <dgm:t>
        <a:bodyPr/>
        <a:lstStyle/>
        <a:p>
          <a:endParaRPr lang="en-US"/>
        </a:p>
      </dgm:t>
    </dgm:pt>
    <dgm:pt modelId="{42496208-85A1-459E-861D-CCD7F42DBEE4}" type="pres">
      <dgm:prSet presAssocID="{FE155838-4356-4899-90B7-1147CA29064A}" presName="box" presStyleLbl="node1" presStyleIdx="0" presStyleCnt="3"/>
      <dgm:spPr/>
      <dgm:t>
        <a:bodyPr/>
        <a:lstStyle/>
        <a:p>
          <a:endParaRPr lang="en-US"/>
        </a:p>
      </dgm:t>
    </dgm:pt>
    <dgm:pt modelId="{71394B20-E779-49BC-8F1F-9429820BF96E}" type="pres">
      <dgm:prSet presAssocID="{FE155838-4356-4899-90B7-1147CA29064A}" presName="img" presStyleLbl="fgImgPlace1" presStyleIdx="0" presStyleCnt="3"/>
      <dgm:spPr>
        <a:blipFill rotWithShape="0">
          <a:blip xmlns:r="http://schemas.openxmlformats.org/officeDocument/2006/relationships" r:embed="rId1"/>
          <a:stretch>
            <a:fillRect/>
          </a:stretch>
        </a:blipFill>
        <a:ln>
          <a:noFill/>
        </a:ln>
      </dgm:spPr>
      <dgm:t>
        <a:bodyPr/>
        <a:lstStyle/>
        <a:p>
          <a:endParaRPr lang="en-US"/>
        </a:p>
      </dgm:t>
    </dgm:pt>
    <dgm:pt modelId="{6E010B95-38D2-4A5D-8D0C-E6C9F9ED31A3}" type="pres">
      <dgm:prSet presAssocID="{FE155838-4356-4899-90B7-1147CA29064A}" presName="text" presStyleLbl="node1" presStyleIdx="0" presStyleCnt="3">
        <dgm:presLayoutVars>
          <dgm:bulletEnabled val="1"/>
        </dgm:presLayoutVars>
      </dgm:prSet>
      <dgm:spPr/>
      <dgm:t>
        <a:bodyPr/>
        <a:lstStyle/>
        <a:p>
          <a:endParaRPr lang="en-US"/>
        </a:p>
      </dgm:t>
    </dgm:pt>
    <dgm:pt modelId="{FBA4F97C-F9BC-490B-9B17-060A97FD4880}" type="pres">
      <dgm:prSet presAssocID="{1233B1CC-3A17-4017-9073-B48ABC03E278}" presName="spacer" presStyleCnt="0"/>
      <dgm:spPr/>
      <dgm:t>
        <a:bodyPr/>
        <a:lstStyle/>
        <a:p>
          <a:endParaRPr lang="en-US"/>
        </a:p>
      </dgm:t>
    </dgm:pt>
    <dgm:pt modelId="{5C5075FF-37B9-4C54-9628-1B6B2ED55930}" type="pres">
      <dgm:prSet presAssocID="{F9D23FD7-2C01-49E9-82DD-9E4440F4F151}" presName="comp" presStyleCnt="0"/>
      <dgm:spPr/>
      <dgm:t>
        <a:bodyPr/>
        <a:lstStyle/>
        <a:p>
          <a:endParaRPr lang="en-US"/>
        </a:p>
      </dgm:t>
    </dgm:pt>
    <dgm:pt modelId="{FA30F05C-B409-408F-835C-B8B2443EE594}" type="pres">
      <dgm:prSet presAssocID="{F9D23FD7-2C01-49E9-82DD-9E4440F4F151}" presName="box" presStyleLbl="node1" presStyleIdx="1" presStyleCnt="3"/>
      <dgm:spPr/>
      <dgm:t>
        <a:bodyPr/>
        <a:lstStyle/>
        <a:p>
          <a:endParaRPr lang="en-US"/>
        </a:p>
      </dgm:t>
    </dgm:pt>
    <dgm:pt modelId="{1E73E4CB-3F0C-43DF-B0DB-5CC0BEB384BD}" type="pres">
      <dgm:prSet presAssocID="{F9D23FD7-2C01-49E9-82DD-9E4440F4F151}" presName="img" presStyleLbl="fgImgPlace1" presStyleIdx="1" presStyleCnt="3"/>
      <dgm:spPr>
        <a:blipFill rotWithShape="0">
          <a:blip xmlns:r="http://schemas.openxmlformats.org/officeDocument/2006/relationships" r:embed="rId1"/>
          <a:stretch>
            <a:fillRect/>
          </a:stretch>
        </a:blipFill>
        <a:ln>
          <a:noFill/>
        </a:ln>
      </dgm:spPr>
      <dgm:t>
        <a:bodyPr/>
        <a:lstStyle/>
        <a:p>
          <a:endParaRPr lang="en-US"/>
        </a:p>
      </dgm:t>
    </dgm:pt>
    <dgm:pt modelId="{F034F0B7-F767-4B35-8772-81A0CE0C26DB}" type="pres">
      <dgm:prSet presAssocID="{F9D23FD7-2C01-49E9-82DD-9E4440F4F151}" presName="text" presStyleLbl="node1" presStyleIdx="1" presStyleCnt="3">
        <dgm:presLayoutVars>
          <dgm:bulletEnabled val="1"/>
        </dgm:presLayoutVars>
      </dgm:prSet>
      <dgm:spPr/>
      <dgm:t>
        <a:bodyPr/>
        <a:lstStyle/>
        <a:p>
          <a:endParaRPr lang="en-US"/>
        </a:p>
      </dgm:t>
    </dgm:pt>
    <dgm:pt modelId="{20B179B0-A067-407E-8D54-60350F4C0545}" type="pres">
      <dgm:prSet presAssocID="{6C781F09-62AF-4632-8F5A-4DE5B4DD3EA5}" presName="spacer" presStyleCnt="0"/>
      <dgm:spPr/>
      <dgm:t>
        <a:bodyPr/>
        <a:lstStyle/>
        <a:p>
          <a:endParaRPr lang="en-US"/>
        </a:p>
      </dgm:t>
    </dgm:pt>
    <dgm:pt modelId="{ED4C4629-173E-458F-ADB3-8ECB65EAAE1D}" type="pres">
      <dgm:prSet presAssocID="{BAA3B245-B278-4ABB-9214-E4713B34F200}" presName="comp" presStyleCnt="0"/>
      <dgm:spPr/>
      <dgm:t>
        <a:bodyPr/>
        <a:lstStyle/>
        <a:p>
          <a:endParaRPr lang="en-US"/>
        </a:p>
      </dgm:t>
    </dgm:pt>
    <dgm:pt modelId="{758706AF-BB48-47B7-A95F-E79DCC51C653}" type="pres">
      <dgm:prSet presAssocID="{BAA3B245-B278-4ABB-9214-E4713B34F200}" presName="box" presStyleLbl="node1" presStyleIdx="2" presStyleCnt="3"/>
      <dgm:spPr/>
      <dgm:t>
        <a:bodyPr/>
        <a:lstStyle/>
        <a:p>
          <a:endParaRPr lang="en-US"/>
        </a:p>
      </dgm:t>
    </dgm:pt>
    <dgm:pt modelId="{3C331FCA-F4AD-4DFD-B109-70090DD6AD48}" type="pres">
      <dgm:prSet presAssocID="{BAA3B245-B278-4ABB-9214-E4713B34F200}" presName="img" presStyleLbl="fgImgPlace1" presStyleIdx="2" presStyleCnt="3"/>
      <dgm:spPr>
        <a:blipFill rotWithShape="0">
          <a:blip xmlns:r="http://schemas.openxmlformats.org/officeDocument/2006/relationships" r:embed="rId1"/>
          <a:stretch>
            <a:fillRect/>
          </a:stretch>
        </a:blipFill>
        <a:ln>
          <a:noFill/>
        </a:ln>
      </dgm:spPr>
      <dgm:t>
        <a:bodyPr/>
        <a:lstStyle/>
        <a:p>
          <a:endParaRPr lang="en-US"/>
        </a:p>
      </dgm:t>
    </dgm:pt>
    <dgm:pt modelId="{54E6DD48-E491-4890-9099-6EECBB995BDB}" type="pres">
      <dgm:prSet presAssocID="{BAA3B245-B278-4ABB-9214-E4713B34F200}" presName="text" presStyleLbl="node1" presStyleIdx="2" presStyleCnt="3">
        <dgm:presLayoutVars>
          <dgm:bulletEnabled val="1"/>
        </dgm:presLayoutVars>
      </dgm:prSet>
      <dgm:spPr/>
      <dgm:t>
        <a:bodyPr/>
        <a:lstStyle/>
        <a:p>
          <a:endParaRPr lang="en-US"/>
        </a:p>
      </dgm:t>
    </dgm:pt>
  </dgm:ptLst>
  <dgm:cxnLst>
    <dgm:cxn modelId="{A04E48EC-F508-45D6-9691-9255CCC19A8B}" srcId="{FE155838-4356-4899-90B7-1147CA29064A}" destId="{EE8F9D78-B028-41EE-9A23-DAE7A1A980E0}" srcOrd="0" destOrd="0" parTransId="{A91CA01A-0303-4FCC-8F52-E0E637102A5B}" sibTransId="{B1E74E3A-F725-4D19-B140-9F0A2AA622AD}"/>
    <dgm:cxn modelId="{A1142846-2575-4F32-A93E-1329922D4713}" type="presOf" srcId="{3C423B03-CCD3-40C3-A6B8-775F5FA7366F}" destId="{F034F0B7-F767-4B35-8772-81A0CE0C26DB}" srcOrd="1" destOrd="1" presId="urn:microsoft.com/office/officeart/2005/8/layout/vList4#5"/>
    <dgm:cxn modelId="{22834565-DF54-4D2A-9DD9-332EE2BA2EC8}" type="presOf" srcId="{63B9FABE-35C7-4281-A2D5-03DD431E9987}" destId="{6E010B95-38D2-4A5D-8D0C-E6C9F9ED31A3}" srcOrd="1" destOrd="2" presId="urn:microsoft.com/office/officeart/2005/8/layout/vList4#5"/>
    <dgm:cxn modelId="{09974E0A-4D5F-4CCC-861A-B6BA2D02CE5B}" srcId="{F9D23FD7-2C01-49E9-82DD-9E4440F4F151}" destId="{59A9680C-B20A-4CB6-B757-34F3594A49EA}" srcOrd="1" destOrd="0" parTransId="{A5ED5952-5194-4C76-8423-E567C5DDE3E7}" sibTransId="{178B6ED7-55DF-4BE9-AF68-3A3EBFF6B1AF}"/>
    <dgm:cxn modelId="{C51271EC-3836-4349-8E51-4BF705428AD8}" srcId="{F9D23FD7-2C01-49E9-82DD-9E4440F4F151}" destId="{3C423B03-CCD3-40C3-A6B8-775F5FA7366F}" srcOrd="0" destOrd="0" parTransId="{F4811BA1-6A10-469C-AB13-65A9ECAFE32C}" sibTransId="{83A2AE5E-FFFE-49AA-B2BE-CC63B576CC78}"/>
    <dgm:cxn modelId="{B993747F-A29A-4ECC-BE5C-7C1C025A6A3D}" srcId="{C66BCC47-BD75-4CF2-9C72-807B32E5F623}" destId="{F9D23FD7-2C01-49E9-82DD-9E4440F4F151}" srcOrd="1" destOrd="0" parTransId="{8E1DAC78-DBA6-447A-B33B-884937E13F97}" sibTransId="{6C781F09-62AF-4632-8F5A-4DE5B4DD3EA5}"/>
    <dgm:cxn modelId="{72CD71FB-72ED-4280-8E55-B42A3FA10D3D}" type="presOf" srcId="{59A9680C-B20A-4CB6-B757-34F3594A49EA}" destId="{FA30F05C-B409-408F-835C-B8B2443EE594}" srcOrd="0" destOrd="2" presId="urn:microsoft.com/office/officeart/2005/8/layout/vList4#5"/>
    <dgm:cxn modelId="{4FF94586-BB10-41FA-9433-916351CEEC06}" type="presOf" srcId="{BAA3B245-B278-4ABB-9214-E4713B34F200}" destId="{758706AF-BB48-47B7-A95F-E79DCC51C653}" srcOrd="0" destOrd="0" presId="urn:microsoft.com/office/officeart/2005/8/layout/vList4#5"/>
    <dgm:cxn modelId="{D7CC0703-ED9F-4679-A448-FC4F5A1CE9D1}" type="presOf" srcId="{BAA3B245-B278-4ABB-9214-E4713B34F200}" destId="{54E6DD48-E491-4890-9099-6EECBB995BDB}" srcOrd="1" destOrd="0" presId="urn:microsoft.com/office/officeart/2005/8/layout/vList4#5"/>
    <dgm:cxn modelId="{290E6114-F996-4674-B142-0560274B9FD7}" type="presOf" srcId="{FE155838-4356-4899-90B7-1147CA29064A}" destId="{42496208-85A1-459E-861D-CCD7F42DBEE4}" srcOrd="0" destOrd="0" presId="urn:microsoft.com/office/officeart/2005/8/layout/vList4#5"/>
    <dgm:cxn modelId="{37547C98-D590-4538-B5A0-FD51B2288EC1}" srcId="{C66BCC47-BD75-4CF2-9C72-807B32E5F623}" destId="{BAA3B245-B278-4ABB-9214-E4713B34F200}" srcOrd="2" destOrd="0" parTransId="{710252E0-F1F7-4F18-B61F-22700E2BB5F9}" sibTransId="{9839A60E-E7B3-4AA4-A7E8-A26BC3B14C7E}"/>
    <dgm:cxn modelId="{99C6A9B7-19A5-4763-A211-067019229E49}" srcId="{C66BCC47-BD75-4CF2-9C72-807B32E5F623}" destId="{FE155838-4356-4899-90B7-1147CA29064A}" srcOrd="0" destOrd="0" parTransId="{741EC980-D9A7-497E-B8B1-953518128DD3}" sibTransId="{1233B1CC-3A17-4017-9073-B48ABC03E278}"/>
    <dgm:cxn modelId="{F837A748-94A4-41D7-BF1A-6497667AFDA4}" type="presOf" srcId="{EE8F9D78-B028-41EE-9A23-DAE7A1A980E0}" destId="{42496208-85A1-459E-861D-CCD7F42DBEE4}" srcOrd="0" destOrd="1" presId="urn:microsoft.com/office/officeart/2005/8/layout/vList4#5"/>
    <dgm:cxn modelId="{F41766D8-D2AB-4C78-8095-4DF072FC2BA2}" type="presOf" srcId="{3C423B03-CCD3-40C3-A6B8-775F5FA7366F}" destId="{FA30F05C-B409-408F-835C-B8B2443EE594}" srcOrd="0" destOrd="1" presId="urn:microsoft.com/office/officeart/2005/8/layout/vList4#5"/>
    <dgm:cxn modelId="{F305CD64-8082-42A0-B500-AEA895B68D9C}" type="presOf" srcId="{59A9680C-B20A-4CB6-B757-34F3594A49EA}" destId="{F034F0B7-F767-4B35-8772-81A0CE0C26DB}" srcOrd="1" destOrd="2" presId="urn:microsoft.com/office/officeart/2005/8/layout/vList4#5"/>
    <dgm:cxn modelId="{7BE4B90D-D803-43C1-A1A1-879662C2E5C3}" type="presOf" srcId="{FE155838-4356-4899-90B7-1147CA29064A}" destId="{6E010B95-38D2-4A5D-8D0C-E6C9F9ED31A3}" srcOrd="1" destOrd="0" presId="urn:microsoft.com/office/officeart/2005/8/layout/vList4#5"/>
    <dgm:cxn modelId="{1145A2FC-BA76-41F2-8613-3C3BE8A347FD}" srcId="{BAA3B245-B278-4ABB-9214-E4713B34F200}" destId="{08B6B319-1524-47F9-941C-58BE123237B5}" srcOrd="0" destOrd="0" parTransId="{70BA6FA9-2373-4472-BFDD-0BE296729622}" sibTransId="{728E89C1-AA40-405B-B73B-E0D87009C28C}"/>
    <dgm:cxn modelId="{88DCEDD2-E773-422C-B10A-B271E290A8E4}" type="presOf" srcId="{C66BCC47-BD75-4CF2-9C72-807B32E5F623}" destId="{7F5F83FC-4010-4575-B365-12AD9493BEEE}" srcOrd="0" destOrd="0" presId="urn:microsoft.com/office/officeart/2005/8/layout/vList4#5"/>
    <dgm:cxn modelId="{A8F70680-4A0E-4BED-A141-F22D7BA81CB7}" srcId="{FE155838-4356-4899-90B7-1147CA29064A}" destId="{63B9FABE-35C7-4281-A2D5-03DD431E9987}" srcOrd="1" destOrd="0" parTransId="{A0D9DCE8-FF06-4367-81BA-64C3DA826CA1}" sibTransId="{4CA3E483-CBF6-453D-AAB4-09A051251575}"/>
    <dgm:cxn modelId="{30D93785-A39E-4514-B66B-C0E57FBA59A7}" type="presOf" srcId="{63B9FABE-35C7-4281-A2D5-03DD431E9987}" destId="{42496208-85A1-459E-861D-CCD7F42DBEE4}" srcOrd="0" destOrd="2" presId="urn:microsoft.com/office/officeart/2005/8/layout/vList4#5"/>
    <dgm:cxn modelId="{E62F00DA-28F1-4322-930B-32DB22B531AB}" type="presOf" srcId="{08B6B319-1524-47F9-941C-58BE123237B5}" destId="{758706AF-BB48-47B7-A95F-E79DCC51C653}" srcOrd="0" destOrd="1" presId="urn:microsoft.com/office/officeart/2005/8/layout/vList4#5"/>
    <dgm:cxn modelId="{F7EC51A3-0778-439B-A8E4-F8A52B39D41B}" type="presOf" srcId="{F9D23FD7-2C01-49E9-82DD-9E4440F4F151}" destId="{FA30F05C-B409-408F-835C-B8B2443EE594}" srcOrd="0" destOrd="0" presId="urn:microsoft.com/office/officeart/2005/8/layout/vList4#5"/>
    <dgm:cxn modelId="{C9CFFC28-CE10-49BD-8BEB-26B11BC1594D}" type="presOf" srcId="{08B6B319-1524-47F9-941C-58BE123237B5}" destId="{54E6DD48-E491-4890-9099-6EECBB995BDB}" srcOrd="1" destOrd="1" presId="urn:microsoft.com/office/officeart/2005/8/layout/vList4#5"/>
    <dgm:cxn modelId="{E622F630-946A-4971-9E72-BD73A6E12253}" type="presOf" srcId="{F9D23FD7-2C01-49E9-82DD-9E4440F4F151}" destId="{F034F0B7-F767-4B35-8772-81A0CE0C26DB}" srcOrd="1" destOrd="0" presId="urn:microsoft.com/office/officeart/2005/8/layout/vList4#5"/>
    <dgm:cxn modelId="{208D53B0-F804-478B-A2D4-317E17575CFF}" type="presOf" srcId="{EE8F9D78-B028-41EE-9A23-DAE7A1A980E0}" destId="{6E010B95-38D2-4A5D-8D0C-E6C9F9ED31A3}" srcOrd="1" destOrd="1" presId="urn:microsoft.com/office/officeart/2005/8/layout/vList4#5"/>
    <dgm:cxn modelId="{D8022FF7-6903-4382-B7BB-FAD341EF5882}" type="presParOf" srcId="{7F5F83FC-4010-4575-B365-12AD9493BEEE}" destId="{02F815CB-333A-44C8-B1A4-38EEA838EEE9}" srcOrd="0" destOrd="0" presId="urn:microsoft.com/office/officeart/2005/8/layout/vList4#5"/>
    <dgm:cxn modelId="{050DFEF3-820E-4878-B75A-8F04A481E028}" type="presParOf" srcId="{02F815CB-333A-44C8-B1A4-38EEA838EEE9}" destId="{42496208-85A1-459E-861D-CCD7F42DBEE4}" srcOrd="0" destOrd="0" presId="urn:microsoft.com/office/officeart/2005/8/layout/vList4#5"/>
    <dgm:cxn modelId="{5628466E-23EA-484D-8104-DBE55640F0B1}" type="presParOf" srcId="{02F815CB-333A-44C8-B1A4-38EEA838EEE9}" destId="{71394B20-E779-49BC-8F1F-9429820BF96E}" srcOrd="1" destOrd="0" presId="urn:microsoft.com/office/officeart/2005/8/layout/vList4#5"/>
    <dgm:cxn modelId="{28CEE644-72B2-4DEA-9000-B62E1B88CC08}" type="presParOf" srcId="{02F815CB-333A-44C8-B1A4-38EEA838EEE9}" destId="{6E010B95-38D2-4A5D-8D0C-E6C9F9ED31A3}" srcOrd="2" destOrd="0" presId="urn:microsoft.com/office/officeart/2005/8/layout/vList4#5"/>
    <dgm:cxn modelId="{BF528A1D-D9B9-456E-90CD-44C5918C704A}" type="presParOf" srcId="{7F5F83FC-4010-4575-B365-12AD9493BEEE}" destId="{FBA4F97C-F9BC-490B-9B17-060A97FD4880}" srcOrd="1" destOrd="0" presId="urn:microsoft.com/office/officeart/2005/8/layout/vList4#5"/>
    <dgm:cxn modelId="{D2B492EB-BD46-4CBF-B3B9-042B54B8D376}" type="presParOf" srcId="{7F5F83FC-4010-4575-B365-12AD9493BEEE}" destId="{5C5075FF-37B9-4C54-9628-1B6B2ED55930}" srcOrd="2" destOrd="0" presId="urn:microsoft.com/office/officeart/2005/8/layout/vList4#5"/>
    <dgm:cxn modelId="{64BEE3BA-51D5-4598-B442-F618116AC739}" type="presParOf" srcId="{5C5075FF-37B9-4C54-9628-1B6B2ED55930}" destId="{FA30F05C-B409-408F-835C-B8B2443EE594}" srcOrd="0" destOrd="0" presId="urn:microsoft.com/office/officeart/2005/8/layout/vList4#5"/>
    <dgm:cxn modelId="{70CF1B55-BAA1-42E6-BBF9-70DBD5C67550}" type="presParOf" srcId="{5C5075FF-37B9-4C54-9628-1B6B2ED55930}" destId="{1E73E4CB-3F0C-43DF-B0DB-5CC0BEB384BD}" srcOrd="1" destOrd="0" presId="urn:microsoft.com/office/officeart/2005/8/layout/vList4#5"/>
    <dgm:cxn modelId="{0119EF50-97FB-4F28-A7AF-F93E74444D88}" type="presParOf" srcId="{5C5075FF-37B9-4C54-9628-1B6B2ED55930}" destId="{F034F0B7-F767-4B35-8772-81A0CE0C26DB}" srcOrd="2" destOrd="0" presId="urn:microsoft.com/office/officeart/2005/8/layout/vList4#5"/>
    <dgm:cxn modelId="{3FDF8707-8198-43B8-8402-C8BA3DB98496}" type="presParOf" srcId="{7F5F83FC-4010-4575-B365-12AD9493BEEE}" destId="{20B179B0-A067-407E-8D54-60350F4C0545}" srcOrd="3" destOrd="0" presId="urn:microsoft.com/office/officeart/2005/8/layout/vList4#5"/>
    <dgm:cxn modelId="{065B796E-A56D-45C9-B5C3-2E1BD733A354}" type="presParOf" srcId="{7F5F83FC-4010-4575-B365-12AD9493BEEE}" destId="{ED4C4629-173E-458F-ADB3-8ECB65EAAE1D}" srcOrd="4" destOrd="0" presId="urn:microsoft.com/office/officeart/2005/8/layout/vList4#5"/>
    <dgm:cxn modelId="{F6473EA9-3B8B-4B84-A4F7-A5F3599D06D5}" type="presParOf" srcId="{ED4C4629-173E-458F-ADB3-8ECB65EAAE1D}" destId="{758706AF-BB48-47B7-A95F-E79DCC51C653}" srcOrd="0" destOrd="0" presId="urn:microsoft.com/office/officeart/2005/8/layout/vList4#5"/>
    <dgm:cxn modelId="{01C1AB84-A4D6-46EC-8579-0FBA4FB165FA}" type="presParOf" srcId="{ED4C4629-173E-458F-ADB3-8ECB65EAAE1D}" destId="{3C331FCA-F4AD-4DFD-B109-70090DD6AD48}" srcOrd="1" destOrd="0" presId="urn:microsoft.com/office/officeart/2005/8/layout/vList4#5"/>
    <dgm:cxn modelId="{2044F092-32FA-4F8E-A581-E3EDE1940034}" type="presParOf" srcId="{ED4C4629-173E-458F-ADB3-8ECB65EAAE1D}" destId="{54E6DD48-E491-4890-9099-6EECBB995BDB}" srcOrd="2" destOrd="0" presId="urn:microsoft.com/office/officeart/2005/8/layout/vList4#5"/>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91F925-A0A9-415E-AB8D-28DA6B84A0C8}" type="doc">
      <dgm:prSet loTypeId="urn:microsoft.com/office/officeart/2005/8/layout/vList4#2" loCatId="list" qsTypeId="urn:microsoft.com/office/officeart/2005/8/quickstyle/simple4" qsCatId="simple" csTypeId="urn:microsoft.com/office/officeart/2005/8/colors/colorful1#1" csCatId="colorful" phldr="1"/>
      <dgm:spPr/>
      <dgm:t>
        <a:bodyPr/>
        <a:lstStyle/>
        <a:p>
          <a:endParaRPr lang="en-US"/>
        </a:p>
      </dgm:t>
    </dgm:pt>
    <dgm:pt modelId="{8DD07F78-982D-42CC-A5AB-0F4481194182}">
      <dgm:prSet phldrT="[Text]" custT="1"/>
      <dgm:spPr/>
      <dgm:t>
        <a:bodyPr/>
        <a:lstStyle/>
        <a:p>
          <a:r>
            <a:rPr lang="en-US" sz="1400" dirty="0" smtClean="0">
              <a:solidFill>
                <a:schemeClr val="tx1"/>
              </a:solidFill>
            </a:rPr>
            <a:t>Maintain and prove system’s compliance with security standards like CIS, NIST, DISA &amp; ISO and regulatory requirements like PCI, SOX, NERC &amp; HIPAA. Over 20,000 built-in tests immediately assess and score both physical and virtual system configurations against these best practices, then provide an auditable record of each device’s compliance state. The compliance details are presented as PRO Tips and alerts that provide step-by-step remediation guidance and advice</a:t>
          </a:r>
          <a:endParaRPr lang="en-US" sz="1400" dirty="0">
            <a:solidFill>
              <a:schemeClr val="tx1"/>
            </a:solidFill>
          </a:endParaRPr>
        </a:p>
      </dgm:t>
    </dgm:pt>
    <dgm:pt modelId="{267FB438-166D-446C-9D79-D4CF4E9023BB}" type="parTrans" cxnId="{F10F2C8D-3AE5-4235-9B2A-AF388F52EF6E}">
      <dgm:prSet/>
      <dgm:spPr/>
      <dgm:t>
        <a:bodyPr/>
        <a:lstStyle/>
        <a:p>
          <a:endParaRPr lang="en-US"/>
        </a:p>
      </dgm:t>
    </dgm:pt>
    <dgm:pt modelId="{C10FEC1C-3DF4-49D1-AD96-E719A36FFB6C}" type="sibTrans" cxnId="{F10F2C8D-3AE5-4235-9B2A-AF388F52EF6E}">
      <dgm:prSet/>
      <dgm:spPr/>
      <dgm:t>
        <a:bodyPr/>
        <a:lstStyle/>
        <a:p>
          <a:endParaRPr lang="en-US"/>
        </a:p>
      </dgm:t>
    </dgm:pt>
    <dgm:pt modelId="{32AE44D8-B46E-40BB-9971-ECC2314311F2}">
      <dgm:prSet phldrT="[Text]" custT="1"/>
      <dgm:spPr/>
      <dgm:t>
        <a:bodyPr/>
        <a:lstStyle/>
        <a:p>
          <a:pPr algn="l"/>
          <a:r>
            <a:rPr lang="en-US" sz="1400" dirty="0" smtClean="0">
              <a:solidFill>
                <a:schemeClr val="tx1"/>
              </a:solidFill>
            </a:rPr>
            <a:t>Monitors health and performance of data center SAN infrastructure, monitoring IO performance from the server to the data in the SAN—if link congestion exceeds a set threshold, a PRO Tip recommends VM migration</a:t>
          </a:r>
        </a:p>
        <a:p>
          <a:pPr algn="l"/>
          <a:r>
            <a:rPr lang="en-US" sz="1400" dirty="0" smtClean="0">
              <a:solidFill>
                <a:schemeClr val="tx1"/>
              </a:solidFill>
            </a:rPr>
            <a:t>from that host</a:t>
          </a:r>
          <a:endParaRPr lang="en-US" sz="1400" dirty="0">
            <a:solidFill>
              <a:schemeClr val="tx1"/>
            </a:solidFill>
          </a:endParaRPr>
        </a:p>
      </dgm:t>
    </dgm:pt>
    <dgm:pt modelId="{715A37C2-A5AB-4377-8BCE-FEE335061B76}" type="parTrans" cxnId="{5CFE6AA6-EFB2-45A5-9428-5C6BC6C13F67}">
      <dgm:prSet/>
      <dgm:spPr/>
      <dgm:t>
        <a:bodyPr/>
        <a:lstStyle/>
        <a:p>
          <a:endParaRPr lang="en-US"/>
        </a:p>
      </dgm:t>
    </dgm:pt>
    <dgm:pt modelId="{DB84A2CE-F868-4699-B060-206541FA5E31}" type="sibTrans" cxnId="{5CFE6AA6-EFB2-45A5-9428-5C6BC6C13F67}">
      <dgm:prSet/>
      <dgm:spPr/>
      <dgm:t>
        <a:bodyPr/>
        <a:lstStyle/>
        <a:p>
          <a:endParaRPr lang="en-US"/>
        </a:p>
      </dgm:t>
    </dgm:pt>
    <dgm:pt modelId="{8A581DDC-212C-4195-92D9-4C11CC26F19E}">
      <dgm:prSet custT="1"/>
      <dgm:spPr/>
      <dgm:t>
        <a:bodyPr/>
        <a:lstStyle/>
        <a:p>
          <a:r>
            <a:rPr lang="en-US" sz="1400" dirty="0" smtClean="0">
              <a:solidFill>
                <a:schemeClr val="tx1"/>
              </a:solidFill>
            </a:rPr>
            <a:t>Monitors incoming and outgoing I/O traffic across Emulex HBAs and CNAs running on Windows® Hyper-VTM tracking the input/RX and output/TX connections on the adapter’s physical port for high bandwidth utilization. If thresholds are exceeded a PRO Tip recommends migration of VMs to reduce the I/O traffic load</a:t>
          </a:r>
          <a:endParaRPr lang="en-US" sz="1400" dirty="0">
            <a:solidFill>
              <a:schemeClr val="tx1"/>
            </a:solidFill>
          </a:endParaRPr>
        </a:p>
      </dgm:t>
    </dgm:pt>
    <dgm:pt modelId="{AC2A0D1E-E0E5-4766-BBF7-366BFC5664FB}" type="parTrans" cxnId="{DDA62967-C6EC-4192-91C0-892DE23E47CB}">
      <dgm:prSet/>
      <dgm:spPr/>
      <dgm:t>
        <a:bodyPr/>
        <a:lstStyle/>
        <a:p>
          <a:endParaRPr lang="en-US"/>
        </a:p>
      </dgm:t>
    </dgm:pt>
    <dgm:pt modelId="{FD9D6834-8920-4B5E-9F9E-01294B0653D9}" type="sibTrans" cxnId="{DDA62967-C6EC-4192-91C0-892DE23E47CB}">
      <dgm:prSet/>
      <dgm:spPr/>
      <dgm:t>
        <a:bodyPr/>
        <a:lstStyle/>
        <a:p>
          <a:endParaRPr lang="en-US"/>
        </a:p>
      </dgm:t>
    </dgm:pt>
    <dgm:pt modelId="{01B79217-9D3B-4664-AD96-78E8F095747C}">
      <dgm:prSet custT="1"/>
      <dgm:spPr/>
      <dgm:t>
        <a:bodyPr/>
        <a:lstStyle/>
        <a:p>
          <a:r>
            <a:rPr lang="en-US" sz="1400" dirty="0" smtClean="0">
              <a:solidFill>
                <a:schemeClr val="tx1"/>
              </a:solidFill>
            </a:rPr>
            <a:t>Integrates Dell </a:t>
          </a:r>
          <a:r>
            <a:rPr lang="en-US" sz="1400" dirty="0" err="1" smtClean="0">
              <a:solidFill>
                <a:schemeClr val="tx1"/>
              </a:solidFill>
            </a:rPr>
            <a:t>PowerEdgeTM</a:t>
          </a:r>
          <a:r>
            <a:rPr lang="en-US" sz="1400" dirty="0" smtClean="0">
              <a:solidFill>
                <a:schemeClr val="tx1"/>
              </a:solidFill>
            </a:rPr>
            <a:t> Blade and Server knowledge to generate alerts for monitored hosts that transition to unhealthy states.  Based on alert severity of the health status of power, temperature, memory, storage controller, or disk, Dell PRO-Pack notifications generate recommended remediation actions such as migration of VMs or placement of servers in maintenance mode</a:t>
          </a:r>
          <a:endParaRPr lang="en-US" sz="1400" dirty="0">
            <a:solidFill>
              <a:schemeClr val="tx1"/>
            </a:solidFill>
          </a:endParaRPr>
        </a:p>
      </dgm:t>
    </dgm:pt>
    <dgm:pt modelId="{FC649FBE-7BFD-4576-8F74-21D2DDE07598}" type="parTrans" cxnId="{77571D9F-9C90-4AC4-BAB3-686C2B8E7D74}">
      <dgm:prSet/>
      <dgm:spPr/>
      <dgm:t>
        <a:bodyPr/>
        <a:lstStyle/>
        <a:p>
          <a:endParaRPr lang="en-US"/>
        </a:p>
      </dgm:t>
    </dgm:pt>
    <dgm:pt modelId="{9B9617F6-339D-47F1-B343-15FCB534E14C}" type="sibTrans" cxnId="{77571D9F-9C90-4AC4-BAB3-686C2B8E7D74}">
      <dgm:prSet/>
      <dgm:spPr/>
      <dgm:t>
        <a:bodyPr/>
        <a:lstStyle/>
        <a:p>
          <a:endParaRPr lang="en-US"/>
        </a:p>
      </dgm:t>
    </dgm:pt>
    <dgm:pt modelId="{726B9058-E77D-4FF7-80D2-DE6C514079D1}">
      <dgm:prSet custT="1"/>
      <dgm:spPr/>
      <dgm:t>
        <a:bodyPr/>
        <a:lstStyle/>
        <a:p>
          <a:r>
            <a:rPr lang="en-US" sz="1400" dirty="0" smtClean="0">
              <a:solidFill>
                <a:schemeClr val="tx1"/>
              </a:solidFill>
            </a:rPr>
            <a:t>For non-Windows operating systems and non-Microsoft application technologies enables intelligent virtual machine tuning based upon non-Microsoft system resource, network storage, and application monitoring based on user-definable numeric thresholds</a:t>
          </a:r>
          <a:endParaRPr lang="en-US" sz="1400" dirty="0">
            <a:solidFill>
              <a:schemeClr val="tx1"/>
            </a:solidFill>
          </a:endParaRPr>
        </a:p>
      </dgm:t>
    </dgm:pt>
    <dgm:pt modelId="{372897B4-6385-4FB3-97E9-2CEC3E0E4FD9}" type="parTrans" cxnId="{214EBB52-50A3-40A9-8C0A-9CDC30413429}">
      <dgm:prSet/>
      <dgm:spPr/>
      <dgm:t>
        <a:bodyPr/>
        <a:lstStyle/>
        <a:p>
          <a:endParaRPr lang="en-US"/>
        </a:p>
      </dgm:t>
    </dgm:pt>
    <dgm:pt modelId="{1DA84864-FFCF-4F32-831A-99D4B5F500CD}" type="sibTrans" cxnId="{214EBB52-50A3-40A9-8C0A-9CDC30413429}">
      <dgm:prSet/>
      <dgm:spPr/>
      <dgm:t>
        <a:bodyPr/>
        <a:lstStyle/>
        <a:p>
          <a:endParaRPr lang="en-US"/>
        </a:p>
      </dgm:t>
    </dgm:pt>
    <dgm:pt modelId="{3BAC2432-89FA-4B35-AA84-9CEB6F78FED7}" type="pres">
      <dgm:prSet presAssocID="{6691F925-A0A9-415E-AB8D-28DA6B84A0C8}" presName="linear" presStyleCnt="0">
        <dgm:presLayoutVars>
          <dgm:dir/>
          <dgm:resizeHandles val="exact"/>
        </dgm:presLayoutVars>
      </dgm:prSet>
      <dgm:spPr/>
      <dgm:t>
        <a:bodyPr/>
        <a:lstStyle/>
        <a:p>
          <a:endParaRPr lang="en-US"/>
        </a:p>
      </dgm:t>
    </dgm:pt>
    <dgm:pt modelId="{B348FDFC-E82F-4BC1-B94E-85739EF7B610}" type="pres">
      <dgm:prSet presAssocID="{8DD07F78-982D-42CC-A5AB-0F4481194182}" presName="comp" presStyleCnt="0"/>
      <dgm:spPr/>
      <dgm:t>
        <a:bodyPr/>
        <a:lstStyle/>
        <a:p>
          <a:endParaRPr lang="en-US"/>
        </a:p>
      </dgm:t>
    </dgm:pt>
    <dgm:pt modelId="{7F03AF37-BAC8-4B69-9509-255997DAAC4F}" type="pres">
      <dgm:prSet presAssocID="{8DD07F78-982D-42CC-A5AB-0F4481194182}" presName="box" presStyleLbl="node1" presStyleIdx="0" presStyleCnt="5" custScaleY="81657"/>
      <dgm:spPr/>
      <dgm:t>
        <a:bodyPr/>
        <a:lstStyle/>
        <a:p>
          <a:endParaRPr lang="en-US"/>
        </a:p>
      </dgm:t>
    </dgm:pt>
    <dgm:pt modelId="{EEEDDA38-A672-46AE-8F19-429B5AAD9546}" type="pres">
      <dgm:prSet presAssocID="{8DD07F78-982D-42CC-A5AB-0F4481194182}" presName="img" presStyleLbl="fgImgPlace1" presStyleIdx="0" presStyleCnt="5" custScaleY="44017"/>
      <dgm:spPr>
        <a:blipFill rotWithShape="0">
          <a:blip xmlns:r="http://schemas.openxmlformats.org/officeDocument/2006/relationships" r:embed="rId1"/>
          <a:stretch>
            <a:fillRect/>
          </a:stretch>
        </a:blipFill>
      </dgm:spPr>
      <dgm:t>
        <a:bodyPr/>
        <a:lstStyle/>
        <a:p>
          <a:endParaRPr lang="en-US"/>
        </a:p>
      </dgm:t>
    </dgm:pt>
    <dgm:pt modelId="{76EFCC53-50BF-432F-8B76-1FD03C328B97}" type="pres">
      <dgm:prSet presAssocID="{8DD07F78-982D-42CC-A5AB-0F4481194182}" presName="text" presStyleLbl="node1" presStyleIdx="0" presStyleCnt="5">
        <dgm:presLayoutVars>
          <dgm:bulletEnabled val="1"/>
        </dgm:presLayoutVars>
      </dgm:prSet>
      <dgm:spPr/>
      <dgm:t>
        <a:bodyPr/>
        <a:lstStyle/>
        <a:p>
          <a:endParaRPr lang="en-US"/>
        </a:p>
      </dgm:t>
    </dgm:pt>
    <dgm:pt modelId="{86ED9A4C-3AEA-4A8E-AEB6-0286FD4EFCE2}" type="pres">
      <dgm:prSet presAssocID="{C10FEC1C-3DF4-49D1-AD96-E719A36FFB6C}" presName="spacer" presStyleCnt="0"/>
      <dgm:spPr/>
      <dgm:t>
        <a:bodyPr/>
        <a:lstStyle/>
        <a:p>
          <a:endParaRPr lang="en-US"/>
        </a:p>
      </dgm:t>
    </dgm:pt>
    <dgm:pt modelId="{9CB2535C-1AA8-4A2D-A450-2AA28D0067FF}" type="pres">
      <dgm:prSet presAssocID="{8A581DDC-212C-4195-92D9-4C11CC26F19E}" presName="comp" presStyleCnt="0"/>
      <dgm:spPr/>
    </dgm:pt>
    <dgm:pt modelId="{88B5A04D-C3DF-4754-B150-470516C9AFEF}" type="pres">
      <dgm:prSet presAssocID="{8A581DDC-212C-4195-92D9-4C11CC26F19E}" presName="box" presStyleLbl="node1" presStyleIdx="1" presStyleCnt="5" custScaleY="58870"/>
      <dgm:spPr/>
      <dgm:t>
        <a:bodyPr/>
        <a:lstStyle/>
        <a:p>
          <a:endParaRPr lang="en-US"/>
        </a:p>
      </dgm:t>
    </dgm:pt>
    <dgm:pt modelId="{728AC5A2-17E0-47CB-9E6F-D3BB13388FB2}" type="pres">
      <dgm:prSet presAssocID="{8A581DDC-212C-4195-92D9-4C11CC26F19E}" presName="img" presStyleLbl="fgImgPlace1" presStyleIdx="1" presStyleCnt="5" custScaleY="61837"/>
      <dgm:spPr>
        <a:blipFill rotWithShape="0">
          <a:blip xmlns:r="http://schemas.openxmlformats.org/officeDocument/2006/relationships" r:embed="rId2"/>
          <a:stretch>
            <a:fillRect/>
          </a:stretch>
        </a:blipFill>
        <a:ln>
          <a:solidFill>
            <a:schemeClr val="tx1"/>
          </a:solidFill>
        </a:ln>
      </dgm:spPr>
      <dgm:t>
        <a:bodyPr/>
        <a:lstStyle/>
        <a:p>
          <a:endParaRPr lang="en-US"/>
        </a:p>
      </dgm:t>
    </dgm:pt>
    <dgm:pt modelId="{0937DD04-C91E-41AE-A237-F71B9B6A6EC1}" type="pres">
      <dgm:prSet presAssocID="{8A581DDC-212C-4195-92D9-4C11CC26F19E}" presName="text" presStyleLbl="node1" presStyleIdx="1" presStyleCnt="5">
        <dgm:presLayoutVars>
          <dgm:bulletEnabled val="1"/>
        </dgm:presLayoutVars>
      </dgm:prSet>
      <dgm:spPr/>
      <dgm:t>
        <a:bodyPr/>
        <a:lstStyle/>
        <a:p>
          <a:endParaRPr lang="en-US"/>
        </a:p>
      </dgm:t>
    </dgm:pt>
    <dgm:pt modelId="{BEA0CE49-BBF1-445E-B19A-1E5721E2A63F}" type="pres">
      <dgm:prSet presAssocID="{FD9D6834-8920-4B5E-9F9E-01294B0653D9}" presName="spacer" presStyleCnt="0"/>
      <dgm:spPr/>
    </dgm:pt>
    <dgm:pt modelId="{43A966C1-D7A5-4379-A816-3090F1D24CED}" type="pres">
      <dgm:prSet presAssocID="{01B79217-9D3B-4664-AD96-78E8F095747C}" presName="comp" presStyleCnt="0"/>
      <dgm:spPr/>
    </dgm:pt>
    <dgm:pt modelId="{5C0CAEA2-36BA-45B3-9136-6278E19837EF}" type="pres">
      <dgm:prSet presAssocID="{01B79217-9D3B-4664-AD96-78E8F095747C}" presName="box" presStyleLbl="node1" presStyleIdx="2" presStyleCnt="5" custScaleY="57395"/>
      <dgm:spPr/>
      <dgm:t>
        <a:bodyPr/>
        <a:lstStyle/>
        <a:p>
          <a:endParaRPr lang="en-US"/>
        </a:p>
      </dgm:t>
    </dgm:pt>
    <dgm:pt modelId="{19D1DCF9-B377-4017-91BC-16190F50574F}" type="pres">
      <dgm:prSet presAssocID="{01B79217-9D3B-4664-AD96-78E8F095747C}" presName="img" presStyleLbl="fgImgPlace1" presStyleIdx="2" presStyleCnt="5" custScaleY="57127"/>
      <dgm:spPr>
        <a:blipFill rotWithShape="0">
          <a:blip xmlns:r="http://schemas.openxmlformats.org/officeDocument/2006/relationships" r:embed="rId3"/>
          <a:stretch>
            <a:fillRect/>
          </a:stretch>
        </a:blipFill>
      </dgm:spPr>
      <dgm:t>
        <a:bodyPr/>
        <a:lstStyle/>
        <a:p>
          <a:endParaRPr lang="en-US"/>
        </a:p>
      </dgm:t>
    </dgm:pt>
    <dgm:pt modelId="{610F6952-5BAA-429C-A709-879051C7010F}" type="pres">
      <dgm:prSet presAssocID="{01B79217-9D3B-4664-AD96-78E8F095747C}" presName="text" presStyleLbl="node1" presStyleIdx="2" presStyleCnt="5">
        <dgm:presLayoutVars>
          <dgm:bulletEnabled val="1"/>
        </dgm:presLayoutVars>
      </dgm:prSet>
      <dgm:spPr/>
      <dgm:t>
        <a:bodyPr/>
        <a:lstStyle/>
        <a:p>
          <a:endParaRPr lang="en-US"/>
        </a:p>
      </dgm:t>
    </dgm:pt>
    <dgm:pt modelId="{D0E95169-98F5-4196-B0DF-F32D19768209}" type="pres">
      <dgm:prSet presAssocID="{9B9617F6-339D-47F1-B343-15FCB534E14C}" presName="spacer" presStyleCnt="0"/>
      <dgm:spPr/>
    </dgm:pt>
    <dgm:pt modelId="{913902FC-78AE-4B15-8D8A-BAE312BC555F}" type="pres">
      <dgm:prSet presAssocID="{32AE44D8-B46E-40BB-9971-ECC2314311F2}" presName="comp" presStyleCnt="0"/>
      <dgm:spPr/>
      <dgm:t>
        <a:bodyPr/>
        <a:lstStyle/>
        <a:p>
          <a:endParaRPr lang="en-US"/>
        </a:p>
      </dgm:t>
    </dgm:pt>
    <dgm:pt modelId="{CB75028A-82DF-4A30-A6F7-7FCC3143FCFD}" type="pres">
      <dgm:prSet presAssocID="{32AE44D8-B46E-40BB-9971-ECC2314311F2}" presName="box" presStyleLbl="node1" presStyleIdx="3" presStyleCnt="5" custScaleY="65883"/>
      <dgm:spPr/>
      <dgm:t>
        <a:bodyPr/>
        <a:lstStyle/>
        <a:p>
          <a:endParaRPr lang="en-US"/>
        </a:p>
      </dgm:t>
    </dgm:pt>
    <dgm:pt modelId="{B62F383A-3DE0-4BBD-AD66-B559A7A9B652}" type="pres">
      <dgm:prSet presAssocID="{32AE44D8-B46E-40BB-9971-ECC2314311F2}" presName="img" presStyleLbl="fgImgPlace1" presStyleIdx="3" presStyleCnt="5" custScaleY="57365"/>
      <dgm:spPr>
        <a:blipFill rotWithShape="0">
          <a:blip xmlns:r="http://schemas.openxmlformats.org/officeDocument/2006/relationships" r:embed="rId4"/>
          <a:stretch>
            <a:fillRect/>
          </a:stretch>
        </a:blipFill>
      </dgm:spPr>
      <dgm:t>
        <a:bodyPr/>
        <a:lstStyle/>
        <a:p>
          <a:endParaRPr lang="en-US"/>
        </a:p>
      </dgm:t>
    </dgm:pt>
    <dgm:pt modelId="{A993BCD8-CA3A-47DD-9C9B-77BB19CAD9AD}" type="pres">
      <dgm:prSet presAssocID="{32AE44D8-B46E-40BB-9971-ECC2314311F2}" presName="text" presStyleLbl="node1" presStyleIdx="3" presStyleCnt="5">
        <dgm:presLayoutVars>
          <dgm:bulletEnabled val="1"/>
        </dgm:presLayoutVars>
      </dgm:prSet>
      <dgm:spPr/>
      <dgm:t>
        <a:bodyPr/>
        <a:lstStyle/>
        <a:p>
          <a:endParaRPr lang="en-US"/>
        </a:p>
      </dgm:t>
    </dgm:pt>
    <dgm:pt modelId="{A3895D6D-0964-4FA6-95DD-4F27E916C282}" type="pres">
      <dgm:prSet presAssocID="{DB84A2CE-F868-4699-B060-206541FA5E31}" presName="spacer" presStyleCnt="0"/>
      <dgm:spPr/>
    </dgm:pt>
    <dgm:pt modelId="{117291E2-BA34-43DC-8B7B-FC7DF9CBDF24}" type="pres">
      <dgm:prSet presAssocID="{726B9058-E77D-4FF7-80D2-DE6C514079D1}" presName="comp" presStyleCnt="0"/>
      <dgm:spPr/>
    </dgm:pt>
    <dgm:pt modelId="{E406EB0F-DDC6-4645-9145-1776812DE973}" type="pres">
      <dgm:prSet presAssocID="{726B9058-E77D-4FF7-80D2-DE6C514079D1}" presName="box" presStyleLbl="node1" presStyleIdx="4" presStyleCnt="5" custScaleY="63023" custLinFactNeighborY="4667"/>
      <dgm:spPr/>
      <dgm:t>
        <a:bodyPr/>
        <a:lstStyle/>
        <a:p>
          <a:endParaRPr lang="en-US"/>
        </a:p>
      </dgm:t>
    </dgm:pt>
    <dgm:pt modelId="{2D19977F-57C8-49A8-B53C-D216395335E7}" type="pres">
      <dgm:prSet presAssocID="{726B9058-E77D-4FF7-80D2-DE6C514079D1}" presName="img" presStyleLbl="fgImgPlace1" presStyleIdx="4" presStyleCnt="5" custScaleY="58644" custLinFactNeighborY="15902"/>
      <dgm:spPr>
        <a:blipFill rotWithShape="0">
          <a:blip xmlns:r="http://schemas.openxmlformats.org/officeDocument/2006/relationships" r:embed="rId5"/>
          <a:stretch>
            <a:fillRect/>
          </a:stretch>
        </a:blipFill>
      </dgm:spPr>
      <dgm:t>
        <a:bodyPr/>
        <a:lstStyle/>
        <a:p>
          <a:endParaRPr lang="en-US"/>
        </a:p>
      </dgm:t>
    </dgm:pt>
    <dgm:pt modelId="{91E0C256-F047-4845-894B-12B9C81E0D78}" type="pres">
      <dgm:prSet presAssocID="{726B9058-E77D-4FF7-80D2-DE6C514079D1}" presName="text" presStyleLbl="node1" presStyleIdx="4" presStyleCnt="5">
        <dgm:presLayoutVars>
          <dgm:bulletEnabled val="1"/>
        </dgm:presLayoutVars>
      </dgm:prSet>
      <dgm:spPr/>
      <dgm:t>
        <a:bodyPr/>
        <a:lstStyle/>
        <a:p>
          <a:endParaRPr lang="en-US"/>
        </a:p>
      </dgm:t>
    </dgm:pt>
  </dgm:ptLst>
  <dgm:cxnLst>
    <dgm:cxn modelId="{A13786DD-8D07-409E-BF47-DDD84F31C73E}" type="presOf" srcId="{726B9058-E77D-4FF7-80D2-DE6C514079D1}" destId="{E406EB0F-DDC6-4645-9145-1776812DE973}" srcOrd="0" destOrd="0" presId="urn:microsoft.com/office/officeart/2005/8/layout/vList4#2"/>
    <dgm:cxn modelId="{EF2E8465-04F0-429A-9B34-B286C6EA8DEC}" type="presOf" srcId="{01B79217-9D3B-4664-AD96-78E8F095747C}" destId="{610F6952-5BAA-429C-A709-879051C7010F}" srcOrd="1" destOrd="0" presId="urn:microsoft.com/office/officeart/2005/8/layout/vList4#2"/>
    <dgm:cxn modelId="{25903E8F-66DB-4A4A-A906-8B8B3B5DC5E2}" type="presOf" srcId="{8DD07F78-982D-42CC-A5AB-0F4481194182}" destId="{7F03AF37-BAC8-4B69-9509-255997DAAC4F}" srcOrd="0" destOrd="0" presId="urn:microsoft.com/office/officeart/2005/8/layout/vList4#2"/>
    <dgm:cxn modelId="{052F3C7E-34DD-472E-AC7D-8FB2B1155871}" type="presOf" srcId="{8DD07F78-982D-42CC-A5AB-0F4481194182}" destId="{76EFCC53-50BF-432F-8B76-1FD03C328B97}" srcOrd="1" destOrd="0" presId="urn:microsoft.com/office/officeart/2005/8/layout/vList4#2"/>
    <dgm:cxn modelId="{5CFE6AA6-EFB2-45A5-9428-5C6BC6C13F67}" srcId="{6691F925-A0A9-415E-AB8D-28DA6B84A0C8}" destId="{32AE44D8-B46E-40BB-9971-ECC2314311F2}" srcOrd="3" destOrd="0" parTransId="{715A37C2-A5AB-4377-8BCE-FEE335061B76}" sibTransId="{DB84A2CE-F868-4699-B060-206541FA5E31}"/>
    <dgm:cxn modelId="{BA6FA385-7D2B-4645-B5DD-875A51E98457}" type="presOf" srcId="{8A581DDC-212C-4195-92D9-4C11CC26F19E}" destId="{0937DD04-C91E-41AE-A237-F71B9B6A6EC1}" srcOrd="1" destOrd="0" presId="urn:microsoft.com/office/officeart/2005/8/layout/vList4#2"/>
    <dgm:cxn modelId="{D2ABDF7A-83D1-4DCB-9E87-857145464A58}" type="presOf" srcId="{32AE44D8-B46E-40BB-9971-ECC2314311F2}" destId="{CB75028A-82DF-4A30-A6F7-7FCC3143FCFD}" srcOrd="0" destOrd="0" presId="urn:microsoft.com/office/officeart/2005/8/layout/vList4#2"/>
    <dgm:cxn modelId="{7BA9EFF6-E6F4-4585-9247-20EBC0840EAB}" type="presOf" srcId="{8A581DDC-212C-4195-92D9-4C11CC26F19E}" destId="{88B5A04D-C3DF-4754-B150-470516C9AFEF}" srcOrd="0" destOrd="0" presId="urn:microsoft.com/office/officeart/2005/8/layout/vList4#2"/>
    <dgm:cxn modelId="{6515023A-153A-43DC-974D-5A667D5ED144}" type="presOf" srcId="{726B9058-E77D-4FF7-80D2-DE6C514079D1}" destId="{91E0C256-F047-4845-894B-12B9C81E0D78}" srcOrd="1" destOrd="0" presId="urn:microsoft.com/office/officeart/2005/8/layout/vList4#2"/>
    <dgm:cxn modelId="{77571D9F-9C90-4AC4-BAB3-686C2B8E7D74}" srcId="{6691F925-A0A9-415E-AB8D-28DA6B84A0C8}" destId="{01B79217-9D3B-4664-AD96-78E8F095747C}" srcOrd="2" destOrd="0" parTransId="{FC649FBE-7BFD-4576-8F74-21D2DDE07598}" sibTransId="{9B9617F6-339D-47F1-B343-15FCB534E14C}"/>
    <dgm:cxn modelId="{B45CA4CC-6E4E-44F6-BB36-A7F21A0C227D}" type="presOf" srcId="{01B79217-9D3B-4664-AD96-78E8F095747C}" destId="{5C0CAEA2-36BA-45B3-9136-6278E19837EF}" srcOrd="0" destOrd="0" presId="urn:microsoft.com/office/officeart/2005/8/layout/vList4#2"/>
    <dgm:cxn modelId="{DDA62967-C6EC-4192-91C0-892DE23E47CB}" srcId="{6691F925-A0A9-415E-AB8D-28DA6B84A0C8}" destId="{8A581DDC-212C-4195-92D9-4C11CC26F19E}" srcOrd="1" destOrd="0" parTransId="{AC2A0D1E-E0E5-4766-BBF7-366BFC5664FB}" sibTransId="{FD9D6834-8920-4B5E-9F9E-01294B0653D9}"/>
    <dgm:cxn modelId="{118FE1DC-95FF-4D3A-B669-A25CF607E7DF}" type="presOf" srcId="{32AE44D8-B46E-40BB-9971-ECC2314311F2}" destId="{A993BCD8-CA3A-47DD-9C9B-77BB19CAD9AD}" srcOrd="1" destOrd="0" presId="urn:microsoft.com/office/officeart/2005/8/layout/vList4#2"/>
    <dgm:cxn modelId="{214EBB52-50A3-40A9-8C0A-9CDC30413429}" srcId="{6691F925-A0A9-415E-AB8D-28DA6B84A0C8}" destId="{726B9058-E77D-4FF7-80D2-DE6C514079D1}" srcOrd="4" destOrd="0" parTransId="{372897B4-6385-4FB3-97E9-2CEC3E0E4FD9}" sibTransId="{1DA84864-FFCF-4F32-831A-99D4B5F500CD}"/>
    <dgm:cxn modelId="{F10F2C8D-3AE5-4235-9B2A-AF388F52EF6E}" srcId="{6691F925-A0A9-415E-AB8D-28DA6B84A0C8}" destId="{8DD07F78-982D-42CC-A5AB-0F4481194182}" srcOrd="0" destOrd="0" parTransId="{267FB438-166D-446C-9D79-D4CF4E9023BB}" sibTransId="{C10FEC1C-3DF4-49D1-AD96-E719A36FFB6C}"/>
    <dgm:cxn modelId="{43EFAFFE-9C59-4310-B306-8A92B97C4295}" type="presOf" srcId="{6691F925-A0A9-415E-AB8D-28DA6B84A0C8}" destId="{3BAC2432-89FA-4B35-AA84-9CEB6F78FED7}" srcOrd="0" destOrd="0" presId="urn:microsoft.com/office/officeart/2005/8/layout/vList4#2"/>
    <dgm:cxn modelId="{1CD7CD84-6BA2-452C-98C6-D7A96A0AA315}" type="presParOf" srcId="{3BAC2432-89FA-4B35-AA84-9CEB6F78FED7}" destId="{B348FDFC-E82F-4BC1-B94E-85739EF7B610}" srcOrd="0" destOrd="0" presId="urn:microsoft.com/office/officeart/2005/8/layout/vList4#2"/>
    <dgm:cxn modelId="{44ED89AF-82E1-4C27-B990-A7C6D3654186}" type="presParOf" srcId="{B348FDFC-E82F-4BC1-B94E-85739EF7B610}" destId="{7F03AF37-BAC8-4B69-9509-255997DAAC4F}" srcOrd="0" destOrd="0" presId="urn:microsoft.com/office/officeart/2005/8/layout/vList4#2"/>
    <dgm:cxn modelId="{8B24BF8A-4053-4BC8-979B-ECFC4A966E58}" type="presParOf" srcId="{B348FDFC-E82F-4BC1-B94E-85739EF7B610}" destId="{EEEDDA38-A672-46AE-8F19-429B5AAD9546}" srcOrd="1" destOrd="0" presId="urn:microsoft.com/office/officeart/2005/8/layout/vList4#2"/>
    <dgm:cxn modelId="{85B3CFE4-6B59-4AD1-84CF-504FA6483302}" type="presParOf" srcId="{B348FDFC-E82F-4BC1-B94E-85739EF7B610}" destId="{76EFCC53-50BF-432F-8B76-1FD03C328B97}" srcOrd="2" destOrd="0" presId="urn:microsoft.com/office/officeart/2005/8/layout/vList4#2"/>
    <dgm:cxn modelId="{B4C17C39-8852-4791-B4A9-A04FBE6447DE}" type="presParOf" srcId="{3BAC2432-89FA-4B35-AA84-9CEB6F78FED7}" destId="{86ED9A4C-3AEA-4A8E-AEB6-0286FD4EFCE2}" srcOrd="1" destOrd="0" presId="urn:microsoft.com/office/officeart/2005/8/layout/vList4#2"/>
    <dgm:cxn modelId="{3C32FACF-06D2-409E-951C-A90CC30B9F05}" type="presParOf" srcId="{3BAC2432-89FA-4B35-AA84-9CEB6F78FED7}" destId="{9CB2535C-1AA8-4A2D-A450-2AA28D0067FF}" srcOrd="2" destOrd="0" presId="urn:microsoft.com/office/officeart/2005/8/layout/vList4#2"/>
    <dgm:cxn modelId="{FA1C7BFF-1D7F-440B-8B53-C0D5F8158563}" type="presParOf" srcId="{9CB2535C-1AA8-4A2D-A450-2AA28D0067FF}" destId="{88B5A04D-C3DF-4754-B150-470516C9AFEF}" srcOrd="0" destOrd="0" presId="urn:microsoft.com/office/officeart/2005/8/layout/vList4#2"/>
    <dgm:cxn modelId="{00A891D0-EABC-4EBC-B6AF-B577974540EB}" type="presParOf" srcId="{9CB2535C-1AA8-4A2D-A450-2AA28D0067FF}" destId="{728AC5A2-17E0-47CB-9E6F-D3BB13388FB2}" srcOrd="1" destOrd="0" presId="urn:microsoft.com/office/officeart/2005/8/layout/vList4#2"/>
    <dgm:cxn modelId="{16316A07-7F71-45F9-88C9-6C4F45E28B46}" type="presParOf" srcId="{9CB2535C-1AA8-4A2D-A450-2AA28D0067FF}" destId="{0937DD04-C91E-41AE-A237-F71B9B6A6EC1}" srcOrd="2" destOrd="0" presId="urn:microsoft.com/office/officeart/2005/8/layout/vList4#2"/>
    <dgm:cxn modelId="{7481E268-6DAE-44E7-AC45-7ED14808DD98}" type="presParOf" srcId="{3BAC2432-89FA-4B35-AA84-9CEB6F78FED7}" destId="{BEA0CE49-BBF1-445E-B19A-1E5721E2A63F}" srcOrd="3" destOrd="0" presId="urn:microsoft.com/office/officeart/2005/8/layout/vList4#2"/>
    <dgm:cxn modelId="{EDA44999-FAFF-44B4-A8AD-7924AA2014B2}" type="presParOf" srcId="{3BAC2432-89FA-4B35-AA84-9CEB6F78FED7}" destId="{43A966C1-D7A5-4379-A816-3090F1D24CED}" srcOrd="4" destOrd="0" presId="urn:microsoft.com/office/officeart/2005/8/layout/vList4#2"/>
    <dgm:cxn modelId="{C93460EB-E879-4BD1-9B30-DA9C1A2BB576}" type="presParOf" srcId="{43A966C1-D7A5-4379-A816-3090F1D24CED}" destId="{5C0CAEA2-36BA-45B3-9136-6278E19837EF}" srcOrd="0" destOrd="0" presId="urn:microsoft.com/office/officeart/2005/8/layout/vList4#2"/>
    <dgm:cxn modelId="{BAA9FC69-BE23-4ACE-BFCA-B48C502DA26B}" type="presParOf" srcId="{43A966C1-D7A5-4379-A816-3090F1D24CED}" destId="{19D1DCF9-B377-4017-91BC-16190F50574F}" srcOrd="1" destOrd="0" presId="urn:microsoft.com/office/officeart/2005/8/layout/vList4#2"/>
    <dgm:cxn modelId="{204FDE8C-2EF8-430D-9CB9-E8AA625B2F1A}" type="presParOf" srcId="{43A966C1-D7A5-4379-A816-3090F1D24CED}" destId="{610F6952-5BAA-429C-A709-879051C7010F}" srcOrd="2" destOrd="0" presId="urn:microsoft.com/office/officeart/2005/8/layout/vList4#2"/>
    <dgm:cxn modelId="{CB1AF635-4795-414E-85AE-4E2C92558FFA}" type="presParOf" srcId="{3BAC2432-89FA-4B35-AA84-9CEB6F78FED7}" destId="{D0E95169-98F5-4196-B0DF-F32D19768209}" srcOrd="5" destOrd="0" presId="urn:microsoft.com/office/officeart/2005/8/layout/vList4#2"/>
    <dgm:cxn modelId="{50CC81CA-78E0-476F-A91A-16C07C094459}" type="presParOf" srcId="{3BAC2432-89FA-4B35-AA84-9CEB6F78FED7}" destId="{913902FC-78AE-4B15-8D8A-BAE312BC555F}" srcOrd="6" destOrd="0" presId="urn:microsoft.com/office/officeart/2005/8/layout/vList4#2"/>
    <dgm:cxn modelId="{419A764E-F49F-48EC-9F77-F1681D6D59FA}" type="presParOf" srcId="{913902FC-78AE-4B15-8D8A-BAE312BC555F}" destId="{CB75028A-82DF-4A30-A6F7-7FCC3143FCFD}" srcOrd="0" destOrd="0" presId="urn:microsoft.com/office/officeart/2005/8/layout/vList4#2"/>
    <dgm:cxn modelId="{BF68FF19-BB17-4B7C-A688-9E821FEBC0FA}" type="presParOf" srcId="{913902FC-78AE-4B15-8D8A-BAE312BC555F}" destId="{B62F383A-3DE0-4BBD-AD66-B559A7A9B652}" srcOrd="1" destOrd="0" presId="urn:microsoft.com/office/officeart/2005/8/layout/vList4#2"/>
    <dgm:cxn modelId="{7A0EA5ED-4E1D-4B0F-B0B9-D1C306F053AA}" type="presParOf" srcId="{913902FC-78AE-4B15-8D8A-BAE312BC555F}" destId="{A993BCD8-CA3A-47DD-9C9B-77BB19CAD9AD}" srcOrd="2" destOrd="0" presId="urn:microsoft.com/office/officeart/2005/8/layout/vList4#2"/>
    <dgm:cxn modelId="{46EA177F-A0EF-4ECC-B04A-79BBC84C8E44}" type="presParOf" srcId="{3BAC2432-89FA-4B35-AA84-9CEB6F78FED7}" destId="{A3895D6D-0964-4FA6-95DD-4F27E916C282}" srcOrd="7" destOrd="0" presId="urn:microsoft.com/office/officeart/2005/8/layout/vList4#2"/>
    <dgm:cxn modelId="{CFFF8BCC-BFAC-427D-9CA1-8FAB42EDB2BA}" type="presParOf" srcId="{3BAC2432-89FA-4B35-AA84-9CEB6F78FED7}" destId="{117291E2-BA34-43DC-8B7B-FC7DF9CBDF24}" srcOrd="8" destOrd="0" presId="urn:microsoft.com/office/officeart/2005/8/layout/vList4#2"/>
    <dgm:cxn modelId="{8F4858A8-7C3E-4C39-BC93-562D805FBAEF}" type="presParOf" srcId="{117291E2-BA34-43DC-8B7B-FC7DF9CBDF24}" destId="{E406EB0F-DDC6-4645-9145-1776812DE973}" srcOrd="0" destOrd="0" presId="urn:microsoft.com/office/officeart/2005/8/layout/vList4#2"/>
    <dgm:cxn modelId="{00F3D350-5208-4087-8E5D-C6D85C761689}" type="presParOf" srcId="{117291E2-BA34-43DC-8B7B-FC7DF9CBDF24}" destId="{2D19977F-57C8-49A8-B53C-D216395335E7}" srcOrd="1" destOrd="0" presId="urn:microsoft.com/office/officeart/2005/8/layout/vList4#2"/>
    <dgm:cxn modelId="{D119DEF2-9483-4893-B742-A056D5726C5D}" type="presParOf" srcId="{117291E2-BA34-43DC-8B7B-FC7DF9CBDF24}" destId="{91E0C256-F047-4845-894B-12B9C81E0D78}" srcOrd="2" destOrd="0" presId="urn:microsoft.com/office/officeart/2005/8/layout/vList4#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91F925-A0A9-415E-AB8D-28DA6B84A0C8}" type="doc">
      <dgm:prSet loTypeId="urn:microsoft.com/office/officeart/2005/8/layout/vList4#3" loCatId="list" qsTypeId="urn:microsoft.com/office/officeart/2005/8/quickstyle/simple4" qsCatId="simple" csTypeId="urn:microsoft.com/office/officeart/2005/8/colors/colorful1#2" csCatId="colorful" phldr="1"/>
      <dgm:spPr/>
      <dgm:t>
        <a:bodyPr/>
        <a:lstStyle/>
        <a:p>
          <a:endParaRPr lang="en-US"/>
        </a:p>
      </dgm:t>
    </dgm:pt>
    <dgm:pt modelId="{8A581DDC-212C-4195-92D9-4C11CC26F19E}">
      <dgm:prSet custT="1"/>
      <dgm:spPr/>
      <dgm:t>
        <a:bodyPr/>
        <a:lstStyle/>
        <a:p>
          <a:r>
            <a:rPr lang="en-US" sz="1800" dirty="0" smtClean="0"/>
            <a:t>	</a:t>
          </a:r>
          <a:r>
            <a:rPr lang="en-US" sz="1400" dirty="0" smtClean="0">
              <a:solidFill>
                <a:schemeClr val="tx1"/>
              </a:solidFill>
            </a:rPr>
            <a:t>QLOGIC HBA Performance Management</a:t>
          </a:r>
          <a:endParaRPr lang="en-US" sz="1400" dirty="0">
            <a:solidFill>
              <a:schemeClr val="tx1"/>
            </a:solidFill>
          </a:endParaRPr>
        </a:p>
      </dgm:t>
    </dgm:pt>
    <dgm:pt modelId="{AC2A0D1E-E0E5-4766-BBF7-366BFC5664FB}" type="parTrans" cxnId="{DDA62967-C6EC-4192-91C0-892DE23E47CB}">
      <dgm:prSet/>
      <dgm:spPr/>
      <dgm:t>
        <a:bodyPr/>
        <a:lstStyle/>
        <a:p>
          <a:endParaRPr lang="en-US"/>
        </a:p>
      </dgm:t>
    </dgm:pt>
    <dgm:pt modelId="{FD9D6834-8920-4B5E-9F9E-01294B0653D9}" type="sibTrans" cxnId="{DDA62967-C6EC-4192-91C0-892DE23E47CB}">
      <dgm:prSet/>
      <dgm:spPr/>
      <dgm:t>
        <a:bodyPr/>
        <a:lstStyle/>
        <a:p>
          <a:endParaRPr lang="en-US"/>
        </a:p>
      </dgm:t>
    </dgm:pt>
    <dgm:pt modelId="{3E380325-DAFB-4A8A-88FA-420F1FF4B5E4}">
      <dgm:prSet phldrT="[Text]" custT="1"/>
      <dgm:spPr/>
      <dgm:t>
        <a:bodyPr/>
        <a:lstStyle/>
        <a:p>
          <a:r>
            <a:rPr lang="en-US" sz="1400" dirty="0" smtClean="0">
              <a:solidFill>
                <a:schemeClr val="tx1"/>
              </a:solidFill>
            </a:rPr>
            <a:t>Monitors and discover </a:t>
          </a:r>
          <a:r>
            <a:rPr lang="en-US" sz="1400" dirty="0" err="1" smtClean="0">
              <a:solidFill>
                <a:schemeClr val="tx1"/>
              </a:solidFill>
            </a:rPr>
            <a:t>NetScalers</a:t>
          </a:r>
          <a:r>
            <a:rPr lang="en-US" sz="1400" dirty="0" smtClean="0">
              <a:solidFill>
                <a:schemeClr val="tx1"/>
              </a:solidFill>
            </a:rPr>
            <a:t>, have visibility into status, generate alerts, and perform intelligent </a:t>
          </a:r>
          <a:r>
            <a:rPr lang="en-US" sz="1400" dirty="0" err="1" smtClean="0">
              <a:solidFill>
                <a:schemeClr val="tx1"/>
              </a:solidFill>
            </a:rPr>
            <a:t>reportingon</a:t>
          </a:r>
          <a:r>
            <a:rPr lang="en-US" sz="1400" dirty="0" smtClean="0">
              <a:solidFill>
                <a:schemeClr val="tx1"/>
              </a:solidFill>
            </a:rPr>
            <a:t> performance characteristics of the </a:t>
          </a:r>
          <a:r>
            <a:rPr lang="en-US" sz="1400" dirty="0" err="1" smtClean="0">
              <a:solidFill>
                <a:schemeClr val="tx1"/>
              </a:solidFill>
            </a:rPr>
            <a:t>NetScaler</a:t>
          </a:r>
          <a:r>
            <a:rPr lang="en-US" sz="1400" dirty="0" smtClean="0">
              <a:solidFill>
                <a:schemeClr val="tx1"/>
              </a:solidFill>
            </a:rPr>
            <a:t> and the applications hosted. Workflows can be initiated to automatically start or provision VMs based on an entity’s health and automatically update </a:t>
          </a:r>
          <a:r>
            <a:rPr lang="en-US" sz="1400" dirty="0" err="1" smtClean="0">
              <a:solidFill>
                <a:schemeClr val="tx1"/>
              </a:solidFill>
            </a:rPr>
            <a:t>NetScaler</a:t>
          </a:r>
          <a:r>
            <a:rPr lang="en-US" sz="1400" dirty="0" smtClean="0">
              <a:solidFill>
                <a:schemeClr val="tx1"/>
              </a:solidFill>
            </a:rPr>
            <a:t> load balancing rules</a:t>
          </a:r>
          <a:endParaRPr lang="en-US" sz="1400" dirty="0">
            <a:solidFill>
              <a:schemeClr val="tx1"/>
            </a:solidFill>
          </a:endParaRPr>
        </a:p>
      </dgm:t>
    </dgm:pt>
    <dgm:pt modelId="{2EF1E4D3-B9AD-48D4-B288-1808F1EF8EAD}" type="parTrans" cxnId="{BD22E70F-29AE-4336-90BD-57B7E4648E8D}">
      <dgm:prSet/>
      <dgm:spPr/>
      <dgm:t>
        <a:bodyPr/>
        <a:lstStyle/>
        <a:p>
          <a:endParaRPr lang="en-US"/>
        </a:p>
      </dgm:t>
    </dgm:pt>
    <dgm:pt modelId="{A88B7B6A-067D-49E4-B53C-5067B41881E3}" type="sibTrans" cxnId="{BD22E70F-29AE-4336-90BD-57B7E4648E8D}">
      <dgm:prSet/>
      <dgm:spPr/>
      <dgm:t>
        <a:bodyPr/>
        <a:lstStyle/>
        <a:p>
          <a:endParaRPr lang="en-US"/>
        </a:p>
      </dgm:t>
    </dgm:pt>
    <dgm:pt modelId="{7674BDC8-8D6F-4B29-B0E8-605FA7855812}">
      <dgm:prSet custT="1"/>
      <dgm:spPr/>
      <dgm:t>
        <a:bodyPr/>
        <a:lstStyle/>
        <a:p>
          <a:r>
            <a:rPr lang="en-US" sz="1400" dirty="0" smtClean="0">
              <a:solidFill>
                <a:schemeClr val="tx1"/>
              </a:solidFill>
            </a:rPr>
            <a:t>Extends the native capabilities of Security Management providing users the ability to mitigate risk and remediate policy violations across virtual environments. Virtual machines can be restored to a last</a:t>
          </a:r>
        </a:p>
        <a:p>
          <a:r>
            <a:rPr lang="en-US" sz="1400" dirty="0" smtClean="0">
              <a:solidFill>
                <a:schemeClr val="tx1"/>
              </a:solidFill>
            </a:rPr>
            <a:t>known good configuration or bring new systems online in response to key policy and configuration control violations within Active Directory® or Group Policy across your Windows Server® 2003 and 2008 infrastructure</a:t>
          </a:r>
          <a:endParaRPr lang="en-US" sz="1400" dirty="0">
            <a:solidFill>
              <a:schemeClr val="tx1"/>
            </a:solidFill>
          </a:endParaRPr>
        </a:p>
      </dgm:t>
    </dgm:pt>
    <dgm:pt modelId="{428A697F-EA33-4B3D-BFB0-B4C14A5CDBD3}" type="parTrans" cxnId="{37C4E29E-A52D-496C-918C-36626B9758D1}">
      <dgm:prSet/>
      <dgm:spPr/>
      <dgm:t>
        <a:bodyPr/>
        <a:lstStyle/>
        <a:p>
          <a:endParaRPr lang="en-US"/>
        </a:p>
      </dgm:t>
    </dgm:pt>
    <dgm:pt modelId="{774C6DCB-EF98-465B-993E-8AC85AD83BE5}" type="sibTrans" cxnId="{37C4E29E-A52D-496C-918C-36626B9758D1}">
      <dgm:prSet/>
      <dgm:spPr/>
      <dgm:t>
        <a:bodyPr/>
        <a:lstStyle/>
        <a:p>
          <a:endParaRPr lang="en-US"/>
        </a:p>
      </dgm:t>
    </dgm:pt>
    <dgm:pt modelId="{AF959471-FE6A-469F-B953-3CA124A05B51}">
      <dgm:prSet custT="1"/>
      <dgm:spPr/>
      <dgm:t>
        <a:bodyPr/>
        <a:lstStyle/>
        <a:p>
          <a:r>
            <a:rPr lang="en-US" sz="1400" dirty="0" smtClean="0">
              <a:solidFill>
                <a:schemeClr val="tx1"/>
              </a:solidFill>
            </a:rPr>
            <a:t>Monitor server hard drive, array controller, power, temperature, processor, memory, fans, and will alert on degradation or critical errors providing the appropriate recommended resolution via a PRO Tip</a:t>
          </a:r>
          <a:endParaRPr lang="en-US" sz="1400" dirty="0">
            <a:solidFill>
              <a:schemeClr val="tx1"/>
            </a:solidFill>
          </a:endParaRPr>
        </a:p>
      </dgm:t>
    </dgm:pt>
    <dgm:pt modelId="{6504217D-5024-4583-A764-B54F83BFB9C4}" type="parTrans" cxnId="{A30FBBC0-1C62-4AC1-AE86-EB941A425B4F}">
      <dgm:prSet/>
      <dgm:spPr/>
      <dgm:t>
        <a:bodyPr/>
        <a:lstStyle/>
        <a:p>
          <a:endParaRPr lang="en-US"/>
        </a:p>
      </dgm:t>
    </dgm:pt>
    <dgm:pt modelId="{60963435-4899-43F7-8D4D-4A4E797275EC}" type="sibTrans" cxnId="{A30FBBC0-1C62-4AC1-AE86-EB941A425B4F}">
      <dgm:prSet/>
      <dgm:spPr/>
      <dgm:t>
        <a:bodyPr/>
        <a:lstStyle/>
        <a:p>
          <a:endParaRPr lang="en-US"/>
        </a:p>
      </dgm:t>
    </dgm:pt>
    <dgm:pt modelId="{3BAC2432-89FA-4B35-AA84-9CEB6F78FED7}" type="pres">
      <dgm:prSet presAssocID="{6691F925-A0A9-415E-AB8D-28DA6B84A0C8}" presName="linear" presStyleCnt="0">
        <dgm:presLayoutVars>
          <dgm:dir/>
          <dgm:resizeHandles val="exact"/>
        </dgm:presLayoutVars>
      </dgm:prSet>
      <dgm:spPr/>
      <dgm:t>
        <a:bodyPr/>
        <a:lstStyle/>
        <a:p>
          <a:endParaRPr lang="en-US"/>
        </a:p>
      </dgm:t>
    </dgm:pt>
    <dgm:pt modelId="{9CB2535C-1AA8-4A2D-A450-2AA28D0067FF}" type="pres">
      <dgm:prSet presAssocID="{8A581DDC-212C-4195-92D9-4C11CC26F19E}" presName="comp" presStyleCnt="0"/>
      <dgm:spPr/>
    </dgm:pt>
    <dgm:pt modelId="{88B5A04D-C3DF-4754-B150-470516C9AFEF}" type="pres">
      <dgm:prSet presAssocID="{8A581DDC-212C-4195-92D9-4C11CC26F19E}" presName="box" presStyleLbl="node1" presStyleIdx="0" presStyleCnt="4" custScaleY="46792" custLinFactY="73923" custLinFactNeighborX="-2778" custLinFactNeighborY="100000"/>
      <dgm:spPr/>
      <dgm:t>
        <a:bodyPr/>
        <a:lstStyle/>
        <a:p>
          <a:endParaRPr lang="en-US"/>
        </a:p>
      </dgm:t>
    </dgm:pt>
    <dgm:pt modelId="{728AC5A2-17E0-47CB-9E6F-D3BB13388FB2}" type="pres">
      <dgm:prSet presAssocID="{8A581DDC-212C-4195-92D9-4C11CC26F19E}" presName="img" presStyleLbl="fgImgPlace1" presStyleIdx="0" presStyleCnt="4" custScaleY="51713" custLinFactY="100000" custLinFactNeighborX="-1468" custLinFactNeighborY="122279"/>
      <dgm:spPr>
        <a:blipFill rotWithShape="0">
          <a:blip xmlns:r="http://schemas.openxmlformats.org/officeDocument/2006/relationships" r:embed="rId1"/>
          <a:stretch>
            <a:fillRect/>
          </a:stretch>
        </a:blipFill>
      </dgm:spPr>
      <dgm:t>
        <a:bodyPr/>
        <a:lstStyle/>
        <a:p>
          <a:endParaRPr lang="en-US"/>
        </a:p>
      </dgm:t>
    </dgm:pt>
    <dgm:pt modelId="{0937DD04-C91E-41AE-A237-F71B9B6A6EC1}" type="pres">
      <dgm:prSet presAssocID="{8A581DDC-212C-4195-92D9-4C11CC26F19E}" presName="text" presStyleLbl="node1" presStyleIdx="0" presStyleCnt="4">
        <dgm:presLayoutVars>
          <dgm:bulletEnabled val="1"/>
        </dgm:presLayoutVars>
      </dgm:prSet>
      <dgm:spPr/>
      <dgm:t>
        <a:bodyPr/>
        <a:lstStyle/>
        <a:p>
          <a:endParaRPr lang="en-US"/>
        </a:p>
      </dgm:t>
    </dgm:pt>
    <dgm:pt modelId="{BEA0CE49-BBF1-445E-B19A-1E5721E2A63F}" type="pres">
      <dgm:prSet presAssocID="{FD9D6834-8920-4B5E-9F9E-01294B0653D9}" presName="spacer" presStyleCnt="0"/>
      <dgm:spPr/>
    </dgm:pt>
    <dgm:pt modelId="{E8404B6A-C3D1-4830-AF95-438295C09DD0}" type="pres">
      <dgm:prSet presAssocID="{7674BDC8-8D6F-4B29-B0E8-605FA7855812}" presName="comp" presStyleCnt="0"/>
      <dgm:spPr/>
    </dgm:pt>
    <dgm:pt modelId="{7631C38A-99F5-4FD8-9DE9-068B29438438}" type="pres">
      <dgm:prSet presAssocID="{7674BDC8-8D6F-4B29-B0E8-605FA7855812}" presName="box" presStyleLbl="node1" presStyleIdx="1" presStyleCnt="4" custScaleY="50257"/>
      <dgm:spPr/>
      <dgm:t>
        <a:bodyPr/>
        <a:lstStyle/>
        <a:p>
          <a:endParaRPr lang="en-US"/>
        </a:p>
      </dgm:t>
    </dgm:pt>
    <dgm:pt modelId="{21BB5140-3243-43FD-80D8-29459C72E8BD}" type="pres">
      <dgm:prSet presAssocID="{7674BDC8-8D6F-4B29-B0E8-605FA7855812}" presName="img" presStyleLbl="fgImgPlace1" presStyleIdx="1" presStyleCnt="4" custScaleY="56133"/>
      <dgm:spPr>
        <a:blipFill rotWithShape="0">
          <a:blip xmlns:r="http://schemas.openxmlformats.org/officeDocument/2006/relationships" r:embed="rId2"/>
          <a:stretch>
            <a:fillRect/>
          </a:stretch>
        </a:blipFill>
      </dgm:spPr>
      <dgm:t>
        <a:bodyPr/>
        <a:lstStyle/>
        <a:p>
          <a:endParaRPr lang="en-US"/>
        </a:p>
      </dgm:t>
    </dgm:pt>
    <dgm:pt modelId="{76E075B1-0BA7-4C2A-BC19-ACB6D14B9A8A}" type="pres">
      <dgm:prSet presAssocID="{7674BDC8-8D6F-4B29-B0E8-605FA7855812}" presName="text" presStyleLbl="node1" presStyleIdx="1" presStyleCnt="4">
        <dgm:presLayoutVars>
          <dgm:bulletEnabled val="1"/>
        </dgm:presLayoutVars>
      </dgm:prSet>
      <dgm:spPr/>
      <dgm:t>
        <a:bodyPr/>
        <a:lstStyle/>
        <a:p>
          <a:endParaRPr lang="en-US"/>
        </a:p>
      </dgm:t>
    </dgm:pt>
    <dgm:pt modelId="{C3446088-D444-4959-BF3D-C071962624BA}" type="pres">
      <dgm:prSet presAssocID="{774C6DCB-EF98-465B-993E-8AC85AD83BE5}" presName="spacer" presStyleCnt="0"/>
      <dgm:spPr/>
    </dgm:pt>
    <dgm:pt modelId="{7E0D8EA5-3CF1-45FE-98CC-E0176B74E5E9}" type="pres">
      <dgm:prSet presAssocID="{3E380325-DAFB-4A8A-88FA-420F1FF4B5E4}" presName="comp" presStyleCnt="0"/>
      <dgm:spPr/>
    </dgm:pt>
    <dgm:pt modelId="{572BCE24-BEFD-4EEB-A8A6-B8193C7DCD24}" type="pres">
      <dgm:prSet presAssocID="{3E380325-DAFB-4A8A-88FA-420F1FF4B5E4}" presName="box" presStyleLbl="node1" presStyleIdx="2" presStyleCnt="4" custScaleY="44384" custLinFactY="-15116" custLinFactNeighborX="-926" custLinFactNeighborY="-100000"/>
      <dgm:spPr/>
      <dgm:t>
        <a:bodyPr/>
        <a:lstStyle/>
        <a:p>
          <a:endParaRPr lang="en-US"/>
        </a:p>
      </dgm:t>
    </dgm:pt>
    <dgm:pt modelId="{43F5482F-06DD-400C-A814-937349DC966F}" type="pres">
      <dgm:prSet presAssocID="{3E380325-DAFB-4A8A-88FA-420F1FF4B5E4}" presName="img" presStyleLbl="fgImgPlace1" presStyleIdx="2" presStyleCnt="4" custScaleY="45277" custLinFactY="-46302" custLinFactNeighborX="-7586" custLinFactNeighborY="-100000"/>
      <dgm:spPr>
        <a:blipFill rotWithShape="0">
          <a:blip xmlns:r="http://schemas.openxmlformats.org/officeDocument/2006/relationships" r:embed="rId3"/>
          <a:stretch>
            <a:fillRect/>
          </a:stretch>
        </a:blipFill>
      </dgm:spPr>
      <dgm:t>
        <a:bodyPr/>
        <a:lstStyle/>
        <a:p>
          <a:endParaRPr lang="en-US"/>
        </a:p>
      </dgm:t>
    </dgm:pt>
    <dgm:pt modelId="{3F0231F0-773A-4A30-AB9B-D715F8A8E145}" type="pres">
      <dgm:prSet presAssocID="{3E380325-DAFB-4A8A-88FA-420F1FF4B5E4}" presName="text" presStyleLbl="node1" presStyleIdx="2" presStyleCnt="4">
        <dgm:presLayoutVars>
          <dgm:bulletEnabled val="1"/>
        </dgm:presLayoutVars>
      </dgm:prSet>
      <dgm:spPr/>
      <dgm:t>
        <a:bodyPr/>
        <a:lstStyle/>
        <a:p>
          <a:endParaRPr lang="en-US"/>
        </a:p>
      </dgm:t>
    </dgm:pt>
    <dgm:pt modelId="{8B0FD729-2C0F-4C29-B5A7-F9BB35A053BA}" type="pres">
      <dgm:prSet presAssocID="{A88B7B6A-067D-49E4-B53C-5067B41881E3}" presName="spacer" presStyleCnt="0"/>
      <dgm:spPr/>
    </dgm:pt>
    <dgm:pt modelId="{E948D459-7C90-4DB5-AA15-C7BB180F7288}" type="pres">
      <dgm:prSet presAssocID="{AF959471-FE6A-469F-B953-3CA124A05B51}" presName="comp" presStyleCnt="0"/>
      <dgm:spPr/>
    </dgm:pt>
    <dgm:pt modelId="{A94A1AF5-1492-42C9-914C-A3A4EF349747}" type="pres">
      <dgm:prSet presAssocID="{AF959471-FE6A-469F-B953-3CA124A05B51}" presName="box" presStyleLbl="node1" presStyleIdx="3" presStyleCnt="4" custScaleY="49171" custLinFactNeighborX="5556" custLinFactNeighborY="-53221"/>
      <dgm:spPr/>
      <dgm:t>
        <a:bodyPr/>
        <a:lstStyle/>
        <a:p>
          <a:endParaRPr lang="en-US"/>
        </a:p>
      </dgm:t>
    </dgm:pt>
    <dgm:pt modelId="{7D7EB32E-E1CE-4FCF-B7A5-05E439FF52FD}" type="pres">
      <dgm:prSet presAssocID="{AF959471-FE6A-469F-B953-3CA124A05B51}" presName="img" presStyleLbl="fgImgPlace1" presStyleIdx="3" presStyleCnt="4" custScaleY="61313" custLinFactNeighborX="-6264" custLinFactNeighborY="-65252"/>
      <dgm:spPr>
        <a:blipFill rotWithShape="0">
          <a:blip xmlns:r="http://schemas.openxmlformats.org/officeDocument/2006/relationships" r:embed="rId4"/>
          <a:stretch>
            <a:fillRect/>
          </a:stretch>
        </a:blipFill>
      </dgm:spPr>
    </dgm:pt>
    <dgm:pt modelId="{88612532-45A3-41DF-B296-FA79A9652742}" type="pres">
      <dgm:prSet presAssocID="{AF959471-FE6A-469F-B953-3CA124A05B51}" presName="text" presStyleLbl="node1" presStyleIdx="3" presStyleCnt="4">
        <dgm:presLayoutVars>
          <dgm:bulletEnabled val="1"/>
        </dgm:presLayoutVars>
      </dgm:prSet>
      <dgm:spPr/>
      <dgm:t>
        <a:bodyPr/>
        <a:lstStyle/>
        <a:p>
          <a:endParaRPr lang="en-US"/>
        </a:p>
      </dgm:t>
    </dgm:pt>
  </dgm:ptLst>
  <dgm:cxnLst>
    <dgm:cxn modelId="{B5AA49CD-8020-4C66-B345-57BBC8DCB2C5}" type="presOf" srcId="{3E380325-DAFB-4A8A-88FA-420F1FF4B5E4}" destId="{572BCE24-BEFD-4EEB-A8A6-B8193C7DCD24}" srcOrd="0" destOrd="0" presId="urn:microsoft.com/office/officeart/2005/8/layout/vList4#3"/>
    <dgm:cxn modelId="{27A839FF-AD8A-4A9B-9A16-76D57FF1D58B}" type="presOf" srcId="{6691F925-A0A9-415E-AB8D-28DA6B84A0C8}" destId="{3BAC2432-89FA-4B35-AA84-9CEB6F78FED7}" srcOrd="0" destOrd="0" presId="urn:microsoft.com/office/officeart/2005/8/layout/vList4#3"/>
    <dgm:cxn modelId="{EC6A1A35-B1F9-4D0C-B3FB-D3DCD6116DCE}" type="presOf" srcId="{7674BDC8-8D6F-4B29-B0E8-605FA7855812}" destId="{76E075B1-0BA7-4C2A-BC19-ACB6D14B9A8A}" srcOrd="1" destOrd="0" presId="urn:microsoft.com/office/officeart/2005/8/layout/vList4#3"/>
    <dgm:cxn modelId="{BD22E70F-29AE-4336-90BD-57B7E4648E8D}" srcId="{6691F925-A0A9-415E-AB8D-28DA6B84A0C8}" destId="{3E380325-DAFB-4A8A-88FA-420F1FF4B5E4}" srcOrd="2" destOrd="0" parTransId="{2EF1E4D3-B9AD-48D4-B288-1808F1EF8EAD}" sibTransId="{A88B7B6A-067D-49E4-B53C-5067B41881E3}"/>
    <dgm:cxn modelId="{66F994AD-0A86-49E9-BBAD-12740F7141C9}" type="presOf" srcId="{8A581DDC-212C-4195-92D9-4C11CC26F19E}" destId="{0937DD04-C91E-41AE-A237-F71B9B6A6EC1}" srcOrd="1" destOrd="0" presId="urn:microsoft.com/office/officeart/2005/8/layout/vList4#3"/>
    <dgm:cxn modelId="{35A8B3DC-2202-45DD-86C1-DADAD7287205}" type="presOf" srcId="{AF959471-FE6A-469F-B953-3CA124A05B51}" destId="{88612532-45A3-41DF-B296-FA79A9652742}" srcOrd="1" destOrd="0" presId="urn:microsoft.com/office/officeart/2005/8/layout/vList4#3"/>
    <dgm:cxn modelId="{37C4E29E-A52D-496C-918C-36626B9758D1}" srcId="{6691F925-A0A9-415E-AB8D-28DA6B84A0C8}" destId="{7674BDC8-8D6F-4B29-B0E8-605FA7855812}" srcOrd="1" destOrd="0" parTransId="{428A697F-EA33-4B3D-BFB0-B4C14A5CDBD3}" sibTransId="{774C6DCB-EF98-465B-993E-8AC85AD83BE5}"/>
    <dgm:cxn modelId="{A30FBBC0-1C62-4AC1-AE86-EB941A425B4F}" srcId="{6691F925-A0A9-415E-AB8D-28DA6B84A0C8}" destId="{AF959471-FE6A-469F-B953-3CA124A05B51}" srcOrd="3" destOrd="0" parTransId="{6504217D-5024-4583-A764-B54F83BFB9C4}" sibTransId="{60963435-4899-43F7-8D4D-4A4E797275EC}"/>
    <dgm:cxn modelId="{042C43B0-3881-4F13-9918-A72E10BE200D}" type="presOf" srcId="{3E380325-DAFB-4A8A-88FA-420F1FF4B5E4}" destId="{3F0231F0-773A-4A30-AB9B-D715F8A8E145}" srcOrd="1" destOrd="0" presId="urn:microsoft.com/office/officeart/2005/8/layout/vList4#3"/>
    <dgm:cxn modelId="{69A6AF2A-D3C6-43F5-A331-243A537F4130}" type="presOf" srcId="{AF959471-FE6A-469F-B953-3CA124A05B51}" destId="{A94A1AF5-1492-42C9-914C-A3A4EF349747}" srcOrd="0" destOrd="0" presId="urn:microsoft.com/office/officeart/2005/8/layout/vList4#3"/>
    <dgm:cxn modelId="{DDA62967-C6EC-4192-91C0-892DE23E47CB}" srcId="{6691F925-A0A9-415E-AB8D-28DA6B84A0C8}" destId="{8A581DDC-212C-4195-92D9-4C11CC26F19E}" srcOrd="0" destOrd="0" parTransId="{AC2A0D1E-E0E5-4766-BBF7-366BFC5664FB}" sibTransId="{FD9D6834-8920-4B5E-9F9E-01294B0653D9}"/>
    <dgm:cxn modelId="{66BD2C58-8A7E-435E-94E6-D3E2D34A0CE4}" type="presOf" srcId="{8A581DDC-212C-4195-92D9-4C11CC26F19E}" destId="{88B5A04D-C3DF-4754-B150-470516C9AFEF}" srcOrd="0" destOrd="0" presId="urn:microsoft.com/office/officeart/2005/8/layout/vList4#3"/>
    <dgm:cxn modelId="{2B92A263-A8C2-432A-A365-A43537A62AF4}" type="presOf" srcId="{7674BDC8-8D6F-4B29-B0E8-605FA7855812}" destId="{7631C38A-99F5-4FD8-9DE9-068B29438438}" srcOrd="0" destOrd="0" presId="urn:microsoft.com/office/officeart/2005/8/layout/vList4#3"/>
    <dgm:cxn modelId="{A73F2C46-67D6-4FEC-858F-FA51D3DEC33B}" type="presParOf" srcId="{3BAC2432-89FA-4B35-AA84-9CEB6F78FED7}" destId="{9CB2535C-1AA8-4A2D-A450-2AA28D0067FF}" srcOrd="0" destOrd="0" presId="urn:microsoft.com/office/officeart/2005/8/layout/vList4#3"/>
    <dgm:cxn modelId="{7E5B5D7E-1D8E-49DB-AD86-6993387CDAB1}" type="presParOf" srcId="{9CB2535C-1AA8-4A2D-A450-2AA28D0067FF}" destId="{88B5A04D-C3DF-4754-B150-470516C9AFEF}" srcOrd="0" destOrd="0" presId="urn:microsoft.com/office/officeart/2005/8/layout/vList4#3"/>
    <dgm:cxn modelId="{00A2492A-9470-4E01-9195-56F73D4D988D}" type="presParOf" srcId="{9CB2535C-1AA8-4A2D-A450-2AA28D0067FF}" destId="{728AC5A2-17E0-47CB-9E6F-D3BB13388FB2}" srcOrd="1" destOrd="0" presId="urn:microsoft.com/office/officeart/2005/8/layout/vList4#3"/>
    <dgm:cxn modelId="{549E4E6B-A81D-4B83-B364-0FCF146F9BB0}" type="presParOf" srcId="{9CB2535C-1AA8-4A2D-A450-2AA28D0067FF}" destId="{0937DD04-C91E-41AE-A237-F71B9B6A6EC1}" srcOrd="2" destOrd="0" presId="urn:microsoft.com/office/officeart/2005/8/layout/vList4#3"/>
    <dgm:cxn modelId="{16D4A40F-69BE-4A71-9EE1-BFD106942275}" type="presParOf" srcId="{3BAC2432-89FA-4B35-AA84-9CEB6F78FED7}" destId="{BEA0CE49-BBF1-445E-B19A-1E5721E2A63F}" srcOrd="1" destOrd="0" presId="urn:microsoft.com/office/officeart/2005/8/layout/vList4#3"/>
    <dgm:cxn modelId="{1193B9F7-1480-473F-8FBD-DA9B073EC8DC}" type="presParOf" srcId="{3BAC2432-89FA-4B35-AA84-9CEB6F78FED7}" destId="{E8404B6A-C3D1-4830-AF95-438295C09DD0}" srcOrd="2" destOrd="0" presId="urn:microsoft.com/office/officeart/2005/8/layout/vList4#3"/>
    <dgm:cxn modelId="{C080AC06-26F6-4259-AD37-51B4CB1F1440}" type="presParOf" srcId="{E8404B6A-C3D1-4830-AF95-438295C09DD0}" destId="{7631C38A-99F5-4FD8-9DE9-068B29438438}" srcOrd="0" destOrd="0" presId="urn:microsoft.com/office/officeart/2005/8/layout/vList4#3"/>
    <dgm:cxn modelId="{79E59B32-1DBA-4BFF-8CCD-556B801AD55C}" type="presParOf" srcId="{E8404B6A-C3D1-4830-AF95-438295C09DD0}" destId="{21BB5140-3243-43FD-80D8-29459C72E8BD}" srcOrd="1" destOrd="0" presId="urn:microsoft.com/office/officeart/2005/8/layout/vList4#3"/>
    <dgm:cxn modelId="{B75CEBB9-51C0-4A46-BFBB-40FE355A5C88}" type="presParOf" srcId="{E8404B6A-C3D1-4830-AF95-438295C09DD0}" destId="{76E075B1-0BA7-4C2A-BC19-ACB6D14B9A8A}" srcOrd="2" destOrd="0" presId="urn:microsoft.com/office/officeart/2005/8/layout/vList4#3"/>
    <dgm:cxn modelId="{81A98EDB-9677-4C5D-A955-AAC236778BAA}" type="presParOf" srcId="{3BAC2432-89FA-4B35-AA84-9CEB6F78FED7}" destId="{C3446088-D444-4959-BF3D-C071962624BA}" srcOrd="3" destOrd="0" presId="urn:microsoft.com/office/officeart/2005/8/layout/vList4#3"/>
    <dgm:cxn modelId="{D0E7B8A7-A4BF-493E-A3DB-7AAC325F0B33}" type="presParOf" srcId="{3BAC2432-89FA-4B35-AA84-9CEB6F78FED7}" destId="{7E0D8EA5-3CF1-45FE-98CC-E0176B74E5E9}" srcOrd="4" destOrd="0" presId="urn:microsoft.com/office/officeart/2005/8/layout/vList4#3"/>
    <dgm:cxn modelId="{028A1E7D-CED0-4D13-9F23-6458F8172A84}" type="presParOf" srcId="{7E0D8EA5-3CF1-45FE-98CC-E0176B74E5E9}" destId="{572BCE24-BEFD-4EEB-A8A6-B8193C7DCD24}" srcOrd="0" destOrd="0" presId="urn:microsoft.com/office/officeart/2005/8/layout/vList4#3"/>
    <dgm:cxn modelId="{AECA53B9-209A-412E-8725-51B0BF2769CD}" type="presParOf" srcId="{7E0D8EA5-3CF1-45FE-98CC-E0176B74E5E9}" destId="{43F5482F-06DD-400C-A814-937349DC966F}" srcOrd="1" destOrd="0" presId="urn:microsoft.com/office/officeart/2005/8/layout/vList4#3"/>
    <dgm:cxn modelId="{A0AD84B2-DE23-4D3B-B335-5348AC5D234B}" type="presParOf" srcId="{7E0D8EA5-3CF1-45FE-98CC-E0176B74E5E9}" destId="{3F0231F0-773A-4A30-AB9B-D715F8A8E145}" srcOrd="2" destOrd="0" presId="urn:microsoft.com/office/officeart/2005/8/layout/vList4#3"/>
    <dgm:cxn modelId="{A4AD5008-D055-40DB-ACA7-70B2AD80D037}" type="presParOf" srcId="{3BAC2432-89FA-4B35-AA84-9CEB6F78FED7}" destId="{8B0FD729-2C0F-4C29-B5A7-F9BB35A053BA}" srcOrd="5" destOrd="0" presId="urn:microsoft.com/office/officeart/2005/8/layout/vList4#3"/>
    <dgm:cxn modelId="{5CCB1051-4555-4F27-9672-449EED363019}" type="presParOf" srcId="{3BAC2432-89FA-4B35-AA84-9CEB6F78FED7}" destId="{E948D459-7C90-4DB5-AA15-C7BB180F7288}" srcOrd="6" destOrd="0" presId="urn:microsoft.com/office/officeart/2005/8/layout/vList4#3"/>
    <dgm:cxn modelId="{3710B8ED-467F-4ACC-A1F9-DF38D0852D26}" type="presParOf" srcId="{E948D459-7C90-4DB5-AA15-C7BB180F7288}" destId="{A94A1AF5-1492-42C9-914C-A3A4EF349747}" srcOrd="0" destOrd="0" presId="urn:microsoft.com/office/officeart/2005/8/layout/vList4#3"/>
    <dgm:cxn modelId="{FAAEBF3B-3EF9-4245-8C1B-188D213C003D}" type="presParOf" srcId="{E948D459-7C90-4DB5-AA15-C7BB180F7288}" destId="{7D7EB32E-E1CE-4FCF-B7A5-05E439FF52FD}" srcOrd="1" destOrd="0" presId="urn:microsoft.com/office/officeart/2005/8/layout/vList4#3"/>
    <dgm:cxn modelId="{86707AD2-7C27-4E44-B546-9D2A7ADAE643}" type="presParOf" srcId="{E948D459-7C90-4DB5-AA15-C7BB180F7288}" destId="{88612532-45A3-41DF-B296-FA79A9652742}" srcOrd="2" destOrd="0" presId="urn:microsoft.com/office/officeart/2005/8/layout/vList4#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87AEA8-FBE8-44D8-B81F-758BD9F6C26B}">
      <dsp:nvSpPr>
        <dsp:cNvPr id="0" name=""/>
        <dsp:cNvSpPr/>
      </dsp:nvSpPr>
      <dsp:spPr>
        <a:xfrm>
          <a:off x="0" y="193756"/>
          <a:ext cx="2092820" cy="837128"/>
        </a:xfrm>
        <a:prstGeom prst="leftRightRibb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227CA-DF84-45DC-B489-6E3D269D6035}">
      <dsp:nvSpPr>
        <dsp:cNvPr id="0" name=""/>
        <dsp:cNvSpPr/>
      </dsp:nvSpPr>
      <dsp:spPr>
        <a:xfrm>
          <a:off x="251138" y="340253"/>
          <a:ext cx="690630" cy="410192"/>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sz="1900" kern="1200" dirty="0" smtClean="0"/>
            <a:t>SDK</a:t>
          </a:r>
          <a:endParaRPr lang="en-US" sz="1900" kern="1200" dirty="0"/>
        </a:p>
      </dsp:txBody>
      <dsp:txXfrm>
        <a:off x="251138" y="340253"/>
        <a:ext cx="690630" cy="410192"/>
      </dsp:txXfrm>
    </dsp:sp>
    <dsp:sp modelId="{853A4DF2-4504-4D6A-B3E1-0EE25413A3E6}">
      <dsp:nvSpPr>
        <dsp:cNvPr id="0" name=""/>
        <dsp:cNvSpPr/>
      </dsp:nvSpPr>
      <dsp:spPr>
        <a:xfrm>
          <a:off x="1046410" y="474193"/>
          <a:ext cx="816199" cy="410192"/>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sz="1900" kern="1200" dirty="0" smtClean="0"/>
            <a:t>SDK</a:t>
          </a:r>
          <a:endParaRPr lang="en-US" sz="1900" kern="1200" dirty="0"/>
        </a:p>
      </dsp:txBody>
      <dsp:txXfrm>
        <a:off x="1046410" y="474193"/>
        <a:ext cx="816199" cy="4101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87AEA8-FBE8-44D8-B81F-758BD9F6C26B}">
      <dsp:nvSpPr>
        <dsp:cNvPr id="0" name=""/>
        <dsp:cNvSpPr/>
      </dsp:nvSpPr>
      <dsp:spPr>
        <a:xfrm>
          <a:off x="0" y="237953"/>
          <a:ext cx="2016409" cy="806563"/>
        </a:xfrm>
        <a:prstGeom prst="leftRightRibb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227CA-DF84-45DC-B489-6E3D269D6035}">
      <dsp:nvSpPr>
        <dsp:cNvPr id="0" name=""/>
        <dsp:cNvSpPr/>
      </dsp:nvSpPr>
      <dsp:spPr>
        <a:xfrm>
          <a:off x="241969" y="379101"/>
          <a:ext cx="665414" cy="395216"/>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SDK</a:t>
          </a:r>
          <a:endParaRPr lang="en-US" sz="1800" kern="1200" dirty="0"/>
        </a:p>
      </dsp:txBody>
      <dsp:txXfrm>
        <a:off x="241969" y="379101"/>
        <a:ext cx="665414" cy="395216"/>
      </dsp:txXfrm>
    </dsp:sp>
    <dsp:sp modelId="{853A4DF2-4504-4D6A-B3E1-0EE25413A3E6}">
      <dsp:nvSpPr>
        <dsp:cNvPr id="0" name=""/>
        <dsp:cNvSpPr/>
      </dsp:nvSpPr>
      <dsp:spPr>
        <a:xfrm>
          <a:off x="1008204" y="508152"/>
          <a:ext cx="786399" cy="395216"/>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SDK</a:t>
          </a:r>
          <a:endParaRPr lang="en-US" sz="1800" kern="1200" dirty="0"/>
        </a:p>
      </dsp:txBody>
      <dsp:txXfrm>
        <a:off x="1008204" y="508152"/>
        <a:ext cx="786399" cy="3952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07/7/12/main" val="246550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cs typeface="+mn-cs"/>
              </a:rPr>
            </a:br>
            <a:r>
              <a:rPr lang="en-US" dirty="0" smtClean="0">
                <a:solidFill>
                  <a:srgbClr val="000000"/>
                </a:solidFill>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cs typeface="+mn-cs"/>
              </a:rPr>
            </a:br>
            <a:r>
              <a:rPr lang="en-US" dirty="0" smtClean="0">
                <a:solidFill>
                  <a:srgbClr val="000000"/>
                </a:solidFill>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872FE0-B17C-4D33-B29F-1BC5EE9632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872FE0-B17C-4D33-B29F-1BC5EE9632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pPr rtl="0"/>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872FE0-B17C-4D33-B29F-1BC5EE96328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872FE0-B17C-4D33-B29F-1BC5EE96328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872FE0-B17C-4D33-B29F-1BC5EE96328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872FE0-B17C-4D33-B29F-1BC5EE9632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0"/>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9854221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9.gif"/><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gif"/><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gif"/><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71.png"/><Relationship Id="rId21" Type="http://schemas.microsoft.com/office/2007/relationships/diagramDrawing" Target="../diagrams/drawing1.xml"/><Relationship Id="rId7" Type="http://schemas.openxmlformats.org/officeDocument/2006/relationships/diagramColors" Target="../diagrams/colors1.xml"/><Relationship Id="rId12" Type="http://schemas.openxmlformats.org/officeDocument/2006/relationships/image" Target="../media/image72.png"/><Relationship Id="rId17" Type="http://schemas.openxmlformats.org/officeDocument/2006/relationships/image" Target="../media/image77.gif"/><Relationship Id="rId2" Type="http://schemas.openxmlformats.org/officeDocument/2006/relationships/notesSlide" Target="../notesSlides/notesSlide16.xml"/><Relationship Id="rId16" Type="http://schemas.openxmlformats.org/officeDocument/2006/relationships/image" Target="../media/image76.png"/><Relationship Id="rId20"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5" Type="http://schemas.openxmlformats.org/officeDocument/2006/relationships/image" Target="../media/image75.png"/><Relationship Id="rId10" Type="http://schemas.openxmlformats.org/officeDocument/2006/relationships/diagramQuickStyle" Target="../diagrams/quickStyle2.xml"/><Relationship Id="rId19" Type="http://schemas.openxmlformats.org/officeDocument/2006/relationships/image" Target="../media/image68.jpeg"/><Relationship Id="rId4" Type="http://schemas.openxmlformats.org/officeDocument/2006/relationships/diagramData" Target="../diagrams/data1.xml"/><Relationship Id="rId9" Type="http://schemas.openxmlformats.org/officeDocument/2006/relationships/diagramLayout" Target="../diagrams/layout2.xml"/><Relationship Id="rId14" Type="http://schemas.openxmlformats.org/officeDocument/2006/relationships/image" Target="../media/image74.gif"/><Relationship Id="rId22"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gif"/><Relationship Id="rId3" Type="http://schemas.openxmlformats.org/officeDocument/2006/relationships/image" Target="../media/image71.png"/><Relationship Id="rId7" Type="http://schemas.openxmlformats.org/officeDocument/2006/relationships/diagramColors" Target="../diagrams/colors3.xml"/><Relationship Id="rId12"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image" Target="../media/image75.png"/><Relationship Id="rId5" Type="http://schemas.openxmlformats.org/officeDocument/2006/relationships/diagramLayout" Target="../diagrams/layout3.xml"/><Relationship Id="rId15" Type="http://schemas.microsoft.com/office/2007/relationships/diagramDrawing" Target="../diagrams/drawing3.xml"/><Relationship Id="rId10" Type="http://schemas.openxmlformats.org/officeDocument/2006/relationships/image" Target="../media/image74.gif"/><Relationship Id="rId4" Type="http://schemas.openxmlformats.org/officeDocument/2006/relationships/diagramData" Target="../diagrams/data3.xml"/><Relationship Id="rId9" Type="http://schemas.openxmlformats.org/officeDocument/2006/relationships/image" Target="../media/image73.png"/><Relationship Id="rId14" Type="http://schemas.openxmlformats.org/officeDocument/2006/relationships/image" Target="../media/image7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88.jpe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84.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96.jpe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99.jpe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diagramData" Target="../diagrams/data4.xml"/><Relationship Id="rId7"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diagramDrawing" Target="../diagrams/drawing4.xml"/><Relationship Id="rId4" Type="http://schemas.openxmlformats.org/officeDocument/2006/relationships/diagramLayout" Target="../diagrams/layout4.xml"/><Relationship Id="rId9"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8.xml"/><Relationship Id="rId1" Type="http://schemas.openxmlformats.org/officeDocument/2006/relationships/slideLayout" Target="../slideLayouts/slideLayout20.xml"/><Relationship Id="rId5" Type="http://schemas.openxmlformats.org/officeDocument/2006/relationships/image" Target="../media/image84.png"/><Relationship Id="rId4" Type="http://schemas.openxmlformats.org/officeDocument/2006/relationships/image" Target="../media/image11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4.png"/><Relationship Id="rId10"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9.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rver-physical-Single.png"/>
          <p:cNvPicPr>
            <a:picLocks noChangeAspect="1"/>
          </p:cNvPicPr>
          <p:nvPr/>
        </p:nvPicPr>
        <p:blipFill>
          <a:blip r:embed="rId3" cstate="print"/>
          <a:stretch>
            <a:fillRect/>
          </a:stretch>
        </p:blipFill>
        <p:spPr>
          <a:xfrm>
            <a:off x="6096000" y="5066617"/>
            <a:ext cx="2286000" cy="1158711"/>
          </a:xfrm>
          <a:prstGeom prst="rect">
            <a:avLst/>
          </a:prstGeom>
        </p:spPr>
      </p:pic>
      <p:pic>
        <p:nvPicPr>
          <p:cNvPr id="43" name="Picture 42" descr="Application-cyan.png"/>
          <p:cNvPicPr>
            <a:picLocks noChangeAspect="1"/>
          </p:cNvPicPr>
          <p:nvPr/>
        </p:nvPicPr>
        <p:blipFill>
          <a:blip r:embed="rId4" cstate="print"/>
          <a:stretch>
            <a:fillRect/>
          </a:stretch>
        </p:blipFill>
        <p:spPr>
          <a:xfrm>
            <a:off x="6781800" y="4800603"/>
            <a:ext cx="1143000" cy="593147"/>
          </a:xfrm>
          <a:prstGeom prst="rect">
            <a:avLst/>
          </a:prstGeom>
        </p:spPr>
      </p:pic>
      <p:pic>
        <p:nvPicPr>
          <p:cNvPr id="22" name="Picture 21" descr="Server-physical-Single.png"/>
          <p:cNvPicPr>
            <a:picLocks noChangeAspect="1"/>
          </p:cNvPicPr>
          <p:nvPr/>
        </p:nvPicPr>
        <p:blipFill>
          <a:blip r:embed="rId3" cstate="print"/>
          <a:stretch>
            <a:fillRect/>
          </a:stretch>
        </p:blipFill>
        <p:spPr>
          <a:xfrm>
            <a:off x="3335958" y="5066617"/>
            <a:ext cx="2286000" cy="1158711"/>
          </a:xfrm>
          <a:prstGeom prst="rect">
            <a:avLst/>
          </a:prstGeom>
        </p:spPr>
      </p:pic>
      <p:pic>
        <p:nvPicPr>
          <p:cNvPr id="34" name="Picture 33" descr="Application-cyan.png"/>
          <p:cNvPicPr>
            <a:picLocks noChangeAspect="1"/>
          </p:cNvPicPr>
          <p:nvPr/>
        </p:nvPicPr>
        <p:blipFill>
          <a:blip r:embed="rId4" cstate="print"/>
          <a:stretch>
            <a:fillRect/>
          </a:stretch>
        </p:blipFill>
        <p:spPr>
          <a:xfrm>
            <a:off x="4023360" y="4800603"/>
            <a:ext cx="1143000" cy="593147"/>
          </a:xfrm>
          <a:prstGeom prst="rect">
            <a:avLst/>
          </a:prstGeom>
        </p:spPr>
      </p:pic>
      <p:pic>
        <p:nvPicPr>
          <p:cNvPr id="26" name="Picture 25" descr="Server-physical-Single.png"/>
          <p:cNvPicPr>
            <a:picLocks noChangeAspect="1"/>
          </p:cNvPicPr>
          <p:nvPr/>
        </p:nvPicPr>
        <p:blipFill>
          <a:blip r:embed="rId3" cstate="print"/>
          <a:stretch>
            <a:fillRect/>
          </a:stretch>
        </p:blipFill>
        <p:spPr>
          <a:xfrm>
            <a:off x="609600" y="5066617"/>
            <a:ext cx="2286000" cy="1158711"/>
          </a:xfrm>
          <a:prstGeom prst="rect">
            <a:avLst/>
          </a:prstGeom>
        </p:spPr>
      </p:pic>
      <p:pic>
        <p:nvPicPr>
          <p:cNvPr id="40" name="Picture 39" descr="Application-cyan.png"/>
          <p:cNvPicPr>
            <a:picLocks noChangeAspect="1"/>
          </p:cNvPicPr>
          <p:nvPr/>
        </p:nvPicPr>
        <p:blipFill>
          <a:blip r:embed="rId4" cstate="print"/>
          <a:stretch>
            <a:fillRect/>
          </a:stretch>
        </p:blipFill>
        <p:spPr>
          <a:xfrm>
            <a:off x="1280161" y="4800600"/>
            <a:ext cx="1143000" cy="593148"/>
          </a:xfrm>
          <a:prstGeom prst="rect">
            <a:avLst/>
          </a:prstGeom>
        </p:spPr>
      </p:pic>
      <p:pic>
        <p:nvPicPr>
          <p:cNvPr id="10" name="Picture 9" descr="Server-Virtual-Single.png"/>
          <p:cNvPicPr>
            <a:picLocks noChangeAspect="1"/>
          </p:cNvPicPr>
          <p:nvPr/>
        </p:nvPicPr>
        <p:blipFill>
          <a:blip r:embed="rId5" cstate="print"/>
          <a:stretch>
            <a:fillRect/>
          </a:stretch>
        </p:blipFill>
        <p:spPr>
          <a:xfrm>
            <a:off x="6096001" y="4615020"/>
            <a:ext cx="2285998" cy="1036948"/>
          </a:xfrm>
          <a:prstGeom prst="rect">
            <a:avLst/>
          </a:prstGeom>
        </p:spPr>
      </p:pic>
      <p:pic>
        <p:nvPicPr>
          <p:cNvPr id="27" name="Picture 26" descr="Server-Virtual-Single.png"/>
          <p:cNvPicPr>
            <a:picLocks noChangeAspect="1"/>
          </p:cNvPicPr>
          <p:nvPr/>
        </p:nvPicPr>
        <p:blipFill>
          <a:blip r:embed="rId5" cstate="print"/>
          <a:stretch>
            <a:fillRect/>
          </a:stretch>
        </p:blipFill>
        <p:spPr>
          <a:xfrm>
            <a:off x="609601" y="4615020"/>
            <a:ext cx="2285998" cy="1036948"/>
          </a:xfrm>
          <a:prstGeom prst="rect">
            <a:avLst/>
          </a:prstGeom>
        </p:spPr>
      </p:pic>
      <p:pic>
        <p:nvPicPr>
          <p:cNvPr id="46" name="Picture 45" descr="Application-cyan.png"/>
          <p:cNvPicPr>
            <a:picLocks noChangeAspect="1"/>
          </p:cNvPicPr>
          <p:nvPr/>
        </p:nvPicPr>
        <p:blipFill>
          <a:blip r:embed="rId4" cstate="print"/>
          <a:stretch>
            <a:fillRect/>
          </a:stretch>
        </p:blipFill>
        <p:spPr>
          <a:xfrm>
            <a:off x="1280161" y="4436055"/>
            <a:ext cx="1143000" cy="593147"/>
          </a:xfrm>
          <a:prstGeom prst="rect">
            <a:avLst/>
          </a:prstGeom>
        </p:spPr>
      </p:pic>
      <p:sp>
        <p:nvSpPr>
          <p:cNvPr id="39" name="Right Arrow 38"/>
          <p:cNvSpPr/>
          <p:nvPr/>
        </p:nvSpPr>
        <p:spPr>
          <a:xfrm rot="7078006" flipV="1">
            <a:off x="2209500" y="3208517"/>
            <a:ext cx="694609" cy="238876"/>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erver-Virtual-Single.png"/>
          <p:cNvPicPr>
            <a:picLocks noChangeAspect="1"/>
          </p:cNvPicPr>
          <p:nvPr/>
        </p:nvPicPr>
        <p:blipFill>
          <a:blip r:embed="rId5" cstate="print"/>
          <a:stretch>
            <a:fillRect/>
          </a:stretch>
        </p:blipFill>
        <p:spPr>
          <a:xfrm>
            <a:off x="3335959" y="4615020"/>
            <a:ext cx="2285998" cy="1036948"/>
          </a:xfrm>
          <a:prstGeom prst="rect">
            <a:avLst/>
          </a:prstGeom>
        </p:spPr>
      </p:pic>
      <p:sp>
        <p:nvSpPr>
          <p:cNvPr id="7" name="Title 6"/>
          <p:cNvSpPr>
            <a:spLocks noGrp="1"/>
          </p:cNvSpPr>
          <p:nvPr>
            <p:ph type="title"/>
          </p:nvPr>
        </p:nvSpPr>
        <p:spPr>
          <a:xfrm>
            <a:off x="428596" y="214290"/>
            <a:ext cx="8229600" cy="1143000"/>
          </a:xfrm>
        </p:spPr>
        <p:txBody>
          <a:bodyPr/>
          <a:lstStyle/>
          <a:p>
            <a:pPr algn="l"/>
            <a:r>
              <a:rPr lang="en-US" altLang="zh-CN" dirty="0" smtClean="0"/>
              <a:t>PRO: </a:t>
            </a:r>
            <a:r>
              <a:rPr lang="zh-CN" altLang="en-US" dirty="0" smtClean="0"/>
              <a:t>性</a:t>
            </a:r>
            <a:r>
              <a:rPr lang="zh-CN" altLang="en-US" dirty="0"/>
              <a:t>能和资源最优化</a:t>
            </a:r>
            <a:endParaRPr lang="en-US" dirty="0" smtClean="0"/>
          </a:p>
        </p:txBody>
      </p:sp>
      <p:pic>
        <p:nvPicPr>
          <p:cNvPr id="21" name="Picture 20" descr="Application-cyan.png"/>
          <p:cNvPicPr>
            <a:picLocks noChangeAspect="1"/>
          </p:cNvPicPr>
          <p:nvPr/>
        </p:nvPicPr>
        <p:blipFill>
          <a:blip r:embed="rId4" cstate="print"/>
          <a:stretch>
            <a:fillRect/>
          </a:stretch>
        </p:blipFill>
        <p:spPr>
          <a:xfrm>
            <a:off x="6781800" y="4436054"/>
            <a:ext cx="1143000" cy="593146"/>
          </a:xfrm>
          <a:prstGeom prst="rect">
            <a:avLst/>
          </a:prstGeom>
        </p:spPr>
      </p:pic>
      <p:grpSp>
        <p:nvGrpSpPr>
          <p:cNvPr id="2" name="Group 35"/>
          <p:cNvGrpSpPr/>
          <p:nvPr/>
        </p:nvGrpSpPr>
        <p:grpSpPr>
          <a:xfrm>
            <a:off x="7772400" y="5679440"/>
            <a:ext cx="838200" cy="645160"/>
            <a:chOff x="3810000" y="2842490"/>
            <a:chExt cx="1524000" cy="1173019"/>
          </a:xfrm>
        </p:grpSpPr>
        <p:pic>
          <p:nvPicPr>
            <p:cNvPr id="37" name="Picture 36" descr="heartbeat.gif"/>
            <p:cNvPicPr>
              <a:picLocks noChangeAspect="1"/>
            </p:cNvPicPr>
            <p:nvPr/>
          </p:nvPicPr>
          <p:blipFill>
            <a:blip r:embed="rId6" cstate="print"/>
            <a:stretch>
              <a:fillRect/>
            </a:stretch>
          </p:blipFill>
          <p:spPr>
            <a:xfrm>
              <a:off x="3924300" y="2952750"/>
              <a:ext cx="1295400" cy="952500"/>
            </a:xfrm>
            <a:prstGeom prst="rect">
              <a:avLst/>
            </a:prstGeom>
          </p:spPr>
        </p:pic>
        <p:pic>
          <p:nvPicPr>
            <p:cNvPr id="38" name="Picture 37"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3" name="Group 46"/>
          <p:cNvGrpSpPr/>
          <p:nvPr/>
        </p:nvGrpSpPr>
        <p:grpSpPr>
          <a:xfrm>
            <a:off x="5029201" y="5679440"/>
            <a:ext cx="838200" cy="645160"/>
            <a:chOff x="3810000" y="2842490"/>
            <a:chExt cx="1524000" cy="1173019"/>
          </a:xfrm>
        </p:grpSpPr>
        <p:pic>
          <p:nvPicPr>
            <p:cNvPr id="48" name="Picture 47" descr="heartbeat.gif"/>
            <p:cNvPicPr>
              <a:picLocks noChangeAspect="1"/>
            </p:cNvPicPr>
            <p:nvPr/>
          </p:nvPicPr>
          <p:blipFill>
            <a:blip r:embed="rId6" cstate="print"/>
            <a:stretch>
              <a:fillRect/>
            </a:stretch>
          </p:blipFill>
          <p:spPr>
            <a:xfrm>
              <a:off x="3924300" y="2952750"/>
              <a:ext cx="1295400" cy="952500"/>
            </a:xfrm>
            <a:prstGeom prst="rect">
              <a:avLst/>
            </a:prstGeom>
          </p:spPr>
        </p:pic>
        <p:pic>
          <p:nvPicPr>
            <p:cNvPr id="49" name="Picture 48"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4" name="Group 49"/>
          <p:cNvGrpSpPr/>
          <p:nvPr/>
        </p:nvGrpSpPr>
        <p:grpSpPr>
          <a:xfrm>
            <a:off x="2243484" y="5679440"/>
            <a:ext cx="838200" cy="645160"/>
            <a:chOff x="3810000" y="2842490"/>
            <a:chExt cx="1524000" cy="1173019"/>
          </a:xfrm>
        </p:grpSpPr>
        <p:pic>
          <p:nvPicPr>
            <p:cNvPr id="51" name="Picture 50" descr="heartbeat.gif"/>
            <p:cNvPicPr>
              <a:picLocks noChangeAspect="1"/>
            </p:cNvPicPr>
            <p:nvPr/>
          </p:nvPicPr>
          <p:blipFill>
            <a:blip r:embed="rId6" cstate="print"/>
            <a:stretch>
              <a:fillRect/>
            </a:stretch>
          </p:blipFill>
          <p:spPr>
            <a:xfrm>
              <a:off x="3924300" y="2952750"/>
              <a:ext cx="1295400" cy="952500"/>
            </a:xfrm>
            <a:prstGeom prst="rect">
              <a:avLst/>
            </a:prstGeom>
          </p:spPr>
        </p:pic>
        <p:pic>
          <p:nvPicPr>
            <p:cNvPr id="52" name="Picture 51"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pic>
        <p:nvPicPr>
          <p:cNvPr id="59" name="Picture 58" descr="logos.png"/>
          <p:cNvPicPr>
            <a:picLocks noChangeAspect="1"/>
          </p:cNvPicPr>
          <p:nvPr/>
        </p:nvPicPr>
        <p:blipFill>
          <a:blip r:embed="rId8" cstate="print"/>
          <a:stretch>
            <a:fillRect/>
          </a:stretch>
        </p:blipFill>
        <p:spPr>
          <a:xfrm>
            <a:off x="1650960" y="1420785"/>
            <a:ext cx="5715012" cy="2743206"/>
          </a:xfrm>
          <a:prstGeom prst="rect">
            <a:avLst/>
          </a:prstGeom>
        </p:spPr>
      </p:pic>
      <p:grpSp>
        <p:nvGrpSpPr>
          <p:cNvPr id="5" name="Group 52"/>
          <p:cNvGrpSpPr/>
          <p:nvPr/>
        </p:nvGrpSpPr>
        <p:grpSpPr>
          <a:xfrm>
            <a:off x="2243484" y="5679440"/>
            <a:ext cx="838200" cy="645160"/>
            <a:chOff x="2209800" y="6629400"/>
            <a:chExt cx="838200" cy="645160"/>
          </a:xfrm>
        </p:grpSpPr>
        <p:pic>
          <p:nvPicPr>
            <p:cNvPr id="42" name="Picture 41" descr="heartbeat-red.gif"/>
            <p:cNvPicPr>
              <a:picLocks noChangeAspect="1"/>
            </p:cNvPicPr>
            <p:nvPr/>
          </p:nvPicPr>
          <p:blipFill>
            <a:blip r:embed="rId9" cstate="print"/>
            <a:stretch>
              <a:fillRect/>
            </a:stretch>
          </p:blipFill>
          <p:spPr>
            <a:xfrm>
              <a:off x="2272284" y="6689763"/>
              <a:ext cx="713232" cy="524435"/>
            </a:xfrm>
            <a:prstGeom prst="rect">
              <a:avLst/>
            </a:prstGeom>
          </p:spPr>
        </p:pic>
        <p:pic>
          <p:nvPicPr>
            <p:cNvPr id="41" name="Picture 40" descr="heartbeat frame.png"/>
            <p:cNvPicPr>
              <a:picLocks noChangeAspect="1"/>
            </p:cNvPicPr>
            <p:nvPr/>
          </p:nvPicPr>
          <p:blipFill>
            <a:blip r:embed="rId7" cstate="print"/>
            <a:stretch>
              <a:fillRect/>
            </a:stretch>
          </p:blipFill>
          <p:spPr>
            <a:xfrm>
              <a:off x="2209800" y="6629400"/>
              <a:ext cx="838200" cy="645160"/>
            </a:xfrm>
            <a:prstGeom prst="rect">
              <a:avLst/>
            </a:prstGeom>
          </p:spPr>
        </p:pic>
      </p:grpSp>
      <p:pic>
        <p:nvPicPr>
          <p:cNvPr id="9" name="Picture 8" descr="AnnotationWarning.png"/>
          <p:cNvPicPr>
            <a:picLocks noChangeAspect="1"/>
          </p:cNvPicPr>
          <p:nvPr/>
        </p:nvPicPr>
        <p:blipFill>
          <a:blip r:embed="rId10" cstate="print"/>
          <a:stretch>
            <a:fillRect/>
          </a:stretch>
        </p:blipFill>
        <p:spPr>
          <a:xfrm>
            <a:off x="2819400" y="5469011"/>
            <a:ext cx="457200" cy="457200"/>
          </a:xfrm>
          <a:prstGeom prst="rect">
            <a:avLst/>
          </a:prstGeom>
        </p:spPr>
      </p:pic>
      <p:pic>
        <p:nvPicPr>
          <p:cNvPr id="61" name="Picture 60" descr="AnnotationWarning2.png"/>
          <p:cNvPicPr>
            <a:picLocks noChangeAspect="1"/>
          </p:cNvPicPr>
          <p:nvPr/>
        </p:nvPicPr>
        <p:blipFill>
          <a:blip r:embed="rId11" cstate="print"/>
          <a:stretch>
            <a:fillRect/>
          </a:stretch>
        </p:blipFill>
        <p:spPr>
          <a:xfrm>
            <a:off x="6096000" y="762000"/>
            <a:ext cx="990600" cy="990600"/>
          </a:xfrm>
          <a:prstGeom prst="rect">
            <a:avLst/>
          </a:prstGeom>
        </p:spPr>
      </p:pic>
      <p:pic>
        <p:nvPicPr>
          <p:cNvPr id="63" name="Picture 62" descr="AnnotationWarning2.png"/>
          <p:cNvPicPr>
            <a:picLocks noChangeAspect="1"/>
          </p:cNvPicPr>
          <p:nvPr/>
        </p:nvPicPr>
        <p:blipFill>
          <a:blip r:embed="rId11" cstate="print"/>
          <a:stretch>
            <a:fillRect/>
          </a:stretch>
        </p:blipFill>
        <p:spPr>
          <a:xfrm>
            <a:off x="3657600" y="762000"/>
            <a:ext cx="990600" cy="990600"/>
          </a:xfrm>
          <a:prstGeom prst="rect">
            <a:avLst/>
          </a:prstGeom>
        </p:spPr>
      </p:pic>
      <p:pic>
        <p:nvPicPr>
          <p:cNvPr id="65" name="Picture 64" descr="spark.gif"/>
          <p:cNvPicPr>
            <a:picLocks noChangeAspect="1"/>
          </p:cNvPicPr>
          <p:nvPr/>
        </p:nvPicPr>
        <p:blipFill>
          <a:blip r:embed="rId12" cstate="print"/>
          <a:stretch>
            <a:fillRect/>
          </a:stretch>
        </p:blipFill>
        <p:spPr>
          <a:xfrm>
            <a:off x="5562600" y="1600200"/>
            <a:ext cx="571500" cy="571500"/>
          </a:xfrm>
          <a:prstGeom prst="rect">
            <a:avLst/>
          </a:prstGeom>
        </p:spPr>
      </p:pic>
      <p:pic>
        <p:nvPicPr>
          <p:cNvPr id="67" name="Picture 66" descr="spark.gif"/>
          <p:cNvPicPr>
            <a:picLocks noChangeAspect="1"/>
          </p:cNvPicPr>
          <p:nvPr/>
        </p:nvPicPr>
        <p:blipFill>
          <a:blip r:embed="rId12" cstate="print"/>
          <a:stretch>
            <a:fillRect/>
          </a:stretch>
        </p:blipFill>
        <p:spPr>
          <a:xfrm>
            <a:off x="2971800" y="1676400"/>
            <a:ext cx="571500" cy="571500"/>
          </a:xfrm>
          <a:prstGeom prst="rect">
            <a:avLst/>
          </a:prstGeom>
        </p:spPr>
      </p:pic>
      <p:pic>
        <p:nvPicPr>
          <p:cNvPr id="68" name="Picture 67" descr="Application-cyan.png"/>
          <p:cNvPicPr>
            <a:picLocks noChangeAspect="1"/>
          </p:cNvPicPr>
          <p:nvPr/>
        </p:nvPicPr>
        <p:blipFill>
          <a:blip r:embed="rId4" cstate="print"/>
          <a:stretch>
            <a:fillRect/>
          </a:stretch>
        </p:blipFill>
        <p:spPr>
          <a:xfrm>
            <a:off x="4023360" y="4436054"/>
            <a:ext cx="1143000" cy="593146"/>
          </a:xfrm>
          <a:prstGeom prst="rect">
            <a:avLst/>
          </a:prstGeom>
        </p:spPr>
      </p:pic>
      <p:pic>
        <p:nvPicPr>
          <p:cNvPr id="44" name="Picture 43" descr="Server-Virtual-Single.png"/>
          <p:cNvPicPr>
            <a:picLocks noChangeAspect="1"/>
          </p:cNvPicPr>
          <p:nvPr/>
        </p:nvPicPr>
        <p:blipFill>
          <a:blip r:embed="rId13" cstate="print"/>
          <a:stretch>
            <a:fillRect/>
          </a:stretch>
        </p:blipFill>
        <p:spPr>
          <a:xfrm>
            <a:off x="609601" y="4237348"/>
            <a:ext cx="2285998" cy="1036948"/>
          </a:xfrm>
          <a:prstGeom prst="rect">
            <a:avLst/>
          </a:prstGeom>
        </p:spPr>
      </p:pic>
      <p:pic>
        <p:nvPicPr>
          <p:cNvPr id="11" name="Picture 10" descr="Server-Virtual-Single.png"/>
          <p:cNvPicPr>
            <a:picLocks noChangeAspect="1"/>
          </p:cNvPicPr>
          <p:nvPr/>
        </p:nvPicPr>
        <p:blipFill>
          <a:blip r:embed="rId13" cstate="print"/>
          <a:stretch>
            <a:fillRect/>
          </a:stretch>
        </p:blipFill>
        <p:spPr>
          <a:xfrm>
            <a:off x="6096001" y="4237348"/>
            <a:ext cx="2285998" cy="1036948"/>
          </a:xfrm>
          <a:prstGeom prst="rect">
            <a:avLst/>
          </a:prstGeom>
        </p:spPr>
      </p:pic>
      <p:pic>
        <p:nvPicPr>
          <p:cNvPr id="25" name="Picture 24" descr="Application-cyan.png"/>
          <p:cNvPicPr>
            <a:picLocks noChangeAspect="1"/>
          </p:cNvPicPr>
          <p:nvPr/>
        </p:nvPicPr>
        <p:blipFill>
          <a:blip r:embed="rId4" cstate="print"/>
          <a:stretch>
            <a:fillRect/>
          </a:stretch>
        </p:blipFill>
        <p:spPr>
          <a:xfrm>
            <a:off x="1280161" y="4041054"/>
            <a:ext cx="1143000" cy="593145"/>
          </a:xfrm>
          <a:prstGeom prst="rect">
            <a:avLst/>
          </a:prstGeom>
        </p:spPr>
      </p:pic>
      <p:pic>
        <p:nvPicPr>
          <p:cNvPr id="35" name="Picture 34" descr="Application-red.png"/>
          <p:cNvPicPr>
            <a:picLocks noChangeAspect="1"/>
          </p:cNvPicPr>
          <p:nvPr/>
        </p:nvPicPr>
        <p:blipFill>
          <a:blip r:embed="rId14" cstate="print"/>
          <a:stretch>
            <a:fillRect/>
          </a:stretch>
        </p:blipFill>
        <p:spPr>
          <a:xfrm>
            <a:off x="1280161" y="4038602"/>
            <a:ext cx="1143000" cy="593147"/>
          </a:xfrm>
          <a:prstGeom prst="rect">
            <a:avLst/>
          </a:prstGeom>
        </p:spPr>
      </p:pic>
      <p:pic>
        <p:nvPicPr>
          <p:cNvPr id="24" name="Picture 23" descr="Server-Virtual-Single.png"/>
          <p:cNvPicPr>
            <a:picLocks noChangeAspect="1"/>
          </p:cNvPicPr>
          <p:nvPr/>
        </p:nvPicPr>
        <p:blipFill>
          <a:blip r:embed="rId13" cstate="print"/>
          <a:stretch>
            <a:fillRect/>
          </a:stretch>
        </p:blipFill>
        <p:spPr>
          <a:xfrm>
            <a:off x="609601" y="3886200"/>
            <a:ext cx="2285998" cy="1036948"/>
          </a:xfrm>
          <a:prstGeom prst="rect">
            <a:avLst/>
          </a:prstGeom>
        </p:spPr>
      </p:pic>
    </p:spTree>
    <p:extLst>
      <p:ext uri="{BB962C8B-B14F-4D97-AF65-F5344CB8AC3E}">
        <p14:creationId xmlns="" xmlns:p14="http://schemas.microsoft.com/office/powerpoint/2007/7/12/main" val="179675456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childTnLst>
                                </p:cTn>
                              </p:par>
                              <p:par>
                                <p:cTn id="29" presetID="35" presetClass="path" presetSubtype="0" accel="50000" decel="50000" fill="hold" nodeType="withEffect">
                                  <p:stCondLst>
                                    <p:cond delay="0"/>
                                  </p:stCondLst>
                                  <p:childTnLst>
                                    <p:animMotion origin="layout" path="M -0.025 -2.35947E-6 L -0.28125 0.00278 " pathEditMode="relative" rAng="0" ptsTypes="AA">
                                      <p:cBhvr>
                                        <p:cTn id="30" dur="1000" fill="hold"/>
                                        <p:tgtEl>
                                          <p:spTgt spid="65"/>
                                        </p:tgtEl>
                                        <p:attrNameLst>
                                          <p:attrName>ppt_x</p:attrName>
                                          <p:attrName>ppt_y</p:attrName>
                                        </p:attrNameLst>
                                      </p:cBhvr>
                                      <p:rCtr x="-128" y="1"/>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2000"/>
                                        <p:tgtEl>
                                          <p:spTgt spid="65"/>
                                        </p:tgtEl>
                                      </p:cBhvr>
                                    </p:animEffect>
                                    <p:set>
                                      <p:cBhvr>
                                        <p:cTn id="34" dur="1" fill="hold">
                                          <p:stCondLst>
                                            <p:cond delay="1999"/>
                                          </p:stCondLst>
                                        </p:cTn>
                                        <p:tgtEl>
                                          <p:spTgt spid="65"/>
                                        </p:tgtEl>
                                        <p:attrNameLst>
                                          <p:attrName>style.visibility</p:attrName>
                                        </p:attrNameLst>
                                      </p:cBhvr>
                                      <p:to>
                                        <p:strVal val="hidden"/>
                                      </p:to>
                                    </p:set>
                                  </p:childTnLst>
                                </p:cTn>
                              </p:par>
                              <p:par>
                                <p:cTn id="35" presetID="2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3.33333E-6 7.63535E-7 L -0.2 0.54419 " pathEditMode="relative" rAng="0" ptsTypes="AA">
                                      <p:cBhvr>
                                        <p:cTn id="44" dur="1000" fill="hold"/>
                                        <p:tgtEl>
                                          <p:spTgt spid="67"/>
                                        </p:tgtEl>
                                        <p:attrNameLst>
                                          <p:attrName>ppt_x</p:attrName>
                                          <p:attrName>ppt_y</p:attrName>
                                        </p:attrNameLst>
                                      </p:cBhvr>
                                      <p:rCtr x="-100" y="272"/>
                                    </p:animMotion>
                                  </p:childTnLst>
                                </p:cTn>
                              </p:par>
                              <p:par>
                                <p:cTn id="45" presetID="11" presetClass="entr" presetSubtype="0" fill="hold" nodeType="withEffect">
                                  <p:stCondLst>
                                    <p:cond delay="0"/>
                                  </p:stCondLst>
                                  <p:childTnLst>
                                    <p:set>
                                      <p:cBhvr>
                                        <p:cTn id="46" dur="500">
                                          <p:stCondLst>
                                            <p:cond delay="0"/>
                                          </p:stCondLst>
                                        </p:cTn>
                                        <p:tgtEl>
                                          <p:spTgt spid="39"/>
                                        </p:tgtEl>
                                        <p:attrNameLst>
                                          <p:attrName>style.visibility</p:attrName>
                                        </p:attrNameLst>
                                      </p:cBhvr>
                                      <p:to>
                                        <p:strVal val="visible"/>
                                      </p:to>
                                    </p:set>
                                  </p:childTnLst>
                                </p:cTn>
                              </p:par>
                            </p:childTnLst>
                          </p:cTn>
                        </p:par>
                        <p:par>
                          <p:cTn id="47" fill="hold">
                            <p:stCondLst>
                              <p:cond delay="1000"/>
                            </p:stCondLst>
                            <p:childTnLst>
                              <p:par>
                                <p:cTn id="48" presetID="26" presetClass="emph" presetSubtype="0" fill="hold" nodeType="afterEffect">
                                  <p:stCondLst>
                                    <p:cond delay="0"/>
                                  </p:stCondLst>
                                  <p:childTnLst>
                                    <p:animEffect transition="out" filter="fade">
                                      <p:cBhvr>
                                        <p:cTn id="49" dur="500" tmFilter="0, 0; .2, .5; .8, .5; 1, 0"/>
                                        <p:tgtEl>
                                          <p:spTgt spid="67"/>
                                        </p:tgtEl>
                                      </p:cBhvr>
                                    </p:animEffect>
                                    <p:animScale>
                                      <p:cBhvr>
                                        <p:cTn id="50" dur="250" autoRev="1" fill="hold"/>
                                        <p:tgtEl>
                                          <p:spTgt spid="67"/>
                                        </p:tgtEl>
                                      </p:cBhvr>
                                      <p:by x="105000" y="105000"/>
                                    </p:animScale>
                                  </p:childTnLst>
                                </p:cTn>
                              </p:par>
                            </p:childTnLst>
                          </p:cTn>
                        </p:par>
                        <p:par>
                          <p:cTn id="51" fill="hold">
                            <p:stCondLst>
                              <p:cond delay="1500"/>
                            </p:stCondLst>
                            <p:childTnLst>
                              <p:par>
                                <p:cTn id="52" presetID="10" presetClass="exit" presetSubtype="0" fill="hold" nodeType="afterEffect">
                                  <p:stCondLst>
                                    <p:cond delay="0"/>
                                  </p:stCondLst>
                                  <p:childTnLst>
                                    <p:animEffect transition="out" filter="fade">
                                      <p:cBhvr>
                                        <p:cTn id="53" dur="1000"/>
                                        <p:tgtEl>
                                          <p:spTgt spid="67"/>
                                        </p:tgtEl>
                                      </p:cBhvr>
                                    </p:animEffect>
                                    <p:set>
                                      <p:cBhvr>
                                        <p:cTn id="54" dur="1" fill="hold">
                                          <p:stCondLst>
                                            <p:cond delay="999"/>
                                          </p:stCondLst>
                                        </p:cTn>
                                        <p:tgtEl>
                                          <p:spTgt spid="67"/>
                                        </p:tgtEl>
                                        <p:attrNameLst>
                                          <p:attrName>style.visibility</p:attrName>
                                        </p:attrNameLst>
                                      </p:cBhvr>
                                      <p:to>
                                        <p:strVal val="hidden"/>
                                      </p:to>
                                    </p:set>
                                  </p:childTnLst>
                                </p:cTn>
                              </p:par>
                            </p:childTnLst>
                          </p:cTn>
                        </p:par>
                        <p:par>
                          <p:cTn id="55" fill="hold">
                            <p:stCondLst>
                              <p:cond delay="2500"/>
                            </p:stCondLst>
                            <p:childTnLst>
                              <p:par>
                                <p:cTn id="56" presetID="0" presetClass="path" presetSubtype="0" accel="50000" decel="50000" fill="hold" nodeType="afterEffect">
                                  <p:stCondLst>
                                    <p:cond delay="0"/>
                                  </p:stCondLst>
                                  <p:childTnLst>
                                    <p:animMotion origin="layout" path="M 0 0 L 0.3 0.05552 " pathEditMode="relative" ptsTypes="AA">
                                      <p:cBhvr>
                                        <p:cTn id="57" dur="1000" fill="hold"/>
                                        <p:tgtEl>
                                          <p:spTgt spid="35"/>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3 0.05552 " pathEditMode="relative" ptsTypes="AA">
                                      <p:cBhvr>
                                        <p:cTn id="59" dur="1000" fill="hold"/>
                                        <p:tgtEl>
                                          <p:spTgt spid="24"/>
                                        </p:tgtEl>
                                        <p:attrNameLst>
                                          <p:attrName>ppt_x</p:attrName>
                                          <p:attrName>ppt_y</p:attrName>
                                        </p:attrNameLst>
                                      </p:cBhvr>
                                    </p:animMotion>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000"/>
                                        <p:tgtEl>
                                          <p:spTgt spid="68"/>
                                        </p:tgtEl>
                                      </p:cBhvr>
                                    </p:animEffect>
                                  </p:childTnLst>
                                </p:cTn>
                              </p:par>
                              <p:par>
                                <p:cTn id="64" presetID="10" presetClass="exit" presetSubtype="0" fill="hold" nodeType="withEffect">
                                  <p:stCondLst>
                                    <p:cond delay="0"/>
                                  </p:stCondLst>
                                  <p:childTnLst>
                                    <p:animEffect transition="out" filter="fade">
                                      <p:cBhvr>
                                        <p:cTn id="65" dur="2000"/>
                                        <p:tgtEl>
                                          <p:spTgt spid="35"/>
                                        </p:tgtEl>
                                      </p:cBhvr>
                                    </p:animEffect>
                                    <p:set>
                                      <p:cBhvr>
                                        <p:cTn id="66" dur="1" fill="hold">
                                          <p:stCondLst>
                                            <p:cond delay="1999"/>
                                          </p:stCondLst>
                                        </p:cTn>
                                        <p:tgtEl>
                                          <p:spTgt spid="35"/>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9"/>
                                        </p:tgtEl>
                                        <p:attrNameLst>
                                          <p:attrName>ppt_w</p:attrName>
                                        </p:attrNameLst>
                                      </p:cBhvr>
                                      <p:tavLst>
                                        <p:tav tm="0">
                                          <p:val>
                                            <p:strVal val="ppt_w"/>
                                          </p:val>
                                        </p:tav>
                                        <p:tav tm="100000">
                                          <p:val>
                                            <p:fltVal val="0"/>
                                          </p:val>
                                        </p:tav>
                                      </p:tavLst>
                                    </p:anim>
                                    <p:anim calcmode="lin" valueType="num">
                                      <p:cBhvr>
                                        <p:cTn id="69" dur="500"/>
                                        <p:tgtEl>
                                          <p:spTgt spid="9"/>
                                        </p:tgtEl>
                                        <p:attrNameLst>
                                          <p:attrName>ppt_h</p:attrName>
                                        </p:attrNameLst>
                                      </p:cBhvr>
                                      <p:tavLst>
                                        <p:tav tm="0">
                                          <p:val>
                                            <p:strVal val="ppt_h"/>
                                          </p:val>
                                        </p:tav>
                                        <p:tav tm="100000">
                                          <p:val>
                                            <p:fltVal val="0"/>
                                          </p:val>
                                        </p:tav>
                                      </p:tavLst>
                                    </p:anim>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500"/>
                            </p:stCondLst>
                            <p:childTnLst>
                              <p:par>
                                <p:cTn id="75" presetID="23" presetClass="exit" presetSubtype="32" fill="hold" nodeType="afterEffect">
                                  <p:stCondLst>
                                    <p:cond delay="0"/>
                                  </p:stCondLst>
                                  <p:childTnLst>
                                    <p:anim calcmode="lin" valueType="num">
                                      <p:cBhvr>
                                        <p:cTn id="76" dur="500"/>
                                        <p:tgtEl>
                                          <p:spTgt spid="61"/>
                                        </p:tgtEl>
                                        <p:attrNameLst>
                                          <p:attrName>ppt_w</p:attrName>
                                        </p:attrNameLst>
                                      </p:cBhvr>
                                      <p:tavLst>
                                        <p:tav tm="0">
                                          <p:val>
                                            <p:strVal val="ppt_w"/>
                                          </p:val>
                                        </p:tav>
                                        <p:tav tm="100000">
                                          <p:val>
                                            <p:fltVal val="0"/>
                                          </p:val>
                                        </p:tav>
                                      </p:tavLst>
                                    </p:anim>
                                    <p:anim calcmode="lin" valueType="num">
                                      <p:cBhvr>
                                        <p:cTn id="77" dur="500"/>
                                        <p:tgtEl>
                                          <p:spTgt spid="61"/>
                                        </p:tgtEl>
                                        <p:attrNameLst>
                                          <p:attrName>ppt_h</p:attrName>
                                        </p:attrNameLst>
                                      </p:cBhvr>
                                      <p:tavLst>
                                        <p:tav tm="0">
                                          <p:val>
                                            <p:strVal val="ppt_h"/>
                                          </p:val>
                                        </p:tav>
                                        <p:tav tm="100000">
                                          <p:val>
                                            <p:fltVal val="0"/>
                                          </p:val>
                                        </p:tav>
                                      </p:tavLst>
                                    </p:anim>
                                    <p:set>
                                      <p:cBhvr>
                                        <p:cTn id="78" dur="1" fill="hold">
                                          <p:stCondLst>
                                            <p:cond delay="499"/>
                                          </p:stCondLst>
                                        </p:cTn>
                                        <p:tgtEl>
                                          <p:spTgt spid="61"/>
                                        </p:tgtEl>
                                        <p:attrNameLst>
                                          <p:attrName>style.visibility</p:attrName>
                                        </p:attrNameLst>
                                      </p:cBhvr>
                                      <p:to>
                                        <p:strVal val="hidden"/>
                                      </p:to>
                                    </p:set>
                                  </p:childTnLst>
                                </p:cTn>
                              </p:par>
                            </p:childTnLst>
                          </p:cTn>
                        </p:par>
                        <p:par>
                          <p:cTn id="79" fill="hold">
                            <p:stCondLst>
                              <p:cond delay="6000"/>
                            </p:stCondLst>
                            <p:childTnLst>
                              <p:par>
                                <p:cTn id="80" presetID="23" presetClass="exit" presetSubtype="32" fill="hold" nodeType="afterEffect">
                                  <p:stCondLst>
                                    <p:cond delay="0"/>
                                  </p:stCondLst>
                                  <p:childTnLst>
                                    <p:anim calcmode="lin" valueType="num">
                                      <p:cBhvr>
                                        <p:cTn id="81" dur="500"/>
                                        <p:tgtEl>
                                          <p:spTgt spid="63"/>
                                        </p:tgtEl>
                                        <p:attrNameLst>
                                          <p:attrName>ppt_w</p:attrName>
                                        </p:attrNameLst>
                                      </p:cBhvr>
                                      <p:tavLst>
                                        <p:tav tm="0">
                                          <p:val>
                                            <p:strVal val="ppt_w"/>
                                          </p:val>
                                        </p:tav>
                                        <p:tav tm="100000">
                                          <p:val>
                                            <p:fltVal val="0"/>
                                          </p:val>
                                        </p:tav>
                                      </p:tavLst>
                                    </p:anim>
                                    <p:anim calcmode="lin" valueType="num">
                                      <p:cBhvr>
                                        <p:cTn id="82" dur="500"/>
                                        <p:tgtEl>
                                          <p:spTgt spid="63"/>
                                        </p:tgtEl>
                                        <p:attrNameLst>
                                          <p:attrName>ppt_h</p:attrName>
                                        </p:attrNameLst>
                                      </p:cBhvr>
                                      <p:tavLst>
                                        <p:tav tm="0">
                                          <p:val>
                                            <p:strVal val="ppt_h"/>
                                          </p:val>
                                        </p:tav>
                                        <p:tav tm="100000">
                                          <p:val>
                                            <p:fltVal val="0"/>
                                          </p:val>
                                        </p:tav>
                                      </p:tavLst>
                                    </p:anim>
                                    <p:set>
                                      <p:cBhvr>
                                        <p:cTn id="83"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2928934"/>
            <a:ext cx="7772400" cy="1504951"/>
          </a:xfrm>
          <a:prstGeom prst="rect">
            <a:avLst/>
          </a:prstGeom>
        </p:spPr>
        <p:txBody>
          <a:bodyPr>
            <a:normAutofit/>
          </a:bodyPr>
          <a:lstStyle>
            <a:lvl1pPr algn="l" defTabSz="914400" rtl="0" eaLnBrk="1" latinLnBrk="0" hangingPunct="1">
              <a:spcBef>
                <a:spcPct val="0"/>
              </a:spcBef>
              <a:buNone/>
              <a:defRPr sz="4000" b="1" kern="1200"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r"/>
            <a:r>
              <a:rPr lang="en-US" sz="4700" dirty="0"/>
              <a:t>VMM </a:t>
            </a:r>
            <a:r>
              <a:rPr lang="zh-CN" altLang="en-US" sz="4700" dirty="0"/>
              <a:t>性能和资源最</a:t>
            </a:r>
            <a:r>
              <a:rPr lang="zh-CN" altLang="en-US" sz="4700" dirty="0" smtClean="0"/>
              <a:t>优化</a:t>
            </a:r>
          </a:p>
          <a:p>
            <a:pPr algn="r"/>
            <a:r>
              <a:rPr lang="zh-CN" altLang="en-US" dirty="0" smtClean="0">
                <a:solidFill>
                  <a:schemeClr val="accent3">
                    <a:lumMod val="60000"/>
                    <a:lumOff val="40000"/>
                  </a:schemeClr>
                </a:solidFill>
              </a:rPr>
              <a:t>设计框架和基础系统架构</a:t>
            </a:r>
            <a:endParaRPr lang="zh-CN" altLang="en-US" dirty="0">
              <a:solidFill>
                <a:schemeClr val="accent3">
                  <a:lumMod val="60000"/>
                  <a:lumOff val="40000"/>
                </a:schemeClr>
              </a:solidFill>
            </a:endParaRPr>
          </a:p>
        </p:txBody>
      </p:sp>
      <p:sp>
        <p:nvSpPr>
          <p:cNvPr id="4" name="Title 1"/>
          <p:cNvSpPr txBox="1">
            <a:spLocks/>
          </p:cNvSpPr>
          <p:nvPr/>
        </p:nvSpPr>
        <p:spPr>
          <a:xfrm>
            <a:off x="228600" y="3276600"/>
            <a:ext cx="2667000" cy="990600"/>
          </a:xfrm>
          <a:prstGeom prst="rect">
            <a:avLst/>
          </a:prstGeom>
        </p:spPr>
        <p:txBody>
          <a:bodyPr vert="horz" lIns="91440" tIns="45720" rIns="91440" bIns="45720" rtlCol="0" anchor="ctr">
            <a:noAutofit/>
          </a:bodyPr>
          <a:lstStyle>
            <a:lvl1pPr algn="l">
              <a:defRPr sz="6000" b="0">
                <a:solidFill>
                  <a:srgbClr val="557EB9"/>
                </a:solidFill>
                <a:latin typeface="Segoe"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rPr>
              <a:t>3</a:t>
            </a:r>
            <a:endParaRPr kumimoji="0" lang="en-US"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endParaRPr>
          </a:p>
        </p:txBody>
      </p:sp>
      <p:cxnSp>
        <p:nvCxnSpPr>
          <p:cNvPr id="5" name="Straight Connector 4"/>
          <p:cNvCxnSpPr/>
          <p:nvPr/>
        </p:nvCxnSpPr>
        <p:spPr>
          <a:xfrm>
            <a:off x="1524000" y="4419600"/>
            <a:ext cx="765048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3425175089"/>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09900" y="1143000"/>
            <a:ext cx="5791200" cy="2971800"/>
          </a:xfrm>
          <a:prstGeom prst="roundRect">
            <a:avLst>
              <a:gd name="adj" fmla="val 4428"/>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dirty="0">
              <a:solidFill>
                <a:schemeClr val="tx1">
                  <a:lumMod val="75000"/>
                  <a:lumOff val="25000"/>
                </a:schemeClr>
              </a:solidFill>
            </a:endParaRPr>
          </a:p>
        </p:txBody>
      </p:sp>
      <p:sp>
        <p:nvSpPr>
          <p:cNvPr id="82" name="Rounded Rectangle 81"/>
          <p:cNvSpPr/>
          <p:nvPr/>
        </p:nvSpPr>
        <p:spPr bwMode="auto">
          <a:xfrm>
            <a:off x="3162300" y="3124200"/>
            <a:ext cx="5486400" cy="762000"/>
          </a:xfrm>
          <a:prstGeom prst="roundRect">
            <a:avLst>
              <a:gd name="adj" fmla="val 903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1500" dirty="0" smtClean="0">
                <a:solidFill>
                  <a:schemeClr val="tx1"/>
                </a:solidFill>
              </a:rPr>
              <a:t>Virtual Machine Manager 2008 Health and Monitoring MP</a:t>
            </a:r>
            <a:endParaRPr lang="en-US" sz="1500" dirty="0">
              <a:solidFill>
                <a:schemeClr val="tx1"/>
              </a:solidFill>
            </a:endParaRPr>
          </a:p>
        </p:txBody>
      </p:sp>
      <p:grpSp>
        <p:nvGrpSpPr>
          <p:cNvPr id="2" name="Group 22"/>
          <p:cNvGrpSpPr/>
          <p:nvPr/>
        </p:nvGrpSpPr>
        <p:grpSpPr>
          <a:xfrm>
            <a:off x="3162300" y="1752600"/>
            <a:ext cx="5486400" cy="627544"/>
            <a:chOff x="304800" y="1734656"/>
            <a:chExt cx="5486400" cy="627544"/>
          </a:xfrm>
        </p:grpSpPr>
        <p:sp>
          <p:nvSpPr>
            <p:cNvPr id="75" name="Rounded Rectangle 74"/>
            <p:cNvSpPr/>
            <p:nvPr/>
          </p:nvSpPr>
          <p:spPr bwMode="auto">
            <a:xfrm>
              <a:off x="304800" y="1734656"/>
              <a:ext cx="1755648" cy="627544"/>
            </a:xfrm>
            <a:prstGeom prst="roundRect">
              <a:avLst>
                <a:gd name="adj" fmla="val 9033"/>
              </a:avLst>
            </a:prstGeom>
            <a:ln/>
          </p:spPr>
          <p:style>
            <a:lnRef idx="0">
              <a:schemeClr val="accent3"/>
            </a:lnRef>
            <a:fillRef idx="3">
              <a:schemeClr val="accent3"/>
            </a:fillRef>
            <a:effectRef idx="3">
              <a:schemeClr val="accent3"/>
            </a:effectRef>
            <a:fontRef idx="minor">
              <a:schemeClr val="lt1"/>
            </a:fontRef>
          </p:style>
          <p:txBody>
            <a:bodyPr rtlCol="0" anchor="t"/>
            <a:lstStyle/>
            <a:p>
              <a:pPr algn="ctr">
                <a:defRPr/>
              </a:pPr>
              <a:r>
                <a:rPr lang="en-US" sz="1400" dirty="0" smtClean="0">
                  <a:solidFill>
                    <a:schemeClr val="tx1"/>
                  </a:solidFill>
                </a:rPr>
                <a:t>VMware Host Performance Pack</a:t>
              </a:r>
              <a:endParaRPr lang="en-US" sz="1400" dirty="0">
                <a:solidFill>
                  <a:schemeClr val="tx1"/>
                </a:solidFill>
              </a:endParaRPr>
            </a:p>
          </p:txBody>
        </p:sp>
        <p:sp>
          <p:nvSpPr>
            <p:cNvPr id="90" name="Rounded Rectangle 89"/>
            <p:cNvSpPr/>
            <p:nvPr/>
          </p:nvSpPr>
          <p:spPr bwMode="auto">
            <a:xfrm>
              <a:off x="2170176" y="1734656"/>
              <a:ext cx="1755648" cy="627544"/>
            </a:xfrm>
            <a:prstGeom prst="roundRect">
              <a:avLst>
                <a:gd name="adj" fmla="val 9033"/>
              </a:avLst>
            </a:prstGeom>
            <a:ln/>
          </p:spPr>
          <p:style>
            <a:lnRef idx="0">
              <a:schemeClr val="accent3"/>
            </a:lnRef>
            <a:fillRef idx="3">
              <a:schemeClr val="accent3"/>
            </a:fillRef>
            <a:effectRef idx="3">
              <a:schemeClr val="accent3"/>
            </a:effectRef>
            <a:fontRef idx="minor">
              <a:schemeClr val="lt1"/>
            </a:fontRef>
          </p:style>
          <p:txBody>
            <a:bodyPr rtlCol="0" anchor="t"/>
            <a:lstStyle/>
            <a:p>
              <a:pPr algn="ctr">
                <a:defRPr/>
              </a:pPr>
              <a:r>
                <a:rPr lang="en-US" sz="1400" dirty="0" smtClean="0">
                  <a:solidFill>
                    <a:schemeClr val="tx1"/>
                  </a:solidFill>
                </a:rPr>
                <a:t>Hyper-V Host Performance Pack</a:t>
              </a:r>
              <a:endParaRPr lang="en-US" sz="1400" dirty="0">
                <a:solidFill>
                  <a:schemeClr val="tx1"/>
                </a:solidFill>
              </a:endParaRPr>
            </a:p>
          </p:txBody>
        </p:sp>
        <p:sp>
          <p:nvSpPr>
            <p:cNvPr id="91" name="Rounded Rectangle 90"/>
            <p:cNvSpPr/>
            <p:nvPr/>
          </p:nvSpPr>
          <p:spPr bwMode="auto">
            <a:xfrm>
              <a:off x="4035552" y="1734656"/>
              <a:ext cx="1755648" cy="627544"/>
            </a:xfrm>
            <a:prstGeom prst="roundRect">
              <a:avLst>
                <a:gd name="adj" fmla="val 903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1400" dirty="0" smtClean="0">
                  <a:solidFill>
                    <a:schemeClr val="tx1"/>
                  </a:solidFill>
                </a:rPr>
                <a:t>VM Right Sizing Pack</a:t>
              </a:r>
              <a:endParaRPr lang="en-US" sz="1400" dirty="0">
                <a:solidFill>
                  <a:schemeClr val="tx1"/>
                </a:solidFill>
              </a:endParaRPr>
            </a:p>
          </p:txBody>
        </p:sp>
      </p:grpSp>
      <p:sp>
        <p:nvSpPr>
          <p:cNvPr id="111" name="TextBox 110"/>
          <p:cNvSpPr txBox="1"/>
          <p:nvPr/>
        </p:nvSpPr>
        <p:spPr>
          <a:xfrm>
            <a:off x="3214539" y="1295400"/>
            <a:ext cx="4760983" cy="249299"/>
          </a:xfrm>
          <a:prstGeom prst="rect">
            <a:avLst/>
          </a:prstGeom>
          <a:noFill/>
        </p:spPr>
        <p:txBody>
          <a:bodyPr wrap="none" lIns="0" tIns="0" rIns="0" bIns="0" rtlCol="0">
            <a:spAutoFit/>
          </a:bodyPr>
          <a:lstStyle/>
          <a:p>
            <a:pPr>
              <a:lnSpc>
                <a:spcPct val="90000"/>
              </a:lnSpc>
            </a:pPr>
            <a:r>
              <a:rPr lang="en-US" sz="1800" b="1" dirty="0" smtClean="0">
                <a:solidFill>
                  <a:schemeClr val="bg1">
                    <a:lumMod val="85000"/>
                    <a:lumOff val="15000"/>
                  </a:schemeClr>
                </a:solidFill>
              </a:rPr>
              <a:t>System Center Virtual Machine Manager 2008 MP</a:t>
            </a:r>
          </a:p>
        </p:txBody>
      </p:sp>
      <p:sp>
        <p:nvSpPr>
          <p:cNvPr id="20" name="Isosceles Triangle 19"/>
          <p:cNvSpPr/>
          <p:nvPr/>
        </p:nvSpPr>
        <p:spPr bwMode="auto">
          <a:xfrm flipV="1">
            <a:off x="5181600" y="4267200"/>
            <a:ext cx="1447800" cy="609600"/>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214282" y="4929198"/>
            <a:ext cx="8458200" cy="1371600"/>
          </a:xfrm>
          <a:prstGeom prst="roundRect">
            <a:avLst>
              <a:gd name="adj" fmla="val 979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System Center Operations Manager 2007</a:t>
            </a:r>
          </a:p>
        </p:txBody>
      </p:sp>
      <p:sp>
        <p:nvSpPr>
          <p:cNvPr id="27" name="Right Arrow 26"/>
          <p:cNvSpPr/>
          <p:nvPr/>
        </p:nvSpPr>
        <p:spPr bwMode="auto">
          <a:xfrm>
            <a:off x="1752600" y="2209800"/>
            <a:ext cx="1371600" cy="1143000"/>
          </a:xfrm>
          <a:prstGeom prst="rightArrow">
            <a:avLst>
              <a:gd name="adj1" fmla="val 50000"/>
              <a:gd name="adj2" fmla="val 3861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endParaRPr lang="en-US" sz="1600" dirty="0" smtClean="0">
              <a:solidFill>
                <a:schemeClr val="accent2">
                  <a:lumMod val="40000"/>
                  <a:lumOff val="60000"/>
                </a:schemeClr>
              </a:solidFill>
              <a:effectLst>
                <a:outerShdw blurRad="38100" dist="38100" dir="2700000" algn="tl">
                  <a:srgbClr val="000000">
                    <a:alpha val="43137"/>
                  </a:srgbClr>
                </a:outerShdw>
              </a:effectLst>
              <a:latin typeface="Segoe" pitchFamily="34" charset="0"/>
            </a:endParaRPr>
          </a:p>
        </p:txBody>
      </p:sp>
      <p:sp>
        <p:nvSpPr>
          <p:cNvPr id="21" name="Isosceles Triangle 20"/>
          <p:cNvSpPr/>
          <p:nvPr/>
        </p:nvSpPr>
        <p:spPr bwMode="auto">
          <a:xfrm flipV="1">
            <a:off x="419100" y="4267200"/>
            <a:ext cx="1447800" cy="6096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342900" y="1143000"/>
            <a:ext cx="1600200" cy="2971800"/>
          </a:xfrm>
          <a:prstGeom prst="roundRect">
            <a:avLst>
              <a:gd name="adj" fmla="val 7911"/>
            </a:avLst>
          </a:prstGeom>
          <a:gradFill>
            <a:gsLst>
              <a:gs pos="0">
                <a:schemeClr val="accent2">
                  <a:shade val="15000"/>
                  <a:satMod val="180000"/>
                </a:schemeClr>
              </a:gs>
              <a:gs pos="40000">
                <a:schemeClr val="accent2">
                  <a:shade val="45000"/>
                  <a:satMod val="170000"/>
                </a:schemeClr>
              </a:gs>
              <a:gs pos="40000">
                <a:schemeClr val="accent2">
                  <a:tint val="99000"/>
                  <a:shade val="65000"/>
                  <a:satMod val="155000"/>
                </a:schemeClr>
              </a:gs>
              <a:gs pos="90000">
                <a:schemeClr val="accent2">
                  <a:tint val="95500"/>
                  <a:shade val="100000"/>
                  <a:satMod val="15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b="1" dirty="0" smtClean="0">
                <a:solidFill>
                  <a:schemeClr val="bg1">
                    <a:lumMod val="85000"/>
                    <a:lumOff val="15000"/>
                  </a:schemeClr>
                </a:solidFill>
                <a:latin typeface="Segoe UI" pitchFamily="34" charset="0"/>
                <a:cs typeface="Segoe UI" pitchFamily="34" charset="0"/>
              </a:rPr>
              <a:t>Custom PRO Enabled MP</a:t>
            </a:r>
          </a:p>
          <a:p>
            <a:pPr algn="ctr">
              <a:defRPr/>
            </a:pPr>
            <a:endParaRPr lang="en-US" b="1" dirty="0" smtClean="0">
              <a:solidFill>
                <a:schemeClr val="bg1">
                  <a:lumMod val="85000"/>
                  <a:lumOff val="15000"/>
                </a:schemeClr>
              </a:solidFill>
              <a:latin typeface="Segoe UI" pitchFamily="34" charset="0"/>
              <a:cs typeface="Segoe UI" pitchFamily="34" charset="0"/>
            </a:endParaRPr>
          </a:p>
        </p:txBody>
      </p:sp>
      <p:sp>
        <p:nvSpPr>
          <p:cNvPr id="28" name="TextBox 27"/>
          <p:cNvSpPr txBox="1"/>
          <p:nvPr/>
        </p:nvSpPr>
        <p:spPr>
          <a:xfrm>
            <a:off x="2005933" y="2667000"/>
            <a:ext cx="889667" cy="207749"/>
          </a:xfrm>
          <a:prstGeom prst="rect">
            <a:avLst/>
          </a:prstGeom>
          <a:noFill/>
        </p:spPr>
        <p:txBody>
          <a:bodyPr wrap="none" lIns="0" tIns="0" rIns="0" bIns="0" rtlCol="0">
            <a:spAutoFit/>
          </a:bodyPr>
          <a:lstStyle/>
          <a:p>
            <a:pPr>
              <a:lnSpc>
                <a:spcPct val="90000"/>
              </a:lnSpc>
            </a:pPr>
            <a:r>
              <a:rPr lang="en-US" sz="1500" dirty="0" smtClean="0">
                <a:effectLst>
                  <a:outerShdw blurRad="38100" dist="38100" dir="2700000" algn="tl">
                    <a:srgbClr val="000000">
                      <a:alpha val="43137"/>
                    </a:srgbClr>
                  </a:outerShdw>
                </a:effectLst>
                <a:latin typeface="Segoe" pitchFamily="34" charset="0"/>
              </a:rPr>
              <a:t>Reference</a:t>
            </a:r>
          </a:p>
        </p:txBody>
      </p:sp>
      <p:sp>
        <p:nvSpPr>
          <p:cNvPr id="17" name="Rounded Rectangle 16"/>
          <p:cNvSpPr/>
          <p:nvPr/>
        </p:nvSpPr>
        <p:spPr bwMode="auto">
          <a:xfrm>
            <a:off x="3162300" y="2552700"/>
            <a:ext cx="5486400" cy="419100"/>
          </a:xfrm>
          <a:prstGeom prst="roundRect">
            <a:avLst>
              <a:gd name="adj" fmla="val 1945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1400" dirty="0" smtClean="0">
                <a:solidFill>
                  <a:schemeClr val="tx1">
                    <a:lumMod val="85000"/>
                    <a:lumOff val="15000"/>
                  </a:schemeClr>
                </a:solidFill>
              </a:rPr>
              <a:t>PRO Library MP</a:t>
            </a:r>
            <a:endParaRPr lang="en-US" sz="1400" dirty="0">
              <a:solidFill>
                <a:schemeClr val="tx1">
                  <a:lumMod val="85000"/>
                  <a:lumOff val="15000"/>
                </a:schemeClr>
              </a:solidFill>
            </a:endParaRPr>
          </a:p>
        </p:txBody>
      </p:sp>
      <p:grpSp>
        <p:nvGrpSpPr>
          <p:cNvPr id="3" name="Group 25"/>
          <p:cNvGrpSpPr/>
          <p:nvPr/>
        </p:nvGrpSpPr>
        <p:grpSpPr>
          <a:xfrm>
            <a:off x="7315200" y="3048000"/>
            <a:ext cx="2209800" cy="1621254"/>
            <a:chOff x="6934200" y="1676400"/>
            <a:chExt cx="2209800" cy="1621254"/>
          </a:xfrm>
        </p:grpSpPr>
        <p:pic>
          <p:nvPicPr>
            <p:cNvPr id="18" name="Picture 9" descr="C:\Users\patprend\Desktop\Virtualization Images for PPTs\Server-Physical-3U.png"/>
            <p:cNvPicPr>
              <a:picLocks noChangeAspect="1" noChangeArrowheads="1"/>
            </p:cNvPicPr>
            <p:nvPr/>
          </p:nvPicPr>
          <p:blipFill>
            <a:blip r:embed="rId3" cstate="print"/>
            <a:srcRect/>
            <a:stretch>
              <a:fillRect/>
            </a:stretch>
          </p:blipFill>
          <p:spPr bwMode="auto">
            <a:xfrm>
              <a:off x="6934200" y="1676400"/>
              <a:ext cx="2209800" cy="1621254"/>
            </a:xfrm>
            <a:prstGeom prst="rect">
              <a:avLst/>
            </a:prstGeom>
            <a:noFill/>
          </p:spPr>
        </p:pic>
        <p:pic>
          <p:nvPicPr>
            <p:cNvPr id="19" name="Picture 22"/>
            <p:cNvPicPr>
              <a:picLocks noChangeAspect="1" noChangeArrowheads="1"/>
            </p:cNvPicPr>
            <p:nvPr/>
          </p:nvPicPr>
          <p:blipFill>
            <a:blip r:embed="rId4" cstate="print"/>
            <a:srcRect/>
            <a:stretch>
              <a:fillRect/>
            </a:stretch>
          </p:blipFill>
          <p:spPr bwMode="auto">
            <a:xfrm>
              <a:off x="8196339" y="1810573"/>
              <a:ext cx="667863" cy="673062"/>
            </a:xfrm>
            <a:prstGeom prst="rect">
              <a:avLst/>
            </a:prstGeom>
            <a:noFill/>
            <a:ln w="9525">
              <a:noFill/>
              <a:miter lim="800000"/>
              <a:headEnd/>
              <a:tailEnd/>
            </a:ln>
            <a:effectLst/>
          </p:spPr>
        </p:pic>
        <p:grpSp>
          <p:nvGrpSpPr>
            <p:cNvPr id="4" name="Group 46"/>
            <p:cNvGrpSpPr/>
            <p:nvPr/>
          </p:nvGrpSpPr>
          <p:grpSpPr>
            <a:xfrm>
              <a:off x="7451748" y="1676400"/>
              <a:ext cx="406141" cy="268346"/>
              <a:chOff x="3810000" y="2842490"/>
              <a:chExt cx="1524000" cy="1173019"/>
            </a:xfrm>
          </p:grpSpPr>
          <p:pic>
            <p:nvPicPr>
              <p:cNvPr id="24" name="Picture 23" descr="heartbeat.gif"/>
              <p:cNvPicPr>
                <a:picLocks noChangeAspect="1"/>
              </p:cNvPicPr>
              <p:nvPr/>
            </p:nvPicPr>
            <p:blipFill>
              <a:blip r:embed="rId5" cstate="print"/>
              <a:stretch>
                <a:fillRect/>
              </a:stretch>
            </p:blipFill>
            <p:spPr>
              <a:xfrm>
                <a:off x="3924300" y="2952750"/>
                <a:ext cx="1295400" cy="952500"/>
              </a:xfrm>
              <a:prstGeom prst="rect">
                <a:avLst/>
              </a:prstGeom>
            </p:spPr>
          </p:pic>
          <p:pic>
            <p:nvPicPr>
              <p:cNvPr id="25" name="Picture 24" descr="heartbeat frame.png"/>
              <p:cNvPicPr>
                <a:picLocks noChangeAspect="1"/>
              </p:cNvPicPr>
              <p:nvPr/>
            </p:nvPicPr>
            <p:blipFill>
              <a:blip r:embed="rId6" cstate="print"/>
              <a:stretch>
                <a:fillRect/>
              </a:stretch>
            </p:blipFill>
            <p:spPr>
              <a:xfrm>
                <a:off x="3810000" y="2842490"/>
                <a:ext cx="1524000" cy="1173019"/>
              </a:xfrm>
              <a:prstGeom prst="rect">
                <a:avLst/>
              </a:prstGeom>
            </p:spPr>
          </p:pic>
        </p:grpSp>
      </p:grpSp>
      <p:pic>
        <p:nvPicPr>
          <p:cNvPr id="2050" name="Picture 2" descr="C:\Users\patprend\Desktop\Virtualization Images for PPTs\Server-Virtual-Triple.png"/>
          <p:cNvPicPr>
            <a:picLocks noChangeAspect="1" noChangeArrowheads="1"/>
          </p:cNvPicPr>
          <p:nvPr/>
        </p:nvPicPr>
        <p:blipFill>
          <a:blip r:embed="rId7" cstate="print"/>
          <a:srcRect/>
          <a:stretch>
            <a:fillRect/>
          </a:stretch>
        </p:blipFill>
        <p:spPr bwMode="auto">
          <a:xfrm>
            <a:off x="7467600" y="685800"/>
            <a:ext cx="1302578" cy="1427163"/>
          </a:xfrm>
          <a:prstGeom prst="rect">
            <a:avLst/>
          </a:prstGeom>
          <a:noFill/>
        </p:spPr>
      </p:pic>
      <p:pic>
        <p:nvPicPr>
          <p:cNvPr id="2051" name="Picture 3" descr="C:\Users\patprend\Desktop\Virtualization Images for PPTs\Server Virtualization.png"/>
          <p:cNvPicPr>
            <a:picLocks noChangeAspect="1" noChangeArrowheads="1"/>
          </p:cNvPicPr>
          <p:nvPr/>
        </p:nvPicPr>
        <p:blipFill>
          <a:blip r:embed="rId8" cstate="print"/>
          <a:srcRect/>
          <a:stretch>
            <a:fillRect/>
          </a:stretch>
        </p:blipFill>
        <p:spPr bwMode="auto">
          <a:xfrm>
            <a:off x="5257800" y="381000"/>
            <a:ext cx="1981200" cy="2125252"/>
          </a:xfrm>
          <a:prstGeom prst="rect">
            <a:avLst/>
          </a:prstGeom>
          <a:noFill/>
        </p:spPr>
      </p:pic>
      <p:pic>
        <p:nvPicPr>
          <p:cNvPr id="29" name="Picture 3" descr="C:\Users\patprend\Desktop\Virtualization Images for PPTs\Server Virtualization.png"/>
          <p:cNvPicPr>
            <a:picLocks noChangeAspect="1" noChangeArrowheads="1"/>
          </p:cNvPicPr>
          <p:nvPr/>
        </p:nvPicPr>
        <p:blipFill>
          <a:blip r:embed="rId8" cstate="print"/>
          <a:srcRect/>
          <a:stretch>
            <a:fillRect/>
          </a:stretch>
        </p:blipFill>
        <p:spPr bwMode="auto">
          <a:xfrm>
            <a:off x="2743200" y="304800"/>
            <a:ext cx="1981200" cy="2125252"/>
          </a:xfrm>
          <a:prstGeom prst="rect">
            <a:avLst/>
          </a:prstGeom>
          <a:noFill/>
          <a:effectLst>
            <a:outerShdw blurRad="50800" dist="50800" dir="7440000" sx="99000" sy="99000" algn="ctr" rotWithShape="0">
              <a:srgbClr val="000000">
                <a:alpha val="64000"/>
              </a:srgbClr>
            </a:outerShdw>
          </a:effectLst>
        </p:spPr>
      </p:pic>
      <p:grpSp>
        <p:nvGrpSpPr>
          <p:cNvPr id="5" name="Group 29"/>
          <p:cNvGrpSpPr/>
          <p:nvPr/>
        </p:nvGrpSpPr>
        <p:grpSpPr>
          <a:xfrm>
            <a:off x="0" y="1219200"/>
            <a:ext cx="1869123" cy="2865692"/>
            <a:chOff x="-381000" y="1143000"/>
            <a:chExt cx="1869123" cy="2865692"/>
          </a:xfrm>
        </p:grpSpPr>
        <p:pic>
          <p:nvPicPr>
            <p:cNvPr id="2052" name="Picture 4" descr="C:\Users\patprend\Desktop\Virtualization Images for PPTs\Server-Physical-Single-No-Shadow.png"/>
            <p:cNvPicPr>
              <a:picLocks noChangeAspect="1" noChangeArrowheads="1"/>
            </p:cNvPicPr>
            <p:nvPr/>
          </p:nvPicPr>
          <p:blipFill>
            <a:blip r:embed="rId9" cstate="print"/>
            <a:srcRect/>
            <a:stretch>
              <a:fillRect/>
            </a:stretch>
          </p:blipFill>
          <p:spPr bwMode="auto">
            <a:xfrm>
              <a:off x="0" y="3200400"/>
              <a:ext cx="1103313" cy="808292"/>
            </a:xfrm>
            <a:prstGeom prst="rect">
              <a:avLst/>
            </a:prstGeom>
            <a:noFill/>
          </p:spPr>
        </p:pic>
        <p:pic>
          <p:nvPicPr>
            <p:cNvPr id="2053" name="Picture 5" descr="C:\Users\patprend\Desktop\Virtualization Images for PPTs\Applications-Virtual-4.png"/>
            <p:cNvPicPr>
              <a:picLocks noChangeAspect="1" noChangeArrowheads="1"/>
            </p:cNvPicPr>
            <p:nvPr/>
          </p:nvPicPr>
          <p:blipFill>
            <a:blip r:embed="rId10" cstate="print"/>
            <a:srcRect/>
            <a:stretch>
              <a:fillRect/>
            </a:stretch>
          </p:blipFill>
          <p:spPr bwMode="auto">
            <a:xfrm>
              <a:off x="-381000" y="1828800"/>
              <a:ext cx="1869123" cy="1600200"/>
            </a:xfrm>
            <a:prstGeom prst="rect">
              <a:avLst/>
            </a:prstGeom>
            <a:noFill/>
          </p:spPr>
        </p:pic>
        <p:pic>
          <p:nvPicPr>
            <p:cNvPr id="2054" name="Picture 6" descr="C:\Users\patprend\Desktop\Virtualization Images for PPTs\Router.png"/>
            <p:cNvPicPr>
              <a:picLocks noChangeAspect="1" noChangeArrowheads="1"/>
            </p:cNvPicPr>
            <p:nvPr/>
          </p:nvPicPr>
          <p:blipFill>
            <a:blip r:embed="rId11" cstate="print"/>
            <a:srcRect/>
            <a:stretch>
              <a:fillRect/>
            </a:stretch>
          </p:blipFill>
          <p:spPr bwMode="auto">
            <a:xfrm>
              <a:off x="0" y="1143000"/>
              <a:ext cx="1447800" cy="1087596"/>
            </a:xfrm>
            <a:prstGeom prst="rect">
              <a:avLst/>
            </a:prstGeom>
            <a:noFill/>
          </p:spPr>
        </p:pic>
      </p:grpSp>
      <p:sp>
        <p:nvSpPr>
          <p:cNvPr id="31" name="Title 111"/>
          <p:cNvSpPr>
            <a:spLocks noGrp="1"/>
          </p:cNvSpPr>
          <p:nvPr>
            <p:ph type="title"/>
          </p:nvPr>
        </p:nvSpPr>
        <p:spPr>
          <a:xfrm>
            <a:off x="381000" y="142852"/>
            <a:ext cx="8382000" cy="664797"/>
          </a:xfrm>
        </p:spPr>
        <p:txBody>
          <a:bodyPr/>
          <a:lstStyle/>
          <a:p>
            <a:pPr algn="l"/>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 Management Pack </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结构刨析</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646745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1" presetClass="emph" presetSubtype="2" fill="hold" nodeType="withEffect">
                                  <p:stCondLst>
                                    <p:cond delay="500"/>
                                  </p:stCondLst>
                                  <p:childTnLst>
                                    <p:animClr clrSpc="rgb" dir="cw">
                                      <p:cBhvr>
                                        <p:cTn id="32" dur="1000" fill="hold"/>
                                        <p:tgtEl>
                                          <p:spTgt spid="17"/>
                                        </p:tgtEl>
                                        <p:attrNameLst>
                                          <p:attrName>fillcolor</p:attrName>
                                        </p:attrNameLst>
                                      </p:cBhvr>
                                      <p:to>
                                        <a:srgbClr val="0066FF"/>
                                      </p:to>
                                    </p:animClr>
                                    <p:set>
                                      <p:cBhvr>
                                        <p:cTn id="33" dur="1000" fill="hold"/>
                                        <p:tgtEl>
                                          <p:spTgt spid="17"/>
                                        </p:tgtEl>
                                        <p:attrNameLst>
                                          <p:attrName>fill.type</p:attrName>
                                        </p:attrNameLst>
                                      </p:cBhvr>
                                      <p:to>
                                        <p:strVal val="solid"/>
                                      </p:to>
                                    </p:set>
                                    <p:set>
                                      <p:cBhvr>
                                        <p:cTn id="34" dur="1000" fill="hold"/>
                                        <p:tgtEl>
                                          <p:spTgt spid="17"/>
                                        </p:tgtEl>
                                        <p:attrNameLst>
                                          <p:attrName>fill.on</p:attrName>
                                        </p:attrNameLst>
                                      </p:cBhvr>
                                      <p:to>
                                        <p:strVal val="true"/>
                                      </p:to>
                                    </p:se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6"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bwMode="auto">
          <a:xfrm>
            <a:off x="6858001" y="2819400"/>
            <a:ext cx="1905000" cy="1676400"/>
          </a:xfrm>
          <a:prstGeom prst="roundRect">
            <a:avLst>
              <a:gd name="adj" fmla="val 6721"/>
            </a:avLst>
          </a:prstGeom>
          <a:gradFill>
            <a:gsLst>
              <a:gs pos="0">
                <a:schemeClr val="accent2">
                  <a:shade val="15000"/>
                  <a:satMod val="180000"/>
                </a:schemeClr>
              </a:gs>
              <a:gs pos="40000">
                <a:schemeClr val="accent2">
                  <a:shade val="45000"/>
                  <a:satMod val="170000"/>
                </a:schemeClr>
              </a:gs>
              <a:gs pos="60000">
                <a:schemeClr val="accent2">
                  <a:tint val="99000"/>
                  <a:shade val="65000"/>
                  <a:satMod val="155000"/>
                </a:schemeClr>
              </a:gs>
              <a:gs pos="90000">
                <a:schemeClr val="accent2">
                  <a:tint val="95500"/>
                  <a:shade val="100000"/>
                  <a:satMod val="15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US" sz="1400" dirty="0" smtClean="0">
              <a:solidFill>
                <a:schemeClr val="tx1"/>
              </a:solidFill>
              <a:latin typeface="Segoe UI" pitchFamily="34" charset="0"/>
              <a:cs typeface="Segoe UI" pitchFamily="34" charset="0"/>
            </a:endParaRPr>
          </a:p>
        </p:txBody>
      </p:sp>
      <p:sp>
        <p:nvSpPr>
          <p:cNvPr id="17" name="Rounded Rectangle 16"/>
          <p:cNvSpPr/>
          <p:nvPr/>
        </p:nvSpPr>
        <p:spPr bwMode="auto">
          <a:xfrm>
            <a:off x="381000" y="2819400"/>
            <a:ext cx="6324600" cy="1676400"/>
          </a:xfrm>
          <a:prstGeom prst="roundRect">
            <a:avLst>
              <a:gd name="adj" fmla="val 9156"/>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sz="1400" dirty="0">
              <a:solidFill>
                <a:schemeClr val="tx1">
                  <a:lumMod val="85000"/>
                  <a:lumOff val="15000"/>
                </a:schemeClr>
              </a:solidFill>
            </a:endParaRPr>
          </a:p>
        </p:txBody>
      </p:sp>
      <p:sp>
        <p:nvSpPr>
          <p:cNvPr id="16" name="Rounded Rectangle 15"/>
          <p:cNvSpPr/>
          <p:nvPr/>
        </p:nvSpPr>
        <p:spPr bwMode="auto">
          <a:xfrm>
            <a:off x="381000" y="914400"/>
            <a:ext cx="8382000" cy="1676400"/>
          </a:xfrm>
          <a:prstGeom prst="roundRect">
            <a:avLst>
              <a:gd name="adj" fmla="val 6721"/>
            </a:avLst>
          </a:prstGeom>
          <a:gradFill>
            <a:gsLst>
              <a:gs pos="0">
                <a:schemeClr val="accent2">
                  <a:shade val="15000"/>
                  <a:satMod val="180000"/>
                </a:schemeClr>
              </a:gs>
              <a:gs pos="40000">
                <a:schemeClr val="accent2">
                  <a:shade val="45000"/>
                  <a:satMod val="170000"/>
                </a:schemeClr>
              </a:gs>
              <a:gs pos="60000">
                <a:schemeClr val="accent2">
                  <a:tint val="99000"/>
                  <a:shade val="65000"/>
                  <a:satMod val="155000"/>
                </a:schemeClr>
              </a:gs>
              <a:gs pos="90000">
                <a:schemeClr val="accent2">
                  <a:tint val="95500"/>
                  <a:shade val="100000"/>
                  <a:satMod val="15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US" sz="1400" dirty="0" smtClean="0">
              <a:solidFill>
                <a:schemeClr val="tx1"/>
              </a:solidFill>
              <a:latin typeface="Segoe UI" pitchFamily="34" charset="0"/>
              <a:cs typeface="Segoe UI" pitchFamily="34" charset="0"/>
            </a:endParaRPr>
          </a:p>
        </p:txBody>
      </p:sp>
      <p:sp>
        <p:nvSpPr>
          <p:cNvPr id="112" name="Title 111"/>
          <p:cNvSpPr>
            <a:spLocks noGrp="1"/>
          </p:cNvSpPr>
          <p:nvPr>
            <p:ph type="title"/>
          </p:nvPr>
        </p:nvSpPr>
        <p:spPr>
          <a:xfrm>
            <a:off x="142844" y="142852"/>
            <a:ext cx="8382000" cy="553998"/>
          </a:xfrm>
        </p:spPr>
        <p:txBody>
          <a:bodyPr>
            <a:noAutofit/>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 </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MP </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结</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构刨析</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1" name="TextBox 110"/>
          <p:cNvSpPr txBox="1"/>
          <p:nvPr/>
        </p:nvSpPr>
        <p:spPr>
          <a:xfrm>
            <a:off x="561677" y="2895602"/>
            <a:ext cx="1497333" cy="249299"/>
          </a:xfrm>
          <a:prstGeom prst="rect">
            <a:avLst/>
          </a:prstGeom>
          <a:noFill/>
        </p:spPr>
        <p:txBody>
          <a:bodyPr wrap="none" lIns="0" tIns="0" rIns="0" bIns="0" rtlCol="0">
            <a:spAutoFit/>
          </a:bodyPr>
          <a:lstStyle/>
          <a:p>
            <a:pPr>
              <a:lnSpc>
                <a:spcPct val="90000"/>
              </a:lnSpc>
            </a:pPr>
            <a:r>
              <a:rPr lang="en-US" b="1" dirty="0" smtClean="0"/>
              <a:t>PRO Library MP</a:t>
            </a:r>
          </a:p>
        </p:txBody>
      </p:sp>
      <p:sp>
        <p:nvSpPr>
          <p:cNvPr id="15" name="TextBox 14"/>
          <p:cNvSpPr txBox="1"/>
          <p:nvPr/>
        </p:nvSpPr>
        <p:spPr>
          <a:xfrm>
            <a:off x="561677" y="990602"/>
            <a:ext cx="3581400" cy="249299"/>
          </a:xfrm>
          <a:prstGeom prst="rect">
            <a:avLst/>
          </a:prstGeom>
          <a:noFill/>
        </p:spPr>
        <p:txBody>
          <a:bodyPr wrap="square" lIns="0" tIns="0" rIns="0" bIns="0" rtlCol="0">
            <a:spAutoFit/>
          </a:bodyPr>
          <a:lstStyle/>
          <a:p>
            <a:pPr>
              <a:lnSpc>
                <a:spcPct val="90000"/>
              </a:lnSpc>
            </a:pPr>
            <a:r>
              <a:rPr lang="zh-CN" altLang="en-US" b="1" dirty="0" smtClean="0">
                <a:latin typeface="Segoe UI" pitchFamily="34" charset="0"/>
                <a:cs typeface="Segoe UI" pitchFamily="34" charset="0"/>
              </a:rPr>
              <a:t>自定义的</a:t>
            </a:r>
            <a:r>
              <a:rPr lang="en-US" b="1" dirty="0" smtClean="0">
                <a:latin typeface="Segoe UI" pitchFamily="34" charset="0"/>
                <a:cs typeface="Segoe UI" pitchFamily="34" charset="0"/>
              </a:rPr>
              <a:t>PRO Enabled MP</a:t>
            </a:r>
            <a:endParaRPr lang="en-US" b="1" dirty="0" smtClean="0"/>
          </a:p>
        </p:txBody>
      </p:sp>
      <p:sp>
        <p:nvSpPr>
          <p:cNvPr id="36" name="Down Arrow 35"/>
          <p:cNvSpPr/>
          <p:nvPr/>
        </p:nvSpPr>
        <p:spPr bwMode="auto">
          <a:xfrm rot="5400000" flipH="1">
            <a:off x="6096000" y="1295400"/>
            <a:ext cx="533400" cy="990600"/>
          </a:xfrm>
          <a:prstGeom prst="downArrow">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Down Arrow 36"/>
          <p:cNvSpPr/>
          <p:nvPr/>
        </p:nvSpPr>
        <p:spPr bwMode="auto">
          <a:xfrm rot="16200000" flipH="1">
            <a:off x="3048000" y="1295400"/>
            <a:ext cx="533400" cy="990600"/>
          </a:xfrm>
          <a:prstGeom prst="downArrow">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87"/>
          <p:cNvGrpSpPr/>
          <p:nvPr/>
        </p:nvGrpSpPr>
        <p:grpSpPr>
          <a:xfrm>
            <a:off x="7539800" y="1371600"/>
            <a:ext cx="672902" cy="962900"/>
            <a:chOff x="4147784" y="1371600"/>
            <a:chExt cx="672902" cy="962900"/>
          </a:xfrm>
        </p:grpSpPr>
        <p:sp>
          <p:nvSpPr>
            <p:cNvPr id="22" name="TextBox 21"/>
            <p:cNvSpPr txBox="1"/>
            <p:nvPr/>
          </p:nvSpPr>
          <p:spPr>
            <a:xfrm>
              <a:off x="4251818" y="2112901"/>
              <a:ext cx="410369" cy="221599"/>
            </a:xfrm>
            <a:prstGeom prst="rect">
              <a:avLst/>
            </a:prstGeom>
            <a:noFill/>
          </p:spPr>
          <p:txBody>
            <a:bodyPr wrap="none" lIns="0" tIns="0" rIns="0" bIns="0" rtlCol="0">
              <a:spAutoFit/>
            </a:bodyPr>
            <a:lstStyle/>
            <a:p>
              <a:pPr>
                <a:lnSpc>
                  <a:spcPct val="90000"/>
                </a:lnSpc>
              </a:pPr>
              <a:r>
                <a:rPr lang="zh-CN" altLang="en-US" sz="1600" dirty="0" smtClean="0"/>
                <a:t>知识</a:t>
              </a:r>
              <a:endParaRPr lang="en-US" sz="1600" dirty="0" smtClean="0"/>
            </a:p>
          </p:txBody>
        </p:sp>
        <p:pic>
          <p:nvPicPr>
            <p:cNvPr id="56" name="Picture 55" descr="Help.png"/>
            <p:cNvPicPr>
              <a:picLocks noChangeAspect="1"/>
            </p:cNvPicPr>
            <p:nvPr/>
          </p:nvPicPr>
          <p:blipFill>
            <a:blip r:embed="rId3" cstate="print"/>
            <a:stretch>
              <a:fillRect/>
            </a:stretch>
          </p:blipFill>
          <p:spPr>
            <a:xfrm>
              <a:off x="4147784" y="1371600"/>
              <a:ext cx="672902" cy="672902"/>
            </a:xfrm>
            <a:prstGeom prst="rect">
              <a:avLst/>
            </a:prstGeom>
          </p:spPr>
        </p:pic>
      </p:grpSp>
      <p:grpSp>
        <p:nvGrpSpPr>
          <p:cNvPr id="3" name="Group 86"/>
          <p:cNvGrpSpPr/>
          <p:nvPr/>
        </p:nvGrpSpPr>
        <p:grpSpPr>
          <a:xfrm>
            <a:off x="4140658" y="1295400"/>
            <a:ext cx="1502912" cy="1039100"/>
            <a:chOff x="879455" y="1295400"/>
            <a:chExt cx="1502912" cy="1039100"/>
          </a:xfrm>
        </p:grpSpPr>
        <p:sp>
          <p:nvSpPr>
            <p:cNvPr id="24" name="TextBox 23"/>
            <p:cNvSpPr txBox="1"/>
            <p:nvPr/>
          </p:nvSpPr>
          <p:spPr>
            <a:xfrm>
              <a:off x="879455" y="2112901"/>
              <a:ext cx="1502912" cy="221599"/>
            </a:xfrm>
            <a:prstGeom prst="rect">
              <a:avLst/>
            </a:prstGeom>
            <a:noFill/>
          </p:spPr>
          <p:txBody>
            <a:bodyPr wrap="none" lIns="0" tIns="0" rIns="0" bIns="0" rtlCol="0">
              <a:spAutoFit/>
            </a:bodyPr>
            <a:lstStyle/>
            <a:p>
              <a:pPr>
                <a:lnSpc>
                  <a:spcPct val="90000"/>
                </a:lnSpc>
              </a:pPr>
              <a:r>
                <a:rPr lang="en-US" sz="1600" dirty="0" smtClean="0"/>
                <a:t>Monitors</a:t>
              </a:r>
              <a:r>
                <a:rPr lang="en-US" altLang="zh-CN" sz="1600" dirty="0" smtClean="0"/>
                <a:t>/</a:t>
              </a:r>
              <a:r>
                <a:rPr lang="zh-CN" altLang="en-US" sz="1600" dirty="0" smtClean="0"/>
                <a:t> 监控元</a:t>
              </a:r>
              <a:endParaRPr lang="en-US" sz="1600" dirty="0" smtClean="0"/>
            </a:p>
          </p:txBody>
        </p:sp>
        <p:pic>
          <p:nvPicPr>
            <p:cNvPr id="57" name="Picture 56" descr="Monitor.png"/>
            <p:cNvPicPr>
              <a:picLocks noChangeAspect="1"/>
            </p:cNvPicPr>
            <p:nvPr/>
          </p:nvPicPr>
          <p:blipFill>
            <a:blip r:embed="rId4" cstate="print"/>
            <a:stretch>
              <a:fillRect/>
            </a:stretch>
          </p:blipFill>
          <p:spPr>
            <a:xfrm>
              <a:off x="1082198" y="1295400"/>
              <a:ext cx="975202" cy="762000"/>
            </a:xfrm>
            <a:prstGeom prst="rect">
              <a:avLst/>
            </a:prstGeom>
          </p:spPr>
        </p:pic>
      </p:grpSp>
      <p:sp>
        <p:nvSpPr>
          <p:cNvPr id="82" name="Rounded Rectangle 81"/>
          <p:cNvSpPr/>
          <p:nvPr/>
        </p:nvSpPr>
        <p:spPr bwMode="auto">
          <a:xfrm>
            <a:off x="381000" y="4800600"/>
            <a:ext cx="8382000" cy="1524000"/>
          </a:xfrm>
          <a:prstGeom prst="roundRect">
            <a:avLst>
              <a:gd name="adj" fmla="val 9033"/>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400" dirty="0"/>
          </a:p>
        </p:txBody>
      </p:sp>
      <p:sp>
        <p:nvSpPr>
          <p:cNvPr id="25" name="TextBox 24"/>
          <p:cNvSpPr txBox="1"/>
          <p:nvPr/>
        </p:nvSpPr>
        <p:spPr>
          <a:xfrm>
            <a:off x="950854" y="3900202"/>
            <a:ext cx="1139736" cy="443198"/>
          </a:xfrm>
          <a:prstGeom prst="rect">
            <a:avLst/>
          </a:prstGeom>
          <a:noFill/>
        </p:spPr>
        <p:txBody>
          <a:bodyPr wrap="none" lIns="0" tIns="0" rIns="0" bIns="0" rtlCol="0">
            <a:spAutoFit/>
          </a:bodyPr>
          <a:lstStyle/>
          <a:p>
            <a:pPr algn="ctr">
              <a:lnSpc>
                <a:spcPct val="90000"/>
              </a:lnSpc>
            </a:pPr>
            <a:r>
              <a:rPr lang="en-US" sz="1600" dirty="0" smtClean="0">
                <a:solidFill>
                  <a:schemeClr val="bg1"/>
                </a:solidFill>
              </a:rPr>
              <a:t>Hyper-V </a:t>
            </a:r>
            <a:r>
              <a:rPr lang="zh-CN" altLang="en-US" sz="1600" dirty="0" smtClean="0">
                <a:solidFill>
                  <a:schemeClr val="bg1"/>
                </a:solidFill>
              </a:rPr>
              <a:t>主机</a:t>
            </a:r>
            <a:endParaRPr lang="en-US" sz="1600" dirty="0" smtClean="0">
              <a:solidFill>
                <a:schemeClr val="bg1"/>
              </a:solidFill>
            </a:endParaRPr>
          </a:p>
          <a:p>
            <a:pPr algn="ctr">
              <a:lnSpc>
                <a:spcPct val="90000"/>
              </a:lnSpc>
            </a:pPr>
            <a:r>
              <a:rPr lang="en-US" sz="1600" dirty="0" smtClean="0">
                <a:solidFill>
                  <a:schemeClr val="bg1"/>
                </a:solidFill>
              </a:rPr>
              <a:t>PRO Target</a:t>
            </a:r>
          </a:p>
        </p:txBody>
      </p:sp>
      <p:grpSp>
        <p:nvGrpSpPr>
          <p:cNvPr id="4" name="Group 43"/>
          <p:cNvGrpSpPr/>
          <p:nvPr/>
        </p:nvGrpSpPr>
        <p:grpSpPr>
          <a:xfrm>
            <a:off x="1339453" y="3276600"/>
            <a:ext cx="685800" cy="583110"/>
            <a:chOff x="1981200" y="3485776"/>
            <a:chExt cx="919038" cy="781424"/>
          </a:xfrm>
        </p:grpSpPr>
        <p:pic>
          <p:nvPicPr>
            <p:cNvPr id="32" name="Picture 31" descr="box-glass.png"/>
            <p:cNvPicPr>
              <a:picLocks noChangeAspect="1"/>
            </p:cNvPicPr>
            <p:nvPr/>
          </p:nvPicPr>
          <p:blipFill>
            <a:blip r:embed="rId5" cstate="print"/>
            <a:stretch>
              <a:fillRect/>
            </a:stretch>
          </p:blipFill>
          <p:spPr>
            <a:xfrm>
              <a:off x="1981200" y="3485776"/>
              <a:ext cx="609600" cy="552824"/>
            </a:xfrm>
            <a:prstGeom prst="rect">
              <a:avLst/>
            </a:prstGeom>
          </p:spPr>
        </p:pic>
        <p:pic>
          <p:nvPicPr>
            <p:cNvPr id="34" name="Picture 33" descr="Box-Glass-BlueArrow.png"/>
            <p:cNvPicPr>
              <a:picLocks noChangeAspect="1"/>
            </p:cNvPicPr>
            <p:nvPr/>
          </p:nvPicPr>
          <p:blipFill>
            <a:blip r:embed="rId6" cstate="print"/>
            <a:stretch>
              <a:fillRect/>
            </a:stretch>
          </p:blipFill>
          <p:spPr>
            <a:xfrm>
              <a:off x="2209800" y="3641067"/>
              <a:ext cx="690438" cy="626133"/>
            </a:xfrm>
            <a:prstGeom prst="rect">
              <a:avLst/>
            </a:prstGeom>
          </p:spPr>
        </p:pic>
      </p:grpSp>
      <p:sp>
        <p:nvSpPr>
          <p:cNvPr id="27" name="TextBox 26"/>
          <p:cNvSpPr txBox="1"/>
          <p:nvPr/>
        </p:nvSpPr>
        <p:spPr>
          <a:xfrm>
            <a:off x="2879606" y="3900202"/>
            <a:ext cx="1163588" cy="443198"/>
          </a:xfrm>
          <a:prstGeom prst="rect">
            <a:avLst/>
          </a:prstGeom>
          <a:noFill/>
        </p:spPr>
        <p:txBody>
          <a:bodyPr wrap="none" lIns="0" tIns="0" rIns="0" bIns="0" rtlCol="0">
            <a:spAutoFit/>
          </a:bodyPr>
          <a:lstStyle/>
          <a:p>
            <a:pPr algn="ctr">
              <a:lnSpc>
                <a:spcPct val="90000"/>
              </a:lnSpc>
            </a:pPr>
            <a:r>
              <a:rPr lang="en-US" sz="1600" dirty="0" smtClean="0">
                <a:solidFill>
                  <a:schemeClr val="bg1"/>
                </a:solidFill>
              </a:rPr>
              <a:t>VMware </a:t>
            </a:r>
            <a:r>
              <a:rPr lang="zh-CN" altLang="en-US" sz="1600" dirty="0" smtClean="0">
                <a:solidFill>
                  <a:schemeClr val="bg1"/>
                </a:solidFill>
              </a:rPr>
              <a:t>主机</a:t>
            </a:r>
            <a:endParaRPr lang="en-US" sz="1600" dirty="0" smtClean="0">
              <a:solidFill>
                <a:schemeClr val="bg1"/>
              </a:solidFill>
            </a:endParaRPr>
          </a:p>
          <a:p>
            <a:pPr algn="ctr">
              <a:lnSpc>
                <a:spcPct val="90000"/>
              </a:lnSpc>
            </a:pPr>
            <a:r>
              <a:rPr lang="en-US" sz="1600" dirty="0" smtClean="0">
                <a:solidFill>
                  <a:schemeClr val="bg1"/>
                </a:solidFill>
              </a:rPr>
              <a:t>PRO Target</a:t>
            </a:r>
          </a:p>
        </p:txBody>
      </p:sp>
      <p:grpSp>
        <p:nvGrpSpPr>
          <p:cNvPr id="5" name="Group 48"/>
          <p:cNvGrpSpPr/>
          <p:nvPr/>
        </p:nvGrpSpPr>
        <p:grpSpPr>
          <a:xfrm>
            <a:off x="3279892" y="3276600"/>
            <a:ext cx="685800" cy="583110"/>
            <a:chOff x="1981200" y="3485776"/>
            <a:chExt cx="919038" cy="781424"/>
          </a:xfrm>
        </p:grpSpPr>
        <p:pic>
          <p:nvPicPr>
            <p:cNvPr id="50" name="Picture 49" descr="box-glass.png"/>
            <p:cNvPicPr>
              <a:picLocks noChangeAspect="1"/>
            </p:cNvPicPr>
            <p:nvPr/>
          </p:nvPicPr>
          <p:blipFill>
            <a:blip r:embed="rId5" cstate="print"/>
            <a:stretch>
              <a:fillRect/>
            </a:stretch>
          </p:blipFill>
          <p:spPr>
            <a:xfrm>
              <a:off x="1981200" y="3485776"/>
              <a:ext cx="609600" cy="552824"/>
            </a:xfrm>
            <a:prstGeom prst="rect">
              <a:avLst/>
            </a:prstGeom>
          </p:spPr>
        </p:pic>
        <p:pic>
          <p:nvPicPr>
            <p:cNvPr id="51" name="Picture 50" descr="Box-Glass-BlueArrow.png"/>
            <p:cNvPicPr>
              <a:picLocks noChangeAspect="1"/>
            </p:cNvPicPr>
            <p:nvPr/>
          </p:nvPicPr>
          <p:blipFill>
            <a:blip r:embed="rId6" cstate="print"/>
            <a:stretch>
              <a:fillRect/>
            </a:stretch>
          </p:blipFill>
          <p:spPr>
            <a:xfrm>
              <a:off x="2209800" y="3641067"/>
              <a:ext cx="690438" cy="626133"/>
            </a:xfrm>
            <a:prstGeom prst="rect">
              <a:avLst/>
            </a:prstGeom>
          </p:spPr>
        </p:pic>
      </p:grpSp>
      <p:sp>
        <p:nvSpPr>
          <p:cNvPr id="29" name="TextBox 28"/>
          <p:cNvSpPr txBox="1"/>
          <p:nvPr/>
        </p:nvSpPr>
        <p:spPr>
          <a:xfrm>
            <a:off x="5259707" y="3900202"/>
            <a:ext cx="914096" cy="443198"/>
          </a:xfrm>
          <a:prstGeom prst="rect">
            <a:avLst/>
          </a:prstGeom>
          <a:noFill/>
        </p:spPr>
        <p:txBody>
          <a:bodyPr wrap="none" lIns="0" tIns="0" rIns="0" bIns="0" rtlCol="0">
            <a:spAutoFit/>
          </a:bodyPr>
          <a:lstStyle/>
          <a:p>
            <a:pPr algn="ctr">
              <a:lnSpc>
                <a:spcPct val="90000"/>
              </a:lnSpc>
            </a:pPr>
            <a:r>
              <a:rPr lang="zh-CN" altLang="en-US" sz="1600" dirty="0" smtClean="0">
                <a:solidFill>
                  <a:schemeClr val="bg1"/>
                </a:solidFill>
              </a:rPr>
              <a:t>虚拟机的</a:t>
            </a:r>
            <a:endParaRPr lang="en-US" altLang="zh-CN" sz="1600" dirty="0" smtClean="0">
              <a:solidFill>
                <a:schemeClr val="bg1"/>
              </a:solidFill>
            </a:endParaRPr>
          </a:p>
          <a:p>
            <a:pPr algn="ctr">
              <a:lnSpc>
                <a:spcPct val="90000"/>
              </a:lnSpc>
            </a:pPr>
            <a:r>
              <a:rPr lang="en-US" sz="1600" dirty="0" smtClean="0">
                <a:solidFill>
                  <a:schemeClr val="bg1"/>
                </a:solidFill>
              </a:rPr>
              <a:t>PRO Target</a:t>
            </a:r>
          </a:p>
        </p:txBody>
      </p:sp>
      <p:grpSp>
        <p:nvGrpSpPr>
          <p:cNvPr id="6" name="Group 51"/>
          <p:cNvGrpSpPr/>
          <p:nvPr/>
        </p:nvGrpSpPr>
        <p:grpSpPr>
          <a:xfrm>
            <a:off x="5553382" y="3276600"/>
            <a:ext cx="685800" cy="583110"/>
            <a:chOff x="1981200" y="3485776"/>
            <a:chExt cx="919038" cy="781424"/>
          </a:xfrm>
        </p:grpSpPr>
        <p:pic>
          <p:nvPicPr>
            <p:cNvPr id="53" name="Picture 52" descr="box-glass.png"/>
            <p:cNvPicPr>
              <a:picLocks noChangeAspect="1"/>
            </p:cNvPicPr>
            <p:nvPr/>
          </p:nvPicPr>
          <p:blipFill>
            <a:blip r:embed="rId5" cstate="print"/>
            <a:stretch>
              <a:fillRect/>
            </a:stretch>
          </p:blipFill>
          <p:spPr>
            <a:xfrm>
              <a:off x="1981200" y="3485776"/>
              <a:ext cx="609600" cy="552824"/>
            </a:xfrm>
            <a:prstGeom prst="rect">
              <a:avLst/>
            </a:prstGeom>
          </p:spPr>
        </p:pic>
        <p:pic>
          <p:nvPicPr>
            <p:cNvPr id="54" name="Picture 53" descr="Box-Glass-BlueArrow.png"/>
            <p:cNvPicPr>
              <a:picLocks noChangeAspect="1"/>
            </p:cNvPicPr>
            <p:nvPr/>
          </p:nvPicPr>
          <p:blipFill>
            <a:blip r:embed="rId6" cstate="print"/>
            <a:stretch>
              <a:fillRect/>
            </a:stretch>
          </p:blipFill>
          <p:spPr>
            <a:xfrm>
              <a:off x="2209800" y="3641067"/>
              <a:ext cx="690438" cy="626133"/>
            </a:xfrm>
            <a:prstGeom prst="rect">
              <a:avLst/>
            </a:prstGeom>
          </p:spPr>
        </p:pic>
      </p:grpSp>
      <p:grpSp>
        <p:nvGrpSpPr>
          <p:cNvPr id="7" name="Group 79"/>
          <p:cNvGrpSpPr/>
          <p:nvPr/>
        </p:nvGrpSpPr>
        <p:grpSpPr>
          <a:xfrm>
            <a:off x="1066800" y="5121135"/>
            <a:ext cx="1139736" cy="1051067"/>
            <a:chOff x="928384" y="5197333"/>
            <a:chExt cx="1139736" cy="1051067"/>
          </a:xfrm>
        </p:grpSpPr>
        <p:sp>
          <p:nvSpPr>
            <p:cNvPr id="31" name="TextBox 30"/>
            <p:cNvSpPr txBox="1"/>
            <p:nvPr/>
          </p:nvSpPr>
          <p:spPr>
            <a:xfrm>
              <a:off x="928384" y="6026801"/>
              <a:ext cx="1139736" cy="221599"/>
            </a:xfrm>
            <a:prstGeom prst="rect">
              <a:avLst/>
            </a:prstGeom>
            <a:noFill/>
          </p:spPr>
          <p:txBody>
            <a:bodyPr wrap="none" lIns="0" tIns="0" rIns="0" bIns="0" rtlCol="0">
              <a:spAutoFit/>
            </a:bodyPr>
            <a:lstStyle/>
            <a:p>
              <a:pPr>
                <a:lnSpc>
                  <a:spcPct val="90000"/>
                </a:lnSpc>
              </a:pPr>
              <a:r>
                <a:rPr lang="en-US" sz="1600" dirty="0" smtClean="0"/>
                <a:t>Hyper-V </a:t>
              </a:r>
              <a:r>
                <a:rPr lang="zh-CN" altLang="en-US" sz="1600" dirty="0" smtClean="0"/>
                <a:t>主机</a:t>
              </a:r>
              <a:endParaRPr lang="en-US" sz="1600" dirty="0" smtClean="0"/>
            </a:p>
          </p:txBody>
        </p:sp>
        <p:grpSp>
          <p:nvGrpSpPr>
            <p:cNvPr id="8" name="Group 69"/>
            <p:cNvGrpSpPr/>
            <p:nvPr/>
          </p:nvGrpSpPr>
          <p:grpSpPr>
            <a:xfrm>
              <a:off x="1188746" y="5197333"/>
              <a:ext cx="710383" cy="753268"/>
              <a:chOff x="2286000" y="3657600"/>
              <a:chExt cx="968703" cy="1027183"/>
            </a:xfrm>
          </p:grpSpPr>
          <p:pic>
            <p:nvPicPr>
              <p:cNvPr id="58" name="Picture 57" descr="Hyper-V Host.png"/>
              <p:cNvPicPr>
                <a:picLocks noChangeAspect="1"/>
              </p:cNvPicPr>
              <p:nvPr/>
            </p:nvPicPr>
            <p:blipFill>
              <a:blip r:embed="rId7" cstate="print"/>
              <a:stretch>
                <a:fillRect/>
              </a:stretch>
            </p:blipFill>
            <p:spPr>
              <a:xfrm>
                <a:off x="2286000" y="3657600"/>
                <a:ext cx="665656" cy="910897"/>
              </a:xfrm>
              <a:prstGeom prst="rect">
                <a:avLst/>
              </a:prstGeom>
            </p:spPr>
          </p:pic>
          <p:grpSp>
            <p:nvGrpSpPr>
              <p:cNvPr id="9" name="Group 61"/>
              <p:cNvGrpSpPr/>
              <p:nvPr/>
            </p:nvGrpSpPr>
            <p:grpSpPr>
              <a:xfrm>
                <a:off x="2590800" y="3935565"/>
                <a:ext cx="663903" cy="749218"/>
                <a:chOff x="3810000" y="2056171"/>
                <a:chExt cx="663903" cy="749218"/>
              </a:xfrm>
            </p:grpSpPr>
            <p:pic>
              <p:nvPicPr>
                <p:cNvPr id="61" name="Picture 60" descr="Virtual-Server.png"/>
                <p:cNvPicPr>
                  <a:picLocks noChangeAspect="1"/>
                </p:cNvPicPr>
                <p:nvPr/>
              </p:nvPicPr>
              <p:blipFill>
                <a:blip r:embed="rId8" cstate="print"/>
                <a:stretch>
                  <a:fillRect/>
                </a:stretch>
              </p:blipFill>
              <p:spPr>
                <a:xfrm>
                  <a:off x="3908097" y="2056171"/>
                  <a:ext cx="435303" cy="610829"/>
                </a:xfrm>
                <a:prstGeom prst="rect">
                  <a:avLst/>
                </a:prstGeom>
              </p:spPr>
            </p:pic>
            <p:pic>
              <p:nvPicPr>
                <p:cNvPr id="59" name="Picture 58" descr="Virtual-Server.png"/>
                <p:cNvPicPr>
                  <a:picLocks noChangeAspect="1"/>
                </p:cNvPicPr>
                <p:nvPr/>
              </p:nvPicPr>
              <p:blipFill>
                <a:blip r:embed="rId8" cstate="print"/>
                <a:stretch>
                  <a:fillRect/>
                </a:stretch>
              </p:blipFill>
              <p:spPr>
                <a:xfrm>
                  <a:off x="3810000" y="2133600"/>
                  <a:ext cx="435303" cy="610829"/>
                </a:xfrm>
                <a:prstGeom prst="rect">
                  <a:avLst/>
                </a:prstGeom>
              </p:spPr>
            </p:pic>
            <p:pic>
              <p:nvPicPr>
                <p:cNvPr id="60" name="Picture 59" descr="Virtual-Server.png"/>
                <p:cNvPicPr>
                  <a:picLocks noChangeAspect="1"/>
                </p:cNvPicPr>
                <p:nvPr/>
              </p:nvPicPr>
              <p:blipFill>
                <a:blip r:embed="rId8" cstate="print"/>
                <a:stretch>
                  <a:fillRect/>
                </a:stretch>
              </p:blipFill>
              <p:spPr>
                <a:xfrm>
                  <a:off x="4038600" y="2194560"/>
                  <a:ext cx="435303" cy="610829"/>
                </a:xfrm>
                <a:prstGeom prst="rect">
                  <a:avLst/>
                </a:prstGeom>
              </p:spPr>
            </p:pic>
          </p:grpSp>
        </p:grpSp>
      </p:grpSp>
      <p:grpSp>
        <p:nvGrpSpPr>
          <p:cNvPr id="10" name="Group 78"/>
          <p:cNvGrpSpPr/>
          <p:nvPr/>
        </p:nvGrpSpPr>
        <p:grpSpPr>
          <a:xfrm>
            <a:off x="3036092" y="5075514"/>
            <a:ext cx="1163588" cy="1096686"/>
            <a:chOff x="3657600" y="5151714"/>
            <a:chExt cx="1163588" cy="1096686"/>
          </a:xfrm>
        </p:grpSpPr>
        <p:sp>
          <p:nvSpPr>
            <p:cNvPr id="33" name="TextBox 32"/>
            <p:cNvSpPr txBox="1"/>
            <p:nvPr/>
          </p:nvSpPr>
          <p:spPr>
            <a:xfrm>
              <a:off x="3657600" y="6026801"/>
              <a:ext cx="1163588" cy="221599"/>
            </a:xfrm>
            <a:prstGeom prst="rect">
              <a:avLst/>
            </a:prstGeom>
            <a:noFill/>
          </p:spPr>
          <p:txBody>
            <a:bodyPr wrap="none" lIns="0" tIns="0" rIns="0" bIns="0" rtlCol="0">
              <a:spAutoFit/>
            </a:bodyPr>
            <a:lstStyle/>
            <a:p>
              <a:pPr>
                <a:lnSpc>
                  <a:spcPct val="90000"/>
                </a:lnSpc>
              </a:pPr>
              <a:r>
                <a:rPr lang="en-US" sz="1600" dirty="0" smtClean="0"/>
                <a:t>VMware </a:t>
              </a:r>
              <a:r>
                <a:rPr lang="zh-CN" altLang="en-US" sz="1600" dirty="0" smtClean="0"/>
                <a:t>主机</a:t>
              </a:r>
              <a:endParaRPr lang="en-US" sz="1600" dirty="0" smtClean="0"/>
            </a:p>
          </p:txBody>
        </p:sp>
        <p:grpSp>
          <p:nvGrpSpPr>
            <p:cNvPr id="11" name="Group 68"/>
            <p:cNvGrpSpPr/>
            <p:nvPr/>
          </p:nvGrpSpPr>
          <p:grpSpPr>
            <a:xfrm>
              <a:off x="3892149" y="5151714"/>
              <a:ext cx="762008" cy="792376"/>
              <a:chOff x="3532902" y="2272287"/>
              <a:chExt cx="1039098" cy="1080513"/>
            </a:xfrm>
          </p:grpSpPr>
          <p:pic>
            <p:nvPicPr>
              <p:cNvPr id="64" name="Picture 63" descr="VMware-Host-Sandy.png"/>
              <p:cNvPicPr>
                <a:picLocks noChangeAspect="1"/>
              </p:cNvPicPr>
              <p:nvPr/>
            </p:nvPicPr>
            <p:blipFill>
              <a:blip r:embed="rId9" cstate="print"/>
              <a:stretch>
                <a:fillRect/>
              </a:stretch>
            </p:blipFill>
            <p:spPr>
              <a:xfrm>
                <a:off x="3532902" y="2272287"/>
                <a:ext cx="788382" cy="985483"/>
              </a:xfrm>
              <a:prstGeom prst="rect">
                <a:avLst/>
              </a:prstGeom>
              <a:noFill/>
              <a:ln>
                <a:noFill/>
              </a:ln>
            </p:spPr>
          </p:pic>
          <p:grpSp>
            <p:nvGrpSpPr>
              <p:cNvPr id="12" name="Group 64"/>
              <p:cNvGrpSpPr/>
              <p:nvPr/>
            </p:nvGrpSpPr>
            <p:grpSpPr>
              <a:xfrm>
                <a:off x="3908097" y="2603582"/>
                <a:ext cx="663903" cy="749218"/>
                <a:chOff x="3810000" y="2056171"/>
                <a:chExt cx="663903" cy="749218"/>
              </a:xfrm>
            </p:grpSpPr>
            <p:pic>
              <p:nvPicPr>
                <p:cNvPr id="66" name="Picture 65" descr="Virtual-Server.png"/>
                <p:cNvPicPr>
                  <a:picLocks noChangeAspect="1"/>
                </p:cNvPicPr>
                <p:nvPr/>
              </p:nvPicPr>
              <p:blipFill>
                <a:blip r:embed="rId8" cstate="print"/>
                <a:stretch>
                  <a:fillRect/>
                </a:stretch>
              </p:blipFill>
              <p:spPr>
                <a:xfrm>
                  <a:off x="3908097" y="2056171"/>
                  <a:ext cx="435303" cy="610829"/>
                </a:xfrm>
                <a:prstGeom prst="rect">
                  <a:avLst/>
                </a:prstGeom>
              </p:spPr>
            </p:pic>
            <p:pic>
              <p:nvPicPr>
                <p:cNvPr id="67" name="Picture 66" descr="Virtual-Server.png"/>
                <p:cNvPicPr>
                  <a:picLocks noChangeAspect="1"/>
                </p:cNvPicPr>
                <p:nvPr/>
              </p:nvPicPr>
              <p:blipFill>
                <a:blip r:embed="rId8" cstate="print"/>
                <a:stretch>
                  <a:fillRect/>
                </a:stretch>
              </p:blipFill>
              <p:spPr>
                <a:xfrm>
                  <a:off x="3810000" y="2133600"/>
                  <a:ext cx="435303" cy="610829"/>
                </a:xfrm>
                <a:prstGeom prst="rect">
                  <a:avLst/>
                </a:prstGeom>
              </p:spPr>
            </p:pic>
            <p:pic>
              <p:nvPicPr>
                <p:cNvPr id="68" name="Picture 67" descr="Virtual-Server.png"/>
                <p:cNvPicPr>
                  <a:picLocks noChangeAspect="1"/>
                </p:cNvPicPr>
                <p:nvPr/>
              </p:nvPicPr>
              <p:blipFill>
                <a:blip r:embed="rId8" cstate="print"/>
                <a:stretch>
                  <a:fillRect/>
                </a:stretch>
              </p:blipFill>
              <p:spPr>
                <a:xfrm>
                  <a:off x="4038600" y="2194560"/>
                  <a:ext cx="435303" cy="610829"/>
                </a:xfrm>
                <a:prstGeom prst="rect">
                  <a:avLst/>
                </a:prstGeom>
              </p:spPr>
            </p:pic>
          </p:grpSp>
        </p:grpSp>
      </p:grpSp>
      <p:grpSp>
        <p:nvGrpSpPr>
          <p:cNvPr id="13" name="Group 77"/>
          <p:cNvGrpSpPr/>
          <p:nvPr/>
        </p:nvGrpSpPr>
        <p:grpSpPr>
          <a:xfrm>
            <a:off x="5456645" y="5188603"/>
            <a:ext cx="625711" cy="983599"/>
            <a:chOff x="6566928" y="5264801"/>
            <a:chExt cx="625711" cy="983599"/>
          </a:xfrm>
        </p:grpSpPr>
        <p:sp>
          <p:nvSpPr>
            <p:cNvPr id="35" name="TextBox 34"/>
            <p:cNvSpPr txBox="1"/>
            <p:nvPr/>
          </p:nvSpPr>
          <p:spPr>
            <a:xfrm>
              <a:off x="6566928" y="6026801"/>
              <a:ext cx="615553" cy="221599"/>
            </a:xfrm>
            <a:prstGeom prst="rect">
              <a:avLst/>
            </a:prstGeom>
            <a:noFill/>
          </p:spPr>
          <p:txBody>
            <a:bodyPr wrap="none" lIns="0" tIns="0" rIns="0" bIns="0" rtlCol="0">
              <a:spAutoFit/>
            </a:bodyPr>
            <a:lstStyle/>
            <a:p>
              <a:pPr>
                <a:lnSpc>
                  <a:spcPct val="90000"/>
                </a:lnSpc>
              </a:pPr>
              <a:r>
                <a:rPr lang="zh-CN" altLang="en-US" sz="1600" dirty="0" smtClean="0"/>
                <a:t>虚拟机</a:t>
              </a:r>
              <a:endParaRPr lang="en-US" sz="1600" dirty="0" smtClean="0"/>
            </a:p>
          </p:txBody>
        </p:sp>
        <p:pic>
          <p:nvPicPr>
            <p:cNvPr id="71" name="Picture 70" descr="Virtual-Server.png"/>
            <p:cNvPicPr>
              <a:picLocks noChangeAspect="1"/>
            </p:cNvPicPr>
            <p:nvPr/>
          </p:nvPicPr>
          <p:blipFill>
            <a:blip r:embed="rId10" cstate="print"/>
            <a:stretch>
              <a:fillRect/>
            </a:stretch>
          </p:blipFill>
          <p:spPr>
            <a:xfrm>
              <a:off x="6725805" y="5264801"/>
              <a:ext cx="466834" cy="655074"/>
            </a:xfrm>
            <a:prstGeom prst="rect">
              <a:avLst/>
            </a:prstGeom>
          </p:spPr>
        </p:pic>
      </p:grpSp>
      <p:grpSp>
        <p:nvGrpSpPr>
          <p:cNvPr id="14" name="Group 85"/>
          <p:cNvGrpSpPr/>
          <p:nvPr/>
        </p:nvGrpSpPr>
        <p:grpSpPr>
          <a:xfrm>
            <a:off x="4191000" y="2362200"/>
            <a:ext cx="1143000" cy="1143000"/>
            <a:chOff x="1367647" y="2371344"/>
            <a:chExt cx="930343" cy="968571"/>
          </a:xfrm>
        </p:grpSpPr>
        <p:pic>
          <p:nvPicPr>
            <p:cNvPr id="72" name="Picture 71" descr="Targets-Arrow.png"/>
            <p:cNvPicPr>
              <a:picLocks noChangeAspect="1"/>
            </p:cNvPicPr>
            <p:nvPr/>
          </p:nvPicPr>
          <p:blipFill>
            <a:blip r:embed="rId11" cstate="print"/>
            <a:stretch>
              <a:fillRect/>
            </a:stretch>
          </p:blipFill>
          <p:spPr>
            <a:xfrm>
              <a:off x="1367647" y="2371344"/>
              <a:ext cx="930343" cy="968571"/>
            </a:xfrm>
            <a:prstGeom prst="rect">
              <a:avLst/>
            </a:prstGeom>
          </p:spPr>
        </p:pic>
        <p:sp>
          <p:nvSpPr>
            <p:cNvPr id="73" name="TextBox 72"/>
            <p:cNvSpPr txBox="1"/>
            <p:nvPr/>
          </p:nvSpPr>
          <p:spPr>
            <a:xfrm>
              <a:off x="1660088" y="2951485"/>
              <a:ext cx="306619" cy="129100"/>
            </a:xfrm>
            <a:prstGeom prst="rect">
              <a:avLst/>
            </a:prstGeom>
            <a:noFill/>
          </p:spPr>
          <p:txBody>
            <a:bodyPr wrap="none" lIns="0" tIns="0" rIns="0" bIns="0" rtlCol="0">
              <a:spAutoFit/>
            </a:bodyPr>
            <a:lstStyle/>
            <a:p>
              <a:pPr algn="ctr">
                <a:lnSpc>
                  <a:spcPct val="90000"/>
                </a:lnSpc>
              </a:pPr>
              <a:r>
                <a:rPr lang="en-US" sz="1100" b="1" dirty="0" smtClean="0">
                  <a:solidFill>
                    <a:schemeClr val="bg1">
                      <a:lumMod val="75000"/>
                      <a:lumOff val="25000"/>
                    </a:schemeClr>
                  </a:solidFill>
                </a:rPr>
                <a:t>Target</a:t>
              </a:r>
              <a:endParaRPr lang="en-US" sz="1000" b="1" dirty="0" smtClean="0">
                <a:solidFill>
                  <a:schemeClr val="bg1">
                    <a:lumMod val="75000"/>
                    <a:lumOff val="25000"/>
                  </a:schemeClr>
                </a:solidFill>
              </a:endParaRPr>
            </a:p>
          </p:txBody>
        </p:sp>
      </p:grpSp>
      <p:sp>
        <p:nvSpPr>
          <p:cNvPr id="62" name="TextBox 61"/>
          <p:cNvSpPr txBox="1"/>
          <p:nvPr/>
        </p:nvSpPr>
        <p:spPr>
          <a:xfrm>
            <a:off x="7309713" y="3900202"/>
            <a:ext cx="914096" cy="443198"/>
          </a:xfrm>
          <a:prstGeom prst="rect">
            <a:avLst/>
          </a:prstGeom>
          <a:noFill/>
        </p:spPr>
        <p:txBody>
          <a:bodyPr wrap="none" lIns="0" tIns="0" rIns="0" bIns="0" rtlCol="0">
            <a:spAutoFit/>
          </a:bodyPr>
          <a:lstStyle/>
          <a:p>
            <a:pPr algn="ctr">
              <a:lnSpc>
                <a:spcPct val="90000"/>
              </a:lnSpc>
            </a:pPr>
            <a:r>
              <a:rPr lang="zh-CN" altLang="en-US" sz="1600" dirty="0" smtClean="0"/>
              <a:t>自定义的</a:t>
            </a:r>
            <a:endParaRPr lang="en-US" sz="1600" dirty="0" smtClean="0"/>
          </a:p>
          <a:p>
            <a:pPr algn="ctr">
              <a:lnSpc>
                <a:spcPct val="90000"/>
              </a:lnSpc>
            </a:pPr>
            <a:r>
              <a:rPr lang="en-US" sz="1600" dirty="0" smtClean="0"/>
              <a:t>PRO Target</a:t>
            </a:r>
          </a:p>
        </p:txBody>
      </p:sp>
      <p:grpSp>
        <p:nvGrpSpPr>
          <p:cNvPr id="18" name="Group 51"/>
          <p:cNvGrpSpPr/>
          <p:nvPr/>
        </p:nvGrpSpPr>
        <p:grpSpPr>
          <a:xfrm>
            <a:off x="7476817" y="3276600"/>
            <a:ext cx="685800" cy="583110"/>
            <a:chOff x="1981200" y="3485776"/>
            <a:chExt cx="919038" cy="781424"/>
          </a:xfrm>
        </p:grpSpPr>
        <p:pic>
          <p:nvPicPr>
            <p:cNvPr id="65" name="Picture 64" descr="box-glass.png"/>
            <p:cNvPicPr>
              <a:picLocks noChangeAspect="1"/>
            </p:cNvPicPr>
            <p:nvPr/>
          </p:nvPicPr>
          <p:blipFill>
            <a:blip r:embed="rId5" cstate="print"/>
            <a:stretch>
              <a:fillRect/>
            </a:stretch>
          </p:blipFill>
          <p:spPr>
            <a:xfrm>
              <a:off x="1981200" y="3485776"/>
              <a:ext cx="609600" cy="552824"/>
            </a:xfrm>
            <a:prstGeom prst="rect">
              <a:avLst/>
            </a:prstGeom>
          </p:spPr>
        </p:pic>
        <p:pic>
          <p:nvPicPr>
            <p:cNvPr id="69" name="Picture 68" descr="Box-Glass-BlueArrow.png"/>
            <p:cNvPicPr>
              <a:picLocks noChangeAspect="1"/>
            </p:cNvPicPr>
            <p:nvPr/>
          </p:nvPicPr>
          <p:blipFill>
            <a:blip r:embed="rId6" cstate="print"/>
            <a:stretch>
              <a:fillRect/>
            </a:stretch>
          </p:blipFill>
          <p:spPr>
            <a:xfrm>
              <a:off x="2209800" y="3641067"/>
              <a:ext cx="690438" cy="626133"/>
            </a:xfrm>
            <a:prstGeom prst="rect">
              <a:avLst/>
            </a:prstGeom>
          </p:spPr>
        </p:pic>
      </p:grpSp>
      <p:grpSp>
        <p:nvGrpSpPr>
          <p:cNvPr id="19" name="Group 77"/>
          <p:cNvGrpSpPr/>
          <p:nvPr/>
        </p:nvGrpSpPr>
        <p:grpSpPr>
          <a:xfrm>
            <a:off x="6705601" y="5248166"/>
            <a:ext cx="1981200" cy="986232"/>
            <a:chOff x="6139486" y="5324366"/>
            <a:chExt cx="1637127" cy="986232"/>
          </a:xfrm>
        </p:grpSpPr>
        <p:sp>
          <p:nvSpPr>
            <p:cNvPr id="74" name="TextBox 73"/>
            <p:cNvSpPr txBox="1"/>
            <p:nvPr/>
          </p:nvSpPr>
          <p:spPr>
            <a:xfrm>
              <a:off x="6139486" y="5867400"/>
              <a:ext cx="1637127" cy="443198"/>
            </a:xfrm>
            <a:prstGeom prst="rect">
              <a:avLst/>
            </a:prstGeom>
            <a:noFill/>
          </p:spPr>
          <p:txBody>
            <a:bodyPr wrap="square" lIns="0" tIns="0" rIns="0" bIns="0" rtlCol="0">
              <a:spAutoFit/>
            </a:bodyPr>
            <a:lstStyle/>
            <a:p>
              <a:pPr algn="ctr">
                <a:lnSpc>
                  <a:spcPct val="90000"/>
                </a:lnSpc>
              </a:pPr>
              <a:r>
                <a:rPr lang="zh-CN" altLang="en-US" sz="1600" dirty="0" smtClean="0"/>
                <a:t>任何硬件或者</a:t>
              </a:r>
              <a:endParaRPr lang="en-US" altLang="zh-CN" sz="1600" dirty="0" smtClean="0"/>
            </a:p>
            <a:p>
              <a:pPr algn="ctr">
                <a:lnSpc>
                  <a:spcPct val="90000"/>
                </a:lnSpc>
              </a:pPr>
              <a:r>
                <a:rPr lang="zh-CN" altLang="en-US" sz="1600" dirty="0" smtClean="0"/>
                <a:t>软件部件</a:t>
              </a:r>
              <a:endParaRPr lang="en-US" sz="1600" dirty="0" smtClean="0"/>
            </a:p>
          </p:txBody>
        </p:sp>
        <p:pic>
          <p:nvPicPr>
            <p:cNvPr id="75" name="Picture 74" descr="Virtual-Server.png"/>
            <p:cNvPicPr>
              <a:picLocks noChangeAspect="1"/>
            </p:cNvPicPr>
            <p:nvPr/>
          </p:nvPicPr>
          <p:blipFill>
            <a:blip r:embed="rId12" cstate="print"/>
            <a:stretch>
              <a:fillRect/>
            </a:stretch>
          </p:blipFill>
          <p:spPr>
            <a:xfrm>
              <a:off x="6725805" y="5324366"/>
              <a:ext cx="466834" cy="466834"/>
            </a:xfrm>
            <a:prstGeom prst="rect">
              <a:avLst/>
            </a:prstGeom>
          </p:spPr>
        </p:pic>
      </p:grpSp>
      <p:sp>
        <p:nvSpPr>
          <p:cNvPr id="76" name="Down Arrow 75"/>
          <p:cNvSpPr/>
          <p:nvPr/>
        </p:nvSpPr>
        <p:spPr bwMode="auto">
          <a:xfrm rot="10800000">
            <a:off x="1447800" y="4343401"/>
            <a:ext cx="457200" cy="685800"/>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7" name="Down Arrow 76"/>
          <p:cNvSpPr/>
          <p:nvPr/>
        </p:nvSpPr>
        <p:spPr bwMode="auto">
          <a:xfrm rot="10800000">
            <a:off x="3371703" y="4343401"/>
            <a:ext cx="457200" cy="685800"/>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8" name="Down Arrow 77"/>
          <p:cNvSpPr/>
          <p:nvPr/>
        </p:nvSpPr>
        <p:spPr bwMode="auto">
          <a:xfrm rot="10800000">
            <a:off x="5638800" y="4343400"/>
            <a:ext cx="457200" cy="685800"/>
          </a:xfrm>
          <a:prstGeom prst="downArrow">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9" name="Down Arrow 78"/>
          <p:cNvSpPr/>
          <p:nvPr/>
        </p:nvSpPr>
        <p:spPr bwMode="auto">
          <a:xfrm rot="10800000">
            <a:off x="7659274" y="4343400"/>
            <a:ext cx="457200" cy="7620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20" name="Group 83"/>
          <p:cNvGrpSpPr/>
          <p:nvPr/>
        </p:nvGrpSpPr>
        <p:grpSpPr>
          <a:xfrm>
            <a:off x="1143001" y="1274782"/>
            <a:ext cx="1341497" cy="1108036"/>
            <a:chOff x="1143000" y="1274782"/>
            <a:chExt cx="1341497" cy="1108036"/>
          </a:xfrm>
        </p:grpSpPr>
        <p:sp>
          <p:nvSpPr>
            <p:cNvPr id="23" name="TextBox 22"/>
            <p:cNvSpPr txBox="1"/>
            <p:nvPr/>
          </p:nvSpPr>
          <p:spPr>
            <a:xfrm>
              <a:off x="1143000" y="1905000"/>
              <a:ext cx="990600" cy="221599"/>
            </a:xfrm>
            <a:prstGeom prst="rect">
              <a:avLst/>
            </a:prstGeom>
            <a:noFill/>
          </p:spPr>
          <p:txBody>
            <a:bodyPr wrap="square" lIns="0" tIns="0" rIns="0" bIns="0" rtlCol="0">
              <a:spAutoFit/>
            </a:bodyPr>
            <a:lstStyle/>
            <a:p>
              <a:pPr algn="ctr">
                <a:lnSpc>
                  <a:spcPct val="90000"/>
                </a:lnSpc>
              </a:pPr>
              <a:r>
                <a:rPr lang="zh-CN" altLang="en-US" sz="1600" dirty="0" smtClean="0"/>
                <a:t>恢复任务</a:t>
              </a:r>
              <a:endParaRPr lang="en-US" sz="1600" dirty="0" smtClean="0"/>
            </a:p>
          </p:txBody>
        </p:sp>
        <p:pic>
          <p:nvPicPr>
            <p:cNvPr id="55" name="Picture 54" descr="clipboard-task-sequence.png"/>
            <p:cNvPicPr>
              <a:picLocks noChangeAspect="1"/>
            </p:cNvPicPr>
            <p:nvPr/>
          </p:nvPicPr>
          <p:blipFill>
            <a:blip r:embed="rId13" cstate="print"/>
            <a:stretch>
              <a:fillRect/>
            </a:stretch>
          </p:blipFill>
          <p:spPr>
            <a:xfrm>
              <a:off x="2133599" y="1274782"/>
              <a:ext cx="350898" cy="477818"/>
            </a:xfrm>
            <a:prstGeom prst="rect">
              <a:avLst/>
            </a:prstGeom>
          </p:spPr>
        </p:pic>
        <p:pic>
          <p:nvPicPr>
            <p:cNvPr id="80" name="Picture 79" descr="clipboard-task-sequence.png"/>
            <p:cNvPicPr>
              <a:picLocks noChangeAspect="1"/>
            </p:cNvPicPr>
            <p:nvPr/>
          </p:nvPicPr>
          <p:blipFill>
            <a:blip r:embed="rId13" cstate="print"/>
            <a:stretch>
              <a:fillRect/>
            </a:stretch>
          </p:blipFill>
          <p:spPr>
            <a:xfrm>
              <a:off x="2133599" y="1905000"/>
              <a:ext cx="350898" cy="477818"/>
            </a:xfrm>
            <a:prstGeom prst="rect">
              <a:avLst/>
            </a:prstGeom>
          </p:spPr>
        </p:pic>
        <p:sp>
          <p:nvSpPr>
            <p:cNvPr id="83" name="TextBox 82"/>
            <p:cNvSpPr txBox="1"/>
            <p:nvPr/>
          </p:nvSpPr>
          <p:spPr>
            <a:xfrm>
              <a:off x="1143000" y="1295400"/>
              <a:ext cx="990600" cy="443198"/>
            </a:xfrm>
            <a:prstGeom prst="rect">
              <a:avLst/>
            </a:prstGeom>
            <a:noFill/>
          </p:spPr>
          <p:txBody>
            <a:bodyPr wrap="square" lIns="0" tIns="0" rIns="0" bIns="0" rtlCol="0">
              <a:spAutoFit/>
            </a:bodyPr>
            <a:lstStyle/>
            <a:p>
              <a:pPr algn="ctr">
                <a:lnSpc>
                  <a:spcPct val="90000"/>
                </a:lnSpc>
              </a:pPr>
              <a:r>
                <a:rPr lang="zh-CN" altLang="en-US" sz="1600" dirty="0" smtClean="0"/>
                <a:t>诊断分析任务</a:t>
              </a:r>
              <a:endParaRPr lang="en-US" sz="1600" dirty="0" smtClean="0"/>
            </a:p>
          </p:txBody>
        </p:sp>
      </p:grpSp>
    </p:spTree>
    <p:extLst>
      <p:ext uri="{BB962C8B-B14F-4D97-AF65-F5344CB8AC3E}">
        <p14:creationId xmlns="" xmlns:p14="http://schemas.microsoft.com/office/powerpoint/2007/7/12/main" val="160521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2000"/>
                                        <p:tgtEl>
                                          <p:spTgt spid="1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down)">
                                      <p:cBhvr>
                                        <p:cTn id="33" dur="500"/>
                                        <p:tgtEl>
                                          <p:spTgt spid="7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down)">
                                      <p:cBhvr>
                                        <p:cTn id="36" dur="500"/>
                                        <p:tgtEl>
                                          <p:spTgt spid="7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down)">
                                      <p:cBhvr>
                                        <p:cTn id="44" dur="500"/>
                                        <p:tgtEl>
                                          <p:spTgt spid="7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8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down)">
                                      <p:cBhvr>
                                        <p:cTn id="57" dur="500"/>
                                        <p:tgtEl>
                                          <p:spTgt spid="62"/>
                                        </p:tgtEl>
                                      </p:cBhvr>
                                    </p:animEffect>
                                  </p:childTnLst>
                                </p:cTn>
                              </p:par>
                            </p:childTnLst>
                          </p:cTn>
                        </p:par>
                        <p:par>
                          <p:cTn id="58" fill="hold">
                            <p:stCondLst>
                              <p:cond delay="1000"/>
                            </p:stCondLst>
                            <p:childTnLst>
                              <p:par>
                                <p:cTn id="59" presetID="22" presetClass="entr" presetSubtype="4"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up)">
                                      <p:cBhvr>
                                        <p:cTn id="66" dur="500"/>
                                        <p:tgtEl>
                                          <p:spTgt spid="3"/>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par>
                                <p:cTn id="76" presetID="22" presetClass="entr" presetSubtype="2"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par>
                                <p:cTn id="82" presetID="22" presetClass="entr" presetSubtype="8"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17" grpId="0" animBg="1"/>
      <p:bldP spid="16" grpId="0" animBg="1"/>
      <p:bldP spid="111" grpId="0"/>
      <p:bldP spid="15" grpId="0"/>
      <p:bldP spid="36" grpId="0" animBg="1"/>
      <p:bldP spid="37" grpId="0" animBg="1"/>
      <p:bldP spid="25" grpId="0"/>
      <p:bldP spid="27" grpId="0"/>
      <p:bldP spid="29" grpId="0"/>
      <p:bldP spid="76" grpId="0" animBg="1"/>
      <p:bldP spid="77" grpId="0" animBg="1"/>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4"/>
          <p:cNvPicPr>
            <a:picLocks noChangeAspect="1" noChangeArrowheads="1"/>
          </p:cNvPicPr>
          <p:nvPr/>
        </p:nvPicPr>
        <p:blipFill>
          <a:blip r:embed="rId3" cstate="print"/>
          <a:srcRect/>
          <a:stretch>
            <a:fillRect/>
          </a:stretch>
        </p:blipFill>
        <p:spPr bwMode="auto">
          <a:xfrm>
            <a:off x="685801" y="838200"/>
            <a:ext cx="6650259" cy="2743200"/>
          </a:xfrm>
          <a:prstGeom prst="rect">
            <a:avLst/>
          </a:prstGeom>
          <a:noFill/>
          <a:ln w="9525">
            <a:noFill/>
            <a:miter lim="800000"/>
            <a:headEnd/>
            <a:tailEnd/>
          </a:ln>
        </p:spPr>
      </p:pic>
      <p:pic>
        <p:nvPicPr>
          <p:cNvPr id="1027" name="Picture 2" descr="image003"/>
          <p:cNvPicPr>
            <a:picLocks noChangeAspect="1" noChangeArrowheads="1"/>
          </p:cNvPicPr>
          <p:nvPr/>
        </p:nvPicPr>
        <p:blipFill>
          <a:blip r:embed="rId4" cstate="print"/>
          <a:srcRect/>
          <a:stretch>
            <a:fillRect/>
          </a:stretch>
        </p:blipFill>
        <p:spPr bwMode="auto">
          <a:xfrm>
            <a:off x="685800" y="3657600"/>
            <a:ext cx="6629400" cy="2667000"/>
          </a:xfrm>
          <a:prstGeom prst="rect">
            <a:avLst/>
          </a:prstGeom>
          <a:noFill/>
          <a:ln w="9525">
            <a:noFill/>
            <a:miter lim="800000"/>
            <a:headEnd/>
            <a:tailEnd/>
          </a:ln>
        </p:spPr>
      </p:pic>
      <p:grpSp>
        <p:nvGrpSpPr>
          <p:cNvPr id="2" name="Group 37"/>
          <p:cNvGrpSpPr/>
          <p:nvPr/>
        </p:nvGrpSpPr>
        <p:grpSpPr>
          <a:xfrm>
            <a:off x="685800" y="838200"/>
            <a:ext cx="8458200" cy="3429000"/>
            <a:chOff x="685800" y="838200"/>
            <a:chExt cx="8458200" cy="3429000"/>
          </a:xfrm>
        </p:grpSpPr>
        <p:sp>
          <p:nvSpPr>
            <p:cNvPr id="4" name="Oval 3"/>
            <p:cNvSpPr/>
            <p:nvPr/>
          </p:nvSpPr>
          <p:spPr>
            <a:xfrm>
              <a:off x="685800" y="990600"/>
              <a:ext cx="1066800" cy="3048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200" y="3962400"/>
              <a:ext cx="1066800" cy="3048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1596372" y="838200"/>
              <a:ext cx="7547628" cy="3168836"/>
              <a:chOff x="1596372" y="838200"/>
              <a:chExt cx="7547628" cy="3168836"/>
            </a:xfrm>
          </p:grpSpPr>
          <p:sp>
            <p:nvSpPr>
              <p:cNvPr id="19" name="TextBox 18"/>
              <p:cNvSpPr txBox="1"/>
              <p:nvPr/>
            </p:nvSpPr>
            <p:spPr>
              <a:xfrm>
                <a:off x="7391400" y="838200"/>
                <a:ext cx="1752600" cy="381000"/>
              </a:xfrm>
              <a:prstGeom prst="rect">
                <a:avLst/>
              </a:prstGeom>
              <a:noFill/>
            </p:spPr>
            <p:txBody>
              <a:bodyPr wrap="square" rtlCol="0">
                <a:spAutoFit/>
              </a:bodyPr>
              <a:lstStyle/>
              <a:p>
                <a:r>
                  <a:rPr lang="en-US" dirty="0" smtClean="0"/>
                  <a:t>PRO </a:t>
                </a:r>
                <a:r>
                  <a:rPr lang="zh-CN" altLang="en-US" dirty="0" smtClean="0"/>
                  <a:t>名字</a:t>
                </a:r>
                <a:endParaRPr lang="en-US" dirty="0"/>
              </a:p>
            </p:txBody>
          </p:sp>
          <p:cxnSp>
            <p:nvCxnSpPr>
              <p:cNvPr id="21" name="Straight Arrow Connector 20"/>
              <p:cNvCxnSpPr>
                <a:endCxn id="4" idx="7"/>
              </p:cNvCxnSpPr>
              <p:nvPr/>
            </p:nvCxnSpPr>
            <p:spPr>
              <a:xfrm rot="10800000" flipV="1">
                <a:off x="1596372" y="990599"/>
                <a:ext cx="5795029" cy="446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a:endCxn id="5" idx="7"/>
              </p:cNvCxnSpPr>
              <p:nvPr/>
            </p:nvCxnSpPr>
            <p:spPr>
              <a:xfrm rot="10800000" flipV="1">
                <a:off x="1748772" y="1028699"/>
                <a:ext cx="5642629" cy="29783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38"/>
          <p:cNvGrpSpPr/>
          <p:nvPr/>
        </p:nvGrpSpPr>
        <p:grpSpPr>
          <a:xfrm>
            <a:off x="838200" y="1219200"/>
            <a:ext cx="8305800" cy="3352800"/>
            <a:chOff x="838200" y="1219200"/>
            <a:chExt cx="8305800" cy="3352800"/>
          </a:xfrm>
        </p:grpSpPr>
        <p:sp>
          <p:nvSpPr>
            <p:cNvPr id="30" name="TextBox 29"/>
            <p:cNvSpPr txBox="1"/>
            <p:nvPr/>
          </p:nvSpPr>
          <p:spPr>
            <a:xfrm>
              <a:off x="7391400" y="1524000"/>
              <a:ext cx="1752600" cy="381000"/>
            </a:xfrm>
            <a:prstGeom prst="rect">
              <a:avLst/>
            </a:prstGeom>
            <a:noFill/>
          </p:spPr>
          <p:txBody>
            <a:bodyPr wrap="square" rtlCol="0">
              <a:spAutoFit/>
            </a:bodyPr>
            <a:lstStyle/>
            <a:p>
              <a:r>
                <a:rPr lang="en-US" dirty="0" smtClean="0"/>
                <a:t>PRO </a:t>
              </a:r>
              <a:r>
                <a:rPr lang="zh-CN" altLang="en-US" dirty="0" smtClean="0"/>
                <a:t>说明</a:t>
              </a:r>
              <a:endParaRPr lang="en-US" dirty="0"/>
            </a:p>
          </p:txBody>
        </p:sp>
        <p:cxnSp>
          <p:nvCxnSpPr>
            <p:cNvPr id="31" name="Straight Arrow Connector 30"/>
            <p:cNvCxnSpPr/>
            <p:nvPr/>
          </p:nvCxnSpPr>
          <p:spPr>
            <a:xfrm rot="10800000" flipV="1">
              <a:off x="2590800" y="1752600"/>
              <a:ext cx="4880630" cy="2514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1"/>
            </p:cNvCxnSpPr>
            <p:nvPr/>
          </p:nvCxnSpPr>
          <p:spPr>
            <a:xfrm rot="10800000">
              <a:off x="5257800" y="1524000"/>
              <a:ext cx="2133600" cy="190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810000" y="1219200"/>
              <a:ext cx="3352800" cy="3048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8200" y="4191000"/>
              <a:ext cx="3886200" cy="3810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4"/>
          <p:cNvGrpSpPr/>
          <p:nvPr/>
        </p:nvGrpSpPr>
        <p:grpSpPr>
          <a:xfrm>
            <a:off x="457200" y="2057400"/>
            <a:ext cx="8686800" cy="3276600"/>
            <a:chOff x="457200" y="2057400"/>
            <a:chExt cx="8686800" cy="3276600"/>
          </a:xfrm>
        </p:grpSpPr>
        <p:sp>
          <p:nvSpPr>
            <p:cNvPr id="40" name="TextBox 39"/>
            <p:cNvSpPr txBox="1"/>
            <p:nvPr/>
          </p:nvSpPr>
          <p:spPr>
            <a:xfrm>
              <a:off x="7391400" y="2133600"/>
              <a:ext cx="1752600" cy="646331"/>
            </a:xfrm>
            <a:prstGeom prst="rect">
              <a:avLst/>
            </a:prstGeom>
            <a:noFill/>
          </p:spPr>
          <p:txBody>
            <a:bodyPr wrap="square" rtlCol="0">
              <a:spAutoFit/>
            </a:bodyPr>
            <a:lstStyle/>
            <a:p>
              <a:r>
                <a:rPr lang="en-US" dirty="0" smtClean="0"/>
                <a:t>PRO </a:t>
              </a:r>
              <a:r>
                <a:rPr lang="zh-CN" altLang="en-US" dirty="0" smtClean="0"/>
                <a:t>原因和解决办法</a:t>
              </a:r>
              <a:endParaRPr lang="en-US" dirty="0"/>
            </a:p>
          </p:txBody>
        </p:sp>
        <p:cxnSp>
          <p:nvCxnSpPr>
            <p:cNvPr id="41" name="Straight Arrow Connector 40"/>
            <p:cNvCxnSpPr/>
            <p:nvPr/>
          </p:nvCxnSpPr>
          <p:spPr>
            <a:xfrm rot="10800000">
              <a:off x="1219200" y="2209800"/>
              <a:ext cx="2895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267200" y="2209800"/>
              <a:ext cx="3124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3581400" y="2057400"/>
              <a:ext cx="3505200" cy="6096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57200" y="2057400"/>
              <a:ext cx="3505200" cy="9144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62000" y="4419600"/>
              <a:ext cx="3886200" cy="9144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rot="10800000" flipV="1">
              <a:off x="4419600" y="2667000"/>
              <a:ext cx="3048000"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0"/>
          <p:cNvGrpSpPr/>
          <p:nvPr/>
        </p:nvGrpSpPr>
        <p:grpSpPr>
          <a:xfrm>
            <a:off x="838200" y="3997115"/>
            <a:ext cx="8305800" cy="1794087"/>
            <a:chOff x="838200" y="3997113"/>
            <a:chExt cx="8305800" cy="1794087"/>
          </a:xfrm>
        </p:grpSpPr>
        <p:sp>
          <p:nvSpPr>
            <p:cNvPr id="56" name="TextBox 55"/>
            <p:cNvSpPr txBox="1"/>
            <p:nvPr/>
          </p:nvSpPr>
          <p:spPr>
            <a:xfrm>
              <a:off x="7391400" y="3997113"/>
              <a:ext cx="1752600" cy="646331"/>
            </a:xfrm>
            <a:prstGeom prst="rect">
              <a:avLst/>
            </a:prstGeom>
            <a:noFill/>
          </p:spPr>
          <p:txBody>
            <a:bodyPr wrap="square" rtlCol="0">
              <a:spAutoFit/>
            </a:bodyPr>
            <a:lstStyle/>
            <a:p>
              <a:r>
                <a:rPr lang="zh-CN" altLang="en-US" dirty="0" smtClean="0"/>
                <a:t>更多的诊断信息</a:t>
              </a:r>
              <a:endParaRPr lang="en-US" dirty="0"/>
            </a:p>
          </p:txBody>
        </p:sp>
        <p:cxnSp>
          <p:nvCxnSpPr>
            <p:cNvPr id="58" name="Straight Arrow Connector 57"/>
            <p:cNvCxnSpPr>
              <a:stCxn id="56" idx="1"/>
              <a:endCxn id="60" idx="6"/>
            </p:cNvCxnSpPr>
            <p:nvPr/>
          </p:nvCxnSpPr>
          <p:spPr>
            <a:xfrm rot="10800000" flipV="1">
              <a:off x="3810000" y="4320278"/>
              <a:ext cx="3581400" cy="12423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838200" y="5334000"/>
              <a:ext cx="2971800" cy="45720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itle 1"/>
          <p:cNvSpPr txBox="1">
            <a:spLocks/>
          </p:cNvSpPr>
          <p:nvPr/>
        </p:nvSpPr>
        <p:spPr>
          <a:xfrm>
            <a:off x="304800" y="0"/>
            <a:ext cx="8382000" cy="6096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150" normalizeH="0" baseline="0" noProof="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2" name="Title 31"/>
          <p:cNvSpPr>
            <a:spLocks noGrp="1"/>
          </p:cNvSpPr>
          <p:nvPr>
            <p:ph type="title"/>
          </p:nvPr>
        </p:nvSpPr>
        <p:spPr>
          <a:xfrm>
            <a:off x="381000" y="71414"/>
            <a:ext cx="8382000" cy="664797"/>
          </a:xfrm>
        </p:spPr>
        <p:txBody>
          <a:bodyPr/>
          <a:lstStyle/>
          <a:p>
            <a:pPr lvl="0" algn="l"/>
            <a:r>
              <a:rPr lang="en-US" dirty="0" smtClean="0"/>
              <a:t>OM Alert </a:t>
            </a:r>
            <a:r>
              <a:rPr lang="zh-CN" altLang="en-US" dirty="0" smtClean="0"/>
              <a:t>和</a:t>
            </a:r>
            <a:r>
              <a:rPr lang="en-US" dirty="0" smtClean="0"/>
              <a:t>PRO TIP</a:t>
            </a:r>
            <a:r>
              <a:rPr lang="zh-CN" altLang="en-US" dirty="0" smtClean="0"/>
              <a:t>的关联</a:t>
            </a:r>
            <a:endParaRPr lang="en-US" dirty="0"/>
          </a:p>
        </p:txBody>
      </p:sp>
    </p:spTree>
    <p:extLst>
      <p:ext uri="{BB962C8B-B14F-4D97-AF65-F5344CB8AC3E}">
        <p14:creationId xmlns="" xmlns:p14="http://schemas.microsoft.com/office/powerpoint/2007/7/12/main" val="97345329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_tips ui.png"/>
          <p:cNvPicPr>
            <a:picLocks noChangeAspect="1" noChangeArrowheads="1"/>
          </p:cNvPicPr>
          <p:nvPr/>
        </p:nvPicPr>
        <p:blipFill>
          <a:blip r:embed="rId3" cstate="print"/>
          <a:srcRect/>
          <a:stretch>
            <a:fillRect/>
          </a:stretch>
        </p:blipFill>
        <p:spPr bwMode="auto">
          <a:xfrm>
            <a:off x="533401" y="1295400"/>
            <a:ext cx="7960685" cy="4800600"/>
          </a:xfrm>
          <a:prstGeom prst="rect">
            <a:avLst/>
          </a:prstGeom>
          <a:noFill/>
          <a:ln w="9525">
            <a:noFill/>
            <a:miter lim="800000"/>
            <a:headEnd/>
            <a:tailEnd/>
          </a:ln>
        </p:spPr>
      </p:pic>
      <p:sp>
        <p:nvSpPr>
          <p:cNvPr id="6" name="Title 1"/>
          <p:cNvSpPr txBox="1">
            <a:spLocks/>
          </p:cNvSpPr>
          <p:nvPr/>
        </p:nvSpPr>
        <p:spPr>
          <a:xfrm>
            <a:off x="304800" y="304800"/>
            <a:ext cx="8382000" cy="6096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PRO </a:t>
            </a:r>
            <a:r>
              <a:rPr kumimoji="0" lang="zh-CN" altLang="en-US" sz="4800" b="0" i="0" u="none" strike="noStrike" kern="1200" cap="none" spc="-150" normalizeH="0" baseline="0" noProof="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提示（</a:t>
            </a:r>
            <a:r>
              <a:rPr lang="en-US" altLang="zh-CN" sz="4800"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cs typeface="Arial" charset="0"/>
              </a:rPr>
              <a:t>Tip</a:t>
            </a:r>
            <a:r>
              <a:rPr kumimoji="0" lang="zh-CN" altLang="en-US" sz="4800" b="0" i="0" u="none" strike="noStrike" kern="1200" cap="none" spc="-150" normalizeH="0" baseline="0" noProof="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a:t>
            </a:r>
            <a:endParaRPr kumimoji="0" lang="en-US" sz="4800" b="0" i="0" u="none" strike="noStrike" kern="1200" cap="none" spc="-150" normalizeH="0" baseline="0" noProof="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extLst>
      <p:ext uri="{BB962C8B-B14F-4D97-AF65-F5344CB8AC3E}">
        <p14:creationId xmlns="" xmlns:p14="http://schemas.microsoft.com/office/powerpoint/2007/7/12/main" val="127706824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atprend\AppData\Local\Microsoft\Windows\Temporary Internet Files\Content.IE5\ALU8V7Z2\MCj04348450000[1].png"/>
          <p:cNvPicPr>
            <a:picLocks noChangeAspect="1" noChangeArrowheads="1"/>
          </p:cNvPicPr>
          <p:nvPr/>
        </p:nvPicPr>
        <p:blipFill>
          <a:blip r:embed="rId3" cstate="print"/>
          <a:srcRect/>
          <a:stretch>
            <a:fillRect/>
          </a:stretch>
        </p:blipFill>
        <p:spPr bwMode="auto">
          <a:xfrm>
            <a:off x="4953000" y="4876800"/>
            <a:ext cx="723900" cy="723900"/>
          </a:xfrm>
          <a:prstGeom prst="rect">
            <a:avLst/>
          </a:prstGeom>
          <a:noFill/>
        </p:spPr>
      </p:pic>
      <p:pic>
        <p:nvPicPr>
          <p:cNvPr id="12" name="Picture 2" descr="C:\Users\patprend\AppData\Local\Microsoft\Windows\Temporary Internet Files\Content.IE5\ALU8V7Z2\MCj04348450000[1].png"/>
          <p:cNvPicPr>
            <a:picLocks noChangeAspect="1" noChangeArrowheads="1"/>
          </p:cNvPicPr>
          <p:nvPr/>
        </p:nvPicPr>
        <p:blipFill>
          <a:blip r:embed="rId3" cstate="print"/>
          <a:srcRect/>
          <a:stretch>
            <a:fillRect/>
          </a:stretch>
        </p:blipFill>
        <p:spPr bwMode="auto">
          <a:xfrm>
            <a:off x="4648200" y="5410200"/>
            <a:ext cx="723900" cy="723900"/>
          </a:xfrm>
          <a:prstGeom prst="rect">
            <a:avLst/>
          </a:prstGeom>
          <a:noFill/>
        </p:spPr>
      </p:pic>
      <p:pic>
        <p:nvPicPr>
          <p:cNvPr id="13" name="Picture 2" descr="C:\Users\patprend\AppData\Local\Microsoft\Windows\Temporary Internet Files\Content.IE5\ALU8V7Z2\MCj04348450000[1].png"/>
          <p:cNvPicPr>
            <a:picLocks noChangeAspect="1" noChangeArrowheads="1"/>
          </p:cNvPicPr>
          <p:nvPr/>
        </p:nvPicPr>
        <p:blipFill>
          <a:blip r:embed="rId3" cstate="print"/>
          <a:srcRect/>
          <a:stretch>
            <a:fillRect/>
          </a:stretch>
        </p:blipFill>
        <p:spPr bwMode="auto">
          <a:xfrm>
            <a:off x="4495800" y="4876800"/>
            <a:ext cx="723900" cy="723900"/>
          </a:xfrm>
          <a:prstGeom prst="rect">
            <a:avLst/>
          </a:prstGeom>
          <a:noFill/>
        </p:spPr>
      </p:pic>
      <p:sp>
        <p:nvSpPr>
          <p:cNvPr id="16" name="Left Arrow Callout 15"/>
          <p:cNvSpPr/>
          <p:nvPr/>
        </p:nvSpPr>
        <p:spPr bwMode="auto">
          <a:xfrm>
            <a:off x="7000892" y="1071546"/>
            <a:ext cx="1866920" cy="1343044"/>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载入</a:t>
            </a:r>
            <a:r>
              <a:rPr lang="en-US" dirty="0" smtClean="0">
                <a:solidFill>
                  <a:schemeClr val="bg1"/>
                </a:solidFill>
                <a:effectLst>
                  <a:outerShdw blurRad="50800" dist="38100" dir="2700000" algn="tl" rotWithShape="0">
                    <a:prstClr val="black">
                      <a:alpha val="40000"/>
                    </a:prstClr>
                  </a:outerShdw>
                </a:effectLst>
                <a:latin typeface="Segoe" pitchFamily="34" charset="0"/>
              </a:rPr>
              <a:t>PRO MP</a:t>
            </a:r>
          </a:p>
        </p:txBody>
      </p:sp>
      <p:graphicFrame>
        <p:nvGraphicFramePr>
          <p:cNvPr id="25" name="Diagram 24"/>
          <p:cNvGraphicFramePr/>
          <p:nvPr>
            <p:extLst>
              <p:ext uri="{D42A27DB-BD31-4B8C-83A1-F6EECF244321}">
                <p14:modId xmlns="" xmlns:p14="http://schemas.microsoft.com/office/powerpoint/2007/7/12/main" val="838598438"/>
              </p:ext>
            </p:extLst>
          </p:nvPr>
        </p:nvGraphicFramePr>
        <p:xfrm>
          <a:off x="928662" y="2786058"/>
          <a:ext cx="4376742" cy="500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8" name="Group 67"/>
          <p:cNvGrpSpPr/>
          <p:nvPr/>
        </p:nvGrpSpPr>
        <p:grpSpPr>
          <a:xfrm>
            <a:off x="5029200" y="2286000"/>
            <a:ext cx="2295548" cy="2857512"/>
            <a:chOff x="5029200" y="1905000"/>
            <a:chExt cx="2295548" cy="2857512"/>
          </a:xfrm>
        </p:grpSpPr>
        <p:sp>
          <p:nvSpPr>
            <p:cNvPr id="24" name="Left Arrow Callout 23"/>
            <p:cNvSpPr/>
            <p:nvPr/>
          </p:nvSpPr>
          <p:spPr bwMode="auto">
            <a:xfrm>
              <a:off x="5143504" y="3119446"/>
              <a:ext cx="2181244" cy="1643066"/>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OM </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检测到</a:t>
              </a:r>
              <a:r>
                <a:rPr lang="en-US" dirty="0" smtClean="0">
                  <a:solidFill>
                    <a:schemeClr val="bg1"/>
                  </a:solidFill>
                  <a:effectLst>
                    <a:outerShdw blurRad="50800" dist="38100" dir="2700000" algn="tl" rotWithShape="0">
                      <a:prstClr val="black">
                        <a:alpha val="40000"/>
                      </a:prstClr>
                    </a:outerShdw>
                  </a:effectLst>
                  <a:latin typeface="Segoe" pitchFamily="34" charset="0"/>
                </a:rPr>
                <a:t>instance of class </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然后部署</a:t>
              </a:r>
              <a:r>
                <a:rPr lang="en-US" dirty="0" smtClean="0">
                  <a:solidFill>
                    <a:schemeClr val="bg1"/>
                  </a:solidFill>
                  <a:effectLst>
                    <a:outerShdw blurRad="50800" dist="38100" dir="2700000" algn="tl" rotWithShape="0">
                      <a:prstClr val="black">
                        <a:alpha val="40000"/>
                      </a:prstClr>
                    </a:outerShdw>
                  </a:effectLst>
                  <a:latin typeface="Segoe" pitchFamily="34" charset="0"/>
                </a:rPr>
                <a:t>agent</a:t>
              </a:r>
            </a:p>
          </p:txBody>
        </p:sp>
        <p:cxnSp>
          <p:nvCxnSpPr>
            <p:cNvPr id="41" name="Straight Arrow Connector 40"/>
            <p:cNvCxnSpPr/>
            <p:nvPr/>
          </p:nvCxnSpPr>
          <p:spPr>
            <a:xfrm rot="5400000">
              <a:off x="4000500" y="2933700"/>
              <a:ext cx="24384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32" name="Title 111"/>
          <p:cNvSpPr>
            <a:spLocks noGrp="1"/>
          </p:cNvSpPr>
          <p:nvPr>
            <p:ph type="title"/>
          </p:nvPr>
        </p:nvSpPr>
        <p:spPr>
          <a:xfrm>
            <a:off x="381000" y="230188"/>
            <a:ext cx="8382000" cy="553998"/>
          </a:xfrm>
        </p:spPr>
        <p:txBody>
          <a:bodyPr>
            <a:noAutofit/>
          </a:bodyPr>
          <a:lstStyle/>
          <a:p>
            <a:r>
              <a:rPr sz="4400" smtClean="0"/>
              <a:t>PRO</a:t>
            </a:r>
            <a:r>
              <a:rPr lang="zh-CN" altLang="en-US" sz="4400" dirty="0" smtClean="0"/>
              <a:t>工作流程</a:t>
            </a:r>
            <a:endParaRPr lang="en-US" sz="4400" dirty="0"/>
          </a:p>
        </p:txBody>
      </p:sp>
      <p:grpSp>
        <p:nvGrpSpPr>
          <p:cNvPr id="33" name="Group 32"/>
          <p:cNvGrpSpPr/>
          <p:nvPr/>
        </p:nvGrpSpPr>
        <p:grpSpPr>
          <a:xfrm>
            <a:off x="1571604" y="1000108"/>
            <a:ext cx="5348318" cy="1714496"/>
            <a:chOff x="2057400" y="762000"/>
            <a:chExt cx="3505200" cy="1066800"/>
          </a:xfrm>
        </p:grpSpPr>
        <p:graphicFrame>
          <p:nvGraphicFramePr>
            <p:cNvPr id="4" name="Diagram 3"/>
            <p:cNvGraphicFramePr/>
            <p:nvPr/>
          </p:nvGraphicFramePr>
          <p:xfrm>
            <a:off x="3124200" y="990600"/>
            <a:ext cx="13716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2"/>
            <p:cNvPicPr>
              <a:picLocks noChangeAspect="1" noChangeArrowheads="1"/>
            </p:cNvPicPr>
            <p:nvPr/>
          </p:nvPicPr>
          <p:blipFill>
            <a:blip r:embed="rId12" cstate="print"/>
            <a:srcRect/>
            <a:stretch>
              <a:fillRect/>
            </a:stretch>
          </p:blipFill>
          <p:spPr bwMode="auto">
            <a:xfrm>
              <a:off x="2057400" y="762000"/>
              <a:ext cx="1115848" cy="1066800"/>
            </a:xfrm>
            <a:prstGeom prst="rect">
              <a:avLst/>
            </a:prstGeom>
            <a:noFill/>
            <a:ln w="9525">
              <a:noFill/>
              <a:miter lim="800000"/>
              <a:headEnd/>
              <a:tailEnd/>
            </a:ln>
          </p:spPr>
        </p:pic>
        <p:pic>
          <p:nvPicPr>
            <p:cNvPr id="1027" name="Picture 3"/>
            <p:cNvPicPr>
              <a:picLocks noChangeAspect="1" noChangeArrowheads="1"/>
            </p:cNvPicPr>
            <p:nvPr/>
          </p:nvPicPr>
          <p:blipFill>
            <a:blip r:embed="rId13" cstate="print"/>
            <a:srcRect/>
            <a:stretch>
              <a:fillRect/>
            </a:stretch>
          </p:blipFill>
          <p:spPr bwMode="auto">
            <a:xfrm>
              <a:off x="4495800" y="762000"/>
              <a:ext cx="1066800" cy="1042827"/>
            </a:xfrm>
            <a:prstGeom prst="rect">
              <a:avLst/>
            </a:prstGeom>
            <a:noFill/>
            <a:ln w="9525">
              <a:noFill/>
              <a:miter lim="800000"/>
              <a:headEnd/>
              <a:tailEnd/>
            </a:ln>
          </p:spPr>
        </p:pic>
      </p:grpSp>
      <p:grpSp>
        <p:nvGrpSpPr>
          <p:cNvPr id="50" name="Group 46"/>
          <p:cNvGrpSpPr/>
          <p:nvPr/>
        </p:nvGrpSpPr>
        <p:grpSpPr>
          <a:xfrm>
            <a:off x="5105400" y="5410200"/>
            <a:ext cx="381000" cy="228600"/>
            <a:chOff x="3810000" y="2842490"/>
            <a:chExt cx="1524000" cy="1173019"/>
          </a:xfrm>
        </p:grpSpPr>
        <p:pic>
          <p:nvPicPr>
            <p:cNvPr id="53" name="Picture 52" descr="heartbeat.gif"/>
            <p:cNvPicPr>
              <a:picLocks noChangeAspect="1"/>
            </p:cNvPicPr>
            <p:nvPr/>
          </p:nvPicPr>
          <p:blipFill>
            <a:blip r:embed="rId14" cstate="print"/>
            <a:stretch>
              <a:fillRect/>
            </a:stretch>
          </p:blipFill>
          <p:spPr>
            <a:xfrm>
              <a:off x="3924300" y="2952750"/>
              <a:ext cx="1295400" cy="952500"/>
            </a:xfrm>
            <a:prstGeom prst="rect">
              <a:avLst/>
            </a:prstGeom>
          </p:spPr>
        </p:pic>
        <p:pic>
          <p:nvPicPr>
            <p:cNvPr id="54" name="Picture 53" descr="heartbeat frame.png"/>
            <p:cNvPicPr>
              <a:picLocks noChangeAspect="1"/>
            </p:cNvPicPr>
            <p:nvPr/>
          </p:nvPicPr>
          <p:blipFill>
            <a:blip r:embed="rId15" cstate="print"/>
            <a:stretch>
              <a:fillRect/>
            </a:stretch>
          </p:blipFill>
          <p:spPr>
            <a:xfrm>
              <a:off x="3810000" y="2842490"/>
              <a:ext cx="1524000" cy="1173019"/>
            </a:xfrm>
            <a:prstGeom prst="rect">
              <a:avLst/>
            </a:prstGeom>
          </p:spPr>
        </p:pic>
      </p:grpSp>
      <p:grpSp>
        <p:nvGrpSpPr>
          <p:cNvPr id="61" name="Group 46"/>
          <p:cNvGrpSpPr/>
          <p:nvPr/>
        </p:nvGrpSpPr>
        <p:grpSpPr>
          <a:xfrm>
            <a:off x="4648200" y="4876800"/>
            <a:ext cx="381000" cy="228600"/>
            <a:chOff x="3810000" y="2842490"/>
            <a:chExt cx="1524000" cy="1173019"/>
          </a:xfrm>
        </p:grpSpPr>
        <p:pic>
          <p:nvPicPr>
            <p:cNvPr id="62" name="Picture 61" descr="heartbeat.gif"/>
            <p:cNvPicPr>
              <a:picLocks noChangeAspect="1"/>
            </p:cNvPicPr>
            <p:nvPr/>
          </p:nvPicPr>
          <p:blipFill>
            <a:blip r:embed="rId14" cstate="print"/>
            <a:stretch>
              <a:fillRect/>
            </a:stretch>
          </p:blipFill>
          <p:spPr>
            <a:xfrm>
              <a:off x="3924300" y="2952750"/>
              <a:ext cx="1295400" cy="952500"/>
            </a:xfrm>
            <a:prstGeom prst="rect">
              <a:avLst/>
            </a:prstGeom>
          </p:spPr>
        </p:pic>
        <p:pic>
          <p:nvPicPr>
            <p:cNvPr id="63" name="Picture 62" descr="heartbeat frame.png"/>
            <p:cNvPicPr>
              <a:picLocks noChangeAspect="1"/>
            </p:cNvPicPr>
            <p:nvPr/>
          </p:nvPicPr>
          <p:blipFill>
            <a:blip r:embed="rId15" cstate="print"/>
            <a:stretch>
              <a:fillRect/>
            </a:stretch>
          </p:blipFill>
          <p:spPr>
            <a:xfrm>
              <a:off x="3810000" y="2842490"/>
              <a:ext cx="1524000" cy="1173019"/>
            </a:xfrm>
            <a:prstGeom prst="rect">
              <a:avLst/>
            </a:prstGeom>
          </p:spPr>
        </p:pic>
      </p:grpSp>
      <p:pic>
        <p:nvPicPr>
          <p:cNvPr id="69" name="Picture 2"/>
          <p:cNvPicPr>
            <a:picLocks noChangeAspect="1" noChangeArrowheads="1"/>
          </p:cNvPicPr>
          <p:nvPr/>
        </p:nvPicPr>
        <p:blipFill>
          <a:blip r:embed="rId16" cstate="print"/>
          <a:srcRect/>
          <a:stretch>
            <a:fillRect/>
          </a:stretch>
        </p:blipFill>
        <p:spPr bwMode="auto">
          <a:xfrm>
            <a:off x="4495800" y="5105400"/>
            <a:ext cx="277648" cy="265444"/>
          </a:xfrm>
          <a:prstGeom prst="rect">
            <a:avLst/>
          </a:prstGeom>
          <a:noFill/>
          <a:ln w="9525">
            <a:noFill/>
            <a:miter lim="800000"/>
            <a:headEnd/>
            <a:tailEnd/>
          </a:ln>
        </p:spPr>
      </p:pic>
      <p:pic>
        <p:nvPicPr>
          <p:cNvPr id="70" name="Picture 2"/>
          <p:cNvPicPr>
            <a:picLocks noChangeAspect="1" noChangeArrowheads="1"/>
          </p:cNvPicPr>
          <p:nvPr/>
        </p:nvPicPr>
        <p:blipFill>
          <a:blip r:embed="rId16" cstate="print"/>
          <a:srcRect/>
          <a:stretch>
            <a:fillRect/>
          </a:stretch>
        </p:blipFill>
        <p:spPr bwMode="auto">
          <a:xfrm>
            <a:off x="5029200" y="5638800"/>
            <a:ext cx="277648" cy="265444"/>
          </a:xfrm>
          <a:prstGeom prst="rect">
            <a:avLst/>
          </a:prstGeom>
          <a:noFill/>
          <a:ln w="9525">
            <a:noFill/>
            <a:miter lim="800000"/>
            <a:headEnd/>
            <a:tailEnd/>
          </a:ln>
        </p:spPr>
      </p:pic>
      <p:pic>
        <p:nvPicPr>
          <p:cNvPr id="71" name="Picture 2"/>
          <p:cNvPicPr>
            <a:picLocks noChangeAspect="1" noChangeArrowheads="1"/>
          </p:cNvPicPr>
          <p:nvPr/>
        </p:nvPicPr>
        <p:blipFill>
          <a:blip r:embed="rId16" cstate="print"/>
          <a:srcRect/>
          <a:stretch>
            <a:fillRect/>
          </a:stretch>
        </p:blipFill>
        <p:spPr bwMode="auto">
          <a:xfrm>
            <a:off x="5410200" y="5181600"/>
            <a:ext cx="277648" cy="265444"/>
          </a:xfrm>
          <a:prstGeom prst="rect">
            <a:avLst/>
          </a:prstGeom>
          <a:noFill/>
          <a:ln w="9525">
            <a:noFill/>
            <a:miter lim="800000"/>
            <a:headEnd/>
            <a:tailEnd/>
          </a:ln>
        </p:spPr>
      </p:pic>
      <p:grpSp>
        <p:nvGrpSpPr>
          <p:cNvPr id="58" name="Group 46"/>
          <p:cNvGrpSpPr/>
          <p:nvPr/>
        </p:nvGrpSpPr>
        <p:grpSpPr>
          <a:xfrm>
            <a:off x="5181600" y="5029200"/>
            <a:ext cx="381000" cy="228600"/>
            <a:chOff x="3810000" y="2842490"/>
            <a:chExt cx="1524000" cy="1173019"/>
          </a:xfrm>
        </p:grpSpPr>
        <p:pic>
          <p:nvPicPr>
            <p:cNvPr id="59" name="Picture 58" descr="heartbeat.gif"/>
            <p:cNvPicPr>
              <a:picLocks noChangeAspect="1"/>
            </p:cNvPicPr>
            <p:nvPr/>
          </p:nvPicPr>
          <p:blipFill>
            <a:blip r:embed="rId14" cstate="print"/>
            <a:stretch>
              <a:fillRect/>
            </a:stretch>
          </p:blipFill>
          <p:spPr>
            <a:xfrm>
              <a:off x="3924300" y="2952750"/>
              <a:ext cx="1295400" cy="952500"/>
            </a:xfrm>
            <a:prstGeom prst="rect">
              <a:avLst/>
            </a:prstGeom>
          </p:spPr>
        </p:pic>
        <p:pic>
          <p:nvPicPr>
            <p:cNvPr id="60" name="Picture 59" descr="heartbeat frame.png"/>
            <p:cNvPicPr>
              <a:picLocks noChangeAspect="1"/>
            </p:cNvPicPr>
            <p:nvPr/>
          </p:nvPicPr>
          <p:blipFill>
            <a:blip r:embed="rId15" cstate="print"/>
            <a:stretch>
              <a:fillRect/>
            </a:stretch>
          </p:blipFill>
          <p:spPr>
            <a:xfrm>
              <a:off x="3810000" y="2842490"/>
              <a:ext cx="1524000" cy="1173019"/>
            </a:xfrm>
            <a:prstGeom prst="rect">
              <a:avLst/>
            </a:prstGeom>
          </p:spPr>
        </p:pic>
      </p:grpSp>
      <p:grpSp>
        <p:nvGrpSpPr>
          <p:cNvPr id="72" name="Group 52"/>
          <p:cNvGrpSpPr/>
          <p:nvPr/>
        </p:nvGrpSpPr>
        <p:grpSpPr>
          <a:xfrm>
            <a:off x="5105400" y="4953000"/>
            <a:ext cx="457200" cy="416560"/>
            <a:chOff x="2209800" y="6629400"/>
            <a:chExt cx="838200" cy="645160"/>
          </a:xfrm>
        </p:grpSpPr>
        <p:pic>
          <p:nvPicPr>
            <p:cNvPr id="73" name="Picture 72" descr="heartbeat-red.gif"/>
            <p:cNvPicPr>
              <a:picLocks noChangeAspect="1"/>
            </p:cNvPicPr>
            <p:nvPr/>
          </p:nvPicPr>
          <p:blipFill>
            <a:blip r:embed="rId17" cstate="print"/>
            <a:stretch>
              <a:fillRect/>
            </a:stretch>
          </p:blipFill>
          <p:spPr>
            <a:xfrm>
              <a:off x="2272284" y="6689763"/>
              <a:ext cx="713232" cy="524435"/>
            </a:xfrm>
            <a:prstGeom prst="rect">
              <a:avLst/>
            </a:prstGeom>
          </p:spPr>
        </p:pic>
        <p:pic>
          <p:nvPicPr>
            <p:cNvPr id="74" name="Picture 73" descr="heartbeat frame.png"/>
            <p:cNvPicPr>
              <a:picLocks noChangeAspect="1"/>
            </p:cNvPicPr>
            <p:nvPr/>
          </p:nvPicPr>
          <p:blipFill>
            <a:blip r:embed="rId18" cstate="print"/>
            <a:stretch>
              <a:fillRect/>
            </a:stretch>
          </p:blipFill>
          <p:spPr>
            <a:xfrm>
              <a:off x="2209800" y="6629400"/>
              <a:ext cx="838200" cy="645160"/>
            </a:xfrm>
            <a:prstGeom prst="rect">
              <a:avLst/>
            </a:prstGeom>
          </p:spPr>
        </p:pic>
      </p:grpSp>
      <p:grpSp>
        <p:nvGrpSpPr>
          <p:cNvPr id="76" name="Group 75"/>
          <p:cNvGrpSpPr/>
          <p:nvPr/>
        </p:nvGrpSpPr>
        <p:grpSpPr>
          <a:xfrm>
            <a:off x="5410200" y="2362200"/>
            <a:ext cx="1533548" cy="2514600"/>
            <a:chOff x="5410200" y="1981200"/>
            <a:chExt cx="1533548" cy="2514600"/>
          </a:xfrm>
        </p:grpSpPr>
        <p:cxnSp>
          <p:nvCxnSpPr>
            <p:cNvPr id="52" name="Straight Arrow Connector 51"/>
            <p:cNvCxnSpPr/>
            <p:nvPr/>
          </p:nvCxnSpPr>
          <p:spPr>
            <a:xfrm rot="5400000" flipH="1" flipV="1">
              <a:off x="4153694" y="3237706"/>
              <a:ext cx="25146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Left Arrow Callout 74"/>
            <p:cNvSpPr/>
            <p:nvPr/>
          </p:nvSpPr>
          <p:spPr bwMode="auto">
            <a:xfrm>
              <a:off x="5500694" y="2486020"/>
              <a:ext cx="1443054" cy="1204922"/>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Alert </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被送到</a:t>
              </a:r>
              <a:r>
                <a:rPr lang="en-US" dirty="0" smtClean="0">
                  <a:solidFill>
                    <a:schemeClr val="bg1"/>
                  </a:solidFill>
                  <a:effectLst>
                    <a:outerShdw blurRad="50800" dist="38100" dir="2700000" algn="tl" rotWithShape="0">
                      <a:prstClr val="black">
                        <a:alpha val="40000"/>
                      </a:prstClr>
                    </a:outerShdw>
                  </a:effectLst>
                  <a:latin typeface="Segoe" pitchFamily="34" charset="0"/>
                </a:rPr>
                <a:t>OM</a:t>
              </a:r>
            </a:p>
          </p:txBody>
        </p:sp>
      </p:grpSp>
      <p:pic>
        <p:nvPicPr>
          <p:cNvPr id="57" name="Picture 1" descr="image004"/>
          <p:cNvPicPr>
            <a:picLocks noChangeAspect="1" noChangeArrowheads="1"/>
          </p:cNvPicPr>
          <p:nvPr/>
        </p:nvPicPr>
        <p:blipFill>
          <a:blip r:embed="rId19" cstate="print"/>
          <a:srcRect/>
          <a:stretch>
            <a:fillRect/>
          </a:stretch>
        </p:blipFill>
        <p:spPr bwMode="auto">
          <a:xfrm>
            <a:off x="4143372" y="1000108"/>
            <a:ext cx="4648200" cy="2667000"/>
          </a:xfrm>
          <a:prstGeom prst="rect">
            <a:avLst/>
          </a:prstGeom>
          <a:noFill/>
          <a:ln w="9525">
            <a:noFill/>
            <a:miter lim="800000"/>
            <a:headEnd/>
            <a:tailEnd/>
          </a:ln>
        </p:spPr>
      </p:pic>
      <p:pic>
        <p:nvPicPr>
          <p:cNvPr id="56" name="Picture 55" descr="pro_tips ui.png"/>
          <p:cNvPicPr>
            <a:picLocks noChangeAspect="1" noChangeArrowheads="1"/>
          </p:cNvPicPr>
          <p:nvPr/>
        </p:nvPicPr>
        <p:blipFill>
          <a:blip r:embed="rId20" cstate="print"/>
          <a:srcRect/>
          <a:stretch>
            <a:fillRect/>
          </a:stretch>
        </p:blipFill>
        <p:spPr bwMode="auto">
          <a:xfrm>
            <a:off x="0" y="1000108"/>
            <a:ext cx="4169883" cy="2514600"/>
          </a:xfrm>
          <a:prstGeom prst="rect">
            <a:avLst/>
          </a:prstGeom>
          <a:noFill/>
          <a:ln w="9525">
            <a:noFill/>
            <a:miter lim="800000"/>
            <a:headEnd/>
            <a:tailEnd/>
          </a:ln>
        </p:spPr>
      </p:pic>
      <p:sp>
        <p:nvSpPr>
          <p:cNvPr id="77" name="Oval 76"/>
          <p:cNvSpPr/>
          <p:nvPr/>
        </p:nvSpPr>
        <p:spPr bwMode="auto">
          <a:xfrm>
            <a:off x="5410200" y="5638800"/>
            <a:ext cx="990600" cy="381000"/>
          </a:xfrm>
          <a:prstGeom prst="ellipse">
            <a:avLst/>
          </a:prstGeom>
          <a:solidFill>
            <a:schemeClr val="accent1">
              <a:alpha val="56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Tree>
    <p:extLst>
      <p:ext uri="{BB962C8B-B14F-4D97-AF65-F5344CB8AC3E}">
        <p14:creationId xmlns="" xmlns:p14="http://schemas.microsoft.com/office/powerpoint/2007/7/12/main" val="972394821"/>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0.03872 0.04995 L 0.17205 0.24977 " pathEditMode="relative" rAng="0" ptsTypes="AA">
                                      <p:cBhvr>
                                        <p:cTn id="46" dur="1000" fill="hold"/>
                                        <p:tgtEl>
                                          <p:spTgt spid="56"/>
                                        </p:tgtEl>
                                        <p:attrNameLst>
                                          <p:attrName>ppt_x</p:attrName>
                                          <p:attrName>ppt_y</p:attrName>
                                        </p:attrNameLst>
                                      </p:cBhvr>
                                      <p:rCtr x="67" y="100"/>
                                    </p:animMotion>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1000" fill="hold"/>
                                        <p:tgtEl>
                                          <p:spTgt spid="56"/>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25" grpId="0">
        <p:bldAsOne/>
      </p:bldGraphic>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atprend\AppData\Local\Microsoft\Windows\Temporary Internet Files\Content.IE5\ALU8V7Z2\MCj04348450000[1].png"/>
          <p:cNvPicPr>
            <a:picLocks noChangeAspect="1" noChangeArrowheads="1"/>
          </p:cNvPicPr>
          <p:nvPr/>
        </p:nvPicPr>
        <p:blipFill>
          <a:blip r:embed="rId3" cstate="print"/>
          <a:srcRect/>
          <a:stretch>
            <a:fillRect/>
          </a:stretch>
        </p:blipFill>
        <p:spPr bwMode="auto">
          <a:xfrm>
            <a:off x="5029200" y="4724400"/>
            <a:ext cx="723900" cy="723900"/>
          </a:xfrm>
          <a:prstGeom prst="rect">
            <a:avLst/>
          </a:prstGeom>
          <a:noFill/>
        </p:spPr>
      </p:pic>
      <p:pic>
        <p:nvPicPr>
          <p:cNvPr id="12" name="Picture 2" descr="C:\Users\patprend\AppData\Local\Microsoft\Windows\Temporary Internet Files\Content.IE5\ALU8V7Z2\MCj04348450000[1].png"/>
          <p:cNvPicPr>
            <a:picLocks noChangeAspect="1" noChangeArrowheads="1"/>
          </p:cNvPicPr>
          <p:nvPr/>
        </p:nvPicPr>
        <p:blipFill>
          <a:blip r:embed="rId3" cstate="print"/>
          <a:srcRect/>
          <a:stretch>
            <a:fillRect/>
          </a:stretch>
        </p:blipFill>
        <p:spPr bwMode="auto">
          <a:xfrm>
            <a:off x="4724400" y="5257800"/>
            <a:ext cx="723900" cy="723900"/>
          </a:xfrm>
          <a:prstGeom prst="rect">
            <a:avLst/>
          </a:prstGeom>
          <a:noFill/>
        </p:spPr>
      </p:pic>
      <p:pic>
        <p:nvPicPr>
          <p:cNvPr id="13" name="Picture 2" descr="C:\Users\patprend\AppData\Local\Microsoft\Windows\Temporary Internet Files\Content.IE5\ALU8V7Z2\MCj04348450000[1].png"/>
          <p:cNvPicPr>
            <a:picLocks noChangeAspect="1" noChangeArrowheads="1"/>
          </p:cNvPicPr>
          <p:nvPr/>
        </p:nvPicPr>
        <p:blipFill>
          <a:blip r:embed="rId3" cstate="print"/>
          <a:srcRect/>
          <a:stretch>
            <a:fillRect/>
          </a:stretch>
        </p:blipFill>
        <p:spPr bwMode="auto">
          <a:xfrm>
            <a:off x="4572000" y="4724400"/>
            <a:ext cx="723900" cy="723900"/>
          </a:xfrm>
          <a:prstGeom prst="rect">
            <a:avLst/>
          </a:prstGeom>
          <a:noFill/>
        </p:spPr>
      </p:pic>
      <p:sp>
        <p:nvSpPr>
          <p:cNvPr id="32" name="Title 111"/>
          <p:cNvSpPr>
            <a:spLocks noGrp="1"/>
          </p:cNvSpPr>
          <p:nvPr>
            <p:ph type="title"/>
          </p:nvPr>
        </p:nvSpPr>
        <p:spPr>
          <a:xfrm>
            <a:off x="381000" y="230188"/>
            <a:ext cx="8382000" cy="553998"/>
          </a:xfrm>
        </p:spPr>
        <p:txBody>
          <a:bodyPr>
            <a:noAutofit/>
          </a:bodyPr>
          <a:lstStyle/>
          <a:p>
            <a:r>
              <a:rPr sz="4400" smtClean="0"/>
              <a:t>PRO</a:t>
            </a:r>
            <a:r>
              <a:rPr lang="zh-CN" altLang="en-US" sz="4400" dirty="0" smtClean="0"/>
              <a:t> 修复的工作流程</a:t>
            </a:r>
            <a:endParaRPr lang="en-US" sz="4400" dirty="0"/>
          </a:p>
        </p:txBody>
      </p:sp>
      <p:grpSp>
        <p:nvGrpSpPr>
          <p:cNvPr id="5" name="Group 32"/>
          <p:cNvGrpSpPr/>
          <p:nvPr/>
        </p:nvGrpSpPr>
        <p:grpSpPr>
          <a:xfrm>
            <a:off x="1847848" y="990600"/>
            <a:ext cx="5153044" cy="1795458"/>
            <a:chOff x="2057400" y="762000"/>
            <a:chExt cx="3505200" cy="1066800"/>
          </a:xfrm>
        </p:grpSpPr>
        <p:graphicFrame>
          <p:nvGraphicFramePr>
            <p:cNvPr id="4" name="Diagram 3"/>
            <p:cNvGraphicFramePr/>
            <p:nvPr/>
          </p:nvGraphicFramePr>
          <p:xfrm>
            <a:off x="3124200" y="990600"/>
            <a:ext cx="13716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2"/>
            <p:cNvPicPr>
              <a:picLocks noChangeAspect="1" noChangeArrowheads="1"/>
            </p:cNvPicPr>
            <p:nvPr/>
          </p:nvPicPr>
          <p:blipFill>
            <a:blip r:embed="rId8" cstate="print"/>
            <a:srcRect/>
            <a:stretch>
              <a:fillRect/>
            </a:stretch>
          </p:blipFill>
          <p:spPr bwMode="auto">
            <a:xfrm>
              <a:off x="2057400" y="762000"/>
              <a:ext cx="1115848" cy="1066800"/>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495800" y="762000"/>
              <a:ext cx="1066800" cy="1042827"/>
            </a:xfrm>
            <a:prstGeom prst="rect">
              <a:avLst/>
            </a:prstGeom>
            <a:noFill/>
            <a:ln w="9525">
              <a:noFill/>
              <a:miter lim="800000"/>
              <a:headEnd/>
              <a:tailEnd/>
            </a:ln>
          </p:spPr>
        </p:pic>
      </p:grpSp>
      <p:grpSp>
        <p:nvGrpSpPr>
          <p:cNvPr id="6" name="Group 46"/>
          <p:cNvGrpSpPr/>
          <p:nvPr/>
        </p:nvGrpSpPr>
        <p:grpSpPr>
          <a:xfrm>
            <a:off x="5181600" y="5257800"/>
            <a:ext cx="381000" cy="228600"/>
            <a:chOff x="3810000" y="2842490"/>
            <a:chExt cx="1524000" cy="1173019"/>
          </a:xfrm>
        </p:grpSpPr>
        <p:pic>
          <p:nvPicPr>
            <p:cNvPr id="53" name="Picture 52" descr="heartbeat.gif"/>
            <p:cNvPicPr>
              <a:picLocks noChangeAspect="1"/>
            </p:cNvPicPr>
            <p:nvPr/>
          </p:nvPicPr>
          <p:blipFill>
            <a:blip r:embed="rId10" cstate="print"/>
            <a:stretch>
              <a:fillRect/>
            </a:stretch>
          </p:blipFill>
          <p:spPr>
            <a:xfrm>
              <a:off x="3924300" y="2952750"/>
              <a:ext cx="1295400" cy="952500"/>
            </a:xfrm>
            <a:prstGeom prst="rect">
              <a:avLst/>
            </a:prstGeom>
          </p:spPr>
        </p:pic>
        <p:pic>
          <p:nvPicPr>
            <p:cNvPr id="54" name="Picture 53" descr="heartbeat frame.png"/>
            <p:cNvPicPr>
              <a:picLocks noChangeAspect="1"/>
            </p:cNvPicPr>
            <p:nvPr/>
          </p:nvPicPr>
          <p:blipFill>
            <a:blip r:embed="rId11" cstate="print"/>
            <a:stretch>
              <a:fillRect/>
            </a:stretch>
          </p:blipFill>
          <p:spPr>
            <a:xfrm>
              <a:off x="3810000" y="2842490"/>
              <a:ext cx="1524000" cy="1173019"/>
            </a:xfrm>
            <a:prstGeom prst="rect">
              <a:avLst/>
            </a:prstGeom>
          </p:spPr>
        </p:pic>
      </p:grpSp>
      <p:grpSp>
        <p:nvGrpSpPr>
          <p:cNvPr id="7" name="Group 46"/>
          <p:cNvGrpSpPr/>
          <p:nvPr/>
        </p:nvGrpSpPr>
        <p:grpSpPr>
          <a:xfrm>
            <a:off x="4724400" y="4724400"/>
            <a:ext cx="381000" cy="228600"/>
            <a:chOff x="3810000" y="2842490"/>
            <a:chExt cx="1524000" cy="1173019"/>
          </a:xfrm>
        </p:grpSpPr>
        <p:pic>
          <p:nvPicPr>
            <p:cNvPr id="62" name="Picture 61" descr="heartbeat.gif"/>
            <p:cNvPicPr>
              <a:picLocks noChangeAspect="1"/>
            </p:cNvPicPr>
            <p:nvPr/>
          </p:nvPicPr>
          <p:blipFill>
            <a:blip r:embed="rId10" cstate="print"/>
            <a:stretch>
              <a:fillRect/>
            </a:stretch>
          </p:blipFill>
          <p:spPr>
            <a:xfrm>
              <a:off x="3924300" y="2952750"/>
              <a:ext cx="1295400" cy="952500"/>
            </a:xfrm>
            <a:prstGeom prst="rect">
              <a:avLst/>
            </a:prstGeom>
          </p:spPr>
        </p:pic>
        <p:pic>
          <p:nvPicPr>
            <p:cNvPr id="63" name="Picture 62" descr="heartbeat frame.png"/>
            <p:cNvPicPr>
              <a:picLocks noChangeAspect="1"/>
            </p:cNvPicPr>
            <p:nvPr/>
          </p:nvPicPr>
          <p:blipFill>
            <a:blip r:embed="rId11" cstate="print"/>
            <a:stretch>
              <a:fillRect/>
            </a:stretch>
          </p:blipFill>
          <p:spPr>
            <a:xfrm>
              <a:off x="3810000" y="2842490"/>
              <a:ext cx="1524000" cy="1173019"/>
            </a:xfrm>
            <a:prstGeom prst="rect">
              <a:avLst/>
            </a:prstGeom>
          </p:spPr>
        </p:pic>
      </p:grpSp>
      <p:pic>
        <p:nvPicPr>
          <p:cNvPr id="69" name="Picture 2"/>
          <p:cNvPicPr>
            <a:picLocks noChangeAspect="1" noChangeArrowheads="1"/>
          </p:cNvPicPr>
          <p:nvPr/>
        </p:nvPicPr>
        <p:blipFill>
          <a:blip r:embed="rId12" cstate="print"/>
          <a:srcRect/>
          <a:stretch>
            <a:fillRect/>
          </a:stretch>
        </p:blipFill>
        <p:spPr bwMode="auto">
          <a:xfrm>
            <a:off x="4572000" y="4953000"/>
            <a:ext cx="277648" cy="265444"/>
          </a:xfrm>
          <a:prstGeom prst="rect">
            <a:avLst/>
          </a:prstGeom>
          <a:noFill/>
          <a:ln w="9525">
            <a:noFill/>
            <a:miter lim="800000"/>
            <a:headEnd/>
            <a:tailEnd/>
          </a:ln>
        </p:spPr>
      </p:pic>
      <p:pic>
        <p:nvPicPr>
          <p:cNvPr id="70" name="Picture 2"/>
          <p:cNvPicPr>
            <a:picLocks noChangeAspect="1" noChangeArrowheads="1"/>
          </p:cNvPicPr>
          <p:nvPr/>
        </p:nvPicPr>
        <p:blipFill>
          <a:blip r:embed="rId12" cstate="print"/>
          <a:srcRect/>
          <a:stretch>
            <a:fillRect/>
          </a:stretch>
        </p:blipFill>
        <p:spPr bwMode="auto">
          <a:xfrm>
            <a:off x="5105400" y="5486400"/>
            <a:ext cx="277648" cy="265444"/>
          </a:xfrm>
          <a:prstGeom prst="rect">
            <a:avLst/>
          </a:prstGeom>
          <a:noFill/>
          <a:ln w="9525">
            <a:noFill/>
            <a:miter lim="800000"/>
            <a:headEnd/>
            <a:tailEnd/>
          </a:ln>
        </p:spPr>
      </p:pic>
      <p:pic>
        <p:nvPicPr>
          <p:cNvPr id="71" name="Picture 2"/>
          <p:cNvPicPr>
            <a:picLocks noChangeAspect="1" noChangeArrowheads="1"/>
          </p:cNvPicPr>
          <p:nvPr/>
        </p:nvPicPr>
        <p:blipFill>
          <a:blip r:embed="rId12" cstate="print"/>
          <a:srcRect/>
          <a:stretch>
            <a:fillRect/>
          </a:stretch>
        </p:blipFill>
        <p:spPr bwMode="auto">
          <a:xfrm>
            <a:off x="5486400" y="5029200"/>
            <a:ext cx="277648" cy="265444"/>
          </a:xfrm>
          <a:prstGeom prst="rect">
            <a:avLst/>
          </a:prstGeom>
          <a:noFill/>
          <a:ln w="9525">
            <a:noFill/>
            <a:miter lim="800000"/>
            <a:headEnd/>
            <a:tailEnd/>
          </a:ln>
        </p:spPr>
      </p:pic>
      <p:grpSp>
        <p:nvGrpSpPr>
          <p:cNvPr id="8" name="Group 46"/>
          <p:cNvGrpSpPr/>
          <p:nvPr/>
        </p:nvGrpSpPr>
        <p:grpSpPr>
          <a:xfrm>
            <a:off x="5257800" y="4876800"/>
            <a:ext cx="381000" cy="228600"/>
            <a:chOff x="3810000" y="2842490"/>
            <a:chExt cx="1524000" cy="1173019"/>
          </a:xfrm>
        </p:grpSpPr>
        <p:pic>
          <p:nvPicPr>
            <p:cNvPr id="59" name="Picture 58" descr="heartbeat.gif"/>
            <p:cNvPicPr>
              <a:picLocks noChangeAspect="1"/>
            </p:cNvPicPr>
            <p:nvPr/>
          </p:nvPicPr>
          <p:blipFill>
            <a:blip r:embed="rId10" cstate="print"/>
            <a:stretch>
              <a:fillRect/>
            </a:stretch>
          </p:blipFill>
          <p:spPr>
            <a:xfrm>
              <a:off x="3924300" y="2952750"/>
              <a:ext cx="1295400" cy="952500"/>
            </a:xfrm>
            <a:prstGeom prst="rect">
              <a:avLst/>
            </a:prstGeom>
          </p:spPr>
        </p:pic>
        <p:pic>
          <p:nvPicPr>
            <p:cNvPr id="60" name="Picture 59" descr="heartbeat frame.png"/>
            <p:cNvPicPr>
              <a:picLocks noChangeAspect="1"/>
            </p:cNvPicPr>
            <p:nvPr/>
          </p:nvPicPr>
          <p:blipFill>
            <a:blip r:embed="rId11" cstate="print"/>
            <a:stretch>
              <a:fillRect/>
            </a:stretch>
          </p:blipFill>
          <p:spPr>
            <a:xfrm>
              <a:off x="3810000" y="2842490"/>
              <a:ext cx="1524000" cy="1173019"/>
            </a:xfrm>
            <a:prstGeom prst="rect">
              <a:avLst/>
            </a:prstGeom>
          </p:spPr>
        </p:pic>
      </p:grpSp>
      <p:grpSp>
        <p:nvGrpSpPr>
          <p:cNvPr id="10" name="Group 52"/>
          <p:cNvGrpSpPr/>
          <p:nvPr/>
        </p:nvGrpSpPr>
        <p:grpSpPr>
          <a:xfrm>
            <a:off x="5181600" y="4800600"/>
            <a:ext cx="457200" cy="416560"/>
            <a:chOff x="2209800" y="6629400"/>
            <a:chExt cx="838200" cy="645160"/>
          </a:xfrm>
        </p:grpSpPr>
        <p:pic>
          <p:nvPicPr>
            <p:cNvPr id="73" name="Picture 72" descr="heartbeat-red.gif"/>
            <p:cNvPicPr>
              <a:picLocks noChangeAspect="1"/>
            </p:cNvPicPr>
            <p:nvPr/>
          </p:nvPicPr>
          <p:blipFill>
            <a:blip r:embed="rId13" cstate="print"/>
            <a:stretch>
              <a:fillRect/>
            </a:stretch>
          </p:blipFill>
          <p:spPr>
            <a:xfrm>
              <a:off x="2272284" y="6689763"/>
              <a:ext cx="713232" cy="524435"/>
            </a:xfrm>
            <a:prstGeom prst="rect">
              <a:avLst/>
            </a:prstGeom>
          </p:spPr>
        </p:pic>
        <p:pic>
          <p:nvPicPr>
            <p:cNvPr id="74" name="Picture 73" descr="heartbeat frame.png"/>
            <p:cNvPicPr>
              <a:picLocks noChangeAspect="1"/>
            </p:cNvPicPr>
            <p:nvPr/>
          </p:nvPicPr>
          <p:blipFill>
            <a:blip r:embed="rId14" cstate="print"/>
            <a:stretch>
              <a:fillRect/>
            </a:stretch>
          </p:blipFill>
          <p:spPr>
            <a:xfrm>
              <a:off x="2209800" y="6629400"/>
              <a:ext cx="838200" cy="645160"/>
            </a:xfrm>
            <a:prstGeom prst="rect">
              <a:avLst/>
            </a:prstGeom>
          </p:spPr>
        </p:pic>
      </p:grpSp>
      <p:grpSp>
        <p:nvGrpSpPr>
          <p:cNvPr id="49" name="Group 48"/>
          <p:cNvGrpSpPr/>
          <p:nvPr/>
        </p:nvGrpSpPr>
        <p:grpSpPr>
          <a:xfrm>
            <a:off x="5429256" y="2786058"/>
            <a:ext cx="2714644" cy="2571768"/>
            <a:chOff x="5353056" y="2557458"/>
            <a:chExt cx="2714644" cy="2571768"/>
          </a:xfrm>
        </p:grpSpPr>
        <p:sp>
          <p:nvSpPr>
            <p:cNvPr id="16" name="Left Arrow Callout 15"/>
            <p:cNvSpPr/>
            <p:nvPr/>
          </p:nvSpPr>
          <p:spPr bwMode="auto">
            <a:xfrm>
              <a:off x="5495932" y="2590808"/>
              <a:ext cx="2571768" cy="2538418"/>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PRO MP </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监测发生在的客户端的事件。于是又触发了另一个</a:t>
              </a:r>
              <a:r>
                <a:rPr lang="en-US" dirty="0" smtClean="0">
                  <a:solidFill>
                    <a:schemeClr val="bg1"/>
                  </a:solidFill>
                  <a:effectLst>
                    <a:outerShdw blurRad="50800" dist="38100" dir="2700000" algn="tl" rotWithShape="0">
                      <a:prstClr val="black">
                        <a:alpha val="40000"/>
                      </a:prstClr>
                    </a:outerShdw>
                  </a:effectLst>
                  <a:latin typeface="Segoe" pitchFamily="34" charset="0"/>
                </a:rPr>
                <a:t> Write Module </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其中包含了修复的脚本。</a:t>
              </a:r>
              <a:endParaRPr lang="en-US" dirty="0" smtClean="0">
                <a:solidFill>
                  <a:schemeClr val="bg1"/>
                </a:solidFill>
                <a:effectLst>
                  <a:outerShdw blurRad="50800" dist="38100" dir="2700000" algn="tl" rotWithShape="0">
                    <a:prstClr val="black">
                      <a:alpha val="40000"/>
                    </a:prstClr>
                  </a:outerShdw>
                </a:effectLst>
                <a:latin typeface="Segoe" pitchFamily="34" charset="0"/>
              </a:endParaRPr>
            </a:p>
          </p:txBody>
        </p:sp>
        <p:cxnSp>
          <p:nvCxnSpPr>
            <p:cNvPr id="43" name="Straight Arrow Connector 42"/>
            <p:cNvCxnSpPr/>
            <p:nvPr/>
          </p:nvCxnSpPr>
          <p:spPr>
            <a:xfrm rot="5400000">
              <a:off x="4529146" y="3381368"/>
              <a:ext cx="1933572" cy="285752"/>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142844" y="1571612"/>
            <a:ext cx="5000636" cy="2000264"/>
            <a:chOff x="-885836" y="881058"/>
            <a:chExt cx="5000636" cy="2000264"/>
          </a:xfrm>
        </p:grpSpPr>
        <p:cxnSp>
          <p:nvCxnSpPr>
            <p:cNvPr id="36" name="Straight Arrow Connector 35"/>
            <p:cNvCxnSpPr/>
            <p:nvPr/>
          </p:nvCxnSpPr>
          <p:spPr>
            <a:xfrm>
              <a:off x="2667000" y="1981200"/>
              <a:ext cx="1447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5" name="Left Arrow Callout 44"/>
            <p:cNvSpPr/>
            <p:nvPr/>
          </p:nvSpPr>
          <p:spPr bwMode="auto">
            <a:xfrm flipH="1">
              <a:off x="-885836" y="881058"/>
              <a:ext cx="1809752" cy="2000264"/>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dirty="0" smtClean="0">
                  <a:solidFill>
                    <a:schemeClr val="bg1"/>
                  </a:solidFill>
                  <a:effectLst>
                    <a:outerShdw blurRad="50800" dist="38100" dir="2700000" algn="tl" rotWithShape="0">
                      <a:prstClr val="black">
                        <a:alpha val="40000"/>
                      </a:prstClr>
                    </a:outerShdw>
                  </a:effectLst>
                  <a:latin typeface="Segoe" pitchFamily="34" charset="0"/>
                </a:rPr>
                <a:t>PRO</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实现时，</a:t>
              </a:r>
              <a:r>
                <a:rPr lang="en-US" altLang="zh-CN" dirty="0" smtClean="0">
                  <a:solidFill>
                    <a:schemeClr val="bg1"/>
                  </a:solidFill>
                  <a:effectLst>
                    <a:outerShdw blurRad="50800" dist="38100" dir="2700000" algn="tl" rotWithShape="0">
                      <a:prstClr val="black">
                        <a:alpha val="40000"/>
                      </a:prstClr>
                    </a:outerShdw>
                  </a:effectLst>
                  <a:latin typeface="Segoe" pitchFamily="34" charset="0"/>
                </a:rPr>
                <a:t>VMM</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发出一个</a:t>
              </a:r>
              <a:r>
                <a:rPr lang="en-US" dirty="0" smtClean="0">
                  <a:solidFill>
                    <a:schemeClr val="bg1"/>
                  </a:solidFill>
                  <a:effectLst>
                    <a:outerShdw blurRad="50800" dist="38100" dir="2700000" algn="tl" rotWithShape="0">
                      <a:prstClr val="black">
                        <a:alpha val="40000"/>
                      </a:prstClr>
                    </a:outerShdw>
                  </a:effectLst>
                  <a:latin typeface="Segoe" pitchFamily="34" charset="0"/>
                </a:rPr>
                <a:t>Write Action Module</a:t>
              </a:r>
            </a:p>
          </p:txBody>
        </p:sp>
      </p:grpSp>
      <p:grpSp>
        <p:nvGrpSpPr>
          <p:cNvPr id="48" name="Group 47"/>
          <p:cNvGrpSpPr/>
          <p:nvPr/>
        </p:nvGrpSpPr>
        <p:grpSpPr>
          <a:xfrm>
            <a:off x="2357422" y="2786058"/>
            <a:ext cx="3000396" cy="3357586"/>
            <a:chOff x="2281222" y="2557458"/>
            <a:chExt cx="3000396" cy="3357586"/>
          </a:xfrm>
        </p:grpSpPr>
        <p:cxnSp>
          <p:nvCxnSpPr>
            <p:cNvPr id="38" name="Straight Arrow Connector 37"/>
            <p:cNvCxnSpPr/>
            <p:nvPr/>
          </p:nvCxnSpPr>
          <p:spPr>
            <a:xfrm rot="5400000">
              <a:off x="4074315" y="3207543"/>
              <a:ext cx="1857388" cy="5572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6" name="Left Arrow Callout 45"/>
            <p:cNvSpPr/>
            <p:nvPr/>
          </p:nvSpPr>
          <p:spPr bwMode="auto">
            <a:xfrm flipH="1">
              <a:off x="2281222" y="4057656"/>
              <a:ext cx="2214578" cy="1857388"/>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Write Action Module </a:t>
              </a:r>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添加一条记录到本地日志。</a:t>
              </a:r>
              <a:endParaRPr lang="en-US" dirty="0" smtClean="0">
                <a:solidFill>
                  <a:schemeClr val="bg1"/>
                </a:solidFill>
                <a:effectLst>
                  <a:outerShdw blurRad="50800" dist="38100" dir="2700000" algn="tl" rotWithShape="0">
                    <a:prstClr val="black">
                      <a:alpha val="40000"/>
                    </a:prstClr>
                  </a:outerShdw>
                </a:effectLst>
                <a:latin typeface="Segoe" pitchFamily="34" charset="0"/>
              </a:endParaRPr>
            </a:p>
          </p:txBody>
        </p:sp>
      </p:grpSp>
      <p:sp>
        <p:nvSpPr>
          <p:cNvPr id="37" name="Left Arrow Callout 36"/>
          <p:cNvSpPr/>
          <p:nvPr/>
        </p:nvSpPr>
        <p:spPr bwMode="auto">
          <a:xfrm>
            <a:off x="5643570" y="4071942"/>
            <a:ext cx="2571768" cy="2143140"/>
          </a:xfrm>
          <a:prstGeom prst="leftArrowCallout">
            <a:avLst/>
          </a:prstGeom>
          <a:solidFill>
            <a:schemeClr val="accent1"/>
          </a:solidFill>
          <a:ln w="1270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dirty="0" smtClean="0">
                <a:solidFill>
                  <a:schemeClr val="bg1"/>
                </a:solidFill>
                <a:effectLst>
                  <a:outerShdw blurRad="50800" dist="38100" dir="2700000" algn="tl" rotWithShape="0">
                    <a:prstClr val="black">
                      <a:alpha val="40000"/>
                    </a:prstClr>
                  </a:outerShdw>
                </a:effectLst>
                <a:latin typeface="Segoe" pitchFamily="34" charset="0"/>
              </a:rPr>
              <a:t>修复的脚本执行后，消除了报警状态，机器恢复正常运行。</a:t>
            </a:r>
            <a:endParaRPr lang="en-US" dirty="0" smtClean="0">
              <a:solidFill>
                <a:schemeClr val="bg1"/>
              </a:solidFill>
              <a:effectLst>
                <a:outerShdw blurRad="50800" dist="38100" dir="2700000" algn="tl" rotWithShape="0">
                  <a:prstClr val="black">
                    <a:alpha val="40000"/>
                  </a:prstClr>
                </a:outerShdw>
              </a:effectLst>
              <a:latin typeface="Segoe" pitchFamily="34" charset="0"/>
            </a:endParaRPr>
          </a:p>
        </p:txBody>
      </p:sp>
    </p:spTree>
    <p:extLst>
      <p:ext uri="{BB962C8B-B14F-4D97-AF65-F5344CB8AC3E}">
        <p14:creationId xmlns="" xmlns:p14="http://schemas.microsoft.com/office/powerpoint/2007/7/12/main" val="3595087431"/>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49"/>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2928934"/>
            <a:ext cx="7772400" cy="1504951"/>
          </a:xfrm>
          <a:prstGeom prst="rect">
            <a:avLst/>
          </a:prstGeom>
        </p:spPr>
        <p:txBody>
          <a:bodyPr>
            <a:normAutofit/>
          </a:bodyPr>
          <a:lstStyle>
            <a:lvl1pPr algn="l" defTabSz="914400" rtl="0" eaLnBrk="1" latinLnBrk="0" hangingPunct="1">
              <a:spcBef>
                <a:spcPct val="0"/>
              </a:spcBef>
              <a:buNone/>
              <a:defRPr sz="4000" b="1" kern="1200"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r"/>
            <a:r>
              <a:rPr lang="en-US" sz="4700" dirty="0"/>
              <a:t>VMM </a:t>
            </a:r>
            <a:r>
              <a:rPr lang="zh-CN" altLang="en-US" sz="4700" dirty="0"/>
              <a:t>性能和资源最</a:t>
            </a:r>
            <a:r>
              <a:rPr lang="zh-CN" altLang="en-US" sz="4700" dirty="0" smtClean="0"/>
              <a:t>优化</a:t>
            </a:r>
          </a:p>
          <a:p>
            <a:pPr algn="r"/>
            <a:r>
              <a:rPr lang="zh-CN" altLang="en-US" dirty="0" smtClean="0">
                <a:solidFill>
                  <a:schemeClr val="accent3">
                    <a:lumMod val="60000"/>
                    <a:lumOff val="40000"/>
                  </a:schemeClr>
                </a:solidFill>
              </a:rPr>
              <a:t>准备、安装、配置和启动</a:t>
            </a:r>
            <a:r>
              <a:rPr lang="en-US" altLang="zh-CN" dirty="0" smtClean="0">
                <a:solidFill>
                  <a:schemeClr val="accent3">
                    <a:lumMod val="60000"/>
                    <a:lumOff val="40000"/>
                  </a:schemeClr>
                </a:solidFill>
              </a:rPr>
              <a:t>PRO</a:t>
            </a:r>
            <a:endParaRPr lang="zh-CN" altLang="en-US" dirty="0">
              <a:solidFill>
                <a:schemeClr val="accent3">
                  <a:lumMod val="60000"/>
                  <a:lumOff val="40000"/>
                </a:schemeClr>
              </a:solidFill>
            </a:endParaRPr>
          </a:p>
        </p:txBody>
      </p:sp>
      <p:sp>
        <p:nvSpPr>
          <p:cNvPr id="4" name="Title 1"/>
          <p:cNvSpPr txBox="1">
            <a:spLocks/>
          </p:cNvSpPr>
          <p:nvPr/>
        </p:nvSpPr>
        <p:spPr>
          <a:xfrm>
            <a:off x="228600" y="3276600"/>
            <a:ext cx="2667000" cy="990600"/>
          </a:xfrm>
          <a:prstGeom prst="rect">
            <a:avLst/>
          </a:prstGeom>
        </p:spPr>
        <p:txBody>
          <a:bodyPr vert="horz" lIns="91440" tIns="45720" rIns="91440" bIns="45720" rtlCol="0" anchor="ctr">
            <a:noAutofit/>
          </a:bodyPr>
          <a:lstStyle>
            <a:lvl1pPr algn="l">
              <a:defRPr sz="6000" b="0">
                <a:solidFill>
                  <a:srgbClr val="557EB9"/>
                </a:solidFill>
                <a:latin typeface="Segoe"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rPr>
              <a:t>4</a:t>
            </a:r>
            <a:endParaRPr kumimoji="0" lang="en-US"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endParaRPr>
          </a:p>
        </p:txBody>
      </p:sp>
      <p:cxnSp>
        <p:nvCxnSpPr>
          <p:cNvPr id="5" name="Straight Connector 4"/>
          <p:cNvCxnSpPr/>
          <p:nvPr/>
        </p:nvCxnSpPr>
        <p:spPr>
          <a:xfrm>
            <a:off x="1524000" y="4419600"/>
            <a:ext cx="765048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2226215522"/>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QL22"/>
          <p:cNvPicPr/>
          <p:nvPr/>
        </p:nvPicPr>
        <p:blipFill>
          <a:blip r:embed="rId3" cstate="print"/>
          <a:srcRect/>
          <a:stretch>
            <a:fillRect/>
          </a:stretch>
        </p:blipFill>
        <p:spPr bwMode="auto">
          <a:xfrm>
            <a:off x="4724400" y="3810000"/>
            <a:ext cx="3962400" cy="3048000"/>
          </a:xfrm>
          <a:prstGeom prst="rect">
            <a:avLst/>
          </a:prstGeom>
          <a:noFill/>
          <a:ln w="9525">
            <a:noFill/>
            <a:miter lim="800000"/>
            <a:headEnd/>
            <a:tailEnd/>
          </a:ln>
        </p:spPr>
      </p:pic>
      <p:sp>
        <p:nvSpPr>
          <p:cNvPr id="2" name="Title 1"/>
          <p:cNvSpPr>
            <a:spLocks noGrp="1"/>
          </p:cNvSpPr>
          <p:nvPr>
            <p:ph type="title"/>
          </p:nvPr>
        </p:nvSpPr>
        <p:spPr/>
        <p:txBody>
          <a:bodyPr/>
          <a:lstStyle/>
          <a:p>
            <a:r>
              <a:rPr lang="zh-CN" altLang="en-US" dirty="0" smtClean="0"/>
              <a:t>前提</a:t>
            </a:r>
            <a:r>
              <a:rPr lang="en-US" altLang="zh-CN" dirty="0" smtClean="0"/>
              <a:t>/</a:t>
            </a:r>
            <a:r>
              <a:rPr lang="zh-CN" altLang="en-US" dirty="0" smtClean="0"/>
              <a:t>预先准备</a:t>
            </a:r>
            <a:endParaRPr lang="en-US" dirty="0"/>
          </a:p>
        </p:txBody>
      </p:sp>
      <p:sp>
        <p:nvSpPr>
          <p:cNvPr id="9" name="Content Placeholder 8"/>
          <p:cNvSpPr>
            <a:spLocks noGrp="1"/>
          </p:cNvSpPr>
          <p:nvPr>
            <p:ph idx="1"/>
          </p:nvPr>
        </p:nvSpPr>
        <p:spPr/>
        <p:txBody>
          <a:bodyPr/>
          <a:lstStyle/>
          <a:p>
            <a:endParaRPr lang="en-US"/>
          </a:p>
        </p:txBody>
      </p:sp>
      <p:pic>
        <p:nvPicPr>
          <p:cNvPr id="4" name="Picture 3" descr="1.jpg"/>
          <p:cNvPicPr/>
          <p:nvPr/>
        </p:nvPicPr>
        <p:blipFill>
          <a:blip r:embed="rId4" cstate="print"/>
          <a:stretch>
            <a:fillRect/>
          </a:stretch>
        </p:blipFill>
        <p:spPr>
          <a:xfrm>
            <a:off x="304800" y="914400"/>
            <a:ext cx="3962400" cy="3048000"/>
          </a:xfrm>
          <a:prstGeom prst="rect">
            <a:avLst/>
          </a:prstGeom>
        </p:spPr>
      </p:pic>
      <p:pic>
        <p:nvPicPr>
          <p:cNvPr id="5" name="Picture 4" descr="2.jpg"/>
          <p:cNvPicPr/>
          <p:nvPr/>
        </p:nvPicPr>
        <p:blipFill>
          <a:blip r:embed="rId5" cstate="print"/>
          <a:stretch>
            <a:fillRect/>
          </a:stretch>
        </p:blipFill>
        <p:spPr>
          <a:xfrm>
            <a:off x="4724400" y="914400"/>
            <a:ext cx="3962400" cy="3048000"/>
          </a:xfrm>
          <a:prstGeom prst="rect">
            <a:avLst/>
          </a:prstGeom>
        </p:spPr>
      </p:pic>
      <p:pic>
        <p:nvPicPr>
          <p:cNvPr id="6" name="Picture 5" descr="SQL1.JPG"/>
          <p:cNvPicPr/>
          <p:nvPr/>
        </p:nvPicPr>
        <p:blipFill>
          <a:blip r:embed="rId6" cstate="print"/>
          <a:srcRect/>
          <a:stretch>
            <a:fillRect/>
          </a:stretch>
        </p:blipFill>
        <p:spPr bwMode="auto">
          <a:xfrm>
            <a:off x="304800" y="3886200"/>
            <a:ext cx="3962400" cy="2971800"/>
          </a:xfrm>
          <a:prstGeom prst="rect">
            <a:avLst/>
          </a:prstGeom>
          <a:noFill/>
          <a:ln w="9525">
            <a:noFill/>
            <a:miter lim="800000"/>
            <a:headEnd/>
            <a:tailEnd/>
          </a:ln>
        </p:spPr>
      </p:pic>
    </p:spTree>
    <p:extLst>
      <p:ext uri="{BB962C8B-B14F-4D97-AF65-F5344CB8AC3E}">
        <p14:creationId xmlns="" xmlns:p14="http://schemas.microsoft.com/office/powerpoint/2007/7/12/main" val="3393008526"/>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4282" y="2928934"/>
            <a:ext cx="8786842" cy="1143000"/>
          </a:xfrm>
        </p:spPr>
        <p:txBody>
          <a:bodyPr/>
          <a:lstStyle/>
          <a:p>
            <a:r>
              <a:rPr lang="en-US" dirty="0" smtClean="0">
                <a:effectLst/>
              </a:rPr>
              <a:t>VMM 2008 R2</a:t>
            </a:r>
            <a:r>
              <a:rPr lang="zh-CN" altLang="en-US" dirty="0">
                <a:effectLst/>
              </a:rPr>
              <a:t>性能资</a:t>
            </a:r>
            <a:r>
              <a:rPr lang="zh-CN" altLang="en-US" dirty="0" smtClean="0">
                <a:effectLst/>
              </a:rPr>
              <a:t>源</a:t>
            </a:r>
            <a:r>
              <a:rPr lang="zh-CN" altLang="en-US" dirty="0">
                <a:effectLst/>
              </a:rPr>
              <a:t>最</a:t>
            </a:r>
            <a:r>
              <a:rPr lang="zh-CN" altLang="en-US" dirty="0" smtClean="0">
                <a:effectLst/>
              </a:rPr>
              <a:t>优化</a:t>
            </a:r>
            <a:r>
              <a:rPr lang="en-US" altLang="zh-CN" dirty="0" smtClean="0">
                <a:effectLst/>
              </a:rPr>
              <a:t>(</a:t>
            </a:r>
            <a:r>
              <a:rPr lang="en-US" dirty="0" smtClean="0">
                <a:effectLst/>
              </a:rPr>
              <a:t>PRO)  </a:t>
            </a:r>
            <a:r>
              <a:rPr lang="zh-CN" altLang="en-US" dirty="0" smtClean="0">
                <a:effectLst/>
              </a:rPr>
              <a:t>技术剖析</a:t>
            </a:r>
            <a:endParaRPr lang="zh-CN" altLang="en-US" dirty="0"/>
          </a:p>
        </p:txBody>
      </p:sp>
      <p:sp>
        <p:nvSpPr>
          <p:cNvPr id="5" name="文本占位符 4"/>
          <p:cNvSpPr>
            <a:spLocks noGrp="1"/>
          </p:cNvSpPr>
          <p:nvPr>
            <p:ph type="body" sz="quarter" idx="10"/>
          </p:nvPr>
        </p:nvSpPr>
        <p:spPr/>
        <p:txBody>
          <a:bodyPr/>
          <a:lstStyle/>
          <a:p>
            <a:r>
              <a:rPr lang="en-US" altLang="zh-CN" dirty="0" smtClean="0"/>
              <a:t>VIR322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准备</a:t>
            </a:r>
            <a: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4.jpg"/>
          <p:cNvPicPr/>
          <p:nvPr/>
        </p:nvPicPr>
        <p:blipFill>
          <a:blip r:embed="rId3" cstate="print"/>
          <a:stretch>
            <a:fillRect/>
          </a:stretch>
        </p:blipFill>
        <p:spPr>
          <a:xfrm>
            <a:off x="1066801" y="1752600"/>
            <a:ext cx="7086600" cy="4495800"/>
          </a:xfrm>
          <a:prstGeom prst="rect">
            <a:avLst/>
          </a:prstGeom>
        </p:spPr>
      </p:pic>
      <p:sp>
        <p:nvSpPr>
          <p:cNvPr id="7" name="TextBox 6"/>
          <p:cNvSpPr txBox="1"/>
          <p:nvPr/>
        </p:nvSpPr>
        <p:spPr>
          <a:xfrm>
            <a:off x="1676401" y="1143002"/>
            <a:ext cx="3658374"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安装</a:t>
            </a:r>
            <a:r>
              <a:rPr lang="en-US" sz="3200" dirty="0" smtClean="0">
                <a:solidFill>
                  <a:schemeClr val="bg2"/>
                </a:solidFill>
              </a:rPr>
              <a:t>OM 2007 SP1</a:t>
            </a:r>
          </a:p>
        </p:txBody>
      </p:sp>
      <p:sp>
        <p:nvSpPr>
          <p:cNvPr id="8" name="Oval 7"/>
          <p:cNvSpPr/>
          <p:nvPr/>
        </p:nvSpPr>
        <p:spPr bwMode="auto">
          <a:xfrm>
            <a:off x="5334000" y="5562600"/>
            <a:ext cx="1447800" cy="685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1896194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p:nvPr/>
        </p:nvPicPr>
        <p:blipFill>
          <a:blip r:embed="rId3" cstate="print"/>
          <a:stretch>
            <a:fillRect/>
          </a:stretch>
        </p:blipFill>
        <p:spPr>
          <a:xfrm>
            <a:off x="1600200" y="1600200"/>
            <a:ext cx="6629400" cy="4953000"/>
          </a:xfrm>
          <a:prstGeom prst="rect">
            <a:avLst/>
          </a:prstGeom>
        </p:spPr>
      </p:pic>
      <p:sp>
        <p:nvSpPr>
          <p:cNvPr id="8" name="TextBox 7"/>
          <p:cNvSpPr txBox="1"/>
          <p:nvPr/>
        </p:nvSpPr>
        <p:spPr>
          <a:xfrm>
            <a:off x="1571604" y="964643"/>
            <a:ext cx="6536982"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载入</a:t>
            </a:r>
            <a:r>
              <a:rPr lang="en-US" sz="3200" dirty="0" smtClean="0">
                <a:solidFill>
                  <a:schemeClr val="bg2"/>
                </a:solidFill>
              </a:rPr>
              <a:t>Windows, IIS and SQL OM MPs</a:t>
            </a:r>
          </a:p>
        </p:txBody>
      </p:sp>
      <p:sp>
        <p:nvSpPr>
          <p:cNvPr id="10" name="Oval 9"/>
          <p:cNvSpPr/>
          <p:nvPr/>
        </p:nvSpPr>
        <p:spPr bwMode="auto">
          <a:xfrm>
            <a:off x="5867400" y="6172200"/>
            <a:ext cx="14478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准备</a:t>
            </a:r>
            <a: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287906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p:nvPr/>
        </p:nvPicPr>
        <p:blipFill>
          <a:blip r:embed="rId3" cstate="print"/>
          <a:stretch>
            <a:fillRect/>
          </a:stretch>
        </p:blipFill>
        <p:spPr>
          <a:xfrm>
            <a:off x="1143001" y="1676400"/>
            <a:ext cx="7162799" cy="4419600"/>
          </a:xfrm>
          <a:prstGeom prst="rect">
            <a:avLst/>
          </a:prstGeom>
        </p:spPr>
      </p:pic>
      <p:sp>
        <p:nvSpPr>
          <p:cNvPr id="5" name="Title 1"/>
          <p:cNvSpPr txBox="1">
            <a:spLocks/>
          </p:cNvSpPr>
          <p:nvPr/>
        </p:nvSpPr>
        <p:spPr>
          <a:xfrm>
            <a:off x="381000" y="230188"/>
            <a:ext cx="8382000" cy="553998"/>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150" normalizeH="0" baseline="0" noProof="0" dirty="0">
              <a:ln w="3175">
                <a:noFill/>
              </a:ln>
              <a:solidFill>
                <a:schemeClr val="tx2"/>
              </a:solidFill>
              <a:effectLst>
                <a:outerShdw blurRad="50800" dist="38100" dir="2700000" algn="tl" rotWithShape="0">
                  <a:prstClr val="black">
                    <a:alpha val="40000"/>
                  </a:prstClr>
                </a:outerShdw>
              </a:effectLst>
              <a:uLnTx/>
              <a:uFillTx/>
              <a:latin typeface="Segoe Semibold" pitchFamily="34" charset="0"/>
              <a:ea typeface="+mn-ea"/>
              <a:cs typeface="Arial" charset="0"/>
            </a:endParaRPr>
          </a:p>
        </p:txBody>
      </p:sp>
      <p:grpSp>
        <p:nvGrpSpPr>
          <p:cNvPr id="2" name="Group 7"/>
          <p:cNvGrpSpPr/>
          <p:nvPr/>
        </p:nvGrpSpPr>
        <p:grpSpPr>
          <a:xfrm>
            <a:off x="1981201" y="1066800"/>
            <a:ext cx="4902304" cy="4953000"/>
            <a:chOff x="1981200" y="1066800"/>
            <a:chExt cx="4902304" cy="4953000"/>
          </a:xfrm>
        </p:grpSpPr>
        <p:sp>
          <p:nvSpPr>
            <p:cNvPr id="6" name="Oval 5"/>
            <p:cNvSpPr/>
            <p:nvPr/>
          </p:nvSpPr>
          <p:spPr bwMode="auto">
            <a:xfrm>
              <a:off x="5334000" y="5715000"/>
              <a:ext cx="14478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981200" y="1066800"/>
              <a:ext cx="4902304"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把宿主机加入</a:t>
              </a:r>
              <a:r>
                <a:rPr lang="en-US" altLang="zh-CN" sz="3200" dirty="0" smtClean="0">
                  <a:solidFill>
                    <a:schemeClr val="bg2"/>
                  </a:solidFill>
                </a:rPr>
                <a:t>OM</a:t>
              </a:r>
              <a:r>
                <a:rPr lang="zh-CN" altLang="en-US" sz="3200" dirty="0" smtClean="0">
                  <a:solidFill>
                    <a:schemeClr val="bg2"/>
                  </a:solidFill>
                </a:rPr>
                <a:t>来管理</a:t>
              </a:r>
              <a:endParaRPr lang="en-US" sz="3200" dirty="0" smtClean="0">
                <a:solidFill>
                  <a:schemeClr val="bg2"/>
                </a:solidFill>
              </a:endParaRPr>
            </a:p>
          </p:txBody>
        </p:sp>
      </p:grpSp>
      <p:sp>
        <p:nvSpPr>
          <p:cNvPr id="10"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准备</a:t>
            </a:r>
            <a: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766733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jpg"/>
          <p:cNvPicPr/>
          <p:nvPr/>
        </p:nvPicPr>
        <p:blipFill>
          <a:blip r:embed="rId3" cstate="print"/>
          <a:stretch>
            <a:fillRect/>
          </a:stretch>
        </p:blipFill>
        <p:spPr>
          <a:xfrm>
            <a:off x="1219200" y="1981200"/>
            <a:ext cx="6934200" cy="4419600"/>
          </a:xfrm>
          <a:prstGeom prst="rect">
            <a:avLst/>
          </a:prstGeom>
        </p:spPr>
      </p:pic>
      <p:sp>
        <p:nvSpPr>
          <p:cNvPr id="5" name="Title 1"/>
          <p:cNvSpPr txBox="1">
            <a:spLocks/>
          </p:cNvSpPr>
          <p:nvPr/>
        </p:nvSpPr>
        <p:spPr>
          <a:xfrm>
            <a:off x="381000" y="230188"/>
            <a:ext cx="8382000" cy="553998"/>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150" normalizeH="0" baseline="0" noProof="0" dirty="0">
              <a:ln w="3175">
                <a:noFill/>
              </a:ln>
              <a:solidFill>
                <a:schemeClr val="tx2"/>
              </a:solidFill>
              <a:effectLst>
                <a:outerShdw blurRad="50800" dist="38100" dir="2700000" algn="tl" rotWithShape="0">
                  <a:prstClr val="black">
                    <a:alpha val="40000"/>
                  </a:prstClr>
                </a:outerShdw>
              </a:effectLst>
              <a:uLnTx/>
              <a:uFillTx/>
              <a:latin typeface="Segoe Semibold" pitchFamily="34" charset="0"/>
              <a:ea typeface="+mn-ea"/>
              <a:cs typeface="Arial" charset="0"/>
            </a:endParaRPr>
          </a:p>
        </p:txBody>
      </p:sp>
      <p:grpSp>
        <p:nvGrpSpPr>
          <p:cNvPr id="2" name="Group 11"/>
          <p:cNvGrpSpPr/>
          <p:nvPr/>
        </p:nvGrpSpPr>
        <p:grpSpPr>
          <a:xfrm>
            <a:off x="1066801" y="990600"/>
            <a:ext cx="4829399" cy="4953000"/>
            <a:chOff x="1066800" y="990600"/>
            <a:chExt cx="4829399" cy="4953000"/>
          </a:xfrm>
        </p:grpSpPr>
        <p:sp>
          <p:nvSpPr>
            <p:cNvPr id="7" name="Oval 6"/>
            <p:cNvSpPr/>
            <p:nvPr/>
          </p:nvSpPr>
          <p:spPr bwMode="auto">
            <a:xfrm>
              <a:off x="1219200" y="5638800"/>
              <a:ext cx="14478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1066800" y="990600"/>
              <a:ext cx="4829399"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en-US" sz="3200" dirty="0" smtClean="0">
                  <a:solidFill>
                    <a:schemeClr val="bg2"/>
                  </a:solidFill>
                </a:rPr>
                <a:t>Select Administration Tab</a:t>
              </a:r>
            </a:p>
          </p:txBody>
        </p:sp>
      </p:grpSp>
      <p:grpSp>
        <p:nvGrpSpPr>
          <p:cNvPr id="3" name="Group 12"/>
          <p:cNvGrpSpPr/>
          <p:nvPr/>
        </p:nvGrpSpPr>
        <p:grpSpPr>
          <a:xfrm>
            <a:off x="838201" y="1371600"/>
            <a:ext cx="7915628" cy="1752600"/>
            <a:chOff x="838200" y="1371600"/>
            <a:chExt cx="7915628" cy="1752600"/>
          </a:xfrm>
        </p:grpSpPr>
        <p:sp>
          <p:nvSpPr>
            <p:cNvPr id="9" name="Oval 8"/>
            <p:cNvSpPr/>
            <p:nvPr/>
          </p:nvSpPr>
          <p:spPr bwMode="auto">
            <a:xfrm>
              <a:off x="1371600" y="2819400"/>
              <a:ext cx="14478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838200" y="1371600"/>
              <a:ext cx="7915628"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en-US" sz="3200" dirty="0" smtClean="0">
                  <a:solidFill>
                    <a:schemeClr val="bg2"/>
                  </a:solidFill>
                </a:rPr>
                <a:t>Select Device Management/Agent Managed</a:t>
              </a:r>
            </a:p>
          </p:txBody>
        </p:sp>
      </p:grpSp>
      <p:grpSp>
        <p:nvGrpSpPr>
          <p:cNvPr id="13" name="Group 12"/>
          <p:cNvGrpSpPr/>
          <p:nvPr/>
        </p:nvGrpSpPr>
        <p:grpSpPr>
          <a:xfrm>
            <a:off x="1066800" y="1219200"/>
            <a:ext cx="6543779" cy="2133600"/>
            <a:chOff x="1066800" y="1219200"/>
            <a:chExt cx="6543779" cy="2133600"/>
          </a:xfrm>
        </p:grpSpPr>
        <p:sp>
          <p:nvSpPr>
            <p:cNvPr id="11" name="Oval 10"/>
            <p:cNvSpPr/>
            <p:nvPr/>
          </p:nvSpPr>
          <p:spPr bwMode="auto">
            <a:xfrm>
              <a:off x="3581400" y="2895600"/>
              <a:ext cx="3124200" cy="4572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1066800" y="1219200"/>
              <a:ext cx="6543779"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确保你的目标主机已经被</a:t>
              </a:r>
              <a:r>
                <a:rPr lang="en-US" altLang="zh-CN" sz="3200" dirty="0" smtClean="0">
                  <a:solidFill>
                    <a:schemeClr val="bg2"/>
                  </a:solidFill>
                </a:rPr>
                <a:t>OM</a:t>
              </a:r>
              <a:r>
                <a:rPr lang="zh-CN" altLang="en-US" sz="3200" dirty="0" smtClean="0">
                  <a:solidFill>
                    <a:schemeClr val="bg2"/>
                  </a:solidFill>
                </a:rPr>
                <a:t>管理</a:t>
              </a:r>
              <a:endParaRPr lang="en-US" altLang="zh-CN" sz="3200" dirty="0" smtClean="0">
                <a:solidFill>
                  <a:schemeClr val="bg2"/>
                </a:solidFill>
              </a:endParaRPr>
            </a:p>
          </p:txBody>
        </p:sp>
      </p:grpSp>
      <p:sp>
        <p:nvSpPr>
          <p:cNvPr id="16"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准备</a:t>
            </a:r>
            <a: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397964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p:nvPr/>
        </p:nvPicPr>
        <p:blipFill>
          <a:blip r:embed="rId3" cstate="print"/>
          <a:stretch>
            <a:fillRect/>
          </a:stretch>
        </p:blipFill>
        <p:spPr>
          <a:xfrm>
            <a:off x="1219201" y="1524000"/>
            <a:ext cx="6934199" cy="4800599"/>
          </a:xfrm>
          <a:prstGeom prst="rect">
            <a:avLst/>
          </a:prstGeom>
        </p:spPr>
      </p:pic>
      <p:sp>
        <p:nvSpPr>
          <p:cNvPr id="5" name="TextBox 4"/>
          <p:cNvSpPr txBox="1"/>
          <p:nvPr/>
        </p:nvSpPr>
        <p:spPr>
          <a:xfrm>
            <a:off x="1676401" y="990602"/>
            <a:ext cx="4386137"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安装 </a:t>
            </a:r>
            <a:r>
              <a:rPr lang="en-US" sz="3200" dirty="0" smtClean="0">
                <a:solidFill>
                  <a:schemeClr val="bg2"/>
                </a:solidFill>
              </a:rPr>
              <a:t>SC VMM 2008</a:t>
            </a:r>
            <a:r>
              <a:rPr lang="zh-CN" altLang="en-US" sz="3200" dirty="0" smtClean="0">
                <a:solidFill>
                  <a:schemeClr val="bg2"/>
                </a:solidFill>
              </a:rPr>
              <a:t> </a:t>
            </a:r>
            <a:r>
              <a:rPr lang="en-US" altLang="zh-CN" sz="3200" dirty="0" smtClean="0">
                <a:solidFill>
                  <a:schemeClr val="bg2"/>
                </a:solidFill>
              </a:rPr>
              <a:t>R2</a:t>
            </a:r>
            <a:endParaRPr lang="en-US" sz="3200" dirty="0" smtClean="0">
              <a:solidFill>
                <a:schemeClr val="bg2"/>
              </a:solidFill>
            </a:endParaRPr>
          </a:p>
        </p:txBody>
      </p:sp>
      <p:sp>
        <p:nvSpPr>
          <p:cNvPr id="8" name="Oval 7"/>
          <p:cNvSpPr/>
          <p:nvPr/>
        </p:nvSpPr>
        <p:spPr bwMode="auto">
          <a:xfrm>
            <a:off x="5867400" y="3886200"/>
            <a:ext cx="1447800" cy="3810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itle 1"/>
          <p:cNvSpPr>
            <a:spLocks noGrp="1"/>
          </p:cNvSpPr>
          <p:nvPr>
            <p:ph type="title"/>
          </p:nvPr>
        </p:nvSpPr>
        <p:spPr>
          <a:xfrm>
            <a:off x="381000" y="230190"/>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安装</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1943101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71538" y="1021511"/>
            <a:ext cx="6954306" cy="3779089"/>
            <a:chOff x="1071538" y="1021511"/>
            <a:chExt cx="6954306" cy="3779089"/>
          </a:xfrm>
        </p:grpSpPr>
        <p:sp>
          <p:nvSpPr>
            <p:cNvPr id="7" name="TextBox 6"/>
            <p:cNvSpPr txBox="1"/>
            <p:nvPr/>
          </p:nvSpPr>
          <p:spPr>
            <a:xfrm>
              <a:off x="1071538" y="1021511"/>
              <a:ext cx="6954306" cy="978729"/>
            </a:xfrm>
            <a:prstGeom prst="rect">
              <a:avLst/>
            </a:prstGeom>
            <a:noFill/>
          </p:spPr>
          <p:txBody>
            <a:bodyPr wrap="square" rtlCol="0">
              <a:spAutoFit/>
            </a:bodyPr>
            <a:lstStyle/>
            <a:p>
              <a:pPr marL="396875" indent="-396875" defTabSz="914363" fontAlgn="base">
                <a:lnSpc>
                  <a:spcPct val="90000"/>
                </a:lnSpc>
                <a:spcBef>
                  <a:spcPct val="20000"/>
                </a:spcBef>
                <a:spcAft>
                  <a:spcPct val="0"/>
                </a:spcAft>
                <a:buClr>
                  <a:srgbClr val="F3AF35"/>
                </a:buClr>
                <a:buSzPct val="85000"/>
                <a:buBlip>
                  <a:blip r:embed="rId3"/>
                </a:buBlip>
              </a:pPr>
              <a:r>
                <a:rPr lang="zh-CN" altLang="en-US" sz="3200" dirty="0" smtClean="0">
                  <a:solidFill>
                    <a:schemeClr val="bg2"/>
                  </a:solidFill>
                </a:rPr>
                <a:t>在所有的</a:t>
              </a:r>
              <a:r>
                <a:rPr lang="en-US" altLang="zh-CN" sz="3200" dirty="0" smtClean="0">
                  <a:solidFill>
                    <a:schemeClr val="bg2"/>
                  </a:solidFill>
                </a:rPr>
                <a:t>OM Management Server</a:t>
              </a:r>
              <a:r>
                <a:rPr lang="zh-CN" altLang="en-US" sz="3200" dirty="0" smtClean="0">
                  <a:solidFill>
                    <a:schemeClr val="bg2"/>
                  </a:solidFill>
                </a:rPr>
                <a:t>上面安装</a:t>
              </a:r>
              <a:r>
                <a:rPr lang="en-US" sz="3200" dirty="0" smtClean="0">
                  <a:solidFill>
                    <a:schemeClr val="bg2"/>
                  </a:solidFill>
                </a:rPr>
                <a:t> VMM Admin Console</a:t>
              </a:r>
            </a:p>
          </p:txBody>
        </p:sp>
        <p:pic>
          <p:nvPicPr>
            <p:cNvPr id="5122" name="Picture 2"/>
            <p:cNvPicPr>
              <a:picLocks noChangeAspect="1" noChangeArrowheads="1"/>
            </p:cNvPicPr>
            <p:nvPr/>
          </p:nvPicPr>
          <p:blipFill>
            <a:blip r:embed="rId4" cstate="print"/>
            <a:srcRect/>
            <a:stretch>
              <a:fillRect/>
            </a:stretch>
          </p:blipFill>
          <p:spPr bwMode="auto">
            <a:xfrm>
              <a:off x="3200400" y="2590800"/>
              <a:ext cx="2273300" cy="2209800"/>
            </a:xfrm>
            <a:prstGeom prst="rect">
              <a:avLst/>
            </a:prstGeom>
            <a:noFill/>
            <a:ln w="9525">
              <a:noFill/>
              <a:miter lim="800000"/>
              <a:headEnd/>
              <a:tailEnd/>
            </a:ln>
            <a:effectLst/>
          </p:spPr>
        </p:pic>
      </p:grpSp>
      <p:grpSp>
        <p:nvGrpSpPr>
          <p:cNvPr id="11" name="Group 10"/>
          <p:cNvGrpSpPr/>
          <p:nvPr/>
        </p:nvGrpSpPr>
        <p:grpSpPr>
          <a:xfrm>
            <a:off x="1219201" y="1066800"/>
            <a:ext cx="6934199" cy="5791200"/>
            <a:chOff x="1219200" y="1066800"/>
            <a:chExt cx="6934199" cy="5791200"/>
          </a:xfrm>
        </p:grpSpPr>
        <p:pic>
          <p:nvPicPr>
            <p:cNvPr id="6" name="Picture 5" descr="1.jpg"/>
            <p:cNvPicPr/>
            <p:nvPr/>
          </p:nvPicPr>
          <p:blipFill>
            <a:blip r:embed="rId5" cstate="print"/>
            <a:stretch>
              <a:fillRect/>
            </a:stretch>
          </p:blipFill>
          <p:spPr>
            <a:xfrm>
              <a:off x="1219200" y="2057401"/>
              <a:ext cx="6934199" cy="4800599"/>
            </a:xfrm>
            <a:prstGeom prst="rect">
              <a:avLst/>
            </a:prstGeom>
          </p:spPr>
        </p:pic>
        <p:sp>
          <p:nvSpPr>
            <p:cNvPr id="9" name="TextBox 8"/>
            <p:cNvSpPr txBox="1"/>
            <p:nvPr/>
          </p:nvSpPr>
          <p:spPr>
            <a:xfrm>
              <a:off x="1371600" y="1066800"/>
              <a:ext cx="6477000" cy="978729"/>
            </a:xfrm>
            <a:prstGeom prst="rect">
              <a:avLst/>
            </a:prstGeom>
            <a:noFill/>
          </p:spPr>
          <p:txBody>
            <a:bodyPr wrap="square" rtlCol="0">
              <a:spAutoFit/>
            </a:bodyPr>
            <a:lstStyle/>
            <a:p>
              <a:pPr marL="396875" indent="-396875" defTabSz="914363" fontAlgn="base">
                <a:lnSpc>
                  <a:spcPct val="90000"/>
                </a:lnSpc>
                <a:spcBef>
                  <a:spcPct val="20000"/>
                </a:spcBef>
                <a:spcAft>
                  <a:spcPct val="0"/>
                </a:spcAft>
                <a:buClr>
                  <a:srgbClr val="F3AF35"/>
                </a:buClr>
                <a:buSzPct val="85000"/>
                <a:buBlip>
                  <a:blip r:embed="rId3"/>
                </a:buBlip>
              </a:pPr>
              <a:r>
                <a:rPr lang="zh-CN" altLang="en-US" sz="3200" dirty="0" smtClean="0">
                  <a:solidFill>
                    <a:schemeClr val="bg2"/>
                  </a:solidFill>
                </a:rPr>
                <a:t>选择安装选项“</a:t>
              </a:r>
              <a:r>
                <a:rPr lang="en-US" sz="3200" dirty="0" smtClean="0">
                  <a:solidFill>
                    <a:schemeClr val="bg2"/>
                  </a:solidFill>
                </a:rPr>
                <a:t>Configure Operations Manager</a:t>
              </a:r>
              <a:r>
                <a:rPr lang="zh-CN" altLang="en-US" sz="3200" dirty="0" smtClean="0">
                  <a:solidFill>
                    <a:schemeClr val="bg2"/>
                  </a:solidFill>
                </a:rPr>
                <a:t>”</a:t>
              </a:r>
              <a:endParaRPr lang="en-US" sz="3200" dirty="0" smtClean="0">
                <a:solidFill>
                  <a:schemeClr val="bg2"/>
                </a:solidFill>
              </a:endParaRPr>
            </a:p>
          </p:txBody>
        </p:sp>
      </p:grpSp>
      <p:sp>
        <p:nvSpPr>
          <p:cNvPr id="8" name="Oval 7"/>
          <p:cNvSpPr/>
          <p:nvPr/>
        </p:nvSpPr>
        <p:spPr bwMode="auto">
          <a:xfrm>
            <a:off x="5791200" y="5334000"/>
            <a:ext cx="19050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381000" y="230190"/>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安装</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525368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davidzi\Desktop\SVAM 1.2\Screenshots\VMM Config Screenshots\2.jpg"/>
          <p:cNvPicPr/>
          <p:nvPr/>
        </p:nvPicPr>
        <p:blipFill>
          <a:blip r:embed="rId3" cstate="print"/>
          <a:srcRect/>
          <a:stretch>
            <a:fillRect/>
          </a:stretch>
        </p:blipFill>
        <p:spPr bwMode="auto">
          <a:xfrm>
            <a:off x="762000" y="1905000"/>
            <a:ext cx="7924800" cy="4572000"/>
          </a:xfrm>
          <a:prstGeom prst="rect">
            <a:avLst/>
          </a:prstGeom>
          <a:noFill/>
          <a:ln w="9525">
            <a:noFill/>
            <a:miter lim="800000"/>
            <a:headEnd/>
            <a:tailEnd/>
          </a:ln>
        </p:spPr>
      </p:pic>
      <p:sp>
        <p:nvSpPr>
          <p:cNvPr id="7" name="TextBox 6"/>
          <p:cNvSpPr txBox="1"/>
          <p:nvPr/>
        </p:nvSpPr>
        <p:spPr>
          <a:xfrm>
            <a:off x="1600201" y="1036081"/>
            <a:ext cx="4555286"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点击</a:t>
            </a:r>
            <a:r>
              <a:rPr lang="en-US" sz="3200" dirty="0" smtClean="0">
                <a:solidFill>
                  <a:schemeClr val="bg2"/>
                </a:solidFill>
              </a:rPr>
              <a:t>Administration Tab</a:t>
            </a:r>
          </a:p>
        </p:txBody>
      </p:sp>
      <p:sp>
        <p:nvSpPr>
          <p:cNvPr id="10" name="Oval 9"/>
          <p:cNvSpPr/>
          <p:nvPr/>
        </p:nvSpPr>
        <p:spPr bwMode="auto">
          <a:xfrm>
            <a:off x="914401" y="6019800"/>
            <a:ext cx="14478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2895601" y="2971800"/>
            <a:ext cx="14478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 name="Group 16"/>
          <p:cNvGrpSpPr/>
          <p:nvPr/>
        </p:nvGrpSpPr>
        <p:grpSpPr>
          <a:xfrm>
            <a:off x="1643042" y="1071546"/>
            <a:ext cx="5576142" cy="3471668"/>
            <a:chOff x="2557441" y="1300145"/>
            <a:chExt cx="5576142" cy="3471668"/>
          </a:xfrm>
        </p:grpSpPr>
        <p:pic>
          <p:nvPicPr>
            <p:cNvPr id="9" name="Picture 8" descr="C:\Users\davidzi\Desktop\SVAM 1.2\Screenshots\VMM Config Screenshots\3.jpg"/>
            <p:cNvPicPr/>
            <p:nvPr/>
          </p:nvPicPr>
          <p:blipFill>
            <a:blip r:embed="rId5" cstate="print"/>
            <a:srcRect/>
            <a:stretch>
              <a:fillRect/>
            </a:stretch>
          </p:blipFill>
          <p:spPr bwMode="auto">
            <a:xfrm>
              <a:off x="4038600" y="3124200"/>
              <a:ext cx="2647950" cy="1647613"/>
            </a:xfrm>
            <a:prstGeom prst="rect">
              <a:avLst/>
            </a:prstGeom>
            <a:noFill/>
            <a:ln w="9525">
              <a:noFill/>
              <a:miter lim="800000"/>
              <a:headEnd/>
              <a:tailEnd/>
            </a:ln>
          </p:spPr>
        </p:pic>
        <p:sp>
          <p:nvSpPr>
            <p:cNvPr id="13" name="TextBox 12"/>
            <p:cNvSpPr txBox="1"/>
            <p:nvPr/>
          </p:nvSpPr>
          <p:spPr>
            <a:xfrm>
              <a:off x="2557441" y="1300145"/>
              <a:ext cx="5576142"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输入</a:t>
              </a:r>
              <a:r>
                <a:rPr lang="en-US" sz="3200" dirty="0" smtClean="0">
                  <a:solidFill>
                    <a:schemeClr val="bg2"/>
                  </a:solidFill>
                </a:rPr>
                <a:t>Ops Manager root server</a:t>
              </a:r>
            </a:p>
          </p:txBody>
        </p:sp>
        <p:sp>
          <p:nvSpPr>
            <p:cNvPr id="15" name="Oval 14"/>
            <p:cNvSpPr/>
            <p:nvPr/>
          </p:nvSpPr>
          <p:spPr bwMode="auto">
            <a:xfrm>
              <a:off x="3962400" y="3962400"/>
              <a:ext cx="14478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7" name="Group 16"/>
          <p:cNvGrpSpPr/>
          <p:nvPr/>
        </p:nvGrpSpPr>
        <p:grpSpPr>
          <a:xfrm>
            <a:off x="1785918" y="1142984"/>
            <a:ext cx="4485523" cy="3520322"/>
            <a:chOff x="1938317" y="1142983"/>
            <a:chExt cx="4485522" cy="3520322"/>
          </a:xfrm>
        </p:grpSpPr>
        <p:pic>
          <p:nvPicPr>
            <p:cNvPr id="14" name="Picture 13" descr="C:\Users\davidzi\Desktop\SVAM 1.2\Screenshots\VMM Config Screenshots\1.jpg"/>
            <p:cNvPicPr/>
            <p:nvPr/>
          </p:nvPicPr>
          <p:blipFill>
            <a:blip r:embed="rId6" cstate="print"/>
            <a:srcRect/>
            <a:stretch>
              <a:fillRect/>
            </a:stretch>
          </p:blipFill>
          <p:spPr bwMode="auto">
            <a:xfrm>
              <a:off x="3200400" y="2895600"/>
              <a:ext cx="2647950" cy="1767705"/>
            </a:xfrm>
            <a:prstGeom prst="rect">
              <a:avLst/>
            </a:prstGeom>
            <a:noFill/>
            <a:ln w="9525">
              <a:noFill/>
              <a:miter lim="800000"/>
              <a:headEnd/>
              <a:tailEnd/>
            </a:ln>
          </p:spPr>
        </p:pic>
        <p:sp>
          <p:nvSpPr>
            <p:cNvPr id="16" name="TextBox 15"/>
            <p:cNvSpPr txBox="1"/>
            <p:nvPr/>
          </p:nvSpPr>
          <p:spPr>
            <a:xfrm>
              <a:off x="1938317" y="1142983"/>
              <a:ext cx="4485522"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启动</a:t>
              </a:r>
              <a:r>
                <a:rPr lang="en-US" sz="3200" dirty="0" smtClean="0">
                  <a:solidFill>
                    <a:schemeClr val="bg2"/>
                  </a:solidFill>
                </a:rPr>
                <a:t>VMM </a:t>
              </a:r>
              <a:r>
                <a:rPr lang="zh-CN" altLang="en-US" sz="3200" dirty="0" smtClean="0">
                  <a:solidFill>
                    <a:schemeClr val="bg2"/>
                  </a:solidFill>
                </a:rPr>
                <a:t>控制台界面</a:t>
              </a:r>
              <a:endParaRPr lang="en-US" sz="3200" dirty="0" smtClean="0">
                <a:solidFill>
                  <a:schemeClr val="bg2"/>
                </a:solidFill>
              </a:endParaRPr>
            </a:p>
          </p:txBody>
        </p:sp>
      </p:grpSp>
      <p:sp>
        <p:nvSpPr>
          <p:cNvPr id="18" name="Oval 17"/>
          <p:cNvSpPr/>
          <p:nvPr/>
        </p:nvSpPr>
        <p:spPr bwMode="auto">
          <a:xfrm>
            <a:off x="838200" y="3276600"/>
            <a:ext cx="1447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1752601" y="1066801"/>
            <a:ext cx="3802259"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点击</a:t>
            </a:r>
            <a:r>
              <a:rPr lang="en-US" sz="3200" dirty="0" smtClean="0">
                <a:solidFill>
                  <a:schemeClr val="bg2"/>
                </a:solidFill>
              </a:rPr>
              <a:t>System Center</a:t>
            </a:r>
          </a:p>
        </p:txBody>
      </p:sp>
      <p:sp>
        <p:nvSpPr>
          <p:cNvPr id="22" name="TextBox 21"/>
          <p:cNvSpPr txBox="1"/>
          <p:nvPr/>
        </p:nvSpPr>
        <p:spPr>
          <a:xfrm>
            <a:off x="1571604" y="1071546"/>
            <a:ext cx="4843442"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选择</a:t>
            </a:r>
            <a:r>
              <a:rPr lang="en-US" sz="3200" dirty="0" smtClean="0">
                <a:solidFill>
                  <a:schemeClr val="bg2"/>
                </a:solidFill>
              </a:rPr>
              <a:t>Operations Manager</a:t>
            </a:r>
          </a:p>
        </p:txBody>
      </p:sp>
      <p:sp>
        <p:nvSpPr>
          <p:cNvPr id="19" name="Title 1"/>
          <p:cNvSpPr>
            <a:spLocks noGrp="1"/>
          </p:cNvSpPr>
          <p:nvPr>
            <p:ph type="title"/>
          </p:nvPr>
        </p:nvSpPr>
        <p:spPr>
          <a:xfrm>
            <a:off x="381000" y="230190"/>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配置</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1569618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8" grpId="0" animBg="1"/>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avidzi\Desktop\SVAM 1.2\Screenshots\VMM Config Screenshots\15.jpg"/>
          <p:cNvPicPr/>
          <p:nvPr/>
        </p:nvPicPr>
        <p:blipFill>
          <a:blip r:embed="rId3" cstate="print"/>
          <a:srcRect/>
          <a:stretch>
            <a:fillRect/>
          </a:stretch>
        </p:blipFill>
        <p:spPr bwMode="auto">
          <a:xfrm>
            <a:off x="1066801" y="1524002"/>
            <a:ext cx="6934199" cy="4724399"/>
          </a:xfrm>
          <a:prstGeom prst="rect">
            <a:avLst/>
          </a:prstGeom>
          <a:noFill/>
          <a:ln w="9525">
            <a:noFill/>
            <a:miter lim="800000"/>
            <a:headEnd/>
            <a:tailEnd/>
          </a:ln>
        </p:spPr>
      </p:pic>
      <p:sp>
        <p:nvSpPr>
          <p:cNvPr id="6" name="TextBox 5"/>
          <p:cNvSpPr txBox="1"/>
          <p:nvPr/>
        </p:nvSpPr>
        <p:spPr>
          <a:xfrm>
            <a:off x="1676401" y="914402"/>
            <a:ext cx="5213287"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把你的目标主机加入</a:t>
            </a:r>
            <a:r>
              <a:rPr lang="en-US" altLang="zh-CN" sz="3200" dirty="0" smtClean="0">
                <a:solidFill>
                  <a:schemeClr val="bg2"/>
                </a:solidFill>
              </a:rPr>
              <a:t>VMM</a:t>
            </a:r>
            <a:endParaRPr lang="en-US" sz="3200" dirty="0" smtClean="0">
              <a:solidFill>
                <a:schemeClr val="bg2"/>
              </a:solidFill>
            </a:endParaRPr>
          </a:p>
        </p:txBody>
      </p:sp>
      <p:sp>
        <p:nvSpPr>
          <p:cNvPr id="7" name="Oval 6"/>
          <p:cNvSpPr/>
          <p:nvPr/>
        </p:nvSpPr>
        <p:spPr bwMode="auto">
          <a:xfrm>
            <a:off x="6324600" y="2895600"/>
            <a:ext cx="14478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itle 1"/>
          <p:cNvSpPr>
            <a:spLocks noGrp="1"/>
          </p:cNvSpPr>
          <p:nvPr>
            <p:ph type="title"/>
          </p:nvPr>
        </p:nvSpPr>
        <p:spPr>
          <a:xfrm>
            <a:off x="381000" y="230190"/>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配置</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1309826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 </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启</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动类型</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 Placeholder 3"/>
          <p:cNvSpPr>
            <a:spLocks noGrp="1"/>
          </p:cNvSpPr>
          <p:nvPr>
            <p:ph type="body" sz="quarter" idx="10"/>
          </p:nvPr>
        </p:nvSpPr>
        <p:spPr>
          <a:xfrm>
            <a:off x="381000" y="1411552"/>
            <a:ext cx="8382000" cy="3731960"/>
          </a:xfrm>
        </p:spPr>
        <p:txBody>
          <a:bodyPr/>
          <a:lstStyle/>
          <a:p>
            <a:r>
              <a:rPr lang="en-US" dirty="0">
                <a:solidFill>
                  <a:schemeClr val="bg2"/>
                </a:solidFill>
              </a:rPr>
              <a:t>PRO </a:t>
            </a:r>
            <a:r>
              <a:rPr lang="zh-CN" altLang="en-US" dirty="0">
                <a:solidFill>
                  <a:schemeClr val="bg2"/>
                </a:solidFill>
              </a:rPr>
              <a:t>可以在两个不同的范围内被启动</a:t>
            </a:r>
            <a:r>
              <a:rPr lang="zh-CN" altLang="en-US" dirty="0" smtClean="0">
                <a:solidFill>
                  <a:schemeClr val="bg2"/>
                </a:solidFill>
              </a:rPr>
              <a:t>：</a:t>
            </a:r>
            <a:r>
              <a:rPr lang="en-US" dirty="0" smtClean="0"/>
              <a:t/>
            </a:r>
            <a:br>
              <a:rPr lang="en-US" dirty="0" smtClean="0"/>
            </a:br>
            <a:endParaRPr lang="en-US" dirty="0"/>
          </a:p>
          <a:p>
            <a:pPr lvl="1"/>
            <a:r>
              <a:rPr lang="zh-CN" altLang="en-US" dirty="0"/>
              <a:t>针对</a:t>
            </a:r>
            <a:r>
              <a:rPr lang="en-US" altLang="zh-CN" dirty="0"/>
              <a:t>VMM</a:t>
            </a:r>
            <a:r>
              <a:rPr lang="zh-CN" altLang="en-US" dirty="0"/>
              <a:t>的</a:t>
            </a:r>
            <a:r>
              <a:rPr lang="en-US" dirty="0"/>
              <a:t>PRO </a:t>
            </a:r>
            <a:r>
              <a:rPr lang="zh-CN" altLang="en-US" dirty="0"/>
              <a:t>提</a:t>
            </a:r>
            <a:r>
              <a:rPr lang="zh-CN" altLang="en-US" dirty="0" smtClean="0"/>
              <a:t>示可</a:t>
            </a:r>
            <a:r>
              <a:rPr lang="zh-CN" altLang="en-US" dirty="0"/>
              <a:t>以在</a:t>
            </a:r>
            <a:r>
              <a:rPr lang="en-US" altLang="zh-CN" dirty="0"/>
              <a:t>PRO</a:t>
            </a:r>
            <a:r>
              <a:rPr lang="zh-CN" altLang="en-US" dirty="0"/>
              <a:t>为</a:t>
            </a:r>
            <a:r>
              <a:rPr lang="en-US" altLang="zh-CN" dirty="0"/>
              <a:t>VMM</a:t>
            </a:r>
            <a:r>
              <a:rPr lang="zh-CN" altLang="en-US" dirty="0"/>
              <a:t>的配置里被激活</a:t>
            </a:r>
            <a:r>
              <a:rPr lang="en-US" dirty="0"/>
              <a:t/>
            </a:r>
            <a:br>
              <a:rPr lang="en-US" dirty="0"/>
            </a:br>
            <a:endParaRPr lang="en-US" dirty="0"/>
          </a:p>
          <a:p>
            <a:pPr lvl="1"/>
            <a:r>
              <a:rPr lang="zh-CN" altLang="en-US" dirty="0"/>
              <a:t>针对主机和虚拟机的</a:t>
            </a:r>
            <a:r>
              <a:rPr lang="en-US" dirty="0"/>
              <a:t>PRO </a:t>
            </a:r>
            <a:r>
              <a:rPr lang="zh-CN" altLang="en-US" dirty="0"/>
              <a:t>提示可以在</a:t>
            </a:r>
            <a:r>
              <a:rPr lang="en-US" altLang="zh-CN" dirty="0"/>
              <a:t>PRO</a:t>
            </a:r>
            <a:r>
              <a:rPr lang="zh-CN" altLang="en-US" dirty="0" smtClean="0"/>
              <a:t>为主机群</a:t>
            </a:r>
            <a:r>
              <a:rPr lang="zh-CN" altLang="en-US" dirty="0"/>
              <a:t>和主机群集的配置里被激</a:t>
            </a:r>
            <a:r>
              <a:rPr lang="zh-CN" altLang="en-US" dirty="0" smtClean="0"/>
              <a:t>活</a:t>
            </a:r>
            <a:endParaRPr lang="en-US" dirty="0"/>
          </a:p>
        </p:txBody>
      </p:sp>
    </p:spTree>
    <p:extLst>
      <p:ext uri="{BB962C8B-B14F-4D97-AF65-F5344CB8AC3E}">
        <p14:creationId xmlns="" xmlns:p14="http://schemas.microsoft.com/office/powerpoint/2007/7/12/main" val="23671945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5801" y="1676399"/>
            <a:ext cx="7563917" cy="4727448"/>
          </a:xfrm>
          <a:prstGeom prst="rect">
            <a:avLst/>
          </a:prstGeom>
          <a:noFill/>
          <a:ln w="9525">
            <a:noFill/>
            <a:miter lim="800000"/>
            <a:headEnd/>
            <a:tailEnd/>
          </a:ln>
          <a:effectLst/>
        </p:spPr>
      </p:pic>
      <p:sp>
        <p:nvSpPr>
          <p:cNvPr id="8" name="Oval 7"/>
          <p:cNvSpPr/>
          <p:nvPr/>
        </p:nvSpPr>
        <p:spPr bwMode="auto">
          <a:xfrm>
            <a:off x="609600" y="5943600"/>
            <a:ext cx="1066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1676400" y="2819400"/>
            <a:ext cx="6096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685801" y="1676400"/>
            <a:ext cx="7563917" cy="4727448"/>
          </a:xfrm>
          <a:prstGeom prst="rect">
            <a:avLst/>
          </a:prstGeom>
          <a:noFill/>
          <a:ln w="9525">
            <a:noFill/>
            <a:miter lim="800000"/>
            <a:headEnd/>
            <a:tailEnd/>
          </a:ln>
          <a:effectLst/>
        </p:spPr>
      </p:pic>
      <p:sp>
        <p:nvSpPr>
          <p:cNvPr id="10" name="TextBox 9"/>
          <p:cNvSpPr txBox="1"/>
          <p:nvPr/>
        </p:nvSpPr>
        <p:spPr>
          <a:xfrm>
            <a:off x="1219201" y="1064670"/>
            <a:ext cx="6348726"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5"/>
              </a:buBlip>
            </a:pPr>
            <a:r>
              <a:rPr lang="zh-CN" altLang="en-US" sz="3200" dirty="0" smtClean="0">
                <a:solidFill>
                  <a:schemeClr val="bg2"/>
                </a:solidFill>
              </a:rPr>
              <a:t>激活</a:t>
            </a:r>
            <a:r>
              <a:rPr lang="en-US" sz="3200" dirty="0" smtClean="0">
                <a:solidFill>
                  <a:schemeClr val="bg2"/>
                </a:solidFill>
              </a:rPr>
              <a:t>PRO</a:t>
            </a:r>
            <a:r>
              <a:rPr lang="zh-CN" altLang="en-US" sz="3200" dirty="0" smtClean="0">
                <a:solidFill>
                  <a:schemeClr val="bg2"/>
                </a:solidFill>
              </a:rPr>
              <a:t>对你</a:t>
            </a:r>
            <a:r>
              <a:rPr lang="en-US" sz="3200" dirty="0" smtClean="0">
                <a:solidFill>
                  <a:schemeClr val="bg2"/>
                </a:solidFill>
              </a:rPr>
              <a:t> VMM Server</a:t>
            </a:r>
            <a:r>
              <a:rPr lang="zh-CN" altLang="en-US" sz="3200" dirty="0" smtClean="0">
                <a:solidFill>
                  <a:schemeClr val="bg2"/>
                </a:solidFill>
              </a:rPr>
              <a:t>的监控</a:t>
            </a:r>
            <a:endParaRPr lang="en-US" sz="3200" dirty="0" smtClean="0">
              <a:solidFill>
                <a:schemeClr val="bg2"/>
              </a:solidFill>
            </a:endParaRPr>
          </a:p>
        </p:txBody>
      </p:sp>
      <p:sp>
        <p:nvSpPr>
          <p:cNvPr id="11" name="Oval 10"/>
          <p:cNvSpPr/>
          <p:nvPr/>
        </p:nvSpPr>
        <p:spPr bwMode="auto">
          <a:xfrm>
            <a:off x="609600" y="2362200"/>
            <a:ext cx="1066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3276600" y="3352800"/>
            <a:ext cx="1066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Oval 12"/>
          <p:cNvSpPr/>
          <p:nvPr/>
        </p:nvSpPr>
        <p:spPr bwMode="auto">
          <a:xfrm>
            <a:off x="3429000" y="3657600"/>
            <a:ext cx="10668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3505200" y="3962400"/>
            <a:ext cx="1066800" cy="762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505201" y="4114800"/>
            <a:ext cx="1905000" cy="3810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启动</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3581058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主要内容</a:t>
            </a:r>
            <a:r>
              <a:rPr lang="en-US" dirty="0" smtClean="0"/>
              <a:t>	</a:t>
            </a:r>
            <a:endParaRPr lang="en-US" dirty="0"/>
          </a:p>
        </p:txBody>
      </p:sp>
      <p:sp>
        <p:nvSpPr>
          <p:cNvPr id="3" name="Content Placeholder 2"/>
          <p:cNvSpPr>
            <a:spLocks noGrp="1"/>
          </p:cNvSpPr>
          <p:nvPr>
            <p:ph idx="1"/>
          </p:nvPr>
        </p:nvSpPr>
        <p:spPr>
          <a:xfrm>
            <a:off x="381000" y="1412876"/>
            <a:ext cx="8382000" cy="4302140"/>
          </a:xfrm>
        </p:spPr>
        <p:txBody>
          <a:bodyPr/>
          <a:lstStyle/>
          <a:p>
            <a:r>
              <a:rPr lang="en-US" sz="3200" dirty="0" smtClean="0"/>
              <a:t>VMM </a:t>
            </a:r>
            <a:r>
              <a:rPr lang="zh-CN" altLang="en-US" sz="3200" dirty="0" smtClean="0"/>
              <a:t>性能资源最优化</a:t>
            </a:r>
            <a:r>
              <a:rPr lang="en-US" sz="3200" dirty="0" smtClean="0"/>
              <a:t> (PRO)</a:t>
            </a:r>
          </a:p>
          <a:p>
            <a:pPr lvl="1"/>
            <a:r>
              <a:rPr lang="zh-CN" altLang="en-US" sz="3200" dirty="0" smtClean="0"/>
              <a:t>纵览及设计需求</a:t>
            </a:r>
            <a:endParaRPr lang="en-US" sz="3200" dirty="0" smtClean="0"/>
          </a:p>
          <a:p>
            <a:pPr lvl="1"/>
            <a:r>
              <a:rPr lang="en-US" sz="3200" dirty="0" smtClean="0"/>
              <a:t>PRO </a:t>
            </a:r>
            <a:r>
              <a:rPr lang="zh-CN" altLang="en-US" sz="3200" dirty="0" smtClean="0"/>
              <a:t>架构介绍</a:t>
            </a:r>
            <a:endParaRPr lang="en-US" sz="3200" dirty="0" smtClean="0"/>
          </a:p>
          <a:p>
            <a:pPr lvl="1"/>
            <a:r>
              <a:rPr lang="zh-CN" altLang="en-US" sz="3200" dirty="0" smtClean="0"/>
              <a:t>准备、安装、集成并启动</a:t>
            </a:r>
            <a:r>
              <a:rPr lang="en-US" altLang="zh-CN" sz="3200" dirty="0" smtClean="0"/>
              <a:t>PRO</a:t>
            </a:r>
            <a:endParaRPr lang="en-US" sz="3200" dirty="0" smtClean="0"/>
          </a:p>
          <a:p>
            <a:r>
              <a:rPr lang="zh-CN" altLang="en-US" sz="3200" dirty="0"/>
              <a:t>基于</a:t>
            </a:r>
            <a:r>
              <a:rPr lang="en-US" sz="3200" dirty="0" smtClean="0"/>
              <a:t>PRO</a:t>
            </a:r>
            <a:r>
              <a:rPr lang="zh-CN" altLang="en-US" sz="3200" dirty="0" smtClean="0"/>
              <a:t>的解决方案</a:t>
            </a:r>
            <a:endParaRPr lang="en-US" sz="3200" dirty="0" smtClean="0"/>
          </a:p>
          <a:p>
            <a:r>
              <a:rPr lang="zh-CN" altLang="en-US" sz="3200" dirty="0" smtClean="0"/>
              <a:t>问题解答</a:t>
            </a:r>
            <a:endParaRPr lang="en-US" sz="3200" dirty="0" smtClean="0"/>
          </a:p>
        </p:txBody>
      </p:sp>
    </p:spTree>
    <p:extLst>
      <p:ext uri="{BB962C8B-B14F-4D97-AF65-F5344CB8AC3E}">
        <p14:creationId xmlns="" xmlns:p14="http://schemas.microsoft.com/office/powerpoint/2007/7/12/main" val="2578670516"/>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avidzi\Desktop\SVAM 1.2\Screenshots\VMM Config Screenshots\15.jpg"/>
          <p:cNvPicPr/>
          <p:nvPr/>
        </p:nvPicPr>
        <p:blipFill>
          <a:blip r:embed="rId3" cstate="print"/>
          <a:srcRect/>
          <a:stretch>
            <a:fillRect/>
          </a:stretch>
        </p:blipFill>
        <p:spPr bwMode="auto">
          <a:xfrm>
            <a:off x="990601" y="1752602"/>
            <a:ext cx="6934199" cy="4724399"/>
          </a:xfrm>
          <a:prstGeom prst="rect">
            <a:avLst/>
          </a:prstGeom>
          <a:noFill/>
          <a:ln w="9525">
            <a:noFill/>
            <a:miter lim="800000"/>
            <a:headEnd/>
            <a:tailEnd/>
          </a:ln>
        </p:spPr>
      </p:pic>
      <p:grpSp>
        <p:nvGrpSpPr>
          <p:cNvPr id="3" name="Group 9"/>
          <p:cNvGrpSpPr/>
          <p:nvPr/>
        </p:nvGrpSpPr>
        <p:grpSpPr>
          <a:xfrm>
            <a:off x="1066800" y="1143000"/>
            <a:ext cx="7364141" cy="1752600"/>
            <a:chOff x="1066800" y="1143000"/>
            <a:chExt cx="7364141" cy="1752600"/>
          </a:xfrm>
        </p:grpSpPr>
        <p:sp>
          <p:nvSpPr>
            <p:cNvPr id="7" name="TextBox 6"/>
            <p:cNvSpPr txBox="1"/>
            <p:nvPr/>
          </p:nvSpPr>
          <p:spPr>
            <a:xfrm>
              <a:off x="1676400" y="1143000"/>
              <a:ext cx="6754541"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a:solidFill>
                    <a:schemeClr val="bg2"/>
                  </a:solidFill>
                </a:rPr>
                <a:t>激活</a:t>
              </a:r>
              <a:r>
                <a:rPr lang="en-US" sz="3200" dirty="0">
                  <a:solidFill>
                    <a:schemeClr val="bg2"/>
                  </a:solidFill>
                </a:rPr>
                <a:t>PRO</a:t>
              </a:r>
              <a:r>
                <a:rPr lang="zh-CN" altLang="en-US" sz="3200" dirty="0">
                  <a:solidFill>
                    <a:schemeClr val="bg2"/>
                  </a:solidFill>
                </a:rPr>
                <a:t>对</a:t>
              </a:r>
              <a:r>
                <a:rPr lang="zh-CN" altLang="en-US" sz="3200" dirty="0" smtClean="0">
                  <a:solidFill>
                    <a:schemeClr val="bg2"/>
                  </a:solidFill>
                </a:rPr>
                <a:t>你</a:t>
              </a:r>
              <a:r>
                <a:rPr lang="en-US" altLang="zh-CN" sz="3200" dirty="0" smtClean="0">
                  <a:solidFill>
                    <a:schemeClr val="bg2"/>
                  </a:solidFill>
                </a:rPr>
                <a:t>Hyper-V</a:t>
              </a:r>
              <a:r>
                <a:rPr lang="zh-CN" altLang="en-US" sz="3200" dirty="0" smtClean="0">
                  <a:solidFill>
                    <a:schemeClr val="bg2"/>
                  </a:solidFill>
                </a:rPr>
                <a:t>主机群的</a:t>
              </a:r>
              <a:r>
                <a:rPr lang="zh-CN" altLang="en-US" sz="3200" dirty="0">
                  <a:solidFill>
                    <a:schemeClr val="bg2"/>
                  </a:solidFill>
                </a:rPr>
                <a:t>监控</a:t>
              </a:r>
              <a:endParaRPr lang="en-US" sz="3200" dirty="0">
                <a:solidFill>
                  <a:schemeClr val="bg2"/>
                </a:solidFill>
              </a:endParaRPr>
            </a:p>
          </p:txBody>
        </p:sp>
        <p:sp>
          <p:nvSpPr>
            <p:cNvPr id="8" name="Oval 7"/>
            <p:cNvSpPr/>
            <p:nvPr/>
          </p:nvSpPr>
          <p:spPr bwMode="auto">
            <a:xfrm>
              <a:off x="1066800" y="2743200"/>
              <a:ext cx="1447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 name="Picture 5" descr="C:\Users\davidzi\Desktop\SVAM 1.2\Screenshots\VMM Config Screenshots\17.jpg"/>
          <p:cNvPicPr/>
          <p:nvPr/>
        </p:nvPicPr>
        <p:blipFill>
          <a:blip r:embed="rId5" cstate="print"/>
          <a:srcRect/>
          <a:stretch>
            <a:fillRect/>
          </a:stretch>
        </p:blipFill>
        <p:spPr bwMode="auto">
          <a:xfrm>
            <a:off x="1600201" y="2819402"/>
            <a:ext cx="2581275" cy="3501869"/>
          </a:xfrm>
          <a:prstGeom prst="rect">
            <a:avLst/>
          </a:prstGeom>
          <a:noFill/>
          <a:ln w="9525">
            <a:noFill/>
            <a:miter lim="800000"/>
            <a:headEnd/>
            <a:tailEnd/>
          </a:ln>
        </p:spPr>
      </p:pic>
      <p:sp>
        <p:nvSpPr>
          <p:cNvPr id="9" name="Oval 8"/>
          <p:cNvSpPr/>
          <p:nvPr/>
        </p:nvSpPr>
        <p:spPr bwMode="auto">
          <a:xfrm>
            <a:off x="2438400" y="2971800"/>
            <a:ext cx="304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1600200" y="3886200"/>
            <a:ext cx="15240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1752600" y="4114800"/>
            <a:ext cx="12954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1905000" y="4419600"/>
            <a:ext cx="10668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Oval 12"/>
          <p:cNvSpPr/>
          <p:nvPr/>
        </p:nvSpPr>
        <p:spPr bwMode="auto">
          <a:xfrm>
            <a:off x="1828800" y="4724400"/>
            <a:ext cx="1828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1905000" y="4876800"/>
            <a:ext cx="1981200" cy="609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启动</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3379617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533400" y="1447800"/>
            <a:ext cx="8077200" cy="5067300"/>
          </a:xfrm>
          <a:prstGeom prst="rect">
            <a:avLst/>
          </a:prstGeom>
          <a:noFill/>
          <a:ln w="9525">
            <a:noFill/>
            <a:miter lim="800000"/>
            <a:headEnd/>
            <a:tailEnd/>
          </a:ln>
          <a:effectLst/>
        </p:spPr>
      </p:pic>
      <p:grpSp>
        <p:nvGrpSpPr>
          <p:cNvPr id="3" name="Group 9"/>
          <p:cNvGrpSpPr/>
          <p:nvPr/>
        </p:nvGrpSpPr>
        <p:grpSpPr>
          <a:xfrm>
            <a:off x="533400" y="914400"/>
            <a:ext cx="7488047" cy="1828800"/>
            <a:chOff x="990600" y="1219200"/>
            <a:chExt cx="7488048" cy="1828800"/>
          </a:xfrm>
        </p:grpSpPr>
        <p:sp>
          <p:nvSpPr>
            <p:cNvPr id="7" name="TextBox 6"/>
            <p:cNvSpPr txBox="1"/>
            <p:nvPr/>
          </p:nvSpPr>
          <p:spPr>
            <a:xfrm>
              <a:off x="1676400" y="1219200"/>
              <a:ext cx="6802248"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a:solidFill>
                    <a:schemeClr val="bg2"/>
                  </a:solidFill>
                </a:rPr>
                <a:t>激活</a:t>
              </a:r>
              <a:r>
                <a:rPr lang="en-US" sz="3200" dirty="0">
                  <a:solidFill>
                    <a:schemeClr val="bg2"/>
                  </a:solidFill>
                </a:rPr>
                <a:t>PRO</a:t>
              </a:r>
              <a:r>
                <a:rPr lang="zh-CN" altLang="en-US" sz="3200" dirty="0">
                  <a:solidFill>
                    <a:schemeClr val="bg2"/>
                  </a:solidFill>
                </a:rPr>
                <a:t>对</a:t>
              </a:r>
              <a:r>
                <a:rPr lang="zh-CN" altLang="en-US" sz="3200" dirty="0" smtClean="0">
                  <a:solidFill>
                    <a:schemeClr val="bg2"/>
                  </a:solidFill>
                </a:rPr>
                <a:t>你</a:t>
              </a:r>
              <a:r>
                <a:rPr lang="en-US" altLang="zh-CN" sz="3200" dirty="0" smtClean="0">
                  <a:solidFill>
                    <a:schemeClr val="bg2"/>
                  </a:solidFill>
                </a:rPr>
                <a:t>VMware</a:t>
              </a:r>
              <a:r>
                <a:rPr lang="zh-CN" altLang="en-US" sz="3200" dirty="0" smtClean="0">
                  <a:solidFill>
                    <a:schemeClr val="bg2"/>
                  </a:solidFill>
                </a:rPr>
                <a:t>主</a:t>
              </a:r>
              <a:r>
                <a:rPr lang="zh-CN" altLang="en-US" sz="3200" dirty="0">
                  <a:solidFill>
                    <a:schemeClr val="bg2"/>
                  </a:solidFill>
                </a:rPr>
                <a:t>机群的监控</a:t>
              </a:r>
              <a:endParaRPr lang="en-US" sz="3200" dirty="0">
                <a:solidFill>
                  <a:schemeClr val="bg2"/>
                </a:solidFill>
              </a:endParaRPr>
            </a:p>
          </p:txBody>
        </p:sp>
        <p:sp>
          <p:nvSpPr>
            <p:cNvPr id="8" name="Oval 7"/>
            <p:cNvSpPr/>
            <p:nvPr/>
          </p:nvSpPr>
          <p:spPr bwMode="auto">
            <a:xfrm>
              <a:off x="990600" y="2895600"/>
              <a:ext cx="9144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 name="Oval 8"/>
          <p:cNvSpPr/>
          <p:nvPr/>
        </p:nvSpPr>
        <p:spPr bwMode="auto">
          <a:xfrm>
            <a:off x="2057400" y="2286000"/>
            <a:ext cx="3810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1600201" y="3048000"/>
            <a:ext cx="1447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1752600" y="3429000"/>
            <a:ext cx="1066800" cy="3048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1752600" y="3733800"/>
            <a:ext cx="1828800" cy="152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1905001" y="3886200"/>
            <a:ext cx="2438400" cy="5334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启动</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107230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38201" y="1828800"/>
            <a:ext cx="7563917" cy="4727448"/>
          </a:xfrm>
          <a:prstGeom prst="rect">
            <a:avLst/>
          </a:prstGeom>
          <a:noFill/>
          <a:ln w="9525">
            <a:noFill/>
            <a:miter lim="800000"/>
            <a:headEnd/>
            <a:tailEnd/>
          </a:ln>
          <a:effectLst/>
        </p:spPr>
      </p:pic>
      <p:grpSp>
        <p:nvGrpSpPr>
          <p:cNvPr id="3" name="Group 9"/>
          <p:cNvGrpSpPr/>
          <p:nvPr/>
        </p:nvGrpSpPr>
        <p:grpSpPr>
          <a:xfrm>
            <a:off x="1219200" y="990600"/>
            <a:ext cx="5802358" cy="2514600"/>
            <a:chOff x="1676400" y="1295400"/>
            <a:chExt cx="5802357" cy="2514600"/>
          </a:xfrm>
        </p:grpSpPr>
        <p:sp>
          <p:nvSpPr>
            <p:cNvPr id="7" name="TextBox 6"/>
            <p:cNvSpPr txBox="1"/>
            <p:nvPr/>
          </p:nvSpPr>
          <p:spPr>
            <a:xfrm>
              <a:off x="1676400" y="1295400"/>
              <a:ext cx="5802357"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排除</a:t>
              </a:r>
              <a:r>
                <a:rPr lang="en-US" altLang="zh-CN" sz="3200" dirty="0" smtClean="0">
                  <a:solidFill>
                    <a:schemeClr val="bg2"/>
                  </a:solidFill>
                </a:rPr>
                <a:t>PRO</a:t>
              </a:r>
              <a:r>
                <a:rPr lang="zh-CN" altLang="en-US" sz="3200" dirty="0" smtClean="0">
                  <a:solidFill>
                    <a:schemeClr val="bg2"/>
                  </a:solidFill>
                </a:rPr>
                <a:t>对个别虚拟机的监控</a:t>
              </a:r>
              <a:endParaRPr lang="en-US" sz="3200" dirty="0" smtClean="0">
                <a:solidFill>
                  <a:schemeClr val="bg2"/>
                </a:solidFill>
              </a:endParaRPr>
            </a:p>
          </p:txBody>
        </p:sp>
        <p:sp>
          <p:nvSpPr>
            <p:cNvPr id="8" name="Oval 7"/>
            <p:cNvSpPr/>
            <p:nvPr/>
          </p:nvSpPr>
          <p:spPr bwMode="auto">
            <a:xfrm>
              <a:off x="1676400" y="3581400"/>
              <a:ext cx="15240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 name="Oval 8"/>
          <p:cNvSpPr/>
          <p:nvPr/>
        </p:nvSpPr>
        <p:spPr bwMode="auto">
          <a:xfrm>
            <a:off x="2819400" y="2209800"/>
            <a:ext cx="4572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itle 1"/>
          <p:cNvSpPr>
            <a:spLocks noGrp="1"/>
          </p:cNvSpPr>
          <p:nvPr>
            <p:ph type="title"/>
          </p:nvPr>
        </p:nvSpPr>
        <p:spPr>
          <a:xfrm>
            <a:off x="381000" y="230190"/>
            <a:ext cx="8382000" cy="664797"/>
          </a:xfrm>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配置</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97020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davidzi\Desktop\SVAM 1.2\Screenshots\VMM Config Screenshots\15.jpg"/>
          <p:cNvPicPr/>
          <p:nvPr/>
        </p:nvPicPr>
        <p:blipFill>
          <a:blip r:embed="rId3" cstate="print"/>
          <a:srcRect/>
          <a:stretch>
            <a:fillRect/>
          </a:stretch>
        </p:blipFill>
        <p:spPr bwMode="auto">
          <a:xfrm>
            <a:off x="990601" y="2133603"/>
            <a:ext cx="6934199" cy="4724399"/>
          </a:xfrm>
          <a:prstGeom prst="rect">
            <a:avLst/>
          </a:prstGeom>
          <a:noFill/>
          <a:ln w="9525">
            <a:noFill/>
            <a:miter lim="800000"/>
            <a:headEnd/>
            <a:tailEnd/>
          </a:ln>
        </p:spPr>
      </p:pic>
      <p:grpSp>
        <p:nvGrpSpPr>
          <p:cNvPr id="3" name="Group 10"/>
          <p:cNvGrpSpPr/>
          <p:nvPr/>
        </p:nvGrpSpPr>
        <p:grpSpPr>
          <a:xfrm>
            <a:off x="1600200" y="1447800"/>
            <a:ext cx="3720121" cy="1219200"/>
            <a:chOff x="1676400" y="1219200"/>
            <a:chExt cx="3720121" cy="1219200"/>
          </a:xfrm>
        </p:grpSpPr>
        <p:sp>
          <p:nvSpPr>
            <p:cNvPr id="6" name="Oval 5"/>
            <p:cNvSpPr/>
            <p:nvPr/>
          </p:nvSpPr>
          <p:spPr bwMode="auto">
            <a:xfrm>
              <a:off x="3733800" y="2209800"/>
              <a:ext cx="4572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1676400" y="1219200"/>
              <a:ext cx="3720121" cy="535531"/>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点击</a:t>
              </a:r>
              <a:r>
                <a:rPr lang="en-US" sz="3200" dirty="0" smtClean="0">
                  <a:solidFill>
                    <a:schemeClr val="bg2"/>
                  </a:solidFill>
                </a:rPr>
                <a:t>Diagram View</a:t>
              </a:r>
            </a:p>
          </p:txBody>
        </p:sp>
      </p:grpSp>
      <p:grpSp>
        <p:nvGrpSpPr>
          <p:cNvPr id="4" name="Group 12"/>
          <p:cNvGrpSpPr/>
          <p:nvPr/>
        </p:nvGrpSpPr>
        <p:grpSpPr>
          <a:xfrm>
            <a:off x="254779" y="1371600"/>
            <a:ext cx="8674939" cy="5486400"/>
            <a:chOff x="330979" y="1765300"/>
            <a:chExt cx="8674939" cy="5791199"/>
          </a:xfrm>
        </p:grpSpPr>
        <p:pic>
          <p:nvPicPr>
            <p:cNvPr id="9" name="Picture 8" descr="C:\Users\davidzi\Desktop\SVAM 1.2\Screenshots\VMM Config Screenshots\18.jpg"/>
            <p:cNvPicPr/>
            <p:nvPr/>
          </p:nvPicPr>
          <p:blipFill>
            <a:blip r:embed="rId5" cstate="print"/>
            <a:srcRect/>
            <a:stretch>
              <a:fillRect/>
            </a:stretch>
          </p:blipFill>
          <p:spPr bwMode="auto">
            <a:xfrm>
              <a:off x="762000" y="2569633"/>
              <a:ext cx="7696200" cy="4986866"/>
            </a:xfrm>
            <a:prstGeom prst="rect">
              <a:avLst/>
            </a:prstGeom>
            <a:noFill/>
            <a:ln w="9525">
              <a:noFill/>
              <a:miter lim="800000"/>
              <a:headEnd/>
              <a:tailEnd/>
            </a:ln>
          </p:spPr>
        </p:pic>
        <p:sp>
          <p:nvSpPr>
            <p:cNvPr id="10" name="TextBox 9"/>
            <p:cNvSpPr txBox="1"/>
            <p:nvPr/>
          </p:nvSpPr>
          <p:spPr>
            <a:xfrm>
              <a:off x="330979" y="1765300"/>
              <a:ext cx="8674939" cy="565283"/>
            </a:xfrm>
            <a:prstGeom prst="rect">
              <a:avLst/>
            </a:prstGeom>
            <a:noFill/>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4"/>
                </a:buBlip>
              </a:pPr>
              <a:r>
                <a:rPr lang="zh-CN" altLang="en-US" sz="3200" dirty="0" smtClean="0">
                  <a:solidFill>
                    <a:schemeClr val="bg2"/>
                  </a:solidFill>
                </a:rPr>
                <a:t>你的虚拟化环境这样就完成了全部的</a:t>
              </a:r>
              <a:r>
                <a:rPr lang="en-US" altLang="zh-CN" sz="3200" dirty="0" smtClean="0">
                  <a:solidFill>
                    <a:schemeClr val="bg2"/>
                  </a:solidFill>
                </a:rPr>
                <a:t>PRO</a:t>
              </a:r>
              <a:r>
                <a:rPr lang="zh-CN" altLang="en-US" sz="3200" dirty="0" smtClean="0">
                  <a:solidFill>
                    <a:schemeClr val="bg2"/>
                  </a:solidFill>
                </a:rPr>
                <a:t>激活</a:t>
              </a:r>
              <a:endParaRPr lang="en-US" sz="3200" dirty="0" smtClean="0">
                <a:solidFill>
                  <a:schemeClr val="bg2"/>
                </a:solidFill>
              </a:endParaRPr>
            </a:p>
          </p:txBody>
        </p:sp>
      </p:grpSp>
      <p:sp>
        <p:nvSpPr>
          <p:cNvPr id="13" name="Title 1"/>
          <p:cNvSpPr>
            <a:spLocks noGrp="1"/>
          </p:cNvSpPr>
          <p:nvPr>
            <p:ph type="title"/>
          </p:nvPr>
        </p:nvSpPr>
        <p:spPr>
          <a:xfrm>
            <a:off x="381000" y="230190"/>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启动</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的环境</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07/7/12/main" val="2589754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3429000"/>
            <a:ext cx="7772400" cy="1004885"/>
          </a:xfrm>
          <a:prstGeom prst="rect">
            <a:avLst/>
          </a:prstGeom>
        </p:spPr>
        <p:txBody>
          <a:bodyPr>
            <a:normAutofit/>
          </a:bodyPr>
          <a:lstStyle>
            <a:lvl1pPr algn="l" defTabSz="914400" rtl="0" eaLnBrk="1" latinLnBrk="0" hangingPunct="1">
              <a:spcBef>
                <a:spcPct val="0"/>
              </a:spcBef>
              <a:buNone/>
              <a:defRPr sz="4000" b="1" kern="1200"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r"/>
            <a:r>
              <a:rPr lang="zh-CN" altLang="en-US" sz="4700" dirty="0" smtClean="0"/>
              <a:t>基于</a:t>
            </a:r>
            <a:r>
              <a:rPr lang="en-US" sz="4700" dirty="0" smtClean="0"/>
              <a:t>VMM </a:t>
            </a:r>
            <a:r>
              <a:rPr lang="en-US" altLang="zh-CN" sz="4700" dirty="0" smtClean="0"/>
              <a:t>PRO</a:t>
            </a:r>
            <a:r>
              <a:rPr lang="zh-CN" altLang="en-US" sz="4700" dirty="0" smtClean="0"/>
              <a:t>的解决方案</a:t>
            </a:r>
          </a:p>
        </p:txBody>
      </p:sp>
      <p:sp>
        <p:nvSpPr>
          <p:cNvPr id="4" name="Title 1"/>
          <p:cNvSpPr txBox="1">
            <a:spLocks/>
          </p:cNvSpPr>
          <p:nvPr/>
        </p:nvSpPr>
        <p:spPr>
          <a:xfrm>
            <a:off x="228600" y="3276600"/>
            <a:ext cx="2667000" cy="990600"/>
          </a:xfrm>
          <a:prstGeom prst="rect">
            <a:avLst/>
          </a:prstGeom>
        </p:spPr>
        <p:txBody>
          <a:bodyPr vert="horz" lIns="91440" tIns="45720" rIns="91440" bIns="45720" rtlCol="0" anchor="ctr">
            <a:noAutofit/>
          </a:bodyPr>
          <a:lstStyle>
            <a:lvl1pPr algn="l">
              <a:defRPr sz="6000" b="0">
                <a:solidFill>
                  <a:srgbClr val="557EB9"/>
                </a:solidFill>
                <a:latin typeface="Segoe"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rPr>
              <a:t>5</a:t>
            </a:r>
            <a:endParaRPr kumimoji="0" lang="en-US"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endParaRPr>
          </a:p>
        </p:txBody>
      </p:sp>
      <p:cxnSp>
        <p:nvCxnSpPr>
          <p:cNvPr id="5" name="Straight Connector 4"/>
          <p:cNvCxnSpPr/>
          <p:nvPr/>
        </p:nvCxnSpPr>
        <p:spPr>
          <a:xfrm>
            <a:off x="1524000" y="4419600"/>
            <a:ext cx="765048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1935923667"/>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rmAutofit fontScale="90000"/>
          </a:bodyPr>
          <a:lstStyle/>
          <a:p>
            <a:pPr algn="l"/>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Microsoft</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自带的</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解决方案</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 xmlns:p14="http://schemas.microsoft.com/office/powerpoint/2007/7/12/main" val="3979311788"/>
              </p:ext>
            </p:extLst>
          </p:nvPr>
        </p:nvGraphicFramePr>
        <p:xfrm>
          <a:off x="533400" y="11430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patprend\Desktop\Virtualization Images for PPTs\PC-CPU-with-Virtual-and-Physical-Applications.png"/>
          <p:cNvPicPr>
            <a:picLocks noChangeAspect="1" noChangeArrowheads="1"/>
          </p:cNvPicPr>
          <p:nvPr/>
        </p:nvPicPr>
        <p:blipFill>
          <a:blip r:embed="rId7" cstate="print"/>
          <a:srcRect/>
          <a:stretch>
            <a:fillRect/>
          </a:stretch>
        </p:blipFill>
        <p:spPr bwMode="auto">
          <a:xfrm>
            <a:off x="5867400" y="762000"/>
            <a:ext cx="2285538" cy="2136775"/>
          </a:xfrm>
          <a:prstGeom prst="rect">
            <a:avLst/>
          </a:prstGeom>
          <a:noFill/>
        </p:spPr>
      </p:pic>
      <p:sp>
        <p:nvSpPr>
          <p:cNvPr id="5" name="TextBox 4"/>
          <p:cNvSpPr txBox="1"/>
          <p:nvPr/>
        </p:nvSpPr>
        <p:spPr>
          <a:xfrm>
            <a:off x="7467600" y="685800"/>
            <a:ext cx="838200" cy="387798"/>
          </a:xfrm>
          <a:prstGeom prst="rect">
            <a:avLst/>
          </a:prstGeom>
          <a:noFill/>
        </p:spPr>
        <p:txBody>
          <a:bodyPr wrap="square" lIns="0" tIns="0" rIns="0" bIns="0" rtlCol="0">
            <a:spAutoFit/>
          </a:bodyPr>
          <a:lstStyle/>
          <a:p>
            <a:pPr>
              <a:lnSpc>
                <a:spcPct val="90000"/>
              </a:lnSpc>
            </a:pPr>
            <a:r>
              <a:rPr lang="en-US" sz="2800" dirty="0" smtClean="0"/>
              <a:t>75%</a:t>
            </a:r>
          </a:p>
        </p:txBody>
      </p:sp>
      <p:pic>
        <p:nvPicPr>
          <p:cNvPr id="3075" name="Picture 3" descr="C:\Users\patprend\Desktop\Virtualization Images for PPTs\Server-3U-Physical-with-Virtualized-Servers-Inside.png"/>
          <p:cNvPicPr>
            <a:picLocks noChangeAspect="1" noChangeArrowheads="1"/>
          </p:cNvPicPr>
          <p:nvPr/>
        </p:nvPicPr>
        <p:blipFill>
          <a:blip r:embed="rId8" cstate="print"/>
          <a:srcRect/>
          <a:stretch>
            <a:fillRect/>
          </a:stretch>
        </p:blipFill>
        <p:spPr bwMode="auto">
          <a:xfrm>
            <a:off x="6781800" y="2971800"/>
            <a:ext cx="2038350" cy="1788902"/>
          </a:xfrm>
          <a:prstGeom prst="rect">
            <a:avLst/>
          </a:prstGeom>
          <a:noFill/>
        </p:spPr>
      </p:pic>
      <p:sp>
        <p:nvSpPr>
          <p:cNvPr id="7" name="TextBox 6"/>
          <p:cNvSpPr txBox="1"/>
          <p:nvPr/>
        </p:nvSpPr>
        <p:spPr>
          <a:xfrm>
            <a:off x="8305800" y="2819400"/>
            <a:ext cx="838200" cy="387798"/>
          </a:xfrm>
          <a:prstGeom prst="rect">
            <a:avLst/>
          </a:prstGeom>
          <a:noFill/>
        </p:spPr>
        <p:txBody>
          <a:bodyPr wrap="square" lIns="0" tIns="0" rIns="0" bIns="0" rtlCol="0">
            <a:spAutoFit/>
          </a:bodyPr>
          <a:lstStyle/>
          <a:p>
            <a:pPr>
              <a:lnSpc>
                <a:spcPct val="90000"/>
              </a:lnSpc>
            </a:pPr>
            <a:r>
              <a:rPr lang="en-US" sz="2800" dirty="0" smtClean="0"/>
              <a:t>90%</a:t>
            </a:r>
          </a:p>
        </p:txBody>
      </p:sp>
      <p:pic>
        <p:nvPicPr>
          <p:cNvPr id="9" name="Picture 8" descr="logos.png"/>
          <p:cNvPicPr>
            <a:picLocks noChangeAspect="1"/>
          </p:cNvPicPr>
          <p:nvPr/>
        </p:nvPicPr>
        <p:blipFill>
          <a:blip r:embed="rId9" cstate="print"/>
          <a:stretch>
            <a:fillRect/>
          </a:stretch>
        </p:blipFill>
        <p:spPr>
          <a:xfrm>
            <a:off x="6127738" y="5715000"/>
            <a:ext cx="3016262" cy="1447806"/>
          </a:xfrm>
          <a:prstGeom prst="rect">
            <a:avLst/>
          </a:prstGeom>
        </p:spPr>
      </p:pic>
    </p:spTree>
    <p:extLst>
      <p:ext uri="{BB962C8B-B14F-4D97-AF65-F5344CB8AC3E}">
        <p14:creationId xmlns="" xmlns:p14="http://schemas.microsoft.com/office/powerpoint/2007/7/12/main" val="2668928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txBody>
          <a:bodyPr>
            <a:normAutofit/>
          </a:bodyPr>
          <a:lstStyle/>
          <a:p>
            <a:r>
              <a:rPr lang="en-US" altLang="zh-CN" dirty="0" smtClean="0"/>
              <a:t>2009</a:t>
            </a:r>
            <a:r>
              <a:rPr lang="zh-CN" altLang="en-US" dirty="0" smtClean="0"/>
              <a:t>年</a:t>
            </a:r>
            <a:r>
              <a:rPr lang="en-US" dirty="0" smtClean="0"/>
              <a:t>PRO</a:t>
            </a:r>
            <a:r>
              <a:rPr lang="zh-CN" altLang="en-US" dirty="0" smtClean="0"/>
              <a:t>的合作伙伴</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3690711896"/>
              </p:ext>
            </p:extLst>
          </p:nvPr>
        </p:nvGraphicFramePr>
        <p:xfrm>
          <a:off x="381000" y="919162"/>
          <a:ext cx="8229600" cy="5724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2 4"/>
          <p:cNvSpPr/>
          <p:nvPr/>
        </p:nvSpPr>
        <p:spPr bwMode="auto">
          <a:xfrm>
            <a:off x="6324600" y="34290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
        <p:nvSpPr>
          <p:cNvPr id="7" name="Explosion 2 6"/>
          <p:cNvSpPr/>
          <p:nvPr/>
        </p:nvSpPr>
        <p:spPr bwMode="auto">
          <a:xfrm>
            <a:off x="6248400" y="22860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
        <p:nvSpPr>
          <p:cNvPr id="8" name="Explosion 2 7"/>
          <p:cNvSpPr/>
          <p:nvPr/>
        </p:nvSpPr>
        <p:spPr bwMode="auto">
          <a:xfrm>
            <a:off x="6324600" y="44958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
        <p:nvSpPr>
          <p:cNvPr id="10" name="Explosion 2 9"/>
          <p:cNvSpPr/>
          <p:nvPr/>
        </p:nvSpPr>
        <p:spPr bwMode="auto">
          <a:xfrm>
            <a:off x="5943600" y="8382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
        <p:nvSpPr>
          <p:cNvPr id="11" name="Explosion 2 10"/>
          <p:cNvSpPr/>
          <p:nvPr/>
        </p:nvSpPr>
        <p:spPr bwMode="auto">
          <a:xfrm>
            <a:off x="6400800" y="56388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Tree>
    <p:extLst>
      <p:ext uri="{BB962C8B-B14F-4D97-AF65-F5344CB8AC3E}">
        <p14:creationId xmlns="" xmlns:p14="http://schemas.microsoft.com/office/powerpoint/2007/7/12/main" val="3560513859"/>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altLang="zh-CN" dirty="0"/>
              <a:t>2009</a:t>
            </a:r>
            <a:r>
              <a:rPr lang="zh-CN" altLang="en-US" dirty="0"/>
              <a:t>年</a:t>
            </a:r>
            <a:r>
              <a:rPr lang="en-US" dirty="0"/>
              <a:t>PRO</a:t>
            </a:r>
            <a:r>
              <a:rPr lang="zh-CN" altLang="en-US" dirty="0"/>
              <a:t>的合作伙伴</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4150931190"/>
              </p:ext>
            </p:extLst>
          </p:nvPr>
        </p:nvGraphicFramePr>
        <p:xfrm>
          <a:off x="457200" y="1076324"/>
          <a:ext cx="8229600" cy="5281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xplosion 2 8"/>
          <p:cNvSpPr/>
          <p:nvPr/>
        </p:nvSpPr>
        <p:spPr bwMode="auto">
          <a:xfrm>
            <a:off x="6400800" y="28194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End of 09</a:t>
            </a:r>
          </a:p>
        </p:txBody>
      </p:sp>
      <p:sp>
        <p:nvSpPr>
          <p:cNvPr id="10" name="Explosion 2 9"/>
          <p:cNvSpPr/>
          <p:nvPr/>
        </p:nvSpPr>
        <p:spPr bwMode="auto">
          <a:xfrm>
            <a:off x="6172200" y="11430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
        <p:nvSpPr>
          <p:cNvPr id="11" name="Explosion 2 10"/>
          <p:cNvSpPr/>
          <p:nvPr/>
        </p:nvSpPr>
        <p:spPr bwMode="auto">
          <a:xfrm>
            <a:off x="6096000" y="54102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smtClean="0">
                <a:solidFill>
                  <a:srgbClr val="FFFFFF"/>
                </a:solidFill>
                <a:effectLst>
                  <a:outerShdw blurRad="38100" dist="38100" dir="2700000" algn="tl">
                    <a:srgbClr val="000000">
                      <a:alpha val="43137"/>
                    </a:srgbClr>
                  </a:outerShdw>
                </a:effectLst>
                <a:latin typeface="Segoe" pitchFamily="34" charset="0"/>
              </a:rPr>
              <a:t>End of 09</a:t>
            </a:r>
            <a:endParaRPr lang="en-US" b="1" i="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Explosion 2 6"/>
          <p:cNvSpPr/>
          <p:nvPr/>
        </p:nvSpPr>
        <p:spPr bwMode="auto">
          <a:xfrm>
            <a:off x="6248400" y="4114800"/>
            <a:ext cx="3352800" cy="1219200"/>
          </a:xfrm>
          <a:prstGeom prst="irregularSeal2">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i="1" dirty="0" smtClean="0">
                <a:solidFill>
                  <a:srgbClr val="FFFFFF"/>
                </a:solidFill>
                <a:effectLst>
                  <a:outerShdw blurRad="38100" dist="38100" dir="2700000" algn="tl">
                    <a:srgbClr val="000000">
                      <a:alpha val="43137"/>
                    </a:srgbClr>
                  </a:outerShdw>
                </a:effectLst>
                <a:latin typeface="Segoe" pitchFamily="34" charset="0"/>
              </a:rPr>
              <a:t>Available Now</a:t>
            </a:r>
          </a:p>
        </p:txBody>
      </p:sp>
    </p:spTree>
    <p:extLst>
      <p:ext uri="{BB962C8B-B14F-4D97-AF65-F5344CB8AC3E}">
        <p14:creationId xmlns="" xmlns:p14="http://schemas.microsoft.com/office/powerpoint/2007/7/12/main" val="2918205766"/>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如何在</a:t>
            </a: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OM</a:t>
            </a: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中修</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改PRO</a:t>
            </a: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的配置</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9" descr="C:\Users\davidzi\Desktop\SVAM 1.2\Screenshots\Create Management Pack Screenshots\4.jpg"/>
          <p:cNvPicPr/>
          <p:nvPr/>
        </p:nvPicPr>
        <p:blipFill>
          <a:blip r:embed="rId3" cstate="print"/>
          <a:srcRect/>
          <a:stretch>
            <a:fillRect/>
          </a:stretch>
        </p:blipFill>
        <p:spPr bwMode="auto">
          <a:xfrm>
            <a:off x="1066800" y="1447800"/>
            <a:ext cx="7315200" cy="4953000"/>
          </a:xfrm>
          <a:prstGeom prst="rect">
            <a:avLst/>
          </a:prstGeom>
          <a:noFill/>
          <a:ln w="9525">
            <a:noFill/>
            <a:miter lim="800000"/>
            <a:headEnd/>
            <a:tailEnd/>
          </a:ln>
        </p:spPr>
      </p:pic>
      <p:pic>
        <p:nvPicPr>
          <p:cNvPr id="11" name="Picture 10" descr="C:\Users\davidzi\Desktop\SVAM 1.2\Screenshots\Create Management Pack Screenshots\5.jpg"/>
          <p:cNvPicPr/>
          <p:nvPr/>
        </p:nvPicPr>
        <p:blipFill>
          <a:blip r:embed="rId4" cstate="print"/>
          <a:srcRect/>
          <a:stretch>
            <a:fillRect/>
          </a:stretch>
        </p:blipFill>
        <p:spPr bwMode="auto">
          <a:xfrm>
            <a:off x="5029200" y="3200402"/>
            <a:ext cx="2671714" cy="2725947"/>
          </a:xfrm>
          <a:prstGeom prst="rect">
            <a:avLst/>
          </a:prstGeom>
          <a:noFill/>
          <a:ln w="9525">
            <a:noFill/>
            <a:miter lim="800000"/>
            <a:headEnd/>
            <a:tailEnd/>
          </a:ln>
        </p:spPr>
      </p:pic>
      <p:sp>
        <p:nvSpPr>
          <p:cNvPr id="7" name="Oval 6"/>
          <p:cNvSpPr/>
          <p:nvPr/>
        </p:nvSpPr>
        <p:spPr bwMode="auto">
          <a:xfrm>
            <a:off x="1219200" y="5257800"/>
            <a:ext cx="9906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1219201" y="838202"/>
            <a:ext cx="6074548" cy="535531"/>
          </a:xfrm>
          <a:prstGeom prst="rect">
            <a:avLst/>
          </a:prstGeom>
          <a:effectLst/>
          <a:scene3d>
            <a:camera prst="perspectiveLeft"/>
            <a:lightRig rig="threePt" dir="t"/>
          </a:scene3d>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5"/>
              </a:buBlip>
            </a:pPr>
            <a:r>
              <a:rPr lang="zh-CN" altLang="en-US" sz="3200" dirty="0" smtClean="0">
                <a:solidFill>
                  <a:schemeClr val="bg2"/>
                </a:solidFill>
              </a:rPr>
              <a:t>打开</a:t>
            </a:r>
            <a:r>
              <a:rPr lang="en-US" sz="3200" dirty="0" smtClean="0">
                <a:solidFill>
                  <a:schemeClr val="bg2"/>
                </a:solidFill>
              </a:rPr>
              <a:t>Operations Manager</a:t>
            </a:r>
            <a:r>
              <a:rPr lang="zh-CN" altLang="en-US" sz="3200" dirty="0" smtClean="0">
                <a:solidFill>
                  <a:schemeClr val="bg2"/>
                </a:solidFill>
              </a:rPr>
              <a:t>控制台</a:t>
            </a:r>
            <a:endParaRPr lang="en-US" sz="3200" dirty="0" smtClean="0">
              <a:solidFill>
                <a:schemeClr val="bg2"/>
              </a:solidFill>
            </a:endParaRPr>
          </a:p>
        </p:txBody>
      </p:sp>
      <p:sp>
        <p:nvSpPr>
          <p:cNvPr id="9" name="TextBox 8"/>
          <p:cNvSpPr txBox="1"/>
          <p:nvPr/>
        </p:nvSpPr>
        <p:spPr>
          <a:xfrm>
            <a:off x="1643042" y="857232"/>
            <a:ext cx="3799438" cy="535531"/>
          </a:xfrm>
          <a:prstGeom prst="rect">
            <a:avLst/>
          </a:prstGeom>
          <a:effectLst/>
          <a:scene3d>
            <a:camera prst="perspectiveLeft"/>
            <a:lightRig rig="threePt" dir="t"/>
          </a:scene3d>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5"/>
              </a:buBlip>
            </a:pPr>
            <a:r>
              <a:rPr lang="zh-CN" altLang="en-US" sz="3200" dirty="0" smtClean="0">
                <a:solidFill>
                  <a:schemeClr val="bg2"/>
                </a:solidFill>
              </a:rPr>
              <a:t>点击</a:t>
            </a:r>
            <a:r>
              <a:rPr lang="en-US" sz="3200" dirty="0" smtClean="0">
                <a:solidFill>
                  <a:schemeClr val="bg2"/>
                </a:solidFill>
              </a:rPr>
              <a:t>Authoring TAB</a:t>
            </a:r>
          </a:p>
        </p:txBody>
      </p:sp>
      <p:sp>
        <p:nvSpPr>
          <p:cNvPr id="12" name="TextBox 11"/>
          <p:cNvSpPr txBox="1"/>
          <p:nvPr/>
        </p:nvSpPr>
        <p:spPr>
          <a:xfrm>
            <a:off x="2143108" y="857232"/>
            <a:ext cx="4804457" cy="535531"/>
          </a:xfrm>
          <a:prstGeom prst="rect">
            <a:avLst/>
          </a:prstGeom>
          <a:noFill/>
          <a:effectLst/>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5"/>
              </a:buBlip>
            </a:pPr>
            <a:r>
              <a:rPr lang="zh-CN" altLang="en-US" sz="3200" dirty="0">
                <a:solidFill>
                  <a:schemeClr val="bg2"/>
                </a:solidFill>
              </a:rPr>
              <a:t>找</a:t>
            </a:r>
            <a:r>
              <a:rPr lang="zh-CN" altLang="en-US" sz="3200" dirty="0" smtClean="0">
                <a:solidFill>
                  <a:schemeClr val="bg2"/>
                </a:solidFill>
              </a:rPr>
              <a:t>到相关的</a:t>
            </a:r>
            <a:r>
              <a:rPr lang="en-US" sz="3200" dirty="0" smtClean="0">
                <a:solidFill>
                  <a:schemeClr val="bg2"/>
                </a:solidFill>
              </a:rPr>
              <a:t>PRO Monitor</a:t>
            </a:r>
          </a:p>
        </p:txBody>
      </p:sp>
      <p:sp>
        <p:nvSpPr>
          <p:cNvPr id="14" name="Oval 13"/>
          <p:cNvSpPr/>
          <p:nvPr/>
        </p:nvSpPr>
        <p:spPr bwMode="auto">
          <a:xfrm>
            <a:off x="3276600" y="2133600"/>
            <a:ext cx="9906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7010400" y="2514600"/>
            <a:ext cx="990600" cy="2286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1714480" y="857232"/>
            <a:ext cx="5268365" cy="535531"/>
          </a:xfrm>
          <a:prstGeom prst="rect">
            <a:avLst/>
          </a:prstGeom>
          <a:effectLst/>
          <a:scene3d>
            <a:camera prst="perspectiveLeft"/>
            <a:lightRig rig="threePt" dir="t"/>
          </a:scene3d>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5"/>
              </a:buBlip>
            </a:pPr>
            <a:r>
              <a:rPr lang="zh-CN" altLang="en-US" sz="3200" dirty="0" smtClean="0">
                <a:solidFill>
                  <a:schemeClr val="bg2"/>
                </a:solidFill>
              </a:rPr>
              <a:t>选择超越控制（</a:t>
            </a:r>
            <a:r>
              <a:rPr lang="en-US" altLang="zh-CN" sz="3200" dirty="0" smtClean="0">
                <a:solidFill>
                  <a:schemeClr val="bg2"/>
                </a:solidFill>
              </a:rPr>
              <a:t>override</a:t>
            </a:r>
            <a:r>
              <a:rPr lang="zh-CN" altLang="en-US" sz="3200" dirty="0" smtClean="0">
                <a:solidFill>
                  <a:schemeClr val="bg2"/>
                </a:solidFill>
              </a:rPr>
              <a:t>）</a:t>
            </a:r>
            <a:endParaRPr lang="en-US" sz="3200" dirty="0" smtClean="0">
              <a:solidFill>
                <a:schemeClr val="bg2"/>
              </a:solidFill>
            </a:endParaRPr>
          </a:p>
        </p:txBody>
      </p:sp>
      <p:sp>
        <p:nvSpPr>
          <p:cNvPr id="17" name="TextBox 16"/>
          <p:cNvSpPr txBox="1"/>
          <p:nvPr/>
        </p:nvSpPr>
        <p:spPr>
          <a:xfrm>
            <a:off x="2143108" y="857232"/>
            <a:ext cx="3457998" cy="535531"/>
          </a:xfrm>
          <a:prstGeom prst="rect">
            <a:avLst/>
          </a:prstGeom>
          <a:noFill/>
          <a:effectLst/>
        </p:spPr>
        <p:txBody>
          <a:bodyPr wrap="none" rtlCol="0">
            <a:spAutoFit/>
          </a:bodyPr>
          <a:lstStyle/>
          <a:p>
            <a:pPr marL="396875" indent="-396875" defTabSz="914363" fontAlgn="base">
              <a:lnSpc>
                <a:spcPct val="90000"/>
              </a:lnSpc>
              <a:spcBef>
                <a:spcPct val="20000"/>
              </a:spcBef>
              <a:spcAft>
                <a:spcPct val="0"/>
              </a:spcAft>
              <a:buClr>
                <a:srgbClr val="F3AF35"/>
              </a:buClr>
              <a:buSzPct val="85000"/>
              <a:buBlip>
                <a:blip r:embed="rId5"/>
              </a:buBlip>
            </a:pPr>
            <a:r>
              <a:rPr lang="zh-CN" altLang="en-US" sz="3200" dirty="0" smtClean="0">
                <a:solidFill>
                  <a:schemeClr val="bg2"/>
                </a:solidFill>
              </a:rPr>
              <a:t>修改默认的参数</a:t>
            </a:r>
            <a:endParaRPr lang="en-US" sz="3200" dirty="0" smtClean="0">
              <a:solidFill>
                <a:schemeClr val="bg2"/>
              </a:solidFill>
            </a:endParaRPr>
          </a:p>
        </p:txBody>
      </p:sp>
      <p:sp>
        <p:nvSpPr>
          <p:cNvPr id="18" name="Oval 17"/>
          <p:cNvSpPr/>
          <p:nvPr/>
        </p:nvSpPr>
        <p:spPr bwMode="auto">
          <a:xfrm>
            <a:off x="5105400" y="4114800"/>
            <a:ext cx="2133600" cy="381000"/>
          </a:xfrm>
          <a:prstGeom prst="ellipse">
            <a:avLst/>
          </a:prstGeom>
          <a:solidFill>
            <a:srgbClr val="FFFF00">
              <a:alpha val="42000"/>
            </a:srgbClr>
          </a:solid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1340952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2" grpId="0"/>
      <p:bldP spid="14" grpId="0" animBg="1"/>
      <p:bldP spid="15" grpId="0" animBg="1"/>
      <p:bldP spid="16" grpId="0"/>
      <p:bldP spid="17" grpId="1"/>
      <p:bldP spid="1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相关的网络资讯</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428596" y="1071546"/>
            <a:ext cx="8382000" cy="5000660"/>
          </a:xfrm>
        </p:spPr>
        <p:txBody>
          <a:bodyPr/>
          <a:lstStyle/>
          <a:p>
            <a:r>
              <a:rPr lang="en-US" sz="2400" dirty="0" smtClean="0">
                <a:hlinkClick r:id=""/>
              </a:rPr>
              <a:t>http://technet.microsoft.com/en-us/scvmm/bb679926.aspx</a:t>
            </a:r>
            <a:endParaRPr lang="en-US" sz="2400" dirty="0" smtClean="0"/>
          </a:p>
          <a:p>
            <a:endParaRPr lang="en-US" sz="2400" dirty="0" smtClean="0"/>
          </a:p>
          <a:p>
            <a:r>
              <a:rPr lang="en-US" sz="2400" dirty="0" smtClean="0">
                <a:hlinkClick r:id=""/>
              </a:rPr>
              <a:t>http://social.technet.microsoft.com/Forums/en-US/virtualmachinemgrproscintegration/threads/</a:t>
            </a:r>
            <a:endParaRPr lang="en-US" sz="2400" dirty="0" smtClean="0"/>
          </a:p>
          <a:p>
            <a:endParaRPr lang="en-US" sz="2400" dirty="0" smtClean="0"/>
          </a:p>
          <a:p>
            <a:r>
              <a:rPr lang="en-US" sz="2400" dirty="0" smtClean="0">
                <a:hlinkClick r:id=""/>
              </a:rPr>
              <a:t>http://technet.microsoft.com/en-us/library/cc764271.aspx</a:t>
            </a:r>
            <a:endParaRPr lang="en-US" sz="2400" dirty="0" smtClean="0"/>
          </a:p>
          <a:p>
            <a:endParaRPr lang="en-US" sz="2400" dirty="0" smtClean="0"/>
          </a:p>
          <a:p>
            <a:r>
              <a:rPr lang="en-US" sz="2400" dirty="0" smtClean="0">
                <a:hlinkClick r:id=""/>
              </a:rPr>
              <a:t>http://technet.microsoft.com/en-us/scvmm/default.aspx</a:t>
            </a:r>
            <a:endParaRPr lang="en-US" sz="2400" dirty="0" smtClean="0"/>
          </a:p>
          <a:p>
            <a:endParaRPr lang="en-US" sz="2400" dirty="0" smtClean="0"/>
          </a:p>
          <a:p>
            <a:r>
              <a:rPr lang="en-US" sz="2400" dirty="0" smtClean="0">
                <a:hlinkClick r:id=""/>
              </a:rPr>
              <a:t>http://technet.microsoft.com/en-us/opsmgr/default.aspx</a:t>
            </a:r>
            <a:endParaRPr lang="en-US" sz="2400" dirty="0" smtClean="0"/>
          </a:p>
          <a:p>
            <a:endParaRPr lang="en-US" sz="2400" dirty="0" smtClean="0"/>
          </a:p>
          <a:p>
            <a:r>
              <a:rPr lang="en-US" sz="2400" dirty="0" smtClean="0">
                <a:hlinkClick r:id=""/>
              </a:rPr>
              <a:t>http://technet.microsoft.com/en-us/opsmgr/cc539535.aspx</a:t>
            </a:r>
            <a:endParaRPr lang="en-US" sz="2400" dirty="0" smtClean="0"/>
          </a:p>
        </p:txBody>
      </p:sp>
    </p:spTree>
    <p:extLst>
      <p:ext uri="{BB962C8B-B14F-4D97-AF65-F5344CB8AC3E}">
        <p14:creationId xmlns="" xmlns:p14="http://schemas.microsoft.com/office/powerpoint/2007/7/12/main" val="23802289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2786058"/>
            <a:ext cx="7772400" cy="1647827"/>
          </a:xfrm>
          <a:prstGeom prst="rect">
            <a:avLst/>
          </a:prstGeom>
        </p:spPr>
        <p:txBody>
          <a:bodyPr>
            <a:normAutofit fontScale="85000" lnSpcReduction="20000"/>
          </a:bodyPr>
          <a:lstStyle>
            <a:lvl1pPr algn="l" defTabSz="914400" rtl="0" eaLnBrk="1" latinLnBrk="0" hangingPunct="1">
              <a:spcBef>
                <a:spcPct val="0"/>
              </a:spcBef>
              <a:buNone/>
              <a:defRPr sz="4000" b="1" kern="1200"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r"/>
            <a:r>
              <a:rPr lang="en-US" sz="5200" dirty="0"/>
              <a:t>VMM </a:t>
            </a:r>
            <a:r>
              <a:rPr lang="zh-CN" altLang="en-US" sz="5200" dirty="0"/>
              <a:t>性能和资源最优</a:t>
            </a:r>
            <a:r>
              <a:rPr lang="zh-CN" altLang="en-US" sz="5200" dirty="0" smtClean="0"/>
              <a:t>化</a:t>
            </a:r>
            <a:endParaRPr lang="en-US" altLang="zh-CN" sz="5200" dirty="0" smtClean="0"/>
          </a:p>
          <a:p>
            <a:pPr algn="r"/>
            <a:r>
              <a:rPr lang="en-US" altLang="zh-CN" dirty="0"/>
              <a:t>(</a:t>
            </a:r>
            <a:r>
              <a:rPr lang="en-US" dirty="0"/>
              <a:t>Performance and Resource Optimization) </a:t>
            </a:r>
            <a:r>
              <a:rPr lang="en-US" altLang="zh-CN" dirty="0" smtClean="0"/>
              <a:t/>
            </a:r>
            <a:br>
              <a:rPr lang="en-US" altLang="zh-CN" dirty="0" smtClean="0"/>
            </a:br>
            <a:r>
              <a:rPr lang="en-US" altLang="zh-CN" sz="4200" dirty="0">
                <a:solidFill>
                  <a:schemeClr val="accent3">
                    <a:lumMod val="60000"/>
                    <a:lumOff val="40000"/>
                  </a:schemeClr>
                </a:solidFill>
              </a:rPr>
              <a:t>PRO: </a:t>
            </a:r>
            <a:r>
              <a:rPr lang="zh-CN" altLang="en-US" sz="4200" dirty="0" smtClean="0">
                <a:solidFill>
                  <a:schemeClr val="accent3">
                    <a:lumMod val="60000"/>
                    <a:lumOff val="40000"/>
                  </a:schemeClr>
                </a:solidFill>
              </a:rPr>
              <a:t>为什么需要它？</a:t>
            </a:r>
            <a:endParaRPr lang="zh-CN" altLang="en-US" dirty="0">
              <a:solidFill>
                <a:schemeClr val="accent3">
                  <a:lumMod val="60000"/>
                  <a:lumOff val="40000"/>
                </a:schemeClr>
              </a:solidFill>
            </a:endParaRPr>
          </a:p>
        </p:txBody>
      </p:sp>
      <p:sp>
        <p:nvSpPr>
          <p:cNvPr id="4" name="Title 1"/>
          <p:cNvSpPr txBox="1">
            <a:spLocks/>
          </p:cNvSpPr>
          <p:nvPr/>
        </p:nvSpPr>
        <p:spPr>
          <a:xfrm>
            <a:off x="228600" y="3276600"/>
            <a:ext cx="2667000" cy="990600"/>
          </a:xfrm>
          <a:prstGeom prst="rect">
            <a:avLst/>
          </a:prstGeom>
        </p:spPr>
        <p:txBody>
          <a:bodyPr vert="horz" lIns="91440" tIns="45720" rIns="91440" bIns="45720" rtlCol="0" anchor="ctr">
            <a:noAutofit/>
          </a:bodyPr>
          <a:lstStyle>
            <a:lvl1pPr algn="l">
              <a:defRPr sz="6000" b="0">
                <a:solidFill>
                  <a:srgbClr val="557EB9"/>
                </a:solidFill>
                <a:latin typeface="Segoe"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rPr>
              <a:t>1</a:t>
            </a:r>
            <a:endParaRPr kumimoji="0" lang="en-US"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endParaRPr>
          </a:p>
        </p:txBody>
      </p:sp>
      <p:cxnSp>
        <p:nvCxnSpPr>
          <p:cNvPr id="5" name="Straight Connector 4"/>
          <p:cNvCxnSpPr/>
          <p:nvPr/>
        </p:nvCxnSpPr>
        <p:spPr>
          <a:xfrm>
            <a:off x="1524000" y="4419600"/>
            <a:ext cx="765048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129101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2852"/>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相关的课程</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867562"/>
            <a:ext cx="8382000" cy="6204776"/>
          </a:xfrm>
        </p:spPr>
        <p:txBody>
          <a:bodyPr/>
          <a:lstStyle/>
          <a:p>
            <a:r>
              <a:rPr lang="en-US" altLang="zh-CN" sz="2800" b="1" dirty="0" smtClean="0">
                <a:solidFill>
                  <a:schemeClr val="bg2"/>
                </a:solidFill>
              </a:rPr>
              <a:t>VIR221</a:t>
            </a:r>
            <a:r>
              <a:rPr lang="en-US" sz="2800" b="1" dirty="0" smtClean="0">
                <a:solidFill>
                  <a:schemeClr val="bg2"/>
                </a:solidFill>
              </a:rPr>
              <a:t> </a:t>
            </a:r>
            <a:r>
              <a:rPr lang="en-US" altLang="zh-CN" sz="2800" b="1" dirty="0" smtClean="0">
                <a:solidFill>
                  <a:schemeClr val="bg2"/>
                </a:solidFill>
              </a:rPr>
              <a:t>VMM</a:t>
            </a:r>
            <a:r>
              <a:rPr lang="zh-CN" altLang="en-US" sz="2800" b="1" dirty="0" smtClean="0">
                <a:solidFill>
                  <a:schemeClr val="bg2"/>
                </a:solidFill>
              </a:rPr>
              <a:t> </a:t>
            </a:r>
            <a:r>
              <a:rPr lang="en-US" altLang="zh-CN" sz="2800" b="1" dirty="0" smtClean="0">
                <a:solidFill>
                  <a:schemeClr val="bg2"/>
                </a:solidFill>
              </a:rPr>
              <a:t>R2</a:t>
            </a:r>
            <a:r>
              <a:rPr lang="zh-CN" altLang="en-US" sz="2800" b="1" dirty="0" smtClean="0">
                <a:solidFill>
                  <a:schemeClr val="bg2"/>
                </a:solidFill>
              </a:rPr>
              <a:t>全新特性解析</a:t>
            </a:r>
            <a:endParaRPr lang="en-US" altLang="zh-CN" sz="2800" b="1" dirty="0" smtClean="0">
              <a:solidFill>
                <a:schemeClr val="bg2"/>
              </a:solidFill>
            </a:endParaRPr>
          </a:p>
          <a:p>
            <a:pPr lvl="1"/>
            <a:r>
              <a:rPr lang="zh-CN" altLang="en-US" sz="2000" dirty="0"/>
              <a:t>星期五 </a:t>
            </a:r>
            <a:r>
              <a:rPr lang="en-US" altLang="zh-CN" sz="2000" dirty="0"/>
              <a:t>11</a:t>
            </a:r>
            <a:r>
              <a:rPr lang="zh-CN" altLang="en-US" sz="2000" dirty="0"/>
              <a:t>月</a:t>
            </a:r>
            <a:r>
              <a:rPr lang="en-US" altLang="zh-CN" sz="2000" dirty="0"/>
              <a:t>6</a:t>
            </a:r>
            <a:r>
              <a:rPr lang="zh-CN" altLang="en-US" sz="2000" dirty="0"/>
              <a:t>日 </a:t>
            </a:r>
            <a:r>
              <a:rPr lang="en-US" altLang="zh-CN" sz="2000" dirty="0" smtClean="0"/>
              <a:t>8:00-9:10 </a:t>
            </a:r>
            <a:r>
              <a:rPr lang="zh-CN" altLang="en-US" sz="2000" dirty="0"/>
              <a:t>分会场</a:t>
            </a:r>
            <a:r>
              <a:rPr lang="en-US" altLang="zh-CN" sz="2000" dirty="0"/>
              <a:t>10</a:t>
            </a:r>
            <a:r>
              <a:rPr lang="zh-CN" altLang="en-US" sz="2000" dirty="0"/>
              <a:t>   讲师：魏成</a:t>
            </a:r>
            <a:endParaRPr lang="en-US" altLang="en-US" sz="2000" dirty="0"/>
          </a:p>
          <a:p>
            <a:r>
              <a:rPr lang="en-US" altLang="zh-CN" sz="2800" b="1" dirty="0" smtClean="0">
                <a:solidFill>
                  <a:schemeClr val="bg2"/>
                </a:solidFill>
              </a:rPr>
              <a:t>VIR403</a:t>
            </a:r>
            <a:r>
              <a:rPr lang="zh-CN" altLang="en-US" sz="2800" b="1" dirty="0" smtClean="0">
                <a:solidFill>
                  <a:schemeClr val="bg2"/>
                </a:solidFill>
              </a:rPr>
              <a:t> </a:t>
            </a:r>
            <a:r>
              <a:rPr lang="en-US" altLang="zh-CN" sz="2800" b="1" dirty="0" smtClean="0">
                <a:solidFill>
                  <a:schemeClr val="bg2"/>
                </a:solidFill>
              </a:rPr>
              <a:t>Hyper-V</a:t>
            </a:r>
            <a:r>
              <a:rPr lang="zh-CN" altLang="en-US" sz="2800" b="1" dirty="0">
                <a:solidFill>
                  <a:schemeClr val="bg2"/>
                </a:solidFill>
              </a:rPr>
              <a:t>虚拟化技</a:t>
            </a:r>
            <a:r>
              <a:rPr lang="zh-CN" altLang="en-US" sz="2800" b="1" dirty="0" smtClean="0">
                <a:solidFill>
                  <a:schemeClr val="bg2"/>
                </a:solidFill>
              </a:rPr>
              <a:t>术</a:t>
            </a:r>
            <a:r>
              <a:rPr lang="zh-CN" altLang="en-US" sz="2800" b="1" dirty="0">
                <a:solidFill>
                  <a:schemeClr val="bg2"/>
                </a:solidFill>
              </a:rPr>
              <a:t>及排错</a:t>
            </a:r>
            <a:r>
              <a:rPr lang="zh-CN" altLang="en-US" sz="2800" b="1" dirty="0" smtClean="0">
                <a:solidFill>
                  <a:schemeClr val="bg2"/>
                </a:solidFill>
              </a:rPr>
              <a:t>深</a:t>
            </a:r>
            <a:r>
              <a:rPr lang="zh-CN" altLang="en-US" sz="2800" b="1" dirty="0">
                <a:solidFill>
                  <a:schemeClr val="bg2"/>
                </a:solidFill>
              </a:rPr>
              <a:t>度剖</a:t>
            </a:r>
            <a:r>
              <a:rPr lang="zh-CN" altLang="en-US" sz="2800" b="1" dirty="0" smtClean="0">
                <a:solidFill>
                  <a:schemeClr val="bg2"/>
                </a:solidFill>
              </a:rPr>
              <a:t>析</a:t>
            </a:r>
            <a:endParaRPr lang="en-US" altLang="zh-CN" sz="2800" b="1" dirty="0" smtClean="0">
              <a:solidFill>
                <a:schemeClr val="bg2"/>
              </a:solidFill>
            </a:endParaRPr>
          </a:p>
          <a:p>
            <a:pPr lvl="1"/>
            <a:r>
              <a:rPr lang="zh-CN" altLang="en-US" sz="2000" dirty="0" smtClean="0"/>
              <a:t>星期五 </a:t>
            </a:r>
            <a:r>
              <a:rPr lang="en-US" altLang="zh-CN" sz="2000" dirty="0" smtClean="0"/>
              <a:t>11</a:t>
            </a:r>
            <a:r>
              <a:rPr lang="zh-CN" altLang="en-US" sz="2000" dirty="0" smtClean="0"/>
              <a:t>月</a:t>
            </a:r>
            <a:r>
              <a:rPr lang="en-US" altLang="zh-CN" sz="2000" dirty="0" smtClean="0"/>
              <a:t>6</a:t>
            </a:r>
            <a:r>
              <a:rPr lang="zh-CN" altLang="en-US" sz="2000" dirty="0" smtClean="0"/>
              <a:t>日 </a:t>
            </a:r>
            <a:r>
              <a:rPr lang="en-US" altLang="zh-CN" sz="2000" dirty="0" smtClean="0"/>
              <a:t>10:50-12:00 </a:t>
            </a:r>
            <a:r>
              <a:rPr lang="zh-CN" altLang="en-US" sz="2000" dirty="0" smtClean="0"/>
              <a:t>分会场</a:t>
            </a:r>
            <a:r>
              <a:rPr lang="en-US" altLang="zh-CN" sz="2000" dirty="0" smtClean="0"/>
              <a:t>10</a:t>
            </a:r>
            <a:r>
              <a:rPr lang="zh-CN" altLang="en-US" sz="2000" dirty="0" smtClean="0"/>
              <a:t>   讲师：</a:t>
            </a:r>
            <a:r>
              <a:rPr lang="zh-CN" altLang="en-US" sz="2000" dirty="0"/>
              <a:t>彭爱华</a:t>
            </a:r>
            <a:endParaRPr lang="en-US" sz="2000" dirty="0" smtClean="0"/>
          </a:p>
          <a:p>
            <a:r>
              <a:rPr lang="en-US" altLang="zh-CN" sz="2800" b="1" dirty="0">
                <a:solidFill>
                  <a:schemeClr val="bg2"/>
                </a:solidFill>
              </a:rPr>
              <a:t>VIR322</a:t>
            </a:r>
            <a:r>
              <a:rPr lang="en-US" sz="2800" b="1" dirty="0">
                <a:solidFill>
                  <a:schemeClr val="bg2"/>
                </a:solidFill>
              </a:rPr>
              <a:t> </a:t>
            </a:r>
            <a:r>
              <a:rPr lang="en-US" altLang="zh-CN" sz="2800" b="1" dirty="0">
                <a:solidFill>
                  <a:schemeClr val="bg2"/>
                </a:solidFill>
              </a:rPr>
              <a:t>VMM</a:t>
            </a:r>
            <a:r>
              <a:rPr lang="zh-CN" altLang="en-US" sz="2800" b="1" dirty="0">
                <a:solidFill>
                  <a:schemeClr val="bg2"/>
                </a:solidFill>
              </a:rPr>
              <a:t> </a:t>
            </a:r>
            <a:r>
              <a:rPr lang="en-US" altLang="zh-CN" sz="2800" b="1" dirty="0">
                <a:solidFill>
                  <a:schemeClr val="bg2"/>
                </a:solidFill>
              </a:rPr>
              <a:t>R2</a:t>
            </a:r>
            <a:r>
              <a:rPr lang="zh-CN" altLang="en-US" sz="2800" b="1" dirty="0">
                <a:solidFill>
                  <a:schemeClr val="bg2"/>
                </a:solidFill>
              </a:rPr>
              <a:t> </a:t>
            </a:r>
            <a:r>
              <a:rPr lang="en-US" altLang="zh-CN" sz="2800" b="1" dirty="0">
                <a:solidFill>
                  <a:schemeClr val="bg2"/>
                </a:solidFill>
              </a:rPr>
              <a:t>PRO</a:t>
            </a:r>
            <a:r>
              <a:rPr lang="zh-CN" altLang="en-US" sz="2800" b="1" dirty="0">
                <a:solidFill>
                  <a:schemeClr val="bg2"/>
                </a:solidFill>
              </a:rPr>
              <a:t>技术刨析</a:t>
            </a:r>
            <a:endParaRPr lang="en-US" altLang="zh-CN" sz="2800" b="1" dirty="0">
              <a:solidFill>
                <a:schemeClr val="bg2"/>
              </a:solidFill>
            </a:endParaRPr>
          </a:p>
          <a:p>
            <a:pPr lvl="1"/>
            <a:r>
              <a:rPr lang="zh-CN" altLang="en-US" sz="2000" dirty="0"/>
              <a:t>星期五 </a:t>
            </a:r>
            <a:r>
              <a:rPr lang="en-US" altLang="zh-CN" sz="2000" dirty="0"/>
              <a:t>11</a:t>
            </a:r>
            <a:r>
              <a:rPr lang="zh-CN" altLang="en-US" sz="2000" dirty="0"/>
              <a:t>月</a:t>
            </a:r>
            <a:r>
              <a:rPr lang="en-US" altLang="zh-CN" sz="2000" dirty="0"/>
              <a:t>6</a:t>
            </a:r>
            <a:r>
              <a:rPr lang="zh-CN" altLang="en-US" sz="2000" dirty="0"/>
              <a:t>日 </a:t>
            </a:r>
            <a:r>
              <a:rPr lang="en-US" altLang="zh-CN" sz="2000" dirty="0" smtClean="0"/>
              <a:t>14:25-15:35 </a:t>
            </a:r>
            <a:r>
              <a:rPr lang="zh-CN" altLang="en-US" sz="2000" dirty="0" smtClean="0"/>
              <a:t>分</a:t>
            </a:r>
            <a:r>
              <a:rPr lang="zh-CN" altLang="en-US" sz="2000" dirty="0"/>
              <a:t>会场</a:t>
            </a:r>
            <a:r>
              <a:rPr lang="en-US" altLang="zh-CN" sz="2000" dirty="0"/>
              <a:t>10</a:t>
            </a:r>
            <a:r>
              <a:rPr lang="zh-CN" altLang="en-US" sz="2000" dirty="0"/>
              <a:t>   讲师：魏</a:t>
            </a:r>
            <a:r>
              <a:rPr lang="zh-CN" altLang="en-US" sz="2000" dirty="0" smtClean="0"/>
              <a:t>成</a:t>
            </a:r>
            <a:endParaRPr lang="en-US" sz="2000" dirty="0"/>
          </a:p>
          <a:p>
            <a:r>
              <a:rPr lang="en-US" altLang="zh-CN" sz="2800" b="1" dirty="0" smtClean="0">
                <a:solidFill>
                  <a:schemeClr val="bg2"/>
                </a:solidFill>
              </a:rPr>
              <a:t>VIR211 </a:t>
            </a:r>
            <a:r>
              <a:rPr lang="en-US" altLang="zh-CN" sz="2800" b="1" dirty="0">
                <a:solidFill>
                  <a:schemeClr val="bg2"/>
                </a:solidFill>
              </a:rPr>
              <a:t>Win2k8 R2 Hyper-V</a:t>
            </a:r>
            <a:r>
              <a:rPr lang="zh-CN" altLang="en-US" sz="2800" b="1" dirty="0" smtClean="0">
                <a:solidFill>
                  <a:schemeClr val="bg2"/>
                </a:solidFill>
                <a:latin typeface="Verdana"/>
              </a:rPr>
              <a:t>以</a:t>
            </a:r>
            <a:r>
              <a:rPr lang="zh-CN" altLang="en-US" sz="2800" b="1" dirty="0">
                <a:solidFill>
                  <a:schemeClr val="bg2"/>
                </a:solidFill>
                <a:latin typeface="Verdana"/>
              </a:rPr>
              <a:t>及</a:t>
            </a:r>
            <a:r>
              <a:rPr lang="en-US" altLang="zh-CN" sz="2800" b="1" dirty="0">
                <a:solidFill>
                  <a:schemeClr val="bg2"/>
                </a:solidFill>
              </a:rPr>
              <a:t>native VHD</a:t>
            </a:r>
            <a:r>
              <a:rPr lang="zh-CN" altLang="en-US" sz="2800" b="1" dirty="0">
                <a:solidFill>
                  <a:schemeClr val="bg2"/>
                </a:solidFill>
                <a:latin typeface="Verdana"/>
              </a:rPr>
              <a:t>支持</a:t>
            </a:r>
            <a:r>
              <a:rPr lang="en-US" altLang="zh-CN" sz="2800" b="1" dirty="0">
                <a:solidFill>
                  <a:schemeClr val="bg2"/>
                </a:solidFill>
                <a:latin typeface="Verdana"/>
              </a:rPr>
              <a:t>(</a:t>
            </a:r>
            <a:r>
              <a:rPr lang="zh-CN" altLang="en-US" sz="2800" b="1" dirty="0" smtClean="0">
                <a:solidFill>
                  <a:schemeClr val="bg2"/>
                </a:solidFill>
                <a:latin typeface="Verdana"/>
              </a:rPr>
              <a:t>英</a:t>
            </a:r>
            <a:r>
              <a:rPr lang="en-US" altLang="zh-CN" sz="2800" b="1" dirty="0" smtClean="0">
                <a:solidFill>
                  <a:schemeClr val="bg2"/>
                </a:solidFill>
                <a:latin typeface="Verdana"/>
              </a:rPr>
              <a:t>)</a:t>
            </a:r>
            <a:endParaRPr lang="en-US" altLang="zh-CN" sz="2800" b="1" dirty="0">
              <a:solidFill>
                <a:schemeClr val="bg2"/>
              </a:solidFill>
            </a:endParaRPr>
          </a:p>
          <a:p>
            <a:pPr lvl="1"/>
            <a:r>
              <a:rPr lang="zh-CN" altLang="en-US" sz="2000" dirty="0"/>
              <a:t>星</a:t>
            </a:r>
            <a:r>
              <a:rPr lang="zh-CN" altLang="en-US" sz="2000" dirty="0" smtClean="0"/>
              <a:t>期</a:t>
            </a:r>
            <a:r>
              <a:rPr lang="zh-CN" altLang="en-US" sz="2000" dirty="0"/>
              <a:t>六</a:t>
            </a:r>
            <a:r>
              <a:rPr lang="zh-CN" altLang="en-US" sz="2000" dirty="0" smtClean="0"/>
              <a:t> </a:t>
            </a:r>
            <a:r>
              <a:rPr lang="en-US" altLang="zh-CN" sz="2000" dirty="0"/>
              <a:t>11</a:t>
            </a:r>
            <a:r>
              <a:rPr lang="zh-CN" altLang="en-US" sz="2000" dirty="0" smtClean="0"/>
              <a:t>月</a:t>
            </a:r>
            <a:r>
              <a:rPr lang="en-US" altLang="zh-CN" sz="2000" dirty="0" smtClean="0"/>
              <a:t>7</a:t>
            </a:r>
            <a:r>
              <a:rPr lang="zh-CN" altLang="en-US" sz="2000" dirty="0" smtClean="0"/>
              <a:t>日 </a:t>
            </a:r>
            <a:r>
              <a:rPr lang="en-US" altLang="zh-CN" sz="2000" dirty="0" smtClean="0"/>
              <a:t>9:25-10:35 </a:t>
            </a:r>
            <a:r>
              <a:rPr lang="zh-CN" altLang="en-US" sz="2000" dirty="0"/>
              <a:t>分会</a:t>
            </a:r>
            <a:r>
              <a:rPr lang="zh-CN" altLang="en-US" sz="2000" dirty="0" smtClean="0"/>
              <a:t>场</a:t>
            </a:r>
            <a:r>
              <a:rPr lang="en-US" altLang="zh-CN" sz="2000" dirty="0"/>
              <a:t>6</a:t>
            </a:r>
            <a:r>
              <a:rPr lang="zh-CN" altLang="en-US" sz="2000" dirty="0" smtClean="0"/>
              <a:t>   </a:t>
            </a:r>
            <a:r>
              <a:rPr lang="zh-CN" altLang="en-US" sz="2000" dirty="0"/>
              <a:t>讲师</a:t>
            </a:r>
            <a:r>
              <a:rPr lang="zh-CN" altLang="en-US" sz="2000" dirty="0" smtClean="0"/>
              <a:t>：</a:t>
            </a:r>
            <a:r>
              <a:rPr lang="en-US" altLang="zh-CN" sz="2000" dirty="0" smtClean="0"/>
              <a:t>Ben</a:t>
            </a:r>
            <a:r>
              <a:rPr lang="zh-CN" altLang="en-US" sz="2000" dirty="0" smtClean="0"/>
              <a:t> </a:t>
            </a:r>
            <a:r>
              <a:rPr lang="en-US" altLang="zh-CN" sz="2000" dirty="0" smtClean="0"/>
              <a:t>Armstrong</a:t>
            </a:r>
            <a:endParaRPr lang="en-US" sz="2800" dirty="0" smtClean="0"/>
          </a:p>
          <a:p>
            <a:r>
              <a:rPr lang="en-US" altLang="zh-CN" sz="2800" b="1" dirty="0">
                <a:solidFill>
                  <a:schemeClr val="bg2"/>
                </a:solidFill>
              </a:rPr>
              <a:t>VIR202 </a:t>
            </a:r>
            <a:r>
              <a:rPr lang="en-US" altLang="zh-CN" sz="2800" b="1" dirty="0" smtClean="0">
                <a:solidFill>
                  <a:schemeClr val="bg2"/>
                </a:solidFill>
              </a:rPr>
              <a:t>SCVMM2008 </a:t>
            </a:r>
            <a:r>
              <a:rPr lang="en-US" altLang="zh-CN" sz="2800" b="1" dirty="0">
                <a:solidFill>
                  <a:schemeClr val="bg2"/>
                </a:solidFill>
              </a:rPr>
              <a:t>R2</a:t>
            </a:r>
            <a:r>
              <a:rPr lang="zh-CN" altLang="en-US" sz="2800" b="1" dirty="0">
                <a:solidFill>
                  <a:schemeClr val="bg2"/>
                </a:solidFill>
              </a:rPr>
              <a:t>全面接触</a:t>
            </a:r>
            <a:endParaRPr lang="en-US" altLang="zh-CN" sz="2800" b="1" dirty="0">
              <a:solidFill>
                <a:schemeClr val="bg2"/>
              </a:solidFill>
            </a:endParaRPr>
          </a:p>
          <a:p>
            <a:pPr lvl="1"/>
            <a:r>
              <a:rPr lang="zh-CN" altLang="en-US" sz="2000" dirty="0"/>
              <a:t>星期六 </a:t>
            </a:r>
            <a:r>
              <a:rPr lang="en-US" altLang="zh-CN" sz="2000" dirty="0"/>
              <a:t>11</a:t>
            </a:r>
            <a:r>
              <a:rPr lang="zh-CN" altLang="en-US" sz="2000" dirty="0"/>
              <a:t>月</a:t>
            </a:r>
            <a:r>
              <a:rPr lang="en-US" altLang="zh-CN" sz="2000" dirty="0"/>
              <a:t>7</a:t>
            </a:r>
            <a:r>
              <a:rPr lang="zh-CN" altLang="en-US" sz="2000" dirty="0"/>
              <a:t>日 </a:t>
            </a:r>
            <a:r>
              <a:rPr lang="en-US" altLang="zh-CN" sz="2000" dirty="0"/>
              <a:t>10:50-12:00 </a:t>
            </a:r>
            <a:r>
              <a:rPr lang="zh-CN" altLang="en-US" sz="2000" dirty="0"/>
              <a:t>分会场</a:t>
            </a:r>
            <a:r>
              <a:rPr lang="en-US" altLang="zh-CN" sz="2000" dirty="0"/>
              <a:t>6</a:t>
            </a:r>
            <a:r>
              <a:rPr lang="zh-CN" altLang="en-US" sz="2000" dirty="0"/>
              <a:t>   讲师：孔俊</a:t>
            </a:r>
            <a:endParaRPr lang="en-US" altLang="zh-CN" sz="2000" dirty="0"/>
          </a:p>
          <a:p>
            <a:r>
              <a:rPr lang="en-US" altLang="zh-CN" sz="2800" b="1" dirty="0" smtClean="0">
                <a:solidFill>
                  <a:schemeClr val="bg2"/>
                </a:solidFill>
              </a:rPr>
              <a:t>VIR212 Virtual </a:t>
            </a:r>
            <a:r>
              <a:rPr lang="en-US" altLang="zh-CN" sz="2800" b="1" dirty="0">
                <a:solidFill>
                  <a:schemeClr val="bg2"/>
                </a:solidFill>
              </a:rPr>
              <a:t>PC, </a:t>
            </a:r>
            <a:r>
              <a:rPr lang="en-US" altLang="zh-CN" sz="2800" b="1" dirty="0" smtClean="0">
                <a:solidFill>
                  <a:schemeClr val="bg2"/>
                </a:solidFill>
              </a:rPr>
              <a:t>MED-V</a:t>
            </a:r>
            <a:r>
              <a:rPr lang="zh-CN" altLang="en-US" sz="2800" b="1" dirty="0" smtClean="0">
                <a:solidFill>
                  <a:schemeClr val="bg2"/>
                </a:solidFill>
              </a:rPr>
              <a:t>以</a:t>
            </a:r>
            <a:r>
              <a:rPr lang="zh-CN" altLang="en-US" sz="2800" b="1" dirty="0">
                <a:solidFill>
                  <a:schemeClr val="bg2"/>
                </a:solidFill>
              </a:rPr>
              <a:t>及</a:t>
            </a:r>
            <a:r>
              <a:rPr lang="en-US" altLang="zh-CN" sz="2800" b="1" dirty="0" smtClean="0">
                <a:solidFill>
                  <a:schemeClr val="bg2"/>
                </a:solidFill>
              </a:rPr>
              <a:t>Win7</a:t>
            </a:r>
            <a:r>
              <a:rPr lang="zh-CN" altLang="en-US" sz="2800" b="1" dirty="0">
                <a:solidFill>
                  <a:schemeClr val="bg2"/>
                </a:solidFill>
              </a:rPr>
              <a:t>中的</a:t>
            </a:r>
            <a:r>
              <a:rPr lang="en-US" altLang="zh-CN" sz="2800" b="1" dirty="0">
                <a:solidFill>
                  <a:schemeClr val="bg2"/>
                </a:solidFill>
              </a:rPr>
              <a:t>XP</a:t>
            </a:r>
            <a:r>
              <a:rPr lang="zh-CN" altLang="en-US" sz="2800" b="1" dirty="0">
                <a:solidFill>
                  <a:schemeClr val="bg2"/>
                </a:solidFill>
              </a:rPr>
              <a:t>兼</a:t>
            </a:r>
            <a:r>
              <a:rPr lang="zh-CN" altLang="en-US" sz="2800" b="1" dirty="0" smtClean="0">
                <a:solidFill>
                  <a:schemeClr val="bg2"/>
                </a:solidFill>
              </a:rPr>
              <a:t>容</a:t>
            </a:r>
            <a:r>
              <a:rPr lang="en-US" altLang="zh-CN" sz="2800" b="1" dirty="0" smtClean="0">
                <a:solidFill>
                  <a:schemeClr val="bg2"/>
                </a:solidFill>
                <a:latin typeface="Verdana"/>
              </a:rPr>
              <a:t>(</a:t>
            </a:r>
            <a:r>
              <a:rPr lang="zh-CN" altLang="en-US" sz="2800" b="1" dirty="0">
                <a:solidFill>
                  <a:schemeClr val="bg2"/>
                </a:solidFill>
                <a:latin typeface="Verdana"/>
              </a:rPr>
              <a:t>英</a:t>
            </a:r>
            <a:r>
              <a:rPr lang="en-US" altLang="zh-CN" sz="2800" b="1" dirty="0">
                <a:solidFill>
                  <a:schemeClr val="bg2"/>
                </a:solidFill>
                <a:latin typeface="Verdana"/>
              </a:rPr>
              <a:t>)</a:t>
            </a:r>
            <a:endParaRPr lang="en-US" altLang="zh-CN" sz="2800" b="1" dirty="0">
              <a:solidFill>
                <a:schemeClr val="bg2"/>
              </a:solidFill>
            </a:endParaRPr>
          </a:p>
          <a:p>
            <a:pPr lvl="1"/>
            <a:r>
              <a:rPr lang="zh-CN" altLang="en-US" sz="2000" dirty="0"/>
              <a:t>星期六 </a:t>
            </a:r>
            <a:r>
              <a:rPr lang="en-US" altLang="zh-CN" sz="2000" dirty="0"/>
              <a:t>11</a:t>
            </a:r>
            <a:r>
              <a:rPr lang="zh-CN" altLang="en-US" sz="2000" dirty="0"/>
              <a:t>月</a:t>
            </a:r>
            <a:r>
              <a:rPr lang="en-US" altLang="zh-CN" sz="2000" dirty="0"/>
              <a:t>7</a:t>
            </a:r>
            <a:r>
              <a:rPr lang="zh-CN" altLang="en-US" sz="2000" dirty="0"/>
              <a:t>日 </a:t>
            </a:r>
            <a:r>
              <a:rPr lang="en-US" altLang="zh-CN" sz="2000" dirty="0" smtClean="0"/>
              <a:t>10:50-12:00 </a:t>
            </a:r>
            <a:r>
              <a:rPr lang="zh-CN" altLang="en-US" sz="2000" dirty="0"/>
              <a:t>分会场</a:t>
            </a:r>
            <a:r>
              <a:rPr lang="en-US" altLang="zh-CN" sz="2000" dirty="0"/>
              <a:t>6</a:t>
            </a:r>
            <a:r>
              <a:rPr lang="zh-CN" altLang="en-US" sz="2000" dirty="0"/>
              <a:t>   讲师：</a:t>
            </a:r>
            <a:r>
              <a:rPr lang="en-US" altLang="zh-CN" sz="2000" dirty="0"/>
              <a:t>Ben</a:t>
            </a:r>
            <a:r>
              <a:rPr lang="zh-CN" altLang="en-US" sz="2000" dirty="0"/>
              <a:t> </a:t>
            </a:r>
            <a:r>
              <a:rPr lang="en-US" altLang="zh-CN" sz="2000" dirty="0"/>
              <a:t>Armstrong</a:t>
            </a:r>
          </a:p>
          <a:p>
            <a:endParaRPr lang="en-US" sz="2800" dirty="0" smtClean="0"/>
          </a:p>
          <a:p>
            <a:endParaRPr lang="en-US" sz="2800" dirty="0"/>
          </a:p>
        </p:txBody>
      </p:sp>
    </p:spTree>
    <p:extLst>
      <p:ext uri="{BB962C8B-B14F-4D97-AF65-F5344CB8AC3E}">
        <p14:creationId xmlns="" xmlns:p14="http://schemas.microsoft.com/office/powerpoint/2007/7/12/main" val="116541739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 Placeholder 2"/>
          <p:cNvSpPr txBox="1">
            <a:spLocks/>
          </p:cNvSpPr>
          <p:nvPr/>
        </p:nvSpPr>
        <p:spPr>
          <a:xfrm>
            <a:off x="785786" y="1428736"/>
            <a:ext cx="8229600" cy="5143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bg1"/>
                </a:solidFill>
              </a:rPr>
              <a:t>Web: </a:t>
            </a:r>
          </a:p>
          <a:p>
            <a:pPr lvl="1"/>
            <a:r>
              <a:rPr lang="en-US" sz="2000" dirty="0" smtClean="0">
                <a:solidFill>
                  <a:schemeClr val="bg1"/>
                </a:solidFill>
                <a:hlinkClick r:id=""/>
              </a:rPr>
              <a:t>Http://technet.microsoft.com/scvmm</a:t>
            </a:r>
          </a:p>
          <a:p>
            <a:pPr lvl="1"/>
            <a:r>
              <a:rPr lang="en-US" sz="2000" dirty="0" smtClean="0">
                <a:solidFill>
                  <a:schemeClr val="bg1"/>
                </a:solidFill>
                <a:hlinkClick r:id=""/>
              </a:rPr>
              <a:t>Http://www.microsoft.com/scvmm</a:t>
            </a:r>
            <a:endParaRPr lang="en-US" sz="2000" dirty="0" smtClean="0">
              <a:solidFill>
                <a:schemeClr val="bg1"/>
              </a:solidFill>
            </a:endParaRPr>
          </a:p>
          <a:p>
            <a:pPr lvl="1"/>
            <a:r>
              <a:rPr lang="en-US" sz="2000" dirty="0" smtClean="0">
                <a:solidFill>
                  <a:schemeClr val="bg1"/>
                </a:solidFill>
                <a:hlinkClick r:id=""/>
              </a:rPr>
              <a:t>Http://www.microsoft.com/virtualization</a:t>
            </a:r>
            <a:endParaRPr lang="en-US" sz="2000" dirty="0" smtClean="0">
              <a:solidFill>
                <a:schemeClr val="bg1"/>
              </a:solidFill>
            </a:endParaRPr>
          </a:p>
          <a:p>
            <a:r>
              <a:rPr lang="en-US" sz="2400" dirty="0" smtClean="0">
                <a:solidFill>
                  <a:schemeClr val="bg1"/>
                </a:solidFill>
              </a:rPr>
              <a:t>Team Blog: </a:t>
            </a:r>
          </a:p>
          <a:p>
            <a:pPr lvl="1"/>
            <a:r>
              <a:rPr lang="en-US" sz="2000" dirty="0" smtClean="0">
                <a:solidFill>
                  <a:schemeClr val="bg1"/>
                </a:solidFill>
                <a:hlinkClick r:id=""/>
              </a:rPr>
              <a:t>Http://blogs.technet.com/chengw</a:t>
            </a:r>
            <a:endParaRPr lang="en-US" sz="2000" dirty="0" smtClean="0">
              <a:solidFill>
                <a:schemeClr val="bg1"/>
              </a:solidFill>
            </a:endParaRPr>
          </a:p>
          <a:p>
            <a:pPr lvl="1"/>
            <a:r>
              <a:rPr lang="en-US" sz="2000" dirty="0" smtClean="0">
                <a:solidFill>
                  <a:schemeClr val="bg1"/>
                </a:solidFill>
                <a:hlinkClick r:id=""/>
              </a:rPr>
              <a:t>Http://blogs.technet.com/rakeshm</a:t>
            </a:r>
            <a:endParaRPr lang="en-US" sz="2000" dirty="0" smtClean="0">
              <a:solidFill>
                <a:schemeClr val="bg1"/>
              </a:solidFill>
            </a:endParaRPr>
          </a:p>
          <a:p>
            <a:pPr lvl="1"/>
            <a:r>
              <a:rPr lang="en-US" sz="2000" dirty="0" smtClean="0">
                <a:solidFill>
                  <a:schemeClr val="bg1"/>
                </a:solidFill>
                <a:hlinkClick r:id=""/>
              </a:rPr>
              <a:t>Http://blogs.technet.com/m2</a:t>
            </a:r>
            <a:r>
              <a:rPr lang="en-US" sz="2000" dirty="0" smtClean="0">
                <a:solidFill>
                  <a:schemeClr val="bg1"/>
                </a:solidFill>
              </a:rPr>
              <a:t> </a:t>
            </a:r>
          </a:p>
          <a:p>
            <a:pPr lvl="1"/>
            <a:r>
              <a:rPr lang="en-US" sz="2000" dirty="0" smtClean="0">
                <a:solidFill>
                  <a:schemeClr val="bg1"/>
                </a:solidFill>
                <a:hlinkClick r:id=""/>
              </a:rPr>
              <a:t>http://blogs.technet.com/scvmm</a:t>
            </a:r>
            <a:r>
              <a:rPr lang="en-US" sz="2000" dirty="0" smtClean="0">
                <a:solidFill>
                  <a:schemeClr val="bg1"/>
                </a:solidFill>
              </a:rPr>
              <a:t> </a:t>
            </a:r>
          </a:p>
          <a:p>
            <a:pPr lvl="1"/>
            <a:r>
              <a:rPr lang="en-US" sz="2000" dirty="0">
                <a:solidFill>
                  <a:schemeClr val="bg1"/>
                </a:solidFill>
                <a:hlinkClick r:id=""/>
              </a:rPr>
              <a:t>http://</a:t>
            </a:r>
            <a:r>
              <a:rPr lang="en-US" sz="2000" dirty="0" smtClean="0">
                <a:solidFill>
                  <a:schemeClr val="bg1"/>
                </a:solidFill>
                <a:hlinkClick r:id=""/>
              </a:rPr>
              <a:t>blogs.technet.com/vm</a:t>
            </a:r>
            <a:r>
              <a:rPr lang="en-US" sz="2000" dirty="0">
                <a:solidFill>
                  <a:schemeClr val="bg1"/>
                </a:solidFill>
                <a:hlinkClick r:id=""/>
              </a:rPr>
              <a:t>mchina</a:t>
            </a:r>
          </a:p>
          <a:p>
            <a:r>
              <a:rPr lang="en-US" sz="2400" dirty="0" smtClean="0">
                <a:solidFill>
                  <a:schemeClr val="bg1"/>
                </a:solidFill>
              </a:rPr>
              <a:t> For RDP and TAP, visit our program site:</a:t>
            </a:r>
          </a:p>
          <a:p>
            <a:pPr lvl="1"/>
            <a:r>
              <a:rPr lang="en-US" sz="2000" dirty="0" smtClean="0">
                <a:solidFill>
                  <a:schemeClr val="bg1"/>
                </a:solidFill>
                <a:hlinkClick r:id=""/>
              </a:rPr>
              <a:t>Http://connect.microsoft.com</a:t>
            </a:r>
            <a:endParaRPr lang="en-US" sz="2000" dirty="0" smtClean="0">
              <a:solidFill>
                <a:schemeClr val="bg1"/>
              </a:solidFill>
            </a:endParaRPr>
          </a:p>
        </p:txBody>
      </p:sp>
    </p:spTree>
    <p:extLst>
      <p:ext uri="{BB962C8B-B14F-4D97-AF65-F5344CB8AC3E}">
        <p14:creationId xmlns="" xmlns:p14="http://schemas.microsoft.com/office/powerpoint/2007/7/12/main" val="1942151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62" y="-24"/>
            <a:ext cx="8229600" cy="428628"/>
          </a:xfrm>
        </p:spPr>
        <p:txBody>
          <a:bodyPr/>
          <a:lstStyle/>
          <a:p>
            <a:r>
              <a:rPr lang="zh-CN" altLang="en-US" sz="2400" b="1" dirty="0" smtClean="0"/>
              <a:t>欢迎您参加我们为您安排的其它虚拟化相关课程：</a:t>
            </a:r>
            <a:r>
              <a:rPr lang="en-US" altLang="zh-CN" sz="2400" b="1" dirty="0" smtClean="0"/>
              <a:t/>
            </a:r>
            <a:br>
              <a:rPr lang="en-US" altLang="zh-CN" sz="2400" b="1" dirty="0" smtClean="0"/>
            </a:br>
            <a:endParaRPr lang="zh-CN" altLang="en-US" sz="2400" dirty="0"/>
          </a:p>
        </p:txBody>
      </p:sp>
      <p:sp>
        <p:nvSpPr>
          <p:cNvPr id="3" name="TextBox 2"/>
          <p:cNvSpPr txBox="1"/>
          <p:nvPr/>
        </p:nvSpPr>
        <p:spPr>
          <a:xfrm>
            <a:off x="-32" y="440883"/>
            <a:ext cx="9425465" cy="6417141"/>
          </a:xfrm>
          <a:prstGeom prst="rect">
            <a:avLst/>
          </a:prstGeom>
          <a:noFill/>
        </p:spPr>
        <p:txBody>
          <a:bodyPr wrap="none" rtlCol="0">
            <a:spAutoFit/>
          </a:bodyPr>
          <a:lstStyle/>
          <a:p>
            <a:endParaRPr lang="en-US" altLang="zh-CN" sz="700" b="1"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Day1</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VIR221,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System Center Virtual Machine Manager 2008 R2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全新特性解析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,8:00-9:10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VIR403,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虚拟化技术深度剖析及监控、排错最佳实践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彭爱华</a:t>
            </a:r>
            <a:r>
              <a:rPr lang="zh-CN" altLang="en-US" sz="2000" dirty="0" smtClean="0">
                <a:solidFill>
                  <a:schemeClr val="bg1"/>
                </a:solidFill>
                <a:effectLst>
                  <a:outerShdw blurRad="38100" dist="38100" dir="2700000" algn="tl">
                    <a:srgbClr val="000000">
                      <a:alpha val="43137"/>
                    </a:srgbClr>
                  </a:outerShdw>
                </a:effectLst>
              </a:rPr>
              <a:t>，</a:t>
            </a:r>
            <a:r>
              <a:rPr lang="en-US" altLang="zh-CN" sz="2000" dirty="0" smtClean="0">
                <a:solidFill>
                  <a:schemeClr val="bg1"/>
                </a:solidFill>
                <a:effectLst>
                  <a:outerShdw blurRad="38100" dist="38100" dir="2700000" algn="tl">
                    <a:srgbClr val="000000">
                      <a:alpha val="43137"/>
                    </a:srgbClr>
                  </a:outerShdw>
                </a:effectLst>
              </a:rPr>
              <a:t>10:50-12:00</a:t>
            </a:r>
            <a:r>
              <a:rPr lang="zh-CN" altLang="en-US" sz="2000" dirty="0" smtClean="0">
                <a:solidFill>
                  <a:schemeClr val="bg1"/>
                </a:solidFill>
                <a:effectLst>
                  <a:outerShdw blurRad="38100" dist="38100" dir="2700000" algn="tl">
                    <a:srgbClr val="000000">
                      <a:alpha val="43137"/>
                    </a:srgbClr>
                  </a:outerShdw>
                </a:effectLst>
              </a:rPr>
              <a:t>，第</a:t>
            </a:r>
            <a:r>
              <a:rPr lang="en-US" altLang="zh-CN" sz="2000" dirty="0" smtClean="0">
                <a:solidFill>
                  <a:schemeClr val="bg1"/>
                </a:solidFill>
                <a:effectLst>
                  <a:outerShdw blurRad="38100" dist="38100" dir="2700000" algn="tl">
                    <a:srgbClr val="000000">
                      <a:alpha val="43137"/>
                    </a:srgbClr>
                  </a:outerShdw>
                </a:effectLst>
              </a:rPr>
              <a:t>10</a:t>
            </a:r>
            <a:r>
              <a:rPr lang="zh-CN" altLang="en-US" sz="2000" dirty="0" smtClean="0">
                <a:solidFill>
                  <a:schemeClr val="bg1"/>
                </a:solidFill>
                <a:effectLst>
                  <a:outerShdw blurRad="38100" dist="38100" dir="2700000" algn="tl">
                    <a:srgbClr val="000000">
                      <a:alpha val="43137"/>
                    </a:srgbClr>
                  </a:outerShdw>
                </a:effectLst>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VIR200,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眼见未必为实</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微软虚拟世界漫游行</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孔文达、沈旭，</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VIR322,</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System Center Virtual Machine Manager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性能资源优化（</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PRO</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架构设计、配置最佳实践及深度技术剖析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14:25-15:35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Day2</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Server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中的虚拟化技术以及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native VHD</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支持</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9:25-10:35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Virtual PC, Windows 7 XP Compatibility mode and Native VHD Support</a:t>
            </a: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的最佳拍档</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—SCVMM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全面接触</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VIR301,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服务器虚拟化解决方案在企业中的规划及实施最佳实践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牛可，</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endParaRPr lang="en-US" altLang="zh-CN" sz="700" dirty="0" smtClean="0">
              <a:solidFill>
                <a:schemeClr val="bg1"/>
              </a:solidFill>
              <a:effectLst>
                <a:outerShdw blurRad="38100" dist="38100" dir="2700000" algn="tl">
                  <a:srgbClr val="000000">
                    <a:alpha val="43137"/>
                  </a:srgbClr>
                </a:outerShdw>
              </a:effectLst>
              <a:latin typeface="+mj-lt"/>
              <a:ea typeface="+mj-ea"/>
              <a:cs typeface="+mj-cs"/>
            </a:endParaRPr>
          </a:p>
          <a:p>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以及</a:t>
            </a:r>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5</a:t>
            </a:r>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节虚拟化相关动手实验室课程。</a:t>
            </a:r>
            <a:endParaRPr lang="en-US" altLang="zh-CN" sz="24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229600" cy="1143000"/>
          </a:xfrm>
        </p:spPr>
        <p:txBody>
          <a:bodyPr/>
          <a:lstStyle/>
          <a:p>
            <a:pPr algn="l"/>
            <a:r>
              <a:rPr lang="zh-CN" altLang="en-US" dirty="0" smtClean="0"/>
              <a:t>虚拟化是十全十美的，是吗？</a:t>
            </a:r>
            <a:endParaRPr lang="en-US" dirty="0"/>
          </a:p>
        </p:txBody>
      </p:sp>
      <p:pic>
        <p:nvPicPr>
          <p:cNvPr id="8" name="Picture 7" descr="man-opening-door-to-server-farm.png"/>
          <p:cNvPicPr>
            <a:picLocks noChangeAspect="1"/>
          </p:cNvPicPr>
          <p:nvPr/>
        </p:nvPicPr>
        <p:blipFill>
          <a:blip r:embed="rId3" cstate="print"/>
          <a:stretch>
            <a:fillRect/>
          </a:stretch>
        </p:blipFill>
        <p:spPr>
          <a:xfrm>
            <a:off x="6811208" y="1857364"/>
            <a:ext cx="2332792" cy="4499842"/>
          </a:xfrm>
          <a:prstGeom prst="rect">
            <a:avLst/>
          </a:prstGeom>
          <a:noFill/>
          <a:ln>
            <a:noFill/>
          </a:ln>
        </p:spPr>
      </p:pic>
      <p:sp>
        <p:nvSpPr>
          <p:cNvPr id="6" name="Rectangle 5"/>
          <p:cNvSpPr/>
          <p:nvPr/>
        </p:nvSpPr>
        <p:spPr>
          <a:xfrm>
            <a:off x="142844" y="2214554"/>
            <a:ext cx="7715304" cy="954107"/>
          </a:xfrm>
          <a:prstGeom prst="rect">
            <a:avLst/>
          </a:prstGeom>
        </p:spPr>
        <p:txBody>
          <a:bodyPr wrap="square">
            <a:spAutoFit/>
          </a:bodyPr>
          <a:lstStyle/>
          <a:p>
            <a:pPr algn="ctr"/>
            <a:r>
              <a:rPr lang="en-US" sz="2800" dirty="0" smtClean="0">
                <a:latin typeface="Calibri"/>
                <a:ea typeface="Calibri"/>
                <a:cs typeface="Times New Roman"/>
              </a:rPr>
              <a:t>“</a:t>
            </a:r>
            <a:r>
              <a:rPr lang="zh-CN" altLang="en-US" sz="2800" dirty="0" smtClean="0">
                <a:latin typeface="Calibri"/>
                <a:ea typeface="Calibri"/>
                <a:cs typeface="Times New Roman"/>
              </a:rPr>
              <a:t>安装部署一部物理计算机在有虚拟化之前通常需要</a:t>
            </a:r>
            <a:r>
              <a:rPr lang="en-US" altLang="zh-CN" sz="2800" b="1" dirty="0" smtClean="0">
                <a:solidFill>
                  <a:srgbClr val="FF0000"/>
                </a:solidFill>
                <a:latin typeface="Calibri"/>
                <a:ea typeface="Calibri"/>
                <a:cs typeface="Times New Roman"/>
              </a:rPr>
              <a:t>4</a:t>
            </a:r>
            <a:r>
              <a:rPr lang="zh-CN" altLang="en-US" sz="2800" b="1" dirty="0" smtClean="0">
                <a:solidFill>
                  <a:srgbClr val="FF0000"/>
                </a:solidFill>
                <a:latin typeface="Calibri"/>
                <a:ea typeface="Calibri"/>
                <a:cs typeface="Times New Roman"/>
              </a:rPr>
              <a:t>个小时到两个星期</a:t>
            </a:r>
            <a:r>
              <a:rPr lang="zh-CN" altLang="en-US" sz="2800" dirty="0" smtClean="0">
                <a:latin typeface="Calibri"/>
                <a:ea typeface="Calibri"/>
                <a:cs typeface="Times New Roman"/>
              </a:rPr>
              <a:t>的时间。”</a:t>
            </a:r>
            <a:endParaRPr lang="en-US" sz="2800" dirty="0" smtClean="0">
              <a:solidFill>
                <a:srgbClr val="FF0000"/>
              </a:solidFill>
              <a:latin typeface="Calibri"/>
              <a:ea typeface="Calibri"/>
              <a:cs typeface="Times New Roman"/>
            </a:endParaRPr>
          </a:p>
        </p:txBody>
      </p:sp>
      <p:sp>
        <p:nvSpPr>
          <p:cNvPr id="9" name="Rectangle 8"/>
          <p:cNvSpPr/>
          <p:nvPr/>
        </p:nvSpPr>
        <p:spPr>
          <a:xfrm>
            <a:off x="1000100" y="2285992"/>
            <a:ext cx="6324600" cy="830997"/>
          </a:xfrm>
          <a:prstGeom prst="rect">
            <a:avLst/>
          </a:prstGeom>
        </p:spPr>
        <p:txBody>
          <a:bodyPr wrap="square">
            <a:spAutoFit/>
          </a:bodyPr>
          <a:lstStyle/>
          <a:p>
            <a:pPr algn="ctr"/>
            <a:r>
              <a:rPr lang="en-US" sz="2400" dirty="0" smtClean="0">
                <a:latin typeface="Calibri"/>
                <a:ea typeface="Calibri"/>
                <a:cs typeface="Times New Roman"/>
              </a:rPr>
              <a:t>Hyper-V </a:t>
            </a:r>
            <a:r>
              <a:rPr lang="zh-CN" altLang="en-US" sz="2400" dirty="0" smtClean="0">
                <a:latin typeface="Calibri"/>
                <a:ea typeface="Calibri"/>
                <a:cs typeface="Times New Roman"/>
              </a:rPr>
              <a:t>的出现把部署一部新的计算机的时间降低到</a:t>
            </a:r>
            <a:r>
              <a:rPr lang="en-US" altLang="zh-CN" sz="2400" b="1" dirty="0" smtClean="0">
                <a:solidFill>
                  <a:srgbClr val="FF0000"/>
                </a:solidFill>
                <a:latin typeface="Calibri"/>
                <a:ea typeface="Calibri"/>
                <a:cs typeface="Times New Roman"/>
              </a:rPr>
              <a:t>20</a:t>
            </a:r>
            <a:r>
              <a:rPr lang="zh-CN" altLang="en-US" sz="2400" b="1" dirty="0">
                <a:solidFill>
                  <a:srgbClr val="FF0000"/>
                </a:solidFill>
                <a:latin typeface="Calibri"/>
                <a:ea typeface="Calibri"/>
                <a:cs typeface="Times New Roman"/>
              </a:rPr>
              <a:t>分</a:t>
            </a:r>
            <a:r>
              <a:rPr lang="zh-CN" altLang="en-US" sz="2400" b="1" dirty="0" smtClean="0">
                <a:solidFill>
                  <a:srgbClr val="FF0000"/>
                </a:solidFill>
                <a:latin typeface="Calibri"/>
                <a:ea typeface="Calibri"/>
                <a:cs typeface="Times New Roman"/>
              </a:rPr>
              <a:t>钟</a:t>
            </a:r>
            <a:r>
              <a:rPr lang="zh-CN" altLang="en-US" sz="2400" dirty="0" smtClean="0">
                <a:latin typeface="Calibri"/>
                <a:ea typeface="Calibri"/>
                <a:cs typeface="Times New Roman"/>
              </a:rPr>
              <a:t>。</a:t>
            </a:r>
            <a:endParaRPr lang="en-US" sz="2400" dirty="0" smtClean="0">
              <a:latin typeface="Calibri"/>
              <a:ea typeface="Calibri"/>
              <a:cs typeface="Times New Roman"/>
            </a:endParaRPr>
          </a:p>
        </p:txBody>
      </p:sp>
      <p:sp>
        <p:nvSpPr>
          <p:cNvPr id="10" name="Rectangle 9"/>
          <p:cNvSpPr/>
          <p:nvPr/>
        </p:nvSpPr>
        <p:spPr>
          <a:xfrm>
            <a:off x="1000100" y="2214554"/>
            <a:ext cx="6705600" cy="830997"/>
          </a:xfrm>
          <a:prstGeom prst="rect">
            <a:avLst/>
          </a:prstGeom>
        </p:spPr>
        <p:txBody>
          <a:bodyPr wrap="square">
            <a:spAutoFit/>
          </a:bodyPr>
          <a:lstStyle/>
          <a:p>
            <a:pPr algn="ctr"/>
            <a:r>
              <a:rPr lang="zh-CN" altLang="en-US" sz="2400" dirty="0" smtClean="0">
                <a:latin typeface="Calibri"/>
                <a:ea typeface="Calibri"/>
                <a:cs typeface="Times New Roman"/>
              </a:rPr>
              <a:t>微软的</a:t>
            </a:r>
            <a:r>
              <a:rPr lang="en-US" sz="2400" dirty="0" smtClean="0">
                <a:latin typeface="Calibri"/>
                <a:ea typeface="Calibri"/>
                <a:cs typeface="Times New Roman"/>
              </a:rPr>
              <a:t>Virtual Machine Manager </a:t>
            </a:r>
            <a:r>
              <a:rPr lang="zh-CN" altLang="en-US" sz="2400" dirty="0" smtClean="0">
                <a:latin typeface="Calibri"/>
                <a:ea typeface="Calibri"/>
                <a:cs typeface="Times New Roman"/>
              </a:rPr>
              <a:t>产品进一步将这个时间降低到</a:t>
            </a:r>
            <a:r>
              <a:rPr lang="en-US" altLang="zh-CN" sz="2400" b="1" dirty="0" smtClean="0">
                <a:solidFill>
                  <a:srgbClr val="FF0000"/>
                </a:solidFill>
                <a:latin typeface="Calibri"/>
                <a:ea typeface="Calibri"/>
                <a:cs typeface="Times New Roman"/>
              </a:rPr>
              <a:t>10</a:t>
            </a:r>
            <a:r>
              <a:rPr lang="zh-CN" altLang="en-US" sz="2400" b="1" dirty="0" smtClean="0">
                <a:solidFill>
                  <a:srgbClr val="FF0000"/>
                </a:solidFill>
                <a:latin typeface="Calibri"/>
                <a:ea typeface="Calibri"/>
                <a:cs typeface="Times New Roman"/>
              </a:rPr>
              <a:t>分钟</a:t>
            </a:r>
            <a:r>
              <a:rPr lang="zh-CN" altLang="en-US" sz="2400" dirty="0" smtClean="0">
                <a:latin typeface="Calibri"/>
                <a:ea typeface="Calibri"/>
                <a:cs typeface="Times New Roman"/>
              </a:rPr>
              <a:t>。</a:t>
            </a:r>
            <a:endParaRPr lang="en-US" sz="2400" dirty="0"/>
          </a:p>
        </p:txBody>
      </p:sp>
      <p:sp>
        <p:nvSpPr>
          <p:cNvPr id="11" name="Rectangle 10"/>
          <p:cNvSpPr/>
          <p:nvPr/>
        </p:nvSpPr>
        <p:spPr>
          <a:xfrm>
            <a:off x="928662" y="1928802"/>
            <a:ext cx="7086600" cy="1200329"/>
          </a:xfrm>
          <a:prstGeom prst="rect">
            <a:avLst/>
          </a:prstGeom>
        </p:spPr>
        <p:txBody>
          <a:bodyPr wrap="square">
            <a:spAutoFit/>
          </a:bodyPr>
          <a:lstStyle/>
          <a:p>
            <a:pPr algn="ctr"/>
            <a:r>
              <a:rPr lang="zh-CN" altLang="en-US" sz="2400" b="1" dirty="0" smtClean="0">
                <a:latin typeface="Calibri"/>
                <a:ea typeface="Calibri"/>
                <a:cs typeface="Times New Roman"/>
              </a:rPr>
              <a:t>“在美国服务器管理工业</a:t>
            </a:r>
            <a:r>
              <a:rPr lang="zh-CN" altLang="en-US" sz="2400" b="1" dirty="0">
                <a:ea typeface="Calibri"/>
                <a:cs typeface="Times New Roman"/>
              </a:rPr>
              <a:t>界</a:t>
            </a:r>
            <a:r>
              <a:rPr lang="zh-CN" altLang="en-US" sz="2400" b="1" dirty="0" smtClean="0">
                <a:ea typeface="Calibri"/>
                <a:cs typeface="Times New Roman"/>
              </a:rPr>
              <a:t>，据统计预算，使</a:t>
            </a:r>
            <a:r>
              <a:rPr lang="zh-CN" altLang="en-US" sz="2400" b="1" dirty="0">
                <a:ea typeface="Calibri"/>
                <a:cs typeface="Times New Roman"/>
              </a:rPr>
              <a:t>用虚拟</a:t>
            </a:r>
            <a:r>
              <a:rPr lang="zh-CN" altLang="en-US" sz="2400" b="1" dirty="0" smtClean="0">
                <a:ea typeface="Calibri"/>
                <a:cs typeface="Times New Roman"/>
              </a:rPr>
              <a:t>化</a:t>
            </a:r>
            <a:r>
              <a:rPr lang="zh-CN" altLang="en-US" sz="2400" b="1" dirty="0" smtClean="0">
                <a:solidFill>
                  <a:srgbClr val="FF0000"/>
                </a:solidFill>
                <a:ea typeface="Calibri"/>
                <a:cs typeface="Times New Roman"/>
              </a:rPr>
              <a:t>仅</a:t>
            </a:r>
            <a:r>
              <a:rPr lang="zh-CN" altLang="en-US" sz="2400" b="1" dirty="0" smtClean="0">
                <a:solidFill>
                  <a:srgbClr val="FF0000"/>
                </a:solidFill>
                <a:latin typeface="Calibri"/>
                <a:ea typeface="Calibri"/>
                <a:cs typeface="Times New Roman"/>
              </a:rPr>
              <a:t>仅在时间上</a:t>
            </a:r>
            <a:r>
              <a:rPr lang="zh-CN" altLang="en-US" sz="2400" b="1" dirty="0" smtClean="0">
                <a:latin typeface="Calibri"/>
                <a:ea typeface="Calibri"/>
                <a:cs typeface="Times New Roman"/>
              </a:rPr>
              <a:t>就可以为公司每年节省将近</a:t>
            </a:r>
            <a:r>
              <a:rPr lang="zh-CN" altLang="en-US" sz="2400" b="1" dirty="0">
                <a:solidFill>
                  <a:srgbClr val="FF0000"/>
                </a:solidFill>
                <a:latin typeface="Calibri"/>
                <a:ea typeface="Calibri"/>
                <a:cs typeface="Times New Roman"/>
              </a:rPr>
              <a:t>一百万</a:t>
            </a:r>
            <a:r>
              <a:rPr lang="zh-CN" altLang="en-US" sz="2400" b="1" dirty="0" smtClean="0">
                <a:solidFill>
                  <a:srgbClr val="FF0000"/>
                </a:solidFill>
                <a:latin typeface="Calibri"/>
                <a:ea typeface="Calibri"/>
                <a:cs typeface="Times New Roman"/>
              </a:rPr>
              <a:t>美元</a:t>
            </a:r>
            <a:r>
              <a:rPr lang="zh-CN" altLang="en-US" sz="2400" b="1" dirty="0" smtClean="0">
                <a:latin typeface="Calibri"/>
                <a:ea typeface="Calibri"/>
                <a:cs typeface="Times New Roman"/>
              </a:rPr>
              <a:t>（</a:t>
            </a:r>
            <a:r>
              <a:rPr lang="en-US" sz="2400" b="1" dirty="0" smtClean="0">
                <a:solidFill>
                  <a:srgbClr val="FF0000"/>
                </a:solidFill>
                <a:latin typeface="Calibri"/>
                <a:ea typeface="Calibri"/>
                <a:cs typeface="Times New Roman"/>
              </a:rPr>
              <a:t>U.S.$999,985</a:t>
            </a:r>
            <a:r>
              <a:rPr lang="zh-CN" altLang="en-US" sz="2400" b="1" dirty="0" smtClean="0">
                <a:latin typeface="Calibri"/>
                <a:ea typeface="Calibri"/>
                <a:cs typeface="Times New Roman"/>
              </a:rPr>
              <a:t>）。</a:t>
            </a:r>
            <a:r>
              <a:rPr lang="en-US" sz="2400" dirty="0" smtClean="0">
                <a:latin typeface="Calibri"/>
                <a:ea typeface="Calibri"/>
                <a:cs typeface="Times New Roman"/>
              </a:rPr>
              <a:t>”</a:t>
            </a:r>
          </a:p>
        </p:txBody>
      </p:sp>
      <p:sp>
        <p:nvSpPr>
          <p:cNvPr id="13" name="Title 1"/>
          <p:cNvSpPr txBox="1">
            <a:spLocks/>
          </p:cNvSpPr>
          <p:nvPr/>
        </p:nvSpPr>
        <p:spPr>
          <a:xfrm>
            <a:off x="214282" y="1857364"/>
            <a:ext cx="8286808" cy="1258681"/>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zh-CN" altLang="en-US" sz="4400" b="0" i="0" u="none" strike="noStrike" kern="1200" cap="none" spc="-150" normalizeH="0" baseline="0" noProof="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虚拟化真的是这样完美无缺的吗？</a:t>
            </a:r>
            <a:endParaRPr kumimoji="0" lang="en-US" sz="4400" b="0" i="0" u="none" strike="noStrike" kern="1200" cap="none" spc="-150" normalizeH="0" baseline="0" noProof="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12" name="Rectangle 11"/>
          <p:cNvSpPr/>
          <p:nvPr/>
        </p:nvSpPr>
        <p:spPr>
          <a:xfrm>
            <a:off x="-214346" y="3143248"/>
            <a:ext cx="8382000" cy="830997"/>
          </a:xfrm>
          <a:prstGeom prst="rect">
            <a:avLst/>
          </a:prstGeom>
        </p:spPr>
        <p:txBody>
          <a:bodyPr wrap="square">
            <a:spAutoFit/>
          </a:bodyPr>
          <a:lstStyle/>
          <a:p>
            <a:pPr algn="ctr"/>
            <a:r>
              <a:rPr lang="en-US" altLang="zh-CN" sz="4800" b="1" dirty="0" smtClean="0">
                <a:solidFill>
                  <a:srgbClr val="FF0000"/>
                </a:solidFill>
                <a:latin typeface="Calibri"/>
                <a:ea typeface="Calibri"/>
                <a:cs typeface="Times New Roman"/>
              </a:rPr>
              <a:t>4</a:t>
            </a:r>
            <a:r>
              <a:rPr lang="zh-CN" altLang="en-US" sz="4800" b="1" dirty="0" smtClean="0">
                <a:solidFill>
                  <a:srgbClr val="FF0000"/>
                </a:solidFill>
                <a:latin typeface="Calibri"/>
                <a:ea typeface="Calibri"/>
                <a:cs typeface="Times New Roman"/>
              </a:rPr>
              <a:t>个小时到两个星期</a:t>
            </a:r>
            <a:endParaRPr lang="en-US" sz="4800" dirty="0" smtClean="0">
              <a:solidFill>
                <a:srgbClr val="FF0000"/>
              </a:solidFill>
              <a:latin typeface="Calibri"/>
              <a:ea typeface="Calibri"/>
              <a:cs typeface="Times New Roman"/>
            </a:endParaRPr>
          </a:p>
        </p:txBody>
      </p:sp>
      <p:sp>
        <p:nvSpPr>
          <p:cNvPr id="14" name="Rectangle 13"/>
          <p:cNvSpPr/>
          <p:nvPr/>
        </p:nvSpPr>
        <p:spPr>
          <a:xfrm>
            <a:off x="0" y="3143248"/>
            <a:ext cx="8382000" cy="830997"/>
          </a:xfrm>
          <a:prstGeom prst="rect">
            <a:avLst/>
          </a:prstGeom>
        </p:spPr>
        <p:txBody>
          <a:bodyPr wrap="square">
            <a:spAutoFit/>
          </a:bodyPr>
          <a:lstStyle/>
          <a:p>
            <a:pPr algn="ctr"/>
            <a:r>
              <a:rPr lang="en-US" altLang="zh-CN" sz="4800" b="1" dirty="0" smtClean="0">
                <a:solidFill>
                  <a:srgbClr val="FF0000"/>
                </a:solidFill>
                <a:latin typeface="Calibri"/>
                <a:ea typeface="Calibri"/>
                <a:cs typeface="Times New Roman"/>
              </a:rPr>
              <a:t>20</a:t>
            </a:r>
            <a:r>
              <a:rPr lang="zh-CN" altLang="en-US" sz="4800" b="1" dirty="0" smtClean="0">
                <a:solidFill>
                  <a:srgbClr val="FF0000"/>
                </a:solidFill>
                <a:latin typeface="Calibri"/>
                <a:ea typeface="Calibri"/>
                <a:cs typeface="Times New Roman"/>
              </a:rPr>
              <a:t>分钟</a:t>
            </a:r>
            <a:endParaRPr lang="en-US" sz="4800" b="1" dirty="0" smtClean="0">
              <a:solidFill>
                <a:srgbClr val="FF0000"/>
              </a:solidFill>
              <a:latin typeface="Calibri"/>
              <a:ea typeface="Calibri"/>
              <a:cs typeface="Times New Roman"/>
            </a:endParaRPr>
          </a:p>
        </p:txBody>
      </p:sp>
      <p:sp>
        <p:nvSpPr>
          <p:cNvPr id="15" name="Rectangle 14"/>
          <p:cNvSpPr/>
          <p:nvPr/>
        </p:nvSpPr>
        <p:spPr>
          <a:xfrm>
            <a:off x="142844" y="3071810"/>
            <a:ext cx="8382000" cy="830997"/>
          </a:xfrm>
          <a:prstGeom prst="rect">
            <a:avLst/>
          </a:prstGeom>
        </p:spPr>
        <p:txBody>
          <a:bodyPr wrap="square">
            <a:spAutoFit/>
          </a:bodyPr>
          <a:lstStyle/>
          <a:p>
            <a:pPr algn="ctr"/>
            <a:r>
              <a:rPr lang="en-US" altLang="zh-CN" sz="4800" b="1" dirty="0" smtClean="0">
                <a:solidFill>
                  <a:srgbClr val="FF0000"/>
                </a:solidFill>
                <a:latin typeface="Calibri"/>
                <a:ea typeface="Calibri"/>
                <a:cs typeface="Times New Roman"/>
              </a:rPr>
              <a:t>10</a:t>
            </a:r>
            <a:r>
              <a:rPr lang="zh-CN" altLang="en-US" sz="4800" b="1" dirty="0" smtClean="0">
                <a:solidFill>
                  <a:srgbClr val="FF0000"/>
                </a:solidFill>
                <a:latin typeface="Calibri"/>
                <a:ea typeface="Calibri"/>
                <a:cs typeface="Times New Roman"/>
              </a:rPr>
              <a:t>分钟</a:t>
            </a:r>
            <a:endParaRPr lang="en-US" sz="4800" b="1" dirty="0" smtClean="0">
              <a:solidFill>
                <a:srgbClr val="FF0000"/>
              </a:solidFill>
              <a:latin typeface="Calibri"/>
              <a:ea typeface="Calibri"/>
              <a:cs typeface="Times New Roman"/>
            </a:endParaRPr>
          </a:p>
        </p:txBody>
      </p:sp>
      <p:sp>
        <p:nvSpPr>
          <p:cNvPr id="16" name="Rectangle 15"/>
          <p:cNvSpPr/>
          <p:nvPr/>
        </p:nvSpPr>
        <p:spPr>
          <a:xfrm>
            <a:off x="0" y="3143248"/>
            <a:ext cx="8382000" cy="830997"/>
          </a:xfrm>
          <a:prstGeom prst="rect">
            <a:avLst/>
          </a:prstGeom>
        </p:spPr>
        <p:txBody>
          <a:bodyPr wrap="square">
            <a:spAutoFit/>
          </a:bodyPr>
          <a:lstStyle/>
          <a:p>
            <a:pPr algn="ctr"/>
            <a:r>
              <a:rPr lang="zh-CN" altLang="en-US" sz="4800" b="1" dirty="0" smtClean="0">
                <a:solidFill>
                  <a:srgbClr val="FF0000"/>
                </a:solidFill>
                <a:latin typeface="Calibri"/>
                <a:ea typeface="Calibri"/>
                <a:cs typeface="Times New Roman"/>
              </a:rPr>
              <a:t>一百万美元</a:t>
            </a:r>
            <a:endParaRPr lang="en-US" sz="4800" b="1" dirty="0" smtClean="0">
              <a:solidFill>
                <a:srgbClr val="FF0000"/>
              </a:solidFill>
              <a:latin typeface="Calibri"/>
              <a:ea typeface="Calibri"/>
              <a:cs typeface="Times New Roman"/>
            </a:endParaRPr>
          </a:p>
        </p:txBody>
      </p:sp>
    </p:spTree>
    <p:extLst>
      <p:ext uri="{BB962C8B-B14F-4D97-AF65-F5344CB8AC3E}">
        <p14:creationId xmlns="" xmlns:p14="http://schemas.microsoft.com/office/powerpoint/2007/7/12/main" val="1134374972"/>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2" nodeType="afterEffect">
                                  <p:stCondLst>
                                    <p:cond delay="100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p:cTn id="10" dur="5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1" dur="5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2" dur="5000"/>
                                        <p:tgtEl>
                                          <p:spTgt spid="12">
                                            <p:txEl>
                                              <p:pRg st="0" end="0"/>
                                            </p:txEl>
                                          </p:spTgt>
                                        </p:tgtEl>
                                      </p:cBhvr>
                                    </p:animEffect>
                                  </p:childTnLst>
                                </p:cTn>
                              </p:par>
                            </p:childTnLst>
                          </p:cTn>
                        </p:par>
                        <p:par>
                          <p:cTn id="13" fill="hold">
                            <p:stCondLst>
                              <p:cond delay="6000"/>
                            </p:stCondLst>
                            <p:childTnLst>
                              <p:par>
                                <p:cTn id="14" presetID="53" presetClass="exit" presetSubtype="0" fill="hold" grpId="3" nodeType="afterEffect">
                                  <p:stCondLst>
                                    <p:cond delay="3000"/>
                                  </p:stCondLst>
                                  <p:childTnLst>
                                    <p:anim calcmode="lin" valueType="num">
                                      <p:cBhvr>
                                        <p:cTn id="15" dur="2000"/>
                                        <p:tgtEl>
                                          <p:spTgt spid="12">
                                            <p:txEl>
                                              <p:pRg st="0" end="0"/>
                                            </p:txEl>
                                          </p:spTgt>
                                        </p:tgtEl>
                                        <p:attrNameLst>
                                          <p:attrName>ppt_w</p:attrName>
                                        </p:attrNameLst>
                                      </p:cBhvr>
                                      <p:tavLst>
                                        <p:tav tm="0">
                                          <p:val>
                                            <p:strVal val="ppt_w"/>
                                          </p:val>
                                        </p:tav>
                                        <p:tav tm="100000">
                                          <p:val>
                                            <p:fltVal val="0"/>
                                          </p:val>
                                        </p:tav>
                                      </p:tavLst>
                                    </p:anim>
                                    <p:anim calcmode="lin" valueType="num">
                                      <p:cBhvr>
                                        <p:cTn id="16" dur="2000"/>
                                        <p:tgtEl>
                                          <p:spTgt spid="12">
                                            <p:txEl>
                                              <p:pRg st="0" end="0"/>
                                            </p:txEl>
                                          </p:spTgt>
                                        </p:tgtEl>
                                        <p:attrNameLst>
                                          <p:attrName>ppt_h</p:attrName>
                                        </p:attrNameLst>
                                      </p:cBhvr>
                                      <p:tavLst>
                                        <p:tav tm="0">
                                          <p:val>
                                            <p:strVal val="ppt_h"/>
                                          </p:val>
                                        </p:tav>
                                        <p:tav tm="100000">
                                          <p:val>
                                            <p:fltVal val="0"/>
                                          </p:val>
                                        </p:tav>
                                      </p:tavLst>
                                    </p:anim>
                                    <p:animEffect transition="out" filter="fade">
                                      <p:cBhvr>
                                        <p:cTn id="17" dur="2000"/>
                                        <p:tgtEl>
                                          <p:spTgt spid="12">
                                            <p:txEl>
                                              <p:pRg st="0" end="0"/>
                                            </p:txEl>
                                          </p:spTgt>
                                        </p:tgtEl>
                                      </p:cBhvr>
                                    </p:animEffect>
                                    <p:set>
                                      <p:cBhvr>
                                        <p:cTn id="18" dur="1" fill="hold">
                                          <p:stCondLst>
                                            <p:cond delay="1999"/>
                                          </p:stCondLst>
                                        </p:cTn>
                                        <p:tgtEl>
                                          <p:spTgt spid="12">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par>
                          <p:cTn id="26" fill="hold">
                            <p:stCondLst>
                              <p:cond delay="0"/>
                            </p:stCondLst>
                            <p:childTnLst>
                              <p:par>
                                <p:cTn id="27" presetID="53" presetClass="entr" presetSubtype="0"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1" dur="5000"/>
                                        <p:tgtEl>
                                          <p:spTgt spid="14">
                                            <p:txEl>
                                              <p:pRg st="0" end="0"/>
                                            </p:txEl>
                                          </p:spTgt>
                                        </p:tgtEl>
                                      </p:cBhvr>
                                    </p:animEffect>
                                  </p:childTnLst>
                                </p:cTn>
                              </p:par>
                            </p:childTnLst>
                          </p:cTn>
                        </p:par>
                        <p:par>
                          <p:cTn id="32" fill="hold">
                            <p:stCondLst>
                              <p:cond delay="5000"/>
                            </p:stCondLst>
                            <p:childTnLst>
                              <p:par>
                                <p:cTn id="33" presetID="53" presetClass="exit" presetSubtype="0" fill="hold" grpId="1" nodeType="afterEffect">
                                  <p:stCondLst>
                                    <p:cond delay="2000"/>
                                  </p:stCondLst>
                                  <p:childTnLst>
                                    <p:anim calcmode="lin" valueType="num">
                                      <p:cBhvr>
                                        <p:cTn id="34" dur="2000"/>
                                        <p:tgtEl>
                                          <p:spTgt spid="14">
                                            <p:txEl>
                                              <p:pRg st="0" end="0"/>
                                            </p:txEl>
                                          </p:spTgt>
                                        </p:tgtEl>
                                        <p:attrNameLst>
                                          <p:attrName>ppt_w</p:attrName>
                                        </p:attrNameLst>
                                      </p:cBhvr>
                                      <p:tavLst>
                                        <p:tav tm="0">
                                          <p:val>
                                            <p:strVal val="ppt_w"/>
                                          </p:val>
                                        </p:tav>
                                        <p:tav tm="100000">
                                          <p:val>
                                            <p:fltVal val="0"/>
                                          </p:val>
                                        </p:tav>
                                      </p:tavLst>
                                    </p:anim>
                                    <p:anim calcmode="lin" valueType="num">
                                      <p:cBhvr>
                                        <p:cTn id="35" dur="2000"/>
                                        <p:tgtEl>
                                          <p:spTgt spid="14">
                                            <p:txEl>
                                              <p:pRg st="0" end="0"/>
                                            </p:txEl>
                                          </p:spTgt>
                                        </p:tgtEl>
                                        <p:attrNameLst>
                                          <p:attrName>ppt_h</p:attrName>
                                        </p:attrNameLst>
                                      </p:cBhvr>
                                      <p:tavLst>
                                        <p:tav tm="0">
                                          <p:val>
                                            <p:strVal val="ppt_h"/>
                                          </p:val>
                                        </p:tav>
                                        <p:tav tm="100000">
                                          <p:val>
                                            <p:fltVal val="0"/>
                                          </p:val>
                                        </p:tav>
                                      </p:tavLst>
                                    </p:anim>
                                    <p:animEffect transition="out" filter="fade">
                                      <p:cBhvr>
                                        <p:cTn id="36" dur="2000"/>
                                        <p:tgtEl>
                                          <p:spTgt spid="14">
                                            <p:txEl>
                                              <p:pRg st="0" end="0"/>
                                            </p:txEl>
                                          </p:spTgt>
                                        </p:tgtEl>
                                      </p:cBhvr>
                                    </p:animEffect>
                                    <p:set>
                                      <p:cBhvr>
                                        <p:cTn id="37" dur="1" fill="hold">
                                          <p:stCondLst>
                                            <p:cond delay="1999"/>
                                          </p:stCondLst>
                                        </p:cTn>
                                        <p:tgtEl>
                                          <p:spTgt spid="14">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childTnLst>
                          </p:cTn>
                        </p:par>
                        <p:par>
                          <p:cTn id="45" fill="hold">
                            <p:stCondLst>
                              <p:cond delay="0"/>
                            </p:stCondLst>
                            <p:childTnLst>
                              <p:par>
                                <p:cTn id="46" presetID="53" presetClass="entr" presetSubtype="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p:cTn id="48" dur="5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9" dur="5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0" dur="5000"/>
                                        <p:tgtEl>
                                          <p:spTgt spid="15">
                                            <p:txEl>
                                              <p:pRg st="0" end="0"/>
                                            </p:txEl>
                                          </p:spTgt>
                                        </p:tgtEl>
                                      </p:cBhvr>
                                    </p:animEffect>
                                  </p:childTnLst>
                                </p:cTn>
                              </p:par>
                            </p:childTnLst>
                          </p:cTn>
                        </p:par>
                        <p:par>
                          <p:cTn id="51" fill="hold">
                            <p:stCondLst>
                              <p:cond delay="5000"/>
                            </p:stCondLst>
                            <p:childTnLst>
                              <p:par>
                                <p:cTn id="52" presetID="53" presetClass="exit" presetSubtype="0" fill="hold" grpId="1" nodeType="afterEffect">
                                  <p:stCondLst>
                                    <p:cond delay="2000"/>
                                  </p:stCondLst>
                                  <p:childTnLst>
                                    <p:anim calcmode="lin" valueType="num">
                                      <p:cBhvr>
                                        <p:cTn id="53" dur="2000"/>
                                        <p:tgtEl>
                                          <p:spTgt spid="15">
                                            <p:txEl>
                                              <p:pRg st="0" end="0"/>
                                            </p:txEl>
                                          </p:spTgt>
                                        </p:tgtEl>
                                        <p:attrNameLst>
                                          <p:attrName>ppt_w</p:attrName>
                                        </p:attrNameLst>
                                      </p:cBhvr>
                                      <p:tavLst>
                                        <p:tav tm="0">
                                          <p:val>
                                            <p:strVal val="ppt_w"/>
                                          </p:val>
                                        </p:tav>
                                        <p:tav tm="100000">
                                          <p:val>
                                            <p:fltVal val="0"/>
                                          </p:val>
                                        </p:tav>
                                      </p:tavLst>
                                    </p:anim>
                                    <p:anim calcmode="lin" valueType="num">
                                      <p:cBhvr>
                                        <p:cTn id="54" dur="2000"/>
                                        <p:tgtEl>
                                          <p:spTgt spid="15">
                                            <p:txEl>
                                              <p:pRg st="0" end="0"/>
                                            </p:txEl>
                                          </p:spTgt>
                                        </p:tgtEl>
                                        <p:attrNameLst>
                                          <p:attrName>ppt_h</p:attrName>
                                        </p:attrNameLst>
                                      </p:cBhvr>
                                      <p:tavLst>
                                        <p:tav tm="0">
                                          <p:val>
                                            <p:strVal val="ppt_h"/>
                                          </p:val>
                                        </p:tav>
                                        <p:tav tm="100000">
                                          <p:val>
                                            <p:fltVal val="0"/>
                                          </p:val>
                                        </p:tav>
                                      </p:tavLst>
                                    </p:anim>
                                    <p:animEffect transition="out" filter="fade">
                                      <p:cBhvr>
                                        <p:cTn id="55" dur="2000"/>
                                        <p:tgtEl>
                                          <p:spTgt spid="15">
                                            <p:txEl>
                                              <p:pRg st="0" end="0"/>
                                            </p:txEl>
                                          </p:spTgt>
                                        </p:tgtEl>
                                      </p:cBhvr>
                                    </p:animEffect>
                                    <p:set>
                                      <p:cBhvr>
                                        <p:cTn id="56" dur="1" fill="hold">
                                          <p:stCondLst>
                                            <p:cond delay="1999"/>
                                          </p:stCondLst>
                                        </p:cTn>
                                        <p:tgtEl>
                                          <p:spTgt spid="15">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hidden"/>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childTnLst>
                                </p:cTn>
                              </p:par>
                            </p:childTnLst>
                          </p:cTn>
                        </p:par>
                        <p:par>
                          <p:cTn id="64" fill="hold">
                            <p:stCondLst>
                              <p:cond delay="0"/>
                            </p:stCondLst>
                            <p:childTnLst>
                              <p:par>
                                <p:cTn id="65" presetID="53" presetClass="entr" presetSubtype="0"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p:cTn id="67" dur="5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8" dur="5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9" dur="5000"/>
                                        <p:tgtEl>
                                          <p:spTgt spid="16">
                                            <p:txEl>
                                              <p:pRg st="0" end="0"/>
                                            </p:txEl>
                                          </p:spTgt>
                                        </p:tgtEl>
                                      </p:cBhvr>
                                    </p:animEffect>
                                  </p:childTnLst>
                                </p:cTn>
                              </p:par>
                            </p:childTnLst>
                          </p:cTn>
                        </p:par>
                        <p:par>
                          <p:cTn id="70" fill="hold">
                            <p:stCondLst>
                              <p:cond delay="5000"/>
                            </p:stCondLst>
                            <p:childTnLst>
                              <p:par>
                                <p:cTn id="71" presetID="53" presetClass="exit" presetSubtype="0" fill="hold" grpId="1" nodeType="afterEffect">
                                  <p:stCondLst>
                                    <p:cond delay="2000"/>
                                  </p:stCondLst>
                                  <p:childTnLst>
                                    <p:anim calcmode="lin" valueType="num">
                                      <p:cBhvr>
                                        <p:cTn id="72" dur="2000"/>
                                        <p:tgtEl>
                                          <p:spTgt spid="16">
                                            <p:txEl>
                                              <p:pRg st="0" end="0"/>
                                            </p:txEl>
                                          </p:spTgt>
                                        </p:tgtEl>
                                        <p:attrNameLst>
                                          <p:attrName>ppt_w</p:attrName>
                                        </p:attrNameLst>
                                      </p:cBhvr>
                                      <p:tavLst>
                                        <p:tav tm="0">
                                          <p:val>
                                            <p:strVal val="ppt_w"/>
                                          </p:val>
                                        </p:tav>
                                        <p:tav tm="100000">
                                          <p:val>
                                            <p:fltVal val="0"/>
                                          </p:val>
                                        </p:tav>
                                      </p:tavLst>
                                    </p:anim>
                                    <p:anim calcmode="lin" valueType="num">
                                      <p:cBhvr>
                                        <p:cTn id="73" dur="2000"/>
                                        <p:tgtEl>
                                          <p:spTgt spid="16">
                                            <p:txEl>
                                              <p:pRg st="0" end="0"/>
                                            </p:txEl>
                                          </p:spTgt>
                                        </p:tgtEl>
                                        <p:attrNameLst>
                                          <p:attrName>ppt_h</p:attrName>
                                        </p:attrNameLst>
                                      </p:cBhvr>
                                      <p:tavLst>
                                        <p:tav tm="0">
                                          <p:val>
                                            <p:strVal val="ppt_h"/>
                                          </p:val>
                                        </p:tav>
                                        <p:tav tm="100000">
                                          <p:val>
                                            <p:fltVal val="0"/>
                                          </p:val>
                                        </p:tav>
                                      </p:tavLst>
                                    </p:anim>
                                    <p:animEffect transition="out" filter="fade">
                                      <p:cBhvr>
                                        <p:cTn id="74" dur="2000"/>
                                        <p:tgtEl>
                                          <p:spTgt spid="16">
                                            <p:txEl>
                                              <p:pRg st="0" end="0"/>
                                            </p:txEl>
                                          </p:spTgt>
                                        </p:tgtEl>
                                      </p:cBhvr>
                                    </p:animEffect>
                                    <p:set>
                                      <p:cBhvr>
                                        <p:cTn id="75" dur="1" fill="hold">
                                          <p:stCondLst>
                                            <p:cond delay="1999"/>
                                          </p:stCondLst>
                                        </p:cTn>
                                        <p:tgtEl>
                                          <p:spTgt spid="16">
                                            <p:txEl>
                                              <p:pRg st="0" end="0"/>
                                            </p:tx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1">
                                            <p:txEl>
                                              <p:pRg st="0" end="0"/>
                                            </p:txEl>
                                          </p:spTgt>
                                        </p:tgtEl>
                                        <p:attrNameLst>
                                          <p:attrName>style.visibility</p:attrName>
                                        </p:attrNameLst>
                                      </p:cBhvr>
                                      <p:to>
                                        <p:strVal val="hidden"/>
                                      </p:to>
                                    </p:set>
                                  </p:childTnLst>
                                </p:cTn>
                              </p:par>
                            </p:childTnLst>
                          </p:cTn>
                        </p:par>
                        <p:par>
                          <p:cTn id="80" fill="hold">
                            <p:stCondLst>
                              <p:cond delay="0"/>
                            </p:stCondLst>
                            <p:childTnLst>
                              <p:par>
                                <p:cTn id="81" presetID="53" presetClass="entr" presetSubtype="0" fill="hold" grpId="1"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2000" fill="hold"/>
                                        <p:tgtEl>
                                          <p:spTgt spid="13"/>
                                        </p:tgtEl>
                                        <p:attrNameLst>
                                          <p:attrName>ppt_w</p:attrName>
                                        </p:attrNameLst>
                                      </p:cBhvr>
                                      <p:tavLst>
                                        <p:tav tm="0">
                                          <p:val>
                                            <p:fltVal val="0"/>
                                          </p:val>
                                        </p:tav>
                                        <p:tav tm="100000">
                                          <p:val>
                                            <p:strVal val="#ppt_w"/>
                                          </p:val>
                                        </p:tav>
                                      </p:tavLst>
                                    </p:anim>
                                    <p:anim calcmode="lin" valueType="num">
                                      <p:cBhvr>
                                        <p:cTn id="84" dur="2000" fill="hold"/>
                                        <p:tgtEl>
                                          <p:spTgt spid="13"/>
                                        </p:tgtEl>
                                        <p:attrNameLst>
                                          <p:attrName>ppt_h</p:attrName>
                                        </p:attrNameLst>
                                      </p:cBhvr>
                                      <p:tavLst>
                                        <p:tav tm="0">
                                          <p:val>
                                            <p:fltVal val="0"/>
                                          </p:val>
                                        </p:tav>
                                        <p:tav tm="100000">
                                          <p:val>
                                            <p:strVal val="#ppt_h"/>
                                          </p:val>
                                        </p:tav>
                                      </p:tavLst>
                                    </p:anim>
                                    <p:animEffect transition="in" filter="fade">
                                      <p:cBhvr>
                                        <p:cTn id="8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9" grpId="0" build="allAtOnce"/>
      <p:bldP spid="9" grpId="1" build="allAtOnce"/>
      <p:bldP spid="10" grpId="0" build="allAtOnce"/>
      <p:bldP spid="10" grpId="1" build="allAtOnce"/>
      <p:bldP spid="11" grpId="0" build="allAtOnce"/>
      <p:bldP spid="11" grpId="1" build="allAtOnce"/>
      <p:bldP spid="13" grpId="1"/>
      <p:bldP spid="12" grpId="2" build="allAtOnce"/>
      <p:bldP spid="12" grpId="3" build="allAtOnce"/>
      <p:bldP spid="14" grpId="0" build="allAtOnce"/>
      <p:bldP spid="14" grpId="1" build="allAtOnce"/>
      <p:bldP spid="15" grpId="0" build="allAtOnce"/>
      <p:bldP spid="15" grpId="1" build="allAtOnce"/>
      <p:bldP spid="16" grpId="0" build="allAtOnce"/>
      <p:bldP spid="16"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ersona-Apps"/>
          <p:cNvGrpSpPr/>
          <p:nvPr/>
        </p:nvGrpSpPr>
        <p:grpSpPr>
          <a:xfrm>
            <a:off x="533401" y="1475396"/>
            <a:ext cx="914400" cy="1295585"/>
            <a:chOff x="381000" y="1524000"/>
            <a:chExt cx="1143000" cy="1619482"/>
          </a:xfrm>
        </p:grpSpPr>
        <p:pic>
          <p:nvPicPr>
            <p:cNvPr id="47" name="Man" descr="User_Generic_Male02_Brunette.png"/>
            <p:cNvPicPr>
              <a:picLocks noChangeAspect="1"/>
            </p:cNvPicPr>
            <p:nvPr/>
          </p:nvPicPr>
          <p:blipFill>
            <a:blip r:embed="rId3" cstate="print"/>
            <a:stretch>
              <a:fillRect/>
            </a:stretch>
          </p:blipFill>
          <p:spPr>
            <a:xfrm>
              <a:off x="381000" y="1524000"/>
              <a:ext cx="1143000" cy="1391010"/>
            </a:xfrm>
            <a:prstGeom prst="rect">
              <a:avLst/>
            </a:prstGeom>
          </p:spPr>
        </p:pic>
        <p:pic>
          <p:nvPicPr>
            <p:cNvPr id="42" name="Application" descr="Box-Glass-BlueArrow.png"/>
            <p:cNvPicPr>
              <a:picLocks noChangeAspect="1"/>
            </p:cNvPicPr>
            <p:nvPr/>
          </p:nvPicPr>
          <p:blipFill>
            <a:blip r:embed="rId4" cstate="print"/>
            <a:stretch>
              <a:fillRect/>
            </a:stretch>
          </p:blipFill>
          <p:spPr>
            <a:xfrm>
              <a:off x="685800" y="2521554"/>
              <a:ext cx="685800" cy="621928"/>
            </a:xfrm>
            <a:prstGeom prst="rect">
              <a:avLst/>
            </a:prstGeom>
          </p:spPr>
        </p:pic>
      </p:grpSp>
      <p:pic>
        <p:nvPicPr>
          <p:cNvPr id="103" name="Man - Al by himself" descr="User_Generic_Male02_Brunette.png"/>
          <p:cNvPicPr>
            <a:picLocks noChangeAspect="1"/>
          </p:cNvPicPr>
          <p:nvPr/>
        </p:nvPicPr>
        <p:blipFill>
          <a:blip r:embed="rId3" cstate="print"/>
          <a:stretch>
            <a:fillRect/>
          </a:stretch>
        </p:blipFill>
        <p:spPr>
          <a:xfrm>
            <a:off x="3733800" y="3962400"/>
            <a:ext cx="1753190" cy="2133600"/>
          </a:xfrm>
          <a:prstGeom prst="rect">
            <a:avLst/>
          </a:prstGeom>
        </p:spPr>
      </p:pic>
      <p:grpSp>
        <p:nvGrpSpPr>
          <p:cNvPr id="3" name="Help Desk"/>
          <p:cNvGrpSpPr/>
          <p:nvPr/>
        </p:nvGrpSpPr>
        <p:grpSpPr>
          <a:xfrm>
            <a:off x="5201878" y="4893658"/>
            <a:ext cx="817922" cy="897542"/>
            <a:chOff x="7086600" y="5181600"/>
            <a:chExt cx="718312" cy="788235"/>
          </a:xfrm>
        </p:grpSpPr>
        <p:pic>
          <p:nvPicPr>
            <p:cNvPr id="132" name="Woman" descr="User_Diane_yellowjacket.png"/>
            <p:cNvPicPr>
              <a:picLocks noChangeAspect="1"/>
            </p:cNvPicPr>
            <p:nvPr/>
          </p:nvPicPr>
          <p:blipFill>
            <a:blip r:embed="rId5" cstate="print"/>
            <a:stretch>
              <a:fillRect/>
            </a:stretch>
          </p:blipFill>
          <p:spPr>
            <a:xfrm>
              <a:off x="7239000" y="5181600"/>
              <a:ext cx="565912" cy="788235"/>
            </a:xfrm>
            <a:prstGeom prst="rect">
              <a:avLst/>
            </a:prstGeom>
          </p:spPr>
        </p:pic>
        <p:pic>
          <p:nvPicPr>
            <p:cNvPr id="133" name="Icon_Info" descr="icon_Info.png"/>
            <p:cNvPicPr>
              <a:picLocks noChangeAspect="1"/>
            </p:cNvPicPr>
            <p:nvPr/>
          </p:nvPicPr>
          <p:blipFill>
            <a:blip r:embed="rId6" cstate="print"/>
            <a:stretch>
              <a:fillRect/>
            </a:stretch>
          </p:blipFill>
          <p:spPr>
            <a:xfrm>
              <a:off x="7086600" y="5486400"/>
              <a:ext cx="381000" cy="381000"/>
            </a:xfrm>
            <a:prstGeom prst="rect">
              <a:avLst/>
            </a:prstGeom>
          </p:spPr>
        </p:pic>
      </p:grpSp>
      <p:pic>
        <p:nvPicPr>
          <p:cNvPr id="128" name="Icon_Lock" descr="icon_Lock.png"/>
          <p:cNvPicPr>
            <a:picLocks noChangeAspect="1"/>
          </p:cNvPicPr>
          <p:nvPr/>
        </p:nvPicPr>
        <p:blipFill>
          <a:blip r:embed="rId7" cstate="print"/>
          <a:stretch>
            <a:fillRect/>
          </a:stretch>
        </p:blipFill>
        <p:spPr>
          <a:xfrm>
            <a:off x="4962924" y="5181600"/>
            <a:ext cx="980676" cy="996886"/>
          </a:xfrm>
          <a:prstGeom prst="rect">
            <a:avLst/>
          </a:prstGeom>
        </p:spPr>
      </p:pic>
      <p:sp>
        <p:nvSpPr>
          <p:cNvPr id="39" name="Title 38"/>
          <p:cNvSpPr>
            <a:spLocks noGrp="1"/>
          </p:cNvSpPr>
          <p:nvPr>
            <p:ph type="title"/>
          </p:nvPr>
        </p:nvSpPr>
        <p:spPr>
          <a:xfrm>
            <a:off x="387054" y="228602"/>
            <a:ext cx="8375946" cy="637097"/>
          </a:xfrm>
        </p:spPr>
        <p:txBody>
          <a:bodyPr>
            <a:noAutofit/>
          </a:bodyPr>
          <a:lstStyle/>
          <a:p>
            <a:r>
              <a:rPr lang="zh-CN" altLang="en-US" dirty="0" smtClean="0"/>
              <a:t>虚拟化带来的挑战</a:t>
            </a:r>
            <a:endParaRPr lang="en-US" dirty="0"/>
          </a:p>
        </p:txBody>
      </p:sp>
      <p:pic>
        <p:nvPicPr>
          <p:cNvPr id="45" name="Question Mark" descr="questionmark.png"/>
          <p:cNvPicPr>
            <a:picLocks noChangeAspect="1"/>
          </p:cNvPicPr>
          <p:nvPr/>
        </p:nvPicPr>
        <p:blipFill>
          <a:blip r:embed="rId8" cstate="print"/>
          <a:stretch>
            <a:fillRect/>
          </a:stretch>
        </p:blipFill>
        <p:spPr>
          <a:xfrm>
            <a:off x="4114800" y="3810002"/>
            <a:ext cx="569954" cy="1034811"/>
          </a:xfrm>
          <a:prstGeom prst="rect">
            <a:avLst/>
          </a:prstGeom>
        </p:spPr>
      </p:pic>
      <p:sp>
        <p:nvSpPr>
          <p:cNvPr id="100" name="Timeline"/>
          <p:cNvSpPr txBox="1"/>
          <p:nvPr/>
        </p:nvSpPr>
        <p:spPr>
          <a:xfrm>
            <a:off x="304800" y="3242846"/>
            <a:ext cx="595035" cy="338554"/>
          </a:xfrm>
          <a:prstGeom prst="rect">
            <a:avLst/>
          </a:prstGeom>
          <a:noFill/>
        </p:spPr>
        <p:txBody>
          <a:bodyPr wrap="none" rtlCol="0">
            <a:spAutoFit/>
          </a:bodyPr>
          <a:lstStyle/>
          <a:p>
            <a:r>
              <a:rPr lang="zh-CN" alt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时间</a:t>
            </a:r>
            <a:endPar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10" name="Application" descr="Box-Glass-BlueArrow.png"/>
          <p:cNvPicPr>
            <a:picLocks noChangeAspect="1"/>
          </p:cNvPicPr>
          <p:nvPr/>
        </p:nvPicPr>
        <p:blipFill>
          <a:blip r:embed="rId9" cstate="print"/>
          <a:stretch>
            <a:fillRect/>
          </a:stretch>
        </p:blipFill>
        <p:spPr>
          <a:xfrm>
            <a:off x="2813640" y="4936938"/>
            <a:ext cx="843961" cy="765358"/>
          </a:xfrm>
          <a:prstGeom prst="rect">
            <a:avLst/>
          </a:prstGeom>
        </p:spPr>
      </p:pic>
      <p:grpSp>
        <p:nvGrpSpPr>
          <p:cNvPr id="4" name="Servers"/>
          <p:cNvGrpSpPr/>
          <p:nvPr/>
        </p:nvGrpSpPr>
        <p:grpSpPr>
          <a:xfrm>
            <a:off x="2819400" y="5328238"/>
            <a:ext cx="1103790" cy="843962"/>
            <a:chOff x="5181600" y="838200"/>
            <a:chExt cx="1773940" cy="1356362"/>
          </a:xfrm>
        </p:grpSpPr>
        <p:pic>
          <p:nvPicPr>
            <p:cNvPr id="114" name="Server" descr="black-rack-server.png"/>
            <p:cNvPicPr>
              <a:picLocks noChangeAspect="1"/>
            </p:cNvPicPr>
            <p:nvPr/>
          </p:nvPicPr>
          <p:blipFill>
            <a:blip r:embed="rId10" cstate="print"/>
            <a:stretch>
              <a:fillRect/>
            </a:stretch>
          </p:blipFill>
          <p:spPr>
            <a:xfrm>
              <a:off x="5181600" y="1295400"/>
              <a:ext cx="1773940" cy="899162"/>
            </a:xfrm>
            <a:prstGeom prst="rect">
              <a:avLst/>
            </a:prstGeom>
          </p:spPr>
        </p:pic>
        <p:pic>
          <p:nvPicPr>
            <p:cNvPr id="115" name="Server" descr="black-rack-server.png"/>
            <p:cNvPicPr>
              <a:picLocks noChangeAspect="1"/>
            </p:cNvPicPr>
            <p:nvPr/>
          </p:nvPicPr>
          <p:blipFill>
            <a:blip r:embed="rId10" cstate="print"/>
            <a:stretch>
              <a:fillRect/>
            </a:stretch>
          </p:blipFill>
          <p:spPr>
            <a:xfrm>
              <a:off x="5181600" y="1066800"/>
              <a:ext cx="1773940" cy="899162"/>
            </a:xfrm>
            <a:prstGeom prst="rect">
              <a:avLst/>
            </a:prstGeom>
          </p:spPr>
        </p:pic>
        <p:pic>
          <p:nvPicPr>
            <p:cNvPr id="116" name="Server" descr="black-rack-server.png"/>
            <p:cNvPicPr>
              <a:picLocks noChangeAspect="1"/>
            </p:cNvPicPr>
            <p:nvPr/>
          </p:nvPicPr>
          <p:blipFill>
            <a:blip r:embed="rId10" cstate="print"/>
            <a:stretch>
              <a:fillRect/>
            </a:stretch>
          </p:blipFill>
          <p:spPr>
            <a:xfrm>
              <a:off x="5181600" y="838200"/>
              <a:ext cx="1773940" cy="899162"/>
            </a:xfrm>
            <a:prstGeom prst="rect">
              <a:avLst/>
            </a:prstGeom>
          </p:spPr>
        </p:pic>
      </p:grpSp>
      <p:grpSp>
        <p:nvGrpSpPr>
          <p:cNvPr id="5" name="Databases"/>
          <p:cNvGrpSpPr/>
          <p:nvPr/>
        </p:nvGrpSpPr>
        <p:grpSpPr>
          <a:xfrm>
            <a:off x="3505201" y="5593990"/>
            <a:ext cx="866559" cy="730610"/>
            <a:chOff x="2514600" y="3276600"/>
            <a:chExt cx="903793" cy="762001"/>
          </a:xfrm>
        </p:grpSpPr>
        <p:pic>
          <p:nvPicPr>
            <p:cNvPr id="120" name="Database" descr="database.png"/>
            <p:cNvPicPr>
              <a:picLocks noChangeAspect="1"/>
            </p:cNvPicPr>
            <p:nvPr/>
          </p:nvPicPr>
          <p:blipFill>
            <a:blip r:embed="rId11" cstate="print"/>
            <a:stretch>
              <a:fillRect/>
            </a:stretch>
          </p:blipFill>
          <p:spPr>
            <a:xfrm>
              <a:off x="2971800" y="3276600"/>
              <a:ext cx="446593" cy="609600"/>
            </a:xfrm>
            <a:prstGeom prst="rect">
              <a:avLst/>
            </a:prstGeom>
          </p:spPr>
        </p:pic>
        <p:pic>
          <p:nvPicPr>
            <p:cNvPr id="121" name="Database" descr="database.png"/>
            <p:cNvPicPr>
              <a:picLocks noChangeAspect="1"/>
            </p:cNvPicPr>
            <p:nvPr/>
          </p:nvPicPr>
          <p:blipFill>
            <a:blip r:embed="rId11" cstate="print"/>
            <a:stretch>
              <a:fillRect/>
            </a:stretch>
          </p:blipFill>
          <p:spPr>
            <a:xfrm>
              <a:off x="2514600" y="3276601"/>
              <a:ext cx="446593" cy="609600"/>
            </a:xfrm>
            <a:prstGeom prst="rect">
              <a:avLst/>
            </a:prstGeom>
          </p:spPr>
        </p:pic>
        <p:pic>
          <p:nvPicPr>
            <p:cNvPr id="122" name="Database" descr="database.png"/>
            <p:cNvPicPr>
              <a:picLocks noChangeAspect="1"/>
            </p:cNvPicPr>
            <p:nvPr/>
          </p:nvPicPr>
          <p:blipFill>
            <a:blip r:embed="rId11" cstate="print"/>
            <a:stretch>
              <a:fillRect/>
            </a:stretch>
          </p:blipFill>
          <p:spPr>
            <a:xfrm>
              <a:off x="2743200" y="3429001"/>
              <a:ext cx="446593" cy="609600"/>
            </a:xfrm>
            <a:prstGeom prst="rect">
              <a:avLst/>
            </a:prstGeom>
          </p:spPr>
        </p:pic>
      </p:grpSp>
      <p:pic>
        <p:nvPicPr>
          <p:cNvPr id="125" name="Icon_Network" descr="network.png"/>
          <p:cNvPicPr>
            <a:picLocks noChangeAspect="1"/>
          </p:cNvPicPr>
          <p:nvPr/>
        </p:nvPicPr>
        <p:blipFill>
          <a:blip r:embed="rId12" cstate="print"/>
          <a:stretch>
            <a:fillRect/>
          </a:stretch>
        </p:blipFill>
        <p:spPr>
          <a:xfrm>
            <a:off x="4114801" y="5488770"/>
            <a:ext cx="1082775" cy="912030"/>
          </a:xfrm>
          <a:prstGeom prst="rect">
            <a:avLst/>
          </a:prstGeom>
        </p:spPr>
      </p:pic>
      <p:sp>
        <p:nvSpPr>
          <p:cNvPr id="140" name="Rectangle 139"/>
          <p:cNvSpPr/>
          <p:nvPr/>
        </p:nvSpPr>
        <p:spPr bwMode="auto">
          <a:xfrm>
            <a:off x="1143000" y="1219200"/>
            <a:ext cx="1143000" cy="1371600"/>
          </a:xfrm>
          <a:prstGeom prst="rect">
            <a:avLst/>
          </a:prstGeom>
          <a:solidFill>
            <a:schemeClr val="bg2">
              <a:lumMod val="20000"/>
              <a:lumOff val="80000"/>
            </a:schemeClr>
          </a:solidFill>
          <a:ln>
            <a:headEnd type="none" w="med" len="med"/>
            <a:tailEnd type="none" w="med" len="med"/>
          </a:ln>
          <a:scene3d>
            <a:camera prst="isometricOffAxis2Right"/>
            <a:lightRig rig="glow" dir="t">
              <a:rot lat="0" lon="0" rev="6360000"/>
            </a:lightRig>
          </a:scene3d>
          <a:sp3d>
            <a:bevelT w="25400" h="508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Persona-Servers"/>
          <p:cNvGrpSpPr/>
          <p:nvPr/>
        </p:nvGrpSpPr>
        <p:grpSpPr>
          <a:xfrm>
            <a:off x="1805626" y="1475396"/>
            <a:ext cx="937575" cy="1321133"/>
            <a:chOff x="1813560" y="1524000"/>
            <a:chExt cx="1171969" cy="1651417"/>
          </a:xfrm>
        </p:grpSpPr>
        <p:pic>
          <p:nvPicPr>
            <p:cNvPr id="74" name="Man" descr="User_Generic_Male02_Brunette.png"/>
            <p:cNvPicPr>
              <a:picLocks noChangeAspect="1"/>
            </p:cNvPicPr>
            <p:nvPr/>
          </p:nvPicPr>
          <p:blipFill>
            <a:blip r:embed="rId3" cstate="print"/>
            <a:stretch>
              <a:fillRect/>
            </a:stretch>
          </p:blipFill>
          <p:spPr>
            <a:xfrm>
              <a:off x="1813560" y="1524000"/>
              <a:ext cx="1143000" cy="1391010"/>
            </a:xfrm>
            <a:prstGeom prst="rect">
              <a:avLst/>
            </a:prstGeom>
          </p:spPr>
        </p:pic>
        <p:grpSp>
          <p:nvGrpSpPr>
            <p:cNvPr id="7" name="Servers"/>
            <p:cNvGrpSpPr/>
            <p:nvPr/>
          </p:nvGrpSpPr>
          <p:grpSpPr>
            <a:xfrm>
              <a:off x="2088594" y="2489617"/>
              <a:ext cx="896935" cy="685800"/>
              <a:chOff x="5181600" y="838200"/>
              <a:chExt cx="1773940" cy="1356362"/>
            </a:xfrm>
          </p:grpSpPr>
          <p:pic>
            <p:nvPicPr>
              <p:cNvPr id="54" name="Server" descr="black-rack-server.png"/>
              <p:cNvPicPr>
                <a:picLocks noChangeAspect="1"/>
              </p:cNvPicPr>
              <p:nvPr/>
            </p:nvPicPr>
            <p:blipFill>
              <a:blip r:embed="rId13" cstate="print"/>
              <a:stretch>
                <a:fillRect/>
              </a:stretch>
            </p:blipFill>
            <p:spPr>
              <a:xfrm>
                <a:off x="5181600" y="1295400"/>
                <a:ext cx="1773940" cy="899162"/>
              </a:xfrm>
              <a:prstGeom prst="rect">
                <a:avLst/>
              </a:prstGeom>
            </p:spPr>
          </p:pic>
          <p:pic>
            <p:nvPicPr>
              <p:cNvPr id="55" name="Server" descr="black-rack-server.png"/>
              <p:cNvPicPr>
                <a:picLocks noChangeAspect="1"/>
              </p:cNvPicPr>
              <p:nvPr/>
            </p:nvPicPr>
            <p:blipFill>
              <a:blip r:embed="rId13" cstate="print"/>
              <a:stretch>
                <a:fillRect/>
              </a:stretch>
            </p:blipFill>
            <p:spPr>
              <a:xfrm>
                <a:off x="5181600" y="1066800"/>
                <a:ext cx="1773940" cy="899162"/>
              </a:xfrm>
              <a:prstGeom prst="rect">
                <a:avLst/>
              </a:prstGeom>
            </p:spPr>
          </p:pic>
          <p:pic>
            <p:nvPicPr>
              <p:cNvPr id="56" name="Server" descr="black-rack-server.png"/>
              <p:cNvPicPr>
                <a:picLocks noChangeAspect="1"/>
              </p:cNvPicPr>
              <p:nvPr/>
            </p:nvPicPr>
            <p:blipFill>
              <a:blip r:embed="rId13" cstate="print"/>
              <a:stretch>
                <a:fillRect/>
              </a:stretch>
            </p:blipFill>
            <p:spPr>
              <a:xfrm>
                <a:off x="5181600" y="838200"/>
                <a:ext cx="1773940" cy="899162"/>
              </a:xfrm>
              <a:prstGeom prst="rect">
                <a:avLst/>
              </a:prstGeom>
            </p:spPr>
          </p:pic>
        </p:grpSp>
      </p:grpSp>
      <p:sp>
        <p:nvSpPr>
          <p:cNvPr id="141" name="Rectangle 140"/>
          <p:cNvSpPr/>
          <p:nvPr/>
        </p:nvSpPr>
        <p:spPr bwMode="auto">
          <a:xfrm>
            <a:off x="2533650" y="1219200"/>
            <a:ext cx="1143000" cy="1371600"/>
          </a:xfrm>
          <a:prstGeom prst="rect">
            <a:avLst/>
          </a:prstGeom>
          <a:solidFill>
            <a:schemeClr val="bg2">
              <a:lumMod val="20000"/>
              <a:lumOff val="80000"/>
            </a:schemeClr>
          </a:solidFill>
          <a:ln>
            <a:headEnd type="none" w="med" len="med"/>
            <a:tailEnd type="none" w="med" len="med"/>
          </a:ln>
          <a:scene3d>
            <a:camera prst="isometricOffAxis2Right"/>
            <a:lightRig rig="glow" dir="t">
              <a:rot lat="0" lon="0" rev="6360000"/>
            </a:lightRig>
          </a:scene3d>
          <a:sp3d>
            <a:bevelT w="25400" h="508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8" name="Persona-Database"/>
          <p:cNvGrpSpPr/>
          <p:nvPr/>
        </p:nvGrpSpPr>
        <p:grpSpPr>
          <a:xfrm>
            <a:off x="3227593" y="1475396"/>
            <a:ext cx="914400" cy="1278097"/>
            <a:chOff x="3246120" y="1524000"/>
            <a:chExt cx="1143000" cy="1597621"/>
          </a:xfrm>
        </p:grpSpPr>
        <p:pic>
          <p:nvPicPr>
            <p:cNvPr id="75" name="Man" descr="User_Generic_Male02_Brunette.png"/>
            <p:cNvPicPr>
              <a:picLocks noChangeAspect="1"/>
            </p:cNvPicPr>
            <p:nvPr/>
          </p:nvPicPr>
          <p:blipFill>
            <a:blip r:embed="rId3" cstate="print"/>
            <a:stretch>
              <a:fillRect/>
            </a:stretch>
          </p:blipFill>
          <p:spPr>
            <a:xfrm>
              <a:off x="3246120" y="1524000"/>
              <a:ext cx="1143000" cy="1391010"/>
            </a:xfrm>
            <a:prstGeom prst="rect">
              <a:avLst/>
            </a:prstGeom>
          </p:spPr>
        </p:pic>
        <p:grpSp>
          <p:nvGrpSpPr>
            <p:cNvPr id="9" name="Databases"/>
            <p:cNvGrpSpPr/>
            <p:nvPr/>
          </p:nvGrpSpPr>
          <p:grpSpPr>
            <a:xfrm>
              <a:off x="3702523" y="2543413"/>
              <a:ext cx="685800" cy="578208"/>
              <a:chOff x="2514600" y="3276600"/>
              <a:chExt cx="903793" cy="762001"/>
            </a:xfrm>
          </p:grpSpPr>
          <p:pic>
            <p:nvPicPr>
              <p:cNvPr id="72" name="Database" descr="database.png"/>
              <p:cNvPicPr>
                <a:picLocks noChangeAspect="1"/>
              </p:cNvPicPr>
              <p:nvPr/>
            </p:nvPicPr>
            <p:blipFill>
              <a:blip r:embed="rId14" cstate="print"/>
              <a:stretch>
                <a:fillRect/>
              </a:stretch>
            </p:blipFill>
            <p:spPr>
              <a:xfrm>
                <a:off x="2971800" y="3276600"/>
                <a:ext cx="446593" cy="609600"/>
              </a:xfrm>
              <a:prstGeom prst="rect">
                <a:avLst/>
              </a:prstGeom>
            </p:spPr>
          </p:pic>
          <p:pic>
            <p:nvPicPr>
              <p:cNvPr id="43" name="Database" descr="database.png"/>
              <p:cNvPicPr>
                <a:picLocks noChangeAspect="1"/>
              </p:cNvPicPr>
              <p:nvPr/>
            </p:nvPicPr>
            <p:blipFill>
              <a:blip r:embed="rId14" cstate="print"/>
              <a:stretch>
                <a:fillRect/>
              </a:stretch>
            </p:blipFill>
            <p:spPr>
              <a:xfrm>
                <a:off x="2514600" y="3276601"/>
                <a:ext cx="446593" cy="609600"/>
              </a:xfrm>
              <a:prstGeom prst="rect">
                <a:avLst/>
              </a:prstGeom>
            </p:spPr>
          </p:pic>
          <p:pic>
            <p:nvPicPr>
              <p:cNvPr id="59" name="Database" descr="database.png"/>
              <p:cNvPicPr>
                <a:picLocks noChangeAspect="1"/>
              </p:cNvPicPr>
              <p:nvPr/>
            </p:nvPicPr>
            <p:blipFill>
              <a:blip r:embed="rId14" cstate="print"/>
              <a:stretch>
                <a:fillRect/>
              </a:stretch>
            </p:blipFill>
            <p:spPr>
              <a:xfrm>
                <a:off x="2743200" y="3429001"/>
                <a:ext cx="446593" cy="609600"/>
              </a:xfrm>
              <a:prstGeom prst="rect">
                <a:avLst/>
              </a:prstGeom>
            </p:spPr>
          </p:pic>
        </p:grpSp>
      </p:grpSp>
      <p:sp>
        <p:nvSpPr>
          <p:cNvPr id="142" name="Rectangle 141"/>
          <p:cNvSpPr/>
          <p:nvPr/>
        </p:nvSpPr>
        <p:spPr bwMode="auto">
          <a:xfrm>
            <a:off x="3924300" y="1219200"/>
            <a:ext cx="1143000" cy="1371600"/>
          </a:xfrm>
          <a:prstGeom prst="rect">
            <a:avLst/>
          </a:prstGeom>
          <a:solidFill>
            <a:schemeClr val="bg2">
              <a:lumMod val="20000"/>
              <a:lumOff val="80000"/>
            </a:schemeClr>
          </a:solidFill>
          <a:ln>
            <a:headEnd type="none" w="med" len="med"/>
            <a:tailEnd type="none" w="med" len="med"/>
          </a:ln>
          <a:scene3d>
            <a:camera prst="isometricOffAxis2Right"/>
            <a:lightRig rig="glow" dir="t">
              <a:rot lat="0" lon="0" rev="6360000"/>
            </a:lightRig>
          </a:scene3d>
          <a:sp3d>
            <a:bevelT w="25400" h="508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0" name="Persona-Network"/>
          <p:cNvGrpSpPr/>
          <p:nvPr/>
        </p:nvGrpSpPr>
        <p:grpSpPr>
          <a:xfrm>
            <a:off x="4572000" y="1475394"/>
            <a:ext cx="986906" cy="1287328"/>
            <a:chOff x="4678680" y="1524000"/>
            <a:chExt cx="1233633" cy="1609161"/>
          </a:xfrm>
        </p:grpSpPr>
        <p:pic>
          <p:nvPicPr>
            <p:cNvPr id="76" name="Man" descr="User_Generic_Male02_Brunette.png"/>
            <p:cNvPicPr>
              <a:picLocks noChangeAspect="1"/>
            </p:cNvPicPr>
            <p:nvPr/>
          </p:nvPicPr>
          <p:blipFill>
            <a:blip r:embed="rId3" cstate="print"/>
            <a:stretch>
              <a:fillRect/>
            </a:stretch>
          </p:blipFill>
          <p:spPr>
            <a:xfrm>
              <a:off x="4678680" y="1524000"/>
              <a:ext cx="1143000" cy="1391010"/>
            </a:xfrm>
            <a:prstGeom prst="rect">
              <a:avLst/>
            </a:prstGeom>
          </p:spPr>
        </p:pic>
        <p:pic>
          <p:nvPicPr>
            <p:cNvPr id="80" name="Icon_Network" descr="network.png"/>
            <p:cNvPicPr>
              <a:picLocks noChangeAspect="1"/>
            </p:cNvPicPr>
            <p:nvPr/>
          </p:nvPicPr>
          <p:blipFill>
            <a:blip r:embed="rId15" cstate="print"/>
            <a:stretch>
              <a:fillRect/>
            </a:stretch>
          </p:blipFill>
          <p:spPr>
            <a:xfrm>
              <a:off x="5105317" y="2453422"/>
              <a:ext cx="806996" cy="679739"/>
            </a:xfrm>
            <a:prstGeom prst="rect">
              <a:avLst/>
            </a:prstGeom>
          </p:spPr>
        </p:pic>
      </p:grpSp>
      <p:sp>
        <p:nvSpPr>
          <p:cNvPr id="143" name="Rectangle 142"/>
          <p:cNvSpPr/>
          <p:nvPr/>
        </p:nvSpPr>
        <p:spPr bwMode="auto">
          <a:xfrm>
            <a:off x="5334000" y="1219200"/>
            <a:ext cx="1143000" cy="1371600"/>
          </a:xfrm>
          <a:prstGeom prst="rect">
            <a:avLst/>
          </a:prstGeom>
          <a:solidFill>
            <a:schemeClr val="bg2">
              <a:lumMod val="20000"/>
              <a:lumOff val="80000"/>
            </a:schemeClr>
          </a:solidFill>
          <a:ln>
            <a:headEnd type="none" w="med" len="med"/>
            <a:tailEnd type="none" w="med" len="med"/>
          </a:ln>
          <a:scene3d>
            <a:camera prst="isometricOffAxis2Right"/>
            <a:lightRig rig="glow" dir="t">
              <a:rot lat="0" lon="0" rev="6360000"/>
            </a:lightRig>
          </a:scene3d>
          <a:sp3d>
            <a:bevelT w="25400" h="508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1" name="Persona-security"/>
          <p:cNvGrpSpPr/>
          <p:nvPr/>
        </p:nvGrpSpPr>
        <p:grpSpPr>
          <a:xfrm>
            <a:off x="6038850" y="1475394"/>
            <a:ext cx="999174" cy="1344006"/>
            <a:chOff x="6111240" y="1524000"/>
            <a:chExt cx="1248968" cy="1680008"/>
          </a:xfrm>
        </p:grpSpPr>
        <p:pic>
          <p:nvPicPr>
            <p:cNvPr id="78" name="Man" descr="User_Generic_Male02_Brunette.png"/>
            <p:cNvPicPr>
              <a:picLocks noChangeAspect="1"/>
            </p:cNvPicPr>
            <p:nvPr/>
          </p:nvPicPr>
          <p:blipFill>
            <a:blip r:embed="rId3" cstate="print"/>
            <a:stretch>
              <a:fillRect/>
            </a:stretch>
          </p:blipFill>
          <p:spPr>
            <a:xfrm>
              <a:off x="6111240" y="1524000"/>
              <a:ext cx="1143000" cy="1391010"/>
            </a:xfrm>
            <a:prstGeom prst="rect">
              <a:avLst/>
            </a:prstGeom>
          </p:spPr>
        </p:pic>
        <p:pic>
          <p:nvPicPr>
            <p:cNvPr id="84" name="Icon_Lock" descr="icon_Lock.png"/>
            <p:cNvPicPr>
              <a:picLocks noChangeAspect="1"/>
            </p:cNvPicPr>
            <p:nvPr/>
          </p:nvPicPr>
          <p:blipFill>
            <a:blip r:embed="rId16" cstate="print"/>
            <a:stretch>
              <a:fillRect/>
            </a:stretch>
          </p:blipFill>
          <p:spPr>
            <a:xfrm>
              <a:off x="6629307" y="2461026"/>
              <a:ext cx="730901" cy="742982"/>
            </a:xfrm>
            <a:prstGeom prst="rect">
              <a:avLst/>
            </a:prstGeom>
          </p:spPr>
        </p:pic>
      </p:grpSp>
      <p:sp>
        <p:nvSpPr>
          <p:cNvPr id="144" name="Rectangle 143"/>
          <p:cNvSpPr/>
          <p:nvPr/>
        </p:nvSpPr>
        <p:spPr bwMode="auto">
          <a:xfrm>
            <a:off x="6705601" y="1219200"/>
            <a:ext cx="1143000" cy="1371600"/>
          </a:xfrm>
          <a:prstGeom prst="rect">
            <a:avLst/>
          </a:prstGeom>
          <a:solidFill>
            <a:schemeClr val="bg2">
              <a:lumMod val="20000"/>
              <a:lumOff val="80000"/>
            </a:schemeClr>
          </a:solidFill>
          <a:ln>
            <a:headEnd type="none" w="med" len="med"/>
            <a:tailEnd type="none" w="med" len="med"/>
          </a:ln>
          <a:scene3d>
            <a:camera prst="isometricOffAxis2Right"/>
            <a:lightRig rig="glow" dir="t">
              <a:rot lat="0" lon="0" rev="6360000"/>
            </a:lightRig>
          </a:scene3d>
          <a:sp3d>
            <a:bevelT w="25400" h="508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2" name="Persona-Helpdesk"/>
          <p:cNvGrpSpPr/>
          <p:nvPr/>
        </p:nvGrpSpPr>
        <p:grpSpPr>
          <a:xfrm>
            <a:off x="7391400" y="1475396"/>
            <a:ext cx="914400" cy="1266673"/>
            <a:chOff x="7543800" y="1524000"/>
            <a:chExt cx="1143000" cy="1583341"/>
          </a:xfrm>
        </p:grpSpPr>
        <p:pic>
          <p:nvPicPr>
            <p:cNvPr id="79" name="Man" descr="User_Generic_Male02_Brunette.png"/>
            <p:cNvPicPr>
              <a:picLocks noChangeAspect="1"/>
            </p:cNvPicPr>
            <p:nvPr/>
          </p:nvPicPr>
          <p:blipFill>
            <a:blip r:embed="rId3" cstate="print"/>
            <a:stretch>
              <a:fillRect/>
            </a:stretch>
          </p:blipFill>
          <p:spPr>
            <a:xfrm>
              <a:off x="7543800" y="1524000"/>
              <a:ext cx="1143000" cy="1391010"/>
            </a:xfrm>
            <a:prstGeom prst="rect">
              <a:avLst/>
            </a:prstGeom>
          </p:spPr>
        </p:pic>
        <p:grpSp>
          <p:nvGrpSpPr>
            <p:cNvPr id="13" name="Help Desk"/>
            <p:cNvGrpSpPr/>
            <p:nvPr/>
          </p:nvGrpSpPr>
          <p:grpSpPr>
            <a:xfrm>
              <a:off x="8077200" y="2438400"/>
              <a:ext cx="609600" cy="668941"/>
              <a:chOff x="7086600" y="5181600"/>
              <a:chExt cx="718312" cy="788235"/>
            </a:xfrm>
          </p:grpSpPr>
          <p:pic>
            <p:nvPicPr>
              <p:cNvPr id="46" name="Woman" descr="User_Diane_yellowjacket.png"/>
              <p:cNvPicPr>
                <a:picLocks noChangeAspect="1"/>
              </p:cNvPicPr>
              <p:nvPr/>
            </p:nvPicPr>
            <p:blipFill>
              <a:blip r:embed="rId17" cstate="print"/>
              <a:stretch>
                <a:fillRect/>
              </a:stretch>
            </p:blipFill>
            <p:spPr>
              <a:xfrm>
                <a:off x="7239000" y="5181600"/>
                <a:ext cx="565912" cy="788235"/>
              </a:xfrm>
              <a:prstGeom prst="rect">
                <a:avLst/>
              </a:prstGeom>
            </p:spPr>
          </p:pic>
          <p:pic>
            <p:nvPicPr>
              <p:cNvPr id="83" name="Icon_Info" descr="icon_Info.png"/>
              <p:cNvPicPr>
                <a:picLocks noChangeAspect="1"/>
              </p:cNvPicPr>
              <p:nvPr/>
            </p:nvPicPr>
            <p:blipFill>
              <a:blip r:embed="rId18" cstate="print"/>
              <a:stretch>
                <a:fillRect/>
              </a:stretch>
            </p:blipFill>
            <p:spPr>
              <a:xfrm>
                <a:off x="7086600" y="5486400"/>
                <a:ext cx="381000" cy="381000"/>
              </a:xfrm>
              <a:prstGeom prst="rect">
                <a:avLst/>
              </a:prstGeom>
            </p:spPr>
          </p:pic>
        </p:grpSp>
      </p:grpSp>
      <p:sp>
        <p:nvSpPr>
          <p:cNvPr id="99" name="Timeline Arrow"/>
          <p:cNvSpPr/>
          <p:nvPr/>
        </p:nvSpPr>
        <p:spPr bwMode="auto">
          <a:xfrm>
            <a:off x="381000" y="2819400"/>
            <a:ext cx="8229600" cy="5334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Weeks"/>
          <p:cNvSpPr txBox="1"/>
          <p:nvPr/>
        </p:nvSpPr>
        <p:spPr>
          <a:xfrm>
            <a:off x="6248401" y="2916823"/>
            <a:ext cx="595035" cy="338554"/>
          </a:xfrm>
          <a:prstGeom prst="rect">
            <a:avLst/>
          </a:prstGeom>
          <a:noFill/>
        </p:spPr>
        <p:txBody>
          <a:bodyPr wrap="none" rtlCol="0">
            <a:spAutoFit/>
          </a:bodyPr>
          <a:lstStyle/>
          <a:p>
            <a:r>
              <a:rPr lang="zh-CN" altLang="en-US" sz="1600" b="1" i="1" dirty="0" smtClean="0">
                <a:solidFill>
                  <a:schemeClr val="accent1">
                    <a:lumMod val="75000"/>
                  </a:schemeClr>
                </a:solidFill>
              </a:rPr>
              <a:t>星期</a:t>
            </a:r>
            <a:endParaRPr lang="en-US" sz="1600" b="1" i="1" dirty="0" smtClean="0">
              <a:solidFill>
                <a:schemeClr val="accent1">
                  <a:lumMod val="75000"/>
                </a:schemeClr>
              </a:solidFill>
            </a:endParaRPr>
          </a:p>
        </p:txBody>
      </p:sp>
    </p:spTree>
    <p:extLst>
      <p:ext uri="{BB962C8B-B14F-4D97-AF65-F5344CB8AC3E}">
        <p14:creationId xmlns="" xmlns:p14="http://schemas.microsoft.com/office/powerpoint/2007/7/12/main" val="373578976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left)">
                                      <p:cBhvr>
                                        <p:cTn id="49" dur="500"/>
                                        <p:tgtEl>
                                          <p:spTgt spid="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1000"/>
                                        <p:tgtEl>
                                          <p:spTgt spid="10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10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p:cTn id="60" dur="500" fill="hold"/>
                                        <p:tgtEl>
                                          <p:spTgt spid="140"/>
                                        </p:tgtEl>
                                        <p:attrNameLst>
                                          <p:attrName>ppt_w</p:attrName>
                                        </p:attrNameLst>
                                      </p:cBhvr>
                                      <p:tavLst>
                                        <p:tav tm="0">
                                          <p:val>
                                            <p:fltVal val="0"/>
                                          </p:val>
                                        </p:tav>
                                        <p:tav tm="100000">
                                          <p:val>
                                            <p:strVal val="#ppt_w"/>
                                          </p:val>
                                        </p:tav>
                                      </p:tavLst>
                                    </p:anim>
                                    <p:anim calcmode="lin" valueType="num">
                                      <p:cBhvr>
                                        <p:cTn id="61" dur="500" fill="hold"/>
                                        <p:tgtEl>
                                          <p:spTgt spid="140"/>
                                        </p:tgtEl>
                                        <p:attrNameLst>
                                          <p:attrName>ppt_h</p:attrName>
                                        </p:attrNameLst>
                                      </p:cBhvr>
                                      <p:tavLst>
                                        <p:tav tm="0">
                                          <p:val>
                                            <p:fltVal val="0"/>
                                          </p:val>
                                        </p:tav>
                                        <p:tav tm="100000">
                                          <p:val>
                                            <p:strVal val="#ppt_h"/>
                                          </p:val>
                                        </p:tav>
                                      </p:tavLst>
                                    </p:anim>
                                    <p:animEffect transition="in" filter="fade">
                                      <p:cBhvr>
                                        <p:cTn id="62" dur="500"/>
                                        <p:tgtEl>
                                          <p:spTgt spid="140"/>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142"/>
                                        </p:tgtEl>
                                        <p:attrNameLst>
                                          <p:attrName>style.visibility</p:attrName>
                                        </p:attrNameLst>
                                      </p:cBhvr>
                                      <p:to>
                                        <p:strVal val="visible"/>
                                      </p:to>
                                    </p:set>
                                    <p:anim calcmode="lin" valueType="num">
                                      <p:cBhvr>
                                        <p:cTn id="70" dur="500" fill="hold"/>
                                        <p:tgtEl>
                                          <p:spTgt spid="142"/>
                                        </p:tgtEl>
                                        <p:attrNameLst>
                                          <p:attrName>ppt_w</p:attrName>
                                        </p:attrNameLst>
                                      </p:cBhvr>
                                      <p:tavLst>
                                        <p:tav tm="0">
                                          <p:val>
                                            <p:fltVal val="0"/>
                                          </p:val>
                                        </p:tav>
                                        <p:tav tm="100000">
                                          <p:val>
                                            <p:strVal val="#ppt_w"/>
                                          </p:val>
                                        </p:tav>
                                      </p:tavLst>
                                    </p:anim>
                                    <p:anim calcmode="lin" valueType="num">
                                      <p:cBhvr>
                                        <p:cTn id="71" dur="500" fill="hold"/>
                                        <p:tgtEl>
                                          <p:spTgt spid="142"/>
                                        </p:tgtEl>
                                        <p:attrNameLst>
                                          <p:attrName>ppt_h</p:attrName>
                                        </p:attrNameLst>
                                      </p:cBhvr>
                                      <p:tavLst>
                                        <p:tav tm="0">
                                          <p:val>
                                            <p:fltVal val="0"/>
                                          </p:val>
                                        </p:tav>
                                        <p:tav tm="100000">
                                          <p:val>
                                            <p:strVal val="#ppt_h"/>
                                          </p:val>
                                        </p:tav>
                                      </p:tavLst>
                                    </p:anim>
                                    <p:animEffect transition="in" filter="fade">
                                      <p:cBhvr>
                                        <p:cTn id="72" dur="500"/>
                                        <p:tgtEl>
                                          <p:spTgt spid="142"/>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p:cTn id="75" dur="500" fill="hold"/>
                                        <p:tgtEl>
                                          <p:spTgt spid="143"/>
                                        </p:tgtEl>
                                        <p:attrNameLst>
                                          <p:attrName>ppt_w</p:attrName>
                                        </p:attrNameLst>
                                      </p:cBhvr>
                                      <p:tavLst>
                                        <p:tav tm="0">
                                          <p:val>
                                            <p:fltVal val="0"/>
                                          </p:val>
                                        </p:tav>
                                        <p:tav tm="100000">
                                          <p:val>
                                            <p:strVal val="#ppt_w"/>
                                          </p:val>
                                        </p:tav>
                                      </p:tavLst>
                                    </p:anim>
                                    <p:anim calcmode="lin" valueType="num">
                                      <p:cBhvr>
                                        <p:cTn id="76" dur="500" fill="hold"/>
                                        <p:tgtEl>
                                          <p:spTgt spid="143"/>
                                        </p:tgtEl>
                                        <p:attrNameLst>
                                          <p:attrName>ppt_h</p:attrName>
                                        </p:attrNameLst>
                                      </p:cBhvr>
                                      <p:tavLst>
                                        <p:tav tm="0">
                                          <p:val>
                                            <p:fltVal val="0"/>
                                          </p:val>
                                        </p:tav>
                                        <p:tav tm="100000">
                                          <p:val>
                                            <p:strVal val="#ppt_h"/>
                                          </p:val>
                                        </p:tav>
                                      </p:tavLst>
                                    </p:anim>
                                    <p:animEffect transition="in" filter="fade">
                                      <p:cBhvr>
                                        <p:cTn id="77" dur="500"/>
                                        <p:tgtEl>
                                          <p:spTgt spid="143"/>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144"/>
                                        </p:tgtEl>
                                        <p:attrNameLst>
                                          <p:attrName>style.visibility</p:attrName>
                                        </p:attrNameLst>
                                      </p:cBhvr>
                                      <p:to>
                                        <p:strVal val="visible"/>
                                      </p:to>
                                    </p:set>
                                    <p:anim calcmode="lin" valueType="num">
                                      <p:cBhvr>
                                        <p:cTn id="80" dur="500" fill="hold"/>
                                        <p:tgtEl>
                                          <p:spTgt spid="144"/>
                                        </p:tgtEl>
                                        <p:attrNameLst>
                                          <p:attrName>ppt_w</p:attrName>
                                        </p:attrNameLst>
                                      </p:cBhvr>
                                      <p:tavLst>
                                        <p:tav tm="0">
                                          <p:val>
                                            <p:fltVal val="0"/>
                                          </p:val>
                                        </p:tav>
                                        <p:tav tm="100000">
                                          <p:val>
                                            <p:strVal val="#ppt_w"/>
                                          </p:val>
                                        </p:tav>
                                      </p:tavLst>
                                    </p:anim>
                                    <p:anim calcmode="lin" valueType="num">
                                      <p:cBhvr>
                                        <p:cTn id="81" dur="500" fill="hold"/>
                                        <p:tgtEl>
                                          <p:spTgt spid="144"/>
                                        </p:tgtEl>
                                        <p:attrNameLst>
                                          <p:attrName>ppt_h</p:attrName>
                                        </p:attrNameLst>
                                      </p:cBhvr>
                                      <p:tavLst>
                                        <p:tav tm="0">
                                          <p:val>
                                            <p:fltVal val="0"/>
                                          </p:val>
                                        </p:tav>
                                        <p:tav tm="100000">
                                          <p:val>
                                            <p:strVal val="#ppt_h"/>
                                          </p:val>
                                        </p:tav>
                                      </p:tavLst>
                                    </p:anim>
                                    <p:animEffect transition="in" filter="fade">
                                      <p:cBhvr>
                                        <p:cTn id="82" dur="500"/>
                                        <p:tgtEl>
                                          <p:spTgt spid="14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20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wipe(down)">
                                      <p:cBhvr>
                                        <p:cTn id="92" dur="580">
                                          <p:stCondLst>
                                            <p:cond delay="0"/>
                                          </p:stCondLst>
                                        </p:cTn>
                                        <p:tgtEl>
                                          <p:spTgt spid="110"/>
                                        </p:tgtEl>
                                      </p:cBhvr>
                                    </p:animEffect>
                                    <p:anim calcmode="lin" valueType="num">
                                      <p:cBhvr>
                                        <p:cTn id="93"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10"/>
                                        </p:tgtEl>
                                      </p:cBhvr>
                                      <p:to x="100000" y="60000"/>
                                    </p:animScale>
                                    <p:animScale>
                                      <p:cBhvr>
                                        <p:cTn id="99" dur="166" decel="50000">
                                          <p:stCondLst>
                                            <p:cond delay="676"/>
                                          </p:stCondLst>
                                        </p:cTn>
                                        <p:tgtEl>
                                          <p:spTgt spid="110"/>
                                        </p:tgtEl>
                                      </p:cBhvr>
                                      <p:to x="100000" y="100000"/>
                                    </p:animScale>
                                    <p:animScale>
                                      <p:cBhvr>
                                        <p:cTn id="100" dur="26">
                                          <p:stCondLst>
                                            <p:cond delay="1312"/>
                                          </p:stCondLst>
                                        </p:cTn>
                                        <p:tgtEl>
                                          <p:spTgt spid="110"/>
                                        </p:tgtEl>
                                      </p:cBhvr>
                                      <p:to x="100000" y="80000"/>
                                    </p:animScale>
                                    <p:animScale>
                                      <p:cBhvr>
                                        <p:cTn id="101" dur="166" decel="50000">
                                          <p:stCondLst>
                                            <p:cond delay="1338"/>
                                          </p:stCondLst>
                                        </p:cTn>
                                        <p:tgtEl>
                                          <p:spTgt spid="110"/>
                                        </p:tgtEl>
                                      </p:cBhvr>
                                      <p:to x="100000" y="100000"/>
                                    </p:animScale>
                                    <p:animScale>
                                      <p:cBhvr>
                                        <p:cTn id="102" dur="26">
                                          <p:stCondLst>
                                            <p:cond delay="1642"/>
                                          </p:stCondLst>
                                        </p:cTn>
                                        <p:tgtEl>
                                          <p:spTgt spid="110"/>
                                        </p:tgtEl>
                                      </p:cBhvr>
                                      <p:to x="100000" y="90000"/>
                                    </p:animScale>
                                    <p:animScale>
                                      <p:cBhvr>
                                        <p:cTn id="103" dur="166" decel="50000">
                                          <p:stCondLst>
                                            <p:cond delay="1668"/>
                                          </p:stCondLst>
                                        </p:cTn>
                                        <p:tgtEl>
                                          <p:spTgt spid="110"/>
                                        </p:tgtEl>
                                      </p:cBhvr>
                                      <p:to x="100000" y="100000"/>
                                    </p:animScale>
                                    <p:animScale>
                                      <p:cBhvr>
                                        <p:cTn id="104" dur="26">
                                          <p:stCondLst>
                                            <p:cond delay="1808"/>
                                          </p:stCondLst>
                                        </p:cTn>
                                        <p:tgtEl>
                                          <p:spTgt spid="110"/>
                                        </p:tgtEl>
                                      </p:cBhvr>
                                      <p:to x="100000" y="95000"/>
                                    </p:animScale>
                                    <p:animScale>
                                      <p:cBhvr>
                                        <p:cTn id="105" dur="166" decel="50000">
                                          <p:stCondLst>
                                            <p:cond delay="1834"/>
                                          </p:stCondLst>
                                        </p:cTn>
                                        <p:tgtEl>
                                          <p:spTgt spid="110"/>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wipe(down)">
                                      <p:cBhvr>
                                        <p:cTn id="108" dur="580">
                                          <p:stCondLst>
                                            <p:cond delay="0"/>
                                          </p:stCondLst>
                                        </p:cTn>
                                        <p:tgtEl>
                                          <p:spTgt spid="4"/>
                                        </p:tgtEl>
                                      </p:cBhvr>
                                    </p:animEffect>
                                    <p:anim calcmode="lin" valueType="num">
                                      <p:cBhvr>
                                        <p:cTn id="10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14" dur="26">
                                          <p:stCondLst>
                                            <p:cond delay="650"/>
                                          </p:stCondLst>
                                        </p:cTn>
                                        <p:tgtEl>
                                          <p:spTgt spid="4"/>
                                        </p:tgtEl>
                                      </p:cBhvr>
                                      <p:to x="100000" y="60000"/>
                                    </p:animScale>
                                    <p:animScale>
                                      <p:cBhvr>
                                        <p:cTn id="115" dur="166" decel="50000">
                                          <p:stCondLst>
                                            <p:cond delay="676"/>
                                          </p:stCondLst>
                                        </p:cTn>
                                        <p:tgtEl>
                                          <p:spTgt spid="4"/>
                                        </p:tgtEl>
                                      </p:cBhvr>
                                      <p:to x="100000" y="100000"/>
                                    </p:animScale>
                                    <p:animScale>
                                      <p:cBhvr>
                                        <p:cTn id="116" dur="26">
                                          <p:stCondLst>
                                            <p:cond delay="1312"/>
                                          </p:stCondLst>
                                        </p:cTn>
                                        <p:tgtEl>
                                          <p:spTgt spid="4"/>
                                        </p:tgtEl>
                                      </p:cBhvr>
                                      <p:to x="100000" y="80000"/>
                                    </p:animScale>
                                    <p:animScale>
                                      <p:cBhvr>
                                        <p:cTn id="117" dur="166" decel="50000">
                                          <p:stCondLst>
                                            <p:cond delay="1338"/>
                                          </p:stCondLst>
                                        </p:cTn>
                                        <p:tgtEl>
                                          <p:spTgt spid="4"/>
                                        </p:tgtEl>
                                      </p:cBhvr>
                                      <p:to x="100000" y="100000"/>
                                    </p:animScale>
                                    <p:animScale>
                                      <p:cBhvr>
                                        <p:cTn id="118" dur="26">
                                          <p:stCondLst>
                                            <p:cond delay="1642"/>
                                          </p:stCondLst>
                                        </p:cTn>
                                        <p:tgtEl>
                                          <p:spTgt spid="4"/>
                                        </p:tgtEl>
                                      </p:cBhvr>
                                      <p:to x="100000" y="90000"/>
                                    </p:animScale>
                                    <p:animScale>
                                      <p:cBhvr>
                                        <p:cTn id="119" dur="166" decel="50000">
                                          <p:stCondLst>
                                            <p:cond delay="1668"/>
                                          </p:stCondLst>
                                        </p:cTn>
                                        <p:tgtEl>
                                          <p:spTgt spid="4"/>
                                        </p:tgtEl>
                                      </p:cBhvr>
                                      <p:to x="100000" y="100000"/>
                                    </p:animScale>
                                    <p:animScale>
                                      <p:cBhvr>
                                        <p:cTn id="120" dur="26">
                                          <p:stCondLst>
                                            <p:cond delay="1808"/>
                                          </p:stCondLst>
                                        </p:cTn>
                                        <p:tgtEl>
                                          <p:spTgt spid="4"/>
                                        </p:tgtEl>
                                      </p:cBhvr>
                                      <p:to x="100000" y="95000"/>
                                    </p:animScale>
                                    <p:animScale>
                                      <p:cBhvr>
                                        <p:cTn id="121" dur="166" decel="50000">
                                          <p:stCondLst>
                                            <p:cond delay="1834"/>
                                          </p:stCondLst>
                                        </p:cTn>
                                        <p:tgtEl>
                                          <p:spTgt spid="4"/>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down)">
                                      <p:cBhvr>
                                        <p:cTn id="124" dur="580">
                                          <p:stCondLst>
                                            <p:cond delay="0"/>
                                          </p:stCondLst>
                                        </p:cTn>
                                        <p:tgtEl>
                                          <p:spTgt spid="5"/>
                                        </p:tgtEl>
                                      </p:cBhvr>
                                    </p:animEffect>
                                    <p:anim calcmode="lin" valueType="num">
                                      <p:cBhvr>
                                        <p:cTn id="1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0" dur="26">
                                          <p:stCondLst>
                                            <p:cond delay="650"/>
                                          </p:stCondLst>
                                        </p:cTn>
                                        <p:tgtEl>
                                          <p:spTgt spid="5"/>
                                        </p:tgtEl>
                                      </p:cBhvr>
                                      <p:to x="100000" y="60000"/>
                                    </p:animScale>
                                    <p:animScale>
                                      <p:cBhvr>
                                        <p:cTn id="131" dur="166" decel="50000">
                                          <p:stCondLst>
                                            <p:cond delay="676"/>
                                          </p:stCondLst>
                                        </p:cTn>
                                        <p:tgtEl>
                                          <p:spTgt spid="5"/>
                                        </p:tgtEl>
                                      </p:cBhvr>
                                      <p:to x="100000" y="100000"/>
                                    </p:animScale>
                                    <p:animScale>
                                      <p:cBhvr>
                                        <p:cTn id="132" dur="26">
                                          <p:stCondLst>
                                            <p:cond delay="1312"/>
                                          </p:stCondLst>
                                        </p:cTn>
                                        <p:tgtEl>
                                          <p:spTgt spid="5"/>
                                        </p:tgtEl>
                                      </p:cBhvr>
                                      <p:to x="100000" y="80000"/>
                                    </p:animScale>
                                    <p:animScale>
                                      <p:cBhvr>
                                        <p:cTn id="133" dur="166" decel="50000">
                                          <p:stCondLst>
                                            <p:cond delay="1338"/>
                                          </p:stCondLst>
                                        </p:cTn>
                                        <p:tgtEl>
                                          <p:spTgt spid="5"/>
                                        </p:tgtEl>
                                      </p:cBhvr>
                                      <p:to x="100000" y="100000"/>
                                    </p:animScale>
                                    <p:animScale>
                                      <p:cBhvr>
                                        <p:cTn id="134" dur="26">
                                          <p:stCondLst>
                                            <p:cond delay="1642"/>
                                          </p:stCondLst>
                                        </p:cTn>
                                        <p:tgtEl>
                                          <p:spTgt spid="5"/>
                                        </p:tgtEl>
                                      </p:cBhvr>
                                      <p:to x="100000" y="90000"/>
                                    </p:animScale>
                                    <p:animScale>
                                      <p:cBhvr>
                                        <p:cTn id="135" dur="166" decel="50000">
                                          <p:stCondLst>
                                            <p:cond delay="1668"/>
                                          </p:stCondLst>
                                        </p:cTn>
                                        <p:tgtEl>
                                          <p:spTgt spid="5"/>
                                        </p:tgtEl>
                                      </p:cBhvr>
                                      <p:to x="100000" y="100000"/>
                                    </p:animScale>
                                    <p:animScale>
                                      <p:cBhvr>
                                        <p:cTn id="136" dur="26">
                                          <p:stCondLst>
                                            <p:cond delay="1808"/>
                                          </p:stCondLst>
                                        </p:cTn>
                                        <p:tgtEl>
                                          <p:spTgt spid="5"/>
                                        </p:tgtEl>
                                      </p:cBhvr>
                                      <p:to x="100000" y="95000"/>
                                    </p:animScale>
                                    <p:animScale>
                                      <p:cBhvr>
                                        <p:cTn id="137" dur="166" decel="50000">
                                          <p:stCondLst>
                                            <p:cond delay="1834"/>
                                          </p:stCondLst>
                                        </p:cTn>
                                        <p:tgtEl>
                                          <p:spTgt spid="5"/>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125"/>
                                        </p:tgtEl>
                                        <p:attrNameLst>
                                          <p:attrName>style.visibility</p:attrName>
                                        </p:attrNameLst>
                                      </p:cBhvr>
                                      <p:to>
                                        <p:strVal val="visible"/>
                                      </p:to>
                                    </p:set>
                                    <p:animEffect transition="in" filter="wipe(down)">
                                      <p:cBhvr>
                                        <p:cTn id="140" dur="580">
                                          <p:stCondLst>
                                            <p:cond delay="0"/>
                                          </p:stCondLst>
                                        </p:cTn>
                                        <p:tgtEl>
                                          <p:spTgt spid="125"/>
                                        </p:tgtEl>
                                      </p:cBhvr>
                                    </p:animEffect>
                                    <p:anim calcmode="lin" valueType="num">
                                      <p:cBhvr>
                                        <p:cTn id="141"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146" dur="26">
                                          <p:stCondLst>
                                            <p:cond delay="650"/>
                                          </p:stCondLst>
                                        </p:cTn>
                                        <p:tgtEl>
                                          <p:spTgt spid="125"/>
                                        </p:tgtEl>
                                      </p:cBhvr>
                                      <p:to x="100000" y="60000"/>
                                    </p:animScale>
                                    <p:animScale>
                                      <p:cBhvr>
                                        <p:cTn id="147" dur="166" decel="50000">
                                          <p:stCondLst>
                                            <p:cond delay="676"/>
                                          </p:stCondLst>
                                        </p:cTn>
                                        <p:tgtEl>
                                          <p:spTgt spid="125"/>
                                        </p:tgtEl>
                                      </p:cBhvr>
                                      <p:to x="100000" y="100000"/>
                                    </p:animScale>
                                    <p:animScale>
                                      <p:cBhvr>
                                        <p:cTn id="148" dur="26">
                                          <p:stCondLst>
                                            <p:cond delay="1312"/>
                                          </p:stCondLst>
                                        </p:cTn>
                                        <p:tgtEl>
                                          <p:spTgt spid="125"/>
                                        </p:tgtEl>
                                      </p:cBhvr>
                                      <p:to x="100000" y="80000"/>
                                    </p:animScale>
                                    <p:animScale>
                                      <p:cBhvr>
                                        <p:cTn id="149" dur="166" decel="50000">
                                          <p:stCondLst>
                                            <p:cond delay="1338"/>
                                          </p:stCondLst>
                                        </p:cTn>
                                        <p:tgtEl>
                                          <p:spTgt spid="125"/>
                                        </p:tgtEl>
                                      </p:cBhvr>
                                      <p:to x="100000" y="100000"/>
                                    </p:animScale>
                                    <p:animScale>
                                      <p:cBhvr>
                                        <p:cTn id="150" dur="26">
                                          <p:stCondLst>
                                            <p:cond delay="1642"/>
                                          </p:stCondLst>
                                        </p:cTn>
                                        <p:tgtEl>
                                          <p:spTgt spid="125"/>
                                        </p:tgtEl>
                                      </p:cBhvr>
                                      <p:to x="100000" y="90000"/>
                                    </p:animScale>
                                    <p:animScale>
                                      <p:cBhvr>
                                        <p:cTn id="151" dur="166" decel="50000">
                                          <p:stCondLst>
                                            <p:cond delay="1668"/>
                                          </p:stCondLst>
                                        </p:cTn>
                                        <p:tgtEl>
                                          <p:spTgt spid="125"/>
                                        </p:tgtEl>
                                      </p:cBhvr>
                                      <p:to x="100000" y="100000"/>
                                    </p:animScale>
                                    <p:animScale>
                                      <p:cBhvr>
                                        <p:cTn id="152" dur="26">
                                          <p:stCondLst>
                                            <p:cond delay="1808"/>
                                          </p:stCondLst>
                                        </p:cTn>
                                        <p:tgtEl>
                                          <p:spTgt spid="125"/>
                                        </p:tgtEl>
                                      </p:cBhvr>
                                      <p:to x="100000" y="95000"/>
                                    </p:animScale>
                                    <p:animScale>
                                      <p:cBhvr>
                                        <p:cTn id="153" dur="166" decel="50000">
                                          <p:stCondLst>
                                            <p:cond delay="1834"/>
                                          </p:stCondLst>
                                        </p:cTn>
                                        <p:tgtEl>
                                          <p:spTgt spid="125"/>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3"/>
                                        </p:tgtEl>
                                        <p:attrNameLst>
                                          <p:attrName>style.visibility</p:attrName>
                                        </p:attrNameLst>
                                      </p:cBhvr>
                                      <p:to>
                                        <p:strVal val="visible"/>
                                      </p:to>
                                    </p:set>
                                    <p:animEffect transition="in" filter="wipe(down)">
                                      <p:cBhvr>
                                        <p:cTn id="156" dur="580">
                                          <p:stCondLst>
                                            <p:cond delay="0"/>
                                          </p:stCondLst>
                                        </p:cTn>
                                        <p:tgtEl>
                                          <p:spTgt spid="3"/>
                                        </p:tgtEl>
                                      </p:cBhvr>
                                    </p:animEffect>
                                    <p:anim calcmode="lin" valueType="num">
                                      <p:cBhvr>
                                        <p:cTn id="15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2" dur="26">
                                          <p:stCondLst>
                                            <p:cond delay="650"/>
                                          </p:stCondLst>
                                        </p:cTn>
                                        <p:tgtEl>
                                          <p:spTgt spid="3"/>
                                        </p:tgtEl>
                                      </p:cBhvr>
                                      <p:to x="100000" y="60000"/>
                                    </p:animScale>
                                    <p:animScale>
                                      <p:cBhvr>
                                        <p:cTn id="163" dur="166" decel="50000">
                                          <p:stCondLst>
                                            <p:cond delay="676"/>
                                          </p:stCondLst>
                                        </p:cTn>
                                        <p:tgtEl>
                                          <p:spTgt spid="3"/>
                                        </p:tgtEl>
                                      </p:cBhvr>
                                      <p:to x="100000" y="100000"/>
                                    </p:animScale>
                                    <p:animScale>
                                      <p:cBhvr>
                                        <p:cTn id="164" dur="26">
                                          <p:stCondLst>
                                            <p:cond delay="1312"/>
                                          </p:stCondLst>
                                        </p:cTn>
                                        <p:tgtEl>
                                          <p:spTgt spid="3"/>
                                        </p:tgtEl>
                                      </p:cBhvr>
                                      <p:to x="100000" y="80000"/>
                                    </p:animScale>
                                    <p:animScale>
                                      <p:cBhvr>
                                        <p:cTn id="165" dur="166" decel="50000">
                                          <p:stCondLst>
                                            <p:cond delay="1338"/>
                                          </p:stCondLst>
                                        </p:cTn>
                                        <p:tgtEl>
                                          <p:spTgt spid="3"/>
                                        </p:tgtEl>
                                      </p:cBhvr>
                                      <p:to x="100000" y="100000"/>
                                    </p:animScale>
                                    <p:animScale>
                                      <p:cBhvr>
                                        <p:cTn id="166" dur="26">
                                          <p:stCondLst>
                                            <p:cond delay="1642"/>
                                          </p:stCondLst>
                                        </p:cTn>
                                        <p:tgtEl>
                                          <p:spTgt spid="3"/>
                                        </p:tgtEl>
                                      </p:cBhvr>
                                      <p:to x="100000" y="90000"/>
                                    </p:animScale>
                                    <p:animScale>
                                      <p:cBhvr>
                                        <p:cTn id="167" dur="166" decel="50000">
                                          <p:stCondLst>
                                            <p:cond delay="1668"/>
                                          </p:stCondLst>
                                        </p:cTn>
                                        <p:tgtEl>
                                          <p:spTgt spid="3"/>
                                        </p:tgtEl>
                                      </p:cBhvr>
                                      <p:to x="100000" y="100000"/>
                                    </p:animScale>
                                    <p:animScale>
                                      <p:cBhvr>
                                        <p:cTn id="168" dur="26">
                                          <p:stCondLst>
                                            <p:cond delay="1808"/>
                                          </p:stCondLst>
                                        </p:cTn>
                                        <p:tgtEl>
                                          <p:spTgt spid="3"/>
                                        </p:tgtEl>
                                      </p:cBhvr>
                                      <p:to x="100000" y="95000"/>
                                    </p:animScale>
                                    <p:animScale>
                                      <p:cBhvr>
                                        <p:cTn id="169" dur="166" decel="50000">
                                          <p:stCondLst>
                                            <p:cond delay="1834"/>
                                          </p:stCondLst>
                                        </p:cTn>
                                        <p:tgtEl>
                                          <p:spTgt spid="3"/>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128"/>
                                        </p:tgtEl>
                                        <p:attrNameLst>
                                          <p:attrName>style.visibility</p:attrName>
                                        </p:attrNameLst>
                                      </p:cBhvr>
                                      <p:to>
                                        <p:strVal val="visible"/>
                                      </p:to>
                                    </p:set>
                                    <p:animEffect transition="in" filter="wipe(down)">
                                      <p:cBhvr>
                                        <p:cTn id="172" dur="580">
                                          <p:stCondLst>
                                            <p:cond delay="0"/>
                                          </p:stCondLst>
                                        </p:cTn>
                                        <p:tgtEl>
                                          <p:spTgt spid="128"/>
                                        </p:tgtEl>
                                      </p:cBhvr>
                                    </p:animEffect>
                                    <p:anim calcmode="lin" valueType="num">
                                      <p:cBhvr>
                                        <p:cTn id="173"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78" dur="26">
                                          <p:stCondLst>
                                            <p:cond delay="650"/>
                                          </p:stCondLst>
                                        </p:cTn>
                                        <p:tgtEl>
                                          <p:spTgt spid="128"/>
                                        </p:tgtEl>
                                      </p:cBhvr>
                                      <p:to x="100000" y="60000"/>
                                    </p:animScale>
                                    <p:animScale>
                                      <p:cBhvr>
                                        <p:cTn id="179" dur="166" decel="50000">
                                          <p:stCondLst>
                                            <p:cond delay="676"/>
                                          </p:stCondLst>
                                        </p:cTn>
                                        <p:tgtEl>
                                          <p:spTgt spid="128"/>
                                        </p:tgtEl>
                                      </p:cBhvr>
                                      <p:to x="100000" y="100000"/>
                                    </p:animScale>
                                    <p:animScale>
                                      <p:cBhvr>
                                        <p:cTn id="180" dur="26">
                                          <p:stCondLst>
                                            <p:cond delay="1312"/>
                                          </p:stCondLst>
                                        </p:cTn>
                                        <p:tgtEl>
                                          <p:spTgt spid="128"/>
                                        </p:tgtEl>
                                      </p:cBhvr>
                                      <p:to x="100000" y="80000"/>
                                    </p:animScale>
                                    <p:animScale>
                                      <p:cBhvr>
                                        <p:cTn id="181" dur="166" decel="50000">
                                          <p:stCondLst>
                                            <p:cond delay="1338"/>
                                          </p:stCondLst>
                                        </p:cTn>
                                        <p:tgtEl>
                                          <p:spTgt spid="128"/>
                                        </p:tgtEl>
                                      </p:cBhvr>
                                      <p:to x="100000" y="100000"/>
                                    </p:animScale>
                                    <p:animScale>
                                      <p:cBhvr>
                                        <p:cTn id="182" dur="26">
                                          <p:stCondLst>
                                            <p:cond delay="1642"/>
                                          </p:stCondLst>
                                        </p:cTn>
                                        <p:tgtEl>
                                          <p:spTgt spid="128"/>
                                        </p:tgtEl>
                                      </p:cBhvr>
                                      <p:to x="100000" y="90000"/>
                                    </p:animScale>
                                    <p:animScale>
                                      <p:cBhvr>
                                        <p:cTn id="183" dur="166" decel="50000">
                                          <p:stCondLst>
                                            <p:cond delay="1668"/>
                                          </p:stCondLst>
                                        </p:cTn>
                                        <p:tgtEl>
                                          <p:spTgt spid="128"/>
                                        </p:tgtEl>
                                      </p:cBhvr>
                                      <p:to x="100000" y="100000"/>
                                    </p:animScale>
                                    <p:animScale>
                                      <p:cBhvr>
                                        <p:cTn id="184" dur="26">
                                          <p:stCondLst>
                                            <p:cond delay="1808"/>
                                          </p:stCondLst>
                                        </p:cTn>
                                        <p:tgtEl>
                                          <p:spTgt spid="128"/>
                                        </p:tgtEl>
                                      </p:cBhvr>
                                      <p:to x="100000" y="95000"/>
                                    </p:animScale>
                                    <p:animScale>
                                      <p:cBhvr>
                                        <p:cTn id="185" dur="166" decel="50000">
                                          <p:stCondLst>
                                            <p:cond delay="1834"/>
                                          </p:stCondLst>
                                        </p:cTn>
                                        <p:tgtEl>
                                          <p:spTgt spid="128"/>
                                        </p:tgtEl>
                                      </p:cBhvr>
                                      <p:to x="100000" y="100000"/>
                                    </p:animScale>
                                  </p:childTnLst>
                                </p:cTn>
                              </p:par>
                            </p:childTnLst>
                          </p:cTn>
                        </p:par>
                        <p:par>
                          <p:cTn id="186" fill="hold">
                            <p:stCondLst>
                              <p:cond delay="2000"/>
                            </p:stCondLst>
                            <p:childTnLst>
                              <p:par>
                                <p:cTn id="187" presetID="6" presetClass="emph" presetSubtype="0" fill="hold" nodeType="afterEffect">
                                  <p:stCondLst>
                                    <p:cond delay="0"/>
                                  </p:stCondLst>
                                  <p:childTnLst>
                                    <p:animScale>
                                      <p:cBhvr>
                                        <p:cTn id="188" dur="500" fill="hold"/>
                                        <p:tgtEl>
                                          <p:spTgt spid="110"/>
                                        </p:tgtEl>
                                      </p:cBhvr>
                                      <p:by x="125000" y="125000"/>
                                    </p:animScale>
                                  </p:childTnLst>
                                </p:cTn>
                              </p:par>
                              <p:par>
                                <p:cTn id="189" presetID="6" presetClass="emph" presetSubtype="0" fill="hold" nodeType="withEffect">
                                  <p:stCondLst>
                                    <p:cond delay="0"/>
                                  </p:stCondLst>
                                  <p:childTnLst>
                                    <p:animScale>
                                      <p:cBhvr>
                                        <p:cTn id="190" dur="500" fill="hold"/>
                                        <p:tgtEl>
                                          <p:spTgt spid="4"/>
                                        </p:tgtEl>
                                      </p:cBhvr>
                                      <p:by x="125000" y="125000"/>
                                    </p:animScale>
                                  </p:childTnLst>
                                </p:cTn>
                              </p:par>
                              <p:par>
                                <p:cTn id="191" presetID="6" presetClass="emph" presetSubtype="0" fill="hold" nodeType="withEffect">
                                  <p:stCondLst>
                                    <p:cond delay="0"/>
                                  </p:stCondLst>
                                  <p:childTnLst>
                                    <p:animScale>
                                      <p:cBhvr>
                                        <p:cTn id="192" dur="500" fill="hold"/>
                                        <p:tgtEl>
                                          <p:spTgt spid="5"/>
                                        </p:tgtEl>
                                      </p:cBhvr>
                                      <p:by x="125000" y="125000"/>
                                    </p:animScale>
                                  </p:childTnLst>
                                </p:cTn>
                              </p:par>
                              <p:par>
                                <p:cTn id="193" presetID="6" presetClass="emph" presetSubtype="0" fill="hold" nodeType="withEffect">
                                  <p:stCondLst>
                                    <p:cond delay="0"/>
                                  </p:stCondLst>
                                  <p:childTnLst>
                                    <p:animScale>
                                      <p:cBhvr>
                                        <p:cTn id="194" dur="500" fill="hold"/>
                                        <p:tgtEl>
                                          <p:spTgt spid="125"/>
                                        </p:tgtEl>
                                      </p:cBhvr>
                                      <p:by x="125000" y="125000"/>
                                    </p:animScale>
                                  </p:childTnLst>
                                </p:cTn>
                              </p:par>
                              <p:par>
                                <p:cTn id="195" presetID="6" presetClass="emph" presetSubtype="0" fill="hold" nodeType="withEffect">
                                  <p:stCondLst>
                                    <p:cond delay="0"/>
                                  </p:stCondLst>
                                  <p:childTnLst>
                                    <p:animScale>
                                      <p:cBhvr>
                                        <p:cTn id="196" dur="500" fill="hold"/>
                                        <p:tgtEl>
                                          <p:spTgt spid="128"/>
                                        </p:tgtEl>
                                      </p:cBhvr>
                                      <p:by x="125000" y="125000"/>
                                    </p:animScale>
                                  </p:childTnLst>
                                </p:cTn>
                              </p:par>
                              <p:par>
                                <p:cTn id="197" presetID="6" presetClass="emph" presetSubtype="0" fill="hold" nodeType="withEffect">
                                  <p:stCondLst>
                                    <p:cond delay="0"/>
                                  </p:stCondLst>
                                  <p:childTnLst>
                                    <p:animScale>
                                      <p:cBhvr>
                                        <p:cTn id="198" dur="500" fill="hold"/>
                                        <p:tgtEl>
                                          <p:spTgt spid="3"/>
                                        </p:tgtEl>
                                      </p:cBhvr>
                                      <p:by x="125000" y="125000"/>
                                    </p:animScale>
                                  </p:childTnLst>
                                </p:cTn>
                              </p:par>
                            </p:childTnLst>
                          </p:cTn>
                        </p:par>
                        <p:par>
                          <p:cTn id="199" fill="hold">
                            <p:stCondLst>
                              <p:cond delay="2500"/>
                            </p:stCondLst>
                            <p:childTnLst>
                              <p:par>
                                <p:cTn id="200" presetID="53" presetClass="entr" presetSubtype="0" fill="hold" nodeType="afterEffect">
                                  <p:stCondLst>
                                    <p:cond delay="0"/>
                                  </p:stCondLst>
                                  <p:childTnLst>
                                    <p:set>
                                      <p:cBhvr>
                                        <p:cTn id="201" dur="1" fill="hold">
                                          <p:stCondLst>
                                            <p:cond delay="0"/>
                                          </p:stCondLst>
                                        </p:cTn>
                                        <p:tgtEl>
                                          <p:spTgt spid="45"/>
                                        </p:tgtEl>
                                        <p:attrNameLst>
                                          <p:attrName>style.visibility</p:attrName>
                                        </p:attrNameLst>
                                      </p:cBhvr>
                                      <p:to>
                                        <p:strVal val="visible"/>
                                      </p:to>
                                    </p:set>
                                    <p:anim calcmode="lin" valueType="num">
                                      <p:cBhvr>
                                        <p:cTn id="202" dur="500" fill="hold"/>
                                        <p:tgtEl>
                                          <p:spTgt spid="45"/>
                                        </p:tgtEl>
                                        <p:attrNameLst>
                                          <p:attrName>ppt_w</p:attrName>
                                        </p:attrNameLst>
                                      </p:cBhvr>
                                      <p:tavLst>
                                        <p:tav tm="0">
                                          <p:val>
                                            <p:fltVal val="0"/>
                                          </p:val>
                                        </p:tav>
                                        <p:tav tm="100000">
                                          <p:val>
                                            <p:strVal val="#ppt_w"/>
                                          </p:val>
                                        </p:tav>
                                      </p:tavLst>
                                    </p:anim>
                                    <p:anim calcmode="lin" valueType="num">
                                      <p:cBhvr>
                                        <p:cTn id="203" dur="500" fill="hold"/>
                                        <p:tgtEl>
                                          <p:spTgt spid="45"/>
                                        </p:tgtEl>
                                        <p:attrNameLst>
                                          <p:attrName>ppt_h</p:attrName>
                                        </p:attrNameLst>
                                      </p:cBhvr>
                                      <p:tavLst>
                                        <p:tav tm="0">
                                          <p:val>
                                            <p:fltVal val="0"/>
                                          </p:val>
                                        </p:tav>
                                        <p:tav tm="100000">
                                          <p:val>
                                            <p:strVal val="#ppt_h"/>
                                          </p:val>
                                        </p:tav>
                                      </p:tavLst>
                                    </p:anim>
                                    <p:animEffect transition="in" filter="fade">
                                      <p:cBhvr>
                                        <p:cTn id="2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40" grpId="0" animBg="1"/>
      <p:bldP spid="141" grpId="0" animBg="1"/>
      <p:bldP spid="142" grpId="0" animBg="1"/>
      <p:bldP spid="143" grpId="0" animBg="1"/>
      <p:bldP spid="144" grpId="0" animBg="1"/>
      <p:bldP spid="99"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RO"/>
          <p:cNvGrpSpPr/>
          <p:nvPr/>
        </p:nvGrpSpPr>
        <p:grpSpPr>
          <a:xfrm>
            <a:off x="457118" y="2819400"/>
            <a:ext cx="4953083" cy="3746012"/>
            <a:chOff x="1219110" y="2667000"/>
            <a:chExt cx="5339952" cy="4038600"/>
          </a:xfrm>
        </p:grpSpPr>
        <p:pic>
          <p:nvPicPr>
            <p:cNvPr id="30" name="Admin Console" descr="adm-console-hosts.png"/>
            <p:cNvPicPr>
              <a:picLocks noChangeAspect="1"/>
            </p:cNvPicPr>
            <p:nvPr/>
          </p:nvPicPr>
          <p:blipFill>
            <a:blip r:embed="rId3" cstate="print"/>
            <a:stretch>
              <a:fillRect/>
            </a:stretch>
          </p:blipFill>
          <p:spPr>
            <a:xfrm>
              <a:off x="1219110" y="2667000"/>
              <a:ext cx="5257800" cy="3975737"/>
            </a:xfrm>
            <a:prstGeom prst="rect">
              <a:avLst/>
            </a:prstGeom>
            <a:effectLst>
              <a:outerShdw blurRad="50800" dist="38100" dir="2700000" algn="tl" rotWithShape="0">
                <a:prstClr val="black">
                  <a:alpha val="40000"/>
                </a:prstClr>
              </a:outerShdw>
            </a:effectLst>
          </p:spPr>
        </p:pic>
        <p:pic>
          <p:nvPicPr>
            <p:cNvPr id="31" name="Picture 30" descr="PRO-Tips.png"/>
            <p:cNvPicPr>
              <a:picLocks noChangeAspect="1"/>
            </p:cNvPicPr>
            <p:nvPr/>
          </p:nvPicPr>
          <p:blipFill>
            <a:blip r:embed="rId4" cstate="print"/>
            <a:stretch>
              <a:fillRect/>
            </a:stretch>
          </p:blipFill>
          <p:spPr>
            <a:xfrm>
              <a:off x="2057400" y="3048000"/>
              <a:ext cx="4501662" cy="3657600"/>
            </a:xfrm>
            <a:prstGeom prst="rect">
              <a:avLst/>
            </a:prstGeom>
          </p:spPr>
        </p:pic>
      </p:grpSp>
      <p:pic>
        <p:nvPicPr>
          <p:cNvPr id="39" name="Spark" descr="spark.png"/>
          <p:cNvPicPr>
            <a:picLocks noChangeAspect="1"/>
          </p:cNvPicPr>
          <p:nvPr/>
        </p:nvPicPr>
        <p:blipFill>
          <a:blip r:embed="rId5" cstate="print"/>
          <a:stretch>
            <a:fillRect/>
          </a:stretch>
        </p:blipFill>
        <p:spPr>
          <a:xfrm>
            <a:off x="533400" y="1066798"/>
            <a:ext cx="914402" cy="914402"/>
          </a:xfrm>
          <a:prstGeom prst="rect">
            <a:avLst/>
          </a:prstGeom>
        </p:spPr>
      </p:pic>
      <p:pic>
        <p:nvPicPr>
          <p:cNvPr id="46" name="Spark" descr="spark.png"/>
          <p:cNvPicPr>
            <a:picLocks noChangeAspect="1"/>
          </p:cNvPicPr>
          <p:nvPr/>
        </p:nvPicPr>
        <p:blipFill>
          <a:blip r:embed="rId5" cstate="print"/>
          <a:stretch>
            <a:fillRect/>
          </a:stretch>
        </p:blipFill>
        <p:spPr>
          <a:xfrm>
            <a:off x="3505200" y="1066798"/>
            <a:ext cx="914402" cy="914402"/>
          </a:xfrm>
          <a:prstGeom prst="rect">
            <a:avLst/>
          </a:prstGeom>
        </p:spPr>
      </p:pic>
      <p:pic>
        <p:nvPicPr>
          <p:cNvPr id="47" name="Spark" descr="spark.png"/>
          <p:cNvPicPr>
            <a:picLocks noChangeAspect="1"/>
          </p:cNvPicPr>
          <p:nvPr/>
        </p:nvPicPr>
        <p:blipFill>
          <a:blip r:embed="rId5" cstate="print"/>
          <a:stretch>
            <a:fillRect/>
          </a:stretch>
        </p:blipFill>
        <p:spPr>
          <a:xfrm>
            <a:off x="4876801" y="1066798"/>
            <a:ext cx="914402" cy="914402"/>
          </a:xfrm>
          <a:prstGeom prst="rect">
            <a:avLst/>
          </a:prstGeom>
        </p:spPr>
      </p:pic>
      <p:pic>
        <p:nvPicPr>
          <p:cNvPr id="48" name="Spark" descr="spark.png"/>
          <p:cNvPicPr>
            <a:picLocks noChangeAspect="1"/>
          </p:cNvPicPr>
          <p:nvPr/>
        </p:nvPicPr>
        <p:blipFill>
          <a:blip r:embed="rId5" cstate="print"/>
          <a:stretch>
            <a:fillRect/>
          </a:stretch>
        </p:blipFill>
        <p:spPr>
          <a:xfrm>
            <a:off x="7620000" y="1066798"/>
            <a:ext cx="914402" cy="914402"/>
          </a:xfrm>
          <a:prstGeom prst="rect">
            <a:avLst/>
          </a:prstGeom>
        </p:spPr>
      </p:pic>
      <p:sp>
        <p:nvSpPr>
          <p:cNvPr id="2" name="Title 1"/>
          <p:cNvSpPr>
            <a:spLocks noGrp="1"/>
          </p:cNvSpPr>
          <p:nvPr>
            <p:ph type="title"/>
          </p:nvPr>
        </p:nvSpPr>
        <p:spPr>
          <a:xfrm>
            <a:off x="387054" y="228600"/>
            <a:ext cx="8375946" cy="609398"/>
          </a:xfrm>
        </p:spPr>
        <p:txBody>
          <a:bodyPr>
            <a:normAutofit fontScale="90000"/>
          </a:bodyPr>
          <a:lstStyle/>
          <a:p>
            <a:r>
              <a:rPr lang="zh-CN" altLang="en-US" sz="4400" dirty="0" smtClean="0"/>
              <a:t>准确的知识在最佳的时刻</a:t>
            </a:r>
            <a:endParaRPr lang="en-US" sz="4400" dirty="0"/>
          </a:p>
        </p:txBody>
      </p:sp>
      <p:pic>
        <p:nvPicPr>
          <p:cNvPr id="21" name="Icon_Network" descr="network.png"/>
          <p:cNvPicPr>
            <a:picLocks noChangeAspect="1"/>
          </p:cNvPicPr>
          <p:nvPr/>
        </p:nvPicPr>
        <p:blipFill>
          <a:blip r:embed="rId6" cstate="print"/>
          <a:stretch>
            <a:fillRect/>
          </a:stretch>
        </p:blipFill>
        <p:spPr>
          <a:xfrm>
            <a:off x="4886812" y="1155016"/>
            <a:ext cx="902433" cy="760126"/>
          </a:xfrm>
          <a:prstGeom prst="rect">
            <a:avLst/>
          </a:prstGeom>
        </p:spPr>
      </p:pic>
      <p:grpSp>
        <p:nvGrpSpPr>
          <p:cNvPr id="4" name="Help Desk"/>
          <p:cNvGrpSpPr/>
          <p:nvPr/>
        </p:nvGrpSpPr>
        <p:grpSpPr>
          <a:xfrm>
            <a:off x="7770112" y="1143002"/>
            <a:ext cx="681692" cy="748051"/>
            <a:chOff x="7086600" y="5181600"/>
            <a:chExt cx="718312" cy="788235"/>
          </a:xfrm>
        </p:grpSpPr>
        <p:pic>
          <p:nvPicPr>
            <p:cNvPr id="28" name="Woman" descr="User_Diane_yellowjacket.png"/>
            <p:cNvPicPr>
              <a:picLocks noChangeAspect="1"/>
            </p:cNvPicPr>
            <p:nvPr/>
          </p:nvPicPr>
          <p:blipFill>
            <a:blip r:embed="rId7" cstate="print"/>
            <a:stretch>
              <a:fillRect/>
            </a:stretch>
          </p:blipFill>
          <p:spPr>
            <a:xfrm>
              <a:off x="7239000" y="5181600"/>
              <a:ext cx="565912" cy="788235"/>
            </a:xfrm>
            <a:prstGeom prst="rect">
              <a:avLst/>
            </a:prstGeom>
          </p:spPr>
        </p:pic>
        <p:pic>
          <p:nvPicPr>
            <p:cNvPr id="29" name="Icon_Info" descr="icon_Info.png"/>
            <p:cNvPicPr>
              <a:picLocks noChangeAspect="1"/>
            </p:cNvPicPr>
            <p:nvPr/>
          </p:nvPicPr>
          <p:blipFill>
            <a:blip r:embed="rId8" cstate="print"/>
            <a:stretch>
              <a:fillRect/>
            </a:stretch>
          </p:blipFill>
          <p:spPr>
            <a:xfrm>
              <a:off x="7086600" y="5486400"/>
              <a:ext cx="381000" cy="381000"/>
            </a:xfrm>
            <a:prstGeom prst="rect">
              <a:avLst/>
            </a:prstGeom>
          </p:spPr>
        </p:pic>
      </p:grpSp>
      <p:pic>
        <p:nvPicPr>
          <p:cNvPr id="33" name="Man - Al by himself" descr="User_Generic_Male02_Brunette.png"/>
          <p:cNvPicPr>
            <a:picLocks noChangeAspect="1"/>
          </p:cNvPicPr>
          <p:nvPr/>
        </p:nvPicPr>
        <p:blipFill>
          <a:blip r:embed="rId9" cstate="print"/>
          <a:stretch>
            <a:fillRect/>
          </a:stretch>
        </p:blipFill>
        <p:spPr>
          <a:xfrm>
            <a:off x="6629400" y="3733800"/>
            <a:ext cx="1753190" cy="2133600"/>
          </a:xfrm>
          <a:prstGeom prst="rect">
            <a:avLst/>
          </a:prstGeom>
        </p:spPr>
      </p:pic>
      <p:pic>
        <p:nvPicPr>
          <p:cNvPr id="6" name="Application" descr="Box-Glass-BlueArrow.png"/>
          <p:cNvPicPr>
            <a:picLocks noChangeAspect="1"/>
          </p:cNvPicPr>
          <p:nvPr/>
        </p:nvPicPr>
        <p:blipFill>
          <a:blip r:embed="rId10" cstate="print"/>
          <a:stretch>
            <a:fillRect/>
          </a:stretch>
        </p:blipFill>
        <p:spPr>
          <a:xfrm>
            <a:off x="604696" y="1209522"/>
            <a:ext cx="766905" cy="695478"/>
          </a:xfrm>
          <a:prstGeom prst="rect">
            <a:avLst/>
          </a:prstGeom>
        </p:spPr>
      </p:pic>
      <p:grpSp>
        <p:nvGrpSpPr>
          <p:cNvPr id="5" name="Databases"/>
          <p:cNvGrpSpPr/>
          <p:nvPr/>
        </p:nvGrpSpPr>
        <p:grpSpPr>
          <a:xfrm>
            <a:off x="3538140" y="1227016"/>
            <a:ext cx="766905" cy="646590"/>
            <a:chOff x="2514600" y="3276600"/>
            <a:chExt cx="903793" cy="762001"/>
          </a:xfrm>
        </p:grpSpPr>
        <p:pic>
          <p:nvPicPr>
            <p:cNvPr id="16" name="Database" descr="database.png"/>
            <p:cNvPicPr>
              <a:picLocks noChangeAspect="1"/>
            </p:cNvPicPr>
            <p:nvPr/>
          </p:nvPicPr>
          <p:blipFill>
            <a:blip r:embed="rId11" cstate="print"/>
            <a:stretch>
              <a:fillRect/>
            </a:stretch>
          </p:blipFill>
          <p:spPr>
            <a:xfrm>
              <a:off x="2971800" y="3276600"/>
              <a:ext cx="446593" cy="609600"/>
            </a:xfrm>
            <a:prstGeom prst="rect">
              <a:avLst/>
            </a:prstGeom>
          </p:spPr>
        </p:pic>
        <p:pic>
          <p:nvPicPr>
            <p:cNvPr id="17" name="Database" descr="database.png"/>
            <p:cNvPicPr>
              <a:picLocks noChangeAspect="1"/>
            </p:cNvPicPr>
            <p:nvPr/>
          </p:nvPicPr>
          <p:blipFill>
            <a:blip r:embed="rId11" cstate="print"/>
            <a:stretch>
              <a:fillRect/>
            </a:stretch>
          </p:blipFill>
          <p:spPr>
            <a:xfrm>
              <a:off x="2514600" y="3276601"/>
              <a:ext cx="446593" cy="609600"/>
            </a:xfrm>
            <a:prstGeom prst="rect">
              <a:avLst/>
            </a:prstGeom>
          </p:spPr>
        </p:pic>
        <p:pic>
          <p:nvPicPr>
            <p:cNvPr id="18" name="Database" descr="database.png"/>
            <p:cNvPicPr>
              <a:picLocks noChangeAspect="1"/>
            </p:cNvPicPr>
            <p:nvPr/>
          </p:nvPicPr>
          <p:blipFill>
            <a:blip r:embed="rId11" cstate="print"/>
            <a:stretch>
              <a:fillRect/>
            </a:stretch>
          </p:blipFill>
          <p:spPr>
            <a:xfrm>
              <a:off x="2743200" y="3429001"/>
              <a:ext cx="446593" cy="609600"/>
            </a:xfrm>
            <a:prstGeom prst="rect">
              <a:avLst/>
            </a:prstGeom>
          </p:spPr>
        </p:pic>
      </p:grpSp>
      <p:pic>
        <p:nvPicPr>
          <p:cNvPr id="49" name="Spark" descr="spark.png"/>
          <p:cNvPicPr>
            <a:picLocks noChangeAspect="1"/>
          </p:cNvPicPr>
          <p:nvPr/>
        </p:nvPicPr>
        <p:blipFill>
          <a:blip r:embed="rId5" cstate="print"/>
          <a:stretch>
            <a:fillRect/>
          </a:stretch>
        </p:blipFill>
        <p:spPr>
          <a:xfrm>
            <a:off x="1981200" y="1066798"/>
            <a:ext cx="914402" cy="914402"/>
          </a:xfrm>
          <a:prstGeom prst="rect">
            <a:avLst/>
          </a:prstGeom>
        </p:spPr>
      </p:pic>
      <p:pic>
        <p:nvPicPr>
          <p:cNvPr id="50" name="Spark" descr="spark.png"/>
          <p:cNvPicPr>
            <a:picLocks noChangeAspect="1"/>
          </p:cNvPicPr>
          <p:nvPr/>
        </p:nvPicPr>
        <p:blipFill>
          <a:blip r:embed="rId5" cstate="print"/>
          <a:stretch>
            <a:fillRect/>
          </a:stretch>
        </p:blipFill>
        <p:spPr>
          <a:xfrm>
            <a:off x="6248400" y="1066798"/>
            <a:ext cx="914402" cy="914402"/>
          </a:xfrm>
          <a:prstGeom prst="rect">
            <a:avLst/>
          </a:prstGeom>
        </p:spPr>
      </p:pic>
      <p:pic>
        <p:nvPicPr>
          <p:cNvPr id="24" name="Icon_Lock" descr="icon_Lock.png"/>
          <p:cNvPicPr>
            <a:picLocks noChangeAspect="1"/>
          </p:cNvPicPr>
          <p:nvPr/>
        </p:nvPicPr>
        <p:blipFill>
          <a:blip r:embed="rId12" cstate="print"/>
          <a:stretch>
            <a:fillRect/>
          </a:stretch>
        </p:blipFill>
        <p:spPr>
          <a:xfrm>
            <a:off x="6371010" y="1161102"/>
            <a:ext cx="817338" cy="830847"/>
          </a:xfrm>
          <a:prstGeom prst="rect">
            <a:avLst/>
          </a:prstGeom>
        </p:spPr>
      </p:pic>
      <p:grpSp>
        <p:nvGrpSpPr>
          <p:cNvPr id="7" name="Servers"/>
          <p:cNvGrpSpPr/>
          <p:nvPr/>
        </p:nvGrpSpPr>
        <p:grpSpPr>
          <a:xfrm>
            <a:off x="1953366" y="1183973"/>
            <a:ext cx="1003008" cy="766904"/>
            <a:chOff x="5181600" y="838200"/>
            <a:chExt cx="1773940" cy="1356362"/>
          </a:xfrm>
        </p:grpSpPr>
        <p:pic>
          <p:nvPicPr>
            <p:cNvPr id="10" name="Server" descr="black-rack-server.png"/>
            <p:cNvPicPr>
              <a:picLocks noChangeAspect="1"/>
            </p:cNvPicPr>
            <p:nvPr/>
          </p:nvPicPr>
          <p:blipFill>
            <a:blip r:embed="rId13" cstate="print"/>
            <a:stretch>
              <a:fillRect/>
            </a:stretch>
          </p:blipFill>
          <p:spPr>
            <a:xfrm>
              <a:off x="5181600" y="1295400"/>
              <a:ext cx="1773940" cy="899162"/>
            </a:xfrm>
            <a:prstGeom prst="rect">
              <a:avLst/>
            </a:prstGeom>
          </p:spPr>
        </p:pic>
        <p:pic>
          <p:nvPicPr>
            <p:cNvPr id="11" name="Server" descr="black-rack-server.png"/>
            <p:cNvPicPr>
              <a:picLocks noChangeAspect="1"/>
            </p:cNvPicPr>
            <p:nvPr/>
          </p:nvPicPr>
          <p:blipFill>
            <a:blip r:embed="rId13" cstate="print"/>
            <a:stretch>
              <a:fillRect/>
            </a:stretch>
          </p:blipFill>
          <p:spPr>
            <a:xfrm>
              <a:off x="5181600" y="1066800"/>
              <a:ext cx="1773940" cy="899162"/>
            </a:xfrm>
            <a:prstGeom prst="rect">
              <a:avLst/>
            </a:prstGeom>
          </p:spPr>
        </p:pic>
        <p:pic>
          <p:nvPicPr>
            <p:cNvPr id="12" name="Server" descr="black-rack-server.png"/>
            <p:cNvPicPr>
              <a:picLocks noChangeAspect="1"/>
            </p:cNvPicPr>
            <p:nvPr/>
          </p:nvPicPr>
          <p:blipFill>
            <a:blip r:embed="rId13" cstate="print"/>
            <a:stretch>
              <a:fillRect/>
            </a:stretch>
          </p:blipFill>
          <p:spPr>
            <a:xfrm>
              <a:off x="5181600" y="838200"/>
              <a:ext cx="1773940" cy="899162"/>
            </a:xfrm>
            <a:prstGeom prst="rect">
              <a:avLst/>
            </a:prstGeom>
          </p:spPr>
        </p:pic>
      </p:grpSp>
      <p:pic>
        <p:nvPicPr>
          <p:cNvPr id="51" name="Icon-OK" descr="ok-checkmark.png"/>
          <p:cNvPicPr>
            <a:picLocks noChangeAspect="1"/>
          </p:cNvPicPr>
          <p:nvPr/>
        </p:nvPicPr>
        <p:blipFill>
          <a:blip r:embed="rId14" cstate="print"/>
          <a:stretch>
            <a:fillRect/>
          </a:stretch>
        </p:blipFill>
        <p:spPr>
          <a:xfrm>
            <a:off x="2667001" y="4191002"/>
            <a:ext cx="1066801" cy="1066801"/>
          </a:xfrm>
          <a:prstGeom prst="rect">
            <a:avLst/>
          </a:prstGeom>
        </p:spPr>
      </p:pic>
      <p:pic>
        <p:nvPicPr>
          <p:cNvPr id="34" name="Icon-Info" descr="icon_Info.png"/>
          <p:cNvPicPr>
            <a:picLocks noChangeAspect="1"/>
          </p:cNvPicPr>
          <p:nvPr/>
        </p:nvPicPr>
        <p:blipFill>
          <a:blip r:embed="rId15" cstate="print"/>
          <a:stretch>
            <a:fillRect/>
          </a:stretch>
        </p:blipFill>
        <p:spPr>
          <a:xfrm>
            <a:off x="2756098" y="4280098"/>
            <a:ext cx="901502" cy="901502"/>
          </a:xfrm>
          <a:prstGeom prst="rect">
            <a:avLst/>
          </a:prstGeom>
        </p:spPr>
      </p:pic>
    </p:spTree>
    <p:extLst>
      <p:ext uri="{BB962C8B-B14F-4D97-AF65-F5344CB8AC3E}">
        <p14:creationId xmlns="" xmlns:p14="http://schemas.microsoft.com/office/powerpoint/2007/7/12/main" val="341377472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49" presetClass="path" presetSubtype="0" accel="50000" decel="50000" fill="hold" nodeType="withEffect">
                                  <p:stCondLst>
                                    <p:cond delay="0"/>
                                  </p:stCondLst>
                                  <p:childTnLst>
                                    <p:animMotion origin="layout" path="M -3.33333E-6 -3.33333E-6 L 0.23334 0.43334 " pathEditMode="relative" rAng="0" ptsTypes="AA">
                                      <p:cBhvr>
                                        <p:cTn id="9" dur="1000" fill="hold"/>
                                        <p:tgtEl>
                                          <p:spTgt spid="39"/>
                                        </p:tgtEl>
                                        <p:attrNameLst>
                                          <p:attrName>ppt_x</p:attrName>
                                          <p:attrName>ppt_y</p:attrName>
                                        </p:attrNameLst>
                                      </p:cBhvr>
                                      <p:rCtr x="117" y="217"/>
                                    </p:animMotion>
                                  </p:childTnLst>
                                </p:cTn>
                              </p:par>
                              <p:par>
                                <p:cTn id="10" presetID="10" presetClass="exit" presetSubtype="0" fill="hold" nodeType="withEffect">
                                  <p:stCondLst>
                                    <p:cond delay="0"/>
                                  </p:stCondLst>
                                  <p:childTnLst>
                                    <p:animEffect transition="out" filter="fade">
                                      <p:cBhvr>
                                        <p:cTn id="11" dur="1000"/>
                                        <p:tgtEl>
                                          <p:spTgt spid="39"/>
                                        </p:tgtEl>
                                      </p:cBhvr>
                                    </p:animEffect>
                                    <p:set>
                                      <p:cBhvr>
                                        <p:cTn id="12" dur="1" fill="hold">
                                          <p:stCondLst>
                                            <p:cond delay="9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2000"/>
                                        <p:tgtEl>
                                          <p:spTgt spid="51"/>
                                        </p:tgtEl>
                                      </p:cBhvr>
                                    </p:animEffect>
                                  </p:childTnLst>
                                </p:cTn>
                              </p:par>
                              <p:par>
                                <p:cTn id="21" presetID="49" presetClass="path" presetSubtype="0" accel="50000" decel="50000" fill="hold" nodeType="withEffect">
                                  <p:stCondLst>
                                    <p:cond delay="0"/>
                                  </p:stCondLst>
                                  <p:childTnLst>
                                    <p:animMotion origin="layout" path="M -3.33333E-6 -2.22222E-6 L -0.08333 0.45556 " pathEditMode="relative" rAng="0" ptsTypes="AA">
                                      <p:cBhvr>
                                        <p:cTn id="22" dur="1000" fill="hold"/>
                                        <p:tgtEl>
                                          <p:spTgt spid="46"/>
                                        </p:tgtEl>
                                        <p:attrNameLst>
                                          <p:attrName>ppt_x</p:attrName>
                                          <p:attrName>ppt_y</p:attrName>
                                        </p:attrNameLst>
                                      </p:cBhvr>
                                      <p:rCtr x="-42" y="228"/>
                                    </p:animMotion>
                                  </p:childTnLst>
                                </p:cTn>
                              </p:par>
                              <p:par>
                                <p:cTn id="23" presetID="10" presetClass="exit" presetSubtype="0" fill="hold" nodeType="withEffect">
                                  <p:stCondLst>
                                    <p:cond delay="0"/>
                                  </p:stCondLst>
                                  <p:childTnLst>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49" presetClass="path" presetSubtype="0" accel="50000" decel="50000" fill="hold" nodeType="withEffect">
                                  <p:stCondLst>
                                    <p:cond delay="0"/>
                                  </p:stCondLst>
                                  <p:childTnLst>
                                    <p:animMotion origin="layout" path="M -3.33333E-6 -1.11111E-6 L -0.23333 0.46667 " pathEditMode="relative" rAng="0" ptsTypes="AA">
                                      <p:cBhvr>
                                        <p:cTn id="32" dur="1000" fill="hold"/>
                                        <p:tgtEl>
                                          <p:spTgt spid="47"/>
                                        </p:tgtEl>
                                        <p:attrNameLst>
                                          <p:attrName>ppt_x</p:attrName>
                                          <p:attrName>ppt_y</p:attrName>
                                        </p:attrNameLst>
                                      </p:cBhvr>
                                      <p:rCtr x="-117" y="233"/>
                                    </p:animMotion>
                                  </p:childTnLst>
                                </p:cTn>
                              </p:par>
                              <p:par>
                                <p:cTn id="33" presetID="10" presetClass="exit" presetSubtype="0" fill="hold" nodeType="withEffect">
                                  <p:stCondLst>
                                    <p:cond delay="0"/>
                                  </p:stCondLst>
                                  <p:childTnLst>
                                    <p:animEffect transition="out" filter="fade">
                                      <p:cBhvr>
                                        <p:cTn id="34" dur="1000"/>
                                        <p:tgtEl>
                                          <p:spTgt spid="47"/>
                                        </p:tgtEl>
                                      </p:cBhvr>
                                    </p:animEffect>
                                    <p:set>
                                      <p:cBhvr>
                                        <p:cTn id="35" dur="1" fill="hold">
                                          <p:stCondLst>
                                            <p:cond delay="999"/>
                                          </p:stCondLst>
                                        </p:cTn>
                                        <p:tgtEl>
                                          <p:spTgt spid="4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49" presetClass="path" presetSubtype="0" accel="50000" decel="50000" fill="hold" nodeType="withEffect">
                                  <p:stCondLst>
                                    <p:cond delay="0"/>
                                  </p:stCondLst>
                                  <p:childTnLst>
                                    <p:animMotion origin="layout" path="M -3.33333E-6 -3.33333E-6 L -0.53333 0.43334 " pathEditMode="relative" rAng="0" ptsTypes="AA">
                                      <p:cBhvr>
                                        <p:cTn id="42" dur="1000" fill="hold"/>
                                        <p:tgtEl>
                                          <p:spTgt spid="48"/>
                                        </p:tgtEl>
                                        <p:attrNameLst>
                                          <p:attrName>ppt_x</p:attrName>
                                          <p:attrName>ppt_y</p:attrName>
                                        </p:attrNameLst>
                                      </p:cBhvr>
                                      <p:rCtr x="-267" y="217"/>
                                    </p:animMotion>
                                  </p:childTnLst>
                                </p:cTn>
                              </p:par>
                              <p:par>
                                <p:cTn id="43" presetID="10" presetClass="exit" presetSubtype="0" fill="hold" nodeType="withEffect">
                                  <p:stCondLst>
                                    <p:cond delay="0"/>
                                  </p:stCondLst>
                                  <p:childTnLst>
                                    <p:animEffect transition="out" filter="fade">
                                      <p:cBhvr>
                                        <p:cTn id="44" dur="1000"/>
                                        <p:tgtEl>
                                          <p:spTgt spid="48"/>
                                        </p:tgtEl>
                                      </p:cBhvr>
                                    </p:animEffect>
                                    <p:set>
                                      <p:cBhvr>
                                        <p:cTn id="45" dur="1" fill="hold">
                                          <p:stCondLst>
                                            <p:cond delay="999"/>
                                          </p:stCondLst>
                                        </p:cTn>
                                        <p:tgtEl>
                                          <p:spTgt spid="4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49" presetClass="path" presetSubtype="0" accel="50000" decel="50000" fill="hold" nodeType="withEffect">
                                  <p:stCondLst>
                                    <p:cond delay="0"/>
                                  </p:stCondLst>
                                  <p:childTnLst>
                                    <p:animMotion origin="layout" path="M 3.33333E-6 -1.11111E-6 L 0.08333 0.46667 " pathEditMode="relative" rAng="0" ptsTypes="AA">
                                      <p:cBhvr>
                                        <p:cTn id="52" dur="1000" fill="hold"/>
                                        <p:tgtEl>
                                          <p:spTgt spid="49"/>
                                        </p:tgtEl>
                                        <p:attrNameLst>
                                          <p:attrName>ppt_x</p:attrName>
                                          <p:attrName>ppt_y</p:attrName>
                                        </p:attrNameLst>
                                      </p:cBhvr>
                                      <p:rCtr x="42" y="233"/>
                                    </p:animMotion>
                                  </p:childTnLst>
                                </p:cTn>
                              </p:par>
                              <p:par>
                                <p:cTn id="53" presetID="10" presetClass="exit" presetSubtype="0" fill="hold" nodeType="withEffect">
                                  <p:stCondLst>
                                    <p:cond delay="0"/>
                                  </p:stCondLst>
                                  <p:childTnLst>
                                    <p:animEffect transition="out" filter="fade">
                                      <p:cBhvr>
                                        <p:cTn id="54" dur="1000"/>
                                        <p:tgtEl>
                                          <p:spTgt spid="49"/>
                                        </p:tgtEl>
                                      </p:cBhvr>
                                    </p:animEffect>
                                    <p:set>
                                      <p:cBhvr>
                                        <p:cTn id="55" dur="1" fill="hold">
                                          <p:stCondLst>
                                            <p:cond delay="999"/>
                                          </p:stCondLst>
                                        </p:cTn>
                                        <p:tgtEl>
                                          <p:spTgt spid="49"/>
                                        </p:tgtEl>
                                        <p:attrNameLst>
                                          <p:attrName>style.visibility</p:attrName>
                                        </p:attrNameLst>
                                      </p:cBhvr>
                                      <p:to>
                                        <p:strVal val="hidden"/>
                                      </p:to>
                                    </p:se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49" presetClass="path" presetSubtype="0" accel="50000" decel="50000" fill="hold" nodeType="withEffect">
                                  <p:stCondLst>
                                    <p:cond delay="0"/>
                                  </p:stCondLst>
                                  <p:childTnLst>
                                    <p:animMotion origin="layout" path="M -3.33333E-6 -1.11111E-6 L -0.38333 0.45556 " pathEditMode="relative" rAng="0" ptsTypes="AA">
                                      <p:cBhvr>
                                        <p:cTn id="61" dur="1000" fill="hold"/>
                                        <p:tgtEl>
                                          <p:spTgt spid="50"/>
                                        </p:tgtEl>
                                        <p:attrNameLst>
                                          <p:attrName>ppt_x</p:attrName>
                                          <p:attrName>ppt_y</p:attrName>
                                        </p:attrNameLst>
                                      </p:cBhvr>
                                      <p:rCtr x="-192" y="228"/>
                                    </p:animMotion>
                                  </p:childTnLst>
                                </p:cTn>
                              </p:par>
                              <p:par>
                                <p:cTn id="62" presetID="10" presetClass="exit" presetSubtype="0" fill="hold" nodeType="withEffect">
                                  <p:stCondLst>
                                    <p:cond delay="0"/>
                                  </p:stCondLst>
                                  <p:childTnLst>
                                    <p:animEffect transition="out" filter="fade">
                                      <p:cBhvr>
                                        <p:cTn id="63" dur="1000"/>
                                        <p:tgtEl>
                                          <p:spTgt spid="50"/>
                                        </p:tgtEl>
                                      </p:cBhvr>
                                    </p:animEffect>
                                    <p:set>
                                      <p:cBhvr>
                                        <p:cTn id="64" dur="1" fill="hold">
                                          <p:stCondLst>
                                            <p:cond delay="999"/>
                                          </p:stCondLst>
                                        </p:cTn>
                                        <p:tgtEl>
                                          <p:spTgt spid="5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51"/>
                                        </p:tgtEl>
                                      </p:cBhvr>
                                    </p:animEffect>
                                    <p:set>
                                      <p:cBhvr>
                                        <p:cTn id="67" dur="1" fill="hold">
                                          <p:stCondLst>
                                            <p:cond delay="1999"/>
                                          </p:stCondLst>
                                        </p:cTn>
                                        <p:tgtEl>
                                          <p:spTgt spid="5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000"/>
                                        <p:tgtEl>
                                          <p:spTgt spid="34"/>
                                        </p:tgtEl>
                                      </p:cBhvr>
                                    </p:animEffect>
                                  </p:childTnLst>
                                </p:cTn>
                              </p:par>
                              <p:par>
                                <p:cTn id="73" presetID="63" presetClass="path" presetSubtype="0" accel="50000" decel="50000" fill="hold" nodeType="withEffect">
                                  <p:stCondLst>
                                    <p:cond delay="0"/>
                                  </p:stCondLst>
                                  <p:childTnLst>
                                    <p:animMotion origin="layout" path="M 0 3.33333E-6 L 0.35833 -0.00116 " pathEditMode="relative" rAng="0" ptsTypes="AA">
                                      <p:cBhvr>
                                        <p:cTn id="74" dur="2000" fill="hold"/>
                                        <p:tgtEl>
                                          <p:spTgt spid="34"/>
                                        </p:tgtEl>
                                        <p:attrNameLst>
                                          <p:attrName>ppt_x</p:attrName>
                                          <p:attrName>ppt_y</p:attrName>
                                        </p:attrNameLst>
                                      </p:cBhvr>
                                      <p:rCtr x="17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2928934"/>
            <a:ext cx="7772400" cy="1504951"/>
          </a:xfrm>
          <a:prstGeom prst="rect">
            <a:avLst/>
          </a:prstGeom>
        </p:spPr>
        <p:txBody>
          <a:bodyPr>
            <a:normAutofit/>
          </a:bodyPr>
          <a:lstStyle>
            <a:lvl1pPr algn="l" defTabSz="914400" rtl="0" eaLnBrk="1" latinLnBrk="0" hangingPunct="1">
              <a:spcBef>
                <a:spcPct val="0"/>
              </a:spcBef>
              <a:buNone/>
              <a:defRPr sz="4000" b="1" kern="1200"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r"/>
            <a:r>
              <a:rPr lang="en-US" sz="4700" dirty="0"/>
              <a:t>VMM </a:t>
            </a:r>
            <a:r>
              <a:rPr lang="zh-CN" altLang="en-US" sz="4700" dirty="0"/>
              <a:t>性能和资源最</a:t>
            </a:r>
            <a:r>
              <a:rPr lang="zh-CN" altLang="en-US" sz="4700" dirty="0" smtClean="0"/>
              <a:t>优化</a:t>
            </a:r>
          </a:p>
          <a:p>
            <a:pPr algn="r"/>
            <a:r>
              <a:rPr lang="en-US" altLang="zh-CN" dirty="0" smtClean="0">
                <a:solidFill>
                  <a:schemeClr val="accent3">
                    <a:lumMod val="60000"/>
                    <a:lumOff val="40000"/>
                  </a:schemeClr>
                </a:solidFill>
              </a:rPr>
              <a:t>PRO</a:t>
            </a:r>
            <a:r>
              <a:rPr lang="zh-CN" altLang="en-US" dirty="0" smtClean="0">
                <a:solidFill>
                  <a:schemeClr val="accent3">
                    <a:lumMod val="60000"/>
                    <a:lumOff val="40000"/>
                  </a:schemeClr>
                </a:solidFill>
              </a:rPr>
              <a:t>纵览</a:t>
            </a:r>
            <a:endParaRPr lang="zh-CN" altLang="en-US" dirty="0">
              <a:solidFill>
                <a:schemeClr val="accent3">
                  <a:lumMod val="60000"/>
                  <a:lumOff val="40000"/>
                </a:schemeClr>
              </a:solidFill>
            </a:endParaRPr>
          </a:p>
        </p:txBody>
      </p:sp>
      <p:sp>
        <p:nvSpPr>
          <p:cNvPr id="4" name="Title 1"/>
          <p:cNvSpPr txBox="1">
            <a:spLocks/>
          </p:cNvSpPr>
          <p:nvPr/>
        </p:nvSpPr>
        <p:spPr>
          <a:xfrm>
            <a:off x="228600" y="3276600"/>
            <a:ext cx="2667000" cy="990600"/>
          </a:xfrm>
          <a:prstGeom prst="rect">
            <a:avLst/>
          </a:prstGeom>
        </p:spPr>
        <p:txBody>
          <a:bodyPr vert="horz" lIns="91440" tIns="45720" rIns="91440" bIns="45720" rtlCol="0" anchor="ctr">
            <a:noAutofit/>
          </a:bodyPr>
          <a:lstStyle>
            <a:lvl1pPr algn="l">
              <a:defRPr sz="6000" b="0">
                <a:solidFill>
                  <a:srgbClr val="557EB9"/>
                </a:solidFill>
                <a:latin typeface="Segoe"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rPr>
              <a:t>2</a:t>
            </a:r>
            <a:endParaRPr kumimoji="0" lang="en-US" sz="14000" b="1" i="0" u="none" strike="noStrike" kern="1200" cap="none" spc="0" normalizeH="0" baseline="0" noProof="0" dirty="0" smtClean="0">
              <a:ln>
                <a:noFill/>
              </a:ln>
              <a:solidFill>
                <a:srgbClr val="DEE6F2"/>
              </a:solidFill>
              <a:effectLst/>
              <a:uLnTx/>
              <a:uFillTx/>
              <a:latin typeface="Segoe" pitchFamily="34" charset="0"/>
              <a:ea typeface="+mj-ea"/>
              <a:cs typeface="Segoe UI" pitchFamily="34" charset="0"/>
            </a:endParaRPr>
          </a:p>
        </p:txBody>
      </p:sp>
      <p:cxnSp>
        <p:nvCxnSpPr>
          <p:cNvPr id="5" name="Straight Connector 4"/>
          <p:cNvCxnSpPr/>
          <p:nvPr/>
        </p:nvCxnSpPr>
        <p:spPr>
          <a:xfrm>
            <a:off x="1524000" y="4419600"/>
            <a:ext cx="765048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37121353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什么</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是PRO</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066800"/>
            <a:ext cx="8477280" cy="1504943"/>
          </a:xfrm>
        </p:spPr>
        <p:txBody>
          <a:bodyPr/>
          <a:lstStyle/>
          <a:p>
            <a:r>
              <a:rPr lang="en-US" sz="2800" b="1" dirty="0" smtClean="0">
                <a:solidFill>
                  <a:schemeClr val="bg2"/>
                </a:solidFill>
              </a:rPr>
              <a:t>Performance and Resource Optimization</a:t>
            </a:r>
          </a:p>
          <a:p>
            <a:r>
              <a:rPr lang="en-US" sz="2800" b="1" dirty="0" smtClean="0">
                <a:solidFill>
                  <a:schemeClr val="bg2"/>
                </a:solidFill>
              </a:rPr>
              <a:t>PRO </a:t>
            </a:r>
            <a:r>
              <a:rPr lang="zh-CN" altLang="en-US" sz="2800" b="1" dirty="0" smtClean="0">
                <a:solidFill>
                  <a:schemeClr val="bg2"/>
                </a:solidFill>
              </a:rPr>
              <a:t>借助并集成</a:t>
            </a:r>
            <a:r>
              <a:rPr lang="en-US" altLang="zh-CN" sz="2800" b="1" dirty="0" smtClean="0">
                <a:solidFill>
                  <a:schemeClr val="bg2"/>
                </a:solidFill>
              </a:rPr>
              <a:t>SC</a:t>
            </a:r>
            <a:r>
              <a:rPr lang="zh-CN" altLang="en-US" sz="2800" b="1" dirty="0" smtClean="0">
                <a:solidFill>
                  <a:schemeClr val="bg2"/>
                </a:solidFill>
              </a:rPr>
              <a:t> </a:t>
            </a:r>
            <a:r>
              <a:rPr lang="en-US" sz="2800" b="1" dirty="0" smtClean="0">
                <a:solidFill>
                  <a:schemeClr val="bg2"/>
                </a:solidFill>
              </a:rPr>
              <a:t>Operations Manager </a:t>
            </a:r>
            <a:r>
              <a:rPr lang="zh-CN" altLang="en-US" sz="2800" b="1" dirty="0" smtClean="0">
                <a:solidFill>
                  <a:schemeClr val="bg2"/>
                </a:solidFill>
              </a:rPr>
              <a:t>的功能</a:t>
            </a:r>
            <a:endParaRPr lang="en-US" sz="2800" b="1" dirty="0" smtClean="0">
              <a:solidFill>
                <a:schemeClr val="bg2"/>
              </a:solidFill>
            </a:endParaRPr>
          </a:p>
          <a:p>
            <a:r>
              <a:rPr lang="zh-CN" altLang="en-US" sz="2800" b="1" dirty="0" smtClean="0">
                <a:solidFill>
                  <a:schemeClr val="bg2"/>
                </a:solidFill>
              </a:rPr>
              <a:t>可以设置成人工或者自动实现</a:t>
            </a:r>
            <a:endParaRPr lang="en-US" sz="2800" b="1" dirty="0" smtClean="0">
              <a:solidFill>
                <a:schemeClr val="bg2"/>
              </a:solidFill>
            </a:endParaRPr>
          </a:p>
        </p:txBody>
      </p:sp>
      <p:pic>
        <p:nvPicPr>
          <p:cNvPr id="4" name="Picture 3" descr="pro_high_level_flow.png"/>
          <p:cNvPicPr/>
          <p:nvPr/>
        </p:nvPicPr>
        <p:blipFill>
          <a:blip r:embed="rId3" cstate="print"/>
          <a:stretch>
            <a:fillRect/>
          </a:stretch>
        </p:blipFill>
        <p:spPr>
          <a:xfrm>
            <a:off x="581052" y="2428868"/>
            <a:ext cx="7848600" cy="4060374"/>
          </a:xfrm>
          <a:prstGeom prst="rect">
            <a:avLst/>
          </a:prstGeom>
        </p:spPr>
      </p:pic>
    </p:spTree>
    <p:extLst>
      <p:ext uri="{BB962C8B-B14F-4D97-AF65-F5344CB8AC3E}">
        <p14:creationId xmlns="" xmlns:p14="http://schemas.microsoft.com/office/powerpoint/2007/7/12/main" val="39669863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2009-10-17T05:54:32Z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Cheng Wei</outs:displayName>
          <outs:accountName/>
        </outs:relatedPerson>
      </outs:people>
      <outs:source>0</outs:source>
      <outs:isPinned>true</outs:isPinned>
    </outs:relatedPeopleItem>
    <outs:relatedPeopleItem>
      <outs:category>Last modified by</outs:category>
      <outs:people>
        <outs:relatedPerson>
          <outs:displayName>Cheng Wei</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CAF3A587-3366-4A24-B513-990DB3B33FC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2533</Words>
  <Application>Microsoft Office PowerPoint</Application>
  <PresentationFormat>全屏显示(4:3)</PresentationFormat>
  <Paragraphs>314</Paragraphs>
  <Slides>45</Slides>
  <Notes>45</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VMM 2008 R2性能资源最优化(PRO)  技术剖析</vt:lpstr>
      <vt:lpstr>主要内容 </vt:lpstr>
      <vt:lpstr>幻灯片 4</vt:lpstr>
      <vt:lpstr>虚拟化是十全十美的，是吗？</vt:lpstr>
      <vt:lpstr>虚拟化带来的挑战</vt:lpstr>
      <vt:lpstr>准确的知识在最佳的时刻</vt:lpstr>
      <vt:lpstr>幻灯片 8</vt:lpstr>
      <vt:lpstr>什么是PRO？</vt:lpstr>
      <vt:lpstr>PRO: 性能和资源最优化</vt:lpstr>
      <vt:lpstr>幻灯片 11</vt:lpstr>
      <vt:lpstr>PRO Management Pack 结构刨析</vt:lpstr>
      <vt:lpstr>PRO MP 结构刨析</vt:lpstr>
      <vt:lpstr>OM Alert 和PRO TIP的关联</vt:lpstr>
      <vt:lpstr>幻灯片 15</vt:lpstr>
      <vt:lpstr>PRO工作流程</vt:lpstr>
      <vt:lpstr>PRO 修复的工作流程</vt:lpstr>
      <vt:lpstr>幻灯片 18</vt:lpstr>
      <vt:lpstr>前提/预先准备</vt:lpstr>
      <vt:lpstr>准备PRO的环境</vt:lpstr>
      <vt:lpstr>准备PRO的环境</vt:lpstr>
      <vt:lpstr>准备PRO的环境</vt:lpstr>
      <vt:lpstr>准备PRO的环境</vt:lpstr>
      <vt:lpstr>安装PRO的环境</vt:lpstr>
      <vt:lpstr>安装PRO的环境</vt:lpstr>
      <vt:lpstr>配置PRO的环境</vt:lpstr>
      <vt:lpstr>配置PRO的环境</vt:lpstr>
      <vt:lpstr>PRO 启动类型</vt:lpstr>
      <vt:lpstr>启动PRO的环境</vt:lpstr>
      <vt:lpstr>启动PRO的环境</vt:lpstr>
      <vt:lpstr>启动PRO的环境</vt:lpstr>
      <vt:lpstr>配置PRO的环境</vt:lpstr>
      <vt:lpstr>启动PRO的环境</vt:lpstr>
      <vt:lpstr>幻灯片 34</vt:lpstr>
      <vt:lpstr>Microsoft自带的PRO解决方案</vt:lpstr>
      <vt:lpstr>2009年PRO的合作伙伴</vt:lpstr>
      <vt:lpstr>2009年PRO的合作伙伴</vt:lpstr>
      <vt:lpstr>如何在OM中修改PRO的配置</vt:lpstr>
      <vt:lpstr>相关的网络资讯</vt:lpstr>
      <vt:lpstr>相关的课程</vt:lpstr>
      <vt:lpstr>参考资源</vt:lpstr>
      <vt:lpstr>疑问和解答</vt:lpstr>
      <vt:lpstr>欢迎您参加我们为您安排的其它虚拟化相关课程： </vt:lpstr>
      <vt:lpstr>幻灯片 44</vt:lpstr>
      <vt:lpstr>幻灯片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2009-10-29T03:24:48Z</dcterms:created>
  <dcterms:modified xsi:type="dcterms:W3CDTF">2009-10-29T03:24:56Z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