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56" r:id="rId2"/>
    <p:sldId id="257" r:id="rId3"/>
    <p:sldId id="276" r:id="rId4"/>
    <p:sldId id="277" r:id="rId5"/>
    <p:sldId id="278" r:id="rId6"/>
    <p:sldId id="279" r:id="rId7"/>
    <p:sldId id="280" r:id="rId8"/>
    <p:sldId id="281" r:id="rId9"/>
    <p:sldId id="282" r:id="rId10"/>
    <p:sldId id="283" r:id="rId11"/>
    <p:sldId id="284" r:id="rId12"/>
    <p:sldId id="285" r:id="rId13"/>
    <p:sldId id="286" r:id="rId14"/>
    <p:sldId id="308" r:id="rId15"/>
    <p:sldId id="288" r:id="rId16"/>
    <p:sldId id="289" r:id="rId17"/>
    <p:sldId id="290" r:id="rId18"/>
    <p:sldId id="291" r:id="rId19"/>
    <p:sldId id="292" r:id="rId20"/>
    <p:sldId id="293" r:id="rId21"/>
    <p:sldId id="294" r:id="rId22"/>
    <p:sldId id="309"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272" r:id="rId36"/>
    <p:sldId id="273" r:id="rId37"/>
    <p:sldId id="310" r:id="rId38"/>
    <p:sldId id="274" r:id="rId39"/>
    <p:sldId id="275"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41" autoAdjust="0"/>
  </p:normalViewPr>
  <p:slideViewPr>
    <p:cSldViewPr>
      <p:cViewPr varScale="1">
        <p:scale>
          <a:sx n="64" d="100"/>
          <a:sy n="64" d="100"/>
        </p:scale>
        <p:origin x="-6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11</a:t>
            </a:fld>
            <a:endParaRPr lang="en-US"/>
          </a:p>
        </p:txBody>
      </p:sp>
      <p:sp>
        <p:nvSpPr>
          <p:cNvPr id="418818" name="Rectangle 2"/>
          <p:cNvSpPr>
            <a:spLocks noGrp="1" noRot="1" noChangeAspect="1" noChangeArrowheads="1" noTextEdit="1"/>
          </p:cNvSpPr>
          <p:nvPr>
            <p:ph type="sldImg"/>
          </p:nvPr>
        </p:nvSpPr>
        <p:spPr>
          <a:xfrm>
            <a:off x="1143000" y="685800"/>
            <a:ext cx="4572000" cy="3429000"/>
          </a:xfrm>
          <a:prstGeom prst="rect">
            <a:avLst/>
          </a:prstGeo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12</a:t>
            </a:fld>
            <a:endParaRPr lang="en-US"/>
          </a:p>
        </p:txBody>
      </p:sp>
      <p:sp>
        <p:nvSpPr>
          <p:cNvPr id="418818" name="Rectangle 2"/>
          <p:cNvSpPr>
            <a:spLocks noGrp="1" noRot="1" noChangeAspect="1" noChangeArrowheads="1" noTextEdit="1"/>
          </p:cNvSpPr>
          <p:nvPr>
            <p:ph type="sldImg"/>
          </p:nvPr>
        </p:nvSpPr>
        <p:spPr>
          <a:xfrm>
            <a:off x="1143000" y="685800"/>
            <a:ext cx="4572000" cy="3429000"/>
          </a:xfrm>
          <a:prstGeom prst="rect">
            <a:avLst/>
          </a:prstGeo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31209CFD-84A2-4C77-BABC-658611BD9E42}" type="slidenum">
              <a:rPr lang="en-US" smtClean="0"/>
              <a:pPr>
                <a:defRPr/>
              </a:pPr>
              <a:t>7</a:t>
            </a:fld>
            <a:endParaRPr lang="en-US" smtClean="0"/>
          </a:p>
        </p:txBody>
      </p:sp>
      <p:sp>
        <p:nvSpPr>
          <p:cNvPr id="39939" name="Rectangle 2"/>
          <p:cNvSpPr>
            <a:spLocks noGrp="1" noRot="1" noChangeAspect="1" noChangeArrowheads="1" noTextEdit="1"/>
          </p:cNvSpPr>
          <p:nvPr>
            <p:ph type="sldImg"/>
          </p:nvPr>
        </p:nvSpPr>
        <p:spPr>
          <a:xfrm>
            <a:off x="1143000" y="685800"/>
            <a:ext cx="4572000" cy="3429000"/>
          </a:xfrm>
          <a:prstGeom prst="rect">
            <a:avLst/>
          </a:prstGeom>
          <a:ln/>
        </p:spPr>
      </p:sp>
      <p:sp>
        <p:nvSpPr>
          <p:cNvPr id="39940" name="Notes Placeholder 3"/>
          <p:cNvSpPr>
            <a:spLocks noGrp="1"/>
          </p:cNvSpPr>
          <p:nvPr>
            <p:ph type="body" idx="1"/>
          </p:nvPr>
        </p:nvSpPr>
        <p:spPr>
          <a:xfrm>
            <a:off x="414339" y="3798889"/>
            <a:ext cx="6021387" cy="203133"/>
          </a:xfrm>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F4B003B-BC8B-442D-973B-7F1628BBD1FA}" type="slidenum">
              <a:rPr lang="en-US" smtClean="0"/>
              <a:pPr>
                <a:defRPr/>
              </a:pPr>
              <a:t>8</a:t>
            </a:fld>
            <a:endParaRPr lang="en-US" smtClean="0"/>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Notes Placeholder 3"/>
          <p:cNvSpPr>
            <a:spLocks noGrp="1"/>
          </p:cNvSpPr>
          <p:nvPr>
            <p:ph type="body" idx="1"/>
          </p:nvPr>
        </p:nvSpPr>
        <p:spPr>
          <a:xfrm>
            <a:off x="414339" y="3798889"/>
            <a:ext cx="6021387" cy="203133"/>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11:25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页">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28596" y="346076"/>
            <a:ext cx="6786610" cy="868346"/>
          </a:xfrm>
          <a:prstGeom prst="rect">
            <a:avLst/>
          </a:prstGeom>
        </p:spPr>
        <p:txBody>
          <a:bodyPr/>
          <a:lstStyle>
            <a:lvl1pPr algn="l">
              <a:defRPr sz="4000">
                <a:solidFill>
                  <a:srgbClr val="0386D7"/>
                </a:solidFill>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dirty="0" smtClean="0"/>
              <a:t>点击此处修改标题</a:t>
            </a:r>
            <a:endParaRPr lang="zh-CN" altLang="en-US" dirty="0"/>
          </a:p>
        </p:txBody>
      </p:sp>
      <p:sp>
        <p:nvSpPr>
          <p:cNvPr id="4" name="文本占位符 3"/>
          <p:cNvSpPr>
            <a:spLocks noGrp="1"/>
          </p:cNvSpPr>
          <p:nvPr>
            <p:ph type="body" sz="quarter" idx="10"/>
          </p:nvPr>
        </p:nvSpPr>
        <p:spPr>
          <a:xfrm>
            <a:off x="500063" y="1785938"/>
            <a:ext cx="8286779" cy="2357437"/>
          </a:xfrm>
          <a:prstGeom prst="rect">
            <a:avLst/>
          </a:prstGeom>
        </p:spPr>
        <p:txBody>
          <a:bodyPr/>
          <a:lstStyle>
            <a:lvl1pPr>
              <a:buFont typeface="Wingdings" pitchFamily="2" charset="2"/>
              <a:buChar char="p"/>
              <a:defRPr sz="2800">
                <a:solidFill>
                  <a:schemeClr val="tx1"/>
                </a:solidFill>
                <a:effectLst>
                  <a:outerShdw blurRad="38100" dist="38100" dir="2700000" algn="tl">
                    <a:srgbClr val="000000">
                      <a:alpha val="43137"/>
                    </a:srgbClr>
                  </a:outerShdw>
                </a:effectLst>
                <a:latin typeface="微软雅黑" pitchFamily="34" charset="-122"/>
                <a:ea typeface="微软雅黑" pitchFamily="34" charset="-122"/>
              </a:defRPr>
            </a:lvl1pPr>
            <a:lvl2pPr>
              <a:buFontTx/>
              <a:buBlip>
                <a:blip r:embed="rId3"/>
              </a:buBlip>
              <a:defRPr sz="2400">
                <a:effectLst>
                  <a:outerShdw blurRad="38100" dist="38100" dir="2700000" algn="tl">
                    <a:srgbClr val="000000">
                      <a:alpha val="43137"/>
                    </a:srgbClr>
                  </a:outerShdw>
                </a:effectLst>
                <a:latin typeface="微软雅黑" pitchFamily="34" charset="-122"/>
                <a:ea typeface="微软雅黑" pitchFamily="34" charset="-122"/>
              </a:defRPr>
            </a:lvl2pPr>
            <a:lvl3pPr>
              <a:buFontTx/>
              <a:buBlip>
                <a:blip r:embed="rId3"/>
              </a:buBlip>
              <a:defRPr sz="2000">
                <a:effectLst>
                  <a:outerShdw blurRad="38100" dist="38100" dir="2700000" algn="tl">
                    <a:srgbClr val="000000">
                      <a:alpha val="43137"/>
                    </a:srgbClr>
                  </a:outerShdw>
                </a:effectLst>
                <a:latin typeface="微软雅黑" pitchFamily="34" charset="-122"/>
                <a:ea typeface="微软雅黑" pitchFamily="34" charset="-122"/>
              </a:defRPr>
            </a:lvl3pPr>
            <a:lvl4pPr>
              <a:buFontTx/>
              <a:buBlip>
                <a:blip r:embed="rId3"/>
              </a:buBlip>
              <a:defRPr sz="1800">
                <a:effectLst>
                  <a:outerShdw blurRad="38100" dist="38100" dir="2700000" algn="tl">
                    <a:srgbClr val="000000">
                      <a:alpha val="43137"/>
                    </a:srgbClr>
                  </a:outerShdw>
                </a:effectLst>
                <a:latin typeface="微软雅黑" pitchFamily="34" charset="-122"/>
                <a:ea typeface="微软雅黑" pitchFamily="34" charset="-122"/>
              </a:defRPr>
            </a:lvl4pPr>
            <a:lvl5pPr>
              <a:buFontTx/>
              <a:buBlip>
                <a:blip r:embed="rId3"/>
              </a:buBlip>
              <a:defRPr sz="1800">
                <a:effectLst>
                  <a:outerShdw blurRad="38100" dist="38100" dir="2700000" algn="tl">
                    <a:srgbClr val="000000">
                      <a:alpha val="43137"/>
                    </a:srgbClr>
                  </a:outerShdw>
                </a:effectLst>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pport.microsoft.com/kb/958662"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technet.microsoft.com/en-us/library/cc732181.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blogs.itecn.net/blogs/ahpeng" TargetMode="External"/><Relationship Id="rId4" Type="http://schemas.openxmlformats.org/officeDocument/2006/relationships/hyperlink" Target="http://technet.microsoft.com/zh-cn/virtualization/default.asp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7.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何谓</a:t>
            </a:r>
            <a:r>
              <a:rPr lang="en-US" altLang="zh-CN" dirty="0" smtClean="0">
                <a:effectLst>
                  <a:outerShdw blurRad="38100" dist="38100" dir="2700000" algn="tl">
                    <a:srgbClr val="000000">
                      <a:alpha val="43137"/>
                    </a:srgbClr>
                  </a:outerShdw>
                </a:effectLst>
                <a:latin typeface="+mj-ea"/>
                <a:ea typeface="+mj-ea"/>
              </a:rPr>
              <a:t>Para-Virtualization</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525963"/>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通常译为部分虚拟化</a:t>
            </a:r>
            <a:r>
              <a:rPr lang="en-US" altLang="zh-CN" dirty="0" smtClean="0">
                <a:effectLst>
                  <a:outerShdw blurRad="38100" dist="38100" dir="2700000" algn="tl">
                    <a:srgbClr val="000000">
                      <a:alpha val="43137"/>
                    </a:srgbClr>
                  </a:outerShdw>
                </a:effectLst>
                <a:latin typeface="+mj-ea"/>
                <a:ea typeface="+mj-ea"/>
              </a:rPr>
              <a:t>/</a:t>
            </a:r>
            <a:r>
              <a:rPr lang="zh-CN" altLang="en-US" dirty="0" smtClean="0">
                <a:effectLst>
                  <a:outerShdw blurRad="38100" dist="38100" dir="2700000" algn="tl">
                    <a:srgbClr val="000000">
                      <a:alpha val="43137"/>
                    </a:srgbClr>
                  </a:outerShdw>
                </a:effectLst>
                <a:latin typeface="+mj-ea"/>
                <a:ea typeface="+mj-ea"/>
              </a:rPr>
              <a:t>半虚拟化</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性能好于完全虚拟化</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需要内核做必要的修改</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属于特殊的半虚拟化技术，也叫做</a:t>
            </a:r>
            <a:r>
              <a:rPr lang="en-US" altLang="zh-CN" dirty="0" smtClean="0">
                <a:effectLst>
                  <a:outerShdw blurRad="38100" dist="38100" dir="2700000" algn="tl">
                    <a:srgbClr val="000000">
                      <a:alpha val="43137"/>
                    </a:srgbClr>
                  </a:outerShdw>
                </a:effectLst>
                <a:latin typeface="+mj-ea"/>
                <a:ea typeface="+mj-ea"/>
              </a:rPr>
              <a:t>Enlightenment</a:t>
            </a: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763588" y="227013"/>
            <a:ext cx="8380412" cy="609600"/>
          </a:xfrm>
          <a:prstGeom prst="rect">
            <a:avLst/>
          </a:prstGeom>
        </p:spPr>
        <p:txBody>
          <a:bodyPr/>
          <a:lstStyle/>
          <a:p>
            <a:r>
              <a:rPr lang="en-US" altLang="zh-CN" sz="4400" dirty="0" smtClean="0">
                <a:effectLst>
                  <a:outerShdw blurRad="38100" dist="38100" dir="2700000" algn="tl">
                    <a:srgbClr val="000000">
                      <a:alpha val="43137"/>
                    </a:srgbClr>
                  </a:outerShdw>
                </a:effectLst>
                <a:latin typeface="+mj-ea"/>
                <a:ea typeface="+mj-ea"/>
              </a:rPr>
              <a:t>VMware</a:t>
            </a:r>
            <a:r>
              <a:rPr lang="zh-CN" altLang="en-US" sz="4400" dirty="0" smtClean="0">
                <a:effectLst>
                  <a:outerShdw blurRad="38100" dist="38100" dir="2700000" algn="tl">
                    <a:srgbClr val="000000">
                      <a:alpha val="43137"/>
                    </a:srgbClr>
                  </a:outerShdw>
                </a:effectLst>
                <a:latin typeface="+mj-ea"/>
                <a:ea typeface="+mj-ea"/>
              </a:rPr>
              <a:t>的单一架构</a:t>
            </a:r>
            <a:endParaRPr sz="4400" dirty="0">
              <a:effectLst>
                <a:outerShdw blurRad="38100" dist="38100" dir="2700000" algn="tl">
                  <a:srgbClr val="000000">
                    <a:alpha val="43137"/>
                  </a:srgbClr>
                </a:outerShdw>
              </a:effectLst>
              <a:latin typeface="+mj-ea"/>
              <a:ea typeface="+mj-ea"/>
            </a:endParaRPr>
          </a:p>
        </p:txBody>
      </p:sp>
      <p:sp>
        <p:nvSpPr>
          <p:cNvPr id="417795" name="Rectangle 3"/>
          <p:cNvSpPr>
            <a:spLocks noGrp="1" noChangeArrowheads="1"/>
          </p:cNvSpPr>
          <p:nvPr>
            <p:ph idx="4294967295"/>
          </p:nvPr>
        </p:nvSpPr>
        <p:spPr>
          <a:xfrm>
            <a:off x="763588" y="828675"/>
            <a:ext cx="8380412" cy="1149350"/>
          </a:xfrm>
          <a:prstGeom prst="rect">
            <a:avLst/>
          </a:prstGeom>
        </p:spPr>
        <p:txBody>
          <a:bodyPr/>
          <a:lstStyle/>
          <a:p>
            <a:r>
              <a:rPr lang="zh-CN" altLang="en-US" sz="2000" dirty="0" smtClean="0">
                <a:effectLst>
                  <a:outerShdw blurRad="38100" dist="38100" dir="2700000" algn="tl">
                    <a:srgbClr val="000000">
                      <a:alpha val="43137"/>
                    </a:srgbClr>
                  </a:outerShdw>
                </a:effectLst>
                <a:latin typeface="+mj-ea"/>
                <a:ea typeface="+mj-ea"/>
              </a:rPr>
              <a:t>无法实现深度防御</a:t>
            </a:r>
            <a:endParaRPr lang="en-US" altLang="zh-CN" sz="2000" dirty="0" smtClean="0">
              <a:effectLst>
                <a:outerShdw blurRad="38100" dist="38100" dir="2700000" algn="tl">
                  <a:srgbClr val="000000">
                    <a:alpha val="43137"/>
                  </a:srgbClr>
                </a:outerShdw>
              </a:effectLst>
              <a:latin typeface="+mj-ea"/>
              <a:ea typeface="+mj-ea"/>
            </a:endParaRPr>
          </a:p>
          <a:p>
            <a:r>
              <a:rPr lang="zh-CN" altLang="en-US" sz="2000" dirty="0" smtClean="0">
                <a:effectLst>
                  <a:outerShdw blurRad="38100" dist="38100" dir="2700000" algn="tl">
                    <a:srgbClr val="000000">
                      <a:alpha val="43137"/>
                    </a:srgbClr>
                  </a:outerShdw>
                </a:effectLst>
                <a:latin typeface="+mj-ea"/>
                <a:ea typeface="+mj-ea"/>
              </a:rPr>
              <a:t>第三方驱动可能导致严重安全隐患</a:t>
            </a:r>
            <a:endParaRPr sz="2000" dirty="0">
              <a:effectLst>
                <a:outerShdw blurRad="38100" dist="38100" dir="2700000" algn="tl">
                  <a:srgbClr val="000000">
                    <a:alpha val="43137"/>
                  </a:srgbClr>
                </a:outerShdw>
              </a:effectLst>
              <a:latin typeface="+mj-ea"/>
              <a:ea typeface="+mj-ea"/>
            </a:endParaRPr>
          </a:p>
          <a:p>
            <a:r>
              <a:rPr sz="2000" dirty="0" smtClean="0">
                <a:effectLst>
                  <a:outerShdw blurRad="38100" dist="38100" dir="2700000" algn="tl">
                    <a:srgbClr val="000000">
                      <a:alpha val="43137"/>
                    </a:srgbClr>
                  </a:outerShdw>
                </a:effectLst>
                <a:latin typeface="+mj-ea"/>
                <a:ea typeface="+mj-ea"/>
              </a:rPr>
              <a:t>Hypervisor</a:t>
            </a:r>
            <a:r>
              <a:rPr lang="zh-CN" altLang="en-US" sz="2000" dirty="0" smtClean="0">
                <a:effectLst>
                  <a:outerShdw blurRad="38100" dist="38100" dir="2700000" algn="tl">
                    <a:srgbClr val="000000">
                      <a:alpha val="43137"/>
                    </a:srgbClr>
                  </a:outerShdw>
                </a:effectLst>
                <a:latin typeface="+mj-ea"/>
                <a:ea typeface="+mj-ea"/>
              </a:rPr>
              <a:t>运行在最高特权层</a:t>
            </a:r>
            <a:endParaRPr sz="2000" dirty="0">
              <a:effectLst>
                <a:outerShdw blurRad="38100" dist="38100" dir="2700000" algn="tl">
                  <a:srgbClr val="000000">
                    <a:alpha val="43137"/>
                  </a:srgbClr>
                </a:outerShdw>
              </a:effectLst>
              <a:latin typeface="+mj-ea"/>
              <a:ea typeface="+mj-ea"/>
            </a:endParaRPr>
          </a:p>
        </p:txBody>
      </p:sp>
      <p:sp>
        <p:nvSpPr>
          <p:cNvPr id="417797" name="Rectangle 5"/>
          <p:cNvSpPr>
            <a:spLocks noChangeArrowheads="1"/>
          </p:cNvSpPr>
          <p:nvPr/>
        </p:nvSpPr>
        <p:spPr bwMode="auto">
          <a:xfrm>
            <a:off x="2861508" y="4330390"/>
            <a:ext cx="4025176" cy="1672684"/>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eaLnBrk="1" hangingPunct="1">
              <a:buFont typeface="Arial" pitchFamily="34" charset="0"/>
              <a:buChar char="•"/>
            </a:pPr>
            <a:r>
              <a:rPr lang="en-US" sz="1200" dirty="0" smtClean="0">
                <a:effectLst>
                  <a:outerShdw blurRad="38100" dist="38100" dir="2700000" algn="tl">
                    <a:srgbClr val="000000">
                      <a:alpha val="43137"/>
                    </a:srgbClr>
                  </a:outerShdw>
                </a:effectLst>
                <a:latin typeface="微软雅黑" pitchFamily="34" charset="-122"/>
                <a:ea typeface="微软雅黑" pitchFamily="34" charset="-122"/>
              </a:rPr>
              <a:t>CPU</a:t>
            </a: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调度程序</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内存管理</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存储堆栈</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网络堆栈</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en-US" sz="1200" dirty="0" smtClean="0">
                <a:effectLst>
                  <a:outerShdw blurRad="38100" dist="38100" dir="2700000" algn="tl">
                    <a:srgbClr val="000000">
                      <a:alpha val="43137"/>
                    </a:srgbClr>
                  </a:outerShdw>
                </a:effectLst>
                <a:latin typeface="微软雅黑" pitchFamily="34" charset="-122"/>
                <a:ea typeface="微软雅黑" pitchFamily="34" charset="-122"/>
              </a:rPr>
              <a:t>VM</a:t>
            </a: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状态机</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虚拟设备</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二进制特权指令转化（</a:t>
            </a:r>
            <a:r>
              <a:rPr lang="en-US" altLang="zh-CN" sz="1200" dirty="0" smtClean="0">
                <a:effectLst>
                  <a:outerShdw blurRad="38100" dist="38100" dir="2700000" algn="tl">
                    <a:srgbClr val="000000">
                      <a:alpha val="43137"/>
                    </a:srgbClr>
                  </a:outerShdw>
                </a:effectLst>
                <a:latin typeface="微软雅黑" pitchFamily="34" charset="-122"/>
                <a:ea typeface="微软雅黑" pitchFamily="34" charset="-122"/>
              </a:rPr>
              <a:t>BT</a:t>
            </a: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技术）</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驱动程序</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管理</a:t>
            </a:r>
            <a:r>
              <a:rPr lang="en-US" sz="1200" dirty="0" smtClean="0">
                <a:effectLst>
                  <a:outerShdw blurRad="38100" dist="38100" dir="2700000" algn="tl">
                    <a:srgbClr val="000000">
                      <a:alpha val="43137"/>
                    </a:srgbClr>
                  </a:outerShdw>
                </a:effectLst>
                <a:latin typeface="微软雅黑" pitchFamily="34" charset="-122"/>
                <a:ea typeface="微软雅黑" pitchFamily="34" charset="-122"/>
              </a:rPr>
              <a:t>API</a:t>
            </a:r>
          </a:p>
        </p:txBody>
      </p:sp>
      <p:sp>
        <p:nvSpPr>
          <p:cNvPr id="417801" name="Rectangle 9"/>
          <p:cNvSpPr>
            <a:spLocks noChangeArrowheads="1"/>
          </p:cNvSpPr>
          <p:nvPr/>
        </p:nvSpPr>
        <p:spPr bwMode="auto">
          <a:xfrm>
            <a:off x="2861508" y="6070713"/>
            <a:ext cx="4025176" cy="295275"/>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noFill/>
            <a:miter lim="800000"/>
            <a:headEnd/>
            <a:tailEnd/>
          </a:ln>
          <a:effectLst/>
        </p:spPr>
        <p:txBody>
          <a:bodyPr lIns="91436" tIns="45718" rIns="91436" bIns="45718" anchor="ctr"/>
          <a:lstStyle/>
          <a:p>
            <a:pPr algn="ctr" eaLnBrk="1" hangingPunct="1"/>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硬件层</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TextBox 42"/>
          <p:cNvSpPr txBox="1"/>
          <p:nvPr/>
        </p:nvSpPr>
        <p:spPr>
          <a:xfrm>
            <a:off x="6989116" y="4330390"/>
            <a:ext cx="1117600" cy="384721"/>
          </a:xfrm>
          <a:prstGeom prst="rect">
            <a:avLst/>
          </a:prstGeom>
          <a:noFill/>
        </p:spPr>
        <p:txBody>
          <a:bodyPr wrap="square" lIns="76197" tIns="38098" rIns="76197" bIns="38098" rtlCol="0">
            <a:spAutoFit/>
          </a:bodyPr>
          <a:lstStyle/>
          <a:p>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Ring 0</a:t>
            </a:r>
          </a:p>
        </p:txBody>
      </p:sp>
      <p:sp>
        <p:nvSpPr>
          <p:cNvPr id="46" name="Line 4"/>
          <p:cNvSpPr>
            <a:spLocks noChangeShapeType="1"/>
          </p:cNvSpPr>
          <p:nvPr/>
        </p:nvSpPr>
        <p:spPr bwMode="auto">
          <a:xfrm flipH="1">
            <a:off x="2600552" y="3268797"/>
            <a:ext cx="4267200" cy="4228"/>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0" name="Rectangle 12"/>
          <p:cNvSpPr>
            <a:spLocks noChangeArrowheads="1"/>
          </p:cNvSpPr>
          <p:nvPr/>
        </p:nvSpPr>
        <p:spPr bwMode="auto">
          <a:xfrm>
            <a:off x="2990594" y="2450167"/>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用户模式</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4" name="Rectangle 12"/>
          <p:cNvSpPr>
            <a:spLocks noChangeArrowheads="1"/>
          </p:cNvSpPr>
          <p:nvPr/>
        </p:nvSpPr>
        <p:spPr bwMode="auto">
          <a:xfrm>
            <a:off x="2980269" y="3410415"/>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内核模式</a:t>
            </a:r>
            <a:endParaRPr lang="en-US" alt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8" name="Rectangle 12"/>
          <p:cNvSpPr>
            <a:spLocks noChangeArrowheads="1"/>
          </p:cNvSpPr>
          <p:nvPr/>
        </p:nvSpPr>
        <p:spPr bwMode="auto">
          <a:xfrm>
            <a:off x="4550726" y="2450167"/>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用户模式</a:t>
            </a:r>
            <a:endParaRPr lang="en-US" altLang="zh-CN" sz="12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9" name="Rectangle 12"/>
          <p:cNvSpPr>
            <a:spLocks noChangeArrowheads="1"/>
          </p:cNvSpPr>
          <p:nvPr/>
        </p:nvSpPr>
        <p:spPr bwMode="auto">
          <a:xfrm>
            <a:off x="4530076" y="3410415"/>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内核模式</a:t>
            </a:r>
            <a:endParaRPr lang="en-US" altLang="zh-CN" sz="12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0" name="Line 4"/>
          <p:cNvSpPr>
            <a:spLocks noChangeShapeType="1"/>
          </p:cNvSpPr>
          <p:nvPr/>
        </p:nvSpPr>
        <p:spPr bwMode="auto">
          <a:xfrm>
            <a:off x="5743699" y="2081575"/>
            <a:ext cx="3678" cy="2209800"/>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1" name="Rectangle 12"/>
          <p:cNvSpPr>
            <a:spLocks noChangeArrowheads="1"/>
          </p:cNvSpPr>
          <p:nvPr/>
        </p:nvSpPr>
        <p:spPr bwMode="auto">
          <a:xfrm>
            <a:off x="6148027" y="2450167"/>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用户模式</a:t>
            </a:r>
            <a:endParaRPr lang="en-US" altLang="zh-CN" sz="12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2" name="Rectangle 12"/>
          <p:cNvSpPr>
            <a:spLocks noChangeArrowheads="1"/>
          </p:cNvSpPr>
          <p:nvPr/>
        </p:nvSpPr>
        <p:spPr bwMode="auto">
          <a:xfrm>
            <a:off x="6117052" y="3410415"/>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内核模式</a:t>
            </a:r>
            <a:endParaRPr lang="en-US" altLang="zh-CN" sz="12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9" name="Line 4"/>
          <p:cNvSpPr>
            <a:spLocks noChangeShapeType="1"/>
          </p:cNvSpPr>
          <p:nvPr/>
        </p:nvSpPr>
        <p:spPr bwMode="auto">
          <a:xfrm flipH="1">
            <a:off x="2600552" y="4204244"/>
            <a:ext cx="4267200" cy="4228"/>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1" name="TextBox 70"/>
          <p:cNvSpPr txBox="1"/>
          <p:nvPr/>
        </p:nvSpPr>
        <p:spPr>
          <a:xfrm>
            <a:off x="6986018" y="3756717"/>
            <a:ext cx="1117600" cy="384721"/>
          </a:xfrm>
          <a:prstGeom prst="rect">
            <a:avLst/>
          </a:prstGeom>
          <a:noFill/>
        </p:spPr>
        <p:txBody>
          <a:bodyPr wrap="square" lIns="76197" tIns="38098" rIns="76197" bIns="38098" rtlCol="0">
            <a:spAutoFit/>
          </a:bodyPr>
          <a:lstStyle/>
          <a:p>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Ring 1</a:t>
            </a:r>
          </a:p>
        </p:txBody>
      </p:sp>
      <p:sp>
        <p:nvSpPr>
          <p:cNvPr id="72" name="TextBox 71"/>
          <p:cNvSpPr txBox="1"/>
          <p:nvPr/>
        </p:nvSpPr>
        <p:spPr>
          <a:xfrm>
            <a:off x="6995311" y="2780975"/>
            <a:ext cx="1117600" cy="384721"/>
          </a:xfrm>
          <a:prstGeom prst="rect">
            <a:avLst/>
          </a:prstGeom>
          <a:noFill/>
        </p:spPr>
        <p:txBody>
          <a:bodyPr wrap="square" lIns="76197" tIns="38098" rIns="76197" bIns="38098" rtlCol="0">
            <a:spAutoFit/>
          </a:bodyPr>
          <a:lstStyle/>
          <a:p>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Ring 3</a:t>
            </a:r>
          </a:p>
        </p:txBody>
      </p:sp>
      <p:sp>
        <p:nvSpPr>
          <p:cNvPr id="22" name="TextBox 21"/>
          <p:cNvSpPr txBox="1"/>
          <p:nvPr/>
        </p:nvSpPr>
        <p:spPr>
          <a:xfrm>
            <a:off x="4461303" y="2067743"/>
            <a:ext cx="947853" cy="307773"/>
          </a:xfrm>
          <a:prstGeom prst="rect">
            <a:avLst/>
          </a:prstGeom>
          <a:noFill/>
        </p:spPr>
        <p:txBody>
          <a:bodyPr wrap="square" lIns="76197" tIns="38098" rIns="76197" bIns="38098" rtlCol="0">
            <a:spAutoFit/>
          </a:bodyPr>
          <a:lstStyle/>
          <a:p>
            <a:pPr algn="ctr"/>
            <a:r>
              <a:rPr lang="zh-CN" altLang="en-US" sz="1500" dirty="0" smtClean="0">
                <a:effectLst>
                  <a:outerShdw blurRad="38100" dist="38100" dir="2700000" algn="tl">
                    <a:srgbClr val="000000">
                      <a:alpha val="43137"/>
                    </a:srgbClr>
                  </a:outerShdw>
                </a:effectLst>
                <a:latin typeface="微软雅黑" pitchFamily="34" charset="-122"/>
                <a:ea typeface="微软雅黑" pitchFamily="34" charset="-122"/>
              </a:rPr>
              <a:t>虚机</a:t>
            </a:r>
            <a:endParaRPr lang="en-US" sz="15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TextBox 22"/>
          <p:cNvSpPr txBox="1"/>
          <p:nvPr/>
        </p:nvSpPr>
        <p:spPr>
          <a:xfrm>
            <a:off x="6059635" y="2067743"/>
            <a:ext cx="947853" cy="307773"/>
          </a:xfrm>
          <a:prstGeom prst="rect">
            <a:avLst/>
          </a:prstGeom>
          <a:noFill/>
        </p:spPr>
        <p:txBody>
          <a:bodyPr wrap="square" lIns="76197" tIns="38098" rIns="76197" bIns="38098" rtlCol="0">
            <a:spAutoFit/>
          </a:bodyPr>
          <a:lstStyle/>
          <a:p>
            <a:pPr algn="ctr"/>
            <a:r>
              <a:rPr lang="zh-CN" altLang="en-US" sz="1500" dirty="0" smtClean="0">
                <a:effectLst>
                  <a:outerShdw blurRad="38100" dist="38100" dir="2700000" algn="tl">
                    <a:srgbClr val="000000">
                      <a:alpha val="43137"/>
                    </a:srgbClr>
                  </a:outerShdw>
                </a:effectLst>
                <a:latin typeface="微软雅黑" pitchFamily="34" charset="-122"/>
                <a:ea typeface="微软雅黑" pitchFamily="34" charset="-122"/>
              </a:rPr>
              <a:t>虚机</a:t>
            </a:r>
            <a:endParaRPr lang="en-US" sz="15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 name="TextBox 23"/>
          <p:cNvSpPr txBox="1"/>
          <p:nvPr/>
        </p:nvSpPr>
        <p:spPr>
          <a:xfrm>
            <a:off x="2897068" y="2064648"/>
            <a:ext cx="947853" cy="307773"/>
          </a:xfrm>
          <a:prstGeom prst="rect">
            <a:avLst/>
          </a:prstGeom>
          <a:noFill/>
        </p:spPr>
        <p:txBody>
          <a:bodyPr wrap="square" lIns="76197" tIns="38098" rIns="76197" bIns="38098" rtlCol="0">
            <a:spAutoFit/>
          </a:bodyPr>
          <a:lstStyle/>
          <a:p>
            <a:pPr algn="ctr"/>
            <a:r>
              <a:rPr lang="zh-CN" altLang="en-US" sz="1500" dirty="0" smtClean="0">
                <a:effectLst>
                  <a:outerShdw blurRad="38100" dist="38100" dir="2700000" algn="tl">
                    <a:srgbClr val="000000">
                      <a:alpha val="43137"/>
                    </a:srgbClr>
                  </a:outerShdw>
                </a:effectLst>
                <a:latin typeface="微软雅黑" pitchFamily="34" charset="-122"/>
                <a:ea typeface="微软雅黑" pitchFamily="34" charset="-122"/>
              </a:rPr>
              <a:t>虚机</a:t>
            </a:r>
            <a:endParaRPr lang="en-US" sz="15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5" name="Line 4"/>
          <p:cNvSpPr>
            <a:spLocks noChangeShapeType="1"/>
          </p:cNvSpPr>
          <p:nvPr/>
        </p:nvSpPr>
        <p:spPr bwMode="auto">
          <a:xfrm>
            <a:off x="4151586" y="2078480"/>
            <a:ext cx="3678" cy="2209800"/>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60" grpId="0" animBg="1"/>
      <p:bldP spid="69" grpId="0" animBg="1"/>
      <p:bldP spid="71" grpId="0"/>
      <p:bldP spid="72" grpId="0"/>
      <p:bldP spid="22" grpId="0"/>
      <p:bldP spid="23" grpId="0"/>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763588" y="228600"/>
            <a:ext cx="8380412" cy="611188"/>
          </a:xfrm>
          <a:prstGeom prst="rect">
            <a:avLst/>
          </a:prstGeom>
        </p:spPr>
        <p:txBody>
          <a:bodyPr/>
          <a:lstStyle/>
          <a:p>
            <a:r>
              <a:rPr lang="en-US" altLang="zh-CN" sz="4400" dirty="0" smtClean="0">
                <a:effectLst>
                  <a:outerShdw blurRad="38100" dist="38100" dir="2700000" algn="tl">
                    <a:srgbClr val="000000">
                      <a:alpha val="43137"/>
                    </a:srgbClr>
                  </a:outerShdw>
                </a:effectLst>
                <a:latin typeface="+mj-ea"/>
                <a:ea typeface="+mj-ea"/>
              </a:rPr>
              <a:t>Hyper-V</a:t>
            </a:r>
            <a:r>
              <a:rPr lang="zh-CN" altLang="en-US" sz="4400" dirty="0" smtClean="0">
                <a:effectLst>
                  <a:outerShdw blurRad="38100" dist="38100" dir="2700000" algn="tl">
                    <a:srgbClr val="000000">
                      <a:alpha val="43137"/>
                    </a:srgbClr>
                  </a:outerShdw>
                </a:effectLst>
                <a:latin typeface="+mj-ea"/>
                <a:ea typeface="+mj-ea"/>
              </a:rPr>
              <a:t>微内核架构</a:t>
            </a:r>
            <a:endParaRPr sz="4400" dirty="0">
              <a:effectLst>
                <a:outerShdw blurRad="38100" dist="38100" dir="2700000" algn="tl">
                  <a:srgbClr val="000000">
                    <a:alpha val="43137"/>
                  </a:srgbClr>
                </a:outerShdw>
              </a:effectLst>
              <a:latin typeface="+mj-ea"/>
              <a:ea typeface="+mj-ea"/>
            </a:endParaRPr>
          </a:p>
        </p:txBody>
      </p:sp>
      <p:sp>
        <p:nvSpPr>
          <p:cNvPr id="417795" name="Rectangle 3"/>
          <p:cNvSpPr>
            <a:spLocks noGrp="1" noChangeArrowheads="1"/>
          </p:cNvSpPr>
          <p:nvPr>
            <p:ph idx="4294967295"/>
          </p:nvPr>
        </p:nvSpPr>
        <p:spPr>
          <a:xfrm>
            <a:off x="763588" y="1371600"/>
            <a:ext cx="8380412" cy="1416050"/>
          </a:xfrm>
          <a:prstGeom prst="rect">
            <a:avLst/>
          </a:prstGeom>
        </p:spPr>
        <p:txBody>
          <a:bodyPr/>
          <a:lstStyle/>
          <a:p>
            <a:r>
              <a:rPr lang="zh-CN" altLang="en-US" sz="2000" dirty="0" smtClean="0">
                <a:effectLst>
                  <a:outerShdw blurRad="38100" dist="38100" dir="2700000" algn="tl">
                    <a:srgbClr val="000000">
                      <a:alpha val="43137"/>
                    </a:srgbClr>
                  </a:outerShdw>
                </a:effectLst>
                <a:latin typeface="+mj-ea"/>
                <a:ea typeface="+mj-ea"/>
              </a:rPr>
              <a:t>可以实现深度防御</a:t>
            </a:r>
            <a:endParaRPr sz="2000" dirty="0">
              <a:effectLst>
                <a:outerShdw blurRad="38100" dist="38100" dir="2700000" algn="tl">
                  <a:srgbClr val="000000">
                    <a:alpha val="43137"/>
                  </a:srgbClr>
                </a:outerShdw>
              </a:effectLst>
              <a:latin typeface="+mj-ea"/>
              <a:ea typeface="+mj-ea"/>
            </a:endParaRPr>
          </a:p>
          <a:p>
            <a:r>
              <a:rPr lang="zh-CN" altLang="en-US" sz="2000" dirty="0" smtClean="0">
                <a:effectLst>
                  <a:outerShdw blurRad="38100" dist="38100" dir="2700000" algn="tl">
                    <a:srgbClr val="000000">
                      <a:alpha val="43137"/>
                    </a:srgbClr>
                  </a:outerShdw>
                </a:effectLst>
                <a:latin typeface="+mj-ea"/>
                <a:ea typeface="+mj-ea"/>
              </a:rPr>
              <a:t>使用</a:t>
            </a:r>
            <a:r>
              <a:rPr lang="en-US" altLang="zh-CN" sz="2000" dirty="0" smtClean="0">
                <a:effectLst>
                  <a:outerShdw blurRad="38100" dist="38100" dir="2700000" algn="tl">
                    <a:srgbClr val="000000">
                      <a:alpha val="43137"/>
                    </a:srgbClr>
                  </a:outerShdw>
                </a:effectLst>
                <a:latin typeface="+mj-ea"/>
                <a:ea typeface="+mj-ea"/>
              </a:rPr>
              <a:t>CPU</a:t>
            </a:r>
            <a:r>
              <a:rPr lang="zh-CN" altLang="en-US" sz="2000" dirty="0" smtClean="0">
                <a:effectLst>
                  <a:outerShdw blurRad="38100" dist="38100" dir="2700000" algn="tl">
                    <a:srgbClr val="000000">
                      <a:alpha val="43137"/>
                    </a:srgbClr>
                  </a:outerShdw>
                </a:effectLst>
                <a:latin typeface="+mj-ea"/>
                <a:ea typeface="+mj-ea"/>
              </a:rPr>
              <a:t>虚拟化来实现保护</a:t>
            </a:r>
            <a:endParaRPr sz="2000" dirty="0">
              <a:effectLst>
                <a:outerShdw blurRad="38100" dist="38100" dir="2700000" algn="tl">
                  <a:srgbClr val="000000">
                    <a:alpha val="43137"/>
                  </a:srgbClr>
                </a:outerShdw>
              </a:effectLst>
              <a:latin typeface="+mj-ea"/>
              <a:ea typeface="+mj-ea"/>
            </a:endParaRPr>
          </a:p>
          <a:p>
            <a:r>
              <a:rPr sz="2000" dirty="0" smtClean="0">
                <a:effectLst>
                  <a:outerShdw blurRad="38100" dist="38100" dir="2700000" algn="tl">
                    <a:srgbClr val="000000">
                      <a:alpha val="43137"/>
                    </a:srgbClr>
                  </a:outerShdw>
                </a:effectLst>
                <a:latin typeface="+mj-ea"/>
                <a:ea typeface="+mj-ea"/>
              </a:rPr>
              <a:t>Hyper-V</a:t>
            </a:r>
            <a:r>
              <a:rPr lang="zh-CN" altLang="en-US" sz="2000" dirty="0" smtClean="0">
                <a:effectLst>
                  <a:outerShdw blurRad="38100" dist="38100" dir="2700000" algn="tl">
                    <a:srgbClr val="000000">
                      <a:alpha val="43137"/>
                    </a:srgbClr>
                  </a:outerShdw>
                </a:effectLst>
                <a:latin typeface="+mj-ea"/>
                <a:ea typeface="+mj-ea"/>
              </a:rPr>
              <a:t>无需实现</a:t>
            </a:r>
            <a:r>
              <a:rPr lang="en-US" altLang="zh-CN" sz="2000" dirty="0" smtClean="0">
                <a:effectLst>
                  <a:outerShdw blurRad="38100" dist="38100" dir="2700000" algn="tl">
                    <a:srgbClr val="000000">
                      <a:alpha val="43137"/>
                    </a:srgbClr>
                  </a:outerShdw>
                </a:effectLst>
                <a:latin typeface="+mj-ea"/>
                <a:ea typeface="+mj-ea"/>
              </a:rPr>
              <a:t>BT</a:t>
            </a:r>
            <a:r>
              <a:rPr lang="zh-CN" altLang="en-US" sz="2000" dirty="0" smtClean="0">
                <a:effectLst>
                  <a:outerShdw blurRad="38100" dist="38100" dir="2700000" algn="tl">
                    <a:srgbClr val="000000">
                      <a:alpha val="43137"/>
                    </a:srgbClr>
                  </a:outerShdw>
                </a:effectLst>
                <a:latin typeface="+mj-ea"/>
                <a:ea typeface="+mj-ea"/>
              </a:rPr>
              <a:t>技术</a:t>
            </a:r>
            <a:endParaRPr sz="2000" dirty="0">
              <a:effectLst>
                <a:outerShdw blurRad="38100" dist="38100" dir="2700000" algn="tl">
                  <a:srgbClr val="000000">
                    <a:alpha val="43137"/>
                  </a:srgbClr>
                </a:outerShdw>
              </a:effectLst>
              <a:latin typeface="+mj-ea"/>
              <a:ea typeface="+mj-ea"/>
            </a:endParaRPr>
          </a:p>
          <a:p>
            <a:pPr lvl="1"/>
            <a:r>
              <a:rPr lang="zh-CN" altLang="en-US" sz="1700" dirty="0" smtClean="0">
                <a:effectLst>
                  <a:outerShdw blurRad="38100" dist="38100" dir="2700000" algn="tl">
                    <a:srgbClr val="000000">
                      <a:alpha val="43137"/>
                    </a:srgbClr>
                  </a:outerShdw>
                </a:effectLst>
                <a:latin typeface="+mj-ea"/>
                <a:ea typeface="+mj-ea"/>
              </a:rPr>
              <a:t>进一步减少受攻击面</a:t>
            </a:r>
            <a:endParaRPr sz="1700" dirty="0">
              <a:effectLst>
                <a:outerShdw blurRad="38100" dist="38100" dir="2700000" algn="tl">
                  <a:srgbClr val="000000">
                    <a:alpha val="43137"/>
                  </a:srgbClr>
                </a:outerShdw>
              </a:effectLst>
              <a:latin typeface="+mj-ea"/>
              <a:ea typeface="+mj-ea"/>
            </a:endParaRPr>
          </a:p>
        </p:txBody>
      </p:sp>
      <p:sp>
        <p:nvSpPr>
          <p:cNvPr id="417797" name="Rectangle 5"/>
          <p:cNvSpPr>
            <a:spLocks noChangeArrowheads="1"/>
          </p:cNvSpPr>
          <p:nvPr/>
        </p:nvSpPr>
        <p:spPr bwMode="auto">
          <a:xfrm>
            <a:off x="2324298" y="5380464"/>
            <a:ext cx="4025176" cy="451973"/>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eaLnBrk="1" hangingPunct="1">
              <a:buFont typeface="Arial" pitchFamily="34" charset="0"/>
              <a:buChar char="•"/>
            </a:pPr>
            <a:r>
              <a:rPr lang="en-US" sz="1200" dirty="0" smtClean="0">
                <a:effectLst>
                  <a:outerShdw blurRad="38100" dist="38100" dir="2700000" algn="tl">
                    <a:srgbClr val="000000">
                      <a:alpha val="43137"/>
                    </a:srgbClr>
                  </a:outerShdw>
                </a:effectLst>
                <a:latin typeface="微软雅黑" pitchFamily="34" charset="-122"/>
                <a:ea typeface="微软雅黑" pitchFamily="34" charset="-122"/>
              </a:rPr>
              <a:t>CPU</a:t>
            </a: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调度程序</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eaLnBrk="1" hangingPunct="1">
              <a:buFont typeface="Arial" pitchFamily="34" charset="0"/>
              <a:buChar cha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内存管理</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17801" name="Rectangle 9"/>
          <p:cNvSpPr>
            <a:spLocks noChangeArrowheads="1"/>
          </p:cNvSpPr>
          <p:nvPr/>
        </p:nvSpPr>
        <p:spPr bwMode="auto">
          <a:xfrm>
            <a:off x="2336687" y="5884863"/>
            <a:ext cx="4025176" cy="295275"/>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noFill/>
            <a:miter lim="800000"/>
            <a:headEnd/>
            <a:tailEnd/>
          </a:ln>
          <a:effectLst/>
        </p:spPr>
        <p:txBody>
          <a:bodyPr lIns="91436" tIns="45718" rIns="91436" bIns="45718" anchor="ctr"/>
          <a:lstStyle/>
          <a:p>
            <a:pPr algn="ctr" eaLnBrk="1" hangingPunct="1"/>
            <a:r>
              <a:rPr lang="zh-CN" altLang="en-US" sz="1400" dirty="0" smtClean="0">
                <a:effectLst>
                  <a:outerShdw blurRad="38100" dist="38100" dir="2700000" algn="tl">
                    <a:srgbClr val="000000">
                      <a:alpha val="43137"/>
                    </a:srgbClr>
                  </a:outerShdw>
                </a:effectLst>
                <a:latin typeface="微软雅黑" pitchFamily="34" charset="-122"/>
                <a:ea typeface="微软雅黑" pitchFamily="34" charset="-122"/>
              </a:rPr>
              <a:t>硬件层</a:t>
            </a:r>
            <a:endParaRPr lang="en-US" sz="14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1" name="Rectangle 12"/>
          <p:cNvSpPr>
            <a:spLocks noChangeArrowheads="1"/>
          </p:cNvSpPr>
          <p:nvPr/>
        </p:nvSpPr>
        <p:spPr bwMode="auto">
          <a:xfrm>
            <a:off x="2324298" y="3544765"/>
            <a:ext cx="1872371"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dirty="0" smtClean="0">
                <a:effectLst>
                  <a:outerShdw blurRad="38100" dist="38100" dir="2700000" algn="tl">
                    <a:srgbClr val="000000">
                      <a:alpha val="43137"/>
                    </a:srgbClr>
                  </a:outerShdw>
                </a:effectLst>
                <a:latin typeface="微软雅黑" pitchFamily="34" charset="-122"/>
                <a:ea typeface="微软雅黑" pitchFamily="34" charset="-122"/>
              </a:rPr>
              <a:t>VM State Machine</a:t>
            </a:r>
          </a:p>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虚拟设备</a:t>
            </a:r>
            <a:endParaRPr lang="en-US" altLang="zh-CN"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管理</a:t>
            </a:r>
            <a:r>
              <a:rPr lang="en-US" sz="1200" dirty="0" smtClean="0">
                <a:effectLst>
                  <a:outerShdw blurRad="38100" dist="38100" dir="2700000" algn="tl">
                    <a:srgbClr val="000000">
                      <a:alpha val="43137"/>
                    </a:srgbClr>
                  </a:outerShdw>
                </a:effectLst>
                <a:latin typeface="微软雅黑" pitchFamily="34" charset="-122"/>
                <a:ea typeface="微软雅黑" pitchFamily="34" charset="-122"/>
              </a:rPr>
              <a:t>API</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TextBox 42"/>
          <p:cNvSpPr txBox="1"/>
          <p:nvPr/>
        </p:nvSpPr>
        <p:spPr>
          <a:xfrm>
            <a:off x="6451906" y="5440475"/>
            <a:ext cx="1117600" cy="384721"/>
          </a:xfrm>
          <a:prstGeom prst="rect">
            <a:avLst/>
          </a:prstGeom>
          <a:noFill/>
        </p:spPr>
        <p:txBody>
          <a:bodyPr wrap="square" lIns="76197" tIns="38098" rIns="76197" bIns="38098" rtlCol="0">
            <a:spAutoFit/>
          </a:bodyPr>
          <a:lstStyle/>
          <a:p>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Ring -1</a:t>
            </a:r>
          </a:p>
        </p:txBody>
      </p:sp>
      <p:sp>
        <p:nvSpPr>
          <p:cNvPr id="45" name="Rectangle 12"/>
          <p:cNvSpPr>
            <a:spLocks noChangeArrowheads="1"/>
          </p:cNvSpPr>
          <p:nvPr/>
        </p:nvSpPr>
        <p:spPr bwMode="auto">
          <a:xfrm>
            <a:off x="2324298" y="4520500"/>
            <a:ext cx="1872371"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存储堆栈</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网络堆栈</a:t>
            </a:r>
            <a:endParaRPr lang="en-US" sz="1200" dirty="0" smtClean="0">
              <a:effectLst>
                <a:outerShdw blurRad="38100" dist="38100" dir="2700000" algn="tl">
                  <a:srgbClr val="000000">
                    <a:alpha val="43137"/>
                  </a:srgbClr>
                </a:outerShdw>
              </a:effectLst>
              <a:latin typeface="微软雅黑" pitchFamily="34" charset="-122"/>
              <a:ea typeface="微软雅黑" pitchFamily="34" charset="-122"/>
            </a:endParaRPr>
          </a:p>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驱动程序</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6" name="Line 4"/>
          <p:cNvSpPr>
            <a:spLocks noChangeShapeType="1"/>
          </p:cNvSpPr>
          <p:nvPr/>
        </p:nvSpPr>
        <p:spPr bwMode="auto">
          <a:xfrm flipH="1">
            <a:off x="2063342" y="4378882"/>
            <a:ext cx="4267200" cy="4228"/>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8" name="Rectangle 12"/>
          <p:cNvSpPr>
            <a:spLocks noChangeArrowheads="1"/>
          </p:cNvSpPr>
          <p:nvPr/>
        </p:nvSpPr>
        <p:spPr bwMode="auto">
          <a:xfrm>
            <a:off x="4515311" y="356025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用户模式</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9" name="Rectangle 12"/>
          <p:cNvSpPr>
            <a:spLocks noChangeArrowheads="1"/>
          </p:cNvSpPr>
          <p:nvPr/>
        </p:nvSpPr>
        <p:spPr bwMode="auto">
          <a:xfrm>
            <a:off x="4494661" y="4535988"/>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内核模式</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0" name="Line 4"/>
          <p:cNvSpPr>
            <a:spLocks noChangeShapeType="1"/>
          </p:cNvSpPr>
          <p:nvPr/>
        </p:nvSpPr>
        <p:spPr bwMode="auto">
          <a:xfrm>
            <a:off x="5429509" y="3033688"/>
            <a:ext cx="3678" cy="2209800"/>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1" name="Rectangle 12"/>
          <p:cNvSpPr>
            <a:spLocks noChangeArrowheads="1"/>
          </p:cNvSpPr>
          <p:nvPr/>
        </p:nvSpPr>
        <p:spPr bwMode="auto">
          <a:xfrm>
            <a:off x="5610817" y="356025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用户模式</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2" name="Rectangle 12"/>
          <p:cNvSpPr>
            <a:spLocks noChangeArrowheads="1"/>
          </p:cNvSpPr>
          <p:nvPr/>
        </p:nvSpPr>
        <p:spPr bwMode="auto">
          <a:xfrm>
            <a:off x="5579842" y="4535988"/>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内核模式</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3" name="Line 4"/>
          <p:cNvSpPr>
            <a:spLocks noChangeShapeType="1"/>
          </p:cNvSpPr>
          <p:nvPr/>
        </p:nvSpPr>
        <p:spPr bwMode="auto">
          <a:xfrm>
            <a:off x="4320606" y="3033688"/>
            <a:ext cx="3678" cy="2209800"/>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9" name="Line 4"/>
          <p:cNvSpPr>
            <a:spLocks noChangeShapeType="1"/>
          </p:cNvSpPr>
          <p:nvPr/>
        </p:nvSpPr>
        <p:spPr bwMode="auto">
          <a:xfrm flipH="1">
            <a:off x="2063342" y="5314329"/>
            <a:ext cx="4267200" cy="4228"/>
          </a:xfrm>
          <a:prstGeom prst="line">
            <a:avLst/>
          </a:prstGeom>
          <a:noFill/>
          <a:ln w="28575">
            <a:solidFill>
              <a:schemeClr val="tx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1" name="TextBox 70"/>
          <p:cNvSpPr txBox="1"/>
          <p:nvPr/>
        </p:nvSpPr>
        <p:spPr>
          <a:xfrm>
            <a:off x="6448808" y="4866802"/>
            <a:ext cx="1117600" cy="384721"/>
          </a:xfrm>
          <a:prstGeom prst="rect">
            <a:avLst/>
          </a:prstGeom>
          <a:noFill/>
        </p:spPr>
        <p:txBody>
          <a:bodyPr wrap="square" lIns="76197" tIns="38098" rIns="76197" bIns="38098" rtlCol="0">
            <a:spAutoFit/>
          </a:bodyPr>
          <a:lstStyle/>
          <a:p>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Ring 0</a:t>
            </a:r>
          </a:p>
        </p:txBody>
      </p:sp>
      <p:sp>
        <p:nvSpPr>
          <p:cNvPr id="72" name="TextBox 71"/>
          <p:cNvSpPr txBox="1"/>
          <p:nvPr/>
        </p:nvSpPr>
        <p:spPr>
          <a:xfrm>
            <a:off x="6458101" y="3891060"/>
            <a:ext cx="1117600" cy="384721"/>
          </a:xfrm>
          <a:prstGeom prst="rect">
            <a:avLst/>
          </a:prstGeom>
          <a:noFill/>
        </p:spPr>
        <p:txBody>
          <a:bodyPr wrap="square" lIns="76197" tIns="38098" rIns="76197" bIns="38098" rtlCol="0">
            <a:spAutoFit/>
          </a:bodyPr>
          <a:lstStyle/>
          <a:p>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Ring 3</a:t>
            </a:r>
          </a:p>
        </p:txBody>
      </p:sp>
      <p:sp>
        <p:nvSpPr>
          <p:cNvPr id="19" name="TextBox 18"/>
          <p:cNvSpPr txBox="1"/>
          <p:nvPr/>
        </p:nvSpPr>
        <p:spPr>
          <a:xfrm>
            <a:off x="2310254" y="3078973"/>
            <a:ext cx="1905000" cy="307777"/>
          </a:xfrm>
          <a:prstGeom prst="rect">
            <a:avLst/>
          </a:prstGeom>
          <a:noFill/>
        </p:spPr>
        <p:txBody>
          <a:bodyPr wrap="square" lIns="76197" tIns="38098" rIns="76197" bIns="38098" rtlCol="0">
            <a:spAutoFit/>
          </a:bodyPr>
          <a:lstStyle/>
          <a:p>
            <a:pPr algn="ctr"/>
            <a:r>
              <a:rPr lang="zh-CN" altLang="en-US" sz="1500" dirty="0" smtClean="0">
                <a:effectLst>
                  <a:outerShdw blurRad="38100" dist="38100" dir="2700000" algn="tl">
                    <a:srgbClr val="000000">
                      <a:alpha val="43137"/>
                    </a:srgbClr>
                  </a:outerShdw>
                </a:effectLst>
                <a:latin typeface="微软雅黑" pitchFamily="34" charset="-122"/>
                <a:ea typeface="微软雅黑" pitchFamily="34" charset="-122"/>
              </a:rPr>
              <a:t>父分区</a:t>
            </a:r>
            <a:endParaRPr lang="en-US" sz="15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0" name="TextBox 19"/>
          <p:cNvSpPr txBox="1"/>
          <p:nvPr/>
        </p:nvSpPr>
        <p:spPr>
          <a:xfrm>
            <a:off x="5536161" y="3091149"/>
            <a:ext cx="947853" cy="307773"/>
          </a:xfrm>
          <a:prstGeom prst="rect">
            <a:avLst/>
          </a:prstGeom>
          <a:noFill/>
        </p:spPr>
        <p:txBody>
          <a:bodyPr wrap="square" lIns="76197" tIns="38098" rIns="76197" bIns="38098" rtlCol="0">
            <a:spAutoFit/>
          </a:bodyPr>
          <a:lstStyle/>
          <a:p>
            <a:pPr algn="ctr"/>
            <a:r>
              <a:rPr lang="zh-CN" altLang="en-US" sz="1500" dirty="0" smtClean="0">
                <a:effectLst>
                  <a:outerShdw blurRad="38100" dist="38100" dir="2700000" algn="tl">
                    <a:srgbClr val="000000">
                      <a:alpha val="43137"/>
                    </a:srgbClr>
                  </a:outerShdw>
                </a:effectLst>
                <a:latin typeface="微软雅黑" pitchFamily="34" charset="-122"/>
                <a:ea typeface="微软雅黑" pitchFamily="34" charset="-122"/>
              </a:rPr>
              <a:t>虚机</a:t>
            </a:r>
            <a:endParaRPr lang="en-US" sz="15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1" name="TextBox 20"/>
          <p:cNvSpPr txBox="1"/>
          <p:nvPr/>
        </p:nvSpPr>
        <p:spPr>
          <a:xfrm>
            <a:off x="4427227" y="3080516"/>
            <a:ext cx="947853" cy="307773"/>
          </a:xfrm>
          <a:prstGeom prst="rect">
            <a:avLst/>
          </a:prstGeom>
          <a:noFill/>
        </p:spPr>
        <p:txBody>
          <a:bodyPr wrap="square" lIns="76197" tIns="38098" rIns="76197" bIns="38098" rtlCol="0">
            <a:spAutoFit/>
          </a:bodyPr>
          <a:lstStyle/>
          <a:p>
            <a:pPr algn="ctr"/>
            <a:r>
              <a:rPr lang="zh-CN" altLang="en-US" sz="1500" dirty="0" smtClean="0">
                <a:effectLst>
                  <a:outerShdw blurRad="38100" dist="38100" dir="2700000" algn="tl">
                    <a:srgbClr val="000000">
                      <a:alpha val="43137"/>
                    </a:srgbClr>
                  </a:outerShdw>
                </a:effectLst>
                <a:latin typeface="微软雅黑" pitchFamily="34" charset="-122"/>
                <a:ea typeface="微软雅黑" pitchFamily="34" charset="-122"/>
              </a:rPr>
              <a:t>虚机</a:t>
            </a:r>
            <a:endParaRPr lang="en-US" sz="15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60" grpId="0" animBg="1"/>
      <p:bldP spid="63" grpId="0" animBg="1"/>
      <p:bldP spid="69" grpId="0" animBg="1"/>
      <p:bldP spid="71" grpId="0"/>
      <p:bldP spid="72"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虚拟化层</a:t>
            </a:r>
            <a:r>
              <a:rPr lang="en-US" altLang="zh-CN" dirty="0" smtClean="0">
                <a:effectLst>
                  <a:outerShdw blurRad="38100" dist="38100" dir="2700000" algn="tl">
                    <a:srgbClr val="000000">
                      <a:alpha val="43137"/>
                    </a:srgbClr>
                  </a:outerShdw>
                </a:effectLst>
                <a:latin typeface="+mj-ea"/>
                <a:ea typeface="+mj-ea"/>
              </a:rPr>
              <a:t>(Virtualization Stack)</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7258050" cy="4525963"/>
          </a:xfrm>
          <a:prstGeom prst="rect">
            <a:avLst/>
          </a:prstGeom>
        </p:spPr>
        <p:txBody>
          <a:bodyPr/>
          <a:lstStyle/>
          <a:p>
            <a:pPr>
              <a:buFont typeface="Wingdings" pitchFamily="2" charset="2"/>
              <a:buChar char="p"/>
            </a:pPr>
            <a:r>
              <a:rPr lang="en-US" altLang="zh-CN" sz="2800" dirty="0" smtClean="0">
                <a:effectLst>
                  <a:outerShdw blurRad="38100" dist="38100" dir="2700000" algn="tl">
                    <a:srgbClr val="000000">
                      <a:alpha val="43137"/>
                    </a:srgbClr>
                  </a:outerShdw>
                </a:effectLst>
                <a:latin typeface="+mj-ea"/>
                <a:ea typeface="+mj-ea"/>
              </a:rPr>
              <a:t>VMMS</a:t>
            </a:r>
            <a:r>
              <a:rPr lang="zh-CN" altLang="en-US" sz="2800" dirty="0" smtClean="0">
                <a:effectLst>
                  <a:outerShdw blurRad="38100" dist="38100" dir="2700000" algn="tl">
                    <a:srgbClr val="000000">
                      <a:alpha val="43137"/>
                    </a:srgbClr>
                  </a:outerShdw>
                </a:effectLst>
                <a:latin typeface="+mj-ea"/>
                <a:ea typeface="+mj-ea"/>
              </a:rPr>
              <a:t>服务</a:t>
            </a:r>
            <a:r>
              <a:rPr lang="en-US" altLang="zh-CN" sz="2800" dirty="0" smtClean="0">
                <a:effectLst>
                  <a:outerShdw blurRad="38100" dist="38100" dir="2700000" algn="tl">
                    <a:srgbClr val="000000">
                      <a:alpha val="43137"/>
                    </a:srgbClr>
                  </a:outerShdw>
                </a:effectLst>
                <a:latin typeface="+mj-ea"/>
                <a:ea typeface="+mj-ea"/>
              </a:rPr>
              <a:t>(</a:t>
            </a:r>
            <a:r>
              <a:rPr lang="zh-CN" altLang="en-US" sz="2800" dirty="0" smtClean="0">
                <a:effectLst>
                  <a:outerShdw blurRad="38100" dist="38100" dir="2700000" algn="tl">
                    <a:srgbClr val="000000">
                      <a:alpha val="43137"/>
                    </a:srgbClr>
                  </a:outerShdw>
                </a:effectLst>
                <a:latin typeface="+mj-ea"/>
                <a:ea typeface="+mj-ea"/>
              </a:rPr>
              <a:t>用户模式总司令</a:t>
            </a:r>
            <a:r>
              <a:rPr lang="en-US" altLang="zh-CN" sz="2800" dirty="0" smtClean="0">
                <a:effectLst>
                  <a:outerShdw blurRad="38100" dist="38100" dir="2700000" algn="tl">
                    <a:srgbClr val="000000">
                      <a:alpha val="43137"/>
                    </a:srgbClr>
                  </a:outerShdw>
                </a:effectLst>
                <a:latin typeface="+mj-ea"/>
                <a:ea typeface="+mj-ea"/>
              </a:rPr>
              <a:t>)</a:t>
            </a:r>
          </a:p>
          <a:p>
            <a:pPr indent="19050">
              <a:buNone/>
            </a:pPr>
            <a:r>
              <a:rPr lang="en-US" altLang="zh-CN" sz="2400" dirty="0" smtClean="0">
                <a:effectLst>
                  <a:outerShdw blurRad="38100" dist="38100" dir="2700000" algn="tl">
                    <a:srgbClr val="000000">
                      <a:alpha val="43137"/>
                    </a:srgbClr>
                  </a:outerShdw>
                </a:effectLst>
                <a:latin typeface="+mj-ea"/>
                <a:ea typeface="+mj-ea"/>
              </a:rPr>
              <a:t>VMMS</a:t>
            </a:r>
            <a:r>
              <a:rPr lang="zh-CN" altLang="en-US" sz="2400" dirty="0" smtClean="0">
                <a:effectLst>
                  <a:outerShdw blurRad="38100" dist="38100" dir="2700000" algn="tl">
                    <a:srgbClr val="000000">
                      <a:alpha val="43137"/>
                    </a:srgbClr>
                  </a:outerShdw>
                </a:effectLst>
                <a:latin typeface="+mj-ea"/>
                <a:ea typeface="+mj-ea"/>
              </a:rPr>
              <a:t>提供虚机远程管理的</a:t>
            </a:r>
            <a:r>
              <a:rPr lang="en-US" altLang="zh-CN" sz="2400" dirty="0" smtClean="0">
                <a:effectLst>
                  <a:outerShdw blurRad="38100" dist="38100" dir="2700000" algn="tl">
                    <a:srgbClr val="000000">
                      <a:alpha val="43137"/>
                    </a:srgbClr>
                  </a:outerShdw>
                </a:effectLst>
                <a:latin typeface="+mj-ea"/>
                <a:ea typeface="+mj-ea"/>
              </a:rPr>
              <a:t>WMI</a:t>
            </a:r>
            <a:r>
              <a:rPr lang="zh-CN" altLang="en-US" sz="2400" dirty="0" smtClean="0">
                <a:effectLst>
                  <a:outerShdw blurRad="38100" dist="38100" dir="2700000" algn="tl">
                    <a:srgbClr val="000000">
                      <a:alpha val="43137"/>
                    </a:srgbClr>
                  </a:outerShdw>
                </a:effectLst>
                <a:latin typeface="+mj-ea"/>
                <a:ea typeface="+mj-ea"/>
              </a:rPr>
              <a:t>接口、管理</a:t>
            </a:r>
            <a:r>
              <a:rPr lang="en-US" altLang="zh-CN" sz="2400" dirty="0" smtClean="0">
                <a:effectLst>
                  <a:outerShdw blurRad="38100" dist="38100" dir="2700000" algn="tl">
                    <a:srgbClr val="000000">
                      <a:alpha val="43137"/>
                    </a:srgbClr>
                  </a:outerShdw>
                </a:effectLst>
                <a:latin typeface="+mj-ea"/>
                <a:ea typeface="+mj-ea"/>
              </a:rPr>
              <a:t>VMWP</a:t>
            </a:r>
            <a:r>
              <a:rPr lang="zh-CN" altLang="en-US" sz="2400" dirty="0" smtClean="0">
                <a:effectLst>
                  <a:outerShdw blurRad="38100" dist="38100" dir="2700000" algn="tl">
                    <a:srgbClr val="000000">
                      <a:alpha val="43137"/>
                    </a:srgbClr>
                  </a:outerShdw>
                </a:effectLst>
                <a:latin typeface="+mj-ea"/>
                <a:ea typeface="+mj-ea"/>
              </a:rPr>
              <a:t>进程、管理快照、提供</a:t>
            </a:r>
            <a:r>
              <a:rPr lang="en-US" altLang="zh-CN" sz="2400" dirty="0" smtClean="0">
                <a:effectLst>
                  <a:outerShdw blurRad="38100" dist="38100" dir="2700000" algn="tl">
                    <a:srgbClr val="000000">
                      <a:alpha val="43137"/>
                    </a:srgbClr>
                  </a:outerShdw>
                </a:effectLst>
                <a:latin typeface="+mj-ea"/>
                <a:ea typeface="+mj-ea"/>
              </a:rPr>
              <a:t>RDP</a:t>
            </a:r>
            <a:r>
              <a:rPr lang="zh-CN" altLang="en-US" sz="2400" dirty="0" smtClean="0">
                <a:effectLst>
                  <a:outerShdw blurRad="38100" dist="38100" dir="2700000" algn="tl">
                    <a:srgbClr val="000000">
                      <a:alpha val="43137"/>
                    </a:srgbClr>
                  </a:outerShdw>
                </a:effectLst>
                <a:latin typeface="+mj-ea"/>
                <a:ea typeface="+mj-ea"/>
              </a:rPr>
              <a:t>监听功能</a:t>
            </a:r>
            <a:r>
              <a:rPr lang="en-US" altLang="zh-CN" sz="2400" dirty="0" smtClean="0">
                <a:effectLst>
                  <a:outerShdw blurRad="38100" dist="38100" dir="2700000" algn="tl">
                    <a:srgbClr val="000000">
                      <a:alpha val="43137"/>
                    </a:srgbClr>
                  </a:outerShdw>
                </a:effectLst>
                <a:latin typeface="+mj-ea"/>
                <a:ea typeface="+mj-ea"/>
              </a:rPr>
              <a:t>(2179</a:t>
            </a:r>
            <a:r>
              <a:rPr lang="zh-CN" altLang="en-US" sz="2400" dirty="0" smtClean="0">
                <a:effectLst>
                  <a:outerShdw blurRad="38100" dist="38100" dir="2700000" algn="tl">
                    <a:srgbClr val="000000">
                      <a:alpha val="43137"/>
                    </a:srgbClr>
                  </a:outerShdw>
                </a:effectLst>
                <a:latin typeface="+mj-ea"/>
                <a:ea typeface="+mj-ea"/>
              </a:rPr>
              <a:t>端口，转发给指定</a:t>
            </a:r>
            <a:r>
              <a:rPr lang="en-US" altLang="zh-CN" sz="2400" dirty="0" smtClean="0">
                <a:effectLst>
                  <a:outerShdw blurRad="38100" dist="38100" dir="2700000" algn="tl">
                    <a:srgbClr val="000000">
                      <a:alpha val="43137"/>
                    </a:srgbClr>
                  </a:outerShdw>
                </a:effectLst>
                <a:latin typeface="+mj-ea"/>
                <a:ea typeface="+mj-ea"/>
              </a:rPr>
              <a:t>VMWP)</a:t>
            </a:r>
            <a:r>
              <a:rPr lang="zh-CN" altLang="en-US" sz="2400" dirty="0" smtClean="0">
                <a:effectLst>
                  <a:outerShdw blurRad="38100" dist="38100" dir="2700000" algn="tl">
                    <a:srgbClr val="000000">
                      <a:alpha val="43137"/>
                    </a:srgbClr>
                  </a:outerShdw>
                </a:effectLst>
                <a:latin typeface="+mj-ea"/>
                <a:ea typeface="+mj-ea"/>
              </a:rPr>
              <a:t>、在</a:t>
            </a:r>
            <a:r>
              <a:rPr lang="en-US" altLang="zh-CN" sz="2400" dirty="0" smtClean="0">
                <a:effectLst>
                  <a:outerShdw blurRad="38100" dist="38100" dir="2700000" algn="tl">
                    <a:srgbClr val="000000">
                      <a:alpha val="43137"/>
                    </a:srgbClr>
                  </a:outerShdw>
                </a:effectLst>
                <a:latin typeface="+mj-ea"/>
                <a:ea typeface="+mj-ea"/>
              </a:rPr>
              <a:t>AD</a:t>
            </a:r>
            <a:r>
              <a:rPr lang="zh-CN" altLang="en-US" sz="2400" dirty="0" smtClean="0">
                <a:effectLst>
                  <a:outerShdw blurRad="38100" dist="38100" dir="2700000" algn="tl">
                    <a:srgbClr val="000000">
                      <a:alpha val="43137"/>
                    </a:srgbClr>
                  </a:outerShdw>
                </a:effectLst>
                <a:latin typeface="+mj-ea"/>
                <a:ea typeface="+mj-ea"/>
              </a:rPr>
              <a:t>中注册和管理</a:t>
            </a:r>
            <a:r>
              <a:rPr lang="en-US" altLang="zh-CN" sz="2400" dirty="0" smtClean="0">
                <a:effectLst>
                  <a:outerShdw blurRad="38100" dist="38100" dir="2700000" algn="tl">
                    <a:srgbClr val="000000">
                      <a:alpha val="43137"/>
                    </a:srgbClr>
                  </a:outerShdw>
                </a:effectLst>
                <a:latin typeface="+mj-ea"/>
                <a:ea typeface="+mj-ea"/>
              </a:rPr>
              <a:t>SCP</a:t>
            </a:r>
            <a:r>
              <a:rPr lang="zh-CN" altLang="en-US" sz="2400" dirty="0" smtClean="0">
                <a:effectLst>
                  <a:outerShdw blurRad="38100" dist="38100" dir="2700000" algn="tl">
                    <a:srgbClr val="000000">
                      <a:alpha val="43137"/>
                    </a:srgbClr>
                  </a:outerShdw>
                </a:effectLst>
                <a:latin typeface="+mj-ea"/>
                <a:ea typeface="+mj-ea"/>
              </a:rPr>
              <a:t>，并提供</a:t>
            </a:r>
            <a:r>
              <a:rPr lang="en-US" altLang="zh-CN" sz="2400" dirty="0" smtClean="0">
                <a:effectLst>
                  <a:outerShdw blurRad="38100" dist="38100" dir="2700000" algn="tl">
                    <a:srgbClr val="000000">
                      <a:alpha val="43137"/>
                    </a:srgbClr>
                  </a:outerShdw>
                </a:effectLst>
                <a:latin typeface="+mj-ea"/>
                <a:ea typeface="+mj-ea"/>
              </a:rPr>
              <a:t>VSS Writer</a:t>
            </a:r>
            <a:r>
              <a:rPr lang="zh-CN" altLang="en-US" sz="2400" dirty="0" smtClean="0">
                <a:effectLst>
                  <a:outerShdw blurRad="38100" dist="38100" dir="2700000" algn="tl">
                    <a:srgbClr val="000000">
                      <a:alpha val="43137"/>
                    </a:srgbClr>
                  </a:outerShdw>
                </a:effectLst>
                <a:latin typeface="+mj-ea"/>
                <a:ea typeface="+mj-ea"/>
              </a:rPr>
              <a:t>功能</a:t>
            </a:r>
            <a:endParaRPr lang="en-US" altLang="zh-CN" sz="24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en-US" altLang="zh-CN" sz="2800" dirty="0" smtClean="0">
                <a:effectLst>
                  <a:outerShdw blurRad="38100" dist="38100" dir="2700000" algn="tl">
                    <a:srgbClr val="000000">
                      <a:alpha val="43137"/>
                    </a:srgbClr>
                  </a:outerShdw>
                </a:effectLst>
                <a:latin typeface="+mj-ea"/>
                <a:ea typeface="+mj-ea"/>
              </a:rPr>
              <a:t>VMWP</a:t>
            </a:r>
            <a:r>
              <a:rPr lang="zh-CN" altLang="en-US" sz="2800" dirty="0" smtClean="0">
                <a:effectLst>
                  <a:outerShdw blurRad="38100" dist="38100" dir="2700000" algn="tl">
                    <a:srgbClr val="000000">
                      <a:alpha val="43137"/>
                    </a:srgbClr>
                  </a:outerShdw>
                </a:effectLst>
                <a:latin typeface="+mj-ea"/>
                <a:ea typeface="+mj-ea"/>
              </a:rPr>
              <a:t>进程</a:t>
            </a:r>
            <a:r>
              <a:rPr lang="en-US" altLang="zh-CN" sz="2800" dirty="0" smtClean="0">
                <a:effectLst>
                  <a:outerShdw blurRad="38100" dist="38100" dir="2700000" algn="tl">
                    <a:srgbClr val="000000">
                      <a:alpha val="43137"/>
                    </a:srgbClr>
                  </a:outerShdw>
                </a:effectLst>
                <a:latin typeface="+mj-ea"/>
                <a:ea typeface="+mj-ea"/>
              </a:rPr>
              <a:t> (</a:t>
            </a:r>
            <a:r>
              <a:rPr lang="zh-CN" altLang="en-US" sz="2800" dirty="0" smtClean="0">
                <a:effectLst>
                  <a:outerShdw blurRad="38100" dist="38100" dir="2700000" algn="tl">
                    <a:srgbClr val="000000">
                      <a:alpha val="43137"/>
                    </a:srgbClr>
                  </a:outerShdw>
                </a:effectLst>
                <a:latin typeface="+mj-ea"/>
                <a:ea typeface="+mj-ea"/>
              </a:rPr>
              <a:t>虚机的代理进程</a:t>
            </a:r>
            <a:r>
              <a:rPr lang="en-US" altLang="zh-CN" sz="2800" dirty="0" smtClean="0">
                <a:effectLst>
                  <a:outerShdw blurRad="38100" dist="38100" dir="2700000" algn="tl">
                    <a:srgbClr val="000000">
                      <a:alpha val="43137"/>
                    </a:srgbClr>
                  </a:outerShdw>
                </a:effectLst>
                <a:latin typeface="+mj-ea"/>
                <a:ea typeface="+mj-ea"/>
              </a:rPr>
              <a:t>)</a:t>
            </a:r>
          </a:p>
          <a:p>
            <a:pPr indent="19050">
              <a:buNone/>
            </a:pPr>
            <a:r>
              <a:rPr lang="zh-CN" altLang="en-US" sz="2400" dirty="0" smtClean="0">
                <a:effectLst>
                  <a:outerShdw blurRad="38100" dist="38100" dir="2700000" algn="tl">
                    <a:srgbClr val="000000">
                      <a:alpha val="43137"/>
                    </a:srgbClr>
                  </a:outerShdw>
                </a:effectLst>
                <a:latin typeface="+mj-ea"/>
                <a:ea typeface="+mj-ea"/>
              </a:rPr>
              <a:t>给虚机提供虚拟硬件，包括</a:t>
            </a:r>
            <a:r>
              <a:rPr lang="en-US" altLang="zh-CN" sz="2400" dirty="0" smtClean="0">
                <a:effectLst>
                  <a:outerShdw blurRad="38100" dist="38100" dir="2700000" algn="tl">
                    <a:srgbClr val="000000">
                      <a:alpha val="43137"/>
                    </a:srgbClr>
                  </a:outerShdw>
                </a:effectLst>
                <a:latin typeface="+mj-ea"/>
                <a:ea typeface="+mj-ea"/>
              </a:rPr>
              <a:t>“</a:t>
            </a:r>
            <a:r>
              <a:rPr lang="zh-CN" altLang="en-US" sz="2400" dirty="0" smtClean="0">
                <a:effectLst>
                  <a:outerShdw blurRad="38100" dist="38100" dir="2700000" algn="tl">
                    <a:srgbClr val="000000">
                      <a:alpha val="43137"/>
                    </a:srgbClr>
                  </a:outerShdw>
                </a:effectLst>
                <a:latin typeface="+mj-ea"/>
                <a:ea typeface="+mj-ea"/>
              </a:rPr>
              <a:t>主板</a:t>
            </a:r>
            <a:r>
              <a:rPr lang="en-US" altLang="zh-CN" sz="2400" dirty="0" smtClean="0">
                <a:effectLst>
                  <a:outerShdw blurRad="38100" dist="38100" dir="2700000" algn="tl">
                    <a:srgbClr val="000000">
                      <a:alpha val="43137"/>
                    </a:srgbClr>
                  </a:outerShdw>
                </a:effectLst>
                <a:latin typeface="+mj-ea"/>
                <a:ea typeface="+mj-ea"/>
              </a:rPr>
              <a:t>”</a:t>
            </a:r>
            <a:r>
              <a:rPr lang="zh-CN" altLang="en-US" sz="2400" dirty="0" smtClean="0">
                <a:effectLst>
                  <a:outerShdw blurRad="38100" dist="38100" dir="2700000" algn="tl">
                    <a:srgbClr val="000000">
                      <a:alpha val="43137"/>
                    </a:srgbClr>
                  </a:outerShdw>
                </a:effectLst>
                <a:latin typeface="+mj-ea"/>
                <a:ea typeface="+mj-ea"/>
              </a:rPr>
              <a:t>、 </a:t>
            </a:r>
            <a:r>
              <a:rPr lang="en-US" altLang="zh-CN" sz="2400" dirty="0" smtClean="0">
                <a:effectLst>
                  <a:outerShdw blurRad="38100" dist="38100" dir="2700000" algn="tl">
                    <a:srgbClr val="000000">
                      <a:alpha val="43137"/>
                    </a:srgbClr>
                  </a:outerShdw>
                </a:effectLst>
                <a:latin typeface="+mj-ea"/>
                <a:ea typeface="+mj-ea"/>
              </a:rPr>
              <a:t>“</a:t>
            </a:r>
            <a:r>
              <a:rPr lang="zh-CN" altLang="en-US" sz="2400" dirty="0" smtClean="0">
                <a:effectLst>
                  <a:outerShdw blurRad="38100" dist="38100" dir="2700000" algn="tl">
                    <a:srgbClr val="000000">
                      <a:alpha val="43137"/>
                    </a:srgbClr>
                  </a:outerShdw>
                </a:effectLst>
                <a:latin typeface="+mj-ea"/>
                <a:ea typeface="+mj-ea"/>
              </a:rPr>
              <a:t>设备</a:t>
            </a:r>
            <a:r>
              <a:rPr lang="en-US" altLang="zh-CN" sz="2400" dirty="0" smtClean="0">
                <a:effectLst>
                  <a:outerShdw blurRad="38100" dist="38100" dir="2700000" algn="tl">
                    <a:srgbClr val="000000">
                      <a:alpha val="43137"/>
                    </a:srgbClr>
                  </a:outerShdw>
                </a:effectLst>
                <a:latin typeface="+mj-ea"/>
                <a:ea typeface="+mj-ea"/>
              </a:rPr>
              <a:t>”</a:t>
            </a:r>
            <a:r>
              <a:rPr lang="zh-CN" altLang="en-US" sz="2400" dirty="0" smtClean="0">
                <a:effectLst>
                  <a:outerShdw blurRad="38100" dist="38100" dir="2700000" algn="tl">
                    <a:srgbClr val="000000">
                      <a:alpha val="43137"/>
                    </a:srgbClr>
                  </a:outerShdw>
                </a:effectLst>
                <a:latin typeface="+mj-ea"/>
                <a:ea typeface="+mj-ea"/>
              </a:rPr>
              <a:t>（集成或模拟）、虚机的状态、内存管理、创建和枚举</a:t>
            </a:r>
            <a:r>
              <a:rPr lang="en-US" altLang="zh-CN" sz="2400" dirty="0" smtClean="0">
                <a:effectLst>
                  <a:outerShdw blurRad="38100" dist="38100" dir="2700000" algn="tl">
                    <a:srgbClr val="000000">
                      <a:alpha val="43137"/>
                    </a:srgbClr>
                  </a:outerShdw>
                </a:effectLst>
                <a:latin typeface="+mj-ea"/>
                <a:ea typeface="+mj-ea"/>
              </a:rPr>
              <a:t>RDP</a:t>
            </a:r>
            <a:r>
              <a:rPr lang="zh-CN" altLang="en-US" sz="2400" dirty="0" smtClean="0">
                <a:effectLst>
                  <a:outerShdw blurRad="38100" dist="38100" dir="2700000" algn="tl">
                    <a:srgbClr val="000000">
                      <a:alpha val="43137"/>
                    </a:srgbClr>
                  </a:outerShdw>
                </a:effectLst>
                <a:latin typeface="+mj-ea"/>
                <a:ea typeface="+mj-ea"/>
              </a:rPr>
              <a:t>连接</a:t>
            </a:r>
            <a:r>
              <a:rPr lang="en-US" altLang="zh-CN" sz="2400" dirty="0" smtClean="0">
                <a:effectLst>
                  <a:outerShdw blurRad="38100" dist="38100" dir="2700000" algn="tl">
                    <a:srgbClr val="000000">
                      <a:alpha val="43137"/>
                    </a:srgbClr>
                  </a:outerShdw>
                </a:effectLst>
                <a:latin typeface="+mj-ea"/>
                <a:ea typeface="+mj-ea"/>
              </a:rPr>
              <a:t>(</a:t>
            </a:r>
            <a:r>
              <a:rPr lang="zh-CN" altLang="en-US" sz="2400" dirty="0" smtClean="0">
                <a:effectLst>
                  <a:outerShdw blurRad="38100" dist="38100" dir="2700000" algn="tl">
                    <a:srgbClr val="000000">
                      <a:alpha val="43137"/>
                    </a:srgbClr>
                  </a:outerShdw>
                </a:effectLst>
                <a:latin typeface="+mj-ea"/>
                <a:ea typeface="+mj-ea"/>
              </a:rPr>
              <a:t>把显示、鼠标键盘打包成</a:t>
            </a:r>
            <a:r>
              <a:rPr lang="en-US" altLang="zh-CN" sz="2400" dirty="0" smtClean="0">
                <a:effectLst>
                  <a:outerShdw blurRad="38100" dist="38100" dir="2700000" algn="tl">
                    <a:srgbClr val="000000">
                      <a:alpha val="43137"/>
                    </a:srgbClr>
                  </a:outerShdw>
                </a:effectLst>
                <a:latin typeface="+mj-ea"/>
                <a:ea typeface="+mj-ea"/>
              </a:rPr>
              <a:t>RDP</a:t>
            </a:r>
            <a:r>
              <a:rPr lang="zh-CN" altLang="en-US" sz="2400" dirty="0" smtClean="0">
                <a:effectLst>
                  <a:outerShdw blurRad="38100" dist="38100" dir="2700000" algn="tl">
                    <a:srgbClr val="000000">
                      <a:alpha val="43137"/>
                    </a:srgbClr>
                  </a:outerShdw>
                </a:effectLst>
                <a:latin typeface="+mj-ea"/>
                <a:ea typeface="+mj-ea"/>
              </a:rPr>
              <a:t>数据流</a:t>
            </a:r>
            <a:r>
              <a:rPr lang="en-US" altLang="zh-CN" sz="2400" dirty="0" smtClean="0">
                <a:effectLst>
                  <a:outerShdw blurRad="38100" dist="38100" dir="2700000" algn="tl">
                    <a:srgbClr val="000000">
                      <a:alpha val="43137"/>
                    </a:srgbClr>
                  </a:outerShdw>
                </a:effectLst>
                <a:latin typeface="+mj-ea"/>
                <a:ea typeface="+mj-ea"/>
              </a:rPr>
              <a:t>)</a:t>
            </a:r>
            <a:r>
              <a:rPr lang="zh-CN" altLang="en-US" sz="2400" dirty="0" smtClean="0">
                <a:effectLst>
                  <a:outerShdw blurRad="38100" dist="38100" dir="2700000" algn="tl">
                    <a:srgbClr val="000000">
                      <a:alpha val="43137"/>
                    </a:srgbClr>
                  </a:outerShdw>
                </a:effectLst>
                <a:latin typeface="+mj-ea"/>
                <a:ea typeface="+mj-ea"/>
              </a:rPr>
              <a:t>等</a:t>
            </a:r>
            <a:endParaRPr lang="en-US" altLang="zh-CN" sz="2400" dirty="0" smtClean="0">
              <a:effectLst>
                <a:outerShdw blurRad="38100" dist="38100" dir="2700000" algn="tl">
                  <a:srgbClr val="000000">
                    <a:alpha val="43137"/>
                  </a:srgbClr>
                </a:outerShdw>
              </a:effectLst>
              <a:latin typeface="+mj-ea"/>
              <a:ea typeface="+mj-ea"/>
            </a:endParaRPr>
          </a:p>
          <a:p>
            <a:pPr>
              <a:buFont typeface="Wingdings" pitchFamily="2" charset="2"/>
              <a:buChar char="p"/>
            </a:pPr>
            <a:endParaRPr lang="zh-CN" altLang="en-US" sz="2800" dirty="0" smtClean="0">
              <a:effectLst>
                <a:outerShdw blurRad="38100" dist="38100" dir="2700000" algn="tl">
                  <a:srgbClr val="000000">
                    <a:alpha val="43137"/>
                  </a:srgbClr>
                </a:outerShdw>
              </a:effectLst>
              <a:latin typeface="+mj-ea"/>
              <a:ea typeface="+mj-ea"/>
            </a:endParaRPr>
          </a:p>
        </p:txBody>
      </p:sp>
      <p:pic>
        <p:nvPicPr>
          <p:cNvPr id="565250" name="Picture 2" descr="G:\Users\administrator.CONTOSO\Desktop\Photo\4.PNG"/>
          <p:cNvPicPr>
            <a:picLocks noChangeAspect="1" noChangeArrowheads="1"/>
          </p:cNvPicPr>
          <p:nvPr/>
        </p:nvPicPr>
        <p:blipFill>
          <a:blip r:embed="rId3" cstate="print"/>
          <a:srcRect/>
          <a:stretch>
            <a:fillRect/>
          </a:stretch>
        </p:blipFill>
        <p:spPr bwMode="auto">
          <a:xfrm>
            <a:off x="239712" y="2085975"/>
            <a:ext cx="8466138" cy="28074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65250"/>
                                        </p:tgtEl>
                                        <p:attrNameLst>
                                          <p:attrName>style.visibility</p:attrName>
                                        </p:attrNameLst>
                                      </p:cBhvr>
                                      <p:to>
                                        <p:strVal val="visible"/>
                                      </p:to>
                                    </p:set>
                                    <p:anim calcmode="lin" valueType="num">
                                      <p:cBhvr>
                                        <p:cTn id="7" dur="1000" fill="hold"/>
                                        <p:tgtEl>
                                          <p:spTgt spid="565250"/>
                                        </p:tgtEl>
                                        <p:attrNameLst>
                                          <p:attrName>ppt_w</p:attrName>
                                        </p:attrNameLst>
                                      </p:cBhvr>
                                      <p:tavLst>
                                        <p:tav tm="0">
                                          <p:val>
                                            <p:fltVal val="0"/>
                                          </p:val>
                                        </p:tav>
                                        <p:tav tm="100000">
                                          <p:val>
                                            <p:strVal val="#ppt_w"/>
                                          </p:val>
                                        </p:tav>
                                      </p:tavLst>
                                    </p:anim>
                                    <p:anim calcmode="lin" valueType="num">
                                      <p:cBhvr>
                                        <p:cTn id="8" dur="1000" fill="hold"/>
                                        <p:tgtEl>
                                          <p:spTgt spid="565250"/>
                                        </p:tgtEl>
                                        <p:attrNameLst>
                                          <p:attrName>ppt_h</p:attrName>
                                        </p:attrNameLst>
                                      </p:cBhvr>
                                      <p:tavLst>
                                        <p:tav tm="0">
                                          <p:val>
                                            <p:fltVal val="0"/>
                                          </p:val>
                                        </p:tav>
                                        <p:tav tm="100000">
                                          <p:val>
                                            <p:strVal val="#ppt_h"/>
                                          </p:val>
                                        </p:tav>
                                      </p:tavLst>
                                    </p:anim>
                                    <p:animEffect transition="in" filter="fade">
                                      <p:cBhvr>
                                        <p:cTn id="9" dur="1000"/>
                                        <p:tgtEl>
                                          <p:spTgt spid="56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outerShdw blurRad="38100" dist="38100" dir="2700000" algn="tl">
                    <a:srgbClr val="000000">
                      <a:alpha val="43137"/>
                    </a:srgbClr>
                  </a:outerShdw>
                </a:effectLst>
                <a:latin typeface="+mj-ea"/>
                <a:ea typeface="+mj-ea"/>
              </a:rPr>
              <a:t>演 示</a:t>
            </a:r>
            <a:endParaRPr lang="zh-CN" altLang="en-US" dirty="0">
              <a:effectLst>
                <a:outerShdw blurRad="38100" dist="38100" dir="2700000" algn="tl">
                  <a:srgbClr val="000000">
                    <a:alpha val="43137"/>
                  </a:srgbClr>
                </a:outerShdw>
              </a:effectLst>
              <a:latin typeface="+mj-ea"/>
              <a:ea typeface="+mj-ea"/>
            </a:endParaRPr>
          </a:p>
        </p:txBody>
      </p:sp>
      <p:sp>
        <p:nvSpPr>
          <p:cNvPr id="3" name="文本占位符 2"/>
          <p:cNvSpPr>
            <a:spLocks noGrp="1"/>
          </p:cNvSpPr>
          <p:nvPr>
            <p:ph type="body" sz="quarter" idx="10"/>
          </p:nvPr>
        </p:nvSpPr>
        <p:spPr/>
        <p:txBody>
          <a:bodyPr/>
          <a:lstStyle/>
          <a:p>
            <a:r>
              <a:rPr lang="zh-CN" altLang="en-US" dirty="0" smtClean="0">
                <a:effectLst>
                  <a:outerShdw blurRad="38100" dist="38100" dir="2700000" algn="tl">
                    <a:srgbClr val="000000">
                      <a:alpha val="43137"/>
                    </a:srgbClr>
                  </a:outerShdw>
                </a:effectLst>
                <a:latin typeface="+mj-ea"/>
                <a:ea typeface="+mj-ea"/>
              </a:rPr>
              <a:t>查看</a:t>
            </a:r>
            <a:r>
              <a:rPr lang="en-US" altLang="zh-CN" dirty="0" smtClean="0">
                <a:effectLst>
                  <a:outerShdw blurRad="38100" dist="38100" dir="2700000" algn="tl">
                    <a:srgbClr val="000000">
                      <a:alpha val="43137"/>
                    </a:srgbClr>
                  </a:outerShdw>
                </a:effectLst>
                <a:latin typeface="+mj-ea"/>
                <a:ea typeface="+mj-ea"/>
              </a:rPr>
              <a:t>VMWP</a:t>
            </a:r>
            <a:r>
              <a:rPr lang="zh-CN" altLang="en-US" dirty="0" smtClean="0">
                <a:effectLst>
                  <a:outerShdw blurRad="38100" dist="38100" dir="2700000" algn="tl">
                    <a:srgbClr val="000000">
                      <a:alpha val="43137"/>
                    </a:srgbClr>
                  </a:outerShdw>
                </a:effectLst>
                <a:latin typeface="+mj-ea"/>
                <a:ea typeface="+mj-ea"/>
              </a:rPr>
              <a:t>进程对应的虚机</a:t>
            </a: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虚拟内存</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525963"/>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操作系统内核负责管理虚拟地址到物理地址的映射</a:t>
            </a:r>
            <a:endParaRPr lang="en-US" altLang="zh-CN" dirty="0" smtClean="0">
              <a:effectLst>
                <a:outerShdw blurRad="38100" dist="38100" dir="2700000" algn="tl">
                  <a:srgbClr val="000000">
                    <a:alpha val="43137"/>
                  </a:srgbClr>
                </a:outerShdw>
              </a:effectLst>
              <a:latin typeface="+mj-ea"/>
              <a:ea typeface="+mj-ea"/>
            </a:endParaRPr>
          </a:p>
          <a:p>
            <a:r>
              <a:rPr lang="zh-CN" altLang="en-US" dirty="0" smtClean="0">
                <a:effectLst>
                  <a:outerShdw blurRad="38100" dist="38100" dir="2700000" algn="tl">
                    <a:srgbClr val="000000">
                      <a:alpha val="43137"/>
                    </a:srgbClr>
                  </a:outerShdw>
                </a:effectLst>
                <a:latin typeface="+mj-ea"/>
                <a:ea typeface="+mj-ea"/>
              </a:rPr>
              <a:t>虚拟地址远大于物理内存容量</a:t>
            </a:r>
            <a:endParaRPr lang="zh-CN" altLang="en-US" dirty="0">
              <a:effectLst>
                <a:outerShdw blurRad="38100" dist="38100" dir="2700000" algn="tl">
                  <a:srgbClr val="000000">
                    <a:alpha val="43137"/>
                  </a:srgbClr>
                </a:outerShdw>
              </a:effectLst>
              <a:latin typeface="+mj-ea"/>
              <a:ea typeface="+mj-ea"/>
            </a:endParaRPr>
          </a:p>
        </p:txBody>
      </p:sp>
      <p:pic>
        <p:nvPicPr>
          <p:cNvPr id="566274" name="Picture 2" descr="G:\Users\administrator.CONTOSO\Desktop\Photo\5.PNG"/>
          <p:cNvPicPr>
            <a:picLocks noChangeAspect="1" noChangeArrowheads="1"/>
          </p:cNvPicPr>
          <p:nvPr/>
        </p:nvPicPr>
        <p:blipFill>
          <a:blip r:embed="rId3" cstate="print"/>
          <a:srcRect/>
          <a:stretch>
            <a:fillRect/>
          </a:stretch>
        </p:blipFill>
        <p:spPr bwMode="auto">
          <a:xfrm>
            <a:off x="1071538" y="142852"/>
            <a:ext cx="6465888" cy="613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66274"/>
                                        </p:tgtEl>
                                        <p:attrNameLst>
                                          <p:attrName>style.visibility</p:attrName>
                                        </p:attrNameLst>
                                      </p:cBhvr>
                                      <p:to>
                                        <p:strVal val="visible"/>
                                      </p:to>
                                    </p:set>
                                    <p:anim calcmode="lin" valueType="num">
                                      <p:cBhvr>
                                        <p:cTn id="7" dur="500" fill="hold"/>
                                        <p:tgtEl>
                                          <p:spTgt spid="566274"/>
                                        </p:tgtEl>
                                        <p:attrNameLst>
                                          <p:attrName>ppt_w</p:attrName>
                                        </p:attrNameLst>
                                      </p:cBhvr>
                                      <p:tavLst>
                                        <p:tav tm="0">
                                          <p:val>
                                            <p:fltVal val="0"/>
                                          </p:val>
                                        </p:tav>
                                        <p:tav tm="100000">
                                          <p:val>
                                            <p:strVal val="#ppt_w"/>
                                          </p:val>
                                        </p:tav>
                                      </p:tavLst>
                                    </p:anim>
                                    <p:anim calcmode="lin" valueType="num">
                                      <p:cBhvr>
                                        <p:cTn id="8" dur="500" fill="hold"/>
                                        <p:tgtEl>
                                          <p:spTgt spid="566274"/>
                                        </p:tgtEl>
                                        <p:attrNameLst>
                                          <p:attrName>ppt_h</p:attrName>
                                        </p:attrNameLst>
                                      </p:cBhvr>
                                      <p:tavLst>
                                        <p:tav tm="0">
                                          <p:val>
                                            <p:fltVal val="0"/>
                                          </p:val>
                                        </p:tav>
                                        <p:tav tm="100000">
                                          <p:val>
                                            <p:strVal val="#ppt_h"/>
                                          </p:val>
                                        </p:tav>
                                      </p:tavLst>
                                    </p:anim>
                                    <p:animEffect transition="in" filter="fade">
                                      <p:cBhvr>
                                        <p:cTn id="9" dur="500"/>
                                        <p:tgtEl>
                                          <p:spTgt spid="56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虚拟地址</a:t>
            </a:r>
            <a:r>
              <a:rPr lang="en-US" altLang="zh-CN" dirty="0" smtClean="0">
                <a:effectLst>
                  <a:outerShdw blurRad="38100" dist="38100" dir="2700000" algn="tl">
                    <a:srgbClr val="000000">
                      <a:alpha val="43137"/>
                    </a:srgbClr>
                  </a:outerShdw>
                </a:effectLst>
                <a:latin typeface="+mj-ea"/>
                <a:ea typeface="+mj-ea"/>
              </a:rPr>
              <a:t>(</a:t>
            </a:r>
            <a:r>
              <a:rPr lang="zh-CN" altLang="en-US" dirty="0" smtClean="0">
                <a:effectLst>
                  <a:outerShdw blurRad="38100" dist="38100" dir="2700000" algn="tl">
                    <a:srgbClr val="000000">
                      <a:alpha val="43137"/>
                    </a:srgbClr>
                  </a:outerShdw>
                </a:effectLst>
                <a:latin typeface="+mj-ea"/>
                <a:ea typeface="+mj-ea"/>
              </a:rPr>
              <a:t>继续</a:t>
            </a:r>
            <a:r>
              <a:rPr lang="en-US" altLang="zh-CN" dirty="0" smtClean="0">
                <a:effectLst>
                  <a:outerShdw blurRad="38100" dist="38100" dir="2700000" algn="tl">
                    <a:srgbClr val="000000">
                      <a:alpha val="43137"/>
                    </a:srgbClr>
                  </a:outerShdw>
                </a:effectLst>
                <a:latin typeface="+mj-ea"/>
                <a:ea typeface="+mj-ea"/>
              </a:rPr>
              <a:t>)</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525963"/>
          </a:xfrm>
          <a:prstGeom prst="rect">
            <a:avLst/>
          </a:prstGeom>
        </p:spPr>
        <p:txBody>
          <a:bodyPr/>
          <a:lstStyle/>
          <a:p>
            <a:pPr>
              <a:buNone/>
            </a:pPr>
            <a:r>
              <a:rPr lang="en-US" altLang="zh-CN" b="1" dirty="0" smtClean="0">
                <a:effectLst>
                  <a:outerShdw blurRad="38100" dist="38100" dir="2700000" algn="tl">
                    <a:srgbClr val="000000">
                      <a:alpha val="43137"/>
                    </a:srgbClr>
                  </a:outerShdw>
                </a:effectLst>
                <a:latin typeface="+mj-ea"/>
                <a:ea typeface="+mj-ea"/>
              </a:rPr>
              <a:t>Hyper-V</a:t>
            </a:r>
            <a:r>
              <a:rPr lang="zh-CN" altLang="en-US" b="1" dirty="0" smtClean="0">
                <a:effectLst>
                  <a:outerShdw blurRad="38100" dist="38100" dir="2700000" algn="tl">
                    <a:srgbClr val="000000">
                      <a:alpha val="43137"/>
                    </a:srgbClr>
                  </a:outerShdw>
                </a:effectLst>
                <a:latin typeface="+mj-ea"/>
                <a:ea typeface="+mj-ea"/>
              </a:rPr>
              <a:t>实现</a:t>
            </a:r>
            <a:endParaRPr lang="en-US" altLang="zh-CN" b="1"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系统物理地址</a:t>
            </a:r>
            <a:r>
              <a:rPr lang="en-US" altLang="zh-CN" dirty="0" smtClean="0">
                <a:effectLst>
                  <a:outerShdw blurRad="38100" dist="38100" dir="2700000" algn="tl">
                    <a:srgbClr val="000000">
                      <a:alpha val="43137"/>
                    </a:srgbClr>
                  </a:outerShdw>
                </a:effectLst>
                <a:latin typeface="+mj-ea"/>
                <a:ea typeface="+mj-ea"/>
              </a:rPr>
              <a:t>SPA</a:t>
            </a: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虚机物理地址</a:t>
            </a:r>
            <a:r>
              <a:rPr lang="en-US" altLang="zh-CN" dirty="0" smtClean="0">
                <a:effectLst>
                  <a:outerShdw blurRad="38100" dist="38100" dir="2700000" algn="tl">
                    <a:srgbClr val="000000">
                      <a:alpha val="43137"/>
                    </a:srgbClr>
                  </a:outerShdw>
                </a:effectLst>
                <a:latin typeface="+mj-ea"/>
                <a:ea typeface="+mj-ea"/>
              </a:rPr>
              <a:t>GPA</a:t>
            </a: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虚机虚拟地址</a:t>
            </a:r>
            <a:r>
              <a:rPr lang="en-US" altLang="zh-CN" dirty="0" smtClean="0">
                <a:effectLst>
                  <a:outerShdw blurRad="38100" dist="38100" dir="2700000" algn="tl">
                    <a:srgbClr val="000000">
                      <a:alpha val="43137"/>
                    </a:srgbClr>
                  </a:outerShdw>
                </a:effectLst>
                <a:latin typeface="+mj-ea"/>
                <a:ea typeface="+mj-ea"/>
              </a:rPr>
              <a:t>GVA</a:t>
            </a:r>
          </a:p>
          <a:p>
            <a:pPr>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不支持内存共享</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不支持内存过载</a:t>
            </a:r>
            <a:endParaRPr lang="zh-CN" altLang="en-US" dirty="0">
              <a:effectLst>
                <a:outerShdw blurRad="38100" dist="38100" dir="2700000" algn="tl">
                  <a:srgbClr val="000000">
                    <a:alpha val="43137"/>
                  </a:srgbClr>
                </a:outerShdw>
              </a:effectLst>
              <a:latin typeface="+mj-ea"/>
              <a:ea typeface="+mj-ea"/>
            </a:endParaRPr>
          </a:p>
        </p:txBody>
      </p:sp>
      <p:pic>
        <p:nvPicPr>
          <p:cNvPr id="567299" name="Picture 3" descr="G:\Users\administrator.CONTOSO\Desktop\Photo\6.PNG"/>
          <p:cNvPicPr>
            <a:picLocks noChangeAspect="1" noChangeArrowheads="1"/>
          </p:cNvPicPr>
          <p:nvPr/>
        </p:nvPicPr>
        <p:blipFill>
          <a:blip r:embed="rId3" cstate="print"/>
          <a:srcRect/>
          <a:stretch>
            <a:fillRect/>
          </a:stretch>
        </p:blipFill>
        <p:spPr bwMode="auto">
          <a:xfrm>
            <a:off x="804862" y="0"/>
            <a:ext cx="711993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67299"/>
                                        </p:tgtEl>
                                        <p:attrNameLst>
                                          <p:attrName>style.visibility</p:attrName>
                                        </p:attrNameLst>
                                      </p:cBhvr>
                                      <p:to>
                                        <p:strVal val="visible"/>
                                      </p:to>
                                    </p:set>
                                    <p:animEffect transition="in" filter="wedge">
                                      <p:cBhvr>
                                        <p:cTn id="7" dur="500"/>
                                        <p:tgtEl>
                                          <p:spTgt spid="567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快照的内部原理</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914900"/>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在</a:t>
            </a:r>
            <a:r>
              <a:rPr lang="en-US" altLang="zh-CN" dirty="0" smtClean="0">
                <a:effectLst>
                  <a:outerShdw blurRad="38100" dist="38100" dir="2700000" algn="tl">
                    <a:srgbClr val="000000">
                      <a:alpha val="43137"/>
                    </a:srgbClr>
                  </a:outerShdw>
                </a:effectLst>
                <a:latin typeface="+mj-ea"/>
                <a:ea typeface="+mj-ea"/>
              </a:rPr>
              <a:t>Snapshot</a:t>
            </a:r>
            <a:r>
              <a:rPr lang="zh-CN" altLang="en-US" dirty="0" smtClean="0">
                <a:effectLst>
                  <a:outerShdw blurRad="38100" dist="38100" dir="2700000" algn="tl">
                    <a:srgbClr val="000000">
                      <a:alpha val="43137"/>
                    </a:srgbClr>
                  </a:outerShdw>
                </a:effectLst>
                <a:latin typeface="+mj-ea"/>
                <a:ea typeface="+mj-ea"/>
              </a:rPr>
              <a:t>目录新建一个子目录，名为虚机的原始</a:t>
            </a:r>
            <a:r>
              <a:rPr lang="en-US" altLang="zh-CN" dirty="0" smtClean="0">
                <a:effectLst>
                  <a:outerShdw blurRad="38100" dist="38100" dir="2700000" algn="tl">
                    <a:srgbClr val="000000">
                      <a:alpha val="43137"/>
                    </a:srgbClr>
                  </a:outerShdw>
                </a:effectLst>
                <a:latin typeface="+mj-ea"/>
                <a:ea typeface="+mj-ea"/>
              </a:rPr>
              <a:t>GUID(</a:t>
            </a:r>
            <a:r>
              <a:rPr lang="zh-CN" altLang="en-US" dirty="0" smtClean="0">
                <a:effectLst>
                  <a:outerShdw blurRad="38100" dist="38100" dir="2700000" algn="tl">
                    <a:srgbClr val="000000">
                      <a:alpha val="43137"/>
                    </a:srgbClr>
                  </a:outerShdw>
                </a:effectLst>
                <a:latin typeface="+mj-ea"/>
                <a:ea typeface="+mj-ea"/>
              </a:rPr>
              <a:t>假设</a:t>
            </a:r>
            <a:r>
              <a:rPr lang="en-US" altLang="zh-CN" dirty="0" smtClean="0">
                <a:effectLst>
                  <a:outerShdw blurRad="38100" dist="38100" dir="2700000" algn="tl">
                    <a:srgbClr val="000000">
                      <a:alpha val="43137"/>
                    </a:srgbClr>
                  </a:outerShdw>
                </a:effectLst>
                <a:latin typeface="+mj-ea"/>
                <a:ea typeface="+mj-ea"/>
              </a:rPr>
              <a:t>GUID1)</a:t>
            </a:r>
            <a:r>
              <a:rPr lang="zh-CN" altLang="en-US" dirty="0" smtClean="0">
                <a:effectLst>
                  <a:outerShdw blurRad="38100" dist="38100" dir="2700000" algn="tl">
                    <a:srgbClr val="000000">
                      <a:alpha val="43137"/>
                    </a:srgbClr>
                  </a:outerShdw>
                </a:effectLst>
                <a:latin typeface="+mj-ea"/>
                <a:ea typeface="+mj-ea"/>
              </a:rPr>
              <a:t>。</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Hyper-V R2</a:t>
            </a:r>
            <a:r>
              <a:rPr lang="zh-CN" altLang="en-US" dirty="0" smtClean="0">
                <a:effectLst>
                  <a:outerShdw blurRad="38100" dist="38100" dir="2700000" algn="tl">
                    <a:srgbClr val="000000">
                      <a:alpha val="43137"/>
                    </a:srgbClr>
                  </a:outerShdw>
                </a:effectLst>
                <a:latin typeface="+mj-ea"/>
                <a:ea typeface="+mj-ea"/>
              </a:rPr>
              <a:t>，不再创建同名子目录</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有以新</a:t>
            </a:r>
            <a:r>
              <a:rPr lang="en-US" altLang="zh-CN" dirty="0" smtClean="0">
                <a:effectLst>
                  <a:outerShdw blurRad="38100" dist="38100" dir="2700000" algn="tl">
                    <a:srgbClr val="000000">
                      <a:alpha val="43137"/>
                    </a:srgbClr>
                  </a:outerShdw>
                </a:effectLst>
                <a:latin typeface="+mj-ea"/>
                <a:ea typeface="+mj-ea"/>
              </a:rPr>
              <a:t>GUID(</a:t>
            </a:r>
            <a:r>
              <a:rPr lang="zh-CN" altLang="en-US" dirty="0" smtClean="0">
                <a:effectLst>
                  <a:outerShdw blurRad="38100" dist="38100" dir="2700000" algn="tl">
                    <a:srgbClr val="000000">
                      <a:alpha val="43137"/>
                    </a:srgbClr>
                  </a:outerShdw>
                </a:effectLst>
                <a:latin typeface="+mj-ea"/>
                <a:ea typeface="+mj-ea"/>
              </a:rPr>
              <a:t>假设</a:t>
            </a:r>
            <a:r>
              <a:rPr lang="en-US" altLang="zh-CN" dirty="0" smtClean="0">
                <a:effectLst>
                  <a:outerShdw blurRad="38100" dist="38100" dir="2700000" algn="tl">
                    <a:srgbClr val="000000">
                      <a:alpha val="43137"/>
                    </a:srgbClr>
                  </a:outerShdw>
                </a:effectLst>
                <a:latin typeface="+mj-ea"/>
                <a:ea typeface="+mj-ea"/>
              </a:rPr>
              <a:t>GUID2)</a:t>
            </a:r>
            <a:r>
              <a:rPr lang="zh-CN" altLang="en-US" dirty="0" smtClean="0">
                <a:effectLst>
                  <a:outerShdw blurRad="38100" dist="38100" dir="2700000" algn="tl">
                    <a:srgbClr val="000000">
                      <a:alpha val="43137"/>
                    </a:srgbClr>
                  </a:outerShdw>
                </a:effectLst>
                <a:latin typeface="+mj-ea"/>
                <a:ea typeface="+mj-ea"/>
              </a:rPr>
              <a:t>为名的</a:t>
            </a:r>
            <a:r>
              <a:rPr lang="en-US" altLang="zh-CN" dirty="0" smtClean="0">
                <a:effectLst>
                  <a:outerShdw blurRad="38100" dist="38100" dir="2700000" algn="tl">
                    <a:srgbClr val="000000">
                      <a:alpha val="43137"/>
                    </a:srgbClr>
                  </a:outerShdw>
                </a:effectLst>
                <a:latin typeface="+mj-ea"/>
                <a:ea typeface="+mj-ea"/>
              </a:rPr>
              <a:t>XML</a:t>
            </a:r>
            <a:r>
              <a:rPr lang="zh-CN" altLang="en-US" dirty="0" smtClean="0">
                <a:effectLst>
                  <a:outerShdw blurRad="38100" dist="38100" dir="2700000" algn="tl">
                    <a:srgbClr val="000000">
                      <a:alpha val="43137"/>
                    </a:srgbClr>
                  </a:outerShdw>
                </a:effectLst>
                <a:latin typeface="+mj-ea"/>
                <a:ea typeface="+mj-ea"/>
              </a:rPr>
              <a:t>虚机配置文件、还有一个同名</a:t>
            </a:r>
            <a:r>
              <a:rPr lang="en-US" altLang="zh-CN" dirty="0" smtClean="0">
                <a:effectLst>
                  <a:outerShdw blurRad="38100" dist="38100" dir="2700000" algn="tl">
                    <a:srgbClr val="000000">
                      <a:alpha val="43137"/>
                    </a:srgbClr>
                  </a:outerShdw>
                </a:effectLst>
                <a:latin typeface="+mj-ea"/>
                <a:ea typeface="+mj-ea"/>
              </a:rPr>
              <a:t>(GUID2)</a:t>
            </a:r>
            <a:r>
              <a:rPr lang="zh-CN" altLang="en-US" dirty="0" smtClean="0">
                <a:effectLst>
                  <a:outerShdw blurRad="38100" dist="38100" dir="2700000" algn="tl">
                    <a:srgbClr val="000000">
                      <a:alpha val="43137"/>
                    </a:srgbClr>
                  </a:outerShdw>
                </a:effectLst>
                <a:latin typeface="+mj-ea"/>
                <a:ea typeface="+mj-ea"/>
              </a:rPr>
              <a:t>子目录</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名为</a:t>
            </a:r>
            <a:r>
              <a:rPr lang="en-US" altLang="zh-CN" dirty="0" smtClean="0">
                <a:effectLst>
                  <a:outerShdw blurRad="38100" dist="38100" dir="2700000" algn="tl">
                    <a:srgbClr val="000000">
                      <a:alpha val="43137"/>
                    </a:srgbClr>
                  </a:outerShdw>
                </a:effectLst>
                <a:latin typeface="+mj-ea"/>
                <a:ea typeface="+mj-ea"/>
              </a:rPr>
              <a:t>GUID2</a:t>
            </a:r>
            <a:r>
              <a:rPr lang="zh-CN" altLang="en-US" dirty="0" smtClean="0">
                <a:effectLst>
                  <a:outerShdw blurRad="38100" dist="38100" dir="2700000" algn="tl">
                    <a:srgbClr val="000000">
                      <a:alpha val="43137"/>
                    </a:srgbClr>
                  </a:outerShdw>
                </a:effectLst>
                <a:latin typeface="+mj-ea"/>
                <a:ea typeface="+mj-ea"/>
              </a:rPr>
              <a:t>子目录下，有一个状态保存文件</a:t>
            </a:r>
            <a:r>
              <a:rPr lang="en-US" altLang="zh-CN" dirty="0" smtClean="0">
                <a:effectLst>
                  <a:outerShdw blurRad="38100" dist="38100" dir="2700000" algn="tl">
                    <a:srgbClr val="000000">
                      <a:alpha val="43137"/>
                    </a:srgbClr>
                  </a:outerShdw>
                </a:effectLst>
                <a:latin typeface="+mj-ea"/>
                <a:ea typeface="+mj-ea"/>
              </a:rPr>
              <a:t>.</a:t>
            </a:r>
            <a:r>
              <a:rPr lang="en-US" altLang="zh-CN" dirty="0" err="1" smtClean="0">
                <a:effectLst>
                  <a:outerShdw blurRad="38100" dist="38100" dir="2700000" algn="tl">
                    <a:srgbClr val="000000">
                      <a:alpha val="43137"/>
                    </a:srgbClr>
                  </a:outerShdw>
                </a:effectLst>
                <a:latin typeface="+mj-ea"/>
                <a:ea typeface="+mj-ea"/>
              </a:rPr>
              <a:t>vsv</a:t>
            </a:r>
            <a:r>
              <a:rPr lang="zh-CN" altLang="en-US" dirty="0" smtClean="0">
                <a:effectLst>
                  <a:outerShdw blurRad="38100" dist="38100" dir="2700000" algn="tl">
                    <a:srgbClr val="000000">
                      <a:alpha val="43137"/>
                    </a:srgbClr>
                  </a:outerShdw>
                </a:effectLst>
                <a:latin typeface="+mj-ea"/>
                <a:ea typeface="+mj-ea"/>
              </a:rPr>
              <a:t>，还有一个</a:t>
            </a:r>
            <a:r>
              <a:rPr lang="en-US" altLang="zh-CN" dirty="0" smtClean="0">
                <a:effectLst>
                  <a:outerShdw blurRad="38100" dist="38100" dir="2700000" algn="tl">
                    <a:srgbClr val="000000">
                      <a:alpha val="43137"/>
                    </a:srgbClr>
                  </a:outerShdw>
                </a:effectLst>
                <a:latin typeface="+mj-ea"/>
                <a:ea typeface="+mj-ea"/>
              </a:rPr>
              <a:t>.bin</a:t>
            </a:r>
            <a:r>
              <a:rPr lang="zh-CN" altLang="en-US" dirty="0" smtClean="0">
                <a:effectLst>
                  <a:outerShdw blurRad="38100" dist="38100" dir="2700000" algn="tl">
                    <a:srgbClr val="000000">
                      <a:alpha val="43137"/>
                    </a:srgbClr>
                  </a:outerShdw>
                </a:effectLst>
                <a:latin typeface="+mj-ea"/>
                <a:ea typeface="+mj-ea"/>
              </a:rPr>
              <a:t>，都以</a:t>
            </a:r>
            <a:r>
              <a:rPr lang="en-US" altLang="zh-CN" dirty="0" smtClean="0">
                <a:effectLst>
                  <a:outerShdw blurRad="38100" dist="38100" dir="2700000" algn="tl">
                    <a:srgbClr val="000000">
                      <a:alpha val="43137"/>
                    </a:srgbClr>
                  </a:outerShdw>
                </a:effectLst>
                <a:latin typeface="+mj-ea"/>
                <a:ea typeface="+mj-ea"/>
              </a:rPr>
              <a:t>GUID2</a:t>
            </a:r>
            <a:r>
              <a:rPr lang="zh-CN" altLang="en-US" dirty="0" smtClean="0">
                <a:effectLst>
                  <a:outerShdw blurRad="38100" dist="38100" dir="2700000" algn="tl">
                    <a:srgbClr val="000000">
                      <a:alpha val="43137"/>
                    </a:srgbClr>
                  </a:outerShdw>
                </a:effectLst>
                <a:latin typeface="+mj-ea"/>
                <a:ea typeface="+mj-ea"/>
              </a:rPr>
              <a:t>为名</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给原虚拟磁盘分别创建自动差异磁盘</a:t>
            </a:r>
            <a:r>
              <a:rPr lang="en-US" altLang="zh-CN" dirty="0" smtClean="0">
                <a:effectLst>
                  <a:outerShdw blurRad="38100" dist="38100" dir="2700000" algn="tl">
                    <a:srgbClr val="000000">
                      <a:alpha val="43137"/>
                    </a:srgbClr>
                  </a:outerShdw>
                </a:effectLst>
                <a:latin typeface="+mj-ea"/>
                <a:ea typeface="+mj-ea"/>
              </a:rPr>
              <a:t>.</a:t>
            </a:r>
            <a:r>
              <a:rPr lang="en-US" altLang="zh-CN" dirty="0" err="1" smtClean="0">
                <a:effectLst>
                  <a:outerShdw blurRad="38100" dist="38100" dir="2700000" algn="tl">
                    <a:srgbClr val="000000">
                      <a:alpha val="43137"/>
                    </a:srgbClr>
                  </a:outerShdw>
                </a:effectLst>
                <a:latin typeface="+mj-ea"/>
                <a:ea typeface="+mj-ea"/>
              </a:rPr>
              <a:t>avhd</a:t>
            </a:r>
            <a:r>
              <a:rPr lang="zh-CN" altLang="en-US" dirty="0" smtClean="0">
                <a:effectLst>
                  <a:outerShdw blurRad="38100" dist="38100" dir="2700000" algn="tl">
                    <a:srgbClr val="000000">
                      <a:alpha val="43137"/>
                    </a:srgbClr>
                  </a:outerShdw>
                </a:effectLst>
                <a:latin typeface="+mj-ea"/>
                <a:ea typeface="+mj-ea"/>
              </a:rPr>
              <a:t>，为原来的名称加上</a:t>
            </a:r>
            <a:r>
              <a:rPr lang="en-US" altLang="zh-CN" dirty="0" smtClean="0">
                <a:effectLst>
                  <a:outerShdw blurRad="38100" dist="38100" dir="2700000" algn="tl">
                    <a:srgbClr val="000000">
                      <a:alpha val="43137"/>
                    </a:srgbClr>
                  </a:outerShdw>
                </a:effectLst>
                <a:latin typeface="+mj-ea"/>
                <a:ea typeface="+mj-ea"/>
              </a:rPr>
              <a:t>GUID2</a:t>
            </a:r>
            <a:r>
              <a:rPr lang="zh-CN" altLang="en-US" dirty="0" smtClean="0">
                <a:effectLst>
                  <a:outerShdw blurRad="38100" dist="38100" dir="2700000" algn="tl">
                    <a:srgbClr val="000000">
                      <a:alpha val="43137"/>
                    </a:srgbClr>
                  </a:outerShdw>
                </a:effectLst>
                <a:latin typeface="+mj-ea"/>
                <a:ea typeface="+mj-ea"/>
              </a:rPr>
              <a:t>。</a:t>
            </a:r>
            <a:endParaRPr lang="zh-CN" altLang="en-US" dirty="0">
              <a:effectLst>
                <a:outerShdw blurRad="38100" dist="38100" dir="2700000" algn="tl">
                  <a:srgbClr val="000000">
                    <a:alpha val="43137"/>
                  </a:srgbClr>
                </a:outerShdw>
              </a:effectLst>
              <a:latin typeface="+mj-ea"/>
              <a:ea typeface="+mj-ea"/>
            </a:endParaRPr>
          </a:p>
        </p:txBody>
      </p:sp>
      <p:pic>
        <p:nvPicPr>
          <p:cNvPr id="568322" name="Picture 2" descr="G:\Users\administrator.CONTOSO\Desktop\Photo\7.PNG"/>
          <p:cNvPicPr>
            <a:picLocks noChangeAspect="1" noChangeArrowheads="1"/>
          </p:cNvPicPr>
          <p:nvPr/>
        </p:nvPicPr>
        <p:blipFill>
          <a:blip r:embed="rId3" cstate="print"/>
          <a:srcRect/>
          <a:stretch>
            <a:fillRect/>
          </a:stretch>
        </p:blipFill>
        <p:spPr bwMode="auto">
          <a:xfrm>
            <a:off x="533400" y="1585913"/>
            <a:ext cx="8273142" cy="47958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8322"/>
                                        </p:tgtEl>
                                        <p:attrNameLst>
                                          <p:attrName>style.visibility</p:attrName>
                                        </p:attrNameLst>
                                      </p:cBhvr>
                                      <p:to>
                                        <p:strVal val="visible"/>
                                      </p:to>
                                    </p:set>
                                    <p:animEffect transition="in" filter="checkerboard(across)">
                                      <p:cBhvr>
                                        <p:cTn id="7" dur="500"/>
                                        <p:tgtEl>
                                          <p:spTgt spid="56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346075"/>
            <a:ext cx="6786563" cy="868363"/>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日程安排</a:t>
            </a:r>
            <a:endParaRPr lang="zh-CN" altLang="en-US" dirty="0">
              <a:effectLst>
                <a:outerShdw blurRad="38100" dist="38100" dir="2700000" algn="tl">
                  <a:srgbClr val="000000">
                    <a:alpha val="43137"/>
                  </a:srgbClr>
                </a:outerShdw>
              </a:effectLst>
              <a:latin typeface="+mj-ea"/>
              <a:ea typeface="+mj-ea"/>
            </a:endParaRPr>
          </a:p>
        </p:txBody>
      </p:sp>
      <p:sp>
        <p:nvSpPr>
          <p:cNvPr id="6" name="文本占位符 5"/>
          <p:cNvSpPr>
            <a:spLocks noGrp="1"/>
          </p:cNvSpPr>
          <p:nvPr>
            <p:ph type="body" sz="quarter" idx="4294967295"/>
          </p:nvPr>
        </p:nvSpPr>
        <p:spPr>
          <a:xfrm>
            <a:off x="0" y="1785938"/>
            <a:ext cx="7958138" cy="2511425"/>
          </a:xfrm>
          <a:prstGeom prst="rect">
            <a:avLst/>
          </a:prstGeom>
        </p:spPr>
        <p:txBody>
          <a:bodyPr/>
          <a:lstStyle/>
          <a:p>
            <a:r>
              <a:rPr lang="en-US" altLang="zh-CN" dirty="0" smtClean="0">
                <a:solidFill>
                  <a:schemeClr val="bg1">
                    <a:lumMod val="85000"/>
                  </a:schemeClr>
                </a:solidFill>
                <a:effectLst>
                  <a:outerShdw blurRad="38100" dist="38100" dir="2700000" algn="tl">
                    <a:srgbClr val="000000">
                      <a:alpha val="43137"/>
                    </a:srgbClr>
                  </a:outerShdw>
                </a:effectLst>
                <a:latin typeface="+mj-ea"/>
                <a:ea typeface="+mj-ea"/>
              </a:rPr>
              <a:t> Hyper-V</a:t>
            </a:r>
            <a:r>
              <a:rPr lang="zh-CN" altLang="en-US" dirty="0" smtClean="0">
                <a:solidFill>
                  <a:schemeClr val="bg1">
                    <a:lumMod val="85000"/>
                  </a:schemeClr>
                </a:solidFill>
                <a:effectLst>
                  <a:outerShdw blurRad="38100" dist="38100" dir="2700000" algn="tl">
                    <a:srgbClr val="000000">
                      <a:alpha val="43137"/>
                    </a:srgbClr>
                  </a:outerShdw>
                </a:effectLst>
                <a:latin typeface="+mj-ea"/>
                <a:ea typeface="+mj-ea"/>
              </a:rPr>
              <a:t>内部原理</a:t>
            </a:r>
            <a:endParaRPr lang="en-US" altLang="zh-CN" dirty="0" smtClean="0">
              <a:solidFill>
                <a:schemeClr val="bg1">
                  <a:lumMod val="85000"/>
                </a:schemeClr>
              </a:solidFill>
              <a:effectLst>
                <a:outerShdw blurRad="38100" dist="38100" dir="2700000" algn="tl">
                  <a:srgbClr val="000000">
                    <a:alpha val="43137"/>
                  </a:srgbClr>
                </a:outerShdw>
              </a:effectLst>
              <a:latin typeface="+mj-ea"/>
              <a:ea typeface="+mj-ea"/>
            </a:endParaRPr>
          </a:p>
          <a:p>
            <a:r>
              <a:rPr lang="en-US" altLang="zh-CN" dirty="0" smtClean="0">
                <a:effectLst>
                  <a:outerShdw blurRad="38100" dist="38100" dir="2700000" algn="tl">
                    <a:srgbClr val="000000">
                      <a:alpha val="43137"/>
                    </a:srgbClr>
                  </a:outerShdw>
                </a:effectLst>
                <a:latin typeface="+mj-ea"/>
                <a:ea typeface="+mj-ea"/>
              </a:rPr>
              <a:t> Hyper-V</a:t>
            </a:r>
            <a:r>
              <a:rPr lang="zh-CN" altLang="en-US" dirty="0" smtClean="0">
                <a:effectLst>
                  <a:outerShdw blurRad="38100" dist="38100" dir="2700000" algn="tl">
                    <a:srgbClr val="000000">
                      <a:alpha val="43137"/>
                    </a:srgbClr>
                  </a:outerShdw>
                </a:effectLst>
                <a:latin typeface="+mj-ea"/>
                <a:ea typeface="+mj-ea"/>
              </a:rPr>
              <a:t>性能优化</a:t>
            </a:r>
            <a:endParaRPr lang="en-US" altLang="zh-CN" dirty="0" smtClean="0">
              <a:effectLst>
                <a:outerShdw blurRad="38100" dist="38100" dir="2700000" algn="tl">
                  <a:srgbClr val="000000">
                    <a:alpha val="43137"/>
                  </a:srgbClr>
                </a:outerShdw>
              </a:effectLst>
              <a:latin typeface="+mj-ea"/>
              <a:ea typeface="+mj-ea"/>
            </a:endParaRPr>
          </a:p>
          <a:p>
            <a:r>
              <a:rPr lang="en-US" altLang="zh-CN" dirty="0" smtClean="0">
                <a:solidFill>
                  <a:schemeClr val="bg1">
                    <a:lumMod val="85000"/>
                  </a:schemeClr>
                </a:solidFill>
                <a:effectLst>
                  <a:outerShdw blurRad="38100" dist="38100" dir="2700000" algn="tl">
                    <a:srgbClr val="000000">
                      <a:alpha val="43137"/>
                    </a:srgbClr>
                  </a:outerShdw>
                </a:effectLst>
                <a:latin typeface="+mj-ea"/>
                <a:ea typeface="+mj-ea"/>
              </a:rPr>
              <a:t> Hyper-V</a:t>
            </a:r>
            <a:r>
              <a:rPr lang="zh-CN" altLang="en-US" dirty="0" smtClean="0">
                <a:solidFill>
                  <a:schemeClr val="bg1">
                    <a:lumMod val="85000"/>
                  </a:schemeClr>
                </a:solidFill>
                <a:effectLst>
                  <a:outerShdw blurRad="38100" dist="38100" dir="2700000" algn="tl">
                    <a:srgbClr val="000000">
                      <a:alpha val="43137"/>
                    </a:srgbClr>
                  </a:outerShdw>
                </a:effectLst>
                <a:latin typeface="+mj-ea"/>
                <a:ea typeface="+mj-ea"/>
              </a:rPr>
              <a:t>高级排错</a:t>
            </a:r>
            <a:endParaRPr lang="en-US" altLang="zh-CN" dirty="0" smtClean="0">
              <a:solidFill>
                <a:schemeClr val="bg1">
                  <a:lumMod val="85000"/>
                </a:schemeClr>
              </a:solidFill>
              <a:effectLst>
                <a:outerShdw blurRad="38100" dist="38100" dir="2700000" algn="tl">
                  <a:srgbClr val="000000">
                    <a:alpha val="43137"/>
                  </a:srgbClr>
                </a:outerShdw>
              </a:effectLst>
              <a:latin typeface="+mj-ea"/>
              <a:ea typeface="+mj-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Windows Server Backup</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3543300"/>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查看</a:t>
            </a:r>
            <a:r>
              <a:rPr lang="en-US" altLang="zh-CN" dirty="0" smtClean="0">
                <a:effectLst>
                  <a:outerShdw blurRad="38100" dist="38100" dir="2700000" algn="tl">
                    <a:srgbClr val="000000">
                      <a:alpha val="43137"/>
                    </a:srgbClr>
                  </a:outerShdw>
                </a:effectLst>
                <a:latin typeface="+mj-ea"/>
                <a:ea typeface="+mj-ea"/>
              </a:rPr>
              <a:t>Hyper-V VSS</a:t>
            </a:r>
            <a:r>
              <a:rPr lang="zh-CN" altLang="en-US" dirty="0" smtClean="0">
                <a:effectLst>
                  <a:outerShdw blurRad="38100" dist="38100" dir="2700000" algn="tl">
                    <a:srgbClr val="000000">
                      <a:alpha val="43137"/>
                    </a:srgbClr>
                  </a:outerShdw>
                </a:effectLst>
                <a:latin typeface="+mj-ea"/>
                <a:ea typeface="+mj-ea"/>
              </a:rPr>
              <a:t>写入程序的</a:t>
            </a:r>
            <a:r>
              <a:rPr lang="en-US" altLang="zh-CN" dirty="0" smtClean="0">
                <a:effectLst>
                  <a:outerShdw blurRad="38100" dist="38100" dir="2700000" algn="tl">
                    <a:srgbClr val="000000">
                      <a:alpha val="43137"/>
                    </a:srgbClr>
                  </a:outerShdw>
                </a:effectLst>
                <a:latin typeface="+mj-ea"/>
                <a:ea typeface="+mj-ea"/>
              </a:rPr>
              <a:t>ID</a:t>
            </a:r>
          </a:p>
          <a:p>
            <a:pPr>
              <a:buNone/>
            </a:pPr>
            <a:r>
              <a:rPr lang="en-US" altLang="zh-CN" dirty="0" smtClean="0">
                <a:effectLst>
                  <a:outerShdw blurRad="38100" dist="38100" dir="2700000" algn="tl">
                    <a:srgbClr val="000000">
                      <a:alpha val="43137"/>
                    </a:srgbClr>
                  </a:outerShdw>
                </a:effectLst>
                <a:latin typeface="+mj-ea"/>
                <a:ea typeface="+mj-ea"/>
              </a:rPr>
              <a:t>	</a:t>
            </a:r>
            <a:r>
              <a:rPr lang="en-US" altLang="zh-CN" dirty="0" err="1" smtClean="0">
                <a:effectLst>
                  <a:outerShdw blurRad="38100" dist="38100" dir="2700000" algn="tl">
                    <a:srgbClr val="000000">
                      <a:alpha val="43137"/>
                    </a:srgbClr>
                  </a:outerShdw>
                </a:effectLst>
                <a:latin typeface="+mj-ea"/>
                <a:ea typeface="+mj-ea"/>
              </a:rPr>
              <a:t>VSSAdmin</a:t>
            </a:r>
            <a:r>
              <a:rPr lang="en-US" altLang="zh-CN" dirty="0" smtClean="0">
                <a:effectLst>
                  <a:outerShdw blurRad="38100" dist="38100" dir="2700000" algn="tl">
                    <a:srgbClr val="000000">
                      <a:alpha val="43137"/>
                    </a:srgbClr>
                  </a:outerShdw>
                </a:effectLst>
                <a:latin typeface="+mj-ea"/>
                <a:ea typeface="+mj-ea"/>
              </a:rPr>
              <a:t> List Writers</a:t>
            </a:r>
          </a:p>
          <a:p>
            <a:pPr>
              <a:buFont typeface="Wingdings" pitchFamily="2" charset="2"/>
              <a:buChar char="p"/>
            </a:pPr>
            <a:endParaRPr lang="zh-CN" altLang="en-US" dirty="0">
              <a:effectLst>
                <a:outerShdw blurRad="38100" dist="38100" dir="2700000" algn="tl">
                  <a:srgbClr val="000000">
                    <a:alpha val="43137"/>
                  </a:srgbClr>
                </a:outerShdw>
              </a:effectLst>
              <a:latin typeface="+mj-ea"/>
              <a:ea typeface="+mj-ea"/>
            </a:endParaRPr>
          </a:p>
        </p:txBody>
      </p:sp>
      <p:pic>
        <p:nvPicPr>
          <p:cNvPr id="8194" name="Picture 2" descr="G:\Users\administrator.CONTOSO\Desktop\Photo\16.PNG"/>
          <p:cNvPicPr>
            <a:picLocks noChangeAspect="1" noChangeArrowheads="1"/>
          </p:cNvPicPr>
          <p:nvPr/>
        </p:nvPicPr>
        <p:blipFill>
          <a:blip r:embed="rId3" cstate="print"/>
          <a:srcRect/>
          <a:stretch>
            <a:fillRect/>
          </a:stretch>
        </p:blipFill>
        <p:spPr bwMode="auto">
          <a:xfrm>
            <a:off x="1144588" y="2747963"/>
            <a:ext cx="6361112" cy="3533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28596" y="2643182"/>
            <a:ext cx="8229600" cy="1357322"/>
          </a:xfrm>
        </p:spPr>
        <p:txBody>
          <a:bodyPr/>
          <a:lstStyle/>
          <a:p>
            <a:r>
              <a:rPr lang="en-US" altLang="zh-CN" dirty="0" smtClean="0">
                <a:solidFill>
                  <a:srgbClr val="FFC000"/>
                </a:solidFill>
                <a:effectLst>
                  <a:outerShdw blurRad="38100" dist="38100" dir="2700000" algn="tl">
                    <a:srgbClr val="000000">
                      <a:alpha val="43137"/>
                    </a:srgbClr>
                  </a:outerShdw>
                </a:effectLst>
                <a:latin typeface="+mj-ea"/>
                <a:ea typeface="+mj-ea"/>
              </a:rPr>
              <a:t>Hyper-V</a:t>
            </a:r>
            <a:r>
              <a:rPr lang="zh-CN" altLang="en-US" dirty="0" smtClean="0">
                <a:solidFill>
                  <a:srgbClr val="FFC000"/>
                </a:solidFill>
                <a:effectLst>
                  <a:outerShdw blurRad="38100" dist="38100" dir="2700000" algn="tl">
                    <a:srgbClr val="000000">
                      <a:alpha val="43137"/>
                    </a:srgbClr>
                  </a:outerShdw>
                </a:effectLst>
                <a:latin typeface="+mj-ea"/>
                <a:ea typeface="+mj-ea"/>
              </a:rPr>
              <a:t>虚拟化技术深度剖析及监控、排错最佳实践</a:t>
            </a:r>
            <a:endParaRPr lang="zh-CN" altLang="en-US" dirty="0">
              <a:solidFill>
                <a:srgbClr val="FFC000"/>
              </a:solidFill>
              <a:effectLst>
                <a:outerShdw blurRad="38100" dist="38100" dir="2700000" algn="tl">
                  <a:srgbClr val="000000">
                    <a:alpha val="43137"/>
                  </a:srgbClr>
                </a:outerShdw>
              </a:effectLst>
              <a:latin typeface="+mj-ea"/>
              <a:ea typeface="+mj-ea"/>
            </a:endParaRPr>
          </a:p>
        </p:txBody>
      </p:sp>
      <p:sp>
        <p:nvSpPr>
          <p:cNvPr id="5" name="文本占位符 4"/>
          <p:cNvSpPr>
            <a:spLocks noGrp="1"/>
          </p:cNvSpPr>
          <p:nvPr>
            <p:ph type="body" sz="quarter" idx="10"/>
          </p:nvPr>
        </p:nvSpPr>
        <p:spPr/>
        <p:txBody>
          <a:bodyPr/>
          <a:lstStyle/>
          <a:p>
            <a:r>
              <a:rPr lang="en-US" altLang="zh-CN" dirty="0" smtClean="0">
                <a:effectLst>
                  <a:outerShdw blurRad="38100" dist="38100" dir="2700000" algn="tl">
                    <a:srgbClr val="000000">
                      <a:alpha val="43137"/>
                    </a:srgbClr>
                  </a:outerShdw>
                </a:effectLst>
                <a:latin typeface="+mj-ea"/>
                <a:ea typeface="+mj-ea"/>
              </a:rPr>
              <a:t>VIR403</a:t>
            </a: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Windows Server Backup</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3543300"/>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修改注册表键值</a:t>
            </a:r>
            <a:endParaRPr lang="en-US" altLang="zh-CN" dirty="0" smtClean="0">
              <a:effectLst>
                <a:outerShdw blurRad="38100" dist="38100" dir="2700000" algn="tl">
                  <a:srgbClr val="000000">
                    <a:alpha val="43137"/>
                  </a:srgbClr>
                </a:outerShdw>
              </a:effectLst>
              <a:latin typeface="+mj-ea"/>
              <a:ea typeface="+mj-ea"/>
            </a:endParaRPr>
          </a:p>
          <a:p>
            <a:pPr>
              <a:buNone/>
            </a:pPr>
            <a:r>
              <a:rPr lang="en-US" altLang="zh-CN" dirty="0" smtClean="0">
                <a:effectLst>
                  <a:outerShdw blurRad="38100" dist="38100" dir="2700000" algn="tl">
                    <a:srgbClr val="000000">
                      <a:alpha val="43137"/>
                    </a:srgbClr>
                  </a:outerShdw>
                </a:effectLst>
                <a:latin typeface="+mj-ea"/>
                <a:ea typeface="+mj-ea"/>
              </a:rPr>
              <a:t>	</a:t>
            </a:r>
            <a:r>
              <a:rPr lang="en-US" altLang="zh-CN" sz="2800" dirty="0" smtClean="0">
                <a:effectLst>
                  <a:outerShdw blurRad="38100" dist="38100" dir="2700000" algn="tl">
                    <a:srgbClr val="000000">
                      <a:alpha val="43137"/>
                    </a:srgbClr>
                  </a:outerShdw>
                </a:effectLst>
                <a:latin typeface="+mj-ea"/>
                <a:ea typeface="+mj-ea"/>
                <a:hlinkClick r:id="rId3"/>
              </a:rPr>
              <a:t>http://support.microsoft.com/kb/958662</a:t>
            </a:r>
            <a:endParaRPr lang="en-US" altLang="zh-CN" sz="2800" dirty="0" smtClean="0">
              <a:effectLst>
                <a:outerShdw blurRad="38100" dist="38100" dir="2700000" algn="tl">
                  <a:srgbClr val="000000">
                    <a:alpha val="43137"/>
                  </a:srgbClr>
                </a:outerShdw>
              </a:effectLst>
              <a:latin typeface="+mj-ea"/>
              <a:ea typeface="+mj-ea"/>
            </a:endParaRPr>
          </a:p>
          <a:p>
            <a:pPr>
              <a:buNone/>
            </a:pP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endParaRPr lang="zh-CN" altLang="en-US" dirty="0">
              <a:effectLst>
                <a:outerShdw blurRad="38100" dist="38100" dir="2700000" algn="tl">
                  <a:srgbClr val="000000">
                    <a:alpha val="43137"/>
                  </a:srgbClr>
                </a:outerShdw>
              </a:effectLst>
              <a:latin typeface="+mj-ea"/>
              <a:ea typeface="+mj-ea"/>
            </a:endParaRPr>
          </a:p>
        </p:txBody>
      </p:sp>
      <p:pic>
        <p:nvPicPr>
          <p:cNvPr id="9218" name="Picture 2" descr="G:\Users\administrator.CONTOSO\Desktop\Photo\17.PNG"/>
          <p:cNvPicPr>
            <a:picLocks noChangeAspect="1" noChangeArrowheads="1"/>
          </p:cNvPicPr>
          <p:nvPr/>
        </p:nvPicPr>
        <p:blipFill>
          <a:blip r:embed="rId4" cstate="print"/>
          <a:srcRect/>
          <a:stretch>
            <a:fillRect/>
          </a:stretch>
        </p:blipFill>
        <p:spPr bwMode="auto">
          <a:xfrm>
            <a:off x="1681163" y="2871788"/>
            <a:ext cx="5210175" cy="30575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0" y="274638"/>
            <a:ext cx="8229600" cy="1143000"/>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Windows Server Backup</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525963"/>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必须备份完整的卷，不能备份单个虚机。如果虚机的磁盘在</a:t>
            </a:r>
            <a:r>
              <a:rPr lang="en-US" altLang="zh-CN" dirty="0" smtClean="0">
                <a:effectLst>
                  <a:outerShdw blurRad="38100" dist="38100" dir="2700000" algn="tl">
                    <a:srgbClr val="000000">
                      <a:alpha val="43137"/>
                    </a:srgbClr>
                  </a:outerShdw>
                </a:effectLst>
                <a:latin typeface="+mj-ea"/>
                <a:ea typeface="+mj-ea"/>
              </a:rPr>
              <a:t>E</a:t>
            </a:r>
            <a:r>
              <a:rPr lang="zh-CN" altLang="en-US" dirty="0" smtClean="0">
                <a:effectLst>
                  <a:outerShdw blurRad="38100" dist="38100" dir="2700000" algn="tl">
                    <a:srgbClr val="000000">
                      <a:alpha val="43137"/>
                    </a:srgbClr>
                  </a:outerShdw>
                </a:effectLst>
                <a:latin typeface="+mj-ea"/>
                <a:ea typeface="+mj-ea"/>
              </a:rPr>
              <a:t>盘，配置文件在</a:t>
            </a:r>
            <a:r>
              <a:rPr lang="en-US" altLang="zh-CN" dirty="0" smtClean="0">
                <a:effectLst>
                  <a:outerShdw blurRad="38100" dist="38100" dir="2700000" algn="tl">
                    <a:srgbClr val="000000">
                      <a:alpha val="43137"/>
                    </a:srgbClr>
                  </a:outerShdw>
                </a:effectLst>
                <a:latin typeface="+mj-ea"/>
                <a:ea typeface="+mj-ea"/>
              </a:rPr>
              <a:t>D</a:t>
            </a:r>
            <a:r>
              <a:rPr lang="zh-CN" altLang="en-US" dirty="0" smtClean="0">
                <a:effectLst>
                  <a:outerShdw blurRad="38100" dist="38100" dir="2700000" algn="tl">
                    <a:srgbClr val="000000">
                      <a:alpha val="43137"/>
                    </a:srgbClr>
                  </a:outerShdw>
                </a:effectLst>
                <a:latin typeface="+mj-ea"/>
                <a:ea typeface="+mj-ea"/>
              </a:rPr>
              <a:t>盘，必须同时备份</a:t>
            </a:r>
            <a:r>
              <a:rPr lang="en-US" altLang="zh-CN" dirty="0" smtClean="0">
                <a:effectLst>
                  <a:outerShdw blurRad="38100" dist="38100" dir="2700000" algn="tl">
                    <a:srgbClr val="000000">
                      <a:alpha val="43137"/>
                    </a:srgbClr>
                  </a:outerShdw>
                </a:effectLst>
                <a:latin typeface="+mj-ea"/>
                <a:ea typeface="+mj-ea"/>
              </a:rPr>
              <a:t>D</a:t>
            </a:r>
            <a:r>
              <a:rPr lang="zh-CN" altLang="en-US" dirty="0" smtClean="0">
                <a:effectLst>
                  <a:outerShdw blurRad="38100" dist="38100" dir="2700000" algn="tl">
                    <a:srgbClr val="000000">
                      <a:alpha val="43137"/>
                    </a:srgbClr>
                  </a:outerShdw>
                </a:effectLst>
                <a:latin typeface="+mj-ea"/>
                <a:ea typeface="+mj-ea"/>
              </a:rPr>
              <a:t>和</a:t>
            </a:r>
            <a:r>
              <a:rPr lang="en-US" altLang="zh-CN" dirty="0" smtClean="0">
                <a:effectLst>
                  <a:outerShdw blurRad="38100" dist="38100" dir="2700000" algn="tl">
                    <a:srgbClr val="000000">
                      <a:alpha val="43137"/>
                    </a:srgbClr>
                  </a:outerShdw>
                </a:effectLst>
                <a:latin typeface="+mj-ea"/>
                <a:ea typeface="+mj-ea"/>
              </a:rPr>
              <a:t>E</a:t>
            </a:r>
            <a:r>
              <a:rPr lang="zh-CN" altLang="en-US" dirty="0" smtClean="0">
                <a:effectLst>
                  <a:outerShdw blurRad="38100" dist="38100" dir="2700000" algn="tl">
                    <a:srgbClr val="000000">
                      <a:alpha val="43137"/>
                    </a:srgbClr>
                  </a:outerShdw>
                </a:effectLst>
                <a:latin typeface="+mj-ea"/>
                <a:ea typeface="+mj-ea"/>
              </a:rPr>
              <a:t>盘</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虚机如果没有安装</a:t>
            </a:r>
            <a:r>
              <a:rPr lang="en-US" altLang="zh-CN" dirty="0" smtClean="0">
                <a:effectLst>
                  <a:outerShdw blurRad="38100" dist="38100" dir="2700000" algn="tl">
                    <a:srgbClr val="000000">
                      <a:alpha val="43137"/>
                    </a:srgbClr>
                  </a:outerShdw>
                </a:effectLst>
                <a:latin typeface="+mj-ea"/>
                <a:ea typeface="+mj-ea"/>
              </a:rPr>
              <a:t>IC</a:t>
            </a:r>
            <a:r>
              <a:rPr lang="zh-CN" altLang="en-US" dirty="0" smtClean="0">
                <a:effectLst>
                  <a:outerShdw blurRad="38100" dist="38100" dir="2700000" algn="tl">
                    <a:srgbClr val="000000">
                      <a:alpha val="43137"/>
                    </a:srgbClr>
                  </a:outerShdw>
                </a:effectLst>
                <a:latin typeface="+mj-ea"/>
                <a:ea typeface="+mj-ea"/>
              </a:rPr>
              <a:t>，则会保存状态</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WIN2K/XP</a:t>
            </a:r>
            <a:r>
              <a:rPr lang="zh-CN" altLang="en-US" dirty="0" smtClean="0">
                <a:effectLst>
                  <a:outerShdw blurRad="38100" dist="38100" dir="2700000" algn="tl">
                    <a:srgbClr val="000000">
                      <a:alpha val="43137"/>
                    </a:srgbClr>
                  </a:outerShdw>
                </a:effectLst>
                <a:latin typeface="+mj-ea"/>
                <a:ea typeface="+mj-ea"/>
              </a:rPr>
              <a:t>会保存状态</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虚机有动态磁盘，必须脱机备份</a:t>
            </a: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outerShdw blurRad="38100" dist="38100" dir="2700000" algn="tl">
                    <a:srgbClr val="000000">
                      <a:alpha val="43137"/>
                    </a:srgbClr>
                  </a:outerShdw>
                </a:effectLst>
                <a:latin typeface="+mj-ea"/>
                <a:ea typeface="+mj-ea"/>
              </a:rPr>
              <a:t>演 示</a:t>
            </a:r>
            <a:endParaRPr lang="zh-CN" altLang="en-US" dirty="0">
              <a:effectLst>
                <a:outerShdw blurRad="38100" dist="38100" dir="2700000" algn="tl">
                  <a:srgbClr val="000000">
                    <a:alpha val="43137"/>
                  </a:srgbClr>
                </a:outerShdw>
              </a:effectLst>
              <a:latin typeface="+mj-ea"/>
              <a:ea typeface="+mj-ea"/>
            </a:endParaRPr>
          </a:p>
        </p:txBody>
      </p:sp>
      <p:sp>
        <p:nvSpPr>
          <p:cNvPr id="5" name="内容占位符 2"/>
          <p:cNvSpPr txBox="1">
            <a:spLocks/>
          </p:cNvSpPr>
          <p:nvPr/>
        </p:nvSpPr>
        <p:spPr>
          <a:xfrm>
            <a:off x="500034" y="3576660"/>
            <a:ext cx="8229600" cy="30670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3200" b="1" i="0" u="none" strike="noStrike" kern="1200" cap="none" spc="0" normalizeH="0" baseline="0" noProof="0" dirty="0" smtClean="0">
                <a:ln>
                  <a:noFill/>
                </a:ln>
                <a:solidFill>
                  <a:schemeClr val="bg1"/>
                </a:solidFill>
                <a:effectLst/>
                <a:uLnTx/>
                <a:uFillTx/>
                <a:latin typeface="+mn-lt"/>
                <a:ea typeface="+mn-ea"/>
                <a:cs typeface="+mn-cs"/>
              </a:rPr>
              <a:t>如何监控</a:t>
            </a:r>
            <a:r>
              <a:rPr kumimoji="0" lang="en-US" altLang="zh-CN" sz="3200" b="1" i="0" u="none" strike="noStrike" kern="1200" cap="none" spc="0" normalizeH="0" baseline="0" noProof="0" dirty="0" smtClean="0">
                <a:ln>
                  <a:noFill/>
                </a:ln>
                <a:solidFill>
                  <a:schemeClr val="bg1"/>
                </a:solidFill>
                <a:effectLst/>
                <a:uLnTx/>
                <a:uFillTx/>
                <a:latin typeface="+mn-lt"/>
                <a:ea typeface="+mn-ea"/>
                <a:cs typeface="+mn-cs"/>
              </a:rPr>
              <a:t>Hyper-V</a:t>
            </a:r>
            <a:r>
              <a:rPr kumimoji="0" lang="zh-CN" altLang="en-US" sz="3200" b="1" i="0" u="none" strike="noStrike" kern="1200" cap="none" spc="0" normalizeH="0" baseline="0" noProof="0" dirty="0" smtClean="0">
                <a:ln>
                  <a:noFill/>
                </a:ln>
                <a:solidFill>
                  <a:schemeClr val="bg1"/>
                </a:solidFill>
                <a:effectLst/>
                <a:uLnTx/>
                <a:uFillTx/>
                <a:latin typeface="+mn-lt"/>
                <a:ea typeface="+mn-ea"/>
                <a:cs typeface="+mn-cs"/>
              </a:rPr>
              <a:t>性能</a:t>
            </a:r>
            <a:endParaRPr kumimoji="0" lang="en-US" altLang="zh-CN" sz="32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p"/>
              <a:tabLst/>
              <a:defRPr/>
            </a:pP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和</a:t>
            </a:r>
            <a:r>
              <a:rPr kumimoji="0" lang="en-US" altLang="zh-CN" sz="3200" b="0" i="0" u="none" strike="noStrike" kern="1200" cap="none" spc="0" normalizeH="0" baseline="0" noProof="0" dirty="0" smtClean="0">
                <a:ln>
                  <a:noFill/>
                </a:ln>
                <a:solidFill>
                  <a:schemeClr val="bg1"/>
                </a:solidFill>
                <a:effectLst/>
                <a:uLnTx/>
                <a:uFillTx/>
                <a:latin typeface="+mn-lt"/>
                <a:ea typeface="+mn-ea"/>
                <a:cs typeface="+mn-cs"/>
              </a:rPr>
              <a:t>CPU</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有关的性能计数器</a:t>
            </a:r>
            <a:endParaRPr kumimoji="0" lang="en-US" altLang="zh-CN"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p"/>
              <a:tabLst/>
              <a:defRPr/>
            </a:pP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和内存有关的性能计数器</a:t>
            </a:r>
            <a:endParaRPr kumimoji="0" lang="en-US" altLang="zh-CN"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p"/>
              <a:tabLst/>
              <a:defRPr/>
            </a:pP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和磁盘有关的性能计数器</a:t>
            </a:r>
            <a:endParaRPr kumimoji="0" lang="en-US" altLang="zh-CN"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p"/>
              <a:tabLst/>
              <a:defRPr/>
            </a:pP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和网络有关的性能计数器</a:t>
            </a:r>
            <a:endParaRPr kumimoji="0" lang="en-US" altLang="zh-CN"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346075"/>
            <a:ext cx="6786563" cy="868363"/>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日程安排</a:t>
            </a:r>
            <a:endParaRPr lang="zh-CN" altLang="en-US" dirty="0">
              <a:effectLst>
                <a:outerShdw blurRad="38100" dist="38100" dir="2700000" algn="tl">
                  <a:srgbClr val="000000">
                    <a:alpha val="43137"/>
                  </a:srgbClr>
                </a:outerShdw>
              </a:effectLst>
              <a:latin typeface="+mj-ea"/>
              <a:ea typeface="+mj-ea"/>
            </a:endParaRPr>
          </a:p>
        </p:txBody>
      </p:sp>
      <p:sp>
        <p:nvSpPr>
          <p:cNvPr id="6" name="文本占位符 5"/>
          <p:cNvSpPr>
            <a:spLocks noGrp="1"/>
          </p:cNvSpPr>
          <p:nvPr>
            <p:ph type="body" sz="quarter" idx="4294967295"/>
          </p:nvPr>
        </p:nvSpPr>
        <p:spPr>
          <a:xfrm>
            <a:off x="0" y="1785938"/>
            <a:ext cx="7958138" cy="2511425"/>
          </a:xfrm>
          <a:prstGeom prst="rect">
            <a:avLst/>
          </a:prstGeom>
        </p:spPr>
        <p:txBody>
          <a:bodyPr/>
          <a:lstStyle/>
          <a:p>
            <a:r>
              <a:rPr lang="en-US" altLang="zh-CN" dirty="0" smtClean="0">
                <a:solidFill>
                  <a:schemeClr val="bg1">
                    <a:lumMod val="85000"/>
                  </a:schemeClr>
                </a:solidFill>
                <a:effectLst>
                  <a:outerShdw blurRad="38100" dist="38100" dir="2700000" algn="tl">
                    <a:srgbClr val="000000">
                      <a:alpha val="43137"/>
                    </a:srgbClr>
                  </a:outerShdw>
                </a:effectLst>
                <a:latin typeface="+mj-ea"/>
                <a:ea typeface="+mj-ea"/>
              </a:rPr>
              <a:t> Hyper-V</a:t>
            </a:r>
            <a:r>
              <a:rPr lang="zh-CN" altLang="en-US" dirty="0" smtClean="0">
                <a:solidFill>
                  <a:schemeClr val="bg1">
                    <a:lumMod val="85000"/>
                  </a:schemeClr>
                </a:solidFill>
                <a:effectLst>
                  <a:outerShdw blurRad="38100" dist="38100" dir="2700000" algn="tl">
                    <a:srgbClr val="000000">
                      <a:alpha val="43137"/>
                    </a:srgbClr>
                  </a:outerShdw>
                </a:effectLst>
                <a:latin typeface="+mj-ea"/>
                <a:ea typeface="+mj-ea"/>
              </a:rPr>
              <a:t>内部原理</a:t>
            </a:r>
            <a:endParaRPr lang="en-US" altLang="zh-CN" dirty="0" smtClean="0">
              <a:solidFill>
                <a:schemeClr val="bg1">
                  <a:lumMod val="85000"/>
                </a:schemeClr>
              </a:solidFill>
              <a:effectLst>
                <a:outerShdw blurRad="38100" dist="38100" dir="2700000" algn="tl">
                  <a:srgbClr val="000000">
                    <a:alpha val="43137"/>
                  </a:srgbClr>
                </a:outerShdw>
              </a:effectLst>
              <a:latin typeface="+mj-ea"/>
              <a:ea typeface="+mj-ea"/>
            </a:endParaRPr>
          </a:p>
          <a:p>
            <a:r>
              <a:rPr lang="en-US" altLang="zh-CN" dirty="0" smtClean="0">
                <a:solidFill>
                  <a:schemeClr val="bg1">
                    <a:lumMod val="85000"/>
                  </a:schemeClr>
                </a:solidFill>
                <a:effectLst>
                  <a:outerShdw blurRad="38100" dist="38100" dir="2700000" algn="tl">
                    <a:srgbClr val="000000">
                      <a:alpha val="43137"/>
                    </a:srgbClr>
                  </a:outerShdw>
                </a:effectLst>
                <a:latin typeface="+mj-ea"/>
                <a:ea typeface="+mj-ea"/>
              </a:rPr>
              <a:t> Hyper-V</a:t>
            </a:r>
            <a:r>
              <a:rPr lang="zh-CN" altLang="en-US" dirty="0" smtClean="0">
                <a:solidFill>
                  <a:schemeClr val="bg1">
                    <a:lumMod val="85000"/>
                  </a:schemeClr>
                </a:solidFill>
                <a:effectLst>
                  <a:outerShdw blurRad="38100" dist="38100" dir="2700000" algn="tl">
                    <a:srgbClr val="000000">
                      <a:alpha val="43137"/>
                    </a:srgbClr>
                  </a:outerShdw>
                </a:effectLst>
                <a:latin typeface="+mj-ea"/>
                <a:ea typeface="+mj-ea"/>
              </a:rPr>
              <a:t>性能优化</a:t>
            </a:r>
            <a:endParaRPr lang="en-US" altLang="zh-CN" dirty="0" smtClean="0">
              <a:solidFill>
                <a:schemeClr val="bg1">
                  <a:lumMod val="85000"/>
                </a:schemeClr>
              </a:solidFill>
              <a:effectLst>
                <a:outerShdw blurRad="38100" dist="38100" dir="2700000" algn="tl">
                  <a:srgbClr val="000000">
                    <a:alpha val="43137"/>
                  </a:srgbClr>
                </a:outerShdw>
              </a:effectLst>
              <a:latin typeface="+mj-ea"/>
              <a:ea typeface="+mj-ea"/>
            </a:endParaRPr>
          </a:p>
          <a:p>
            <a:r>
              <a:rPr lang="en-US" altLang="zh-CN" dirty="0" smtClean="0">
                <a:effectLst>
                  <a:outerShdw blurRad="38100" dist="38100" dir="2700000" algn="tl">
                    <a:srgbClr val="000000">
                      <a:alpha val="43137"/>
                    </a:srgbClr>
                  </a:outerShdw>
                </a:effectLst>
                <a:latin typeface="+mj-ea"/>
                <a:ea typeface="+mj-ea"/>
              </a:rPr>
              <a:t> Hyper-V</a:t>
            </a:r>
            <a:r>
              <a:rPr lang="zh-CN" altLang="en-US" dirty="0" smtClean="0">
                <a:effectLst>
                  <a:outerShdw blurRad="38100" dist="38100" dir="2700000" algn="tl">
                    <a:srgbClr val="000000">
                      <a:alpha val="43137"/>
                    </a:srgbClr>
                  </a:outerShdw>
                </a:effectLst>
                <a:latin typeface="+mj-ea"/>
                <a:ea typeface="+mj-ea"/>
              </a:rPr>
              <a:t>高级排错</a:t>
            </a:r>
            <a:endParaRPr lang="en-US" altLang="zh-CN" dirty="0" smtClean="0">
              <a:effectLst>
                <a:outerShdw blurRad="38100" dist="38100" dir="2700000" algn="tl">
                  <a:srgbClr val="000000">
                    <a:alpha val="43137"/>
                  </a:srgbClr>
                </a:outerShdw>
              </a:effectLst>
              <a:latin typeface="+mj-ea"/>
              <a:ea typeface="+mj-ea"/>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2400300"/>
          </a:xfrm>
          <a:prstGeom prst="rect">
            <a:avLst/>
          </a:prstGeom>
        </p:spPr>
        <p:txBody>
          <a:bodyPr/>
          <a:lstStyle/>
          <a:p>
            <a:pPr marL="514350" indent="-514350">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导出</a:t>
            </a:r>
            <a:r>
              <a:rPr lang="en-US" altLang="zh-CN" dirty="0" smtClean="0">
                <a:effectLst>
                  <a:outerShdw blurRad="38100" dist="38100" dir="2700000" algn="tl">
                    <a:srgbClr val="000000">
                      <a:alpha val="43137"/>
                    </a:srgbClr>
                  </a:outerShdw>
                </a:effectLst>
                <a:latin typeface="+mj-ea"/>
                <a:ea typeface="+mj-ea"/>
              </a:rPr>
              <a:t>/</a:t>
            </a:r>
            <a:r>
              <a:rPr lang="zh-CN" altLang="en-US" dirty="0" smtClean="0">
                <a:effectLst>
                  <a:outerShdw blurRad="38100" dist="38100" dir="2700000" algn="tl">
                    <a:srgbClr val="000000">
                      <a:alpha val="43137"/>
                    </a:srgbClr>
                  </a:outerShdw>
                </a:effectLst>
                <a:latin typeface="+mj-ea"/>
                <a:ea typeface="+mj-ea"/>
              </a:rPr>
              <a:t>导入不但麻烦，还经常失败</a:t>
            </a:r>
            <a:endParaRPr lang="en-US" altLang="zh-CN" dirty="0" smtClean="0">
              <a:effectLst>
                <a:outerShdw blurRad="38100" dist="38100" dir="2700000" algn="tl">
                  <a:srgbClr val="000000">
                    <a:alpha val="43137"/>
                  </a:srgbClr>
                </a:outerShdw>
              </a:effectLst>
              <a:latin typeface="+mj-ea"/>
              <a:ea typeface="+mj-ea"/>
            </a:endParaRPr>
          </a:p>
          <a:p>
            <a:pPr marL="514350" indent="-514350">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SCVMM</a:t>
            </a:r>
            <a:r>
              <a:rPr lang="zh-CN" altLang="en-US" dirty="0" smtClean="0">
                <a:effectLst>
                  <a:outerShdw blurRad="38100" dist="38100" dir="2700000" algn="tl">
                    <a:srgbClr val="000000">
                      <a:alpha val="43137"/>
                    </a:srgbClr>
                  </a:outerShdw>
                </a:effectLst>
                <a:latin typeface="+mj-ea"/>
                <a:ea typeface="+mj-ea"/>
              </a:rPr>
              <a:t>可以方便地克隆虚机</a:t>
            </a:r>
            <a:endParaRPr lang="en-US" altLang="zh-CN" dirty="0" smtClean="0">
              <a:effectLst>
                <a:outerShdw blurRad="38100" dist="38100" dir="2700000" algn="tl">
                  <a:srgbClr val="000000">
                    <a:alpha val="43137"/>
                  </a:srgbClr>
                </a:outerShdw>
              </a:effectLst>
              <a:latin typeface="+mj-ea"/>
              <a:ea typeface="+mj-ea"/>
            </a:endParaRPr>
          </a:p>
          <a:p>
            <a:pPr marL="514350" indent="-514350">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其实也可以直接拷贝</a:t>
            </a:r>
            <a:r>
              <a:rPr lang="en-US" altLang="zh-CN" dirty="0" smtClean="0">
                <a:effectLst>
                  <a:outerShdw blurRad="38100" dist="38100" dir="2700000" algn="tl">
                    <a:srgbClr val="000000">
                      <a:alpha val="43137"/>
                    </a:srgbClr>
                  </a:outerShdw>
                </a:effectLst>
                <a:latin typeface="+mj-ea"/>
                <a:ea typeface="+mj-ea"/>
              </a:rPr>
              <a:t>/</a:t>
            </a:r>
            <a:r>
              <a:rPr lang="zh-CN" altLang="en-US" dirty="0" smtClean="0">
                <a:effectLst>
                  <a:outerShdw blurRad="38100" dist="38100" dir="2700000" algn="tl">
                    <a:srgbClr val="000000">
                      <a:alpha val="43137"/>
                    </a:srgbClr>
                  </a:outerShdw>
                </a:effectLst>
                <a:latin typeface="+mj-ea"/>
                <a:ea typeface="+mj-ea"/>
              </a:rPr>
              <a:t>粘贴虚机！</a:t>
            </a:r>
            <a:endParaRPr lang="en-US" altLang="zh-CN" dirty="0" smtClean="0">
              <a:effectLst>
                <a:outerShdw blurRad="38100" dist="38100" dir="2700000" algn="tl">
                  <a:srgbClr val="000000">
                    <a:alpha val="43137"/>
                  </a:srgbClr>
                </a:outerShdw>
              </a:effectLst>
              <a:latin typeface="+mj-ea"/>
              <a:ea typeface="+mj-ea"/>
            </a:endParaRPr>
          </a:p>
          <a:p>
            <a:pPr marL="514350" indent="-514350">
              <a:buFont typeface="Wingdings" pitchFamily="2" charset="2"/>
              <a:buChar char="p"/>
            </a:pP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3200400"/>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有没有听说过服务</a:t>
            </a:r>
            <a:r>
              <a:rPr lang="en-US" altLang="zh-CN" dirty="0" smtClean="0">
                <a:effectLst>
                  <a:outerShdw blurRad="38100" dist="38100" dir="2700000" algn="tl">
                    <a:srgbClr val="000000">
                      <a:alpha val="43137"/>
                    </a:srgbClr>
                  </a:outerShdw>
                </a:effectLst>
                <a:latin typeface="+mj-ea"/>
                <a:ea typeface="+mj-ea"/>
              </a:rPr>
              <a:t>SID</a:t>
            </a:r>
            <a:r>
              <a:rPr lang="zh-CN" altLang="en-US" dirty="0" smtClean="0">
                <a:effectLst>
                  <a:outerShdw blurRad="38100" dist="38100" dir="2700000" algn="tl">
                    <a:srgbClr val="000000">
                      <a:alpha val="43137"/>
                    </a:srgbClr>
                  </a:outerShdw>
                </a:effectLst>
                <a:latin typeface="+mj-ea"/>
                <a:ea typeface="+mj-ea"/>
              </a:rPr>
              <a:t>？</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虚机也有类似服务这样的</a:t>
            </a:r>
            <a:r>
              <a:rPr lang="en-US" altLang="zh-CN" dirty="0" smtClean="0">
                <a:effectLst>
                  <a:outerShdw blurRad="38100" dist="38100" dir="2700000" algn="tl">
                    <a:srgbClr val="000000">
                      <a:alpha val="43137"/>
                    </a:srgbClr>
                  </a:outerShdw>
                </a:effectLst>
                <a:latin typeface="+mj-ea"/>
                <a:ea typeface="+mj-ea"/>
              </a:rPr>
              <a:t>SID</a:t>
            </a: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尽管代表虚机的</a:t>
            </a:r>
            <a:r>
              <a:rPr lang="en-US" altLang="zh-CN" dirty="0" smtClean="0">
                <a:effectLst>
                  <a:outerShdw blurRad="38100" dist="38100" dir="2700000" algn="tl">
                    <a:srgbClr val="000000">
                      <a:alpha val="43137"/>
                    </a:srgbClr>
                  </a:outerShdw>
                </a:effectLst>
                <a:latin typeface="+mj-ea"/>
                <a:ea typeface="+mj-ea"/>
              </a:rPr>
              <a:t>VMWP</a:t>
            </a:r>
            <a:r>
              <a:rPr lang="zh-CN" altLang="en-US" dirty="0" smtClean="0">
                <a:effectLst>
                  <a:outerShdw blurRad="38100" dist="38100" dir="2700000" algn="tl">
                    <a:srgbClr val="000000">
                      <a:alpha val="43137"/>
                    </a:srgbClr>
                  </a:outerShdw>
                </a:effectLst>
                <a:latin typeface="+mj-ea"/>
                <a:ea typeface="+mj-ea"/>
              </a:rPr>
              <a:t>进程以</a:t>
            </a:r>
            <a:r>
              <a:rPr lang="en-US" altLang="zh-CN" dirty="0" smtClean="0">
                <a:effectLst>
                  <a:outerShdw blurRad="38100" dist="38100" dir="2700000" algn="tl">
                    <a:srgbClr val="000000">
                      <a:alpha val="43137"/>
                    </a:srgbClr>
                  </a:outerShdw>
                </a:effectLst>
                <a:latin typeface="+mj-ea"/>
                <a:ea typeface="+mj-ea"/>
              </a:rPr>
              <a:t>“Network Service”</a:t>
            </a:r>
            <a:r>
              <a:rPr lang="zh-CN" altLang="en-US" dirty="0" smtClean="0">
                <a:effectLst>
                  <a:outerShdw blurRad="38100" dist="38100" dir="2700000" algn="tl">
                    <a:srgbClr val="000000">
                      <a:alpha val="43137"/>
                    </a:srgbClr>
                  </a:outerShdw>
                </a:effectLst>
                <a:latin typeface="+mj-ea"/>
                <a:ea typeface="+mj-ea"/>
              </a:rPr>
              <a:t>身份运行。但是虚机目录用服务</a:t>
            </a:r>
            <a:r>
              <a:rPr lang="en-US" altLang="zh-CN" dirty="0" smtClean="0">
                <a:effectLst>
                  <a:outerShdw blurRad="38100" dist="38100" dir="2700000" algn="tl">
                    <a:srgbClr val="000000">
                      <a:alpha val="43137"/>
                    </a:srgbClr>
                  </a:outerShdw>
                </a:effectLst>
                <a:latin typeface="+mj-ea"/>
                <a:ea typeface="+mj-ea"/>
              </a:rPr>
              <a:t>SID</a:t>
            </a:r>
            <a:r>
              <a:rPr lang="zh-CN" altLang="en-US" dirty="0" smtClean="0">
                <a:effectLst>
                  <a:outerShdw blurRad="38100" dist="38100" dir="2700000" algn="tl">
                    <a:srgbClr val="000000">
                      <a:alpha val="43137"/>
                    </a:srgbClr>
                  </a:outerShdw>
                </a:effectLst>
                <a:latin typeface="+mj-ea"/>
                <a:ea typeface="+mj-ea"/>
              </a:rPr>
              <a:t>进行保护</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目的是防止同一</a:t>
            </a:r>
            <a:r>
              <a:rPr lang="en-US" altLang="zh-CN" dirty="0" smtClean="0">
                <a:effectLst>
                  <a:outerShdw blurRad="38100" dist="38100" dir="2700000" algn="tl">
                    <a:srgbClr val="000000">
                      <a:alpha val="43137"/>
                    </a:srgbClr>
                  </a:outerShdw>
                </a:effectLst>
                <a:latin typeface="+mj-ea"/>
                <a:ea typeface="+mj-ea"/>
              </a:rPr>
              <a:t>“Network Service”</a:t>
            </a:r>
            <a:r>
              <a:rPr lang="zh-CN" altLang="en-US" dirty="0" smtClean="0">
                <a:effectLst>
                  <a:outerShdw blurRad="38100" dist="38100" dir="2700000" algn="tl">
                    <a:srgbClr val="000000">
                      <a:alpha val="43137"/>
                    </a:srgbClr>
                  </a:outerShdw>
                </a:effectLst>
                <a:latin typeface="+mj-ea"/>
                <a:ea typeface="+mj-ea"/>
              </a:rPr>
              <a:t>账户下的其他虚机和进程未经许可访问该虚机资源</a:t>
            </a:r>
            <a:endParaRPr lang="zh-CN" altLang="en-US" dirty="0">
              <a:effectLst>
                <a:outerShdw blurRad="38100" dist="38100" dir="2700000" algn="tl">
                  <a:srgbClr val="000000">
                    <a:alpha val="43137"/>
                  </a:srgbClr>
                </a:outerShdw>
              </a:effectLst>
              <a:latin typeface="+mj-ea"/>
              <a:ea typeface="+mj-ea"/>
            </a:endParaRPr>
          </a:p>
        </p:txBody>
      </p:sp>
      <p:pic>
        <p:nvPicPr>
          <p:cNvPr id="10242" name="Picture 2" descr="G:\Users\administrator.CONTOSO\Desktop\Photo\18.PNG"/>
          <p:cNvPicPr>
            <a:picLocks noChangeAspect="1" noChangeArrowheads="1"/>
          </p:cNvPicPr>
          <p:nvPr/>
        </p:nvPicPr>
        <p:blipFill>
          <a:blip r:embed="rId3" cstate="print"/>
          <a:srcRect/>
          <a:stretch>
            <a:fillRect/>
          </a:stretch>
        </p:blipFill>
        <p:spPr bwMode="auto">
          <a:xfrm>
            <a:off x="1521318" y="1411013"/>
            <a:ext cx="6465888" cy="50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42"/>
                                        </p:tgtEl>
                                        <p:attrNameLst>
                                          <p:attrName>ppt_x</p:attrName>
                                        </p:attrNameLst>
                                      </p:cBhvr>
                                      <p:tavLst>
                                        <p:tav tm="0">
                                          <p:val>
                                            <p:strVal val="ppt_x"/>
                                          </p:val>
                                        </p:tav>
                                        <p:tav tm="100000">
                                          <p:val>
                                            <p:strVal val="ppt_x"/>
                                          </p:val>
                                        </p:tav>
                                      </p:tavLst>
                                    </p:anim>
                                    <p:anim calcmode="lin" valueType="num">
                                      <p:cBhvr additive="base">
                                        <p:cTn id="12" dur="500"/>
                                        <p:tgtEl>
                                          <p:spTgt spid="10242"/>
                                        </p:tgtEl>
                                        <p:attrNameLst>
                                          <p:attrName>ppt_y</p:attrName>
                                        </p:attrNameLst>
                                      </p:cBhvr>
                                      <p:tavLst>
                                        <p:tav tm="0">
                                          <p:val>
                                            <p:strVal val="ppt_y"/>
                                          </p:val>
                                        </p:tav>
                                        <p:tav tm="100000">
                                          <p:val>
                                            <p:strVal val="1+ppt_h/2"/>
                                          </p:val>
                                        </p:tav>
                                      </p:tavLst>
                                    </p:anim>
                                    <p:set>
                                      <p:cBhvr>
                                        <p:cTn id="13" dur="1" fill="hold">
                                          <p:stCondLst>
                                            <p:cond delay="499"/>
                                          </p:stCondLst>
                                        </p:cTn>
                                        <p:tgtEl>
                                          <p:spTgt spid="10242"/>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525963"/>
          </a:xfrm>
          <a:prstGeom prst="rect">
            <a:avLst/>
          </a:prstGeom>
        </p:spPr>
        <p:txBody>
          <a:bodyPr/>
          <a:lstStyle/>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首先给虚机的配置文件，创建一个符号链接，保存在以下目录里</a:t>
            </a:r>
            <a:endParaRPr lang="en-US" altLang="zh-CN" sz="2800" dirty="0" smtClean="0">
              <a:effectLst>
                <a:outerShdw blurRad="38100" dist="38100" dir="2700000" algn="tl">
                  <a:srgbClr val="000000">
                    <a:alpha val="43137"/>
                  </a:srgbClr>
                </a:outerShdw>
              </a:effectLst>
              <a:latin typeface="+mj-ea"/>
              <a:ea typeface="+mj-ea"/>
            </a:endParaRPr>
          </a:p>
          <a:p>
            <a:pPr>
              <a:buNone/>
            </a:pPr>
            <a:r>
              <a:rPr lang="en-US" altLang="zh-CN" sz="2000" dirty="0" smtClean="0">
                <a:effectLst>
                  <a:outerShdw blurRad="38100" dist="38100" dir="2700000" algn="tl">
                    <a:srgbClr val="000000">
                      <a:alpha val="43137"/>
                    </a:srgbClr>
                  </a:outerShdw>
                </a:effectLst>
                <a:latin typeface="+mj-ea"/>
                <a:ea typeface="+mj-ea"/>
              </a:rPr>
              <a:t>	%ALLUSERSPROFILE%\Microsoft\Windows\Hyper-V\Virtual Machines</a:t>
            </a: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用</a:t>
            </a:r>
            <a:r>
              <a:rPr lang="en-US" altLang="zh-CN" sz="2800" dirty="0" err="1" smtClean="0">
                <a:effectLst>
                  <a:outerShdw blurRad="38100" dist="38100" dir="2700000" algn="tl">
                    <a:srgbClr val="000000">
                      <a:alpha val="43137"/>
                    </a:srgbClr>
                  </a:outerShdw>
                </a:effectLst>
                <a:latin typeface="+mj-ea"/>
                <a:ea typeface="+mj-ea"/>
              </a:rPr>
              <a:t>mklink</a:t>
            </a:r>
            <a:r>
              <a:rPr lang="zh-CN" altLang="en-US" sz="2800" dirty="0" smtClean="0">
                <a:effectLst>
                  <a:outerShdw blurRad="38100" dist="38100" dir="2700000" algn="tl">
                    <a:srgbClr val="000000">
                      <a:alpha val="43137"/>
                    </a:srgbClr>
                  </a:outerShdw>
                </a:effectLst>
                <a:latin typeface="+mj-ea"/>
                <a:ea typeface="+mj-ea"/>
              </a:rPr>
              <a:t>命令：</a:t>
            </a:r>
            <a:endParaRPr lang="en-US" altLang="zh-CN" sz="2800" dirty="0" smtClean="0">
              <a:effectLst>
                <a:outerShdw blurRad="38100" dist="38100" dir="2700000" algn="tl">
                  <a:srgbClr val="000000">
                    <a:alpha val="43137"/>
                  </a:srgbClr>
                </a:outerShdw>
              </a:effectLst>
              <a:latin typeface="+mj-ea"/>
              <a:ea typeface="+mj-ea"/>
            </a:endParaRPr>
          </a:p>
          <a:p>
            <a:pPr>
              <a:buNone/>
            </a:pPr>
            <a:r>
              <a:rPr lang="en-US" altLang="zh-CN" sz="2000" dirty="0" smtClean="0">
                <a:effectLst>
                  <a:outerShdw blurRad="38100" dist="38100" dir="2700000" algn="tl">
                    <a:srgbClr val="000000">
                      <a:alpha val="43137"/>
                    </a:srgbClr>
                  </a:outerShdw>
                </a:effectLst>
                <a:latin typeface="+mj-ea"/>
                <a:ea typeface="+mj-ea"/>
              </a:rPr>
              <a:t>	</a:t>
            </a:r>
            <a:r>
              <a:rPr lang="en-US" altLang="zh-CN" sz="2000" dirty="0" err="1" smtClean="0">
                <a:effectLst>
                  <a:outerShdw blurRad="38100" dist="38100" dir="2700000" algn="tl">
                    <a:srgbClr val="000000">
                      <a:alpha val="43137"/>
                    </a:srgbClr>
                  </a:outerShdw>
                </a:effectLst>
                <a:latin typeface="+mj-ea"/>
                <a:ea typeface="+mj-ea"/>
              </a:rPr>
              <a:t>Mklink</a:t>
            </a:r>
            <a:r>
              <a:rPr lang="en-US" altLang="zh-CN" sz="2800" dirty="0" smtClean="0">
                <a:effectLst>
                  <a:outerShdw blurRad="38100" dist="38100" dir="2700000" algn="tl">
                    <a:srgbClr val="000000">
                      <a:alpha val="43137"/>
                    </a:srgbClr>
                  </a:outerShdw>
                </a:effectLst>
                <a:latin typeface="+mj-ea"/>
                <a:ea typeface="+mj-ea"/>
              </a:rPr>
              <a:t> </a:t>
            </a:r>
            <a:r>
              <a:rPr lang="en-US" altLang="zh-CN" sz="2000" dirty="0" smtClean="0">
                <a:effectLst>
                  <a:outerShdw blurRad="38100" dist="38100" dir="2700000" algn="tl">
                    <a:srgbClr val="000000">
                      <a:alpha val="43137"/>
                    </a:srgbClr>
                  </a:outerShdw>
                </a:effectLst>
                <a:latin typeface="+mj-ea"/>
                <a:ea typeface="+mj-ea"/>
              </a:rPr>
              <a:t>%ALLUSERSPROFILE%\Microsoft\Windows\Hyper-V\Virtual Machines\</a:t>
            </a:r>
            <a:r>
              <a:rPr lang="en-US" altLang="zh-CN" sz="2000" i="1" dirty="0" smtClean="0">
                <a:effectLst>
                  <a:outerShdw blurRad="38100" dist="38100" dir="2700000" algn="tl">
                    <a:srgbClr val="000000">
                      <a:alpha val="43137"/>
                    </a:srgbClr>
                  </a:outerShdw>
                </a:effectLst>
                <a:latin typeface="+mj-ea"/>
                <a:ea typeface="+mj-ea"/>
              </a:rPr>
              <a:t>VMGuid.</a:t>
            </a:r>
            <a:r>
              <a:rPr lang="en-US" altLang="zh-CN" sz="2000" dirty="0" smtClean="0">
                <a:effectLst>
                  <a:outerShdw blurRad="38100" dist="38100" dir="2700000" algn="tl">
                    <a:srgbClr val="000000">
                      <a:alpha val="43137"/>
                    </a:srgbClr>
                  </a:outerShdw>
                </a:effectLst>
                <a:latin typeface="+mj-ea"/>
                <a:ea typeface="+mj-ea"/>
              </a:rPr>
              <a:t>xml </a:t>
            </a:r>
            <a:r>
              <a:rPr lang="en-US" altLang="zh-CN" sz="2000" i="1" dirty="0" err="1" smtClean="0">
                <a:effectLst>
                  <a:outerShdw blurRad="38100" dist="38100" dir="2700000" algn="tl">
                    <a:srgbClr val="000000">
                      <a:alpha val="43137"/>
                    </a:srgbClr>
                  </a:outerShdw>
                </a:effectLst>
                <a:latin typeface="+mj-ea"/>
                <a:ea typeface="+mj-ea"/>
              </a:rPr>
              <a:t>PathofVM</a:t>
            </a:r>
            <a:r>
              <a:rPr lang="en-US" altLang="zh-CN" sz="2000" dirty="0" smtClean="0">
                <a:effectLst>
                  <a:outerShdw blurRad="38100" dist="38100" dir="2700000" algn="tl">
                    <a:srgbClr val="000000">
                      <a:alpha val="43137"/>
                    </a:srgbClr>
                  </a:outerShdw>
                </a:effectLst>
                <a:latin typeface="+mj-ea"/>
                <a:ea typeface="+mj-ea"/>
              </a:rPr>
              <a:t>\</a:t>
            </a:r>
            <a:r>
              <a:rPr lang="en-US" altLang="zh-CN" sz="2000" i="1" dirty="0" smtClean="0">
                <a:effectLst>
                  <a:outerShdw blurRad="38100" dist="38100" dir="2700000" algn="tl">
                    <a:srgbClr val="000000">
                      <a:alpha val="43137"/>
                    </a:srgbClr>
                  </a:outerShdw>
                </a:effectLst>
                <a:latin typeface="+mj-ea"/>
                <a:ea typeface="+mj-ea"/>
              </a:rPr>
              <a:t>VMGuid</a:t>
            </a:r>
            <a:r>
              <a:rPr lang="en-US" altLang="zh-CN" sz="2000" dirty="0" smtClean="0">
                <a:effectLst>
                  <a:outerShdw blurRad="38100" dist="38100" dir="2700000" algn="tl">
                    <a:srgbClr val="000000">
                      <a:alpha val="43137"/>
                    </a:srgbClr>
                  </a:outerShdw>
                </a:effectLst>
                <a:latin typeface="+mj-ea"/>
                <a:ea typeface="+mj-ea"/>
              </a:rPr>
              <a:t>.xml</a:t>
            </a:r>
          </a:p>
          <a:p>
            <a:pPr>
              <a:buFont typeface="Wingdings" pitchFamily="2" charset="2"/>
              <a:buChar char="p"/>
            </a:pPr>
            <a:endParaRPr lang="zh-CN" altLang="en-US" sz="2800"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2171700"/>
          </a:xfrm>
          <a:prstGeom prst="rect">
            <a:avLst/>
          </a:prstGeom>
        </p:spPr>
        <p:txBody>
          <a:bodyPr/>
          <a:lstStyle/>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给该符号链接赋予权限，允许虚机的服务</a:t>
            </a:r>
            <a:r>
              <a:rPr lang="en-US" altLang="zh-CN" sz="2800" dirty="0" smtClean="0">
                <a:effectLst>
                  <a:outerShdw blurRad="38100" dist="38100" dir="2700000" algn="tl">
                    <a:srgbClr val="000000">
                      <a:alpha val="43137"/>
                    </a:srgbClr>
                  </a:outerShdw>
                </a:effectLst>
                <a:latin typeface="+mj-ea"/>
                <a:ea typeface="+mj-ea"/>
              </a:rPr>
              <a:t>SID</a:t>
            </a:r>
            <a:r>
              <a:rPr lang="zh-CN" altLang="en-US" sz="2800" dirty="0" smtClean="0">
                <a:effectLst>
                  <a:outerShdw blurRad="38100" dist="38100" dir="2700000" algn="tl">
                    <a:srgbClr val="000000">
                      <a:alpha val="43137"/>
                    </a:srgbClr>
                  </a:outerShdw>
                </a:effectLst>
                <a:latin typeface="+mj-ea"/>
                <a:ea typeface="+mj-ea"/>
              </a:rPr>
              <a:t>访问</a:t>
            </a: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用</a:t>
            </a:r>
            <a:r>
              <a:rPr lang="en-US" altLang="zh-CN" sz="2800" dirty="0" err="1" smtClean="0">
                <a:effectLst>
                  <a:outerShdw blurRad="38100" dist="38100" dir="2700000" algn="tl">
                    <a:srgbClr val="000000">
                      <a:alpha val="43137"/>
                    </a:srgbClr>
                  </a:outerShdw>
                </a:effectLst>
                <a:latin typeface="+mj-ea"/>
                <a:ea typeface="+mj-ea"/>
              </a:rPr>
              <a:t>Icacls</a:t>
            </a:r>
            <a:endParaRPr lang="en-US" altLang="zh-CN" sz="2800" dirty="0" smtClean="0">
              <a:effectLst>
                <a:outerShdw blurRad="38100" dist="38100" dir="2700000" algn="tl">
                  <a:srgbClr val="000000">
                    <a:alpha val="43137"/>
                  </a:srgbClr>
                </a:outerShdw>
              </a:effectLst>
              <a:latin typeface="+mj-ea"/>
              <a:ea typeface="+mj-ea"/>
            </a:endParaRPr>
          </a:p>
          <a:p>
            <a:pPr>
              <a:buNone/>
            </a:pPr>
            <a:r>
              <a:rPr lang="en-US" altLang="zh-CN" sz="2000" dirty="0" smtClean="0">
                <a:effectLst>
                  <a:outerShdw blurRad="38100" dist="38100" dir="2700000" algn="tl">
                    <a:srgbClr val="000000">
                      <a:alpha val="43137"/>
                    </a:srgbClr>
                  </a:outerShdw>
                </a:effectLst>
                <a:latin typeface="+mj-ea"/>
                <a:ea typeface="+mj-ea"/>
              </a:rPr>
              <a:t>	 </a:t>
            </a:r>
            <a:r>
              <a:rPr lang="en-US" altLang="zh-CN" sz="2000" dirty="0" err="1" smtClean="0">
                <a:effectLst>
                  <a:outerShdw blurRad="38100" dist="38100" dir="2700000" algn="tl">
                    <a:srgbClr val="000000">
                      <a:alpha val="43137"/>
                    </a:srgbClr>
                  </a:outerShdw>
                </a:effectLst>
                <a:latin typeface="+mj-ea"/>
                <a:ea typeface="+mj-ea"/>
              </a:rPr>
              <a:t>icacls</a:t>
            </a:r>
            <a:r>
              <a:rPr lang="en-US" altLang="zh-CN" sz="2000" dirty="0" smtClean="0">
                <a:effectLst>
                  <a:outerShdw blurRad="38100" dist="38100" dir="2700000" algn="tl">
                    <a:srgbClr val="000000">
                      <a:alpha val="43137"/>
                    </a:srgbClr>
                  </a:outerShdw>
                </a:effectLst>
                <a:latin typeface="+mj-ea"/>
                <a:ea typeface="+mj-ea"/>
              </a:rPr>
              <a:t> “%ALLUSERSPROFILE%\Microsoft\Windows\Hyper-V\Virtual Machines\</a:t>
            </a:r>
            <a:r>
              <a:rPr lang="en-US" altLang="zh-CN" sz="2000" i="1" dirty="0" smtClean="0">
                <a:effectLst>
                  <a:outerShdw blurRad="38100" dist="38100" dir="2700000" algn="tl">
                    <a:srgbClr val="000000">
                      <a:alpha val="43137"/>
                    </a:srgbClr>
                  </a:outerShdw>
                </a:effectLst>
                <a:latin typeface="+mj-ea"/>
                <a:ea typeface="+mj-ea"/>
              </a:rPr>
              <a:t>VMGuid</a:t>
            </a:r>
            <a:r>
              <a:rPr lang="en-US" altLang="zh-CN" sz="2000" dirty="0" smtClean="0">
                <a:effectLst>
                  <a:outerShdw blurRad="38100" dist="38100" dir="2700000" algn="tl">
                    <a:srgbClr val="000000">
                      <a:alpha val="43137"/>
                    </a:srgbClr>
                  </a:outerShdw>
                </a:effectLst>
                <a:latin typeface="+mj-ea"/>
                <a:ea typeface="+mj-ea"/>
              </a:rPr>
              <a:t>.xml” /grant “NT </a:t>
            </a:r>
            <a:r>
              <a:rPr lang="zh-CN" altLang="en-US" sz="2000" dirty="0" smtClean="0">
                <a:effectLst>
                  <a:outerShdw blurRad="38100" dist="38100" dir="2700000" algn="tl">
                    <a:srgbClr val="000000">
                      <a:alpha val="43137"/>
                    </a:srgbClr>
                  </a:outerShdw>
                </a:effectLst>
                <a:latin typeface="+mj-ea"/>
                <a:ea typeface="+mj-ea"/>
              </a:rPr>
              <a:t>虚拟机</a:t>
            </a:r>
            <a:r>
              <a:rPr lang="en-US" altLang="zh-CN" sz="2000" dirty="0" smtClean="0">
                <a:effectLst>
                  <a:outerShdw blurRad="38100" dist="38100" dir="2700000" algn="tl">
                    <a:srgbClr val="000000">
                      <a:alpha val="43137"/>
                    </a:srgbClr>
                  </a:outerShdw>
                </a:effectLst>
                <a:latin typeface="+mj-ea"/>
                <a:ea typeface="+mj-ea"/>
              </a:rPr>
              <a:t>\</a:t>
            </a:r>
            <a:r>
              <a:rPr lang="en-US" altLang="zh-CN" sz="2000" i="1" dirty="0" err="1" smtClean="0">
                <a:effectLst>
                  <a:outerShdw blurRad="38100" dist="38100" dir="2700000" algn="tl">
                    <a:srgbClr val="000000">
                      <a:alpha val="43137"/>
                    </a:srgbClr>
                  </a:outerShdw>
                </a:effectLst>
                <a:latin typeface="+mj-ea"/>
                <a:ea typeface="+mj-ea"/>
              </a:rPr>
              <a:t>VMGuid</a:t>
            </a:r>
            <a:r>
              <a:rPr lang="en-US" altLang="zh-CN" sz="2000" dirty="0" smtClean="0">
                <a:effectLst>
                  <a:outerShdw blurRad="38100" dist="38100" dir="2700000" algn="tl">
                    <a:srgbClr val="000000">
                      <a:alpha val="43137"/>
                    </a:srgbClr>
                  </a:outerShdw>
                </a:effectLst>
                <a:latin typeface="+mj-ea"/>
                <a:ea typeface="+mj-ea"/>
              </a:rPr>
              <a:t>":(F) /L</a:t>
            </a:r>
            <a:endParaRPr lang="zh-CN" altLang="en-US" sz="2800"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525963"/>
          </a:xfrm>
          <a:prstGeom prst="rect">
            <a:avLst/>
          </a:prstGeom>
        </p:spPr>
        <p:txBody>
          <a:bodyPr/>
          <a:lstStyle/>
          <a:p>
            <a:r>
              <a:rPr lang="zh-CN" altLang="en-US" sz="2800" dirty="0" smtClean="0">
                <a:effectLst>
                  <a:outerShdw blurRad="38100" dist="38100" dir="2700000" algn="tl">
                    <a:srgbClr val="000000">
                      <a:alpha val="43137"/>
                    </a:srgbClr>
                  </a:outerShdw>
                </a:effectLst>
                <a:latin typeface="+mj-ea"/>
                <a:ea typeface="+mj-ea"/>
              </a:rPr>
              <a:t>设置好权限，在</a:t>
            </a:r>
            <a:r>
              <a:rPr lang="en-US" altLang="zh-CN" sz="2800" dirty="0" smtClean="0">
                <a:effectLst>
                  <a:outerShdw blurRad="38100" dist="38100" dir="2700000" algn="tl">
                    <a:srgbClr val="000000">
                      <a:alpha val="43137"/>
                    </a:srgbClr>
                  </a:outerShdw>
                </a:effectLst>
                <a:latin typeface="+mj-ea"/>
                <a:ea typeface="+mj-ea"/>
              </a:rPr>
              <a:t>Hyper-V R2</a:t>
            </a:r>
            <a:r>
              <a:rPr lang="zh-CN" altLang="en-US" sz="2800" dirty="0" smtClean="0">
                <a:effectLst>
                  <a:outerShdw blurRad="38100" dist="38100" dir="2700000" algn="tl">
                    <a:srgbClr val="000000">
                      <a:alpha val="43137"/>
                    </a:srgbClr>
                  </a:outerShdw>
                </a:effectLst>
                <a:latin typeface="+mj-ea"/>
                <a:ea typeface="+mj-ea"/>
              </a:rPr>
              <a:t>里，</a:t>
            </a:r>
            <a:r>
              <a:rPr lang="en-US" altLang="zh-CN" sz="2800" dirty="0" smtClean="0">
                <a:effectLst>
                  <a:outerShdw blurRad="38100" dist="38100" dir="2700000" algn="tl">
                    <a:srgbClr val="000000">
                      <a:alpha val="43137"/>
                    </a:srgbClr>
                  </a:outerShdw>
                </a:effectLst>
                <a:latin typeface="+mj-ea"/>
                <a:ea typeface="+mj-ea"/>
              </a:rPr>
              <a:t> %ALLUSERSPROFILE%\ Microsoft\Windows\Hyper-V\Virtual Machines Cache</a:t>
            </a:r>
            <a:r>
              <a:rPr lang="zh-CN" altLang="en-US" sz="2800" dirty="0" smtClean="0">
                <a:effectLst>
                  <a:outerShdw blurRad="38100" dist="38100" dir="2700000" algn="tl">
                    <a:srgbClr val="000000">
                      <a:alpha val="43137"/>
                    </a:srgbClr>
                  </a:outerShdw>
                </a:effectLst>
                <a:latin typeface="+mj-ea"/>
                <a:ea typeface="+mj-ea"/>
              </a:rPr>
              <a:t>目录下，会自动生成同名的缓存，目的是自动保存</a:t>
            </a:r>
            <a:r>
              <a:rPr lang="en-US" altLang="zh-CN" sz="2800" dirty="0" smtClean="0">
                <a:effectLst>
                  <a:outerShdw blurRad="38100" dist="38100" dir="2700000" algn="tl">
                    <a:srgbClr val="000000">
                      <a:alpha val="43137"/>
                    </a:srgbClr>
                  </a:outerShdw>
                </a:effectLst>
                <a:latin typeface="+mj-ea"/>
                <a:ea typeface="+mj-ea"/>
              </a:rPr>
              <a:t>GUID</a:t>
            </a:r>
            <a:r>
              <a:rPr lang="zh-CN" altLang="en-US" sz="2800" dirty="0" smtClean="0">
                <a:effectLst>
                  <a:outerShdw blurRad="38100" dist="38100" dir="2700000" algn="tl">
                    <a:srgbClr val="000000">
                      <a:alpha val="43137"/>
                    </a:srgbClr>
                  </a:outerShdw>
                </a:effectLst>
                <a:latin typeface="+mj-ea"/>
                <a:ea typeface="+mj-ea"/>
              </a:rPr>
              <a:t>和虚机名的对应关系</a:t>
            </a:r>
            <a:endParaRPr lang="zh-CN" altLang="en-US" sz="2800" dirty="0">
              <a:effectLst>
                <a:outerShdw blurRad="38100" dist="38100" dir="2700000" algn="tl">
                  <a:srgbClr val="000000">
                    <a:alpha val="43137"/>
                  </a:srgbClr>
                </a:outerShdw>
              </a:effectLst>
              <a:latin typeface="+mj-ea"/>
              <a:ea typeface="+mj-ea"/>
            </a:endParaRPr>
          </a:p>
        </p:txBody>
      </p:sp>
      <p:pic>
        <p:nvPicPr>
          <p:cNvPr id="11266" name="Picture 2"/>
          <p:cNvPicPr>
            <a:picLocks noChangeAspect="1" noChangeArrowheads="1"/>
          </p:cNvPicPr>
          <p:nvPr/>
        </p:nvPicPr>
        <p:blipFill>
          <a:blip r:embed="rId3" cstate="print"/>
          <a:srcRect/>
          <a:stretch>
            <a:fillRect/>
          </a:stretch>
        </p:blipFill>
        <p:spPr bwMode="auto">
          <a:xfrm>
            <a:off x="0" y="914400"/>
            <a:ext cx="8818563" cy="5286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2171700"/>
          </a:xfrm>
          <a:prstGeom prst="rect">
            <a:avLst/>
          </a:prstGeom>
        </p:spPr>
        <p:txBody>
          <a:bodyPr/>
          <a:lstStyle/>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给虚机所在目录赋予权限，允许虚机的服务</a:t>
            </a:r>
            <a:r>
              <a:rPr lang="en-US" altLang="zh-CN" sz="2800" dirty="0" smtClean="0">
                <a:effectLst>
                  <a:outerShdw blurRad="38100" dist="38100" dir="2700000" algn="tl">
                    <a:srgbClr val="000000">
                      <a:alpha val="43137"/>
                    </a:srgbClr>
                  </a:outerShdw>
                </a:effectLst>
                <a:latin typeface="+mj-ea"/>
                <a:ea typeface="+mj-ea"/>
              </a:rPr>
              <a:t>SID</a:t>
            </a:r>
            <a:r>
              <a:rPr lang="zh-CN" altLang="en-US" sz="2800" dirty="0" smtClean="0">
                <a:effectLst>
                  <a:outerShdw blurRad="38100" dist="38100" dir="2700000" algn="tl">
                    <a:srgbClr val="000000">
                      <a:alpha val="43137"/>
                    </a:srgbClr>
                  </a:outerShdw>
                </a:effectLst>
                <a:latin typeface="+mj-ea"/>
                <a:ea typeface="+mj-ea"/>
              </a:rPr>
              <a:t>访问</a:t>
            </a: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用</a:t>
            </a:r>
            <a:r>
              <a:rPr lang="en-US" altLang="zh-CN" sz="2800" dirty="0" err="1" smtClean="0">
                <a:effectLst>
                  <a:outerShdw blurRad="38100" dist="38100" dir="2700000" algn="tl">
                    <a:srgbClr val="000000">
                      <a:alpha val="43137"/>
                    </a:srgbClr>
                  </a:outerShdw>
                </a:effectLst>
                <a:latin typeface="+mj-ea"/>
                <a:ea typeface="+mj-ea"/>
              </a:rPr>
              <a:t>Icacls</a:t>
            </a:r>
            <a:endParaRPr lang="en-US" altLang="zh-CN" sz="2800" dirty="0" smtClean="0">
              <a:effectLst>
                <a:outerShdw blurRad="38100" dist="38100" dir="2700000" algn="tl">
                  <a:srgbClr val="000000">
                    <a:alpha val="43137"/>
                  </a:srgbClr>
                </a:outerShdw>
              </a:effectLst>
              <a:latin typeface="+mj-ea"/>
              <a:ea typeface="+mj-ea"/>
            </a:endParaRPr>
          </a:p>
          <a:p>
            <a:pPr>
              <a:buNone/>
            </a:pPr>
            <a:r>
              <a:rPr lang="en-US" altLang="zh-CN" sz="2000" dirty="0" smtClean="0">
                <a:effectLst>
                  <a:outerShdw blurRad="38100" dist="38100" dir="2700000" algn="tl">
                    <a:srgbClr val="000000">
                      <a:alpha val="43137"/>
                    </a:srgbClr>
                  </a:outerShdw>
                </a:effectLst>
                <a:latin typeface="+mj-ea"/>
                <a:ea typeface="+mj-ea"/>
              </a:rPr>
              <a:t>	 C:\&gt;</a:t>
            </a:r>
            <a:r>
              <a:rPr lang="en-US" altLang="zh-CN" sz="2000" dirty="0" err="1" smtClean="0">
                <a:effectLst>
                  <a:outerShdw blurRad="38100" dist="38100" dir="2700000" algn="tl">
                    <a:srgbClr val="000000">
                      <a:alpha val="43137"/>
                    </a:srgbClr>
                  </a:outerShdw>
                </a:effectLst>
                <a:latin typeface="+mj-ea"/>
                <a:ea typeface="+mj-ea"/>
              </a:rPr>
              <a:t>icacls</a:t>
            </a:r>
            <a:r>
              <a:rPr lang="en-US" altLang="zh-CN" sz="2000" dirty="0" smtClean="0">
                <a:effectLst>
                  <a:outerShdw blurRad="38100" dist="38100" dir="2700000" algn="tl">
                    <a:srgbClr val="000000">
                      <a:alpha val="43137"/>
                    </a:srgbClr>
                  </a:outerShdw>
                </a:effectLst>
                <a:latin typeface="+mj-ea"/>
                <a:ea typeface="+mj-ea"/>
              </a:rPr>
              <a:t> “</a:t>
            </a:r>
            <a:r>
              <a:rPr lang="en-US" altLang="zh-CN" sz="2000" i="1" dirty="0" err="1" smtClean="0">
                <a:effectLst>
                  <a:outerShdw blurRad="38100" dist="38100" dir="2700000" algn="tl">
                    <a:srgbClr val="000000">
                      <a:alpha val="43137"/>
                    </a:srgbClr>
                  </a:outerShdw>
                </a:effectLst>
                <a:latin typeface="+mj-ea"/>
                <a:ea typeface="+mj-ea"/>
              </a:rPr>
              <a:t>PathofVM</a:t>
            </a:r>
            <a:r>
              <a:rPr lang="en-US" altLang="zh-CN" sz="2000" dirty="0" smtClean="0">
                <a:effectLst>
                  <a:outerShdw blurRad="38100" dist="38100" dir="2700000" algn="tl">
                    <a:srgbClr val="000000">
                      <a:alpha val="43137"/>
                    </a:srgbClr>
                  </a:outerShdw>
                </a:effectLst>
                <a:latin typeface="+mj-ea"/>
                <a:ea typeface="+mj-ea"/>
              </a:rPr>
              <a:t>” /T /grant “NT </a:t>
            </a:r>
            <a:r>
              <a:rPr lang="zh-CN" altLang="en-US" sz="2000" dirty="0" smtClean="0">
                <a:effectLst>
                  <a:outerShdw blurRad="38100" dist="38100" dir="2700000" algn="tl">
                    <a:srgbClr val="000000">
                      <a:alpha val="43137"/>
                    </a:srgbClr>
                  </a:outerShdw>
                </a:effectLst>
                <a:latin typeface="+mj-ea"/>
                <a:ea typeface="+mj-ea"/>
              </a:rPr>
              <a:t>虚拟机</a:t>
            </a:r>
            <a:r>
              <a:rPr lang="en-US" altLang="zh-CN" sz="2000" dirty="0" smtClean="0">
                <a:effectLst>
                  <a:outerShdw blurRad="38100" dist="38100" dir="2700000" algn="tl">
                    <a:srgbClr val="000000">
                      <a:alpha val="43137"/>
                    </a:srgbClr>
                  </a:outerShdw>
                </a:effectLst>
                <a:latin typeface="+mj-ea"/>
                <a:ea typeface="+mj-ea"/>
              </a:rPr>
              <a:t>\</a:t>
            </a:r>
            <a:r>
              <a:rPr lang="en-US" altLang="zh-CN" sz="2000" i="1" dirty="0" err="1" smtClean="0">
                <a:effectLst>
                  <a:outerShdw blurRad="38100" dist="38100" dir="2700000" algn="tl">
                    <a:srgbClr val="000000">
                      <a:alpha val="43137"/>
                    </a:srgbClr>
                  </a:outerShdw>
                </a:effectLst>
                <a:latin typeface="+mj-ea"/>
                <a:ea typeface="+mj-ea"/>
              </a:rPr>
              <a:t>VMGuid</a:t>
            </a:r>
            <a:r>
              <a:rPr lang="en-US" altLang="zh-CN" sz="2000" dirty="0" smtClean="0">
                <a:effectLst>
                  <a:outerShdw blurRad="38100" dist="38100" dir="2700000" algn="tl">
                    <a:srgbClr val="000000">
                      <a:alpha val="43137"/>
                    </a:srgbClr>
                  </a:outerShdw>
                </a:effectLst>
                <a:latin typeface="+mj-ea"/>
                <a:ea typeface="+mj-ea"/>
              </a:rPr>
              <a:t>":(F)</a:t>
            </a:r>
            <a:endParaRPr lang="zh-CN" altLang="en-US" sz="2800"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346075"/>
            <a:ext cx="6786563" cy="868363"/>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日程安排</a:t>
            </a:r>
            <a:endParaRPr lang="zh-CN" altLang="en-US" dirty="0">
              <a:effectLst>
                <a:outerShdw blurRad="38100" dist="38100" dir="2700000" algn="tl">
                  <a:srgbClr val="000000">
                    <a:alpha val="43137"/>
                  </a:srgbClr>
                </a:outerShdw>
              </a:effectLst>
              <a:latin typeface="+mj-ea"/>
              <a:ea typeface="+mj-ea"/>
            </a:endParaRPr>
          </a:p>
        </p:txBody>
      </p:sp>
      <p:sp>
        <p:nvSpPr>
          <p:cNvPr id="6" name="文本占位符 5"/>
          <p:cNvSpPr>
            <a:spLocks noGrp="1"/>
          </p:cNvSpPr>
          <p:nvPr>
            <p:ph type="body" sz="quarter" idx="4294967295"/>
          </p:nvPr>
        </p:nvSpPr>
        <p:spPr>
          <a:xfrm>
            <a:off x="0" y="1785938"/>
            <a:ext cx="7958138" cy="2511425"/>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 Hyper-V</a:t>
            </a:r>
            <a:r>
              <a:rPr lang="zh-CN" altLang="en-US" dirty="0" smtClean="0">
                <a:effectLst>
                  <a:outerShdw blurRad="38100" dist="38100" dir="2700000" algn="tl">
                    <a:srgbClr val="000000">
                      <a:alpha val="43137"/>
                    </a:srgbClr>
                  </a:outerShdw>
                </a:effectLst>
                <a:latin typeface="+mj-ea"/>
                <a:ea typeface="+mj-ea"/>
              </a:rPr>
              <a:t>内部原理</a:t>
            </a:r>
            <a:endParaRPr lang="en-US" altLang="zh-CN" dirty="0" smtClean="0">
              <a:effectLst>
                <a:outerShdw blurRad="38100" dist="38100" dir="2700000" algn="tl">
                  <a:srgbClr val="000000">
                    <a:alpha val="43137"/>
                  </a:srgbClr>
                </a:outerShdw>
              </a:effectLst>
              <a:latin typeface="+mj-ea"/>
              <a:ea typeface="+mj-ea"/>
            </a:endParaRPr>
          </a:p>
          <a:p>
            <a:r>
              <a:rPr lang="en-US" altLang="zh-CN" dirty="0" smtClean="0">
                <a:effectLst>
                  <a:outerShdw blurRad="38100" dist="38100" dir="2700000" algn="tl">
                    <a:srgbClr val="000000">
                      <a:alpha val="43137"/>
                    </a:srgbClr>
                  </a:outerShdw>
                </a:effectLst>
                <a:latin typeface="+mj-ea"/>
                <a:ea typeface="+mj-ea"/>
              </a:rPr>
              <a:t> Hyper-V</a:t>
            </a:r>
            <a:r>
              <a:rPr lang="zh-CN" altLang="en-US" dirty="0" smtClean="0">
                <a:effectLst>
                  <a:outerShdw blurRad="38100" dist="38100" dir="2700000" algn="tl">
                    <a:srgbClr val="000000">
                      <a:alpha val="43137"/>
                    </a:srgbClr>
                  </a:outerShdw>
                </a:effectLst>
                <a:latin typeface="+mj-ea"/>
                <a:ea typeface="+mj-ea"/>
              </a:rPr>
              <a:t>性能优化</a:t>
            </a:r>
            <a:endParaRPr lang="en-US" altLang="zh-CN" dirty="0" smtClean="0">
              <a:effectLst>
                <a:outerShdw blurRad="38100" dist="38100" dir="2700000" algn="tl">
                  <a:srgbClr val="000000">
                    <a:alpha val="43137"/>
                  </a:srgbClr>
                </a:outerShdw>
              </a:effectLst>
              <a:latin typeface="+mj-ea"/>
              <a:ea typeface="+mj-ea"/>
            </a:endParaRPr>
          </a:p>
          <a:p>
            <a:r>
              <a:rPr lang="en-US" altLang="zh-CN" dirty="0" smtClean="0">
                <a:effectLst>
                  <a:outerShdw blurRad="38100" dist="38100" dir="2700000" algn="tl">
                    <a:srgbClr val="000000">
                      <a:alpha val="43137"/>
                    </a:srgbClr>
                  </a:outerShdw>
                </a:effectLst>
                <a:latin typeface="+mj-ea"/>
                <a:ea typeface="+mj-ea"/>
              </a:rPr>
              <a:t> Hyper-V</a:t>
            </a:r>
            <a:r>
              <a:rPr lang="zh-CN" altLang="en-US" dirty="0" smtClean="0">
                <a:effectLst>
                  <a:outerShdw blurRad="38100" dist="38100" dir="2700000" algn="tl">
                    <a:srgbClr val="000000">
                      <a:alpha val="43137"/>
                    </a:srgbClr>
                  </a:outerShdw>
                </a:effectLst>
                <a:latin typeface="+mj-ea"/>
                <a:ea typeface="+mj-ea"/>
              </a:rPr>
              <a:t>高级排错</a:t>
            </a:r>
            <a:endParaRPr lang="en-US" altLang="zh-CN" dirty="0" smtClean="0">
              <a:effectLst>
                <a:outerShdw blurRad="38100" dist="38100" dir="2700000" algn="tl">
                  <a:srgbClr val="000000">
                    <a:alpha val="43137"/>
                  </a:srgbClr>
                </a:outerShdw>
              </a:effectLst>
              <a:latin typeface="+mj-ea"/>
              <a:ea typeface="+mj-ea"/>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复制虚机</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2171700"/>
          </a:xfrm>
          <a:prstGeom prst="rect">
            <a:avLst/>
          </a:prstGeom>
        </p:spPr>
        <p:txBody>
          <a:bodyPr/>
          <a:lstStyle/>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最后，重启</a:t>
            </a:r>
            <a:r>
              <a:rPr lang="en-US" altLang="zh-CN" sz="2800" dirty="0" smtClean="0">
                <a:effectLst>
                  <a:outerShdw blurRad="38100" dist="38100" dir="2700000" algn="tl">
                    <a:srgbClr val="000000">
                      <a:alpha val="43137"/>
                    </a:srgbClr>
                  </a:outerShdw>
                </a:effectLst>
                <a:latin typeface="+mj-ea"/>
                <a:ea typeface="+mj-ea"/>
              </a:rPr>
              <a:t>VMMS</a:t>
            </a:r>
            <a:r>
              <a:rPr lang="zh-CN" altLang="en-US" sz="2800" dirty="0" smtClean="0">
                <a:effectLst>
                  <a:outerShdw blurRad="38100" dist="38100" dir="2700000" algn="tl">
                    <a:srgbClr val="000000">
                      <a:alpha val="43137"/>
                    </a:srgbClr>
                  </a:outerShdw>
                </a:effectLst>
                <a:latin typeface="+mj-ea"/>
                <a:ea typeface="+mj-ea"/>
              </a:rPr>
              <a:t>服务即可</a:t>
            </a: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为什么？</a:t>
            </a: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原因是</a:t>
            </a:r>
            <a:r>
              <a:rPr lang="en-US" altLang="zh-CN" sz="2800" dirty="0" smtClean="0">
                <a:effectLst>
                  <a:outerShdw blurRad="38100" dist="38100" dir="2700000" algn="tl">
                    <a:srgbClr val="000000">
                      <a:alpha val="43137"/>
                    </a:srgbClr>
                  </a:outerShdw>
                </a:effectLst>
                <a:latin typeface="+mj-ea"/>
                <a:ea typeface="+mj-ea"/>
              </a:rPr>
              <a:t>VMMS</a:t>
            </a:r>
            <a:r>
              <a:rPr lang="zh-CN" altLang="en-US" sz="2800" dirty="0" smtClean="0">
                <a:effectLst>
                  <a:outerShdw blurRad="38100" dist="38100" dir="2700000" algn="tl">
                    <a:srgbClr val="000000">
                      <a:alpha val="43137"/>
                    </a:srgbClr>
                  </a:outerShdw>
                </a:effectLst>
                <a:latin typeface="+mj-ea"/>
                <a:ea typeface="+mj-ea"/>
              </a:rPr>
              <a:t>负责把虚机配置信息告诉</a:t>
            </a:r>
            <a:r>
              <a:rPr lang="en-US" altLang="zh-CN" sz="2800" dirty="0" smtClean="0">
                <a:effectLst>
                  <a:outerShdw blurRad="38100" dist="38100" dir="2700000" algn="tl">
                    <a:srgbClr val="000000">
                      <a:alpha val="43137"/>
                    </a:srgbClr>
                  </a:outerShdw>
                </a:effectLst>
                <a:latin typeface="+mj-ea"/>
                <a:ea typeface="+mj-ea"/>
              </a:rPr>
              <a:t>VMWP</a:t>
            </a:r>
            <a:r>
              <a:rPr lang="zh-CN" altLang="en-US" sz="2800" dirty="0" smtClean="0">
                <a:effectLst>
                  <a:outerShdw blurRad="38100" dist="38100" dir="2700000" algn="tl">
                    <a:srgbClr val="000000">
                      <a:alpha val="43137"/>
                    </a:srgbClr>
                  </a:outerShdw>
                </a:effectLst>
                <a:latin typeface="+mj-ea"/>
                <a:ea typeface="+mj-ea"/>
              </a:rPr>
              <a:t>进程</a:t>
            </a:r>
            <a:endParaRPr lang="zh-CN" altLang="en-US" sz="2800" dirty="0">
              <a:effectLst>
                <a:outerShdw blurRad="38100" dist="38100" dir="2700000" algn="tl">
                  <a:srgbClr val="000000">
                    <a:alpha val="43137"/>
                  </a:srgbClr>
                </a:outerShdw>
              </a:effectLst>
              <a:latin typeface="+mj-ea"/>
              <a:ea typeface="+mj-ea"/>
            </a:endParaRPr>
          </a:p>
        </p:txBody>
      </p:sp>
      <p:pic>
        <p:nvPicPr>
          <p:cNvPr id="12290" name="Picture 2"/>
          <p:cNvPicPr>
            <a:picLocks noChangeAspect="1" noChangeArrowheads="1"/>
          </p:cNvPicPr>
          <p:nvPr/>
        </p:nvPicPr>
        <p:blipFill>
          <a:blip r:embed="rId3" cstate="print"/>
          <a:srcRect/>
          <a:stretch>
            <a:fillRect/>
          </a:stretch>
        </p:blipFill>
        <p:spPr bwMode="auto">
          <a:xfrm>
            <a:off x="609600" y="762000"/>
            <a:ext cx="7808913" cy="571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由复制虚机而想到其他</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4171950"/>
          </a:xfrm>
          <a:prstGeom prst="rect">
            <a:avLst/>
          </a:prstGeom>
        </p:spPr>
        <p:txBody>
          <a:bodyPr/>
          <a:lstStyle/>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故障转移群集</a:t>
            </a:r>
            <a:r>
              <a:rPr lang="en-US" altLang="zh-CN" sz="2800" dirty="0" smtClean="0">
                <a:effectLst>
                  <a:outerShdw blurRad="38100" dist="38100" dir="2700000" algn="tl">
                    <a:srgbClr val="000000">
                      <a:alpha val="43137"/>
                    </a:srgbClr>
                  </a:outerShdw>
                </a:effectLst>
                <a:latin typeface="+mj-ea"/>
                <a:ea typeface="+mj-ea"/>
              </a:rPr>
              <a:t>(</a:t>
            </a:r>
            <a:r>
              <a:rPr lang="zh-CN" altLang="en-US" sz="2800" dirty="0" smtClean="0">
                <a:effectLst>
                  <a:outerShdw blurRad="38100" dist="38100" dir="2700000" algn="tl">
                    <a:srgbClr val="000000">
                      <a:alpha val="43137"/>
                    </a:srgbClr>
                  </a:outerShdw>
                </a:effectLst>
                <a:latin typeface="+mj-ea"/>
                <a:ea typeface="+mj-ea"/>
              </a:rPr>
              <a:t>快速迁移和</a:t>
            </a:r>
            <a:r>
              <a:rPr lang="en-US" altLang="zh-CN" sz="2800" dirty="0" smtClean="0">
                <a:effectLst>
                  <a:outerShdw blurRad="38100" dist="38100" dir="2700000" algn="tl">
                    <a:srgbClr val="000000">
                      <a:alpha val="43137"/>
                    </a:srgbClr>
                  </a:outerShdw>
                </a:effectLst>
                <a:latin typeface="+mj-ea"/>
                <a:ea typeface="+mj-ea"/>
              </a:rPr>
              <a:t>HA)</a:t>
            </a:r>
            <a:r>
              <a:rPr lang="zh-CN" altLang="en-US" sz="2800" dirty="0" smtClean="0">
                <a:effectLst>
                  <a:outerShdw blurRad="38100" dist="38100" dir="2700000" algn="tl">
                    <a:srgbClr val="000000">
                      <a:alpha val="43137"/>
                    </a:srgbClr>
                  </a:outerShdw>
                </a:effectLst>
                <a:latin typeface="+mj-ea"/>
                <a:ea typeface="+mj-ea"/>
              </a:rPr>
              <a:t>，不仅可以基于</a:t>
            </a:r>
            <a:r>
              <a:rPr lang="en-US" altLang="zh-CN" sz="2800" dirty="0" smtClean="0">
                <a:effectLst>
                  <a:outerShdw blurRad="38100" dist="38100" dir="2700000" algn="tl">
                    <a:srgbClr val="000000">
                      <a:alpha val="43137"/>
                    </a:srgbClr>
                  </a:outerShdw>
                </a:effectLst>
                <a:latin typeface="+mj-ea"/>
                <a:ea typeface="+mj-ea"/>
              </a:rPr>
              <a:t>SAN</a:t>
            </a:r>
            <a:r>
              <a:rPr lang="zh-CN" altLang="en-US" sz="2800" dirty="0" smtClean="0">
                <a:effectLst>
                  <a:outerShdw blurRad="38100" dist="38100" dir="2700000" algn="tl">
                    <a:srgbClr val="000000">
                      <a:alpha val="43137"/>
                    </a:srgbClr>
                  </a:outerShdw>
                </a:effectLst>
                <a:latin typeface="+mj-ea"/>
                <a:ea typeface="+mj-ea"/>
              </a:rPr>
              <a:t>、</a:t>
            </a:r>
            <a:r>
              <a:rPr lang="en-US" altLang="zh-CN" sz="2800" dirty="0" err="1" smtClean="0">
                <a:effectLst>
                  <a:outerShdw blurRad="38100" dist="38100" dir="2700000" algn="tl">
                    <a:srgbClr val="000000">
                      <a:alpha val="43137"/>
                    </a:srgbClr>
                  </a:outerShdw>
                </a:effectLst>
                <a:latin typeface="+mj-ea"/>
                <a:ea typeface="+mj-ea"/>
              </a:rPr>
              <a:t>iSCSI</a:t>
            </a:r>
            <a:r>
              <a:rPr lang="zh-CN" altLang="en-US" sz="2800" dirty="0" smtClean="0">
                <a:effectLst>
                  <a:outerShdw blurRad="38100" dist="38100" dir="2700000" algn="tl">
                    <a:srgbClr val="000000">
                      <a:alpha val="43137"/>
                    </a:srgbClr>
                  </a:outerShdw>
                </a:effectLst>
                <a:latin typeface="+mj-ea"/>
                <a:ea typeface="+mj-ea"/>
              </a:rPr>
              <a:t>等共享存储</a:t>
            </a: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您知道还可以基于文件共享吗？</a:t>
            </a:r>
            <a:endParaRPr lang="en-US" altLang="zh-CN" sz="2800" dirty="0" smtClean="0">
              <a:effectLst>
                <a:outerShdw blurRad="38100" dist="38100" dir="2700000" algn="tl">
                  <a:srgbClr val="000000">
                    <a:alpha val="43137"/>
                  </a:srgbClr>
                </a:outerShdw>
              </a:effectLst>
              <a:latin typeface="+mj-ea"/>
              <a:ea typeface="+mj-ea"/>
            </a:endParaRPr>
          </a:p>
          <a:p>
            <a:pPr>
              <a:buNone/>
            </a:pPr>
            <a:r>
              <a:rPr lang="en-US" altLang="zh-CN" sz="2800" dirty="0" smtClean="0">
                <a:effectLst>
                  <a:outerShdw blurRad="38100" dist="38100" dir="2700000" algn="tl">
                    <a:srgbClr val="000000">
                      <a:alpha val="43137"/>
                    </a:srgbClr>
                  </a:outerShdw>
                </a:effectLst>
                <a:latin typeface="+mj-ea"/>
                <a:ea typeface="+mj-ea"/>
              </a:rPr>
              <a:t>	</a:t>
            </a:r>
            <a:r>
              <a:rPr lang="zh-CN" altLang="en-US" sz="2800" dirty="0" smtClean="0">
                <a:effectLst>
                  <a:outerShdw blurRad="38100" dist="38100" dir="2700000" algn="tl">
                    <a:srgbClr val="000000">
                      <a:alpha val="43137"/>
                    </a:srgbClr>
                  </a:outerShdw>
                </a:effectLst>
                <a:latin typeface="+mj-ea"/>
                <a:ea typeface="+mj-ea"/>
              </a:rPr>
              <a:t>可以把虚机文件保存在文件共享目录上</a:t>
            </a:r>
            <a:endParaRPr lang="en-US" altLang="zh-CN" sz="2800"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sz="2800" dirty="0" smtClean="0">
                <a:effectLst>
                  <a:outerShdw blurRad="38100" dist="38100" dir="2700000" algn="tl">
                    <a:srgbClr val="000000">
                      <a:alpha val="43137"/>
                    </a:srgbClr>
                  </a:outerShdw>
                </a:effectLst>
                <a:latin typeface="+mj-ea"/>
                <a:ea typeface="+mj-ea"/>
              </a:rPr>
              <a:t>您知道设置时需要给该共享目录设置什么访问权限，</a:t>
            </a:r>
            <a:r>
              <a:rPr lang="zh-CN" altLang="en-US" sz="2800" b="1" dirty="0" smtClean="0">
                <a:effectLst>
                  <a:outerShdw blurRad="38100" dist="38100" dir="2700000" algn="tl">
                    <a:srgbClr val="000000">
                      <a:alpha val="43137"/>
                    </a:srgbClr>
                  </a:outerShdw>
                </a:effectLst>
                <a:latin typeface="+mj-ea"/>
                <a:ea typeface="+mj-ea"/>
              </a:rPr>
              <a:t>为什么？</a:t>
            </a:r>
            <a:endParaRPr lang="en-US" altLang="zh-CN" sz="2800" b="1" dirty="0" smtClean="0">
              <a:effectLst>
                <a:outerShdw blurRad="38100" dist="38100" dir="2700000" algn="tl">
                  <a:srgbClr val="000000">
                    <a:alpha val="43137"/>
                  </a:srgbClr>
                </a:outerShdw>
              </a:effectLst>
              <a:latin typeface="+mj-ea"/>
              <a:ea typeface="+mj-ea"/>
            </a:endParaRPr>
          </a:p>
          <a:p>
            <a:pPr lvl="1">
              <a:buBlip>
                <a:blip r:embed="rId3"/>
              </a:buBlip>
            </a:pPr>
            <a:r>
              <a:rPr lang="zh-CN" altLang="en-US" sz="2400" dirty="0" smtClean="0">
                <a:effectLst>
                  <a:outerShdw blurRad="38100" dist="38100" dir="2700000" algn="tl">
                    <a:srgbClr val="000000">
                      <a:alpha val="43137"/>
                    </a:srgbClr>
                  </a:outerShdw>
                </a:effectLst>
                <a:latin typeface="+mj-ea"/>
                <a:ea typeface="+mj-ea"/>
              </a:rPr>
              <a:t>每个群集节点的计算机名账户</a:t>
            </a:r>
            <a:endParaRPr lang="en-US" altLang="zh-CN" sz="2400" dirty="0" smtClean="0">
              <a:effectLst>
                <a:outerShdw blurRad="38100" dist="38100" dir="2700000" algn="tl">
                  <a:srgbClr val="000000">
                    <a:alpha val="43137"/>
                  </a:srgbClr>
                </a:outerShdw>
              </a:effectLst>
              <a:latin typeface="+mj-ea"/>
              <a:ea typeface="+mj-ea"/>
            </a:endParaRPr>
          </a:p>
          <a:p>
            <a:pPr lvl="1">
              <a:buBlip>
                <a:blip r:embed="rId3"/>
              </a:buBlip>
            </a:pPr>
            <a:r>
              <a:rPr lang="zh-CN" altLang="en-US" sz="2400" dirty="0" smtClean="0">
                <a:effectLst>
                  <a:outerShdw blurRad="38100" dist="38100" dir="2700000" algn="tl">
                    <a:srgbClr val="000000">
                      <a:alpha val="43137"/>
                    </a:srgbClr>
                  </a:outerShdw>
                </a:effectLst>
                <a:latin typeface="+mj-ea"/>
                <a:ea typeface="+mj-ea"/>
              </a:rPr>
              <a:t>群集的计算机名账户</a:t>
            </a:r>
            <a:endParaRPr lang="en-US" altLang="zh-CN" sz="2400" dirty="0" smtClean="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能否实现负载均衡</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3154363"/>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用</a:t>
            </a:r>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做负载均衡时，经常会失败</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旧版网卡可以支持</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采用集成虚拟网卡时，需要设置固定</a:t>
            </a:r>
            <a:r>
              <a:rPr lang="en-US" altLang="zh-CN" dirty="0" smtClean="0">
                <a:effectLst>
                  <a:outerShdw blurRad="38100" dist="38100" dir="2700000" algn="tl">
                    <a:srgbClr val="000000">
                      <a:alpha val="43137"/>
                    </a:srgbClr>
                  </a:outerShdw>
                </a:effectLst>
                <a:latin typeface="+mj-ea"/>
                <a:ea typeface="+mj-ea"/>
              </a:rPr>
              <a:t>MAC</a:t>
            </a:r>
            <a:r>
              <a:rPr lang="zh-CN" altLang="en-US" dirty="0" smtClean="0">
                <a:effectLst>
                  <a:outerShdw blurRad="38100" dist="38100" dir="2700000" algn="tl">
                    <a:srgbClr val="000000">
                      <a:alpha val="43137"/>
                    </a:srgbClr>
                  </a:outerShdw>
                </a:effectLst>
                <a:latin typeface="+mj-ea"/>
                <a:ea typeface="+mj-ea"/>
              </a:rPr>
              <a:t>地址</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en-US" altLang="zh-CN" dirty="0" smtClean="0">
                <a:effectLst>
                  <a:outerShdw blurRad="38100" dist="38100" dir="2700000" algn="tl">
                    <a:srgbClr val="000000">
                      <a:alpha val="43137"/>
                    </a:srgbClr>
                  </a:outerShdw>
                </a:effectLst>
                <a:latin typeface="+mj-ea"/>
                <a:ea typeface="+mj-ea"/>
              </a:rPr>
              <a:t>Hyper-V 2.0</a:t>
            </a:r>
            <a:r>
              <a:rPr lang="zh-CN" altLang="en-US" dirty="0" smtClean="0">
                <a:effectLst>
                  <a:outerShdw blurRad="38100" dist="38100" dir="2700000" algn="tl">
                    <a:srgbClr val="000000">
                      <a:alpha val="43137"/>
                    </a:srgbClr>
                  </a:outerShdw>
                </a:effectLst>
                <a:latin typeface="+mj-ea"/>
                <a:ea typeface="+mj-ea"/>
              </a:rPr>
              <a:t>可以直接支持</a:t>
            </a:r>
            <a:endParaRPr lang="en-US" altLang="zh-CN" dirty="0" smtClean="0">
              <a:effectLst>
                <a:outerShdw blurRad="38100" dist="38100" dir="2700000" algn="tl">
                  <a:srgbClr val="000000">
                    <a:alpha val="43137"/>
                  </a:srgbClr>
                </a:outerShdw>
              </a:effectLst>
              <a:latin typeface="+mj-ea"/>
              <a:ea typeface="+mj-ea"/>
            </a:endParaRPr>
          </a:p>
          <a:p>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复制虚拟磁盘后的网卡问题</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2400300"/>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新建虚机使用已有的虚拟磁盘</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如果需要给网卡设置原来的</a:t>
            </a:r>
            <a:r>
              <a:rPr lang="en-US" altLang="zh-CN" dirty="0" smtClean="0">
                <a:effectLst>
                  <a:outerShdw blurRad="38100" dist="38100" dir="2700000" algn="tl">
                    <a:srgbClr val="000000">
                      <a:alpha val="43137"/>
                    </a:srgbClr>
                  </a:outerShdw>
                </a:effectLst>
                <a:latin typeface="+mj-ea"/>
                <a:ea typeface="+mj-ea"/>
              </a:rPr>
              <a:t>IP</a:t>
            </a:r>
            <a:r>
              <a:rPr lang="zh-CN" altLang="en-US" dirty="0" smtClean="0">
                <a:effectLst>
                  <a:outerShdw blurRad="38100" dist="38100" dir="2700000" algn="tl">
                    <a:srgbClr val="000000">
                      <a:alpha val="43137"/>
                    </a:srgbClr>
                  </a:outerShdw>
                </a:effectLst>
                <a:latin typeface="+mj-ea"/>
                <a:ea typeface="+mj-ea"/>
              </a:rPr>
              <a:t>地址</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会出现报错信息</a:t>
            </a:r>
            <a:endParaRPr lang="en-US" altLang="zh-CN" dirty="0" smtClean="0">
              <a:effectLst>
                <a:outerShdw blurRad="38100" dist="38100" dir="2700000" algn="tl">
                  <a:srgbClr val="000000">
                    <a:alpha val="43137"/>
                  </a:srgbClr>
                </a:outerShdw>
              </a:effectLst>
              <a:latin typeface="+mj-ea"/>
              <a:ea typeface="+mj-ea"/>
            </a:endParaRPr>
          </a:p>
          <a:p>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4638"/>
            <a:ext cx="8229600" cy="1143000"/>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P2V</a:t>
            </a:r>
            <a:r>
              <a:rPr lang="zh-CN" altLang="en-US" dirty="0" smtClean="0">
                <a:effectLst>
                  <a:outerShdw blurRad="38100" dist="38100" dir="2700000" algn="tl">
                    <a:srgbClr val="000000">
                      <a:alpha val="43137"/>
                    </a:srgbClr>
                  </a:outerShdw>
                </a:effectLst>
                <a:latin typeface="+mj-ea"/>
                <a:ea typeface="+mj-ea"/>
              </a:rPr>
              <a:t>以后，发现性能很差</a:t>
            </a:r>
            <a:endParaRPr lang="zh-CN" altLang="en-US" dirty="0">
              <a:effectLst>
                <a:outerShdw blurRad="38100" dist="38100" dir="2700000" algn="tl">
                  <a:srgbClr val="000000">
                    <a:alpha val="43137"/>
                  </a:srgbClr>
                </a:outerShdw>
              </a:effectLst>
              <a:latin typeface="+mj-ea"/>
              <a:ea typeface="+mj-ea"/>
            </a:endParaRPr>
          </a:p>
        </p:txBody>
      </p:sp>
      <p:sp>
        <p:nvSpPr>
          <p:cNvPr id="3" name="内容占位符 2"/>
          <p:cNvSpPr>
            <a:spLocks noGrp="1"/>
          </p:cNvSpPr>
          <p:nvPr>
            <p:ph idx="4294967295"/>
          </p:nvPr>
        </p:nvSpPr>
        <p:spPr>
          <a:xfrm>
            <a:off x="0" y="1600200"/>
            <a:ext cx="8229600" cy="2400300"/>
          </a:xfrm>
          <a:prstGeom prst="rect">
            <a:avLst/>
          </a:prstGeom>
        </p:spPr>
        <p:txBody>
          <a:bodyPr/>
          <a:lstStyle/>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有可能发生在对</a:t>
            </a:r>
            <a:r>
              <a:rPr lang="en-US" altLang="zh-CN" dirty="0" smtClean="0">
                <a:effectLst>
                  <a:outerShdw blurRad="38100" dist="38100" dir="2700000" algn="tl">
                    <a:srgbClr val="000000">
                      <a:alpha val="43137"/>
                    </a:srgbClr>
                  </a:outerShdw>
                </a:effectLst>
                <a:latin typeface="+mj-ea"/>
                <a:ea typeface="+mj-ea"/>
              </a:rPr>
              <a:t>Windows 2000</a:t>
            </a:r>
            <a:r>
              <a:rPr lang="zh-CN" altLang="en-US" dirty="0" smtClean="0">
                <a:effectLst>
                  <a:outerShdw blurRad="38100" dist="38100" dir="2700000" algn="tl">
                    <a:srgbClr val="000000">
                      <a:alpha val="43137"/>
                    </a:srgbClr>
                  </a:outerShdw>
                </a:effectLst>
                <a:latin typeface="+mj-ea"/>
                <a:ea typeface="+mj-ea"/>
              </a:rPr>
              <a:t>进行离线</a:t>
            </a:r>
            <a:r>
              <a:rPr lang="en-US" altLang="zh-CN" dirty="0" smtClean="0">
                <a:effectLst>
                  <a:outerShdw blurRad="38100" dist="38100" dir="2700000" algn="tl">
                    <a:srgbClr val="000000">
                      <a:alpha val="43137"/>
                    </a:srgbClr>
                  </a:outerShdw>
                </a:effectLst>
                <a:latin typeface="+mj-ea"/>
                <a:ea typeface="+mj-ea"/>
              </a:rPr>
              <a:t>P2V</a:t>
            </a:r>
            <a:r>
              <a:rPr lang="zh-CN" altLang="en-US" dirty="0" smtClean="0">
                <a:effectLst>
                  <a:outerShdw blurRad="38100" dist="38100" dir="2700000" algn="tl">
                    <a:srgbClr val="000000">
                      <a:alpha val="43137"/>
                    </a:srgbClr>
                  </a:outerShdw>
                </a:effectLst>
                <a:latin typeface="+mj-ea"/>
                <a:ea typeface="+mj-ea"/>
              </a:rPr>
              <a:t>后</a:t>
            </a:r>
            <a:endParaRPr lang="en-US" altLang="zh-CN" dirty="0" smtClean="0">
              <a:effectLst>
                <a:outerShdw blurRad="38100" dist="38100" dir="2700000" algn="tl">
                  <a:srgbClr val="000000">
                    <a:alpha val="43137"/>
                  </a:srgbClr>
                </a:outerShdw>
              </a:effectLst>
              <a:latin typeface="+mj-ea"/>
              <a:ea typeface="+mj-ea"/>
            </a:endParaRPr>
          </a:p>
          <a:p>
            <a:pPr>
              <a:buFont typeface="Wingdings" pitchFamily="2" charset="2"/>
              <a:buChar char="p"/>
            </a:pPr>
            <a:r>
              <a:rPr lang="zh-CN" altLang="en-US" dirty="0" smtClean="0">
                <a:effectLst>
                  <a:outerShdw blurRad="38100" dist="38100" dir="2700000" algn="tl">
                    <a:srgbClr val="000000">
                      <a:alpha val="43137"/>
                    </a:srgbClr>
                  </a:outerShdw>
                </a:effectLst>
                <a:latin typeface="+mj-ea"/>
                <a:ea typeface="+mj-ea"/>
              </a:rPr>
              <a:t>原来的</a:t>
            </a:r>
            <a:r>
              <a:rPr lang="en-US" altLang="zh-CN" dirty="0" smtClean="0">
                <a:effectLst>
                  <a:outerShdw blurRad="38100" dist="38100" dir="2700000" algn="tl">
                    <a:srgbClr val="000000">
                      <a:alpha val="43137"/>
                    </a:srgbClr>
                  </a:outerShdw>
                </a:effectLst>
                <a:latin typeface="+mj-ea"/>
                <a:ea typeface="+mj-ea"/>
              </a:rPr>
              <a:t>Windows 2000</a:t>
            </a:r>
            <a:r>
              <a:rPr lang="zh-CN" altLang="en-US" dirty="0" smtClean="0">
                <a:effectLst>
                  <a:outerShdw blurRad="38100" dist="38100" dir="2700000" algn="tl">
                    <a:srgbClr val="000000">
                      <a:alpha val="43137"/>
                    </a:srgbClr>
                  </a:outerShdw>
                </a:effectLst>
                <a:latin typeface="+mj-ea"/>
                <a:ea typeface="+mj-ea"/>
              </a:rPr>
              <a:t>实体机有多</a:t>
            </a:r>
            <a:r>
              <a:rPr lang="en-US" altLang="zh-CN" dirty="0" smtClean="0">
                <a:effectLst>
                  <a:outerShdw blurRad="38100" dist="38100" dir="2700000" algn="tl">
                    <a:srgbClr val="000000">
                      <a:alpha val="43137"/>
                    </a:srgbClr>
                  </a:outerShdw>
                </a:effectLst>
                <a:latin typeface="+mj-ea"/>
                <a:ea typeface="+mj-ea"/>
              </a:rPr>
              <a:t>CPU</a:t>
            </a: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effectLst>
                  <a:outerShdw blurRad="38100" dist="38100" dir="2700000" algn="tl">
                    <a:srgbClr val="000000">
                      <a:alpha val="43137"/>
                    </a:srgbClr>
                  </a:outerShdw>
                </a:effectLst>
                <a:latin typeface="+mj-ea"/>
                <a:ea typeface="+mj-ea"/>
              </a:rPr>
              <a:t>疑问和解答</a:t>
            </a:r>
            <a:endParaRPr lang="zh-CN" altLang="en-US" dirty="0">
              <a:effectLst>
                <a:outerShdw blurRad="38100" dist="38100" dir="2700000" algn="tl">
                  <a:srgbClr val="000000">
                    <a:alpha val="43137"/>
                  </a:srgbClr>
                </a:outerShdw>
              </a:effectLst>
              <a:latin typeface="+mj-ea"/>
              <a:ea typeface="+mj-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effectLst>
                  <a:outerShdw blurRad="38100" dist="38100" dir="2700000" algn="tl">
                    <a:srgbClr val="000000">
                      <a:alpha val="43137"/>
                    </a:srgbClr>
                  </a:outerShdw>
                </a:effectLst>
                <a:latin typeface="+mj-ea"/>
                <a:ea typeface="+mj-ea"/>
              </a:rPr>
              <a:t>参考资源</a:t>
            </a:r>
            <a:endParaRPr lang="zh-CN" altLang="en-US" dirty="0">
              <a:effectLst>
                <a:outerShdw blurRad="38100" dist="38100" dir="2700000" algn="tl">
                  <a:srgbClr val="000000">
                    <a:alpha val="43137"/>
                  </a:srgbClr>
                </a:outerShdw>
              </a:effectLst>
              <a:latin typeface="+mj-ea"/>
              <a:ea typeface="+mj-ea"/>
            </a:endParaRPr>
          </a:p>
        </p:txBody>
      </p:sp>
      <p:sp>
        <p:nvSpPr>
          <p:cNvPr id="3" name="文本占位符 2"/>
          <p:cNvSpPr>
            <a:spLocks noGrp="1"/>
          </p:cNvSpPr>
          <p:nvPr>
            <p:ph type="body" sz="quarter" idx="10"/>
          </p:nvPr>
        </p:nvSpPr>
        <p:spPr>
          <a:xfrm>
            <a:off x="500034" y="1571612"/>
            <a:ext cx="8286779" cy="2331720"/>
          </a:xfrm>
        </p:spPr>
        <p:txBody>
          <a:bodyPr/>
          <a:lstStyle/>
          <a:p>
            <a:pPr>
              <a:buNone/>
            </a:pPr>
            <a:r>
              <a:rPr lang="zh-CN" altLang="en-US" sz="1100" dirty="0" smtClean="0">
                <a:hlinkClick r:id="rId3"/>
              </a:rPr>
              <a:t> </a:t>
            </a:r>
            <a:endParaRPr lang="en-US" altLang="zh-CN" sz="1100" dirty="0" smtClean="0">
              <a:hlinkClick r:id="rId3"/>
            </a:endParaRPr>
          </a:p>
          <a:p>
            <a:r>
              <a:rPr lang="zh-CN" altLang="en-US" sz="2000" dirty="0" smtClean="0"/>
              <a:t>虚拟化解决方案中心 </a:t>
            </a:r>
            <a:endParaRPr lang="en-US" altLang="zh-CN" sz="2000" dirty="0" smtClean="0"/>
          </a:p>
          <a:p>
            <a:pPr>
              <a:buNone/>
            </a:pPr>
            <a:r>
              <a:rPr lang="en-US" altLang="zh-CN" sz="2000" dirty="0" smtClean="0"/>
              <a:t>       </a:t>
            </a:r>
            <a:r>
              <a:rPr lang="en-US" altLang="zh-CN" sz="2000" dirty="0" smtClean="0">
                <a:hlinkClick r:id="rId4"/>
              </a:rPr>
              <a:t>http://technet.microsoft.com/zh-cn/virtualization/default.aspx</a:t>
            </a:r>
            <a:endParaRPr lang="zh-CN" altLang="en-US" sz="2000" dirty="0" smtClean="0"/>
          </a:p>
          <a:p>
            <a:r>
              <a:rPr lang="en-US" altLang="zh-CN" sz="2000" dirty="0" smtClean="0"/>
              <a:t>ITECN</a:t>
            </a:r>
            <a:r>
              <a:rPr lang="zh-CN" altLang="en-US" sz="2000" dirty="0" smtClean="0"/>
              <a:t>博客 </a:t>
            </a:r>
            <a:endParaRPr lang="en-US" altLang="zh-CN" sz="2000" dirty="0" smtClean="0"/>
          </a:p>
          <a:p>
            <a:pPr>
              <a:buNone/>
            </a:pPr>
            <a:r>
              <a:rPr lang="en-US" altLang="zh-CN" sz="2000" dirty="0" smtClean="0"/>
              <a:t>       </a:t>
            </a:r>
            <a:r>
              <a:rPr lang="en-US" altLang="zh-CN" sz="2000" dirty="0" smtClean="0">
                <a:hlinkClick r:id="rId5"/>
              </a:rPr>
              <a:t>http://blogs.itecn.net/blogs/ahpeng</a:t>
            </a:r>
            <a:endParaRPr lang="zh-CN" altLang="en-US" sz="2000" dirty="0" smtClean="0">
              <a:hlinkClick r:id="rId3"/>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62" y="-24"/>
            <a:ext cx="8229600" cy="428628"/>
          </a:xfrm>
        </p:spPr>
        <p:txBody>
          <a:bodyPr/>
          <a:lstStyle/>
          <a:p>
            <a:r>
              <a:rPr lang="zh-CN" altLang="en-US" sz="2400" b="1" dirty="0" smtClean="0"/>
              <a:t>欢迎您参加我们为您安排的其它虚拟化相关课程：</a:t>
            </a:r>
            <a:r>
              <a:rPr lang="en-US" altLang="zh-CN" sz="2400" b="1" dirty="0" smtClean="0"/>
              <a:t/>
            </a:r>
            <a:br>
              <a:rPr lang="en-US" altLang="zh-CN" sz="2400" b="1" dirty="0" smtClean="0"/>
            </a:br>
            <a:endParaRPr lang="zh-CN" altLang="en-US" sz="2400" dirty="0"/>
          </a:p>
        </p:txBody>
      </p:sp>
      <p:sp>
        <p:nvSpPr>
          <p:cNvPr id="3" name="TextBox 2"/>
          <p:cNvSpPr txBox="1"/>
          <p:nvPr/>
        </p:nvSpPr>
        <p:spPr>
          <a:xfrm>
            <a:off x="-32" y="440883"/>
            <a:ext cx="9425465" cy="6417141"/>
          </a:xfrm>
          <a:prstGeom prst="rect">
            <a:avLst/>
          </a:prstGeom>
          <a:noFill/>
        </p:spPr>
        <p:txBody>
          <a:bodyPr wrap="none" rtlCol="0">
            <a:spAutoFit/>
          </a:bodyPr>
          <a:lstStyle/>
          <a:p>
            <a:endParaRPr lang="en-US" altLang="zh-CN" sz="700" b="1"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Day1</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VIR221,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System Center Virtual Machine Manager 2008 R2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全新特性解析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,8:00-9:10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VIR403,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虚拟化技术深度剖析及监控、排错最佳实践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彭爱华</a:t>
            </a:r>
            <a:r>
              <a:rPr lang="zh-CN" altLang="en-US" sz="2000" dirty="0" smtClean="0">
                <a:solidFill>
                  <a:schemeClr val="bg1"/>
                </a:solidFill>
                <a:effectLst>
                  <a:outerShdw blurRad="38100" dist="38100" dir="2700000" algn="tl">
                    <a:srgbClr val="000000">
                      <a:alpha val="43137"/>
                    </a:srgbClr>
                  </a:outerShdw>
                </a:effectLst>
              </a:rPr>
              <a:t>，</a:t>
            </a:r>
            <a:r>
              <a:rPr lang="en-US" altLang="zh-CN" sz="2000" dirty="0" smtClean="0">
                <a:solidFill>
                  <a:schemeClr val="bg1"/>
                </a:solidFill>
                <a:effectLst>
                  <a:outerShdw blurRad="38100" dist="38100" dir="2700000" algn="tl">
                    <a:srgbClr val="000000">
                      <a:alpha val="43137"/>
                    </a:srgbClr>
                  </a:outerShdw>
                </a:effectLst>
              </a:rPr>
              <a:t>10:50-12:00</a:t>
            </a:r>
            <a:r>
              <a:rPr lang="zh-CN" altLang="en-US" sz="2000" dirty="0" smtClean="0">
                <a:solidFill>
                  <a:schemeClr val="bg1"/>
                </a:solidFill>
                <a:effectLst>
                  <a:outerShdw blurRad="38100" dist="38100" dir="2700000" algn="tl">
                    <a:srgbClr val="000000">
                      <a:alpha val="43137"/>
                    </a:srgbClr>
                  </a:outerShdw>
                </a:effectLst>
              </a:rPr>
              <a:t>，第</a:t>
            </a:r>
            <a:r>
              <a:rPr lang="en-US" altLang="zh-CN" sz="2000" dirty="0" smtClean="0">
                <a:solidFill>
                  <a:schemeClr val="bg1"/>
                </a:solidFill>
                <a:effectLst>
                  <a:outerShdw blurRad="38100" dist="38100" dir="2700000" algn="tl">
                    <a:srgbClr val="000000">
                      <a:alpha val="43137"/>
                    </a:srgbClr>
                  </a:outerShdw>
                </a:effectLst>
              </a:rPr>
              <a:t>10</a:t>
            </a:r>
            <a:r>
              <a:rPr lang="zh-CN" altLang="en-US" sz="2000" dirty="0" smtClean="0">
                <a:solidFill>
                  <a:schemeClr val="bg1"/>
                </a:solidFill>
                <a:effectLst>
                  <a:outerShdw blurRad="38100" dist="38100" dir="2700000" algn="tl">
                    <a:srgbClr val="000000">
                      <a:alpha val="43137"/>
                    </a:srgbClr>
                  </a:outerShdw>
                </a:effectLst>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VIR200,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眼见未必为实</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微软虚拟世界漫游行</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孔文达、沈旭，</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VIR322,</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System Center Virtual Machine Manager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性能资源优化（</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PRO</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架构设计、配置最佳实践及深度技术剖析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14:25-15:35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Day2</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Server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中的虚拟化技术以及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native VHD</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支持</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9:25-10:35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Virtual PC, Windows 7 XP Compatibility mode and Native VHD Support</a:t>
            </a: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的最佳拍档</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—SCVMM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全面接触</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VIR301,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服务器虚拟化解决方案在企业中的规划及实施最佳实践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牛可，</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endParaRPr lang="en-US" altLang="zh-CN" sz="700" dirty="0" smtClean="0">
              <a:solidFill>
                <a:schemeClr val="bg1"/>
              </a:solidFill>
              <a:effectLst>
                <a:outerShdw blurRad="38100" dist="38100" dir="2700000" algn="tl">
                  <a:srgbClr val="000000">
                    <a:alpha val="43137"/>
                  </a:srgbClr>
                </a:outerShdw>
              </a:effectLst>
              <a:latin typeface="+mj-lt"/>
              <a:ea typeface="+mj-ea"/>
              <a:cs typeface="+mj-cs"/>
            </a:endParaRPr>
          </a:p>
          <a:p>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以及</a:t>
            </a:r>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5</a:t>
            </a:r>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节虚拟化相关动手实验室课程。</a:t>
            </a:r>
            <a:endParaRPr lang="en-US" altLang="zh-CN" sz="24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0" y="346075"/>
            <a:ext cx="6786563" cy="868363"/>
          </a:xfrm>
          <a:prstGeom prst="rect">
            <a:avLst/>
          </a:prstGeom>
        </p:spPr>
        <p:txBody>
          <a:bodyPr/>
          <a:lstStyle/>
          <a:p>
            <a:r>
              <a:rPr lang="zh-CN" altLang="en-US" dirty="0" smtClean="0">
                <a:effectLst>
                  <a:outerShdw blurRad="38100" dist="38100" dir="2700000" algn="tl">
                    <a:srgbClr val="000000">
                      <a:alpha val="43137"/>
                    </a:srgbClr>
                  </a:outerShdw>
                </a:effectLst>
                <a:latin typeface="+mj-ea"/>
                <a:ea typeface="+mj-ea"/>
              </a:rPr>
              <a:t>日程安排</a:t>
            </a:r>
            <a:endParaRPr lang="zh-CN" altLang="en-US" dirty="0">
              <a:effectLst>
                <a:outerShdw blurRad="38100" dist="38100" dir="2700000" algn="tl">
                  <a:srgbClr val="000000">
                    <a:alpha val="43137"/>
                  </a:srgbClr>
                </a:outerShdw>
              </a:effectLst>
              <a:latin typeface="+mj-ea"/>
              <a:ea typeface="+mj-ea"/>
            </a:endParaRPr>
          </a:p>
        </p:txBody>
      </p:sp>
      <p:sp>
        <p:nvSpPr>
          <p:cNvPr id="6" name="文本占位符 5"/>
          <p:cNvSpPr>
            <a:spLocks noGrp="1"/>
          </p:cNvSpPr>
          <p:nvPr>
            <p:ph type="body" sz="quarter" idx="4294967295"/>
          </p:nvPr>
        </p:nvSpPr>
        <p:spPr>
          <a:xfrm>
            <a:off x="0" y="1785938"/>
            <a:ext cx="7958138" cy="2511425"/>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 Hyper-V</a:t>
            </a:r>
            <a:r>
              <a:rPr lang="zh-CN" altLang="en-US" dirty="0" smtClean="0">
                <a:effectLst>
                  <a:outerShdw blurRad="38100" dist="38100" dir="2700000" algn="tl">
                    <a:srgbClr val="000000">
                      <a:alpha val="43137"/>
                    </a:srgbClr>
                  </a:outerShdw>
                </a:effectLst>
                <a:latin typeface="+mj-ea"/>
                <a:ea typeface="+mj-ea"/>
              </a:rPr>
              <a:t>内部原理</a:t>
            </a:r>
            <a:endParaRPr lang="en-US" altLang="zh-CN" dirty="0" smtClean="0">
              <a:effectLst>
                <a:outerShdw blurRad="38100" dist="38100" dir="2700000" algn="tl">
                  <a:srgbClr val="000000">
                    <a:alpha val="43137"/>
                  </a:srgbClr>
                </a:outerShdw>
              </a:effectLst>
              <a:latin typeface="+mj-ea"/>
              <a:ea typeface="+mj-ea"/>
            </a:endParaRPr>
          </a:p>
          <a:p>
            <a:r>
              <a:rPr lang="en-US" altLang="zh-CN" dirty="0" smtClean="0">
                <a:solidFill>
                  <a:schemeClr val="bg1">
                    <a:lumMod val="85000"/>
                  </a:schemeClr>
                </a:solidFill>
                <a:effectLst>
                  <a:outerShdw blurRad="38100" dist="38100" dir="2700000" algn="tl">
                    <a:srgbClr val="000000">
                      <a:alpha val="43137"/>
                    </a:srgbClr>
                  </a:outerShdw>
                </a:effectLst>
                <a:latin typeface="+mj-ea"/>
                <a:ea typeface="+mj-ea"/>
              </a:rPr>
              <a:t>Hyper-V</a:t>
            </a:r>
            <a:r>
              <a:rPr lang="zh-CN" altLang="en-US" dirty="0" smtClean="0">
                <a:solidFill>
                  <a:schemeClr val="bg1">
                    <a:lumMod val="85000"/>
                  </a:schemeClr>
                </a:solidFill>
                <a:effectLst>
                  <a:outerShdw blurRad="38100" dist="38100" dir="2700000" algn="tl">
                    <a:srgbClr val="000000">
                      <a:alpha val="43137"/>
                    </a:srgbClr>
                  </a:outerShdw>
                </a:effectLst>
                <a:latin typeface="+mj-ea"/>
                <a:ea typeface="+mj-ea"/>
              </a:rPr>
              <a:t>性能优化</a:t>
            </a:r>
            <a:endParaRPr lang="en-US" altLang="zh-CN" dirty="0" smtClean="0">
              <a:solidFill>
                <a:schemeClr val="bg1">
                  <a:lumMod val="85000"/>
                </a:schemeClr>
              </a:solidFill>
              <a:effectLst>
                <a:outerShdw blurRad="38100" dist="38100" dir="2700000" algn="tl">
                  <a:srgbClr val="000000">
                    <a:alpha val="43137"/>
                  </a:srgbClr>
                </a:outerShdw>
              </a:effectLst>
              <a:latin typeface="+mj-ea"/>
              <a:ea typeface="+mj-ea"/>
            </a:endParaRPr>
          </a:p>
          <a:p>
            <a:r>
              <a:rPr lang="en-US" altLang="zh-CN" dirty="0" smtClean="0">
                <a:solidFill>
                  <a:schemeClr val="bg1">
                    <a:lumMod val="85000"/>
                  </a:schemeClr>
                </a:solidFill>
                <a:effectLst>
                  <a:outerShdw blurRad="38100" dist="38100" dir="2700000" algn="tl">
                    <a:srgbClr val="000000">
                      <a:alpha val="43137"/>
                    </a:srgbClr>
                  </a:outerShdw>
                </a:effectLst>
                <a:latin typeface="+mj-ea"/>
                <a:ea typeface="+mj-ea"/>
              </a:rPr>
              <a:t> Hyper-V</a:t>
            </a:r>
            <a:r>
              <a:rPr lang="zh-CN" altLang="en-US" dirty="0" smtClean="0">
                <a:solidFill>
                  <a:schemeClr val="bg1">
                    <a:lumMod val="85000"/>
                  </a:schemeClr>
                </a:solidFill>
                <a:effectLst>
                  <a:outerShdw blurRad="38100" dist="38100" dir="2700000" algn="tl">
                    <a:srgbClr val="000000">
                      <a:alpha val="43137"/>
                    </a:srgbClr>
                  </a:outerShdw>
                </a:effectLst>
                <a:latin typeface="+mj-ea"/>
                <a:ea typeface="+mj-ea"/>
              </a:rPr>
              <a:t>高级排错</a:t>
            </a:r>
            <a:endParaRPr lang="en-US" altLang="zh-CN" dirty="0" smtClean="0">
              <a:solidFill>
                <a:schemeClr val="bg1">
                  <a:lumMod val="85000"/>
                </a:schemeClr>
              </a:solidFill>
              <a:effectLst>
                <a:outerShdw blurRad="38100" dist="38100" dir="2700000" algn="tl">
                  <a:srgbClr val="000000">
                    <a:alpha val="43137"/>
                  </a:srgbClr>
                </a:outerShdw>
              </a:effectLst>
              <a:latin typeface="+mj-ea"/>
              <a:ea typeface="+mj-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46075"/>
            <a:ext cx="6786563" cy="868363"/>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是裸金属架构吗？</a:t>
            </a:r>
            <a:endParaRPr lang="zh-CN" altLang="en-US" dirty="0">
              <a:effectLst>
                <a:outerShdw blurRad="38100" dist="38100" dir="2700000" algn="tl">
                  <a:srgbClr val="000000">
                    <a:alpha val="43137"/>
                  </a:srgbClr>
                </a:outerShdw>
              </a:effectLst>
              <a:latin typeface="+mj-ea"/>
              <a:ea typeface="+mj-ea"/>
            </a:endParaRPr>
          </a:p>
        </p:txBody>
      </p:sp>
      <p:sp>
        <p:nvSpPr>
          <p:cNvPr id="3" name="文本占位符 2"/>
          <p:cNvSpPr>
            <a:spLocks noGrp="1"/>
          </p:cNvSpPr>
          <p:nvPr>
            <p:ph type="body" sz="quarter" idx="4294967295"/>
          </p:nvPr>
        </p:nvSpPr>
        <p:spPr>
          <a:xfrm>
            <a:off x="0" y="1785938"/>
            <a:ext cx="5332413" cy="3559175"/>
          </a:xfrm>
          <a:prstGeom prst="rect">
            <a:avLst/>
          </a:prstGeom>
        </p:spPr>
        <p:txBody>
          <a:bodyPr/>
          <a:lstStyle/>
          <a:p>
            <a:r>
              <a:rPr lang="zh-CN" altLang="en-US" b="1" dirty="0" smtClean="0">
                <a:effectLst>
                  <a:outerShdw blurRad="38100" dist="38100" dir="2700000" algn="tl">
                    <a:srgbClr val="000000">
                      <a:alpha val="43137"/>
                    </a:srgbClr>
                  </a:outerShdw>
                </a:effectLst>
                <a:latin typeface="+mj-ea"/>
                <a:ea typeface="+mj-ea"/>
              </a:rPr>
              <a:t>问题</a:t>
            </a:r>
            <a:endParaRPr lang="en-US" altLang="zh-CN" b="1" dirty="0" smtClean="0">
              <a:effectLst>
                <a:outerShdw blurRad="38100" dist="38100" dir="2700000" algn="tl">
                  <a:srgbClr val="000000">
                    <a:alpha val="43137"/>
                  </a:srgbClr>
                </a:outerShdw>
              </a:effectLst>
              <a:latin typeface="+mj-ea"/>
              <a:ea typeface="+mj-ea"/>
            </a:endParaRPr>
          </a:p>
          <a:p>
            <a:pPr indent="19050">
              <a:buNone/>
            </a:pPr>
            <a:r>
              <a:rPr lang="zh-CN" altLang="en-US" dirty="0" smtClean="0">
                <a:effectLst>
                  <a:outerShdw blurRad="38100" dist="38100" dir="2700000" algn="tl">
                    <a:srgbClr val="000000">
                      <a:alpha val="43137"/>
                    </a:srgbClr>
                  </a:outerShdw>
                </a:effectLst>
                <a:latin typeface="+mj-ea"/>
                <a:ea typeface="+mj-ea"/>
              </a:rPr>
              <a:t>先有</a:t>
            </a:r>
            <a:r>
              <a:rPr lang="en-US" altLang="zh-CN" dirty="0" smtClean="0">
                <a:effectLst>
                  <a:outerShdw blurRad="38100" dist="38100" dir="2700000" algn="tl">
                    <a:srgbClr val="000000">
                      <a:alpha val="43137"/>
                    </a:srgbClr>
                  </a:outerShdw>
                </a:effectLst>
                <a:latin typeface="+mj-ea"/>
                <a:ea typeface="+mj-ea"/>
              </a:rPr>
              <a:t>WIN2K8</a:t>
            </a:r>
            <a:r>
              <a:rPr lang="zh-CN" altLang="en-US" dirty="0" smtClean="0">
                <a:effectLst>
                  <a:outerShdw blurRad="38100" dist="38100" dir="2700000" algn="tl">
                    <a:srgbClr val="000000">
                      <a:alpha val="43137"/>
                    </a:srgbClr>
                  </a:outerShdw>
                </a:effectLst>
                <a:latin typeface="+mj-ea"/>
                <a:ea typeface="+mj-ea"/>
              </a:rPr>
              <a:t>，才安装的</a:t>
            </a:r>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，怎么可能是裸金属？</a:t>
            </a:r>
            <a:endParaRPr lang="en-US" altLang="zh-CN" dirty="0" smtClean="0">
              <a:effectLst>
                <a:outerShdw blurRad="38100" dist="38100" dir="2700000" algn="tl">
                  <a:srgbClr val="000000">
                    <a:alpha val="43137"/>
                  </a:srgbClr>
                </a:outerShdw>
              </a:effectLst>
              <a:latin typeface="+mj-ea"/>
              <a:ea typeface="+mj-ea"/>
            </a:endParaRPr>
          </a:p>
          <a:p>
            <a:r>
              <a:rPr lang="zh-CN" altLang="en-US" b="1" dirty="0" smtClean="0">
                <a:effectLst>
                  <a:outerShdw blurRad="38100" dist="38100" dir="2700000" algn="tl">
                    <a:srgbClr val="000000">
                      <a:alpha val="43137"/>
                    </a:srgbClr>
                  </a:outerShdw>
                </a:effectLst>
                <a:latin typeface="+mj-ea"/>
                <a:ea typeface="+mj-ea"/>
              </a:rPr>
              <a:t>答案</a:t>
            </a:r>
            <a:endParaRPr lang="en-US" altLang="zh-CN" b="1" dirty="0" smtClean="0">
              <a:effectLst>
                <a:outerShdw blurRad="38100" dist="38100" dir="2700000" algn="tl">
                  <a:srgbClr val="000000">
                    <a:alpha val="43137"/>
                  </a:srgbClr>
                </a:outerShdw>
              </a:effectLst>
              <a:latin typeface="+mj-ea"/>
              <a:ea typeface="+mj-ea"/>
            </a:endParaRPr>
          </a:p>
          <a:p>
            <a:pPr indent="19050">
              <a:buNone/>
            </a:pPr>
            <a:r>
              <a:rPr lang="zh-CN" altLang="en-US" dirty="0" smtClean="0">
                <a:effectLst>
                  <a:outerShdw blurRad="38100" dist="38100" dir="2700000" algn="tl">
                    <a:srgbClr val="000000">
                      <a:alpha val="43137"/>
                    </a:srgbClr>
                  </a:outerShdw>
                </a:effectLst>
                <a:latin typeface="+mj-ea"/>
                <a:ea typeface="+mj-ea"/>
              </a:rPr>
              <a:t>要看整体架构，</a:t>
            </a:r>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位于</a:t>
            </a:r>
            <a:r>
              <a:rPr lang="en-US" altLang="zh-CN" dirty="0" smtClean="0">
                <a:effectLst>
                  <a:outerShdw blurRad="38100" dist="38100" dir="2700000" algn="tl">
                    <a:srgbClr val="000000">
                      <a:alpha val="43137"/>
                    </a:srgbClr>
                  </a:outerShdw>
                </a:effectLst>
                <a:latin typeface="+mj-ea"/>
                <a:ea typeface="+mj-ea"/>
              </a:rPr>
              <a:t>WIN2K8</a:t>
            </a:r>
            <a:r>
              <a:rPr lang="zh-CN" altLang="en-US" dirty="0" smtClean="0">
                <a:effectLst>
                  <a:outerShdw blurRad="38100" dist="38100" dir="2700000" algn="tl">
                    <a:srgbClr val="000000">
                      <a:alpha val="43137"/>
                    </a:srgbClr>
                  </a:outerShdw>
                </a:effectLst>
                <a:latin typeface="+mj-ea"/>
                <a:ea typeface="+mj-ea"/>
              </a:rPr>
              <a:t>的下方，</a:t>
            </a:r>
            <a:r>
              <a:rPr lang="en-US" altLang="zh-CN" dirty="0" smtClean="0">
                <a:effectLst>
                  <a:outerShdw blurRad="38100" dist="38100" dir="2700000" algn="tl">
                    <a:srgbClr val="000000">
                      <a:alpha val="43137"/>
                    </a:srgbClr>
                  </a:outerShdw>
                </a:effectLst>
                <a:latin typeface="+mj-ea"/>
                <a:ea typeface="+mj-ea"/>
              </a:rPr>
              <a:t>WIN2K8</a:t>
            </a:r>
            <a:r>
              <a:rPr lang="zh-CN" altLang="en-US" dirty="0" smtClean="0">
                <a:effectLst>
                  <a:outerShdw blurRad="38100" dist="38100" dir="2700000" algn="tl">
                    <a:srgbClr val="000000">
                      <a:alpha val="43137"/>
                    </a:srgbClr>
                  </a:outerShdw>
                </a:effectLst>
                <a:latin typeface="+mj-ea"/>
                <a:ea typeface="+mj-ea"/>
              </a:rPr>
              <a:t>是一台特殊的虚机</a:t>
            </a:r>
            <a:endParaRPr lang="zh-CN" altLang="en-US" dirty="0">
              <a:effectLst>
                <a:outerShdw blurRad="38100" dist="38100" dir="2700000" algn="tl">
                  <a:srgbClr val="000000">
                    <a:alpha val="43137"/>
                  </a:srgbClr>
                </a:outerShdw>
              </a:effectLst>
              <a:latin typeface="+mj-ea"/>
              <a:ea typeface="+mj-ea"/>
            </a:endParaRPr>
          </a:p>
        </p:txBody>
      </p:sp>
      <p:sp>
        <p:nvSpPr>
          <p:cNvPr id="4" name="Rectangle 10"/>
          <p:cNvSpPr>
            <a:spLocks noChangeArrowheads="1"/>
          </p:cNvSpPr>
          <p:nvPr/>
        </p:nvSpPr>
        <p:spPr bwMode="auto">
          <a:xfrm>
            <a:off x="5896025" y="3670816"/>
            <a:ext cx="2733675" cy="236538"/>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noFill/>
            <a:miter lim="800000"/>
            <a:headEnd/>
            <a:tailEnd/>
          </a:ln>
          <a:effectLst/>
        </p:spPr>
        <p:txBody>
          <a:bodyPr lIns="76197" tIns="38098" rIns="76197" bIns="38098" anchor="ctr"/>
          <a:lstStyle/>
          <a:p>
            <a:pPr algn="ctr">
              <a:defRPr/>
            </a:pPr>
            <a:r>
              <a:rPr lang="zh-CN" altLang="en-US" sz="1300" dirty="0">
                <a:effectLst>
                  <a:outerShdw blurRad="38100" dist="38100" dir="2700000" algn="tl">
                    <a:srgbClr val="000000">
                      <a:alpha val="43137"/>
                    </a:srgbClr>
                  </a:outerShdw>
                </a:effectLst>
                <a:latin typeface="微软雅黑" pitchFamily="34" charset="-122"/>
                <a:ea typeface="微软雅黑" pitchFamily="34" charset="-122"/>
              </a:rPr>
              <a:t>硬件</a:t>
            </a:r>
            <a:endParaRPr lang="en-US" sz="13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Rectangle 11"/>
          <p:cNvSpPr>
            <a:spLocks noChangeArrowheads="1"/>
          </p:cNvSpPr>
          <p:nvPr/>
        </p:nvSpPr>
        <p:spPr bwMode="auto">
          <a:xfrm>
            <a:off x="5900787" y="3346966"/>
            <a:ext cx="2714625" cy="236538"/>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76197" tIns="38098" rIns="76197" bIns="38098" anchor="ctr"/>
          <a:lstStyle/>
          <a:p>
            <a:pPr algn="ctr">
              <a:defRPr/>
            </a:pPr>
            <a:r>
              <a:rPr lang="en-US" sz="1200" dirty="0">
                <a:effectLst>
                  <a:outerShdw blurRad="38100" dist="38100" dir="2700000" algn="tl">
                    <a:srgbClr val="000000">
                      <a:alpha val="43137"/>
                    </a:srgbClr>
                  </a:outerShdw>
                </a:effectLst>
                <a:latin typeface="微软雅黑" pitchFamily="34" charset="-122"/>
                <a:ea typeface="微软雅黑" pitchFamily="34" charset="-122"/>
              </a:rPr>
              <a:t>Hypervisor</a:t>
            </a:r>
          </a:p>
        </p:txBody>
      </p:sp>
      <p:sp>
        <p:nvSpPr>
          <p:cNvPr id="6" name="Rectangle 12"/>
          <p:cNvSpPr>
            <a:spLocks noChangeArrowheads="1"/>
          </p:cNvSpPr>
          <p:nvPr/>
        </p:nvSpPr>
        <p:spPr bwMode="auto">
          <a:xfrm>
            <a:off x="5913487" y="1956316"/>
            <a:ext cx="903288" cy="1295400"/>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76197" tIns="38098" rIns="76197" bIns="38098" anchor="ctr"/>
          <a:lstStyle/>
          <a:p>
            <a:pPr algn="ctr">
              <a:defRPr/>
            </a:pP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Rectangle 13"/>
          <p:cNvSpPr>
            <a:spLocks noChangeArrowheads="1"/>
          </p:cNvSpPr>
          <p:nvPr/>
        </p:nvSpPr>
        <p:spPr bwMode="auto">
          <a:xfrm>
            <a:off x="6912025" y="1956316"/>
            <a:ext cx="804862" cy="1295400"/>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chemeClr val="tx1"/>
            </a:solidFill>
            <a:miter lim="800000"/>
            <a:headEnd/>
            <a:tailEnd/>
          </a:ln>
          <a:effectLst/>
        </p:spPr>
        <p:txBody>
          <a:bodyPr wrap="none" lIns="76197" tIns="38098" rIns="76197" bIns="38098" anchor="ctr"/>
          <a:lstStyle/>
          <a:p>
            <a:pPr algn="ctr">
              <a:defRPr/>
            </a:pPr>
            <a:r>
              <a:rPr lang="en-US" sz="1200" dirty="0">
                <a:effectLst>
                  <a:outerShdw blurRad="38100" dist="38100" dir="2700000" algn="tl">
                    <a:srgbClr val="000000">
                      <a:alpha val="43137"/>
                    </a:srgbClr>
                  </a:outerShdw>
                </a:effectLst>
                <a:latin typeface="微软雅黑" pitchFamily="34" charset="-122"/>
                <a:ea typeface="微软雅黑" pitchFamily="34" charset="-122"/>
              </a:rPr>
              <a:t>VM 2</a:t>
            </a:r>
          </a:p>
          <a:p>
            <a:pPr algn="ctr">
              <a:defRP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子分区</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Rectangle 14"/>
          <p:cNvSpPr>
            <a:spLocks noChangeArrowheads="1"/>
          </p:cNvSpPr>
          <p:nvPr/>
        </p:nvSpPr>
        <p:spPr bwMode="auto">
          <a:xfrm>
            <a:off x="7812137" y="1956316"/>
            <a:ext cx="803275" cy="1295400"/>
          </a:xfrm>
          <a:prstGeom prst="rect">
            <a:avLst/>
          </a:prstGeom>
          <a:gradFill rotWithShape="1">
            <a:gsLst>
              <a:gs pos="0">
                <a:schemeClr val="hlink"/>
              </a:gs>
              <a:gs pos="50000">
                <a:schemeClr val="hlink">
                  <a:gamma/>
                  <a:tint val="73725"/>
                  <a:invGamma/>
                </a:schemeClr>
              </a:gs>
              <a:gs pos="100000">
                <a:schemeClr val="hlink"/>
              </a:gs>
            </a:gsLst>
            <a:lin ang="2700000" scaled="1"/>
          </a:gradFill>
          <a:ln w="9525" algn="ctr">
            <a:solidFill>
              <a:schemeClr val="tx1"/>
            </a:solidFill>
            <a:miter lim="800000"/>
            <a:headEnd/>
            <a:tailEnd/>
          </a:ln>
          <a:effectLst/>
        </p:spPr>
        <p:txBody>
          <a:bodyPr wrap="none" lIns="76197" tIns="38098" rIns="76197" bIns="38098" anchor="ctr"/>
          <a:lstStyle/>
          <a:p>
            <a:pPr algn="ctr">
              <a:defRPr/>
            </a:pPr>
            <a:r>
              <a:rPr lang="en-US" sz="1200" dirty="0">
                <a:effectLst>
                  <a:outerShdw blurRad="38100" dist="38100" dir="2700000" algn="tl">
                    <a:srgbClr val="000000">
                      <a:alpha val="43137"/>
                    </a:srgbClr>
                  </a:outerShdw>
                </a:effectLst>
                <a:latin typeface="微软雅黑" pitchFamily="34" charset="-122"/>
                <a:ea typeface="微软雅黑" pitchFamily="34" charset="-122"/>
              </a:rPr>
              <a:t>VM 3</a:t>
            </a:r>
          </a:p>
          <a:p>
            <a:pPr algn="ctr">
              <a:defRP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子分区</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Rectangle 15"/>
          <p:cNvSpPr>
            <a:spLocks noChangeArrowheads="1"/>
          </p:cNvSpPr>
          <p:nvPr/>
        </p:nvSpPr>
        <p:spPr bwMode="auto">
          <a:xfrm>
            <a:off x="5981750" y="2392879"/>
            <a:ext cx="768350" cy="512762"/>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wrap="none" lIns="76197" tIns="38098" rIns="76197" bIns="38098" anchor="ctr"/>
          <a:lstStyle/>
          <a:p>
            <a:pPr algn="ctr">
              <a:lnSpc>
                <a:spcPct val="90000"/>
              </a:lnSpc>
              <a:defRPr/>
            </a:pP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虚拟栈</a:t>
            </a:r>
            <a:endParaRPr lang="en-US" sz="12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Text Box 16"/>
          <p:cNvSpPr txBox="1">
            <a:spLocks noChangeArrowheads="1"/>
          </p:cNvSpPr>
          <p:nvPr/>
        </p:nvSpPr>
        <p:spPr bwMode="auto">
          <a:xfrm>
            <a:off x="6059537" y="2019816"/>
            <a:ext cx="711200" cy="331788"/>
          </a:xfrm>
          <a:prstGeom prst="rect">
            <a:avLst/>
          </a:prstGeom>
          <a:solidFill>
            <a:schemeClr val="hlink"/>
          </a:solidFill>
          <a:ln w="9525" algn="ctr">
            <a:noFill/>
            <a:miter lim="800000"/>
            <a:headEnd/>
            <a:tailEnd/>
          </a:ln>
        </p:spPr>
        <p:txBody>
          <a:bodyPr wrap="none" lIns="76197" tIns="38098" rIns="76197" bIns="38098" anchor="ctr"/>
          <a:lstStyle/>
          <a:p>
            <a:pPr algn="ctr"/>
            <a:r>
              <a:rPr lang="en-US" altLang="zh-CN" sz="1200" dirty="0">
                <a:effectLst>
                  <a:outerShdw blurRad="38100" dist="38100" dir="2700000" algn="tl">
                    <a:srgbClr val="000000">
                      <a:alpha val="43137"/>
                    </a:srgbClr>
                  </a:outerShdw>
                </a:effectLst>
                <a:latin typeface="微软雅黑" pitchFamily="34" charset="-122"/>
                <a:ea typeface="微软雅黑" pitchFamily="34" charset="-122"/>
              </a:rPr>
              <a:t>VM 1</a:t>
            </a:r>
            <a:br>
              <a:rPr lang="en-US" altLang="zh-CN" sz="1200" dirty="0">
                <a:effectLst>
                  <a:outerShdw blurRad="38100" dist="38100" dir="2700000" algn="tl">
                    <a:srgbClr val="000000">
                      <a:alpha val="43137"/>
                    </a:srgbClr>
                  </a:outerShdw>
                </a:effectLst>
                <a:latin typeface="微软雅黑" pitchFamily="34" charset="-122"/>
                <a:ea typeface="微软雅黑" pitchFamily="34" charset="-122"/>
              </a:rPr>
            </a:br>
            <a:r>
              <a:rPr lang="zh-CN" altLang="en-US" sz="1200" dirty="0" smtClean="0">
                <a:effectLst>
                  <a:outerShdw blurRad="38100" dist="38100" dir="2700000" algn="tl">
                    <a:srgbClr val="000000">
                      <a:alpha val="43137"/>
                    </a:srgbClr>
                  </a:outerShdw>
                </a:effectLst>
                <a:latin typeface="微软雅黑" pitchFamily="34" charset="-122"/>
                <a:ea typeface="微软雅黑" pitchFamily="34" charset="-122"/>
              </a:rPr>
              <a:t>父分区</a:t>
            </a:r>
            <a:endParaRPr lang="en-US" altLang="zh-CN" sz="1200" dirty="0">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11" name="Group 25"/>
          <p:cNvGrpSpPr>
            <a:grpSpLocks/>
          </p:cNvGrpSpPr>
          <p:nvPr/>
        </p:nvGrpSpPr>
        <p:grpSpPr bwMode="auto">
          <a:xfrm>
            <a:off x="6939012" y="2938979"/>
            <a:ext cx="747713" cy="276225"/>
            <a:chOff x="1488" y="3120"/>
            <a:chExt cx="438" cy="192"/>
          </a:xfrm>
        </p:grpSpPr>
        <p:sp>
          <p:nvSpPr>
            <p:cNvPr id="12" name="Rectangle 26"/>
            <p:cNvSpPr>
              <a:spLocks noChangeArrowheads="1"/>
            </p:cNvSpPr>
            <p:nvPr/>
          </p:nvSpPr>
          <p:spPr bwMode="auto">
            <a:xfrm>
              <a:off x="1542" y="3169"/>
              <a:ext cx="384" cy="143"/>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en-US" sz="800" dirty="0">
                  <a:effectLst>
                    <a:outerShdw blurRad="38100" dist="38100" dir="2700000" algn="tl">
                      <a:srgbClr val="000000">
                        <a:alpha val="43137"/>
                      </a:srgbClr>
                    </a:outerShdw>
                  </a:effectLst>
                  <a:latin typeface="微软雅黑" pitchFamily="34" charset="-122"/>
                  <a:ea typeface="微软雅黑" pitchFamily="34" charset="-122"/>
                </a:rPr>
                <a:t>Drivers</a:t>
              </a:r>
            </a:p>
          </p:txBody>
        </p:sp>
        <p:sp>
          <p:nvSpPr>
            <p:cNvPr id="13" name="Rectangle 27"/>
            <p:cNvSpPr>
              <a:spLocks noChangeArrowheads="1"/>
            </p:cNvSpPr>
            <p:nvPr/>
          </p:nvSpPr>
          <p:spPr bwMode="auto">
            <a:xfrm>
              <a:off x="1518" y="3144"/>
              <a:ext cx="384" cy="143"/>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en-US" sz="800" dirty="0">
                  <a:effectLst>
                    <a:outerShdw blurRad="38100" dist="38100" dir="2700000" algn="tl">
                      <a:srgbClr val="000000">
                        <a:alpha val="43137"/>
                      </a:srgbClr>
                    </a:outerShdw>
                  </a:effectLst>
                  <a:latin typeface="微软雅黑" pitchFamily="34" charset="-122"/>
                  <a:ea typeface="微软雅黑" pitchFamily="34" charset="-122"/>
                </a:rPr>
                <a:t>Drivers</a:t>
              </a:r>
            </a:p>
          </p:txBody>
        </p:sp>
        <p:sp>
          <p:nvSpPr>
            <p:cNvPr id="14" name="Rectangle 28"/>
            <p:cNvSpPr>
              <a:spLocks noChangeArrowheads="1"/>
            </p:cNvSpPr>
            <p:nvPr/>
          </p:nvSpPr>
          <p:spPr bwMode="auto">
            <a:xfrm>
              <a:off x="1488" y="3120"/>
              <a:ext cx="384" cy="145"/>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驱动程序</a:t>
              </a:r>
              <a:endParaRPr lang="en-US" sz="1000"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5" name="Group 29"/>
          <p:cNvGrpSpPr>
            <a:grpSpLocks/>
          </p:cNvGrpSpPr>
          <p:nvPr/>
        </p:nvGrpSpPr>
        <p:grpSpPr bwMode="auto">
          <a:xfrm>
            <a:off x="7845475" y="2938979"/>
            <a:ext cx="746125" cy="276225"/>
            <a:chOff x="1488" y="3120"/>
            <a:chExt cx="438" cy="192"/>
          </a:xfrm>
        </p:grpSpPr>
        <p:sp>
          <p:nvSpPr>
            <p:cNvPr id="16" name="Rectangle 30"/>
            <p:cNvSpPr>
              <a:spLocks noChangeArrowheads="1"/>
            </p:cNvSpPr>
            <p:nvPr/>
          </p:nvSpPr>
          <p:spPr bwMode="auto">
            <a:xfrm>
              <a:off x="1542" y="3169"/>
              <a:ext cx="384" cy="143"/>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en-US" sz="800" dirty="0">
                  <a:effectLst>
                    <a:outerShdw blurRad="38100" dist="38100" dir="2700000" algn="tl">
                      <a:srgbClr val="000000">
                        <a:alpha val="43137"/>
                      </a:srgbClr>
                    </a:outerShdw>
                  </a:effectLst>
                  <a:latin typeface="微软雅黑" pitchFamily="34" charset="-122"/>
                  <a:ea typeface="微软雅黑" pitchFamily="34" charset="-122"/>
                </a:rPr>
                <a:t>Drivers</a:t>
              </a:r>
            </a:p>
          </p:txBody>
        </p:sp>
        <p:sp>
          <p:nvSpPr>
            <p:cNvPr id="17" name="Rectangle 31"/>
            <p:cNvSpPr>
              <a:spLocks noChangeArrowheads="1"/>
            </p:cNvSpPr>
            <p:nvPr/>
          </p:nvSpPr>
          <p:spPr bwMode="auto">
            <a:xfrm>
              <a:off x="1518" y="3144"/>
              <a:ext cx="384" cy="143"/>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en-US" sz="800" dirty="0">
                  <a:effectLst>
                    <a:outerShdw blurRad="38100" dist="38100" dir="2700000" algn="tl">
                      <a:srgbClr val="000000">
                        <a:alpha val="43137"/>
                      </a:srgbClr>
                    </a:outerShdw>
                  </a:effectLst>
                  <a:latin typeface="微软雅黑" pitchFamily="34" charset="-122"/>
                  <a:ea typeface="微软雅黑" pitchFamily="34" charset="-122"/>
                </a:rPr>
                <a:t>Drivers</a:t>
              </a:r>
            </a:p>
          </p:txBody>
        </p:sp>
        <p:sp>
          <p:nvSpPr>
            <p:cNvPr id="18" name="Rectangle 32"/>
            <p:cNvSpPr>
              <a:spLocks noChangeArrowheads="1"/>
            </p:cNvSpPr>
            <p:nvPr/>
          </p:nvSpPr>
          <p:spPr bwMode="auto">
            <a:xfrm>
              <a:off x="1488" y="3120"/>
              <a:ext cx="384" cy="145"/>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驱动程序</a:t>
              </a:r>
              <a:endParaRPr lang="en-US" sz="1000" dirty="0">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9" name="Group 34"/>
          <p:cNvGrpSpPr>
            <a:grpSpLocks/>
          </p:cNvGrpSpPr>
          <p:nvPr/>
        </p:nvGrpSpPr>
        <p:grpSpPr bwMode="auto">
          <a:xfrm>
            <a:off x="5980162" y="2929454"/>
            <a:ext cx="774700" cy="276225"/>
            <a:chOff x="1488" y="3120"/>
            <a:chExt cx="438" cy="192"/>
          </a:xfrm>
        </p:grpSpPr>
        <p:sp>
          <p:nvSpPr>
            <p:cNvPr id="20" name="Rectangle 35"/>
            <p:cNvSpPr>
              <a:spLocks noChangeArrowheads="1"/>
            </p:cNvSpPr>
            <p:nvPr/>
          </p:nvSpPr>
          <p:spPr bwMode="auto">
            <a:xfrm>
              <a:off x="1542" y="3169"/>
              <a:ext cx="384" cy="143"/>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en-US" sz="800" dirty="0">
                  <a:effectLst>
                    <a:outerShdw blurRad="38100" dist="38100" dir="2700000" algn="tl">
                      <a:srgbClr val="000000">
                        <a:alpha val="43137"/>
                      </a:srgbClr>
                    </a:outerShdw>
                  </a:effectLst>
                  <a:latin typeface="微软雅黑" pitchFamily="34" charset="-122"/>
                  <a:ea typeface="微软雅黑" pitchFamily="34" charset="-122"/>
                </a:rPr>
                <a:t>Drivers</a:t>
              </a:r>
            </a:p>
          </p:txBody>
        </p:sp>
        <p:sp>
          <p:nvSpPr>
            <p:cNvPr id="21" name="Rectangle 36"/>
            <p:cNvSpPr>
              <a:spLocks noChangeArrowheads="1"/>
            </p:cNvSpPr>
            <p:nvPr/>
          </p:nvSpPr>
          <p:spPr bwMode="auto">
            <a:xfrm>
              <a:off x="1518" y="3144"/>
              <a:ext cx="384" cy="143"/>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en-US" sz="800" dirty="0">
                  <a:effectLst>
                    <a:outerShdw blurRad="38100" dist="38100" dir="2700000" algn="tl">
                      <a:srgbClr val="000000">
                        <a:alpha val="43137"/>
                      </a:srgbClr>
                    </a:outerShdw>
                  </a:effectLst>
                  <a:latin typeface="微软雅黑" pitchFamily="34" charset="-122"/>
                  <a:ea typeface="微软雅黑" pitchFamily="34" charset="-122"/>
                </a:rPr>
                <a:t>Drivers</a:t>
              </a:r>
            </a:p>
          </p:txBody>
        </p:sp>
        <p:sp>
          <p:nvSpPr>
            <p:cNvPr id="22" name="Rectangle 37"/>
            <p:cNvSpPr>
              <a:spLocks noChangeArrowheads="1"/>
            </p:cNvSpPr>
            <p:nvPr/>
          </p:nvSpPr>
          <p:spPr bwMode="auto">
            <a:xfrm>
              <a:off x="1488" y="3120"/>
              <a:ext cx="384" cy="145"/>
            </a:xfrm>
            <a:prstGeom prst="rect">
              <a:avLst/>
            </a:prstGeom>
            <a:gradFill rotWithShape="1">
              <a:gsLst>
                <a:gs pos="0">
                  <a:schemeClr val="accent1"/>
                </a:gs>
                <a:gs pos="50000">
                  <a:schemeClr val="accent1">
                    <a:gamma/>
                    <a:tint val="33725"/>
                    <a:invGamma/>
                  </a:schemeClr>
                </a:gs>
                <a:gs pos="100000">
                  <a:schemeClr val="accent1"/>
                </a:gs>
              </a:gsLst>
              <a:lin ang="2700000" scaled="1"/>
            </a:gradFill>
            <a:ln w="9525">
              <a:solidFill>
                <a:schemeClr val="bg2"/>
              </a:solidFill>
              <a:miter lim="800000"/>
              <a:headEnd/>
              <a:tailEnd/>
            </a:ln>
            <a:effectLst/>
          </p:spPr>
          <p:txBody>
            <a:bodyPr wrap="none" anchor="ctr"/>
            <a:lstStyle/>
            <a:p>
              <a:pPr algn="ctr">
                <a:defRPr/>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驱动程序</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0"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edge">
                                      <p:cBhvr>
                                        <p:cTn id="5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46075"/>
            <a:ext cx="6786563" cy="868363"/>
          </a:xfrm>
          <a:prstGeom prst="rect">
            <a:avLst/>
          </a:prstGeom>
        </p:spPr>
        <p:txBody>
          <a:bodyPr/>
          <a:lstStyle/>
          <a:p>
            <a:r>
              <a:rPr lang="en-US" altLang="zh-CN" dirty="0" smtClean="0">
                <a:effectLst>
                  <a:outerShdw blurRad="38100" dist="38100" dir="2700000" algn="tl">
                    <a:srgbClr val="000000">
                      <a:alpha val="43137"/>
                    </a:srgbClr>
                  </a:outerShdw>
                </a:effectLst>
                <a:latin typeface="+mj-ea"/>
                <a:ea typeface="+mj-ea"/>
              </a:rPr>
              <a:t>Hyper-V</a:t>
            </a:r>
            <a:r>
              <a:rPr lang="zh-CN" altLang="en-US" dirty="0" smtClean="0">
                <a:effectLst>
                  <a:outerShdw blurRad="38100" dist="38100" dir="2700000" algn="tl">
                    <a:srgbClr val="000000">
                      <a:alpha val="43137"/>
                    </a:srgbClr>
                  </a:outerShdw>
                </a:effectLst>
                <a:latin typeface="+mj-ea"/>
                <a:ea typeface="+mj-ea"/>
              </a:rPr>
              <a:t>是怎么启动的？</a:t>
            </a:r>
            <a:endParaRPr lang="zh-CN" altLang="en-US" dirty="0">
              <a:effectLst>
                <a:outerShdw blurRad="38100" dist="38100" dir="2700000" algn="tl">
                  <a:srgbClr val="000000">
                    <a:alpha val="43137"/>
                  </a:srgbClr>
                </a:outerShdw>
              </a:effectLst>
              <a:latin typeface="+mj-ea"/>
              <a:ea typeface="+mj-ea"/>
            </a:endParaRPr>
          </a:p>
        </p:txBody>
      </p:sp>
      <p:sp>
        <p:nvSpPr>
          <p:cNvPr id="3" name="文本占位符 2"/>
          <p:cNvSpPr>
            <a:spLocks noGrp="1"/>
          </p:cNvSpPr>
          <p:nvPr>
            <p:ph type="body" sz="quarter" idx="4294967295"/>
          </p:nvPr>
        </p:nvSpPr>
        <p:spPr>
          <a:xfrm>
            <a:off x="857250" y="1785938"/>
            <a:ext cx="8286750" cy="2357437"/>
          </a:xfrm>
          <a:prstGeom prst="rect">
            <a:avLst/>
          </a:prstGeom>
        </p:spPr>
        <p:txBody>
          <a:bodyPr/>
          <a:lstStyle/>
          <a:p>
            <a:r>
              <a:rPr lang="zh-CN" altLang="en-US" sz="2000" dirty="0" smtClean="0">
                <a:effectLst>
                  <a:outerShdw blurRad="38100" dist="38100" dir="2700000" algn="tl">
                    <a:srgbClr val="000000">
                      <a:alpha val="43137"/>
                    </a:srgbClr>
                  </a:outerShdw>
                </a:effectLst>
                <a:latin typeface="+mj-ea"/>
                <a:ea typeface="+mj-ea"/>
              </a:rPr>
              <a:t>系统检查</a:t>
            </a:r>
            <a:r>
              <a:rPr lang="en-US" altLang="zh-CN" sz="2000" dirty="0" smtClean="0">
                <a:effectLst>
                  <a:outerShdw blurRad="38100" dist="38100" dir="2700000" algn="tl">
                    <a:srgbClr val="000000">
                      <a:alpha val="43137"/>
                    </a:srgbClr>
                  </a:outerShdw>
                </a:effectLst>
                <a:latin typeface="+mj-ea"/>
                <a:ea typeface="+mj-ea"/>
              </a:rPr>
              <a:t>BCDEDIT</a:t>
            </a:r>
            <a:r>
              <a:rPr lang="zh-CN" altLang="en-US" sz="2000" dirty="0" smtClean="0">
                <a:effectLst>
                  <a:outerShdw blurRad="38100" dist="38100" dir="2700000" algn="tl">
                    <a:srgbClr val="000000">
                      <a:alpha val="43137"/>
                    </a:srgbClr>
                  </a:outerShdw>
                </a:effectLst>
                <a:latin typeface="+mj-ea"/>
                <a:ea typeface="+mj-ea"/>
              </a:rPr>
              <a:t>，查看是否允许</a:t>
            </a:r>
            <a:r>
              <a:rPr lang="en-US" altLang="zh-CN" sz="2000" dirty="0" smtClean="0">
                <a:effectLst>
                  <a:outerShdw blurRad="38100" dist="38100" dir="2700000" algn="tl">
                    <a:srgbClr val="000000">
                      <a:alpha val="43137"/>
                    </a:srgbClr>
                  </a:outerShdw>
                </a:effectLst>
                <a:latin typeface="+mj-ea"/>
                <a:ea typeface="+mj-ea"/>
              </a:rPr>
              <a:t>Hypervisor</a:t>
            </a:r>
            <a:r>
              <a:rPr lang="zh-CN" altLang="en-US" sz="2000" dirty="0" smtClean="0">
                <a:effectLst>
                  <a:outerShdw blurRad="38100" dist="38100" dir="2700000" algn="tl">
                    <a:srgbClr val="000000">
                      <a:alpha val="43137"/>
                    </a:srgbClr>
                  </a:outerShdw>
                </a:effectLst>
                <a:latin typeface="+mj-ea"/>
                <a:ea typeface="+mj-ea"/>
              </a:rPr>
              <a:t>启动</a:t>
            </a:r>
            <a:endParaRPr lang="en-US" altLang="zh-CN" sz="2000" dirty="0" smtClean="0">
              <a:effectLst>
                <a:outerShdw blurRad="38100" dist="38100" dir="2700000" algn="tl">
                  <a:srgbClr val="000000">
                    <a:alpha val="43137"/>
                  </a:srgbClr>
                </a:outerShdw>
              </a:effectLst>
              <a:latin typeface="+mj-ea"/>
              <a:ea typeface="+mj-ea"/>
            </a:endParaRPr>
          </a:p>
          <a:p>
            <a:r>
              <a:rPr lang="zh-CN" altLang="en-US" sz="2000" dirty="0" smtClean="0">
                <a:effectLst>
                  <a:outerShdw blurRad="38100" dist="38100" dir="2700000" algn="tl">
                    <a:srgbClr val="000000">
                      <a:alpha val="43137"/>
                    </a:srgbClr>
                  </a:outerShdw>
                </a:effectLst>
                <a:latin typeface="+mj-ea"/>
                <a:ea typeface="+mj-ea"/>
              </a:rPr>
              <a:t>启动</a:t>
            </a:r>
            <a:r>
              <a:rPr lang="en-US" altLang="zh-CN" sz="2000" dirty="0" smtClean="0">
                <a:effectLst>
                  <a:outerShdw blurRad="38100" dist="38100" dir="2700000" algn="tl">
                    <a:srgbClr val="000000">
                      <a:alpha val="43137"/>
                    </a:srgbClr>
                  </a:outerShdw>
                </a:effectLst>
                <a:latin typeface="+mj-ea"/>
                <a:ea typeface="+mj-ea"/>
              </a:rPr>
              <a:t>Hvboot.sys</a:t>
            </a:r>
            <a:r>
              <a:rPr lang="zh-CN" altLang="en-US" sz="2000" dirty="0" smtClean="0">
                <a:effectLst>
                  <a:outerShdw blurRad="38100" dist="38100" dir="2700000" algn="tl">
                    <a:srgbClr val="000000">
                      <a:alpha val="43137"/>
                    </a:srgbClr>
                  </a:outerShdw>
                </a:effectLst>
                <a:latin typeface="+mj-ea"/>
                <a:ea typeface="+mj-ea"/>
              </a:rPr>
              <a:t>驱动，这是</a:t>
            </a:r>
            <a:r>
              <a:rPr lang="en-US" altLang="zh-CN" sz="2000" dirty="0" smtClean="0">
                <a:effectLst>
                  <a:outerShdw blurRad="38100" dist="38100" dir="2700000" algn="tl">
                    <a:srgbClr val="000000">
                      <a:alpha val="43137"/>
                    </a:srgbClr>
                  </a:outerShdw>
                </a:effectLst>
                <a:latin typeface="+mj-ea"/>
                <a:ea typeface="+mj-ea"/>
              </a:rPr>
              <a:t>Hypervisor</a:t>
            </a:r>
            <a:r>
              <a:rPr lang="zh-CN" altLang="en-US" sz="2000" dirty="0" smtClean="0">
                <a:effectLst>
                  <a:outerShdw blurRad="38100" dist="38100" dir="2700000" algn="tl">
                    <a:srgbClr val="000000">
                      <a:alpha val="43137"/>
                    </a:srgbClr>
                  </a:outerShdw>
                </a:effectLst>
                <a:latin typeface="+mj-ea"/>
                <a:ea typeface="+mj-ea"/>
              </a:rPr>
              <a:t>的引导设备驱动</a:t>
            </a:r>
            <a:endParaRPr lang="en-US" altLang="zh-CN" sz="2000" dirty="0" smtClean="0">
              <a:effectLst>
                <a:outerShdw blurRad="38100" dist="38100" dir="2700000" algn="tl">
                  <a:srgbClr val="000000">
                    <a:alpha val="43137"/>
                  </a:srgbClr>
                </a:outerShdw>
              </a:effectLst>
              <a:latin typeface="+mj-ea"/>
              <a:ea typeface="+mj-ea"/>
            </a:endParaRPr>
          </a:p>
          <a:p>
            <a:r>
              <a:rPr lang="zh-CN" altLang="en-US" sz="2000" dirty="0" smtClean="0">
                <a:effectLst>
                  <a:outerShdw blurRad="38100" dist="38100" dir="2700000" algn="tl">
                    <a:srgbClr val="000000">
                      <a:alpha val="43137"/>
                    </a:srgbClr>
                  </a:outerShdw>
                </a:effectLst>
                <a:latin typeface="+mj-ea"/>
                <a:ea typeface="+mj-ea"/>
              </a:rPr>
              <a:t>负责加载</a:t>
            </a:r>
            <a:r>
              <a:rPr lang="en-US" altLang="zh-CN" sz="2000" dirty="0" smtClean="0">
                <a:effectLst>
                  <a:outerShdw blurRad="38100" dist="38100" dir="2700000" algn="tl">
                    <a:srgbClr val="000000">
                      <a:alpha val="43137"/>
                    </a:srgbClr>
                  </a:outerShdw>
                </a:effectLst>
                <a:latin typeface="+mj-ea"/>
                <a:ea typeface="+mj-ea"/>
              </a:rPr>
              <a:t>Hypervisor</a:t>
            </a:r>
            <a:r>
              <a:rPr lang="zh-CN" altLang="en-US" sz="2000" dirty="0" smtClean="0">
                <a:effectLst>
                  <a:outerShdw blurRad="38100" dist="38100" dir="2700000" algn="tl">
                    <a:srgbClr val="000000">
                      <a:alpha val="43137"/>
                    </a:srgbClr>
                  </a:outerShdw>
                </a:effectLst>
                <a:latin typeface="+mj-ea"/>
                <a:ea typeface="+mj-ea"/>
              </a:rPr>
              <a:t>：</a:t>
            </a:r>
            <a:endParaRPr lang="en-US" altLang="zh-CN" sz="2000" dirty="0" smtClean="0">
              <a:effectLst>
                <a:outerShdw blurRad="38100" dist="38100" dir="2700000" algn="tl">
                  <a:srgbClr val="000000">
                    <a:alpha val="43137"/>
                  </a:srgbClr>
                </a:outerShdw>
              </a:effectLst>
              <a:latin typeface="+mj-ea"/>
              <a:ea typeface="+mj-ea"/>
            </a:endParaRPr>
          </a:p>
          <a:p>
            <a:pPr lvl="1"/>
            <a:r>
              <a:rPr lang="en-US" altLang="zh-CN" sz="1600" dirty="0" smtClean="0">
                <a:effectLst>
                  <a:outerShdw blurRad="38100" dist="38100" dir="2700000" algn="tl">
                    <a:srgbClr val="000000">
                      <a:alpha val="43137"/>
                    </a:srgbClr>
                  </a:outerShdw>
                </a:effectLst>
                <a:latin typeface="+mj-ea"/>
                <a:ea typeface="+mj-ea"/>
              </a:rPr>
              <a:t>AMD-V: %</a:t>
            </a:r>
            <a:r>
              <a:rPr lang="en-US" altLang="zh-CN" sz="1600" dirty="0" err="1" smtClean="0">
                <a:effectLst>
                  <a:outerShdw blurRad="38100" dist="38100" dir="2700000" algn="tl">
                    <a:srgbClr val="000000">
                      <a:alpha val="43137"/>
                    </a:srgbClr>
                  </a:outerShdw>
                </a:effectLst>
                <a:latin typeface="+mj-ea"/>
                <a:ea typeface="+mj-ea"/>
              </a:rPr>
              <a:t>Systemroot</a:t>
            </a:r>
            <a:r>
              <a:rPr lang="en-US" altLang="zh-CN" sz="1600" dirty="0" smtClean="0">
                <a:effectLst>
                  <a:outerShdw blurRad="38100" dist="38100" dir="2700000" algn="tl">
                    <a:srgbClr val="000000">
                      <a:alpha val="43137"/>
                    </a:srgbClr>
                  </a:outerShdw>
                </a:effectLst>
                <a:latin typeface="+mj-ea"/>
                <a:ea typeface="+mj-ea"/>
              </a:rPr>
              <a:t>%\System32\Hvax64.exe</a:t>
            </a:r>
            <a:endParaRPr lang="zh-CN" altLang="zh-CN" sz="1600" dirty="0" smtClean="0">
              <a:effectLst>
                <a:outerShdw blurRad="38100" dist="38100" dir="2700000" algn="tl">
                  <a:srgbClr val="000000">
                    <a:alpha val="43137"/>
                  </a:srgbClr>
                </a:outerShdw>
              </a:effectLst>
              <a:latin typeface="+mj-ea"/>
              <a:ea typeface="+mj-ea"/>
            </a:endParaRPr>
          </a:p>
          <a:p>
            <a:pPr lvl="1"/>
            <a:r>
              <a:rPr lang="en-US" altLang="zh-CN" sz="1600" dirty="0" smtClean="0">
                <a:effectLst>
                  <a:outerShdw blurRad="38100" dist="38100" dir="2700000" algn="tl">
                    <a:srgbClr val="000000">
                      <a:alpha val="43137"/>
                    </a:srgbClr>
                  </a:outerShdw>
                </a:effectLst>
                <a:latin typeface="+mj-ea"/>
                <a:ea typeface="+mj-ea"/>
              </a:rPr>
              <a:t>Intel VT: %</a:t>
            </a:r>
            <a:r>
              <a:rPr lang="en-US" altLang="zh-CN" sz="1600" dirty="0" err="1" smtClean="0">
                <a:effectLst>
                  <a:outerShdw blurRad="38100" dist="38100" dir="2700000" algn="tl">
                    <a:srgbClr val="000000">
                      <a:alpha val="43137"/>
                    </a:srgbClr>
                  </a:outerShdw>
                </a:effectLst>
                <a:latin typeface="+mj-ea"/>
                <a:ea typeface="+mj-ea"/>
              </a:rPr>
              <a:t>Systemroot</a:t>
            </a:r>
            <a:r>
              <a:rPr lang="en-US" altLang="zh-CN" sz="1600" dirty="0" smtClean="0">
                <a:effectLst>
                  <a:outerShdw blurRad="38100" dist="38100" dir="2700000" algn="tl">
                    <a:srgbClr val="000000">
                      <a:alpha val="43137"/>
                    </a:srgbClr>
                  </a:outerShdw>
                </a:effectLst>
                <a:latin typeface="+mj-ea"/>
                <a:ea typeface="+mj-ea"/>
              </a:rPr>
              <a:t>%\System32\Hvix64.exe</a:t>
            </a:r>
            <a:endParaRPr lang="zh-CN" altLang="zh-CN" sz="1600" dirty="0" smtClean="0">
              <a:effectLst>
                <a:outerShdw blurRad="38100" dist="38100" dir="2700000" algn="tl">
                  <a:srgbClr val="000000">
                    <a:alpha val="43137"/>
                  </a:srgbClr>
                </a:outerShdw>
              </a:effectLst>
              <a:latin typeface="+mj-ea"/>
              <a:ea typeface="+mj-ea"/>
            </a:endParaRPr>
          </a:p>
          <a:p>
            <a:r>
              <a:rPr lang="en-US" altLang="zh-CN" sz="2000" dirty="0" smtClean="0">
                <a:effectLst>
                  <a:outerShdw blurRad="38100" dist="38100" dir="2700000" algn="tl">
                    <a:srgbClr val="000000">
                      <a:alpha val="43137"/>
                    </a:srgbClr>
                  </a:outerShdw>
                </a:effectLst>
                <a:latin typeface="+mj-ea"/>
                <a:ea typeface="+mj-ea"/>
              </a:rPr>
              <a:t>Hypervisor</a:t>
            </a:r>
            <a:r>
              <a:rPr lang="zh-CN" altLang="en-US" sz="2000" dirty="0" smtClean="0">
                <a:effectLst>
                  <a:outerShdw blurRad="38100" dist="38100" dir="2700000" algn="tl">
                    <a:srgbClr val="000000">
                      <a:alpha val="43137"/>
                    </a:srgbClr>
                  </a:outerShdw>
                </a:effectLst>
                <a:latin typeface="+mj-ea"/>
                <a:ea typeface="+mj-ea"/>
              </a:rPr>
              <a:t>在</a:t>
            </a:r>
            <a:r>
              <a:rPr lang="en-US" altLang="zh-CN" sz="2000" dirty="0" smtClean="0">
                <a:effectLst>
                  <a:outerShdw blurRad="38100" dist="38100" dir="2700000" algn="tl">
                    <a:srgbClr val="000000">
                      <a:alpha val="43137"/>
                    </a:srgbClr>
                  </a:outerShdw>
                </a:effectLst>
                <a:latin typeface="+mj-ea"/>
                <a:ea typeface="+mj-ea"/>
              </a:rPr>
              <a:t>Ring -1</a:t>
            </a:r>
            <a:r>
              <a:rPr lang="zh-CN" altLang="en-US" sz="2000" dirty="0" smtClean="0">
                <a:effectLst>
                  <a:outerShdw blurRad="38100" dist="38100" dir="2700000" algn="tl">
                    <a:srgbClr val="000000">
                      <a:alpha val="43137"/>
                    </a:srgbClr>
                  </a:outerShdw>
                </a:effectLst>
                <a:latin typeface="+mj-ea"/>
                <a:ea typeface="+mj-ea"/>
              </a:rPr>
              <a:t>运行，</a:t>
            </a:r>
            <a:r>
              <a:rPr lang="en-US" altLang="zh-CN" sz="2000" dirty="0" smtClean="0">
                <a:effectLst>
                  <a:outerShdw blurRad="38100" dist="38100" dir="2700000" algn="tl">
                    <a:srgbClr val="000000">
                      <a:alpha val="43137"/>
                    </a:srgbClr>
                  </a:outerShdw>
                </a:effectLst>
                <a:latin typeface="+mj-ea"/>
                <a:ea typeface="+mj-ea"/>
              </a:rPr>
              <a:t>Host OS</a:t>
            </a:r>
            <a:r>
              <a:rPr lang="zh-CN" altLang="en-US" sz="2000" dirty="0" smtClean="0">
                <a:effectLst>
                  <a:outerShdw blurRad="38100" dist="38100" dir="2700000" algn="tl">
                    <a:srgbClr val="000000">
                      <a:alpha val="43137"/>
                    </a:srgbClr>
                  </a:outerShdw>
                </a:effectLst>
                <a:latin typeface="+mj-ea"/>
                <a:ea typeface="+mj-ea"/>
              </a:rPr>
              <a:t>隔离到父分区</a:t>
            </a:r>
            <a:endParaRPr lang="zh-CN" altLang="en-US" sz="2000" dirty="0">
              <a:effectLst>
                <a:outerShdw blurRad="38100" dist="38100" dir="2700000" algn="tl">
                  <a:srgbClr val="000000">
                    <a:alpha val="43137"/>
                  </a:srgbClr>
                </a:outerShdw>
              </a:effectLst>
              <a:latin typeface="+mj-ea"/>
              <a:ea typeface="+mj-ea"/>
            </a:endParaRPr>
          </a:p>
        </p:txBody>
      </p:sp>
      <p:pic>
        <p:nvPicPr>
          <p:cNvPr id="553985" name="Picture 1" descr="G:\Users\administrator.CONTOSO\Desktop\Photo\Snap2.png"/>
          <p:cNvPicPr>
            <a:picLocks noChangeAspect="1" noChangeArrowheads="1"/>
          </p:cNvPicPr>
          <p:nvPr/>
        </p:nvPicPr>
        <p:blipFill>
          <a:blip r:embed="rId3" cstate="print"/>
          <a:srcRect/>
          <a:stretch>
            <a:fillRect/>
          </a:stretch>
        </p:blipFill>
        <p:spPr bwMode="auto">
          <a:xfrm>
            <a:off x="928662" y="1357298"/>
            <a:ext cx="5181600" cy="2352675"/>
          </a:xfrm>
          <a:prstGeom prst="rect">
            <a:avLst/>
          </a:prstGeom>
          <a:noFill/>
        </p:spPr>
      </p:pic>
      <p:pic>
        <p:nvPicPr>
          <p:cNvPr id="553986" name="Picture 2" descr="G:\Users\administrator.CONTOSO\Desktop\Photo\1.PNG"/>
          <p:cNvPicPr>
            <a:picLocks noChangeAspect="1" noChangeArrowheads="1"/>
          </p:cNvPicPr>
          <p:nvPr/>
        </p:nvPicPr>
        <p:blipFill>
          <a:blip r:embed="rId4" cstate="print"/>
          <a:srcRect/>
          <a:stretch>
            <a:fillRect/>
          </a:stretch>
        </p:blipFill>
        <p:spPr bwMode="auto">
          <a:xfrm>
            <a:off x="1600180" y="1649972"/>
            <a:ext cx="5551487" cy="2902963"/>
          </a:xfrm>
          <a:prstGeom prst="rect">
            <a:avLst/>
          </a:prstGeom>
          <a:noFill/>
        </p:spPr>
      </p:pic>
      <p:pic>
        <p:nvPicPr>
          <p:cNvPr id="553987" name="Picture 3" descr="G:\Users\administrator.CONTOSO\Desktop\Photo\3.PNG"/>
          <p:cNvPicPr>
            <a:picLocks noChangeAspect="1" noChangeArrowheads="1"/>
          </p:cNvPicPr>
          <p:nvPr/>
        </p:nvPicPr>
        <p:blipFill>
          <a:blip r:embed="rId5" cstate="print"/>
          <a:srcRect/>
          <a:stretch>
            <a:fillRect/>
          </a:stretch>
        </p:blipFill>
        <p:spPr bwMode="auto">
          <a:xfrm>
            <a:off x="1571604" y="2604480"/>
            <a:ext cx="6380163" cy="30152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3985"/>
                                        </p:tgtEl>
                                        <p:attrNameLst>
                                          <p:attrName>style.visibility</p:attrName>
                                        </p:attrNameLst>
                                      </p:cBhvr>
                                      <p:to>
                                        <p:strVal val="visible"/>
                                      </p:to>
                                    </p:set>
                                    <p:anim calcmode="lin" valueType="num">
                                      <p:cBhvr additive="base">
                                        <p:cTn id="11" dur="500" fill="hold"/>
                                        <p:tgtEl>
                                          <p:spTgt spid="553985"/>
                                        </p:tgtEl>
                                        <p:attrNameLst>
                                          <p:attrName>ppt_x</p:attrName>
                                        </p:attrNameLst>
                                      </p:cBhvr>
                                      <p:tavLst>
                                        <p:tav tm="0">
                                          <p:val>
                                            <p:strVal val="#ppt_x"/>
                                          </p:val>
                                        </p:tav>
                                        <p:tav tm="100000">
                                          <p:val>
                                            <p:strVal val="#ppt_x"/>
                                          </p:val>
                                        </p:tav>
                                      </p:tavLst>
                                    </p:anim>
                                    <p:anim calcmode="lin" valueType="num">
                                      <p:cBhvr additive="base">
                                        <p:cTn id="12" dur="500" fill="hold"/>
                                        <p:tgtEl>
                                          <p:spTgt spid="5539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53985"/>
                                        </p:tgtEl>
                                        <p:attrNameLst>
                                          <p:attrName>ppt_x</p:attrName>
                                        </p:attrNameLst>
                                      </p:cBhvr>
                                      <p:tavLst>
                                        <p:tav tm="0">
                                          <p:val>
                                            <p:strVal val="ppt_x"/>
                                          </p:val>
                                        </p:tav>
                                        <p:tav tm="100000">
                                          <p:val>
                                            <p:strVal val="ppt_x"/>
                                          </p:val>
                                        </p:tav>
                                      </p:tavLst>
                                    </p:anim>
                                    <p:anim calcmode="lin" valueType="num">
                                      <p:cBhvr additive="base">
                                        <p:cTn id="17" dur="500"/>
                                        <p:tgtEl>
                                          <p:spTgt spid="553985"/>
                                        </p:tgtEl>
                                        <p:attrNameLst>
                                          <p:attrName>ppt_y</p:attrName>
                                        </p:attrNameLst>
                                      </p:cBhvr>
                                      <p:tavLst>
                                        <p:tav tm="0">
                                          <p:val>
                                            <p:strVal val="ppt_y"/>
                                          </p:val>
                                        </p:tav>
                                        <p:tav tm="100000">
                                          <p:val>
                                            <p:strVal val="1+ppt_h/2"/>
                                          </p:val>
                                        </p:tav>
                                      </p:tavLst>
                                    </p:anim>
                                    <p:set>
                                      <p:cBhvr>
                                        <p:cTn id="18" dur="1" fill="hold">
                                          <p:stCondLst>
                                            <p:cond delay="499"/>
                                          </p:stCondLst>
                                        </p:cTn>
                                        <p:tgtEl>
                                          <p:spTgt spid="553985"/>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3986"/>
                                        </p:tgtEl>
                                        <p:attrNameLst>
                                          <p:attrName>style.visibility</p:attrName>
                                        </p:attrNameLst>
                                      </p:cBhvr>
                                      <p:to>
                                        <p:strVal val="visible"/>
                                      </p:to>
                                    </p:set>
                                    <p:anim calcmode="lin" valueType="num">
                                      <p:cBhvr additive="base">
                                        <p:cTn id="29" dur="500" fill="hold"/>
                                        <p:tgtEl>
                                          <p:spTgt spid="553986"/>
                                        </p:tgtEl>
                                        <p:attrNameLst>
                                          <p:attrName>ppt_x</p:attrName>
                                        </p:attrNameLst>
                                      </p:cBhvr>
                                      <p:tavLst>
                                        <p:tav tm="0">
                                          <p:val>
                                            <p:strVal val="#ppt_x"/>
                                          </p:val>
                                        </p:tav>
                                        <p:tav tm="100000">
                                          <p:val>
                                            <p:strVal val="#ppt_x"/>
                                          </p:val>
                                        </p:tav>
                                      </p:tavLst>
                                    </p:anim>
                                    <p:anim calcmode="lin" valueType="num">
                                      <p:cBhvr additive="base">
                                        <p:cTn id="30" dur="500" fill="hold"/>
                                        <p:tgtEl>
                                          <p:spTgt spid="5539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xit" presetSubtype="4" fill="hold" nodeType="withEffect">
                                  <p:stCondLst>
                                    <p:cond delay="0"/>
                                  </p:stCondLst>
                                  <p:childTnLst>
                                    <p:anim calcmode="lin" valueType="num">
                                      <p:cBhvr additive="base">
                                        <p:cTn id="38" dur="500"/>
                                        <p:tgtEl>
                                          <p:spTgt spid="553986"/>
                                        </p:tgtEl>
                                        <p:attrNameLst>
                                          <p:attrName>ppt_x</p:attrName>
                                        </p:attrNameLst>
                                      </p:cBhvr>
                                      <p:tavLst>
                                        <p:tav tm="0">
                                          <p:val>
                                            <p:strVal val="ppt_x"/>
                                          </p:val>
                                        </p:tav>
                                        <p:tav tm="100000">
                                          <p:val>
                                            <p:strVal val="ppt_x"/>
                                          </p:val>
                                        </p:tav>
                                      </p:tavLst>
                                    </p:anim>
                                    <p:anim calcmode="lin" valueType="num">
                                      <p:cBhvr additive="base">
                                        <p:cTn id="39" dur="500"/>
                                        <p:tgtEl>
                                          <p:spTgt spid="553986"/>
                                        </p:tgtEl>
                                        <p:attrNameLst>
                                          <p:attrName>ppt_y</p:attrName>
                                        </p:attrNameLst>
                                      </p:cBhvr>
                                      <p:tavLst>
                                        <p:tav tm="0">
                                          <p:val>
                                            <p:strVal val="ppt_y"/>
                                          </p:val>
                                        </p:tav>
                                        <p:tav tm="100000">
                                          <p:val>
                                            <p:strVal val="1+ppt_h/2"/>
                                          </p:val>
                                        </p:tav>
                                      </p:tavLst>
                                    </p:anim>
                                    <p:set>
                                      <p:cBhvr>
                                        <p:cTn id="40" dur="1" fill="hold">
                                          <p:stCondLst>
                                            <p:cond delay="499"/>
                                          </p:stCondLst>
                                        </p:cTn>
                                        <p:tgtEl>
                                          <p:spTgt spid="553986"/>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53987"/>
                                        </p:tgtEl>
                                        <p:attrNameLst>
                                          <p:attrName>style.visibility</p:attrName>
                                        </p:attrNameLst>
                                      </p:cBhvr>
                                      <p:to>
                                        <p:strVal val="visible"/>
                                      </p:to>
                                    </p:set>
                                    <p:anim calcmode="lin" valueType="num">
                                      <p:cBhvr additive="base">
                                        <p:cTn id="55" dur="500" fill="hold"/>
                                        <p:tgtEl>
                                          <p:spTgt spid="553987"/>
                                        </p:tgtEl>
                                        <p:attrNameLst>
                                          <p:attrName>ppt_x</p:attrName>
                                        </p:attrNameLst>
                                      </p:cBhvr>
                                      <p:tavLst>
                                        <p:tav tm="0">
                                          <p:val>
                                            <p:strVal val="#ppt_x"/>
                                          </p:val>
                                        </p:tav>
                                        <p:tav tm="100000">
                                          <p:val>
                                            <p:strVal val="#ppt_x"/>
                                          </p:val>
                                        </p:tav>
                                      </p:tavLst>
                                    </p:anim>
                                    <p:anim calcmode="lin" valueType="num">
                                      <p:cBhvr additive="base">
                                        <p:cTn id="56" dur="500" fill="hold"/>
                                        <p:tgtEl>
                                          <p:spTgt spid="55398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553987"/>
                                        </p:tgtEl>
                                        <p:attrNameLst>
                                          <p:attrName>ppt_x</p:attrName>
                                        </p:attrNameLst>
                                      </p:cBhvr>
                                      <p:tavLst>
                                        <p:tav tm="0">
                                          <p:val>
                                            <p:strVal val="ppt_x"/>
                                          </p:val>
                                        </p:tav>
                                        <p:tav tm="100000">
                                          <p:val>
                                            <p:strVal val="ppt_x"/>
                                          </p:val>
                                        </p:tav>
                                      </p:tavLst>
                                    </p:anim>
                                    <p:anim calcmode="lin" valueType="num">
                                      <p:cBhvr additive="base">
                                        <p:cTn id="61" dur="500"/>
                                        <p:tgtEl>
                                          <p:spTgt spid="553987"/>
                                        </p:tgtEl>
                                        <p:attrNameLst>
                                          <p:attrName>ppt_y</p:attrName>
                                        </p:attrNameLst>
                                      </p:cBhvr>
                                      <p:tavLst>
                                        <p:tav tm="0">
                                          <p:val>
                                            <p:strVal val="ppt_y"/>
                                          </p:val>
                                        </p:tav>
                                        <p:tav tm="100000">
                                          <p:val>
                                            <p:strVal val="1+ppt_h/2"/>
                                          </p:val>
                                        </p:tav>
                                      </p:tavLst>
                                    </p:anim>
                                    <p:set>
                                      <p:cBhvr>
                                        <p:cTn id="62" dur="1" fill="hold">
                                          <p:stCondLst>
                                            <p:cond delay="499"/>
                                          </p:stCondLst>
                                        </p:cTn>
                                        <p:tgtEl>
                                          <p:spTgt spid="553987"/>
                                        </p:tgtEl>
                                        <p:attrNameLst>
                                          <p:attrName>style.visibility</p:attrName>
                                        </p:attrNameLst>
                                      </p:cBhvr>
                                      <p:to>
                                        <p:strVal val="hidden"/>
                                      </p:to>
                                    </p:set>
                                  </p:childTnLst>
                                </p:cTn>
                              </p:par>
                              <p:par>
                                <p:cTn id="63" presetID="2" presetClass="entr" presetSubtype="4" fill="hold" nodeType="with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additive="base">
                                        <p:cTn id="6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6"/>
          <p:cNvSpPr>
            <a:spLocks noChangeArrowheads="1"/>
          </p:cNvSpPr>
          <p:nvPr/>
        </p:nvSpPr>
        <p:spPr bwMode="auto">
          <a:xfrm>
            <a:off x="0" y="1244747"/>
            <a:ext cx="9144000" cy="5416550"/>
          </a:xfrm>
          <a:prstGeom prst="rect">
            <a:avLst/>
          </a:prstGeom>
          <a:solidFill>
            <a:schemeClr val="tx1">
              <a:lumMod val="50000"/>
              <a:lumOff val="50000"/>
              <a:alpha val="50000"/>
            </a:schemeClr>
          </a:solidFill>
          <a:ln w="9525">
            <a:noFill/>
            <a:miter lim="800000"/>
            <a:headEnd/>
            <a:tailEnd/>
          </a:ln>
        </p:spPr>
        <p:txBody>
          <a:bodyPr wrap="none" lIns="91436" tIns="45718" rIns="91436" bIns="45718" anchor="ctr"/>
          <a:lstStyle/>
          <a:p>
            <a:pPr eaLnBrk="0" hangingPunct="0"/>
            <a:endParaRPr 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19" name="Rectangle 50"/>
          <p:cNvSpPr>
            <a:spLocks noGrp="1" noChangeArrowheads="1"/>
          </p:cNvSpPr>
          <p:nvPr>
            <p:ph type="title" idx="4294967295"/>
          </p:nvPr>
        </p:nvSpPr>
        <p:spPr>
          <a:xfrm>
            <a:off x="763588" y="260350"/>
            <a:ext cx="8380412" cy="554038"/>
          </a:xfrm>
          <a:prstGeom prst="rect">
            <a:avLst/>
          </a:prstGeom>
        </p:spPr>
        <p:txBody>
          <a:bodyPr anchor="ctr"/>
          <a:lstStyle/>
          <a:p>
            <a:r>
              <a:rPr lang="zh-CN" altLang="en-US" sz="4000" dirty="0" smtClean="0">
                <a:effectLst>
                  <a:outerShdw blurRad="38100" dist="38100" dir="2700000" algn="tl">
                    <a:srgbClr val="000000">
                      <a:alpha val="43137"/>
                    </a:srgbClr>
                  </a:outerShdw>
                </a:effectLst>
                <a:latin typeface="+mj-ea"/>
                <a:ea typeface="+mj-ea"/>
              </a:rPr>
              <a:t>过去</a:t>
            </a:r>
            <a:r>
              <a:rPr sz="4000" dirty="0" smtClean="0">
                <a:effectLst>
                  <a:outerShdw blurRad="38100" dist="38100" dir="2700000" algn="tl">
                    <a:srgbClr val="000000">
                      <a:alpha val="43137"/>
                    </a:srgbClr>
                  </a:outerShdw>
                </a:effectLst>
                <a:latin typeface="+mj-ea"/>
                <a:ea typeface="+mj-ea"/>
              </a:rPr>
              <a:t>: </a:t>
            </a:r>
            <a:r>
              <a:rPr lang="zh-CN" altLang="en-US" sz="4000" dirty="0" smtClean="0">
                <a:effectLst>
                  <a:outerShdw blurRad="38100" dist="38100" dir="2700000" algn="tl">
                    <a:srgbClr val="000000">
                      <a:alpha val="43137"/>
                    </a:srgbClr>
                  </a:outerShdw>
                </a:effectLst>
                <a:latin typeface="+mj-ea"/>
                <a:ea typeface="+mj-ea"/>
              </a:rPr>
              <a:t>寄居架构</a:t>
            </a:r>
            <a:endParaRPr sz="4000" dirty="0" smtClean="0">
              <a:effectLst>
                <a:outerShdw blurRad="38100" dist="38100" dir="2700000" algn="tl">
                  <a:srgbClr val="000000">
                    <a:alpha val="43137"/>
                  </a:srgbClr>
                </a:outerShdw>
              </a:effectLst>
              <a:latin typeface="+mj-ea"/>
              <a:ea typeface="+mj-ea"/>
            </a:endParaRPr>
          </a:p>
        </p:txBody>
      </p:sp>
      <p:sp>
        <p:nvSpPr>
          <p:cNvPr id="111634" name="Line 18"/>
          <p:cNvSpPr>
            <a:spLocks noChangeShapeType="1"/>
          </p:cNvSpPr>
          <p:nvPr/>
        </p:nvSpPr>
        <p:spPr bwMode="auto">
          <a:xfrm flipH="1">
            <a:off x="309563" y="4461022"/>
            <a:ext cx="3605212" cy="158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eaLnBrk="0" hangingPunct="0">
              <a:defRPr/>
            </a:pPr>
            <a:endParaRPr lang="en-US" dirty="0">
              <a:latin typeface="微软雅黑" pitchFamily="34" charset="-122"/>
              <a:ea typeface="微软雅黑" pitchFamily="34" charset="-122"/>
            </a:endParaRPr>
          </a:p>
        </p:txBody>
      </p:sp>
      <p:sp>
        <p:nvSpPr>
          <p:cNvPr id="111637" name="Text Box 21"/>
          <p:cNvSpPr txBox="1">
            <a:spLocks noChangeArrowheads="1"/>
          </p:cNvSpPr>
          <p:nvPr/>
        </p:nvSpPr>
        <p:spPr bwMode="auto">
          <a:xfrm>
            <a:off x="346075" y="1370161"/>
            <a:ext cx="3398838" cy="484748"/>
          </a:xfrm>
          <a:prstGeom prst="rect">
            <a:avLst/>
          </a:prstGeom>
          <a:noFill/>
          <a:ln w="3175" algn="ctr">
            <a:noFill/>
            <a:miter lim="800000"/>
            <a:headEnd/>
            <a:tailEnd/>
          </a:ln>
        </p:spPr>
        <p:txBody>
          <a:bodyPr lIns="91436" tIns="45718" rIns="91436" bIns="45718">
            <a:spAutoFit/>
          </a:bodyPr>
          <a:lstStyle/>
          <a:p>
            <a:pPr algn="ctr" eaLnBrk="0" hangingPunct="0">
              <a:lnSpc>
                <a:spcPct val="90000"/>
              </a:lnSpc>
              <a:spcBef>
                <a:spcPct val="30000"/>
              </a:spcBef>
              <a:defRPr/>
            </a:pPr>
            <a:endParaRPr lang="en-US" sz="2800"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9222" name="Picture 45" descr="cooltools-shape"/>
          <p:cNvPicPr>
            <a:picLocks noChangeAspect="1" noChangeArrowheads="1"/>
          </p:cNvPicPr>
          <p:nvPr/>
        </p:nvPicPr>
        <p:blipFill>
          <a:blip r:embed="rId3" cstate="print"/>
          <a:srcRect/>
          <a:stretch>
            <a:fillRect/>
          </a:stretch>
        </p:blipFill>
        <p:spPr bwMode="auto">
          <a:xfrm>
            <a:off x="244475" y="4476898"/>
            <a:ext cx="3792538" cy="1425575"/>
          </a:xfrm>
          <a:prstGeom prst="rect">
            <a:avLst/>
          </a:prstGeom>
          <a:noFill/>
          <a:ln w="9525">
            <a:noFill/>
            <a:miter lim="800000"/>
            <a:headEnd/>
            <a:tailEnd/>
          </a:ln>
        </p:spPr>
      </p:pic>
      <p:sp>
        <p:nvSpPr>
          <p:cNvPr id="111629" name="Rectangle 13"/>
          <p:cNvSpPr>
            <a:spLocks noChangeArrowheads="1"/>
          </p:cNvSpPr>
          <p:nvPr/>
        </p:nvSpPr>
        <p:spPr bwMode="auto">
          <a:xfrm>
            <a:off x="441325" y="4673748"/>
            <a:ext cx="3398838" cy="1089025"/>
          </a:xfrm>
          <a:prstGeom prst="rect">
            <a:avLst/>
          </a:prstGeom>
          <a:noFill/>
          <a:ln w="3175" algn="ctr">
            <a:noFill/>
            <a:miter lim="800000"/>
            <a:headEnd/>
            <a:tailEnd/>
          </a:ln>
        </p:spPr>
        <p:txBody>
          <a:bodyPr wrap="none" lIns="91436" tIns="45718" rIns="91436" bIns="45718" anchor="ctr"/>
          <a:lstStyle/>
          <a:p>
            <a:pPr algn="ctr" eaLnBrk="0" hangingPunct="0">
              <a:lnSpc>
                <a:spcPct val="90000"/>
              </a:lnSpc>
              <a:spcBef>
                <a:spcPct val="30000"/>
              </a:spcBef>
              <a:defRPr/>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Windows Server </a:t>
            </a:r>
            <a:r>
              <a:rPr 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2003/Windows </a:t>
            </a: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XP</a:t>
            </a:r>
          </a:p>
          <a:p>
            <a:pPr algn="ctr" eaLnBrk="0" hangingPunct="0">
              <a:lnSpc>
                <a:spcPct val="90000"/>
              </a:lnSpc>
              <a:spcBef>
                <a:spcPct val="30000"/>
              </a:spcBef>
              <a:defRPr/>
            </a:pPr>
            <a:endParaRPr lang="en-US" sz="20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gn="ctr" eaLnBrk="0" hangingPunct="0">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gn="ctr" eaLnBrk="0" hangingPunct="0">
              <a:lnSpc>
                <a:spcPct val="90000"/>
              </a:lnSpc>
              <a:spcBef>
                <a:spcPct val="30000"/>
              </a:spcBef>
              <a:defRPr/>
            </a:pPr>
            <a:endParaRPr lang="en-US" sz="1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Group 47"/>
          <p:cNvGrpSpPr>
            <a:grpSpLocks/>
          </p:cNvGrpSpPr>
          <p:nvPr/>
        </p:nvGrpSpPr>
        <p:grpSpPr bwMode="auto">
          <a:xfrm>
            <a:off x="393700" y="5080147"/>
            <a:ext cx="1797050" cy="595313"/>
            <a:chOff x="280" y="2944"/>
            <a:chExt cx="1132" cy="375"/>
          </a:xfrm>
        </p:grpSpPr>
        <p:pic>
          <p:nvPicPr>
            <p:cNvPr id="9265" name="Picture 46" descr="cooltools-shape"/>
            <p:cNvPicPr>
              <a:picLocks noChangeAspect="1" noChangeArrowheads="1"/>
            </p:cNvPicPr>
            <p:nvPr/>
          </p:nvPicPr>
          <p:blipFill>
            <a:blip r:embed="rId3" cstate="print"/>
            <a:srcRect/>
            <a:stretch>
              <a:fillRect/>
            </a:stretch>
          </p:blipFill>
          <p:spPr bwMode="auto">
            <a:xfrm>
              <a:off x="280" y="2944"/>
              <a:ext cx="1132" cy="375"/>
            </a:xfrm>
            <a:prstGeom prst="rect">
              <a:avLst/>
            </a:prstGeom>
            <a:noFill/>
            <a:ln w="9525">
              <a:noFill/>
              <a:miter lim="800000"/>
              <a:headEnd/>
              <a:tailEnd/>
            </a:ln>
          </p:spPr>
        </p:pic>
        <p:sp>
          <p:nvSpPr>
            <p:cNvPr id="9266" name="Rectangle 14"/>
            <p:cNvSpPr>
              <a:spLocks noChangeArrowheads="1"/>
            </p:cNvSpPr>
            <p:nvPr/>
          </p:nvSpPr>
          <p:spPr bwMode="auto">
            <a:xfrm>
              <a:off x="346" y="2959"/>
              <a:ext cx="1005" cy="343"/>
            </a:xfrm>
            <a:prstGeom prst="rect">
              <a:avLst/>
            </a:prstGeom>
            <a:noFill/>
            <a:ln w="3175" algn="ctr">
              <a:noFill/>
              <a:miter lim="800000"/>
              <a:headEnd/>
              <a:tailEnd/>
            </a:ln>
          </p:spPr>
          <p:txBody>
            <a:bodyPr wrap="none" anchor="ctr"/>
            <a:lstStyle/>
            <a:p>
              <a:pPr algn="ctr" eaLnBrk="0" hangingPunct="0">
                <a:lnSpc>
                  <a:spcPct val="90000"/>
                </a:lnSpc>
                <a:spcBef>
                  <a:spcPct val="30000"/>
                </a:spcBef>
              </a:pP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内核</a:t>
              </a: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4" name="Group 48"/>
          <p:cNvGrpSpPr>
            <a:grpSpLocks/>
          </p:cNvGrpSpPr>
          <p:nvPr/>
        </p:nvGrpSpPr>
        <p:grpSpPr bwMode="auto">
          <a:xfrm>
            <a:off x="2717800" y="5040460"/>
            <a:ext cx="4579938" cy="676275"/>
            <a:chOff x="1750" y="2927"/>
            <a:chExt cx="2885" cy="426"/>
          </a:xfrm>
        </p:grpSpPr>
        <p:pic>
          <p:nvPicPr>
            <p:cNvPr id="9263" name="Picture 44" descr="cooltools-shape"/>
            <p:cNvPicPr>
              <a:picLocks noChangeAspect="1" noChangeArrowheads="1"/>
            </p:cNvPicPr>
            <p:nvPr/>
          </p:nvPicPr>
          <p:blipFill>
            <a:blip r:embed="rId4" cstate="print"/>
            <a:srcRect/>
            <a:stretch>
              <a:fillRect/>
            </a:stretch>
          </p:blipFill>
          <p:spPr bwMode="auto">
            <a:xfrm>
              <a:off x="1750" y="2927"/>
              <a:ext cx="2885" cy="426"/>
            </a:xfrm>
            <a:prstGeom prst="rect">
              <a:avLst/>
            </a:prstGeom>
            <a:noFill/>
            <a:ln w="9525">
              <a:noFill/>
              <a:miter lim="800000"/>
              <a:headEnd/>
              <a:tailEnd/>
            </a:ln>
          </p:spPr>
        </p:pic>
        <p:sp>
          <p:nvSpPr>
            <p:cNvPr id="9264" name="Rectangle 17"/>
            <p:cNvSpPr>
              <a:spLocks noChangeArrowheads="1"/>
            </p:cNvSpPr>
            <p:nvPr/>
          </p:nvSpPr>
          <p:spPr bwMode="grayWhite">
            <a:xfrm>
              <a:off x="1822" y="2968"/>
              <a:ext cx="2683" cy="343"/>
            </a:xfrm>
            <a:prstGeom prst="rect">
              <a:avLst/>
            </a:prstGeom>
            <a:noFill/>
            <a:ln w="3175" algn="ctr">
              <a:noFill/>
              <a:miter lim="800000"/>
              <a:headEnd/>
              <a:tailEnd/>
            </a:ln>
          </p:spPr>
          <p:txBody>
            <a:bodyPr wrap="none" anchor="ctr"/>
            <a:lstStyle/>
            <a:p>
              <a:pPr algn="ctr" eaLnBrk="0" hangingPunct="0">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VMM</a:t>
              </a: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Group 79"/>
          <p:cNvGrpSpPr>
            <a:grpSpLocks/>
          </p:cNvGrpSpPr>
          <p:nvPr/>
        </p:nvGrpSpPr>
        <p:grpSpPr bwMode="auto">
          <a:xfrm>
            <a:off x="228601" y="1763131"/>
            <a:ext cx="3711575" cy="1604963"/>
            <a:chOff x="140" y="1240"/>
            <a:chExt cx="2338" cy="1011"/>
          </a:xfrm>
        </p:grpSpPr>
        <p:pic>
          <p:nvPicPr>
            <p:cNvPr id="9257" name="Picture 54" descr="Vivid yellow box"/>
            <p:cNvPicPr>
              <a:picLocks noChangeAspect="1" noChangeArrowheads="1"/>
            </p:cNvPicPr>
            <p:nvPr/>
          </p:nvPicPr>
          <p:blipFill>
            <a:blip r:embed="rId5" cstate="print"/>
            <a:srcRect/>
            <a:stretch>
              <a:fillRect/>
            </a:stretch>
          </p:blipFill>
          <p:spPr bwMode="auto">
            <a:xfrm>
              <a:off x="1490" y="1248"/>
              <a:ext cx="988" cy="995"/>
            </a:xfrm>
            <a:prstGeom prst="rect">
              <a:avLst/>
            </a:prstGeom>
            <a:noFill/>
            <a:ln w="9525">
              <a:noFill/>
              <a:miter lim="800000"/>
              <a:headEnd/>
              <a:tailEnd/>
            </a:ln>
          </p:spPr>
        </p:pic>
        <p:pic>
          <p:nvPicPr>
            <p:cNvPr id="9258" name="Picture 56" descr="cooltools-shape"/>
            <p:cNvPicPr>
              <a:picLocks noChangeAspect="1" noChangeArrowheads="1"/>
            </p:cNvPicPr>
            <p:nvPr/>
          </p:nvPicPr>
          <p:blipFill>
            <a:blip r:embed="rId3" cstate="print"/>
            <a:srcRect/>
            <a:stretch>
              <a:fillRect/>
            </a:stretch>
          </p:blipFill>
          <p:spPr bwMode="auto">
            <a:xfrm>
              <a:off x="190" y="1240"/>
              <a:ext cx="993" cy="1011"/>
            </a:xfrm>
            <a:prstGeom prst="rect">
              <a:avLst/>
            </a:prstGeom>
            <a:noFill/>
            <a:ln w="9525">
              <a:noFill/>
              <a:miter lim="800000"/>
              <a:headEnd/>
              <a:tailEnd/>
            </a:ln>
          </p:spPr>
        </p:pic>
        <p:sp>
          <p:nvSpPr>
            <p:cNvPr id="9259" name="Rectangle 22"/>
            <p:cNvSpPr>
              <a:spLocks noChangeArrowheads="1"/>
            </p:cNvSpPr>
            <p:nvPr/>
          </p:nvSpPr>
          <p:spPr bwMode="grayWhite">
            <a:xfrm>
              <a:off x="1466" y="1314"/>
              <a:ext cx="1005" cy="877"/>
            </a:xfrm>
            <a:prstGeom prst="rect">
              <a:avLst/>
            </a:prstGeom>
            <a:noFill/>
            <a:ln w="3175" algn="ctr">
              <a:noFill/>
              <a:miter lim="800000"/>
              <a:headEnd/>
              <a:tailEnd/>
            </a:ln>
          </p:spPr>
          <p:txBody>
            <a:bodyPr wrap="none" anchor="ctr"/>
            <a:lstStyle/>
            <a:p>
              <a:pPr algn="ctr" eaLnBrk="0" hangingPunct="0">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Virtual Server</a:t>
              </a:r>
              <a:b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服务</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9260" name="Picture 65" descr="Vivid yellow box"/>
            <p:cNvPicPr>
              <a:picLocks noChangeAspect="1" noChangeArrowheads="1"/>
            </p:cNvPicPr>
            <p:nvPr/>
          </p:nvPicPr>
          <p:blipFill>
            <a:blip r:embed="rId5" cstate="print"/>
            <a:srcRect/>
            <a:stretch>
              <a:fillRect/>
            </a:stretch>
          </p:blipFill>
          <p:spPr bwMode="auto">
            <a:xfrm>
              <a:off x="192" y="1288"/>
              <a:ext cx="988" cy="540"/>
            </a:xfrm>
            <a:prstGeom prst="rect">
              <a:avLst/>
            </a:prstGeom>
            <a:noFill/>
            <a:ln w="9525">
              <a:noFill/>
              <a:miter lim="800000"/>
              <a:headEnd/>
              <a:tailEnd/>
            </a:ln>
          </p:spPr>
        </p:pic>
        <p:sp>
          <p:nvSpPr>
            <p:cNvPr id="111649" name="Rectangle 33"/>
            <p:cNvSpPr>
              <a:spLocks noChangeArrowheads="1"/>
            </p:cNvSpPr>
            <p:nvPr/>
          </p:nvSpPr>
          <p:spPr bwMode="auto">
            <a:xfrm>
              <a:off x="140" y="1241"/>
              <a:ext cx="1092" cy="877"/>
            </a:xfrm>
            <a:prstGeom prst="rect">
              <a:avLst/>
            </a:prstGeom>
            <a:noFill/>
            <a:ln w="3175" algn="ctr">
              <a:noFill/>
              <a:miter lim="800000"/>
              <a:headEnd/>
              <a:tailEnd/>
            </a:ln>
          </p:spPr>
          <p:txBody>
            <a:bodyPr wrap="none" anchor="ctr"/>
            <a:lstStyle/>
            <a:p>
              <a:pPr algn="ctr" eaLnBrk="0" hangingPunct="0">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gn="ctr" eaLnBrk="0" hangingPunct="0">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gn="ctr" eaLnBrk="0" hangingPunct="0">
                <a:lnSpc>
                  <a:spcPct val="90000"/>
                </a:lnSpc>
                <a:spcBef>
                  <a:spcPct val="30000"/>
                </a:spcBef>
                <a:defRPr/>
              </a:pPr>
              <a:r>
                <a:rPr 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IIS</a:t>
              </a: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62" name="Rectangle 34"/>
            <p:cNvSpPr>
              <a:spLocks noChangeArrowheads="1"/>
            </p:cNvSpPr>
            <p:nvPr/>
          </p:nvSpPr>
          <p:spPr bwMode="grayWhite">
            <a:xfrm>
              <a:off x="194" y="1248"/>
              <a:ext cx="1005" cy="571"/>
            </a:xfrm>
            <a:prstGeom prst="rect">
              <a:avLst/>
            </a:prstGeom>
            <a:noFill/>
            <a:ln w="3175" algn="ctr">
              <a:noFill/>
              <a:miter lim="800000"/>
              <a:headEnd/>
              <a:tailEnd/>
            </a:ln>
          </p:spPr>
          <p:txBody>
            <a:bodyPr wrap="none" anchor="ctr"/>
            <a:lstStyle/>
            <a:p>
              <a:pPr algn="ctr" eaLnBrk="0" hangingPunct="0">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Virtual Server</a:t>
              </a:r>
              <a:b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网站</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6" name="Group 73"/>
          <p:cNvGrpSpPr>
            <a:grpSpLocks/>
          </p:cNvGrpSpPr>
          <p:nvPr/>
        </p:nvGrpSpPr>
        <p:grpSpPr bwMode="auto">
          <a:xfrm>
            <a:off x="7270751" y="1208235"/>
            <a:ext cx="1825625" cy="2789237"/>
            <a:chOff x="4531" y="512"/>
            <a:chExt cx="1150" cy="1757"/>
          </a:xfrm>
        </p:grpSpPr>
        <p:pic>
          <p:nvPicPr>
            <p:cNvPr id="9249" name="Picture 35" descr="Vivid purple box"/>
            <p:cNvPicPr>
              <a:picLocks noChangeAspect="1" noChangeArrowheads="1"/>
            </p:cNvPicPr>
            <p:nvPr/>
          </p:nvPicPr>
          <p:blipFill>
            <a:blip r:embed="rId6" cstate="print"/>
            <a:srcRect/>
            <a:stretch>
              <a:fillRect/>
            </a:stretch>
          </p:blipFill>
          <p:spPr bwMode="auto">
            <a:xfrm>
              <a:off x="4531" y="512"/>
              <a:ext cx="1150" cy="1757"/>
            </a:xfrm>
            <a:prstGeom prst="rect">
              <a:avLst/>
            </a:prstGeom>
            <a:noFill/>
            <a:ln w="9525">
              <a:noFill/>
              <a:miter lim="800000"/>
              <a:headEnd/>
              <a:tailEnd/>
            </a:ln>
          </p:spPr>
        </p:pic>
        <p:sp>
          <p:nvSpPr>
            <p:cNvPr id="111623" name="Rectangle 7"/>
            <p:cNvSpPr>
              <a:spLocks noChangeArrowheads="1"/>
            </p:cNvSpPr>
            <p:nvPr/>
          </p:nvSpPr>
          <p:spPr bwMode="auto">
            <a:xfrm>
              <a:off x="4635" y="668"/>
              <a:ext cx="376" cy="198"/>
            </a:xfrm>
            <a:prstGeom prst="rect">
              <a:avLst/>
            </a:prstGeom>
            <a:noFill/>
            <a:ln w="3175">
              <a:noFill/>
              <a:miter lim="800000"/>
              <a:headEnd/>
              <a:tailEnd/>
            </a:ln>
          </p:spPr>
          <p:txBody>
            <a:bodyPr wrap="none" lIns="92075" tIns="46038" rIns="92075" bIns="46038">
              <a:spAutoFit/>
            </a:bodyPr>
            <a:lstStyle/>
            <a:p>
              <a:pPr eaLnBrk="0" hangingPunct="0">
                <a:lnSpc>
                  <a:spcPct val="90000"/>
                </a:lnSpc>
                <a:spcBef>
                  <a:spcPct val="30000"/>
                </a:spcBef>
                <a:defRPr/>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图例</a:t>
              </a:r>
              <a:endParaRPr 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1624" name="Rectangle 8"/>
            <p:cNvSpPr>
              <a:spLocks noChangeArrowheads="1"/>
            </p:cNvSpPr>
            <p:nvPr/>
          </p:nvSpPr>
          <p:spPr bwMode="auto">
            <a:xfrm>
              <a:off x="4849" y="949"/>
              <a:ext cx="583" cy="172"/>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defRPr/>
              </a:pPr>
              <a:r>
                <a:rPr lang="en-US" sz="1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Windows</a:t>
              </a:r>
            </a:p>
          </p:txBody>
        </p:sp>
        <p:sp>
          <p:nvSpPr>
            <p:cNvPr id="111625" name="Rectangle 9"/>
            <p:cNvSpPr>
              <a:spLocks noChangeArrowheads="1"/>
            </p:cNvSpPr>
            <p:nvPr/>
          </p:nvSpPr>
          <p:spPr bwMode="auto">
            <a:xfrm>
              <a:off x="4849" y="1533"/>
              <a:ext cx="286" cy="172"/>
            </a:xfrm>
            <a:prstGeom prst="rect">
              <a:avLst/>
            </a:prstGeom>
            <a:noFill/>
            <a:ln w="3175">
              <a:noFill/>
              <a:miter lim="800000"/>
              <a:headEnd/>
              <a:tailEnd/>
            </a:ln>
          </p:spPr>
          <p:txBody>
            <a:bodyPr wrap="none" lIns="92075" tIns="46038" rIns="92075" bIns="46038">
              <a:spAutoFit/>
            </a:bodyPr>
            <a:lstStyle/>
            <a:p>
              <a:pPr eaLnBrk="0" hangingPunct="0">
                <a:lnSpc>
                  <a:spcPct val="90000"/>
                </a:lnSpc>
                <a:spcBef>
                  <a:spcPct val="30000"/>
                </a:spcBef>
                <a:defRPr/>
              </a:pPr>
              <a:r>
                <a:rPr lang="en-US" sz="1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ISV</a:t>
              </a:r>
            </a:p>
          </p:txBody>
        </p:sp>
        <p:sp>
          <p:nvSpPr>
            <p:cNvPr id="111627" name="Rectangle 11"/>
            <p:cNvSpPr>
              <a:spLocks noChangeArrowheads="1"/>
            </p:cNvSpPr>
            <p:nvPr/>
          </p:nvSpPr>
          <p:spPr bwMode="auto">
            <a:xfrm>
              <a:off x="4849" y="1241"/>
              <a:ext cx="801" cy="172"/>
            </a:xfrm>
            <a:prstGeom prst="rect">
              <a:avLst/>
            </a:prstGeom>
            <a:noFill/>
            <a:ln w="3175">
              <a:noFill/>
              <a:miter lim="800000"/>
              <a:headEnd/>
              <a:tailEnd/>
            </a:ln>
          </p:spPr>
          <p:txBody>
            <a:bodyPr wrap="none" lIns="92075" tIns="46038" rIns="92075" bIns="46038">
              <a:spAutoFit/>
            </a:bodyPr>
            <a:lstStyle/>
            <a:p>
              <a:pPr eaLnBrk="0" hangingPunct="0">
                <a:lnSpc>
                  <a:spcPct val="90000"/>
                </a:lnSpc>
                <a:spcBef>
                  <a:spcPct val="30000"/>
                </a:spcBef>
                <a:defRPr/>
              </a:pPr>
              <a:r>
                <a:rPr lang="en-US" sz="1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Virtual Server</a:t>
              </a:r>
            </a:p>
          </p:txBody>
        </p:sp>
        <p:pic>
          <p:nvPicPr>
            <p:cNvPr id="9254" name="Picture 36" descr="cooltools-shape"/>
            <p:cNvPicPr>
              <a:picLocks noChangeAspect="1" noChangeArrowheads="1"/>
            </p:cNvPicPr>
            <p:nvPr/>
          </p:nvPicPr>
          <p:blipFill>
            <a:blip r:embed="rId7" cstate="print"/>
            <a:srcRect/>
            <a:stretch>
              <a:fillRect/>
            </a:stretch>
          </p:blipFill>
          <p:spPr bwMode="auto">
            <a:xfrm>
              <a:off x="4604" y="891"/>
              <a:ext cx="292" cy="287"/>
            </a:xfrm>
            <a:prstGeom prst="rect">
              <a:avLst/>
            </a:prstGeom>
            <a:noFill/>
            <a:ln w="9525">
              <a:noFill/>
              <a:miter lim="800000"/>
              <a:headEnd/>
              <a:tailEnd/>
            </a:ln>
          </p:spPr>
        </p:pic>
        <p:pic>
          <p:nvPicPr>
            <p:cNvPr id="9255" name="Picture 38" descr="cooltools-shape"/>
            <p:cNvPicPr>
              <a:picLocks noChangeAspect="1" noChangeArrowheads="1"/>
            </p:cNvPicPr>
            <p:nvPr/>
          </p:nvPicPr>
          <p:blipFill>
            <a:blip r:embed="rId8" cstate="print"/>
            <a:srcRect/>
            <a:stretch>
              <a:fillRect/>
            </a:stretch>
          </p:blipFill>
          <p:spPr bwMode="auto">
            <a:xfrm>
              <a:off x="4604" y="1475"/>
              <a:ext cx="292" cy="287"/>
            </a:xfrm>
            <a:prstGeom prst="rect">
              <a:avLst/>
            </a:prstGeom>
            <a:noFill/>
            <a:ln w="9525">
              <a:noFill/>
              <a:miter lim="800000"/>
              <a:headEnd/>
              <a:tailEnd/>
            </a:ln>
          </p:spPr>
        </p:pic>
        <p:pic>
          <p:nvPicPr>
            <p:cNvPr id="9256" name="Picture 39" descr="cooltools-shape"/>
            <p:cNvPicPr>
              <a:picLocks noChangeAspect="1" noChangeArrowheads="1"/>
            </p:cNvPicPr>
            <p:nvPr/>
          </p:nvPicPr>
          <p:blipFill>
            <a:blip r:embed="rId9" cstate="print"/>
            <a:srcRect/>
            <a:stretch>
              <a:fillRect/>
            </a:stretch>
          </p:blipFill>
          <p:spPr bwMode="auto">
            <a:xfrm>
              <a:off x="4604" y="1183"/>
              <a:ext cx="292" cy="287"/>
            </a:xfrm>
            <a:prstGeom prst="rect">
              <a:avLst/>
            </a:prstGeom>
            <a:noFill/>
            <a:ln w="9525">
              <a:noFill/>
              <a:miter lim="800000"/>
              <a:headEnd/>
              <a:tailEnd/>
            </a:ln>
          </p:spPr>
        </p:pic>
      </p:grpSp>
      <p:pic>
        <p:nvPicPr>
          <p:cNvPr id="9228" name="Picture 40" descr="cooltools-shape"/>
          <p:cNvPicPr>
            <a:picLocks noChangeAspect="1" noChangeArrowheads="1"/>
          </p:cNvPicPr>
          <p:nvPr/>
        </p:nvPicPr>
        <p:blipFill>
          <a:blip r:embed="rId10" cstate="print"/>
          <a:srcRect/>
          <a:stretch>
            <a:fillRect/>
          </a:stretch>
        </p:blipFill>
        <p:spPr bwMode="auto">
          <a:xfrm>
            <a:off x="1409700" y="5924697"/>
            <a:ext cx="5334000" cy="647700"/>
          </a:xfrm>
          <a:prstGeom prst="rect">
            <a:avLst/>
          </a:prstGeom>
          <a:noFill/>
          <a:ln w="9525">
            <a:noFill/>
            <a:miter lim="800000"/>
            <a:headEnd/>
            <a:tailEnd/>
          </a:ln>
        </p:spPr>
      </p:pic>
      <p:sp>
        <p:nvSpPr>
          <p:cNvPr id="9229" name="Rectangle 12"/>
          <p:cNvSpPr>
            <a:spLocks noChangeArrowheads="1"/>
          </p:cNvSpPr>
          <p:nvPr/>
        </p:nvSpPr>
        <p:spPr bwMode="invGray">
          <a:xfrm>
            <a:off x="644525" y="5967560"/>
            <a:ext cx="6824663" cy="568325"/>
          </a:xfrm>
          <a:prstGeom prst="rect">
            <a:avLst/>
          </a:prstGeom>
          <a:noFill/>
          <a:ln w="3175">
            <a:noFill/>
            <a:miter lim="800000"/>
            <a:headEnd/>
            <a:tailEnd/>
          </a:ln>
        </p:spPr>
        <p:txBody>
          <a:bodyPr wrap="none" lIns="91436" tIns="45718" rIns="91436" bIns="45718" anchor="ctr"/>
          <a:lstStyle/>
          <a:p>
            <a:pPr algn="ctr" eaLnBrk="0" hangingPunct="0">
              <a:lnSpc>
                <a:spcPct val="90000"/>
              </a:lnSpc>
              <a:spcBef>
                <a:spcPct val="30000"/>
              </a:spcBef>
            </a:pPr>
            <a:r>
              <a:rPr lang="zh-CN" altLang="en-US"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硬件层</a:t>
            </a:r>
            <a:endParaRPr lang="en-US" sz="20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30" name="Text Box 74"/>
          <p:cNvSpPr txBox="1">
            <a:spLocks noChangeArrowheads="1"/>
          </p:cNvSpPr>
          <p:nvPr/>
        </p:nvSpPr>
        <p:spPr bwMode="auto">
          <a:xfrm>
            <a:off x="346075" y="1398735"/>
            <a:ext cx="3398838" cy="461661"/>
          </a:xfrm>
          <a:prstGeom prst="rect">
            <a:avLst/>
          </a:prstGeom>
          <a:noFill/>
          <a:ln w="3175" algn="ctr">
            <a:noFill/>
            <a:miter lim="800000"/>
            <a:headEnd/>
            <a:tailEnd/>
          </a:ln>
        </p:spPr>
        <p:txBody>
          <a:bodyPr lIns="91436" tIns="45718" rIns="91436" bIns="45718">
            <a:spAutoFit/>
          </a:bodyPr>
          <a:lstStyle/>
          <a:p>
            <a:pPr algn="ctr" eaLnBrk="0" hangingPunct="0">
              <a:spcBef>
                <a:spcPct val="50000"/>
              </a:spcBef>
            </a:pP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宿主机</a:t>
            </a:r>
            <a:endParaRPr lang="en-US" sz="28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1632" name="Line 16"/>
          <p:cNvSpPr>
            <a:spLocks noChangeShapeType="1"/>
          </p:cNvSpPr>
          <p:nvPr/>
        </p:nvSpPr>
        <p:spPr bwMode="auto">
          <a:xfrm flipH="1" flipV="1">
            <a:off x="4030663" y="1852760"/>
            <a:ext cx="46037" cy="2635250"/>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lIns="91436" tIns="45718" rIns="91436" bIns="45718" anchor="ctr"/>
          <a:lstStyle/>
          <a:p>
            <a:pPr eaLnBrk="0" hangingPunct="0">
              <a:defRPr/>
            </a:pPr>
            <a:endParaRPr lang="en-US">
              <a:latin typeface="微软雅黑" pitchFamily="34" charset="-122"/>
              <a:ea typeface="微软雅黑" pitchFamily="34" charset="-122"/>
            </a:endParaRPr>
          </a:p>
        </p:txBody>
      </p:sp>
      <p:sp>
        <p:nvSpPr>
          <p:cNvPr id="111639" name="Line 23"/>
          <p:cNvSpPr>
            <a:spLocks noChangeShapeType="1"/>
          </p:cNvSpPr>
          <p:nvPr/>
        </p:nvSpPr>
        <p:spPr bwMode="auto">
          <a:xfrm flipH="1">
            <a:off x="4156076" y="4470547"/>
            <a:ext cx="3051175" cy="158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eaLnBrk="0" hangingPunct="0">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1640" name="Line 24"/>
          <p:cNvSpPr>
            <a:spLocks noChangeShapeType="1"/>
          </p:cNvSpPr>
          <p:nvPr/>
        </p:nvSpPr>
        <p:spPr bwMode="auto">
          <a:xfrm flipH="1">
            <a:off x="4156076" y="3251347"/>
            <a:ext cx="3051175" cy="158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eaLnBrk="0" hangingPunct="0">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1644" name="Text Box 28"/>
          <p:cNvSpPr txBox="1">
            <a:spLocks noChangeArrowheads="1"/>
          </p:cNvSpPr>
          <p:nvPr/>
        </p:nvSpPr>
        <p:spPr bwMode="auto">
          <a:xfrm>
            <a:off x="4144963" y="1398736"/>
            <a:ext cx="3051175" cy="484748"/>
          </a:xfrm>
          <a:prstGeom prst="rect">
            <a:avLst/>
          </a:prstGeom>
          <a:noFill/>
          <a:ln w="3175" algn="ctr">
            <a:noFill/>
            <a:miter lim="800000"/>
            <a:headEnd/>
            <a:tailEnd/>
          </a:ln>
        </p:spPr>
        <p:txBody>
          <a:bodyPr lIns="91436" tIns="45718" rIns="91436" bIns="45718">
            <a:spAutoFit/>
          </a:bodyPr>
          <a:lstStyle/>
          <a:p>
            <a:pPr algn="ctr" eaLnBrk="0" hangingPunct="0">
              <a:lnSpc>
                <a:spcPct val="90000"/>
              </a:lnSpc>
              <a:spcBef>
                <a:spcPct val="30000"/>
              </a:spcBef>
              <a:defRPr/>
            </a:pPr>
            <a:endParaRPr lang="en-US" sz="2800"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 name="Picture 64" descr="cooltools-shape"/>
          <p:cNvPicPr>
            <a:picLocks noChangeAspect="1" noChangeArrowheads="1"/>
          </p:cNvPicPr>
          <p:nvPr/>
        </p:nvPicPr>
        <p:blipFill>
          <a:blip r:embed="rId3" cstate="print"/>
          <a:srcRect/>
          <a:stretch>
            <a:fillRect/>
          </a:stretch>
        </p:blipFill>
        <p:spPr bwMode="auto">
          <a:xfrm>
            <a:off x="4148138" y="3799035"/>
            <a:ext cx="3228975" cy="695325"/>
          </a:xfrm>
          <a:prstGeom prst="rect">
            <a:avLst/>
          </a:prstGeom>
          <a:noFill/>
          <a:ln w="9525">
            <a:noFill/>
            <a:miter lim="800000"/>
            <a:headEnd/>
            <a:tailEnd/>
          </a:ln>
        </p:spPr>
      </p:pic>
      <p:grpSp>
        <p:nvGrpSpPr>
          <p:cNvPr id="7" name="Group 83"/>
          <p:cNvGrpSpPr>
            <a:grpSpLocks/>
          </p:cNvGrpSpPr>
          <p:nvPr/>
        </p:nvGrpSpPr>
        <p:grpSpPr bwMode="auto">
          <a:xfrm>
            <a:off x="4051300" y="3291035"/>
            <a:ext cx="3182938" cy="1020762"/>
            <a:chOff x="2552" y="2163"/>
            <a:chExt cx="2005" cy="643"/>
          </a:xfrm>
        </p:grpSpPr>
        <p:sp>
          <p:nvSpPr>
            <p:cNvPr id="9245" name="Text Box 26"/>
            <p:cNvSpPr txBox="1">
              <a:spLocks noChangeArrowheads="1"/>
            </p:cNvSpPr>
            <p:nvPr/>
          </p:nvSpPr>
          <p:spPr bwMode="auto">
            <a:xfrm>
              <a:off x="2552" y="2163"/>
              <a:ext cx="1975" cy="180"/>
            </a:xfrm>
            <a:prstGeom prst="rect">
              <a:avLst/>
            </a:prstGeom>
            <a:noFill/>
            <a:ln w="3175" algn="ctr">
              <a:noFill/>
              <a:miter lim="800000"/>
              <a:headEnd/>
              <a:tailEnd/>
            </a:ln>
          </p:spPr>
          <p:txBody>
            <a:bodyPr>
              <a:spAutoFit/>
            </a:bodyPr>
            <a:lstStyle/>
            <a:p>
              <a:pPr eaLnBrk="0" hangingPunct="0">
                <a:lnSpc>
                  <a:spcPct val="90000"/>
                </a:lnSpc>
                <a:spcBef>
                  <a:spcPct val="30000"/>
                </a:spcBef>
              </a:pPr>
              <a:r>
                <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Ring 1: </a:t>
              </a:r>
              <a:r>
                <a:rPr lang="zh-CN" altLang="en-US" sz="14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虚机内核模式</a:t>
              </a:r>
              <a:endPar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1646" name="Rectangle 30"/>
            <p:cNvSpPr>
              <a:spLocks noChangeArrowheads="1"/>
            </p:cNvSpPr>
            <p:nvPr/>
          </p:nvSpPr>
          <p:spPr bwMode="auto">
            <a:xfrm>
              <a:off x="2714" y="2463"/>
              <a:ext cx="1792" cy="343"/>
            </a:xfrm>
            <a:prstGeom prst="rect">
              <a:avLst/>
            </a:prstGeom>
            <a:noFill/>
            <a:ln w="3175" algn="ctr">
              <a:noFill/>
              <a:miter lim="800000"/>
              <a:headEnd/>
              <a:tailEnd/>
            </a:ln>
          </p:spPr>
          <p:txBody>
            <a:bodyPr wrap="none" anchor="ctr"/>
            <a:lstStyle/>
            <a:p>
              <a:pPr algn="ctr" eaLnBrk="0" hangingPunct="0">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gn="ctr" eaLnBrk="0" hangingPunct="0">
                <a:lnSpc>
                  <a:spcPct val="90000"/>
                </a:lnSpc>
                <a:spcBef>
                  <a:spcPct val="30000"/>
                </a:spcBef>
                <a:defRPr/>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Windows (NT4, 2000, 2003)</a:t>
              </a:r>
            </a:p>
          </p:txBody>
        </p:sp>
        <p:pic>
          <p:nvPicPr>
            <p:cNvPr id="9247" name="Picture 43" descr="cooltools-shape"/>
            <p:cNvPicPr>
              <a:picLocks noChangeAspect="1" noChangeArrowheads="1"/>
            </p:cNvPicPr>
            <p:nvPr/>
          </p:nvPicPr>
          <p:blipFill>
            <a:blip r:embed="rId4" cstate="print"/>
            <a:srcRect/>
            <a:stretch>
              <a:fillRect/>
            </a:stretch>
          </p:blipFill>
          <p:spPr bwMode="auto">
            <a:xfrm>
              <a:off x="3443" y="2367"/>
              <a:ext cx="961" cy="271"/>
            </a:xfrm>
            <a:prstGeom prst="rect">
              <a:avLst/>
            </a:prstGeom>
            <a:noFill/>
            <a:ln w="9525">
              <a:noFill/>
              <a:miter lim="800000"/>
              <a:headEnd/>
              <a:tailEnd/>
            </a:ln>
          </p:spPr>
        </p:pic>
        <p:sp>
          <p:nvSpPr>
            <p:cNvPr id="9248" name="Rectangle 32"/>
            <p:cNvSpPr>
              <a:spLocks noChangeArrowheads="1"/>
            </p:cNvSpPr>
            <p:nvPr/>
          </p:nvSpPr>
          <p:spPr bwMode="grayWhite">
            <a:xfrm>
              <a:off x="3290" y="2421"/>
              <a:ext cx="1267" cy="153"/>
            </a:xfrm>
            <a:prstGeom prst="rect">
              <a:avLst/>
            </a:prstGeom>
            <a:noFill/>
            <a:ln w="3175" algn="ctr">
              <a:noFill/>
              <a:miter lim="800000"/>
              <a:headEnd/>
              <a:tailEnd/>
            </a:ln>
          </p:spPr>
          <p:txBody>
            <a:bodyPr wrap="none" anchor="ctr"/>
            <a:lstStyle/>
            <a:p>
              <a:pPr algn="ctr" eaLnBrk="0" hangingPunct="0">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虚机添加件</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9237" name="Text Box 25"/>
          <p:cNvSpPr txBox="1">
            <a:spLocks noChangeArrowheads="1"/>
          </p:cNvSpPr>
          <p:nvPr/>
        </p:nvSpPr>
        <p:spPr bwMode="auto">
          <a:xfrm>
            <a:off x="4095621" y="4724547"/>
            <a:ext cx="2982913" cy="285750"/>
          </a:xfrm>
          <a:prstGeom prst="rect">
            <a:avLst/>
          </a:prstGeom>
          <a:noFill/>
          <a:ln w="3175" algn="ctr">
            <a:noFill/>
            <a:miter lim="800000"/>
            <a:headEnd/>
            <a:tailEnd/>
          </a:ln>
        </p:spPr>
        <p:txBody>
          <a:bodyPr lIns="91436" tIns="45718" rIns="91436" bIns="45718">
            <a:spAutoFit/>
          </a:bodyPr>
          <a:lstStyle/>
          <a:p>
            <a:pPr eaLnBrk="0" hangingPunct="0">
              <a:lnSpc>
                <a:spcPct val="90000"/>
              </a:lnSpc>
              <a:spcBef>
                <a:spcPct val="30000"/>
              </a:spcBef>
            </a:pPr>
            <a:r>
              <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Ring 0: </a:t>
            </a:r>
            <a:r>
              <a:rPr lang="zh-CN" altLang="en-US" sz="14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内核模式</a:t>
            </a:r>
            <a:endPar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38" name="Rectangle 29"/>
          <p:cNvSpPr>
            <a:spLocks noChangeArrowheads="1"/>
          </p:cNvSpPr>
          <p:nvPr/>
        </p:nvSpPr>
        <p:spPr bwMode="grayWhite">
          <a:xfrm>
            <a:off x="4232275" y="5175397"/>
            <a:ext cx="2913063" cy="604838"/>
          </a:xfrm>
          <a:prstGeom prst="rect">
            <a:avLst/>
          </a:prstGeom>
          <a:noFill/>
          <a:ln w="3175" algn="ctr">
            <a:noFill/>
            <a:miter lim="800000"/>
            <a:headEnd/>
            <a:tailEnd/>
          </a:ln>
        </p:spPr>
        <p:txBody>
          <a:bodyPr wrap="none" lIns="91436" tIns="45718" rIns="91436" bIns="45718" anchor="ctr"/>
          <a:lstStyle/>
          <a:p>
            <a:pPr algn="ctr" eaLnBrk="0" hangingPunct="0">
              <a:lnSpc>
                <a:spcPct val="90000"/>
              </a:lnSpc>
              <a:spcBef>
                <a:spcPct val="30000"/>
              </a:spcBef>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39" name="Text Box 27"/>
          <p:cNvSpPr txBox="1">
            <a:spLocks noChangeArrowheads="1"/>
          </p:cNvSpPr>
          <p:nvPr/>
        </p:nvSpPr>
        <p:spPr bwMode="auto">
          <a:xfrm>
            <a:off x="4032250" y="1979760"/>
            <a:ext cx="2763838" cy="285750"/>
          </a:xfrm>
          <a:prstGeom prst="rect">
            <a:avLst/>
          </a:prstGeom>
          <a:noFill/>
          <a:ln w="3175" algn="ctr">
            <a:noFill/>
            <a:miter lim="800000"/>
            <a:headEnd/>
            <a:tailEnd/>
          </a:ln>
        </p:spPr>
        <p:txBody>
          <a:bodyPr lIns="91436" tIns="45718" rIns="91436" bIns="45718">
            <a:spAutoFit/>
          </a:bodyPr>
          <a:lstStyle/>
          <a:p>
            <a:pPr eaLnBrk="0" hangingPunct="0">
              <a:lnSpc>
                <a:spcPct val="90000"/>
              </a:lnSpc>
              <a:spcBef>
                <a:spcPct val="30000"/>
              </a:spcBef>
            </a:pPr>
            <a:r>
              <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Ring 3: </a:t>
            </a:r>
            <a:r>
              <a:rPr lang="zh-CN" altLang="en-US" sz="14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用户模式</a:t>
            </a:r>
            <a:endPar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9240" name="Picture 69" descr="Vivid blue box"/>
          <p:cNvPicPr>
            <a:picLocks noChangeAspect="1" noChangeArrowheads="1"/>
          </p:cNvPicPr>
          <p:nvPr/>
        </p:nvPicPr>
        <p:blipFill>
          <a:blip r:embed="rId11" cstate="print"/>
          <a:srcRect/>
          <a:stretch>
            <a:fillRect/>
          </a:stretch>
        </p:blipFill>
        <p:spPr bwMode="auto">
          <a:xfrm>
            <a:off x="4148138" y="2292497"/>
            <a:ext cx="2468562" cy="868363"/>
          </a:xfrm>
          <a:prstGeom prst="rect">
            <a:avLst/>
          </a:prstGeom>
          <a:noFill/>
          <a:ln w="9525">
            <a:noFill/>
            <a:miter lim="800000"/>
            <a:headEnd/>
            <a:tailEnd/>
          </a:ln>
        </p:spPr>
      </p:pic>
      <p:sp>
        <p:nvSpPr>
          <p:cNvPr id="9241" name="Rectangle 31"/>
          <p:cNvSpPr>
            <a:spLocks noChangeArrowheads="1"/>
          </p:cNvSpPr>
          <p:nvPr/>
        </p:nvSpPr>
        <p:spPr bwMode="blackWhite">
          <a:xfrm>
            <a:off x="4202113" y="2444897"/>
            <a:ext cx="2306637" cy="546100"/>
          </a:xfrm>
          <a:prstGeom prst="rect">
            <a:avLst/>
          </a:prstGeom>
          <a:noFill/>
          <a:ln w="3175" algn="ctr">
            <a:noFill/>
            <a:miter lim="800000"/>
            <a:headEnd/>
            <a:tailEnd/>
          </a:ln>
        </p:spPr>
        <p:txBody>
          <a:bodyPr wrap="none" lIns="91436" tIns="45718" rIns="91436" bIns="45718" anchor="ctr"/>
          <a:lstStyle/>
          <a:p>
            <a:pPr algn="ctr" eaLnBrk="0" hangingPunct="0">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应用程序</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233" name="Text Box 75"/>
          <p:cNvSpPr txBox="1">
            <a:spLocks noChangeArrowheads="1"/>
          </p:cNvSpPr>
          <p:nvPr/>
        </p:nvSpPr>
        <p:spPr bwMode="auto">
          <a:xfrm>
            <a:off x="4144963" y="1398735"/>
            <a:ext cx="3051175" cy="523216"/>
          </a:xfrm>
          <a:prstGeom prst="rect">
            <a:avLst/>
          </a:prstGeom>
          <a:noFill/>
          <a:ln w="3175" algn="ctr">
            <a:noFill/>
            <a:miter lim="800000"/>
            <a:headEnd/>
            <a:tailEnd/>
          </a:ln>
        </p:spPr>
        <p:txBody>
          <a:bodyPr lIns="91436" tIns="45718" rIns="91436" bIns="45718">
            <a:spAutoFit/>
          </a:bodyPr>
          <a:lstStyle/>
          <a:p>
            <a:pPr algn="ctr" eaLnBrk="0" hangingPunct="0">
              <a:spcBef>
                <a:spcPct val="50000"/>
              </a:spcBef>
            </a:pPr>
            <a:r>
              <a:rPr lang="zh-CN" altLang="en-US" sz="28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虚机</a:t>
            </a:r>
            <a:endParaRPr lang="en-US" sz="28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9243" name="Picture 73" descr="Vivid blue box"/>
          <p:cNvPicPr>
            <a:picLocks noChangeAspect="1" noChangeArrowheads="1"/>
          </p:cNvPicPr>
          <p:nvPr/>
        </p:nvPicPr>
        <p:blipFill>
          <a:blip r:embed="rId12" cstate="print"/>
          <a:srcRect/>
          <a:stretch>
            <a:fillRect/>
          </a:stretch>
        </p:blipFill>
        <p:spPr bwMode="auto">
          <a:xfrm>
            <a:off x="1897063" y="5205560"/>
            <a:ext cx="820737" cy="577850"/>
          </a:xfrm>
          <a:prstGeom prst="rect">
            <a:avLst/>
          </a:prstGeom>
          <a:noFill/>
          <a:ln w="9525">
            <a:noFill/>
            <a:miter lim="800000"/>
            <a:headEnd/>
            <a:tailEnd/>
          </a:ln>
        </p:spPr>
      </p:pic>
      <p:sp>
        <p:nvSpPr>
          <p:cNvPr id="9244" name="Rectangle 63"/>
          <p:cNvSpPr>
            <a:spLocks noChangeArrowheads="1"/>
          </p:cNvSpPr>
          <p:nvPr/>
        </p:nvSpPr>
        <p:spPr bwMode="auto">
          <a:xfrm>
            <a:off x="1881188" y="5227785"/>
            <a:ext cx="854075" cy="313928"/>
          </a:xfrm>
          <a:prstGeom prst="rect">
            <a:avLst/>
          </a:prstGeom>
          <a:noFill/>
          <a:ln w="9525">
            <a:noFill/>
            <a:miter lim="800000"/>
            <a:headEnd/>
            <a:tailEnd/>
          </a:ln>
        </p:spPr>
        <p:txBody>
          <a:bodyPr lIns="91436" tIns="45718" rIns="91436" bIns="45718">
            <a:spAutoFit/>
          </a:bodyPr>
          <a:lstStyle/>
          <a:p>
            <a:pPr algn="ctr" eaLnBrk="0" hangingPunct="0">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驱动</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75" name="Rectangle 63"/>
          <p:cNvSpPr>
            <a:spLocks noChangeArrowheads="1"/>
          </p:cNvSpPr>
          <p:nvPr/>
        </p:nvSpPr>
        <p:spPr bwMode="auto">
          <a:xfrm>
            <a:off x="0" y="1212850"/>
            <a:ext cx="9144000" cy="5416550"/>
          </a:xfrm>
          <a:prstGeom prst="rect">
            <a:avLst/>
          </a:prstGeom>
          <a:solidFill>
            <a:schemeClr val="tx1">
              <a:lumMod val="50000"/>
              <a:lumOff val="50000"/>
              <a:alpha val="50000"/>
            </a:schemeClr>
          </a:solidFill>
          <a:ln w="9525">
            <a:noFill/>
            <a:miter lim="800000"/>
            <a:headEnd/>
            <a:tailEnd/>
          </a:ln>
        </p:spPr>
        <p:txBody>
          <a:bodyPr wrap="none" lIns="91436" tIns="45718" rIns="91436" bIns="45718" anchor="ctr"/>
          <a:lstStyle/>
          <a:p>
            <a:pPr eaLnBrk="0" hangingPunct="0">
              <a:lnSpc>
                <a:spcPct val="90000"/>
              </a:lnSpc>
              <a:spcBef>
                <a:spcPct val="30000"/>
              </a:spcBef>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243" name="Text Box 9"/>
          <p:cNvSpPr txBox="1">
            <a:spLocks noChangeArrowheads="1"/>
          </p:cNvSpPr>
          <p:nvPr/>
        </p:nvSpPr>
        <p:spPr bwMode="auto">
          <a:xfrm>
            <a:off x="403225" y="1228725"/>
            <a:ext cx="3385898" cy="369888"/>
          </a:xfrm>
          <a:prstGeom prst="rect">
            <a:avLst/>
          </a:prstGeom>
          <a:noFill/>
          <a:ln w="3175" algn="ctr">
            <a:noFill/>
            <a:miter lim="800000"/>
            <a:headEnd/>
            <a:tailEnd/>
          </a:ln>
        </p:spPr>
        <p:txBody>
          <a:bodyPr wrap="square" lIns="91436" tIns="45718" rIns="91436" bIns="45718">
            <a:spAutoFit/>
          </a:bodyPr>
          <a:lstStyle/>
          <a:p>
            <a:pPr algn="ctr">
              <a:lnSpc>
                <a:spcPct val="90000"/>
              </a:lnSpc>
              <a:spcBef>
                <a:spcPct val="30000"/>
              </a:spcBef>
            </a:pPr>
            <a:r>
              <a:rPr lang="zh-CN" altLang="en-US"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父分区</a:t>
            </a:r>
            <a:r>
              <a:rPr lang="en-US"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endParaRPr lang="en-US" sz="20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5177" name="Picture 69" descr="Vivid green box"/>
          <p:cNvPicPr>
            <a:picLocks noChangeAspect="1" noChangeArrowheads="1"/>
          </p:cNvPicPr>
          <p:nvPr/>
        </p:nvPicPr>
        <p:blipFill>
          <a:blip r:embed="rId3" cstate="print"/>
          <a:srcRect/>
          <a:stretch>
            <a:fillRect/>
          </a:stretch>
        </p:blipFill>
        <p:spPr bwMode="auto">
          <a:xfrm>
            <a:off x="304800" y="3867807"/>
            <a:ext cx="3605048" cy="1439917"/>
          </a:xfrm>
          <a:prstGeom prst="rect">
            <a:avLst/>
          </a:prstGeom>
          <a:noFill/>
          <a:ln w="9525">
            <a:noFill/>
            <a:miter lim="800000"/>
            <a:headEnd/>
            <a:tailEnd/>
          </a:ln>
        </p:spPr>
      </p:pic>
      <p:sp>
        <p:nvSpPr>
          <p:cNvPr id="115738" name="Line 26"/>
          <p:cNvSpPr>
            <a:spLocks noChangeShapeType="1"/>
          </p:cNvSpPr>
          <p:nvPr/>
        </p:nvSpPr>
        <p:spPr bwMode="auto">
          <a:xfrm rot="60000" flipH="1">
            <a:off x="258763" y="3492500"/>
            <a:ext cx="3657600" cy="4445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5175" name="Picture 72" descr="Vivid yellow box"/>
          <p:cNvPicPr>
            <a:picLocks noChangeAspect="1" noChangeArrowheads="1"/>
          </p:cNvPicPr>
          <p:nvPr/>
        </p:nvPicPr>
        <p:blipFill>
          <a:blip r:embed="rId4" cstate="print"/>
          <a:srcRect/>
          <a:stretch>
            <a:fillRect/>
          </a:stretch>
        </p:blipFill>
        <p:spPr bwMode="auto">
          <a:xfrm>
            <a:off x="2027238" y="3906838"/>
            <a:ext cx="1763712" cy="1306512"/>
          </a:xfrm>
          <a:prstGeom prst="rect">
            <a:avLst/>
          </a:prstGeom>
          <a:noFill/>
          <a:ln w="9525">
            <a:noFill/>
            <a:miter lim="800000"/>
            <a:headEnd/>
            <a:tailEnd/>
          </a:ln>
        </p:spPr>
      </p:pic>
      <p:sp>
        <p:nvSpPr>
          <p:cNvPr id="5176" name="Rectangle 8"/>
          <p:cNvSpPr>
            <a:spLocks noChangeArrowheads="1"/>
          </p:cNvSpPr>
          <p:nvPr/>
        </p:nvSpPr>
        <p:spPr bwMode="grayWhite">
          <a:xfrm>
            <a:off x="2165645" y="4263655"/>
            <a:ext cx="1435100" cy="343418"/>
          </a:xfrm>
          <a:prstGeom prst="rect">
            <a:avLst/>
          </a:prstGeom>
          <a:noFill/>
          <a:ln w="3175" algn="ctr">
            <a:noFill/>
            <a:miter lim="800000"/>
            <a:headEnd/>
            <a:tailEnd/>
          </a:ln>
        </p:spPr>
        <p:txBody>
          <a:bodyPr wrap="none" lIns="91436" tIns="45718" rIns="91436" bIns="45718" anchor="b" anchorCtr="1"/>
          <a:lstStyle/>
          <a:p>
            <a:pPr algn="r">
              <a:lnSpc>
                <a:spcPct val="90000"/>
              </a:lnSpc>
              <a:spcBef>
                <a:spcPct val="30000"/>
              </a:spcBef>
            </a:pPr>
            <a:r>
              <a:rPr 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VSP</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Group 71"/>
          <p:cNvGrpSpPr>
            <a:grpSpLocks/>
          </p:cNvGrpSpPr>
          <p:nvPr/>
        </p:nvGrpSpPr>
        <p:grpSpPr bwMode="auto">
          <a:xfrm>
            <a:off x="400050" y="4432300"/>
            <a:ext cx="1198563" cy="563563"/>
            <a:chOff x="-138" y="2223"/>
            <a:chExt cx="755" cy="355"/>
          </a:xfrm>
        </p:grpSpPr>
        <p:pic>
          <p:nvPicPr>
            <p:cNvPr id="10303" name="Picture 70" descr="Vivid green box"/>
            <p:cNvPicPr>
              <a:picLocks noChangeAspect="1" noChangeArrowheads="1"/>
            </p:cNvPicPr>
            <p:nvPr/>
          </p:nvPicPr>
          <p:blipFill>
            <a:blip r:embed="rId5" cstate="print"/>
            <a:srcRect/>
            <a:stretch>
              <a:fillRect/>
            </a:stretch>
          </p:blipFill>
          <p:spPr bwMode="auto">
            <a:xfrm>
              <a:off x="-138" y="2223"/>
              <a:ext cx="755" cy="355"/>
            </a:xfrm>
            <a:prstGeom prst="rect">
              <a:avLst/>
            </a:prstGeom>
            <a:noFill/>
            <a:ln w="9525">
              <a:noFill/>
              <a:miter lim="800000"/>
              <a:headEnd/>
              <a:tailEnd/>
            </a:ln>
          </p:spPr>
        </p:pic>
        <p:sp>
          <p:nvSpPr>
            <p:cNvPr id="10304" name="Rectangle 6"/>
            <p:cNvSpPr>
              <a:spLocks noChangeArrowheads="1"/>
            </p:cNvSpPr>
            <p:nvPr/>
          </p:nvSpPr>
          <p:spPr bwMode="auto">
            <a:xfrm>
              <a:off x="-76" y="2236"/>
              <a:ext cx="631" cy="328"/>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Windows</a:t>
              </a:r>
              <a:b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内核</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5179" name="Text Box 18"/>
          <p:cNvSpPr txBox="1">
            <a:spLocks noChangeArrowheads="1"/>
          </p:cNvSpPr>
          <p:nvPr/>
        </p:nvSpPr>
        <p:spPr bwMode="auto">
          <a:xfrm>
            <a:off x="487363" y="4041775"/>
            <a:ext cx="1493837" cy="31273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Server Core</a:t>
            </a:r>
          </a:p>
        </p:txBody>
      </p:sp>
      <p:grpSp>
        <p:nvGrpSpPr>
          <p:cNvPr id="4" name="Group 74"/>
          <p:cNvGrpSpPr>
            <a:grpSpLocks/>
          </p:cNvGrpSpPr>
          <p:nvPr/>
        </p:nvGrpSpPr>
        <p:grpSpPr bwMode="auto">
          <a:xfrm>
            <a:off x="1706563" y="4570413"/>
            <a:ext cx="951577" cy="579437"/>
            <a:chOff x="1447" y="3097"/>
            <a:chExt cx="517" cy="365"/>
          </a:xfrm>
        </p:grpSpPr>
        <p:pic>
          <p:nvPicPr>
            <p:cNvPr id="10301" name="Picture 73" descr="Vivid blue box"/>
            <p:cNvPicPr>
              <a:picLocks noChangeAspect="1" noChangeArrowheads="1"/>
            </p:cNvPicPr>
            <p:nvPr/>
          </p:nvPicPr>
          <p:blipFill>
            <a:blip r:embed="rId6" cstate="print"/>
            <a:srcRect/>
            <a:stretch>
              <a:fillRect/>
            </a:stretch>
          </p:blipFill>
          <p:spPr bwMode="auto">
            <a:xfrm>
              <a:off x="1447" y="3097"/>
              <a:ext cx="517" cy="364"/>
            </a:xfrm>
            <a:prstGeom prst="rect">
              <a:avLst/>
            </a:prstGeom>
            <a:noFill/>
            <a:ln w="9525">
              <a:noFill/>
              <a:miter lim="800000"/>
              <a:headEnd/>
              <a:tailEnd/>
            </a:ln>
          </p:spPr>
        </p:pic>
        <p:sp>
          <p:nvSpPr>
            <p:cNvPr id="10302" name="Rectangle 19"/>
            <p:cNvSpPr>
              <a:spLocks noChangeArrowheads="1"/>
            </p:cNvSpPr>
            <p:nvPr/>
          </p:nvSpPr>
          <p:spPr bwMode="blackWhite">
            <a:xfrm>
              <a:off x="1452" y="3097"/>
              <a:ext cx="508" cy="365"/>
            </a:xfrm>
            <a:prstGeom prst="rect">
              <a:avLst/>
            </a:prstGeom>
            <a:noFill/>
            <a:ln w="3175" algn="ctr">
              <a:noFill/>
              <a:miter lim="800000"/>
              <a:headEnd/>
              <a:tailEnd/>
            </a:ln>
          </p:spPr>
          <p:txBody>
            <a:bodyPr wrap="none" anchor="ctr"/>
            <a:lstStyle/>
            <a:p>
              <a:pPr algn="ctr">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设备驱动</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5" name="Group 88"/>
          <p:cNvGrpSpPr>
            <a:grpSpLocks/>
          </p:cNvGrpSpPr>
          <p:nvPr/>
        </p:nvGrpSpPr>
        <p:grpSpPr bwMode="auto">
          <a:xfrm>
            <a:off x="936625" y="5511800"/>
            <a:ext cx="6570663" cy="469900"/>
            <a:chOff x="60" y="3472"/>
            <a:chExt cx="4339" cy="296"/>
          </a:xfrm>
        </p:grpSpPr>
        <p:pic>
          <p:nvPicPr>
            <p:cNvPr id="10299" name="Picture 87" descr="Vivid yellow box"/>
            <p:cNvPicPr>
              <a:picLocks noChangeAspect="1" noChangeArrowheads="1"/>
            </p:cNvPicPr>
            <p:nvPr/>
          </p:nvPicPr>
          <p:blipFill>
            <a:blip r:embed="rId4" cstate="print"/>
            <a:srcRect/>
            <a:stretch>
              <a:fillRect/>
            </a:stretch>
          </p:blipFill>
          <p:spPr bwMode="auto">
            <a:xfrm>
              <a:off x="487" y="3472"/>
              <a:ext cx="3486" cy="296"/>
            </a:xfrm>
            <a:prstGeom prst="rect">
              <a:avLst/>
            </a:prstGeom>
            <a:noFill/>
            <a:ln w="9525">
              <a:noFill/>
              <a:miter lim="800000"/>
              <a:headEnd/>
              <a:tailEnd/>
            </a:ln>
          </p:spPr>
        </p:pic>
        <p:sp>
          <p:nvSpPr>
            <p:cNvPr id="10300" name="Rectangle 13"/>
            <p:cNvSpPr>
              <a:spLocks noChangeArrowheads="1"/>
            </p:cNvSpPr>
            <p:nvPr/>
          </p:nvSpPr>
          <p:spPr bwMode="grayWhite">
            <a:xfrm>
              <a:off x="60" y="3545"/>
              <a:ext cx="4339" cy="149"/>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Hyper-V</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6" name="Group 90"/>
          <p:cNvGrpSpPr>
            <a:grpSpLocks/>
          </p:cNvGrpSpPr>
          <p:nvPr/>
        </p:nvGrpSpPr>
        <p:grpSpPr bwMode="auto">
          <a:xfrm>
            <a:off x="266701" y="1643063"/>
            <a:ext cx="3616325" cy="1905000"/>
            <a:chOff x="-456" y="-600"/>
            <a:chExt cx="2158" cy="1200"/>
          </a:xfrm>
        </p:grpSpPr>
        <p:pic>
          <p:nvPicPr>
            <p:cNvPr id="10297" name="Picture 89" descr="Vivid teal box"/>
            <p:cNvPicPr>
              <a:picLocks noChangeAspect="1" noChangeArrowheads="1"/>
            </p:cNvPicPr>
            <p:nvPr/>
          </p:nvPicPr>
          <p:blipFill>
            <a:blip r:embed="rId7" cstate="print"/>
            <a:srcRect/>
            <a:stretch>
              <a:fillRect/>
            </a:stretch>
          </p:blipFill>
          <p:spPr bwMode="auto">
            <a:xfrm>
              <a:off x="-456" y="-600"/>
              <a:ext cx="2158" cy="1200"/>
            </a:xfrm>
            <a:prstGeom prst="rect">
              <a:avLst/>
            </a:prstGeom>
            <a:noFill/>
            <a:ln w="9525">
              <a:noFill/>
              <a:miter lim="800000"/>
              <a:headEnd/>
              <a:tailEnd/>
            </a:ln>
          </p:spPr>
        </p:pic>
        <p:sp>
          <p:nvSpPr>
            <p:cNvPr id="10298" name="Text Box 29"/>
            <p:cNvSpPr txBox="1">
              <a:spLocks noChangeArrowheads="1"/>
            </p:cNvSpPr>
            <p:nvPr/>
          </p:nvSpPr>
          <p:spPr bwMode="auto">
            <a:xfrm>
              <a:off x="-372" y="-466"/>
              <a:ext cx="1735" cy="198"/>
            </a:xfrm>
            <a:prstGeom prst="rect">
              <a:avLst/>
            </a:prstGeom>
            <a:noFill/>
            <a:ln w="3175" algn="ctr">
              <a:noFill/>
              <a:miter lim="800000"/>
              <a:headEnd/>
              <a:tailEnd/>
            </a:ln>
          </p:spPr>
          <p:txBody>
            <a:bodyPr>
              <a:spAutoFit/>
            </a:bodyPr>
            <a:lstStyle/>
            <a:p>
              <a:pPr>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虚拟化层</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7" name="Group 77"/>
          <p:cNvGrpSpPr>
            <a:grpSpLocks/>
          </p:cNvGrpSpPr>
          <p:nvPr/>
        </p:nvGrpSpPr>
        <p:grpSpPr bwMode="auto">
          <a:xfrm>
            <a:off x="304800" y="2222500"/>
            <a:ext cx="1963738" cy="1244600"/>
            <a:chOff x="2342" y="4816"/>
            <a:chExt cx="1237" cy="784"/>
          </a:xfrm>
        </p:grpSpPr>
        <p:pic>
          <p:nvPicPr>
            <p:cNvPr id="10295" name="Picture 75" descr="Vivid yellow box"/>
            <p:cNvPicPr>
              <a:picLocks noChangeAspect="1" noChangeArrowheads="1"/>
            </p:cNvPicPr>
            <p:nvPr/>
          </p:nvPicPr>
          <p:blipFill>
            <a:blip r:embed="rId4" cstate="print"/>
            <a:srcRect/>
            <a:stretch>
              <a:fillRect/>
            </a:stretch>
          </p:blipFill>
          <p:spPr bwMode="auto">
            <a:xfrm>
              <a:off x="2344" y="4816"/>
              <a:ext cx="1235" cy="784"/>
            </a:xfrm>
            <a:prstGeom prst="rect">
              <a:avLst/>
            </a:prstGeom>
            <a:noFill/>
            <a:ln w="9525">
              <a:noFill/>
              <a:miter lim="800000"/>
              <a:headEnd/>
              <a:tailEnd/>
            </a:ln>
          </p:spPr>
        </p:pic>
        <p:pic>
          <p:nvPicPr>
            <p:cNvPr id="10296" name="Picture 76" descr="Vivid yellow box"/>
            <p:cNvPicPr>
              <a:picLocks noChangeAspect="1" noChangeArrowheads="1"/>
            </p:cNvPicPr>
            <p:nvPr/>
          </p:nvPicPr>
          <p:blipFill>
            <a:blip r:embed="rId4" cstate="print"/>
            <a:srcRect/>
            <a:stretch>
              <a:fillRect/>
            </a:stretch>
          </p:blipFill>
          <p:spPr bwMode="auto">
            <a:xfrm>
              <a:off x="2342" y="5096"/>
              <a:ext cx="1235" cy="472"/>
            </a:xfrm>
            <a:prstGeom prst="rect">
              <a:avLst/>
            </a:prstGeom>
            <a:noFill/>
            <a:ln w="9525">
              <a:noFill/>
              <a:miter lim="800000"/>
              <a:headEnd/>
              <a:tailEnd/>
            </a:ln>
          </p:spPr>
        </p:pic>
      </p:grpSp>
      <p:pic>
        <p:nvPicPr>
          <p:cNvPr id="5163" name="Picture 92" descr="Vivid yellow box"/>
          <p:cNvPicPr>
            <a:picLocks noChangeAspect="1" noChangeArrowheads="1"/>
          </p:cNvPicPr>
          <p:nvPr/>
        </p:nvPicPr>
        <p:blipFill>
          <a:blip r:embed="rId4" cstate="print"/>
          <a:srcRect/>
          <a:stretch>
            <a:fillRect/>
          </a:stretch>
        </p:blipFill>
        <p:spPr bwMode="auto">
          <a:xfrm>
            <a:off x="2463800" y="1974850"/>
            <a:ext cx="1270000" cy="1155700"/>
          </a:xfrm>
          <a:prstGeom prst="rect">
            <a:avLst/>
          </a:prstGeom>
          <a:noFill/>
          <a:ln w="9525">
            <a:noFill/>
            <a:miter lim="800000"/>
            <a:headEnd/>
            <a:tailEnd/>
          </a:ln>
        </p:spPr>
      </p:pic>
      <p:pic>
        <p:nvPicPr>
          <p:cNvPr id="5164" name="Picture 93" descr="Vivid yellow box"/>
          <p:cNvPicPr>
            <a:picLocks noChangeAspect="1" noChangeArrowheads="1"/>
          </p:cNvPicPr>
          <p:nvPr/>
        </p:nvPicPr>
        <p:blipFill>
          <a:blip r:embed="rId4" cstate="print"/>
          <a:srcRect/>
          <a:stretch>
            <a:fillRect/>
          </a:stretch>
        </p:blipFill>
        <p:spPr bwMode="auto">
          <a:xfrm>
            <a:off x="2349500" y="2095500"/>
            <a:ext cx="1270000" cy="1155700"/>
          </a:xfrm>
          <a:prstGeom prst="rect">
            <a:avLst/>
          </a:prstGeom>
          <a:noFill/>
          <a:ln w="9525">
            <a:noFill/>
            <a:miter lim="800000"/>
            <a:headEnd/>
            <a:tailEnd/>
          </a:ln>
        </p:spPr>
      </p:pic>
      <p:pic>
        <p:nvPicPr>
          <p:cNvPr id="5165" name="Picture 91" descr="Vivid yellow box"/>
          <p:cNvPicPr>
            <a:picLocks noChangeAspect="1" noChangeArrowheads="1"/>
          </p:cNvPicPr>
          <p:nvPr/>
        </p:nvPicPr>
        <p:blipFill>
          <a:blip r:embed="rId4" cstate="print"/>
          <a:srcRect/>
          <a:stretch>
            <a:fillRect/>
          </a:stretch>
        </p:blipFill>
        <p:spPr bwMode="auto">
          <a:xfrm>
            <a:off x="2222500" y="2247900"/>
            <a:ext cx="1270000" cy="1155700"/>
          </a:xfrm>
          <a:prstGeom prst="rect">
            <a:avLst/>
          </a:prstGeom>
          <a:noFill/>
          <a:ln w="9525">
            <a:noFill/>
            <a:miter lim="800000"/>
            <a:headEnd/>
            <a:tailEnd/>
          </a:ln>
        </p:spPr>
      </p:pic>
      <p:sp>
        <p:nvSpPr>
          <p:cNvPr id="5166" name="Rectangle 23"/>
          <p:cNvSpPr>
            <a:spLocks noChangeArrowheads="1"/>
          </p:cNvSpPr>
          <p:nvPr/>
        </p:nvSpPr>
        <p:spPr bwMode="grayWhite">
          <a:xfrm>
            <a:off x="2257425" y="2309813"/>
            <a:ext cx="1185863" cy="982662"/>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VMWP</a:t>
            </a: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进程</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5722" name="Rectangle 10"/>
          <p:cNvSpPr>
            <a:spLocks noChangeArrowheads="1"/>
          </p:cNvSpPr>
          <p:nvPr/>
        </p:nvSpPr>
        <p:spPr bwMode="grayWhite">
          <a:xfrm>
            <a:off x="512763" y="2457450"/>
            <a:ext cx="1546225" cy="914400"/>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defRPr/>
            </a:pP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gn="ctr">
              <a:lnSpc>
                <a:spcPct val="90000"/>
              </a:lnSpc>
              <a:spcBef>
                <a:spcPct val="30000"/>
              </a:spcBef>
              <a:defRPr/>
            </a:pPr>
            <a:r>
              <a:rPr 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VMMS</a:t>
            </a: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服务</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168" name="Rectangle 21"/>
          <p:cNvSpPr>
            <a:spLocks noChangeArrowheads="1"/>
          </p:cNvSpPr>
          <p:nvPr/>
        </p:nvSpPr>
        <p:spPr bwMode="grayWhite">
          <a:xfrm>
            <a:off x="512763" y="2384426"/>
            <a:ext cx="1546225" cy="288925"/>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WMI Provider</a:t>
            </a:r>
          </a:p>
        </p:txBody>
      </p:sp>
      <p:sp>
        <p:nvSpPr>
          <p:cNvPr id="115719" name="Line 7"/>
          <p:cNvSpPr>
            <a:spLocks noChangeShapeType="1"/>
          </p:cNvSpPr>
          <p:nvPr/>
        </p:nvSpPr>
        <p:spPr bwMode="auto">
          <a:xfrm flipV="1">
            <a:off x="3943350" y="1171575"/>
            <a:ext cx="0" cy="4267200"/>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lIns="91436" tIns="45718" rIns="91436" bIns="4571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 name="Text Box 12"/>
          <p:cNvSpPr txBox="1">
            <a:spLocks noChangeArrowheads="1"/>
          </p:cNvSpPr>
          <p:nvPr/>
        </p:nvSpPr>
        <p:spPr bwMode="auto">
          <a:xfrm>
            <a:off x="3916363" y="1230313"/>
            <a:ext cx="3398837" cy="369887"/>
          </a:xfrm>
          <a:prstGeom prst="rect">
            <a:avLst/>
          </a:prstGeom>
          <a:noFill/>
          <a:ln w="3175" algn="ctr">
            <a:noFill/>
            <a:miter lim="800000"/>
            <a:headEnd/>
            <a:tailEnd/>
          </a:ln>
        </p:spPr>
        <p:txBody>
          <a:bodyPr lIns="91436" tIns="45718" rIns="91436" bIns="45718">
            <a:spAutoFit/>
          </a:bodyPr>
          <a:lstStyle/>
          <a:p>
            <a:pPr algn="ctr">
              <a:lnSpc>
                <a:spcPct val="90000"/>
              </a:lnSpc>
              <a:spcBef>
                <a:spcPct val="30000"/>
              </a:spcBef>
            </a:pPr>
            <a:r>
              <a:rPr lang="zh-CN" altLang="en-US" sz="20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子分区</a:t>
            </a:r>
            <a:endParaRPr lang="en-US" sz="20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262" name="Text Box 24"/>
          <p:cNvSpPr txBox="1">
            <a:spLocks noChangeArrowheads="1"/>
          </p:cNvSpPr>
          <p:nvPr/>
        </p:nvSpPr>
        <p:spPr bwMode="auto">
          <a:xfrm>
            <a:off x="3937000" y="5124450"/>
            <a:ext cx="1989138" cy="28733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Ring 0: </a:t>
            </a:r>
            <a:r>
              <a:rPr lang="zh-CN" altLang="en-US" sz="14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内核模式</a:t>
            </a:r>
            <a:endPar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263" name="Text Box 25"/>
          <p:cNvSpPr txBox="1">
            <a:spLocks noChangeArrowheads="1"/>
          </p:cNvSpPr>
          <p:nvPr/>
        </p:nvSpPr>
        <p:spPr bwMode="auto">
          <a:xfrm>
            <a:off x="3937000" y="3151747"/>
            <a:ext cx="1700213" cy="28622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Ring 3: </a:t>
            </a:r>
            <a:r>
              <a:rPr lang="zh-CN" altLang="en-US" sz="14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用户模式</a:t>
            </a:r>
            <a:endPar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5148" name="Picture 78" descr="Vivid teal box"/>
          <p:cNvPicPr>
            <a:picLocks noChangeAspect="1" noChangeArrowheads="1"/>
          </p:cNvPicPr>
          <p:nvPr/>
        </p:nvPicPr>
        <p:blipFill>
          <a:blip r:embed="rId7" cstate="print"/>
          <a:srcRect/>
          <a:stretch>
            <a:fillRect/>
          </a:stretch>
        </p:blipFill>
        <p:spPr bwMode="auto">
          <a:xfrm>
            <a:off x="4002088" y="3460750"/>
            <a:ext cx="3425825" cy="1803400"/>
          </a:xfrm>
          <a:prstGeom prst="rect">
            <a:avLst/>
          </a:prstGeom>
          <a:noFill/>
          <a:ln w="9525">
            <a:noFill/>
            <a:miter lim="800000"/>
            <a:headEnd/>
            <a:tailEnd/>
          </a:ln>
        </p:spPr>
      </p:pic>
      <p:grpSp>
        <p:nvGrpSpPr>
          <p:cNvPr id="8" name="Group 80"/>
          <p:cNvGrpSpPr>
            <a:grpSpLocks/>
          </p:cNvGrpSpPr>
          <p:nvPr/>
        </p:nvGrpSpPr>
        <p:grpSpPr bwMode="auto">
          <a:xfrm>
            <a:off x="4138613" y="3576638"/>
            <a:ext cx="1685925" cy="1243012"/>
            <a:chOff x="4111" y="3729"/>
            <a:chExt cx="910" cy="803"/>
          </a:xfrm>
        </p:grpSpPr>
        <p:pic>
          <p:nvPicPr>
            <p:cNvPr id="10293" name="Picture 79" descr="Vivid yellow box"/>
            <p:cNvPicPr>
              <a:picLocks noChangeAspect="1" noChangeArrowheads="1"/>
            </p:cNvPicPr>
            <p:nvPr/>
          </p:nvPicPr>
          <p:blipFill>
            <a:blip r:embed="rId4" cstate="print"/>
            <a:srcRect/>
            <a:stretch>
              <a:fillRect/>
            </a:stretch>
          </p:blipFill>
          <p:spPr bwMode="auto">
            <a:xfrm>
              <a:off x="4111" y="3729"/>
              <a:ext cx="910" cy="803"/>
            </a:xfrm>
            <a:prstGeom prst="rect">
              <a:avLst/>
            </a:prstGeom>
            <a:noFill/>
            <a:ln w="9525">
              <a:noFill/>
              <a:miter lim="800000"/>
              <a:headEnd/>
              <a:tailEnd/>
            </a:ln>
          </p:spPr>
        </p:pic>
        <p:sp>
          <p:nvSpPr>
            <p:cNvPr id="10294" name="Rectangle 27"/>
            <p:cNvSpPr>
              <a:spLocks noChangeArrowheads="1"/>
            </p:cNvSpPr>
            <p:nvPr/>
          </p:nvSpPr>
          <p:spPr bwMode="grayWhite">
            <a:xfrm>
              <a:off x="4119" y="3765"/>
              <a:ext cx="892" cy="731"/>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VSC</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9" name="Group 82"/>
          <p:cNvGrpSpPr>
            <a:grpSpLocks/>
          </p:cNvGrpSpPr>
          <p:nvPr/>
        </p:nvGrpSpPr>
        <p:grpSpPr bwMode="auto">
          <a:xfrm>
            <a:off x="5872163" y="3503613"/>
            <a:ext cx="1360487" cy="1316037"/>
            <a:chOff x="5763" y="2312"/>
            <a:chExt cx="857" cy="678"/>
          </a:xfrm>
        </p:grpSpPr>
        <p:pic>
          <p:nvPicPr>
            <p:cNvPr id="10291" name="Picture 81" descr="Vivid teal box"/>
            <p:cNvPicPr>
              <a:picLocks noChangeAspect="1" noChangeArrowheads="1"/>
            </p:cNvPicPr>
            <p:nvPr/>
          </p:nvPicPr>
          <p:blipFill>
            <a:blip r:embed="rId7" cstate="print"/>
            <a:srcRect/>
            <a:stretch>
              <a:fillRect/>
            </a:stretch>
          </p:blipFill>
          <p:spPr bwMode="auto">
            <a:xfrm>
              <a:off x="5763" y="2355"/>
              <a:ext cx="857" cy="592"/>
            </a:xfrm>
            <a:prstGeom prst="rect">
              <a:avLst/>
            </a:prstGeom>
            <a:noFill/>
            <a:ln w="9525">
              <a:noFill/>
              <a:miter lim="800000"/>
              <a:headEnd/>
              <a:tailEnd/>
            </a:ln>
          </p:spPr>
        </p:pic>
        <p:sp>
          <p:nvSpPr>
            <p:cNvPr id="10292" name="Rectangle 30"/>
            <p:cNvSpPr>
              <a:spLocks noChangeArrowheads="1"/>
            </p:cNvSpPr>
            <p:nvPr/>
          </p:nvSpPr>
          <p:spPr bwMode="auto">
            <a:xfrm>
              <a:off x="5811" y="2312"/>
              <a:ext cx="762" cy="678"/>
            </a:xfrm>
            <a:prstGeom prst="rect">
              <a:avLst/>
            </a:prstGeom>
            <a:noFill/>
            <a:ln w="3175" algn="ctr">
              <a:noFill/>
              <a:miter lim="800000"/>
              <a:headEnd/>
              <a:tailEnd/>
            </a:ln>
          </p:spPr>
          <p:txBody>
            <a:bodyPr wrap="none" anchor="ctr"/>
            <a:lstStyle/>
            <a:p>
              <a:pPr algn="ctr">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操作系统内核</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10" name="Group 85"/>
          <p:cNvGrpSpPr>
            <a:grpSpLocks/>
          </p:cNvGrpSpPr>
          <p:nvPr/>
        </p:nvGrpSpPr>
        <p:grpSpPr bwMode="auto">
          <a:xfrm>
            <a:off x="5537201" y="4624388"/>
            <a:ext cx="1698625" cy="515937"/>
            <a:chOff x="5520" y="4157"/>
            <a:chExt cx="1014" cy="325"/>
          </a:xfrm>
        </p:grpSpPr>
        <p:pic>
          <p:nvPicPr>
            <p:cNvPr id="10289" name="Picture 84" descr="Vivid yellow box"/>
            <p:cNvPicPr>
              <a:picLocks noChangeAspect="1" noChangeArrowheads="1"/>
            </p:cNvPicPr>
            <p:nvPr/>
          </p:nvPicPr>
          <p:blipFill>
            <a:blip r:embed="rId8" cstate="print"/>
            <a:srcRect/>
            <a:stretch>
              <a:fillRect/>
            </a:stretch>
          </p:blipFill>
          <p:spPr bwMode="auto">
            <a:xfrm>
              <a:off x="5520" y="4157"/>
              <a:ext cx="1014" cy="325"/>
            </a:xfrm>
            <a:prstGeom prst="rect">
              <a:avLst/>
            </a:prstGeom>
            <a:noFill/>
            <a:ln w="9525">
              <a:noFill/>
              <a:miter lim="800000"/>
              <a:headEnd/>
              <a:tailEnd/>
            </a:ln>
          </p:spPr>
        </p:pic>
        <p:sp>
          <p:nvSpPr>
            <p:cNvPr id="10290" name="Rectangle 31"/>
            <p:cNvSpPr>
              <a:spLocks noChangeArrowheads="1"/>
            </p:cNvSpPr>
            <p:nvPr/>
          </p:nvSpPr>
          <p:spPr bwMode="grayWhite">
            <a:xfrm>
              <a:off x="5561" y="4213"/>
              <a:ext cx="933" cy="21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Enlightenments</a:t>
              </a:r>
            </a:p>
          </p:txBody>
        </p:sp>
      </p:grpSp>
      <p:grpSp>
        <p:nvGrpSpPr>
          <p:cNvPr id="11" name="Group 86"/>
          <p:cNvGrpSpPr>
            <a:grpSpLocks/>
          </p:cNvGrpSpPr>
          <p:nvPr/>
        </p:nvGrpSpPr>
        <p:grpSpPr bwMode="auto">
          <a:xfrm>
            <a:off x="3551238" y="4629150"/>
            <a:ext cx="1609725" cy="515938"/>
            <a:chOff x="5760" y="4320"/>
            <a:chExt cx="1014" cy="325"/>
          </a:xfrm>
        </p:grpSpPr>
        <p:pic>
          <p:nvPicPr>
            <p:cNvPr id="10287" name="Picture 83" descr="Vivid yellow box"/>
            <p:cNvPicPr>
              <a:picLocks noChangeAspect="1" noChangeArrowheads="1"/>
            </p:cNvPicPr>
            <p:nvPr/>
          </p:nvPicPr>
          <p:blipFill>
            <a:blip r:embed="rId9" cstate="print"/>
            <a:srcRect/>
            <a:stretch>
              <a:fillRect/>
            </a:stretch>
          </p:blipFill>
          <p:spPr bwMode="auto">
            <a:xfrm>
              <a:off x="5760" y="4320"/>
              <a:ext cx="1014" cy="325"/>
            </a:xfrm>
            <a:prstGeom prst="rect">
              <a:avLst/>
            </a:prstGeom>
            <a:noFill/>
            <a:ln w="9525">
              <a:noFill/>
              <a:miter lim="800000"/>
              <a:headEnd/>
              <a:tailEnd/>
            </a:ln>
          </p:spPr>
        </p:pic>
        <p:sp>
          <p:nvSpPr>
            <p:cNvPr id="10288" name="Rectangle 28"/>
            <p:cNvSpPr>
              <a:spLocks noChangeArrowheads="1"/>
            </p:cNvSpPr>
            <p:nvPr/>
          </p:nvSpPr>
          <p:spPr bwMode="grayWhite">
            <a:xfrm>
              <a:off x="5946" y="4376"/>
              <a:ext cx="641" cy="21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VMBus</a:t>
              </a:r>
            </a:p>
          </p:txBody>
        </p:sp>
      </p:grpSp>
      <p:pic>
        <p:nvPicPr>
          <p:cNvPr id="24591" name="Picture 95" descr="Vivid blue box"/>
          <p:cNvPicPr>
            <a:picLocks noChangeAspect="1" noChangeArrowheads="1"/>
          </p:cNvPicPr>
          <p:nvPr/>
        </p:nvPicPr>
        <p:blipFill>
          <a:blip r:embed="rId10" cstate="print"/>
          <a:srcRect/>
          <a:stretch>
            <a:fillRect/>
          </a:stretch>
        </p:blipFill>
        <p:spPr bwMode="auto">
          <a:xfrm>
            <a:off x="4430713" y="2049463"/>
            <a:ext cx="2416175" cy="973137"/>
          </a:xfrm>
          <a:prstGeom prst="rect">
            <a:avLst/>
          </a:prstGeom>
          <a:noFill/>
          <a:ln w="9525">
            <a:noFill/>
            <a:miter lim="800000"/>
            <a:headEnd/>
            <a:tailEnd/>
          </a:ln>
        </p:spPr>
      </p:pic>
      <p:sp>
        <p:nvSpPr>
          <p:cNvPr id="115727" name="Rectangle 15"/>
          <p:cNvSpPr>
            <a:spLocks noChangeArrowheads="1"/>
          </p:cNvSpPr>
          <p:nvPr/>
        </p:nvSpPr>
        <p:spPr bwMode="blackWhite">
          <a:xfrm>
            <a:off x="4686300" y="2230438"/>
            <a:ext cx="1905000" cy="525462"/>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应用程序</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271" name="Picture 107" descr="cooltools-shape"/>
          <p:cNvPicPr>
            <a:picLocks noChangeAspect="1" noChangeArrowheads="1"/>
          </p:cNvPicPr>
          <p:nvPr/>
        </p:nvPicPr>
        <p:blipFill>
          <a:blip r:embed="rId11" cstate="print"/>
          <a:srcRect/>
          <a:stretch>
            <a:fillRect/>
          </a:stretch>
        </p:blipFill>
        <p:spPr bwMode="auto">
          <a:xfrm>
            <a:off x="1409700" y="5892800"/>
            <a:ext cx="5334000" cy="647700"/>
          </a:xfrm>
          <a:prstGeom prst="rect">
            <a:avLst/>
          </a:prstGeom>
          <a:noFill/>
          <a:ln w="9525">
            <a:noFill/>
            <a:miter lim="800000"/>
            <a:headEnd/>
            <a:tailEnd/>
          </a:ln>
        </p:spPr>
      </p:pic>
      <p:sp>
        <p:nvSpPr>
          <p:cNvPr id="10272" name="Rectangle 108"/>
          <p:cNvSpPr>
            <a:spLocks noChangeArrowheads="1"/>
          </p:cNvSpPr>
          <p:nvPr/>
        </p:nvSpPr>
        <p:spPr bwMode="invGray">
          <a:xfrm>
            <a:off x="644525" y="5935663"/>
            <a:ext cx="6824663" cy="568325"/>
          </a:xfrm>
          <a:prstGeom prst="rect">
            <a:avLst/>
          </a:prstGeom>
          <a:noFill/>
          <a:ln w="3175">
            <a:noFill/>
            <a:miter lim="800000"/>
            <a:headEnd/>
            <a:tailEnd/>
          </a:ln>
        </p:spPr>
        <p:txBody>
          <a:bodyPr wrap="none" lIns="91436" tIns="45718" rIns="91436" bIns="45718" anchor="ctr"/>
          <a:lstStyle/>
          <a:p>
            <a:pPr algn="ctr">
              <a:lnSpc>
                <a:spcPct val="90000"/>
              </a:lnSpc>
              <a:spcBef>
                <a:spcPct val="30000"/>
              </a:spcBef>
            </a:pPr>
            <a:r>
              <a:rPr lang="zh-CN" altLang="en-US" sz="16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硬件层</a:t>
            </a:r>
            <a:endParaRPr lang="en-US" sz="16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8" name="Line 26"/>
          <p:cNvSpPr>
            <a:spLocks noChangeShapeType="1"/>
          </p:cNvSpPr>
          <p:nvPr/>
        </p:nvSpPr>
        <p:spPr bwMode="auto">
          <a:xfrm rot="60000" flipH="1">
            <a:off x="3992563" y="3508375"/>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3" name="Line 26"/>
          <p:cNvSpPr>
            <a:spLocks noChangeShapeType="1"/>
          </p:cNvSpPr>
          <p:nvPr/>
        </p:nvSpPr>
        <p:spPr bwMode="auto">
          <a:xfrm rot="60000" flipH="1">
            <a:off x="269875" y="5391150"/>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5" name="Line 26"/>
          <p:cNvSpPr>
            <a:spLocks noChangeShapeType="1"/>
          </p:cNvSpPr>
          <p:nvPr/>
        </p:nvSpPr>
        <p:spPr bwMode="auto">
          <a:xfrm rot="60000" flipH="1">
            <a:off x="3654425" y="5413375"/>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6" name="Title 65"/>
          <p:cNvSpPr>
            <a:spLocks noGrp="1"/>
          </p:cNvSpPr>
          <p:nvPr>
            <p:ph type="title" idx="4294967295"/>
          </p:nvPr>
        </p:nvSpPr>
        <p:spPr>
          <a:xfrm>
            <a:off x="763588" y="228600"/>
            <a:ext cx="8380412" cy="554038"/>
          </a:xfrm>
          <a:prstGeom prst="rect">
            <a:avLst/>
          </a:prstGeom>
        </p:spPr>
        <p:txBody>
          <a:bodyPr/>
          <a:lstStyle/>
          <a:p>
            <a:r>
              <a:rPr lang="zh-CN" altLang="en-US" sz="4000" dirty="0" smtClean="0">
                <a:effectLst>
                  <a:outerShdw blurRad="38100" dist="38100" dir="2700000" algn="tl">
                    <a:srgbClr val="000000">
                      <a:alpha val="43137"/>
                    </a:srgbClr>
                  </a:outerShdw>
                </a:effectLst>
                <a:latin typeface="+mj-ea"/>
                <a:ea typeface="+mj-ea"/>
              </a:rPr>
              <a:t>现在</a:t>
            </a:r>
            <a:r>
              <a:rPr sz="4000" dirty="0" smtClean="0">
                <a:effectLst>
                  <a:outerShdw blurRad="38100" dist="38100" dir="2700000" algn="tl">
                    <a:srgbClr val="000000">
                      <a:alpha val="43137"/>
                    </a:srgbClr>
                  </a:outerShdw>
                </a:effectLst>
                <a:latin typeface="+mj-ea"/>
                <a:ea typeface="+mj-ea"/>
              </a:rPr>
              <a:t>: </a:t>
            </a:r>
            <a:r>
              <a:rPr lang="zh-CN" altLang="en-US" sz="4000" dirty="0" smtClean="0">
                <a:effectLst>
                  <a:outerShdw blurRad="38100" dist="38100" dir="2700000" algn="tl">
                    <a:srgbClr val="000000">
                      <a:alpha val="43137"/>
                    </a:srgbClr>
                  </a:outerShdw>
                </a:effectLst>
                <a:latin typeface="+mj-ea"/>
                <a:ea typeface="+mj-ea"/>
              </a:rPr>
              <a:t>裸金属架构</a:t>
            </a:r>
            <a:endParaRPr sz="4000" dirty="0">
              <a:effectLst>
                <a:outerShdw blurRad="38100" dist="38100" dir="2700000" algn="tl">
                  <a:srgbClr val="000000">
                    <a:alpha val="43137"/>
                  </a:srgbClr>
                </a:outerShdw>
              </a:effectLst>
              <a:latin typeface="+mj-ea"/>
              <a:ea typeface="+mj-ea"/>
            </a:endParaRPr>
          </a:p>
        </p:txBody>
      </p:sp>
      <p:grpSp>
        <p:nvGrpSpPr>
          <p:cNvPr id="12" name="Group 73"/>
          <p:cNvGrpSpPr>
            <a:grpSpLocks/>
          </p:cNvGrpSpPr>
          <p:nvPr/>
        </p:nvGrpSpPr>
        <p:grpSpPr bwMode="auto">
          <a:xfrm>
            <a:off x="7270751" y="1208235"/>
            <a:ext cx="1825625" cy="2789237"/>
            <a:chOff x="4531" y="512"/>
            <a:chExt cx="1150" cy="1757"/>
          </a:xfrm>
        </p:grpSpPr>
        <p:pic>
          <p:nvPicPr>
            <p:cNvPr id="67" name="Picture 35" descr="Vivid purple box"/>
            <p:cNvPicPr>
              <a:picLocks noChangeAspect="1" noChangeArrowheads="1"/>
            </p:cNvPicPr>
            <p:nvPr/>
          </p:nvPicPr>
          <p:blipFill>
            <a:blip r:embed="rId12" cstate="print"/>
            <a:srcRect/>
            <a:stretch>
              <a:fillRect/>
            </a:stretch>
          </p:blipFill>
          <p:spPr bwMode="auto">
            <a:xfrm>
              <a:off x="4531" y="512"/>
              <a:ext cx="1150" cy="1757"/>
            </a:xfrm>
            <a:prstGeom prst="rect">
              <a:avLst/>
            </a:prstGeom>
            <a:noFill/>
            <a:ln w="9525">
              <a:noFill/>
              <a:miter lim="800000"/>
              <a:headEnd/>
              <a:tailEnd/>
            </a:ln>
          </p:spPr>
        </p:pic>
        <p:sp>
          <p:nvSpPr>
            <p:cNvPr id="69" name="Rectangle 7"/>
            <p:cNvSpPr>
              <a:spLocks noChangeArrowheads="1"/>
            </p:cNvSpPr>
            <p:nvPr/>
          </p:nvSpPr>
          <p:spPr bwMode="auto">
            <a:xfrm>
              <a:off x="4635" y="668"/>
              <a:ext cx="376" cy="198"/>
            </a:xfrm>
            <a:prstGeom prst="rect">
              <a:avLst/>
            </a:prstGeom>
            <a:noFill/>
            <a:ln w="3175">
              <a:noFill/>
              <a:miter lim="800000"/>
              <a:headEnd/>
              <a:tailEnd/>
            </a:ln>
          </p:spPr>
          <p:txBody>
            <a:bodyPr wrap="none" lIns="92075" tIns="46038" rIns="92075" bIns="46038">
              <a:spAutoFit/>
            </a:bodyPr>
            <a:lstStyle/>
            <a:p>
              <a:pPr eaLnBrk="0" hangingPunct="0">
                <a:lnSpc>
                  <a:spcPct val="90000"/>
                </a:lnSpc>
                <a:spcBef>
                  <a:spcPct val="30000"/>
                </a:spcBef>
                <a:defRPr/>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图例</a:t>
              </a:r>
              <a:endParaRPr 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0" name="Rectangle 8"/>
            <p:cNvSpPr>
              <a:spLocks noChangeArrowheads="1"/>
            </p:cNvSpPr>
            <p:nvPr/>
          </p:nvSpPr>
          <p:spPr bwMode="auto">
            <a:xfrm>
              <a:off x="4849" y="949"/>
              <a:ext cx="583" cy="172"/>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defRPr/>
              </a:pPr>
              <a:r>
                <a:rPr lang="en-US" sz="1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Windows</a:t>
              </a:r>
            </a:p>
          </p:txBody>
        </p:sp>
        <p:sp>
          <p:nvSpPr>
            <p:cNvPr id="71" name="Rectangle 9"/>
            <p:cNvSpPr>
              <a:spLocks noChangeArrowheads="1"/>
            </p:cNvSpPr>
            <p:nvPr/>
          </p:nvSpPr>
          <p:spPr bwMode="auto">
            <a:xfrm>
              <a:off x="4849" y="1533"/>
              <a:ext cx="286" cy="172"/>
            </a:xfrm>
            <a:prstGeom prst="rect">
              <a:avLst/>
            </a:prstGeom>
            <a:noFill/>
            <a:ln w="3175">
              <a:noFill/>
              <a:miter lim="800000"/>
              <a:headEnd/>
              <a:tailEnd/>
            </a:ln>
          </p:spPr>
          <p:txBody>
            <a:bodyPr wrap="none" lIns="92075" tIns="46038" rIns="92075" bIns="46038">
              <a:spAutoFit/>
            </a:bodyPr>
            <a:lstStyle/>
            <a:p>
              <a:pPr eaLnBrk="0" hangingPunct="0">
                <a:lnSpc>
                  <a:spcPct val="90000"/>
                </a:lnSpc>
                <a:spcBef>
                  <a:spcPct val="30000"/>
                </a:spcBef>
                <a:defRPr/>
              </a:pPr>
              <a:r>
                <a:rPr lang="en-US" sz="1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ISV</a:t>
              </a:r>
            </a:p>
          </p:txBody>
        </p:sp>
        <p:sp>
          <p:nvSpPr>
            <p:cNvPr id="72" name="Rectangle 11"/>
            <p:cNvSpPr>
              <a:spLocks noChangeArrowheads="1"/>
            </p:cNvSpPr>
            <p:nvPr/>
          </p:nvSpPr>
          <p:spPr bwMode="auto">
            <a:xfrm>
              <a:off x="4849" y="1241"/>
              <a:ext cx="801" cy="172"/>
            </a:xfrm>
            <a:prstGeom prst="rect">
              <a:avLst/>
            </a:prstGeom>
            <a:noFill/>
            <a:ln w="3175">
              <a:noFill/>
              <a:miter lim="800000"/>
              <a:headEnd/>
              <a:tailEnd/>
            </a:ln>
          </p:spPr>
          <p:txBody>
            <a:bodyPr wrap="none" lIns="92075" tIns="46038" rIns="92075" bIns="46038">
              <a:spAutoFit/>
            </a:bodyPr>
            <a:lstStyle/>
            <a:p>
              <a:pPr eaLnBrk="0" hangingPunct="0">
                <a:lnSpc>
                  <a:spcPct val="90000"/>
                </a:lnSpc>
                <a:spcBef>
                  <a:spcPct val="30000"/>
                </a:spcBef>
                <a:defRPr/>
              </a:pPr>
              <a:r>
                <a:rPr lang="en-US" sz="13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Virtual Server</a:t>
              </a:r>
            </a:p>
          </p:txBody>
        </p:sp>
        <p:pic>
          <p:nvPicPr>
            <p:cNvPr id="73" name="Picture 36" descr="cooltools-shape"/>
            <p:cNvPicPr>
              <a:picLocks noChangeAspect="1" noChangeArrowheads="1"/>
            </p:cNvPicPr>
            <p:nvPr/>
          </p:nvPicPr>
          <p:blipFill>
            <a:blip r:embed="rId13" cstate="print"/>
            <a:srcRect/>
            <a:stretch>
              <a:fillRect/>
            </a:stretch>
          </p:blipFill>
          <p:spPr bwMode="auto">
            <a:xfrm>
              <a:off x="4604" y="891"/>
              <a:ext cx="292" cy="287"/>
            </a:xfrm>
            <a:prstGeom prst="rect">
              <a:avLst/>
            </a:prstGeom>
            <a:noFill/>
            <a:ln w="9525">
              <a:noFill/>
              <a:miter lim="800000"/>
              <a:headEnd/>
              <a:tailEnd/>
            </a:ln>
          </p:spPr>
        </p:pic>
        <p:pic>
          <p:nvPicPr>
            <p:cNvPr id="74" name="Picture 38" descr="cooltools-shape"/>
            <p:cNvPicPr>
              <a:picLocks noChangeAspect="1" noChangeArrowheads="1"/>
            </p:cNvPicPr>
            <p:nvPr/>
          </p:nvPicPr>
          <p:blipFill>
            <a:blip r:embed="rId14" cstate="print"/>
            <a:srcRect/>
            <a:stretch>
              <a:fillRect/>
            </a:stretch>
          </p:blipFill>
          <p:spPr bwMode="auto">
            <a:xfrm>
              <a:off x="4604" y="1475"/>
              <a:ext cx="292" cy="287"/>
            </a:xfrm>
            <a:prstGeom prst="rect">
              <a:avLst/>
            </a:prstGeom>
            <a:noFill/>
            <a:ln w="9525">
              <a:noFill/>
              <a:miter lim="800000"/>
              <a:headEnd/>
              <a:tailEnd/>
            </a:ln>
          </p:spPr>
        </p:pic>
        <p:pic>
          <p:nvPicPr>
            <p:cNvPr id="75" name="Picture 39" descr="cooltools-shape"/>
            <p:cNvPicPr>
              <a:picLocks noChangeAspect="1" noChangeArrowheads="1"/>
            </p:cNvPicPr>
            <p:nvPr/>
          </p:nvPicPr>
          <p:blipFill>
            <a:blip r:embed="rId15" cstate="print"/>
            <a:srcRect/>
            <a:stretch>
              <a:fillRect/>
            </a:stretch>
          </p:blipFill>
          <p:spPr bwMode="auto">
            <a:xfrm>
              <a:off x="4604" y="1183"/>
              <a:ext cx="292" cy="287"/>
            </a:xfrm>
            <a:prstGeom prst="rect">
              <a:avLst/>
            </a:prstGeom>
            <a:noFill/>
            <a:ln w="9525">
              <a:noFill/>
              <a:miter lim="800000"/>
              <a:headEnd/>
              <a:tailEnd/>
            </a:ln>
          </p:spPr>
        </p:pic>
      </p:grpSp>
      <p:sp>
        <p:nvSpPr>
          <p:cNvPr id="76" name="Text Box 25"/>
          <p:cNvSpPr txBox="1">
            <a:spLocks noChangeArrowheads="1"/>
          </p:cNvSpPr>
          <p:nvPr/>
        </p:nvSpPr>
        <p:spPr bwMode="auto">
          <a:xfrm>
            <a:off x="6811335" y="5590147"/>
            <a:ext cx="1700213" cy="28622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Ring </a:t>
            </a:r>
            <a:r>
              <a:rPr lang="en-US" sz="1400"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-1</a:t>
            </a:r>
            <a:endParaRPr lang="en-US" sz="14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Line 2"/>
          <p:cNvSpPr>
            <a:spLocks noChangeShapeType="1"/>
          </p:cNvSpPr>
          <p:nvPr/>
        </p:nvSpPr>
        <p:spPr bwMode="auto">
          <a:xfrm>
            <a:off x="3114675" y="2257425"/>
            <a:ext cx="0" cy="1390650"/>
          </a:xfrm>
          <a:prstGeom prst="line">
            <a:avLst/>
          </a:prstGeom>
          <a:noFill/>
          <a:ln w="57150">
            <a:solidFill>
              <a:schemeClr val="tx2"/>
            </a:solidFill>
            <a:prstDash val="sysDot"/>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27" name="Rectangle 3"/>
          <p:cNvSpPr>
            <a:spLocks noChangeArrowheads="1"/>
          </p:cNvSpPr>
          <p:nvPr/>
        </p:nvSpPr>
        <p:spPr bwMode="auto">
          <a:xfrm>
            <a:off x="0" y="1212850"/>
            <a:ext cx="9144000" cy="5416550"/>
          </a:xfrm>
          <a:prstGeom prst="rect">
            <a:avLst/>
          </a:prstGeom>
          <a:solidFill>
            <a:schemeClr val="tx1">
              <a:lumMod val="50000"/>
              <a:lumOff val="50000"/>
              <a:alpha val="50000"/>
            </a:schemeClr>
          </a:solidFill>
          <a:ln w="9525">
            <a:noFill/>
            <a:miter lim="800000"/>
            <a:headEnd/>
            <a:tailEnd/>
          </a:ln>
        </p:spPr>
        <p:txBody>
          <a:bodyPr wrap="none" lIns="91436" tIns="45718" rIns="91436" bIns="45718" anchor="ctr"/>
          <a:lstStyle/>
          <a:p>
            <a:pPr eaLnBrk="0" hangingPunct="0">
              <a:lnSpc>
                <a:spcPct val="90000"/>
              </a:lnSpc>
              <a:spcBef>
                <a:spcPct val="30000"/>
              </a:spcBef>
              <a:defRPr/>
            </a:pPr>
            <a:endParaRPr lang="en-US"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61828" name="Line 4"/>
          <p:cNvSpPr>
            <a:spLocks noChangeShapeType="1"/>
          </p:cNvSpPr>
          <p:nvPr/>
        </p:nvSpPr>
        <p:spPr bwMode="auto">
          <a:xfrm flipH="1">
            <a:off x="3162300" y="5734050"/>
            <a:ext cx="1543050" cy="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29" name="Line 5"/>
          <p:cNvSpPr>
            <a:spLocks noChangeShapeType="1"/>
          </p:cNvSpPr>
          <p:nvPr/>
        </p:nvSpPr>
        <p:spPr bwMode="auto">
          <a:xfrm>
            <a:off x="704850" y="5686425"/>
            <a:ext cx="0" cy="733425"/>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0" name="Line 6"/>
          <p:cNvSpPr>
            <a:spLocks noChangeShapeType="1"/>
          </p:cNvSpPr>
          <p:nvPr/>
        </p:nvSpPr>
        <p:spPr bwMode="auto">
          <a:xfrm>
            <a:off x="3152775" y="4400550"/>
            <a:ext cx="0" cy="135255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1" name="Line 7"/>
          <p:cNvSpPr>
            <a:spLocks noChangeShapeType="1"/>
          </p:cNvSpPr>
          <p:nvPr/>
        </p:nvSpPr>
        <p:spPr bwMode="auto">
          <a:xfrm>
            <a:off x="1181100" y="3962400"/>
            <a:ext cx="0" cy="1095375"/>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2" name="Line 8"/>
          <p:cNvSpPr>
            <a:spLocks noChangeShapeType="1"/>
          </p:cNvSpPr>
          <p:nvPr/>
        </p:nvSpPr>
        <p:spPr bwMode="auto">
          <a:xfrm flipH="1">
            <a:off x="1162050" y="3981450"/>
            <a:ext cx="1000125" cy="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3" name="Line 9"/>
          <p:cNvSpPr>
            <a:spLocks noChangeShapeType="1"/>
          </p:cNvSpPr>
          <p:nvPr/>
        </p:nvSpPr>
        <p:spPr bwMode="auto">
          <a:xfrm flipH="1">
            <a:off x="4029075" y="4486275"/>
            <a:ext cx="9525" cy="125730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4" name="Line 10"/>
          <p:cNvSpPr>
            <a:spLocks noChangeShapeType="1"/>
          </p:cNvSpPr>
          <p:nvPr/>
        </p:nvSpPr>
        <p:spPr bwMode="auto">
          <a:xfrm flipH="1">
            <a:off x="4019550" y="4505325"/>
            <a:ext cx="1000125" cy="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5" name="Line 11"/>
          <p:cNvSpPr>
            <a:spLocks noChangeShapeType="1"/>
          </p:cNvSpPr>
          <p:nvPr/>
        </p:nvSpPr>
        <p:spPr bwMode="auto">
          <a:xfrm>
            <a:off x="4686300" y="5391150"/>
            <a:ext cx="0" cy="34290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6" name="Line 12"/>
          <p:cNvSpPr>
            <a:spLocks noChangeShapeType="1"/>
          </p:cNvSpPr>
          <p:nvPr/>
        </p:nvSpPr>
        <p:spPr bwMode="auto">
          <a:xfrm>
            <a:off x="5676900" y="2114550"/>
            <a:ext cx="0" cy="2609850"/>
          </a:xfrm>
          <a:prstGeom prst="line">
            <a:avLst/>
          </a:prstGeom>
          <a:noFill/>
          <a:ln w="57150">
            <a:solidFill>
              <a:schemeClr val="tx2"/>
            </a:solidFill>
            <a:round/>
            <a:headEnd/>
            <a:tailEnd/>
          </a:ln>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7" name="Rectangle 13"/>
          <p:cNvSpPr>
            <a:spLocks noGrp="1" noChangeArrowheads="1"/>
          </p:cNvSpPr>
          <p:nvPr>
            <p:ph type="title" idx="4294967295"/>
          </p:nvPr>
        </p:nvSpPr>
        <p:spPr>
          <a:xfrm>
            <a:off x="0" y="171450"/>
            <a:ext cx="8229600" cy="1143000"/>
          </a:xfrm>
          <a:prstGeom prst="rect">
            <a:avLst/>
          </a:prstGeom>
        </p:spPr>
        <p:txBody>
          <a:bodyPr/>
          <a:lstStyle/>
          <a:p>
            <a:r>
              <a:rPr lang="en-US" dirty="0" smtClean="0">
                <a:effectLst>
                  <a:outerShdw blurRad="38100" dist="38100" dir="2700000" algn="tl">
                    <a:srgbClr val="000000">
                      <a:alpha val="43137"/>
                    </a:srgbClr>
                  </a:outerShdw>
                </a:effectLst>
                <a:latin typeface="+mj-ea"/>
                <a:ea typeface="+mj-ea"/>
                <a:cs typeface="Segoe UI" pitchFamily="34" charset="0"/>
              </a:rPr>
              <a:t>VSP/VSC</a:t>
            </a:r>
            <a:r>
              <a:rPr lang="zh-CN" altLang="en-US" dirty="0" smtClean="0">
                <a:effectLst>
                  <a:outerShdw blurRad="38100" dist="38100" dir="2700000" algn="tl">
                    <a:srgbClr val="000000">
                      <a:alpha val="43137"/>
                    </a:srgbClr>
                  </a:outerShdw>
                </a:effectLst>
                <a:latin typeface="+mj-ea"/>
                <a:ea typeface="+mj-ea"/>
                <a:cs typeface="Segoe UI" pitchFamily="34" charset="0"/>
              </a:rPr>
              <a:t>设计范例</a:t>
            </a:r>
            <a:endParaRPr lang="en-US" dirty="0">
              <a:effectLst>
                <a:outerShdw blurRad="38100" dist="38100" dir="2700000" algn="tl">
                  <a:srgbClr val="000000">
                    <a:alpha val="43137"/>
                  </a:srgbClr>
                </a:outerShdw>
              </a:effectLst>
              <a:latin typeface="+mj-ea"/>
              <a:ea typeface="+mj-ea"/>
              <a:cs typeface="Segoe UI" pitchFamily="34" charset="0"/>
            </a:endParaRPr>
          </a:p>
        </p:txBody>
      </p:sp>
      <p:sp>
        <p:nvSpPr>
          <p:cNvPr id="461838" name="Line 14"/>
          <p:cNvSpPr>
            <a:spLocks noChangeShapeType="1"/>
          </p:cNvSpPr>
          <p:nvPr/>
        </p:nvSpPr>
        <p:spPr bwMode="auto">
          <a:xfrm flipV="1">
            <a:off x="3943350" y="1247775"/>
            <a:ext cx="0" cy="4724400"/>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anchor="ctr"/>
          <a:lstStyle/>
          <a:p>
            <a:pPr algn="ct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39" name="Text Box 15"/>
          <p:cNvSpPr txBox="1">
            <a:spLocks noChangeArrowheads="1"/>
          </p:cNvSpPr>
          <p:nvPr/>
        </p:nvSpPr>
        <p:spPr bwMode="auto">
          <a:xfrm>
            <a:off x="403225" y="1228725"/>
            <a:ext cx="3294063" cy="476250"/>
          </a:xfrm>
          <a:prstGeom prst="rect">
            <a:avLst/>
          </a:prstGeom>
          <a:noFill/>
          <a:ln w="3175" algn="ctr">
            <a:noFill/>
            <a:miter lim="800000"/>
            <a:headEnd/>
            <a:tailEnd/>
          </a:ln>
          <a:effectLst/>
        </p:spPr>
        <p:txBody>
          <a:bodyPr>
            <a:spAutoFit/>
          </a:bodyPr>
          <a:lstStyle/>
          <a:p>
            <a:pPr algn="ctr">
              <a:lnSpc>
                <a:spcPct val="90000"/>
              </a:lnSpc>
              <a:spcBef>
                <a:spcPct val="30000"/>
              </a:spcBef>
            </a:pP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父分区</a:t>
            </a:r>
            <a:endParaRPr lang="en-US" sz="28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40" name="Line 16"/>
          <p:cNvSpPr>
            <a:spLocks noChangeShapeType="1"/>
          </p:cNvSpPr>
          <p:nvPr/>
        </p:nvSpPr>
        <p:spPr bwMode="auto">
          <a:xfrm flipH="1">
            <a:off x="352425" y="5981700"/>
            <a:ext cx="7024688" cy="158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41" name="Text Box 17"/>
          <p:cNvSpPr txBox="1">
            <a:spLocks noChangeArrowheads="1"/>
          </p:cNvSpPr>
          <p:nvPr/>
        </p:nvSpPr>
        <p:spPr bwMode="auto">
          <a:xfrm>
            <a:off x="4238625" y="1230313"/>
            <a:ext cx="2955925" cy="476250"/>
          </a:xfrm>
          <a:prstGeom prst="rect">
            <a:avLst/>
          </a:prstGeom>
          <a:noFill/>
          <a:ln w="3175" algn="ctr">
            <a:noFill/>
            <a:miter lim="800000"/>
            <a:headEnd/>
            <a:tailEnd/>
          </a:ln>
          <a:effectLst/>
        </p:spPr>
        <p:txBody>
          <a:bodyPr>
            <a:spAutoFit/>
          </a:bodyPr>
          <a:lstStyle/>
          <a:p>
            <a:pPr algn="ctr">
              <a:lnSpc>
                <a:spcPct val="90000"/>
              </a:lnSpc>
              <a:spcBef>
                <a:spcPct val="30000"/>
              </a:spcBef>
            </a:pPr>
            <a:r>
              <a:rPr lang="zh-CN" altLang="en-US" sz="28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子分区</a:t>
            </a:r>
            <a:endParaRPr lang="en-US" sz="28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42" name="Text Box 18"/>
          <p:cNvSpPr txBox="1">
            <a:spLocks noChangeArrowheads="1"/>
          </p:cNvSpPr>
          <p:nvPr/>
        </p:nvSpPr>
        <p:spPr bwMode="auto">
          <a:xfrm>
            <a:off x="6046788" y="5676900"/>
            <a:ext cx="2239962" cy="313932"/>
          </a:xfrm>
          <a:prstGeom prst="rect">
            <a:avLst/>
          </a:prstGeom>
          <a:noFill/>
          <a:ln w="3175" algn="ctr">
            <a:noFill/>
            <a:miter lim="800000"/>
            <a:headEnd/>
            <a:tailEnd/>
          </a:ln>
          <a:effectLst/>
        </p:spPr>
        <p:txBody>
          <a:bodyPr wrap="square">
            <a:spAutoFit/>
          </a:bodyPr>
          <a:lstStyle/>
          <a:p>
            <a:pPr algn="l">
              <a:lnSpc>
                <a:spcPct val="90000"/>
              </a:lnSpc>
              <a:spcBef>
                <a:spcPct val="30000"/>
              </a:spcBef>
            </a:pPr>
            <a:r>
              <a:rPr 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R</a:t>
            </a:r>
            <a:r>
              <a:rPr lang="en-US" altLang="zh-CN"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ing0</a:t>
            </a: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：内核模式</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nvGrpSpPr>
          <p:cNvPr id="2" name="Group 19"/>
          <p:cNvGrpSpPr>
            <a:grpSpLocks/>
          </p:cNvGrpSpPr>
          <p:nvPr/>
        </p:nvGrpSpPr>
        <p:grpSpPr bwMode="auto">
          <a:xfrm>
            <a:off x="352425" y="2132018"/>
            <a:ext cx="7392988" cy="314325"/>
            <a:chOff x="222" y="2043"/>
            <a:chExt cx="4657" cy="198"/>
          </a:xfrm>
        </p:grpSpPr>
        <p:sp>
          <p:nvSpPr>
            <p:cNvPr id="461844" name="Text Box 20"/>
            <p:cNvSpPr txBox="1">
              <a:spLocks noChangeArrowheads="1"/>
            </p:cNvSpPr>
            <p:nvPr/>
          </p:nvSpPr>
          <p:spPr bwMode="auto">
            <a:xfrm>
              <a:off x="3550" y="2043"/>
              <a:ext cx="1199" cy="198"/>
            </a:xfrm>
            <a:prstGeom prst="rect">
              <a:avLst/>
            </a:prstGeom>
            <a:noFill/>
            <a:ln w="3175" algn="ctr">
              <a:noFill/>
              <a:miter lim="800000"/>
              <a:headEnd/>
              <a:tailEnd/>
            </a:ln>
            <a:effectLst/>
          </p:spPr>
          <p:txBody>
            <a:bodyPr wrap="square">
              <a:spAutoFit/>
            </a:bodyPr>
            <a:lstStyle/>
            <a:p>
              <a:pPr algn="l">
                <a:lnSpc>
                  <a:spcPct val="90000"/>
                </a:lnSpc>
                <a:spcBef>
                  <a:spcPct val="30000"/>
                </a:spcBef>
              </a:pPr>
              <a:r>
                <a:rPr lang="en-US" altLang="zh-CN"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Ring3</a:t>
              </a: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：用户模式</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45" name="Line 21"/>
            <p:cNvSpPr>
              <a:spLocks noChangeShapeType="1"/>
            </p:cNvSpPr>
            <p:nvPr/>
          </p:nvSpPr>
          <p:spPr bwMode="auto">
            <a:xfrm flipH="1">
              <a:off x="222" y="2226"/>
              <a:ext cx="4657" cy="1"/>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3" name="Group 22"/>
          <p:cNvGrpSpPr>
            <a:grpSpLocks/>
          </p:cNvGrpSpPr>
          <p:nvPr/>
        </p:nvGrpSpPr>
        <p:grpSpPr bwMode="auto">
          <a:xfrm>
            <a:off x="641350" y="6054725"/>
            <a:ext cx="6888163" cy="469900"/>
            <a:chOff x="60" y="3472"/>
            <a:chExt cx="4339" cy="296"/>
          </a:xfrm>
        </p:grpSpPr>
        <p:pic>
          <p:nvPicPr>
            <p:cNvPr id="461847" name="Picture 23" descr="Vivid yellow box"/>
            <p:cNvPicPr>
              <a:picLocks noChangeAspect="1" noChangeArrowheads="1"/>
            </p:cNvPicPr>
            <p:nvPr/>
          </p:nvPicPr>
          <p:blipFill>
            <a:blip r:embed="rId3" cstate="print"/>
            <a:srcRect/>
            <a:stretch>
              <a:fillRect/>
            </a:stretch>
          </p:blipFill>
          <p:spPr bwMode="auto">
            <a:xfrm>
              <a:off x="487" y="3472"/>
              <a:ext cx="3486" cy="296"/>
            </a:xfrm>
            <a:prstGeom prst="rect">
              <a:avLst/>
            </a:prstGeom>
            <a:noFill/>
          </p:spPr>
        </p:pic>
        <p:sp>
          <p:nvSpPr>
            <p:cNvPr id="461848" name="Rectangle 24"/>
            <p:cNvSpPr>
              <a:spLocks noChangeArrowheads="1"/>
            </p:cNvSpPr>
            <p:nvPr/>
          </p:nvSpPr>
          <p:spPr bwMode="grayWhite">
            <a:xfrm>
              <a:off x="60" y="3545"/>
              <a:ext cx="4339" cy="149"/>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H</a:t>
              </a:r>
              <a:r>
                <a:rPr lang="en-US" altLang="zh-CN"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yper-V</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4" name="Group 25"/>
          <p:cNvGrpSpPr>
            <a:grpSpLocks/>
          </p:cNvGrpSpPr>
          <p:nvPr/>
        </p:nvGrpSpPr>
        <p:grpSpPr bwMode="auto">
          <a:xfrm>
            <a:off x="4525963" y="1693863"/>
            <a:ext cx="2416175" cy="476250"/>
            <a:chOff x="1191" y="-840"/>
            <a:chExt cx="1522" cy="500"/>
          </a:xfrm>
        </p:grpSpPr>
        <p:pic>
          <p:nvPicPr>
            <p:cNvPr id="461850" name="Picture 26" descr="Vivid blue box"/>
            <p:cNvPicPr>
              <a:picLocks noChangeAspect="1" noChangeArrowheads="1"/>
            </p:cNvPicPr>
            <p:nvPr/>
          </p:nvPicPr>
          <p:blipFill>
            <a:blip r:embed="rId4" cstate="print"/>
            <a:srcRect/>
            <a:stretch>
              <a:fillRect/>
            </a:stretch>
          </p:blipFill>
          <p:spPr bwMode="auto">
            <a:xfrm>
              <a:off x="1191" y="-840"/>
              <a:ext cx="1522" cy="500"/>
            </a:xfrm>
            <a:prstGeom prst="rect">
              <a:avLst/>
            </a:prstGeom>
            <a:noFill/>
          </p:spPr>
        </p:pic>
        <p:sp>
          <p:nvSpPr>
            <p:cNvPr id="461851" name="Rectangle 27"/>
            <p:cNvSpPr>
              <a:spLocks noChangeArrowheads="1"/>
            </p:cNvSpPr>
            <p:nvPr/>
          </p:nvSpPr>
          <p:spPr bwMode="blackWhite">
            <a:xfrm>
              <a:off x="1352" y="-686"/>
              <a:ext cx="1200" cy="191"/>
            </a:xfrm>
            <a:prstGeom prst="rect">
              <a:avLst/>
            </a:prstGeom>
            <a:noFill/>
            <a:ln w="3175" algn="ctr">
              <a:noFill/>
              <a:miter lim="800000"/>
              <a:headEnd/>
              <a:tailEnd/>
            </a:ln>
            <a:effectLst/>
          </p:spPr>
          <p:txBody>
            <a:bodyPr wrap="none" anchor="ctr"/>
            <a:lstStyle/>
            <a:p>
              <a:pPr algn="ctr">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应用程序</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pic>
        <p:nvPicPr>
          <p:cNvPr id="461852" name="Picture 28" descr="Vivid purple box"/>
          <p:cNvPicPr>
            <a:picLocks noChangeAspect="1" noChangeArrowheads="1"/>
          </p:cNvPicPr>
          <p:nvPr/>
        </p:nvPicPr>
        <p:blipFill>
          <a:blip r:embed="rId5" cstate="print"/>
          <a:srcRect/>
          <a:stretch>
            <a:fillRect/>
          </a:stretch>
        </p:blipFill>
        <p:spPr bwMode="auto">
          <a:xfrm>
            <a:off x="7349490" y="1176338"/>
            <a:ext cx="1746885" cy="2789237"/>
          </a:xfrm>
          <a:prstGeom prst="rect">
            <a:avLst/>
          </a:prstGeom>
          <a:noFill/>
        </p:spPr>
      </p:pic>
      <p:sp>
        <p:nvSpPr>
          <p:cNvPr id="461853" name="Rectangle 29"/>
          <p:cNvSpPr>
            <a:spLocks noChangeArrowheads="1"/>
          </p:cNvSpPr>
          <p:nvPr/>
        </p:nvSpPr>
        <p:spPr bwMode="auto">
          <a:xfrm>
            <a:off x="7435850" y="1423988"/>
            <a:ext cx="596317" cy="314574"/>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图例</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
        <p:nvSpPr>
          <p:cNvPr id="461854" name="Rectangle 30"/>
          <p:cNvSpPr>
            <a:spLocks noChangeArrowheads="1"/>
          </p:cNvSpPr>
          <p:nvPr/>
        </p:nvSpPr>
        <p:spPr bwMode="auto">
          <a:xfrm>
            <a:off x="7775575" y="1870075"/>
            <a:ext cx="924933" cy="273024"/>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3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Windows</a:t>
            </a:r>
          </a:p>
        </p:txBody>
      </p:sp>
      <p:sp>
        <p:nvSpPr>
          <p:cNvPr id="461855" name="Rectangle 31"/>
          <p:cNvSpPr>
            <a:spLocks noChangeArrowheads="1"/>
          </p:cNvSpPr>
          <p:nvPr/>
        </p:nvSpPr>
        <p:spPr bwMode="auto">
          <a:xfrm>
            <a:off x="7775575" y="2797175"/>
            <a:ext cx="444032" cy="273024"/>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3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ISV</a:t>
            </a:r>
          </a:p>
        </p:txBody>
      </p:sp>
      <p:sp>
        <p:nvSpPr>
          <p:cNvPr id="461856" name="Rectangle 32"/>
          <p:cNvSpPr>
            <a:spLocks noChangeArrowheads="1"/>
          </p:cNvSpPr>
          <p:nvPr/>
        </p:nvSpPr>
        <p:spPr bwMode="auto">
          <a:xfrm>
            <a:off x="7775575" y="3262313"/>
            <a:ext cx="577081" cy="273024"/>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3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OEM</a:t>
            </a:r>
          </a:p>
        </p:txBody>
      </p:sp>
      <p:sp>
        <p:nvSpPr>
          <p:cNvPr id="461857" name="Rectangle 33"/>
          <p:cNvSpPr>
            <a:spLocks noChangeArrowheads="1"/>
          </p:cNvSpPr>
          <p:nvPr/>
        </p:nvSpPr>
        <p:spPr bwMode="auto">
          <a:xfrm>
            <a:off x="7775575" y="2328133"/>
            <a:ext cx="839910" cy="273024"/>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3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Hyper-V</a:t>
            </a:r>
            <a:endParaRPr lang="en-US" sz="13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pic>
        <p:nvPicPr>
          <p:cNvPr id="461858" name="Picture 34" descr="cooltools-shape"/>
          <p:cNvPicPr>
            <a:picLocks noChangeAspect="1" noChangeArrowheads="1"/>
          </p:cNvPicPr>
          <p:nvPr/>
        </p:nvPicPr>
        <p:blipFill>
          <a:blip r:embed="rId6" cstate="print"/>
          <a:srcRect/>
          <a:stretch>
            <a:fillRect/>
          </a:stretch>
        </p:blipFill>
        <p:spPr bwMode="auto">
          <a:xfrm>
            <a:off x="7386638" y="1778000"/>
            <a:ext cx="463550" cy="455613"/>
          </a:xfrm>
          <a:prstGeom prst="rect">
            <a:avLst/>
          </a:prstGeom>
          <a:noFill/>
          <a:ln w="9525">
            <a:noFill/>
            <a:miter lim="800000"/>
            <a:headEnd/>
            <a:tailEnd/>
          </a:ln>
          <a:effectLst/>
        </p:spPr>
      </p:pic>
      <p:pic>
        <p:nvPicPr>
          <p:cNvPr id="461859" name="Picture 35" descr="cooltools-shape"/>
          <p:cNvPicPr>
            <a:picLocks noChangeAspect="1" noChangeArrowheads="1"/>
          </p:cNvPicPr>
          <p:nvPr/>
        </p:nvPicPr>
        <p:blipFill>
          <a:blip r:embed="rId7" cstate="print"/>
          <a:srcRect/>
          <a:stretch>
            <a:fillRect/>
          </a:stretch>
        </p:blipFill>
        <p:spPr bwMode="auto">
          <a:xfrm>
            <a:off x="7386638" y="3170238"/>
            <a:ext cx="463550" cy="455612"/>
          </a:xfrm>
          <a:prstGeom prst="rect">
            <a:avLst/>
          </a:prstGeom>
          <a:noFill/>
          <a:ln w="9525">
            <a:noFill/>
            <a:miter lim="800000"/>
            <a:headEnd/>
            <a:tailEnd/>
          </a:ln>
          <a:effectLst/>
        </p:spPr>
      </p:pic>
      <p:pic>
        <p:nvPicPr>
          <p:cNvPr id="461860" name="Picture 36" descr="cooltools-shape"/>
          <p:cNvPicPr>
            <a:picLocks noChangeAspect="1" noChangeArrowheads="1"/>
          </p:cNvPicPr>
          <p:nvPr/>
        </p:nvPicPr>
        <p:blipFill>
          <a:blip r:embed="rId8" cstate="print"/>
          <a:srcRect/>
          <a:stretch>
            <a:fillRect/>
          </a:stretch>
        </p:blipFill>
        <p:spPr bwMode="auto">
          <a:xfrm>
            <a:off x="7386638" y="2705100"/>
            <a:ext cx="463550" cy="455613"/>
          </a:xfrm>
          <a:prstGeom prst="rect">
            <a:avLst/>
          </a:prstGeom>
          <a:noFill/>
          <a:ln w="9525">
            <a:noFill/>
            <a:miter lim="800000"/>
            <a:headEnd/>
            <a:tailEnd/>
          </a:ln>
          <a:effectLst/>
        </p:spPr>
      </p:pic>
      <p:pic>
        <p:nvPicPr>
          <p:cNvPr id="461861" name="Picture 37" descr="cooltools-shape"/>
          <p:cNvPicPr>
            <a:picLocks noChangeAspect="1" noChangeArrowheads="1"/>
          </p:cNvPicPr>
          <p:nvPr/>
        </p:nvPicPr>
        <p:blipFill>
          <a:blip r:embed="rId9" cstate="print"/>
          <a:srcRect/>
          <a:stretch>
            <a:fillRect/>
          </a:stretch>
        </p:blipFill>
        <p:spPr bwMode="auto">
          <a:xfrm>
            <a:off x="7386638" y="2241550"/>
            <a:ext cx="463550" cy="455613"/>
          </a:xfrm>
          <a:prstGeom prst="rect">
            <a:avLst/>
          </a:prstGeom>
          <a:noFill/>
          <a:ln w="9525">
            <a:noFill/>
            <a:miter lim="800000"/>
            <a:headEnd/>
            <a:tailEnd/>
          </a:ln>
          <a:effectLst/>
        </p:spPr>
      </p:pic>
      <p:grpSp>
        <p:nvGrpSpPr>
          <p:cNvPr id="5" name="Group 38"/>
          <p:cNvGrpSpPr>
            <a:grpSpLocks/>
          </p:cNvGrpSpPr>
          <p:nvPr/>
        </p:nvGrpSpPr>
        <p:grpSpPr bwMode="auto">
          <a:xfrm>
            <a:off x="1647825" y="5554663"/>
            <a:ext cx="4522788" cy="404812"/>
            <a:chOff x="5760" y="4320"/>
            <a:chExt cx="1014" cy="325"/>
          </a:xfrm>
        </p:grpSpPr>
        <p:pic>
          <p:nvPicPr>
            <p:cNvPr id="461863" name="Picture 39" descr="Vivid yellow box"/>
            <p:cNvPicPr>
              <a:picLocks noChangeAspect="1" noChangeArrowheads="1"/>
            </p:cNvPicPr>
            <p:nvPr/>
          </p:nvPicPr>
          <p:blipFill>
            <a:blip r:embed="rId3" cstate="print"/>
            <a:srcRect/>
            <a:stretch>
              <a:fillRect/>
            </a:stretch>
          </p:blipFill>
          <p:spPr bwMode="auto">
            <a:xfrm>
              <a:off x="5760" y="4320"/>
              <a:ext cx="1014" cy="325"/>
            </a:xfrm>
            <a:prstGeom prst="rect">
              <a:avLst/>
            </a:prstGeom>
            <a:noFill/>
          </p:spPr>
        </p:pic>
        <p:sp>
          <p:nvSpPr>
            <p:cNvPr id="461864" name="Rectangle 40"/>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VMBus</a:t>
              </a:r>
            </a:p>
          </p:txBody>
        </p:sp>
      </p:grpSp>
      <p:grpSp>
        <p:nvGrpSpPr>
          <p:cNvPr id="6" name="Group 41"/>
          <p:cNvGrpSpPr>
            <a:grpSpLocks/>
          </p:cNvGrpSpPr>
          <p:nvPr/>
        </p:nvGrpSpPr>
        <p:grpSpPr bwMode="auto">
          <a:xfrm>
            <a:off x="4487863" y="2514600"/>
            <a:ext cx="2559050" cy="420688"/>
            <a:chOff x="-138" y="2223"/>
            <a:chExt cx="755" cy="355"/>
          </a:xfrm>
        </p:grpSpPr>
        <p:pic>
          <p:nvPicPr>
            <p:cNvPr id="461866" name="Picture 42" descr="Vivid green box"/>
            <p:cNvPicPr>
              <a:picLocks noChangeAspect="1" noChangeArrowheads="1"/>
            </p:cNvPicPr>
            <p:nvPr/>
          </p:nvPicPr>
          <p:blipFill>
            <a:blip r:embed="rId10" cstate="print"/>
            <a:srcRect/>
            <a:stretch>
              <a:fillRect/>
            </a:stretch>
          </p:blipFill>
          <p:spPr bwMode="auto">
            <a:xfrm>
              <a:off x="-138" y="2223"/>
              <a:ext cx="755" cy="355"/>
            </a:xfrm>
            <a:prstGeom prst="rect">
              <a:avLst/>
            </a:prstGeom>
            <a:noFill/>
          </p:spPr>
        </p:pic>
        <p:sp>
          <p:nvSpPr>
            <p:cNvPr id="461867" name="Rectangle 43"/>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文件系统</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7" name="Group 44"/>
          <p:cNvGrpSpPr>
            <a:grpSpLocks/>
          </p:cNvGrpSpPr>
          <p:nvPr/>
        </p:nvGrpSpPr>
        <p:grpSpPr bwMode="auto">
          <a:xfrm>
            <a:off x="4484688" y="2955925"/>
            <a:ext cx="2559050" cy="420688"/>
            <a:chOff x="-138" y="2223"/>
            <a:chExt cx="755" cy="355"/>
          </a:xfrm>
        </p:grpSpPr>
        <p:pic>
          <p:nvPicPr>
            <p:cNvPr id="461869" name="Picture 45" descr="Vivid green box"/>
            <p:cNvPicPr>
              <a:picLocks noChangeAspect="1" noChangeArrowheads="1"/>
            </p:cNvPicPr>
            <p:nvPr/>
          </p:nvPicPr>
          <p:blipFill>
            <a:blip r:embed="rId10" cstate="print"/>
            <a:srcRect/>
            <a:stretch>
              <a:fillRect/>
            </a:stretch>
          </p:blipFill>
          <p:spPr bwMode="auto">
            <a:xfrm>
              <a:off x="-138" y="2223"/>
              <a:ext cx="755" cy="355"/>
            </a:xfrm>
            <a:prstGeom prst="rect">
              <a:avLst/>
            </a:prstGeom>
            <a:noFill/>
          </p:spPr>
        </p:pic>
        <p:sp>
          <p:nvSpPr>
            <p:cNvPr id="461870" name="Rectangle 46"/>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卷</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8" name="Group 47"/>
          <p:cNvGrpSpPr>
            <a:grpSpLocks/>
          </p:cNvGrpSpPr>
          <p:nvPr/>
        </p:nvGrpSpPr>
        <p:grpSpPr bwMode="auto">
          <a:xfrm>
            <a:off x="4483100" y="3408363"/>
            <a:ext cx="2560638" cy="420687"/>
            <a:chOff x="-138" y="2223"/>
            <a:chExt cx="755" cy="355"/>
          </a:xfrm>
        </p:grpSpPr>
        <p:pic>
          <p:nvPicPr>
            <p:cNvPr id="461872" name="Picture 48" descr="Vivid green box"/>
            <p:cNvPicPr>
              <a:picLocks noChangeAspect="1" noChangeArrowheads="1"/>
            </p:cNvPicPr>
            <p:nvPr/>
          </p:nvPicPr>
          <p:blipFill>
            <a:blip r:embed="rId10" cstate="print"/>
            <a:srcRect/>
            <a:stretch>
              <a:fillRect/>
            </a:stretch>
          </p:blipFill>
          <p:spPr bwMode="auto">
            <a:xfrm>
              <a:off x="-138" y="2223"/>
              <a:ext cx="755" cy="355"/>
            </a:xfrm>
            <a:prstGeom prst="rect">
              <a:avLst/>
            </a:prstGeom>
            <a:noFill/>
          </p:spPr>
        </p:pic>
        <p:sp>
          <p:nvSpPr>
            <p:cNvPr id="461873" name="Rectangle 49"/>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分区</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9" name="Group 50"/>
          <p:cNvGrpSpPr>
            <a:grpSpLocks/>
          </p:cNvGrpSpPr>
          <p:nvPr/>
        </p:nvGrpSpPr>
        <p:grpSpPr bwMode="auto">
          <a:xfrm>
            <a:off x="4489450" y="3860800"/>
            <a:ext cx="2560638" cy="420688"/>
            <a:chOff x="-138" y="2223"/>
            <a:chExt cx="755" cy="355"/>
          </a:xfrm>
        </p:grpSpPr>
        <p:pic>
          <p:nvPicPr>
            <p:cNvPr id="461875" name="Picture 51" descr="Vivid green box"/>
            <p:cNvPicPr>
              <a:picLocks noChangeAspect="1" noChangeArrowheads="1"/>
            </p:cNvPicPr>
            <p:nvPr/>
          </p:nvPicPr>
          <p:blipFill>
            <a:blip r:embed="rId10" cstate="print"/>
            <a:srcRect/>
            <a:stretch>
              <a:fillRect/>
            </a:stretch>
          </p:blipFill>
          <p:spPr bwMode="auto">
            <a:xfrm>
              <a:off x="-138" y="2223"/>
              <a:ext cx="755" cy="355"/>
            </a:xfrm>
            <a:prstGeom prst="rect">
              <a:avLst/>
            </a:prstGeom>
            <a:noFill/>
          </p:spPr>
        </p:pic>
        <p:sp>
          <p:nvSpPr>
            <p:cNvPr id="461876" name="Rectangle 52"/>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磁盘</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10" name="Group 53"/>
          <p:cNvGrpSpPr>
            <a:grpSpLocks/>
          </p:cNvGrpSpPr>
          <p:nvPr/>
        </p:nvGrpSpPr>
        <p:grpSpPr bwMode="auto">
          <a:xfrm>
            <a:off x="4486275" y="4271963"/>
            <a:ext cx="2563813" cy="404812"/>
            <a:chOff x="5760" y="4320"/>
            <a:chExt cx="1014" cy="325"/>
          </a:xfrm>
        </p:grpSpPr>
        <p:pic>
          <p:nvPicPr>
            <p:cNvPr id="461878" name="Picture 54" descr="Vivid yellow box"/>
            <p:cNvPicPr>
              <a:picLocks noChangeAspect="1" noChangeArrowheads="1"/>
            </p:cNvPicPr>
            <p:nvPr/>
          </p:nvPicPr>
          <p:blipFill>
            <a:blip r:embed="rId3" cstate="print"/>
            <a:srcRect/>
            <a:stretch>
              <a:fillRect/>
            </a:stretch>
          </p:blipFill>
          <p:spPr bwMode="auto">
            <a:xfrm>
              <a:off x="5760" y="4320"/>
              <a:ext cx="1014" cy="325"/>
            </a:xfrm>
            <a:prstGeom prst="rect">
              <a:avLst/>
            </a:prstGeom>
            <a:noFill/>
          </p:spPr>
        </p:pic>
        <p:sp>
          <p:nvSpPr>
            <p:cNvPr id="461879" name="Rectangle 55"/>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Fast Path Filter (VSC)</a:t>
              </a:r>
            </a:p>
          </p:txBody>
        </p:sp>
      </p:grpSp>
      <p:grpSp>
        <p:nvGrpSpPr>
          <p:cNvPr id="11" name="Group 56"/>
          <p:cNvGrpSpPr>
            <a:grpSpLocks/>
          </p:cNvGrpSpPr>
          <p:nvPr/>
        </p:nvGrpSpPr>
        <p:grpSpPr bwMode="auto">
          <a:xfrm>
            <a:off x="4483100" y="4665663"/>
            <a:ext cx="2560638" cy="715962"/>
            <a:chOff x="-138" y="2223"/>
            <a:chExt cx="755" cy="355"/>
          </a:xfrm>
        </p:grpSpPr>
        <p:pic>
          <p:nvPicPr>
            <p:cNvPr id="461881" name="Picture 57" descr="Vivid green box"/>
            <p:cNvPicPr>
              <a:picLocks noChangeAspect="1" noChangeArrowheads="1"/>
            </p:cNvPicPr>
            <p:nvPr/>
          </p:nvPicPr>
          <p:blipFill>
            <a:blip r:embed="rId10" cstate="print"/>
            <a:srcRect/>
            <a:stretch>
              <a:fillRect/>
            </a:stretch>
          </p:blipFill>
          <p:spPr bwMode="auto">
            <a:xfrm>
              <a:off x="-138" y="2223"/>
              <a:ext cx="755" cy="355"/>
            </a:xfrm>
            <a:prstGeom prst="rect">
              <a:avLst/>
            </a:prstGeom>
            <a:noFill/>
          </p:spPr>
        </p:pic>
        <p:sp>
          <p:nvSpPr>
            <p:cNvPr id="461882" name="Rectangle 58"/>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r">
                <a:lnSpc>
                  <a:spcPct val="90000"/>
                </a:lnSpc>
                <a:spcBef>
                  <a:spcPct val="30000"/>
                </a:spcBef>
              </a:pPr>
              <a:r>
                <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iSCSIprt</a:t>
              </a:r>
            </a:p>
          </p:txBody>
        </p:sp>
      </p:grpSp>
      <p:grpSp>
        <p:nvGrpSpPr>
          <p:cNvPr id="12" name="Group 59"/>
          <p:cNvGrpSpPr>
            <a:grpSpLocks/>
          </p:cNvGrpSpPr>
          <p:nvPr/>
        </p:nvGrpSpPr>
        <p:grpSpPr bwMode="auto">
          <a:xfrm>
            <a:off x="4095750" y="4755833"/>
            <a:ext cx="1782763" cy="804862"/>
            <a:chOff x="5760" y="4320"/>
            <a:chExt cx="1014" cy="325"/>
          </a:xfrm>
        </p:grpSpPr>
        <p:pic>
          <p:nvPicPr>
            <p:cNvPr id="461884" name="Picture 60" descr="Vivid yellow box"/>
            <p:cNvPicPr>
              <a:picLocks noChangeAspect="1" noChangeArrowheads="1"/>
            </p:cNvPicPr>
            <p:nvPr/>
          </p:nvPicPr>
          <p:blipFill>
            <a:blip r:embed="rId3" cstate="print"/>
            <a:srcRect/>
            <a:stretch>
              <a:fillRect/>
            </a:stretch>
          </p:blipFill>
          <p:spPr bwMode="auto">
            <a:xfrm>
              <a:off x="5760" y="4320"/>
              <a:ext cx="1014" cy="325"/>
            </a:xfrm>
            <a:prstGeom prst="rect">
              <a:avLst/>
            </a:prstGeom>
            <a:noFill/>
          </p:spPr>
        </p:pic>
        <p:sp>
          <p:nvSpPr>
            <p:cNvPr id="461885" name="Rectangle 61"/>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VSC</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13" name="Group 62"/>
          <p:cNvGrpSpPr>
            <a:grpSpLocks/>
          </p:cNvGrpSpPr>
          <p:nvPr/>
        </p:nvGrpSpPr>
        <p:grpSpPr bwMode="auto">
          <a:xfrm>
            <a:off x="2085975" y="3548063"/>
            <a:ext cx="1782763" cy="947737"/>
            <a:chOff x="5760" y="4320"/>
            <a:chExt cx="1014" cy="325"/>
          </a:xfrm>
        </p:grpSpPr>
        <p:pic>
          <p:nvPicPr>
            <p:cNvPr id="461887" name="Picture 63" descr="Vivid yellow box"/>
            <p:cNvPicPr>
              <a:picLocks noChangeAspect="1" noChangeArrowheads="1"/>
            </p:cNvPicPr>
            <p:nvPr/>
          </p:nvPicPr>
          <p:blipFill>
            <a:blip r:embed="rId3" cstate="print"/>
            <a:srcRect/>
            <a:stretch>
              <a:fillRect/>
            </a:stretch>
          </p:blipFill>
          <p:spPr bwMode="auto">
            <a:xfrm>
              <a:off x="5760" y="4320"/>
              <a:ext cx="1014" cy="325"/>
            </a:xfrm>
            <a:prstGeom prst="rect">
              <a:avLst/>
            </a:prstGeom>
            <a:noFill/>
          </p:spPr>
        </p:pic>
        <p:sp>
          <p:nvSpPr>
            <p:cNvPr id="461888" name="Rectangle 64"/>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VSP</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14" name="Group 65"/>
          <p:cNvGrpSpPr>
            <a:grpSpLocks/>
          </p:cNvGrpSpPr>
          <p:nvPr/>
        </p:nvGrpSpPr>
        <p:grpSpPr bwMode="auto">
          <a:xfrm>
            <a:off x="0" y="4618038"/>
            <a:ext cx="2560638" cy="715962"/>
            <a:chOff x="-138" y="2223"/>
            <a:chExt cx="755" cy="355"/>
          </a:xfrm>
        </p:grpSpPr>
        <p:pic>
          <p:nvPicPr>
            <p:cNvPr id="461890" name="Picture 66" descr="Vivid green box"/>
            <p:cNvPicPr>
              <a:picLocks noChangeAspect="1" noChangeArrowheads="1"/>
            </p:cNvPicPr>
            <p:nvPr/>
          </p:nvPicPr>
          <p:blipFill>
            <a:blip r:embed="rId10" cstate="print"/>
            <a:srcRect/>
            <a:stretch>
              <a:fillRect/>
            </a:stretch>
          </p:blipFill>
          <p:spPr bwMode="auto">
            <a:xfrm>
              <a:off x="-138" y="2223"/>
              <a:ext cx="755" cy="355"/>
            </a:xfrm>
            <a:prstGeom prst="rect">
              <a:avLst/>
            </a:prstGeom>
            <a:noFill/>
          </p:spPr>
        </p:pic>
        <p:sp>
          <p:nvSpPr>
            <p:cNvPr id="461891" name="Rectangle 67"/>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r">
                <a:lnSpc>
                  <a:spcPct val="90000"/>
                </a:lnSpc>
                <a:spcBef>
                  <a:spcPct val="30000"/>
                </a:spcBef>
              </a:pPr>
              <a:r>
                <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StorPort</a:t>
              </a:r>
            </a:p>
          </p:txBody>
        </p:sp>
      </p:grpSp>
      <p:sp>
        <p:nvSpPr>
          <p:cNvPr id="461892" name="AutoShape 68"/>
          <p:cNvSpPr>
            <a:spLocks noChangeArrowheads="1"/>
          </p:cNvSpPr>
          <p:nvPr/>
        </p:nvSpPr>
        <p:spPr bwMode="auto">
          <a:xfrm>
            <a:off x="114300" y="6153150"/>
            <a:ext cx="1152525" cy="666750"/>
          </a:xfrm>
          <a:prstGeom prst="can">
            <a:avLst>
              <a:gd name="adj" fmla="val 25000"/>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a:solidFill>
              <a:schemeClr val="accent2"/>
            </a:solidFill>
            <a:round/>
            <a:headEnd/>
            <a:tailEnd/>
          </a:ln>
          <a:effectLst/>
        </p:spPr>
        <p:txBody>
          <a:bodyPr wrap="none" anchor="ctr"/>
          <a:lstStyle/>
          <a:p>
            <a:pPr algn="ctr"/>
            <a:r>
              <a:rPr lang="zh-CN" altLang="en-US"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硬件</a:t>
            </a:r>
            <a:endParaRPr lang="en-US"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nvGrpSpPr>
          <p:cNvPr id="15" name="Group 69"/>
          <p:cNvGrpSpPr>
            <a:grpSpLocks/>
          </p:cNvGrpSpPr>
          <p:nvPr/>
        </p:nvGrpSpPr>
        <p:grpSpPr bwMode="auto">
          <a:xfrm>
            <a:off x="155575" y="4959350"/>
            <a:ext cx="1211263" cy="874713"/>
            <a:chOff x="1447" y="3097"/>
            <a:chExt cx="517" cy="365"/>
          </a:xfrm>
        </p:grpSpPr>
        <p:pic>
          <p:nvPicPr>
            <p:cNvPr id="461894" name="Picture 70" descr="Vivid blue box"/>
            <p:cNvPicPr>
              <a:picLocks noChangeAspect="1" noChangeArrowheads="1"/>
            </p:cNvPicPr>
            <p:nvPr/>
          </p:nvPicPr>
          <p:blipFill>
            <a:blip r:embed="rId4" cstate="print"/>
            <a:srcRect/>
            <a:stretch>
              <a:fillRect/>
            </a:stretch>
          </p:blipFill>
          <p:spPr bwMode="auto">
            <a:xfrm>
              <a:off x="1447" y="3097"/>
              <a:ext cx="517" cy="364"/>
            </a:xfrm>
            <a:prstGeom prst="rect">
              <a:avLst/>
            </a:prstGeom>
            <a:noFill/>
          </p:spPr>
        </p:pic>
        <p:sp>
          <p:nvSpPr>
            <p:cNvPr id="461895" name="Rectangle 71"/>
            <p:cNvSpPr>
              <a:spLocks noChangeArrowheads="1"/>
            </p:cNvSpPr>
            <p:nvPr/>
          </p:nvSpPr>
          <p:spPr bwMode="blackWhite">
            <a:xfrm>
              <a:off x="1452" y="3097"/>
              <a:ext cx="508" cy="365"/>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StorPort</a:t>
              </a:r>
            </a:p>
            <a:p>
              <a:pPr algn="ctr">
                <a:lnSpc>
                  <a:spcPct val="90000"/>
                </a:lnSpc>
                <a:spcBef>
                  <a:spcPct val="30000"/>
                </a:spcBef>
              </a:pPr>
              <a:r>
                <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Miniport</a:t>
              </a:r>
            </a:p>
          </p:txBody>
        </p:sp>
      </p:grpSp>
      <p:grpSp>
        <p:nvGrpSpPr>
          <p:cNvPr id="16" name="Group 72"/>
          <p:cNvGrpSpPr>
            <a:grpSpLocks/>
          </p:cNvGrpSpPr>
          <p:nvPr/>
        </p:nvGrpSpPr>
        <p:grpSpPr bwMode="auto">
          <a:xfrm>
            <a:off x="1381125" y="1662113"/>
            <a:ext cx="2430463" cy="661987"/>
            <a:chOff x="5760" y="4320"/>
            <a:chExt cx="1014" cy="325"/>
          </a:xfrm>
        </p:grpSpPr>
        <p:pic>
          <p:nvPicPr>
            <p:cNvPr id="461897" name="Picture 73" descr="Vivid yellow box"/>
            <p:cNvPicPr>
              <a:picLocks noChangeAspect="1" noChangeArrowheads="1"/>
            </p:cNvPicPr>
            <p:nvPr/>
          </p:nvPicPr>
          <p:blipFill>
            <a:blip r:embed="rId3" cstate="print"/>
            <a:srcRect/>
            <a:stretch>
              <a:fillRect/>
            </a:stretch>
          </p:blipFill>
          <p:spPr bwMode="auto">
            <a:xfrm>
              <a:off x="5760" y="4320"/>
              <a:ext cx="1014" cy="325"/>
            </a:xfrm>
            <a:prstGeom prst="rect">
              <a:avLst/>
            </a:prstGeom>
            <a:noFill/>
          </p:spPr>
        </p:pic>
        <p:sp>
          <p:nvSpPr>
            <p:cNvPr id="461898" name="Rectangle 74"/>
            <p:cNvSpPr>
              <a:spLocks noChangeArrowheads="1"/>
            </p:cNvSpPr>
            <p:nvPr/>
          </p:nvSpPr>
          <p:spPr bwMode="grayWhite">
            <a:xfrm>
              <a:off x="5946" y="4376"/>
              <a:ext cx="641" cy="212"/>
            </a:xfrm>
            <a:prstGeom prst="rect">
              <a:avLst/>
            </a:prstGeom>
            <a:noFill/>
            <a:ln w="3175" algn="ctr">
              <a:noFill/>
              <a:miter lim="800000"/>
              <a:headEnd/>
              <a:tailEnd/>
            </a:ln>
            <a:effectLst/>
          </p:spPr>
          <p:txBody>
            <a:bodyPr wrap="none" anchor="ctr"/>
            <a:lstStyle/>
            <a:p>
              <a:pPr algn="ctr">
                <a:lnSpc>
                  <a:spcPct val="90000"/>
                </a:lnSpc>
                <a:spcBef>
                  <a:spcPct val="30000"/>
                </a:spcBef>
              </a:pPr>
              <a:r>
                <a:rPr 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VMWP</a:t>
              </a: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进程</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grpSp>
        <p:nvGrpSpPr>
          <p:cNvPr id="17" name="Group 75"/>
          <p:cNvGrpSpPr>
            <a:grpSpLocks/>
          </p:cNvGrpSpPr>
          <p:nvPr/>
        </p:nvGrpSpPr>
        <p:grpSpPr bwMode="auto">
          <a:xfrm>
            <a:off x="361950" y="3775075"/>
            <a:ext cx="1589088" cy="420688"/>
            <a:chOff x="-138" y="2223"/>
            <a:chExt cx="755" cy="355"/>
          </a:xfrm>
        </p:grpSpPr>
        <p:pic>
          <p:nvPicPr>
            <p:cNvPr id="461900" name="Picture 76" descr="Vivid green box"/>
            <p:cNvPicPr>
              <a:picLocks noChangeAspect="1" noChangeArrowheads="1"/>
            </p:cNvPicPr>
            <p:nvPr/>
          </p:nvPicPr>
          <p:blipFill>
            <a:blip r:embed="rId11" cstate="print"/>
            <a:srcRect/>
            <a:stretch>
              <a:fillRect/>
            </a:stretch>
          </p:blipFill>
          <p:spPr bwMode="auto">
            <a:xfrm>
              <a:off x="-138" y="2223"/>
              <a:ext cx="755" cy="355"/>
            </a:xfrm>
            <a:prstGeom prst="rect">
              <a:avLst/>
            </a:prstGeom>
            <a:noFill/>
          </p:spPr>
        </p:pic>
        <p:sp>
          <p:nvSpPr>
            <p:cNvPr id="461901" name="Rectangle 77"/>
            <p:cNvSpPr>
              <a:spLocks noChangeArrowheads="1"/>
            </p:cNvSpPr>
            <p:nvPr/>
          </p:nvSpPr>
          <p:spPr bwMode="auto">
            <a:xfrm>
              <a:off x="-76" y="2236"/>
              <a:ext cx="631" cy="328"/>
            </a:xfrm>
            <a:prstGeom prst="rect">
              <a:avLst/>
            </a:prstGeom>
            <a:noFill/>
            <a:ln w="3175" algn="ctr">
              <a:noFill/>
              <a:miter lim="800000"/>
              <a:headEnd/>
              <a:tailEnd/>
            </a:ln>
            <a:effectLst/>
          </p:spPr>
          <p:txBody>
            <a:bodyPr wrap="none" anchor="ctr"/>
            <a:lstStyle/>
            <a:p>
              <a:pPr algn="ctr">
                <a:lnSpc>
                  <a:spcPct val="90000"/>
                </a:lnSpc>
                <a:spcBef>
                  <a:spcPct val="30000"/>
                </a:spcBef>
              </a:pP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磁盘</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grpSp>
      <p:sp>
        <p:nvSpPr>
          <p:cNvPr id="79" name="Text Box 18"/>
          <p:cNvSpPr txBox="1">
            <a:spLocks noChangeArrowheads="1"/>
          </p:cNvSpPr>
          <p:nvPr/>
        </p:nvSpPr>
        <p:spPr bwMode="auto">
          <a:xfrm>
            <a:off x="6724968" y="6149340"/>
            <a:ext cx="2239962" cy="313932"/>
          </a:xfrm>
          <a:prstGeom prst="rect">
            <a:avLst/>
          </a:prstGeom>
          <a:noFill/>
          <a:ln w="3175" algn="ctr">
            <a:noFill/>
            <a:miter lim="800000"/>
            <a:headEnd/>
            <a:tailEnd/>
          </a:ln>
          <a:effectLst/>
        </p:spPr>
        <p:txBody>
          <a:bodyPr wrap="square">
            <a:spAutoFit/>
          </a:bodyPr>
          <a:lstStyle/>
          <a:p>
            <a:pPr algn="l">
              <a:lnSpc>
                <a:spcPct val="90000"/>
              </a:lnSpc>
              <a:spcBef>
                <a:spcPct val="30000"/>
              </a:spcBef>
            </a:pPr>
            <a:r>
              <a:rPr lang="en-US"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R</a:t>
            </a:r>
            <a:r>
              <a:rPr lang="en-US" altLang="zh-CN" sz="1600" dirty="0" smtClean="0">
                <a:effectLst>
                  <a:outerShdw blurRad="38100" dist="38100" dir="2700000" algn="tl">
                    <a:srgbClr val="000000">
                      <a:alpha val="43137"/>
                    </a:srgbClr>
                  </a:outerShdw>
                </a:effectLst>
                <a:latin typeface="微软雅黑" pitchFamily="34" charset="-122"/>
                <a:ea typeface="微软雅黑" pitchFamily="34" charset="-122"/>
                <a:cs typeface="Segoe UI" pitchFamily="34" charset="0"/>
              </a:rPr>
              <a:t>ing-1</a:t>
            </a:r>
            <a:endParaRPr lang="en-US" sz="1600" dirty="0">
              <a:effectLst>
                <a:outerShdw blurRad="38100" dist="38100" dir="2700000" algn="tl">
                  <a:srgbClr val="000000">
                    <a:alpha val="43137"/>
                  </a:srgbClr>
                </a:outerShdw>
              </a:effectLst>
              <a:latin typeface="微软雅黑" pitchFamily="34" charset="-122"/>
              <a:ea typeface="微软雅黑" pitchFamily="34" charset="-122"/>
              <a:cs typeface="Segoe U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全屏显示(4:3)</PresentationFormat>
  <Paragraphs>341</Paragraphs>
  <Slides>39</Slides>
  <Notes>39</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Hyper-V虚拟化技术深度剖析及监控、排错最佳实践</vt:lpstr>
      <vt:lpstr>日程安排</vt:lpstr>
      <vt:lpstr>日程安排</vt:lpstr>
      <vt:lpstr>Hyper-V是裸金属架构吗？</vt:lpstr>
      <vt:lpstr>Hyper-V是怎么启动的？</vt:lpstr>
      <vt:lpstr>过去: 寄居架构</vt:lpstr>
      <vt:lpstr>现在: 裸金属架构</vt:lpstr>
      <vt:lpstr>VSP/VSC设计范例</vt:lpstr>
      <vt:lpstr>何谓Para-Virtualization</vt:lpstr>
      <vt:lpstr>VMware的单一架构</vt:lpstr>
      <vt:lpstr>Hyper-V微内核架构</vt:lpstr>
      <vt:lpstr>虚拟化层(Virtualization Stack)</vt:lpstr>
      <vt:lpstr>演 示</vt:lpstr>
      <vt:lpstr>虚拟内存</vt:lpstr>
      <vt:lpstr>虚拟地址(继续)</vt:lpstr>
      <vt:lpstr>快照的内部原理</vt:lpstr>
      <vt:lpstr>日程安排</vt:lpstr>
      <vt:lpstr>Windows Server Backup</vt:lpstr>
      <vt:lpstr>Windows Server Backup</vt:lpstr>
      <vt:lpstr>Windows Server Backup</vt:lpstr>
      <vt:lpstr>演 示</vt:lpstr>
      <vt:lpstr>日程安排</vt:lpstr>
      <vt:lpstr>复制虚机</vt:lpstr>
      <vt:lpstr>复制虚机</vt:lpstr>
      <vt:lpstr>复制虚机</vt:lpstr>
      <vt:lpstr>复制虚机</vt:lpstr>
      <vt:lpstr>复制虚机</vt:lpstr>
      <vt:lpstr>复制虚机</vt:lpstr>
      <vt:lpstr>复制虚机</vt:lpstr>
      <vt:lpstr>由复制虚机而想到其他</vt:lpstr>
      <vt:lpstr>能否实现负载均衡</vt:lpstr>
      <vt:lpstr>复制虚拟磁盘后的网卡问题</vt:lpstr>
      <vt:lpstr>P2V以后，发现性能很差</vt:lpstr>
      <vt:lpstr>疑问和解答</vt:lpstr>
      <vt:lpstr>参考资源</vt:lpstr>
      <vt:lpstr>欢迎您参加我们为您安排的其它虚拟化相关课程： </vt:lpstr>
      <vt:lpstr>幻灯片 38</vt:lpstr>
      <vt:lpstr>幻灯片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2009-10-29T03:25:30Z</dcterms:created>
  <dcterms:modified xsi:type="dcterms:W3CDTF">2009-10-29T03:25:36Z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