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257" r:id="rId3"/>
    <p:sldId id="290" r:id="rId4"/>
    <p:sldId id="276" r:id="rId5"/>
    <p:sldId id="277" r:id="rId6"/>
    <p:sldId id="278" r:id="rId7"/>
    <p:sldId id="279" r:id="rId8"/>
    <p:sldId id="280" r:id="rId9"/>
    <p:sldId id="281" r:id="rId10"/>
    <p:sldId id="282" r:id="rId11"/>
    <p:sldId id="283" r:id="rId12"/>
    <p:sldId id="289" r:id="rId13"/>
    <p:sldId id="285" r:id="rId14"/>
    <p:sldId id="286" r:id="rId15"/>
    <p:sldId id="287" r:id="rId16"/>
    <p:sldId id="288" r:id="rId17"/>
    <p:sldId id="291" r:id="rId18"/>
    <p:sldId id="292" r:id="rId19"/>
    <p:sldId id="293" r:id="rId20"/>
    <p:sldId id="294" r:id="rId21"/>
    <p:sldId id="265" r:id="rId22"/>
    <p:sldId id="274" r:id="rId23"/>
    <p:sldId id="27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643" autoAdjust="0"/>
  </p:normalViewPr>
  <p:slideViewPr>
    <p:cSldViewPr>
      <p:cViewPr varScale="1">
        <p:scale>
          <a:sx n="58" d="100"/>
          <a:sy n="58" d="100"/>
        </p:scale>
        <p:origin x="-768" y="-84"/>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232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11.png"/><Relationship Id="rId1" Type="http://schemas.openxmlformats.org/officeDocument/2006/relationships/image" Target="../media/image30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716C0-E7C7-45FD-91CD-8CEB263DE8F6}" type="doc">
      <dgm:prSet loTypeId="urn:microsoft.com/office/officeart/2005/8/layout/vList4" loCatId="list" qsTypeId="urn:microsoft.com/office/officeart/2005/8/quickstyle/3d9" qsCatId="3D" csTypeId="urn:microsoft.com/office/officeart/2005/8/colors/colorful3" csCatId="colorful"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4436DE83-1CE6-4E1D-9297-D7F69A5EF54A}">
      <dgm:prSet phldrT="[Text]"/>
      <dgm:spPr/>
      <dgm:t>
        <a:bodyPr/>
        <a:lstStyle/>
        <a:p>
          <a:pPr algn="ctr"/>
          <a:r>
            <a:rPr lang="zh-CN" altLang="en-US" dirty="0" smtClean="0">
              <a:solidFill>
                <a:schemeClr val="bg1"/>
              </a:solidFill>
              <a:effectLst>
                <a:outerShdw blurRad="38100" dist="38100" dir="2700000" algn="tl">
                  <a:srgbClr val="000000">
                    <a:alpha val="43137"/>
                  </a:srgbClr>
                </a:outerShdw>
              </a:effectLst>
            </a:rPr>
            <a:t>应用虚拟化</a:t>
          </a:r>
          <a:endParaRPr lang="en-US" dirty="0">
            <a:solidFill>
              <a:schemeClr val="bg1"/>
            </a:solidFill>
            <a:effectLst>
              <a:outerShdw blurRad="38100" dist="38100" dir="2700000" algn="tl">
                <a:srgbClr val="000000">
                  <a:alpha val="43137"/>
                </a:srgbClr>
              </a:outerShdw>
            </a:effectLst>
          </a:endParaRPr>
        </a:p>
      </dgm:t>
    </dgm:pt>
    <dgm:pt modelId="{56653163-2E80-477D-9E9B-BCAD793910AE}" type="parTrans" cxnId="{4CB231A9-61FD-46C3-B7DF-801F56BF8562}">
      <dgm:prSet/>
      <dgm:spPr/>
      <dgm:t>
        <a:bodyPr/>
        <a:lstStyle/>
        <a:p>
          <a:endParaRPr lang="en-US"/>
        </a:p>
      </dgm:t>
    </dgm:pt>
    <dgm:pt modelId="{7267841F-AEC3-4101-A0B1-7A8616186477}" type="sibTrans" cxnId="{4CB231A9-61FD-46C3-B7DF-801F56BF8562}">
      <dgm:prSet/>
      <dgm:spPr/>
      <dgm:t>
        <a:bodyPr/>
        <a:lstStyle/>
        <a:p>
          <a:endParaRPr lang="en-US"/>
        </a:p>
      </dgm:t>
    </dgm:pt>
    <dgm:pt modelId="{19821595-188A-4132-9BBD-EC79DBDF758C}">
      <dgm:prSet phldrT="[Text]"/>
      <dgm:spPr>
        <a:sp3d extrusionH="152250" prstMaterial="matte">
          <a:bevelT w="165100" prst="coolSlant"/>
        </a:sp3d>
      </dgm:spPr>
      <dgm:t>
        <a:bodyPr/>
        <a:lstStyle/>
        <a:p>
          <a:pPr algn="ctr"/>
          <a:r>
            <a:rPr lang="zh-CN" altLang="en-US" dirty="0" smtClean="0">
              <a:solidFill>
                <a:schemeClr val="bg1"/>
              </a:solidFill>
              <a:effectLst>
                <a:outerShdw blurRad="38100" dist="38100" dir="2700000" algn="tl">
                  <a:srgbClr val="000000">
                    <a:alpha val="43137"/>
                  </a:srgbClr>
                </a:outerShdw>
              </a:effectLst>
            </a:rPr>
            <a:t>按需提供</a:t>
          </a:r>
          <a:endParaRPr lang="en-US" dirty="0">
            <a:solidFill>
              <a:schemeClr val="bg1"/>
            </a:solidFill>
            <a:effectLst>
              <a:outerShdw blurRad="38100" dist="38100" dir="2700000" algn="tl">
                <a:srgbClr val="000000">
                  <a:alpha val="43137"/>
                </a:srgbClr>
              </a:outerShdw>
            </a:effectLst>
          </a:endParaRPr>
        </a:p>
      </dgm:t>
    </dgm:pt>
    <dgm:pt modelId="{4DF1F6DE-DF52-4A4C-B1BC-30E1DC7B9800}" type="parTrans" cxnId="{806485B9-C7C7-4ED9-9EE3-F694861E6571}">
      <dgm:prSet/>
      <dgm:spPr/>
      <dgm:t>
        <a:bodyPr/>
        <a:lstStyle/>
        <a:p>
          <a:endParaRPr lang="en-US"/>
        </a:p>
      </dgm:t>
    </dgm:pt>
    <dgm:pt modelId="{B9F5431C-7991-4CC9-8052-1210DCCA48B4}" type="sibTrans" cxnId="{806485B9-C7C7-4ED9-9EE3-F694861E6571}">
      <dgm:prSet/>
      <dgm:spPr/>
      <dgm:t>
        <a:bodyPr/>
        <a:lstStyle/>
        <a:p>
          <a:endParaRPr lang="en-US"/>
        </a:p>
      </dgm:t>
    </dgm:pt>
    <dgm:pt modelId="{2A6EE39B-146A-40D0-81AB-36FAD258FA90}">
      <dgm:prSet phldrT="[Text]"/>
      <dgm:spPr/>
      <dgm:t>
        <a:bodyPr/>
        <a:lstStyle/>
        <a:p>
          <a:pPr algn="ctr"/>
          <a:r>
            <a:rPr lang="zh-CN" altLang="en-US" dirty="0" smtClean="0">
              <a:solidFill>
                <a:schemeClr val="bg1"/>
              </a:solidFill>
              <a:effectLst>
                <a:outerShdw blurRad="38100" dist="38100" dir="2700000" algn="tl">
                  <a:srgbClr val="000000">
                    <a:alpha val="43137"/>
                  </a:srgbClr>
                </a:outerShdw>
              </a:effectLst>
            </a:rPr>
            <a:t>集中的基于策略的应用程序管理</a:t>
          </a:r>
          <a:endParaRPr lang="en-US" dirty="0">
            <a:solidFill>
              <a:schemeClr val="bg1"/>
            </a:solidFill>
            <a:effectLst>
              <a:outerShdw blurRad="38100" dist="38100" dir="2700000" algn="tl">
                <a:srgbClr val="000000">
                  <a:alpha val="43137"/>
                </a:srgbClr>
              </a:outerShdw>
            </a:effectLst>
          </a:endParaRPr>
        </a:p>
      </dgm:t>
    </dgm:pt>
    <dgm:pt modelId="{4CBA3CCB-9E0F-4706-B34C-950CAE81FC91}" type="parTrans" cxnId="{97D7F1AB-7F22-4B3F-B4F9-CDC40C9C0E13}">
      <dgm:prSet/>
      <dgm:spPr/>
      <dgm:t>
        <a:bodyPr/>
        <a:lstStyle/>
        <a:p>
          <a:endParaRPr lang="en-US"/>
        </a:p>
      </dgm:t>
    </dgm:pt>
    <dgm:pt modelId="{B0EAE9D8-9132-4D67-93BF-3F873C3B4CCD}" type="sibTrans" cxnId="{97D7F1AB-7F22-4B3F-B4F9-CDC40C9C0E13}">
      <dgm:prSet/>
      <dgm:spPr/>
      <dgm:t>
        <a:bodyPr/>
        <a:lstStyle/>
        <a:p>
          <a:endParaRPr lang="en-US"/>
        </a:p>
      </dgm:t>
    </dgm:pt>
    <dgm:pt modelId="{EEBEEF02-2A11-478C-BFFB-373C0FF2F2E3}" type="pres">
      <dgm:prSet presAssocID="{265716C0-E7C7-45FD-91CD-8CEB263DE8F6}" presName="linear" presStyleCnt="0">
        <dgm:presLayoutVars>
          <dgm:dir/>
          <dgm:resizeHandles val="exact"/>
        </dgm:presLayoutVars>
      </dgm:prSet>
      <dgm:spPr/>
      <dgm:t>
        <a:bodyPr/>
        <a:lstStyle/>
        <a:p>
          <a:endParaRPr lang="en-US"/>
        </a:p>
      </dgm:t>
    </dgm:pt>
    <dgm:pt modelId="{3D6DD0CA-0EC2-40FF-80B3-865E47E07E6E}" type="pres">
      <dgm:prSet presAssocID="{4436DE83-1CE6-4E1D-9297-D7F69A5EF54A}" presName="comp" presStyleCnt="0"/>
      <dgm:spPr/>
      <dgm:t>
        <a:bodyPr/>
        <a:lstStyle/>
        <a:p>
          <a:endParaRPr lang="en-US"/>
        </a:p>
      </dgm:t>
    </dgm:pt>
    <dgm:pt modelId="{D05B4690-2026-4AD9-8635-EA55B78DD3F7}" type="pres">
      <dgm:prSet presAssocID="{4436DE83-1CE6-4E1D-9297-D7F69A5EF54A}" presName="box" presStyleLbl="node1" presStyleIdx="0" presStyleCnt="3"/>
      <dgm:spPr/>
      <dgm:t>
        <a:bodyPr/>
        <a:lstStyle/>
        <a:p>
          <a:endParaRPr lang="en-US"/>
        </a:p>
      </dgm:t>
    </dgm:pt>
    <dgm:pt modelId="{77E0A9EB-EF45-4A89-BB72-EAF97CD4E819}" type="pres">
      <dgm:prSet presAssocID="{4436DE83-1CE6-4E1D-9297-D7F69A5EF54A}"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1124ECED-B66D-403F-9B96-E837A11C4293}" type="pres">
      <dgm:prSet presAssocID="{4436DE83-1CE6-4E1D-9297-D7F69A5EF54A}" presName="text" presStyleLbl="node1" presStyleIdx="0" presStyleCnt="3">
        <dgm:presLayoutVars>
          <dgm:bulletEnabled val="1"/>
        </dgm:presLayoutVars>
      </dgm:prSet>
      <dgm:spPr/>
      <dgm:t>
        <a:bodyPr/>
        <a:lstStyle/>
        <a:p>
          <a:endParaRPr lang="en-US"/>
        </a:p>
      </dgm:t>
    </dgm:pt>
    <dgm:pt modelId="{F7359DF9-96DA-4136-8A2B-27A5D72DA0F8}" type="pres">
      <dgm:prSet presAssocID="{7267841F-AEC3-4101-A0B1-7A8616186477}" presName="spacer" presStyleCnt="0"/>
      <dgm:spPr/>
      <dgm:t>
        <a:bodyPr/>
        <a:lstStyle/>
        <a:p>
          <a:endParaRPr lang="en-US"/>
        </a:p>
      </dgm:t>
    </dgm:pt>
    <dgm:pt modelId="{B424EC49-671C-414B-A77F-4875391E0D43}" type="pres">
      <dgm:prSet presAssocID="{19821595-188A-4132-9BBD-EC79DBDF758C}" presName="comp" presStyleCnt="0"/>
      <dgm:spPr/>
      <dgm:t>
        <a:bodyPr/>
        <a:lstStyle/>
        <a:p>
          <a:endParaRPr lang="en-US"/>
        </a:p>
      </dgm:t>
    </dgm:pt>
    <dgm:pt modelId="{EF17A62E-8A39-467C-860D-83418C5C9264}" type="pres">
      <dgm:prSet presAssocID="{19821595-188A-4132-9BBD-EC79DBDF758C}" presName="box" presStyleLbl="node1" presStyleIdx="1" presStyleCnt="3"/>
      <dgm:spPr/>
      <dgm:t>
        <a:bodyPr/>
        <a:lstStyle/>
        <a:p>
          <a:endParaRPr lang="en-US"/>
        </a:p>
      </dgm:t>
    </dgm:pt>
    <dgm:pt modelId="{14ED7A30-54E2-4005-A3D6-0B0DD8F0A19B}" type="pres">
      <dgm:prSet presAssocID="{19821595-188A-4132-9BBD-EC79DBDF758C}"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9DA52D6-BD40-4626-8FEC-CA5DFFEF5643}" type="pres">
      <dgm:prSet presAssocID="{19821595-188A-4132-9BBD-EC79DBDF758C}" presName="text" presStyleLbl="node1" presStyleIdx="1" presStyleCnt="3">
        <dgm:presLayoutVars>
          <dgm:bulletEnabled val="1"/>
        </dgm:presLayoutVars>
      </dgm:prSet>
      <dgm:spPr/>
      <dgm:t>
        <a:bodyPr/>
        <a:lstStyle/>
        <a:p>
          <a:endParaRPr lang="en-US"/>
        </a:p>
      </dgm:t>
    </dgm:pt>
    <dgm:pt modelId="{BE8C8360-9DA2-4DEC-8F87-F4C45BF1CE02}" type="pres">
      <dgm:prSet presAssocID="{B9F5431C-7991-4CC9-8052-1210DCCA48B4}" presName="spacer" presStyleCnt="0"/>
      <dgm:spPr/>
      <dgm:t>
        <a:bodyPr/>
        <a:lstStyle/>
        <a:p>
          <a:endParaRPr lang="en-US"/>
        </a:p>
      </dgm:t>
    </dgm:pt>
    <dgm:pt modelId="{9C3B9887-8077-49A4-9E8E-0CB99E8EA475}" type="pres">
      <dgm:prSet presAssocID="{2A6EE39B-146A-40D0-81AB-36FAD258FA90}" presName="comp" presStyleCnt="0"/>
      <dgm:spPr/>
      <dgm:t>
        <a:bodyPr/>
        <a:lstStyle/>
        <a:p>
          <a:endParaRPr lang="en-US"/>
        </a:p>
      </dgm:t>
    </dgm:pt>
    <dgm:pt modelId="{5ED5442E-9AD1-42CE-8DC0-0213CBCDDE59}" type="pres">
      <dgm:prSet presAssocID="{2A6EE39B-146A-40D0-81AB-36FAD258FA90}" presName="box" presStyleLbl="node1" presStyleIdx="2" presStyleCnt="3"/>
      <dgm:spPr/>
      <dgm:t>
        <a:bodyPr/>
        <a:lstStyle/>
        <a:p>
          <a:endParaRPr lang="en-US"/>
        </a:p>
      </dgm:t>
    </dgm:pt>
    <dgm:pt modelId="{8D0F2015-5C08-4008-972C-4C3A48E36341}" type="pres">
      <dgm:prSet presAssocID="{2A6EE39B-146A-40D0-81AB-36FAD258FA90}"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ABC825C6-9740-443E-86B7-3AEF084E2E9F}" type="pres">
      <dgm:prSet presAssocID="{2A6EE39B-146A-40D0-81AB-36FAD258FA90}" presName="text" presStyleLbl="node1" presStyleIdx="2" presStyleCnt="3">
        <dgm:presLayoutVars>
          <dgm:bulletEnabled val="1"/>
        </dgm:presLayoutVars>
      </dgm:prSet>
      <dgm:spPr/>
      <dgm:t>
        <a:bodyPr/>
        <a:lstStyle/>
        <a:p>
          <a:endParaRPr lang="en-US"/>
        </a:p>
      </dgm:t>
    </dgm:pt>
  </dgm:ptLst>
  <dgm:cxnLst>
    <dgm:cxn modelId="{0D0D3020-E5D5-403A-A7AB-CFF3F011FF8B}" type="presOf" srcId="{2A6EE39B-146A-40D0-81AB-36FAD258FA90}" destId="{5ED5442E-9AD1-42CE-8DC0-0213CBCDDE59}" srcOrd="0" destOrd="0" presId="urn:microsoft.com/office/officeart/2005/8/layout/vList4"/>
    <dgm:cxn modelId="{9D8702E0-B1DE-4EEF-9F0C-33383886E665}" type="presOf" srcId="{19821595-188A-4132-9BBD-EC79DBDF758C}" destId="{29DA52D6-BD40-4626-8FEC-CA5DFFEF5643}" srcOrd="1" destOrd="0" presId="urn:microsoft.com/office/officeart/2005/8/layout/vList4"/>
    <dgm:cxn modelId="{97D7F1AB-7F22-4B3F-B4F9-CDC40C9C0E13}" srcId="{265716C0-E7C7-45FD-91CD-8CEB263DE8F6}" destId="{2A6EE39B-146A-40D0-81AB-36FAD258FA90}" srcOrd="2" destOrd="0" parTransId="{4CBA3CCB-9E0F-4706-B34C-950CAE81FC91}" sibTransId="{B0EAE9D8-9132-4D67-93BF-3F873C3B4CCD}"/>
    <dgm:cxn modelId="{16CCDDE1-7EBC-4D3D-AB4E-944EC21D9BDD}" type="presOf" srcId="{2A6EE39B-146A-40D0-81AB-36FAD258FA90}" destId="{ABC825C6-9740-443E-86B7-3AEF084E2E9F}" srcOrd="1" destOrd="0" presId="urn:microsoft.com/office/officeart/2005/8/layout/vList4"/>
    <dgm:cxn modelId="{404F8E86-E52E-4ED3-A353-EB0B9BAEBDD3}" type="presOf" srcId="{4436DE83-1CE6-4E1D-9297-D7F69A5EF54A}" destId="{1124ECED-B66D-403F-9B96-E837A11C4293}" srcOrd="1" destOrd="0" presId="urn:microsoft.com/office/officeart/2005/8/layout/vList4"/>
    <dgm:cxn modelId="{F3FC3808-8E13-4F0C-AF6F-2612C514CECD}" type="presOf" srcId="{19821595-188A-4132-9BBD-EC79DBDF758C}" destId="{EF17A62E-8A39-467C-860D-83418C5C9264}" srcOrd="0" destOrd="0" presId="urn:microsoft.com/office/officeart/2005/8/layout/vList4"/>
    <dgm:cxn modelId="{4CB231A9-61FD-46C3-B7DF-801F56BF8562}" srcId="{265716C0-E7C7-45FD-91CD-8CEB263DE8F6}" destId="{4436DE83-1CE6-4E1D-9297-D7F69A5EF54A}" srcOrd="0" destOrd="0" parTransId="{56653163-2E80-477D-9E9B-BCAD793910AE}" sibTransId="{7267841F-AEC3-4101-A0B1-7A8616186477}"/>
    <dgm:cxn modelId="{806485B9-C7C7-4ED9-9EE3-F694861E6571}" srcId="{265716C0-E7C7-45FD-91CD-8CEB263DE8F6}" destId="{19821595-188A-4132-9BBD-EC79DBDF758C}" srcOrd="1" destOrd="0" parTransId="{4DF1F6DE-DF52-4A4C-B1BC-30E1DC7B9800}" sibTransId="{B9F5431C-7991-4CC9-8052-1210DCCA48B4}"/>
    <dgm:cxn modelId="{BF9B21B2-B6AB-477A-967D-298515FB63BD}" type="presOf" srcId="{4436DE83-1CE6-4E1D-9297-D7F69A5EF54A}" destId="{D05B4690-2026-4AD9-8635-EA55B78DD3F7}" srcOrd="0" destOrd="0" presId="urn:microsoft.com/office/officeart/2005/8/layout/vList4"/>
    <dgm:cxn modelId="{6C953DCD-75A8-4233-9C78-3BAADCDAF682}" type="presOf" srcId="{265716C0-E7C7-45FD-91CD-8CEB263DE8F6}" destId="{EEBEEF02-2A11-478C-BFFB-373C0FF2F2E3}" srcOrd="0" destOrd="0" presId="urn:microsoft.com/office/officeart/2005/8/layout/vList4"/>
    <dgm:cxn modelId="{863D5951-D73C-4D28-A96A-70A316FC5056}" type="presParOf" srcId="{EEBEEF02-2A11-478C-BFFB-373C0FF2F2E3}" destId="{3D6DD0CA-0EC2-40FF-80B3-865E47E07E6E}" srcOrd="0" destOrd="0" presId="urn:microsoft.com/office/officeart/2005/8/layout/vList4"/>
    <dgm:cxn modelId="{5953E105-7CEF-4B3D-8C57-B900190A1BBA}" type="presParOf" srcId="{3D6DD0CA-0EC2-40FF-80B3-865E47E07E6E}" destId="{D05B4690-2026-4AD9-8635-EA55B78DD3F7}" srcOrd="0" destOrd="0" presId="urn:microsoft.com/office/officeart/2005/8/layout/vList4"/>
    <dgm:cxn modelId="{54B6594E-FC7A-4F95-AD2F-577848D1E534}" type="presParOf" srcId="{3D6DD0CA-0EC2-40FF-80B3-865E47E07E6E}" destId="{77E0A9EB-EF45-4A89-BB72-EAF97CD4E819}" srcOrd="1" destOrd="0" presId="urn:microsoft.com/office/officeart/2005/8/layout/vList4"/>
    <dgm:cxn modelId="{FA5B84DC-4BBD-4DA4-9481-94E89041AF67}" type="presParOf" srcId="{3D6DD0CA-0EC2-40FF-80B3-865E47E07E6E}" destId="{1124ECED-B66D-403F-9B96-E837A11C4293}" srcOrd="2" destOrd="0" presId="urn:microsoft.com/office/officeart/2005/8/layout/vList4"/>
    <dgm:cxn modelId="{39D5F5AC-5ACC-4B2E-9623-2CEEAAC3FB30}" type="presParOf" srcId="{EEBEEF02-2A11-478C-BFFB-373C0FF2F2E3}" destId="{F7359DF9-96DA-4136-8A2B-27A5D72DA0F8}" srcOrd="1" destOrd="0" presId="urn:microsoft.com/office/officeart/2005/8/layout/vList4"/>
    <dgm:cxn modelId="{DC6EF8CA-06FB-41A0-BB0C-0E69E25F0151}" type="presParOf" srcId="{EEBEEF02-2A11-478C-BFFB-373C0FF2F2E3}" destId="{B424EC49-671C-414B-A77F-4875391E0D43}" srcOrd="2" destOrd="0" presId="urn:microsoft.com/office/officeart/2005/8/layout/vList4"/>
    <dgm:cxn modelId="{855BA11D-7679-4DDA-8B69-444734005031}" type="presParOf" srcId="{B424EC49-671C-414B-A77F-4875391E0D43}" destId="{EF17A62E-8A39-467C-860D-83418C5C9264}" srcOrd="0" destOrd="0" presId="urn:microsoft.com/office/officeart/2005/8/layout/vList4"/>
    <dgm:cxn modelId="{4D38E139-595E-4E5D-B548-C2D3D3330106}" type="presParOf" srcId="{B424EC49-671C-414B-A77F-4875391E0D43}" destId="{14ED7A30-54E2-4005-A3D6-0B0DD8F0A19B}" srcOrd="1" destOrd="0" presId="urn:microsoft.com/office/officeart/2005/8/layout/vList4"/>
    <dgm:cxn modelId="{271861E1-C51C-400E-8FBB-D3AAA21EA321}" type="presParOf" srcId="{B424EC49-671C-414B-A77F-4875391E0D43}" destId="{29DA52D6-BD40-4626-8FEC-CA5DFFEF5643}" srcOrd="2" destOrd="0" presId="urn:microsoft.com/office/officeart/2005/8/layout/vList4"/>
    <dgm:cxn modelId="{363FE793-5694-4DAD-9531-DFE92DB96C8F}" type="presParOf" srcId="{EEBEEF02-2A11-478C-BFFB-373C0FF2F2E3}" destId="{BE8C8360-9DA2-4DEC-8F87-F4C45BF1CE02}" srcOrd="3" destOrd="0" presId="urn:microsoft.com/office/officeart/2005/8/layout/vList4"/>
    <dgm:cxn modelId="{620D9D7F-92D1-4CA9-B718-4B8DF5D176B4}" type="presParOf" srcId="{EEBEEF02-2A11-478C-BFFB-373C0FF2F2E3}" destId="{9C3B9887-8077-49A4-9E8E-0CB99E8EA475}" srcOrd="4" destOrd="0" presId="urn:microsoft.com/office/officeart/2005/8/layout/vList4"/>
    <dgm:cxn modelId="{BA855734-2839-4006-9DAF-90A4CD3C51C8}" type="presParOf" srcId="{9C3B9887-8077-49A4-9E8E-0CB99E8EA475}" destId="{5ED5442E-9AD1-42CE-8DC0-0213CBCDDE59}" srcOrd="0" destOrd="0" presId="urn:microsoft.com/office/officeart/2005/8/layout/vList4"/>
    <dgm:cxn modelId="{B3ED2475-46C7-47F0-9AD4-867549F03A4D}" type="presParOf" srcId="{9C3B9887-8077-49A4-9E8E-0CB99E8EA475}" destId="{8D0F2015-5C08-4008-972C-4C3A48E36341}" srcOrd="1" destOrd="0" presId="urn:microsoft.com/office/officeart/2005/8/layout/vList4"/>
    <dgm:cxn modelId="{5E7989B1-A8E1-4AF3-A19A-08072124585B}" type="presParOf" srcId="{9C3B9887-8077-49A4-9E8E-0CB99E8EA475}" destId="{ABC825C6-9740-443E-86B7-3AEF084E2E9F}"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5B4690-2026-4AD9-8635-EA55B78DD3F7}">
      <dsp:nvSpPr>
        <dsp:cNvPr id="0" name=""/>
        <dsp:cNvSpPr/>
      </dsp:nvSpPr>
      <dsp:spPr>
        <a:xfrm>
          <a:off x="0" y="0"/>
          <a:ext cx="3886200" cy="1031875"/>
        </a:xfrm>
        <a:prstGeom prst="roundRect">
          <a:avLst>
            <a:gd name="adj" fmla="val 10000"/>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zh-CN" altLang="en-US" sz="2100" kern="1200" dirty="0" smtClean="0">
              <a:solidFill>
                <a:schemeClr val="bg1"/>
              </a:solidFill>
              <a:effectLst>
                <a:outerShdw blurRad="38100" dist="38100" dir="2700000" algn="tl">
                  <a:srgbClr val="000000">
                    <a:alpha val="43137"/>
                  </a:srgbClr>
                </a:outerShdw>
              </a:effectLst>
            </a:rPr>
            <a:t>应用虚拟化</a:t>
          </a:r>
          <a:endParaRPr lang="en-US" sz="2100" kern="1200" dirty="0">
            <a:solidFill>
              <a:schemeClr val="bg1"/>
            </a:solidFill>
            <a:effectLst>
              <a:outerShdw blurRad="38100" dist="38100" dir="2700000" algn="tl">
                <a:srgbClr val="000000">
                  <a:alpha val="43137"/>
                </a:srgbClr>
              </a:outerShdw>
            </a:effectLst>
          </a:endParaRPr>
        </a:p>
      </dsp:txBody>
      <dsp:txXfrm>
        <a:off x="880427" y="0"/>
        <a:ext cx="3005772" cy="1031875"/>
      </dsp:txXfrm>
    </dsp:sp>
    <dsp:sp modelId="{77E0A9EB-EF45-4A89-BB72-EAF97CD4E819}">
      <dsp:nvSpPr>
        <dsp:cNvPr id="0" name=""/>
        <dsp:cNvSpPr/>
      </dsp:nvSpPr>
      <dsp:spPr>
        <a:xfrm>
          <a:off x="103187" y="103187"/>
          <a:ext cx="777240" cy="825500"/>
        </a:xfrm>
        <a:prstGeom prst="roundRect">
          <a:avLst>
            <a:gd name="adj" fmla="val 10000"/>
          </a:avLst>
        </a:prstGeom>
        <a:blipFill rotWithShape="0">
          <a:blip xmlns:r="http://schemas.openxmlformats.org/officeDocument/2006/relationships" r:embed="rId1"/>
          <a:stretch>
            <a:fillRect/>
          </a:stretch>
        </a:blipFill>
        <a:ln>
          <a:noFill/>
        </a:ln>
        <a:effectLst/>
        <a:sp3d prstMaterial="matte"/>
      </dsp:spPr>
      <dsp:style>
        <a:lnRef idx="0">
          <a:scrgbClr r="0" g="0" b="0"/>
        </a:lnRef>
        <a:fillRef idx="1">
          <a:scrgbClr r="0" g="0" b="0"/>
        </a:fillRef>
        <a:effectRef idx="0">
          <a:scrgbClr r="0" g="0" b="0"/>
        </a:effectRef>
        <a:fontRef idx="minor"/>
      </dsp:style>
    </dsp:sp>
    <dsp:sp modelId="{EF17A62E-8A39-467C-860D-83418C5C9264}">
      <dsp:nvSpPr>
        <dsp:cNvPr id="0" name=""/>
        <dsp:cNvSpPr/>
      </dsp:nvSpPr>
      <dsp:spPr>
        <a:xfrm>
          <a:off x="0" y="1135062"/>
          <a:ext cx="3886200" cy="1031875"/>
        </a:xfrm>
        <a:prstGeom prst="roundRect">
          <a:avLst>
            <a:gd name="adj" fmla="val 10000"/>
          </a:avLst>
        </a:prstGeom>
        <a:solidFill>
          <a:schemeClr val="accent3">
            <a:hueOff val="-1070271"/>
            <a:satOff val="0"/>
            <a:lumOff val="-4215"/>
            <a:alphaOff val="0"/>
          </a:schemeClr>
        </a:solidFill>
        <a:ln>
          <a:noFill/>
        </a:ln>
        <a:effectLst>
          <a:outerShdw blurRad="39000" dist="25400" dir="5400000" rotWithShape="0">
            <a:schemeClr val="accent3">
              <a:hueOff val="-1070271"/>
              <a:satOff val="0"/>
              <a:lumOff val="-4215"/>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zh-CN" altLang="en-US" sz="2100" kern="1200" dirty="0" smtClean="0">
              <a:solidFill>
                <a:schemeClr val="bg1"/>
              </a:solidFill>
              <a:effectLst>
                <a:outerShdw blurRad="38100" dist="38100" dir="2700000" algn="tl">
                  <a:srgbClr val="000000">
                    <a:alpha val="43137"/>
                  </a:srgbClr>
                </a:outerShdw>
              </a:effectLst>
            </a:rPr>
            <a:t>按需提供</a:t>
          </a:r>
          <a:endParaRPr lang="en-US" sz="2100" kern="1200" dirty="0">
            <a:solidFill>
              <a:schemeClr val="bg1"/>
            </a:solidFill>
            <a:effectLst>
              <a:outerShdw blurRad="38100" dist="38100" dir="2700000" algn="tl">
                <a:srgbClr val="000000">
                  <a:alpha val="43137"/>
                </a:srgbClr>
              </a:outerShdw>
            </a:effectLst>
          </a:endParaRPr>
        </a:p>
      </dsp:txBody>
      <dsp:txXfrm>
        <a:off x="880427" y="1135062"/>
        <a:ext cx="3005772" cy="1031875"/>
      </dsp:txXfrm>
    </dsp:sp>
    <dsp:sp modelId="{14ED7A30-54E2-4005-A3D6-0B0DD8F0A19B}">
      <dsp:nvSpPr>
        <dsp:cNvPr id="0" name=""/>
        <dsp:cNvSpPr/>
      </dsp:nvSpPr>
      <dsp:spPr>
        <a:xfrm>
          <a:off x="103187" y="1238250"/>
          <a:ext cx="777240" cy="825500"/>
        </a:xfrm>
        <a:prstGeom prst="roundRect">
          <a:avLst>
            <a:gd name="adj" fmla="val 10000"/>
          </a:avLst>
        </a:prstGeom>
        <a:blipFill rotWithShape="0">
          <a:blip xmlns:r="http://schemas.openxmlformats.org/officeDocument/2006/relationships" r:embed="rId2"/>
          <a:stretch>
            <a:fillRect/>
          </a:stretch>
        </a:blipFill>
        <a:ln>
          <a:noFill/>
        </a:ln>
        <a:effectLst/>
        <a:sp3d prstMaterial="matte"/>
      </dsp:spPr>
      <dsp:style>
        <a:lnRef idx="0">
          <a:scrgbClr r="0" g="0" b="0"/>
        </a:lnRef>
        <a:fillRef idx="1">
          <a:scrgbClr r="0" g="0" b="0"/>
        </a:fillRef>
        <a:effectRef idx="0">
          <a:scrgbClr r="0" g="0" b="0"/>
        </a:effectRef>
        <a:fontRef idx="minor"/>
      </dsp:style>
    </dsp:sp>
    <dsp:sp modelId="{5ED5442E-9AD1-42CE-8DC0-0213CBCDDE59}">
      <dsp:nvSpPr>
        <dsp:cNvPr id="0" name=""/>
        <dsp:cNvSpPr/>
      </dsp:nvSpPr>
      <dsp:spPr>
        <a:xfrm>
          <a:off x="0" y="2270125"/>
          <a:ext cx="3886200" cy="1031875"/>
        </a:xfrm>
        <a:prstGeom prst="roundRect">
          <a:avLst>
            <a:gd name="adj" fmla="val 10000"/>
          </a:avLst>
        </a:prstGeom>
        <a:solidFill>
          <a:schemeClr val="accent3">
            <a:hueOff val="-2140542"/>
            <a:satOff val="0"/>
            <a:lumOff val="-8431"/>
            <a:alphaOff val="0"/>
          </a:schemeClr>
        </a:solidFill>
        <a:ln>
          <a:noFill/>
        </a:ln>
        <a:effectLst>
          <a:outerShdw blurRad="39000" dist="25400" dir="5400000" rotWithShape="0">
            <a:schemeClr val="accent3">
              <a:hueOff val="-2140542"/>
              <a:satOff val="0"/>
              <a:lumOff val="-8431"/>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zh-CN" altLang="en-US" sz="2100" kern="1200" dirty="0" smtClean="0">
              <a:solidFill>
                <a:schemeClr val="bg1"/>
              </a:solidFill>
              <a:effectLst>
                <a:outerShdw blurRad="38100" dist="38100" dir="2700000" algn="tl">
                  <a:srgbClr val="000000">
                    <a:alpha val="43137"/>
                  </a:srgbClr>
                </a:outerShdw>
              </a:effectLst>
            </a:rPr>
            <a:t>集中的基于策略的应用程序管理</a:t>
          </a:r>
          <a:endParaRPr lang="en-US" sz="2100" kern="1200" dirty="0">
            <a:solidFill>
              <a:schemeClr val="bg1"/>
            </a:solidFill>
            <a:effectLst>
              <a:outerShdw blurRad="38100" dist="38100" dir="2700000" algn="tl">
                <a:srgbClr val="000000">
                  <a:alpha val="43137"/>
                </a:srgbClr>
              </a:outerShdw>
            </a:effectLst>
          </a:endParaRPr>
        </a:p>
      </dsp:txBody>
      <dsp:txXfrm>
        <a:off x="880427" y="2270125"/>
        <a:ext cx="3005772" cy="1031875"/>
      </dsp:txXfrm>
    </dsp:sp>
    <dsp:sp modelId="{8D0F2015-5C08-4008-972C-4C3A48E36341}">
      <dsp:nvSpPr>
        <dsp:cNvPr id="0" name=""/>
        <dsp:cNvSpPr/>
      </dsp:nvSpPr>
      <dsp:spPr>
        <a:xfrm>
          <a:off x="103187" y="2373312"/>
          <a:ext cx="777240" cy="825500"/>
        </a:xfrm>
        <a:prstGeom prst="roundRect">
          <a:avLst>
            <a:gd name="adj" fmla="val 10000"/>
          </a:avLst>
        </a:prstGeom>
        <a:blipFill rotWithShape="0">
          <a:blip xmlns:r="http://schemas.openxmlformats.org/officeDocument/2006/relationships" r:embed="rId3"/>
          <a:stretch>
            <a:fillRect/>
          </a:stretch>
        </a:blipFill>
        <a:ln>
          <a:noFill/>
        </a:ln>
        <a:effectLst/>
        <a:sp3d prstMaterial="matte"/>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89BD4F-4521-4444-86C5-AFFA85DB3985}" type="datetimeFigureOut">
              <a:rPr lang="zh-CN" altLang="en-US" smtClean="0"/>
              <a:pPr/>
              <a:t>2009-10-29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2262D7-FCC4-460C-974B-2B0C4831C4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0AC9D9A4-F2D8-44D3-AA7D-3E87AA93805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6D83508E-265F-40D2-9471-018826B6D1D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xfrm>
            <a:off x="414338" y="3798888"/>
            <a:ext cx="6021387" cy="781050"/>
          </a:xfrm>
          <a:noFill/>
          <a:ln/>
        </p:spPr>
        <p:txBody>
          <a:bodyPr/>
          <a:lstStyle/>
          <a:p>
            <a:pPr eaLnBrk="1" hangingPunct="1"/>
            <a:endParaRPr lang="en-US" dirty="0" smtClean="0">
              <a:latin typeface="Segoe Semibo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marL="228600" indent="-228600" eaLnBrk="1" hangingPunct="1">
              <a:buFontTx/>
              <a:buAutoNum type="arabicParenR"/>
              <a:defRPr/>
            </a:pPr>
            <a:endParaRPr lang="en-US" dirty="0"/>
          </a:p>
        </p:txBody>
      </p:sp>
      <p:sp>
        <p:nvSpPr>
          <p:cNvPr id="32771"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32772" name="Date Placeholder 4"/>
          <p:cNvSpPr>
            <a:spLocks noGrp="1"/>
          </p:cNvSpPr>
          <p:nvPr>
            <p:ph type="dt" sz="quarter" idx="1"/>
          </p:nvPr>
        </p:nvSpPr>
        <p:spPr>
          <a:noFill/>
        </p:spPr>
        <p:txBody>
          <a:bodyPr/>
          <a:lstStyle/>
          <a:p>
            <a:fld id="{41DAECC1-FB39-4EEA-AC1F-BB62EB26F2A5}" type="datetime8">
              <a:rPr lang="en-US" smtClean="0">
                <a:latin typeface="Segoe Semibold"/>
                <a:cs typeface="Arial" charset="0"/>
              </a:rPr>
              <a:pPr/>
              <a:t>10/29/2009 11:31 AM</a:t>
            </a:fld>
            <a:endParaRPr lang="en-US" smtClean="0">
              <a:latin typeface="Segoe Semibold"/>
              <a:cs typeface="Arial" charset="0"/>
            </a:endParaRPr>
          </a:p>
        </p:txBody>
      </p:sp>
      <p:sp>
        <p:nvSpPr>
          <p:cNvPr id="32773"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2774" name="Slide Number Placeholder 6"/>
          <p:cNvSpPr>
            <a:spLocks noGrp="1"/>
          </p:cNvSpPr>
          <p:nvPr>
            <p:ph type="sldNum" sz="quarter" idx="5"/>
          </p:nvPr>
        </p:nvSpPr>
        <p:spPr>
          <a:noFill/>
        </p:spPr>
        <p:txBody>
          <a:bodyPr/>
          <a:lstStyle/>
          <a:p>
            <a:fld id="{3A4362D2-7877-4C81-AC10-2573CA603DB1}" type="slidenum">
              <a:rPr lang="en-US" smtClean="0">
                <a:latin typeface="Segoe Semibold"/>
                <a:cs typeface="Arial" charset="0"/>
              </a:rPr>
              <a:pPr/>
              <a:t>14</a:t>
            </a:fld>
            <a:endParaRPr lang="en-US" smtClean="0">
              <a:latin typeface="Segoe Semibold"/>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34819"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34820" name="Date Placeholder 4"/>
          <p:cNvSpPr>
            <a:spLocks noGrp="1"/>
          </p:cNvSpPr>
          <p:nvPr>
            <p:ph type="dt" sz="quarter" idx="1"/>
          </p:nvPr>
        </p:nvSpPr>
        <p:spPr>
          <a:noFill/>
        </p:spPr>
        <p:txBody>
          <a:bodyPr/>
          <a:lstStyle/>
          <a:p>
            <a:fld id="{A8470B04-2A4D-42AA-B0CA-3E91E468EAEE}" type="datetime8">
              <a:rPr lang="en-US" smtClean="0">
                <a:latin typeface="Segoe Semibold"/>
                <a:cs typeface="Arial" charset="0"/>
              </a:rPr>
              <a:pPr/>
              <a:t>10/29/2009 11:31 AM</a:t>
            </a:fld>
            <a:endParaRPr lang="en-US" smtClean="0">
              <a:latin typeface="Segoe Semibold"/>
              <a:cs typeface="Arial" charset="0"/>
            </a:endParaRPr>
          </a:p>
        </p:txBody>
      </p:sp>
      <p:sp>
        <p:nvSpPr>
          <p:cNvPr id="34821"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4822" name="Slide Number Placeholder 6"/>
          <p:cNvSpPr>
            <a:spLocks noGrp="1"/>
          </p:cNvSpPr>
          <p:nvPr>
            <p:ph type="sldNum" sz="quarter" idx="5"/>
          </p:nvPr>
        </p:nvSpPr>
        <p:spPr>
          <a:noFill/>
        </p:spPr>
        <p:txBody>
          <a:bodyPr/>
          <a:lstStyle/>
          <a:p>
            <a:fld id="{313F2FAF-FCF5-4DA2-822A-3931600861FE}" type="slidenum">
              <a:rPr lang="en-US" smtClean="0">
                <a:latin typeface="Segoe Semibold"/>
                <a:cs typeface="Arial" charset="0"/>
              </a:rPr>
              <a:pPr/>
              <a:t>15</a:t>
            </a:fld>
            <a:endParaRPr lang="en-US" smtClean="0">
              <a:latin typeface="Segoe Semibold"/>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eaLnBrk="1" hangingPunct="1">
              <a:defRPr/>
            </a:pPr>
            <a:endParaRPr lang="en-US" dirty="0"/>
          </a:p>
        </p:txBody>
      </p:sp>
      <p:sp>
        <p:nvSpPr>
          <p:cNvPr id="36867"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36868" name="Date Placeholder 4"/>
          <p:cNvSpPr>
            <a:spLocks noGrp="1"/>
          </p:cNvSpPr>
          <p:nvPr>
            <p:ph type="dt" sz="quarter" idx="1"/>
          </p:nvPr>
        </p:nvSpPr>
        <p:spPr>
          <a:noFill/>
        </p:spPr>
        <p:txBody>
          <a:bodyPr/>
          <a:lstStyle/>
          <a:p>
            <a:fld id="{F6548F1A-86B6-4C82-B871-78E89B84A204}" type="datetime8">
              <a:rPr lang="en-US" smtClean="0">
                <a:latin typeface="Segoe Semibold"/>
                <a:cs typeface="Arial" charset="0"/>
              </a:rPr>
              <a:pPr/>
              <a:t>10/29/2009 11:31 AM</a:t>
            </a:fld>
            <a:endParaRPr lang="en-US" smtClean="0">
              <a:latin typeface="Segoe Semibold"/>
              <a:cs typeface="Arial" charset="0"/>
            </a:endParaRPr>
          </a:p>
        </p:txBody>
      </p:sp>
      <p:sp>
        <p:nvSpPr>
          <p:cNvPr id="36869"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70" name="Slide Number Placeholder 6"/>
          <p:cNvSpPr>
            <a:spLocks noGrp="1"/>
          </p:cNvSpPr>
          <p:nvPr>
            <p:ph type="sldNum" sz="quarter" idx="5"/>
          </p:nvPr>
        </p:nvSpPr>
        <p:spPr>
          <a:noFill/>
        </p:spPr>
        <p:txBody>
          <a:bodyPr/>
          <a:lstStyle/>
          <a:p>
            <a:fld id="{673E9E26-D81B-4C7D-8DA4-9BC1CC3120E4}" type="slidenum">
              <a:rPr lang="en-US" smtClean="0">
                <a:latin typeface="Segoe Semibold"/>
                <a:cs typeface="Arial" charset="0"/>
              </a:rPr>
              <a:pPr/>
              <a:t>16</a:t>
            </a:fld>
            <a:endParaRPr lang="en-US" smtClean="0">
              <a:latin typeface="Segoe Semibold"/>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0963"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40964" name="Date Placeholder 4"/>
          <p:cNvSpPr>
            <a:spLocks noGrp="1"/>
          </p:cNvSpPr>
          <p:nvPr>
            <p:ph type="dt" sz="quarter" idx="1"/>
          </p:nvPr>
        </p:nvSpPr>
        <p:spPr>
          <a:noFill/>
        </p:spPr>
        <p:txBody>
          <a:bodyPr/>
          <a:lstStyle/>
          <a:p>
            <a:fld id="{A84F6160-6941-409F-B64D-F8E289CB8F7F}" type="datetime8">
              <a:rPr lang="en-US" smtClean="0">
                <a:latin typeface="Segoe Semibold"/>
                <a:cs typeface="Arial" charset="0"/>
              </a:rPr>
              <a:pPr/>
              <a:t>10/29/2009 11:31 AM</a:t>
            </a:fld>
            <a:endParaRPr lang="en-US" smtClean="0">
              <a:latin typeface="Segoe Semibold"/>
              <a:cs typeface="Arial" charset="0"/>
            </a:endParaRPr>
          </a:p>
        </p:txBody>
      </p:sp>
      <p:sp>
        <p:nvSpPr>
          <p:cNvPr id="40965"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0966" name="Slide Number Placeholder 6"/>
          <p:cNvSpPr>
            <a:spLocks noGrp="1"/>
          </p:cNvSpPr>
          <p:nvPr>
            <p:ph type="sldNum" sz="quarter" idx="5"/>
          </p:nvPr>
        </p:nvSpPr>
        <p:spPr>
          <a:noFill/>
        </p:spPr>
        <p:txBody>
          <a:bodyPr/>
          <a:lstStyle/>
          <a:p>
            <a:fld id="{C5765868-FE97-4D3D-A47E-CC3F00FC6388}" type="slidenum">
              <a:rPr lang="en-US" smtClean="0">
                <a:latin typeface="Segoe Semibold"/>
                <a:cs typeface="Arial" charset="0"/>
              </a:rPr>
              <a:pPr/>
              <a:t>17</a:t>
            </a:fld>
            <a:endParaRPr lang="en-US" smtClean="0">
              <a:latin typeface="Segoe Semibold"/>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3011"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43012" name="Date Placeholder 4"/>
          <p:cNvSpPr>
            <a:spLocks noGrp="1"/>
          </p:cNvSpPr>
          <p:nvPr>
            <p:ph type="dt" sz="quarter" idx="1"/>
          </p:nvPr>
        </p:nvSpPr>
        <p:spPr>
          <a:noFill/>
        </p:spPr>
        <p:txBody>
          <a:bodyPr/>
          <a:lstStyle/>
          <a:p>
            <a:fld id="{0579E740-1BEB-4ED2-8472-EBF9A2293C2F}" type="datetime8">
              <a:rPr lang="en-US" smtClean="0">
                <a:latin typeface="Segoe Semibold"/>
                <a:cs typeface="Arial" charset="0"/>
              </a:rPr>
              <a:pPr/>
              <a:t>10/29/2009 11:31 AM</a:t>
            </a:fld>
            <a:endParaRPr lang="en-US" smtClean="0">
              <a:latin typeface="Segoe Semibold"/>
              <a:cs typeface="Arial" charset="0"/>
            </a:endParaRPr>
          </a:p>
        </p:txBody>
      </p:sp>
      <p:sp>
        <p:nvSpPr>
          <p:cNvPr id="43013"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3014" name="Slide Number Placeholder 6"/>
          <p:cNvSpPr>
            <a:spLocks noGrp="1"/>
          </p:cNvSpPr>
          <p:nvPr>
            <p:ph type="sldNum" sz="quarter" idx="5"/>
          </p:nvPr>
        </p:nvSpPr>
        <p:spPr>
          <a:noFill/>
        </p:spPr>
        <p:txBody>
          <a:bodyPr/>
          <a:lstStyle/>
          <a:p>
            <a:fld id="{C9EFBE47-EBA4-47AC-8DAE-6E0530F36AFE}" type="slidenum">
              <a:rPr lang="en-US" smtClean="0">
                <a:latin typeface="Segoe Semibold"/>
                <a:cs typeface="Arial" charset="0"/>
              </a:rPr>
              <a:pPr/>
              <a:t>18</a:t>
            </a:fld>
            <a:endParaRPr lang="en-US" smtClean="0">
              <a:latin typeface="Segoe Semibold"/>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7107"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47108" name="Date Placeholder 4"/>
          <p:cNvSpPr>
            <a:spLocks noGrp="1"/>
          </p:cNvSpPr>
          <p:nvPr>
            <p:ph type="dt" sz="quarter" idx="1"/>
          </p:nvPr>
        </p:nvSpPr>
        <p:spPr>
          <a:noFill/>
        </p:spPr>
        <p:txBody>
          <a:bodyPr/>
          <a:lstStyle/>
          <a:p>
            <a:fld id="{FA571DDB-A3F0-4F8D-BF26-D7F846961A64}" type="datetime8">
              <a:rPr lang="en-US" smtClean="0">
                <a:latin typeface="Segoe Semibold"/>
                <a:cs typeface="Arial" charset="0"/>
              </a:rPr>
              <a:pPr/>
              <a:t>10/29/2009 11:31 AM</a:t>
            </a:fld>
            <a:endParaRPr lang="en-US" smtClean="0">
              <a:latin typeface="Segoe Semibold"/>
              <a:cs typeface="Arial" charset="0"/>
            </a:endParaRPr>
          </a:p>
        </p:txBody>
      </p:sp>
      <p:sp>
        <p:nvSpPr>
          <p:cNvPr id="47109"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7110" name="Slide Number Placeholder 6"/>
          <p:cNvSpPr>
            <a:spLocks noGrp="1"/>
          </p:cNvSpPr>
          <p:nvPr>
            <p:ph type="sldNum" sz="quarter" idx="5"/>
          </p:nvPr>
        </p:nvSpPr>
        <p:spPr>
          <a:noFill/>
        </p:spPr>
        <p:txBody>
          <a:bodyPr/>
          <a:lstStyle/>
          <a:p>
            <a:fld id="{CE433B0B-269B-4154-B433-157D0DDC5465}" type="slidenum">
              <a:rPr lang="en-US" smtClean="0">
                <a:latin typeface="Segoe Semibold"/>
                <a:cs typeface="Arial" charset="0"/>
              </a:rPr>
              <a:pPr/>
              <a:t>19</a:t>
            </a:fld>
            <a:endParaRPr lang="en-US" smtClean="0">
              <a:latin typeface="Segoe Semibold"/>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9155"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49156" name="Date Placeholder 4"/>
          <p:cNvSpPr>
            <a:spLocks noGrp="1"/>
          </p:cNvSpPr>
          <p:nvPr>
            <p:ph type="dt" sz="quarter" idx="1"/>
          </p:nvPr>
        </p:nvSpPr>
        <p:spPr>
          <a:noFill/>
        </p:spPr>
        <p:txBody>
          <a:bodyPr/>
          <a:lstStyle/>
          <a:p>
            <a:fld id="{D26D4825-2B30-4694-9585-C730ECCB989A}" type="datetime8">
              <a:rPr lang="en-US" smtClean="0">
                <a:latin typeface="Segoe Semibold"/>
                <a:cs typeface="Arial" charset="0"/>
              </a:rPr>
              <a:pPr/>
              <a:t>10/29/2009 11:31 AM</a:t>
            </a:fld>
            <a:endParaRPr lang="en-US" smtClean="0">
              <a:latin typeface="Segoe Semibold"/>
              <a:cs typeface="Arial" charset="0"/>
            </a:endParaRPr>
          </a:p>
        </p:txBody>
      </p:sp>
      <p:sp>
        <p:nvSpPr>
          <p:cNvPr id="49157"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9158" name="Slide Number Placeholder 6"/>
          <p:cNvSpPr>
            <a:spLocks noGrp="1"/>
          </p:cNvSpPr>
          <p:nvPr>
            <p:ph type="sldNum" sz="quarter" idx="5"/>
          </p:nvPr>
        </p:nvSpPr>
        <p:spPr>
          <a:noFill/>
        </p:spPr>
        <p:txBody>
          <a:bodyPr/>
          <a:lstStyle/>
          <a:p>
            <a:fld id="{EF2FB5A0-162C-414B-907B-941ABA1AA195}" type="slidenum">
              <a:rPr lang="en-US" smtClean="0">
                <a:latin typeface="Segoe Semibold"/>
                <a:cs typeface="Arial" charset="0"/>
              </a:rPr>
              <a:pPr/>
              <a:t>20</a:t>
            </a:fld>
            <a:endParaRPr lang="en-US" smtClean="0">
              <a:latin typeface="Segoe Semibold"/>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1C9F0C18-811E-4D56-BAD3-AA71D16D3B0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E0DA9F0A-99E1-49F1-A801-240B545BB92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D1D8E729-09B0-46EB-878B-53889EF5055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580"/>
            <a:ext cx="8229600" cy="675820"/>
          </a:xfrm>
          <a:prstGeom prst="rect">
            <a:avLst/>
          </a:prstGeom>
        </p:spPr>
        <p:txBody>
          <a:bodyPr/>
          <a:lstStyle>
            <a:lvl1pPr>
              <a:defRPr sz="4000" b="0">
                <a:latin typeface="Segoe"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46317" y="1469570"/>
            <a:ext cx="8240484" cy="4778829"/>
          </a:xfrm>
          <a:prstGeom prst="rect">
            <a:avLst/>
          </a:prstGeom>
        </p:spPr>
        <p:txBody>
          <a:bodyPr/>
          <a:lstStyle>
            <a:lvl2pPr>
              <a:lnSpc>
                <a:spcPts val="2400"/>
              </a:lnSpc>
              <a:spcBef>
                <a:spcPts val="0"/>
              </a:spcBef>
              <a:defRPr/>
            </a:lvl2pPr>
            <a:lvl3pPr>
              <a:lnSpc>
                <a:spcPts val="2400"/>
              </a:lnSpc>
              <a:spcBef>
                <a:spcPts val="0"/>
              </a:spcBef>
              <a:defRPr/>
            </a:lvl3pPr>
            <a:lvl4pPr>
              <a:lnSpc>
                <a:spcPts val="2400"/>
              </a:lnSpc>
              <a:spcBef>
                <a:spcPts val="0"/>
              </a:spcBef>
              <a:defRPr/>
            </a:lvl4pPr>
            <a:lvl5pPr>
              <a:lnSpc>
                <a:spcPts val="2400"/>
              </a:lnSpc>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7"/>
          <p:cNvSpPr>
            <a:spLocks noGrp="1"/>
          </p:cNvSpPr>
          <p:nvPr>
            <p:ph type="body" sz="quarter" idx="13"/>
          </p:nvPr>
        </p:nvSpPr>
        <p:spPr>
          <a:xfrm>
            <a:off x="452211" y="762000"/>
            <a:ext cx="8260677" cy="457200"/>
          </a:xfrm>
          <a:prstGeom prst="rect">
            <a:avLst/>
          </a:prstGeom>
        </p:spPr>
        <p:txBody>
          <a:bodyPr>
            <a:noAutofit/>
          </a:bodyPr>
          <a:lstStyle>
            <a:lvl1pPr>
              <a:buNone/>
              <a:defRPr sz="2800" i="1">
                <a:solidFill>
                  <a:schemeClr val="bg1"/>
                </a:solidFill>
                <a:latin typeface="Segoe" pitchFamily="34" charset="0"/>
              </a:defRPr>
            </a:lvl1pPr>
          </a:lstStyle>
          <a:p>
            <a:pPr lvl="0"/>
            <a:r>
              <a:rPr lang="en-US" smtClean="0"/>
              <a:t>Click to edit Master text styles</a:t>
            </a:r>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 id="214748367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38.png"/><Relationship Id="rId26" Type="http://schemas.openxmlformats.org/officeDocument/2006/relationships/image" Target="../media/image62.png"/><Relationship Id="rId3" Type="http://schemas.openxmlformats.org/officeDocument/2006/relationships/image" Target="../media/image40.png"/><Relationship Id="rId21" Type="http://schemas.openxmlformats.org/officeDocument/2006/relationships/image" Target="../media/image57.png"/><Relationship Id="rId34" Type="http://schemas.openxmlformats.org/officeDocument/2006/relationships/image" Target="../media/image69.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1.png"/><Relationship Id="rId33"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image" Target="../media/image53.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7.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76.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png"/><Relationship Id="rId18" Type="http://schemas.openxmlformats.org/officeDocument/2006/relationships/image" Target="../media/image100.jpeg"/><Relationship Id="rId3" Type="http://schemas.openxmlformats.org/officeDocument/2006/relationships/image" Target="../media/image86.png"/><Relationship Id="rId21" Type="http://schemas.openxmlformats.org/officeDocument/2006/relationships/image" Target="../media/image103.jpeg"/><Relationship Id="rId7" Type="http://schemas.openxmlformats.org/officeDocument/2006/relationships/image" Target="../media/image90.jpe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notesSlide" Target="../notesSlides/notesSlide16.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89.jpeg"/><Relationship Id="rId11" Type="http://schemas.openxmlformats.org/officeDocument/2006/relationships/image" Target="../media/image93.jpeg"/><Relationship Id="rId24" Type="http://schemas.openxmlformats.org/officeDocument/2006/relationships/image" Target="../media/image106.jpeg"/><Relationship Id="rId5" Type="http://schemas.openxmlformats.org/officeDocument/2006/relationships/image" Target="../media/image88.jpeg"/><Relationship Id="rId15" Type="http://schemas.openxmlformats.org/officeDocument/2006/relationships/image" Target="../media/image97.png"/><Relationship Id="rId23" Type="http://schemas.openxmlformats.org/officeDocument/2006/relationships/image" Target="../media/image105.png"/><Relationship Id="rId10"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9" Type="http://schemas.openxmlformats.org/officeDocument/2006/relationships/image" Target="../media/image101.jpeg"/><Relationship Id="rId4" Type="http://schemas.openxmlformats.org/officeDocument/2006/relationships/image" Target="../media/image87.jpeg"/><Relationship Id="rId9" Type="http://schemas.openxmlformats.org/officeDocument/2006/relationships/image" Target="../media/image92.png"/><Relationship Id="rId14" Type="http://schemas.openxmlformats.org/officeDocument/2006/relationships/image" Target="../media/image96.png"/><Relationship Id="rId22" Type="http://schemas.openxmlformats.org/officeDocument/2006/relationships/image" Target="../media/image10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5.png"/><Relationship Id="rId4" Type="http://schemas.openxmlformats.org/officeDocument/2006/relationships/image" Target="../media/image1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118.jpeg"/><Relationship Id="rId4" Type="http://schemas.openxmlformats.org/officeDocument/2006/relationships/image" Target="../media/image1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altLang="zh-CN" sz="2800" dirty="0" smtClean="0">
                <a:solidFill>
                  <a:schemeClr val="tx1">
                    <a:lumMod val="95000"/>
                  </a:schemeClr>
                </a:solidFill>
              </a:rPr>
              <a:t>Microsoft Application </a:t>
            </a:r>
            <a:r>
              <a:rPr altLang="zh-CN" sz="2800" dirty="0" err="1" smtClean="0">
                <a:solidFill>
                  <a:schemeClr val="tx1">
                    <a:lumMod val="95000"/>
                  </a:schemeClr>
                </a:solidFill>
              </a:rPr>
              <a:t>Virtualizaiton</a:t>
            </a:r>
            <a:r>
              <a:rPr altLang="zh-CN" sz="2800" dirty="0" smtClean="0">
                <a:solidFill>
                  <a:schemeClr val="tx1">
                    <a:lumMod val="95000"/>
                  </a:schemeClr>
                </a:solidFill>
              </a:rPr>
              <a:t> 4.5</a:t>
            </a:r>
            <a:endParaRPr lang="zh-CN" altLang="en-US" sz="2800" dirty="0">
              <a:solidFill>
                <a:schemeClr val="tx1">
                  <a:lumMod val="95000"/>
                </a:schemeClr>
              </a:solidFill>
            </a:endParaRPr>
          </a:p>
        </p:txBody>
      </p:sp>
      <p:pic>
        <p:nvPicPr>
          <p:cNvPr id="28675" name="内容占位符 3" descr="4.5 App-V scheme.jpg"/>
          <p:cNvPicPr>
            <a:picLocks noGrp="1" noChangeAspect="1"/>
          </p:cNvPicPr>
          <p:nvPr>
            <p:ph idx="1"/>
          </p:nvPr>
        </p:nvPicPr>
        <p:blipFill>
          <a:blip r:embed="rId3" cstate="print"/>
          <a:srcRect/>
          <a:stretch>
            <a:fillRect/>
          </a:stretch>
        </p:blipFill>
        <p:spPr>
          <a:xfrm>
            <a:off x="484188" y="857232"/>
            <a:ext cx="8224837" cy="57277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4" descr="App Ball"/>
          <p:cNvPicPr>
            <a:picLocks noChangeAspect="1" noChangeArrowheads="1"/>
          </p:cNvPicPr>
          <p:nvPr/>
        </p:nvPicPr>
        <p:blipFill>
          <a:blip r:embed="rId3" cstate="print"/>
          <a:srcRect/>
          <a:stretch>
            <a:fillRect/>
          </a:stretch>
        </p:blipFill>
        <p:spPr bwMode="auto">
          <a:xfrm>
            <a:off x="7240588" y="2466975"/>
            <a:ext cx="65087" cy="65088"/>
          </a:xfrm>
          <a:prstGeom prst="rect">
            <a:avLst/>
          </a:prstGeom>
          <a:noFill/>
          <a:ln w="9525">
            <a:noFill/>
            <a:miter lim="800000"/>
            <a:headEnd/>
            <a:tailEnd/>
          </a:ln>
        </p:spPr>
      </p:pic>
      <p:pic>
        <p:nvPicPr>
          <p:cNvPr id="4" name="Picture 68" descr="App Ball"/>
          <p:cNvPicPr>
            <a:picLocks noChangeAspect="1" noChangeArrowheads="1"/>
          </p:cNvPicPr>
          <p:nvPr/>
        </p:nvPicPr>
        <p:blipFill>
          <a:blip r:embed="rId3" cstate="print"/>
          <a:srcRect/>
          <a:stretch>
            <a:fillRect/>
          </a:stretch>
        </p:blipFill>
        <p:spPr bwMode="auto">
          <a:xfrm>
            <a:off x="7240588" y="2466975"/>
            <a:ext cx="65087" cy="65088"/>
          </a:xfrm>
          <a:prstGeom prst="rect">
            <a:avLst/>
          </a:prstGeom>
          <a:noFill/>
          <a:ln w="9525">
            <a:noFill/>
            <a:miter lim="800000"/>
            <a:headEnd/>
            <a:tailEnd/>
          </a:ln>
        </p:spPr>
      </p:pic>
      <p:pic>
        <p:nvPicPr>
          <p:cNvPr id="5" name="Picture 69" descr="App Ball"/>
          <p:cNvPicPr>
            <a:picLocks noChangeAspect="1" noChangeArrowheads="1"/>
          </p:cNvPicPr>
          <p:nvPr/>
        </p:nvPicPr>
        <p:blipFill>
          <a:blip r:embed="rId3" cstate="print"/>
          <a:srcRect/>
          <a:stretch>
            <a:fillRect/>
          </a:stretch>
        </p:blipFill>
        <p:spPr bwMode="auto">
          <a:xfrm>
            <a:off x="7240588" y="2466975"/>
            <a:ext cx="65087" cy="65088"/>
          </a:xfrm>
          <a:prstGeom prst="rect">
            <a:avLst/>
          </a:prstGeom>
          <a:noFill/>
          <a:ln w="9525">
            <a:noFill/>
            <a:miter lim="800000"/>
            <a:headEnd/>
            <a:tailEnd/>
          </a:ln>
        </p:spPr>
      </p:pic>
      <p:pic>
        <p:nvPicPr>
          <p:cNvPr id="6" name="Picture 64" descr="App Ball"/>
          <p:cNvPicPr>
            <a:picLocks noChangeAspect="1" noChangeArrowheads="1"/>
          </p:cNvPicPr>
          <p:nvPr/>
        </p:nvPicPr>
        <p:blipFill>
          <a:blip r:embed="rId3" cstate="print"/>
          <a:srcRect/>
          <a:stretch>
            <a:fillRect/>
          </a:stretch>
        </p:blipFill>
        <p:spPr bwMode="auto">
          <a:xfrm>
            <a:off x="7240588" y="2466975"/>
            <a:ext cx="65087" cy="65088"/>
          </a:xfrm>
          <a:prstGeom prst="rect">
            <a:avLst/>
          </a:prstGeom>
          <a:noFill/>
          <a:ln w="9525">
            <a:noFill/>
            <a:miter lim="800000"/>
            <a:headEnd/>
            <a:tailEnd/>
          </a:ln>
        </p:spPr>
      </p:pic>
      <p:grpSp>
        <p:nvGrpSpPr>
          <p:cNvPr id="2" name="Group 45"/>
          <p:cNvGrpSpPr>
            <a:grpSpLocks/>
          </p:cNvGrpSpPr>
          <p:nvPr/>
        </p:nvGrpSpPr>
        <p:grpSpPr bwMode="auto">
          <a:xfrm>
            <a:off x="7069138" y="2371725"/>
            <a:ext cx="1965325" cy="1590675"/>
            <a:chOff x="6986588" y="2447925"/>
            <a:chExt cx="1965184" cy="1590675"/>
          </a:xfrm>
        </p:grpSpPr>
        <p:pic>
          <p:nvPicPr>
            <p:cNvPr id="29760" name="Picture 24" descr="Server-Right"/>
            <p:cNvPicPr>
              <a:picLocks noChangeAspect="1" noChangeArrowheads="1"/>
            </p:cNvPicPr>
            <p:nvPr/>
          </p:nvPicPr>
          <p:blipFill>
            <a:blip r:embed="rId4" cstate="print"/>
            <a:srcRect/>
            <a:stretch>
              <a:fillRect/>
            </a:stretch>
          </p:blipFill>
          <p:spPr bwMode="auto">
            <a:xfrm>
              <a:off x="6986588" y="2447925"/>
              <a:ext cx="938212" cy="1590675"/>
            </a:xfrm>
            <a:prstGeom prst="rect">
              <a:avLst/>
            </a:prstGeom>
            <a:noFill/>
            <a:ln w="9525">
              <a:noFill/>
              <a:miter lim="800000"/>
              <a:headEnd/>
              <a:tailEnd/>
            </a:ln>
          </p:spPr>
        </p:pic>
        <p:sp>
          <p:nvSpPr>
            <p:cNvPr id="29761" name="Rectangle 54"/>
            <p:cNvSpPr>
              <a:spLocks noChangeArrowheads="1"/>
            </p:cNvSpPr>
            <p:nvPr/>
          </p:nvSpPr>
          <p:spPr bwMode="auto">
            <a:xfrm>
              <a:off x="7850188" y="3306763"/>
              <a:ext cx="1101584" cy="600164"/>
            </a:xfrm>
            <a:prstGeom prst="rect">
              <a:avLst/>
            </a:prstGeom>
            <a:noFill/>
            <a:ln w="9525">
              <a:noFill/>
              <a:miter lim="800000"/>
              <a:headEnd/>
              <a:tailEnd/>
            </a:ln>
          </p:spPr>
          <p:txBody>
            <a:bodyPr wrap="none">
              <a:spAutoFit/>
            </a:bodyPr>
            <a:lstStyle/>
            <a:p>
              <a:r>
                <a:rPr lang="en-US" altLang="zh-CN" sz="1100" dirty="0">
                  <a:latin typeface="黑体" pitchFamily="49" charset="-122"/>
                  <a:ea typeface="黑体" pitchFamily="49" charset="-122"/>
                </a:rPr>
                <a:t>System Center</a:t>
              </a:r>
            </a:p>
            <a:p>
              <a:r>
                <a:rPr lang="en-US" altLang="zh-CN" sz="1100" dirty="0">
                  <a:latin typeface="黑体" pitchFamily="49" charset="-122"/>
                  <a:ea typeface="黑体" pitchFamily="49" charset="-122"/>
                </a:rPr>
                <a:t>Virtual App</a:t>
              </a:r>
            </a:p>
            <a:p>
              <a:r>
                <a:rPr lang="en-US" altLang="zh-CN" sz="1100" dirty="0">
                  <a:latin typeface="黑体" pitchFamily="49" charset="-122"/>
                  <a:ea typeface="黑体" pitchFamily="49" charset="-122"/>
                </a:rPr>
                <a:t>Server</a:t>
              </a:r>
            </a:p>
          </p:txBody>
        </p:sp>
      </p:grpSp>
      <p:pic>
        <p:nvPicPr>
          <p:cNvPr id="10" name="Picture 31" descr="Icon-Glow-DaRT"/>
          <p:cNvPicPr>
            <a:picLocks noChangeAspect="1" noChangeArrowheads="1"/>
          </p:cNvPicPr>
          <p:nvPr/>
        </p:nvPicPr>
        <p:blipFill>
          <a:blip r:embed="rId5" cstate="print"/>
          <a:srcRect/>
          <a:stretch>
            <a:fillRect/>
          </a:stretch>
        </p:blipFill>
        <p:spPr bwMode="auto">
          <a:xfrm>
            <a:off x="6324600" y="-66675"/>
            <a:ext cx="2511425" cy="2395538"/>
          </a:xfrm>
          <a:prstGeom prst="rect">
            <a:avLst/>
          </a:prstGeom>
          <a:noFill/>
          <a:ln w="9525">
            <a:noFill/>
            <a:miter lim="800000"/>
            <a:headEnd/>
            <a:tailEnd/>
          </a:ln>
        </p:spPr>
      </p:pic>
      <p:pic>
        <p:nvPicPr>
          <p:cNvPr id="11" name="Picture 32" descr="Icon-Glow-SCDEM"/>
          <p:cNvPicPr>
            <a:picLocks noChangeAspect="1" noChangeArrowheads="1"/>
          </p:cNvPicPr>
          <p:nvPr/>
        </p:nvPicPr>
        <p:blipFill>
          <a:blip r:embed="rId6" cstate="print"/>
          <a:srcRect/>
          <a:stretch>
            <a:fillRect/>
          </a:stretch>
        </p:blipFill>
        <p:spPr bwMode="auto">
          <a:xfrm>
            <a:off x="6242050" y="-152400"/>
            <a:ext cx="2692400" cy="2692400"/>
          </a:xfrm>
          <a:prstGeom prst="rect">
            <a:avLst/>
          </a:prstGeom>
          <a:noFill/>
          <a:ln w="9525">
            <a:noFill/>
            <a:miter lim="800000"/>
            <a:headEnd/>
            <a:tailEnd/>
          </a:ln>
        </p:spPr>
      </p:pic>
      <p:pic>
        <p:nvPicPr>
          <p:cNvPr id="12" name="Picture 33" descr="Icon-Glow-SGAV"/>
          <p:cNvPicPr>
            <a:picLocks noChangeAspect="1" noChangeArrowheads="1"/>
          </p:cNvPicPr>
          <p:nvPr/>
        </p:nvPicPr>
        <p:blipFill>
          <a:blip r:embed="rId7" cstate="print"/>
          <a:srcRect/>
          <a:stretch>
            <a:fillRect/>
          </a:stretch>
        </p:blipFill>
        <p:spPr bwMode="auto">
          <a:xfrm>
            <a:off x="6380163" y="73025"/>
            <a:ext cx="2397125" cy="2398713"/>
          </a:xfrm>
          <a:prstGeom prst="rect">
            <a:avLst/>
          </a:prstGeom>
          <a:noFill/>
          <a:ln w="9525">
            <a:noFill/>
            <a:miter lim="800000"/>
            <a:headEnd/>
            <a:tailEnd/>
          </a:ln>
        </p:spPr>
      </p:pic>
      <p:pic>
        <p:nvPicPr>
          <p:cNvPr id="13" name="Picture 34" descr="Icon-Glow-AGPM"/>
          <p:cNvPicPr>
            <a:picLocks noChangeAspect="1" noChangeArrowheads="1"/>
          </p:cNvPicPr>
          <p:nvPr/>
        </p:nvPicPr>
        <p:blipFill>
          <a:blip r:embed="rId8" cstate="print"/>
          <a:srcRect/>
          <a:stretch>
            <a:fillRect/>
          </a:stretch>
        </p:blipFill>
        <p:spPr bwMode="auto">
          <a:xfrm>
            <a:off x="6219825" y="-133350"/>
            <a:ext cx="2667000" cy="2667000"/>
          </a:xfrm>
          <a:prstGeom prst="rect">
            <a:avLst/>
          </a:prstGeom>
          <a:noFill/>
          <a:ln w="9525">
            <a:noFill/>
            <a:miter lim="800000"/>
            <a:headEnd/>
            <a:tailEnd/>
          </a:ln>
        </p:spPr>
      </p:pic>
      <p:pic>
        <p:nvPicPr>
          <p:cNvPr id="14" name="Picture 35" descr="Icon-Glow-AIS"/>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6456363" y="-87313"/>
            <a:ext cx="2208212" cy="2662238"/>
          </a:xfrm>
          <a:prstGeom prst="rect">
            <a:avLst/>
          </a:prstGeom>
          <a:noFill/>
          <a:ln w="9525">
            <a:noFill/>
            <a:miter lim="800000"/>
            <a:headEnd/>
            <a:tailEnd/>
          </a:ln>
        </p:spPr>
      </p:pic>
      <p:pic>
        <p:nvPicPr>
          <p:cNvPr id="16" name="Picture 71" descr="\\.PSF\Parallels Share\MDOP Product Suite\Lightning Bolt.png"/>
          <p:cNvPicPr>
            <a:picLocks noChangeAspect="1" noChangeArrowheads="1"/>
          </p:cNvPicPr>
          <p:nvPr/>
        </p:nvPicPr>
        <p:blipFill>
          <a:blip r:embed="rId10" cstate="print"/>
          <a:srcRect/>
          <a:stretch>
            <a:fillRect/>
          </a:stretch>
        </p:blipFill>
        <p:spPr bwMode="auto">
          <a:xfrm rot="-9892687">
            <a:off x="5848350" y="1309688"/>
            <a:ext cx="785813" cy="681037"/>
          </a:xfrm>
          <a:prstGeom prst="rect">
            <a:avLst/>
          </a:prstGeom>
          <a:noFill/>
          <a:ln w="9525">
            <a:noFill/>
            <a:miter lim="800000"/>
            <a:headEnd/>
            <a:tailEnd/>
          </a:ln>
        </p:spPr>
      </p:pic>
      <p:grpSp>
        <p:nvGrpSpPr>
          <p:cNvPr id="7" name="Group 46"/>
          <p:cNvGrpSpPr>
            <a:grpSpLocks/>
          </p:cNvGrpSpPr>
          <p:nvPr/>
        </p:nvGrpSpPr>
        <p:grpSpPr bwMode="auto">
          <a:xfrm>
            <a:off x="69850" y="2371725"/>
            <a:ext cx="2046288" cy="1590675"/>
            <a:chOff x="10120" y="2447925"/>
            <a:chExt cx="2047280" cy="1590675"/>
          </a:xfrm>
        </p:grpSpPr>
        <p:pic>
          <p:nvPicPr>
            <p:cNvPr id="29758" name="Picture 25" descr="Server-Left"/>
            <p:cNvPicPr>
              <a:picLocks noChangeAspect="1" noChangeArrowheads="1"/>
            </p:cNvPicPr>
            <p:nvPr/>
          </p:nvPicPr>
          <p:blipFill>
            <a:blip r:embed="rId11" cstate="print"/>
            <a:srcRect/>
            <a:stretch>
              <a:fillRect/>
            </a:stretch>
          </p:blipFill>
          <p:spPr bwMode="auto">
            <a:xfrm>
              <a:off x="1119188" y="2447925"/>
              <a:ext cx="938212" cy="1590675"/>
            </a:xfrm>
            <a:prstGeom prst="rect">
              <a:avLst/>
            </a:prstGeom>
            <a:noFill/>
            <a:ln w="9525">
              <a:noFill/>
              <a:miter lim="800000"/>
              <a:headEnd/>
              <a:tailEnd/>
            </a:ln>
          </p:spPr>
        </p:pic>
        <p:sp>
          <p:nvSpPr>
            <p:cNvPr id="29759" name="Rectangle 53"/>
            <p:cNvSpPr>
              <a:spLocks noChangeArrowheads="1"/>
            </p:cNvSpPr>
            <p:nvPr/>
          </p:nvSpPr>
          <p:spPr bwMode="auto">
            <a:xfrm>
              <a:off x="10120" y="3305175"/>
              <a:ext cx="1172589" cy="600164"/>
            </a:xfrm>
            <a:prstGeom prst="rect">
              <a:avLst/>
            </a:prstGeom>
            <a:noFill/>
            <a:ln w="9525">
              <a:noFill/>
              <a:miter lim="800000"/>
              <a:headEnd/>
              <a:tailEnd/>
            </a:ln>
          </p:spPr>
          <p:txBody>
            <a:bodyPr wrap="none">
              <a:spAutoFit/>
            </a:bodyPr>
            <a:lstStyle/>
            <a:p>
              <a:pPr algn="r"/>
              <a:r>
                <a:rPr lang="en-US" altLang="zh-CN" sz="1100">
                  <a:latin typeface="黑体" pitchFamily="49" charset="-122"/>
                  <a:ea typeface="黑体" pitchFamily="49" charset="-122"/>
                </a:rPr>
                <a:t>System Center </a:t>
              </a:r>
            </a:p>
            <a:p>
              <a:pPr algn="r"/>
              <a:r>
                <a:rPr lang="en-US" altLang="zh-CN" sz="1100">
                  <a:latin typeface="黑体" pitchFamily="49" charset="-122"/>
                  <a:ea typeface="黑体" pitchFamily="49" charset="-122"/>
                </a:rPr>
                <a:t>DEM Operations</a:t>
              </a:r>
              <a:br>
                <a:rPr lang="en-US" altLang="zh-CN" sz="1100">
                  <a:latin typeface="黑体" pitchFamily="49" charset="-122"/>
                  <a:ea typeface="黑体" pitchFamily="49" charset="-122"/>
                </a:rPr>
              </a:br>
              <a:r>
                <a:rPr lang="en-US" altLang="zh-CN" sz="1100">
                  <a:latin typeface="黑体" pitchFamily="49" charset="-122"/>
                  <a:ea typeface="黑体" pitchFamily="49" charset="-122"/>
                </a:rPr>
                <a:t>Manager 2007</a:t>
              </a:r>
            </a:p>
          </p:txBody>
        </p:sp>
      </p:grpSp>
      <p:pic>
        <p:nvPicPr>
          <p:cNvPr id="29710" name="Picture 19" descr="Screens-Back"/>
          <p:cNvPicPr>
            <a:picLocks noChangeAspect="1" noChangeArrowheads="1"/>
          </p:cNvPicPr>
          <p:nvPr/>
        </p:nvPicPr>
        <p:blipFill>
          <a:blip r:embed="rId12" cstate="print"/>
          <a:srcRect/>
          <a:stretch>
            <a:fillRect/>
          </a:stretch>
        </p:blipFill>
        <p:spPr bwMode="auto">
          <a:xfrm>
            <a:off x="1787525" y="2938463"/>
            <a:ext cx="5537200" cy="1023937"/>
          </a:xfrm>
          <a:prstGeom prst="rect">
            <a:avLst/>
          </a:prstGeom>
          <a:noFill/>
          <a:ln w="9525">
            <a:noFill/>
            <a:miter lim="800000"/>
            <a:headEnd/>
            <a:tailEnd/>
          </a:ln>
        </p:spPr>
      </p:pic>
      <p:pic>
        <p:nvPicPr>
          <p:cNvPr id="29711" name="Picture 5" descr="MDOP_white"/>
          <p:cNvPicPr>
            <a:picLocks noChangeAspect="1" noChangeArrowheads="1"/>
          </p:cNvPicPr>
          <p:nvPr/>
        </p:nvPicPr>
        <p:blipFill>
          <a:blip r:embed="rId13" cstate="print"/>
          <a:srcRect/>
          <a:stretch>
            <a:fillRect/>
          </a:stretch>
        </p:blipFill>
        <p:spPr bwMode="auto">
          <a:xfrm>
            <a:off x="304800" y="304800"/>
            <a:ext cx="3886200" cy="650875"/>
          </a:xfrm>
          <a:prstGeom prst="rect">
            <a:avLst/>
          </a:prstGeom>
          <a:noFill/>
          <a:ln w="9525">
            <a:noFill/>
            <a:miter lim="800000"/>
            <a:headEnd/>
            <a:tailEnd/>
          </a:ln>
        </p:spPr>
      </p:pic>
      <p:pic>
        <p:nvPicPr>
          <p:cNvPr id="22" name="Screens - rear - default" descr="Screens-PhysApp-Rear"/>
          <p:cNvPicPr>
            <a:picLocks noChangeAspect="1" noChangeArrowheads="1"/>
          </p:cNvPicPr>
          <p:nvPr/>
        </p:nvPicPr>
        <p:blipFill>
          <a:blip r:embed="rId14" cstate="print"/>
          <a:srcRect/>
          <a:stretch>
            <a:fillRect/>
          </a:stretch>
        </p:blipFill>
        <p:spPr bwMode="auto">
          <a:xfrm>
            <a:off x="1911350" y="3055938"/>
            <a:ext cx="5273675" cy="533400"/>
          </a:xfrm>
          <a:prstGeom prst="rect">
            <a:avLst/>
          </a:prstGeom>
          <a:noFill/>
          <a:ln w="9525">
            <a:noFill/>
            <a:miter lim="800000"/>
            <a:headEnd/>
            <a:tailEnd/>
          </a:ln>
        </p:spPr>
      </p:pic>
      <p:pic>
        <p:nvPicPr>
          <p:cNvPr id="23" name="Screens - rear - virtualized" descr="Screens-VirtApp-Rear"/>
          <p:cNvPicPr>
            <a:picLocks noChangeAspect="1" noChangeArrowheads="1"/>
          </p:cNvPicPr>
          <p:nvPr/>
        </p:nvPicPr>
        <p:blipFill>
          <a:blip r:embed="rId15" cstate="print"/>
          <a:srcRect/>
          <a:stretch>
            <a:fillRect/>
          </a:stretch>
        </p:blipFill>
        <p:spPr bwMode="auto">
          <a:xfrm>
            <a:off x="1924050" y="3071813"/>
            <a:ext cx="5256213" cy="511175"/>
          </a:xfrm>
          <a:prstGeom prst="rect">
            <a:avLst/>
          </a:prstGeom>
          <a:noFill/>
          <a:ln w="9525">
            <a:noFill/>
            <a:miter lim="800000"/>
            <a:headEnd/>
            <a:tailEnd/>
          </a:ln>
        </p:spPr>
      </p:pic>
      <p:pic>
        <p:nvPicPr>
          <p:cNvPr id="24" name="Picture 6" descr="AGPM"/>
          <p:cNvPicPr>
            <a:picLocks noChangeAspect="1" noChangeArrowheads="1"/>
          </p:cNvPicPr>
          <p:nvPr/>
        </p:nvPicPr>
        <p:blipFill>
          <a:blip r:embed="rId16" cstate="print">
            <a:duotone>
              <a:prstClr val="black"/>
              <a:schemeClr val="accent1">
                <a:tint val="45000"/>
                <a:satMod val="400000"/>
              </a:schemeClr>
            </a:duotone>
          </a:blip>
          <a:srcRect/>
          <a:stretch>
            <a:fillRect/>
          </a:stretch>
        </p:blipFill>
        <p:spPr bwMode="auto">
          <a:xfrm>
            <a:off x="3087688" y="4433888"/>
            <a:ext cx="2398712" cy="517525"/>
          </a:xfrm>
          <a:prstGeom prst="rect">
            <a:avLst/>
          </a:prstGeom>
          <a:noFill/>
          <a:ln w="9525">
            <a:noFill/>
            <a:miter lim="800000"/>
            <a:headEnd/>
            <a:tailEnd/>
          </a:ln>
        </p:spPr>
      </p:pic>
      <p:pic>
        <p:nvPicPr>
          <p:cNvPr id="25" name="Picture 7" descr="AIS"/>
          <p:cNvPicPr>
            <a:picLocks noChangeAspect="1" noChangeArrowheads="1"/>
          </p:cNvPicPr>
          <p:nvPr/>
        </p:nvPicPr>
        <p:blipFill>
          <a:blip r:embed="rId17" cstate="print">
            <a:duotone>
              <a:prstClr val="black"/>
              <a:schemeClr val="accent1">
                <a:tint val="45000"/>
                <a:satMod val="400000"/>
              </a:schemeClr>
            </a:duotone>
          </a:blip>
          <a:srcRect/>
          <a:stretch>
            <a:fillRect/>
          </a:stretch>
        </p:blipFill>
        <p:spPr bwMode="auto">
          <a:xfrm>
            <a:off x="396875" y="4425950"/>
            <a:ext cx="2017713" cy="504825"/>
          </a:xfrm>
          <a:prstGeom prst="rect">
            <a:avLst/>
          </a:prstGeom>
          <a:noFill/>
          <a:ln w="9525">
            <a:noFill/>
            <a:miter lim="800000"/>
            <a:headEnd/>
            <a:tailEnd/>
          </a:ln>
        </p:spPr>
      </p:pic>
      <p:pic>
        <p:nvPicPr>
          <p:cNvPr id="26" name="Picture 8" descr="DaRT"/>
          <p:cNvPicPr>
            <a:picLocks noChangeAspect="1" noChangeArrowheads="1"/>
          </p:cNvPicPr>
          <p:nvPr/>
        </p:nvPicPr>
        <p:blipFill>
          <a:blip r:embed="rId18" cstate="print">
            <a:duotone>
              <a:prstClr val="black"/>
              <a:schemeClr val="accent1">
                <a:tint val="45000"/>
                <a:satMod val="400000"/>
              </a:schemeClr>
            </a:duotone>
          </a:blip>
          <a:srcRect/>
          <a:stretch>
            <a:fillRect/>
          </a:stretch>
        </p:blipFill>
        <p:spPr bwMode="auto">
          <a:xfrm>
            <a:off x="5132388" y="5588000"/>
            <a:ext cx="2182812" cy="538163"/>
          </a:xfrm>
          <a:prstGeom prst="rect">
            <a:avLst/>
          </a:prstGeom>
          <a:noFill/>
          <a:ln w="9525">
            <a:noFill/>
            <a:miter lim="800000"/>
            <a:headEnd/>
            <a:tailEnd/>
          </a:ln>
        </p:spPr>
      </p:pic>
      <p:pic>
        <p:nvPicPr>
          <p:cNvPr id="27" name="Picture 9" descr="SCDEM"/>
          <p:cNvPicPr>
            <a:picLocks noChangeAspect="1" noChangeArrowheads="1"/>
          </p:cNvPicPr>
          <p:nvPr/>
        </p:nvPicPr>
        <p:blipFill>
          <a:blip r:embed="rId19" cstate="print">
            <a:duotone>
              <a:prstClr val="black"/>
              <a:schemeClr val="accent1">
                <a:tint val="45000"/>
                <a:satMod val="400000"/>
              </a:schemeClr>
            </a:duotone>
          </a:blip>
          <a:srcRect/>
          <a:stretch>
            <a:fillRect/>
          </a:stretch>
        </p:blipFill>
        <p:spPr bwMode="auto">
          <a:xfrm>
            <a:off x="1447800" y="5540375"/>
            <a:ext cx="2868613" cy="587375"/>
          </a:xfrm>
          <a:prstGeom prst="rect">
            <a:avLst/>
          </a:prstGeom>
          <a:noFill/>
          <a:ln w="9525">
            <a:noFill/>
            <a:miter lim="800000"/>
            <a:headEnd/>
            <a:tailEnd/>
          </a:ln>
        </p:spPr>
      </p:pic>
      <p:sp>
        <p:nvSpPr>
          <p:cNvPr id="29" name="Rectangle 11"/>
          <p:cNvSpPr>
            <a:spLocks noChangeArrowheads="1"/>
          </p:cNvSpPr>
          <p:nvPr/>
        </p:nvSpPr>
        <p:spPr bwMode="auto">
          <a:xfrm>
            <a:off x="827088" y="4945063"/>
            <a:ext cx="2159000" cy="261937"/>
          </a:xfrm>
          <a:prstGeom prst="rect">
            <a:avLst/>
          </a:prstGeom>
          <a:noFill/>
          <a:ln w="9525">
            <a:noFill/>
            <a:miter lim="800000"/>
            <a:headEnd/>
            <a:tailEnd/>
          </a:ln>
        </p:spPr>
        <p:txBody>
          <a:bodyPr wrap="none">
            <a:spAutoFit/>
          </a:bodyPr>
          <a:lstStyle/>
          <a:p>
            <a:r>
              <a:rPr lang="zh-CN" altLang="en-US" sz="1100" i="1">
                <a:latin typeface="黑体" pitchFamily="49" charset="-122"/>
                <a:ea typeface="黑体" pitchFamily="49" charset="-122"/>
              </a:rPr>
              <a:t>将软件清单数据应用于商业智能</a:t>
            </a:r>
          </a:p>
        </p:txBody>
      </p:sp>
      <p:sp>
        <p:nvSpPr>
          <p:cNvPr id="30" name="Rectangle 12"/>
          <p:cNvSpPr>
            <a:spLocks noChangeArrowheads="1"/>
          </p:cNvSpPr>
          <p:nvPr/>
        </p:nvSpPr>
        <p:spPr bwMode="auto">
          <a:xfrm>
            <a:off x="3581400" y="4945063"/>
            <a:ext cx="2057400" cy="261937"/>
          </a:xfrm>
          <a:prstGeom prst="rect">
            <a:avLst/>
          </a:prstGeom>
          <a:noFill/>
          <a:ln w="9525">
            <a:noFill/>
            <a:miter lim="800000"/>
            <a:headEnd/>
            <a:tailEnd/>
          </a:ln>
        </p:spPr>
        <p:txBody>
          <a:bodyPr wrap="none">
            <a:spAutoFit/>
          </a:bodyPr>
          <a:lstStyle/>
          <a:p>
            <a:r>
              <a:rPr lang="zh-CN" altLang="en-US" sz="1100" i="1">
                <a:latin typeface="黑体" pitchFamily="49" charset="-122"/>
                <a:ea typeface="黑体" pitchFamily="49" charset="-122"/>
              </a:rPr>
              <a:t>增强的组策略，实现变更管理</a:t>
            </a:r>
          </a:p>
        </p:txBody>
      </p:sp>
      <p:sp>
        <p:nvSpPr>
          <p:cNvPr id="32" name="Rectangle 14"/>
          <p:cNvSpPr>
            <a:spLocks noChangeArrowheads="1"/>
          </p:cNvSpPr>
          <p:nvPr/>
        </p:nvSpPr>
        <p:spPr bwMode="auto">
          <a:xfrm>
            <a:off x="1989138" y="6137275"/>
            <a:ext cx="2735262" cy="261938"/>
          </a:xfrm>
          <a:prstGeom prst="rect">
            <a:avLst/>
          </a:prstGeom>
          <a:noFill/>
          <a:ln w="9525">
            <a:noFill/>
            <a:miter lim="800000"/>
            <a:headEnd/>
            <a:tailEnd/>
          </a:ln>
        </p:spPr>
        <p:txBody>
          <a:bodyPr>
            <a:spAutoFit/>
          </a:bodyPr>
          <a:lstStyle/>
          <a:p>
            <a:r>
              <a:rPr lang="zh-CN" altLang="en-US" sz="1100" i="1">
                <a:latin typeface="黑体" pitchFamily="49" charset="-122"/>
                <a:ea typeface="黑体" pitchFamily="49" charset="-122"/>
              </a:rPr>
              <a:t>主动管理应用和操作系统的错误</a:t>
            </a:r>
          </a:p>
        </p:txBody>
      </p:sp>
      <p:sp>
        <p:nvSpPr>
          <p:cNvPr id="33" name="Rectangle 15"/>
          <p:cNvSpPr>
            <a:spLocks noChangeArrowheads="1"/>
          </p:cNvSpPr>
          <p:nvPr/>
        </p:nvSpPr>
        <p:spPr bwMode="auto">
          <a:xfrm>
            <a:off x="5357818" y="6153150"/>
            <a:ext cx="2133600" cy="261938"/>
          </a:xfrm>
          <a:prstGeom prst="rect">
            <a:avLst/>
          </a:prstGeom>
          <a:noFill/>
          <a:ln w="9525">
            <a:noFill/>
            <a:miter lim="800000"/>
            <a:headEnd/>
            <a:tailEnd/>
          </a:ln>
        </p:spPr>
        <p:txBody>
          <a:bodyPr>
            <a:spAutoFit/>
          </a:bodyPr>
          <a:lstStyle/>
          <a:p>
            <a:r>
              <a:rPr lang="zh-CN" altLang="en-US" sz="1100" i="1" dirty="0">
                <a:latin typeface="黑体" pitchFamily="49" charset="-122"/>
                <a:ea typeface="黑体" pitchFamily="49" charset="-122"/>
              </a:rPr>
              <a:t>加速桌面修复的强大工具集</a:t>
            </a:r>
          </a:p>
        </p:txBody>
      </p:sp>
      <p:grpSp>
        <p:nvGrpSpPr>
          <p:cNvPr id="8" name="Group 52"/>
          <p:cNvGrpSpPr>
            <a:grpSpLocks/>
          </p:cNvGrpSpPr>
          <p:nvPr/>
        </p:nvGrpSpPr>
        <p:grpSpPr bwMode="auto">
          <a:xfrm>
            <a:off x="439738" y="1250950"/>
            <a:ext cx="2339975" cy="1346200"/>
            <a:chOff x="240" y="788"/>
            <a:chExt cx="1474" cy="848"/>
          </a:xfrm>
        </p:grpSpPr>
        <p:pic>
          <p:nvPicPr>
            <p:cNvPr id="29756" name="Picture 51" descr="Warning Bubble"/>
            <p:cNvPicPr>
              <a:picLocks noChangeAspect="1" noChangeArrowheads="1"/>
            </p:cNvPicPr>
            <p:nvPr/>
          </p:nvPicPr>
          <p:blipFill>
            <a:blip r:embed="rId20" cstate="print"/>
            <a:srcRect/>
            <a:stretch>
              <a:fillRect/>
            </a:stretch>
          </p:blipFill>
          <p:spPr bwMode="auto">
            <a:xfrm>
              <a:off x="240" y="788"/>
              <a:ext cx="1474" cy="848"/>
            </a:xfrm>
            <a:prstGeom prst="rect">
              <a:avLst/>
            </a:prstGeom>
            <a:noFill/>
            <a:ln w="9525">
              <a:noFill/>
              <a:miter lim="800000"/>
              <a:headEnd/>
              <a:tailEnd/>
            </a:ln>
          </p:spPr>
        </p:pic>
        <p:sp>
          <p:nvSpPr>
            <p:cNvPr id="29757" name="Rectangle 50"/>
            <p:cNvSpPr>
              <a:spLocks noChangeArrowheads="1"/>
            </p:cNvSpPr>
            <p:nvPr/>
          </p:nvSpPr>
          <p:spPr bwMode="auto">
            <a:xfrm>
              <a:off x="726" y="918"/>
              <a:ext cx="738" cy="330"/>
            </a:xfrm>
            <a:prstGeom prst="rect">
              <a:avLst/>
            </a:prstGeom>
            <a:noFill/>
            <a:ln w="9525">
              <a:noFill/>
              <a:miter lim="800000"/>
              <a:headEnd/>
              <a:tailEnd/>
            </a:ln>
          </p:spPr>
          <p:txBody>
            <a:bodyPr wrap="none">
              <a:spAutoFit/>
            </a:bodyPr>
            <a:lstStyle/>
            <a:p>
              <a:r>
                <a:rPr lang="zh-CN" altLang="en-US" sz="1400" b="1" dirty="0">
                  <a:latin typeface="黑体" pitchFamily="49" charset="-122"/>
                  <a:ea typeface="黑体" pitchFamily="49" charset="-122"/>
                </a:rPr>
                <a:t>警告：</a:t>
              </a:r>
              <a:r>
                <a:rPr lang="zh-CN" altLang="en-US" sz="1400" dirty="0">
                  <a:latin typeface="黑体" pitchFamily="49" charset="-122"/>
                  <a:ea typeface="黑体" pitchFamily="49" charset="-122"/>
                </a:rPr>
                <a:t/>
              </a:r>
              <a:br>
                <a:rPr lang="zh-CN" altLang="en-US" sz="1400" dirty="0">
                  <a:latin typeface="黑体" pitchFamily="49" charset="-122"/>
                  <a:ea typeface="黑体" pitchFamily="49" charset="-122"/>
                </a:rPr>
              </a:br>
              <a:r>
                <a:rPr lang="zh-CN" altLang="en-US" sz="1400" dirty="0">
                  <a:latin typeface="黑体" pitchFamily="49" charset="-122"/>
                  <a:ea typeface="黑体" pitchFamily="49" charset="-122"/>
                </a:rPr>
                <a:t>应用 </a:t>
              </a:r>
              <a:r>
                <a:rPr lang="en-US" altLang="zh-CN" sz="1400" dirty="0">
                  <a:latin typeface="黑体" pitchFamily="49" charset="-122"/>
                  <a:ea typeface="黑体" pitchFamily="49" charset="-122"/>
                </a:rPr>
                <a:t>X</a:t>
              </a:r>
              <a:r>
                <a:rPr lang="zh-CN" altLang="en-US" sz="1400" dirty="0">
                  <a:latin typeface="黑体" pitchFamily="49" charset="-122"/>
                  <a:ea typeface="黑体" pitchFamily="49" charset="-122"/>
                </a:rPr>
                <a:t> 错误</a:t>
              </a:r>
            </a:p>
          </p:txBody>
        </p:sp>
      </p:grpSp>
      <p:pic>
        <p:nvPicPr>
          <p:cNvPr id="37" name="Picture 36" descr="Icon-Glow-AGPM"/>
          <p:cNvPicPr>
            <a:picLocks noChangeAspect="1" noChangeArrowheads="1"/>
          </p:cNvPicPr>
          <p:nvPr/>
        </p:nvPicPr>
        <p:blipFill>
          <a:blip r:embed="rId21" cstate="print"/>
          <a:srcRect/>
          <a:stretch>
            <a:fillRect/>
          </a:stretch>
        </p:blipFill>
        <p:spPr bwMode="auto">
          <a:xfrm>
            <a:off x="1906588" y="3443288"/>
            <a:ext cx="182562" cy="182562"/>
          </a:xfrm>
          <a:prstGeom prst="rect">
            <a:avLst/>
          </a:prstGeom>
          <a:noFill/>
          <a:ln w="9525">
            <a:noFill/>
            <a:miter lim="800000"/>
            <a:headEnd/>
            <a:tailEnd/>
          </a:ln>
        </p:spPr>
      </p:pic>
      <p:pic>
        <p:nvPicPr>
          <p:cNvPr id="29724" name="Picture 22" descr="Screens-Mid"/>
          <p:cNvPicPr>
            <a:picLocks noChangeAspect="1" noChangeArrowheads="1"/>
          </p:cNvPicPr>
          <p:nvPr/>
        </p:nvPicPr>
        <p:blipFill>
          <a:blip r:embed="rId22" cstate="print"/>
          <a:srcRect/>
          <a:stretch>
            <a:fillRect/>
          </a:stretch>
        </p:blipFill>
        <p:spPr bwMode="auto">
          <a:xfrm>
            <a:off x="2417763" y="2430463"/>
            <a:ext cx="4278312" cy="1531937"/>
          </a:xfrm>
          <a:prstGeom prst="rect">
            <a:avLst/>
          </a:prstGeom>
          <a:noFill/>
          <a:ln w="9525">
            <a:noFill/>
            <a:miter lim="800000"/>
            <a:headEnd/>
            <a:tailEnd/>
          </a:ln>
        </p:spPr>
      </p:pic>
      <p:pic>
        <p:nvPicPr>
          <p:cNvPr id="39" name="Picture 37" descr="Icon-Glow-AGPM"/>
          <p:cNvPicPr>
            <a:picLocks noChangeAspect="1" noChangeArrowheads="1"/>
          </p:cNvPicPr>
          <p:nvPr/>
        </p:nvPicPr>
        <p:blipFill>
          <a:blip r:embed="rId21" cstate="print"/>
          <a:srcRect/>
          <a:stretch>
            <a:fillRect/>
          </a:stretch>
        </p:blipFill>
        <p:spPr bwMode="auto">
          <a:xfrm>
            <a:off x="7024688" y="3433763"/>
            <a:ext cx="182562" cy="182562"/>
          </a:xfrm>
          <a:prstGeom prst="rect">
            <a:avLst/>
          </a:prstGeom>
          <a:noFill/>
          <a:ln w="9525">
            <a:noFill/>
            <a:miter lim="800000"/>
            <a:headEnd/>
            <a:tailEnd/>
          </a:ln>
        </p:spPr>
      </p:pic>
      <p:pic>
        <p:nvPicPr>
          <p:cNvPr id="40" name="Screens - mid - default" descr="Screens-PhysApp-Mid"/>
          <p:cNvPicPr>
            <a:picLocks noChangeAspect="1" noChangeArrowheads="1"/>
          </p:cNvPicPr>
          <p:nvPr/>
        </p:nvPicPr>
        <p:blipFill>
          <a:blip r:embed="rId23" cstate="print"/>
          <a:srcRect/>
          <a:stretch>
            <a:fillRect/>
          </a:stretch>
        </p:blipFill>
        <p:spPr bwMode="auto">
          <a:xfrm>
            <a:off x="2609850" y="2597150"/>
            <a:ext cx="3911600" cy="801688"/>
          </a:xfrm>
          <a:prstGeom prst="rect">
            <a:avLst/>
          </a:prstGeom>
          <a:noFill/>
          <a:ln w="9525">
            <a:noFill/>
            <a:miter lim="800000"/>
            <a:headEnd/>
            <a:tailEnd/>
          </a:ln>
        </p:spPr>
      </p:pic>
      <p:pic>
        <p:nvPicPr>
          <p:cNvPr id="41" name="Screens - mid - virtualized" descr="Screens-VirtApp-Mid"/>
          <p:cNvPicPr>
            <a:picLocks noChangeAspect="1" noChangeArrowheads="1"/>
          </p:cNvPicPr>
          <p:nvPr/>
        </p:nvPicPr>
        <p:blipFill>
          <a:blip r:embed="rId24" cstate="print"/>
          <a:srcRect/>
          <a:stretch>
            <a:fillRect/>
          </a:stretch>
        </p:blipFill>
        <p:spPr bwMode="auto">
          <a:xfrm>
            <a:off x="2617788" y="2643188"/>
            <a:ext cx="3894137" cy="738187"/>
          </a:xfrm>
          <a:prstGeom prst="rect">
            <a:avLst/>
          </a:prstGeom>
          <a:noFill/>
          <a:ln w="9525">
            <a:noFill/>
            <a:miter lim="800000"/>
            <a:headEnd/>
            <a:tailEnd/>
          </a:ln>
        </p:spPr>
      </p:pic>
      <p:pic>
        <p:nvPicPr>
          <p:cNvPr id="42" name="Picture 38" descr="Icon-Glow-AGPM"/>
          <p:cNvPicPr>
            <a:picLocks noChangeAspect="1" noChangeArrowheads="1"/>
          </p:cNvPicPr>
          <p:nvPr/>
        </p:nvPicPr>
        <p:blipFill>
          <a:blip r:embed="rId25" cstate="print"/>
          <a:srcRect/>
          <a:stretch>
            <a:fillRect/>
          </a:stretch>
        </p:blipFill>
        <p:spPr bwMode="auto">
          <a:xfrm>
            <a:off x="6292850" y="3200400"/>
            <a:ext cx="274638" cy="274638"/>
          </a:xfrm>
          <a:prstGeom prst="rect">
            <a:avLst/>
          </a:prstGeom>
          <a:noFill/>
          <a:ln w="9525">
            <a:noFill/>
            <a:miter lim="800000"/>
            <a:headEnd/>
            <a:tailEnd/>
          </a:ln>
        </p:spPr>
      </p:pic>
      <p:pic>
        <p:nvPicPr>
          <p:cNvPr id="43" name="Picture 39" descr="Icon-Glow-AGPM"/>
          <p:cNvPicPr>
            <a:picLocks noChangeAspect="1" noChangeArrowheads="1"/>
          </p:cNvPicPr>
          <p:nvPr/>
        </p:nvPicPr>
        <p:blipFill>
          <a:blip r:embed="rId26" cstate="print"/>
          <a:srcRect/>
          <a:stretch>
            <a:fillRect/>
          </a:stretch>
        </p:blipFill>
        <p:spPr bwMode="auto">
          <a:xfrm>
            <a:off x="2573338" y="3187700"/>
            <a:ext cx="273050" cy="273050"/>
          </a:xfrm>
          <a:prstGeom prst="rect">
            <a:avLst/>
          </a:prstGeom>
          <a:noFill/>
          <a:ln w="9525">
            <a:noFill/>
            <a:miter lim="800000"/>
            <a:headEnd/>
            <a:tailEnd/>
          </a:ln>
        </p:spPr>
      </p:pic>
      <p:pic>
        <p:nvPicPr>
          <p:cNvPr id="29730" name="Picture 21" descr="Screen-Front"/>
          <p:cNvPicPr>
            <a:picLocks noChangeAspect="1" noChangeArrowheads="1"/>
          </p:cNvPicPr>
          <p:nvPr/>
        </p:nvPicPr>
        <p:blipFill>
          <a:blip r:embed="rId27" cstate="print"/>
          <a:srcRect/>
          <a:stretch>
            <a:fillRect/>
          </a:stretch>
        </p:blipFill>
        <p:spPr bwMode="auto">
          <a:xfrm>
            <a:off x="3281363" y="1352550"/>
            <a:ext cx="2551112" cy="2609850"/>
          </a:xfrm>
          <a:prstGeom prst="rect">
            <a:avLst/>
          </a:prstGeom>
          <a:noFill/>
          <a:ln w="9525">
            <a:noFill/>
            <a:miter lim="800000"/>
            <a:headEnd/>
            <a:tailEnd/>
          </a:ln>
        </p:spPr>
      </p:pic>
      <p:pic>
        <p:nvPicPr>
          <p:cNvPr id="45" name="Screen - front - default" descr="Screens-PhysApp-Front"/>
          <p:cNvPicPr>
            <a:picLocks noChangeAspect="1" noChangeArrowheads="1"/>
          </p:cNvPicPr>
          <p:nvPr/>
        </p:nvPicPr>
        <p:blipFill>
          <a:blip r:embed="rId28" cstate="print"/>
          <a:srcRect/>
          <a:stretch>
            <a:fillRect/>
          </a:stretch>
        </p:blipFill>
        <p:spPr bwMode="auto">
          <a:xfrm>
            <a:off x="3560763" y="1665288"/>
            <a:ext cx="1984375" cy="1343025"/>
          </a:xfrm>
          <a:prstGeom prst="rect">
            <a:avLst/>
          </a:prstGeom>
          <a:noFill/>
          <a:ln w="9525">
            <a:noFill/>
            <a:miter lim="800000"/>
            <a:headEnd/>
            <a:tailEnd/>
          </a:ln>
        </p:spPr>
      </p:pic>
      <p:pic>
        <p:nvPicPr>
          <p:cNvPr id="46" name="Screen - front - virtualized" descr="Screen-VirtApp-Front"/>
          <p:cNvPicPr>
            <a:picLocks noChangeAspect="1" noChangeArrowheads="1"/>
          </p:cNvPicPr>
          <p:nvPr/>
        </p:nvPicPr>
        <p:blipFill>
          <a:blip r:embed="rId29" cstate="print"/>
          <a:srcRect/>
          <a:stretch>
            <a:fillRect/>
          </a:stretch>
        </p:blipFill>
        <p:spPr bwMode="auto">
          <a:xfrm>
            <a:off x="3571875" y="1700213"/>
            <a:ext cx="1965325" cy="1300162"/>
          </a:xfrm>
          <a:prstGeom prst="rect">
            <a:avLst/>
          </a:prstGeom>
          <a:noFill/>
          <a:ln w="9525">
            <a:noFill/>
            <a:miter lim="800000"/>
            <a:headEnd/>
            <a:tailEnd/>
          </a:ln>
        </p:spPr>
      </p:pic>
      <p:pic>
        <p:nvPicPr>
          <p:cNvPr id="47" name="Screen - front- dead" descr="\\.PSF\Parallels Share\MDOP Product Suite\Screen-BrokenOS-Front.png"/>
          <p:cNvPicPr>
            <a:picLocks noChangeAspect="1" noChangeArrowheads="1"/>
          </p:cNvPicPr>
          <p:nvPr/>
        </p:nvPicPr>
        <p:blipFill>
          <a:blip r:embed="rId30" cstate="print"/>
          <a:srcRect/>
          <a:stretch>
            <a:fillRect/>
          </a:stretch>
        </p:blipFill>
        <p:spPr bwMode="auto">
          <a:xfrm>
            <a:off x="3571875" y="1700213"/>
            <a:ext cx="1962150" cy="1298575"/>
          </a:xfrm>
          <a:prstGeom prst="rect">
            <a:avLst/>
          </a:prstGeom>
          <a:noFill/>
          <a:ln w="9525">
            <a:noFill/>
            <a:miter lim="800000"/>
            <a:headEnd/>
            <a:tailEnd/>
          </a:ln>
        </p:spPr>
      </p:pic>
      <p:pic>
        <p:nvPicPr>
          <p:cNvPr id="48" name="App - dead" descr="Broken-App"/>
          <p:cNvPicPr>
            <a:picLocks noChangeAspect="1" noChangeArrowheads="1"/>
          </p:cNvPicPr>
          <p:nvPr/>
        </p:nvPicPr>
        <p:blipFill>
          <a:blip r:embed="rId31" cstate="print"/>
          <a:srcRect/>
          <a:stretch>
            <a:fillRect/>
          </a:stretch>
        </p:blipFill>
        <p:spPr bwMode="auto">
          <a:xfrm>
            <a:off x="4922838" y="1747838"/>
            <a:ext cx="531812" cy="528637"/>
          </a:xfrm>
          <a:prstGeom prst="rect">
            <a:avLst/>
          </a:prstGeom>
          <a:noFill/>
          <a:ln w="9525">
            <a:noFill/>
            <a:miter lim="800000"/>
            <a:headEnd/>
            <a:tailEnd/>
          </a:ln>
        </p:spPr>
      </p:pic>
      <p:sp>
        <p:nvSpPr>
          <p:cNvPr id="49" name="Rounded Rectangle 70"/>
          <p:cNvSpPr/>
          <p:nvPr/>
        </p:nvSpPr>
        <p:spPr>
          <a:xfrm>
            <a:off x="1990725" y="30956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solidFill>
                <a:latin typeface="黑体" pitchFamily="2" charset="-122"/>
                <a:ea typeface="黑体" pitchFamily="2" charset="-122"/>
              </a:rPr>
              <a:t>App</a:t>
            </a:r>
          </a:p>
        </p:txBody>
      </p:sp>
      <p:sp>
        <p:nvSpPr>
          <p:cNvPr id="50" name="Rounded Rectangle 71"/>
          <p:cNvSpPr/>
          <p:nvPr/>
        </p:nvSpPr>
        <p:spPr>
          <a:xfrm>
            <a:off x="2190750" y="3162300"/>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solidFill>
                <a:latin typeface="黑体" pitchFamily="2" charset="-122"/>
                <a:ea typeface="黑体" pitchFamily="2" charset="-122"/>
              </a:rPr>
              <a:t>App</a:t>
            </a:r>
          </a:p>
        </p:txBody>
      </p:sp>
      <p:sp>
        <p:nvSpPr>
          <p:cNvPr id="51" name="Rounded Rectangle 72"/>
          <p:cNvSpPr/>
          <p:nvPr/>
        </p:nvSpPr>
        <p:spPr>
          <a:xfrm>
            <a:off x="6657975" y="30575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solidFill>
                <a:latin typeface="黑体" pitchFamily="2" charset="-122"/>
                <a:ea typeface="黑体" pitchFamily="2" charset="-122"/>
              </a:rPr>
              <a:t>App</a:t>
            </a:r>
          </a:p>
        </p:txBody>
      </p:sp>
      <p:sp>
        <p:nvSpPr>
          <p:cNvPr id="52" name="Rounded Rectangle 73"/>
          <p:cNvSpPr/>
          <p:nvPr/>
        </p:nvSpPr>
        <p:spPr>
          <a:xfrm>
            <a:off x="6886575" y="3133725"/>
            <a:ext cx="228600" cy="228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dirty="0">
                <a:solidFill>
                  <a:schemeClr val="tx1"/>
                </a:solidFill>
                <a:latin typeface="黑体" pitchFamily="2" charset="-122"/>
                <a:ea typeface="黑体" pitchFamily="2" charset="-122"/>
              </a:rPr>
              <a:t>App</a:t>
            </a:r>
          </a:p>
        </p:txBody>
      </p:sp>
      <p:sp>
        <p:nvSpPr>
          <p:cNvPr id="53" name="Rounded Rectangle 62"/>
          <p:cNvSpPr/>
          <p:nvPr/>
        </p:nvSpPr>
        <p:spPr>
          <a:xfrm>
            <a:off x="5800725" y="27717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solidFill>
                <a:latin typeface="黑体" pitchFamily="2" charset="-122"/>
                <a:ea typeface="黑体" pitchFamily="2" charset="-122"/>
              </a:rPr>
              <a:t>App</a:t>
            </a:r>
          </a:p>
        </p:txBody>
      </p:sp>
      <p:sp>
        <p:nvSpPr>
          <p:cNvPr id="54" name="Rounded Rectangle 64"/>
          <p:cNvSpPr/>
          <p:nvPr/>
        </p:nvSpPr>
        <p:spPr>
          <a:xfrm>
            <a:off x="2733675" y="272415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solidFill>
                <a:latin typeface="黑体" pitchFamily="2" charset="-122"/>
                <a:ea typeface="黑体" pitchFamily="2" charset="-122"/>
              </a:rPr>
              <a:t>App</a:t>
            </a:r>
          </a:p>
        </p:txBody>
      </p:sp>
      <p:sp>
        <p:nvSpPr>
          <p:cNvPr id="55" name="Rounded Rectangle 66"/>
          <p:cNvSpPr/>
          <p:nvPr/>
        </p:nvSpPr>
        <p:spPr>
          <a:xfrm>
            <a:off x="3028950" y="2657475"/>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solidFill>
                <a:latin typeface="黑体" pitchFamily="2" charset="-122"/>
                <a:ea typeface="黑体" pitchFamily="2" charset="-122"/>
              </a:rPr>
              <a:t>App</a:t>
            </a:r>
          </a:p>
        </p:txBody>
      </p:sp>
      <p:sp>
        <p:nvSpPr>
          <p:cNvPr id="56" name="Rounded Rectangle 67"/>
          <p:cNvSpPr/>
          <p:nvPr/>
        </p:nvSpPr>
        <p:spPr>
          <a:xfrm>
            <a:off x="6096000" y="2667000"/>
            <a:ext cx="304800" cy="3048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50" dirty="0">
                <a:solidFill>
                  <a:schemeClr val="tx1"/>
                </a:solidFill>
                <a:latin typeface="黑体" pitchFamily="2" charset="-122"/>
                <a:ea typeface="黑体" pitchFamily="2" charset="-122"/>
              </a:rPr>
              <a:t>App</a:t>
            </a:r>
          </a:p>
        </p:txBody>
      </p:sp>
      <p:sp>
        <p:nvSpPr>
          <p:cNvPr id="57" name="Rounded Rectangle 59"/>
          <p:cNvSpPr/>
          <p:nvPr/>
        </p:nvSpPr>
        <p:spPr>
          <a:xfrm>
            <a:off x="4848225" y="1762125"/>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solidFill>
                <a:latin typeface="黑体" pitchFamily="2" charset="-122"/>
                <a:ea typeface="黑体" pitchFamily="2" charset="-122"/>
              </a:rPr>
              <a:t>App</a:t>
            </a:r>
          </a:p>
        </p:txBody>
      </p:sp>
      <p:sp>
        <p:nvSpPr>
          <p:cNvPr id="58" name="Rounded Rectangle 68"/>
          <p:cNvSpPr/>
          <p:nvPr/>
        </p:nvSpPr>
        <p:spPr>
          <a:xfrm>
            <a:off x="4210050" y="18288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solidFill>
                <a:latin typeface="黑体" pitchFamily="2" charset="-122"/>
                <a:ea typeface="黑体" pitchFamily="2" charset="-122"/>
              </a:rPr>
              <a:t>App</a:t>
            </a:r>
          </a:p>
        </p:txBody>
      </p:sp>
      <p:sp>
        <p:nvSpPr>
          <p:cNvPr id="59" name="Rounded Rectangle 69"/>
          <p:cNvSpPr/>
          <p:nvPr/>
        </p:nvSpPr>
        <p:spPr>
          <a:xfrm>
            <a:off x="3733800" y="1752600"/>
            <a:ext cx="609600" cy="609600"/>
          </a:xfrm>
          <a:prstGeom prst="round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dirty="0">
                <a:solidFill>
                  <a:schemeClr val="tx1"/>
                </a:solidFill>
                <a:latin typeface="黑体" pitchFamily="2" charset="-122"/>
                <a:ea typeface="黑体" pitchFamily="2" charset="-122"/>
              </a:rPr>
              <a:t>App</a:t>
            </a:r>
          </a:p>
        </p:txBody>
      </p:sp>
      <p:pic>
        <p:nvPicPr>
          <p:cNvPr id="60" name="Picture 40" descr="Icon-Glow-AGPM"/>
          <p:cNvPicPr>
            <a:picLocks noChangeAspect="1" noChangeArrowheads="1"/>
          </p:cNvPicPr>
          <p:nvPr/>
        </p:nvPicPr>
        <p:blipFill>
          <a:blip r:embed="rId32" cstate="print"/>
          <a:srcRect/>
          <a:stretch>
            <a:fillRect/>
          </a:stretch>
        </p:blipFill>
        <p:spPr bwMode="auto">
          <a:xfrm>
            <a:off x="5192713" y="2752725"/>
            <a:ext cx="420687" cy="420688"/>
          </a:xfrm>
          <a:prstGeom prst="rect">
            <a:avLst/>
          </a:prstGeom>
          <a:noFill/>
          <a:ln w="9525">
            <a:noFill/>
            <a:miter lim="800000"/>
            <a:headEnd/>
            <a:tailEnd/>
          </a:ln>
        </p:spPr>
      </p:pic>
      <p:sp>
        <p:nvSpPr>
          <p:cNvPr id="61" name="TextBox 60"/>
          <p:cNvSpPr txBox="1">
            <a:spLocks noChangeArrowheads="1"/>
          </p:cNvSpPr>
          <p:nvPr/>
        </p:nvSpPr>
        <p:spPr bwMode="auto">
          <a:xfrm>
            <a:off x="4800600" y="381000"/>
            <a:ext cx="1752600" cy="374650"/>
          </a:xfrm>
          <a:prstGeom prst="rect">
            <a:avLst/>
          </a:prstGeom>
          <a:noFill/>
          <a:ln w="9525">
            <a:noFill/>
            <a:miter lim="800000"/>
            <a:headEnd/>
            <a:tailEnd/>
          </a:ln>
        </p:spPr>
        <p:txBody>
          <a:bodyPr>
            <a:spAutoFit/>
          </a:bodyPr>
          <a:lstStyle/>
          <a:p>
            <a:pPr algn="r">
              <a:lnSpc>
                <a:spcPts val="2200"/>
              </a:lnSpc>
            </a:pPr>
            <a:r>
              <a:rPr lang="zh-CN" altLang="en-US" sz="2100">
                <a:latin typeface="黑体" pitchFamily="49" charset="-122"/>
                <a:ea typeface="黑体" pitchFamily="49" charset="-122"/>
              </a:rPr>
              <a:t>资产清单</a:t>
            </a:r>
          </a:p>
        </p:txBody>
      </p:sp>
      <p:sp>
        <p:nvSpPr>
          <p:cNvPr id="62" name="TextBox 61"/>
          <p:cNvSpPr txBox="1">
            <a:spLocks noChangeArrowheads="1"/>
          </p:cNvSpPr>
          <p:nvPr/>
        </p:nvSpPr>
        <p:spPr bwMode="auto">
          <a:xfrm>
            <a:off x="4648200" y="381000"/>
            <a:ext cx="1905000" cy="374650"/>
          </a:xfrm>
          <a:prstGeom prst="rect">
            <a:avLst/>
          </a:prstGeom>
          <a:noFill/>
          <a:ln w="9525">
            <a:noFill/>
            <a:miter lim="800000"/>
            <a:headEnd/>
            <a:tailEnd/>
          </a:ln>
        </p:spPr>
        <p:txBody>
          <a:bodyPr>
            <a:spAutoFit/>
          </a:bodyPr>
          <a:lstStyle/>
          <a:p>
            <a:pPr algn="r">
              <a:lnSpc>
                <a:spcPts val="2200"/>
              </a:lnSpc>
            </a:pPr>
            <a:r>
              <a:rPr lang="zh-CN" altLang="en-US" sz="2100">
                <a:latin typeface="黑体" pitchFamily="49" charset="-122"/>
                <a:ea typeface="黑体" pitchFamily="49" charset="-122"/>
              </a:rPr>
              <a:t>管理组策略</a:t>
            </a:r>
          </a:p>
        </p:txBody>
      </p:sp>
      <p:sp>
        <p:nvSpPr>
          <p:cNvPr id="63" name="TextBox 62"/>
          <p:cNvSpPr txBox="1">
            <a:spLocks noChangeArrowheads="1"/>
          </p:cNvSpPr>
          <p:nvPr/>
        </p:nvSpPr>
        <p:spPr bwMode="auto">
          <a:xfrm>
            <a:off x="4648200" y="409575"/>
            <a:ext cx="1905000" cy="657225"/>
          </a:xfrm>
          <a:prstGeom prst="rect">
            <a:avLst/>
          </a:prstGeom>
          <a:noFill/>
          <a:ln w="9525">
            <a:noFill/>
            <a:miter lim="800000"/>
            <a:headEnd/>
            <a:tailEnd/>
          </a:ln>
        </p:spPr>
        <p:txBody>
          <a:bodyPr>
            <a:spAutoFit/>
          </a:bodyPr>
          <a:lstStyle/>
          <a:p>
            <a:pPr algn="r">
              <a:lnSpc>
                <a:spcPts val="2200"/>
              </a:lnSpc>
            </a:pPr>
            <a:r>
              <a:rPr lang="zh-CN" altLang="en-US" sz="2100">
                <a:latin typeface="黑体" pitchFamily="49" charset="-122"/>
                <a:ea typeface="黑体" pitchFamily="49" charset="-122"/>
              </a:rPr>
              <a:t>虚拟化和序列化的应用</a:t>
            </a:r>
          </a:p>
        </p:txBody>
      </p:sp>
      <p:sp>
        <p:nvSpPr>
          <p:cNvPr id="64" name="TextBox 63"/>
          <p:cNvSpPr txBox="1">
            <a:spLocks noChangeArrowheads="1"/>
          </p:cNvSpPr>
          <p:nvPr/>
        </p:nvSpPr>
        <p:spPr bwMode="auto">
          <a:xfrm>
            <a:off x="4800600" y="387350"/>
            <a:ext cx="1752600" cy="374650"/>
          </a:xfrm>
          <a:prstGeom prst="rect">
            <a:avLst/>
          </a:prstGeom>
          <a:noFill/>
          <a:ln w="9525">
            <a:noFill/>
            <a:miter lim="800000"/>
            <a:headEnd/>
            <a:tailEnd/>
          </a:ln>
        </p:spPr>
        <p:txBody>
          <a:bodyPr>
            <a:spAutoFit/>
          </a:bodyPr>
          <a:lstStyle/>
          <a:p>
            <a:pPr algn="r">
              <a:lnSpc>
                <a:spcPts val="2200"/>
              </a:lnSpc>
            </a:pPr>
            <a:r>
              <a:rPr lang="zh-CN" altLang="en-US" sz="2100">
                <a:latin typeface="黑体" pitchFamily="49" charset="-122"/>
                <a:ea typeface="黑体" pitchFamily="49" charset="-122"/>
              </a:rPr>
              <a:t>监控错误 </a:t>
            </a:r>
          </a:p>
        </p:txBody>
      </p:sp>
      <p:sp>
        <p:nvSpPr>
          <p:cNvPr id="65" name="TextBox 64"/>
          <p:cNvSpPr txBox="1">
            <a:spLocks noChangeArrowheads="1"/>
          </p:cNvSpPr>
          <p:nvPr/>
        </p:nvSpPr>
        <p:spPr bwMode="auto">
          <a:xfrm>
            <a:off x="4800600" y="381000"/>
            <a:ext cx="1752600" cy="374650"/>
          </a:xfrm>
          <a:prstGeom prst="rect">
            <a:avLst/>
          </a:prstGeom>
          <a:noFill/>
          <a:ln w="9525">
            <a:noFill/>
            <a:miter lim="800000"/>
            <a:headEnd/>
            <a:tailEnd/>
          </a:ln>
        </p:spPr>
        <p:txBody>
          <a:bodyPr>
            <a:spAutoFit/>
          </a:bodyPr>
          <a:lstStyle/>
          <a:p>
            <a:pPr algn="r">
              <a:lnSpc>
                <a:spcPts val="2200"/>
              </a:lnSpc>
            </a:pPr>
            <a:r>
              <a:rPr lang="zh-CN" altLang="en-US" sz="2100">
                <a:latin typeface="黑体" pitchFamily="49" charset="-122"/>
                <a:ea typeface="黑体" pitchFamily="49" charset="-122"/>
              </a:rPr>
              <a:t>修复桌面</a:t>
            </a:r>
          </a:p>
        </p:txBody>
      </p:sp>
      <p:grpSp>
        <p:nvGrpSpPr>
          <p:cNvPr id="9" name="组合 68"/>
          <p:cNvGrpSpPr>
            <a:grpSpLocks/>
          </p:cNvGrpSpPr>
          <p:nvPr/>
        </p:nvGrpSpPr>
        <p:grpSpPr bwMode="auto">
          <a:xfrm>
            <a:off x="5816600" y="4186238"/>
            <a:ext cx="3422650" cy="1189037"/>
            <a:chOff x="5816903" y="4186948"/>
            <a:chExt cx="3422365" cy="1189002"/>
          </a:xfrm>
        </p:grpSpPr>
        <p:sp>
          <p:nvSpPr>
            <p:cNvPr id="29754" name="Rectangle 13"/>
            <p:cNvSpPr>
              <a:spLocks noChangeArrowheads="1"/>
            </p:cNvSpPr>
            <p:nvPr/>
          </p:nvSpPr>
          <p:spPr bwMode="auto">
            <a:xfrm>
              <a:off x="6705600" y="4945063"/>
              <a:ext cx="2133600" cy="430887"/>
            </a:xfrm>
            <a:prstGeom prst="rect">
              <a:avLst/>
            </a:prstGeom>
            <a:noFill/>
            <a:ln w="9525">
              <a:noFill/>
              <a:miter lim="800000"/>
              <a:headEnd/>
              <a:tailEnd/>
            </a:ln>
          </p:spPr>
          <p:txBody>
            <a:bodyPr>
              <a:spAutoFit/>
            </a:bodyPr>
            <a:lstStyle/>
            <a:p>
              <a:r>
                <a:rPr lang="zh-CN" altLang="en-US" sz="1100" i="1">
                  <a:latin typeface="黑体" pitchFamily="49" charset="-122"/>
                  <a:ea typeface="黑体" pitchFamily="49" charset="-122"/>
                </a:rPr>
                <a:t>以集中管理的服务方式动态提供序列化的应用</a:t>
              </a:r>
            </a:p>
          </p:txBody>
        </p:sp>
        <p:pic>
          <p:nvPicPr>
            <p:cNvPr id="29755" name="图片 65" descr="1.PNG"/>
            <p:cNvPicPr>
              <a:picLocks noChangeAspect="1"/>
            </p:cNvPicPr>
            <p:nvPr/>
          </p:nvPicPr>
          <p:blipFill>
            <a:blip r:embed="rId33" cstate="print">
              <a:duotone>
                <a:prstClr val="black"/>
                <a:schemeClr val="accent1">
                  <a:tint val="45000"/>
                  <a:satMod val="400000"/>
                </a:schemeClr>
              </a:duotone>
            </a:blip>
            <a:srcRect/>
            <a:stretch>
              <a:fillRect/>
            </a:stretch>
          </p:blipFill>
          <p:spPr bwMode="auto">
            <a:xfrm>
              <a:off x="5816903" y="4186948"/>
              <a:ext cx="3422365" cy="961521"/>
            </a:xfrm>
            <a:prstGeom prst="rect">
              <a:avLst/>
            </a:prstGeom>
            <a:noFill/>
            <a:ln w="9525">
              <a:noFill/>
              <a:miter lim="800000"/>
              <a:headEnd/>
              <a:tailEnd/>
            </a:ln>
          </p:spPr>
        </p:pic>
      </p:grpSp>
      <p:pic>
        <p:nvPicPr>
          <p:cNvPr id="29753" name="Picture 8" descr="DTP-OptPack-SA_wh.png"/>
          <p:cNvPicPr>
            <a:picLocks noChangeAspect="1"/>
          </p:cNvPicPr>
          <p:nvPr/>
        </p:nvPicPr>
        <p:blipFill>
          <a:blip r:embed="rId34" cstate="print"/>
          <a:srcRect/>
          <a:stretch>
            <a:fillRect/>
          </a:stretch>
        </p:blipFill>
        <p:spPr bwMode="auto">
          <a:xfrm>
            <a:off x="6596063" y="6354763"/>
            <a:ext cx="2387600" cy="400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0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500" fill="hold"/>
                                        <p:tgtEl>
                                          <p:spTgt spid="14"/>
                                        </p:tgtEl>
                                        <p:attrNameLst>
                                          <p:attrName>ppt_w</p:attrName>
                                        </p:attrNameLst>
                                      </p:cBhvr>
                                      <p:tavLst>
                                        <p:tav tm="0">
                                          <p:val>
                                            <p:fltVal val="0"/>
                                          </p:val>
                                        </p:tav>
                                        <p:tav tm="100000">
                                          <p:val>
                                            <p:strVal val="#ppt_w"/>
                                          </p:val>
                                        </p:tav>
                                      </p:tavLst>
                                    </p:anim>
                                    <p:anim calcmode="lin" valueType="num">
                                      <p:cBhvr>
                                        <p:cTn id="19" dur="1500" fill="hold"/>
                                        <p:tgtEl>
                                          <p:spTgt spid="14"/>
                                        </p:tgtEl>
                                        <p:attrNameLst>
                                          <p:attrName>ppt_h</p:attrName>
                                        </p:attrNameLst>
                                      </p:cBhvr>
                                      <p:tavLst>
                                        <p:tav tm="0">
                                          <p:val>
                                            <p:fltVal val="0"/>
                                          </p:val>
                                        </p:tav>
                                        <p:tav tm="100000">
                                          <p:val>
                                            <p:strVal val="#ppt_h"/>
                                          </p:val>
                                        </p:tav>
                                      </p:tavLst>
                                    </p:anim>
                                    <p:animEffect transition="in" filter="fade">
                                      <p:cBhvr>
                                        <p:cTn id="20" dur="1500"/>
                                        <p:tgtEl>
                                          <p:spTgt spid="14"/>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childTnLst>
                                </p:cTn>
                              </p:par>
                            </p:childTnLst>
                          </p:cTn>
                        </p:par>
                        <p:par>
                          <p:cTn id="24" fill="hold">
                            <p:stCondLst>
                              <p:cond delay="1700"/>
                            </p:stCondLst>
                            <p:childTnLst>
                              <p:par>
                                <p:cTn id="25" presetID="1"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56" presetClass="path" presetSubtype="0" accel="50000" decel="50000" fill="hold" grpId="1" nodeType="withEffect">
                                  <p:stCondLst>
                                    <p:cond delay="0"/>
                                  </p:stCondLst>
                                  <p:childTnLst>
                                    <p:animMotion origin="layout" path="M 0.00174 0.00347 L 0.38507 -0.11875 " pathEditMode="relative" rAng="0" ptsTypes="AA">
                                      <p:cBhvr>
                                        <p:cTn id="32" dur="1000" fill="hold"/>
                                        <p:tgtEl>
                                          <p:spTgt spid="59"/>
                                        </p:tgtEl>
                                        <p:attrNameLst>
                                          <p:attrName>ppt_x</p:attrName>
                                          <p:attrName>ppt_y</p:attrName>
                                        </p:attrNameLst>
                                      </p:cBhvr>
                                      <p:rCtr x="192" y="-61"/>
                                    </p:animMotion>
                                  </p:childTnLst>
                                </p:cTn>
                              </p:par>
                              <p:par>
                                <p:cTn id="33" presetID="56" presetClass="path" presetSubtype="0" accel="50000" decel="50000" fill="hold" grpId="1" nodeType="withEffect">
                                  <p:stCondLst>
                                    <p:cond delay="0"/>
                                  </p:stCondLst>
                                  <p:childTnLst>
                                    <p:animMotion origin="layout" path="M 3.33333E-6 -2.22222E-6 L 0.33507 -0.14097 " pathEditMode="relative" rAng="0" ptsTypes="AA">
                                      <p:cBhvr>
                                        <p:cTn id="34" dur="1000" fill="hold"/>
                                        <p:tgtEl>
                                          <p:spTgt spid="58"/>
                                        </p:tgtEl>
                                        <p:attrNameLst>
                                          <p:attrName>ppt_x</p:attrName>
                                          <p:attrName>ppt_y</p:attrName>
                                        </p:attrNameLst>
                                      </p:cBhvr>
                                      <p:rCtr x="168" y="-71"/>
                                    </p:animMotion>
                                  </p:childTnLst>
                                </p:cTn>
                              </p:par>
                              <p:par>
                                <p:cTn id="35" presetID="56" presetClass="path" presetSubtype="0" accel="50000" decel="50000" fill="hold" grpId="1" nodeType="withEffect">
                                  <p:stCondLst>
                                    <p:cond delay="0"/>
                                  </p:stCondLst>
                                  <p:childTnLst>
                                    <p:animMotion origin="layout" path="M 3.33333E-6 -1.11111E-6 L 0.31093 -0.13148 " pathEditMode="relative" rAng="0" ptsTypes="AA">
                                      <p:cBhvr>
                                        <p:cTn id="36" dur="1000" fill="hold"/>
                                        <p:tgtEl>
                                          <p:spTgt spid="57"/>
                                        </p:tgtEl>
                                        <p:attrNameLst>
                                          <p:attrName>ppt_x</p:attrName>
                                          <p:attrName>ppt_y</p:attrName>
                                        </p:attrNameLst>
                                      </p:cBhvr>
                                      <p:rCtr x="155" y="-66"/>
                                    </p:animMotion>
                                  </p:childTnLst>
                                </p:cTn>
                              </p:par>
                              <p:par>
                                <p:cTn id="37" presetID="10" presetClass="exit" presetSubtype="0" fill="hold" grpId="2" nodeType="withEffect">
                                  <p:stCondLst>
                                    <p:cond delay="700"/>
                                  </p:stCondLst>
                                  <p:childTnLst>
                                    <p:animEffect transition="out" filter="fade">
                                      <p:cBhvr>
                                        <p:cTn id="38" dur="300"/>
                                        <p:tgtEl>
                                          <p:spTgt spid="59"/>
                                        </p:tgtEl>
                                      </p:cBhvr>
                                    </p:animEffect>
                                    <p:set>
                                      <p:cBhvr>
                                        <p:cTn id="39" dur="1" fill="hold">
                                          <p:stCondLst>
                                            <p:cond delay="299"/>
                                          </p:stCondLst>
                                        </p:cTn>
                                        <p:tgtEl>
                                          <p:spTgt spid="59"/>
                                        </p:tgtEl>
                                        <p:attrNameLst>
                                          <p:attrName>style.visibility</p:attrName>
                                        </p:attrNameLst>
                                      </p:cBhvr>
                                      <p:to>
                                        <p:strVal val="hidden"/>
                                      </p:to>
                                    </p:set>
                                  </p:childTnLst>
                                </p:cTn>
                              </p:par>
                              <p:par>
                                <p:cTn id="40" presetID="10" presetClass="exit" presetSubtype="0" fill="hold" grpId="2" nodeType="withEffect">
                                  <p:stCondLst>
                                    <p:cond delay="700"/>
                                  </p:stCondLst>
                                  <p:childTnLst>
                                    <p:animEffect transition="out" filter="fade">
                                      <p:cBhvr>
                                        <p:cTn id="41" dur="300"/>
                                        <p:tgtEl>
                                          <p:spTgt spid="58"/>
                                        </p:tgtEl>
                                      </p:cBhvr>
                                    </p:animEffect>
                                    <p:set>
                                      <p:cBhvr>
                                        <p:cTn id="42" dur="1" fill="hold">
                                          <p:stCondLst>
                                            <p:cond delay="299"/>
                                          </p:stCondLst>
                                        </p:cTn>
                                        <p:tgtEl>
                                          <p:spTgt spid="58"/>
                                        </p:tgtEl>
                                        <p:attrNameLst>
                                          <p:attrName>style.visibility</p:attrName>
                                        </p:attrNameLst>
                                      </p:cBhvr>
                                      <p:to>
                                        <p:strVal val="hidden"/>
                                      </p:to>
                                    </p:set>
                                  </p:childTnLst>
                                </p:cTn>
                              </p:par>
                              <p:par>
                                <p:cTn id="43" presetID="10" presetClass="exit" presetSubtype="0" fill="hold" grpId="2" nodeType="withEffect">
                                  <p:stCondLst>
                                    <p:cond delay="700"/>
                                  </p:stCondLst>
                                  <p:childTnLst>
                                    <p:animEffect transition="out" filter="fade">
                                      <p:cBhvr>
                                        <p:cTn id="44" dur="300"/>
                                        <p:tgtEl>
                                          <p:spTgt spid="57"/>
                                        </p:tgtEl>
                                      </p:cBhvr>
                                    </p:animEffect>
                                    <p:set>
                                      <p:cBhvr>
                                        <p:cTn id="45" dur="1" fill="hold">
                                          <p:stCondLst>
                                            <p:cond delay="299"/>
                                          </p:stCondLst>
                                        </p:cTn>
                                        <p:tgtEl>
                                          <p:spTgt spid="57"/>
                                        </p:tgtEl>
                                        <p:attrNameLst>
                                          <p:attrName>style.visibility</p:attrName>
                                        </p:attrNameLst>
                                      </p:cBhvr>
                                      <p:to>
                                        <p:strVal val="hidden"/>
                                      </p:to>
                                    </p:set>
                                  </p:childTnLst>
                                </p:cTn>
                              </p:par>
                              <p:par>
                                <p:cTn id="46" presetID="1" presetClass="entr" presetSubtype="0" fill="hold" grpId="0" nodeType="withEffect">
                                  <p:stCondLst>
                                    <p:cond delay="500"/>
                                  </p:stCondLst>
                                  <p:childTnLst>
                                    <p:set>
                                      <p:cBhvr>
                                        <p:cTn id="47" dur="1" fill="hold">
                                          <p:stCondLst>
                                            <p:cond delay="0"/>
                                          </p:stCondLst>
                                        </p:cTn>
                                        <p:tgtEl>
                                          <p:spTgt spid="54"/>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55"/>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56"/>
                                        </p:tgtEl>
                                        <p:attrNameLst>
                                          <p:attrName>style.visibility</p:attrName>
                                        </p:attrNameLst>
                                      </p:cBhvr>
                                      <p:to>
                                        <p:strVal val="visible"/>
                                      </p:to>
                                    </p:set>
                                  </p:childTnLst>
                                </p:cTn>
                              </p:par>
                              <p:par>
                                <p:cTn id="54" presetID="56" presetClass="path" presetSubtype="0" accel="50000" decel="50000" fill="hold" grpId="1" nodeType="withEffect">
                                  <p:stCondLst>
                                    <p:cond delay="500"/>
                                  </p:stCondLst>
                                  <p:childTnLst>
                                    <p:animMotion origin="layout" path="M 0 -1.11111E-6 L 0.47674 -0.22986 " pathEditMode="relative" rAng="0" ptsTypes="AA">
                                      <p:cBhvr>
                                        <p:cTn id="55" dur="1500" fill="hold"/>
                                        <p:tgtEl>
                                          <p:spTgt spid="55"/>
                                        </p:tgtEl>
                                        <p:attrNameLst>
                                          <p:attrName>ppt_x</p:attrName>
                                          <p:attrName>ppt_y</p:attrName>
                                        </p:attrNameLst>
                                      </p:cBhvr>
                                      <p:rCtr x="238" y="-115"/>
                                    </p:animMotion>
                                  </p:childTnLst>
                                </p:cTn>
                              </p:par>
                              <p:par>
                                <p:cTn id="56" presetID="56" presetClass="path" presetSubtype="0" accel="50000" decel="50000" fill="hold" grpId="1" nodeType="withEffect">
                                  <p:stCondLst>
                                    <p:cond delay="500"/>
                                  </p:stCondLst>
                                  <p:childTnLst>
                                    <p:animMotion origin="layout" path="M 3.33333E-6 -2.22222E-6 L 0.51007 -0.24097 " pathEditMode="relative" rAng="0" ptsTypes="AA">
                                      <p:cBhvr>
                                        <p:cTn id="57" dur="1500" fill="hold"/>
                                        <p:tgtEl>
                                          <p:spTgt spid="54"/>
                                        </p:tgtEl>
                                        <p:attrNameLst>
                                          <p:attrName>ppt_x</p:attrName>
                                          <p:attrName>ppt_y</p:attrName>
                                        </p:attrNameLst>
                                      </p:cBhvr>
                                      <p:rCtr x="255" y="-121"/>
                                    </p:animMotion>
                                  </p:childTnLst>
                                </p:cTn>
                              </p:par>
                              <p:par>
                                <p:cTn id="58" presetID="56" presetClass="path" presetSubtype="0" accel="50000" decel="50000" fill="hold" grpId="1" nodeType="withEffect">
                                  <p:stCondLst>
                                    <p:cond delay="500"/>
                                  </p:stCondLst>
                                  <p:childTnLst>
                                    <p:animMotion origin="layout" path="M 1.11022E-16 -2.22222E-6 L 0.17674 -0.24097 " pathEditMode="relative" rAng="0" ptsTypes="AA">
                                      <p:cBhvr>
                                        <p:cTn id="59" dur="1000" fill="hold"/>
                                        <p:tgtEl>
                                          <p:spTgt spid="53"/>
                                        </p:tgtEl>
                                        <p:attrNameLst>
                                          <p:attrName>ppt_x</p:attrName>
                                          <p:attrName>ppt_y</p:attrName>
                                        </p:attrNameLst>
                                      </p:cBhvr>
                                      <p:rCtr x="88" y="-121"/>
                                    </p:animMotion>
                                  </p:childTnLst>
                                </p:cTn>
                              </p:par>
                              <p:par>
                                <p:cTn id="60" presetID="56" presetClass="path" presetSubtype="0" accel="50000" decel="50000" fill="hold" grpId="1" nodeType="withEffect">
                                  <p:stCondLst>
                                    <p:cond delay="500"/>
                                  </p:stCondLst>
                                  <p:childTnLst>
                                    <p:animMotion origin="layout" path="M 3.33333E-6 0 L 0.16927 -0.24352 " pathEditMode="relative" rAng="0" ptsTypes="AA">
                                      <p:cBhvr>
                                        <p:cTn id="61" dur="1000" fill="hold"/>
                                        <p:tgtEl>
                                          <p:spTgt spid="56"/>
                                        </p:tgtEl>
                                        <p:attrNameLst>
                                          <p:attrName>ppt_x</p:attrName>
                                          <p:attrName>ppt_y</p:attrName>
                                        </p:attrNameLst>
                                      </p:cBhvr>
                                      <p:rCtr x="85" y="-122"/>
                                    </p:animMotion>
                                  </p:childTnLst>
                                </p:cTn>
                              </p:par>
                              <p:par>
                                <p:cTn id="62" presetID="10" presetClass="exit" presetSubtype="0" fill="hold" grpId="2" nodeType="withEffect">
                                  <p:stCondLst>
                                    <p:cond delay="1200"/>
                                  </p:stCondLst>
                                  <p:childTnLst>
                                    <p:animEffect transition="out" filter="fade">
                                      <p:cBhvr>
                                        <p:cTn id="63" dur="300"/>
                                        <p:tgtEl>
                                          <p:spTgt spid="55"/>
                                        </p:tgtEl>
                                      </p:cBhvr>
                                    </p:animEffect>
                                    <p:set>
                                      <p:cBhvr>
                                        <p:cTn id="64" dur="1" fill="hold">
                                          <p:stCondLst>
                                            <p:cond delay="299"/>
                                          </p:stCondLst>
                                        </p:cTn>
                                        <p:tgtEl>
                                          <p:spTgt spid="55"/>
                                        </p:tgtEl>
                                        <p:attrNameLst>
                                          <p:attrName>style.visibility</p:attrName>
                                        </p:attrNameLst>
                                      </p:cBhvr>
                                      <p:to>
                                        <p:strVal val="hidden"/>
                                      </p:to>
                                    </p:set>
                                  </p:childTnLst>
                                </p:cTn>
                              </p:par>
                              <p:par>
                                <p:cTn id="65" presetID="10" presetClass="exit" presetSubtype="0" fill="hold" grpId="2" nodeType="withEffect">
                                  <p:stCondLst>
                                    <p:cond delay="1200"/>
                                  </p:stCondLst>
                                  <p:childTnLst>
                                    <p:animEffect transition="out" filter="fade">
                                      <p:cBhvr>
                                        <p:cTn id="66" dur="300"/>
                                        <p:tgtEl>
                                          <p:spTgt spid="54"/>
                                        </p:tgtEl>
                                      </p:cBhvr>
                                    </p:animEffect>
                                    <p:set>
                                      <p:cBhvr>
                                        <p:cTn id="67" dur="1" fill="hold">
                                          <p:stCondLst>
                                            <p:cond delay="299"/>
                                          </p:stCondLst>
                                        </p:cTn>
                                        <p:tgtEl>
                                          <p:spTgt spid="54"/>
                                        </p:tgtEl>
                                        <p:attrNameLst>
                                          <p:attrName>style.visibility</p:attrName>
                                        </p:attrNameLst>
                                      </p:cBhvr>
                                      <p:to>
                                        <p:strVal val="hidden"/>
                                      </p:to>
                                    </p:set>
                                  </p:childTnLst>
                                </p:cTn>
                              </p:par>
                              <p:par>
                                <p:cTn id="68" presetID="10" presetClass="exit" presetSubtype="0" fill="hold" grpId="2" nodeType="withEffect">
                                  <p:stCondLst>
                                    <p:cond delay="1200"/>
                                  </p:stCondLst>
                                  <p:childTnLst>
                                    <p:animEffect transition="out" filter="fade">
                                      <p:cBhvr>
                                        <p:cTn id="69" dur="300"/>
                                        <p:tgtEl>
                                          <p:spTgt spid="53"/>
                                        </p:tgtEl>
                                      </p:cBhvr>
                                    </p:animEffect>
                                    <p:set>
                                      <p:cBhvr>
                                        <p:cTn id="70" dur="1" fill="hold">
                                          <p:stCondLst>
                                            <p:cond delay="299"/>
                                          </p:stCondLst>
                                        </p:cTn>
                                        <p:tgtEl>
                                          <p:spTgt spid="53"/>
                                        </p:tgtEl>
                                        <p:attrNameLst>
                                          <p:attrName>style.visibility</p:attrName>
                                        </p:attrNameLst>
                                      </p:cBhvr>
                                      <p:to>
                                        <p:strVal val="hidden"/>
                                      </p:to>
                                    </p:set>
                                  </p:childTnLst>
                                </p:cTn>
                              </p:par>
                              <p:par>
                                <p:cTn id="71" presetID="10" presetClass="exit" presetSubtype="0" fill="hold" grpId="2" nodeType="withEffect">
                                  <p:stCondLst>
                                    <p:cond delay="1200"/>
                                  </p:stCondLst>
                                  <p:childTnLst>
                                    <p:animEffect transition="out" filter="fade">
                                      <p:cBhvr>
                                        <p:cTn id="72" dur="300"/>
                                        <p:tgtEl>
                                          <p:spTgt spid="56"/>
                                        </p:tgtEl>
                                      </p:cBhvr>
                                    </p:animEffect>
                                    <p:set>
                                      <p:cBhvr>
                                        <p:cTn id="73" dur="1" fill="hold">
                                          <p:stCondLst>
                                            <p:cond delay="299"/>
                                          </p:stCondLst>
                                        </p:cTn>
                                        <p:tgtEl>
                                          <p:spTgt spid="56"/>
                                        </p:tgtEl>
                                        <p:attrNameLst>
                                          <p:attrName>style.visibility</p:attrName>
                                        </p:attrNameLst>
                                      </p:cBhvr>
                                      <p:to>
                                        <p:strVal val="hidden"/>
                                      </p:to>
                                    </p:set>
                                  </p:childTnLst>
                                </p:cTn>
                              </p:par>
                              <p:par>
                                <p:cTn id="74" presetID="1" presetClass="entr" presetSubtype="0" fill="hold" grpId="0" nodeType="withEffect">
                                  <p:stCondLst>
                                    <p:cond delay="1000"/>
                                  </p:stCondLst>
                                  <p:childTnLst>
                                    <p:set>
                                      <p:cBhvr>
                                        <p:cTn id="75" dur="1" fill="hold">
                                          <p:stCondLst>
                                            <p:cond delay="0"/>
                                          </p:stCondLst>
                                        </p:cTn>
                                        <p:tgtEl>
                                          <p:spTgt spid="49"/>
                                        </p:tgtEl>
                                        <p:attrNameLst>
                                          <p:attrName>style.visibility</p:attrName>
                                        </p:attrNameLst>
                                      </p:cBhvr>
                                      <p:to>
                                        <p:strVal val="visible"/>
                                      </p:to>
                                    </p:set>
                                  </p:childTnLst>
                                </p:cTn>
                              </p:par>
                              <p:par>
                                <p:cTn id="76" presetID="1" presetClass="entr" presetSubtype="0" fill="hold" grpId="0" nodeType="withEffect">
                                  <p:stCondLst>
                                    <p:cond delay="1000"/>
                                  </p:stCondLst>
                                  <p:childTnLst>
                                    <p:set>
                                      <p:cBhvr>
                                        <p:cTn id="77" dur="1" fill="hold">
                                          <p:stCondLst>
                                            <p:cond delay="0"/>
                                          </p:stCondLst>
                                        </p:cTn>
                                        <p:tgtEl>
                                          <p:spTgt spid="50"/>
                                        </p:tgtEl>
                                        <p:attrNameLst>
                                          <p:attrName>style.visibility</p:attrName>
                                        </p:attrNameLst>
                                      </p:cBhvr>
                                      <p:to>
                                        <p:strVal val="visible"/>
                                      </p:to>
                                    </p:set>
                                  </p:childTnLst>
                                </p:cTn>
                              </p:par>
                              <p:par>
                                <p:cTn id="78" presetID="1" presetClass="entr" presetSubtype="0" fill="hold" grpId="0" nodeType="withEffect">
                                  <p:stCondLst>
                                    <p:cond delay="1000"/>
                                  </p:stCondLst>
                                  <p:childTnLst>
                                    <p:set>
                                      <p:cBhvr>
                                        <p:cTn id="79" dur="1" fill="hold">
                                          <p:stCondLst>
                                            <p:cond delay="0"/>
                                          </p:stCondLst>
                                        </p:cTn>
                                        <p:tgtEl>
                                          <p:spTgt spid="51"/>
                                        </p:tgtEl>
                                        <p:attrNameLst>
                                          <p:attrName>style.visibility</p:attrName>
                                        </p:attrNameLst>
                                      </p:cBhvr>
                                      <p:to>
                                        <p:strVal val="visible"/>
                                      </p:to>
                                    </p:set>
                                  </p:childTnLst>
                                </p:cTn>
                              </p:par>
                              <p:par>
                                <p:cTn id="80" presetID="1" presetClass="entr" presetSubtype="0" fill="hold" grpId="0" nodeType="withEffect">
                                  <p:stCondLst>
                                    <p:cond delay="1000"/>
                                  </p:stCondLst>
                                  <p:childTnLst>
                                    <p:set>
                                      <p:cBhvr>
                                        <p:cTn id="81" dur="1" fill="hold">
                                          <p:stCondLst>
                                            <p:cond delay="0"/>
                                          </p:stCondLst>
                                        </p:cTn>
                                        <p:tgtEl>
                                          <p:spTgt spid="52"/>
                                        </p:tgtEl>
                                        <p:attrNameLst>
                                          <p:attrName>style.visibility</p:attrName>
                                        </p:attrNameLst>
                                      </p:cBhvr>
                                      <p:to>
                                        <p:strVal val="visible"/>
                                      </p:to>
                                    </p:set>
                                  </p:childTnLst>
                                </p:cTn>
                              </p:par>
                              <p:par>
                                <p:cTn id="82" presetID="64" presetClass="path" presetSubtype="0" accel="50000" decel="50000" fill="hold" grpId="1" nodeType="withEffect">
                                  <p:stCondLst>
                                    <p:cond delay="1000"/>
                                  </p:stCondLst>
                                  <p:childTnLst>
                                    <p:animMotion origin="layout" path="M 1.66667E-6 1.48148E-6 L 0.09896 -0.29421 " pathEditMode="relative" rAng="0" ptsTypes="AA">
                                      <p:cBhvr>
                                        <p:cTn id="83" dur="2000" fill="hold"/>
                                        <p:tgtEl>
                                          <p:spTgt spid="52"/>
                                        </p:tgtEl>
                                        <p:attrNameLst>
                                          <p:attrName>ppt_x</p:attrName>
                                          <p:attrName>ppt_y</p:attrName>
                                        </p:attrNameLst>
                                      </p:cBhvr>
                                      <p:rCtr x="49" y="-147"/>
                                    </p:animMotion>
                                  </p:childTnLst>
                                </p:cTn>
                              </p:par>
                              <p:par>
                                <p:cTn id="84" presetID="64" presetClass="path" presetSubtype="0" accel="50000" decel="50000" fill="hold" grpId="1" nodeType="withEffect">
                                  <p:stCondLst>
                                    <p:cond delay="1000"/>
                                  </p:stCondLst>
                                  <p:childTnLst>
                                    <p:animMotion origin="layout" path="M 3.33333E-6 4.44444E-6 L 0.09375 -0.30162 " pathEditMode="relative" rAng="0" ptsTypes="AA">
                                      <p:cBhvr>
                                        <p:cTn id="85" dur="2000" fill="hold"/>
                                        <p:tgtEl>
                                          <p:spTgt spid="51"/>
                                        </p:tgtEl>
                                        <p:attrNameLst>
                                          <p:attrName>ppt_x</p:attrName>
                                          <p:attrName>ppt_y</p:attrName>
                                        </p:attrNameLst>
                                      </p:cBhvr>
                                      <p:rCtr x="47" y="-151"/>
                                    </p:animMotion>
                                  </p:childTnLst>
                                </p:cTn>
                              </p:par>
                              <p:par>
                                <p:cTn id="86" presetID="56" presetClass="path" presetSubtype="0" accel="50000" decel="50000" fill="hold" grpId="1" nodeType="withEffect">
                                  <p:stCondLst>
                                    <p:cond delay="1000"/>
                                  </p:stCondLst>
                                  <p:childTnLst>
                                    <p:animMotion origin="layout" path="M -3.33333E-6 2.22222E-6 L 0.61459 -0.28889 " pathEditMode="relative" rAng="0" ptsTypes="AA">
                                      <p:cBhvr>
                                        <p:cTn id="87" dur="1500" fill="hold"/>
                                        <p:tgtEl>
                                          <p:spTgt spid="50"/>
                                        </p:tgtEl>
                                        <p:attrNameLst>
                                          <p:attrName>ppt_x</p:attrName>
                                          <p:attrName>ppt_y</p:attrName>
                                        </p:attrNameLst>
                                      </p:cBhvr>
                                      <p:rCtr x="307" y="-144"/>
                                    </p:animMotion>
                                  </p:childTnLst>
                                </p:cTn>
                              </p:par>
                              <p:par>
                                <p:cTn id="88" presetID="56" presetClass="path" presetSubtype="0" accel="50000" decel="50000" fill="hold" grpId="1" nodeType="withEffect">
                                  <p:stCondLst>
                                    <p:cond delay="1000"/>
                                  </p:stCondLst>
                                  <p:childTnLst>
                                    <p:animMotion origin="layout" path="M 2.77556E-17 3.33333E-6 L 0.60174 -0.28542 " pathEditMode="relative" rAng="0" ptsTypes="AA">
                                      <p:cBhvr>
                                        <p:cTn id="89" dur="1500" fill="hold"/>
                                        <p:tgtEl>
                                          <p:spTgt spid="49"/>
                                        </p:tgtEl>
                                        <p:attrNameLst>
                                          <p:attrName>ppt_x</p:attrName>
                                          <p:attrName>ppt_y</p:attrName>
                                        </p:attrNameLst>
                                      </p:cBhvr>
                                      <p:rCtr x="301" y="-143"/>
                                    </p:animMotion>
                                  </p:childTnLst>
                                </p:cTn>
                              </p:par>
                              <p:par>
                                <p:cTn id="90" presetID="10" presetClass="exit" presetSubtype="0" fill="hold" grpId="2" nodeType="withEffect">
                                  <p:stCondLst>
                                    <p:cond delay="1700"/>
                                  </p:stCondLst>
                                  <p:childTnLst>
                                    <p:animEffect transition="out" filter="fade">
                                      <p:cBhvr>
                                        <p:cTn id="91" dur="300"/>
                                        <p:tgtEl>
                                          <p:spTgt spid="52"/>
                                        </p:tgtEl>
                                      </p:cBhvr>
                                    </p:animEffect>
                                    <p:set>
                                      <p:cBhvr>
                                        <p:cTn id="92" dur="1" fill="hold">
                                          <p:stCondLst>
                                            <p:cond delay="299"/>
                                          </p:stCondLst>
                                        </p:cTn>
                                        <p:tgtEl>
                                          <p:spTgt spid="52"/>
                                        </p:tgtEl>
                                        <p:attrNameLst>
                                          <p:attrName>style.visibility</p:attrName>
                                        </p:attrNameLst>
                                      </p:cBhvr>
                                      <p:to>
                                        <p:strVal val="hidden"/>
                                      </p:to>
                                    </p:set>
                                  </p:childTnLst>
                                </p:cTn>
                              </p:par>
                              <p:par>
                                <p:cTn id="93" presetID="10" presetClass="exit" presetSubtype="0" fill="hold" grpId="2" nodeType="withEffect">
                                  <p:stCondLst>
                                    <p:cond delay="1700"/>
                                  </p:stCondLst>
                                  <p:childTnLst>
                                    <p:animEffect transition="out" filter="fade">
                                      <p:cBhvr>
                                        <p:cTn id="94" dur="300"/>
                                        <p:tgtEl>
                                          <p:spTgt spid="51"/>
                                        </p:tgtEl>
                                      </p:cBhvr>
                                    </p:animEffect>
                                    <p:set>
                                      <p:cBhvr>
                                        <p:cTn id="95" dur="1" fill="hold">
                                          <p:stCondLst>
                                            <p:cond delay="299"/>
                                          </p:stCondLst>
                                        </p:cTn>
                                        <p:tgtEl>
                                          <p:spTgt spid="51"/>
                                        </p:tgtEl>
                                        <p:attrNameLst>
                                          <p:attrName>style.visibility</p:attrName>
                                        </p:attrNameLst>
                                      </p:cBhvr>
                                      <p:to>
                                        <p:strVal val="hidden"/>
                                      </p:to>
                                    </p:set>
                                  </p:childTnLst>
                                </p:cTn>
                              </p:par>
                              <p:par>
                                <p:cTn id="96" presetID="10" presetClass="exit" presetSubtype="0" fill="hold" grpId="2" nodeType="withEffect">
                                  <p:stCondLst>
                                    <p:cond delay="2300"/>
                                  </p:stCondLst>
                                  <p:childTnLst>
                                    <p:animEffect transition="out" filter="fade">
                                      <p:cBhvr>
                                        <p:cTn id="97" dur="200"/>
                                        <p:tgtEl>
                                          <p:spTgt spid="50"/>
                                        </p:tgtEl>
                                      </p:cBhvr>
                                    </p:animEffect>
                                    <p:set>
                                      <p:cBhvr>
                                        <p:cTn id="98" dur="1" fill="hold">
                                          <p:stCondLst>
                                            <p:cond delay="199"/>
                                          </p:stCondLst>
                                        </p:cTn>
                                        <p:tgtEl>
                                          <p:spTgt spid="50"/>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200"/>
                                        <p:tgtEl>
                                          <p:spTgt spid="49"/>
                                        </p:tgtEl>
                                      </p:cBhvr>
                                    </p:animEffect>
                                    <p:set>
                                      <p:cBhvr>
                                        <p:cTn id="101" dur="1" fill="hold">
                                          <p:stCondLst>
                                            <p:cond delay="199"/>
                                          </p:stCondLst>
                                        </p:cTn>
                                        <p:tgtEl>
                                          <p:spTgt spid="4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decel="50000" fill="hold" nodeType="clickEffect">
                                  <p:stCondLst>
                                    <p:cond delay="0"/>
                                  </p:stCondLst>
                                  <p:childTnLst>
                                    <p:animMotion origin="layout" path="M -2.77778E-7 2.22222E-6 L -0.75434 0.5 " pathEditMode="relative" rAng="0" ptsTypes="AA">
                                      <p:cBhvr>
                                        <p:cTn id="105" dur="2000" fill="hold"/>
                                        <p:tgtEl>
                                          <p:spTgt spid="14"/>
                                        </p:tgtEl>
                                        <p:attrNameLst>
                                          <p:attrName>ppt_x</p:attrName>
                                          <p:attrName>ppt_y</p:attrName>
                                        </p:attrNameLst>
                                      </p:cBhvr>
                                      <p:rCtr x="-377" y="250"/>
                                    </p:animMotion>
                                  </p:childTnLst>
                                </p:cTn>
                              </p:par>
                              <p:par>
                                <p:cTn id="106" presetID="6" presetClass="emph" presetSubtype="0" fill="hold" nodeType="withEffect">
                                  <p:stCondLst>
                                    <p:cond delay="0"/>
                                  </p:stCondLst>
                                  <p:childTnLst>
                                    <p:animScale>
                                      <p:cBhvr>
                                        <p:cTn id="107" dur="2000" fill="hold"/>
                                        <p:tgtEl>
                                          <p:spTgt spid="14"/>
                                        </p:tgtEl>
                                      </p:cBhvr>
                                      <p:by x="25000" y="25000"/>
                                    </p:animScale>
                                  </p:childTnLst>
                                </p:cTn>
                              </p:par>
                              <p:par>
                                <p:cTn id="108" presetID="10" presetClass="exit" presetSubtype="0" fill="hold" grpId="1" nodeType="withEffect">
                                  <p:stCondLst>
                                    <p:cond delay="0"/>
                                  </p:stCondLst>
                                  <p:childTnLst>
                                    <p:animEffect transition="out" filter="fade">
                                      <p:cBhvr>
                                        <p:cTn id="109" dur="1000"/>
                                        <p:tgtEl>
                                          <p:spTgt spid="61"/>
                                        </p:tgtEl>
                                      </p:cBhvr>
                                    </p:animEffect>
                                    <p:set>
                                      <p:cBhvr>
                                        <p:cTn id="110" dur="1" fill="hold">
                                          <p:stCondLst>
                                            <p:cond delay="999"/>
                                          </p:stCondLst>
                                        </p:cTn>
                                        <p:tgtEl>
                                          <p:spTgt spid="61"/>
                                        </p:tgtEl>
                                        <p:attrNameLst>
                                          <p:attrName>style.visibility</p:attrName>
                                        </p:attrNameLst>
                                      </p:cBhvr>
                                      <p:to>
                                        <p:strVal val="hidden"/>
                                      </p:to>
                                    </p:set>
                                  </p:childTnLst>
                                </p:cTn>
                              </p:par>
                              <p:par>
                                <p:cTn id="111" presetID="10" presetClass="exit" presetSubtype="0" fill="hold" nodeType="withEffect">
                                  <p:stCondLst>
                                    <p:cond delay="1000"/>
                                  </p:stCondLst>
                                  <p:childTnLst>
                                    <p:animEffect transition="out" filter="fade">
                                      <p:cBhvr>
                                        <p:cTn id="112" dur="1000"/>
                                        <p:tgtEl>
                                          <p:spTgt spid="14"/>
                                        </p:tgtEl>
                                      </p:cBhvr>
                                    </p:animEffect>
                                    <p:set>
                                      <p:cBhvr>
                                        <p:cTn id="113" dur="1" fill="hold">
                                          <p:stCondLst>
                                            <p:cond delay="999"/>
                                          </p:stCondLst>
                                        </p:cTn>
                                        <p:tgtEl>
                                          <p:spTgt spid="14"/>
                                        </p:tgtEl>
                                        <p:attrNameLst>
                                          <p:attrName>style.visibility</p:attrName>
                                        </p:attrNameLst>
                                      </p:cBhvr>
                                      <p:to>
                                        <p:strVal val="hidden"/>
                                      </p:to>
                                    </p:set>
                                  </p:childTnLst>
                                </p:cTn>
                              </p:par>
                              <p:par>
                                <p:cTn id="114" presetID="10" presetClass="entr" presetSubtype="0" fill="hold" nodeType="withEffect">
                                  <p:stCondLst>
                                    <p:cond delay="150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1000"/>
                                        <p:tgtEl>
                                          <p:spTgt spid="25"/>
                                        </p:tgtEl>
                                      </p:cBhvr>
                                    </p:animEffect>
                                  </p:childTnLst>
                                </p:cTn>
                              </p:par>
                              <p:par>
                                <p:cTn id="117" presetID="10" presetClass="entr" presetSubtype="0" fill="hold" grpId="0" nodeType="withEffect">
                                  <p:stCondLst>
                                    <p:cond delay="150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10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nodeType="click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1500" fill="hold"/>
                                        <p:tgtEl>
                                          <p:spTgt spid="13"/>
                                        </p:tgtEl>
                                        <p:attrNameLst>
                                          <p:attrName>ppt_w</p:attrName>
                                        </p:attrNameLst>
                                      </p:cBhvr>
                                      <p:tavLst>
                                        <p:tav tm="0">
                                          <p:val>
                                            <p:fltVal val="0"/>
                                          </p:val>
                                        </p:tav>
                                        <p:tav tm="100000">
                                          <p:val>
                                            <p:strVal val="#ppt_w"/>
                                          </p:val>
                                        </p:tav>
                                      </p:tavLst>
                                    </p:anim>
                                    <p:anim calcmode="lin" valueType="num">
                                      <p:cBhvr>
                                        <p:cTn id="125" dur="1500" fill="hold"/>
                                        <p:tgtEl>
                                          <p:spTgt spid="13"/>
                                        </p:tgtEl>
                                        <p:attrNameLst>
                                          <p:attrName>ppt_h</p:attrName>
                                        </p:attrNameLst>
                                      </p:cBhvr>
                                      <p:tavLst>
                                        <p:tav tm="0">
                                          <p:val>
                                            <p:fltVal val="0"/>
                                          </p:val>
                                        </p:tav>
                                        <p:tav tm="100000">
                                          <p:val>
                                            <p:strVal val="#ppt_h"/>
                                          </p:val>
                                        </p:tav>
                                      </p:tavLst>
                                    </p:anim>
                                    <p:animEffect transition="in" filter="fade">
                                      <p:cBhvr>
                                        <p:cTn id="126" dur="1500"/>
                                        <p:tgtEl>
                                          <p:spTgt spid="13"/>
                                        </p:tgtEl>
                                      </p:cBhvr>
                                    </p:animEffect>
                                  </p:childTnLst>
                                </p:cTn>
                              </p:par>
                              <p:par>
                                <p:cTn id="127" presetID="10" presetClass="entr" presetSubtype="0" fill="hold" grpId="0" nodeType="withEffect">
                                  <p:stCondLst>
                                    <p:cond delay="70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1000"/>
                                        <p:tgtEl>
                                          <p:spTgt spid="62"/>
                                        </p:tgtEl>
                                      </p:cBhvr>
                                    </p:animEffect>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anim calcmode="lin" valueType="num">
                                      <p:cBhvr>
                                        <p:cTn id="135" dur="500" fill="hold"/>
                                        <p:tgtEl>
                                          <p:spTgt spid="39"/>
                                        </p:tgtEl>
                                        <p:attrNameLst>
                                          <p:attrName>ppt_x</p:attrName>
                                        </p:attrNameLst>
                                      </p:cBhvr>
                                      <p:tavLst>
                                        <p:tav tm="0">
                                          <p:val>
                                            <p:strVal val="#ppt_x"/>
                                          </p:val>
                                        </p:tav>
                                        <p:tav tm="100000">
                                          <p:val>
                                            <p:strVal val="#ppt_x"/>
                                          </p:val>
                                        </p:tav>
                                      </p:tavLst>
                                    </p:anim>
                                    <p:anim calcmode="lin" valueType="num">
                                      <p:cBhvr>
                                        <p:cTn id="136" dur="500" fill="hold"/>
                                        <p:tgtEl>
                                          <p:spTgt spid="39"/>
                                        </p:tgtEl>
                                        <p:attrNameLst>
                                          <p:attrName>ppt_y</p:attrName>
                                        </p:attrNameLst>
                                      </p:cBhvr>
                                      <p:tavLst>
                                        <p:tav tm="0">
                                          <p:val>
                                            <p:strVal val="#ppt_y-.1"/>
                                          </p:val>
                                        </p:tav>
                                        <p:tav tm="100000">
                                          <p:val>
                                            <p:strVal val="#ppt_y"/>
                                          </p:val>
                                        </p:tav>
                                      </p:tavLst>
                                    </p:anim>
                                  </p:childTnLst>
                                </p:cTn>
                              </p:par>
                            </p:childTnLst>
                          </p:cTn>
                        </p:par>
                        <p:par>
                          <p:cTn id="137" fill="hold">
                            <p:stCondLst>
                              <p:cond delay="500"/>
                            </p:stCondLst>
                            <p:childTnLst>
                              <p:par>
                                <p:cTn id="138" presetID="47" presetClass="entr" presetSubtype="0" fill="hold"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fade">
                                      <p:cBhvr>
                                        <p:cTn id="140" dur="500"/>
                                        <p:tgtEl>
                                          <p:spTgt spid="37"/>
                                        </p:tgtEl>
                                      </p:cBhvr>
                                    </p:animEffect>
                                    <p:anim calcmode="lin" valueType="num">
                                      <p:cBhvr>
                                        <p:cTn id="141" dur="500" fill="hold"/>
                                        <p:tgtEl>
                                          <p:spTgt spid="37"/>
                                        </p:tgtEl>
                                        <p:attrNameLst>
                                          <p:attrName>ppt_x</p:attrName>
                                        </p:attrNameLst>
                                      </p:cBhvr>
                                      <p:tavLst>
                                        <p:tav tm="0">
                                          <p:val>
                                            <p:strVal val="#ppt_x"/>
                                          </p:val>
                                        </p:tav>
                                        <p:tav tm="100000">
                                          <p:val>
                                            <p:strVal val="#ppt_x"/>
                                          </p:val>
                                        </p:tav>
                                      </p:tavLst>
                                    </p:anim>
                                    <p:anim calcmode="lin" valueType="num">
                                      <p:cBhvr>
                                        <p:cTn id="142" dur="500" fill="hold"/>
                                        <p:tgtEl>
                                          <p:spTgt spid="37"/>
                                        </p:tgtEl>
                                        <p:attrNameLst>
                                          <p:attrName>ppt_y</p:attrName>
                                        </p:attrNameLst>
                                      </p:cBhvr>
                                      <p:tavLst>
                                        <p:tav tm="0">
                                          <p:val>
                                            <p:strVal val="#ppt_y-.1"/>
                                          </p:val>
                                        </p:tav>
                                        <p:tav tm="100000">
                                          <p:val>
                                            <p:strVal val="#ppt_y"/>
                                          </p:val>
                                        </p:tav>
                                      </p:tavLst>
                                    </p:anim>
                                  </p:childTnLst>
                                </p:cTn>
                              </p:par>
                            </p:childTnLst>
                          </p:cTn>
                        </p:par>
                        <p:par>
                          <p:cTn id="143" fill="hold">
                            <p:stCondLst>
                              <p:cond delay="1000"/>
                            </p:stCondLst>
                            <p:childTnLst>
                              <p:par>
                                <p:cTn id="144" presetID="47" presetClass="entr" presetSubtype="0" fill="hold" nodeType="after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500"/>
                                        <p:tgtEl>
                                          <p:spTgt spid="43"/>
                                        </p:tgtEl>
                                      </p:cBhvr>
                                    </p:animEffect>
                                    <p:anim calcmode="lin" valueType="num">
                                      <p:cBhvr>
                                        <p:cTn id="147" dur="500" fill="hold"/>
                                        <p:tgtEl>
                                          <p:spTgt spid="43"/>
                                        </p:tgtEl>
                                        <p:attrNameLst>
                                          <p:attrName>ppt_x</p:attrName>
                                        </p:attrNameLst>
                                      </p:cBhvr>
                                      <p:tavLst>
                                        <p:tav tm="0">
                                          <p:val>
                                            <p:strVal val="#ppt_x"/>
                                          </p:val>
                                        </p:tav>
                                        <p:tav tm="100000">
                                          <p:val>
                                            <p:strVal val="#ppt_x"/>
                                          </p:val>
                                        </p:tav>
                                      </p:tavLst>
                                    </p:anim>
                                    <p:anim calcmode="lin" valueType="num">
                                      <p:cBhvr>
                                        <p:cTn id="148" dur="500" fill="hold"/>
                                        <p:tgtEl>
                                          <p:spTgt spid="43"/>
                                        </p:tgtEl>
                                        <p:attrNameLst>
                                          <p:attrName>ppt_y</p:attrName>
                                        </p:attrNameLst>
                                      </p:cBhvr>
                                      <p:tavLst>
                                        <p:tav tm="0">
                                          <p:val>
                                            <p:strVal val="#ppt_y-.1"/>
                                          </p:val>
                                        </p:tav>
                                        <p:tav tm="100000">
                                          <p:val>
                                            <p:strVal val="#ppt_y"/>
                                          </p:val>
                                        </p:tav>
                                      </p:tavLst>
                                    </p:anim>
                                  </p:childTnLst>
                                </p:cTn>
                              </p:par>
                            </p:childTnLst>
                          </p:cTn>
                        </p:par>
                        <p:par>
                          <p:cTn id="149" fill="hold">
                            <p:stCondLst>
                              <p:cond delay="1500"/>
                            </p:stCondLst>
                            <p:childTnLst>
                              <p:par>
                                <p:cTn id="150" presetID="47" presetClass="entr" presetSubtype="0" fill="hold"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500"/>
                                        <p:tgtEl>
                                          <p:spTgt spid="42"/>
                                        </p:tgtEl>
                                      </p:cBhvr>
                                    </p:animEffect>
                                    <p:anim calcmode="lin" valueType="num">
                                      <p:cBhvr>
                                        <p:cTn id="153" dur="500" fill="hold"/>
                                        <p:tgtEl>
                                          <p:spTgt spid="42"/>
                                        </p:tgtEl>
                                        <p:attrNameLst>
                                          <p:attrName>ppt_x</p:attrName>
                                        </p:attrNameLst>
                                      </p:cBhvr>
                                      <p:tavLst>
                                        <p:tav tm="0">
                                          <p:val>
                                            <p:strVal val="#ppt_x"/>
                                          </p:val>
                                        </p:tav>
                                        <p:tav tm="100000">
                                          <p:val>
                                            <p:strVal val="#ppt_x"/>
                                          </p:val>
                                        </p:tav>
                                      </p:tavLst>
                                    </p:anim>
                                    <p:anim calcmode="lin" valueType="num">
                                      <p:cBhvr>
                                        <p:cTn id="154" dur="5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2000"/>
                            </p:stCondLst>
                            <p:childTnLst>
                              <p:par>
                                <p:cTn id="156" presetID="47" presetClass="entr" presetSubtype="0" fill="hold"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500"/>
                                        <p:tgtEl>
                                          <p:spTgt spid="60"/>
                                        </p:tgtEl>
                                      </p:cBhvr>
                                    </p:animEffect>
                                    <p:anim calcmode="lin" valueType="num">
                                      <p:cBhvr>
                                        <p:cTn id="159" dur="500" fill="hold"/>
                                        <p:tgtEl>
                                          <p:spTgt spid="60"/>
                                        </p:tgtEl>
                                        <p:attrNameLst>
                                          <p:attrName>ppt_x</p:attrName>
                                        </p:attrNameLst>
                                      </p:cBhvr>
                                      <p:tavLst>
                                        <p:tav tm="0">
                                          <p:val>
                                            <p:strVal val="#ppt_x"/>
                                          </p:val>
                                        </p:tav>
                                        <p:tav tm="100000">
                                          <p:val>
                                            <p:strVal val="#ppt_x"/>
                                          </p:val>
                                        </p:tav>
                                      </p:tavLst>
                                    </p:anim>
                                    <p:anim calcmode="lin" valueType="num">
                                      <p:cBhvr>
                                        <p:cTn id="160"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path" presetSubtype="0" decel="50000" fill="hold" nodeType="clickEffect">
                                  <p:stCondLst>
                                    <p:cond delay="0"/>
                                  </p:stCondLst>
                                  <p:childTnLst>
                                    <p:animMotion origin="layout" path="M 5.55556E-7 4.07407E-6 L -0.46215 0.50671 " pathEditMode="relative" rAng="0" ptsTypes="AA">
                                      <p:cBhvr>
                                        <p:cTn id="164" dur="2000" fill="hold"/>
                                        <p:tgtEl>
                                          <p:spTgt spid="13"/>
                                        </p:tgtEl>
                                        <p:attrNameLst>
                                          <p:attrName>ppt_x</p:attrName>
                                          <p:attrName>ppt_y</p:attrName>
                                        </p:attrNameLst>
                                      </p:cBhvr>
                                      <p:rCtr x="-231" y="253"/>
                                    </p:animMotion>
                                  </p:childTnLst>
                                </p:cTn>
                              </p:par>
                              <p:par>
                                <p:cTn id="165" presetID="6" presetClass="emph" presetSubtype="0" fill="hold" nodeType="withEffect">
                                  <p:stCondLst>
                                    <p:cond delay="0"/>
                                  </p:stCondLst>
                                  <p:childTnLst>
                                    <p:animScale>
                                      <p:cBhvr>
                                        <p:cTn id="166" dur="2000" fill="hold"/>
                                        <p:tgtEl>
                                          <p:spTgt spid="13"/>
                                        </p:tgtEl>
                                      </p:cBhvr>
                                      <p:by x="25000" y="25000"/>
                                    </p:animScale>
                                  </p:childTnLst>
                                </p:cTn>
                              </p:par>
                              <p:par>
                                <p:cTn id="167" presetID="10" presetClass="exit" presetSubtype="0" fill="hold" grpId="1" nodeType="withEffect">
                                  <p:stCondLst>
                                    <p:cond delay="0"/>
                                  </p:stCondLst>
                                  <p:childTnLst>
                                    <p:animEffect transition="out" filter="fade">
                                      <p:cBhvr>
                                        <p:cTn id="168" dur="1000"/>
                                        <p:tgtEl>
                                          <p:spTgt spid="62"/>
                                        </p:tgtEl>
                                      </p:cBhvr>
                                    </p:animEffect>
                                    <p:set>
                                      <p:cBhvr>
                                        <p:cTn id="169" dur="1" fill="hold">
                                          <p:stCondLst>
                                            <p:cond delay="999"/>
                                          </p:stCondLst>
                                        </p:cTn>
                                        <p:tgtEl>
                                          <p:spTgt spid="62"/>
                                        </p:tgtEl>
                                        <p:attrNameLst>
                                          <p:attrName>style.visibility</p:attrName>
                                        </p:attrNameLst>
                                      </p:cBhvr>
                                      <p:to>
                                        <p:strVal val="hidden"/>
                                      </p:to>
                                    </p:set>
                                  </p:childTnLst>
                                </p:cTn>
                              </p:par>
                              <p:par>
                                <p:cTn id="170" presetID="10" presetClass="exit" presetSubtype="0" fill="hold" nodeType="withEffect">
                                  <p:stCondLst>
                                    <p:cond delay="1000"/>
                                  </p:stCondLst>
                                  <p:childTnLst>
                                    <p:animEffect transition="out" filter="fade">
                                      <p:cBhvr>
                                        <p:cTn id="171" dur="1000"/>
                                        <p:tgtEl>
                                          <p:spTgt spid="13"/>
                                        </p:tgtEl>
                                      </p:cBhvr>
                                    </p:animEffect>
                                    <p:set>
                                      <p:cBhvr>
                                        <p:cTn id="172" dur="1" fill="hold">
                                          <p:stCondLst>
                                            <p:cond delay="999"/>
                                          </p:stCondLst>
                                        </p:cTn>
                                        <p:tgtEl>
                                          <p:spTgt spid="13"/>
                                        </p:tgtEl>
                                        <p:attrNameLst>
                                          <p:attrName>style.visibility</p:attrName>
                                        </p:attrNameLst>
                                      </p:cBhvr>
                                      <p:to>
                                        <p:strVal val="hidden"/>
                                      </p:to>
                                    </p:set>
                                  </p:childTnLst>
                                </p:cTn>
                              </p:par>
                              <p:par>
                                <p:cTn id="173" presetID="10" presetClass="entr" presetSubtype="0" fill="hold" nodeType="withEffect">
                                  <p:stCondLst>
                                    <p:cond delay="150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1000"/>
                                        <p:tgtEl>
                                          <p:spTgt spid="24"/>
                                        </p:tgtEl>
                                      </p:cBhvr>
                                    </p:animEffect>
                                  </p:childTnLst>
                                </p:cTn>
                              </p:par>
                              <p:par>
                                <p:cTn id="176" presetID="10" presetClass="entr" presetSubtype="0" fill="hold" grpId="0" nodeType="withEffect">
                                  <p:stCondLst>
                                    <p:cond delay="1500"/>
                                  </p:stCondLst>
                                  <p:childTnLst>
                                    <p:set>
                                      <p:cBhvr>
                                        <p:cTn id="177" dur="1" fill="hold">
                                          <p:stCondLst>
                                            <p:cond delay="0"/>
                                          </p:stCondLst>
                                        </p:cTn>
                                        <p:tgtEl>
                                          <p:spTgt spid="30"/>
                                        </p:tgtEl>
                                        <p:attrNameLst>
                                          <p:attrName>style.visibility</p:attrName>
                                        </p:attrNameLst>
                                      </p:cBhvr>
                                      <p:to>
                                        <p:strVal val="visible"/>
                                      </p:to>
                                    </p:set>
                                    <p:animEffect transition="in" filter="fade">
                                      <p:cBhvr>
                                        <p:cTn id="178" dur="1000"/>
                                        <p:tgtEl>
                                          <p:spTgt spid="30"/>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nodeType="clickEffect">
                                  <p:stCondLst>
                                    <p:cond delay="0"/>
                                  </p:stCondLst>
                                  <p:childTnLst>
                                    <p:set>
                                      <p:cBhvr>
                                        <p:cTn id="182" dur="1" fill="hold">
                                          <p:stCondLst>
                                            <p:cond delay="0"/>
                                          </p:stCondLst>
                                        </p:cTn>
                                        <p:tgtEl>
                                          <p:spTgt spid="12"/>
                                        </p:tgtEl>
                                        <p:attrNameLst>
                                          <p:attrName>style.visibility</p:attrName>
                                        </p:attrNameLst>
                                      </p:cBhvr>
                                      <p:to>
                                        <p:strVal val="visible"/>
                                      </p:to>
                                    </p:set>
                                    <p:anim calcmode="lin" valueType="num">
                                      <p:cBhvr>
                                        <p:cTn id="183" dur="1500" fill="hold"/>
                                        <p:tgtEl>
                                          <p:spTgt spid="12"/>
                                        </p:tgtEl>
                                        <p:attrNameLst>
                                          <p:attrName>ppt_w</p:attrName>
                                        </p:attrNameLst>
                                      </p:cBhvr>
                                      <p:tavLst>
                                        <p:tav tm="0">
                                          <p:val>
                                            <p:fltVal val="0"/>
                                          </p:val>
                                        </p:tav>
                                        <p:tav tm="100000">
                                          <p:val>
                                            <p:strVal val="#ppt_w"/>
                                          </p:val>
                                        </p:tav>
                                      </p:tavLst>
                                    </p:anim>
                                    <p:anim calcmode="lin" valueType="num">
                                      <p:cBhvr>
                                        <p:cTn id="184" dur="1500" fill="hold"/>
                                        <p:tgtEl>
                                          <p:spTgt spid="12"/>
                                        </p:tgtEl>
                                        <p:attrNameLst>
                                          <p:attrName>ppt_h</p:attrName>
                                        </p:attrNameLst>
                                      </p:cBhvr>
                                      <p:tavLst>
                                        <p:tav tm="0">
                                          <p:val>
                                            <p:fltVal val="0"/>
                                          </p:val>
                                        </p:tav>
                                        <p:tav tm="100000">
                                          <p:val>
                                            <p:strVal val="#ppt_h"/>
                                          </p:val>
                                        </p:tav>
                                      </p:tavLst>
                                    </p:anim>
                                    <p:animEffect transition="in" filter="fade">
                                      <p:cBhvr>
                                        <p:cTn id="185" dur="1500"/>
                                        <p:tgtEl>
                                          <p:spTgt spid="12"/>
                                        </p:tgtEl>
                                      </p:cBhvr>
                                    </p:animEffect>
                                  </p:childTnLst>
                                </p:cTn>
                              </p:par>
                              <p:par>
                                <p:cTn id="186" presetID="10" presetClass="entr" presetSubtype="0" fill="hold" grpId="0" nodeType="withEffect">
                                  <p:stCondLst>
                                    <p:cond delay="700"/>
                                  </p:stCondLst>
                                  <p:childTnLst>
                                    <p:set>
                                      <p:cBhvr>
                                        <p:cTn id="187" dur="1" fill="hold">
                                          <p:stCondLst>
                                            <p:cond delay="0"/>
                                          </p:stCondLst>
                                        </p:cTn>
                                        <p:tgtEl>
                                          <p:spTgt spid="63"/>
                                        </p:tgtEl>
                                        <p:attrNameLst>
                                          <p:attrName>style.visibility</p:attrName>
                                        </p:attrNameLst>
                                      </p:cBhvr>
                                      <p:to>
                                        <p:strVal val="visible"/>
                                      </p:to>
                                    </p:set>
                                    <p:animEffect transition="in" filter="fade">
                                      <p:cBhvr>
                                        <p:cTn id="188" dur="1000"/>
                                        <p:tgtEl>
                                          <p:spTgt spid="63"/>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2"/>
                                        </p:tgtEl>
                                        <p:attrNameLst>
                                          <p:attrName>style.visibility</p:attrName>
                                        </p:attrNameLst>
                                      </p:cBhvr>
                                      <p:to>
                                        <p:strVal val="visible"/>
                                      </p:to>
                                    </p:set>
                                    <p:animEffect transition="in" filter="fade">
                                      <p:cBhvr>
                                        <p:cTn id="193" dur="1000"/>
                                        <p:tgtEl>
                                          <p:spTgt spid="2"/>
                                        </p:tgtEl>
                                      </p:cBhvr>
                                    </p:animEffect>
                                  </p:childTnLst>
                                </p:cTn>
                              </p:par>
                            </p:childTnLst>
                          </p:cTn>
                        </p:par>
                        <p:par>
                          <p:cTn id="194" fill="hold">
                            <p:stCondLst>
                              <p:cond delay="1000"/>
                            </p:stCondLst>
                            <p:childTnLst>
                              <p:par>
                                <p:cTn id="195" presetID="1" presetClass="entr" presetSubtype="0" fill="hold" nodeType="afterEffect">
                                  <p:stCondLst>
                                    <p:cond delay="0"/>
                                  </p:stCondLst>
                                  <p:childTnLst>
                                    <p:set>
                                      <p:cBhvr>
                                        <p:cTn id="196" dur="1" fill="hold">
                                          <p:stCondLst>
                                            <p:cond delay="0"/>
                                          </p:stCondLst>
                                        </p:cTn>
                                        <p:tgtEl>
                                          <p:spTgt spid="3"/>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4"/>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35" presetClass="path" presetSubtype="0" repeatCount="5000" accel="50000" decel="50000" fill="hold" nodeType="clickEffect">
                                  <p:stCondLst>
                                    <p:cond delay="0"/>
                                  </p:stCondLst>
                                  <p:childTnLst>
                                    <p:animMotion origin="layout" path="M 1.66667E-6 4.81481E-6 L -0.17604 -0.06644 " pathEditMode="relative" rAng="0" ptsTypes="AA">
                                      <p:cBhvr>
                                        <p:cTn id="204" dur="700" fill="hold"/>
                                        <p:tgtEl>
                                          <p:spTgt spid="3"/>
                                        </p:tgtEl>
                                        <p:attrNameLst>
                                          <p:attrName>ppt_x</p:attrName>
                                          <p:attrName>ppt_y</p:attrName>
                                        </p:attrNameLst>
                                      </p:cBhvr>
                                      <p:rCtr x="-88" y="-33"/>
                                    </p:animMotion>
                                  </p:childTnLst>
                                </p:cTn>
                              </p:par>
                              <p:par>
                                <p:cTn id="205" presetID="35" presetClass="path" presetSubtype="0" repeatCount="5000" accel="50000" decel="50000" fill="hold" nodeType="withEffect">
                                  <p:stCondLst>
                                    <p:cond delay="0"/>
                                  </p:stCondLst>
                                  <p:childTnLst>
                                    <p:animMotion origin="layout" path="M 2.5E-6 1.11111E-6 L -0.05261 0.08542 " pathEditMode="relative" rAng="0" ptsTypes="AA">
                                      <p:cBhvr>
                                        <p:cTn id="206" dur="700" fill="hold"/>
                                        <p:tgtEl>
                                          <p:spTgt spid="4"/>
                                        </p:tgtEl>
                                        <p:attrNameLst>
                                          <p:attrName>ppt_x</p:attrName>
                                          <p:attrName>ppt_y</p:attrName>
                                        </p:attrNameLst>
                                      </p:cBhvr>
                                      <p:rCtr x="-26" y="43"/>
                                    </p:animMotion>
                                  </p:childTnLst>
                                </p:cTn>
                              </p:par>
                              <p:par>
                                <p:cTn id="207" presetID="35" presetClass="path" presetSubtype="0" repeatCount="5000" accel="50000" decel="50000" fill="hold" nodeType="withEffect">
                                  <p:stCondLst>
                                    <p:cond delay="0"/>
                                  </p:stCondLst>
                                  <p:childTnLst>
                                    <p:animMotion origin="layout" path="M 1.66667E-6 2.96296E-6 L -0.08438 0.02546 " pathEditMode="relative" rAng="0" ptsTypes="AA">
                                      <p:cBhvr>
                                        <p:cTn id="208" dur="700" fill="hold"/>
                                        <p:tgtEl>
                                          <p:spTgt spid="5"/>
                                        </p:tgtEl>
                                        <p:attrNameLst>
                                          <p:attrName>ppt_x</p:attrName>
                                          <p:attrName>ppt_y</p:attrName>
                                        </p:attrNameLst>
                                      </p:cBhvr>
                                      <p:rCtr x="-42" y="13"/>
                                    </p:animMotion>
                                  </p:childTnLst>
                                </p:cTn>
                              </p:par>
                              <p:par>
                                <p:cTn id="209" presetID="6" presetClass="emph" presetSubtype="0" repeatCount="5000" fill="hold" nodeType="withEffect">
                                  <p:stCondLst>
                                    <p:cond delay="0"/>
                                  </p:stCondLst>
                                  <p:childTnLst>
                                    <p:animScale>
                                      <p:cBhvr>
                                        <p:cTn id="210" dur="700" fill="hold"/>
                                        <p:tgtEl>
                                          <p:spTgt spid="3"/>
                                        </p:tgtEl>
                                      </p:cBhvr>
                                      <p:by x="300000" y="300000"/>
                                    </p:animScale>
                                  </p:childTnLst>
                                </p:cTn>
                              </p:par>
                              <p:par>
                                <p:cTn id="211" presetID="6" presetClass="emph" presetSubtype="0" repeatCount="5000" fill="hold" nodeType="withEffect">
                                  <p:stCondLst>
                                    <p:cond delay="0"/>
                                  </p:stCondLst>
                                  <p:childTnLst>
                                    <p:animScale>
                                      <p:cBhvr>
                                        <p:cTn id="212" dur="700" fill="hold"/>
                                        <p:tgtEl>
                                          <p:spTgt spid="4"/>
                                        </p:tgtEl>
                                      </p:cBhvr>
                                      <p:by x="300000" y="300000"/>
                                    </p:animScale>
                                  </p:childTnLst>
                                </p:cTn>
                              </p:par>
                              <p:par>
                                <p:cTn id="213" presetID="6" presetClass="emph" presetSubtype="0" repeatCount="5000" fill="hold" nodeType="withEffect">
                                  <p:stCondLst>
                                    <p:cond delay="0"/>
                                  </p:stCondLst>
                                  <p:childTnLst>
                                    <p:animScale>
                                      <p:cBhvr>
                                        <p:cTn id="214" dur="700" fill="hold"/>
                                        <p:tgtEl>
                                          <p:spTgt spid="5"/>
                                        </p:tgtEl>
                                      </p:cBhvr>
                                      <p:by x="300000" y="300000"/>
                                    </p:animScale>
                                  </p:childTnLst>
                                </p:cTn>
                              </p:par>
                              <p:par>
                                <p:cTn id="215" presetID="9" presetClass="entr" presetSubtype="0" fill="hold" nodeType="withEffect">
                                  <p:stCondLst>
                                    <p:cond delay="4000"/>
                                  </p:stCondLst>
                                  <p:childTnLst>
                                    <p:set>
                                      <p:cBhvr>
                                        <p:cTn id="216" dur="1" fill="hold">
                                          <p:stCondLst>
                                            <p:cond delay="0"/>
                                          </p:stCondLst>
                                        </p:cTn>
                                        <p:tgtEl>
                                          <p:spTgt spid="46"/>
                                        </p:tgtEl>
                                        <p:attrNameLst>
                                          <p:attrName>style.visibility</p:attrName>
                                        </p:attrNameLst>
                                      </p:cBhvr>
                                      <p:to>
                                        <p:strVal val="visible"/>
                                      </p:to>
                                    </p:set>
                                    <p:animEffect transition="in" filter="dissolve">
                                      <p:cBhvr>
                                        <p:cTn id="217" dur="1200"/>
                                        <p:tgtEl>
                                          <p:spTgt spid="46"/>
                                        </p:tgtEl>
                                      </p:cBhvr>
                                    </p:animEffect>
                                  </p:childTnLst>
                                </p:cTn>
                              </p:par>
                              <p:par>
                                <p:cTn id="218" presetID="9" presetClass="entr" presetSubtype="0" fill="hold" nodeType="withEffect">
                                  <p:stCondLst>
                                    <p:cond delay="4000"/>
                                  </p:stCondLst>
                                  <p:childTnLst>
                                    <p:set>
                                      <p:cBhvr>
                                        <p:cTn id="219" dur="1" fill="hold">
                                          <p:stCondLst>
                                            <p:cond delay="0"/>
                                          </p:stCondLst>
                                        </p:cTn>
                                        <p:tgtEl>
                                          <p:spTgt spid="41"/>
                                        </p:tgtEl>
                                        <p:attrNameLst>
                                          <p:attrName>style.visibility</p:attrName>
                                        </p:attrNameLst>
                                      </p:cBhvr>
                                      <p:to>
                                        <p:strVal val="visible"/>
                                      </p:to>
                                    </p:set>
                                    <p:animEffect transition="in" filter="dissolve">
                                      <p:cBhvr>
                                        <p:cTn id="220" dur="1200"/>
                                        <p:tgtEl>
                                          <p:spTgt spid="41"/>
                                        </p:tgtEl>
                                      </p:cBhvr>
                                    </p:animEffect>
                                  </p:childTnLst>
                                </p:cTn>
                              </p:par>
                              <p:par>
                                <p:cTn id="221" presetID="9" presetClass="entr" presetSubtype="0" fill="hold" nodeType="withEffect">
                                  <p:stCondLst>
                                    <p:cond delay="4000"/>
                                  </p:stCondLst>
                                  <p:childTnLst>
                                    <p:set>
                                      <p:cBhvr>
                                        <p:cTn id="222" dur="1" fill="hold">
                                          <p:stCondLst>
                                            <p:cond delay="0"/>
                                          </p:stCondLst>
                                        </p:cTn>
                                        <p:tgtEl>
                                          <p:spTgt spid="23"/>
                                        </p:tgtEl>
                                        <p:attrNameLst>
                                          <p:attrName>style.visibility</p:attrName>
                                        </p:attrNameLst>
                                      </p:cBhvr>
                                      <p:to>
                                        <p:strVal val="visible"/>
                                      </p:to>
                                    </p:set>
                                    <p:animEffect transition="in" filter="dissolve">
                                      <p:cBhvr>
                                        <p:cTn id="223" dur="1200"/>
                                        <p:tgtEl>
                                          <p:spTgt spid="23"/>
                                        </p:tgtEl>
                                      </p:cBhvr>
                                    </p:animEffect>
                                  </p:childTnLst>
                                </p:cTn>
                              </p:par>
                              <p:par>
                                <p:cTn id="224" presetID="10" presetClass="exit" presetSubtype="0" fill="hold" nodeType="withEffect">
                                  <p:stCondLst>
                                    <p:cond delay="4700"/>
                                  </p:stCondLst>
                                  <p:childTnLst>
                                    <p:animEffect transition="out" filter="fade">
                                      <p:cBhvr>
                                        <p:cTn id="225" dur="1000"/>
                                        <p:tgtEl>
                                          <p:spTgt spid="22"/>
                                        </p:tgtEl>
                                      </p:cBhvr>
                                    </p:animEffect>
                                    <p:set>
                                      <p:cBhvr>
                                        <p:cTn id="226" dur="1" fill="hold">
                                          <p:stCondLst>
                                            <p:cond delay="999"/>
                                          </p:stCondLst>
                                        </p:cTn>
                                        <p:tgtEl>
                                          <p:spTgt spid="22"/>
                                        </p:tgtEl>
                                        <p:attrNameLst>
                                          <p:attrName>style.visibility</p:attrName>
                                        </p:attrNameLst>
                                      </p:cBhvr>
                                      <p:to>
                                        <p:strVal val="hidden"/>
                                      </p:to>
                                    </p:set>
                                  </p:childTnLst>
                                </p:cTn>
                              </p:par>
                              <p:par>
                                <p:cTn id="227" presetID="10" presetClass="exit" presetSubtype="0" fill="hold" nodeType="withEffect">
                                  <p:stCondLst>
                                    <p:cond delay="4700"/>
                                  </p:stCondLst>
                                  <p:childTnLst>
                                    <p:animEffect transition="out" filter="fade">
                                      <p:cBhvr>
                                        <p:cTn id="228" dur="1000"/>
                                        <p:tgtEl>
                                          <p:spTgt spid="40"/>
                                        </p:tgtEl>
                                      </p:cBhvr>
                                    </p:animEffect>
                                    <p:set>
                                      <p:cBhvr>
                                        <p:cTn id="229" dur="1" fill="hold">
                                          <p:stCondLst>
                                            <p:cond delay="999"/>
                                          </p:stCondLst>
                                        </p:cTn>
                                        <p:tgtEl>
                                          <p:spTgt spid="40"/>
                                        </p:tgtEl>
                                        <p:attrNameLst>
                                          <p:attrName>style.visibility</p:attrName>
                                        </p:attrNameLst>
                                      </p:cBhvr>
                                      <p:to>
                                        <p:strVal val="hidden"/>
                                      </p:to>
                                    </p:set>
                                  </p:childTnLst>
                                </p:cTn>
                              </p:par>
                              <p:par>
                                <p:cTn id="230" presetID="10" presetClass="exit" presetSubtype="0" fill="hold" nodeType="withEffect">
                                  <p:stCondLst>
                                    <p:cond delay="4700"/>
                                  </p:stCondLst>
                                  <p:childTnLst>
                                    <p:animEffect transition="out" filter="fade">
                                      <p:cBhvr>
                                        <p:cTn id="231" dur="1000"/>
                                        <p:tgtEl>
                                          <p:spTgt spid="45"/>
                                        </p:tgtEl>
                                      </p:cBhvr>
                                    </p:animEffect>
                                    <p:set>
                                      <p:cBhvr>
                                        <p:cTn id="232" dur="1" fill="hold">
                                          <p:stCondLst>
                                            <p:cond delay="999"/>
                                          </p:stCondLst>
                                        </p:cTn>
                                        <p:tgtEl>
                                          <p:spTgt spid="45"/>
                                        </p:tgtEl>
                                        <p:attrNameLst>
                                          <p:attrName>style.visibility</p:attrName>
                                        </p:attrNameLst>
                                      </p:cBhvr>
                                      <p:to>
                                        <p:strVal val="hidden"/>
                                      </p:to>
                                    </p:set>
                                  </p:childTnLst>
                                </p:cTn>
                              </p:par>
                            </p:childTnLst>
                          </p:cTn>
                        </p:par>
                        <p:par>
                          <p:cTn id="233" fill="hold">
                            <p:stCondLst>
                              <p:cond delay="5700"/>
                            </p:stCondLst>
                            <p:childTnLst>
                              <p:par>
                                <p:cTn id="234" presetID="1" presetClass="exit" presetSubtype="0" fill="hold" nodeType="afterEffect">
                                  <p:stCondLst>
                                    <p:cond delay="0"/>
                                  </p:stCondLst>
                                  <p:childTnLst>
                                    <p:set>
                                      <p:cBhvr>
                                        <p:cTn id="235" dur="1" fill="hold">
                                          <p:stCondLst>
                                            <p:cond delay="0"/>
                                          </p:stCondLst>
                                        </p:cTn>
                                        <p:tgtEl>
                                          <p:spTgt spid="3"/>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4"/>
                                        </p:tgtEl>
                                        <p:attrNameLst>
                                          <p:attrName>style.visibility</p:attrName>
                                        </p:attrNameLst>
                                      </p:cBhvr>
                                      <p:to>
                                        <p:strVal val="hidden"/>
                                      </p:to>
                                    </p:set>
                                  </p:childTnLst>
                                </p:cTn>
                              </p:par>
                              <p:par>
                                <p:cTn id="238" presetID="1" presetClass="exit" presetSubtype="0" fill="hold" nodeType="withEffect">
                                  <p:stCondLst>
                                    <p:cond delay="0"/>
                                  </p:stCondLst>
                                  <p:childTnLst>
                                    <p:set>
                                      <p:cBhvr>
                                        <p:cTn id="239" dur="1" fill="hold">
                                          <p:stCondLst>
                                            <p:cond delay="0"/>
                                          </p:stCondLst>
                                        </p:cTn>
                                        <p:tgtEl>
                                          <p:spTgt spid="5"/>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42" presetClass="path" presetSubtype="0" decel="50000" fill="hold" nodeType="clickEffect">
                                  <p:stCondLst>
                                    <p:cond delay="0"/>
                                  </p:stCondLst>
                                  <p:childTnLst>
                                    <p:animMotion origin="layout" path="M 5.55556E-7 3.33333E-6 L -0.12049 0.49236 " pathEditMode="relative" rAng="0" ptsTypes="AA">
                                      <p:cBhvr>
                                        <p:cTn id="243" dur="2000" fill="hold"/>
                                        <p:tgtEl>
                                          <p:spTgt spid="12"/>
                                        </p:tgtEl>
                                        <p:attrNameLst>
                                          <p:attrName>ppt_x</p:attrName>
                                          <p:attrName>ppt_y</p:attrName>
                                        </p:attrNameLst>
                                      </p:cBhvr>
                                      <p:rCtr x="-60" y="246"/>
                                    </p:animMotion>
                                  </p:childTnLst>
                                </p:cTn>
                              </p:par>
                            </p:childTnLst>
                          </p:cTn>
                        </p:par>
                        <p:par>
                          <p:cTn id="244" fill="hold">
                            <p:stCondLst>
                              <p:cond delay="2000"/>
                            </p:stCondLst>
                            <p:childTnLst>
                              <p:par>
                                <p:cTn id="245" presetID="10" presetClass="entr" presetSubtype="0" fill="hold" nodeType="afterEffect">
                                  <p:stCondLst>
                                    <p:cond delay="0"/>
                                  </p:stCondLst>
                                  <p:childTnLst>
                                    <p:set>
                                      <p:cBhvr>
                                        <p:cTn id="246" dur="1" fill="hold">
                                          <p:stCondLst>
                                            <p:cond delay="0"/>
                                          </p:stCondLst>
                                        </p:cTn>
                                        <p:tgtEl>
                                          <p:spTgt spid="9"/>
                                        </p:tgtEl>
                                        <p:attrNameLst>
                                          <p:attrName>style.visibility</p:attrName>
                                        </p:attrNameLst>
                                      </p:cBhvr>
                                      <p:to>
                                        <p:strVal val="visible"/>
                                      </p:to>
                                    </p:set>
                                    <p:animEffect transition="in" filter="fade">
                                      <p:cBhvr>
                                        <p:cTn id="247" dur="2000"/>
                                        <p:tgtEl>
                                          <p:spTgt spid="9"/>
                                        </p:tgtEl>
                                      </p:cBhvr>
                                    </p:animEffect>
                                  </p:childTnLst>
                                </p:cTn>
                              </p:par>
                              <p:par>
                                <p:cTn id="248" presetID="6" presetClass="emph" presetSubtype="0" fill="hold" nodeType="withEffect">
                                  <p:stCondLst>
                                    <p:cond delay="0"/>
                                  </p:stCondLst>
                                  <p:childTnLst>
                                    <p:animScale>
                                      <p:cBhvr>
                                        <p:cTn id="249" dur="2000" fill="hold"/>
                                        <p:tgtEl>
                                          <p:spTgt spid="12"/>
                                        </p:tgtEl>
                                      </p:cBhvr>
                                      <p:by x="25000" y="25000"/>
                                    </p:animScale>
                                  </p:childTnLst>
                                </p:cTn>
                              </p:par>
                              <p:par>
                                <p:cTn id="250" presetID="10" presetClass="exit" presetSubtype="0" fill="hold" grpId="1" nodeType="withEffect">
                                  <p:stCondLst>
                                    <p:cond delay="0"/>
                                  </p:stCondLst>
                                  <p:childTnLst>
                                    <p:animEffect transition="out" filter="fade">
                                      <p:cBhvr>
                                        <p:cTn id="251" dur="1000"/>
                                        <p:tgtEl>
                                          <p:spTgt spid="63"/>
                                        </p:tgtEl>
                                      </p:cBhvr>
                                    </p:animEffect>
                                    <p:set>
                                      <p:cBhvr>
                                        <p:cTn id="252" dur="1" fill="hold">
                                          <p:stCondLst>
                                            <p:cond delay="999"/>
                                          </p:stCondLst>
                                        </p:cTn>
                                        <p:tgtEl>
                                          <p:spTgt spid="63"/>
                                        </p:tgtEl>
                                        <p:attrNameLst>
                                          <p:attrName>style.visibility</p:attrName>
                                        </p:attrNameLst>
                                      </p:cBhvr>
                                      <p:to>
                                        <p:strVal val="hidden"/>
                                      </p:to>
                                    </p:set>
                                  </p:childTnLst>
                                </p:cTn>
                              </p:par>
                              <p:par>
                                <p:cTn id="253" presetID="10" presetClass="exit" presetSubtype="0" fill="hold" nodeType="withEffect">
                                  <p:stCondLst>
                                    <p:cond delay="1000"/>
                                  </p:stCondLst>
                                  <p:childTnLst>
                                    <p:animEffect transition="out" filter="fade">
                                      <p:cBhvr>
                                        <p:cTn id="254" dur="1000"/>
                                        <p:tgtEl>
                                          <p:spTgt spid="12"/>
                                        </p:tgtEl>
                                      </p:cBhvr>
                                    </p:animEffect>
                                    <p:set>
                                      <p:cBhvr>
                                        <p:cTn id="255" dur="1" fill="hold">
                                          <p:stCondLst>
                                            <p:cond delay="999"/>
                                          </p:stCondLst>
                                        </p:cTn>
                                        <p:tgtEl>
                                          <p:spTgt spid="12"/>
                                        </p:tgtEl>
                                        <p:attrNameLst>
                                          <p:attrName>style.visibility</p:attrName>
                                        </p:attrNameLst>
                                      </p:cBhvr>
                                      <p:to>
                                        <p:strVal val="hidden"/>
                                      </p:to>
                                    </p:set>
                                  </p:childTnLst>
                                </p:cTn>
                              </p:par>
                              <p:par>
                                <p:cTn id="256" presetID="1" presetClass="exit" presetSubtype="0" fill="hold" nodeType="withEffect">
                                  <p:stCondLst>
                                    <p:cond delay="1500"/>
                                  </p:stCondLst>
                                  <p:childTnLst>
                                    <p:set>
                                      <p:cBhvr>
                                        <p:cTn id="257" dur="1" fill="hold">
                                          <p:stCondLst>
                                            <p:cond delay="0"/>
                                          </p:stCondLst>
                                        </p:cTn>
                                        <p:tgtEl>
                                          <p:spTgt spid="45"/>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53" presetClass="entr" presetSubtype="0" fill="hold" nodeType="clickEffect">
                                  <p:stCondLst>
                                    <p:cond delay="0"/>
                                  </p:stCondLst>
                                  <p:childTnLst>
                                    <p:set>
                                      <p:cBhvr>
                                        <p:cTn id="261" dur="1" fill="hold">
                                          <p:stCondLst>
                                            <p:cond delay="0"/>
                                          </p:stCondLst>
                                        </p:cTn>
                                        <p:tgtEl>
                                          <p:spTgt spid="11"/>
                                        </p:tgtEl>
                                        <p:attrNameLst>
                                          <p:attrName>style.visibility</p:attrName>
                                        </p:attrNameLst>
                                      </p:cBhvr>
                                      <p:to>
                                        <p:strVal val="visible"/>
                                      </p:to>
                                    </p:set>
                                    <p:anim calcmode="lin" valueType="num">
                                      <p:cBhvr>
                                        <p:cTn id="262" dur="1500" fill="hold"/>
                                        <p:tgtEl>
                                          <p:spTgt spid="11"/>
                                        </p:tgtEl>
                                        <p:attrNameLst>
                                          <p:attrName>ppt_w</p:attrName>
                                        </p:attrNameLst>
                                      </p:cBhvr>
                                      <p:tavLst>
                                        <p:tav tm="0">
                                          <p:val>
                                            <p:fltVal val="0"/>
                                          </p:val>
                                        </p:tav>
                                        <p:tav tm="100000">
                                          <p:val>
                                            <p:strVal val="#ppt_w"/>
                                          </p:val>
                                        </p:tav>
                                      </p:tavLst>
                                    </p:anim>
                                    <p:anim calcmode="lin" valueType="num">
                                      <p:cBhvr>
                                        <p:cTn id="263" dur="1500" fill="hold"/>
                                        <p:tgtEl>
                                          <p:spTgt spid="11"/>
                                        </p:tgtEl>
                                        <p:attrNameLst>
                                          <p:attrName>ppt_h</p:attrName>
                                        </p:attrNameLst>
                                      </p:cBhvr>
                                      <p:tavLst>
                                        <p:tav tm="0">
                                          <p:val>
                                            <p:fltVal val="0"/>
                                          </p:val>
                                        </p:tav>
                                        <p:tav tm="100000">
                                          <p:val>
                                            <p:strVal val="#ppt_h"/>
                                          </p:val>
                                        </p:tav>
                                      </p:tavLst>
                                    </p:anim>
                                    <p:animEffect transition="in" filter="fade">
                                      <p:cBhvr>
                                        <p:cTn id="264" dur="1500"/>
                                        <p:tgtEl>
                                          <p:spTgt spid="11"/>
                                        </p:tgtEl>
                                      </p:cBhvr>
                                    </p:animEffect>
                                  </p:childTnLst>
                                </p:cTn>
                              </p:par>
                              <p:par>
                                <p:cTn id="265" presetID="10" presetClass="entr" presetSubtype="0" fill="hold" grpId="0" nodeType="withEffect">
                                  <p:stCondLst>
                                    <p:cond delay="700"/>
                                  </p:stCondLst>
                                  <p:childTnLst>
                                    <p:set>
                                      <p:cBhvr>
                                        <p:cTn id="266" dur="1" fill="hold">
                                          <p:stCondLst>
                                            <p:cond delay="0"/>
                                          </p:stCondLst>
                                        </p:cTn>
                                        <p:tgtEl>
                                          <p:spTgt spid="64"/>
                                        </p:tgtEl>
                                        <p:attrNameLst>
                                          <p:attrName>style.visibility</p:attrName>
                                        </p:attrNameLst>
                                      </p:cBhvr>
                                      <p:to>
                                        <p:strVal val="visible"/>
                                      </p:to>
                                    </p:set>
                                    <p:animEffect transition="in" filter="fade">
                                      <p:cBhvr>
                                        <p:cTn id="267" dur="1000"/>
                                        <p:tgtEl>
                                          <p:spTgt spid="64"/>
                                        </p:tgtEl>
                                      </p:cBhvr>
                                    </p:animEffect>
                                  </p:childTnLst>
                                </p:cTn>
                              </p:par>
                            </p:childTnLst>
                          </p:cTn>
                        </p:par>
                      </p:childTnLst>
                    </p:cTn>
                  </p:par>
                  <p:par>
                    <p:cTn id="268" fill="hold">
                      <p:stCondLst>
                        <p:cond delay="indefinite"/>
                      </p:stCondLst>
                      <p:childTnLst>
                        <p:par>
                          <p:cTn id="269" fill="hold">
                            <p:stCondLst>
                              <p:cond delay="0"/>
                            </p:stCondLst>
                            <p:childTnLst>
                              <p:par>
                                <p:cTn id="270" presetID="9" presetClass="entr" presetSubtype="0" fill="hold" nodeType="clickEffect">
                                  <p:stCondLst>
                                    <p:cond delay="0"/>
                                  </p:stCondLst>
                                  <p:childTnLst>
                                    <p:set>
                                      <p:cBhvr>
                                        <p:cTn id="271" dur="1" fill="hold">
                                          <p:stCondLst>
                                            <p:cond delay="0"/>
                                          </p:stCondLst>
                                        </p:cTn>
                                        <p:tgtEl>
                                          <p:spTgt spid="48"/>
                                        </p:tgtEl>
                                        <p:attrNameLst>
                                          <p:attrName>style.visibility</p:attrName>
                                        </p:attrNameLst>
                                      </p:cBhvr>
                                      <p:to>
                                        <p:strVal val="visible"/>
                                      </p:to>
                                    </p:set>
                                    <p:animEffect transition="in" filter="dissolve">
                                      <p:cBhvr>
                                        <p:cTn id="272" dur="500"/>
                                        <p:tgtEl>
                                          <p:spTgt spid="48"/>
                                        </p:tgtEl>
                                      </p:cBhvr>
                                    </p:animEffect>
                                  </p:childTnLst>
                                </p:cTn>
                              </p:par>
                            </p:childTnLst>
                          </p:cTn>
                        </p:par>
                        <p:par>
                          <p:cTn id="273" fill="hold">
                            <p:stCondLst>
                              <p:cond delay="500"/>
                            </p:stCondLst>
                            <p:childTnLst>
                              <p:par>
                                <p:cTn id="274" presetID="26" presetClass="emph" presetSubtype="0" fill="hold" nodeType="afterEffect">
                                  <p:stCondLst>
                                    <p:cond delay="0"/>
                                  </p:stCondLst>
                                  <p:childTnLst>
                                    <p:animEffect transition="out" filter="fade">
                                      <p:cBhvr>
                                        <p:cTn id="275" dur="500" tmFilter="0, 0; .2, .5; .8, .5; 1, 0"/>
                                        <p:tgtEl>
                                          <p:spTgt spid="48"/>
                                        </p:tgtEl>
                                      </p:cBhvr>
                                    </p:animEffect>
                                    <p:animScale>
                                      <p:cBhvr>
                                        <p:cTn id="276" dur="250" autoRev="1" fill="hold"/>
                                        <p:tgtEl>
                                          <p:spTgt spid="48"/>
                                        </p:tgtEl>
                                      </p:cBhvr>
                                      <p:by x="105000" y="105000"/>
                                    </p:animScale>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7"/>
                                        </p:tgtEl>
                                        <p:attrNameLst>
                                          <p:attrName>style.visibility</p:attrName>
                                        </p:attrNameLst>
                                      </p:cBhvr>
                                      <p:to>
                                        <p:strVal val="visible"/>
                                      </p:to>
                                    </p:set>
                                    <p:animEffect transition="in" filter="fade">
                                      <p:cBhvr>
                                        <p:cTn id="281" dur="1000"/>
                                        <p:tgtEl>
                                          <p:spTgt spid="7"/>
                                        </p:tgtEl>
                                      </p:cBhvr>
                                    </p:animEffect>
                                  </p:childTnLst>
                                </p:cTn>
                              </p:par>
                            </p:childTnLst>
                          </p:cTn>
                        </p:par>
                        <p:par>
                          <p:cTn id="282" fill="hold">
                            <p:stCondLst>
                              <p:cond delay="1000"/>
                            </p:stCondLst>
                            <p:childTnLst>
                              <p:par>
                                <p:cTn id="283" presetID="42" presetClass="entr" presetSubtype="0" fill="hold" nodeType="afterEffect">
                                  <p:stCondLst>
                                    <p:cond delay="0"/>
                                  </p:stCondLst>
                                  <p:childTnLst>
                                    <p:set>
                                      <p:cBhvr>
                                        <p:cTn id="284" dur="1" fill="hold">
                                          <p:stCondLst>
                                            <p:cond delay="0"/>
                                          </p:stCondLst>
                                        </p:cTn>
                                        <p:tgtEl>
                                          <p:spTgt spid="8"/>
                                        </p:tgtEl>
                                        <p:attrNameLst>
                                          <p:attrName>style.visibility</p:attrName>
                                        </p:attrNameLst>
                                      </p:cBhvr>
                                      <p:to>
                                        <p:strVal val="visible"/>
                                      </p:to>
                                    </p:set>
                                    <p:animEffect transition="in" filter="fade">
                                      <p:cBhvr>
                                        <p:cTn id="285" dur="1000"/>
                                        <p:tgtEl>
                                          <p:spTgt spid="8"/>
                                        </p:tgtEl>
                                      </p:cBhvr>
                                    </p:animEffect>
                                    <p:anim calcmode="lin" valueType="num">
                                      <p:cBhvr>
                                        <p:cTn id="286" dur="1000" fill="hold"/>
                                        <p:tgtEl>
                                          <p:spTgt spid="8"/>
                                        </p:tgtEl>
                                        <p:attrNameLst>
                                          <p:attrName>ppt_x</p:attrName>
                                        </p:attrNameLst>
                                      </p:cBhvr>
                                      <p:tavLst>
                                        <p:tav tm="0">
                                          <p:val>
                                            <p:strVal val="#ppt_x"/>
                                          </p:val>
                                        </p:tav>
                                        <p:tav tm="100000">
                                          <p:val>
                                            <p:strVal val="#ppt_x"/>
                                          </p:val>
                                        </p:tav>
                                      </p:tavLst>
                                    </p:anim>
                                    <p:anim calcmode="lin" valueType="num">
                                      <p:cBhvr>
                                        <p:cTn id="287" dur="1000" fill="hold"/>
                                        <p:tgtEl>
                                          <p:spTgt spid="8"/>
                                        </p:tgtEl>
                                        <p:attrNameLst>
                                          <p:attrName>ppt_y</p:attrName>
                                        </p:attrNameLst>
                                      </p:cBhvr>
                                      <p:tavLst>
                                        <p:tav tm="0">
                                          <p:val>
                                            <p:strVal val="#ppt_y+.1"/>
                                          </p:val>
                                        </p:tav>
                                        <p:tav tm="100000">
                                          <p:val>
                                            <p:strVal val="#ppt_y"/>
                                          </p:val>
                                        </p:tav>
                                      </p:tavLst>
                                    </p:anim>
                                  </p:childTnLst>
                                </p:cTn>
                              </p:par>
                              <p:par>
                                <p:cTn id="288" presetID="1" presetClass="entr" presetSubtype="0" fill="hold" nodeType="withEffect">
                                  <p:stCondLst>
                                    <p:cond delay="0"/>
                                  </p:stCondLst>
                                  <p:childTnLst>
                                    <p:set>
                                      <p:cBhvr>
                                        <p:cTn id="289" dur="1" fill="hold">
                                          <p:stCondLst>
                                            <p:cond delay="0"/>
                                          </p:stCondLst>
                                        </p:cTn>
                                        <p:tgtEl>
                                          <p:spTgt spid="6"/>
                                        </p:tgtEl>
                                        <p:attrNameLst>
                                          <p:attrName>style.visibility</p:attrName>
                                        </p:attrNameLst>
                                      </p:cBhvr>
                                      <p:to>
                                        <p:strVal val="visible"/>
                                      </p:to>
                                    </p:set>
                                  </p:childTnLst>
                                </p:cTn>
                              </p:par>
                            </p:childTnLst>
                          </p:cTn>
                        </p:par>
                      </p:childTnLst>
                    </p:cTn>
                  </p:par>
                  <p:par>
                    <p:cTn id="290" fill="hold">
                      <p:stCondLst>
                        <p:cond delay="indefinite"/>
                      </p:stCondLst>
                      <p:childTnLst>
                        <p:par>
                          <p:cTn id="291" fill="hold">
                            <p:stCondLst>
                              <p:cond delay="0"/>
                            </p:stCondLst>
                            <p:childTnLst>
                              <p:par>
                                <p:cTn id="292" presetID="42" presetClass="path" presetSubtype="0" decel="50000" fill="hold" nodeType="clickEffect">
                                  <p:stCondLst>
                                    <p:cond delay="0"/>
                                  </p:stCondLst>
                                  <p:childTnLst>
                                    <p:animMotion origin="layout" path="M -1.11111E-6 4.07407E-6 L -0.63819 0.67338 " pathEditMode="relative" rAng="0" ptsTypes="AA">
                                      <p:cBhvr>
                                        <p:cTn id="293" dur="2000" fill="hold"/>
                                        <p:tgtEl>
                                          <p:spTgt spid="11"/>
                                        </p:tgtEl>
                                        <p:attrNameLst>
                                          <p:attrName>ppt_x</p:attrName>
                                          <p:attrName>ppt_y</p:attrName>
                                        </p:attrNameLst>
                                      </p:cBhvr>
                                      <p:rCtr x="-319" y="337"/>
                                    </p:animMotion>
                                  </p:childTnLst>
                                </p:cTn>
                              </p:par>
                              <p:par>
                                <p:cTn id="294" presetID="6" presetClass="emph" presetSubtype="0" fill="hold" nodeType="withEffect">
                                  <p:stCondLst>
                                    <p:cond delay="0"/>
                                  </p:stCondLst>
                                  <p:childTnLst>
                                    <p:animScale>
                                      <p:cBhvr>
                                        <p:cTn id="295" dur="2000" fill="hold"/>
                                        <p:tgtEl>
                                          <p:spTgt spid="11"/>
                                        </p:tgtEl>
                                      </p:cBhvr>
                                      <p:by x="25000" y="25000"/>
                                    </p:animScale>
                                  </p:childTnLst>
                                </p:cTn>
                              </p:par>
                              <p:par>
                                <p:cTn id="296" presetID="10" presetClass="exit" presetSubtype="0" fill="hold" grpId="1" nodeType="withEffect">
                                  <p:stCondLst>
                                    <p:cond delay="0"/>
                                  </p:stCondLst>
                                  <p:childTnLst>
                                    <p:animEffect transition="out" filter="fade">
                                      <p:cBhvr>
                                        <p:cTn id="297" dur="1000"/>
                                        <p:tgtEl>
                                          <p:spTgt spid="64"/>
                                        </p:tgtEl>
                                      </p:cBhvr>
                                    </p:animEffect>
                                    <p:set>
                                      <p:cBhvr>
                                        <p:cTn id="298" dur="1" fill="hold">
                                          <p:stCondLst>
                                            <p:cond delay="999"/>
                                          </p:stCondLst>
                                        </p:cTn>
                                        <p:tgtEl>
                                          <p:spTgt spid="64"/>
                                        </p:tgtEl>
                                        <p:attrNameLst>
                                          <p:attrName>style.visibility</p:attrName>
                                        </p:attrNameLst>
                                      </p:cBhvr>
                                      <p:to>
                                        <p:strVal val="hidden"/>
                                      </p:to>
                                    </p:set>
                                  </p:childTnLst>
                                </p:cTn>
                              </p:par>
                              <p:par>
                                <p:cTn id="299" presetID="10" presetClass="exit" presetSubtype="0" fill="hold" nodeType="withEffect">
                                  <p:stCondLst>
                                    <p:cond delay="1000"/>
                                  </p:stCondLst>
                                  <p:childTnLst>
                                    <p:animEffect transition="out" filter="fade">
                                      <p:cBhvr>
                                        <p:cTn id="300" dur="1000"/>
                                        <p:tgtEl>
                                          <p:spTgt spid="11"/>
                                        </p:tgtEl>
                                      </p:cBhvr>
                                    </p:animEffect>
                                    <p:set>
                                      <p:cBhvr>
                                        <p:cTn id="301" dur="1" fill="hold">
                                          <p:stCondLst>
                                            <p:cond delay="999"/>
                                          </p:stCondLst>
                                        </p:cTn>
                                        <p:tgtEl>
                                          <p:spTgt spid="11"/>
                                        </p:tgtEl>
                                        <p:attrNameLst>
                                          <p:attrName>style.visibility</p:attrName>
                                        </p:attrNameLst>
                                      </p:cBhvr>
                                      <p:to>
                                        <p:strVal val="hidden"/>
                                      </p:to>
                                    </p:set>
                                  </p:childTnLst>
                                </p:cTn>
                              </p:par>
                              <p:par>
                                <p:cTn id="302" presetID="10" presetClass="entr" presetSubtype="0" fill="hold" nodeType="withEffect">
                                  <p:stCondLst>
                                    <p:cond delay="1000"/>
                                  </p:stCondLst>
                                  <p:childTnLst>
                                    <p:set>
                                      <p:cBhvr>
                                        <p:cTn id="303" dur="1" fill="hold">
                                          <p:stCondLst>
                                            <p:cond delay="0"/>
                                          </p:stCondLst>
                                        </p:cTn>
                                        <p:tgtEl>
                                          <p:spTgt spid="27"/>
                                        </p:tgtEl>
                                        <p:attrNameLst>
                                          <p:attrName>style.visibility</p:attrName>
                                        </p:attrNameLst>
                                      </p:cBhvr>
                                      <p:to>
                                        <p:strVal val="visible"/>
                                      </p:to>
                                    </p:set>
                                    <p:animEffect transition="in" filter="fade">
                                      <p:cBhvr>
                                        <p:cTn id="304" dur="1000"/>
                                        <p:tgtEl>
                                          <p:spTgt spid="27"/>
                                        </p:tgtEl>
                                      </p:cBhvr>
                                    </p:animEffect>
                                  </p:childTnLst>
                                </p:cTn>
                              </p:par>
                              <p:par>
                                <p:cTn id="305" presetID="10" presetClass="entr" presetSubtype="0" fill="hold" grpId="0" nodeType="withEffect">
                                  <p:stCondLst>
                                    <p:cond delay="1000"/>
                                  </p:stCondLst>
                                  <p:childTnLst>
                                    <p:set>
                                      <p:cBhvr>
                                        <p:cTn id="306" dur="1" fill="hold">
                                          <p:stCondLst>
                                            <p:cond delay="0"/>
                                          </p:stCondLst>
                                        </p:cTn>
                                        <p:tgtEl>
                                          <p:spTgt spid="32"/>
                                        </p:tgtEl>
                                        <p:attrNameLst>
                                          <p:attrName>style.visibility</p:attrName>
                                        </p:attrNameLst>
                                      </p:cBhvr>
                                      <p:to>
                                        <p:strVal val="visible"/>
                                      </p:to>
                                    </p:set>
                                    <p:animEffect transition="in" filter="fade">
                                      <p:cBhvr>
                                        <p:cTn id="307" dur="1000"/>
                                        <p:tgtEl>
                                          <p:spTgt spid="32"/>
                                        </p:tgtEl>
                                      </p:cBhvr>
                                    </p:animEffect>
                                  </p:childTnLst>
                                </p:cTn>
                              </p:par>
                            </p:childTnLst>
                          </p:cTn>
                        </p:par>
                        <p:par>
                          <p:cTn id="308" fill="hold">
                            <p:stCondLst>
                              <p:cond delay="2000"/>
                            </p:stCondLst>
                            <p:childTnLst>
                              <p:par>
                                <p:cTn id="309" presetID="35" presetClass="path" presetSubtype="0" repeatCount="3000" accel="50000" decel="50000" fill="hold" nodeType="afterEffect">
                                  <p:stCondLst>
                                    <p:cond delay="0"/>
                                  </p:stCondLst>
                                  <p:childTnLst>
                                    <p:animMotion origin="layout" path="M 3.33333E-6 -2.22222E-6 L -0.2125 -0.07222 " pathEditMode="relative" rAng="0" ptsTypes="AA">
                                      <p:cBhvr>
                                        <p:cTn id="310" dur="800" fill="hold"/>
                                        <p:tgtEl>
                                          <p:spTgt spid="6"/>
                                        </p:tgtEl>
                                        <p:attrNameLst>
                                          <p:attrName>ppt_x</p:attrName>
                                          <p:attrName>ppt_y</p:attrName>
                                        </p:attrNameLst>
                                      </p:cBhvr>
                                      <p:rCtr x="-106" y="-36"/>
                                    </p:animMotion>
                                  </p:childTnLst>
                                </p:cTn>
                              </p:par>
                              <p:par>
                                <p:cTn id="311" presetID="6" presetClass="emph" presetSubtype="0" repeatCount="3000" fill="hold" nodeType="withEffect">
                                  <p:stCondLst>
                                    <p:cond delay="0"/>
                                  </p:stCondLst>
                                  <p:childTnLst>
                                    <p:animScale>
                                      <p:cBhvr>
                                        <p:cTn id="312" dur="800" fill="hold"/>
                                        <p:tgtEl>
                                          <p:spTgt spid="6"/>
                                        </p:tgtEl>
                                      </p:cBhvr>
                                      <p:by x="300000" y="300000"/>
                                    </p:animScale>
                                  </p:childTnLst>
                                </p:cTn>
                              </p:par>
                              <p:par>
                                <p:cTn id="313" presetID="9" presetClass="exit" presetSubtype="0" fill="hold" nodeType="withEffect">
                                  <p:stCondLst>
                                    <p:cond delay="3000"/>
                                  </p:stCondLst>
                                  <p:childTnLst>
                                    <p:animEffect transition="out" filter="dissolve">
                                      <p:cBhvr>
                                        <p:cTn id="314" dur="1500"/>
                                        <p:tgtEl>
                                          <p:spTgt spid="48"/>
                                        </p:tgtEl>
                                      </p:cBhvr>
                                    </p:animEffect>
                                    <p:set>
                                      <p:cBhvr>
                                        <p:cTn id="315" dur="1" fill="hold">
                                          <p:stCondLst>
                                            <p:cond delay="1499"/>
                                          </p:stCondLst>
                                        </p:cTn>
                                        <p:tgtEl>
                                          <p:spTgt spid="48"/>
                                        </p:tgtEl>
                                        <p:attrNameLst>
                                          <p:attrName>style.visibility</p:attrName>
                                        </p:attrNameLst>
                                      </p:cBhvr>
                                      <p:to>
                                        <p:strVal val="hidden"/>
                                      </p:to>
                                    </p:set>
                                  </p:childTnLst>
                                </p:cTn>
                              </p:par>
                              <p:par>
                                <p:cTn id="316" presetID="10" presetClass="exit" presetSubtype="0" fill="hold" nodeType="withEffect">
                                  <p:stCondLst>
                                    <p:cond delay="3500"/>
                                  </p:stCondLst>
                                  <p:childTnLst>
                                    <p:animEffect transition="out" filter="fade">
                                      <p:cBhvr>
                                        <p:cTn id="317" dur="1000"/>
                                        <p:tgtEl>
                                          <p:spTgt spid="8"/>
                                        </p:tgtEl>
                                      </p:cBhvr>
                                    </p:animEffect>
                                    <p:set>
                                      <p:cBhvr>
                                        <p:cTn id="318" dur="1" fill="hold">
                                          <p:stCondLst>
                                            <p:cond delay="999"/>
                                          </p:stCondLst>
                                        </p:cTn>
                                        <p:tgtEl>
                                          <p:spTgt spid="8"/>
                                        </p:tgtEl>
                                        <p:attrNameLst>
                                          <p:attrName>style.visibility</p:attrName>
                                        </p:attrNameLst>
                                      </p:cBhvr>
                                      <p:to>
                                        <p:strVal val="hidden"/>
                                      </p:to>
                                    </p:set>
                                  </p:childTnLst>
                                </p:cTn>
                              </p:par>
                            </p:childTnLst>
                          </p:cTn>
                        </p:par>
                      </p:childTnLst>
                    </p:cTn>
                  </p:par>
                  <p:par>
                    <p:cTn id="319" fill="hold">
                      <p:stCondLst>
                        <p:cond delay="indefinite"/>
                      </p:stCondLst>
                      <p:childTnLst>
                        <p:par>
                          <p:cTn id="320" fill="hold">
                            <p:stCondLst>
                              <p:cond delay="0"/>
                            </p:stCondLst>
                            <p:childTnLst>
                              <p:par>
                                <p:cTn id="321" presetID="53" presetClass="entr" presetSubtype="0" fill="hold" nodeType="clickEffect">
                                  <p:stCondLst>
                                    <p:cond delay="0"/>
                                  </p:stCondLst>
                                  <p:childTnLst>
                                    <p:set>
                                      <p:cBhvr>
                                        <p:cTn id="322" dur="1" fill="hold">
                                          <p:stCondLst>
                                            <p:cond delay="0"/>
                                          </p:stCondLst>
                                        </p:cTn>
                                        <p:tgtEl>
                                          <p:spTgt spid="10"/>
                                        </p:tgtEl>
                                        <p:attrNameLst>
                                          <p:attrName>style.visibility</p:attrName>
                                        </p:attrNameLst>
                                      </p:cBhvr>
                                      <p:to>
                                        <p:strVal val="visible"/>
                                      </p:to>
                                    </p:set>
                                    <p:anim calcmode="lin" valueType="num">
                                      <p:cBhvr>
                                        <p:cTn id="323" dur="1500" fill="hold"/>
                                        <p:tgtEl>
                                          <p:spTgt spid="10"/>
                                        </p:tgtEl>
                                        <p:attrNameLst>
                                          <p:attrName>ppt_w</p:attrName>
                                        </p:attrNameLst>
                                      </p:cBhvr>
                                      <p:tavLst>
                                        <p:tav tm="0">
                                          <p:val>
                                            <p:fltVal val="0"/>
                                          </p:val>
                                        </p:tav>
                                        <p:tav tm="100000">
                                          <p:val>
                                            <p:strVal val="#ppt_w"/>
                                          </p:val>
                                        </p:tav>
                                      </p:tavLst>
                                    </p:anim>
                                    <p:anim calcmode="lin" valueType="num">
                                      <p:cBhvr>
                                        <p:cTn id="324" dur="1500" fill="hold"/>
                                        <p:tgtEl>
                                          <p:spTgt spid="10"/>
                                        </p:tgtEl>
                                        <p:attrNameLst>
                                          <p:attrName>ppt_h</p:attrName>
                                        </p:attrNameLst>
                                      </p:cBhvr>
                                      <p:tavLst>
                                        <p:tav tm="0">
                                          <p:val>
                                            <p:fltVal val="0"/>
                                          </p:val>
                                        </p:tav>
                                        <p:tav tm="100000">
                                          <p:val>
                                            <p:strVal val="#ppt_h"/>
                                          </p:val>
                                        </p:tav>
                                      </p:tavLst>
                                    </p:anim>
                                    <p:animEffect transition="in" filter="fade">
                                      <p:cBhvr>
                                        <p:cTn id="325" dur="1500"/>
                                        <p:tgtEl>
                                          <p:spTgt spid="10"/>
                                        </p:tgtEl>
                                      </p:cBhvr>
                                    </p:animEffect>
                                  </p:childTnLst>
                                </p:cTn>
                              </p:par>
                              <p:par>
                                <p:cTn id="326" presetID="10" presetClass="entr" presetSubtype="0" fill="hold" grpId="0" nodeType="withEffect">
                                  <p:stCondLst>
                                    <p:cond delay="700"/>
                                  </p:stCondLst>
                                  <p:childTnLst>
                                    <p:set>
                                      <p:cBhvr>
                                        <p:cTn id="327" dur="1" fill="hold">
                                          <p:stCondLst>
                                            <p:cond delay="0"/>
                                          </p:stCondLst>
                                        </p:cTn>
                                        <p:tgtEl>
                                          <p:spTgt spid="65"/>
                                        </p:tgtEl>
                                        <p:attrNameLst>
                                          <p:attrName>style.visibility</p:attrName>
                                        </p:attrNameLst>
                                      </p:cBhvr>
                                      <p:to>
                                        <p:strVal val="visible"/>
                                      </p:to>
                                    </p:set>
                                    <p:animEffect transition="in" filter="fade">
                                      <p:cBhvr>
                                        <p:cTn id="328" dur="1000"/>
                                        <p:tgtEl>
                                          <p:spTgt spid="65"/>
                                        </p:tgtEl>
                                      </p:cBhvr>
                                    </p:animEffect>
                                  </p:childTnLst>
                                </p:cTn>
                              </p:par>
                            </p:childTnLst>
                          </p:cTn>
                        </p:par>
                      </p:childTnLst>
                    </p:cTn>
                  </p:par>
                  <p:par>
                    <p:cTn id="329" fill="hold">
                      <p:stCondLst>
                        <p:cond delay="indefinite"/>
                      </p:stCondLst>
                      <p:childTnLst>
                        <p:par>
                          <p:cTn id="330" fill="hold">
                            <p:stCondLst>
                              <p:cond delay="0"/>
                            </p:stCondLst>
                            <p:childTnLst>
                              <p:par>
                                <p:cTn id="331" presetID="9" presetClass="entr" presetSubtype="0" fill="hold" nodeType="clickEffect">
                                  <p:stCondLst>
                                    <p:cond delay="0"/>
                                  </p:stCondLst>
                                  <p:childTnLst>
                                    <p:set>
                                      <p:cBhvr>
                                        <p:cTn id="332" dur="1" fill="hold">
                                          <p:stCondLst>
                                            <p:cond delay="0"/>
                                          </p:stCondLst>
                                        </p:cTn>
                                        <p:tgtEl>
                                          <p:spTgt spid="47"/>
                                        </p:tgtEl>
                                        <p:attrNameLst>
                                          <p:attrName>style.visibility</p:attrName>
                                        </p:attrNameLst>
                                      </p:cBhvr>
                                      <p:to>
                                        <p:strVal val="visible"/>
                                      </p:to>
                                    </p:set>
                                    <p:animEffect transition="in" filter="dissolve">
                                      <p:cBhvr>
                                        <p:cTn id="333" dur="2000"/>
                                        <p:tgtEl>
                                          <p:spTgt spid="47"/>
                                        </p:tgtEl>
                                      </p:cBhvr>
                                    </p:animEffect>
                                  </p:childTnLst>
                                </p:cTn>
                              </p:par>
                              <p:par>
                                <p:cTn id="334" presetID="10" presetClass="exit" presetSubtype="0" fill="hold" nodeType="withEffect">
                                  <p:stCondLst>
                                    <p:cond delay="1400"/>
                                  </p:stCondLst>
                                  <p:childTnLst>
                                    <p:animEffect transition="out" filter="fade">
                                      <p:cBhvr>
                                        <p:cTn id="335" dur="500"/>
                                        <p:tgtEl>
                                          <p:spTgt spid="46"/>
                                        </p:tgtEl>
                                      </p:cBhvr>
                                    </p:animEffect>
                                    <p:set>
                                      <p:cBhvr>
                                        <p:cTn id="336" dur="1" fill="hold">
                                          <p:stCondLst>
                                            <p:cond delay="499"/>
                                          </p:stCondLst>
                                        </p:cTn>
                                        <p:tgtEl>
                                          <p:spTgt spid="46"/>
                                        </p:tgtEl>
                                        <p:attrNameLst>
                                          <p:attrName>style.visibility</p:attrName>
                                        </p:attrNameLst>
                                      </p:cBhvr>
                                      <p:to>
                                        <p:strVal val="hidden"/>
                                      </p:to>
                                    </p:set>
                                  </p:childTnLst>
                                </p:cTn>
                              </p:par>
                            </p:childTnLst>
                          </p:cTn>
                        </p:par>
                        <p:par>
                          <p:cTn id="337" fill="hold">
                            <p:stCondLst>
                              <p:cond delay="2000"/>
                            </p:stCondLst>
                            <p:childTnLst>
                              <p:par>
                                <p:cTn id="338" presetID="22" presetClass="entr" presetSubtype="2" fill="hold" nodeType="afterEffect">
                                  <p:stCondLst>
                                    <p:cond delay="0"/>
                                  </p:stCondLst>
                                  <p:childTnLst>
                                    <p:set>
                                      <p:cBhvr>
                                        <p:cTn id="339" dur="1" fill="hold">
                                          <p:stCondLst>
                                            <p:cond delay="0"/>
                                          </p:stCondLst>
                                        </p:cTn>
                                        <p:tgtEl>
                                          <p:spTgt spid="16"/>
                                        </p:tgtEl>
                                        <p:attrNameLst>
                                          <p:attrName>style.visibility</p:attrName>
                                        </p:attrNameLst>
                                      </p:cBhvr>
                                      <p:to>
                                        <p:strVal val="visible"/>
                                      </p:to>
                                    </p:set>
                                    <p:animEffect transition="in" filter="wipe(right)">
                                      <p:cBhvr>
                                        <p:cTn id="340" dur="700"/>
                                        <p:tgtEl>
                                          <p:spTgt spid="16"/>
                                        </p:tgtEl>
                                      </p:cBhvr>
                                    </p:animEffect>
                                  </p:childTnLst>
                                </p:cTn>
                              </p:par>
                            </p:childTnLst>
                          </p:cTn>
                        </p:par>
                        <p:par>
                          <p:cTn id="341" fill="hold">
                            <p:stCondLst>
                              <p:cond delay="2700"/>
                            </p:stCondLst>
                            <p:childTnLst>
                              <p:par>
                                <p:cTn id="342" presetID="22" presetClass="exit" presetSubtype="2" fill="hold" nodeType="afterEffect">
                                  <p:stCondLst>
                                    <p:cond delay="0"/>
                                  </p:stCondLst>
                                  <p:childTnLst>
                                    <p:animEffect transition="out" filter="wipe(right)">
                                      <p:cBhvr>
                                        <p:cTn id="343" dur="700"/>
                                        <p:tgtEl>
                                          <p:spTgt spid="16"/>
                                        </p:tgtEl>
                                      </p:cBhvr>
                                    </p:animEffect>
                                    <p:set>
                                      <p:cBhvr>
                                        <p:cTn id="344" dur="1" fill="hold">
                                          <p:stCondLst>
                                            <p:cond delay="699"/>
                                          </p:stCondLst>
                                        </p:cTn>
                                        <p:tgtEl>
                                          <p:spTgt spid="16"/>
                                        </p:tgtEl>
                                        <p:attrNameLst>
                                          <p:attrName>style.visibility</p:attrName>
                                        </p:attrNameLst>
                                      </p:cBhvr>
                                      <p:to>
                                        <p:strVal val="hidden"/>
                                      </p:to>
                                    </p:set>
                                  </p:childTnLst>
                                </p:cTn>
                              </p:par>
                            </p:childTnLst>
                          </p:cTn>
                        </p:par>
                        <p:par>
                          <p:cTn id="345" fill="hold">
                            <p:stCondLst>
                              <p:cond delay="3400"/>
                            </p:stCondLst>
                            <p:childTnLst>
                              <p:par>
                                <p:cTn id="346" presetID="22" presetClass="entr" presetSubtype="2" fill="hold" nodeType="afterEffect">
                                  <p:stCondLst>
                                    <p:cond delay="0"/>
                                  </p:stCondLst>
                                  <p:childTnLst>
                                    <p:set>
                                      <p:cBhvr>
                                        <p:cTn id="347" dur="1" fill="hold">
                                          <p:stCondLst>
                                            <p:cond delay="0"/>
                                          </p:stCondLst>
                                        </p:cTn>
                                        <p:tgtEl>
                                          <p:spTgt spid="16"/>
                                        </p:tgtEl>
                                        <p:attrNameLst>
                                          <p:attrName>style.visibility</p:attrName>
                                        </p:attrNameLst>
                                      </p:cBhvr>
                                      <p:to>
                                        <p:strVal val="visible"/>
                                      </p:to>
                                    </p:set>
                                    <p:animEffect transition="in" filter="wipe(right)">
                                      <p:cBhvr>
                                        <p:cTn id="348" dur="700"/>
                                        <p:tgtEl>
                                          <p:spTgt spid="16"/>
                                        </p:tgtEl>
                                      </p:cBhvr>
                                    </p:animEffect>
                                  </p:childTnLst>
                                </p:cTn>
                              </p:par>
                            </p:childTnLst>
                          </p:cTn>
                        </p:par>
                        <p:par>
                          <p:cTn id="349" fill="hold">
                            <p:stCondLst>
                              <p:cond delay="4100"/>
                            </p:stCondLst>
                            <p:childTnLst>
                              <p:par>
                                <p:cTn id="350" presetID="22" presetClass="exit" presetSubtype="2" fill="hold" nodeType="afterEffect">
                                  <p:stCondLst>
                                    <p:cond delay="0"/>
                                  </p:stCondLst>
                                  <p:childTnLst>
                                    <p:animEffect transition="out" filter="wipe(right)">
                                      <p:cBhvr>
                                        <p:cTn id="351" dur="700"/>
                                        <p:tgtEl>
                                          <p:spTgt spid="16"/>
                                        </p:tgtEl>
                                      </p:cBhvr>
                                    </p:animEffect>
                                    <p:set>
                                      <p:cBhvr>
                                        <p:cTn id="352" dur="1" fill="hold">
                                          <p:stCondLst>
                                            <p:cond delay="699"/>
                                          </p:stCondLst>
                                        </p:cTn>
                                        <p:tgtEl>
                                          <p:spTgt spid="16"/>
                                        </p:tgtEl>
                                        <p:attrNameLst>
                                          <p:attrName>style.visibility</p:attrName>
                                        </p:attrNameLst>
                                      </p:cBhvr>
                                      <p:to>
                                        <p:strVal val="hidden"/>
                                      </p:to>
                                    </p:set>
                                  </p:childTnLst>
                                </p:cTn>
                              </p:par>
                            </p:childTnLst>
                          </p:cTn>
                        </p:par>
                        <p:par>
                          <p:cTn id="353" fill="hold">
                            <p:stCondLst>
                              <p:cond delay="4800"/>
                            </p:stCondLst>
                            <p:childTnLst>
                              <p:par>
                                <p:cTn id="354" presetID="9" presetClass="exit" presetSubtype="0" fill="hold" nodeType="afterEffect">
                                  <p:stCondLst>
                                    <p:cond delay="0"/>
                                  </p:stCondLst>
                                  <p:childTnLst>
                                    <p:animEffect transition="out" filter="dissolve">
                                      <p:cBhvr>
                                        <p:cTn id="355" dur="1400"/>
                                        <p:tgtEl>
                                          <p:spTgt spid="47"/>
                                        </p:tgtEl>
                                      </p:cBhvr>
                                    </p:animEffect>
                                    <p:set>
                                      <p:cBhvr>
                                        <p:cTn id="356" dur="1" fill="hold">
                                          <p:stCondLst>
                                            <p:cond delay="1399"/>
                                          </p:stCondLst>
                                        </p:cTn>
                                        <p:tgtEl>
                                          <p:spTgt spid="47"/>
                                        </p:tgtEl>
                                        <p:attrNameLst>
                                          <p:attrName>style.visibility</p:attrName>
                                        </p:attrNameLst>
                                      </p:cBhvr>
                                      <p:to>
                                        <p:strVal val="hidden"/>
                                      </p:to>
                                    </p:set>
                                  </p:childTnLst>
                                </p:cTn>
                              </p:par>
                              <p:par>
                                <p:cTn id="357" presetID="10" presetClass="entr" presetSubtype="0" fill="hold" nodeType="withEffect">
                                  <p:stCondLst>
                                    <p:cond delay="0"/>
                                  </p:stCondLst>
                                  <p:childTnLst>
                                    <p:set>
                                      <p:cBhvr>
                                        <p:cTn id="358" dur="1" fill="hold">
                                          <p:stCondLst>
                                            <p:cond delay="0"/>
                                          </p:stCondLst>
                                        </p:cTn>
                                        <p:tgtEl>
                                          <p:spTgt spid="46"/>
                                        </p:tgtEl>
                                        <p:attrNameLst>
                                          <p:attrName>style.visibility</p:attrName>
                                        </p:attrNameLst>
                                      </p:cBhvr>
                                      <p:to>
                                        <p:strVal val="visible"/>
                                      </p:to>
                                    </p:set>
                                    <p:animEffect transition="in" filter="fade">
                                      <p:cBhvr>
                                        <p:cTn id="359" dur="500"/>
                                        <p:tgtEl>
                                          <p:spTgt spid="46"/>
                                        </p:tgtEl>
                                      </p:cBhvr>
                                    </p:animEffect>
                                  </p:childTnLst>
                                </p:cTn>
                              </p:par>
                            </p:childTnLst>
                          </p:cTn>
                        </p:par>
                      </p:childTnLst>
                    </p:cTn>
                  </p:par>
                  <p:par>
                    <p:cTn id="360" fill="hold">
                      <p:stCondLst>
                        <p:cond delay="indefinite"/>
                      </p:stCondLst>
                      <p:childTnLst>
                        <p:par>
                          <p:cTn id="361" fill="hold">
                            <p:stCondLst>
                              <p:cond delay="0"/>
                            </p:stCondLst>
                            <p:childTnLst>
                              <p:par>
                                <p:cTn id="362" presetID="42" presetClass="path" presetSubtype="0" decel="50000" fill="hold" nodeType="clickEffect">
                                  <p:stCondLst>
                                    <p:cond delay="0"/>
                                  </p:stCondLst>
                                  <p:childTnLst>
                                    <p:animMotion origin="layout" path="M -3.05556E-6 -4.81481E-6 L -0.23732 0.69075 " pathEditMode="relative" rAng="0" ptsTypes="AA">
                                      <p:cBhvr>
                                        <p:cTn id="363" dur="2000" fill="hold"/>
                                        <p:tgtEl>
                                          <p:spTgt spid="10"/>
                                        </p:tgtEl>
                                        <p:attrNameLst>
                                          <p:attrName>ppt_x</p:attrName>
                                          <p:attrName>ppt_y</p:attrName>
                                        </p:attrNameLst>
                                      </p:cBhvr>
                                      <p:rCtr x="-119" y="345"/>
                                    </p:animMotion>
                                  </p:childTnLst>
                                </p:cTn>
                              </p:par>
                              <p:par>
                                <p:cTn id="364" presetID="6" presetClass="emph" presetSubtype="0" fill="hold" nodeType="withEffect">
                                  <p:stCondLst>
                                    <p:cond delay="0"/>
                                  </p:stCondLst>
                                  <p:childTnLst>
                                    <p:animScale>
                                      <p:cBhvr>
                                        <p:cTn id="365" dur="2000" fill="hold"/>
                                        <p:tgtEl>
                                          <p:spTgt spid="10"/>
                                        </p:tgtEl>
                                      </p:cBhvr>
                                      <p:by x="25000" y="25000"/>
                                    </p:animScale>
                                  </p:childTnLst>
                                </p:cTn>
                              </p:par>
                              <p:par>
                                <p:cTn id="366" presetID="10" presetClass="exit" presetSubtype="0" fill="hold" grpId="1" nodeType="withEffect">
                                  <p:stCondLst>
                                    <p:cond delay="0"/>
                                  </p:stCondLst>
                                  <p:childTnLst>
                                    <p:animEffect transition="out" filter="fade">
                                      <p:cBhvr>
                                        <p:cTn id="367" dur="1000"/>
                                        <p:tgtEl>
                                          <p:spTgt spid="65"/>
                                        </p:tgtEl>
                                      </p:cBhvr>
                                    </p:animEffect>
                                    <p:set>
                                      <p:cBhvr>
                                        <p:cTn id="368" dur="1" fill="hold">
                                          <p:stCondLst>
                                            <p:cond delay="999"/>
                                          </p:stCondLst>
                                        </p:cTn>
                                        <p:tgtEl>
                                          <p:spTgt spid="65"/>
                                        </p:tgtEl>
                                        <p:attrNameLst>
                                          <p:attrName>style.visibility</p:attrName>
                                        </p:attrNameLst>
                                      </p:cBhvr>
                                      <p:to>
                                        <p:strVal val="hidden"/>
                                      </p:to>
                                    </p:set>
                                  </p:childTnLst>
                                </p:cTn>
                              </p:par>
                              <p:par>
                                <p:cTn id="369" presetID="10" presetClass="exit" presetSubtype="0" fill="hold" nodeType="withEffect">
                                  <p:stCondLst>
                                    <p:cond delay="1000"/>
                                  </p:stCondLst>
                                  <p:childTnLst>
                                    <p:animEffect transition="out" filter="fade">
                                      <p:cBhvr>
                                        <p:cTn id="370" dur="1000"/>
                                        <p:tgtEl>
                                          <p:spTgt spid="10"/>
                                        </p:tgtEl>
                                      </p:cBhvr>
                                    </p:animEffect>
                                    <p:set>
                                      <p:cBhvr>
                                        <p:cTn id="371" dur="1" fill="hold">
                                          <p:stCondLst>
                                            <p:cond delay="999"/>
                                          </p:stCondLst>
                                        </p:cTn>
                                        <p:tgtEl>
                                          <p:spTgt spid="10"/>
                                        </p:tgtEl>
                                        <p:attrNameLst>
                                          <p:attrName>style.visibility</p:attrName>
                                        </p:attrNameLst>
                                      </p:cBhvr>
                                      <p:to>
                                        <p:strVal val="hidden"/>
                                      </p:to>
                                    </p:set>
                                  </p:childTnLst>
                                </p:cTn>
                              </p:par>
                              <p:par>
                                <p:cTn id="372" presetID="10" presetClass="entr" presetSubtype="0" fill="hold" grpId="0" nodeType="withEffect">
                                  <p:stCondLst>
                                    <p:cond delay="1500"/>
                                  </p:stCondLst>
                                  <p:childTnLst>
                                    <p:set>
                                      <p:cBhvr>
                                        <p:cTn id="373" dur="1" fill="hold">
                                          <p:stCondLst>
                                            <p:cond delay="0"/>
                                          </p:stCondLst>
                                        </p:cTn>
                                        <p:tgtEl>
                                          <p:spTgt spid="33"/>
                                        </p:tgtEl>
                                        <p:attrNameLst>
                                          <p:attrName>style.visibility</p:attrName>
                                        </p:attrNameLst>
                                      </p:cBhvr>
                                      <p:to>
                                        <p:strVal val="visible"/>
                                      </p:to>
                                    </p:set>
                                    <p:animEffect transition="in" filter="fade">
                                      <p:cBhvr>
                                        <p:cTn id="374" dur="1000"/>
                                        <p:tgtEl>
                                          <p:spTgt spid="33"/>
                                        </p:tgtEl>
                                      </p:cBhvr>
                                    </p:animEffect>
                                  </p:childTnLst>
                                </p:cTn>
                              </p:par>
                              <p:par>
                                <p:cTn id="375" presetID="10" presetClass="entr" presetSubtype="0" fill="hold" nodeType="withEffect">
                                  <p:stCondLst>
                                    <p:cond delay="1500"/>
                                  </p:stCondLst>
                                  <p:childTnLst>
                                    <p:set>
                                      <p:cBhvr>
                                        <p:cTn id="376" dur="1" fill="hold">
                                          <p:stCondLst>
                                            <p:cond delay="0"/>
                                          </p:stCondLst>
                                        </p:cTn>
                                        <p:tgtEl>
                                          <p:spTgt spid="26"/>
                                        </p:tgtEl>
                                        <p:attrNameLst>
                                          <p:attrName>style.visibility</p:attrName>
                                        </p:attrNameLst>
                                      </p:cBhvr>
                                      <p:to>
                                        <p:strVal val="visible"/>
                                      </p:to>
                                    </p:set>
                                    <p:animEffect transition="in" filter="fade">
                                      <p:cBhvr>
                                        <p:cTn id="377" dur="1000"/>
                                        <p:tgtEl>
                                          <p:spTgt spid="26"/>
                                        </p:tgtEl>
                                      </p:cBhvr>
                                    </p:animEffect>
                                  </p:childTnLst>
                                </p:cTn>
                              </p:par>
                            </p:childTnLst>
                          </p:cTn>
                        </p:par>
                        <p:par>
                          <p:cTn id="378" fill="hold">
                            <p:stCondLst>
                              <p:cond delay="2500"/>
                            </p:stCondLst>
                            <p:childTnLst>
                              <p:par>
                                <p:cTn id="379" presetID="1" presetClass="entr" presetSubtype="0" fill="hold" nodeType="afterEffect">
                                  <p:stCondLst>
                                    <p:cond delay="0"/>
                                  </p:stCondLst>
                                  <p:childTnLst>
                                    <p:set>
                                      <p:cBhvr>
                                        <p:cTn id="3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p:bldP spid="61" grpId="1"/>
      <p:bldP spid="62" grpId="0"/>
      <p:bldP spid="62" grpId="1"/>
      <p:bldP spid="63" grpId="0"/>
      <p:bldP spid="63" grpId="1"/>
      <p:bldP spid="64" grpId="0"/>
      <p:bldP spid="64" grpId="1"/>
      <p:bldP spid="65" grpId="0"/>
      <p:bldP spid="6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APP-V</a:t>
            </a:r>
            <a:r>
              <a:rPr lang="zh-CN" altLang="en-US" dirty="0" smtClean="0"/>
              <a:t>应用程序虚拟化</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9" descr="C:\Program Files\Microsoft Resource DVD Artwork\DVD_ART\Artwork_Imagery\HARDWARE_IMAGERY\Photos - OEM Hardware\Server Computer\HP AlphaServer SC4.png"/>
          <p:cNvPicPr>
            <a:picLocks noChangeAspect="1" noChangeArrowheads="1"/>
          </p:cNvPicPr>
          <p:nvPr/>
        </p:nvPicPr>
        <p:blipFill>
          <a:blip r:embed="rId3" cstate="print"/>
          <a:srcRect/>
          <a:stretch>
            <a:fillRect/>
          </a:stretch>
        </p:blipFill>
        <p:spPr bwMode="auto">
          <a:xfrm>
            <a:off x="6472238" y="3657600"/>
            <a:ext cx="2190750" cy="1668463"/>
          </a:xfrm>
          <a:prstGeom prst="rect">
            <a:avLst/>
          </a:prstGeom>
          <a:noFill/>
          <a:ln w="9525">
            <a:noFill/>
            <a:miter lim="800000"/>
            <a:headEnd/>
            <a:tailEnd/>
          </a:ln>
        </p:spPr>
      </p:pic>
      <p:pic>
        <p:nvPicPr>
          <p:cNvPr id="29698" name="Picture 7" descr="C:\Program Files\Microsoft Resource DVD Artwork\DVD_ART\Artwork_Imagery\Shapes and Graphics\Connectors\connector stars - gold 2.png"/>
          <p:cNvPicPr>
            <a:picLocks noChangeAspect="1" noChangeArrowheads="1"/>
          </p:cNvPicPr>
          <p:nvPr/>
        </p:nvPicPr>
        <p:blipFill>
          <a:blip r:embed="rId4" cstate="print"/>
          <a:srcRect b="-14761"/>
          <a:stretch>
            <a:fillRect/>
          </a:stretch>
        </p:blipFill>
        <p:spPr bwMode="auto">
          <a:xfrm>
            <a:off x="1724025" y="4486275"/>
            <a:ext cx="6729413" cy="644525"/>
          </a:xfrm>
          <a:prstGeom prst="rect">
            <a:avLst/>
          </a:prstGeom>
          <a:noFill/>
          <a:ln w="9525">
            <a:noFill/>
            <a:miter lim="800000"/>
            <a:headEnd/>
            <a:tailEnd/>
          </a:ln>
        </p:spPr>
      </p:pic>
      <p:pic>
        <p:nvPicPr>
          <p:cNvPr id="29699" name="Picture 7" descr="C:\Program Files\Microsoft Resource DVD Artwork\DVD_ART\Artwork_Imagery\Shapes and Graphics\Connectors\connector stars - gold 2.png"/>
          <p:cNvPicPr>
            <a:picLocks noChangeAspect="1" noChangeArrowheads="1"/>
          </p:cNvPicPr>
          <p:nvPr/>
        </p:nvPicPr>
        <p:blipFill>
          <a:blip r:embed="rId5" cstate="print"/>
          <a:srcRect r="-14761"/>
          <a:stretch>
            <a:fillRect/>
          </a:stretch>
        </p:blipFill>
        <p:spPr bwMode="auto">
          <a:xfrm rot="6084667">
            <a:off x="4751388" y="769938"/>
            <a:ext cx="644525" cy="7070725"/>
          </a:xfrm>
          <a:prstGeom prst="rect">
            <a:avLst/>
          </a:prstGeom>
          <a:noFill/>
          <a:ln w="9525">
            <a:noFill/>
            <a:miter lim="800000"/>
            <a:headEnd/>
            <a:tailEnd/>
          </a:ln>
        </p:spPr>
      </p:pic>
      <p:sp>
        <p:nvSpPr>
          <p:cNvPr id="15" name="Rectangle 2"/>
          <p:cNvSpPr>
            <a:spLocks noGrp="1" noChangeArrowheads="1"/>
          </p:cNvSpPr>
          <p:nvPr>
            <p:ph type="title"/>
          </p:nvPr>
        </p:nvSpPr>
        <p:spPr>
          <a:xfrm>
            <a:off x="381000" y="230188"/>
            <a:ext cx="8763000" cy="553998"/>
          </a:xfrm>
        </p:spPr>
        <p:txBody>
          <a:bodyPr/>
          <a:lstStyle/>
          <a:p>
            <a:pPr algn="l" defTabSz="914363" fontAlgn="auto">
              <a:spcAft>
                <a:spcPts val="0"/>
              </a:spcAft>
              <a:defRPr/>
            </a:pPr>
            <a:r>
              <a:rPr lang="zh-CN" altLang="en-US" sz="4000" b="1" dirty="0" smtClean="0">
                <a:latin typeface="+mj-ea"/>
              </a:rPr>
              <a:t>什么是虚拟桌面架构</a:t>
            </a:r>
            <a:r>
              <a:rPr sz="4000" b="1" dirty="0" smtClean="0">
                <a:latin typeface="+mj-ea"/>
              </a:rPr>
              <a:t>(</a:t>
            </a:r>
            <a:r>
              <a:rPr sz="4000" b="1" dirty="0">
                <a:latin typeface="+mj-ea"/>
              </a:rPr>
              <a:t>VDI) ?</a:t>
            </a:r>
          </a:p>
        </p:txBody>
      </p:sp>
      <p:pic>
        <p:nvPicPr>
          <p:cNvPr id="29701" name="Picture 7" descr="C:\Program Files\Microsoft Resource DVD Artwork\DVD_ART\Artwork_Imagery\Shapes and Graphics\Connectors\connector stars - gold 2.png"/>
          <p:cNvPicPr>
            <a:picLocks noChangeAspect="1" noChangeArrowheads="1"/>
          </p:cNvPicPr>
          <p:nvPr/>
        </p:nvPicPr>
        <p:blipFill>
          <a:blip r:embed="rId5" cstate="print"/>
          <a:srcRect r="-14761"/>
          <a:stretch>
            <a:fillRect/>
          </a:stretch>
        </p:blipFill>
        <p:spPr bwMode="auto">
          <a:xfrm rot="4616682">
            <a:off x="4549775" y="1839913"/>
            <a:ext cx="644525" cy="7013575"/>
          </a:xfrm>
          <a:prstGeom prst="rect">
            <a:avLst/>
          </a:prstGeom>
          <a:noFill/>
          <a:ln w="9525">
            <a:noFill/>
            <a:miter lim="800000"/>
            <a:headEnd/>
            <a:tailEnd/>
          </a:ln>
        </p:spPr>
      </p:pic>
      <p:pic>
        <p:nvPicPr>
          <p:cNvPr id="29702" name="Picture 7" descr="\\eventsql\dvd27\Clip_Installer\DVD_ART\Artwork_Imagery\Shapes and Graphics\Arrows - arrow\Curved\big curved clear shadow arrow.png"/>
          <p:cNvPicPr>
            <a:picLocks noChangeAspect="1" noChangeArrowheads="1"/>
          </p:cNvPicPr>
          <p:nvPr/>
        </p:nvPicPr>
        <p:blipFill>
          <a:blip r:embed="rId6" cstate="print"/>
          <a:srcRect/>
          <a:stretch>
            <a:fillRect/>
          </a:stretch>
        </p:blipFill>
        <p:spPr bwMode="auto">
          <a:xfrm rot="5671447" flipH="1" flipV="1">
            <a:off x="7847013" y="3128963"/>
            <a:ext cx="1328737" cy="566737"/>
          </a:xfrm>
          <a:prstGeom prst="rect">
            <a:avLst/>
          </a:prstGeom>
          <a:noFill/>
          <a:ln w="9525">
            <a:noFill/>
            <a:miter lim="800000"/>
            <a:headEnd/>
            <a:tailEnd/>
          </a:ln>
        </p:spPr>
      </p:pic>
      <p:pic>
        <p:nvPicPr>
          <p:cNvPr id="2970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2144713" y="3449638"/>
            <a:ext cx="601662" cy="600075"/>
          </a:xfrm>
          <a:prstGeom prst="rect">
            <a:avLst/>
          </a:prstGeom>
          <a:noFill/>
          <a:ln w="9525">
            <a:noFill/>
            <a:miter lim="800000"/>
            <a:headEnd/>
            <a:tailEnd/>
          </a:ln>
        </p:spPr>
      </p:pic>
      <p:pic>
        <p:nvPicPr>
          <p:cNvPr id="29704"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2130425" y="4489450"/>
            <a:ext cx="601663" cy="600075"/>
          </a:xfrm>
          <a:prstGeom prst="rect">
            <a:avLst/>
          </a:prstGeom>
          <a:noFill/>
          <a:ln w="9525">
            <a:noFill/>
            <a:miter lim="800000"/>
            <a:headEnd/>
            <a:tailEnd/>
          </a:ln>
        </p:spPr>
      </p:pic>
      <p:pic>
        <p:nvPicPr>
          <p:cNvPr id="2970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2233613" y="5518150"/>
            <a:ext cx="601662" cy="600075"/>
          </a:xfrm>
          <a:prstGeom prst="rect">
            <a:avLst/>
          </a:prstGeom>
          <a:noFill/>
          <a:ln w="9525">
            <a:noFill/>
            <a:miter lim="800000"/>
            <a:headEnd/>
            <a:tailEnd/>
          </a:ln>
        </p:spPr>
      </p:pic>
      <p:pic>
        <p:nvPicPr>
          <p:cNvPr id="2970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6905625" y="4108450"/>
            <a:ext cx="600075" cy="600075"/>
          </a:xfrm>
          <a:prstGeom prst="rect">
            <a:avLst/>
          </a:prstGeom>
          <a:noFill/>
          <a:ln w="9525">
            <a:noFill/>
            <a:miter lim="800000"/>
            <a:headEnd/>
            <a:tailEnd/>
          </a:ln>
        </p:spPr>
      </p:pic>
      <p:pic>
        <p:nvPicPr>
          <p:cNvPr id="29707"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7231063" y="4387850"/>
            <a:ext cx="601662" cy="600075"/>
          </a:xfrm>
          <a:prstGeom prst="rect">
            <a:avLst/>
          </a:prstGeom>
          <a:noFill/>
          <a:ln w="9525">
            <a:noFill/>
            <a:miter lim="800000"/>
            <a:headEnd/>
            <a:tailEnd/>
          </a:ln>
        </p:spPr>
      </p:pic>
      <p:pic>
        <p:nvPicPr>
          <p:cNvPr id="2970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7312025" y="3821113"/>
            <a:ext cx="601663" cy="600075"/>
          </a:xfrm>
          <a:prstGeom prst="rect">
            <a:avLst/>
          </a:prstGeom>
          <a:noFill/>
          <a:ln w="9525">
            <a:noFill/>
            <a:miter lim="800000"/>
            <a:headEnd/>
            <a:tailEnd/>
          </a:ln>
        </p:spPr>
      </p:pic>
      <p:pic>
        <p:nvPicPr>
          <p:cNvPr id="2970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7" cstate="print"/>
          <a:srcRect/>
          <a:stretch>
            <a:fillRect/>
          </a:stretch>
        </p:blipFill>
        <p:spPr bwMode="auto">
          <a:xfrm>
            <a:off x="7637463" y="4100513"/>
            <a:ext cx="601662" cy="600075"/>
          </a:xfrm>
          <a:prstGeom prst="rect">
            <a:avLst/>
          </a:prstGeom>
          <a:noFill/>
          <a:ln w="9525">
            <a:noFill/>
            <a:miter lim="800000"/>
            <a:headEnd/>
            <a:tailEnd/>
          </a:ln>
        </p:spPr>
      </p:pic>
      <p:grpSp>
        <p:nvGrpSpPr>
          <p:cNvPr id="2" name="Group 78"/>
          <p:cNvGrpSpPr>
            <a:grpSpLocks/>
          </p:cNvGrpSpPr>
          <p:nvPr/>
        </p:nvGrpSpPr>
        <p:grpSpPr bwMode="auto">
          <a:xfrm>
            <a:off x="8102600" y="2493963"/>
            <a:ext cx="876300" cy="974725"/>
            <a:chOff x="7553960" y="2727960"/>
            <a:chExt cx="1066800" cy="1428750"/>
          </a:xfrm>
        </p:grpSpPr>
        <p:pic>
          <p:nvPicPr>
            <p:cNvPr id="29723" name="Picture 8" descr="\\eventsql\dvd27\Clip_Installer\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7553960" y="2727960"/>
              <a:ext cx="1066800" cy="1428750"/>
            </a:xfrm>
            <a:prstGeom prst="rect">
              <a:avLst/>
            </a:prstGeom>
            <a:noFill/>
            <a:ln w="9525">
              <a:noFill/>
              <a:miter lim="800000"/>
              <a:headEnd/>
              <a:tailEnd/>
            </a:ln>
          </p:spPr>
        </p:pic>
        <p:pic>
          <p:nvPicPr>
            <p:cNvPr id="29724" name="Picture 77" descr="Picture1.png"/>
            <p:cNvPicPr>
              <a:picLocks noChangeAspect="1"/>
            </p:cNvPicPr>
            <p:nvPr/>
          </p:nvPicPr>
          <p:blipFill>
            <a:blip r:embed="rId9" cstate="print">
              <a:lum bright="24000"/>
            </a:blip>
            <a:srcRect/>
            <a:stretch>
              <a:fillRect/>
            </a:stretch>
          </p:blipFill>
          <p:spPr bwMode="auto">
            <a:xfrm>
              <a:off x="8087360" y="3108960"/>
              <a:ext cx="457200" cy="457200"/>
            </a:xfrm>
            <a:prstGeom prst="rect">
              <a:avLst/>
            </a:prstGeom>
            <a:noFill/>
            <a:ln w="9525">
              <a:noFill/>
              <a:miter lim="800000"/>
              <a:headEnd/>
              <a:tailEnd/>
            </a:ln>
          </p:spPr>
        </p:pic>
        <p:pic>
          <p:nvPicPr>
            <p:cNvPr id="29725" name="Picture 77" descr="Picture1.png"/>
            <p:cNvPicPr>
              <a:picLocks noChangeAspect="1"/>
            </p:cNvPicPr>
            <p:nvPr/>
          </p:nvPicPr>
          <p:blipFill>
            <a:blip r:embed="rId9" cstate="print">
              <a:lum bright="24000"/>
            </a:blip>
            <a:srcRect/>
            <a:stretch>
              <a:fillRect/>
            </a:stretch>
          </p:blipFill>
          <p:spPr bwMode="auto">
            <a:xfrm>
              <a:off x="7954190" y="2961016"/>
              <a:ext cx="457200" cy="457200"/>
            </a:xfrm>
            <a:prstGeom prst="rect">
              <a:avLst/>
            </a:prstGeom>
            <a:noFill/>
            <a:ln w="9525">
              <a:noFill/>
              <a:miter lim="800000"/>
              <a:headEnd/>
              <a:tailEnd/>
            </a:ln>
          </p:spPr>
        </p:pic>
        <p:pic>
          <p:nvPicPr>
            <p:cNvPr id="29726" name="Picture 77" descr="Picture1.png"/>
            <p:cNvPicPr>
              <a:picLocks noChangeAspect="1"/>
            </p:cNvPicPr>
            <p:nvPr/>
          </p:nvPicPr>
          <p:blipFill>
            <a:blip r:embed="rId9" cstate="print">
              <a:lum bright="24000"/>
            </a:blip>
            <a:srcRect/>
            <a:stretch>
              <a:fillRect/>
            </a:stretch>
          </p:blipFill>
          <p:spPr bwMode="auto">
            <a:xfrm>
              <a:off x="8011160" y="3413760"/>
              <a:ext cx="457200" cy="457200"/>
            </a:xfrm>
            <a:prstGeom prst="rect">
              <a:avLst/>
            </a:prstGeom>
            <a:noFill/>
            <a:ln w="9525">
              <a:noFill/>
              <a:miter lim="800000"/>
              <a:headEnd/>
              <a:tailEnd/>
            </a:ln>
          </p:spPr>
        </p:pic>
        <p:pic>
          <p:nvPicPr>
            <p:cNvPr id="29727" name="Picture 77" descr="Picture1.png"/>
            <p:cNvPicPr>
              <a:picLocks noChangeAspect="1"/>
            </p:cNvPicPr>
            <p:nvPr/>
          </p:nvPicPr>
          <p:blipFill>
            <a:blip r:embed="rId9" cstate="print">
              <a:lum bright="24000"/>
            </a:blip>
            <a:srcRect/>
            <a:stretch>
              <a:fillRect/>
            </a:stretch>
          </p:blipFill>
          <p:spPr bwMode="auto">
            <a:xfrm>
              <a:off x="7782560" y="3413760"/>
              <a:ext cx="457200" cy="457200"/>
            </a:xfrm>
            <a:prstGeom prst="rect">
              <a:avLst/>
            </a:prstGeom>
            <a:noFill/>
            <a:ln w="9525">
              <a:noFill/>
              <a:miter lim="800000"/>
              <a:headEnd/>
              <a:tailEnd/>
            </a:ln>
          </p:spPr>
        </p:pic>
        <p:pic>
          <p:nvPicPr>
            <p:cNvPr id="29728" name="Picture 77" descr="Picture1.png"/>
            <p:cNvPicPr>
              <a:picLocks noChangeAspect="1"/>
            </p:cNvPicPr>
            <p:nvPr/>
          </p:nvPicPr>
          <p:blipFill>
            <a:blip r:embed="rId9" cstate="print">
              <a:lum bright="24000"/>
            </a:blip>
            <a:srcRect/>
            <a:stretch>
              <a:fillRect/>
            </a:stretch>
          </p:blipFill>
          <p:spPr bwMode="auto">
            <a:xfrm>
              <a:off x="7858760" y="3261360"/>
              <a:ext cx="457200" cy="457200"/>
            </a:xfrm>
            <a:prstGeom prst="rect">
              <a:avLst/>
            </a:prstGeom>
            <a:noFill/>
            <a:ln w="9525">
              <a:noFill/>
              <a:miter lim="800000"/>
              <a:headEnd/>
              <a:tailEnd/>
            </a:ln>
          </p:spPr>
        </p:pic>
        <p:pic>
          <p:nvPicPr>
            <p:cNvPr id="29729" name="Picture 77" descr="Picture1.png"/>
            <p:cNvPicPr>
              <a:picLocks noChangeAspect="1"/>
            </p:cNvPicPr>
            <p:nvPr/>
          </p:nvPicPr>
          <p:blipFill>
            <a:blip r:embed="rId9" cstate="print">
              <a:lum bright="24000"/>
            </a:blip>
            <a:srcRect/>
            <a:stretch>
              <a:fillRect/>
            </a:stretch>
          </p:blipFill>
          <p:spPr bwMode="auto">
            <a:xfrm>
              <a:off x="7725590" y="3570616"/>
              <a:ext cx="457200" cy="457200"/>
            </a:xfrm>
            <a:prstGeom prst="rect">
              <a:avLst/>
            </a:prstGeom>
            <a:noFill/>
            <a:ln w="9525">
              <a:noFill/>
              <a:miter lim="800000"/>
              <a:headEnd/>
              <a:tailEnd/>
            </a:ln>
          </p:spPr>
        </p:pic>
        <p:pic>
          <p:nvPicPr>
            <p:cNvPr id="29730" name="Picture 77" descr="Picture1.png"/>
            <p:cNvPicPr>
              <a:picLocks noChangeAspect="1"/>
            </p:cNvPicPr>
            <p:nvPr/>
          </p:nvPicPr>
          <p:blipFill>
            <a:blip r:embed="rId9" cstate="print">
              <a:lum bright="24000"/>
            </a:blip>
            <a:srcRect/>
            <a:stretch>
              <a:fillRect/>
            </a:stretch>
          </p:blipFill>
          <p:spPr bwMode="auto">
            <a:xfrm>
              <a:off x="7934960" y="3642360"/>
              <a:ext cx="457200" cy="457200"/>
            </a:xfrm>
            <a:prstGeom prst="rect">
              <a:avLst/>
            </a:prstGeom>
            <a:noFill/>
            <a:ln w="9525">
              <a:noFill/>
              <a:miter lim="800000"/>
              <a:headEnd/>
              <a:tailEnd/>
            </a:ln>
          </p:spPr>
        </p:pic>
        <p:pic>
          <p:nvPicPr>
            <p:cNvPr id="29731" name="Picture 77" descr="Picture1.png"/>
            <p:cNvPicPr>
              <a:picLocks noChangeAspect="1"/>
            </p:cNvPicPr>
            <p:nvPr/>
          </p:nvPicPr>
          <p:blipFill>
            <a:blip r:embed="rId9" cstate="print">
              <a:lum bright="24000"/>
            </a:blip>
            <a:srcRect/>
            <a:stretch>
              <a:fillRect/>
            </a:stretch>
          </p:blipFill>
          <p:spPr bwMode="auto">
            <a:xfrm>
              <a:off x="7649390" y="3037216"/>
              <a:ext cx="457200" cy="457200"/>
            </a:xfrm>
            <a:prstGeom prst="rect">
              <a:avLst/>
            </a:prstGeom>
            <a:noFill/>
            <a:ln w="9525">
              <a:noFill/>
              <a:miter lim="800000"/>
              <a:headEnd/>
              <a:tailEnd/>
            </a:ln>
          </p:spPr>
        </p:pic>
      </p:grpSp>
      <p:pic>
        <p:nvPicPr>
          <p:cNvPr id="2971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0" cstate="print"/>
          <a:srcRect/>
          <a:stretch>
            <a:fillRect/>
          </a:stretch>
        </p:blipFill>
        <p:spPr bwMode="auto">
          <a:xfrm>
            <a:off x="6929454" y="5568968"/>
            <a:ext cx="269875" cy="269875"/>
          </a:xfrm>
          <a:prstGeom prst="rect">
            <a:avLst/>
          </a:prstGeom>
          <a:noFill/>
          <a:ln w="9525">
            <a:noFill/>
            <a:miter lim="800000"/>
            <a:headEnd/>
            <a:tailEnd/>
          </a:ln>
        </p:spPr>
      </p:pic>
      <p:sp>
        <p:nvSpPr>
          <p:cNvPr id="34" name="TextBox 33"/>
          <p:cNvSpPr txBox="1"/>
          <p:nvPr/>
        </p:nvSpPr>
        <p:spPr>
          <a:xfrm>
            <a:off x="7213617" y="5497530"/>
            <a:ext cx="1887537" cy="431800"/>
          </a:xfrm>
          <a:prstGeom prst="rect">
            <a:avLst/>
          </a:prstGeom>
          <a:noFill/>
        </p:spPr>
        <p:txBody>
          <a:bodyPr wrap="square">
            <a:spAutoFit/>
          </a:bodyPr>
          <a:lstStyle/>
          <a:p>
            <a:pPr>
              <a:defRPr/>
            </a:pPr>
            <a:r>
              <a:rPr lang="zh-CN" altLang="en-US" sz="1100" dirty="0" smtClean="0">
                <a:solidFill>
                  <a:schemeClr val="tx1"/>
                </a:solidFill>
                <a:latin typeface="+mj-lt"/>
                <a:cs typeface="+mn-cs"/>
              </a:rPr>
              <a:t>桌面负载（操作系统、应用程序和数据）</a:t>
            </a:r>
            <a:endParaRPr lang="en-US" sz="1100" dirty="0">
              <a:solidFill>
                <a:schemeClr val="tx1"/>
              </a:solidFill>
              <a:latin typeface="+mj-lt"/>
              <a:cs typeface="+mn-cs"/>
            </a:endParaRPr>
          </a:p>
        </p:txBody>
      </p:sp>
      <p:pic>
        <p:nvPicPr>
          <p:cNvPr id="29714" name="Picture 48" descr="Picture1.png"/>
          <p:cNvPicPr>
            <a:picLocks noChangeAspect="1"/>
          </p:cNvPicPr>
          <p:nvPr/>
        </p:nvPicPr>
        <p:blipFill>
          <a:blip r:embed="rId11" cstate="print"/>
          <a:srcRect/>
          <a:stretch>
            <a:fillRect/>
          </a:stretch>
        </p:blipFill>
        <p:spPr bwMode="auto">
          <a:xfrm>
            <a:off x="430213" y="2822575"/>
            <a:ext cx="1824037" cy="1371600"/>
          </a:xfrm>
          <a:prstGeom prst="rect">
            <a:avLst/>
          </a:prstGeom>
          <a:noFill/>
          <a:ln w="9525">
            <a:noFill/>
            <a:miter lim="800000"/>
            <a:headEnd/>
            <a:tailEnd/>
          </a:ln>
        </p:spPr>
      </p:pic>
      <p:pic>
        <p:nvPicPr>
          <p:cNvPr id="29715" name="Picture 49" descr="Picture1.png"/>
          <p:cNvPicPr>
            <a:picLocks noChangeAspect="1"/>
          </p:cNvPicPr>
          <p:nvPr/>
        </p:nvPicPr>
        <p:blipFill>
          <a:blip r:embed="rId11" cstate="print"/>
          <a:srcRect/>
          <a:stretch>
            <a:fillRect/>
          </a:stretch>
        </p:blipFill>
        <p:spPr bwMode="auto">
          <a:xfrm>
            <a:off x="314325" y="4125913"/>
            <a:ext cx="1824038" cy="1371600"/>
          </a:xfrm>
          <a:prstGeom prst="rect">
            <a:avLst/>
          </a:prstGeom>
          <a:noFill/>
          <a:ln w="9525">
            <a:noFill/>
            <a:miter lim="800000"/>
            <a:headEnd/>
            <a:tailEnd/>
          </a:ln>
        </p:spPr>
      </p:pic>
      <p:pic>
        <p:nvPicPr>
          <p:cNvPr id="29716" name="Picture 50" descr="Picture1.png"/>
          <p:cNvPicPr>
            <a:picLocks noChangeAspect="1"/>
          </p:cNvPicPr>
          <p:nvPr/>
        </p:nvPicPr>
        <p:blipFill>
          <a:blip r:embed="rId11" cstate="print"/>
          <a:srcRect/>
          <a:stretch>
            <a:fillRect/>
          </a:stretch>
        </p:blipFill>
        <p:spPr bwMode="auto">
          <a:xfrm>
            <a:off x="314325" y="5402263"/>
            <a:ext cx="1824038" cy="1371600"/>
          </a:xfrm>
          <a:prstGeom prst="rect">
            <a:avLst/>
          </a:prstGeom>
          <a:noFill/>
          <a:ln w="9525">
            <a:noFill/>
            <a:miter lim="800000"/>
            <a:headEnd/>
            <a:tailEnd/>
          </a:ln>
        </p:spPr>
      </p:pic>
      <p:sp>
        <p:nvSpPr>
          <p:cNvPr id="57" name="&quot;GLASS&quot;; Black to Transparent"/>
          <p:cNvSpPr/>
          <p:nvPr/>
        </p:nvSpPr>
        <p:spPr bwMode="auto">
          <a:xfrm rot="5400000">
            <a:off x="3861536" y="-2771907"/>
            <a:ext cx="1421559" cy="9144632"/>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61000"/>
                </a:schemeClr>
              </a:gs>
            </a:gsLst>
            <a:lin ang="540000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27" name="Text Placeholder 2"/>
          <p:cNvSpPr>
            <a:spLocks noGrp="1"/>
          </p:cNvSpPr>
          <p:nvPr>
            <p:ph type="body" sz="quarter" idx="10"/>
          </p:nvPr>
        </p:nvSpPr>
        <p:spPr>
          <a:xfrm>
            <a:off x="381000" y="1322388"/>
            <a:ext cx="8382000" cy="803297"/>
          </a:xfrm>
        </p:spPr>
        <p:txBody>
          <a:bodyPr rtlCol="0"/>
          <a:lstStyle/>
          <a:p>
            <a:pPr defTabSz="914363" fontAlgn="auto">
              <a:spcAft>
                <a:spcPts val="0"/>
              </a:spcAft>
              <a:defRPr/>
            </a:pPr>
            <a:r>
              <a:rPr lang="zh-CN" altLang="en-US" sz="1800" dirty="0" smtClean="0">
                <a:latin typeface="+mj-lt"/>
              </a:rPr>
              <a:t>在数据中心的虚拟机中，集中的存储和处理桌面的负载（包括操作系统、应用程序和数据）</a:t>
            </a:r>
            <a:endParaRPr lang="en-US" sz="1800" dirty="0" smtClean="0">
              <a:latin typeface="+mj-lt"/>
            </a:endParaRPr>
          </a:p>
          <a:p>
            <a:pPr defTabSz="914363" fontAlgn="auto">
              <a:spcAft>
                <a:spcPts val="0"/>
              </a:spcAft>
              <a:defRPr/>
            </a:pPr>
            <a:r>
              <a:rPr lang="zh-CN" altLang="en-US" sz="1800" dirty="0" smtClean="0">
                <a:latin typeface="+mj-lt"/>
              </a:rPr>
              <a:t>在客户端设备中通过远程桌面协议（如</a:t>
            </a:r>
            <a:r>
              <a:rPr lang="en-US" altLang="zh-CN" sz="1800" dirty="0" smtClean="0">
                <a:latin typeface="+mj-lt"/>
              </a:rPr>
              <a:t>RDP </a:t>
            </a:r>
            <a:r>
              <a:rPr lang="zh-CN" altLang="en-US" sz="1800" dirty="0" smtClean="0">
                <a:latin typeface="+mj-lt"/>
              </a:rPr>
              <a:t>）提供用户界面</a:t>
            </a:r>
            <a:endParaRPr lang="en-US" sz="1800" dirty="0" smtClean="0">
              <a:latin typeface="+mj-lt"/>
            </a:endParaRPr>
          </a:p>
        </p:txBody>
      </p:sp>
      <p:pic>
        <p:nvPicPr>
          <p:cNvPr id="29721"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2" cstate="print"/>
          <a:srcRect/>
          <a:stretch>
            <a:fillRect/>
          </a:stretch>
        </p:blipFill>
        <p:spPr bwMode="auto">
          <a:xfrm rot="7200000">
            <a:off x="3404394" y="1702594"/>
            <a:ext cx="2473325" cy="4135437"/>
          </a:xfrm>
          <a:prstGeom prst="rect">
            <a:avLst/>
          </a:prstGeom>
          <a:noFill/>
          <a:ln w="9525">
            <a:noFill/>
            <a:miter lim="800000"/>
            <a:headEnd/>
            <a:tailEnd/>
          </a:ln>
        </p:spPr>
      </p:pic>
      <p:pic>
        <p:nvPicPr>
          <p:cNvPr id="29722"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2" cstate="print"/>
          <a:srcRect/>
          <a:stretch>
            <a:fillRect/>
          </a:stretch>
        </p:blipFill>
        <p:spPr bwMode="auto">
          <a:xfrm rot="-4822374">
            <a:off x="3920331" y="3305969"/>
            <a:ext cx="2473325" cy="4135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8"/>
          <p:cNvSpPr>
            <a:spLocks/>
          </p:cNvSpPr>
          <p:nvPr/>
        </p:nvSpPr>
        <p:spPr bwMode="auto">
          <a:xfrm>
            <a:off x="-3175" y="955675"/>
            <a:ext cx="3983038" cy="5938838"/>
          </a:xfrm>
          <a:custGeom>
            <a:avLst/>
            <a:gdLst/>
            <a:ahLst/>
            <a:cxnLst>
              <a:cxn ang="0">
                <a:pos x="2509" y="1643"/>
              </a:cxn>
              <a:cxn ang="0">
                <a:pos x="0" y="3647"/>
              </a:cxn>
              <a:cxn ang="0">
                <a:pos x="7" y="0"/>
              </a:cxn>
              <a:cxn ang="0">
                <a:pos x="2509" y="1352"/>
              </a:cxn>
              <a:cxn ang="0">
                <a:pos x="2509" y="1643"/>
              </a:cxn>
            </a:cxnLst>
            <a:rect l="0" t="0" r="r" b="b"/>
            <a:pathLst>
              <a:path w="2509" h="3647">
                <a:moveTo>
                  <a:pt x="2509" y="1643"/>
                </a:moveTo>
                <a:lnTo>
                  <a:pt x="0" y="3647"/>
                </a:lnTo>
                <a:lnTo>
                  <a:pt x="7" y="0"/>
                </a:lnTo>
                <a:lnTo>
                  <a:pt x="2509" y="1352"/>
                </a:lnTo>
                <a:lnTo>
                  <a:pt x="2509" y="1643"/>
                </a:lnTo>
                <a:close/>
              </a:path>
            </a:pathLst>
          </a:custGeom>
          <a:gradFill flip="none" rotWithShape="1">
            <a:gsLst>
              <a:gs pos="0">
                <a:schemeClr val="bg1">
                  <a:lumMod val="95000"/>
                  <a:lumOff val="5000"/>
                  <a:alpha val="63000"/>
                </a:schemeClr>
              </a:gs>
              <a:gs pos="50000">
                <a:schemeClr val="bg1">
                  <a:alpha val="22000"/>
                </a:schemeClr>
              </a:gs>
              <a:gs pos="100000">
                <a:schemeClr val="accent1">
                  <a:tint val="23500"/>
                  <a:satMod val="160000"/>
                  <a:alpha val="0"/>
                </a:schemeClr>
              </a:gs>
            </a:gsLst>
            <a:lin ang="0" scaled="1"/>
            <a:tileRect/>
          </a:gradFill>
          <a:ln w="9525">
            <a:noFill/>
            <a:round/>
            <a:headEnd/>
            <a:tailEnd/>
          </a:ln>
        </p:spPr>
        <p:txBody>
          <a:bodyPr/>
          <a:lstStyle/>
          <a:p>
            <a:pPr>
              <a:defRPr/>
            </a:pPr>
            <a:endParaRPr lang="en-US">
              <a:latin typeface="Segoe Semibold" pitchFamily="34" charset="0"/>
              <a:cs typeface="+mn-cs"/>
            </a:endParaRPr>
          </a:p>
        </p:txBody>
      </p:sp>
      <p:sp>
        <p:nvSpPr>
          <p:cNvPr id="1034" name="Freeform 10"/>
          <p:cNvSpPr>
            <a:spLocks/>
          </p:cNvSpPr>
          <p:nvPr/>
        </p:nvSpPr>
        <p:spPr bwMode="auto">
          <a:xfrm>
            <a:off x="447675" y="3768725"/>
            <a:ext cx="8231188" cy="3125788"/>
          </a:xfrm>
          <a:custGeom>
            <a:avLst/>
            <a:gdLst/>
            <a:ahLst/>
            <a:cxnLst>
              <a:cxn ang="0">
                <a:pos x="2870" y="0"/>
              </a:cxn>
              <a:cxn ang="0">
                <a:pos x="5185" y="1969"/>
              </a:cxn>
              <a:cxn ang="0">
                <a:pos x="0" y="1969"/>
              </a:cxn>
              <a:cxn ang="0">
                <a:pos x="2281" y="0"/>
              </a:cxn>
              <a:cxn ang="0">
                <a:pos x="2870" y="0"/>
              </a:cxn>
            </a:cxnLst>
            <a:rect l="0" t="0" r="r" b="b"/>
            <a:pathLst>
              <a:path w="5185" h="1969">
                <a:moveTo>
                  <a:pt x="2870" y="0"/>
                </a:moveTo>
                <a:lnTo>
                  <a:pt x="5185" y="1969"/>
                </a:lnTo>
                <a:lnTo>
                  <a:pt x="0" y="1969"/>
                </a:lnTo>
                <a:lnTo>
                  <a:pt x="2281" y="0"/>
                </a:lnTo>
                <a:lnTo>
                  <a:pt x="2870" y="0"/>
                </a:lnTo>
                <a:close/>
              </a:path>
            </a:pathLst>
          </a:custGeom>
          <a:gradFill flip="none" rotWithShape="1">
            <a:gsLst>
              <a:gs pos="0">
                <a:schemeClr val="bg1">
                  <a:lumMod val="95000"/>
                  <a:lumOff val="5000"/>
                  <a:alpha val="63000"/>
                </a:schemeClr>
              </a:gs>
              <a:gs pos="50000">
                <a:schemeClr val="bg1">
                  <a:alpha val="22000"/>
                </a:schemeClr>
              </a:gs>
              <a:gs pos="100000">
                <a:schemeClr val="accent1">
                  <a:tint val="23500"/>
                  <a:satMod val="160000"/>
                  <a:alpha val="0"/>
                </a:schemeClr>
              </a:gs>
            </a:gsLst>
            <a:lin ang="16200000" scaled="1"/>
            <a:tileRect/>
          </a:gradFill>
          <a:ln w="9525">
            <a:noFill/>
            <a:round/>
            <a:headEnd/>
            <a:tailEnd/>
          </a:ln>
        </p:spPr>
        <p:txBody>
          <a:bodyPr/>
          <a:lstStyle/>
          <a:p>
            <a:pPr>
              <a:defRPr/>
            </a:pPr>
            <a:endParaRPr lang="en-US">
              <a:latin typeface="Segoe Semibold" pitchFamily="34" charset="0"/>
              <a:cs typeface="+mn-cs"/>
            </a:endParaRPr>
          </a:p>
        </p:txBody>
      </p:sp>
      <p:sp>
        <p:nvSpPr>
          <p:cNvPr id="1036" name="Freeform 12"/>
          <p:cNvSpPr>
            <a:spLocks/>
          </p:cNvSpPr>
          <p:nvPr/>
        </p:nvSpPr>
        <p:spPr bwMode="auto">
          <a:xfrm>
            <a:off x="5059363" y="950913"/>
            <a:ext cx="4081462" cy="5943600"/>
          </a:xfrm>
          <a:custGeom>
            <a:avLst/>
            <a:gdLst/>
            <a:ahLst/>
            <a:cxnLst>
              <a:cxn ang="0">
                <a:pos x="0" y="1456"/>
              </a:cxn>
              <a:cxn ang="0">
                <a:pos x="0" y="1726"/>
              </a:cxn>
              <a:cxn ang="0">
                <a:pos x="2571" y="3744"/>
              </a:cxn>
              <a:cxn ang="0">
                <a:pos x="2564" y="0"/>
              </a:cxn>
              <a:cxn ang="0">
                <a:pos x="0" y="1456"/>
              </a:cxn>
            </a:cxnLst>
            <a:rect l="0" t="0" r="r" b="b"/>
            <a:pathLst>
              <a:path w="2571" h="3744">
                <a:moveTo>
                  <a:pt x="0" y="1456"/>
                </a:moveTo>
                <a:lnTo>
                  <a:pt x="0" y="1726"/>
                </a:lnTo>
                <a:lnTo>
                  <a:pt x="2571" y="3744"/>
                </a:lnTo>
                <a:lnTo>
                  <a:pt x="2564" y="0"/>
                </a:lnTo>
                <a:lnTo>
                  <a:pt x="0" y="1456"/>
                </a:lnTo>
                <a:close/>
              </a:path>
            </a:pathLst>
          </a:custGeom>
          <a:gradFill flip="none" rotWithShape="1">
            <a:gsLst>
              <a:gs pos="0">
                <a:schemeClr val="bg1">
                  <a:lumMod val="95000"/>
                  <a:lumOff val="5000"/>
                  <a:alpha val="63000"/>
                </a:schemeClr>
              </a:gs>
              <a:gs pos="50000">
                <a:schemeClr val="bg1">
                  <a:alpha val="22000"/>
                </a:schemeClr>
              </a:gs>
              <a:gs pos="100000">
                <a:schemeClr val="accent1">
                  <a:tint val="23500"/>
                  <a:satMod val="160000"/>
                  <a:alpha val="0"/>
                </a:schemeClr>
              </a:gs>
            </a:gsLst>
            <a:lin ang="10800000" scaled="1"/>
            <a:tileRect/>
          </a:gradFill>
          <a:ln w="9525">
            <a:noFill/>
            <a:round/>
            <a:headEnd/>
            <a:tailEnd/>
          </a:ln>
        </p:spPr>
        <p:txBody>
          <a:bodyPr/>
          <a:lstStyle/>
          <a:p>
            <a:pPr>
              <a:defRPr/>
            </a:pPr>
            <a:endParaRPr lang="en-US">
              <a:latin typeface="Segoe Semibold" pitchFamily="34" charset="0"/>
              <a:cs typeface="+mn-cs"/>
            </a:endParaRPr>
          </a:p>
        </p:txBody>
      </p:sp>
      <p:sp>
        <p:nvSpPr>
          <p:cNvPr id="43" name="Rounded Rectangle 42"/>
          <p:cNvSpPr/>
          <p:nvPr/>
        </p:nvSpPr>
        <p:spPr bwMode="auto">
          <a:xfrm>
            <a:off x="2019868" y="1128910"/>
            <a:ext cx="5022377" cy="1182490"/>
          </a:xfrm>
          <a:prstGeom prst="roundRect">
            <a:avLst>
              <a:gd name="adj" fmla="val 9033"/>
            </a:avLst>
          </a:prstGeom>
          <a:gradFill flip="none" rotWithShape="1">
            <a:gsLst>
              <a:gs pos="0">
                <a:schemeClr val="accent1">
                  <a:shade val="15000"/>
                  <a:satMod val="180000"/>
                  <a:alpha val="0"/>
                </a:schemeClr>
              </a:gs>
              <a:gs pos="50000">
                <a:schemeClr val="accent2">
                  <a:alpha val="25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accent2"/>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chemeClr val="tx1"/>
              </a:solidFill>
              <a:effectLst>
                <a:outerShdw blurRad="38100" dist="38100" dir="2700000" algn="tl">
                  <a:srgbClr val="000000">
                    <a:alpha val="43137"/>
                  </a:srgbClr>
                </a:outerShdw>
              </a:effectLst>
              <a:latin typeface="+mj-lt"/>
            </a:endParaRPr>
          </a:p>
        </p:txBody>
      </p:sp>
      <p:sp>
        <p:nvSpPr>
          <p:cNvPr id="2" name="Title 1"/>
          <p:cNvSpPr>
            <a:spLocks noGrp="1"/>
          </p:cNvSpPr>
          <p:nvPr>
            <p:ph type="title"/>
          </p:nvPr>
        </p:nvSpPr>
        <p:spPr>
          <a:xfrm>
            <a:off x="381000" y="230188"/>
            <a:ext cx="8382000" cy="1329595"/>
          </a:xfrm>
        </p:spPr>
        <p:txBody>
          <a:bodyPr/>
          <a:lstStyle/>
          <a:p>
            <a:pPr algn="l" defTabSz="914363" fontAlgn="auto">
              <a:spcAft>
                <a:spcPts val="0"/>
              </a:spcAft>
              <a:defRPr/>
            </a:pPr>
            <a:r>
              <a:rPr lang="zh-CN" altLang="en-US" sz="3400" dirty="0" smtClean="0">
                <a:latin typeface="+mj-ea"/>
              </a:rPr>
              <a:t>为什么要使用</a:t>
            </a:r>
            <a:r>
              <a:rPr altLang="zh-CN" sz="3400" dirty="0" smtClean="0">
                <a:latin typeface="+mj-ea"/>
              </a:rPr>
              <a:t>VDI</a:t>
            </a:r>
            <a:r>
              <a:rPr lang="zh-CN" altLang="en-US" sz="3400" dirty="0" smtClean="0">
                <a:latin typeface="+mj-ea"/>
              </a:rPr>
              <a:t>来进行集中管理</a:t>
            </a:r>
            <a:r>
              <a:rPr sz="3400" dirty="0" smtClean="0">
                <a:latin typeface="+mj-ea"/>
              </a:rPr>
              <a:t>?</a:t>
            </a:r>
            <a:endParaRPr sz="3400" dirty="0">
              <a:latin typeface="+mj-ea"/>
            </a:endParaRPr>
          </a:p>
        </p:txBody>
      </p:sp>
      <p:sp>
        <p:nvSpPr>
          <p:cNvPr id="3" name="Content Placeholder 2"/>
          <p:cNvSpPr>
            <a:spLocks noGrp="1"/>
          </p:cNvSpPr>
          <p:nvPr>
            <p:ph sz="half" idx="1"/>
          </p:nvPr>
        </p:nvSpPr>
        <p:spPr>
          <a:xfrm>
            <a:off x="223838" y="3344863"/>
            <a:ext cx="3217862" cy="935641"/>
          </a:xfrm>
        </p:spPr>
        <p:txBody>
          <a:bodyPr rtlCol="0"/>
          <a:lstStyle/>
          <a:p>
            <a:pPr defTabSz="914363" fontAlgn="auto">
              <a:spcAft>
                <a:spcPts val="0"/>
              </a:spcAft>
              <a:defRPr/>
            </a:pPr>
            <a:r>
              <a:rPr lang="zh-CN" altLang="en-US" sz="1600" spc="-50" dirty="0" smtClean="0">
                <a:latin typeface="+mj-lt"/>
              </a:rPr>
              <a:t>从任意的桌面</a:t>
            </a:r>
            <a:r>
              <a:rPr lang="en-US" altLang="zh-CN" sz="1600" spc="-50" dirty="0" smtClean="0">
                <a:latin typeface="+mj-lt"/>
              </a:rPr>
              <a:t>PC</a:t>
            </a:r>
            <a:r>
              <a:rPr lang="zh-CN" altLang="en-US" sz="1600" spc="-50" dirty="0" smtClean="0">
                <a:latin typeface="+mj-lt"/>
              </a:rPr>
              <a:t>进入自己的工作环境</a:t>
            </a:r>
            <a:endParaRPr lang="en-US" sz="1600" spc="-50" dirty="0" smtClean="0">
              <a:latin typeface="+mj-lt"/>
            </a:endParaRPr>
          </a:p>
          <a:p>
            <a:pPr defTabSz="914363" fontAlgn="auto">
              <a:spcAft>
                <a:spcPts val="0"/>
              </a:spcAft>
              <a:defRPr/>
            </a:pPr>
            <a:r>
              <a:rPr lang="zh-CN" altLang="en-US" sz="1600" spc="-50" dirty="0" smtClean="0">
                <a:latin typeface="+mj-lt"/>
              </a:rPr>
              <a:t>在家中或者被许可的异地位置工作，并不需要购买笔记本</a:t>
            </a:r>
            <a:endParaRPr lang="en-US" sz="1600" spc="-50" dirty="0" smtClean="0">
              <a:latin typeface="+mj-lt"/>
            </a:endParaRPr>
          </a:p>
        </p:txBody>
      </p:sp>
      <p:sp>
        <p:nvSpPr>
          <p:cNvPr id="7" name="Content Placeholder 2"/>
          <p:cNvSpPr txBox="1">
            <a:spLocks/>
          </p:cNvSpPr>
          <p:nvPr/>
        </p:nvSpPr>
        <p:spPr bwMode="auto">
          <a:xfrm>
            <a:off x="5921375" y="3344863"/>
            <a:ext cx="3222625" cy="714042"/>
          </a:xfrm>
          <a:prstGeom prst="rect">
            <a:avLst/>
          </a:prstGeom>
        </p:spPr>
        <p:txBody>
          <a:bodyPr wrap="square" lIns="0" tIns="0" rIns="0" bIns="0">
            <a:spAutoFit/>
          </a:bodyPr>
          <a:lstStyle/>
          <a:p>
            <a:pPr marL="347914" indent="-347914" defTabSz="914363">
              <a:lnSpc>
                <a:spcPct val="90000"/>
              </a:lnSpc>
              <a:spcBef>
                <a:spcPct val="20000"/>
              </a:spcBef>
              <a:buClr>
                <a:schemeClr val="tx2"/>
              </a:buClr>
              <a:buSzPct val="95000"/>
              <a:buFontTx/>
              <a:buBlip>
                <a:blip r:embed="rId3"/>
              </a:buBlip>
              <a:defRPr/>
            </a:pPr>
            <a:r>
              <a:rPr lang="zh-CN" altLang="en-US" sz="1600" spc="-50" dirty="0" smtClean="0">
                <a:solidFill>
                  <a:schemeClr val="tx1"/>
                </a:solidFill>
                <a:latin typeface="+mj-lt"/>
                <a:cs typeface="+mn-cs"/>
              </a:rPr>
              <a:t>从设备故障中进行快速的恢复</a:t>
            </a:r>
            <a:endParaRPr lang="en-US" sz="1600" spc="-50" dirty="0">
              <a:solidFill>
                <a:schemeClr val="tx1"/>
              </a:solidFill>
              <a:latin typeface="+mj-lt"/>
              <a:cs typeface="+mn-cs"/>
            </a:endParaRPr>
          </a:p>
          <a:p>
            <a:pPr marL="347914" indent="-347914" defTabSz="914363">
              <a:lnSpc>
                <a:spcPct val="90000"/>
              </a:lnSpc>
              <a:spcBef>
                <a:spcPct val="20000"/>
              </a:spcBef>
              <a:buClr>
                <a:schemeClr val="tx2"/>
              </a:buClr>
              <a:buSzPct val="95000"/>
              <a:buFontTx/>
              <a:buBlip>
                <a:blip r:embed="rId3"/>
              </a:buBlip>
              <a:defRPr/>
            </a:pPr>
            <a:r>
              <a:rPr lang="zh-CN" altLang="en-US" sz="1600" spc="-50" dirty="0" smtClean="0">
                <a:solidFill>
                  <a:schemeClr val="tx1"/>
                </a:solidFill>
                <a:latin typeface="+mj-lt"/>
                <a:cs typeface="+mn-cs"/>
              </a:rPr>
              <a:t>集中的数据存储和备份，减少了数据丢失的可能性</a:t>
            </a:r>
            <a:r>
              <a:rPr lang="en-US" sz="1600" spc="-50" dirty="0" smtClean="0">
                <a:solidFill>
                  <a:schemeClr val="tx1"/>
                </a:solidFill>
                <a:latin typeface="+mj-lt"/>
                <a:cs typeface="+mn-cs"/>
              </a:rPr>
              <a:t> </a:t>
            </a:r>
            <a:endParaRPr lang="en-US" sz="1600" spc="-50" dirty="0">
              <a:solidFill>
                <a:schemeClr val="tx1"/>
              </a:solidFill>
              <a:latin typeface="+mj-lt"/>
              <a:cs typeface="+mn-cs"/>
            </a:endParaRPr>
          </a:p>
        </p:txBody>
      </p:sp>
      <p:sp>
        <p:nvSpPr>
          <p:cNvPr id="19" name="TextBox 18"/>
          <p:cNvSpPr txBox="1"/>
          <p:nvPr/>
        </p:nvSpPr>
        <p:spPr>
          <a:xfrm>
            <a:off x="2260600" y="1112838"/>
            <a:ext cx="4597400" cy="830997"/>
          </a:xfrm>
          <a:prstGeom prst="rect">
            <a:avLst/>
          </a:prstGeom>
          <a:noFill/>
        </p:spPr>
        <p:txBody>
          <a:bodyPr wrap="square">
            <a:spAutoFit/>
          </a:bodyPr>
          <a:lstStyle/>
          <a:p>
            <a:pPr algn="ctr">
              <a:defRPr/>
            </a:pPr>
            <a:r>
              <a:rPr lang="en-US" altLang="zh-CN" spc="-50" dirty="0" smtClean="0">
                <a:solidFill>
                  <a:schemeClr val="tx1"/>
                </a:solidFill>
              </a:rPr>
              <a:t>VDI</a:t>
            </a:r>
            <a:r>
              <a:rPr lang="zh-CN" altLang="en-US" spc="-50" dirty="0" smtClean="0">
                <a:solidFill>
                  <a:schemeClr val="tx1"/>
                </a:solidFill>
              </a:rPr>
              <a:t>对</a:t>
            </a:r>
            <a:r>
              <a:rPr lang="zh-CN" altLang="en-US" spc="-50" dirty="0" smtClean="0">
                <a:solidFill>
                  <a:schemeClr val="tx1"/>
                </a:solidFill>
                <a:latin typeface="+mj-lt"/>
                <a:cs typeface="+mn-cs"/>
              </a:rPr>
              <a:t>在严格管理企业中的</a:t>
            </a:r>
            <a:endParaRPr lang="en-US" altLang="zh-CN" spc="-50" dirty="0" smtClean="0">
              <a:solidFill>
                <a:schemeClr val="tx1"/>
              </a:solidFill>
              <a:latin typeface="+mj-lt"/>
              <a:cs typeface="+mn-cs"/>
            </a:endParaRPr>
          </a:p>
          <a:p>
            <a:pPr algn="ctr">
              <a:defRPr/>
            </a:pPr>
            <a:r>
              <a:rPr lang="zh-CN" altLang="en-US" spc="-50" dirty="0" smtClean="0">
                <a:solidFill>
                  <a:schemeClr val="tx1"/>
                </a:solidFill>
                <a:latin typeface="+mj-lt"/>
                <a:cs typeface="+mn-cs"/>
              </a:rPr>
              <a:t>固定办公员工带来很多优势</a:t>
            </a:r>
            <a:endParaRPr lang="en-US" spc="-50" dirty="0">
              <a:solidFill>
                <a:schemeClr val="tx1"/>
              </a:solidFill>
              <a:latin typeface="+mj-lt"/>
              <a:cs typeface="+mn-cs"/>
            </a:endParaRPr>
          </a:p>
        </p:txBody>
      </p:sp>
      <p:sp>
        <p:nvSpPr>
          <p:cNvPr id="24" name="Rectangle 23"/>
          <p:cNvSpPr/>
          <p:nvPr/>
        </p:nvSpPr>
        <p:spPr>
          <a:xfrm>
            <a:off x="0" y="2509838"/>
            <a:ext cx="3121025" cy="400110"/>
          </a:xfrm>
          <a:prstGeom prst="rect">
            <a:avLst/>
          </a:prstGeom>
        </p:spPr>
        <p:txBody>
          <a:bodyPr>
            <a:spAutoFit/>
          </a:bodyPr>
          <a:lstStyle/>
          <a:p>
            <a:pPr algn="ctr">
              <a:defRPr/>
            </a:pPr>
            <a:r>
              <a:rPr lang="zh-CN" altLang="en-US" sz="2000" b="1" dirty="0" smtClean="0">
                <a:solidFill>
                  <a:schemeClr val="tx1"/>
                </a:solidFill>
                <a:latin typeface="+mj-lt"/>
                <a:cs typeface="+mn-cs"/>
              </a:rPr>
              <a:t>独立的桌面位置</a:t>
            </a:r>
            <a:endParaRPr lang="en-US" sz="2000" b="1" dirty="0">
              <a:solidFill>
                <a:schemeClr val="tx1"/>
              </a:solidFill>
              <a:latin typeface="+mj-lt"/>
              <a:cs typeface="+mn-cs"/>
            </a:endParaRPr>
          </a:p>
        </p:txBody>
      </p:sp>
      <p:sp>
        <p:nvSpPr>
          <p:cNvPr id="28" name="Rectangle 27"/>
          <p:cNvSpPr/>
          <p:nvPr/>
        </p:nvSpPr>
        <p:spPr>
          <a:xfrm>
            <a:off x="2540000" y="4186238"/>
            <a:ext cx="4122738" cy="400110"/>
          </a:xfrm>
          <a:prstGeom prst="rect">
            <a:avLst/>
          </a:prstGeom>
        </p:spPr>
        <p:txBody>
          <a:bodyPr>
            <a:spAutoFit/>
          </a:bodyPr>
          <a:lstStyle/>
          <a:p>
            <a:pPr algn="ctr">
              <a:defRPr/>
            </a:pPr>
            <a:r>
              <a:rPr lang="zh-CN" altLang="en-US" sz="2000" b="1" dirty="0" smtClean="0">
                <a:solidFill>
                  <a:schemeClr val="tx1"/>
                </a:solidFill>
                <a:latin typeface="+mj-lt"/>
                <a:cs typeface="+mn-cs"/>
              </a:rPr>
              <a:t>集中的管理</a:t>
            </a:r>
            <a:endParaRPr lang="en-US" sz="2000" b="1" dirty="0">
              <a:solidFill>
                <a:schemeClr val="tx1"/>
              </a:solidFill>
              <a:latin typeface="+mj-lt"/>
              <a:cs typeface="+mn-cs"/>
            </a:endParaRPr>
          </a:p>
        </p:txBody>
      </p:sp>
      <p:sp>
        <p:nvSpPr>
          <p:cNvPr id="31" name="Rectangle 30"/>
          <p:cNvSpPr/>
          <p:nvPr/>
        </p:nvSpPr>
        <p:spPr>
          <a:xfrm>
            <a:off x="5399088" y="2727325"/>
            <a:ext cx="4121150" cy="400050"/>
          </a:xfrm>
          <a:prstGeom prst="rect">
            <a:avLst/>
          </a:prstGeom>
        </p:spPr>
        <p:txBody>
          <a:bodyPr>
            <a:spAutoFit/>
          </a:bodyPr>
          <a:lstStyle/>
          <a:p>
            <a:pPr algn="ctr">
              <a:defRPr/>
            </a:pPr>
            <a:r>
              <a:rPr lang="zh-CN" altLang="en-US" sz="2000" b="1" dirty="0" smtClean="0">
                <a:solidFill>
                  <a:schemeClr val="tx1"/>
                </a:solidFill>
                <a:latin typeface="+mj-lt"/>
                <a:cs typeface="+mn-cs"/>
              </a:rPr>
              <a:t>商业连续性</a:t>
            </a:r>
            <a:endParaRPr lang="en-US" sz="2000" b="1" dirty="0">
              <a:solidFill>
                <a:schemeClr val="tx1"/>
              </a:solidFill>
              <a:latin typeface="+mj-lt"/>
              <a:cs typeface="+mn-cs"/>
            </a:endParaRPr>
          </a:p>
        </p:txBody>
      </p:sp>
      <p:sp>
        <p:nvSpPr>
          <p:cNvPr id="31759" name="Rectangle 33"/>
          <p:cNvSpPr>
            <a:spLocks noChangeArrowheads="1"/>
          </p:cNvSpPr>
          <p:nvPr/>
        </p:nvSpPr>
        <p:spPr bwMode="auto">
          <a:xfrm>
            <a:off x="0" y="319088"/>
            <a:ext cx="9144000" cy="6858000"/>
          </a:xfrm>
          <a:prstGeom prst="rect">
            <a:avLst/>
          </a:prstGeom>
          <a:noFill/>
          <a:ln w="9525">
            <a:noFill/>
            <a:miter lim="800000"/>
            <a:headEnd/>
            <a:tailEnd/>
          </a:ln>
        </p:spPr>
        <p:txBody>
          <a:bodyPr anchor="ctr"/>
          <a:lstStyle/>
          <a:p>
            <a:pPr algn="ctr"/>
            <a:endParaRPr lang="en-US" sz="2000"/>
          </a:p>
        </p:txBody>
      </p:sp>
      <p:sp>
        <p:nvSpPr>
          <p:cNvPr id="31760" name="Freeform 9"/>
          <p:cNvSpPr>
            <a:spLocks/>
          </p:cNvSpPr>
          <p:nvPr/>
        </p:nvSpPr>
        <p:spPr bwMode="auto">
          <a:xfrm>
            <a:off x="-3175" y="611188"/>
            <a:ext cx="3983038" cy="5789612"/>
          </a:xfrm>
          <a:custGeom>
            <a:avLst/>
            <a:gdLst>
              <a:gd name="T0" fmla="*/ 2509 w 2509"/>
              <a:gd name="T1" fmla="*/ 1643 h 3647"/>
              <a:gd name="T2" fmla="*/ 0 w 2509"/>
              <a:gd name="T3" fmla="*/ 3647 h 3647"/>
              <a:gd name="T4" fmla="*/ 7 w 2509"/>
              <a:gd name="T5" fmla="*/ 0 h 3647"/>
              <a:gd name="T6" fmla="*/ 2509 w 2509"/>
              <a:gd name="T7" fmla="*/ 1352 h 3647"/>
              <a:gd name="T8" fmla="*/ 0 60000 65536"/>
              <a:gd name="T9" fmla="*/ 0 60000 65536"/>
              <a:gd name="T10" fmla="*/ 0 60000 65536"/>
              <a:gd name="T11" fmla="*/ 0 60000 65536"/>
              <a:gd name="T12" fmla="*/ 0 w 2509"/>
              <a:gd name="T13" fmla="*/ 0 h 3647"/>
              <a:gd name="T14" fmla="*/ 2509 w 2509"/>
              <a:gd name="T15" fmla="*/ 3647 h 3647"/>
            </a:gdLst>
            <a:ahLst/>
            <a:cxnLst>
              <a:cxn ang="T8">
                <a:pos x="T0" y="T1"/>
              </a:cxn>
              <a:cxn ang="T9">
                <a:pos x="T2" y="T3"/>
              </a:cxn>
              <a:cxn ang="T10">
                <a:pos x="T4" y="T5"/>
              </a:cxn>
              <a:cxn ang="T11">
                <a:pos x="T6" y="T7"/>
              </a:cxn>
            </a:cxnLst>
            <a:rect l="T12" t="T13" r="T14" b="T15"/>
            <a:pathLst>
              <a:path w="2509" h="3647">
                <a:moveTo>
                  <a:pt x="2509" y="1643"/>
                </a:moveTo>
                <a:lnTo>
                  <a:pt x="0" y="3647"/>
                </a:lnTo>
                <a:lnTo>
                  <a:pt x="7" y="0"/>
                </a:lnTo>
                <a:lnTo>
                  <a:pt x="2509" y="1352"/>
                </a:lnTo>
              </a:path>
            </a:pathLst>
          </a:custGeom>
          <a:noFill/>
          <a:ln w="9525">
            <a:noFill/>
            <a:round/>
            <a:headEnd/>
            <a:tailEnd/>
          </a:ln>
        </p:spPr>
        <p:txBody>
          <a:bodyPr/>
          <a:lstStyle/>
          <a:p>
            <a:endParaRPr lang="en-US"/>
          </a:p>
        </p:txBody>
      </p:sp>
      <p:sp>
        <p:nvSpPr>
          <p:cNvPr id="31761" name="Freeform 11"/>
          <p:cNvSpPr>
            <a:spLocks/>
          </p:cNvSpPr>
          <p:nvPr/>
        </p:nvSpPr>
        <p:spPr bwMode="auto">
          <a:xfrm>
            <a:off x="447675" y="3275013"/>
            <a:ext cx="8231188" cy="3125787"/>
          </a:xfrm>
          <a:custGeom>
            <a:avLst/>
            <a:gdLst>
              <a:gd name="T0" fmla="*/ 2870 w 5185"/>
              <a:gd name="T1" fmla="*/ 0 h 1969"/>
              <a:gd name="T2" fmla="*/ 5185 w 5185"/>
              <a:gd name="T3" fmla="*/ 1969 h 1969"/>
              <a:gd name="T4" fmla="*/ 0 w 5185"/>
              <a:gd name="T5" fmla="*/ 1969 h 1969"/>
              <a:gd name="T6" fmla="*/ 2281 w 5185"/>
              <a:gd name="T7" fmla="*/ 0 h 1969"/>
              <a:gd name="T8" fmla="*/ 0 60000 65536"/>
              <a:gd name="T9" fmla="*/ 0 60000 65536"/>
              <a:gd name="T10" fmla="*/ 0 60000 65536"/>
              <a:gd name="T11" fmla="*/ 0 60000 65536"/>
              <a:gd name="T12" fmla="*/ 0 w 5185"/>
              <a:gd name="T13" fmla="*/ 0 h 1969"/>
              <a:gd name="T14" fmla="*/ 5185 w 5185"/>
              <a:gd name="T15" fmla="*/ 1969 h 1969"/>
            </a:gdLst>
            <a:ahLst/>
            <a:cxnLst>
              <a:cxn ang="T8">
                <a:pos x="T0" y="T1"/>
              </a:cxn>
              <a:cxn ang="T9">
                <a:pos x="T2" y="T3"/>
              </a:cxn>
              <a:cxn ang="T10">
                <a:pos x="T4" y="T5"/>
              </a:cxn>
              <a:cxn ang="T11">
                <a:pos x="T6" y="T7"/>
              </a:cxn>
            </a:cxnLst>
            <a:rect l="T12" t="T13" r="T14" b="T15"/>
            <a:pathLst>
              <a:path w="5185" h="1969">
                <a:moveTo>
                  <a:pt x="2870" y="0"/>
                </a:moveTo>
                <a:lnTo>
                  <a:pt x="5185" y="1969"/>
                </a:lnTo>
                <a:lnTo>
                  <a:pt x="0" y="1969"/>
                </a:lnTo>
                <a:lnTo>
                  <a:pt x="2281" y="0"/>
                </a:lnTo>
              </a:path>
            </a:pathLst>
          </a:custGeom>
          <a:noFill/>
          <a:ln w="9525">
            <a:noFill/>
            <a:round/>
            <a:headEnd/>
            <a:tailEnd/>
          </a:ln>
        </p:spPr>
        <p:txBody>
          <a:bodyPr/>
          <a:lstStyle/>
          <a:p>
            <a:endParaRPr lang="en-US"/>
          </a:p>
        </p:txBody>
      </p:sp>
      <p:cxnSp>
        <p:nvCxnSpPr>
          <p:cNvPr id="46" name="Straight Connector 45"/>
          <p:cNvCxnSpPr/>
          <p:nvPr/>
        </p:nvCxnSpPr>
        <p:spPr>
          <a:xfrm>
            <a:off x="0" y="928048"/>
            <a:ext cx="3985146" cy="2197289"/>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cxnSp>
        <p:nvCxnSpPr>
          <p:cNvPr id="54" name="Straight Connector 53"/>
          <p:cNvCxnSpPr/>
          <p:nvPr/>
        </p:nvCxnSpPr>
        <p:spPr>
          <a:xfrm flipV="1">
            <a:off x="493486" y="3744687"/>
            <a:ext cx="3585028" cy="3113313"/>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grpSp>
        <p:nvGrpSpPr>
          <p:cNvPr id="5" name="Group 58"/>
          <p:cNvGrpSpPr>
            <a:grpSpLocks/>
          </p:cNvGrpSpPr>
          <p:nvPr/>
        </p:nvGrpSpPr>
        <p:grpSpPr bwMode="auto">
          <a:xfrm rot="-5966482">
            <a:off x="4895851" y="3738562"/>
            <a:ext cx="4068762" cy="3141663"/>
            <a:chOff x="166914" y="3868453"/>
            <a:chExt cx="4068761" cy="3141948"/>
          </a:xfrm>
        </p:grpSpPr>
        <p:cxnSp>
          <p:nvCxnSpPr>
            <p:cNvPr id="57" name="Straight Connector 56"/>
            <p:cNvCxnSpPr/>
            <p:nvPr/>
          </p:nvCxnSpPr>
          <p:spPr>
            <a:xfrm flipV="1">
              <a:off x="166914" y="3940629"/>
              <a:ext cx="3831771" cy="3069772"/>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cxnSp>
          <p:nvCxnSpPr>
            <p:cNvPr id="58" name="Straight Connector 57"/>
            <p:cNvCxnSpPr/>
            <p:nvPr/>
          </p:nvCxnSpPr>
          <p:spPr>
            <a:xfrm flipV="1">
              <a:off x="650647" y="3868453"/>
              <a:ext cx="3585028" cy="3113313"/>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grpSp>
      <p:cxnSp>
        <p:nvCxnSpPr>
          <p:cNvPr id="60" name="Straight Connector 59"/>
          <p:cNvCxnSpPr/>
          <p:nvPr/>
        </p:nvCxnSpPr>
        <p:spPr>
          <a:xfrm flipV="1">
            <a:off x="5167086" y="914400"/>
            <a:ext cx="3976914" cy="2293257"/>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4" name="Content Placeholder 3"/>
          <p:cNvSpPr>
            <a:spLocks noGrp="1"/>
          </p:cNvSpPr>
          <p:nvPr>
            <p:ph sz="half" idx="2"/>
          </p:nvPr>
        </p:nvSpPr>
        <p:spPr>
          <a:xfrm>
            <a:off x="2466975" y="5211763"/>
            <a:ext cx="4251325" cy="714042"/>
          </a:xfrm>
        </p:spPr>
        <p:txBody>
          <a:bodyPr rtlCol="0"/>
          <a:lstStyle/>
          <a:p>
            <a:pPr defTabSz="914363" fontAlgn="auto">
              <a:spcAft>
                <a:spcPts val="0"/>
              </a:spcAft>
              <a:defRPr/>
            </a:pPr>
            <a:r>
              <a:rPr lang="zh-CN" altLang="en-US" sz="1600" spc="-50" dirty="0" smtClean="0">
                <a:latin typeface="+mj-lt"/>
              </a:rPr>
              <a:t>减少到客户机近端来进行的支持工作</a:t>
            </a:r>
            <a:endParaRPr lang="en-US" altLang="zh-CN" sz="1600" spc="-50" dirty="0" smtClean="0">
              <a:latin typeface="+mj-lt"/>
            </a:endParaRPr>
          </a:p>
          <a:p>
            <a:pPr defTabSz="914363" fontAlgn="auto">
              <a:spcAft>
                <a:spcPts val="0"/>
              </a:spcAft>
              <a:defRPr/>
            </a:pPr>
            <a:r>
              <a:rPr lang="zh-CN" altLang="en-US" sz="1600" spc="-50" dirty="0" smtClean="0">
                <a:latin typeface="+mj-lt"/>
              </a:rPr>
              <a:t>通过快速进入集中管理的桌面环境来提高桌面环境生命周期的管理性</a:t>
            </a:r>
            <a:endParaRPr lang="en-US" sz="1600" spc="-50" dirty="0" smtClean="0">
              <a:latin typeface="+mj-lt"/>
            </a:endParaRPr>
          </a:p>
        </p:txBody>
      </p:sp>
      <p:pic>
        <p:nvPicPr>
          <p:cNvPr id="31768" name="Picture 29" descr="Picture1-fixed.png"/>
          <p:cNvPicPr>
            <a:picLocks noChangeAspect="1"/>
          </p:cNvPicPr>
          <p:nvPr/>
        </p:nvPicPr>
        <p:blipFill>
          <a:blip r:embed="rId4" cstate="print"/>
          <a:srcRect/>
          <a:stretch>
            <a:fillRect/>
          </a:stretch>
        </p:blipFill>
        <p:spPr bwMode="auto">
          <a:xfrm>
            <a:off x="3730625" y="2865438"/>
            <a:ext cx="1976438" cy="1285875"/>
          </a:xfrm>
          <a:prstGeom prst="rect">
            <a:avLst/>
          </a:prstGeom>
          <a:noFill/>
          <a:ln w="9525">
            <a:noFill/>
            <a:miter lim="800000"/>
            <a:headEnd/>
            <a:tailEnd/>
          </a:ln>
        </p:spPr>
      </p:pic>
      <p:grpSp>
        <p:nvGrpSpPr>
          <p:cNvPr id="6" name="Group 78"/>
          <p:cNvGrpSpPr>
            <a:grpSpLocks/>
          </p:cNvGrpSpPr>
          <p:nvPr/>
        </p:nvGrpSpPr>
        <p:grpSpPr bwMode="auto">
          <a:xfrm>
            <a:off x="4283075" y="2759075"/>
            <a:ext cx="676275" cy="749300"/>
            <a:chOff x="7553960" y="2727960"/>
            <a:chExt cx="1066800" cy="1428750"/>
          </a:xfrm>
        </p:grpSpPr>
        <p:pic>
          <p:nvPicPr>
            <p:cNvPr id="31770" name="Picture 8" descr="\\eventsql\dvd27\Clip_Installer\DVD_ART\Artwork_Imagery\HARDWARE_IMAGERY\Illustration - Misc Hardware\XML Icons\Database blue.png"/>
            <p:cNvPicPr>
              <a:picLocks noChangeAspect="1" noChangeArrowheads="1"/>
            </p:cNvPicPr>
            <p:nvPr/>
          </p:nvPicPr>
          <p:blipFill>
            <a:blip r:embed="rId5" cstate="print"/>
            <a:srcRect/>
            <a:stretch>
              <a:fillRect/>
            </a:stretch>
          </p:blipFill>
          <p:spPr bwMode="auto">
            <a:xfrm>
              <a:off x="7553960" y="2727960"/>
              <a:ext cx="1066800" cy="1428750"/>
            </a:xfrm>
            <a:prstGeom prst="rect">
              <a:avLst/>
            </a:prstGeom>
            <a:noFill/>
            <a:ln w="9525">
              <a:noFill/>
              <a:miter lim="800000"/>
              <a:headEnd/>
              <a:tailEnd/>
            </a:ln>
          </p:spPr>
        </p:pic>
        <p:pic>
          <p:nvPicPr>
            <p:cNvPr id="31771" name="Picture 77" descr="Picture1.png"/>
            <p:cNvPicPr>
              <a:picLocks noChangeAspect="1"/>
            </p:cNvPicPr>
            <p:nvPr/>
          </p:nvPicPr>
          <p:blipFill>
            <a:blip r:embed="rId6" cstate="print">
              <a:lum bright="24000"/>
            </a:blip>
            <a:srcRect/>
            <a:stretch>
              <a:fillRect/>
            </a:stretch>
          </p:blipFill>
          <p:spPr bwMode="auto">
            <a:xfrm>
              <a:off x="8087360" y="3108960"/>
              <a:ext cx="457200" cy="457200"/>
            </a:xfrm>
            <a:prstGeom prst="rect">
              <a:avLst/>
            </a:prstGeom>
            <a:noFill/>
            <a:ln w="9525">
              <a:noFill/>
              <a:miter lim="800000"/>
              <a:headEnd/>
              <a:tailEnd/>
            </a:ln>
          </p:spPr>
        </p:pic>
        <p:pic>
          <p:nvPicPr>
            <p:cNvPr id="31772" name="Picture 77" descr="Picture1.png"/>
            <p:cNvPicPr>
              <a:picLocks noChangeAspect="1"/>
            </p:cNvPicPr>
            <p:nvPr/>
          </p:nvPicPr>
          <p:blipFill>
            <a:blip r:embed="rId6" cstate="print">
              <a:lum bright="24000"/>
            </a:blip>
            <a:srcRect/>
            <a:stretch>
              <a:fillRect/>
            </a:stretch>
          </p:blipFill>
          <p:spPr bwMode="auto">
            <a:xfrm>
              <a:off x="7954190" y="2961016"/>
              <a:ext cx="457200" cy="457200"/>
            </a:xfrm>
            <a:prstGeom prst="rect">
              <a:avLst/>
            </a:prstGeom>
            <a:noFill/>
            <a:ln w="9525">
              <a:noFill/>
              <a:miter lim="800000"/>
              <a:headEnd/>
              <a:tailEnd/>
            </a:ln>
          </p:spPr>
        </p:pic>
        <p:pic>
          <p:nvPicPr>
            <p:cNvPr id="31773" name="Picture 77" descr="Picture1.png"/>
            <p:cNvPicPr>
              <a:picLocks noChangeAspect="1"/>
            </p:cNvPicPr>
            <p:nvPr/>
          </p:nvPicPr>
          <p:blipFill>
            <a:blip r:embed="rId6" cstate="print">
              <a:lum bright="24000"/>
            </a:blip>
            <a:srcRect/>
            <a:stretch>
              <a:fillRect/>
            </a:stretch>
          </p:blipFill>
          <p:spPr bwMode="auto">
            <a:xfrm>
              <a:off x="8011160" y="3413760"/>
              <a:ext cx="457200" cy="457200"/>
            </a:xfrm>
            <a:prstGeom prst="rect">
              <a:avLst/>
            </a:prstGeom>
            <a:noFill/>
            <a:ln w="9525">
              <a:noFill/>
              <a:miter lim="800000"/>
              <a:headEnd/>
              <a:tailEnd/>
            </a:ln>
          </p:spPr>
        </p:pic>
        <p:pic>
          <p:nvPicPr>
            <p:cNvPr id="31774" name="Picture 77" descr="Picture1.png"/>
            <p:cNvPicPr>
              <a:picLocks noChangeAspect="1"/>
            </p:cNvPicPr>
            <p:nvPr/>
          </p:nvPicPr>
          <p:blipFill>
            <a:blip r:embed="rId6" cstate="print">
              <a:lum bright="24000"/>
            </a:blip>
            <a:srcRect/>
            <a:stretch>
              <a:fillRect/>
            </a:stretch>
          </p:blipFill>
          <p:spPr bwMode="auto">
            <a:xfrm>
              <a:off x="7782560" y="3413760"/>
              <a:ext cx="457200" cy="457200"/>
            </a:xfrm>
            <a:prstGeom prst="rect">
              <a:avLst/>
            </a:prstGeom>
            <a:noFill/>
            <a:ln w="9525">
              <a:noFill/>
              <a:miter lim="800000"/>
              <a:headEnd/>
              <a:tailEnd/>
            </a:ln>
          </p:spPr>
        </p:pic>
        <p:pic>
          <p:nvPicPr>
            <p:cNvPr id="31775" name="Picture 77" descr="Picture1.png"/>
            <p:cNvPicPr>
              <a:picLocks noChangeAspect="1"/>
            </p:cNvPicPr>
            <p:nvPr/>
          </p:nvPicPr>
          <p:blipFill>
            <a:blip r:embed="rId6" cstate="print">
              <a:lum bright="24000"/>
            </a:blip>
            <a:srcRect/>
            <a:stretch>
              <a:fillRect/>
            </a:stretch>
          </p:blipFill>
          <p:spPr bwMode="auto">
            <a:xfrm>
              <a:off x="7858760" y="3261360"/>
              <a:ext cx="457200" cy="457200"/>
            </a:xfrm>
            <a:prstGeom prst="rect">
              <a:avLst/>
            </a:prstGeom>
            <a:noFill/>
            <a:ln w="9525">
              <a:noFill/>
              <a:miter lim="800000"/>
              <a:headEnd/>
              <a:tailEnd/>
            </a:ln>
          </p:spPr>
        </p:pic>
        <p:pic>
          <p:nvPicPr>
            <p:cNvPr id="31776" name="Picture 77" descr="Picture1.png"/>
            <p:cNvPicPr>
              <a:picLocks noChangeAspect="1"/>
            </p:cNvPicPr>
            <p:nvPr/>
          </p:nvPicPr>
          <p:blipFill>
            <a:blip r:embed="rId6" cstate="print">
              <a:lum bright="24000"/>
            </a:blip>
            <a:srcRect/>
            <a:stretch>
              <a:fillRect/>
            </a:stretch>
          </p:blipFill>
          <p:spPr bwMode="auto">
            <a:xfrm>
              <a:off x="7725590" y="3570616"/>
              <a:ext cx="457200" cy="457200"/>
            </a:xfrm>
            <a:prstGeom prst="rect">
              <a:avLst/>
            </a:prstGeom>
            <a:noFill/>
            <a:ln w="9525">
              <a:noFill/>
              <a:miter lim="800000"/>
              <a:headEnd/>
              <a:tailEnd/>
            </a:ln>
          </p:spPr>
        </p:pic>
        <p:pic>
          <p:nvPicPr>
            <p:cNvPr id="31777" name="Picture 77" descr="Picture1.png"/>
            <p:cNvPicPr>
              <a:picLocks noChangeAspect="1"/>
            </p:cNvPicPr>
            <p:nvPr/>
          </p:nvPicPr>
          <p:blipFill>
            <a:blip r:embed="rId6" cstate="print">
              <a:lum bright="24000"/>
            </a:blip>
            <a:srcRect/>
            <a:stretch>
              <a:fillRect/>
            </a:stretch>
          </p:blipFill>
          <p:spPr bwMode="auto">
            <a:xfrm>
              <a:off x="7934960" y="3642360"/>
              <a:ext cx="457200" cy="457200"/>
            </a:xfrm>
            <a:prstGeom prst="rect">
              <a:avLst/>
            </a:prstGeom>
            <a:noFill/>
            <a:ln w="9525">
              <a:noFill/>
              <a:miter lim="800000"/>
              <a:headEnd/>
              <a:tailEnd/>
            </a:ln>
          </p:spPr>
        </p:pic>
        <p:pic>
          <p:nvPicPr>
            <p:cNvPr id="31778" name="Picture 43" descr="Picture1.png"/>
            <p:cNvPicPr>
              <a:picLocks noChangeAspect="1"/>
            </p:cNvPicPr>
            <p:nvPr/>
          </p:nvPicPr>
          <p:blipFill>
            <a:blip r:embed="rId6" cstate="print">
              <a:lum bright="24000"/>
            </a:blip>
            <a:srcRect/>
            <a:stretch>
              <a:fillRect/>
            </a:stretch>
          </p:blipFill>
          <p:spPr bwMode="auto">
            <a:xfrm>
              <a:off x="7649390" y="3037216"/>
              <a:ext cx="457200" cy="4572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bwMode="auto">
          <a:xfrm>
            <a:off x="206375" y="1044575"/>
            <a:ext cx="2751138" cy="5260975"/>
          </a:xfrm>
          <a:prstGeom prst="round2SameRect">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28000"/>
                </a:schemeClr>
              </a:gs>
            </a:gsLst>
            <a:lin ang="5400000" scaled="1"/>
            <a:tileRect/>
          </a:gradFill>
          <a:ln w="9525">
            <a:noFill/>
            <a:round/>
            <a:headEnd/>
            <a:tailEnd/>
          </a:ln>
        </p:spPr>
        <p:txBody>
          <a:bodyPr/>
          <a:lstStyle/>
          <a:p>
            <a:pPr defTabSz="914099">
              <a:defRPr/>
            </a:pPr>
            <a:endParaRPr lang="en-US" dirty="0">
              <a:latin typeface="Segoe Semibold" pitchFamily="34" charset="0"/>
              <a:cs typeface="+mn-cs"/>
            </a:endParaRPr>
          </a:p>
        </p:txBody>
      </p:sp>
      <p:sp>
        <p:nvSpPr>
          <p:cNvPr id="6" name="Round Same Side Corner Rectangle 5"/>
          <p:cNvSpPr/>
          <p:nvPr/>
        </p:nvSpPr>
        <p:spPr bwMode="auto">
          <a:xfrm>
            <a:off x="3148013" y="1044575"/>
            <a:ext cx="2751137" cy="5260975"/>
          </a:xfrm>
          <a:prstGeom prst="round2SameRect">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28000"/>
                </a:schemeClr>
              </a:gs>
            </a:gsLst>
            <a:lin ang="5400000" scaled="1"/>
            <a:tileRect/>
          </a:gradFill>
          <a:ln w="9525">
            <a:noFill/>
            <a:round/>
            <a:headEnd/>
            <a:tailEnd/>
          </a:ln>
        </p:spPr>
        <p:txBody>
          <a:bodyPr/>
          <a:lstStyle/>
          <a:p>
            <a:pPr defTabSz="914099">
              <a:defRPr/>
            </a:pPr>
            <a:endParaRPr lang="en-US" dirty="0">
              <a:latin typeface="Segoe Semibold" pitchFamily="34" charset="0"/>
              <a:cs typeface="+mn-cs"/>
            </a:endParaRPr>
          </a:p>
        </p:txBody>
      </p:sp>
      <p:sp>
        <p:nvSpPr>
          <p:cNvPr id="7" name="Round Same Side Corner Rectangle 6"/>
          <p:cNvSpPr/>
          <p:nvPr/>
        </p:nvSpPr>
        <p:spPr bwMode="auto">
          <a:xfrm>
            <a:off x="6089650" y="1044575"/>
            <a:ext cx="2751138" cy="5260975"/>
          </a:xfrm>
          <a:prstGeom prst="round2SameRect">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28000"/>
                </a:schemeClr>
              </a:gs>
            </a:gsLst>
            <a:lin ang="5400000" scaled="1"/>
            <a:tileRect/>
          </a:gradFill>
          <a:ln w="9525">
            <a:noFill/>
            <a:round/>
            <a:headEnd/>
            <a:tailEnd/>
          </a:ln>
        </p:spPr>
        <p:txBody>
          <a:bodyPr/>
          <a:lstStyle/>
          <a:p>
            <a:pPr defTabSz="914099">
              <a:defRPr/>
            </a:pPr>
            <a:endParaRPr lang="en-US" dirty="0">
              <a:latin typeface="Segoe Semibold" pitchFamily="34" charset="0"/>
              <a:cs typeface="+mn-cs"/>
            </a:endParaRPr>
          </a:p>
        </p:txBody>
      </p:sp>
      <p:sp>
        <p:nvSpPr>
          <p:cNvPr id="2" name="Title 1"/>
          <p:cNvSpPr>
            <a:spLocks noGrp="1"/>
          </p:cNvSpPr>
          <p:nvPr>
            <p:ph type="title"/>
          </p:nvPr>
        </p:nvSpPr>
        <p:spPr>
          <a:xfrm>
            <a:off x="457200" y="238580"/>
            <a:ext cx="8229600" cy="553998"/>
          </a:xfrm>
        </p:spPr>
        <p:txBody>
          <a:bodyPr/>
          <a:lstStyle/>
          <a:p>
            <a:pPr algn="l" defTabSz="914363" fontAlgn="auto">
              <a:spcAft>
                <a:spcPts val="0"/>
              </a:spcAft>
              <a:defRPr/>
            </a:pPr>
            <a:r>
              <a:rPr b="1" dirty="0" smtClean="0">
                <a:latin typeface="+mn-ea"/>
                <a:ea typeface="+mn-ea"/>
              </a:rPr>
              <a:t>VDI</a:t>
            </a:r>
            <a:r>
              <a:rPr lang="zh-CN" altLang="en-US" b="1" dirty="0" smtClean="0">
                <a:latin typeface="+mn-ea"/>
                <a:ea typeface="+mn-ea"/>
              </a:rPr>
              <a:t>的局限</a:t>
            </a:r>
            <a:endParaRPr b="1" dirty="0" smtClean="0">
              <a:latin typeface="+mn-ea"/>
              <a:ea typeface="+mn-ea"/>
            </a:endParaRPr>
          </a:p>
        </p:txBody>
      </p:sp>
      <p:sp>
        <p:nvSpPr>
          <p:cNvPr id="15" name="Rounded Rectangle 14"/>
          <p:cNvSpPr/>
          <p:nvPr/>
        </p:nvSpPr>
        <p:spPr bwMode="auto">
          <a:xfrm>
            <a:off x="217488" y="4013200"/>
            <a:ext cx="2728912" cy="1741488"/>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16" name="&quot;GLASS&quot;; Black to Transparent"/>
          <p:cNvSpPr/>
          <p:nvPr/>
        </p:nvSpPr>
        <p:spPr bwMode="auto">
          <a:xfrm rot="5400000">
            <a:off x="788948" y="3496290"/>
            <a:ext cx="1586217" cy="2757714"/>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2" name="Rectangle 11"/>
          <p:cNvSpPr/>
          <p:nvPr/>
        </p:nvSpPr>
        <p:spPr>
          <a:xfrm>
            <a:off x="222250" y="4103688"/>
            <a:ext cx="1055688" cy="1576387"/>
          </a:xfrm>
          <a:prstGeom prst="rect">
            <a:avLst/>
          </a:prstGeom>
          <a:blipFill rotWithShape="0">
            <a:blip r:embed="rId3" cstate="print"/>
            <a:stretch>
              <a:fillRect/>
            </a:stretch>
          </a:blip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377825" y="1277938"/>
            <a:ext cx="2452688" cy="1027974"/>
          </a:xfrm>
          <a:prstGeom prst="rect">
            <a:avLst/>
          </a:prstGeom>
        </p:spPr>
        <p:txBody>
          <a:bodyPr>
            <a:spAutoFit/>
          </a:bodyPr>
          <a:lstStyle/>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多层部署技术需要成熟的</a:t>
            </a:r>
            <a:r>
              <a:rPr lang="en-US" altLang="zh-CN" sz="1600" spc="-50" dirty="0" smtClean="0">
                <a:solidFill>
                  <a:schemeClr val="tx1"/>
                </a:solidFill>
                <a:latin typeface="+mj-lt"/>
                <a:cs typeface="+mn-cs"/>
              </a:rPr>
              <a:t>IT</a:t>
            </a:r>
            <a:r>
              <a:rPr lang="zh-CN" altLang="en-US" sz="1600" spc="-50" dirty="0" smtClean="0">
                <a:solidFill>
                  <a:schemeClr val="tx1"/>
                </a:solidFill>
                <a:latin typeface="+mj-lt"/>
                <a:cs typeface="+mn-cs"/>
              </a:rPr>
              <a:t>环境</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进入桌面需要不间断的网络连接</a:t>
            </a:r>
            <a:endParaRPr lang="en-US" sz="1600" spc="-50" dirty="0">
              <a:solidFill>
                <a:schemeClr val="tx1"/>
              </a:solidFill>
              <a:latin typeface="+mj-lt"/>
              <a:cs typeface="+mn-cs"/>
            </a:endParaRPr>
          </a:p>
        </p:txBody>
      </p:sp>
      <p:sp>
        <p:nvSpPr>
          <p:cNvPr id="18" name="Rounded Rectangle 17"/>
          <p:cNvSpPr/>
          <p:nvPr/>
        </p:nvSpPr>
        <p:spPr bwMode="auto">
          <a:xfrm>
            <a:off x="3141663" y="4013200"/>
            <a:ext cx="2728912" cy="1741488"/>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19" name="&quot;GLASS&quot;; Black to Transparent"/>
          <p:cNvSpPr/>
          <p:nvPr/>
        </p:nvSpPr>
        <p:spPr bwMode="auto">
          <a:xfrm rot="5400000">
            <a:off x="3713578" y="3496290"/>
            <a:ext cx="1586217" cy="2757714"/>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3" name="Rectangle 12"/>
          <p:cNvSpPr/>
          <p:nvPr/>
        </p:nvSpPr>
        <p:spPr>
          <a:xfrm>
            <a:off x="3163888" y="4092575"/>
            <a:ext cx="1055687" cy="1565275"/>
          </a:xfrm>
          <a:prstGeom prst="rect">
            <a:avLst/>
          </a:prstGeom>
          <a:blipFill rotWithShape="0">
            <a:blip r:embed="rId5" cstate="print"/>
            <a:stretch>
              <a:fillRect/>
            </a:stretch>
          </a:blip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ounded Rectangle 19"/>
          <p:cNvSpPr/>
          <p:nvPr/>
        </p:nvSpPr>
        <p:spPr bwMode="auto">
          <a:xfrm>
            <a:off x="6103938" y="4013200"/>
            <a:ext cx="2727325" cy="1741488"/>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21" name="&quot;GLASS&quot;; Black to Transparent"/>
          <p:cNvSpPr/>
          <p:nvPr/>
        </p:nvSpPr>
        <p:spPr bwMode="auto">
          <a:xfrm rot="5400000">
            <a:off x="6674493" y="3496290"/>
            <a:ext cx="1586217" cy="2757714"/>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4" name="Rectangle 13"/>
          <p:cNvSpPr/>
          <p:nvPr/>
        </p:nvSpPr>
        <p:spPr>
          <a:xfrm>
            <a:off x="6115050" y="4103688"/>
            <a:ext cx="1049338" cy="1555750"/>
          </a:xfrm>
          <a:prstGeom prst="rect">
            <a:avLst/>
          </a:prstGeom>
          <a:blipFill rotWithShape="0">
            <a:blip r:embed="rId6" cstate="print"/>
            <a:stretch>
              <a:fillRect/>
            </a:stretch>
          </a:blip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1311275" y="4487863"/>
            <a:ext cx="1614488" cy="707886"/>
          </a:xfrm>
          <a:prstGeom prst="rect">
            <a:avLst/>
          </a:prstGeom>
        </p:spPr>
        <p:txBody>
          <a:bodyPr>
            <a:spAutoFit/>
          </a:bodyPr>
          <a:lstStyle/>
          <a:p>
            <a:pPr algn="ctr">
              <a:defRPr/>
            </a:pPr>
            <a:r>
              <a:rPr lang="zh-CN" altLang="en-US" sz="2000" spc="-150" dirty="0" smtClean="0">
                <a:solidFill>
                  <a:schemeClr val="tx1"/>
                </a:solidFill>
                <a:latin typeface="+mj-lt"/>
                <a:cs typeface="+mn-cs"/>
              </a:rPr>
              <a:t>基础架构</a:t>
            </a:r>
            <a:endParaRPr lang="en-US" altLang="zh-CN" sz="2000" spc="-150" dirty="0" smtClean="0">
              <a:solidFill>
                <a:schemeClr val="tx1"/>
              </a:solidFill>
              <a:latin typeface="+mj-lt"/>
              <a:cs typeface="+mn-cs"/>
            </a:endParaRPr>
          </a:p>
          <a:p>
            <a:pPr algn="ctr">
              <a:defRPr/>
            </a:pPr>
            <a:r>
              <a:rPr lang="zh-CN" altLang="en-US" sz="2000" spc="-150" dirty="0" smtClean="0">
                <a:solidFill>
                  <a:schemeClr val="tx1"/>
                </a:solidFill>
                <a:latin typeface="+mj-lt"/>
                <a:cs typeface="+mn-cs"/>
              </a:rPr>
              <a:t>和带宽</a:t>
            </a:r>
            <a:endParaRPr lang="en-US" sz="2000" spc="-150" dirty="0">
              <a:solidFill>
                <a:schemeClr val="tx1"/>
              </a:solidFill>
              <a:latin typeface="+mj-lt"/>
              <a:cs typeface="+mn-cs"/>
            </a:endParaRPr>
          </a:p>
        </p:txBody>
      </p:sp>
      <p:sp>
        <p:nvSpPr>
          <p:cNvPr id="23" name="Rectangle 22"/>
          <p:cNvSpPr/>
          <p:nvPr/>
        </p:nvSpPr>
        <p:spPr>
          <a:xfrm>
            <a:off x="4281488" y="4614863"/>
            <a:ext cx="1581150" cy="400110"/>
          </a:xfrm>
          <a:prstGeom prst="rect">
            <a:avLst/>
          </a:prstGeom>
        </p:spPr>
        <p:txBody>
          <a:bodyPr>
            <a:spAutoFit/>
          </a:bodyPr>
          <a:lstStyle/>
          <a:p>
            <a:pPr algn="ctr">
              <a:defRPr/>
            </a:pPr>
            <a:r>
              <a:rPr lang="zh-CN" altLang="en-US" sz="2000" spc="-150" dirty="0" smtClean="0">
                <a:solidFill>
                  <a:schemeClr val="tx1"/>
                </a:solidFill>
                <a:latin typeface="+mj-lt"/>
                <a:cs typeface="+mn-cs"/>
              </a:rPr>
              <a:t>用户体验</a:t>
            </a:r>
            <a:endParaRPr lang="en-US" sz="2000" spc="-150" dirty="0">
              <a:solidFill>
                <a:schemeClr val="tx1"/>
              </a:solidFill>
              <a:latin typeface="+mj-lt"/>
              <a:cs typeface="+mn-cs"/>
            </a:endParaRPr>
          </a:p>
        </p:txBody>
      </p:sp>
      <p:sp>
        <p:nvSpPr>
          <p:cNvPr id="24" name="Rectangle 23"/>
          <p:cNvSpPr/>
          <p:nvPr/>
        </p:nvSpPr>
        <p:spPr>
          <a:xfrm>
            <a:off x="7153275" y="4638675"/>
            <a:ext cx="1677988" cy="400050"/>
          </a:xfrm>
          <a:prstGeom prst="rect">
            <a:avLst/>
          </a:prstGeom>
        </p:spPr>
        <p:txBody>
          <a:bodyPr>
            <a:spAutoFit/>
          </a:bodyPr>
          <a:lstStyle/>
          <a:p>
            <a:pPr algn="ctr">
              <a:defRPr/>
            </a:pPr>
            <a:r>
              <a:rPr lang="zh-CN" altLang="en-US" sz="2000" spc="-150" dirty="0" smtClean="0">
                <a:solidFill>
                  <a:schemeClr val="tx1"/>
                </a:solidFill>
                <a:latin typeface="+mj-lt"/>
                <a:cs typeface="+mn-cs"/>
              </a:rPr>
              <a:t>花费</a:t>
            </a:r>
            <a:endParaRPr lang="en-US" sz="2000" spc="-150" dirty="0">
              <a:solidFill>
                <a:schemeClr val="tx1"/>
              </a:solidFill>
              <a:latin typeface="+mj-lt"/>
              <a:cs typeface="+mn-cs"/>
            </a:endParaRPr>
          </a:p>
        </p:txBody>
      </p:sp>
      <p:sp>
        <p:nvSpPr>
          <p:cNvPr id="25" name="Rectangle 24"/>
          <p:cNvSpPr/>
          <p:nvPr/>
        </p:nvSpPr>
        <p:spPr>
          <a:xfrm>
            <a:off x="3281363" y="1277938"/>
            <a:ext cx="2441575" cy="1963614"/>
          </a:xfrm>
          <a:prstGeom prst="rect">
            <a:avLst/>
          </a:prstGeom>
        </p:spPr>
        <p:txBody>
          <a:bodyPr>
            <a:spAutoFit/>
          </a:bodyPr>
          <a:lstStyle/>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没有网络意味着不能接入桌面，因此不适合在离线、移动的场合使用</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视频、音频、</a:t>
            </a:r>
            <a:r>
              <a:rPr lang="en-US" altLang="zh-CN" sz="1600" spc="-50" dirty="0" smtClean="0">
                <a:solidFill>
                  <a:schemeClr val="tx1"/>
                </a:solidFill>
                <a:latin typeface="+mj-lt"/>
                <a:cs typeface="+mn-cs"/>
              </a:rPr>
              <a:t>USB</a:t>
            </a:r>
            <a:r>
              <a:rPr lang="zh-CN" altLang="en-US" sz="1600" spc="-50" dirty="0" smtClean="0">
                <a:solidFill>
                  <a:schemeClr val="tx1"/>
                </a:solidFill>
                <a:latin typeface="+mj-lt"/>
                <a:cs typeface="+mn-cs"/>
              </a:rPr>
              <a:t>设备性能和物理机的性能有一定的差距</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不正确的</a:t>
            </a:r>
            <a:r>
              <a:rPr lang="en-US" altLang="zh-CN" sz="1600" spc="-50" dirty="0" smtClean="0">
                <a:solidFill>
                  <a:schemeClr val="tx1"/>
                </a:solidFill>
                <a:latin typeface="+mj-lt"/>
                <a:cs typeface="+mn-cs"/>
              </a:rPr>
              <a:t>VDI</a:t>
            </a:r>
            <a:r>
              <a:rPr lang="zh-CN" altLang="en-US" sz="1600" spc="-50" dirty="0" smtClean="0">
                <a:solidFill>
                  <a:schemeClr val="tx1"/>
                </a:solidFill>
                <a:latin typeface="+mj-lt"/>
                <a:cs typeface="+mn-cs"/>
              </a:rPr>
              <a:t>部署会降低用户的体验</a:t>
            </a:r>
            <a:endParaRPr lang="en-US" sz="1600" spc="-50" dirty="0" smtClean="0">
              <a:solidFill>
                <a:schemeClr val="tx1"/>
              </a:solidFill>
              <a:latin typeface="+mj-lt"/>
              <a:cs typeface="+mn-cs"/>
            </a:endParaRPr>
          </a:p>
        </p:txBody>
      </p:sp>
      <p:sp>
        <p:nvSpPr>
          <p:cNvPr id="26" name="Rectangle 25"/>
          <p:cNvSpPr/>
          <p:nvPr/>
        </p:nvSpPr>
        <p:spPr>
          <a:xfrm>
            <a:off x="6281738" y="1277938"/>
            <a:ext cx="2400300" cy="1471172"/>
          </a:xfrm>
          <a:prstGeom prst="rect">
            <a:avLst/>
          </a:prstGeom>
        </p:spPr>
        <p:txBody>
          <a:bodyPr>
            <a:spAutoFit/>
          </a:bodyPr>
          <a:lstStyle/>
          <a:p>
            <a:pPr marL="225425" indent="-225425" defTabSz="914363">
              <a:lnSpc>
                <a:spcPct val="90000"/>
              </a:lnSpc>
              <a:spcBef>
                <a:spcPct val="20000"/>
              </a:spcBef>
              <a:buFontTx/>
              <a:buBlip>
                <a:blip r:embed="rId4"/>
              </a:buBlip>
              <a:defRPr/>
            </a:pPr>
            <a:r>
              <a:rPr lang="en-US" sz="1600" spc="-50" dirty="0" smtClean="0">
                <a:solidFill>
                  <a:schemeClr val="tx1"/>
                </a:solidFill>
                <a:latin typeface="+mj-lt"/>
                <a:cs typeface="+mn-cs"/>
              </a:rPr>
              <a:t>VDI</a:t>
            </a:r>
            <a:r>
              <a:rPr lang="zh-CN" altLang="en-US" sz="1600" spc="-50" dirty="0" smtClean="0">
                <a:solidFill>
                  <a:schemeClr val="tx1"/>
                </a:solidFill>
                <a:latin typeface="+mj-lt"/>
                <a:cs typeface="+mn-cs"/>
              </a:rPr>
              <a:t>能提高灵活性但是不能减少</a:t>
            </a:r>
            <a:r>
              <a:rPr lang="en-US" altLang="zh-CN" sz="1600" spc="-50" dirty="0" smtClean="0">
                <a:solidFill>
                  <a:schemeClr val="tx1"/>
                </a:solidFill>
                <a:latin typeface="+mj-lt"/>
                <a:cs typeface="+mn-cs"/>
              </a:rPr>
              <a:t>PC</a:t>
            </a:r>
            <a:r>
              <a:rPr lang="zh-CN" altLang="en-US" sz="1600" spc="-50" dirty="0" smtClean="0">
                <a:solidFill>
                  <a:schemeClr val="tx1"/>
                </a:solidFill>
                <a:latin typeface="+mj-lt"/>
                <a:cs typeface="+mn-cs"/>
              </a:rPr>
              <a:t>机的总体拥有成本</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4"/>
              </a:buBlip>
              <a:defRPr/>
            </a:pPr>
            <a:r>
              <a:rPr lang="zh-CN" altLang="en-US" sz="1600" spc="-50" dirty="0" smtClean="0">
                <a:solidFill>
                  <a:schemeClr val="tx1"/>
                </a:solidFill>
                <a:latin typeface="+mj-lt"/>
                <a:cs typeface="+mn-cs"/>
              </a:rPr>
              <a:t>企业中需要为</a:t>
            </a:r>
            <a:r>
              <a:rPr lang="en-US" altLang="zh-CN" sz="1600" spc="-50" dirty="0" smtClean="0">
                <a:solidFill>
                  <a:schemeClr val="tx1"/>
                </a:solidFill>
                <a:latin typeface="+mj-lt"/>
                <a:cs typeface="+mn-cs"/>
              </a:rPr>
              <a:t>VDI</a:t>
            </a:r>
            <a:r>
              <a:rPr lang="zh-CN" altLang="en-US" sz="1600" spc="-50" dirty="0" smtClean="0">
                <a:solidFill>
                  <a:schemeClr val="tx1"/>
                </a:solidFill>
                <a:latin typeface="+mj-lt"/>
                <a:cs typeface="+mn-cs"/>
              </a:rPr>
              <a:t>采购另外的服务器硬件、存储设备和软件</a:t>
            </a:r>
            <a:endParaRPr lang="en-US" sz="1600" spc="-50" dirty="0">
              <a:solidFill>
                <a:schemeClr val="tx1"/>
              </a:solidFill>
              <a:latin typeface="+mj-lt"/>
              <a:cs typeface="+mn-cs"/>
            </a:endParaRPr>
          </a:p>
        </p:txBody>
      </p:sp>
      <p:sp>
        <p:nvSpPr>
          <p:cNvPr id="28" name="&quot;GLASS&quot;; Black to Transparent"/>
          <p:cNvSpPr/>
          <p:nvPr/>
        </p:nvSpPr>
        <p:spPr bwMode="auto">
          <a:xfrm rot="5400000">
            <a:off x="4248301" y="1702879"/>
            <a:ext cx="538974" cy="8651925"/>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r>
              <a:rPr lang="en-US" sz="1800" b="1" dirty="0" smtClean="0">
                <a:solidFill>
                  <a:schemeClr val="tx2"/>
                </a:solidFill>
                <a:latin typeface="+mj-lt"/>
                <a:cs typeface="Times New Roman" pitchFamily="18" charset="0"/>
              </a:rPr>
              <a:t>VDI</a:t>
            </a:r>
            <a:r>
              <a:rPr lang="zh-CN" altLang="en-US" sz="1800" b="1" dirty="0" smtClean="0">
                <a:solidFill>
                  <a:schemeClr val="tx2"/>
                </a:solidFill>
                <a:latin typeface="+mj-lt"/>
                <a:cs typeface="Times New Roman" pitchFamily="18" charset="0"/>
              </a:rPr>
              <a:t>仅仅是优化桌面众多技术中的一个</a:t>
            </a:r>
            <a:endParaRPr lang="en-US" sz="1800" b="1" dirty="0">
              <a:solidFill>
                <a:srgbClr val="FFFFFF"/>
              </a:solidFill>
              <a:latin typeface="+mj-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auto">
          <a:xfrm>
            <a:off x="146050" y="1120775"/>
            <a:ext cx="4271963" cy="347663"/>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122" name="Rounded Rectangle 121"/>
          <p:cNvSpPr/>
          <p:nvPr/>
        </p:nvSpPr>
        <p:spPr bwMode="auto">
          <a:xfrm>
            <a:off x="4787900" y="1119188"/>
            <a:ext cx="4181475" cy="347662"/>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28" name="Rounded Rectangle 27"/>
          <p:cNvSpPr/>
          <p:nvPr/>
        </p:nvSpPr>
        <p:spPr>
          <a:xfrm>
            <a:off x="127000" y="4845552"/>
            <a:ext cx="4350407" cy="1620769"/>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35846" name="Picture 7" descr="C:\Program Files\Microsoft Resource DVD Artwork\DVD_ART\Artwork_Imagery\HARDWARE_IMAGERY\Illustration - Misc Hardware\Miscellaneous\computer wide screen.png"/>
          <p:cNvPicPr>
            <a:picLocks noChangeAspect="1" noChangeArrowheads="1"/>
          </p:cNvPicPr>
          <p:nvPr/>
        </p:nvPicPr>
        <p:blipFill>
          <a:blip r:embed="rId3" cstate="print"/>
          <a:srcRect/>
          <a:stretch>
            <a:fillRect/>
          </a:stretch>
        </p:blipFill>
        <p:spPr bwMode="auto">
          <a:xfrm>
            <a:off x="2547938" y="5672138"/>
            <a:ext cx="947737" cy="688975"/>
          </a:xfrm>
          <a:prstGeom prst="rect">
            <a:avLst/>
          </a:prstGeom>
          <a:noFill/>
          <a:ln w="9525">
            <a:noFill/>
            <a:miter lim="800000"/>
            <a:headEnd/>
            <a:tailEnd/>
          </a:ln>
        </p:spPr>
      </p:pic>
      <p:pic>
        <p:nvPicPr>
          <p:cNvPr id="30" name="Picture 1" descr="image001"/>
          <p:cNvPicPr>
            <a:picLocks noChangeAspect="1" noChangeArrowheads="1"/>
          </p:cNvPicPr>
          <p:nvPr/>
        </p:nvPicPr>
        <p:blipFill>
          <a:blip r:embed="rId4" cstate="print"/>
          <a:srcRect/>
          <a:stretch>
            <a:fillRect/>
          </a:stretch>
        </p:blipFill>
        <p:spPr bwMode="auto">
          <a:xfrm>
            <a:off x="2362200" y="5715000"/>
            <a:ext cx="109538" cy="119063"/>
          </a:xfrm>
          <a:prstGeom prst="rect">
            <a:avLst/>
          </a:prstGeom>
          <a:noFill/>
          <a:ln w="9525">
            <a:solidFill>
              <a:schemeClr val="accent1">
                <a:lumMod val="75000"/>
              </a:schemeClr>
            </a:solidFill>
            <a:miter lim="800000"/>
            <a:headEnd/>
            <a:tailEnd/>
          </a:ln>
        </p:spPr>
      </p:pic>
      <p:pic>
        <p:nvPicPr>
          <p:cNvPr id="31" name="Picture 2" descr="image002"/>
          <p:cNvPicPr>
            <a:picLocks noChangeAspect="1" noChangeArrowheads="1"/>
          </p:cNvPicPr>
          <p:nvPr/>
        </p:nvPicPr>
        <p:blipFill>
          <a:blip r:embed="rId5" cstate="print"/>
          <a:srcRect/>
          <a:stretch>
            <a:fillRect/>
          </a:stretch>
        </p:blipFill>
        <p:spPr bwMode="auto">
          <a:xfrm>
            <a:off x="2382838" y="5788025"/>
            <a:ext cx="111125" cy="119063"/>
          </a:xfrm>
          <a:prstGeom prst="rect">
            <a:avLst/>
          </a:prstGeom>
          <a:noFill/>
          <a:ln w="9525">
            <a:solidFill>
              <a:schemeClr val="accent1">
                <a:lumMod val="75000"/>
              </a:schemeClr>
            </a:solidFill>
            <a:miter lim="800000"/>
            <a:headEnd/>
            <a:tailEnd/>
          </a:ln>
        </p:spPr>
      </p:pic>
      <p:pic>
        <p:nvPicPr>
          <p:cNvPr id="32" name="Picture 3" descr="image003"/>
          <p:cNvPicPr>
            <a:picLocks noChangeAspect="1" noChangeArrowheads="1"/>
          </p:cNvPicPr>
          <p:nvPr/>
        </p:nvPicPr>
        <p:blipFill>
          <a:blip r:embed="rId6" cstate="print"/>
          <a:srcRect/>
          <a:stretch>
            <a:fillRect/>
          </a:stretch>
        </p:blipFill>
        <p:spPr bwMode="auto">
          <a:xfrm>
            <a:off x="2439988" y="5689600"/>
            <a:ext cx="112712" cy="122238"/>
          </a:xfrm>
          <a:prstGeom prst="rect">
            <a:avLst/>
          </a:prstGeom>
          <a:noFill/>
          <a:ln w="9525">
            <a:solidFill>
              <a:schemeClr val="accent1">
                <a:lumMod val="75000"/>
              </a:schemeClr>
            </a:solidFill>
            <a:miter lim="800000"/>
            <a:headEnd/>
            <a:tailEnd/>
          </a:ln>
        </p:spPr>
      </p:pic>
      <p:pic>
        <p:nvPicPr>
          <p:cNvPr id="33" name="Picture 4" descr="image004"/>
          <p:cNvPicPr>
            <a:picLocks noChangeAspect="1" noChangeArrowheads="1"/>
          </p:cNvPicPr>
          <p:nvPr/>
        </p:nvPicPr>
        <p:blipFill>
          <a:blip r:embed="rId7" cstate="print"/>
          <a:srcRect/>
          <a:stretch>
            <a:fillRect/>
          </a:stretch>
        </p:blipFill>
        <p:spPr bwMode="auto">
          <a:xfrm>
            <a:off x="2460625" y="5749925"/>
            <a:ext cx="109538" cy="119063"/>
          </a:xfrm>
          <a:prstGeom prst="rect">
            <a:avLst/>
          </a:prstGeom>
          <a:noFill/>
          <a:ln w="9525">
            <a:solidFill>
              <a:schemeClr val="accent1">
                <a:lumMod val="75000"/>
              </a:schemeClr>
            </a:solidFill>
            <a:miter lim="800000"/>
            <a:headEnd/>
            <a:tailEnd/>
          </a:ln>
        </p:spPr>
      </p:pic>
      <p:pic>
        <p:nvPicPr>
          <p:cNvPr id="35851" name="Picture 33" descr="server.png"/>
          <p:cNvPicPr>
            <a:picLocks noChangeAspect="1"/>
          </p:cNvPicPr>
          <p:nvPr/>
        </p:nvPicPr>
        <p:blipFill>
          <a:blip r:embed="rId8" cstate="print"/>
          <a:srcRect/>
          <a:stretch>
            <a:fillRect/>
          </a:stretch>
        </p:blipFill>
        <p:spPr bwMode="auto">
          <a:xfrm>
            <a:off x="2311400" y="6073775"/>
            <a:ext cx="144463" cy="153988"/>
          </a:xfrm>
          <a:prstGeom prst="rect">
            <a:avLst/>
          </a:prstGeom>
          <a:noFill/>
          <a:ln w="9525">
            <a:noFill/>
            <a:miter lim="800000"/>
            <a:headEnd/>
            <a:tailEnd/>
          </a:ln>
        </p:spPr>
      </p:pic>
      <p:pic>
        <p:nvPicPr>
          <p:cNvPr id="35852" name="Picture 34" descr="server.png"/>
          <p:cNvPicPr>
            <a:picLocks noChangeAspect="1"/>
          </p:cNvPicPr>
          <p:nvPr/>
        </p:nvPicPr>
        <p:blipFill>
          <a:blip r:embed="rId8" cstate="print"/>
          <a:srcRect/>
          <a:stretch>
            <a:fillRect/>
          </a:stretch>
        </p:blipFill>
        <p:spPr bwMode="auto">
          <a:xfrm>
            <a:off x="2457450" y="6073775"/>
            <a:ext cx="142875" cy="153988"/>
          </a:xfrm>
          <a:prstGeom prst="rect">
            <a:avLst/>
          </a:prstGeom>
          <a:noFill/>
          <a:ln w="9525">
            <a:noFill/>
            <a:miter lim="800000"/>
            <a:headEnd/>
            <a:tailEnd/>
          </a:ln>
        </p:spPr>
      </p:pic>
      <p:pic>
        <p:nvPicPr>
          <p:cNvPr id="35853" name="Picture 35" descr="server.png"/>
          <p:cNvPicPr>
            <a:picLocks noChangeAspect="1"/>
          </p:cNvPicPr>
          <p:nvPr/>
        </p:nvPicPr>
        <p:blipFill>
          <a:blip r:embed="rId8" cstate="print"/>
          <a:srcRect/>
          <a:stretch>
            <a:fillRect/>
          </a:stretch>
        </p:blipFill>
        <p:spPr bwMode="auto">
          <a:xfrm>
            <a:off x="2387600" y="6134100"/>
            <a:ext cx="142875" cy="155575"/>
          </a:xfrm>
          <a:prstGeom prst="rect">
            <a:avLst/>
          </a:prstGeom>
          <a:noFill/>
          <a:ln w="9525">
            <a:noFill/>
            <a:miter lim="800000"/>
            <a:headEnd/>
            <a:tailEnd/>
          </a:ln>
        </p:spPr>
      </p:pic>
      <p:sp>
        <p:nvSpPr>
          <p:cNvPr id="42" name="TextBox 41"/>
          <p:cNvSpPr txBox="1"/>
          <p:nvPr/>
        </p:nvSpPr>
        <p:spPr>
          <a:xfrm>
            <a:off x="1444625" y="5576888"/>
            <a:ext cx="2301875" cy="400110"/>
          </a:xfrm>
          <a:prstGeom prst="rect">
            <a:avLst/>
          </a:prstGeom>
          <a:noFill/>
        </p:spPr>
        <p:txBody>
          <a:bodyPr>
            <a:spAutoFit/>
          </a:bodyPr>
          <a:lstStyle/>
          <a:p>
            <a:pPr>
              <a:defRPr/>
            </a:pPr>
            <a:r>
              <a:rPr lang="zh-CN" altLang="en-US" sz="1000" dirty="0" smtClean="0">
                <a:solidFill>
                  <a:schemeClr val="tx1"/>
                </a:solidFill>
                <a:latin typeface="+mj-lt"/>
                <a:cs typeface="+mn-cs"/>
              </a:rPr>
              <a:t>应用程序</a:t>
            </a:r>
            <a:endParaRPr lang="en-US" altLang="zh-CN" sz="1000" dirty="0" smtClean="0">
              <a:solidFill>
                <a:schemeClr val="tx1"/>
              </a:solidFill>
              <a:latin typeface="+mj-lt"/>
              <a:cs typeface="+mn-cs"/>
            </a:endParaRPr>
          </a:p>
          <a:p>
            <a:pPr>
              <a:defRPr/>
            </a:pPr>
            <a:r>
              <a:rPr lang="zh-CN" altLang="en-US" sz="1000" dirty="0" smtClean="0">
                <a:solidFill>
                  <a:schemeClr val="tx1"/>
                </a:solidFill>
                <a:latin typeface="+mj-lt"/>
                <a:cs typeface="+mn-cs"/>
              </a:rPr>
              <a:t>虚拟化</a:t>
            </a:r>
            <a:endParaRPr lang="en-US" sz="1000" dirty="0">
              <a:solidFill>
                <a:schemeClr val="tx1"/>
              </a:solidFill>
              <a:latin typeface="+mj-lt"/>
              <a:cs typeface="+mn-cs"/>
            </a:endParaRPr>
          </a:p>
        </p:txBody>
      </p:sp>
      <p:sp>
        <p:nvSpPr>
          <p:cNvPr id="43" name="TextBox 42"/>
          <p:cNvSpPr txBox="1"/>
          <p:nvPr/>
        </p:nvSpPr>
        <p:spPr>
          <a:xfrm>
            <a:off x="1238250" y="6042025"/>
            <a:ext cx="1357313" cy="246063"/>
          </a:xfrm>
          <a:prstGeom prst="rect">
            <a:avLst/>
          </a:prstGeom>
          <a:noFill/>
        </p:spPr>
        <p:txBody>
          <a:bodyPr>
            <a:spAutoFit/>
          </a:bodyPr>
          <a:lstStyle/>
          <a:p>
            <a:pPr>
              <a:defRPr/>
            </a:pPr>
            <a:r>
              <a:rPr lang="zh-CN" altLang="en-US" sz="1000" dirty="0" smtClean="0">
                <a:solidFill>
                  <a:schemeClr val="tx1"/>
                </a:solidFill>
                <a:latin typeface="+mj-lt"/>
                <a:cs typeface="+mn-cs"/>
              </a:rPr>
              <a:t>文件夹重定向</a:t>
            </a:r>
            <a:endParaRPr lang="en-US" sz="1000" dirty="0">
              <a:solidFill>
                <a:schemeClr val="tx1"/>
              </a:solidFill>
              <a:latin typeface="+mj-lt"/>
              <a:cs typeface="+mn-cs"/>
            </a:endParaRPr>
          </a:p>
        </p:txBody>
      </p:sp>
      <p:sp>
        <p:nvSpPr>
          <p:cNvPr id="44" name="TextBox 43"/>
          <p:cNvSpPr txBox="1"/>
          <p:nvPr/>
        </p:nvSpPr>
        <p:spPr>
          <a:xfrm>
            <a:off x="3357563" y="6002338"/>
            <a:ext cx="1117600" cy="400050"/>
          </a:xfrm>
          <a:prstGeom prst="rect">
            <a:avLst/>
          </a:prstGeom>
          <a:noFill/>
        </p:spPr>
        <p:txBody>
          <a:bodyPr wrap="none">
            <a:spAutoFit/>
          </a:bodyPr>
          <a:lstStyle/>
          <a:p>
            <a:pPr algn="ctr">
              <a:defRPr/>
            </a:pPr>
            <a:r>
              <a:rPr lang="en-US" sz="1000" dirty="0">
                <a:solidFill>
                  <a:schemeClr val="tx1"/>
                </a:solidFill>
                <a:latin typeface="+mj-lt"/>
                <a:cs typeface="+mn-cs"/>
              </a:rPr>
              <a:t>Terminal Services</a:t>
            </a:r>
          </a:p>
          <a:p>
            <a:pPr algn="ctr">
              <a:defRPr/>
            </a:pPr>
            <a:r>
              <a:rPr lang="en-US" sz="1000" dirty="0">
                <a:solidFill>
                  <a:schemeClr val="tx1"/>
                </a:solidFill>
                <a:latin typeface="+mj-lt"/>
                <a:cs typeface="+mn-cs"/>
              </a:rPr>
              <a:t> (LOB Application)</a:t>
            </a:r>
          </a:p>
        </p:txBody>
      </p:sp>
      <p:sp>
        <p:nvSpPr>
          <p:cNvPr id="63" name="Rounded Rectangle 62"/>
          <p:cNvSpPr/>
          <p:nvPr/>
        </p:nvSpPr>
        <p:spPr>
          <a:xfrm>
            <a:off x="4766733" y="3548943"/>
            <a:ext cx="4110567" cy="1725790"/>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35860" name="Picture 63" descr="Flip 3D.png"/>
          <p:cNvPicPr>
            <a:picLocks noChangeAspect="1"/>
          </p:cNvPicPr>
          <p:nvPr/>
        </p:nvPicPr>
        <p:blipFill>
          <a:blip r:embed="rId9" cstate="print"/>
          <a:srcRect/>
          <a:stretch>
            <a:fillRect/>
          </a:stretch>
        </p:blipFill>
        <p:spPr bwMode="auto">
          <a:xfrm>
            <a:off x="7805738" y="4403725"/>
            <a:ext cx="577850" cy="577850"/>
          </a:xfrm>
          <a:prstGeom prst="rect">
            <a:avLst/>
          </a:prstGeom>
          <a:noFill/>
          <a:ln w="9525">
            <a:noFill/>
            <a:miter lim="800000"/>
            <a:headEnd/>
            <a:tailEnd/>
          </a:ln>
        </p:spPr>
      </p:pic>
      <p:pic>
        <p:nvPicPr>
          <p:cNvPr id="35861" name="Picture 2" descr="http://images.google.com/images?q=tbn:N3GTqTsGB1CbjM:http://www.activewin.com/screenshots/vista/nov05ctp/Bliss.bmp">
            <a:hlinkClick r:id="rId10"/>
          </p:cNvPr>
          <p:cNvPicPr>
            <a:picLocks noChangeAspect="1" noChangeArrowheads="1"/>
          </p:cNvPicPr>
          <p:nvPr/>
        </p:nvPicPr>
        <p:blipFill>
          <a:blip r:embed="rId11" cstate="print"/>
          <a:srcRect/>
          <a:stretch>
            <a:fillRect/>
          </a:stretch>
        </p:blipFill>
        <p:spPr bwMode="auto">
          <a:xfrm>
            <a:off x="7805738" y="4529138"/>
            <a:ext cx="160337" cy="120650"/>
          </a:xfrm>
          <a:prstGeom prst="rect">
            <a:avLst/>
          </a:prstGeom>
          <a:noFill/>
          <a:ln w="9525">
            <a:noFill/>
            <a:miter lim="800000"/>
            <a:headEnd/>
            <a:tailEnd/>
          </a:ln>
        </p:spPr>
      </p:pic>
      <p:pic>
        <p:nvPicPr>
          <p:cNvPr id="35862" name="Picture 65" descr="server.png"/>
          <p:cNvPicPr>
            <a:picLocks noChangeAspect="1"/>
          </p:cNvPicPr>
          <p:nvPr/>
        </p:nvPicPr>
        <p:blipFill>
          <a:blip r:embed="rId12" cstate="print"/>
          <a:srcRect/>
          <a:stretch>
            <a:fillRect/>
          </a:stretch>
        </p:blipFill>
        <p:spPr bwMode="auto">
          <a:xfrm>
            <a:off x="8126413" y="4638675"/>
            <a:ext cx="138112" cy="139700"/>
          </a:xfrm>
          <a:prstGeom prst="rect">
            <a:avLst/>
          </a:prstGeom>
          <a:noFill/>
          <a:ln w="9525">
            <a:noFill/>
            <a:miter lim="800000"/>
            <a:headEnd/>
            <a:tailEnd/>
          </a:ln>
        </p:spPr>
      </p:pic>
      <p:pic>
        <p:nvPicPr>
          <p:cNvPr id="67" name="Picture 1" descr="image001"/>
          <p:cNvPicPr>
            <a:picLocks noChangeAspect="1" noChangeArrowheads="1"/>
          </p:cNvPicPr>
          <p:nvPr/>
        </p:nvPicPr>
        <p:blipFill>
          <a:blip r:embed="rId4" cstate="print"/>
          <a:srcRect/>
          <a:stretch>
            <a:fillRect/>
          </a:stretch>
        </p:blipFill>
        <p:spPr bwMode="auto">
          <a:xfrm>
            <a:off x="7970838" y="4481513"/>
            <a:ext cx="109537" cy="117475"/>
          </a:xfrm>
          <a:prstGeom prst="rect">
            <a:avLst/>
          </a:prstGeom>
          <a:noFill/>
          <a:ln w="9525">
            <a:solidFill>
              <a:schemeClr val="accent1">
                <a:lumMod val="75000"/>
              </a:schemeClr>
            </a:solidFill>
            <a:miter lim="800000"/>
            <a:headEnd/>
            <a:tailEnd/>
          </a:ln>
        </p:spPr>
      </p:pic>
      <p:pic>
        <p:nvPicPr>
          <p:cNvPr id="68" name="Picture 2" descr="image002"/>
          <p:cNvPicPr>
            <a:picLocks noChangeAspect="1" noChangeArrowheads="1"/>
          </p:cNvPicPr>
          <p:nvPr/>
        </p:nvPicPr>
        <p:blipFill>
          <a:blip r:embed="rId5" cstate="print"/>
          <a:srcRect/>
          <a:stretch>
            <a:fillRect/>
          </a:stretch>
        </p:blipFill>
        <p:spPr bwMode="auto">
          <a:xfrm>
            <a:off x="7991475" y="4554538"/>
            <a:ext cx="111125" cy="119062"/>
          </a:xfrm>
          <a:prstGeom prst="rect">
            <a:avLst/>
          </a:prstGeom>
          <a:noFill/>
          <a:ln w="9525">
            <a:solidFill>
              <a:schemeClr val="accent1">
                <a:lumMod val="75000"/>
              </a:schemeClr>
            </a:solidFill>
            <a:miter lim="800000"/>
            <a:headEnd/>
            <a:tailEnd/>
          </a:ln>
        </p:spPr>
      </p:pic>
      <p:pic>
        <p:nvPicPr>
          <p:cNvPr id="69" name="Picture 3" descr="image003"/>
          <p:cNvPicPr>
            <a:picLocks noChangeAspect="1" noChangeArrowheads="1"/>
          </p:cNvPicPr>
          <p:nvPr/>
        </p:nvPicPr>
        <p:blipFill>
          <a:blip r:embed="rId6" cstate="print"/>
          <a:srcRect/>
          <a:stretch>
            <a:fillRect/>
          </a:stretch>
        </p:blipFill>
        <p:spPr bwMode="auto">
          <a:xfrm>
            <a:off x="8048625" y="4456113"/>
            <a:ext cx="112713" cy="122237"/>
          </a:xfrm>
          <a:prstGeom prst="rect">
            <a:avLst/>
          </a:prstGeom>
          <a:noFill/>
          <a:ln w="9525">
            <a:solidFill>
              <a:schemeClr val="accent1">
                <a:lumMod val="75000"/>
              </a:schemeClr>
            </a:solidFill>
            <a:miter lim="800000"/>
            <a:headEnd/>
            <a:tailEnd/>
          </a:ln>
        </p:spPr>
      </p:pic>
      <p:pic>
        <p:nvPicPr>
          <p:cNvPr id="70" name="Picture 4" descr="image004"/>
          <p:cNvPicPr>
            <a:picLocks noChangeAspect="1" noChangeArrowheads="1"/>
          </p:cNvPicPr>
          <p:nvPr/>
        </p:nvPicPr>
        <p:blipFill>
          <a:blip r:embed="rId7" cstate="print"/>
          <a:srcRect/>
          <a:stretch>
            <a:fillRect/>
          </a:stretch>
        </p:blipFill>
        <p:spPr bwMode="auto">
          <a:xfrm>
            <a:off x="8069263" y="4516438"/>
            <a:ext cx="109537" cy="117475"/>
          </a:xfrm>
          <a:prstGeom prst="rect">
            <a:avLst/>
          </a:prstGeom>
          <a:noFill/>
          <a:ln w="9525">
            <a:solidFill>
              <a:schemeClr val="accent1">
                <a:lumMod val="75000"/>
              </a:schemeClr>
            </a:solidFill>
            <a:miter lim="800000"/>
            <a:headEnd/>
            <a:tailEnd/>
          </a:ln>
        </p:spPr>
      </p:pic>
      <p:pic>
        <p:nvPicPr>
          <p:cNvPr id="35867"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cstate="print"/>
          <a:srcRect/>
          <a:stretch>
            <a:fillRect/>
          </a:stretch>
        </p:blipFill>
        <p:spPr bwMode="auto">
          <a:xfrm>
            <a:off x="6216650" y="4125913"/>
            <a:ext cx="1238250" cy="1044575"/>
          </a:xfrm>
          <a:prstGeom prst="rect">
            <a:avLst/>
          </a:prstGeom>
          <a:noFill/>
          <a:ln w="9525">
            <a:noFill/>
            <a:miter lim="800000"/>
            <a:headEnd/>
            <a:tailEnd/>
          </a:ln>
        </p:spPr>
      </p:pic>
      <p:sp>
        <p:nvSpPr>
          <p:cNvPr id="72" name="Rounded Rectangle 71"/>
          <p:cNvSpPr/>
          <p:nvPr/>
        </p:nvSpPr>
        <p:spPr bwMode="auto">
          <a:xfrm>
            <a:off x="6756400" y="4600575"/>
            <a:ext cx="622300" cy="115888"/>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900" dirty="0">
              <a:solidFill>
                <a:schemeClr val="tx1"/>
              </a:solidFill>
              <a:latin typeface="+mj-lt"/>
            </a:endParaRPr>
          </a:p>
        </p:txBody>
      </p:sp>
      <p:sp>
        <p:nvSpPr>
          <p:cNvPr id="73" name="Rectangle 72"/>
          <p:cNvSpPr/>
          <p:nvPr/>
        </p:nvSpPr>
        <p:spPr bwMode="auto">
          <a:xfrm>
            <a:off x="6411073" y="4243227"/>
            <a:ext cx="945223" cy="481173"/>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900" dirty="0">
              <a:solidFill>
                <a:schemeClr val="tx1"/>
              </a:solidFill>
              <a:latin typeface="+mj-lt"/>
            </a:endParaRPr>
          </a:p>
        </p:txBody>
      </p:sp>
      <p:sp>
        <p:nvSpPr>
          <p:cNvPr id="74" name="TextBox 73"/>
          <p:cNvSpPr txBox="1"/>
          <p:nvPr/>
        </p:nvSpPr>
        <p:spPr>
          <a:xfrm>
            <a:off x="6411833" y="4255391"/>
            <a:ext cx="1132144" cy="507831"/>
          </a:xfrm>
          <a:prstGeom prst="rect">
            <a:avLst/>
          </a:prstGeom>
          <a:noFill/>
          <a:scene3d>
            <a:camera prst="orthographicFront"/>
            <a:lightRig rig="threePt" dir="t"/>
          </a:scene3d>
        </p:spPr>
        <p:txBody>
          <a:bodyPr>
            <a:spAutoFit/>
          </a:bodyPr>
          <a:lstStyle/>
          <a:p>
            <a:pPr>
              <a:defRPr/>
            </a:pPr>
            <a:r>
              <a:rPr lang="en-US" sz="900" dirty="0">
                <a:solidFill>
                  <a:schemeClr val="tx1"/>
                </a:solidFill>
                <a:latin typeface="+mj-lt"/>
                <a:cs typeface="+mn-cs"/>
              </a:rPr>
              <a:t>Windows Fundamentals</a:t>
            </a:r>
            <a:br>
              <a:rPr lang="en-US" sz="900" dirty="0">
                <a:solidFill>
                  <a:schemeClr val="tx1"/>
                </a:solidFill>
                <a:latin typeface="+mj-lt"/>
                <a:cs typeface="+mn-cs"/>
              </a:rPr>
            </a:br>
            <a:r>
              <a:rPr lang="en-US" sz="900" dirty="0">
                <a:solidFill>
                  <a:schemeClr val="tx1"/>
                </a:solidFill>
                <a:latin typeface="+mj-lt"/>
                <a:cs typeface="+mn-cs"/>
              </a:rPr>
              <a:t>for Legacy PCs</a:t>
            </a:r>
          </a:p>
        </p:txBody>
      </p:sp>
      <p:pic>
        <p:nvPicPr>
          <p:cNvPr id="35873" name="Picture 4" descr="C:\Program Files\Microsoft Resource DVD Artwork\DVD_ART\Artwork_Imagery\HARDWARE_IMAGERY\Illustration - Misc Hardware\Windows Vista Illustration Icons\DVD.png"/>
          <p:cNvPicPr>
            <a:picLocks noChangeAspect="1" noChangeArrowheads="1"/>
          </p:cNvPicPr>
          <p:nvPr/>
        </p:nvPicPr>
        <p:blipFill>
          <a:blip r:embed="rId14" cstate="print"/>
          <a:srcRect/>
          <a:stretch>
            <a:fillRect/>
          </a:stretch>
        </p:blipFill>
        <p:spPr bwMode="auto">
          <a:xfrm>
            <a:off x="6484938" y="4821238"/>
            <a:ext cx="246062" cy="246062"/>
          </a:xfrm>
          <a:prstGeom prst="rect">
            <a:avLst/>
          </a:prstGeom>
          <a:noFill/>
          <a:ln w="9525">
            <a:noFill/>
            <a:miter lim="800000"/>
            <a:headEnd/>
            <a:tailEnd/>
          </a:ln>
        </p:spPr>
      </p:pic>
      <p:sp>
        <p:nvSpPr>
          <p:cNvPr id="76" name="Oval 75"/>
          <p:cNvSpPr/>
          <p:nvPr/>
        </p:nvSpPr>
        <p:spPr bwMode="auto">
          <a:xfrm>
            <a:off x="7682985" y="4283572"/>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latin typeface="+mj-lt"/>
            </a:endParaRPr>
          </a:p>
        </p:txBody>
      </p:sp>
      <p:sp>
        <p:nvSpPr>
          <p:cNvPr id="77" name="TextBox 76"/>
          <p:cNvSpPr txBox="1"/>
          <p:nvPr/>
        </p:nvSpPr>
        <p:spPr>
          <a:xfrm>
            <a:off x="6905625" y="4151313"/>
            <a:ext cx="1366838" cy="261937"/>
          </a:xfrm>
          <a:prstGeom prst="rect">
            <a:avLst/>
          </a:prstGeom>
          <a:noFill/>
        </p:spPr>
        <p:txBody>
          <a:bodyPr>
            <a:spAutoFit/>
          </a:bodyPr>
          <a:lstStyle/>
          <a:p>
            <a:pPr algn="ctr">
              <a:defRPr/>
            </a:pPr>
            <a:r>
              <a:rPr lang="en-US" sz="1100" dirty="0">
                <a:solidFill>
                  <a:schemeClr val="tx1"/>
                </a:solidFill>
                <a:latin typeface="+mj-lt"/>
                <a:cs typeface="+mn-cs"/>
              </a:rPr>
              <a:t>VDI</a:t>
            </a:r>
          </a:p>
        </p:txBody>
      </p:sp>
      <p:sp>
        <p:nvSpPr>
          <p:cNvPr id="84" name="Cloud 83"/>
          <p:cNvSpPr/>
          <p:nvPr/>
        </p:nvSpPr>
        <p:spPr bwMode="auto">
          <a:xfrm>
            <a:off x="7390982" y="2430798"/>
            <a:ext cx="1399782" cy="999811"/>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lIns="76197" tIns="38098" rIns="76197" bIns="38098" anchor="ctr"/>
          <a:lstStyle/>
          <a:p>
            <a:pPr algn="r" defTabSz="914099">
              <a:defRPr/>
            </a:pPr>
            <a:endParaRPr lang="en-US" sz="2000" dirty="0">
              <a:solidFill>
                <a:schemeClr val="tx1"/>
              </a:solidFill>
              <a:latin typeface="+mj-lt"/>
              <a:cs typeface="+mn-cs"/>
            </a:endParaRPr>
          </a:p>
        </p:txBody>
      </p:sp>
      <p:sp>
        <p:nvSpPr>
          <p:cNvPr id="85" name="Rounded Rectangle 84"/>
          <p:cNvSpPr/>
          <p:nvPr/>
        </p:nvSpPr>
        <p:spPr>
          <a:xfrm>
            <a:off x="4758267" y="1566333"/>
            <a:ext cx="4180779" cy="188763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35882" name="Picture 12" descr="image007"/>
          <p:cNvPicPr>
            <a:picLocks noChangeAspect="1" noChangeArrowheads="1"/>
          </p:cNvPicPr>
          <p:nvPr/>
        </p:nvPicPr>
        <p:blipFill>
          <a:blip r:embed="rId15" cstate="print"/>
          <a:srcRect/>
          <a:stretch>
            <a:fillRect/>
          </a:stretch>
        </p:blipFill>
        <p:spPr bwMode="auto">
          <a:xfrm>
            <a:off x="6394450" y="2255838"/>
            <a:ext cx="841375" cy="882650"/>
          </a:xfrm>
          <a:prstGeom prst="rect">
            <a:avLst/>
          </a:prstGeom>
          <a:noFill/>
          <a:ln w="9525">
            <a:noFill/>
            <a:miter lim="800000"/>
            <a:headEnd/>
            <a:tailEnd/>
          </a:ln>
        </p:spPr>
      </p:pic>
      <p:pic>
        <p:nvPicPr>
          <p:cNvPr id="35883" name="Picture 86" descr="Flip 3D.png"/>
          <p:cNvPicPr>
            <a:picLocks noChangeAspect="1"/>
          </p:cNvPicPr>
          <p:nvPr/>
        </p:nvPicPr>
        <p:blipFill>
          <a:blip r:embed="rId9" cstate="print"/>
          <a:srcRect/>
          <a:stretch>
            <a:fillRect/>
          </a:stretch>
        </p:blipFill>
        <p:spPr bwMode="auto">
          <a:xfrm>
            <a:off x="7835900" y="2398713"/>
            <a:ext cx="550863" cy="576262"/>
          </a:xfrm>
          <a:prstGeom prst="rect">
            <a:avLst/>
          </a:prstGeom>
          <a:noFill/>
          <a:ln w="9525">
            <a:noFill/>
            <a:miter lim="800000"/>
            <a:headEnd/>
            <a:tailEnd/>
          </a:ln>
        </p:spPr>
      </p:pic>
      <p:pic>
        <p:nvPicPr>
          <p:cNvPr id="35884" name="Picture 2" descr="http://images.google.com/images?q=tbn:N3GTqTsGB1CbjM:http://www.activewin.com/screenshots/vista/nov05ctp/Bliss.bmp">
            <a:hlinkClick r:id="rId10"/>
          </p:cNvPr>
          <p:cNvPicPr>
            <a:picLocks noChangeAspect="1" noChangeArrowheads="1"/>
          </p:cNvPicPr>
          <p:nvPr/>
        </p:nvPicPr>
        <p:blipFill>
          <a:blip r:embed="rId11" cstate="print"/>
          <a:srcRect/>
          <a:stretch>
            <a:fillRect/>
          </a:stretch>
        </p:blipFill>
        <p:spPr bwMode="auto">
          <a:xfrm>
            <a:off x="7889875" y="2635250"/>
            <a:ext cx="153988" cy="119063"/>
          </a:xfrm>
          <a:prstGeom prst="rect">
            <a:avLst/>
          </a:prstGeom>
          <a:noFill/>
          <a:ln w="9525">
            <a:noFill/>
            <a:miter lim="800000"/>
            <a:headEnd/>
            <a:tailEnd/>
          </a:ln>
        </p:spPr>
      </p:pic>
      <p:pic>
        <p:nvPicPr>
          <p:cNvPr id="35885" name="Picture 88" descr="server.png"/>
          <p:cNvPicPr>
            <a:picLocks noChangeAspect="1"/>
          </p:cNvPicPr>
          <p:nvPr/>
        </p:nvPicPr>
        <p:blipFill>
          <a:blip r:embed="rId12" cstate="print"/>
          <a:srcRect/>
          <a:stretch>
            <a:fillRect/>
          </a:stretch>
        </p:blipFill>
        <p:spPr bwMode="auto">
          <a:xfrm>
            <a:off x="8197850" y="2744788"/>
            <a:ext cx="130175" cy="138112"/>
          </a:xfrm>
          <a:prstGeom prst="rect">
            <a:avLst/>
          </a:prstGeom>
          <a:noFill/>
          <a:ln w="9525">
            <a:noFill/>
            <a:miter lim="800000"/>
            <a:headEnd/>
            <a:tailEnd/>
          </a:ln>
        </p:spPr>
      </p:pic>
      <p:pic>
        <p:nvPicPr>
          <p:cNvPr id="90" name="Picture 1" descr="image001"/>
          <p:cNvPicPr>
            <a:picLocks noChangeAspect="1" noChangeArrowheads="1"/>
          </p:cNvPicPr>
          <p:nvPr/>
        </p:nvPicPr>
        <p:blipFill>
          <a:blip r:embed="rId4" cstate="print"/>
          <a:srcRect/>
          <a:stretch>
            <a:fillRect/>
          </a:stretch>
        </p:blipFill>
        <p:spPr bwMode="auto">
          <a:xfrm>
            <a:off x="8047038" y="2586038"/>
            <a:ext cx="106362" cy="119062"/>
          </a:xfrm>
          <a:prstGeom prst="rect">
            <a:avLst/>
          </a:prstGeom>
          <a:noFill/>
          <a:ln w="9525">
            <a:solidFill>
              <a:schemeClr val="accent1">
                <a:lumMod val="75000"/>
              </a:schemeClr>
            </a:solidFill>
            <a:miter lim="800000"/>
            <a:headEnd/>
            <a:tailEnd/>
          </a:ln>
        </p:spPr>
      </p:pic>
      <p:pic>
        <p:nvPicPr>
          <p:cNvPr id="91" name="Picture 2" descr="image002"/>
          <p:cNvPicPr>
            <a:picLocks noChangeAspect="1" noChangeArrowheads="1"/>
          </p:cNvPicPr>
          <p:nvPr/>
        </p:nvPicPr>
        <p:blipFill>
          <a:blip r:embed="rId5" cstate="print"/>
          <a:srcRect/>
          <a:stretch>
            <a:fillRect/>
          </a:stretch>
        </p:blipFill>
        <p:spPr bwMode="auto">
          <a:xfrm>
            <a:off x="8067675" y="2660650"/>
            <a:ext cx="106363" cy="117475"/>
          </a:xfrm>
          <a:prstGeom prst="rect">
            <a:avLst/>
          </a:prstGeom>
          <a:noFill/>
          <a:ln w="9525">
            <a:solidFill>
              <a:schemeClr val="accent1">
                <a:lumMod val="75000"/>
              </a:schemeClr>
            </a:solidFill>
            <a:miter lim="800000"/>
            <a:headEnd/>
            <a:tailEnd/>
          </a:ln>
        </p:spPr>
      </p:pic>
      <p:pic>
        <p:nvPicPr>
          <p:cNvPr id="92" name="Picture 3" descr="image003"/>
          <p:cNvPicPr>
            <a:picLocks noChangeAspect="1" noChangeArrowheads="1"/>
          </p:cNvPicPr>
          <p:nvPr/>
        </p:nvPicPr>
        <p:blipFill>
          <a:blip r:embed="rId6" cstate="print"/>
          <a:srcRect/>
          <a:stretch>
            <a:fillRect/>
          </a:stretch>
        </p:blipFill>
        <p:spPr bwMode="auto">
          <a:xfrm>
            <a:off x="8121650" y="2562225"/>
            <a:ext cx="107950" cy="120650"/>
          </a:xfrm>
          <a:prstGeom prst="rect">
            <a:avLst/>
          </a:prstGeom>
          <a:noFill/>
          <a:ln w="9525">
            <a:solidFill>
              <a:schemeClr val="accent1">
                <a:lumMod val="75000"/>
              </a:schemeClr>
            </a:solidFill>
            <a:miter lim="800000"/>
            <a:headEnd/>
            <a:tailEnd/>
          </a:ln>
        </p:spPr>
      </p:pic>
      <p:pic>
        <p:nvPicPr>
          <p:cNvPr id="93" name="Picture 4" descr="image004"/>
          <p:cNvPicPr>
            <a:picLocks noChangeAspect="1" noChangeArrowheads="1"/>
          </p:cNvPicPr>
          <p:nvPr/>
        </p:nvPicPr>
        <p:blipFill>
          <a:blip r:embed="rId7" cstate="print"/>
          <a:srcRect/>
          <a:stretch>
            <a:fillRect/>
          </a:stretch>
        </p:blipFill>
        <p:spPr bwMode="auto">
          <a:xfrm>
            <a:off x="8142288" y="2620963"/>
            <a:ext cx="104775" cy="119062"/>
          </a:xfrm>
          <a:prstGeom prst="rect">
            <a:avLst/>
          </a:prstGeom>
          <a:noFill/>
          <a:ln w="9525">
            <a:solidFill>
              <a:schemeClr val="accent1">
                <a:lumMod val="75000"/>
              </a:schemeClr>
            </a:solidFill>
            <a:miter lim="800000"/>
            <a:headEnd/>
            <a:tailEnd/>
          </a:ln>
        </p:spPr>
      </p:pic>
      <p:sp>
        <p:nvSpPr>
          <p:cNvPr id="94" name="Oval 93"/>
          <p:cNvSpPr/>
          <p:nvPr/>
        </p:nvSpPr>
        <p:spPr bwMode="auto">
          <a:xfrm>
            <a:off x="7682985" y="2336332"/>
            <a:ext cx="807224"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latin typeface="+mj-lt"/>
            </a:endParaRPr>
          </a:p>
        </p:txBody>
      </p:sp>
      <p:pic>
        <p:nvPicPr>
          <p:cNvPr id="35893" name="Picture 3" descr="C:\Program Files\Microsoft Resource DVD Artwork\DVD_ART\BoxShots_Logos\Internet Explorer\Internet Exlorer 7 logo bug.png"/>
          <p:cNvPicPr>
            <a:picLocks noChangeAspect="1" noChangeArrowheads="1"/>
          </p:cNvPicPr>
          <p:nvPr/>
        </p:nvPicPr>
        <p:blipFill>
          <a:blip r:embed="rId16" cstate="print"/>
          <a:srcRect/>
          <a:stretch>
            <a:fillRect/>
          </a:stretch>
        </p:blipFill>
        <p:spPr bwMode="auto">
          <a:xfrm>
            <a:off x="6908800" y="2551113"/>
            <a:ext cx="371475" cy="373062"/>
          </a:xfrm>
          <a:prstGeom prst="rect">
            <a:avLst/>
          </a:prstGeom>
          <a:noFill/>
          <a:ln w="9525">
            <a:noFill/>
            <a:miter lim="800000"/>
            <a:headEnd/>
            <a:tailEnd/>
          </a:ln>
        </p:spPr>
      </p:pic>
      <p:cxnSp>
        <p:nvCxnSpPr>
          <p:cNvPr id="96" name="Straight Connector 95"/>
          <p:cNvCxnSpPr>
            <a:stCxn id="95" idx="3"/>
            <a:endCxn id="0" idx="2"/>
          </p:cNvCxnSpPr>
          <p:nvPr/>
        </p:nvCxnSpPr>
        <p:spPr bwMode="auto">
          <a:xfrm>
            <a:off x="7280275" y="2738438"/>
            <a:ext cx="403225" cy="317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97" name="TextBox 96"/>
          <p:cNvSpPr txBox="1"/>
          <p:nvPr/>
        </p:nvSpPr>
        <p:spPr>
          <a:xfrm>
            <a:off x="7307263" y="2225675"/>
            <a:ext cx="385762" cy="261938"/>
          </a:xfrm>
          <a:prstGeom prst="rect">
            <a:avLst/>
          </a:prstGeom>
          <a:noFill/>
        </p:spPr>
        <p:txBody>
          <a:bodyPr wrap="none">
            <a:spAutoFit/>
          </a:bodyPr>
          <a:lstStyle/>
          <a:p>
            <a:pPr>
              <a:defRPr/>
            </a:pPr>
            <a:r>
              <a:rPr lang="en-US" sz="1100" dirty="0">
                <a:solidFill>
                  <a:schemeClr val="tx1"/>
                </a:solidFill>
                <a:latin typeface="+mj-lt"/>
                <a:cs typeface="+mn-cs"/>
              </a:rPr>
              <a:t>VDI</a:t>
            </a:r>
          </a:p>
        </p:txBody>
      </p:sp>
      <p:sp>
        <p:nvSpPr>
          <p:cNvPr id="98" name="TextBox 97"/>
          <p:cNvSpPr txBox="1"/>
          <p:nvPr/>
        </p:nvSpPr>
        <p:spPr>
          <a:xfrm>
            <a:off x="5992813" y="2992438"/>
            <a:ext cx="1887537" cy="396875"/>
          </a:xfrm>
          <a:prstGeom prst="rect">
            <a:avLst/>
          </a:prstGeom>
          <a:noFill/>
        </p:spPr>
        <p:txBody>
          <a:bodyPr>
            <a:spAutoFit/>
          </a:bodyPr>
          <a:lstStyle/>
          <a:p>
            <a:r>
              <a:rPr lang="en-US" sz="1000">
                <a:solidFill>
                  <a:schemeClr val="tx1"/>
                </a:solidFill>
                <a:latin typeface="Calibri" pitchFamily="34" charset="0"/>
              </a:rPr>
              <a:t>Windows Server® 2008 </a:t>
            </a:r>
          </a:p>
          <a:p>
            <a:r>
              <a:rPr lang="en-US" sz="1000">
                <a:solidFill>
                  <a:schemeClr val="tx1"/>
                </a:solidFill>
                <a:latin typeface="Calibri" pitchFamily="34" charset="0"/>
              </a:rPr>
              <a:t>Terminal Services Gateway</a:t>
            </a:r>
          </a:p>
        </p:txBody>
      </p:sp>
      <p:sp>
        <p:nvSpPr>
          <p:cNvPr id="83" name="Rectangle 82"/>
          <p:cNvSpPr/>
          <p:nvPr/>
        </p:nvSpPr>
        <p:spPr>
          <a:xfrm>
            <a:off x="6040438" y="1638300"/>
            <a:ext cx="2649537" cy="522288"/>
          </a:xfrm>
          <a:prstGeom prst="rect">
            <a:avLst/>
          </a:prstGeom>
        </p:spPr>
        <p:txBody>
          <a:bodyPr>
            <a:spAutoFit/>
          </a:bodyPr>
          <a:lstStyle/>
          <a:p>
            <a:pPr>
              <a:defRPr/>
            </a:pPr>
            <a:r>
              <a:rPr lang="zh-CN" altLang="en-US" sz="1400" b="1" dirty="0" smtClean="0">
                <a:solidFill>
                  <a:schemeClr val="tx1"/>
                </a:solidFill>
                <a:latin typeface="+mj-lt"/>
                <a:cs typeface="+mn-cs"/>
              </a:rPr>
              <a:t>在家中工作</a:t>
            </a:r>
            <a:endParaRPr lang="en-US" sz="1400" b="1" dirty="0" smtClean="0">
              <a:solidFill>
                <a:schemeClr val="tx1"/>
              </a:solidFill>
              <a:latin typeface="+mj-lt"/>
              <a:cs typeface="+mn-cs"/>
            </a:endParaRPr>
          </a:p>
          <a:p>
            <a:pPr>
              <a:defRPr/>
            </a:pPr>
            <a:r>
              <a:rPr lang="zh-CN" altLang="en-US" sz="1400" dirty="0" smtClean="0">
                <a:solidFill>
                  <a:schemeClr val="tx1"/>
                </a:solidFill>
                <a:latin typeface="+mj-lt"/>
                <a:cs typeface="+mn-cs"/>
              </a:rPr>
              <a:t>安全性</a:t>
            </a:r>
            <a:r>
              <a:rPr lang="en-US" sz="1400" dirty="0" smtClean="0">
                <a:solidFill>
                  <a:schemeClr val="tx1"/>
                </a:solidFill>
                <a:latin typeface="+mj-lt"/>
                <a:cs typeface="+mn-cs"/>
              </a:rPr>
              <a:t> ,</a:t>
            </a:r>
            <a:r>
              <a:rPr lang="zh-CN" altLang="en-US" sz="1400" dirty="0" smtClean="0">
                <a:solidFill>
                  <a:schemeClr val="tx1"/>
                </a:solidFill>
                <a:latin typeface="+mj-lt"/>
                <a:cs typeface="+mn-cs"/>
              </a:rPr>
              <a:t>特殊场合的接入</a:t>
            </a:r>
            <a:endParaRPr lang="en-US" sz="1400" dirty="0">
              <a:solidFill>
                <a:schemeClr val="tx1"/>
              </a:solidFill>
              <a:latin typeface="+mj-lt"/>
              <a:cs typeface="+mn-cs"/>
            </a:endParaRPr>
          </a:p>
        </p:txBody>
      </p:sp>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lang="zh-CN" altLang="en-US" dirty="0" smtClean="0"/>
              <a:t>优化企业桌面环境</a:t>
            </a:r>
            <a:endParaRPr dirty="0"/>
          </a:p>
        </p:txBody>
      </p:sp>
      <p:pic>
        <p:nvPicPr>
          <p:cNvPr id="9" name="Picture 2"/>
          <p:cNvPicPr>
            <a:picLocks noChangeAspect="1" noChangeArrowheads="1"/>
          </p:cNvPicPr>
          <p:nvPr/>
        </p:nvPicPr>
        <p:blipFill>
          <a:blip r:embed="rId17" cstate="print"/>
          <a:stretch>
            <a:fillRect/>
          </a:stretch>
        </p:blipFill>
        <p:spPr bwMode="auto">
          <a:xfrm>
            <a:off x="5068873" y="4168110"/>
            <a:ext cx="692756" cy="985837"/>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1">
                <a:alpha val="70000"/>
              </a:schemeClr>
            </a:outerShdw>
          </a:effectLst>
        </p:spPr>
      </p:pic>
      <p:sp>
        <p:nvSpPr>
          <p:cNvPr id="10" name="Rectangle 9"/>
          <p:cNvSpPr/>
          <p:nvPr/>
        </p:nvSpPr>
        <p:spPr>
          <a:xfrm>
            <a:off x="4895850" y="3621088"/>
            <a:ext cx="1030288" cy="303416"/>
          </a:xfrm>
          <a:prstGeom prst="rect">
            <a:avLst/>
          </a:prstGeom>
        </p:spPr>
        <p:txBody>
          <a:bodyPr>
            <a:spAutoFit/>
          </a:bodyPr>
          <a:lstStyle/>
          <a:p>
            <a:pPr algn="ctr" defTabSz="914363">
              <a:lnSpc>
                <a:spcPct val="85000"/>
              </a:lnSpc>
              <a:defRPr/>
            </a:pPr>
            <a:r>
              <a:rPr lang="zh-CN" altLang="en-US" sz="1600" kern="0" spc="-92" dirty="0" smtClean="0">
                <a:ln w="3175">
                  <a:noFill/>
                </a:ln>
                <a:solidFill>
                  <a:schemeClr val="tx1"/>
                </a:solidFill>
                <a:latin typeface="+mj-lt"/>
              </a:rPr>
              <a:t>外包人员</a:t>
            </a:r>
            <a:endParaRPr lang="en-US" sz="1600" kern="0" spc="-92" dirty="0">
              <a:ln w="3175">
                <a:noFill/>
              </a:ln>
              <a:solidFill>
                <a:schemeClr val="tx1"/>
              </a:solidFill>
              <a:latin typeface="+mj-lt"/>
            </a:endParaRPr>
          </a:p>
        </p:txBody>
      </p:sp>
      <p:pic>
        <p:nvPicPr>
          <p:cNvPr id="6" name="Picture 2"/>
          <p:cNvPicPr>
            <a:picLocks noChangeAspect="1" noChangeArrowheads="1"/>
          </p:cNvPicPr>
          <p:nvPr/>
        </p:nvPicPr>
        <p:blipFill>
          <a:blip r:embed="rId18" cstate="email"/>
          <a:srcRect/>
          <a:stretch>
            <a:fillRect/>
          </a:stretch>
        </p:blipFill>
        <p:spPr bwMode="auto">
          <a:xfrm>
            <a:off x="317540" y="5225820"/>
            <a:ext cx="739012" cy="936790"/>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7" name="Rectangle 6"/>
          <p:cNvSpPr/>
          <p:nvPr/>
        </p:nvSpPr>
        <p:spPr>
          <a:xfrm>
            <a:off x="49213" y="4938713"/>
            <a:ext cx="1276350" cy="303212"/>
          </a:xfrm>
          <a:prstGeom prst="rect">
            <a:avLst/>
          </a:prstGeom>
        </p:spPr>
        <p:txBody>
          <a:bodyPr>
            <a:spAutoFit/>
          </a:bodyPr>
          <a:lstStyle/>
          <a:p>
            <a:pPr algn="ctr" defTabSz="914363">
              <a:lnSpc>
                <a:spcPct val="85000"/>
              </a:lnSpc>
              <a:defRPr/>
            </a:pPr>
            <a:r>
              <a:rPr lang="zh-CN" altLang="en-US" sz="1600" kern="0" spc="-92" dirty="0" smtClean="0">
                <a:ln w="3175">
                  <a:noFill/>
                </a:ln>
                <a:solidFill>
                  <a:schemeClr val="tx1"/>
                </a:solidFill>
                <a:latin typeface="+mj-lt"/>
              </a:rPr>
              <a:t>办公区</a:t>
            </a:r>
            <a:endParaRPr lang="en-US" sz="1600" kern="0" spc="-92" dirty="0">
              <a:ln w="3175">
                <a:noFill/>
              </a:ln>
              <a:solidFill>
                <a:schemeClr val="tx1"/>
              </a:solidFill>
              <a:latin typeface="+mj-lt"/>
            </a:endParaRPr>
          </a:p>
        </p:txBody>
      </p:sp>
      <p:sp>
        <p:nvSpPr>
          <p:cNvPr id="27" name="Rectangle 26"/>
          <p:cNvSpPr/>
          <p:nvPr/>
        </p:nvSpPr>
        <p:spPr>
          <a:xfrm>
            <a:off x="1176338" y="4938713"/>
            <a:ext cx="2984500" cy="523220"/>
          </a:xfrm>
          <a:prstGeom prst="rect">
            <a:avLst/>
          </a:prstGeom>
        </p:spPr>
        <p:txBody>
          <a:bodyPr>
            <a:spAutoFit/>
          </a:bodyPr>
          <a:lstStyle/>
          <a:p>
            <a:pPr>
              <a:defRPr/>
            </a:pPr>
            <a:r>
              <a:rPr lang="zh-CN" altLang="en-US" sz="1400" dirty="0" smtClean="0">
                <a:solidFill>
                  <a:schemeClr val="tx1"/>
                </a:solidFill>
                <a:latin typeface="+mj-lt"/>
                <a:cs typeface="+mn-cs"/>
              </a:rPr>
              <a:t>流动办公的灵活性、适应性、摆脱座位限制</a:t>
            </a:r>
            <a:r>
              <a:rPr lang="en-US" sz="1400" dirty="0" smtClean="0">
                <a:solidFill>
                  <a:schemeClr val="tx1"/>
                </a:solidFill>
                <a:latin typeface="+mj-lt"/>
                <a:cs typeface="+mn-cs"/>
              </a:rPr>
              <a:t> </a:t>
            </a:r>
            <a:endParaRPr lang="en-US" sz="1400" dirty="0">
              <a:solidFill>
                <a:schemeClr val="tx1"/>
              </a:solidFill>
              <a:latin typeface="+mj-lt"/>
              <a:cs typeface="+mn-cs"/>
            </a:endParaRPr>
          </a:p>
        </p:txBody>
      </p:sp>
      <p:sp>
        <p:nvSpPr>
          <p:cNvPr id="62" name="Rectangle 61"/>
          <p:cNvSpPr/>
          <p:nvPr/>
        </p:nvSpPr>
        <p:spPr>
          <a:xfrm>
            <a:off x="6040438" y="3621088"/>
            <a:ext cx="2613025" cy="523875"/>
          </a:xfrm>
          <a:prstGeom prst="rect">
            <a:avLst/>
          </a:prstGeom>
        </p:spPr>
        <p:txBody>
          <a:bodyPr>
            <a:spAutoFit/>
          </a:bodyPr>
          <a:lstStyle/>
          <a:p>
            <a:pPr>
              <a:defRPr/>
            </a:pPr>
            <a:r>
              <a:rPr lang="zh-CN" altLang="en-US" sz="1400" b="1" dirty="0" smtClean="0">
                <a:solidFill>
                  <a:schemeClr val="tx1"/>
                </a:solidFill>
                <a:latin typeface="+mj-lt"/>
                <a:cs typeface="+mn-cs"/>
              </a:rPr>
              <a:t>托管的系统映像</a:t>
            </a:r>
            <a:endParaRPr lang="en-US" sz="1400" b="1" dirty="0">
              <a:solidFill>
                <a:schemeClr val="tx1"/>
              </a:solidFill>
              <a:latin typeface="+mj-lt"/>
              <a:cs typeface="+mn-cs"/>
            </a:endParaRPr>
          </a:p>
          <a:p>
            <a:pPr>
              <a:defRPr/>
            </a:pPr>
            <a:r>
              <a:rPr lang="zh-CN" altLang="en-US" sz="1400" dirty="0" smtClean="0">
                <a:solidFill>
                  <a:schemeClr val="tx1"/>
                </a:solidFill>
                <a:latin typeface="+mj-lt"/>
                <a:cs typeface="+mn-cs"/>
              </a:rPr>
              <a:t>安全性</a:t>
            </a:r>
            <a:r>
              <a:rPr lang="en-US" sz="1400" dirty="0" smtClean="0">
                <a:solidFill>
                  <a:schemeClr val="tx1"/>
                </a:solidFill>
                <a:latin typeface="+mj-lt"/>
                <a:cs typeface="+mn-cs"/>
              </a:rPr>
              <a:t>, </a:t>
            </a:r>
            <a:r>
              <a:rPr lang="zh-CN" altLang="en-US" sz="1400" dirty="0" smtClean="0">
                <a:solidFill>
                  <a:schemeClr val="tx1"/>
                </a:solidFill>
                <a:latin typeface="+mj-lt"/>
                <a:cs typeface="+mn-cs"/>
              </a:rPr>
              <a:t>应用程序和数据的授权</a:t>
            </a:r>
            <a:endParaRPr lang="en-US" sz="1400" dirty="0">
              <a:solidFill>
                <a:schemeClr val="tx1"/>
              </a:solidFill>
              <a:latin typeface="+mj-lt"/>
              <a:cs typeface="+mn-cs"/>
            </a:endParaRPr>
          </a:p>
        </p:txBody>
      </p:sp>
      <p:pic>
        <p:nvPicPr>
          <p:cNvPr id="5" name="Picture 4" descr="MOBILEgeek copy.png"/>
          <p:cNvPicPr>
            <a:picLocks noChangeAspect="1"/>
          </p:cNvPicPr>
          <p:nvPr/>
        </p:nvPicPr>
        <p:blipFill>
          <a:blip r:embed="rId19" cstate="email"/>
          <a:srcRect/>
          <a:stretch>
            <a:fillRect/>
          </a:stretch>
        </p:blipFill>
        <p:spPr>
          <a:xfrm>
            <a:off x="313285" y="1929958"/>
            <a:ext cx="734165" cy="940028"/>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2" name="Rounded Rectangle 11"/>
          <p:cNvSpPr/>
          <p:nvPr/>
        </p:nvSpPr>
        <p:spPr>
          <a:xfrm>
            <a:off x="118533" y="1568217"/>
            <a:ext cx="4328602" cy="154451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3" name="TextBox 12"/>
          <p:cNvSpPr txBox="1"/>
          <p:nvPr/>
        </p:nvSpPr>
        <p:spPr>
          <a:xfrm>
            <a:off x="1176338" y="2509838"/>
            <a:ext cx="969962" cy="384175"/>
          </a:xfrm>
          <a:prstGeom prst="rect">
            <a:avLst/>
          </a:prstGeom>
          <a:noFill/>
        </p:spPr>
        <p:txBody>
          <a:bodyPr lIns="76197" tIns="38098" rIns="76197" bIns="38098">
            <a:spAutoFit/>
          </a:bodyPr>
          <a:lstStyle/>
          <a:p>
            <a:pPr>
              <a:defRPr/>
            </a:pPr>
            <a:r>
              <a:rPr lang="en-US" sz="1000" dirty="0">
                <a:solidFill>
                  <a:schemeClr val="tx1"/>
                </a:solidFill>
                <a:latin typeface="+mj-lt"/>
                <a:cs typeface="+mn-cs"/>
              </a:rPr>
              <a:t>Bitlocker Drive Encryption</a:t>
            </a:r>
          </a:p>
        </p:txBody>
      </p:sp>
      <p:pic>
        <p:nvPicPr>
          <p:cNvPr id="1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20" cstate="print"/>
          <a:srcRect/>
          <a:stretch>
            <a:fillRect/>
          </a:stretch>
        </p:blipFill>
        <p:spPr bwMode="auto">
          <a:xfrm>
            <a:off x="2192338" y="2366963"/>
            <a:ext cx="863600" cy="633412"/>
          </a:xfrm>
          <a:prstGeom prst="rect">
            <a:avLst/>
          </a:prstGeom>
          <a:noFill/>
          <a:effectLst>
            <a:outerShdw blurRad="50800" dist="38100" dir="2700000" algn="tl" rotWithShape="0">
              <a:prstClr val="black">
                <a:alpha val="40000"/>
              </a:prstClr>
            </a:outerShdw>
          </a:effectLst>
        </p:spPr>
      </p:pic>
      <p:pic>
        <p:nvPicPr>
          <p:cNvPr id="15" name="Picture 1" descr="image001"/>
          <p:cNvPicPr>
            <a:picLocks noChangeAspect="1" noChangeArrowheads="1"/>
          </p:cNvPicPr>
          <p:nvPr/>
        </p:nvPicPr>
        <p:blipFill>
          <a:blip r:embed="rId4" cstate="print"/>
          <a:srcRect/>
          <a:stretch>
            <a:fillRect/>
          </a:stretch>
        </p:blipFill>
        <p:spPr bwMode="auto">
          <a:xfrm>
            <a:off x="2703513" y="2239963"/>
            <a:ext cx="109537" cy="119062"/>
          </a:xfrm>
          <a:prstGeom prst="rect">
            <a:avLst/>
          </a:prstGeom>
          <a:noFill/>
          <a:ln w="9525">
            <a:solidFill>
              <a:schemeClr val="accent1">
                <a:lumMod val="75000"/>
              </a:schemeClr>
            </a:solidFill>
            <a:miter lim="800000"/>
            <a:headEnd/>
            <a:tailEnd/>
          </a:ln>
        </p:spPr>
      </p:pic>
      <p:pic>
        <p:nvPicPr>
          <p:cNvPr id="16" name="Picture 2" descr="image002"/>
          <p:cNvPicPr>
            <a:picLocks noChangeAspect="1" noChangeArrowheads="1"/>
          </p:cNvPicPr>
          <p:nvPr/>
        </p:nvPicPr>
        <p:blipFill>
          <a:blip r:embed="rId5" cstate="print"/>
          <a:srcRect/>
          <a:stretch>
            <a:fillRect/>
          </a:stretch>
        </p:blipFill>
        <p:spPr bwMode="auto">
          <a:xfrm>
            <a:off x="2724150" y="2312988"/>
            <a:ext cx="111125" cy="119062"/>
          </a:xfrm>
          <a:prstGeom prst="rect">
            <a:avLst/>
          </a:prstGeom>
          <a:noFill/>
          <a:ln w="9525">
            <a:solidFill>
              <a:schemeClr val="accent1">
                <a:lumMod val="75000"/>
              </a:schemeClr>
            </a:solidFill>
            <a:miter lim="800000"/>
            <a:headEnd/>
            <a:tailEnd/>
          </a:ln>
        </p:spPr>
      </p:pic>
      <p:pic>
        <p:nvPicPr>
          <p:cNvPr id="17" name="Picture 3" descr="image003"/>
          <p:cNvPicPr>
            <a:picLocks noChangeAspect="1" noChangeArrowheads="1"/>
          </p:cNvPicPr>
          <p:nvPr/>
        </p:nvPicPr>
        <p:blipFill>
          <a:blip r:embed="rId6" cstate="print"/>
          <a:srcRect/>
          <a:stretch>
            <a:fillRect/>
          </a:stretch>
        </p:blipFill>
        <p:spPr bwMode="auto">
          <a:xfrm>
            <a:off x="2781300" y="2214563"/>
            <a:ext cx="112713" cy="122237"/>
          </a:xfrm>
          <a:prstGeom prst="rect">
            <a:avLst/>
          </a:prstGeom>
          <a:noFill/>
          <a:ln w="9525">
            <a:solidFill>
              <a:schemeClr val="accent1">
                <a:lumMod val="75000"/>
              </a:schemeClr>
            </a:solidFill>
            <a:miter lim="800000"/>
            <a:headEnd/>
            <a:tailEnd/>
          </a:ln>
        </p:spPr>
      </p:pic>
      <p:pic>
        <p:nvPicPr>
          <p:cNvPr id="18" name="Picture 4" descr="image004"/>
          <p:cNvPicPr>
            <a:picLocks noChangeAspect="1" noChangeArrowheads="1"/>
          </p:cNvPicPr>
          <p:nvPr/>
        </p:nvPicPr>
        <p:blipFill>
          <a:blip r:embed="rId7" cstate="print"/>
          <a:srcRect/>
          <a:stretch>
            <a:fillRect/>
          </a:stretch>
        </p:blipFill>
        <p:spPr bwMode="auto">
          <a:xfrm>
            <a:off x="2801938" y="2274888"/>
            <a:ext cx="109537" cy="119062"/>
          </a:xfrm>
          <a:prstGeom prst="rect">
            <a:avLst/>
          </a:prstGeom>
          <a:noFill/>
          <a:ln w="9525">
            <a:solidFill>
              <a:schemeClr val="accent1">
                <a:lumMod val="75000"/>
              </a:schemeClr>
            </a:solidFill>
            <a:miter lim="800000"/>
            <a:headEnd/>
            <a:tailEnd/>
          </a:ln>
        </p:spPr>
      </p:pic>
      <p:pic>
        <p:nvPicPr>
          <p:cNvPr id="35915" name="Picture 18" descr="server.png"/>
          <p:cNvPicPr>
            <a:picLocks noChangeAspect="1"/>
          </p:cNvPicPr>
          <p:nvPr/>
        </p:nvPicPr>
        <p:blipFill>
          <a:blip r:embed="rId8" cstate="print"/>
          <a:srcRect/>
          <a:stretch>
            <a:fillRect/>
          </a:stretch>
        </p:blipFill>
        <p:spPr bwMode="auto">
          <a:xfrm>
            <a:off x="2894013" y="2590800"/>
            <a:ext cx="142875" cy="153988"/>
          </a:xfrm>
          <a:prstGeom prst="rect">
            <a:avLst/>
          </a:prstGeom>
          <a:noFill/>
          <a:ln w="9525">
            <a:noFill/>
            <a:miter lim="800000"/>
            <a:headEnd/>
            <a:tailEnd/>
          </a:ln>
        </p:spPr>
      </p:pic>
      <p:pic>
        <p:nvPicPr>
          <p:cNvPr id="35916" name="Picture 19" descr="server.png"/>
          <p:cNvPicPr>
            <a:picLocks noChangeAspect="1"/>
          </p:cNvPicPr>
          <p:nvPr/>
        </p:nvPicPr>
        <p:blipFill>
          <a:blip r:embed="rId8" cstate="print"/>
          <a:srcRect/>
          <a:stretch>
            <a:fillRect/>
          </a:stretch>
        </p:blipFill>
        <p:spPr bwMode="auto">
          <a:xfrm>
            <a:off x="3040063" y="2590800"/>
            <a:ext cx="142875" cy="153988"/>
          </a:xfrm>
          <a:prstGeom prst="rect">
            <a:avLst/>
          </a:prstGeom>
          <a:noFill/>
          <a:ln w="9525">
            <a:noFill/>
            <a:miter lim="800000"/>
            <a:headEnd/>
            <a:tailEnd/>
          </a:ln>
        </p:spPr>
      </p:pic>
      <p:pic>
        <p:nvPicPr>
          <p:cNvPr id="35917" name="Picture 20" descr="server.png"/>
          <p:cNvPicPr>
            <a:picLocks noChangeAspect="1"/>
          </p:cNvPicPr>
          <p:nvPr/>
        </p:nvPicPr>
        <p:blipFill>
          <a:blip r:embed="rId8" cstate="print"/>
          <a:srcRect/>
          <a:stretch>
            <a:fillRect/>
          </a:stretch>
        </p:blipFill>
        <p:spPr bwMode="auto">
          <a:xfrm>
            <a:off x="2970213" y="2651125"/>
            <a:ext cx="142875" cy="155575"/>
          </a:xfrm>
          <a:prstGeom prst="rect">
            <a:avLst/>
          </a:prstGeom>
          <a:noFill/>
          <a:ln w="9525">
            <a:noFill/>
            <a:miter lim="800000"/>
            <a:headEnd/>
            <a:tailEnd/>
          </a:ln>
        </p:spPr>
      </p:pic>
      <p:sp>
        <p:nvSpPr>
          <p:cNvPr id="22" name="TextBox 21"/>
          <p:cNvSpPr txBox="1"/>
          <p:nvPr/>
        </p:nvSpPr>
        <p:spPr>
          <a:xfrm>
            <a:off x="2927350" y="2133600"/>
            <a:ext cx="1654175" cy="246063"/>
          </a:xfrm>
          <a:prstGeom prst="rect">
            <a:avLst/>
          </a:prstGeom>
          <a:noFill/>
        </p:spPr>
        <p:txBody>
          <a:bodyPr>
            <a:spAutoFit/>
          </a:bodyPr>
          <a:lstStyle/>
          <a:p>
            <a:pPr>
              <a:defRPr/>
            </a:pPr>
            <a:r>
              <a:rPr lang="zh-CN" altLang="en-US" sz="1000" dirty="0" smtClean="0">
                <a:solidFill>
                  <a:schemeClr val="tx1"/>
                </a:solidFill>
                <a:latin typeface="+mj-lt"/>
                <a:cs typeface="+mn-cs"/>
              </a:rPr>
              <a:t>应用程序虚拟化</a:t>
            </a:r>
            <a:endParaRPr lang="en-US" sz="1000" dirty="0">
              <a:solidFill>
                <a:schemeClr val="tx1"/>
              </a:solidFill>
              <a:latin typeface="+mj-lt"/>
              <a:cs typeface="+mn-cs"/>
            </a:endParaRPr>
          </a:p>
        </p:txBody>
      </p:sp>
      <p:sp>
        <p:nvSpPr>
          <p:cNvPr id="23" name="TextBox 22"/>
          <p:cNvSpPr txBox="1"/>
          <p:nvPr/>
        </p:nvSpPr>
        <p:spPr>
          <a:xfrm>
            <a:off x="3203575" y="2578100"/>
            <a:ext cx="1143000" cy="246063"/>
          </a:xfrm>
          <a:prstGeom prst="rect">
            <a:avLst/>
          </a:prstGeom>
          <a:noFill/>
        </p:spPr>
        <p:txBody>
          <a:bodyPr>
            <a:spAutoFit/>
          </a:bodyPr>
          <a:lstStyle/>
          <a:p>
            <a:pPr algn="ctr">
              <a:defRPr/>
            </a:pPr>
            <a:r>
              <a:rPr lang="zh-CN" altLang="en-US" sz="1000" dirty="0" smtClean="0">
                <a:solidFill>
                  <a:schemeClr val="tx1"/>
                </a:solidFill>
                <a:latin typeface="+mj-lt"/>
                <a:cs typeface="+mn-cs"/>
              </a:rPr>
              <a:t>文件夹重定向</a:t>
            </a:r>
            <a:endParaRPr lang="en-US" sz="1000" dirty="0">
              <a:solidFill>
                <a:schemeClr val="tx1"/>
              </a:solidFill>
              <a:latin typeface="+mj-lt"/>
              <a:cs typeface="+mn-cs"/>
            </a:endParaRPr>
          </a:p>
        </p:txBody>
      </p:sp>
      <p:sp>
        <p:nvSpPr>
          <p:cNvPr id="24" name="TextBox 23"/>
          <p:cNvSpPr txBox="1"/>
          <p:nvPr/>
        </p:nvSpPr>
        <p:spPr>
          <a:xfrm>
            <a:off x="1176338" y="1631950"/>
            <a:ext cx="2768707" cy="523220"/>
          </a:xfrm>
          <a:prstGeom prst="rect">
            <a:avLst/>
          </a:prstGeom>
          <a:noFill/>
        </p:spPr>
        <p:txBody>
          <a:bodyPr wrap="none">
            <a:spAutoFit/>
          </a:bodyPr>
          <a:lstStyle/>
          <a:p>
            <a:pPr>
              <a:defRPr/>
            </a:pPr>
            <a:r>
              <a:rPr lang="zh-CN" altLang="en-US" sz="1400" dirty="0" smtClean="0">
                <a:solidFill>
                  <a:schemeClr val="tx1"/>
                </a:solidFill>
                <a:latin typeface="+mj-lt"/>
                <a:cs typeface="+mn-cs"/>
              </a:rPr>
              <a:t>可替代的用户客户端</a:t>
            </a:r>
            <a:endParaRPr lang="en-US" altLang="zh-CN" sz="1400" dirty="0" smtClean="0">
              <a:solidFill>
                <a:schemeClr val="tx1"/>
              </a:solidFill>
              <a:latin typeface="+mj-lt"/>
              <a:cs typeface="+mn-cs"/>
            </a:endParaRPr>
          </a:p>
          <a:p>
            <a:pPr>
              <a:defRPr/>
            </a:pPr>
            <a:r>
              <a:rPr lang="zh-CN" altLang="en-US" sz="1400" dirty="0" smtClean="0">
                <a:solidFill>
                  <a:schemeClr val="tx1"/>
                </a:solidFill>
                <a:latin typeface="+mj-lt"/>
                <a:cs typeface="+mn-cs"/>
              </a:rPr>
              <a:t>良好的适应性，简单的用户迁移</a:t>
            </a:r>
            <a:endParaRPr lang="en-US" sz="1400" dirty="0">
              <a:solidFill>
                <a:schemeClr val="tx1"/>
              </a:solidFill>
              <a:latin typeface="+mj-lt"/>
              <a:cs typeface="+mn-cs"/>
            </a:endParaRPr>
          </a:p>
        </p:txBody>
      </p:sp>
      <p:sp>
        <p:nvSpPr>
          <p:cNvPr id="78" name="Rectangle 77"/>
          <p:cNvSpPr/>
          <p:nvPr/>
        </p:nvSpPr>
        <p:spPr>
          <a:xfrm>
            <a:off x="-222250" y="1631950"/>
            <a:ext cx="1816100" cy="303213"/>
          </a:xfrm>
          <a:prstGeom prst="rect">
            <a:avLst/>
          </a:prstGeom>
        </p:spPr>
        <p:txBody>
          <a:bodyPr>
            <a:spAutoFit/>
          </a:bodyPr>
          <a:lstStyle/>
          <a:p>
            <a:pPr algn="ctr" defTabSz="914363">
              <a:lnSpc>
                <a:spcPct val="85000"/>
              </a:lnSpc>
              <a:defRPr/>
            </a:pPr>
            <a:r>
              <a:rPr lang="zh-CN" altLang="en-US" sz="1600" kern="0" dirty="0" smtClean="0">
                <a:ln w="3175">
                  <a:noFill/>
                </a:ln>
                <a:solidFill>
                  <a:schemeClr val="tx1"/>
                </a:solidFill>
                <a:latin typeface="+mj-lt"/>
              </a:rPr>
              <a:t>可移动</a:t>
            </a:r>
            <a:r>
              <a:rPr lang="en-US" sz="1600" kern="0" dirty="0" smtClean="0">
                <a:ln w="3175">
                  <a:noFill/>
                </a:ln>
                <a:solidFill>
                  <a:schemeClr val="tx1"/>
                </a:solidFill>
                <a:latin typeface="+mj-lt"/>
              </a:rPr>
              <a:t> </a:t>
            </a:r>
            <a:endParaRPr lang="en-US" sz="1600" kern="0" dirty="0">
              <a:ln w="3175">
                <a:noFill/>
              </a:ln>
              <a:solidFill>
                <a:schemeClr val="tx1"/>
              </a:solidFill>
              <a:latin typeface="+mj-lt"/>
            </a:endParaRPr>
          </a:p>
        </p:txBody>
      </p:sp>
      <p:pic>
        <p:nvPicPr>
          <p:cNvPr id="8" name="Picture 4"/>
          <p:cNvPicPr>
            <a:picLocks noChangeAspect="1" noChangeArrowheads="1"/>
          </p:cNvPicPr>
          <p:nvPr/>
        </p:nvPicPr>
        <p:blipFill>
          <a:blip r:embed="rId21" cstate="email"/>
          <a:srcRect/>
          <a:stretch>
            <a:fillRect/>
          </a:stretch>
        </p:blipFill>
        <p:spPr bwMode="auto">
          <a:xfrm>
            <a:off x="321511" y="3545867"/>
            <a:ext cx="727796" cy="940070"/>
          </a:xfrm>
          <a:prstGeom prst="roundRect">
            <a:avLst>
              <a:gd name="adj" fmla="val 0"/>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sp>
        <p:nvSpPr>
          <p:cNvPr id="48" name="Rounded Rectangle 47"/>
          <p:cNvSpPr/>
          <p:nvPr/>
        </p:nvSpPr>
        <p:spPr>
          <a:xfrm>
            <a:off x="127001" y="3172992"/>
            <a:ext cx="4303110" cy="1598787"/>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35926"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cstate="print"/>
          <a:srcRect/>
          <a:stretch>
            <a:fillRect/>
          </a:stretch>
        </p:blipFill>
        <p:spPr bwMode="auto">
          <a:xfrm>
            <a:off x="1998663" y="3852863"/>
            <a:ext cx="1090612" cy="919162"/>
          </a:xfrm>
          <a:prstGeom prst="rect">
            <a:avLst/>
          </a:prstGeom>
          <a:noFill/>
          <a:ln w="9525">
            <a:noFill/>
            <a:miter lim="800000"/>
            <a:headEnd/>
            <a:tailEnd/>
          </a:ln>
        </p:spPr>
      </p:pic>
      <p:sp>
        <p:nvSpPr>
          <p:cNvPr id="50" name="Rounded Rectangle 49"/>
          <p:cNvSpPr/>
          <p:nvPr/>
        </p:nvSpPr>
        <p:spPr bwMode="auto">
          <a:xfrm>
            <a:off x="2255838" y="4271963"/>
            <a:ext cx="623887" cy="117475"/>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900" dirty="0">
              <a:solidFill>
                <a:schemeClr val="tx1"/>
              </a:solidFill>
              <a:latin typeface="+mj-lt"/>
            </a:endParaRPr>
          </a:p>
        </p:txBody>
      </p:sp>
      <p:sp>
        <p:nvSpPr>
          <p:cNvPr id="51" name="Rectangle 50"/>
          <p:cNvSpPr/>
          <p:nvPr/>
        </p:nvSpPr>
        <p:spPr bwMode="auto">
          <a:xfrm>
            <a:off x="2101663" y="3924728"/>
            <a:ext cx="944545" cy="564842"/>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n-US" sz="2900" dirty="0">
              <a:solidFill>
                <a:schemeClr val="tx1"/>
              </a:solidFill>
              <a:latin typeface="+mj-lt"/>
            </a:endParaRPr>
          </a:p>
        </p:txBody>
      </p:sp>
      <p:sp>
        <p:nvSpPr>
          <p:cNvPr id="52" name="TextBox 51"/>
          <p:cNvSpPr txBox="1"/>
          <p:nvPr/>
        </p:nvSpPr>
        <p:spPr>
          <a:xfrm>
            <a:off x="2159159" y="3934664"/>
            <a:ext cx="1259523" cy="507831"/>
          </a:xfrm>
          <a:prstGeom prst="rect">
            <a:avLst/>
          </a:prstGeom>
          <a:noFill/>
          <a:scene3d>
            <a:camera prst="orthographicFront"/>
            <a:lightRig rig="threePt" dir="t"/>
          </a:scene3d>
        </p:spPr>
        <p:txBody>
          <a:bodyPr>
            <a:spAutoFit/>
          </a:bodyPr>
          <a:lstStyle/>
          <a:p>
            <a:pPr>
              <a:defRPr/>
            </a:pPr>
            <a:r>
              <a:rPr lang="en-US" sz="900" dirty="0">
                <a:solidFill>
                  <a:schemeClr val="tx1"/>
                </a:solidFill>
                <a:latin typeface="+mj-lt"/>
                <a:cs typeface="+mn-cs"/>
              </a:rPr>
              <a:t>Windows Fundamentals</a:t>
            </a:r>
            <a:br>
              <a:rPr lang="en-US" sz="900" dirty="0">
                <a:solidFill>
                  <a:schemeClr val="tx1"/>
                </a:solidFill>
                <a:latin typeface="+mj-lt"/>
                <a:cs typeface="+mn-cs"/>
              </a:rPr>
            </a:br>
            <a:r>
              <a:rPr lang="en-US" sz="900" dirty="0">
                <a:solidFill>
                  <a:schemeClr val="tx1"/>
                </a:solidFill>
                <a:latin typeface="+mj-lt"/>
                <a:cs typeface="+mn-cs"/>
              </a:rPr>
              <a:t>for Legacy PCs</a:t>
            </a:r>
          </a:p>
        </p:txBody>
      </p:sp>
      <p:sp>
        <p:nvSpPr>
          <p:cNvPr id="54" name="Oval 53"/>
          <p:cNvSpPr/>
          <p:nvPr/>
        </p:nvSpPr>
        <p:spPr bwMode="auto">
          <a:xfrm>
            <a:off x="3544683" y="3767070"/>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latin typeface="+mj-lt"/>
            </a:endParaRPr>
          </a:p>
        </p:txBody>
      </p:sp>
      <p:grpSp>
        <p:nvGrpSpPr>
          <p:cNvPr id="11" name="Group 118"/>
          <p:cNvGrpSpPr>
            <a:grpSpLocks/>
          </p:cNvGrpSpPr>
          <p:nvPr/>
        </p:nvGrpSpPr>
        <p:grpSpPr bwMode="auto">
          <a:xfrm>
            <a:off x="3660775" y="3940175"/>
            <a:ext cx="390525" cy="293688"/>
            <a:chOff x="3157469" y="3949904"/>
            <a:chExt cx="390497" cy="293736"/>
          </a:xfrm>
        </p:grpSpPr>
        <p:pic>
          <p:nvPicPr>
            <p:cNvPr id="35958" name="Picture 52" descr="chart.png"/>
            <p:cNvPicPr>
              <a:picLocks noChangeAspect="1"/>
            </p:cNvPicPr>
            <p:nvPr/>
          </p:nvPicPr>
          <p:blipFill>
            <a:blip r:embed="rId22" cstate="print"/>
            <a:srcRect/>
            <a:stretch>
              <a:fillRect/>
            </a:stretch>
          </p:blipFill>
          <p:spPr bwMode="auto">
            <a:xfrm>
              <a:off x="3157469" y="3949904"/>
              <a:ext cx="339807" cy="253742"/>
            </a:xfrm>
            <a:prstGeom prst="rect">
              <a:avLst/>
            </a:prstGeom>
            <a:noFill/>
            <a:ln w="9525">
              <a:noFill/>
              <a:miter lim="800000"/>
              <a:headEnd/>
              <a:tailEnd/>
            </a:ln>
          </p:spPr>
        </p:pic>
        <p:pic>
          <p:nvPicPr>
            <p:cNvPr id="35959" name="Picture 54" descr="server.png"/>
            <p:cNvPicPr>
              <a:picLocks noChangeAspect="1"/>
            </p:cNvPicPr>
            <p:nvPr/>
          </p:nvPicPr>
          <p:blipFill>
            <a:blip r:embed="rId23" cstate="print"/>
            <a:srcRect/>
            <a:stretch>
              <a:fillRect/>
            </a:stretch>
          </p:blipFill>
          <p:spPr bwMode="auto">
            <a:xfrm>
              <a:off x="3318524" y="4076775"/>
              <a:ext cx="113913" cy="119604"/>
            </a:xfrm>
            <a:prstGeom prst="rect">
              <a:avLst/>
            </a:prstGeom>
            <a:noFill/>
            <a:ln w="9525">
              <a:noFill/>
              <a:miter lim="800000"/>
              <a:headEnd/>
              <a:tailEnd/>
            </a:ln>
          </p:spPr>
        </p:pic>
        <p:pic>
          <p:nvPicPr>
            <p:cNvPr id="35960" name="Picture 55" descr="server.png"/>
            <p:cNvPicPr>
              <a:picLocks noChangeAspect="1"/>
            </p:cNvPicPr>
            <p:nvPr/>
          </p:nvPicPr>
          <p:blipFill>
            <a:blip r:embed="rId23" cstate="print"/>
            <a:srcRect/>
            <a:stretch>
              <a:fillRect/>
            </a:stretch>
          </p:blipFill>
          <p:spPr bwMode="auto">
            <a:xfrm>
              <a:off x="3434053" y="4076775"/>
              <a:ext cx="113913" cy="119604"/>
            </a:xfrm>
            <a:prstGeom prst="rect">
              <a:avLst/>
            </a:prstGeom>
            <a:noFill/>
            <a:ln w="9525">
              <a:noFill/>
              <a:miter lim="800000"/>
              <a:headEnd/>
              <a:tailEnd/>
            </a:ln>
          </p:spPr>
        </p:pic>
        <p:pic>
          <p:nvPicPr>
            <p:cNvPr id="35961" name="Picture 56" descr="server.png"/>
            <p:cNvPicPr>
              <a:picLocks noChangeAspect="1"/>
            </p:cNvPicPr>
            <p:nvPr/>
          </p:nvPicPr>
          <p:blipFill>
            <a:blip r:embed="rId23" cstate="print"/>
            <a:srcRect/>
            <a:stretch>
              <a:fillRect/>
            </a:stretch>
          </p:blipFill>
          <p:spPr bwMode="auto">
            <a:xfrm>
              <a:off x="3378428" y="4124036"/>
              <a:ext cx="113913" cy="119604"/>
            </a:xfrm>
            <a:prstGeom prst="rect">
              <a:avLst/>
            </a:prstGeom>
            <a:noFill/>
            <a:ln w="9525">
              <a:noFill/>
              <a:miter lim="800000"/>
              <a:headEnd/>
              <a:tailEnd/>
            </a:ln>
          </p:spPr>
        </p:pic>
      </p:grpSp>
      <p:sp>
        <p:nvSpPr>
          <p:cNvPr id="58" name="TextBox 57"/>
          <p:cNvSpPr txBox="1"/>
          <p:nvPr/>
        </p:nvSpPr>
        <p:spPr>
          <a:xfrm>
            <a:off x="3327400" y="4364038"/>
            <a:ext cx="1125538" cy="400050"/>
          </a:xfrm>
          <a:prstGeom prst="rect">
            <a:avLst/>
          </a:prstGeom>
          <a:noFill/>
        </p:spPr>
        <p:txBody>
          <a:bodyPr wrap="none">
            <a:spAutoFit/>
          </a:bodyPr>
          <a:lstStyle/>
          <a:p>
            <a:pPr algn="ctr">
              <a:defRPr/>
            </a:pPr>
            <a:r>
              <a:rPr lang="en-US" sz="1000" dirty="0">
                <a:solidFill>
                  <a:schemeClr val="tx1"/>
                </a:solidFill>
                <a:latin typeface="+mj-lt"/>
                <a:cs typeface="+mn-cs"/>
              </a:rPr>
              <a:t>Terminal  Services</a:t>
            </a:r>
          </a:p>
          <a:p>
            <a:pPr algn="ctr">
              <a:defRPr/>
            </a:pPr>
            <a:r>
              <a:rPr lang="en-US" sz="1000" dirty="0">
                <a:solidFill>
                  <a:schemeClr val="tx1"/>
                </a:solidFill>
                <a:latin typeface="+mj-lt"/>
                <a:cs typeface="+mn-cs"/>
              </a:rPr>
              <a:t> (Desktop)</a:t>
            </a:r>
          </a:p>
        </p:txBody>
      </p:sp>
      <p:pic>
        <p:nvPicPr>
          <p:cNvPr id="35937" name="Picture 4" descr="C:\Program Files\Microsoft Resource DVD Artwork\DVD_ART\Artwork_Imagery\HARDWARE_IMAGERY\Illustration - Misc Hardware\Windows Vista Illustration Icons\DVD.png"/>
          <p:cNvPicPr>
            <a:picLocks noChangeAspect="1" noChangeArrowheads="1"/>
          </p:cNvPicPr>
          <p:nvPr/>
        </p:nvPicPr>
        <p:blipFill>
          <a:blip r:embed="rId14" cstate="print"/>
          <a:srcRect/>
          <a:stretch>
            <a:fillRect/>
          </a:stretch>
        </p:blipFill>
        <p:spPr bwMode="auto">
          <a:xfrm>
            <a:off x="1838325" y="4414838"/>
            <a:ext cx="247650" cy="246062"/>
          </a:xfrm>
          <a:prstGeom prst="rect">
            <a:avLst/>
          </a:prstGeom>
          <a:noFill/>
          <a:ln w="9525">
            <a:noFill/>
            <a:miter lim="800000"/>
            <a:headEnd/>
            <a:tailEnd/>
          </a:ln>
        </p:spPr>
      </p:pic>
      <p:sp>
        <p:nvSpPr>
          <p:cNvPr id="47" name="Rectangle 46"/>
          <p:cNvSpPr/>
          <p:nvPr/>
        </p:nvSpPr>
        <p:spPr>
          <a:xfrm>
            <a:off x="1176338" y="3246438"/>
            <a:ext cx="3178175" cy="523875"/>
          </a:xfrm>
          <a:prstGeom prst="rect">
            <a:avLst/>
          </a:prstGeom>
        </p:spPr>
        <p:txBody>
          <a:bodyPr>
            <a:spAutoFit/>
          </a:bodyPr>
          <a:lstStyle/>
          <a:p>
            <a:pPr>
              <a:defRPr/>
            </a:pPr>
            <a:r>
              <a:rPr lang="zh-CN" altLang="en-US" sz="1400" b="1" dirty="0" smtClean="0">
                <a:solidFill>
                  <a:schemeClr val="tx1"/>
                </a:solidFill>
                <a:latin typeface="+mj-lt"/>
                <a:cs typeface="+mn-cs"/>
              </a:rPr>
              <a:t>延长</a:t>
            </a:r>
            <a:r>
              <a:rPr lang="en-US" altLang="zh-CN" sz="1400" b="1" dirty="0" smtClean="0">
                <a:solidFill>
                  <a:schemeClr val="tx1"/>
                </a:solidFill>
                <a:latin typeface="+mj-lt"/>
                <a:cs typeface="+mn-cs"/>
              </a:rPr>
              <a:t>PC</a:t>
            </a:r>
            <a:r>
              <a:rPr lang="zh-CN" altLang="en-US" sz="1400" b="1" dirty="0" smtClean="0">
                <a:solidFill>
                  <a:schemeClr val="tx1"/>
                </a:solidFill>
                <a:latin typeface="+mj-lt"/>
                <a:cs typeface="+mn-cs"/>
              </a:rPr>
              <a:t>的寿命</a:t>
            </a:r>
            <a:endParaRPr lang="en-US" sz="1400" b="1" dirty="0">
              <a:solidFill>
                <a:schemeClr val="tx1"/>
              </a:solidFill>
              <a:latin typeface="+mj-lt"/>
              <a:cs typeface="+mn-cs"/>
            </a:endParaRPr>
          </a:p>
          <a:p>
            <a:pPr>
              <a:defRPr/>
            </a:pPr>
            <a:r>
              <a:rPr lang="zh-CN" altLang="en-US" sz="1400" dirty="0" smtClean="0">
                <a:solidFill>
                  <a:schemeClr val="tx1"/>
                </a:solidFill>
                <a:latin typeface="+mj-lt"/>
                <a:cs typeface="+mn-cs"/>
              </a:rPr>
              <a:t>安全性、节约成本、降低能耗</a:t>
            </a:r>
            <a:endParaRPr lang="en-US" sz="1400" dirty="0">
              <a:solidFill>
                <a:schemeClr val="tx1"/>
              </a:solidFill>
              <a:latin typeface="+mj-lt"/>
              <a:cs typeface="+mn-cs"/>
            </a:endParaRPr>
          </a:p>
        </p:txBody>
      </p:sp>
      <p:sp>
        <p:nvSpPr>
          <p:cNvPr id="79" name="Rectangle 78"/>
          <p:cNvSpPr/>
          <p:nvPr/>
        </p:nvSpPr>
        <p:spPr>
          <a:xfrm>
            <a:off x="157163" y="3246438"/>
            <a:ext cx="1057275" cy="304800"/>
          </a:xfrm>
          <a:prstGeom prst="rect">
            <a:avLst/>
          </a:prstGeom>
        </p:spPr>
        <p:txBody>
          <a:bodyPr>
            <a:spAutoFit/>
          </a:bodyPr>
          <a:lstStyle/>
          <a:p>
            <a:pPr algn="ctr" defTabSz="914363">
              <a:lnSpc>
                <a:spcPct val="85000"/>
              </a:lnSpc>
              <a:defRPr/>
            </a:pPr>
            <a:r>
              <a:rPr lang="zh-CN" altLang="en-US" sz="1600" kern="0" spc="-92" dirty="0" smtClean="0">
                <a:ln w="3175">
                  <a:noFill/>
                </a:ln>
                <a:solidFill>
                  <a:schemeClr val="tx1"/>
                </a:solidFill>
                <a:latin typeface="+mj-lt"/>
              </a:rPr>
              <a:t>特定工作</a:t>
            </a:r>
            <a:endParaRPr lang="en-US" sz="1600" kern="0" spc="-92" dirty="0">
              <a:ln w="3175">
                <a:noFill/>
              </a:ln>
              <a:solidFill>
                <a:schemeClr val="tx1"/>
              </a:solidFill>
              <a:latin typeface="+mj-lt"/>
            </a:endParaRPr>
          </a:p>
        </p:txBody>
      </p:sp>
      <p:pic>
        <p:nvPicPr>
          <p:cNvPr id="4" name="Picture 27" descr="C:\Documents and Settings\markj\Local Settings\Temporary Internet Files\Content.IE5\EY37D72I\MPj04306460000[1].jpg"/>
          <p:cNvPicPr>
            <a:picLocks noChangeAspect="1" noChangeArrowheads="1"/>
          </p:cNvPicPr>
          <p:nvPr/>
        </p:nvPicPr>
        <p:blipFill>
          <a:blip r:embed="rId24" cstate="print"/>
          <a:stretch>
            <a:fillRect/>
          </a:stretch>
        </p:blipFill>
        <p:spPr bwMode="auto">
          <a:xfrm>
            <a:off x="5119128" y="2393529"/>
            <a:ext cx="625482" cy="871365"/>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1">
                <a:lumMod val="20000"/>
                <a:lumOff val="80000"/>
                <a:alpha val="70000"/>
              </a:schemeClr>
            </a:outerShdw>
          </a:effectLst>
        </p:spPr>
      </p:pic>
      <p:sp>
        <p:nvSpPr>
          <p:cNvPr id="80" name="Rectangle 79"/>
          <p:cNvSpPr/>
          <p:nvPr/>
        </p:nvSpPr>
        <p:spPr>
          <a:xfrm>
            <a:off x="4718050" y="1692275"/>
            <a:ext cx="1462088" cy="510909"/>
          </a:xfrm>
          <a:prstGeom prst="rect">
            <a:avLst/>
          </a:prstGeom>
        </p:spPr>
        <p:txBody>
          <a:bodyPr>
            <a:spAutoFit/>
          </a:bodyPr>
          <a:lstStyle/>
          <a:p>
            <a:pPr algn="ctr" defTabSz="914363">
              <a:lnSpc>
                <a:spcPct val="85000"/>
              </a:lnSpc>
              <a:defRPr/>
            </a:pPr>
            <a:r>
              <a:rPr lang="zh-CN" altLang="en-US" sz="1600" kern="0" spc="-92" dirty="0" smtClean="0">
                <a:ln w="3175">
                  <a:noFill/>
                </a:ln>
                <a:solidFill>
                  <a:schemeClr val="tx1"/>
                </a:solidFill>
                <a:latin typeface="+mj-lt"/>
              </a:rPr>
              <a:t>家用办公使用私人计算机</a:t>
            </a:r>
            <a:endParaRPr lang="en-US" sz="1600" kern="0" spc="-92" dirty="0">
              <a:ln w="3175">
                <a:noFill/>
              </a:ln>
              <a:solidFill>
                <a:schemeClr val="tx1"/>
              </a:solidFill>
              <a:latin typeface="+mj-lt"/>
            </a:endParaRPr>
          </a:p>
        </p:txBody>
      </p:sp>
      <p:sp>
        <p:nvSpPr>
          <p:cNvPr id="104" name="TextBox 103"/>
          <p:cNvSpPr txBox="1"/>
          <p:nvPr/>
        </p:nvSpPr>
        <p:spPr>
          <a:xfrm>
            <a:off x="0" y="1100138"/>
            <a:ext cx="4492625" cy="368300"/>
          </a:xfrm>
          <a:prstGeom prst="rect">
            <a:avLst/>
          </a:prstGeom>
          <a:noFill/>
        </p:spPr>
        <p:txBody>
          <a:bodyPr>
            <a:spAutoFit/>
          </a:bodyPr>
          <a:lstStyle/>
          <a:p>
            <a:pPr marL="231775" algn="ctr">
              <a:defRPr/>
            </a:pPr>
            <a:r>
              <a:rPr lang="zh-CN" altLang="en-US" sz="1800" b="1" dirty="0" smtClean="0">
                <a:solidFill>
                  <a:schemeClr val="tx1"/>
                </a:solidFill>
                <a:effectLst>
                  <a:outerShdw blurRad="38100" dist="38100" dir="2700000" algn="tl">
                    <a:srgbClr val="000000">
                      <a:alpha val="43137"/>
                    </a:srgbClr>
                  </a:outerShdw>
                </a:effectLst>
                <a:latin typeface="+mj-lt"/>
                <a:cs typeface="+mn-cs"/>
              </a:rPr>
              <a:t>丰富的桌面场景</a:t>
            </a:r>
            <a:endParaRPr lang="en-US" sz="1800" b="1" dirty="0">
              <a:solidFill>
                <a:schemeClr val="tx1"/>
              </a:solidFill>
              <a:effectLst>
                <a:outerShdw blurRad="38100" dist="38100" dir="2700000" algn="tl">
                  <a:srgbClr val="000000">
                    <a:alpha val="43137"/>
                  </a:srgbClr>
                </a:outerShdw>
              </a:effectLst>
              <a:latin typeface="+mj-lt"/>
              <a:cs typeface="+mn-cs"/>
            </a:endParaRPr>
          </a:p>
        </p:txBody>
      </p:sp>
      <p:sp>
        <p:nvSpPr>
          <p:cNvPr id="105" name="TextBox 104"/>
          <p:cNvSpPr txBox="1"/>
          <p:nvPr/>
        </p:nvSpPr>
        <p:spPr>
          <a:xfrm>
            <a:off x="4706938" y="1100138"/>
            <a:ext cx="4437062" cy="368300"/>
          </a:xfrm>
          <a:prstGeom prst="rect">
            <a:avLst/>
          </a:prstGeom>
          <a:noFill/>
        </p:spPr>
        <p:txBody>
          <a:bodyPr>
            <a:spAutoFit/>
          </a:bodyPr>
          <a:lstStyle/>
          <a:p>
            <a:pPr indent="176213" algn="ctr">
              <a:defRPr/>
            </a:pPr>
            <a:r>
              <a:rPr lang="en-US" sz="1800" b="1" dirty="0">
                <a:solidFill>
                  <a:schemeClr val="tx1"/>
                </a:solidFill>
                <a:effectLst>
                  <a:outerShdw blurRad="38100" dist="38100" dir="2700000" algn="tl">
                    <a:srgbClr val="000000">
                      <a:alpha val="43137"/>
                    </a:srgbClr>
                  </a:outerShdw>
                </a:effectLst>
                <a:latin typeface="+mj-lt"/>
                <a:cs typeface="+mn-cs"/>
              </a:rPr>
              <a:t>VDI </a:t>
            </a:r>
            <a:r>
              <a:rPr lang="zh-CN" altLang="en-US" sz="1800" b="1" dirty="0" smtClean="0">
                <a:solidFill>
                  <a:schemeClr val="tx1"/>
                </a:solidFill>
                <a:effectLst>
                  <a:outerShdw blurRad="38100" dist="38100" dir="2700000" algn="tl">
                    <a:srgbClr val="000000">
                      <a:alpha val="43137"/>
                    </a:srgbClr>
                  </a:outerShdw>
                </a:effectLst>
                <a:latin typeface="+mj-lt"/>
                <a:cs typeface="+mn-cs"/>
              </a:rPr>
              <a:t>场景</a:t>
            </a:r>
            <a:endParaRPr lang="en-US" sz="1800" b="1" dirty="0">
              <a:solidFill>
                <a:schemeClr val="tx1"/>
              </a:solidFill>
              <a:effectLst>
                <a:outerShdw blurRad="38100" dist="38100" dir="2700000" algn="tl">
                  <a:srgbClr val="000000">
                    <a:alpha val="43137"/>
                  </a:srgbClr>
                </a:outerShdw>
              </a:effectLst>
              <a:latin typeface="+mj-lt"/>
              <a:cs typeface="+mn-cs"/>
            </a:endParaRPr>
          </a:p>
        </p:txBody>
      </p:sp>
      <p:cxnSp>
        <p:nvCxnSpPr>
          <p:cNvPr id="109" name="Straight Connector 108"/>
          <p:cNvCxnSpPr/>
          <p:nvPr/>
        </p:nvCxnSpPr>
        <p:spPr bwMode="auto">
          <a:xfrm rot="5400000">
            <a:off x="1886981" y="3838902"/>
            <a:ext cx="5439897" cy="791"/>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w="28575">
            <a:gradFill>
              <a:gsLst>
                <a:gs pos="0">
                  <a:schemeClr val="accent1">
                    <a:tint val="66000"/>
                    <a:satMod val="160000"/>
                    <a:alpha val="0"/>
                  </a:schemeClr>
                </a:gs>
                <a:gs pos="50000">
                  <a:schemeClr val="accent2">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107" name="Slide Number Placeholder 4"/>
          <p:cNvSpPr txBox="1">
            <a:spLocks/>
          </p:cNvSpPr>
          <p:nvPr/>
        </p:nvSpPr>
        <p:spPr>
          <a:xfrm>
            <a:off x="0" y="6492875"/>
            <a:ext cx="2133600" cy="365125"/>
          </a:xfrm>
          <a:prstGeom prst="rect">
            <a:avLst/>
          </a:prstGeom>
        </p:spPr>
        <p:txBody>
          <a:bodyPr/>
          <a:lstStyle/>
          <a:p>
            <a:pPr>
              <a:defRPr/>
            </a:pPr>
            <a:fld id="{50B098E4-DFA7-4F8E-AB3E-908A6935E411}" type="slidenum">
              <a:rPr lang="en-US" sz="1600">
                <a:solidFill>
                  <a:schemeClr val="tx1"/>
                </a:solidFill>
                <a:latin typeface="+mj-lt"/>
                <a:cs typeface="+mn-cs"/>
              </a:rPr>
              <a:pPr>
                <a:defRPr/>
              </a:pPr>
              <a:t>16</a:t>
            </a:fld>
            <a:endParaRPr lang="en-US" sz="1600" dirty="0">
              <a:solidFill>
                <a:schemeClr val="tx1"/>
              </a:solidFill>
              <a:latin typeface="+mj-lt"/>
              <a:cs typeface="+mn-cs"/>
            </a:endParaRPr>
          </a:p>
        </p:txBody>
      </p:sp>
      <p:sp>
        <p:nvSpPr>
          <p:cNvPr id="110" name="&quot;GLASS&quot;; Black to Transparent"/>
          <p:cNvSpPr/>
          <p:nvPr/>
        </p:nvSpPr>
        <p:spPr bwMode="auto">
          <a:xfrm rot="5400000">
            <a:off x="6264962" y="3852847"/>
            <a:ext cx="1120079" cy="4101963"/>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953000" y="5611813"/>
            <a:ext cx="3733800" cy="492443"/>
          </a:xfrm>
        </p:spPr>
        <p:txBody>
          <a:bodyPr rtlCol="0"/>
          <a:lstStyle/>
          <a:p>
            <a:pPr defTabSz="914363" fontAlgn="auto">
              <a:spcAft>
                <a:spcPts val="0"/>
              </a:spcAft>
              <a:defRPr/>
            </a:pPr>
            <a:r>
              <a:rPr lang="zh-CN" altLang="en-US" sz="1600" dirty="0" smtClean="0">
                <a:latin typeface="+mj-lt"/>
              </a:rPr>
              <a:t>满足企业员工的需求</a:t>
            </a:r>
            <a:endParaRPr lang="en-US" sz="1600" dirty="0" smtClean="0">
              <a:latin typeface="+mj-lt"/>
            </a:endParaRPr>
          </a:p>
          <a:p>
            <a:pPr defTabSz="914363" fontAlgn="auto">
              <a:spcAft>
                <a:spcPts val="0"/>
              </a:spcAft>
              <a:defRPr/>
            </a:pPr>
            <a:r>
              <a:rPr lang="zh-CN" altLang="en-US" sz="1600" dirty="0" smtClean="0">
                <a:latin typeface="+mj-lt"/>
              </a:rPr>
              <a:t>提高笔记本的可用性</a:t>
            </a:r>
            <a:endParaRPr lang="en-US" sz="1600" dirty="0">
              <a:latin typeface="+mj-lt"/>
            </a:endParaRPr>
          </a:p>
        </p:txBody>
      </p:sp>
      <p:grpSp>
        <p:nvGrpSpPr>
          <p:cNvPr id="19" name="Group 117"/>
          <p:cNvGrpSpPr>
            <a:grpSpLocks/>
          </p:cNvGrpSpPr>
          <p:nvPr/>
        </p:nvGrpSpPr>
        <p:grpSpPr bwMode="auto">
          <a:xfrm>
            <a:off x="3586163" y="5419725"/>
            <a:ext cx="579437" cy="582613"/>
            <a:chOff x="3111458" y="3960567"/>
            <a:chExt cx="579520" cy="583346"/>
          </a:xfrm>
        </p:grpSpPr>
        <p:pic>
          <p:nvPicPr>
            <p:cNvPr id="35951" name="Picture 112" descr="chart.png"/>
            <p:cNvPicPr>
              <a:picLocks noChangeAspect="1"/>
            </p:cNvPicPr>
            <p:nvPr/>
          </p:nvPicPr>
          <p:blipFill>
            <a:blip r:embed="rId22" cstate="print"/>
            <a:srcRect/>
            <a:stretch>
              <a:fillRect/>
            </a:stretch>
          </p:blipFill>
          <p:spPr bwMode="auto">
            <a:xfrm>
              <a:off x="3186581" y="4102304"/>
              <a:ext cx="339807" cy="253742"/>
            </a:xfrm>
            <a:prstGeom prst="rect">
              <a:avLst/>
            </a:prstGeom>
            <a:noFill/>
            <a:ln w="9525">
              <a:noFill/>
              <a:miter lim="800000"/>
              <a:headEnd/>
              <a:tailEnd/>
            </a:ln>
          </p:spPr>
        </p:pic>
        <p:sp>
          <p:nvSpPr>
            <p:cNvPr id="114" name="Oval 113"/>
            <p:cNvSpPr/>
            <p:nvPr/>
          </p:nvSpPr>
          <p:spPr bwMode="auto">
            <a:xfrm>
              <a:off x="3111458" y="3960567"/>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dirty="0">
                <a:solidFill>
                  <a:schemeClr val="tx1"/>
                </a:solidFill>
                <a:latin typeface="+mj-lt"/>
              </a:endParaRPr>
            </a:p>
          </p:txBody>
        </p:sp>
        <p:pic>
          <p:nvPicPr>
            <p:cNvPr id="35955" name="Picture 114" descr="server.png"/>
            <p:cNvPicPr>
              <a:picLocks noChangeAspect="1"/>
            </p:cNvPicPr>
            <p:nvPr/>
          </p:nvPicPr>
          <p:blipFill>
            <a:blip r:embed="rId23" cstate="print"/>
            <a:srcRect/>
            <a:stretch>
              <a:fillRect/>
            </a:stretch>
          </p:blipFill>
          <p:spPr bwMode="auto">
            <a:xfrm>
              <a:off x="3347636" y="4229175"/>
              <a:ext cx="113913" cy="119604"/>
            </a:xfrm>
            <a:prstGeom prst="rect">
              <a:avLst/>
            </a:prstGeom>
            <a:noFill/>
            <a:ln w="9525">
              <a:noFill/>
              <a:miter lim="800000"/>
              <a:headEnd/>
              <a:tailEnd/>
            </a:ln>
          </p:spPr>
        </p:pic>
        <p:pic>
          <p:nvPicPr>
            <p:cNvPr id="35956" name="Picture 115" descr="server.png"/>
            <p:cNvPicPr>
              <a:picLocks noChangeAspect="1"/>
            </p:cNvPicPr>
            <p:nvPr/>
          </p:nvPicPr>
          <p:blipFill>
            <a:blip r:embed="rId23" cstate="print"/>
            <a:srcRect/>
            <a:stretch>
              <a:fillRect/>
            </a:stretch>
          </p:blipFill>
          <p:spPr bwMode="auto">
            <a:xfrm>
              <a:off x="3463165" y="4229175"/>
              <a:ext cx="113913" cy="119604"/>
            </a:xfrm>
            <a:prstGeom prst="rect">
              <a:avLst/>
            </a:prstGeom>
            <a:noFill/>
            <a:ln w="9525">
              <a:noFill/>
              <a:miter lim="800000"/>
              <a:headEnd/>
              <a:tailEnd/>
            </a:ln>
          </p:spPr>
        </p:pic>
        <p:pic>
          <p:nvPicPr>
            <p:cNvPr id="35957" name="Picture 116" descr="server.png"/>
            <p:cNvPicPr>
              <a:picLocks noChangeAspect="1"/>
            </p:cNvPicPr>
            <p:nvPr/>
          </p:nvPicPr>
          <p:blipFill>
            <a:blip r:embed="rId23" cstate="print"/>
            <a:srcRect/>
            <a:stretch>
              <a:fillRect/>
            </a:stretch>
          </p:blipFill>
          <p:spPr bwMode="auto">
            <a:xfrm>
              <a:off x="3407540" y="4276436"/>
              <a:ext cx="113913" cy="11960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quot;GLASS&quot;; Black to Transparent"/>
          <p:cNvSpPr/>
          <p:nvPr/>
        </p:nvSpPr>
        <p:spPr bwMode="auto">
          <a:xfrm rot="5400000">
            <a:off x="3964781" y="-1710531"/>
            <a:ext cx="1214438" cy="9144000"/>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46000"/>
                </a:schemeClr>
              </a:gs>
            </a:gsLst>
            <a:lin ang="54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1" name="&quot;GLASS&quot;; Black to Transparent"/>
          <p:cNvSpPr/>
          <p:nvPr/>
        </p:nvSpPr>
        <p:spPr bwMode="auto">
          <a:xfrm rot="5400000">
            <a:off x="4114800" y="-428625"/>
            <a:ext cx="914400" cy="9144000"/>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46000"/>
                </a:schemeClr>
              </a:gs>
            </a:gsLst>
            <a:lin ang="54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2" name="&quot;GLASS&quot;; Black to Transparent"/>
          <p:cNvSpPr/>
          <p:nvPr/>
        </p:nvSpPr>
        <p:spPr bwMode="auto">
          <a:xfrm rot="5400000">
            <a:off x="4114800" y="709613"/>
            <a:ext cx="914400" cy="9144000"/>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46000"/>
                </a:schemeClr>
              </a:gs>
            </a:gsLst>
            <a:lin ang="54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8" name="Rounded Rectangle 7"/>
          <p:cNvSpPr/>
          <p:nvPr/>
        </p:nvSpPr>
        <p:spPr bwMode="auto">
          <a:xfrm>
            <a:off x="0" y="1104900"/>
            <a:ext cx="9144000" cy="884238"/>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46000"/>
                </a:schemeClr>
              </a:gs>
            </a:gsLst>
            <a:lin ang="108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9" name="&quot;GLASS&quot;; Black to Transparent"/>
          <p:cNvSpPr/>
          <p:nvPr/>
        </p:nvSpPr>
        <p:spPr bwMode="auto">
          <a:xfrm rot="5400000">
            <a:off x="3559707" y="-2281471"/>
            <a:ext cx="574159" cy="7693576"/>
          </a:xfrm>
          <a:prstGeom prst="roundRect">
            <a:avLst>
              <a:gd name="adj" fmla="val 0"/>
            </a:avLst>
          </a:prstGeom>
          <a:gradFill flip="none" rotWithShape="1">
            <a:gsLst>
              <a:gs pos="0">
                <a:schemeClr val="accent1">
                  <a:shade val="15000"/>
                  <a:satMod val="18000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2" name="Title 1"/>
          <p:cNvSpPr>
            <a:spLocks noGrp="1"/>
          </p:cNvSpPr>
          <p:nvPr>
            <p:ph type="title"/>
          </p:nvPr>
        </p:nvSpPr>
        <p:spPr>
          <a:xfrm>
            <a:off x="381000" y="230188"/>
            <a:ext cx="8382000" cy="664797"/>
          </a:xfrm>
        </p:spPr>
        <p:txBody>
          <a:bodyPr>
            <a:normAutofit fontScale="90000"/>
          </a:bodyPr>
          <a:lstStyle/>
          <a:p>
            <a:pPr defTabSz="914363" fontAlgn="auto">
              <a:spcAft>
                <a:spcPts val="0"/>
              </a:spcAft>
              <a:defRPr/>
            </a:pPr>
            <a:r>
              <a:rPr lang="zh-CN" altLang="en-US" dirty="0" smtClean="0"/>
              <a:t>微软</a:t>
            </a:r>
            <a:r>
              <a:rPr dirty="0" smtClean="0"/>
              <a:t> VDI </a:t>
            </a:r>
            <a:r>
              <a:rPr lang="zh-CN" altLang="en-US" dirty="0" smtClean="0"/>
              <a:t>价值</a:t>
            </a:r>
            <a:endParaRPr dirty="0"/>
          </a:p>
        </p:txBody>
      </p:sp>
      <p:sp>
        <p:nvSpPr>
          <p:cNvPr id="4" name="TextBox 3"/>
          <p:cNvSpPr txBox="1"/>
          <p:nvPr/>
        </p:nvSpPr>
        <p:spPr>
          <a:xfrm>
            <a:off x="473075" y="1039813"/>
            <a:ext cx="7913688" cy="954107"/>
          </a:xfrm>
          <a:prstGeom prst="rect">
            <a:avLst/>
          </a:prstGeom>
          <a:noFill/>
        </p:spPr>
        <p:txBody>
          <a:bodyPr>
            <a:spAutoFit/>
          </a:bodyPr>
          <a:lstStyle/>
          <a:p>
            <a:pPr>
              <a:defRPr/>
            </a:pPr>
            <a:endParaRPr lang="en-US" sz="2000" dirty="0">
              <a:solidFill>
                <a:schemeClr val="accent1"/>
              </a:solidFill>
              <a:latin typeface="+mj-lt"/>
              <a:cs typeface="+mn-cs"/>
            </a:endParaRPr>
          </a:p>
          <a:p>
            <a:pPr>
              <a:defRPr/>
            </a:pPr>
            <a:r>
              <a:rPr lang="zh-CN" altLang="en-US" dirty="0" smtClean="0">
                <a:solidFill>
                  <a:schemeClr val="bg1"/>
                </a:solidFill>
                <a:latin typeface="+mj-lt"/>
                <a:cs typeface="+mn-cs"/>
              </a:rPr>
              <a:t>微软</a:t>
            </a:r>
            <a:r>
              <a:rPr lang="en-US" dirty="0" smtClean="0">
                <a:solidFill>
                  <a:schemeClr val="bg1"/>
                </a:solidFill>
                <a:latin typeface="+mj-lt"/>
                <a:cs typeface="+mn-cs"/>
              </a:rPr>
              <a:t> </a:t>
            </a:r>
            <a:r>
              <a:rPr lang="en-US" dirty="0">
                <a:solidFill>
                  <a:schemeClr val="bg1"/>
                </a:solidFill>
                <a:latin typeface="+mj-lt"/>
                <a:cs typeface="+mn-cs"/>
              </a:rPr>
              <a:t>VDI </a:t>
            </a:r>
            <a:r>
              <a:rPr lang="zh-CN" altLang="en-US" dirty="0" smtClean="0">
                <a:solidFill>
                  <a:schemeClr val="bg1"/>
                </a:solidFill>
                <a:latin typeface="+mj-lt"/>
                <a:cs typeface="+mn-cs"/>
              </a:rPr>
              <a:t>技术</a:t>
            </a:r>
            <a:r>
              <a:rPr lang="en-US" dirty="0" smtClean="0">
                <a:solidFill>
                  <a:schemeClr val="bg1"/>
                </a:solidFill>
                <a:latin typeface="+mj-lt"/>
                <a:cs typeface="+mn-cs"/>
              </a:rPr>
              <a:t>:</a:t>
            </a:r>
            <a:endParaRPr lang="en-US" dirty="0">
              <a:solidFill>
                <a:schemeClr val="bg1"/>
              </a:solidFill>
              <a:latin typeface="+mj-lt"/>
              <a:cs typeface="+mn-cs"/>
            </a:endParaRPr>
          </a:p>
          <a:p>
            <a:pPr>
              <a:buFont typeface="Arial" pitchFamily="34" charset="0"/>
              <a:buChar char="•"/>
              <a:defRPr/>
            </a:pPr>
            <a:endParaRPr lang="en-US" dirty="0">
              <a:solidFill>
                <a:schemeClr val="tx1"/>
              </a:solidFill>
              <a:latin typeface="+mj-lt"/>
              <a:cs typeface="+mn-cs"/>
            </a:endParaRPr>
          </a:p>
        </p:txBody>
      </p:sp>
      <p:sp>
        <p:nvSpPr>
          <p:cNvPr id="13" name="Rectangle 12"/>
          <p:cNvSpPr/>
          <p:nvPr/>
        </p:nvSpPr>
        <p:spPr>
          <a:xfrm>
            <a:off x="231775" y="2324100"/>
            <a:ext cx="8353425" cy="3248040"/>
          </a:xfrm>
          <a:prstGeom prst="rect">
            <a:avLst/>
          </a:prstGeom>
        </p:spPr>
        <p:txBody>
          <a:bodyPr wrap="square">
            <a:spAutoFit/>
          </a:bodyPr>
          <a:lstStyle/>
          <a:p>
            <a:pPr marL="236538" indent="-236538">
              <a:defRPr/>
            </a:pPr>
            <a:r>
              <a:rPr lang="en-US" altLang="zh-CN" dirty="0" smtClean="0">
                <a:solidFill>
                  <a:schemeClr val="tx1"/>
                </a:solidFill>
                <a:latin typeface="+mj-lt"/>
                <a:cs typeface="+mn-cs"/>
              </a:rPr>
              <a:t>	</a:t>
            </a:r>
          </a:p>
          <a:p>
            <a:pPr marL="236538" indent="-236538">
              <a:defRPr/>
            </a:pPr>
            <a:r>
              <a:rPr lang="en-US" altLang="zh-CN" dirty="0" smtClean="0">
                <a:latin typeface="+mj-lt"/>
              </a:rPr>
              <a:t>    </a:t>
            </a:r>
            <a:r>
              <a:rPr lang="zh-CN" altLang="en-US" dirty="0" smtClean="0">
                <a:solidFill>
                  <a:schemeClr val="tx1"/>
                </a:solidFill>
                <a:latin typeface="+mj-lt"/>
                <a:cs typeface="+mn-cs"/>
              </a:rPr>
              <a:t>使用</a:t>
            </a:r>
            <a:r>
              <a:rPr lang="en-US" altLang="zh-CN" dirty="0" smtClean="0">
                <a:solidFill>
                  <a:schemeClr val="tx1"/>
                </a:solidFill>
                <a:latin typeface="+mj-lt"/>
                <a:cs typeface="+mn-cs"/>
              </a:rPr>
              <a:t>VDI</a:t>
            </a:r>
            <a:r>
              <a:rPr lang="zh-CN" altLang="en-US" dirty="0" smtClean="0">
                <a:solidFill>
                  <a:schemeClr val="tx1"/>
                </a:solidFill>
                <a:latin typeface="+mj-lt"/>
                <a:cs typeface="+mn-cs"/>
              </a:rPr>
              <a:t>环境来部署用户的桌面、应用和数据意味着综合管理和提高投资回报</a:t>
            </a:r>
            <a:endParaRPr lang="en-US" altLang="zh-CN" dirty="0" smtClean="0">
              <a:solidFill>
                <a:schemeClr val="tx1"/>
              </a:solidFill>
              <a:latin typeface="+mj-lt"/>
              <a:cs typeface="+mn-cs"/>
            </a:endParaRPr>
          </a:p>
          <a:p>
            <a:pPr>
              <a:buFont typeface="Arial" pitchFamily="34" charset="0"/>
              <a:buChar char="•"/>
              <a:defRPr/>
            </a:pPr>
            <a:endParaRPr lang="en-US" dirty="0" smtClean="0">
              <a:solidFill>
                <a:schemeClr val="tx1"/>
              </a:solidFill>
              <a:latin typeface="+mj-lt"/>
              <a:cs typeface="+mn-cs"/>
            </a:endParaRPr>
          </a:p>
          <a:p>
            <a:pPr marL="236538" indent="-236538">
              <a:defRPr/>
            </a:pPr>
            <a:r>
              <a:rPr lang="en-US" altLang="zh-CN" dirty="0" smtClean="0">
                <a:solidFill>
                  <a:schemeClr val="tx1"/>
                </a:solidFill>
                <a:latin typeface="+mj-lt"/>
                <a:cs typeface="+mn-cs"/>
              </a:rPr>
              <a:t>	</a:t>
            </a:r>
          </a:p>
          <a:p>
            <a:pPr marL="236538" indent="-236538">
              <a:defRPr/>
            </a:pPr>
            <a:endParaRPr lang="en-US" altLang="zh-CN" dirty="0" smtClean="0">
              <a:latin typeface="+mj-lt"/>
            </a:endParaRPr>
          </a:p>
          <a:p>
            <a:pPr marL="236538" indent="-236538">
              <a:defRPr/>
            </a:pPr>
            <a:r>
              <a:rPr lang="zh-CN" altLang="en-US" dirty="0" smtClean="0">
                <a:solidFill>
                  <a:schemeClr val="tx1"/>
                </a:solidFill>
                <a:latin typeface="+mj-lt"/>
                <a:cs typeface="+mn-cs"/>
              </a:rPr>
              <a:t>    </a:t>
            </a:r>
            <a:endParaRPr lang="en-US" altLang="zh-CN" dirty="0" smtClean="0">
              <a:solidFill>
                <a:schemeClr val="tx1"/>
              </a:solidFill>
              <a:latin typeface="+mj-lt"/>
              <a:cs typeface="+mn-cs"/>
            </a:endParaRPr>
          </a:p>
          <a:p>
            <a:pPr marL="236538" indent="-236538">
              <a:defRPr/>
            </a:pPr>
            <a:r>
              <a:rPr lang="en-US" altLang="zh-CN" dirty="0" smtClean="0">
                <a:latin typeface="+mj-lt"/>
              </a:rPr>
              <a:t>    </a:t>
            </a:r>
            <a:r>
              <a:rPr lang="zh-CN" altLang="en-US" dirty="0" smtClean="0">
                <a:solidFill>
                  <a:schemeClr val="tx1"/>
                </a:solidFill>
                <a:latin typeface="+mj-lt"/>
                <a:cs typeface="+mn-cs"/>
              </a:rPr>
              <a:t>给</a:t>
            </a:r>
            <a:r>
              <a:rPr lang="en-US" altLang="zh-CN" dirty="0" smtClean="0">
                <a:solidFill>
                  <a:schemeClr val="tx1"/>
                </a:solidFill>
                <a:latin typeface="+mj-lt"/>
                <a:cs typeface="+mn-cs"/>
              </a:rPr>
              <a:t>IT</a:t>
            </a:r>
            <a:r>
              <a:rPr lang="zh-CN" altLang="en-US" dirty="0" smtClean="0">
                <a:solidFill>
                  <a:schemeClr val="tx1"/>
                </a:solidFill>
                <a:latin typeface="+mj-lt"/>
                <a:cs typeface="+mn-cs"/>
              </a:rPr>
              <a:t>管理员提供物理机、虚拟机和基于会话桌面基础结构的综合管理</a:t>
            </a:r>
            <a:endParaRPr lang="en-US" dirty="0">
              <a:solidFill>
                <a:schemeClr val="tx1"/>
              </a:solidFill>
              <a:latin typeface="+mj-lt"/>
              <a:cs typeface="+mn-cs"/>
            </a:endParaRPr>
          </a:p>
          <a:p>
            <a:pPr>
              <a:buFont typeface="Arial" pitchFamily="34" charset="0"/>
              <a:buChar char="•"/>
              <a:defRPr/>
            </a:pPr>
            <a:endParaRPr lang="en-US" dirty="0">
              <a:solidFill>
                <a:schemeClr val="tx1"/>
              </a:solidFill>
              <a:latin typeface="+mj-lt"/>
              <a:cs typeface="+mn-cs"/>
            </a:endParaRPr>
          </a:p>
          <a:p>
            <a:pPr marL="236538" indent="-236538">
              <a:defRPr/>
            </a:pPr>
            <a:r>
              <a:rPr lang="en-US" dirty="0" smtClean="0">
                <a:solidFill>
                  <a:schemeClr val="tx1"/>
                </a:solidFill>
                <a:latin typeface="+mj-lt"/>
                <a:cs typeface="+mn-cs"/>
              </a:rPr>
              <a:t>	</a:t>
            </a:r>
            <a:endParaRPr lang="en-US" altLang="zh-CN" dirty="0" smtClean="0">
              <a:solidFill>
                <a:schemeClr val="tx1"/>
              </a:solidFill>
              <a:latin typeface="+mj-lt"/>
              <a:cs typeface="+mn-cs"/>
            </a:endParaRPr>
          </a:p>
          <a:p>
            <a:pPr marL="236538" indent="-236538">
              <a:defRPr/>
            </a:pPr>
            <a:r>
              <a:rPr lang="en-US" altLang="zh-CN" dirty="0" smtClean="0">
                <a:latin typeface="+mj-lt"/>
              </a:rPr>
              <a:t>    </a:t>
            </a:r>
            <a:r>
              <a:rPr lang="zh-CN" altLang="en-US" dirty="0" smtClean="0">
                <a:solidFill>
                  <a:schemeClr val="tx1"/>
                </a:solidFill>
                <a:latin typeface="+mj-lt"/>
                <a:cs typeface="+mn-cs"/>
              </a:rPr>
              <a:t>使用户能够灵活和安全的接入他们的工作桌面，丰富的远程体验；并且提高了商业连续性</a:t>
            </a:r>
            <a:endParaRPr lang="en-US" dirty="0" smtClean="0">
              <a:solidFill>
                <a:schemeClr val="tx1"/>
              </a:solidFill>
              <a:latin typeface="+mj-l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353704" y="300256"/>
            <a:ext cx="8382000" cy="342914"/>
          </a:xfrm>
        </p:spPr>
        <p:txBody>
          <a:bodyPr/>
          <a:lstStyle/>
          <a:p>
            <a:pPr algn="l" defTabSz="914363" fontAlgn="auto">
              <a:lnSpc>
                <a:spcPts val="2000"/>
              </a:lnSpc>
              <a:spcAft>
                <a:spcPts val="0"/>
              </a:spcAft>
              <a:defRPr/>
            </a:pPr>
            <a:r>
              <a:rPr lang="en-US" altLang="zh-CN" sz="4000" dirty="0" smtClean="0">
                <a:latin typeface="+mj-ea"/>
              </a:rPr>
              <a:t/>
            </a:r>
            <a:br>
              <a:rPr lang="en-US" altLang="zh-CN" sz="4000" dirty="0" smtClean="0">
                <a:latin typeface="+mj-ea"/>
              </a:rPr>
            </a:br>
            <a:r>
              <a:rPr lang="zh-CN" altLang="en-US" sz="4000" dirty="0" smtClean="0">
                <a:latin typeface="+mj-ea"/>
              </a:rPr>
              <a:t>综合性和投资回报</a:t>
            </a:r>
            <a:endParaRPr sz="4000" dirty="0">
              <a:latin typeface="+mj-ea"/>
            </a:endParaRPr>
          </a:p>
        </p:txBody>
      </p:sp>
      <p:sp>
        <p:nvSpPr>
          <p:cNvPr id="43" name="Rounded Rectangle 42"/>
          <p:cNvSpPr/>
          <p:nvPr/>
        </p:nvSpPr>
        <p:spPr bwMode="auto">
          <a:xfrm rot="16200000">
            <a:off x="2443162" y="-409574"/>
            <a:ext cx="4257675" cy="9144000"/>
          </a:xfrm>
          <a:prstGeom prst="roundRect">
            <a:avLst>
              <a:gd name="adj" fmla="val 0"/>
            </a:avLst>
          </a:prstGeom>
          <a:gradFill flip="none" rotWithShape="1">
            <a:gsLst>
              <a:gs pos="0">
                <a:schemeClr val="tx2">
                  <a:lumMod val="10000"/>
                </a:schemeClr>
              </a:gs>
              <a:gs pos="50000">
                <a:schemeClr val="bg1">
                  <a:alpha val="4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grpSp>
        <p:nvGrpSpPr>
          <p:cNvPr id="2" name="Group 38"/>
          <p:cNvGrpSpPr>
            <a:grpSpLocks/>
          </p:cNvGrpSpPr>
          <p:nvPr/>
        </p:nvGrpSpPr>
        <p:grpSpPr bwMode="auto">
          <a:xfrm>
            <a:off x="249238" y="1584336"/>
            <a:ext cx="1536700" cy="3416300"/>
            <a:chOff x="322038" y="2270272"/>
            <a:chExt cx="1550504" cy="3084199"/>
          </a:xfrm>
        </p:grpSpPr>
        <p:sp>
          <p:nvSpPr>
            <p:cNvPr id="31" name="Rounded Rectangle 30"/>
            <p:cNvSpPr/>
            <p:nvPr/>
          </p:nvSpPr>
          <p:spPr bwMode="auto">
            <a:xfrm>
              <a:off x="322038" y="2270272"/>
              <a:ext cx="1550504" cy="3084199"/>
            </a:xfrm>
            <a:prstGeom prst="roundRect">
              <a:avLst>
                <a:gd name="adj" fmla="val 10041"/>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37" name="TextBox 36"/>
            <p:cNvSpPr txBox="1"/>
            <p:nvPr/>
          </p:nvSpPr>
          <p:spPr>
            <a:xfrm>
              <a:off x="437365" y="3607428"/>
              <a:ext cx="1366301" cy="570405"/>
            </a:xfrm>
            <a:prstGeom prst="rect">
              <a:avLst/>
            </a:prstGeom>
            <a:noFill/>
          </p:spPr>
          <p:txBody>
            <a:bodyPr>
              <a:spAutoFit/>
            </a:bodyPr>
            <a:lstStyle/>
            <a:p>
              <a:pPr algn="ctr">
                <a:defRPr/>
              </a:pPr>
              <a:r>
                <a:rPr lang="en-US" sz="1050" dirty="0">
                  <a:solidFill>
                    <a:schemeClr val="tx1"/>
                  </a:solidFill>
                  <a:latin typeface="+mj-lt"/>
                  <a:cs typeface="Segoe UI" pitchFamily="34" charset="0"/>
                </a:rPr>
                <a:t>Centralized Desktop</a:t>
              </a:r>
            </a:p>
            <a:p>
              <a:pPr algn="ctr">
                <a:defRPr/>
              </a:pPr>
              <a:r>
                <a:rPr lang="en-US" sz="1400" b="1" dirty="0">
                  <a:solidFill>
                    <a:schemeClr val="tx1"/>
                  </a:solidFill>
                  <a:latin typeface="+mj-lt"/>
                  <a:cs typeface="Segoe UI" pitchFamily="34" charset="0"/>
                </a:rPr>
                <a:t>(VECD)</a:t>
              </a:r>
              <a:endParaRPr lang="en-US" sz="1050" b="1" dirty="0">
                <a:solidFill>
                  <a:schemeClr val="tx1"/>
                </a:solidFill>
                <a:latin typeface="+mj-lt"/>
                <a:cs typeface="Segoe UI" pitchFamily="34" charset="0"/>
              </a:endParaRPr>
            </a:p>
          </p:txBody>
        </p:sp>
      </p:grpSp>
      <p:sp>
        <p:nvSpPr>
          <p:cNvPr id="8" name="Rounded Rectangle 7"/>
          <p:cNvSpPr/>
          <p:nvPr/>
        </p:nvSpPr>
        <p:spPr bwMode="auto">
          <a:xfrm>
            <a:off x="6691313" y="1584336"/>
            <a:ext cx="2097087" cy="3416300"/>
          </a:xfrm>
          <a:prstGeom prst="roundRect">
            <a:avLst>
              <a:gd name="adj" fmla="val 11205"/>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3" name="Rounded Rectangle 2"/>
          <p:cNvSpPr/>
          <p:nvPr/>
        </p:nvSpPr>
        <p:spPr bwMode="auto">
          <a:xfrm>
            <a:off x="1905000" y="3941774"/>
            <a:ext cx="4695825" cy="10350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41996" name="Picture 4" descr="C:\Users\maxher\Documents\VDI collateral\Logos\logos\WS08-HypeV_h_rgb.png"/>
          <p:cNvPicPr>
            <a:picLocks noChangeAspect="1"/>
          </p:cNvPicPr>
          <p:nvPr/>
        </p:nvPicPr>
        <p:blipFill>
          <a:blip r:embed="rId3" cstate="print"/>
          <a:srcRect/>
          <a:stretch>
            <a:fillRect/>
          </a:stretch>
        </p:blipFill>
        <p:spPr bwMode="auto">
          <a:xfrm>
            <a:off x="2968625" y="4164024"/>
            <a:ext cx="2705100" cy="677862"/>
          </a:xfrm>
          <a:prstGeom prst="rect">
            <a:avLst/>
          </a:prstGeom>
          <a:noFill/>
          <a:ln w="9525">
            <a:noFill/>
            <a:miter lim="800000"/>
            <a:headEnd/>
            <a:tailEnd/>
          </a:ln>
        </p:spPr>
      </p:pic>
      <p:sp>
        <p:nvSpPr>
          <p:cNvPr id="10" name="Rounded Rectangle 9"/>
          <p:cNvSpPr/>
          <p:nvPr/>
        </p:nvSpPr>
        <p:spPr bwMode="auto">
          <a:xfrm>
            <a:off x="1905000" y="2746386"/>
            <a:ext cx="4697413" cy="110490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0" rIns="91436" bIns="365760"/>
          <a:lstStyle/>
          <a:p>
            <a:pPr marL="0" lvl="1" indent="-342900" algn="ctr" defTabSz="914099">
              <a:lnSpc>
                <a:spcPct val="90000"/>
              </a:lnSpc>
              <a:buClr>
                <a:schemeClr val="tx2"/>
              </a:buClr>
              <a:buSzPct val="80000"/>
              <a:tabLst>
                <a:tab pos="424590" algn="l"/>
              </a:tabLst>
              <a:defRPr/>
            </a:pPr>
            <a:r>
              <a:rPr lang="en-US" sz="2000" dirty="0">
                <a:solidFill>
                  <a:srgbClr val="FFFFFF"/>
                </a:solidFill>
                <a:effectLst>
                  <a:outerShdw blurRad="38100" dist="38100" dir="2700000" algn="tl">
                    <a:srgbClr val="000000">
                      <a:alpha val="43137"/>
                    </a:srgbClr>
                  </a:outerShdw>
                </a:effectLst>
                <a:latin typeface="+mj-lt"/>
              </a:rPr>
              <a:t>Connection Broker</a:t>
            </a:r>
          </a:p>
        </p:txBody>
      </p:sp>
      <p:sp>
        <p:nvSpPr>
          <p:cNvPr id="11" name="TextBox 10"/>
          <p:cNvSpPr txBox="1"/>
          <p:nvPr/>
        </p:nvSpPr>
        <p:spPr>
          <a:xfrm>
            <a:off x="4108450" y="3341699"/>
            <a:ext cx="1333500" cy="369887"/>
          </a:xfrm>
          <a:prstGeom prst="rect">
            <a:avLst/>
          </a:prstGeom>
          <a:noFill/>
          <a:effectLst>
            <a:outerShdw blurRad="63500" sx="102000" sy="102000" algn="ctr" rotWithShape="0">
              <a:prstClr val="black">
                <a:alpha val="40000"/>
              </a:prstClr>
            </a:outerShdw>
          </a:effectLst>
        </p:spPr>
        <p:txBody>
          <a:bodyPr wrap="none">
            <a:spAutoFit/>
          </a:bodyPr>
          <a:lstStyle/>
          <a:p>
            <a:pPr>
              <a:defRPr/>
            </a:pPr>
            <a:r>
              <a:rPr lang="en-US" sz="1800" b="1" dirty="0">
                <a:solidFill>
                  <a:schemeClr val="tx1"/>
                </a:solidFill>
                <a:effectLst>
                  <a:outerShdw blurRad="38100" dist="38100" dir="2700000" algn="tl">
                    <a:srgbClr val="000000">
                      <a:alpha val="43137"/>
                    </a:srgbClr>
                  </a:outerShdw>
                </a:effectLst>
                <a:latin typeface="+mj-lt"/>
                <a:cs typeface="+mn-cs"/>
              </a:rPr>
              <a:t>XenDesktop</a:t>
            </a:r>
          </a:p>
        </p:txBody>
      </p:sp>
      <p:sp>
        <p:nvSpPr>
          <p:cNvPr id="27" name="Rounded Rectangle 26"/>
          <p:cNvSpPr/>
          <p:nvPr/>
        </p:nvSpPr>
        <p:spPr bwMode="auto">
          <a:xfrm>
            <a:off x="1905000" y="1584336"/>
            <a:ext cx="2409825"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n-US" sz="2000" dirty="0">
              <a:solidFill>
                <a:srgbClr val="FFFFFF"/>
              </a:solidFill>
              <a:effectLst>
                <a:outerShdw blurRad="38100" dist="38100" dir="2700000" algn="tl">
                  <a:srgbClr val="000000">
                    <a:alpha val="43137"/>
                  </a:srgbClr>
                </a:outerShdw>
              </a:effectLst>
              <a:latin typeface="+mj-lt"/>
            </a:endParaRPr>
          </a:p>
        </p:txBody>
      </p:sp>
      <p:pic>
        <p:nvPicPr>
          <p:cNvPr id="42000" name="Picture 3" descr="C:\Users\maxher\Documents\VDI collateral\Logos\logos\DTP-OptPack-SA_bL.png"/>
          <p:cNvPicPr>
            <a:picLocks noChangeAspect="1" noChangeArrowheads="1"/>
          </p:cNvPicPr>
          <p:nvPr/>
        </p:nvPicPr>
        <p:blipFill>
          <a:blip r:embed="rId4" cstate="print"/>
          <a:srcRect/>
          <a:stretch>
            <a:fillRect/>
          </a:stretch>
        </p:blipFill>
        <p:spPr bwMode="auto">
          <a:xfrm>
            <a:off x="2181225" y="2206636"/>
            <a:ext cx="1892300" cy="327025"/>
          </a:xfrm>
          <a:prstGeom prst="rect">
            <a:avLst/>
          </a:prstGeom>
          <a:noFill/>
          <a:ln w="9525">
            <a:noFill/>
            <a:miter lim="800000"/>
            <a:headEnd/>
            <a:tailEnd/>
          </a:ln>
        </p:spPr>
      </p:pic>
      <p:sp>
        <p:nvSpPr>
          <p:cNvPr id="25" name="Rounded Rectangle 24"/>
          <p:cNvSpPr/>
          <p:nvPr/>
        </p:nvSpPr>
        <p:spPr bwMode="auto">
          <a:xfrm>
            <a:off x="4398963" y="1584336"/>
            <a:ext cx="2182812"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33" name="TextBox 32"/>
          <p:cNvSpPr txBox="1"/>
          <p:nvPr/>
        </p:nvSpPr>
        <p:spPr>
          <a:xfrm>
            <a:off x="4938713" y="2257436"/>
            <a:ext cx="889000" cy="280988"/>
          </a:xfrm>
          <a:prstGeom prst="rect">
            <a:avLst/>
          </a:prstGeom>
          <a:noFill/>
        </p:spPr>
        <p:txBody>
          <a:bodyPr wrap="none">
            <a:spAutoFit/>
          </a:bodyPr>
          <a:lstStyle/>
          <a:p>
            <a:pPr>
              <a:defRPr/>
            </a:pPr>
            <a:r>
              <a:rPr lang="en-US" sz="1050" dirty="0">
                <a:solidFill>
                  <a:schemeClr val="tx1"/>
                </a:solidFill>
                <a:effectLst>
                  <a:outerShdw blurRad="38100" dist="38100" dir="2700000" algn="tl">
                    <a:srgbClr val="000000">
                      <a:alpha val="43137"/>
                    </a:srgbClr>
                  </a:outerShdw>
                </a:effectLst>
                <a:latin typeface="+mj-lt"/>
                <a:cs typeface="+mn-cs"/>
              </a:rPr>
              <a:t>Remote App </a:t>
            </a:r>
          </a:p>
        </p:txBody>
      </p:sp>
      <p:pic>
        <p:nvPicPr>
          <p:cNvPr id="42003" name="Picture 43" descr="Application Virtualization v r.png"/>
          <p:cNvPicPr preferRelativeResize="0">
            <a:picLocks/>
          </p:cNvPicPr>
          <p:nvPr/>
        </p:nvPicPr>
        <p:blipFill>
          <a:blip r:embed="rId5" cstate="print"/>
          <a:srcRect/>
          <a:stretch>
            <a:fillRect/>
          </a:stretch>
        </p:blipFill>
        <p:spPr bwMode="auto">
          <a:xfrm>
            <a:off x="2328863" y="1574811"/>
            <a:ext cx="1431925" cy="590550"/>
          </a:xfrm>
          <a:prstGeom prst="rect">
            <a:avLst/>
          </a:prstGeom>
          <a:noFill/>
          <a:ln w="9525">
            <a:noFill/>
            <a:miter lim="800000"/>
            <a:headEnd/>
            <a:tailEnd/>
          </a:ln>
        </p:spPr>
      </p:pic>
      <p:pic>
        <p:nvPicPr>
          <p:cNvPr id="42004" name="Picture 2"/>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428992" y="3429000"/>
            <a:ext cx="714380" cy="190028"/>
          </a:xfrm>
          <a:prstGeom prst="rect">
            <a:avLst/>
          </a:prstGeom>
          <a:noFill/>
          <a:ln w="9525">
            <a:noFill/>
            <a:miter lim="800000"/>
            <a:headEnd/>
            <a:tailEnd/>
          </a:ln>
        </p:spPr>
      </p:pic>
      <p:pic>
        <p:nvPicPr>
          <p:cNvPr id="42005" name="Picture 28" descr="System Center Virtual Machine Manager logo vr.png"/>
          <p:cNvPicPr>
            <a:picLocks noChangeAspect="1"/>
          </p:cNvPicPr>
          <p:nvPr/>
        </p:nvPicPr>
        <p:blipFill>
          <a:blip r:embed="rId7" cstate="print"/>
          <a:srcRect/>
          <a:stretch>
            <a:fillRect/>
          </a:stretch>
        </p:blipFill>
        <p:spPr bwMode="auto">
          <a:xfrm>
            <a:off x="6834188" y="2674949"/>
            <a:ext cx="1706562" cy="985837"/>
          </a:xfrm>
          <a:prstGeom prst="rect">
            <a:avLst/>
          </a:prstGeom>
          <a:noFill/>
          <a:ln w="9525">
            <a:noFill/>
            <a:miter lim="800000"/>
            <a:headEnd/>
            <a:tailEnd/>
          </a:ln>
        </p:spPr>
      </p:pic>
      <p:pic>
        <p:nvPicPr>
          <p:cNvPr id="42006" name="Picture 2" descr="C:\Program Files\Microsoft Resource DVD Artwork\DVD_ART\BoxShots_Logos\Windows Vista Enterprise\Windows Vista Enterprise logo h w.png"/>
          <p:cNvPicPr>
            <a:picLocks noChangeAspect="1" noChangeArrowheads="1"/>
          </p:cNvPicPr>
          <p:nvPr/>
        </p:nvPicPr>
        <p:blipFill>
          <a:blip r:embed="rId8" cstate="print"/>
          <a:srcRect/>
          <a:stretch>
            <a:fillRect/>
          </a:stretch>
        </p:blipFill>
        <p:spPr bwMode="auto">
          <a:xfrm>
            <a:off x="320675" y="2754324"/>
            <a:ext cx="1382713" cy="349250"/>
          </a:xfrm>
          <a:prstGeom prst="rect">
            <a:avLst/>
          </a:prstGeom>
          <a:noFill/>
          <a:ln w="9525">
            <a:noFill/>
            <a:miter lim="800000"/>
            <a:headEnd/>
            <a:tailEnd/>
          </a:ln>
        </p:spPr>
      </p:pic>
      <p:grpSp>
        <p:nvGrpSpPr>
          <p:cNvPr id="28" name="Group 32"/>
          <p:cNvGrpSpPr>
            <a:grpSpLocks/>
          </p:cNvGrpSpPr>
          <p:nvPr/>
        </p:nvGrpSpPr>
        <p:grpSpPr bwMode="auto">
          <a:xfrm>
            <a:off x="4400549" y="1758958"/>
            <a:ext cx="2239964" cy="404812"/>
            <a:chOff x="4460703" y="3005190"/>
            <a:chExt cx="2240347" cy="404405"/>
          </a:xfrm>
        </p:grpSpPr>
        <p:sp>
          <p:nvSpPr>
            <p:cNvPr id="29" name="TextBox 27"/>
            <p:cNvSpPr txBox="1">
              <a:spLocks noChangeArrowheads="1"/>
            </p:cNvSpPr>
            <p:nvPr/>
          </p:nvSpPr>
          <p:spPr bwMode="auto">
            <a:xfrm>
              <a:off x="6212005" y="3018433"/>
              <a:ext cx="489045" cy="307777"/>
            </a:xfrm>
            <a:prstGeom prst="rect">
              <a:avLst/>
            </a:prstGeom>
            <a:noFill/>
            <a:ln w="9525">
              <a:noFill/>
              <a:miter lim="800000"/>
              <a:headEnd/>
              <a:tailEnd/>
            </a:ln>
          </p:spPr>
          <p:txBody>
            <a:bodyPr>
              <a:spAutoFit/>
            </a:bodyPr>
            <a:lstStyle/>
            <a:p>
              <a:r>
                <a:rPr lang="en-US" sz="1400">
                  <a:solidFill>
                    <a:srgbClr val="FF0000"/>
                  </a:solidFill>
                  <a:latin typeface="Segoe"/>
                </a:rPr>
                <a:t>R2</a:t>
              </a:r>
            </a:p>
          </p:txBody>
        </p:sp>
        <p:pic>
          <p:nvPicPr>
            <p:cNvPr id="30" name="Picture 3" descr="C:\Users\manliov.REDMOND\Desktop\Temp\Naming\logos\PNG\WS08-RemDskSrv_h_rgb_r.png"/>
            <p:cNvPicPr>
              <a:picLocks noChangeAspect="1" noChangeArrowheads="1"/>
            </p:cNvPicPr>
            <p:nvPr/>
          </p:nvPicPr>
          <p:blipFill>
            <a:blip r:embed="rId9" cstate="print"/>
            <a:srcRect/>
            <a:stretch>
              <a:fillRect/>
            </a:stretch>
          </p:blipFill>
          <p:spPr bwMode="auto">
            <a:xfrm>
              <a:off x="4460703" y="3005190"/>
              <a:ext cx="1817265" cy="40440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l" defTabSz="914363" fontAlgn="auto">
              <a:spcAft>
                <a:spcPts val="0"/>
              </a:spcAft>
              <a:defRPr/>
            </a:pPr>
            <a:r>
              <a:rPr lang="zh-CN" altLang="en-US" sz="4000" dirty="0" smtClean="0"/>
              <a:t>丰富的远程用户体验</a:t>
            </a:r>
            <a:endParaRPr sz="4000" dirty="0"/>
          </a:p>
        </p:txBody>
      </p:sp>
      <p:sp>
        <p:nvSpPr>
          <p:cNvPr id="5" name="Round Same Side Corner Rectangle 4"/>
          <p:cNvSpPr/>
          <p:nvPr/>
        </p:nvSpPr>
        <p:spPr bwMode="auto">
          <a:xfrm rot="5400000">
            <a:off x="4654550" y="-531812"/>
            <a:ext cx="2360613" cy="5881687"/>
          </a:xfrm>
          <a:prstGeom prst="round2SameRect">
            <a:avLst>
              <a:gd name="adj1" fmla="val 22447"/>
              <a:gd name="adj2" fmla="val 0"/>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41000"/>
                </a:schemeClr>
              </a:gs>
            </a:gsLst>
            <a:lin ang="5400000" scaled="1"/>
            <a:tileRect/>
          </a:gradFill>
          <a:ln w="9525">
            <a:noFill/>
            <a:round/>
            <a:headEnd/>
            <a:tailEnd/>
          </a:ln>
        </p:spPr>
        <p:txBody>
          <a:bodyPr vert="vert270" lIns="0" tIns="0" rIns="0" bIns="91440"/>
          <a:lstStyle/>
          <a:p>
            <a:pPr>
              <a:defRPr/>
            </a:pPr>
            <a:endParaRPr lang="en-US" sz="1800" dirty="0">
              <a:solidFill>
                <a:schemeClr val="tx1"/>
              </a:solidFill>
              <a:latin typeface="+mj-lt"/>
              <a:cs typeface="+mn-cs"/>
            </a:endParaRPr>
          </a:p>
        </p:txBody>
      </p:sp>
      <p:sp>
        <p:nvSpPr>
          <p:cNvPr id="6" name="Rounded Rectangle 5"/>
          <p:cNvSpPr/>
          <p:nvPr/>
        </p:nvSpPr>
        <p:spPr bwMode="auto">
          <a:xfrm>
            <a:off x="246063" y="1257300"/>
            <a:ext cx="2576512" cy="2332038"/>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tx2">
                  <a:alpha val="5300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7" name="&quot;GLASS&quot;; Black to Transparent"/>
          <p:cNvSpPr/>
          <p:nvPr/>
        </p:nvSpPr>
        <p:spPr bwMode="auto">
          <a:xfrm rot="5400000">
            <a:off x="463563" y="1243766"/>
            <a:ext cx="2154991" cy="231784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8" name="Rectangle 7"/>
          <p:cNvSpPr/>
          <p:nvPr/>
        </p:nvSpPr>
        <p:spPr>
          <a:xfrm>
            <a:off x="382588" y="1922463"/>
            <a:ext cx="2278062" cy="523220"/>
          </a:xfrm>
          <a:prstGeom prst="rect">
            <a:avLst/>
          </a:prstGeom>
        </p:spPr>
        <p:txBody>
          <a:bodyPr>
            <a:spAutoFit/>
          </a:bodyPr>
          <a:lstStyle/>
          <a:p>
            <a:pPr algn="ctr">
              <a:defRPr/>
            </a:pPr>
            <a:r>
              <a:rPr lang="zh-CN" altLang="en-US" sz="2800" spc="-150" dirty="0" smtClean="0">
                <a:solidFill>
                  <a:schemeClr val="tx1"/>
                </a:solidFill>
                <a:latin typeface="+mj-lt"/>
                <a:cs typeface="+mn-cs"/>
              </a:rPr>
              <a:t>成熟的技术</a:t>
            </a:r>
            <a:endParaRPr lang="en-US" sz="2800" spc="-150" dirty="0">
              <a:solidFill>
                <a:schemeClr val="tx1"/>
              </a:solidFill>
              <a:latin typeface="+mj-lt"/>
              <a:cs typeface="+mn-cs"/>
            </a:endParaRPr>
          </a:p>
        </p:txBody>
      </p:sp>
      <p:sp>
        <p:nvSpPr>
          <p:cNvPr id="9" name="Round Same Side Corner Rectangle 8"/>
          <p:cNvSpPr/>
          <p:nvPr/>
        </p:nvSpPr>
        <p:spPr bwMode="auto">
          <a:xfrm rot="5400000">
            <a:off x="4669808" y="1926606"/>
            <a:ext cx="2361060" cy="5882185"/>
          </a:xfrm>
          <a:prstGeom prst="round2SameRect">
            <a:avLst>
              <a:gd name="adj1" fmla="val 22447"/>
              <a:gd name="adj2" fmla="val 0"/>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41000"/>
                </a:schemeClr>
              </a:gs>
            </a:gsLst>
            <a:lin ang="5400000" scaled="1"/>
            <a:tileRect/>
          </a:gradFill>
          <a:ln w="9525">
            <a:noFill/>
            <a:round/>
            <a:headEnd/>
            <a:tailEnd/>
          </a:ln>
          <a:effectLst>
            <a:reflection blurRad="6350" stA="52000" endA="300" endPos="35000" dir="5400000" sy="-100000" algn="bl" rotWithShape="0"/>
          </a:effectLst>
        </p:spPr>
        <p:txBody>
          <a:bodyPr/>
          <a:lstStyle/>
          <a:p>
            <a:pPr defTabSz="914099">
              <a:defRPr/>
            </a:pPr>
            <a:endParaRPr lang="en-US" dirty="0">
              <a:latin typeface="Segoe Semibold" pitchFamily="34" charset="0"/>
              <a:cs typeface="+mn-cs"/>
            </a:endParaRPr>
          </a:p>
        </p:txBody>
      </p:sp>
      <p:sp>
        <p:nvSpPr>
          <p:cNvPr id="10" name="Rounded Rectangle 9"/>
          <p:cNvSpPr/>
          <p:nvPr/>
        </p:nvSpPr>
        <p:spPr bwMode="auto">
          <a:xfrm>
            <a:off x="247934" y="3701998"/>
            <a:ext cx="2577152" cy="2332583"/>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tx2">
                  <a:alpha val="53000"/>
                </a:schemeClr>
              </a:gs>
            </a:gsLst>
            <a:lin ang="0" scaled="1"/>
            <a:tileRect/>
          </a:gradFill>
          <a:ln>
            <a:noFill/>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11" name="&quot;GLASS&quot;; Black to Transparent"/>
          <p:cNvSpPr/>
          <p:nvPr/>
        </p:nvSpPr>
        <p:spPr bwMode="auto">
          <a:xfrm rot="5400000">
            <a:off x="465837" y="3688987"/>
            <a:ext cx="2154991" cy="231784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2" name="Rectangle 11"/>
          <p:cNvSpPr/>
          <p:nvPr/>
        </p:nvSpPr>
        <p:spPr>
          <a:xfrm>
            <a:off x="381000" y="4408488"/>
            <a:ext cx="2308225" cy="954107"/>
          </a:xfrm>
          <a:prstGeom prst="rect">
            <a:avLst/>
          </a:prstGeom>
        </p:spPr>
        <p:txBody>
          <a:bodyPr>
            <a:spAutoFit/>
          </a:bodyPr>
          <a:lstStyle/>
          <a:p>
            <a:pPr algn="ctr">
              <a:defRPr/>
            </a:pPr>
            <a:r>
              <a:rPr lang="zh-CN" altLang="en-US" sz="2800" spc="-150" dirty="0" smtClean="0">
                <a:solidFill>
                  <a:schemeClr val="tx1"/>
                </a:solidFill>
                <a:latin typeface="+mj-lt"/>
                <a:cs typeface="+mn-cs"/>
              </a:rPr>
              <a:t>持续不断</a:t>
            </a:r>
            <a:endParaRPr lang="en-US" altLang="zh-CN" sz="2800" spc="-150" dirty="0" smtClean="0">
              <a:solidFill>
                <a:schemeClr val="tx1"/>
              </a:solidFill>
              <a:latin typeface="+mj-lt"/>
              <a:cs typeface="+mn-cs"/>
            </a:endParaRPr>
          </a:p>
          <a:p>
            <a:pPr algn="ctr">
              <a:defRPr/>
            </a:pPr>
            <a:r>
              <a:rPr lang="zh-CN" altLang="en-US" sz="2800" spc="-150" dirty="0" smtClean="0">
                <a:solidFill>
                  <a:schemeClr val="tx1"/>
                </a:solidFill>
                <a:latin typeface="+mj-lt"/>
                <a:cs typeface="+mn-cs"/>
              </a:rPr>
              <a:t>的投资</a:t>
            </a:r>
            <a:endParaRPr lang="en-US" sz="2800" spc="-150" dirty="0">
              <a:solidFill>
                <a:schemeClr val="tx1"/>
              </a:solidFill>
              <a:latin typeface="+mj-lt"/>
              <a:cs typeface="+mn-cs"/>
            </a:endParaRPr>
          </a:p>
        </p:txBody>
      </p:sp>
      <p:sp>
        <p:nvSpPr>
          <p:cNvPr id="13" name="Rectangle 12"/>
          <p:cNvSpPr/>
          <p:nvPr/>
        </p:nvSpPr>
        <p:spPr>
          <a:xfrm>
            <a:off x="5472113" y="3944938"/>
            <a:ext cx="3113087" cy="1471172"/>
          </a:xfrm>
          <a:prstGeom prst="rect">
            <a:avLst/>
          </a:prstGeom>
          <a:noFill/>
          <a:ln>
            <a:noFill/>
            <a:headEnd type="none" w="med" len="med"/>
            <a:tailEnd type="none" w="med" len="med"/>
          </a:ln>
        </p:spPr>
        <p:txBody>
          <a:bodyPr>
            <a:spAutoFit/>
          </a:bodyPr>
          <a:lstStyle/>
          <a:p>
            <a:pPr marL="225425" indent="-225425" defTabSz="912813">
              <a:lnSpc>
                <a:spcPct val="90000"/>
              </a:lnSpc>
              <a:spcBef>
                <a:spcPct val="20000"/>
              </a:spcBef>
              <a:buFontTx/>
              <a:buBlip>
                <a:blip r:embed="rId3"/>
              </a:buBlip>
            </a:pPr>
            <a:r>
              <a:rPr lang="zh-CN" altLang="en-US" sz="1600" dirty="0" smtClean="0">
                <a:solidFill>
                  <a:schemeClr val="tx1"/>
                </a:solidFill>
                <a:latin typeface="Calibri" pitchFamily="34" charset="0"/>
              </a:rPr>
              <a:t>使用</a:t>
            </a:r>
            <a:r>
              <a:rPr lang="en-US" altLang="zh-CN" sz="1600" dirty="0" err="1" smtClean="0">
                <a:solidFill>
                  <a:schemeClr val="tx1"/>
                </a:solidFill>
                <a:latin typeface="Calibri" pitchFamily="34" charset="0"/>
              </a:rPr>
              <a:t>Calista</a:t>
            </a:r>
            <a:r>
              <a:rPr lang="zh-CN" altLang="en-US" sz="1600" dirty="0" smtClean="0">
                <a:solidFill>
                  <a:schemeClr val="tx1"/>
                </a:solidFill>
                <a:latin typeface="Calibri" pitchFamily="34" charset="0"/>
              </a:rPr>
              <a:t>技术提供逼真的远程使用体验</a:t>
            </a:r>
            <a:endParaRPr lang="en-US" sz="1600" dirty="0" smtClean="0">
              <a:solidFill>
                <a:schemeClr val="tx1"/>
              </a:solidFill>
              <a:latin typeface="Calibri" pitchFamily="34" charset="0"/>
            </a:endParaRPr>
          </a:p>
          <a:p>
            <a:pPr marL="225425" indent="-225425" defTabSz="912813">
              <a:lnSpc>
                <a:spcPct val="90000"/>
              </a:lnSpc>
              <a:spcBef>
                <a:spcPct val="20000"/>
              </a:spcBef>
              <a:buFontTx/>
              <a:buBlip>
                <a:blip r:embed="rId3"/>
              </a:buBlip>
            </a:pPr>
            <a:r>
              <a:rPr lang="zh-CN" altLang="en-US" sz="1600" dirty="0" smtClean="0">
                <a:solidFill>
                  <a:schemeClr val="tx1"/>
                </a:solidFill>
                <a:latin typeface="Calibri" pitchFamily="34" charset="0"/>
              </a:rPr>
              <a:t>在</a:t>
            </a:r>
            <a:r>
              <a:rPr lang="en-US" altLang="zh-CN" sz="1600" dirty="0" smtClean="0">
                <a:solidFill>
                  <a:schemeClr val="tx1"/>
                </a:solidFill>
                <a:latin typeface="Calibri" pitchFamily="34" charset="0"/>
              </a:rPr>
              <a:t>Windows 7</a:t>
            </a:r>
            <a:r>
              <a:rPr lang="zh-CN" altLang="en-US" sz="1600" dirty="0" smtClean="0">
                <a:solidFill>
                  <a:schemeClr val="tx1"/>
                </a:solidFill>
                <a:latin typeface="Calibri" pitchFamily="34" charset="0"/>
              </a:rPr>
              <a:t>中对</a:t>
            </a:r>
            <a:r>
              <a:rPr lang="en-US" altLang="zh-CN" sz="1600" dirty="0" smtClean="0">
                <a:solidFill>
                  <a:schemeClr val="tx1"/>
                </a:solidFill>
                <a:latin typeface="Calibri" pitchFamily="34" charset="0"/>
              </a:rPr>
              <a:t>RDP</a:t>
            </a:r>
            <a:r>
              <a:rPr lang="zh-CN" altLang="en-US" sz="1600" dirty="0" smtClean="0">
                <a:solidFill>
                  <a:schemeClr val="tx1"/>
                </a:solidFill>
                <a:latin typeface="Calibri" pitchFamily="34" charset="0"/>
              </a:rPr>
              <a:t>功能的升级，包括加强对双向音频、流媒体的播放；基于</a:t>
            </a:r>
            <a:r>
              <a:rPr lang="en-US" sz="1600" dirty="0" smtClean="0">
                <a:solidFill>
                  <a:schemeClr val="tx1"/>
                </a:solidFill>
                <a:latin typeface="Calibri" pitchFamily="34" charset="0"/>
              </a:rPr>
              <a:t>DirectX® 10.1</a:t>
            </a:r>
            <a:r>
              <a:rPr lang="zh-CN" altLang="en-US" sz="1600" dirty="0" smtClean="0">
                <a:solidFill>
                  <a:schemeClr val="tx1"/>
                </a:solidFill>
                <a:latin typeface="Calibri" pitchFamily="34" charset="0"/>
              </a:rPr>
              <a:t>的</a:t>
            </a:r>
            <a:r>
              <a:rPr lang="en-US" altLang="zh-CN" sz="1600" dirty="0" smtClean="0">
                <a:solidFill>
                  <a:schemeClr val="tx1"/>
                </a:solidFill>
                <a:latin typeface="Calibri" pitchFamily="34" charset="0"/>
              </a:rPr>
              <a:t>3D</a:t>
            </a:r>
            <a:r>
              <a:rPr lang="zh-CN" altLang="en-US" sz="1600" dirty="0" smtClean="0">
                <a:solidFill>
                  <a:schemeClr val="tx1"/>
                </a:solidFill>
                <a:latin typeface="Calibri" pitchFamily="34" charset="0"/>
              </a:rPr>
              <a:t>应用和透明特效</a:t>
            </a:r>
            <a:endParaRPr lang="en-US" sz="1600" dirty="0">
              <a:solidFill>
                <a:schemeClr val="tx1"/>
              </a:solidFill>
              <a:latin typeface="Calibri" pitchFamily="34" charset="0"/>
            </a:endParaRPr>
          </a:p>
        </p:txBody>
      </p:sp>
      <p:sp>
        <p:nvSpPr>
          <p:cNvPr id="14" name="Rectangle 13"/>
          <p:cNvSpPr/>
          <p:nvPr/>
        </p:nvSpPr>
        <p:spPr>
          <a:xfrm>
            <a:off x="5432425" y="1809750"/>
            <a:ext cx="3343275" cy="1249573"/>
          </a:xfrm>
          <a:prstGeom prst="rect">
            <a:avLst/>
          </a:prstGeom>
          <a:noFill/>
          <a:ln>
            <a:noFill/>
            <a:headEnd type="none" w="med" len="med"/>
            <a:tailEnd type="none" w="med" len="med"/>
          </a:ln>
        </p:spPr>
        <p:txBody>
          <a:bodyPr>
            <a:spAutoFit/>
          </a:bodyPr>
          <a:lstStyle/>
          <a:p>
            <a:pPr marL="225425" indent="-225425" defTabSz="914363">
              <a:lnSpc>
                <a:spcPct val="90000"/>
              </a:lnSpc>
              <a:spcBef>
                <a:spcPct val="20000"/>
              </a:spcBef>
              <a:buFontTx/>
              <a:buBlip>
                <a:blip r:embed="rId3"/>
              </a:buBlip>
              <a:defRPr/>
            </a:pPr>
            <a:r>
              <a:rPr lang="zh-CN" altLang="en-US" sz="1600" spc="-50" dirty="0" smtClean="0">
                <a:solidFill>
                  <a:schemeClr val="tx1"/>
                </a:solidFill>
                <a:latin typeface="+mj-lt"/>
                <a:cs typeface="+mn-cs"/>
              </a:rPr>
              <a:t>远程桌面广泛的部署和丰富的用户体验</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3"/>
              </a:buBlip>
              <a:defRPr/>
            </a:pPr>
            <a:r>
              <a:rPr lang="zh-CN" altLang="en-US" sz="1600" spc="-50" dirty="0" smtClean="0">
                <a:solidFill>
                  <a:schemeClr val="tx1"/>
                </a:solidFill>
                <a:latin typeface="+mj-lt"/>
                <a:cs typeface="+mn-cs"/>
              </a:rPr>
              <a:t>在低带宽搞延迟的局域网和广域网中有这优良的性能，包括双向的音频</a:t>
            </a:r>
            <a:endParaRPr lang="en-US" sz="1600" spc="-50" dirty="0">
              <a:solidFill>
                <a:schemeClr val="tx1"/>
              </a:solidFill>
              <a:latin typeface="+mj-lt"/>
              <a:cs typeface="+mn-cs"/>
            </a:endParaRPr>
          </a:p>
        </p:txBody>
      </p:sp>
      <p:pic>
        <p:nvPicPr>
          <p:cNvPr id="46097" name="Picture 15" descr="man hands typing laptop working developer IW mobility.png"/>
          <p:cNvPicPr>
            <a:picLocks noChangeAspect="1"/>
          </p:cNvPicPr>
          <p:nvPr/>
        </p:nvPicPr>
        <p:blipFill>
          <a:blip r:embed="rId4" cstate="print"/>
          <a:srcRect/>
          <a:stretch>
            <a:fillRect/>
          </a:stretch>
        </p:blipFill>
        <p:spPr bwMode="auto">
          <a:xfrm>
            <a:off x="2616200" y="1651000"/>
            <a:ext cx="3081338" cy="1992313"/>
          </a:xfrm>
          <a:prstGeom prst="rect">
            <a:avLst/>
          </a:prstGeom>
          <a:noFill/>
          <a:ln w="9525">
            <a:noFill/>
            <a:miter lim="800000"/>
            <a:headEnd/>
            <a:tailEnd/>
          </a:ln>
        </p:spPr>
      </p:pic>
      <p:pic>
        <p:nvPicPr>
          <p:cNvPr id="46098" name="Picture 3" descr="\\eventsql\dvd\Online_ART\DVD_ART35\Artwork_Imagery\Brand Photos\Scenarios\FY09 Brand Business - no exp\group men women talking meeting work conference.png"/>
          <p:cNvPicPr>
            <a:picLocks noChangeAspect="1" noChangeArrowheads="1"/>
          </p:cNvPicPr>
          <p:nvPr/>
        </p:nvPicPr>
        <p:blipFill>
          <a:blip r:embed="rId5" cstate="print"/>
          <a:srcRect/>
          <a:stretch>
            <a:fillRect/>
          </a:stretch>
        </p:blipFill>
        <p:spPr bwMode="auto">
          <a:xfrm>
            <a:off x="2443163" y="3706813"/>
            <a:ext cx="3194050" cy="2468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504"/>
            <a:ext cx="8229600" cy="1143000"/>
          </a:xfrm>
        </p:spPr>
        <p:txBody>
          <a:bodyPr/>
          <a:lstStyle/>
          <a:p>
            <a:r>
              <a:rPr lang="zh-CN" altLang="en-US" dirty="0" smtClean="0"/>
              <a:t>应用程序虚拟化与虚拟桌面基础架构共同实现桌面虚拟化</a:t>
            </a:r>
            <a:endParaRPr lang="zh-CN" altLang="en-US" sz="2800" dirty="0"/>
          </a:p>
        </p:txBody>
      </p:sp>
      <p:sp>
        <p:nvSpPr>
          <p:cNvPr id="5" name="文本占位符 4"/>
          <p:cNvSpPr>
            <a:spLocks noGrp="1"/>
          </p:cNvSpPr>
          <p:nvPr>
            <p:ph type="body" sz="quarter" idx="10"/>
          </p:nvPr>
        </p:nvSpPr>
        <p:spPr/>
        <p:txBody>
          <a:bodyPr/>
          <a:lstStyle/>
          <a:p>
            <a:r>
              <a:rPr lang="en-US" altLang="zh-CN" dirty="0" smtClean="0"/>
              <a:t>WCI314</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9" descr="lady.png"/>
          <p:cNvPicPr>
            <a:picLocks noChangeAspect="1"/>
          </p:cNvPicPr>
          <p:nvPr/>
        </p:nvPicPr>
        <p:blipFill>
          <a:blip r:embed="rId3" cstate="print"/>
          <a:srcRect/>
          <a:stretch>
            <a:fillRect/>
          </a:stretch>
        </p:blipFill>
        <p:spPr bwMode="auto">
          <a:xfrm>
            <a:off x="1985963" y="1231900"/>
            <a:ext cx="6210300" cy="2400300"/>
          </a:xfrm>
          <a:prstGeom prst="rect">
            <a:avLst/>
          </a:prstGeom>
          <a:noFill/>
          <a:ln w="9525">
            <a:noFill/>
            <a:miter lim="800000"/>
            <a:headEnd/>
            <a:tailEnd/>
          </a:ln>
        </p:spPr>
      </p:pic>
      <p:pic>
        <p:nvPicPr>
          <p:cNvPr id="48130" name="Picture 31" descr="Untitled-2.png"/>
          <p:cNvPicPr>
            <a:picLocks noChangeAspect="1"/>
          </p:cNvPicPr>
          <p:nvPr/>
        </p:nvPicPr>
        <p:blipFill>
          <a:blip r:embed="rId4" cstate="print"/>
          <a:srcRect/>
          <a:stretch>
            <a:fillRect/>
          </a:stretch>
        </p:blipFill>
        <p:spPr bwMode="auto">
          <a:xfrm>
            <a:off x="2687638" y="2095500"/>
            <a:ext cx="6210300" cy="5534025"/>
          </a:xfrm>
          <a:prstGeom prst="rect">
            <a:avLst/>
          </a:prstGeom>
          <a:noFill/>
          <a:ln w="9525">
            <a:noFill/>
            <a:miter lim="800000"/>
            <a:headEnd/>
            <a:tailEnd/>
          </a:ln>
        </p:spPr>
      </p:pic>
      <p:sp>
        <p:nvSpPr>
          <p:cNvPr id="2" name="Title 1"/>
          <p:cNvSpPr>
            <a:spLocks noGrp="1"/>
          </p:cNvSpPr>
          <p:nvPr>
            <p:ph type="title"/>
          </p:nvPr>
        </p:nvSpPr>
        <p:spPr>
          <a:xfrm>
            <a:off x="381000" y="230188"/>
            <a:ext cx="8382000" cy="664797"/>
          </a:xfrm>
        </p:spPr>
        <p:txBody>
          <a:bodyPr/>
          <a:lstStyle/>
          <a:p>
            <a:pPr algn="l" defTabSz="914363" fontAlgn="auto">
              <a:spcAft>
                <a:spcPts val="0"/>
              </a:spcAft>
              <a:defRPr/>
            </a:pPr>
            <a:r>
              <a:rPr lang="zh-CN" altLang="en-US" sz="4000" dirty="0" smtClean="0"/>
              <a:t>整合的管理</a:t>
            </a:r>
            <a:endParaRPr sz="4000" dirty="0"/>
          </a:p>
        </p:txBody>
      </p:sp>
      <p:sp>
        <p:nvSpPr>
          <p:cNvPr id="7" name="Round Same Side Corner Rectangle 6"/>
          <p:cNvSpPr/>
          <p:nvPr/>
        </p:nvSpPr>
        <p:spPr bwMode="auto">
          <a:xfrm rot="5400000">
            <a:off x="4666457" y="-518319"/>
            <a:ext cx="2362200" cy="5881687"/>
          </a:xfrm>
          <a:prstGeom prst="round2SameRect">
            <a:avLst>
              <a:gd name="adj1" fmla="val 22447"/>
              <a:gd name="adj2" fmla="val 0"/>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41000"/>
                </a:schemeClr>
              </a:gs>
            </a:gsLst>
            <a:lin ang="5400000" scaled="1"/>
            <a:tileRect/>
          </a:gradFill>
          <a:ln w="9525">
            <a:noFill/>
            <a:round/>
            <a:headEnd/>
            <a:tailEnd/>
          </a:ln>
        </p:spPr>
        <p:txBody>
          <a:bodyPr vert="vert270" lIns="0" tIns="0" rIns="0" bIns="91440"/>
          <a:lstStyle/>
          <a:p>
            <a:pPr>
              <a:defRPr/>
            </a:pPr>
            <a:endParaRPr lang="en-US" sz="1800" dirty="0">
              <a:solidFill>
                <a:schemeClr val="tx1"/>
              </a:solidFill>
              <a:latin typeface="+mj-lt"/>
              <a:cs typeface="+mn-cs"/>
            </a:endParaRPr>
          </a:p>
        </p:txBody>
      </p:sp>
      <p:sp>
        <p:nvSpPr>
          <p:cNvPr id="10" name="Rectangle 9"/>
          <p:cNvSpPr/>
          <p:nvPr/>
        </p:nvSpPr>
        <p:spPr>
          <a:xfrm>
            <a:off x="-6546850" y="5168900"/>
            <a:ext cx="1054100" cy="1574800"/>
          </a:xfrm>
          <a:prstGeom prst="rect">
            <a:avLst/>
          </a:prstGeom>
          <a:blipFill rotWithShape="0">
            <a:blip r:embed="rId5" cstate="print"/>
            <a:stretch>
              <a:fillRect/>
            </a:stretch>
          </a:blip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ed Rectangle 11"/>
          <p:cNvSpPr/>
          <p:nvPr/>
        </p:nvSpPr>
        <p:spPr bwMode="auto">
          <a:xfrm>
            <a:off x="246063" y="1257300"/>
            <a:ext cx="2576512" cy="2332038"/>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tx2">
                  <a:alpha val="5300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13" name="&quot;GLASS&quot;; Black to Transparent"/>
          <p:cNvSpPr/>
          <p:nvPr/>
        </p:nvSpPr>
        <p:spPr bwMode="auto">
          <a:xfrm rot="5400000">
            <a:off x="463563" y="1243766"/>
            <a:ext cx="2154991" cy="231784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16" name="Rectangle 15"/>
          <p:cNvSpPr/>
          <p:nvPr/>
        </p:nvSpPr>
        <p:spPr>
          <a:xfrm>
            <a:off x="382588" y="1757363"/>
            <a:ext cx="2278062" cy="954107"/>
          </a:xfrm>
          <a:prstGeom prst="rect">
            <a:avLst/>
          </a:prstGeom>
        </p:spPr>
        <p:txBody>
          <a:bodyPr>
            <a:spAutoFit/>
          </a:bodyPr>
          <a:lstStyle/>
          <a:p>
            <a:pPr algn="ctr">
              <a:defRPr/>
            </a:pPr>
            <a:r>
              <a:rPr lang="zh-CN" altLang="en-US" sz="2800" spc="-150" dirty="0" smtClean="0">
                <a:solidFill>
                  <a:schemeClr val="tx1"/>
                </a:solidFill>
                <a:latin typeface="+mj-lt"/>
                <a:cs typeface="+mn-cs"/>
              </a:rPr>
              <a:t>强大的</a:t>
            </a:r>
            <a:endParaRPr lang="en-US" altLang="zh-CN" sz="2800" spc="-150" dirty="0" smtClean="0">
              <a:solidFill>
                <a:schemeClr val="tx1"/>
              </a:solidFill>
              <a:latin typeface="+mj-lt"/>
              <a:cs typeface="+mn-cs"/>
            </a:endParaRPr>
          </a:p>
          <a:p>
            <a:pPr algn="ctr">
              <a:defRPr/>
            </a:pPr>
            <a:r>
              <a:rPr lang="zh-CN" altLang="en-US" sz="2800" spc="-150" dirty="0" smtClean="0">
                <a:solidFill>
                  <a:schemeClr val="tx1"/>
                </a:solidFill>
                <a:latin typeface="+mj-lt"/>
                <a:cs typeface="+mn-cs"/>
              </a:rPr>
              <a:t>管理能力</a:t>
            </a:r>
            <a:endParaRPr lang="en-US" sz="2800" spc="-150" dirty="0">
              <a:solidFill>
                <a:schemeClr val="tx1"/>
              </a:solidFill>
              <a:latin typeface="+mj-lt"/>
              <a:cs typeface="+mn-cs"/>
            </a:endParaRPr>
          </a:p>
        </p:txBody>
      </p:sp>
      <p:sp>
        <p:nvSpPr>
          <p:cNvPr id="18" name="Round Same Side Corner Rectangle 17"/>
          <p:cNvSpPr/>
          <p:nvPr/>
        </p:nvSpPr>
        <p:spPr bwMode="auto">
          <a:xfrm rot="5400000">
            <a:off x="4669808" y="1926606"/>
            <a:ext cx="2361060" cy="5882185"/>
          </a:xfrm>
          <a:prstGeom prst="round2SameRect">
            <a:avLst>
              <a:gd name="adj1" fmla="val 22447"/>
              <a:gd name="adj2" fmla="val 0"/>
            </a:avLst>
          </a:prstGeom>
          <a:gradFill flip="none" rotWithShape="1">
            <a:gsLst>
              <a:gs pos="0">
                <a:schemeClr val="bg1">
                  <a:lumMod val="95000"/>
                  <a:lumOff val="5000"/>
                  <a:alpha val="63000"/>
                </a:schemeClr>
              </a:gs>
              <a:gs pos="50000">
                <a:schemeClr val="bg1">
                  <a:alpha val="42000"/>
                </a:schemeClr>
              </a:gs>
              <a:gs pos="100000">
                <a:schemeClr val="accent1">
                  <a:tint val="23500"/>
                  <a:satMod val="160000"/>
                  <a:alpha val="41000"/>
                </a:schemeClr>
              </a:gs>
            </a:gsLst>
            <a:lin ang="5400000" scaled="1"/>
            <a:tileRect/>
          </a:gradFill>
          <a:ln w="9525">
            <a:noFill/>
            <a:round/>
            <a:headEnd/>
            <a:tailEnd/>
          </a:ln>
          <a:effectLst>
            <a:reflection blurRad="6350" stA="52000" endA="300" endPos="35000" dir="5400000" sy="-100000" algn="bl" rotWithShape="0"/>
          </a:effectLst>
        </p:spPr>
        <p:txBody>
          <a:bodyPr/>
          <a:lstStyle/>
          <a:p>
            <a:pPr defTabSz="914099">
              <a:defRPr/>
            </a:pPr>
            <a:endParaRPr lang="en-US" dirty="0">
              <a:latin typeface="Segoe Semibold" pitchFamily="34" charset="0"/>
              <a:cs typeface="+mn-cs"/>
            </a:endParaRPr>
          </a:p>
        </p:txBody>
      </p:sp>
      <p:sp>
        <p:nvSpPr>
          <p:cNvPr id="19" name="Rounded Rectangle 18"/>
          <p:cNvSpPr/>
          <p:nvPr/>
        </p:nvSpPr>
        <p:spPr bwMode="auto">
          <a:xfrm>
            <a:off x="206991" y="3701998"/>
            <a:ext cx="2577152" cy="2332583"/>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tx2">
                  <a:alpha val="53000"/>
                </a:schemeClr>
              </a:gs>
            </a:gsLst>
            <a:lin ang="0" scaled="1"/>
            <a:tileRect/>
          </a:gradFill>
          <a:ln>
            <a:noFill/>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mj-lt"/>
            </a:endParaRPr>
          </a:p>
        </p:txBody>
      </p:sp>
      <p:sp>
        <p:nvSpPr>
          <p:cNvPr id="20" name="&quot;GLASS&quot;; Black to Transparent"/>
          <p:cNvSpPr/>
          <p:nvPr/>
        </p:nvSpPr>
        <p:spPr bwMode="auto">
          <a:xfrm rot="5400000">
            <a:off x="465837" y="3688987"/>
            <a:ext cx="2154991" cy="231784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22" name="Rectangle 21"/>
          <p:cNvSpPr/>
          <p:nvPr/>
        </p:nvSpPr>
        <p:spPr>
          <a:xfrm>
            <a:off x="366713" y="4230688"/>
            <a:ext cx="2308225" cy="954107"/>
          </a:xfrm>
          <a:prstGeom prst="rect">
            <a:avLst/>
          </a:prstGeom>
        </p:spPr>
        <p:txBody>
          <a:bodyPr>
            <a:spAutoFit/>
          </a:bodyPr>
          <a:lstStyle/>
          <a:p>
            <a:pPr algn="ctr">
              <a:defRPr/>
            </a:pPr>
            <a:r>
              <a:rPr lang="zh-CN" altLang="en-US" sz="2800" spc="-150" dirty="0" smtClean="0">
                <a:solidFill>
                  <a:schemeClr val="tx1"/>
                </a:solidFill>
                <a:latin typeface="+mj-lt"/>
                <a:cs typeface="+mn-cs"/>
              </a:rPr>
              <a:t>无缝的桌面管理体验</a:t>
            </a:r>
            <a:endParaRPr lang="en-US" sz="2800" spc="-150" dirty="0">
              <a:solidFill>
                <a:schemeClr val="tx1"/>
              </a:solidFill>
              <a:latin typeface="+mj-lt"/>
              <a:cs typeface="+mn-cs"/>
            </a:endParaRPr>
          </a:p>
        </p:txBody>
      </p:sp>
      <p:sp>
        <p:nvSpPr>
          <p:cNvPr id="24" name="Rectangle 23"/>
          <p:cNvSpPr/>
          <p:nvPr/>
        </p:nvSpPr>
        <p:spPr>
          <a:xfrm>
            <a:off x="5472113" y="4081463"/>
            <a:ext cx="3113087" cy="2012859"/>
          </a:xfrm>
          <a:prstGeom prst="rect">
            <a:avLst/>
          </a:prstGeom>
          <a:noFill/>
          <a:ln>
            <a:noFill/>
            <a:headEnd type="none" w="med" len="med"/>
            <a:tailEnd type="none" w="med" len="med"/>
          </a:ln>
        </p:spPr>
        <p:txBody>
          <a:bodyPr>
            <a:spAutoFit/>
          </a:bodyPr>
          <a:lstStyle/>
          <a:p>
            <a:pPr marL="225425" indent="-225425" defTabSz="914363">
              <a:lnSpc>
                <a:spcPct val="90000"/>
              </a:lnSpc>
              <a:spcBef>
                <a:spcPct val="20000"/>
              </a:spcBef>
              <a:buFontTx/>
              <a:buBlip>
                <a:blip r:embed="rId6"/>
              </a:buBlip>
              <a:defRPr/>
            </a:pPr>
            <a:r>
              <a:rPr lang="zh-CN" altLang="en-US" sz="1600" spc="-50" dirty="0" smtClean="0">
                <a:solidFill>
                  <a:schemeClr val="tx1"/>
                </a:solidFill>
                <a:latin typeface="+mj-lt"/>
                <a:cs typeface="+mn-cs"/>
              </a:rPr>
              <a:t>熟悉</a:t>
            </a:r>
            <a:r>
              <a:rPr lang="en-US" altLang="zh-CN" sz="1600" spc="-50" dirty="0" smtClean="0">
                <a:solidFill>
                  <a:schemeClr val="tx1"/>
                </a:solidFill>
                <a:latin typeface="+mj-lt"/>
                <a:cs typeface="+mn-cs"/>
              </a:rPr>
              <a:t>Windows</a:t>
            </a:r>
            <a:r>
              <a:rPr lang="zh-CN" altLang="en-US" sz="1600" spc="-50" dirty="0" smtClean="0">
                <a:solidFill>
                  <a:schemeClr val="tx1"/>
                </a:solidFill>
                <a:latin typeface="+mj-lt"/>
                <a:cs typeface="+mn-cs"/>
              </a:rPr>
              <a:t>的环境能减少过渡的时间</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6"/>
              </a:buBlip>
              <a:defRPr/>
            </a:pPr>
            <a:r>
              <a:rPr lang="zh-CN" altLang="en-US" sz="1600" spc="-50" dirty="0" smtClean="0">
                <a:solidFill>
                  <a:schemeClr val="tx1"/>
                </a:solidFill>
                <a:latin typeface="+mj-lt"/>
                <a:cs typeface="+mn-cs"/>
              </a:rPr>
              <a:t>减少到物理机的位置去进行支持工作</a:t>
            </a:r>
            <a:endParaRPr lang="en-US" sz="1600" spc="-50" dirty="0">
              <a:solidFill>
                <a:schemeClr val="tx1"/>
              </a:solidFill>
              <a:latin typeface="+mj-lt"/>
              <a:cs typeface="+mn-cs"/>
            </a:endParaRPr>
          </a:p>
          <a:p>
            <a:pPr marL="225425" indent="-225425" defTabSz="914363">
              <a:lnSpc>
                <a:spcPct val="90000"/>
              </a:lnSpc>
              <a:spcBef>
                <a:spcPct val="20000"/>
              </a:spcBef>
              <a:buBlip>
                <a:blip r:embed="rId6"/>
              </a:buBlip>
              <a:defRPr/>
            </a:pPr>
            <a:r>
              <a:rPr lang="zh-CN" altLang="en-US" sz="1600" spc="-50" dirty="0" smtClean="0">
                <a:solidFill>
                  <a:schemeClr val="tx1"/>
                </a:solidFill>
                <a:latin typeface="+mj-lt"/>
                <a:cs typeface="+mn-cs"/>
              </a:rPr>
              <a:t>快速进入集中管理的桌面环境来完成桌面环境生命周期的管理</a:t>
            </a:r>
            <a:endParaRPr lang="en-US" sz="1600" spc="-50" dirty="0" smtClean="0">
              <a:solidFill>
                <a:schemeClr val="tx1"/>
              </a:solidFill>
              <a:latin typeface="+mj-lt"/>
              <a:cs typeface="+mn-cs"/>
            </a:endParaRPr>
          </a:p>
          <a:p>
            <a:pPr marL="225425" indent="-225425" defTabSz="914363">
              <a:lnSpc>
                <a:spcPct val="90000"/>
              </a:lnSpc>
              <a:spcBef>
                <a:spcPct val="20000"/>
              </a:spcBef>
              <a:buFontTx/>
              <a:buBlip>
                <a:blip r:embed="rId6"/>
              </a:buBlip>
              <a:defRPr/>
            </a:pPr>
            <a:endParaRPr lang="en-US" sz="1600" spc="-50" dirty="0">
              <a:solidFill>
                <a:schemeClr val="tx1"/>
              </a:solidFill>
              <a:latin typeface="+mj-lt"/>
              <a:cs typeface="+mn-cs"/>
            </a:endParaRPr>
          </a:p>
        </p:txBody>
      </p:sp>
      <p:sp>
        <p:nvSpPr>
          <p:cNvPr id="23" name="Rectangle 22"/>
          <p:cNvSpPr/>
          <p:nvPr/>
        </p:nvSpPr>
        <p:spPr>
          <a:xfrm>
            <a:off x="5486400" y="1454150"/>
            <a:ext cx="3343275" cy="1742015"/>
          </a:xfrm>
          <a:prstGeom prst="rect">
            <a:avLst/>
          </a:prstGeom>
          <a:noFill/>
          <a:ln>
            <a:noFill/>
            <a:headEnd type="none" w="med" len="med"/>
            <a:tailEnd type="none" w="med" len="med"/>
          </a:ln>
        </p:spPr>
        <p:txBody>
          <a:bodyPr>
            <a:spAutoFit/>
          </a:bodyPr>
          <a:lstStyle/>
          <a:p>
            <a:pPr marL="225425" indent="-225425" defTabSz="914363">
              <a:lnSpc>
                <a:spcPct val="90000"/>
              </a:lnSpc>
              <a:spcBef>
                <a:spcPct val="20000"/>
              </a:spcBef>
              <a:buFontTx/>
              <a:buBlip>
                <a:blip r:embed="rId6"/>
              </a:buBlip>
              <a:defRPr/>
            </a:pPr>
            <a:r>
              <a:rPr lang="zh-CN" altLang="en-US" sz="1600" spc="-50" dirty="0" smtClean="0">
                <a:solidFill>
                  <a:schemeClr val="tx1"/>
                </a:solidFill>
                <a:latin typeface="+mj-lt"/>
                <a:cs typeface="+mn-cs"/>
              </a:rPr>
              <a:t>从单一的控制台管理物理和虚拟的环境</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6"/>
              </a:buBlip>
              <a:defRPr/>
            </a:pPr>
            <a:r>
              <a:rPr lang="zh-CN" altLang="en-US" sz="1600" spc="-50" dirty="0" smtClean="0">
                <a:solidFill>
                  <a:schemeClr val="tx1"/>
                </a:solidFill>
                <a:latin typeface="+mj-lt"/>
                <a:cs typeface="+mn-cs"/>
              </a:rPr>
              <a:t>支持非微软的基础架构，例如</a:t>
            </a:r>
            <a:r>
              <a:rPr lang="en-US" altLang="zh-CN" sz="1600" spc="-50" dirty="0" err="1" smtClean="0">
                <a:solidFill>
                  <a:schemeClr val="tx1"/>
                </a:solidFill>
                <a:latin typeface="+mj-lt"/>
                <a:cs typeface="+mn-cs"/>
              </a:rPr>
              <a:t>VMVare</a:t>
            </a:r>
            <a:endParaRPr lang="en-US" sz="1600" spc="-50" dirty="0">
              <a:solidFill>
                <a:schemeClr val="tx1"/>
              </a:solidFill>
              <a:latin typeface="+mj-lt"/>
              <a:cs typeface="+mn-cs"/>
            </a:endParaRPr>
          </a:p>
          <a:p>
            <a:pPr marL="225425" indent="-225425" defTabSz="914363">
              <a:lnSpc>
                <a:spcPct val="90000"/>
              </a:lnSpc>
              <a:spcBef>
                <a:spcPct val="20000"/>
              </a:spcBef>
              <a:buFontTx/>
              <a:buBlip>
                <a:blip r:embed="rId6"/>
              </a:buBlip>
              <a:defRPr/>
            </a:pPr>
            <a:r>
              <a:rPr lang="zh-CN" altLang="en-US" sz="1600" spc="-50" dirty="0" smtClean="0">
                <a:solidFill>
                  <a:schemeClr val="tx1"/>
                </a:solidFill>
                <a:latin typeface="+mj-lt"/>
                <a:cs typeface="+mn-cs"/>
              </a:rPr>
              <a:t>桌面管理功能包括对管理物理机、虚拟机和基于会话的桌面环境的管理</a:t>
            </a:r>
            <a:endParaRPr lang="en-US" sz="1600" spc="-50" dirty="0">
              <a:solidFill>
                <a:schemeClr val="tx1"/>
              </a:solidFill>
              <a:latin typeface="+mj-lt"/>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微软</a:t>
            </a:r>
            <a:r>
              <a:rPr lang="en-US" altLang="zh-CN" dirty="0" smtClean="0"/>
              <a:t>VDI</a:t>
            </a:r>
            <a:r>
              <a:rPr lang="zh-CN" altLang="en-US" dirty="0" smtClean="0"/>
              <a:t>实现桌面虚拟化</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8300" y="119064"/>
            <a:ext cx="8382000" cy="766307"/>
          </a:xfrm>
        </p:spPr>
        <p:txBody>
          <a:bodyPr/>
          <a:lstStyle/>
          <a:p>
            <a:pPr algn="l">
              <a:defRPr/>
            </a:pPr>
            <a:r>
              <a:rPr lang="zh-CN" altLang="en-US" sz="4000" dirty="0" smtClean="0">
                <a:solidFill>
                  <a:schemeClr val="tx1">
                    <a:lumMod val="95000"/>
                  </a:schemeClr>
                </a:solidFill>
                <a:latin typeface="+mn-ea"/>
                <a:ea typeface="+mn-ea"/>
              </a:rPr>
              <a:t>企业桌面管理面临的主要挑战</a:t>
            </a:r>
            <a:r>
              <a:rPr altLang="zh-CN" dirty="0" smtClean="0">
                <a:latin typeface="+mn-ea"/>
                <a:ea typeface="+mn-ea"/>
              </a:rPr>
              <a:t/>
            </a:r>
            <a:br>
              <a:rPr altLang="zh-CN" dirty="0" smtClean="0">
                <a:latin typeface="+mn-ea"/>
                <a:ea typeface="+mn-ea"/>
              </a:rPr>
            </a:br>
            <a:r>
              <a:rPr altLang="zh-CN" sz="2400" b="0" dirty="0" smtClean="0">
                <a:solidFill>
                  <a:schemeClr val="tx1"/>
                </a:solidFill>
                <a:latin typeface="+mn-ea"/>
                <a:ea typeface="+mn-ea"/>
              </a:rPr>
              <a:t>1.</a:t>
            </a:r>
            <a:r>
              <a:rPr lang="zh-CN" altLang="en-US" sz="2400" b="0" dirty="0" smtClean="0">
                <a:solidFill>
                  <a:schemeClr val="tx1"/>
                </a:solidFill>
                <a:latin typeface="+mn-ea"/>
                <a:ea typeface="+mn-ea"/>
              </a:rPr>
              <a:t>安全性高、易用性强、兼容性好的桌面平台</a:t>
            </a:r>
            <a:r>
              <a:rPr altLang="zh-CN" sz="2400" b="0" dirty="0" smtClean="0">
                <a:solidFill>
                  <a:schemeClr val="tx1"/>
                </a:solidFill>
                <a:latin typeface="+mn-ea"/>
                <a:ea typeface="+mn-ea"/>
              </a:rPr>
              <a:t/>
            </a:r>
            <a:br>
              <a:rPr altLang="zh-CN" sz="2400" b="0" dirty="0" smtClean="0">
                <a:solidFill>
                  <a:schemeClr val="tx1"/>
                </a:solidFill>
                <a:latin typeface="+mn-ea"/>
                <a:ea typeface="+mn-ea"/>
              </a:rPr>
            </a:br>
            <a:r>
              <a:rPr altLang="zh-CN" sz="2400" b="0" dirty="0" smtClean="0">
                <a:solidFill>
                  <a:schemeClr val="tx1"/>
                </a:solidFill>
                <a:latin typeface="+mn-ea"/>
                <a:ea typeface="+mn-ea"/>
              </a:rPr>
              <a:t>2.</a:t>
            </a:r>
            <a:r>
              <a:rPr lang="zh-CN" altLang="en-US" sz="2400" b="0" dirty="0" smtClean="0">
                <a:solidFill>
                  <a:schemeClr val="tx1"/>
                </a:solidFill>
                <a:latin typeface="+mn-ea"/>
                <a:ea typeface="+mn-ea"/>
              </a:rPr>
              <a:t>方便、高效、低成本的管理功能</a:t>
            </a:r>
            <a:r>
              <a:rPr altLang="zh-CN" sz="2400" b="1" dirty="0" smtClean="0">
                <a:solidFill>
                  <a:schemeClr val="tx1"/>
                </a:solidFill>
                <a:latin typeface="+mn-ea"/>
                <a:ea typeface="+mn-ea"/>
              </a:rPr>
              <a:t/>
            </a:r>
            <a:br>
              <a:rPr altLang="zh-CN" sz="2400" b="1" dirty="0" smtClean="0">
                <a:solidFill>
                  <a:schemeClr val="tx1"/>
                </a:solidFill>
                <a:latin typeface="+mn-ea"/>
                <a:ea typeface="+mn-ea"/>
              </a:rPr>
            </a:br>
            <a:r>
              <a:rPr altLang="zh-CN" dirty="0" smtClean="0">
                <a:latin typeface="+mn-ea"/>
                <a:ea typeface="+mn-ea"/>
              </a:rPr>
              <a:t/>
            </a:r>
            <a:br>
              <a:rPr altLang="zh-CN" dirty="0" smtClean="0">
                <a:latin typeface="+mn-ea"/>
                <a:ea typeface="+mn-ea"/>
              </a:rPr>
            </a:br>
            <a:endParaRPr lang="zh-CN" altLang="en-US" dirty="0">
              <a:latin typeface="+mn-ea"/>
              <a:ea typeface="+mn-ea"/>
            </a:endParaRPr>
          </a:p>
        </p:txBody>
      </p:sp>
      <p:pic>
        <p:nvPicPr>
          <p:cNvPr id="7171" name="Picture 56" descr="circle_chart_whole.png"/>
          <p:cNvPicPr>
            <a:picLocks noChangeAspect="1"/>
          </p:cNvPicPr>
          <p:nvPr/>
        </p:nvPicPr>
        <p:blipFill>
          <a:blip r:embed="rId3" cstate="print"/>
          <a:srcRect/>
          <a:stretch>
            <a:fillRect/>
          </a:stretch>
        </p:blipFill>
        <p:spPr bwMode="auto">
          <a:xfrm>
            <a:off x="914400" y="1831975"/>
            <a:ext cx="7402513" cy="4648200"/>
          </a:xfrm>
          <a:prstGeom prst="rect">
            <a:avLst/>
          </a:prstGeom>
          <a:noFill/>
          <a:ln w="9525">
            <a:noFill/>
            <a:miter lim="800000"/>
            <a:headEnd/>
            <a:tailEnd/>
          </a:ln>
        </p:spPr>
      </p:pic>
      <p:sp>
        <p:nvSpPr>
          <p:cNvPr id="4" name="Line 3"/>
          <p:cNvSpPr>
            <a:spLocks noChangeShapeType="1"/>
          </p:cNvSpPr>
          <p:nvPr/>
        </p:nvSpPr>
        <p:spPr bwMode="auto">
          <a:xfrm flipH="1" flipV="1">
            <a:off x="7178675" y="2816225"/>
            <a:ext cx="571500" cy="407988"/>
          </a:xfrm>
          <a:prstGeom prst="line">
            <a:avLst/>
          </a:prstGeom>
          <a:noFill/>
          <a:ln w="9525">
            <a:noFill/>
            <a:round/>
            <a:headEnd/>
            <a:tailEnd type="triangle" w="med" len="med"/>
          </a:ln>
        </p:spPr>
        <p:txBody>
          <a:bodyPr wrap="none" anchor="ctr"/>
          <a:lstStyle/>
          <a:p>
            <a:pPr>
              <a:defRPr/>
            </a:pPr>
            <a:endParaRPr lang="en-US">
              <a:latin typeface="+mn-ea"/>
              <a:ea typeface="+mn-ea"/>
            </a:endParaRPr>
          </a:p>
        </p:txBody>
      </p:sp>
      <p:sp>
        <p:nvSpPr>
          <p:cNvPr id="5" name="Text Box 33"/>
          <p:cNvSpPr txBox="1">
            <a:spLocks noChangeArrowheads="1"/>
          </p:cNvSpPr>
          <p:nvPr/>
        </p:nvSpPr>
        <p:spPr bwMode="auto">
          <a:xfrm>
            <a:off x="347663" y="5367338"/>
            <a:ext cx="1447800" cy="341312"/>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数据的保护</a:t>
            </a:r>
            <a:endParaRPr lang="en-US" dirty="0">
              <a:latin typeface="+mn-ea"/>
              <a:ea typeface="+mn-ea"/>
            </a:endParaRPr>
          </a:p>
        </p:txBody>
      </p:sp>
      <p:sp>
        <p:nvSpPr>
          <p:cNvPr id="6" name="Rectangle 36"/>
          <p:cNvSpPr>
            <a:spLocks noChangeArrowheads="1"/>
          </p:cNvSpPr>
          <p:nvPr/>
        </p:nvSpPr>
        <p:spPr bwMode="auto">
          <a:xfrm>
            <a:off x="6046788" y="2754313"/>
            <a:ext cx="1954212" cy="590550"/>
          </a:xfrm>
          <a:prstGeom prst="rect">
            <a:avLst/>
          </a:prstGeom>
          <a:noFill/>
          <a:ln w="9525" algn="ctr">
            <a:noFill/>
            <a:miter lim="800000"/>
            <a:headEnd/>
            <a:tailEnd/>
          </a:ln>
          <a:effectLst/>
        </p:spPr>
        <p:txBody>
          <a:bodyPr>
            <a:spAutoFit/>
          </a:bodyPr>
          <a:lstStyle/>
          <a:p>
            <a:pPr>
              <a:lnSpc>
                <a:spcPct val="90000"/>
              </a:lnSpc>
              <a:spcBef>
                <a:spcPct val="30000"/>
              </a:spcBef>
              <a:defRPr/>
            </a:pPr>
            <a:r>
              <a:rPr lang="zh-CN" altLang="en-US" sz="2000" dirty="0">
                <a:latin typeface="+mn-ea"/>
                <a:ea typeface="+mn-ea"/>
              </a:rPr>
              <a:t>更安全</a:t>
            </a:r>
            <a:endParaRPr lang="sv-SE" sz="2000" dirty="0">
              <a:latin typeface="+mn-ea"/>
              <a:ea typeface="+mn-ea"/>
            </a:endParaRPr>
          </a:p>
          <a:p>
            <a:pPr>
              <a:lnSpc>
                <a:spcPct val="90000"/>
              </a:lnSpc>
              <a:spcBef>
                <a:spcPct val="30000"/>
              </a:spcBef>
              <a:defRPr/>
            </a:pPr>
            <a:r>
              <a:rPr lang="zh-CN" altLang="en-US" sz="1200" dirty="0">
                <a:latin typeface="+mn-ea"/>
                <a:ea typeface="+mn-ea"/>
              </a:rPr>
              <a:t>改进的安全性</a:t>
            </a:r>
            <a:endParaRPr lang="en-US" sz="1200" dirty="0">
              <a:latin typeface="+mn-ea"/>
              <a:ea typeface="+mn-ea"/>
            </a:endParaRPr>
          </a:p>
        </p:txBody>
      </p:sp>
      <p:sp>
        <p:nvSpPr>
          <p:cNvPr id="7" name="Rectangle 37"/>
          <p:cNvSpPr>
            <a:spLocks noChangeArrowheads="1"/>
          </p:cNvSpPr>
          <p:nvPr/>
        </p:nvSpPr>
        <p:spPr bwMode="auto">
          <a:xfrm>
            <a:off x="1627188" y="2768600"/>
            <a:ext cx="1344612" cy="619125"/>
          </a:xfrm>
          <a:prstGeom prst="rect">
            <a:avLst/>
          </a:prstGeom>
          <a:noFill/>
          <a:ln w="9525" algn="ctr">
            <a:noFill/>
            <a:miter lim="800000"/>
            <a:headEnd/>
            <a:tailEnd/>
          </a:ln>
          <a:effectLst/>
        </p:spPr>
        <p:txBody>
          <a:bodyPr>
            <a:spAutoFit/>
          </a:bodyPr>
          <a:lstStyle/>
          <a:p>
            <a:pPr algn="r">
              <a:lnSpc>
                <a:spcPct val="90000"/>
              </a:lnSpc>
              <a:spcBef>
                <a:spcPct val="30000"/>
              </a:spcBef>
              <a:defRPr/>
            </a:pPr>
            <a:r>
              <a:rPr lang="zh-CN" altLang="en-US" sz="2200" dirty="0">
                <a:latin typeface="+mn-ea"/>
                <a:ea typeface="+mn-ea"/>
              </a:rPr>
              <a:t>更容易</a:t>
            </a:r>
            <a:endParaRPr lang="en-US" sz="2200" dirty="0">
              <a:latin typeface="+mn-ea"/>
              <a:ea typeface="+mn-ea"/>
            </a:endParaRPr>
          </a:p>
          <a:p>
            <a:pPr algn="r">
              <a:lnSpc>
                <a:spcPct val="90000"/>
              </a:lnSpc>
              <a:spcBef>
                <a:spcPct val="30000"/>
              </a:spcBef>
              <a:defRPr/>
            </a:pPr>
            <a:r>
              <a:rPr lang="zh-CN" altLang="en-US" sz="1200" dirty="0">
                <a:latin typeface="+mn-ea"/>
                <a:ea typeface="+mn-ea"/>
              </a:rPr>
              <a:t>寻找和使用信息</a:t>
            </a:r>
            <a:endParaRPr lang="en-US" sz="1200" dirty="0">
              <a:latin typeface="+mn-ea"/>
              <a:ea typeface="+mn-ea"/>
            </a:endParaRPr>
          </a:p>
        </p:txBody>
      </p:sp>
      <p:sp>
        <p:nvSpPr>
          <p:cNvPr id="8" name="Rectangle 38"/>
          <p:cNvSpPr>
            <a:spLocks noChangeArrowheads="1"/>
          </p:cNvSpPr>
          <p:nvPr/>
        </p:nvSpPr>
        <p:spPr bwMode="auto">
          <a:xfrm>
            <a:off x="6096000" y="4216400"/>
            <a:ext cx="1466850" cy="590550"/>
          </a:xfrm>
          <a:prstGeom prst="rect">
            <a:avLst/>
          </a:prstGeom>
          <a:noFill/>
          <a:ln w="9525" algn="ctr">
            <a:noFill/>
            <a:miter lim="800000"/>
            <a:headEnd/>
            <a:tailEnd/>
          </a:ln>
          <a:effectLst/>
        </p:spPr>
        <p:txBody>
          <a:bodyPr wrap="none">
            <a:spAutoFit/>
          </a:bodyPr>
          <a:lstStyle/>
          <a:p>
            <a:pPr>
              <a:lnSpc>
                <a:spcPct val="90000"/>
              </a:lnSpc>
              <a:spcBef>
                <a:spcPct val="30000"/>
              </a:spcBef>
              <a:defRPr/>
            </a:pPr>
            <a:r>
              <a:rPr lang="zh-CN" altLang="en-US" sz="2000" dirty="0">
                <a:latin typeface="+mn-ea"/>
                <a:ea typeface="+mn-ea"/>
              </a:rPr>
              <a:t>更少的投入</a:t>
            </a:r>
            <a:endParaRPr lang="sv-SE" sz="2000" dirty="0">
              <a:latin typeface="+mn-ea"/>
              <a:ea typeface="+mn-ea"/>
            </a:endParaRPr>
          </a:p>
          <a:p>
            <a:pPr>
              <a:lnSpc>
                <a:spcPct val="90000"/>
              </a:lnSpc>
              <a:spcBef>
                <a:spcPct val="30000"/>
              </a:spcBef>
              <a:defRPr/>
            </a:pPr>
            <a:r>
              <a:rPr lang="zh-CN" altLang="en-US" sz="1200" dirty="0">
                <a:latin typeface="+mn-ea"/>
                <a:ea typeface="+mn-ea"/>
              </a:rPr>
              <a:t>优化桌面架构</a:t>
            </a:r>
            <a:endParaRPr lang="en-US" sz="1200" dirty="0">
              <a:latin typeface="+mn-ea"/>
              <a:ea typeface="+mn-ea"/>
            </a:endParaRPr>
          </a:p>
        </p:txBody>
      </p:sp>
      <p:sp>
        <p:nvSpPr>
          <p:cNvPr id="9" name="Rectangle 41"/>
          <p:cNvSpPr>
            <a:spLocks noChangeArrowheads="1"/>
          </p:cNvSpPr>
          <p:nvPr/>
        </p:nvSpPr>
        <p:spPr bwMode="auto">
          <a:xfrm>
            <a:off x="1508125" y="4143375"/>
            <a:ext cx="1878013" cy="619125"/>
          </a:xfrm>
          <a:prstGeom prst="rect">
            <a:avLst/>
          </a:prstGeom>
          <a:noFill/>
          <a:ln w="9525" algn="ctr">
            <a:noFill/>
            <a:miter lim="800000"/>
            <a:headEnd/>
            <a:tailEnd/>
          </a:ln>
          <a:effectLst/>
        </p:spPr>
        <p:txBody>
          <a:bodyPr wrap="none">
            <a:spAutoFit/>
          </a:bodyPr>
          <a:lstStyle/>
          <a:p>
            <a:pPr algn="r">
              <a:lnSpc>
                <a:spcPct val="90000"/>
              </a:lnSpc>
              <a:spcBef>
                <a:spcPct val="30000"/>
              </a:spcBef>
              <a:defRPr/>
            </a:pPr>
            <a:r>
              <a:rPr lang="zh-CN" altLang="en-US" sz="2200" dirty="0">
                <a:latin typeface="+mn-ea"/>
                <a:ea typeface="+mn-ea"/>
              </a:rPr>
              <a:t>更好的互联性</a:t>
            </a:r>
            <a:endParaRPr lang="en-US" sz="2200" dirty="0">
              <a:latin typeface="+mn-ea"/>
              <a:ea typeface="+mn-ea"/>
            </a:endParaRPr>
          </a:p>
          <a:p>
            <a:pPr algn="r">
              <a:lnSpc>
                <a:spcPct val="90000"/>
              </a:lnSpc>
              <a:spcBef>
                <a:spcPct val="30000"/>
              </a:spcBef>
              <a:defRPr/>
            </a:pPr>
            <a:r>
              <a:rPr lang="zh-CN" altLang="en-US" sz="1200" dirty="0">
                <a:latin typeface="+mn-ea"/>
                <a:ea typeface="+mn-ea"/>
              </a:rPr>
              <a:t>增强移动办公能力</a:t>
            </a:r>
            <a:endParaRPr lang="en-US" sz="1200" dirty="0">
              <a:latin typeface="+mn-ea"/>
              <a:ea typeface="+mn-ea"/>
            </a:endParaRPr>
          </a:p>
        </p:txBody>
      </p:sp>
      <p:sp>
        <p:nvSpPr>
          <p:cNvPr id="10" name="Text Box 33"/>
          <p:cNvSpPr txBox="1">
            <a:spLocks noChangeArrowheads="1"/>
          </p:cNvSpPr>
          <p:nvPr/>
        </p:nvSpPr>
        <p:spPr bwMode="auto">
          <a:xfrm>
            <a:off x="2838450" y="5715000"/>
            <a:ext cx="1123950" cy="341313"/>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移动计算</a:t>
            </a:r>
            <a:endParaRPr lang="en-US" dirty="0">
              <a:latin typeface="+mn-ea"/>
              <a:ea typeface="+mn-ea"/>
            </a:endParaRPr>
          </a:p>
        </p:txBody>
      </p:sp>
      <p:sp>
        <p:nvSpPr>
          <p:cNvPr id="11" name="Text Box 33"/>
          <p:cNvSpPr txBox="1">
            <a:spLocks noChangeArrowheads="1"/>
          </p:cNvSpPr>
          <p:nvPr/>
        </p:nvSpPr>
        <p:spPr bwMode="auto">
          <a:xfrm>
            <a:off x="5105400" y="5754688"/>
            <a:ext cx="1123950" cy="341312"/>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可管理性</a:t>
            </a:r>
            <a:endParaRPr lang="en-US" dirty="0">
              <a:latin typeface="+mn-ea"/>
              <a:ea typeface="+mn-ea"/>
            </a:endParaRPr>
          </a:p>
        </p:txBody>
      </p:sp>
      <p:sp>
        <p:nvSpPr>
          <p:cNvPr id="12" name="Text Box 33"/>
          <p:cNvSpPr txBox="1">
            <a:spLocks noChangeArrowheads="1"/>
          </p:cNvSpPr>
          <p:nvPr/>
        </p:nvSpPr>
        <p:spPr bwMode="auto">
          <a:xfrm>
            <a:off x="6705600" y="5799138"/>
            <a:ext cx="1123950" cy="590550"/>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应用程序兼容性</a:t>
            </a:r>
            <a:endParaRPr lang="en-US" dirty="0">
              <a:latin typeface="+mn-ea"/>
              <a:ea typeface="+mn-ea"/>
            </a:endParaRPr>
          </a:p>
        </p:txBody>
      </p:sp>
      <p:sp>
        <p:nvSpPr>
          <p:cNvPr id="13" name="Text Box 33"/>
          <p:cNvSpPr txBox="1">
            <a:spLocks noChangeArrowheads="1"/>
          </p:cNvSpPr>
          <p:nvPr/>
        </p:nvSpPr>
        <p:spPr bwMode="auto">
          <a:xfrm>
            <a:off x="7859713" y="4721225"/>
            <a:ext cx="1123950" cy="590550"/>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软件资产管理</a:t>
            </a:r>
            <a:endParaRPr lang="en-US" dirty="0">
              <a:latin typeface="+mn-ea"/>
              <a:ea typeface="+mn-ea"/>
            </a:endParaRPr>
          </a:p>
        </p:txBody>
      </p:sp>
      <p:sp>
        <p:nvSpPr>
          <p:cNvPr id="14" name="Text Box 33"/>
          <p:cNvSpPr txBox="1">
            <a:spLocks noChangeArrowheads="1"/>
          </p:cNvSpPr>
          <p:nvPr/>
        </p:nvSpPr>
        <p:spPr bwMode="auto">
          <a:xfrm>
            <a:off x="5943600" y="1611313"/>
            <a:ext cx="1447800" cy="341312"/>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安全的使用</a:t>
            </a:r>
            <a:endParaRPr lang="en-US" dirty="0">
              <a:latin typeface="+mn-ea"/>
              <a:ea typeface="+mn-ea"/>
            </a:endParaRPr>
          </a:p>
        </p:txBody>
      </p:sp>
      <p:sp>
        <p:nvSpPr>
          <p:cNvPr id="15" name="Text Box 33"/>
          <p:cNvSpPr txBox="1">
            <a:spLocks noChangeArrowheads="1"/>
          </p:cNvSpPr>
          <p:nvPr/>
        </p:nvSpPr>
        <p:spPr bwMode="auto">
          <a:xfrm>
            <a:off x="7772400" y="1981200"/>
            <a:ext cx="1123950" cy="839788"/>
          </a:xfrm>
          <a:prstGeom prst="rect">
            <a:avLst/>
          </a:prstGeom>
          <a:noFill/>
          <a:ln w="9525" algn="ctr">
            <a:noFill/>
            <a:miter lim="800000"/>
            <a:headEnd/>
            <a:tailEnd/>
          </a:ln>
          <a:effectLst/>
        </p:spPr>
        <p:txBody>
          <a:bodyPr>
            <a:spAutoFit/>
          </a:bodyPr>
          <a:lstStyle/>
          <a:p>
            <a:pPr algn="ctr">
              <a:lnSpc>
                <a:spcPct val="90000"/>
              </a:lnSpc>
              <a:spcBef>
                <a:spcPct val="30000"/>
              </a:spcBef>
              <a:defRPr/>
            </a:pPr>
            <a:r>
              <a:rPr lang="zh-CN" altLang="en-US" dirty="0">
                <a:latin typeface="+mn-ea"/>
                <a:ea typeface="+mn-ea"/>
              </a:rPr>
              <a:t>排错能力和桌面支持能力</a:t>
            </a:r>
            <a:endParaRPr lang="en-US" dirty="0">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1" descr="Arrows-Deployent"/>
          <p:cNvPicPr>
            <a:picLocks noChangeAspect="1" noChangeArrowheads="1"/>
          </p:cNvPicPr>
          <p:nvPr/>
        </p:nvPicPr>
        <p:blipFill>
          <a:blip r:embed="rId3" cstate="print"/>
          <a:srcRect/>
          <a:stretch>
            <a:fillRect/>
          </a:stretch>
        </p:blipFill>
        <p:spPr bwMode="auto">
          <a:xfrm>
            <a:off x="2952750" y="2778125"/>
            <a:ext cx="3190875" cy="2143125"/>
          </a:xfrm>
          <a:prstGeom prst="rect">
            <a:avLst/>
          </a:prstGeom>
          <a:noFill/>
          <a:ln w="9525">
            <a:noFill/>
            <a:miter lim="800000"/>
            <a:headEnd/>
            <a:tailEnd/>
          </a:ln>
        </p:spPr>
      </p:pic>
      <p:sp>
        <p:nvSpPr>
          <p:cNvPr id="2" name="标题 1"/>
          <p:cNvSpPr>
            <a:spLocks noGrp="1"/>
          </p:cNvSpPr>
          <p:nvPr>
            <p:ph type="title"/>
          </p:nvPr>
        </p:nvSpPr>
        <p:spPr>
          <a:prstGeom prst="rect">
            <a:avLst/>
          </a:prstGeom>
        </p:spPr>
        <p:txBody>
          <a:bodyPr/>
          <a:lstStyle/>
          <a:p>
            <a:pPr>
              <a:defRPr/>
            </a:pPr>
            <a:r>
              <a:rPr lang="zh-CN" altLang="en-US" dirty="0" smtClean="0">
                <a:solidFill>
                  <a:schemeClr val="tx1">
                    <a:lumMod val="95000"/>
                  </a:schemeClr>
                </a:solidFill>
              </a:rPr>
              <a:t>微软虚拟化架构</a:t>
            </a:r>
            <a:endParaRPr lang="zh-CN" altLang="en-US" dirty="0">
              <a:solidFill>
                <a:schemeClr val="tx1">
                  <a:lumMod val="95000"/>
                </a:schemeClr>
              </a:solidFill>
            </a:endParaRPr>
          </a:p>
        </p:txBody>
      </p:sp>
      <p:sp>
        <p:nvSpPr>
          <p:cNvPr id="26" name="内容占位符 25"/>
          <p:cNvSpPr>
            <a:spLocks noGrp="1"/>
          </p:cNvSpPr>
          <p:nvPr>
            <p:ph idx="1"/>
          </p:nvPr>
        </p:nvSpPr>
        <p:spPr/>
        <p:txBody>
          <a:bodyPr/>
          <a:lstStyle/>
          <a:p>
            <a:endParaRPr lang="zh-CN" altLang="en-US" dirty="0"/>
          </a:p>
        </p:txBody>
      </p:sp>
      <p:pic>
        <p:nvPicPr>
          <p:cNvPr id="22532" name="Picture 23" descr="Circular-Field"/>
          <p:cNvPicPr>
            <a:picLocks noChangeAspect="1" noChangeArrowheads="1"/>
          </p:cNvPicPr>
          <p:nvPr/>
        </p:nvPicPr>
        <p:blipFill>
          <a:blip r:embed="rId4" cstate="print"/>
          <a:srcRect/>
          <a:stretch>
            <a:fillRect/>
          </a:stretch>
        </p:blipFill>
        <p:spPr bwMode="auto">
          <a:xfrm>
            <a:off x="657225" y="1411288"/>
            <a:ext cx="8226425" cy="5057775"/>
          </a:xfrm>
          <a:prstGeom prst="rect">
            <a:avLst/>
          </a:prstGeom>
          <a:noFill/>
          <a:ln w="9525">
            <a:noFill/>
            <a:miter lim="800000"/>
            <a:headEnd/>
            <a:tailEnd/>
          </a:ln>
        </p:spPr>
      </p:pic>
      <p:pic>
        <p:nvPicPr>
          <p:cNvPr id="22533" name="Picture 23" descr="Circular-Field"/>
          <p:cNvPicPr>
            <a:picLocks noChangeAspect="1" noChangeArrowheads="1"/>
          </p:cNvPicPr>
          <p:nvPr/>
        </p:nvPicPr>
        <p:blipFill>
          <a:blip r:embed="rId4" cstate="print"/>
          <a:srcRect/>
          <a:stretch>
            <a:fillRect/>
          </a:stretch>
        </p:blipFill>
        <p:spPr bwMode="auto">
          <a:xfrm>
            <a:off x="658813" y="1495425"/>
            <a:ext cx="8226425" cy="5057775"/>
          </a:xfrm>
          <a:prstGeom prst="rect">
            <a:avLst/>
          </a:prstGeom>
          <a:noFill/>
          <a:ln w="9525">
            <a:noFill/>
            <a:miter lim="800000"/>
            <a:headEnd/>
            <a:tailEnd/>
          </a:ln>
        </p:spPr>
      </p:pic>
      <p:pic>
        <p:nvPicPr>
          <p:cNvPr id="6" name="Picture 5" descr="Desktop-SoftGrid"/>
          <p:cNvPicPr>
            <a:picLocks noChangeAspect="1" noChangeArrowheads="1"/>
          </p:cNvPicPr>
          <p:nvPr/>
        </p:nvPicPr>
        <p:blipFill>
          <a:blip r:embed="rId5" cstate="print"/>
          <a:srcRect/>
          <a:stretch>
            <a:fillRect/>
          </a:stretch>
        </p:blipFill>
        <p:spPr bwMode="auto">
          <a:xfrm>
            <a:off x="5695950" y="4594225"/>
            <a:ext cx="1590675" cy="1722438"/>
          </a:xfrm>
          <a:prstGeom prst="rect">
            <a:avLst/>
          </a:prstGeom>
          <a:noFill/>
          <a:ln w="9525">
            <a:noFill/>
            <a:miter lim="800000"/>
            <a:headEnd/>
            <a:tailEnd/>
          </a:ln>
        </p:spPr>
      </p:pic>
      <p:pic>
        <p:nvPicPr>
          <p:cNvPr id="22535" name="Picture 6" descr="Desktop-TS-Client"/>
          <p:cNvPicPr>
            <a:picLocks noChangeAspect="1" noChangeArrowheads="1"/>
          </p:cNvPicPr>
          <p:nvPr/>
        </p:nvPicPr>
        <p:blipFill>
          <a:blip r:embed="rId6" cstate="print"/>
          <a:srcRect/>
          <a:stretch>
            <a:fillRect/>
          </a:stretch>
        </p:blipFill>
        <p:spPr bwMode="auto">
          <a:xfrm>
            <a:off x="1609725" y="2066925"/>
            <a:ext cx="1590675" cy="1722438"/>
          </a:xfrm>
          <a:prstGeom prst="rect">
            <a:avLst/>
          </a:prstGeom>
          <a:noFill/>
          <a:ln w="9525">
            <a:noFill/>
            <a:miter lim="800000"/>
            <a:headEnd/>
            <a:tailEnd/>
          </a:ln>
        </p:spPr>
      </p:pic>
      <p:pic>
        <p:nvPicPr>
          <p:cNvPr id="22536" name="Picture 7" descr="Desktop-Virtual"/>
          <p:cNvPicPr>
            <a:picLocks noChangeAspect="1" noChangeArrowheads="1"/>
          </p:cNvPicPr>
          <p:nvPr/>
        </p:nvPicPr>
        <p:blipFill>
          <a:blip r:embed="rId7" cstate="print"/>
          <a:srcRect/>
          <a:stretch>
            <a:fillRect/>
          </a:stretch>
        </p:blipFill>
        <p:spPr bwMode="auto">
          <a:xfrm>
            <a:off x="1825625" y="4411663"/>
            <a:ext cx="1406525" cy="1557337"/>
          </a:xfrm>
          <a:prstGeom prst="rect">
            <a:avLst/>
          </a:prstGeom>
          <a:noFill/>
          <a:ln w="9525">
            <a:noFill/>
            <a:miter lim="800000"/>
            <a:headEnd/>
            <a:tailEnd/>
          </a:ln>
        </p:spPr>
      </p:pic>
      <p:pic>
        <p:nvPicPr>
          <p:cNvPr id="22537" name="Picture 11" descr="Logo-Terminal-Services"/>
          <p:cNvPicPr>
            <a:picLocks noChangeAspect="1" noChangeArrowheads="1"/>
          </p:cNvPicPr>
          <p:nvPr/>
        </p:nvPicPr>
        <p:blipFill>
          <a:blip r:embed="rId8" cstate="print">
            <a:duotone>
              <a:prstClr val="black"/>
              <a:schemeClr val="accent1">
                <a:tint val="45000"/>
                <a:satMod val="400000"/>
              </a:schemeClr>
            </a:duotone>
          </a:blip>
          <a:stretch>
            <a:fillRect/>
          </a:stretch>
        </p:blipFill>
        <p:spPr bwMode="auto">
          <a:xfrm>
            <a:off x="214282" y="3000372"/>
            <a:ext cx="1596530" cy="357190"/>
          </a:xfrm>
          <a:prstGeom prst="rect">
            <a:avLst/>
          </a:prstGeom>
          <a:noFill/>
          <a:ln>
            <a:noFill/>
          </a:ln>
        </p:spPr>
      </p:pic>
      <p:pic>
        <p:nvPicPr>
          <p:cNvPr id="22538" name="Picture 12" descr="Logo-Virtual-PC"/>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642910" y="5207015"/>
            <a:ext cx="936625" cy="365125"/>
          </a:xfrm>
          <a:prstGeom prst="rect">
            <a:avLst/>
          </a:prstGeom>
          <a:noFill/>
          <a:ln w="9525">
            <a:noFill/>
            <a:miter lim="800000"/>
            <a:headEnd/>
            <a:tailEnd/>
          </a:ln>
        </p:spPr>
      </p:pic>
      <p:pic>
        <p:nvPicPr>
          <p:cNvPr id="22539" name="Picture 13" descr="Logo-Virtual-Server-2005-R2"/>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7372350" y="2152650"/>
            <a:ext cx="1663700" cy="322263"/>
          </a:xfrm>
          <a:prstGeom prst="rect">
            <a:avLst/>
          </a:prstGeom>
          <a:noFill/>
          <a:ln w="9525">
            <a:noFill/>
            <a:miter lim="800000"/>
            <a:headEnd/>
            <a:tailEnd/>
          </a:ln>
        </p:spPr>
      </p:pic>
      <p:pic>
        <p:nvPicPr>
          <p:cNvPr id="22540" name="Picture 15" descr="Server-Physical-Single"/>
          <p:cNvPicPr>
            <a:picLocks noChangeAspect="1" noChangeArrowheads="1"/>
          </p:cNvPicPr>
          <p:nvPr/>
        </p:nvPicPr>
        <p:blipFill>
          <a:blip r:embed="rId11" cstate="print"/>
          <a:srcRect/>
          <a:stretch>
            <a:fillRect/>
          </a:stretch>
        </p:blipFill>
        <p:spPr bwMode="auto">
          <a:xfrm>
            <a:off x="5911850" y="2160588"/>
            <a:ext cx="1365250" cy="1082675"/>
          </a:xfrm>
          <a:prstGeom prst="rect">
            <a:avLst/>
          </a:prstGeom>
          <a:noFill/>
          <a:ln w="9525">
            <a:noFill/>
            <a:miter lim="800000"/>
            <a:headEnd/>
            <a:tailEnd/>
          </a:ln>
        </p:spPr>
      </p:pic>
      <p:pic>
        <p:nvPicPr>
          <p:cNvPr id="22541" name="Picture 16" descr="Servers-Virtual-Two"/>
          <p:cNvPicPr>
            <a:picLocks noChangeAspect="1" noChangeArrowheads="1"/>
          </p:cNvPicPr>
          <p:nvPr/>
        </p:nvPicPr>
        <p:blipFill>
          <a:blip r:embed="rId12" cstate="print"/>
          <a:srcRect/>
          <a:stretch>
            <a:fillRect/>
          </a:stretch>
        </p:blipFill>
        <p:spPr bwMode="auto">
          <a:xfrm>
            <a:off x="5911850" y="1474788"/>
            <a:ext cx="1365250" cy="1265237"/>
          </a:xfrm>
          <a:prstGeom prst="rect">
            <a:avLst/>
          </a:prstGeom>
          <a:noFill/>
          <a:ln w="9525">
            <a:noFill/>
            <a:miter lim="800000"/>
            <a:headEnd/>
            <a:tailEnd/>
          </a:ln>
        </p:spPr>
      </p:pic>
      <p:sp>
        <p:nvSpPr>
          <p:cNvPr id="16" name="Rectangle 19"/>
          <p:cNvSpPr>
            <a:spLocks noChangeArrowheads="1"/>
          </p:cNvSpPr>
          <p:nvPr/>
        </p:nvSpPr>
        <p:spPr bwMode="auto">
          <a:xfrm>
            <a:off x="7292975" y="1658928"/>
            <a:ext cx="1622425" cy="341312"/>
          </a:xfrm>
          <a:prstGeom prst="rect">
            <a:avLst/>
          </a:prstGeom>
          <a:noFill/>
          <a:ln w="9525">
            <a:noFill/>
            <a:miter lim="800000"/>
            <a:headEnd/>
            <a:tailEnd/>
          </a:ln>
        </p:spPr>
        <p:txBody>
          <a:bodyPr>
            <a:spAutoFit/>
          </a:bodyPr>
          <a:lstStyle/>
          <a:p>
            <a:pPr algn="ctr" eaLnBrk="0" hangingPunct="0">
              <a:lnSpc>
                <a:spcPct val="90000"/>
              </a:lnSpc>
              <a:defRPr/>
            </a:pPr>
            <a:r>
              <a:rPr lang="zh-CN" alt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服务器虚拟化</a:t>
            </a:r>
            <a:endParaRPr 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p:txBody>
      </p:sp>
      <p:sp>
        <p:nvSpPr>
          <p:cNvPr id="17" name="Rectangle 20"/>
          <p:cNvSpPr>
            <a:spLocks noChangeArrowheads="1"/>
          </p:cNvSpPr>
          <p:nvPr/>
        </p:nvSpPr>
        <p:spPr bwMode="auto">
          <a:xfrm>
            <a:off x="6943725" y="4738688"/>
            <a:ext cx="1865313" cy="341312"/>
          </a:xfrm>
          <a:prstGeom prst="rect">
            <a:avLst/>
          </a:prstGeom>
          <a:noFill/>
          <a:ln w="9525">
            <a:noFill/>
            <a:miter lim="800000"/>
            <a:headEnd/>
            <a:tailEnd/>
          </a:ln>
        </p:spPr>
        <p:txBody>
          <a:bodyPr>
            <a:spAutoFit/>
          </a:bodyPr>
          <a:lstStyle/>
          <a:p>
            <a:pPr algn="ctr" eaLnBrk="0" hangingPunct="0">
              <a:lnSpc>
                <a:spcPct val="90000"/>
              </a:lnSpc>
              <a:defRPr/>
            </a:pPr>
            <a:r>
              <a:rPr lang="zh-CN" alt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应用程序虚拟化</a:t>
            </a:r>
            <a:endParaRPr 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p:txBody>
      </p:sp>
      <p:sp>
        <p:nvSpPr>
          <p:cNvPr id="18" name="Rectangle 21"/>
          <p:cNvSpPr>
            <a:spLocks noChangeArrowheads="1"/>
          </p:cNvSpPr>
          <p:nvPr/>
        </p:nvSpPr>
        <p:spPr bwMode="auto">
          <a:xfrm>
            <a:off x="228600" y="4792663"/>
            <a:ext cx="1638300" cy="341312"/>
          </a:xfrm>
          <a:prstGeom prst="rect">
            <a:avLst/>
          </a:prstGeom>
          <a:noFill/>
          <a:ln w="9525">
            <a:noFill/>
            <a:miter lim="800000"/>
            <a:headEnd/>
            <a:tailEnd/>
          </a:ln>
        </p:spPr>
        <p:txBody>
          <a:bodyPr>
            <a:spAutoFit/>
          </a:bodyPr>
          <a:lstStyle/>
          <a:p>
            <a:pPr algn="ctr" eaLnBrk="0" hangingPunct="0">
              <a:lnSpc>
                <a:spcPct val="90000"/>
              </a:lnSpc>
              <a:defRPr/>
            </a:pPr>
            <a:r>
              <a:rPr lang="zh-CN" alt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桌面机虚拟化</a:t>
            </a:r>
            <a:endParaRPr 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p:txBody>
      </p:sp>
      <p:sp>
        <p:nvSpPr>
          <p:cNvPr id="19" name="Rectangle 22"/>
          <p:cNvSpPr>
            <a:spLocks noChangeArrowheads="1"/>
          </p:cNvSpPr>
          <p:nvPr/>
        </p:nvSpPr>
        <p:spPr bwMode="auto">
          <a:xfrm>
            <a:off x="76200" y="2449513"/>
            <a:ext cx="1679575" cy="341312"/>
          </a:xfrm>
          <a:prstGeom prst="rect">
            <a:avLst/>
          </a:prstGeom>
          <a:noFill/>
          <a:ln w="9525">
            <a:noFill/>
            <a:miter lim="800000"/>
            <a:headEnd/>
            <a:tailEnd/>
          </a:ln>
        </p:spPr>
        <p:txBody>
          <a:bodyPr>
            <a:spAutoFit/>
          </a:bodyPr>
          <a:lstStyle/>
          <a:p>
            <a:pPr algn="ctr" eaLnBrk="0" hangingPunct="0">
              <a:lnSpc>
                <a:spcPct val="90000"/>
              </a:lnSpc>
              <a:defRPr/>
            </a:pPr>
            <a:r>
              <a:rPr lang="zh-CN" alt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界面虚拟化</a:t>
            </a:r>
            <a:endParaRPr lang="en-US" b="1" dirty="0">
              <a:solidFill>
                <a:srgbClr val="FEB454"/>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p:txBody>
      </p:sp>
      <p:pic>
        <p:nvPicPr>
          <p:cNvPr id="22546" name="Picture 42" descr="Arrows-Monitoring"/>
          <p:cNvPicPr>
            <a:picLocks noChangeAspect="1" noChangeArrowheads="1"/>
          </p:cNvPicPr>
          <p:nvPr/>
        </p:nvPicPr>
        <p:blipFill>
          <a:blip r:embed="rId13" cstate="print"/>
          <a:srcRect/>
          <a:stretch>
            <a:fillRect/>
          </a:stretch>
        </p:blipFill>
        <p:spPr bwMode="auto">
          <a:xfrm>
            <a:off x="2908300" y="2801938"/>
            <a:ext cx="3190875" cy="2143125"/>
          </a:xfrm>
          <a:prstGeom prst="rect">
            <a:avLst/>
          </a:prstGeom>
          <a:noFill/>
          <a:ln w="9525">
            <a:noFill/>
            <a:miter lim="800000"/>
            <a:headEnd/>
            <a:tailEnd/>
          </a:ln>
        </p:spPr>
      </p:pic>
      <p:pic>
        <p:nvPicPr>
          <p:cNvPr id="24" name="图片 23" descr="1.PNG"/>
          <p:cNvPicPr>
            <a:picLocks noChangeAspect="1"/>
          </p:cNvPicPr>
          <p:nvPr/>
        </p:nvPicPr>
        <p:blipFill>
          <a:blip r:embed="rId14" cstate="print">
            <a:duotone>
              <a:prstClr val="black"/>
              <a:schemeClr val="accent1">
                <a:tint val="45000"/>
                <a:satMod val="400000"/>
              </a:schemeClr>
            </a:duotone>
          </a:blip>
          <a:srcRect/>
          <a:stretch>
            <a:fillRect/>
          </a:stretch>
        </p:blipFill>
        <p:spPr bwMode="auto">
          <a:xfrm>
            <a:off x="7143768" y="5000636"/>
            <a:ext cx="1782763" cy="501650"/>
          </a:xfrm>
          <a:prstGeom prst="rect">
            <a:avLst/>
          </a:prstGeom>
          <a:noFill/>
          <a:ln w="9525">
            <a:noFill/>
            <a:miter lim="800000"/>
            <a:headEnd/>
            <a:tailEnd/>
          </a:ln>
        </p:spPr>
      </p:pic>
      <p:pic>
        <p:nvPicPr>
          <p:cNvPr id="21" name="Picture 47" descr="C:\Users\maxher\Documents\VDI collateral\Logos\logos\WS08-HypeV_h_rgb.png"/>
          <p:cNvPicPr>
            <a:picLocks noChangeAspect="1"/>
          </p:cNvPicPr>
          <p:nvPr/>
        </p:nvPicPr>
        <p:blipFill>
          <a:blip r:embed="rId15" cstate="print"/>
          <a:srcRect/>
          <a:stretch>
            <a:fillRect/>
          </a:stretch>
        </p:blipFill>
        <p:spPr bwMode="auto">
          <a:xfrm>
            <a:off x="7429520" y="2571744"/>
            <a:ext cx="1571636" cy="35164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97" y="190683"/>
            <a:ext cx="9075503" cy="609600"/>
          </a:xfrm>
        </p:spPr>
        <p:txBody>
          <a:bodyPr>
            <a:normAutofit fontScale="90000"/>
          </a:bodyPr>
          <a:lstStyle/>
          <a:p>
            <a:pPr>
              <a:defRPr/>
            </a:pPr>
            <a:r>
              <a:rPr altLang="zh-CN" sz="2800" b="1" dirty="0" smtClean="0">
                <a:solidFill>
                  <a:schemeClr val="tx1"/>
                </a:solidFill>
                <a:latin typeface="微软雅黑" pitchFamily="34" charset="-122"/>
                <a:ea typeface="微软雅黑" pitchFamily="34" charset="-122"/>
                <a:cs typeface="Tahoma" pitchFamily="34" charset="0"/>
              </a:rPr>
              <a:t>Microsoft Application Virtualization</a:t>
            </a:r>
            <a:r>
              <a:rPr lang="en-US" altLang="zh-CN" sz="2800" b="1" dirty="0" smtClean="0">
                <a:solidFill>
                  <a:schemeClr val="tx1"/>
                </a:solidFill>
                <a:latin typeface="微软雅黑" pitchFamily="34" charset="-122"/>
                <a:ea typeface="微软雅黑" pitchFamily="34" charset="-122"/>
                <a:cs typeface="Tahoma" pitchFamily="34" charset="0"/>
              </a:rPr>
              <a:t/>
            </a:r>
            <a:br>
              <a:rPr lang="en-US" altLang="zh-CN" sz="2800" b="1" dirty="0" smtClean="0">
                <a:solidFill>
                  <a:schemeClr val="tx1"/>
                </a:solidFill>
                <a:latin typeface="微软雅黑" pitchFamily="34" charset="-122"/>
                <a:ea typeface="微软雅黑" pitchFamily="34" charset="-122"/>
                <a:cs typeface="Tahoma" pitchFamily="34" charset="0"/>
              </a:rPr>
            </a:br>
            <a:r>
              <a:rPr lang="zh-CN" altLang="en-US" sz="2800" b="1" dirty="0" smtClean="0">
                <a:solidFill>
                  <a:schemeClr val="tx1"/>
                </a:solidFill>
                <a:latin typeface="微软雅黑" pitchFamily="34" charset="-122"/>
                <a:ea typeface="微软雅黑" pitchFamily="34" charset="-122"/>
                <a:cs typeface="Tahoma" pitchFamily="34" charset="0"/>
              </a:rPr>
              <a:t>为企业带来的好处</a:t>
            </a:r>
            <a:endParaRPr lang="zh-CN" altLang="en-US" sz="2800" b="1" dirty="0">
              <a:solidFill>
                <a:schemeClr val="tx1"/>
              </a:solidFill>
              <a:latin typeface="微软雅黑" pitchFamily="34" charset="-122"/>
              <a:ea typeface="微软雅黑" pitchFamily="34" charset="-122"/>
              <a:cs typeface="Tahoma" pitchFamily="34" charset="0"/>
            </a:endParaRPr>
          </a:p>
        </p:txBody>
      </p:sp>
      <p:sp>
        <p:nvSpPr>
          <p:cNvPr id="23555" name="Rectangle 5"/>
          <p:cNvSpPr>
            <a:spLocks noChangeArrowheads="1"/>
          </p:cNvSpPr>
          <p:nvPr/>
        </p:nvSpPr>
        <p:spPr bwMode="auto">
          <a:xfrm>
            <a:off x="4614863" y="3898900"/>
            <a:ext cx="2254250" cy="369888"/>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实现业务应用的延续</a:t>
            </a:r>
          </a:p>
        </p:txBody>
      </p:sp>
      <p:sp>
        <p:nvSpPr>
          <p:cNvPr id="23556" name="Rectangle 6"/>
          <p:cNvSpPr>
            <a:spLocks noChangeArrowheads="1"/>
          </p:cNvSpPr>
          <p:nvPr/>
        </p:nvSpPr>
        <p:spPr bwMode="auto">
          <a:xfrm>
            <a:off x="4759325" y="1128713"/>
            <a:ext cx="2133600" cy="646112"/>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简化和加速应用和操作系统的迁移</a:t>
            </a:r>
          </a:p>
        </p:txBody>
      </p:sp>
      <p:sp>
        <p:nvSpPr>
          <p:cNvPr id="23557" name="Rectangle 8"/>
          <p:cNvSpPr>
            <a:spLocks noChangeArrowheads="1"/>
          </p:cNvSpPr>
          <p:nvPr/>
        </p:nvSpPr>
        <p:spPr bwMode="auto">
          <a:xfrm>
            <a:off x="77788" y="4048125"/>
            <a:ext cx="2482850" cy="369888"/>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集中终端服务服务器</a:t>
            </a:r>
          </a:p>
        </p:txBody>
      </p:sp>
      <p:sp>
        <p:nvSpPr>
          <p:cNvPr id="23558" name="Rectangle 20"/>
          <p:cNvSpPr>
            <a:spLocks noChangeArrowheads="1"/>
          </p:cNvSpPr>
          <p:nvPr/>
        </p:nvSpPr>
        <p:spPr bwMode="auto">
          <a:xfrm>
            <a:off x="7005638" y="3884613"/>
            <a:ext cx="1774825" cy="646112"/>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实现用户漫游和座位共享</a:t>
            </a:r>
          </a:p>
        </p:txBody>
      </p:sp>
      <p:sp>
        <p:nvSpPr>
          <p:cNvPr id="23559" name="Rectangle 22"/>
          <p:cNvSpPr>
            <a:spLocks noChangeArrowheads="1"/>
          </p:cNvSpPr>
          <p:nvPr/>
        </p:nvSpPr>
        <p:spPr bwMode="auto">
          <a:xfrm>
            <a:off x="6935788" y="1109663"/>
            <a:ext cx="2208212" cy="646112"/>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降低应用兼容性问题，减少测试</a:t>
            </a:r>
          </a:p>
        </p:txBody>
      </p:sp>
      <p:sp>
        <p:nvSpPr>
          <p:cNvPr id="23560" name="Rectangle 23"/>
          <p:cNvSpPr>
            <a:spLocks noChangeArrowheads="1"/>
          </p:cNvSpPr>
          <p:nvPr/>
        </p:nvSpPr>
        <p:spPr bwMode="auto">
          <a:xfrm>
            <a:off x="2819400" y="3957638"/>
            <a:ext cx="1600200" cy="646112"/>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减少支持热线的工作量</a:t>
            </a:r>
          </a:p>
        </p:txBody>
      </p:sp>
      <p:sp>
        <p:nvSpPr>
          <p:cNvPr id="23561" name="Rectangle 26"/>
          <p:cNvSpPr>
            <a:spLocks noChangeArrowheads="1"/>
          </p:cNvSpPr>
          <p:nvPr/>
        </p:nvSpPr>
        <p:spPr bwMode="auto">
          <a:xfrm>
            <a:off x="2322513" y="1152525"/>
            <a:ext cx="2057400" cy="646113"/>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实现统一的标准化的稳定映像</a:t>
            </a:r>
          </a:p>
        </p:txBody>
      </p:sp>
      <p:sp>
        <p:nvSpPr>
          <p:cNvPr id="23562" name="Rectangle 28"/>
          <p:cNvSpPr>
            <a:spLocks noChangeArrowheads="1"/>
          </p:cNvSpPr>
          <p:nvPr/>
        </p:nvSpPr>
        <p:spPr bwMode="auto">
          <a:xfrm>
            <a:off x="101600" y="1171575"/>
            <a:ext cx="2466975" cy="369888"/>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cs typeface="Arial" pitchFamily="34" charset="0"/>
              </a:rPr>
              <a:t>减少管理应用的成本</a:t>
            </a:r>
          </a:p>
        </p:txBody>
      </p:sp>
      <p:pic>
        <p:nvPicPr>
          <p:cNvPr id="23563" name="Picture 8" descr="\\.PSF\Parallels Share\MDOP 'Deep Dive' Presentation 2007-03\Icon-Help-Desk.png"/>
          <p:cNvPicPr>
            <a:picLocks noChangeAspect="1" noChangeArrowheads="1"/>
          </p:cNvPicPr>
          <p:nvPr/>
        </p:nvPicPr>
        <p:blipFill>
          <a:blip r:embed="rId3" cstate="print"/>
          <a:srcRect/>
          <a:stretch>
            <a:fillRect/>
          </a:stretch>
        </p:blipFill>
        <p:spPr bwMode="auto">
          <a:xfrm>
            <a:off x="3013075" y="5019675"/>
            <a:ext cx="1066800" cy="1152525"/>
          </a:xfrm>
          <a:prstGeom prst="rect">
            <a:avLst/>
          </a:prstGeom>
          <a:noFill/>
          <a:ln w="9525">
            <a:noFill/>
            <a:miter lim="800000"/>
            <a:headEnd/>
            <a:tailEnd/>
          </a:ln>
        </p:spPr>
      </p:pic>
      <p:pic>
        <p:nvPicPr>
          <p:cNvPr id="23564" name="Picture 9" descr="\\.PSF\Parallels Share\MDOP 'Deep Dive' Presentation 2007-03\Icon-Free-Seating.png"/>
          <p:cNvPicPr>
            <a:picLocks noChangeAspect="1" noChangeArrowheads="1"/>
          </p:cNvPicPr>
          <p:nvPr/>
        </p:nvPicPr>
        <p:blipFill>
          <a:blip r:embed="rId4" cstate="print"/>
          <a:srcRect/>
          <a:stretch>
            <a:fillRect/>
          </a:stretch>
        </p:blipFill>
        <p:spPr bwMode="auto">
          <a:xfrm>
            <a:off x="7289800" y="4821238"/>
            <a:ext cx="1295400" cy="1381125"/>
          </a:xfrm>
          <a:prstGeom prst="rect">
            <a:avLst/>
          </a:prstGeom>
          <a:noFill/>
          <a:ln w="9525">
            <a:noFill/>
            <a:miter lim="800000"/>
            <a:headEnd/>
            <a:tailEnd/>
          </a:ln>
        </p:spPr>
      </p:pic>
      <p:pic>
        <p:nvPicPr>
          <p:cNvPr id="23565" name="Picture 11" descr="\\.PSF\Parallels Share\MDOP 'Deep Dive' Presentation 2007-03\Icon-Migrations.png"/>
          <p:cNvPicPr>
            <a:picLocks noChangeAspect="1" noChangeArrowheads="1"/>
          </p:cNvPicPr>
          <p:nvPr/>
        </p:nvPicPr>
        <p:blipFill>
          <a:blip r:embed="rId5" cstate="print"/>
          <a:srcRect/>
          <a:stretch>
            <a:fillRect/>
          </a:stretch>
        </p:blipFill>
        <p:spPr bwMode="auto">
          <a:xfrm>
            <a:off x="4876800" y="2028825"/>
            <a:ext cx="1371600" cy="1344613"/>
          </a:xfrm>
          <a:prstGeom prst="rect">
            <a:avLst/>
          </a:prstGeom>
          <a:noFill/>
          <a:ln w="9525">
            <a:noFill/>
            <a:miter lim="800000"/>
            <a:headEnd/>
            <a:tailEnd/>
          </a:ln>
        </p:spPr>
      </p:pic>
      <p:pic>
        <p:nvPicPr>
          <p:cNvPr id="23566" name="Picture 14" descr="\\.PSF\Parallels Share\MDOP 'Deep Dive' Presentation 2007-03\Icon-Continuity.png"/>
          <p:cNvPicPr>
            <a:picLocks noChangeAspect="1" noChangeArrowheads="1"/>
          </p:cNvPicPr>
          <p:nvPr/>
        </p:nvPicPr>
        <p:blipFill>
          <a:blip r:embed="rId6" cstate="print"/>
          <a:srcRect/>
          <a:stretch>
            <a:fillRect/>
          </a:stretch>
        </p:blipFill>
        <p:spPr bwMode="auto">
          <a:xfrm>
            <a:off x="4760913" y="4711700"/>
            <a:ext cx="1362075" cy="1323975"/>
          </a:xfrm>
          <a:prstGeom prst="rect">
            <a:avLst/>
          </a:prstGeom>
          <a:noFill/>
          <a:ln w="9525">
            <a:noFill/>
            <a:miter lim="800000"/>
            <a:headEnd/>
            <a:tailEnd/>
          </a:ln>
        </p:spPr>
      </p:pic>
      <p:pic>
        <p:nvPicPr>
          <p:cNvPr id="23567" name="Picture 15" descr="\\.PSF\Parallels Share\MDOP 'Deep Dive' Presentation 2007-03\Icon-Conflicts.png"/>
          <p:cNvPicPr>
            <a:picLocks noChangeAspect="1" noChangeArrowheads="1"/>
          </p:cNvPicPr>
          <p:nvPr/>
        </p:nvPicPr>
        <p:blipFill>
          <a:blip r:embed="rId7" cstate="print"/>
          <a:srcRect/>
          <a:stretch>
            <a:fillRect/>
          </a:stretch>
        </p:blipFill>
        <p:spPr bwMode="auto">
          <a:xfrm>
            <a:off x="7343775" y="2051050"/>
            <a:ext cx="1066800" cy="1116013"/>
          </a:xfrm>
          <a:prstGeom prst="rect">
            <a:avLst/>
          </a:prstGeom>
          <a:noFill/>
          <a:ln w="9525">
            <a:noFill/>
            <a:miter lim="800000"/>
            <a:headEnd/>
            <a:tailEnd/>
          </a:ln>
        </p:spPr>
      </p:pic>
      <p:pic>
        <p:nvPicPr>
          <p:cNvPr id="23568" name="Picture 16" descr="\\.PSF\Parallels Share\MDOP 'Deep Dive' Presentation 2007-03\Icon-Images.png"/>
          <p:cNvPicPr>
            <a:picLocks noChangeAspect="1" noChangeArrowheads="1"/>
          </p:cNvPicPr>
          <p:nvPr/>
        </p:nvPicPr>
        <p:blipFill>
          <a:blip r:embed="rId8" cstate="print"/>
          <a:srcRect/>
          <a:stretch>
            <a:fillRect/>
          </a:stretch>
        </p:blipFill>
        <p:spPr bwMode="auto">
          <a:xfrm>
            <a:off x="2546350" y="2132013"/>
            <a:ext cx="1314450" cy="1330325"/>
          </a:xfrm>
          <a:prstGeom prst="rect">
            <a:avLst/>
          </a:prstGeom>
          <a:noFill/>
          <a:ln w="9525">
            <a:noFill/>
            <a:miter lim="800000"/>
            <a:headEnd/>
            <a:tailEnd/>
          </a:ln>
        </p:spPr>
      </p:pic>
      <p:pic>
        <p:nvPicPr>
          <p:cNvPr id="23569" name="Picture 17" descr="\\.PSF\Parallels Share\MDOP 'Deep Dive' Presentation 2007-03\Icon-TS.png"/>
          <p:cNvPicPr>
            <a:picLocks noChangeAspect="1" noChangeArrowheads="1"/>
          </p:cNvPicPr>
          <p:nvPr/>
        </p:nvPicPr>
        <p:blipFill>
          <a:blip r:embed="rId9" cstate="print"/>
          <a:srcRect/>
          <a:stretch>
            <a:fillRect/>
          </a:stretch>
        </p:blipFill>
        <p:spPr bwMode="auto">
          <a:xfrm>
            <a:off x="622300" y="4941888"/>
            <a:ext cx="1173163" cy="1228725"/>
          </a:xfrm>
          <a:prstGeom prst="rect">
            <a:avLst/>
          </a:prstGeom>
          <a:noFill/>
          <a:ln w="9525">
            <a:noFill/>
            <a:miter lim="800000"/>
            <a:headEnd/>
            <a:tailEnd/>
          </a:ln>
        </p:spPr>
      </p:pic>
      <p:pic>
        <p:nvPicPr>
          <p:cNvPr id="23570" name="Picture 19" descr="\\.PSF\Parallels Share\MDOP 'Deep Dive' Presentation 2007-03\Lifecycle.png"/>
          <p:cNvPicPr>
            <a:picLocks noChangeAspect="1" noChangeArrowheads="1"/>
          </p:cNvPicPr>
          <p:nvPr/>
        </p:nvPicPr>
        <p:blipFill>
          <a:blip r:embed="rId10" cstate="print"/>
          <a:srcRect/>
          <a:stretch>
            <a:fillRect/>
          </a:stretch>
        </p:blipFill>
        <p:spPr bwMode="auto">
          <a:xfrm>
            <a:off x="457200" y="2135188"/>
            <a:ext cx="1600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altLang="zh-CN" dirty="0" smtClean="0">
                <a:solidFill>
                  <a:schemeClr val="tx1">
                    <a:lumMod val="95000"/>
                  </a:schemeClr>
                </a:solidFill>
              </a:rPr>
              <a:t>Microsoft </a:t>
            </a:r>
            <a:r>
              <a:rPr lang="zh-CN" altLang="en-US" dirty="0" smtClean="0">
                <a:solidFill>
                  <a:schemeClr val="tx1">
                    <a:lumMod val="95000"/>
                  </a:schemeClr>
                </a:solidFill>
              </a:rPr>
              <a:t>应用程序虚拟化</a:t>
            </a:r>
            <a:endParaRPr lang="zh-CN" altLang="en-US" dirty="0">
              <a:solidFill>
                <a:schemeClr val="tx1">
                  <a:lumMod val="95000"/>
                </a:schemeClr>
              </a:solidFill>
            </a:endParaRPr>
          </a:p>
        </p:txBody>
      </p:sp>
      <p:graphicFrame>
        <p:nvGraphicFramePr>
          <p:cNvPr id="4" name="Diagram 9"/>
          <p:cNvGraphicFramePr/>
          <p:nvPr/>
        </p:nvGraphicFramePr>
        <p:xfrm>
          <a:off x="457200" y="1641220"/>
          <a:ext cx="38862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wclient-prc\tech$\Document\MDOP\Softricity\SoftGrid.com\GraphicsLibrary\Illustrations\SoftGrid-Platform.jpg"/>
          <p:cNvPicPr>
            <a:picLocks noChangeAspect="1" noChangeArrowheads="1"/>
          </p:cNvPicPr>
          <p:nvPr/>
        </p:nvPicPr>
        <p:blipFill>
          <a:blip r:embed="rId7" cstate="print"/>
          <a:srcRect/>
          <a:stretch>
            <a:fillRect/>
          </a:stretch>
        </p:blipFill>
        <p:spPr bwMode="auto">
          <a:xfrm>
            <a:off x="4419600" y="1412875"/>
            <a:ext cx="4632325" cy="3886200"/>
          </a:xfrm>
          <a:prstGeom prst="rect">
            <a:avLst/>
          </a:prstGeom>
          <a:ln>
            <a:noFill/>
          </a:ln>
          <a:effectLst>
            <a:outerShdw blurRad="292100" dist="139700" dir="2700000" algn="tl" rotWithShape="0">
              <a:srgbClr val="333333">
                <a:alpha val="65000"/>
              </a:srgbClr>
            </a:outerShdw>
          </a:effectLst>
        </p:spPr>
      </p:pic>
      <p:pic>
        <p:nvPicPr>
          <p:cNvPr id="6" name="Picture 3" descr="\\.PSF\Parallels Share\MDOP 'Deep Dive' Presentation 2007-03\Sequencing-Process-Vertical.png"/>
          <p:cNvPicPr>
            <a:picLocks noChangeAspect="1" noChangeArrowheads="1"/>
          </p:cNvPicPr>
          <p:nvPr/>
        </p:nvPicPr>
        <p:blipFill>
          <a:blip r:embed="rId8" cstate="print"/>
          <a:srcRect/>
          <a:stretch>
            <a:fillRect/>
          </a:stretch>
        </p:blipFill>
        <p:spPr bwMode="auto">
          <a:xfrm>
            <a:off x="1143000" y="1717675"/>
            <a:ext cx="2189163" cy="3276600"/>
          </a:xfrm>
          <a:prstGeom prst="rect">
            <a:avLst/>
          </a:prstGeom>
          <a:noFill/>
          <a:ln w="9525">
            <a:noFill/>
            <a:miter lim="800000"/>
            <a:headEnd/>
            <a:tailEnd/>
          </a:ln>
        </p:spPr>
      </p:pic>
      <p:pic>
        <p:nvPicPr>
          <p:cNvPr id="7" name="Picture 4" descr="\\.PSF\Parallels Share\MDOP 'Deep Dive' Presentation 2007-03\Management-Architecture.png"/>
          <p:cNvPicPr>
            <a:picLocks noChangeAspect="1" noChangeArrowheads="1"/>
          </p:cNvPicPr>
          <p:nvPr/>
        </p:nvPicPr>
        <p:blipFill>
          <a:blip r:embed="rId9" cstate="print"/>
          <a:srcRect/>
          <a:stretch>
            <a:fillRect/>
          </a:stretch>
        </p:blipFill>
        <p:spPr bwMode="auto">
          <a:xfrm>
            <a:off x="838200" y="2174875"/>
            <a:ext cx="3087688" cy="2547938"/>
          </a:xfrm>
          <a:prstGeom prst="rect">
            <a:avLst/>
          </a:prstGeom>
          <a:noFill/>
          <a:ln w="9525">
            <a:noFill/>
            <a:miter lim="800000"/>
            <a:headEnd/>
            <a:tailEnd/>
          </a:ln>
        </p:spPr>
      </p:pic>
      <p:pic>
        <p:nvPicPr>
          <p:cNvPr id="8" name="Picture 6" descr="\\.PSF\Parallels Share\MDOP 'Deep Dive' Presentation 2007-03\App-Streaming.png"/>
          <p:cNvPicPr>
            <a:picLocks noChangeAspect="1" noChangeArrowheads="1"/>
          </p:cNvPicPr>
          <p:nvPr/>
        </p:nvPicPr>
        <p:blipFill>
          <a:blip r:embed="rId10" cstate="print"/>
          <a:srcRect/>
          <a:stretch>
            <a:fillRect/>
          </a:stretch>
        </p:blipFill>
        <p:spPr bwMode="auto">
          <a:xfrm>
            <a:off x="990600" y="2632075"/>
            <a:ext cx="2979738" cy="1676400"/>
          </a:xfrm>
          <a:prstGeom prst="rect">
            <a:avLst/>
          </a:prstGeom>
          <a:noFill/>
          <a:ln w="9525">
            <a:noFill/>
            <a:miter lim="800000"/>
            <a:headEnd/>
            <a:tailEnd/>
          </a:ln>
        </p:spPr>
      </p:pic>
      <p:sp>
        <p:nvSpPr>
          <p:cNvPr id="9" name="Text Box 61"/>
          <p:cNvSpPr txBox="1">
            <a:spLocks noChangeArrowheads="1"/>
          </p:cNvSpPr>
          <p:nvPr/>
        </p:nvSpPr>
        <p:spPr bwMode="auto">
          <a:xfrm>
            <a:off x="990600" y="5146675"/>
            <a:ext cx="2846388" cy="522288"/>
          </a:xfrm>
          <a:prstGeom prst="rect">
            <a:avLst/>
          </a:prstGeom>
          <a:noFill/>
          <a:ln w="9525">
            <a:noFill/>
            <a:miter lim="800000"/>
            <a:headEnd/>
            <a:tailEnd/>
          </a:ln>
          <a:effectLst/>
        </p:spPr>
        <p:txBody>
          <a:bodyPr>
            <a:spAutoFit/>
          </a:bodyPr>
          <a:lstStyle/>
          <a:p>
            <a:pPr algn="ctr" eaLnBrk="0" hangingPunct="0">
              <a:spcBef>
                <a:spcPct val="50000"/>
              </a:spcBef>
              <a:defRPr/>
            </a:pPr>
            <a:r>
              <a:rPr lang="zh-CN" altLang="en-US" sz="2800" dirty="0">
                <a:solidFill>
                  <a:schemeClr val="tx2"/>
                </a:solidFill>
                <a:effectLst>
                  <a:outerShdw blurRad="38100" dist="38100" dir="2700000" algn="tl">
                    <a:srgbClr val="000000"/>
                  </a:outerShdw>
                </a:effectLst>
                <a:latin typeface="黑体" pitchFamily="2" charset="-122"/>
                <a:ea typeface="黑体" pitchFamily="2" charset="-122"/>
              </a:rPr>
              <a:t>序列化打包应用</a:t>
            </a:r>
            <a:endParaRPr lang="en-US" sz="2800" dirty="0">
              <a:solidFill>
                <a:schemeClr val="tx2"/>
              </a:solidFill>
              <a:effectLst>
                <a:outerShdw blurRad="38100" dist="38100" dir="2700000" algn="tl">
                  <a:srgbClr val="000000"/>
                </a:outerShdw>
              </a:effectLst>
              <a:latin typeface="黑体" pitchFamily="2" charset="-122"/>
              <a:ea typeface="黑体" pitchFamily="2" charset="-122"/>
            </a:endParaRPr>
          </a:p>
        </p:txBody>
      </p:sp>
      <p:sp>
        <p:nvSpPr>
          <p:cNvPr id="10" name="Text Box 61"/>
          <p:cNvSpPr txBox="1">
            <a:spLocks noChangeArrowheads="1"/>
          </p:cNvSpPr>
          <p:nvPr/>
        </p:nvSpPr>
        <p:spPr bwMode="auto">
          <a:xfrm>
            <a:off x="990600" y="5146675"/>
            <a:ext cx="2846388" cy="954088"/>
          </a:xfrm>
          <a:prstGeom prst="rect">
            <a:avLst/>
          </a:prstGeom>
          <a:noFill/>
          <a:ln w="9525">
            <a:noFill/>
            <a:miter lim="800000"/>
            <a:headEnd/>
            <a:tailEnd/>
          </a:ln>
          <a:effectLst/>
        </p:spPr>
        <p:txBody>
          <a:bodyPr>
            <a:spAutoFit/>
          </a:bodyPr>
          <a:lstStyle/>
          <a:p>
            <a:pPr algn="ctr" eaLnBrk="0" hangingPunct="0">
              <a:spcBef>
                <a:spcPct val="50000"/>
              </a:spcBef>
              <a:defRPr/>
            </a:pPr>
            <a:r>
              <a:rPr lang="zh-CN" altLang="en-US" sz="2800" dirty="0">
                <a:solidFill>
                  <a:schemeClr val="tx2"/>
                </a:solidFill>
                <a:effectLst>
                  <a:outerShdw blurRad="38100" dist="38100" dir="2700000" algn="tl">
                    <a:srgbClr val="000000"/>
                  </a:outerShdw>
                </a:effectLst>
                <a:latin typeface="黑体" pitchFamily="2" charset="-122"/>
                <a:ea typeface="黑体" pitchFamily="2" charset="-122"/>
              </a:rPr>
              <a:t>服务器端集中配置管理</a:t>
            </a:r>
            <a:endParaRPr lang="en-US" sz="2800" dirty="0">
              <a:solidFill>
                <a:schemeClr val="tx2"/>
              </a:solidFill>
              <a:effectLst>
                <a:outerShdw blurRad="38100" dist="38100" dir="2700000" algn="tl">
                  <a:srgbClr val="000000"/>
                </a:outerShdw>
              </a:effectLst>
              <a:latin typeface="黑体" pitchFamily="2" charset="-122"/>
              <a:ea typeface="黑体" pitchFamily="2" charset="-122"/>
            </a:endParaRPr>
          </a:p>
        </p:txBody>
      </p:sp>
      <p:sp>
        <p:nvSpPr>
          <p:cNvPr id="11" name="Text Box 61"/>
          <p:cNvSpPr txBox="1">
            <a:spLocks noChangeArrowheads="1"/>
          </p:cNvSpPr>
          <p:nvPr/>
        </p:nvSpPr>
        <p:spPr bwMode="auto">
          <a:xfrm>
            <a:off x="838200" y="5146675"/>
            <a:ext cx="3124200" cy="954088"/>
          </a:xfrm>
          <a:prstGeom prst="rect">
            <a:avLst/>
          </a:prstGeom>
          <a:noFill/>
          <a:ln w="9525">
            <a:noFill/>
            <a:miter lim="800000"/>
            <a:headEnd/>
            <a:tailEnd/>
          </a:ln>
          <a:effectLst/>
        </p:spPr>
        <p:txBody>
          <a:bodyPr>
            <a:spAutoFit/>
          </a:bodyPr>
          <a:lstStyle/>
          <a:p>
            <a:pPr algn="ctr" eaLnBrk="0" hangingPunct="0">
              <a:spcBef>
                <a:spcPct val="50000"/>
              </a:spcBef>
              <a:defRPr/>
            </a:pPr>
            <a:r>
              <a:rPr lang="zh-CN" altLang="en-US" sz="2800" dirty="0">
                <a:solidFill>
                  <a:schemeClr val="tx2"/>
                </a:solidFill>
                <a:effectLst>
                  <a:outerShdw blurRad="38100" dist="38100" dir="2700000" algn="tl">
                    <a:srgbClr val="000000"/>
                  </a:outerShdw>
                </a:effectLst>
                <a:latin typeface="黑体" pitchFamily="2" charset="-122"/>
                <a:ea typeface="黑体" pitchFamily="2" charset="-122"/>
              </a:rPr>
              <a:t>客户端动态获取序列化的应用运行</a:t>
            </a:r>
            <a:endParaRPr lang="en-US" sz="2800" dirty="0">
              <a:solidFill>
                <a:schemeClr val="tx2"/>
              </a:solidFill>
              <a:effectLst>
                <a:outerShdw blurRad="38100" dist="38100" dir="2700000" algn="tl">
                  <a:srgbClr val="000000"/>
                </a:outerShdw>
              </a:effectLst>
              <a:latin typeface="黑体" pitchFamily="2" charset="-122"/>
              <a:ea typeface="黑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35" presetClass="path" presetSubtype="0" accel="50000" decel="50000" fill="hold" nodeType="withEffect">
                                  <p:stCondLst>
                                    <p:cond delay="0"/>
                                  </p:stCondLst>
                                  <p:childTnLst>
                                    <p:animMotion origin="layout" path="M 0.575 0.03333 L 0.02205 0.01667 " pathEditMode="relative" rAng="0" ptsTypes="AA">
                                      <p:cBhvr>
                                        <p:cTn id="13" dur="2000" fill="hold"/>
                                        <p:tgtEl>
                                          <p:spTgt spid="6"/>
                                        </p:tgtEl>
                                        <p:attrNameLst>
                                          <p:attrName>ppt_x</p:attrName>
                                          <p:attrName>ppt_y</p:attrName>
                                        </p:attrNameLst>
                                      </p:cBhvr>
                                      <p:rCtr x="-277" y="-8"/>
                                    </p:animMotion>
                                  </p:childTnLst>
                                </p:cTn>
                              </p:par>
                              <p:par>
                                <p:cTn id="14" presetID="2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5" presetClass="path" presetSubtype="0" accel="50000" decel="50000" fill="hold" nodeType="withEffect">
                                  <p:stCondLst>
                                    <p:cond delay="0"/>
                                  </p:stCondLst>
                                  <p:childTnLst>
                                    <p:animMotion origin="layout" path="M 0.46667 -0.02222 L -3.33333E-6 -4.44444E-6 " pathEditMode="relative" rAng="0" ptsTypes="AA">
                                      <p:cBhvr>
                                        <p:cTn id="35" dur="2000" fill="hold"/>
                                        <p:tgtEl>
                                          <p:spTgt spid="7"/>
                                        </p:tgtEl>
                                        <p:attrNameLst>
                                          <p:attrName>ppt_x</p:attrName>
                                          <p:attrName>ppt_y</p:attrName>
                                        </p:attrNameLst>
                                      </p:cBhvr>
                                      <p:rCtr x="-233" y="11"/>
                                    </p:animMotion>
                                  </p:childTnLst>
                                </p:cTn>
                              </p:par>
                              <p:par>
                                <p:cTn id="36" presetID="2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2000" fill="hold"/>
                                        <p:tgtEl>
                                          <p:spTgt spid="7"/>
                                        </p:tgtEl>
                                        <p:attrNameLst>
                                          <p:attrName>ppt_w</p:attrName>
                                        </p:attrNameLst>
                                      </p:cBhvr>
                                      <p:tavLst>
                                        <p:tav tm="0">
                                          <p:val>
                                            <p:fltVal val="0"/>
                                          </p:val>
                                        </p:tav>
                                        <p:tav tm="100000">
                                          <p:val>
                                            <p:strVal val="#ppt_w"/>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35" presetClass="path" presetSubtype="0" accel="50000" decel="50000" fill="hold" nodeType="withEffect">
                                  <p:stCondLst>
                                    <p:cond delay="0"/>
                                  </p:stCondLst>
                                  <p:childTnLst>
                                    <p:animMotion origin="layout" path="M 0.33334 0.03333 L -3.33333E-6 2.22222E-6 " pathEditMode="relative" rAng="0" ptsTypes="AA">
                                      <p:cBhvr>
                                        <p:cTn id="57" dur="2000" fill="hold"/>
                                        <p:tgtEl>
                                          <p:spTgt spid="8"/>
                                        </p:tgtEl>
                                        <p:attrNameLst>
                                          <p:attrName>ppt_x</p:attrName>
                                          <p:attrName>ppt_y</p:attrName>
                                        </p:attrNameLst>
                                      </p:cBhvr>
                                      <p:rCtr x="-167" y="-17"/>
                                    </p:animMotion>
                                  </p:childTnLst>
                                </p:cTn>
                              </p:par>
                              <p:par>
                                <p:cTn id="58" presetID="2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2000" fill="hold"/>
                                        <p:tgtEl>
                                          <p:spTgt spid="8"/>
                                        </p:tgtEl>
                                        <p:attrNameLst>
                                          <p:attrName>ppt_w</p:attrName>
                                        </p:attrNameLst>
                                      </p:cBhvr>
                                      <p:tavLst>
                                        <p:tav tm="0">
                                          <p:val>
                                            <p:fltVal val="0"/>
                                          </p:val>
                                        </p:tav>
                                        <p:tav tm="100000">
                                          <p:val>
                                            <p:strVal val="#ppt_w"/>
                                          </p:val>
                                        </p:tav>
                                      </p:tavLst>
                                    </p:anim>
                                    <p:anim calcmode="lin" valueType="num">
                                      <p:cBhvr>
                                        <p:cTn id="61" dur="20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P spid="9" grpId="1"/>
      <p:bldP spid="10" grpId="0"/>
      <p:bldP spid="10"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altLang="zh-CN" sz="2800" dirty="0" smtClean="0">
                <a:solidFill>
                  <a:schemeClr val="tx1">
                    <a:lumMod val="95000"/>
                  </a:schemeClr>
                </a:solidFill>
              </a:rPr>
              <a:t>Microsoft Application Virtualization Server</a:t>
            </a:r>
            <a:endParaRPr lang="zh-CN" altLang="en-US" sz="2800" dirty="0">
              <a:solidFill>
                <a:schemeClr val="tx1">
                  <a:lumMod val="95000"/>
                </a:schemeClr>
              </a:solidFill>
            </a:endParaRPr>
          </a:p>
        </p:txBody>
      </p:sp>
      <p:sp>
        <p:nvSpPr>
          <p:cNvPr id="25603" name="内容占位符 2"/>
          <p:cNvSpPr>
            <a:spLocks noGrp="1"/>
          </p:cNvSpPr>
          <p:nvPr>
            <p:ph idx="1"/>
          </p:nvPr>
        </p:nvSpPr>
        <p:spPr>
          <a:xfrm>
            <a:off x="368300" y="1347788"/>
            <a:ext cx="8382000" cy="5086350"/>
          </a:xfrm>
        </p:spPr>
        <p:txBody>
          <a:bodyPr/>
          <a:lstStyle/>
          <a:p>
            <a:pPr>
              <a:buFontTx/>
              <a:buNone/>
            </a:pPr>
            <a:r>
              <a:rPr lang="zh-CN" altLang="en-US" dirty="0" smtClean="0"/>
              <a:t>安装条件</a:t>
            </a:r>
            <a:endParaRPr lang="en-US" altLang="zh-CN" dirty="0" smtClean="0"/>
          </a:p>
          <a:p>
            <a:pPr lvl="1"/>
            <a:r>
              <a:rPr lang="zh-CN" altLang="en-US" dirty="0" smtClean="0"/>
              <a:t>域环境</a:t>
            </a:r>
            <a:endParaRPr lang="en-US" altLang="zh-CN" dirty="0" smtClean="0"/>
          </a:p>
          <a:p>
            <a:pPr lvl="1"/>
            <a:r>
              <a:rPr lang="zh-CN" altLang="en-US" dirty="0" smtClean="0"/>
              <a:t>数据库</a:t>
            </a:r>
            <a:endParaRPr lang="en-US" altLang="zh-CN" dirty="0" smtClean="0"/>
          </a:p>
          <a:p>
            <a:pPr lvl="1"/>
            <a:r>
              <a:rPr lang="en-US" altLang="zh-CN" dirty="0" smtClean="0"/>
              <a:t>MMC 3.0</a:t>
            </a:r>
          </a:p>
          <a:p>
            <a:pPr lvl="1"/>
            <a:r>
              <a:rPr lang="en-US" altLang="zh-CN" dirty="0" smtClean="0"/>
              <a:t>IIS</a:t>
            </a:r>
          </a:p>
          <a:p>
            <a:pPr lvl="1"/>
            <a:r>
              <a:rPr lang="en-US" altLang="zh-CN" dirty="0" smtClean="0"/>
              <a:t>.NET Framework 2.0</a:t>
            </a:r>
          </a:p>
          <a:p>
            <a:pPr>
              <a:buFontTx/>
              <a:buNone/>
            </a:pPr>
            <a:r>
              <a:rPr lang="zh-CN" altLang="en-US" dirty="0" smtClean="0"/>
              <a:t>功能</a:t>
            </a:r>
            <a:endParaRPr lang="en-US" altLang="zh-CN" dirty="0" smtClean="0"/>
          </a:p>
          <a:p>
            <a:pPr lvl="1"/>
            <a:r>
              <a:rPr lang="zh-CN" altLang="en-US" dirty="0" smtClean="0"/>
              <a:t>用户身份验证及权限设置</a:t>
            </a:r>
            <a:endParaRPr lang="en-US" altLang="zh-CN" dirty="0" smtClean="0"/>
          </a:p>
          <a:p>
            <a:pPr lvl="1"/>
            <a:r>
              <a:rPr lang="zh-CN" altLang="en-US" dirty="0" smtClean="0"/>
              <a:t>分发虚拟化软件并集中管理</a:t>
            </a:r>
            <a:endParaRPr lang="en-US" altLang="zh-CN" dirty="0" smtClean="0"/>
          </a:p>
          <a:p>
            <a:pPr lvl="1"/>
            <a:r>
              <a:rPr lang="zh-CN" altLang="en-US" dirty="0" smtClean="0"/>
              <a:t>集中管理应用程序许可证</a:t>
            </a:r>
            <a:endParaRPr lang="en-US" altLang="zh-CN" dirty="0" smtClean="0"/>
          </a:p>
          <a:p>
            <a:pPr lvl="1"/>
            <a:r>
              <a:rPr lang="zh-CN" altLang="en-US" dirty="0" smtClean="0"/>
              <a:t>生成报表</a:t>
            </a:r>
            <a:endParaRPr lang="en-US" altLang="zh-CN" dirty="0" smtClean="0"/>
          </a:p>
        </p:txBody>
      </p:sp>
      <p:pic>
        <p:nvPicPr>
          <p:cNvPr id="25604" name="Picture 4" descr="\\.PSF\Parallels Share\MDOP 'Deep Dive' Presentation 2007-03\Management-Architecture.png"/>
          <p:cNvPicPr>
            <a:picLocks noChangeAspect="1" noChangeArrowheads="1"/>
          </p:cNvPicPr>
          <p:nvPr/>
        </p:nvPicPr>
        <p:blipFill>
          <a:blip r:embed="rId3" cstate="print"/>
          <a:srcRect/>
          <a:stretch>
            <a:fillRect/>
          </a:stretch>
        </p:blipFill>
        <p:spPr bwMode="auto">
          <a:xfrm>
            <a:off x="4800600" y="1023938"/>
            <a:ext cx="4114800" cy="3395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702" y="206149"/>
            <a:ext cx="8775700" cy="609600"/>
          </a:xfrm>
        </p:spPr>
        <p:txBody>
          <a:bodyPr>
            <a:normAutofit/>
          </a:bodyPr>
          <a:lstStyle/>
          <a:p>
            <a:pPr>
              <a:defRPr/>
            </a:pPr>
            <a:r>
              <a:rPr altLang="zh-CN" sz="2800" dirty="0" smtClean="0">
                <a:solidFill>
                  <a:schemeClr val="tx1">
                    <a:lumMod val="95000"/>
                  </a:schemeClr>
                </a:solidFill>
              </a:rPr>
              <a:t>Microsoft Application Virtualization Sequencer</a:t>
            </a:r>
            <a:endParaRPr lang="zh-CN" altLang="en-US" sz="2800" dirty="0">
              <a:solidFill>
                <a:schemeClr val="tx1">
                  <a:lumMod val="95000"/>
                </a:schemeClr>
              </a:solidFill>
            </a:endParaRPr>
          </a:p>
        </p:txBody>
      </p:sp>
      <p:sp>
        <p:nvSpPr>
          <p:cNvPr id="26627" name="内容占位符 2"/>
          <p:cNvSpPr>
            <a:spLocks noGrp="1"/>
          </p:cNvSpPr>
          <p:nvPr>
            <p:ph idx="1"/>
          </p:nvPr>
        </p:nvSpPr>
        <p:spPr>
          <a:xfrm>
            <a:off x="0" y="1193800"/>
            <a:ext cx="8382000" cy="5253038"/>
          </a:xfrm>
        </p:spPr>
        <p:txBody>
          <a:bodyPr/>
          <a:lstStyle/>
          <a:p>
            <a:r>
              <a:rPr lang="zh-CN" altLang="en-US" dirty="0" smtClean="0"/>
              <a:t>针对应用程序的每一实例进行</a:t>
            </a:r>
            <a:endParaRPr lang="en-US" altLang="zh-CN" dirty="0" smtClean="0"/>
          </a:p>
          <a:p>
            <a:pPr>
              <a:buFontTx/>
              <a:buNone/>
            </a:pPr>
            <a:r>
              <a:rPr lang="en-US" altLang="zh-CN" dirty="0" smtClean="0"/>
              <a:t>	</a:t>
            </a:r>
            <a:r>
              <a:rPr lang="zh-CN" altLang="en-US" dirty="0" smtClean="0"/>
              <a:t>虚拟化：</a:t>
            </a:r>
            <a:endParaRPr lang="en-US" altLang="zh-CN" dirty="0" smtClean="0"/>
          </a:p>
          <a:p>
            <a:pPr lvl="1"/>
            <a:r>
              <a:rPr lang="zh-CN" altLang="en-US" sz="2000" dirty="0" smtClean="0"/>
              <a:t>文件 （包含系统文件）</a:t>
            </a:r>
          </a:p>
          <a:p>
            <a:pPr lvl="1"/>
            <a:r>
              <a:rPr lang="zh-CN" altLang="en-US" sz="2000" dirty="0" smtClean="0"/>
              <a:t>注册表</a:t>
            </a:r>
          </a:p>
          <a:p>
            <a:pPr lvl="1"/>
            <a:r>
              <a:rPr lang="zh-CN" altLang="en-US" sz="2000" dirty="0" smtClean="0"/>
              <a:t>字体</a:t>
            </a:r>
            <a:endParaRPr lang="en-US" altLang="zh-CN" sz="2000" dirty="0" smtClean="0"/>
          </a:p>
          <a:p>
            <a:pPr lvl="1"/>
            <a:r>
              <a:rPr lang="en-US" altLang="zh-CN" sz="2000" dirty="0" smtClean="0"/>
              <a:t>.</a:t>
            </a:r>
            <a:r>
              <a:rPr lang="en-US" altLang="zh-CN" sz="2000" dirty="0" err="1" smtClean="0"/>
              <a:t>ini</a:t>
            </a:r>
            <a:r>
              <a:rPr lang="zh-CN" altLang="en-US" sz="2000" dirty="0" smtClean="0"/>
              <a:t>文件</a:t>
            </a:r>
            <a:endParaRPr lang="en-US" altLang="zh-CN" sz="2000" dirty="0" smtClean="0"/>
          </a:p>
          <a:p>
            <a:pPr lvl="1"/>
            <a:r>
              <a:rPr lang="en-US" altLang="zh-CN" sz="2000" dirty="0" smtClean="0"/>
              <a:t>COM/DCOM </a:t>
            </a:r>
            <a:r>
              <a:rPr lang="zh-CN" altLang="en-US" sz="2000" dirty="0" smtClean="0"/>
              <a:t>对象</a:t>
            </a:r>
          </a:p>
          <a:p>
            <a:pPr lvl="1"/>
            <a:r>
              <a:rPr lang="zh-CN" altLang="en-US" sz="2000" dirty="0" smtClean="0"/>
              <a:t>服务</a:t>
            </a:r>
            <a:endParaRPr lang="en-US" altLang="zh-CN" sz="2000" dirty="0" smtClean="0"/>
          </a:p>
          <a:p>
            <a:pPr lvl="1"/>
            <a:r>
              <a:rPr lang="zh-CN" altLang="en-US" sz="2000" dirty="0" smtClean="0"/>
              <a:t>命名空间</a:t>
            </a:r>
            <a:endParaRPr lang="en-US" altLang="zh-CN" sz="2000" dirty="0" smtClean="0"/>
          </a:p>
          <a:p>
            <a:r>
              <a:rPr lang="zh-CN" altLang="en-US" dirty="0" smtClean="0"/>
              <a:t>应用程序不需要安装，不改变</a:t>
            </a:r>
            <a:endParaRPr lang="en-US" altLang="zh-CN" dirty="0" smtClean="0"/>
          </a:p>
          <a:p>
            <a:pPr>
              <a:buFontTx/>
              <a:buNone/>
            </a:pPr>
            <a:r>
              <a:rPr lang="en-US" altLang="zh-CN" dirty="0" smtClean="0"/>
              <a:t>	</a:t>
            </a:r>
            <a:r>
              <a:rPr lang="zh-CN" altLang="en-US" dirty="0" smtClean="0"/>
              <a:t>操作系统</a:t>
            </a:r>
            <a:endParaRPr lang="en-US" altLang="zh-CN" dirty="0" smtClean="0"/>
          </a:p>
          <a:p>
            <a:r>
              <a:rPr lang="zh-CN" altLang="en-US" dirty="0" smtClean="0"/>
              <a:t>任务进程在客户端本地运行</a:t>
            </a:r>
          </a:p>
        </p:txBody>
      </p:sp>
      <p:pic>
        <p:nvPicPr>
          <p:cNvPr id="4" name="Rectangle 50178"/>
          <p:cNvPicPr>
            <a:picLocks noChangeAspect="1" noChangeArrowheads="1"/>
          </p:cNvPicPr>
          <p:nvPr/>
        </p:nvPicPr>
        <p:blipFill>
          <a:blip r:embed="rId3" cstate="print"/>
          <a:srcRect b="7550"/>
          <a:stretch>
            <a:fillRect/>
          </a:stretch>
        </p:blipFill>
        <p:spPr bwMode="auto">
          <a:xfrm>
            <a:off x="5040313" y="1247775"/>
            <a:ext cx="4103687" cy="4406900"/>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altLang="zh-CN" sz="2800" dirty="0" smtClean="0">
                <a:solidFill>
                  <a:schemeClr val="tx1">
                    <a:lumMod val="95000"/>
                  </a:schemeClr>
                </a:solidFill>
              </a:rPr>
              <a:t>Microsoft Application Virtualization Client</a:t>
            </a:r>
            <a:endParaRPr lang="zh-CN" altLang="en-US" sz="2800" dirty="0">
              <a:solidFill>
                <a:schemeClr val="tx1">
                  <a:lumMod val="95000"/>
                </a:schemeClr>
              </a:solidFill>
            </a:endParaRPr>
          </a:p>
        </p:txBody>
      </p:sp>
      <p:sp>
        <p:nvSpPr>
          <p:cNvPr id="27651" name="内容占位符 2"/>
          <p:cNvSpPr>
            <a:spLocks noGrp="1"/>
          </p:cNvSpPr>
          <p:nvPr>
            <p:ph idx="1"/>
          </p:nvPr>
        </p:nvSpPr>
        <p:spPr>
          <a:xfrm>
            <a:off x="354013" y="1798638"/>
            <a:ext cx="8382000" cy="2297112"/>
          </a:xfrm>
        </p:spPr>
        <p:txBody>
          <a:bodyPr/>
          <a:lstStyle/>
          <a:p>
            <a:r>
              <a:rPr lang="zh-CN" altLang="en-US" smtClean="0"/>
              <a:t>动态获取</a:t>
            </a:r>
            <a:endParaRPr lang="en-US" altLang="zh-CN" smtClean="0"/>
          </a:p>
          <a:p>
            <a:endParaRPr lang="en-US" altLang="zh-CN" smtClean="0"/>
          </a:p>
          <a:p>
            <a:r>
              <a:rPr lang="zh-CN" altLang="en-US" smtClean="0"/>
              <a:t>脱机工作</a:t>
            </a:r>
            <a:endParaRPr lang="en-US" altLang="zh-CN" smtClean="0"/>
          </a:p>
          <a:p>
            <a:endParaRPr lang="en-US" altLang="zh-CN" smtClean="0"/>
          </a:p>
          <a:p>
            <a:r>
              <a:rPr lang="zh-CN" altLang="en-US" smtClean="0"/>
              <a:t>漫游模式</a:t>
            </a:r>
          </a:p>
        </p:txBody>
      </p:sp>
      <p:pic>
        <p:nvPicPr>
          <p:cNvPr id="4" name="Picture 6" descr="\\.PSF\Parallels Share\MDOP 'Deep Dive' Presentation 2007-03\App-Streaming.png"/>
          <p:cNvPicPr>
            <a:picLocks noChangeAspect="1" noChangeArrowheads="1"/>
          </p:cNvPicPr>
          <p:nvPr/>
        </p:nvPicPr>
        <p:blipFill>
          <a:blip r:embed="rId3" cstate="print"/>
          <a:srcRect/>
          <a:stretch>
            <a:fillRect/>
          </a:stretch>
        </p:blipFill>
        <p:spPr bwMode="auto">
          <a:xfrm>
            <a:off x="3124200" y="1524000"/>
            <a:ext cx="5553075" cy="3124200"/>
          </a:xfrm>
          <a:prstGeom prst="rect">
            <a:avLst/>
          </a:prstGeom>
          <a:noFill/>
          <a:ln w="9525">
            <a:noFill/>
            <a:miter lim="800000"/>
            <a:headEnd/>
            <a:tailEnd/>
          </a:ln>
        </p:spPr>
      </p:pic>
      <p:pic>
        <p:nvPicPr>
          <p:cNvPr id="27653" name="Picture 8" descr="DaRT"/>
          <p:cNvPicPr>
            <a:picLocks noChangeAspect="1" noChangeArrowheads="1"/>
          </p:cNvPicPr>
          <p:nvPr/>
        </p:nvPicPr>
        <p:blipFill>
          <a:blip r:embed="rId4" cstate="print"/>
          <a:srcRect/>
          <a:stretch>
            <a:fillRect/>
          </a:stretch>
        </p:blipFill>
        <p:spPr bwMode="auto">
          <a:xfrm>
            <a:off x="6345238" y="6062663"/>
            <a:ext cx="2182812" cy="538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accel="50000" decel="50000" fill="hold" nodeType="withEffect">
                                  <p:stCondLst>
                                    <p:cond delay="0"/>
                                  </p:stCondLst>
                                  <p:childTnLst>
                                    <p:animMotion origin="layout" path="M 0.33334 0.03333 L -3.33333E-6 2.22222E-6 " pathEditMode="relative" rAng="0" ptsTypes="AA">
                                      <p:cBhvr>
                                        <p:cTn id="9" dur="2000" fill="hold"/>
                                        <p:tgtEl>
                                          <p:spTgt spid="4"/>
                                        </p:tgtEl>
                                        <p:attrNameLst>
                                          <p:attrName>ppt_x</p:attrName>
                                          <p:attrName>ppt_y</p:attrName>
                                        </p:attrNameLst>
                                      </p:cBhvr>
                                      <p:rCtr x="-167" y="-17"/>
                                    </p:animMotion>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全屏显示(4:3)</PresentationFormat>
  <Paragraphs>241</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应用程序虚拟化与虚拟桌面基础架构共同实现桌面虚拟化</vt:lpstr>
      <vt:lpstr>企业桌面管理面临的主要挑战 1.安全性高、易用性强、兼容性好的桌面平台 2.方便、高效、低成本的管理功能  </vt:lpstr>
      <vt:lpstr>微软虚拟化架构</vt:lpstr>
      <vt:lpstr>Microsoft Application Virtualization 为企业带来的好处</vt:lpstr>
      <vt:lpstr>Microsoft 应用程序虚拟化</vt:lpstr>
      <vt:lpstr>Microsoft Application Virtualization Server</vt:lpstr>
      <vt:lpstr>Microsoft Application Virtualization Sequencer</vt:lpstr>
      <vt:lpstr>Microsoft Application Virtualization Client</vt:lpstr>
      <vt:lpstr>Microsoft Application Virtualizaiton 4.5</vt:lpstr>
      <vt:lpstr>幻灯片 11</vt:lpstr>
      <vt:lpstr>演 示</vt:lpstr>
      <vt:lpstr>什么是虚拟桌面架构(VDI) ?</vt:lpstr>
      <vt:lpstr>为什么要使用VDI来进行集中管理?</vt:lpstr>
      <vt:lpstr>VDI的局限</vt:lpstr>
      <vt:lpstr>优化企业桌面环境</vt:lpstr>
      <vt:lpstr>微软 VDI 价值</vt:lpstr>
      <vt:lpstr> 综合性和投资回报</vt:lpstr>
      <vt:lpstr>丰富的远程用户体验</vt:lpstr>
      <vt:lpstr>整合的管理</vt:lpstr>
      <vt:lpstr>演 示</vt:lpstr>
      <vt:lpstr>幻灯片 22</vt:lpstr>
      <vt:lpstr>幻灯片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2009-10-29T03:31:49Z</dcterms:created>
  <dcterms:modified xsi:type="dcterms:W3CDTF">2009-10-29T03:31:56Z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