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57" r:id="rId3"/>
    <p:sldId id="276" r:id="rId4"/>
    <p:sldId id="312" r:id="rId5"/>
    <p:sldId id="286" r:id="rId6"/>
    <p:sldId id="288" r:id="rId7"/>
    <p:sldId id="306" r:id="rId8"/>
    <p:sldId id="278" r:id="rId9"/>
    <p:sldId id="277" r:id="rId10"/>
    <p:sldId id="280" r:id="rId11"/>
    <p:sldId id="289" r:id="rId12"/>
    <p:sldId id="313" r:id="rId13"/>
    <p:sldId id="291" r:id="rId14"/>
    <p:sldId id="292" r:id="rId15"/>
    <p:sldId id="293" r:id="rId16"/>
    <p:sldId id="294" r:id="rId17"/>
    <p:sldId id="295" r:id="rId18"/>
    <p:sldId id="298" r:id="rId19"/>
    <p:sldId id="296" r:id="rId20"/>
    <p:sldId id="310" r:id="rId21"/>
    <p:sldId id="300" r:id="rId22"/>
    <p:sldId id="311" r:id="rId23"/>
    <p:sldId id="305" r:id="rId24"/>
    <p:sldId id="308" r:id="rId25"/>
    <p:sldId id="302" r:id="rId26"/>
    <p:sldId id="309" r:id="rId27"/>
    <p:sldId id="273" r:id="rId28"/>
    <p:sldId id="272" r:id="rId29"/>
    <p:sldId id="307" r:id="rId30"/>
    <p:sldId id="274" r:id="rId31"/>
    <p:sldId id="27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6478" autoAdjust="0"/>
  </p:normalViewPr>
  <p:slideViewPr>
    <p:cSldViewPr>
      <p:cViewPr varScale="1">
        <p:scale>
          <a:sx n="50" d="100"/>
          <a:sy n="50" d="100"/>
        </p:scale>
        <p:origin x="-1008" y="-96"/>
      </p:cViewPr>
      <p:guideLst>
        <p:guide orient="horz" pos="935"/>
        <p:guide orient="horz" pos="572"/>
        <p:guide pos="29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6C39362-274A-4C5C-AD43-6975BE0BAF47}"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F3EB46D6-F704-4176-BB57-EA59B3C01B3F}"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81F92E-01E0-49F2-B2E9-DDC07C4592C2}"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FE09E-B5FC-4DE1-B5C8-466005348544}"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165D0767-7351-43A3-AA51-03391B25ADA4}"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340EAD-F963-4CC3-A7CD-B528770F266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technet.microsoft.com/en-ca/library/dd378801(WS.10).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technet.microsoft.com/zh-cn/library/dd392267(WS.10).aspx" TargetMode="External"/><Relationship Id="rId4" Type="http://schemas.openxmlformats.org/officeDocument/2006/relationships/hyperlink" Target="http://technet.microsoft.com/zh-cn/library/dd392261(WS.10).asp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msdn2.microsoft.com/en-us/library/aa772170(VS.85).aspx"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msdn2.microsoft.com/en-us/library/aa367008(VS.85).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498598"/>
          </a:xfrm>
        </p:spPr>
        <p:txBody>
          <a:bodyPr>
            <a:noAutofit/>
          </a:bodyPr>
          <a:lstStyle/>
          <a:p>
            <a:pPr algn="l"/>
            <a:r>
              <a:rPr lang="en-US" sz="3600" noProof="0" dirty="0" smtClean="0"/>
              <a:t>Get-Command -AD*</a:t>
            </a:r>
            <a:endParaRPr lang="en-US" sz="3600" noProof="0" dirty="0"/>
          </a:p>
        </p:txBody>
      </p:sp>
      <p:sp>
        <p:nvSpPr>
          <p:cNvPr id="3" name="Content Placeholder 2"/>
          <p:cNvSpPr>
            <a:spLocks noGrp="1"/>
          </p:cNvSpPr>
          <p:nvPr>
            <p:ph idx="4294967295"/>
          </p:nvPr>
        </p:nvSpPr>
        <p:spPr>
          <a:xfrm>
            <a:off x="244506" y="857232"/>
            <a:ext cx="3398800" cy="5300663"/>
          </a:xfrm>
          <a:prstGeom prst="rect">
            <a:avLst/>
          </a:prstGeom>
        </p:spPr>
        <p:txBody>
          <a:bodyPr/>
          <a:lstStyle/>
          <a:p>
            <a:pPr>
              <a:buNone/>
            </a:pPr>
            <a:r>
              <a:rPr lang="en-US" sz="1050" noProof="0" dirty="0" smtClean="0"/>
              <a:t>Add-</a:t>
            </a:r>
            <a:r>
              <a:rPr lang="en-US" sz="1050" noProof="0" dirty="0" err="1" smtClean="0"/>
              <a:t>ADComputerServiceAccount</a:t>
            </a:r>
            <a:endParaRPr lang="en-US" sz="1050" noProof="0" dirty="0" smtClean="0"/>
          </a:p>
          <a:p>
            <a:pPr>
              <a:buNone/>
            </a:pPr>
            <a:r>
              <a:rPr lang="en-US" sz="1050" noProof="0" dirty="0" smtClean="0"/>
              <a:t>Add-</a:t>
            </a:r>
            <a:r>
              <a:rPr lang="en-US" sz="1050" noProof="0" dirty="0" err="1" smtClean="0"/>
              <a:t>ADDomainControllerPasswordReplicationPolicy</a:t>
            </a:r>
            <a:endParaRPr lang="en-US" sz="1050" noProof="0" dirty="0" smtClean="0"/>
          </a:p>
          <a:p>
            <a:pPr>
              <a:buNone/>
            </a:pPr>
            <a:r>
              <a:rPr lang="en-US" sz="1050" noProof="0" dirty="0" smtClean="0"/>
              <a:t>Add-</a:t>
            </a:r>
            <a:r>
              <a:rPr lang="en-US" sz="1050" noProof="0" dirty="0" err="1" smtClean="0"/>
              <a:t>ADFineGrainedPasswordPolicySubject</a:t>
            </a:r>
            <a:endParaRPr lang="en-US" sz="1050" noProof="0" dirty="0" smtClean="0"/>
          </a:p>
          <a:p>
            <a:pPr>
              <a:buNone/>
            </a:pPr>
            <a:r>
              <a:rPr lang="en-US" sz="1050" noProof="0" dirty="0" smtClean="0"/>
              <a:t>Add-</a:t>
            </a:r>
            <a:r>
              <a:rPr lang="en-US" sz="1050" noProof="0" dirty="0" err="1" smtClean="0"/>
              <a:t>ADGroupMember</a:t>
            </a:r>
            <a:endParaRPr lang="en-US" sz="1050" noProof="0" dirty="0" smtClean="0"/>
          </a:p>
          <a:p>
            <a:pPr>
              <a:buNone/>
            </a:pPr>
            <a:r>
              <a:rPr lang="en-US" sz="1050" noProof="0" dirty="0" smtClean="0"/>
              <a:t>Add-</a:t>
            </a:r>
            <a:r>
              <a:rPr lang="en-US" sz="1050" noProof="0" dirty="0" err="1" smtClean="0"/>
              <a:t>ADPrincipalGroupMembership</a:t>
            </a:r>
            <a:endParaRPr lang="en-US" sz="1050" noProof="0" dirty="0" smtClean="0"/>
          </a:p>
          <a:p>
            <a:pPr>
              <a:buNone/>
            </a:pPr>
            <a:r>
              <a:rPr lang="en-US" sz="1050" noProof="0" dirty="0" smtClean="0"/>
              <a:t>Clear-</a:t>
            </a:r>
            <a:r>
              <a:rPr lang="en-US" sz="1050" noProof="0" dirty="0" err="1" smtClean="0"/>
              <a:t>ADAccountExpiration</a:t>
            </a:r>
            <a:endParaRPr lang="en-US" sz="1050" noProof="0" dirty="0" smtClean="0"/>
          </a:p>
          <a:p>
            <a:pPr>
              <a:buNone/>
            </a:pPr>
            <a:r>
              <a:rPr lang="en-US" sz="1050" noProof="0" dirty="0" smtClean="0"/>
              <a:t>Disable-</a:t>
            </a:r>
            <a:r>
              <a:rPr lang="en-US" sz="1050" noProof="0" dirty="0" err="1" smtClean="0"/>
              <a:t>ADAccount</a:t>
            </a:r>
            <a:endParaRPr lang="en-US" sz="1050" noProof="0" dirty="0" smtClean="0"/>
          </a:p>
          <a:p>
            <a:pPr>
              <a:buNone/>
            </a:pPr>
            <a:r>
              <a:rPr lang="en-US" sz="1050" noProof="0" dirty="0" smtClean="0"/>
              <a:t>Disable-</a:t>
            </a:r>
            <a:r>
              <a:rPr lang="en-US" sz="1050" noProof="0" dirty="0" err="1" smtClean="0"/>
              <a:t>ADOptionalFeature</a:t>
            </a:r>
            <a:endParaRPr lang="en-US" sz="1050" noProof="0" dirty="0" smtClean="0"/>
          </a:p>
          <a:p>
            <a:pPr>
              <a:buNone/>
            </a:pPr>
            <a:r>
              <a:rPr lang="en-US" sz="1050" noProof="0" dirty="0" smtClean="0"/>
              <a:t>Enable-</a:t>
            </a:r>
            <a:r>
              <a:rPr lang="en-US" sz="1050" noProof="0" dirty="0" err="1" smtClean="0"/>
              <a:t>ADAccount</a:t>
            </a:r>
            <a:endParaRPr lang="en-US" sz="1050" noProof="0" dirty="0" smtClean="0"/>
          </a:p>
          <a:p>
            <a:pPr>
              <a:buNone/>
            </a:pPr>
            <a:r>
              <a:rPr lang="en-US" sz="1050" noProof="0" dirty="0" smtClean="0"/>
              <a:t>Enable-</a:t>
            </a:r>
            <a:r>
              <a:rPr lang="en-US" sz="1050" noProof="0" dirty="0" err="1" smtClean="0"/>
              <a:t>ADOptionalFeature</a:t>
            </a:r>
            <a:endParaRPr lang="en-US" sz="1050" noProof="0" dirty="0" smtClean="0"/>
          </a:p>
          <a:p>
            <a:pPr>
              <a:buNone/>
            </a:pPr>
            <a:r>
              <a:rPr lang="en-US" sz="1050" noProof="0" dirty="0" smtClean="0"/>
              <a:t>Get-</a:t>
            </a:r>
            <a:r>
              <a:rPr lang="en-US" sz="1050" noProof="0" dirty="0" err="1" smtClean="0"/>
              <a:t>ADAccountAuthorizationGroup</a:t>
            </a:r>
            <a:endParaRPr lang="en-US" sz="1050" noProof="0" dirty="0" smtClean="0"/>
          </a:p>
          <a:p>
            <a:pPr>
              <a:buNone/>
            </a:pPr>
            <a:r>
              <a:rPr lang="en-US" sz="1050" noProof="0" dirty="0" smtClean="0"/>
              <a:t>Get-</a:t>
            </a:r>
            <a:r>
              <a:rPr lang="en-US" sz="1050" noProof="0" dirty="0" err="1" smtClean="0"/>
              <a:t>ADAccountResultantPasswordReplicationPolicy</a:t>
            </a:r>
            <a:endParaRPr lang="en-US" sz="1050" noProof="0" dirty="0" smtClean="0"/>
          </a:p>
          <a:p>
            <a:pPr>
              <a:buNone/>
            </a:pPr>
            <a:r>
              <a:rPr lang="en-US" sz="1050" noProof="0" dirty="0" smtClean="0"/>
              <a:t>Get-</a:t>
            </a:r>
            <a:r>
              <a:rPr lang="en-US" sz="1050" noProof="0" dirty="0" err="1" smtClean="0"/>
              <a:t>ADComputer</a:t>
            </a:r>
            <a:endParaRPr lang="en-US" sz="1050" noProof="0" dirty="0" smtClean="0"/>
          </a:p>
          <a:p>
            <a:pPr>
              <a:buNone/>
            </a:pPr>
            <a:r>
              <a:rPr lang="en-US" sz="1050" noProof="0" dirty="0" smtClean="0"/>
              <a:t>Get-</a:t>
            </a:r>
            <a:r>
              <a:rPr lang="en-US" sz="1050" noProof="0" dirty="0" err="1" smtClean="0"/>
              <a:t>ADComputerServiceAccount</a:t>
            </a:r>
            <a:endParaRPr lang="en-US" sz="1050" noProof="0" dirty="0" smtClean="0"/>
          </a:p>
          <a:p>
            <a:pPr>
              <a:buNone/>
            </a:pPr>
            <a:r>
              <a:rPr lang="en-US" sz="1050" noProof="0" dirty="0" smtClean="0"/>
              <a:t>Get-</a:t>
            </a:r>
            <a:r>
              <a:rPr lang="en-US" sz="1050" noProof="0" dirty="0" err="1" smtClean="0"/>
              <a:t>ADDefaultDomainPasswordPolicy</a:t>
            </a:r>
            <a:endParaRPr lang="en-US" sz="1050" noProof="0" dirty="0" smtClean="0"/>
          </a:p>
          <a:p>
            <a:pPr>
              <a:buNone/>
            </a:pPr>
            <a:r>
              <a:rPr lang="en-US" sz="1050" noProof="0" dirty="0" smtClean="0"/>
              <a:t>Get-</a:t>
            </a:r>
            <a:r>
              <a:rPr lang="en-US" sz="1050" noProof="0" dirty="0" err="1" smtClean="0"/>
              <a:t>ADDomain</a:t>
            </a:r>
            <a:endParaRPr lang="en-US" sz="1050" noProof="0" dirty="0" smtClean="0"/>
          </a:p>
          <a:p>
            <a:pPr>
              <a:buNone/>
            </a:pPr>
            <a:r>
              <a:rPr lang="en-US" sz="1050" noProof="0" dirty="0" smtClean="0"/>
              <a:t>Get-</a:t>
            </a:r>
            <a:r>
              <a:rPr lang="en-US" sz="1050" noProof="0" dirty="0" err="1" smtClean="0"/>
              <a:t>ADDomainController</a:t>
            </a:r>
            <a:endParaRPr lang="en-US" sz="1050" noProof="0" dirty="0" smtClean="0"/>
          </a:p>
          <a:p>
            <a:pPr>
              <a:buNone/>
            </a:pPr>
            <a:r>
              <a:rPr lang="en-US" sz="1050" noProof="0" dirty="0" smtClean="0"/>
              <a:t>Get-</a:t>
            </a:r>
            <a:r>
              <a:rPr lang="en-US" sz="1050" noProof="0" dirty="0" err="1" smtClean="0"/>
              <a:t>ADDomainControllerPasswordReplicationPolicy</a:t>
            </a:r>
            <a:endParaRPr lang="en-US" sz="1050" noProof="0" dirty="0" smtClean="0"/>
          </a:p>
          <a:p>
            <a:pPr>
              <a:buNone/>
            </a:pPr>
            <a:r>
              <a:rPr lang="en-US" sz="1050" noProof="0" dirty="0" smtClean="0"/>
              <a:t>Get-</a:t>
            </a:r>
            <a:r>
              <a:rPr lang="en-US" altLang="zh-CN" sz="1050" noProof="0" dirty="0" err="1" smtClean="0"/>
              <a:t>A</a:t>
            </a:r>
            <a:r>
              <a:rPr lang="en-US" sz="1050" noProof="0" dirty="0" err="1" smtClean="0"/>
              <a:t>DDomainControllerPasswordReplicationPolicyUsage</a:t>
            </a:r>
            <a:endParaRPr lang="en-US" sz="1050" noProof="0" dirty="0" smtClean="0"/>
          </a:p>
          <a:p>
            <a:pPr>
              <a:buNone/>
            </a:pPr>
            <a:r>
              <a:rPr lang="en-US" sz="1050" noProof="0" dirty="0" smtClean="0"/>
              <a:t>Get-</a:t>
            </a:r>
            <a:r>
              <a:rPr lang="en-US" sz="1050" noProof="0" dirty="0" err="1" smtClean="0"/>
              <a:t>ADFineGrainedPasswordPolicy</a:t>
            </a:r>
            <a:endParaRPr lang="en-US" sz="1050" noProof="0" dirty="0" smtClean="0"/>
          </a:p>
          <a:p>
            <a:pPr>
              <a:buNone/>
            </a:pPr>
            <a:r>
              <a:rPr lang="en-US" sz="1050" noProof="0" dirty="0" smtClean="0"/>
              <a:t>Get-</a:t>
            </a:r>
            <a:r>
              <a:rPr lang="en-US" sz="1050" noProof="0" dirty="0" err="1" smtClean="0"/>
              <a:t>ADFineGrainedPasswordPolicySubject</a:t>
            </a:r>
            <a:endParaRPr lang="en-US" sz="1050" noProof="0" dirty="0" smtClean="0"/>
          </a:p>
          <a:p>
            <a:pPr>
              <a:buNone/>
            </a:pPr>
            <a:r>
              <a:rPr lang="en-US" sz="1050" noProof="0" dirty="0" smtClean="0"/>
              <a:t>Get-</a:t>
            </a:r>
            <a:r>
              <a:rPr lang="en-US" sz="1050" noProof="0" dirty="0" err="1" smtClean="0"/>
              <a:t>ADForest</a:t>
            </a:r>
            <a:endParaRPr lang="en-US" sz="1050" noProof="0" dirty="0" smtClean="0"/>
          </a:p>
          <a:p>
            <a:pPr>
              <a:buNone/>
            </a:pPr>
            <a:r>
              <a:rPr lang="en-US" sz="1050" noProof="0" dirty="0" smtClean="0"/>
              <a:t>Get-</a:t>
            </a:r>
            <a:r>
              <a:rPr lang="en-US" sz="1050" noProof="0" dirty="0" err="1" smtClean="0"/>
              <a:t>ADGroup</a:t>
            </a:r>
            <a:endParaRPr lang="en-US" sz="1050" noProof="0" dirty="0" smtClean="0"/>
          </a:p>
          <a:p>
            <a:pPr>
              <a:buNone/>
            </a:pPr>
            <a:r>
              <a:rPr lang="en-US" sz="1050" noProof="0" dirty="0" smtClean="0"/>
              <a:t>Get-</a:t>
            </a:r>
            <a:r>
              <a:rPr lang="en-US" sz="1050" noProof="0" dirty="0" err="1" smtClean="0"/>
              <a:t>ADGroupMember</a:t>
            </a:r>
            <a:endParaRPr lang="en-US" sz="1050" noProof="0" dirty="0" smtClean="0"/>
          </a:p>
          <a:p>
            <a:pPr>
              <a:buNone/>
            </a:pPr>
            <a:r>
              <a:rPr lang="en-US" sz="1050" noProof="0" dirty="0" smtClean="0"/>
              <a:t>Get-</a:t>
            </a:r>
            <a:r>
              <a:rPr lang="en-US" sz="1050" noProof="0" dirty="0" err="1" smtClean="0"/>
              <a:t>ADObject</a:t>
            </a:r>
            <a:endParaRPr lang="en-US" sz="1050" noProof="0" dirty="0" smtClean="0"/>
          </a:p>
          <a:p>
            <a:pPr>
              <a:buNone/>
            </a:pPr>
            <a:r>
              <a:rPr lang="en-US" sz="1050" noProof="0" dirty="0" smtClean="0"/>
              <a:t>Get-</a:t>
            </a:r>
            <a:r>
              <a:rPr lang="en-US" sz="1050" noProof="0" dirty="0" err="1" smtClean="0"/>
              <a:t>ADOptionalFeature</a:t>
            </a:r>
            <a:endParaRPr lang="en-US" sz="1050" noProof="0" dirty="0" smtClean="0"/>
          </a:p>
          <a:p>
            <a:pPr>
              <a:buNone/>
            </a:pPr>
            <a:r>
              <a:rPr lang="en-US" sz="1050" noProof="0" dirty="0" smtClean="0"/>
              <a:t>Get-</a:t>
            </a:r>
            <a:r>
              <a:rPr lang="en-US" sz="1050" noProof="0" dirty="0" err="1" smtClean="0"/>
              <a:t>ADOrganizationalUnit</a:t>
            </a:r>
            <a:endParaRPr lang="en-US" sz="1050" noProof="0" dirty="0" smtClean="0"/>
          </a:p>
          <a:p>
            <a:pPr lvl="0">
              <a:buNone/>
              <a:defRPr/>
            </a:pPr>
            <a:r>
              <a:rPr lang="en-US" sz="1050" noProof="0" dirty="0" smtClean="0"/>
              <a:t>Get-</a:t>
            </a:r>
            <a:r>
              <a:rPr lang="en-US" sz="1050" noProof="0" dirty="0" err="1" smtClean="0"/>
              <a:t>ADPrincipalGroupMembership</a:t>
            </a:r>
            <a:endParaRPr lang="en-US" sz="1050" noProof="0" dirty="0" smtClean="0"/>
          </a:p>
          <a:p>
            <a:pPr lvl="0">
              <a:buNone/>
              <a:defRPr/>
            </a:pPr>
            <a:r>
              <a:rPr lang="en-US" sz="1050" noProof="0" dirty="0" smtClean="0"/>
              <a:t>Get-</a:t>
            </a:r>
            <a:r>
              <a:rPr lang="en-US" sz="1050" noProof="0" dirty="0" err="1" smtClean="0"/>
              <a:t>ADRootDSE</a:t>
            </a:r>
            <a:endParaRPr lang="en-US" sz="1050" noProof="0" dirty="0" smtClean="0"/>
          </a:p>
        </p:txBody>
      </p:sp>
      <p:sp>
        <p:nvSpPr>
          <p:cNvPr id="4" name="Content Placeholder 2"/>
          <p:cNvSpPr txBox="1">
            <a:spLocks/>
          </p:cNvSpPr>
          <p:nvPr/>
        </p:nvSpPr>
        <p:spPr>
          <a:xfrm>
            <a:off x="3654272" y="857232"/>
            <a:ext cx="3132306" cy="5477653"/>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Get-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Get-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ADUser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Get-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ADUserResultantPasswordPolicy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Install-</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ADDirectoryServer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ADDirectoryServerOperationMasterRole</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ADComputer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ADFineGrainedPasswordPolicy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ADGroup</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ADOrganizationalUnit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New-</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ADUser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ADComputer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ADComputerServiceAccount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ADDomainControllerPasswordReplicationPolicy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ADFineGrainedPasswordPolicy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ADFineGrainedPasswordPolicySubject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ADGroup</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ADGroupMember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ADOrganizationalUnit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ADPrincipalGroupMembership</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Remove-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ADUser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Rename-</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Reset-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ADServiceAccountPassword</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lvl="0" indent="-463550" defTabSz="914363" fontAlgn="auto">
              <a:lnSpc>
                <a:spcPct val="90000"/>
              </a:lnSpc>
              <a:spcBef>
                <a:spcPct val="20000"/>
              </a:spcBef>
              <a:spcAft>
                <a:spcPts val="0"/>
              </a:spcAft>
              <a:buSzPct val="120000"/>
              <a:defRPr/>
            </a:pPr>
            <a:r>
              <a:rPr lang="en-US" sz="1050" dirty="0" smtClean="0">
                <a:latin typeface="Calibri" pitchFamily="34" charset="0"/>
              </a:rPr>
              <a:t>Restore-</a:t>
            </a:r>
            <a:r>
              <a:rPr lang="en-US" sz="1050" dirty="0" err="1" smtClean="0">
                <a:latin typeface="Calibri" pitchFamily="34" charset="0"/>
              </a:rPr>
              <a:t>ADObject</a:t>
            </a:r>
            <a:endParaRPr lang="en-US" sz="1050" dirty="0" smtClean="0">
              <a:latin typeface="Calibri" pitchFamily="34" charset="0"/>
            </a:endParaRPr>
          </a:p>
          <a:p>
            <a:pPr marL="463550" lvl="0" indent="-463550" defTabSz="914363" fontAlgn="auto">
              <a:lnSpc>
                <a:spcPct val="90000"/>
              </a:lnSpc>
              <a:spcBef>
                <a:spcPct val="20000"/>
              </a:spcBef>
              <a:spcAft>
                <a:spcPts val="0"/>
              </a:spcAft>
              <a:buSzPct val="120000"/>
              <a:defRPr/>
            </a:pPr>
            <a:r>
              <a:rPr lang="en-US" sz="1050" dirty="0" smtClean="0">
                <a:latin typeface="Calibri" pitchFamily="34" charset="0"/>
              </a:rPr>
              <a:t>Search-</a:t>
            </a:r>
            <a:r>
              <a:rPr lang="en-US" sz="1050" dirty="0" err="1" smtClean="0">
                <a:latin typeface="Calibri" pitchFamily="34" charset="0"/>
              </a:rPr>
              <a:t>ADAccount</a:t>
            </a:r>
            <a:endParaRPr lang="en-US" sz="1050" dirty="0" smtClean="0">
              <a:latin typeface="Calibri" pitchFamily="34" charset="0"/>
            </a:endParaRPr>
          </a:p>
        </p:txBody>
      </p:sp>
      <p:sp>
        <p:nvSpPr>
          <p:cNvPr id="5" name="Content Placeholder 2"/>
          <p:cNvSpPr txBox="1">
            <a:spLocks/>
          </p:cNvSpPr>
          <p:nvPr/>
        </p:nvSpPr>
        <p:spPr>
          <a:xfrm>
            <a:off x="6791356" y="857232"/>
            <a:ext cx="2209800" cy="2989280"/>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ADAccountControl</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ADAccountExpiration</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ADAccountPassword</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ADComputer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ADDefaultDomainPasswordPolicy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ADDomain</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ADDomainMode</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ADFineGrainedPasswordPolicy</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ADForest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ADForestMode</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ADGroup</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ADObject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ADOrganizationalUnit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Set-</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ADUser</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Uninstall-</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ADServiceAccount</a:t>
            </a:r>
            <a:endPar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1050" b="0" i="0" u="none" strike="noStrike" kern="1200" cap="none" spc="0" normalizeH="0" baseline="0" noProof="0" dirty="0" smtClean="0">
                <a:ln>
                  <a:noFill/>
                </a:ln>
                <a:solidFill>
                  <a:schemeClr val="tx1"/>
                </a:solidFill>
                <a:effectLst/>
                <a:uLnTx/>
                <a:uFillTx/>
                <a:latin typeface="Calibri" pitchFamily="34" charset="0"/>
                <a:ea typeface="+mn-ea"/>
                <a:cs typeface="+mn-cs"/>
              </a:rPr>
              <a:t>Unlock-</a:t>
            </a:r>
            <a:r>
              <a:rPr kumimoji="0" lang="en-US" sz="1050" b="0" i="0" u="none" strike="noStrike" kern="1200" cap="none" spc="0" normalizeH="0" baseline="0" noProof="0" dirty="0" err="1" smtClean="0">
                <a:ln>
                  <a:noFill/>
                </a:ln>
                <a:solidFill>
                  <a:schemeClr val="tx1"/>
                </a:solidFill>
                <a:effectLst/>
                <a:uLnTx/>
                <a:uFillTx/>
                <a:latin typeface="Calibri" pitchFamily="34" charset="0"/>
                <a:ea typeface="+mn-ea"/>
                <a:cs typeface="+mn-cs"/>
              </a:rPr>
              <a:t>ADAccount</a:t>
            </a:r>
            <a:endParaRPr kumimoji="0" lang="en-US" sz="105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Oval 5"/>
          <p:cNvSpPr/>
          <p:nvPr/>
        </p:nvSpPr>
        <p:spPr bwMode="auto">
          <a:xfrm>
            <a:off x="8848756" y="6267432"/>
            <a:ext cx="76200" cy="76200"/>
          </a:xfrm>
          <a:prstGeom prst="ellipse">
            <a:avLst/>
          </a:prstGeom>
          <a:solidFill>
            <a:schemeClr val="bg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 </a:t>
            </a:r>
            <a:r>
              <a:rPr lang="en-US" altLang="zh-CN" dirty="0" smtClean="0"/>
              <a:t>PowerShell </a:t>
            </a:r>
            <a:r>
              <a:rPr lang="zh-CN" altLang="en-US" dirty="0" smtClean="0"/>
              <a:t>管理活动目录</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noProof="0" dirty="0" smtClean="0"/>
              <a:t>最佳实践分析工具</a:t>
            </a:r>
            <a:r>
              <a:rPr lang="en-US" noProof="0" dirty="0" smtClean="0"/>
              <a:t/>
            </a:r>
            <a:br>
              <a:rPr lang="en-US" noProof="0" dirty="0" smtClean="0"/>
            </a:br>
            <a:r>
              <a:rPr lang="zh-CN" altLang="en-US" sz="2000" noProof="0" dirty="0" smtClean="0">
                <a:solidFill>
                  <a:schemeClr val="accent1"/>
                </a:solidFill>
              </a:rPr>
              <a:t>发现</a:t>
            </a:r>
            <a:r>
              <a:rPr lang="zh-CN" altLang="en-US" sz="2000" dirty="0" smtClean="0">
                <a:solidFill>
                  <a:schemeClr val="accent1"/>
                </a:solidFill>
              </a:rPr>
              <a:t>不符合最佳实践的配置，更好的管理活动目录</a:t>
            </a:r>
            <a:endParaRPr lang="en-US" sz="2800" noProof="0" dirty="0">
              <a:solidFill>
                <a:schemeClr val="accent1"/>
              </a:solidFill>
            </a:endParaRPr>
          </a:p>
        </p:txBody>
      </p:sp>
      <p:sp>
        <p:nvSpPr>
          <p:cNvPr id="3" name="Content Placeholder 2"/>
          <p:cNvSpPr>
            <a:spLocks noGrp="1"/>
          </p:cNvSpPr>
          <p:nvPr>
            <p:ph idx="1"/>
          </p:nvPr>
        </p:nvSpPr>
        <p:spPr/>
        <p:txBody>
          <a:bodyPr/>
          <a:lstStyle/>
          <a:p>
            <a:r>
              <a:rPr lang="zh-CN" altLang="en-US" sz="2800" noProof="0" dirty="0" smtClean="0"/>
              <a:t>过去的限制</a:t>
            </a:r>
            <a:endParaRPr lang="en-US" sz="2800" noProof="0" dirty="0" smtClean="0"/>
          </a:p>
          <a:p>
            <a:pPr lvl="1"/>
            <a:r>
              <a:rPr lang="zh-CN" altLang="en-US" dirty="0" smtClean="0"/>
              <a:t>想要</a:t>
            </a:r>
            <a:r>
              <a:rPr lang="zh-CN" altLang="en-US" sz="2400" noProof="0" dirty="0" smtClean="0"/>
              <a:t>自动完整的验证 </a:t>
            </a:r>
            <a:r>
              <a:rPr lang="en-US" altLang="zh-CN" sz="2400" noProof="0" dirty="0" smtClean="0"/>
              <a:t>AD </a:t>
            </a:r>
            <a:r>
              <a:rPr lang="zh-CN" altLang="en-US" sz="2400" noProof="0" dirty="0" smtClean="0"/>
              <a:t>的配置是否符合最佳实践不是件容易的事情</a:t>
            </a:r>
            <a:endParaRPr lang="en-US" altLang="zh-CN" sz="2400" noProof="0" dirty="0" smtClean="0"/>
          </a:p>
          <a:p>
            <a:pPr lvl="1"/>
            <a:endParaRPr lang="en-US" sz="2400" noProof="0" dirty="0" smtClean="0"/>
          </a:p>
          <a:p>
            <a:r>
              <a:rPr lang="zh-CN" altLang="en-US" sz="2800" noProof="0" dirty="0" smtClean="0"/>
              <a:t>现在的特性</a:t>
            </a:r>
            <a:endParaRPr lang="en-US" sz="2800" noProof="0" dirty="0" smtClean="0"/>
          </a:p>
          <a:p>
            <a:pPr lvl="1"/>
            <a:r>
              <a:rPr lang="zh-CN" altLang="en-US" sz="2400" noProof="0" dirty="0" smtClean="0"/>
              <a:t>能针对 </a:t>
            </a:r>
            <a:r>
              <a:rPr lang="en-US" altLang="zh-CN" sz="2400" noProof="0" dirty="0" smtClean="0"/>
              <a:t>AD </a:t>
            </a:r>
            <a:r>
              <a:rPr lang="zh-CN" altLang="en-US" sz="2400" noProof="0" dirty="0" smtClean="0"/>
              <a:t>环境分析出可能会导致</a:t>
            </a:r>
            <a:r>
              <a:rPr lang="zh-CN" altLang="en-US" dirty="0" smtClean="0"/>
              <a:t>异常行为的绝大多数配置问题</a:t>
            </a:r>
            <a:endParaRPr lang="en-US" sz="2400" noProof="0" dirty="0" smtClean="0"/>
          </a:p>
          <a:p>
            <a:pPr lvl="1"/>
            <a:r>
              <a:rPr lang="zh-CN" altLang="en-US" dirty="0" smtClean="0"/>
              <a:t>能通过</a:t>
            </a:r>
            <a:r>
              <a:rPr lang="en-US" sz="2400" noProof="0" dirty="0" smtClean="0"/>
              <a:t> PowerShell </a:t>
            </a:r>
            <a:r>
              <a:rPr lang="en-US" sz="2400" noProof="0" dirty="0" err="1" smtClean="0"/>
              <a:t>cmdlets</a:t>
            </a:r>
            <a:r>
              <a:rPr lang="en-US" sz="2400" noProof="0" dirty="0" smtClean="0"/>
              <a:t> </a:t>
            </a:r>
            <a:r>
              <a:rPr lang="zh-CN" altLang="en-US" sz="2400" noProof="0" dirty="0" smtClean="0"/>
              <a:t>收集运行时的数据</a:t>
            </a:r>
            <a:endParaRPr lang="en-US" sz="2400" noProof="0" dirty="0" smtClean="0"/>
          </a:p>
          <a:p>
            <a:pPr lvl="1"/>
            <a:r>
              <a:rPr lang="zh-CN" altLang="en-US" sz="2400" noProof="0" dirty="0" smtClean="0"/>
              <a:t>根据当前的部署情况提供相应的建议</a:t>
            </a:r>
            <a:endParaRPr lang="en-US" sz="2400" noProof="0" dirty="0" smtClean="0"/>
          </a:p>
          <a:p>
            <a:pPr lvl="1"/>
            <a:r>
              <a:rPr lang="zh-CN" altLang="en-US" sz="2400" noProof="0" dirty="0" smtClean="0"/>
              <a:t>通过服务器管理器查看 </a:t>
            </a:r>
            <a:r>
              <a:rPr lang="en-US" altLang="zh-CN" sz="2400" noProof="0" dirty="0" smtClean="0"/>
              <a:t>BPA </a:t>
            </a:r>
            <a:r>
              <a:rPr lang="zh-CN" altLang="en-US" sz="2400" noProof="0" dirty="0" smtClean="0"/>
              <a:t>的分析结果</a:t>
            </a:r>
            <a:endParaRPr lang="en-US" sz="2400" noProof="0" dirty="0" smtClean="0"/>
          </a:p>
          <a:p>
            <a:endParaRPr lang="en-US" sz="2800" noProof="0" dirty="0" smtClean="0"/>
          </a:p>
          <a:p>
            <a:endParaRPr lang="en-US" sz="2800" noProof="0" dirty="0"/>
          </a:p>
        </p:txBody>
      </p:sp>
      <p:sp>
        <p:nvSpPr>
          <p:cNvPr id="4" name="Oval 3"/>
          <p:cNvSpPr/>
          <p:nvPr/>
        </p:nvSpPr>
        <p:spPr bwMode="auto">
          <a:xfrm>
            <a:off x="8991600" y="6705600"/>
            <a:ext cx="76200" cy="76200"/>
          </a:xfrm>
          <a:prstGeom prst="ellipse">
            <a:avLst/>
          </a:prstGeom>
          <a:solidFill>
            <a:schemeClr val="bg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启动最佳实践分析程序</a:t>
            </a:r>
            <a:endParaRPr lang="en-US" dirty="0"/>
          </a:p>
        </p:txBody>
      </p:sp>
      <p:sp>
        <p:nvSpPr>
          <p:cNvPr id="3" name="Content Placeholder 2"/>
          <p:cNvSpPr>
            <a:spLocks noGrp="1"/>
          </p:cNvSpPr>
          <p:nvPr>
            <p:ph idx="1"/>
          </p:nvPr>
        </p:nvSpPr>
        <p:spPr>
          <a:xfrm>
            <a:off x="357158" y="1403367"/>
            <a:ext cx="8229600" cy="4525963"/>
          </a:xfrm>
        </p:spPr>
        <p:txBody>
          <a:bodyPr/>
          <a:lstStyle/>
          <a:p>
            <a:pPr lvl="0"/>
            <a:r>
              <a:rPr lang="zh-CN" altLang="en-US" dirty="0" smtClean="0"/>
              <a:t>从服务器管理器中执行</a:t>
            </a:r>
            <a:endParaRPr lang="en-US" altLang="zh-CN" dirty="0" smtClean="0"/>
          </a:p>
          <a:p>
            <a:pPr lvl="1">
              <a:buNone/>
            </a:pPr>
            <a:r>
              <a:rPr lang="en-US" dirty="0" smtClean="0"/>
              <a:t>Import-Module </a:t>
            </a:r>
            <a:r>
              <a:rPr lang="en-US" dirty="0" err="1" smtClean="0"/>
              <a:t>BestPractices</a:t>
            </a:r>
            <a:endParaRPr lang="en-US" dirty="0" smtClean="0"/>
          </a:p>
          <a:p>
            <a:pPr lvl="1">
              <a:buNone/>
            </a:pPr>
            <a:r>
              <a:rPr lang="en-US" dirty="0" smtClean="0"/>
              <a:t>Invoke-</a:t>
            </a:r>
            <a:r>
              <a:rPr lang="en-US" dirty="0" err="1" smtClean="0"/>
              <a:t>BpaModel</a:t>
            </a:r>
            <a:r>
              <a:rPr lang="en-US" dirty="0" smtClean="0"/>
              <a:t> Microsoft/Windows/</a:t>
            </a:r>
            <a:r>
              <a:rPr lang="en-US" dirty="0" err="1" smtClean="0"/>
              <a:t>DirectoryServices</a:t>
            </a:r>
            <a:endParaRPr lang="en-US" dirty="0" smtClean="0"/>
          </a:p>
          <a:p>
            <a:pPr lvl="1">
              <a:buNone/>
            </a:pPr>
            <a:r>
              <a:rPr lang="en-US" dirty="0" smtClean="0"/>
              <a:t>Get-</a:t>
            </a:r>
            <a:r>
              <a:rPr lang="en-US" dirty="0" err="1" smtClean="0"/>
              <a:t>BpaResult</a:t>
            </a:r>
            <a:r>
              <a:rPr lang="en-US" dirty="0" smtClean="0"/>
              <a:t> Microsoft/Windows/</a:t>
            </a:r>
            <a:r>
              <a:rPr lang="en-US" dirty="0" err="1" smtClean="0"/>
              <a:t>DirectoryServices</a:t>
            </a:r>
            <a:endParaRPr lang="en-US" dirty="0" smtClean="0"/>
          </a:p>
          <a:p>
            <a:r>
              <a:rPr lang="zh-CN" altLang="en-US" dirty="0" smtClean="0"/>
              <a:t>从 </a:t>
            </a:r>
            <a:r>
              <a:rPr lang="en-US" altLang="zh-CN" dirty="0" smtClean="0"/>
              <a:t>PowerShell </a:t>
            </a:r>
            <a:r>
              <a:rPr lang="zh-CN" altLang="en-US" dirty="0" smtClean="0"/>
              <a:t>中启动</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643042" y="3643314"/>
            <a:ext cx="5410973" cy="26626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a:r>
              <a:rPr lang="zh-CN" altLang="en-US" sz="4000" noProof="0" dirty="0" smtClean="0"/>
              <a:t>最佳实践分析规则</a:t>
            </a:r>
            <a:endParaRPr lang="en-US" sz="4000" noProof="0" dirty="0"/>
          </a:p>
        </p:txBody>
      </p:sp>
      <p:sp>
        <p:nvSpPr>
          <p:cNvPr id="4" name="Content Placeholder 2"/>
          <p:cNvSpPr>
            <a:spLocks noGrp="1"/>
          </p:cNvSpPr>
          <p:nvPr>
            <p:ph sz="half" idx="1"/>
          </p:nvPr>
        </p:nvSpPr>
        <p:spPr>
          <a:xfrm>
            <a:off x="457200" y="1117615"/>
            <a:ext cx="4038600" cy="4525963"/>
          </a:xfrm>
        </p:spPr>
        <p:txBody>
          <a:bodyPr/>
          <a:lstStyle/>
          <a:p>
            <a:r>
              <a:rPr lang="en-US" sz="2400" noProof="0" smtClean="0"/>
              <a:t>DNS </a:t>
            </a:r>
            <a:r>
              <a:rPr lang="zh-CN" altLang="en-US" sz="2400" noProof="0" smtClean="0"/>
              <a:t>注册 </a:t>
            </a:r>
            <a:r>
              <a:rPr lang="en-US" sz="2400" noProof="0" smtClean="0"/>
              <a:t>/ </a:t>
            </a:r>
            <a:r>
              <a:rPr lang="zh-CN" altLang="en-US" sz="2400" noProof="0" smtClean="0"/>
              <a:t>发现</a:t>
            </a:r>
            <a:endParaRPr lang="en-US" sz="2400" noProof="0" smtClean="0"/>
          </a:p>
          <a:p>
            <a:pPr lvl="1"/>
            <a:r>
              <a:rPr lang="en-US" smtClean="0"/>
              <a:t>SRV / A / AAA </a:t>
            </a:r>
            <a:r>
              <a:rPr lang="zh-CN" altLang="en-US" smtClean="0"/>
              <a:t>资源记录的注册</a:t>
            </a:r>
            <a:endParaRPr lang="en-US" noProof="0" smtClean="0"/>
          </a:p>
          <a:p>
            <a:endParaRPr lang="en-US" sz="2400" smtClean="0"/>
          </a:p>
          <a:p>
            <a:r>
              <a:rPr lang="zh-CN" altLang="en-US" sz="2400" smtClean="0"/>
              <a:t>灾难恢复</a:t>
            </a:r>
            <a:endParaRPr lang="en-US" sz="2400" smtClean="0"/>
          </a:p>
          <a:p>
            <a:pPr lvl="1"/>
            <a:r>
              <a:rPr lang="zh-CN" altLang="en-US" smtClean="0"/>
              <a:t>每个域多个</a:t>
            </a:r>
            <a:r>
              <a:rPr lang="en-US" altLang="zh-CN" smtClean="0"/>
              <a:t>DC</a:t>
            </a:r>
            <a:endParaRPr lang="en-US" smtClean="0"/>
          </a:p>
          <a:p>
            <a:pPr lvl="1"/>
            <a:r>
              <a:rPr lang="zh-CN" altLang="en-US" smtClean="0"/>
              <a:t>备份生命周期的结果</a:t>
            </a:r>
            <a:endParaRPr lang="en-US" altLang="zh-CN" smtClean="0"/>
          </a:p>
          <a:p>
            <a:pPr lvl="1"/>
            <a:endParaRPr lang="en-US" smtClean="0"/>
          </a:p>
          <a:p>
            <a:r>
              <a:rPr lang="zh-CN" altLang="en-US" sz="2400" smtClean="0"/>
              <a:t>复制</a:t>
            </a:r>
            <a:endParaRPr lang="en-US" sz="2400" smtClean="0"/>
          </a:p>
          <a:p>
            <a:pPr lvl="1"/>
            <a:r>
              <a:rPr lang="zh-CN" altLang="en-US" smtClean="0"/>
              <a:t>每个站点一个</a:t>
            </a:r>
            <a:r>
              <a:rPr lang="en-US" smtClean="0"/>
              <a:t> GC</a:t>
            </a:r>
          </a:p>
          <a:p>
            <a:pPr lvl="1"/>
            <a:r>
              <a:rPr lang="en-US" smtClean="0"/>
              <a:t>KCC </a:t>
            </a:r>
            <a:r>
              <a:rPr lang="zh-CN" altLang="en-US" smtClean="0"/>
              <a:t>启用状态</a:t>
            </a:r>
            <a:endParaRPr lang="en-US" smtClean="0"/>
          </a:p>
          <a:p>
            <a:pPr lvl="1"/>
            <a:r>
              <a:rPr lang="zh-CN" altLang="en-US" smtClean="0"/>
              <a:t>虚拟机应用场景</a:t>
            </a:r>
            <a:endParaRPr lang="en-US" dirty="0" smtClean="0"/>
          </a:p>
        </p:txBody>
      </p:sp>
      <p:sp>
        <p:nvSpPr>
          <p:cNvPr id="9" name="Content Placeholder 8"/>
          <p:cNvSpPr>
            <a:spLocks noGrp="1"/>
          </p:cNvSpPr>
          <p:nvPr>
            <p:ph sz="half" idx="2"/>
          </p:nvPr>
        </p:nvSpPr>
        <p:spPr>
          <a:xfrm>
            <a:off x="4648200" y="1117615"/>
            <a:ext cx="4038600" cy="4525963"/>
          </a:xfrm>
          <a:prstGeom prst="rect">
            <a:avLst/>
          </a:prstGeom>
        </p:spPr>
        <p:txBody>
          <a:bodyPr/>
          <a:lstStyle/>
          <a:p>
            <a:r>
              <a:rPr lang="zh-CN" altLang="en-US" sz="2400" smtClean="0"/>
              <a:t>拓扑 </a:t>
            </a:r>
            <a:r>
              <a:rPr lang="en-US" altLang="zh-CN" sz="2400" smtClean="0"/>
              <a:t>/  </a:t>
            </a:r>
            <a:r>
              <a:rPr lang="zh-CN" altLang="en-US" sz="2400" smtClean="0"/>
              <a:t>连接性</a:t>
            </a:r>
            <a:endParaRPr lang="en-US" sz="2400" smtClean="0"/>
          </a:p>
          <a:p>
            <a:pPr lvl="1"/>
            <a:r>
              <a:rPr lang="en-US" smtClean="0"/>
              <a:t>FSMO </a:t>
            </a:r>
            <a:r>
              <a:rPr lang="zh-CN" altLang="en-US" smtClean="0"/>
              <a:t>角色的指派</a:t>
            </a:r>
            <a:endParaRPr lang="en-US" smtClean="0"/>
          </a:p>
          <a:p>
            <a:pPr lvl="1"/>
            <a:r>
              <a:rPr lang="en-US" smtClean="0"/>
              <a:t>FSMO </a:t>
            </a:r>
            <a:r>
              <a:rPr lang="zh-CN" altLang="en-US" smtClean="0"/>
              <a:t>可用性</a:t>
            </a:r>
            <a:endParaRPr lang="en-US" smtClean="0"/>
          </a:p>
          <a:p>
            <a:pPr lvl="1"/>
            <a:endParaRPr lang="en-US" sz="2400" smtClean="0"/>
          </a:p>
          <a:p>
            <a:r>
              <a:rPr lang="zh-CN" altLang="en-US" sz="2400" smtClean="0"/>
              <a:t>残留对象阻止</a:t>
            </a:r>
            <a:endParaRPr lang="en-US" sz="2400" smtClean="0"/>
          </a:p>
          <a:p>
            <a:pPr lvl="1"/>
            <a:r>
              <a:rPr lang="zh-CN" altLang="en-US" smtClean="0"/>
              <a:t>强制复制一致性</a:t>
            </a:r>
            <a:endParaRPr lang="en-US" altLang="zh-CN" smtClean="0"/>
          </a:p>
          <a:p>
            <a:pPr lvl="1"/>
            <a:endParaRPr lang="en-US" smtClean="0"/>
          </a:p>
          <a:p>
            <a:pPr lvl="1"/>
            <a:endParaRPr lang="en-US" smtClean="0"/>
          </a:p>
          <a:p>
            <a:r>
              <a:rPr lang="zh-CN" altLang="en-US" sz="2400" smtClean="0"/>
              <a:t>时间服务</a:t>
            </a:r>
            <a:endParaRPr lang="en-US" sz="2400" smtClean="0"/>
          </a:p>
          <a:p>
            <a:pPr lvl="1"/>
            <a:r>
              <a:rPr lang="en-US" smtClean="0"/>
              <a:t>PDC </a:t>
            </a:r>
            <a:r>
              <a:rPr lang="zh-CN" altLang="en-US" smtClean="0"/>
              <a:t>时间源</a:t>
            </a:r>
            <a:endParaRPr lang="en-US" smtClean="0"/>
          </a:p>
          <a:p>
            <a:pPr lvl="1"/>
            <a:r>
              <a:rPr lang="en-US" sz="2400" smtClean="0"/>
              <a:t>MaxPhaseCorrection </a:t>
            </a:r>
            <a:r>
              <a:rPr lang="zh-CN" altLang="en-US" sz="2400" smtClean="0"/>
              <a:t>限制</a:t>
            </a:r>
            <a:endParaRPr lang="en-US" sz="2400" smtClean="0"/>
          </a:p>
          <a:p>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 </a:t>
            </a:r>
            <a:r>
              <a:rPr lang="en-US" altLang="zh-CN" dirty="0" smtClean="0"/>
              <a:t>BPA </a:t>
            </a:r>
            <a:r>
              <a:rPr lang="zh-CN" altLang="en-US" dirty="0" smtClean="0"/>
              <a:t>分析 </a:t>
            </a:r>
            <a:r>
              <a:rPr lang="en-US" altLang="zh-CN" dirty="0" smtClean="0"/>
              <a:t>Active Directory </a:t>
            </a:r>
            <a:r>
              <a:rPr lang="zh-CN" altLang="en-US" dirty="0" smtClean="0"/>
              <a:t>配置</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noProof="0" dirty="0" smtClean="0"/>
              <a:t>活动目录回收站</a:t>
            </a:r>
            <a:r>
              <a:rPr lang="en-US" noProof="0" dirty="0" smtClean="0"/>
              <a:t/>
            </a:r>
            <a:br>
              <a:rPr lang="en-US" noProof="0" dirty="0" smtClean="0"/>
            </a:br>
            <a:r>
              <a:rPr lang="zh-CN" altLang="en-US" sz="2000" dirty="0" smtClean="0">
                <a:solidFill>
                  <a:schemeClr val="accent1"/>
                </a:solidFill>
              </a:rPr>
              <a:t>能够从意外的删除操作中恢复</a:t>
            </a:r>
            <a:endParaRPr lang="en-US" sz="2400" noProof="0" dirty="0">
              <a:solidFill>
                <a:schemeClr val="accent1"/>
              </a:solidFill>
            </a:endParaRPr>
          </a:p>
        </p:txBody>
      </p:sp>
      <p:sp>
        <p:nvSpPr>
          <p:cNvPr id="3" name="Content Placeholder 2"/>
          <p:cNvSpPr>
            <a:spLocks noGrp="1"/>
          </p:cNvSpPr>
          <p:nvPr>
            <p:ph idx="1"/>
          </p:nvPr>
        </p:nvSpPr>
        <p:spPr>
          <a:prstGeom prst="rect">
            <a:avLst/>
          </a:prstGeom>
        </p:spPr>
        <p:txBody>
          <a:bodyPr/>
          <a:lstStyle/>
          <a:p>
            <a:r>
              <a:rPr lang="zh-CN" altLang="en-US" sz="2800" noProof="0" dirty="0" smtClean="0"/>
              <a:t>过去的限制</a:t>
            </a:r>
            <a:endParaRPr lang="en-US" sz="2800" noProof="0" dirty="0" smtClean="0"/>
          </a:p>
          <a:p>
            <a:pPr lvl="1"/>
            <a:r>
              <a:rPr lang="zh-CN" altLang="en-US" sz="2400" noProof="0" dirty="0" smtClean="0"/>
              <a:t>意外删除是导致 </a:t>
            </a:r>
            <a:r>
              <a:rPr lang="en-US" altLang="zh-CN" sz="2400" noProof="0" dirty="0" smtClean="0"/>
              <a:t>AD </a:t>
            </a:r>
            <a:r>
              <a:rPr lang="zh-CN" altLang="en-US" sz="2400" noProof="0" dirty="0" smtClean="0"/>
              <a:t>进行灾难恢复处理的最主要原因</a:t>
            </a:r>
            <a:endParaRPr lang="en-US" altLang="zh-CN" sz="2400" noProof="0" dirty="0" smtClean="0"/>
          </a:p>
          <a:p>
            <a:pPr lvl="1"/>
            <a:endParaRPr lang="en-US" sz="2400" noProof="0" dirty="0" smtClean="0"/>
          </a:p>
          <a:p>
            <a:r>
              <a:rPr lang="zh-CN" altLang="en-US" sz="2800" noProof="0" dirty="0" smtClean="0"/>
              <a:t>现在的特性</a:t>
            </a:r>
            <a:endParaRPr lang="en-US" sz="2800" noProof="0" dirty="0" smtClean="0"/>
          </a:p>
          <a:p>
            <a:pPr lvl="1"/>
            <a:r>
              <a:rPr lang="zh-CN" altLang="en-US" sz="2400" dirty="0" smtClean="0"/>
              <a:t>允许恢复删除的用户、组</a:t>
            </a:r>
            <a:r>
              <a:rPr lang="en-US" altLang="zh-CN" sz="2400" dirty="0" smtClean="0"/>
              <a:t>…</a:t>
            </a:r>
          </a:p>
          <a:p>
            <a:pPr lvl="1"/>
            <a:r>
              <a:rPr lang="zh-CN" altLang="en-US" dirty="0" smtClean="0"/>
              <a:t>通过 </a:t>
            </a:r>
            <a:r>
              <a:rPr lang="en-US" altLang="zh-CN" dirty="0" smtClean="0"/>
              <a:t>PowerShell </a:t>
            </a:r>
            <a:r>
              <a:rPr lang="zh-CN" altLang="en-US" dirty="0" smtClean="0"/>
              <a:t>执行恢复操作</a:t>
            </a:r>
            <a:endParaRPr lang="en-US" sz="2400" dirty="0" smtClean="0"/>
          </a:p>
          <a:p>
            <a:pPr lvl="1"/>
            <a:r>
              <a:rPr lang="zh-CN" altLang="en-US" sz="2400" dirty="0" smtClean="0"/>
              <a:t>所有属性都会自动恢复，包括明确的和一些“链接”的属性</a:t>
            </a:r>
            <a:endParaRPr lang="en-US" sz="2000" dirty="0" smtClean="0"/>
          </a:p>
          <a:p>
            <a:pPr>
              <a:buNone/>
            </a:pPr>
            <a:endParaRPr lang="en-US" sz="2800" noProof="0" dirty="0"/>
          </a:p>
        </p:txBody>
      </p:sp>
      <p:pic>
        <p:nvPicPr>
          <p:cNvPr id="4" name="Content Placeholder 3" descr="garbage_empty.png"/>
          <p:cNvPicPr>
            <a:picLocks noChangeAspect="1"/>
          </p:cNvPicPr>
          <p:nvPr/>
        </p:nvPicPr>
        <p:blipFill>
          <a:blip r:embed="rId3" cstate="print"/>
          <a:srcRect/>
          <a:stretch>
            <a:fillRect/>
          </a:stretch>
        </p:blipFill>
        <p:spPr bwMode="auto">
          <a:xfrm>
            <a:off x="8001024" y="5500702"/>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8"/>
          <p:cNvGrpSpPr/>
          <p:nvPr/>
        </p:nvGrpSpPr>
        <p:grpSpPr>
          <a:xfrm>
            <a:off x="3538743" y="1929535"/>
            <a:ext cx="1654327" cy="882953"/>
            <a:chOff x="2865915" y="2645493"/>
            <a:chExt cx="1654327" cy="882953"/>
          </a:xfrm>
        </p:grpSpPr>
        <p:sp>
          <p:nvSpPr>
            <p:cNvPr id="51" name="Rounded Rectangle 50"/>
            <p:cNvSpPr/>
            <p:nvPr/>
          </p:nvSpPr>
          <p:spPr bwMode="auto">
            <a:xfrm>
              <a:off x="2865915" y="2645493"/>
              <a:ext cx="1654327"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0" name="Rectangle 59"/>
            <p:cNvSpPr/>
            <p:nvPr/>
          </p:nvSpPr>
          <p:spPr>
            <a:xfrm>
              <a:off x="3280663" y="2800678"/>
              <a:ext cx="902811" cy="307777"/>
            </a:xfrm>
            <a:prstGeom prst="rect">
              <a:avLst/>
            </a:prstGeom>
          </p:spPr>
          <p:txBody>
            <a:bodyPr wrap="none">
              <a:spAutoFit/>
            </a:bodyPr>
            <a:lstStyle/>
            <a:p>
              <a:r>
                <a:rPr lang="zh-CN" altLang="en-US" sz="1400" dirty="0" smtClean="0">
                  <a:solidFill>
                    <a:schemeClr val="bg1"/>
                  </a:solidFill>
                </a:rPr>
                <a:t>墓碑对象</a:t>
              </a:r>
              <a:endParaRPr lang="en-US" sz="1400" dirty="0">
                <a:solidFill>
                  <a:schemeClr val="bg1"/>
                </a:solidFill>
              </a:endParaRPr>
            </a:p>
          </p:txBody>
        </p:sp>
        <p:pic>
          <p:nvPicPr>
            <p:cNvPr id="61" name="Picture 60" descr="I:\Illustrations-Icons\Windows_Vista_Icons_ for_Marketing_use\GenericUser.png"/>
            <p:cNvPicPr>
              <a:picLocks noChangeAspect="1" noChangeArrowheads="1"/>
            </p:cNvPicPr>
            <p:nvPr/>
          </p:nvPicPr>
          <p:blipFill>
            <a:blip r:embed="rId3" cstate="email">
              <a:lum bright="-100000"/>
            </a:blip>
            <a:srcRect/>
            <a:stretch>
              <a:fillRect/>
            </a:stretch>
          </p:blipFill>
          <p:spPr bwMode="auto">
            <a:xfrm>
              <a:off x="2990683" y="2853868"/>
              <a:ext cx="383042" cy="489897"/>
            </a:xfrm>
            <a:prstGeom prst="rect">
              <a:avLst/>
            </a:prstGeom>
            <a:noFill/>
            <a:ln w="9525">
              <a:noFill/>
              <a:miter lim="800000"/>
              <a:headEnd/>
              <a:tailEnd/>
            </a:ln>
          </p:spPr>
        </p:pic>
      </p:grpSp>
      <p:sp>
        <p:nvSpPr>
          <p:cNvPr id="2" name="Title 1"/>
          <p:cNvSpPr>
            <a:spLocks noGrp="1"/>
          </p:cNvSpPr>
          <p:nvPr>
            <p:ph type="title"/>
          </p:nvPr>
        </p:nvSpPr>
        <p:spPr>
          <a:xfrm>
            <a:off x="387054" y="228600"/>
            <a:ext cx="8375946" cy="609398"/>
          </a:xfrm>
        </p:spPr>
        <p:txBody>
          <a:bodyPr>
            <a:normAutofit fontScale="90000"/>
          </a:bodyPr>
          <a:lstStyle/>
          <a:p>
            <a:r>
              <a:rPr lang="en-US" sz="4400" noProof="0" dirty="0" smtClean="0"/>
              <a:t>AD </a:t>
            </a:r>
            <a:r>
              <a:rPr lang="zh-CN" altLang="en-US" sz="4400" noProof="0" dirty="0" smtClean="0"/>
              <a:t>对象生命周期</a:t>
            </a:r>
            <a:endParaRPr lang="en-US" sz="4400" noProof="0" dirty="0"/>
          </a:p>
        </p:txBody>
      </p:sp>
      <p:grpSp>
        <p:nvGrpSpPr>
          <p:cNvPr id="4" name="Group 100"/>
          <p:cNvGrpSpPr/>
          <p:nvPr/>
        </p:nvGrpSpPr>
        <p:grpSpPr>
          <a:xfrm>
            <a:off x="4465795" y="4692154"/>
            <a:ext cx="1710718" cy="882953"/>
            <a:chOff x="4405410" y="4416122"/>
            <a:chExt cx="1710718" cy="882953"/>
          </a:xfrm>
        </p:grpSpPr>
        <p:sp>
          <p:nvSpPr>
            <p:cNvPr id="57" name="Rounded Rectangle 56"/>
            <p:cNvSpPr/>
            <p:nvPr/>
          </p:nvSpPr>
          <p:spPr bwMode="auto">
            <a:xfrm>
              <a:off x="4405410" y="4416122"/>
              <a:ext cx="1691284"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a:xfrm>
              <a:off x="4905540" y="4595009"/>
              <a:ext cx="1210588" cy="338554"/>
            </a:xfrm>
            <a:prstGeom prst="rect">
              <a:avLst/>
            </a:prstGeom>
          </p:spPr>
          <p:txBody>
            <a:bodyPr wrap="none">
              <a:spAutoFit/>
            </a:bodyPr>
            <a:lstStyle/>
            <a:p>
              <a:r>
                <a:rPr lang="zh-CN" altLang="en-US" sz="1600" dirty="0" smtClean="0">
                  <a:solidFill>
                    <a:schemeClr val="bg1"/>
                  </a:solidFill>
                </a:rPr>
                <a:t>已回收对象</a:t>
              </a:r>
              <a:endParaRPr lang="en-US" sz="1600" dirty="0">
                <a:solidFill>
                  <a:schemeClr val="bg1"/>
                </a:solidFill>
              </a:endParaRPr>
            </a:p>
          </p:txBody>
        </p:sp>
        <p:pic>
          <p:nvPicPr>
            <p:cNvPr id="34" name="Picture 30" descr="I:\Illustrations-Icons\Windows_Vista_Icons_ for_Marketing_use\GenericUser.png"/>
            <p:cNvPicPr>
              <a:picLocks noChangeAspect="1" noChangeArrowheads="1"/>
            </p:cNvPicPr>
            <p:nvPr/>
          </p:nvPicPr>
          <p:blipFill>
            <a:blip r:embed="rId3" cstate="email">
              <a:lum bright="-100000"/>
            </a:blip>
            <a:srcRect/>
            <a:stretch>
              <a:fillRect/>
            </a:stretch>
          </p:blipFill>
          <p:spPr bwMode="auto">
            <a:xfrm>
              <a:off x="4524540" y="4630947"/>
              <a:ext cx="402618" cy="489897"/>
            </a:xfrm>
            <a:prstGeom prst="rect">
              <a:avLst/>
            </a:prstGeom>
            <a:noFill/>
            <a:ln w="9525">
              <a:noFill/>
              <a:miter lim="800000"/>
              <a:headEnd/>
              <a:tailEnd/>
            </a:ln>
          </p:spPr>
        </p:pic>
      </p:grpSp>
      <p:pic>
        <p:nvPicPr>
          <p:cNvPr id="1027" name="Picture 3" descr="D:\TEMP\ALAINL.REDMOND\Temporary Internet Files\Content.IE5\5CUX60WE\MCj04338460000[1].png"/>
          <p:cNvPicPr>
            <a:picLocks noChangeAspect="1" noChangeArrowheads="1"/>
          </p:cNvPicPr>
          <p:nvPr/>
        </p:nvPicPr>
        <p:blipFill>
          <a:blip r:embed="rId4" cstate="print"/>
          <a:srcRect/>
          <a:stretch>
            <a:fillRect/>
          </a:stretch>
        </p:blipFill>
        <p:spPr bwMode="auto">
          <a:xfrm>
            <a:off x="993476" y="5860198"/>
            <a:ext cx="685800" cy="685800"/>
          </a:xfrm>
          <a:prstGeom prst="rect">
            <a:avLst/>
          </a:prstGeom>
          <a:noFill/>
        </p:spPr>
      </p:pic>
      <p:grpSp>
        <p:nvGrpSpPr>
          <p:cNvPr id="5" name="Group 101"/>
          <p:cNvGrpSpPr/>
          <p:nvPr/>
        </p:nvGrpSpPr>
        <p:grpSpPr>
          <a:xfrm>
            <a:off x="2227532" y="4700780"/>
            <a:ext cx="1691284" cy="882953"/>
            <a:chOff x="2227532" y="4424752"/>
            <a:chExt cx="1691284" cy="882953"/>
          </a:xfrm>
        </p:grpSpPr>
        <p:sp>
          <p:nvSpPr>
            <p:cNvPr id="58" name="Rounded Rectangle 57"/>
            <p:cNvSpPr/>
            <p:nvPr/>
          </p:nvSpPr>
          <p:spPr bwMode="auto">
            <a:xfrm>
              <a:off x="2227532" y="4424752"/>
              <a:ext cx="1691284"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a:xfrm>
              <a:off x="2690003" y="4595011"/>
              <a:ext cx="1210588" cy="338554"/>
            </a:xfrm>
            <a:prstGeom prst="rect">
              <a:avLst/>
            </a:prstGeom>
          </p:spPr>
          <p:txBody>
            <a:bodyPr wrap="none">
              <a:spAutoFit/>
            </a:bodyPr>
            <a:lstStyle/>
            <a:p>
              <a:r>
                <a:rPr lang="zh-CN" altLang="en-US" sz="1600" dirty="0" smtClean="0">
                  <a:solidFill>
                    <a:schemeClr val="bg1"/>
                  </a:solidFill>
                </a:rPr>
                <a:t>已删除对象</a:t>
              </a:r>
              <a:endParaRPr lang="en-US" sz="1600" dirty="0">
                <a:solidFill>
                  <a:schemeClr val="bg1"/>
                </a:solidFill>
              </a:endParaRPr>
            </a:p>
          </p:txBody>
        </p:sp>
        <p:pic>
          <p:nvPicPr>
            <p:cNvPr id="33" name="Picture 30" descr="I:\Illustrations-Icons\Windows_Vista_Icons_ for_Marketing_use\GenericUser.png"/>
            <p:cNvPicPr>
              <a:picLocks noChangeAspect="1" noChangeArrowheads="1"/>
            </p:cNvPicPr>
            <p:nvPr/>
          </p:nvPicPr>
          <p:blipFill>
            <a:blip r:embed="rId3" cstate="email">
              <a:duotone>
                <a:prstClr val="black"/>
                <a:schemeClr val="tx2">
                  <a:tint val="45000"/>
                  <a:satMod val="400000"/>
                </a:schemeClr>
              </a:duotone>
            </a:blip>
            <a:srcRect/>
            <a:stretch>
              <a:fillRect/>
            </a:stretch>
          </p:blipFill>
          <p:spPr bwMode="auto">
            <a:xfrm>
              <a:off x="2309003" y="4648201"/>
              <a:ext cx="402618" cy="489897"/>
            </a:xfrm>
            <a:prstGeom prst="rect">
              <a:avLst/>
            </a:prstGeom>
            <a:noFill/>
            <a:ln w="9525">
              <a:noFill/>
              <a:miter lim="800000"/>
              <a:headEnd/>
              <a:tailEnd/>
            </a:ln>
          </p:spPr>
        </p:pic>
        <p:pic>
          <p:nvPicPr>
            <p:cNvPr id="1032" name="Picture 8" descr="D:\TEMP\ALAINL.REDMOND\Temporary Internet Files\Content.IE5\NAZ7NVSX\MCj02993230000[1].wmf"/>
            <p:cNvPicPr>
              <a:picLocks noChangeAspect="1" noChangeArrowheads="1"/>
            </p:cNvPicPr>
            <p:nvPr/>
          </p:nvPicPr>
          <p:blipFill>
            <a:blip r:embed="rId5" cstate="print"/>
            <a:srcRect/>
            <a:stretch>
              <a:fillRect/>
            </a:stretch>
          </p:blipFill>
          <p:spPr bwMode="auto">
            <a:xfrm>
              <a:off x="2338939" y="4909458"/>
              <a:ext cx="230664" cy="228600"/>
            </a:xfrm>
            <a:prstGeom prst="rect">
              <a:avLst/>
            </a:prstGeom>
            <a:noFill/>
          </p:spPr>
        </p:pic>
      </p:grpSp>
      <p:sp>
        <p:nvSpPr>
          <p:cNvPr id="54" name="Rectangle 53"/>
          <p:cNvSpPr/>
          <p:nvPr/>
        </p:nvSpPr>
        <p:spPr>
          <a:xfrm>
            <a:off x="161027" y="1229265"/>
            <a:ext cx="2261286" cy="47705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400" dirty="0" smtClean="0"/>
              <a:t>Windows Server 2008</a:t>
            </a:r>
            <a:endParaRPr lang="en-US" sz="1400" dirty="0"/>
          </a:p>
          <a:p>
            <a:r>
              <a:rPr lang="zh-CN" altLang="en-US" sz="1100" dirty="0" smtClean="0"/>
              <a:t>无回收站特性</a:t>
            </a:r>
            <a:endParaRPr lang="en-US" sz="1400" dirty="0" smtClean="0"/>
          </a:p>
        </p:txBody>
      </p:sp>
      <p:sp>
        <p:nvSpPr>
          <p:cNvPr id="55" name="Rectangle 54"/>
          <p:cNvSpPr/>
          <p:nvPr/>
        </p:nvSpPr>
        <p:spPr>
          <a:xfrm>
            <a:off x="198398" y="3538268"/>
            <a:ext cx="2049792"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sz="1400" dirty="0" smtClean="0"/>
              <a:t>Windows Server 2008 R2 </a:t>
            </a:r>
            <a:br>
              <a:rPr lang="en-US" sz="1400" dirty="0" smtClean="0"/>
            </a:br>
            <a:r>
              <a:rPr lang="zh-CN" altLang="en-US" sz="1000" dirty="0" smtClean="0"/>
              <a:t>回收站功能开启</a:t>
            </a:r>
            <a:endParaRPr lang="en-US" sz="1000" dirty="0" smtClean="0"/>
          </a:p>
        </p:txBody>
      </p:sp>
      <p:pic>
        <p:nvPicPr>
          <p:cNvPr id="78" name="Picture 5" descr="Blue-arrow"/>
          <p:cNvPicPr>
            <a:picLocks noChangeAspect="1" noChangeArrowheads="1"/>
          </p:cNvPicPr>
          <p:nvPr/>
        </p:nvPicPr>
        <p:blipFill>
          <a:blip r:embed="rId6" cstate="print"/>
          <a:srcRect/>
          <a:stretch>
            <a:fillRect/>
          </a:stretch>
        </p:blipFill>
        <p:spPr bwMode="auto">
          <a:xfrm>
            <a:off x="5037793" y="2053121"/>
            <a:ext cx="952561" cy="621102"/>
          </a:xfrm>
          <a:prstGeom prst="rect">
            <a:avLst/>
          </a:prstGeom>
          <a:noFill/>
        </p:spPr>
      </p:pic>
      <p:sp>
        <p:nvSpPr>
          <p:cNvPr id="84" name="Curved Down Arrow 83"/>
          <p:cNvSpPr/>
          <p:nvPr/>
        </p:nvSpPr>
        <p:spPr bwMode="auto">
          <a:xfrm>
            <a:off x="2423992" y="1449264"/>
            <a:ext cx="1854679" cy="534853"/>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99"/>
          <p:cNvGrpSpPr/>
          <p:nvPr/>
        </p:nvGrpSpPr>
        <p:grpSpPr>
          <a:xfrm>
            <a:off x="6231298" y="1935287"/>
            <a:ext cx="1691284" cy="882953"/>
            <a:chOff x="6748915" y="4419659"/>
            <a:chExt cx="1691284" cy="882953"/>
          </a:xfrm>
        </p:grpSpPr>
        <p:sp>
          <p:nvSpPr>
            <p:cNvPr id="91" name="Rounded Rectangle 90"/>
            <p:cNvSpPr/>
            <p:nvPr/>
          </p:nvSpPr>
          <p:spPr bwMode="auto">
            <a:xfrm>
              <a:off x="6748915" y="4419659"/>
              <a:ext cx="1691284"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2" name="Rectangle 91"/>
            <p:cNvSpPr/>
            <p:nvPr/>
          </p:nvSpPr>
          <p:spPr>
            <a:xfrm>
              <a:off x="7159829" y="4548966"/>
              <a:ext cx="1005403" cy="338554"/>
            </a:xfrm>
            <a:prstGeom prst="rect">
              <a:avLst/>
            </a:prstGeom>
          </p:spPr>
          <p:txBody>
            <a:bodyPr wrap="none">
              <a:spAutoFit/>
            </a:bodyPr>
            <a:lstStyle/>
            <a:p>
              <a:r>
                <a:rPr lang="zh-CN" altLang="en-US" sz="1600" dirty="0" smtClean="0">
                  <a:solidFill>
                    <a:schemeClr val="bg1"/>
                  </a:solidFill>
                </a:rPr>
                <a:t>废弃清理</a:t>
              </a:r>
              <a:endParaRPr lang="en-US" sz="1600" dirty="0">
                <a:solidFill>
                  <a:schemeClr val="bg1"/>
                </a:solidFill>
              </a:endParaRPr>
            </a:p>
          </p:txBody>
        </p:sp>
        <p:pic>
          <p:nvPicPr>
            <p:cNvPr id="93" name="Picture 92" descr="I:\Illustrations-Icons\Windows_Vista_Icons_ for_Marketing_use\GenericUser.png"/>
            <p:cNvPicPr>
              <a:picLocks noChangeAspect="1" noChangeArrowheads="1"/>
            </p:cNvPicPr>
            <p:nvPr/>
          </p:nvPicPr>
          <p:blipFill>
            <a:blip r:embed="rId3" cstate="email">
              <a:lum bright="18000" contrast="-100000"/>
            </a:blip>
            <a:srcRect/>
            <a:stretch>
              <a:fillRect/>
            </a:stretch>
          </p:blipFill>
          <p:spPr bwMode="auto">
            <a:xfrm>
              <a:off x="6864356" y="4586711"/>
              <a:ext cx="383042" cy="489897"/>
            </a:xfrm>
            <a:prstGeom prst="rect">
              <a:avLst/>
            </a:prstGeom>
            <a:noFill/>
            <a:ln w="9525">
              <a:noFill/>
              <a:miter lim="800000"/>
              <a:headEnd/>
              <a:tailEnd/>
            </a:ln>
          </p:spPr>
        </p:pic>
        <p:grpSp>
          <p:nvGrpSpPr>
            <p:cNvPr id="7" name="Group 41"/>
            <p:cNvGrpSpPr/>
            <p:nvPr/>
          </p:nvGrpSpPr>
          <p:grpSpPr>
            <a:xfrm>
              <a:off x="6917083" y="4730987"/>
              <a:ext cx="217485" cy="228600"/>
              <a:chOff x="1600200" y="1066800"/>
              <a:chExt cx="304800" cy="304800"/>
            </a:xfrm>
          </p:grpSpPr>
          <p:cxnSp>
            <p:nvCxnSpPr>
              <p:cNvPr id="95" name="Straight Connector 94"/>
              <p:cNvCxnSpPr/>
              <p:nvPr/>
            </p:nvCxnSpPr>
            <p:spPr>
              <a:xfrm rot="16200000" flipH="1">
                <a:off x="1600200" y="1066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600200" y="1066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8" name="Group 103"/>
          <p:cNvGrpSpPr/>
          <p:nvPr/>
        </p:nvGrpSpPr>
        <p:grpSpPr>
          <a:xfrm>
            <a:off x="7047964" y="4674901"/>
            <a:ext cx="1691284" cy="882953"/>
            <a:chOff x="6748915" y="4419659"/>
            <a:chExt cx="1691284" cy="882953"/>
          </a:xfrm>
        </p:grpSpPr>
        <p:sp>
          <p:nvSpPr>
            <p:cNvPr id="105" name="Rounded Rectangle 104"/>
            <p:cNvSpPr/>
            <p:nvPr/>
          </p:nvSpPr>
          <p:spPr bwMode="auto">
            <a:xfrm>
              <a:off x="6748915" y="4419659"/>
              <a:ext cx="1691284"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06" name="Rectangle 105"/>
            <p:cNvSpPr/>
            <p:nvPr/>
          </p:nvSpPr>
          <p:spPr>
            <a:xfrm>
              <a:off x="7159829" y="4548966"/>
              <a:ext cx="1005403" cy="338554"/>
            </a:xfrm>
            <a:prstGeom prst="rect">
              <a:avLst/>
            </a:prstGeom>
          </p:spPr>
          <p:txBody>
            <a:bodyPr wrap="none">
              <a:spAutoFit/>
            </a:bodyPr>
            <a:lstStyle/>
            <a:p>
              <a:r>
                <a:rPr lang="zh-CN" altLang="en-US" sz="1600" dirty="0" smtClean="0">
                  <a:solidFill>
                    <a:schemeClr val="bg1"/>
                  </a:solidFill>
                </a:rPr>
                <a:t>废弃清理</a:t>
              </a:r>
              <a:endParaRPr lang="en-US" sz="1600" dirty="0">
                <a:solidFill>
                  <a:schemeClr val="bg1"/>
                </a:solidFill>
              </a:endParaRPr>
            </a:p>
          </p:txBody>
        </p:sp>
        <p:pic>
          <p:nvPicPr>
            <p:cNvPr id="107" name="Picture 106" descr="I:\Illustrations-Icons\Windows_Vista_Icons_ for_Marketing_use\GenericUser.png"/>
            <p:cNvPicPr>
              <a:picLocks noChangeAspect="1" noChangeArrowheads="1"/>
            </p:cNvPicPr>
            <p:nvPr/>
          </p:nvPicPr>
          <p:blipFill>
            <a:blip r:embed="rId3" cstate="email">
              <a:lum bright="18000" contrast="-100000"/>
            </a:blip>
            <a:srcRect/>
            <a:stretch>
              <a:fillRect/>
            </a:stretch>
          </p:blipFill>
          <p:spPr bwMode="auto">
            <a:xfrm>
              <a:off x="6864356" y="4586711"/>
              <a:ext cx="383042" cy="489897"/>
            </a:xfrm>
            <a:prstGeom prst="rect">
              <a:avLst/>
            </a:prstGeom>
            <a:noFill/>
            <a:ln w="9525">
              <a:noFill/>
              <a:miter lim="800000"/>
              <a:headEnd/>
              <a:tailEnd/>
            </a:ln>
          </p:spPr>
        </p:pic>
        <p:grpSp>
          <p:nvGrpSpPr>
            <p:cNvPr id="9" name="Group 41"/>
            <p:cNvGrpSpPr/>
            <p:nvPr/>
          </p:nvGrpSpPr>
          <p:grpSpPr>
            <a:xfrm>
              <a:off x="6917083" y="4730987"/>
              <a:ext cx="217485" cy="228600"/>
              <a:chOff x="1600200" y="1066800"/>
              <a:chExt cx="304800" cy="304800"/>
            </a:xfrm>
          </p:grpSpPr>
          <p:cxnSp>
            <p:nvCxnSpPr>
              <p:cNvPr id="109" name="Straight Connector 108"/>
              <p:cNvCxnSpPr/>
              <p:nvPr/>
            </p:nvCxnSpPr>
            <p:spPr>
              <a:xfrm rot="16200000" flipH="1">
                <a:off x="1600200" y="1066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1600200" y="1066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 name="Group 110"/>
          <p:cNvGrpSpPr/>
          <p:nvPr/>
        </p:nvGrpSpPr>
        <p:grpSpPr>
          <a:xfrm>
            <a:off x="1259664" y="1984170"/>
            <a:ext cx="1518122" cy="839540"/>
            <a:chOff x="218776" y="4428286"/>
            <a:chExt cx="1518122" cy="839540"/>
          </a:xfrm>
        </p:grpSpPr>
        <p:sp>
          <p:nvSpPr>
            <p:cNvPr id="112" name="Rounded Rectangle 111"/>
            <p:cNvSpPr/>
            <p:nvPr/>
          </p:nvSpPr>
          <p:spPr bwMode="auto">
            <a:xfrm>
              <a:off x="218776" y="4428286"/>
              <a:ext cx="1506507" cy="83954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13" name="Picture 30" descr="I:\Illustrations-Icons\Windows_Vista_Icons_ for_Marketing_use\GenericUser.png"/>
            <p:cNvPicPr>
              <a:picLocks noChangeAspect="1" noChangeArrowheads="1"/>
            </p:cNvPicPr>
            <p:nvPr/>
          </p:nvPicPr>
          <p:blipFill>
            <a:blip r:embed="rId3" cstate="email"/>
            <a:srcRect/>
            <a:stretch>
              <a:fillRect/>
            </a:stretch>
          </p:blipFill>
          <p:spPr bwMode="auto">
            <a:xfrm>
              <a:off x="401837" y="4628035"/>
              <a:ext cx="383042" cy="489897"/>
            </a:xfrm>
            <a:prstGeom prst="rect">
              <a:avLst/>
            </a:prstGeom>
            <a:noFill/>
            <a:ln w="9525">
              <a:noFill/>
              <a:miter lim="800000"/>
              <a:headEnd/>
              <a:tailEnd/>
            </a:ln>
          </p:spPr>
        </p:pic>
        <p:sp>
          <p:nvSpPr>
            <p:cNvPr id="114" name="Rectangle 113"/>
            <p:cNvSpPr/>
            <p:nvPr/>
          </p:nvSpPr>
          <p:spPr>
            <a:xfrm>
              <a:off x="731495" y="4540340"/>
              <a:ext cx="1005403" cy="338554"/>
            </a:xfrm>
            <a:prstGeom prst="rect">
              <a:avLst/>
            </a:prstGeom>
          </p:spPr>
          <p:txBody>
            <a:bodyPr wrap="none">
              <a:spAutoFit/>
            </a:bodyPr>
            <a:lstStyle/>
            <a:p>
              <a:r>
                <a:rPr lang="zh-CN" altLang="en-US" sz="1600" dirty="0" smtClean="0">
                  <a:solidFill>
                    <a:schemeClr val="bg1"/>
                  </a:solidFill>
                </a:rPr>
                <a:t>活动对象</a:t>
              </a:r>
              <a:endParaRPr lang="en-US" sz="1600" dirty="0">
                <a:solidFill>
                  <a:schemeClr val="bg1"/>
                </a:solidFill>
              </a:endParaRPr>
            </a:p>
          </p:txBody>
        </p:sp>
      </p:grpSp>
      <p:sp>
        <p:nvSpPr>
          <p:cNvPr id="115" name="TextBox 114"/>
          <p:cNvSpPr txBox="1"/>
          <p:nvPr/>
        </p:nvSpPr>
        <p:spPr>
          <a:xfrm>
            <a:off x="2665530" y="3278027"/>
            <a:ext cx="1107996" cy="369332"/>
          </a:xfrm>
          <a:prstGeom prst="rect">
            <a:avLst/>
          </a:prstGeom>
          <a:noFill/>
        </p:spPr>
        <p:txBody>
          <a:bodyPr wrap="none" rtlCol="0">
            <a:spAutoFit/>
          </a:bodyPr>
          <a:lstStyle/>
          <a:p>
            <a:r>
              <a:rPr lang="zh-CN" alt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授权恢复</a:t>
            </a:r>
            <a:endPar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6" name="TextBox 115"/>
          <p:cNvSpPr txBox="1"/>
          <p:nvPr/>
        </p:nvSpPr>
        <p:spPr>
          <a:xfrm>
            <a:off x="2861046" y="1489467"/>
            <a:ext cx="646331" cy="369332"/>
          </a:xfrm>
          <a:prstGeom prst="rect">
            <a:avLst/>
          </a:prstGeom>
          <a:noFill/>
        </p:spPr>
        <p:txBody>
          <a:bodyPr wrap="none" rtlCol="0">
            <a:spAutoFit/>
          </a:bodyPr>
          <a:lstStyle/>
          <a:p>
            <a:r>
              <a:rPr lang="zh-CN" alt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删除</a:t>
            </a:r>
            <a:endPar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17" name="Picture 5" descr="Blue-arrow"/>
          <p:cNvPicPr>
            <a:picLocks noChangeAspect="1" noChangeArrowheads="1"/>
          </p:cNvPicPr>
          <p:nvPr/>
        </p:nvPicPr>
        <p:blipFill>
          <a:blip r:embed="rId6" cstate="print"/>
          <a:srcRect/>
          <a:stretch>
            <a:fillRect/>
          </a:stretch>
        </p:blipFill>
        <p:spPr bwMode="auto">
          <a:xfrm>
            <a:off x="5940724" y="4827938"/>
            <a:ext cx="952561" cy="621102"/>
          </a:xfrm>
          <a:prstGeom prst="rect">
            <a:avLst/>
          </a:prstGeom>
          <a:noFill/>
        </p:spPr>
      </p:pic>
      <p:pic>
        <p:nvPicPr>
          <p:cNvPr id="118" name="Picture 5" descr="Blue-arrow"/>
          <p:cNvPicPr>
            <a:picLocks noChangeAspect="1" noChangeArrowheads="1"/>
          </p:cNvPicPr>
          <p:nvPr/>
        </p:nvPicPr>
        <p:blipFill>
          <a:blip r:embed="rId6" cstate="print"/>
          <a:srcRect/>
          <a:stretch>
            <a:fillRect/>
          </a:stretch>
        </p:blipFill>
        <p:spPr bwMode="auto">
          <a:xfrm>
            <a:off x="3574211" y="4859568"/>
            <a:ext cx="952561" cy="621102"/>
          </a:xfrm>
          <a:prstGeom prst="rect">
            <a:avLst/>
          </a:prstGeom>
          <a:noFill/>
        </p:spPr>
      </p:pic>
      <p:sp>
        <p:nvSpPr>
          <p:cNvPr id="120" name="Curved Down Arrow 119"/>
          <p:cNvSpPr/>
          <p:nvPr/>
        </p:nvSpPr>
        <p:spPr bwMode="auto">
          <a:xfrm>
            <a:off x="1325560" y="4206833"/>
            <a:ext cx="1854679" cy="534853"/>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TextBox 120"/>
          <p:cNvSpPr txBox="1"/>
          <p:nvPr/>
        </p:nvSpPr>
        <p:spPr>
          <a:xfrm>
            <a:off x="1779867" y="4298797"/>
            <a:ext cx="646331" cy="369332"/>
          </a:xfrm>
          <a:prstGeom prst="rect">
            <a:avLst/>
          </a:prstGeom>
          <a:noFill/>
        </p:spPr>
        <p:txBody>
          <a:bodyPr wrap="none" rtlCol="0">
            <a:spAutoFit/>
          </a:bodyPr>
          <a:lstStyle/>
          <a:p>
            <a:r>
              <a:rPr lang="zh-CN" alt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删除</a:t>
            </a:r>
            <a:endPar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122" name="TextBox 121"/>
          <p:cNvSpPr txBox="1"/>
          <p:nvPr/>
        </p:nvSpPr>
        <p:spPr>
          <a:xfrm>
            <a:off x="1728113" y="6075839"/>
            <a:ext cx="1107996" cy="369332"/>
          </a:xfrm>
          <a:prstGeom prst="rect">
            <a:avLst/>
          </a:prstGeom>
          <a:noFill/>
        </p:spPr>
        <p:txBody>
          <a:bodyPr wrap="none" rtlCol="0">
            <a:spAutoFit/>
          </a:bodyPr>
          <a:lstStyle/>
          <a:p>
            <a:r>
              <a:rPr lang="zh-CN" alt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撤销删除</a:t>
            </a:r>
            <a:endPar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23" name="Picture 17" descr="bracket holder"/>
          <p:cNvPicPr>
            <a:picLocks noChangeAspect="1" noChangeArrowheads="1"/>
          </p:cNvPicPr>
          <p:nvPr/>
        </p:nvPicPr>
        <p:blipFill>
          <a:blip r:embed="rId7" cstate="print"/>
          <a:srcRect/>
          <a:stretch>
            <a:fillRect/>
          </a:stretch>
        </p:blipFill>
        <p:spPr bwMode="auto">
          <a:xfrm>
            <a:off x="3161581" y="5690559"/>
            <a:ext cx="2316193" cy="430572"/>
          </a:xfrm>
          <a:prstGeom prst="rect">
            <a:avLst/>
          </a:prstGeom>
          <a:noFill/>
        </p:spPr>
      </p:pic>
      <p:pic>
        <p:nvPicPr>
          <p:cNvPr id="124" name="Picture 17" descr="bracket holder"/>
          <p:cNvPicPr>
            <a:picLocks noChangeAspect="1" noChangeArrowheads="1"/>
          </p:cNvPicPr>
          <p:nvPr/>
        </p:nvPicPr>
        <p:blipFill>
          <a:blip r:embed="rId7" cstate="print"/>
          <a:srcRect/>
          <a:stretch>
            <a:fillRect/>
          </a:stretch>
        </p:blipFill>
        <p:spPr bwMode="auto">
          <a:xfrm>
            <a:off x="5530970" y="5713565"/>
            <a:ext cx="2316193" cy="430572"/>
          </a:xfrm>
          <a:prstGeom prst="rect">
            <a:avLst/>
          </a:prstGeom>
          <a:noFill/>
        </p:spPr>
      </p:pic>
      <p:sp>
        <p:nvSpPr>
          <p:cNvPr id="125" name="TextBox 124"/>
          <p:cNvSpPr txBox="1"/>
          <p:nvPr/>
        </p:nvSpPr>
        <p:spPr>
          <a:xfrm>
            <a:off x="3768017" y="6081592"/>
            <a:ext cx="1107996" cy="461665"/>
          </a:xfrm>
          <a:prstGeom prst="rect">
            <a:avLst/>
          </a:prstGeom>
          <a:noFill/>
        </p:spPr>
        <p:txBody>
          <a:bodyPr wrap="none" rtlCol="0">
            <a:spAutoFit/>
          </a:bodyPr>
          <a:lstStyle/>
          <a:p>
            <a:pPr algn="ct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删除对象周期</a:t>
            </a:r>
            <a:endPar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a:p>
            <a:pPr algn="ctr"/>
            <a:r>
              <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180 </a:t>
            </a: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天</a:t>
            </a:r>
            <a:endPar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126" name="TextBox 125"/>
          <p:cNvSpPr txBox="1"/>
          <p:nvPr/>
        </p:nvSpPr>
        <p:spPr>
          <a:xfrm>
            <a:off x="6292965" y="6139102"/>
            <a:ext cx="800219" cy="461665"/>
          </a:xfrm>
          <a:prstGeom prst="rect">
            <a:avLst/>
          </a:prstGeom>
          <a:noFill/>
        </p:spPr>
        <p:txBody>
          <a:bodyPr wrap="none" rtlCol="0">
            <a:spAutoFit/>
          </a:bodyPr>
          <a:lstStyle/>
          <a:p>
            <a:pPr algn="ct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墓碑周期</a:t>
            </a:r>
            <a:endPar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a:p>
            <a:pPr algn="ctr"/>
            <a:r>
              <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180 </a:t>
            </a: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天</a:t>
            </a:r>
            <a:endParaRPr lang="en-US" altLang="zh-CN"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27" name="Picture 17" descr="bracket holder"/>
          <p:cNvPicPr>
            <a:picLocks noChangeAspect="1" noChangeArrowheads="1"/>
          </p:cNvPicPr>
          <p:nvPr/>
        </p:nvPicPr>
        <p:blipFill>
          <a:blip r:embed="rId7" cstate="print"/>
          <a:srcRect/>
          <a:stretch>
            <a:fillRect/>
          </a:stretch>
        </p:blipFill>
        <p:spPr bwMode="auto">
          <a:xfrm>
            <a:off x="4639574" y="2881225"/>
            <a:ext cx="2316193" cy="430572"/>
          </a:xfrm>
          <a:prstGeom prst="rect">
            <a:avLst/>
          </a:prstGeom>
          <a:noFill/>
        </p:spPr>
      </p:pic>
      <p:sp>
        <p:nvSpPr>
          <p:cNvPr id="128" name="TextBox 127"/>
          <p:cNvSpPr txBox="1"/>
          <p:nvPr/>
        </p:nvSpPr>
        <p:spPr>
          <a:xfrm>
            <a:off x="5401569" y="3306762"/>
            <a:ext cx="800219" cy="461665"/>
          </a:xfrm>
          <a:prstGeom prst="rect">
            <a:avLst/>
          </a:prstGeom>
          <a:noFill/>
        </p:spPr>
        <p:txBody>
          <a:bodyPr wrap="none" rtlCol="0">
            <a:spAutoFit/>
          </a:bodyPr>
          <a:lstStyle/>
          <a:p>
            <a:pPr algn="ct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墓碑周期</a:t>
            </a:r>
            <a:endPar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a:p>
            <a:pPr algn="ctr"/>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180 </a:t>
            </a:r>
            <a:r>
              <a:rPr lang="zh-CN" alt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天</a:t>
            </a:r>
            <a:endPar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85" name="Curved Down Arrow 84"/>
          <p:cNvSpPr/>
          <p:nvPr/>
        </p:nvSpPr>
        <p:spPr bwMode="auto">
          <a:xfrm rot="10973589">
            <a:off x="2403868" y="2800766"/>
            <a:ext cx="1854679" cy="468686"/>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1" name="Group 102"/>
          <p:cNvGrpSpPr/>
          <p:nvPr/>
        </p:nvGrpSpPr>
        <p:grpSpPr>
          <a:xfrm>
            <a:off x="218776" y="4700780"/>
            <a:ext cx="1518122" cy="839540"/>
            <a:chOff x="218776" y="4428286"/>
            <a:chExt cx="1518122" cy="839540"/>
          </a:xfrm>
        </p:grpSpPr>
        <p:sp>
          <p:nvSpPr>
            <p:cNvPr id="87" name="Rounded Rectangle 86"/>
            <p:cNvSpPr/>
            <p:nvPr/>
          </p:nvSpPr>
          <p:spPr bwMode="auto">
            <a:xfrm>
              <a:off x="218776" y="4428286"/>
              <a:ext cx="1506507" cy="83954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88" name="Picture 30" descr="I:\Illustrations-Icons\Windows_Vista_Icons_ for_Marketing_use\GenericUser.png"/>
            <p:cNvPicPr>
              <a:picLocks noChangeAspect="1" noChangeArrowheads="1"/>
            </p:cNvPicPr>
            <p:nvPr/>
          </p:nvPicPr>
          <p:blipFill>
            <a:blip r:embed="rId3" cstate="email"/>
            <a:srcRect/>
            <a:stretch>
              <a:fillRect/>
            </a:stretch>
          </p:blipFill>
          <p:spPr bwMode="auto">
            <a:xfrm>
              <a:off x="401837" y="4628035"/>
              <a:ext cx="383042" cy="489897"/>
            </a:xfrm>
            <a:prstGeom prst="rect">
              <a:avLst/>
            </a:prstGeom>
            <a:noFill/>
            <a:ln w="9525">
              <a:noFill/>
              <a:miter lim="800000"/>
              <a:headEnd/>
              <a:tailEnd/>
            </a:ln>
          </p:spPr>
        </p:pic>
        <p:sp>
          <p:nvSpPr>
            <p:cNvPr id="89" name="Rectangle 88"/>
            <p:cNvSpPr/>
            <p:nvPr/>
          </p:nvSpPr>
          <p:spPr>
            <a:xfrm>
              <a:off x="731495" y="4540340"/>
              <a:ext cx="1005403" cy="338554"/>
            </a:xfrm>
            <a:prstGeom prst="rect">
              <a:avLst/>
            </a:prstGeom>
          </p:spPr>
          <p:txBody>
            <a:bodyPr wrap="none">
              <a:spAutoFit/>
            </a:bodyPr>
            <a:lstStyle/>
            <a:p>
              <a:r>
                <a:rPr lang="zh-CN" altLang="en-US" sz="1600" dirty="0" smtClean="0">
                  <a:solidFill>
                    <a:schemeClr val="bg1"/>
                  </a:solidFill>
                </a:rPr>
                <a:t>活动对象</a:t>
              </a:r>
              <a:endParaRPr lang="en-US" sz="1600" dirty="0">
                <a:solidFill>
                  <a:schemeClr val="bg1"/>
                </a:solidFill>
              </a:endParaRPr>
            </a:p>
          </p:txBody>
        </p:sp>
      </p:grpSp>
      <p:sp>
        <p:nvSpPr>
          <p:cNvPr id="119" name="Curved Down Arrow 118"/>
          <p:cNvSpPr/>
          <p:nvPr/>
        </p:nvSpPr>
        <p:spPr bwMode="auto">
          <a:xfrm rot="10800000">
            <a:off x="1288184" y="5575575"/>
            <a:ext cx="1854679" cy="468686"/>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left)">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left)">
                                      <p:cBhvr>
                                        <p:cTn id="1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活动目录回收站</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恢复多个对象</a:t>
            </a:r>
            <a:endParaRPr lang="en-US" dirty="0"/>
          </a:p>
        </p:txBody>
      </p:sp>
      <p:sp>
        <p:nvSpPr>
          <p:cNvPr id="4" name="Content Placeholder 3"/>
          <p:cNvSpPr>
            <a:spLocks noGrp="1"/>
          </p:cNvSpPr>
          <p:nvPr>
            <p:ph idx="1"/>
          </p:nvPr>
        </p:nvSpPr>
        <p:spPr>
          <a:prstGeom prst="rect">
            <a:avLst/>
          </a:prstGeom>
        </p:spPr>
        <p:txBody>
          <a:bodyPr/>
          <a:lstStyle/>
          <a:p>
            <a:r>
              <a:rPr lang="zh-CN" altLang="en-US" sz="2000" dirty="0" smtClean="0"/>
              <a:t>对象容器被删除</a:t>
            </a:r>
            <a:endParaRPr lang="en-US" sz="2000" dirty="0" smtClean="0"/>
          </a:p>
          <a:p>
            <a:pPr lvl="1"/>
            <a:r>
              <a:rPr lang="zh-CN" altLang="en-US" sz="1800" dirty="0" smtClean="0"/>
              <a:t>被删除的对象以扁平方式排列</a:t>
            </a:r>
            <a:endParaRPr lang="en-US" sz="1800" dirty="0" smtClean="0"/>
          </a:p>
          <a:p>
            <a:pPr lvl="1"/>
            <a:r>
              <a:rPr lang="zh-CN" altLang="en-US" sz="1800" dirty="0" smtClean="0"/>
              <a:t>对象的 </a:t>
            </a:r>
            <a:r>
              <a:rPr lang="en-US" sz="1800" dirty="0" smtClean="0"/>
              <a:t>DN </a:t>
            </a:r>
            <a:r>
              <a:rPr lang="zh-CN" altLang="en-US" sz="1800" dirty="0" smtClean="0"/>
              <a:t>被清除，保留 </a:t>
            </a:r>
            <a:r>
              <a:rPr lang="en-US" sz="1800" dirty="0" err="1" smtClean="0"/>
              <a:t>lastKnownParent</a:t>
            </a:r>
            <a:r>
              <a:rPr lang="en-US" sz="1800" dirty="0" smtClean="0"/>
              <a:t> </a:t>
            </a:r>
            <a:r>
              <a:rPr lang="zh-CN" altLang="en-US" sz="1800" dirty="0" smtClean="0"/>
              <a:t>属性</a:t>
            </a:r>
            <a:endParaRPr lang="en-US" sz="1800" dirty="0" smtClean="0"/>
          </a:p>
          <a:p>
            <a:endParaRPr lang="en-US" sz="2000" dirty="0" smtClean="0"/>
          </a:p>
          <a:p>
            <a:r>
              <a:rPr lang="zh-CN" altLang="en-US" sz="2000" dirty="0" smtClean="0"/>
              <a:t>恢复对象到现有的父节点</a:t>
            </a:r>
            <a:endParaRPr lang="en-US" sz="1800" dirty="0" smtClean="0"/>
          </a:p>
          <a:p>
            <a:pPr lvl="1"/>
            <a:r>
              <a:rPr lang="zh-CN" altLang="en-US" sz="1800" dirty="0" smtClean="0"/>
              <a:t>被删除的对象必须要恢复到现有的节点</a:t>
            </a:r>
            <a:endParaRPr lang="en-US" sz="1800" dirty="0" smtClean="0"/>
          </a:p>
          <a:p>
            <a:pPr lvl="1"/>
            <a:r>
              <a:rPr lang="zh-CN" altLang="en-US" sz="1800" dirty="0" smtClean="0"/>
              <a:t>按由顶到下的层次，依次执行恢复</a:t>
            </a:r>
            <a:endParaRPr lang="en-US" altLang="zh-CN" sz="1800" dirty="0" smtClean="0"/>
          </a:p>
          <a:p>
            <a:pPr lvl="1"/>
            <a:r>
              <a:rPr lang="zh-CN" altLang="en-US" sz="1800" dirty="0" smtClean="0"/>
              <a:t>使用 </a:t>
            </a:r>
            <a:r>
              <a:rPr lang="en-US" sz="1800" dirty="0" err="1" smtClean="0"/>
              <a:t>lastKnownParent</a:t>
            </a:r>
            <a:r>
              <a:rPr lang="en-US" sz="1800" dirty="0" smtClean="0"/>
              <a:t> </a:t>
            </a:r>
            <a:r>
              <a:rPr lang="zh-CN" altLang="en-US" sz="1800" dirty="0" smtClean="0"/>
              <a:t>和 </a:t>
            </a:r>
            <a:r>
              <a:rPr lang="en-US" sz="1800" dirty="0" err="1" smtClean="0"/>
              <a:t>lastKnownRDN</a:t>
            </a:r>
            <a:r>
              <a:rPr lang="en-US" sz="1800" dirty="0" smtClean="0"/>
              <a:t>  </a:t>
            </a:r>
            <a:r>
              <a:rPr lang="zh-CN" altLang="en-US" sz="1800" dirty="0" smtClean="0"/>
              <a:t>属</a:t>
            </a:r>
            <a:r>
              <a:rPr lang="en-US" altLang="zh-CN" sz="1800" dirty="0" smtClean="0"/>
              <a:t/>
            </a:r>
            <a:br>
              <a:rPr lang="en-US" altLang="zh-CN" sz="1800" dirty="0" smtClean="0"/>
            </a:br>
            <a:r>
              <a:rPr lang="zh-CN" altLang="en-US" sz="1800" dirty="0" smtClean="0"/>
              <a:t>性重建原来的层次结构</a:t>
            </a:r>
            <a:endParaRPr lang="en-US" sz="1800" dirty="0" smtClean="0"/>
          </a:p>
          <a:p>
            <a:pPr lvl="1"/>
            <a:endParaRPr lang="en-US" sz="1800" dirty="0" smtClean="0"/>
          </a:p>
          <a:p>
            <a:pPr lvl="1"/>
            <a:endParaRPr lang="en-US" sz="1800" dirty="0" smtClean="0"/>
          </a:p>
          <a:p>
            <a:pPr lvl="1"/>
            <a:endParaRPr lang="en-US" sz="1800" dirty="0" smtClean="0"/>
          </a:p>
          <a:p>
            <a:endParaRPr lang="en-US" sz="2000" dirty="0"/>
          </a:p>
        </p:txBody>
      </p:sp>
      <p:grpSp>
        <p:nvGrpSpPr>
          <p:cNvPr id="3" name="Group 54"/>
          <p:cNvGrpSpPr/>
          <p:nvPr/>
        </p:nvGrpSpPr>
        <p:grpSpPr>
          <a:xfrm>
            <a:off x="6462414" y="1251566"/>
            <a:ext cx="1904212" cy="2050223"/>
            <a:chOff x="6395049" y="1227815"/>
            <a:chExt cx="2611753" cy="2554867"/>
          </a:xfrm>
        </p:grpSpPr>
        <p:pic>
          <p:nvPicPr>
            <p:cNvPr id="7" name="Picture 86" descr="user casual man"/>
            <p:cNvPicPr>
              <a:picLocks noChangeAspect="1" noChangeArrowheads="1"/>
            </p:cNvPicPr>
            <p:nvPr/>
          </p:nvPicPr>
          <p:blipFill>
            <a:blip r:embed="rId3" cstate="print"/>
            <a:srcRect/>
            <a:stretch>
              <a:fillRect/>
            </a:stretch>
          </p:blipFill>
          <p:spPr bwMode="auto">
            <a:xfrm>
              <a:off x="6978769" y="1620208"/>
              <a:ext cx="336720" cy="505515"/>
            </a:xfrm>
            <a:prstGeom prst="rect">
              <a:avLst/>
            </a:prstGeom>
            <a:noFill/>
          </p:spPr>
        </p:pic>
        <p:pic>
          <p:nvPicPr>
            <p:cNvPr id="8" name="Picture 88" descr="user business man"/>
            <p:cNvPicPr>
              <a:picLocks noChangeAspect="1" noChangeArrowheads="1"/>
            </p:cNvPicPr>
            <p:nvPr/>
          </p:nvPicPr>
          <p:blipFill>
            <a:blip r:embed="rId4" cstate="print"/>
            <a:srcRect/>
            <a:stretch>
              <a:fillRect/>
            </a:stretch>
          </p:blipFill>
          <p:spPr bwMode="auto">
            <a:xfrm>
              <a:off x="7479551" y="3278037"/>
              <a:ext cx="373263" cy="504645"/>
            </a:xfrm>
            <a:prstGeom prst="rect">
              <a:avLst/>
            </a:prstGeom>
            <a:noFill/>
          </p:spPr>
        </p:pic>
        <p:pic>
          <p:nvPicPr>
            <p:cNvPr id="9" name="Picture 3" descr="XP icon closed folder"/>
            <p:cNvPicPr>
              <a:picLocks noChangeAspect="1" noChangeArrowheads="1"/>
            </p:cNvPicPr>
            <p:nvPr/>
          </p:nvPicPr>
          <p:blipFill>
            <a:blip r:embed="rId5" cstate="print"/>
            <a:srcRect/>
            <a:stretch>
              <a:fillRect/>
            </a:stretch>
          </p:blipFill>
          <p:spPr bwMode="auto">
            <a:xfrm>
              <a:off x="6395049" y="1227815"/>
              <a:ext cx="441129" cy="439389"/>
            </a:xfrm>
            <a:prstGeom prst="rect">
              <a:avLst/>
            </a:prstGeom>
            <a:noFill/>
            <a:ln w="9525">
              <a:noFill/>
              <a:miter lim="800000"/>
              <a:headEnd/>
              <a:tailEnd/>
            </a:ln>
          </p:spPr>
        </p:pic>
        <p:pic>
          <p:nvPicPr>
            <p:cNvPr id="10" name="Picture 59" descr="person_1"/>
            <p:cNvPicPr>
              <a:picLocks noChangeAspect="1" noChangeArrowheads="1"/>
            </p:cNvPicPr>
            <p:nvPr/>
          </p:nvPicPr>
          <p:blipFill>
            <a:blip r:embed="rId6" cstate="print"/>
            <a:srcRect/>
            <a:stretch>
              <a:fillRect/>
            </a:stretch>
          </p:blipFill>
          <p:spPr bwMode="auto">
            <a:xfrm>
              <a:off x="6978769" y="2137075"/>
              <a:ext cx="348031" cy="501165"/>
            </a:xfrm>
            <a:prstGeom prst="rect">
              <a:avLst/>
            </a:prstGeom>
            <a:noFill/>
          </p:spPr>
        </p:pic>
        <p:cxnSp>
          <p:nvCxnSpPr>
            <p:cNvPr id="12" name="Elbow Connector 11"/>
            <p:cNvCxnSpPr>
              <a:stCxn id="9" idx="2"/>
              <a:endCxn id="7" idx="1"/>
            </p:cNvCxnSpPr>
            <p:nvPr/>
          </p:nvCxnSpPr>
          <p:spPr>
            <a:xfrm rot="16200000" flipH="1">
              <a:off x="6694310" y="1588507"/>
              <a:ext cx="205762" cy="36315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3" descr="XP icon closed folder"/>
            <p:cNvPicPr>
              <a:picLocks noChangeAspect="1" noChangeArrowheads="1"/>
            </p:cNvPicPr>
            <p:nvPr/>
          </p:nvPicPr>
          <p:blipFill>
            <a:blip r:embed="rId5" cstate="print"/>
            <a:srcRect/>
            <a:stretch>
              <a:fillRect/>
            </a:stretch>
          </p:blipFill>
          <p:spPr bwMode="auto">
            <a:xfrm>
              <a:off x="6978769" y="2725936"/>
              <a:ext cx="441129" cy="439389"/>
            </a:xfrm>
            <a:prstGeom prst="rect">
              <a:avLst/>
            </a:prstGeom>
            <a:noFill/>
            <a:ln w="9525">
              <a:noFill/>
              <a:miter lim="800000"/>
              <a:headEnd/>
              <a:tailEnd/>
            </a:ln>
          </p:spPr>
        </p:pic>
        <p:cxnSp>
          <p:nvCxnSpPr>
            <p:cNvPr id="19" name="Elbow Connector 18"/>
            <p:cNvCxnSpPr>
              <a:stCxn id="9" idx="2"/>
              <a:endCxn id="10" idx="1"/>
            </p:cNvCxnSpPr>
            <p:nvPr/>
          </p:nvCxnSpPr>
          <p:spPr>
            <a:xfrm rot="16200000" flipH="1">
              <a:off x="6436964" y="1845853"/>
              <a:ext cx="720454" cy="36315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15" idx="1"/>
            </p:cNvCxnSpPr>
            <p:nvPr/>
          </p:nvCxnSpPr>
          <p:spPr>
            <a:xfrm rot="16200000" flipH="1">
              <a:off x="6157978" y="2124839"/>
              <a:ext cx="1278427" cy="36315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5" idx="2"/>
              <a:endCxn id="8" idx="1"/>
            </p:cNvCxnSpPr>
            <p:nvPr/>
          </p:nvCxnSpPr>
          <p:spPr>
            <a:xfrm rot="16200000" flipH="1">
              <a:off x="7156925" y="3207733"/>
              <a:ext cx="365035" cy="28021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32121" y="1250830"/>
              <a:ext cx="1440540" cy="345180"/>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OU=Finance</a:t>
              </a:r>
            </a:p>
          </p:txBody>
        </p:sp>
        <p:sp>
          <p:nvSpPr>
            <p:cNvPr id="29" name="TextBox 28"/>
            <p:cNvSpPr txBox="1"/>
            <p:nvPr/>
          </p:nvSpPr>
          <p:spPr>
            <a:xfrm>
              <a:off x="7389966" y="2766204"/>
              <a:ext cx="1394369" cy="345180"/>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a:t>
              </a:r>
              <a:r>
                <a:rPr lang="en-US" sz="12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rPr>
                <a:t>Admins</a:t>
              </a:r>
              <a:endPar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TextBox 29"/>
            <p:cNvSpPr txBox="1"/>
            <p:nvPr/>
          </p:nvSpPr>
          <p:spPr>
            <a:xfrm>
              <a:off x="7389966" y="1713779"/>
              <a:ext cx="1078557" cy="345180"/>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CN=Tom</a:t>
              </a:r>
            </a:p>
          </p:txBody>
        </p:sp>
        <p:sp>
          <p:nvSpPr>
            <p:cNvPr id="38" name="TextBox 37"/>
            <p:cNvSpPr txBox="1"/>
            <p:nvPr/>
          </p:nvSpPr>
          <p:spPr>
            <a:xfrm>
              <a:off x="7389966" y="2245741"/>
              <a:ext cx="1134931" cy="345180"/>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CN=Sally</a:t>
              </a:r>
            </a:p>
          </p:txBody>
        </p:sp>
        <p:sp>
          <p:nvSpPr>
            <p:cNvPr id="39" name="TextBox 38"/>
            <p:cNvSpPr txBox="1"/>
            <p:nvPr/>
          </p:nvSpPr>
          <p:spPr>
            <a:xfrm>
              <a:off x="7858679" y="3364296"/>
              <a:ext cx="1148123" cy="345180"/>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CN=Mark</a:t>
              </a:r>
            </a:p>
          </p:txBody>
        </p:sp>
      </p:grpSp>
      <p:grpSp>
        <p:nvGrpSpPr>
          <p:cNvPr id="5" name="Group 83"/>
          <p:cNvGrpSpPr/>
          <p:nvPr/>
        </p:nvGrpSpPr>
        <p:grpSpPr>
          <a:xfrm>
            <a:off x="6331791" y="3648969"/>
            <a:ext cx="1904269" cy="360111"/>
            <a:chOff x="6331791" y="3648969"/>
            <a:chExt cx="1904269" cy="360111"/>
          </a:xfrm>
        </p:grpSpPr>
        <p:pic>
          <p:nvPicPr>
            <p:cNvPr id="42" name="Picture 3" descr="XP icon closed folder"/>
            <p:cNvPicPr>
              <a:picLocks noChangeAspect="1" noChangeArrowheads="1"/>
            </p:cNvPicPr>
            <p:nvPr/>
          </p:nvPicPr>
          <p:blipFill>
            <a:blip r:embed="rId7" cstate="print"/>
            <a:srcRect/>
            <a:stretch>
              <a:fillRect/>
            </a:stretch>
          </p:blipFill>
          <p:spPr bwMode="auto">
            <a:xfrm>
              <a:off x="6331791" y="3648969"/>
              <a:ext cx="319919" cy="360111"/>
            </a:xfrm>
            <a:prstGeom prst="rect">
              <a:avLst/>
            </a:prstGeom>
            <a:noFill/>
            <a:ln w="9525">
              <a:noFill/>
              <a:miter lim="800000"/>
              <a:headEnd/>
              <a:tailEnd/>
            </a:ln>
          </p:spPr>
        </p:pic>
        <p:sp>
          <p:nvSpPr>
            <p:cNvPr id="49" name="TextBox 48"/>
            <p:cNvSpPr txBox="1"/>
            <p:nvPr/>
          </p:nvSpPr>
          <p:spPr>
            <a:xfrm>
              <a:off x="6648766" y="3667831"/>
              <a:ext cx="1587294"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CN=Deleted Objects</a:t>
              </a:r>
            </a:p>
          </p:txBody>
        </p:sp>
      </p:grpSp>
      <p:grpSp>
        <p:nvGrpSpPr>
          <p:cNvPr id="6" name="Group 85"/>
          <p:cNvGrpSpPr/>
          <p:nvPr/>
        </p:nvGrpSpPr>
        <p:grpSpPr>
          <a:xfrm>
            <a:off x="6491751" y="4009079"/>
            <a:ext cx="2304363" cy="2185113"/>
            <a:chOff x="6491751" y="3476807"/>
            <a:chExt cx="2304363" cy="2185113"/>
          </a:xfrm>
        </p:grpSpPr>
        <p:pic>
          <p:nvPicPr>
            <p:cNvPr id="40" name="Picture 86" descr="user casual man"/>
            <p:cNvPicPr>
              <a:picLocks noChangeAspect="1" noChangeArrowheads="1"/>
            </p:cNvPicPr>
            <p:nvPr/>
          </p:nvPicPr>
          <p:blipFill>
            <a:blip r:embed="rId8" cstate="print"/>
            <a:srcRect/>
            <a:stretch>
              <a:fillRect/>
            </a:stretch>
          </p:blipFill>
          <p:spPr bwMode="auto">
            <a:xfrm>
              <a:off x="6755121" y="4395585"/>
              <a:ext cx="244199" cy="414306"/>
            </a:xfrm>
            <a:prstGeom prst="rect">
              <a:avLst/>
            </a:prstGeom>
            <a:noFill/>
          </p:spPr>
        </p:pic>
        <p:pic>
          <p:nvPicPr>
            <p:cNvPr id="43" name="Picture 59" descr="person_1"/>
            <p:cNvPicPr>
              <a:picLocks noChangeAspect="1" noChangeArrowheads="1"/>
            </p:cNvPicPr>
            <p:nvPr/>
          </p:nvPicPr>
          <p:blipFill>
            <a:blip r:embed="rId9" cstate="print"/>
            <a:srcRect/>
            <a:stretch>
              <a:fillRect/>
            </a:stretch>
          </p:blipFill>
          <p:spPr bwMode="auto">
            <a:xfrm>
              <a:off x="6755121" y="4819195"/>
              <a:ext cx="252402" cy="410741"/>
            </a:xfrm>
            <a:prstGeom prst="rect">
              <a:avLst/>
            </a:prstGeom>
            <a:noFill/>
          </p:spPr>
        </p:pic>
        <p:cxnSp>
          <p:nvCxnSpPr>
            <p:cNvPr id="44" name="Elbow Connector 11"/>
            <p:cNvCxnSpPr>
              <a:stCxn id="42" idx="2"/>
              <a:endCxn id="40" idx="1"/>
            </p:cNvCxnSpPr>
            <p:nvPr/>
          </p:nvCxnSpPr>
          <p:spPr>
            <a:xfrm rot="16200000" flipH="1">
              <a:off x="6326607" y="4174224"/>
              <a:ext cx="593658" cy="26337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3" descr="XP icon closed folder"/>
            <p:cNvPicPr>
              <a:picLocks noChangeAspect="1" noChangeArrowheads="1"/>
            </p:cNvPicPr>
            <p:nvPr/>
          </p:nvPicPr>
          <p:blipFill>
            <a:blip r:embed="rId7" cstate="print"/>
            <a:srcRect/>
            <a:stretch>
              <a:fillRect/>
            </a:stretch>
          </p:blipFill>
          <p:spPr bwMode="auto">
            <a:xfrm>
              <a:off x="6755121" y="5301809"/>
              <a:ext cx="319919" cy="360111"/>
            </a:xfrm>
            <a:prstGeom prst="rect">
              <a:avLst/>
            </a:prstGeom>
            <a:noFill/>
            <a:ln w="9525">
              <a:noFill/>
              <a:miter lim="800000"/>
              <a:headEnd/>
              <a:tailEnd/>
            </a:ln>
          </p:spPr>
        </p:pic>
        <p:cxnSp>
          <p:nvCxnSpPr>
            <p:cNvPr id="46" name="Elbow Connector 18"/>
            <p:cNvCxnSpPr>
              <a:stCxn id="42" idx="2"/>
              <a:endCxn id="43" idx="1"/>
            </p:cNvCxnSpPr>
            <p:nvPr/>
          </p:nvCxnSpPr>
          <p:spPr>
            <a:xfrm rot="16200000" flipH="1">
              <a:off x="5849557" y="4119002"/>
              <a:ext cx="1547758" cy="26337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22"/>
            <p:cNvCxnSpPr>
              <a:stCxn id="42" idx="2"/>
              <a:endCxn id="45" idx="1"/>
            </p:cNvCxnSpPr>
            <p:nvPr/>
          </p:nvCxnSpPr>
          <p:spPr>
            <a:xfrm rot="16200000" flipH="1">
              <a:off x="5620908" y="4347651"/>
              <a:ext cx="2005057" cy="26337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053329" y="5334810"/>
              <a:ext cx="1742785"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a:t>
              </a:r>
              <a:r>
                <a:rPr lang="en-US" sz="12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rPr>
                <a:t>Admins</a:t>
              </a:r>
              <a:r>
                <a:rPr lang="en-US" sz="1200" dirty="0" smtClean="0">
                  <a:solidFill>
                    <a:srgbClr val="FFFF00"/>
                  </a:solidFill>
                  <a:effectLst>
                    <a:outerShdw blurRad="38100" dist="38100" dir="2700000" algn="tl">
                      <a:srgbClr val="000000">
                        <a:alpha val="43137"/>
                      </a:srgbClr>
                    </a:outerShdw>
                  </a:effectLst>
                </a:rPr>
                <a:t>\0ADEL:…</a:t>
              </a:r>
            </a:p>
          </p:txBody>
        </p:sp>
        <p:sp>
          <p:nvSpPr>
            <p:cNvPr id="51" name="TextBox 50"/>
            <p:cNvSpPr txBox="1"/>
            <p:nvPr/>
          </p:nvSpPr>
          <p:spPr>
            <a:xfrm>
              <a:off x="7053329" y="4472273"/>
              <a:ext cx="1512531"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CN=Tom</a:t>
              </a:r>
              <a:r>
                <a:rPr lang="en-US" sz="1200" dirty="0" smtClean="0">
                  <a:solidFill>
                    <a:srgbClr val="FFFF00"/>
                  </a:solidFill>
                  <a:effectLst>
                    <a:outerShdw blurRad="38100" dist="38100" dir="2700000" algn="tl">
                      <a:srgbClr val="000000">
                        <a:alpha val="43137"/>
                      </a:srgbClr>
                    </a:outerShdw>
                  </a:effectLst>
                </a:rPr>
                <a:t>\0ADEL:…</a:t>
              </a:r>
            </a:p>
          </p:txBody>
        </p:sp>
        <p:sp>
          <p:nvSpPr>
            <p:cNvPr id="52" name="TextBox 51"/>
            <p:cNvSpPr txBox="1"/>
            <p:nvPr/>
          </p:nvSpPr>
          <p:spPr>
            <a:xfrm>
              <a:off x="7053329" y="4908255"/>
              <a:ext cx="1553630"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CN=Sally</a:t>
              </a:r>
              <a:r>
                <a:rPr lang="en-US" sz="1200" dirty="0" smtClean="0">
                  <a:solidFill>
                    <a:srgbClr val="FFFF00"/>
                  </a:solidFill>
                  <a:effectLst>
                    <a:outerShdw blurRad="38100" dist="38100" dir="2700000" algn="tl">
                      <a:srgbClr val="000000">
                        <a:alpha val="43137"/>
                      </a:srgbClr>
                    </a:outerShdw>
                  </a:effectLst>
                </a:rPr>
                <a:t>\0ADEL:…</a:t>
              </a:r>
            </a:p>
          </p:txBody>
        </p:sp>
      </p:grpSp>
      <p:grpSp>
        <p:nvGrpSpPr>
          <p:cNvPr id="11" name="Group 86"/>
          <p:cNvGrpSpPr/>
          <p:nvPr/>
        </p:nvGrpSpPr>
        <p:grpSpPr>
          <a:xfrm>
            <a:off x="6491752" y="4009079"/>
            <a:ext cx="2096399" cy="887154"/>
            <a:chOff x="6479877" y="5234355"/>
            <a:chExt cx="2096399" cy="887154"/>
          </a:xfrm>
        </p:grpSpPr>
        <p:pic>
          <p:nvPicPr>
            <p:cNvPr id="41" name="Picture 88" descr="user business man"/>
            <p:cNvPicPr>
              <a:picLocks noChangeAspect="1" noChangeArrowheads="1"/>
            </p:cNvPicPr>
            <p:nvPr/>
          </p:nvPicPr>
          <p:blipFill>
            <a:blip r:embed="rId10" cstate="print"/>
            <a:srcRect/>
            <a:stretch>
              <a:fillRect/>
            </a:stretch>
          </p:blipFill>
          <p:spPr bwMode="auto">
            <a:xfrm>
              <a:off x="6707502" y="5707916"/>
              <a:ext cx="270701" cy="413593"/>
            </a:xfrm>
            <a:prstGeom prst="rect">
              <a:avLst/>
            </a:prstGeom>
            <a:noFill/>
          </p:spPr>
        </p:pic>
        <p:cxnSp>
          <p:nvCxnSpPr>
            <p:cNvPr id="48" name="Elbow Connector 25"/>
            <p:cNvCxnSpPr>
              <a:stCxn id="42" idx="2"/>
              <a:endCxn id="41" idx="1"/>
            </p:cNvCxnSpPr>
            <p:nvPr/>
          </p:nvCxnSpPr>
          <p:spPr>
            <a:xfrm rot="16200000" flipH="1">
              <a:off x="6253511" y="5460721"/>
              <a:ext cx="680357" cy="2276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13266" y="5810959"/>
              <a:ext cx="1563010"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CN=Mark</a:t>
              </a:r>
              <a:r>
                <a:rPr lang="en-US" sz="1200" dirty="0" smtClean="0">
                  <a:solidFill>
                    <a:srgbClr val="FFFF00"/>
                  </a:solidFill>
                  <a:effectLst>
                    <a:outerShdw blurRad="38100" dist="38100" dir="2700000" algn="tl">
                      <a:srgbClr val="000000">
                        <a:alpha val="43137"/>
                      </a:srgbClr>
                    </a:outerShdw>
                  </a:effectLst>
                </a:rPr>
                <a:t>\0ADEL:…</a:t>
              </a:r>
            </a:p>
          </p:txBody>
        </p:sp>
      </p:grpSp>
      <p:grpSp>
        <p:nvGrpSpPr>
          <p:cNvPr id="13" name="Group 84"/>
          <p:cNvGrpSpPr/>
          <p:nvPr/>
        </p:nvGrpSpPr>
        <p:grpSpPr>
          <a:xfrm>
            <a:off x="6491752" y="4009079"/>
            <a:ext cx="2307072" cy="2645757"/>
            <a:chOff x="6479877" y="1707384"/>
            <a:chExt cx="2307072" cy="2645757"/>
          </a:xfrm>
        </p:grpSpPr>
        <p:pic>
          <p:nvPicPr>
            <p:cNvPr id="56" name="Picture 3" descr="XP icon closed folder"/>
            <p:cNvPicPr>
              <a:picLocks noChangeAspect="1" noChangeArrowheads="1"/>
            </p:cNvPicPr>
            <p:nvPr/>
          </p:nvPicPr>
          <p:blipFill>
            <a:blip r:embed="rId7" cstate="print"/>
            <a:srcRect/>
            <a:stretch>
              <a:fillRect/>
            </a:stretch>
          </p:blipFill>
          <p:spPr bwMode="auto">
            <a:xfrm>
              <a:off x="6744868" y="3993030"/>
              <a:ext cx="319919" cy="360111"/>
            </a:xfrm>
            <a:prstGeom prst="rect">
              <a:avLst/>
            </a:prstGeom>
            <a:noFill/>
            <a:ln w="9525">
              <a:noFill/>
              <a:miter lim="800000"/>
              <a:headEnd/>
              <a:tailEnd/>
            </a:ln>
          </p:spPr>
        </p:pic>
        <p:sp>
          <p:nvSpPr>
            <p:cNvPr id="57" name="TextBox 56"/>
            <p:cNvSpPr txBox="1"/>
            <p:nvPr/>
          </p:nvSpPr>
          <p:spPr>
            <a:xfrm>
              <a:off x="7034546" y="4011893"/>
              <a:ext cx="1752403"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OU=Finance</a:t>
              </a:r>
              <a:r>
                <a:rPr lang="en-US" sz="1200" dirty="0" smtClean="0">
                  <a:solidFill>
                    <a:srgbClr val="FFFF00"/>
                  </a:solidFill>
                  <a:effectLst>
                    <a:outerShdw blurRad="38100" dist="38100" dir="2700000" algn="tl">
                      <a:srgbClr val="000000">
                        <a:alpha val="43137"/>
                      </a:srgbClr>
                    </a:outerShdw>
                  </a:effectLst>
                </a:rPr>
                <a:t>\0ADEL:...</a:t>
              </a:r>
            </a:p>
          </p:txBody>
        </p:sp>
        <p:cxnSp>
          <p:nvCxnSpPr>
            <p:cNvPr id="63" name="Elbow Connector 62"/>
            <p:cNvCxnSpPr>
              <a:stCxn id="42" idx="2"/>
              <a:endCxn id="56" idx="1"/>
            </p:cNvCxnSpPr>
            <p:nvPr/>
          </p:nvCxnSpPr>
          <p:spPr>
            <a:xfrm rot="16200000" flipH="1">
              <a:off x="5379522" y="2807739"/>
              <a:ext cx="2465701" cy="2649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70"/>
          <p:cNvGrpSpPr/>
          <p:nvPr/>
        </p:nvGrpSpPr>
        <p:grpSpPr>
          <a:xfrm>
            <a:off x="5443255" y="1899276"/>
            <a:ext cx="958945" cy="2689977"/>
            <a:chOff x="5443255" y="1899276"/>
            <a:chExt cx="958945" cy="2689977"/>
          </a:xfrm>
        </p:grpSpPr>
        <p:sp>
          <p:nvSpPr>
            <p:cNvPr id="67" name="Curved Down Arrow 66"/>
            <p:cNvSpPr/>
            <p:nvPr/>
          </p:nvSpPr>
          <p:spPr bwMode="auto">
            <a:xfrm rot="5400000" flipV="1">
              <a:off x="4577739" y="2764792"/>
              <a:ext cx="2689977" cy="958945"/>
            </a:xfrm>
            <a:prstGeom prst="curved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TextBox 67"/>
            <p:cNvSpPr txBox="1"/>
            <p:nvPr/>
          </p:nvSpPr>
          <p:spPr>
            <a:xfrm>
              <a:off x="5552487" y="2792056"/>
              <a:ext cx="646331" cy="369332"/>
            </a:xfrm>
            <a:prstGeom prst="rect">
              <a:avLst/>
            </a:prstGeom>
            <a:noFill/>
          </p:spPr>
          <p:txBody>
            <a:bodyPr wrap="none" rtlCol="0">
              <a:spAutoFit/>
            </a:bodyPr>
            <a:lstStyle/>
            <a:p>
              <a:r>
                <a:rPr lang="zh-CN" altLang="en-US" dirty="0" smtClean="0">
                  <a:solidFill>
                    <a:srgbClr val="FFC000"/>
                  </a:solidFill>
                  <a:effectLst>
                    <a:outerShdw blurRad="38100" dist="38100" dir="2700000" algn="tl">
                      <a:srgbClr val="000000">
                        <a:alpha val="43137"/>
                      </a:srgbClr>
                    </a:outerShdw>
                  </a:effectLst>
                </a:rPr>
                <a:t>删除</a:t>
              </a:r>
              <a:endParaRPr lang="en-US" dirty="0" smtClean="0">
                <a:solidFill>
                  <a:srgbClr val="FFC000"/>
                </a:solidFill>
                <a:effectLst>
                  <a:outerShdw blurRad="38100" dist="38100" dir="2700000" algn="tl">
                    <a:srgbClr val="000000">
                      <a:alpha val="43137"/>
                    </a:srgbClr>
                  </a:outerShdw>
                </a:effectLst>
              </a:endParaRPr>
            </a:p>
          </p:txBody>
        </p:sp>
      </p:grpSp>
      <p:grpSp>
        <p:nvGrpSpPr>
          <p:cNvPr id="16" name="Group 71"/>
          <p:cNvGrpSpPr/>
          <p:nvPr/>
        </p:nvGrpSpPr>
        <p:grpSpPr>
          <a:xfrm>
            <a:off x="5457633" y="1792892"/>
            <a:ext cx="1165472" cy="2689977"/>
            <a:chOff x="4344825" y="1948167"/>
            <a:chExt cx="1165472" cy="2689977"/>
          </a:xfrm>
        </p:grpSpPr>
        <p:sp>
          <p:nvSpPr>
            <p:cNvPr id="69" name="TextBox 68"/>
            <p:cNvSpPr txBox="1"/>
            <p:nvPr/>
          </p:nvSpPr>
          <p:spPr>
            <a:xfrm>
              <a:off x="4402301" y="3220496"/>
              <a:ext cx="1107996" cy="369332"/>
            </a:xfrm>
            <a:prstGeom prst="rect">
              <a:avLst/>
            </a:prstGeom>
            <a:noFill/>
          </p:spPr>
          <p:txBody>
            <a:bodyPr wrap="none" rtlCol="0">
              <a:spAutoFit/>
            </a:bodyPr>
            <a:lstStyle/>
            <a:p>
              <a:r>
                <a:rPr lang="zh-CN" altLang="en-US" dirty="0" smtClean="0">
                  <a:solidFill>
                    <a:schemeClr val="accent4">
                      <a:lumMod val="60000"/>
                      <a:lumOff val="40000"/>
                    </a:schemeClr>
                  </a:solidFill>
                  <a:effectLst>
                    <a:outerShdw blurRad="38100" dist="38100" dir="2700000" algn="tl">
                      <a:srgbClr val="000000">
                        <a:alpha val="43137"/>
                      </a:srgbClr>
                    </a:outerShdw>
                  </a:effectLst>
                </a:rPr>
                <a:t>撤销删除</a:t>
              </a:r>
              <a:endParaRPr lang="en-US" dirty="0" smtClean="0">
                <a:solidFill>
                  <a:schemeClr val="accent4">
                    <a:lumMod val="60000"/>
                    <a:lumOff val="40000"/>
                  </a:schemeClr>
                </a:solidFill>
                <a:effectLst>
                  <a:outerShdw blurRad="38100" dist="38100" dir="2700000" algn="tl">
                    <a:srgbClr val="000000">
                      <a:alpha val="43137"/>
                    </a:srgbClr>
                  </a:outerShdw>
                </a:effectLst>
              </a:endParaRPr>
            </a:p>
          </p:txBody>
        </p:sp>
        <p:sp>
          <p:nvSpPr>
            <p:cNvPr id="70" name="Curved Down Arrow 69"/>
            <p:cNvSpPr/>
            <p:nvPr/>
          </p:nvSpPr>
          <p:spPr bwMode="auto">
            <a:xfrm rot="16200000">
              <a:off x="3479309" y="2813683"/>
              <a:ext cx="2689977" cy="958945"/>
            </a:xfrm>
            <a:prstGeom prst="curved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7" name="Group 79"/>
          <p:cNvGrpSpPr/>
          <p:nvPr/>
        </p:nvGrpSpPr>
        <p:grpSpPr>
          <a:xfrm>
            <a:off x="6460439" y="1249587"/>
            <a:ext cx="1368954" cy="352600"/>
            <a:chOff x="6460439" y="1249587"/>
            <a:chExt cx="1368954" cy="352600"/>
          </a:xfrm>
        </p:grpSpPr>
        <p:pic>
          <p:nvPicPr>
            <p:cNvPr id="60" name="Picture 3" descr="XP icon closed folder"/>
            <p:cNvPicPr>
              <a:picLocks noChangeAspect="1" noChangeArrowheads="1"/>
            </p:cNvPicPr>
            <p:nvPr/>
          </p:nvPicPr>
          <p:blipFill>
            <a:blip r:embed="rId5" cstate="print"/>
            <a:srcRect/>
            <a:stretch>
              <a:fillRect/>
            </a:stretch>
          </p:blipFill>
          <p:spPr bwMode="auto">
            <a:xfrm>
              <a:off x="6460439" y="1249587"/>
              <a:ext cx="321624" cy="352600"/>
            </a:xfrm>
            <a:prstGeom prst="rect">
              <a:avLst/>
            </a:prstGeom>
            <a:noFill/>
            <a:ln w="9525">
              <a:noFill/>
              <a:miter lim="800000"/>
              <a:headEnd/>
              <a:tailEnd/>
            </a:ln>
          </p:spPr>
        </p:pic>
        <p:sp>
          <p:nvSpPr>
            <p:cNvPr id="75" name="TextBox 74"/>
            <p:cNvSpPr txBox="1"/>
            <p:nvPr/>
          </p:nvSpPr>
          <p:spPr>
            <a:xfrm>
              <a:off x="6779105" y="1268056"/>
              <a:ext cx="1050288"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OU=Finance</a:t>
              </a:r>
            </a:p>
          </p:txBody>
        </p:sp>
      </p:grpSp>
      <p:grpSp>
        <p:nvGrpSpPr>
          <p:cNvPr id="18" name="Group 81"/>
          <p:cNvGrpSpPr/>
          <p:nvPr/>
        </p:nvGrpSpPr>
        <p:grpSpPr>
          <a:xfrm>
            <a:off x="6621251" y="1564474"/>
            <a:ext cx="1581200" cy="1239921"/>
            <a:chOff x="6621251" y="1564474"/>
            <a:chExt cx="1581200" cy="1239921"/>
          </a:xfrm>
        </p:grpSpPr>
        <p:pic>
          <p:nvPicPr>
            <p:cNvPr id="58" name="Picture 86" descr="user casual man"/>
            <p:cNvPicPr>
              <a:picLocks noChangeAspect="1" noChangeArrowheads="1"/>
            </p:cNvPicPr>
            <p:nvPr/>
          </p:nvPicPr>
          <p:blipFill>
            <a:blip r:embed="rId3" cstate="print"/>
            <a:srcRect/>
            <a:stretch>
              <a:fillRect/>
            </a:stretch>
          </p:blipFill>
          <p:spPr bwMode="auto">
            <a:xfrm>
              <a:off x="6886025" y="1564474"/>
              <a:ext cx="245500" cy="405664"/>
            </a:xfrm>
            <a:prstGeom prst="rect">
              <a:avLst/>
            </a:prstGeom>
            <a:noFill/>
          </p:spPr>
        </p:pic>
        <p:pic>
          <p:nvPicPr>
            <p:cNvPr id="61" name="Picture 59" descr="person_1"/>
            <p:cNvPicPr>
              <a:picLocks noChangeAspect="1" noChangeArrowheads="1"/>
            </p:cNvPicPr>
            <p:nvPr/>
          </p:nvPicPr>
          <p:blipFill>
            <a:blip r:embed="rId6" cstate="print"/>
            <a:srcRect/>
            <a:stretch>
              <a:fillRect/>
            </a:stretch>
          </p:blipFill>
          <p:spPr bwMode="auto">
            <a:xfrm>
              <a:off x="6886025" y="1979248"/>
              <a:ext cx="253747" cy="402174"/>
            </a:xfrm>
            <a:prstGeom prst="rect">
              <a:avLst/>
            </a:prstGeom>
            <a:noFill/>
          </p:spPr>
        </p:pic>
        <p:cxnSp>
          <p:nvCxnSpPr>
            <p:cNvPr id="62" name="Elbow Connector 11"/>
            <p:cNvCxnSpPr>
              <a:stCxn id="60" idx="2"/>
              <a:endCxn id="58" idx="1"/>
            </p:cNvCxnSpPr>
            <p:nvPr/>
          </p:nvCxnSpPr>
          <p:spPr>
            <a:xfrm rot="16200000" flipH="1">
              <a:off x="6671078" y="1552359"/>
              <a:ext cx="165119" cy="2647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64" name="Picture 3" descr="XP icon closed folder"/>
            <p:cNvPicPr>
              <a:picLocks noChangeAspect="1" noChangeArrowheads="1"/>
            </p:cNvPicPr>
            <p:nvPr/>
          </p:nvPicPr>
          <p:blipFill>
            <a:blip r:embed="rId5" cstate="print"/>
            <a:srcRect/>
            <a:stretch>
              <a:fillRect/>
            </a:stretch>
          </p:blipFill>
          <p:spPr bwMode="auto">
            <a:xfrm>
              <a:off x="6886025" y="2451795"/>
              <a:ext cx="321624" cy="352600"/>
            </a:xfrm>
            <a:prstGeom prst="rect">
              <a:avLst/>
            </a:prstGeom>
            <a:noFill/>
            <a:ln w="9525">
              <a:noFill/>
              <a:miter lim="800000"/>
              <a:headEnd/>
              <a:tailEnd/>
            </a:ln>
          </p:spPr>
        </p:pic>
        <p:cxnSp>
          <p:nvCxnSpPr>
            <p:cNvPr id="65" name="Elbow Connector 18"/>
            <p:cNvCxnSpPr>
              <a:stCxn id="60" idx="2"/>
              <a:endCxn id="61" idx="1"/>
            </p:cNvCxnSpPr>
            <p:nvPr/>
          </p:nvCxnSpPr>
          <p:spPr>
            <a:xfrm rot="16200000" flipH="1">
              <a:off x="6464564" y="1758873"/>
              <a:ext cx="578148" cy="2647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22"/>
            <p:cNvCxnSpPr>
              <a:stCxn id="60" idx="2"/>
              <a:endCxn id="64" idx="1"/>
            </p:cNvCxnSpPr>
            <p:nvPr/>
          </p:nvCxnSpPr>
          <p:spPr>
            <a:xfrm rot="16200000" flipH="1">
              <a:off x="6240684" y="1982753"/>
              <a:ext cx="1025909" cy="2647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185826" y="2484109"/>
              <a:ext cx="1016625"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a:t>
              </a:r>
              <a:r>
                <a:rPr lang="en-US" sz="12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rPr>
                <a:t>Admins</a:t>
              </a:r>
              <a:endPar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77" name="TextBox 76"/>
            <p:cNvSpPr txBox="1"/>
            <p:nvPr/>
          </p:nvSpPr>
          <p:spPr>
            <a:xfrm>
              <a:off x="7185826" y="1639562"/>
              <a:ext cx="786369"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CN=Tom</a:t>
              </a:r>
            </a:p>
          </p:txBody>
        </p:sp>
        <p:sp>
          <p:nvSpPr>
            <p:cNvPr id="78" name="TextBox 77"/>
            <p:cNvSpPr txBox="1"/>
            <p:nvPr/>
          </p:nvSpPr>
          <p:spPr>
            <a:xfrm>
              <a:off x="7185826" y="2066450"/>
              <a:ext cx="827471"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CN=Sally</a:t>
              </a:r>
            </a:p>
          </p:txBody>
        </p:sp>
      </p:grpSp>
      <p:grpSp>
        <p:nvGrpSpPr>
          <p:cNvPr id="20" name="Group 82"/>
          <p:cNvGrpSpPr/>
          <p:nvPr/>
        </p:nvGrpSpPr>
        <p:grpSpPr>
          <a:xfrm>
            <a:off x="7046838" y="2804394"/>
            <a:ext cx="1317813" cy="495416"/>
            <a:chOff x="7046838" y="2804394"/>
            <a:chExt cx="1317813" cy="495416"/>
          </a:xfrm>
        </p:grpSpPr>
        <p:pic>
          <p:nvPicPr>
            <p:cNvPr id="59" name="Picture 88" descr="user business man"/>
            <p:cNvPicPr>
              <a:picLocks noChangeAspect="1" noChangeArrowheads="1"/>
            </p:cNvPicPr>
            <p:nvPr/>
          </p:nvPicPr>
          <p:blipFill>
            <a:blip r:embed="rId4" cstate="print"/>
            <a:srcRect/>
            <a:stretch>
              <a:fillRect/>
            </a:stretch>
          </p:blipFill>
          <p:spPr bwMode="auto">
            <a:xfrm>
              <a:off x="7251142" y="2894844"/>
              <a:ext cx="272144" cy="404966"/>
            </a:xfrm>
            <a:prstGeom prst="rect">
              <a:avLst/>
            </a:prstGeom>
            <a:noFill/>
          </p:spPr>
        </p:pic>
        <p:cxnSp>
          <p:nvCxnSpPr>
            <p:cNvPr id="74" name="Elbow Connector 25"/>
            <p:cNvCxnSpPr>
              <a:stCxn id="64" idx="2"/>
              <a:endCxn id="59" idx="1"/>
            </p:cNvCxnSpPr>
            <p:nvPr/>
          </p:nvCxnSpPr>
          <p:spPr>
            <a:xfrm rot="16200000" flipH="1">
              <a:off x="7002524" y="2848708"/>
              <a:ext cx="292932" cy="2043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527562" y="2964065"/>
              <a:ext cx="837089" cy="276999"/>
            </a:xfrm>
            <a:prstGeom prst="rect">
              <a:avLst/>
            </a:prstGeom>
            <a:noFill/>
          </p:spPr>
          <p:txBody>
            <a:bodyPr wrap="non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CN=Mark</a:t>
              </a:r>
            </a:p>
          </p:txBody>
        </p:sp>
      </p:grpSp>
      <p:pic>
        <p:nvPicPr>
          <p:cNvPr id="103" name="Picture 88" descr="user business man"/>
          <p:cNvPicPr>
            <a:picLocks noChangeAspect="1" noChangeArrowheads="1"/>
          </p:cNvPicPr>
          <p:nvPr/>
        </p:nvPicPr>
        <p:blipFill>
          <a:blip r:embed="rId10" cstate="print"/>
          <a:srcRect/>
          <a:stretch>
            <a:fillRect/>
          </a:stretch>
        </p:blipFill>
        <p:spPr bwMode="auto">
          <a:xfrm>
            <a:off x="6708004" y="4034538"/>
            <a:ext cx="270701" cy="413593"/>
          </a:xfrm>
          <a:prstGeom prst="rect">
            <a:avLst/>
          </a:prstGeom>
          <a:noFill/>
        </p:spPr>
      </p:pic>
      <p:cxnSp>
        <p:nvCxnSpPr>
          <p:cNvPr id="104" name="Elbow Connector 25"/>
          <p:cNvCxnSpPr>
            <a:stCxn id="42" idx="2"/>
            <a:endCxn id="103" idx="1"/>
          </p:cNvCxnSpPr>
          <p:nvPr/>
        </p:nvCxnSpPr>
        <p:spPr>
          <a:xfrm rot="16200000" flipH="1">
            <a:off x="6483750" y="4017080"/>
            <a:ext cx="232255" cy="21625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013767" y="4137581"/>
            <a:ext cx="1850453" cy="276999"/>
          </a:xfrm>
          <a:prstGeom prst="rect">
            <a:avLst/>
          </a:prstGeom>
          <a:noFill/>
        </p:spPr>
        <p:txBody>
          <a:bodyPr wrap="square" rtlCol="0">
            <a:spAutoFit/>
          </a:bodyPr>
          <a:lstStyle/>
          <a:p>
            <a:r>
              <a:rPr lang="en-US" sz="1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CN=Robert</a:t>
            </a:r>
            <a:r>
              <a:rPr lang="en-US" sz="1200" dirty="0" smtClean="0">
                <a:solidFill>
                  <a:srgbClr val="FFFF00"/>
                </a:solidFill>
                <a:effectLst>
                  <a:outerShdw blurRad="38100" dist="38100" dir="2700000" algn="tl">
                    <a:srgbClr val="000000">
                      <a:alpha val="43137"/>
                    </a:srgbClr>
                  </a:outerShdw>
                </a:effectLst>
              </a:rPr>
              <a:t>\0ADEL:…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par>
                          <p:cTn id="18" fill="hold">
                            <p:stCondLst>
                              <p:cond delay="1500"/>
                            </p:stCondLst>
                            <p:childTnLst>
                              <p:par>
                                <p:cTn id="19" presetID="9" presetClass="exit" presetSubtype="0" fill="hold" nodeType="afterEffect">
                                  <p:stCondLst>
                                    <p:cond delay="1000"/>
                                  </p:stCondLst>
                                  <p:childTnLst>
                                    <p:animEffect transition="out" filter="dissolve">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par>
                                <p:cTn id="22" presetID="22" presetClass="exit" presetSubtype="1" fill="hold" nodeType="withEffect">
                                  <p:stCondLst>
                                    <p:cond delay="0"/>
                                  </p:stCondLst>
                                  <p:childTnLst>
                                    <p:animEffect transition="out" filter="wipe(up)">
                                      <p:cBhvr>
                                        <p:cTn id="23" dur="2000"/>
                                        <p:tgtEl>
                                          <p:spTgt spid="14"/>
                                        </p:tgtEl>
                                      </p:cBhvr>
                                    </p:animEffect>
                                    <p:set>
                                      <p:cBhvr>
                                        <p:cTn id="24" dur="1" fill="hold">
                                          <p:stCondLst>
                                            <p:cond delay="19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500"/>
                            </p:stCondLst>
                            <p:childTnLst>
                              <p:par>
                                <p:cTn id="31" presetID="2" presetClass="exit" presetSubtype="4" fill="hold" nodeType="after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1+ppt_h/2"/>
                                          </p:val>
                                        </p:tav>
                                      </p:tavLst>
                                    </p:anim>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xit" presetSubtype="4" fill="hold" nodeType="afterEffect">
                                  <p:stCondLst>
                                    <p:cond delay="150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3500"/>
                            </p:stCondLst>
                            <p:childTnLst>
                              <p:par>
                                <p:cTn id="46" presetID="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xit" presetSubtype="4" fill="hold" nodeType="afterEffect">
                                  <p:stCondLst>
                                    <p:cond delay="1500"/>
                                  </p:stCondLst>
                                  <p:childTnLst>
                                    <p:anim calcmode="lin" valueType="num">
                                      <p:cBhvr additive="base">
                                        <p:cTn id="52" dur="500"/>
                                        <p:tgtEl>
                                          <p:spTgt spid="11"/>
                                        </p:tgtEl>
                                        <p:attrNameLst>
                                          <p:attrName>ppt_x</p:attrName>
                                        </p:attrNameLst>
                                      </p:cBhvr>
                                      <p:tavLst>
                                        <p:tav tm="0">
                                          <p:val>
                                            <p:strVal val="ppt_x"/>
                                          </p:val>
                                        </p:tav>
                                        <p:tav tm="100000">
                                          <p:val>
                                            <p:strVal val="ppt_x"/>
                                          </p:val>
                                        </p:tav>
                                      </p:tavLst>
                                    </p:anim>
                                    <p:anim calcmode="lin" valueType="num">
                                      <p:cBhvr additive="base">
                                        <p:cTn id="53" dur="500"/>
                                        <p:tgtEl>
                                          <p:spTgt spid="11"/>
                                        </p:tgtEl>
                                        <p:attrNameLst>
                                          <p:attrName>ppt_y</p:attrName>
                                        </p:attrNameLst>
                                      </p:cBhvr>
                                      <p:tavLst>
                                        <p:tav tm="0">
                                          <p:val>
                                            <p:strVal val="ppt_y"/>
                                          </p:val>
                                        </p:tav>
                                        <p:tav tm="100000">
                                          <p:val>
                                            <p:strVal val="1+ppt_h/2"/>
                                          </p:val>
                                        </p:tav>
                                      </p:tavLst>
                                    </p:anim>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xit" presetSubtype="4" fill="hold" nodeType="afterEffect">
                                  <p:stCondLst>
                                    <p:cond delay="0"/>
                                  </p:stCondLst>
                                  <p:childTnLst>
                                    <p:animEffect transition="out" filter="wipe(dow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en-US" altLang="zh-CN" dirty="0" smtClean="0"/>
              <a:t>Windows Server 2008 R2</a:t>
            </a:r>
            <a:br>
              <a:rPr lang="en-US" altLang="zh-CN" dirty="0" smtClean="0"/>
            </a:br>
            <a:r>
              <a:rPr lang="en-US" altLang="zh-CN" dirty="0" smtClean="0"/>
              <a:t>                                </a:t>
            </a:r>
            <a:r>
              <a:rPr lang="zh-CN" altLang="en-US" dirty="0" smtClean="0"/>
              <a:t>活动目录新特性</a:t>
            </a:r>
            <a:endParaRPr lang="zh-CN" altLang="en-US" dirty="0"/>
          </a:p>
        </p:txBody>
      </p:sp>
      <p:sp>
        <p:nvSpPr>
          <p:cNvPr id="5" name="文本占位符 4"/>
          <p:cNvSpPr>
            <a:spLocks noGrp="1"/>
          </p:cNvSpPr>
          <p:nvPr>
            <p:ph type="body" sz="quarter" idx="10"/>
          </p:nvPr>
        </p:nvSpPr>
        <p:spPr/>
        <p:txBody>
          <a:bodyPr/>
          <a:lstStyle/>
          <a:p>
            <a:r>
              <a:rPr lang="en-US" altLang="zh-CN" dirty="0" smtClean="0"/>
              <a:t>WSV314</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smtClean="0"/>
              <a:t>离线加入域</a:t>
            </a:r>
            <a:r>
              <a:rPr lang="en-US" sz="2400" noProof="0" dirty="0" smtClean="0"/>
              <a:t/>
            </a:r>
            <a:br>
              <a:rPr lang="en-US" sz="2400" noProof="0" dirty="0" smtClean="0"/>
            </a:br>
            <a:r>
              <a:rPr lang="zh-CN" altLang="en-US" sz="2000" dirty="0" smtClean="0">
                <a:solidFill>
                  <a:schemeClr val="accent1"/>
                </a:solidFill>
              </a:rPr>
              <a:t>更容易在数据中心准备计算机</a:t>
            </a:r>
            <a:endParaRPr lang="en-US" sz="2000" noProof="0" dirty="0">
              <a:solidFill>
                <a:schemeClr val="accent1"/>
              </a:solidFill>
            </a:endParaRPr>
          </a:p>
        </p:txBody>
      </p:sp>
      <p:sp>
        <p:nvSpPr>
          <p:cNvPr id="3" name="Content Placeholder 2"/>
          <p:cNvSpPr>
            <a:spLocks noGrp="1"/>
          </p:cNvSpPr>
          <p:nvPr>
            <p:ph idx="1"/>
          </p:nvPr>
        </p:nvSpPr>
        <p:spPr/>
        <p:txBody>
          <a:bodyPr/>
          <a:lstStyle/>
          <a:p>
            <a:r>
              <a:rPr lang="zh-CN" altLang="en-US" noProof="0" dirty="0" smtClean="0"/>
              <a:t>过去的限制</a:t>
            </a:r>
            <a:endParaRPr lang="en-US" noProof="0" dirty="0" smtClean="0"/>
          </a:p>
          <a:p>
            <a:pPr lvl="1"/>
            <a:r>
              <a:rPr lang="zh-CN" altLang="en-US" noProof="0" dirty="0" smtClean="0"/>
              <a:t>加入域后需要重新启动</a:t>
            </a:r>
            <a:endParaRPr lang="en-US" noProof="0" dirty="0" smtClean="0"/>
          </a:p>
          <a:p>
            <a:pPr lvl="1"/>
            <a:r>
              <a:rPr lang="zh-CN" altLang="en-US" noProof="0" dirty="0" smtClean="0"/>
              <a:t>计算机离线状态下无法将其加入域</a:t>
            </a:r>
            <a:endParaRPr lang="en-US" noProof="0" dirty="0" smtClean="0"/>
          </a:p>
          <a:p>
            <a:endParaRPr lang="en-US" altLang="zh-CN" dirty="0" smtClean="0"/>
          </a:p>
          <a:p>
            <a:r>
              <a:rPr lang="zh-CN" altLang="en-US" dirty="0" smtClean="0"/>
              <a:t>现在的特性</a:t>
            </a:r>
            <a:endParaRPr lang="en-US" noProof="0" dirty="0" smtClean="0"/>
          </a:p>
          <a:p>
            <a:pPr lvl="1"/>
            <a:r>
              <a:rPr lang="zh-CN" altLang="en-US" noProof="0" dirty="0" smtClean="0"/>
              <a:t>能够在域中预先准备好计算机账户，从而可以进行基于操作系统映像的大规模部署</a:t>
            </a:r>
            <a:endParaRPr lang="en-US" noProof="0" dirty="0" smtClean="0"/>
          </a:p>
          <a:p>
            <a:pPr lvl="1"/>
            <a:r>
              <a:rPr lang="zh-CN" altLang="en-US" noProof="0" dirty="0" smtClean="0"/>
              <a:t>无需网络连接，计算机在最初启动的过程中就会加入到域</a:t>
            </a:r>
            <a:endParaRPr lang="en-US" altLang="zh-CN" noProof="0" dirty="0" smtClean="0"/>
          </a:p>
          <a:p>
            <a:pPr lvl="1"/>
            <a:r>
              <a:rPr lang="zh-CN" altLang="en-US" dirty="0" smtClean="0"/>
              <a:t>减少了在数据中心部署所需要花费的时间和步骤</a:t>
            </a:r>
            <a:endParaRPr lang="en-US" noProof="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计算机离线加入域</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noProof="0" dirty="0" smtClean="0"/>
              <a:t>验证机制保障</a:t>
            </a:r>
            <a:r>
              <a:rPr lang="en-US" sz="3600" noProof="0" dirty="0" smtClean="0"/>
              <a:t/>
            </a:r>
            <a:br>
              <a:rPr lang="en-US" sz="3600" noProof="0" dirty="0" smtClean="0"/>
            </a:br>
            <a:r>
              <a:rPr lang="zh-CN" altLang="en-US" sz="2000" dirty="0" smtClean="0">
                <a:solidFill>
                  <a:schemeClr val="accent1"/>
                </a:solidFill>
              </a:rPr>
              <a:t>应用能够基于验证强度和方法控制对资源的访问</a:t>
            </a:r>
            <a:endParaRPr lang="en-US" sz="2000" noProof="0" dirty="0">
              <a:solidFill>
                <a:schemeClr val="accent1"/>
              </a:solidFill>
            </a:endParaRPr>
          </a:p>
        </p:txBody>
      </p:sp>
      <p:sp>
        <p:nvSpPr>
          <p:cNvPr id="3" name="Content Placeholder 2"/>
          <p:cNvSpPr>
            <a:spLocks noGrp="1"/>
          </p:cNvSpPr>
          <p:nvPr>
            <p:ph idx="1"/>
          </p:nvPr>
        </p:nvSpPr>
        <p:spPr/>
        <p:txBody>
          <a:bodyPr/>
          <a:lstStyle/>
          <a:p>
            <a:r>
              <a:rPr lang="zh-CN" altLang="en-US" sz="2400" noProof="0" dirty="0" smtClean="0"/>
              <a:t>过去的限制</a:t>
            </a:r>
            <a:endParaRPr lang="en-US" sz="2400" noProof="0" dirty="0" smtClean="0"/>
          </a:p>
          <a:p>
            <a:pPr lvl="1"/>
            <a:r>
              <a:rPr lang="zh-CN" altLang="en-US" sz="2000" noProof="0" dirty="0" smtClean="0"/>
              <a:t>无法使用验证类型和验证强度保护数据</a:t>
            </a:r>
            <a:r>
              <a:rPr lang="zh-CN" altLang="en-US" sz="2000" dirty="0" smtClean="0"/>
              <a:t>。</a:t>
            </a:r>
            <a:r>
              <a:rPr lang="en-US" altLang="zh-CN" sz="2000" dirty="0" smtClean="0"/>
              <a:t/>
            </a:r>
            <a:br>
              <a:rPr lang="en-US" altLang="zh-CN" sz="2000" dirty="0" smtClean="0"/>
            </a:br>
            <a:r>
              <a:rPr lang="zh-CN" altLang="en-US" sz="1800" noProof="0" dirty="0" smtClean="0"/>
              <a:t>例如</a:t>
            </a:r>
            <a:r>
              <a:rPr lang="en-US" sz="1800" noProof="0" dirty="0" smtClean="0"/>
              <a:t>:  </a:t>
            </a:r>
            <a:r>
              <a:rPr lang="zh-CN" altLang="en-US" sz="1800" noProof="0" dirty="0" smtClean="0"/>
              <a:t>要求使用智能卡登录或用 </a:t>
            </a:r>
            <a:r>
              <a:rPr lang="en-US" altLang="zh-CN" sz="1800" noProof="0" dirty="0" smtClean="0"/>
              <a:t>2048 </a:t>
            </a:r>
            <a:r>
              <a:rPr lang="zh-CN" altLang="en-US" sz="1800" noProof="0" dirty="0" smtClean="0"/>
              <a:t>位的</a:t>
            </a:r>
            <a:r>
              <a:rPr lang="zh-CN" altLang="en-US" sz="1800" dirty="0" smtClean="0"/>
              <a:t>高强度证书控制对资源</a:t>
            </a:r>
            <a:r>
              <a:rPr lang="zh-CN" altLang="en-US" sz="1800" noProof="0" dirty="0" smtClean="0"/>
              <a:t>的访问</a:t>
            </a:r>
            <a:endParaRPr lang="en-US" sz="1800" noProof="0" dirty="0" smtClean="0"/>
          </a:p>
          <a:p>
            <a:pPr lvl="2"/>
            <a:endParaRPr lang="en-US" sz="1800" noProof="0" dirty="0" smtClean="0"/>
          </a:p>
          <a:p>
            <a:r>
              <a:rPr lang="zh-CN" altLang="en-US" sz="2400" noProof="0" dirty="0" smtClean="0"/>
              <a:t>现在的特性</a:t>
            </a:r>
            <a:endParaRPr lang="en-US" sz="2400" noProof="0" dirty="0" smtClean="0"/>
          </a:p>
          <a:p>
            <a:pPr lvl="1"/>
            <a:r>
              <a:rPr lang="zh-CN" altLang="en-US" sz="2000" noProof="0" dirty="0" smtClean="0"/>
              <a:t>管理员可以映射不同的属性，包括标识的验证类型和验证强度</a:t>
            </a:r>
            <a:endParaRPr lang="en-US" sz="2000" noProof="0" dirty="0" smtClean="0"/>
          </a:p>
          <a:p>
            <a:pPr lvl="1"/>
            <a:r>
              <a:rPr lang="zh-CN" altLang="en-US" sz="2000" noProof="0" dirty="0" smtClean="0"/>
              <a:t>在验证过程</a:t>
            </a:r>
            <a:r>
              <a:rPr lang="zh-CN" altLang="en-US" sz="2000" dirty="0" smtClean="0"/>
              <a:t>中</a:t>
            </a:r>
            <a:r>
              <a:rPr lang="zh-CN" altLang="en-US" sz="2000" noProof="0" dirty="0" smtClean="0"/>
              <a:t>信息被添加到 </a:t>
            </a:r>
            <a:r>
              <a:rPr lang="en-US" altLang="zh-CN" sz="2000" noProof="0" dirty="0" smtClean="0"/>
              <a:t>Kerberos </a:t>
            </a:r>
            <a:r>
              <a:rPr lang="zh-CN" altLang="en-US" sz="2000" noProof="0" dirty="0" smtClean="0"/>
              <a:t>票据以供应用程序使用</a:t>
            </a:r>
            <a:endParaRPr lang="en-US" sz="2000" noProof="0" dirty="0" smtClean="0"/>
          </a:p>
        </p:txBody>
      </p:sp>
      <p:sp>
        <p:nvSpPr>
          <p:cNvPr id="4" name="Oval 3"/>
          <p:cNvSpPr/>
          <p:nvPr/>
        </p:nvSpPr>
        <p:spPr bwMode="auto">
          <a:xfrm>
            <a:off x="8991600" y="6705600"/>
            <a:ext cx="76200" cy="76200"/>
          </a:xfrm>
          <a:prstGeom prst="ellipse">
            <a:avLst/>
          </a:prstGeom>
          <a:solidFill>
            <a:schemeClr val="bg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zh-CN" altLang="en-US" dirty="0" smtClean="0"/>
              <a:t>验证机制保障</a:t>
            </a:r>
            <a:endParaRPr lang="en-US" dirty="0" smtClean="0"/>
          </a:p>
        </p:txBody>
      </p:sp>
      <p:sp>
        <p:nvSpPr>
          <p:cNvPr id="30723" name="Content Placeholder 2"/>
          <p:cNvSpPr>
            <a:spLocks noGrp="1"/>
          </p:cNvSpPr>
          <p:nvPr>
            <p:ph idx="1"/>
          </p:nvPr>
        </p:nvSpPr>
        <p:spPr/>
        <p:txBody>
          <a:bodyPr/>
          <a:lstStyle/>
          <a:p>
            <a:r>
              <a:rPr lang="zh-CN" altLang="en-US" dirty="0" smtClean="0"/>
              <a:t>能够基于验证机制加强对资源的保护</a:t>
            </a:r>
            <a:endParaRPr lang="en-US" dirty="0" smtClean="0"/>
          </a:p>
          <a:p>
            <a:pPr lvl="1"/>
            <a:r>
              <a:rPr lang="zh-CN" altLang="en-US" dirty="0" smtClean="0"/>
              <a:t>需要智能卡登录</a:t>
            </a:r>
            <a:endParaRPr lang="en-US" dirty="0" smtClean="0"/>
          </a:p>
          <a:p>
            <a:pPr lvl="1"/>
            <a:r>
              <a:rPr lang="zh-CN" altLang="en-US" dirty="0" smtClean="0"/>
              <a:t>需要高级别加密证书</a:t>
            </a:r>
            <a:endParaRPr lang="en-US" dirty="0" smtClean="0"/>
          </a:p>
          <a:p>
            <a:endParaRPr lang="en-US" altLang="zh-CN" dirty="0" smtClean="0"/>
          </a:p>
          <a:p>
            <a:r>
              <a:rPr lang="zh-CN" altLang="en-US" dirty="0" smtClean="0"/>
              <a:t>验证机制保障需要与 </a:t>
            </a:r>
            <a:r>
              <a:rPr lang="en-US" altLang="zh-CN" dirty="0" smtClean="0"/>
              <a:t>ACL </a:t>
            </a:r>
            <a:r>
              <a:rPr lang="zh-CN" altLang="en-US" dirty="0" smtClean="0"/>
              <a:t>组合使用</a:t>
            </a:r>
            <a:endParaRPr lang="en-US" altLang="zh-CN" dirty="0" smtClean="0"/>
          </a:p>
          <a:p>
            <a:pPr lvl="1"/>
            <a:r>
              <a:rPr lang="zh-CN" altLang="en-US" dirty="0" smtClean="0"/>
              <a:t>用户必须满足访问资源的所有条件</a:t>
            </a:r>
            <a:endParaRPr lang="en-US" altLang="zh-CN" dirty="0" smtClean="0"/>
          </a:p>
          <a:p>
            <a:pPr lvl="2"/>
            <a:r>
              <a:rPr lang="zh-CN" altLang="en-US" dirty="0" smtClean="0"/>
              <a:t>允许了特定用户“张三”的访问权限</a:t>
            </a:r>
            <a:endParaRPr lang="en-US" altLang="zh-CN" dirty="0" smtClean="0"/>
          </a:p>
          <a:p>
            <a:pPr lvl="2"/>
            <a:r>
              <a:rPr lang="zh-CN" altLang="en-US" dirty="0" smtClean="0"/>
              <a:t>提供了高级别的保障证书</a:t>
            </a:r>
            <a:endParaRPr lang="en-US" altLang="zh-CN"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验证机制保障</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zh-CN" altLang="en-US" dirty="0" smtClean="0"/>
              <a:t>托管服务账户</a:t>
            </a:r>
            <a:endParaRPr lang="en-US" dirty="0" smtClean="0"/>
          </a:p>
        </p:txBody>
      </p:sp>
      <p:sp>
        <p:nvSpPr>
          <p:cNvPr id="26627" name="Content Placeholder 2"/>
          <p:cNvSpPr>
            <a:spLocks noGrp="1"/>
          </p:cNvSpPr>
          <p:nvPr>
            <p:ph idx="1"/>
          </p:nvPr>
        </p:nvSpPr>
        <p:spPr>
          <a:xfrm>
            <a:off x="457200" y="1600200"/>
            <a:ext cx="8458200" cy="4525963"/>
          </a:xfrm>
        </p:spPr>
        <p:txBody>
          <a:bodyPr/>
          <a:lstStyle/>
          <a:p>
            <a:r>
              <a:rPr lang="zh-CN" altLang="en-US" dirty="0" smtClean="0"/>
              <a:t>由系统自动完成对密码和</a:t>
            </a:r>
            <a:r>
              <a:rPr lang="en-US" dirty="0" smtClean="0"/>
              <a:t> SPN </a:t>
            </a:r>
            <a:r>
              <a:rPr lang="zh-CN" altLang="en-US" dirty="0" smtClean="0"/>
              <a:t>的管理</a:t>
            </a:r>
            <a:r>
              <a:rPr lang="en-US" dirty="0" smtClean="0"/>
              <a:t> </a:t>
            </a:r>
          </a:p>
          <a:p>
            <a:r>
              <a:rPr lang="zh-CN" altLang="en-US" dirty="0" smtClean="0"/>
              <a:t>服务控制管理器和</a:t>
            </a:r>
            <a:r>
              <a:rPr lang="en-US" dirty="0" smtClean="0"/>
              <a:t> IIS 7.5 </a:t>
            </a:r>
            <a:r>
              <a:rPr lang="zh-CN" altLang="en-US" dirty="0" smtClean="0"/>
              <a:t>的应用程序池都支持该特性</a:t>
            </a:r>
            <a:endParaRPr lang="en-US" dirty="0" smtClean="0"/>
          </a:p>
        </p:txBody>
      </p:sp>
      <p:grpSp>
        <p:nvGrpSpPr>
          <p:cNvPr id="2" name="Group 10"/>
          <p:cNvGrpSpPr>
            <a:grpSpLocks/>
          </p:cNvGrpSpPr>
          <p:nvPr/>
        </p:nvGrpSpPr>
        <p:grpSpPr bwMode="auto">
          <a:xfrm>
            <a:off x="7358082" y="5072074"/>
            <a:ext cx="1376362" cy="1360488"/>
            <a:chOff x="7539239" y="228600"/>
            <a:chExt cx="1376161" cy="1360793"/>
          </a:xfrm>
        </p:grpSpPr>
        <p:pic>
          <p:nvPicPr>
            <p:cNvPr id="26629" name="Picture 5" descr="G:\IconExperience\iconex_ap\128x128\plain\gear.png"/>
            <p:cNvPicPr>
              <a:picLocks noChangeAspect="1" noChangeArrowheads="1"/>
            </p:cNvPicPr>
            <p:nvPr/>
          </p:nvPicPr>
          <p:blipFill>
            <a:blip r:embed="rId3" cstate="print"/>
            <a:srcRect/>
            <a:stretch>
              <a:fillRect/>
            </a:stretch>
          </p:blipFill>
          <p:spPr bwMode="auto">
            <a:xfrm>
              <a:off x="7772400" y="228600"/>
              <a:ext cx="1143000" cy="1143000"/>
            </a:xfrm>
            <a:prstGeom prst="rect">
              <a:avLst/>
            </a:prstGeom>
            <a:noFill/>
            <a:ln w="9525">
              <a:noFill/>
              <a:miter lim="800000"/>
              <a:headEnd/>
              <a:tailEnd/>
            </a:ln>
          </p:spPr>
        </p:pic>
        <p:pic>
          <p:nvPicPr>
            <p:cNvPr id="26630" name="Picture 4" descr="G:\IconExperience\iconex_ns\128x128\plain\key1.png"/>
            <p:cNvPicPr>
              <a:picLocks noChangeAspect="1" noChangeArrowheads="1"/>
            </p:cNvPicPr>
            <p:nvPr/>
          </p:nvPicPr>
          <p:blipFill>
            <a:blip r:embed="rId4" cstate="print"/>
            <a:srcRect/>
            <a:stretch>
              <a:fillRect/>
            </a:stretch>
          </p:blipFill>
          <p:spPr bwMode="auto">
            <a:xfrm rot="-2460000">
              <a:off x="7539239" y="573393"/>
              <a:ext cx="1016000" cy="1016000"/>
            </a:xfrm>
            <a:prstGeom prst="rect">
              <a:avLst/>
            </a:prstGeom>
            <a:noFill/>
            <a:ln w="9525">
              <a:noFill/>
              <a:miter lim="800000"/>
              <a:headEnd/>
              <a:tailEnd/>
            </a:ln>
          </p:spPr>
        </p:pic>
        <p:pic>
          <p:nvPicPr>
            <p:cNvPr id="26631" name="Picture 6" descr="G:\IconExperience\iconex_ap\128x128\plain\refresh.png"/>
            <p:cNvPicPr>
              <a:picLocks noChangeAspect="1" noChangeArrowheads="1"/>
            </p:cNvPicPr>
            <p:nvPr/>
          </p:nvPicPr>
          <p:blipFill>
            <a:blip r:embed="rId5" cstate="print"/>
            <a:srcRect/>
            <a:stretch>
              <a:fillRect/>
            </a:stretch>
          </p:blipFill>
          <p:spPr bwMode="auto">
            <a:xfrm>
              <a:off x="8305800" y="762000"/>
              <a:ext cx="584200" cy="5842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管理服务账户</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smtClean="0"/>
              <a:t>参考资源</a:t>
            </a:r>
            <a:endParaRPr lang="zh-CN" altLang="en-US" dirty="0"/>
          </a:p>
        </p:txBody>
      </p:sp>
      <p:sp>
        <p:nvSpPr>
          <p:cNvPr id="3" name="矩形 2"/>
          <p:cNvSpPr/>
          <p:nvPr/>
        </p:nvSpPr>
        <p:spPr>
          <a:xfrm>
            <a:off x="642910" y="1785926"/>
            <a:ext cx="7715304" cy="2585323"/>
          </a:xfrm>
          <a:prstGeom prst="rect">
            <a:avLst/>
          </a:prstGeom>
        </p:spPr>
        <p:txBody>
          <a:bodyPr wrap="square">
            <a:spAutoFit/>
          </a:bodyPr>
          <a:lstStyle/>
          <a:p>
            <a:pPr>
              <a:buFont typeface="Wingdings" pitchFamily="2" charset="2"/>
              <a:buChar char="l"/>
            </a:pPr>
            <a:r>
              <a:rPr lang="en-US" altLang="zh-CN" dirty="0" smtClean="0">
                <a:solidFill>
                  <a:schemeClr val="bg1"/>
                </a:solidFill>
              </a:rPr>
              <a:t>TechNet Active Directory </a:t>
            </a:r>
            <a:r>
              <a:rPr lang="zh-CN" altLang="en-US" dirty="0" smtClean="0">
                <a:solidFill>
                  <a:schemeClr val="bg1"/>
                </a:solidFill>
              </a:rPr>
              <a:t>域服务中的新增功能</a:t>
            </a:r>
            <a:endParaRPr lang="en-US" altLang="zh-CN" dirty="0" smtClean="0">
              <a:solidFill>
                <a:schemeClr val="bg1"/>
              </a:solidFill>
            </a:endParaRPr>
          </a:p>
          <a:p>
            <a:r>
              <a:rPr lang="en-US" altLang="zh-CN" dirty="0" smtClean="0">
                <a:solidFill>
                  <a:schemeClr val="bg1"/>
                </a:solidFill>
                <a:hlinkClick r:id="rId3"/>
              </a:rPr>
              <a:t>http://technet.microsoft.com/en-ca/library/dd378801(WS.10).aspx</a:t>
            </a:r>
            <a:endParaRPr lang="en-US" altLang="zh-CN" dirty="0" smtClean="0">
              <a:solidFill>
                <a:schemeClr val="bg1"/>
              </a:solidFill>
            </a:endParaRPr>
          </a:p>
          <a:p>
            <a:endParaRPr lang="en-US" altLang="zh-CN" dirty="0" smtClean="0">
              <a:solidFill>
                <a:schemeClr val="bg1"/>
              </a:solidFill>
            </a:endParaRPr>
          </a:p>
          <a:p>
            <a:pPr>
              <a:buFont typeface="Wingdings" pitchFamily="2" charset="2"/>
              <a:buChar char="l"/>
            </a:pPr>
            <a:r>
              <a:rPr lang="en-US" altLang="zh-CN" dirty="0" smtClean="0">
                <a:solidFill>
                  <a:schemeClr val="bg1"/>
                </a:solidFill>
              </a:rPr>
              <a:t>Active Directory Recycle Bin Step-by-Step Guide </a:t>
            </a:r>
            <a:r>
              <a:rPr lang="en-US" altLang="zh-CN" dirty="0" smtClean="0">
                <a:solidFill>
                  <a:schemeClr val="bg1"/>
                </a:solidFill>
                <a:hlinkClick r:id="rId4"/>
              </a:rPr>
              <a:t>http://technet.microsoft.com/zh-cn/library/dd392261(WS.10).aspx</a:t>
            </a:r>
            <a:r>
              <a:rPr lang="en-US" altLang="zh-CN" dirty="0" smtClean="0">
                <a:solidFill>
                  <a:schemeClr val="bg1"/>
                </a:solidFill>
              </a:rPr>
              <a:t> </a:t>
            </a:r>
          </a:p>
          <a:p>
            <a:pPr>
              <a:buFont typeface="Wingdings" pitchFamily="2" charset="2"/>
              <a:buChar char="l"/>
            </a:pPr>
            <a:endParaRPr lang="en-US" altLang="zh-CN" dirty="0" smtClean="0">
              <a:solidFill>
                <a:schemeClr val="bg1"/>
              </a:solidFill>
            </a:endParaRPr>
          </a:p>
          <a:p>
            <a:pPr>
              <a:buFont typeface="Wingdings" pitchFamily="2" charset="2"/>
              <a:buChar char="l"/>
            </a:pPr>
            <a:r>
              <a:rPr lang="en-US" altLang="zh-CN" dirty="0" smtClean="0">
                <a:solidFill>
                  <a:schemeClr val="bg1"/>
                </a:solidFill>
              </a:rPr>
              <a:t>Offline Domain Join Step-by-Step Guide</a:t>
            </a:r>
          </a:p>
          <a:p>
            <a:r>
              <a:rPr lang="en-US" altLang="zh-CN" dirty="0" smtClean="0">
                <a:solidFill>
                  <a:schemeClr val="bg1"/>
                </a:solidFill>
                <a:hlinkClick r:id="rId5"/>
              </a:rPr>
              <a:t>http://technet.microsoft.com/zh-cn/library/dd392267(WS.10).aspx</a:t>
            </a:r>
            <a:r>
              <a:rPr lang="en-US" altLang="zh-CN" dirty="0" smtClean="0">
                <a:solidFill>
                  <a:schemeClr val="bg1"/>
                </a:solidFill>
              </a:rPr>
              <a:t> </a:t>
            </a:r>
          </a:p>
          <a:p>
            <a:pPr>
              <a:buFont typeface="Wingdings" pitchFamily="2" charset="2"/>
              <a:buChar char="l"/>
            </a:pPr>
            <a:endParaRPr lang="zh-CN" alt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议程</a:t>
            </a:r>
            <a:endParaRPr lang="en-US" noProof="0" dirty="0"/>
          </a:p>
        </p:txBody>
      </p:sp>
      <p:sp>
        <p:nvSpPr>
          <p:cNvPr id="3" name="Text Placeholder 2"/>
          <p:cNvSpPr>
            <a:spLocks noGrp="1"/>
          </p:cNvSpPr>
          <p:nvPr>
            <p:ph idx="1"/>
          </p:nvPr>
        </p:nvSpPr>
        <p:spPr>
          <a:xfrm>
            <a:off x="381000" y="1412875"/>
            <a:ext cx="8382000" cy="5423023"/>
          </a:xfrm>
        </p:spPr>
        <p:txBody>
          <a:bodyPr/>
          <a:lstStyle/>
          <a:p>
            <a:r>
              <a:rPr lang="en-US" altLang="zh-CN" dirty="0" smtClean="0"/>
              <a:t>Windows Server 2008 R2 </a:t>
            </a:r>
            <a:r>
              <a:rPr lang="zh-CN" altLang="en-US" dirty="0" smtClean="0"/>
              <a:t>活动目录新特性</a:t>
            </a:r>
            <a:endParaRPr lang="en-US" altLang="zh-CN" dirty="0" smtClean="0"/>
          </a:p>
          <a:p>
            <a:pPr lvl="1"/>
            <a:r>
              <a:rPr lang="en-US" altLang="zh-CN" dirty="0" smtClean="0"/>
              <a:t>Active Directory </a:t>
            </a:r>
            <a:r>
              <a:rPr lang="zh-CN" altLang="en-US" noProof="0" dirty="0" smtClean="0"/>
              <a:t>管理中心</a:t>
            </a:r>
            <a:endParaRPr lang="en-US" noProof="0" dirty="0" smtClean="0"/>
          </a:p>
          <a:p>
            <a:pPr lvl="1"/>
            <a:r>
              <a:rPr lang="en-US" altLang="zh-CN" dirty="0" smtClean="0"/>
              <a:t>Active Directory PowerShell </a:t>
            </a:r>
            <a:r>
              <a:rPr lang="en-US" altLang="zh-CN" dirty="0" err="1" smtClean="0"/>
              <a:t>Cmdlets</a:t>
            </a:r>
            <a:r>
              <a:rPr lang="en-US" altLang="zh-CN" dirty="0" smtClean="0"/>
              <a:t> </a:t>
            </a:r>
          </a:p>
          <a:p>
            <a:pPr lvl="1"/>
            <a:r>
              <a:rPr lang="zh-CN" altLang="en-US" noProof="0" dirty="0" smtClean="0"/>
              <a:t>最佳实践分析程序</a:t>
            </a:r>
            <a:endParaRPr lang="en-US" noProof="0" dirty="0" smtClean="0"/>
          </a:p>
          <a:p>
            <a:pPr lvl="1"/>
            <a:r>
              <a:rPr lang="zh-CN" altLang="en-US" noProof="0" dirty="0" smtClean="0"/>
              <a:t>活动目录回收站</a:t>
            </a:r>
            <a:endParaRPr lang="en-US" noProof="0" dirty="0" smtClean="0"/>
          </a:p>
          <a:p>
            <a:pPr lvl="1"/>
            <a:r>
              <a:rPr lang="zh-CN" altLang="en-US" dirty="0" smtClean="0"/>
              <a:t>离线加入域</a:t>
            </a:r>
            <a:endParaRPr lang="en-US" altLang="zh-CN" dirty="0" smtClean="0"/>
          </a:p>
          <a:p>
            <a:pPr lvl="1"/>
            <a:r>
              <a:rPr lang="zh-CN" altLang="en-US" dirty="0" smtClean="0"/>
              <a:t>验证机制保障</a:t>
            </a:r>
            <a:endParaRPr lang="en-US" altLang="zh-CN" dirty="0" smtClean="0"/>
          </a:p>
          <a:p>
            <a:pPr lvl="1"/>
            <a:r>
              <a:rPr lang="zh-CN" altLang="en-US" noProof="0" dirty="0" smtClean="0"/>
              <a:t>托管服务账户</a:t>
            </a:r>
            <a:endParaRPr lang="en-US" noProof="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Active Directory </a:t>
            </a:r>
            <a:r>
              <a:rPr lang="zh-CN" altLang="en-US" dirty="0" smtClean="0"/>
              <a:t>管理中心</a:t>
            </a:r>
            <a:r>
              <a:rPr lang="en-US" noProof="0" dirty="0" smtClean="0"/>
              <a:t/>
            </a:r>
            <a:br>
              <a:rPr lang="en-US" noProof="0" dirty="0" smtClean="0"/>
            </a:br>
            <a:r>
              <a:rPr lang="zh-CN" altLang="en-US" sz="2200" noProof="0" dirty="0" smtClean="0">
                <a:solidFill>
                  <a:schemeClr val="accent1"/>
                </a:solidFill>
              </a:rPr>
              <a:t>通过面向任务、可扩展的工具提高 </a:t>
            </a:r>
            <a:r>
              <a:rPr lang="en-US" altLang="zh-CN" sz="2200" noProof="0" dirty="0" smtClean="0">
                <a:solidFill>
                  <a:schemeClr val="accent1"/>
                </a:solidFill>
              </a:rPr>
              <a:t>AD </a:t>
            </a:r>
            <a:r>
              <a:rPr lang="zh-CN" altLang="en-US" sz="2200" noProof="0" dirty="0" smtClean="0">
                <a:solidFill>
                  <a:schemeClr val="accent1"/>
                </a:solidFill>
              </a:rPr>
              <a:t>管理效率</a:t>
            </a:r>
            <a:r>
              <a:rPr lang="en-US" sz="2200" noProof="0" dirty="0" smtClean="0">
                <a:solidFill>
                  <a:schemeClr val="accent1"/>
                </a:solidFill>
              </a:rPr>
              <a:t/>
            </a:r>
            <a:br>
              <a:rPr lang="en-US" sz="2200" noProof="0" dirty="0" smtClean="0">
                <a:solidFill>
                  <a:schemeClr val="accent1"/>
                </a:solidFill>
              </a:rPr>
            </a:br>
            <a:endParaRPr lang="en-US" sz="2800" noProof="0" dirty="0">
              <a:solidFill>
                <a:schemeClr val="accent1"/>
              </a:solidFill>
            </a:endParaRPr>
          </a:p>
        </p:txBody>
      </p:sp>
      <p:sp>
        <p:nvSpPr>
          <p:cNvPr id="3" name="Content Placeholder 2"/>
          <p:cNvSpPr>
            <a:spLocks noGrp="1"/>
          </p:cNvSpPr>
          <p:nvPr>
            <p:ph idx="1"/>
          </p:nvPr>
        </p:nvSpPr>
        <p:spPr/>
        <p:txBody>
          <a:bodyPr/>
          <a:lstStyle/>
          <a:p>
            <a:r>
              <a:rPr lang="zh-CN" altLang="en-US" sz="2800" noProof="0" dirty="0" smtClean="0"/>
              <a:t>过去的限制</a:t>
            </a:r>
            <a:endParaRPr lang="en-US" sz="2800" noProof="0" dirty="0" smtClean="0"/>
          </a:p>
          <a:p>
            <a:pPr lvl="1"/>
            <a:r>
              <a:rPr lang="zh-CN" altLang="en-US" sz="2400" noProof="0" dirty="0" smtClean="0"/>
              <a:t>非面向任务的操作界面</a:t>
            </a:r>
            <a:endParaRPr lang="en-US" sz="2400" noProof="0" dirty="0" smtClean="0"/>
          </a:p>
          <a:p>
            <a:pPr lvl="2"/>
            <a:r>
              <a:rPr lang="zh-CN" altLang="en-US" sz="2000" noProof="0" dirty="0" smtClean="0"/>
              <a:t>例如：重设用户密码</a:t>
            </a:r>
            <a:endParaRPr lang="en-US" sz="2000" noProof="0" dirty="0" smtClean="0"/>
          </a:p>
          <a:p>
            <a:pPr lvl="1"/>
            <a:r>
              <a:rPr lang="zh-CN" altLang="en-US" dirty="0" smtClean="0"/>
              <a:t>不适合大规模数据环境的操作</a:t>
            </a:r>
            <a:endParaRPr lang="en-US" altLang="zh-CN" dirty="0" smtClean="0"/>
          </a:p>
          <a:p>
            <a:pPr lvl="1"/>
            <a:endParaRPr lang="en-US" sz="2400" noProof="0" dirty="0" smtClean="0"/>
          </a:p>
          <a:p>
            <a:r>
              <a:rPr lang="zh-CN" altLang="en-US" sz="2800" noProof="0" dirty="0" smtClean="0"/>
              <a:t>现在的特性</a:t>
            </a:r>
            <a:endParaRPr lang="en-US" sz="2800" noProof="0" dirty="0" smtClean="0"/>
          </a:p>
          <a:p>
            <a:pPr lvl="1"/>
            <a:r>
              <a:rPr lang="zh-CN" altLang="en-US" sz="2400" noProof="0" dirty="0" smtClean="0"/>
              <a:t>面向任务的管理模型，能管理</a:t>
            </a:r>
            <a:r>
              <a:rPr lang="zh-CN" altLang="en-US" dirty="0" smtClean="0"/>
              <a:t>大量数据</a:t>
            </a:r>
            <a:r>
              <a:rPr lang="zh-CN" altLang="en-US" sz="2400" noProof="0" dirty="0" smtClean="0"/>
              <a:t>集合与环境</a:t>
            </a:r>
            <a:endParaRPr lang="en-US" sz="2400" noProof="0" dirty="0" smtClean="0"/>
          </a:p>
          <a:p>
            <a:pPr lvl="1"/>
            <a:r>
              <a:rPr lang="zh-CN" altLang="en-US" dirty="0" smtClean="0"/>
              <a:t>底层通过</a:t>
            </a:r>
            <a:r>
              <a:rPr lang="en-US" altLang="zh-CN" dirty="0" smtClean="0"/>
              <a:t> PowerShell Cmdlet </a:t>
            </a:r>
            <a:r>
              <a:rPr lang="zh-CN" altLang="en-US" dirty="0" smtClean="0"/>
              <a:t>实现，</a:t>
            </a:r>
            <a:r>
              <a:rPr lang="zh-CN" altLang="en-US" sz="2400" noProof="0" dirty="0" smtClean="0"/>
              <a:t>图形界面拥有和命令行界面一致的管理能力</a:t>
            </a:r>
            <a:endParaRPr lang="en-US" sz="2400" noProof="0" dirty="0" smtClean="0"/>
          </a:p>
          <a:p>
            <a:pPr lvl="1"/>
            <a:r>
              <a:rPr lang="zh-CN" altLang="en-US" sz="2400" noProof="0" dirty="0" smtClean="0"/>
              <a:t>在同一个界面中能够支持复杂的多域，多域林环境</a:t>
            </a:r>
            <a:endParaRPr lang="en-US" sz="2400" noProof="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srcRect/>
          <a:stretch>
            <a:fillRect/>
          </a:stretch>
        </p:blipFill>
        <p:spPr bwMode="auto">
          <a:xfrm>
            <a:off x="516146" y="1101161"/>
            <a:ext cx="5801781" cy="4038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email"/>
          <a:srcRect/>
          <a:stretch>
            <a:fillRect/>
          </a:stretch>
        </p:blipFill>
        <p:spPr bwMode="auto">
          <a:xfrm>
            <a:off x="2437002" y="2489036"/>
            <a:ext cx="5819915" cy="4051224"/>
          </a:xfrm>
          <a:prstGeom prst="rect">
            <a:avLst/>
          </a:prstGeom>
          <a:noFill/>
          <a:ln w="9525">
            <a:noFill/>
            <a:miter lim="800000"/>
            <a:headEnd/>
            <a:tailEnd/>
          </a:ln>
          <a:effectLst/>
        </p:spPr>
      </p:pic>
      <p:sp>
        <p:nvSpPr>
          <p:cNvPr id="5" name="Rounded Rectangle 4"/>
          <p:cNvSpPr/>
          <p:nvPr/>
        </p:nvSpPr>
        <p:spPr bwMode="auto">
          <a:xfrm>
            <a:off x="6544756" y="5690656"/>
            <a:ext cx="1848747" cy="725219"/>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渐进式的显示</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37644" y="4793508"/>
            <a:ext cx="1848747" cy="72521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000" dirty="0" smtClean="0">
                <a:solidFill>
                  <a:srgbClr val="FFFFFF"/>
                </a:solidFill>
                <a:effectLst>
                  <a:outerShdw blurRad="38100" dist="38100" dir="2700000" algn="tl">
                    <a:srgbClr val="000000">
                      <a:alpha val="43137"/>
                    </a:srgbClr>
                  </a:outerShdw>
                </a:effectLst>
                <a:latin typeface="Segoe" pitchFamily="34" charset="0"/>
              </a:rPr>
              <a:t>管理多</a:t>
            </a:r>
            <a:endParaRPr lang="en-US" altLang="zh-CN" sz="20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r>
              <a:rPr lang="zh-CN" altLang="en-US" sz="2000" dirty="0" smtClean="0">
                <a:solidFill>
                  <a:srgbClr val="FFFFFF"/>
                </a:solidFill>
                <a:effectLst>
                  <a:outerShdw blurRad="38100" dist="38100" dir="2700000" algn="tl">
                    <a:srgbClr val="000000">
                      <a:alpha val="43137"/>
                    </a:srgbClr>
                  </a:outerShdw>
                </a:effectLst>
                <a:latin typeface="Segoe" pitchFamily="34" charset="0"/>
              </a:rPr>
              <a:t>个域和域林</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846680" y="1138087"/>
            <a:ext cx="1848747" cy="725219"/>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基于</a:t>
            </a:r>
            <a:r>
              <a:rPr lang="en-US" sz="2000" dirty="0" smtClean="0">
                <a:solidFill>
                  <a:srgbClr val="FFFFFF"/>
                </a:solidFill>
                <a:effectLst>
                  <a:outerShdw blurRad="38100" dist="38100" dir="2700000" algn="tl">
                    <a:srgbClr val="000000">
                      <a:alpha val="43137"/>
                    </a:srgbClr>
                  </a:outerShdw>
                </a:effectLst>
                <a:latin typeface="Segoe" pitchFamily="34" charset="0"/>
              </a:rPr>
              <a:t>PowerShell</a:t>
            </a:r>
          </a:p>
        </p:txBody>
      </p:sp>
      <p:sp>
        <p:nvSpPr>
          <p:cNvPr id="15" name="Rounded Rectangle 14"/>
          <p:cNvSpPr/>
          <p:nvPr/>
        </p:nvSpPr>
        <p:spPr bwMode="auto">
          <a:xfrm>
            <a:off x="264783" y="2518314"/>
            <a:ext cx="1848747" cy="725219"/>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000" dirty="0" smtClean="0">
                <a:solidFill>
                  <a:srgbClr val="FFFFFF"/>
                </a:solidFill>
                <a:effectLst>
                  <a:outerShdw blurRad="38100" dist="38100" dir="2700000" algn="tl">
                    <a:srgbClr val="000000">
                      <a:alpha val="43137"/>
                    </a:srgbClr>
                  </a:outerShdw>
                </a:effectLst>
                <a:latin typeface="Segoe" pitchFamily="34" charset="0"/>
              </a:rPr>
              <a:t>面向任务</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3082688" y="5862487"/>
            <a:ext cx="1848747" cy="72521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基础性管理</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itle 1"/>
          <p:cNvSpPr>
            <a:spLocks noGrp="1"/>
          </p:cNvSpPr>
          <p:nvPr>
            <p:ph type="title"/>
          </p:nvPr>
        </p:nvSpPr>
        <p:spPr>
          <a:xfrm>
            <a:off x="387054" y="228600"/>
            <a:ext cx="8375946" cy="664797"/>
          </a:xfrm>
        </p:spPr>
        <p:txBody>
          <a:bodyPr>
            <a:normAutofit fontScale="90000"/>
          </a:bodyPr>
          <a:lstStyle/>
          <a:p>
            <a:r>
              <a:rPr lang="en-US" dirty="0" smtClean="0"/>
              <a:t>Active Directory </a:t>
            </a:r>
            <a:r>
              <a:rPr lang="zh-CN" altLang="en-US" dirty="0" smtClean="0"/>
              <a:t>管理中心</a:t>
            </a:r>
            <a:endParaRPr lang="en-US" sz="2800" noProof="0" dirty="0">
              <a:solidFill>
                <a:schemeClr val="accent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 </a:t>
            </a:r>
            <a:r>
              <a:rPr lang="en-US" altLang="zh-CN" dirty="0" smtClean="0"/>
              <a:t>Active Directory </a:t>
            </a:r>
            <a:r>
              <a:rPr lang="zh-CN" altLang="en-US" dirty="0" smtClean="0"/>
              <a:t>管理中心执行管理任务</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6021388"/>
            <a:ext cx="9144000" cy="8366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Rectangle 84"/>
          <p:cNvSpPr/>
          <p:nvPr/>
        </p:nvSpPr>
        <p:spPr>
          <a:xfrm>
            <a:off x="222250" y="1376363"/>
            <a:ext cx="8667750" cy="219392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84" name="Rectangle 83"/>
          <p:cNvSpPr/>
          <p:nvPr/>
        </p:nvSpPr>
        <p:spPr>
          <a:xfrm>
            <a:off x="222250" y="3713163"/>
            <a:ext cx="8693150" cy="30448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9" name="Rectangle 18"/>
          <p:cNvSpPr/>
          <p:nvPr/>
        </p:nvSpPr>
        <p:spPr>
          <a:xfrm>
            <a:off x="3810000" y="5562600"/>
            <a:ext cx="4724400" cy="4572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LDAP</a:t>
            </a:r>
            <a:endParaRPr lang="en-US" sz="1400" baseline="-25000" dirty="0"/>
          </a:p>
        </p:txBody>
      </p:sp>
      <p:sp>
        <p:nvSpPr>
          <p:cNvPr id="10" name="Rectangle 9"/>
          <p:cNvSpPr/>
          <p:nvPr/>
        </p:nvSpPr>
        <p:spPr>
          <a:xfrm>
            <a:off x="5189538" y="4495800"/>
            <a:ext cx="3308350" cy="3810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Web Services</a:t>
            </a:r>
            <a:endParaRPr lang="en-US" sz="1400" baseline="-25000" dirty="0"/>
          </a:p>
        </p:txBody>
      </p:sp>
      <p:sp>
        <p:nvSpPr>
          <p:cNvPr id="13" name="Rectangle 12"/>
          <p:cNvSpPr/>
          <p:nvPr/>
        </p:nvSpPr>
        <p:spPr>
          <a:xfrm>
            <a:off x="5189538" y="5029200"/>
            <a:ext cx="3308350" cy="3810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S.DS.P / S.DS.AM / S.DS.AD</a:t>
            </a:r>
            <a:endParaRPr lang="en-US" sz="1400" baseline="-25000" dirty="0"/>
          </a:p>
        </p:txBody>
      </p:sp>
      <p:cxnSp>
        <p:nvCxnSpPr>
          <p:cNvPr id="53" name="Elbow Connector 52"/>
          <p:cNvCxnSpPr>
            <a:stCxn id="13" idx="1"/>
            <a:endCxn id="104" idx="0"/>
          </p:cNvCxnSpPr>
          <p:nvPr/>
        </p:nvCxnSpPr>
        <p:spPr>
          <a:xfrm rot="10800000" flipV="1">
            <a:off x="1957388" y="5219700"/>
            <a:ext cx="3232150" cy="342900"/>
          </a:xfrm>
          <a:prstGeom prst="bentConnector2">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08"/>
          <p:cNvGrpSpPr>
            <a:grpSpLocks/>
          </p:cNvGrpSpPr>
          <p:nvPr/>
        </p:nvGrpSpPr>
        <p:grpSpPr bwMode="auto">
          <a:xfrm>
            <a:off x="5260975" y="2139950"/>
            <a:ext cx="3308350" cy="457200"/>
            <a:chOff x="5261225" y="1863408"/>
            <a:chExt cx="3308398" cy="457200"/>
          </a:xfrm>
        </p:grpSpPr>
        <p:sp>
          <p:nvSpPr>
            <p:cNvPr id="7" name="Rectangle 6"/>
            <p:cNvSpPr/>
            <p:nvPr/>
          </p:nvSpPr>
          <p:spPr>
            <a:xfrm>
              <a:off x="5261225" y="1863408"/>
              <a:ext cx="1600223" cy="4572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PowerShell</a:t>
              </a:r>
              <a:endParaRPr lang="en-US" sz="1400" baseline="-25000" dirty="0"/>
            </a:p>
          </p:txBody>
        </p:sp>
        <p:sp>
          <p:nvSpPr>
            <p:cNvPr id="5" name="Rectangle 4"/>
            <p:cNvSpPr/>
            <p:nvPr/>
          </p:nvSpPr>
          <p:spPr>
            <a:xfrm>
              <a:off x="6969400" y="1863408"/>
              <a:ext cx="1600223" cy="4572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MUX</a:t>
              </a:r>
              <a:endParaRPr lang="en-US" sz="1400" baseline="-25000" dirty="0"/>
            </a:p>
          </p:txBody>
        </p:sp>
      </p:grpSp>
      <p:grpSp>
        <p:nvGrpSpPr>
          <p:cNvPr id="3" name="Group 107"/>
          <p:cNvGrpSpPr>
            <a:grpSpLocks/>
          </p:cNvGrpSpPr>
          <p:nvPr/>
        </p:nvGrpSpPr>
        <p:grpSpPr bwMode="auto">
          <a:xfrm>
            <a:off x="5114925" y="2660650"/>
            <a:ext cx="3546475" cy="525463"/>
            <a:chOff x="5114773" y="2413332"/>
            <a:chExt cx="3546148" cy="525398"/>
          </a:xfrm>
        </p:grpSpPr>
        <p:sp>
          <p:nvSpPr>
            <p:cNvPr id="8" name="Rectangle 7"/>
            <p:cNvSpPr/>
            <p:nvPr/>
          </p:nvSpPr>
          <p:spPr>
            <a:xfrm>
              <a:off x="5260810" y="2481587"/>
              <a:ext cx="1600052" cy="457143"/>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WCF</a:t>
              </a:r>
              <a:endParaRPr lang="en-US" sz="1400" baseline="-25000" dirty="0"/>
            </a:p>
          </p:txBody>
        </p:sp>
        <p:sp>
          <p:nvSpPr>
            <p:cNvPr id="63" name="Oval 62"/>
            <p:cNvSpPr/>
            <p:nvPr/>
          </p:nvSpPr>
          <p:spPr>
            <a:xfrm>
              <a:off x="5114773" y="2414920"/>
              <a:ext cx="447634" cy="23809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ysClr val="windowText" lastClr="000000"/>
                  </a:solidFill>
                </a:rPr>
                <a:t>.NET</a:t>
              </a:r>
            </a:p>
          </p:txBody>
        </p:sp>
        <p:sp>
          <p:nvSpPr>
            <p:cNvPr id="12" name="Rectangle 11"/>
            <p:cNvSpPr/>
            <p:nvPr/>
          </p:nvSpPr>
          <p:spPr>
            <a:xfrm>
              <a:off x="6968802" y="2479999"/>
              <a:ext cx="1600052" cy="457143"/>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WPF</a:t>
              </a:r>
              <a:endParaRPr lang="en-US" sz="1400" baseline="-25000" dirty="0"/>
            </a:p>
          </p:txBody>
        </p:sp>
        <p:sp>
          <p:nvSpPr>
            <p:cNvPr id="64" name="Oval 63"/>
            <p:cNvSpPr/>
            <p:nvPr/>
          </p:nvSpPr>
          <p:spPr>
            <a:xfrm>
              <a:off x="8213287" y="2413332"/>
              <a:ext cx="447634" cy="23809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chemeClr val="tx2"/>
                  </a:solidFill>
                </a:rPr>
                <a:t>.</a:t>
              </a:r>
              <a:r>
                <a:rPr lang="en-US" sz="1000" b="1" dirty="0">
                  <a:solidFill>
                    <a:sysClr val="windowText" lastClr="000000"/>
                  </a:solidFill>
                </a:rPr>
                <a:t>NET</a:t>
              </a:r>
            </a:p>
          </p:txBody>
        </p:sp>
      </p:grpSp>
      <p:sp>
        <p:nvSpPr>
          <p:cNvPr id="65" name="Oval 64"/>
          <p:cNvSpPr/>
          <p:nvPr/>
        </p:nvSpPr>
        <p:spPr>
          <a:xfrm>
            <a:off x="5060950" y="4964113"/>
            <a:ext cx="381000" cy="238125"/>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ysClr val="windowText" lastClr="000000"/>
                </a:solidFill>
              </a:rPr>
              <a:t>.NET</a:t>
            </a:r>
          </a:p>
        </p:txBody>
      </p:sp>
      <p:cxnSp>
        <p:nvCxnSpPr>
          <p:cNvPr id="88" name="Straight Connector 87"/>
          <p:cNvCxnSpPr/>
          <p:nvPr/>
        </p:nvCxnSpPr>
        <p:spPr>
          <a:xfrm rot="5400000">
            <a:off x="2106613" y="2895600"/>
            <a:ext cx="5332412" cy="1588"/>
          </a:xfrm>
          <a:prstGeom prst="line">
            <a:avLst/>
          </a:prstGeom>
          <a:ln w="38100">
            <a:solidFill>
              <a:schemeClr val="bg1">
                <a:lumMod val="50000"/>
              </a:schemeClr>
            </a:solidFill>
            <a:prstDash val="dash"/>
            <a:tailEnd type="none" w="sm"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283199" y="358578"/>
            <a:ext cx="3476978" cy="40011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sz="2000" dirty="0">
                <a:ln w="10541" cmpd="sng">
                  <a:noFill/>
                  <a:prstDash val="solid"/>
                </a:ln>
                <a:solidFill>
                  <a:schemeClr val="bg1"/>
                </a:solidFill>
              </a:rPr>
              <a:t>Windows Server 2008 R2</a:t>
            </a:r>
          </a:p>
        </p:txBody>
      </p:sp>
      <p:sp>
        <p:nvSpPr>
          <p:cNvPr id="93" name="Right Arrow 92"/>
          <p:cNvSpPr/>
          <p:nvPr/>
        </p:nvSpPr>
        <p:spPr>
          <a:xfrm rot="5400000">
            <a:off x="5843588" y="3362325"/>
            <a:ext cx="552450" cy="495300"/>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3"/>
          <p:cNvGrpSpPr/>
          <p:nvPr/>
        </p:nvGrpSpPr>
        <p:grpSpPr>
          <a:xfrm>
            <a:off x="5190148" y="3876764"/>
            <a:ext cx="3496652" cy="466636"/>
            <a:chOff x="5867400" y="3876764"/>
            <a:chExt cx="2819400" cy="466636"/>
          </a:xfrm>
          <a:solidFill>
            <a:schemeClr val="accent4"/>
          </a:solidFill>
        </p:grpSpPr>
        <p:sp>
          <p:nvSpPr>
            <p:cNvPr id="97" name="Rectangle 96"/>
            <p:cNvSpPr/>
            <p:nvPr/>
          </p:nvSpPr>
          <p:spPr>
            <a:xfrm>
              <a:off x="5867400" y="3962400"/>
              <a:ext cx="2667000" cy="3810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WCF</a:t>
              </a:r>
              <a:endParaRPr lang="en-US" sz="1400" baseline="-25000" dirty="0"/>
            </a:p>
          </p:txBody>
        </p:sp>
        <p:sp>
          <p:nvSpPr>
            <p:cNvPr id="98" name="Oval 97"/>
            <p:cNvSpPr/>
            <p:nvPr/>
          </p:nvSpPr>
          <p:spPr>
            <a:xfrm>
              <a:off x="8305800" y="3876764"/>
              <a:ext cx="381000" cy="23803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50" b="1" dirty="0">
                  <a:solidFill>
                    <a:sysClr val="windowText" lastClr="000000"/>
                  </a:solidFill>
                </a:rPr>
                <a:t>.</a:t>
              </a:r>
              <a:r>
                <a:rPr lang="en-US" sz="1000" b="1" dirty="0">
                  <a:solidFill>
                    <a:sysClr val="windowText" lastClr="000000"/>
                  </a:solidFill>
                </a:rPr>
                <a:t>NET</a:t>
              </a:r>
              <a:endParaRPr lang="en-US" sz="1050" b="1" dirty="0">
                <a:solidFill>
                  <a:sysClr val="windowText" lastClr="000000"/>
                </a:solidFill>
              </a:endParaRPr>
            </a:p>
          </p:txBody>
        </p:sp>
      </p:grpSp>
      <p:grpSp>
        <p:nvGrpSpPr>
          <p:cNvPr id="9" name="Group 113"/>
          <p:cNvGrpSpPr>
            <a:grpSpLocks/>
          </p:cNvGrpSpPr>
          <p:nvPr/>
        </p:nvGrpSpPr>
        <p:grpSpPr bwMode="auto">
          <a:xfrm>
            <a:off x="2592388" y="363538"/>
            <a:ext cx="3430587" cy="4279900"/>
            <a:chOff x="2682253" y="233229"/>
            <a:chExt cx="3431396" cy="4429860"/>
          </a:xfrm>
        </p:grpSpPr>
        <p:sp>
          <p:nvSpPr>
            <p:cNvPr id="89" name="Rectangle 88"/>
            <p:cNvSpPr/>
            <p:nvPr/>
          </p:nvSpPr>
          <p:spPr>
            <a:xfrm>
              <a:off x="2820802" y="233229"/>
              <a:ext cx="3292847" cy="41412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sz="2000" dirty="0">
                  <a:ln w="10541" cmpd="sng">
                    <a:noFill/>
                    <a:prstDash val="solid"/>
                  </a:ln>
                  <a:solidFill>
                    <a:schemeClr val="bg1"/>
                  </a:solidFill>
                </a:rPr>
                <a:t>Windows Server 2008</a:t>
              </a:r>
            </a:p>
          </p:txBody>
        </p:sp>
        <p:sp>
          <p:nvSpPr>
            <p:cNvPr id="16" name="Rectangle 15"/>
            <p:cNvSpPr/>
            <p:nvPr/>
          </p:nvSpPr>
          <p:spPr>
            <a:xfrm>
              <a:off x="2698132" y="1463928"/>
              <a:ext cx="2170624"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ADUC/ADSS/ADDT</a:t>
              </a:r>
              <a:endParaRPr lang="en-US" sz="1400" baseline="-25000" dirty="0"/>
            </a:p>
          </p:txBody>
        </p:sp>
        <p:sp>
          <p:nvSpPr>
            <p:cNvPr id="21" name="Rectangle 20"/>
            <p:cNvSpPr/>
            <p:nvPr/>
          </p:nvSpPr>
          <p:spPr>
            <a:xfrm>
              <a:off x="5068828" y="1465571"/>
              <a:ext cx="936846"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effectLst>
                    <a:outerShdw blurRad="38100" dist="38100" dir="2700000" algn="tl">
                      <a:srgbClr val="000000">
                        <a:alpha val="43137"/>
                      </a:srgbClr>
                    </a:outerShdw>
                  </a:effectLst>
                </a:rPr>
                <a:t>WSH</a:t>
              </a:r>
              <a:endParaRPr lang="en-US" sz="1400" baseline="-25000" dirty="0">
                <a:effectLst>
                  <a:outerShdw blurRad="38100" dist="38100" dir="2700000" algn="tl">
                    <a:srgbClr val="000000">
                      <a:alpha val="43137"/>
                    </a:srgbClr>
                  </a:outerShdw>
                </a:effectLst>
              </a:endParaRPr>
            </a:p>
          </p:txBody>
        </p:sp>
        <p:sp>
          <p:nvSpPr>
            <p:cNvPr id="22" name="Rectangle 21">
              <a:hlinkClick r:id="rId3"/>
            </p:cNvPr>
            <p:cNvSpPr/>
            <p:nvPr/>
          </p:nvSpPr>
          <p:spPr>
            <a:xfrm>
              <a:off x="4062115" y="2081742"/>
              <a:ext cx="1943558"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ADSI</a:t>
              </a:r>
              <a:endParaRPr lang="en-US" sz="1400" baseline="-25000" dirty="0"/>
            </a:p>
          </p:txBody>
        </p:sp>
        <p:sp>
          <p:nvSpPr>
            <p:cNvPr id="23" name="Rectangle 22">
              <a:hlinkClick r:id="rId4"/>
            </p:cNvPr>
            <p:cNvSpPr/>
            <p:nvPr/>
          </p:nvSpPr>
          <p:spPr>
            <a:xfrm>
              <a:off x="4816356" y="2686411"/>
              <a:ext cx="1189317" cy="456788"/>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LDAP</a:t>
              </a:r>
              <a:endParaRPr lang="en-US" sz="1400" baseline="-25000" dirty="0"/>
            </a:p>
          </p:txBody>
        </p:sp>
        <p:sp>
          <p:nvSpPr>
            <p:cNvPr id="25" name="Rectangle 24"/>
            <p:cNvSpPr/>
            <p:nvPr/>
          </p:nvSpPr>
          <p:spPr>
            <a:xfrm>
              <a:off x="2698132" y="2070241"/>
              <a:ext cx="1119451"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MMC</a:t>
              </a:r>
              <a:endParaRPr lang="en-US" sz="1400" baseline="-25000" dirty="0"/>
            </a:p>
          </p:txBody>
        </p:sp>
        <p:sp>
          <p:nvSpPr>
            <p:cNvPr id="59" name="Right Arrow 58"/>
            <p:cNvSpPr/>
            <p:nvPr/>
          </p:nvSpPr>
          <p:spPr>
            <a:xfrm rot="5400000">
              <a:off x="4386138" y="3416703"/>
              <a:ext cx="1363792" cy="1128979"/>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306648" y="2824434"/>
              <a:ext cx="514471" cy="15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92" name="Oval 91"/>
            <p:cNvSpPr/>
            <p:nvPr/>
          </p:nvSpPr>
          <p:spPr>
            <a:xfrm>
              <a:off x="2682253" y="1431065"/>
              <a:ext cx="381090" cy="238253"/>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GUI</a:t>
              </a:r>
            </a:p>
          </p:txBody>
        </p:sp>
        <p:grpSp>
          <p:nvGrpSpPr>
            <p:cNvPr id="11" name="Group 95"/>
            <p:cNvGrpSpPr>
              <a:grpSpLocks/>
            </p:cNvGrpSpPr>
            <p:nvPr/>
          </p:nvGrpSpPr>
          <p:grpSpPr bwMode="auto">
            <a:xfrm>
              <a:off x="2698924" y="2685891"/>
              <a:ext cx="2021237" cy="457200"/>
              <a:chOff x="902579" y="2642758"/>
              <a:chExt cx="2021237" cy="457200"/>
            </a:xfrm>
          </p:grpSpPr>
          <p:sp>
            <p:nvSpPr>
              <p:cNvPr id="24" name="Rectangle 23"/>
              <p:cNvSpPr/>
              <p:nvPr/>
            </p:nvSpPr>
            <p:spPr>
              <a:xfrm>
                <a:off x="901787" y="2643279"/>
                <a:ext cx="2013425" cy="456788"/>
              </a:xfrm>
              <a:prstGeom prst="rect">
                <a:avLst/>
              </a:prstGeom>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zh-CN" altLang="en-US" sz="1200" dirty="0" smtClean="0"/>
                  <a:t>基于 </a:t>
                </a:r>
                <a:r>
                  <a:rPr lang="en-US" sz="1200" dirty="0" smtClean="0"/>
                  <a:t>DS RPC </a:t>
                </a:r>
                <a:r>
                  <a:rPr lang="zh-CN" altLang="en-US" sz="1200" dirty="0" smtClean="0"/>
                  <a:t>的 </a:t>
                </a:r>
                <a:r>
                  <a:rPr lang="en-US" sz="1200" dirty="0" smtClean="0"/>
                  <a:t>Protocols</a:t>
                </a:r>
                <a:endParaRPr lang="en-US" sz="1200" baseline="-25000" dirty="0"/>
              </a:p>
            </p:txBody>
          </p:sp>
          <p:sp>
            <p:nvSpPr>
              <p:cNvPr id="77" name="Rectangle 76"/>
              <p:cNvSpPr/>
              <p:nvPr/>
            </p:nvSpPr>
            <p:spPr>
              <a:xfrm>
                <a:off x="1987893" y="2881532"/>
                <a:ext cx="516059"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78" name="Rectangle 77"/>
              <p:cNvSpPr/>
              <p:nvPr/>
            </p:nvSpPr>
            <p:spPr>
              <a:xfrm>
                <a:off x="1476597" y="2924253"/>
                <a:ext cx="514471"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800" dirty="0"/>
                  <a:t>DSR</a:t>
                </a:r>
              </a:p>
            </p:txBody>
          </p:sp>
          <p:sp>
            <p:nvSpPr>
              <p:cNvPr id="79" name="Rectangle 78"/>
              <p:cNvSpPr/>
              <p:nvPr/>
            </p:nvSpPr>
            <p:spPr>
              <a:xfrm>
                <a:off x="966889" y="2924253"/>
                <a:ext cx="514471"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800" dirty="0"/>
                  <a:t>SAM</a:t>
                </a:r>
              </a:p>
            </p:txBody>
          </p:sp>
          <p:grpSp>
            <p:nvGrpSpPr>
              <p:cNvPr id="14" name="Group 86"/>
              <p:cNvGrpSpPr>
                <a:grpSpLocks/>
              </p:cNvGrpSpPr>
              <p:nvPr/>
            </p:nvGrpSpPr>
            <p:grpSpPr bwMode="auto">
              <a:xfrm>
                <a:off x="902579" y="2886251"/>
                <a:ext cx="2021237" cy="170605"/>
                <a:chOff x="902579" y="2886251"/>
                <a:chExt cx="2021237" cy="170605"/>
              </a:xfrm>
            </p:grpSpPr>
            <p:cxnSp>
              <p:nvCxnSpPr>
                <p:cNvPr id="101" name="Straight Connector 100"/>
                <p:cNvCxnSpPr/>
                <p:nvPr/>
              </p:nvCxnSpPr>
              <p:spPr>
                <a:xfrm>
                  <a:off x="901787" y="2886461"/>
                  <a:ext cx="2021364" cy="1644"/>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412322" y="2986720"/>
                  <a:ext cx="139665"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931557" y="2985076"/>
                  <a:ext cx="139666" cy="1587"/>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390453" y="2985076"/>
                  <a:ext cx="139666"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grpSp>
        </p:grpSp>
        <p:sp>
          <p:nvSpPr>
            <p:cNvPr id="61" name="Oval 60"/>
            <p:cNvSpPr/>
            <p:nvPr/>
          </p:nvSpPr>
          <p:spPr>
            <a:xfrm>
              <a:off x="5710329" y="1447496"/>
              <a:ext cx="381090" cy="236610"/>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CLI</a:t>
              </a:r>
            </a:p>
          </p:txBody>
        </p:sp>
      </p:grpSp>
      <p:sp>
        <p:nvSpPr>
          <p:cNvPr id="82" name="Rectangle 81"/>
          <p:cNvSpPr/>
          <p:nvPr/>
        </p:nvSpPr>
        <p:spPr>
          <a:xfrm>
            <a:off x="928688" y="6180138"/>
            <a:ext cx="7642225" cy="3810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a:t>
            </a:r>
            <a:r>
              <a:rPr lang="zh-CN" altLang="en-US" sz="1400" dirty="0" smtClean="0"/>
              <a:t>核心</a:t>
            </a:r>
            <a:endParaRPr lang="en-US" sz="1400" baseline="-25000" dirty="0"/>
          </a:p>
        </p:txBody>
      </p:sp>
      <p:grpSp>
        <p:nvGrpSpPr>
          <p:cNvPr id="15" name="Group 95"/>
          <p:cNvGrpSpPr>
            <a:grpSpLocks/>
          </p:cNvGrpSpPr>
          <p:nvPr/>
        </p:nvGrpSpPr>
        <p:grpSpPr bwMode="auto">
          <a:xfrm>
            <a:off x="942975" y="5562600"/>
            <a:ext cx="2020888" cy="457200"/>
            <a:chOff x="942853" y="5562600"/>
            <a:chExt cx="2021237" cy="457200"/>
          </a:xfrm>
        </p:grpSpPr>
        <p:sp>
          <p:nvSpPr>
            <p:cNvPr id="104" name="Rectangle 103"/>
            <p:cNvSpPr/>
            <p:nvPr/>
          </p:nvSpPr>
          <p:spPr>
            <a:xfrm>
              <a:off x="950792" y="5562600"/>
              <a:ext cx="2013298" cy="457200"/>
            </a:xfrm>
            <a:prstGeom prst="rect">
              <a:avLst/>
            </a:prstGeom>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zh-CN" altLang="en-US" sz="1200" dirty="0" smtClean="0"/>
                <a:t>基于 </a:t>
              </a:r>
              <a:r>
                <a:rPr lang="en-US" sz="1200" dirty="0" smtClean="0"/>
                <a:t>DS RPC </a:t>
              </a:r>
              <a:r>
                <a:rPr lang="zh-CN" altLang="en-US" sz="1200" dirty="0" smtClean="0"/>
                <a:t>的协议</a:t>
              </a:r>
              <a:endParaRPr lang="en-US" sz="1200" baseline="-25000" dirty="0"/>
            </a:p>
          </p:txBody>
        </p:sp>
        <p:grpSp>
          <p:nvGrpSpPr>
            <p:cNvPr id="17" name="Group 86"/>
            <p:cNvGrpSpPr>
              <a:grpSpLocks/>
            </p:cNvGrpSpPr>
            <p:nvPr/>
          </p:nvGrpSpPr>
          <p:grpSpPr bwMode="auto">
            <a:xfrm>
              <a:off x="942853" y="5788549"/>
              <a:ext cx="2021237" cy="204673"/>
              <a:chOff x="942853" y="5788549"/>
              <a:chExt cx="2021237" cy="204673"/>
            </a:xfrm>
          </p:grpSpPr>
          <p:sp>
            <p:nvSpPr>
              <p:cNvPr id="105" name="Rectangle 104"/>
              <p:cNvSpPr/>
              <p:nvPr/>
            </p:nvSpPr>
            <p:spPr>
              <a:xfrm>
                <a:off x="2116219" y="5788025"/>
                <a:ext cx="420760" cy="1476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117" name="Rectangle 116"/>
              <p:cNvSpPr/>
              <p:nvPr/>
            </p:nvSpPr>
            <p:spPr>
              <a:xfrm>
                <a:off x="1573200" y="5829300"/>
                <a:ext cx="516026" cy="155575"/>
              </a:xfrm>
              <a:prstGeom prst="rect">
                <a:avLst/>
              </a:prstGeom>
              <a:noFill/>
              <a:ln w="0">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800" dirty="0"/>
                  <a:t>DSR</a:t>
                </a:r>
              </a:p>
            </p:txBody>
          </p:sp>
          <p:sp>
            <p:nvSpPr>
              <p:cNvPr id="118" name="Rectangle 117"/>
              <p:cNvSpPr/>
              <p:nvPr/>
            </p:nvSpPr>
            <p:spPr>
              <a:xfrm>
                <a:off x="1063524" y="5837238"/>
                <a:ext cx="514439" cy="155575"/>
              </a:xfrm>
              <a:prstGeom prst="rect">
                <a:avLst/>
              </a:prstGeom>
              <a:noFill/>
              <a:ln w="0">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800" dirty="0"/>
                  <a:t>SAM</a:t>
                </a:r>
              </a:p>
            </p:txBody>
          </p:sp>
          <p:grpSp>
            <p:nvGrpSpPr>
              <p:cNvPr id="18" name="Group 86"/>
              <p:cNvGrpSpPr>
                <a:grpSpLocks/>
              </p:cNvGrpSpPr>
              <p:nvPr/>
            </p:nvGrpSpPr>
            <p:grpSpPr bwMode="auto">
              <a:xfrm>
                <a:off x="942853" y="5801885"/>
                <a:ext cx="2021237" cy="173432"/>
                <a:chOff x="902579" y="2747108"/>
                <a:chExt cx="2021237" cy="173432"/>
              </a:xfrm>
            </p:grpSpPr>
            <p:cxnSp>
              <p:nvCxnSpPr>
                <p:cNvPr id="120" name="Straight Connector 119"/>
                <p:cNvCxnSpPr/>
                <p:nvPr/>
              </p:nvCxnSpPr>
              <p:spPr>
                <a:xfrm>
                  <a:off x="902579" y="2745948"/>
                  <a:ext cx="2021237"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1468633" y="2849929"/>
                  <a:ext cx="139700"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988629" y="2847548"/>
                  <a:ext cx="141288"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2447496" y="2847548"/>
                  <a:ext cx="141288" cy="1587"/>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grpSp>
        </p:grpSp>
      </p:grpSp>
      <p:grpSp>
        <p:nvGrpSpPr>
          <p:cNvPr id="20" name="Group 125"/>
          <p:cNvGrpSpPr>
            <a:grpSpLocks/>
          </p:cNvGrpSpPr>
          <p:nvPr/>
        </p:nvGrpSpPr>
        <p:grpSpPr bwMode="auto">
          <a:xfrm>
            <a:off x="5257800" y="1470025"/>
            <a:ext cx="3332163" cy="525463"/>
            <a:chOff x="5229428" y="1469666"/>
            <a:chExt cx="3332245" cy="526195"/>
          </a:xfrm>
        </p:grpSpPr>
        <p:sp>
          <p:nvSpPr>
            <p:cNvPr id="4" name="Rectangle 3"/>
            <p:cNvSpPr/>
            <p:nvPr/>
          </p:nvSpPr>
          <p:spPr>
            <a:xfrm>
              <a:off x="6358169" y="1538024"/>
              <a:ext cx="2203504" cy="457837"/>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a:t>
              </a:r>
              <a:r>
                <a:rPr lang="zh-CN" altLang="en-US" sz="1400" dirty="0" smtClean="0"/>
                <a:t>管理中心</a:t>
              </a:r>
              <a:endParaRPr lang="en-US" sz="1400" baseline="-25000" dirty="0"/>
            </a:p>
          </p:txBody>
        </p:sp>
        <p:sp>
          <p:nvSpPr>
            <p:cNvPr id="91" name="Oval 90"/>
            <p:cNvSpPr/>
            <p:nvPr/>
          </p:nvSpPr>
          <p:spPr>
            <a:xfrm>
              <a:off x="8193364" y="1469666"/>
              <a:ext cx="366721" cy="238457"/>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GUI</a:t>
              </a:r>
            </a:p>
          </p:txBody>
        </p:sp>
        <p:sp>
          <p:nvSpPr>
            <p:cNvPr id="71" name="Rectangle 70"/>
            <p:cNvSpPr/>
            <p:nvPr/>
          </p:nvSpPr>
          <p:spPr>
            <a:xfrm>
              <a:off x="5229428" y="1538024"/>
              <a:ext cx="1009675" cy="457837"/>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BPA</a:t>
              </a:r>
              <a:endParaRPr lang="en-US" sz="1400" baseline="-25000" dirty="0"/>
            </a:p>
          </p:txBody>
        </p:sp>
      </p:grpSp>
      <p:sp>
        <p:nvSpPr>
          <p:cNvPr id="76" name="Rectangle 113"/>
          <p:cNvSpPr/>
          <p:nvPr/>
        </p:nvSpPr>
        <p:spPr>
          <a:xfrm>
            <a:off x="252869" y="1453489"/>
            <a:ext cx="430887" cy="1528624"/>
          </a:xfrm>
          <a:prstGeom prst="rect">
            <a:avLst/>
          </a:prstGeom>
        </p:spPr>
        <p:txBody>
          <a:bodyPr vert="eaVert" wrap="none">
            <a:spAutoFit/>
          </a:bodyPr>
          <a:lstStyle/>
          <a:p>
            <a:r>
              <a:rPr lang="zh-CN" altLang="en-US" sz="1600" dirty="0" smtClean="0">
                <a:solidFill>
                  <a:srgbClr val="7030A0"/>
                </a:solidFill>
              </a:rPr>
              <a:t>管理客户端工具</a:t>
            </a:r>
            <a:endParaRPr lang="en-US" sz="1600" dirty="0">
              <a:solidFill>
                <a:srgbClr val="7030A0"/>
              </a:solidFill>
            </a:endParaRPr>
          </a:p>
        </p:txBody>
      </p:sp>
      <p:sp>
        <p:nvSpPr>
          <p:cNvPr id="81" name="Rectangle 113"/>
          <p:cNvSpPr/>
          <p:nvPr/>
        </p:nvSpPr>
        <p:spPr>
          <a:xfrm>
            <a:off x="252869" y="3786190"/>
            <a:ext cx="430887" cy="707886"/>
          </a:xfrm>
          <a:prstGeom prst="rect">
            <a:avLst/>
          </a:prstGeom>
        </p:spPr>
        <p:txBody>
          <a:bodyPr vert="eaVert" wrap="none">
            <a:spAutoFit/>
          </a:bodyPr>
          <a:lstStyle/>
          <a:p>
            <a:r>
              <a:rPr lang="zh-CN" altLang="en-US" sz="1600" dirty="0" smtClean="0">
                <a:solidFill>
                  <a:srgbClr val="7030A0"/>
                </a:solidFill>
              </a:rPr>
              <a:t>服务器</a:t>
            </a:r>
            <a:endParaRPr lang="en-US" sz="1600"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4.00185E-6 L -0.179 4.00185E-6 " pathEditMode="relative" rAng="0" ptsTypes="AA">
                                      <p:cBhvr>
                                        <p:cTn id="6" dur="500" fill="hold"/>
                                        <p:tgtEl>
                                          <p:spTgt spid="9"/>
                                        </p:tgtEl>
                                        <p:attrNameLst>
                                          <p:attrName>ppt_x</p:attrName>
                                          <p:attrName>ppt_y</p:attrName>
                                        </p:attrNameLst>
                                      </p:cBhvr>
                                      <p:rCtr x="-90" y="0"/>
                                    </p:animMotion>
                                  </p:childTnLst>
                                </p:cTn>
                              </p:par>
                            </p:childTnLst>
                          </p:cTn>
                        </p:par>
                        <p:par>
                          <p:cTn id="7" fill="hold">
                            <p:stCondLst>
                              <p:cond delay="500"/>
                            </p:stCondLst>
                            <p:childTnLst>
                              <p:par>
                                <p:cTn id="8" presetID="55" presetClass="entr" presetSubtype="0" fill="hold" nodeType="afterEffect">
                                  <p:stCondLst>
                                    <p:cond delay="0"/>
                                  </p:stCondLst>
                                  <p:childTnLst>
                                    <p:set>
                                      <p:cBhvr>
                                        <p:cTn id="9" dur="1" fill="hold">
                                          <p:stCondLst>
                                            <p:cond delay="0"/>
                                          </p:stCondLst>
                                        </p:cTn>
                                        <p:tgtEl>
                                          <p:spTgt spid="88"/>
                                        </p:tgtEl>
                                        <p:attrNameLst>
                                          <p:attrName>style.visibility</p:attrName>
                                        </p:attrNameLst>
                                      </p:cBhvr>
                                      <p:to>
                                        <p:strVal val="visible"/>
                                      </p:to>
                                    </p:set>
                                    <p:anim calcmode="lin" valueType="num">
                                      <p:cBhvr>
                                        <p:cTn id="10" dur="500" fill="hold"/>
                                        <p:tgtEl>
                                          <p:spTgt spid="88"/>
                                        </p:tgtEl>
                                        <p:attrNameLst>
                                          <p:attrName>ppt_w</p:attrName>
                                        </p:attrNameLst>
                                      </p:cBhvr>
                                      <p:tavLst>
                                        <p:tav tm="0">
                                          <p:val>
                                            <p:strVal val="#ppt_w*0.70"/>
                                          </p:val>
                                        </p:tav>
                                        <p:tav tm="100000">
                                          <p:val>
                                            <p:strVal val="#ppt_w"/>
                                          </p:val>
                                        </p:tav>
                                      </p:tavLst>
                                    </p:anim>
                                    <p:anim calcmode="lin" valueType="num">
                                      <p:cBhvr>
                                        <p:cTn id="11" dur="500" fill="hold"/>
                                        <p:tgtEl>
                                          <p:spTgt spid="88"/>
                                        </p:tgtEl>
                                        <p:attrNameLst>
                                          <p:attrName>ppt_h</p:attrName>
                                        </p:attrNameLst>
                                      </p:cBhvr>
                                      <p:tavLst>
                                        <p:tav tm="0">
                                          <p:val>
                                            <p:strVal val="#ppt_h"/>
                                          </p:val>
                                        </p:tav>
                                        <p:tav tm="100000">
                                          <p:val>
                                            <p:strVal val="#ppt_h"/>
                                          </p:val>
                                        </p:tav>
                                      </p:tavLst>
                                    </p:anim>
                                    <p:animEffect transition="in" filter="fade">
                                      <p:cBhvr>
                                        <p:cTn id="12" dur="500"/>
                                        <p:tgtEl>
                                          <p:spTgt spid="88"/>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p:cTn id="16" dur="500" fill="hold"/>
                                        <p:tgtEl>
                                          <p:spTgt spid="90"/>
                                        </p:tgtEl>
                                        <p:attrNameLst>
                                          <p:attrName>ppt_w</p:attrName>
                                        </p:attrNameLst>
                                      </p:cBhvr>
                                      <p:tavLst>
                                        <p:tav tm="0">
                                          <p:val>
                                            <p:strVal val="#ppt_w*0.70"/>
                                          </p:val>
                                        </p:tav>
                                        <p:tav tm="100000">
                                          <p:val>
                                            <p:strVal val="#ppt_w"/>
                                          </p:val>
                                        </p:tav>
                                      </p:tavLst>
                                    </p:anim>
                                    <p:anim calcmode="lin" valueType="num">
                                      <p:cBhvr>
                                        <p:cTn id="17" dur="500" fill="hold"/>
                                        <p:tgtEl>
                                          <p:spTgt spid="90"/>
                                        </p:tgtEl>
                                        <p:attrNameLst>
                                          <p:attrName>ppt_h</p:attrName>
                                        </p:attrNameLst>
                                      </p:cBhvr>
                                      <p:tavLst>
                                        <p:tav tm="0">
                                          <p:val>
                                            <p:strVal val="#ppt_h"/>
                                          </p:val>
                                        </p:tav>
                                        <p:tav tm="100000">
                                          <p:val>
                                            <p:strVal val="#ppt_h"/>
                                          </p:val>
                                        </p:tav>
                                      </p:tavLst>
                                    </p:anim>
                                    <p:animEffect transition="in" filter="fade">
                                      <p:cBhvr>
                                        <p:cTn id="18" dur="500"/>
                                        <p:tgtEl>
                                          <p:spTgt spid="90"/>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7" presetClass="entr" presetSubtype="1"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ppt_h/2"/>
                                          </p:val>
                                        </p:tav>
                                        <p:tav tm="100000">
                                          <p:val>
                                            <p:strVal val="#ppt_y"/>
                                          </p:val>
                                        </p:tav>
                                      </p:tavLst>
                                    </p:anim>
                                    <p:anim calcmode="lin" valueType="num">
                                      <p:cBhvr>
                                        <p:cTn id="34" dur="500" fill="hold"/>
                                        <p:tgtEl>
                                          <p:spTgt spid="93"/>
                                        </p:tgtEl>
                                        <p:attrNameLst>
                                          <p:attrName>ppt_w</p:attrName>
                                        </p:attrNameLst>
                                      </p:cBhvr>
                                      <p:tavLst>
                                        <p:tav tm="0">
                                          <p:val>
                                            <p:strVal val="#ppt_w"/>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PowerShell </a:t>
            </a:r>
            <a:r>
              <a:rPr lang="zh-CN" altLang="en-US" noProof="0" dirty="0" smtClean="0"/>
              <a:t>的好处</a:t>
            </a:r>
            <a:endParaRPr lang="en-US" noProof="0" dirty="0"/>
          </a:p>
        </p:txBody>
      </p:sp>
      <p:sp>
        <p:nvSpPr>
          <p:cNvPr id="3" name="Content Placeholder 2"/>
          <p:cNvSpPr>
            <a:spLocks noGrp="1"/>
          </p:cNvSpPr>
          <p:nvPr>
            <p:ph idx="1"/>
          </p:nvPr>
        </p:nvSpPr>
        <p:spPr>
          <a:xfrm>
            <a:off x="381000" y="1412875"/>
            <a:ext cx="8382000" cy="3496342"/>
          </a:xfrm>
        </p:spPr>
        <p:txBody>
          <a:bodyPr/>
          <a:lstStyle/>
          <a:p>
            <a:r>
              <a:rPr lang="zh-CN" altLang="en-US" dirty="0" smtClean="0"/>
              <a:t>一致的词汇和语法，</a:t>
            </a:r>
            <a:r>
              <a:rPr lang="zh-CN" altLang="en-US" noProof="0" dirty="0" smtClean="0"/>
              <a:t>可预测的命令，灵活的格式化输出</a:t>
            </a:r>
            <a:endParaRPr lang="en-US" noProof="0" dirty="0" smtClean="0"/>
          </a:p>
          <a:p>
            <a:r>
              <a:rPr lang="zh-CN" altLang="en-US" noProof="0" dirty="0" smtClean="0"/>
              <a:t>通过管道可以很容易的将 </a:t>
            </a:r>
            <a:r>
              <a:rPr lang="en-US" noProof="0" dirty="0" smtClean="0"/>
              <a:t>Cmdlet </a:t>
            </a:r>
            <a:r>
              <a:rPr lang="zh-CN" altLang="en-US" noProof="0" dirty="0" smtClean="0"/>
              <a:t>组合起来从而完成复杂的操作任务</a:t>
            </a:r>
            <a:endParaRPr lang="en-US" noProof="0" dirty="0" smtClean="0"/>
          </a:p>
          <a:p>
            <a:r>
              <a:rPr lang="zh-CN" altLang="en-US" dirty="0" smtClean="0"/>
              <a:t>能统一</a:t>
            </a:r>
            <a:r>
              <a:rPr lang="zh-CN" altLang="en-US" noProof="0" dirty="0" smtClean="0"/>
              <a:t>管理组策略、</a:t>
            </a:r>
            <a:r>
              <a:rPr lang="en-US" noProof="0" dirty="0" smtClean="0"/>
              <a:t>Exchange </a:t>
            </a:r>
            <a:r>
              <a:rPr lang="zh-CN" altLang="en-US" noProof="0" dirty="0" smtClean="0"/>
              <a:t>、</a:t>
            </a:r>
            <a:r>
              <a:rPr lang="en-US" altLang="zh-CN" noProof="0" dirty="0" smtClean="0"/>
              <a:t>System Center </a:t>
            </a:r>
            <a:r>
              <a:rPr lang="en-US" altLang="zh-CN" dirty="0" smtClean="0"/>
              <a:t>…</a:t>
            </a:r>
            <a:endParaRPr lang="en-US" noProof="0" dirty="0" smtClean="0"/>
          </a:p>
        </p:txBody>
      </p:sp>
      <p:sp>
        <p:nvSpPr>
          <p:cNvPr id="4" name="Oval 3"/>
          <p:cNvSpPr/>
          <p:nvPr/>
        </p:nvSpPr>
        <p:spPr bwMode="auto">
          <a:xfrm>
            <a:off x="8991600" y="6705600"/>
            <a:ext cx="76200" cy="76200"/>
          </a:xfrm>
          <a:prstGeom prst="ellipse">
            <a:avLst/>
          </a:prstGeom>
          <a:solidFill>
            <a:schemeClr val="bg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83346"/>
          </a:xfrm>
        </p:spPr>
        <p:txBody>
          <a:bodyPr>
            <a:normAutofit fontScale="90000"/>
          </a:bodyPr>
          <a:lstStyle/>
          <a:p>
            <a:r>
              <a:rPr lang="en-US" noProof="0" dirty="0" err="1" smtClean="0"/>
              <a:t>Powershell</a:t>
            </a:r>
            <a:r>
              <a:rPr lang="en-US" noProof="0" dirty="0" smtClean="0"/>
              <a:t> for AD</a:t>
            </a:r>
            <a:r>
              <a:rPr lang="en-US" sz="2300" noProof="0" dirty="0" smtClean="0"/>
              <a:t/>
            </a:r>
            <a:br>
              <a:rPr lang="en-US" sz="2300" noProof="0" dirty="0" smtClean="0"/>
            </a:br>
            <a:r>
              <a:rPr lang="zh-CN" altLang="en-US" sz="2200" noProof="0" dirty="0" smtClean="0">
                <a:solidFill>
                  <a:schemeClr val="accent1"/>
                </a:solidFill>
              </a:rPr>
              <a:t>管理、配置及诊断的</a:t>
            </a:r>
            <a:r>
              <a:rPr lang="zh-CN" altLang="en-US" sz="2200" dirty="0" smtClean="0">
                <a:solidFill>
                  <a:schemeClr val="accent1"/>
                </a:solidFill>
              </a:rPr>
              <a:t>命令行与脚本工具</a:t>
            </a:r>
            <a:endParaRPr lang="en-US" sz="2200" noProof="0" dirty="0">
              <a:solidFill>
                <a:schemeClr val="accent1"/>
              </a:solidFill>
            </a:endParaRPr>
          </a:p>
        </p:txBody>
      </p:sp>
      <p:sp>
        <p:nvSpPr>
          <p:cNvPr id="3" name="Content Placeholder 2"/>
          <p:cNvSpPr>
            <a:spLocks noGrp="1"/>
          </p:cNvSpPr>
          <p:nvPr>
            <p:ph idx="1"/>
          </p:nvPr>
        </p:nvSpPr>
        <p:spPr>
          <a:xfrm>
            <a:off x="381000" y="1412875"/>
            <a:ext cx="8382000" cy="5293757"/>
          </a:xfrm>
        </p:spPr>
        <p:txBody>
          <a:bodyPr/>
          <a:lstStyle/>
          <a:p>
            <a:r>
              <a:rPr lang="zh-CN" altLang="en-US" noProof="0" dirty="0" smtClean="0"/>
              <a:t>以前的限制</a:t>
            </a:r>
            <a:endParaRPr lang="en-US" noProof="0" dirty="0" smtClean="0"/>
          </a:p>
          <a:p>
            <a:pPr lvl="1"/>
            <a:r>
              <a:rPr lang="zh-CN" altLang="en-US" noProof="0" dirty="0" smtClean="0"/>
              <a:t>仅有 </a:t>
            </a:r>
            <a:r>
              <a:rPr lang="en-US" noProof="0" dirty="0" smtClean="0"/>
              <a:t>30 </a:t>
            </a:r>
            <a:r>
              <a:rPr lang="zh-CN" altLang="en-US" noProof="0" dirty="0" smtClean="0"/>
              <a:t>个左右的命令行工具来进行 </a:t>
            </a:r>
            <a:r>
              <a:rPr lang="en-US" altLang="zh-CN" noProof="0" dirty="0" smtClean="0"/>
              <a:t>AD </a:t>
            </a:r>
            <a:r>
              <a:rPr lang="zh-CN" altLang="en-US" noProof="0" dirty="0" smtClean="0"/>
              <a:t>相关的管理任务，而且用法并不一致</a:t>
            </a:r>
            <a:endParaRPr lang="en-US" altLang="zh-CN" noProof="0" dirty="0" smtClean="0"/>
          </a:p>
          <a:p>
            <a:pPr lvl="1"/>
            <a:r>
              <a:rPr lang="zh-CN" altLang="en-US" dirty="0" smtClean="0"/>
              <a:t>难以将这些工具组合起来</a:t>
            </a:r>
            <a:r>
              <a:rPr lang="zh-CN" altLang="en-US" noProof="0" dirty="0" smtClean="0"/>
              <a:t>完成复杂的任务</a:t>
            </a:r>
            <a:endParaRPr lang="en-US" noProof="0" dirty="0" smtClean="0"/>
          </a:p>
          <a:p>
            <a:endParaRPr lang="en-US" altLang="zh-CN" noProof="0" dirty="0" smtClean="0"/>
          </a:p>
          <a:p>
            <a:r>
              <a:rPr lang="zh-CN" altLang="en-US" noProof="0" dirty="0" smtClean="0"/>
              <a:t>现在的特性</a:t>
            </a:r>
            <a:endParaRPr lang="en-US" noProof="0" dirty="0" smtClean="0"/>
          </a:p>
          <a:p>
            <a:pPr lvl="1"/>
            <a:r>
              <a:rPr lang="zh-CN" altLang="en-US" noProof="0" dirty="0" smtClean="0"/>
              <a:t>超过 </a:t>
            </a:r>
            <a:r>
              <a:rPr lang="en-US" noProof="0" dirty="0" smtClean="0"/>
              <a:t>8</a:t>
            </a:r>
            <a:r>
              <a:rPr lang="en-US" altLang="zh-CN" noProof="0" dirty="0" smtClean="0"/>
              <a:t>0 </a:t>
            </a:r>
            <a:r>
              <a:rPr lang="zh-CN" altLang="en-US" noProof="0" dirty="0" smtClean="0"/>
              <a:t>个的</a:t>
            </a:r>
            <a:r>
              <a:rPr lang="en-US" noProof="0" dirty="0" smtClean="0"/>
              <a:t> </a:t>
            </a:r>
            <a:r>
              <a:rPr lang="en-US" noProof="0" dirty="0" err="1" smtClean="0"/>
              <a:t>cmdlet</a:t>
            </a:r>
            <a:r>
              <a:rPr lang="en-US" noProof="0" dirty="0" smtClean="0"/>
              <a:t> </a:t>
            </a:r>
            <a:r>
              <a:rPr lang="zh-CN" altLang="en-US" noProof="0" dirty="0" smtClean="0"/>
              <a:t>全面 管理与配置</a:t>
            </a:r>
            <a:r>
              <a:rPr lang="en-US" altLang="zh-CN" dirty="0" smtClean="0"/>
              <a:t>AD DS / AD LDS </a:t>
            </a:r>
            <a:endParaRPr lang="en-US" noProof="0" dirty="0" smtClean="0"/>
          </a:p>
          <a:p>
            <a:pPr lvl="1"/>
            <a:r>
              <a:rPr lang="zh-CN" altLang="en-US" noProof="0" dirty="0" smtClean="0"/>
              <a:t>在安装了 </a:t>
            </a:r>
            <a:r>
              <a:rPr lang="en-US" altLang="zh-CN" noProof="0" dirty="0" smtClean="0"/>
              <a:t>AD Web Service </a:t>
            </a:r>
            <a:r>
              <a:rPr lang="zh-CN" altLang="en-US" noProof="0" dirty="0" smtClean="0"/>
              <a:t>后可以用来管理 </a:t>
            </a:r>
            <a:r>
              <a:rPr lang="en-US" noProof="0" dirty="0" smtClean="0"/>
              <a:t>Windows Server 200</a:t>
            </a:r>
            <a:r>
              <a:rPr lang="en-US" dirty="0" smtClean="0"/>
              <a:t>8</a:t>
            </a:r>
            <a:r>
              <a:rPr lang="en-US" altLang="zh-CN" noProof="0" dirty="0" smtClean="0"/>
              <a:t> / </a:t>
            </a:r>
            <a:r>
              <a:rPr lang="en-US" noProof="0" dirty="0" smtClean="0"/>
              <a:t>2003 </a:t>
            </a:r>
            <a:r>
              <a:rPr lang="zh-CN" altLang="en-US" noProof="0" dirty="0" smtClean="0"/>
              <a:t>的域控制器</a:t>
            </a:r>
            <a:endParaRPr lang="en-US" altLang="zh-CN" noProof="0" dirty="0" smtClean="0"/>
          </a:p>
          <a:p>
            <a:pPr lvl="1"/>
            <a:r>
              <a:rPr lang="zh-CN" altLang="en-US" dirty="0" smtClean="0"/>
              <a:t>能够使用 </a:t>
            </a:r>
            <a:r>
              <a:rPr lang="en-US" altLang="zh-CN" dirty="0" smtClean="0"/>
              <a:t>Web Service </a:t>
            </a:r>
            <a:r>
              <a:rPr lang="zh-CN" altLang="en-US" dirty="0" smtClean="0"/>
              <a:t>协议进行通讯</a:t>
            </a:r>
            <a:endParaRPr lang="en-US" noProof="0" dirty="0" smtClean="0"/>
          </a:p>
        </p:txBody>
      </p:sp>
      <p:sp>
        <p:nvSpPr>
          <p:cNvPr id="4" name="Oval 3"/>
          <p:cNvSpPr/>
          <p:nvPr/>
        </p:nvSpPr>
        <p:spPr bwMode="auto">
          <a:xfrm>
            <a:off x="8991600" y="6705600"/>
            <a:ext cx="76200" cy="76200"/>
          </a:xfrm>
          <a:prstGeom prst="ellipse">
            <a:avLst/>
          </a:prstGeom>
          <a:solidFill>
            <a:schemeClr val="bg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1425</Words>
  <Application>Microsoft Office PowerPoint</Application>
  <PresentationFormat>全屏显示(4:3)</PresentationFormat>
  <Paragraphs>342</Paragraphs>
  <Slides>31</Slides>
  <Notes>31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Windows Server 2008 R2                                 活动目录新特性</vt:lpstr>
      <vt:lpstr>议程</vt:lpstr>
      <vt:lpstr>Active Directory 管理中心 通过面向任务、可扩展的工具提高 AD 管理效率 </vt:lpstr>
      <vt:lpstr>Active Directory 管理中心</vt:lpstr>
      <vt:lpstr>演 示</vt:lpstr>
      <vt:lpstr>幻灯片 7</vt:lpstr>
      <vt:lpstr>PowerShell 的好处</vt:lpstr>
      <vt:lpstr>Powershell for AD 管理、配置及诊断的命令行与脚本工具</vt:lpstr>
      <vt:lpstr>Get-Command -AD*</vt:lpstr>
      <vt:lpstr>演 示</vt:lpstr>
      <vt:lpstr>最佳实践分析工具 发现不符合最佳实践的配置，更好的管理活动目录</vt:lpstr>
      <vt:lpstr>启动最佳实践分析程序</vt:lpstr>
      <vt:lpstr>最佳实践分析规则</vt:lpstr>
      <vt:lpstr>演 示</vt:lpstr>
      <vt:lpstr>活动目录回收站 能够从意外的删除操作中恢复</vt:lpstr>
      <vt:lpstr>AD 对象生命周期</vt:lpstr>
      <vt:lpstr>演 示</vt:lpstr>
      <vt:lpstr>恢复多个对象</vt:lpstr>
      <vt:lpstr>离线加入域 更容易在数据中心准备计算机</vt:lpstr>
      <vt:lpstr>演 示</vt:lpstr>
      <vt:lpstr>验证机制保障 应用能够基于验证强度和方法控制对资源的访问</vt:lpstr>
      <vt:lpstr>验证机制保障</vt:lpstr>
      <vt:lpstr>演 示</vt:lpstr>
      <vt:lpstr>托管服务账户</vt:lpstr>
      <vt:lpstr>演 示</vt:lpstr>
      <vt:lpstr>参考资源</vt:lpstr>
      <vt:lpstr>疑问和解答</vt:lpstr>
      <vt:lpstr>专家问答区 (F4) 本课程结束后，我将在接下来的70分钟内于4层专家问答区与您交流答疑</vt:lpstr>
      <vt:lpstr>幻灯片 30</vt:lpstr>
      <vt:lpstr>幻灯片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2009-10-15T08:51:22Z</dcterms:created>
  <dcterms:modified xsi:type="dcterms:W3CDTF">2009-10-29T03:42:38Z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