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tags/tag3.xml" ContentType="application/vnd.openxmlformats-officedocument.presentationml.tags+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37" r:id="rId1"/>
    <p:sldMasterId id="2147483782" r:id="rId2"/>
  </p:sldMasterIdLst>
  <p:notesMasterIdLst>
    <p:notesMasterId r:id="rId43"/>
  </p:notesMasterIdLst>
  <p:handoutMasterIdLst>
    <p:handoutMasterId r:id="rId44"/>
  </p:handoutMasterIdLst>
  <p:sldIdLst>
    <p:sldId id="606" r:id="rId3"/>
    <p:sldId id="615" r:id="rId4"/>
    <p:sldId id="542" r:id="rId5"/>
    <p:sldId id="620" r:id="rId6"/>
    <p:sldId id="547" r:id="rId7"/>
    <p:sldId id="617" r:id="rId8"/>
    <p:sldId id="589" r:id="rId9"/>
    <p:sldId id="550" r:id="rId10"/>
    <p:sldId id="592" r:id="rId11"/>
    <p:sldId id="622" r:id="rId12"/>
    <p:sldId id="552" r:id="rId13"/>
    <p:sldId id="630" r:id="rId14"/>
    <p:sldId id="621" r:id="rId15"/>
    <p:sldId id="623" r:id="rId16"/>
    <p:sldId id="624" r:id="rId17"/>
    <p:sldId id="626" r:id="rId18"/>
    <p:sldId id="628" r:id="rId19"/>
    <p:sldId id="627" r:id="rId20"/>
    <p:sldId id="629" r:id="rId21"/>
    <p:sldId id="631" r:id="rId22"/>
    <p:sldId id="555" r:id="rId23"/>
    <p:sldId id="556" r:id="rId24"/>
    <p:sldId id="558" r:id="rId25"/>
    <p:sldId id="599" r:id="rId26"/>
    <p:sldId id="564" r:id="rId27"/>
    <p:sldId id="600" r:id="rId28"/>
    <p:sldId id="601" r:id="rId29"/>
    <p:sldId id="566" r:id="rId30"/>
    <p:sldId id="616" r:id="rId31"/>
    <p:sldId id="568" r:id="rId32"/>
    <p:sldId id="569" r:id="rId33"/>
    <p:sldId id="570" r:id="rId34"/>
    <p:sldId id="603" r:id="rId35"/>
    <p:sldId id="632" r:id="rId36"/>
    <p:sldId id="575" r:id="rId37"/>
    <p:sldId id="576" r:id="rId38"/>
    <p:sldId id="618" r:id="rId39"/>
    <p:sldId id="619" r:id="rId40"/>
    <p:sldId id="611" r:id="rId41"/>
    <p:sldId id="612" r:id="rId42"/>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1C7FFF"/>
    <a:srgbClr val="1C7FDA"/>
    <a:srgbClr val="EC4662"/>
    <a:srgbClr val="3290E6"/>
    <a:srgbClr val="99C8DF"/>
    <a:srgbClr val="A2CDE2"/>
    <a:srgbClr val="9BCFE9"/>
    <a:srgbClr val="B0D9EE"/>
    <a:srgbClr val="A0D8F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485" autoAdjust="0"/>
    <p:restoredTop sz="83187" autoAdjust="0"/>
  </p:normalViewPr>
  <p:slideViewPr>
    <p:cSldViewPr snapToGrid="0">
      <p:cViewPr varScale="1">
        <p:scale>
          <a:sx n="55" d="100"/>
          <a:sy n="55" d="100"/>
        </p:scale>
        <p:origin x="-798" y="-96"/>
      </p:cViewPr>
      <p:guideLst>
        <p:guide orient="horz" pos="144"/>
        <p:guide orient="horz" pos="1488"/>
        <p:guide orient="horz" pos="1200"/>
        <p:guide orient="horz" pos="2304"/>
        <p:guide orient="horz" pos="892"/>
        <p:guide orient="horz" pos="4176"/>
        <p:guide pos="2880"/>
        <p:guide pos="244"/>
        <p:guide pos="462"/>
        <p:guide pos="5516"/>
        <p:guide pos="863"/>
      </p:guideLst>
    </p:cSldViewPr>
  </p:slideViewPr>
  <p:outlineViewPr>
    <p:cViewPr>
      <p:scale>
        <a:sx n="33" d="100"/>
        <a:sy n="33" d="100"/>
      </p:scale>
      <p:origin x="0" y="24306"/>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6" d="100"/>
          <a:sy n="86" d="100"/>
        </p:scale>
        <p:origin x="-227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408BD1-E51A-4A66-B647-FE75B6B194E3}" type="doc">
      <dgm:prSet loTypeId="urn:microsoft.com/office/officeart/2005/8/layout/cycle5" loCatId="cycle" qsTypeId="urn:microsoft.com/office/officeart/2005/8/quickstyle/3d2" qsCatId="3D" csTypeId="urn:microsoft.com/office/officeart/2005/8/colors/colorful1" csCatId="colorful" phldr="1"/>
      <dgm:spPr/>
      <dgm:t>
        <a:bodyPr/>
        <a:lstStyle/>
        <a:p>
          <a:endParaRPr lang="en-US"/>
        </a:p>
      </dgm:t>
    </dgm:pt>
    <dgm:pt modelId="{901E3171-36A0-41FC-AF83-BBE2241377CA}">
      <dgm:prSet phldrT="[Text]" custT="1"/>
      <dgm:spPr/>
      <dgm:t>
        <a:bodyPr/>
        <a:lstStyle/>
        <a:p>
          <a:pPr marL="0" indent="0" algn="ctr">
            <a:lnSpc>
              <a:spcPct val="100000"/>
            </a:lnSpc>
            <a:spcAft>
              <a:spcPts val="0"/>
            </a:spcAft>
          </a:pPr>
          <a:r>
            <a:rPr lang="zh-CN" altLang="en-US" sz="1800" kern="1200" dirty="0" smtClean="0">
              <a:solidFill>
                <a:schemeClr val="lt1"/>
              </a:solidFill>
              <a:latin typeface="+mn-lt"/>
              <a:ea typeface="+mn-ea"/>
              <a:cs typeface="+mn-cs"/>
            </a:rPr>
            <a:t>灵活性</a:t>
          </a:r>
          <a:endParaRPr lang="en-US" altLang="en-US" sz="1800" kern="1200" dirty="0">
            <a:solidFill>
              <a:schemeClr val="lt1"/>
            </a:solidFill>
            <a:latin typeface="+mn-lt"/>
            <a:ea typeface="+mn-ea"/>
            <a:cs typeface="+mn-cs"/>
          </a:endParaRPr>
        </a:p>
      </dgm:t>
    </dgm:pt>
    <dgm:pt modelId="{18086753-DBFA-4499-91A3-639DE95C6E50}" type="parTrans" cxnId="{7BC59860-CF58-4F5D-9232-CBC4E952C325}">
      <dgm:prSet/>
      <dgm:spPr/>
      <dgm:t>
        <a:bodyPr/>
        <a:lstStyle/>
        <a:p>
          <a:endParaRPr lang="en-US"/>
        </a:p>
      </dgm:t>
    </dgm:pt>
    <dgm:pt modelId="{9EF910BE-2985-4DDA-B538-8480D8B630F9}" type="sibTrans" cxnId="{7BC59860-CF58-4F5D-9232-CBC4E952C325}">
      <dgm:prSet/>
      <dgm:spPr/>
      <dgm:t>
        <a:bodyPr/>
        <a:lstStyle/>
        <a:p>
          <a:endParaRPr lang="en-US" dirty="0"/>
        </a:p>
      </dgm:t>
    </dgm:pt>
    <dgm:pt modelId="{7C5BEDF2-86E3-4E2E-B39C-07274E54D1A5}">
      <dgm:prSet phldrT="[Text]" custT="1"/>
      <dgm:spPr/>
      <dgm:t>
        <a:bodyPr/>
        <a:lstStyle/>
        <a:p>
          <a:pPr marL="0" indent="0" algn="ctr">
            <a:lnSpc>
              <a:spcPct val="100000"/>
            </a:lnSpc>
            <a:spcAft>
              <a:spcPts val="0"/>
            </a:spcAft>
          </a:pPr>
          <a:r>
            <a:rPr lang="en-US" altLang="en-US" sz="1800" kern="1200" dirty="0" smtClean="0">
              <a:solidFill>
                <a:schemeClr val="lt1"/>
              </a:solidFill>
              <a:latin typeface="+mn-lt"/>
              <a:ea typeface="+mn-ea"/>
              <a:cs typeface="+mn-cs"/>
            </a:rPr>
            <a:t>LUN</a:t>
          </a:r>
          <a:r>
            <a:rPr lang="zh-CN" altLang="en-US" sz="1800" kern="1200" dirty="0" smtClean="0">
              <a:solidFill>
                <a:schemeClr val="lt1"/>
              </a:solidFill>
              <a:latin typeface="+mn-lt"/>
              <a:ea typeface="+mn-ea"/>
              <a:cs typeface="+mn-cs"/>
            </a:rPr>
            <a:t>是故障转移的最小单位</a:t>
          </a:r>
          <a:endParaRPr lang="en-US" altLang="en-US" sz="1800" kern="1200" dirty="0">
            <a:solidFill>
              <a:schemeClr val="lt1"/>
            </a:solidFill>
            <a:latin typeface="+mn-lt"/>
            <a:ea typeface="+mn-ea"/>
            <a:cs typeface="+mn-cs"/>
          </a:endParaRPr>
        </a:p>
      </dgm:t>
    </dgm:pt>
    <dgm:pt modelId="{B28DA462-A9BD-415B-8570-B4D9D75B0B8C}" type="parTrans" cxnId="{1F6229BB-0560-42CC-9A69-EEB947768805}">
      <dgm:prSet/>
      <dgm:spPr/>
      <dgm:t>
        <a:bodyPr/>
        <a:lstStyle/>
        <a:p>
          <a:endParaRPr lang="en-US"/>
        </a:p>
      </dgm:t>
    </dgm:pt>
    <dgm:pt modelId="{FC9F5737-54D9-4994-A76E-2CEA055D6473}" type="sibTrans" cxnId="{1F6229BB-0560-42CC-9A69-EEB947768805}">
      <dgm:prSet/>
      <dgm:spPr/>
      <dgm:t>
        <a:bodyPr/>
        <a:lstStyle/>
        <a:p>
          <a:endParaRPr lang="en-US"/>
        </a:p>
      </dgm:t>
    </dgm:pt>
    <dgm:pt modelId="{8638B967-2934-4116-9675-C8D2FFA8C7AE}">
      <dgm:prSet phldrT="[Text]" custT="1"/>
      <dgm:spPr/>
      <dgm:t>
        <a:bodyPr/>
        <a:lstStyle/>
        <a:p>
          <a:pPr marL="0" indent="0" algn="ctr">
            <a:lnSpc>
              <a:spcPct val="100000"/>
            </a:lnSpc>
            <a:spcAft>
              <a:spcPts val="0"/>
            </a:spcAft>
          </a:pPr>
          <a:r>
            <a:rPr lang="zh-CN" altLang="en-US" sz="1800" kern="1200" dirty="0" smtClean="0">
              <a:solidFill>
                <a:schemeClr val="lt1"/>
              </a:solidFill>
              <a:latin typeface="+mn-lt"/>
              <a:ea typeface="+mn-ea"/>
              <a:cs typeface="+mn-cs"/>
            </a:rPr>
            <a:t>可扩展性</a:t>
          </a:r>
          <a:endParaRPr lang="en-US" altLang="en-US" sz="1800" kern="1200" dirty="0" smtClean="0">
            <a:solidFill>
              <a:schemeClr val="lt1"/>
            </a:solidFill>
            <a:latin typeface="+mn-lt"/>
            <a:ea typeface="+mn-ea"/>
            <a:cs typeface="+mn-cs"/>
          </a:endParaRPr>
        </a:p>
      </dgm:t>
    </dgm:pt>
    <dgm:pt modelId="{6DFB664E-4703-43EA-8734-D970C07CA8E7}" type="parTrans" cxnId="{74F6E875-8625-4001-B4B2-275CB8802656}">
      <dgm:prSet/>
      <dgm:spPr/>
      <dgm:t>
        <a:bodyPr/>
        <a:lstStyle/>
        <a:p>
          <a:endParaRPr lang="en-US"/>
        </a:p>
      </dgm:t>
    </dgm:pt>
    <dgm:pt modelId="{433C9467-1576-43F5-847B-8B4658F134D9}" type="sibTrans" cxnId="{74F6E875-8625-4001-B4B2-275CB8802656}">
      <dgm:prSet/>
      <dgm:spPr/>
      <dgm:t>
        <a:bodyPr/>
        <a:lstStyle/>
        <a:p>
          <a:endParaRPr lang="en-US" dirty="0"/>
        </a:p>
      </dgm:t>
    </dgm:pt>
    <dgm:pt modelId="{FE7999E8-E938-4141-B411-18662A3A7CA2}">
      <dgm:prSet phldrT="[Text]" custT="1"/>
      <dgm:spPr/>
      <dgm:t>
        <a:bodyPr/>
        <a:lstStyle/>
        <a:p>
          <a:pPr marL="0" indent="0" algn="ctr">
            <a:lnSpc>
              <a:spcPct val="100000"/>
            </a:lnSpc>
            <a:spcAft>
              <a:spcPts val="0"/>
            </a:spcAft>
          </a:pPr>
          <a:r>
            <a:rPr lang="zh-CN" altLang="en-US" sz="1800" kern="1200" dirty="0" smtClean="0">
              <a:solidFill>
                <a:schemeClr val="lt1"/>
              </a:solidFill>
              <a:latin typeface="+mn-lt"/>
              <a:ea typeface="+mn-ea"/>
              <a:cs typeface="+mn-cs"/>
            </a:rPr>
            <a:t>驱动器卷标过于复杂</a:t>
          </a:r>
          <a:endParaRPr lang="en-US" altLang="en-US" sz="1800" kern="1200" dirty="0" smtClean="0">
            <a:solidFill>
              <a:schemeClr val="lt1"/>
            </a:solidFill>
            <a:latin typeface="+mn-lt"/>
            <a:ea typeface="+mn-ea"/>
            <a:cs typeface="+mn-cs"/>
          </a:endParaRPr>
        </a:p>
      </dgm:t>
    </dgm:pt>
    <dgm:pt modelId="{0B60D1D6-3CED-49FD-A0BB-A660C11D9F38}" type="parTrans" cxnId="{05F18551-3E68-430D-9529-A9E64A865214}">
      <dgm:prSet/>
      <dgm:spPr/>
      <dgm:t>
        <a:bodyPr/>
        <a:lstStyle/>
        <a:p>
          <a:endParaRPr lang="en-US"/>
        </a:p>
      </dgm:t>
    </dgm:pt>
    <dgm:pt modelId="{94BC8C49-A17A-4D28-8DD1-52E3FD2FB504}" type="sibTrans" cxnId="{05F18551-3E68-430D-9529-A9E64A865214}">
      <dgm:prSet/>
      <dgm:spPr/>
      <dgm:t>
        <a:bodyPr/>
        <a:lstStyle/>
        <a:p>
          <a:endParaRPr lang="en-US"/>
        </a:p>
      </dgm:t>
    </dgm:pt>
    <dgm:pt modelId="{77DFAA78-0FA9-4CD7-A420-CF302CB57AA6}">
      <dgm:prSet phldrT="[Text]" custT="1"/>
      <dgm:spPr/>
      <dgm:t>
        <a:bodyPr/>
        <a:lstStyle/>
        <a:p>
          <a:pPr marL="0" indent="0" algn="ctr">
            <a:lnSpc>
              <a:spcPct val="100000"/>
            </a:lnSpc>
            <a:spcAft>
              <a:spcPts val="0"/>
            </a:spcAft>
          </a:pPr>
          <a:r>
            <a:rPr lang="zh-CN" altLang="en-US" sz="1800" kern="1200" dirty="0" smtClean="0">
              <a:solidFill>
                <a:schemeClr val="lt1"/>
              </a:solidFill>
              <a:latin typeface="+mn-lt"/>
              <a:ea typeface="+mn-ea"/>
              <a:cs typeface="+mn-cs"/>
            </a:rPr>
            <a:t>容量</a:t>
          </a:r>
          <a:endParaRPr lang="en-US" altLang="en-US" sz="1800" kern="1200" dirty="0" smtClean="0">
            <a:solidFill>
              <a:schemeClr val="lt1"/>
            </a:solidFill>
            <a:latin typeface="+mn-lt"/>
            <a:ea typeface="+mn-ea"/>
            <a:cs typeface="+mn-cs"/>
          </a:endParaRPr>
        </a:p>
      </dgm:t>
    </dgm:pt>
    <dgm:pt modelId="{2A37FE26-2B1F-4E98-8261-4BA4C4B68DFB}" type="parTrans" cxnId="{E915BEDE-FFB1-4DE7-80B5-BE7250C728BB}">
      <dgm:prSet/>
      <dgm:spPr/>
      <dgm:t>
        <a:bodyPr/>
        <a:lstStyle/>
        <a:p>
          <a:endParaRPr lang="en-US"/>
        </a:p>
      </dgm:t>
    </dgm:pt>
    <dgm:pt modelId="{625E1481-78F0-4503-B8F9-0865CFF1C7DC}" type="sibTrans" cxnId="{E915BEDE-FFB1-4DE7-80B5-BE7250C728BB}">
      <dgm:prSet/>
      <dgm:spPr/>
      <dgm:t>
        <a:bodyPr/>
        <a:lstStyle/>
        <a:p>
          <a:endParaRPr lang="en-US" dirty="0"/>
        </a:p>
      </dgm:t>
    </dgm:pt>
    <dgm:pt modelId="{83F47A3D-ABDA-4087-85CE-85933B1D5362}">
      <dgm:prSet phldrT="[Text]" custT="1"/>
      <dgm:spPr/>
      <dgm:t>
        <a:bodyPr/>
        <a:lstStyle/>
        <a:p>
          <a:pPr marL="0" indent="0" algn="ctr">
            <a:lnSpc>
              <a:spcPct val="100000"/>
            </a:lnSpc>
            <a:spcAft>
              <a:spcPts val="0"/>
            </a:spcAft>
          </a:pPr>
          <a:r>
            <a:rPr lang="zh-CN" altLang="en-US" sz="1800" kern="1200" dirty="0" smtClean="0">
              <a:solidFill>
                <a:schemeClr val="lt1"/>
              </a:solidFill>
              <a:latin typeface="+mn-lt"/>
              <a:ea typeface="+mn-ea"/>
              <a:cs typeface="+mn-cs"/>
            </a:rPr>
            <a:t>低</a:t>
          </a:r>
          <a:r>
            <a:rPr lang="en-US" altLang="zh-CN" sz="1800" kern="1200" dirty="0" smtClean="0">
              <a:solidFill>
                <a:schemeClr val="lt1"/>
              </a:solidFill>
              <a:latin typeface="+mn-lt"/>
              <a:ea typeface="+mn-ea"/>
              <a:cs typeface="+mn-cs"/>
            </a:rPr>
            <a:t>SAN</a:t>
          </a:r>
          <a:r>
            <a:rPr lang="zh-CN" altLang="en-US" sz="1800" kern="1200" dirty="0" smtClean="0">
              <a:solidFill>
                <a:schemeClr val="lt1"/>
              </a:solidFill>
              <a:latin typeface="+mn-lt"/>
              <a:ea typeface="+mn-ea"/>
              <a:cs typeface="+mn-cs"/>
            </a:rPr>
            <a:t>空间利用率</a:t>
          </a:r>
          <a:endParaRPr lang="en-US" altLang="en-US" sz="1800" kern="1200" dirty="0" smtClean="0">
            <a:solidFill>
              <a:schemeClr val="lt1"/>
            </a:solidFill>
            <a:latin typeface="+mn-lt"/>
            <a:ea typeface="+mn-ea"/>
            <a:cs typeface="+mn-cs"/>
          </a:endParaRPr>
        </a:p>
      </dgm:t>
    </dgm:pt>
    <dgm:pt modelId="{B5C7505F-E38D-4DB7-A736-88C4F597C430}" type="parTrans" cxnId="{9ACA7D29-BC10-4D87-8116-B3B7CDD3B3DB}">
      <dgm:prSet/>
      <dgm:spPr/>
      <dgm:t>
        <a:bodyPr/>
        <a:lstStyle/>
        <a:p>
          <a:endParaRPr lang="en-US"/>
        </a:p>
      </dgm:t>
    </dgm:pt>
    <dgm:pt modelId="{16D56D86-FC9A-4F15-A7EC-4D7BA2E37C9B}" type="sibTrans" cxnId="{9ACA7D29-BC10-4D87-8116-B3B7CDD3B3DB}">
      <dgm:prSet/>
      <dgm:spPr/>
      <dgm:t>
        <a:bodyPr/>
        <a:lstStyle/>
        <a:p>
          <a:endParaRPr lang="en-US"/>
        </a:p>
      </dgm:t>
    </dgm:pt>
    <dgm:pt modelId="{FF8CE828-07A6-48DE-A79C-B9719074A2F0}">
      <dgm:prSet phldrT="[Text]" custT="1">
        <dgm:style>
          <a:lnRef idx="1">
            <a:schemeClr val="accent1"/>
          </a:lnRef>
          <a:fillRef idx="3">
            <a:schemeClr val="accent1"/>
          </a:fillRef>
          <a:effectRef idx="2">
            <a:schemeClr val="accent1"/>
          </a:effectRef>
          <a:fontRef idx="minor">
            <a:schemeClr val="lt1"/>
          </a:fontRef>
        </dgm:style>
      </dgm:prSet>
      <dgm:spPr/>
      <dgm:t>
        <a:bodyPr/>
        <a:lstStyle/>
        <a:p>
          <a:pPr marL="0" indent="0" algn="ctr">
            <a:lnSpc>
              <a:spcPct val="100000"/>
            </a:lnSpc>
            <a:spcAft>
              <a:spcPts val="0"/>
            </a:spcAft>
          </a:pPr>
          <a:r>
            <a:rPr lang="zh-CN" altLang="en-US" sz="1800" kern="1200" dirty="0" smtClean="0">
              <a:solidFill>
                <a:schemeClr val="lt1"/>
              </a:solidFill>
              <a:latin typeface="+mn-lt"/>
              <a:ea typeface="+mn-ea"/>
              <a:cs typeface="+mn-cs"/>
            </a:rPr>
            <a:t>可管理性</a:t>
          </a:r>
          <a:endParaRPr lang="en-US" altLang="en-US" sz="1800" kern="1200" dirty="0" smtClean="0">
            <a:solidFill>
              <a:schemeClr val="lt1"/>
            </a:solidFill>
            <a:latin typeface="+mn-lt"/>
            <a:ea typeface="+mn-ea"/>
            <a:cs typeface="+mn-cs"/>
          </a:endParaRPr>
        </a:p>
      </dgm:t>
    </dgm:pt>
    <dgm:pt modelId="{ADB11520-5C67-4647-911D-3726B5E3B83B}" type="parTrans" cxnId="{0C116151-B847-41CB-8731-77763B6226C6}">
      <dgm:prSet/>
      <dgm:spPr/>
      <dgm:t>
        <a:bodyPr/>
        <a:lstStyle/>
        <a:p>
          <a:endParaRPr lang="en-US"/>
        </a:p>
      </dgm:t>
    </dgm:pt>
    <dgm:pt modelId="{2667BBA6-42F6-493A-953D-B7773A7D4B53}" type="sibTrans" cxnId="{0C116151-B847-41CB-8731-77763B6226C6}">
      <dgm:prSet/>
      <dgm:spPr/>
      <dgm:t>
        <a:bodyPr/>
        <a:lstStyle/>
        <a:p>
          <a:endParaRPr lang="en-US" dirty="0"/>
        </a:p>
      </dgm:t>
    </dgm:pt>
    <dgm:pt modelId="{F2A6FC7F-5811-467C-9DF8-401007C8D111}">
      <dgm:prSet phldrT="[Text]" custT="1">
        <dgm:style>
          <a:lnRef idx="1">
            <a:schemeClr val="accent1"/>
          </a:lnRef>
          <a:fillRef idx="3">
            <a:schemeClr val="accent1"/>
          </a:fillRef>
          <a:effectRef idx="2">
            <a:schemeClr val="accent1"/>
          </a:effectRef>
          <a:fontRef idx="minor">
            <a:schemeClr val="lt1"/>
          </a:fontRef>
        </dgm:style>
      </dgm:prSet>
      <dgm:spPr/>
      <dgm:t>
        <a:bodyPr/>
        <a:lstStyle/>
        <a:p>
          <a:pPr marL="0" indent="0" algn="ctr">
            <a:lnSpc>
              <a:spcPct val="100000"/>
            </a:lnSpc>
            <a:spcAft>
              <a:spcPts val="0"/>
            </a:spcAft>
          </a:pPr>
          <a:r>
            <a:rPr lang="en-US" altLang="en-US" sz="1800" kern="1200" dirty="0" smtClean="0">
              <a:solidFill>
                <a:schemeClr val="lt1"/>
              </a:solidFill>
              <a:latin typeface="+mn-lt"/>
              <a:ea typeface="+mn-ea"/>
              <a:cs typeface="+mn-cs"/>
            </a:rPr>
            <a:t>MPIO</a:t>
          </a:r>
          <a:r>
            <a:rPr lang="zh-CN" altLang="en-US" sz="1800" kern="1200" dirty="0" smtClean="0">
              <a:solidFill>
                <a:schemeClr val="lt1"/>
              </a:solidFill>
              <a:latin typeface="+mn-lt"/>
              <a:ea typeface="+mn-ea"/>
              <a:cs typeface="+mn-cs"/>
            </a:rPr>
            <a:t>和大量</a:t>
          </a:r>
          <a:r>
            <a:rPr lang="en-US" altLang="zh-CN" sz="1800" kern="1200" dirty="0" smtClean="0">
              <a:solidFill>
                <a:schemeClr val="lt1"/>
              </a:solidFill>
              <a:latin typeface="+mn-lt"/>
              <a:ea typeface="+mn-ea"/>
              <a:cs typeface="+mn-cs"/>
            </a:rPr>
            <a:t>LUN</a:t>
          </a:r>
          <a:r>
            <a:rPr lang="zh-CN" altLang="en-US" sz="1800" kern="1200" dirty="0" smtClean="0">
              <a:solidFill>
                <a:schemeClr val="lt1"/>
              </a:solidFill>
              <a:latin typeface="+mn-lt"/>
              <a:ea typeface="+mn-ea"/>
              <a:cs typeface="+mn-cs"/>
            </a:rPr>
            <a:t>的维护</a:t>
          </a:r>
          <a:endParaRPr lang="en-US" altLang="en-US" sz="1800" kern="1200" dirty="0" smtClean="0">
            <a:solidFill>
              <a:schemeClr val="lt1"/>
            </a:solidFill>
            <a:latin typeface="+mn-lt"/>
            <a:ea typeface="+mn-ea"/>
            <a:cs typeface="+mn-cs"/>
          </a:endParaRPr>
        </a:p>
      </dgm:t>
    </dgm:pt>
    <dgm:pt modelId="{68078B48-5D7B-4284-AA77-915921F60866}" type="parTrans" cxnId="{9E49E453-6B08-4EF4-B50E-1D78EB36F06A}">
      <dgm:prSet/>
      <dgm:spPr/>
      <dgm:t>
        <a:bodyPr/>
        <a:lstStyle/>
        <a:p>
          <a:endParaRPr lang="en-US"/>
        </a:p>
      </dgm:t>
    </dgm:pt>
    <dgm:pt modelId="{9A84C001-422D-4A5E-892D-588D0B9B87F1}" type="sibTrans" cxnId="{9E49E453-6B08-4EF4-B50E-1D78EB36F06A}">
      <dgm:prSet/>
      <dgm:spPr/>
      <dgm:t>
        <a:bodyPr/>
        <a:lstStyle/>
        <a:p>
          <a:endParaRPr lang="en-US"/>
        </a:p>
      </dgm:t>
    </dgm:pt>
    <dgm:pt modelId="{EAA3255E-CE8D-41FA-8855-C80AC461220E}" type="pres">
      <dgm:prSet presAssocID="{A1408BD1-E51A-4A66-B647-FE75B6B194E3}" presName="cycle" presStyleCnt="0">
        <dgm:presLayoutVars>
          <dgm:dir/>
          <dgm:resizeHandles val="exact"/>
        </dgm:presLayoutVars>
      </dgm:prSet>
      <dgm:spPr/>
      <dgm:t>
        <a:bodyPr/>
        <a:lstStyle/>
        <a:p>
          <a:endParaRPr lang="zh-CN" altLang="en-US"/>
        </a:p>
      </dgm:t>
    </dgm:pt>
    <dgm:pt modelId="{0051571C-423D-4D1F-BA6A-66ACC3512990}" type="pres">
      <dgm:prSet presAssocID="{901E3171-36A0-41FC-AF83-BBE2241377CA}" presName="node" presStyleLbl="node1" presStyleIdx="0" presStyleCnt="4">
        <dgm:presLayoutVars>
          <dgm:bulletEnabled val="1"/>
        </dgm:presLayoutVars>
      </dgm:prSet>
      <dgm:spPr/>
      <dgm:t>
        <a:bodyPr/>
        <a:lstStyle/>
        <a:p>
          <a:endParaRPr lang="zh-CN" altLang="en-US"/>
        </a:p>
      </dgm:t>
    </dgm:pt>
    <dgm:pt modelId="{461BF649-E930-4013-937F-F0C23DC10E0A}" type="pres">
      <dgm:prSet presAssocID="{901E3171-36A0-41FC-AF83-BBE2241377CA}" presName="spNode" presStyleCnt="0"/>
      <dgm:spPr/>
      <dgm:t>
        <a:bodyPr/>
        <a:lstStyle/>
        <a:p>
          <a:endParaRPr lang="zh-CN" altLang="en-US"/>
        </a:p>
      </dgm:t>
    </dgm:pt>
    <dgm:pt modelId="{828397F3-525D-4DB5-8826-E23FCF179F94}" type="pres">
      <dgm:prSet presAssocID="{9EF910BE-2985-4DDA-B538-8480D8B630F9}" presName="sibTrans" presStyleLbl="sibTrans1D1" presStyleIdx="0" presStyleCnt="4"/>
      <dgm:spPr/>
      <dgm:t>
        <a:bodyPr/>
        <a:lstStyle/>
        <a:p>
          <a:endParaRPr lang="zh-CN" altLang="en-US"/>
        </a:p>
      </dgm:t>
    </dgm:pt>
    <dgm:pt modelId="{36907CB5-EEB9-4CFB-805D-A6BB6796B4A9}" type="pres">
      <dgm:prSet presAssocID="{8638B967-2934-4116-9675-C8D2FFA8C7AE}" presName="node" presStyleLbl="node1" presStyleIdx="1" presStyleCnt="4">
        <dgm:presLayoutVars>
          <dgm:bulletEnabled val="1"/>
        </dgm:presLayoutVars>
      </dgm:prSet>
      <dgm:spPr/>
      <dgm:t>
        <a:bodyPr/>
        <a:lstStyle/>
        <a:p>
          <a:endParaRPr lang="zh-CN" altLang="en-US"/>
        </a:p>
      </dgm:t>
    </dgm:pt>
    <dgm:pt modelId="{134990D3-46FA-4A0E-939D-A68C5F6127A0}" type="pres">
      <dgm:prSet presAssocID="{8638B967-2934-4116-9675-C8D2FFA8C7AE}" presName="spNode" presStyleCnt="0"/>
      <dgm:spPr/>
      <dgm:t>
        <a:bodyPr/>
        <a:lstStyle/>
        <a:p>
          <a:endParaRPr lang="zh-CN" altLang="en-US"/>
        </a:p>
      </dgm:t>
    </dgm:pt>
    <dgm:pt modelId="{9DD83453-4B59-4C6C-BE78-5B58E2E68F2F}" type="pres">
      <dgm:prSet presAssocID="{433C9467-1576-43F5-847B-8B4658F134D9}" presName="sibTrans" presStyleLbl="sibTrans1D1" presStyleIdx="1" presStyleCnt="4"/>
      <dgm:spPr/>
      <dgm:t>
        <a:bodyPr/>
        <a:lstStyle/>
        <a:p>
          <a:endParaRPr lang="zh-CN" altLang="en-US"/>
        </a:p>
      </dgm:t>
    </dgm:pt>
    <dgm:pt modelId="{20784D45-6918-4F63-A50A-F162A0219254}" type="pres">
      <dgm:prSet presAssocID="{77DFAA78-0FA9-4CD7-A420-CF302CB57AA6}" presName="node" presStyleLbl="node1" presStyleIdx="2" presStyleCnt="4">
        <dgm:presLayoutVars>
          <dgm:bulletEnabled val="1"/>
        </dgm:presLayoutVars>
      </dgm:prSet>
      <dgm:spPr/>
      <dgm:t>
        <a:bodyPr/>
        <a:lstStyle/>
        <a:p>
          <a:endParaRPr lang="zh-CN" altLang="en-US"/>
        </a:p>
      </dgm:t>
    </dgm:pt>
    <dgm:pt modelId="{260C54B1-C64D-4B26-89DF-5B31CE77DCA3}" type="pres">
      <dgm:prSet presAssocID="{77DFAA78-0FA9-4CD7-A420-CF302CB57AA6}" presName="spNode" presStyleCnt="0"/>
      <dgm:spPr/>
      <dgm:t>
        <a:bodyPr/>
        <a:lstStyle/>
        <a:p>
          <a:endParaRPr lang="zh-CN" altLang="en-US"/>
        </a:p>
      </dgm:t>
    </dgm:pt>
    <dgm:pt modelId="{F776F217-B7D5-4F4C-BD64-85D38E00C30C}" type="pres">
      <dgm:prSet presAssocID="{625E1481-78F0-4503-B8F9-0865CFF1C7DC}" presName="sibTrans" presStyleLbl="sibTrans1D1" presStyleIdx="2" presStyleCnt="4"/>
      <dgm:spPr/>
      <dgm:t>
        <a:bodyPr/>
        <a:lstStyle/>
        <a:p>
          <a:endParaRPr lang="zh-CN" altLang="en-US"/>
        </a:p>
      </dgm:t>
    </dgm:pt>
    <dgm:pt modelId="{76A0A357-0A57-4F81-8B92-0833E0AF8B22}" type="pres">
      <dgm:prSet presAssocID="{FF8CE828-07A6-48DE-A79C-B9719074A2F0}" presName="node" presStyleLbl="node1" presStyleIdx="3" presStyleCnt="4">
        <dgm:presLayoutVars>
          <dgm:bulletEnabled val="1"/>
        </dgm:presLayoutVars>
      </dgm:prSet>
      <dgm:spPr/>
      <dgm:t>
        <a:bodyPr/>
        <a:lstStyle/>
        <a:p>
          <a:endParaRPr lang="zh-CN" altLang="en-US"/>
        </a:p>
      </dgm:t>
    </dgm:pt>
    <dgm:pt modelId="{1EC560CC-C80A-40E8-8A7B-8537A156746E}" type="pres">
      <dgm:prSet presAssocID="{FF8CE828-07A6-48DE-A79C-B9719074A2F0}" presName="spNode" presStyleCnt="0"/>
      <dgm:spPr/>
      <dgm:t>
        <a:bodyPr/>
        <a:lstStyle/>
        <a:p>
          <a:endParaRPr lang="zh-CN" altLang="en-US"/>
        </a:p>
      </dgm:t>
    </dgm:pt>
    <dgm:pt modelId="{5B327613-4E87-46C1-A957-F517C7080AFD}" type="pres">
      <dgm:prSet presAssocID="{2667BBA6-42F6-493A-953D-B7773A7D4B53}" presName="sibTrans" presStyleLbl="sibTrans1D1" presStyleIdx="3" presStyleCnt="4"/>
      <dgm:spPr/>
      <dgm:t>
        <a:bodyPr/>
        <a:lstStyle/>
        <a:p>
          <a:endParaRPr lang="zh-CN" altLang="en-US"/>
        </a:p>
      </dgm:t>
    </dgm:pt>
  </dgm:ptLst>
  <dgm:cxnLst>
    <dgm:cxn modelId="{D82B3C08-4769-4DD1-8330-A5F65FD2171F}" type="presOf" srcId="{2667BBA6-42F6-493A-953D-B7773A7D4B53}" destId="{5B327613-4E87-46C1-A957-F517C7080AFD}" srcOrd="0" destOrd="0" presId="urn:microsoft.com/office/officeart/2005/8/layout/cycle5"/>
    <dgm:cxn modelId="{37F2E7CC-0674-4450-BFCE-A32EAE955997}" type="presOf" srcId="{433C9467-1576-43F5-847B-8B4658F134D9}" destId="{9DD83453-4B59-4C6C-BE78-5B58E2E68F2F}" srcOrd="0" destOrd="0" presId="urn:microsoft.com/office/officeart/2005/8/layout/cycle5"/>
    <dgm:cxn modelId="{B9BE11B0-AC91-4EC7-B4ED-D187E78F7BE0}" type="presOf" srcId="{F2A6FC7F-5811-467C-9DF8-401007C8D111}" destId="{76A0A357-0A57-4F81-8B92-0833E0AF8B22}" srcOrd="0" destOrd="1" presId="urn:microsoft.com/office/officeart/2005/8/layout/cycle5"/>
    <dgm:cxn modelId="{05F18551-3E68-430D-9529-A9E64A865214}" srcId="{8638B967-2934-4116-9675-C8D2FFA8C7AE}" destId="{FE7999E8-E938-4141-B411-18662A3A7CA2}" srcOrd="0" destOrd="0" parTransId="{0B60D1D6-3CED-49FD-A0BB-A660C11D9F38}" sibTransId="{94BC8C49-A17A-4D28-8DD1-52E3FD2FB504}"/>
    <dgm:cxn modelId="{D20EA8FA-EC03-4EB4-9713-81136F863E7F}" type="presOf" srcId="{901E3171-36A0-41FC-AF83-BBE2241377CA}" destId="{0051571C-423D-4D1F-BA6A-66ACC3512990}" srcOrd="0" destOrd="0" presId="urn:microsoft.com/office/officeart/2005/8/layout/cycle5"/>
    <dgm:cxn modelId="{0CD08050-0800-480F-9A64-C4F46CC76F9E}" type="presOf" srcId="{A1408BD1-E51A-4A66-B647-FE75B6B194E3}" destId="{EAA3255E-CE8D-41FA-8855-C80AC461220E}" srcOrd="0" destOrd="0" presId="urn:microsoft.com/office/officeart/2005/8/layout/cycle5"/>
    <dgm:cxn modelId="{9ACA7D29-BC10-4D87-8116-B3B7CDD3B3DB}" srcId="{77DFAA78-0FA9-4CD7-A420-CF302CB57AA6}" destId="{83F47A3D-ABDA-4087-85CE-85933B1D5362}" srcOrd="0" destOrd="0" parTransId="{B5C7505F-E38D-4DB7-A736-88C4F597C430}" sibTransId="{16D56D86-FC9A-4F15-A7EC-4D7BA2E37C9B}"/>
    <dgm:cxn modelId="{8AA05B00-4800-46F4-B70D-8EDDEB459D7C}" type="presOf" srcId="{8638B967-2934-4116-9675-C8D2FFA8C7AE}" destId="{36907CB5-EEB9-4CFB-805D-A6BB6796B4A9}" srcOrd="0" destOrd="0" presId="urn:microsoft.com/office/officeart/2005/8/layout/cycle5"/>
    <dgm:cxn modelId="{D62CB588-2640-490A-82D2-31D395DFC7A8}" type="presOf" srcId="{83F47A3D-ABDA-4087-85CE-85933B1D5362}" destId="{20784D45-6918-4F63-A50A-F162A0219254}" srcOrd="0" destOrd="1" presId="urn:microsoft.com/office/officeart/2005/8/layout/cycle5"/>
    <dgm:cxn modelId="{9E49E453-6B08-4EF4-B50E-1D78EB36F06A}" srcId="{FF8CE828-07A6-48DE-A79C-B9719074A2F0}" destId="{F2A6FC7F-5811-467C-9DF8-401007C8D111}" srcOrd="0" destOrd="0" parTransId="{68078B48-5D7B-4284-AA77-915921F60866}" sibTransId="{9A84C001-422D-4A5E-892D-588D0B9B87F1}"/>
    <dgm:cxn modelId="{1E31B85D-99AA-4029-9EA5-827DE9687482}" type="presOf" srcId="{77DFAA78-0FA9-4CD7-A420-CF302CB57AA6}" destId="{20784D45-6918-4F63-A50A-F162A0219254}" srcOrd="0" destOrd="0" presId="urn:microsoft.com/office/officeart/2005/8/layout/cycle5"/>
    <dgm:cxn modelId="{A76C9231-6AC2-452B-848B-1FD2056EFF0A}" type="presOf" srcId="{9EF910BE-2985-4DDA-B538-8480D8B630F9}" destId="{828397F3-525D-4DB5-8826-E23FCF179F94}" srcOrd="0" destOrd="0" presId="urn:microsoft.com/office/officeart/2005/8/layout/cycle5"/>
    <dgm:cxn modelId="{8A5C2FE9-BF5A-42BA-BF16-362C27C62B0E}" type="presOf" srcId="{FF8CE828-07A6-48DE-A79C-B9719074A2F0}" destId="{76A0A357-0A57-4F81-8B92-0833E0AF8B22}" srcOrd="0" destOrd="0" presId="urn:microsoft.com/office/officeart/2005/8/layout/cycle5"/>
    <dgm:cxn modelId="{1F6229BB-0560-42CC-9A69-EEB947768805}" srcId="{901E3171-36A0-41FC-AF83-BBE2241377CA}" destId="{7C5BEDF2-86E3-4E2E-B39C-07274E54D1A5}" srcOrd="0" destOrd="0" parTransId="{B28DA462-A9BD-415B-8570-B4D9D75B0B8C}" sibTransId="{FC9F5737-54D9-4994-A76E-2CEA055D6473}"/>
    <dgm:cxn modelId="{4C25941D-7294-499C-B2FB-D639568E7A37}" type="presOf" srcId="{625E1481-78F0-4503-B8F9-0865CFF1C7DC}" destId="{F776F217-B7D5-4F4C-BD64-85D38E00C30C}" srcOrd="0" destOrd="0" presId="urn:microsoft.com/office/officeart/2005/8/layout/cycle5"/>
    <dgm:cxn modelId="{74F6E875-8625-4001-B4B2-275CB8802656}" srcId="{A1408BD1-E51A-4A66-B647-FE75B6B194E3}" destId="{8638B967-2934-4116-9675-C8D2FFA8C7AE}" srcOrd="1" destOrd="0" parTransId="{6DFB664E-4703-43EA-8734-D970C07CA8E7}" sibTransId="{433C9467-1576-43F5-847B-8B4658F134D9}"/>
    <dgm:cxn modelId="{294E800B-B340-4BF5-9A01-176BABBCF481}" type="presOf" srcId="{FE7999E8-E938-4141-B411-18662A3A7CA2}" destId="{36907CB5-EEB9-4CFB-805D-A6BB6796B4A9}" srcOrd="0" destOrd="1" presId="urn:microsoft.com/office/officeart/2005/8/layout/cycle5"/>
    <dgm:cxn modelId="{0C116151-B847-41CB-8731-77763B6226C6}" srcId="{A1408BD1-E51A-4A66-B647-FE75B6B194E3}" destId="{FF8CE828-07A6-48DE-A79C-B9719074A2F0}" srcOrd="3" destOrd="0" parTransId="{ADB11520-5C67-4647-911D-3726B5E3B83B}" sibTransId="{2667BBA6-42F6-493A-953D-B7773A7D4B53}"/>
    <dgm:cxn modelId="{19BE4389-B5FB-4505-A309-B31B4A1BD1FC}" type="presOf" srcId="{7C5BEDF2-86E3-4E2E-B39C-07274E54D1A5}" destId="{0051571C-423D-4D1F-BA6A-66ACC3512990}" srcOrd="0" destOrd="1" presId="urn:microsoft.com/office/officeart/2005/8/layout/cycle5"/>
    <dgm:cxn modelId="{E915BEDE-FFB1-4DE7-80B5-BE7250C728BB}" srcId="{A1408BD1-E51A-4A66-B647-FE75B6B194E3}" destId="{77DFAA78-0FA9-4CD7-A420-CF302CB57AA6}" srcOrd="2" destOrd="0" parTransId="{2A37FE26-2B1F-4E98-8261-4BA4C4B68DFB}" sibTransId="{625E1481-78F0-4503-B8F9-0865CFF1C7DC}"/>
    <dgm:cxn modelId="{7BC59860-CF58-4F5D-9232-CBC4E952C325}" srcId="{A1408BD1-E51A-4A66-B647-FE75B6B194E3}" destId="{901E3171-36A0-41FC-AF83-BBE2241377CA}" srcOrd="0" destOrd="0" parTransId="{18086753-DBFA-4499-91A3-639DE95C6E50}" sibTransId="{9EF910BE-2985-4DDA-B538-8480D8B630F9}"/>
    <dgm:cxn modelId="{28E414F1-22C8-492E-818F-AA9FEF1DB6B3}" type="presParOf" srcId="{EAA3255E-CE8D-41FA-8855-C80AC461220E}" destId="{0051571C-423D-4D1F-BA6A-66ACC3512990}" srcOrd="0" destOrd="0" presId="urn:microsoft.com/office/officeart/2005/8/layout/cycle5"/>
    <dgm:cxn modelId="{FB027649-5284-46F4-95E2-D2F45472D553}" type="presParOf" srcId="{EAA3255E-CE8D-41FA-8855-C80AC461220E}" destId="{461BF649-E930-4013-937F-F0C23DC10E0A}" srcOrd="1" destOrd="0" presId="urn:microsoft.com/office/officeart/2005/8/layout/cycle5"/>
    <dgm:cxn modelId="{59792C16-69F1-4688-B505-7BF9F4339B25}" type="presParOf" srcId="{EAA3255E-CE8D-41FA-8855-C80AC461220E}" destId="{828397F3-525D-4DB5-8826-E23FCF179F94}" srcOrd="2" destOrd="0" presId="urn:microsoft.com/office/officeart/2005/8/layout/cycle5"/>
    <dgm:cxn modelId="{48679C80-D925-4B71-9D39-ED71AD3BC912}" type="presParOf" srcId="{EAA3255E-CE8D-41FA-8855-C80AC461220E}" destId="{36907CB5-EEB9-4CFB-805D-A6BB6796B4A9}" srcOrd="3" destOrd="0" presId="urn:microsoft.com/office/officeart/2005/8/layout/cycle5"/>
    <dgm:cxn modelId="{F319218E-5388-42CB-B65A-D9E581425937}" type="presParOf" srcId="{EAA3255E-CE8D-41FA-8855-C80AC461220E}" destId="{134990D3-46FA-4A0E-939D-A68C5F6127A0}" srcOrd="4" destOrd="0" presId="urn:microsoft.com/office/officeart/2005/8/layout/cycle5"/>
    <dgm:cxn modelId="{C2622ED0-5F20-43DA-9448-29B0E0538AFD}" type="presParOf" srcId="{EAA3255E-CE8D-41FA-8855-C80AC461220E}" destId="{9DD83453-4B59-4C6C-BE78-5B58E2E68F2F}" srcOrd="5" destOrd="0" presId="urn:microsoft.com/office/officeart/2005/8/layout/cycle5"/>
    <dgm:cxn modelId="{A880F245-F9E7-4ACF-8DF4-4D588A63244C}" type="presParOf" srcId="{EAA3255E-CE8D-41FA-8855-C80AC461220E}" destId="{20784D45-6918-4F63-A50A-F162A0219254}" srcOrd="6" destOrd="0" presId="urn:microsoft.com/office/officeart/2005/8/layout/cycle5"/>
    <dgm:cxn modelId="{2225B05C-44FD-4063-B33D-A24DF6437A38}" type="presParOf" srcId="{EAA3255E-CE8D-41FA-8855-C80AC461220E}" destId="{260C54B1-C64D-4B26-89DF-5B31CE77DCA3}" srcOrd="7" destOrd="0" presId="urn:microsoft.com/office/officeart/2005/8/layout/cycle5"/>
    <dgm:cxn modelId="{5C37741D-AACE-4F75-B925-0A9D45880F65}" type="presParOf" srcId="{EAA3255E-CE8D-41FA-8855-C80AC461220E}" destId="{F776F217-B7D5-4F4C-BD64-85D38E00C30C}" srcOrd="8" destOrd="0" presId="urn:microsoft.com/office/officeart/2005/8/layout/cycle5"/>
    <dgm:cxn modelId="{5AD37278-D781-45C5-93AE-192A42BB7540}" type="presParOf" srcId="{EAA3255E-CE8D-41FA-8855-C80AC461220E}" destId="{76A0A357-0A57-4F81-8B92-0833E0AF8B22}" srcOrd="9" destOrd="0" presId="urn:microsoft.com/office/officeart/2005/8/layout/cycle5"/>
    <dgm:cxn modelId="{BDC259BC-9674-49C2-AAFB-E472DC80AD99}" type="presParOf" srcId="{EAA3255E-CE8D-41FA-8855-C80AC461220E}" destId="{1EC560CC-C80A-40E8-8A7B-8537A156746E}" srcOrd="10" destOrd="0" presId="urn:microsoft.com/office/officeart/2005/8/layout/cycle5"/>
    <dgm:cxn modelId="{BD2438B2-9F6B-47C1-B1F1-96D08D0E0A10}" type="presParOf" srcId="{EAA3255E-CE8D-41FA-8855-C80AC461220E}" destId="{5B327613-4E87-46C1-A957-F517C7080AFD}" srcOrd="11" destOrd="0" presId="urn:microsoft.com/office/officeart/2005/8/layout/cycle5"/>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 Id="rId4"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10/29/2009</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10/29/2009</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xfrm>
            <a:off x="3884613" y="0"/>
            <a:ext cx="2971800" cy="457200"/>
          </a:xfrm>
          <a:prstGeom prst="rect">
            <a:avLst/>
          </a:prstGeom>
          <a:ln/>
        </p:spPr>
        <p:txBody>
          <a:bodyPr/>
          <a:lstStyle/>
          <a:p>
            <a:fld id="{2AEB246C-9A10-4993-9FFC-68FC52125D0A}" type="datetime8">
              <a:rPr lang="en-US"/>
              <a:pPr/>
              <a:t>10/29/2009 11:44 AM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xfrm>
            <a:off x="3884613" y="0"/>
            <a:ext cx="2971800" cy="457200"/>
          </a:xfrm>
          <a:prstGeom prst="rect">
            <a:avLst/>
          </a:prstGeom>
          <a:ln/>
        </p:spPr>
        <p:txBody>
          <a:bodyPr/>
          <a:lstStyle/>
          <a:p>
            <a:fld id="{2AEB246C-9A10-4993-9FFC-68FC52125D0A}" type="datetime8">
              <a:rPr lang="en-US"/>
              <a:pPr/>
              <a:t>10/29/2009 11:44 AM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3A1CA0E-3BBE-41FF-8158-4E6E8D4B5FBA}" type="slidenum">
              <a:rPr lang="en-US" smtClean="0"/>
              <a:pPr/>
              <a:t>3</a:t>
            </a:fld>
            <a:endParaRPr lang="en-US" smtClean="0"/>
          </a:p>
        </p:txBody>
      </p:sp>
      <p:sp>
        <p:nvSpPr>
          <p:cNvPr id="38915" name="Rectangle 2"/>
          <p:cNvSpPr>
            <a:spLocks noGrp="1" noRot="1" noChangeAspect="1" noChangeArrowheads="1" noTextEdit="1"/>
          </p:cNvSpPr>
          <p:nvPr>
            <p:ph type="sldImg"/>
          </p:nvPr>
        </p:nvSpPr>
        <p:spPr>
          <a:xfrm>
            <a:off x="4191000" y="455613"/>
            <a:ext cx="2543175" cy="1906587"/>
          </a:xfrm>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xfrm>
            <a:off x="3884613" y="0"/>
            <a:ext cx="2971800" cy="457200"/>
          </a:xfrm>
          <a:prstGeom prst="rect">
            <a:avLst/>
          </a:prstGeom>
          <a:ln/>
        </p:spPr>
        <p:txBody>
          <a:bodyPr/>
          <a:lstStyle/>
          <a:p>
            <a:fld id="{2AEB246C-9A10-4993-9FFC-68FC52125D0A}" type="datetime8">
              <a:rPr lang="en-US"/>
              <a:pPr/>
              <a:t>10/29/2009 11:44 AM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D023B526-D5F6-4137-A56C-399BD5A47356}"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0F1BBA4F-922E-4054-B879-7A09F6F5CFDB}" type="datetimeFigureOut">
              <a:rPr lang="en-US" smtClean="0"/>
              <a:pPr>
                <a:defRPr/>
              </a:pPr>
              <a:t>10/29/2009</a:t>
            </a:fld>
            <a:endParaRPr lang="en-US"/>
          </a:p>
        </p:txBody>
      </p:sp>
      <p:sp>
        <p:nvSpPr>
          <p:cNvPr id="6" name="Footer Placeholder 5"/>
          <p:cNvSpPr>
            <a:spLocks noGrp="1"/>
          </p:cNvSpPr>
          <p:nvPr>
            <p:ph type="ftr" sz="quarter" idx="12"/>
          </p:nvPr>
        </p:nvSpPr>
        <p:spPr/>
        <p:txBody>
          <a:body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microsoft.com/teched" TargetMode="External"/><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microsoft.com/technet"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Bottom_Bar_03.png"/>
          <p:cNvPicPr>
            <a:picLocks noChangeAspect="1"/>
          </p:cNvPicPr>
          <p:nvPr userDrawn="1"/>
        </p:nvPicPr>
        <p:blipFill>
          <a:blip r:embed="rId3"/>
          <a:stretch>
            <a:fillRect/>
          </a:stretch>
        </p:blipFill>
        <p:spPr>
          <a:xfrm>
            <a:off x="0" y="6268641"/>
            <a:ext cx="9144000" cy="589359"/>
          </a:xfrm>
          <a:prstGeom prst="rect">
            <a:avLst/>
          </a:prstGeom>
        </p:spPr>
      </p:pic>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40404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404040"/>
              </a:solidFill>
              <a:effectLst/>
              <a:uLnTx/>
              <a:uFillTx/>
              <a:latin typeface="+mn-lt"/>
              <a:ea typeface="+mn-ea"/>
              <a:cs typeface="+mn-cs"/>
            </a:endParaRPr>
          </a:p>
        </p:txBody>
      </p:sp>
      <p:pic>
        <p:nvPicPr>
          <p:cNvPr id="6" name="Picture 5" descr="TechEd IT Pro logo for title slide.png"/>
          <p:cNvPicPr>
            <a:picLocks noChangeAspect="1"/>
          </p:cNvPicPr>
          <p:nvPr userDrawn="1"/>
        </p:nvPicPr>
        <p:blipFill>
          <a:blip r:embed="rId4" cstate="email"/>
          <a:srcRect/>
          <a:stretch>
            <a:fillRect/>
          </a:stretch>
        </p:blipFill>
        <p:spPr bwMode="invGray">
          <a:xfrm>
            <a:off x="5943600" y="5257800"/>
            <a:ext cx="3200400" cy="1600200"/>
          </a:xfrm>
          <a:prstGeom prst="rect">
            <a:avLst/>
          </a:prstGeom>
        </p:spPr>
      </p:pic>
      <p:sp>
        <p:nvSpPr>
          <p:cNvPr id="8" name="Text Placeholder 7"/>
          <p:cNvSpPr>
            <a:spLocks noGrp="1"/>
          </p:cNvSpPr>
          <p:nvPr>
            <p:ph type="body" sz="quarter" idx="10" hasCustomPrompt="1"/>
          </p:nvPr>
        </p:nvSpPr>
        <p:spPr>
          <a:xfrm>
            <a:off x="733425" y="228600"/>
            <a:ext cx="3838575" cy="276999"/>
          </a:xfrm>
        </p:spPr>
        <p:txBody>
          <a:bodyPr/>
          <a:lstStyle>
            <a:lvl1pPr>
              <a:buFont typeface="Arial" pitchFamily="34" charset="0"/>
              <a:buNone/>
              <a:defRPr sz="2000">
                <a:solidFill>
                  <a:schemeClr val="tx1"/>
                </a:solidFill>
              </a:defRPr>
            </a:lvl1pPr>
          </a:lstStyle>
          <a:p>
            <a:pPr lvl="0"/>
            <a:r>
              <a:rPr lang="en-US" dirty="0" smtClean="0">
                <a:solidFill>
                  <a:schemeClr val="tx1"/>
                </a:solidFill>
              </a:rPr>
              <a:t>Session Code:</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 &amp;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Bottom_Bar_04.png"/>
          <p:cNvPicPr>
            <a:picLocks noChangeAspect="1"/>
          </p:cNvPicPr>
          <p:nvPr userDrawn="1"/>
        </p:nvPicPr>
        <p:blipFill>
          <a:blip r:embed="rId3"/>
          <a:stretch>
            <a:fillRect/>
          </a:stretch>
        </p:blipFill>
        <p:spPr>
          <a:xfrm>
            <a:off x="0" y="5741789"/>
            <a:ext cx="9144000" cy="1116211"/>
          </a:xfrm>
          <a:prstGeom prst="rect">
            <a:avLst/>
          </a:prstGeom>
        </p:spPr>
      </p:pic>
      <p:sp>
        <p:nvSpPr>
          <p:cNvPr id="7" name="Text Placeholder 6"/>
          <p:cNvSpPr>
            <a:spLocks noGrp="1"/>
          </p:cNvSpPr>
          <p:nvPr>
            <p:ph type="body" sz="quarter" idx="10" hasCustomPrompt="1"/>
          </p:nvPr>
        </p:nvSpPr>
        <p:spPr>
          <a:xfrm>
            <a:off x="1220400" y="1465200"/>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B0DEFE"/>
                    </a:gs>
                    <a:gs pos="62000">
                      <a:srgbClr val="5DBDFF"/>
                    </a:gs>
                    <a:gs pos="88000">
                      <a:srgbClr val="0386D7"/>
                    </a:gs>
                  </a:gsLst>
                  <a:lin ang="5400000" scaled="1"/>
                  <a:tileRect/>
                </a:gradFill>
                <a:effectLst/>
                <a:uLnTx/>
                <a:uFillTx/>
                <a:latin typeface="Calibri" pitchFamily="34" charset="0"/>
                <a:ea typeface="+mn-ea"/>
                <a:cs typeface="+mn-cs"/>
              </a:defRPr>
            </a:lvl1pPr>
          </a:lstStyle>
          <a:p>
            <a:pPr lvl="0"/>
            <a:r>
              <a:rPr lang="en-US" dirty="0" smtClean="0"/>
              <a:t>Q &amp; A</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40404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404040"/>
              </a:solidFill>
              <a:effectLst/>
              <a:uLnTx/>
              <a:uFillTx/>
              <a:latin typeface="+mn-lt"/>
              <a:ea typeface="+mn-ea"/>
              <a:cs typeface="+mn-cs"/>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ation Outline">
    <p:bg bwMode="black">
      <p:bgPr>
        <a:solidFill>
          <a:srgbClr val="40404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white"/>
        <p:txBody>
          <a:bodyPr/>
          <a:lstStyle>
            <a:lvl1pPr marL="0" marR="0" indent="0" defTabSz="914363" rtl="0" eaLnBrk="1" fontAlgn="auto" latinLnBrk="0" hangingPunct="1">
              <a:lnSpc>
                <a:spcPct val="90000"/>
              </a:lnSpc>
              <a:spcBef>
                <a:spcPct val="0"/>
              </a:spcBef>
              <a:spcAft>
                <a:spcPts val="0"/>
              </a:spcAft>
              <a:tabLs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Presentation Outline (hidden slide):</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6" name="Text Placeholder 5"/>
          <p:cNvSpPr>
            <a:spLocks noGrp="1"/>
          </p:cNvSpPr>
          <p:nvPr>
            <p:ph type="body" sz="quarter" idx="10" hasCustomPrompt="1"/>
          </p:nvPr>
        </p:nvSpPr>
        <p:spPr bwMode="white">
          <a:xfrm>
            <a:off x="381000" y="1905000"/>
            <a:ext cx="8382000" cy="3981624"/>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r>
              <a:rPr lang="en-US" dirty="0" smtClean="0"/>
              <a:t>Title:</a:t>
            </a:r>
          </a:p>
          <a:p>
            <a:r>
              <a:rPr lang="en-US" dirty="0" smtClean="0"/>
              <a:t>Technical Level:</a:t>
            </a:r>
          </a:p>
          <a:p>
            <a:r>
              <a:rPr lang="en-US" dirty="0" smtClean="0"/>
              <a:t>Intended Audience:</a:t>
            </a:r>
          </a:p>
          <a:p>
            <a:r>
              <a:rPr lang="en-US" dirty="0" smtClean="0"/>
              <a:t>Objectives (what do you want the audience to take away from this session):</a:t>
            </a:r>
          </a:p>
          <a:p>
            <a:pPr lvl="1"/>
            <a:r>
              <a:rPr lang="en-US" dirty="0" smtClean="0"/>
              <a:t>1. </a:t>
            </a:r>
          </a:p>
          <a:p>
            <a:pPr lvl="1"/>
            <a:r>
              <a:rPr lang="en-US" dirty="0" smtClean="0"/>
              <a:t>2.</a:t>
            </a:r>
          </a:p>
          <a:p>
            <a:pPr lvl="1"/>
            <a:r>
              <a:rPr lang="en-US" dirty="0" smtClean="0"/>
              <a:t>3.</a:t>
            </a:r>
          </a:p>
          <a:p>
            <a:r>
              <a:rPr lang="en-US" dirty="0" smtClean="0"/>
              <a:t>Presentation Outline (including demos):</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
        <p:nvSpPr>
          <p:cNvPr id="10" name="Text Box 4"/>
          <p:cNvSpPr txBox="1">
            <a:spLocks noChangeArrowheads="1"/>
          </p:cNvSpPr>
          <p:nvPr userDrawn="1"/>
        </p:nvSpPr>
        <p:spPr bwMode="auto">
          <a:xfrm>
            <a:off x="381000" y="926926"/>
            <a:ext cx="8382000" cy="885423"/>
          </a:xfrm>
          <a:prstGeom prst="rect">
            <a:avLst/>
          </a:prstGeom>
          <a:solidFill>
            <a:srgbClr val="FFFF99"/>
          </a:solidFill>
          <a:ln w="38100">
            <a:solidFill>
              <a:srgbClr val="FFFF00"/>
            </a:solidFill>
            <a:miter lim="800000"/>
            <a:headEnd/>
            <a:tailEnd/>
          </a:ln>
        </p:spPr>
        <p:txBody>
          <a:bodyPr lIns="91436" tIns="45718" rIns="91436" bIns="45718"/>
          <a:lstStyle/>
          <a:p>
            <a:r>
              <a:rPr lang="en-US" dirty="0">
                <a:solidFill>
                  <a:srgbClr val="990033"/>
                </a:solidFill>
              </a:rPr>
              <a:t>Speaker instructions: </a:t>
            </a:r>
            <a:r>
              <a:rPr lang="en-US" sz="1600" dirty="0" smtClean="0">
                <a:solidFill>
                  <a:srgbClr val="000000"/>
                </a:solidFill>
              </a:rPr>
              <a:t>Complete this slide to assist your SME (subject matter expert) in evaluatin</a:t>
            </a:r>
            <a:r>
              <a:rPr lang="en-US" sz="1600" dirty="0">
                <a:solidFill>
                  <a:srgbClr val="000000"/>
                </a:solidFill>
              </a:rPr>
              <a:t>g </a:t>
            </a:r>
            <a:r>
              <a:rPr lang="en-US" sz="1600" dirty="0" smtClean="0">
                <a:solidFill>
                  <a:srgbClr val="000000"/>
                </a:solidFill>
              </a:rPr>
              <a:t>your </a:t>
            </a:r>
            <a:r>
              <a:rPr lang="en-US" sz="1600" dirty="0">
                <a:solidFill>
                  <a:srgbClr val="000000"/>
                </a:solidFill>
              </a:rPr>
              <a:t>presentation flow, topic coverage, demo integration and alignment of content to your session description and level. </a:t>
            </a:r>
          </a:p>
          <a:p>
            <a:pPr>
              <a:lnSpc>
                <a:spcPct val="90000"/>
              </a:lnSpc>
              <a:spcBef>
                <a:spcPct val="20000"/>
              </a:spcBef>
            </a:pPr>
            <a:endParaRPr lang="en-US" dirty="0">
              <a:solidFill>
                <a:srgbClr val="990033"/>
              </a:solidFill>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sources for IT Professionals">
    <p:spTree>
      <p:nvGrpSpPr>
        <p:cNvPr id="1" name=""/>
        <p:cNvGrpSpPr/>
        <p:nvPr/>
      </p:nvGrpSpPr>
      <p:grpSpPr>
        <a:xfrm>
          <a:off x="0" y="0"/>
          <a:ext cx="0" cy="0"/>
          <a:chOff x="0" y="0"/>
          <a:chExt cx="0" cy="0"/>
        </a:xfrm>
      </p:grpSpPr>
      <p:sp>
        <p:nvSpPr>
          <p:cNvPr id="21" name="Rounded Rectangle 20"/>
          <p:cNvSpPr/>
          <p:nvPr userDrawn="1"/>
        </p:nvSpPr>
        <p:spPr bwMode="auto">
          <a:xfrm>
            <a:off x="-34925" y="990600"/>
            <a:ext cx="91440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3" name="Rounded Rectangle 22"/>
          <p:cNvSpPr/>
          <p:nvPr userDrawn="1"/>
        </p:nvSpPr>
        <p:spPr bwMode="auto">
          <a:xfrm>
            <a:off x="-34925" y="3429000"/>
            <a:ext cx="58674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userDrawn="1"/>
        </p:nvPicPr>
        <p:blipFill>
          <a:blip r:embed="rId2" cstate="email"/>
          <a:stretch>
            <a:fillRect/>
          </a:stretch>
        </p:blipFill>
        <p:spPr bwMode="invGray">
          <a:xfrm>
            <a:off x="727075" y="3529168"/>
            <a:ext cx="3624263" cy="738032"/>
          </a:xfrm>
          <a:prstGeom prst="rect">
            <a:avLst/>
          </a:prstGeom>
        </p:spPr>
      </p:pic>
      <p:grpSp>
        <p:nvGrpSpPr>
          <p:cNvPr id="25" name="Group 29"/>
          <p:cNvGrpSpPr/>
          <p:nvPr userDrawn="1"/>
        </p:nvGrpSpPr>
        <p:grpSpPr>
          <a:xfrm>
            <a:off x="193675" y="1247775"/>
            <a:ext cx="457200" cy="457200"/>
            <a:chOff x="0" y="1400175"/>
            <a:chExt cx="457200" cy="457200"/>
          </a:xfrm>
        </p:grpSpPr>
        <p:sp>
          <p:nvSpPr>
            <p:cNvPr id="26" name="Oval 25"/>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 name="Oval 26"/>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 name="Oval 27"/>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29" name="Group 33"/>
          <p:cNvGrpSpPr/>
          <p:nvPr userDrawn="1"/>
        </p:nvGrpSpPr>
        <p:grpSpPr>
          <a:xfrm>
            <a:off x="193675" y="3671887"/>
            <a:ext cx="457200" cy="457200"/>
            <a:chOff x="0" y="1400175"/>
            <a:chExt cx="457200" cy="457200"/>
          </a:xfrm>
        </p:grpSpPr>
        <p:sp>
          <p:nvSpPr>
            <p:cNvPr id="30" name="Oval 29"/>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1" name="Oval 30"/>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34" name="Oval 33"/>
          <p:cNvSpPr/>
          <p:nvPr userDrawn="1"/>
        </p:nvSpPr>
        <p:spPr bwMode="auto">
          <a:xfrm>
            <a:off x="60325" y="108585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Oval 34"/>
          <p:cNvSpPr/>
          <p:nvPr userDrawn="1"/>
        </p:nvSpPr>
        <p:spPr bwMode="auto">
          <a:xfrm>
            <a:off x="60325" y="3519487"/>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6" name="Rectangle 35"/>
          <p:cNvSpPr/>
          <p:nvPr userDrawn="1"/>
        </p:nvSpPr>
        <p:spPr>
          <a:xfrm>
            <a:off x="803275" y="2286000"/>
            <a:ext cx="4572000" cy="954107"/>
          </a:xfrm>
          <a:prstGeom prst="rect">
            <a:avLst/>
          </a:prstGeom>
        </p:spPr>
        <p:txBody>
          <a:bodyPr>
            <a:spAutoFit/>
          </a:bodyPr>
          <a:lstStyle/>
          <a:p>
            <a:pPr>
              <a:spcBef>
                <a:spcPts val="600"/>
              </a:spcBef>
            </a:pPr>
            <a:r>
              <a:rPr lang="en-US" sz="2000" dirty="0" smtClean="0">
                <a:hlinkClick r:id="rId3"/>
              </a:rPr>
              <a:t>www.microsoft.com/teched</a:t>
            </a:r>
            <a:r>
              <a:rPr lang="en-US" sz="2000" dirty="0" smtClean="0"/>
              <a:t> </a:t>
            </a:r>
          </a:p>
          <a:p>
            <a:pPr marL="0" lvl="1" indent="0">
              <a:lnSpc>
                <a:spcPct val="100000"/>
              </a:lnSpc>
              <a:spcBef>
                <a:spcPts val="0"/>
              </a:spcBef>
              <a:buNone/>
              <a:tabLst>
                <a:tab pos="1828800" algn="l"/>
              </a:tabLst>
            </a:pPr>
            <a:r>
              <a:rPr lang="en-US" dirty="0" err="1" smtClean="0"/>
              <a:t>Tech·Talks</a:t>
            </a:r>
            <a:r>
              <a:rPr lang="en-US" dirty="0" smtClean="0"/>
              <a:t>	</a:t>
            </a:r>
            <a:r>
              <a:rPr lang="en-US" dirty="0" err="1" smtClean="0"/>
              <a:t>Tech·Ed</a:t>
            </a:r>
            <a:r>
              <a:rPr lang="en-US" dirty="0" smtClean="0"/>
              <a:t> Bloggers</a:t>
            </a:r>
          </a:p>
          <a:p>
            <a:pPr marL="0" lvl="1" indent="0">
              <a:lnSpc>
                <a:spcPct val="100000"/>
              </a:lnSpc>
              <a:spcBef>
                <a:spcPts val="0"/>
              </a:spcBef>
              <a:buNone/>
              <a:tabLst>
                <a:tab pos="1828800" algn="l"/>
              </a:tabLst>
            </a:pPr>
            <a:r>
              <a:rPr lang="en-US" dirty="0" smtClean="0"/>
              <a:t>Live Simulcasts	Virtual Labs</a:t>
            </a:r>
          </a:p>
        </p:txBody>
      </p:sp>
      <p:sp>
        <p:nvSpPr>
          <p:cNvPr id="37" name="Rectangle 36"/>
          <p:cNvSpPr/>
          <p:nvPr userDrawn="1"/>
        </p:nvSpPr>
        <p:spPr>
          <a:xfrm>
            <a:off x="803275" y="4419600"/>
            <a:ext cx="6324600" cy="1354217"/>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4"/>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sz="2000" dirty="0" smtClean="0">
                <a:latin typeface="Calibri" pitchFamily="34" charset="0"/>
              </a:rPr>
              <a:t>Evaluation licenses, pre-released </a:t>
            </a:r>
            <a:br>
              <a:rPr lang="en-US" sz="2000" dirty="0" smtClean="0">
                <a:latin typeface="Calibri" pitchFamily="34" charset="0"/>
              </a:rPr>
            </a:br>
            <a:r>
              <a:rPr lang="en-US" sz="2000" dirty="0" smtClean="0">
                <a:latin typeface="Calibri" pitchFamily="34" charset="0"/>
              </a:rPr>
              <a:t>products, and MORE!</a:t>
            </a:r>
          </a:p>
        </p:txBody>
      </p:sp>
      <p:pic>
        <p:nvPicPr>
          <p:cNvPr id="38" name="Picture 2"/>
          <p:cNvPicPr>
            <a:picLocks noChangeAspect="1" noChangeArrowheads="1"/>
          </p:cNvPicPr>
          <p:nvPr userDrawn="1"/>
        </p:nvPicPr>
        <p:blipFill>
          <a:blip r:embed="rId5" cstate="email"/>
          <a:srcRect/>
          <a:stretch>
            <a:fillRect/>
          </a:stretch>
        </p:blipFill>
        <p:spPr bwMode="auto">
          <a:xfrm>
            <a:off x="4384675" y="2133600"/>
            <a:ext cx="4212524" cy="3209544"/>
          </a:xfrm>
          <a:prstGeom prst="rect">
            <a:avLst/>
          </a:prstGeom>
          <a:noFill/>
          <a:ln>
            <a:noFill/>
          </a:ln>
          <a:effectLst>
            <a:glow rad="101600">
              <a:schemeClr val="accent6">
                <a:satMod val="175000"/>
                <a:alpha val="40000"/>
              </a:schemeClr>
            </a:glow>
            <a:reflection blurRad="6350" stA="52000" endA="300" endPos="35000" dir="5400000" sy="-100000" algn="bl" rotWithShape="0"/>
          </a:effectLst>
          <a:scene3d>
            <a:camera prst="perspectiveHeroicExtremeLeftFacing" fov="3000000">
              <a:rot lat="777496" lon="1390288" rev="21572207"/>
            </a:camera>
            <a:lightRig rig="threePt" dir="t"/>
          </a:scene3d>
        </p:spPr>
      </p:pic>
      <p:pic>
        <p:nvPicPr>
          <p:cNvPr id="39" name="Picture 38" descr="TechEd_online.png"/>
          <p:cNvPicPr>
            <a:picLocks noChangeAspect="1"/>
          </p:cNvPicPr>
          <p:nvPr userDrawn="1"/>
        </p:nvPicPr>
        <p:blipFill>
          <a:blip r:embed="rId6"/>
          <a:stretch>
            <a:fillRect/>
          </a:stretch>
        </p:blipFill>
        <p:spPr bwMode="invGray">
          <a:xfrm>
            <a:off x="879475" y="1209675"/>
            <a:ext cx="2409825" cy="1076325"/>
          </a:xfrm>
          <a:prstGeom prst="rect">
            <a:avLst/>
          </a:prstGeom>
        </p:spPr>
      </p:pic>
      <p:sp>
        <p:nvSpPr>
          <p:cNvPr id="41" name="Rectangle 40"/>
          <p:cNvSpPr/>
          <p:nvPr userDrawn="1"/>
        </p:nvSpPr>
        <p:spPr>
          <a:xfrm>
            <a:off x="733425" y="228600"/>
            <a:ext cx="7194214" cy="830997"/>
          </a:xfrm>
          <a:prstGeom prst="rect">
            <a:avLst/>
          </a:prstGeom>
        </p:spPr>
        <p:txBody>
          <a:bodyPr wrap="none">
            <a:spAutoFit/>
          </a:bodyPr>
          <a:lstStyle/>
          <a:p>
            <a:r>
              <a:rPr kumimoji="0" lang="en-US" sz="4800" b="0" i="0" u="none" strike="noStrike" kern="1200" cap="none" spc="-100" normalizeH="0" baseline="0" noProof="0" dirty="0" smtClean="0">
                <a:ln w="3175">
                  <a:noFill/>
                </a:ln>
                <a:solidFill>
                  <a:srgbClr val="FFFFFF"/>
                </a:solidFill>
                <a:effectLst/>
                <a:uLnTx/>
                <a:uFillTx/>
                <a:latin typeface="Calibri" pitchFamily="34" charset="0"/>
                <a:ea typeface="+mn-ea"/>
                <a:cs typeface="Arial" charset="0"/>
              </a:rPr>
              <a:t>Resources for IT Professionals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34"/>
                                        </p:tgtEl>
                                      </p:cBhvr>
                                    </p:animEffect>
                                    <p:set>
                                      <p:cBhvr>
                                        <p:cTn id="12" dur="1" fill="hold">
                                          <p:stCondLst>
                                            <p:cond delay="1999"/>
                                          </p:stCondLst>
                                        </p:cTn>
                                        <p:tgtEl>
                                          <p:spTgt spid="34"/>
                                        </p:tgtEl>
                                        <p:attrNameLst>
                                          <p:attrName>style.visibility</p:attrName>
                                        </p:attrNameLst>
                                      </p:cBhvr>
                                      <p:to>
                                        <p:strVal val="hidden"/>
                                      </p:to>
                                    </p:set>
                                  </p:childTnLst>
                                </p:cTn>
                              </p:par>
                              <p:par>
                                <p:cTn id="13" presetID="1" presetClass="entr" presetSubtype="0" fill="hold" grpId="0" nodeType="withEffect">
                                  <p:stCondLst>
                                    <p:cond delay="80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800"/>
                                  </p:stCondLst>
                                  <p:childTnLst>
                                    <p:set>
                                      <p:cBhvr>
                                        <p:cTn id="16" dur="1" fill="hold">
                                          <p:stCondLst>
                                            <p:cond delay="0"/>
                                          </p:stCondLst>
                                        </p:cTn>
                                        <p:tgtEl>
                                          <p:spTgt spid="29"/>
                                        </p:tgtEl>
                                        <p:attrNameLst>
                                          <p:attrName>style.visibility</p:attrName>
                                        </p:attrNameLst>
                                      </p:cBhvr>
                                      <p:to>
                                        <p:strVal val="visible"/>
                                      </p:to>
                                    </p:set>
                                  </p:childTnLst>
                                </p:cTn>
                              </p:par>
                              <p:par>
                                <p:cTn id="17" presetID="10" presetClass="exit" presetSubtype="0" fill="hold" grpId="1" nodeType="withEffect">
                                  <p:stCondLst>
                                    <p:cond delay="1000"/>
                                  </p:stCondLst>
                                  <p:childTnLst>
                                    <p:animEffect transition="out" filter="fade">
                                      <p:cBhvr>
                                        <p:cTn id="18" dur="2000"/>
                                        <p:tgtEl>
                                          <p:spTgt spid="35"/>
                                        </p:tgtEl>
                                      </p:cBhvr>
                                    </p:animEffect>
                                    <p:set>
                                      <p:cBhvr>
                                        <p:cTn id="19" dur="1" fill="hold">
                                          <p:stCondLst>
                                            <p:cond delay="19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5" grpId="1"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lated Conten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55559"/>
            <a:ext cx="8385048" cy="62438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Sessions (session codes and titles)</a:t>
            </a:r>
          </a:p>
        </p:txBody>
      </p:sp>
      <p:sp>
        <p:nvSpPr>
          <p:cNvPr id="13" name="Content Placeholder 10"/>
          <p:cNvSpPr>
            <a:spLocks noGrp="1"/>
          </p:cNvSpPr>
          <p:nvPr>
            <p:ph sz="quarter" idx="12" hasCustomPrompt="1"/>
          </p:nvPr>
        </p:nvSpPr>
        <p:spPr>
          <a:xfrm>
            <a:off x="381000" y="3235238"/>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176337"/>
            <a:ext cx="8385048" cy="652569"/>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Instructor-led Labs (session codes and titles)</a:t>
            </a:r>
          </a:p>
        </p:txBody>
      </p:sp>
      <p:sp>
        <p:nvSpPr>
          <p:cNvPr id="7" name="Content Placeholder 10"/>
          <p:cNvSpPr>
            <a:spLocks noGrp="1"/>
          </p:cNvSpPr>
          <p:nvPr>
            <p:ph sz="quarter" idx="14" hasCustomPrompt="1"/>
          </p:nvPr>
        </p:nvSpPr>
        <p:spPr>
          <a:xfrm>
            <a:off x="380999" y="5084204"/>
            <a:ext cx="8385048" cy="587253"/>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Other Resources (books, websites, etc.)</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k Resource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val Slide">
    <p:spTree>
      <p:nvGrpSpPr>
        <p:cNvPr id="1" name=""/>
        <p:cNvGrpSpPr/>
        <p:nvPr/>
      </p:nvGrpSpPr>
      <p:grpSpPr>
        <a:xfrm>
          <a:off x="0" y="0"/>
          <a:ext cx="0" cy="0"/>
          <a:chOff x="0" y="0"/>
          <a:chExt cx="0" cy="0"/>
        </a:xfrm>
      </p:grpSpPr>
      <p:sp>
        <p:nvSpPr>
          <p:cNvPr id="17" name="Freeform 16"/>
          <p:cNvSpPr/>
          <p:nvPr userDrawn="1"/>
        </p:nvSpPr>
        <p:spPr bwMode="auto">
          <a:xfrm>
            <a:off x="-1" y="171450"/>
            <a:ext cx="10163175" cy="6686550"/>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tx2">
                  <a:alpha val="10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Freeform 17"/>
          <p:cNvSpPr/>
          <p:nvPr userDrawn="1"/>
        </p:nvSpPr>
        <p:spPr bwMode="auto">
          <a:xfrm>
            <a:off x="1" y="-82550"/>
            <a:ext cx="10109200" cy="6931025"/>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tx2">
                  <a:alpha val="33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0" name="Round Same Side Corner Rectangle 29"/>
          <p:cNvSpPr/>
          <p:nvPr userDrawn="1"/>
        </p:nvSpPr>
        <p:spPr bwMode="blackWhite">
          <a:xfrm rot="5400000">
            <a:off x="1429939" y="2380061"/>
            <a:ext cx="2443162" cy="5360192"/>
          </a:xfrm>
          <a:prstGeom prst="round2SameRect">
            <a:avLst>
              <a:gd name="adj1" fmla="val 50000"/>
              <a:gd name="adj2" fmla="val 0"/>
            </a:avLst>
          </a:prstGeom>
          <a:gradFill flip="none" rotWithShape="1">
            <a:gsLst>
              <a:gs pos="0">
                <a:srgbClr val="0270DB">
                  <a:alpha val="15294"/>
                </a:srgbClr>
              </a:gs>
              <a:gs pos="24000">
                <a:srgbClr val="0270DB">
                  <a:alpha val="64706"/>
                </a:srgbClr>
              </a:gs>
              <a:gs pos="35000">
                <a:srgbClr val="0270DB">
                  <a:alpha val="74902"/>
                </a:srgb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1" name="Rounded Rectangle 30"/>
          <p:cNvSpPr/>
          <p:nvPr userDrawn="1"/>
        </p:nvSpPr>
        <p:spPr bwMode="blackGray">
          <a:xfrm>
            <a:off x="1676400" y="4057650"/>
            <a:ext cx="3457575"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lvl="0" defTabSz="914099" fontAlgn="base">
              <a:lnSpc>
                <a:spcPts val="4000"/>
              </a:lnSpc>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mj-lt"/>
              </a:rPr>
              <a:t>Complete an</a:t>
            </a:r>
          </a:p>
          <a:p>
            <a:pPr lvl="0" defTabSz="914099" fontAlgn="base">
              <a:lnSpc>
                <a:spcPts val="4000"/>
              </a:lnSpc>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mj-lt"/>
              </a:rPr>
              <a:t>evaluation on</a:t>
            </a:r>
          </a:p>
          <a:p>
            <a:pPr lvl="0" defTabSz="914099" fontAlgn="base">
              <a:lnSpc>
                <a:spcPts val="4000"/>
              </a:lnSpc>
              <a:spcBef>
                <a:spcPct val="0"/>
              </a:spcBef>
              <a:spcAft>
                <a:spcPct val="0"/>
              </a:spcAft>
              <a:defRPr/>
            </a:pPr>
            <a:r>
              <a:rPr lang="en-US" sz="3600" dirty="0" err="1" smtClean="0">
                <a:solidFill>
                  <a:srgbClr val="FFFFFF"/>
                </a:solidFill>
                <a:effectLst>
                  <a:outerShdw blurRad="38100" dist="38100" dir="2700000" algn="tl">
                    <a:srgbClr val="000000">
                      <a:alpha val="43137"/>
                    </a:srgbClr>
                  </a:outerShdw>
                </a:effectLst>
                <a:latin typeface="+mj-lt"/>
              </a:rPr>
              <a:t>CommNet</a:t>
            </a:r>
            <a:r>
              <a:rPr lang="en-US" sz="3600" dirty="0" smtClean="0">
                <a:solidFill>
                  <a:srgbClr val="FFFFFF"/>
                </a:solidFill>
                <a:effectLst>
                  <a:outerShdw blurRad="38100" dist="38100" dir="2700000" algn="tl">
                    <a:srgbClr val="000000">
                      <a:alpha val="43137"/>
                    </a:srgbClr>
                  </a:outerShdw>
                </a:effectLst>
                <a:latin typeface="+mj-lt"/>
              </a:rPr>
              <a:t> and</a:t>
            </a:r>
          </a:p>
          <a:p>
            <a:pPr lvl="0" defTabSz="914099" fontAlgn="base">
              <a:lnSpc>
                <a:spcPts val="4000"/>
              </a:lnSpc>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mj-lt"/>
              </a:rPr>
              <a:t>enter to win!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30"/>
                                        </p:tgtEl>
                                        <p:attrNameLst>
                                          <p:attrName>ppt_x</p:attrName>
                                          <p:attrName>ppt_y</p:attrName>
                                        </p:attrNameLst>
                                      </p:cBhvr>
                                      <p:rCtr x="125" y="0"/>
                                    </p:animMotion>
                                  </p:childTnLst>
                                </p:cTn>
                              </p:par>
                              <p:par>
                                <p:cTn id="10" presetID="10"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childTnLst>
                                </p:cTn>
                              </p:par>
                              <p:par>
                                <p:cTn id="13" presetID="64" presetClass="path" presetSubtype="0" decel="50000" fill="hold" grpId="1" nodeType="withEffect">
                                  <p:stCondLst>
                                    <p:cond delay="0"/>
                                  </p:stCondLst>
                                  <p:childTnLst>
                                    <p:animMotion origin="layout" path="M 4.16667E-6 0.33334 L 4.16667E-6 -3.33333E-6 " pathEditMode="relative" rAng="0" ptsTypes="AA">
                                      <p:cBhvr>
                                        <p:cTn id="14" dur="1000" fill="hold"/>
                                        <p:tgtEl>
                                          <p:spTgt spid="31"/>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p:bldP spid="31" grpId="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OTE layout - user must hide slide">
    <p:bg bwMode="black">
      <p:bgPr>
        <a:solidFill>
          <a:srgbClr val="40404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封面">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演讲题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Bottom_Bar_04.png"/>
          <p:cNvPicPr>
            <a:picLocks noChangeAspect="1"/>
          </p:cNvPicPr>
          <p:nvPr userDrawn="1"/>
        </p:nvPicPr>
        <p:blipFill>
          <a:blip r:embed="rId3"/>
          <a:stretch>
            <a:fillRect/>
          </a:stretch>
        </p:blipFill>
        <p:spPr>
          <a:xfrm>
            <a:off x="0" y="5741789"/>
            <a:ext cx="9144000" cy="1116211"/>
          </a:xfrm>
          <a:prstGeom prst="rect">
            <a:avLst/>
          </a:prstGeom>
        </p:spPr>
      </p:pic>
      <p:sp>
        <p:nvSpPr>
          <p:cNvPr id="2" name="Title 1"/>
          <p:cNvSpPr>
            <a:spLocks noGrp="1"/>
          </p:cNvSpPr>
          <p:nvPr>
            <p:ph type="ctrTitle"/>
          </p:nvPr>
        </p:nvSpPr>
        <p:spPr>
          <a:xfrm>
            <a:off x="1370014" y="381506"/>
            <a:ext cx="6994362" cy="1523494"/>
          </a:xfrm>
        </p:spPr>
        <p:txBody>
          <a:bodyPr anchor="b" anchorCtr="0">
            <a:noAutofit/>
          </a:bodyPr>
          <a:lstStyle>
            <a:lvl1pPr>
              <a:lnSpc>
                <a:spcPct val="90000"/>
              </a:lnSpc>
              <a:defRPr sz="48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0014" y="3657601"/>
            <a:ext cx="699436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70013" y="1905000"/>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B0DEFE"/>
                    </a:gs>
                    <a:gs pos="62000">
                      <a:srgbClr val="5DBDFF"/>
                    </a:gs>
                    <a:gs pos="88000">
                      <a:srgbClr val="0386D7"/>
                    </a:gs>
                  </a:gsLst>
                  <a:lin ang="5400000" scaled="1"/>
                  <a:tileRect/>
                </a:gradFill>
                <a:effectLst/>
                <a:uLnTx/>
                <a:uFillTx/>
                <a:latin typeface="Calibri" pitchFamily="34" charset="0"/>
                <a:ea typeface="+mn-ea"/>
                <a:cs typeface="+mn-cs"/>
              </a:defRPr>
            </a:lvl1pPr>
          </a:lstStyle>
          <a:p>
            <a:pPr lvl="0"/>
            <a:r>
              <a:rPr lang="en-US" dirty="0" smtClean="0"/>
              <a:t>click to…</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40404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404040"/>
              </a:solidFill>
              <a:effectLst/>
              <a:uLnTx/>
              <a:uFillTx/>
              <a:latin typeface="+mn-lt"/>
              <a:ea typeface="+mn-ea"/>
              <a:cs typeface="+mn-cs"/>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其他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反馈表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p:nvPicPr>
        <p:blipFill>
          <a:blip r:embed="rId3"/>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结束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p:nvPicPr>
        <p:blipFill>
          <a:blip r:embed="rId3"/>
          <a:stretch>
            <a:fillRect/>
          </a:stretch>
        </p:blipFill>
        <p:spPr>
          <a:xfrm>
            <a:off x="2035771" y="2743200"/>
            <a:ext cx="5035063" cy="1129766"/>
          </a:xfrm>
          <a:prstGeom prst="rect">
            <a:avLst/>
          </a:prstGeom>
        </p:spPr>
      </p:pic>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8" name="Picture 7" descr="ContentForgroundBlue.png"/>
          <p:cNvPicPr>
            <a:picLocks noChangeAspect="1"/>
          </p:cNvPicPr>
          <p:nvPr userDrawn="1"/>
        </p:nvPicPr>
        <p:blipFill>
          <a:blip r:embed="rId2"/>
          <a:stretch>
            <a:fillRect/>
          </a:stretch>
        </p:blipFill>
        <p:spPr>
          <a:xfrm>
            <a:off x="0" y="0"/>
            <a:ext cx="9144000" cy="6858000"/>
          </a:xfrm>
          <a:prstGeom prst="rect">
            <a:avLst/>
          </a:prstGeom>
        </p:spPr>
      </p:pic>
      <p:pic>
        <p:nvPicPr>
          <p:cNvPr id="9" name="Picture 8" descr="ContentForgroundBlue.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descr="ContentForgroundBlue.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8" name="Picture 7" descr="ContentForgroundBlue.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8" name="Picture 7" descr="ContentForgroundBlue.png"/>
          <p:cNvPicPr>
            <a:picLocks noChangeAspect="1"/>
          </p:cNvPicPr>
          <p:nvPr userDrawn="1"/>
        </p:nvPicPr>
        <p:blipFill>
          <a:blip r:embed="rId2"/>
          <a:stretch>
            <a:fillRect/>
          </a:stretch>
        </p:blipFill>
        <p:spPr>
          <a:xfrm>
            <a:off x="0" y="0"/>
            <a:ext cx="9144000" cy="6858000"/>
          </a:xfrm>
          <a:prstGeom prst="rect">
            <a:avLst/>
          </a:prstGeom>
        </p:spPr>
      </p:pic>
      <p:pic>
        <p:nvPicPr>
          <p:cNvPr id="10" name="Picture 9" descr="ContentForgroundBlue.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4" name="Picture 3" descr="ContentForgroundBlue.png"/>
          <p:cNvPicPr>
            <a:picLocks noChangeAspect="1"/>
          </p:cNvPicPr>
          <p:nvPr userDrawn="1"/>
        </p:nvPicPr>
        <p:blipFill>
          <a:blip r:embed="rId2" cstate="email"/>
          <a:srcRect/>
          <a:stretch>
            <a:fillRect/>
          </a:stretch>
        </p:blipFill>
        <p:spPr>
          <a:xfrm>
            <a:off x="0" y="5562600"/>
            <a:ext cx="9144000" cy="1295400"/>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 background developer code">
    <p:spTree>
      <p:nvGrpSpPr>
        <p:cNvPr id="1" name=""/>
        <p:cNvGrpSpPr/>
        <p:nvPr/>
      </p:nvGrpSpPr>
      <p:grpSpPr>
        <a:xfrm>
          <a:off x="0" y="0"/>
          <a:ext cx="0" cy="0"/>
          <a:chOff x="0" y="0"/>
          <a:chExt cx="0" cy="0"/>
        </a:xfrm>
      </p:grpSpPr>
      <p:pic>
        <p:nvPicPr>
          <p:cNvPr id="8" name="Picture 7" descr="code slide background.png"/>
          <p:cNvPicPr>
            <a:picLocks noChangeAspect="1"/>
          </p:cNvPicPr>
          <p:nvPr userDrawn="1"/>
        </p:nvPicPr>
        <p:blipFill>
          <a:blip r:embed="rId2"/>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3" name="Picture 2" descr="ContentForgroundBlue.png"/>
          <p:cNvPicPr>
            <a:picLocks noChangeAspect="1"/>
          </p:cNvPicPr>
          <p:nvPr userDrawn="1"/>
        </p:nvPicPr>
        <p:blipFill>
          <a:blip r:embed="rId2" cstate="email"/>
          <a:srcRect/>
          <a:stretch>
            <a:fillRect/>
          </a:stretch>
        </p:blipFill>
        <p:spPr>
          <a:xfrm>
            <a:off x="0" y="5715000"/>
            <a:ext cx="9144000" cy="1143000"/>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theme" Target="../theme/theme2.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1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5" name="Picture 4" descr="ContentForgroundBlue.png"/>
          <p:cNvPicPr>
            <a:picLocks noChangeAspect="1"/>
          </p:cNvPicPr>
          <p:nvPr/>
        </p:nvPicPr>
        <p:blipFill>
          <a:blip r:embed="rId20"/>
          <a:stretch>
            <a:fillRect/>
          </a:stretch>
        </p:blipFill>
        <p:spPr>
          <a:xfrm>
            <a:off x="0" y="0"/>
            <a:ext cx="9144000" cy="6858000"/>
          </a:xfrm>
          <a:prstGeom prst="rect">
            <a:avLst/>
          </a:prstGeom>
        </p:spPr>
      </p:pic>
      <p:pic>
        <p:nvPicPr>
          <p:cNvPr id="4" name="Picture 3" descr="ContentForgroundBlue.png"/>
          <p:cNvPicPr>
            <a:picLocks noChangeAspect="1"/>
          </p:cNvPicPr>
          <p:nvPr/>
        </p:nvPicPr>
        <p:blipFill>
          <a:blip r:embed="rId20"/>
          <a:stretch>
            <a:fillRect/>
          </a:stretch>
        </p:blipFill>
        <p:spPr>
          <a:xfrm>
            <a:off x="0" y="0"/>
            <a:ext cx="9144000" cy="6858000"/>
          </a:xfrm>
          <a:prstGeom prst="rect">
            <a:avLst/>
          </a:prstGeom>
        </p:spPr>
      </p:pic>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8" r:id="rId1"/>
    <p:sldLayoutId id="2147483739" r:id="rId2"/>
    <p:sldLayoutId id="2147483741" r:id="rId3"/>
    <p:sldLayoutId id="2147483742" r:id="rId4"/>
    <p:sldLayoutId id="2147483743" r:id="rId5"/>
    <p:sldLayoutId id="2147483744" r:id="rId6"/>
    <p:sldLayoutId id="2147483745" r:id="rId7"/>
    <p:sldLayoutId id="2147483746" r:id="rId8"/>
    <p:sldLayoutId id="2147483747" r:id="rId9"/>
    <p:sldLayoutId id="2147483757" r:id="rId10"/>
    <p:sldLayoutId id="2147483752" r:id="rId11"/>
    <p:sldLayoutId id="2147483753" r:id="rId12"/>
    <p:sldLayoutId id="2147483754" r:id="rId13"/>
    <p:sldLayoutId id="2147483755" r:id="rId14"/>
    <p:sldLayoutId id="2147483756" r:id="rId15"/>
    <p:sldLayoutId id="2147483749" r:id="rId16"/>
    <p:sldLayoutId id="2147483759" r:id="rId17"/>
  </p:sldLayoutIdLst>
  <p:transition>
    <p:fade/>
  </p:transition>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21"/>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21"/>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21"/>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21"/>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21"/>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3" r:id="rId20"/>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7.xml"/><Relationship Id="rId7" Type="http://schemas.openxmlformats.org/officeDocument/2006/relationships/image" Target="../media/image43.png"/><Relationship Id="rId2" Type="http://schemas.openxmlformats.org/officeDocument/2006/relationships/slideLayout" Target="../slideLayouts/slideLayout23.xml"/><Relationship Id="rId1" Type="http://schemas.openxmlformats.org/officeDocument/2006/relationships/vmlDrawing" Target="../drawings/vmlDrawing2.vml"/><Relationship Id="rId6" Type="http://schemas.openxmlformats.org/officeDocument/2006/relationships/image" Target="../media/image42.png"/><Relationship Id="rId5" Type="http://schemas.openxmlformats.org/officeDocument/2006/relationships/image" Target="../media/image28.png"/><Relationship Id="rId10" Type="http://schemas.openxmlformats.org/officeDocument/2006/relationships/image" Target="../media/image45.png"/><Relationship Id="rId4" Type="http://schemas.openxmlformats.org/officeDocument/2006/relationships/image" Target="../media/image41.png"/><Relationship Id="rId9"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23.xml"/><Relationship Id="rId5" Type="http://schemas.openxmlformats.org/officeDocument/2006/relationships/image" Target="../media/image53.pn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8" Type="http://schemas.openxmlformats.org/officeDocument/2006/relationships/image" Target="../media/image55.gif"/><Relationship Id="rId3" Type="http://schemas.openxmlformats.org/officeDocument/2006/relationships/notesSlide" Target="../notesSlides/notesSlide26.xml"/><Relationship Id="rId7" Type="http://schemas.openxmlformats.org/officeDocument/2006/relationships/image" Target="../media/image42.png"/><Relationship Id="rId2" Type="http://schemas.openxmlformats.org/officeDocument/2006/relationships/slideLayout" Target="../slideLayouts/slideLayout23.xml"/><Relationship Id="rId1" Type="http://schemas.openxmlformats.org/officeDocument/2006/relationships/tags" Target="../tags/tag1.xml"/><Relationship Id="rId6" Type="http://schemas.openxmlformats.org/officeDocument/2006/relationships/image" Target="../media/image54.png"/><Relationship Id="rId11" Type="http://schemas.openxmlformats.org/officeDocument/2006/relationships/image" Target="../media/image56.png"/><Relationship Id="rId5" Type="http://schemas.openxmlformats.org/officeDocument/2006/relationships/image" Target="../media/image28.png"/><Relationship Id="rId10" Type="http://schemas.openxmlformats.org/officeDocument/2006/relationships/image" Target="../media/image43.png"/><Relationship Id="rId4" Type="http://schemas.openxmlformats.org/officeDocument/2006/relationships/image" Target="../media/image41.png"/><Relationship Id="rId9" Type="http://schemas.openxmlformats.org/officeDocument/2006/relationships/image" Target="../media/image45.png"/></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27.xml"/><Relationship Id="rId7" Type="http://schemas.openxmlformats.org/officeDocument/2006/relationships/image" Target="../media/image54.png"/><Relationship Id="rId2" Type="http://schemas.openxmlformats.org/officeDocument/2006/relationships/slideLayout" Target="../slideLayouts/slideLayout23.xml"/><Relationship Id="rId1" Type="http://schemas.openxmlformats.org/officeDocument/2006/relationships/tags" Target="../tags/tag2.xml"/><Relationship Id="rId6" Type="http://schemas.openxmlformats.org/officeDocument/2006/relationships/image" Target="../media/image28.png"/><Relationship Id="rId5" Type="http://schemas.openxmlformats.org/officeDocument/2006/relationships/image" Target="../media/image43.png"/><Relationship Id="rId10" Type="http://schemas.openxmlformats.org/officeDocument/2006/relationships/image" Target="../media/image55.gif"/><Relationship Id="rId4" Type="http://schemas.openxmlformats.org/officeDocument/2006/relationships/image" Target="../media/image41.png"/><Relationship Id="rId9" Type="http://schemas.openxmlformats.org/officeDocument/2006/relationships/image" Target="../media/image56.png"/></Relationships>
</file>

<file path=ppt/slides/_rels/slide2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7.png"/><Relationship Id="rId7" Type="http://schemas.openxmlformats.org/officeDocument/2006/relationships/diagramColors" Target="../diagrams/colors1.xml"/><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61.png"/><Relationship Id="rId2" Type="http://schemas.openxmlformats.org/officeDocument/2006/relationships/slideLayout" Target="../slideLayouts/slideLayout23.xml"/><Relationship Id="rId1" Type="http://schemas.openxmlformats.org/officeDocument/2006/relationships/tags" Target="../tags/tag3.xml"/><Relationship Id="rId6" Type="http://schemas.openxmlformats.org/officeDocument/2006/relationships/image" Target="../media/image43.png"/><Relationship Id="rId5" Type="http://schemas.openxmlformats.org/officeDocument/2006/relationships/image" Target="../media/image60.png"/><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3.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23.xml"/><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23.xml"/><Relationship Id="rId5" Type="http://schemas.openxmlformats.org/officeDocument/2006/relationships/image" Target="../media/image67.png"/><Relationship Id="rId4" Type="http://schemas.openxmlformats.org/officeDocument/2006/relationships/image" Target="../media/image66.png"/></Relationships>
</file>

<file path=ppt/slides/_rels/slide37.xml.rels><?xml version="1.0" encoding="UTF-8" standalone="yes"?>
<Relationships xmlns="http://schemas.openxmlformats.org/package/2006/relationships"><Relationship Id="rId8" Type="http://schemas.openxmlformats.org/officeDocument/2006/relationships/hyperlink" Target="https://www.microsoft.com/technet/community/newsgroups/dgbrowser/en-us/default.mspx?dg=microsoft.public.windows.server.clustering" TargetMode="External"/><Relationship Id="rId13" Type="http://schemas.openxmlformats.org/officeDocument/2006/relationships/hyperlink" Target="http://msevents.microsoft.com/CUI/EventDetail.aspx?EventID=1032407190&amp;Culture=en-US" TargetMode="External"/><Relationship Id="rId3" Type="http://schemas.openxmlformats.org/officeDocument/2006/relationships/hyperlink" Target="http://blogs.msdn.com/clustering/" TargetMode="External"/><Relationship Id="rId7" Type="http://schemas.openxmlformats.org/officeDocument/2006/relationships/hyperlink" Target="http://social.technet.microsoft.com/Forums/en-US/windowsserver2008r2highavailability/threads/" TargetMode="External"/><Relationship Id="rId12" Type="http://schemas.openxmlformats.org/officeDocument/2006/relationships/hyperlink" Target="http://technet.microsoft.com/en-us/library/cc755009.aspx" TargetMode="External"/><Relationship Id="rId2" Type="http://schemas.openxmlformats.org/officeDocument/2006/relationships/notesSlide" Target="../notesSlides/notesSlide37.xml"/><Relationship Id="rId1" Type="http://schemas.openxmlformats.org/officeDocument/2006/relationships/slideLayout" Target="../slideLayouts/slideLayout19.xml"/><Relationship Id="rId6" Type="http://schemas.openxmlformats.org/officeDocument/2006/relationships/hyperlink" Target="http://forums.technet.microsoft.com/en-US/winserverClustering/threads/" TargetMode="External"/><Relationship Id="rId11" Type="http://schemas.openxmlformats.org/officeDocument/2006/relationships/hyperlink" Target="http://technet.microsoft.com/en-us/library/cc772178.aspx" TargetMode="External"/><Relationship Id="rId5" Type="http://schemas.openxmlformats.org/officeDocument/2006/relationships/hyperlink" Target="http://www.microsoft.com/windowsserver2008/en/us/clustering-resources.aspx" TargetMode="External"/><Relationship Id="rId15" Type="http://schemas.openxmlformats.org/officeDocument/2006/relationships/hyperlink" Target="http://msevents.microsoft.com/CUI/EventDetail.aspx?EventID=1032407238&amp;Culture=en-US" TargetMode="External"/><Relationship Id="rId10" Type="http://schemas.openxmlformats.org/officeDocument/2006/relationships/hyperlink" Target="http://technet.microsoft.com/en-us/library/cc732478.aspx" TargetMode="External"/><Relationship Id="rId4" Type="http://schemas.openxmlformats.org/officeDocument/2006/relationships/hyperlink" Target="http://www.microsoft.com/windowsserver2008/en/us/clustering-home.aspx" TargetMode="External"/><Relationship Id="rId9" Type="http://schemas.openxmlformats.org/officeDocument/2006/relationships/hyperlink" Target="http://technet.microsoft.com/en-us/library/dd197477.aspx" TargetMode="External"/><Relationship Id="rId14" Type="http://schemas.openxmlformats.org/officeDocument/2006/relationships/hyperlink" Target="http://msevents.microsoft.com/CUI/EventDetail.aspx?EventID=1032407222&amp;Culture=en-US"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9.png"/><Relationship Id="rId3" Type="http://schemas.openxmlformats.org/officeDocument/2006/relationships/notesSlide" Target="../notesSlides/notesSlide9.xml"/><Relationship Id="rId7" Type="http://schemas.openxmlformats.org/officeDocument/2006/relationships/oleObject" Target="../embeddings/oleObject3.bin"/><Relationship Id="rId12" Type="http://schemas.openxmlformats.org/officeDocument/2006/relationships/oleObject" Target="../embeddings/oleObject8.bin"/><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7.bin"/><Relationship Id="rId5" Type="http://schemas.openxmlformats.org/officeDocument/2006/relationships/oleObject" Target="../embeddings/oleObject1.bin"/><Relationship Id="rId10" Type="http://schemas.openxmlformats.org/officeDocument/2006/relationships/oleObject" Target="../embeddings/oleObject6.bin"/><Relationship Id="rId4" Type="http://schemas.openxmlformats.org/officeDocument/2006/relationships/image" Target="../media/image28.png"/><Relationship Id="rId9" Type="http://schemas.openxmlformats.org/officeDocument/2006/relationships/oleObject" Target="../embeddings/oleObject5.bin"/><Relationship Id="rId1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只读群集访问</a:t>
            </a:r>
            <a:endParaRPr lang="en-US" dirty="0"/>
          </a:p>
        </p:txBody>
      </p:sp>
      <p:sp>
        <p:nvSpPr>
          <p:cNvPr id="3" name="Content Placeholder 2"/>
          <p:cNvSpPr>
            <a:spLocks noGrp="1"/>
          </p:cNvSpPr>
          <p:nvPr>
            <p:ph idx="1"/>
          </p:nvPr>
        </p:nvSpPr>
        <p:spPr/>
        <p:txBody>
          <a:bodyPr>
            <a:normAutofit/>
          </a:bodyPr>
          <a:lstStyle/>
          <a:p>
            <a:r>
              <a:rPr lang="zh-CN" altLang="en-US" dirty="0" smtClean="0"/>
              <a:t>到目前为止管理群集只有完全控制或不能访问两种权限</a:t>
            </a:r>
            <a:endParaRPr lang="en-US" altLang="zh-CN" dirty="0" smtClean="0"/>
          </a:p>
          <a:p>
            <a:r>
              <a:rPr lang="en-US" altLang="zh-CN" dirty="0" smtClean="0"/>
              <a:t>Windows Server 2008 R2</a:t>
            </a:r>
            <a:r>
              <a:rPr lang="zh-CN" altLang="en-US" dirty="0" smtClean="0"/>
              <a:t>中只读访问已经可用，用来进行报表和监视</a:t>
            </a:r>
            <a:endParaRPr lang="en-US" dirty="0" smtClean="0"/>
          </a:p>
          <a:p>
            <a:r>
              <a:rPr lang="zh-CN" altLang="en-US" dirty="0" smtClean="0"/>
              <a:t>较少了特权级</a:t>
            </a:r>
            <a:endParaRPr lang="en-US" dirty="0" smtClean="0"/>
          </a:p>
          <a:p>
            <a:pPr lvl="1"/>
            <a:r>
              <a:rPr lang="zh-CN" altLang="en-US" dirty="0" smtClean="0"/>
              <a:t>查看群集</a:t>
            </a:r>
            <a:endParaRPr lang="en-US" dirty="0" smtClean="0"/>
          </a:p>
          <a:p>
            <a:pPr lvl="1"/>
            <a:r>
              <a:rPr lang="zh-CN" altLang="en-US" dirty="0" smtClean="0"/>
              <a:t>不允许操作</a:t>
            </a:r>
            <a:endParaRPr lang="en-US" dirty="0" smtClean="0"/>
          </a:p>
          <a:p>
            <a:pPr lvl="1"/>
            <a:r>
              <a:rPr lang="zh-CN" altLang="en-US" dirty="0" smtClean="0"/>
              <a:t>最小化风险</a:t>
            </a:r>
            <a:endParaRPr lang="en-US" dirty="0" smtClean="0"/>
          </a:p>
          <a:p>
            <a:r>
              <a:rPr lang="zh-CN" altLang="en-US" dirty="0" smtClean="0"/>
              <a:t>改进了安全性</a:t>
            </a:r>
            <a:endParaRPr lang="en-US" dirty="0" smtClean="0"/>
          </a:p>
          <a:p>
            <a:r>
              <a:rPr lang="en-US" dirty="0" err="1" smtClean="0"/>
              <a:t>PowerShell</a:t>
            </a:r>
            <a:r>
              <a:rPr lang="zh-CN" altLang="en-US" dirty="0" smtClean="0"/>
              <a:t>支持</a:t>
            </a:r>
            <a:endParaRPr lang="en-US" dirty="0" smtClean="0"/>
          </a:p>
          <a:p>
            <a:endParaRPr lang="en-US" dirty="0" smtClean="0"/>
          </a:p>
        </p:txBody>
      </p:sp>
      <p:pic>
        <p:nvPicPr>
          <p:cNvPr id="5" name="Picture 6"/>
          <p:cNvPicPr/>
          <p:nvPr/>
        </p:nvPicPr>
        <p:blipFill>
          <a:blip r:embed="rId3" cstate="print"/>
          <a:srcRect/>
          <a:stretch>
            <a:fillRect/>
          </a:stretch>
        </p:blipFill>
        <p:spPr bwMode="auto">
          <a:xfrm>
            <a:off x="2925147" y="2503714"/>
            <a:ext cx="3515216" cy="3120826"/>
          </a:xfrm>
          <a:prstGeom prst="rect">
            <a:avLst/>
          </a:prstGeom>
          <a:noFill/>
          <a:ln w="9525">
            <a:noFill/>
            <a:miter lim="800000"/>
            <a:headEnd/>
            <a:tailEnd/>
          </a:ln>
        </p:spPr>
      </p:pic>
      <p:pic>
        <p:nvPicPr>
          <p:cNvPr id="6" name="Picture 8"/>
          <p:cNvPicPr/>
          <p:nvPr/>
        </p:nvPicPr>
        <p:blipFill>
          <a:blip r:embed="rId4" cstate="print"/>
          <a:srcRect/>
          <a:stretch>
            <a:fillRect/>
          </a:stretch>
        </p:blipFill>
        <p:spPr bwMode="auto">
          <a:xfrm>
            <a:off x="6483053" y="2503708"/>
            <a:ext cx="2642286" cy="314095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PowerShell</a:t>
            </a:r>
            <a:r>
              <a:rPr lang="zh-CN" altLang="en-US" dirty="0" smtClean="0"/>
              <a:t>支持</a:t>
            </a:r>
            <a:endParaRPr lang="en-US" dirty="0"/>
          </a:p>
        </p:txBody>
      </p:sp>
      <p:sp>
        <p:nvSpPr>
          <p:cNvPr id="3" name="Content Placeholder 2"/>
          <p:cNvSpPr>
            <a:spLocks noGrp="1"/>
          </p:cNvSpPr>
          <p:nvPr>
            <p:ph idx="1"/>
          </p:nvPr>
        </p:nvSpPr>
        <p:spPr/>
        <p:txBody>
          <a:bodyPr>
            <a:normAutofit/>
          </a:bodyPr>
          <a:lstStyle/>
          <a:p>
            <a:r>
              <a:rPr lang="zh-CN" altLang="en-US" dirty="0" smtClean="0"/>
              <a:t>命令行，脚本语言和可编程接口</a:t>
            </a:r>
            <a:endParaRPr lang="en-US" dirty="0" smtClean="0"/>
          </a:p>
          <a:p>
            <a:r>
              <a:rPr lang="zh-CN" altLang="en-US" dirty="0" smtClean="0"/>
              <a:t>改进的管理能力</a:t>
            </a:r>
            <a:endParaRPr lang="en-US" dirty="0" smtClean="0"/>
          </a:p>
          <a:p>
            <a:pPr lvl="1"/>
            <a:r>
              <a:rPr lang="zh-CN" altLang="en-US" dirty="0" smtClean="0"/>
              <a:t>执行验证</a:t>
            </a:r>
            <a:endParaRPr lang="en-US" dirty="0" smtClean="0"/>
          </a:p>
          <a:p>
            <a:pPr lvl="1"/>
            <a:r>
              <a:rPr lang="zh-CN" altLang="en-US" dirty="0" smtClean="0"/>
              <a:t>轻松创建群集和高可用性角色</a:t>
            </a:r>
            <a:endParaRPr lang="en-US" dirty="0" smtClean="0"/>
          </a:p>
          <a:p>
            <a:pPr lvl="1"/>
            <a:r>
              <a:rPr lang="zh-CN" altLang="en-US" dirty="0" smtClean="0"/>
              <a:t>管理</a:t>
            </a:r>
            <a:r>
              <a:rPr lang="en-US" altLang="zh-CN" dirty="0" smtClean="0"/>
              <a:t>Hyper-V</a:t>
            </a:r>
            <a:r>
              <a:rPr lang="zh-CN" altLang="en-US" dirty="0" smtClean="0"/>
              <a:t>和</a:t>
            </a:r>
            <a:r>
              <a:rPr lang="en-US" altLang="zh-CN" dirty="0" smtClean="0"/>
              <a:t>CSV</a:t>
            </a:r>
            <a:endParaRPr dirty="0" smtClean="0"/>
          </a:p>
          <a:p>
            <a:pPr lvl="1"/>
            <a:r>
              <a:rPr lang="zh-CN" altLang="en-US" dirty="0" smtClean="0"/>
              <a:t>生成附属报告</a:t>
            </a:r>
            <a:endParaRPr lang="en-US" dirty="0" smtClean="0"/>
          </a:p>
          <a:p>
            <a:r>
              <a:rPr lang="zh-CN" altLang="en-US" dirty="0" smtClean="0"/>
              <a:t>将</a:t>
            </a:r>
            <a:r>
              <a:rPr lang="en-US" dirty="0" smtClean="0"/>
              <a:t>cluster.exe</a:t>
            </a:r>
            <a:r>
              <a:rPr lang="zh-CN" altLang="en-US" dirty="0" smtClean="0"/>
              <a:t>替换成</a:t>
            </a:r>
            <a:r>
              <a:rPr lang="en-US" dirty="0" smtClean="0"/>
              <a:t> cluster CLI tool</a:t>
            </a:r>
            <a:endParaRPr dirty="0" smtClean="0"/>
          </a:p>
        </p:txBody>
      </p:sp>
      <p:pic>
        <p:nvPicPr>
          <p:cNvPr id="6" name="Picture 5" descr="powershell.bmp"/>
          <p:cNvPicPr>
            <a:picLocks noChangeAspect="1"/>
          </p:cNvPicPr>
          <p:nvPr/>
        </p:nvPicPr>
        <p:blipFill>
          <a:blip r:embed="rId3"/>
          <a:stretch>
            <a:fillRect/>
          </a:stretch>
        </p:blipFill>
        <p:spPr>
          <a:xfrm>
            <a:off x="6982349" y="2124622"/>
            <a:ext cx="1650735" cy="1166898"/>
          </a:xfrm>
          <a:prstGeom prst="rect">
            <a:avLst/>
          </a:prstGeom>
        </p:spPr>
      </p:pic>
      <p:pic>
        <p:nvPicPr>
          <p:cNvPr id="207873" name="Picture 1"/>
          <p:cNvPicPr>
            <a:picLocks noChangeAspect="1" noChangeArrowheads="1"/>
          </p:cNvPicPr>
          <p:nvPr/>
        </p:nvPicPr>
        <p:blipFill>
          <a:blip r:embed="rId4"/>
          <a:srcRect/>
          <a:stretch>
            <a:fillRect/>
          </a:stretch>
        </p:blipFill>
        <p:spPr bwMode="auto">
          <a:xfrm>
            <a:off x="1898938" y="4968485"/>
            <a:ext cx="5466568" cy="90184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网络增强</a:t>
            </a:r>
            <a:endParaRPr lang="en-US" dirty="0"/>
          </a:p>
        </p:txBody>
      </p:sp>
      <p:sp>
        <p:nvSpPr>
          <p:cNvPr id="3" name="Content Placeholder 2"/>
          <p:cNvSpPr>
            <a:spLocks noGrp="1"/>
          </p:cNvSpPr>
          <p:nvPr>
            <p:ph idx="1"/>
          </p:nvPr>
        </p:nvSpPr>
        <p:spPr>
          <a:xfrm>
            <a:off x="457200" y="1133675"/>
            <a:ext cx="8229600" cy="4525963"/>
          </a:xfrm>
        </p:spPr>
        <p:txBody>
          <a:bodyPr/>
          <a:lstStyle/>
          <a:p>
            <a:r>
              <a:rPr lang="zh-CN" altLang="en-US" dirty="0" smtClean="0"/>
              <a:t>可定制性的网络优先级</a:t>
            </a:r>
            <a:endParaRPr lang="en-US" dirty="0" smtClean="0"/>
          </a:p>
          <a:p>
            <a:pPr lvl="1"/>
            <a:r>
              <a:rPr lang="zh-CN" altLang="en-US" dirty="0" smtClean="0"/>
              <a:t>规划您群集的内部网络</a:t>
            </a:r>
            <a:endParaRPr lang="en-US" dirty="0" smtClean="0"/>
          </a:p>
          <a:p>
            <a:pPr lvl="1"/>
            <a:r>
              <a:rPr lang="zh-CN" altLang="en-US" dirty="0" smtClean="0"/>
              <a:t>帮助启用</a:t>
            </a:r>
            <a:r>
              <a:rPr lang="en-US" dirty="0" smtClean="0"/>
              <a:t>CSV</a:t>
            </a:r>
          </a:p>
        </p:txBody>
      </p:sp>
      <p:pic>
        <p:nvPicPr>
          <p:cNvPr id="5" name="Picture 4" descr="csv network prioritization.jpg"/>
          <p:cNvPicPr>
            <a:picLocks noChangeAspect="1"/>
          </p:cNvPicPr>
          <p:nvPr/>
        </p:nvPicPr>
        <p:blipFill>
          <a:blip r:embed="rId3"/>
          <a:stretch>
            <a:fillRect/>
          </a:stretch>
        </p:blipFill>
        <p:spPr>
          <a:xfrm>
            <a:off x="795337" y="3092021"/>
            <a:ext cx="7553325" cy="2266950"/>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err="1" smtClean="0"/>
              <a:t>PowerShell</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CN" altLang="en-US" dirty="0" smtClean="0"/>
              <a:t>高可用性角色和功能</a:t>
            </a:r>
            <a:endParaRPr lang="en-US" dirty="0"/>
          </a:p>
        </p:txBody>
      </p:sp>
      <p:sp>
        <p:nvSpPr>
          <p:cNvPr id="3" name="Content Placeholder 2"/>
          <p:cNvSpPr>
            <a:spLocks noGrp="1"/>
          </p:cNvSpPr>
          <p:nvPr>
            <p:ph idx="1"/>
          </p:nvPr>
        </p:nvSpPr>
        <p:spPr>
          <a:xfrm>
            <a:off x="457200" y="1133675"/>
            <a:ext cx="4849091" cy="5257800"/>
          </a:xfrm>
        </p:spPr>
        <p:txBody>
          <a:bodyPr numCol="1">
            <a:normAutofit fontScale="40000" lnSpcReduction="20000"/>
          </a:bodyPr>
          <a:lstStyle/>
          <a:p>
            <a:r>
              <a:rPr lang="zh-CN" altLang="en-US" sz="6000" b="1" dirty="0" smtClean="0"/>
              <a:t>常用</a:t>
            </a:r>
            <a:endParaRPr lang="en-US" sz="6000" b="1" dirty="0" smtClean="0"/>
          </a:p>
          <a:p>
            <a:pPr lvl="1"/>
            <a:r>
              <a:rPr lang="en-US" sz="6000" dirty="0" smtClean="0"/>
              <a:t>Hyper-V</a:t>
            </a:r>
          </a:p>
          <a:p>
            <a:pPr lvl="1"/>
            <a:r>
              <a:rPr lang="en-US" sz="6000" dirty="0" smtClean="0"/>
              <a:t>Exchange</a:t>
            </a:r>
          </a:p>
          <a:p>
            <a:pPr lvl="1"/>
            <a:r>
              <a:rPr lang="en-US" sz="6000" dirty="0" smtClean="0"/>
              <a:t>File Server</a:t>
            </a:r>
          </a:p>
          <a:p>
            <a:pPr lvl="1"/>
            <a:r>
              <a:rPr lang="en-US" sz="6000" dirty="0" smtClean="0"/>
              <a:t>Print</a:t>
            </a:r>
          </a:p>
          <a:p>
            <a:pPr lvl="1"/>
            <a:r>
              <a:rPr lang="en-US" sz="6000" dirty="0" smtClean="0"/>
              <a:t>SQL</a:t>
            </a:r>
          </a:p>
          <a:p>
            <a:pPr lvl="1"/>
            <a:endParaRPr lang="en-US" sz="6000" dirty="0" smtClean="0"/>
          </a:p>
          <a:p>
            <a:r>
              <a:rPr lang="en-US" altLang="zh-CN" sz="6000" b="1" dirty="0" smtClean="0"/>
              <a:t>R2</a:t>
            </a:r>
            <a:r>
              <a:rPr lang="zh-CN" altLang="en-US" sz="6000" b="1" dirty="0" smtClean="0"/>
              <a:t>中新增角色</a:t>
            </a:r>
            <a:endParaRPr lang="en-US" sz="6000" b="1" dirty="0" smtClean="0"/>
          </a:p>
          <a:p>
            <a:pPr lvl="1"/>
            <a:r>
              <a:rPr lang="en-US" sz="6000" dirty="0" smtClean="0"/>
              <a:t>DFS-R</a:t>
            </a:r>
          </a:p>
          <a:p>
            <a:pPr lvl="1"/>
            <a:r>
              <a:rPr lang="zh-CN" altLang="en-US" sz="6000" dirty="0" smtClean="0"/>
              <a:t>远程桌面</a:t>
            </a:r>
            <a:endParaRPr lang="en-US" sz="6000" dirty="0" smtClean="0"/>
          </a:p>
          <a:p>
            <a:pPr lvl="1"/>
            <a:endParaRPr lang="en-US" sz="6000" dirty="0" smtClean="0">
              <a:latin typeface="+mn-ea"/>
            </a:endParaRPr>
          </a:p>
          <a:p>
            <a:r>
              <a:rPr lang="zh-CN" altLang="en-US" sz="6000" b="1" dirty="0" smtClean="0">
                <a:latin typeface="+mn-ea"/>
              </a:rPr>
              <a:t>第三方</a:t>
            </a:r>
            <a:endParaRPr lang="en-US" sz="6000" b="1" dirty="0" smtClean="0">
              <a:latin typeface="+mn-ea"/>
            </a:endParaRPr>
          </a:p>
          <a:p>
            <a:pPr lvl="1"/>
            <a:r>
              <a:rPr lang="zh-CN" altLang="en-US" sz="6000" dirty="0" smtClean="0">
                <a:latin typeface="+mn-ea"/>
              </a:rPr>
              <a:t>多种不同的角色</a:t>
            </a:r>
            <a:endParaRPr lang="en-US" sz="6000" dirty="0" smtClean="0">
              <a:latin typeface="+mn-ea"/>
            </a:endParaRPr>
          </a:p>
          <a:p>
            <a:pPr lvl="1"/>
            <a:endParaRPr lang="en-US" sz="2800" dirty="0" smtClean="0"/>
          </a:p>
          <a:p>
            <a:pPr lvl="1"/>
            <a:endParaRPr lang="en-US" dirty="0" smtClean="0"/>
          </a:p>
          <a:p>
            <a:pPr lvl="1"/>
            <a:endParaRPr lang="en-US" sz="2800" dirty="0" smtClean="0"/>
          </a:p>
          <a:p>
            <a:pPr lvl="1"/>
            <a:endParaRPr lang="en-US" dirty="0" smtClean="0"/>
          </a:p>
        </p:txBody>
      </p:sp>
      <p:sp>
        <p:nvSpPr>
          <p:cNvPr id="4" name="Content Placeholder 3"/>
          <p:cNvSpPr>
            <a:spLocks noGrp="1"/>
          </p:cNvSpPr>
          <p:nvPr>
            <p:ph sz="half" idx="4294967295"/>
          </p:nvPr>
        </p:nvSpPr>
        <p:spPr>
          <a:xfrm>
            <a:off x="4558145" y="1155022"/>
            <a:ext cx="4585856" cy="5292436"/>
          </a:xfrm>
          <a:prstGeom prst="rect">
            <a:avLst/>
          </a:prstGeom>
        </p:spPr>
        <p:txBody>
          <a:bodyPr numCol="1">
            <a:normAutofit/>
          </a:bodyPr>
          <a:lstStyle/>
          <a:p>
            <a:pPr>
              <a:lnSpc>
                <a:spcPct val="80000"/>
              </a:lnSpc>
              <a:buFont typeface="Wingdings" pitchFamily="2" charset="2"/>
              <a:buChar char="l"/>
            </a:pPr>
            <a:r>
              <a:rPr lang="zh-CN" altLang="en-US" sz="2300" b="1" dirty="0" smtClean="0">
                <a:solidFill>
                  <a:schemeClr val="accent1"/>
                </a:solidFill>
              </a:rPr>
              <a:t>其它</a:t>
            </a:r>
            <a:endParaRPr lang="en-US" altLang="en-US" sz="2300" b="1" dirty="0" smtClean="0">
              <a:solidFill>
                <a:schemeClr val="accent1"/>
              </a:solidFill>
            </a:endParaRPr>
          </a:p>
          <a:p>
            <a:pPr lvl="1">
              <a:lnSpc>
                <a:spcPct val="80000"/>
              </a:lnSpc>
              <a:buClr>
                <a:schemeClr val="bg1">
                  <a:lumMod val="50000"/>
                </a:schemeClr>
              </a:buClr>
              <a:buFont typeface="Wingdings" pitchFamily="2" charset="2"/>
              <a:buChar char="l"/>
            </a:pPr>
            <a:r>
              <a:rPr lang="en-US" altLang="en-US" sz="2400" dirty="0" smtClean="0"/>
              <a:t>DFS-Namespace</a:t>
            </a:r>
          </a:p>
          <a:p>
            <a:pPr lvl="1">
              <a:lnSpc>
                <a:spcPct val="80000"/>
              </a:lnSpc>
              <a:buClr>
                <a:schemeClr val="bg1">
                  <a:lumMod val="50000"/>
                </a:schemeClr>
              </a:buClr>
              <a:buFont typeface="Wingdings" pitchFamily="2" charset="2"/>
              <a:buChar char="l"/>
            </a:pPr>
            <a:r>
              <a:rPr lang="en-US" altLang="en-US" sz="2400" dirty="0" smtClean="0"/>
              <a:t>DHCP</a:t>
            </a:r>
          </a:p>
          <a:p>
            <a:pPr lvl="1">
              <a:lnSpc>
                <a:spcPct val="80000"/>
              </a:lnSpc>
              <a:buClr>
                <a:schemeClr val="bg1">
                  <a:lumMod val="50000"/>
                </a:schemeClr>
              </a:buClr>
              <a:buFont typeface="Wingdings" pitchFamily="2" charset="2"/>
              <a:buChar char="l"/>
            </a:pPr>
            <a:r>
              <a:rPr lang="en-US" altLang="en-US" sz="2400" dirty="0" smtClean="0"/>
              <a:t>DTC</a:t>
            </a:r>
          </a:p>
          <a:p>
            <a:pPr lvl="1">
              <a:lnSpc>
                <a:spcPct val="80000"/>
              </a:lnSpc>
              <a:buClr>
                <a:schemeClr val="bg1">
                  <a:lumMod val="50000"/>
                </a:schemeClr>
              </a:buClr>
              <a:buFont typeface="Wingdings" pitchFamily="2" charset="2"/>
              <a:buChar char="l"/>
            </a:pPr>
            <a:r>
              <a:rPr lang="en-US" altLang="en-US" sz="2400" dirty="0" err="1" smtClean="0"/>
              <a:t>iSNS</a:t>
            </a:r>
            <a:endParaRPr lang="en-US" altLang="en-US" sz="2400" dirty="0" smtClean="0"/>
          </a:p>
          <a:p>
            <a:pPr lvl="1">
              <a:lnSpc>
                <a:spcPct val="80000"/>
              </a:lnSpc>
              <a:buClr>
                <a:schemeClr val="bg1">
                  <a:lumMod val="50000"/>
                </a:schemeClr>
              </a:buClr>
              <a:buFont typeface="Wingdings" pitchFamily="2" charset="2"/>
              <a:buChar char="l"/>
            </a:pPr>
            <a:r>
              <a:rPr lang="en-US" altLang="en-US" sz="2400" dirty="0" smtClean="0"/>
              <a:t>MSMQ</a:t>
            </a:r>
          </a:p>
          <a:p>
            <a:pPr lvl="1">
              <a:lnSpc>
                <a:spcPct val="80000"/>
              </a:lnSpc>
              <a:buClr>
                <a:schemeClr val="bg1">
                  <a:lumMod val="50000"/>
                </a:schemeClr>
              </a:buClr>
              <a:buFont typeface="Wingdings" pitchFamily="2" charset="2"/>
              <a:buChar char="l"/>
            </a:pPr>
            <a:r>
              <a:rPr lang="en-US" altLang="en-US" sz="2400" dirty="0" smtClean="0"/>
              <a:t>NFS</a:t>
            </a:r>
          </a:p>
          <a:p>
            <a:pPr lvl="1">
              <a:lnSpc>
                <a:spcPct val="80000"/>
              </a:lnSpc>
              <a:buClr>
                <a:schemeClr val="bg1">
                  <a:lumMod val="50000"/>
                </a:schemeClr>
              </a:buClr>
              <a:buFont typeface="Wingdings" pitchFamily="2" charset="2"/>
              <a:buChar char="l"/>
            </a:pPr>
            <a:r>
              <a:rPr lang="en-US" altLang="en-US" sz="2400" dirty="0" smtClean="0"/>
              <a:t>WINS</a:t>
            </a:r>
          </a:p>
          <a:p>
            <a:pPr>
              <a:lnSpc>
                <a:spcPct val="80000"/>
              </a:lnSpc>
              <a:buFont typeface="Wingdings" pitchFamily="2" charset="2"/>
              <a:buChar char="l"/>
            </a:pPr>
            <a:r>
              <a:rPr lang="zh-CN" altLang="en-US" sz="2400" b="1" dirty="0" smtClean="0">
                <a:solidFill>
                  <a:schemeClr val="accent1"/>
                </a:solidFill>
              </a:rPr>
              <a:t>常规内容</a:t>
            </a:r>
            <a:endParaRPr lang="en-US" altLang="en-US" sz="2400" b="1" dirty="0" smtClean="0">
              <a:solidFill>
                <a:schemeClr val="accent1"/>
              </a:solidFill>
            </a:endParaRPr>
          </a:p>
          <a:p>
            <a:pPr lvl="1">
              <a:lnSpc>
                <a:spcPct val="80000"/>
              </a:lnSpc>
              <a:buClr>
                <a:schemeClr val="bg1">
                  <a:lumMod val="50000"/>
                </a:schemeClr>
              </a:buClr>
              <a:buFont typeface="Wingdings" pitchFamily="2" charset="2"/>
              <a:buChar char="l"/>
            </a:pPr>
            <a:r>
              <a:rPr lang="zh-CN" altLang="en-US" sz="2400" dirty="0" smtClean="0"/>
              <a:t>常规应用程序</a:t>
            </a:r>
            <a:endParaRPr lang="en-US" altLang="en-US" sz="2400" dirty="0" smtClean="0"/>
          </a:p>
          <a:p>
            <a:pPr lvl="1">
              <a:lnSpc>
                <a:spcPct val="80000"/>
              </a:lnSpc>
              <a:buClr>
                <a:schemeClr val="bg1">
                  <a:lumMod val="50000"/>
                </a:schemeClr>
              </a:buClr>
              <a:buFont typeface="Wingdings" pitchFamily="2" charset="2"/>
              <a:buChar char="l"/>
            </a:pPr>
            <a:r>
              <a:rPr lang="zh-CN" altLang="en-US" sz="2400" dirty="0" smtClean="0"/>
              <a:t>常规脚本</a:t>
            </a:r>
            <a:endParaRPr lang="en-US" altLang="en-US" sz="2400" dirty="0" smtClean="0"/>
          </a:p>
          <a:p>
            <a:pPr lvl="1">
              <a:lnSpc>
                <a:spcPct val="80000"/>
              </a:lnSpc>
              <a:buClr>
                <a:schemeClr val="bg1">
                  <a:lumMod val="50000"/>
                </a:schemeClr>
              </a:buClr>
              <a:buFont typeface="Wingdings" pitchFamily="2" charset="2"/>
              <a:buChar char="l"/>
            </a:pPr>
            <a:r>
              <a:rPr lang="zh-CN" altLang="en-US" sz="2400" dirty="0" smtClean="0"/>
              <a:t>常规服务</a:t>
            </a:r>
            <a:endParaRPr lang="en-US" altLang="en-US" sz="2400" dirty="0" smtClean="0"/>
          </a:p>
          <a:p>
            <a:pPr lvl="1">
              <a:lnSpc>
                <a:spcPct val="80000"/>
              </a:lnSpc>
              <a:buClr>
                <a:schemeClr val="bg1">
                  <a:lumMod val="50000"/>
                </a:schemeClr>
              </a:buClr>
              <a:buFont typeface="Wingdings" pitchFamily="2" charset="2"/>
              <a:buChar char="l"/>
            </a:pPr>
            <a:r>
              <a:rPr lang="zh-CN" altLang="en-US" sz="2400" dirty="0" smtClean="0"/>
              <a:t>其他服务器</a:t>
            </a:r>
            <a:endParaRPr lang="en-US" altLang="en-US" sz="2400" dirty="0" smtClean="0"/>
          </a:p>
          <a:p>
            <a:pPr>
              <a:lnSpc>
                <a:spcPct val="80000"/>
              </a:lnSpc>
              <a:buFont typeface="Wingdings" pitchFamily="2" charset="2"/>
              <a:buChar char="l"/>
            </a:pPr>
            <a:endParaRPr lang="en-US" altLang="en-US" sz="2300" b="1" dirty="0">
              <a:solidFill>
                <a:schemeClr val="accent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ox(in)">
                                      <p:cBhvr>
                                        <p:cTn id="7" dur="500"/>
                                        <p:tgtEl>
                                          <p:spTgt spid="3">
                                            <p:txEl>
                                              <p:pRg st="7" end="7"/>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box(in)">
                                      <p:cBhvr>
                                        <p:cTn id="10" dur="500"/>
                                        <p:tgtEl>
                                          <p:spTgt spid="3">
                                            <p:txEl>
                                              <p:pRg st="8" end="8"/>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box(in)">
                                      <p:cBhvr>
                                        <p:cTn id="13" dur="500"/>
                                        <p:tgtEl>
                                          <p:spTgt spid="3">
                                            <p:txEl>
                                              <p:pRg st="9" end="9"/>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11" end="11"/>
                                            </p:txEl>
                                          </p:spTgt>
                                        </p:tgtEl>
                                        <p:attrNameLst>
                                          <p:attrName>style.visibility</p:attrName>
                                        </p:attrNameLst>
                                      </p:cBhvr>
                                      <p:to>
                                        <p:strVal val="visible"/>
                                      </p:to>
                                    </p:set>
                                    <p:animEffect transition="in" filter="box(in)">
                                      <p:cBhvr>
                                        <p:cTn id="18" dur="500"/>
                                        <p:tgtEl>
                                          <p:spTgt spid="3">
                                            <p:txEl>
                                              <p:pRg st="11" end="11"/>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animEffect transition="in" filter="box(in)">
                                      <p:cBhvr>
                                        <p:cTn id="21" dur="500"/>
                                        <p:tgtEl>
                                          <p:spTgt spid="3">
                                            <p:txEl>
                                              <p:pRg st="12" end="1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box(in)">
                                      <p:cBhvr>
                                        <p:cTn id="26" dur="500"/>
                                        <p:tgtEl>
                                          <p:spTgt spid="4">
                                            <p:txEl>
                                              <p:pRg st="0" end="0"/>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box(in)">
                                      <p:cBhvr>
                                        <p:cTn id="29" dur="500"/>
                                        <p:tgtEl>
                                          <p:spTgt spid="4">
                                            <p:txEl>
                                              <p:pRg st="1" end="1"/>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box(in)">
                                      <p:cBhvr>
                                        <p:cTn id="32" dur="500"/>
                                        <p:tgtEl>
                                          <p:spTgt spid="4">
                                            <p:txEl>
                                              <p:pRg st="2" end="2"/>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box(in)">
                                      <p:cBhvr>
                                        <p:cTn id="35" dur="500"/>
                                        <p:tgtEl>
                                          <p:spTgt spid="4">
                                            <p:txEl>
                                              <p:pRg st="3" end="3"/>
                                            </p:txEl>
                                          </p:spTgt>
                                        </p:tgtEl>
                                      </p:cBhvr>
                                    </p:animEffect>
                                  </p:childTnLst>
                                </p:cTn>
                              </p:par>
                              <p:par>
                                <p:cTn id="36" presetID="4" presetClass="entr" presetSubtype="16" fill="hold" nodeType="with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box(in)">
                                      <p:cBhvr>
                                        <p:cTn id="38" dur="500"/>
                                        <p:tgtEl>
                                          <p:spTgt spid="4">
                                            <p:txEl>
                                              <p:pRg st="4" end="4"/>
                                            </p:txEl>
                                          </p:spTgt>
                                        </p:tgtEl>
                                      </p:cBhvr>
                                    </p:animEffect>
                                  </p:childTnLst>
                                </p:cTn>
                              </p:par>
                              <p:par>
                                <p:cTn id="39" presetID="4" presetClass="entr" presetSubtype="16"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box(in)">
                                      <p:cBhvr>
                                        <p:cTn id="41" dur="500"/>
                                        <p:tgtEl>
                                          <p:spTgt spid="4">
                                            <p:txEl>
                                              <p:pRg st="5" end="5"/>
                                            </p:txEl>
                                          </p:spTgt>
                                        </p:tgtEl>
                                      </p:cBhvr>
                                    </p:animEffect>
                                  </p:childTnLst>
                                </p:cTn>
                              </p:par>
                              <p:par>
                                <p:cTn id="42" presetID="4" presetClass="entr" presetSubtype="16" fill="hold" nodeType="with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box(in)">
                                      <p:cBhvr>
                                        <p:cTn id="44" dur="500"/>
                                        <p:tgtEl>
                                          <p:spTgt spid="4">
                                            <p:txEl>
                                              <p:pRg st="6" end="6"/>
                                            </p:txEl>
                                          </p:spTgt>
                                        </p:tgtEl>
                                      </p:cBhvr>
                                    </p:animEffect>
                                  </p:childTnLst>
                                </p:cTn>
                              </p:par>
                              <p:par>
                                <p:cTn id="45" presetID="4" presetClass="entr" presetSubtype="16" fill="hold" nodeType="with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box(in)">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box(in)">
                                      <p:cBhvr>
                                        <p:cTn id="52" dur="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Effect transition="in" filter="box(in)">
                                      <p:cBhvr>
                                        <p:cTn id="57" dur="500"/>
                                        <p:tgtEl>
                                          <p:spTgt spid="4">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4">
                                            <p:txEl>
                                              <p:pRg st="10" end="10"/>
                                            </p:txEl>
                                          </p:spTgt>
                                        </p:tgtEl>
                                        <p:attrNameLst>
                                          <p:attrName>style.visibility</p:attrName>
                                        </p:attrNameLst>
                                      </p:cBhvr>
                                      <p:to>
                                        <p:strVal val="visible"/>
                                      </p:to>
                                    </p:set>
                                    <p:animEffect transition="in" filter="box(in)">
                                      <p:cBhvr>
                                        <p:cTn id="62" dur="500"/>
                                        <p:tgtEl>
                                          <p:spTgt spid="4">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Effect transition="in" filter="box(in)">
                                      <p:cBhvr>
                                        <p:cTn id="67" dur="500"/>
                                        <p:tgtEl>
                                          <p:spTgt spid="4">
                                            <p:txEl>
                                              <p:pRg st="11" end="11"/>
                                            </p:txEl>
                                          </p:spTgt>
                                        </p:tgtEl>
                                      </p:cBhvr>
                                    </p:animEffect>
                                  </p:childTnLst>
                                </p:cTn>
                              </p:par>
                              <p:par>
                                <p:cTn id="68" presetID="4" presetClass="entr" presetSubtype="16" fill="hold" nodeType="withEffect">
                                  <p:stCondLst>
                                    <p:cond delay="0"/>
                                  </p:stCondLst>
                                  <p:childTnLst>
                                    <p:set>
                                      <p:cBhvr>
                                        <p:cTn id="69" dur="1" fill="hold">
                                          <p:stCondLst>
                                            <p:cond delay="0"/>
                                          </p:stCondLst>
                                        </p:cTn>
                                        <p:tgtEl>
                                          <p:spTgt spid="4">
                                            <p:txEl>
                                              <p:pRg st="12" end="12"/>
                                            </p:txEl>
                                          </p:spTgt>
                                        </p:tgtEl>
                                        <p:attrNameLst>
                                          <p:attrName>style.visibility</p:attrName>
                                        </p:attrNameLst>
                                      </p:cBhvr>
                                      <p:to>
                                        <p:strVal val="visible"/>
                                      </p:to>
                                    </p:set>
                                    <p:animEffect transition="in" filter="box(in)">
                                      <p:cBhvr>
                                        <p:cTn id="70"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DFS-R</a:t>
            </a:r>
            <a:r>
              <a:rPr lang="zh-CN" altLang="en-US" dirty="0" smtClean="0"/>
              <a:t>群集支持</a:t>
            </a:r>
            <a:endParaRPr lang="en-US" dirty="0"/>
          </a:p>
        </p:txBody>
      </p:sp>
      <p:sp>
        <p:nvSpPr>
          <p:cNvPr id="5" name="Content Placeholder 4"/>
          <p:cNvSpPr>
            <a:spLocks noGrp="1"/>
          </p:cNvSpPr>
          <p:nvPr>
            <p:ph idx="1"/>
          </p:nvPr>
        </p:nvSpPr>
        <p:spPr>
          <a:xfrm>
            <a:off x="457199" y="1245641"/>
            <a:ext cx="5306291" cy="4745182"/>
          </a:xfrm>
        </p:spPr>
        <p:txBody>
          <a:bodyPr/>
          <a:lstStyle/>
          <a:p>
            <a:r>
              <a:rPr lang="zh-CN" altLang="en-US" dirty="0" smtClean="0">
                <a:latin typeface="+mn-ea"/>
              </a:rPr>
              <a:t>适用群集化</a:t>
            </a:r>
            <a:r>
              <a:rPr lang="en-US" altLang="zh-CN" dirty="0" smtClean="0">
                <a:latin typeface="+mn-ea"/>
              </a:rPr>
              <a:t>DFS-R</a:t>
            </a:r>
            <a:r>
              <a:rPr lang="zh-CN" altLang="en-US" dirty="0" smtClean="0">
                <a:latin typeface="+mn-ea"/>
              </a:rPr>
              <a:t>提供数据的高可用性，而不需要冗余复制</a:t>
            </a:r>
            <a:endParaRPr lang="en-US" dirty="0" smtClean="0">
              <a:latin typeface="+mn-ea"/>
            </a:endParaRPr>
          </a:p>
          <a:p>
            <a:r>
              <a:rPr lang="zh-CN" altLang="en-US" dirty="0" smtClean="0">
                <a:latin typeface="+mn-ea"/>
              </a:rPr>
              <a:t>与</a:t>
            </a:r>
            <a:r>
              <a:rPr lang="en-US" altLang="zh-CN" dirty="0" smtClean="0">
                <a:latin typeface="+mn-ea"/>
              </a:rPr>
              <a:t>DFS-R</a:t>
            </a:r>
            <a:r>
              <a:rPr lang="zh-CN" altLang="en-US" dirty="0" smtClean="0">
                <a:latin typeface="+mn-ea"/>
              </a:rPr>
              <a:t>管理工具紧密集成</a:t>
            </a:r>
            <a:endParaRPr lang="en-US" dirty="0" smtClean="0">
              <a:latin typeface="+mn-ea"/>
            </a:endParaRPr>
          </a:p>
          <a:p>
            <a:r>
              <a:rPr lang="zh-CN" altLang="en-US" dirty="0" smtClean="0">
                <a:latin typeface="+mn-ea"/>
              </a:rPr>
              <a:t>多主复制引擎</a:t>
            </a:r>
            <a:endParaRPr lang="en-US" dirty="0" smtClean="0">
              <a:latin typeface="+mn-ea"/>
            </a:endParaRPr>
          </a:p>
        </p:txBody>
      </p:sp>
      <p:pic>
        <p:nvPicPr>
          <p:cNvPr id="7" name="Picture 3"/>
          <p:cNvPicPr>
            <a:picLocks noChangeAspect="1" noChangeArrowheads="1"/>
          </p:cNvPicPr>
          <p:nvPr/>
        </p:nvPicPr>
        <p:blipFill>
          <a:blip r:embed="rId3"/>
          <a:srcRect/>
          <a:stretch>
            <a:fillRect/>
          </a:stretch>
        </p:blipFill>
        <p:spPr bwMode="auto">
          <a:xfrm>
            <a:off x="5572811" y="1369612"/>
            <a:ext cx="3171825" cy="3362325"/>
          </a:xfrm>
          <a:prstGeom prst="rect">
            <a:avLst/>
          </a:prstGeom>
          <a:noFill/>
          <a:ln w="9525">
            <a:noFill/>
            <a:miter lim="800000"/>
            <a:headEnd/>
            <a:tailEnd/>
          </a:ln>
          <a:effectLst/>
        </p:spPr>
      </p:pic>
      <p:pic>
        <p:nvPicPr>
          <p:cNvPr id="8" name="Picture 1"/>
          <p:cNvPicPr>
            <a:picLocks noChangeAspect="1" noChangeArrowheads="1"/>
          </p:cNvPicPr>
          <p:nvPr/>
        </p:nvPicPr>
        <p:blipFill>
          <a:blip r:embed="rId4"/>
          <a:srcRect/>
          <a:stretch>
            <a:fillRect/>
          </a:stretch>
        </p:blipFill>
        <p:spPr bwMode="auto">
          <a:xfrm>
            <a:off x="692159" y="3227866"/>
            <a:ext cx="4738255" cy="260377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7" name="Picture 1"/>
          <p:cNvPicPr>
            <a:picLocks noChangeAspect="1" noChangeArrowheads="1"/>
          </p:cNvPicPr>
          <p:nvPr/>
        </p:nvPicPr>
        <p:blipFill>
          <a:blip r:embed="rId3"/>
          <a:srcRect/>
          <a:stretch>
            <a:fillRect/>
          </a:stretch>
        </p:blipFill>
        <p:spPr bwMode="auto">
          <a:xfrm>
            <a:off x="4571783" y="1735239"/>
            <a:ext cx="4356374" cy="2997798"/>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zh-CN" altLang="en-US" dirty="0" smtClean="0"/>
              <a:t>远程桌面连接代理</a:t>
            </a:r>
            <a:endParaRPr lang="en-US" dirty="0"/>
          </a:p>
        </p:txBody>
      </p:sp>
      <p:sp>
        <p:nvSpPr>
          <p:cNvPr id="3" name="Content Placeholder 2"/>
          <p:cNvSpPr>
            <a:spLocks noGrp="1"/>
          </p:cNvSpPr>
          <p:nvPr>
            <p:ph idx="1"/>
          </p:nvPr>
        </p:nvSpPr>
        <p:spPr>
          <a:xfrm>
            <a:off x="457200" y="1282963"/>
            <a:ext cx="8229600" cy="4525963"/>
          </a:xfrm>
        </p:spPr>
        <p:txBody>
          <a:bodyPr>
            <a:noAutofit/>
          </a:bodyPr>
          <a:lstStyle/>
          <a:p>
            <a:r>
              <a:rPr lang="zh-CN" altLang="en-US" dirty="0" smtClean="0"/>
              <a:t>保持客户端持续连接到服务器场</a:t>
            </a:r>
            <a:endParaRPr lang="en-US" dirty="0" smtClean="0"/>
          </a:p>
          <a:p>
            <a:pPr lvl="1"/>
            <a:r>
              <a:rPr lang="zh-CN" altLang="en-US" dirty="0" smtClean="0"/>
              <a:t>本地</a:t>
            </a:r>
            <a:r>
              <a:rPr lang="en-US" dirty="0" smtClean="0"/>
              <a:t>VHD</a:t>
            </a:r>
            <a:r>
              <a:rPr lang="zh-CN" altLang="en-US" dirty="0" smtClean="0"/>
              <a:t>定位</a:t>
            </a:r>
            <a:endParaRPr lang="en-US" dirty="0" smtClean="0"/>
          </a:p>
          <a:p>
            <a:pPr lvl="1"/>
            <a:r>
              <a:rPr lang="en-US" dirty="0" smtClean="0"/>
              <a:t>TS / RDS</a:t>
            </a:r>
            <a:r>
              <a:rPr lang="zh-CN" altLang="en-US" dirty="0" smtClean="0"/>
              <a:t>会话</a:t>
            </a:r>
            <a:endParaRPr lang="en-US" altLang="zh-CN" dirty="0" smtClean="0"/>
          </a:p>
          <a:p>
            <a:pPr lvl="1"/>
            <a:r>
              <a:rPr lang="zh-CN" altLang="en-US" dirty="0" smtClean="0"/>
              <a:t>负载平衡</a:t>
            </a:r>
            <a:endParaRPr lang="en-US" dirty="0" smtClean="0"/>
          </a:p>
        </p:txBody>
      </p:sp>
      <p:pic>
        <p:nvPicPr>
          <p:cNvPr id="7" name="Picture 6" descr="5.png"/>
          <p:cNvPicPr>
            <a:picLocks noChangeAspect="1"/>
          </p:cNvPicPr>
          <p:nvPr/>
        </p:nvPicPr>
        <p:blipFill>
          <a:blip r:embed="rId4"/>
          <a:stretch>
            <a:fillRect/>
          </a:stretch>
        </p:blipFill>
        <p:spPr>
          <a:xfrm>
            <a:off x="411480" y="3204987"/>
            <a:ext cx="4983480" cy="2962556"/>
          </a:xfrm>
          <a:prstGeom prst="rect">
            <a:avLst/>
          </a:prstGeo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val 55"/>
          <p:cNvSpPr/>
          <p:nvPr/>
        </p:nvSpPr>
        <p:spPr bwMode="auto">
          <a:xfrm>
            <a:off x="1943100" y="982980"/>
            <a:ext cx="3783330" cy="1943100"/>
          </a:xfrm>
          <a:prstGeom prst="ellipse">
            <a:avLst/>
          </a:prstGeom>
          <a:solidFill>
            <a:schemeClr val="accent1"/>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36" name="Picture 18" descr="Database blue"/>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7936566" y="5297733"/>
            <a:ext cx="771787" cy="988767"/>
          </a:xfrm>
          <a:prstGeom prst="rect">
            <a:avLst/>
          </a:prstGeom>
          <a:noFill/>
        </p:spPr>
      </p:pic>
      <p:sp>
        <p:nvSpPr>
          <p:cNvPr id="2" name="Title 1"/>
          <p:cNvSpPr>
            <a:spLocks noGrp="1"/>
          </p:cNvSpPr>
          <p:nvPr>
            <p:ph type="title"/>
          </p:nvPr>
        </p:nvSpPr>
        <p:spPr/>
        <p:txBody>
          <a:bodyPr/>
          <a:lstStyle/>
          <a:p>
            <a:r>
              <a:rPr lang="zh-CN" altLang="en-US" dirty="0" smtClean="0"/>
              <a:t>远程桌面连接代理</a:t>
            </a:r>
            <a:endParaRPr lang="en-US" dirty="0"/>
          </a:p>
        </p:txBody>
      </p:sp>
      <p:pic>
        <p:nvPicPr>
          <p:cNvPr id="8" name="Rectangle 24598" descr="Server"/>
          <p:cNvPicPr>
            <a:picLocks noChangeAspect="1" noChangeArrowheads="1"/>
          </p:cNvPicPr>
          <p:nvPr/>
        </p:nvPicPr>
        <p:blipFill>
          <a:blip r:embed="rId5" cstate="print"/>
          <a:srcRect/>
          <a:stretch>
            <a:fillRect/>
          </a:stretch>
        </p:blipFill>
        <p:spPr bwMode="auto">
          <a:xfrm>
            <a:off x="3851020" y="1634484"/>
            <a:ext cx="911696" cy="124587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9" name="Picture 18" descr="Database blue"/>
          <p:cNvPicPr>
            <a:picLocks noChangeAspect="1" noChangeArrowheads="1"/>
          </p:cNvPicPr>
          <p:nvPr/>
        </p:nvPicPr>
        <p:blipFill>
          <a:blip r:embed="rId4" cstate="print"/>
          <a:srcRect/>
          <a:stretch>
            <a:fillRect/>
          </a:stretch>
        </p:blipFill>
        <p:spPr bwMode="auto">
          <a:xfrm>
            <a:off x="3108960" y="3259603"/>
            <a:ext cx="2400300" cy="649458"/>
          </a:xfrm>
          <a:prstGeom prst="rect">
            <a:avLst/>
          </a:prstGeom>
          <a:noFill/>
        </p:spPr>
      </p:pic>
      <p:pic>
        <p:nvPicPr>
          <p:cNvPr id="11" name="Picture 13" descr="\\eventsql\dvd\Online_ART\DVD_ART34\Artwork_Imagery\Icons - Illustrations\_WINDOWS VISTA ICONS\Laptop notebook mobility pc.png"/>
          <p:cNvPicPr>
            <a:picLocks noChangeAspect="1" noChangeArrowheads="1"/>
          </p:cNvPicPr>
          <p:nvPr/>
        </p:nvPicPr>
        <p:blipFill>
          <a:blip r:embed="rId6">
            <a:duotone>
              <a:prstClr val="black"/>
              <a:schemeClr val="accent1">
                <a:tint val="45000"/>
                <a:satMod val="400000"/>
              </a:schemeClr>
            </a:duotone>
          </a:blip>
          <a:srcRect/>
          <a:stretch>
            <a:fillRect/>
          </a:stretch>
        </p:blipFill>
        <p:spPr bwMode="auto">
          <a:xfrm>
            <a:off x="640080" y="2705100"/>
            <a:ext cx="990600" cy="990600"/>
          </a:xfrm>
          <a:prstGeom prst="rect">
            <a:avLst/>
          </a:prstGeom>
          <a:noFill/>
          <a:scene3d>
            <a:camera prst="perspectiveLeft"/>
            <a:lightRig rig="threePt" dir="t"/>
          </a:scene3d>
        </p:spPr>
      </p:pic>
      <p:pic>
        <p:nvPicPr>
          <p:cNvPr id="12" name="Picture 13" descr="\\eventsql\dvd\Online_ART\DVD_ART34\Artwork_Imagery\Icons - Illustrations\_WINDOWS VISTA ICONS\Laptop notebook mobility pc.png"/>
          <p:cNvPicPr>
            <a:picLocks noChangeAspect="1" noChangeArrowheads="1"/>
          </p:cNvPicPr>
          <p:nvPr/>
        </p:nvPicPr>
        <p:blipFill>
          <a:blip r:embed="rId6">
            <a:duotone>
              <a:prstClr val="black"/>
              <a:schemeClr val="accent2">
                <a:tint val="45000"/>
                <a:satMod val="400000"/>
              </a:schemeClr>
            </a:duotone>
          </a:blip>
          <a:srcRect/>
          <a:stretch>
            <a:fillRect/>
          </a:stretch>
        </p:blipFill>
        <p:spPr bwMode="auto">
          <a:xfrm>
            <a:off x="506730" y="4011930"/>
            <a:ext cx="990600" cy="990600"/>
          </a:xfrm>
          <a:prstGeom prst="rect">
            <a:avLst/>
          </a:prstGeom>
          <a:noFill/>
          <a:scene3d>
            <a:camera prst="perspectiveLeft"/>
            <a:lightRig rig="threePt" dir="t"/>
          </a:scene3d>
        </p:spPr>
      </p:pic>
      <p:pic>
        <p:nvPicPr>
          <p:cNvPr id="13" name="Picture 13" descr="\\eventsql\dvd\Online_ART\DVD_ART34\Artwork_Imagery\Icons - Illustrations\_WINDOWS VISTA ICONS\Laptop notebook mobility pc.png"/>
          <p:cNvPicPr>
            <a:picLocks noChangeAspect="1" noChangeArrowheads="1"/>
          </p:cNvPicPr>
          <p:nvPr/>
        </p:nvPicPr>
        <p:blipFill>
          <a:blip r:embed="rId6">
            <a:duotone>
              <a:prstClr val="black"/>
              <a:schemeClr val="accent5">
                <a:tint val="45000"/>
                <a:satMod val="400000"/>
              </a:schemeClr>
            </a:duotone>
          </a:blip>
          <a:srcRect/>
          <a:stretch>
            <a:fillRect/>
          </a:stretch>
        </p:blipFill>
        <p:spPr bwMode="auto">
          <a:xfrm>
            <a:off x="464820" y="5250180"/>
            <a:ext cx="990600" cy="990600"/>
          </a:xfrm>
          <a:prstGeom prst="rect">
            <a:avLst/>
          </a:prstGeom>
          <a:noFill/>
          <a:scene3d>
            <a:camera prst="perspectiveLeft"/>
            <a:lightRig rig="threePt" dir="t"/>
          </a:scene3d>
        </p:spPr>
      </p:pic>
      <p:sp>
        <p:nvSpPr>
          <p:cNvPr id="15" name="Line Callout 1 (Border and Accent Bar) 14"/>
          <p:cNvSpPr/>
          <p:nvPr/>
        </p:nvSpPr>
        <p:spPr bwMode="auto">
          <a:xfrm>
            <a:off x="6309360" y="1581150"/>
            <a:ext cx="1295400" cy="556260"/>
          </a:xfrm>
          <a:prstGeom prst="accentBorderCallout1">
            <a:avLst>
              <a:gd name="adj1" fmla="val 76721"/>
              <a:gd name="adj2" fmla="val -985"/>
              <a:gd name="adj3" fmla="val 32000"/>
              <a:gd name="adj4" fmla="val -134018"/>
            </a:avLst>
          </a:prstGeom>
          <a:gradFill>
            <a:gsLst>
              <a:gs pos="0">
                <a:srgbClr val="5E9EFF"/>
              </a:gs>
              <a:gs pos="39999">
                <a:srgbClr val="85C2FF"/>
              </a:gs>
              <a:gs pos="70000">
                <a:srgbClr val="C4D6EB"/>
              </a:gs>
              <a:gs pos="100000">
                <a:srgbClr val="FFEBFA"/>
              </a:gs>
            </a:gsLst>
            <a:lin ang="16200000" scaled="0"/>
          </a:gradFill>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zh-CN" altLang="en-US" b="1" dirty="0" smtClean="0">
                <a:solidFill>
                  <a:schemeClr val="accent3"/>
                </a:solidFill>
              </a:rPr>
              <a:t>连接代理</a:t>
            </a:r>
            <a:endParaRPr lang="en-US" b="1" dirty="0" smtClean="0">
              <a:solidFill>
                <a:schemeClr val="accent3"/>
              </a:solidFill>
            </a:endParaRPr>
          </a:p>
        </p:txBody>
      </p:sp>
      <p:pic>
        <p:nvPicPr>
          <p:cNvPr id="16" name="Rectangle 24598" descr="Server"/>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6629834" y="2777490"/>
            <a:ext cx="697012" cy="9525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3" name="Picture 18" descr="Database blue"/>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7841316" y="2687883"/>
            <a:ext cx="771787" cy="988767"/>
          </a:xfrm>
          <a:prstGeom prst="rect">
            <a:avLst/>
          </a:prstGeom>
          <a:noFill/>
        </p:spPr>
      </p:pic>
      <p:grpSp>
        <p:nvGrpSpPr>
          <p:cNvPr id="3" name="Group 50"/>
          <p:cNvGrpSpPr/>
          <p:nvPr/>
        </p:nvGrpSpPr>
        <p:grpSpPr>
          <a:xfrm>
            <a:off x="8028057" y="3030599"/>
            <a:ext cx="428322" cy="524416"/>
            <a:chOff x="1145861" y="6690311"/>
            <a:chExt cx="513986" cy="629299"/>
          </a:xfrm>
        </p:grpSpPr>
        <p:sp>
          <p:nvSpPr>
            <p:cNvPr id="25" name="Rounded Rectangle 24"/>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26" name="Picture 4" descr="C:\Users\agoodman\Documents\Carmine\V1\Product Icons - PNG\Carmine117_VirtualMachine_32.png"/>
            <p:cNvPicPr>
              <a:picLocks noChangeAspect="1" noChangeArrowheads="1"/>
            </p:cNvPicPr>
            <p:nvPr/>
          </p:nvPicPr>
          <p:blipFill>
            <a:blip r:embed="rId7">
              <a:duotone>
                <a:prstClr val="black"/>
                <a:schemeClr val="accent2">
                  <a:tint val="45000"/>
                  <a:satMod val="400000"/>
                </a:schemeClr>
              </a:duotone>
            </a:blip>
            <a:stretch>
              <a:fillRect/>
            </a:stretch>
          </p:blipFill>
          <p:spPr bwMode="auto">
            <a:xfrm>
              <a:off x="1261164" y="6690311"/>
              <a:ext cx="304800" cy="304800"/>
            </a:xfrm>
            <a:prstGeom prst="rect">
              <a:avLst/>
            </a:prstGeom>
            <a:ln>
              <a:headEnd type="none" w="med" len="med"/>
              <a:tailEnd type="none" w="med" len="med"/>
            </a:ln>
          </p:spPr>
        </p:pic>
        <p:sp>
          <p:nvSpPr>
            <p:cNvPr id="27" name="TextBox 26"/>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graphicFrame>
        <p:nvGraphicFramePr>
          <p:cNvPr id="242691" name="Object 3"/>
          <p:cNvGraphicFramePr>
            <a:graphicFrameLocks noChangeAspect="1"/>
          </p:cNvGraphicFramePr>
          <p:nvPr/>
        </p:nvGraphicFramePr>
        <p:xfrm>
          <a:off x="8018781" y="5699760"/>
          <a:ext cx="576580" cy="387497"/>
        </p:xfrm>
        <a:graphic>
          <a:graphicData uri="http://schemas.openxmlformats.org/presentationml/2006/ole">
            <p:oleObj spid="_x0000_s239618" name="Visio" r:id="rId8" imgW="1471709" imgH="989313" progId="">
              <p:embed/>
            </p:oleObj>
          </a:graphicData>
        </a:graphic>
      </p:graphicFrame>
      <p:pic>
        <p:nvPicPr>
          <p:cNvPr id="29" name="Rectangle 24598" descr="Server"/>
          <p:cNvPicPr>
            <a:picLocks noChangeAspect="1" noChangeArrowheads="1"/>
          </p:cNvPicPr>
          <p:nvPr/>
        </p:nvPicPr>
        <p:blipFill>
          <a:blip r:embed="rId5" cstate="print">
            <a:duotone>
              <a:prstClr val="black"/>
              <a:schemeClr val="accent5">
                <a:tint val="45000"/>
                <a:satMod val="400000"/>
              </a:schemeClr>
            </a:duotone>
          </a:blip>
          <a:srcRect/>
          <a:stretch>
            <a:fillRect/>
          </a:stretch>
        </p:blipFill>
        <p:spPr bwMode="auto">
          <a:xfrm>
            <a:off x="6725084" y="4118610"/>
            <a:ext cx="697012" cy="9525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0" name="Picture 18" descr="Database blue"/>
          <p:cNvPicPr>
            <a:picLocks noChangeAspect="1" noChangeArrowheads="1"/>
          </p:cNvPicPr>
          <p:nvPr/>
        </p:nvPicPr>
        <p:blipFill>
          <a:blip r:embed="rId4" cstate="print">
            <a:duotone>
              <a:prstClr val="black"/>
              <a:schemeClr val="accent5">
                <a:tint val="45000"/>
                <a:satMod val="400000"/>
              </a:schemeClr>
            </a:duotone>
          </a:blip>
          <a:srcRect/>
          <a:stretch>
            <a:fillRect/>
          </a:stretch>
        </p:blipFill>
        <p:spPr bwMode="auto">
          <a:xfrm>
            <a:off x="7936566" y="4029003"/>
            <a:ext cx="771787" cy="988767"/>
          </a:xfrm>
          <a:prstGeom prst="rect">
            <a:avLst/>
          </a:prstGeom>
          <a:noFill/>
        </p:spPr>
      </p:pic>
      <p:pic>
        <p:nvPicPr>
          <p:cNvPr id="35" name="Rectangle 24598" descr="Server"/>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6725084" y="5387340"/>
            <a:ext cx="697012" cy="952500"/>
          </a:xfrm>
          <a:prstGeom prst="rect">
            <a:avLst/>
          </a:prstGeom>
          <a:noFill/>
          <a:ln w="9525">
            <a:noFill/>
            <a:miter lim="800000"/>
            <a:headEnd/>
            <a:tailEnd/>
          </a:ln>
          <a:effectLst>
            <a:outerShdw blurRad="50800" dist="38100" dir="2700000" algn="tl" rotWithShape="0">
              <a:prstClr val="black">
                <a:alpha val="40000"/>
              </a:prstClr>
            </a:outerShdw>
          </a:effectLst>
        </p:spPr>
      </p:pic>
      <p:graphicFrame>
        <p:nvGraphicFramePr>
          <p:cNvPr id="41" name="Table 40"/>
          <p:cNvGraphicFramePr>
            <a:graphicFrameLocks noGrp="1"/>
          </p:cNvGraphicFramePr>
          <p:nvPr/>
        </p:nvGraphicFramePr>
        <p:xfrm>
          <a:off x="3463290" y="3648710"/>
          <a:ext cx="1737360" cy="2560320"/>
        </p:xfrm>
        <a:graphic>
          <a:graphicData uri="http://schemas.openxmlformats.org/drawingml/2006/table">
            <a:tbl>
              <a:tblPr firstRow="1" bandRow="1">
                <a:tableStyleId>{F5AB1C69-6EDB-4FF4-983F-18BD219EF322}</a:tableStyleId>
              </a:tblPr>
              <a:tblGrid>
                <a:gridCol w="868680"/>
                <a:gridCol w="868680"/>
              </a:tblGrid>
              <a:tr h="311513">
                <a:tc>
                  <a:txBody>
                    <a:bodyPr/>
                    <a:lstStyle/>
                    <a:p>
                      <a:r>
                        <a:rPr lang="en-US" dirty="0" smtClean="0"/>
                        <a:t>Client</a:t>
                      </a:r>
                      <a:endParaRPr lang="en-US" dirty="0"/>
                    </a:p>
                  </a:txBody>
                  <a:tcPr/>
                </a:tc>
                <a:tc>
                  <a:txBody>
                    <a:bodyPr/>
                    <a:lstStyle/>
                    <a:p>
                      <a:r>
                        <a:rPr lang="en-US" dirty="0" smtClean="0"/>
                        <a:t>Host</a:t>
                      </a:r>
                      <a:endParaRPr lang="en-US" dirty="0"/>
                    </a:p>
                  </a:txBody>
                  <a:tcPr/>
                </a:tc>
              </a:tr>
              <a:tr h="311513">
                <a:tc>
                  <a:txBody>
                    <a:bodyPr/>
                    <a:lstStyle/>
                    <a:p>
                      <a:r>
                        <a:rPr lang="en-US" dirty="0" smtClean="0">
                          <a:solidFill>
                            <a:schemeClr val="accent6">
                              <a:lumMod val="50000"/>
                            </a:schemeClr>
                          </a:solidFill>
                        </a:rPr>
                        <a:t>A</a:t>
                      </a:r>
                      <a:endParaRPr lang="en-US" dirty="0">
                        <a:solidFill>
                          <a:schemeClr val="accent6">
                            <a:lumMod val="50000"/>
                          </a:schemeClr>
                        </a:solidFill>
                      </a:endParaRPr>
                    </a:p>
                  </a:txBody>
                  <a:tcPr/>
                </a:tc>
                <a:tc>
                  <a:txBody>
                    <a:bodyPr/>
                    <a:lstStyle/>
                    <a:p>
                      <a:r>
                        <a:rPr lang="en-US" dirty="0" smtClean="0">
                          <a:solidFill>
                            <a:schemeClr val="accent6">
                              <a:lumMod val="50000"/>
                            </a:schemeClr>
                          </a:solidFill>
                        </a:rPr>
                        <a:t>3</a:t>
                      </a:r>
                      <a:endParaRPr lang="en-US" dirty="0">
                        <a:solidFill>
                          <a:schemeClr val="accent6">
                            <a:lumMod val="50000"/>
                          </a:schemeClr>
                        </a:solidFill>
                      </a:endParaRPr>
                    </a:p>
                  </a:txBody>
                  <a:tcPr/>
                </a:tc>
              </a:tr>
              <a:tr h="311513">
                <a:tc>
                  <a:txBody>
                    <a:bodyPr/>
                    <a:lstStyle/>
                    <a:p>
                      <a:r>
                        <a:rPr lang="en-US" dirty="0" smtClean="0">
                          <a:solidFill>
                            <a:schemeClr val="accent6">
                              <a:lumMod val="50000"/>
                            </a:schemeClr>
                          </a:solidFill>
                        </a:rPr>
                        <a:t>B</a:t>
                      </a:r>
                      <a:endParaRPr lang="en-US" dirty="0">
                        <a:solidFill>
                          <a:schemeClr val="accent6">
                            <a:lumMod val="50000"/>
                          </a:schemeClr>
                        </a:solidFill>
                      </a:endParaRPr>
                    </a:p>
                  </a:txBody>
                  <a:tcPr/>
                </a:tc>
                <a:tc>
                  <a:txBody>
                    <a:bodyPr/>
                    <a:lstStyle/>
                    <a:p>
                      <a:r>
                        <a:rPr lang="en-US" dirty="0" smtClean="0">
                          <a:solidFill>
                            <a:schemeClr val="accent6">
                              <a:lumMod val="50000"/>
                            </a:schemeClr>
                          </a:solidFill>
                        </a:rPr>
                        <a:t>6</a:t>
                      </a:r>
                      <a:endParaRPr lang="en-US" dirty="0">
                        <a:solidFill>
                          <a:schemeClr val="accent6">
                            <a:lumMod val="50000"/>
                          </a:schemeClr>
                        </a:solidFill>
                      </a:endParaRPr>
                    </a:p>
                  </a:txBody>
                  <a:tcPr/>
                </a:tc>
              </a:tr>
              <a:tr h="311513">
                <a:tc>
                  <a:txBody>
                    <a:bodyPr/>
                    <a:lstStyle/>
                    <a:p>
                      <a:r>
                        <a:rPr lang="en-US" dirty="0" smtClean="0">
                          <a:solidFill>
                            <a:schemeClr val="accent6">
                              <a:lumMod val="50000"/>
                            </a:schemeClr>
                          </a:solidFill>
                        </a:rPr>
                        <a:t>C</a:t>
                      </a:r>
                      <a:endParaRPr lang="en-US" dirty="0">
                        <a:solidFill>
                          <a:schemeClr val="accent6">
                            <a:lumMod val="50000"/>
                          </a:schemeClr>
                        </a:solidFill>
                      </a:endParaRPr>
                    </a:p>
                  </a:txBody>
                  <a:tcPr/>
                </a:tc>
                <a:tc>
                  <a:txBody>
                    <a:bodyPr/>
                    <a:lstStyle/>
                    <a:p>
                      <a:r>
                        <a:rPr lang="en-US" dirty="0" smtClean="0">
                          <a:solidFill>
                            <a:schemeClr val="accent6">
                              <a:lumMod val="50000"/>
                            </a:schemeClr>
                          </a:solidFill>
                        </a:rPr>
                        <a:t>1</a:t>
                      </a:r>
                      <a:endParaRPr lang="en-US" dirty="0">
                        <a:solidFill>
                          <a:schemeClr val="accent6">
                            <a:lumMod val="50000"/>
                          </a:schemeClr>
                        </a:solidFill>
                      </a:endParaRPr>
                    </a:p>
                  </a:txBody>
                  <a:tcPr/>
                </a:tc>
              </a:tr>
              <a:tr h="311513">
                <a:tc>
                  <a:txBody>
                    <a:bodyPr/>
                    <a:lstStyle/>
                    <a:p>
                      <a:r>
                        <a:rPr lang="en-US" dirty="0" smtClean="0">
                          <a:solidFill>
                            <a:schemeClr val="accent6">
                              <a:lumMod val="50000"/>
                            </a:schemeClr>
                          </a:solidFill>
                        </a:rPr>
                        <a:t>D</a:t>
                      </a:r>
                      <a:endParaRPr lang="en-US" dirty="0">
                        <a:solidFill>
                          <a:schemeClr val="accent6">
                            <a:lumMod val="50000"/>
                          </a:schemeClr>
                        </a:solidFill>
                      </a:endParaRPr>
                    </a:p>
                  </a:txBody>
                  <a:tcPr/>
                </a:tc>
                <a:tc>
                  <a:txBody>
                    <a:bodyPr/>
                    <a:lstStyle/>
                    <a:p>
                      <a:r>
                        <a:rPr lang="en-US" dirty="0" smtClean="0">
                          <a:solidFill>
                            <a:schemeClr val="accent6">
                              <a:lumMod val="50000"/>
                            </a:schemeClr>
                          </a:solidFill>
                        </a:rPr>
                        <a:t>5</a:t>
                      </a:r>
                      <a:endParaRPr lang="en-US" dirty="0">
                        <a:solidFill>
                          <a:schemeClr val="accent6">
                            <a:lumMod val="50000"/>
                          </a:schemeClr>
                        </a:solidFill>
                      </a:endParaRPr>
                    </a:p>
                  </a:txBody>
                  <a:tcPr/>
                </a:tc>
              </a:tr>
              <a:tr h="311513">
                <a:tc>
                  <a:txBody>
                    <a:bodyPr/>
                    <a:lstStyle/>
                    <a:p>
                      <a:r>
                        <a:rPr lang="en-US" dirty="0" smtClean="0">
                          <a:solidFill>
                            <a:schemeClr val="accent6">
                              <a:lumMod val="50000"/>
                            </a:schemeClr>
                          </a:solidFill>
                        </a:rPr>
                        <a:t>E</a:t>
                      </a:r>
                      <a:endParaRPr lang="en-US" dirty="0">
                        <a:solidFill>
                          <a:schemeClr val="accent6">
                            <a:lumMod val="50000"/>
                          </a:schemeClr>
                        </a:solidFill>
                      </a:endParaRPr>
                    </a:p>
                  </a:txBody>
                  <a:tcPr/>
                </a:tc>
                <a:tc>
                  <a:txBody>
                    <a:bodyPr/>
                    <a:lstStyle/>
                    <a:p>
                      <a:r>
                        <a:rPr lang="en-US" dirty="0" smtClean="0">
                          <a:solidFill>
                            <a:schemeClr val="accent6">
                              <a:lumMod val="50000"/>
                            </a:schemeClr>
                          </a:solidFill>
                        </a:rPr>
                        <a:t>2</a:t>
                      </a:r>
                      <a:endParaRPr lang="en-US" dirty="0">
                        <a:solidFill>
                          <a:schemeClr val="accent6">
                            <a:lumMod val="50000"/>
                          </a:schemeClr>
                        </a:solidFill>
                      </a:endParaRPr>
                    </a:p>
                  </a:txBody>
                  <a:tcPr/>
                </a:tc>
              </a:tr>
              <a:tr h="311513">
                <a:tc>
                  <a:txBody>
                    <a:bodyPr/>
                    <a:lstStyle/>
                    <a:p>
                      <a:r>
                        <a:rPr lang="en-US" dirty="0" smtClean="0">
                          <a:solidFill>
                            <a:schemeClr val="accent6">
                              <a:lumMod val="50000"/>
                            </a:schemeClr>
                          </a:solidFill>
                        </a:rPr>
                        <a:t>…</a:t>
                      </a:r>
                      <a:endParaRPr lang="en-US" dirty="0">
                        <a:solidFill>
                          <a:schemeClr val="accent6">
                            <a:lumMod val="50000"/>
                          </a:schemeClr>
                        </a:solidFill>
                      </a:endParaRPr>
                    </a:p>
                  </a:txBody>
                  <a:tcPr/>
                </a:tc>
                <a:tc>
                  <a:txBody>
                    <a:bodyPr/>
                    <a:lstStyle/>
                    <a:p>
                      <a:r>
                        <a:rPr lang="en-US" dirty="0" smtClean="0">
                          <a:solidFill>
                            <a:schemeClr val="accent6">
                              <a:lumMod val="50000"/>
                            </a:schemeClr>
                          </a:solidFill>
                        </a:rPr>
                        <a:t>…</a:t>
                      </a:r>
                      <a:endParaRPr lang="en-US" dirty="0">
                        <a:solidFill>
                          <a:schemeClr val="accent6">
                            <a:lumMod val="50000"/>
                          </a:schemeClr>
                        </a:solidFill>
                      </a:endParaRPr>
                    </a:p>
                  </a:txBody>
                  <a:tcPr/>
                </a:tc>
              </a:tr>
            </a:tbl>
          </a:graphicData>
        </a:graphic>
      </p:graphicFrame>
      <p:cxnSp>
        <p:nvCxnSpPr>
          <p:cNvPr id="43" name="Straight Arrow Connector 42"/>
          <p:cNvCxnSpPr/>
          <p:nvPr/>
        </p:nvCxnSpPr>
        <p:spPr>
          <a:xfrm>
            <a:off x="1623060" y="3246120"/>
            <a:ext cx="1577340" cy="141732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1428750" y="5246370"/>
            <a:ext cx="1794510" cy="502920"/>
          </a:xfrm>
          <a:prstGeom prst="straightConnector1">
            <a:avLst/>
          </a:prstGeom>
          <a:ln w="50800">
            <a:solidFill>
              <a:schemeClr val="accent5">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531620" y="4732020"/>
            <a:ext cx="1623060" cy="228600"/>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flipH="1" flipV="1">
            <a:off x="5160645" y="3446145"/>
            <a:ext cx="1554480" cy="1085850"/>
          </a:xfrm>
          <a:prstGeom prst="straightConnector1">
            <a:avLst/>
          </a:prstGeom>
          <a:ln w="508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406390" y="5200650"/>
            <a:ext cx="1074420" cy="69723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5440680" y="4720590"/>
            <a:ext cx="1074420" cy="262890"/>
          </a:xfrm>
          <a:prstGeom prst="straightConnector1">
            <a:avLst/>
          </a:prstGeom>
          <a:ln w="50800">
            <a:solidFill>
              <a:schemeClr val="accent5">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 idx="2"/>
            <a:endCxn id="9" idx="0"/>
          </p:cNvCxnSpPr>
          <p:nvPr/>
        </p:nvCxnSpPr>
        <p:spPr>
          <a:xfrm rot="16200000" flipH="1">
            <a:off x="4118368" y="3068860"/>
            <a:ext cx="379243" cy="2242"/>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63" name="Picture 76" descr="stop No"/>
          <p:cNvPicPr>
            <a:picLocks noChangeAspect="1" noChangeArrowheads="1"/>
          </p:cNvPicPr>
          <p:nvPr/>
        </p:nvPicPr>
        <p:blipFill>
          <a:blip r:embed="rId9"/>
          <a:srcRect/>
          <a:stretch>
            <a:fillRect/>
          </a:stretch>
        </p:blipFill>
        <p:spPr bwMode="auto">
          <a:xfrm>
            <a:off x="3599442" y="1638036"/>
            <a:ext cx="1176746" cy="1176746"/>
          </a:xfrm>
          <a:prstGeom prst="rect">
            <a:avLst/>
          </a:prstGeom>
          <a:noFill/>
        </p:spPr>
      </p:pic>
      <p:pic>
        <p:nvPicPr>
          <p:cNvPr id="37" name="Picture 5" descr="WomanIcon"/>
          <p:cNvPicPr>
            <a:picLocks noChangeAspect="1" noChangeArrowheads="1"/>
          </p:cNvPicPr>
          <p:nvPr/>
        </p:nvPicPr>
        <p:blipFill>
          <a:blip r:embed="rId10">
            <a:duotone>
              <a:prstClr val="black"/>
              <a:schemeClr val="accent5">
                <a:tint val="45000"/>
                <a:satMod val="400000"/>
              </a:schemeClr>
            </a:duotone>
          </a:blip>
          <a:srcRect/>
          <a:stretch>
            <a:fillRect/>
          </a:stretch>
        </p:blipFill>
        <p:spPr bwMode="auto">
          <a:xfrm>
            <a:off x="8128188" y="4320540"/>
            <a:ext cx="421452" cy="533400"/>
          </a:xfrm>
          <a:prstGeom prst="rect">
            <a:avLst/>
          </a:prstGeom>
          <a:noFill/>
          <a:ln w="9525">
            <a:noFill/>
            <a:miter lim="800000"/>
            <a:headEnd/>
            <a:tailEnd/>
          </a:ln>
        </p:spPr>
      </p:pic>
      <p:cxnSp>
        <p:nvCxnSpPr>
          <p:cNvPr id="44" name="Straight Connector 43"/>
          <p:cNvCxnSpPr/>
          <p:nvPr/>
        </p:nvCxnSpPr>
        <p:spPr>
          <a:xfrm flipV="1">
            <a:off x="7284720" y="4511957"/>
            <a:ext cx="697566" cy="6703"/>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7277100" y="5841647"/>
            <a:ext cx="697566" cy="670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7193280" y="3231797"/>
            <a:ext cx="697566" cy="6703"/>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4" name="Rectangle 24598" descr="Server"/>
          <p:cNvPicPr>
            <a:picLocks noChangeAspect="1" noChangeArrowheads="1"/>
          </p:cNvPicPr>
          <p:nvPr/>
        </p:nvPicPr>
        <p:blipFill>
          <a:blip r:embed="rId5" cstate="print"/>
          <a:srcRect/>
          <a:stretch>
            <a:fillRect/>
          </a:stretch>
        </p:blipFill>
        <p:spPr bwMode="auto">
          <a:xfrm>
            <a:off x="2932378" y="1611630"/>
            <a:ext cx="588278" cy="803910"/>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58" name="Straight Connector 57"/>
          <p:cNvCxnSpPr/>
          <p:nvPr/>
        </p:nvCxnSpPr>
        <p:spPr>
          <a:xfrm>
            <a:off x="3236260" y="2404108"/>
            <a:ext cx="981410" cy="83058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pic>
        <p:nvPicPr>
          <p:cNvPr id="64" name="Picture 76" descr="stop No"/>
          <p:cNvPicPr>
            <a:picLocks noChangeAspect="1" noChangeArrowheads="1"/>
          </p:cNvPicPr>
          <p:nvPr/>
        </p:nvPicPr>
        <p:blipFill>
          <a:blip r:embed="rId9"/>
          <a:srcRect/>
          <a:stretch>
            <a:fillRect/>
          </a:stretch>
        </p:blipFill>
        <p:spPr bwMode="auto">
          <a:xfrm>
            <a:off x="2243082" y="2704836"/>
            <a:ext cx="4306308" cy="4306308"/>
          </a:xfrm>
          <a:prstGeom prst="rect">
            <a:avLst/>
          </a:prstGeom>
          <a:noFill/>
        </p:spPr>
      </p:pic>
      <p:sp>
        <p:nvSpPr>
          <p:cNvPr id="60" name="TextBox 59"/>
          <p:cNvSpPr txBox="1"/>
          <p:nvPr/>
        </p:nvSpPr>
        <p:spPr>
          <a:xfrm>
            <a:off x="2960370" y="1143000"/>
            <a:ext cx="1783080" cy="369332"/>
          </a:xfrm>
          <a:prstGeom prst="rect">
            <a:avLst/>
          </a:prstGeom>
          <a:noFill/>
        </p:spPr>
        <p:txBody>
          <a:bodyPr wrap="square" rtlCol="0">
            <a:spAutoFit/>
          </a:bodyPr>
          <a:lstStyle/>
          <a:p>
            <a:r>
              <a:rPr lang="zh-CN" altLang="en-US" b="1" dirty="0" smtClean="0"/>
              <a:t>故障转移群集</a:t>
            </a:r>
            <a:endParaRPr lang="en-US" b="1" dirty="0"/>
          </a:p>
        </p:txBody>
      </p:sp>
      <p:sp>
        <p:nvSpPr>
          <p:cNvPr id="61" name="Line Callout 1 (Border and Accent Bar) 60"/>
          <p:cNvSpPr/>
          <p:nvPr/>
        </p:nvSpPr>
        <p:spPr bwMode="auto">
          <a:xfrm>
            <a:off x="408790" y="1310639"/>
            <a:ext cx="1290469" cy="905435"/>
          </a:xfrm>
          <a:prstGeom prst="accentBorderCallout1">
            <a:avLst>
              <a:gd name="adj1" fmla="val 70316"/>
              <a:gd name="adj2" fmla="val 104439"/>
              <a:gd name="adj3" fmla="val 122278"/>
              <a:gd name="adj4" fmla="val 202261"/>
            </a:avLst>
          </a:prstGeom>
          <a:gradFill>
            <a:gsLst>
              <a:gs pos="0">
                <a:srgbClr val="5E9EFF"/>
              </a:gs>
              <a:gs pos="39999">
                <a:srgbClr val="85C2FF"/>
              </a:gs>
              <a:gs pos="70000">
                <a:srgbClr val="C4D6EB"/>
              </a:gs>
              <a:gs pos="100000">
                <a:srgbClr val="FFEBFA"/>
              </a:gs>
            </a:gsLst>
            <a:lin ang="16200000" scaled="0"/>
          </a:gradFill>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zh-CN" altLang="en-US" b="1" dirty="0" smtClean="0">
                <a:solidFill>
                  <a:schemeClr val="accent3"/>
                </a:solidFill>
              </a:rPr>
              <a:t>冗余的连接代理</a:t>
            </a:r>
            <a:endParaRPr lang="en-US" b="1" dirty="0" smtClean="0">
              <a:solidFill>
                <a:schemeClr val="accent3"/>
              </a:solidFill>
            </a:endParaRPr>
          </a:p>
        </p:txBody>
      </p:sp>
      <p:sp>
        <p:nvSpPr>
          <p:cNvPr id="47" name="TextBox 46"/>
          <p:cNvSpPr txBox="1"/>
          <p:nvPr/>
        </p:nvSpPr>
        <p:spPr>
          <a:xfrm>
            <a:off x="6983730" y="2320290"/>
            <a:ext cx="1611630" cy="369332"/>
          </a:xfrm>
          <a:prstGeom prst="rect">
            <a:avLst/>
          </a:prstGeom>
          <a:noFill/>
        </p:spPr>
        <p:txBody>
          <a:bodyPr wrap="square" rtlCol="0">
            <a:spAutoFit/>
          </a:bodyPr>
          <a:lstStyle/>
          <a:p>
            <a:r>
              <a:rPr lang="zh-CN" altLang="en-US" dirty="0" smtClean="0"/>
              <a:t>服务器场</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ox(in)">
                                      <p:cBhvr>
                                        <p:cTn id="7" dur="500"/>
                                        <p:tgtEl>
                                          <p:spTgt spid="63"/>
                                        </p:tgtEl>
                                      </p:cBhvr>
                                    </p:animEffect>
                                  </p:childTnLst>
                                </p:cTn>
                              </p:par>
                            </p:childTnLst>
                          </p:cTn>
                        </p:par>
                        <p:par>
                          <p:cTn id="8" fill="hold">
                            <p:stCondLst>
                              <p:cond delay="500"/>
                            </p:stCondLst>
                            <p:childTnLst>
                              <p:par>
                                <p:cTn id="9" presetID="4" presetClass="entr" presetSubtype="16" fill="hold" nodeType="afterEffect">
                                  <p:stCondLst>
                                    <p:cond delay="2000"/>
                                  </p:stCondLst>
                                  <p:childTnLst>
                                    <p:set>
                                      <p:cBhvr>
                                        <p:cTn id="10" dur="1" fill="hold">
                                          <p:stCondLst>
                                            <p:cond delay="0"/>
                                          </p:stCondLst>
                                        </p:cTn>
                                        <p:tgtEl>
                                          <p:spTgt spid="64"/>
                                        </p:tgtEl>
                                        <p:attrNameLst>
                                          <p:attrName>style.visibility</p:attrName>
                                        </p:attrNameLst>
                                      </p:cBhvr>
                                      <p:to>
                                        <p:strVal val="visible"/>
                                      </p:to>
                                    </p:set>
                                    <p:animEffect transition="in" filter="box(in)">
                                      <p:cBhvr>
                                        <p:cTn id="11" dur="500"/>
                                        <p:tgtEl>
                                          <p:spTgt spid="64"/>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ox(in)">
                                      <p:cBhvr>
                                        <p:cTn id="16" dur="500"/>
                                        <p:tgtEl>
                                          <p:spTgt spid="54"/>
                                        </p:tgtEl>
                                      </p:cBhvr>
                                    </p:animEffect>
                                  </p:childTnLst>
                                </p:cTn>
                              </p:par>
                            </p:childTnLst>
                          </p:cTn>
                        </p:par>
                        <p:par>
                          <p:cTn id="17" fill="hold">
                            <p:stCondLst>
                              <p:cond delay="500"/>
                            </p:stCondLst>
                            <p:childTnLst>
                              <p:par>
                                <p:cTn id="18" presetID="4" presetClass="entr" presetSubtype="16" fill="hold" grpId="0" nodeType="afterEffect">
                                  <p:stCondLst>
                                    <p:cond delay="2000"/>
                                  </p:stCondLst>
                                  <p:childTnLst>
                                    <p:set>
                                      <p:cBhvr>
                                        <p:cTn id="19" dur="1" fill="hold">
                                          <p:stCondLst>
                                            <p:cond delay="0"/>
                                          </p:stCondLst>
                                        </p:cTn>
                                        <p:tgtEl>
                                          <p:spTgt spid="56"/>
                                        </p:tgtEl>
                                        <p:attrNameLst>
                                          <p:attrName>style.visibility</p:attrName>
                                        </p:attrNameLst>
                                      </p:cBhvr>
                                      <p:to>
                                        <p:strVal val="visible"/>
                                      </p:to>
                                    </p:set>
                                    <p:animEffect transition="in" filter="box(in)">
                                      <p:cBhvr>
                                        <p:cTn id="20" dur="500"/>
                                        <p:tgtEl>
                                          <p:spTgt spid="56"/>
                                        </p:tgtEl>
                                      </p:cBhvr>
                                    </p:animEffect>
                                  </p:childTnLst>
                                </p:cTn>
                              </p:par>
                            </p:childTnLst>
                          </p:cTn>
                        </p:par>
                        <p:par>
                          <p:cTn id="21" fill="hold">
                            <p:stCondLst>
                              <p:cond delay="3000"/>
                            </p:stCondLst>
                            <p:childTnLst>
                              <p:par>
                                <p:cTn id="22" presetID="4" presetClass="entr" presetSubtype="16" fill="hold" grpId="0" nodeType="afterEffect">
                                  <p:stCondLst>
                                    <p:cond delay="2000"/>
                                  </p:stCondLst>
                                  <p:childTnLst>
                                    <p:set>
                                      <p:cBhvr>
                                        <p:cTn id="23" dur="1" fill="hold">
                                          <p:stCondLst>
                                            <p:cond delay="0"/>
                                          </p:stCondLst>
                                        </p:cTn>
                                        <p:tgtEl>
                                          <p:spTgt spid="60"/>
                                        </p:tgtEl>
                                        <p:attrNameLst>
                                          <p:attrName>style.visibility</p:attrName>
                                        </p:attrNameLst>
                                      </p:cBhvr>
                                      <p:to>
                                        <p:strVal val="visible"/>
                                      </p:to>
                                    </p:set>
                                    <p:animEffect transition="in" filter="box(in)">
                                      <p:cBhvr>
                                        <p:cTn id="24" dur="500"/>
                                        <p:tgtEl>
                                          <p:spTgt spid="60"/>
                                        </p:tgtEl>
                                      </p:cBhvr>
                                    </p:animEffect>
                                  </p:childTnLst>
                                </p:cTn>
                              </p:par>
                            </p:childTnLst>
                          </p:cTn>
                        </p:par>
                        <p:par>
                          <p:cTn id="25" fill="hold">
                            <p:stCondLst>
                              <p:cond delay="5500"/>
                            </p:stCondLst>
                            <p:childTnLst>
                              <p:par>
                                <p:cTn id="26" presetID="4" presetClass="entr" presetSubtype="16" fill="hold" nodeType="afterEffect">
                                  <p:stCondLst>
                                    <p:cond delay="2000"/>
                                  </p:stCondLst>
                                  <p:childTnLst>
                                    <p:set>
                                      <p:cBhvr>
                                        <p:cTn id="27" dur="1" fill="hold">
                                          <p:stCondLst>
                                            <p:cond delay="0"/>
                                          </p:stCondLst>
                                        </p:cTn>
                                        <p:tgtEl>
                                          <p:spTgt spid="58"/>
                                        </p:tgtEl>
                                        <p:attrNameLst>
                                          <p:attrName>style.visibility</p:attrName>
                                        </p:attrNameLst>
                                      </p:cBhvr>
                                      <p:to>
                                        <p:strVal val="visible"/>
                                      </p:to>
                                    </p:set>
                                    <p:animEffect transition="in" filter="box(in)">
                                      <p:cBhvr>
                                        <p:cTn id="28" dur="500"/>
                                        <p:tgtEl>
                                          <p:spTgt spid="58"/>
                                        </p:tgtEl>
                                      </p:cBhvr>
                                    </p:animEffect>
                                  </p:childTnLst>
                                </p:cTn>
                              </p:par>
                              <p:par>
                                <p:cTn id="29" presetID="4" presetClass="exit" presetSubtype="16" fill="hold" grpId="0" nodeType="withEffect">
                                  <p:stCondLst>
                                    <p:cond delay="0"/>
                                  </p:stCondLst>
                                  <p:childTnLst>
                                    <p:animEffect transition="out" filter="box(in)">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par>
                          <p:cTn id="32" fill="hold">
                            <p:stCondLst>
                              <p:cond delay="8000"/>
                            </p:stCondLst>
                            <p:childTnLst>
                              <p:par>
                                <p:cTn id="33" presetID="4" presetClass="entr" presetSubtype="16" fill="hold" grpId="0" nodeType="afterEffect">
                                  <p:stCondLst>
                                    <p:cond delay="2000"/>
                                  </p:stCondLst>
                                  <p:childTnLst>
                                    <p:set>
                                      <p:cBhvr>
                                        <p:cTn id="34" dur="1" fill="hold">
                                          <p:stCondLst>
                                            <p:cond delay="0"/>
                                          </p:stCondLst>
                                        </p:cTn>
                                        <p:tgtEl>
                                          <p:spTgt spid="61"/>
                                        </p:tgtEl>
                                        <p:attrNameLst>
                                          <p:attrName>style.visibility</p:attrName>
                                        </p:attrNameLst>
                                      </p:cBhvr>
                                      <p:to>
                                        <p:strVal val="visible"/>
                                      </p:to>
                                    </p:set>
                                    <p:animEffect transition="in" filter="box(in)">
                                      <p:cBhvr>
                                        <p:cTn id="35" dur="500"/>
                                        <p:tgtEl>
                                          <p:spTgt spid="61"/>
                                        </p:tgtEl>
                                      </p:cBhvr>
                                    </p:animEffect>
                                  </p:childTnLst>
                                </p:cTn>
                              </p:par>
                            </p:childTnLst>
                          </p:cTn>
                        </p:par>
                        <p:par>
                          <p:cTn id="36" fill="hold">
                            <p:stCondLst>
                              <p:cond delay="10500"/>
                            </p:stCondLst>
                            <p:childTnLst>
                              <p:par>
                                <p:cTn id="37" presetID="4" presetClass="exit" presetSubtype="16" fill="hold" nodeType="afterEffect">
                                  <p:stCondLst>
                                    <p:cond delay="2000"/>
                                  </p:stCondLst>
                                  <p:childTnLst>
                                    <p:animEffect transition="out" filter="box(in)">
                                      <p:cBhvr>
                                        <p:cTn id="38" dur="500"/>
                                        <p:tgtEl>
                                          <p:spTgt spid="64"/>
                                        </p:tgtEl>
                                      </p:cBhvr>
                                    </p:animEffect>
                                    <p:set>
                                      <p:cBhvr>
                                        <p:cTn id="39" dur="1" fill="hold">
                                          <p:stCondLst>
                                            <p:cond delay="499"/>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5" grpId="0" animBg="1"/>
      <p:bldP spid="60" grpId="0"/>
      <p:bldP spid="6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打印服务器</a:t>
            </a:r>
            <a:endParaRPr lang="en-US" dirty="0"/>
          </a:p>
        </p:txBody>
      </p:sp>
      <p:sp>
        <p:nvSpPr>
          <p:cNvPr id="3" name="Content Placeholder 2"/>
          <p:cNvSpPr>
            <a:spLocks noGrp="1"/>
          </p:cNvSpPr>
          <p:nvPr>
            <p:ph idx="1"/>
          </p:nvPr>
        </p:nvSpPr>
        <p:spPr>
          <a:xfrm>
            <a:off x="457200" y="1119674"/>
            <a:ext cx="8229600" cy="5006490"/>
          </a:xfrm>
        </p:spPr>
        <p:txBody>
          <a:bodyPr/>
          <a:lstStyle/>
          <a:p>
            <a:r>
              <a:rPr lang="zh-CN" altLang="en-US" dirty="0" smtClean="0"/>
              <a:t>打印驱动和处理器是隔离的，运行在各自独立的进程中</a:t>
            </a:r>
            <a:r>
              <a:rPr lang="en-US" dirty="0" smtClean="0"/>
              <a:t> </a:t>
            </a:r>
          </a:p>
          <a:p>
            <a:r>
              <a:rPr lang="zh-CN" altLang="en-US" dirty="0" smtClean="0"/>
              <a:t>可配置的颗粒化打印驱动</a:t>
            </a:r>
            <a:endParaRPr lang="en-US" dirty="0" smtClean="0"/>
          </a:p>
          <a:p>
            <a:pPr lvl="1"/>
            <a:r>
              <a:rPr lang="zh-CN" altLang="en-US" dirty="0" smtClean="0">
                <a:latin typeface="+mn-ea"/>
              </a:rPr>
              <a:t>驱动可以设置在自己的沙盒中</a:t>
            </a:r>
            <a:endParaRPr lang="en-US" dirty="0" smtClean="0">
              <a:latin typeface="+mn-ea"/>
            </a:endParaRPr>
          </a:p>
          <a:p>
            <a:r>
              <a:rPr lang="zh-CN" altLang="en-US" dirty="0" smtClean="0"/>
              <a:t>周期性的沙盒回收机制</a:t>
            </a:r>
            <a:endParaRPr lang="en-US" dirty="0" smtClean="0"/>
          </a:p>
          <a:p>
            <a:pPr lvl="1"/>
            <a:r>
              <a:rPr lang="zh-CN" altLang="en-US" dirty="0" smtClean="0"/>
              <a:t>帮助减少打印驱动泄漏</a:t>
            </a:r>
            <a:endParaRPr lang="en-US" dirty="0" smtClean="0"/>
          </a:p>
        </p:txBody>
      </p:sp>
      <p:sp>
        <p:nvSpPr>
          <p:cNvPr id="277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7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ounded Rectangle 5"/>
          <p:cNvSpPr/>
          <p:nvPr/>
        </p:nvSpPr>
        <p:spPr bwMode="auto">
          <a:xfrm>
            <a:off x="409614" y="5255138"/>
            <a:ext cx="8107680" cy="9982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buNone/>
            </a:pPr>
            <a:r>
              <a:rPr lang="zh-CN" altLang="en-US" sz="2000" i="1" u="sng" dirty="0" smtClean="0">
                <a:solidFill>
                  <a:srgbClr val="FFC000"/>
                </a:solidFill>
                <a:effectLst>
                  <a:outerShdw blurRad="38100" dist="38100" dir="2700000" algn="tl">
                    <a:srgbClr val="000000">
                      <a:alpha val="43137"/>
                    </a:srgbClr>
                  </a:outerShdw>
                </a:effectLst>
                <a:latin typeface="Segoe" pitchFamily="34" charset="0"/>
              </a:rPr>
              <a:t>关键特点：</a:t>
            </a:r>
            <a:endParaRPr lang="en-US" altLang="zh-CN" sz="2000" i="1" u="sng" dirty="0" smtClean="0">
              <a:solidFill>
                <a:srgbClr val="FFC000"/>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buNone/>
            </a:pPr>
            <a:r>
              <a:rPr lang="zh-CN" altLang="en-US" sz="2000" i="1" u="sng" dirty="0" smtClean="0">
                <a:solidFill>
                  <a:srgbClr val="FFC000"/>
                </a:solidFill>
                <a:effectLst>
                  <a:outerShdw blurRad="38100" dist="38100" dir="2700000" algn="tl">
                    <a:srgbClr val="000000">
                      <a:alpha val="43137"/>
                    </a:srgbClr>
                  </a:outerShdw>
                </a:effectLst>
                <a:latin typeface="Segoe" pitchFamily="34" charset="0"/>
              </a:rPr>
              <a:t>一个有问题的驱动不再导致全部打印服务器的宕机</a:t>
            </a:r>
            <a:r>
              <a:rPr lang="en-US" sz="2400" u="sng" dirty="0" smtClean="0">
                <a:solidFill>
                  <a:srgbClr val="FFC000"/>
                </a:solidFill>
                <a:effectLst>
                  <a:outerShdw blurRad="38100" dist="38100" dir="2700000" algn="tl">
                    <a:srgbClr val="000000">
                      <a:alpha val="43137"/>
                    </a:srgbClr>
                  </a:outerShdw>
                </a:effectLst>
                <a:latin typeface="Segoe" pitchFamily="34" charset="0"/>
              </a:rPr>
              <a:t>!</a:t>
            </a:r>
          </a:p>
        </p:txBody>
      </p:sp>
      <p:pic>
        <p:nvPicPr>
          <p:cNvPr id="7" name="Picture 1"/>
          <p:cNvPicPr>
            <a:picLocks noChangeAspect="1" noChangeArrowheads="1"/>
          </p:cNvPicPr>
          <p:nvPr/>
        </p:nvPicPr>
        <p:blipFill>
          <a:blip r:embed="rId3"/>
          <a:srcRect/>
          <a:stretch>
            <a:fillRect/>
          </a:stretch>
        </p:blipFill>
        <p:spPr bwMode="auto">
          <a:xfrm>
            <a:off x="4446804" y="2398818"/>
            <a:ext cx="4248150" cy="28575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230188"/>
            <a:ext cx="8382000" cy="664797"/>
          </a:xfrm>
        </p:spPr>
        <p:txBody>
          <a:bodyPr>
            <a:noAutofit/>
          </a:bodyPr>
          <a:lstStyle/>
          <a:p>
            <a:r>
              <a:rPr lang="en-US" altLang="en-US" dirty="0" smtClean="0">
                <a:latin typeface="+mj-ea"/>
              </a:rPr>
              <a:t>SQL Server 2008</a:t>
            </a:r>
          </a:p>
        </p:txBody>
      </p:sp>
      <p:sp>
        <p:nvSpPr>
          <p:cNvPr id="5" name="Text Placeholder 2"/>
          <p:cNvSpPr txBox="1">
            <a:spLocks/>
          </p:cNvSpPr>
          <p:nvPr/>
        </p:nvSpPr>
        <p:spPr>
          <a:xfrm>
            <a:off x="381000" y="1399589"/>
            <a:ext cx="8382000" cy="4292081"/>
          </a:xfrm>
          <a:prstGeom prst="rect">
            <a:avLst/>
          </a:prstGeom>
        </p:spPr>
        <p:txBody>
          <a:bodyPr/>
          <a:lstStyle/>
          <a:p>
            <a:pPr marL="342900" lvl="0" indent="-342900" defTabSz="914400">
              <a:spcBef>
                <a:spcPct val="20000"/>
              </a:spcBef>
              <a:buClr>
                <a:schemeClr val="accent1"/>
              </a:buClr>
              <a:buSzPct val="100000"/>
              <a:buFont typeface="Wingdings" pitchFamily="2" charset="2"/>
              <a:buChar char="l"/>
              <a:defRPr/>
            </a:pPr>
            <a:r>
              <a:rPr lang="zh-CN" altLang="en-US" sz="2400" b="1" dirty="0" smtClean="0">
                <a:solidFill>
                  <a:schemeClr val="accent1"/>
                </a:solidFill>
              </a:rPr>
              <a:t>集成的安装健康检查</a:t>
            </a:r>
            <a:endParaRPr lang="en-US" altLang="en-US" sz="2400" b="1" dirty="0" smtClean="0">
              <a:solidFill>
                <a:schemeClr val="accent1"/>
              </a:solidFill>
            </a:endParaRPr>
          </a:p>
          <a:p>
            <a:pPr marL="742950" marR="0" lvl="1" indent="-285750" defTabSz="914400" fontAlgn="auto">
              <a:lnSpc>
                <a:spcPct val="100000"/>
              </a:lnSpc>
              <a:spcBef>
                <a:spcPct val="20000"/>
              </a:spcBef>
              <a:spcAft>
                <a:spcPts val="0"/>
              </a:spcAft>
              <a:buClr>
                <a:schemeClr val="bg1">
                  <a:lumMod val="50000"/>
                </a:schemeClr>
              </a:buClr>
              <a:buSzTx/>
              <a:buFont typeface="Wingdings" pitchFamily="2" charset="2"/>
              <a:buChar char="l"/>
              <a:tabLst/>
              <a:defRPr/>
            </a:pPr>
            <a:r>
              <a:rPr lang="zh-CN" altLang="en-US" sz="2400" dirty="0" smtClean="0">
                <a:latin typeface="+mn-ea"/>
              </a:rPr>
              <a:t>故障转移群集</a:t>
            </a:r>
            <a:endParaRPr lang="en-US" altLang="zh-CN" sz="2400" dirty="0" smtClean="0">
              <a:latin typeface="+mn-ea"/>
            </a:endParaRPr>
          </a:p>
          <a:p>
            <a:pPr marL="742950" marR="0" lvl="1" indent="-285750" defTabSz="914400" fontAlgn="auto">
              <a:lnSpc>
                <a:spcPct val="100000"/>
              </a:lnSpc>
              <a:spcBef>
                <a:spcPct val="20000"/>
              </a:spcBef>
              <a:spcAft>
                <a:spcPts val="0"/>
              </a:spcAft>
              <a:buClr>
                <a:schemeClr val="bg1">
                  <a:lumMod val="50000"/>
                </a:schemeClr>
              </a:buClr>
              <a:buSzTx/>
              <a:buFont typeface="Wingdings" pitchFamily="2" charset="2"/>
              <a:buChar char="l"/>
              <a:tabLst/>
              <a:defRPr/>
            </a:pPr>
            <a:r>
              <a:rPr lang="en-US" altLang="en-US" sz="2400" dirty="0" smtClean="0">
                <a:latin typeface="+mn-ea"/>
              </a:rPr>
              <a:t>SQL Server</a:t>
            </a:r>
          </a:p>
          <a:p>
            <a:pPr marL="342900" marR="0" indent="-342900" defTabSz="914400" fontAlgn="auto">
              <a:lnSpc>
                <a:spcPct val="100000"/>
              </a:lnSpc>
              <a:spcBef>
                <a:spcPct val="20000"/>
              </a:spcBef>
              <a:spcAft>
                <a:spcPts val="0"/>
              </a:spcAft>
              <a:buClr>
                <a:schemeClr val="accent1"/>
              </a:buClr>
              <a:buSzPct val="100000"/>
              <a:buFont typeface="Wingdings" pitchFamily="2" charset="2"/>
              <a:buChar char="l"/>
              <a:tabLst/>
            </a:pPr>
            <a:r>
              <a:rPr lang="zh-CN" altLang="en-US" sz="2400" b="1" dirty="0" smtClean="0">
                <a:solidFill>
                  <a:schemeClr val="accent1"/>
                </a:solidFill>
              </a:rPr>
              <a:t>在每个节点分布式安装</a:t>
            </a:r>
            <a:endParaRPr lang="en-US" altLang="en-US" sz="2400" b="1" dirty="0" smtClean="0">
              <a:solidFill>
                <a:schemeClr val="accent1"/>
              </a:solidFill>
            </a:endParaRPr>
          </a:p>
          <a:p>
            <a:pPr marL="342900" lvl="0" indent="-342900" defTabSz="914400">
              <a:spcBef>
                <a:spcPct val="20000"/>
              </a:spcBef>
              <a:buClr>
                <a:schemeClr val="accent1"/>
              </a:buClr>
              <a:buSzPct val="100000"/>
              <a:buFont typeface="Wingdings" pitchFamily="2" charset="2"/>
              <a:buChar char="l"/>
              <a:defRPr/>
            </a:pPr>
            <a:r>
              <a:rPr lang="zh-CN" altLang="en-US" sz="2400" b="1" dirty="0" smtClean="0">
                <a:solidFill>
                  <a:schemeClr val="accent1"/>
                </a:solidFill>
              </a:rPr>
              <a:t>集成群集验证工具</a:t>
            </a:r>
            <a:endParaRPr lang="en-US" altLang="en-US" sz="2400" b="1" dirty="0" smtClean="0">
              <a:solidFill>
                <a:schemeClr val="accent1"/>
              </a:solidFill>
            </a:endParaRPr>
          </a:p>
          <a:p>
            <a:pPr marL="342900" lvl="0" indent="-342900" defTabSz="914400">
              <a:spcBef>
                <a:spcPct val="20000"/>
              </a:spcBef>
              <a:buClr>
                <a:schemeClr val="accent1"/>
              </a:buClr>
              <a:buSzPct val="100000"/>
              <a:buFont typeface="Wingdings" pitchFamily="2" charset="2"/>
              <a:buChar char="l"/>
              <a:defRPr/>
            </a:pPr>
            <a:r>
              <a:rPr lang="en-US" altLang="en-US" sz="2400" b="1" dirty="0" smtClean="0">
                <a:solidFill>
                  <a:schemeClr val="accent1"/>
                </a:solidFill>
              </a:rPr>
              <a:t>IPv6 </a:t>
            </a:r>
            <a:r>
              <a:rPr lang="zh-CN" altLang="en-US" sz="2400" b="1" dirty="0" smtClean="0">
                <a:solidFill>
                  <a:schemeClr val="accent1"/>
                </a:solidFill>
              </a:rPr>
              <a:t>和</a:t>
            </a:r>
            <a:r>
              <a:rPr lang="en-US" altLang="zh-CN" sz="2400" b="1" dirty="0" smtClean="0">
                <a:solidFill>
                  <a:schemeClr val="accent1"/>
                </a:solidFill>
              </a:rPr>
              <a:t>DHCP</a:t>
            </a:r>
            <a:r>
              <a:rPr lang="zh-CN" altLang="en-US" sz="2400" b="1" dirty="0" smtClean="0">
                <a:solidFill>
                  <a:schemeClr val="accent1"/>
                </a:solidFill>
              </a:rPr>
              <a:t>支持</a:t>
            </a:r>
            <a:endParaRPr lang="en-US" altLang="en-US" sz="2400" b="1" dirty="0" smtClean="0">
              <a:solidFill>
                <a:schemeClr val="accent1"/>
              </a:solidFill>
            </a:endParaRPr>
          </a:p>
          <a:p>
            <a:pPr marL="342900" marR="0" indent="-342900" defTabSz="914400" fontAlgn="auto">
              <a:lnSpc>
                <a:spcPct val="100000"/>
              </a:lnSpc>
              <a:spcBef>
                <a:spcPct val="20000"/>
              </a:spcBef>
              <a:spcAft>
                <a:spcPts val="0"/>
              </a:spcAft>
              <a:buClr>
                <a:schemeClr val="accent1"/>
              </a:buClr>
              <a:buSzPct val="100000"/>
              <a:buFont typeface="Wingdings" pitchFamily="2" charset="2"/>
              <a:buChar char="l"/>
              <a:tabLst/>
            </a:pPr>
            <a:r>
              <a:rPr lang="zh-CN" altLang="en-US" sz="2400" b="1" dirty="0" smtClean="0">
                <a:solidFill>
                  <a:schemeClr val="accent1"/>
                </a:solidFill>
              </a:rPr>
              <a:t>支持最多</a:t>
            </a:r>
            <a:r>
              <a:rPr lang="en-US" altLang="zh-CN" sz="2400" b="1" dirty="0" smtClean="0">
                <a:solidFill>
                  <a:schemeClr val="accent1"/>
                </a:solidFill>
              </a:rPr>
              <a:t>16</a:t>
            </a:r>
            <a:r>
              <a:rPr lang="zh-CN" altLang="en-US" sz="2400" b="1" dirty="0" smtClean="0">
                <a:solidFill>
                  <a:schemeClr val="accent1"/>
                </a:solidFill>
              </a:rPr>
              <a:t>个节点</a:t>
            </a:r>
            <a:endParaRPr lang="en-US" altLang="en-US" sz="2400" b="1" dirty="0" smtClean="0">
              <a:solidFill>
                <a:schemeClr val="accent1"/>
              </a:solidFill>
            </a:endParaRPr>
          </a:p>
        </p:txBody>
      </p:sp>
      <p:pic>
        <p:nvPicPr>
          <p:cNvPr id="6" name="Picture 7"/>
          <p:cNvPicPr>
            <a:picLocks noChangeAspect="1" noChangeArrowheads="1"/>
          </p:cNvPicPr>
          <p:nvPr/>
        </p:nvPicPr>
        <p:blipFill>
          <a:blip r:embed="rId3"/>
          <a:srcRect/>
          <a:stretch>
            <a:fillRect/>
          </a:stretch>
        </p:blipFill>
        <p:spPr bwMode="auto">
          <a:xfrm>
            <a:off x="5574880" y="3738328"/>
            <a:ext cx="2816725" cy="1822946"/>
          </a:xfrm>
          <a:prstGeom prst="rect">
            <a:avLst/>
          </a:prstGeom>
          <a:noFill/>
          <a:ln w="9525">
            <a:noFill/>
            <a:miter lim="800000"/>
            <a:headEnd/>
            <a:tailEnd/>
          </a:ln>
          <a:effectLst>
            <a:outerShdw blurRad="50800" dist="38100" dir="2700000" algn="tl" rotWithShape="0">
              <a:prstClr val="black">
                <a:alpha val="40000"/>
              </a:prstClr>
            </a:outerShdw>
            <a:softEdge rad="1270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0"/>
          </p:nvPr>
        </p:nvSpPr>
        <p:spPr/>
        <p:txBody>
          <a:bodyPr/>
          <a:lstStyle/>
          <a:p>
            <a:r>
              <a:rPr lang="zh-CN" altLang="en-US" b="1" dirty="0" smtClean="0"/>
              <a:t>课程编号：</a:t>
            </a:r>
            <a:r>
              <a:rPr lang="en-US" altLang="zh-CN" b="1" dirty="0" smtClean="0"/>
              <a:t>WSV317</a:t>
            </a:r>
            <a:endParaRPr lang="zh-CN" altLang="en-US" dirty="0"/>
          </a:p>
        </p:txBody>
      </p:sp>
      <p:sp>
        <p:nvSpPr>
          <p:cNvPr id="8" name="标题 3"/>
          <p:cNvSpPr txBox="1">
            <a:spLocks/>
          </p:cNvSpPr>
          <p:nvPr/>
        </p:nvSpPr>
        <p:spPr>
          <a:xfrm>
            <a:off x="357158" y="2714620"/>
            <a:ext cx="8501122"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Windows Server 2008 R2 </a:t>
            </a:r>
            <a:r>
              <a:rPr kumimoji="0" lang="zh-CN" altLang="en-US" sz="44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高可用性新体验</a:t>
            </a:r>
            <a:endParaRPr kumimoji="0" lang="zh-CN" altLang="en-US" sz="4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DFS-R</a:t>
            </a:r>
            <a:r>
              <a:rPr lang="zh-CN" altLang="en-US" dirty="0" smtClean="0"/>
              <a:t>群集</a:t>
            </a:r>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zh-CN" altLang="en-US" dirty="0" smtClean="0"/>
              <a:t>性能计数器</a:t>
            </a:r>
            <a:endParaRPr lang="en-US" dirty="0"/>
          </a:p>
        </p:txBody>
      </p:sp>
      <p:sp>
        <p:nvSpPr>
          <p:cNvPr id="8" name="Content Placeholder 7"/>
          <p:cNvSpPr>
            <a:spLocks noGrp="1"/>
          </p:cNvSpPr>
          <p:nvPr>
            <p:ph idx="1"/>
          </p:nvPr>
        </p:nvSpPr>
        <p:spPr>
          <a:xfrm>
            <a:off x="457200" y="1413590"/>
            <a:ext cx="8229600" cy="4525963"/>
          </a:xfrm>
        </p:spPr>
        <p:txBody>
          <a:bodyPr/>
          <a:lstStyle/>
          <a:p>
            <a:r>
              <a:rPr lang="zh-CN" altLang="en-US" dirty="0" smtClean="0"/>
              <a:t>性能问题排错</a:t>
            </a:r>
            <a:endParaRPr lang="en-US" dirty="0" smtClean="0"/>
          </a:p>
          <a:p>
            <a:r>
              <a:rPr lang="zh-CN" altLang="en-US" dirty="0" smtClean="0"/>
              <a:t>监视和优化群集性能</a:t>
            </a:r>
            <a:endParaRPr lang="en-US" sz="1100" dirty="0" smtClean="0"/>
          </a:p>
          <a:p>
            <a:pPr lvl="1"/>
            <a:r>
              <a:rPr lang="en-US" altLang="en-US" dirty="0" smtClean="0"/>
              <a:t>Resources</a:t>
            </a:r>
          </a:p>
          <a:p>
            <a:pPr lvl="1"/>
            <a:r>
              <a:rPr lang="en-US" altLang="en-US" dirty="0" smtClean="0"/>
              <a:t>Groups</a:t>
            </a:r>
          </a:p>
          <a:p>
            <a:pPr lvl="1"/>
            <a:r>
              <a:rPr lang="en-US" altLang="en-US" dirty="0" smtClean="0"/>
              <a:t>CSV</a:t>
            </a:r>
          </a:p>
          <a:p>
            <a:pPr lvl="1"/>
            <a:r>
              <a:rPr lang="en-US" altLang="en-US" dirty="0" smtClean="0"/>
              <a:t>API Calls</a:t>
            </a:r>
          </a:p>
          <a:p>
            <a:pPr lvl="1"/>
            <a:r>
              <a:rPr lang="en-US" altLang="en-US" dirty="0" smtClean="0"/>
              <a:t>Handles</a:t>
            </a:r>
          </a:p>
          <a:p>
            <a:pPr lvl="1"/>
            <a:r>
              <a:rPr lang="en-US" altLang="en-US" dirty="0" smtClean="0"/>
              <a:t>Service</a:t>
            </a:r>
          </a:p>
          <a:p>
            <a:pPr lvl="1"/>
            <a:r>
              <a:rPr lang="en-US" altLang="en-US" dirty="0" smtClean="0"/>
              <a:t>Cluster DB</a:t>
            </a:r>
          </a:p>
          <a:p>
            <a:pPr lvl="1"/>
            <a:r>
              <a:rPr lang="en-US" altLang="en-US" dirty="0" smtClean="0"/>
              <a:t>Network</a:t>
            </a:r>
          </a:p>
          <a:p>
            <a:pPr lvl="1"/>
            <a:r>
              <a:rPr lang="en-US" altLang="en-US" dirty="0" smtClean="0"/>
              <a:t>More …</a:t>
            </a:r>
          </a:p>
        </p:txBody>
      </p:sp>
      <p:pic>
        <p:nvPicPr>
          <p:cNvPr id="11" name="Picture 1"/>
          <p:cNvPicPr>
            <a:picLocks noChangeAspect="1" noChangeArrowheads="1"/>
          </p:cNvPicPr>
          <p:nvPr/>
        </p:nvPicPr>
        <p:blipFill>
          <a:blip r:embed="rId3"/>
          <a:srcRect/>
          <a:stretch>
            <a:fillRect/>
          </a:stretch>
        </p:blipFill>
        <p:spPr bwMode="auto">
          <a:xfrm>
            <a:off x="3043238" y="2325604"/>
            <a:ext cx="5772150" cy="3516446"/>
          </a:xfrm>
          <a:prstGeom prst="rect">
            <a:avLst/>
          </a:prstGeom>
          <a:noFill/>
          <a:ln w="9525">
            <a:noFill/>
            <a:miter lim="800000"/>
            <a:headEnd/>
            <a:tailEnd/>
          </a:ln>
          <a:effectLst/>
        </p:spPr>
      </p:pic>
      <p:pic>
        <p:nvPicPr>
          <p:cNvPr id="204801" name="Picture 1"/>
          <p:cNvPicPr>
            <a:picLocks noChangeAspect="1" noChangeArrowheads="1"/>
          </p:cNvPicPr>
          <p:nvPr/>
        </p:nvPicPr>
        <p:blipFill>
          <a:blip r:embed="rId4"/>
          <a:srcRect/>
          <a:stretch>
            <a:fillRect/>
          </a:stretch>
        </p:blipFill>
        <p:spPr bwMode="auto">
          <a:xfrm>
            <a:off x="2734542" y="4675331"/>
            <a:ext cx="2195080" cy="175346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CN" altLang="en-US" dirty="0" smtClean="0"/>
              <a:t>增强的日志</a:t>
            </a:r>
            <a:endParaRPr lang="en-US" dirty="0"/>
          </a:p>
        </p:txBody>
      </p:sp>
      <p:sp>
        <p:nvSpPr>
          <p:cNvPr id="3" name="Content Placeholder 2"/>
          <p:cNvSpPr>
            <a:spLocks noGrp="1"/>
          </p:cNvSpPr>
          <p:nvPr>
            <p:ph idx="1"/>
          </p:nvPr>
        </p:nvSpPr>
        <p:spPr>
          <a:xfrm>
            <a:off x="457200" y="1600200"/>
            <a:ext cx="5112327" cy="4525963"/>
          </a:xfrm>
        </p:spPr>
        <p:txBody>
          <a:bodyPr/>
          <a:lstStyle/>
          <a:p>
            <a:r>
              <a:rPr lang="zh-CN" altLang="en-US" dirty="0" smtClean="0"/>
              <a:t>捕获图形化界面的弹出窗口和消息</a:t>
            </a:r>
            <a:endParaRPr lang="en-US" dirty="0" smtClean="0"/>
          </a:p>
          <a:p>
            <a:pPr lvl="1"/>
            <a:r>
              <a:rPr lang="zh-CN" altLang="en-US" dirty="0" smtClean="0"/>
              <a:t>在群集创建之前</a:t>
            </a:r>
            <a:endParaRPr lang="en-US" dirty="0" smtClean="0"/>
          </a:p>
          <a:p>
            <a:r>
              <a:rPr lang="zh-CN" altLang="en-US" dirty="0" smtClean="0"/>
              <a:t>新的调试日志通道</a:t>
            </a:r>
            <a:endParaRPr lang="en-US" dirty="0" smtClean="0"/>
          </a:p>
          <a:p>
            <a:pPr lvl="1"/>
            <a:r>
              <a:rPr lang="zh-CN" altLang="en-US" dirty="0" smtClean="0"/>
              <a:t>默认是禁用的</a:t>
            </a:r>
            <a:endParaRPr lang="en-US" dirty="0" smtClean="0"/>
          </a:p>
          <a:p>
            <a:pPr lvl="1"/>
            <a:r>
              <a:rPr lang="zh-CN" altLang="en-US" dirty="0" smtClean="0"/>
              <a:t>启用后可用于高级排错</a:t>
            </a:r>
            <a:endParaRPr lang="en-US" dirty="0" smtClean="0"/>
          </a:p>
          <a:p>
            <a:r>
              <a:rPr lang="en-US" dirty="0" smtClean="0"/>
              <a:t>Cluster.log </a:t>
            </a:r>
            <a:r>
              <a:rPr lang="zh-CN" altLang="en-US" dirty="0" smtClean="0"/>
              <a:t>转化成</a:t>
            </a:r>
            <a:r>
              <a:rPr lang="en-US" dirty="0" smtClean="0"/>
              <a:t>ETW</a:t>
            </a:r>
            <a:r>
              <a:rPr lang="zh-CN" altLang="en-US" dirty="0" smtClean="0"/>
              <a:t>通道，现在出现在事件查看器中</a:t>
            </a:r>
            <a:endParaRPr lang="en-US" dirty="0" smtClean="0"/>
          </a:p>
        </p:txBody>
      </p:sp>
      <p:pic>
        <p:nvPicPr>
          <p:cNvPr id="1028" name="Picture 4"/>
          <p:cNvPicPr>
            <a:picLocks noChangeAspect="1" noChangeArrowheads="1"/>
          </p:cNvPicPr>
          <p:nvPr/>
        </p:nvPicPr>
        <p:blipFill>
          <a:blip r:embed="rId3"/>
          <a:srcRect/>
          <a:stretch>
            <a:fillRect/>
          </a:stretch>
        </p:blipFill>
        <p:spPr bwMode="auto">
          <a:xfrm>
            <a:off x="5472545" y="1787430"/>
            <a:ext cx="3370119" cy="3398204"/>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监视群集事件</a:t>
            </a:r>
            <a:endParaRPr lang="en-US" dirty="0"/>
          </a:p>
        </p:txBody>
      </p:sp>
      <p:sp>
        <p:nvSpPr>
          <p:cNvPr id="3" name="Content Placeholder 2"/>
          <p:cNvSpPr>
            <a:spLocks noGrp="1"/>
          </p:cNvSpPr>
          <p:nvPr>
            <p:ph idx="1"/>
          </p:nvPr>
        </p:nvSpPr>
        <p:spPr/>
        <p:txBody>
          <a:bodyPr/>
          <a:lstStyle/>
          <a:p>
            <a:r>
              <a:rPr lang="zh-CN" altLang="en-US" dirty="0" smtClean="0"/>
              <a:t>将查询结果保存成</a:t>
            </a:r>
            <a:r>
              <a:rPr lang="en-US" dirty="0" smtClean="0"/>
              <a:t> EVTX</a:t>
            </a:r>
            <a:r>
              <a:rPr lang="zh-CN" altLang="en-US" dirty="0" smtClean="0"/>
              <a:t>文件</a:t>
            </a:r>
            <a:endParaRPr lang="en-US" dirty="0" smtClean="0"/>
          </a:p>
          <a:p>
            <a:r>
              <a:rPr lang="zh-CN" altLang="en-US" dirty="0" smtClean="0"/>
              <a:t>故障转移群集管理包已支持</a:t>
            </a:r>
            <a:r>
              <a:rPr lang="en-US" dirty="0" smtClean="0"/>
              <a:t>:</a:t>
            </a:r>
          </a:p>
          <a:p>
            <a:pPr lvl="1"/>
            <a:r>
              <a:rPr lang="en-US" dirty="0" smtClean="0"/>
              <a:t>System Center Operations Manager 2007</a:t>
            </a:r>
          </a:p>
          <a:p>
            <a:pPr lvl="1"/>
            <a:r>
              <a:rPr lang="en-US" dirty="0" smtClean="0"/>
              <a:t>Microsoft Operations Manager 2005</a:t>
            </a:r>
          </a:p>
        </p:txBody>
      </p:sp>
      <p:pic>
        <p:nvPicPr>
          <p:cNvPr id="9" name="Picture 8" descr="WSFC3.JPG"/>
          <p:cNvPicPr>
            <a:picLocks noChangeAspect="1"/>
          </p:cNvPicPr>
          <p:nvPr/>
        </p:nvPicPr>
        <p:blipFill>
          <a:blip r:embed="rId3"/>
          <a:stretch>
            <a:fillRect/>
          </a:stretch>
        </p:blipFill>
        <p:spPr>
          <a:xfrm>
            <a:off x="360218" y="3718457"/>
            <a:ext cx="4105801" cy="2577843"/>
          </a:xfrm>
          <a:prstGeom prst="rect">
            <a:avLst/>
          </a:prstGeom>
          <a:ln>
            <a:noFill/>
          </a:ln>
          <a:effectLst>
            <a:outerShdw blurRad="292100" dist="139700" dir="2700000" algn="tl" rotWithShape="0">
              <a:srgbClr val="333333">
                <a:alpha val="65000"/>
              </a:srgbClr>
            </a:outerShdw>
          </a:effectLst>
        </p:spPr>
      </p:pic>
      <p:pic>
        <p:nvPicPr>
          <p:cNvPr id="4" name="Picture 3" descr="WSFC4.JPG"/>
          <p:cNvPicPr>
            <a:picLocks noChangeAspect="1"/>
          </p:cNvPicPr>
          <p:nvPr/>
        </p:nvPicPr>
        <p:blipFill>
          <a:blip r:embed="rId4"/>
          <a:stretch>
            <a:fillRect/>
          </a:stretch>
        </p:blipFill>
        <p:spPr>
          <a:xfrm>
            <a:off x="4246910" y="3840263"/>
            <a:ext cx="4759305" cy="2872264"/>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5"/>
          <a:srcRect/>
          <a:stretch>
            <a:fillRect/>
          </a:stretch>
        </p:blipFill>
        <p:spPr bwMode="auto">
          <a:xfrm>
            <a:off x="7235925" y="1953490"/>
            <a:ext cx="1663311" cy="1847102"/>
          </a:xfrm>
          <a:prstGeom prst="rect">
            <a:avLst/>
          </a:prstGeom>
          <a:ln>
            <a:noFill/>
          </a:ln>
          <a:effectLst>
            <a:softEdge rad="112500"/>
          </a:effectLst>
        </p:spPr>
      </p:pic>
      <p:sp>
        <p:nvSpPr>
          <p:cNvPr id="8" name="Oval 7"/>
          <p:cNvSpPr/>
          <p:nvPr/>
        </p:nvSpPr>
        <p:spPr bwMode="auto">
          <a:xfrm>
            <a:off x="7262026" y="3264195"/>
            <a:ext cx="1605516" cy="313365"/>
          </a:xfrm>
          <a:prstGeom prst="ellipse">
            <a:avLst/>
          </a:prstGeom>
          <a:noFill/>
          <a:ln w="57150">
            <a:solidFill>
              <a:srgbClr val="FF0066"/>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动态虚拟数据中心愿景</a:t>
            </a:r>
            <a:endParaRPr lang="en-US" dirty="0"/>
          </a:p>
        </p:txBody>
      </p:sp>
      <p:sp>
        <p:nvSpPr>
          <p:cNvPr id="3" name="Content Placeholder 2"/>
          <p:cNvSpPr>
            <a:spLocks noGrp="1"/>
          </p:cNvSpPr>
          <p:nvPr>
            <p:ph idx="1"/>
          </p:nvPr>
        </p:nvSpPr>
        <p:spPr>
          <a:xfrm>
            <a:off x="457200" y="1600201"/>
            <a:ext cx="8229600" cy="3013364"/>
          </a:xfrm>
        </p:spPr>
        <p:txBody>
          <a:bodyPr numCol="2"/>
          <a:lstStyle/>
          <a:p>
            <a:r>
              <a:rPr lang="zh-CN" altLang="en-US" dirty="0" smtClean="0"/>
              <a:t>虚拟化您的工作负载</a:t>
            </a:r>
            <a:endParaRPr lang="en-US" altLang="en-US" dirty="0" smtClean="0"/>
          </a:p>
          <a:p>
            <a:r>
              <a:rPr lang="zh-CN" altLang="en-US" dirty="0" smtClean="0"/>
              <a:t>服务器整合</a:t>
            </a:r>
            <a:endParaRPr lang="en-US" altLang="en-US" dirty="0" smtClean="0"/>
          </a:p>
          <a:p>
            <a:r>
              <a:rPr lang="zh-CN" altLang="en-US" dirty="0" smtClean="0"/>
              <a:t>降低成本</a:t>
            </a:r>
            <a:endParaRPr lang="en-US" altLang="en-US" dirty="0" smtClean="0"/>
          </a:p>
          <a:p>
            <a:pPr lvl="1"/>
            <a:r>
              <a:rPr lang="zh-CN" altLang="en-US" dirty="0" smtClean="0"/>
              <a:t>空间</a:t>
            </a:r>
            <a:r>
              <a:rPr lang="en-US" altLang="zh-CN" dirty="0" smtClean="0"/>
              <a:t>/</a:t>
            </a:r>
            <a:r>
              <a:rPr lang="zh-CN" altLang="en-US" dirty="0" smtClean="0"/>
              <a:t>设备</a:t>
            </a:r>
            <a:endParaRPr lang="en-US" altLang="zh-CN" dirty="0" smtClean="0"/>
          </a:p>
          <a:p>
            <a:pPr lvl="1"/>
            <a:r>
              <a:rPr lang="zh-CN" altLang="en-US" dirty="0" smtClean="0"/>
              <a:t>制冷</a:t>
            </a:r>
            <a:endParaRPr lang="en-US" altLang="zh-CN" dirty="0" smtClean="0"/>
          </a:p>
          <a:p>
            <a:pPr lvl="1"/>
            <a:r>
              <a:rPr lang="zh-CN" altLang="en-US" dirty="0" smtClean="0"/>
              <a:t>物理硬件</a:t>
            </a:r>
            <a:endParaRPr lang="en-US" altLang="zh-CN" dirty="0" smtClean="0"/>
          </a:p>
          <a:p>
            <a:pPr lvl="1"/>
            <a:r>
              <a:rPr lang="zh-CN" altLang="en-US" dirty="0" smtClean="0"/>
              <a:t>运维</a:t>
            </a:r>
            <a:endParaRPr lang="en-US" altLang="zh-CN" dirty="0" smtClean="0"/>
          </a:p>
          <a:p>
            <a:r>
              <a:rPr lang="zh-CN" altLang="en-US" dirty="0" smtClean="0"/>
              <a:t>更小的</a:t>
            </a:r>
            <a:r>
              <a:rPr lang="en-US" altLang="zh-CN" dirty="0" smtClean="0"/>
              <a:t>OS</a:t>
            </a:r>
            <a:r>
              <a:rPr lang="zh-CN" altLang="en-US" dirty="0" smtClean="0"/>
              <a:t>规模</a:t>
            </a:r>
            <a:endParaRPr lang="en-US" altLang="en-US" dirty="0" smtClean="0"/>
          </a:p>
          <a:p>
            <a:r>
              <a:rPr lang="zh-CN" altLang="en-US" dirty="0" smtClean="0"/>
              <a:t>轻松管理</a:t>
            </a:r>
            <a:endParaRPr lang="en-US" altLang="en-US" dirty="0" smtClean="0"/>
          </a:p>
          <a:p>
            <a:r>
              <a:rPr lang="zh-CN" altLang="en-US" dirty="0" smtClean="0"/>
              <a:t>硬件灵活性</a:t>
            </a:r>
            <a:endParaRPr lang="en-US" altLang="en-US" dirty="0" smtClean="0"/>
          </a:p>
          <a:p>
            <a:r>
              <a:rPr lang="zh-CN" altLang="en-US" dirty="0" smtClean="0"/>
              <a:t>快速安装</a:t>
            </a:r>
            <a:r>
              <a:rPr lang="en-US" altLang="zh-CN" dirty="0" smtClean="0"/>
              <a:t>/</a:t>
            </a:r>
            <a:r>
              <a:rPr lang="zh-CN" altLang="en-US" dirty="0" smtClean="0"/>
              <a:t>部署</a:t>
            </a:r>
            <a:endParaRPr lang="en-US" altLang="en-US" dirty="0" smtClean="0"/>
          </a:p>
          <a:p>
            <a:r>
              <a:rPr lang="zh-CN" altLang="en-US" dirty="0" smtClean="0"/>
              <a:t>支持早期的</a:t>
            </a:r>
            <a:r>
              <a:rPr lang="en-US" altLang="en-US" dirty="0" smtClean="0"/>
              <a:t>OS /</a:t>
            </a:r>
            <a:r>
              <a:rPr lang="zh-CN" altLang="en-US" dirty="0" smtClean="0"/>
              <a:t>应用程序</a:t>
            </a:r>
            <a:endParaRPr lang="en-US" altLang="en-US" dirty="0" smtClean="0"/>
          </a:p>
          <a:p>
            <a:r>
              <a:rPr lang="zh-CN" altLang="en-US" dirty="0" smtClean="0"/>
              <a:t>使得不兼容的应用程序</a:t>
            </a:r>
            <a:r>
              <a:rPr lang="zh-CN" altLang="en-US" sz="2800" dirty="0" smtClean="0">
                <a:solidFill>
                  <a:schemeClr val="bg1"/>
                </a:solidFill>
              </a:rPr>
              <a:t>能在同一台服务器上运行</a:t>
            </a:r>
            <a:endParaRPr lang="en-US" sz="28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什么是实时迁移</a:t>
            </a:r>
            <a:endParaRPr lang="en-US" dirty="0"/>
          </a:p>
        </p:txBody>
      </p:sp>
      <p:sp>
        <p:nvSpPr>
          <p:cNvPr id="3" name="Content Placeholder 2"/>
          <p:cNvSpPr>
            <a:spLocks noGrp="1"/>
          </p:cNvSpPr>
          <p:nvPr>
            <p:ph idx="1"/>
          </p:nvPr>
        </p:nvSpPr>
        <p:spPr/>
        <p:txBody>
          <a:bodyPr/>
          <a:lstStyle/>
          <a:p>
            <a:r>
              <a:rPr lang="zh-CN" altLang="en-US" sz="2400" dirty="0" smtClean="0"/>
              <a:t>在不关闭虚拟机的情况下，将一台正在运行的</a:t>
            </a:r>
            <a:r>
              <a:rPr lang="zh-CN" altLang="en-US" dirty="0" smtClean="0"/>
              <a:t>虚拟机</a:t>
            </a:r>
            <a:r>
              <a:rPr lang="zh-CN" altLang="en-US" sz="2400" dirty="0" smtClean="0"/>
              <a:t>从一台</a:t>
            </a:r>
            <a:r>
              <a:rPr lang="en-US" altLang="zh-CN" sz="2400" dirty="0" smtClean="0"/>
              <a:t>Hyper-V</a:t>
            </a:r>
            <a:r>
              <a:rPr lang="zh-CN" altLang="en-US" sz="2400" dirty="0" smtClean="0"/>
              <a:t>主机移动到另一台</a:t>
            </a:r>
            <a:endParaRPr lang="en-US" sz="2400" dirty="0" smtClean="0"/>
          </a:p>
          <a:p>
            <a:pPr lvl="1"/>
            <a:r>
              <a:rPr lang="zh-CN" altLang="en-US" dirty="0" smtClean="0"/>
              <a:t>虚拟机不会意识到后台的迁移</a:t>
            </a:r>
            <a:endParaRPr lang="en-US" altLang="en-US" dirty="0" smtClean="0"/>
          </a:p>
          <a:p>
            <a:pPr lvl="1"/>
            <a:r>
              <a:rPr lang="zh-CN" altLang="en-US" dirty="0" smtClean="0"/>
              <a:t>保持来宾操作系统的</a:t>
            </a:r>
            <a:r>
              <a:rPr lang="en-US" altLang="zh-CN" dirty="0" smtClean="0"/>
              <a:t>TCP</a:t>
            </a:r>
            <a:r>
              <a:rPr lang="zh-CN" altLang="en-US" dirty="0" smtClean="0"/>
              <a:t>不中断连接</a:t>
            </a:r>
            <a:endParaRPr lang="en-US" altLang="en-US" dirty="0" smtClean="0"/>
          </a:p>
          <a:p>
            <a:pPr lvl="1"/>
            <a:r>
              <a:rPr lang="zh-CN" altLang="en-US" dirty="0" smtClean="0"/>
              <a:t>在虚拟数据中心适用该技术，可以提升业务灵活性，降低成本，增加生产力</a:t>
            </a:r>
            <a:endParaRPr lang="en-US" altLang="en-US" dirty="0" smtClean="0"/>
          </a:p>
          <a:p>
            <a:pPr lvl="1"/>
            <a:r>
              <a:rPr lang="zh-CN" altLang="en-US" u="sng" dirty="0" smtClean="0">
                <a:solidFill>
                  <a:schemeClr val="accent4">
                    <a:lumMod val="60000"/>
                    <a:lumOff val="40000"/>
                  </a:schemeClr>
                </a:solidFill>
              </a:rPr>
              <a:t>使得客户端可以持续连接到服务器</a:t>
            </a:r>
            <a:endParaRPr lang="en-US" altLang="en-US" u="sng" dirty="0" smtClean="0">
              <a:solidFill>
                <a:schemeClr val="accent4">
                  <a:lumMod val="60000"/>
                  <a:lumOff val="40000"/>
                </a:schemeClr>
              </a:solidFill>
            </a:endParaRPr>
          </a:p>
          <a:p>
            <a:r>
              <a:rPr lang="zh-CN" altLang="en-US" sz="2400" dirty="0" smtClean="0"/>
              <a:t>与快速迁移的不同之处</a:t>
            </a:r>
            <a:r>
              <a:rPr lang="en-US" sz="2400" dirty="0" smtClean="0"/>
              <a:t>?</a:t>
            </a:r>
          </a:p>
          <a:p>
            <a:pPr lvl="1"/>
            <a:r>
              <a:rPr lang="zh-CN" altLang="en-US" dirty="0" smtClean="0"/>
              <a:t>虚拟机被保存，然后在目标主机上进行恢复</a:t>
            </a:r>
            <a:endParaRPr lang="en-US" altLang="en-US" dirty="0" smtClean="0"/>
          </a:p>
          <a:p>
            <a:pPr lvl="1"/>
            <a:r>
              <a:rPr lang="zh-CN" altLang="en-US" dirty="0" smtClean="0"/>
              <a:t>在虚拟机里运行的应用</a:t>
            </a:r>
            <a:r>
              <a:rPr lang="en-US" altLang="zh-CN" dirty="0" smtClean="0"/>
              <a:t>/</a:t>
            </a:r>
            <a:r>
              <a:rPr lang="zh-CN" altLang="en-US" dirty="0" smtClean="0"/>
              <a:t>工作负载都暂时保存</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18" descr="Database blue"/>
          <p:cNvPicPr>
            <a:picLocks noChangeAspect="1" noChangeArrowheads="1"/>
          </p:cNvPicPr>
          <p:nvPr/>
        </p:nvPicPr>
        <p:blipFill>
          <a:blip r:embed="rId4" cstate="print"/>
          <a:srcRect/>
          <a:stretch>
            <a:fillRect/>
          </a:stretch>
        </p:blipFill>
        <p:spPr bwMode="auto">
          <a:xfrm>
            <a:off x="4172286" y="5716833"/>
            <a:ext cx="771787" cy="988767"/>
          </a:xfrm>
          <a:prstGeom prst="rect">
            <a:avLst/>
          </a:prstGeom>
          <a:noFill/>
        </p:spPr>
      </p:pic>
      <p:sp>
        <p:nvSpPr>
          <p:cNvPr id="38" name="Rounded Rectangle 37"/>
          <p:cNvSpPr/>
          <p:nvPr/>
        </p:nvSpPr>
        <p:spPr bwMode="auto">
          <a:xfrm>
            <a:off x="1981200" y="2895599"/>
            <a:ext cx="5181600" cy="2209801"/>
          </a:xfrm>
          <a:prstGeom prst="roundRect">
            <a:avLst/>
          </a:prstGeom>
          <a:solidFill>
            <a:schemeClr val="accent3">
              <a:alpha val="15000"/>
            </a:schemeClr>
          </a:solidFill>
          <a:ln w="25400">
            <a:solidFill>
              <a:schemeClr val="tx1">
                <a:lumMod val="50000"/>
              </a:schemeClr>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801794" name="Rectangle 2"/>
          <p:cNvSpPr>
            <a:spLocks noGrp="1" noChangeArrowheads="1"/>
          </p:cNvSpPr>
          <p:nvPr>
            <p:ph type="title"/>
          </p:nvPr>
        </p:nvSpPr>
        <p:spPr>
          <a:xfrm>
            <a:off x="381000" y="230188"/>
            <a:ext cx="8382000" cy="1329595"/>
          </a:xfrm>
        </p:spPr>
        <p:txBody>
          <a:bodyPr/>
          <a:lstStyle/>
          <a:p>
            <a:r>
              <a:rPr lang="zh-CN" altLang="en-US" dirty="0" smtClean="0"/>
              <a:t>实时迁移</a:t>
            </a:r>
            <a:r>
              <a:rPr dirty="0" smtClean="0"/>
              <a:t/>
            </a:r>
            <a:br>
              <a:rPr dirty="0" smtClean="0"/>
            </a:br>
            <a:endParaRPr lang="en-US" dirty="0">
              <a:solidFill>
                <a:schemeClr val="accent6"/>
              </a:solidFill>
            </a:endParaRPr>
          </a:p>
        </p:txBody>
      </p:sp>
      <p:sp>
        <p:nvSpPr>
          <p:cNvPr id="30" name="Content Placeholder 31"/>
          <p:cNvSpPr>
            <a:spLocks noGrp="1"/>
          </p:cNvSpPr>
          <p:nvPr>
            <p:ph idx="1"/>
          </p:nvPr>
        </p:nvSpPr>
        <p:spPr>
          <a:xfrm>
            <a:off x="706582" y="5681195"/>
            <a:ext cx="2479964" cy="276259"/>
          </a:xfrm>
        </p:spPr>
        <p:txBody>
          <a:bodyPr/>
          <a:lstStyle/>
          <a:p>
            <a:pPr>
              <a:buNone/>
            </a:pPr>
            <a:r>
              <a:rPr lang="zh-CN" altLang="en-US" sz="1800" dirty="0" smtClean="0"/>
              <a:t>完整的</a:t>
            </a:r>
            <a:r>
              <a:rPr lang="en-US" altLang="zh-CN" sz="1800" dirty="0" smtClean="0"/>
              <a:t>VM</a:t>
            </a:r>
            <a:r>
              <a:rPr lang="zh-CN" altLang="en-US" sz="1800" dirty="0" smtClean="0"/>
              <a:t>内存复制</a:t>
            </a:r>
            <a:endParaRPr lang="en-US" sz="1800" dirty="0" smtClean="0"/>
          </a:p>
        </p:txBody>
      </p:sp>
      <p:sp>
        <p:nvSpPr>
          <p:cNvPr id="801797" name="Line 5"/>
          <p:cNvSpPr>
            <a:spLocks noChangeShapeType="1"/>
          </p:cNvSpPr>
          <p:nvPr/>
        </p:nvSpPr>
        <p:spPr bwMode="auto">
          <a:xfrm>
            <a:off x="3383720" y="4234733"/>
            <a:ext cx="883479" cy="946867"/>
          </a:xfrm>
          <a:prstGeom prst="line">
            <a:avLst/>
          </a:prstGeom>
          <a:noFill/>
          <a:ln w="57150" cap="rnd">
            <a:solidFill>
              <a:schemeClr val="accent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8" name="Line 6"/>
          <p:cNvSpPr>
            <a:spLocks noChangeShapeType="1"/>
          </p:cNvSpPr>
          <p:nvPr/>
        </p:nvSpPr>
        <p:spPr bwMode="auto">
          <a:xfrm flipH="1">
            <a:off x="4800600" y="4452847"/>
            <a:ext cx="1032706" cy="728753"/>
          </a:xfrm>
          <a:prstGeom prst="line">
            <a:avLst/>
          </a:prstGeom>
          <a:noFill/>
          <a:ln w="57150" cap="rnd">
            <a:solidFill>
              <a:schemeClr val="accent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22" name="Line Callout 1 (Border and Accent Bar) 21"/>
          <p:cNvSpPr/>
          <p:nvPr/>
        </p:nvSpPr>
        <p:spPr bwMode="auto">
          <a:xfrm>
            <a:off x="5604770" y="1456101"/>
            <a:ext cx="2496284" cy="800101"/>
          </a:xfrm>
          <a:prstGeom prst="accentBorderCallout1">
            <a:avLst>
              <a:gd name="adj1" fmla="val 61227"/>
              <a:gd name="adj2" fmla="val -3549"/>
              <a:gd name="adj3" fmla="val 273004"/>
              <a:gd name="adj4" fmla="val -46449"/>
            </a:avLst>
          </a:prstGeom>
          <a:gradFill>
            <a:gsLst>
              <a:gs pos="0">
                <a:srgbClr val="C00000">
                  <a:shade val="30000"/>
                  <a:satMod val="115000"/>
                </a:srgbClr>
              </a:gs>
              <a:gs pos="50000">
                <a:srgbClr val="C00000">
                  <a:shade val="67500"/>
                  <a:satMod val="115000"/>
                </a:srgbClr>
              </a:gs>
              <a:gs pos="100000">
                <a:srgbClr val="C00000">
                  <a:shade val="100000"/>
                  <a:satMod val="115000"/>
                </a:srgbClr>
              </a:gs>
            </a:gsLst>
            <a:lin ang="5400000" scaled="1"/>
          </a:gradFill>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buNone/>
            </a:pPr>
            <a:r>
              <a:rPr lang="zh-CN" altLang="en-US" b="1" dirty="0" smtClean="0">
                <a:solidFill>
                  <a:schemeClr val="bg1">
                    <a:lumMod val="95000"/>
                  </a:schemeClr>
                </a:solidFill>
              </a:rPr>
              <a:t>内存内容被复制给新服务器</a:t>
            </a:r>
            <a:endParaRPr lang="en-US" b="1" dirty="0" smtClean="0">
              <a:solidFill>
                <a:schemeClr val="bg1">
                  <a:lumMod val="95000"/>
                </a:schemeClr>
              </a:solidFill>
            </a:endParaRPr>
          </a:p>
        </p:txBody>
      </p:sp>
      <p:sp>
        <p:nvSpPr>
          <p:cNvPr id="42" name="Left-Right Arrow 41"/>
          <p:cNvSpPr/>
          <p:nvPr/>
        </p:nvSpPr>
        <p:spPr bwMode="auto">
          <a:xfrm>
            <a:off x="3853504" y="4026442"/>
            <a:ext cx="1560352" cy="50334"/>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37" name="Rectangle 24598" descr="Server"/>
          <p:cNvPicPr>
            <a:picLocks noChangeAspect="1" noChangeArrowheads="1"/>
          </p:cNvPicPr>
          <p:nvPr/>
        </p:nvPicPr>
        <p:blipFill>
          <a:blip r:embed="rId5" cstate="print"/>
          <a:srcRect/>
          <a:stretch>
            <a:fillRect/>
          </a:stretch>
        </p:blipFill>
        <p:spPr bwMode="auto">
          <a:xfrm>
            <a:off x="2666117" y="3064380"/>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1" name="Rectangle 24598" descr="Server"/>
          <p:cNvPicPr>
            <a:picLocks noChangeAspect="1" noChangeArrowheads="1"/>
          </p:cNvPicPr>
          <p:nvPr/>
        </p:nvPicPr>
        <p:blipFill>
          <a:blip r:embed="rId5" cstate="print"/>
          <a:srcRect/>
          <a:stretch>
            <a:fillRect/>
          </a:stretch>
        </p:blipFill>
        <p:spPr bwMode="auto">
          <a:xfrm>
            <a:off x="5428516" y="3096277"/>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1" name="Picture 3" descr="C:\Users\shonsh\Desktop\images\VM.png"/>
          <p:cNvPicPr>
            <a:picLocks noChangeAspect="1" noChangeArrowheads="1"/>
          </p:cNvPicPr>
          <p:nvPr/>
        </p:nvPicPr>
        <p:blipFill>
          <a:blip r:embed="rId6"/>
          <a:srcRect/>
          <a:stretch>
            <a:fillRect/>
          </a:stretch>
        </p:blipFill>
        <p:spPr bwMode="auto">
          <a:xfrm>
            <a:off x="3200399" y="3315923"/>
            <a:ext cx="611423" cy="990600"/>
          </a:xfrm>
          <a:prstGeom prst="rect">
            <a:avLst/>
          </a:prstGeom>
          <a:noFill/>
        </p:spPr>
      </p:pic>
      <p:sp>
        <p:nvSpPr>
          <p:cNvPr id="51" name="Down Arrow 50"/>
          <p:cNvSpPr/>
          <p:nvPr/>
        </p:nvSpPr>
        <p:spPr bwMode="auto">
          <a:xfrm>
            <a:off x="3429000" y="2172923"/>
            <a:ext cx="152400" cy="1150200"/>
          </a:xfrm>
          <a:prstGeom prst="downArrow">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25" name="Picture 3" descr="C:\Users\shonsh\Desktop\images\VM.png"/>
          <p:cNvPicPr>
            <a:picLocks noChangeAspect="1" noChangeArrowheads="1"/>
          </p:cNvPicPr>
          <p:nvPr/>
        </p:nvPicPr>
        <p:blipFill>
          <a:blip r:embed="rId6">
            <a:duotone>
              <a:prstClr val="black"/>
              <a:srgbClr val="D9C3A5">
                <a:tint val="50000"/>
                <a:satMod val="180000"/>
              </a:srgbClr>
            </a:duotone>
          </a:blip>
          <a:srcRect/>
          <a:stretch>
            <a:fillRect/>
          </a:stretch>
        </p:blipFill>
        <p:spPr bwMode="auto">
          <a:xfrm>
            <a:off x="5943600" y="3352800"/>
            <a:ext cx="611423" cy="990600"/>
          </a:xfrm>
          <a:prstGeom prst="rect">
            <a:avLst/>
          </a:prstGeom>
          <a:noFill/>
        </p:spPr>
      </p:pic>
      <p:pic>
        <p:nvPicPr>
          <p:cNvPr id="26" name="Picture 13" descr="\\eventsql\dvd\Online_ART\DVD_ART34\Artwork_Imagery\Icons - Illustrations\_WINDOWS VISTA ICONS\Laptop notebook mobility pc.png"/>
          <p:cNvPicPr>
            <a:picLocks noChangeAspect="1" noChangeArrowheads="1"/>
          </p:cNvPicPr>
          <p:nvPr/>
        </p:nvPicPr>
        <p:blipFill>
          <a:blip r:embed="rId7"/>
          <a:srcRect/>
          <a:stretch>
            <a:fillRect/>
          </a:stretch>
        </p:blipFill>
        <p:spPr bwMode="auto">
          <a:xfrm>
            <a:off x="2971800" y="1219200"/>
            <a:ext cx="990600" cy="990600"/>
          </a:xfrm>
          <a:prstGeom prst="rect">
            <a:avLst/>
          </a:prstGeom>
          <a:noFill/>
          <a:scene3d>
            <a:camera prst="perspectiveLeft"/>
            <a:lightRig rig="threePt" dir="t"/>
          </a:scene3d>
        </p:spPr>
      </p:pic>
      <p:sp>
        <p:nvSpPr>
          <p:cNvPr id="28" name="Notched Right Arrow 27"/>
          <p:cNvSpPr/>
          <p:nvPr/>
        </p:nvSpPr>
        <p:spPr bwMode="auto">
          <a:xfrm>
            <a:off x="3657600" y="3581400"/>
            <a:ext cx="1676400" cy="304800"/>
          </a:xfrm>
          <a:prstGeom prst="notchedRightArrow">
            <a:avLst/>
          </a:prstGeom>
          <a:ln>
            <a:headEnd type="none" w="med" len="med"/>
            <a:tailEnd type="none" w="med" len="med"/>
          </a:ln>
          <a:effectLst>
            <a:glow rad="139700">
              <a:schemeClr val="accent1">
                <a:satMod val="175000"/>
                <a:alpha val="40000"/>
              </a:schemeClr>
            </a:glow>
            <a:outerShdw blurRad="63500" dist="38100" dir="5400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29" name="Picture 7" descr="http://z.about.com/d/gocaribbean/1/0/N/0/-/-/heart_clipart.gif"/>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527662" y="3968885"/>
            <a:ext cx="228567" cy="205709"/>
          </a:xfrm>
          <a:prstGeom prst="rect">
            <a:avLst/>
          </a:prstGeom>
          <a:noFill/>
        </p:spPr>
      </p:pic>
      <p:pic>
        <p:nvPicPr>
          <p:cNvPr id="27" name="Picture 5" descr="WomanIcon"/>
          <p:cNvPicPr>
            <a:picLocks noChangeAspect="1" noChangeArrowheads="1"/>
          </p:cNvPicPr>
          <p:nvPr/>
        </p:nvPicPr>
        <p:blipFill>
          <a:blip r:embed="rId9"/>
          <a:srcRect/>
          <a:stretch>
            <a:fillRect/>
          </a:stretch>
        </p:blipFill>
        <p:spPr bwMode="auto">
          <a:xfrm>
            <a:off x="304800" y="2962275"/>
            <a:ext cx="609600" cy="771525"/>
          </a:xfrm>
          <a:prstGeom prst="rect">
            <a:avLst/>
          </a:prstGeom>
          <a:noFill/>
          <a:ln w="9525">
            <a:noFill/>
            <a:miter lim="800000"/>
            <a:headEnd/>
            <a:tailEnd/>
          </a:ln>
        </p:spPr>
      </p:pic>
      <p:sp>
        <p:nvSpPr>
          <p:cNvPr id="33" name="AutoShape 6"/>
          <p:cNvSpPr>
            <a:spLocks noChangeArrowheads="1"/>
          </p:cNvSpPr>
          <p:nvPr/>
        </p:nvSpPr>
        <p:spPr bwMode="auto">
          <a:xfrm>
            <a:off x="516367" y="1856152"/>
            <a:ext cx="2646381" cy="990600"/>
          </a:xfrm>
          <a:prstGeom prst="wedgeEllipseCallout">
            <a:avLst>
              <a:gd name="adj1" fmla="val -39721"/>
              <a:gd name="adj2" fmla="val 85674"/>
            </a:avLst>
          </a:prstGeom>
          <a:ln>
            <a:headEnd/>
            <a:tailEnd/>
          </a:ln>
        </p:spPr>
        <p:style>
          <a:lnRef idx="0">
            <a:schemeClr val="accent5"/>
          </a:lnRef>
          <a:fillRef idx="3">
            <a:schemeClr val="accent5"/>
          </a:fillRef>
          <a:effectRef idx="3">
            <a:schemeClr val="accent5"/>
          </a:effectRef>
          <a:fontRef idx="minor">
            <a:schemeClr val="lt1"/>
          </a:fontRef>
        </p:style>
        <p:txBody>
          <a:bodyPr lIns="91436" tIns="0" rIns="91436" bIns="0"/>
          <a:lstStyle/>
          <a:p>
            <a:pPr algn="ctr">
              <a:defRPr/>
            </a:pPr>
            <a:endParaRPr lang="en-US" sz="100" b="1" dirty="0" smtClean="0">
              <a:solidFill>
                <a:srgbClr val="92D050"/>
              </a:solidFill>
              <a:latin typeface="Arial" charset="0"/>
            </a:endParaRPr>
          </a:p>
          <a:p>
            <a:pPr algn="ctr">
              <a:buNone/>
              <a:defRPr/>
            </a:pPr>
            <a:r>
              <a:rPr lang="zh-CN" altLang="en-US" sz="2200" b="1" dirty="0" smtClean="0">
                <a:solidFill>
                  <a:srgbClr val="92D050"/>
                </a:solidFill>
                <a:latin typeface="Arial" charset="0"/>
              </a:rPr>
              <a:t>实时迁移</a:t>
            </a:r>
            <a:endParaRPr lang="en-US" sz="2200" b="1" dirty="0">
              <a:solidFill>
                <a:srgbClr val="92D050"/>
              </a:solidFill>
              <a:latin typeface="Arial" charset="0"/>
            </a:endParaRPr>
          </a:p>
        </p:txBody>
      </p:sp>
      <p:sp>
        <p:nvSpPr>
          <p:cNvPr id="39" name="TextBox 38"/>
          <p:cNvSpPr txBox="1"/>
          <p:nvPr/>
        </p:nvSpPr>
        <p:spPr>
          <a:xfrm>
            <a:off x="5156061" y="5433291"/>
            <a:ext cx="3558448" cy="646331"/>
          </a:xfrm>
          <a:prstGeom prst="rect">
            <a:avLst/>
          </a:prstGeom>
          <a:noFill/>
        </p:spPr>
        <p:txBody>
          <a:bodyPr wrap="square" rtlCol="0">
            <a:spAutoFit/>
          </a:bodyPr>
          <a:lstStyle/>
          <a:p>
            <a:pPr>
              <a:buNone/>
            </a:pPr>
            <a:r>
              <a:rPr lang="zh-CN" altLang="en-US" b="1" dirty="0" smtClean="0">
                <a:solidFill>
                  <a:schemeClr val="accent1"/>
                </a:solidFill>
              </a:rPr>
              <a:t>使用增量数据复制，直到两个节点信息一致</a:t>
            </a:r>
            <a:endParaRPr lang="en-US" altLang="en-US" b="1" dirty="0" smtClean="0">
              <a:solidFill>
                <a:schemeClr val="accent1"/>
              </a:solidFill>
            </a:endParaRPr>
          </a:p>
        </p:txBody>
      </p:sp>
      <p:sp>
        <p:nvSpPr>
          <p:cNvPr id="32" name="Line 7"/>
          <p:cNvSpPr>
            <a:spLocks noChangeShapeType="1"/>
          </p:cNvSpPr>
          <p:nvPr/>
        </p:nvSpPr>
        <p:spPr bwMode="auto">
          <a:xfrm>
            <a:off x="4564471" y="5496693"/>
            <a:ext cx="0" cy="304800"/>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grpSp>
        <p:nvGrpSpPr>
          <p:cNvPr id="2" name="Group 50"/>
          <p:cNvGrpSpPr/>
          <p:nvPr/>
        </p:nvGrpSpPr>
        <p:grpSpPr>
          <a:xfrm>
            <a:off x="4359027" y="6059549"/>
            <a:ext cx="428322" cy="524416"/>
            <a:chOff x="1145861" y="6690311"/>
            <a:chExt cx="513986" cy="629299"/>
          </a:xfrm>
        </p:grpSpPr>
        <p:sp>
          <p:nvSpPr>
            <p:cNvPr id="43" name="Rounded Rectangle 42"/>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44" name="Picture 4" descr="C:\Users\agoodman\Documents\Carmine\V1\Product Icons - PNG\Carmine117_VirtualMachine_32.png"/>
            <p:cNvPicPr>
              <a:picLocks noChangeAspect="1" noChangeArrowheads="1"/>
            </p:cNvPicPr>
            <p:nvPr/>
          </p:nvPicPr>
          <p:blipFill>
            <a:blip r:embed="rId10"/>
            <a:stretch>
              <a:fillRect/>
            </a:stretch>
          </p:blipFill>
          <p:spPr bwMode="auto">
            <a:xfrm>
              <a:off x="1261164" y="6690311"/>
              <a:ext cx="304800" cy="304800"/>
            </a:xfrm>
            <a:prstGeom prst="rect">
              <a:avLst/>
            </a:prstGeom>
            <a:ln>
              <a:headEnd type="none" w="med" len="med"/>
              <a:tailEnd type="none" w="med" len="med"/>
            </a:ln>
          </p:spPr>
        </p:pic>
        <p:sp>
          <p:nvSpPr>
            <p:cNvPr id="45" name="TextBox 44"/>
            <p:cNvSpPr txBox="1"/>
            <p:nvPr/>
          </p:nvSpPr>
          <p:spPr>
            <a:xfrm>
              <a:off x="1145861" y="7042612"/>
              <a:ext cx="513986" cy="276998"/>
            </a:xfrm>
            <a:prstGeom prst="rect">
              <a:avLst/>
            </a:prstGeom>
          </p:spPr>
          <p:txBody>
            <a:bodyPr wrap="none" rtlCol="0">
              <a:spAutoFit/>
            </a:bodyPr>
            <a:lstStyle/>
            <a:p>
              <a:pPr>
                <a:buNone/>
              </a:pPr>
              <a:r>
                <a:rPr lang="en-US" sz="900" dirty="0" smtClean="0"/>
                <a:t>VHD</a:t>
              </a:r>
              <a:endParaRPr lang="en-US" sz="2000" dirty="0" smtClean="0"/>
            </a:p>
          </p:txBody>
        </p:sp>
      </p:grpSp>
      <p:grpSp>
        <p:nvGrpSpPr>
          <p:cNvPr id="3" name="Group 57"/>
          <p:cNvGrpSpPr/>
          <p:nvPr/>
        </p:nvGrpSpPr>
        <p:grpSpPr>
          <a:xfrm>
            <a:off x="3810001" y="4913677"/>
            <a:ext cx="1524000" cy="877523"/>
            <a:chOff x="6296149" y="4859530"/>
            <a:chExt cx="1612817" cy="910638"/>
          </a:xfrm>
        </p:grpSpPr>
        <p:pic>
          <p:nvPicPr>
            <p:cNvPr id="47" name="Picture 10" descr="C:\Documents and Settings\Pennie\My Documents\ACERDATA (D)\Pennie's documents\MS Image\Shapes and Graphics\Internet Cloud\cloud 1.png"/>
            <p:cNvPicPr>
              <a:picLocks noChangeAspect="1" noChangeArrowheads="1"/>
            </p:cNvPicPr>
            <p:nvPr/>
          </p:nvPicPr>
          <p:blipFill>
            <a:blip r:embed="rId11" cstate="print"/>
            <a:srcRect/>
            <a:stretch>
              <a:fillRect/>
            </a:stretch>
          </p:blipFill>
          <p:spPr bwMode="auto">
            <a:xfrm>
              <a:off x="6296149" y="4859530"/>
              <a:ext cx="1612817" cy="910638"/>
            </a:xfrm>
            <a:prstGeom prst="rect">
              <a:avLst/>
            </a:prstGeom>
            <a:noFill/>
          </p:spPr>
        </p:pic>
        <p:sp>
          <p:nvSpPr>
            <p:cNvPr id="52" name="TextBox 51"/>
            <p:cNvSpPr txBox="1"/>
            <p:nvPr/>
          </p:nvSpPr>
          <p:spPr>
            <a:xfrm>
              <a:off x="6776774" y="5058889"/>
              <a:ext cx="711141" cy="383269"/>
            </a:xfrm>
            <a:prstGeom prst="rect">
              <a:avLst/>
            </a:prstGeom>
            <a:noFill/>
          </p:spPr>
          <p:txBody>
            <a:bodyPr wrap="none" rtlCol="0">
              <a:spAutoFit/>
            </a:bodyPr>
            <a:lstStyle/>
            <a:p>
              <a:pPr algn="ctr">
                <a:buNone/>
              </a:pPr>
              <a:r>
                <a:rPr lang="en-US" b="1" dirty="0" smtClean="0">
                  <a:solidFill>
                    <a:schemeClr val="accent3"/>
                  </a:solidFill>
                  <a:effectLst>
                    <a:glow rad="228600">
                      <a:schemeClr val="bg1">
                        <a:alpha val="40000"/>
                      </a:schemeClr>
                    </a:glow>
                  </a:effectLst>
                </a:rPr>
                <a:t>SAN</a:t>
              </a:r>
              <a:endParaRPr lang="en-US" b="1" dirty="0">
                <a:solidFill>
                  <a:schemeClr val="accent3"/>
                </a:solidFill>
                <a:effectLst>
                  <a:glow rad="228600">
                    <a:schemeClr val="bg1">
                      <a:alpha val="40000"/>
                    </a:schemeClr>
                  </a:glow>
                </a:effectLst>
              </a:endParaRPr>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ox(in)">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1000"/>
                                        <p:tgtEl>
                                          <p:spTgt spid="28"/>
                                        </p:tgtEl>
                                      </p:cBhvr>
                                    </p:animEffect>
                                  </p:childTnLst>
                                </p:cTn>
                              </p:par>
                            </p:childTnLst>
                          </p:cTn>
                        </p:par>
                        <p:par>
                          <p:cTn id="12" fill="hold">
                            <p:stCondLst>
                              <p:cond delay="3500"/>
                            </p:stCondLst>
                            <p:childTnLst>
                              <p:par>
                                <p:cTn id="13" presetID="10" presetClass="entr" presetSubtype="0" fill="hold" grpId="0" nodeType="afterEffect">
                                  <p:stCondLst>
                                    <p:cond delay="100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childTnLst>
                                </p:cTn>
                              </p:par>
                            </p:childTnLst>
                          </p:cTn>
                        </p:par>
                        <p:par>
                          <p:cTn id="16" fill="hold">
                            <p:stCondLst>
                              <p:cond delay="5500"/>
                            </p:stCondLst>
                            <p:childTnLst>
                              <p:par>
                                <p:cTn id="17" presetID="53" presetClass="entr" presetSubtype="0" fill="hold" nodeType="afterEffect">
                                  <p:stCondLst>
                                    <p:cond delay="1000"/>
                                  </p:st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fltVal val="0"/>
                                          </p:val>
                                        </p:tav>
                                        <p:tav tm="100000">
                                          <p:val>
                                            <p:strVal val="#ppt_w"/>
                                          </p:val>
                                        </p:tav>
                                      </p:tavLst>
                                    </p:anim>
                                    <p:anim calcmode="lin" valueType="num">
                                      <p:cBhvr>
                                        <p:cTn id="20" dur="1000" fill="hold"/>
                                        <p:tgtEl>
                                          <p:spTgt spid="25"/>
                                        </p:tgtEl>
                                        <p:attrNameLst>
                                          <p:attrName>ppt_h</p:attrName>
                                        </p:attrNameLst>
                                      </p:cBhvr>
                                      <p:tavLst>
                                        <p:tav tm="0">
                                          <p:val>
                                            <p:fltVal val="0"/>
                                          </p:val>
                                        </p:tav>
                                        <p:tav tm="100000">
                                          <p:val>
                                            <p:strVal val="#ppt_h"/>
                                          </p:val>
                                        </p:tav>
                                      </p:tavLst>
                                    </p:anim>
                                    <p:animEffect transition="in" filter="fade">
                                      <p:cBhvr>
                                        <p:cTn id="21"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8" grpId="0" animBg="1"/>
      <p:bldP spid="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bwMode="auto">
          <a:xfrm>
            <a:off x="1981200" y="2895599"/>
            <a:ext cx="5181600" cy="2209801"/>
          </a:xfrm>
          <a:prstGeom prst="roundRect">
            <a:avLst/>
          </a:prstGeom>
          <a:solidFill>
            <a:schemeClr val="accent3">
              <a:alpha val="15000"/>
            </a:schemeClr>
          </a:solidFill>
          <a:ln w="25400">
            <a:solidFill>
              <a:schemeClr val="tx1">
                <a:lumMod val="50000"/>
              </a:schemeClr>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801794" name="Rectangle 2"/>
          <p:cNvSpPr>
            <a:spLocks noGrp="1" noChangeArrowheads="1"/>
          </p:cNvSpPr>
          <p:nvPr>
            <p:ph type="title"/>
          </p:nvPr>
        </p:nvSpPr>
        <p:spPr>
          <a:xfrm>
            <a:off x="381000" y="230188"/>
            <a:ext cx="8382000" cy="664797"/>
          </a:xfrm>
        </p:spPr>
        <p:txBody>
          <a:bodyPr>
            <a:noAutofit/>
          </a:bodyPr>
          <a:lstStyle/>
          <a:p>
            <a:r>
              <a:rPr lang="zh-CN" altLang="en-US" dirty="0" smtClean="0"/>
              <a:t>实时迁移</a:t>
            </a:r>
            <a:endParaRPr lang="en-US" altLang="en-US" dirty="0"/>
          </a:p>
        </p:txBody>
      </p:sp>
      <p:sp>
        <p:nvSpPr>
          <p:cNvPr id="32" name="Content Placeholder 31"/>
          <p:cNvSpPr>
            <a:spLocks noGrp="1"/>
          </p:cNvSpPr>
          <p:nvPr>
            <p:ph idx="1"/>
          </p:nvPr>
        </p:nvSpPr>
        <p:spPr>
          <a:xfrm>
            <a:off x="5573954" y="5302114"/>
            <a:ext cx="3591128" cy="443198"/>
          </a:xfrm>
        </p:spPr>
        <p:txBody>
          <a:bodyPr/>
          <a:lstStyle/>
          <a:p>
            <a:pPr>
              <a:buNone/>
            </a:pPr>
            <a:r>
              <a:rPr lang="zh-CN" altLang="en-US" sz="1600" dirty="0" smtClean="0"/>
              <a:t>会话状态被保持，不需要重新连接，客户端自动重定向到新</a:t>
            </a:r>
            <a:r>
              <a:rPr lang="en-US" altLang="zh-CN" sz="1600" dirty="0" smtClean="0"/>
              <a:t>VM</a:t>
            </a:r>
            <a:endParaRPr lang="en-US" sz="1600" dirty="0" smtClean="0"/>
          </a:p>
        </p:txBody>
      </p:sp>
      <p:sp>
        <p:nvSpPr>
          <p:cNvPr id="801797" name="Line 5"/>
          <p:cNvSpPr>
            <a:spLocks noChangeShapeType="1"/>
          </p:cNvSpPr>
          <p:nvPr/>
        </p:nvSpPr>
        <p:spPr bwMode="auto">
          <a:xfrm>
            <a:off x="3383721" y="4234733"/>
            <a:ext cx="798420" cy="840541"/>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8" name="Line 6"/>
          <p:cNvSpPr>
            <a:spLocks noChangeShapeType="1"/>
          </p:cNvSpPr>
          <p:nvPr/>
        </p:nvSpPr>
        <p:spPr bwMode="auto">
          <a:xfrm flipH="1">
            <a:off x="4855534" y="4452847"/>
            <a:ext cx="977771" cy="693311"/>
          </a:xfrm>
          <a:prstGeom prst="line">
            <a:avLst/>
          </a:prstGeom>
          <a:noFill/>
          <a:ln w="57150" cap="rnd">
            <a:solidFill>
              <a:schemeClr val="accent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9" name="Line 7"/>
          <p:cNvSpPr>
            <a:spLocks noChangeShapeType="1"/>
          </p:cNvSpPr>
          <p:nvPr/>
        </p:nvSpPr>
        <p:spPr bwMode="auto">
          <a:xfrm>
            <a:off x="4564471" y="5496693"/>
            <a:ext cx="0" cy="304800"/>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40" name="Picture 18" descr="Database blue"/>
          <p:cNvPicPr>
            <a:picLocks noChangeAspect="1" noChangeArrowheads="1"/>
          </p:cNvPicPr>
          <p:nvPr/>
        </p:nvPicPr>
        <p:blipFill>
          <a:blip r:embed="rId4" cstate="print"/>
          <a:srcRect/>
          <a:stretch>
            <a:fillRect/>
          </a:stretch>
        </p:blipFill>
        <p:spPr bwMode="auto">
          <a:xfrm>
            <a:off x="4172286" y="5716833"/>
            <a:ext cx="771787" cy="988767"/>
          </a:xfrm>
          <a:prstGeom prst="rect">
            <a:avLst/>
          </a:prstGeom>
          <a:noFill/>
        </p:spPr>
      </p:pic>
      <p:grpSp>
        <p:nvGrpSpPr>
          <p:cNvPr id="2" name="Group 50"/>
          <p:cNvGrpSpPr/>
          <p:nvPr/>
        </p:nvGrpSpPr>
        <p:grpSpPr>
          <a:xfrm>
            <a:off x="4359027" y="6059549"/>
            <a:ext cx="428322" cy="524416"/>
            <a:chOff x="1145861" y="6690311"/>
            <a:chExt cx="513986" cy="629299"/>
          </a:xfrm>
        </p:grpSpPr>
        <p:sp>
          <p:nvSpPr>
            <p:cNvPr id="48" name="Rounded Rectangle 47"/>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49" name="Picture 4" descr="C:\Users\agoodman\Documents\Carmine\V1\Product Icons - PNG\Carmine117_VirtualMachine_32.png"/>
            <p:cNvPicPr>
              <a:picLocks noChangeAspect="1" noChangeArrowheads="1"/>
            </p:cNvPicPr>
            <p:nvPr/>
          </p:nvPicPr>
          <p:blipFill>
            <a:blip r:embed="rId5"/>
            <a:stretch>
              <a:fillRect/>
            </a:stretch>
          </p:blipFill>
          <p:spPr bwMode="auto">
            <a:xfrm>
              <a:off x="1261164" y="6690311"/>
              <a:ext cx="304800" cy="304800"/>
            </a:xfrm>
            <a:prstGeom prst="rect">
              <a:avLst/>
            </a:prstGeom>
            <a:ln>
              <a:headEnd type="none" w="med" len="med"/>
              <a:tailEnd type="none" w="med" len="med"/>
            </a:ln>
          </p:spPr>
        </p:pic>
        <p:sp>
          <p:nvSpPr>
            <p:cNvPr id="50" name="TextBox 49"/>
            <p:cNvSpPr txBox="1"/>
            <p:nvPr/>
          </p:nvSpPr>
          <p:spPr>
            <a:xfrm>
              <a:off x="1145861" y="7042612"/>
              <a:ext cx="513986" cy="276998"/>
            </a:xfrm>
            <a:prstGeom prst="rect">
              <a:avLst/>
            </a:prstGeom>
          </p:spPr>
          <p:txBody>
            <a:bodyPr wrap="none" rtlCol="0">
              <a:spAutoFit/>
            </a:bodyPr>
            <a:lstStyle/>
            <a:p>
              <a:pPr>
                <a:buNone/>
              </a:pPr>
              <a:r>
                <a:rPr lang="en-US" sz="900" dirty="0" smtClean="0"/>
                <a:t>VHD</a:t>
              </a:r>
              <a:endParaRPr lang="en-US" sz="2000" dirty="0" smtClean="0"/>
            </a:p>
          </p:txBody>
        </p:sp>
      </p:grpSp>
      <p:sp>
        <p:nvSpPr>
          <p:cNvPr id="42" name="Left-Right Arrow 41"/>
          <p:cNvSpPr/>
          <p:nvPr/>
        </p:nvSpPr>
        <p:spPr bwMode="auto">
          <a:xfrm>
            <a:off x="3853504" y="4026442"/>
            <a:ext cx="1560352" cy="50334"/>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37" name="Rectangle 24598" descr="Server"/>
          <p:cNvPicPr>
            <a:picLocks noChangeAspect="1" noChangeArrowheads="1"/>
          </p:cNvPicPr>
          <p:nvPr/>
        </p:nvPicPr>
        <p:blipFill>
          <a:blip r:embed="rId6" cstate="print"/>
          <a:srcRect/>
          <a:stretch>
            <a:fillRect/>
          </a:stretch>
        </p:blipFill>
        <p:spPr bwMode="auto">
          <a:xfrm>
            <a:off x="2653417" y="3064380"/>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1" name="Rectangle 24598" descr="Server"/>
          <p:cNvPicPr>
            <a:picLocks noChangeAspect="1" noChangeArrowheads="1"/>
          </p:cNvPicPr>
          <p:nvPr/>
        </p:nvPicPr>
        <p:blipFill>
          <a:blip r:embed="rId6" cstate="print"/>
          <a:srcRect/>
          <a:stretch>
            <a:fillRect/>
          </a:stretch>
        </p:blipFill>
        <p:spPr bwMode="auto">
          <a:xfrm>
            <a:off x="5428516" y="3096277"/>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1" name="Picture 3" descr="C:\Users\shonsh\Desktop\images\VM.png"/>
          <p:cNvPicPr>
            <a:picLocks noChangeAspect="1" noChangeArrowheads="1"/>
          </p:cNvPicPr>
          <p:nvPr/>
        </p:nvPicPr>
        <p:blipFill>
          <a:blip r:embed="rId7"/>
          <a:srcRect/>
          <a:stretch>
            <a:fillRect/>
          </a:stretch>
        </p:blipFill>
        <p:spPr bwMode="auto">
          <a:xfrm>
            <a:off x="5943600" y="3352800"/>
            <a:ext cx="611423" cy="990600"/>
          </a:xfrm>
          <a:prstGeom prst="rect">
            <a:avLst/>
          </a:prstGeom>
          <a:noFill/>
        </p:spPr>
      </p:pic>
      <p:sp>
        <p:nvSpPr>
          <p:cNvPr id="51" name="Down Arrow 50"/>
          <p:cNvSpPr/>
          <p:nvPr/>
        </p:nvSpPr>
        <p:spPr bwMode="auto">
          <a:xfrm rot="18100626">
            <a:off x="4723555" y="1464163"/>
            <a:ext cx="157624" cy="2593070"/>
          </a:xfrm>
          <a:prstGeom prst="downArrow">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0800000" scaled="1"/>
            <a:tileRect/>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25" name="Picture 3" descr="C:\Users\shonsh\Desktop\images\VM.png"/>
          <p:cNvPicPr>
            <a:picLocks noChangeAspect="1" noChangeArrowheads="1"/>
          </p:cNvPicPr>
          <p:nvPr/>
        </p:nvPicPr>
        <p:blipFill>
          <a:blip r:embed="rId7">
            <a:duotone>
              <a:prstClr val="black"/>
              <a:srgbClr val="D9C3A5">
                <a:tint val="50000"/>
                <a:satMod val="180000"/>
              </a:srgbClr>
            </a:duotone>
          </a:blip>
          <a:srcRect/>
          <a:stretch>
            <a:fillRect/>
          </a:stretch>
        </p:blipFill>
        <p:spPr bwMode="auto">
          <a:xfrm>
            <a:off x="3200400" y="3352800"/>
            <a:ext cx="611423" cy="990600"/>
          </a:xfrm>
          <a:prstGeom prst="rect">
            <a:avLst/>
          </a:prstGeom>
          <a:noFill/>
        </p:spPr>
      </p:pic>
      <p:sp>
        <p:nvSpPr>
          <p:cNvPr id="52" name="Line Callout 1 (Border and Accent Bar) 51"/>
          <p:cNvSpPr/>
          <p:nvPr/>
        </p:nvSpPr>
        <p:spPr bwMode="auto">
          <a:xfrm>
            <a:off x="5029200" y="1676400"/>
            <a:ext cx="1752600" cy="457200"/>
          </a:xfrm>
          <a:prstGeom prst="accentBorderCallout1">
            <a:avLst>
              <a:gd name="adj1" fmla="val 10255"/>
              <a:gd name="adj2" fmla="val -4136"/>
              <a:gd name="adj3" fmla="val 63843"/>
              <a:gd name="adj4" fmla="val -61081"/>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r="100000" b="100000"/>
            </a:path>
            <a:tileRect l="-100000" t="-100000"/>
          </a:gradFill>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buNone/>
            </a:pPr>
            <a:r>
              <a:rPr lang="zh-CN" altLang="en-US" sz="1300" b="1" dirty="0" smtClean="0">
                <a:solidFill>
                  <a:schemeClr val="bg1">
                    <a:lumMod val="95000"/>
                  </a:schemeClr>
                </a:solidFill>
              </a:rPr>
              <a:t>客户端重定向到新主机</a:t>
            </a:r>
            <a:endParaRPr lang="en-US" sz="1300" b="1" dirty="0" smtClean="0">
              <a:solidFill>
                <a:schemeClr val="bg1">
                  <a:lumMod val="95000"/>
                </a:schemeClr>
              </a:solidFill>
            </a:endParaRPr>
          </a:p>
        </p:txBody>
      </p:sp>
      <p:pic>
        <p:nvPicPr>
          <p:cNvPr id="26" name="Picture 13" descr="\\eventsql\dvd\Online_ART\DVD_ART34\Artwork_Imagery\Icons - Illustrations\_WINDOWS VISTA ICONS\Laptop notebook mobility pc.png"/>
          <p:cNvPicPr>
            <a:picLocks noChangeAspect="1" noChangeArrowheads="1"/>
          </p:cNvPicPr>
          <p:nvPr/>
        </p:nvPicPr>
        <p:blipFill>
          <a:blip r:embed="rId8"/>
          <a:srcRect/>
          <a:stretch>
            <a:fillRect/>
          </a:stretch>
        </p:blipFill>
        <p:spPr bwMode="auto">
          <a:xfrm>
            <a:off x="2971800" y="1219200"/>
            <a:ext cx="990600" cy="990600"/>
          </a:xfrm>
          <a:prstGeom prst="rect">
            <a:avLst/>
          </a:prstGeom>
          <a:noFill/>
          <a:scene3d>
            <a:camera prst="perspectiveLeft"/>
            <a:lightRig rig="threePt" dir="t"/>
          </a:scene3d>
        </p:spPr>
      </p:pic>
      <p:grpSp>
        <p:nvGrpSpPr>
          <p:cNvPr id="3" name="Group 57"/>
          <p:cNvGrpSpPr/>
          <p:nvPr/>
        </p:nvGrpSpPr>
        <p:grpSpPr>
          <a:xfrm>
            <a:off x="3810001" y="4913677"/>
            <a:ext cx="1524000" cy="877523"/>
            <a:chOff x="6296149" y="4859530"/>
            <a:chExt cx="1612817" cy="910638"/>
          </a:xfrm>
        </p:grpSpPr>
        <p:pic>
          <p:nvPicPr>
            <p:cNvPr id="28" name="Picture 10" descr="C:\Documents and Settings\Pennie\My Documents\ACERDATA (D)\Pennie's documents\MS Image\Shapes and Graphics\Internet Cloud\cloud 1.png"/>
            <p:cNvPicPr>
              <a:picLocks noChangeAspect="1" noChangeArrowheads="1"/>
            </p:cNvPicPr>
            <p:nvPr/>
          </p:nvPicPr>
          <p:blipFill>
            <a:blip r:embed="rId9" cstate="print"/>
            <a:srcRect/>
            <a:stretch>
              <a:fillRect/>
            </a:stretch>
          </p:blipFill>
          <p:spPr bwMode="auto">
            <a:xfrm>
              <a:off x="6296149" y="4859530"/>
              <a:ext cx="1612817" cy="910638"/>
            </a:xfrm>
            <a:prstGeom prst="rect">
              <a:avLst/>
            </a:prstGeom>
            <a:noFill/>
          </p:spPr>
        </p:pic>
        <p:sp>
          <p:nvSpPr>
            <p:cNvPr id="29" name="TextBox 28"/>
            <p:cNvSpPr txBox="1"/>
            <p:nvPr/>
          </p:nvSpPr>
          <p:spPr>
            <a:xfrm>
              <a:off x="6776774" y="5058889"/>
              <a:ext cx="711141" cy="383269"/>
            </a:xfrm>
            <a:prstGeom prst="rect">
              <a:avLst/>
            </a:prstGeom>
            <a:noFill/>
          </p:spPr>
          <p:txBody>
            <a:bodyPr wrap="none" rtlCol="0">
              <a:spAutoFit/>
            </a:bodyPr>
            <a:lstStyle/>
            <a:p>
              <a:pPr algn="ctr">
                <a:buNone/>
              </a:pPr>
              <a:r>
                <a:rPr lang="en-US" b="1" dirty="0" smtClean="0">
                  <a:solidFill>
                    <a:schemeClr val="accent3"/>
                  </a:solidFill>
                  <a:effectLst>
                    <a:glow rad="228600">
                      <a:schemeClr val="bg1">
                        <a:alpha val="40000"/>
                      </a:schemeClr>
                    </a:glow>
                  </a:effectLst>
                </a:rPr>
                <a:t>SAN</a:t>
              </a:r>
              <a:endParaRPr lang="en-US" b="1" dirty="0">
                <a:solidFill>
                  <a:schemeClr val="accent3"/>
                </a:solidFill>
                <a:effectLst>
                  <a:glow rad="228600">
                    <a:schemeClr val="bg1">
                      <a:alpha val="40000"/>
                    </a:schemeClr>
                  </a:glow>
                </a:effectLst>
              </a:endParaRPr>
            </a:p>
          </p:txBody>
        </p:sp>
      </p:grpSp>
      <p:sp>
        <p:nvSpPr>
          <p:cNvPr id="27" name="Content Placeholder 31"/>
          <p:cNvSpPr txBox="1">
            <a:spLocks/>
          </p:cNvSpPr>
          <p:nvPr/>
        </p:nvSpPr>
        <p:spPr>
          <a:xfrm>
            <a:off x="443346" y="5486400"/>
            <a:ext cx="3429000" cy="541687"/>
          </a:xfrm>
          <a:prstGeom prst="rect">
            <a:avLst/>
          </a:prstGeom>
        </p:spPr>
        <p:txBody>
          <a:bodyPr/>
          <a:lstStyle/>
          <a:p>
            <a:pPr marL="342900" indent="-342900" defTabSz="914400">
              <a:spcBef>
                <a:spcPct val="20000"/>
              </a:spcBef>
              <a:buClr>
                <a:schemeClr val="accent1"/>
              </a:buClr>
              <a:buSzPct val="100000"/>
            </a:pPr>
            <a:r>
              <a:rPr lang="en-US" altLang="en-US" sz="1600" b="1" dirty="0" smtClean="0">
                <a:solidFill>
                  <a:schemeClr val="accent1"/>
                </a:solidFill>
              </a:rPr>
              <a:t>ARP</a:t>
            </a:r>
            <a:r>
              <a:rPr lang="zh-CN" altLang="en-US" sz="1600" b="1" dirty="0" smtClean="0">
                <a:solidFill>
                  <a:schemeClr val="accent1"/>
                </a:solidFill>
              </a:rPr>
              <a:t>用来将路由设备定向到新节点</a:t>
            </a:r>
            <a:endParaRPr lang="en-US" altLang="en-US" sz="1600" b="1" dirty="0" smtClean="0">
              <a:solidFill>
                <a:schemeClr val="accent1"/>
              </a:solidFill>
            </a:endParaRPr>
          </a:p>
          <a:p>
            <a:pPr marL="342900" lvl="0" indent="-342900" defTabSz="914400">
              <a:spcBef>
                <a:spcPct val="20000"/>
              </a:spcBef>
              <a:buClr>
                <a:schemeClr val="accent1"/>
              </a:buClr>
              <a:buSzPct val="100000"/>
              <a:defRPr/>
            </a:pPr>
            <a:r>
              <a:rPr lang="zh-CN" altLang="en-US" sz="1600" b="1" dirty="0" smtClean="0">
                <a:solidFill>
                  <a:schemeClr val="accent1"/>
                </a:solidFill>
              </a:rPr>
              <a:t>原</a:t>
            </a:r>
            <a:r>
              <a:rPr lang="en-US" altLang="zh-CN" sz="1600" b="1" dirty="0" smtClean="0">
                <a:solidFill>
                  <a:schemeClr val="accent1"/>
                </a:solidFill>
              </a:rPr>
              <a:t>VM</a:t>
            </a:r>
            <a:r>
              <a:rPr lang="zh-CN" altLang="en-US" sz="1600" b="1" dirty="0" smtClean="0">
                <a:solidFill>
                  <a:schemeClr val="accent1"/>
                </a:solidFill>
              </a:rPr>
              <a:t>在迁移成功后被删除</a:t>
            </a:r>
            <a:endParaRPr lang="en-US" altLang="en-US" sz="1600" b="1" dirty="0" smtClean="0">
              <a:solidFill>
                <a:schemeClr val="accent1"/>
              </a:solidFill>
            </a:endParaRPr>
          </a:p>
        </p:txBody>
      </p:sp>
      <p:pic>
        <p:nvPicPr>
          <p:cNvPr id="30" name="Picture 7" descr="http://z.about.com/d/gocaribbean/1/0/N/0/-/-/heart_clipart.gif"/>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4527662" y="3968885"/>
            <a:ext cx="228567" cy="205709"/>
          </a:xfrm>
          <a:prstGeom prst="rect">
            <a:avLst/>
          </a:prstGeom>
          <a:noFill/>
        </p:spPr>
      </p:pic>
      <p:sp>
        <p:nvSpPr>
          <p:cNvPr id="33" name="Down Arrow 32"/>
          <p:cNvSpPr/>
          <p:nvPr/>
        </p:nvSpPr>
        <p:spPr bwMode="auto">
          <a:xfrm>
            <a:off x="3429000" y="2172923"/>
            <a:ext cx="152400" cy="1150200"/>
          </a:xfrm>
          <a:prstGeom prst="downArrow">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6200000" scaled="0"/>
          </a:gra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2000"/>
                                        <p:tgtEl>
                                          <p:spTgt spid="33"/>
                                        </p:tgtEl>
                                      </p:cBhvr>
                                    </p:animEffect>
                                    <p:set>
                                      <p:cBhvr>
                                        <p:cTn id="7" dur="1" fill="hold">
                                          <p:stCondLst>
                                            <p:cond delay="1999"/>
                                          </p:stCondLst>
                                        </p:cTn>
                                        <p:tgtEl>
                                          <p:spTgt spid="33"/>
                                        </p:tgtEl>
                                        <p:attrNameLst>
                                          <p:attrName>style.visibility</p:attrName>
                                        </p:attrNameLst>
                                      </p:cBhvr>
                                      <p:to>
                                        <p:strVal val="hidden"/>
                                      </p:to>
                                    </p:se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left)">
                                      <p:cBhvr>
                                        <p:cTn id="11" dur="2000"/>
                                        <p:tgtEl>
                                          <p:spTgt spid="51"/>
                                        </p:tgtEl>
                                      </p:cBhvr>
                                    </p:animEffect>
                                  </p:childTnLst>
                                </p:cTn>
                              </p:par>
                            </p:childTnLst>
                          </p:cTn>
                        </p:par>
                        <p:par>
                          <p:cTn id="12" fill="hold">
                            <p:stCondLst>
                              <p:cond delay="4000"/>
                            </p:stCondLst>
                            <p:childTnLst>
                              <p:par>
                                <p:cTn id="13" presetID="4" presetClass="exit" presetSubtype="16" fill="hold" nodeType="afterEffect">
                                  <p:stCondLst>
                                    <p:cond delay="5000"/>
                                  </p:stCondLst>
                                  <p:childTnLst>
                                    <p:animEffect transition="out" filter="box(in)">
                                      <p:cBhvr>
                                        <p:cTn id="14" dur="500"/>
                                        <p:tgtEl>
                                          <p:spTgt spid="25"/>
                                        </p:tgtEl>
                                      </p:cBhvr>
                                    </p:animEffect>
                                    <p:set>
                                      <p:cBhvr>
                                        <p:cTn id="15"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n-in-distress"/>
          <p:cNvPicPr>
            <a:picLocks noChangeAspect="1" noChangeArrowheads="1"/>
          </p:cNvPicPr>
          <p:nvPr/>
        </p:nvPicPr>
        <p:blipFill>
          <a:blip r:embed="rId3"/>
          <a:srcRect/>
          <a:stretch>
            <a:fillRect/>
          </a:stretch>
        </p:blipFill>
        <p:spPr bwMode="auto">
          <a:xfrm>
            <a:off x="2944289" y="2048637"/>
            <a:ext cx="3196590" cy="3524250"/>
          </a:xfrm>
          <a:prstGeom prst="rect">
            <a:avLst/>
          </a:prstGeom>
          <a:noFill/>
          <a:ln w="9525">
            <a:noFill/>
            <a:miter lim="800000"/>
            <a:headEnd/>
            <a:tailEnd/>
          </a:ln>
        </p:spPr>
      </p:pic>
      <p:graphicFrame>
        <p:nvGraphicFramePr>
          <p:cNvPr id="3" name="Diagram 2"/>
          <p:cNvGraphicFramePr/>
          <p:nvPr/>
        </p:nvGraphicFramePr>
        <p:xfrm>
          <a:off x="864815" y="1148919"/>
          <a:ext cx="7449854" cy="55354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p:txBody>
          <a:bodyPr/>
          <a:lstStyle/>
          <a:p>
            <a:pPr algn="l"/>
            <a:r>
              <a:rPr dirty="0" smtClean="0"/>
              <a:t>SAN</a:t>
            </a:r>
            <a:r>
              <a:rPr lang="zh-CN" altLang="en-US" dirty="0" smtClean="0"/>
              <a:t>管理的复杂性</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r>
              <a:rPr lang="zh-CN" altLang="en-US" dirty="0" smtClean="0"/>
              <a:t>群集共享卷</a:t>
            </a:r>
            <a:r>
              <a:rPr lang="en-US" altLang="zh-CN" dirty="0" smtClean="0"/>
              <a:t>(CSV)</a:t>
            </a:r>
            <a:endParaRPr lang="zh-CN" altLang="en-US" dirty="0"/>
          </a:p>
        </p:txBody>
      </p:sp>
      <p:sp>
        <p:nvSpPr>
          <p:cNvPr id="3" name="内容占位符 2"/>
          <p:cNvSpPr>
            <a:spLocks noGrp="1"/>
          </p:cNvSpPr>
          <p:nvPr>
            <p:ph idx="1"/>
          </p:nvPr>
        </p:nvSpPr>
        <p:spPr>
          <a:xfrm>
            <a:off x="457200" y="1370611"/>
            <a:ext cx="8229600" cy="3285981"/>
          </a:xfrm>
        </p:spPr>
        <p:txBody>
          <a:bodyPr/>
          <a:lstStyle/>
          <a:p>
            <a:pPr lvl="0"/>
            <a:r>
              <a:rPr lang="zh-CN" altLang="en-US" dirty="0" smtClean="0"/>
              <a:t>为</a:t>
            </a:r>
            <a:r>
              <a:rPr lang="en-US" altLang="zh-CN" dirty="0" smtClean="0"/>
              <a:t>Hyper-V</a:t>
            </a:r>
            <a:r>
              <a:rPr lang="zh-CN" altLang="en-US" dirty="0" smtClean="0"/>
              <a:t>提供了分布式文件访问解决方案</a:t>
            </a:r>
            <a:endParaRPr lang="en-US" altLang="en-US" dirty="0" smtClean="0"/>
          </a:p>
          <a:p>
            <a:pPr lvl="0"/>
            <a:r>
              <a:rPr lang="zh-CN" altLang="en-US" dirty="0" smtClean="0"/>
              <a:t>使得多节点能同时访问同一个</a:t>
            </a:r>
            <a:r>
              <a:rPr lang="en-US" altLang="zh-CN" dirty="0" smtClean="0"/>
              <a:t>”</a:t>
            </a:r>
            <a:r>
              <a:rPr lang="zh-CN" altLang="en-US" dirty="0" smtClean="0"/>
              <a:t>真实的</a:t>
            </a:r>
            <a:r>
              <a:rPr lang="en-US" altLang="zh-CN" dirty="0" smtClean="0"/>
              <a:t>”</a:t>
            </a:r>
            <a:r>
              <a:rPr lang="zh-CN" altLang="en-US" dirty="0" smtClean="0"/>
              <a:t>共享卷</a:t>
            </a:r>
            <a:endParaRPr lang="en-US" altLang="en-US" dirty="0" smtClean="0"/>
          </a:p>
          <a:p>
            <a:pPr lvl="0"/>
            <a:r>
              <a:rPr lang="zh-CN" altLang="en-US" dirty="0" smtClean="0"/>
              <a:t>对于虚拟机来说哪个节点真正拥有</a:t>
            </a:r>
            <a:r>
              <a:rPr lang="en-US" altLang="zh-CN" dirty="0" smtClean="0"/>
              <a:t>LUN</a:t>
            </a:r>
            <a:r>
              <a:rPr lang="zh-CN" altLang="en-US" dirty="0" smtClean="0"/>
              <a:t>是完全透明的</a:t>
            </a:r>
            <a:endParaRPr lang="en-US" altLang="en-US" dirty="0" smtClean="0"/>
          </a:p>
          <a:p>
            <a:pPr lvl="0"/>
            <a:r>
              <a:rPr lang="zh-CN" altLang="en-US" dirty="0" smtClean="0"/>
              <a:t>虚拟机被移动，而不需要修改驱动器的所有权</a:t>
            </a:r>
            <a:endParaRPr lang="en-US" altLang="zh-CN" dirty="0" smtClean="0"/>
          </a:p>
          <a:p>
            <a:pPr lvl="0"/>
            <a:r>
              <a:rPr lang="zh-CN" altLang="en-US" dirty="0" smtClean="0"/>
              <a:t>虚拟机能够共享</a:t>
            </a:r>
            <a:r>
              <a:rPr lang="en-US" altLang="zh-CN" dirty="0" smtClean="0"/>
              <a:t>CSV</a:t>
            </a:r>
            <a:r>
              <a:rPr lang="zh-CN" altLang="en-US" dirty="0" smtClean="0"/>
              <a:t>磁盘从而减少</a:t>
            </a:r>
            <a:r>
              <a:rPr lang="en-US" altLang="zh-CN" dirty="0" smtClean="0"/>
              <a:t>LUN</a:t>
            </a:r>
          </a:p>
          <a:p>
            <a:pPr lvl="0"/>
            <a:r>
              <a:rPr lang="zh-CN" altLang="en-US" dirty="0" smtClean="0"/>
              <a:t>虚拟机实现实时迁移</a:t>
            </a:r>
            <a:endParaRPr lang="en-US" altLang="zh-CN" dirty="0" smtClean="0"/>
          </a:p>
          <a:p>
            <a:pPr lvl="1"/>
            <a:r>
              <a:rPr lang="zh-CN" altLang="en-US" dirty="0" smtClean="0"/>
              <a:t>零停机时间</a:t>
            </a:r>
            <a:endParaRPr lang="en-US" altLang="en-US" dirty="0" smtClean="0"/>
          </a:p>
          <a:p>
            <a:pPr lvl="0"/>
            <a:endParaRPr lang="en-US" altLang="zh-CN" b="0" dirty="0" smtClean="0"/>
          </a:p>
          <a:p>
            <a:pPr lvl="0"/>
            <a:endParaRPr lang="en-US" altLang="en-US" dirty="0" smtClean="0"/>
          </a:p>
        </p:txBody>
      </p:sp>
      <p:pic>
        <p:nvPicPr>
          <p:cNvPr id="6" name="Picture 5" descr="hyperv &amp; cluster.jpg"/>
          <p:cNvPicPr>
            <a:picLocks noChangeAspect="1"/>
          </p:cNvPicPr>
          <p:nvPr/>
        </p:nvPicPr>
        <p:blipFill>
          <a:blip r:embed="rId3"/>
          <a:stretch>
            <a:fillRect/>
          </a:stretch>
        </p:blipFill>
        <p:spPr>
          <a:xfrm>
            <a:off x="272394" y="4651754"/>
            <a:ext cx="8517276" cy="136686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p:txBody>
          <a:bodyPr/>
          <a:lstStyle/>
          <a:p>
            <a:pPr eaLnBrk="1" hangingPunct="1">
              <a:defRPr/>
            </a:pPr>
            <a:r>
              <a:rPr lang="zh-CN" altLang="en-US" dirty="0" smtClean="0"/>
              <a:t>议程</a:t>
            </a:r>
            <a:endParaRPr lang="en-US" dirty="0" smtClean="0"/>
          </a:p>
        </p:txBody>
      </p:sp>
      <p:sp>
        <p:nvSpPr>
          <p:cNvPr id="613379" name="Rectangle 3"/>
          <p:cNvSpPr>
            <a:spLocks noGrp="1" noChangeArrowheads="1"/>
          </p:cNvSpPr>
          <p:nvPr>
            <p:ph idx="1"/>
          </p:nvPr>
        </p:nvSpPr>
        <p:spPr>
          <a:xfrm>
            <a:off x="348531" y="1581150"/>
            <a:ext cx="7912244" cy="3693319"/>
          </a:xfrm>
        </p:spPr>
        <p:txBody>
          <a:bodyPr/>
          <a:lstStyle/>
          <a:p>
            <a:pPr eaLnBrk="1" hangingPunct="1">
              <a:defRPr/>
            </a:pPr>
            <a:r>
              <a:rPr lang="en-US" altLang="en-US" dirty="0" smtClean="0"/>
              <a:t>Windows Server 2008 R2</a:t>
            </a:r>
            <a:r>
              <a:rPr lang="zh-CN" altLang="en-US" dirty="0" smtClean="0"/>
              <a:t>故障转移群集</a:t>
            </a:r>
            <a:endParaRPr lang="en-US" altLang="en-US" dirty="0" smtClean="0"/>
          </a:p>
          <a:p>
            <a:pPr>
              <a:defRPr/>
            </a:pPr>
            <a:r>
              <a:rPr lang="zh-CN" altLang="en-US" dirty="0" smtClean="0"/>
              <a:t>增强的验证</a:t>
            </a:r>
            <a:endParaRPr lang="en-US" altLang="zh-CN" dirty="0" smtClean="0"/>
          </a:p>
          <a:p>
            <a:pPr>
              <a:defRPr/>
            </a:pPr>
            <a:r>
              <a:rPr lang="zh-CN" altLang="en-US" dirty="0" smtClean="0"/>
              <a:t>迁移到</a:t>
            </a:r>
            <a:r>
              <a:rPr lang="en-US" altLang="en-US" dirty="0" smtClean="0"/>
              <a:t>Windows Server 2008 R2</a:t>
            </a:r>
            <a:r>
              <a:rPr lang="zh-CN" altLang="en-US" dirty="0" smtClean="0"/>
              <a:t>群集</a:t>
            </a:r>
            <a:endParaRPr lang="en-US" altLang="en-US" dirty="0" smtClean="0"/>
          </a:p>
          <a:p>
            <a:pPr eaLnBrk="1" hangingPunct="1">
              <a:defRPr/>
            </a:pPr>
            <a:r>
              <a:rPr lang="zh-CN" altLang="en-US" dirty="0" smtClean="0"/>
              <a:t>改进的管理</a:t>
            </a:r>
            <a:endParaRPr lang="en-US" altLang="en-US" dirty="0" smtClean="0"/>
          </a:p>
          <a:p>
            <a:pPr eaLnBrk="1" hangingPunct="1">
              <a:defRPr/>
            </a:pPr>
            <a:r>
              <a:rPr lang="zh-CN" altLang="en-US" dirty="0" smtClean="0"/>
              <a:t>新的群集资源的支持</a:t>
            </a:r>
            <a:endParaRPr lang="en-US" altLang="zh-CN" dirty="0" smtClean="0"/>
          </a:p>
          <a:p>
            <a:pPr eaLnBrk="1" hangingPunct="1">
              <a:defRPr/>
            </a:pPr>
            <a:r>
              <a:rPr lang="zh-CN" altLang="en-US" dirty="0" smtClean="0"/>
              <a:t>群集共享卷（</a:t>
            </a:r>
            <a:r>
              <a:rPr lang="en-US" altLang="zh-CN" dirty="0" smtClean="0"/>
              <a:t>CSV</a:t>
            </a:r>
            <a:r>
              <a:rPr lang="zh-CN" altLang="en-US" dirty="0" smtClean="0"/>
              <a:t>）和</a:t>
            </a:r>
            <a:r>
              <a:rPr lang="en-US" altLang="en-US" dirty="0" smtClean="0"/>
              <a:t>Hyper-V</a:t>
            </a:r>
          </a:p>
          <a:p>
            <a:pPr eaLnBrk="1" hangingPunct="1">
              <a:defRPr/>
            </a:pPr>
            <a:r>
              <a:rPr lang="zh-CN" altLang="en-US" dirty="0" smtClean="0"/>
              <a:t>网络负载平衡（</a:t>
            </a:r>
            <a:r>
              <a:rPr lang="en-US" altLang="zh-CN" dirty="0" smtClean="0"/>
              <a:t>NLB</a:t>
            </a:r>
            <a:r>
              <a:rPr lang="zh-CN" altLang="en-US" dirty="0" smtClean="0"/>
              <a:t>）</a:t>
            </a:r>
            <a:endParaRPr lang="en-US" altLang="en-US"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bwMode="auto">
          <a:xfrm>
            <a:off x="1552755" y="1682151"/>
            <a:ext cx="5585604" cy="2321943"/>
          </a:xfrm>
          <a:prstGeom prst="roundRect">
            <a:avLst/>
          </a:prstGeom>
          <a:solidFill>
            <a:schemeClr val="accent3">
              <a:alpha val="15000"/>
            </a:schemeClr>
          </a:solidFill>
          <a:ln w="25400">
            <a:solidFill>
              <a:schemeClr val="tx1">
                <a:lumMod val="50000"/>
              </a:schemeClr>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32" name="Line 6"/>
          <p:cNvSpPr>
            <a:spLocks noChangeShapeType="1"/>
          </p:cNvSpPr>
          <p:nvPr/>
        </p:nvSpPr>
        <p:spPr bwMode="auto">
          <a:xfrm>
            <a:off x="4312417" y="3726263"/>
            <a:ext cx="45719" cy="597644"/>
          </a:xfrm>
          <a:prstGeom prst="line">
            <a:avLst/>
          </a:prstGeom>
          <a:noFill/>
          <a:ln w="28575"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4" name="Rectangle 2"/>
          <p:cNvSpPr>
            <a:spLocks noGrp="1" noChangeArrowheads="1"/>
          </p:cNvSpPr>
          <p:nvPr>
            <p:ph type="title"/>
          </p:nvPr>
        </p:nvSpPr>
        <p:spPr>
          <a:xfrm>
            <a:off x="381000" y="230188"/>
            <a:ext cx="8382000" cy="553998"/>
          </a:xfrm>
        </p:spPr>
        <p:txBody>
          <a:bodyPr>
            <a:normAutofit fontScale="90000"/>
          </a:bodyPr>
          <a:lstStyle/>
          <a:p>
            <a:r>
              <a:rPr lang="zh-CN" altLang="en-US" sz="4000" dirty="0" smtClean="0"/>
              <a:t>群集共享卷概览</a:t>
            </a:r>
            <a:endParaRPr lang="en-US" sz="4000" dirty="0"/>
          </a:p>
        </p:txBody>
      </p:sp>
      <p:sp>
        <p:nvSpPr>
          <p:cNvPr id="801797" name="Line 5"/>
          <p:cNvSpPr>
            <a:spLocks noChangeShapeType="1"/>
          </p:cNvSpPr>
          <p:nvPr/>
        </p:nvSpPr>
        <p:spPr bwMode="auto">
          <a:xfrm>
            <a:off x="2771670" y="3433187"/>
            <a:ext cx="978079" cy="954515"/>
          </a:xfrm>
          <a:prstGeom prst="line">
            <a:avLst/>
          </a:prstGeom>
          <a:noFill/>
          <a:ln w="28575"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8" name="Line 6"/>
          <p:cNvSpPr>
            <a:spLocks noChangeShapeType="1"/>
          </p:cNvSpPr>
          <p:nvPr/>
        </p:nvSpPr>
        <p:spPr bwMode="auto">
          <a:xfrm flipH="1">
            <a:off x="4961859" y="3676023"/>
            <a:ext cx="1058777" cy="775476"/>
          </a:xfrm>
          <a:prstGeom prst="line">
            <a:avLst/>
          </a:prstGeom>
          <a:noFill/>
          <a:ln w="28575"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9" name="Line 7"/>
          <p:cNvSpPr>
            <a:spLocks noChangeShapeType="1"/>
          </p:cNvSpPr>
          <p:nvPr/>
        </p:nvSpPr>
        <p:spPr bwMode="auto">
          <a:xfrm>
            <a:off x="4343400" y="4802307"/>
            <a:ext cx="0" cy="304800"/>
          </a:xfrm>
          <a:prstGeom prst="line">
            <a:avLst/>
          </a:prstGeom>
          <a:noFill/>
          <a:ln w="28575"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809" name="Rectangle 17"/>
          <p:cNvSpPr>
            <a:spLocks noChangeArrowheads="1"/>
          </p:cNvSpPr>
          <p:nvPr/>
        </p:nvSpPr>
        <p:spPr bwMode="auto">
          <a:xfrm>
            <a:off x="2135278" y="5087651"/>
            <a:ext cx="4488263" cy="1041843"/>
          </a:xfrm>
          <a:prstGeom prst="roundRect">
            <a:avLst/>
          </a:prstGeom>
          <a:ln>
            <a:headEnd/>
            <a:tailEnd/>
          </a:ln>
        </p:spPr>
        <p:style>
          <a:lnRef idx="0">
            <a:schemeClr val="accent6"/>
          </a:lnRef>
          <a:fillRef idx="3">
            <a:schemeClr val="accent6"/>
          </a:fillRef>
          <a:effectRef idx="3">
            <a:schemeClr val="accent6"/>
          </a:effectRef>
          <a:fontRef idx="minor">
            <a:schemeClr val="lt1"/>
          </a:fontRef>
        </p:style>
        <p:txBody>
          <a:bodyPr wrap="none" lIns="91432" tIns="45717" rIns="91432" bIns="45717" anchor="ctr"/>
          <a:lstStyle/>
          <a:p>
            <a:endParaRPr lang="en-US" dirty="0"/>
          </a:p>
        </p:txBody>
      </p:sp>
      <p:sp>
        <p:nvSpPr>
          <p:cNvPr id="801812" name="Text Box 20"/>
          <p:cNvSpPr txBox="1">
            <a:spLocks noChangeArrowheads="1"/>
          </p:cNvSpPr>
          <p:nvPr/>
        </p:nvSpPr>
        <p:spPr bwMode="auto">
          <a:xfrm>
            <a:off x="2379452" y="5433618"/>
            <a:ext cx="827647" cy="400106"/>
          </a:xfrm>
          <a:prstGeom prst="rect">
            <a:avLst/>
          </a:prstGeom>
          <a:noFill/>
          <a:ln w="9525">
            <a:noFill/>
            <a:miter lim="800000"/>
            <a:headEnd/>
            <a:tailEnd/>
          </a:ln>
          <a:effectLst/>
        </p:spPr>
        <p:txBody>
          <a:bodyPr wrap="square" lIns="91432" tIns="45717" rIns="91432" bIns="45717">
            <a:spAutoFit/>
          </a:bodyPr>
          <a:lstStyle/>
          <a:p>
            <a:pPr>
              <a:lnSpc>
                <a:spcPct val="100000"/>
              </a:lnSpc>
              <a:spcBef>
                <a:spcPct val="0"/>
              </a:spcBef>
              <a:buNone/>
            </a:pPr>
            <a:r>
              <a:rPr lang="en-US" sz="2000" dirty="0" smtClean="0">
                <a:effectLst>
                  <a:outerShdw blurRad="38100" dist="38100" dir="2700000" algn="tl">
                    <a:srgbClr val="000000">
                      <a:alpha val="43137"/>
                    </a:srgbClr>
                  </a:outerShdw>
                </a:effectLst>
              </a:rPr>
              <a:t>Disk5</a:t>
            </a:r>
            <a:endParaRPr lang="en-US" sz="2000" dirty="0">
              <a:effectLst>
                <a:outerShdw blurRad="38100" dist="38100" dir="2700000" algn="tl">
                  <a:srgbClr val="000000">
                    <a:alpha val="43137"/>
                  </a:srgbClr>
                </a:outerShdw>
              </a:effectLst>
            </a:endParaRPr>
          </a:p>
        </p:txBody>
      </p:sp>
      <p:sp>
        <p:nvSpPr>
          <p:cNvPr id="23" name="Line Callout 1 (Border and Accent Bar) 22"/>
          <p:cNvSpPr/>
          <p:nvPr/>
        </p:nvSpPr>
        <p:spPr bwMode="auto">
          <a:xfrm>
            <a:off x="381000" y="4802307"/>
            <a:ext cx="1325952" cy="321477"/>
          </a:xfrm>
          <a:prstGeom prst="accentBorderCallout1">
            <a:avLst>
              <a:gd name="adj1" fmla="val 42284"/>
              <a:gd name="adj2" fmla="val 104657"/>
              <a:gd name="adj3" fmla="val 179149"/>
              <a:gd name="adj4" fmla="val 211929"/>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buNone/>
            </a:pPr>
            <a:r>
              <a:rPr lang="zh-CN" altLang="en-US" sz="1300" b="1" dirty="0" smtClean="0">
                <a:solidFill>
                  <a:schemeClr val="bg1">
                    <a:lumMod val="95000"/>
                  </a:schemeClr>
                </a:solidFill>
                <a:effectLst/>
              </a:rPr>
              <a:t>单一卷</a:t>
            </a:r>
            <a:endParaRPr lang="en-US" altLang="zh-CN" sz="1300" b="1" dirty="0" smtClean="0">
              <a:solidFill>
                <a:schemeClr val="bg1">
                  <a:lumMod val="95000"/>
                </a:schemeClr>
              </a:solidFill>
              <a:effectLst/>
            </a:endParaRPr>
          </a:p>
        </p:txBody>
      </p:sp>
      <p:pic>
        <p:nvPicPr>
          <p:cNvPr id="25" name="Picture 2" descr="C:\Users\shonsh\Desktop\images\host.png"/>
          <p:cNvPicPr>
            <a:picLocks noChangeAspect="1" noChangeArrowheads="1"/>
          </p:cNvPicPr>
          <p:nvPr/>
        </p:nvPicPr>
        <p:blipFill>
          <a:blip r:embed="rId4"/>
          <a:srcRect/>
          <a:stretch>
            <a:fillRect/>
          </a:stretch>
        </p:blipFill>
        <p:spPr bwMode="auto">
          <a:xfrm>
            <a:off x="1892571" y="1906938"/>
            <a:ext cx="1184954" cy="1919810"/>
          </a:xfrm>
          <a:prstGeom prst="rect">
            <a:avLst/>
          </a:prstGeom>
          <a:noFill/>
        </p:spPr>
      </p:pic>
      <p:pic>
        <p:nvPicPr>
          <p:cNvPr id="26" name="Picture 3" descr="C:\Users\shonsh\Desktop\images\VM.png"/>
          <p:cNvPicPr>
            <a:picLocks noChangeAspect="1" noChangeArrowheads="1"/>
          </p:cNvPicPr>
          <p:nvPr/>
        </p:nvPicPr>
        <p:blipFill>
          <a:blip r:embed="rId5" cstate="print"/>
          <a:srcRect/>
          <a:stretch>
            <a:fillRect/>
          </a:stretch>
        </p:blipFill>
        <p:spPr bwMode="auto">
          <a:xfrm>
            <a:off x="2497705" y="2194152"/>
            <a:ext cx="464995" cy="753364"/>
          </a:xfrm>
          <a:prstGeom prst="rect">
            <a:avLst/>
          </a:prstGeom>
          <a:noFill/>
        </p:spPr>
      </p:pic>
      <p:pic>
        <p:nvPicPr>
          <p:cNvPr id="28" name="Picture 2" descr="C:\Users\shonsh\Desktop\images\host.png"/>
          <p:cNvPicPr>
            <a:picLocks noChangeAspect="1" noChangeArrowheads="1"/>
          </p:cNvPicPr>
          <p:nvPr/>
        </p:nvPicPr>
        <p:blipFill>
          <a:blip r:embed="rId4"/>
          <a:srcRect/>
          <a:stretch>
            <a:fillRect/>
          </a:stretch>
        </p:blipFill>
        <p:spPr bwMode="auto">
          <a:xfrm>
            <a:off x="3794771" y="1925080"/>
            <a:ext cx="1184954" cy="1919810"/>
          </a:xfrm>
          <a:prstGeom prst="rect">
            <a:avLst/>
          </a:prstGeom>
          <a:noFill/>
        </p:spPr>
      </p:pic>
      <p:pic>
        <p:nvPicPr>
          <p:cNvPr id="29" name="Picture 3" descr="C:\Users\shonsh\Desktop\images\VM.png"/>
          <p:cNvPicPr>
            <a:picLocks noChangeAspect="1" noChangeArrowheads="1"/>
          </p:cNvPicPr>
          <p:nvPr/>
        </p:nvPicPr>
        <p:blipFill>
          <a:blip r:embed="rId5" cstate="print"/>
          <a:srcRect/>
          <a:stretch>
            <a:fillRect/>
          </a:stretch>
        </p:blipFill>
        <p:spPr bwMode="auto">
          <a:xfrm>
            <a:off x="4399905" y="2212295"/>
            <a:ext cx="464995" cy="753364"/>
          </a:xfrm>
          <a:prstGeom prst="rect">
            <a:avLst/>
          </a:prstGeom>
          <a:noFill/>
        </p:spPr>
      </p:pic>
      <p:pic>
        <p:nvPicPr>
          <p:cNvPr id="30" name="Picture 2" descr="C:\Users\shonsh\Desktop\images\host.png"/>
          <p:cNvPicPr>
            <a:picLocks noChangeAspect="1" noChangeArrowheads="1"/>
          </p:cNvPicPr>
          <p:nvPr/>
        </p:nvPicPr>
        <p:blipFill>
          <a:blip r:embed="rId4"/>
          <a:srcRect/>
          <a:stretch>
            <a:fillRect/>
          </a:stretch>
        </p:blipFill>
        <p:spPr bwMode="auto">
          <a:xfrm>
            <a:off x="5671860" y="1943223"/>
            <a:ext cx="1184954" cy="1919810"/>
          </a:xfrm>
          <a:prstGeom prst="rect">
            <a:avLst/>
          </a:prstGeom>
          <a:noFill/>
        </p:spPr>
      </p:pic>
      <p:pic>
        <p:nvPicPr>
          <p:cNvPr id="31" name="Picture 3" descr="C:\Users\shonsh\Desktop\images\VM.png"/>
          <p:cNvPicPr>
            <a:picLocks noChangeAspect="1" noChangeArrowheads="1"/>
          </p:cNvPicPr>
          <p:nvPr/>
        </p:nvPicPr>
        <p:blipFill>
          <a:blip r:embed="rId5" cstate="print"/>
          <a:srcRect/>
          <a:stretch>
            <a:fillRect/>
          </a:stretch>
        </p:blipFill>
        <p:spPr bwMode="auto">
          <a:xfrm>
            <a:off x="6276993" y="2230437"/>
            <a:ext cx="464995" cy="753364"/>
          </a:xfrm>
          <a:prstGeom prst="rect">
            <a:avLst/>
          </a:prstGeom>
          <a:noFill/>
        </p:spPr>
      </p:pic>
      <p:sp>
        <p:nvSpPr>
          <p:cNvPr id="33" name="Can 32"/>
          <p:cNvSpPr/>
          <p:nvPr/>
        </p:nvSpPr>
        <p:spPr>
          <a:xfrm>
            <a:off x="3265725" y="5208402"/>
            <a:ext cx="2177160" cy="812240"/>
          </a:xfrm>
          <a:prstGeom prst="can">
            <a:avLst>
              <a:gd name="adj" fmla="val 29594"/>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a:endParaRPr lang="en-US" dirty="0" smtClean="0">
              <a:solidFill>
                <a:schemeClr val="tx1"/>
              </a:solidFill>
              <a:latin typeface="Segoe" pitchFamily="34" charset="0"/>
            </a:endParaRPr>
          </a:p>
        </p:txBody>
      </p:sp>
      <p:grpSp>
        <p:nvGrpSpPr>
          <p:cNvPr id="2" name="Group 50"/>
          <p:cNvGrpSpPr/>
          <p:nvPr/>
        </p:nvGrpSpPr>
        <p:grpSpPr>
          <a:xfrm>
            <a:off x="3542339" y="5407788"/>
            <a:ext cx="428322" cy="524416"/>
            <a:chOff x="1145861" y="6690311"/>
            <a:chExt cx="513986" cy="629299"/>
          </a:xfrm>
        </p:grpSpPr>
        <p:sp>
          <p:nvSpPr>
            <p:cNvPr id="48" name="Rounded Rectangle 47"/>
            <p:cNvSpPr/>
            <p:nvPr/>
          </p:nvSpPr>
          <p:spPr bwMode="auto">
            <a:xfrm>
              <a:off x="1173089" y="6766511"/>
              <a:ext cx="457200" cy="533400"/>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49" name="Picture 4" descr="C:\Users\agoodman\Documents\Carmine\V1\Product Icons - PNG\Carmine117_VirtualMachine_32.png"/>
            <p:cNvPicPr>
              <a:picLocks noChangeAspect="1" noChangeArrowheads="1"/>
            </p:cNvPicPr>
            <p:nvPr/>
          </p:nvPicPr>
          <p:blipFill>
            <a:blip r:embed="rId6"/>
            <a:stretch>
              <a:fillRect/>
            </a:stretch>
          </p:blipFill>
          <p:spPr bwMode="auto">
            <a:xfrm>
              <a:off x="1261164" y="6690311"/>
              <a:ext cx="304800" cy="304800"/>
            </a:xfrm>
            <a:prstGeom prst="rect">
              <a:avLst/>
            </a:prstGeom>
            <a:ln>
              <a:headEnd type="none" w="med" len="med"/>
              <a:tailEnd type="none" w="med" len="med"/>
            </a:ln>
          </p:spPr>
        </p:pic>
        <p:sp>
          <p:nvSpPr>
            <p:cNvPr id="50" name="TextBox 49"/>
            <p:cNvSpPr txBox="1"/>
            <p:nvPr/>
          </p:nvSpPr>
          <p:spPr>
            <a:xfrm>
              <a:off x="1145861" y="7042612"/>
              <a:ext cx="513986" cy="276998"/>
            </a:xfrm>
            <a:prstGeom prst="rect">
              <a:avLst/>
            </a:prstGeom>
          </p:spPr>
          <p:txBody>
            <a:bodyPr wrap="none" rtlCol="0">
              <a:spAutoFit/>
            </a:bodyPr>
            <a:lstStyle/>
            <a:p>
              <a:pPr>
                <a:buNone/>
              </a:pPr>
              <a:r>
                <a:rPr lang="en-US" sz="900" dirty="0" smtClean="0"/>
                <a:t>VHD</a:t>
              </a:r>
              <a:endParaRPr lang="en-US" sz="2000" dirty="0" smtClean="0"/>
            </a:p>
          </p:txBody>
        </p:sp>
      </p:grpSp>
      <p:grpSp>
        <p:nvGrpSpPr>
          <p:cNvPr id="3" name="Group 51"/>
          <p:cNvGrpSpPr/>
          <p:nvPr/>
        </p:nvGrpSpPr>
        <p:grpSpPr>
          <a:xfrm>
            <a:off x="4079647" y="5409183"/>
            <a:ext cx="428322" cy="524416"/>
            <a:chOff x="1145861" y="6690311"/>
            <a:chExt cx="513986" cy="629299"/>
          </a:xfrm>
        </p:grpSpPr>
        <p:sp>
          <p:nvSpPr>
            <p:cNvPr id="53" name="Rounded Rectangle 52"/>
            <p:cNvSpPr/>
            <p:nvPr/>
          </p:nvSpPr>
          <p:spPr bwMode="auto">
            <a:xfrm>
              <a:off x="1173089" y="6766511"/>
              <a:ext cx="457200" cy="533400"/>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54" name="Picture 4" descr="C:\Users\agoodman\Documents\Carmine\V1\Product Icons - PNG\Carmine117_VirtualMachine_32.png"/>
            <p:cNvPicPr>
              <a:picLocks noChangeAspect="1" noChangeArrowheads="1"/>
            </p:cNvPicPr>
            <p:nvPr/>
          </p:nvPicPr>
          <p:blipFill>
            <a:blip r:embed="rId6"/>
            <a:stretch>
              <a:fillRect/>
            </a:stretch>
          </p:blipFill>
          <p:spPr bwMode="auto">
            <a:xfrm>
              <a:off x="1261164" y="6690311"/>
              <a:ext cx="304800" cy="304800"/>
            </a:xfrm>
            <a:prstGeom prst="rect">
              <a:avLst/>
            </a:prstGeom>
            <a:ln>
              <a:headEnd type="none" w="med" len="med"/>
              <a:tailEnd type="none" w="med" len="med"/>
            </a:ln>
          </p:spPr>
        </p:pic>
        <p:sp>
          <p:nvSpPr>
            <p:cNvPr id="55" name="TextBox 54"/>
            <p:cNvSpPr txBox="1"/>
            <p:nvPr/>
          </p:nvSpPr>
          <p:spPr>
            <a:xfrm>
              <a:off x="1145861" y="7042612"/>
              <a:ext cx="513986" cy="276998"/>
            </a:xfrm>
            <a:prstGeom prst="rect">
              <a:avLst/>
            </a:prstGeom>
          </p:spPr>
          <p:txBody>
            <a:bodyPr wrap="none" rtlCol="0">
              <a:spAutoFit/>
            </a:bodyPr>
            <a:lstStyle/>
            <a:p>
              <a:pPr>
                <a:buNone/>
              </a:pPr>
              <a:r>
                <a:rPr lang="en-US" sz="900" dirty="0" smtClean="0"/>
                <a:t>VHD</a:t>
              </a:r>
              <a:endParaRPr lang="en-US" sz="2000" dirty="0" smtClean="0"/>
            </a:p>
          </p:txBody>
        </p:sp>
      </p:grpSp>
      <p:grpSp>
        <p:nvGrpSpPr>
          <p:cNvPr id="4" name="Group 55"/>
          <p:cNvGrpSpPr/>
          <p:nvPr/>
        </p:nvGrpSpPr>
        <p:grpSpPr>
          <a:xfrm>
            <a:off x="4573690" y="5409184"/>
            <a:ext cx="428322" cy="524416"/>
            <a:chOff x="1145861" y="6690311"/>
            <a:chExt cx="513986" cy="629299"/>
          </a:xfrm>
        </p:grpSpPr>
        <p:sp>
          <p:nvSpPr>
            <p:cNvPr id="57" name="Rounded Rectangle 56"/>
            <p:cNvSpPr/>
            <p:nvPr/>
          </p:nvSpPr>
          <p:spPr bwMode="auto">
            <a:xfrm>
              <a:off x="1173089" y="6766511"/>
              <a:ext cx="457200" cy="533400"/>
            </a:xfrm>
            <a:prstGeom prst="roundRect">
              <a:avLst>
                <a:gd name="adj" fmla="val 9033"/>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58" name="Picture 4" descr="C:\Users\agoodman\Documents\Carmine\V1\Product Icons - PNG\Carmine117_VirtualMachine_32.png"/>
            <p:cNvPicPr>
              <a:picLocks noChangeAspect="1" noChangeArrowheads="1"/>
            </p:cNvPicPr>
            <p:nvPr/>
          </p:nvPicPr>
          <p:blipFill>
            <a:blip r:embed="rId6"/>
            <a:stretch>
              <a:fillRect/>
            </a:stretch>
          </p:blipFill>
          <p:spPr bwMode="auto">
            <a:xfrm>
              <a:off x="1261164" y="6690311"/>
              <a:ext cx="304800" cy="304800"/>
            </a:xfrm>
            <a:prstGeom prst="rect">
              <a:avLst/>
            </a:prstGeom>
            <a:ln>
              <a:headEnd type="none" w="med" len="med"/>
              <a:tailEnd type="none" w="med" len="med"/>
            </a:ln>
          </p:spPr>
        </p:pic>
        <p:sp>
          <p:nvSpPr>
            <p:cNvPr id="59" name="TextBox 58"/>
            <p:cNvSpPr txBox="1"/>
            <p:nvPr/>
          </p:nvSpPr>
          <p:spPr>
            <a:xfrm>
              <a:off x="1145861" y="7042612"/>
              <a:ext cx="513986" cy="276998"/>
            </a:xfrm>
            <a:prstGeom prst="rect">
              <a:avLst/>
            </a:prstGeom>
          </p:spPr>
          <p:txBody>
            <a:bodyPr wrap="none" rtlCol="0">
              <a:spAutoFit/>
            </a:bodyPr>
            <a:lstStyle/>
            <a:p>
              <a:pPr>
                <a:buNone/>
              </a:pPr>
              <a:r>
                <a:rPr lang="en-US" sz="900" dirty="0" smtClean="0"/>
                <a:t>VHD</a:t>
              </a:r>
              <a:endParaRPr lang="en-US" sz="2000" dirty="0" smtClean="0"/>
            </a:p>
          </p:txBody>
        </p:sp>
      </p:grpSp>
      <p:sp>
        <p:nvSpPr>
          <p:cNvPr id="60" name="Right Arrow 59"/>
          <p:cNvSpPr/>
          <p:nvPr/>
        </p:nvSpPr>
        <p:spPr bwMode="auto">
          <a:xfrm rot="4298736">
            <a:off x="2033096" y="4095044"/>
            <a:ext cx="2483118" cy="145936"/>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62" name="Right Arrow 61"/>
          <p:cNvSpPr/>
          <p:nvPr/>
        </p:nvSpPr>
        <p:spPr bwMode="auto">
          <a:xfrm rot="7367473">
            <a:off x="4289025" y="4125061"/>
            <a:ext cx="2727833" cy="14047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grpSp>
        <p:nvGrpSpPr>
          <p:cNvPr id="5" name="Group 57"/>
          <p:cNvGrpSpPr/>
          <p:nvPr/>
        </p:nvGrpSpPr>
        <p:grpSpPr>
          <a:xfrm>
            <a:off x="3568599" y="4197300"/>
            <a:ext cx="1612817" cy="910638"/>
            <a:chOff x="6296149" y="4859530"/>
            <a:chExt cx="1612817" cy="910638"/>
          </a:xfrm>
        </p:grpSpPr>
        <p:pic>
          <p:nvPicPr>
            <p:cNvPr id="40" name="Picture 10" descr="C:\Documents and Settings\Pennie\My Documents\ACERDATA (D)\Pennie's documents\MS Image\Shapes and Graphics\Internet Cloud\cloud 1.png"/>
            <p:cNvPicPr>
              <a:picLocks noChangeAspect="1" noChangeArrowheads="1"/>
            </p:cNvPicPr>
            <p:nvPr/>
          </p:nvPicPr>
          <p:blipFill>
            <a:blip r:embed="rId7" cstate="print"/>
            <a:srcRect/>
            <a:stretch>
              <a:fillRect/>
            </a:stretch>
          </p:blipFill>
          <p:spPr bwMode="auto">
            <a:xfrm>
              <a:off x="6296149" y="4859530"/>
              <a:ext cx="1612817" cy="910638"/>
            </a:xfrm>
            <a:prstGeom prst="rect">
              <a:avLst/>
            </a:prstGeom>
            <a:noFill/>
          </p:spPr>
        </p:pic>
        <p:sp>
          <p:nvSpPr>
            <p:cNvPr id="41" name="TextBox 40"/>
            <p:cNvSpPr txBox="1"/>
            <p:nvPr/>
          </p:nvSpPr>
          <p:spPr>
            <a:xfrm>
              <a:off x="6817094" y="5058889"/>
              <a:ext cx="659155" cy="369332"/>
            </a:xfrm>
            <a:prstGeom prst="rect">
              <a:avLst/>
            </a:prstGeom>
            <a:noFill/>
          </p:spPr>
          <p:txBody>
            <a:bodyPr wrap="none" rtlCol="0">
              <a:spAutoFit/>
            </a:bodyPr>
            <a:lstStyle/>
            <a:p>
              <a:pPr algn="ctr">
                <a:buNone/>
              </a:pPr>
              <a:r>
                <a:rPr lang="en-US" dirty="0" smtClean="0">
                  <a:effectLst>
                    <a:glow rad="228600">
                      <a:schemeClr val="bg1">
                        <a:alpha val="40000"/>
                      </a:schemeClr>
                    </a:glow>
                  </a:effectLst>
                </a:rPr>
                <a:t>SAN</a:t>
              </a:r>
              <a:endParaRPr lang="en-US" dirty="0">
                <a:effectLst>
                  <a:glow rad="228600">
                    <a:schemeClr val="bg1">
                      <a:alpha val="40000"/>
                    </a:schemeClr>
                  </a:glow>
                </a:effectLst>
              </a:endParaRPr>
            </a:p>
          </p:txBody>
        </p:sp>
      </p:grpSp>
      <p:sp>
        <p:nvSpPr>
          <p:cNvPr id="61" name="Right Arrow 60"/>
          <p:cNvSpPr/>
          <p:nvPr/>
        </p:nvSpPr>
        <p:spPr bwMode="auto">
          <a:xfrm rot="5773966">
            <a:off x="3254599" y="4136087"/>
            <a:ext cx="2401093" cy="129662"/>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42" name="Line Callout 1 (Border and Accent Bar) 41"/>
          <p:cNvSpPr/>
          <p:nvPr/>
        </p:nvSpPr>
        <p:spPr bwMode="auto">
          <a:xfrm>
            <a:off x="7366959" y="1417674"/>
            <a:ext cx="1699040" cy="663056"/>
          </a:xfrm>
          <a:prstGeom prst="accentBorderCallout1">
            <a:avLst>
              <a:gd name="adj1" fmla="val 70064"/>
              <a:gd name="adj2" fmla="val -4141"/>
              <a:gd name="adj3" fmla="val 145750"/>
              <a:gd name="adj4" fmla="val -41921"/>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buNone/>
            </a:pPr>
            <a:r>
              <a:rPr lang="zh-CN" altLang="en-US" sz="1400" b="1" dirty="0" smtClean="0">
                <a:solidFill>
                  <a:schemeClr val="bg1">
                    <a:lumMod val="95000"/>
                  </a:schemeClr>
                </a:solidFill>
              </a:rPr>
              <a:t>共同访问单一的文件系统</a:t>
            </a:r>
            <a:endParaRPr lang="en-US" sz="1400" b="1" dirty="0" smtClean="0">
              <a:solidFill>
                <a:schemeClr val="bg1">
                  <a:lumMod val="95000"/>
                </a:schemeClr>
              </a:solidFill>
              <a:effectLst/>
            </a:endParaRPr>
          </a:p>
        </p:txBody>
      </p:sp>
    </p:spTree>
    <p:custDataLst>
      <p:tags r:id="rId1"/>
    </p:custData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群集共享卷的兼容性</a:t>
            </a:r>
            <a:endParaRPr lang="en-US" dirty="0"/>
          </a:p>
        </p:txBody>
      </p:sp>
      <p:sp>
        <p:nvSpPr>
          <p:cNvPr id="3" name="Content Placeholder 2"/>
          <p:cNvSpPr>
            <a:spLocks noGrp="1"/>
          </p:cNvSpPr>
          <p:nvPr>
            <p:ph idx="1"/>
          </p:nvPr>
        </p:nvSpPr>
        <p:spPr/>
        <p:txBody>
          <a:bodyPr/>
          <a:lstStyle/>
          <a:p>
            <a:r>
              <a:rPr lang="zh-CN" altLang="en-US" dirty="0" smtClean="0"/>
              <a:t>群集共享卷</a:t>
            </a:r>
            <a:r>
              <a:rPr lang="en-US" altLang="zh-CN" dirty="0" smtClean="0"/>
              <a:t>(CSV)</a:t>
            </a:r>
            <a:r>
              <a:rPr lang="zh-CN" altLang="en-US" dirty="0" smtClean="0"/>
              <a:t>完全兼容已经部署的</a:t>
            </a:r>
            <a:r>
              <a:rPr lang="en-US" dirty="0" smtClean="0"/>
              <a:t> Windows Server 2008</a:t>
            </a:r>
            <a:r>
              <a:rPr lang="zh-CN" altLang="en-US" dirty="0" smtClean="0"/>
              <a:t>系统</a:t>
            </a:r>
            <a:endParaRPr lang="en-US" dirty="0" smtClean="0"/>
          </a:p>
          <a:p>
            <a:pPr lvl="1"/>
            <a:r>
              <a:rPr lang="zh-CN" altLang="en-US" dirty="0" smtClean="0"/>
              <a:t>没有特殊的硬件要求</a:t>
            </a:r>
            <a:endParaRPr lang="en-US" dirty="0" smtClean="0"/>
          </a:p>
          <a:p>
            <a:pPr lvl="1"/>
            <a:r>
              <a:rPr lang="zh-CN" altLang="en-US" dirty="0" smtClean="0"/>
              <a:t>如同标准群集磁盘一样</a:t>
            </a:r>
            <a:endParaRPr lang="en-US" dirty="0" smtClean="0"/>
          </a:p>
          <a:p>
            <a:pPr lvl="2"/>
            <a:r>
              <a:rPr lang="en-US" dirty="0" err="1" smtClean="0"/>
              <a:t>iSCSI</a:t>
            </a:r>
            <a:r>
              <a:rPr lang="en-US" dirty="0" smtClean="0"/>
              <a:t>, </a:t>
            </a:r>
            <a:r>
              <a:rPr lang="en-US" dirty="0" err="1" smtClean="0"/>
              <a:t>Fibre</a:t>
            </a:r>
            <a:r>
              <a:rPr lang="en-US" dirty="0" smtClean="0"/>
              <a:t> Channel, SAS</a:t>
            </a:r>
          </a:p>
          <a:p>
            <a:pPr lvl="1"/>
            <a:r>
              <a:rPr lang="zh-CN" altLang="en-US" dirty="0" smtClean="0"/>
              <a:t>无文件类型限制</a:t>
            </a:r>
            <a:endParaRPr lang="en-US" dirty="0" smtClean="0"/>
          </a:p>
          <a:p>
            <a:pPr lvl="1"/>
            <a:r>
              <a:rPr lang="zh-CN" altLang="en-US" dirty="0" smtClean="0"/>
              <a:t>无目录结构或深度限制</a:t>
            </a:r>
            <a:endParaRPr lang="en-US" dirty="0" smtClean="0"/>
          </a:p>
          <a:p>
            <a:pPr lvl="1"/>
            <a:r>
              <a:rPr lang="zh-CN" altLang="en-US" dirty="0" smtClean="0"/>
              <a:t>无特殊的代理或额外的安装</a:t>
            </a:r>
            <a:endParaRPr lang="en-US" dirty="0" smtClean="0"/>
          </a:p>
          <a:p>
            <a:pPr lvl="1"/>
            <a:r>
              <a:rPr lang="zh-CN" altLang="en-US" dirty="0" smtClean="0"/>
              <a:t>不需要专有的文件系统</a:t>
            </a:r>
            <a:endParaRPr lang="en-US" dirty="0" smtClean="0"/>
          </a:p>
          <a:p>
            <a:pPr lvl="2"/>
            <a:r>
              <a:rPr lang="zh-CN" altLang="en-US" dirty="0" smtClean="0"/>
              <a:t>使用众所周知的</a:t>
            </a:r>
            <a:r>
              <a:rPr lang="en-US" altLang="zh-CN" dirty="0" smtClean="0"/>
              <a:t>NTFS</a:t>
            </a:r>
            <a:r>
              <a:rPr lang="zh-CN" altLang="en-US" dirty="0" smtClean="0"/>
              <a:t>文件系统</a:t>
            </a:r>
            <a:endParaRPr lang="en-US" dirty="0" smtClean="0"/>
          </a:p>
          <a:p>
            <a:pPr lvl="2"/>
            <a:r>
              <a:rPr lang="zh-CN" altLang="en-US" dirty="0" smtClean="0"/>
              <a:t>简化到群集共享卷的迁移</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群集共享卷的优点</a:t>
            </a:r>
            <a:endParaRPr lang="en-US" dirty="0"/>
          </a:p>
        </p:txBody>
      </p:sp>
      <p:sp>
        <p:nvSpPr>
          <p:cNvPr id="3" name="Content Placeholder 2"/>
          <p:cNvSpPr>
            <a:spLocks noGrp="1"/>
          </p:cNvSpPr>
          <p:nvPr>
            <p:ph idx="1"/>
          </p:nvPr>
        </p:nvSpPr>
        <p:spPr>
          <a:xfrm>
            <a:off x="457200" y="1600200"/>
            <a:ext cx="8229600" cy="4163291"/>
          </a:xfrm>
        </p:spPr>
        <p:txBody>
          <a:bodyPr numCol="2" spcCol="396000"/>
          <a:lstStyle/>
          <a:p>
            <a:r>
              <a:rPr lang="zh-CN" altLang="en-US" dirty="0" smtClean="0"/>
              <a:t>简单的存储管理</a:t>
            </a:r>
            <a:endParaRPr lang="en-US" altLang="en-US" dirty="0" smtClean="0"/>
          </a:p>
          <a:p>
            <a:pPr lvl="1"/>
            <a:r>
              <a:rPr lang="zh-CN" altLang="en-US" dirty="0" smtClean="0"/>
              <a:t>不同的</a:t>
            </a:r>
            <a:r>
              <a:rPr lang="en-US" altLang="zh-CN" dirty="0" smtClean="0"/>
              <a:t>VM</a:t>
            </a:r>
            <a:r>
              <a:rPr lang="zh-CN" altLang="en-US" dirty="0" smtClean="0"/>
              <a:t>可以在共享的</a:t>
            </a:r>
            <a:r>
              <a:rPr lang="en-US" altLang="zh-CN" dirty="0" smtClean="0"/>
              <a:t>LUN</a:t>
            </a:r>
            <a:r>
              <a:rPr lang="zh-CN" altLang="en-US" dirty="0" smtClean="0"/>
              <a:t>里故障转移</a:t>
            </a:r>
            <a:endParaRPr lang="en-US" altLang="en-US" dirty="0" smtClean="0"/>
          </a:p>
          <a:p>
            <a:r>
              <a:rPr lang="zh-CN" altLang="en-US" dirty="0" smtClean="0"/>
              <a:t>优化的容量规划</a:t>
            </a:r>
            <a:endParaRPr lang="en-US" altLang="en-US" dirty="0" smtClean="0"/>
          </a:p>
          <a:p>
            <a:pPr lvl="1"/>
            <a:r>
              <a:rPr lang="en-US" altLang="en-US" dirty="0" smtClean="0">
                <a:latin typeface="+mn-ea"/>
              </a:rPr>
              <a:t>VM</a:t>
            </a:r>
            <a:r>
              <a:rPr lang="zh-CN" altLang="en-US" dirty="0" smtClean="0">
                <a:latin typeface="+mn-ea"/>
              </a:rPr>
              <a:t>使用共享的空余空间池</a:t>
            </a:r>
            <a:endParaRPr lang="en-US" altLang="en-US" dirty="0" smtClean="0">
              <a:latin typeface="+mn-ea"/>
            </a:endParaRPr>
          </a:p>
          <a:p>
            <a:r>
              <a:rPr lang="zh-CN" altLang="en-US" dirty="0" smtClean="0"/>
              <a:t>改善低性能</a:t>
            </a:r>
            <a:endParaRPr lang="en-US" altLang="en-US" dirty="0" smtClean="0"/>
          </a:p>
          <a:p>
            <a:pPr lvl="1"/>
            <a:r>
              <a:rPr lang="zh-CN" altLang="en-US" sz="2400" dirty="0" smtClean="0">
                <a:latin typeface="+mn-ea"/>
              </a:rPr>
              <a:t>动态</a:t>
            </a:r>
            <a:r>
              <a:rPr lang="en-US" sz="2400" dirty="0" smtClean="0">
                <a:latin typeface="+mn-ea"/>
              </a:rPr>
              <a:t>I/O</a:t>
            </a:r>
            <a:r>
              <a:rPr lang="zh-CN" altLang="en-US" sz="2400" dirty="0" smtClean="0">
                <a:latin typeface="+mn-ea"/>
              </a:rPr>
              <a:t>重定向</a:t>
            </a:r>
            <a:endParaRPr lang="en-US" sz="2400" dirty="0" smtClean="0">
              <a:latin typeface="+mn-ea"/>
            </a:endParaRPr>
          </a:p>
          <a:p>
            <a:pPr lvl="1"/>
            <a:r>
              <a:rPr lang="zh-CN" altLang="en-US" sz="2400" dirty="0" smtClean="0">
                <a:latin typeface="+mn-ea"/>
              </a:rPr>
              <a:t>网络优先级</a:t>
            </a:r>
            <a:endParaRPr lang="en-US" sz="2400" dirty="0" smtClean="0">
              <a:latin typeface="+mn-ea"/>
            </a:endParaRPr>
          </a:p>
          <a:p>
            <a:r>
              <a:rPr lang="zh-CN" altLang="en-US" dirty="0" smtClean="0"/>
              <a:t>高可用性</a:t>
            </a:r>
            <a:endParaRPr lang="en-US" altLang="en-US" dirty="0" smtClean="0"/>
          </a:p>
          <a:p>
            <a:pPr lvl="1"/>
            <a:r>
              <a:rPr lang="zh-CN" altLang="en-US" sz="2400" dirty="0" smtClean="0">
                <a:latin typeface="+mn-ea"/>
              </a:rPr>
              <a:t>节点容错</a:t>
            </a:r>
            <a:endParaRPr lang="en-US" sz="2400" dirty="0" smtClean="0">
              <a:latin typeface="+mn-ea"/>
            </a:endParaRPr>
          </a:p>
          <a:p>
            <a:pPr lvl="1"/>
            <a:r>
              <a:rPr lang="zh-CN" altLang="en-US" sz="2400" dirty="0" smtClean="0">
                <a:latin typeface="+mn-ea"/>
              </a:rPr>
              <a:t>网络容错</a:t>
            </a:r>
            <a:endParaRPr lang="en-US" sz="2400" dirty="0" smtClean="0">
              <a:latin typeface="+mn-ea"/>
            </a:endParaRPr>
          </a:p>
          <a:p>
            <a:pPr lvl="1"/>
            <a:r>
              <a:rPr lang="en-US" sz="2400" dirty="0" smtClean="0">
                <a:latin typeface="+mn-ea"/>
              </a:rPr>
              <a:t>SAN</a:t>
            </a:r>
            <a:r>
              <a:rPr lang="zh-CN" altLang="en-US" sz="2400" dirty="0" smtClean="0">
                <a:latin typeface="+mn-ea"/>
              </a:rPr>
              <a:t>容错</a:t>
            </a:r>
            <a:endParaRPr lang="en-US" sz="2400" dirty="0" smtClean="0">
              <a:latin typeface="+mn-ea"/>
            </a:endParaRPr>
          </a:p>
          <a:p>
            <a:r>
              <a:rPr lang="zh-CN" altLang="en-US" dirty="0" smtClean="0"/>
              <a:t>更少的</a:t>
            </a:r>
            <a:r>
              <a:rPr lang="en-US" altLang="zh-CN" dirty="0" smtClean="0"/>
              <a:t>TCO</a:t>
            </a:r>
            <a:endParaRPr lang="en-US" altLang="en-US" dirty="0"/>
          </a:p>
        </p:txBody>
      </p:sp>
      <p:sp>
        <p:nvSpPr>
          <p:cNvPr id="12" name="Chord 11"/>
          <p:cNvSpPr/>
          <p:nvPr/>
        </p:nvSpPr>
        <p:spPr bwMode="auto">
          <a:xfrm rot="6743558">
            <a:off x="5908401" y="4612863"/>
            <a:ext cx="2362262" cy="2387341"/>
          </a:xfrm>
          <a:prstGeom prst="chord">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Up Arrow 12"/>
          <p:cNvSpPr/>
          <p:nvPr/>
        </p:nvSpPr>
        <p:spPr bwMode="auto">
          <a:xfrm rot="2963735">
            <a:off x="7367353" y="5023907"/>
            <a:ext cx="333154" cy="1398244"/>
          </a:xfrm>
          <a:prstGeom prst="up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4" name="Picture 37" descr="large-arrow"/>
          <p:cNvPicPr>
            <a:picLocks noChangeAspect="1" noChangeArrowheads="1"/>
          </p:cNvPicPr>
          <p:nvPr/>
        </p:nvPicPr>
        <p:blipFill>
          <a:blip r:embed="rId3"/>
          <a:srcRect/>
          <a:stretch>
            <a:fillRect/>
          </a:stretch>
        </p:blipFill>
        <p:spPr bwMode="auto">
          <a:xfrm>
            <a:off x="5644851" y="3909406"/>
            <a:ext cx="2725920" cy="843884"/>
          </a:xfrm>
          <a:prstGeom prst="rect">
            <a:avLst/>
          </a:prstGeom>
          <a:noFill/>
        </p:spPr>
      </p:pic>
      <p:sp>
        <p:nvSpPr>
          <p:cNvPr id="15" name="TextBox 14"/>
          <p:cNvSpPr txBox="1"/>
          <p:nvPr/>
        </p:nvSpPr>
        <p:spPr>
          <a:xfrm>
            <a:off x="5495992" y="5866160"/>
            <a:ext cx="490840" cy="276999"/>
          </a:xfrm>
          <a:prstGeom prst="rect">
            <a:avLst/>
          </a:prstGeom>
          <a:noFill/>
        </p:spPr>
        <p:txBody>
          <a:bodyPr wrap="none" rtlCol="0">
            <a:spAutoFit/>
          </a:bodyPr>
          <a:lstStyle/>
          <a:p>
            <a:pPr>
              <a:buNone/>
            </a:pPr>
            <a:r>
              <a:rPr lang="en-US" sz="1200" dirty="0" smtClean="0"/>
              <a:t>99%</a:t>
            </a:r>
            <a:endParaRPr lang="en-US" sz="1200" dirty="0"/>
          </a:p>
        </p:txBody>
      </p:sp>
      <p:sp>
        <p:nvSpPr>
          <p:cNvPr id="16" name="TextBox 15"/>
          <p:cNvSpPr txBox="1"/>
          <p:nvPr/>
        </p:nvSpPr>
        <p:spPr>
          <a:xfrm>
            <a:off x="5924842" y="4593797"/>
            <a:ext cx="619080" cy="276999"/>
          </a:xfrm>
          <a:prstGeom prst="rect">
            <a:avLst/>
          </a:prstGeom>
          <a:noFill/>
        </p:spPr>
        <p:txBody>
          <a:bodyPr wrap="none" rtlCol="0">
            <a:spAutoFit/>
          </a:bodyPr>
          <a:lstStyle/>
          <a:p>
            <a:pPr>
              <a:buNone/>
            </a:pPr>
            <a:r>
              <a:rPr lang="en-US" sz="1200" dirty="0" smtClean="0"/>
              <a:t>99.9%</a:t>
            </a:r>
            <a:endParaRPr lang="en-US" sz="1200" dirty="0"/>
          </a:p>
        </p:txBody>
      </p:sp>
      <p:sp>
        <p:nvSpPr>
          <p:cNvPr id="17" name="TextBox 16"/>
          <p:cNvSpPr txBox="1"/>
          <p:nvPr/>
        </p:nvSpPr>
        <p:spPr>
          <a:xfrm>
            <a:off x="7576427" y="4615056"/>
            <a:ext cx="704039" cy="276999"/>
          </a:xfrm>
          <a:prstGeom prst="rect">
            <a:avLst/>
          </a:prstGeom>
          <a:noFill/>
        </p:spPr>
        <p:txBody>
          <a:bodyPr wrap="none" rtlCol="0">
            <a:spAutoFit/>
          </a:bodyPr>
          <a:lstStyle/>
          <a:p>
            <a:pPr>
              <a:buNone/>
            </a:pPr>
            <a:r>
              <a:rPr lang="en-US" sz="1200" dirty="0" smtClean="0"/>
              <a:t>99.99%</a:t>
            </a:r>
            <a:endParaRPr lang="en-US" sz="1200" dirty="0"/>
          </a:p>
        </p:txBody>
      </p:sp>
      <p:sp>
        <p:nvSpPr>
          <p:cNvPr id="18" name="TextBox 17"/>
          <p:cNvSpPr txBox="1"/>
          <p:nvPr/>
        </p:nvSpPr>
        <p:spPr>
          <a:xfrm>
            <a:off x="8228561" y="5869705"/>
            <a:ext cx="788999" cy="276999"/>
          </a:xfrm>
          <a:prstGeom prst="rect">
            <a:avLst/>
          </a:prstGeom>
          <a:noFill/>
        </p:spPr>
        <p:txBody>
          <a:bodyPr wrap="none" rtlCol="0">
            <a:spAutoFit/>
          </a:bodyPr>
          <a:lstStyle/>
          <a:p>
            <a:pPr>
              <a:buNone/>
            </a:pPr>
            <a:r>
              <a:rPr lang="en-US" sz="1200" dirty="0" smtClean="0"/>
              <a:t>99.999%</a:t>
            </a:r>
            <a:endParaRPr lang="en-US" sz="1200" dirty="0"/>
          </a:p>
        </p:txBody>
      </p:sp>
      <p:sp>
        <p:nvSpPr>
          <p:cNvPr id="19" name="Oval 18"/>
          <p:cNvSpPr/>
          <p:nvPr/>
        </p:nvSpPr>
        <p:spPr bwMode="auto">
          <a:xfrm>
            <a:off x="6901300" y="6023493"/>
            <a:ext cx="262270" cy="269358"/>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 name="TextBox 19"/>
          <p:cNvSpPr txBox="1"/>
          <p:nvPr/>
        </p:nvSpPr>
        <p:spPr>
          <a:xfrm>
            <a:off x="6423660" y="4949190"/>
            <a:ext cx="1268730" cy="369332"/>
          </a:xfrm>
          <a:prstGeom prst="rect">
            <a:avLst/>
          </a:prstGeom>
          <a:noFill/>
        </p:spPr>
        <p:txBody>
          <a:bodyPr wrap="square" rtlCol="0">
            <a:spAutoFit/>
          </a:bodyPr>
          <a:lstStyle/>
          <a:p>
            <a:pPr algn="ctr">
              <a:buNone/>
            </a:pPr>
            <a:r>
              <a:rPr lang="zh-CN" altLang="en-US" dirty="0" smtClean="0">
                <a:solidFill>
                  <a:schemeClr val="bg2"/>
                </a:solidFill>
                <a:effectLst/>
              </a:rPr>
              <a:t>可用性</a:t>
            </a:r>
            <a:endParaRPr lang="en-US" dirty="0">
              <a:solidFill>
                <a:schemeClr val="bg2"/>
              </a:solidFill>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群集共享卷实现优化的存储规划</a:t>
            </a:r>
            <a:endParaRPr lang="en-US" dirty="0"/>
          </a:p>
        </p:txBody>
      </p:sp>
      <p:sp>
        <p:nvSpPr>
          <p:cNvPr id="3" name="Content Placeholder 2"/>
          <p:cNvSpPr>
            <a:spLocks noGrp="1"/>
          </p:cNvSpPr>
          <p:nvPr>
            <p:ph idx="1"/>
          </p:nvPr>
        </p:nvSpPr>
        <p:spPr/>
        <p:txBody>
          <a:bodyPr/>
          <a:lstStyle/>
          <a:p>
            <a:r>
              <a:rPr lang="en-US" altLang="en-US" dirty="0" smtClean="0"/>
              <a:t>1 </a:t>
            </a:r>
            <a:r>
              <a:rPr lang="zh-CN" altLang="en-US" dirty="0" smtClean="0"/>
              <a:t>个</a:t>
            </a:r>
            <a:r>
              <a:rPr lang="en-US" altLang="en-US" dirty="0" smtClean="0"/>
              <a:t>LUN</a:t>
            </a:r>
            <a:r>
              <a:rPr lang="zh-CN" altLang="en-US" dirty="0" smtClean="0"/>
              <a:t>支持多台</a:t>
            </a:r>
            <a:r>
              <a:rPr lang="en-US" altLang="zh-CN" dirty="0" smtClean="0"/>
              <a:t>VM</a:t>
            </a:r>
            <a:endParaRPr lang="en-US" altLang="en-US" dirty="0" smtClean="0"/>
          </a:p>
          <a:p>
            <a:r>
              <a:rPr lang="en-US" altLang="en-US" dirty="0" smtClean="0"/>
              <a:t>VM </a:t>
            </a:r>
            <a:r>
              <a:rPr lang="zh-CN" altLang="en-US" dirty="0" smtClean="0"/>
              <a:t>是群集的最小单位</a:t>
            </a:r>
            <a:endParaRPr lang="en-US" altLang="en-US" dirty="0" smtClean="0"/>
          </a:p>
          <a:p>
            <a:r>
              <a:rPr lang="en-US" altLang="en-US" dirty="0" smtClean="0"/>
              <a:t>VM</a:t>
            </a:r>
            <a:r>
              <a:rPr lang="zh-CN" altLang="en-US" dirty="0" smtClean="0"/>
              <a:t>共享未使用的空间</a:t>
            </a:r>
            <a:endParaRPr lang="en-US" altLang="en-US" dirty="0" smtClean="0"/>
          </a:p>
          <a:p>
            <a:r>
              <a:rPr lang="zh-CN" altLang="en-US" dirty="0" smtClean="0"/>
              <a:t>灵活的利用率和简化的管理</a:t>
            </a:r>
            <a:endParaRPr lang="en-US" altLang="en-US" dirty="0" smtClean="0"/>
          </a:p>
        </p:txBody>
      </p:sp>
      <p:pic>
        <p:nvPicPr>
          <p:cNvPr id="5" name="Picture 18" descr="Database blue"/>
          <p:cNvPicPr>
            <a:picLocks noChangeAspect="1" noChangeArrowheads="1"/>
          </p:cNvPicPr>
          <p:nvPr/>
        </p:nvPicPr>
        <p:blipFill>
          <a:blip r:embed="rId3" cstate="print"/>
          <a:srcRect/>
          <a:stretch>
            <a:fillRect/>
          </a:stretch>
        </p:blipFill>
        <p:spPr bwMode="auto">
          <a:xfrm>
            <a:off x="488169" y="4251696"/>
            <a:ext cx="8052716" cy="2253424"/>
          </a:xfrm>
          <a:prstGeom prst="rect">
            <a:avLst/>
          </a:prstGeom>
          <a:noFill/>
        </p:spPr>
      </p:pic>
      <p:sp>
        <p:nvSpPr>
          <p:cNvPr id="6" name="Rounded Rectangle 5"/>
          <p:cNvSpPr/>
          <p:nvPr/>
        </p:nvSpPr>
        <p:spPr bwMode="auto">
          <a:xfrm>
            <a:off x="1118679" y="5223752"/>
            <a:ext cx="6799635" cy="885217"/>
          </a:xfrm>
          <a:prstGeom prst="roundRect">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 name="Rounded Rectangle 6"/>
          <p:cNvSpPr/>
          <p:nvPr/>
        </p:nvSpPr>
        <p:spPr bwMode="auto">
          <a:xfrm>
            <a:off x="5580433" y="2976665"/>
            <a:ext cx="392350" cy="437745"/>
          </a:xfrm>
          <a:prstGeom prst="roundRect">
            <a:avLst/>
          </a:prstGeom>
          <a:solidFill>
            <a:srgbClr val="92D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4" name="Group 50"/>
          <p:cNvGrpSpPr/>
          <p:nvPr/>
        </p:nvGrpSpPr>
        <p:grpSpPr>
          <a:xfrm>
            <a:off x="5548466" y="3446549"/>
            <a:ext cx="428322" cy="524416"/>
            <a:chOff x="1145861" y="6690311"/>
            <a:chExt cx="513986" cy="629299"/>
          </a:xfrm>
        </p:grpSpPr>
        <p:sp>
          <p:nvSpPr>
            <p:cNvPr id="9" name="Rounded Rectangle 8"/>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10" name="Picture 4" descr="C:\Users\agoodman\Documents\Carmine\V1\Product Icons - PNG\Carmine117_VirtualMachine_32.png"/>
            <p:cNvPicPr>
              <a:picLocks noChangeAspect="1" noChangeArrowheads="1"/>
            </p:cNvPicPr>
            <p:nvPr/>
          </p:nvPicPr>
          <p:blipFill>
            <a:blip r:embed="rId4"/>
            <a:stretch>
              <a:fillRect/>
            </a:stretch>
          </p:blipFill>
          <p:spPr bwMode="auto">
            <a:xfrm>
              <a:off x="1261164" y="6690311"/>
              <a:ext cx="304800" cy="304800"/>
            </a:xfrm>
            <a:prstGeom prst="rect">
              <a:avLst/>
            </a:prstGeom>
            <a:ln>
              <a:headEnd type="none" w="med" len="med"/>
              <a:tailEnd type="none" w="med" len="med"/>
            </a:ln>
          </p:spPr>
        </p:pic>
        <p:sp>
          <p:nvSpPr>
            <p:cNvPr id="11" name="TextBox 10"/>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sp>
        <p:nvSpPr>
          <p:cNvPr id="12" name="TextBox 11"/>
          <p:cNvSpPr txBox="1"/>
          <p:nvPr/>
        </p:nvSpPr>
        <p:spPr>
          <a:xfrm>
            <a:off x="6099243" y="2957209"/>
            <a:ext cx="1780161" cy="1200329"/>
          </a:xfrm>
          <a:prstGeom prst="rect">
            <a:avLst/>
          </a:prstGeom>
          <a:noFill/>
        </p:spPr>
        <p:txBody>
          <a:bodyPr wrap="square" rtlCol="0">
            <a:spAutoFit/>
          </a:bodyPr>
          <a:lstStyle/>
          <a:p>
            <a:r>
              <a:rPr lang="zh-CN" altLang="en-US" dirty="0" smtClean="0"/>
              <a:t>可用空间</a:t>
            </a:r>
            <a:endParaRPr lang="en-US" dirty="0" smtClean="0"/>
          </a:p>
          <a:p>
            <a:endParaRPr lang="en-US" dirty="0" smtClean="0"/>
          </a:p>
          <a:p>
            <a:r>
              <a:rPr lang="zh-CN" altLang="en-US" dirty="0" smtClean="0"/>
              <a:t>已使用的</a:t>
            </a:r>
            <a:r>
              <a:rPr lang="en-US" altLang="zh-CN" dirty="0" smtClean="0"/>
              <a:t>VHDL</a:t>
            </a:r>
            <a:r>
              <a:rPr lang="zh-CN" altLang="en-US" dirty="0" smtClean="0"/>
              <a:t>空间</a:t>
            </a:r>
            <a:endParaRPr lang="en-US" dirty="0"/>
          </a:p>
        </p:txBody>
      </p:sp>
      <p:grpSp>
        <p:nvGrpSpPr>
          <p:cNvPr id="8" name="Group 50"/>
          <p:cNvGrpSpPr/>
          <p:nvPr/>
        </p:nvGrpSpPr>
        <p:grpSpPr>
          <a:xfrm>
            <a:off x="2549105" y="5194282"/>
            <a:ext cx="428322" cy="524414"/>
            <a:chOff x="1145861" y="6690311"/>
            <a:chExt cx="513986" cy="629297"/>
          </a:xfrm>
        </p:grpSpPr>
        <p:sp>
          <p:nvSpPr>
            <p:cNvPr id="14" name="Rounded Rectangle 13"/>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15" name="Picture 4" descr="C:\Users\agoodman\Documents\Carmine\V1\Product Icons - PNG\Carmine117_VirtualMachine_32.png"/>
            <p:cNvPicPr>
              <a:picLocks noChangeAspect="1" noChangeArrowheads="1"/>
            </p:cNvPicPr>
            <p:nvPr/>
          </p:nvPicPr>
          <p:blipFill>
            <a:blip r:embed="rId4"/>
            <a:stretch>
              <a:fillRect/>
            </a:stretch>
          </p:blipFill>
          <p:spPr bwMode="auto">
            <a:xfrm>
              <a:off x="1261164" y="6690311"/>
              <a:ext cx="304800" cy="304800"/>
            </a:xfrm>
            <a:prstGeom prst="rect">
              <a:avLst/>
            </a:prstGeom>
            <a:ln>
              <a:headEnd type="none" w="med" len="med"/>
              <a:tailEnd type="none" w="med" len="med"/>
            </a:ln>
          </p:spPr>
        </p:pic>
        <p:sp>
          <p:nvSpPr>
            <p:cNvPr id="16" name="TextBox 15"/>
            <p:cNvSpPr txBox="1"/>
            <p:nvPr/>
          </p:nvSpPr>
          <p:spPr>
            <a:xfrm>
              <a:off x="1145861" y="7042610"/>
              <a:ext cx="513986" cy="276998"/>
            </a:xfrm>
            <a:prstGeom prst="rect">
              <a:avLst/>
            </a:prstGeom>
          </p:spPr>
          <p:txBody>
            <a:bodyPr wrap="none" rtlCol="0">
              <a:spAutoFit/>
            </a:bodyPr>
            <a:lstStyle/>
            <a:p>
              <a:r>
                <a:rPr lang="en-US" sz="900" dirty="0" smtClean="0"/>
                <a:t>VHD</a:t>
              </a:r>
              <a:endParaRPr lang="en-US" sz="2000" dirty="0" smtClean="0"/>
            </a:p>
          </p:txBody>
        </p:sp>
      </p:grpSp>
      <p:grpSp>
        <p:nvGrpSpPr>
          <p:cNvPr id="13" name="Group 50"/>
          <p:cNvGrpSpPr/>
          <p:nvPr/>
        </p:nvGrpSpPr>
        <p:grpSpPr>
          <a:xfrm>
            <a:off x="2147028" y="5191043"/>
            <a:ext cx="428322" cy="524416"/>
            <a:chOff x="1145861" y="6690311"/>
            <a:chExt cx="513986" cy="629299"/>
          </a:xfrm>
        </p:grpSpPr>
        <p:sp>
          <p:nvSpPr>
            <p:cNvPr id="18" name="Rounded Rectangle 17"/>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19" name="Picture 4" descr="C:\Users\agoodman\Documents\Carmine\V1\Product Icons - PNG\Carmine117_VirtualMachine_32.png"/>
            <p:cNvPicPr>
              <a:picLocks noChangeAspect="1" noChangeArrowheads="1"/>
            </p:cNvPicPr>
            <p:nvPr/>
          </p:nvPicPr>
          <p:blipFill>
            <a:blip r:embed="rId4"/>
            <a:stretch>
              <a:fillRect/>
            </a:stretch>
          </p:blipFill>
          <p:spPr bwMode="auto">
            <a:xfrm>
              <a:off x="1261164" y="6690311"/>
              <a:ext cx="304800" cy="304800"/>
            </a:xfrm>
            <a:prstGeom prst="rect">
              <a:avLst/>
            </a:prstGeom>
            <a:ln>
              <a:headEnd type="none" w="med" len="med"/>
              <a:tailEnd type="none" w="med" len="med"/>
            </a:ln>
          </p:spPr>
        </p:pic>
        <p:sp>
          <p:nvSpPr>
            <p:cNvPr id="20" name="TextBox 19"/>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grpSp>
        <p:nvGrpSpPr>
          <p:cNvPr id="17" name="Group 50"/>
          <p:cNvGrpSpPr/>
          <p:nvPr/>
        </p:nvGrpSpPr>
        <p:grpSpPr>
          <a:xfrm>
            <a:off x="1744951" y="5187796"/>
            <a:ext cx="428322" cy="524414"/>
            <a:chOff x="1145861" y="6690311"/>
            <a:chExt cx="513986" cy="629297"/>
          </a:xfrm>
        </p:grpSpPr>
        <p:sp>
          <p:nvSpPr>
            <p:cNvPr id="22" name="Rounded Rectangle 21"/>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23" name="Picture 4" descr="C:\Users\agoodman\Documents\Carmine\V1\Product Icons - PNG\Carmine117_VirtualMachine_32.png"/>
            <p:cNvPicPr>
              <a:picLocks noChangeAspect="1" noChangeArrowheads="1"/>
            </p:cNvPicPr>
            <p:nvPr/>
          </p:nvPicPr>
          <p:blipFill>
            <a:blip r:embed="rId4"/>
            <a:stretch>
              <a:fillRect/>
            </a:stretch>
          </p:blipFill>
          <p:spPr bwMode="auto">
            <a:xfrm>
              <a:off x="1261164" y="6690311"/>
              <a:ext cx="304800" cy="304800"/>
            </a:xfrm>
            <a:prstGeom prst="rect">
              <a:avLst/>
            </a:prstGeom>
            <a:ln>
              <a:headEnd type="none" w="med" len="med"/>
              <a:tailEnd type="none" w="med" len="med"/>
            </a:ln>
          </p:spPr>
        </p:pic>
        <p:sp>
          <p:nvSpPr>
            <p:cNvPr id="24" name="TextBox 23"/>
            <p:cNvSpPr txBox="1"/>
            <p:nvPr/>
          </p:nvSpPr>
          <p:spPr>
            <a:xfrm>
              <a:off x="1145861" y="7042610"/>
              <a:ext cx="513986" cy="276998"/>
            </a:xfrm>
            <a:prstGeom prst="rect">
              <a:avLst/>
            </a:prstGeom>
          </p:spPr>
          <p:txBody>
            <a:bodyPr wrap="none" rtlCol="0">
              <a:spAutoFit/>
            </a:bodyPr>
            <a:lstStyle/>
            <a:p>
              <a:r>
                <a:rPr lang="en-US" sz="900" dirty="0" smtClean="0"/>
                <a:t>VHD</a:t>
              </a:r>
              <a:endParaRPr lang="en-US" sz="2000" dirty="0" smtClean="0"/>
            </a:p>
          </p:txBody>
        </p:sp>
      </p:grpSp>
      <p:grpSp>
        <p:nvGrpSpPr>
          <p:cNvPr id="21" name="Group 50"/>
          <p:cNvGrpSpPr/>
          <p:nvPr/>
        </p:nvGrpSpPr>
        <p:grpSpPr>
          <a:xfrm>
            <a:off x="1751436" y="5680669"/>
            <a:ext cx="349738" cy="379664"/>
            <a:chOff x="1145861" y="6690311"/>
            <a:chExt cx="513986" cy="629299"/>
          </a:xfrm>
        </p:grpSpPr>
        <p:sp>
          <p:nvSpPr>
            <p:cNvPr id="26" name="Rounded Rectangle 25"/>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27" name="Picture 4" descr="C:\Users\agoodman\Documents\Carmine\V1\Product Icons - PNG\Carmine117_VirtualMachine_32.png"/>
            <p:cNvPicPr>
              <a:picLocks noChangeAspect="1" noChangeArrowheads="1"/>
            </p:cNvPicPr>
            <p:nvPr/>
          </p:nvPicPr>
          <p:blipFill>
            <a:blip r:embed="rId4"/>
            <a:stretch>
              <a:fillRect/>
            </a:stretch>
          </p:blipFill>
          <p:spPr bwMode="auto">
            <a:xfrm>
              <a:off x="1261164" y="6690311"/>
              <a:ext cx="304800" cy="304800"/>
            </a:xfrm>
            <a:prstGeom prst="rect">
              <a:avLst/>
            </a:prstGeom>
            <a:ln>
              <a:headEnd type="none" w="med" len="med"/>
              <a:tailEnd type="none" w="med" len="med"/>
            </a:ln>
          </p:spPr>
        </p:pic>
        <p:sp>
          <p:nvSpPr>
            <p:cNvPr id="28" name="TextBox 27"/>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grpSp>
        <p:nvGrpSpPr>
          <p:cNvPr id="25" name="Group 50"/>
          <p:cNvGrpSpPr/>
          <p:nvPr/>
        </p:nvGrpSpPr>
        <p:grpSpPr>
          <a:xfrm>
            <a:off x="1115896" y="5249409"/>
            <a:ext cx="673994" cy="733102"/>
            <a:chOff x="1145861" y="6690311"/>
            <a:chExt cx="513986" cy="629299"/>
          </a:xfrm>
        </p:grpSpPr>
        <p:sp>
          <p:nvSpPr>
            <p:cNvPr id="30" name="Rounded Rectangle 29"/>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31" name="Picture 4" descr="C:\Users\agoodman\Documents\Carmine\V1\Product Icons - PNG\Carmine117_VirtualMachine_32.png"/>
            <p:cNvPicPr>
              <a:picLocks noChangeAspect="1" noChangeArrowheads="1"/>
            </p:cNvPicPr>
            <p:nvPr/>
          </p:nvPicPr>
          <p:blipFill>
            <a:blip r:embed="rId4"/>
            <a:stretch>
              <a:fillRect/>
            </a:stretch>
          </p:blipFill>
          <p:spPr bwMode="auto">
            <a:xfrm>
              <a:off x="1261164" y="6690311"/>
              <a:ext cx="304800" cy="304800"/>
            </a:xfrm>
            <a:prstGeom prst="rect">
              <a:avLst/>
            </a:prstGeom>
            <a:ln>
              <a:headEnd type="none" w="med" len="med"/>
              <a:tailEnd type="none" w="med" len="med"/>
            </a:ln>
          </p:spPr>
        </p:pic>
        <p:sp>
          <p:nvSpPr>
            <p:cNvPr id="32" name="TextBox 31"/>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grpSp>
        <p:nvGrpSpPr>
          <p:cNvPr id="29" name="Group 50"/>
          <p:cNvGrpSpPr/>
          <p:nvPr/>
        </p:nvGrpSpPr>
        <p:grpSpPr>
          <a:xfrm>
            <a:off x="2069206" y="5677427"/>
            <a:ext cx="349738" cy="379664"/>
            <a:chOff x="1145861" y="6690311"/>
            <a:chExt cx="513986" cy="629299"/>
          </a:xfrm>
        </p:grpSpPr>
        <p:sp>
          <p:nvSpPr>
            <p:cNvPr id="34" name="Rounded Rectangle 33"/>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35" name="Picture 4" descr="C:\Users\agoodman\Documents\Carmine\V1\Product Icons - PNG\Carmine117_VirtualMachine_32.png"/>
            <p:cNvPicPr>
              <a:picLocks noChangeAspect="1" noChangeArrowheads="1"/>
            </p:cNvPicPr>
            <p:nvPr/>
          </p:nvPicPr>
          <p:blipFill>
            <a:blip r:embed="rId4"/>
            <a:stretch>
              <a:fillRect/>
            </a:stretch>
          </p:blipFill>
          <p:spPr bwMode="auto">
            <a:xfrm>
              <a:off x="1261164" y="6690311"/>
              <a:ext cx="304800" cy="304800"/>
            </a:xfrm>
            <a:prstGeom prst="rect">
              <a:avLst/>
            </a:prstGeom>
            <a:ln>
              <a:headEnd type="none" w="med" len="med"/>
              <a:tailEnd type="none" w="med" len="med"/>
            </a:ln>
          </p:spPr>
        </p:pic>
        <p:sp>
          <p:nvSpPr>
            <p:cNvPr id="36" name="TextBox 35"/>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grpSp>
        <p:nvGrpSpPr>
          <p:cNvPr id="33" name="Group 50"/>
          <p:cNvGrpSpPr/>
          <p:nvPr/>
        </p:nvGrpSpPr>
        <p:grpSpPr>
          <a:xfrm>
            <a:off x="2399946" y="5677425"/>
            <a:ext cx="349738" cy="379664"/>
            <a:chOff x="1145861" y="6690311"/>
            <a:chExt cx="513986" cy="629299"/>
          </a:xfrm>
        </p:grpSpPr>
        <p:sp>
          <p:nvSpPr>
            <p:cNvPr id="38" name="Rounded Rectangle 37"/>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39" name="Picture 4" descr="C:\Users\agoodman\Documents\Carmine\V1\Product Icons - PNG\Carmine117_VirtualMachine_32.png"/>
            <p:cNvPicPr>
              <a:picLocks noChangeAspect="1" noChangeArrowheads="1"/>
            </p:cNvPicPr>
            <p:nvPr/>
          </p:nvPicPr>
          <p:blipFill>
            <a:blip r:embed="rId4"/>
            <a:stretch>
              <a:fillRect/>
            </a:stretch>
          </p:blipFill>
          <p:spPr bwMode="auto">
            <a:xfrm>
              <a:off x="1261164" y="6690311"/>
              <a:ext cx="304800" cy="304800"/>
            </a:xfrm>
            <a:prstGeom prst="rect">
              <a:avLst/>
            </a:prstGeom>
            <a:ln>
              <a:headEnd type="none" w="med" len="med"/>
              <a:tailEnd type="none" w="med" len="med"/>
            </a:ln>
          </p:spPr>
        </p:pic>
        <p:sp>
          <p:nvSpPr>
            <p:cNvPr id="40" name="TextBox 39"/>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grpSp>
        <p:nvGrpSpPr>
          <p:cNvPr id="37" name="Group 50"/>
          <p:cNvGrpSpPr/>
          <p:nvPr/>
        </p:nvGrpSpPr>
        <p:grpSpPr>
          <a:xfrm>
            <a:off x="2720959" y="5677427"/>
            <a:ext cx="349738" cy="379664"/>
            <a:chOff x="1145861" y="6690311"/>
            <a:chExt cx="513986" cy="629299"/>
          </a:xfrm>
        </p:grpSpPr>
        <p:sp>
          <p:nvSpPr>
            <p:cNvPr id="42" name="Rounded Rectangle 41"/>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43" name="Picture 4" descr="C:\Users\agoodman\Documents\Carmine\V1\Product Icons - PNG\Carmine117_VirtualMachine_32.png"/>
            <p:cNvPicPr>
              <a:picLocks noChangeAspect="1" noChangeArrowheads="1"/>
            </p:cNvPicPr>
            <p:nvPr/>
          </p:nvPicPr>
          <p:blipFill>
            <a:blip r:embed="rId4"/>
            <a:stretch>
              <a:fillRect/>
            </a:stretch>
          </p:blipFill>
          <p:spPr bwMode="auto">
            <a:xfrm>
              <a:off x="1261164" y="6690311"/>
              <a:ext cx="304800" cy="304800"/>
            </a:xfrm>
            <a:prstGeom prst="rect">
              <a:avLst/>
            </a:prstGeom>
            <a:ln>
              <a:headEnd type="none" w="med" len="med"/>
              <a:tailEnd type="none" w="med" len="med"/>
            </a:ln>
          </p:spPr>
        </p:pic>
        <p:sp>
          <p:nvSpPr>
            <p:cNvPr id="44" name="TextBox 43"/>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grpSp>
        <p:nvGrpSpPr>
          <p:cNvPr id="41" name="Group 50"/>
          <p:cNvGrpSpPr/>
          <p:nvPr/>
        </p:nvGrpSpPr>
        <p:grpSpPr>
          <a:xfrm>
            <a:off x="3025760" y="5194285"/>
            <a:ext cx="797210" cy="885501"/>
            <a:chOff x="1145861" y="6690311"/>
            <a:chExt cx="513986" cy="629299"/>
          </a:xfrm>
        </p:grpSpPr>
        <p:sp>
          <p:nvSpPr>
            <p:cNvPr id="46" name="Rounded Rectangle 45"/>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47" name="Picture 4" descr="C:\Users\agoodman\Documents\Carmine\V1\Product Icons - PNG\Carmine117_VirtualMachine_32.png"/>
            <p:cNvPicPr>
              <a:picLocks noChangeAspect="1" noChangeArrowheads="1"/>
            </p:cNvPicPr>
            <p:nvPr/>
          </p:nvPicPr>
          <p:blipFill>
            <a:blip r:embed="rId4"/>
            <a:stretch>
              <a:fillRect/>
            </a:stretch>
          </p:blipFill>
          <p:spPr bwMode="auto">
            <a:xfrm>
              <a:off x="1261164" y="6690311"/>
              <a:ext cx="304800" cy="304800"/>
            </a:xfrm>
            <a:prstGeom prst="rect">
              <a:avLst/>
            </a:prstGeom>
            <a:ln>
              <a:headEnd type="none" w="med" len="med"/>
              <a:tailEnd type="none" w="med" len="med"/>
            </a:ln>
          </p:spPr>
        </p:pic>
        <p:sp>
          <p:nvSpPr>
            <p:cNvPr id="48" name="TextBox 47"/>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grpSp>
        <p:nvGrpSpPr>
          <p:cNvPr id="45" name="Group 50"/>
          <p:cNvGrpSpPr/>
          <p:nvPr/>
        </p:nvGrpSpPr>
        <p:grpSpPr>
          <a:xfrm>
            <a:off x="3722909" y="5191042"/>
            <a:ext cx="797210" cy="885501"/>
            <a:chOff x="1145861" y="6690311"/>
            <a:chExt cx="513986" cy="629299"/>
          </a:xfrm>
        </p:grpSpPr>
        <p:sp>
          <p:nvSpPr>
            <p:cNvPr id="50" name="Rounded Rectangle 49"/>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51" name="Picture 4" descr="C:\Users\agoodman\Documents\Carmine\V1\Product Icons - PNG\Carmine117_VirtualMachine_32.png"/>
            <p:cNvPicPr>
              <a:picLocks noChangeAspect="1" noChangeArrowheads="1"/>
            </p:cNvPicPr>
            <p:nvPr/>
          </p:nvPicPr>
          <p:blipFill>
            <a:blip r:embed="rId4"/>
            <a:stretch>
              <a:fillRect/>
            </a:stretch>
          </p:blipFill>
          <p:spPr bwMode="auto">
            <a:xfrm>
              <a:off x="1261164" y="6690311"/>
              <a:ext cx="304800" cy="304800"/>
            </a:xfrm>
            <a:prstGeom prst="rect">
              <a:avLst/>
            </a:prstGeom>
            <a:ln>
              <a:headEnd type="none" w="med" len="med"/>
              <a:tailEnd type="none" w="med" len="med"/>
            </a:ln>
          </p:spPr>
        </p:pic>
        <p:sp>
          <p:nvSpPr>
            <p:cNvPr id="52" name="TextBox 51"/>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sp>
        <p:nvSpPr>
          <p:cNvPr id="53" name="TextBox 52"/>
          <p:cNvSpPr txBox="1"/>
          <p:nvPr/>
        </p:nvSpPr>
        <p:spPr>
          <a:xfrm>
            <a:off x="5496128" y="5437762"/>
            <a:ext cx="1653702" cy="461665"/>
          </a:xfrm>
          <a:prstGeom prst="rect">
            <a:avLst/>
          </a:prstGeom>
          <a:noFill/>
        </p:spPr>
        <p:txBody>
          <a:bodyPr wrap="square" rtlCol="0">
            <a:spAutoFit/>
          </a:bodyPr>
          <a:lstStyle/>
          <a:p>
            <a:r>
              <a:rPr lang="zh-CN" altLang="en-US" sz="2400" dirty="0" smtClean="0">
                <a:solidFill>
                  <a:srgbClr val="404040"/>
                </a:solidFill>
              </a:rPr>
              <a:t>可用空间</a:t>
            </a:r>
            <a:endParaRPr lang="en-US" sz="2400" dirty="0">
              <a:solidFill>
                <a:srgbClr val="404040"/>
              </a:solidFill>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启用群集共享卷</a:t>
            </a:r>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Windows Server 2008 R2 </a:t>
            </a:r>
            <a:r>
              <a:rPr dirty="0" smtClean="0"/>
              <a:t>NLB</a:t>
            </a:r>
            <a:r>
              <a:rPr lang="zh-CN" altLang="en-US" dirty="0" smtClean="0"/>
              <a:t>增强</a:t>
            </a:r>
            <a:endParaRPr lang="en-US" dirty="0"/>
          </a:p>
        </p:txBody>
      </p:sp>
      <p:sp>
        <p:nvSpPr>
          <p:cNvPr id="4" name="Content Placeholder 3"/>
          <p:cNvSpPr>
            <a:spLocks noGrp="1"/>
          </p:cNvSpPr>
          <p:nvPr>
            <p:ph idx="1"/>
          </p:nvPr>
        </p:nvSpPr>
        <p:spPr/>
        <p:txBody>
          <a:bodyPr/>
          <a:lstStyle/>
          <a:p>
            <a:r>
              <a:rPr lang="zh-CN" altLang="en-US" dirty="0" smtClean="0"/>
              <a:t>完全</a:t>
            </a:r>
            <a:r>
              <a:rPr lang="en-US" altLang="en-US" dirty="0" err="1" smtClean="0"/>
              <a:t>PowerShell</a:t>
            </a:r>
            <a:r>
              <a:rPr lang="zh-CN" altLang="en-US" dirty="0" smtClean="0"/>
              <a:t>支持</a:t>
            </a:r>
            <a:endParaRPr lang="en-US" altLang="en-US" dirty="0" smtClean="0"/>
          </a:p>
          <a:p>
            <a:pPr lvl="1"/>
            <a:r>
              <a:rPr lang="zh-CN" altLang="en-US" dirty="0" smtClean="0"/>
              <a:t>创建</a:t>
            </a:r>
            <a:r>
              <a:rPr lang="en-US" altLang="en-US" dirty="0" smtClean="0"/>
              <a:t>/</a:t>
            </a:r>
            <a:r>
              <a:rPr lang="zh-CN" altLang="en-US" dirty="0" smtClean="0"/>
              <a:t>撤销群集</a:t>
            </a:r>
            <a:endParaRPr lang="en-US" altLang="en-US" dirty="0" smtClean="0"/>
          </a:p>
          <a:p>
            <a:pPr lvl="1"/>
            <a:r>
              <a:rPr lang="zh-CN" altLang="en-US" dirty="0" smtClean="0"/>
              <a:t>添加</a:t>
            </a:r>
            <a:r>
              <a:rPr lang="en-US" altLang="en-US" dirty="0" smtClean="0"/>
              <a:t>/</a:t>
            </a:r>
            <a:r>
              <a:rPr lang="zh-CN" altLang="en-US" dirty="0" smtClean="0"/>
              <a:t>移除</a:t>
            </a:r>
            <a:r>
              <a:rPr lang="en-US" altLang="en-US" dirty="0" smtClean="0"/>
              <a:t>/</a:t>
            </a:r>
            <a:r>
              <a:rPr lang="zh-CN" altLang="en-US" dirty="0" smtClean="0"/>
              <a:t>控制群集节点</a:t>
            </a:r>
            <a:endParaRPr lang="en-US" altLang="en-US" dirty="0" smtClean="0"/>
          </a:p>
          <a:p>
            <a:pPr lvl="1"/>
            <a:r>
              <a:rPr lang="zh-CN" altLang="en-US" dirty="0" smtClean="0"/>
              <a:t>添加</a:t>
            </a:r>
            <a:r>
              <a:rPr lang="en-US" altLang="en-US" dirty="0" smtClean="0"/>
              <a:t>/</a:t>
            </a:r>
            <a:r>
              <a:rPr lang="zh-CN" altLang="en-US" dirty="0" smtClean="0"/>
              <a:t>编辑</a:t>
            </a:r>
            <a:r>
              <a:rPr lang="en-US" altLang="en-US" dirty="0" smtClean="0"/>
              <a:t>/</a:t>
            </a:r>
            <a:r>
              <a:rPr lang="zh-CN" altLang="en-US" dirty="0" smtClean="0"/>
              <a:t>移除群集</a:t>
            </a:r>
            <a:r>
              <a:rPr lang="en-US" altLang="en-US" dirty="0" smtClean="0"/>
              <a:t>VIP</a:t>
            </a:r>
            <a:r>
              <a:rPr lang="zh-CN" altLang="en-US" dirty="0" smtClean="0"/>
              <a:t>和节点</a:t>
            </a:r>
            <a:r>
              <a:rPr lang="en-US" altLang="en-US" dirty="0" smtClean="0"/>
              <a:t>DIP</a:t>
            </a:r>
          </a:p>
          <a:p>
            <a:pPr lvl="1"/>
            <a:r>
              <a:rPr lang="zh-CN" altLang="en-US" dirty="0" smtClean="0"/>
              <a:t>替换</a:t>
            </a:r>
            <a:r>
              <a:rPr lang="en-US" altLang="en-US" dirty="0" smtClean="0"/>
              <a:t>NLB.exe</a:t>
            </a:r>
            <a:r>
              <a:rPr lang="zh-CN" altLang="en-US" dirty="0" smtClean="0"/>
              <a:t>作为命令行工具</a:t>
            </a:r>
            <a:endParaRPr lang="en-US" altLang="en-US" dirty="0" smtClean="0"/>
          </a:p>
          <a:p>
            <a:r>
              <a:rPr lang="zh-CN" altLang="en-US" dirty="0" smtClean="0"/>
              <a:t>支持</a:t>
            </a:r>
            <a:r>
              <a:rPr lang="en-US" altLang="en-US" dirty="0" smtClean="0"/>
              <a:t> Direct Access servers</a:t>
            </a:r>
          </a:p>
          <a:p>
            <a:r>
              <a:rPr lang="zh-CN" altLang="en-US" dirty="0" smtClean="0"/>
              <a:t>健康感知</a:t>
            </a:r>
            <a:endParaRPr lang="en-US" altLang="en-US" dirty="0" smtClean="0"/>
          </a:p>
          <a:p>
            <a:r>
              <a:rPr lang="zh-CN" altLang="en-US" dirty="0" smtClean="0"/>
              <a:t>扩展的相似性</a:t>
            </a:r>
            <a:endParaRPr lang="en-US" altLang="en-US" dirty="0" smtClean="0"/>
          </a:p>
        </p:txBody>
      </p:sp>
      <p:pic>
        <p:nvPicPr>
          <p:cNvPr id="6" name="Picture 5" descr="powershell.bmp"/>
          <p:cNvPicPr>
            <a:picLocks noChangeAspect="1"/>
          </p:cNvPicPr>
          <p:nvPr/>
        </p:nvPicPr>
        <p:blipFill>
          <a:blip r:embed="rId3" cstate="print"/>
          <a:stretch>
            <a:fillRect/>
          </a:stretch>
        </p:blipFill>
        <p:spPr>
          <a:xfrm>
            <a:off x="7391228" y="1537324"/>
            <a:ext cx="1074878" cy="759827"/>
          </a:xfrm>
          <a:prstGeom prst="rect">
            <a:avLst/>
          </a:prstGeom>
        </p:spPr>
      </p:pic>
      <p:pic>
        <p:nvPicPr>
          <p:cNvPr id="5" name="Picture 3"/>
          <p:cNvPicPr>
            <a:picLocks noChangeAspect="1" noChangeArrowheads="1"/>
          </p:cNvPicPr>
          <p:nvPr/>
        </p:nvPicPr>
        <p:blipFill>
          <a:blip r:embed="rId4"/>
          <a:srcRect/>
          <a:stretch>
            <a:fillRect/>
          </a:stretch>
        </p:blipFill>
        <p:spPr bwMode="auto">
          <a:xfrm>
            <a:off x="3919746" y="4527956"/>
            <a:ext cx="4152900" cy="1238250"/>
          </a:xfrm>
          <a:prstGeom prst="rect">
            <a:avLst/>
          </a:prstGeom>
          <a:noFill/>
          <a:ln w="9525">
            <a:noFill/>
            <a:miter lim="800000"/>
            <a:headEnd/>
            <a:tailEnd/>
          </a:ln>
          <a:effectLst>
            <a:softEdge rad="63500"/>
          </a:effectLst>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NLB</a:t>
            </a:r>
            <a:r>
              <a:rPr lang="zh-CN" altLang="en-US" dirty="0" smtClean="0"/>
              <a:t>健康感知</a:t>
            </a:r>
            <a:endParaRPr lang="en-US" dirty="0"/>
          </a:p>
        </p:txBody>
      </p:sp>
      <p:sp>
        <p:nvSpPr>
          <p:cNvPr id="3" name="Text Placeholder 2"/>
          <p:cNvSpPr>
            <a:spLocks noGrp="1"/>
          </p:cNvSpPr>
          <p:nvPr>
            <p:ph idx="1"/>
          </p:nvPr>
        </p:nvSpPr>
        <p:spPr/>
        <p:txBody>
          <a:bodyPr/>
          <a:lstStyle/>
          <a:p>
            <a:r>
              <a:rPr lang="zh-CN" altLang="en-US" dirty="0" smtClean="0"/>
              <a:t>支持</a:t>
            </a:r>
            <a:r>
              <a:rPr lang="en-US" altLang="zh-CN" dirty="0" smtClean="0"/>
              <a:t>IIS</a:t>
            </a:r>
            <a:r>
              <a:rPr lang="zh-CN" altLang="en-US" dirty="0" smtClean="0"/>
              <a:t>应用程序的健康感知</a:t>
            </a:r>
            <a:endParaRPr lang="en-US" dirty="0" smtClean="0"/>
          </a:p>
          <a:p>
            <a:pPr lvl="1"/>
            <a:r>
              <a:rPr lang="en-US" dirty="0" smtClean="0"/>
              <a:t>System Center Operations Manager 2007 </a:t>
            </a:r>
          </a:p>
          <a:p>
            <a:pPr lvl="1"/>
            <a:r>
              <a:rPr lang="en-US" dirty="0" smtClean="0"/>
              <a:t>Windows Server 2008 NLB Management Pack</a:t>
            </a:r>
            <a:endParaRPr dirty="0" smtClean="0"/>
          </a:p>
        </p:txBody>
      </p:sp>
      <p:pic>
        <p:nvPicPr>
          <p:cNvPr id="4" name="Picture 3"/>
          <p:cNvPicPr>
            <a:picLocks noChangeAspect="1" noChangeArrowheads="1"/>
          </p:cNvPicPr>
          <p:nvPr/>
        </p:nvPicPr>
        <p:blipFill>
          <a:blip r:embed="rId3"/>
          <a:srcRect/>
          <a:stretch>
            <a:fillRect/>
          </a:stretch>
        </p:blipFill>
        <p:spPr bwMode="auto">
          <a:xfrm>
            <a:off x="7128669" y="1177710"/>
            <a:ext cx="1832238" cy="556551"/>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0" y="2979674"/>
            <a:ext cx="6686550" cy="3878326"/>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3272656" y="3452380"/>
            <a:ext cx="5642039" cy="340562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251037"/>
            <a:ext cx="8229600" cy="1143000"/>
          </a:xfrm>
        </p:spPr>
        <p:txBody>
          <a:bodyPr/>
          <a:lstStyle/>
          <a:p>
            <a:r>
              <a:rPr lang="zh-CN" altLang="en-US" dirty="0" smtClean="0"/>
              <a:t>参考资源</a:t>
            </a:r>
            <a:endParaRPr lang="zh-CN" altLang="en-US" dirty="0"/>
          </a:p>
        </p:txBody>
      </p:sp>
      <p:sp>
        <p:nvSpPr>
          <p:cNvPr id="4" name="Content Placeholder 2"/>
          <p:cNvSpPr txBox="1">
            <a:spLocks/>
          </p:cNvSpPr>
          <p:nvPr/>
        </p:nvSpPr>
        <p:spPr>
          <a:xfrm>
            <a:off x="381000" y="1026367"/>
            <a:ext cx="8382000" cy="5464491"/>
          </a:xfrm>
          <a:prstGeom prst="rect">
            <a:avLst/>
          </a:prstGeom>
        </p:spPr>
        <p:txBody>
          <a:bodyPr/>
          <a:lstStyle/>
          <a:p>
            <a:pPr marL="463550" marR="0" lvl="2" indent="-463550" algn="l" defTabSz="914400" rtl="0" eaLnBrk="1" fontAlgn="auto" latinLnBrk="0" hangingPunct="1">
              <a:lnSpc>
                <a:spcPct val="100000"/>
              </a:lnSpc>
              <a:spcBef>
                <a:spcPct val="20000"/>
              </a:spcBef>
              <a:spcAft>
                <a:spcPts val="0"/>
              </a:spcAft>
              <a:buClrTx/>
              <a:buSzPct val="120000"/>
              <a:buFont typeface="Arial" pitchFamily="34" charset="0"/>
              <a:buNone/>
              <a:tabLst/>
              <a:defRPr/>
            </a:pPr>
            <a:r>
              <a:rPr kumimoji="0" lang="en-US" sz="15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Cluster Team Blog: </a:t>
            </a:r>
            <a:r>
              <a:rPr kumimoji="0" lang="en-US" sz="15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hlinkClick r:id="rId3"/>
              </a:rPr>
              <a:t>http://blogs.msdn.com/clustering/</a:t>
            </a:r>
            <a:r>
              <a:rPr kumimoji="0" lang="en-US" sz="15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 </a:t>
            </a:r>
            <a:endParaRPr kumimoji="0" lang="en-US" sz="15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Cluster Information Portal:</a:t>
            </a:r>
            <a:r>
              <a:rPr kumimoji="0" lang="en-US" sz="1500" b="0" i="0" u="none" strike="noStrike" kern="1200" cap="none" spc="0" normalizeH="0" baseline="0" noProof="0" dirty="0" smtClean="0">
                <a:ln>
                  <a:noFill/>
                </a:ln>
                <a:solidFill>
                  <a:srgbClr val="FFFFFF"/>
                </a:solidFill>
                <a:effectLst/>
                <a:uLnTx/>
                <a:uFillTx/>
                <a:latin typeface="+mn-lt"/>
                <a:ea typeface="+mn-ea"/>
                <a:cs typeface="+mn-cs"/>
              </a:rPr>
              <a:t>  </a:t>
            </a:r>
            <a:br>
              <a:rPr kumimoji="0" lang="en-US" sz="1500" b="0" i="0" u="none" strike="noStrike" kern="1200" cap="none" spc="0" normalizeH="0" baseline="0" noProof="0" dirty="0" smtClean="0">
                <a:ln>
                  <a:noFill/>
                </a:ln>
                <a:solidFill>
                  <a:srgbClr val="FFFFFF"/>
                </a:solidFill>
                <a:effectLst/>
                <a:uLnTx/>
                <a:uFillTx/>
                <a:latin typeface="+mn-lt"/>
                <a:ea typeface="+mn-ea"/>
                <a:cs typeface="+mn-cs"/>
              </a:rPr>
            </a:br>
            <a:r>
              <a:rPr kumimoji="0" lang="en-US" sz="1500" b="0" i="0" u="none" strike="noStrike" kern="1200" cap="none" spc="0" normalizeH="0" baseline="0" noProof="0" dirty="0" smtClean="0">
                <a:ln>
                  <a:noFill/>
                </a:ln>
                <a:solidFill>
                  <a:srgbClr val="FFFFFF"/>
                </a:solidFill>
                <a:effectLst/>
                <a:uLnTx/>
                <a:uFillTx/>
                <a:latin typeface="+mn-lt"/>
                <a:ea typeface="+mn-ea"/>
                <a:cs typeface="+mn-cs"/>
                <a:hlinkClick r:id="rId4"/>
              </a:rPr>
              <a:t>http://www.microsoft.com/windowsserver2008/en/us/clustering-home.aspx</a:t>
            </a:r>
            <a:r>
              <a:rPr kumimoji="0" lang="en-US" sz="1500" b="0" i="0" u="none" strike="noStrike" kern="1200" cap="none" spc="0" normalizeH="0" baseline="0" noProof="0" dirty="0" smtClean="0">
                <a:ln>
                  <a:noFill/>
                </a:ln>
                <a:solidFill>
                  <a:srgbClr val="FFFFFF"/>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Clustering Technical Resources: </a:t>
            </a:r>
            <a:br>
              <a:rPr kumimoji="0" lang="en-US" sz="15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15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hlinkClick r:id="rId5"/>
              </a:rPr>
              <a:t>http://www.microsoft.com/windowsserver2008/en/us/clustering-resources.aspx</a:t>
            </a:r>
            <a:r>
              <a:rPr kumimoji="0" lang="en-US" sz="15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Clustering Forum (2008): </a:t>
            </a:r>
            <a:br>
              <a:rPr kumimoji="0" lang="en-US" sz="15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br>
            <a:r>
              <a:rPr kumimoji="0" lang="en-US" sz="1500" b="0" i="0" u="sng" strike="noStrike" kern="1200" cap="none" spc="0" normalizeH="0" baseline="0" noProof="0" dirty="0" smtClean="0">
                <a:ln>
                  <a:noFill/>
                </a:ln>
                <a:solidFill>
                  <a:schemeClr val="tx1"/>
                </a:solidFill>
                <a:effectLst/>
                <a:uLnTx/>
                <a:uFillTx/>
                <a:latin typeface="+mn-lt"/>
                <a:ea typeface="+mn-ea"/>
                <a:cs typeface="+mn-cs"/>
                <a:hlinkClick r:id="rId6"/>
              </a:rPr>
              <a:t>http://forums.technet.microsoft.com/en-US/winserverClustering/threads/</a:t>
            </a:r>
            <a:endParaRPr kumimoji="0" lang="en-US" sz="1500" b="0" i="0" u="none" strike="noStrike" kern="1200" cap="none" spc="0" normalizeH="0" baseline="0" noProof="0" dirty="0" smtClean="0">
              <a:ln>
                <a:noFill/>
              </a:ln>
              <a:solidFill>
                <a:schemeClr val="tx1"/>
              </a:solidFill>
              <a:effectLst/>
              <a:uLnTx/>
              <a:uFillTx/>
              <a:latin typeface="+mn-lt"/>
              <a:ea typeface="+mn-ea"/>
              <a:cs typeface="+mn-cs"/>
            </a:endParaRPr>
          </a:p>
          <a:p>
            <a:pPr marL="463550" marR="0" lvl="2" indent="-463550" algn="l" defTabSz="914400" rtl="0" eaLnBrk="1" fontAlgn="auto" latinLnBrk="0" hangingPunct="1">
              <a:lnSpc>
                <a:spcPct val="100000"/>
              </a:lnSpc>
              <a:spcBef>
                <a:spcPct val="20000"/>
              </a:spcBef>
              <a:spcAft>
                <a:spcPts val="0"/>
              </a:spcAft>
              <a:buClrTx/>
              <a:buSzPct val="120000"/>
              <a:buFont typeface="Arial" pitchFamily="34" charset="0"/>
              <a:buNone/>
              <a:tabLst/>
              <a:defRPr/>
            </a:pPr>
            <a:r>
              <a:rPr kumimoji="0" lang="en-US" sz="15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Clustering Forum (2008 R2):  </a:t>
            </a:r>
            <a:r>
              <a:rPr kumimoji="0" lang="en-US" sz="15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hlinkClick r:id="rId7"/>
              </a:rPr>
              <a:t>http://social.technet.microsoft.com/Forums/en-US/windowsserver2008r2highavailability/threads/</a:t>
            </a:r>
            <a:r>
              <a:rPr kumimoji="0" lang="en-US" sz="15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 </a:t>
            </a:r>
          </a:p>
          <a:p>
            <a:pPr marL="463550" marR="0" lvl="2" indent="-463550" algn="l" defTabSz="914400" rtl="0" eaLnBrk="1" fontAlgn="auto" latinLnBrk="0" hangingPunct="1">
              <a:lnSpc>
                <a:spcPct val="100000"/>
              </a:lnSpc>
              <a:spcBef>
                <a:spcPct val="20000"/>
              </a:spcBef>
              <a:spcAft>
                <a:spcPts val="0"/>
              </a:spcAft>
              <a:buClrTx/>
              <a:buSzPct val="120000"/>
              <a:buFont typeface="Arial" pitchFamily="34" charset="0"/>
              <a:buNone/>
              <a:tabLst/>
              <a:defRPr/>
            </a:pPr>
            <a:r>
              <a:rPr kumimoji="0" lang="en-US" sz="15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ea typeface="+mn-ea"/>
                <a:cs typeface="+mn-cs"/>
              </a:rPr>
              <a:t>Clustering Newsgroup: </a:t>
            </a:r>
            <a:r>
              <a:rPr kumimoji="0" lang="en-US" sz="1500" b="0" i="0" u="sng" strike="noStrike" kern="1200" cap="none" spc="0" normalizeH="0" baseline="0" noProof="0" dirty="0" smtClean="0">
                <a:ln>
                  <a:noFill/>
                </a:ln>
                <a:solidFill>
                  <a:schemeClr val="tx1"/>
                </a:solidFill>
                <a:effectLst/>
                <a:uLnTx/>
                <a:uFillTx/>
                <a:latin typeface="+mn-lt"/>
                <a:ea typeface="+mn-ea"/>
                <a:cs typeface="+mn-cs"/>
                <a:hlinkClick r:id="rId8"/>
              </a:rPr>
              <a:t>https://www.microsoft.com/technet/community/newsgroups/dgbrowser/en-us/default.mspx?dg=microsoft.public.windows.server.clustering</a:t>
            </a:r>
            <a:endParaRPr kumimoji="0" lang="en-US" sz="1500" b="0" i="0"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smtClean="0">
                <a:ln>
                  <a:noFill/>
                </a:ln>
                <a:solidFill>
                  <a:schemeClr val="bg1"/>
                </a:solidFill>
                <a:effectLst/>
                <a:uLnTx/>
                <a:uFillTx/>
                <a:latin typeface="+mn-lt"/>
                <a:ea typeface="+mn-ea"/>
                <a:cs typeface="+mn-cs"/>
              </a:rPr>
              <a:t>Failover Clustering Deployment Guide: </a:t>
            </a:r>
            <a:r>
              <a:rPr kumimoji="0" lang="en-US" sz="1500" b="0" i="0" u="sng" strike="noStrike" kern="1200" cap="none" spc="0" normalizeH="0" baseline="0" noProof="0" dirty="0" smtClean="0">
                <a:ln>
                  <a:noFill/>
                </a:ln>
                <a:solidFill>
                  <a:schemeClr val="tx1"/>
                </a:solidFill>
                <a:effectLst/>
                <a:uLnTx/>
                <a:uFillTx/>
                <a:latin typeface="+mn-lt"/>
                <a:ea typeface="+mn-ea"/>
                <a:cs typeface="+mn-cs"/>
                <a:hlinkClick r:id="rId9"/>
              </a:rPr>
              <a:t>http://technet.microsoft.com/en-us/library/dd197477.aspx</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smtClean="0">
                <a:ln>
                  <a:noFill/>
                </a:ln>
                <a:solidFill>
                  <a:schemeClr val="bg1"/>
                </a:solidFill>
                <a:effectLst/>
                <a:uLnTx/>
                <a:uFillTx/>
                <a:latin typeface="+mn-lt"/>
                <a:ea typeface="+mn-ea"/>
                <a:cs typeface="+mn-cs"/>
              </a:rPr>
              <a:t>TechNet: Configure a Service or Application for High Availability: </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a:r>
            <a:br>
              <a:rPr kumimoji="0" lang="en-US" sz="1500" b="0" i="0" u="none" strike="noStrike" kern="1200" cap="none" spc="0" normalizeH="0" baseline="0" noProof="0" dirty="0" smtClean="0">
                <a:ln>
                  <a:noFill/>
                </a:ln>
                <a:solidFill>
                  <a:schemeClr val="tx1"/>
                </a:solidFill>
                <a:effectLst/>
                <a:uLnTx/>
                <a:uFillTx/>
                <a:latin typeface="+mn-lt"/>
                <a:ea typeface="+mn-ea"/>
                <a:cs typeface="+mn-cs"/>
              </a:rPr>
            </a:br>
            <a:r>
              <a:rPr kumimoji="0" lang="en-US" sz="1500" b="0" i="0" u="sng" strike="noStrike" kern="1200" cap="none" spc="0" normalizeH="0" baseline="0" noProof="0" dirty="0" smtClean="0">
                <a:ln>
                  <a:noFill/>
                </a:ln>
                <a:solidFill>
                  <a:schemeClr val="tx1"/>
                </a:solidFill>
                <a:effectLst/>
                <a:uLnTx/>
                <a:uFillTx/>
                <a:latin typeface="+mn-lt"/>
                <a:ea typeface="+mn-ea"/>
                <a:cs typeface="+mn-cs"/>
                <a:hlinkClick r:id="rId10"/>
              </a:rPr>
              <a:t>http://technet.microsoft.com/en-us/library/cc732478.aspx</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smtClean="0">
                <a:ln>
                  <a:noFill/>
                </a:ln>
                <a:solidFill>
                  <a:schemeClr val="bg1"/>
                </a:solidFill>
                <a:effectLst/>
                <a:uLnTx/>
                <a:uFillTx/>
                <a:latin typeface="+mn-lt"/>
                <a:ea typeface="+mn-ea"/>
                <a:cs typeface="+mn-cs"/>
              </a:rPr>
              <a:t>TechNet: Installing a Failover Cluster: </a:t>
            </a:r>
            <a:r>
              <a:rPr kumimoji="0" lang="en-US" sz="1500" b="0" i="0" u="sng" strike="noStrike" kern="1200" cap="none" spc="0" normalizeH="0" baseline="0" noProof="0" dirty="0" smtClean="0">
                <a:ln>
                  <a:noFill/>
                </a:ln>
                <a:solidFill>
                  <a:schemeClr val="tx1"/>
                </a:solidFill>
                <a:effectLst/>
                <a:uLnTx/>
                <a:uFillTx/>
                <a:latin typeface="+mn-lt"/>
                <a:ea typeface="+mn-ea"/>
                <a:cs typeface="+mn-cs"/>
                <a:hlinkClick r:id="rId11"/>
              </a:rPr>
              <a:t>http://technet.microsoft.com/en-us/library/cc772178.aspx</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smtClean="0">
                <a:ln>
                  <a:noFill/>
                </a:ln>
                <a:solidFill>
                  <a:schemeClr val="bg1"/>
                </a:solidFill>
                <a:effectLst/>
                <a:uLnTx/>
                <a:uFillTx/>
                <a:latin typeface="+mn-lt"/>
                <a:ea typeface="+mn-ea"/>
                <a:cs typeface="+mn-cs"/>
              </a:rPr>
              <a:t>TechNet: Creating a Failover Cluster: </a:t>
            </a:r>
            <a:r>
              <a:rPr kumimoji="0" lang="en-US" sz="1500" b="0" i="0" u="sng" strike="noStrike" kern="1200" cap="none" spc="0" normalizeH="0" baseline="0" noProof="0" dirty="0" smtClean="0">
                <a:ln>
                  <a:noFill/>
                </a:ln>
                <a:solidFill>
                  <a:schemeClr val="tx1"/>
                </a:solidFill>
                <a:effectLst/>
                <a:uLnTx/>
                <a:uFillTx/>
                <a:latin typeface="+mn-lt"/>
                <a:ea typeface="+mn-ea"/>
                <a:cs typeface="+mn-cs"/>
                <a:hlinkClick r:id="rId12"/>
              </a:rPr>
              <a:t>http://technet.microsoft.com/en-us/library/cc755009.aspx</a:t>
            </a:r>
            <a:endParaRPr kumimoji="0" lang="en-US" sz="15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smtClean="0">
                <a:ln>
                  <a:noFill/>
                </a:ln>
                <a:solidFill>
                  <a:schemeClr val="bg1"/>
                </a:solidFill>
                <a:effectLst/>
                <a:uLnTx/>
                <a:uFillTx/>
                <a:latin typeface="+mn-lt"/>
                <a:ea typeface="+mn-ea"/>
                <a:cs typeface="+mn-cs"/>
              </a:rPr>
              <a:t>Webcast (2008 R2): Introduction to Failover Clustering: </a:t>
            </a: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13"/>
              </a:rPr>
              <a:t>http://msevents.microsoft.com/CUI/EventDetail.aspx?EventID=1032407190&amp;Culture=en-US</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smtClean="0">
                <a:ln>
                  <a:noFill/>
                </a:ln>
                <a:solidFill>
                  <a:schemeClr val="bg1"/>
                </a:solidFill>
                <a:effectLst/>
                <a:uLnTx/>
                <a:uFillTx/>
                <a:latin typeface="+mn-lt"/>
                <a:ea typeface="+mn-ea"/>
                <a:cs typeface="+mn-cs"/>
              </a:rPr>
              <a:t>Webcast (2008 R2): HA Basics with Hyper-V: </a:t>
            </a:r>
            <a:r>
              <a:rPr kumimoji="0" lang="en-US" sz="1500" b="0" i="0" u="sng" strike="noStrike" kern="1200" cap="none" spc="0" normalizeH="0" baseline="0" noProof="0" dirty="0" smtClean="0">
                <a:ln>
                  <a:noFill/>
                </a:ln>
                <a:solidFill>
                  <a:schemeClr val="tx1"/>
                </a:solidFill>
                <a:effectLst/>
                <a:uLnTx/>
                <a:uFillTx/>
                <a:latin typeface="+mn-lt"/>
                <a:ea typeface="+mn-ea"/>
                <a:cs typeface="+mn-cs"/>
                <a:hlinkClick r:id="rId14"/>
              </a:rPr>
              <a:t>http://msevents.microsoft.com/CUI/EventDetail.aspx?EventID=1032407222&amp;Culture=en-US</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none" strike="noStrike" kern="1200" cap="none" spc="0" normalizeH="0" baseline="0" noProof="0" dirty="0" smtClean="0">
                <a:ln>
                  <a:noFill/>
                </a:ln>
                <a:solidFill>
                  <a:schemeClr val="bg1"/>
                </a:solidFill>
                <a:effectLst/>
                <a:uLnTx/>
                <a:uFillTx/>
                <a:latin typeface="+mn-lt"/>
                <a:ea typeface="+mn-ea"/>
                <a:cs typeface="+mn-cs"/>
              </a:rPr>
              <a:t>Webcast (2008 R2): Cluster Shared Volumes (CSV):</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500" b="0" i="0" u="sng" strike="noStrike" kern="1200" cap="none" spc="0" normalizeH="0" baseline="0" noProof="0" dirty="0" smtClean="0">
                <a:ln>
                  <a:noFill/>
                </a:ln>
                <a:solidFill>
                  <a:schemeClr val="tx1"/>
                </a:solidFill>
                <a:effectLst/>
                <a:uLnTx/>
                <a:uFillTx/>
                <a:latin typeface="+mn-lt"/>
                <a:ea typeface="+mn-ea"/>
                <a:cs typeface="+mn-cs"/>
                <a:hlinkClick r:id="rId15"/>
              </a:rPr>
              <a:t>http://msevents.microsoft.com/CUI/EventDetail.aspx?EventID=1032407238&amp;Culture=en-US</a:t>
            </a:r>
            <a:endParaRPr kumimoji="0" lang="en-US" sz="15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Windows Server 2008 R2</a:t>
            </a:r>
            <a:br>
              <a:rPr lang="en-US" altLang="zh-CN" dirty="0" smtClean="0"/>
            </a:br>
            <a:r>
              <a:rPr lang="zh-CN" altLang="en-US" dirty="0" smtClean="0"/>
              <a:t>故障转移群集</a:t>
            </a:r>
            <a:endParaRPr lang="en-US" dirty="0"/>
          </a:p>
        </p:txBody>
      </p:sp>
      <p:sp>
        <p:nvSpPr>
          <p:cNvPr id="3" name="Content Placeholder 2"/>
          <p:cNvSpPr>
            <a:spLocks noGrp="1"/>
          </p:cNvSpPr>
          <p:nvPr>
            <p:ph idx="1"/>
          </p:nvPr>
        </p:nvSpPr>
        <p:spPr>
          <a:xfrm>
            <a:off x="109538" y="1581150"/>
            <a:ext cx="8586593" cy="4800989"/>
          </a:xfrm>
        </p:spPr>
        <p:txBody>
          <a:bodyPr/>
          <a:lstStyle/>
          <a:p>
            <a:pPr lvl="0"/>
            <a:r>
              <a:rPr lang="zh-CN" altLang="en-US" sz="2800" dirty="0" smtClean="0"/>
              <a:t>低花费的高可用性解决方案</a:t>
            </a:r>
            <a:endParaRPr lang="en-US" altLang="zh-CN" sz="2800" dirty="0" smtClean="0"/>
          </a:p>
          <a:p>
            <a:pPr lvl="0"/>
            <a:r>
              <a:rPr lang="zh-CN" altLang="en-US" sz="2800" dirty="0" smtClean="0"/>
              <a:t>使群集变得更简单</a:t>
            </a:r>
            <a:endParaRPr lang="en-US" altLang="zh-CN" sz="2800" dirty="0" smtClean="0"/>
          </a:p>
          <a:p>
            <a:pPr lvl="1"/>
            <a:r>
              <a:rPr lang="zh-CN" altLang="en-US" kern="0" dirty="0" smtClean="0"/>
              <a:t>部署、配置和管理</a:t>
            </a:r>
            <a:endParaRPr lang="en-US" altLang="zh-CN" dirty="0" smtClean="0"/>
          </a:p>
          <a:p>
            <a:r>
              <a:rPr lang="zh-CN" altLang="en-US" sz="2800" dirty="0" smtClean="0"/>
              <a:t>实现动态数据中心</a:t>
            </a:r>
            <a:endParaRPr lang="en-US" altLang="zh-CN" kern="0" dirty="0" smtClean="0"/>
          </a:p>
          <a:p>
            <a:r>
              <a:rPr lang="en-US" altLang="zh-CN" sz="2800" dirty="0" smtClean="0"/>
              <a:t>Windows</a:t>
            </a:r>
            <a:r>
              <a:rPr lang="zh-CN" altLang="en-US" sz="2800" dirty="0" smtClean="0"/>
              <a:t> </a:t>
            </a:r>
            <a:r>
              <a:rPr lang="en-US" altLang="zh-CN" sz="2800" dirty="0" smtClean="0"/>
              <a:t>Server</a:t>
            </a:r>
            <a:r>
              <a:rPr lang="zh-CN" altLang="en-US" sz="2800" dirty="0" smtClean="0"/>
              <a:t> </a:t>
            </a:r>
            <a:r>
              <a:rPr lang="en-US" altLang="zh-CN" sz="2800" dirty="0" smtClean="0"/>
              <a:t>2008</a:t>
            </a:r>
            <a:r>
              <a:rPr lang="zh-CN" altLang="en-US" sz="2800" dirty="0" smtClean="0"/>
              <a:t> </a:t>
            </a:r>
            <a:r>
              <a:rPr lang="en-US" altLang="zh-CN" sz="2800" dirty="0" smtClean="0"/>
              <a:t>R2</a:t>
            </a:r>
            <a:r>
              <a:rPr lang="zh-CN" altLang="en-US" sz="2800" dirty="0" smtClean="0"/>
              <a:t>故障转移群集主要实现</a:t>
            </a:r>
            <a:endParaRPr lang="en-US" altLang="zh-CN" sz="2800" dirty="0" smtClean="0"/>
          </a:p>
          <a:p>
            <a:pPr lvl="1"/>
            <a:r>
              <a:rPr lang="zh-CN" altLang="en-US" dirty="0" smtClean="0">
                <a:solidFill>
                  <a:schemeClr val="accent5"/>
                </a:solidFill>
              </a:rPr>
              <a:t>群集共享卷</a:t>
            </a:r>
            <a:r>
              <a:rPr lang="en-US" altLang="zh-CN" dirty="0" smtClean="0">
                <a:solidFill>
                  <a:schemeClr val="accent5"/>
                </a:solidFill>
              </a:rPr>
              <a:t>(CSV)</a:t>
            </a:r>
          </a:p>
          <a:p>
            <a:pPr lvl="1"/>
            <a:r>
              <a:rPr lang="zh-CN" altLang="en-US" dirty="0" smtClean="0">
                <a:solidFill>
                  <a:schemeClr val="accent5"/>
                </a:solidFill>
              </a:rPr>
              <a:t>虚拟机实施迁移</a:t>
            </a:r>
            <a:r>
              <a:rPr lang="en-US" altLang="zh-CN" dirty="0" smtClean="0">
                <a:solidFill>
                  <a:schemeClr val="accent5"/>
                </a:solidFill>
              </a:rPr>
              <a:t>(Live Migrate)</a:t>
            </a:r>
          </a:p>
          <a:p>
            <a:pPr lvl="1"/>
            <a:r>
              <a:rPr lang="en-US" altLang="zh-CN" dirty="0" smtClean="0"/>
              <a:t>64+ CPU</a:t>
            </a:r>
            <a:r>
              <a:rPr lang="zh-CN" altLang="en-US" dirty="0" smtClean="0"/>
              <a:t>内核支持</a:t>
            </a:r>
            <a:endParaRPr lang="en-US" altLang="zh-CN" dirty="0" smtClean="0"/>
          </a:p>
          <a:p>
            <a:pPr lvl="1"/>
            <a:r>
              <a:rPr lang="zh-CN" altLang="en-US" dirty="0" smtClean="0"/>
              <a:t>分支机构缓存</a:t>
            </a:r>
          </a:p>
          <a:p>
            <a:pPr lvl="1"/>
            <a:r>
              <a:rPr lang="en-US" altLang="zh-CN" dirty="0" smtClean="0"/>
              <a:t>Direct Access</a:t>
            </a:r>
          </a:p>
          <a:p>
            <a:endParaRPr lang="en-US" altLang="zh-CN" sz="2800" dirty="0" smtClean="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增强的验证</a:t>
            </a:r>
            <a:endParaRPr lang="en-US" dirty="0"/>
          </a:p>
        </p:txBody>
      </p:sp>
      <p:sp>
        <p:nvSpPr>
          <p:cNvPr id="3" name="Content Placeholder 2"/>
          <p:cNvSpPr>
            <a:spLocks noGrp="1"/>
          </p:cNvSpPr>
          <p:nvPr>
            <p:ph idx="1"/>
          </p:nvPr>
        </p:nvSpPr>
        <p:spPr>
          <a:xfrm>
            <a:off x="109538" y="1581150"/>
            <a:ext cx="8756650" cy="3754874"/>
          </a:xfrm>
        </p:spPr>
        <p:txBody>
          <a:bodyPr/>
          <a:lstStyle/>
          <a:p>
            <a:r>
              <a:rPr lang="zh-CN" altLang="en-US" sz="2800" dirty="0" smtClean="0"/>
              <a:t>群集验证工具已包含了</a:t>
            </a:r>
            <a:r>
              <a:rPr lang="en-US" sz="2800" dirty="0" smtClean="0"/>
              <a:t> “</a:t>
            </a:r>
            <a:r>
              <a:rPr lang="zh-CN" altLang="en-US" sz="2800" dirty="0" smtClean="0"/>
              <a:t>最佳实践</a:t>
            </a:r>
            <a:r>
              <a:rPr lang="en-US" sz="2800" dirty="0" smtClean="0"/>
              <a:t>”</a:t>
            </a:r>
            <a:r>
              <a:rPr lang="zh-CN" altLang="en-US" sz="2800" dirty="0" smtClean="0"/>
              <a:t>测试</a:t>
            </a:r>
            <a:endParaRPr lang="en-US" sz="2800" dirty="0" smtClean="0"/>
          </a:p>
          <a:p>
            <a:pPr lvl="1"/>
            <a:r>
              <a:rPr lang="zh-CN" altLang="en-US" sz="2400" dirty="0" smtClean="0"/>
              <a:t>当在现有群集里运行验证工具时自动执行检查</a:t>
            </a:r>
            <a:endParaRPr lang="en-US" altLang="zh-CN" sz="2400" dirty="0" smtClean="0"/>
          </a:p>
          <a:p>
            <a:pPr lvl="1"/>
            <a:endParaRPr lang="en-US" sz="2400" dirty="0" smtClean="0"/>
          </a:p>
          <a:p>
            <a:r>
              <a:rPr lang="zh-CN" altLang="en-US" sz="2800" dirty="0" smtClean="0"/>
              <a:t>最佳实践测试举例</a:t>
            </a:r>
            <a:r>
              <a:rPr lang="en-US" sz="2800" dirty="0" smtClean="0"/>
              <a:t>:</a:t>
            </a:r>
          </a:p>
          <a:p>
            <a:pPr lvl="1"/>
            <a:r>
              <a:rPr lang="zh-CN" altLang="en-US" sz="2400" dirty="0" smtClean="0"/>
              <a:t>仲裁配置</a:t>
            </a:r>
            <a:endParaRPr lang="en-US" sz="2400" dirty="0" smtClean="0"/>
          </a:p>
          <a:p>
            <a:pPr lvl="1"/>
            <a:r>
              <a:rPr lang="zh-CN" altLang="en-US" sz="2400" dirty="0" smtClean="0"/>
              <a:t>群集资源的状态</a:t>
            </a:r>
            <a:endParaRPr lang="en-US" sz="2400" dirty="0" smtClean="0"/>
          </a:p>
          <a:p>
            <a:pPr lvl="1"/>
            <a:r>
              <a:rPr lang="zh-CN" altLang="en-US" sz="2400" dirty="0" smtClean="0"/>
              <a:t>多站点群集中的网络名称设置</a:t>
            </a:r>
            <a:endParaRPr lang="en-US" sz="2400" dirty="0" smtClean="0"/>
          </a:p>
          <a:p>
            <a:pPr lvl="1"/>
            <a:r>
              <a:rPr lang="zh-CN" altLang="en-US" sz="2400" dirty="0" smtClean="0"/>
              <a:t>为达到高可用性而提供最佳指导</a:t>
            </a:r>
            <a:endParaRPr lang="en-US" sz="2400" dirty="0" smtClean="0"/>
          </a:p>
        </p:txBody>
      </p:sp>
      <p:pic>
        <p:nvPicPr>
          <p:cNvPr id="4" name="Picture 3"/>
          <p:cNvPicPr>
            <a:picLocks noChangeAspect="1" noChangeArrowheads="1"/>
          </p:cNvPicPr>
          <p:nvPr/>
        </p:nvPicPr>
        <p:blipFill>
          <a:blip r:embed="rId3"/>
          <a:srcRect/>
          <a:stretch>
            <a:fillRect/>
          </a:stretch>
        </p:blipFill>
        <p:spPr bwMode="auto">
          <a:xfrm>
            <a:off x="5752298" y="3368139"/>
            <a:ext cx="2536856" cy="2038545"/>
          </a:xfrm>
          <a:prstGeom prst="ellipse">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Windows</a:t>
            </a:r>
            <a:r>
              <a:rPr lang="zh-CN" altLang="en-US" dirty="0" smtClean="0"/>
              <a:t> </a:t>
            </a:r>
            <a:r>
              <a:rPr lang="en-US" altLang="zh-CN" dirty="0" smtClean="0"/>
              <a:t>Server</a:t>
            </a:r>
            <a:r>
              <a:rPr lang="zh-CN" altLang="en-US" dirty="0" smtClean="0"/>
              <a:t> </a:t>
            </a:r>
            <a:r>
              <a:rPr lang="en-US" altLang="zh-CN" dirty="0" smtClean="0"/>
              <a:t>2008</a:t>
            </a:r>
            <a:r>
              <a:rPr lang="zh-CN" altLang="en-US" dirty="0" smtClean="0"/>
              <a:t> </a:t>
            </a:r>
            <a:r>
              <a:rPr lang="en-US" altLang="zh-CN" dirty="0" smtClean="0"/>
              <a:t>R2</a:t>
            </a:r>
            <a:r>
              <a:rPr lang="zh-CN" altLang="en-US" dirty="0" smtClean="0"/>
              <a:t> 群集验证</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迁移</a:t>
            </a:r>
            <a:r>
              <a:rPr dirty="0" smtClean="0"/>
              <a:t> </a:t>
            </a:r>
            <a:r>
              <a:rPr lang="en-US" dirty="0" smtClean="0"/>
              <a:t>–</a:t>
            </a:r>
            <a:r>
              <a:rPr dirty="0" smtClean="0"/>
              <a:t> </a:t>
            </a:r>
            <a:r>
              <a:rPr lang="zh-CN" altLang="en-US" dirty="0" smtClean="0"/>
              <a:t>我们的升级途径</a:t>
            </a:r>
            <a:endParaRPr lang="en-US" dirty="0"/>
          </a:p>
        </p:txBody>
      </p:sp>
      <p:sp>
        <p:nvSpPr>
          <p:cNvPr id="3" name="Content Placeholder 2"/>
          <p:cNvSpPr>
            <a:spLocks noGrp="1"/>
          </p:cNvSpPr>
          <p:nvPr>
            <p:ph idx="1"/>
          </p:nvPr>
        </p:nvSpPr>
        <p:spPr>
          <a:xfrm>
            <a:off x="381000" y="3681746"/>
            <a:ext cx="8575964" cy="2750227"/>
          </a:xfrm>
        </p:spPr>
        <p:txBody>
          <a:bodyPr>
            <a:normAutofit/>
          </a:bodyPr>
          <a:lstStyle/>
          <a:p>
            <a:r>
              <a:rPr lang="zh-CN" altLang="en-US" sz="2800" dirty="0" smtClean="0"/>
              <a:t>支持常见的网络配置</a:t>
            </a:r>
            <a:endParaRPr lang="en-US" sz="2800" dirty="0" smtClean="0"/>
          </a:p>
          <a:p>
            <a:pPr lvl="1"/>
            <a:r>
              <a:rPr lang="en-US" sz="2600" dirty="0" smtClean="0"/>
              <a:t>IPv4, IPv6, IPv6</a:t>
            </a:r>
            <a:r>
              <a:rPr lang="zh-CN" altLang="en-US" sz="2600" dirty="0" smtClean="0"/>
              <a:t>隧道</a:t>
            </a:r>
            <a:r>
              <a:rPr lang="en-US" sz="2600" dirty="0" smtClean="0"/>
              <a:t>, </a:t>
            </a:r>
            <a:r>
              <a:rPr lang="en-US" altLang="zh-CN" sz="2600" dirty="0" smtClean="0"/>
              <a:t>DHCP</a:t>
            </a:r>
            <a:r>
              <a:rPr lang="zh-CN" altLang="en-US" sz="2600" dirty="0" smtClean="0"/>
              <a:t>分配的</a:t>
            </a:r>
            <a:r>
              <a:rPr lang="en-US" altLang="zh-CN" sz="2600" dirty="0" smtClean="0"/>
              <a:t>IP</a:t>
            </a:r>
            <a:r>
              <a:rPr lang="en-US" sz="2600" dirty="0" smtClean="0"/>
              <a:t>, </a:t>
            </a:r>
            <a:r>
              <a:rPr lang="zh-CN" altLang="en-US" sz="2600" dirty="0" smtClean="0"/>
              <a:t>静态</a:t>
            </a:r>
            <a:r>
              <a:rPr lang="en-US" altLang="zh-CN" sz="2600" dirty="0" smtClean="0"/>
              <a:t>IP</a:t>
            </a:r>
            <a:r>
              <a:rPr lang="en-US" sz="2600" dirty="0" smtClean="0"/>
              <a:t>, </a:t>
            </a:r>
            <a:r>
              <a:rPr lang="zh-CN" altLang="en-US" sz="2600" dirty="0" smtClean="0"/>
              <a:t>不同的子网</a:t>
            </a:r>
            <a:endParaRPr lang="en-US" sz="2600" dirty="0" smtClean="0"/>
          </a:p>
          <a:p>
            <a:r>
              <a:rPr lang="zh-CN" altLang="en-US" sz="2800" dirty="0" smtClean="0"/>
              <a:t>重复使用存储或复制数据到新存储</a:t>
            </a:r>
            <a:endParaRPr lang="en-US" sz="2800" dirty="0" smtClean="0"/>
          </a:p>
          <a:p>
            <a:r>
              <a:rPr lang="zh-CN" altLang="en-US" sz="2800" dirty="0" smtClean="0"/>
              <a:t>在群集间迁移资源组</a:t>
            </a:r>
            <a:endParaRPr lang="en-US" sz="2800" dirty="0" smtClean="0"/>
          </a:p>
          <a:p>
            <a:r>
              <a:rPr lang="zh-CN" altLang="en-US" sz="2800" dirty="0" smtClean="0"/>
              <a:t>增加预迁移和迁移后报告功能</a:t>
            </a:r>
            <a:endParaRPr lang="en-US" sz="2800" dirty="0" smtClean="0"/>
          </a:p>
        </p:txBody>
      </p:sp>
      <p:grpSp>
        <p:nvGrpSpPr>
          <p:cNvPr id="4" name="Group 13"/>
          <p:cNvGrpSpPr/>
          <p:nvPr/>
        </p:nvGrpSpPr>
        <p:grpSpPr>
          <a:xfrm>
            <a:off x="2362200" y="1743075"/>
            <a:ext cx="4373880" cy="1581508"/>
            <a:chOff x="1291087" y="2915729"/>
            <a:chExt cx="5014812" cy="1897810"/>
          </a:xfrm>
        </p:grpSpPr>
        <p:sp>
          <p:nvSpPr>
            <p:cNvPr id="15" name="Rounded Rectangle 14"/>
            <p:cNvSpPr/>
            <p:nvPr/>
          </p:nvSpPr>
          <p:spPr bwMode="auto">
            <a:xfrm>
              <a:off x="1293962" y="2915729"/>
              <a:ext cx="1984075" cy="491705"/>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2000" b="1" dirty="0" smtClean="0">
                  <a:solidFill>
                    <a:srgbClr val="000000"/>
                  </a:solidFill>
                  <a:latin typeface="Segoe" pitchFamily="34" charset="0"/>
                </a:rPr>
                <a:t>2003</a:t>
              </a:r>
            </a:p>
          </p:txBody>
        </p:sp>
        <p:sp>
          <p:nvSpPr>
            <p:cNvPr id="16" name="Rounded Rectangle 15"/>
            <p:cNvSpPr/>
            <p:nvPr/>
          </p:nvSpPr>
          <p:spPr bwMode="auto">
            <a:xfrm>
              <a:off x="4318948" y="2947360"/>
              <a:ext cx="1984075" cy="491705"/>
            </a:xfrm>
            <a:prstGeom prst="roundRect">
              <a:avLst/>
            </a:prstGeom>
            <a:gradFill>
              <a:gsLst>
                <a:gs pos="0">
                  <a:srgbClr val="5E9EFF"/>
                </a:gs>
                <a:gs pos="39999">
                  <a:srgbClr val="85C2FF"/>
                </a:gs>
                <a:gs pos="70000">
                  <a:srgbClr val="C4D6EB"/>
                </a:gs>
                <a:gs pos="100000">
                  <a:srgbClr val="FFEBFA"/>
                </a:gs>
              </a:gsLst>
              <a:lin ang="16200000" scaled="0"/>
            </a:gra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2000" b="1" dirty="0" smtClean="0">
                  <a:solidFill>
                    <a:srgbClr val="000000"/>
                  </a:solidFill>
                  <a:latin typeface="Segoe" pitchFamily="34" charset="0"/>
                </a:rPr>
                <a:t>2008 R2</a:t>
              </a:r>
            </a:p>
          </p:txBody>
        </p:sp>
        <p:sp>
          <p:nvSpPr>
            <p:cNvPr id="17" name="Rounded Rectangle 16"/>
            <p:cNvSpPr/>
            <p:nvPr/>
          </p:nvSpPr>
          <p:spPr bwMode="auto">
            <a:xfrm>
              <a:off x="4316072" y="3617344"/>
              <a:ext cx="1984075" cy="491705"/>
            </a:xfrm>
            <a:prstGeom prst="roundRect">
              <a:avLst/>
            </a:prstGeom>
            <a:gradFill>
              <a:gsLst>
                <a:gs pos="0">
                  <a:srgbClr val="5E9EFF"/>
                </a:gs>
                <a:gs pos="39999">
                  <a:srgbClr val="85C2FF"/>
                </a:gs>
                <a:gs pos="70000">
                  <a:srgbClr val="C4D6EB"/>
                </a:gs>
                <a:gs pos="100000">
                  <a:srgbClr val="FFEBFA"/>
                </a:gs>
              </a:gsLst>
              <a:lin ang="16200000" scaled="0"/>
            </a:gra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2000" b="1" dirty="0" smtClean="0">
                  <a:solidFill>
                    <a:srgbClr val="000000"/>
                  </a:solidFill>
                  <a:latin typeface="Segoe" pitchFamily="34" charset="0"/>
                </a:rPr>
                <a:t>2008 R2</a:t>
              </a:r>
            </a:p>
          </p:txBody>
        </p:sp>
        <p:sp>
          <p:nvSpPr>
            <p:cNvPr id="18" name="Rounded Rectangle 17"/>
            <p:cNvSpPr/>
            <p:nvPr/>
          </p:nvSpPr>
          <p:spPr bwMode="auto">
            <a:xfrm>
              <a:off x="4321824" y="4321834"/>
              <a:ext cx="1984075" cy="491705"/>
            </a:xfrm>
            <a:prstGeom prst="roundRect">
              <a:avLst/>
            </a:prstGeom>
            <a:gradFill>
              <a:gsLst>
                <a:gs pos="0">
                  <a:srgbClr val="5E9EFF"/>
                </a:gs>
                <a:gs pos="39999">
                  <a:srgbClr val="85C2FF"/>
                </a:gs>
                <a:gs pos="70000">
                  <a:srgbClr val="C4D6EB"/>
                </a:gs>
                <a:gs pos="100000">
                  <a:srgbClr val="FFEBFA"/>
                </a:gs>
              </a:gsLst>
              <a:lin ang="16200000" scaled="0"/>
            </a:gra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2000" b="1" dirty="0" smtClean="0">
                  <a:solidFill>
                    <a:srgbClr val="000000"/>
                  </a:solidFill>
                  <a:latin typeface="Segoe" pitchFamily="34" charset="0"/>
                </a:rPr>
                <a:t>2008 R2</a:t>
              </a:r>
            </a:p>
          </p:txBody>
        </p:sp>
        <p:sp>
          <p:nvSpPr>
            <p:cNvPr id="19" name="Rounded Rectangle 18"/>
            <p:cNvSpPr/>
            <p:nvPr/>
          </p:nvSpPr>
          <p:spPr bwMode="auto">
            <a:xfrm>
              <a:off x="1291087" y="3602967"/>
              <a:ext cx="1984075" cy="491705"/>
            </a:xfrm>
            <a:prstGeom prst="roundRect">
              <a:avLst/>
            </a:prstGeom>
            <a:solidFill>
              <a:srgbClr val="FF33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2000" b="1" dirty="0" smtClean="0">
                  <a:solidFill>
                    <a:srgbClr val="000000"/>
                  </a:solidFill>
                  <a:latin typeface="Segoe" pitchFamily="34" charset="0"/>
                </a:rPr>
                <a:t>2008</a:t>
              </a:r>
            </a:p>
          </p:txBody>
        </p:sp>
        <p:sp>
          <p:nvSpPr>
            <p:cNvPr id="20" name="Rounded Rectangle 19"/>
            <p:cNvSpPr/>
            <p:nvPr/>
          </p:nvSpPr>
          <p:spPr bwMode="auto">
            <a:xfrm>
              <a:off x="1311215" y="4304582"/>
              <a:ext cx="1984075" cy="491705"/>
            </a:xfrm>
            <a:prstGeom prst="roundRect">
              <a:avLst/>
            </a:prstGeom>
            <a:gradFill>
              <a:gsLst>
                <a:gs pos="0">
                  <a:srgbClr val="5E9EFF"/>
                </a:gs>
                <a:gs pos="39999">
                  <a:srgbClr val="85C2FF"/>
                </a:gs>
                <a:gs pos="70000">
                  <a:srgbClr val="C4D6EB"/>
                </a:gs>
                <a:gs pos="100000">
                  <a:srgbClr val="FFEBFA"/>
                </a:gs>
              </a:gsLst>
              <a:lin ang="16200000" scaled="0"/>
            </a:gradFill>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2000" b="1" dirty="0" smtClean="0">
                  <a:solidFill>
                    <a:srgbClr val="000000"/>
                  </a:solidFill>
                  <a:latin typeface="Segoe" pitchFamily="34" charset="0"/>
                </a:rPr>
                <a:t>2008 R2</a:t>
              </a:r>
            </a:p>
          </p:txBody>
        </p:sp>
        <p:sp>
          <p:nvSpPr>
            <p:cNvPr id="21" name="Right Arrow 20"/>
            <p:cNvSpPr/>
            <p:nvPr/>
          </p:nvSpPr>
          <p:spPr bwMode="auto">
            <a:xfrm>
              <a:off x="3424687" y="3088257"/>
              <a:ext cx="793630" cy="207034"/>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rgbClr val="00B050"/>
                </a:solidFill>
                <a:latin typeface="Segoe" pitchFamily="34" charset="0"/>
              </a:endParaRPr>
            </a:p>
          </p:txBody>
        </p:sp>
        <p:sp>
          <p:nvSpPr>
            <p:cNvPr id="22" name="Right Arrow 21"/>
            <p:cNvSpPr/>
            <p:nvPr/>
          </p:nvSpPr>
          <p:spPr bwMode="auto">
            <a:xfrm>
              <a:off x="3395932" y="3758242"/>
              <a:ext cx="793630" cy="207034"/>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rgbClr val="00B050"/>
                </a:solidFill>
                <a:latin typeface="Segoe" pitchFamily="34" charset="0"/>
              </a:endParaRPr>
            </a:p>
          </p:txBody>
        </p:sp>
        <p:sp>
          <p:nvSpPr>
            <p:cNvPr id="23" name="Right Arrow 22"/>
            <p:cNvSpPr/>
            <p:nvPr/>
          </p:nvSpPr>
          <p:spPr bwMode="auto">
            <a:xfrm>
              <a:off x="3401683" y="4462732"/>
              <a:ext cx="793630" cy="207034"/>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rgbClr val="00B050"/>
                </a:solidFill>
                <a:latin typeface="Segoe" pitchFamily="34" charset="0"/>
              </a:endParaRPr>
            </a:p>
          </p:txBody>
        </p:sp>
      </p:grpSp>
      <p:sp>
        <p:nvSpPr>
          <p:cNvPr id="14" name="Content Placeholder 2"/>
          <p:cNvSpPr txBox="1">
            <a:spLocks/>
          </p:cNvSpPr>
          <p:nvPr/>
        </p:nvSpPr>
        <p:spPr>
          <a:xfrm>
            <a:off x="371475" y="1157621"/>
            <a:ext cx="8380412" cy="3176254"/>
          </a:xfrm>
          <a:prstGeom prst="rect">
            <a:avLst/>
          </a:prstGeom>
        </p:spPr>
        <p:txBody>
          <a:bodyPr vert="horz" wrap="square" lIns="0" tIns="0" rIns="0" bIns="0" rtlCol="0">
            <a:normAutofit/>
          </a:bodyPr>
          <a:lstStyle/>
          <a:p>
            <a:pPr marL="463550" marR="0" lvl="0" indent="-463550" algn="l" defTabSz="914363" rtl="0" eaLnBrk="1" fontAlgn="auto" latinLnBrk="0" hangingPunct="1">
              <a:lnSpc>
                <a:spcPct val="90000"/>
              </a:lnSpc>
              <a:spcBef>
                <a:spcPct val="20000"/>
              </a:spcBef>
              <a:spcAft>
                <a:spcPts val="0"/>
              </a:spcAft>
              <a:buClrTx/>
              <a:buSzPct val="120000"/>
              <a:buFontTx/>
              <a:buBlip>
                <a:blip r:embed="rId3"/>
              </a:buBlip>
              <a:tabLst/>
              <a:defRPr/>
            </a:pPr>
            <a:r>
              <a:rPr lang="zh-CN" altLang="en-US" sz="2800" b="1" dirty="0" smtClean="0">
                <a:solidFill>
                  <a:schemeClr val="accent1"/>
                </a:solidFill>
              </a:rPr>
              <a:t>内置迁移向导</a:t>
            </a:r>
            <a:endParaRPr lang="en-US" altLang="en-US" sz="2800" b="1" dirty="0" smtClean="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迁移</a:t>
            </a:r>
            <a:endParaRPr lang="en-US" dirty="0"/>
          </a:p>
        </p:txBody>
      </p:sp>
      <p:sp>
        <p:nvSpPr>
          <p:cNvPr id="3" name="Content Placeholder 2"/>
          <p:cNvSpPr>
            <a:spLocks noGrp="1"/>
          </p:cNvSpPr>
          <p:nvPr>
            <p:ph idx="1"/>
          </p:nvPr>
        </p:nvSpPr>
        <p:spPr>
          <a:xfrm>
            <a:off x="457200" y="1219200"/>
            <a:ext cx="7809722" cy="5410199"/>
          </a:xfrm>
        </p:spPr>
        <p:txBody>
          <a:bodyPr>
            <a:normAutofit/>
          </a:bodyPr>
          <a:lstStyle/>
          <a:p>
            <a:r>
              <a:rPr lang="zh-CN" altLang="en-US" sz="2800" dirty="0" smtClean="0"/>
              <a:t>迁移向导</a:t>
            </a:r>
            <a:endParaRPr lang="en-US" altLang="zh-CN" sz="2800" dirty="0" smtClean="0"/>
          </a:p>
          <a:p>
            <a:endParaRPr lang="en-US" altLang="zh-CN" sz="2800" dirty="0" smtClean="0"/>
          </a:p>
          <a:p>
            <a:endParaRPr lang="en-US" altLang="zh-CN" sz="2800" dirty="0" smtClean="0"/>
          </a:p>
          <a:p>
            <a:endParaRPr lang="en-US" altLang="zh-CN" sz="2800" dirty="0" smtClean="0"/>
          </a:p>
          <a:p>
            <a:endParaRPr lang="en-US" altLang="zh-CN" sz="2800" dirty="0" smtClean="0"/>
          </a:p>
          <a:p>
            <a:pPr>
              <a:buNone/>
            </a:pPr>
            <a:endParaRPr lang="en-US" altLang="zh-CN" sz="2800" dirty="0" smtClean="0"/>
          </a:p>
          <a:p>
            <a:pPr lvl="0">
              <a:defRPr/>
            </a:pPr>
            <a:r>
              <a:rPr lang="zh-CN" altLang="en-US" sz="2800" dirty="0" smtClean="0"/>
              <a:t>默认群集资源迁移的支持</a:t>
            </a:r>
            <a:endParaRPr lang="en-US" altLang="zh-CN" sz="2800" dirty="0" smtClean="0"/>
          </a:p>
          <a:p>
            <a:pPr lvl="1">
              <a:defRPr/>
            </a:pPr>
            <a:r>
              <a:rPr lang="en-US" altLang="zh-CN" dirty="0" smtClean="0"/>
              <a:t>DFS-N, DHCP, DTC, File Server……</a:t>
            </a:r>
          </a:p>
          <a:p>
            <a:pPr lvl="0">
              <a:defRPr/>
            </a:pPr>
            <a:r>
              <a:rPr lang="zh-CN" altLang="en-US" sz="2800" dirty="0" smtClean="0"/>
              <a:t>独立群集资源迁移的支持</a:t>
            </a:r>
            <a:endParaRPr lang="en-US" altLang="zh-CN" sz="2800" dirty="0" smtClean="0"/>
          </a:p>
          <a:p>
            <a:pPr lvl="1">
              <a:buSzPct val="100000"/>
              <a:defRPr/>
            </a:pPr>
            <a:r>
              <a:rPr lang="en-US" altLang="zh-CN" dirty="0" smtClean="0"/>
              <a:t>Exchange, SQL……</a:t>
            </a:r>
          </a:p>
          <a:p>
            <a:pPr>
              <a:buNone/>
            </a:pPr>
            <a:endParaRPr lang="en-US" sz="2800" dirty="0" smtClean="0"/>
          </a:p>
        </p:txBody>
      </p:sp>
      <p:pic>
        <p:nvPicPr>
          <p:cNvPr id="5" name="Picture 9"/>
          <p:cNvPicPr/>
          <p:nvPr/>
        </p:nvPicPr>
        <p:blipFill>
          <a:blip r:embed="rId3" cstate="print"/>
          <a:srcRect/>
          <a:stretch>
            <a:fillRect/>
          </a:stretch>
        </p:blipFill>
        <p:spPr bwMode="auto">
          <a:xfrm>
            <a:off x="780661" y="1782146"/>
            <a:ext cx="6553200" cy="239796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Oval 56"/>
          <p:cNvSpPr/>
          <p:nvPr/>
        </p:nvSpPr>
        <p:spPr bwMode="auto">
          <a:xfrm>
            <a:off x="333376" y="2352675"/>
            <a:ext cx="7981950" cy="3467100"/>
          </a:xfrm>
          <a:prstGeom prst="ellipse">
            <a:avLst/>
          </a:prstGeom>
          <a:solidFill>
            <a:srgbClr val="00B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7" name="Oval 46"/>
          <p:cNvSpPr/>
          <p:nvPr/>
        </p:nvSpPr>
        <p:spPr bwMode="auto">
          <a:xfrm>
            <a:off x="5031292" y="2371725"/>
            <a:ext cx="3305175" cy="3467100"/>
          </a:xfrm>
          <a:prstGeom prst="ellipse">
            <a:avLst/>
          </a:prstGeom>
          <a:solidFill>
            <a:srgbClr val="00B05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4" name="Oval 43"/>
          <p:cNvSpPr/>
          <p:nvPr/>
        </p:nvSpPr>
        <p:spPr bwMode="auto">
          <a:xfrm>
            <a:off x="411667" y="2324100"/>
            <a:ext cx="3305175" cy="3467100"/>
          </a:xfrm>
          <a:prstGeom prst="ellipse">
            <a:avLst/>
          </a:prstGeom>
          <a:solidFill>
            <a:schemeClr val="accent3">
              <a:lumMod val="60000"/>
              <a:lumOff val="4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 name="Oval 8"/>
          <p:cNvSpPr/>
          <p:nvPr/>
        </p:nvSpPr>
        <p:spPr bwMode="auto">
          <a:xfrm>
            <a:off x="402142" y="2324100"/>
            <a:ext cx="7953375" cy="3467100"/>
          </a:xfrm>
          <a:prstGeom prst="ellipse">
            <a:avLst/>
          </a:prstGeom>
          <a:solidFill>
            <a:schemeClr val="accent3">
              <a:lumMod val="60000"/>
              <a:lumOff val="40000"/>
            </a:schemeClr>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a:xfrm>
            <a:off x="387054" y="228600"/>
            <a:ext cx="8375946" cy="609398"/>
          </a:xfrm>
        </p:spPr>
        <p:txBody>
          <a:bodyPr>
            <a:normAutofit fontScale="90000"/>
          </a:bodyPr>
          <a:lstStyle/>
          <a:p>
            <a:r>
              <a:rPr sz="4400" dirty="0" smtClean="0"/>
              <a:t>" </a:t>
            </a:r>
            <a:r>
              <a:rPr lang="zh-CN" altLang="en-US" sz="4400" dirty="0" smtClean="0"/>
              <a:t>就地迁移</a:t>
            </a:r>
            <a:r>
              <a:rPr sz="4400" dirty="0" smtClean="0"/>
              <a:t>" </a:t>
            </a:r>
            <a:r>
              <a:rPr lang="en-US" sz="4400" dirty="0" smtClean="0"/>
              <a:t>–</a:t>
            </a:r>
            <a:r>
              <a:rPr sz="4400" dirty="0" smtClean="0"/>
              <a:t> </a:t>
            </a:r>
            <a:r>
              <a:rPr lang="zh-CN" altLang="en-US" sz="4400" dirty="0" smtClean="0"/>
              <a:t>重复使用硬件</a:t>
            </a:r>
            <a:endParaRPr lang="en-US" sz="4400" dirty="0"/>
          </a:p>
        </p:txBody>
      </p:sp>
      <p:pic>
        <p:nvPicPr>
          <p:cNvPr id="4" name="Rectangle 24598" descr="Server"/>
          <p:cNvPicPr>
            <a:picLocks noChangeAspect="1" noChangeArrowheads="1"/>
          </p:cNvPicPr>
          <p:nvPr/>
        </p:nvPicPr>
        <p:blipFill>
          <a:blip r:embed="rId4" cstate="print"/>
          <a:srcRect/>
          <a:stretch>
            <a:fillRect/>
          </a:stretch>
        </p:blipFill>
        <p:spPr bwMode="auto">
          <a:xfrm>
            <a:off x="1468942" y="3031753"/>
            <a:ext cx="1428750" cy="195245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8" name="Striped Right Arrow 17"/>
          <p:cNvSpPr/>
          <p:nvPr/>
        </p:nvSpPr>
        <p:spPr bwMode="auto">
          <a:xfrm>
            <a:off x="3507291" y="3952875"/>
            <a:ext cx="2085975" cy="876300"/>
          </a:xfrm>
          <a:prstGeom prst="stripedRightArrow">
            <a:avLst>
              <a:gd name="adj1" fmla="val 36957"/>
              <a:gd name="adj2" fmla="val 73913"/>
            </a:avLst>
          </a:prstGeom>
          <a:solidFill>
            <a:schemeClr val="accent2"/>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0" name="AutoShape 6"/>
          <p:cNvSpPr>
            <a:spLocks noChangeArrowheads="1"/>
          </p:cNvSpPr>
          <p:nvPr/>
        </p:nvSpPr>
        <p:spPr bwMode="auto">
          <a:xfrm flipH="1">
            <a:off x="7429500" y="1684702"/>
            <a:ext cx="1714500" cy="990600"/>
          </a:xfrm>
          <a:prstGeom prst="wedgeEllipseCallout">
            <a:avLst>
              <a:gd name="adj1" fmla="val 59168"/>
              <a:gd name="adj2" fmla="val 117405"/>
            </a:avLst>
          </a:prstGeom>
          <a:ln>
            <a:headEnd/>
            <a:tailEnd/>
          </a:ln>
        </p:spPr>
        <p:style>
          <a:lnRef idx="0">
            <a:schemeClr val="accent5"/>
          </a:lnRef>
          <a:fillRef idx="3">
            <a:schemeClr val="accent5"/>
          </a:fillRef>
          <a:effectRef idx="3">
            <a:schemeClr val="accent5"/>
          </a:effectRef>
          <a:fontRef idx="minor">
            <a:schemeClr val="lt1"/>
          </a:fontRef>
        </p:style>
        <p:txBody>
          <a:bodyPr lIns="91436" tIns="0" rIns="91436" bIns="0"/>
          <a:lstStyle/>
          <a:p>
            <a:pPr algn="ctr">
              <a:defRPr/>
            </a:pPr>
            <a:r>
              <a:rPr lang="en-US" sz="2200" dirty="0" smtClean="0">
                <a:solidFill>
                  <a:schemeClr val="tx1"/>
                </a:solidFill>
                <a:latin typeface="Arial" charset="0"/>
              </a:rPr>
              <a:t>Migrate to me</a:t>
            </a:r>
            <a:endParaRPr lang="en-US" sz="2200" dirty="0">
              <a:solidFill>
                <a:schemeClr val="tx1"/>
              </a:solidFill>
              <a:latin typeface="Arial" charset="0"/>
            </a:endParaRPr>
          </a:p>
        </p:txBody>
      </p:sp>
      <p:sp>
        <p:nvSpPr>
          <p:cNvPr id="3789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89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90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90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47"/>
          <p:cNvGrpSpPr/>
          <p:nvPr/>
        </p:nvGrpSpPr>
        <p:grpSpPr>
          <a:xfrm>
            <a:off x="2419386" y="1796847"/>
            <a:ext cx="1859430" cy="2989004"/>
            <a:chOff x="2379194" y="1796847"/>
            <a:chExt cx="1859430" cy="2989004"/>
          </a:xfrm>
        </p:grpSpPr>
        <p:sp>
          <p:nvSpPr>
            <p:cNvPr id="22" name="Isosceles Triangle 21"/>
            <p:cNvSpPr/>
            <p:nvPr/>
          </p:nvSpPr>
          <p:spPr bwMode="auto">
            <a:xfrm rot="13131517">
              <a:off x="2379194" y="1868768"/>
              <a:ext cx="1006939" cy="2917083"/>
            </a:xfrm>
            <a:prstGeom prst="triangle">
              <a:avLst>
                <a:gd name="adj" fmla="val 53444"/>
              </a:avLst>
            </a:prstGeom>
            <a:gradFill flip="none" rotWithShape="1">
              <a:gsLst>
                <a:gs pos="0">
                  <a:schemeClr val="accent1">
                    <a:lumMod val="60000"/>
                    <a:lumOff val="40000"/>
                  </a:schemeClr>
                </a:gs>
                <a:gs pos="50000">
                  <a:schemeClr val="accent4">
                    <a:lumMod val="20000"/>
                    <a:lumOff val="80000"/>
                    <a:shade val="67500"/>
                    <a:satMod val="115000"/>
                    <a:alpha val="43000"/>
                  </a:schemeClr>
                </a:gs>
                <a:gs pos="100000">
                  <a:schemeClr val="accent4">
                    <a:lumMod val="20000"/>
                    <a:lumOff val="80000"/>
                    <a:shade val="100000"/>
                    <a:satMod val="115000"/>
                    <a:alpha val="0"/>
                  </a:schemeClr>
                </a:gs>
              </a:gsLst>
              <a:lin ang="162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5" name="Group 47"/>
            <p:cNvGrpSpPr/>
            <p:nvPr/>
          </p:nvGrpSpPr>
          <p:grpSpPr>
            <a:xfrm>
              <a:off x="3081540" y="1796847"/>
              <a:ext cx="1157084" cy="1658400"/>
              <a:chOff x="3891165" y="1873047"/>
              <a:chExt cx="1157084" cy="1658400"/>
            </a:xfrm>
          </p:grpSpPr>
          <p:grpSp>
            <p:nvGrpSpPr>
              <p:cNvPr id="6" name="Group 32"/>
              <p:cNvGrpSpPr/>
              <p:nvPr/>
            </p:nvGrpSpPr>
            <p:grpSpPr>
              <a:xfrm>
                <a:off x="3891165" y="1873047"/>
                <a:ext cx="1157084" cy="1658400"/>
                <a:chOff x="4067234" y="5046427"/>
                <a:chExt cx="1157086" cy="1658400"/>
              </a:xfrm>
              <a:solidFill>
                <a:schemeClr val="accent3"/>
              </a:solidFill>
              <a:effectLst/>
            </p:grpSpPr>
            <p:sp>
              <p:nvSpPr>
                <p:cNvPr id="24" name="Rounded Rectangle 23"/>
                <p:cNvSpPr/>
                <p:nvPr/>
              </p:nvSpPr>
              <p:spPr bwMode="auto">
                <a:xfrm>
                  <a:off x="4067234" y="5046427"/>
                  <a:ext cx="1154693" cy="1658400"/>
                </a:xfrm>
                <a:prstGeom prst="roundRect">
                  <a:avLst>
                    <a:gd name="adj" fmla="val 9033"/>
                  </a:avLst>
                </a:prstGeom>
                <a:grp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5" name="TextBox 24"/>
                <p:cNvSpPr txBox="1"/>
                <p:nvPr/>
              </p:nvSpPr>
              <p:spPr>
                <a:xfrm>
                  <a:off x="4090843" y="5084975"/>
                  <a:ext cx="1133477" cy="400110"/>
                </a:xfrm>
                <a:prstGeom prst="rect">
                  <a:avLst/>
                </a:prstGeom>
                <a:grp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rPr>
                    <a:t>HA Apps</a:t>
                  </a:r>
                  <a:endParaRPr lang="en-US" sz="2000" b="1" dirty="0">
                    <a:solidFill>
                      <a:schemeClr val="bg1"/>
                    </a:solidFill>
                    <a:effectLst>
                      <a:outerShdw blurRad="38100" dist="38100" dir="2700000" algn="tl">
                        <a:srgbClr val="000000">
                          <a:alpha val="43137"/>
                        </a:srgbClr>
                      </a:outerShdw>
                    </a:effectLst>
                  </a:endParaRPr>
                </a:p>
              </p:txBody>
            </p:sp>
          </p:grpSp>
          <p:graphicFrame>
            <p:nvGraphicFramePr>
              <p:cNvPr id="37896" name="Object 8"/>
              <p:cNvGraphicFramePr>
                <a:graphicFrameLocks noChangeAspect="1"/>
              </p:cNvGraphicFramePr>
              <p:nvPr/>
            </p:nvGraphicFramePr>
            <p:xfrm>
              <a:off x="3971925" y="2294481"/>
              <a:ext cx="342900" cy="610644"/>
            </p:xfrm>
            <a:graphic>
              <a:graphicData uri="http://schemas.openxmlformats.org/presentationml/2006/ole">
                <p:oleObj spid="_x0000_s156674" name="Visio" r:id="rId5" imgW="694014" imgH="1240155" progId="">
                  <p:embed/>
                </p:oleObj>
              </a:graphicData>
            </a:graphic>
          </p:graphicFrame>
          <p:graphicFrame>
            <p:nvGraphicFramePr>
              <p:cNvPr id="37898" name="Object 10"/>
              <p:cNvGraphicFramePr>
                <a:graphicFrameLocks noChangeAspect="1"/>
              </p:cNvGraphicFramePr>
              <p:nvPr/>
            </p:nvGraphicFramePr>
            <p:xfrm>
              <a:off x="4491038" y="2276475"/>
              <a:ext cx="374404" cy="666749"/>
            </p:xfrm>
            <a:graphic>
              <a:graphicData uri="http://schemas.openxmlformats.org/presentationml/2006/ole">
                <p:oleObj spid="_x0000_s156675" name="Visio" r:id="rId6" imgW="694014" imgH="1240155" progId="">
                  <p:embed/>
                </p:oleObj>
              </a:graphicData>
            </a:graphic>
          </p:graphicFrame>
          <p:graphicFrame>
            <p:nvGraphicFramePr>
              <p:cNvPr id="37900" name="Object 12"/>
              <p:cNvGraphicFramePr>
                <a:graphicFrameLocks noChangeAspect="1"/>
              </p:cNvGraphicFramePr>
              <p:nvPr/>
            </p:nvGraphicFramePr>
            <p:xfrm>
              <a:off x="3953462" y="2867025"/>
              <a:ext cx="342313" cy="609599"/>
            </p:xfrm>
            <a:graphic>
              <a:graphicData uri="http://schemas.openxmlformats.org/presentationml/2006/ole">
                <p:oleObj spid="_x0000_s156676" name="Visio" r:id="rId7" imgW="694014" imgH="1240155" progId="">
                  <p:embed/>
                </p:oleObj>
              </a:graphicData>
            </a:graphic>
          </p:graphicFrame>
          <p:graphicFrame>
            <p:nvGraphicFramePr>
              <p:cNvPr id="37902" name="Object 14"/>
              <p:cNvGraphicFramePr>
                <a:graphicFrameLocks noChangeAspect="1"/>
              </p:cNvGraphicFramePr>
              <p:nvPr/>
            </p:nvGraphicFramePr>
            <p:xfrm>
              <a:off x="4479167" y="2847974"/>
              <a:ext cx="369057" cy="657225"/>
            </p:xfrm>
            <a:graphic>
              <a:graphicData uri="http://schemas.openxmlformats.org/presentationml/2006/ole">
                <p:oleObj spid="_x0000_s156677" name="Visio" r:id="rId8" imgW="694014" imgH="1240155" progId="">
                  <p:embed/>
                </p:oleObj>
              </a:graphicData>
            </a:graphic>
          </p:graphicFrame>
        </p:grpSp>
      </p:grpSp>
      <p:grpSp>
        <p:nvGrpSpPr>
          <p:cNvPr id="7" name="Group 48"/>
          <p:cNvGrpSpPr/>
          <p:nvPr/>
        </p:nvGrpSpPr>
        <p:grpSpPr>
          <a:xfrm>
            <a:off x="4750507" y="1768272"/>
            <a:ext cx="1817014" cy="2804743"/>
            <a:chOff x="4710315" y="1768272"/>
            <a:chExt cx="1817014" cy="2804743"/>
          </a:xfrm>
        </p:grpSpPr>
        <p:sp>
          <p:nvSpPr>
            <p:cNvPr id="21" name="Isosceles Triangle 20"/>
            <p:cNvSpPr/>
            <p:nvPr/>
          </p:nvSpPr>
          <p:spPr bwMode="auto">
            <a:xfrm rot="8414408">
              <a:off x="5745561" y="2082122"/>
              <a:ext cx="781768" cy="2490893"/>
            </a:xfrm>
            <a:prstGeom prst="triangle">
              <a:avLst>
                <a:gd name="adj" fmla="val 72704"/>
              </a:avLst>
            </a:prstGeom>
            <a:gradFill flip="none" rotWithShape="1">
              <a:gsLst>
                <a:gs pos="0">
                  <a:schemeClr val="accent1">
                    <a:lumMod val="60000"/>
                    <a:lumOff val="40000"/>
                  </a:schemeClr>
                </a:gs>
                <a:gs pos="50000">
                  <a:schemeClr val="accent4">
                    <a:lumMod val="20000"/>
                    <a:lumOff val="80000"/>
                    <a:shade val="67500"/>
                    <a:satMod val="115000"/>
                    <a:alpha val="43000"/>
                  </a:schemeClr>
                </a:gs>
                <a:gs pos="100000">
                  <a:schemeClr val="accent4">
                    <a:lumMod val="20000"/>
                    <a:lumOff val="80000"/>
                    <a:shade val="100000"/>
                    <a:satMod val="115000"/>
                    <a:alpha val="0"/>
                  </a:schemeClr>
                </a:gs>
              </a:gsLst>
              <a:lin ang="162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8" name="Group 48"/>
            <p:cNvGrpSpPr/>
            <p:nvPr/>
          </p:nvGrpSpPr>
          <p:grpSpPr>
            <a:xfrm>
              <a:off x="4710315" y="1768272"/>
              <a:ext cx="1157084" cy="1658400"/>
              <a:chOff x="3891165" y="1873047"/>
              <a:chExt cx="1157084" cy="1658400"/>
            </a:xfrm>
          </p:grpSpPr>
          <p:grpSp>
            <p:nvGrpSpPr>
              <p:cNvPr id="10" name="Group 32"/>
              <p:cNvGrpSpPr/>
              <p:nvPr/>
            </p:nvGrpSpPr>
            <p:grpSpPr>
              <a:xfrm>
                <a:off x="3891165" y="1873047"/>
                <a:ext cx="1157084" cy="1658400"/>
                <a:chOff x="4067234" y="5046427"/>
                <a:chExt cx="1157086" cy="1658400"/>
              </a:xfrm>
              <a:solidFill>
                <a:schemeClr val="accent3"/>
              </a:solidFill>
              <a:effectLst/>
            </p:grpSpPr>
            <p:sp>
              <p:nvSpPr>
                <p:cNvPr id="55" name="Rounded Rectangle 54"/>
                <p:cNvSpPr/>
                <p:nvPr/>
              </p:nvSpPr>
              <p:spPr bwMode="auto">
                <a:xfrm>
                  <a:off x="4067234" y="5046427"/>
                  <a:ext cx="1154693" cy="1658400"/>
                </a:xfrm>
                <a:prstGeom prst="roundRect">
                  <a:avLst>
                    <a:gd name="adj" fmla="val 9033"/>
                  </a:avLst>
                </a:prstGeom>
                <a:grp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6" name="TextBox 55"/>
                <p:cNvSpPr txBox="1"/>
                <p:nvPr/>
              </p:nvSpPr>
              <p:spPr>
                <a:xfrm>
                  <a:off x="4090843" y="5084975"/>
                  <a:ext cx="1133477" cy="400110"/>
                </a:xfrm>
                <a:prstGeom prst="rect">
                  <a:avLst/>
                </a:prstGeom>
                <a:grp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rPr>
                    <a:t>HA Apps</a:t>
                  </a:r>
                  <a:endParaRPr lang="en-US" sz="2000" b="1" dirty="0">
                    <a:solidFill>
                      <a:schemeClr val="bg1"/>
                    </a:solidFill>
                    <a:effectLst>
                      <a:outerShdw blurRad="38100" dist="38100" dir="2700000" algn="tl">
                        <a:srgbClr val="000000">
                          <a:alpha val="43137"/>
                        </a:srgbClr>
                      </a:outerShdw>
                    </a:effectLst>
                  </a:endParaRPr>
                </a:p>
              </p:txBody>
            </p:sp>
          </p:grpSp>
          <p:graphicFrame>
            <p:nvGraphicFramePr>
              <p:cNvPr id="51" name="Object 8"/>
              <p:cNvGraphicFramePr>
                <a:graphicFrameLocks noChangeAspect="1"/>
              </p:cNvGraphicFramePr>
              <p:nvPr/>
            </p:nvGraphicFramePr>
            <p:xfrm>
              <a:off x="3971925" y="2294481"/>
              <a:ext cx="342900" cy="610644"/>
            </p:xfrm>
            <a:graphic>
              <a:graphicData uri="http://schemas.openxmlformats.org/presentationml/2006/ole">
                <p:oleObj spid="_x0000_s156678" name="Visio" r:id="rId9" imgW="694014" imgH="1240155" progId="">
                  <p:embed/>
                </p:oleObj>
              </a:graphicData>
            </a:graphic>
          </p:graphicFrame>
          <p:graphicFrame>
            <p:nvGraphicFramePr>
              <p:cNvPr id="52" name="Object 10"/>
              <p:cNvGraphicFramePr>
                <a:graphicFrameLocks noChangeAspect="1"/>
              </p:cNvGraphicFramePr>
              <p:nvPr/>
            </p:nvGraphicFramePr>
            <p:xfrm>
              <a:off x="4491038" y="2276475"/>
              <a:ext cx="374404" cy="666749"/>
            </p:xfrm>
            <a:graphic>
              <a:graphicData uri="http://schemas.openxmlformats.org/presentationml/2006/ole">
                <p:oleObj spid="_x0000_s156679" name="Visio" r:id="rId10" imgW="694014" imgH="1240155" progId="">
                  <p:embed/>
                </p:oleObj>
              </a:graphicData>
            </a:graphic>
          </p:graphicFrame>
          <p:graphicFrame>
            <p:nvGraphicFramePr>
              <p:cNvPr id="53" name="Object 12"/>
              <p:cNvGraphicFramePr>
                <a:graphicFrameLocks noChangeAspect="1"/>
              </p:cNvGraphicFramePr>
              <p:nvPr/>
            </p:nvGraphicFramePr>
            <p:xfrm>
              <a:off x="3953462" y="2867025"/>
              <a:ext cx="342313" cy="609599"/>
            </p:xfrm>
            <a:graphic>
              <a:graphicData uri="http://schemas.openxmlformats.org/presentationml/2006/ole">
                <p:oleObj spid="_x0000_s156680" name="Visio" r:id="rId11" imgW="694014" imgH="1240155" progId="">
                  <p:embed/>
                </p:oleObj>
              </a:graphicData>
            </a:graphic>
          </p:graphicFrame>
          <p:graphicFrame>
            <p:nvGraphicFramePr>
              <p:cNvPr id="54" name="Object 14"/>
              <p:cNvGraphicFramePr>
                <a:graphicFrameLocks noChangeAspect="1"/>
              </p:cNvGraphicFramePr>
              <p:nvPr/>
            </p:nvGraphicFramePr>
            <p:xfrm>
              <a:off x="4479167" y="2847974"/>
              <a:ext cx="369057" cy="657225"/>
            </p:xfrm>
            <a:graphic>
              <a:graphicData uri="http://schemas.openxmlformats.org/presentationml/2006/ole">
                <p:oleObj spid="_x0000_s156681" name="Visio" r:id="rId12" imgW="694014" imgH="1240155" progId="">
                  <p:embed/>
                </p:oleObj>
              </a:graphicData>
            </a:graphic>
          </p:graphicFrame>
        </p:grpSp>
      </p:grpSp>
      <p:pic>
        <p:nvPicPr>
          <p:cNvPr id="39" name="Rectangle 24598" descr="Server"/>
          <p:cNvPicPr>
            <a:picLocks noChangeAspect="1" noChangeArrowheads="1"/>
          </p:cNvPicPr>
          <p:nvPr/>
        </p:nvPicPr>
        <p:blipFill>
          <a:blip r:embed="rId4" cstate="print"/>
          <a:srcRect/>
          <a:stretch>
            <a:fillRect/>
          </a:stretch>
        </p:blipFill>
        <p:spPr bwMode="auto">
          <a:xfrm>
            <a:off x="6279067" y="3098428"/>
            <a:ext cx="1428750" cy="195245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0" name="Picture 21"/>
          <p:cNvPicPr>
            <a:picLocks noChangeAspect="1" noChangeArrowheads="1"/>
          </p:cNvPicPr>
          <p:nvPr/>
        </p:nvPicPr>
        <p:blipFill>
          <a:blip r:embed="rId13"/>
          <a:srcRect/>
          <a:stretch>
            <a:fillRect/>
          </a:stretch>
        </p:blipFill>
        <p:spPr bwMode="auto">
          <a:xfrm>
            <a:off x="1381752" y="5046396"/>
            <a:ext cx="1369228" cy="1032856"/>
          </a:xfrm>
          <a:prstGeom prst="rect">
            <a:avLst/>
          </a:prstGeom>
          <a:noFill/>
          <a:ln w="9525">
            <a:noFill/>
            <a:miter lim="800000"/>
            <a:headEnd/>
            <a:tailEnd/>
          </a:ln>
          <a:effectLst/>
        </p:spPr>
      </p:pic>
      <p:pic>
        <p:nvPicPr>
          <p:cNvPr id="41" name="Picture 40" descr="windows server 2008 R2.jpg"/>
          <p:cNvPicPr>
            <a:picLocks noChangeAspect="1"/>
          </p:cNvPicPr>
          <p:nvPr/>
        </p:nvPicPr>
        <p:blipFill>
          <a:blip r:embed="rId14"/>
          <a:stretch>
            <a:fillRect/>
          </a:stretch>
        </p:blipFill>
        <p:spPr>
          <a:xfrm>
            <a:off x="1375158" y="5019827"/>
            <a:ext cx="1378090" cy="1039541"/>
          </a:xfrm>
          <a:prstGeom prst="rect">
            <a:avLst/>
          </a:prstGeom>
        </p:spPr>
      </p:pic>
      <p:pic>
        <p:nvPicPr>
          <p:cNvPr id="43" name="Picture 21"/>
          <p:cNvPicPr>
            <a:picLocks noChangeAspect="1" noChangeArrowheads="1"/>
          </p:cNvPicPr>
          <p:nvPr/>
        </p:nvPicPr>
        <p:blipFill>
          <a:blip r:embed="rId13"/>
          <a:srcRect/>
          <a:stretch>
            <a:fillRect/>
          </a:stretch>
        </p:blipFill>
        <p:spPr bwMode="auto">
          <a:xfrm>
            <a:off x="6242642" y="5093498"/>
            <a:ext cx="1353911" cy="1021302"/>
          </a:xfrm>
          <a:prstGeom prst="rect">
            <a:avLst/>
          </a:prstGeom>
          <a:noFill/>
          <a:ln w="9525">
            <a:noFill/>
            <a:miter lim="800000"/>
            <a:headEnd/>
            <a:tailEnd/>
          </a:ln>
          <a:effectLst/>
        </p:spPr>
      </p:pic>
      <p:sp>
        <p:nvSpPr>
          <p:cNvPr id="45" name="Striped Right Arrow 44"/>
          <p:cNvSpPr/>
          <p:nvPr/>
        </p:nvSpPr>
        <p:spPr bwMode="auto">
          <a:xfrm rot="16200000">
            <a:off x="7367299" y="3769521"/>
            <a:ext cx="952504" cy="423859"/>
          </a:xfrm>
          <a:prstGeom prst="stripedRightArrow">
            <a:avLst>
              <a:gd name="adj1" fmla="val 36957"/>
              <a:gd name="adj2" fmla="val 73913"/>
            </a:avLst>
          </a:prstGeom>
          <a:solidFill>
            <a:schemeClr val="accent2"/>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46" name="Picture 45" descr="windows server 2008 R2.jpg"/>
          <p:cNvPicPr>
            <a:picLocks noChangeAspect="1"/>
          </p:cNvPicPr>
          <p:nvPr/>
        </p:nvPicPr>
        <p:blipFill>
          <a:blip r:embed="rId14"/>
          <a:stretch>
            <a:fillRect/>
          </a:stretch>
        </p:blipFill>
        <p:spPr>
          <a:xfrm>
            <a:off x="6245574" y="5086503"/>
            <a:ext cx="1356020" cy="1022893"/>
          </a:xfrm>
          <a:prstGeom prst="rect">
            <a:avLst/>
          </a:prstGeom>
        </p:spPr>
      </p:pic>
      <p:sp>
        <p:nvSpPr>
          <p:cNvPr id="50" name="Striped Right Arrow 49"/>
          <p:cNvSpPr/>
          <p:nvPr/>
        </p:nvSpPr>
        <p:spPr bwMode="auto">
          <a:xfrm rot="16200000">
            <a:off x="623598" y="3855246"/>
            <a:ext cx="952504" cy="423859"/>
          </a:xfrm>
          <a:prstGeom prst="stripedRightArrow">
            <a:avLst>
              <a:gd name="adj1" fmla="val 36957"/>
              <a:gd name="adj2" fmla="val 73913"/>
            </a:avLst>
          </a:prstGeom>
          <a:solidFill>
            <a:schemeClr val="accent2"/>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2" name="TextBox 41"/>
          <p:cNvSpPr txBox="1"/>
          <p:nvPr/>
        </p:nvSpPr>
        <p:spPr>
          <a:xfrm>
            <a:off x="3697793" y="5938575"/>
            <a:ext cx="1306286" cy="523220"/>
          </a:xfrm>
          <a:prstGeom prst="rect">
            <a:avLst/>
          </a:prstGeom>
          <a:noFill/>
        </p:spPr>
        <p:txBody>
          <a:bodyPr wrap="square" rtlCol="0">
            <a:spAutoFit/>
          </a:bodyPr>
          <a:lstStyle/>
          <a:p>
            <a:r>
              <a:rPr lang="en-US" sz="2800" dirty="0" smtClean="0"/>
              <a:t>Cluster</a:t>
            </a:r>
            <a:endParaRPr lang="en-US" sz="2800" dirty="0"/>
          </a:p>
        </p:txBody>
      </p:sp>
      <p:sp>
        <p:nvSpPr>
          <p:cNvPr id="58" name="TextBox 57"/>
          <p:cNvSpPr txBox="1"/>
          <p:nvPr/>
        </p:nvSpPr>
        <p:spPr>
          <a:xfrm>
            <a:off x="1458684" y="6111070"/>
            <a:ext cx="1306286" cy="523220"/>
          </a:xfrm>
          <a:prstGeom prst="rect">
            <a:avLst/>
          </a:prstGeom>
          <a:noFill/>
        </p:spPr>
        <p:txBody>
          <a:bodyPr wrap="square" rtlCol="0">
            <a:spAutoFit/>
          </a:bodyPr>
          <a:lstStyle/>
          <a:p>
            <a:r>
              <a:rPr lang="en-US" sz="2800" dirty="0" smtClean="0"/>
              <a:t>Cluster</a:t>
            </a:r>
            <a:endParaRPr lang="en-US" sz="2800" dirty="0"/>
          </a:p>
        </p:txBody>
      </p:sp>
      <p:sp>
        <p:nvSpPr>
          <p:cNvPr id="59" name="TextBox 58"/>
          <p:cNvSpPr txBox="1"/>
          <p:nvPr/>
        </p:nvSpPr>
        <p:spPr>
          <a:xfrm>
            <a:off x="6293618" y="6102698"/>
            <a:ext cx="1306286" cy="523220"/>
          </a:xfrm>
          <a:prstGeom prst="rect">
            <a:avLst/>
          </a:prstGeom>
          <a:noFill/>
        </p:spPr>
        <p:txBody>
          <a:bodyPr wrap="square" rtlCol="0">
            <a:spAutoFit/>
          </a:bodyPr>
          <a:lstStyle/>
          <a:p>
            <a:r>
              <a:rPr lang="en-US" sz="2800" dirty="0" smtClean="0"/>
              <a:t>Cluster</a:t>
            </a:r>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4" presetClass="exit" presetSubtype="16" fill="hold" grpId="0" nodeType="withEffect">
                                  <p:stCondLst>
                                    <p:cond delay="0"/>
                                  </p:stCondLst>
                                  <p:childTnLst>
                                    <p:animEffect transition="out" filter="box(in)">
                                      <p:cBhvr>
                                        <p:cTn id="9" dur="500"/>
                                        <p:tgtEl>
                                          <p:spTgt spid="42"/>
                                        </p:tgtEl>
                                      </p:cBhvr>
                                    </p:animEffect>
                                    <p:set>
                                      <p:cBhvr>
                                        <p:cTn id="10" dur="1" fill="hold">
                                          <p:stCondLst>
                                            <p:cond delay="499"/>
                                          </p:stCondLst>
                                        </p:cTn>
                                        <p:tgtEl>
                                          <p:spTgt spid="42"/>
                                        </p:tgtEl>
                                        <p:attrNameLst>
                                          <p:attrName>style.visibility</p:attrName>
                                        </p:attrNameLst>
                                      </p:cBhvr>
                                      <p:to>
                                        <p:strVal val="hidden"/>
                                      </p:to>
                                    </p:set>
                                  </p:childTnLst>
                                </p:cTn>
                              </p:par>
                            </p:childTnLst>
                          </p:cTn>
                        </p:par>
                        <p:par>
                          <p:cTn id="11" fill="hold">
                            <p:stCondLst>
                              <p:cond delay="500"/>
                            </p:stCondLst>
                            <p:childTnLst>
                              <p:par>
                                <p:cTn id="12" presetID="4" presetClass="entr" presetSubtype="16" fill="hold" grpId="0" nodeType="afterEffect">
                                  <p:stCondLst>
                                    <p:cond delay="1000"/>
                                  </p:stCondLst>
                                  <p:childTnLst>
                                    <p:set>
                                      <p:cBhvr>
                                        <p:cTn id="13" dur="1" fill="hold">
                                          <p:stCondLst>
                                            <p:cond delay="0"/>
                                          </p:stCondLst>
                                        </p:cTn>
                                        <p:tgtEl>
                                          <p:spTgt spid="44"/>
                                        </p:tgtEl>
                                        <p:attrNameLst>
                                          <p:attrName>style.visibility</p:attrName>
                                        </p:attrNameLst>
                                      </p:cBhvr>
                                      <p:to>
                                        <p:strVal val="visible"/>
                                      </p:to>
                                    </p:set>
                                    <p:animEffect transition="in" filter="box(in)">
                                      <p:cBhvr>
                                        <p:cTn id="14" dur="500"/>
                                        <p:tgtEl>
                                          <p:spTgt spid="44"/>
                                        </p:tgtEl>
                                      </p:cBhvr>
                                    </p:animEffect>
                                  </p:childTnLst>
                                </p:cTn>
                              </p:par>
                              <p:par>
                                <p:cTn id="15" presetID="4" presetClass="entr" presetSubtype="16" fill="hold" grpId="0" nodeType="withEffect">
                                  <p:stCondLst>
                                    <p:cond delay="1000"/>
                                  </p:stCondLst>
                                  <p:childTnLst>
                                    <p:set>
                                      <p:cBhvr>
                                        <p:cTn id="16" dur="1" fill="hold">
                                          <p:stCondLst>
                                            <p:cond delay="0"/>
                                          </p:stCondLst>
                                        </p:cTn>
                                        <p:tgtEl>
                                          <p:spTgt spid="58"/>
                                        </p:tgtEl>
                                        <p:attrNameLst>
                                          <p:attrName>style.visibility</p:attrName>
                                        </p:attrNameLst>
                                      </p:cBhvr>
                                      <p:to>
                                        <p:strVal val="visible"/>
                                      </p:to>
                                    </p:set>
                                    <p:animEffect transition="in" filter="box(in)">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down)">
                                      <p:cBhvr>
                                        <p:cTn id="22" dur="1000"/>
                                        <p:tgtEl>
                                          <p:spTgt spid="45"/>
                                        </p:tgtEl>
                                      </p:cBhvr>
                                    </p:animEffect>
                                  </p:childTnLst>
                                </p:cTn>
                              </p:par>
                            </p:childTnLst>
                          </p:cTn>
                        </p:par>
                        <p:par>
                          <p:cTn id="23" fill="hold">
                            <p:stCondLst>
                              <p:cond delay="1000"/>
                            </p:stCondLst>
                            <p:childTnLst>
                              <p:par>
                                <p:cTn id="24" presetID="4" presetClass="exit" presetSubtype="16" fill="hold" nodeType="afterEffect">
                                  <p:stCondLst>
                                    <p:cond delay="1000"/>
                                  </p:stCondLst>
                                  <p:childTnLst>
                                    <p:animEffect transition="out" filter="box(in)">
                                      <p:cBhvr>
                                        <p:cTn id="25" dur="500"/>
                                        <p:tgtEl>
                                          <p:spTgt spid="43"/>
                                        </p:tgtEl>
                                      </p:cBhvr>
                                    </p:animEffect>
                                    <p:set>
                                      <p:cBhvr>
                                        <p:cTn id="26" dur="1" fill="hold">
                                          <p:stCondLst>
                                            <p:cond delay="499"/>
                                          </p:stCondLst>
                                        </p:cTn>
                                        <p:tgtEl>
                                          <p:spTgt spid="43"/>
                                        </p:tgtEl>
                                        <p:attrNameLst>
                                          <p:attrName>style.visibility</p:attrName>
                                        </p:attrNameLst>
                                      </p:cBhvr>
                                      <p:to>
                                        <p:strVal val="hidden"/>
                                      </p:to>
                                    </p:set>
                                  </p:childTnLst>
                                </p:cTn>
                              </p:par>
                              <p:par>
                                <p:cTn id="27" presetID="4" presetClass="entr" presetSubtype="16" fill="hold" nodeType="withEffect">
                                  <p:stCondLst>
                                    <p:cond delay="1000"/>
                                  </p:stCondLst>
                                  <p:childTnLst>
                                    <p:set>
                                      <p:cBhvr>
                                        <p:cTn id="28" dur="1" fill="hold">
                                          <p:stCondLst>
                                            <p:cond delay="0"/>
                                          </p:stCondLst>
                                        </p:cTn>
                                        <p:tgtEl>
                                          <p:spTgt spid="46"/>
                                        </p:tgtEl>
                                        <p:attrNameLst>
                                          <p:attrName>style.visibility</p:attrName>
                                        </p:attrNameLst>
                                      </p:cBhvr>
                                      <p:to>
                                        <p:strVal val="visible"/>
                                      </p:to>
                                    </p:set>
                                    <p:animEffect transition="in" filter="box(in)">
                                      <p:cBhvr>
                                        <p:cTn id="29" dur="5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box(in)">
                                      <p:cBhvr>
                                        <p:cTn id="34" dur="500"/>
                                        <p:tgtEl>
                                          <p:spTgt spid="47"/>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box(in)">
                                      <p:cBhvr>
                                        <p:cTn id="37" dur="500"/>
                                        <p:tgtEl>
                                          <p:spTgt spid="59"/>
                                        </p:tgtEl>
                                      </p:cBhvr>
                                    </p:animEffect>
                                  </p:childTnLst>
                                </p:cTn>
                              </p:par>
                              <p:par>
                                <p:cTn id="38" presetID="4" presetClass="exit" presetSubtype="16" fill="hold" grpId="1" nodeType="withEffect">
                                  <p:stCondLst>
                                    <p:cond delay="0"/>
                                  </p:stCondLst>
                                  <p:childTnLst>
                                    <p:animEffect transition="out" filter="box(in)">
                                      <p:cBhvr>
                                        <p:cTn id="39" dur="500"/>
                                        <p:tgtEl>
                                          <p:spTgt spid="45"/>
                                        </p:tgtEl>
                                      </p:cBhvr>
                                    </p:animEffect>
                                    <p:set>
                                      <p:cBhvr>
                                        <p:cTn id="40" dur="1" fill="hold">
                                          <p:stCondLst>
                                            <p:cond delay="499"/>
                                          </p:stCondLst>
                                        </p:cTn>
                                        <p:tgtEl>
                                          <p:spTgt spid="4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ox(in)">
                                      <p:cBhvr>
                                        <p:cTn id="45" dur="500"/>
                                        <p:tgtEl>
                                          <p:spTgt spid="20"/>
                                        </p:tgtEl>
                                      </p:cBhvr>
                                    </p:animEffect>
                                  </p:childTnLst>
                                </p:cTn>
                              </p:par>
                            </p:childTnLst>
                          </p:cTn>
                        </p:par>
                        <p:par>
                          <p:cTn id="46" fill="hold">
                            <p:stCondLst>
                              <p:cond delay="500"/>
                            </p:stCondLst>
                            <p:childTnLst>
                              <p:par>
                                <p:cTn id="47" presetID="4" presetClass="exit" presetSubtype="16" fill="hold" nodeType="afterEffect">
                                  <p:stCondLst>
                                    <p:cond delay="2000"/>
                                  </p:stCondLst>
                                  <p:childTnLst>
                                    <p:animEffect transition="out" filter="box(in)">
                                      <p:cBhvr>
                                        <p:cTn id="48" dur="500"/>
                                        <p:tgtEl>
                                          <p:spTgt spid="3"/>
                                        </p:tgtEl>
                                      </p:cBhvr>
                                    </p:animEffect>
                                    <p:set>
                                      <p:cBhvr>
                                        <p:cTn id="49" dur="1" fill="hold">
                                          <p:stCondLst>
                                            <p:cond delay="499"/>
                                          </p:stCondLst>
                                        </p:cTn>
                                        <p:tgtEl>
                                          <p:spTgt spid="3"/>
                                        </p:tgtEl>
                                        <p:attrNameLst>
                                          <p:attrName>style.visibility</p:attrName>
                                        </p:attrNameLst>
                                      </p:cBhvr>
                                      <p:to>
                                        <p:strVal val="hidden"/>
                                      </p:to>
                                    </p:set>
                                  </p:childTnLst>
                                </p:cTn>
                              </p:par>
                            </p:childTnLst>
                          </p:cTn>
                        </p:par>
                        <p:par>
                          <p:cTn id="50" fill="hold">
                            <p:stCondLst>
                              <p:cond delay="3000"/>
                            </p:stCondLst>
                            <p:childTnLst>
                              <p:par>
                                <p:cTn id="51" presetID="22" presetClass="entr" presetSubtype="8" fill="hold" grpId="0" nodeType="afterEffect">
                                  <p:stCondLst>
                                    <p:cond delay="200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1000"/>
                                        <p:tgtEl>
                                          <p:spTgt spid="18"/>
                                        </p:tgtEl>
                                      </p:cBhvr>
                                    </p:animEffect>
                                  </p:childTnLst>
                                </p:cTn>
                              </p:par>
                            </p:childTnLst>
                          </p:cTn>
                        </p:par>
                        <p:par>
                          <p:cTn id="54" fill="hold">
                            <p:stCondLst>
                              <p:cond delay="6000"/>
                            </p:stCondLst>
                            <p:childTnLst>
                              <p:par>
                                <p:cTn id="55" presetID="4" presetClass="exit" presetSubtype="16" fill="hold" grpId="1" nodeType="afterEffect">
                                  <p:stCondLst>
                                    <p:cond delay="1000"/>
                                  </p:stCondLst>
                                  <p:childTnLst>
                                    <p:animEffect transition="out" filter="box(in)">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par>
                                <p:cTn id="58" presetID="4" presetClass="exit" presetSubtype="16" fill="hold" grpId="1" nodeType="withEffect">
                                  <p:stCondLst>
                                    <p:cond delay="0"/>
                                  </p:stCondLst>
                                  <p:childTnLst>
                                    <p:animEffect transition="out" filter="box(in)">
                                      <p:cBhvr>
                                        <p:cTn id="59" dur="500"/>
                                        <p:tgtEl>
                                          <p:spTgt spid="20"/>
                                        </p:tgtEl>
                                      </p:cBhvr>
                                    </p:animEffect>
                                    <p:set>
                                      <p:cBhvr>
                                        <p:cTn id="60" dur="1" fill="hold">
                                          <p:stCondLst>
                                            <p:cond delay="499"/>
                                          </p:stCondLst>
                                        </p:cTn>
                                        <p:tgtEl>
                                          <p:spTgt spid="20"/>
                                        </p:tgtEl>
                                        <p:attrNameLst>
                                          <p:attrName>style.visibility</p:attrName>
                                        </p:attrNameLst>
                                      </p:cBhvr>
                                      <p:to>
                                        <p:strVal val="hidden"/>
                                      </p:to>
                                    </p:set>
                                  </p:childTnLst>
                                </p:cTn>
                              </p:par>
                            </p:childTnLst>
                          </p:cTn>
                        </p:par>
                        <p:par>
                          <p:cTn id="61" fill="hold">
                            <p:stCondLst>
                              <p:cond delay="7500"/>
                            </p:stCondLst>
                            <p:childTnLst>
                              <p:par>
                                <p:cTn id="62" presetID="4" presetClass="entr" presetSubtype="16" fill="hold" nodeType="afterEffect">
                                  <p:stCondLst>
                                    <p:cond delay="2000"/>
                                  </p:stCondLst>
                                  <p:childTnLst>
                                    <p:set>
                                      <p:cBhvr>
                                        <p:cTn id="63" dur="1" fill="hold">
                                          <p:stCondLst>
                                            <p:cond delay="0"/>
                                          </p:stCondLst>
                                        </p:cTn>
                                        <p:tgtEl>
                                          <p:spTgt spid="7"/>
                                        </p:tgtEl>
                                        <p:attrNameLst>
                                          <p:attrName>style.visibility</p:attrName>
                                        </p:attrNameLst>
                                      </p:cBhvr>
                                      <p:to>
                                        <p:strVal val="visible"/>
                                      </p:to>
                                    </p:set>
                                    <p:animEffect transition="in" filter="box(in)">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xit" presetSubtype="16" fill="hold" grpId="1" nodeType="clickEffect">
                                  <p:stCondLst>
                                    <p:cond delay="0"/>
                                  </p:stCondLst>
                                  <p:childTnLst>
                                    <p:animEffect transition="out" filter="box(in)">
                                      <p:cBhvr>
                                        <p:cTn id="68" dur="500"/>
                                        <p:tgtEl>
                                          <p:spTgt spid="44"/>
                                        </p:tgtEl>
                                      </p:cBhvr>
                                    </p:animEffect>
                                    <p:set>
                                      <p:cBhvr>
                                        <p:cTn id="69" dur="1" fill="hold">
                                          <p:stCondLst>
                                            <p:cond delay="499"/>
                                          </p:stCondLst>
                                        </p:cTn>
                                        <p:tgtEl>
                                          <p:spTgt spid="44"/>
                                        </p:tgtEl>
                                        <p:attrNameLst>
                                          <p:attrName>style.visibility</p:attrName>
                                        </p:attrNameLst>
                                      </p:cBhvr>
                                      <p:to>
                                        <p:strVal val="hidden"/>
                                      </p:to>
                                    </p:set>
                                  </p:childTnLst>
                                </p:cTn>
                              </p:par>
                              <p:par>
                                <p:cTn id="70" presetID="22" presetClass="entr" presetSubtype="4"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wipe(down)">
                                      <p:cBhvr>
                                        <p:cTn id="72" dur="1000"/>
                                        <p:tgtEl>
                                          <p:spTgt spid="50"/>
                                        </p:tgtEl>
                                      </p:cBhvr>
                                    </p:animEffect>
                                  </p:childTnLst>
                                </p:cTn>
                              </p:par>
                            </p:childTnLst>
                          </p:cTn>
                        </p:par>
                        <p:par>
                          <p:cTn id="73" fill="hold">
                            <p:stCondLst>
                              <p:cond delay="1000"/>
                            </p:stCondLst>
                            <p:childTnLst>
                              <p:par>
                                <p:cTn id="74" presetID="4" presetClass="exit" presetSubtype="16" fill="hold" nodeType="afterEffect">
                                  <p:stCondLst>
                                    <p:cond delay="1000"/>
                                  </p:stCondLst>
                                  <p:childTnLst>
                                    <p:animEffect transition="out" filter="box(in)">
                                      <p:cBhvr>
                                        <p:cTn id="75" dur="500"/>
                                        <p:tgtEl>
                                          <p:spTgt spid="40"/>
                                        </p:tgtEl>
                                      </p:cBhvr>
                                    </p:animEffect>
                                    <p:set>
                                      <p:cBhvr>
                                        <p:cTn id="76" dur="1" fill="hold">
                                          <p:stCondLst>
                                            <p:cond delay="499"/>
                                          </p:stCondLst>
                                        </p:cTn>
                                        <p:tgtEl>
                                          <p:spTgt spid="40"/>
                                        </p:tgtEl>
                                        <p:attrNameLst>
                                          <p:attrName>style.visibility</p:attrName>
                                        </p:attrNameLst>
                                      </p:cBhvr>
                                      <p:to>
                                        <p:strVal val="hidden"/>
                                      </p:to>
                                    </p:set>
                                  </p:childTnLst>
                                </p:cTn>
                              </p:par>
                              <p:par>
                                <p:cTn id="77" presetID="4" presetClass="exit" presetSubtype="16" fill="hold" grpId="1" nodeType="withEffect">
                                  <p:stCondLst>
                                    <p:cond delay="0"/>
                                  </p:stCondLst>
                                  <p:childTnLst>
                                    <p:animEffect transition="out" filter="box(in)">
                                      <p:cBhvr>
                                        <p:cTn id="78" dur="500"/>
                                        <p:tgtEl>
                                          <p:spTgt spid="58"/>
                                        </p:tgtEl>
                                      </p:cBhvr>
                                    </p:animEffect>
                                    <p:set>
                                      <p:cBhvr>
                                        <p:cTn id="79" dur="1" fill="hold">
                                          <p:stCondLst>
                                            <p:cond delay="499"/>
                                          </p:stCondLst>
                                        </p:cTn>
                                        <p:tgtEl>
                                          <p:spTgt spid="58"/>
                                        </p:tgtEl>
                                        <p:attrNameLst>
                                          <p:attrName>style.visibility</p:attrName>
                                        </p:attrNameLst>
                                      </p:cBhvr>
                                      <p:to>
                                        <p:strVal val="hidden"/>
                                      </p:to>
                                    </p:set>
                                  </p:childTnLst>
                                </p:cTn>
                              </p:par>
                              <p:par>
                                <p:cTn id="80" presetID="4" presetClass="entr" presetSubtype="16" fill="hold" nodeType="with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box(in)">
                                      <p:cBhvr>
                                        <p:cTn id="82" dur="500"/>
                                        <p:tgtEl>
                                          <p:spTgt spid="41"/>
                                        </p:tgtEl>
                                      </p:cBhvr>
                                    </p:animEffect>
                                  </p:childTnLst>
                                </p:cTn>
                              </p:par>
                            </p:childTnLst>
                          </p:cTn>
                        </p:par>
                        <p:par>
                          <p:cTn id="83" fill="hold">
                            <p:stCondLst>
                              <p:cond delay="2500"/>
                            </p:stCondLst>
                            <p:childTnLst>
                              <p:par>
                                <p:cTn id="84" presetID="4" presetClass="exit" presetSubtype="16" fill="hold" grpId="1" nodeType="afterEffect">
                                  <p:stCondLst>
                                    <p:cond delay="2000"/>
                                  </p:stCondLst>
                                  <p:childTnLst>
                                    <p:animEffect transition="out" filter="box(in)">
                                      <p:cBhvr>
                                        <p:cTn id="85" dur="500"/>
                                        <p:tgtEl>
                                          <p:spTgt spid="50"/>
                                        </p:tgtEl>
                                      </p:cBhvr>
                                    </p:animEffect>
                                    <p:set>
                                      <p:cBhvr>
                                        <p:cTn id="86" dur="1" fill="hold">
                                          <p:stCondLst>
                                            <p:cond delay="499"/>
                                          </p:stCondLst>
                                        </p:cTn>
                                        <p:tgtEl>
                                          <p:spTgt spid="50"/>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4" presetClass="exit" presetSubtype="16" fill="hold" grpId="1" nodeType="clickEffect">
                                  <p:stCondLst>
                                    <p:cond delay="0"/>
                                  </p:stCondLst>
                                  <p:childTnLst>
                                    <p:animEffect transition="out" filter="box(in)">
                                      <p:cBhvr>
                                        <p:cTn id="90" dur="500"/>
                                        <p:tgtEl>
                                          <p:spTgt spid="47"/>
                                        </p:tgtEl>
                                      </p:cBhvr>
                                    </p:animEffect>
                                    <p:set>
                                      <p:cBhvr>
                                        <p:cTn id="91" dur="1" fill="hold">
                                          <p:stCondLst>
                                            <p:cond delay="499"/>
                                          </p:stCondLst>
                                        </p:cTn>
                                        <p:tgtEl>
                                          <p:spTgt spid="47"/>
                                        </p:tgtEl>
                                        <p:attrNameLst>
                                          <p:attrName>style.visibility</p:attrName>
                                        </p:attrNameLst>
                                      </p:cBhvr>
                                      <p:to>
                                        <p:strVal val="hidden"/>
                                      </p:to>
                                    </p:set>
                                  </p:childTnLst>
                                </p:cTn>
                              </p:par>
                              <p:par>
                                <p:cTn id="92" presetID="4" presetClass="exit" presetSubtype="16" fill="hold" grpId="1" nodeType="withEffect">
                                  <p:stCondLst>
                                    <p:cond delay="0"/>
                                  </p:stCondLst>
                                  <p:childTnLst>
                                    <p:animEffect transition="out" filter="box(in)">
                                      <p:cBhvr>
                                        <p:cTn id="93" dur="500"/>
                                        <p:tgtEl>
                                          <p:spTgt spid="59"/>
                                        </p:tgtEl>
                                      </p:cBhvr>
                                    </p:animEffect>
                                    <p:set>
                                      <p:cBhvr>
                                        <p:cTn id="94" dur="1" fill="hold">
                                          <p:stCondLst>
                                            <p:cond delay="499"/>
                                          </p:stCondLst>
                                        </p:cTn>
                                        <p:tgtEl>
                                          <p:spTgt spid="59"/>
                                        </p:tgtEl>
                                        <p:attrNameLst>
                                          <p:attrName>style.visibility</p:attrName>
                                        </p:attrNameLst>
                                      </p:cBhvr>
                                      <p:to>
                                        <p:strVal val="hidden"/>
                                      </p:to>
                                    </p:set>
                                  </p:childTnLst>
                                </p:cTn>
                              </p:par>
                            </p:childTnLst>
                          </p:cTn>
                        </p:par>
                        <p:par>
                          <p:cTn id="95" fill="hold">
                            <p:stCondLst>
                              <p:cond delay="500"/>
                            </p:stCondLst>
                            <p:childTnLst>
                              <p:par>
                                <p:cTn id="96" presetID="4" presetClass="entr" presetSubtype="16" fill="hold" grpId="0" nodeType="afterEffect">
                                  <p:stCondLst>
                                    <p:cond delay="1000"/>
                                  </p:stCondLst>
                                  <p:childTnLst>
                                    <p:set>
                                      <p:cBhvr>
                                        <p:cTn id="97" dur="1" fill="hold">
                                          <p:stCondLst>
                                            <p:cond delay="0"/>
                                          </p:stCondLst>
                                        </p:cTn>
                                        <p:tgtEl>
                                          <p:spTgt spid="57"/>
                                        </p:tgtEl>
                                        <p:attrNameLst>
                                          <p:attrName>style.visibility</p:attrName>
                                        </p:attrNameLst>
                                      </p:cBhvr>
                                      <p:to>
                                        <p:strVal val="visible"/>
                                      </p:to>
                                    </p:set>
                                    <p:animEffect transition="in" filter="box(in)">
                                      <p:cBhvr>
                                        <p:cTn id="98" dur="500"/>
                                        <p:tgtEl>
                                          <p:spTgt spid="57"/>
                                        </p:tgtEl>
                                      </p:cBhvr>
                                    </p:animEffect>
                                  </p:childTnLst>
                                </p:cTn>
                              </p:par>
                              <p:par>
                                <p:cTn id="99" presetID="4" presetClass="entr" presetSubtype="16" fill="hold" grpId="1" nodeType="withEffect">
                                  <p:stCondLst>
                                    <p:cond delay="1000"/>
                                  </p:stCondLst>
                                  <p:childTnLst>
                                    <p:set>
                                      <p:cBhvr>
                                        <p:cTn id="100" dur="1" fill="hold">
                                          <p:stCondLst>
                                            <p:cond delay="0"/>
                                          </p:stCondLst>
                                        </p:cTn>
                                        <p:tgtEl>
                                          <p:spTgt spid="42"/>
                                        </p:tgtEl>
                                        <p:attrNameLst>
                                          <p:attrName>style.visibility</p:attrName>
                                        </p:attrNameLst>
                                      </p:cBhvr>
                                      <p:to>
                                        <p:strVal val="visible"/>
                                      </p:to>
                                    </p:set>
                                    <p:animEffect transition="in" filter="box(in)">
                                      <p:cBhvr>
                                        <p:cTn id="10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47" grpId="0" animBg="1"/>
      <p:bldP spid="47" grpId="1" animBg="1"/>
      <p:bldP spid="44" grpId="0" animBg="1"/>
      <p:bldP spid="44" grpId="1" animBg="1"/>
      <p:bldP spid="9" grpId="0" animBg="1"/>
      <p:bldP spid="18" grpId="0" animBg="1"/>
      <p:bldP spid="18" grpId="1" animBg="1"/>
      <p:bldP spid="20" grpId="0" animBg="1"/>
      <p:bldP spid="20" grpId="1" animBg="1"/>
      <p:bldP spid="45" grpId="0" animBg="1"/>
      <p:bldP spid="45" grpId="1" animBg="1"/>
      <p:bldP spid="50" grpId="0" animBg="1"/>
      <p:bldP spid="50" grpId="1" animBg="1"/>
      <p:bldP spid="42" grpId="0"/>
      <p:bldP spid="42" grpId="1"/>
      <p:bldP spid="58" grpId="0"/>
      <p:bldP spid="58" grpId="1"/>
      <p:bldP spid="59" grpId="0"/>
      <p:bldP spid="59"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ags/tag2.xml><?xml version="1.0" encoding="utf-8"?>
<p:tagLst xmlns:a="http://schemas.openxmlformats.org/drawingml/2006/main" xmlns:r="http://schemas.openxmlformats.org/officeDocument/2006/relationships" xmlns:p="http://schemas.openxmlformats.org/presentationml/2006/main">
  <p:tag name="TIMING" val="|0"/>
</p:tagLst>
</file>

<file path=ppt/tags/tag3.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TechEd2008_ITPro_4-3">
  <a:themeElements>
    <a:clrScheme name="Custom 1">
      <a:dk1>
        <a:srgbClr val="FFFFFF"/>
      </a:dk1>
      <a:lt1>
        <a:srgbClr val="FFFFFF"/>
      </a:lt1>
      <a:dk2>
        <a:srgbClr val="FFFFFF"/>
      </a:dk2>
      <a:lt2>
        <a:srgbClr val="7F7F7F"/>
      </a:lt2>
      <a:accent1>
        <a:srgbClr val="5EA7EA"/>
      </a:accent1>
      <a:accent2>
        <a:srgbClr val="97D256"/>
      </a:accent2>
      <a:accent3>
        <a:srgbClr val="11508A"/>
      </a:accent3>
      <a:accent4>
        <a:srgbClr val="7F7F7F"/>
      </a:accent4>
      <a:accent5>
        <a:srgbClr val="95337B"/>
      </a:accent5>
      <a:accent6>
        <a:srgbClr val="186CB8"/>
      </a:accent6>
      <a:hlink>
        <a:srgbClr val="19B0E5"/>
      </a:hlink>
      <a:folHlink>
        <a:srgbClr val="186CB8"/>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2.xml><?xml version="1.0" encoding="utf-8"?>
<a:theme xmlns:a="http://schemas.openxmlformats.org/drawingml/2006/main" name="TechEdChina2009_Template_CN">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TechEd2008_ITPro_4-3</Template>
  <TotalTime>0</TotalTime>
  <Words>1451</Words>
  <Application>Microsoft Office PowerPoint</Application>
  <PresentationFormat>全屏显示(4:3)</PresentationFormat>
  <Paragraphs>373</Paragraphs>
  <Slides>40</Slides>
  <Notes>40</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40</vt:i4>
      </vt:variant>
    </vt:vector>
  </HeadingPairs>
  <TitlesOfParts>
    <vt:vector size="43" baseType="lpstr">
      <vt:lpstr>TechEd2008_ITPro_4-3</vt:lpstr>
      <vt:lpstr>TechEdChina2009_Template_CN</vt:lpstr>
      <vt:lpstr>Visio</vt:lpstr>
      <vt:lpstr>幻灯片 1</vt:lpstr>
      <vt:lpstr>幻灯片 2</vt:lpstr>
      <vt:lpstr>议程</vt:lpstr>
      <vt:lpstr>Windows Server 2008 R2 故障转移群集</vt:lpstr>
      <vt:lpstr>增强的验证</vt:lpstr>
      <vt:lpstr>演 示</vt:lpstr>
      <vt:lpstr>迁移 – 我们的升级途径</vt:lpstr>
      <vt:lpstr>迁移</vt:lpstr>
      <vt:lpstr>" 就地迁移" – 重复使用硬件</vt:lpstr>
      <vt:lpstr>只读群集访问</vt:lpstr>
      <vt:lpstr>PowerShell支持</vt:lpstr>
      <vt:lpstr>网络增强</vt:lpstr>
      <vt:lpstr>演 示</vt:lpstr>
      <vt:lpstr>高可用性角色和功能</vt:lpstr>
      <vt:lpstr>DFS-R群集支持</vt:lpstr>
      <vt:lpstr>远程桌面连接代理</vt:lpstr>
      <vt:lpstr>远程桌面连接代理</vt:lpstr>
      <vt:lpstr>打印服务器</vt:lpstr>
      <vt:lpstr>SQL Server 2008</vt:lpstr>
      <vt:lpstr>演 示</vt:lpstr>
      <vt:lpstr>性能计数器</vt:lpstr>
      <vt:lpstr>增强的日志</vt:lpstr>
      <vt:lpstr>监视群集事件</vt:lpstr>
      <vt:lpstr>动态虚拟数据中心愿景</vt:lpstr>
      <vt:lpstr>什么是实时迁移</vt:lpstr>
      <vt:lpstr>实时迁移 </vt:lpstr>
      <vt:lpstr>实时迁移</vt:lpstr>
      <vt:lpstr>SAN管理的复杂性</vt:lpstr>
      <vt:lpstr>群集共享卷(CSV)</vt:lpstr>
      <vt:lpstr>群集共享卷概览</vt:lpstr>
      <vt:lpstr>群集共享卷的兼容性</vt:lpstr>
      <vt:lpstr>群集共享卷的优点</vt:lpstr>
      <vt:lpstr>群集共享卷实现优化的存储规划</vt:lpstr>
      <vt:lpstr>演 示</vt:lpstr>
      <vt:lpstr>Windows Server 2008 R2 NLB增强</vt:lpstr>
      <vt:lpstr>NLB健康感知</vt:lpstr>
      <vt:lpstr>参考资源</vt:lpstr>
      <vt:lpstr>疑问和解答</vt:lpstr>
      <vt:lpstr>幻灯片 39</vt:lpstr>
      <vt:lpstr>幻灯片 40</vt:lpstr>
    </vt:vector>
  </TitlesOfParts>
  <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2009-10-29T03:44:45Z</dcterms:created>
  <dcterms:modified xsi:type="dcterms:W3CDTF">2009-10-29T03:44:52Z</dcterms:modified>
  <cp:contentType/>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