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sldIdLst>
    <p:sldId id="256" r:id="rId2"/>
    <p:sldId id="257" r:id="rId3"/>
    <p:sldId id="276" r:id="rId4"/>
    <p:sldId id="277" r:id="rId5"/>
    <p:sldId id="278" r:id="rId6"/>
    <p:sldId id="279" r:id="rId7"/>
    <p:sldId id="280" r:id="rId8"/>
    <p:sldId id="281" r:id="rId9"/>
    <p:sldId id="282" r:id="rId10"/>
    <p:sldId id="283" r:id="rId11"/>
    <p:sldId id="284" r:id="rId12"/>
    <p:sldId id="295" r:id="rId13"/>
    <p:sldId id="287" r:id="rId14"/>
    <p:sldId id="286" r:id="rId15"/>
    <p:sldId id="288" r:id="rId16"/>
    <p:sldId id="296" r:id="rId17"/>
    <p:sldId id="297" r:id="rId18"/>
    <p:sldId id="293" r:id="rId19"/>
    <p:sldId id="294" r:id="rId20"/>
    <p:sldId id="299" r:id="rId21"/>
    <p:sldId id="300" r:id="rId22"/>
    <p:sldId id="290" r:id="rId23"/>
    <p:sldId id="298" r:id="rId24"/>
    <p:sldId id="291" r:id="rId25"/>
    <p:sldId id="292"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648" y="-10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zh-CN" dirty="0" smtClean="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19.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blogs.msdn.com/stbcblog/"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social.microsoft.com/Forums/zh-CN/categorie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21.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在商务应用中使用</a:t>
            </a:r>
            <a:r>
              <a:rPr lang="en-US" altLang="zh-CN" dirty="0" smtClean="0"/>
              <a:t>Silverlight</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为商务应用完善</a:t>
            </a:r>
            <a:r>
              <a:rPr lang="en-US" altLang="zh-CN" dirty="0" smtClean="0"/>
              <a:t>Silverlight</a:t>
            </a:r>
            <a:endParaRPr lang="en-US" dirty="0"/>
          </a:p>
        </p:txBody>
      </p:sp>
      <p:grpSp>
        <p:nvGrpSpPr>
          <p:cNvPr id="4" name="Group 21"/>
          <p:cNvGrpSpPr>
            <a:grpSpLocks/>
          </p:cNvGrpSpPr>
          <p:nvPr/>
        </p:nvGrpSpPr>
        <p:grpSpPr bwMode="auto">
          <a:xfrm>
            <a:off x="642938" y="4500559"/>
            <a:ext cx="7786687" cy="1500187"/>
            <a:chOff x="642910" y="4500570"/>
            <a:chExt cx="7786742" cy="1500198"/>
          </a:xfrm>
        </p:grpSpPr>
        <p:sp>
          <p:nvSpPr>
            <p:cNvPr id="5" name="Rounded Rectangle 4"/>
            <p:cNvSpPr/>
            <p:nvPr/>
          </p:nvSpPr>
          <p:spPr>
            <a:xfrm>
              <a:off x="642910" y="4500570"/>
              <a:ext cx="7786742" cy="1500198"/>
            </a:xfrm>
            <a:prstGeom prst="roundRect">
              <a:avLst/>
            </a:prstGeom>
          </p:spPr>
          <p:style>
            <a:lnRef idx="1">
              <a:schemeClr val="accent6"/>
            </a:lnRef>
            <a:fillRef idx="3">
              <a:schemeClr val="accent6"/>
            </a:fillRef>
            <a:effectRef idx="2">
              <a:schemeClr val="accent6"/>
            </a:effectRef>
            <a:fontRef idx="minor">
              <a:schemeClr val="lt1"/>
            </a:fontRef>
          </p:style>
          <p:txBody>
            <a:bodyPr/>
            <a:lstStyle/>
            <a:p>
              <a:pPr algn="ctr"/>
              <a:r>
                <a:rPr lang="zh-CN" altLang="en-US" b="1">
                  <a:solidFill>
                    <a:srgbClr val="FFFFFF"/>
                  </a:solidFill>
                  <a:latin typeface="+mj-ea"/>
                  <a:ea typeface="+mj-ea"/>
                  <a:cs typeface="Arial" pitchFamily="34" charset="0"/>
                </a:rPr>
                <a:t>基础平台</a:t>
              </a:r>
            </a:p>
          </p:txBody>
        </p:sp>
        <p:sp>
          <p:nvSpPr>
            <p:cNvPr id="6" name="Rounded Rectangle 5"/>
            <p:cNvSpPr/>
            <p:nvPr/>
          </p:nvSpPr>
          <p:spPr>
            <a:xfrm>
              <a:off x="785786" y="5000636"/>
              <a:ext cx="7500990" cy="428628"/>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dirty="0">
                  <a:solidFill>
                    <a:srgbClr val="000000"/>
                  </a:solidFill>
                  <a:latin typeface="+mj-lt"/>
                  <a:ea typeface="+mj-ea"/>
                  <a:cs typeface="Arial" charset="0"/>
                </a:rPr>
                <a:t>CLR</a:t>
              </a:r>
            </a:p>
          </p:txBody>
        </p:sp>
        <p:sp>
          <p:nvSpPr>
            <p:cNvPr id="7" name="Rounded Rectangle 6"/>
            <p:cNvSpPr/>
            <p:nvPr/>
          </p:nvSpPr>
          <p:spPr>
            <a:xfrm>
              <a:off x="785786" y="5500702"/>
              <a:ext cx="7500990" cy="428628"/>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zh-CN" altLang="en-US" dirty="0">
                  <a:latin typeface="+mj-ea"/>
                  <a:ea typeface="+mj-ea"/>
                </a:rPr>
                <a:t>核心</a:t>
              </a:r>
              <a:r>
                <a:rPr lang="en-US" altLang="zh-CN" dirty="0">
                  <a:latin typeface="+mj-lt"/>
                  <a:ea typeface="+mj-ea"/>
                </a:rPr>
                <a:t>UI</a:t>
              </a:r>
              <a:r>
                <a:rPr lang="zh-CN" altLang="en-US" dirty="0">
                  <a:latin typeface="+mj-ea"/>
                  <a:ea typeface="+mj-ea"/>
                </a:rPr>
                <a:t>引擎</a:t>
              </a:r>
              <a:endParaRPr lang="en-US" dirty="0">
                <a:latin typeface="+mj-ea"/>
                <a:ea typeface="+mj-ea"/>
              </a:endParaRPr>
            </a:p>
          </p:txBody>
        </p:sp>
      </p:grpSp>
      <p:grpSp>
        <p:nvGrpSpPr>
          <p:cNvPr id="8" name="Group 23"/>
          <p:cNvGrpSpPr>
            <a:grpSpLocks/>
          </p:cNvGrpSpPr>
          <p:nvPr/>
        </p:nvGrpSpPr>
        <p:grpSpPr bwMode="auto">
          <a:xfrm>
            <a:off x="642938" y="1357309"/>
            <a:ext cx="7786687" cy="1500187"/>
            <a:chOff x="642910" y="1357298"/>
            <a:chExt cx="7786742" cy="1500198"/>
          </a:xfrm>
        </p:grpSpPr>
        <p:sp>
          <p:nvSpPr>
            <p:cNvPr id="9" name="Rounded Rectangle 8"/>
            <p:cNvSpPr/>
            <p:nvPr/>
          </p:nvSpPr>
          <p:spPr>
            <a:xfrm>
              <a:off x="642910" y="1357298"/>
              <a:ext cx="7786742" cy="1500198"/>
            </a:xfrm>
            <a:prstGeom prst="roundRect">
              <a:avLst/>
            </a:prstGeom>
          </p:spPr>
          <p:style>
            <a:lnRef idx="0">
              <a:schemeClr val="accent3"/>
            </a:lnRef>
            <a:fillRef idx="3">
              <a:schemeClr val="accent3"/>
            </a:fillRef>
            <a:effectRef idx="3">
              <a:schemeClr val="accent3"/>
            </a:effectRef>
            <a:fontRef idx="minor">
              <a:schemeClr val="lt1"/>
            </a:fontRef>
          </p:style>
          <p:txBody>
            <a:bodyPr/>
            <a:lstStyle/>
            <a:p>
              <a:pPr algn="ctr"/>
              <a:r>
                <a:rPr lang="zh-CN" altLang="en-US" b="1">
                  <a:solidFill>
                    <a:srgbClr val="FFFFFF"/>
                  </a:solidFill>
                  <a:latin typeface="+mj-ea"/>
                  <a:ea typeface="+mj-ea"/>
                  <a:cs typeface="Arial" pitchFamily="34" charset="0"/>
                </a:rPr>
                <a:t>业务逻辑框架</a:t>
              </a:r>
            </a:p>
          </p:txBody>
        </p:sp>
        <p:sp>
          <p:nvSpPr>
            <p:cNvPr id="10" name="Rounded Rectangle 9"/>
            <p:cNvSpPr/>
            <p:nvPr/>
          </p:nvSpPr>
          <p:spPr>
            <a:xfrm>
              <a:off x="3786182" y="1785926"/>
              <a:ext cx="1428760" cy="100013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r>
                <a:rPr lang="zh-CN" altLang="en-US">
                  <a:solidFill>
                    <a:srgbClr val="000000"/>
                  </a:solidFill>
                  <a:latin typeface="+mj-ea"/>
                  <a:ea typeface="+mj-ea"/>
                  <a:cs typeface="Arial" pitchFamily="34" charset="0"/>
                </a:rPr>
                <a:t>数据加载</a:t>
              </a:r>
            </a:p>
          </p:txBody>
        </p:sp>
        <p:sp>
          <p:nvSpPr>
            <p:cNvPr id="11" name="Rounded Rectangle 10"/>
            <p:cNvSpPr/>
            <p:nvPr/>
          </p:nvSpPr>
          <p:spPr>
            <a:xfrm>
              <a:off x="2285984" y="1785926"/>
              <a:ext cx="1428760" cy="100013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r>
                <a:rPr lang="zh-CN" altLang="en-US">
                  <a:solidFill>
                    <a:srgbClr val="000000"/>
                  </a:solidFill>
                  <a:latin typeface="+mj-ea"/>
                  <a:ea typeface="+mj-ea"/>
                  <a:cs typeface="Arial" pitchFamily="34" charset="0"/>
                </a:rPr>
                <a:t>数据验证</a:t>
              </a:r>
              <a:endParaRPr lang="en-US" altLang="zh-CN">
                <a:solidFill>
                  <a:srgbClr val="000000"/>
                </a:solidFill>
                <a:latin typeface="+mj-ea"/>
                <a:ea typeface="+mj-ea"/>
                <a:cs typeface="Arial" pitchFamily="34" charset="0"/>
              </a:endParaRPr>
            </a:p>
          </p:txBody>
        </p:sp>
        <p:sp>
          <p:nvSpPr>
            <p:cNvPr id="12" name="Rounded Rectangle 11"/>
            <p:cNvSpPr/>
            <p:nvPr/>
          </p:nvSpPr>
          <p:spPr>
            <a:xfrm>
              <a:off x="785786" y="1785926"/>
              <a:ext cx="1428760" cy="100013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zh-CN" altLang="en-US">
                  <a:solidFill>
                    <a:srgbClr val="000000"/>
                  </a:solidFill>
                  <a:latin typeface="+mj-ea"/>
                  <a:ea typeface="+mj-ea"/>
                  <a:cs typeface="Arial" charset="0"/>
                </a:rPr>
                <a:t>业务逻辑</a:t>
              </a:r>
            </a:p>
          </p:txBody>
        </p:sp>
        <p:sp>
          <p:nvSpPr>
            <p:cNvPr id="13" name="Rounded Rectangle 12"/>
            <p:cNvSpPr/>
            <p:nvPr/>
          </p:nvSpPr>
          <p:spPr>
            <a:xfrm>
              <a:off x="5286380" y="1785926"/>
              <a:ext cx="1428760" cy="100013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r>
                <a:rPr lang="zh-CN" altLang="en-US">
                  <a:solidFill>
                    <a:srgbClr val="000000"/>
                  </a:solidFill>
                  <a:latin typeface="+mj-ea"/>
                  <a:ea typeface="+mj-ea"/>
                  <a:cs typeface="Arial" pitchFamily="34" charset="0"/>
                </a:rPr>
                <a:t>应用服务</a:t>
              </a:r>
            </a:p>
          </p:txBody>
        </p:sp>
        <p:sp>
          <p:nvSpPr>
            <p:cNvPr id="14" name="Rounded Rectangle 13"/>
            <p:cNvSpPr/>
            <p:nvPr/>
          </p:nvSpPr>
          <p:spPr>
            <a:xfrm>
              <a:off x="6786578" y="1785926"/>
              <a:ext cx="1428760" cy="100013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r>
                <a:rPr lang="zh-CN" altLang="en-US">
                  <a:solidFill>
                    <a:srgbClr val="000000"/>
                  </a:solidFill>
                  <a:latin typeface="+mj-ea"/>
                  <a:ea typeface="+mj-ea"/>
                  <a:cs typeface="Arial" pitchFamily="34" charset="0"/>
                </a:rPr>
                <a:t>业务控件</a:t>
              </a:r>
            </a:p>
          </p:txBody>
        </p:sp>
      </p:grpSp>
      <p:grpSp>
        <p:nvGrpSpPr>
          <p:cNvPr id="23" name="Group 22"/>
          <p:cNvGrpSpPr/>
          <p:nvPr/>
        </p:nvGrpSpPr>
        <p:grpSpPr>
          <a:xfrm>
            <a:off x="642938" y="2928934"/>
            <a:ext cx="7786687" cy="1500187"/>
            <a:chOff x="642938" y="2928938"/>
            <a:chExt cx="7786687" cy="1500187"/>
          </a:xfrm>
        </p:grpSpPr>
        <p:sp>
          <p:nvSpPr>
            <p:cNvPr id="16" name="Rounded Rectangle 15"/>
            <p:cNvSpPr/>
            <p:nvPr/>
          </p:nvSpPr>
          <p:spPr bwMode="auto">
            <a:xfrm>
              <a:off x="642938" y="2928938"/>
              <a:ext cx="7786687" cy="1500187"/>
            </a:xfrm>
            <a:prstGeom prst="roundRect">
              <a:avLst/>
            </a:prstGeom>
          </p:spPr>
          <p:style>
            <a:lnRef idx="1">
              <a:schemeClr val="accent1"/>
            </a:lnRef>
            <a:fillRef idx="3">
              <a:schemeClr val="accent1"/>
            </a:fillRef>
            <a:effectRef idx="2">
              <a:schemeClr val="accent1"/>
            </a:effectRef>
            <a:fontRef idx="minor">
              <a:schemeClr val="lt1"/>
            </a:fontRef>
          </p:style>
          <p:txBody>
            <a:bodyPr/>
            <a:lstStyle/>
            <a:p>
              <a:pPr algn="ctr"/>
              <a:r>
                <a:rPr lang="zh-CN" altLang="en-US" b="1">
                  <a:solidFill>
                    <a:srgbClr val="FFFFFF"/>
                  </a:solidFill>
                  <a:latin typeface="+mj-ea"/>
                  <a:ea typeface="+mj-ea"/>
                  <a:cs typeface="Arial" pitchFamily="34" charset="0"/>
                </a:rPr>
                <a:t>基础框架</a:t>
              </a:r>
            </a:p>
          </p:txBody>
        </p:sp>
        <p:sp>
          <p:nvSpPr>
            <p:cNvPr id="17" name="Rounded Rectangle 16"/>
            <p:cNvSpPr/>
            <p:nvPr/>
          </p:nvSpPr>
          <p:spPr bwMode="auto">
            <a:xfrm>
              <a:off x="3786188" y="3357563"/>
              <a:ext cx="1428750" cy="4286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a:solidFill>
                    <a:srgbClr val="000000"/>
                  </a:solidFill>
                  <a:latin typeface="+mj-ea"/>
                  <a:ea typeface="+mj-ea"/>
                  <a:cs typeface="Arial" charset="0"/>
                </a:rPr>
                <a:t>控件</a:t>
              </a:r>
            </a:p>
          </p:txBody>
        </p:sp>
        <p:sp>
          <p:nvSpPr>
            <p:cNvPr id="18" name="Rounded Rectangle 17"/>
            <p:cNvSpPr/>
            <p:nvPr/>
          </p:nvSpPr>
          <p:spPr bwMode="auto">
            <a:xfrm>
              <a:off x="2286000" y="3357563"/>
              <a:ext cx="1428750" cy="10001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dirty="0">
                  <a:solidFill>
                    <a:srgbClr val="000000"/>
                  </a:solidFill>
                  <a:latin typeface="+mj-ea"/>
                  <a:ea typeface="+mj-ea"/>
                  <a:cs typeface="Arial" pitchFamily="34" charset="0"/>
                </a:rPr>
                <a:t>数据处理</a:t>
              </a:r>
              <a:endParaRPr lang="en-US" altLang="zh-CN" dirty="0">
                <a:solidFill>
                  <a:srgbClr val="000000"/>
                </a:solidFill>
                <a:latin typeface="+mj-ea"/>
                <a:ea typeface="+mj-ea"/>
                <a:cs typeface="Arial" pitchFamily="34" charset="0"/>
              </a:endParaRPr>
            </a:p>
            <a:p>
              <a:pPr>
                <a:buFont typeface="Arial" pitchFamily="34" charset="0"/>
                <a:buChar char="•"/>
              </a:pPr>
              <a:r>
                <a:rPr lang="zh-CN" altLang="en-US" dirty="0">
                  <a:solidFill>
                    <a:srgbClr val="000000"/>
                  </a:solidFill>
                  <a:latin typeface="+mj-ea"/>
                  <a:ea typeface="+mj-ea"/>
                  <a:cs typeface="Arial" pitchFamily="34" charset="0"/>
                </a:rPr>
                <a:t> </a:t>
              </a:r>
              <a:r>
                <a:rPr lang="en-US" altLang="zh-CN" dirty="0">
                  <a:solidFill>
                    <a:srgbClr val="000000"/>
                  </a:solidFill>
                  <a:latin typeface="+mj-lt"/>
                  <a:ea typeface="+mj-ea"/>
                  <a:cs typeface="Arial" pitchFamily="34" charset="0"/>
                </a:rPr>
                <a:t>XML</a:t>
              </a:r>
            </a:p>
            <a:p>
              <a:pPr>
                <a:buFont typeface="Arial" pitchFamily="34" charset="0"/>
                <a:buChar char="•"/>
              </a:pPr>
              <a:r>
                <a:rPr lang="zh-CN" altLang="en-US" dirty="0">
                  <a:solidFill>
                    <a:srgbClr val="000000"/>
                  </a:solidFill>
                  <a:latin typeface="+mj-lt"/>
                  <a:ea typeface="+mj-ea"/>
                  <a:cs typeface="Arial" pitchFamily="34" charset="0"/>
                </a:rPr>
                <a:t> </a:t>
              </a:r>
              <a:r>
                <a:rPr lang="en-US" altLang="zh-CN" dirty="0">
                  <a:solidFill>
                    <a:srgbClr val="000000"/>
                  </a:solidFill>
                  <a:latin typeface="+mj-lt"/>
                  <a:ea typeface="+mj-ea"/>
                  <a:cs typeface="Arial" pitchFamily="34" charset="0"/>
                </a:rPr>
                <a:t>LINQ</a:t>
              </a:r>
            </a:p>
          </p:txBody>
        </p:sp>
        <p:sp>
          <p:nvSpPr>
            <p:cNvPr id="19" name="Rounded Rectangle 18"/>
            <p:cNvSpPr/>
            <p:nvPr/>
          </p:nvSpPr>
          <p:spPr bwMode="auto">
            <a:xfrm>
              <a:off x="785813" y="3357563"/>
              <a:ext cx="1428750" cy="10001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a:solidFill>
                    <a:srgbClr val="000000"/>
                  </a:solidFill>
                  <a:latin typeface="+mj-ea"/>
                  <a:ea typeface="+mj-ea"/>
                  <a:cs typeface="Arial" pitchFamily="34" charset="0"/>
                </a:rPr>
                <a:t>网络 </a:t>
              </a:r>
              <a:r>
                <a:rPr lang="en-US" altLang="zh-CN">
                  <a:solidFill>
                    <a:srgbClr val="000000"/>
                  </a:solidFill>
                  <a:latin typeface="+mj-ea"/>
                  <a:ea typeface="+mj-ea"/>
                  <a:cs typeface="Arial" pitchFamily="34" charset="0"/>
                </a:rPr>
                <a:t>/</a:t>
              </a:r>
              <a:r>
                <a:rPr lang="zh-CN" altLang="en-US">
                  <a:solidFill>
                    <a:srgbClr val="000000"/>
                  </a:solidFill>
                  <a:latin typeface="+mj-ea"/>
                  <a:ea typeface="+mj-ea"/>
                  <a:cs typeface="Arial" pitchFamily="34" charset="0"/>
                </a:rPr>
                <a:t> 服务</a:t>
              </a:r>
            </a:p>
          </p:txBody>
        </p:sp>
        <p:sp>
          <p:nvSpPr>
            <p:cNvPr id="20" name="Rounded Rectangle 19"/>
            <p:cNvSpPr/>
            <p:nvPr/>
          </p:nvSpPr>
          <p:spPr bwMode="auto">
            <a:xfrm>
              <a:off x="5286375" y="3357563"/>
              <a:ext cx="1428750" cy="10001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a:solidFill>
                    <a:srgbClr val="000000"/>
                  </a:solidFill>
                  <a:latin typeface="+mj-ea"/>
                  <a:ea typeface="+mj-ea"/>
                  <a:cs typeface="Arial" pitchFamily="34" charset="0"/>
                </a:rPr>
                <a:t>数据绑定</a:t>
              </a:r>
            </a:p>
          </p:txBody>
        </p:sp>
        <p:sp>
          <p:nvSpPr>
            <p:cNvPr id="21" name="Rounded Rectangle 20"/>
            <p:cNvSpPr/>
            <p:nvPr/>
          </p:nvSpPr>
          <p:spPr bwMode="auto">
            <a:xfrm>
              <a:off x="3786188" y="3857625"/>
              <a:ext cx="1428750" cy="4286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a:solidFill>
                    <a:srgbClr val="000000"/>
                  </a:solidFill>
                  <a:latin typeface="+mj-ea"/>
                  <a:ea typeface="+mj-ea"/>
                  <a:cs typeface="Arial" charset="0"/>
                </a:rPr>
                <a:t>控件模型</a:t>
              </a:r>
            </a:p>
          </p:txBody>
        </p:sp>
        <p:sp>
          <p:nvSpPr>
            <p:cNvPr id="22" name="Rounded Rectangle 21"/>
            <p:cNvSpPr/>
            <p:nvPr/>
          </p:nvSpPr>
          <p:spPr>
            <a:xfrm>
              <a:off x="6786563" y="3357563"/>
              <a:ext cx="1428750" cy="10001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dirty="0">
                  <a:solidFill>
                    <a:srgbClr val="000000"/>
                  </a:solidFill>
                  <a:latin typeface="+mj-ea"/>
                  <a:ea typeface="+mj-ea"/>
                  <a:cs typeface="Arial" pitchFamily="34" charset="0"/>
                </a:rPr>
                <a:t>导航</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简化</a:t>
            </a:r>
            <a:r>
              <a:rPr lang="en-US" altLang="zh-CN" dirty="0" smtClean="0"/>
              <a:t>N</a:t>
            </a:r>
            <a:r>
              <a:rPr lang="zh-CN" altLang="en-US" dirty="0" smtClean="0"/>
              <a:t>层结构的开发</a:t>
            </a:r>
            <a:endParaRPr lang="en-US" dirty="0"/>
          </a:p>
        </p:txBody>
      </p:sp>
      <p:sp>
        <p:nvSpPr>
          <p:cNvPr id="30" name="Content Placeholder 2"/>
          <p:cNvSpPr>
            <a:spLocks noGrp="1"/>
          </p:cNvSpPr>
          <p:nvPr>
            <p:ph idx="1"/>
          </p:nvPr>
        </p:nvSpPr>
        <p:spPr>
          <a:xfrm>
            <a:off x="381000" y="2505060"/>
            <a:ext cx="8229600" cy="3968785"/>
          </a:xfrm>
        </p:spPr>
        <p:txBody>
          <a:bodyPr>
            <a:normAutofit fontScale="92500" lnSpcReduction="10000"/>
          </a:bodyPr>
          <a:lstStyle/>
          <a:p>
            <a:pPr marL="514350" indent="-514350">
              <a:buFont typeface="+mj-lt"/>
              <a:buAutoNum type="arabicPeriod"/>
            </a:pPr>
            <a:r>
              <a:rPr lang="zh-CN" altLang="en-US" sz="2400" dirty="0" smtClean="0">
                <a:latin typeface="+mj-ea"/>
                <a:ea typeface="+mj-ea"/>
              </a:rPr>
              <a:t>创建 </a:t>
            </a:r>
            <a:r>
              <a:rPr lang="en-US" altLang="zh-CN" sz="2400" dirty="0" smtClean="0">
                <a:latin typeface="+mj-ea"/>
                <a:ea typeface="+mj-ea"/>
              </a:rPr>
              <a:t>/</a:t>
            </a:r>
            <a:r>
              <a:rPr lang="zh-CN" altLang="en-US" sz="2400" dirty="0" smtClean="0">
                <a:latin typeface="+mj-ea"/>
                <a:ea typeface="+mj-ea"/>
              </a:rPr>
              <a:t> 连接数据库</a:t>
            </a:r>
            <a:endParaRPr lang="en-US" sz="2400" dirty="0" smtClean="0">
              <a:latin typeface="+mj-ea"/>
              <a:ea typeface="+mj-ea"/>
            </a:endParaRPr>
          </a:p>
          <a:p>
            <a:pPr marL="514350" indent="-514350">
              <a:buFont typeface="+mj-lt"/>
              <a:buAutoNum type="arabicPeriod"/>
            </a:pPr>
            <a:r>
              <a:rPr lang="zh-CN" altLang="en-US" sz="2400" dirty="0" smtClean="0">
                <a:latin typeface="+mj-ea"/>
                <a:ea typeface="+mj-ea"/>
              </a:rPr>
              <a:t>创建数据源 </a:t>
            </a:r>
            <a:r>
              <a:rPr lang="en-US" altLang="zh-CN" sz="2400" dirty="0" smtClean="0">
                <a:latin typeface="+mj-ea"/>
                <a:ea typeface="+mj-ea"/>
              </a:rPr>
              <a:t>/</a:t>
            </a:r>
            <a:r>
              <a:rPr lang="zh-CN" altLang="en-US" sz="2400" dirty="0" smtClean="0">
                <a:latin typeface="+mj-ea"/>
                <a:ea typeface="+mj-ea"/>
              </a:rPr>
              <a:t> 数据访问层 </a:t>
            </a:r>
            <a:r>
              <a:rPr lang="en-US" altLang="zh-CN" sz="2400" dirty="0" smtClean="0">
                <a:latin typeface="+mj-ea"/>
                <a:ea typeface="+mj-ea"/>
              </a:rPr>
              <a:t>(DAL)</a:t>
            </a:r>
          </a:p>
          <a:p>
            <a:pPr marL="514350" indent="-514350">
              <a:buFont typeface="+mj-lt"/>
              <a:buAutoNum type="arabicPeriod"/>
            </a:pPr>
            <a:r>
              <a:rPr lang="zh-CN" altLang="en-US" sz="2400" dirty="0" smtClean="0">
                <a:latin typeface="+mj-ea"/>
                <a:ea typeface="+mj-ea"/>
              </a:rPr>
              <a:t>编写服务器端的验证逻辑</a:t>
            </a:r>
            <a:endParaRPr lang="en-US" sz="2400" dirty="0" smtClean="0">
              <a:latin typeface="+mj-ea"/>
              <a:ea typeface="+mj-ea"/>
            </a:endParaRPr>
          </a:p>
          <a:p>
            <a:pPr marL="514350" indent="-514350">
              <a:buFont typeface="+mj-lt"/>
              <a:buAutoNum type="arabicPeriod"/>
            </a:pPr>
            <a:r>
              <a:rPr lang="zh-CN" altLang="en-US" sz="2400" dirty="0" smtClean="0">
                <a:latin typeface="+mj-ea"/>
                <a:ea typeface="+mj-ea"/>
              </a:rPr>
              <a:t>创建服务封送数据</a:t>
            </a:r>
            <a:endParaRPr lang="en-US" sz="2400" dirty="0" smtClean="0">
              <a:latin typeface="+mj-ea"/>
              <a:ea typeface="+mj-ea"/>
            </a:endParaRPr>
          </a:p>
          <a:p>
            <a:pPr marL="514350" indent="-514350">
              <a:buFont typeface="+mj-lt"/>
              <a:buAutoNum type="arabicPeriod"/>
            </a:pPr>
            <a:r>
              <a:rPr lang="zh-CN" altLang="en-US" sz="2400" dirty="0" smtClean="0">
                <a:latin typeface="+mj-ea"/>
                <a:ea typeface="+mj-ea"/>
              </a:rPr>
              <a:t>在客户端项目中加入服务引用</a:t>
            </a:r>
            <a:endParaRPr lang="en-US" sz="2400" dirty="0" smtClean="0">
              <a:latin typeface="+mj-ea"/>
              <a:ea typeface="+mj-ea"/>
            </a:endParaRPr>
          </a:p>
          <a:p>
            <a:pPr marL="514350" indent="-514350">
              <a:buFont typeface="+mj-lt"/>
              <a:buAutoNum type="arabicPeriod"/>
            </a:pPr>
            <a:r>
              <a:rPr lang="zh-CN" altLang="en-US" sz="2400" dirty="0" smtClean="0">
                <a:latin typeface="+mj-ea"/>
                <a:ea typeface="+mj-ea"/>
              </a:rPr>
              <a:t>构建</a:t>
            </a:r>
            <a:r>
              <a:rPr lang="en-US" altLang="zh-CN" sz="2400" dirty="0" smtClean="0">
                <a:latin typeface="+mj-ea"/>
                <a:ea typeface="+mj-ea"/>
              </a:rPr>
              <a:t>UI</a:t>
            </a:r>
            <a:endParaRPr lang="en-US" sz="2400" dirty="0" smtClean="0">
              <a:latin typeface="+mj-ea"/>
              <a:ea typeface="+mj-ea"/>
            </a:endParaRPr>
          </a:p>
          <a:p>
            <a:pPr marL="514350" indent="-514350">
              <a:buFont typeface="+mj-lt"/>
              <a:buAutoNum type="arabicPeriod"/>
            </a:pPr>
            <a:r>
              <a:rPr lang="zh-CN" altLang="en-US" sz="2400" dirty="0" smtClean="0">
                <a:latin typeface="+mj-ea"/>
                <a:ea typeface="+mj-ea"/>
              </a:rPr>
              <a:t>在</a:t>
            </a:r>
            <a:r>
              <a:rPr lang="en-US" altLang="zh-CN" sz="2400" dirty="0" smtClean="0">
                <a:latin typeface="+mj-ea"/>
                <a:ea typeface="+mj-ea"/>
              </a:rPr>
              <a:t>UI</a:t>
            </a:r>
            <a:r>
              <a:rPr lang="zh-CN" altLang="en-US" sz="2400" dirty="0" smtClean="0">
                <a:latin typeface="+mj-ea"/>
                <a:ea typeface="+mj-ea"/>
              </a:rPr>
              <a:t>中绑定数据结果</a:t>
            </a:r>
            <a:r>
              <a:rPr lang="en-US" sz="2400" dirty="0" smtClean="0">
                <a:latin typeface="+mj-ea"/>
                <a:ea typeface="+mj-ea"/>
              </a:rPr>
              <a:t>  </a:t>
            </a:r>
          </a:p>
          <a:p>
            <a:pPr marL="514350" indent="-514350">
              <a:buFont typeface="+mj-lt"/>
              <a:buAutoNum type="arabicPeriod"/>
            </a:pPr>
            <a:r>
              <a:rPr lang="zh-CN" altLang="en-US" sz="2400" dirty="0" smtClean="0">
                <a:latin typeface="+mj-ea"/>
                <a:ea typeface="+mj-ea"/>
              </a:rPr>
              <a:t>构建数据更新机制并使用</a:t>
            </a:r>
            <a:endParaRPr lang="en-US" altLang="zh-CN" sz="2400" dirty="0" smtClean="0">
              <a:latin typeface="+mj-ea"/>
              <a:ea typeface="+mj-ea"/>
            </a:endParaRPr>
          </a:p>
          <a:p>
            <a:pPr marL="514350" indent="-514350">
              <a:buFont typeface="+mj-lt"/>
              <a:buAutoNum type="arabicPeriod"/>
            </a:pPr>
            <a:r>
              <a:rPr lang="zh-CN" altLang="en-US" sz="2400" dirty="0" smtClean="0">
                <a:latin typeface="+mj-ea"/>
                <a:ea typeface="+mj-ea"/>
              </a:rPr>
              <a:t>添加数据分类、分页、数据验证、测试</a:t>
            </a:r>
            <a:r>
              <a:rPr lang="en-US" altLang="zh-CN" sz="2400" dirty="0" smtClean="0">
                <a:latin typeface="+mj-ea"/>
                <a:ea typeface="+mj-ea"/>
              </a:rPr>
              <a:t>……</a:t>
            </a:r>
            <a:endParaRPr lang="en-US" altLang="en-US" sz="2400" dirty="0" smtClean="0">
              <a:latin typeface="+mj-ea"/>
              <a:ea typeface="+mj-ea"/>
            </a:endParaRPr>
          </a:p>
          <a:p>
            <a:pPr marL="514350" indent="-514350">
              <a:buFont typeface="+mj-lt"/>
              <a:buAutoNum type="arabicPeriod"/>
            </a:pPr>
            <a:r>
              <a:rPr lang="zh-CN" altLang="en-US" sz="2400" dirty="0" smtClean="0">
                <a:latin typeface="+mj-ea"/>
                <a:ea typeface="+mj-ea"/>
              </a:rPr>
              <a:t>最后，在客户端加入业务逻辑</a:t>
            </a:r>
            <a:endParaRPr lang="en-US" altLang="en-US" sz="2400" dirty="0" smtClean="0">
              <a:latin typeface="+mj-ea"/>
              <a:ea typeface="+mj-ea"/>
            </a:endParaRPr>
          </a:p>
          <a:p>
            <a:endParaRPr lang="en-US" dirty="0">
              <a:latin typeface="+mj-ea"/>
              <a:ea typeface="+mj-ea"/>
            </a:endParaRPr>
          </a:p>
        </p:txBody>
      </p:sp>
      <p:pic>
        <p:nvPicPr>
          <p:cNvPr id="31" name="Picture 3"/>
          <p:cNvPicPr>
            <a:picLocks noChangeAspect="1" noChangeArrowheads="1"/>
          </p:cNvPicPr>
          <p:nvPr/>
        </p:nvPicPr>
        <p:blipFill>
          <a:blip r:embed="rId3" cstate="print"/>
          <a:srcRect/>
          <a:stretch>
            <a:fillRect/>
          </a:stretch>
        </p:blipFill>
        <p:spPr bwMode="auto">
          <a:xfrm>
            <a:off x="395318" y="1443022"/>
            <a:ext cx="609600" cy="609600"/>
          </a:xfrm>
          <a:prstGeom prst="rect">
            <a:avLst/>
          </a:prstGeom>
          <a:noFill/>
          <a:ln w="9525">
            <a:noFill/>
            <a:miter lim="800000"/>
            <a:headEnd/>
            <a:tailEnd/>
          </a:ln>
          <a:effectLst/>
        </p:spPr>
      </p:pic>
      <p:pic>
        <p:nvPicPr>
          <p:cNvPr id="32" name="Picture 4"/>
          <p:cNvPicPr>
            <a:picLocks noChangeAspect="1" noChangeArrowheads="1"/>
          </p:cNvPicPr>
          <p:nvPr/>
        </p:nvPicPr>
        <p:blipFill>
          <a:blip r:embed="rId4" cstate="print"/>
          <a:srcRect/>
          <a:stretch>
            <a:fillRect/>
          </a:stretch>
        </p:blipFill>
        <p:spPr bwMode="auto">
          <a:xfrm>
            <a:off x="1157318" y="1285860"/>
            <a:ext cx="609600" cy="889686"/>
          </a:xfrm>
          <a:prstGeom prst="rect">
            <a:avLst/>
          </a:prstGeom>
          <a:noFill/>
          <a:ln w="9525">
            <a:noFill/>
            <a:miter lim="800000"/>
            <a:headEnd/>
            <a:tailEnd/>
          </a:ln>
          <a:effectLst/>
        </p:spPr>
      </p:pic>
      <p:pic>
        <p:nvPicPr>
          <p:cNvPr id="33" name="Picture 6"/>
          <p:cNvPicPr>
            <a:picLocks noChangeAspect="1" noChangeArrowheads="1"/>
          </p:cNvPicPr>
          <p:nvPr/>
        </p:nvPicPr>
        <p:blipFill>
          <a:blip r:embed="rId5" cstate="print"/>
          <a:srcRect/>
          <a:stretch>
            <a:fillRect/>
          </a:stretch>
        </p:blipFill>
        <p:spPr bwMode="auto">
          <a:xfrm>
            <a:off x="1933564" y="1214422"/>
            <a:ext cx="1066800" cy="1066800"/>
          </a:xfrm>
          <a:prstGeom prst="rect">
            <a:avLst/>
          </a:prstGeom>
          <a:noFill/>
          <a:ln w="9525">
            <a:noFill/>
            <a:miter lim="800000"/>
            <a:headEnd/>
            <a:tailEnd/>
          </a:ln>
          <a:effectLst/>
        </p:spPr>
      </p:pic>
      <p:pic>
        <p:nvPicPr>
          <p:cNvPr id="34" name="Picture 7"/>
          <p:cNvPicPr>
            <a:picLocks noChangeAspect="1" noChangeArrowheads="1"/>
          </p:cNvPicPr>
          <p:nvPr/>
        </p:nvPicPr>
        <p:blipFill>
          <a:blip r:embed="rId6" cstate="print"/>
          <a:srcRect/>
          <a:stretch>
            <a:fillRect/>
          </a:stretch>
        </p:blipFill>
        <p:spPr bwMode="auto">
          <a:xfrm>
            <a:off x="3138493" y="1333491"/>
            <a:ext cx="695325" cy="809625"/>
          </a:xfrm>
          <a:prstGeom prst="rect">
            <a:avLst/>
          </a:prstGeom>
          <a:noFill/>
          <a:ln w="9525">
            <a:noFill/>
            <a:miter lim="800000"/>
            <a:headEnd/>
            <a:tailEnd/>
          </a:ln>
          <a:effectLst/>
        </p:spPr>
      </p:pic>
      <p:pic>
        <p:nvPicPr>
          <p:cNvPr id="35" name="Picture 8"/>
          <p:cNvPicPr>
            <a:picLocks noChangeAspect="1" noChangeArrowheads="1"/>
          </p:cNvPicPr>
          <p:nvPr/>
        </p:nvPicPr>
        <p:blipFill>
          <a:blip r:embed="rId6" cstate="print"/>
          <a:srcRect/>
          <a:stretch>
            <a:fillRect/>
          </a:stretch>
        </p:blipFill>
        <p:spPr bwMode="auto">
          <a:xfrm>
            <a:off x="4662493" y="1333491"/>
            <a:ext cx="695325" cy="809625"/>
          </a:xfrm>
          <a:prstGeom prst="rect">
            <a:avLst/>
          </a:prstGeom>
          <a:noFill/>
          <a:ln w="9525">
            <a:noFill/>
            <a:miter lim="800000"/>
            <a:headEnd/>
            <a:tailEnd/>
          </a:ln>
          <a:effectLst/>
        </p:spPr>
      </p:pic>
      <p:pic>
        <p:nvPicPr>
          <p:cNvPr id="36" name="Picture 9"/>
          <p:cNvPicPr>
            <a:picLocks noChangeAspect="1" noChangeArrowheads="1"/>
          </p:cNvPicPr>
          <p:nvPr/>
        </p:nvPicPr>
        <p:blipFill>
          <a:blip r:embed="rId7" cstate="print"/>
          <a:srcRect/>
          <a:stretch>
            <a:fillRect/>
          </a:stretch>
        </p:blipFill>
        <p:spPr bwMode="auto">
          <a:xfrm>
            <a:off x="3857620" y="1638291"/>
            <a:ext cx="733425" cy="171450"/>
          </a:xfrm>
          <a:prstGeom prst="rect">
            <a:avLst/>
          </a:prstGeom>
          <a:noFill/>
          <a:ln w="9525">
            <a:noFill/>
            <a:miter lim="800000"/>
            <a:headEnd/>
            <a:tailEnd/>
          </a:ln>
          <a:effectLst/>
        </p:spPr>
      </p:pic>
      <p:pic>
        <p:nvPicPr>
          <p:cNvPr id="37" name="Picture 10"/>
          <p:cNvPicPr>
            <a:picLocks noChangeAspect="1" noChangeArrowheads="1"/>
          </p:cNvPicPr>
          <p:nvPr/>
        </p:nvPicPr>
        <p:blipFill>
          <a:blip r:embed="rId8" cstate="print"/>
          <a:srcRect/>
          <a:stretch>
            <a:fillRect/>
          </a:stretch>
        </p:blipFill>
        <p:spPr bwMode="auto">
          <a:xfrm>
            <a:off x="5576918" y="1214422"/>
            <a:ext cx="762000" cy="1136316"/>
          </a:xfrm>
          <a:prstGeom prst="rect">
            <a:avLst/>
          </a:prstGeom>
          <a:noFill/>
          <a:ln w="9525">
            <a:noFill/>
            <a:miter lim="800000"/>
            <a:headEnd/>
            <a:tailEnd/>
          </a:ln>
          <a:effectLst/>
        </p:spPr>
      </p:pic>
      <p:pic>
        <p:nvPicPr>
          <p:cNvPr id="38" name="Picture 13"/>
          <p:cNvPicPr>
            <a:picLocks noChangeAspect="1" noChangeArrowheads="1"/>
          </p:cNvPicPr>
          <p:nvPr/>
        </p:nvPicPr>
        <p:blipFill>
          <a:blip r:embed="rId9" cstate="print"/>
          <a:srcRect/>
          <a:stretch>
            <a:fillRect/>
          </a:stretch>
        </p:blipFill>
        <p:spPr bwMode="auto">
          <a:xfrm>
            <a:off x="6643718" y="1366822"/>
            <a:ext cx="714364" cy="714364"/>
          </a:xfrm>
          <a:prstGeom prst="rect">
            <a:avLst/>
          </a:prstGeom>
          <a:noFill/>
          <a:ln w="9525">
            <a:noFill/>
            <a:miter lim="800000"/>
            <a:headEnd/>
            <a:tailEnd/>
          </a:ln>
          <a:effectLst/>
        </p:spPr>
      </p:pic>
      <p:sp>
        <p:nvSpPr>
          <p:cNvPr id="39" name="TextBox 38"/>
          <p:cNvSpPr txBox="1"/>
          <p:nvPr/>
        </p:nvSpPr>
        <p:spPr>
          <a:xfrm>
            <a:off x="6448468" y="2058407"/>
            <a:ext cx="1100158" cy="523220"/>
          </a:xfrm>
          <a:prstGeom prst="rect">
            <a:avLst/>
          </a:prstGeom>
          <a:noFill/>
        </p:spPr>
        <p:txBody>
          <a:bodyPr wrap="square" rtlCol="0">
            <a:spAutoFit/>
          </a:bodyPr>
          <a:lstStyle/>
          <a:p>
            <a:pPr algn="ctr"/>
            <a:r>
              <a:rPr lang="zh-CN" altLang="en-US" sz="1400" b="1" dirty="0" smtClean="0">
                <a:solidFill>
                  <a:schemeClr val="accent1"/>
                </a:solidFill>
                <a:latin typeface="SimHei" pitchFamily="49" charset="-122"/>
                <a:ea typeface="SimHei" pitchFamily="49" charset="-122"/>
              </a:rPr>
              <a:t>底层基础</a:t>
            </a:r>
            <a:endParaRPr lang="en-US" altLang="zh-CN" sz="1400" b="1" dirty="0" smtClean="0">
              <a:solidFill>
                <a:schemeClr val="accent1"/>
              </a:solidFill>
              <a:latin typeface="SimHei" pitchFamily="49" charset="-122"/>
              <a:ea typeface="SimHei" pitchFamily="49" charset="-122"/>
            </a:endParaRPr>
          </a:p>
          <a:p>
            <a:pPr algn="ctr"/>
            <a:r>
              <a:rPr lang="zh-CN" altLang="en-US" sz="1400" b="1" dirty="0" smtClean="0">
                <a:solidFill>
                  <a:schemeClr val="accent1"/>
                </a:solidFill>
                <a:latin typeface="SimHei" pitchFamily="49" charset="-122"/>
                <a:ea typeface="SimHei" pitchFamily="49" charset="-122"/>
              </a:rPr>
              <a:t>代码</a:t>
            </a:r>
            <a:endParaRPr lang="en-US" altLang="en-US" sz="1400" b="1" dirty="0">
              <a:solidFill>
                <a:schemeClr val="accent1"/>
              </a:solidFill>
              <a:latin typeface="SimHei" pitchFamily="49" charset="-122"/>
              <a:ea typeface="SimHei" pitchFamily="49" charset="-122"/>
            </a:endParaRPr>
          </a:p>
        </p:txBody>
      </p:sp>
      <p:pic>
        <p:nvPicPr>
          <p:cNvPr id="40" name="Picture 2"/>
          <p:cNvPicPr>
            <a:picLocks noChangeAspect="1" noChangeArrowheads="1"/>
          </p:cNvPicPr>
          <p:nvPr/>
        </p:nvPicPr>
        <p:blipFill>
          <a:blip r:embed="rId10" cstate="print"/>
          <a:srcRect/>
          <a:stretch>
            <a:fillRect/>
          </a:stretch>
        </p:blipFill>
        <p:spPr bwMode="auto">
          <a:xfrm>
            <a:off x="7634318" y="1244585"/>
            <a:ext cx="1295400" cy="1295400"/>
          </a:xfrm>
          <a:prstGeom prst="rect">
            <a:avLst/>
          </a:prstGeom>
          <a:noFill/>
          <a:ln w="9525">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3"/>
                                        </p:tgtEl>
                                        <p:attrNameLst>
                                          <p:attrName>ppt_x</p:attrName>
                                        </p:attrNameLst>
                                      </p:cBhvr>
                                      <p:tavLst>
                                        <p:tav tm="0">
                                          <p:val>
                                            <p:strVal val="ppt_x"/>
                                          </p:val>
                                        </p:tav>
                                        <p:tav tm="100000">
                                          <p:val>
                                            <p:strVal val="ppt_x"/>
                                          </p:val>
                                        </p:tav>
                                      </p:tavLst>
                                    </p:anim>
                                    <p:anim calcmode="lin" valueType="num">
                                      <p:cBhvr additive="base">
                                        <p:cTn id="7" dur="500"/>
                                        <p:tgtEl>
                                          <p:spTgt spid="33"/>
                                        </p:tgtEl>
                                        <p:attrNameLst>
                                          <p:attrName>ppt_y</p:attrName>
                                        </p:attrNameLst>
                                      </p:cBhvr>
                                      <p:tavLst>
                                        <p:tav tm="0">
                                          <p:val>
                                            <p:strVal val="ppt_y"/>
                                          </p:val>
                                        </p:tav>
                                        <p:tav tm="100000">
                                          <p:val>
                                            <p:strVal val="1+ppt_h/2"/>
                                          </p:val>
                                        </p:tav>
                                      </p:tavLst>
                                    </p:anim>
                                    <p:set>
                                      <p:cBhvr>
                                        <p:cTn id="8" dur="1" fill="hold">
                                          <p:stCondLst>
                                            <p:cond delay="499"/>
                                          </p:stCondLst>
                                        </p:cTn>
                                        <p:tgtEl>
                                          <p:spTgt spid="33"/>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4"/>
                                        </p:tgtEl>
                                        <p:attrNameLst>
                                          <p:attrName>ppt_x</p:attrName>
                                        </p:attrNameLst>
                                      </p:cBhvr>
                                      <p:tavLst>
                                        <p:tav tm="0">
                                          <p:val>
                                            <p:strVal val="ppt_x"/>
                                          </p:val>
                                        </p:tav>
                                        <p:tav tm="100000">
                                          <p:val>
                                            <p:strVal val="ppt_x"/>
                                          </p:val>
                                        </p:tav>
                                      </p:tavLst>
                                    </p:anim>
                                    <p:anim calcmode="lin" valueType="num">
                                      <p:cBhvr additive="base">
                                        <p:cTn id="11" dur="500"/>
                                        <p:tgtEl>
                                          <p:spTgt spid="34"/>
                                        </p:tgtEl>
                                        <p:attrNameLst>
                                          <p:attrName>ppt_y</p:attrName>
                                        </p:attrNameLst>
                                      </p:cBhvr>
                                      <p:tavLst>
                                        <p:tav tm="0">
                                          <p:val>
                                            <p:strVal val="ppt_y"/>
                                          </p:val>
                                        </p:tav>
                                        <p:tav tm="100000">
                                          <p:val>
                                            <p:strVal val="1+ppt_h/2"/>
                                          </p:val>
                                        </p:tav>
                                      </p:tavLst>
                                    </p:anim>
                                    <p:set>
                                      <p:cBhvr>
                                        <p:cTn id="12" dur="1" fill="hold">
                                          <p:stCondLst>
                                            <p:cond delay="499"/>
                                          </p:stCondLst>
                                        </p:cTn>
                                        <p:tgtEl>
                                          <p:spTgt spid="34"/>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36"/>
                                        </p:tgtEl>
                                        <p:attrNameLst>
                                          <p:attrName>ppt_x</p:attrName>
                                        </p:attrNameLst>
                                      </p:cBhvr>
                                      <p:tavLst>
                                        <p:tav tm="0">
                                          <p:val>
                                            <p:strVal val="ppt_x"/>
                                          </p:val>
                                        </p:tav>
                                        <p:tav tm="100000">
                                          <p:val>
                                            <p:strVal val="ppt_x"/>
                                          </p:val>
                                        </p:tav>
                                      </p:tavLst>
                                    </p:anim>
                                    <p:anim calcmode="lin" valueType="num">
                                      <p:cBhvr additive="base">
                                        <p:cTn id="15" dur="500"/>
                                        <p:tgtEl>
                                          <p:spTgt spid="36"/>
                                        </p:tgtEl>
                                        <p:attrNameLst>
                                          <p:attrName>ppt_y</p:attrName>
                                        </p:attrNameLst>
                                      </p:cBhvr>
                                      <p:tavLst>
                                        <p:tav tm="0">
                                          <p:val>
                                            <p:strVal val="ppt_y"/>
                                          </p:val>
                                        </p:tav>
                                        <p:tav tm="100000">
                                          <p:val>
                                            <p:strVal val="1+ppt_h/2"/>
                                          </p:val>
                                        </p:tav>
                                      </p:tavLst>
                                    </p:anim>
                                    <p:set>
                                      <p:cBhvr>
                                        <p:cTn id="16" dur="1" fill="hold">
                                          <p:stCondLst>
                                            <p:cond delay="499"/>
                                          </p:stCondLst>
                                        </p:cTn>
                                        <p:tgtEl>
                                          <p:spTgt spid="36"/>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35"/>
                                        </p:tgtEl>
                                        <p:attrNameLst>
                                          <p:attrName>ppt_x</p:attrName>
                                        </p:attrNameLst>
                                      </p:cBhvr>
                                      <p:tavLst>
                                        <p:tav tm="0">
                                          <p:val>
                                            <p:strVal val="ppt_x"/>
                                          </p:val>
                                        </p:tav>
                                        <p:tav tm="100000">
                                          <p:val>
                                            <p:strVal val="ppt_x"/>
                                          </p:val>
                                        </p:tav>
                                      </p:tavLst>
                                    </p:anim>
                                    <p:anim calcmode="lin" valueType="num">
                                      <p:cBhvr additive="base">
                                        <p:cTn id="19" dur="500"/>
                                        <p:tgtEl>
                                          <p:spTgt spid="35"/>
                                        </p:tgtEl>
                                        <p:attrNameLst>
                                          <p:attrName>ppt_y</p:attrName>
                                        </p:attrNameLst>
                                      </p:cBhvr>
                                      <p:tavLst>
                                        <p:tav tm="0">
                                          <p:val>
                                            <p:strVal val="ppt_y"/>
                                          </p:val>
                                        </p:tav>
                                        <p:tav tm="100000">
                                          <p:val>
                                            <p:strVal val="1+ppt_h/2"/>
                                          </p:val>
                                        </p:tav>
                                      </p:tavLst>
                                    </p:anim>
                                    <p:set>
                                      <p:cBhvr>
                                        <p:cTn id="20" dur="1" fill="hold">
                                          <p:stCondLst>
                                            <p:cond delay="499"/>
                                          </p:stCondLst>
                                        </p:cTn>
                                        <p:tgtEl>
                                          <p:spTgt spid="35"/>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39"/>
                                        </p:tgtEl>
                                        <p:attrNameLst>
                                          <p:attrName>ppt_x</p:attrName>
                                        </p:attrNameLst>
                                      </p:cBhvr>
                                      <p:tavLst>
                                        <p:tav tm="0">
                                          <p:val>
                                            <p:strVal val="ppt_x"/>
                                          </p:val>
                                        </p:tav>
                                        <p:tav tm="100000">
                                          <p:val>
                                            <p:strVal val="ppt_x"/>
                                          </p:val>
                                        </p:tav>
                                      </p:tavLst>
                                    </p:anim>
                                    <p:anim calcmode="lin" valueType="num">
                                      <p:cBhvr additive="base">
                                        <p:cTn id="23" dur="500"/>
                                        <p:tgtEl>
                                          <p:spTgt spid="39"/>
                                        </p:tgtEl>
                                        <p:attrNameLst>
                                          <p:attrName>ppt_y</p:attrName>
                                        </p:attrNameLst>
                                      </p:cBhvr>
                                      <p:tavLst>
                                        <p:tav tm="0">
                                          <p:val>
                                            <p:strVal val="ppt_y"/>
                                          </p:val>
                                        </p:tav>
                                        <p:tav tm="100000">
                                          <p:val>
                                            <p:strVal val="1+ppt_h/2"/>
                                          </p:val>
                                        </p:tav>
                                      </p:tavLst>
                                    </p:anim>
                                    <p:set>
                                      <p:cBhvr>
                                        <p:cTn id="24" dur="1" fill="hold">
                                          <p:stCondLst>
                                            <p:cond delay="499"/>
                                          </p:stCondLst>
                                        </p:cTn>
                                        <p:tgtEl>
                                          <p:spTgt spid="39"/>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40"/>
                                        </p:tgtEl>
                                        <p:attrNameLst>
                                          <p:attrName>ppt_x</p:attrName>
                                        </p:attrNameLst>
                                      </p:cBhvr>
                                      <p:tavLst>
                                        <p:tav tm="0">
                                          <p:val>
                                            <p:strVal val="ppt_x"/>
                                          </p:val>
                                        </p:tav>
                                        <p:tav tm="100000">
                                          <p:val>
                                            <p:strVal val="ppt_x"/>
                                          </p:val>
                                        </p:tav>
                                      </p:tavLst>
                                    </p:anim>
                                    <p:anim calcmode="lin" valueType="num">
                                      <p:cBhvr additive="base">
                                        <p:cTn id="27" dur="500"/>
                                        <p:tgtEl>
                                          <p:spTgt spid="40"/>
                                        </p:tgtEl>
                                        <p:attrNameLst>
                                          <p:attrName>ppt_y</p:attrName>
                                        </p:attrNameLst>
                                      </p:cBhvr>
                                      <p:tavLst>
                                        <p:tav tm="0">
                                          <p:val>
                                            <p:strVal val="ppt_y"/>
                                          </p:val>
                                        </p:tav>
                                        <p:tav tm="100000">
                                          <p:val>
                                            <p:strVal val="1+ppt_h/2"/>
                                          </p:val>
                                        </p:tav>
                                      </p:tavLst>
                                    </p:anim>
                                    <p:set>
                                      <p:cBhvr>
                                        <p:cTn id="28" dur="1" fill="hold">
                                          <p:stCondLst>
                                            <p:cond delay="499"/>
                                          </p:stCondLst>
                                        </p:cTn>
                                        <p:tgtEl>
                                          <p:spTgt spid="40"/>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38"/>
                                        </p:tgtEl>
                                        <p:attrNameLst>
                                          <p:attrName>ppt_x</p:attrName>
                                        </p:attrNameLst>
                                      </p:cBhvr>
                                      <p:tavLst>
                                        <p:tav tm="0">
                                          <p:val>
                                            <p:strVal val="ppt_x"/>
                                          </p:val>
                                        </p:tav>
                                        <p:tav tm="100000">
                                          <p:val>
                                            <p:strVal val="ppt_x"/>
                                          </p:val>
                                        </p:tav>
                                      </p:tavLst>
                                    </p:anim>
                                    <p:anim calcmode="lin" valueType="num">
                                      <p:cBhvr additive="base">
                                        <p:cTn id="31" dur="500"/>
                                        <p:tgtEl>
                                          <p:spTgt spid="38"/>
                                        </p:tgtEl>
                                        <p:attrNameLst>
                                          <p:attrName>ppt_y</p:attrName>
                                        </p:attrNameLst>
                                      </p:cBhvr>
                                      <p:tavLst>
                                        <p:tav tm="0">
                                          <p:val>
                                            <p:strVal val="ppt_y"/>
                                          </p:val>
                                        </p:tav>
                                        <p:tav tm="100000">
                                          <p:val>
                                            <p:strVal val="1+ppt_h/2"/>
                                          </p:val>
                                        </p:tav>
                                      </p:tavLst>
                                    </p:anim>
                                    <p:set>
                                      <p:cBhvr>
                                        <p:cTn id="32" dur="1" fill="hold">
                                          <p:stCondLst>
                                            <p:cond delay="499"/>
                                          </p:stCondLst>
                                        </p:cTn>
                                        <p:tgtEl>
                                          <p:spTgt spid="38"/>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30">
                                            <p:txEl>
                                              <p:pRg st="2" end="2"/>
                                            </p:txEl>
                                          </p:spTgt>
                                        </p:tgtEl>
                                        <p:attrNameLst>
                                          <p:attrName>ppt_x</p:attrName>
                                        </p:attrNameLst>
                                      </p:cBhvr>
                                      <p:tavLst>
                                        <p:tav tm="0">
                                          <p:val>
                                            <p:strVal val="ppt_x"/>
                                          </p:val>
                                        </p:tav>
                                        <p:tav tm="100000">
                                          <p:val>
                                            <p:strVal val="ppt_x"/>
                                          </p:val>
                                        </p:tav>
                                      </p:tavLst>
                                    </p:anim>
                                    <p:anim calcmode="lin" valueType="num">
                                      <p:cBhvr additive="base">
                                        <p:cTn id="35" dur="500"/>
                                        <p:tgtEl>
                                          <p:spTgt spid="30">
                                            <p:txEl>
                                              <p:pRg st="2" end="2"/>
                                            </p:txEl>
                                          </p:spTgt>
                                        </p:tgtEl>
                                        <p:attrNameLst>
                                          <p:attrName>ppt_y</p:attrName>
                                        </p:attrNameLst>
                                      </p:cBhvr>
                                      <p:tavLst>
                                        <p:tav tm="0">
                                          <p:val>
                                            <p:strVal val="ppt_y"/>
                                          </p:val>
                                        </p:tav>
                                        <p:tav tm="100000">
                                          <p:val>
                                            <p:strVal val="1+ppt_h/2"/>
                                          </p:val>
                                        </p:tav>
                                      </p:tavLst>
                                    </p:anim>
                                    <p:set>
                                      <p:cBhvr>
                                        <p:cTn id="36" dur="1" fill="hold">
                                          <p:stCondLst>
                                            <p:cond delay="499"/>
                                          </p:stCondLst>
                                        </p:cTn>
                                        <p:tgtEl>
                                          <p:spTgt spid="30">
                                            <p:txEl>
                                              <p:pRg st="2" end="2"/>
                                            </p:txEl>
                                          </p:spTgt>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30">
                                            <p:txEl>
                                              <p:pRg st="3" end="3"/>
                                            </p:txEl>
                                          </p:spTgt>
                                        </p:tgtEl>
                                        <p:attrNameLst>
                                          <p:attrName>ppt_x</p:attrName>
                                        </p:attrNameLst>
                                      </p:cBhvr>
                                      <p:tavLst>
                                        <p:tav tm="0">
                                          <p:val>
                                            <p:strVal val="ppt_x"/>
                                          </p:val>
                                        </p:tav>
                                        <p:tav tm="100000">
                                          <p:val>
                                            <p:strVal val="ppt_x"/>
                                          </p:val>
                                        </p:tav>
                                      </p:tavLst>
                                    </p:anim>
                                    <p:anim calcmode="lin" valueType="num">
                                      <p:cBhvr additive="base">
                                        <p:cTn id="39" dur="500"/>
                                        <p:tgtEl>
                                          <p:spTgt spid="30">
                                            <p:txEl>
                                              <p:pRg st="3" end="3"/>
                                            </p:txEl>
                                          </p:spTgt>
                                        </p:tgtEl>
                                        <p:attrNameLst>
                                          <p:attrName>ppt_y</p:attrName>
                                        </p:attrNameLst>
                                      </p:cBhvr>
                                      <p:tavLst>
                                        <p:tav tm="0">
                                          <p:val>
                                            <p:strVal val="ppt_y"/>
                                          </p:val>
                                        </p:tav>
                                        <p:tav tm="100000">
                                          <p:val>
                                            <p:strVal val="1+ppt_h/2"/>
                                          </p:val>
                                        </p:tav>
                                      </p:tavLst>
                                    </p:anim>
                                    <p:set>
                                      <p:cBhvr>
                                        <p:cTn id="40" dur="1" fill="hold">
                                          <p:stCondLst>
                                            <p:cond delay="499"/>
                                          </p:stCondLst>
                                        </p:cTn>
                                        <p:tgtEl>
                                          <p:spTgt spid="30">
                                            <p:txEl>
                                              <p:pRg st="3" end="3"/>
                                            </p:txEl>
                                          </p:spTgt>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30">
                                            <p:txEl>
                                              <p:pRg st="4" end="4"/>
                                            </p:txEl>
                                          </p:spTgt>
                                        </p:tgtEl>
                                        <p:attrNameLst>
                                          <p:attrName>ppt_x</p:attrName>
                                        </p:attrNameLst>
                                      </p:cBhvr>
                                      <p:tavLst>
                                        <p:tav tm="0">
                                          <p:val>
                                            <p:strVal val="ppt_x"/>
                                          </p:val>
                                        </p:tav>
                                        <p:tav tm="100000">
                                          <p:val>
                                            <p:strVal val="ppt_x"/>
                                          </p:val>
                                        </p:tav>
                                      </p:tavLst>
                                    </p:anim>
                                    <p:anim calcmode="lin" valueType="num">
                                      <p:cBhvr additive="base">
                                        <p:cTn id="43" dur="500"/>
                                        <p:tgtEl>
                                          <p:spTgt spid="30">
                                            <p:txEl>
                                              <p:pRg st="4" end="4"/>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30">
                                            <p:txEl>
                                              <p:pRg st="4" end="4"/>
                                            </p:txEl>
                                          </p:spTgt>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30">
                                            <p:txEl>
                                              <p:pRg st="5" end="5"/>
                                            </p:txEl>
                                          </p:spTgt>
                                        </p:tgtEl>
                                        <p:attrNameLst>
                                          <p:attrName>ppt_x</p:attrName>
                                        </p:attrNameLst>
                                      </p:cBhvr>
                                      <p:tavLst>
                                        <p:tav tm="0">
                                          <p:val>
                                            <p:strVal val="ppt_x"/>
                                          </p:val>
                                        </p:tav>
                                        <p:tav tm="100000">
                                          <p:val>
                                            <p:strVal val="ppt_x"/>
                                          </p:val>
                                        </p:tav>
                                      </p:tavLst>
                                    </p:anim>
                                    <p:anim calcmode="lin" valueType="num">
                                      <p:cBhvr additive="base">
                                        <p:cTn id="47" dur="500"/>
                                        <p:tgtEl>
                                          <p:spTgt spid="30">
                                            <p:txEl>
                                              <p:pRg st="5" end="5"/>
                                            </p:txEl>
                                          </p:spTgt>
                                        </p:tgtEl>
                                        <p:attrNameLst>
                                          <p:attrName>ppt_y</p:attrName>
                                        </p:attrNameLst>
                                      </p:cBhvr>
                                      <p:tavLst>
                                        <p:tav tm="0">
                                          <p:val>
                                            <p:strVal val="ppt_y"/>
                                          </p:val>
                                        </p:tav>
                                        <p:tav tm="100000">
                                          <p:val>
                                            <p:strVal val="1+ppt_h/2"/>
                                          </p:val>
                                        </p:tav>
                                      </p:tavLst>
                                    </p:anim>
                                    <p:set>
                                      <p:cBhvr>
                                        <p:cTn id="48" dur="1" fill="hold">
                                          <p:stCondLst>
                                            <p:cond delay="499"/>
                                          </p:stCondLst>
                                        </p:cTn>
                                        <p:tgtEl>
                                          <p:spTgt spid="30">
                                            <p:txEl>
                                              <p:pRg st="5" end="5"/>
                                            </p:txEl>
                                          </p:spTgt>
                                        </p:tgtEl>
                                        <p:attrNameLst>
                                          <p:attrName>style.visibility</p:attrName>
                                        </p:attrNameLst>
                                      </p:cBhvr>
                                      <p:to>
                                        <p:strVal val="hidden"/>
                                      </p:to>
                                    </p:set>
                                  </p:childTnLst>
                                </p:cTn>
                              </p:par>
                              <p:par>
                                <p:cTn id="49" presetID="2" presetClass="exit" presetSubtype="4" fill="hold" nodeType="withEffect">
                                  <p:stCondLst>
                                    <p:cond delay="0"/>
                                  </p:stCondLst>
                                  <p:childTnLst>
                                    <p:anim calcmode="lin" valueType="num">
                                      <p:cBhvr additive="base">
                                        <p:cTn id="50" dur="500"/>
                                        <p:tgtEl>
                                          <p:spTgt spid="30">
                                            <p:txEl>
                                              <p:pRg st="6" end="6"/>
                                            </p:txEl>
                                          </p:spTgt>
                                        </p:tgtEl>
                                        <p:attrNameLst>
                                          <p:attrName>ppt_x</p:attrName>
                                        </p:attrNameLst>
                                      </p:cBhvr>
                                      <p:tavLst>
                                        <p:tav tm="0">
                                          <p:val>
                                            <p:strVal val="ppt_x"/>
                                          </p:val>
                                        </p:tav>
                                        <p:tav tm="100000">
                                          <p:val>
                                            <p:strVal val="ppt_x"/>
                                          </p:val>
                                        </p:tav>
                                      </p:tavLst>
                                    </p:anim>
                                    <p:anim calcmode="lin" valueType="num">
                                      <p:cBhvr additive="base">
                                        <p:cTn id="51" dur="500"/>
                                        <p:tgtEl>
                                          <p:spTgt spid="30">
                                            <p:txEl>
                                              <p:pRg st="6" end="6"/>
                                            </p:txEl>
                                          </p:spTgt>
                                        </p:tgtEl>
                                        <p:attrNameLst>
                                          <p:attrName>ppt_y</p:attrName>
                                        </p:attrNameLst>
                                      </p:cBhvr>
                                      <p:tavLst>
                                        <p:tav tm="0">
                                          <p:val>
                                            <p:strVal val="ppt_y"/>
                                          </p:val>
                                        </p:tav>
                                        <p:tav tm="100000">
                                          <p:val>
                                            <p:strVal val="1+ppt_h/2"/>
                                          </p:val>
                                        </p:tav>
                                      </p:tavLst>
                                    </p:anim>
                                    <p:set>
                                      <p:cBhvr>
                                        <p:cTn id="52" dur="1" fill="hold">
                                          <p:stCondLst>
                                            <p:cond delay="499"/>
                                          </p:stCondLst>
                                        </p:cTn>
                                        <p:tgtEl>
                                          <p:spTgt spid="30">
                                            <p:txEl>
                                              <p:pRg st="6" end="6"/>
                                            </p:txEl>
                                          </p:spTgt>
                                        </p:tgtEl>
                                        <p:attrNameLst>
                                          <p:attrName>style.visibility</p:attrName>
                                        </p:attrNameLst>
                                      </p:cBhvr>
                                      <p:to>
                                        <p:strVal val="hidden"/>
                                      </p:to>
                                    </p:set>
                                  </p:childTnLst>
                                </p:cTn>
                              </p:par>
                              <p:par>
                                <p:cTn id="53" presetID="2" presetClass="exit" presetSubtype="4" fill="hold" nodeType="withEffect">
                                  <p:stCondLst>
                                    <p:cond delay="0"/>
                                  </p:stCondLst>
                                  <p:childTnLst>
                                    <p:anim calcmode="lin" valueType="num">
                                      <p:cBhvr additive="base">
                                        <p:cTn id="54" dur="500"/>
                                        <p:tgtEl>
                                          <p:spTgt spid="30">
                                            <p:txEl>
                                              <p:pRg st="7" end="7"/>
                                            </p:txEl>
                                          </p:spTgt>
                                        </p:tgtEl>
                                        <p:attrNameLst>
                                          <p:attrName>ppt_x</p:attrName>
                                        </p:attrNameLst>
                                      </p:cBhvr>
                                      <p:tavLst>
                                        <p:tav tm="0">
                                          <p:val>
                                            <p:strVal val="ppt_x"/>
                                          </p:val>
                                        </p:tav>
                                        <p:tav tm="100000">
                                          <p:val>
                                            <p:strVal val="ppt_x"/>
                                          </p:val>
                                        </p:tav>
                                      </p:tavLst>
                                    </p:anim>
                                    <p:anim calcmode="lin" valueType="num">
                                      <p:cBhvr additive="base">
                                        <p:cTn id="55" dur="500"/>
                                        <p:tgtEl>
                                          <p:spTgt spid="30">
                                            <p:txEl>
                                              <p:pRg st="7" end="7"/>
                                            </p:txEl>
                                          </p:spTgt>
                                        </p:tgtEl>
                                        <p:attrNameLst>
                                          <p:attrName>ppt_y</p:attrName>
                                        </p:attrNameLst>
                                      </p:cBhvr>
                                      <p:tavLst>
                                        <p:tav tm="0">
                                          <p:val>
                                            <p:strVal val="ppt_y"/>
                                          </p:val>
                                        </p:tav>
                                        <p:tav tm="100000">
                                          <p:val>
                                            <p:strVal val="1+ppt_h/2"/>
                                          </p:val>
                                        </p:tav>
                                      </p:tavLst>
                                    </p:anim>
                                    <p:set>
                                      <p:cBhvr>
                                        <p:cTn id="56" dur="1" fill="hold">
                                          <p:stCondLst>
                                            <p:cond delay="499"/>
                                          </p:stCondLst>
                                        </p:cTn>
                                        <p:tgtEl>
                                          <p:spTgt spid="30">
                                            <p:txEl>
                                              <p:pRg st="7" end="7"/>
                                            </p:txEl>
                                          </p:spTgt>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30">
                                            <p:txEl>
                                              <p:pRg st="8" end="8"/>
                                            </p:txEl>
                                          </p:spTgt>
                                        </p:tgtEl>
                                        <p:attrNameLst>
                                          <p:attrName>ppt_x</p:attrName>
                                        </p:attrNameLst>
                                      </p:cBhvr>
                                      <p:tavLst>
                                        <p:tav tm="0">
                                          <p:val>
                                            <p:strVal val="ppt_x"/>
                                          </p:val>
                                        </p:tav>
                                        <p:tav tm="100000">
                                          <p:val>
                                            <p:strVal val="ppt_x"/>
                                          </p:val>
                                        </p:tav>
                                      </p:tavLst>
                                    </p:anim>
                                    <p:anim calcmode="lin" valueType="num">
                                      <p:cBhvr additive="base">
                                        <p:cTn id="59" dur="500"/>
                                        <p:tgtEl>
                                          <p:spTgt spid="30">
                                            <p:txEl>
                                              <p:pRg st="8" end="8"/>
                                            </p:txEl>
                                          </p:spTgt>
                                        </p:tgtEl>
                                        <p:attrNameLst>
                                          <p:attrName>ppt_y</p:attrName>
                                        </p:attrNameLst>
                                      </p:cBhvr>
                                      <p:tavLst>
                                        <p:tav tm="0">
                                          <p:val>
                                            <p:strVal val="ppt_y"/>
                                          </p:val>
                                        </p:tav>
                                        <p:tav tm="100000">
                                          <p:val>
                                            <p:strVal val="1+ppt_h/2"/>
                                          </p:val>
                                        </p:tav>
                                      </p:tavLst>
                                    </p:anim>
                                    <p:set>
                                      <p:cBhvr>
                                        <p:cTn id="60" dur="1" fill="hold">
                                          <p:stCondLst>
                                            <p:cond delay="499"/>
                                          </p:stCondLst>
                                        </p:cTn>
                                        <p:tgtEl>
                                          <p:spTgt spid="30">
                                            <p:txEl>
                                              <p:pRg st="8" end="8"/>
                                            </p:txEl>
                                          </p:spTgt>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30">
                                            <p:txEl>
                                              <p:pRg st="9" end="9"/>
                                            </p:txEl>
                                          </p:spTgt>
                                        </p:tgtEl>
                                        <p:attrNameLst>
                                          <p:attrName>ppt_x</p:attrName>
                                        </p:attrNameLst>
                                      </p:cBhvr>
                                      <p:tavLst>
                                        <p:tav tm="0">
                                          <p:val>
                                            <p:strVal val="ppt_x"/>
                                          </p:val>
                                        </p:tav>
                                        <p:tav tm="100000">
                                          <p:val>
                                            <p:strVal val="ppt_x"/>
                                          </p:val>
                                        </p:tav>
                                      </p:tavLst>
                                    </p:anim>
                                    <p:anim calcmode="lin" valueType="num">
                                      <p:cBhvr additive="base">
                                        <p:cTn id="63" dur="500"/>
                                        <p:tgtEl>
                                          <p:spTgt spid="30">
                                            <p:txEl>
                                              <p:pRg st="9" end="9"/>
                                            </p:txEl>
                                          </p:spTgt>
                                        </p:tgtEl>
                                        <p:attrNameLst>
                                          <p:attrName>ppt_y</p:attrName>
                                        </p:attrNameLst>
                                      </p:cBhvr>
                                      <p:tavLst>
                                        <p:tav tm="0">
                                          <p:val>
                                            <p:strVal val="ppt_y"/>
                                          </p:val>
                                        </p:tav>
                                        <p:tav tm="100000">
                                          <p:val>
                                            <p:strVal val="1+ppt_h/2"/>
                                          </p:val>
                                        </p:tav>
                                      </p:tavLst>
                                    </p:anim>
                                    <p:set>
                                      <p:cBhvr>
                                        <p:cTn id="64" dur="1" fill="hold">
                                          <p:stCondLst>
                                            <p:cond delay="499"/>
                                          </p:stCondLst>
                                        </p:cTn>
                                        <p:tgtEl>
                                          <p:spTgt spid="30">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简化</a:t>
            </a:r>
            <a:r>
              <a:rPr lang="en-US" altLang="zh-CN" dirty="0" smtClean="0"/>
              <a:t>N</a:t>
            </a:r>
            <a:r>
              <a:rPr lang="zh-CN" altLang="en-US" dirty="0" smtClean="0"/>
              <a:t>层结构的开发</a:t>
            </a:r>
            <a:endParaRPr lang="en-US" altLang="en-US" dirty="0" smtClean="0"/>
          </a:p>
        </p:txBody>
      </p:sp>
      <p:sp>
        <p:nvSpPr>
          <p:cNvPr id="4" name="Content Placeholder 2"/>
          <p:cNvSpPr txBox="1">
            <a:spLocks/>
          </p:cNvSpPr>
          <p:nvPr/>
        </p:nvSpPr>
        <p:spPr>
          <a:xfrm>
            <a:off x="381000" y="2571744"/>
            <a:ext cx="8229600" cy="761999"/>
          </a:xfrm>
          <a:prstGeom prst="rect">
            <a:avLst/>
          </a:prstGeom>
        </p:spPr>
        <p:txBody>
          <a:bodyPr vert="horz" lIns="91440" tIns="45720" rIns="91440" bIns="45720" rtlCol="0">
            <a:normAutofit fontScale="92500" lnSpcReduction="20000"/>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zh-CN" altLang="en-US" sz="2400" b="1" dirty="0" smtClean="0">
                <a:solidFill>
                  <a:schemeClr val="accent1"/>
                </a:solidFill>
                <a:latin typeface="+mj-ea"/>
                <a:ea typeface="+mj-ea"/>
              </a:rPr>
              <a:t>创建 </a:t>
            </a:r>
            <a:r>
              <a:rPr lang="en-US" altLang="zh-CN" sz="2400" b="1" dirty="0" smtClean="0">
                <a:solidFill>
                  <a:schemeClr val="accent1"/>
                </a:solidFill>
                <a:latin typeface="+mj-ea"/>
                <a:ea typeface="+mj-ea"/>
              </a:rPr>
              <a:t>/</a:t>
            </a:r>
            <a:r>
              <a:rPr lang="zh-CN" altLang="en-US" sz="2400" b="1" dirty="0" smtClean="0">
                <a:solidFill>
                  <a:schemeClr val="accent1"/>
                </a:solidFill>
                <a:latin typeface="+mj-ea"/>
                <a:ea typeface="+mj-ea"/>
              </a:rPr>
              <a:t> 连接数据库</a:t>
            </a:r>
            <a:endParaRPr lang="en-US" altLang="en-US" sz="2400" b="1" dirty="0" smtClean="0">
              <a:solidFill>
                <a:schemeClr val="accent1"/>
              </a:solidFill>
              <a:latin typeface="+mj-ea"/>
              <a:ea typeface="+mj-ea"/>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zh-CN" altLang="en-US" sz="2400" b="1" dirty="0" smtClean="0">
                <a:solidFill>
                  <a:schemeClr val="accent1"/>
                </a:solidFill>
                <a:latin typeface="+mj-ea"/>
                <a:ea typeface="+mj-ea"/>
              </a:rPr>
              <a:t>创建数据源 </a:t>
            </a:r>
            <a:r>
              <a:rPr lang="en-US" altLang="zh-CN" sz="2400" b="1" dirty="0" smtClean="0">
                <a:solidFill>
                  <a:schemeClr val="accent1"/>
                </a:solidFill>
                <a:latin typeface="+mj-ea"/>
                <a:ea typeface="+mj-ea"/>
              </a:rPr>
              <a:t>/</a:t>
            </a:r>
            <a:r>
              <a:rPr lang="zh-CN" altLang="en-US" sz="2400" b="1" dirty="0" smtClean="0">
                <a:solidFill>
                  <a:schemeClr val="accent1"/>
                </a:solidFill>
                <a:latin typeface="+mj-ea"/>
                <a:ea typeface="+mj-ea"/>
              </a:rPr>
              <a:t> 数据访问层（</a:t>
            </a:r>
            <a:r>
              <a:rPr lang="en-US" altLang="en-US" sz="2400" b="1" dirty="0" smtClean="0">
                <a:solidFill>
                  <a:schemeClr val="accent1"/>
                </a:solidFill>
                <a:latin typeface="+mj-ea"/>
                <a:ea typeface="+mj-ea"/>
              </a:rPr>
              <a:t>DAL</a:t>
            </a:r>
            <a:r>
              <a:rPr lang="zh-CN" altLang="en-US" sz="2400" b="1" dirty="0" smtClean="0">
                <a:solidFill>
                  <a:schemeClr val="accent1"/>
                </a:solidFill>
                <a:latin typeface="+mj-ea"/>
                <a:ea typeface="+mj-ea"/>
              </a:rPr>
              <a:t>）</a:t>
            </a:r>
            <a:endParaRPr lang="en-US" altLang="en-US" sz="2400" b="1" dirty="0" smtClean="0">
              <a:solidFill>
                <a:schemeClr val="accent1"/>
              </a:solidFill>
              <a:latin typeface="+mj-ea"/>
              <a:ea typeface="+mj-ea"/>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effectLst/>
              <a:uLnTx/>
              <a:uFillTx/>
              <a:latin typeface="+mj-ea"/>
              <a:ea typeface="+mj-ea"/>
            </a:endParaRPr>
          </a:p>
        </p:txBody>
      </p:sp>
      <p:pic>
        <p:nvPicPr>
          <p:cNvPr id="5" name="Picture 3"/>
          <p:cNvPicPr>
            <a:picLocks noChangeAspect="1" noChangeArrowheads="1"/>
          </p:cNvPicPr>
          <p:nvPr/>
        </p:nvPicPr>
        <p:blipFill>
          <a:blip r:embed="rId3" cstate="print"/>
          <a:srcRect/>
          <a:stretch>
            <a:fillRect/>
          </a:stretch>
        </p:blipFill>
        <p:spPr bwMode="auto">
          <a:xfrm>
            <a:off x="381000" y="1443022"/>
            <a:ext cx="609600" cy="609600"/>
          </a:xfrm>
          <a:prstGeom prst="rect">
            <a:avLst/>
          </a:prstGeom>
          <a:noFill/>
          <a:ln w="9525">
            <a:noFill/>
            <a:miter lim="800000"/>
            <a:headEnd/>
            <a:tailEnd/>
          </a:ln>
          <a:effectLst/>
        </p:spPr>
      </p:pic>
      <p:pic>
        <p:nvPicPr>
          <p:cNvPr id="7" name="Picture 10"/>
          <p:cNvPicPr>
            <a:picLocks noChangeAspect="1" noChangeArrowheads="1"/>
          </p:cNvPicPr>
          <p:nvPr/>
        </p:nvPicPr>
        <p:blipFill>
          <a:blip r:embed="rId4" cstate="print"/>
          <a:srcRect/>
          <a:stretch>
            <a:fillRect/>
          </a:stretch>
        </p:blipFill>
        <p:spPr bwMode="auto">
          <a:xfrm>
            <a:off x="5562600" y="1214422"/>
            <a:ext cx="762000" cy="1136316"/>
          </a:xfrm>
          <a:prstGeom prst="rect">
            <a:avLst/>
          </a:prstGeom>
          <a:noFill/>
          <a:ln w="9525">
            <a:noFill/>
            <a:miter lim="800000"/>
            <a:headEnd/>
            <a:tailEnd/>
          </a:ln>
          <a:effectLst/>
        </p:spPr>
      </p:pic>
      <p:sp>
        <p:nvSpPr>
          <p:cNvPr id="8" name="Rectangle 7"/>
          <p:cNvSpPr/>
          <p:nvPr/>
        </p:nvSpPr>
        <p:spPr>
          <a:xfrm>
            <a:off x="381000" y="5477157"/>
            <a:ext cx="8305800" cy="769441"/>
          </a:xfrm>
          <a:prstGeom prst="rect">
            <a:avLst/>
          </a:prstGeom>
        </p:spPr>
        <p:txBody>
          <a:bodyPr wrap="square">
            <a:spAutoFit/>
          </a:bodyPr>
          <a:lstStyle/>
          <a:p>
            <a:pPr marL="514350" indent="-514350">
              <a:buClr>
                <a:schemeClr val="bg2"/>
              </a:buClr>
              <a:buSzPct val="100000"/>
              <a:buFont typeface="+mj-lt"/>
              <a:buAutoNum type="arabicPeriod" startAt="4"/>
            </a:pPr>
            <a:r>
              <a:rPr lang="zh-CN" altLang="en-US" sz="2200" b="1" dirty="0" smtClean="0">
                <a:solidFill>
                  <a:schemeClr val="accent1"/>
                </a:solidFill>
                <a:latin typeface="+mj-ea"/>
                <a:ea typeface="+mj-ea"/>
              </a:rPr>
              <a:t>支持基本的数据更新、分类、分页等，且可以对应用程序进行基本的测试</a:t>
            </a:r>
            <a:endParaRPr lang="en-US" altLang="en-US" sz="2200" b="1" dirty="0" smtClean="0">
              <a:solidFill>
                <a:schemeClr val="accent1"/>
              </a:solidFill>
              <a:latin typeface="+mj-ea"/>
              <a:ea typeface="+mj-ea"/>
            </a:endParaRPr>
          </a:p>
        </p:txBody>
      </p:sp>
      <p:sp>
        <p:nvSpPr>
          <p:cNvPr id="9" name="Rectangle 8"/>
          <p:cNvSpPr/>
          <p:nvPr/>
        </p:nvSpPr>
        <p:spPr>
          <a:xfrm>
            <a:off x="381000" y="3876957"/>
            <a:ext cx="8077200" cy="769441"/>
          </a:xfrm>
          <a:prstGeom prst="rect">
            <a:avLst/>
          </a:prstGeom>
        </p:spPr>
        <p:txBody>
          <a:bodyPr wrap="square">
            <a:spAutoFit/>
          </a:bodyPr>
          <a:lstStyle/>
          <a:p>
            <a:pPr marL="514350" indent="-514350">
              <a:buClr>
                <a:schemeClr val="bg2"/>
              </a:buClr>
              <a:buSzPct val="100000"/>
              <a:buFont typeface="+mj-lt"/>
              <a:buAutoNum type="arabicPeriod" startAt="3"/>
            </a:pPr>
            <a:r>
              <a:rPr lang="zh-CN" altLang="en-US" sz="2200" b="1" dirty="0" smtClean="0">
                <a:solidFill>
                  <a:schemeClr val="accent1"/>
                </a:solidFill>
                <a:latin typeface="+mj-ea"/>
                <a:ea typeface="+mj-ea"/>
              </a:rPr>
              <a:t>利用事先定义好的业务对象模式连接数据源与</a:t>
            </a:r>
            <a:r>
              <a:rPr lang="en-US" altLang="zh-CN" sz="2200" b="1" dirty="0" smtClean="0">
                <a:solidFill>
                  <a:schemeClr val="accent1"/>
                </a:solidFill>
                <a:latin typeface="+mj-ea"/>
                <a:ea typeface="+mj-ea"/>
              </a:rPr>
              <a:t>UI</a:t>
            </a:r>
            <a:r>
              <a:rPr lang="zh-CN" altLang="en-US" sz="2200" b="1" dirty="0" smtClean="0">
                <a:solidFill>
                  <a:schemeClr val="accent1"/>
                </a:solidFill>
                <a:latin typeface="+mj-ea"/>
                <a:ea typeface="+mj-ea"/>
              </a:rPr>
              <a:t>层</a:t>
            </a:r>
            <a:endParaRPr lang="en-US" altLang="zh-CN" sz="2200" b="1" dirty="0" smtClean="0">
              <a:solidFill>
                <a:schemeClr val="accent1"/>
              </a:solidFill>
              <a:latin typeface="+mj-ea"/>
              <a:ea typeface="+mj-ea"/>
            </a:endParaRPr>
          </a:p>
          <a:p>
            <a:pPr marL="514350" indent="-514350">
              <a:buClr>
                <a:schemeClr val="bg1"/>
              </a:buClr>
              <a:buSzPct val="100000"/>
              <a:buFont typeface="+mj-lt"/>
              <a:buAutoNum type="arabicPeriod" startAt="3"/>
            </a:pPr>
            <a:endParaRPr lang="en-US" altLang="en-US" sz="2200" b="1" dirty="0" smtClean="0">
              <a:solidFill>
                <a:schemeClr val="accent1"/>
              </a:solidFill>
              <a:latin typeface="+mj-ea"/>
              <a:ea typeface="+mj-ea"/>
            </a:endParaRPr>
          </a:p>
        </p:txBody>
      </p:sp>
      <p:pic>
        <p:nvPicPr>
          <p:cNvPr id="10" name="Picture 9"/>
          <p:cNvPicPr>
            <a:picLocks noChangeAspect="1" noChangeArrowheads="1"/>
          </p:cNvPicPr>
          <p:nvPr/>
        </p:nvPicPr>
        <p:blipFill>
          <a:blip r:embed="rId5" cstate="print"/>
          <a:srcRect/>
          <a:stretch>
            <a:fillRect/>
          </a:stretch>
        </p:blipFill>
        <p:spPr bwMode="auto">
          <a:xfrm>
            <a:off x="2133600" y="1595422"/>
            <a:ext cx="733425" cy="171450"/>
          </a:xfrm>
          <a:prstGeom prst="rect">
            <a:avLst/>
          </a:prstGeom>
          <a:noFill/>
          <a:ln w="9525">
            <a:noFill/>
            <a:miter lim="800000"/>
            <a:headEnd/>
            <a:tailEnd/>
          </a:ln>
          <a:effectLst/>
        </p:spPr>
      </p:pic>
      <p:pic>
        <p:nvPicPr>
          <p:cNvPr id="11" name="Picture 10"/>
          <p:cNvPicPr>
            <a:picLocks noChangeAspect="1" noChangeArrowheads="1"/>
          </p:cNvPicPr>
          <p:nvPr/>
        </p:nvPicPr>
        <p:blipFill>
          <a:blip r:embed="rId5" cstate="print"/>
          <a:srcRect/>
          <a:stretch>
            <a:fillRect/>
          </a:stretch>
        </p:blipFill>
        <p:spPr bwMode="auto">
          <a:xfrm>
            <a:off x="4500562" y="1604952"/>
            <a:ext cx="733425" cy="171450"/>
          </a:xfrm>
          <a:prstGeom prst="rect">
            <a:avLst/>
          </a:prstGeom>
          <a:noFill/>
          <a:ln w="9525">
            <a:noFill/>
            <a:miter lim="800000"/>
            <a:headEnd/>
            <a:tailEnd/>
          </a:ln>
          <a:effectLst/>
        </p:spPr>
      </p:pic>
      <p:pic>
        <p:nvPicPr>
          <p:cNvPr id="12" name="Picture 2"/>
          <p:cNvPicPr>
            <a:picLocks noChangeAspect="1" noChangeArrowheads="1"/>
          </p:cNvPicPr>
          <p:nvPr/>
        </p:nvPicPr>
        <p:blipFill>
          <a:blip r:embed="rId6" cstate="print"/>
          <a:srcRect/>
          <a:stretch>
            <a:fillRect/>
          </a:stretch>
        </p:blipFill>
        <p:spPr bwMode="auto">
          <a:xfrm>
            <a:off x="3200400" y="1214422"/>
            <a:ext cx="990600" cy="990600"/>
          </a:xfrm>
          <a:prstGeom prst="rect">
            <a:avLst/>
          </a:prstGeom>
          <a:noFill/>
          <a:ln w="9525">
            <a:miter lim="800000"/>
            <a:headEnd/>
            <a:tailEnd/>
          </a:ln>
          <a:effectLst/>
        </p:spPr>
      </p:pic>
      <p:pic>
        <p:nvPicPr>
          <p:cNvPr id="14" name="Picture 4"/>
          <p:cNvPicPr>
            <a:picLocks noChangeAspect="1" noChangeArrowheads="1"/>
          </p:cNvPicPr>
          <p:nvPr/>
        </p:nvPicPr>
        <p:blipFill>
          <a:blip r:embed="rId7" cstate="print"/>
          <a:srcRect/>
          <a:stretch>
            <a:fillRect/>
          </a:stretch>
        </p:blipFill>
        <p:spPr bwMode="auto">
          <a:xfrm>
            <a:off x="1157318" y="1285860"/>
            <a:ext cx="609600" cy="88968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par>
                                <p:cTn id="16" presetID="3"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应运而生的</a:t>
            </a:r>
            <a:r>
              <a:rPr lang="en-US" altLang="zh-CN" dirty="0" smtClean="0"/>
              <a:t>.NET</a:t>
            </a:r>
            <a:r>
              <a:rPr lang="zh-CN" altLang="en-US" dirty="0" smtClean="0"/>
              <a:t> </a:t>
            </a:r>
            <a:r>
              <a:rPr lang="en-US" altLang="zh-CN" dirty="0" smtClean="0"/>
              <a:t>RIA</a:t>
            </a:r>
            <a:r>
              <a:rPr lang="zh-CN" altLang="en-US" dirty="0" smtClean="0"/>
              <a:t> </a:t>
            </a:r>
            <a:r>
              <a:rPr lang="en-US" altLang="zh-CN" dirty="0" smtClean="0"/>
              <a:t>Services</a:t>
            </a:r>
            <a:endParaRPr lang="en-US" dirty="0"/>
          </a:p>
        </p:txBody>
      </p:sp>
      <p:sp>
        <p:nvSpPr>
          <p:cNvPr id="30" name="Content Placeholder 15"/>
          <p:cNvSpPr txBox="1">
            <a:spLocks/>
          </p:cNvSpPr>
          <p:nvPr/>
        </p:nvSpPr>
        <p:spPr>
          <a:xfrm>
            <a:off x="457200" y="1331929"/>
            <a:ext cx="4038600" cy="4525963"/>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a:pPr>
            <a:r>
              <a:rPr kumimoji="0" lang="zh-CN" altLang="en-US" sz="2200" b="1" i="0" u="none" strike="noStrike" kern="1200" cap="none" spc="0" normalizeH="0" baseline="0" noProof="0" dirty="0" smtClean="0">
                <a:ln>
                  <a:noFill/>
                </a:ln>
                <a:solidFill>
                  <a:schemeClr val="accent1"/>
                </a:solidFill>
                <a:effectLst/>
                <a:uLnTx/>
                <a:uFillTx/>
                <a:latin typeface="+mj-ea"/>
                <a:ea typeface="+mj-ea"/>
                <a:cs typeface="+mn-cs"/>
              </a:rPr>
              <a:t>基于</a:t>
            </a:r>
            <a:r>
              <a:rPr lang="zh-CN" altLang="en-US" sz="2200" b="1" dirty="0" smtClean="0">
                <a:solidFill>
                  <a:schemeClr val="accent1"/>
                </a:solidFill>
                <a:latin typeface="+mj-ea"/>
                <a:ea typeface="+mj-ea"/>
              </a:rPr>
              <a:t>现有客户</a:t>
            </a:r>
            <a:r>
              <a:rPr lang="en-US" altLang="zh-CN" sz="2200" b="1" dirty="0" smtClean="0">
                <a:solidFill>
                  <a:schemeClr val="accent1"/>
                </a:solidFill>
                <a:latin typeface="+mj-ea"/>
                <a:ea typeface="+mj-ea"/>
              </a:rPr>
              <a:t>/</a:t>
            </a:r>
            <a:r>
              <a:rPr lang="zh-CN" altLang="en-US" sz="2200" b="1" dirty="0" smtClean="0">
                <a:solidFill>
                  <a:schemeClr val="accent1"/>
                </a:solidFill>
                <a:latin typeface="+mj-ea"/>
                <a:ea typeface="+mj-ea"/>
              </a:rPr>
              <a:t>服务器端</a:t>
            </a:r>
            <a:endParaRPr lang="en-US" altLang="zh-CN" sz="2200" b="1" dirty="0" smtClean="0">
              <a:solidFill>
                <a:schemeClr val="accent1"/>
              </a:solidFill>
              <a:latin typeface="+mj-ea"/>
              <a:ea typeface="+mj-ea"/>
            </a:endParaRPr>
          </a:p>
          <a:p>
            <a:pPr marL="742950" lvl="1" indent="-285750">
              <a:spcBef>
                <a:spcPct val="20000"/>
              </a:spcBef>
              <a:buClr>
                <a:schemeClr val="bg1">
                  <a:lumMod val="50000"/>
                </a:schemeClr>
              </a:buClr>
              <a:buFont typeface="Wingdings" pitchFamily="2" charset="2"/>
              <a:buChar char="l"/>
              <a:defRPr/>
            </a:pPr>
            <a:r>
              <a:rPr lang="en-US" altLang="zh-CN" dirty="0" smtClean="0">
                <a:latin typeface="+mj-lt"/>
                <a:ea typeface="+mj-ea"/>
              </a:rPr>
              <a:t>Silverlight</a:t>
            </a:r>
            <a:r>
              <a:rPr lang="zh-CN" altLang="en-US" dirty="0" smtClean="0">
                <a:latin typeface="+mj-ea"/>
                <a:ea typeface="+mj-ea"/>
              </a:rPr>
              <a:t>提供客户端应用</a:t>
            </a:r>
            <a:endParaRPr lang="en-US" altLang="zh-CN" dirty="0" smtClean="0">
              <a:latin typeface="+mj-ea"/>
              <a:ea typeface="+mj-ea"/>
            </a:endParaRPr>
          </a:p>
          <a:p>
            <a:pPr marL="742950" lvl="1" indent="-285750">
              <a:spcBef>
                <a:spcPct val="20000"/>
              </a:spcBef>
              <a:buClr>
                <a:schemeClr val="bg1">
                  <a:lumMod val="50000"/>
                </a:schemeClr>
              </a:buClr>
              <a:buFont typeface="Wingdings" pitchFamily="2" charset="2"/>
              <a:buChar char="l"/>
              <a:defRPr/>
            </a:pPr>
            <a:r>
              <a:rPr lang="en-US" altLang="zh-CN" dirty="0" smtClean="0">
                <a:latin typeface="+mj-lt"/>
                <a:ea typeface="+mj-ea"/>
              </a:rPr>
              <a:t>ASP.NET</a:t>
            </a:r>
            <a:r>
              <a:rPr lang="zh-CN" altLang="en-US" dirty="0" smtClean="0">
                <a:latin typeface="+mj-ea"/>
                <a:ea typeface="+mj-ea"/>
              </a:rPr>
              <a:t>提供网站服务</a:t>
            </a:r>
            <a:endParaRPr kumimoji="0" lang="en-US" altLang="zh-CN" sz="2400" b="1" i="0" u="none" strike="noStrike" kern="1200" cap="none" spc="0" normalizeH="0" baseline="0" noProof="0" dirty="0" smtClean="0">
              <a:ln>
                <a:noFill/>
              </a:ln>
              <a:solidFill>
                <a:schemeClr val="accent1"/>
              </a:solidFill>
              <a:effectLst/>
              <a:uLnTx/>
              <a:uFillTx/>
              <a:latin typeface="+mj-ea"/>
              <a:ea typeface="+mj-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a:pPr>
            <a:r>
              <a:rPr kumimoji="0" lang="zh-CN" altLang="en-US" sz="2200" b="1" i="0" u="none" strike="noStrike" kern="1200" cap="none" spc="0" normalizeH="0" baseline="0" noProof="0" dirty="0" smtClean="0">
                <a:ln>
                  <a:noFill/>
                </a:ln>
                <a:solidFill>
                  <a:schemeClr val="accent1"/>
                </a:solidFill>
                <a:effectLst/>
                <a:uLnTx/>
                <a:uFillTx/>
                <a:latin typeface="+mj-ea"/>
                <a:ea typeface="+mj-ea"/>
                <a:cs typeface="+mn-cs"/>
              </a:rPr>
              <a:t>统一的客户</a:t>
            </a:r>
            <a:r>
              <a:rPr kumimoji="0" lang="en-US" altLang="zh-CN" sz="2200" b="1" i="0" u="none" strike="noStrike" kern="1200" cap="none" spc="0" normalizeH="0" baseline="0" noProof="0" dirty="0" smtClean="0">
                <a:ln>
                  <a:noFill/>
                </a:ln>
                <a:solidFill>
                  <a:schemeClr val="accent1"/>
                </a:solidFill>
                <a:effectLst/>
                <a:uLnTx/>
                <a:uFillTx/>
                <a:latin typeface="+mj-ea"/>
                <a:ea typeface="+mj-ea"/>
                <a:cs typeface="+mn-cs"/>
              </a:rPr>
              <a:t>/</a:t>
            </a:r>
            <a:r>
              <a:rPr kumimoji="0" lang="zh-CN" altLang="en-US" sz="2200" b="1" i="0" u="none" strike="noStrike" kern="1200" cap="none" spc="0" normalizeH="0" baseline="0" noProof="0" dirty="0" smtClean="0">
                <a:ln>
                  <a:noFill/>
                </a:ln>
                <a:solidFill>
                  <a:schemeClr val="accent1"/>
                </a:solidFill>
                <a:effectLst/>
                <a:uLnTx/>
                <a:uFillTx/>
                <a:latin typeface="+mj-ea"/>
                <a:ea typeface="+mj-ea"/>
                <a:cs typeface="+mn-cs"/>
              </a:rPr>
              <a:t>服务器端模型</a:t>
            </a:r>
            <a:endParaRPr kumimoji="0" lang="en-US" sz="2200" b="1" i="0" u="none" strike="noStrike" kern="1200" cap="none" spc="0" normalizeH="0" baseline="0" noProof="0" dirty="0" smtClean="0">
              <a:ln>
                <a:noFill/>
              </a:ln>
              <a:solidFill>
                <a:schemeClr val="accent1"/>
              </a:solidFill>
              <a:effectLst/>
              <a:uLnTx/>
              <a:uFillTx/>
              <a:latin typeface="+mj-ea"/>
              <a:ea typeface="+mj-ea"/>
              <a:cs typeface="+mn-cs"/>
            </a:endParaRPr>
          </a:p>
          <a:p>
            <a:pPr marL="742950" marR="0" lvl="1" indent="-285750" algn="l" defTabSz="914400" rtl="0" eaLnBrk="1" fontAlgn="auto" latinLnBrk="0" hangingPunct="1">
              <a:lnSpc>
                <a:spcPct val="100000"/>
              </a:lnSpc>
              <a:spcBef>
                <a:spcPct val="20000"/>
              </a:spcBef>
              <a:spcAft>
                <a:spcPts val="0"/>
              </a:spcAft>
              <a:buClr>
                <a:schemeClr val="bg1">
                  <a:lumMod val="50000"/>
                </a:schemeClr>
              </a:buClr>
              <a:buSzTx/>
              <a:buFont typeface="Wingdings" pitchFamily="2" charset="2"/>
              <a:buChar char="l"/>
              <a:tabLst/>
              <a:defRPr/>
            </a:pPr>
            <a:r>
              <a:rPr kumimoji="0" lang="zh-CN" altLang="en-US" b="0" i="0" u="none" strike="noStrike" kern="1200" cap="none" spc="0" normalizeH="0" baseline="0" noProof="0" dirty="0" smtClean="0">
                <a:ln>
                  <a:noFill/>
                </a:ln>
                <a:solidFill>
                  <a:schemeClr val="tx1"/>
                </a:solidFill>
                <a:effectLst/>
                <a:uLnTx/>
                <a:uFillTx/>
                <a:latin typeface="+mj-ea"/>
                <a:ea typeface="+mj-ea"/>
                <a:cs typeface="+mn-cs"/>
              </a:rPr>
              <a:t>同一组业务对象</a:t>
            </a:r>
            <a:endParaRPr kumimoji="0" lang="en-US" b="0" i="0" u="none" strike="noStrike" kern="1200" cap="none" spc="0" normalizeH="0" baseline="0" noProof="0" dirty="0" smtClean="0">
              <a:ln>
                <a:noFill/>
              </a:ln>
              <a:solidFill>
                <a:schemeClr val="tx1"/>
              </a:solidFill>
              <a:effectLst/>
              <a:uLnTx/>
              <a:uFillTx/>
              <a:latin typeface="+mj-ea"/>
              <a:ea typeface="+mj-ea"/>
              <a:cs typeface="+mn-cs"/>
            </a:endParaRPr>
          </a:p>
          <a:p>
            <a:pPr marL="742950" marR="0" lvl="1" indent="-285750" algn="l" defTabSz="914400" rtl="0" eaLnBrk="1" fontAlgn="auto" latinLnBrk="0" hangingPunct="1">
              <a:lnSpc>
                <a:spcPct val="100000"/>
              </a:lnSpc>
              <a:spcBef>
                <a:spcPct val="20000"/>
              </a:spcBef>
              <a:spcAft>
                <a:spcPts val="0"/>
              </a:spcAft>
              <a:buClr>
                <a:schemeClr val="bg1">
                  <a:lumMod val="50000"/>
                </a:schemeClr>
              </a:buClr>
              <a:buSzTx/>
              <a:buFont typeface="Wingdings" pitchFamily="2" charset="2"/>
              <a:buChar char="l"/>
              <a:tabLst/>
              <a:defRPr/>
            </a:pPr>
            <a:r>
              <a:rPr kumimoji="0" lang="zh-CN" altLang="en-US" b="0" i="0" u="none" strike="noStrike" kern="1200" cap="none" spc="0" normalizeH="0" baseline="0" noProof="0" dirty="0" smtClean="0">
                <a:ln>
                  <a:noFill/>
                </a:ln>
                <a:solidFill>
                  <a:schemeClr val="tx1"/>
                </a:solidFill>
                <a:effectLst/>
                <a:uLnTx/>
                <a:uFillTx/>
                <a:latin typeface="+mj-ea"/>
                <a:ea typeface="+mj-ea"/>
                <a:cs typeface="+mn-cs"/>
              </a:rPr>
              <a:t>一个应用程序项目</a:t>
            </a:r>
            <a:endParaRPr kumimoji="0" lang="en-US" sz="900" b="0" i="0" u="none" strike="noStrike" kern="1200" cap="none" spc="0" normalizeH="0" baseline="0" noProof="0" dirty="0" smtClean="0">
              <a:ln>
                <a:noFill/>
              </a:ln>
              <a:solidFill>
                <a:schemeClr val="tx1"/>
              </a:solidFill>
              <a:effectLst/>
              <a:uLnTx/>
              <a:uFillTx/>
              <a:latin typeface="+mj-ea"/>
              <a:ea typeface="+mj-ea"/>
              <a:cs typeface="+mn-cs"/>
            </a:endParaRPr>
          </a:p>
          <a:p>
            <a:pPr marL="342900" lvl="0" indent="-342900">
              <a:spcBef>
                <a:spcPct val="20000"/>
              </a:spcBef>
              <a:buClr>
                <a:schemeClr val="accent1"/>
              </a:buClr>
              <a:buSzPct val="100000"/>
              <a:buFont typeface="Wingdings" pitchFamily="2" charset="2"/>
              <a:buChar char="l"/>
              <a:defRPr/>
            </a:pPr>
            <a:r>
              <a:rPr lang="zh-CN" altLang="en-US" sz="2200" b="1" dirty="0" smtClean="0">
                <a:solidFill>
                  <a:schemeClr val="accent1"/>
                </a:solidFill>
                <a:latin typeface="+mj-ea"/>
                <a:ea typeface="+mj-ea"/>
              </a:rPr>
              <a:t>简化数据移动</a:t>
            </a:r>
            <a:endParaRPr lang="en-US" sz="2200" b="1" dirty="0" smtClean="0">
              <a:solidFill>
                <a:schemeClr val="accent1"/>
              </a:solidFill>
              <a:latin typeface="+mj-ea"/>
              <a:ea typeface="+mj-ea"/>
            </a:endParaRPr>
          </a:p>
          <a:p>
            <a:pPr marL="742950" lvl="1" indent="-285750">
              <a:spcBef>
                <a:spcPct val="20000"/>
              </a:spcBef>
              <a:buClr>
                <a:schemeClr val="bg1">
                  <a:lumMod val="50000"/>
                </a:schemeClr>
              </a:buClr>
              <a:buFont typeface="Wingdings" pitchFamily="2" charset="2"/>
              <a:buChar char="l"/>
              <a:defRPr/>
            </a:pPr>
            <a:r>
              <a:rPr lang="zh-CN" altLang="en-US" sz="2000" dirty="0" smtClean="0">
                <a:latin typeface="+mj-ea"/>
                <a:ea typeface="+mj-ea"/>
              </a:rPr>
              <a:t>通过业务对象暴露数据</a:t>
            </a:r>
            <a:endParaRPr lang="en-US" altLang="zh-CN" sz="2000" dirty="0" smtClean="0">
              <a:latin typeface="+mj-ea"/>
              <a:ea typeface="+mj-ea"/>
            </a:endParaRPr>
          </a:p>
          <a:p>
            <a:pPr marL="742950" lvl="1" indent="-285750">
              <a:spcBef>
                <a:spcPct val="20000"/>
              </a:spcBef>
              <a:buClr>
                <a:schemeClr val="bg1">
                  <a:lumMod val="50000"/>
                </a:schemeClr>
              </a:buClr>
              <a:buFont typeface="Wingdings" pitchFamily="2" charset="2"/>
              <a:buChar char="l"/>
              <a:defRPr/>
            </a:pPr>
            <a:r>
              <a:rPr lang="zh-CN" altLang="en-US" sz="2000" dirty="0" smtClean="0">
                <a:latin typeface="+mj-ea"/>
                <a:ea typeface="+mj-ea"/>
              </a:rPr>
              <a:t>自动处理底层基础逻辑</a:t>
            </a:r>
            <a:endParaRPr lang="en-US" sz="2000" dirty="0" smtClean="0">
              <a:latin typeface="+mj-ea"/>
              <a:ea typeface="+mj-ea"/>
            </a:endParaRPr>
          </a:p>
          <a:p>
            <a:pPr marL="342900" marR="0" lvl="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a:pPr>
            <a:r>
              <a:rPr kumimoji="0" lang="zh-CN" altLang="en-US" sz="2200" b="1" i="0" u="none" strike="noStrike" kern="1200" cap="none" spc="0" normalizeH="0" baseline="0" noProof="0" dirty="0" smtClean="0">
                <a:ln>
                  <a:noFill/>
                </a:ln>
                <a:solidFill>
                  <a:schemeClr val="accent1"/>
                </a:solidFill>
                <a:effectLst/>
                <a:uLnTx/>
                <a:uFillTx/>
                <a:latin typeface="+mj-ea"/>
                <a:ea typeface="+mj-ea"/>
                <a:cs typeface="+mn-cs"/>
              </a:rPr>
              <a:t>多种数据源</a:t>
            </a:r>
            <a:endParaRPr kumimoji="0" lang="en-US" sz="2200" b="1" i="0" u="none" strike="noStrike" kern="1200" cap="none" spc="0" normalizeH="0" baseline="0" noProof="0" dirty="0" smtClean="0">
              <a:ln>
                <a:noFill/>
              </a:ln>
              <a:solidFill>
                <a:schemeClr val="accent1"/>
              </a:solidFill>
              <a:effectLst/>
              <a:uLnTx/>
              <a:uFillTx/>
              <a:latin typeface="+mj-ea"/>
              <a:ea typeface="+mj-ea"/>
              <a:cs typeface="+mn-cs"/>
            </a:endParaRPr>
          </a:p>
          <a:p>
            <a:pPr marL="742950" marR="0" lvl="1" indent="-285750" algn="l" defTabSz="914400" rtl="0" eaLnBrk="1" fontAlgn="auto" latinLnBrk="0" hangingPunct="1">
              <a:lnSpc>
                <a:spcPct val="100000"/>
              </a:lnSpc>
              <a:spcBef>
                <a:spcPct val="20000"/>
              </a:spcBef>
              <a:spcAft>
                <a:spcPts val="0"/>
              </a:spcAft>
              <a:buClr>
                <a:schemeClr val="bg1">
                  <a:lumMod val="50000"/>
                </a:schemeClr>
              </a:buClr>
              <a:buSzTx/>
              <a:buFont typeface="Wingdings" pitchFamily="2" charset="2"/>
              <a:buChar char="l"/>
              <a:tabLst/>
              <a:defRPr/>
            </a:pPr>
            <a:r>
              <a:rPr kumimoji="0" lang="en-US" b="0" i="0" u="none" strike="noStrike" kern="1200" cap="none" spc="0" normalizeH="0" baseline="0" noProof="0" dirty="0" smtClean="0">
                <a:ln>
                  <a:noFill/>
                </a:ln>
                <a:solidFill>
                  <a:schemeClr val="tx1"/>
                </a:solidFill>
                <a:effectLst/>
                <a:uLnTx/>
                <a:uFillTx/>
                <a:latin typeface="+mj-lt"/>
                <a:ea typeface="+mj-ea"/>
                <a:cs typeface="+mn-cs"/>
              </a:rPr>
              <a:t>Entity Framework, ADO.NET Data Services, Web Services, </a:t>
            </a:r>
            <a:r>
              <a:rPr kumimoji="0" lang="zh-CN" altLang="en-US" b="0" i="0" u="none" strike="noStrike" kern="1200" cap="none" spc="0" normalizeH="0" baseline="0" noProof="0" dirty="0" smtClean="0">
                <a:ln>
                  <a:noFill/>
                </a:ln>
                <a:solidFill>
                  <a:schemeClr val="tx1"/>
                </a:solidFill>
                <a:effectLst/>
                <a:uLnTx/>
                <a:uFillTx/>
                <a:latin typeface="+mj-ea"/>
                <a:ea typeface="+mj-ea"/>
                <a:cs typeface="+mn-cs"/>
              </a:rPr>
              <a:t>等等</a:t>
            </a:r>
            <a:endParaRPr kumimoji="0" lang="en-US" b="0" i="0" u="none" strike="noStrike" kern="1200" cap="none" spc="0" normalizeH="0" baseline="0" noProof="0" dirty="0" smtClean="0">
              <a:ln>
                <a:noFill/>
              </a:ln>
              <a:solidFill>
                <a:schemeClr val="tx1"/>
              </a:solidFill>
              <a:effectLst/>
              <a:uLnTx/>
              <a:uFillTx/>
              <a:latin typeface="+mj-ea"/>
              <a:ea typeface="+mj-ea"/>
              <a:cs typeface="+mn-cs"/>
            </a:endParaRPr>
          </a:p>
        </p:txBody>
      </p:sp>
      <p:sp>
        <p:nvSpPr>
          <p:cNvPr id="31" name="Rectangle 30"/>
          <p:cNvSpPr/>
          <p:nvPr/>
        </p:nvSpPr>
        <p:spPr>
          <a:xfrm>
            <a:off x="4800600" y="1235060"/>
            <a:ext cx="3581400" cy="2190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32" name="Rectangle 31"/>
          <p:cNvSpPr/>
          <p:nvPr/>
        </p:nvSpPr>
        <p:spPr>
          <a:xfrm>
            <a:off x="4800600" y="3902060"/>
            <a:ext cx="3581400" cy="2228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33" name="Rectangle 32"/>
          <p:cNvSpPr/>
          <p:nvPr/>
        </p:nvSpPr>
        <p:spPr>
          <a:xfrm>
            <a:off x="5105400" y="5045060"/>
            <a:ext cx="29718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000" b="1" dirty="0" smtClean="0">
                <a:latin typeface="+mj-ea"/>
                <a:ea typeface="+mj-ea"/>
              </a:rPr>
              <a:t>数据访问层</a:t>
            </a:r>
            <a:endParaRPr lang="en-US" sz="2000" b="1" dirty="0">
              <a:latin typeface="+mj-ea"/>
              <a:ea typeface="+mj-ea"/>
            </a:endParaRPr>
          </a:p>
        </p:txBody>
      </p:sp>
      <p:sp>
        <p:nvSpPr>
          <p:cNvPr id="34" name="Rectangle 33"/>
          <p:cNvSpPr/>
          <p:nvPr/>
        </p:nvSpPr>
        <p:spPr>
          <a:xfrm>
            <a:off x="5105400" y="4130660"/>
            <a:ext cx="2971800" cy="628710"/>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000" b="1" dirty="0" smtClean="0">
                <a:latin typeface="+mj-ea"/>
                <a:ea typeface="+mj-ea"/>
              </a:rPr>
              <a:t>业务对象</a:t>
            </a:r>
            <a:endParaRPr lang="en-US" sz="2000" b="1" dirty="0">
              <a:latin typeface="+mj-ea"/>
              <a:ea typeface="+mj-ea"/>
            </a:endParaRPr>
          </a:p>
        </p:txBody>
      </p:sp>
      <p:sp>
        <p:nvSpPr>
          <p:cNvPr id="35" name="Rectangle 34"/>
          <p:cNvSpPr/>
          <p:nvPr/>
        </p:nvSpPr>
        <p:spPr>
          <a:xfrm>
            <a:off x="5105400" y="2606660"/>
            <a:ext cx="2971800" cy="628710"/>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000" b="1" dirty="0" smtClean="0">
                <a:latin typeface="+mj-ea"/>
                <a:ea typeface="+mj-ea"/>
              </a:rPr>
              <a:t>业务对象</a:t>
            </a:r>
            <a:endParaRPr lang="en-US" sz="2000" b="1" dirty="0">
              <a:latin typeface="+mj-ea"/>
              <a:ea typeface="+mj-ea"/>
            </a:endParaRPr>
          </a:p>
        </p:txBody>
      </p:sp>
      <p:sp>
        <p:nvSpPr>
          <p:cNvPr id="36" name="Rectangle 35"/>
          <p:cNvSpPr/>
          <p:nvPr/>
        </p:nvSpPr>
        <p:spPr>
          <a:xfrm>
            <a:off x="5105400" y="1692260"/>
            <a:ext cx="29718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000" b="1" dirty="0" smtClean="0">
                <a:latin typeface="+mj-ea"/>
                <a:ea typeface="+mj-ea"/>
              </a:rPr>
              <a:t>视图层</a:t>
            </a:r>
            <a:endParaRPr lang="en-US" sz="2000" b="1" dirty="0">
              <a:latin typeface="+mj-ea"/>
              <a:ea typeface="+mj-ea"/>
            </a:endParaRPr>
          </a:p>
        </p:txBody>
      </p:sp>
      <p:sp>
        <p:nvSpPr>
          <p:cNvPr id="37" name="TextBox 36"/>
          <p:cNvSpPr txBox="1"/>
          <p:nvPr/>
        </p:nvSpPr>
        <p:spPr>
          <a:xfrm>
            <a:off x="5861064" y="5654660"/>
            <a:ext cx="1422184" cy="461665"/>
          </a:xfrm>
          <a:prstGeom prst="rect">
            <a:avLst/>
          </a:prstGeom>
          <a:noFill/>
        </p:spPr>
        <p:txBody>
          <a:bodyPr wrap="none" rtlCol="0">
            <a:spAutoFit/>
          </a:bodyPr>
          <a:lstStyle/>
          <a:p>
            <a:r>
              <a:rPr lang="zh-CN" altLang="en-US" sz="2400" b="1" dirty="0" smtClean="0">
                <a:solidFill>
                  <a:schemeClr val="bg1"/>
                </a:solidFill>
                <a:latin typeface="+mj-ea"/>
                <a:ea typeface="+mj-ea"/>
              </a:rPr>
              <a:t>服务器端</a:t>
            </a:r>
            <a:endParaRPr lang="en-US" sz="2400" b="1" dirty="0">
              <a:solidFill>
                <a:schemeClr val="bg1"/>
              </a:solidFill>
              <a:latin typeface="+mj-ea"/>
              <a:ea typeface="+mj-ea"/>
            </a:endParaRPr>
          </a:p>
        </p:txBody>
      </p:sp>
      <p:sp>
        <p:nvSpPr>
          <p:cNvPr id="38" name="TextBox 37"/>
          <p:cNvSpPr txBox="1"/>
          <p:nvPr/>
        </p:nvSpPr>
        <p:spPr>
          <a:xfrm>
            <a:off x="6019800" y="1230595"/>
            <a:ext cx="1112805" cy="461665"/>
          </a:xfrm>
          <a:prstGeom prst="rect">
            <a:avLst/>
          </a:prstGeom>
          <a:noFill/>
        </p:spPr>
        <p:txBody>
          <a:bodyPr wrap="none" rtlCol="0">
            <a:spAutoFit/>
          </a:bodyPr>
          <a:lstStyle/>
          <a:p>
            <a:r>
              <a:rPr lang="zh-CN" altLang="en-US" sz="2400" b="1" dirty="0" smtClean="0">
                <a:solidFill>
                  <a:schemeClr val="bg1"/>
                </a:solidFill>
                <a:latin typeface="+mj-ea"/>
                <a:ea typeface="+mj-ea"/>
              </a:rPr>
              <a:t>客户端</a:t>
            </a:r>
            <a:endParaRPr lang="en-US" sz="2400" b="1" dirty="0">
              <a:solidFill>
                <a:schemeClr val="bg1"/>
              </a:solidFill>
              <a:latin typeface="+mj-ea"/>
              <a:ea typeface="+mj-ea"/>
            </a:endParaRPr>
          </a:p>
        </p:txBody>
      </p:sp>
      <p:sp>
        <p:nvSpPr>
          <p:cNvPr id="39" name="Up-Down Arrow 38"/>
          <p:cNvSpPr/>
          <p:nvPr/>
        </p:nvSpPr>
        <p:spPr>
          <a:xfrm>
            <a:off x="5791200" y="3292460"/>
            <a:ext cx="457200" cy="838200"/>
          </a:xfrm>
          <a:prstGeom prst="upDown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a:latin typeface="+mj-ea"/>
              <a:ea typeface="+mj-ea"/>
            </a:endParaRPr>
          </a:p>
        </p:txBody>
      </p:sp>
      <p:sp>
        <p:nvSpPr>
          <p:cNvPr id="40" name="Rounded Rectangle 39"/>
          <p:cNvSpPr/>
          <p:nvPr/>
        </p:nvSpPr>
        <p:spPr bwMode="auto">
          <a:xfrm>
            <a:off x="4953000" y="2454260"/>
            <a:ext cx="3276600" cy="2438400"/>
          </a:xfrm>
          <a:prstGeom prst="roundRect">
            <a:avLst>
              <a:gd name="adj" fmla="val 4546"/>
            </a:avLst>
          </a:prstGeom>
          <a:noFill/>
          <a:ln w="7620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latin typeface="+mj-ea"/>
              <a:ea typeface="+mj-ea"/>
            </a:endParaRPr>
          </a:p>
        </p:txBody>
      </p:sp>
      <p:sp>
        <p:nvSpPr>
          <p:cNvPr id="41" name="Up-Down Arrow 40"/>
          <p:cNvSpPr/>
          <p:nvPr/>
        </p:nvSpPr>
        <p:spPr>
          <a:xfrm>
            <a:off x="7010400" y="3292460"/>
            <a:ext cx="457200" cy="838200"/>
          </a:xfrm>
          <a:prstGeom prst="upDown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a:latin typeface="+mj-ea"/>
              <a:ea typeface="+mj-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在商务应用中使用</a:t>
            </a:r>
            <a:r>
              <a:rPr lang="en-US" altLang="zh-CN" dirty="0" smtClean="0"/>
              <a:t>.NET RIA Services</a:t>
            </a: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zh-CN" dirty="0" smtClean="0"/>
              <a:t>.NET</a:t>
            </a:r>
            <a:r>
              <a:rPr lang="zh-CN" altLang="en-US" dirty="0" smtClean="0"/>
              <a:t> </a:t>
            </a:r>
            <a:r>
              <a:rPr lang="en-US" altLang="zh-CN" dirty="0" smtClean="0"/>
              <a:t>RIA</a:t>
            </a:r>
            <a:r>
              <a:rPr lang="zh-CN" altLang="en-US" dirty="0" smtClean="0"/>
              <a:t> </a:t>
            </a:r>
            <a:r>
              <a:rPr lang="en-US" altLang="zh-CN" dirty="0" smtClean="0"/>
              <a:t>Services</a:t>
            </a:r>
            <a:r>
              <a:rPr lang="zh-CN" altLang="en-US" dirty="0" smtClean="0"/>
              <a:t>中的基本概念</a:t>
            </a:r>
            <a:endParaRPr lang="en-US" dirty="0"/>
          </a:p>
        </p:txBody>
      </p:sp>
      <p:sp>
        <p:nvSpPr>
          <p:cNvPr id="4" name="Content Placeholder 3"/>
          <p:cNvSpPr>
            <a:spLocks noGrp="1"/>
          </p:cNvSpPr>
          <p:nvPr>
            <p:ph sz="half" idx="2"/>
          </p:nvPr>
        </p:nvSpPr>
        <p:spPr>
          <a:xfrm>
            <a:off x="4500562" y="1357298"/>
            <a:ext cx="4038600" cy="4525963"/>
          </a:xfrm>
        </p:spPr>
        <p:txBody>
          <a:bodyPr/>
          <a:lstStyle/>
          <a:p>
            <a:pPr lvl="0">
              <a:buClr>
                <a:schemeClr val="accent1"/>
              </a:buClr>
              <a:buSzPct val="100000"/>
              <a:defRPr/>
            </a:pPr>
            <a:r>
              <a:rPr lang="en-US" sz="2000" b="1" dirty="0" err="1" smtClean="0">
                <a:solidFill>
                  <a:schemeClr val="accent1"/>
                </a:solidFill>
                <a:latin typeface="+mj-ea"/>
                <a:ea typeface="+mj-ea"/>
              </a:rPr>
              <a:t>DomainService</a:t>
            </a:r>
            <a:endParaRPr lang="en-US" sz="2000" b="1" dirty="0" smtClean="0">
              <a:solidFill>
                <a:schemeClr val="accent1"/>
              </a:solidFill>
              <a:latin typeface="+mj-ea"/>
              <a:ea typeface="+mj-ea"/>
            </a:endParaRPr>
          </a:p>
          <a:p>
            <a:pPr lvl="0">
              <a:buClr>
                <a:schemeClr val="accent1"/>
              </a:buClr>
              <a:buSzPct val="100000"/>
              <a:buNone/>
              <a:defRPr/>
            </a:pPr>
            <a:r>
              <a:rPr lang="en-US" altLang="zh-CN" sz="2000" b="1" dirty="0" smtClean="0">
                <a:solidFill>
                  <a:schemeClr val="accent1"/>
                </a:solidFill>
                <a:latin typeface="+mj-lt"/>
                <a:ea typeface="+mj-ea"/>
              </a:rPr>
              <a:t>	</a:t>
            </a:r>
            <a:r>
              <a:rPr lang="zh-CN" altLang="en-US" sz="2000" dirty="0" smtClean="0"/>
              <a:t>服务器端进行数据操作的主要的类</a:t>
            </a:r>
            <a:endParaRPr lang="en-US" altLang="en-US" sz="2400" dirty="0" smtClean="0"/>
          </a:p>
          <a:p>
            <a:pPr lvl="0">
              <a:buClr>
                <a:schemeClr val="accent1"/>
              </a:buClr>
              <a:buSzPct val="100000"/>
              <a:defRPr/>
            </a:pPr>
            <a:r>
              <a:rPr lang="en-US" sz="2000" b="1" dirty="0" err="1" smtClean="0">
                <a:solidFill>
                  <a:schemeClr val="accent1"/>
                </a:solidFill>
                <a:latin typeface="+mj-ea"/>
                <a:ea typeface="+mj-ea"/>
              </a:rPr>
              <a:t>DomainContext</a:t>
            </a:r>
            <a:endParaRPr lang="en-US" sz="2000" b="1" dirty="0" smtClean="0">
              <a:solidFill>
                <a:schemeClr val="accent1"/>
              </a:solidFill>
              <a:latin typeface="+mj-ea"/>
              <a:ea typeface="+mj-ea"/>
            </a:endParaRPr>
          </a:p>
          <a:p>
            <a:pPr lvl="0">
              <a:buClr>
                <a:schemeClr val="accent1"/>
              </a:buClr>
              <a:buSzPct val="100000"/>
              <a:buNone/>
              <a:defRPr/>
            </a:pPr>
            <a:r>
              <a:rPr lang="en-US" altLang="zh-CN" sz="2000" b="1" dirty="0" smtClean="0">
                <a:solidFill>
                  <a:schemeClr val="accent1"/>
                </a:solidFill>
                <a:latin typeface="+mj-lt"/>
                <a:ea typeface="+mj-ea"/>
              </a:rPr>
              <a:t>	</a:t>
            </a:r>
            <a:r>
              <a:rPr lang="zh-CN" altLang="en-US" sz="2000" dirty="0" smtClean="0"/>
              <a:t>用于调用数据操作方法相对于</a:t>
            </a:r>
            <a:r>
              <a:rPr lang="en-US" altLang="en-US" sz="2000" dirty="0" err="1" smtClean="0"/>
              <a:t>DomainService</a:t>
            </a:r>
            <a:r>
              <a:rPr lang="zh-CN" altLang="en-US" sz="2000" dirty="0" smtClean="0"/>
              <a:t>在客户端的类</a:t>
            </a:r>
            <a:r>
              <a:rPr lang="en-US" altLang="zh-CN" sz="2000" dirty="0" smtClean="0"/>
              <a:t>	</a:t>
            </a:r>
          </a:p>
          <a:p>
            <a:pPr>
              <a:buClr>
                <a:schemeClr val="accent1"/>
              </a:buClr>
              <a:buSzPct val="100000"/>
              <a:defRPr/>
            </a:pPr>
            <a:r>
              <a:rPr lang="zh-CN" altLang="en-US" sz="2000" b="1" dirty="0" smtClean="0">
                <a:solidFill>
                  <a:schemeClr val="accent1"/>
                </a:solidFill>
                <a:latin typeface="+mj-ea"/>
              </a:rPr>
              <a:t>元数据</a:t>
            </a:r>
            <a:endParaRPr lang="en-US" altLang="zh-CN" sz="2000" b="1" dirty="0" smtClean="0">
              <a:solidFill>
                <a:schemeClr val="accent1"/>
              </a:solidFill>
              <a:latin typeface="+mj-ea"/>
            </a:endParaRPr>
          </a:p>
          <a:p>
            <a:pPr>
              <a:buClr>
                <a:schemeClr val="accent1"/>
              </a:buClr>
              <a:buSzPct val="100000"/>
              <a:buNone/>
              <a:defRPr/>
            </a:pPr>
            <a:r>
              <a:rPr lang="en-US" altLang="zh-CN" sz="2000" dirty="0" smtClean="0"/>
              <a:t>	</a:t>
            </a:r>
            <a:r>
              <a:rPr lang="zh-CN" altLang="en-US" sz="2000" dirty="0" smtClean="0"/>
              <a:t>根据数据实体提供灵活的数据验证方式</a:t>
            </a:r>
            <a:endParaRPr lang="en-US" altLang="zh-CN" sz="2000" b="1" dirty="0" smtClean="0">
              <a:solidFill>
                <a:schemeClr val="accent1"/>
              </a:solidFill>
              <a:latin typeface="+mj-ea"/>
            </a:endParaRPr>
          </a:p>
          <a:p>
            <a:pPr>
              <a:buClr>
                <a:schemeClr val="accent1"/>
              </a:buClr>
              <a:buSzPct val="100000"/>
              <a:defRPr/>
            </a:pPr>
            <a:r>
              <a:rPr lang="en-US" altLang="zh-CN" sz="2000" b="1" dirty="0" err="1" smtClean="0">
                <a:solidFill>
                  <a:schemeClr val="accent1"/>
                </a:solidFill>
                <a:latin typeface="+mj-ea"/>
              </a:rPr>
              <a:t>EntityList</a:t>
            </a:r>
            <a:endParaRPr lang="en-US" sz="2000" b="1" dirty="0" smtClean="0">
              <a:solidFill>
                <a:schemeClr val="accent1"/>
              </a:solidFill>
              <a:latin typeface="+mj-ea"/>
            </a:endParaRPr>
          </a:p>
          <a:p>
            <a:pPr lvl="0">
              <a:buClr>
                <a:schemeClr val="accent1"/>
              </a:buClr>
              <a:buSzPct val="100000"/>
              <a:buNone/>
              <a:defRPr/>
            </a:pPr>
            <a:r>
              <a:rPr lang="en-US" altLang="zh-CN" sz="2000" b="1" dirty="0" smtClean="0">
                <a:solidFill>
                  <a:schemeClr val="accent1"/>
                </a:solidFill>
              </a:rPr>
              <a:t>	</a:t>
            </a:r>
            <a:r>
              <a:rPr lang="zh-CN" altLang="en-US" sz="2000" dirty="0" smtClean="0"/>
              <a:t>用于数据绑定的集合</a:t>
            </a:r>
            <a:endParaRPr lang="en-US" altLang="zh-CN" sz="2000" b="1" dirty="0" smtClean="0">
              <a:solidFill>
                <a:schemeClr val="accent1"/>
              </a:solidFill>
              <a:latin typeface="+mj-ea"/>
              <a:ea typeface="+mj-ea"/>
            </a:endParaRPr>
          </a:p>
          <a:p>
            <a:pPr lvl="0">
              <a:buClr>
                <a:schemeClr val="accent1"/>
              </a:buClr>
              <a:buSzPct val="100000"/>
              <a:defRPr/>
            </a:pPr>
            <a:r>
              <a:rPr lang="zh-CN" altLang="en-US" sz="2000" b="1" dirty="0" smtClean="0">
                <a:solidFill>
                  <a:schemeClr val="accent1"/>
                </a:solidFill>
                <a:latin typeface="+mj-ea"/>
                <a:ea typeface="+mj-ea"/>
              </a:rPr>
              <a:t>共享代码</a:t>
            </a:r>
            <a:endParaRPr lang="en-US" altLang="zh-CN" sz="2000" b="1" dirty="0" smtClean="0">
              <a:solidFill>
                <a:schemeClr val="accent1"/>
              </a:solidFill>
              <a:latin typeface="+mj-ea"/>
              <a:ea typeface="+mj-ea"/>
            </a:endParaRPr>
          </a:p>
          <a:p>
            <a:pPr lvl="0">
              <a:buClr>
                <a:schemeClr val="accent1"/>
              </a:buClr>
              <a:buSzPct val="100000"/>
              <a:buNone/>
              <a:defRPr/>
            </a:pPr>
            <a:r>
              <a:rPr lang="en-US" altLang="zh-CN" sz="2000" b="1" dirty="0" smtClean="0">
                <a:solidFill>
                  <a:schemeClr val="accent1"/>
                </a:solidFill>
                <a:latin typeface="+mj-ea"/>
                <a:ea typeface="+mj-ea"/>
              </a:rPr>
              <a:t>	</a:t>
            </a:r>
            <a:r>
              <a:rPr lang="zh-CN" altLang="en-US" sz="2000" dirty="0" smtClean="0"/>
              <a:t>在不同层及信任边界之间共享业务逻辑（如数据验证等）</a:t>
            </a:r>
            <a:endParaRPr lang="en-US" altLang="en-US" sz="2400" dirty="0" smtClean="0"/>
          </a:p>
          <a:p>
            <a:endParaRPr lang="en-US" sz="2400" dirty="0">
              <a:latin typeface="+mj-ea"/>
              <a:ea typeface="+mj-ea"/>
            </a:endParaRPr>
          </a:p>
        </p:txBody>
      </p:sp>
      <p:sp>
        <p:nvSpPr>
          <p:cNvPr id="5" name="Rectangle 4"/>
          <p:cNvSpPr/>
          <p:nvPr/>
        </p:nvSpPr>
        <p:spPr>
          <a:xfrm>
            <a:off x="490534" y="1361763"/>
            <a:ext cx="3581400" cy="2190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6" name="Rectangle 5"/>
          <p:cNvSpPr/>
          <p:nvPr/>
        </p:nvSpPr>
        <p:spPr>
          <a:xfrm>
            <a:off x="490534" y="4028763"/>
            <a:ext cx="3581400" cy="2228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7" name="Rectangle 6"/>
          <p:cNvSpPr/>
          <p:nvPr/>
        </p:nvSpPr>
        <p:spPr>
          <a:xfrm>
            <a:off x="795334" y="5171763"/>
            <a:ext cx="29718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000" b="1" dirty="0" smtClean="0">
                <a:latin typeface="+mj-ea"/>
                <a:ea typeface="+mj-ea"/>
              </a:rPr>
              <a:t>数据访问层</a:t>
            </a:r>
            <a:endParaRPr lang="en-US" sz="2000" b="1" dirty="0">
              <a:latin typeface="+mj-ea"/>
              <a:ea typeface="+mj-ea"/>
            </a:endParaRPr>
          </a:p>
        </p:txBody>
      </p:sp>
      <p:sp>
        <p:nvSpPr>
          <p:cNvPr id="9" name="Rectangle 8"/>
          <p:cNvSpPr/>
          <p:nvPr/>
        </p:nvSpPr>
        <p:spPr>
          <a:xfrm>
            <a:off x="2071670" y="2714620"/>
            <a:ext cx="1704964" cy="357190"/>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b="1" dirty="0" err="1" smtClean="0">
                <a:latin typeface="+mj-lt"/>
                <a:ea typeface="+mj-ea"/>
              </a:rPr>
              <a:t>DomainContext</a:t>
            </a:r>
            <a:endParaRPr lang="en-US" b="1" dirty="0">
              <a:latin typeface="+mj-lt"/>
              <a:ea typeface="+mj-ea"/>
            </a:endParaRPr>
          </a:p>
        </p:txBody>
      </p:sp>
      <p:sp>
        <p:nvSpPr>
          <p:cNvPr id="10" name="Rectangle 9"/>
          <p:cNvSpPr/>
          <p:nvPr/>
        </p:nvSpPr>
        <p:spPr>
          <a:xfrm>
            <a:off x="795334" y="1818963"/>
            <a:ext cx="29718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000" b="1" dirty="0" smtClean="0">
                <a:latin typeface="+mj-ea"/>
                <a:ea typeface="+mj-ea"/>
              </a:rPr>
              <a:t>视图层</a:t>
            </a:r>
            <a:endParaRPr lang="en-US" sz="2000" b="1" dirty="0">
              <a:latin typeface="+mj-ea"/>
              <a:ea typeface="+mj-ea"/>
            </a:endParaRPr>
          </a:p>
        </p:txBody>
      </p:sp>
      <p:sp>
        <p:nvSpPr>
          <p:cNvPr id="11" name="TextBox 10"/>
          <p:cNvSpPr txBox="1"/>
          <p:nvPr/>
        </p:nvSpPr>
        <p:spPr>
          <a:xfrm>
            <a:off x="1550998" y="5781363"/>
            <a:ext cx="1422184" cy="461665"/>
          </a:xfrm>
          <a:prstGeom prst="rect">
            <a:avLst/>
          </a:prstGeom>
          <a:noFill/>
        </p:spPr>
        <p:txBody>
          <a:bodyPr wrap="none" rtlCol="0">
            <a:spAutoFit/>
          </a:bodyPr>
          <a:lstStyle/>
          <a:p>
            <a:r>
              <a:rPr lang="zh-CN" altLang="en-US" sz="2400" b="1" dirty="0" smtClean="0">
                <a:solidFill>
                  <a:schemeClr val="bg1"/>
                </a:solidFill>
                <a:latin typeface="+mj-ea"/>
                <a:ea typeface="+mj-ea"/>
              </a:rPr>
              <a:t>服务器端</a:t>
            </a:r>
            <a:endParaRPr lang="en-US" sz="2400" b="1" dirty="0">
              <a:solidFill>
                <a:schemeClr val="bg1"/>
              </a:solidFill>
              <a:latin typeface="+mj-ea"/>
              <a:ea typeface="+mj-ea"/>
            </a:endParaRPr>
          </a:p>
        </p:txBody>
      </p:sp>
      <p:sp>
        <p:nvSpPr>
          <p:cNvPr id="12" name="TextBox 11"/>
          <p:cNvSpPr txBox="1"/>
          <p:nvPr/>
        </p:nvSpPr>
        <p:spPr>
          <a:xfrm>
            <a:off x="1709734" y="1357298"/>
            <a:ext cx="1112805" cy="461665"/>
          </a:xfrm>
          <a:prstGeom prst="rect">
            <a:avLst/>
          </a:prstGeom>
          <a:noFill/>
        </p:spPr>
        <p:txBody>
          <a:bodyPr wrap="none" rtlCol="0">
            <a:spAutoFit/>
          </a:bodyPr>
          <a:lstStyle/>
          <a:p>
            <a:r>
              <a:rPr lang="zh-CN" altLang="en-US" sz="2400" b="1" dirty="0" smtClean="0">
                <a:solidFill>
                  <a:schemeClr val="bg1"/>
                </a:solidFill>
                <a:latin typeface="+mj-ea"/>
                <a:ea typeface="+mj-ea"/>
              </a:rPr>
              <a:t>客户端</a:t>
            </a:r>
            <a:endParaRPr lang="en-US" sz="2400" b="1" dirty="0">
              <a:solidFill>
                <a:schemeClr val="bg1"/>
              </a:solidFill>
              <a:latin typeface="+mj-ea"/>
              <a:ea typeface="+mj-ea"/>
            </a:endParaRPr>
          </a:p>
        </p:txBody>
      </p:sp>
      <p:sp>
        <p:nvSpPr>
          <p:cNvPr id="14" name="Rounded Rectangle 13"/>
          <p:cNvSpPr/>
          <p:nvPr/>
        </p:nvSpPr>
        <p:spPr bwMode="auto">
          <a:xfrm>
            <a:off x="642934" y="2580963"/>
            <a:ext cx="3276600" cy="2438400"/>
          </a:xfrm>
          <a:prstGeom prst="roundRect">
            <a:avLst>
              <a:gd name="adj" fmla="val 4546"/>
            </a:avLst>
          </a:prstGeom>
          <a:noFill/>
          <a:ln w="7620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latin typeface="+mj-ea"/>
              <a:ea typeface="+mj-ea"/>
            </a:endParaRPr>
          </a:p>
        </p:txBody>
      </p:sp>
      <p:sp>
        <p:nvSpPr>
          <p:cNvPr id="18" name="Rectangle 17"/>
          <p:cNvSpPr/>
          <p:nvPr/>
        </p:nvSpPr>
        <p:spPr>
          <a:xfrm>
            <a:off x="857224" y="2714620"/>
            <a:ext cx="1143008" cy="743227"/>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b="1" dirty="0" smtClean="0">
                <a:latin typeface="+mj-ea"/>
                <a:ea typeface="+mj-ea"/>
              </a:rPr>
              <a:t>共享代码</a:t>
            </a:r>
            <a:endParaRPr lang="en-US" b="1" dirty="0">
              <a:latin typeface="+mj-ea"/>
              <a:ea typeface="+mj-ea"/>
            </a:endParaRPr>
          </a:p>
        </p:txBody>
      </p:sp>
      <p:sp>
        <p:nvSpPr>
          <p:cNvPr id="21" name="Rectangle 20"/>
          <p:cNvSpPr/>
          <p:nvPr/>
        </p:nvSpPr>
        <p:spPr>
          <a:xfrm>
            <a:off x="2071670" y="3143248"/>
            <a:ext cx="1714512" cy="285752"/>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b="1" dirty="0" err="1" smtClean="0">
                <a:latin typeface="+mj-lt"/>
                <a:ea typeface="+mj-ea"/>
              </a:rPr>
              <a:t>EntityList</a:t>
            </a:r>
            <a:endParaRPr lang="en-US" b="1" dirty="0">
              <a:latin typeface="+mj-lt"/>
              <a:ea typeface="+mj-ea"/>
            </a:endParaRPr>
          </a:p>
        </p:txBody>
      </p:sp>
      <p:sp>
        <p:nvSpPr>
          <p:cNvPr id="24" name="Rectangle 23"/>
          <p:cNvSpPr/>
          <p:nvPr/>
        </p:nvSpPr>
        <p:spPr>
          <a:xfrm>
            <a:off x="857224" y="4143381"/>
            <a:ext cx="1143008" cy="714380"/>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b="1" dirty="0" smtClean="0">
                <a:latin typeface="+mj-ea"/>
                <a:ea typeface="+mj-ea"/>
              </a:rPr>
              <a:t>共享代码</a:t>
            </a:r>
            <a:endParaRPr lang="en-US" b="1" dirty="0">
              <a:latin typeface="+mj-ea"/>
              <a:ea typeface="+mj-ea"/>
            </a:endParaRPr>
          </a:p>
        </p:txBody>
      </p:sp>
      <p:sp>
        <p:nvSpPr>
          <p:cNvPr id="25" name="Rectangle 24"/>
          <p:cNvSpPr/>
          <p:nvPr/>
        </p:nvSpPr>
        <p:spPr>
          <a:xfrm>
            <a:off x="2071670" y="4143380"/>
            <a:ext cx="1704964" cy="357190"/>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b="1" dirty="0" err="1" smtClean="0">
                <a:latin typeface="+mj-lt"/>
                <a:ea typeface="+mj-ea"/>
              </a:rPr>
              <a:t>DomainService</a:t>
            </a:r>
            <a:endParaRPr lang="en-US" b="1" dirty="0">
              <a:latin typeface="+mj-lt"/>
              <a:ea typeface="+mj-ea"/>
            </a:endParaRPr>
          </a:p>
        </p:txBody>
      </p:sp>
      <p:sp>
        <p:nvSpPr>
          <p:cNvPr id="26" name="Rectangle 25"/>
          <p:cNvSpPr/>
          <p:nvPr/>
        </p:nvSpPr>
        <p:spPr>
          <a:xfrm>
            <a:off x="2071670" y="4572008"/>
            <a:ext cx="1714512" cy="285752"/>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1600" b="1" dirty="0" smtClean="0">
                <a:latin typeface="+mj-lt"/>
                <a:ea typeface="+mj-ea"/>
              </a:rPr>
              <a:t>元数据</a:t>
            </a:r>
            <a:endParaRPr lang="en-US" sz="1600" b="1" dirty="0">
              <a:latin typeface="+mj-lt"/>
              <a:ea typeface="+mj-ea"/>
            </a:endParaRPr>
          </a:p>
        </p:txBody>
      </p:sp>
      <p:sp>
        <p:nvSpPr>
          <p:cNvPr id="17" name="Up Arrow 16"/>
          <p:cNvSpPr/>
          <p:nvPr/>
        </p:nvSpPr>
        <p:spPr>
          <a:xfrm>
            <a:off x="1500166" y="3400153"/>
            <a:ext cx="1500198" cy="714380"/>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zh-CN" altLang="en-US" dirty="0" smtClean="0">
                <a:latin typeface="+mj-ea"/>
                <a:ea typeface="+mj-ea"/>
              </a:rPr>
              <a:t>代码生成</a:t>
            </a:r>
            <a:endParaRPr lang="en-US" dirty="0">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500" fill="hold"/>
                                        <p:tgtEl>
                                          <p:spTgt spid="25"/>
                                        </p:tgtEl>
                                        <p:attrNameLst>
                                          <p:attrName>fillcolor</p:attrName>
                                        </p:attrNameLst>
                                      </p:cBhvr>
                                      <p:to>
                                        <a:schemeClr val="accent2"/>
                                      </p:to>
                                    </p:animClr>
                                    <p:set>
                                      <p:cBhvr>
                                        <p:cTn id="7" dur="500" fill="hold"/>
                                        <p:tgtEl>
                                          <p:spTgt spid="25"/>
                                        </p:tgtEl>
                                        <p:attrNameLst>
                                          <p:attrName>fill.type</p:attrName>
                                        </p:attrNameLst>
                                      </p:cBhvr>
                                      <p:to>
                                        <p:strVal val="solid"/>
                                      </p:to>
                                    </p:set>
                                    <p:set>
                                      <p:cBhvr>
                                        <p:cTn id="8" dur="500" fill="hold"/>
                                        <p:tgtEl>
                                          <p:spTgt spid="25"/>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p:cBhvr>
                                        <p:cTn id="12" dur="500" fill="hold"/>
                                        <p:tgtEl>
                                          <p:spTgt spid="9"/>
                                        </p:tgtEl>
                                        <p:attrNameLst>
                                          <p:attrName>fillcolor</p:attrName>
                                        </p:attrNameLst>
                                      </p:cBhvr>
                                      <p:to>
                                        <a:schemeClr val="accent2"/>
                                      </p:to>
                                    </p:animClr>
                                    <p:set>
                                      <p:cBhvr>
                                        <p:cTn id="13" dur="500" fill="hold"/>
                                        <p:tgtEl>
                                          <p:spTgt spid="9"/>
                                        </p:tgtEl>
                                        <p:attrNameLst>
                                          <p:attrName>fill.type</p:attrName>
                                        </p:attrNameLst>
                                      </p:cBhvr>
                                      <p:to>
                                        <p:strVal val="solid"/>
                                      </p:to>
                                    </p:set>
                                    <p:set>
                                      <p:cBhvr>
                                        <p:cTn id="14" dur="500" fill="hold"/>
                                        <p:tgtEl>
                                          <p:spTgt spid="9"/>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p:cBhvr>
                                        <p:cTn id="18" dur="500" fill="hold"/>
                                        <p:tgtEl>
                                          <p:spTgt spid="26"/>
                                        </p:tgtEl>
                                        <p:attrNameLst>
                                          <p:attrName>fillcolor</p:attrName>
                                        </p:attrNameLst>
                                      </p:cBhvr>
                                      <p:to>
                                        <a:schemeClr val="accent2"/>
                                      </p:to>
                                    </p:animClr>
                                    <p:set>
                                      <p:cBhvr>
                                        <p:cTn id="19" dur="500" fill="hold"/>
                                        <p:tgtEl>
                                          <p:spTgt spid="26"/>
                                        </p:tgtEl>
                                        <p:attrNameLst>
                                          <p:attrName>fill.type</p:attrName>
                                        </p:attrNameLst>
                                      </p:cBhvr>
                                      <p:to>
                                        <p:strVal val="solid"/>
                                      </p:to>
                                    </p:set>
                                    <p:set>
                                      <p:cBhvr>
                                        <p:cTn id="20" dur="500" fill="hold"/>
                                        <p:tgtEl>
                                          <p:spTgt spid="26"/>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p:cBhvr>
                                        <p:cTn id="24" dur="500" fill="hold"/>
                                        <p:tgtEl>
                                          <p:spTgt spid="21"/>
                                        </p:tgtEl>
                                        <p:attrNameLst>
                                          <p:attrName>fillcolor</p:attrName>
                                        </p:attrNameLst>
                                      </p:cBhvr>
                                      <p:to>
                                        <a:schemeClr val="accent2"/>
                                      </p:to>
                                    </p:animClr>
                                    <p:set>
                                      <p:cBhvr>
                                        <p:cTn id="25" dur="500" fill="hold"/>
                                        <p:tgtEl>
                                          <p:spTgt spid="21"/>
                                        </p:tgtEl>
                                        <p:attrNameLst>
                                          <p:attrName>fill.type</p:attrName>
                                        </p:attrNameLst>
                                      </p:cBhvr>
                                      <p:to>
                                        <p:strVal val="solid"/>
                                      </p:to>
                                    </p:set>
                                    <p:set>
                                      <p:cBhvr>
                                        <p:cTn id="26" dur="500" fill="hold"/>
                                        <p:tgtEl>
                                          <p:spTgt spid="21"/>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p:cBhvr>
                                        <p:cTn id="30" dur="500" fill="hold"/>
                                        <p:tgtEl>
                                          <p:spTgt spid="24"/>
                                        </p:tgtEl>
                                        <p:attrNameLst>
                                          <p:attrName>fillcolor</p:attrName>
                                        </p:attrNameLst>
                                      </p:cBhvr>
                                      <p:to>
                                        <a:schemeClr val="accent2"/>
                                      </p:to>
                                    </p:animClr>
                                    <p:set>
                                      <p:cBhvr>
                                        <p:cTn id="31" dur="500" fill="hold"/>
                                        <p:tgtEl>
                                          <p:spTgt spid="24"/>
                                        </p:tgtEl>
                                        <p:attrNameLst>
                                          <p:attrName>fill.type</p:attrName>
                                        </p:attrNameLst>
                                      </p:cBhvr>
                                      <p:to>
                                        <p:strVal val="solid"/>
                                      </p:to>
                                    </p:set>
                                    <p:set>
                                      <p:cBhvr>
                                        <p:cTn id="32" dur="500" fill="hold"/>
                                        <p:tgtEl>
                                          <p:spTgt spid="24"/>
                                        </p:tgtEl>
                                        <p:attrNameLst>
                                          <p:attrName>fill.on</p:attrName>
                                        </p:attrNameLst>
                                      </p:cBhvr>
                                      <p:to>
                                        <p:strVal val="true"/>
                                      </p:to>
                                    </p:set>
                                  </p:childTnLst>
                                </p:cTn>
                              </p:par>
                              <p:par>
                                <p:cTn id="33" presetID="1" presetClass="emph" presetSubtype="2" fill="hold" nodeType="withEffect">
                                  <p:stCondLst>
                                    <p:cond delay="0"/>
                                  </p:stCondLst>
                                  <p:childTnLst>
                                    <p:animClr clrSpc="rgb">
                                      <p:cBhvr>
                                        <p:cTn id="34" dur="500" fill="hold"/>
                                        <p:tgtEl>
                                          <p:spTgt spid="18"/>
                                        </p:tgtEl>
                                        <p:attrNameLst>
                                          <p:attrName>fillcolor</p:attrName>
                                        </p:attrNameLst>
                                      </p:cBhvr>
                                      <p:to>
                                        <a:schemeClr val="accent2"/>
                                      </p:to>
                                    </p:animClr>
                                    <p:set>
                                      <p:cBhvr>
                                        <p:cTn id="35" dur="500" fill="hold"/>
                                        <p:tgtEl>
                                          <p:spTgt spid="18"/>
                                        </p:tgtEl>
                                        <p:attrNameLst>
                                          <p:attrName>fill.type</p:attrName>
                                        </p:attrNameLst>
                                      </p:cBhvr>
                                      <p:to>
                                        <p:strVal val="solid"/>
                                      </p:to>
                                    </p:set>
                                    <p:set>
                                      <p:cBhvr>
                                        <p:cTn id="36" dur="500" fill="hold"/>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工具，让开发更美好</a:t>
            </a:r>
            <a:endParaRPr lang="en-US" dirty="0"/>
          </a:p>
        </p:txBody>
      </p:sp>
      <p:sp>
        <p:nvSpPr>
          <p:cNvPr id="6" name="Content Placeholder 5"/>
          <p:cNvSpPr>
            <a:spLocks noGrp="1"/>
          </p:cNvSpPr>
          <p:nvPr>
            <p:ph idx="1"/>
          </p:nvPr>
        </p:nvSpPr>
        <p:spPr/>
        <p:txBody>
          <a:bodyPr/>
          <a:lstStyle/>
          <a:p>
            <a:r>
              <a:rPr lang="zh-CN" altLang="en-US" dirty="0" smtClean="0"/>
              <a:t>基于</a:t>
            </a:r>
            <a:r>
              <a:rPr lang="en-US" altLang="zh-CN" dirty="0" smtClean="0"/>
              <a:t>Visual Studio</a:t>
            </a:r>
            <a:r>
              <a:rPr lang="zh-CN" altLang="en-US" dirty="0" smtClean="0"/>
              <a:t>平台的开发工具</a:t>
            </a:r>
            <a:endParaRPr lang="en-US" altLang="zh-CN" dirty="0" smtClean="0"/>
          </a:p>
          <a:p>
            <a:pPr lvl="1"/>
            <a:r>
              <a:rPr lang="zh-CN" altLang="en-US" dirty="0" smtClean="0"/>
              <a:t>便于更新的</a:t>
            </a:r>
            <a:r>
              <a:rPr lang="en-US" altLang="zh-CN" dirty="0" smtClean="0"/>
              <a:t>Add-on</a:t>
            </a:r>
            <a:r>
              <a:rPr lang="zh-CN" altLang="en-US" dirty="0" smtClean="0"/>
              <a:t>形式开发包</a:t>
            </a:r>
            <a:endParaRPr lang="en-US" altLang="zh-CN" dirty="0" smtClean="0"/>
          </a:p>
          <a:p>
            <a:pPr lvl="1"/>
            <a:r>
              <a:rPr lang="zh-CN" altLang="en-US" dirty="0" smtClean="0"/>
              <a:t>继承了</a:t>
            </a:r>
            <a:r>
              <a:rPr lang="en-US" altLang="zh-CN" dirty="0" smtClean="0"/>
              <a:t>Visual Studio</a:t>
            </a:r>
            <a:r>
              <a:rPr lang="zh-CN" altLang="en-US" dirty="0" smtClean="0"/>
              <a:t>平台的开发体验</a:t>
            </a:r>
            <a:endParaRPr lang="en-US" altLang="zh-CN" dirty="0" smtClean="0"/>
          </a:p>
          <a:p>
            <a:pPr lvl="1"/>
            <a:r>
              <a:rPr lang="zh-CN" altLang="en-US" dirty="0" smtClean="0"/>
              <a:t>提供代码生成等基本支持</a:t>
            </a:r>
            <a:endParaRPr lang="en-US" altLang="zh-CN" dirty="0" smtClean="0"/>
          </a:p>
          <a:p>
            <a:r>
              <a:rPr lang="zh-CN" altLang="en-US" dirty="0" smtClean="0"/>
              <a:t>支持更多功能的</a:t>
            </a:r>
            <a:r>
              <a:rPr lang="en-US" altLang="zh-CN" dirty="0" smtClean="0"/>
              <a:t>Visual Studio 2010</a:t>
            </a:r>
          </a:p>
          <a:p>
            <a:pPr lvl="1"/>
            <a:r>
              <a:rPr lang="zh-CN" altLang="en-US" dirty="0" smtClean="0"/>
              <a:t>数据源窗口的支持</a:t>
            </a:r>
            <a:endParaRPr lang="en-US" altLang="zh-CN" dirty="0" smtClean="0"/>
          </a:p>
          <a:p>
            <a:pPr lvl="1"/>
            <a:r>
              <a:rPr lang="en-US" altLang="zh-CN" dirty="0" smtClean="0"/>
              <a:t>Live IntelliSense</a:t>
            </a:r>
            <a:r>
              <a:rPr lang="zh-CN" altLang="en-US" dirty="0" smtClean="0"/>
              <a:t>在</a:t>
            </a:r>
            <a:r>
              <a:rPr lang="en-US" altLang="zh-CN" dirty="0" smtClean="0"/>
              <a:t>.NET RIA Services</a:t>
            </a:r>
            <a:r>
              <a:rPr lang="zh-CN" altLang="en-US" dirty="0" smtClean="0"/>
              <a:t>中的支持</a:t>
            </a:r>
            <a:endParaRPr lang="en-US" altLang="zh-CN" dirty="0" smtClean="0"/>
          </a:p>
          <a:p>
            <a:pPr lvl="1"/>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课程回顾</a:t>
            </a:r>
            <a:endParaRPr lang="en-US" dirty="0"/>
          </a:p>
        </p:txBody>
      </p:sp>
      <p:sp>
        <p:nvSpPr>
          <p:cNvPr id="10" name="Content Placeholder 9"/>
          <p:cNvSpPr>
            <a:spLocks noGrp="1"/>
          </p:cNvSpPr>
          <p:nvPr>
            <p:ph idx="1"/>
          </p:nvPr>
        </p:nvSpPr>
        <p:spPr/>
        <p:txBody>
          <a:bodyPr/>
          <a:lstStyle/>
          <a:p>
            <a:r>
              <a:rPr lang="zh-CN" altLang="en-US" dirty="0" smtClean="0"/>
              <a:t>现今商务应用的关键字：</a:t>
            </a:r>
            <a:r>
              <a:rPr lang="en-US" altLang="zh-CN" dirty="0" smtClean="0"/>
              <a:t>RIA</a:t>
            </a:r>
            <a:r>
              <a:rPr lang="zh-CN" altLang="en-US" dirty="0" smtClean="0"/>
              <a:t>，数据</a:t>
            </a:r>
            <a:endParaRPr lang="en-US" altLang="zh-CN" dirty="0" smtClean="0"/>
          </a:p>
          <a:p>
            <a:pPr lvl="1"/>
            <a:r>
              <a:rPr lang="zh-CN" altLang="en-US" dirty="0" smtClean="0"/>
              <a:t>用户交互性强的互联网应用</a:t>
            </a:r>
            <a:endParaRPr lang="en-US" altLang="zh-CN" dirty="0" smtClean="0"/>
          </a:p>
          <a:p>
            <a:pPr lvl="1"/>
            <a:r>
              <a:rPr lang="zh-CN" altLang="en-US" dirty="0" smtClean="0"/>
              <a:t>数据交互丰富，数据操作复杂</a:t>
            </a:r>
            <a:endParaRPr lang="en-US" altLang="zh-CN" dirty="0" smtClean="0"/>
          </a:p>
          <a:p>
            <a:r>
              <a:rPr lang="en-US" dirty="0" smtClean="0"/>
              <a:t>Silverlight</a:t>
            </a:r>
            <a:r>
              <a:rPr lang="zh-CN" altLang="en-US" dirty="0" smtClean="0"/>
              <a:t>实现了现今商务应用的</a:t>
            </a:r>
            <a:r>
              <a:rPr lang="en-US" altLang="zh-CN" dirty="0" smtClean="0"/>
              <a:t>RIA</a:t>
            </a:r>
            <a:r>
              <a:rPr lang="zh-CN" altLang="en-US" dirty="0" smtClean="0"/>
              <a:t>特性</a:t>
            </a:r>
            <a:endParaRPr lang="en-US" altLang="zh-CN" dirty="0" smtClean="0"/>
          </a:p>
          <a:p>
            <a:r>
              <a:rPr lang="en-US" dirty="0" smtClean="0"/>
              <a:t>.NET RIA Services</a:t>
            </a:r>
            <a:r>
              <a:rPr lang="zh-CN" altLang="en-US" dirty="0" smtClean="0"/>
              <a:t>为现今商务应用提供完整的解决方案</a:t>
            </a:r>
            <a:endParaRPr lang="en-US" altLang="zh-CN" dirty="0" smtClean="0"/>
          </a:p>
          <a:p>
            <a:pPr lvl="1"/>
            <a:r>
              <a:rPr lang="zh-CN" altLang="en-US" dirty="0" smtClean="0"/>
              <a:t>基于</a:t>
            </a:r>
            <a:r>
              <a:rPr lang="en-US" altLang="zh-CN" dirty="0" smtClean="0"/>
              <a:t>Silverlight</a:t>
            </a:r>
            <a:r>
              <a:rPr lang="zh-CN" altLang="en-US" dirty="0" smtClean="0"/>
              <a:t>和</a:t>
            </a:r>
            <a:r>
              <a:rPr lang="en-US" altLang="zh-CN" dirty="0" smtClean="0"/>
              <a:t>ASP.NET</a:t>
            </a:r>
          </a:p>
          <a:p>
            <a:pPr lvl="1"/>
            <a:r>
              <a:rPr lang="zh-CN" altLang="en-US" dirty="0" smtClean="0"/>
              <a:t>使用同一组业务对象简化数据操作</a:t>
            </a:r>
            <a:endParaRPr lang="en-US" altLang="zh-CN" dirty="0" smtClean="0"/>
          </a:p>
          <a:p>
            <a:pPr lvl="1"/>
            <a:r>
              <a:rPr lang="zh-CN" altLang="en-US" dirty="0" smtClean="0"/>
              <a:t>内建基于元数据的数据验证方式</a:t>
            </a:r>
            <a:endParaRPr lang="en-US" altLang="zh-CN" dirty="0" smtClean="0"/>
          </a:p>
          <a:p>
            <a:r>
              <a:rPr lang="zh-CN" altLang="en-US" dirty="0" smtClean="0"/>
              <a:t>工具的支持提高了应用开发的效率</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参考资源</a:t>
            </a:r>
            <a:endParaRPr lang="en-US" dirty="0"/>
          </a:p>
        </p:txBody>
      </p:sp>
      <p:sp>
        <p:nvSpPr>
          <p:cNvPr id="3" name="Content Placeholder 2"/>
          <p:cNvSpPr>
            <a:spLocks noGrp="1"/>
          </p:cNvSpPr>
          <p:nvPr>
            <p:ph idx="1"/>
          </p:nvPr>
        </p:nvSpPr>
        <p:spPr>
          <a:xfrm>
            <a:off x="457200" y="1428736"/>
            <a:ext cx="8229600" cy="5043510"/>
          </a:xfrm>
        </p:spPr>
        <p:txBody>
          <a:bodyPr/>
          <a:lstStyle/>
          <a:p>
            <a:r>
              <a:rPr lang="en-US" dirty="0" smtClean="0"/>
              <a:t>Silverlight</a:t>
            </a:r>
            <a:r>
              <a:rPr lang="zh-CN" altLang="en-US" dirty="0" smtClean="0"/>
              <a:t>社区（英文）</a:t>
            </a:r>
            <a:endParaRPr lang="en-US" altLang="zh-CN" dirty="0" smtClean="0"/>
          </a:p>
          <a:p>
            <a:pPr>
              <a:buNone/>
            </a:pPr>
            <a:r>
              <a:rPr lang="en-US" altLang="zh-CN" dirty="0" smtClean="0">
                <a:solidFill>
                  <a:srgbClr val="0070C0"/>
                </a:solidFill>
              </a:rPr>
              <a:t>	</a:t>
            </a:r>
            <a:r>
              <a:rPr lang="en-US" altLang="zh-CN" dirty="0" smtClean="0">
                <a:solidFill>
                  <a:schemeClr val="tx1"/>
                </a:solidFill>
              </a:rPr>
              <a:t>http://silverlight.net</a:t>
            </a:r>
          </a:p>
          <a:p>
            <a:r>
              <a:rPr lang="en-US" dirty="0" smtClean="0"/>
              <a:t>MSDN Silverlight</a:t>
            </a:r>
            <a:r>
              <a:rPr lang="zh-CN" altLang="en-US" dirty="0" smtClean="0"/>
              <a:t>中文论坛</a:t>
            </a:r>
            <a:endParaRPr lang="en-US" altLang="zh-CN" dirty="0" smtClean="0"/>
          </a:p>
          <a:p>
            <a:pPr>
              <a:buNone/>
            </a:pPr>
            <a:r>
              <a:rPr lang="en-US" altLang="zh-CN" dirty="0" smtClean="0">
                <a:solidFill>
                  <a:srgbClr val="0070C0"/>
                </a:solidFill>
              </a:rPr>
              <a:t>	</a:t>
            </a:r>
            <a:r>
              <a:rPr lang="en-US" altLang="zh-CN" dirty="0" smtClean="0">
                <a:solidFill>
                  <a:schemeClr val="tx1"/>
                </a:solidFill>
              </a:rPr>
              <a:t>http://social.microsoft.com/Forums/zh-CN/silverlightzhchs</a:t>
            </a:r>
          </a:p>
          <a:p>
            <a:r>
              <a:rPr lang="en-US" dirty="0" smtClean="0"/>
              <a:t>Scott Guthrie</a:t>
            </a:r>
            <a:r>
              <a:rPr lang="zh-CN" altLang="en-US" dirty="0" smtClean="0"/>
              <a:t>的博客（英文）</a:t>
            </a:r>
            <a:endParaRPr lang="en-US" altLang="zh-CN" dirty="0" smtClean="0"/>
          </a:p>
          <a:p>
            <a:pPr>
              <a:buNone/>
            </a:pPr>
            <a:r>
              <a:rPr lang="en-US" altLang="zh-CN" dirty="0" smtClean="0">
                <a:solidFill>
                  <a:srgbClr val="0070C0"/>
                </a:solidFill>
              </a:rPr>
              <a:t>	</a:t>
            </a:r>
            <a:r>
              <a:rPr lang="en-US" altLang="zh-CN" dirty="0" smtClean="0">
                <a:solidFill>
                  <a:schemeClr val="tx1"/>
                </a:solidFill>
              </a:rPr>
              <a:t>http://weblogs.asp.net/scottgu</a:t>
            </a:r>
          </a:p>
          <a:p>
            <a:r>
              <a:rPr lang="en-US" altLang="zh-CN" dirty="0" smtClean="0"/>
              <a:t>Brad</a:t>
            </a:r>
            <a:r>
              <a:rPr lang="zh-CN" altLang="en-US" dirty="0" smtClean="0"/>
              <a:t> </a:t>
            </a:r>
            <a:r>
              <a:rPr lang="en-US" altLang="zh-CN" dirty="0" smtClean="0"/>
              <a:t>Abrams</a:t>
            </a:r>
            <a:r>
              <a:rPr lang="zh-CN" altLang="en-US" dirty="0" smtClean="0"/>
              <a:t>的博客（英文）</a:t>
            </a:r>
            <a:endParaRPr lang="en-US" altLang="zh-CN" dirty="0" smtClean="0"/>
          </a:p>
          <a:p>
            <a:pPr>
              <a:buNone/>
            </a:pPr>
            <a:r>
              <a:rPr lang="en-US" altLang="zh-CN" dirty="0" smtClean="0"/>
              <a:t>	</a:t>
            </a:r>
            <a:r>
              <a:rPr lang="en-US" altLang="zh-CN" dirty="0" smtClean="0">
                <a:solidFill>
                  <a:schemeClr val="tx1"/>
                </a:solidFill>
              </a:rPr>
              <a:t>http://blogs.msdn.com/brada</a:t>
            </a:r>
          </a:p>
          <a:p>
            <a:r>
              <a:rPr lang="zh-CN" altLang="en-US" dirty="0" smtClean="0"/>
              <a:t>商务应用工具开发团队的博客 （英文）</a:t>
            </a:r>
            <a:endParaRPr lang="en-US" altLang="zh-CN" dirty="0" smtClean="0"/>
          </a:p>
          <a:p>
            <a:pPr>
              <a:buNone/>
            </a:pPr>
            <a:r>
              <a:rPr lang="en-US" altLang="zh-CN" dirty="0" smtClean="0">
                <a:solidFill>
                  <a:srgbClr val="0070C0"/>
                </a:solidFill>
              </a:rPr>
              <a:t>	</a:t>
            </a:r>
            <a:r>
              <a:rPr lang="en-US" altLang="zh-CN" dirty="0" smtClean="0">
                <a:solidFill>
                  <a:schemeClr val="tx1"/>
                </a:solidFill>
              </a:rPr>
              <a:t>http://blogs.msdn.com/vsdata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428868"/>
            <a:ext cx="8229600" cy="1143000"/>
          </a:xfrm>
        </p:spPr>
        <p:txBody>
          <a:bodyPr/>
          <a:lstStyle/>
          <a:p>
            <a:r>
              <a:rPr lang="zh-CN" altLang="en-US" dirty="0" smtClean="0"/>
              <a:t>用</a:t>
            </a:r>
            <a:r>
              <a:rPr lang="en-US" dirty="0" smtClean="0"/>
              <a:t>Silverlight</a:t>
            </a:r>
            <a:br>
              <a:rPr lang="en-US" dirty="0" smtClean="0"/>
            </a:br>
            <a:r>
              <a:rPr lang="zh-CN" altLang="en-US" dirty="0" smtClean="0"/>
              <a:t>进行高效的</a:t>
            </a:r>
            <a:r>
              <a:rPr lang="en-US" dirty="0" smtClean="0"/>
              <a:t>RIA</a:t>
            </a:r>
            <a:r>
              <a:rPr lang="zh-CN" altLang="en-US" dirty="0" smtClean="0"/>
              <a:t>商务应用开发</a:t>
            </a:r>
            <a:endParaRPr lang="zh-CN" altLang="en-US" dirty="0"/>
          </a:p>
        </p:txBody>
      </p:sp>
      <p:sp>
        <p:nvSpPr>
          <p:cNvPr id="5" name="文本占位符 4"/>
          <p:cNvSpPr>
            <a:spLocks noGrp="1"/>
          </p:cNvSpPr>
          <p:nvPr>
            <p:ph type="body" sz="quarter" idx="10"/>
          </p:nvPr>
        </p:nvSpPr>
        <p:spPr/>
        <p:txBody>
          <a:bodyPr/>
          <a:lstStyle/>
          <a:p>
            <a:r>
              <a:rPr lang="en-US" altLang="zh-CN" dirty="0" smtClean="0"/>
              <a:t>WUX301</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274638"/>
            <a:ext cx="8229600" cy="1143000"/>
          </a:xfrm>
        </p:spPr>
        <p:txBody>
          <a:bodyPr>
            <a:normAutofit/>
          </a:bodyPr>
          <a:lstStyle/>
          <a:p>
            <a:r>
              <a:rPr lang="zh-CN" altLang="en-US" sz="2800" dirty="0" smtClean="0"/>
              <a:t>微软中国研发集团服务器与开发工具事业部</a:t>
            </a:r>
            <a:endParaRPr lang="zh-CN" altLang="en-US" sz="2800" dirty="0"/>
          </a:p>
        </p:txBody>
      </p:sp>
      <p:sp>
        <p:nvSpPr>
          <p:cNvPr id="3" name="内容占位符 2"/>
          <p:cNvSpPr>
            <a:spLocks noGrp="1"/>
          </p:cNvSpPr>
          <p:nvPr>
            <p:ph idx="1"/>
          </p:nvPr>
        </p:nvSpPr>
        <p:spPr>
          <a:xfrm>
            <a:off x="928662" y="1214422"/>
            <a:ext cx="3971924" cy="2000264"/>
          </a:xfrm>
        </p:spPr>
        <p:txBody>
          <a:bodyPr/>
          <a:lstStyle/>
          <a:p>
            <a:pPr>
              <a:lnSpc>
                <a:spcPct val="150000"/>
              </a:lnSpc>
            </a:pPr>
            <a:r>
              <a:rPr lang="zh-CN" altLang="en-US" dirty="0" smtClean="0"/>
              <a:t>商用平台</a:t>
            </a:r>
            <a:endParaRPr lang="en-US" altLang="zh-CN" dirty="0" smtClean="0"/>
          </a:p>
          <a:p>
            <a:pPr>
              <a:lnSpc>
                <a:spcPct val="150000"/>
              </a:lnSpc>
            </a:pPr>
            <a:r>
              <a:rPr lang="zh-CN" altLang="en-US" dirty="0" smtClean="0"/>
              <a:t>开发工具</a:t>
            </a:r>
            <a:endParaRPr lang="en-US" altLang="zh-CN" dirty="0" smtClean="0"/>
          </a:p>
          <a:p>
            <a:pPr>
              <a:lnSpc>
                <a:spcPct val="150000"/>
              </a:lnSpc>
            </a:pPr>
            <a:r>
              <a:rPr lang="zh-CN" altLang="en-US" dirty="0" smtClean="0"/>
              <a:t>管理与服务</a:t>
            </a:r>
            <a:endParaRPr lang="en-US" altLang="zh-CN" dirty="0" smtClean="0"/>
          </a:p>
        </p:txBody>
      </p:sp>
      <p:sp>
        <p:nvSpPr>
          <p:cNvPr id="6" name="内容占位符 2"/>
          <p:cNvSpPr txBox="1">
            <a:spLocks/>
          </p:cNvSpPr>
          <p:nvPr/>
        </p:nvSpPr>
        <p:spPr>
          <a:xfrm>
            <a:off x="714348" y="3571876"/>
            <a:ext cx="6929486" cy="2571768"/>
          </a:xfrm>
          <a:prstGeom prst="rect">
            <a:avLst/>
          </a:prstGeom>
        </p:spPr>
        <p:txBody>
          <a:bodyPr/>
          <a:lstStyle/>
          <a:p>
            <a:pPr marL="342900" lvl="0" indent="-342900">
              <a:spcBef>
                <a:spcPct val="20000"/>
              </a:spcBef>
              <a:buFont typeface="Arial" pitchFamily="34" charset="0"/>
              <a:buChar char="•"/>
            </a:pPr>
            <a:r>
              <a:rPr lang="zh-CN" altLang="en-US" sz="2400" dirty="0" smtClean="0">
                <a:latin typeface="+mj-ea"/>
                <a:ea typeface="+mj-ea"/>
              </a:rPr>
              <a:t>团队博客：</a:t>
            </a:r>
            <a:endParaRPr lang="en-US" altLang="zh-CN" sz="2400" dirty="0" smtClean="0">
              <a:latin typeface="+mj-ea"/>
              <a:ea typeface="+mj-ea"/>
            </a:endParaRPr>
          </a:p>
          <a:p>
            <a:pPr marL="800100" lvl="1" indent="-342900">
              <a:spcBef>
                <a:spcPct val="20000"/>
              </a:spcBef>
            </a:pPr>
            <a:r>
              <a:rPr lang="en-US" altLang="zh-CN" sz="2400" u="sng" dirty="0" smtClean="0">
                <a:latin typeface="+mj-ea"/>
                <a:ea typeface="+mj-ea"/>
                <a:hlinkClick r:id="rId3"/>
              </a:rPr>
              <a:t> http://blogs.msdn.com/</a:t>
            </a:r>
            <a:r>
              <a:rPr lang="en-US" altLang="zh-CN" sz="2400" i="1" u="sng" dirty="0" smtClean="0">
                <a:latin typeface="+mj-ea"/>
                <a:ea typeface="+mj-ea"/>
                <a:hlinkClick r:id="rId3"/>
              </a:rPr>
              <a:t>stbcblog</a:t>
            </a:r>
            <a:r>
              <a:rPr lang="en-US" altLang="zh-CN" sz="2400" u="sng" dirty="0" smtClean="0">
                <a:latin typeface="+mj-ea"/>
                <a:ea typeface="+mj-ea"/>
                <a:hlinkClick r:id="rId3"/>
              </a:rPr>
              <a:t>/</a:t>
            </a:r>
            <a:endParaRPr lang="en-US" altLang="zh-CN" sz="2400" u="sng" dirty="0" smtClean="0">
              <a:latin typeface="+mj-ea"/>
              <a:ea typeface="+mj-ea"/>
            </a:endParaRPr>
          </a:p>
          <a:p>
            <a:pPr marL="342900" lvl="0" indent="-342900">
              <a:spcBef>
                <a:spcPct val="20000"/>
              </a:spcBef>
              <a:buFont typeface="Arial" pitchFamily="34" charset="0"/>
              <a:buChar char="•"/>
            </a:pPr>
            <a:r>
              <a:rPr lang="zh-CN" altLang="en-US" sz="2400" dirty="0" smtClean="0">
                <a:latin typeface="+mj-ea"/>
                <a:ea typeface="+mj-ea"/>
              </a:rPr>
              <a:t>我们关注的论坛</a:t>
            </a:r>
            <a:endParaRPr lang="en-US" altLang="zh-CN" sz="2400" dirty="0" smtClean="0">
              <a:latin typeface="+mj-ea"/>
              <a:ea typeface="+mj-ea"/>
            </a:endParaRPr>
          </a:p>
          <a:p>
            <a:pPr marL="800100" lvl="1" indent="-342900">
              <a:spcBef>
                <a:spcPct val="20000"/>
              </a:spcBef>
            </a:pPr>
            <a:r>
              <a:rPr lang="en-US" altLang="zh-CN" sz="2400" dirty="0" smtClean="0">
                <a:latin typeface="+mj-ea"/>
                <a:ea typeface="+mj-ea"/>
                <a:hlinkClick r:id="rId4"/>
              </a:rPr>
              <a:t>http://social.microsoft.com/Forums/zh-CN/categories/</a:t>
            </a:r>
            <a:endParaRPr lang="en-US" altLang="zh-CN" sz="3200" dirty="0"/>
          </a:p>
          <a:p>
            <a:pPr marL="342900" lvl="0" indent="-342900">
              <a:spcBef>
                <a:spcPct val="20000"/>
              </a:spcBef>
              <a:buFont typeface="Arial" pitchFamily="34" charset="0"/>
              <a:buChar char="•"/>
            </a:pPr>
            <a:endParaRPr lang="en-US" altLang="zh-CN" sz="2400" dirty="0" smtClean="0">
              <a:latin typeface="+mj-ea"/>
              <a:ea typeface="+mj-ea"/>
            </a:endParaRPr>
          </a:p>
        </p:txBody>
      </p:sp>
      <p:sp>
        <p:nvSpPr>
          <p:cNvPr id="7" name="内容占位符 2"/>
          <p:cNvSpPr txBox="1">
            <a:spLocks/>
          </p:cNvSpPr>
          <p:nvPr/>
        </p:nvSpPr>
        <p:spPr>
          <a:xfrm>
            <a:off x="4071934" y="1214422"/>
            <a:ext cx="3971924" cy="2214578"/>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
                <a:schemeClr val="accent1"/>
              </a:buClr>
              <a:buSzPct val="100000"/>
              <a:buFont typeface="Wingdings" pitchFamily="2" charset="2"/>
              <a:buChar char="l"/>
              <a:tabLst/>
              <a:defRPr/>
            </a:pPr>
            <a:r>
              <a:rPr kumimoji="0" lang="en-US" altLang="zh-CN" sz="2400" b="1" i="0" u="none" strike="noStrike" kern="1200" cap="none" spc="0" normalizeH="0" baseline="0" noProof="0" dirty="0" smtClean="0">
                <a:ln>
                  <a:noFill/>
                </a:ln>
                <a:solidFill>
                  <a:schemeClr val="accent1"/>
                </a:solidFill>
                <a:effectLst/>
                <a:uLnTx/>
                <a:uFillTx/>
                <a:latin typeface="+mn-lt"/>
                <a:ea typeface="+mn-ea"/>
                <a:cs typeface="+mn-cs"/>
              </a:rPr>
              <a:t>Windows Server</a:t>
            </a:r>
            <a:r>
              <a:rPr kumimoji="0" lang="zh-CN" altLang="en-US" sz="2400" b="1" i="0" u="none" strike="noStrike" kern="1200" cap="none" spc="0" normalizeH="0" baseline="0" noProof="0" dirty="0" smtClean="0">
                <a:ln>
                  <a:noFill/>
                </a:ln>
                <a:solidFill>
                  <a:schemeClr val="accent1"/>
                </a:solidFill>
                <a:effectLst/>
                <a:uLnTx/>
                <a:uFillTx/>
                <a:latin typeface="+mn-lt"/>
                <a:ea typeface="+mn-ea"/>
                <a:cs typeface="+mn-cs"/>
              </a:rPr>
              <a:t>解决方案</a:t>
            </a:r>
            <a:endParaRPr kumimoji="0" lang="en-US" altLang="zh-CN" sz="2400" b="1" i="0" u="none" strike="noStrike" kern="1200" cap="none" spc="0" normalizeH="0" baseline="0" noProof="0" dirty="0" smtClean="0">
              <a:ln>
                <a:noFill/>
              </a:ln>
              <a:solidFill>
                <a:schemeClr val="accent1"/>
              </a:solidFill>
              <a:effectLst/>
              <a:uLnTx/>
              <a:uFillTx/>
              <a:latin typeface="+mn-lt"/>
              <a:ea typeface="+mn-ea"/>
              <a:cs typeface="+mn-cs"/>
            </a:endParaRPr>
          </a:p>
          <a:p>
            <a:pPr marL="342900" marR="0" lvl="0" indent="-342900" algn="l" defTabSz="914400" rtl="0" eaLnBrk="1" fontAlgn="auto" latinLnBrk="0" hangingPunct="1">
              <a:lnSpc>
                <a:spcPct val="150000"/>
              </a:lnSpc>
              <a:spcBef>
                <a:spcPct val="20000"/>
              </a:spcBef>
              <a:spcAft>
                <a:spcPts val="0"/>
              </a:spcAft>
              <a:buClr>
                <a:schemeClr val="accent1"/>
              </a:buClr>
              <a:buSzPct val="100000"/>
              <a:buFont typeface="Wingdings" pitchFamily="2" charset="2"/>
              <a:buChar char="l"/>
              <a:tabLst/>
              <a:defRPr/>
            </a:pPr>
            <a:r>
              <a:rPr kumimoji="0" lang="zh-CN" altLang="en-US" sz="2400" b="1" i="0" u="none" strike="noStrike" kern="1200" cap="none" spc="0" normalizeH="0" baseline="0" noProof="0" dirty="0" smtClean="0">
                <a:ln>
                  <a:noFill/>
                </a:ln>
                <a:solidFill>
                  <a:schemeClr val="accent1"/>
                </a:solidFill>
                <a:effectLst/>
                <a:uLnTx/>
                <a:uFillTx/>
                <a:latin typeface="+mn-lt"/>
                <a:ea typeface="+mn-ea"/>
                <a:cs typeface="+mn-cs"/>
              </a:rPr>
              <a:t>协议工程</a:t>
            </a:r>
            <a:endParaRPr kumimoji="0" lang="en-US" altLang="zh-CN" sz="2400" b="1" i="0" u="none" strike="noStrike" kern="1200" cap="none" spc="0" normalizeH="0" baseline="0" noProof="0" dirty="0" smtClean="0">
              <a:ln>
                <a:noFill/>
              </a:ln>
              <a:solidFill>
                <a:schemeClr val="accent1"/>
              </a:solidFill>
              <a:effectLst/>
              <a:uLnTx/>
              <a:uFillTx/>
              <a:latin typeface="+mn-lt"/>
              <a:ea typeface="+mn-ea"/>
              <a:cs typeface="+mn-cs"/>
            </a:endParaRPr>
          </a:p>
          <a:p>
            <a:pPr marL="342900" marR="0" lvl="0" indent="-342900" algn="l" defTabSz="914400" rtl="0" eaLnBrk="1" fontAlgn="auto" latinLnBrk="0" hangingPunct="1">
              <a:lnSpc>
                <a:spcPct val="150000"/>
              </a:lnSpc>
              <a:spcBef>
                <a:spcPct val="20000"/>
              </a:spcBef>
              <a:spcAft>
                <a:spcPts val="0"/>
              </a:spcAft>
              <a:buClr>
                <a:schemeClr val="accent1"/>
              </a:buClr>
              <a:buSzPct val="100000"/>
              <a:buFont typeface="Wingdings" pitchFamily="2" charset="2"/>
              <a:buChar char="l"/>
              <a:tabLst/>
              <a:defRPr/>
            </a:pPr>
            <a:r>
              <a:rPr kumimoji="0" lang="zh-CN" altLang="en-US" sz="2400" b="1" i="0" u="none" strike="noStrike" kern="1200" cap="none" spc="0" normalizeH="0" baseline="0" noProof="0" dirty="0" smtClean="0">
                <a:ln>
                  <a:noFill/>
                </a:ln>
                <a:solidFill>
                  <a:schemeClr val="accent1"/>
                </a:solidFill>
                <a:effectLst/>
                <a:uLnTx/>
                <a:uFillTx/>
                <a:latin typeface="+mn-lt"/>
                <a:ea typeface="+mn-ea"/>
                <a:cs typeface="+mn-cs"/>
              </a:rPr>
              <a:t>商业在线服务</a:t>
            </a:r>
            <a:endParaRPr kumimoji="0" lang="zh-CN" altLang="en-US" sz="2400" b="1" i="0" u="none" strike="noStrike" kern="1200" cap="none" spc="0" normalizeH="0" baseline="0" noProof="0" dirty="0">
              <a:ln>
                <a:noFill/>
              </a:ln>
              <a:solidFill>
                <a:schemeClr val="accen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357158" y="2214554"/>
            <a:ext cx="2214578" cy="1254595"/>
            <a:chOff x="6986598" y="2043114"/>
            <a:chExt cx="2933129" cy="1563968"/>
          </a:xfrm>
        </p:grpSpPr>
        <p:pic>
          <p:nvPicPr>
            <p:cNvPr id="6" name="Picture 9" descr="C:\Documents and Settings\t-yuteng\Desktop\STB China Contribute LOGOs\Forefront-SES_v_rgb_r.png"/>
            <p:cNvPicPr>
              <a:picLocks noChangeAspect="1" noChangeArrowheads="1"/>
            </p:cNvPicPr>
            <p:nvPr/>
          </p:nvPicPr>
          <p:blipFill>
            <a:blip r:embed="rId3" cstate="print"/>
            <a:srcRect/>
            <a:stretch>
              <a:fillRect/>
            </a:stretch>
          </p:blipFill>
          <p:spPr bwMode="auto">
            <a:xfrm>
              <a:off x="7058036" y="2043114"/>
              <a:ext cx="2167414" cy="1117187"/>
            </a:xfrm>
            <a:prstGeom prst="rect">
              <a:avLst/>
            </a:prstGeom>
            <a:noFill/>
          </p:spPr>
        </p:pic>
        <p:pic>
          <p:nvPicPr>
            <p:cNvPr id="7" name="Picture 10" descr="C:\Documents and Settings\t-yuteng\Desktop\STB China Contribute LOGOs\Forefront-SS_h_rgb_r.png"/>
            <p:cNvPicPr>
              <a:picLocks noChangeAspect="1" noChangeArrowheads="1"/>
            </p:cNvPicPr>
            <p:nvPr/>
          </p:nvPicPr>
          <p:blipFill>
            <a:blip r:embed="rId4" cstate="print"/>
            <a:srcRect l="14706" t="66122"/>
            <a:stretch>
              <a:fillRect/>
            </a:stretch>
          </p:blipFill>
          <p:spPr bwMode="auto">
            <a:xfrm>
              <a:off x="6986598" y="3186122"/>
              <a:ext cx="1824626" cy="193419"/>
            </a:xfrm>
            <a:prstGeom prst="rect">
              <a:avLst/>
            </a:prstGeom>
            <a:noFill/>
          </p:spPr>
        </p:pic>
        <p:pic>
          <p:nvPicPr>
            <p:cNvPr id="8" name="Picture 11" descr="C:\Documents and Settings\t-yuteng\Desktop\STB China Contribute LOGOs\Forefront-SSMC_v_rgb_r.png"/>
            <p:cNvPicPr>
              <a:picLocks noChangeAspect="1" noChangeArrowheads="1"/>
            </p:cNvPicPr>
            <p:nvPr/>
          </p:nvPicPr>
          <p:blipFill>
            <a:blip r:embed="rId5" cstate="print"/>
            <a:srcRect t="81503"/>
            <a:stretch>
              <a:fillRect/>
            </a:stretch>
          </p:blipFill>
          <p:spPr bwMode="auto">
            <a:xfrm>
              <a:off x="7058036" y="3400436"/>
              <a:ext cx="2861691" cy="206646"/>
            </a:xfrm>
            <a:prstGeom prst="rect">
              <a:avLst/>
            </a:prstGeom>
            <a:noFill/>
          </p:spPr>
        </p:pic>
      </p:grpSp>
      <p:pic>
        <p:nvPicPr>
          <p:cNvPr id="10" name="Picture 19" descr="C:\Program Files\Microsoft Resource DVD Artwork\DVD_ART\BoxShots_Logos\Visual Studio Brand Logotypes\Visual Studio 2008 H Logo Rev.png"/>
          <p:cNvPicPr>
            <a:picLocks noChangeAspect="1" noChangeArrowheads="1"/>
          </p:cNvPicPr>
          <p:nvPr/>
        </p:nvPicPr>
        <p:blipFill>
          <a:blip r:embed="rId6" cstate="print"/>
          <a:srcRect/>
          <a:stretch>
            <a:fillRect/>
          </a:stretch>
        </p:blipFill>
        <p:spPr bwMode="auto">
          <a:xfrm>
            <a:off x="5900304" y="2938581"/>
            <a:ext cx="3172290" cy="418981"/>
          </a:xfrm>
          <a:prstGeom prst="rect">
            <a:avLst/>
          </a:prstGeom>
          <a:noFill/>
        </p:spPr>
      </p:pic>
      <p:pic>
        <p:nvPicPr>
          <p:cNvPr id="11" name="Picture 20" descr="C:\Program Files\Microsoft Resource DVD Artwork\DVD_ART\BoxShots_Logos\Windows Server 2008\Windows Server 2008 logo h r.png"/>
          <p:cNvPicPr>
            <a:picLocks noChangeAspect="1" noChangeArrowheads="1"/>
          </p:cNvPicPr>
          <p:nvPr/>
        </p:nvPicPr>
        <p:blipFill>
          <a:blip r:embed="rId7" cstate="print"/>
          <a:srcRect/>
          <a:stretch>
            <a:fillRect/>
          </a:stretch>
        </p:blipFill>
        <p:spPr bwMode="auto">
          <a:xfrm>
            <a:off x="2343158" y="2180744"/>
            <a:ext cx="3371850" cy="533876"/>
          </a:xfrm>
          <a:prstGeom prst="rect">
            <a:avLst/>
          </a:prstGeom>
          <a:noFill/>
        </p:spPr>
      </p:pic>
      <p:pic>
        <p:nvPicPr>
          <p:cNvPr id="14" name="Picture 35" descr="C:\Program Files\Microsoft Resource DVD Artwork\DVD_ART\BoxShots_Logos\Windows Compute Cluster Server 2003\Windows Compute Cluster Server 2003 v r logo.png"/>
          <p:cNvPicPr>
            <a:picLocks noChangeAspect="1" noChangeArrowheads="1"/>
          </p:cNvPicPr>
          <p:nvPr/>
        </p:nvPicPr>
        <p:blipFill>
          <a:blip r:embed="rId8" cstate="print"/>
          <a:srcRect/>
          <a:stretch>
            <a:fillRect/>
          </a:stretch>
        </p:blipFill>
        <p:spPr bwMode="auto">
          <a:xfrm>
            <a:off x="3428992" y="4643446"/>
            <a:ext cx="2260738" cy="785818"/>
          </a:xfrm>
          <a:prstGeom prst="rect">
            <a:avLst/>
          </a:prstGeom>
          <a:noFill/>
        </p:spPr>
      </p:pic>
      <p:pic>
        <p:nvPicPr>
          <p:cNvPr id="15" name="Picture 36" descr="C:\Program Files\Microsoft Resource DVD Artwork\DVD_ART\BoxShots_Logos\Windows Home Server\Windows Home Server logo h r.png"/>
          <p:cNvPicPr>
            <a:picLocks noChangeAspect="1" noChangeArrowheads="1"/>
          </p:cNvPicPr>
          <p:nvPr/>
        </p:nvPicPr>
        <p:blipFill>
          <a:blip r:embed="rId9" cstate="print"/>
          <a:srcRect/>
          <a:stretch>
            <a:fillRect/>
          </a:stretch>
        </p:blipFill>
        <p:spPr bwMode="auto">
          <a:xfrm>
            <a:off x="4643438" y="4564390"/>
            <a:ext cx="2266950" cy="293370"/>
          </a:xfrm>
          <a:prstGeom prst="rect">
            <a:avLst/>
          </a:prstGeom>
          <a:noFill/>
        </p:spPr>
      </p:pic>
      <p:pic>
        <p:nvPicPr>
          <p:cNvPr id="16" name="Picture 39" descr="C:\Documents and Settings\t-yuteng\Desktop\STB China Contribute LOGOs\SMS03-R2_rgb_r.png"/>
          <p:cNvPicPr>
            <a:picLocks noChangeAspect="1" noChangeArrowheads="1"/>
          </p:cNvPicPr>
          <p:nvPr/>
        </p:nvPicPr>
        <p:blipFill>
          <a:blip r:embed="rId10" cstate="print"/>
          <a:srcRect/>
          <a:stretch>
            <a:fillRect/>
          </a:stretch>
        </p:blipFill>
        <p:spPr bwMode="auto">
          <a:xfrm>
            <a:off x="285720" y="3559306"/>
            <a:ext cx="2396014" cy="512636"/>
          </a:xfrm>
          <a:prstGeom prst="rect">
            <a:avLst/>
          </a:prstGeom>
          <a:noFill/>
        </p:spPr>
      </p:pic>
      <p:pic>
        <p:nvPicPr>
          <p:cNvPr id="19" name="Picture 16" descr="C:\Documents and Settings\t-yuteng\Desktop\STB China Contribute LOGOs\W-HPC-Svr08_v_rgb_r.png"/>
          <p:cNvPicPr>
            <a:picLocks noChangeAspect="1" noChangeArrowheads="1"/>
          </p:cNvPicPr>
          <p:nvPr/>
        </p:nvPicPr>
        <p:blipFill>
          <a:blip r:embed="rId11" cstate="print"/>
          <a:srcRect/>
          <a:stretch>
            <a:fillRect/>
          </a:stretch>
        </p:blipFill>
        <p:spPr bwMode="auto">
          <a:xfrm>
            <a:off x="7286644" y="5643578"/>
            <a:ext cx="1612202" cy="950976"/>
          </a:xfrm>
          <a:prstGeom prst="rect">
            <a:avLst/>
          </a:prstGeom>
          <a:noFill/>
        </p:spPr>
      </p:pic>
      <p:pic>
        <p:nvPicPr>
          <p:cNvPr id="20" name="Picture 2" descr="C:\Documents and Settings\t-yuteng\Desktop\STB China Contribute LOGOs\SQL08_h_rgb_r.png"/>
          <p:cNvPicPr>
            <a:picLocks noChangeAspect="1" noChangeArrowheads="1"/>
          </p:cNvPicPr>
          <p:nvPr/>
        </p:nvPicPr>
        <p:blipFill>
          <a:blip r:embed="rId12" cstate="print"/>
          <a:srcRect/>
          <a:stretch>
            <a:fillRect/>
          </a:stretch>
        </p:blipFill>
        <p:spPr bwMode="auto">
          <a:xfrm>
            <a:off x="5926194" y="1766879"/>
            <a:ext cx="2860648" cy="590551"/>
          </a:xfrm>
          <a:prstGeom prst="rect">
            <a:avLst/>
          </a:prstGeom>
          <a:noFill/>
        </p:spPr>
      </p:pic>
      <p:pic>
        <p:nvPicPr>
          <p:cNvPr id="21" name="Picture 20" descr="BizTalkSvr09_h_rgb_r.png"/>
          <p:cNvPicPr>
            <a:picLocks noChangeAspect="1"/>
          </p:cNvPicPr>
          <p:nvPr/>
        </p:nvPicPr>
        <p:blipFill>
          <a:blip r:embed="rId13" cstate="print"/>
          <a:stretch>
            <a:fillRect/>
          </a:stretch>
        </p:blipFill>
        <p:spPr>
          <a:xfrm>
            <a:off x="6010305" y="5000636"/>
            <a:ext cx="2919413" cy="519113"/>
          </a:xfrm>
          <a:prstGeom prst="rect">
            <a:avLst/>
          </a:prstGeom>
        </p:spPr>
      </p:pic>
      <p:pic>
        <p:nvPicPr>
          <p:cNvPr id="22" name="Picture 21" descr="Windows7_h_rgb_r.png"/>
          <p:cNvPicPr>
            <a:picLocks noChangeAspect="1"/>
          </p:cNvPicPr>
          <p:nvPr/>
        </p:nvPicPr>
        <p:blipFill>
          <a:blip r:embed="rId14" cstate="print"/>
          <a:stretch>
            <a:fillRect/>
          </a:stretch>
        </p:blipFill>
        <p:spPr>
          <a:xfrm>
            <a:off x="571472" y="1714488"/>
            <a:ext cx="1976000" cy="312000"/>
          </a:xfrm>
          <a:prstGeom prst="rect">
            <a:avLst/>
          </a:prstGeom>
        </p:spPr>
      </p:pic>
      <p:sp>
        <p:nvSpPr>
          <p:cNvPr id="23" name="Title 12"/>
          <p:cNvSpPr>
            <a:spLocks noGrp="1"/>
          </p:cNvSpPr>
          <p:nvPr>
            <p:ph type="title"/>
          </p:nvPr>
        </p:nvSpPr>
        <p:spPr>
          <a:xfrm>
            <a:off x="457200" y="274638"/>
            <a:ext cx="8229600" cy="1143000"/>
          </a:xfrm>
        </p:spPr>
        <p:txBody>
          <a:bodyPr/>
          <a:lstStyle/>
          <a:p>
            <a:r>
              <a:rPr lang="zh-CN" altLang="en-US" dirty="0" smtClean="0"/>
              <a:t>我们的精彩五年 </a:t>
            </a:r>
            <a:endParaRPr lang="en-US" dirty="0"/>
          </a:p>
        </p:txBody>
      </p:sp>
      <p:pic>
        <p:nvPicPr>
          <p:cNvPr id="24" name="Picture 23" descr="NET-Frmwrk_v_rgb_r.png"/>
          <p:cNvPicPr>
            <a:picLocks noChangeAspect="1"/>
          </p:cNvPicPr>
          <p:nvPr/>
        </p:nvPicPr>
        <p:blipFill>
          <a:blip r:embed="rId15" cstate="print"/>
          <a:stretch>
            <a:fillRect/>
          </a:stretch>
        </p:blipFill>
        <p:spPr>
          <a:xfrm>
            <a:off x="7429520" y="3629036"/>
            <a:ext cx="1211580" cy="1371600"/>
          </a:xfrm>
          <a:prstGeom prst="rect">
            <a:avLst/>
          </a:prstGeom>
        </p:spPr>
      </p:pic>
      <p:pic>
        <p:nvPicPr>
          <p:cNvPr id="25" name="Picture 24" descr="WS08-R2_v_rgb_r.png"/>
          <p:cNvPicPr>
            <a:picLocks noChangeAspect="1"/>
          </p:cNvPicPr>
          <p:nvPr/>
        </p:nvPicPr>
        <p:blipFill>
          <a:blip r:embed="rId16" cstate="print"/>
          <a:stretch>
            <a:fillRect/>
          </a:stretch>
        </p:blipFill>
        <p:spPr>
          <a:xfrm>
            <a:off x="3357554" y="2857496"/>
            <a:ext cx="2643206" cy="797484"/>
          </a:xfrm>
          <a:prstGeom prst="rect">
            <a:avLst/>
          </a:prstGeom>
        </p:spPr>
      </p:pic>
      <p:pic>
        <p:nvPicPr>
          <p:cNvPr id="26" name="Picture 25" descr="Windows Essential Business Server 2008 logo h r.png"/>
          <p:cNvPicPr>
            <a:picLocks noChangeAspect="1"/>
          </p:cNvPicPr>
          <p:nvPr/>
        </p:nvPicPr>
        <p:blipFill>
          <a:blip r:embed="rId17" cstate="print"/>
          <a:stretch>
            <a:fillRect/>
          </a:stretch>
        </p:blipFill>
        <p:spPr>
          <a:xfrm>
            <a:off x="4286248" y="6123362"/>
            <a:ext cx="2687219" cy="448910"/>
          </a:xfrm>
          <a:prstGeom prst="rect">
            <a:avLst/>
          </a:prstGeom>
        </p:spPr>
      </p:pic>
      <p:pic>
        <p:nvPicPr>
          <p:cNvPr id="27" name="Picture 26" descr="Windows Small Business Server 2008 Logo-H Rev.png"/>
          <p:cNvPicPr>
            <a:picLocks noChangeAspect="1"/>
          </p:cNvPicPr>
          <p:nvPr/>
        </p:nvPicPr>
        <p:blipFill>
          <a:blip r:embed="rId18" cstate="print"/>
          <a:stretch>
            <a:fillRect/>
          </a:stretch>
        </p:blipFill>
        <p:spPr>
          <a:xfrm>
            <a:off x="2900238" y="5500702"/>
            <a:ext cx="2743332" cy="511257"/>
          </a:xfrm>
          <a:prstGeom prst="rect">
            <a:avLst/>
          </a:prstGeom>
        </p:spPr>
      </p:pic>
      <p:pic>
        <p:nvPicPr>
          <p:cNvPr id="28" name="Picture 27" descr="system center virtual machine manager 2008 r2 h rev.png"/>
          <p:cNvPicPr>
            <a:picLocks noChangeAspect="1"/>
          </p:cNvPicPr>
          <p:nvPr/>
        </p:nvPicPr>
        <p:blipFill>
          <a:blip r:embed="rId19" cstate="print"/>
          <a:srcRect l="11111" t="-5839"/>
          <a:stretch>
            <a:fillRect/>
          </a:stretch>
        </p:blipFill>
        <p:spPr>
          <a:xfrm>
            <a:off x="2928926" y="3736763"/>
            <a:ext cx="2750872" cy="692369"/>
          </a:xfrm>
          <a:prstGeom prst="rect">
            <a:avLst/>
          </a:prstGeom>
        </p:spPr>
      </p:pic>
      <p:grpSp>
        <p:nvGrpSpPr>
          <p:cNvPr id="3" name="Group 32"/>
          <p:cNvGrpSpPr/>
          <p:nvPr/>
        </p:nvGrpSpPr>
        <p:grpSpPr>
          <a:xfrm>
            <a:off x="142844" y="5338070"/>
            <a:ext cx="2714644" cy="1187978"/>
            <a:chOff x="142844" y="5338070"/>
            <a:chExt cx="2714644" cy="1187978"/>
          </a:xfrm>
        </p:grpSpPr>
        <p:pic>
          <p:nvPicPr>
            <p:cNvPr id="12" name="Picture 8" descr="C:\Program Files\Microsoft Resource DVD Artwork\DVD_ART\BoxShots_Logos\Silverlight\Silverlight h c reverse.png"/>
            <p:cNvPicPr>
              <a:picLocks noChangeAspect="1" noChangeArrowheads="1"/>
            </p:cNvPicPr>
            <p:nvPr/>
          </p:nvPicPr>
          <p:blipFill>
            <a:blip r:embed="rId20" cstate="print"/>
            <a:srcRect/>
            <a:stretch>
              <a:fillRect/>
            </a:stretch>
          </p:blipFill>
          <p:spPr bwMode="auto">
            <a:xfrm>
              <a:off x="142844" y="5446641"/>
              <a:ext cx="1928826" cy="625565"/>
            </a:xfrm>
            <a:prstGeom prst="rect">
              <a:avLst/>
            </a:prstGeom>
            <a:noFill/>
          </p:spPr>
        </p:pic>
        <p:pic>
          <p:nvPicPr>
            <p:cNvPr id="13" name="Picture 28" descr="C:\Program Files\Microsoft Resource DVD Artwork\DVD_ART\BoxShots_Logos\Expression\Expression Studio\Expression Studio logo -r.png"/>
            <p:cNvPicPr>
              <a:picLocks noChangeAspect="1" noChangeArrowheads="1"/>
            </p:cNvPicPr>
            <p:nvPr/>
          </p:nvPicPr>
          <p:blipFill>
            <a:blip r:embed="rId21" cstate="print"/>
            <a:srcRect/>
            <a:stretch>
              <a:fillRect/>
            </a:stretch>
          </p:blipFill>
          <p:spPr bwMode="auto">
            <a:xfrm>
              <a:off x="357158" y="6143644"/>
              <a:ext cx="1752407" cy="382404"/>
            </a:xfrm>
            <a:prstGeom prst="rect">
              <a:avLst/>
            </a:prstGeom>
            <a:noFill/>
          </p:spPr>
        </p:pic>
        <p:pic>
          <p:nvPicPr>
            <p:cNvPr id="30" name="Picture 29" descr="Expression Blend logo -r.png"/>
            <p:cNvPicPr>
              <a:picLocks noChangeAspect="1"/>
            </p:cNvPicPr>
            <p:nvPr/>
          </p:nvPicPr>
          <p:blipFill>
            <a:blip r:embed="rId22" cstate="print"/>
            <a:stretch>
              <a:fillRect/>
            </a:stretch>
          </p:blipFill>
          <p:spPr>
            <a:xfrm>
              <a:off x="1485822" y="5338070"/>
              <a:ext cx="1371666" cy="305508"/>
            </a:xfrm>
            <a:prstGeom prst="rect">
              <a:avLst/>
            </a:prstGeom>
          </p:spPr>
        </p:pic>
      </p:grpSp>
      <p:grpSp>
        <p:nvGrpSpPr>
          <p:cNvPr id="4" name="Group 31"/>
          <p:cNvGrpSpPr/>
          <p:nvPr/>
        </p:nvGrpSpPr>
        <p:grpSpPr>
          <a:xfrm>
            <a:off x="285721" y="4231506"/>
            <a:ext cx="2926218" cy="840568"/>
            <a:chOff x="285720" y="3714752"/>
            <a:chExt cx="3251353" cy="1038724"/>
          </a:xfrm>
        </p:grpSpPr>
        <p:pic>
          <p:nvPicPr>
            <p:cNvPr id="29" name="Picture 28" descr="system center configuration manager 2007 r2 h rev.png"/>
            <p:cNvPicPr>
              <a:picLocks noChangeAspect="1"/>
            </p:cNvPicPr>
            <p:nvPr/>
          </p:nvPicPr>
          <p:blipFill>
            <a:blip r:embed="rId23" cstate="print"/>
            <a:srcRect r="6214"/>
            <a:stretch>
              <a:fillRect/>
            </a:stretch>
          </p:blipFill>
          <p:spPr>
            <a:xfrm>
              <a:off x="285720" y="3714752"/>
              <a:ext cx="2997340" cy="791010"/>
            </a:xfrm>
            <a:prstGeom prst="rect">
              <a:avLst/>
            </a:prstGeom>
          </p:spPr>
        </p:pic>
        <p:pic>
          <p:nvPicPr>
            <p:cNvPr id="31" name="Picture 30" descr="system center configuration manager 2007 r2 h rev.png"/>
            <p:cNvPicPr>
              <a:picLocks noChangeAspect="1"/>
            </p:cNvPicPr>
            <p:nvPr/>
          </p:nvPicPr>
          <p:blipFill>
            <a:blip r:embed="rId23" cstate="print"/>
            <a:srcRect t="64285" r="-1734"/>
            <a:stretch>
              <a:fillRect/>
            </a:stretch>
          </p:blipFill>
          <p:spPr>
            <a:xfrm>
              <a:off x="285720" y="4470966"/>
              <a:ext cx="3251353" cy="28251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smtClean="0"/>
              <a:t>(F4)</a:t>
            </a:r>
            <a:r>
              <a:rPr lang="en-US" altLang="zh-CN" dirty="0" smtClean="0"/>
              <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日程</a:t>
            </a:r>
            <a:endParaRPr lang="en-US" dirty="0"/>
          </a:p>
        </p:txBody>
      </p:sp>
      <p:sp>
        <p:nvSpPr>
          <p:cNvPr id="3" name="Content Placeholder 2"/>
          <p:cNvSpPr>
            <a:spLocks noGrp="1"/>
          </p:cNvSpPr>
          <p:nvPr>
            <p:ph idx="1"/>
          </p:nvPr>
        </p:nvSpPr>
        <p:spPr/>
        <p:txBody>
          <a:bodyPr/>
          <a:lstStyle/>
          <a:p>
            <a:r>
              <a:rPr lang="zh-CN" altLang="en-US" sz="2800" dirty="0" smtClean="0"/>
              <a:t>现今商务应用的特点</a:t>
            </a:r>
            <a:endParaRPr lang="en-US" altLang="zh-CN" sz="2800" dirty="0" smtClean="0"/>
          </a:p>
          <a:p>
            <a:r>
              <a:rPr lang="zh-CN" altLang="en-US" sz="2800" dirty="0" smtClean="0"/>
              <a:t>在商务应用中如何使用</a:t>
            </a:r>
            <a:r>
              <a:rPr lang="en-US" altLang="zh-CN" sz="2800" dirty="0" smtClean="0"/>
              <a:t>Silverlight</a:t>
            </a:r>
          </a:p>
          <a:p>
            <a:r>
              <a:rPr lang="zh-CN" altLang="en-US" sz="2800" dirty="0" smtClean="0"/>
              <a:t>基于</a:t>
            </a:r>
            <a:r>
              <a:rPr lang="en-US" altLang="zh-CN" sz="2800" dirty="0" smtClean="0"/>
              <a:t>Silverlight</a:t>
            </a:r>
            <a:r>
              <a:rPr lang="zh-CN" altLang="en-US" sz="2800" dirty="0" smtClean="0"/>
              <a:t>和</a:t>
            </a:r>
            <a:r>
              <a:rPr lang="en-US" altLang="zh-CN" sz="2800" dirty="0" smtClean="0"/>
              <a:t>ASP.NET</a:t>
            </a:r>
            <a:r>
              <a:rPr lang="zh-CN" altLang="en-US" sz="2800" dirty="0" smtClean="0"/>
              <a:t>的</a:t>
            </a:r>
            <a:r>
              <a:rPr lang="en-US" altLang="zh-CN" sz="2800" dirty="0" smtClean="0"/>
              <a:t>.NET RIA Services</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课程目标</a:t>
            </a:r>
            <a:endParaRPr lang="en-US" dirty="0"/>
          </a:p>
        </p:txBody>
      </p:sp>
      <p:sp>
        <p:nvSpPr>
          <p:cNvPr id="3" name="Content Placeholder 2"/>
          <p:cNvSpPr>
            <a:spLocks noGrp="1"/>
          </p:cNvSpPr>
          <p:nvPr>
            <p:ph idx="1"/>
          </p:nvPr>
        </p:nvSpPr>
        <p:spPr/>
        <p:txBody>
          <a:bodyPr/>
          <a:lstStyle/>
          <a:p>
            <a:r>
              <a:rPr lang="zh-CN" altLang="en-US" dirty="0" smtClean="0"/>
              <a:t>该课程旨在介绍：</a:t>
            </a:r>
            <a:endParaRPr lang="en-US" altLang="zh-CN" dirty="0" smtClean="0"/>
          </a:p>
          <a:p>
            <a:pPr lvl="1"/>
            <a:r>
              <a:rPr lang="zh-CN" altLang="en-US" dirty="0" smtClean="0"/>
              <a:t>如何用</a:t>
            </a:r>
            <a:r>
              <a:rPr lang="en-US" altLang="zh-CN" dirty="0" smtClean="0"/>
              <a:t>Silverlight</a:t>
            </a:r>
            <a:r>
              <a:rPr lang="zh-CN" altLang="en-US" dirty="0" smtClean="0"/>
              <a:t>进行基本的商务应用开发</a:t>
            </a:r>
            <a:endParaRPr lang="en-US" altLang="zh-CN" dirty="0" smtClean="0"/>
          </a:p>
          <a:p>
            <a:pPr lvl="1"/>
            <a:r>
              <a:rPr lang="zh-CN" altLang="en-US" dirty="0" smtClean="0"/>
              <a:t>基于</a:t>
            </a:r>
            <a:r>
              <a:rPr lang="en-US" altLang="zh-CN" dirty="0" smtClean="0"/>
              <a:t>Silverlight</a:t>
            </a:r>
            <a:r>
              <a:rPr lang="zh-CN" altLang="en-US" dirty="0" smtClean="0"/>
              <a:t>和</a:t>
            </a:r>
            <a:r>
              <a:rPr lang="en-US" altLang="zh-CN" dirty="0" smtClean="0"/>
              <a:t>ASP.NET</a:t>
            </a:r>
            <a:r>
              <a:rPr lang="zh-CN" altLang="en-US" dirty="0" smtClean="0"/>
              <a:t>的</a:t>
            </a:r>
            <a:r>
              <a:rPr lang="en-US" altLang="zh-CN" dirty="0" smtClean="0"/>
              <a:t>.NET RIA Services</a:t>
            </a:r>
            <a:r>
              <a:rPr lang="zh-CN" altLang="en-US" dirty="0" smtClean="0"/>
              <a:t>商务应用</a:t>
            </a:r>
            <a:endParaRPr lang="en-US" altLang="zh-CN" dirty="0" smtClean="0"/>
          </a:p>
          <a:p>
            <a:pPr lvl="1"/>
            <a:r>
              <a:rPr lang="zh-CN" altLang="en-US" dirty="0" smtClean="0"/>
              <a:t>如何用</a:t>
            </a:r>
            <a:r>
              <a:rPr lang="en-US" altLang="zh-CN" dirty="0" smtClean="0"/>
              <a:t>Visual</a:t>
            </a:r>
            <a:r>
              <a:rPr lang="zh-CN" altLang="en-US" dirty="0" smtClean="0"/>
              <a:t> </a:t>
            </a:r>
            <a:r>
              <a:rPr lang="en-US" altLang="zh-CN" dirty="0" smtClean="0"/>
              <a:t>Studio</a:t>
            </a:r>
            <a:r>
              <a:rPr lang="zh-CN" altLang="en-US" dirty="0" smtClean="0"/>
              <a:t> </a:t>
            </a:r>
            <a:r>
              <a:rPr lang="en-US" altLang="zh-CN" dirty="0" smtClean="0"/>
              <a:t>2010</a:t>
            </a:r>
            <a:r>
              <a:rPr lang="zh-CN" altLang="en-US" dirty="0" smtClean="0"/>
              <a:t>简化开发过程，提高开发效率</a:t>
            </a:r>
            <a:endParaRPr lang="en-US" altLang="zh-CN" dirty="0" smtClean="0"/>
          </a:p>
          <a:p>
            <a:r>
              <a:rPr lang="zh-CN" altLang="en-US" dirty="0" smtClean="0"/>
              <a:t>以下内容并非该课程的重点：</a:t>
            </a:r>
            <a:endParaRPr lang="en-US" altLang="zh-CN" dirty="0" smtClean="0"/>
          </a:p>
          <a:p>
            <a:pPr lvl="1"/>
            <a:r>
              <a:rPr lang="zh-CN" altLang="en-US" dirty="0" smtClean="0"/>
              <a:t>关于</a:t>
            </a:r>
            <a:r>
              <a:rPr lang="en-US" altLang="zh-CN" dirty="0" smtClean="0"/>
              <a:t>Silverlight</a:t>
            </a:r>
            <a:r>
              <a:rPr lang="zh-CN" altLang="en-US" dirty="0" smtClean="0"/>
              <a:t>的全面介绍</a:t>
            </a:r>
            <a:endParaRPr lang="en-US" altLang="zh-CN" dirty="0" smtClean="0"/>
          </a:p>
          <a:p>
            <a:pPr lvl="1"/>
            <a:r>
              <a:rPr lang="zh-CN" altLang="en-US" dirty="0" smtClean="0"/>
              <a:t>界面设计和样式定义</a:t>
            </a:r>
            <a:endParaRPr lang="en-US" altLang="zh-CN"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现今商务应用的关键字</a:t>
            </a:r>
            <a:endParaRPr lang="en-US" dirty="0"/>
          </a:p>
        </p:txBody>
      </p:sp>
      <p:sp>
        <p:nvSpPr>
          <p:cNvPr id="3" name="Content Placeholder 2"/>
          <p:cNvSpPr>
            <a:spLocks noGrp="1"/>
          </p:cNvSpPr>
          <p:nvPr>
            <p:ph idx="1"/>
          </p:nvPr>
        </p:nvSpPr>
        <p:spPr/>
        <p:txBody>
          <a:bodyPr/>
          <a:lstStyle/>
          <a:p>
            <a:r>
              <a:rPr lang="en-US" altLang="zh-CN" dirty="0" smtClean="0"/>
              <a:t>RIA</a:t>
            </a:r>
          </a:p>
          <a:p>
            <a:r>
              <a:rPr lang="zh-CN" altLang="en-US" dirty="0" smtClean="0"/>
              <a:t>数据</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为什么是</a:t>
            </a:r>
            <a:r>
              <a:rPr lang="en-US" altLang="zh-CN" dirty="0" smtClean="0"/>
              <a:t>RIA</a:t>
            </a:r>
            <a:r>
              <a:rPr lang="zh-CN" altLang="en-US" dirty="0" smtClean="0"/>
              <a:t>？</a:t>
            </a:r>
            <a:endParaRPr lang="en-US" dirty="0"/>
          </a:p>
        </p:txBody>
      </p:sp>
      <p:sp>
        <p:nvSpPr>
          <p:cNvPr id="3" name="Content Placeholder 2"/>
          <p:cNvSpPr>
            <a:spLocks noGrp="1"/>
          </p:cNvSpPr>
          <p:nvPr>
            <p:ph idx="1"/>
          </p:nvPr>
        </p:nvSpPr>
        <p:spPr/>
        <p:txBody>
          <a:bodyPr/>
          <a:lstStyle/>
          <a:p>
            <a:r>
              <a:rPr lang="en-US" dirty="0" smtClean="0">
                <a:solidFill>
                  <a:schemeClr val="accent4">
                    <a:lumMod val="75000"/>
                  </a:schemeClr>
                </a:solidFill>
              </a:rPr>
              <a:t>R</a:t>
            </a:r>
            <a:r>
              <a:rPr lang="en-US" dirty="0" smtClean="0"/>
              <a:t>ich UI experience</a:t>
            </a:r>
          </a:p>
          <a:p>
            <a:pPr lvl="1"/>
            <a:r>
              <a:rPr lang="zh-CN" altLang="en-US" dirty="0" smtClean="0"/>
              <a:t>拥有交互式的</a:t>
            </a:r>
            <a:r>
              <a:rPr lang="en-US" altLang="zh-CN" dirty="0" smtClean="0"/>
              <a:t>UI</a:t>
            </a:r>
            <a:r>
              <a:rPr lang="zh-CN" altLang="en-US" dirty="0" smtClean="0"/>
              <a:t>模型与数据进行交互</a:t>
            </a:r>
            <a:endParaRPr lang="en-US" altLang="zh-CN" dirty="0" smtClean="0"/>
          </a:p>
          <a:p>
            <a:r>
              <a:rPr lang="en-US" dirty="0" smtClean="0">
                <a:solidFill>
                  <a:schemeClr val="accent4">
                    <a:lumMod val="75000"/>
                  </a:schemeClr>
                </a:solidFill>
              </a:rPr>
              <a:t>I</a:t>
            </a:r>
            <a:r>
              <a:rPr lang="en-US" dirty="0" smtClean="0"/>
              <a:t>nternet application</a:t>
            </a:r>
          </a:p>
          <a:p>
            <a:pPr lvl="1"/>
            <a:r>
              <a:rPr lang="zh-CN" altLang="en-US" dirty="0" smtClean="0"/>
              <a:t>广泛的网络部署</a:t>
            </a:r>
            <a:endParaRPr lang="en-US" altLang="zh-CN" dirty="0" smtClean="0"/>
          </a:p>
          <a:p>
            <a:pPr lvl="1"/>
            <a:r>
              <a:rPr lang="zh-CN" altLang="en-US" dirty="0" smtClean="0"/>
              <a:t>跨越平台与浏览器的界限</a:t>
            </a:r>
            <a:endParaRPr lang="en-US" altLang="zh-CN" dirty="0" smtClean="0"/>
          </a:p>
          <a:p>
            <a:r>
              <a:rPr lang="en-US" dirty="0" smtClean="0">
                <a:solidFill>
                  <a:schemeClr val="accent4">
                    <a:lumMod val="75000"/>
                  </a:schemeClr>
                </a:solidFill>
              </a:rPr>
              <a:t>A</a:t>
            </a:r>
            <a:r>
              <a:rPr lang="en-US" dirty="0" smtClean="0"/>
              <a:t>pplication logic</a:t>
            </a:r>
          </a:p>
          <a:p>
            <a:pPr lvl="1"/>
            <a:r>
              <a:rPr lang="zh-CN" altLang="en-US" dirty="0" smtClean="0"/>
              <a:t>高产出的开发体验</a:t>
            </a:r>
            <a:endParaRPr lang="en-US" altLang="zh-CN" dirty="0" smtClean="0"/>
          </a:p>
          <a:p>
            <a:pPr lvl="1"/>
            <a:r>
              <a:rPr lang="zh-CN" altLang="en-US" dirty="0" smtClean="0"/>
              <a:t>便于构建、重用、定制和扩展</a:t>
            </a:r>
            <a:endParaRPr lang="en-US" dirty="0"/>
          </a:p>
        </p:txBody>
      </p:sp>
      <p:grpSp>
        <p:nvGrpSpPr>
          <p:cNvPr id="11" name="Group 10"/>
          <p:cNvGrpSpPr/>
          <p:nvPr/>
        </p:nvGrpSpPr>
        <p:grpSpPr>
          <a:xfrm>
            <a:off x="5857884" y="3571876"/>
            <a:ext cx="2786082" cy="3071834"/>
            <a:chOff x="5857884" y="3571876"/>
            <a:chExt cx="2786082" cy="3071834"/>
          </a:xfrm>
        </p:grpSpPr>
        <p:pic>
          <p:nvPicPr>
            <p:cNvPr id="3077" name="Picture 5" descr="D:\DVD_ART36\Artwork_Imagery\Icons - Illustrations\Screen Captures\Project Scorecard status report.png"/>
            <p:cNvPicPr>
              <a:picLocks noChangeAspect="1" noChangeArrowheads="1"/>
            </p:cNvPicPr>
            <p:nvPr/>
          </p:nvPicPr>
          <p:blipFill>
            <a:blip r:embed="rId3" cstate="print"/>
            <a:srcRect/>
            <a:stretch>
              <a:fillRect/>
            </a:stretch>
          </p:blipFill>
          <p:spPr bwMode="auto">
            <a:xfrm>
              <a:off x="5857884" y="4214818"/>
              <a:ext cx="1857388" cy="1436626"/>
            </a:xfrm>
            <a:prstGeom prst="rect">
              <a:avLst/>
            </a:prstGeom>
            <a:noFill/>
            <a:ln>
              <a:noFill/>
            </a:ln>
          </p:spPr>
        </p:pic>
        <p:pic>
          <p:nvPicPr>
            <p:cNvPr id="3078" name="Picture 6" descr="D:\DVD_ART36\Artwork_Imagery\Icons - Illustrations\Screen Captures\business process screen cool ui.png"/>
            <p:cNvPicPr>
              <a:picLocks noChangeAspect="1" noChangeArrowheads="1"/>
            </p:cNvPicPr>
            <p:nvPr/>
          </p:nvPicPr>
          <p:blipFill>
            <a:blip r:embed="rId4" cstate="print"/>
            <a:srcRect/>
            <a:stretch>
              <a:fillRect/>
            </a:stretch>
          </p:blipFill>
          <p:spPr bwMode="auto">
            <a:xfrm>
              <a:off x="7000892" y="3571876"/>
              <a:ext cx="1357322" cy="1809763"/>
            </a:xfrm>
            <a:prstGeom prst="rect">
              <a:avLst/>
            </a:prstGeom>
            <a:noFill/>
            <a:ln>
              <a:noFill/>
            </a:ln>
          </p:spPr>
        </p:pic>
        <p:pic>
          <p:nvPicPr>
            <p:cNvPr id="3075" name="Picture 3" descr="D:\DVD_ART36\Artwork_Imagery\Icons - Illustrations\Maps Globes\world globe network connected earth internet v3.png"/>
            <p:cNvPicPr>
              <a:picLocks noChangeAspect="1" noChangeArrowheads="1"/>
            </p:cNvPicPr>
            <p:nvPr/>
          </p:nvPicPr>
          <p:blipFill>
            <a:blip r:embed="rId5" cstate="print"/>
            <a:srcRect/>
            <a:stretch>
              <a:fillRect/>
            </a:stretch>
          </p:blipFill>
          <p:spPr bwMode="auto">
            <a:xfrm>
              <a:off x="6429388" y="4929198"/>
              <a:ext cx="1522928" cy="1526563"/>
            </a:xfrm>
            <a:prstGeom prst="rect">
              <a:avLst/>
            </a:prstGeom>
            <a:noFill/>
            <a:ln>
              <a:noFill/>
            </a:ln>
          </p:spPr>
        </p:pic>
        <p:pic>
          <p:nvPicPr>
            <p:cNvPr id="3080" name="Picture 8" descr="D:\DVD_ART36\Artwork_Imagery\Icons - Illustrations\_ REAL VISTA STYLE\people three icon users.png"/>
            <p:cNvPicPr>
              <a:picLocks noChangeAspect="1" noChangeArrowheads="1"/>
            </p:cNvPicPr>
            <p:nvPr/>
          </p:nvPicPr>
          <p:blipFill>
            <a:blip r:embed="rId6" cstate="print"/>
            <a:srcRect/>
            <a:stretch>
              <a:fillRect/>
            </a:stretch>
          </p:blipFill>
          <p:spPr bwMode="auto">
            <a:xfrm>
              <a:off x="7358082" y="5357826"/>
              <a:ext cx="1285884" cy="1285884"/>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为</a:t>
            </a:r>
            <a:r>
              <a:rPr lang="en-US" altLang="zh-CN" dirty="0" smtClean="0"/>
              <a:t>RIA</a:t>
            </a:r>
            <a:r>
              <a:rPr lang="zh-CN" altLang="en-US" dirty="0" smtClean="0"/>
              <a:t>而生的</a:t>
            </a:r>
            <a:r>
              <a:rPr lang="en-US" dirty="0" smtClean="0"/>
              <a:t>Silverlight</a:t>
            </a:r>
            <a:endParaRPr lang="en-US" dirty="0"/>
          </a:p>
        </p:txBody>
      </p:sp>
      <p:sp>
        <p:nvSpPr>
          <p:cNvPr id="3" name="Content Placeholder 2"/>
          <p:cNvSpPr>
            <a:spLocks noGrp="1"/>
          </p:cNvSpPr>
          <p:nvPr>
            <p:ph idx="1"/>
          </p:nvPr>
        </p:nvSpPr>
        <p:spPr/>
        <p:txBody>
          <a:bodyPr/>
          <a:lstStyle/>
          <a:p>
            <a:r>
              <a:rPr lang="zh-CN" altLang="en-US" dirty="0" smtClean="0"/>
              <a:t>丰富的网络应用控件</a:t>
            </a:r>
            <a:endParaRPr lang="en-US" altLang="zh-CN" dirty="0" smtClean="0"/>
          </a:p>
          <a:p>
            <a:pPr lvl="1"/>
            <a:r>
              <a:rPr lang="en-US" altLang="zh-CN" dirty="0" smtClean="0"/>
              <a:t>60</a:t>
            </a:r>
            <a:r>
              <a:rPr lang="zh-CN" altLang="en-US" dirty="0" smtClean="0"/>
              <a:t>余种内建控件</a:t>
            </a:r>
            <a:endParaRPr lang="en-US" altLang="zh-CN" dirty="0" smtClean="0"/>
          </a:p>
          <a:p>
            <a:pPr lvl="1"/>
            <a:r>
              <a:rPr lang="zh-CN" altLang="en-US" dirty="0" smtClean="0"/>
              <a:t>更多视觉化数据的补充控件：</a:t>
            </a:r>
            <a:r>
              <a:rPr lang="en-US" altLang="zh-CN" dirty="0" smtClean="0"/>
              <a:t>http://www.codeplex.com/silverlight</a:t>
            </a:r>
            <a:r>
              <a:rPr lang="zh-CN" altLang="en-US" dirty="0" smtClean="0"/>
              <a:t> </a:t>
            </a:r>
            <a:endParaRPr lang="en-US" altLang="zh-CN" dirty="0" smtClean="0"/>
          </a:p>
          <a:p>
            <a:r>
              <a:rPr lang="zh-CN" altLang="en-US" dirty="0" smtClean="0"/>
              <a:t>便捷的网络部署</a:t>
            </a:r>
            <a:endParaRPr lang="en-US" altLang="zh-CN" dirty="0" smtClean="0"/>
          </a:p>
          <a:p>
            <a:r>
              <a:rPr lang="zh-CN" altLang="en-US" dirty="0" smtClean="0"/>
              <a:t>多种平台及浏览器支持</a:t>
            </a:r>
            <a:endParaRPr lang="en-US" altLang="zh-CN" dirty="0" smtClean="0"/>
          </a:p>
          <a:p>
            <a:r>
              <a:rPr lang="zh-CN" altLang="en-US" dirty="0" smtClean="0"/>
              <a:t>高效率的开发体验</a:t>
            </a:r>
            <a:endParaRPr lang="en-US" altLang="zh-CN" dirty="0" smtClean="0"/>
          </a:p>
          <a:p>
            <a:pPr lvl="1"/>
            <a:r>
              <a:rPr lang="en-US" altLang="zh-CN" dirty="0" smtClean="0"/>
              <a:t>.NET</a:t>
            </a:r>
            <a:r>
              <a:rPr lang="zh-CN" altLang="en-US" dirty="0" smtClean="0"/>
              <a:t>运行时及基类库对应用程序核心功能的支持</a:t>
            </a:r>
            <a:endParaRPr lang="en-US" altLang="zh-CN" dirty="0" smtClean="0"/>
          </a:p>
          <a:p>
            <a:pPr lvl="1"/>
            <a:r>
              <a:rPr lang="zh-CN" altLang="en-US" dirty="0" smtClean="0"/>
              <a:t>交互式</a:t>
            </a:r>
            <a:r>
              <a:rPr lang="en-US" altLang="zh-CN" dirty="0" smtClean="0"/>
              <a:t>UI</a:t>
            </a:r>
            <a:r>
              <a:rPr lang="zh-CN" altLang="en-US" dirty="0" smtClean="0"/>
              <a:t>模型的支持</a:t>
            </a:r>
            <a:endParaRPr lang="en-US" altLang="zh-CN" dirty="0" smtClean="0"/>
          </a:p>
          <a:p>
            <a:pPr lvl="1"/>
            <a:r>
              <a:rPr lang="zh-CN" altLang="en-US" dirty="0" smtClean="0"/>
              <a:t>强大的工具支持</a:t>
            </a:r>
            <a:endParaRPr lang="en-US" altLang="zh-CN" dirty="0" smtClean="0"/>
          </a:p>
          <a:p>
            <a:endParaRPr lang="en-US" dirty="0"/>
          </a:p>
        </p:txBody>
      </p:sp>
      <p:pic>
        <p:nvPicPr>
          <p:cNvPr id="4099" name="Picture 3" descr="D:\DVD_ART36\Logos\Visual Studio\Visual Studio (generic)\Visual Studio (generic) h.png"/>
          <p:cNvPicPr>
            <a:picLocks noChangeAspect="1" noChangeArrowheads="1"/>
          </p:cNvPicPr>
          <p:nvPr/>
        </p:nvPicPr>
        <p:blipFill>
          <a:blip r:embed="rId3" cstate="print">
            <a:lum contrast="30000"/>
          </a:blip>
          <a:srcRect/>
          <a:stretch>
            <a:fillRect/>
          </a:stretch>
        </p:blipFill>
        <p:spPr bwMode="auto">
          <a:xfrm>
            <a:off x="7072330" y="6357958"/>
            <a:ext cx="1835174" cy="282617"/>
          </a:xfrm>
          <a:prstGeom prst="rect">
            <a:avLst/>
          </a:prstGeom>
          <a:noFill/>
        </p:spPr>
      </p:pic>
      <p:pic>
        <p:nvPicPr>
          <p:cNvPr id="4100" name="Picture 4" descr="D:\DVD_ART36\Logos\Microsoft .NET - NET (brand)\.net bl h.png"/>
          <p:cNvPicPr>
            <a:picLocks noChangeAspect="1" noChangeArrowheads="1"/>
          </p:cNvPicPr>
          <p:nvPr/>
        </p:nvPicPr>
        <p:blipFill>
          <a:blip r:embed="rId4" cstate="print">
            <a:lum contrast="30000"/>
          </a:blip>
          <a:srcRect/>
          <a:stretch>
            <a:fillRect/>
          </a:stretch>
        </p:blipFill>
        <p:spPr bwMode="auto">
          <a:xfrm>
            <a:off x="5786446" y="6357958"/>
            <a:ext cx="1071570" cy="26353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数据！数据！！数据！！！</a:t>
            </a:r>
            <a:endParaRPr lang="en-US" dirty="0"/>
          </a:p>
        </p:txBody>
      </p:sp>
      <p:sp>
        <p:nvSpPr>
          <p:cNvPr id="3" name="Content Placeholder 2"/>
          <p:cNvSpPr>
            <a:spLocks noGrp="1"/>
          </p:cNvSpPr>
          <p:nvPr>
            <p:ph idx="1"/>
          </p:nvPr>
        </p:nvSpPr>
        <p:spPr/>
        <p:txBody>
          <a:bodyPr/>
          <a:lstStyle/>
          <a:p>
            <a:r>
              <a:rPr lang="zh-CN" altLang="en-US" dirty="0" smtClean="0"/>
              <a:t>数据是商务应用开发的核心</a:t>
            </a:r>
            <a:endParaRPr lang="en-US" altLang="zh-CN" dirty="0" smtClean="0"/>
          </a:p>
          <a:p>
            <a:r>
              <a:rPr lang="zh-CN" altLang="en-US" dirty="0" smtClean="0"/>
              <a:t>商务应用中数据的开发应用面临多种挑战</a:t>
            </a:r>
            <a:endParaRPr lang="en-US" altLang="zh-CN" dirty="0" smtClean="0"/>
          </a:p>
          <a:p>
            <a:pPr lvl="1"/>
            <a:r>
              <a:rPr lang="zh-CN" altLang="en-US" dirty="0" smtClean="0"/>
              <a:t>在不同信任边界之间移动数据</a:t>
            </a:r>
            <a:endParaRPr lang="en-US" altLang="zh-CN" dirty="0" smtClean="0"/>
          </a:p>
          <a:p>
            <a:pPr lvl="1"/>
            <a:r>
              <a:rPr lang="zh-CN" altLang="en-US" dirty="0" smtClean="0"/>
              <a:t>定义资源与操作</a:t>
            </a:r>
          </a:p>
          <a:p>
            <a:pPr lvl="1"/>
            <a:r>
              <a:rPr lang="zh-CN" altLang="en-US" dirty="0" smtClean="0"/>
              <a:t>在表现层与中间层进行数据验证</a:t>
            </a:r>
          </a:p>
          <a:p>
            <a:pPr lvl="1"/>
            <a:r>
              <a:rPr lang="zh-CN" altLang="en-US" dirty="0" smtClean="0"/>
              <a:t>与不同的应用共享服务 </a:t>
            </a:r>
            <a:endParaRPr lang="en-US" altLang="zh-CN" dirty="0" smtClean="0"/>
          </a:p>
          <a:p>
            <a:endParaRPr lang="en-US" dirty="0"/>
          </a:p>
        </p:txBody>
      </p:sp>
      <p:pic>
        <p:nvPicPr>
          <p:cNvPr id="35" name="Picture 34" descr="TypicalWebCommunication.png"/>
          <p:cNvPicPr>
            <a:picLocks noChangeAspect="1"/>
          </p:cNvPicPr>
          <p:nvPr/>
        </p:nvPicPr>
        <p:blipFill>
          <a:blip r:embed="rId3" cstate="print"/>
          <a:stretch>
            <a:fillRect/>
          </a:stretch>
        </p:blipFill>
        <p:spPr>
          <a:xfrm>
            <a:off x="3786182" y="3786190"/>
            <a:ext cx="5101931" cy="287097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在商务应用中使用</a:t>
            </a:r>
            <a:r>
              <a:rPr lang="en-US" altLang="zh-CN" dirty="0" smtClean="0"/>
              <a:t>Silverlight</a:t>
            </a:r>
            <a:endParaRPr lang="en-US" dirty="0"/>
          </a:p>
        </p:txBody>
      </p:sp>
      <p:sp>
        <p:nvSpPr>
          <p:cNvPr id="30" name="Content Placeholder 2"/>
          <p:cNvSpPr>
            <a:spLocks noGrp="1"/>
          </p:cNvSpPr>
          <p:nvPr>
            <p:ph idx="1"/>
          </p:nvPr>
        </p:nvSpPr>
        <p:spPr>
          <a:xfrm>
            <a:off x="381000" y="2505060"/>
            <a:ext cx="8229600" cy="3968785"/>
          </a:xfrm>
        </p:spPr>
        <p:txBody>
          <a:bodyPr>
            <a:normAutofit fontScale="92500" lnSpcReduction="10000"/>
          </a:bodyPr>
          <a:lstStyle/>
          <a:p>
            <a:pPr marL="514350" indent="-514350">
              <a:buFont typeface="+mj-lt"/>
              <a:buAutoNum type="arabicPeriod"/>
            </a:pPr>
            <a:r>
              <a:rPr lang="zh-CN" altLang="en-US" sz="2400" dirty="0" smtClean="0">
                <a:latin typeface="+mj-ea"/>
                <a:ea typeface="+mj-ea"/>
              </a:rPr>
              <a:t>创建 </a:t>
            </a:r>
            <a:r>
              <a:rPr lang="en-US" altLang="zh-CN" sz="2400" dirty="0" smtClean="0">
                <a:latin typeface="+mj-ea"/>
                <a:ea typeface="+mj-ea"/>
              </a:rPr>
              <a:t>/</a:t>
            </a:r>
            <a:r>
              <a:rPr lang="zh-CN" altLang="en-US" sz="2400" dirty="0" smtClean="0">
                <a:latin typeface="+mj-ea"/>
                <a:ea typeface="+mj-ea"/>
              </a:rPr>
              <a:t> 连接数据库</a:t>
            </a:r>
            <a:endParaRPr lang="en-US" sz="2400" dirty="0" smtClean="0">
              <a:latin typeface="+mj-ea"/>
              <a:ea typeface="+mj-ea"/>
            </a:endParaRPr>
          </a:p>
          <a:p>
            <a:pPr marL="514350" indent="-514350">
              <a:buFont typeface="+mj-lt"/>
              <a:buAutoNum type="arabicPeriod"/>
            </a:pPr>
            <a:r>
              <a:rPr lang="zh-CN" altLang="en-US" sz="2400" dirty="0" smtClean="0">
                <a:latin typeface="+mj-ea"/>
                <a:ea typeface="+mj-ea"/>
              </a:rPr>
              <a:t>创建数据源 </a:t>
            </a:r>
            <a:r>
              <a:rPr lang="en-US" altLang="zh-CN" sz="2400" dirty="0" smtClean="0">
                <a:latin typeface="+mj-ea"/>
                <a:ea typeface="+mj-ea"/>
              </a:rPr>
              <a:t>/</a:t>
            </a:r>
            <a:r>
              <a:rPr lang="zh-CN" altLang="en-US" sz="2400" dirty="0" smtClean="0">
                <a:latin typeface="+mj-ea"/>
                <a:ea typeface="+mj-ea"/>
              </a:rPr>
              <a:t> 数据访问层 </a:t>
            </a:r>
            <a:r>
              <a:rPr lang="en-US" altLang="zh-CN" sz="2400" dirty="0" smtClean="0">
                <a:latin typeface="+mj-ea"/>
                <a:ea typeface="+mj-ea"/>
              </a:rPr>
              <a:t>(DAL)</a:t>
            </a:r>
          </a:p>
          <a:p>
            <a:pPr marL="514350" indent="-514350">
              <a:buFont typeface="+mj-lt"/>
              <a:buAutoNum type="arabicPeriod"/>
            </a:pPr>
            <a:r>
              <a:rPr lang="zh-CN" altLang="en-US" sz="2400" dirty="0" smtClean="0">
                <a:latin typeface="+mj-ea"/>
                <a:ea typeface="+mj-ea"/>
              </a:rPr>
              <a:t>编写服务器端的验证逻辑</a:t>
            </a:r>
            <a:endParaRPr lang="en-US" sz="2400" dirty="0" smtClean="0">
              <a:latin typeface="+mj-ea"/>
              <a:ea typeface="+mj-ea"/>
            </a:endParaRPr>
          </a:p>
          <a:p>
            <a:pPr marL="514350" indent="-514350">
              <a:buFont typeface="+mj-lt"/>
              <a:buAutoNum type="arabicPeriod"/>
            </a:pPr>
            <a:r>
              <a:rPr lang="zh-CN" altLang="en-US" sz="2400" dirty="0" smtClean="0">
                <a:latin typeface="+mj-ea"/>
                <a:ea typeface="+mj-ea"/>
              </a:rPr>
              <a:t>创建服务封送数据</a:t>
            </a:r>
            <a:endParaRPr lang="en-US" sz="2400" dirty="0" smtClean="0">
              <a:latin typeface="+mj-ea"/>
              <a:ea typeface="+mj-ea"/>
            </a:endParaRPr>
          </a:p>
          <a:p>
            <a:pPr marL="514350" indent="-514350">
              <a:buFont typeface="+mj-lt"/>
              <a:buAutoNum type="arabicPeriod"/>
            </a:pPr>
            <a:r>
              <a:rPr lang="zh-CN" altLang="en-US" sz="2400" dirty="0" smtClean="0">
                <a:latin typeface="+mj-ea"/>
                <a:ea typeface="+mj-ea"/>
              </a:rPr>
              <a:t>在客户端项目中加入服务引用</a:t>
            </a:r>
            <a:endParaRPr lang="en-US" sz="2400" dirty="0" smtClean="0">
              <a:latin typeface="+mj-ea"/>
              <a:ea typeface="+mj-ea"/>
            </a:endParaRPr>
          </a:p>
          <a:p>
            <a:pPr marL="514350" indent="-514350">
              <a:buFont typeface="+mj-lt"/>
              <a:buAutoNum type="arabicPeriod"/>
            </a:pPr>
            <a:r>
              <a:rPr lang="zh-CN" altLang="en-US" sz="2400" dirty="0" smtClean="0">
                <a:latin typeface="+mj-ea"/>
                <a:ea typeface="+mj-ea"/>
              </a:rPr>
              <a:t>构建</a:t>
            </a:r>
            <a:r>
              <a:rPr lang="en-US" altLang="zh-CN" sz="2400" dirty="0" smtClean="0">
                <a:latin typeface="+mj-ea"/>
                <a:ea typeface="+mj-ea"/>
              </a:rPr>
              <a:t>UI</a:t>
            </a:r>
            <a:endParaRPr lang="en-US" sz="2400" dirty="0" smtClean="0">
              <a:latin typeface="+mj-ea"/>
              <a:ea typeface="+mj-ea"/>
            </a:endParaRPr>
          </a:p>
          <a:p>
            <a:pPr marL="514350" indent="-514350">
              <a:buFont typeface="+mj-lt"/>
              <a:buAutoNum type="arabicPeriod"/>
            </a:pPr>
            <a:r>
              <a:rPr lang="zh-CN" altLang="en-US" sz="2400" dirty="0" smtClean="0">
                <a:latin typeface="+mj-ea"/>
                <a:ea typeface="+mj-ea"/>
              </a:rPr>
              <a:t>在</a:t>
            </a:r>
            <a:r>
              <a:rPr lang="en-US" altLang="zh-CN" sz="2400" dirty="0" smtClean="0">
                <a:latin typeface="+mj-ea"/>
                <a:ea typeface="+mj-ea"/>
              </a:rPr>
              <a:t>UI</a:t>
            </a:r>
            <a:r>
              <a:rPr lang="zh-CN" altLang="en-US" sz="2400" dirty="0" smtClean="0">
                <a:latin typeface="+mj-ea"/>
                <a:ea typeface="+mj-ea"/>
              </a:rPr>
              <a:t>中绑定数据结果</a:t>
            </a:r>
            <a:r>
              <a:rPr lang="en-US" sz="2400" dirty="0" smtClean="0">
                <a:latin typeface="+mj-ea"/>
                <a:ea typeface="+mj-ea"/>
              </a:rPr>
              <a:t>  </a:t>
            </a:r>
          </a:p>
          <a:p>
            <a:pPr marL="514350" indent="-514350">
              <a:buFont typeface="+mj-lt"/>
              <a:buAutoNum type="arabicPeriod"/>
            </a:pPr>
            <a:r>
              <a:rPr lang="zh-CN" altLang="en-US" sz="2400" dirty="0" smtClean="0">
                <a:latin typeface="+mj-ea"/>
                <a:ea typeface="+mj-ea"/>
              </a:rPr>
              <a:t>构建数据更新机制并使用</a:t>
            </a:r>
            <a:endParaRPr lang="en-US" altLang="zh-CN" sz="2400" dirty="0" smtClean="0">
              <a:latin typeface="+mj-ea"/>
              <a:ea typeface="+mj-ea"/>
            </a:endParaRPr>
          </a:p>
          <a:p>
            <a:pPr marL="514350" indent="-514350">
              <a:buFont typeface="+mj-lt"/>
              <a:buAutoNum type="arabicPeriod"/>
            </a:pPr>
            <a:r>
              <a:rPr lang="zh-CN" altLang="en-US" sz="2400" dirty="0" smtClean="0">
                <a:latin typeface="+mj-ea"/>
                <a:ea typeface="+mj-ea"/>
              </a:rPr>
              <a:t>添加数据分类、分页、数据验证、测试</a:t>
            </a:r>
            <a:r>
              <a:rPr lang="en-US" altLang="zh-CN" sz="2400" dirty="0" smtClean="0">
                <a:latin typeface="+mj-ea"/>
                <a:ea typeface="+mj-ea"/>
              </a:rPr>
              <a:t>……</a:t>
            </a:r>
            <a:endParaRPr lang="en-US" altLang="en-US" sz="2400" dirty="0" smtClean="0">
              <a:latin typeface="+mj-ea"/>
              <a:ea typeface="+mj-ea"/>
            </a:endParaRPr>
          </a:p>
          <a:p>
            <a:pPr marL="514350" indent="-514350">
              <a:buFont typeface="+mj-lt"/>
              <a:buAutoNum type="arabicPeriod"/>
            </a:pPr>
            <a:r>
              <a:rPr lang="zh-CN" altLang="en-US" sz="2400" dirty="0" smtClean="0">
                <a:latin typeface="+mj-ea"/>
                <a:ea typeface="+mj-ea"/>
              </a:rPr>
              <a:t>最后，在客户端加入业务逻辑</a:t>
            </a:r>
            <a:endParaRPr lang="en-US" altLang="en-US" sz="2400" dirty="0" smtClean="0">
              <a:latin typeface="+mj-ea"/>
              <a:ea typeface="+mj-ea"/>
            </a:endParaRPr>
          </a:p>
          <a:p>
            <a:endParaRPr lang="en-US" dirty="0">
              <a:latin typeface="+mj-ea"/>
              <a:ea typeface="+mj-ea"/>
            </a:endParaRPr>
          </a:p>
        </p:txBody>
      </p:sp>
      <p:pic>
        <p:nvPicPr>
          <p:cNvPr id="31" name="Picture 3"/>
          <p:cNvPicPr>
            <a:picLocks noChangeAspect="1" noChangeArrowheads="1"/>
          </p:cNvPicPr>
          <p:nvPr/>
        </p:nvPicPr>
        <p:blipFill>
          <a:blip r:embed="rId3" cstate="print"/>
          <a:srcRect/>
          <a:stretch>
            <a:fillRect/>
          </a:stretch>
        </p:blipFill>
        <p:spPr bwMode="auto">
          <a:xfrm>
            <a:off x="395318" y="1443022"/>
            <a:ext cx="609600" cy="609600"/>
          </a:xfrm>
          <a:prstGeom prst="rect">
            <a:avLst/>
          </a:prstGeom>
          <a:noFill/>
          <a:ln w="9525">
            <a:noFill/>
            <a:miter lim="800000"/>
            <a:headEnd/>
            <a:tailEnd/>
          </a:ln>
          <a:effectLst/>
        </p:spPr>
      </p:pic>
      <p:pic>
        <p:nvPicPr>
          <p:cNvPr id="32" name="Picture 4"/>
          <p:cNvPicPr>
            <a:picLocks noChangeAspect="1" noChangeArrowheads="1"/>
          </p:cNvPicPr>
          <p:nvPr/>
        </p:nvPicPr>
        <p:blipFill>
          <a:blip r:embed="rId4" cstate="print"/>
          <a:srcRect/>
          <a:stretch>
            <a:fillRect/>
          </a:stretch>
        </p:blipFill>
        <p:spPr bwMode="auto">
          <a:xfrm>
            <a:off x="1157318" y="1285860"/>
            <a:ext cx="609600" cy="889686"/>
          </a:xfrm>
          <a:prstGeom prst="rect">
            <a:avLst/>
          </a:prstGeom>
          <a:noFill/>
          <a:ln w="9525">
            <a:noFill/>
            <a:miter lim="800000"/>
            <a:headEnd/>
            <a:tailEnd/>
          </a:ln>
          <a:effectLst/>
        </p:spPr>
      </p:pic>
      <p:pic>
        <p:nvPicPr>
          <p:cNvPr id="33" name="Picture 6"/>
          <p:cNvPicPr>
            <a:picLocks noChangeAspect="1" noChangeArrowheads="1"/>
          </p:cNvPicPr>
          <p:nvPr/>
        </p:nvPicPr>
        <p:blipFill>
          <a:blip r:embed="rId5" cstate="print"/>
          <a:srcRect/>
          <a:stretch>
            <a:fillRect/>
          </a:stretch>
        </p:blipFill>
        <p:spPr bwMode="auto">
          <a:xfrm>
            <a:off x="1933564" y="1214422"/>
            <a:ext cx="1066800" cy="1066800"/>
          </a:xfrm>
          <a:prstGeom prst="rect">
            <a:avLst/>
          </a:prstGeom>
          <a:noFill/>
          <a:ln w="9525">
            <a:noFill/>
            <a:miter lim="800000"/>
            <a:headEnd/>
            <a:tailEnd/>
          </a:ln>
          <a:effectLst/>
        </p:spPr>
      </p:pic>
      <p:pic>
        <p:nvPicPr>
          <p:cNvPr id="34" name="Picture 7"/>
          <p:cNvPicPr>
            <a:picLocks noChangeAspect="1" noChangeArrowheads="1"/>
          </p:cNvPicPr>
          <p:nvPr/>
        </p:nvPicPr>
        <p:blipFill>
          <a:blip r:embed="rId6" cstate="print"/>
          <a:srcRect/>
          <a:stretch>
            <a:fillRect/>
          </a:stretch>
        </p:blipFill>
        <p:spPr bwMode="auto">
          <a:xfrm>
            <a:off x="3138493" y="1333491"/>
            <a:ext cx="695325" cy="809625"/>
          </a:xfrm>
          <a:prstGeom prst="rect">
            <a:avLst/>
          </a:prstGeom>
          <a:noFill/>
          <a:ln w="9525">
            <a:noFill/>
            <a:miter lim="800000"/>
            <a:headEnd/>
            <a:tailEnd/>
          </a:ln>
          <a:effectLst/>
        </p:spPr>
      </p:pic>
      <p:pic>
        <p:nvPicPr>
          <p:cNvPr id="35" name="Picture 8"/>
          <p:cNvPicPr>
            <a:picLocks noChangeAspect="1" noChangeArrowheads="1"/>
          </p:cNvPicPr>
          <p:nvPr/>
        </p:nvPicPr>
        <p:blipFill>
          <a:blip r:embed="rId6" cstate="print"/>
          <a:srcRect/>
          <a:stretch>
            <a:fillRect/>
          </a:stretch>
        </p:blipFill>
        <p:spPr bwMode="auto">
          <a:xfrm>
            <a:off x="4662493" y="1333491"/>
            <a:ext cx="695325" cy="809625"/>
          </a:xfrm>
          <a:prstGeom prst="rect">
            <a:avLst/>
          </a:prstGeom>
          <a:noFill/>
          <a:ln w="9525">
            <a:noFill/>
            <a:miter lim="800000"/>
            <a:headEnd/>
            <a:tailEnd/>
          </a:ln>
          <a:effectLst/>
        </p:spPr>
      </p:pic>
      <p:pic>
        <p:nvPicPr>
          <p:cNvPr id="36" name="Picture 9"/>
          <p:cNvPicPr>
            <a:picLocks noChangeAspect="1" noChangeArrowheads="1"/>
          </p:cNvPicPr>
          <p:nvPr/>
        </p:nvPicPr>
        <p:blipFill>
          <a:blip r:embed="rId7" cstate="print"/>
          <a:srcRect/>
          <a:stretch>
            <a:fillRect/>
          </a:stretch>
        </p:blipFill>
        <p:spPr bwMode="auto">
          <a:xfrm>
            <a:off x="3857620" y="1638291"/>
            <a:ext cx="733425" cy="171450"/>
          </a:xfrm>
          <a:prstGeom prst="rect">
            <a:avLst/>
          </a:prstGeom>
          <a:noFill/>
          <a:ln w="9525">
            <a:noFill/>
            <a:miter lim="800000"/>
            <a:headEnd/>
            <a:tailEnd/>
          </a:ln>
          <a:effectLst/>
        </p:spPr>
      </p:pic>
      <p:pic>
        <p:nvPicPr>
          <p:cNvPr id="37" name="Picture 10"/>
          <p:cNvPicPr>
            <a:picLocks noChangeAspect="1" noChangeArrowheads="1"/>
          </p:cNvPicPr>
          <p:nvPr/>
        </p:nvPicPr>
        <p:blipFill>
          <a:blip r:embed="rId8" cstate="print"/>
          <a:srcRect/>
          <a:stretch>
            <a:fillRect/>
          </a:stretch>
        </p:blipFill>
        <p:spPr bwMode="auto">
          <a:xfrm>
            <a:off x="5576918" y="1214422"/>
            <a:ext cx="762000" cy="1136316"/>
          </a:xfrm>
          <a:prstGeom prst="rect">
            <a:avLst/>
          </a:prstGeom>
          <a:noFill/>
          <a:ln w="9525">
            <a:noFill/>
            <a:miter lim="800000"/>
            <a:headEnd/>
            <a:tailEnd/>
          </a:ln>
          <a:effectLst/>
        </p:spPr>
      </p:pic>
      <p:pic>
        <p:nvPicPr>
          <p:cNvPr id="38" name="Picture 13"/>
          <p:cNvPicPr>
            <a:picLocks noChangeAspect="1" noChangeArrowheads="1"/>
          </p:cNvPicPr>
          <p:nvPr/>
        </p:nvPicPr>
        <p:blipFill>
          <a:blip r:embed="rId9" cstate="print"/>
          <a:srcRect/>
          <a:stretch>
            <a:fillRect/>
          </a:stretch>
        </p:blipFill>
        <p:spPr bwMode="auto">
          <a:xfrm>
            <a:off x="6643718" y="1366822"/>
            <a:ext cx="457200" cy="457200"/>
          </a:xfrm>
          <a:prstGeom prst="rect">
            <a:avLst/>
          </a:prstGeom>
          <a:noFill/>
          <a:ln w="9525">
            <a:noFill/>
            <a:miter lim="800000"/>
            <a:headEnd/>
            <a:tailEnd/>
          </a:ln>
          <a:effectLst/>
        </p:spPr>
      </p:pic>
      <p:sp>
        <p:nvSpPr>
          <p:cNvPr id="39" name="TextBox 38"/>
          <p:cNvSpPr txBox="1"/>
          <p:nvPr/>
        </p:nvSpPr>
        <p:spPr>
          <a:xfrm>
            <a:off x="6448468" y="2058407"/>
            <a:ext cx="1100158" cy="523220"/>
          </a:xfrm>
          <a:prstGeom prst="rect">
            <a:avLst/>
          </a:prstGeom>
          <a:noFill/>
        </p:spPr>
        <p:txBody>
          <a:bodyPr wrap="square" rtlCol="0">
            <a:spAutoFit/>
          </a:bodyPr>
          <a:lstStyle/>
          <a:p>
            <a:pPr algn="ctr"/>
            <a:r>
              <a:rPr lang="zh-CN" altLang="en-US" sz="1400" b="1" dirty="0" smtClean="0">
                <a:solidFill>
                  <a:schemeClr val="accent1"/>
                </a:solidFill>
                <a:latin typeface="SimHei" pitchFamily="49" charset="-122"/>
                <a:ea typeface="SimHei" pitchFamily="49" charset="-122"/>
              </a:rPr>
              <a:t>底层基础</a:t>
            </a:r>
            <a:endParaRPr lang="en-US" altLang="zh-CN" sz="1400" b="1" dirty="0" smtClean="0">
              <a:solidFill>
                <a:schemeClr val="accent1"/>
              </a:solidFill>
              <a:latin typeface="SimHei" pitchFamily="49" charset="-122"/>
              <a:ea typeface="SimHei" pitchFamily="49" charset="-122"/>
            </a:endParaRPr>
          </a:p>
          <a:p>
            <a:pPr algn="ctr"/>
            <a:r>
              <a:rPr lang="zh-CN" altLang="en-US" sz="1400" b="1" dirty="0" smtClean="0">
                <a:solidFill>
                  <a:schemeClr val="accent1"/>
                </a:solidFill>
                <a:latin typeface="SimHei" pitchFamily="49" charset="-122"/>
                <a:ea typeface="SimHei" pitchFamily="49" charset="-122"/>
              </a:rPr>
              <a:t>代码</a:t>
            </a:r>
            <a:endParaRPr lang="en-US" altLang="en-US" sz="1400" b="1" dirty="0">
              <a:solidFill>
                <a:schemeClr val="accent1"/>
              </a:solidFill>
              <a:latin typeface="SimHei" pitchFamily="49" charset="-122"/>
              <a:ea typeface="SimHei" pitchFamily="49" charset="-122"/>
            </a:endParaRPr>
          </a:p>
        </p:txBody>
      </p:sp>
      <p:pic>
        <p:nvPicPr>
          <p:cNvPr id="40" name="Picture 2"/>
          <p:cNvPicPr>
            <a:picLocks noChangeAspect="1" noChangeArrowheads="1"/>
          </p:cNvPicPr>
          <p:nvPr/>
        </p:nvPicPr>
        <p:blipFill>
          <a:blip r:embed="rId10" cstate="print"/>
          <a:srcRect/>
          <a:stretch>
            <a:fillRect/>
          </a:stretch>
        </p:blipFill>
        <p:spPr bwMode="auto">
          <a:xfrm>
            <a:off x="7634318" y="1244585"/>
            <a:ext cx="1295400" cy="1295400"/>
          </a:xfrm>
          <a:prstGeom prst="rect">
            <a:avLst/>
          </a:prstGeom>
          <a:noFill/>
          <a:ln w="9525">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anim calcmode="lin" valueType="num">
                                      <p:cBhvr additive="base">
                                        <p:cTn id="11"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0">
                                            <p:txEl>
                                              <p:pRg st="1" end="1"/>
                                            </p:txEl>
                                          </p:spTgt>
                                        </p:tgtEl>
                                        <p:attrNameLst>
                                          <p:attrName>style.visibility</p:attrName>
                                        </p:attrNameLst>
                                      </p:cBhvr>
                                      <p:to>
                                        <p:strVal val="visible"/>
                                      </p:to>
                                    </p:set>
                                    <p:anim calcmode="lin" valueType="num">
                                      <p:cBhvr additive="base">
                                        <p:cTn id="21"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0">
                                            <p:txEl>
                                              <p:pRg st="2" end="2"/>
                                            </p:txEl>
                                          </p:spTgt>
                                        </p:tgtEl>
                                        <p:attrNameLst>
                                          <p:attrName>style.visibility</p:attrName>
                                        </p:attrNameLst>
                                      </p:cBhvr>
                                      <p:to>
                                        <p:strVal val="visible"/>
                                      </p:to>
                                    </p:set>
                                    <p:anim calcmode="lin" valueType="num">
                                      <p:cBhvr additive="base">
                                        <p:cTn id="3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xEl>
                                              <p:pRg st="3" end="3"/>
                                            </p:txEl>
                                          </p:spTgt>
                                        </p:tgtEl>
                                        <p:attrNameLst>
                                          <p:attrName>style.visibility</p:attrName>
                                        </p:attrNameLst>
                                      </p:cBhvr>
                                      <p:to>
                                        <p:strVal val="visible"/>
                                      </p:to>
                                    </p:set>
                                    <p:anim calcmode="lin" valueType="num">
                                      <p:cBhvr additive="base">
                                        <p:cTn id="3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0">
                                            <p:txEl>
                                              <p:pRg st="4" end="4"/>
                                            </p:txEl>
                                          </p:spTgt>
                                        </p:tgtEl>
                                        <p:attrNameLst>
                                          <p:attrName>style.visibility</p:attrName>
                                        </p:attrNameLst>
                                      </p:cBhvr>
                                      <p:to>
                                        <p:strVal val="visible"/>
                                      </p:to>
                                    </p:set>
                                    <p:anim calcmode="lin" valueType="num">
                                      <p:cBhvr additive="base">
                                        <p:cTn id="47"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0">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ppt_x"/>
                                          </p:val>
                                        </p:tav>
                                        <p:tav tm="100000">
                                          <p:val>
                                            <p:strVal val="#ppt_x"/>
                                          </p:val>
                                        </p:tav>
                                      </p:tavLst>
                                    </p:anim>
                                    <p:anim calcmode="lin" valueType="num">
                                      <p:cBhvr additive="base">
                                        <p:cTn id="5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0">
                                            <p:txEl>
                                              <p:pRg st="5" end="5"/>
                                            </p:txEl>
                                          </p:spTgt>
                                        </p:tgtEl>
                                        <p:attrNameLst>
                                          <p:attrName>style.visibility</p:attrName>
                                        </p:attrNameLst>
                                      </p:cBhvr>
                                      <p:to>
                                        <p:strVal val="visible"/>
                                      </p:to>
                                    </p:set>
                                    <p:anim calcmode="lin" valueType="num">
                                      <p:cBhvr additive="base">
                                        <p:cTn id="61"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0">
                                            <p:txEl>
                                              <p:pRg st="5" end="5"/>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ppt_x"/>
                                          </p:val>
                                        </p:tav>
                                        <p:tav tm="100000">
                                          <p:val>
                                            <p:strVal val="#ppt_x"/>
                                          </p:val>
                                        </p:tav>
                                      </p:tavLst>
                                    </p:anim>
                                    <p:anim calcmode="lin" valueType="num">
                                      <p:cBhvr additive="base">
                                        <p:cTn id="6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additive="base">
                                        <p:cTn id="71" dur="500" fill="hold"/>
                                        <p:tgtEl>
                                          <p:spTgt spid="38"/>
                                        </p:tgtEl>
                                        <p:attrNameLst>
                                          <p:attrName>ppt_x</p:attrName>
                                        </p:attrNameLst>
                                      </p:cBhvr>
                                      <p:tavLst>
                                        <p:tav tm="0">
                                          <p:val>
                                            <p:strVal val="#ppt_x"/>
                                          </p:val>
                                        </p:tav>
                                        <p:tav tm="100000">
                                          <p:val>
                                            <p:strVal val="#ppt_x"/>
                                          </p:val>
                                        </p:tav>
                                      </p:tavLst>
                                    </p:anim>
                                    <p:anim calcmode="lin" valueType="num">
                                      <p:cBhvr additive="base">
                                        <p:cTn id="72" dur="500" fill="hold"/>
                                        <p:tgtEl>
                                          <p:spTgt spid="3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additive="base">
                                        <p:cTn id="75" dur="500" fill="hold"/>
                                        <p:tgtEl>
                                          <p:spTgt spid="39"/>
                                        </p:tgtEl>
                                        <p:attrNameLst>
                                          <p:attrName>ppt_x</p:attrName>
                                        </p:attrNameLst>
                                      </p:cBhvr>
                                      <p:tavLst>
                                        <p:tav tm="0">
                                          <p:val>
                                            <p:strVal val="#ppt_x"/>
                                          </p:val>
                                        </p:tav>
                                        <p:tav tm="100000">
                                          <p:val>
                                            <p:strVal val="#ppt_x"/>
                                          </p:val>
                                        </p:tav>
                                      </p:tavLst>
                                    </p:anim>
                                    <p:anim calcmode="lin" valueType="num">
                                      <p:cBhvr additive="base">
                                        <p:cTn id="76" dur="500" fill="hold"/>
                                        <p:tgtEl>
                                          <p:spTgt spid="3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0">
                                            <p:txEl>
                                              <p:pRg st="6" end="6"/>
                                            </p:txEl>
                                          </p:spTgt>
                                        </p:tgtEl>
                                        <p:attrNameLst>
                                          <p:attrName>style.visibility</p:attrName>
                                        </p:attrNameLst>
                                      </p:cBhvr>
                                      <p:to>
                                        <p:strVal val="visible"/>
                                      </p:to>
                                    </p:set>
                                    <p:anim calcmode="lin" valueType="num">
                                      <p:cBhvr additive="base">
                                        <p:cTn id="79"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0">
                                            <p:txEl>
                                              <p:pRg st="6" end="6"/>
                                            </p:txEl>
                                          </p:spTgt>
                                        </p:tgtEl>
                                        <p:attrNameLst>
                                          <p:attrName>ppt_y</p:attrName>
                                        </p:attrNameLst>
                                      </p:cBhvr>
                                      <p:tavLst>
                                        <p:tav tm="0">
                                          <p:val>
                                            <p:strVal val="1+#ppt_h/2"/>
                                          </p:val>
                                        </p:tav>
                                        <p:tav tm="100000">
                                          <p:val>
                                            <p:strVal val="#ppt_y"/>
                                          </p:val>
                                        </p:tav>
                                      </p:tavLst>
                                    </p:anim>
                                  </p:childTnLst>
                                </p:cTn>
                              </p:par>
                              <p:par>
                                <p:cTn id="81" presetID="6" presetClass="emph" presetSubtype="0" accel="50000" decel="50000" fill="hold" nodeType="withEffect">
                                  <p:stCondLst>
                                    <p:cond delay="0"/>
                                  </p:stCondLst>
                                  <p:childTnLst>
                                    <p:animScale>
                                      <p:cBhvr>
                                        <p:cTn id="82" dur="2000" fill="hold"/>
                                        <p:tgtEl>
                                          <p:spTgt spid="38"/>
                                        </p:tgtEl>
                                      </p:cBhvr>
                                      <p:by x="150000" y="150000"/>
                                    </p:animScale>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0">
                                            <p:txEl>
                                              <p:pRg st="7" end="7"/>
                                            </p:txEl>
                                          </p:spTgt>
                                        </p:tgtEl>
                                        <p:attrNameLst>
                                          <p:attrName>style.visibility</p:attrName>
                                        </p:attrNameLst>
                                      </p:cBhvr>
                                      <p:to>
                                        <p:strVal val="visible"/>
                                      </p:to>
                                    </p:set>
                                    <p:anim calcmode="lin" valueType="num">
                                      <p:cBhvr additive="base">
                                        <p:cTn id="87"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30">
                                            <p:txEl>
                                              <p:pRg st="7" end="7"/>
                                            </p:txEl>
                                          </p:spTgt>
                                        </p:tgtEl>
                                        <p:attrNameLst>
                                          <p:attrName>ppt_y</p:attrName>
                                        </p:attrNameLst>
                                      </p:cBhvr>
                                      <p:tavLst>
                                        <p:tav tm="0">
                                          <p:val>
                                            <p:strVal val="1+#ppt_h/2"/>
                                          </p:val>
                                        </p:tav>
                                        <p:tav tm="100000">
                                          <p:val>
                                            <p:strVal val="#ppt_y"/>
                                          </p:val>
                                        </p:tav>
                                      </p:tavLst>
                                    </p:anim>
                                  </p:childTnLst>
                                </p:cTn>
                              </p:par>
                              <p:par>
                                <p:cTn id="89" presetID="6" presetClass="emph" presetSubtype="0" fill="hold" nodeType="withEffect">
                                  <p:stCondLst>
                                    <p:cond delay="0"/>
                                  </p:stCondLst>
                                  <p:childTnLst>
                                    <p:animScale>
                                      <p:cBhvr>
                                        <p:cTn id="90" dur="2000" fill="hold"/>
                                        <p:tgtEl>
                                          <p:spTgt spid="38"/>
                                        </p:tgtEl>
                                      </p:cBhvr>
                                      <p:by x="150000" y="150000"/>
                                    </p:animScale>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30">
                                            <p:txEl>
                                              <p:pRg st="8" end="8"/>
                                            </p:txEl>
                                          </p:spTgt>
                                        </p:tgtEl>
                                        <p:attrNameLst>
                                          <p:attrName>style.visibility</p:attrName>
                                        </p:attrNameLst>
                                      </p:cBhvr>
                                      <p:to>
                                        <p:strVal val="visible"/>
                                      </p:to>
                                    </p:set>
                                    <p:anim calcmode="lin" valueType="num">
                                      <p:cBhvr additive="base">
                                        <p:cTn id="95" dur="500" fill="hold"/>
                                        <p:tgtEl>
                                          <p:spTgt spid="30">
                                            <p:txEl>
                                              <p:pRg st="8" end="8"/>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30">
                                            <p:txEl>
                                              <p:pRg st="8" end="8"/>
                                            </p:txEl>
                                          </p:spTgt>
                                        </p:tgtEl>
                                        <p:attrNameLst>
                                          <p:attrName>ppt_y</p:attrName>
                                        </p:attrNameLst>
                                      </p:cBhvr>
                                      <p:tavLst>
                                        <p:tav tm="0">
                                          <p:val>
                                            <p:strVal val="1+#ppt_h/2"/>
                                          </p:val>
                                        </p:tav>
                                        <p:tav tm="100000">
                                          <p:val>
                                            <p:strVal val="#ppt_y"/>
                                          </p:val>
                                        </p:tav>
                                      </p:tavLst>
                                    </p:anim>
                                  </p:childTnLst>
                                </p:cTn>
                              </p:par>
                              <p:par>
                                <p:cTn id="97" presetID="6" presetClass="emph" presetSubtype="0" fill="hold" nodeType="withEffect">
                                  <p:stCondLst>
                                    <p:cond delay="0"/>
                                  </p:stCondLst>
                                  <p:childTnLst>
                                    <p:animScale>
                                      <p:cBhvr>
                                        <p:cTn id="98" dur="2000" fill="hold"/>
                                        <p:tgtEl>
                                          <p:spTgt spid="38"/>
                                        </p:tgtEl>
                                      </p:cBhvr>
                                      <p:by x="150000" y="150000"/>
                                    </p:animScale>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0">
                                            <p:txEl>
                                              <p:pRg st="9" end="9"/>
                                            </p:txEl>
                                          </p:spTgt>
                                        </p:tgtEl>
                                        <p:attrNameLst>
                                          <p:attrName>style.visibility</p:attrName>
                                        </p:attrNameLst>
                                      </p:cBhvr>
                                      <p:to>
                                        <p:strVal val="visible"/>
                                      </p:to>
                                    </p:set>
                                    <p:anim calcmode="lin" valueType="num">
                                      <p:cBhvr additive="base">
                                        <p:cTn id="103"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0">
                                            <p:txEl>
                                              <p:pRg st="9" end="9"/>
                                            </p:txEl>
                                          </p:spTgt>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40"/>
                                        </p:tgtEl>
                                        <p:attrNameLst>
                                          <p:attrName>style.visibility</p:attrName>
                                        </p:attrNameLst>
                                      </p:cBhvr>
                                      <p:to>
                                        <p:strVal val="visible"/>
                                      </p:to>
                                    </p:set>
                                    <p:anim calcmode="lin" valueType="num">
                                      <p:cBhvr additive="base">
                                        <p:cTn id="107" dur="500" fill="hold"/>
                                        <p:tgtEl>
                                          <p:spTgt spid="40"/>
                                        </p:tgtEl>
                                        <p:attrNameLst>
                                          <p:attrName>ppt_x</p:attrName>
                                        </p:attrNameLst>
                                      </p:cBhvr>
                                      <p:tavLst>
                                        <p:tav tm="0">
                                          <p:val>
                                            <p:strVal val="#ppt_x"/>
                                          </p:val>
                                        </p:tav>
                                        <p:tav tm="100000">
                                          <p:val>
                                            <p:strVal val="#ppt_x"/>
                                          </p:val>
                                        </p:tav>
                                      </p:tavLst>
                                    </p:anim>
                                    <p:anim calcmode="lin" valueType="num">
                                      <p:cBhvr additive="base">
                                        <p:cTn id="10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39" grpId="0"/>
    </p:bld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815</Words>
  <Application>Microsoft Office PowerPoint</Application>
  <PresentationFormat>全屏显示(4:3)</PresentationFormat>
  <Paragraphs>205</Paragraphs>
  <Slides>25</Slides>
  <Notes>25</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Office 主题</vt:lpstr>
      <vt:lpstr>幻灯片 1</vt:lpstr>
      <vt:lpstr>用Silverlight 进行高效的RIA商务应用开发</vt:lpstr>
      <vt:lpstr>日程</vt:lpstr>
      <vt:lpstr>课程目标</vt:lpstr>
      <vt:lpstr>现今商务应用的关键字</vt:lpstr>
      <vt:lpstr>为什么是RIA？</vt:lpstr>
      <vt:lpstr>为RIA而生的Silverlight</vt:lpstr>
      <vt:lpstr>数据！数据！！数据！！！</vt:lpstr>
      <vt:lpstr>在商务应用中使用Silverlight</vt:lpstr>
      <vt:lpstr>演 示</vt:lpstr>
      <vt:lpstr>为商务应用完善Silverlight</vt:lpstr>
      <vt:lpstr>简化N层结构的开发</vt:lpstr>
      <vt:lpstr>简化N层结构的开发</vt:lpstr>
      <vt:lpstr>应运而生的.NET RIA Services</vt:lpstr>
      <vt:lpstr>演 示</vt:lpstr>
      <vt:lpstr>.NET RIA Services中的基本概念</vt:lpstr>
      <vt:lpstr>工具，让开发更美好</vt:lpstr>
      <vt:lpstr>课程回顾</vt:lpstr>
      <vt:lpstr>参考资源</vt:lpstr>
      <vt:lpstr>微软中国研发集团服务器与开发工具事业部</vt:lpstr>
      <vt:lpstr>我们的精彩五年 </vt:lpstr>
      <vt:lpstr>疑问和解答</vt:lpstr>
      <vt:lpstr>专家问答区 (F4) 本课程结束后，我将在接下来的70分钟内于4层专家问答区与您交流答疑</vt:lpstr>
      <vt:lpstr>幻灯片 24</vt:lpstr>
      <vt:lpstr>幻灯片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2009-10-29T03:52:32Z</dcterms:created>
  <dcterms:modified xsi:type="dcterms:W3CDTF">2009-10-29T03:52:40Z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